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4"/>
  </p:sldMasterIdLst>
  <p:notesMasterIdLst>
    <p:notesMasterId r:id="rId30"/>
  </p:notesMasterIdLst>
  <p:sldIdLst>
    <p:sldId id="348" r:id="rId5"/>
    <p:sldId id="349" r:id="rId6"/>
    <p:sldId id="339" r:id="rId7"/>
    <p:sldId id="330" r:id="rId8"/>
    <p:sldId id="340" r:id="rId9"/>
    <p:sldId id="341" r:id="rId10"/>
    <p:sldId id="342" r:id="rId11"/>
    <p:sldId id="343" r:id="rId12"/>
    <p:sldId id="344" r:id="rId13"/>
    <p:sldId id="345" r:id="rId14"/>
    <p:sldId id="346" r:id="rId15"/>
    <p:sldId id="347" r:id="rId16"/>
    <p:sldId id="350" r:id="rId17"/>
    <p:sldId id="351" r:id="rId18"/>
    <p:sldId id="352" r:id="rId19"/>
    <p:sldId id="353" r:id="rId20"/>
    <p:sldId id="354" r:id="rId21"/>
    <p:sldId id="355" r:id="rId22"/>
    <p:sldId id="356" r:id="rId23"/>
    <p:sldId id="357" r:id="rId24"/>
    <p:sldId id="358" r:id="rId25"/>
    <p:sldId id="359" r:id="rId26"/>
    <p:sldId id="360" r:id="rId27"/>
    <p:sldId id="361" r:id="rId28"/>
    <p:sldId id="362" r:id="rId29"/>
  </p:sldIdLst>
  <p:sldSz cx="9144000" cy="6858000" type="screen4x3"/>
  <p:notesSz cx="6807200" cy="9939338"/>
  <p:defaultTextStyle>
    <a:defPPr>
      <a:defRPr lang="ja-JP"/>
    </a:defPPr>
    <a:lvl1pPr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Calibri"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Calibri"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Calibri"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Calibri" pitchFamily="34" charset="0"/>
        <a:ea typeface="ＭＳ Ｐゴシック"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AAEC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985" autoAdjust="0"/>
    <p:restoredTop sz="71378" autoAdjust="0"/>
  </p:normalViewPr>
  <p:slideViewPr>
    <p:cSldViewPr>
      <p:cViewPr varScale="1">
        <p:scale>
          <a:sx n="74" d="100"/>
          <a:sy n="74" d="100"/>
        </p:scale>
        <p:origin x="1410" y="7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6888"/>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ja-JP" altLang="en-US"/>
          </a:p>
        </p:txBody>
      </p:sp>
      <p:sp>
        <p:nvSpPr>
          <p:cNvPr id="3" name="日付プレースホルダー 2"/>
          <p:cNvSpPr>
            <a:spLocks noGrp="1"/>
          </p:cNvSpPr>
          <p:nvPr>
            <p:ph type="dt" idx="1"/>
          </p:nvPr>
        </p:nvSpPr>
        <p:spPr>
          <a:xfrm>
            <a:off x="3856038" y="0"/>
            <a:ext cx="2949575" cy="496888"/>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a:defRPr/>
            </a:pPr>
            <a:fld id="{F5E75508-3CE9-4178-9389-4B6DE5673AB7}" type="datetimeFigureOut">
              <a:rPr lang="ja-JP" altLang="en-US"/>
              <a:pPr>
                <a:defRPr/>
              </a:pPr>
              <a:t>2019/3/20</a:t>
            </a:fld>
            <a:endParaRPr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ー 4"/>
          <p:cNvSpPr>
            <a:spLocks noGrp="1"/>
          </p:cNvSpPr>
          <p:nvPr>
            <p:ph type="body" sz="quarter" idx="3"/>
          </p:nvPr>
        </p:nvSpPr>
        <p:spPr>
          <a:xfrm>
            <a:off x="681038" y="4721225"/>
            <a:ext cx="5445125" cy="4471988"/>
          </a:xfrm>
          <a:prstGeom prst="rect">
            <a:avLst/>
          </a:prstGeom>
        </p:spPr>
        <p:txBody>
          <a:bodyPr vert="horz" lIns="91440" tIns="45720" rIns="91440" bIns="45720" rtlCol="0"/>
          <a:lstStyle/>
          <a:p>
            <a:pPr lvl="0"/>
            <a:r>
              <a:rPr lang="ja-JP" altLang="en-US" noProof="0" smtClean="0"/>
              <a:t>マスター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endParaRPr lang="ja-JP" altLang="en-US" noProof="0"/>
          </a:p>
        </p:txBody>
      </p:sp>
      <p:sp>
        <p:nvSpPr>
          <p:cNvPr id="6" name="フッター プレースホルダー 5"/>
          <p:cNvSpPr>
            <a:spLocks noGrp="1"/>
          </p:cNvSpPr>
          <p:nvPr>
            <p:ph type="ftr" sz="quarter" idx="4"/>
          </p:nvPr>
        </p:nvSpPr>
        <p:spPr>
          <a:xfrm>
            <a:off x="0" y="9440863"/>
            <a:ext cx="2949575" cy="496887"/>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ja-JP" altLang="en-US"/>
          </a:p>
        </p:txBody>
      </p:sp>
      <p:sp>
        <p:nvSpPr>
          <p:cNvPr id="7" name="スライド番号プレースホルダー 6"/>
          <p:cNvSpPr>
            <a:spLocks noGrp="1"/>
          </p:cNvSpPr>
          <p:nvPr>
            <p:ph type="sldNum" sz="quarter" idx="5"/>
          </p:nvPr>
        </p:nvSpPr>
        <p:spPr>
          <a:xfrm>
            <a:off x="3856038" y="9440863"/>
            <a:ext cx="2949575" cy="496887"/>
          </a:xfrm>
          <a:prstGeom prst="rect">
            <a:avLst/>
          </a:prstGeom>
        </p:spPr>
        <p:txBody>
          <a:bodyPr vert="horz" lIns="91440" tIns="45720" rIns="91440" bIns="45720" rtlCol="0" anchor="b"/>
          <a:lstStyle>
            <a:lvl1pPr algn="r" fontAlgn="auto">
              <a:spcBef>
                <a:spcPts val="0"/>
              </a:spcBef>
              <a:spcAft>
                <a:spcPts val="0"/>
              </a:spcAft>
              <a:defRPr sz="1200">
                <a:latin typeface="+mn-lt"/>
                <a:ea typeface="+mn-ea"/>
              </a:defRPr>
            </a:lvl1pPr>
          </a:lstStyle>
          <a:p>
            <a:pPr>
              <a:defRPr/>
            </a:pPr>
            <a:fld id="{A85E4FF6-28DC-4231-B81C-46438E827E74}" type="slidenum">
              <a:rPr lang="ja-JP" altLang="en-US"/>
              <a:pPr>
                <a:defRPr/>
              </a:pPr>
              <a:t>‹#›</a:t>
            </a:fld>
            <a:endParaRPr lang="ja-JP" altLang="en-US"/>
          </a:p>
        </p:txBody>
      </p:sp>
    </p:spTree>
    <p:extLst>
      <p:ext uri="{BB962C8B-B14F-4D97-AF65-F5344CB8AC3E}">
        <p14:creationId xmlns:p14="http://schemas.microsoft.com/office/powerpoint/2010/main" val="237151792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A85E4FF6-28DC-4231-B81C-46438E827E74}" type="slidenum">
              <a:rPr lang="ja-JP" altLang="en-US" smtClean="0"/>
              <a:pPr>
                <a:defRPr/>
              </a:pPr>
              <a:t>0</a:t>
            </a:fld>
            <a:endParaRPr lang="ja-JP" altLang="en-US"/>
          </a:p>
        </p:txBody>
      </p:sp>
    </p:spTree>
    <p:extLst>
      <p:ext uri="{BB962C8B-B14F-4D97-AF65-F5344CB8AC3E}">
        <p14:creationId xmlns:p14="http://schemas.microsoft.com/office/powerpoint/2010/main" val="26565853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D9015AF7-B15C-4108-A3A1-BC2843A8EE90}" type="datetimeFigureOut">
              <a:rPr lang="ja-JP" altLang="en-US"/>
              <a:pPr>
                <a:defRPr/>
              </a:pPr>
              <a:t>2019/3/20</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D8A28987-6FB5-48E9-84C4-004CD7CB5432}" type="slidenum">
              <a:rPr lang="ja-JP" altLang="en-US"/>
              <a:pPr>
                <a:defRPr/>
              </a:pPr>
              <a:t>‹#›</a:t>
            </a:fld>
            <a:endParaRPr lang="ja-JP" altLang="en-US"/>
          </a:p>
        </p:txBody>
      </p:sp>
    </p:spTree>
    <p:extLst>
      <p:ext uri="{BB962C8B-B14F-4D97-AF65-F5344CB8AC3E}">
        <p14:creationId xmlns:p14="http://schemas.microsoft.com/office/powerpoint/2010/main" val="184403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1544B6BB-FA99-4CD9-B4E7-E136EE81E75C}" type="datetimeFigureOut">
              <a:rPr lang="ja-JP" altLang="en-US"/>
              <a:pPr>
                <a:defRPr/>
              </a:pPr>
              <a:t>2019/3/20</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1C03F2CA-1961-4B7F-BF8E-F793B0323EEE}" type="slidenum">
              <a:rPr lang="ja-JP" altLang="en-US"/>
              <a:pPr>
                <a:defRPr/>
              </a:pPr>
              <a:t>‹#›</a:t>
            </a:fld>
            <a:endParaRPr lang="ja-JP" altLang="en-US"/>
          </a:p>
        </p:txBody>
      </p:sp>
    </p:spTree>
    <p:extLst>
      <p:ext uri="{BB962C8B-B14F-4D97-AF65-F5344CB8AC3E}">
        <p14:creationId xmlns:p14="http://schemas.microsoft.com/office/powerpoint/2010/main" val="2464931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D5F400F7-C53F-49DC-9AF7-E07875D88C78}" type="datetimeFigureOut">
              <a:rPr lang="ja-JP" altLang="en-US"/>
              <a:pPr>
                <a:defRPr/>
              </a:pPr>
              <a:t>2019/3/20</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C3B957C9-B730-41C9-A95B-593858DE9E80}" type="slidenum">
              <a:rPr lang="ja-JP" altLang="en-US"/>
              <a:pPr>
                <a:defRPr/>
              </a:pPr>
              <a:t>‹#›</a:t>
            </a:fld>
            <a:endParaRPr lang="ja-JP" altLang="en-US"/>
          </a:p>
        </p:txBody>
      </p:sp>
    </p:spTree>
    <p:extLst>
      <p:ext uri="{BB962C8B-B14F-4D97-AF65-F5344CB8AC3E}">
        <p14:creationId xmlns:p14="http://schemas.microsoft.com/office/powerpoint/2010/main" val="123783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87FD794B-F724-452E-94DE-BDA4681A4D56}" type="datetimeFigureOut">
              <a:rPr lang="ja-JP" altLang="en-US"/>
              <a:pPr>
                <a:defRPr/>
              </a:pPr>
              <a:t>2019/3/20</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44377FAF-DFCC-49FD-8B45-CDE2A21763C5}" type="slidenum">
              <a:rPr lang="ja-JP" altLang="en-US"/>
              <a:pPr>
                <a:defRPr/>
              </a:pPr>
              <a:t>‹#›</a:t>
            </a:fld>
            <a:endParaRPr lang="ja-JP" altLang="en-US"/>
          </a:p>
        </p:txBody>
      </p:sp>
    </p:spTree>
    <p:extLst>
      <p:ext uri="{BB962C8B-B14F-4D97-AF65-F5344CB8AC3E}">
        <p14:creationId xmlns:p14="http://schemas.microsoft.com/office/powerpoint/2010/main" val="30401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fld id="{9BAB3974-59BE-4EFB-92A8-AF883CA1FB21}" type="datetimeFigureOut">
              <a:rPr lang="ja-JP" altLang="en-US"/>
              <a:pPr>
                <a:defRPr/>
              </a:pPr>
              <a:t>2019/3/20</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318D6DB4-C797-42FC-AC9C-0B6A1E9F61EF}" type="slidenum">
              <a:rPr lang="ja-JP" altLang="en-US"/>
              <a:pPr>
                <a:defRPr/>
              </a:pPr>
              <a:t>‹#›</a:t>
            </a:fld>
            <a:endParaRPr lang="ja-JP" altLang="en-US"/>
          </a:p>
        </p:txBody>
      </p:sp>
    </p:spTree>
    <p:extLst>
      <p:ext uri="{BB962C8B-B14F-4D97-AF65-F5344CB8AC3E}">
        <p14:creationId xmlns:p14="http://schemas.microsoft.com/office/powerpoint/2010/main" val="1276852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3"/>
          <p:cNvSpPr>
            <a:spLocks noGrp="1"/>
          </p:cNvSpPr>
          <p:nvPr>
            <p:ph type="dt" sz="half" idx="10"/>
          </p:nvPr>
        </p:nvSpPr>
        <p:spPr/>
        <p:txBody>
          <a:bodyPr/>
          <a:lstStyle>
            <a:lvl1pPr>
              <a:defRPr/>
            </a:lvl1pPr>
          </a:lstStyle>
          <a:p>
            <a:pPr>
              <a:defRPr/>
            </a:pPr>
            <a:fld id="{99732C2D-7B41-4A04-B8B2-6462AEC08939}" type="datetimeFigureOut">
              <a:rPr lang="ja-JP" altLang="en-US"/>
              <a:pPr>
                <a:defRPr/>
              </a:pPr>
              <a:t>2019/3/20</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2513F14D-1D0D-49C3-8E17-C008AA1C4E76}" type="slidenum">
              <a:rPr lang="ja-JP" altLang="en-US"/>
              <a:pPr>
                <a:defRPr/>
              </a:pPr>
              <a:t>‹#›</a:t>
            </a:fld>
            <a:endParaRPr lang="ja-JP" altLang="en-US"/>
          </a:p>
        </p:txBody>
      </p:sp>
    </p:spTree>
    <p:extLst>
      <p:ext uri="{BB962C8B-B14F-4D97-AF65-F5344CB8AC3E}">
        <p14:creationId xmlns:p14="http://schemas.microsoft.com/office/powerpoint/2010/main" val="3103195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3"/>
          <p:cNvSpPr>
            <a:spLocks noGrp="1"/>
          </p:cNvSpPr>
          <p:nvPr>
            <p:ph type="dt" sz="half" idx="10"/>
          </p:nvPr>
        </p:nvSpPr>
        <p:spPr/>
        <p:txBody>
          <a:bodyPr/>
          <a:lstStyle>
            <a:lvl1pPr>
              <a:defRPr/>
            </a:lvl1pPr>
          </a:lstStyle>
          <a:p>
            <a:pPr>
              <a:defRPr/>
            </a:pPr>
            <a:fld id="{2F5776A0-27B8-4401-B856-C35B531C2953}" type="datetimeFigureOut">
              <a:rPr lang="ja-JP" altLang="en-US"/>
              <a:pPr>
                <a:defRPr/>
              </a:pPr>
              <a:t>2019/3/20</a:t>
            </a:fld>
            <a:endParaRPr lang="ja-JP" altLang="en-US"/>
          </a:p>
        </p:txBody>
      </p:sp>
      <p:sp>
        <p:nvSpPr>
          <p:cNvPr id="8"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ー 5"/>
          <p:cNvSpPr>
            <a:spLocks noGrp="1"/>
          </p:cNvSpPr>
          <p:nvPr>
            <p:ph type="sldNum" sz="quarter" idx="12"/>
          </p:nvPr>
        </p:nvSpPr>
        <p:spPr/>
        <p:txBody>
          <a:bodyPr/>
          <a:lstStyle>
            <a:lvl1pPr>
              <a:defRPr/>
            </a:lvl1pPr>
          </a:lstStyle>
          <a:p>
            <a:pPr>
              <a:defRPr/>
            </a:pPr>
            <a:fld id="{35240D3C-E25F-4853-B4A7-44C9B3F987C8}" type="slidenum">
              <a:rPr lang="ja-JP" altLang="en-US"/>
              <a:pPr>
                <a:defRPr/>
              </a:pPr>
              <a:t>‹#›</a:t>
            </a:fld>
            <a:endParaRPr lang="ja-JP" altLang="en-US"/>
          </a:p>
        </p:txBody>
      </p:sp>
    </p:spTree>
    <p:extLst>
      <p:ext uri="{BB962C8B-B14F-4D97-AF65-F5344CB8AC3E}">
        <p14:creationId xmlns:p14="http://schemas.microsoft.com/office/powerpoint/2010/main" val="2966395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3"/>
          <p:cNvSpPr>
            <a:spLocks noGrp="1"/>
          </p:cNvSpPr>
          <p:nvPr>
            <p:ph type="dt" sz="half" idx="10"/>
          </p:nvPr>
        </p:nvSpPr>
        <p:spPr/>
        <p:txBody>
          <a:bodyPr/>
          <a:lstStyle>
            <a:lvl1pPr>
              <a:defRPr/>
            </a:lvl1pPr>
          </a:lstStyle>
          <a:p>
            <a:pPr>
              <a:defRPr/>
            </a:pPr>
            <a:fld id="{A238F81E-19AD-4566-857F-20EDAE253083}" type="datetimeFigureOut">
              <a:rPr lang="ja-JP" altLang="en-US"/>
              <a:pPr>
                <a:defRPr/>
              </a:pPr>
              <a:t>2019/3/20</a:t>
            </a:fld>
            <a:endParaRPr lang="ja-JP" altLang="en-US"/>
          </a:p>
        </p:txBody>
      </p:sp>
      <p:sp>
        <p:nvSpPr>
          <p:cNvPr id="4"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ー 5"/>
          <p:cNvSpPr>
            <a:spLocks noGrp="1"/>
          </p:cNvSpPr>
          <p:nvPr>
            <p:ph type="sldNum" sz="quarter" idx="12"/>
          </p:nvPr>
        </p:nvSpPr>
        <p:spPr/>
        <p:txBody>
          <a:bodyPr/>
          <a:lstStyle>
            <a:lvl1pPr>
              <a:defRPr/>
            </a:lvl1pPr>
          </a:lstStyle>
          <a:p>
            <a:pPr>
              <a:defRPr/>
            </a:pPr>
            <a:fld id="{13B33E6E-475D-4E24-9D9C-C65211FCE017}" type="slidenum">
              <a:rPr lang="ja-JP" altLang="en-US"/>
              <a:pPr>
                <a:defRPr/>
              </a:pPr>
              <a:t>‹#›</a:t>
            </a:fld>
            <a:endParaRPr lang="ja-JP" altLang="en-US"/>
          </a:p>
        </p:txBody>
      </p:sp>
    </p:spTree>
    <p:extLst>
      <p:ext uri="{BB962C8B-B14F-4D97-AF65-F5344CB8AC3E}">
        <p14:creationId xmlns:p14="http://schemas.microsoft.com/office/powerpoint/2010/main" val="563725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pPr>
              <a:defRPr/>
            </a:pPr>
            <a:fld id="{2F1FA008-B05C-4C74-B773-C458119AE791}" type="datetimeFigureOut">
              <a:rPr lang="ja-JP" altLang="en-US"/>
              <a:pPr>
                <a:defRPr/>
              </a:pPr>
              <a:t>2019/3/20</a:t>
            </a:fld>
            <a:endParaRPr lang="ja-JP" altLang="en-US"/>
          </a:p>
        </p:txBody>
      </p:sp>
      <p:sp>
        <p:nvSpPr>
          <p:cNvPr id="3"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ー 5"/>
          <p:cNvSpPr>
            <a:spLocks noGrp="1"/>
          </p:cNvSpPr>
          <p:nvPr>
            <p:ph type="sldNum" sz="quarter" idx="12"/>
          </p:nvPr>
        </p:nvSpPr>
        <p:spPr/>
        <p:txBody>
          <a:bodyPr/>
          <a:lstStyle>
            <a:lvl1pPr>
              <a:defRPr/>
            </a:lvl1pPr>
          </a:lstStyle>
          <a:p>
            <a:pPr>
              <a:defRPr/>
            </a:pPr>
            <a:fld id="{99CA7633-51B0-4AB4-B4E5-FD95EC7DA45F}" type="slidenum">
              <a:rPr lang="ja-JP" altLang="en-US"/>
              <a:pPr>
                <a:defRPr/>
              </a:pPr>
              <a:t>‹#›</a:t>
            </a:fld>
            <a:endParaRPr lang="ja-JP" altLang="en-US"/>
          </a:p>
        </p:txBody>
      </p:sp>
    </p:spTree>
    <p:extLst>
      <p:ext uri="{BB962C8B-B14F-4D97-AF65-F5344CB8AC3E}">
        <p14:creationId xmlns:p14="http://schemas.microsoft.com/office/powerpoint/2010/main" val="1396001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B42C03E7-E620-49E5-9A79-DCD0DBC0D928}" type="datetimeFigureOut">
              <a:rPr lang="ja-JP" altLang="en-US"/>
              <a:pPr>
                <a:defRPr/>
              </a:pPr>
              <a:t>2019/3/20</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94ECE820-BB20-4FB6-AF2A-78D3A1AE20CB}" type="slidenum">
              <a:rPr lang="ja-JP" altLang="en-US"/>
              <a:pPr>
                <a:defRPr/>
              </a:pPr>
              <a:t>‹#›</a:t>
            </a:fld>
            <a:endParaRPr lang="ja-JP" altLang="en-US"/>
          </a:p>
        </p:txBody>
      </p:sp>
    </p:spTree>
    <p:extLst>
      <p:ext uri="{BB962C8B-B14F-4D97-AF65-F5344CB8AC3E}">
        <p14:creationId xmlns:p14="http://schemas.microsoft.com/office/powerpoint/2010/main" val="2964031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D62B9BC7-5C4D-468F-B436-CF77FDAD3D12}" type="datetimeFigureOut">
              <a:rPr lang="ja-JP" altLang="en-US"/>
              <a:pPr>
                <a:defRPr/>
              </a:pPr>
              <a:t>2019/3/20</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97530A49-D1AF-4998-A41B-C2830C49A711}" type="slidenum">
              <a:rPr lang="ja-JP" altLang="en-US"/>
              <a:pPr>
                <a:defRPr/>
              </a:pPr>
              <a:t>‹#›</a:t>
            </a:fld>
            <a:endParaRPr lang="ja-JP" altLang="en-US"/>
          </a:p>
        </p:txBody>
      </p:sp>
    </p:spTree>
    <p:extLst>
      <p:ext uri="{BB962C8B-B14F-4D97-AF65-F5344CB8AC3E}">
        <p14:creationId xmlns:p14="http://schemas.microsoft.com/office/powerpoint/2010/main" val="4093368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ー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マスター タイトルの書式設定</a:t>
            </a:r>
          </a:p>
        </p:txBody>
      </p:sp>
      <p:sp>
        <p:nvSpPr>
          <p:cNvPr id="1027" name="テキスト プレースホルダー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3325CBA2-421B-418B-9FD1-EB03214DE745}" type="datetimeFigureOut">
              <a:rPr lang="ja-JP" altLang="en-US"/>
              <a:pPr>
                <a:defRPr/>
              </a:pPr>
              <a:t>2019/3/20</a:t>
            </a:fld>
            <a:endParaRPr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844DC39D-BF0B-4B22-8541-0B21A587837E}"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jpeg"/><Relationship Id="rId7" Type="http://schemas.microsoft.com/office/2007/relationships/hdphoto" Target="../media/hdphoto1.wdp"/><Relationship Id="rId12" Type="http://schemas.openxmlformats.org/officeDocument/2006/relationships/image" Target="../media/image12.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1.jpeg"/><Relationship Id="rId5" Type="http://schemas.openxmlformats.org/officeDocument/2006/relationships/image" Target="../media/image7.jpeg"/><Relationship Id="rId10" Type="http://schemas.openxmlformats.org/officeDocument/2006/relationships/image" Target="../media/image10.png"/><Relationship Id="rId4" Type="http://schemas.openxmlformats.org/officeDocument/2006/relationships/image" Target="../media/image6.jpeg"/><Relationship Id="rId9" Type="http://schemas.microsoft.com/office/2007/relationships/hdphoto" Target="../media/hdphoto2.wdp"/></Relationships>
</file>

<file path=ppt/slides/_rels/slide17.xml.rels><?xml version="1.0" encoding="UTF-8" standalone="yes"?>
<Relationships xmlns="http://schemas.openxmlformats.org/package/2006/relationships"><Relationship Id="rId8" Type="http://schemas.openxmlformats.org/officeDocument/2006/relationships/image" Target="../media/image18.jpg"/><Relationship Id="rId3" Type="http://schemas.microsoft.com/office/2007/relationships/hdphoto" Target="../media/hdphoto3.wdp"/><Relationship Id="rId7" Type="http://schemas.openxmlformats.org/officeDocument/2006/relationships/image" Target="../media/image17.jp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jpg"/><Relationship Id="rId4" Type="http://schemas.openxmlformats.org/officeDocument/2006/relationships/image" Target="../media/image14.png"/><Relationship Id="rId9" Type="http://schemas.openxmlformats.org/officeDocument/2006/relationships/image" Target="../media/image19.png"/></Relationships>
</file>

<file path=ppt/slides/_rels/slide18.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G"/><Relationship Id="rId7" Type="http://schemas.openxmlformats.org/officeDocument/2006/relationships/image" Target="../media/image26.pn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7.tmp"/><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jpg"/></Relationships>
</file>

<file path=ppt/slides/_rels/slide2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tmp"/><Relationship Id="rId7" Type="http://schemas.openxmlformats.org/officeDocument/2006/relationships/image" Target="../media/image47.pn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tmp"/></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tmp"/><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0" y="0"/>
            <a:ext cx="9144000" cy="446088"/>
          </a:xfrm>
          <a:prstGeom prst="rect">
            <a:avLst/>
          </a:prstGeom>
          <a:gradFill rotWithShape="1">
            <a:gsLst>
              <a:gs pos="0">
                <a:srgbClr val="3333CC"/>
              </a:gs>
              <a:gs pos="50000">
                <a:schemeClr val="bg1"/>
              </a:gs>
              <a:gs pos="100000">
                <a:srgbClr val="3333CC"/>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5" tIns="45717" rIns="91435" bIns="45717" anchor="ctr"/>
          <a:lstStyle/>
          <a:p>
            <a:pPr algn="ctr">
              <a:lnSpc>
                <a:spcPts val="2600"/>
              </a:lnSpc>
              <a:defRPr/>
            </a:pPr>
            <a:r>
              <a:rPr lang="ja-JP" altLang="en-US" sz="2800" dirty="0">
                <a:solidFill>
                  <a:srgbClr val="000000"/>
                </a:solidFill>
                <a:latin typeface="Meiryo UI" pitchFamily="50" charset="-128"/>
                <a:ea typeface="Meiryo UI" pitchFamily="50" charset="-128"/>
                <a:cs typeface="Meiryo UI" pitchFamily="50" charset="-128"/>
              </a:rPr>
              <a:t> </a:t>
            </a:r>
            <a:r>
              <a:rPr lang="ja-JP" altLang="en-US" b="1" dirty="0">
                <a:latin typeface="Meiryo UI" pitchFamily="50" charset="-128"/>
                <a:ea typeface="Meiryo UI" pitchFamily="50" charset="-128"/>
                <a:cs typeface="Meiryo UI" pitchFamily="50" charset="-128"/>
              </a:rPr>
              <a:t>第</a:t>
            </a:r>
            <a:r>
              <a:rPr lang="en-US" altLang="ja-JP" b="1" dirty="0">
                <a:latin typeface="Meiryo UI" pitchFamily="50" charset="-128"/>
                <a:ea typeface="Meiryo UI" pitchFamily="50" charset="-128"/>
                <a:cs typeface="Meiryo UI" pitchFamily="50" charset="-128"/>
              </a:rPr>
              <a:t>3</a:t>
            </a:r>
            <a:r>
              <a:rPr lang="ja-JP" altLang="en-US" b="1" dirty="0">
                <a:latin typeface="Meiryo UI" pitchFamily="50" charset="-128"/>
                <a:ea typeface="Meiryo UI" pitchFamily="50" charset="-128"/>
                <a:cs typeface="Meiryo UI" pitchFamily="50" charset="-128"/>
              </a:rPr>
              <a:t>次大阪府健康増進</a:t>
            </a:r>
            <a:r>
              <a:rPr lang="ja-JP" altLang="en-US" b="1" dirty="0" smtClean="0">
                <a:latin typeface="Meiryo UI" pitchFamily="50" charset="-128"/>
                <a:ea typeface="Meiryo UI" pitchFamily="50" charset="-128"/>
                <a:cs typeface="Meiryo UI" pitchFamily="50" charset="-128"/>
              </a:rPr>
              <a:t>計画</a:t>
            </a:r>
            <a:r>
              <a:rPr lang="en-US" altLang="ja-JP" b="1" dirty="0" smtClean="0">
                <a:latin typeface="Meiryo UI" pitchFamily="50" charset="-128"/>
                <a:ea typeface="Meiryo UI" pitchFamily="50" charset="-128"/>
                <a:cs typeface="Meiryo UI" pitchFamily="50" charset="-128"/>
              </a:rPr>
              <a:t>PDCA</a:t>
            </a:r>
            <a:r>
              <a:rPr lang="ja-JP" altLang="en-US" b="1" dirty="0" smtClean="0">
                <a:latin typeface="Meiryo UI" pitchFamily="50" charset="-128"/>
                <a:ea typeface="Meiryo UI" pitchFamily="50" charset="-128"/>
                <a:cs typeface="Meiryo UI" pitchFamily="50" charset="-128"/>
              </a:rPr>
              <a:t>進捗管理票</a:t>
            </a:r>
            <a:r>
              <a:rPr lang="en-US" altLang="ja-JP" b="1" dirty="0" smtClean="0">
                <a:latin typeface="Meiryo UI" pitchFamily="50" charset="-128"/>
                <a:ea typeface="Meiryo UI" pitchFamily="50" charset="-128"/>
                <a:cs typeface="Meiryo UI" pitchFamily="50" charset="-128"/>
              </a:rPr>
              <a:t>(</a:t>
            </a:r>
            <a:r>
              <a:rPr lang="ja-JP" altLang="en-US" b="1" dirty="0" smtClean="0">
                <a:latin typeface="Meiryo UI" pitchFamily="50" charset="-128"/>
                <a:ea typeface="Meiryo UI" pitchFamily="50" charset="-128"/>
                <a:cs typeface="Meiryo UI" pitchFamily="50" charset="-128"/>
              </a:rPr>
              <a:t>概要</a:t>
            </a:r>
            <a:r>
              <a:rPr lang="en-US" altLang="ja-JP" b="1" dirty="0" smtClean="0">
                <a:latin typeface="Meiryo UI" pitchFamily="50" charset="-128"/>
                <a:ea typeface="Meiryo UI" pitchFamily="50" charset="-128"/>
                <a:cs typeface="Meiryo UI" pitchFamily="50" charset="-128"/>
              </a:rPr>
              <a:t>) [2018</a:t>
            </a:r>
            <a:r>
              <a:rPr lang="ja-JP" altLang="en-US" b="1" dirty="0" smtClean="0">
                <a:latin typeface="Meiryo UI" pitchFamily="50" charset="-128"/>
                <a:ea typeface="Meiryo UI" pitchFamily="50" charset="-128"/>
                <a:cs typeface="Meiryo UI" pitchFamily="50" charset="-128"/>
              </a:rPr>
              <a:t>年度</a:t>
            </a:r>
            <a:r>
              <a:rPr lang="en-US" altLang="ja-JP" b="1" dirty="0" smtClean="0">
                <a:latin typeface="Meiryo UI" pitchFamily="50" charset="-128"/>
                <a:ea typeface="Meiryo UI" pitchFamily="50" charset="-128"/>
                <a:cs typeface="Meiryo UI" pitchFamily="50" charset="-128"/>
              </a:rPr>
              <a:t>]</a:t>
            </a:r>
            <a:endParaRPr lang="ja-JP" altLang="en-US" b="1" dirty="0">
              <a:solidFill>
                <a:srgbClr val="000000"/>
              </a:solidFill>
              <a:latin typeface="Meiryo UI" pitchFamily="50" charset="-128"/>
              <a:ea typeface="Meiryo UI" pitchFamily="50" charset="-128"/>
              <a:cs typeface="Meiryo UI" pitchFamily="50" charset="-128"/>
            </a:endParaRPr>
          </a:p>
        </p:txBody>
      </p:sp>
      <p:sp>
        <p:nvSpPr>
          <p:cNvPr id="3" name="正方形/長方形 2"/>
          <p:cNvSpPr/>
          <p:nvPr/>
        </p:nvSpPr>
        <p:spPr>
          <a:xfrm>
            <a:off x="104775" y="523872"/>
            <a:ext cx="8934450" cy="5438285"/>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defRPr/>
            </a:pPr>
            <a:endParaRPr lang="ja-JP" altLang="en-US" sz="1400" b="1" dirty="0">
              <a:latin typeface="Meiryo UI" pitchFamily="50" charset="-128"/>
              <a:ea typeface="Meiryo UI" pitchFamily="50" charset="-128"/>
              <a:cs typeface="Meiryo UI" pitchFamily="50" charset="-128"/>
            </a:endParaRPr>
          </a:p>
        </p:txBody>
      </p:sp>
      <p:sp>
        <p:nvSpPr>
          <p:cNvPr id="7175" name="テキスト ボックス 11"/>
          <p:cNvSpPr txBox="1">
            <a:spLocks noChangeArrowheads="1"/>
          </p:cNvSpPr>
          <p:nvPr/>
        </p:nvSpPr>
        <p:spPr bwMode="auto">
          <a:xfrm>
            <a:off x="98425" y="568325"/>
            <a:ext cx="90932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500" b="1" dirty="0">
                <a:latin typeface="Meiryo UI" pitchFamily="50" charset="-128"/>
                <a:ea typeface="Meiryo UI" pitchFamily="50" charset="-128"/>
                <a:cs typeface="Meiryo UI" pitchFamily="50" charset="-128"/>
              </a:rPr>
              <a:t>▽　本計画では、基本目標として「健康寿命の延伸」、「健康格差の縮小」を掲げ、その実現に向けて、“</a:t>
            </a:r>
            <a:r>
              <a:rPr lang="en-US" altLang="ja-JP" sz="1500" b="1" dirty="0">
                <a:latin typeface="Meiryo UI" pitchFamily="50" charset="-128"/>
                <a:ea typeface="Meiryo UI" pitchFamily="50" charset="-128"/>
                <a:cs typeface="Meiryo UI" pitchFamily="50" charset="-128"/>
              </a:rPr>
              <a:t>3</a:t>
            </a:r>
            <a:r>
              <a:rPr lang="ja-JP" altLang="en-US" sz="1500" b="1" dirty="0" err="1">
                <a:latin typeface="Meiryo UI" pitchFamily="50" charset="-128"/>
                <a:ea typeface="Meiryo UI" pitchFamily="50" charset="-128"/>
                <a:cs typeface="Meiryo UI" pitchFamily="50" charset="-128"/>
              </a:rPr>
              <a:t>つの</a:t>
            </a:r>
            <a:r>
              <a:rPr lang="ja-JP" altLang="en-US" sz="1500" b="1" dirty="0">
                <a:latin typeface="Meiryo UI" pitchFamily="50" charset="-128"/>
                <a:ea typeface="Meiryo UI" pitchFamily="50" charset="-128"/>
                <a:cs typeface="Meiryo UI" pitchFamily="50" charset="-128"/>
              </a:rPr>
              <a:t>基本</a:t>
            </a:r>
            <a:endParaRPr lang="en-US" altLang="ja-JP" sz="1500" b="1" dirty="0">
              <a:latin typeface="Meiryo UI" pitchFamily="50" charset="-128"/>
              <a:ea typeface="Meiryo UI" pitchFamily="50" charset="-128"/>
              <a:cs typeface="Meiryo UI" pitchFamily="50" charset="-128"/>
            </a:endParaRPr>
          </a:p>
          <a:p>
            <a:pPr eaLnBrk="1" hangingPunct="1">
              <a:spcBef>
                <a:spcPct val="0"/>
              </a:spcBef>
              <a:buFontTx/>
              <a:buNone/>
            </a:pPr>
            <a:r>
              <a:rPr lang="ja-JP" altLang="en-US" sz="1500" b="1" dirty="0">
                <a:latin typeface="Meiryo UI" pitchFamily="50" charset="-128"/>
                <a:ea typeface="Meiryo UI" pitchFamily="50" charset="-128"/>
                <a:cs typeface="Meiryo UI" pitchFamily="50" charset="-128"/>
              </a:rPr>
              <a:t>　方針”のもと、“府民・行政等がめざす目標等”に沿って、</a:t>
            </a:r>
            <a:r>
              <a:rPr lang="en-US" altLang="ja-JP" sz="1500" b="1" dirty="0">
                <a:latin typeface="Meiryo UI" pitchFamily="50" charset="-128"/>
                <a:ea typeface="Meiryo UI" pitchFamily="50" charset="-128"/>
                <a:cs typeface="Meiryo UI" pitchFamily="50" charset="-128"/>
              </a:rPr>
              <a:t>『11</a:t>
            </a:r>
            <a:r>
              <a:rPr lang="ja-JP" altLang="en-US" sz="1500" b="1" dirty="0">
                <a:latin typeface="Meiryo UI" pitchFamily="50" charset="-128"/>
                <a:ea typeface="Meiryo UI" pitchFamily="50" charset="-128"/>
                <a:cs typeface="Meiryo UI" pitchFamily="50" charset="-128"/>
              </a:rPr>
              <a:t>分野の重点取組み</a:t>
            </a:r>
            <a:r>
              <a:rPr lang="en-US" altLang="ja-JP" sz="1500" b="1" dirty="0">
                <a:latin typeface="Meiryo UI" pitchFamily="50" charset="-128"/>
                <a:ea typeface="Meiryo UI" pitchFamily="50" charset="-128"/>
                <a:cs typeface="Meiryo UI" pitchFamily="50" charset="-128"/>
              </a:rPr>
              <a:t>』</a:t>
            </a:r>
            <a:r>
              <a:rPr lang="ja-JP" altLang="en-US" sz="1500" b="1" dirty="0">
                <a:latin typeface="Meiryo UI" pitchFamily="50" charset="-128"/>
                <a:ea typeface="Meiryo UI" pitchFamily="50" charset="-128"/>
                <a:cs typeface="Meiryo UI" pitchFamily="50" charset="-128"/>
              </a:rPr>
              <a:t>を推進。</a:t>
            </a:r>
            <a:endParaRPr lang="en-US" altLang="ja-JP" sz="1500" b="1" dirty="0">
              <a:latin typeface="Meiryo UI" pitchFamily="50" charset="-128"/>
              <a:ea typeface="Meiryo UI" pitchFamily="50" charset="-128"/>
              <a:cs typeface="Meiryo UI" pitchFamily="50" charset="-128"/>
            </a:endParaRPr>
          </a:p>
          <a:p>
            <a:pPr eaLnBrk="1" hangingPunct="1">
              <a:spcBef>
                <a:spcPct val="0"/>
              </a:spcBef>
              <a:buFontTx/>
              <a:buNone/>
            </a:pPr>
            <a:r>
              <a:rPr lang="ja-JP" altLang="en-US" sz="1500" b="1" dirty="0">
                <a:latin typeface="Meiryo UI" pitchFamily="50" charset="-128"/>
                <a:ea typeface="Meiryo UI" pitchFamily="50" charset="-128"/>
                <a:cs typeface="Meiryo UI" pitchFamily="50" charset="-128"/>
              </a:rPr>
              <a:t>　</a:t>
            </a:r>
            <a:r>
              <a:rPr lang="en-US" altLang="ja-JP" sz="1500" b="1" dirty="0">
                <a:latin typeface="Meiryo UI" pitchFamily="50" charset="-128"/>
                <a:ea typeface="Meiryo UI" pitchFamily="50" charset="-128"/>
                <a:cs typeface="Meiryo UI" pitchFamily="50" charset="-128"/>
              </a:rPr>
              <a:t>※</a:t>
            </a:r>
            <a:r>
              <a:rPr lang="ja-JP" altLang="en-US" sz="1500" b="1" dirty="0">
                <a:latin typeface="Meiryo UI" pitchFamily="50" charset="-128"/>
                <a:ea typeface="Meiryo UI" pitchFamily="50" charset="-128"/>
                <a:cs typeface="Meiryo UI" pitchFamily="50" charset="-128"/>
              </a:rPr>
              <a:t>　</a:t>
            </a:r>
            <a:r>
              <a:rPr lang="ja-JP" altLang="en-US" sz="1300" b="1" dirty="0">
                <a:latin typeface="Meiryo UI" pitchFamily="50" charset="-128"/>
                <a:ea typeface="Meiryo UI" pitchFamily="50" charset="-128"/>
                <a:cs typeface="Meiryo UI" pitchFamily="50" charset="-128"/>
              </a:rPr>
              <a:t>計画期間は、</a:t>
            </a:r>
            <a:r>
              <a:rPr lang="en-US" altLang="ja-JP" sz="1300" b="1" dirty="0">
                <a:latin typeface="Meiryo UI" pitchFamily="50" charset="-128"/>
                <a:ea typeface="Meiryo UI" pitchFamily="50" charset="-128"/>
                <a:cs typeface="Meiryo UI" pitchFamily="50" charset="-128"/>
              </a:rPr>
              <a:t>2018</a:t>
            </a:r>
            <a:r>
              <a:rPr lang="ja-JP" altLang="en-US" sz="1300" b="1" dirty="0">
                <a:latin typeface="Meiryo UI" pitchFamily="50" charset="-128"/>
                <a:ea typeface="Meiryo UI" pitchFamily="50" charset="-128"/>
                <a:cs typeface="Meiryo UI" pitchFamily="50" charset="-128"/>
              </a:rPr>
              <a:t>年度～</a:t>
            </a:r>
            <a:r>
              <a:rPr lang="en-US" altLang="ja-JP" sz="1300" b="1" dirty="0">
                <a:latin typeface="Meiryo UI" pitchFamily="50" charset="-128"/>
                <a:ea typeface="Meiryo UI" pitchFamily="50" charset="-128"/>
                <a:cs typeface="Meiryo UI" pitchFamily="50" charset="-128"/>
              </a:rPr>
              <a:t>2023</a:t>
            </a:r>
            <a:r>
              <a:rPr lang="ja-JP" altLang="en-US" sz="1300" b="1" dirty="0">
                <a:latin typeface="Meiryo UI" pitchFamily="50" charset="-128"/>
                <a:ea typeface="Meiryo UI" pitchFamily="50" charset="-128"/>
                <a:cs typeface="Meiryo UI" pitchFamily="50" charset="-128"/>
              </a:rPr>
              <a:t>年度</a:t>
            </a:r>
            <a:r>
              <a:rPr lang="en-US" altLang="ja-JP" sz="1300" b="1" dirty="0">
                <a:latin typeface="Meiryo UI" pitchFamily="50" charset="-128"/>
                <a:ea typeface="Meiryo UI" pitchFamily="50" charset="-128"/>
                <a:cs typeface="Meiryo UI" pitchFamily="50" charset="-128"/>
              </a:rPr>
              <a:t>(6</a:t>
            </a:r>
            <a:r>
              <a:rPr lang="ja-JP" altLang="en-US" sz="1300" b="1" dirty="0">
                <a:latin typeface="Meiryo UI" pitchFamily="50" charset="-128"/>
                <a:ea typeface="Meiryo UI" pitchFamily="50" charset="-128"/>
                <a:cs typeface="Meiryo UI" pitchFamily="50" charset="-128"/>
              </a:rPr>
              <a:t>年間</a:t>
            </a:r>
            <a:r>
              <a:rPr lang="en-US" altLang="ja-JP" sz="1300" b="1" dirty="0">
                <a:latin typeface="Meiryo UI" pitchFamily="50" charset="-128"/>
                <a:ea typeface="Meiryo UI" pitchFamily="50" charset="-128"/>
                <a:cs typeface="Meiryo UI" pitchFamily="50" charset="-128"/>
              </a:rPr>
              <a:t>)</a:t>
            </a:r>
            <a:r>
              <a:rPr lang="ja-JP" altLang="en-US" sz="1300" b="1" dirty="0">
                <a:latin typeface="Meiryo UI" pitchFamily="50" charset="-128"/>
                <a:ea typeface="Meiryo UI" pitchFamily="50" charset="-128"/>
                <a:cs typeface="Meiryo UI" pitchFamily="50" charset="-128"/>
              </a:rPr>
              <a:t>で、府民の健康指標の向上・改善をめざす。　</a:t>
            </a:r>
            <a:endParaRPr lang="en-US" altLang="ja-JP" sz="1300" b="1" dirty="0">
              <a:latin typeface="Meiryo UI" pitchFamily="50" charset="-128"/>
              <a:ea typeface="Meiryo UI" pitchFamily="50" charset="-128"/>
              <a:cs typeface="Meiryo UI" pitchFamily="50" charset="-128"/>
            </a:endParaRPr>
          </a:p>
        </p:txBody>
      </p:sp>
      <p:sp>
        <p:nvSpPr>
          <p:cNvPr id="5" name="角丸四角形 4"/>
          <p:cNvSpPr/>
          <p:nvPr/>
        </p:nvSpPr>
        <p:spPr>
          <a:xfrm>
            <a:off x="251520" y="1372339"/>
            <a:ext cx="8662293" cy="845206"/>
          </a:xfrm>
          <a:prstGeom prst="roundRect">
            <a:avLst>
              <a:gd name="adj" fmla="val 9620"/>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7201" name="テキスト ボックス 1"/>
          <p:cNvSpPr txBox="1">
            <a:spLocks noChangeArrowheads="1"/>
          </p:cNvSpPr>
          <p:nvPr/>
        </p:nvSpPr>
        <p:spPr bwMode="auto">
          <a:xfrm>
            <a:off x="307978" y="1428512"/>
            <a:ext cx="8605836" cy="722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lnSpc>
                <a:spcPts val="1700"/>
              </a:lnSpc>
              <a:spcBef>
                <a:spcPct val="0"/>
              </a:spcBef>
              <a:buFontTx/>
              <a:buNone/>
            </a:pPr>
            <a:r>
              <a:rPr lang="en-US" altLang="ja-JP" sz="1300" b="1" dirty="0">
                <a:latin typeface="Meiryo UI" pitchFamily="50" charset="-128"/>
                <a:ea typeface="Meiryo UI" pitchFamily="50" charset="-128"/>
                <a:cs typeface="Meiryo UI" pitchFamily="50" charset="-128"/>
              </a:rPr>
              <a:t>[</a:t>
            </a:r>
            <a:r>
              <a:rPr lang="ja-JP" altLang="en-US" sz="1300" b="1" dirty="0">
                <a:latin typeface="Meiryo UI" pitchFamily="50" charset="-128"/>
                <a:ea typeface="Meiryo UI" pitchFamily="50" charset="-128"/>
                <a:cs typeface="Meiryo UI" pitchFamily="50" charset="-128"/>
              </a:rPr>
              <a:t>基本目標</a:t>
            </a:r>
            <a:r>
              <a:rPr lang="en-US" altLang="ja-JP" sz="1300" b="1" dirty="0">
                <a:latin typeface="Meiryo UI" pitchFamily="50" charset="-128"/>
                <a:ea typeface="Meiryo UI" pitchFamily="50" charset="-128"/>
                <a:cs typeface="Meiryo UI" pitchFamily="50" charset="-128"/>
              </a:rPr>
              <a:t>]</a:t>
            </a:r>
          </a:p>
          <a:p>
            <a:pPr eaLnBrk="1" hangingPunct="1">
              <a:lnSpc>
                <a:spcPts val="1700"/>
              </a:lnSpc>
              <a:spcBef>
                <a:spcPct val="0"/>
              </a:spcBef>
              <a:buFontTx/>
              <a:buNone/>
            </a:pPr>
            <a:r>
              <a:rPr lang="ja-JP" altLang="en-US" sz="1200" b="1" dirty="0">
                <a:latin typeface="Meiryo UI" pitchFamily="50" charset="-128"/>
                <a:ea typeface="Meiryo UI" pitchFamily="50" charset="-128"/>
                <a:cs typeface="Meiryo UI" pitchFamily="50" charset="-128"/>
              </a:rPr>
              <a:t>●健康寿命の延伸・・・生活習慣病の予防対策等の強化など、府民のライフステージに応じた府民の主体的な健康づくりを推進　</a:t>
            </a:r>
            <a:endParaRPr lang="en-US" altLang="ja-JP" sz="1200" b="1" dirty="0">
              <a:latin typeface="Meiryo UI" pitchFamily="50" charset="-128"/>
              <a:ea typeface="Meiryo UI" pitchFamily="50" charset="-128"/>
              <a:cs typeface="Meiryo UI" pitchFamily="50" charset="-128"/>
            </a:endParaRPr>
          </a:p>
          <a:p>
            <a:pPr eaLnBrk="1" hangingPunct="1">
              <a:lnSpc>
                <a:spcPts val="1700"/>
              </a:lnSpc>
              <a:spcBef>
                <a:spcPct val="0"/>
              </a:spcBef>
              <a:buFontTx/>
              <a:buNone/>
            </a:pPr>
            <a:r>
              <a:rPr lang="ja-JP" altLang="en-US" sz="1200" b="1" dirty="0">
                <a:latin typeface="Meiryo UI" pitchFamily="50" charset="-128"/>
                <a:ea typeface="Meiryo UI" pitchFamily="50" charset="-128"/>
                <a:cs typeface="Meiryo UI" pitchFamily="50" charset="-128"/>
              </a:rPr>
              <a:t>●健康格差の縮小・・・市町村の健康指標の状況や健康課題などに応じた効果的な施策を展開</a:t>
            </a:r>
          </a:p>
        </p:txBody>
      </p:sp>
      <p:sp>
        <p:nvSpPr>
          <p:cNvPr id="20" name="角丸四角形 19"/>
          <p:cNvSpPr/>
          <p:nvPr/>
        </p:nvSpPr>
        <p:spPr>
          <a:xfrm>
            <a:off x="237317" y="2267745"/>
            <a:ext cx="8662293" cy="2940359"/>
          </a:xfrm>
          <a:prstGeom prst="roundRect">
            <a:avLst>
              <a:gd name="adj" fmla="val 4691"/>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21" name="テキスト ボックス 1"/>
          <p:cNvSpPr txBox="1">
            <a:spLocks noChangeArrowheads="1"/>
          </p:cNvSpPr>
          <p:nvPr/>
        </p:nvSpPr>
        <p:spPr bwMode="auto">
          <a:xfrm>
            <a:off x="315696" y="2300345"/>
            <a:ext cx="1250922" cy="308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lnSpc>
                <a:spcPts val="1900"/>
              </a:lnSpc>
              <a:spcBef>
                <a:spcPct val="0"/>
              </a:spcBef>
              <a:buFontTx/>
              <a:buNone/>
            </a:pPr>
            <a:r>
              <a:rPr lang="en-US" altLang="ja-JP" sz="1300" b="1" dirty="0">
                <a:latin typeface="Meiryo UI" pitchFamily="50" charset="-128"/>
                <a:ea typeface="Meiryo UI" pitchFamily="50" charset="-128"/>
                <a:cs typeface="Meiryo UI" pitchFamily="50" charset="-128"/>
              </a:rPr>
              <a:t>[</a:t>
            </a:r>
            <a:r>
              <a:rPr lang="ja-JP" altLang="en-US" sz="1300" b="1" dirty="0">
                <a:latin typeface="Meiryo UI" pitchFamily="50" charset="-128"/>
                <a:ea typeface="Meiryo UI" pitchFamily="50" charset="-128"/>
                <a:cs typeface="Meiryo UI" pitchFamily="50" charset="-128"/>
              </a:rPr>
              <a:t>基本方針</a:t>
            </a:r>
            <a:r>
              <a:rPr lang="en-US" altLang="ja-JP" sz="1300" b="1" dirty="0">
                <a:latin typeface="Meiryo UI" pitchFamily="50" charset="-128"/>
                <a:ea typeface="Meiryo UI" pitchFamily="50" charset="-128"/>
                <a:cs typeface="Meiryo UI" pitchFamily="50" charset="-128"/>
              </a:rPr>
              <a:t>]</a:t>
            </a:r>
          </a:p>
        </p:txBody>
      </p:sp>
      <p:graphicFrame>
        <p:nvGraphicFramePr>
          <p:cNvPr id="9" name="表 8"/>
          <p:cNvGraphicFramePr>
            <a:graphicFrameLocks noGrp="1"/>
          </p:cNvGraphicFramePr>
          <p:nvPr>
            <p:extLst/>
          </p:nvPr>
        </p:nvGraphicFramePr>
        <p:xfrm>
          <a:off x="531410" y="2600492"/>
          <a:ext cx="8158971" cy="893191"/>
        </p:xfrm>
        <a:graphic>
          <a:graphicData uri="http://schemas.openxmlformats.org/drawingml/2006/table">
            <a:tbl>
              <a:tblPr firstRow="1" bandRow="1">
                <a:tableStyleId>{5940675A-B579-460E-94D1-54222C63F5DA}</a:tableStyleId>
              </a:tblPr>
              <a:tblGrid>
                <a:gridCol w="2496725">
                  <a:extLst>
                    <a:ext uri="{9D8B030D-6E8A-4147-A177-3AD203B41FA5}">
                      <a16:colId xmlns:a16="http://schemas.microsoft.com/office/drawing/2014/main" val="20000"/>
                    </a:ext>
                  </a:extLst>
                </a:gridCol>
                <a:gridCol w="3235569">
                  <a:extLst>
                    <a:ext uri="{9D8B030D-6E8A-4147-A177-3AD203B41FA5}">
                      <a16:colId xmlns:a16="http://schemas.microsoft.com/office/drawing/2014/main" val="20001"/>
                    </a:ext>
                  </a:extLst>
                </a:gridCol>
                <a:gridCol w="2426677">
                  <a:extLst>
                    <a:ext uri="{9D8B030D-6E8A-4147-A177-3AD203B41FA5}">
                      <a16:colId xmlns:a16="http://schemas.microsoft.com/office/drawing/2014/main" val="20002"/>
                    </a:ext>
                  </a:extLst>
                </a:gridCol>
              </a:tblGrid>
              <a:tr h="370840">
                <a:tc>
                  <a:txBody>
                    <a:bodyPr/>
                    <a:lstStyle/>
                    <a:p>
                      <a:pPr algn="ctr"/>
                      <a:r>
                        <a:rPr kumimoji="1" lang="ja-JP" altLang="en-US" sz="1200" dirty="0">
                          <a:solidFill>
                            <a:schemeClr val="bg1"/>
                          </a:solidFill>
                          <a:latin typeface="Meiryo UI" panose="020B0604030504040204" pitchFamily="50" charset="-128"/>
                          <a:ea typeface="Meiryo UI" panose="020B0604030504040204" pitchFamily="50" charset="-128"/>
                        </a:rPr>
                        <a:t>生活習慣病の予防、早期発見、</a:t>
                      </a:r>
                      <a:endParaRPr kumimoji="1" lang="en-US" altLang="ja-JP" sz="1200" dirty="0">
                        <a:solidFill>
                          <a:schemeClr val="bg1"/>
                        </a:solidFill>
                        <a:latin typeface="Meiryo UI" panose="020B0604030504040204" pitchFamily="50" charset="-128"/>
                        <a:ea typeface="Meiryo UI" panose="020B0604030504040204" pitchFamily="50" charset="-128"/>
                      </a:endParaRPr>
                    </a:p>
                    <a:p>
                      <a:pPr algn="ctr">
                        <a:lnSpc>
                          <a:spcPts val="1700"/>
                        </a:lnSpc>
                      </a:pPr>
                      <a:r>
                        <a:rPr kumimoji="1" lang="ja-JP" altLang="en-US" sz="1200" dirty="0">
                          <a:solidFill>
                            <a:schemeClr val="bg1"/>
                          </a:solidFill>
                          <a:latin typeface="Meiryo UI" panose="020B0604030504040204" pitchFamily="50" charset="-128"/>
                          <a:ea typeface="Meiryo UI" panose="020B0604030504040204" pitchFamily="50" charset="-128"/>
                        </a:rPr>
                        <a:t>重症化予防</a:t>
                      </a:r>
                    </a:p>
                  </a:txBody>
                  <a:tcP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solidFill>
                      <a:schemeClr val="accent5">
                        <a:lumMod val="75000"/>
                      </a:schemeClr>
                    </a:solidFill>
                  </a:tcPr>
                </a:tc>
                <a:tc>
                  <a:txBody>
                    <a:bodyPr/>
                    <a:lstStyle/>
                    <a:p>
                      <a:pPr algn="ctr"/>
                      <a:r>
                        <a:rPr kumimoji="1" lang="ja-JP" altLang="en-US" sz="1200" dirty="0">
                          <a:solidFill>
                            <a:schemeClr val="bg1"/>
                          </a:solidFill>
                          <a:latin typeface="Meiryo UI" panose="020B0604030504040204" pitchFamily="50" charset="-128"/>
                          <a:ea typeface="Meiryo UI" panose="020B0604030504040204" pitchFamily="50" charset="-128"/>
                        </a:rPr>
                        <a:t>ライフステージに応じた取組み</a:t>
                      </a:r>
                    </a:p>
                  </a:txBody>
                  <a:tcPr>
                    <a:lnT w="19050" cap="flat" cmpd="sng" algn="ctr">
                      <a:solidFill>
                        <a:schemeClr val="tx1"/>
                      </a:solidFill>
                      <a:prstDash val="solid"/>
                      <a:round/>
                      <a:headEnd type="none" w="med" len="med"/>
                      <a:tailEnd type="none" w="med" len="med"/>
                    </a:lnT>
                    <a:solidFill>
                      <a:schemeClr val="accent5">
                        <a:lumMod val="75000"/>
                      </a:schemeClr>
                    </a:solidFill>
                  </a:tcPr>
                </a:tc>
                <a:tc>
                  <a:txBody>
                    <a:bodyPr/>
                    <a:lstStyle/>
                    <a:p>
                      <a:pPr algn="ctr"/>
                      <a:r>
                        <a:rPr kumimoji="1" lang="ja-JP" altLang="en-US" sz="1200" dirty="0">
                          <a:solidFill>
                            <a:schemeClr val="bg1"/>
                          </a:solidFill>
                          <a:latin typeface="Meiryo UI" panose="020B0604030504040204" pitchFamily="50" charset="-128"/>
                          <a:ea typeface="Meiryo UI" panose="020B0604030504040204" pitchFamily="50" charset="-128"/>
                        </a:rPr>
                        <a:t>府民の健康づくりを支える</a:t>
                      </a:r>
                      <a:endParaRPr kumimoji="1" lang="en-US" altLang="ja-JP" sz="1200" dirty="0">
                        <a:solidFill>
                          <a:schemeClr val="bg1"/>
                        </a:solidFill>
                        <a:latin typeface="Meiryo UI" panose="020B0604030504040204" pitchFamily="50" charset="-128"/>
                        <a:ea typeface="Meiryo UI" panose="020B0604030504040204" pitchFamily="50" charset="-128"/>
                      </a:endParaRPr>
                    </a:p>
                    <a:p>
                      <a:pPr algn="ctr"/>
                      <a:r>
                        <a:rPr kumimoji="1" lang="ja-JP" altLang="en-US" sz="1200" dirty="0">
                          <a:solidFill>
                            <a:schemeClr val="bg1"/>
                          </a:solidFill>
                          <a:latin typeface="Meiryo UI" panose="020B0604030504040204" pitchFamily="50" charset="-128"/>
                          <a:ea typeface="Meiryo UI" panose="020B0604030504040204" pitchFamily="50" charset="-128"/>
                        </a:rPr>
                        <a:t>社会環境整備</a:t>
                      </a:r>
                    </a:p>
                  </a:txBody>
                  <a:tcP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solidFill>
                      <a:schemeClr val="accent5">
                        <a:lumMod val="75000"/>
                      </a:schemeClr>
                    </a:solidFill>
                  </a:tcPr>
                </a:tc>
                <a:extLst>
                  <a:ext uri="{0D108BD9-81ED-4DB2-BD59-A6C34878D82A}">
                    <a16:rowId xmlns:a16="http://schemas.microsoft.com/office/drawing/2014/main" val="10000"/>
                  </a:ext>
                </a:extLst>
              </a:tr>
              <a:tr h="370840">
                <a:tc>
                  <a:txBody>
                    <a:bodyPr/>
                    <a:lstStyle/>
                    <a:p>
                      <a:r>
                        <a:rPr kumimoji="1" lang="ja-JP" altLang="en-US" sz="1100" dirty="0">
                          <a:latin typeface="Meiryo UI" panose="020B0604030504040204" pitchFamily="50" charset="-128"/>
                          <a:ea typeface="Meiryo UI" panose="020B0604030504040204" pitchFamily="50" charset="-128"/>
                        </a:rPr>
                        <a:t>▸生活習慣が大きく関与する生活習慣病は府民の死因の半数以上</a:t>
                      </a:r>
                    </a:p>
                  </a:txBody>
                  <a:tcPr>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spc="-20" baseline="0" dirty="0">
                          <a:latin typeface="Meiryo UI" panose="020B0604030504040204" pitchFamily="50" charset="-128"/>
                          <a:ea typeface="Meiryo UI" panose="020B0604030504040204" pitchFamily="50" charset="-128"/>
                        </a:rPr>
                        <a:t>▸若い世代から働く世代、高齢者に至る各世代の身体的特性等を踏まえた健康づくりが重要</a:t>
                      </a:r>
                    </a:p>
                  </a:txBody>
                  <a:tcPr>
                    <a:lnB w="1905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a:latin typeface="Meiryo UI" panose="020B0604030504040204" pitchFamily="50" charset="-128"/>
                          <a:ea typeface="Meiryo UI" panose="020B0604030504040204" pitchFamily="50" charset="-128"/>
                        </a:rPr>
                        <a:t>▸府民の自主的な健康行動を誘導する社会環境の整備が重要</a:t>
                      </a:r>
                    </a:p>
                  </a:txBody>
                  <a:tcPr>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7174" name="二等辺三角形 21"/>
          <p:cNvSpPr>
            <a:spLocks noChangeArrowheads="1"/>
          </p:cNvSpPr>
          <p:nvPr/>
        </p:nvSpPr>
        <p:spPr bwMode="auto">
          <a:xfrm flipV="1">
            <a:off x="1587106" y="6046008"/>
            <a:ext cx="1296000" cy="72000"/>
          </a:xfrm>
          <a:prstGeom prst="triangle">
            <a:avLst>
              <a:gd name="adj" fmla="val 50000"/>
            </a:avLst>
          </a:prstGeom>
          <a:gradFill rotWithShape="0">
            <a:gsLst>
              <a:gs pos="0">
                <a:srgbClr val="95B3D7"/>
              </a:gs>
              <a:gs pos="50000">
                <a:srgbClr val="4F81BD"/>
              </a:gs>
              <a:gs pos="100000">
                <a:srgbClr val="95B3D7"/>
              </a:gs>
            </a:gsLst>
            <a:lin ang="5400000" scaled="1"/>
          </a:gradFill>
          <a:ln w="12700">
            <a:solidFill>
              <a:srgbClr val="4F81BD"/>
            </a:solidFill>
            <a:miter lim="800000"/>
            <a:headEnd/>
            <a:tailEnd/>
          </a:ln>
          <a:effectLst>
            <a:outerShdw dist="28398" dir="3806097" algn="ctr" rotWithShape="0">
              <a:srgbClr val="254061"/>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a:ln>
                  <a:noFill/>
                </a:ln>
                <a:solidFill>
                  <a:schemeClr val="tx1"/>
                </a:solidFill>
                <a:effectLst/>
                <a:latin typeface="Century" pitchFamily="18" charset="0"/>
                <a:ea typeface="ＭＳ 明朝" pitchFamily="17" charset="-128"/>
                <a:cs typeface="ＭＳ Ｐゴシック" pitchFamily="50" charset="-128"/>
              </a:rPr>
              <a:t>    </a:t>
            </a:r>
            <a:endParaRPr kumimoji="1" lang="ja-JP" altLang="ja-JP" sz="1800" b="0" i="0" u="none" strike="noStrike" cap="none" normalizeH="0" baseline="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7176" name="二等辺三角形 22"/>
          <p:cNvSpPr>
            <a:spLocks noChangeArrowheads="1"/>
          </p:cNvSpPr>
          <p:nvPr/>
        </p:nvSpPr>
        <p:spPr bwMode="auto">
          <a:xfrm flipV="1">
            <a:off x="4964896" y="6028824"/>
            <a:ext cx="1296000" cy="72000"/>
          </a:xfrm>
          <a:prstGeom prst="triangle">
            <a:avLst>
              <a:gd name="adj" fmla="val 50000"/>
            </a:avLst>
          </a:prstGeom>
          <a:gradFill rotWithShape="0">
            <a:gsLst>
              <a:gs pos="0">
                <a:srgbClr val="95B3D7"/>
              </a:gs>
              <a:gs pos="50000">
                <a:srgbClr val="4F81BD"/>
              </a:gs>
              <a:gs pos="100000">
                <a:srgbClr val="95B3D7"/>
              </a:gs>
            </a:gsLst>
            <a:lin ang="5400000" scaled="1"/>
          </a:gradFill>
          <a:ln w="12700">
            <a:solidFill>
              <a:srgbClr val="4F81BD"/>
            </a:solidFill>
            <a:miter lim="800000"/>
            <a:headEnd/>
            <a:tailEnd/>
          </a:ln>
          <a:effectLst>
            <a:outerShdw dist="28398" dir="3806097" algn="ctr" rotWithShape="0">
              <a:srgbClr val="254061"/>
            </a:outerShdw>
          </a:effectLst>
        </p:spPr>
        <p:txBody>
          <a:bodyPr vert="horz" wrap="square" lIns="91440" tIns="45720" rIns="91440" bIns="45720" numCol="1" anchor="ctr" anchorCtr="0" compatLnSpc="1">
            <a:prstTxWarp prst="textNoShape">
              <a:avLst/>
            </a:prstTxWarp>
          </a:bodyPr>
          <a:lstStyle/>
          <a:p>
            <a:endParaRPr lang="ja-JP" altLang="en-US"/>
          </a:p>
        </p:txBody>
      </p:sp>
      <p:sp>
        <p:nvSpPr>
          <p:cNvPr id="7187" name="角丸四角形 7186"/>
          <p:cNvSpPr/>
          <p:nvPr/>
        </p:nvSpPr>
        <p:spPr>
          <a:xfrm>
            <a:off x="140056" y="6206631"/>
            <a:ext cx="8863888" cy="565230"/>
          </a:xfrm>
          <a:prstGeom prst="roundRect">
            <a:avLst/>
          </a:prstGeom>
          <a:ln>
            <a:prstDash val="sysDash"/>
          </a:ln>
        </p:spPr>
        <p:style>
          <a:lnRef idx="2">
            <a:schemeClr val="accent1"/>
          </a:lnRef>
          <a:fillRef idx="1">
            <a:schemeClr val="lt1"/>
          </a:fillRef>
          <a:effectRef idx="0">
            <a:schemeClr val="accent1"/>
          </a:effectRef>
          <a:fontRef idx="minor">
            <a:schemeClr val="dk1"/>
          </a:fontRef>
        </p:style>
        <p:txBody>
          <a:bodyPr rtlCol="0" anchor="ctr"/>
          <a:lstStyle/>
          <a:p>
            <a:endParaRPr lang="en-US" altLang="ja-JP" sz="1100" dirty="0">
              <a:latin typeface="Meiryo UI" panose="020B0604030504040204" pitchFamily="50" charset="-128"/>
              <a:ea typeface="Meiryo UI" panose="020B0604030504040204" pitchFamily="50" charset="-128"/>
            </a:endParaRPr>
          </a:p>
          <a:p>
            <a:pPr>
              <a:lnSpc>
                <a:spcPts val="100"/>
              </a:lnSpc>
            </a:pPr>
            <a:endParaRPr lang="en-US" altLang="ja-JP" sz="1100" dirty="0">
              <a:latin typeface="Meiryo UI" panose="020B0604030504040204" pitchFamily="50" charset="-128"/>
              <a:ea typeface="Meiryo UI" panose="020B0604030504040204" pitchFamily="50" charset="-128"/>
            </a:endParaRPr>
          </a:p>
          <a:p>
            <a:pPr>
              <a:lnSpc>
                <a:spcPts val="500"/>
              </a:lnSpc>
            </a:pPr>
            <a:r>
              <a:rPr lang="ja-JP" altLang="en-US" sz="1200" b="1" dirty="0">
                <a:latin typeface="Meiryo UI" panose="020B0604030504040204" pitchFamily="50" charset="-128"/>
                <a:ea typeface="Meiryo UI" panose="020B0604030504040204" pitchFamily="50" charset="-128"/>
              </a:rPr>
              <a:t> </a:t>
            </a:r>
            <a:endParaRPr lang="en-US" altLang="ja-JP" sz="1200" b="1" dirty="0">
              <a:latin typeface="Meiryo UI" panose="020B0604030504040204" pitchFamily="50" charset="-128"/>
              <a:ea typeface="Meiryo UI" panose="020B0604030504040204" pitchFamily="50" charset="-128"/>
            </a:endParaRPr>
          </a:p>
          <a:p>
            <a:r>
              <a:rPr lang="en-US" altLang="ja-JP" sz="1300" b="1" dirty="0">
                <a:latin typeface="Meiryo UI" panose="020B0604030504040204" pitchFamily="50" charset="-128"/>
                <a:ea typeface="Meiryo UI" panose="020B0604030504040204" pitchFamily="50" charset="-128"/>
              </a:rPr>
              <a:t> </a:t>
            </a:r>
            <a:r>
              <a:rPr lang="ja-JP" altLang="en-US" sz="1300" b="1" dirty="0">
                <a:latin typeface="Meiryo UI" panose="020B0604030504040204" pitchFamily="50" charset="-128"/>
                <a:ea typeface="Meiryo UI" panose="020B0604030504040204" pitchFamily="50" charset="-128"/>
              </a:rPr>
              <a:t>●健康寿命</a:t>
            </a:r>
            <a:r>
              <a:rPr lang="en-US" altLang="ja-JP" sz="1300" b="1" dirty="0">
                <a:latin typeface="Meiryo UI" panose="020B0604030504040204" pitchFamily="50" charset="-128"/>
                <a:ea typeface="Meiryo UI" panose="020B0604030504040204" pitchFamily="50" charset="-128"/>
              </a:rPr>
              <a:t>2</a:t>
            </a:r>
            <a:r>
              <a:rPr lang="ja-JP" altLang="en-US" sz="1300" b="1" dirty="0">
                <a:latin typeface="Meiryo UI" panose="020B0604030504040204" pitchFamily="50" charset="-128"/>
                <a:ea typeface="Meiryo UI" panose="020B0604030504040204" pitchFamily="50" charset="-128"/>
              </a:rPr>
              <a:t>歳以上延伸 ●市町村の健康寿命の差を縮小 ●</a:t>
            </a:r>
            <a:r>
              <a:rPr lang="en-US" altLang="ja-JP" sz="1300" b="1" dirty="0">
                <a:latin typeface="Meiryo UI" panose="020B0604030504040204" pitchFamily="50" charset="-128"/>
                <a:ea typeface="Meiryo UI" panose="020B0604030504040204" pitchFamily="50" charset="-128"/>
              </a:rPr>
              <a:t>75</a:t>
            </a:r>
            <a:r>
              <a:rPr lang="ja-JP" altLang="en-US" sz="1300" b="1" dirty="0">
                <a:latin typeface="Meiryo UI" panose="020B0604030504040204" pitchFamily="50" charset="-128"/>
                <a:ea typeface="Meiryo UI" panose="020B0604030504040204" pitchFamily="50" charset="-128"/>
              </a:rPr>
              <a:t>歳未満のがんの年齢調整</a:t>
            </a:r>
            <a:r>
              <a:rPr lang="ja-JP" altLang="en-US" sz="1300" b="1" dirty="0" smtClean="0">
                <a:latin typeface="Meiryo UI" panose="020B0604030504040204" pitchFamily="50" charset="-128"/>
                <a:ea typeface="Meiryo UI" panose="020B0604030504040204" pitchFamily="50" charset="-128"/>
              </a:rPr>
              <a:t>死亡率</a:t>
            </a:r>
            <a:r>
              <a:rPr lang="en-US" altLang="ja-JP" sz="1100" b="1" dirty="0" smtClean="0">
                <a:latin typeface="Meiryo UI" panose="020B0604030504040204" pitchFamily="50" charset="-128"/>
                <a:ea typeface="Meiryo UI" panose="020B0604030504040204" pitchFamily="50" charset="-128"/>
              </a:rPr>
              <a:t>(</a:t>
            </a:r>
            <a:r>
              <a:rPr lang="ja-JP" altLang="en-US" sz="1100" b="1" dirty="0" smtClean="0">
                <a:latin typeface="Meiryo UI" panose="020B0604030504040204" pitchFamily="50" charset="-128"/>
                <a:ea typeface="Meiryo UI" panose="020B0604030504040204" pitchFamily="50" charset="-128"/>
              </a:rPr>
              <a:t>人口</a:t>
            </a:r>
            <a:r>
              <a:rPr lang="en-US" altLang="ja-JP" sz="1100" b="1" dirty="0">
                <a:latin typeface="Meiryo UI" panose="020B0604030504040204" pitchFamily="50" charset="-128"/>
                <a:ea typeface="Meiryo UI" panose="020B0604030504040204" pitchFamily="50" charset="-128"/>
              </a:rPr>
              <a:t>10</a:t>
            </a:r>
            <a:r>
              <a:rPr lang="ja-JP" altLang="en-US" sz="1100" b="1" dirty="0" smtClean="0">
                <a:latin typeface="Meiryo UI" panose="020B0604030504040204" pitchFamily="50" charset="-128"/>
                <a:ea typeface="Meiryo UI" panose="020B0604030504040204" pitchFamily="50" charset="-128"/>
              </a:rPr>
              <a:t>万対</a:t>
            </a:r>
            <a:r>
              <a:rPr lang="en-US" altLang="ja-JP" sz="1100" b="1" dirty="0" smtClean="0">
                <a:latin typeface="Meiryo UI" panose="020B0604030504040204" pitchFamily="50" charset="-128"/>
                <a:ea typeface="Meiryo UI" panose="020B0604030504040204" pitchFamily="50" charset="-128"/>
              </a:rPr>
              <a:t>)</a:t>
            </a:r>
            <a:r>
              <a:rPr lang="ja-JP" altLang="en-US" sz="1300" b="1" dirty="0" smtClean="0">
                <a:latin typeface="Meiryo UI" panose="020B0604030504040204" pitchFamily="50" charset="-128"/>
                <a:ea typeface="Meiryo UI" panose="020B0604030504040204" pitchFamily="50" charset="-128"/>
              </a:rPr>
              <a:t>の改善 等</a:t>
            </a:r>
            <a:endParaRPr kumimoji="1" lang="ja-JP" altLang="en-US" sz="1300" b="1" dirty="0">
              <a:latin typeface="Meiryo UI" panose="020B0604030504040204" pitchFamily="50" charset="-128"/>
              <a:ea typeface="Meiryo UI" panose="020B0604030504040204" pitchFamily="50" charset="-128"/>
            </a:endParaRPr>
          </a:p>
        </p:txBody>
      </p:sp>
      <p:pic>
        <p:nvPicPr>
          <p:cNvPr id="1026" name="Picture 2"/>
          <p:cNvPicPr>
            <a:picLocks noChangeAspect="1" noChangeArrowheads="1"/>
          </p:cNvPicPr>
          <p:nvPr/>
        </p:nvPicPr>
        <p:blipFill>
          <a:blip r:embed="rId3" cstate="email">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6948264" y="5705543"/>
            <a:ext cx="1749649" cy="806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円/楕円 6"/>
          <p:cNvSpPr/>
          <p:nvPr/>
        </p:nvSpPr>
        <p:spPr>
          <a:xfrm>
            <a:off x="8697913" y="6410325"/>
            <a:ext cx="431800" cy="431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b="1" dirty="0"/>
              <a:t>1</a:t>
            </a:r>
            <a:endParaRPr lang="ja-JP" altLang="en-US" b="1" dirty="0"/>
          </a:p>
        </p:txBody>
      </p:sp>
      <p:sp>
        <p:nvSpPr>
          <p:cNvPr id="34" name="テキスト ボックス 1">
            <a:extLst>
              <a:ext uri="{FF2B5EF4-FFF2-40B4-BE49-F238E27FC236}">
                <a16:creationId xmlns:a16="http://schemas.microsoft.com/office/drawing/2014/main" id="{B7D29611-CF3B-4681-86B7-DE9E327FD81E}"/>
              </a:ext>
            </a:extLst>
          </p:cNvPr>
          <p:cNvSpPr txBox="1">
            <a:spLocks noChangeArrowheads="1"/>
          </p:cNvSpPr>
          <p:nvPr/>
        </p:nvSpPr>
        <p:spPr bwMode="auto">
          <a:xfrm>
            <a:off x="293349" y="3546511"/>
            <a:ext cx="3039886" cy="308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lnSpc>
                <a:spcPts val="1900"/>
              </a:lnSpc>
              <a:spcBef>
                <a:spcPct val="0"/>
              </a:spcBef>
              <a:buFontTx/>
              <a:buNone/>
            </a:pPr>
            <a:r>
              <a:rPr lang="en-US" altLang="ja-JP" sz="1300" b="1" dirty="0">
                <a:latin typeface="Meiryo UI" pitchFamily="50" charset="-128"/>
                <a:ea typeface="Meiryo UI" pitchFamily="50" charset="-128"/>
                <a:cs typeface="Meiryo UI" pitchFamily="50" charset="-128"/>
              </a:rPr>
              <a:t>[</a:t>
            </a:r>
            <a:r>
              <a:rPr lang="ja-JP" altLang="en-US" sz="1300" b="1" dirty="0">
                <a:latin typeface="Meiryo UI" pitchFamily="50" charset="-128"/>
                <a:ea typeface="Meiryo UI" pitchFamily="50" charset="-128"/>
                <a:cs typeface="Meiryo UI" pitchFamily="50" charset="-128"/>
              </a:rPr>
              <a:t>府民・行政等みんなでめざす目標</a:t>
            </a:r>
            <a:r>
              <a:rPr lang="en-US" altLang="ja-JP" sz="1300" b="1" dirty="0">
                <a:latin typeface="Meiryo UI" pitchFamily="50" charset="-128"/>
                <a:ea typeface="Meiryo UI" pitchFamily="50" charset="-128"/>
                <a:cs typeface="Meiryo UI" pitchFamily="50" charset="-128"/>
              </a:rPr>
              <a:t>]</a:t>
            </a:r>
            <a:r>
              <a:rPr lang="ja-JP" altLang="en-US" sz="1300" b="1" dirty="0">
                <a:latin typeface="Meiryo UI" pitchFamily="50" charset="-128"/>
                <a:ea typeface="Meiryo UI" pitchFamily="50" charset="-128"/>
                <a:cs typeface="Meiryo UI" pitchFamily="50" charset="-128"/>
              </a:rPr>
              <a:t>　</a:t>
            </a:r>
            <a:endParaRPr lang="en-US" altLang="ja-JP" sz="1300" b="1" dirty="0">
              <a:latin typeface="Meiryo UI" pitchFamily="50" charset="-128"/>
              <a:ea typeface="Meiryo UI" pitchFamily="50" charset="-128"/>
              <a:cs typeface="Meiryo UI" pitchFamily="50" charset="-128"/>
            </a:endParaRPr>
          </a:p>
        </p:txBody>
      </p:sp>
      <p:sp>
        <p:nvSpPr>
          <p:cNvPr id="35" name="テキスト ボックス 1">
            <a:extLst>
              <a:ext uri="{FF2B5EF4-FFF2-40B4-BE49-F238E27FC236}">
                <a16:creationId xmlns:a16="http://schemas.microsoft.com/office/drawing/2014/main" id="{F5236123-C6BC-44D1-8979-56F94E6BA697}"/>
              </a:ext>
            </a:extLst>
          </p:cNvPr>
          <p:cNvSpPr txBox="1">
            <a:spLocks noChangeArrowheads="1"/>
          </p:cNvSpPr>
          <p:nvPr/>
        </p:nvSpPr>
        <p:spPr bwMode="auto">
          <a:xfrm>
            <a:off x="296855" y="3792253"/>
            <a:ext cx="8748720" cy="549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lnSpc>
                <a:spcPts val="1900"/>
              </a:lnSpc>
              <a:spcBef>
                <a:spcPct val="0"/>
              </a:spcBef>
              <a:buFontTx/>
              <a:buNone/>
            </a:pPr>
            <a:r>
              <a:rPr lang="ja-JP" altLang="en-US" sz="1200" b="1" dirty="0">
                <a:solidFill>
                  <a:srgbClr val="000000"/>
                </a:solidFill>
                <a:latin typeface="Meiryo UI" panose="020B0604030504040204" pitchFamily="50" charset="-128"/>
                <a:ea typeface="Meiryo UI" panose="020B0604030504040204" pitchFamily="50" charset="-128"/>
                <a:cs typeface="ＭＳ Ｐゴシック" pitchFamily="50" charset="-128"/>
              </a:rPr>
              <a:t>●「</a:t>
            </a:r>
            <a:r>
              <a:rPr lang="ja-JP" altLang="en-US" sz="1200" b="1" u="sng" dirty="0">
                <a:solidFill>
                  <a:srgbClr val="000000"/>
                </a:solidFill>
                <a:latin typeface="Meiryo UI" panose="020B0604030504040204" pitchFamily="50" charset="-128"/>
                <a:ea typeface="Meiryo UI" panose="020B0604030504040204" pitchFamily="50" charset="-128"/>
                <a:cs typeface="ＭＳ Ｐゴシック" pitchFamily="50" charset="-128"/>
              </a:rPr>
              <a:t>健康への関心度を高めます</a:t>
            </a:r>
            <a:r>
              <a:rPr lang="ja-JP" altLang="en-US" sz="1200" b="1" dirty="0">
                <a:solidFill>
                  <a:srgbClr val="000000"/>
                </a:solidFill>
                <a:latin typeface="Meiryo UI" panose="020B0604030504040204" pitchFamily="50" charset="-128"/>
                <a:ea typeface="Meiryo UI" panose="020B0604030504040204" pitchFamily="50" charset="-128"/>
                <a:cs typeface="ＭＳ Ｐゴシック" pitchFamily="50" charset="-128"/>
              </a:rPr>
              <a:t>」、「</a:t>
            </a:r>
            <a:r>
              <a:rPr lang="ja-JP" altLang="en-US" sz="1200" b="1" u="sng" dirty="0">
                <a:solidFill>
                  <a:srgbClr val="000000"/>
                </a:solidFill>
                <a:latin typeface="Meiryo UI" panose="020B0604030504040204" pitchFamily="50" charset="-128"/>
                <a:ea typeface="Meiryo UI" panose="020B0604030504040204" pitchFamily="50" charset="-128"/>
                <a:cs typeface="ＭＳ Ｐゴシック" pitchFamily="50" charset="-128"/>
              </a:rPr>
              <a:t>朝食欠食率を低くします</a:t>
            </a:r>
            <a:r>
              <a:rPr lang="ja-JP" altLang="en-US" sz="1200" b="1" dirty="0">
                <a:solidFill>
                  <a:srgbClr val="000000"/>
                </a:solidFill>
                <a:latin typeface="Meiryo UI" panose="020B0604030504040204" pitchFamily="50" charset="-128"/>
                <a:ea typeface="Meiryo UI" panose="020B0604030504040204" pitchFamily="50" charset="-128"/>
                <a:cs typeface="ＭＳ Ｐゴシック" pitchFamily="50" charset="-128"/>
              </a:rPr>
              <a:t>」、「</a:t>
            </a:r>
            <a:r>
              <a:rPr lang="ja-JP" altLang="en-US" sz="1200" b="1" u="sng" dirty="0">
                <a:solidFill>
                  <a:srgbClr val="000000"/>
                </a:solidFill>
                <a:latin typeface="Meiryo UI" panose="020B0604030504040204" pitchFamily="50" charset="-128"/>
                <a:ea typeface="Meiryo UI" panose="020B0604030504040204" pitchFamily="50" charset="-128"/>
                <a:cs typeface="ＭＳ Ｐゴシック" pitchFamily="50" charset="-128"/>
              </a:rPr>
              <a:t>習慣的に運動に取り組む府民を増やします</a:t>
            </a:r>
            <a:r>
              <a:rPr lang="ja-JP" altLang="en-US" sz="1200" b="1" dirty="0">
                <a:solidFill>
                  <a:srgbClr val="000000"/>
                </a:solidFill>
                <a:latin typeface="Meiryo UI" panose="020B0604030504040204" pitchFamily="50" charset="-128"/>
                <a:ea typeface="Meiryo UI" panose="020B0604030504040204" pitchFamily="50" charset="-128"/>
                <a:cs typeface="ＭＳ Ｐゴシック" pitchFamily="50" charset="-128"/>
              </a:rPr>
              <a:t>」、「</a:t>
            </a:r>
            <a:r>
              <a:rPr lang="ja-JP" altLang="en-US" sz="1200" b="1" u="sng" dirty="0">
                <a:solidFill>
                  <a:srgbClr val="000000"/>
                </a:solidFill>
                <a:latin typeface="Meiryo UI" panose="020B0604030504040204" pitchFamily="50" charset="-128"/>
                <a:ea typeface="Meiryo UI" panose="020B0604030504040204" pitchFamily="50" charset="-128"/>
                <a:cs typeface="ＭＳ Ｐゴシック" pitchFamily="50" charset="-128"/>
              </a:rPr>
              <a:t>睡眠による休養が十分取</a:t>
            </a:r>
            <a:endParaRPr lang="en-US" altLang="ja-JP" sz="1200" b="1" u="sng" dirty="0">
              <a:solidFill>
                <a:srgbClr val="000000"/>
              </a:solidFill>
              <a:latin typeface="Meiryo UI" panose="020B0604030504040204" pitchFamily="50" charset="-128"/>
              <a:ea typeface="Meiryo UI" panose="020B0604030504040204" pitchFamily="50" charset="-128"/>
              <a:cs typeface="ＭＳ Ｐゴシック" pitchFamily="50" charset="-128"/>
            </a:endParaRPr>
          </a:p>
          <a:p>
            <a:pPr eaLnBrk="1" hangingPunct="1">
              <a:lnSpc>
                <a:spcPts val="1900"/>
              </a:lnSpc>
              <a:spcBef>
                <a:spcPct val="0"/>
              </a:spcBef>
              <a:buFontTx/>
              <a:buNone/>
            </a:pPr>
            <a:r>
              <a:rPr lang="ja-JP" altLang="en-US" sz="1200" b="1" dirty="0">
                <a:solidFill>
                  <a:srgbClr val="000000"/>
                </a:solidFill>
                <a:latin typeface="Meiryo UI" panose="020B0604030504040204" pitchFamily="50" charset="-128"/>
                <a:ea typeface="Meiryo UI" panose="020B0604030504040204" pitchFamily="50" charset="-128"/>
                <a:cs typeface="ＭＳ Ｐゴシック" pitchFamily="50" charset="-128"/>
              </a:rPr>
              <a:t>　</a:t>
            </a:r>
            <a:r>
              <a:rPr lang="ja-JP" altLang="en-US" sz="1200" b="1" u="sng" dirty="0" err="1">
                <a:solidFill>
                  <a:srgbClr val="000000"/>
                </a:solidFill>
                <a:latin typeface="Meiryo UI" panose="020B0604030504040204" pitchFamily="50" charset="-128"/>
                <a:ea typeface="Meiryo UI" panose="020B0604030504040204" pitchFamily="50" charset="-128"/>
                <a:cs typeface="ＭＳ Ｐゴシック" pitchFamily="50" charset="-128"/>
              </a:rPr>
              <a:t>れて</a:t>
            </a:r>
            <a:r>
              <a:rPr lang="ja-JP" altLang="en-US" sz="1200" b="1" u="sng" dirty="0">
                <a:solidFill>
                  <a:srgbClr val="000000"/>
                </a:solidFill>
                <a:latin typeface="Meiryo UI" panose="020B0604030504040204" pitchFamily="50" charset="-128"/>
                <a:ea typeface="Meiryo UI" panose="020B0604030504040204" pitchFamily="50" charset="-128"/>
                <a:cs typeface="ＭＳ Ｐゴシック" pitchFamily="50" charset="-128"/>
              </a:rPr>
              <a:t>いる府民を増やします</a:t>
            </a:r>
            <a:r>
              <a:rPr lang="ja-JP" altLang="en-US" sz="1200" b="1" dirty="0">
                <a:solidFill>
                  <a:srgbClr val="000000"/>
                </a:solidFill>
                <a:latin typeface="Meiryo UI" panose="020B0604030504040204" pitchFamily="50" charset="-128"/>
                <a:ea typeface="Meiryo UI" panose="020B0604030504040204" pitchFamily="50" charset="-128"/>
                <a:cs typeface="ＭＳ Ｐゴシック" pitchFamily="50" charset="-128"/>
              </a:rPr>
              <a:t>」など</a:t>
            </a:r>
            <a:r>
              <a:rPr lang="en-US" altLang="ja-JP" sz="1200" b="1" dirty="0">
                <a:solidFill>
                  <a:srgbClr val="000000"/>
                </a:solidFill>
                <a:latin typeface="Meiryo UI" panose="020B0604030504040204" pitchFamily="50" charset="-128"/>
                <a:ea typeface="Meiryo UI" panose="020B0604030504040204" pitchFamily="50" charset="-128"/>
                <a:cs typeface="ＭＳ Ｐゴシック" pitchFamily="50" charset="-128"/>
              </a:rPr>
              <a:t>11</a:t>
            </a:r>
            <a:r>
              <a:rPr lang="ja-JP" altLang="en-US" sz="1200" b="1" dirty="0">
                <a:solidFill>
                  <a:srgbClr val="000000"/>
                </a:solidFill>
                <a:latin typeface="Meiryo UI" panose="020B0604030504040204" pitchFamily="50" charset="-128"/>
                <a:ea typeface="Meiryo UI" panose="020B0604030504040204" pitchFamily="50" charset="-128"/>
                <a:cs typeface="ＭＳ Ｐゴシック" pitchFamily="50" charset="-128"/>
              </a:rPr>
              <a:t>項目の目標を設定</a:t>
            </a:r>
            <a:r>
              <a:rPr lang="ja-JP" altLang="en-US" sz="1200" b="1" dirty="0">
                <a:solidFill>
                  <a:srgbClr val="000000"/>
                </a:solidFill>
                <a:latin typeface="Meiryo UI" panose="020B0604030504040204" pitchFamily="50" charset="-128"/>
                <a:ea typeface="Meiryo UI" panose="020B0604030504040204" pitchFamily="50" charset="-128"/>
                <a:cs typeface="Meiryo UI" pitchFamily="50" charset="-128"/>
              </a:rPr>
              <a:t>（＊本目標に沿って「府民の行動目標」、「行政等が取り組む数値目標」を設定）</a:t>
            </a:r>
            <a:endParaRPr lang="en-US" altLang="ja-JP" sz="1200" b="1" dirty="0">
              <a:solidFill>
                <a:srgbClr val="000000"/>
              </a:solidFill>
              <a:latin typeface="Meiryo UI" panose="020B0604030504040204" pitchFamily="50" charset="-128"/>
              <a:ea typeface="Meiryo UI" panose="020B0604030504040204" pitchFamily="50" charset="-128"/>
              <a:cs typeface="Meiryo UI" pitchFamily="50" charset="-128"/>
            </a:endParaRPr>
          </a:p>
        </p:txBody>
      </p:sp>
      <p:sp>
        <p:nvSpPr>
          <p:cNvPr id="40" name="テキスト ボックス 1">
            <a:extLst>
              <a:ext uri="{FF2B5EF4-FFF2-40B4-BE49-F238E27FC236}">
                <a16:creationId xmlns:a16="http://schemas.microsoft.com/office/drawing/2014/main" id="{C75225D6-D104-489D-84EB-CEEDA6F61CA6}"/>
              </a:ext>
            </a:extLst>
          </p:cNvPr>
          <p:cNvSpPr txBox="1">
            <a:spLocks noChangeArrowheads="1"/>
          </p:cNvSpPr>
          <p:nvPr/>
        </p:nvSpPr>
        <p:spPr bwMode="auto">
          <a:xfrm>
            <a:off x="296855" y="4548671"/>
            <a:ext cx="8662292" cy="579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lnSpc>
                <a:spcPts val="1900"/>
              </a:lnSpc>
              <a:spcBef>
                <a:spcPct val="0"/>
              </a:spcBef>
              <a:buFontTx/>
              <a:buNone/>
            </a:pPr>
            <a:r>
              <a:rPr lang="ja-JP" altLang="en-US" sz="1200" b="1" dirty="0">
                <a:solidFill>
                  <a:srgbClr val="000000"/>
                </a:solidFill>
                <a:latin typeface="Meiryo UI" panose="020B0604030504040204" pitchFamily="50" charset="-128"/>
                <a:ea typeface="Meiryo UI" panose="020B0604030504040204" pitchFamily="50" charset="-128"/>
                <a:cs typeface="Meiryo UI" pitchFamily="50" charset="-128"/>
              </a:rPr>
              <a:t>●これらの</a:t>
            </a:r>
            <a:r>
              <a:rPr lang="ja-JP" altLang="en-US" sz="1200" b="1" dirty="0">
                <a:solidFill>
                  <a:srgbClr val="000000"/>
                </a:solidFill>
                <a:latin typeface="Meiryo UI" panose="020B0604030504040204" pitchFamily="50" charset="-128"/>
                <a:ea typeface="Meiryo UI" panose="020B0604030504040204" pitchFamily="50" charset="-128"/>
                <a:cs typeface="ＭＳ Ｐゴシック" pitchFamily="50" charset="-128"/>
              </a:rPr>
              <a:t>目標達成に向けて、</a:t>
            </a:r>
            <a:r>
              <a:rPr lang="ja-JP" altLang="en-US" sz="1200" b="1" u="sng" dirty="0">
                <a:solidFill>
                  <a:srgbClr val="000000"/>
                </a:solidFill>
                <a:latin typeface="Meiryo UI" panose="020B0604030504040204" pitchFamily="50" charset="-128"/>
                <a:ea typeface="Meiryo UI" panose="020B0604030504040204" pitchFamily="50" charset="-128"/>
                <a:cs typeface="ＭＳ Ｐゴシック" pitchFamily="50" charset="-128"/>
              </a:rPr>
              <a:t>「</a:t>
            </a:r>
            <a:r>
              <a:rPr lang="en-US" altLang="ja-JP" sz="1200" b="1" u="sng" dirty="0">
                <a:solidFill>
                  <a:srgbClr val="000000"/>
                </a:solidFill>
                <a:latin typeface="Meiryo UI" panose="020B0604030504040204" pitchFamily="50" charset="-128"/>
                <a:ea typeface="Meiryo UI" panose="020B0604030504040204" pitchFamily="50" charset="-128"/>
                <a:cs typeface="ＭＳ Ｐゴシック" pitchFamily="50" charset="-128"/>
              </a:rPr>
              <a:t>Ⅰ</a:t>
            </a:r>
            <a:r>
              <a:rPr lang="ja-JP" altLang="en-US" sz="1200" b="1" u="sng" dirty="0">
                <a:solidFill>
                  <a:srgbClr val="000000"/>
                </a:solidFill>
                <a:latin typeface="Meiryo UI" panose="020B0604030504040204" pitchFamily="50" charset="-128"/>
                <a:ea typeface="Meiryo UI" panose="020B0604030504040204" pitchFamily="50" charset="-128"/>
                <a:cs typeface="ＭＳ Ｐゴシック" pitchFamily="50" charset="-128"/>
              </a:rPr>
              <a:t>生活習慣病の予防」、「</a:t>
            </a:r>
            <a:r>
              <a:rPr lang="en-US" altLang="ja-JP" sz="1200" b="1" u="sng" dirty="0">
                <a:solidFill>
                  <a:srgbClr val="000000"/>
                </a:solidFill>
                <a:latin typeface="Meiryo UI" panose="020B0604030504040204" pitchFamily="50" charset="-128"/>
                <a:ea typeface="Meiryo UI" panose="020B0604030504040204" pitchFamily="50" charset="-128"/>
                <a:cs typeface="ＭＳ Ｐゴシック" pitchFamily="50" charset="-128"/>
              </a:rPr>
              <a:t>Ⅱ</a:t>
            </a:r>
            <a:r>
              <a:rPr lang="ja-JP" altLang="en-US" sz="1200" b="1" u="sng" dirty="0">
                <a:solidFill>
                  <a:srgbClr val="000000"/>
                </a:solidFill>
                <a:latin typeface="Meiryo UI" panose="020B0604030504040204" pitchFamily="50" charset="-128"/>
                <a:ea typeface="Meiryo UI" panose="020B0604030504040204" pitchFamily="50" charset="-128"/>
                <a:cs typeface="ＭＳ Ｐゴシック" pitchFamily="50" charset="-128"/>
              </a:rPr>
              <a:t>生活習慣病の早期発見・重症化予防」、「</a:t>
            </a:r>
            <a:r>
              <a:rPr lang="en-US" altLang="ja-JP" sz="1200" b="1" u="sng" dirty="0">
                <a:solidFill>
                  <a:srgbClr val="000000"/>
                </a:solidFill>
                <a:latin typeface="Meiryo UI" panose="020B0604030504040204" pitchFamily="50" charset="-128"/>
                <a:ea typeface="Meiryo UI" panose="020B0604030504040204" pitchFamily="50" charset="-128"/>
                <a:cs typeface="ＭＳ Ｐゴシック" pitchFamily="50" charset="-128"/>
              </a:rPr>
              <a:t>Ⅲ</a:t>
            </a:r>
            <a:r>
              <a:rPr lang="ja-JP" altLang="en-US" sz="1200" b="1" u="sng" dirty="0">
                <a:solidFill>
                  <a:srgbClr val="000000"/>
                </a:solidFill>
                <a:latin typeface="Meiryo UI" panose="020B0604030504040204" pitchFamily="50" charset="-128"/>
                <a:ea typeface="Meiryo UI" panose="020B0604030504040204" pitchFamily="50" charset="-128"/>
                <a:cs typeface="ＭＳ Ｐゴシック" pitchFamily="50" charset="-128"/>
              </a:rPr>
              <a:t>府民の健康を支える社会環境　　</a:t>
            </a:r>
            <a:endParaRPr lang="en-US" altLang="ja-JP" sz="1200" b="1" u="sng" dirty="0">
              <a:solidFill>
                <a:srgbClr val="000000"/>
              </a:solidFill>
              <a:latin typeface="Meiryo UI" panose="020B0604030504040204" pitchFamily="50" charset="-128"/>
              <a:ea typeface="Meiryo UI" panose="020B0604030504040204" pitchFamily="50" charset="-128"/>
              <a:cs typeface="ＭＳ Ｐゴシック" pitchFamily="50" charset="-128"/>
            </a:endParaRPr>
          </a:p>
          <a:p>
            <a:pPr eaLnBrk="1" hangingPunct="1">
              <a:lnSpc>
                <a:spcPts val="1900"/>
              </a:lnSpc>
              <a:spcBef>
                <a:spcPct val="0"/>
              </a:spcBef>
              <a:buFontTx/>
              <a:buNone/>
            </a:pPr>
            <a:r>
              <a:rPr lang="ja-JP" altLang="en-US" sz="1200" b="1" dirty="0">
                <a:solidFill>
                  <a:srgbClr val="000000"/>
                </a:solidFill>
                <a:latin typeface="Meiryo UI" panose="020B0604030504040204" pitchFamily="50" charset="-128"/>
                <a:ea typeface="Meiryo UI" panose="020B0604030504040204" pitchFamily="50" charset="-128"/>
                <a:cs typeface="ＭＳ Ｐゴシック" pitchFamily="50" charset="-128"/>
              </a:rPr>
              <a:t>　</a:t>
            </a:r>
            <a:r>
              <a:rPr lang="ja-JP" altLang="en-US" sz="1200" b="1" u="sng" dirty="0">
                <a:solidFill>
                  <a:srgbClr val="000000"/>
                </a:solidFill>
                <a:latin typeface="Meiryo UI" panose="020B0604030504040204" pitchFamily="50" charset="-128"/>
                <a:ea typeface="Meiryo UI" panose="020B0604030504040204" pitchFamily="50" charset="-128"/>
                <a:cs typeface="ＭＳ Ｐゴシック" pitchFamily="50" charset="-128"/>
              </a:rPr>
              <a:t>整備」を進めるため、府民・行政・事業者など多様な主体の連携・協働により、</a:t>
            </a:r>
            <a:r>
              <a:rPr lang="en-US" altLang="ja-JP" sz="1200" b="1" u="sng" dirty="0">
                <a:solidFill>
                  <a:srgbClr val="000000"/>
                </a:solidFill>
                <a:latin typeface="Meiryo UI" panose="020B0604030504040204" pitchFamily="50" charset="-128"/>
                <a:ea typeface="Meiryo UI" panose="020B0604030504040204" pitchFamily="50" charset="-128"/>
                <a:cs typeface="ＭＳ Ｐゴシック" pitchFamily="50" charset="-128"/>
              </a:rPr>
              <a:t>『11</a:t>
            </a:r>
            <a:r>
              <a:rPr lang="ja-JP" altLang="en-US" sz="1200" b="1" u="sng" dirty="0">
                <a:solidFill>
                  <a:srgbClr val="000000"/>
                </a:solidFill>
                <a:latin typeface="Meiryo UI" panose="020B0604030504040204" pitchFamily="50" charset="-128"/>
                <a:ea typeface="Meiryo UI" panose="020B0604030504040204" pitchFamily="50" charset="-128"/>
                <a:cs typeface="ＭＳ Ｐゴシック" pitchFamily="50" charset="-128"/>
              </a:rPr>
              <a:t>分野の重点的取組み</a:t>
            </a:r>
            <a:r>
              <a:rPr lang="en-US" altLang="ja-JP" sz="1200" b="1" u="sng" dirty="0">
                <a:solidFill>
                  <a:srgbClr val="000000"/>
                </a:solidFill>
                <a:latin typeface="Meiryo UI" panose="020B0604030504040204" pitchFamily="50" charset="-128"/>
                <a:ea typeface="Meiryo UI" panose="020B0604030504040204" pitchFamily="50" charset="-128"/>
                <a:cs typeface="ＭＳ Ｐゴシック" pitchFamily="50" charset="-128"/>
              </a:rPr>
              <a:t>』</a:t>
            </a:r>
            <a:r>
              <a:rPr lang="ja-JP" altLang="en-US" sz="1200" b="1" u="sng" dirty="0">
                <a:solidFill>
                  <a:srgbClr val="000000"/>
                </a:solidFill>
                <a:latin typeface="Meiryo UI" panose="020B0604030504040204" pitchFamily="50" charset="-128"/>
                <a:ea typeface="Meiryo UI" panose="020B0604030504040204" pitchFamily="50" charset="-128"/>
                <a:cs typeface="ＭＳ Ｐゴシック" pitchFamily="50" charset="-128"/>
              </a:rPr>
              <a:t>を推進</a:t>
            </a:r>
            <a:r>
              <a:rPr lang="ja-JP" altLang="en-US" sz="1200" b="1" dirty="0">
                <a:solidFill>
                  <a:srgbClr val="000000"/>
                </a:solidFill>
                <a:latin typeface="Meiryo UI" panose="020B0604030504040204" pitchFamily="50" charset="-128"/>
                <a:ea typeface="Meiryo UI" panose="020B0604030504040204" pitchFamily="50" charset="-128"/>
                <a:cs typeface="ＭＳ Ｐゴシック" pitchFamily="50" charset="-128"/>
              </a:rPr>
              <a:t>（＊詳細は</a:t>
            </a:r>
            <a:r>
              <a:rPr lang="en-US" altLang="ja-JP" sz="1200" b="1" dirty="0" smtClean="0">
                <a:solidFill>
                  <a:srgbClr val="000000"/>
                </a:solidFill>
                <a:latin typeface="Meiryo UI" panose="020B0604030504040204" pitchFamily="50" charset="-128"/>
                <a:ea typeface="Meiryo UI" panose="020B0604030504040204" pitchFamily="50" charset="-128"/>
                <a:cs typeface="ＭＳ Ｐゴシック" pitchFamily="50" charset="-128"/>
              </a:rPr>
              <a:t>P.2</a:t>
            </a:r>
            <a:r>
              <a:rPr lang="ja-JP" altLang="en-US" sz="1200" b="1" dirty="0">
                <a:solidFill>
                  <a:srgbClr val="000000"/>
                </a:solidFill>
                <a:latin typeface="Meiryo UI" panose="020B0604030504040204" pitchFamily="50" charset="-128"/>
                <a:ea typeface="Meiryo UI" panose="020B0604030504040204" pitchFamily="50" charset="-128"/>
                <a:cs typeface="ＭＳ Ｐゴシック" pitchFamily="50" charset="-128"/>
              </a:rPr>
              <a:t>）</a:t>
            </a:r>
            <a:r>
              <a:rPr lang="ja-JP" altLang="en-US" sz="1200" b="1" dirty="0">
                <a:solidFill>
                  <a:srgbClr val="000000"/>
                </a:solidFill>
                <a:latin typeface="Meiryo UI" panose="020B0604030504040204" pitchFamily="50" charset="-128"/>
                <a:ea typeface="Meiryo UI" panose="020B0604030504040204" pitchFamily="50" charset="-128"/>
                <a:cs typeface="Meiryo UI" pitchFamily="50" charset="-128"/>
              </a:rPr>
              <a:t>　</a:t>
            </a:r>
            <a:endParaRPr lang="en-US" altLang="ja-JP" sz="1200" b="1" dirty="0">
              <a:latin typeface="Meiryo UI" pitchFamily="50" charset="-128"/>
              <a:ea typeface="Meiryo UI" pitchFamily="50" charset="-128"/>
              <a:cs typeface="Meiryo UI" pitchFamily="50" charset="-128"/>
            </a:endParaRPr>
          </a:p>
        </p:txBody>
      </p:sp>
      <p:sp>
        <p:nvSpPr>
          <p:cNvPr id="41" name="テキスト ボックス 1">
            <a:extLst>
              <a:ext uri="{FF2B5EF4-FFF2-40B4-BE49-F238E27FC236}">
                <a16:creationId xmlns:a16="http://schemas.microsoft.com/office/drawing/2014/main" id="{ED1DDCD2-9C62-4E82-A7E1-6E10C2061CA1}"/>
              </a:ext>
            </a:extLst>
          </p:cNvPr>
          <p:cNvSpPr txBox="1">
            <a:spLocks noChangeArrowheads="1"/>
          </p:cNvSpPr>
          <p:nvPr/>
        </p:nvSpPr>
        <p:spPr bwMode="auto">
          <a:xfrm>
            <a:off x="315696" y="4329328"/>
            <a:ext cx="3039886" cy="308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lnSpc>
                <a:spcPts val="1900"/>
              </a:lnSpc>
              <a:spcBef>
                <a:spcPct val="0"/>
              </a:spcBef>
              <a:buFontTx/>
              <a:buNone/>
            </a:pPr>
            <a:r>
              <a:rPr lang="en-US" altLang="ja-JP" sz="1300" b="1" dirty="0">
                <a:latin typeface="Meiryo UI" pitchFamily="50" charset="-128"/>
                <a:ea typeface="Meiryo UI" pitchFamily="50" charset="-128"/>
                <a:cs typeface="Meiryo UI" pitchFamily="50" charset="-128"/>
              </a:rPr>
              <a:t>[11</a:t>
            </a:r>
            <a:r>
              <a:rPr lang="ja-JP" altLang="en-US" sz="1300" b="1" dirty="0">
                <a:latin typeface="Meiryo UI" pitchFamily="50" charset="-128"/>
                <a:ea typeface="Meiryo UI" pitchFamily="50" charset="-128"/>
                <a:cs typeface="Meiryo UI" pitchFamily="50" charset="-128"/>
              </a:rPr>
              <a:t>分野の重点取組み</a:t>
            </a:r>
            <a:r>
              <a:rPr lang="en-US" altLang="ja-JP" sz="1300" b="1" dirty="0">
                <a:latin typeface="Meiryo UI" pitchFamily="50" charset="-128"/>
                <a:ea typeface="Meiryo UI" pitchFamily="50" charset="-128"/>
                <a:cs typeface="Meiryo UI" pitchFamily="50" charset="-128"/>
              </a:rPr>
              <a:t>]</a:t>
            </a:r>
            <a:r>
              <a:rPr lang="ja-JP" altLang="en-US" sz="1300" b="1" dirty="0">
                <a:latin typeface="Meiryo UI" pitchFamily="50" charset="-128"/>
                <a:ea typeface="Meiryo UI" pitchFamily="50" charset="-128"/>
                <a:cs typeface="Meiryo UI" pitchFamily="50" charset="-128"/>
              </a:rPr>
              <a:t>　</a:t>
            </a:r>
            <a:endParaRPr lang="en-US" altLang="ja-JP" sz="1300" b="1" dirty="0">
              <a:latin typeface="Meiryo UI" pitchFamily="50" charset="-128"/>
              <a:ea typeface="Meiryo UI" pitchFamily="50" charset="-128"/>
              <a:cs typeface="Meiryo UI" pitchFamily="50" charset="-128"/>
            </a:endParaRPr>
          </a:p>
        </p:txBody>
      </p:sp>
      <p:sp>
        <p:nvSpPr>
          <p:cNvPr id="43" name="テキスト ボックス 11">
            <a:extLst>
              <a:ext uri="{FF2B5EF4-FFF2-40B4-BE49-F238E27FC236}">
                <a16:creationId xmlns:a16="http://schemas.microsoft.com/office/drawing/2014/main" id="{86B8FDDB-9128-4EA3-8C83-7CA021DA0049}"/>
              </a:ext>
            </a:extLst>
          </p:cNvPr>
          <p:cNvSpPr txBox="1">
            <a:spLocks noChangeArrowheads="1"/>
          </p:cNvSpPr>
          <p:nvPr/>
        </p:nvSpPr>
        <p:spPr bwMode="auto">
          <a:xfrm>
            <a:off x="104775" y="5208104"/>
            <a:ext cx="90932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500" b="1" dirty="0">
                <a:latin typeface="Meiryo UI" pitchFamily="50" charset="-128"/>
                <a:ea typeface="Meiryo UI" pitchFamily="50" charset="-128"/>
                <a:cs typeface="Meiryo UI" pitchFamily="50" charset="-128"/>
              </a:rPr>
              <a:t>▽　「大阪府健康づくり推進条例（</a:t>
            </a:r>
            <a:r>
              <a:rPr lang="en-US" altLang="ja-JP" sz="1500" b="1" dirty="0">
                <a:latin typeface="Meiryo UI" pitchFamily="50" charset="-128"/>
                <a:ea typeface="Meiryo UI" pitchFamily="50" charset="-128"/>
                <a:cs typeface="Meiryo UI" pitchFamily="50" charset="-128"/>
              </a:rPr>
              <a:t>H30.10.30</a:t>
            </a:r>
            <a:r>
              <a:rPr lang="ja-JP" altLang="en-US" sz="1500" b="1" dirty="0">
                <a:latin typeface="Meiryo UI" pitchFamily="50" charset="-128"/>
                <a:ea typeface="Meiryo UI" pitchFamily="50" charset="-128"/>
                <a:cs typeface="Meiryo UI" pitchFamily="50" charset="-128"/>
              </a:rPr>
              <a:t>施行）」において重点取組みを位置づけ（</a:t>
            </a:r>
            <a:r>
              <a:rPr lang="en-US" altLang="ja-JP" sz="1500" b="1" dirty="0">
                <a:latin typeface="Meiryo UI" pitchFamily="50" charset="-128"/>
                <a:ea typeface="Meiryo UI" pitchFamily="50" charset="-128"/>
                <a:cs typeface="Meiryo UI" pitchFamily="50" charset="-128"/>
              </a:rPr>
              <a:t>§12</a:t>
            </a:r>
            <a:r>
              <a:rPr lang="ja-JP" altLang="en-US" sz="1500" b="1" dirty="0">
                <a:latin typeface="Meiryo UI" pitchFamily="50" charset="-128"/>
                <a:ea typeface="Meiryo UI" pitchFamily="50" charset="-128"/>
                <a:cs typeface="Meiryo UI" pitchFamily="50" charset="-128"/>
              </a:rPr>
              <a:t>～</a:t>
            </a:r>
            <a:r>
              <a:rPr lang="en-US" altLang="ja-JP" sz="1500" b="1" dirty="0">
                <a:latin typeface="Meiryo UI" pitchFamily="50" charset="-128"/>
                <a:ea typeface="Meiryo UI" pitchFamily="50" charset="-128"/>
                <a:cs typeface="Meiryo UI" pitchFamily="50" charset="-128"/>
              </a:rPr>
              <a:t>§16</a:t>
            </a:r>
            <a:r>
              <a:rPr lang="ja-JP" altLang="en-US" sz="1500" b="1" dirty="0">
                <a:latin typeface="Meiryo UI" pitchFamily="50" charset="-128"/>
                <a:ea typeface="Meiryo UI" pitchFamily="50" charset="-128"/>
                <a:cs typeface="Meiryo UI" pitchFamily="50" charset="-128"/>
              </a:rPr>
              <a:t>）。</a:t>
            </a:r>
            <a:endParaRPr lang="en-US" altLang="ja-JP" sz="1500" b="1" dirty="0">
              <a:latin typeface="Meiryo UI" pitchFamily="50" charset="-128"/>
              <a:ea typeface="Meiryo UI" pitchFamily="50" charset="-128"/>
              <a:cs typeface="Meiryo UI" pitchFamily="50" charset="-128"/>
            </a:endParaRPr>
          </a:p>
          <a:p>
            <a:pPr eaLnBrk="1" hangingPunct="1">
              <a:spcBef>
                <a:spcPct val="0"/>
              </a:spcBef>
              <a:buFontTx/>
              <a:buNone/>
            </a:pPr>
            <a:r>
              <a:rPr lang="ja-JP" altLang="en-US" sz="1400" b="1" dirty="0">
                <a:latin typeface="Meiryo UI" pitchFamily="50" charset="-128"/>
                <a:ea typeface="Meiryo UI" pitchFamily="50" charset="-128"/>
                <a:cs typeface="Meiryo UI" pitchFamily="50" charset="-128"/>
              </a:rPr>
              <a:t>　 </a:t>
            </a:r>
            <a:r>
              <a:rPr lang="en-US" altLang="ja-JP" sz="1400" b="1" dirty="0">
                <a:latin typeface="Meiryo UI" pitchFamily="50" charset="-128"/>
                <a:ea typeface="Meiryo UI" pitchFamily="50" charset="-128"/>
                <a:cs typeface="Meiryo UI" pitchFamily="50" charset="-128"/>
              </a:rPr>
              <a:t>※</a:t>
            </a:r>
            <a:r>
              <a:rPr lang="en-US" altLang="ja-JP" sz="1300" b="1" dirty="0">
                <a:latin typeface="Meiryo UI" pitchFamily="50" charset="-128"/>
                <a:ea typeface="Meiryo UI" pitchFamily="50" charset="-128"/>
                <a:cs typeface="Meiryo UI" pitchFamily="50" charset="-128"/>
              </a:rPr>
              <a:t> </a:t>
            </a:r>
            <a:r>
              <a:rPr lang="ja-JP" altLang="en-US" sz="1300" b="1" dirty="0">
                <a:latin typeface="Meiryo UI" pitchFamily="50" charset="-128"/>
                <a:ea typeface="Meiryo UI" pitchFamily="50" charset="-128"/>
                <a:cs typeface="Meiryo UI" pitchFamily="50" charset="-128"/>
              </a:rPr>
              <a:t>多様な主体（府・市町村・保健医療関係者・医療保険者・事業者・府民等）の連携・協働による“オール大阪体制”を構築し、</a:t>
            </a:r>
            <a:endParaRPr lang="en-US" altLang="ja-JP" sz="1300" b="1" dirty="0">
              <a:latin typeface="Meiryo UI" pitchFamily="50" charset="-128"/>
              <a:ea typeface="Meiryo UI" pitchFamily="50" charset="-128"/>
              <a:cs typeface="Meiryo UI" pitchFamily="50" charset="-128"/>
            </a:endParaRPr>
          </a:p>
          <a:p>
            <a:pPr eaLnBrk="1" hangingPunct="1">
              <a:spcBef>
                <a:spcPct val="0"/>
              </a:spcBef>
              <a:buFontTx/>
              <a:buNone/>
            </a:pPr>
            <a:r>
              <a:rPr lang="ja-JP" altLang="en-US" sz="1300" b="1" dirty="0">
                <a:latin typeface="Meiryo UI" pitchFamily="50" charset="-128"/>
                <a:ea typeface="Meiryo UI" pitchFamily="50" charset="-128"/>
                <a:cs typeface="Meiryo UI" pitchFamily="50" charset="-128"/>
              </a:rPr>
              <a:t>　    健康づくりの推進に関する施策を推進。</a:t>
            </a:r>
            <a:endParaRPr lang="en-US" altLang="ja-JP" sz="1300" b="1" dirty="0">
              <a:latin typeface="Meiryo UI" pitchFamily="50" charset="-128"/>
              <a:ea typeface="Meiryo UI" pitchFamily="50" charset="-128"/>
              <a:cs typeface="Meiryo UI" pitchFamily="50" charset="-128"/>
            </a:endParaRPr>
          </a:p>
        </p:txBody>
      </p:sp>
      <p:sp>
        <p:nvSpPr>
          <p:cNvPr id="44" name="テキスト ボックス 1">
            <a:extLst>
              <a:ext uri="{FF2B5EF4-FFF2-40B4-BE49-F238E27FC236}">
                <a16:creationId xmlns:a16="http://schemas.microsoft.com/office/drawing/2014/main" id="{6E7B4D5A-3713-49CA-A2DE-BC7C16E3816E}"/>
              </a:ext>
            </a:extLst>
          </p:cNvPr>
          <p:cNvSpPr txBox="1">
            <a:spLocks noChangeArrowheads="1"/>
          </p:cNvSpPr>
          <p:nvPr/>
        </p:nvSpPr>
        <p:spPr bwMode="auto">
          <a:xfrm>
            <a:off x="283636" y="6204245"/>
            <a:ext cx="3039886" cy="308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lnSpc>
                <a:spcPts val="1900"/>
              </a:lnSpc>
              <a:spcBef>
                <a:spcPct val="0"/>
              </a:spcBef>
              <a:buFontTx/>
              <a:buNone/>
            </a:pPr>
            <a:r>
              <a:rPr lang="en-US" altLang="ja-JP" sz="1300" b="1" dirty="0">
                <a:latin typeface="Meiryo UI" pitchFamily="50" charset="-128"/>
                <a:ea typeface="Meiryo UI" pitchFamily="50" charset="-128"/>
                <a:cs typeface="Meiryo UI" pitchFamily="50" charset="-128"/>
              </a:rPr>
              <a:t>[</a:t>
            </a:r>
            <a:r>
              <a:rPr lang="ja-JP" altLang="en-US" sz="1300" b="1" dirty="0">
                <a:latin typeface="Meiryo UI" pitchFamily="50" charset="-128"/>
                <a:ea typeface="Meiryo UI" pitchFamily="50" charset="-128"/>
                <a:cs typeface="Meiryo UI" pitchFamily="50" charset="-128"/>
              </a:rPr>
              <a:t>府民の健康指標の向上・改善</a:t>
            </a:r>
            <a:r>
              <a:rPr lang="en-US" altLang="ja-JP" sz="1300" b="1" dirty="0">
                <a:latin typeface="Meiryo UI" pitchFamily="50" charset="-128"/>
                <a:ea typeface="Meiryo UI" pitchFamily="50" charset="-128"/>
                <a:cs typeface="Meiryo UI" pitchFamily="50" charset="-128"/>
              </a:rPr>
              <a:t>]</a:t>
            </a:r>
            <a:r>
              <a:rPr lang="ja-JP" altLang="en-US" sz="1300" b="1" dirty="0">
                <a:latin typeface="Meiryo UI" pitchFamily="50" charset="-128"/>
                <a:ea typeface="Meiryo UI" pitchFamily="50" charset="-128"/>
                <a:cs typeface="Meiryo UI" pitchFamily="50" charset="-128"/>
              </a:rPr>
              <a:t>　</a:t>
            </a:r>
            <a:endParaRPr lang="en-US" altLang="ja-JP" sz="1300" b="1" dirty="0">
              <a:latin typeface="Meiryo UI" pitchFamily="50" charset="-128"/>
              <a:ea typeface="Meiryo UI" pitchFamily="50" charset="-128"/>
              <a:cs typeface="Meiryo UI" pitchFamily="50" charset="-128"/>
            </a:endParaRPr>
          </a:p>
        </p:txBody>
      </p:sp>
      <p:sp>
        <p:nvSpPr>
          <p:cNvPr id="22" name="テキスト ボックス 21"/>
          <p:cNvSpPr txBox="1"/>
          <p:nvPr/>
        </p:nvSpPr>
        <p:spPr>
          <a:xfrm>
            <a:off x="7989747" y="83261"/>
            <a:ext cx="1080000" cy="307777"/>
          </a:xfrm>
          <a:prstGeom prst="rect">
            <a:avLst/>
          </a:prstGeom>
          <a:solidFill>
            <a:schemeClr val="tx1"/>
          </a:solidFill>
          <a:ln>
            <a:noFill/>
          </a:ln>
        </p:spPr>
        <p:txBody>
          <a:bodyPr wrap="square" rtlCol="0">
            <a:spAutoFit/>
          </a:bodyPr>
          <a:lstStyle/>
          <a:p>
            <a:pPr algn="ctr"/>
            <a:r>
              <a:rPr kumimoji="1" lang="ja-JP" altLang="en-US" sz="1400" b="1" dirty="0" smtClean="0">
                <a:solidFill>
                  <a:schemeClr val="bg1"/>
                </a:solidFill>
                <a:latin typeface="Meiryo UI" panose="020B0604030504040204" pitchFamily="50" charset="-128"/>
                <a:ea typeface="Meiryo UI" panose="020B0604030504040204" pitchFamily="50" charset="-128"/>
              </a:rPr>
              <a:t>資料１</a:t>
            </a:r>
            <a:r>
              <a:rPr kumimoji="1" lang="en-US" altLang="ja-JP" sz="1400" b="1" dirty="0" smtClean="0">
                <a:solidFill>
                  <a:schemeClr val="bg1"/>
                </a:solidFill>
                <a:latin typeface="Meiryo UI" panose="020B0604030504040204" pitchFamily="50" charset="-128"/>
                <a:ea typeface="Meiryo UI" panose="020B0604030504040204" pitchFamily="50" charset="-128"/>
              </a:rPr>
              <a:t>‐</a:t>
            </a:r>
            <a:r>
              <a:rPr kumimoji="1" lang="ja-JP" altLang="en-US" sz="1400" b="1" dirty="0" smtClean="0">
                <a:solidFill>
                  <a:schemeClr val="bg1"/>
                </a:solidFill>
                <a:latin typeface="Meiryo UI" panose="020B0604030504040204" pitchFamily="50" charset="-128"/>
                <a:ea typeface="Meiryo UI" panose="020B0604030504040204" pitchFamily="50" charset="-128"/>
              </a:rPr>
              <a:t>１</a:t>
            </a:r>
            <a:endParaRPr kumimoji="1" lang="ja-JP" altLang="en-US" sz="14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43105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91221" y="515815"/>
            <a:ext cx="8934450" cy="6295293"/>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defRPr/>
            </a:pPr>
            <a:endParaRPr lang="ja-JP" altLang="en-US" sz="1400" b="1" dirty="0">
              <a:latin typeface="Meiryo UI" pitchFamily="50" charset="-128"/>
              <a:ea typeface="Meiryo UI" pitchFamily="50" charset="-128"/>
              <a:cs typeface="Meiryo UI" pitchFamily="50" charset="-128"/>
            </a:endParaRPr>
          </a:p>
        </p:txBody>
      </p:sp>
      <p:sp>
        <p:nvSpPr>
          <p:cNvPr id="4" name="正方形/長方形 3"/>
          <p:cNvSpPr/>
          <p:nvPr/>
        </p:nvSpPr>
        <p:spPr>
          <a:xfrm>
            <a:off x="231775" y="802665"/>
            <a:ext cx="8677275" cy="5949827"/>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a:p>
        </p:txBody>
      </p:sp>
      <p:sp>
        <p:nvSpPr>
          <p:cNvPr id="5" name="正方形/長方形 4"/>
          <p:cNvSpPr/>
          <p:nvPr/>
        </p:nvSpPr>
        <p:spPr>
          <a:xfrm>
            <a:off x="207968" y="590529"/>
            <a:ext cx="6596280" cy="394211"/>
          </a:xfrm>
          <a:prstGeom prst="rect">
            <a:avLst/>
          </a:prstGeom>
          <a:solidFill>
            <a:srgbClr val="002060"/>
          </a:solidFill>
          <a:ln>
            <a:noFill/>
          </a:ln>
          <a:effectLst>
            <a:outerShdw blurRad="1016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anchor="ctr"/>
          <a:lstStyle/>
          <a:p>
            <a:pPr>
              <a:lnSpc>
                <a:spcPts val="2200"/>
              </a:lnSpc>
              <a:defRPr/>
            </a:pP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➀けんしん（健診・がん検診） ＊計画</a:t>
            </a:r>
            <a:r>
              <a:rPr lang="en-US" altLang="ja-JP"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P.60-P.61</a:t>
            </a:r>
            <a:endPar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209" name="テキスト ボックス 1"/>
          <p:cNvSpPr txBox="1">
            <a:spLocks noChangeArrowheads="1"/>
          </p:cNvSpPr>
          <p:nvPr/>
        </p:nvSpPr>
        <p:spPr bwMode="auto">
          <a:xfrm>
            <a:off x="246062" y="1035663"/>
            <a:ext cx="8897938" cy="374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lnSpc>
                <a:spcPts val="2200"/>
              </a:lnSpc>
              <a:spcBef>
                <a:spcPct val="0"/>
              </a:spcBef>
              <a:buFontTx/>
              <a:buNone/>
            </a:pPr>
            <a:r>
              <a:rPr lang="ja-JP" altLang="en-US" sz="1500" b="1" dirty="0" smtClean="0">
                <a:latin typeface="Meiryo UI" pitchFamily="50" charset="-128"/>
                <a:ea typeface="Meiryo UI" pitchFamily="50" charset="-128"/>
                <a:cs typeface="Meiryo UI" pitchFamily="50" charset="-128"/>
              </a:rPr>
              <a:t>■　けんしん（健診・がん検診）の受診率向上</a:t>
            </a:r>
            <a:r>
              <a:rPr lang="ja-JP" altLang="en-US" sz="1500" b="1" dirty="0">
                <a:latin typeface="Meiryo UI" pitchFamily="50" charset="-128"/>
                <a:ea typeface="Meiryo UI" pitchFamily="50" charset="-128"/>
                <a:cs typeface="Meiryo UI" pitchFamily="50" charset="-128"/>
              </a:rPr>
              <a:t>など</a:t>
            </a:r>
            <a:r>
              <a:rPr lang="ja-JP" altLang="en-US" sz="1500" b="1" dirty="0" smtClean="0">
                <a:latin typeface="Meiryo UI" pitchFamily="50" charset="-128"/>
                <a:ea typeface="Meiryo UI" pitchFamily="50" charset="-128"/>
                <a:cs typeface="Meiryo UI" pitchFamily="50" charset="-128"/>
              </a:rPr>
              <a:t>、受診促進に係る取組みを推進する</a:t>
            </a:r>
            <a:endParaRPr lang="en-US" altLang="ja-JP" sz="1500" b="1" dirty="0" smtClean="0">
              <a:latin typeface="Meiryo UI" pitchFamily="50" charset="-128"/>
              <a:ea typeface="Meiryo UI" pitchFamily="50" charset="-128"/>
              <a:cs typeface="Meiryo UI" pitchFamily="50" charset="-128"/>
            </a:endParaRPr>
          </a:p>
        </p:txBody>
      </p:sp>
      <p:graphicFrame>
        <p:nvGraphicFramePr>
          <p:cNvPr id="11" name="表 10"/>
          <p:cNvGraphicFramePr>
            <a:graphicFrameLocks noGrp="1"/>
          </p:cNvGraphicFramePr>
          <p:nvPr>
            <p:extLst>
              <p:ext uri="{D42A27DB-BD31-4B8C-83A1-F6EECF244321}">
                <p14:modId xmlns:p14="http://schemas.microsoft.com/office/powerpoint/2010/main" val="2693067043"/>
              </p:ext>
            </p:extLst>
          </p:nvPr>
        </p:nvGraphicFramePr>
        <p:xfrm>
          <a:off x="527829" y="3331876"/>
          <a:ext cx="8065186" cy="3294126"/>
        </p:xfrm>
        <a:graphic>
          <a:graphicData uri="http://schemas.openxmlformats.org/drawingml/2006/table">
            <a:tbl>
              <a:tblPr firstRow="1" bandRow="1">
                <a:tableStyleId>{5940675A-B579-460E-94D1-54222C63F5DA}</a:tableStyleId>
              </a:tblPr>
              <a:tblGrid>
                <a:gridCol w="1429925">
                  <a:extLst>
                    <a:ext uri="{9D8B030D-6E8A-4147-A177-3AD203B41FA5}">
                      <a16:colId xmlns:a16="http://schemas.microsoft.com/office/drawing/2014/main" val="20000"/>
                    </a:ext>
                  </a:extLst>
                </a:gridCol>
                <a:gridCol w="6635261">
                  <a:extLst>
                    <a:ext uri="{9D8B030D-6E8A-4147-A177-3AD203B41FA5}">
                      <a16:colId xmlns:a16="http://schemas.microsoft.com/office/drawing/2014/main" val="20001"/>
                    </a:ext>
                  </a:extLst>
                </a:gridCol>
              </a:tblGrid>
              <a:tr h="370840">
                <a:tc>
                  <a:txBody>
                    <a:bodyPr/>
                    <a:lstStyle/>
                    <a:p>
                      <a:pPr>
                        <a:lnSpc>
                          <a:spcPts val="2000"/>
                        </a:lnSpc>
                      </a:pPr>
                      <a:r>
                        <a:rPr kumimoji="1"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●主な取組</a:t>
                      </a:r>
                      <a:endParaRPr kumimoji="1"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solidFill>
                      <a:srgbClr val="00B050"/>
                    </a:solidFill>
                  </a:tcPr>
                </a:tc>
                <a:tc>
                  <a:txBody>
                    <a:bodyPr/>
                    <a:lstStyle/>
                    <a:p>
                      <a:pPr>
                        <a:lnSpc>
                          <a:spcPts val="2000"/>
                        </a:lnSpc>
                      </a:pPr>
                      <a:r>
                        <a:rPr kumimoji="1"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乳がん検診受診率向上モデル事業</a:t>
                      </a:r>
                      <a:r>
                        <a:rPr kumimoji="1"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ts val="2000"/>
                        </a:lnSpc>
                      </a:pP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■大型商業施設へ乳がん検診車を派遣し、近隣自治体の住民を対象とした無料検診を実施</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回➔</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回（ｲｵﾝﾓｰﾙ四條畷</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回・アリオ八尾・ニトリモール東大阪、受診者数</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248</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ts val="2000"/>
                        </a:lnSpc>
                      </a:pPr>
                      <a:r>
                        <a:rPr kumimoji="1"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健康格差」の解決プログラム促進事業（特定健診）</a:t>
                      </a:r>
                      <a:r>
                        <a:rPr kumimoji="1"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■モデル市や医師会等との連携のもと、特定健診未受診者に対し、かかりつけ医による受診勧奨を実施</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モデル市：茨木市、受診勧奨者数</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1,039</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ts val="2000"/>
                        </a:lnSpc>
                      </a:pPr>
                      <a:r>
                        <a:rPr kumimoji="1"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おおさか健活マイレージ「アスマイル」</a:t>
                      </a:r>
                      <a:r>
                        <a:rPr kumimoji="1"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＊再掲</a:t>
                      </a:r>
                      <a:endParaRPr kumimoji="1"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pPr>
                      <a:r>
                        <a:rPr kumimoji="1" lang="ja-JP" altLang="en-US" sz="1400" spc="-3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■健康アプリ「アスマイル」をダウンロードした特定健診やがん検診受診者に対し、ポイントを付与</a:t>
                      </a:r>
                    </a:p>
                  </a:txBody>
                  <a:tcP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0000"/>
                  </a:ext>
                </a:extLst>
              </a:tr>
              <a:tr h="370840">
                <a:tc>
                  <a:txBody>
                    <a:bodyPr/>
                    <a:lstStyle/>
                    <a:p>
                      <a:pPr>
                        <a:lnSpc>
                          <a:spcPts val="2000"/>
                        </a:lnSpc>
                      </a:pPr>
                      <a:r>
                        <a:rPr kumimoji="1"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●次年度に向けた改善点等</a:t>
                      </a:r>
                      <a:endParaRPr kumimoji="1"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lnL w="1905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0B050"/>
                    </a:solidFill>
                  </a:tcPr>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400" b="0" i="0" u="none" strike="noStrike" kern="1200" cap="none" spc="-7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■市町村や保健医療関係者、民間企業等との連携強化のもと、インセンティブ付与等、受診しやすい環境整備に取り組み、</a:t>
                      </a:r>
                      <a:r>
                        <a:rPr kumimoji="1" lang="en-US" altLang="ja-JP" sz="1400" b="0" i="0" u="none" strike="noStrike" kern="1200" cap="none" spc="-7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0" i="0" u="none" strike="noStrike" kern="1200" cap="none" spc="-7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健活</a:t>
                      </a:r>
                      <a:r>
                        <a:rPr kumimoji="1" lang="en-US" altLang="ja-JP" sz="1400" b="0" i="0" u="none" strike="noStrike" kern="1200" cap="none" spc="-7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400" b="0" i="0" u="none" strike="noStrike" kern="1200" cap="none" spc="-7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も活用しながら、未受診者の定期的な受診促進を図っていく。</a:t>
                      </a:r>
                      <a:endParaRPr kumimoji="1" lang="en-US" altLang="ja-JP" sz="1400" spc="-7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R w="1905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pPr>
                        <a:lnSpc>
                          <a:spcPts val="2000"/>
                        </a:lnSpc>
                      </a:pPr>
                      <a:r>
                        <a:rPr kumimoji="1"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●主な関連予算</a:t>
                      </a:r>
                      <a:endParaRPr kumimoji="1"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lnL w="1905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B050"/>
                    </a:solidFill>
                  </a:tcPr>
                </a:tc>
                <a:tc>
                  <a:txBody>
                    <a:bodyPr/>
                    <a:lstStyle/>
                    <a:p>
                      <a:pPr>
                        <a:lnSpc>
                          <a:spcPts val="2000"/>
                        </a:lnSpc>
                      </a:pP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▸女性の健康づくり推進事業（</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6,424</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千円の内数）</a:t>
                      </a:r>
                    </a:p>
                    <a:p>
                      <a:pPr>
                        <a:lnSpc>
                          <a:spcPts val="2000"/>
                        </a:lnSpc>
                      </a:pP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▸「健康格差」の解決プログラム促進事業（</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53,878</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千円の内数）</a:t>
                      </a:r>
                      <a:endPar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13" name="Rectangle 2"/>
          <p:cNvSpPr>
            <a:spLocks noChangeArrowheads="1"/>
          </p:cNvSpPr>
          <p:nvPr/>
        </p:nvSpPr>
        <p:spPr bwMode="auto">
          <a:xfrm>
            <a:off x="0" y="0"/>
            <a:ext cx="9144000" cy="446088"/>
          </a:xfrm>
          <a:prstGeom prst="rect">
            <a:avLst/>
          </a:prstGeom>
          <a:gradFill rotWithShape="1">
            <a:gsLst>
              <a:gs pos="0">
                <a:srgbClr val="3333CC"/>
              </a:gs>
              <a:gs pos="50000">
                <a:schemeClr val="bg1"/>
              </a:gs>
              <a:gs pos="100000">
                <a:srgbClr val="3333CC"/>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5" tIns="45717" rIns="91435" bIns="45717" anchor="ctr"/>
          <a:lstStyle/>
          <a:p>
            <a:pPr algn="ctr">
              <a:lnSpc>
                <a:spcPts val="2600"/>
              </a:lnSpc>
              <a:defRPr/>
            </a:pPr>
            <a:r>
              <a:rPr lang="en-US" altLang="ja-JP" sz="2000" b="1" dirty="0">
                <a:solidFill>
                  <a:srgbClr val="000000"/>
                </a:solidFill>
                <a:latin typeface="Meiryo UI" pitchFamily="50" charset="-128"/>
                <a:ea typeface="Meiryo UI" pitchFamily="50" charset="-128"/>
                <a:cs typeface="Meiryo UI" pitchFamily="50" charset="-128"/>
              </a:rPr>
              <a:t>Ⅱ</a:t>
            </a:r>
            <a:r>
              <a:rPr lang="ja-JP" altLang="en-US" sz="2000" b="1" dirty="0">
                <a:solidFill>
                  <a:srgbClr val="000000"/>
                </a:solidFill>
                <a:latin typeface="Meiryo UI" pitchFamily="50" charset="-128"/>
                <a:ea typeface="Meiryo UI" pitchFamily="50" charset="-128"/>
                <a:cs typeface="Meiryo UI" pitchFamily="50" charset="-128"/>
              </a:rPr>
              <a:t>　</a:t>
            </a:r>
            <a:r>
              <a:rPr lang="ja-JP" altLang="en-US" sz="2000" b="1" dirty="0" smtClean="0">
                <a:solidFill>
                  <a:srgbClr val="000000"/>
                </a:solidFill>
                <a:latin typeface="Meiryo UI" pitchFamily="50" charset="-128"/>
                <a:ea typeface="Meiryo UI" pitchFamily="50" charset="-128"/>
                <a:cs typeface="Meiryo UI" pitchFamily="50" charset="-128"/>
              </a:rPr>
              <a:t>生活習慣病の早期発見・重症化予防</a:t>
            </a:r>
            <a:endParaRPr lang="ja-JP" altLang="en-US" sz="2000" b="1" dirty="0">
              <a:solidFill>
                <a:srgbClr val="000000"/>
              </a:solidFill>
              <a:latin typeface="Meiryo UI" pitchFamily="50" charset="-128"/>
              <a:ea typeface="Meiryo UI" pitchFamily="50" charset="-128"/>
              <a:cs typeface="Meiryo UI" pitchFamily="50" charset="-128"/>
            </a:endParaRPr>
          </a:p>
        </p:txBody>
      </p:sp>
      <p:graphicFrame>
        <p:nvGraphicFramePr>
          <p:cNvPr id="14" name="表 13"/>
          <p:cNvGraphicFramePr>
            <a:graphicFrameLocks noGrp="1"/>
          </p:cNvGraphicFramePr>
          <p:nvPr>
            <p:extLst>
              <p:ext uri="{D42A27DB-BD31-4B8C-83A1-F6EECF244321}">
                <p14:modId xmlns:p14="http://schemas.microsoft.com/office/powerpoint/2010/main" val="2251771166"/>
              </p:ext>
            </p:extLst>
          </p:nvPr>
        </p:nvGraphicFramePr>
        <p:xfrm>
          <a:off x="529499" y="1412776"/>
          <a:ext cx="8051793" cy="1813560"/>
        </p:xfrm>
        <a:graphic>
          <a:graphicData uri="http://schemas.openxmlformats.org/drawingml/2006/table">
            <a:tbl>
              <a:tblPr firstRow="1" bandRow="1">
                <a:tableStyleId>{5940675A-B579-460E-94D1-54222C63F5DA}</a:tableStyleId>
              </a:tblPr>
              <a:tblGrid>
                <a:gridCol w="3966611">
                  <a:extLst>
                    <a:ext uri="{9D8B030D-6E8A-4147-A177-3AD203B41FA5}">
                      <a16:colId xmlns:a16="http://schemas.microsoft.com/office/drawing/2014/main" val="20000"/>
                    </a:ext>
                  </a:extLst>
                </a:gridCol>
                <a:gridCol w="4085182">
                  <a:extLst>
                    <a:ext uri="{9D8B030D-6E8A-4147-A177-3AD203B41FA5}">
                      <a16:colId xmlns:a16="http://schemas.microsoft.com/office/drawing/2014/main" val="20001"/>
                    </a:ext>
                  </a:extLst>
                </a:gridCol>
              </a:tblGrid>
              <a:tr h="194734">
                <a:tc gridSpan="2">
                  <a:txBody>
                    <a:bodyPr/>
                    <a:lstStyle/>
                    <a:p>
                      <a:pPr algn="ctr">
                        <a:lnSpc>
                          <a:spcPts val="1900"/>
                        </a:lnSpc>
                      </a:pPr>
                      <a:r>
                        <a:rPr kumimoji="1"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主な数値目標❶：特定健診の受診率</a:t>
                      </a:r>
                      <a:endParaRPr kumimoji="1" lang="ja-JP" altLang="en-US"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ysDash"/>
                      <a:round/>
                      <a:headEnd type="none" w="med" len="med"/>
                      <a:tailEnd type="none" w="med" len="med"/>
                    </a:lnB>
                    <a:solidFill>
                      <a:srgbClr val="FFFF99"/>
                    </a:solidFill>
                  </a:tcPr>
                </a:tc>
                <a:tc hMerge="1">
                  <a:txBody>
                    <a:bodyPr/>
                    <a:lstStyle/>
                    <a:p>
                      <a:pPr algn="ctr">
                        <a:lnSpc>
                          <a:spcPts val="1900"/>
                        </a:lnSpc>
                      </a:pPr>
                      <a:endParaRPr kumimoji="1"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10000"/>
                  </a:ext>
                </a:extLst>
              </a:tr>
              <a:tr h="144273">
                <a:tc>
                  <a:txBody>
                    <a:bodyPr/>
                    <a:lstStyle/>
                    <a:p>
                      <a:pPr algn="ctr">
                        <a:lnSpc>
                          <a:spcPts val="1900"/>
                        </a:lnSpc>
                      </a:pPr>
                      <a:r>
                        <a:rPr kumimoji="1" lang="ja-JP" altLang="en-US" sz="1400" b="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現在</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の取組状況：</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47.0</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H28</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900"/>
                        </a:lnSpc>
                      </a:pP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市町村国保</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30.0</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％、協会けんぽ</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35.9</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L w="19050" cap="flat" cmpd="sng" algn="ctr">
                      <a:solidFill>
                        <a:schemeClr val="tx1"/>
                      </a:solidFill>
                      <a:prstDash val="solid"/>
                      <a:round/>
                      <a:headEnd type="none" w="med" len="med"/>
                      <a:tailEnd type="none" w="med" len="med"/>
                    </a:lnL>
                    <a:lnT w="19050" cap="flat" cmpd="sng" algn="ctr">
                      <a:solidFill>
                        <a:schemeClr val="tx1"/>
                      </a:solidFill>
                      <a:prstDash val="sysDash"/>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lnSpc>
                          <a:spcPts val="1900"/>
                        </a:lnSpc>
                      </a:pP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年度目標：</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70</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％以上</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900"/>
                        </a:lnSpc>
                      </a:pP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市町村国保</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60</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％、協会けんぽ</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65</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R w="1905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44273">
                <a:tc gridSpan="2">
                  <a:txBody>
                    <a:bodyPr/>
                    <a:lstStyle/>
                    <a:p>
                      <a:pPr algn="ctr">
                        <a:lnSpc>
                          <a:spcPts val="1900"/>
                        </a:lnSpc>
                      </a:pPr>
                      <a:r>
                        <a:rPr kumimoji="1"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主な数値目標❷：がん検診の受診率</a:t>
                      </a:r>
                      <a:endParaRPr kumimoji="1"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ysDash"/>
                      <a:round/>
                      <a:headEnd type="none" w="med" len="med"/>
                      <a:tailEnd type="none" w="med" len="med"/>
                    </a:lnB>
                    <a:solidFill>
                      <a:srgbClr val="FFFF99"/>
                    </a:solidFill>
                  </a:tcPr>
                </a:tc>
                <a:tc hMerge="1">
                  <a:txBody>
                    <a:bodyPr/>
                    <a:lstStyle/>
                    <a:p>
                      <a:pPr algn="ctr">
                        <a:lnSpc>
                          <a:spcPts val="1900"/>
                        </a:lnSpc>
                      </a:pP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ysDash"/>
                      <a:round/>
                      <a:headEnd type="none" w="med" len="med"/>
                      <a:tailEnd type="none" w="med" len="med"/>
                    </a:lnB>
                    <a:solidFill>
                      <a:srgbClr val="FFFF99"/>
                    </a:solidFill>
                  </a:tcPr>
                </a:tc>
                <a:extLst>
                  <a:ext uri="{0D108BD9-81ED-4DB2-BD59-A6C34878D82A}">
                    <a16:rowId xmlns:a16="http://schemas.microsoft.com/office/drawing/2014/main" val="10002"/>
                  </a:ext>
                </a:extLst>
              </a:tr>
              <a:tr h="144273">
                <a:tc>
                  <a:txBody>
                    <a:bodyPr/>
                    <a:lstStyle/>
                    <a:p>
                      <a:pPr algn="ctr">
                        <a:lnSpc>
                          <a:spcPts val="1900"/>
                        </a:lnSpc>
                      </a:pP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現在の取組状況：胃</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33.7</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％、大腸</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34.4</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900"/>
                        </a:lnSpc>
                      </a:pP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肺</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36.4</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％、乳</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39.0</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％、子宮頸</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38.5</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H28</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L w="19050" cap="flat" cmpd="sng" algn="ctr">
                      <a:solidFill>
                        <a:schemeClr val="tx1"/>
                      </a:solidFill>
                      <a:prstDash val="solid"/>
                      <a:round/>
                      <a:headEnd type="none" w="med" len="med"/>
                      <a:tailEnd type="none" w="med" len="med"/>
                    </a:lnL>
                    <a:lnT w="19050" cap="flat" cmpd="sng" algn="ctr">
                      <a:solidFill>
                        <a:schemeClr val="tx1"/>
                      </a:solidFill>
                      <a:prstDash val="sysDash"/>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lnSpc>
                          <a:spcPts val="1900"/>
                        </a:lnSpc>
                      </a:pP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年度目標：</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900"/>
                        </a:lnSpc>
                      </a:pP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胃</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％、大腸</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％、肺</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45</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％、乳</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45</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％、子宮頸</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45</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R w="1905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12" name="円/楕円 6"/>
          <p:cNvSpPr/>
          <p:nvPr/>
        </p:nvSpPr>
        <p:spPr>
          <a:xfrm>
            <a:off x="8569123" y="49634"/>
            <a:ext cx="540000" cy="54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b="1" spc="-140" dirty="0"/>
              <a:t>10</a:t>
            </a:r>
            <a:endParaRPr lang="ja-JP" altLang="en-US" b="1" spc="-140" dirty="0"/>
          </a:p>
        </p:txBody>
      </p:sp>
      <p:sp>
        <p:nvSpPr>
          <p:cNvPr id="17" name="角丸四角形 16"/>
          <p:cNvSpPr/>
          <p:nvPr/>
        </p:nvSpPr>
        <p:spPr>
          <a:xfrm>
            <a:off x="7550590" y="1008898"/>
            <a:ext cx="1314913" cy="4051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latin typeface="Meiryo UI" panose="020B0604030504040204" pitchFamily="50" charset="-128"/>
                <a:ea typeface="Meiryo UI" panose="020B0604030504040204" pitchFamily="50" charset="-128"/>
              </a:rPr>
              <a:t>予定以上</a:t>
            </a:r>
            <a:endParaRPr kumimoji="1" lang="ja-JP" altLang="en-US" sz="1400" dirty="0">
              <a:latin typeface="Meiryo UI" panose="020B0604030504040204" pitchFamily="50" charset="-128"/>
              <a:ea typeface="Meiryo UI" panose="020B0604030504040204" pitchFamily="50" charset="-128"/>
            </a:endParaRPr>
          </a:p>
        </p:txBody>
      </p:sp>
      <p:pic>
        <p:nvPicPr>
          <p:cNvPr id="18" name="図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39386" y="764704"/>
            <a:ext cx="544071" cy="719830"/>
          </a:xfrm>
          <a:prstGeom prst="rect">
            <a:avLst/>
          </a:prstGeom>
        </p:spPr>
      </p:pic>
    </p:spTree>
    <p:extLst>
      <p:ext uri="{BB962C8B-B14F-4D97-AF65-F5344CB8AC3E}">
        <p14:creationId xmlns:p14="http://schemas.microsoft.com/office/powerpoint/2010/main" val="16145412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91221" y="515815"/>
            <a:ext cx="8934450" cy="6295293"/>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defRPr/>
            </a:pPr>
            <a:endParaRPr lang="ja-JP" altLang="en-US" sz="1400" b="1" dirty="0">
              <a:latin typeface="Meiryo UI" pitchFamily="50" charset="-128"/>
              <a:ea typeface="Meiryo UI" pitchFamily="50" charset="-128"/>
              <a:cs typeface="Meiryo UI" pitchFamily="50" charset="-128"/>
            </a:endParaRPr>
          </a:p>
        </p:txBody>
      </p:sp>
      <p:sp>
        <p:nvSpPr>
          <p:cNvPr id="4" name="正方形/長方形 3"/>
          <p:cNvSpPr/>
          <p:nvPr/>
        </p:nvSpPr>
        <p:spPr>
          <a:xfrm>
            <a:off x="231775" y="802665"/>
            <a:ext cx="8677275" cy="5949827"/>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a:p>
        </p:txBody>
      </p:sp>
      <p:sp>
        <p:nvSpPr>
          <p:cNvPr id="5" name="正方形/長方形 4"/>
          <p:cNvSpPr/>
          <p:nvPr/>
        </p:nvSpPr>
        <p:spPr>
          <a:xfrm>
            <a:off x="207968" y="590529"/>
            <a:ext cx="6596280" cy="394211"/>
          </a:xfrm>
          <a:prstGeom prst="rect">
            <a:avLst/>
          </a:prstGeom>
          <a:solidFill>
            <a:srgbClr val="002060"/>
          </a:solidFill>
          <a:ln>
            <a:noFill/>
          </a:ln>
          <a:effectLst>
            <a:outerShdw blurRad="1016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anchor="ctr"/>
          <a:lstStyle/>
          <a:p>
            <a:pPr>
              <a:lnSpc>
                <a:spcPts val="2200"/>
              </a:lnSpc>
              <a:defRPr/>
            </a:pP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②重症化予防 ＊計画</a:t>
            </a:r>
            <a:r>
              <a:rPr lang="en-US" altLang="ja-JP"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P.62-P.63</a:t>
            </a:r>
            <a:endPar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209" name="テキスト ボックス 1"/>
          <p:cNvSpPr txBox="1">
            <a:spLocks noChangeArrowheads="1"/>
          </p:cNvSpPr>
          <p:nvPr/>
        </p:nvSpPr>
        <p:spPr bwMode="auto">
          <a:xfrm>
            <a:off x="246062" y="1097746"/>
            <a:ext cx="8897938" cy="374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lnSpc>
                <a:spcPts val="2200"/>
              </a:lnSpc>
              <a:spcBef>
                <a:spcPct val="0"/>
              </a:spcBef>
              <a:buFontTx/>
              <a:buNone/>
            </a:pPr>
            <a:r>
              <a:rPr lang="ja-JP" altLang="en-US" sz="1500" b="1" dirty="0" smtClean="0">
                <a:latin typeface="Meiryo UI" pitchFamily="50" charset="-128"/>
                <a:ea typeface="Meiryo UI" pitchFamily="50" charset="-128"/>
                <a:cs typeface="Meiryo UI" pitchFamily="50" charset="-128"/>
              </a:rPr>
              <a:t>■　生活習慣による疾患の未治療者の減少など、重症化予防に係る取組みを推進する</a:t>
            </a:r>
            <a:endParaRPr lang="en-US" altLang="ja-JP" sz="1500" b="1" dirty="0" smtClean="0">
              <a:latin typeface="Meiryo UI" pitchFamily="50" charset="-128"/>
              <a:ea typeface="Meiryo UI" pitchFamily="50" charset="-128"/>
              <a:cs typeface="Meiryo UI" pitchFamily="50" charset="-128"/>
            </a:endParaRPr>
          </a:p>
        </p:txBody>
      </p:sp>
      <p:graphicFrame>
        <p:nvGraphicFramePr>
          <p:cNvPr id="11" name="表 10"/>
          <p:cNvGraphicFramePr>
            <a:graphicFrameLocks noGrp="1"/>
          </p:cNvGraphicFramePr>
          <p:nvPr>
            <p:extLst>
              <p:ext uri="{D42A27DB-BD31-4B8C-83A1-F6EECF244321}">
                <p14:modId xmlns:p14="http://schemas.microsoft.com/office/powerpoint/2010/main" val="1863896678"/>
              </p:ext>
            </p:extLst>
          </p:nvPr>
        </p:nvGraphicFramePr>
        <p:xfrm>
          <a:off x="527829" y="2547366"/>
          <a:ext cx="8065186" cy="3830320"/>
        </p:xfrm>
        <a:graphic>
          <a:graphicData uri="http://schemas.openxmlformats.org/drawingml/2006/table">
            <a:tbl>
              <a:tblPr firstRow="1" bandRow="1">
                <a:tableStyleId>{5940675A-B579-460E-94D1-54222C63F5DA}</a:tableStyleId>
              </a:tblPr>
              <a:tblGrid>
                <a:gridCol w="1429925">
                  <a:extLst>
                    <a:ext uri="{9D8B030D-6E8A-4147-A177-3AD203B41FA5}">
                      <a16:colId xmlns:a16="http://schemas.microsoft.com/office/drawing/2014/main" val="20000"/>
                    </a:ext>
                  </a:extLst>
                </a:gridCol>
                <a:gridCol w="6635261">
                  <a:extLst>
                    <a:ext uri="{9D8B030D-6E8A-4147-A177-3AD203B41FA5}">
                      <a16:colId xmlns:a16="http://schemas.microsoft.com/office/drawing/2014/main" val="20001"/>
                    </a:ext>
                  </a:extLst>
                </a:gridCol>
              </a:tblGrid>
              <a:tr h="370840">
                <a:tc>
                  <a:txBody>
                    <a:bodyPr/>
                    <a:lstStyle/>
                    <a:p>
                      <a:pPr>
                        <a:lnSpc>
                          <a:spcPts val="2000"/>
                        </a:lnSpc>
                      </a:pPr>
                      <a:r>
                        <a:rPr kumimoji="1"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●主な取組</a:t>
                      </a:r>
                      <a:endParaRPr kumimoji="1"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solidFill>
                      <a:srgbClr val="00B050"/>
                    </a:solidFill>
                  </a:tcPr>
                </a:tc>
                <a:tc>
                  <a:txBody>
                    <a:bodyPr/>
                    <a:lstStyle/>
                    <a:p>
                      <a:pPr>
                        <a:lnSpc>
                          <a:spcPts val="2000"/>
                        </a:lnSpc>
                      </a:pPr>
                      <a:r>
                        <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1" u="sng" dirty="0" smtClean="0">
                          <a:latin typeface="Meiryo UI" panose="020B0604030504040204" pitchFamily="50" charset="-128"/>
                          <a:ea typeface="Meiryo UI" panose="020B0604030504040204" pitchFamily="50" charset="-128"/>
                          <a:cs typeface="Meiryo UI" panose="020B0604030504040204" pitchFamily="50" charset="-128"/>
                        </a:rPr>
                        <a:t>保健事業の対象者抽出ツールの開発</a:t>
                      </a:r>
                      <a:r>
                        <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a:t>
                      </a:r>
                    </a:p>
                    <a:p>
                      <a:pPr>
                        <a:lnSpc>
                          <a:spcPts val="2000"/>
                        </a:lnSpc>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■健診データやレセプトデータを活用し、生活習慣病のハイリスク者等、市町村保健事業の対象者を簡便に抽出できるツールを開発。市町村へ配布予定</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pPr>
                      <a:r>
                        <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1" u="sng" dirty="0" smtClean="0">
                          <a:latin typeface="Meiryo UI" panose="020B0604030504040204" pitchFamily="50" charset="-128"/>
                          <a:ea typeface="Meiryo UI" panose="020B0604030504040204" pitchFamily="50" charset="-128"/>
                          <a:cs typeface="Meiryo UI" panose="020B0604030504040204" pitchFamily="50" charset="-128"/>
                        </a:rPr>
                        <a:t>健康格差」の解決プログラム促進事業（特定保健指導）</a:t>
                      </a:r>
                      <a:r>
                        <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a:t>
                      </a:r>
                    </a:p>
                    <a:p>
                      <a:pPr>
                        <a:lnSpc>
                          <a:spcPts val="2000"/>
                        </a:lnSpc>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■市町村保健師に対し</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保健指導の課題解決に向けた研修会を実施</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研修回数</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回、参画自治体</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22</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市町村（延べ</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224</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ts val="2000"/>
                        </a:lnSpc>
                      </a:pP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■がん循環器病予防センターや市町村と連携し、学識経験者の助言を得て、保健指導プログラムを検討</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回実施、</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市町</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txBody>
                  <a:tcP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0000"/>
                  </a:ext>
                </a:extLst>
              </a:tr>
              <a:tr h="370840">
                <a:tc>
                  <a:txBody>
                    <a:bodyPr/>
                    <a:lstStyle/>
                    <a:p>
                      <a:pPr>
                        <a:lnSpc>
                          <a:spcPts val="2000"/>
                        </a:lnSpc>
                      </a:pPr>
                      <a:r>
                        <a:rPr kumimoji="1"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●次年度に向けた改善点等</a:t>
                      </a:r>
                      <a:endParaRPr kumimoji="1"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lnL w="1905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0B050"/>
                    </a:solidFill>
                  </a:tcPr>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400" b="0" i="0" u="none" strike="noStrike" kern="1200" cap="none" spc="-4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生活習慣病の未治療者・治療中断者を減らすため、保健事業の対象者抽出ツール等を活用しつつ、保健医療関係者、大学等と連携しながら、保健指導のサポートや医療関係者とのネットワーク構築など、市町村支援に取り組む。</a:t>
                      </a:r>
                      <a:endParaRPr kumimoji="1" lang="en-US" altLang="ja-JP" sz="1400" b="0" i="0" u="none" strike="noStrike" kern="1200" cap="none" spc="-4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400" b="0" i="0" u="none" strike="noStrike" kern="1200" cap="none" spc="-4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■府内市町村の保健師の声を踏まえた効果的な保健指導の手法の開発に取り組んでいく。</a:t>
                      </a:r>
                      <a:endParaRPr kumimoji="1" lang="en-US" altLang="ja-JP" sz="1400" spc="-40" baseline="0" dirty="0" smtClean="0">
                        <a:latin typeface="Meiryo UI" panose="020B0604030504040204" pitchFamily="50" charset="-128"/>
                        <a:ea typeface="Meiryo UI" panose="020B0604030504040204" pitchFamily="50" charset="-128"/>
                        <a:cs typeface="Meiryo UI" panose="020B0604030504040204" pitchFamily="50" charset="-128"/>
                      </a:endParaRPr>
                    </a:p>
                  </a:txBody>
                  <a:tcPr>
                    <a:lnR w="1905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pPr>
                        <a:lnSpc>
                          <a:spcPts val="2000"/>
                        </a:lnSpc>
                      </a:pPr>
                      <a:r>
                        <a:rPr kumimoji="1"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●主な関連予算</a:t>
                      </a:r>
                      <a:endParaRPr kumimoji="1"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lnL w="1905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B050"/>
                    </a:solidFill>
                  </a:tcPr>
                </a:tc>
                <a:tc>
                  <a:txBody>
                    <a:bodyPr/>
                    <a:lstStyle/>
                    <a:p>
                      <a:pPr>
                        <a:lnSpc>
                          <a:spcPts val="2000"/>
                        </a:lnSpc>
                      </a:pP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▸健康格差の解決プログラム促進事業（</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53,878</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千円）</a:t>
                      </a:r>
                      <a:endPar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pP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▸大阪府ヘルスアップ支援事業（</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24,855</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千円）</a:t>
                      </a:r>
                      <a:endPar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16" name="角丸四角形 15"/>
          <p:cNvSpPr/>
          <p:nvPr/>
        </p:nvSpPr>
        <p:spPr>
          <a:xfrm>
            <a:off x="7511953" y="1008898"/>
            <a:ext cx="1314913" cy="4051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latin typeface="Meiryo UI" panose="020B0604030504040204" pitchFamily="50" charset="-128"/>
                <a:ea typeface="Meiryo UI" panose="020B0604030504040204" pitchFamily="50" charset="-128"/>
              </a:rPr>
              <a:t>概ね予定どおり</a:t>
            </a:r>
            <a:endParaRPr kumimoji="1" lang="ja-JP" altLang="en-US" sz="1400" dirty="0">
              <a:latin typeface="Meiryo UI" panose="020B0604030504040204" pitchFamily="50" charset="-128"/>
              <a:ea typeface="Meiryo UI" panose="020B0604030504040204" pitchFamily="50" charset="-128"/>
            </a:endParaRPr>
          </a:p>
        </p:txBody>
      </p:sp>
      <p:sp>
        <p:nvSpPr>
          <p:cNvPr id="13" name="Rectangle 2"/>
          <p:cNvSpPr>
            <a:spLocks noChangeArrowheads="1"/>
          </p:cNvSpPr>
          <p:nvPr/>
        </p:nvSpPr>
        <p:spPr bwMode="auto">
          <a:xfrm>
            <a:off x="0" y="0"/>
            <a:ext cx="9144000" cy="446088"/>
          </a:xfrm>
          <a:prstGeom prst="rect">
            <a:avLst/>
          </a:prstGeom>
          <a:gradFill rotWithShape="1">
            <a:gsLst>
              <a:gs pos="0">
                <a:srgbClr val="3333CC"/>
              </a:gs>
              <a:gs pos="50000">
                <a:schemeClr val="bg1"/>
              </a:gs>
              <a:gs pos="100000">
                <a:srgbClr val="3333CC"/>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5" tIns="45717" rIns="91435" bIns="45717" anchor="ctr"/>
          <a:lstStyle/>
          <a:p>
            <a:pPr algn="ctr">
              <a:lnSpc>
                <a:spcPts val="2600"/>
              </a:lnSpc>
              <a:defRPr/>
            </a:pPr>
            <a:r>
              <a:rPr lang="en-US" altLang="ja-JP" sz="2000" b="1" dirty="0">
                <a:solidFill>
                  <a:srgbClr val="000000"/>
                </a:solidFill>
                <a:latin typeface="Meiryo UI" pitchFamily="50" charset="-128"/>
                <a:ea typeface="Meiryo UI" pitchFamily="50" charset="-128"/>
                <a:cs typeface="Meiryo UI" pitchFamily="50" charset="-128"/>
              </a:rPr>
              <a:t>Ⅱ</a:t>
            </a:r>
            <a:r>
              <a:rPr lang="ja-JP" altLang="en-US" sz="2000" b="1" dirty="0">
                <a:solidFill>
                  <a:srgbClr val="000000"/>
                </a:solidFill>
                <a:latin typeface="Meiryo UI" pitchFamily="50" charset="-128"/>
                <a:ea typeface="Meiryo UI" pitchFamily="50" charset="-128"/>
                <a:cs typeface="Meiryo UI" pitchFamily="50" charset="-128"/>
              </a:rPr>
              <a:t>　</a:t>
            </a:r>
            <a:r>
              <a:rPr lang="ja-JP" altLang="en-US" sz="2000" b="1" dirty="0" smtClean="0">
                <a:solidFill>
                  <a:srgbClr val="000000"/>
                </a:solidFill>
                <a:latin typeface="Meiryo UI" pitchFamily="50" charset="-128"/>
                <a:ea typeface="Meiryo UI" pitchFamily="50" charset="-128"/>
                <a:cs typeface="Meiryo UI" pitchFamily="50" charset="-128"/>
              </a:rPr>
              <a:t>生活習慣病の早期発見・重症化予防</a:t>
            </a:r>
            <a:endParaRPr lang="ja-JP" altLang="en-US" sz="2000" b="1" dirty="0">
              <a:solidFill>
                <a:srgbClr val="000000"/>
              </a:solidFill>
              <a:latin typeface="Meiryo UI" pitchFamily="50" charset="-128"/>
              <a:ea typeface="Meiryo UI" pitchFamily="50" charset="-128"/>
              <a:cs typeface="Meiryo UI" pitchFamily="50" charset="-128"/>
            </a:endParaRPr>
          </a:p>
        </p:txBody>
      </p:sp>
      <p:pic>
        <p:nvPicPr>
          <p:cNvPr id="15" name="Picture 2" descr="https://1.bp.blogspot.com/-I9kzaYgztqc/VOsJpnW6YQI/AAAAAAAArrs/_1utqDdX-zw/s800/dog1_smil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03582" y="764704"/>
            <a:ext cx="544192" cy="720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表 13"/>
          <p:cNvGraphicFramePr>
            <a:graphicFrameLocks noGrp="1"/>
          </p:cNvGraphicFramePr>
          <p:nvPr>
            <p:extLst>
              <p:ext uri="{D42A27DB-BD31-4B8C-83A1-F6EECF244321}">
                <p14:modId xmlns:p14="http://schemas.microsoft.com/office/powerpoint/2010/main" val="2410997432"/>
              </p:ext>
            </p:extLst>
          </p:nvPr>
        </p:nvGraphicFramePr>
        <p:xfrm>
          <a:off x="517776" y="1511184"/>
          <a:ext cx="8051793" cy="906780"/>
        </p:xfrm>
        <a:graphic>
          <a:graphicData uri="http://schemas.openxmlformats.org/drawingml/2006/table">
            <a:tbl>
              <a:tblPr firstRow="1" bandRow="1">
                <a:tableStyleId>{5940675A-B579-460E-94D1-54222C63F5DA}</a:tableStyleId>
              </a:tblPr>
              <a:tblGrid>
                <a:gridCol w="3966611">
                  <a:extLst>
                    <a:ext uri="{9D8B030D-6E8A-4147-A177-3AD203B41FA5}">
                      <a16:colId xmlns:a16="http://schemas.microsoft.com/office/drawing/2014/main" val="20000"/>
                    </a:ext>
                  </a:extLst>
                </a:gridCol>
                <a:gridCol w="4085182">
                  <a:extLst>
                    <a:ext uri="{9D8B030D-6E8A-4147-A177-3AD203B41FA5}">
                      <a16:colId xmlns:a16="http://schemas.microsoft.com/office/drawing/2014/main" val="20001"/>
                    </a:ext>
                  </a:extLst>
                </a:gridCol>
              </a:tblGrid>
              <a:tr h="194734">
                <a:tc gridSpan="2">
                  <a:txBody>
                    <a:bodyPr/>
                    <a:lstStyle/>
                    <a:p>
                      <a:pPr algn="ctr">
                        <a:lnSpc>
                          <a:spcPts val="1900"/>
                        </a:lnSpc>
                      </a:pPr>
                      <a:r>
                        <a:rPr kumimoji="1"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主な数値目標：生活習慣による疾患（高血圧・糖尿病等）に係る未治療者の割合</a:t>
                      </a:r>
                      <a:endParaRPr kumimoji="1" lang="ja-JP" altLang="en-US"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ysDash"/>
                      <a:round/>
                      <a:headEnd type="none" w="med" len="med"/>
                      <a:tailEnd type="none" w="med" len="med"/>
                    </a:lnB>
                    <a:solidFill>
                      <a:srgbClr val="FFFF99"/>
                    </a:solidFill>
                  </a:tcPr>
                </a:tc>
                <a:tc hMerge="1">
                  <a:txBody>
                    <a:bodyPr/>
                    <a:lstStyle/>
                    <a:p>
                      <a:pPr algn="ctr">
                        <a:lnSpc>
                          <a:spcPts val="1900"/>
                        </a:lnSpc>
                      </a:pPr>
                      <a:endParaRPr kumimoji="1"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10000"/>
                  </a:ext>
                </a:extLst>
              </a:tr>
              <a:tr h="144273">
                <a:tc>
                  <a:txBody>
                    <a:bodyPr/>
                    <a:lstStyle/>
                    <a:p>
                      <a:pPr algn="ctr">
                        <a:lnSpc>
                          <a:spcPts val="1900"/>
                        </a:lnSpc>
                      </a:pP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現在の取組状況（</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H27</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900"/>
                        </a:lnSpc>
                      </a:pP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高血圧</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39.6</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％、糖尿病</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36.8</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L w="19050" cap="flat" cmpd="sng" algn="ctr">
                      <a:solidFill>
                        <a:schemeClr val="tx1"/>
                      </a:solidFill>
                      <a:prstDash val="solid"/>
                      <a:round/>
                      <a:headEnd type="none" w="med" len="med"/>
                      <a:tailEnd type="none" w="med" len="med"/>
                    </a:lnL>
                    <a:lnT w="19050" cap="flat" cmpd="sng" algn="ctr">
                      <a:solidFill>
                        <a:schemeClr val="tx1"/>
                      </a:solidFill>
                      <a:prstDash val="sysDash"/>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lnSpc>
                          <a:spcPts val="1900"/>
                        </a:lnSpc>
                      </a:pP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年度目標：減少</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R w="1905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12" name="円/楕円 6"/>
          <p:cNvSpPr/>
          <p:nvPr/>
        </p:nvSpPr>
        <p:spPr>
          <a:xfrm>
            <a:off x="8556244" y="6237312"/>
            <a:ext cx="540000" cy="54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b="1" spc="-140" dirty="0" smtClean="0"/>
              <a:t>11</a:t>
            </a:r>
            <a:endParaRPr lang="ja-JP" altLang="en-US" b="1" spc="-140" dirty="0"/>
          </a:p>
        </p:txBody>
      </p:sp>
    </p:spTree>
    <p:extLst>
      <p:ext uri="{BB962C8B-B14F-4D97-AF65-F5344CB8AC3E}">
        <p14:creationId xmlns:p14="http://schemas.microsoft.com/office/powerpoint/2010/main" val="13200421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91221" y="515815"/>
            <a:ext cx="8934450" cy="6295293"/>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defRPr/>
            </a:pPr>
            <a:endParaRPr lang="ja-JP" altLang="en-US" sz="1400" b="1" dirty="0">
              <a:latin typeface="Meiryo UI" pitchFamily="50" charset="-128"/>
              <a:ea typeface="Meiryo UI" pitchFamily="50" charset="-128"/>
              <a:cs typeface="Meiryo UI" pitchFamily="50" charset="-128"/>
            </a:endParaRPr>
          </a:p>
        </p:txBody>
      </p:sp>
      <p:sp>
        <p:nvSpPr>
          <p:cNvPr id="4" name="正方形/長方形 3"/>
          <p:cNvSpPr/>
          <p:nvPr/>
        </p:nvSpPr>
        <p:spPr>
          <a:xfrm>
            <a:off x="231775" y="631064"/>
            <a:ext cx="8677275" cy="612000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a:p>
        </p:txBody>
      </p:sp>
      <p:sp>
        <p:nvSpPr>
          <p:cNvPr id="8209" name="テキスト ボックス 1"/>
          <p:cNvSpPr txBox="1">
            <a:spLocks noChangeArrowheads="1"/>
          </p:cNvSpPr>
          <p:nvPr/>
        </p:nvSpPr>
        <p:spPr bwMode="auto">
          <a:xfrm>
            <a:off x="246062" y="686611"/>
            <a:ext cx="8897938" cy="656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lnSpc>
                <a:spcPts val="2200"/>
              </a:lnSpc>
              <a:spcBef>
                <a:spcPct val="0"/>
              </a:spcBef>
              <a:buFontTx/>
              <a:buNone/>
            </a:pPr>
            <a:r>
              <a:rPr lang="ja-JP" altLang="en-US" sz="1500" b="1" dirty="0" smtClean="0">
                <a:latin typeface="Meiryo UI" pitchFamily="50" charset="-128"/>
                <a:ea typeface="Meiryo UI" pitchFamily="50" charset="-128"/>
                <a:cs typeface="Meiryo UI" pitchFamily="50" charset="-128"/>
              </a:rPr>
              <a:t>■　行政をはじめ、事業者や保健医療関係団体、医療保険者等、多様な主体の連携・</a:t>
            </a:r>
            <a:endParaRPr lang="en-US" altLang="ja-JP" sz="1500" b="1" dirty="0" smtClean="0">
              <a:latin typeface="Meiryo UI" pitchFamily="50" charset="-128"/>
              <a:ea typeface="Meiryo UI" pitchFamily="50" charset="-128"/>
              <a:cs typeface="Meiryo UI" pitchFamily="50" charset="-128"/>
            </a:endParaRPr>
          </a:p>
          <a:p>
            <a:pPr eaLnBrk="1" hangingPunct="1">
              <a:lnSpc>
                <a:spcPts val="2200"/>
              </a:lnSpc>
              <a:spcBef>
                <a:spcPct val="0"/>
              </a:spcBef>
              <a:buFontTx/>
              <a:buNone/>
            </a:pPr>
            <a:r>
              <a:rPr lang="ja-JP" altLang="en-US" sz="1500" b="1" dirty="0">
                <a:latin typeface="Meiryo UI" pitchFamily="50" charset="-128"/>
                <a:ea typeface="Meiryo UI" pitchFamily="50" charset="-128"/>
                <a:cs typeface="Meiryo UI" pitchFamily="50" charset="-128"/>
              </a:rPr>
              <a:t>　</a:t>
            </a:r>
            <a:r>
              <a:rPr lang="ja-JP" altLang="en-US" sz="1500" b="1" dirty="0" smtClean="0">
                <a:latin typeface="Meiryo UI" pitchFamily="50" charset="-128"/>
                <a:ea typeface="Meiryo UI" pitchFamily="50" charset="-128"/>
                <a:cs typeface="Meiryo UI" pitchFamily="50" charset="-128"/>
              </a:rPr>
              <a:t>協働により、府民の健康づくりを社会全体で支えるための取組を推進する</a:t>
            </a:r>
            <a:endParaRPr lang="en-US" altLang="ja-JP" sz="1500" b="1" dirty="0" smtClean="0">
              <a:latin typeface="Meiryo UI" pitchFamily="50" charset="-128"/>
              <a:ea typeface="Meiryo UI" pitchFamily="50" charset="-128"/>
              <a:cs typeface="Meiryo UI" pitchFamily="50" charset="-128"/>
            </a:endParaRPr>
          </a:p>
        </p:txBody>
      </p:sp>
      <p:graphicFrame>
        <p:nvGraphicFramePr>
          <p:cNvPr id="11" name="表 10"/>
          <p:cNvGraphicFramePr>
            <a:graphicFrameLocks noGrp="1"/>
          </p:cNvGraphicFramePr>
          <p:nvPr>
            <p:extLst>
              <p:ext uri="{D42A27DB-BD31-4B8C-83A1-F6EECF244321}">
                <p14:modId xmlns:p14="http://schemas.microsoft.com/office/powerpoint/2010/main" val="1261676522"/>
              </p:ext>
            </p:extLst>
          </p:nvPr>
        </p:nvGraphicFramePr>
        <p:xfrm>
          <a:off x="527829" y="2068754"/>
          <a:ext cx="8065186" cy="4617720"/>
        </p:xfrm>
        <a:graphic>
          <a:graphicData uri="http://schemas.openxmlformats.org/drawingml/2006/table">
            <a:tbl>
              <a:tblPr firstRow="1" bandRow="1">
                <a:tableStyleId>{5940675A-B579-460E-94D1-54222C63F5DA}</a:tableStyleId>
              </a:tblPr>
              <a:tblGrid>
                <a:gridCol w="1429925">
                  <a:extLst>
                    <a:ext uri="{9D8B030D-6E8A-4147-A177-3AD203B41FA5}">
                      <a16:colId xmlns:a16="http://schemas.microsoft.com/office/drawing/2014/main" val="20000"/>
                    </a:ext>
                  </a:extLst>
                </a:gridCol>
                <a:gridCol w="6635261">
                  <a:extLst>
                    <a:ext uri="{9D8B030D-6E8A-4147-A177-3AD203B41FA5}">
                      <a16:colId xmlns:a16="http://schemas.microsoft.com/office/drawing/2014/main" val="20001"/>
                    </a:ext>
                  </a:extLst>
                </a:gridCol>
              </a:tblGrid>
              <a:tr h="370840">
                <a:tc>
                  <a:txBody>
                    <a:bodyPr/>
                    <a:lstStyle/>
                    <a:p>
                      <a:pPr>
                        <a:lnSpc>
                          <a:spcPts val="2000"/>
                        </a:lnSpc>
                      </a:pPr>
                      <a:r>
                        <a:rPr kumimoji="1"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●主な取組</a:t>
                      </a:r>
                      <a:endParaRPr kumimoji="1"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solidFill>
                      <a:srgbClr val="00B050"/>
                    </a:solidFill>
                  </a:tcPr>
                </a:tc>
                <a:tc>
                  <a:txBody>
                    <a:bodyPr/>
                    <a:lstStyle/>
                    <a:p>
                      <a:pPr>
                        <a:lnSpc>
                          <a:spcPts val="2000"/>
                        </a:lnSpc>
                      </a:pPr>
                      <a:r>
                        <a:rPr kumimoji="1"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府民の健康づくりの気運醸成</a:t>
                      </a:r>
                      <a:r>
                        <a:rPr kumimoji="1"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ts val="2000"/>
                        </a:lnSpc>
                      </a:pP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■健康づくりに関するイベント情報や府民の健康データ（市町村別）など、様々な健康づくり情報を掲載するポータルページを開設し、健康指標の「見える化」を図った</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【3/1</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～公開</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pPr>
                      <a:r>
                        <a:rPr kumimoji="1"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健康経営ナビゲーター派遣事業</a:t>
                      </a:r>
                      <a:r>
                        <a:rPr kumimoji="1"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ts val="2000"/>
                        </a:lnSpc>
                      </a:pP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■中小企業</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主に製造業</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へ健康経営の専門家であるナビゲーター</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中小企業診断士・社会保険労務士・保健師・管理栄養士）を派遣し、健康経営に取り組むための体制整備や取組み手法等について助言・アドバイスを実施</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派遣企業数</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pPr>
                      <a:r>
                        <a:rPr kumimoji="1"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保健所圏域における健康経営の推進</a:t>
                      </a:r>
                      <a:r>
                        <a:rPr kumimoji="1"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ts val="2000"/>
                        </a:lnSpc>
                      </a:pP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■保健所管内の商工会議所や協会けんぽ等との連携により、健康経営セミナーや事業所への出前講座等を実施</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保健所</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保健所</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0000"/>
                  </a:ext>
                </a:extLst>
              </a:tr>
              <a:tr h="370840">
                <a:tc>
                  <a:txBody>
                    <a:bodyPr/>
                    <a:lstStyle/>
                    <a:p>
                      <a:pPr>
                        <a:lnSpc>
                          <a:spcPts val="2000"/>
                        </a:lnSpc>
                      </a:pPr>
                      <a:r>
                        <a:rPr kumimoji="1"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●次年度に向けた改善点等</a:t>
                      </a:r>
                      <a:endParaRPr kumimoji="1"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lnL w="1905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0B050"/>
                    </a:solidFill>
                  </a:tcPr>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400" b="0" i="0" u="none" strike="noStrike" kern="1200" cap="none" spc="-8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■ポータルページ閲覧者増に向け、</a:t>
                      </a:r>
                      <a:r>
                        <a:rPr kumimoji="1" lang="en-US" altLang="ja-JP" sz="1400" b="0" i="0" u="none" strike="noStrike" kern="1200" cap="none" spc="-8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0" i="0" u="none" strike="noStrike" kern="1200" cap="none" spc="-8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健活</a:t>
                      </a:r>
                      <a:r>
                        <a:rPr kumimoji="1" lang="en-US" altLang="ja-JP" sz="1400" b="0" i="0" u="none" strike="noStrike" kern="1200" cap="none" spc="-8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400" b="0" i="0" u="none" strike="noStrike" kern="1200" cap="none" spc="-8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のプロモーションの一環として、民間企業等と連携し、各イベントやセミナーを活用した周知</a:t>
                      </a:r>
                      <a:r>
                        <a:rPr kumimoji="1" lang="en-US" altLang="ja-JP" sz="1400" b="0" i="0" u="none" strike="noStrike" kern="1200" cap="none" spc="-8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PR</a:t>
                      </a:r>
                      <a:r>
                        <a:rPr kumimoji="1" lang="ja-JP" altLang="en-US" sz="1400" b="0" i="0" u="none" strike="noStrike" kern="1200" cap="none" spc="-8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に加え、コンテンツの更新等、再訪したくなるサイトづくりを行う。</a:t>
                      </a:r>
                      <a:endParaRPr kumimoji="1" lang="en-US" altLang="ja-JP" sz="1400" b="0" i="0" u="none" strike="noStrike" kern="1200" cap="none" spc="-8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400" b="0" i="0" u="none" strike="noStrike" kern="1200" cap="none" spc="-4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■中小企業の健康経営を推進するため、経済団体等との連携のもと、ナビゲーター派遣の周知</a:t>
                      </a:r>
                      <a:r>
                        <a:rPr kumimoji="1" lang="en-US" altLang="ja-JP" sz="1400" b="0" i="0" u="none" strike="noStrike" kern="1200" cap="none" spc="-4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PR</a:t>
                      </a:r>
                      <a:r>
                        <a:rPr kumimoji="1" lang="ja-JP" altLang="en-US" sz="1400" b="0" i="0" u="none" strike="noStrike" kern="1200" cap="none" spc="-4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を行い、支援企業を確保する。</a:t>
                      </a:r>
                      <a:endParaRPr kumimoji="1" lang="en-US" altLang="ja-JP" sz="1400" b="0" i="0" u="none" strike="noStrike" kern="1200" cap="none" spc="-4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400" b="0" i="0" u="none" strike="noStrike" kern="1200" cap="none" spc="-4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■保健所圏域ごとの実態を踏まえ、市町村や地域経済団体、医療保険者等との連携強化を図り、健康経営を推進する。</a:t>
                      </a:r>
                      <a:endParaRPr kumimoji="1" lang="en-US" altLang="ja-JP" sz="1400" spc="-4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R w="1905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pPr>
                        <a:lnSpc>
                          <a:spcPts val="2000"/>
                        </a:lnSpc>
                      </a:pPr>
                      <a:r>
                        <a:rPr kumimoji="1"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●主な関連予算</a:t>
                      </a:r>
                      <a:endParaRPr kumimoji="1"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lnL w="1905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B050"/>
                    </a:solidFill>
                  </a:tcPr>
                </a:tc>
                <a:tc>
                  <a:txBody>
                    <a:bodyPr/>
                    <a:lstStyle/>
                    <a:p>
                      <a:pPr>
                        <a:lnSpc>
                          <a:spcPts val="2000"/>
                        </a:lnSpc>
                      </a:pPr>
                      <a:r>
                        <a:rPr kumimoji="1" lang="ja-JP" altLang="en-US" sz="1400" spc="-12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▸府民の健康づくり気運醸成事業</a:t>
                      </a:r>
                      <a:r>
                        <a:rPr kumimoji="1" lang="en-US" altLang="ja-JP" sz="1400" spc="-12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(7,000</a:t>
                      </a:r>
                      <a:r>
                        <a:rPr kumimoji="1" lang="ja-JP" altLang="en-US" sz="1400" spc="-12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千円</a:t>
                      </a:r>
                      <a:r>
                        <a:rPr kumimoji="1" lang="en-US" altLang="ja-JP" sz="1400" spc="-12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spc="-12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▸職域の健康づくり推進事業</a:t>
                      </a:r>
                      <a:r>
                        <a:rPr kumimoji="1" lang="en-US" altLang="ja-JP" sz="1400" spc="-12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(20,601</a:t>
                      </a:r>
                      <a:r>
                        <a:rPr kumimoji="1" lang="ja-JP" altLang="en-US" sz="1400" spc="-12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千円の内数</a:t>
                      </a:r>
                      <a:r>
                        <a:rPr kumimoji="1" lang="en-US" altLang="ja-JP" sz="1400" spc="-12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400" spc="-12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16" name="角丸四角形 15"/>
          <p:cNvSpPr/>
          <p:nvPr/>
        </p:nvSpPr>
        <p:spPr>
          <a:xfrm>
            <a:off x="7550590" y="880108"/>
            <a:ext cx="1314913" cy="4051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latin typeface="Meiryo UI" panose="020B0604030504040204" pitchFamily="50" charset="-128"/>
                <a:ea typeface="Meiryo UI" panose="020B0604030504040204" pitchFamily="50" charset="-128"/>
              </a:rPr>
              <a:t>予定以上</a:t>
            </a:r>
            <a:endParaRPr kumimoji="1" lang="ja-JP" altLang="en-US" sz="1400" dirty="0">
              <a:latin typeface="Meiryo UI" panose="020B0604030504040204" pitchFamily="50" charset="-128"/>
              <a:ea typeface="Meiryo UI" panose="020B0604030504040204" pitchFamily="50" charset="-128"/>
            </a:endParaRPr>
          </a:p>
        </p:txBody>
      </p:sp>
      <p:sp>
        <p:nvSpPr>
          <p:cNvPr id="13" name="Rectangle 2"/>
          <p:cNvSpPr>
            <a:spLocks noChangeArrowheads="1"/>
          </p:cNvSpPr>
          <p:nvPr/>
        </p:nvSpPr>
        <p:spPr bwMode="auto">
          <a:xfrm>
            <a:off x="0" y="0"/>
            <a:ext cx="9144000" cy="446088"/>
          </a:xfrm>
          <a:prstGeom prst="rect">
            <a:avLst/>
          </a:prstGeom>
          <a:gradFill rotWithShape="1">
            <a:gsLst>
              <a:gs pos="0">
                <a:srgbClr val="3333CC"/>
              </a:gs>
              <a:gs pos="50000">
                <a:schemeClr val="bg1"/>
              </a:gs>
              <a:gs pos="100000">
                <a:srgbClr val="3333CC"/>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5" tIns="45717" rIns="91435" bIns="45717" anchor="ctr"/>
          <a:lstStyle/>
          <a:p>
            <a:pPr algn="ctr">
              <a:lnSpc>
                <a:spcPts val="2600"/>
              </a:lnSpc>
              <a:defRPr/>
            </a:pPr>
            <a:r>
              <a:rPr lang="en-US" altLang="ja-JP" sz="2000" b="1" dirty="0">
                <a:solidFill>
                  <a:srgbClr val="000000"/>
                </a:solidFill>
                <a:latin typeface="Meiryo UI" pitchFamily="50" charset="-128"/>
                <a:ea typeface="Meiryo UI" pitchFamily="50" charset="-128"/>
                <a:cs typeface="Meiryo UI" pitchFamily="50" charset="-128"/>
              </a:rPr>
              <a:t>Ⅲ</a:t>
            </a:r>
            <a:r>
              <a:rPr lang="ja-JP" altLang="en-US" sz="2000" b="1" dirty="0">
                <a:solidFill>
                  <a:srgbClr val="000000"/>
                </a:solidFill>
                <a:latin typeface="Meiryo UI" pitchFamily="50" charset="-128"/>
                <a:ea typeface="Meiryo UI" pitchFamily="50" charset="-128"/>
                <a:cs typeface="Meiryo UI" pitchFamily="50" charset="-128"/>
              </a:rPr>
              <a:t>　</a:t>
            </a:r>
            <a:r>
              <a:rPr lang="ja-JP" altLang="en-US" sz="2000" b="1" dirty="0" smtClean="0">
                <a:solidFill>
                  <a:srgbClr val="000000"/>
                </a:solidFill>
                <a:latin typeface="Meiryo UI" pitchFamily="50" charset="-128"/>
                <a:ea typeface="Meiryo UI" pitchFamily="50" charset="-128"/>
                <a:cs typeface="Meiryo UI" pitchFamily="50" charset="-128"/>
              </a:rPr>
              <a:t>府民の健康づくりを支える社会環境整備</a:t>
            </a:r>
            <a:endParaRPr lang="ja-JP" altLang="en-US" sz="2000" b="1" dirty="0">
              <a:solidFill>
                <a:srgbClr val="000000"/>
              </a:solidFill>
              <a:latin typeface="Meiryo UI" pitchFamily="50" charset="-128"/>
              <a:ea typeface="Meiryo UI" pitchFamily="50" charset="-128"/>
              <a:cs typeface="Meiryo UI" pitchFamily="50" charset="-128"/>
            </a:endParaRPr>
          </a:p>
        </p:txBody>
      </p:sp>
      <p:graphicFrame>
        <p:nvGraphicFramePr>
          <p:cNvPr id="14" name="表 13"/>
          <p:cNvGraphicFramePr>
            <a:graphicFrameLocks noGrp="1"/>
          </p:cNvGraphicFramePr>
          <p:nvPr>
            <p:extLst>
              <p:ext uri="{D42A27DB-BD31-4B8C-83A1-F6EECF244321}">
                <p14:modId xmlns:p14="http://schemas.microsoft.com/office/powerpoint/2010/main" val="324735766"/>
              </p:ext>
            </p:extLst>
          </p:nvPr>
        </p:nvGraphicFramePr>
        <p:xfrm>
          <a:off x="529499" y="1332583"/>
          <a:ext cx="8051793" cy="665480"/>
        </p:xfrm>
        <a:graphic>
          <a:graphicData uri="http://schemas.openxmlformats.org/drawingml/2006/table">
            <a:tbl>
              <a:tblPr firstRow="1" bandRow="1">
                <a:tableStyleId>{5940675A-B579-460E-94D1-54222C63F5DA}</a:tableStyleId>
              </a:tblPr>
              <a:tblGrid>
                <a:gridCol w="3966611">
                  <a:extLst>
                    <a:ext uri="{9D8B030D-6E8A-4147-A177-3AD203B41FA5}">
                      <a16:colId xmlns:a16="http://schemas.microsoft.com/office/drawing/2014/main" val="20000"/>
                    </a:ext>
                  </a:extLst>
                </a:gridCol>
                <a:gridCol w="4085182">
                  <a:extLst>
                    <a:ext uri="{9D8B030D-6E8A-4147-A177-3AD203B41FA5}">
                      <a16:colId xmlns:a16="http://schemas.microsoft.com/office/drawing/2014/main" val="20001"/>
                    </a:ext>
                  </a:extLst>
                </a:gridCol>
              </a:tblGrid>
              <a:tr h="194734">
                <a:tc gridSpan="2">
                  <a:txBody>
                    <a:bodyPr/>
                    <a:lstStyle/>
                    <a:p>
                      <a:pPr algn="ctr">
                        <a:lnSpc>
                          <a:spcPts val="1900"/>
                        </a:lnSpc>
                      </a:pPr>
                      <a:r>
                        <a:rPr kumimoji="1"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主な数値目標：健康づくりを進める住民の自主組織の数</a:t>
                      </a:r>
                      <a:endParaRPr kumimoji="1" lang="ja-JP" altLang="en-US"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ysDash"/>
                      <a:round/>
                      <a:headEnd type="none" w="med" len="med"/>
                      <a:tailEnd type="none" w="med" len="med"/>
                    </a:lnB>
                    <a:solidFill>
                      <a:srgbClr val="FFFF99"/>
                    </a:solidFill>
                  </a:tcPr>
                </a:tc>
                <a:tc hMerge="1">
                  <a:txBody>
                    <a:bodyPr/>
                    <a:lstStyle/>
                    <a:p>
                      <a:pPr algn="ctr">
                        <a:lnSpc>
                          <a:spcPts val="1900"/>
                        </a:lnSpc>
                      </a:pPr>
                      <a:endParaRPr kumimoji="1"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10000"/>
                  </a:ext>
                </a:extLst>
              </a:tr>
              <a:tr h="144273">
                <a:tc>
                  <a:txBody>
                    <a:bodyPr/>
                    <a:lstStyle/>
                    <a:p>
                      <a:pPr algn="ctr">
                        <a:lnSpc>
                          <a:spcPts val="1900"/>
                        </a:lnSpc>
                      </a:pP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現在の取組状況：</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715</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団体（</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H28</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L w="19050" cap="flat" cmpd="sng" algn="ctr">
                      <a:solidFill>
                        <a:schemeClr val="tx1"/>
                      </a:solidFill>
                      <a:prstDash val="solid"/>
                      <a:round/>
                      <a:headEnd type="none" w="med" len="med"/>
                      <a:tailEnd type="none" w="med" len="med"/>
                    </a:lnL>
                    <a:lnT w="19050" cap="flat" cmpd="sng" algn="ctr">
                      <a:solidFill>
                        <a:schemeClr val="tx1"/>
                      </a:solidFill>
                      <a:prstDash val="sysDash"/>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lnSpc>
                          <a:spcPts val="1900"/>
                        </a:lnSpc>
                      </a:pP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年度目標：増加</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R w="1905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17" name="円/楕円 6"/>
          <p:cNvSpPr/>
          <p:nvPr/>
        </p:nvSpPr>
        <p:spPr>
          <a:xfrm>
            <a:off x="8569123" y="49634"/>
            <a:ext cx="540000" cy="54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b="1" spc="-140" dirty="0" smtClean="0"/>
              <a:t>12</a:t>
            </a:r>
            <a:endParaRPr lang="ja-JP" altLang="en-US" b="1" spc="-140" dirty="0"/>
          </a:p>
        </p:txBody>
      </p:sp>
      <p:pic>
        <p:nvPicPr>
          <p:cNvPr id="12" name="図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18894" y="607809"/>
            <a:ext cx="544071" cy="719830"/>
          </a:xfrm>
          <a:prstGeom prst="rect">
            <a:avLst/>
          </a:prstGeom>
        </p:spPr>
      </p:pic>
    </p:spTree>
    <p:extLst>
      <p:ext uri="{BB962C8B-B14F-4D97-AF65-F5344CB8AC3E}">
        <p14:creationId xmlns:p14="http://schemas.microsoft.com/office/powerpoint/2010/main" val="12695080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円/楕円 6"/>
          <p:cNvSpPr/>
          <p:nvPr/>
        </p:nvSpPr>
        <p:spPr>
          <a:xfrm>
            <a:off x="8556244" y="6237312"/>
            <a:ext cx="540000" cy="54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b="1" spc="-140" dirty="0" smtClean="0"/>
              <a:t>13</a:t>
            </a:r>
            <a:endParaRPr lang="ja-JP" altLang="en-US" b="1" spc="-140" dirty="0"/>
          </a:p>
        </p:txBody>
      </p:sp>
      <p:sp>
        <p:nvSpPr>
          <p:cNvPr id="17" name="テキスト ボックス 16"/>
          <p:cNvSpPr txBox="1"/>
          <p:nvPr/>
        </p:nvSpPr>
        <p:spPr>
          <a:xfrm>
            <a:off x="251520" y="188640"/>
            <a:ext cx="7920000" cy="400110"/>
          </a:xfrm>
          <a:prstGeom prst="rect">
            <a:avLst/>
          </a:prstGeom>
          <a:noFill/>
        </p:spPr>
        <p:txBody>
          <a:bodyPr wrap="square" rtlCol="0">
            <a:spAutoFit/>
          </a:bodyPr>
          <a:lstStyle/>
          <a:p>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府民の健康指標（</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8</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項目）</a:t>
            </a:r>
            <a:endParaRPr lang="en-US" altLang="ja-JP" sz="2000" b="1" dirty="0" smtClean="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8" name="表 17"/>
          <p:cNvGraphicFramePr>
            <a:graphicFrameLocks noGrp="1"/>
          </p:cNvGraphicFramePr>
          <p:nvPr>
            <p:extLst>
              <p:ext uri="{D42A27DB-BD31-4B8C-83A1-F6EECF244321}">
                <p14:modId xmlns:p14="http://schemas.microsoft.com/office/powerpoint/2010/main" val="338492535"/>
              </p:ext>
            </p:extLst>
          </p:nvPr>
        </p:nvGraphicFramePr>
        <p:xfrm>
          <a:off x="288480" y="620688"/>
          <a:ext cx="8532000" cy="5472001"/>
        </p:xfrm>
        <a:graphic>
          <a:graphicData uri="http://schemas.openxmlformats.org/drawingml/2006/table">
            <a:tbl>
              <a:tblPr firstRow="1" bandRow="1">
                <a:tableStyleId>{5940675A-B579-460E-94D1-54222C63F5DA}</a:tableStyleId>
              </a:tblPr>
              <a:tblGrid>
                <a:gridCol w="3132000">
                  <a:extLst>
                    <a:ext uri="{9D8B030D-6E8A-4147-A177-3AD203B41FA5}">
                      <a16:colId xmlns:a16="http://schemas.microsoft.com/office/drawing/2014/main" val="20000"/>
                    </a:ext>
                  </a:extLst>
                </a:gridCol>
                <a:gridCol w="1800000">
                  <a:extLst>
                    <a:ext uri="{9D8B030D-6E8A-4147-A177-3AD203B41FA5}">
                      <a16:colId xmlns:a16="http://schemas.microsoft.com/office/drawing/2014/main" val="20003"/>
                    </a:ext>
                  </a:extLst>
                </a:gridCol>
                <a:gridCol w="1800000">
                  <a:extLst>
                    <a:ext uri="{9D8B030D-6E8A-4147-A177-3AD203B41FA5}">
                      <a16:colId xmlns:a16="http://schemas.microsoft.com/office/drawing/2014/main" val="3694509742"/>
                    </a:ext>
                  </a:extLst>
                </a:gridCol>
                <a:gridCol w="1800000">
                  <a:extLst>
                    <a:ext uri="{9D8B030D-6E8A-4147-A177-3AD203B41FA5}">
                      <a16:colId xmlns:a16="http://schemas.microsoft.com/office/drawing/2014/main" val="20004"/>
                    </a:ext>
                  </a:extLst>
                </a:gridCol>
              </a:tblGrid>
              <a:tr h="317685">
                <a:tc>
                  <a:txBody>
                    <a:bodyPr/>
                    <a:lstStyle/>
                    <a:p>
                      <a:pPr algn="ctr">
                        <a:lnSpc>
                          <a:spcPct val="100000"/>
                        </a:lnSpc>
                      </a:pPr>
                      <a:r>
                        <a:rPr kumimoji="1" lang="ja-JP" altLang="en-US" sz="1400" b="1" dirty="0" smtClean="0">
                          <a:solidFill>
                            <a:schemeClr val="bg1"/>
                          </a:solidFill>
                          <a:latin typeface="Meiryo UI" panose="020B0604030504040204" pitchFamily="50" charset="-128"/>
                          <a:ea typeface="Meiryo UI" panose="020B0604030504040204" pitchFamily="50" charset="-128"/>
                          <a:cs typeface="メイリオ" panose="020B0604030504040204" pitchFamily="50" charset="-128"/>
                        </a:rPr>
                        <a:t>目標項目</a:t>
                      </a:r>
                      <a:endParaRPr kumimoji="1" lang="ja-JP" altLang="en-US" sz="14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a:txBody>
                  <a:tcPr marL="72000" marR="72000" marT="36000" marB="36000" anchor="ctr">
                    <a:solidFill>
                      <a:srgbClr val="3366FF"/>
                    </a:solidFill>
                  </a:tcPr>
                </a:tc>
                <a:tc>
                  <a:txBody>
                    <a:bodyPr/>
                    <a:lstStyle/>
                    <a:p>
                      <a:pPr algn="ctr">
                        <a:lnSpc>
                          <a:spcPct val="100000"/>
                        </a:lnSpc>
                      </a:pPr>
                      <a:r>
                        <a:rPr kumimoji="1" lang="ja-JP" altLang="en-US" sz="1400" b="1" dirty="0" smtClean="0">
                          <a:solidFill>
                            <a:schemeClr val="bg1"/>
                          </a:solidFill>
                          <a:latin typeface="Meiryo UI" panose="020B0604030504040204" pitchFamily="50" charset="-128"/>
                          <a:ea typeface="Meiryo UI" panose="020B0604030504040204" pitchFamily="50" charset="-128"/>
                          <a:cs typeface="メイリオ" panose="020B0604030504040204" pitchFamily="50" charset="-128"/>
                        </a:rPr>
                        <a:t>計画策定時</a:t>
                      </a:r>
                      <a:endParaRPr kumimoji="1" lang="ja-JP" altLang="en-US" sz="14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a:txBody>
                  <a:tcPr marL="72000" marR="72000" marT="36000" marB="36000" anchor="ctr">
                    <a:solidFill>
                      <a:srgbClr val="3366FF"/>
                    </a:solidFill>
                  </a:tcPr>
                </a:tc>
                <a:tc>
                  <a:txBody>
                    <a:bodyPr/>
                    <a:lstStyle/>
                    <a:p>
                      <a:pPr algn="ctr">
                        <a:lnSpc>
                          <a:spcPct val="100000"/>
                        </a:lnSpc>
                      </a:pPr>
                      <a:r>
                        <a:rPr kumimoji="1" lang="ja-JP" altLang="en-US" sz="1400" b="1" dirty="0" smtClean="0">
                          <a:solidFill>
                            <a:schemeClr val="bg1"/>
                          </a:solidFill>
                          <a:latin typeface="Meiryo UI" panose="020B0604030504040204" pitchFamily="50" charset="-128"/>
                          <a:ea typeface="Meiryo UI" panose="020B0604030504040204" pitchFamily="50" charset="-128"/>
                          <a:cs typeface="メイリオ" panose="020B0604030504040204" pitchFamily="50" charset="-128"/>
                        </a:rPr>
                        <a:t>現在の状況</a:t>
                      </a:r>
                      <a:endParaRPr kumimoji="1" lang="ja-JP" altLang="en-US" sz="14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a:txBody>
                  <a:tcPr marL="72000" marR="72000" marT="36000" marB="36000" anchor="ctr">
                    <a:solidFill>
                      <a:srgbClr val="3366FF"/>
                    </a:solidFill>
                  </a:tcPr>
                </a:tc>
                <a:tc>
                  <a:txBody>
                    <a:bodyPr/>
                    <a:lstStyle/>
                    <a:p>
                      <a:pPr algn="ctr">
                        <a:lnSpc>
                          <a:spcPct val="100000"/>
                        </a:lnSpc>
                      </a:pPr>
                      <a:r>
                        <a:rPr kumimoji="1" lang="en-US" altLang="ja-JP" sz="1400" b="1" dirty="0" smtClean="0">
                          <a:solidFill>
                            <a:schemeClr val="bg1"/>
                          </a:solidFill>
                          <a:latin typeface="Meiryo UI" panose="020B0604030504040204" pitchFamily="50" charset="-128"/>
                          <a:ea typeface="Meiryo UI" panose="020B0604030504040204" pitchFamily="50" charset="-128"/>
                          <a:cs typeface="メイリオ" panose="020B0604030504040204" pitchFamily="50" charset="-128"/>
                        </a:rPr>
                        <a:t>2023</a:t>
                      </a:r>
                      <a:r>
                        <a:rPr kumimoji="1" lang="ja-JP" altLang="en-US" sz="1400" b="1" dirty="0" smtClean="0">
                          <a:solidFill>
                            <a:schemeClr val="bg1"/>
                          </a:solidFill>
                          <a:latin typeface="Meiryo UI" panose="020B0604030504040204" pitchFamily="50" charset="-128"/>
                          <a:ea typeface="Meiryo UI" panose="020B0604030504040204" pitchFamily="50" charset="-128"/>
                          <a:cs typeface="メイリオ" panose="020B0604030504040204" pitchFamily="50" charset="-128"/>
                        </a:rPr>
                        <a:t>年度目標</a:t>
                      </a:r>
                      <a:endParaRPr kumimoji="1" lang="ja-JP" altLang="en-US" sz="14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a:txBody>
                  <a:tcPr marL="72000" marR="72000" marT="36000" marB="36000" anchor="ctr">
                    <a:solidFill>
                      <a:srgbClr val="3366FF"/>
                    </a:solidFill>
                  </a:tcPr>
                </a:tc>
                <a:extLst>
                  <a:ext uri="{0D108BD9-81ED-4DB2-BD59-A6C34878D82A}">
                    <a16:rowId xmlns:a16="http://schemas.microsoft.com/office/drawing/2014/main" val="10000"/>
                  </a:ext>
                </a:extLst>
              </a:tr>
              <a:tr h="555220">
                <a:tc>
                  <a:txBody>
                    <a:bodyPr/>
                    <a:lstStyle/>
                    <a:p>
                      <a:pPr>
                        <a:lnSpc>
                          <a:spcPct val="100000"/>
                        </a:lnSpc>
                      </a:pPr>
                      <a:r>
                        <a:rPr kumimoji="1" lang="ja-JP" altLang="en-US" sz="1400" b="1" dirty="0" smtClean="0">
                          <a:latin typeface="Meiryo UI" panose="020B0604030504040204" pitchFamily="50" charset="-128"/>
                          <a:ea typeface="Meiryo UI" panose="020B0604030504040204" pitchFamily="50" charset="-128"/>
                          <a:cs typeface="メイリオ" panose="020B0604030504040204" pitchFamily="50" charset="-128"/>
                        </a:rPr>
                        <a:t>大阪府の健康寿命（男性</a:t>
                      </a:r>
                      <a:r>
                        <a:rPr kumimoji="1" lang="en-US" altLang="ja-JP" sz="1400" b="1" dirty="0" smtClean="0">
                          <a:latin typeface="Meiryo UI" panose="020B0604030504040204" pitchFamily="50" charset="-128"/>
                          <a:ea typeface="Meiryo UI" panose="020B0604030504040204" pitchFamily="50" charset="-128"/>
                          <a:cs typeface="メイリオ" panose="020B0604030504040204" pitchFamily="50" charset="-128"/>
                        </a:rPr>
                        <a:t>/</a:t>
                      </a:r>
                      <a:r>
                        <a:rPr kumimoji="1" lang="ja-JP" altLang="en-US" sz="1400" b="1" dirty="0" smtClean="0">
                          <a:latin typeface="Meiryo UI" panose="020B0604030504040204" pitchFamily="50" charset="-128"/>
                          <a:ea typeface="Meiryo UI" panose="020B0604030504040204" pitchFamily="50" charset="-128"/>
                          <a:cs typeface="メイリオ" panose="020B0604030504040204" pitchFamily="50" charset="-128"/>
                        </a:rPr>
                        <a:t>女性）</a:t>
                      </a:r>
                      <a:endParaRPr kumimoji="1" lang="en-US" altLang="ja-JP" sz="1400" b="1" dirty="0" smtClean="0">
                        <a:latin typeface="Meiryo UI" panose="020B0604030504040204" pitchFamily="50" charset="-128"/>
                        <a:ea typeface="Meiryo UI" panose="020B0604030504040204" pitchFamily="50" charset="-128"/>
                        <a:cs typeface="メイリオ" panose="020B0604030504040204" pitchFamily="50" charset="-128"/>
                      </a:endParaRPr>
                    </a:p>
                    <a:p>
                      <a:pPr>
                        <a:lnSpc>
                          <a:spcPct val="100000"/>
                        </a:lnSpc>
                      </a:pPr>
                      <a:r>
                        <a:rPr kumimoji="1" lang="ja-JP" altLang="en-US" sz="1400" b="1" dirty="0" smtClean="0">
                          <a:latin typeface="Meiryo UI" panose="020B0604030504040204" pitchFamily="50" charset="-128"/>
                          <a:ea typeface="Meiryo UI" panose="020B0604030504040204" pitchFamily="50" charset="-128"/>
                          <a:cs typeface="メイリオ" panose="020B0604030504040204" pitchFamily="50" charset="-128"/>
                        </a:rPr>
                        <a:t>（日常生活に制限のない期間）</a:t>
                      </a:r>
                    </a:p>
                  </a:txBody>
                  <a:tcPr marL="72000" marR="72000" marT="36000" marB="36000" anchor="ctr"/>
                </a:tc>
                <a:tc>
                  <a:txBody>
                    <a:bodyPr/>
                    <a:lstStyle/>
                    <a:p>
                      <a:pPr algn="ctr">
                        <a:lnSpc>
                          <a:spcPct val="100000"/>
                        </a:lnSpc>
                      </a:pPr>
                      <a:r>
                        <a:rPr kumimoji="1" lang="en-US" altLang="ja-JP" sz="1400" dirty="0" smtClean="0">
                          <a:latin typeface="Meiryo UI" panose="020B0604030504040204" pitchFamily="50" charset="-128"/>
                          <a:ea typeface="Meiryo UI" panose="020B0604030504040204" pitchFamily="50" charset="-128"/>
                          <a:cs typeface="メイリオ" panose="020B0604030504040204" pitchFamily="50" charset="-128"/>
                        </a:rPr>
                        <a:t>70.46</a:t>
                      </a:r>
                      <a:r>
                        <a:rPr kumimoji="1" lang="ja-JP" altLang="en-US" sz="1400" dirty="0" smtClean="0">
                          <a:latin typeface="Meiryo UI" panose="020B0604030504040204" pitchFamily="50" charset="-128"/>
                          <a:ea typeface="Meiryo UI" panose="020B0604030504040204" pitchFamily="50" charset="-128"/>
                          <a:cs typeface="メイリオ" panose="020B0604030504040204" pitchFamily="50" charset="-128"/>
                        </a:rPr>
                        <a:t>歳</a:t>
                      </a:r>
                      <a:r>
                        <a:rPr kumimoji="1" lang="en-US" altLang="ja-JP" sz="1400" dirty="0" smtClean="0">
                          <a:latin typeface="Meiryo UI" panose="020B0604030504040204" pitchFamily="50" charset="-128"/>
                          <a:ea typeface="Meiryo UI" panose="020B0604030504040204" pitchFamily="50" charset="-128"/>
                          <a:cs typeface="メイリオ" panose="020B0604030504040204" pitchFamily="50" charset="-128"/>
                        </a:rPr>
                        <a:t>/72.49</a:t>
                      </a:r>
                      <a:r>
                        <a:rPr kumimoji="1" lang="ja-JP" altLang="en-US" sz="1400" dirty="0" smtClean="0">
                          <a:latin typeface="Meiryo UI" panose="020B0604030504040204" pitchFamily="50" charset="-128"/>
                          <a:ea typeface="Meiryo UI" panose="020B0604030504040204" pitchFamily="50" charset="-128"/>
                          <a:cs typeface="メイリオ" panose="020B0604030504040204" pitchFamily="50" charset="-128"/>
                        </a:rPr>
                        <a:t>歳</a:t>
                      </a:r>
                      <a:endParaRPr kumimoji="1" lang="en-US" altLang="ja-JP" sz="1400" dirty="0" smtClean="0">
                        <a:latin typeface="Meiryo UI" panose="020B0604030504040204" pitchFamily="50" charset="-128"/>
                        <a:ea typeface="Meiryo UI" panose="020B0604030504040204" pitchFamily="50" charset="-128"/>
                        <a:cs typeface="メイリオ" panose="020B0604030504040204" pitchFamily="50" charset="-128"/>
                      </a:endParaRPr>
                    </a:p>
                    <a:p>
                      <a:pPr algn="ctr">
                        <a:lnSpc>
                          <a:spcPct val="100000"/>
                        </a:lnSpc>
                      </a:pPr>
                      <a:r>
                        <a:rPr kumimoji="1" lang="ja-JP" altLang="en-US" sz="1400" dirty="0" smtClean="0">
                          <a:latin typeface="Meiryo UI" panose="020B0604030504040204" pitchFamily="50" charset="-128"/>
                          <a:ea typeface="Meiryo UI" panose="020B0604030504040204" pitchFamily="50" charset="-128"/>
                          <a:cs typeface="メイリオ" panose="020B0604030504040204" pitchFamily="50" charset="-128"/>
                        </a:rPr>
                        <a:t>（</a:t>
                      </a:r>
                      <a:r>
                        <a:rPr kumimoji="1" lang="en-US" altLang="ja-JP" sz="1400" dirty="0" smtClean="0">
                          <a:latin typeface="Meiryo UI" panose="020B0604030504040204" pitchFamily="50" charset="-128"/>
                          <a:ea typeface="Meiryo UI" panose="020B0604030504040204" pitchFamily="50" charset="-128"/>
                          <a:cs typeface="メイリオ" panose="020B0604030504040204" pitchFamily="50" charset="-128"/>
                        </a:rPr>
                        <a:t>H25</a:t>
                      </a:r>
                      <a:r>
                        <a:rPr kumimoji="1" lang="ja-JP" altLang="en-US" sz="1400" dirty="0" smtClean="0">
                          <a:latin typeface="Meiryo UI" panose="020B0604030504040204" pitchFamily="50" charset="-128"/>
                          <a:ea typeface="Meiryo UI" panose="020B0604030504040204" pitchFamily="50" charset="-128"/>
                          <a:cs typeface="メイリオ" panose="020B0604030504040204" pitchFamily="50" charset="-128"/>
                        </a:rPr>
                        <a:t>）</a:t>
                      </a:r>
                    </a:p>
                  </a:txBody>
                  <a:tcPr marL="72000" marR="72000" marT="36000" marB="36000" anchor="ctr"/>
                </a:tc>
                <a:tc>
                  <a:txBody>
                    <a:bodyPr/>
                    <a:lstStyle/>
                    <a:p>
                      <a:pPr algn="ctr">
                        <a:lnSpc>
                          <a:spcPct val="100000"/>
                        </a:lnSpc>
                      </a:pPr>
                      <a:r>
                        <a:rPr kumimoji="1" lang="en-US" altLang="ja-JP" sz="1400" dirty="0" smtClean="0">
                          <a:latin typeface="Meiryo UI" panose="020B0604030504040204" pitchFamily="50" charset="-128"/>
                          <a:ea typeface="Meiryo UI" panose="020B0604030504040204" pitchFamily="50" charset="-128"/>
                          <a:cs typeface="メイリオ" panose="020B0604030504040204" pitchFamily="50" charset="-128"/>
                        </a:rPr>
                        <a:t>71.50</a:t>
                      </a:r>
                      <a:r>
                        <a:rPr kumimoji="1" lang="ja-JP" altLang="en-US" sz="1400" dirty="0" smtClean="0">
                          <a:latin typeface="Meiryo UI" panose="020B0604030504040204" pitchFamily="50" charset="-128"/>
                          <a:ea typeface="Meiryo UI" panose="020B0604030504040204" pitchFamily="50" charset="-128"/>
                          <a:cs typeface="メイリオ" panose="020B0604030504040204" pitchFamily="50" charset="-128"/>
                        </a:rPr>
                        <a:t>歳</a:t>
                      </a:r>
                      <a:r>
                        <a:rPr kumimoji="1" lang="en-US" altLang="ja-JP" sz="1400" dirty="0" smtClean="0">
                          <a:latin typeface="Meiryo UI" panose="020B0604030504040204" pitchFamily="50" charset="-128"/>
                          <a:ea typeface="Meiryo UI" panose="020B0604030504040204" pitchFamily="50" charset="-128"/>
                          <a:cs typeface="メイリオ" panose="020B0604030504040204" pitchFamily="50" charset="-128"/>
                        </a:rPr>
                        <a:t>/74.46</a:t>
                      </a:r>
                      <a:r>
                        <a:rPr kumimoji="1" lang="ja-JP" altLang="en-US" sz="1400" dirty="0" smtClean="0">
                          <a:latin typeface="Meiryo UI" panose="020B0604030504040204" pitchFamily="50" charset="-128"/>
                          <a:ea typeface="Meiryo UI" panose="020B0604030504040204" pitchFamily="50" charset="-128"/>
                          <a:cs typeface="メイリオ" panose="020B0604030504040204" pitchFamily="50" charset="-128"/>
                        </a:rPr>
                        <a:t>歳</a:t>
                      </a:r>
                      <a:endParaRPr kumimoji="1" lang="en-US" altLang="ja-JP" sz="1400" dirty="0" smtClean="0">
                        <a:latin typeface="Meiryo UI" panose="020B0604030504040204" pitchFamily="50" charset="-128"/>
                        <a:ea typeface="Meiryo UI" panose="020B0604030504040204" pitchFamily="50" charset="-128"/>
                        <a:cs typeface="メイリオ" panose="020B0604030504040204" pitchFamily="50" charset="-128"/>
                      </a:endParaRPr>
                    </a:p>
                    <a:p>
                      <a:pPr algn="ctr">
                        <a:lnSpc>
                          <a:spcPct val="100000"/>
                        </a:lnSpc>
                      </a:pPr>
                      <a:r>
                        <a:rPr kumimoji="1" lang="ja-JP" altLang="en-US" sz="1400" dirty="0" smtClean="0">
                          <a:latin typeface="Meiryo UI" panose="020B0604030504040204" pitchFamily="50" charset="-128"/>
                          <a:ea typeface="Meiryo UI" panose="020B0604030504040204" pitchFamily="50" charset="-128"/>
                          <a:cs typeface="メイリオ" panose="020B0604030504040204" pitchFamily="50" charset="-128"/>
                        </a:rPr>
                        <a:t>（</a:t>
                      </a:r>
                      <a:r>
                        <a:rPr kumimoji="1" lang="en-US" altLang="ja-JP" sz="1400" dirty="0" smtClean="0">
                          <a:latin typeface="Meiryo UI" panose="020B0604030504040204" pitchFamily="50" charset="-128"/>
                          <a:ea typeface="Meiryo UI" panose="020B0604030504040204" pitchFamily="50" charset="-128"/>
                          <a:cs typeface="メイリオ" panose="020B0604030504040204" pitchFamily="50" charset="-128"/>
                        </a:rPr>
                        <a:t>H28</a:t>
                      </a:r>
                      <a:r>
                        <a:rPr kumimoji="1" lang="ja-JP" altLang="en-US" sz="1400" dirty="0" smtClean="0">
                          <a:latin typeface="Meiryo UI" panose="020B0604030504040204" pitchFamily="50" charset="-128"/>
                          <a:ea typeface="Meiryo UI" panose="020B0604030504040204" pitchFamily="50" charset="-128"/>
                          <a:cs typeface="メイリオ" panose="020B0604030504040204" pitchFamily="50" charset="-128"/>
                        </a:rPr>
                        <a:t>）</a:t>
                      </a:r>
                    </a:p>
                  </a:txBody>
                  <a:tcPr marL="72000" marR="72000" marT="36000" marB="36000" anchor="ctr"/>
                </a:tc>
                <a:tc>
                  <a:txBody>
                    <a:bodyPr/>
                    <a:lstStyle/>
                    <a:p>
                      <a:pPr algn="ctr">
                        <a:lnSpc>
                          <a:spcPct val="100000"/>
                        </a:lnSpc>
                      </a:pPr>
                      <a:r>
                        <a:rPr kumimoji="1" lang="en-US" altLang="ja-JP" sz="1400" dirty="0" smtClean="0">
                          <a:latin typeface="Meiryo UI" panose="020B0604030504040204" pitchFamily="50" charset="-128"/>
                          <a:ea typeface="Meiryo UI" panose="020B0604030504040204" pitchFamily="50" charset="-128"/>
                          <a:cs typeface="メイリオ" panose="020B0604030504040204" pitchFamily="50" charset="-128"/>
                        </a:rPr>
                        <a:t>H25</a:t>
                      </a:r>
                      <a:r>
                        <a:rPr kumimoji="1" lang="ja-JP" altLang="en-US" sz="1400" dirty="0" smtClean="0">
                          <a:latin typeface="Meiryo UI" panose="020B0604030504040204" pitchFamily="50" charset="-128"/>
                          <a:ea typeface="Meiryo UI" panose="020B0604030504040204" pitchFamily="50" charset="-128"/>
                          <a:cs typeface="メイリオ" panose="020B0604030504040204" pitchFamily="50" charset="-128"/>
                        </a:rPr>
                        <a:t>比</a:t>
                      </a:r>
                      <a:endParaRPr kumimoji="1" lang="en-US" altLang="ja-JP" sz="1400" baseline="0" dirty="0" smtClean="0">
                        <a:latin typeface="Meiryo UI" panose="020B0604030504040204" pitchFamily="50" charset="-128"/>
                        <a:ea typeface="Meiryo UI" panose="020B0604030504040204" pitchFamily="50" charset="-128"/>
                        <a:cs typeface="メイリオ" panose="020B0604030504040204" pitchFamily="50" charset="-128"/>
                      </a:endParaRPr>
                    </a:p>
                    <a:p>
                      <a:pPr algn="ctr">
                        <a:lnSpc>
                          <a:spcPct val="100000"/>
                        </a:lnSpc>
                      </a:pPr>
                      <a:r>
                        <a:rPr kumimoji="1" lang="en-US" altLang="ja-JP" sz="1400" dirty="0" smtClean="0">
                          <a:latin typeface="Meiryo UI" panose="020B0604030504040204" pitchFamily="50" charset="-128"/>
                          <a:ea typeface="Meiryo UI" panose="020B0604030504040204" pitchFamily="50" charset="-128"/>
                          <a:cs typeface="メイリオ" panose="020B0604030504040204" pitchFamily="50" charset="-128"/>
                        </a:rPr>
                        <a:t>2</a:t>
                      </a:r>
                      <a:r>
                        <a:rPr kumimoji="1" lang="ja-JP" altLang="en-US" sz="1400" dirty="0" smtClean="0">
                          <a:latin typeface="Meiryo UI" panose="020B0604030504040204" pitchFamily="50" charset="-128"/>
                          <a:ea typeface="Meiryo UI" panose="020B0604030504040204" pitchFamily="50" charset="-128"/>
                          <a:cs typeface="メイリオ" panose="020B0604030504040204" pitchFamily="50" charset="-128"/>
                        </a:rPr>
                        <a:t>歳以上延伸</a:t>
                      </a:r>
                      <a:endParaRPr kumimoji="1" lang="ja-JP" altLang="en-US" sz="1400" dirty="0">
                        <a:latin typeface="Meiryo UI" panose="020B0604030504040204" pitchFamily="50" charset="-128"/>
                        <a:ea typeface="Meiryo UI" panose="020B0604030504040204" pitchFamily="50" charset="-128"/>
                        <a:cs typeface="メイリオ" panose="020B0604030504040204" pitchFamily="50" charset="-128"/>
                      </a:endParaRPr>
                    </a:p>
                  </a:txBody>
                  <a:tcPr marL="72000" marR="72000" marT="36000" marB="36000" anchor="ctr"/>
                </a:tc>
                <a:extLst>
                  <a:ext uri="{0D108BD9-81ED-4DB2-BD59-A6C34878D82A}">
                    <a16:rowId xmlns:a16="http://schemas.microsoft.com/office/drawing/2014/main" val="10001"/>
                  </a:ext>
                </a:extLst>
              </a:tr>
              <a:tr h="792739">
                <a:tc>
                  <a:txBody>
                    <a:bodyPr/>
                    <a:lstStyle/>
                    <a:p>
                      <a:pPr algn="l">
                        <a:lnSpc>
                          <a:spcPct val="100000"/>
                        </a:lnSpc>
                        <a:spcAft>
                          <a:spcPts val="0"/>
                        </a:spcAft>
                      </a:pPr>
                      <a:r>
                        <a:rPr lang="ja-JP" sz="1400" b="1" kern="0"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府内市町村の健康寿命の</a:t>
                      </a:r>
                      <a:r>
                        <a:rPr lang="ja-JP" sz="1400" b="1" kern="0" dirty="0" smtClean="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差</a:t>
                      </a:r>
                      <a:endParaRPr lang="en-US" altLang="ja-JP" sz="1400" b="1" kern="0" dirty="0" smtClean="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endParaRPr>
                    </a:p>
                    <a:p>
                      <a:pPr algn="l">
                        <a:lnSpc>
                          <a:spcPct val="100000"/>
                        </a:lnSpc>
                        <a:spcAft>
                          <a:spcPts val="0"/>
                        </a:spcAft>
                      </a:pPr>
                      <a:r>
                        <a:rPr lang="ja-JP" sz="1400" b="1" kern="0" dirty="0" smtClean="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a:t>
                      </a:r>
                      <a:r>
                        <a:rPr lang="ja-JP" sz="1400" b="1" kern="0"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男性</a:t>
                      </a:r>
                      <a:r>
                        <a:rPr lang="en-US" sz="1400" b="1" kern="0"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a:t>
                      </a:r>
                      <a:r>
                        <a:rPr lang="ja-JP" sz="1400" b="1" kern="0"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女性</a:t>
                      </a:r>
                      <a:r>
                        <a:rPr lang="ja-JP" sz="1400" b="1" kern="0" dirty="0" smtClean="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a:t>
                      </a:r>
                      <a:endParaRPr lang="en-US" altLang="ja-JP" sz="1400" b="1" kern="0" dirty="0" smtClean="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endParaRPr>
                    </a:p>
                    <a:p>
                      <a:pPr algn="l">
                        <a:lnSpc>
                          <a:spcPct val="100000"/>
                        </a:lnSpc>
                        <a:spcAft>
                          <a:spcPts val="0"/>
                        </a:spcAft>
                      </a:pPr>
                      <a:r>
                        <a:rPr lang="ja-JP" sz="1400" b="1" kern="0" dirty="0" smtClean="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a:t>
                      </a:r>
                      <a:r>
                        <a:rPr lang="ja-JP" sz="1400" b="1" kern="0"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日常生活動作が自立している期間）</a:t>
                      </a:r>
                      <a:endParaRPr lang="ja-JP" sz="1400" b="1" kern="100" dirty="0">
                        <a:effectLst/>
                        <a:latin typeface="Meiryo UI" panose="020B0604030504040204" pitchFamily="50" charset="-128"/>
                        <a:ea typeface="Meiryo UI" panose="020B0604030504040204" pitchFamily="50" charset="-128"/>
                        <a:cs typeface="メイリオ" panose="020B0604030504040204" pitchFamily="50" charset="-128"/>
                      </a:endParaRPr>
                    </a:p>
                  </a:txBody>
                  <a:tcPr marL="72000" marR="72000" marT="36000" marB="36000" anchor="ctr"/>
                </a:tc>
                <a:tc>
                  <a:txBody>
                    <a:bodyPr/>
                    <a:lstStyle/>
                    <a:p>
                      <a:pPr algn="ctr">
                        <a:lnSpc>
                          <a:spcPct val="100000"/>
                        </a:lnSpc>
                        <a:spcAft>
                          <a:spcPts val="0"/>
                        </a:spcAft>
                      </a:pPr>
                      <a:r>
                        <a:rPr lang="en-US" sz="1400" kern="0" dirty="0" smtClean="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4.6/4.0</a:t>
                      </a:r>
                      <a:r>
                        <a:rPr lang="ja-JP" sz="1400" kern="0" dirty="0" smtClean="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a:t>
                      </a:r>
                      <a:r>
                        <a:rPr lang="en-US" sz="1400" kern="0"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H27</a:t>
                      </a:r>
                      <a:r>
                        <a:rPr lang="ja-JP" sz="1400" kern="0"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a:t>
                      </a:r>
                      <a:endParaRPr lang="ja-JP" sz="1400" kern="100" dirty="0">
                        <a:effectLst/>
                        <a:latin typeface="Meiryo UI" panose="020B0604030504040204" pitchFamily="50" charset="-128"/>
                        <a:ea typeface="Meiryo UI" panose="020B0604030504040204" pitchFamily="50" charset="-128"/>
                        <a:cs typeface="メイリオ" panose="020B0604030504040204" pitchFamily="50" charset="-128"/>
                      </a:endParaRPr>
                    </a:p>
                  </a:txBody>
                  <a:tcPr marL="72000" marR="72000" marT="36000" marB="36000" anchor="ctr"/>
                </a:tc>
                <a:tc>
                  <a:txBody>
                    <a:bodyPr/>
                    <a:lstStyle/>
                    <a:p>
                      <a:pPr algn="ctr">
                        <a:lnSpc>
                          <a:spcPct val="100000"/>
                        </a:lnSpc>
                        <a:spcAft>
                          <a:spcPts val="0"/>
                        </a:spcAft>
                      </a:pPr>
                      <a:r>
                        <a:rPr lang="en-US" altLang="ja-JP" sz="1400" kern="100" dirty="0" smtClean="0">
                          <a:effectLst/>
                          <a:latin typeface="Meiryo UI" panose="020B0604030504040204" pitchFamily="50" charset="-128"/>
                          <a:ea typeface="Meiryo UI" panose="020B0604030504040204" pitchFamily="50" charset="-128"/>
                          <a:cs typeface="メイリオ" panose="020B0604030504040204" pitchFamily="50" charset="-128"/>
                        </a:rPr>
                        <a:t>4.7/3.3</a:t>
                      </a:r>
                      <a:r>
                        <a:rPr lang="ja-JP" altLang="en-US" sz="1400" kern="100" dirty="0" smtClean="0">
                          <a:effectLst/>
                          <a:latin typeface="Meiryo UI" panose="020B0604030504040204" pitchFamily="50" charset="-128"/>
                          <a:ea typeface="Meiryo UI" panose="020B0604030504040204" pitchFamily="50" charset="-128"/>
                          <a:cs typeface="メイリオ" panose="020B0604030504040204" pitchFamily="50" charset="-128"/>
                        </a:rPr>
                        <a:t>（</a:t>
                      </a:r>
                      <a:r>
                        <a:rPr lang="en-US" altLang="ja-JP" sz="1400" kern="100" dirty="0" smtClean="0">
                          <a:effectLst/>
                          <a:latin typeface="Meiryo UI" panose="020B0604030504040204" pitchFamily="50" charset="-128"/>
                          <a:ea typeface="Meiryo UI" panose="020B0604030504040204" pitchFamily="50" charset="-128"/>
                          <a:cs typeface="メイリオ" panose="020B0604030504040204" pitchFamily="50" charset="-128"/>
                        </a:rPr>
                        <a:t>H28</a:t>
                      </a:r>
                      <a:r>
                        <a:rPr lang="ja-JP" altLang="en-US" sz="1400" kern="100" dirty="0" smtClean="0">
                          <a:effectLst/>
                          <a:latin typeface="Meiryo UI" panose="020B0604030504040204" pitchFamily="50" charset="-128"/>
                          <a:ea typeface="Meiryo UI" panose="020B0604030504040204" pitchFamily="50" charset="-128"/>
                          <a:cs typeface="メイリオ" panose="020B0604030504040204" pitchFamily="50" charset="-128"/>
                        </a:rPr>
                        <a:t>）</a:t>
                      </a:r>
                    </a:p>
                  </a:txBody>
                  <a:tcPr marL="72000" marR="72000" marT="36000" marB="36000" anchor="ctr"/>
                </a:tc>
                <a:tc>
                  <a:txBody>
                    <a:bodyPr/>
                    <a:lstStyle/>
                    <a:p>
                      <a:pPr algn="ctr">
                        <a:lnSpc>
                          <a:spcPct val="100000"/>
                        </a:lnSpc>
                        <a:spcAft>
                          <a:spcPts val="0"/>
                        </a:spcAft>
                      </a:pPr>
                      <a:r>
                        <a:rPr lang="ja-JP" sz="1400" kern="0"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縮小</a:t>
                      </a:r>
                      <a:endParaRPr lang="ja-JP" sz="1400" kern="100" dirty="0">
                        <a:effectLst/>
                        <a:latin typeface="Meiryo UI" panose="020B0604030504040204" pitchFamily="50" charset="-128"/>
                        <a:ea typeface="Meiryo UI" panose="020B0604030504040204" pitchFamily="50" charset="-128"/>
                        <a:cs typeface="メイリオ" panose="020B0604030504040204" pitchFamily="50" charset="-128"/>
                      </a:endParaRPr>
                    </a:p>
                  </a:txBody>
                  <a:tcPr marL="72000" marR="72000" marT="36000" marB="36000" anchor="ctr"/>
                </a:tc>
                <a:extLst>
                  <a:ext uri="{0D108BD9-81ED-4DB2-BD59-A6C34878D82A}">
                    <a16:rowId xmlns:a16="http://schemas.microsoft.com/office/drawing/2014/main" val="10002"/>
                  </a:ext>
                </a:extLst>
              </a:tr>
              <a:tr h="792739">
                <a:tc>
                  <a:txBody>
                    <a:bodyPr/>
                    <a:lstStyle/>
                    <a:p>
                      <a:pPr algn="l">
                        <a:lnSpc>
                          <a:spcPct val="100000"/>
                        </a:lnSpc>
                        <a:spcAft>
                          <a:spcPts val="0"/>
                        </a:spcAft>
                      </a:pPr>
                      <a:r>
                        <a:rPr lang="ja-JP" sz="1400" b="1" kern="0"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がんの年齢調整</a:t>
                      </a:r>
                      <a:r>
                        <a:rPr lang="ja-JP" sz="1400" b="1" kern="0" dirty="0" smtClean="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死亡率</a:t>
                      </a:r>
                      <a:endParaRPr lang="en-US" altLang="ja-JP" sz="1400" b="1" kern="0" dirty="0" smtClean="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endParaRPr>
                    </a:p>
                    <a:p>
                      <a:pPr algn="l">
                        <a:lnSpc>
                          <a:spcPct val="100000"/>
                        </a:lnSpc>
                        <a:spcAft>
                          <a:spcPts val="0"/>
                        </a:spcAft>
                      </a:pPr>
                      <a:r>
                        <a:rPr lang="ja-JP" sz="1400" b="1" kern="0" dirty="0" smtClean="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a:t>
                      </a:r>
                      <a:r>
                        <a:rPr lang="en-US" sz="1400" b="1" kern="0"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75</a:t>
                      </a:r>
                      <a:r>
                        <a:rPr lang="ja-JP" sz="1400" b="1" kern="0"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歳未満</a:t>
                      </a:r>
                      <a:r>
                        <a:rPr lang="ja-JP" sz="1400" b="1" kern="0" dirty="0" smtClean="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a:t>
                      </a:r>
                      <a:r>
                        <a:rPr lang="ja-JP" sz="1400" b="1" kern="0"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人口</a:t>
                      </a:r>
                      <a:r>
                        <a:rPr lang="en-US" sz="1400" b="1" kern="0"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10</a:t>
                      </a:r>
                      <a:r>
                        <a:rPr lang="ja-JP" sz="1400" b="1" kern="0"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万対</a:t>
                      </a:r>
                      <a:endParaRPr lang="ja-JP" sz="1400" b="1" kern="100" dirty="0">
                        <a:effectLst/>
                        <a:latin typeface="Meiryo UI" panose="020B0604030504040204" pitchFamily="50" charset="-128"/>
                        <a:ea typeface="Meiryo UI" panose="020B0604030504040204" pitchFamily="50" charset="-128"/>
                        <a:cs typeface="メイリオ" panose="020B0604030504040204" pitchFamily="50" charset="-128"/>
                      </a:endParaRPr>
                    </a:p>
                  </a:txBody>
                  <a:tcPr marL="72000" marR="72000" marT="36000" marB="36000" anchor="ctr"/>
                </a:tc>
                <a:tc>
                  <a:txBody>
                    <a:bodyPr/>
                    <a:lstStyle/>
                    <a:p>
                      <a:pPr algn="ctr">
                        <a:lnSpc>
                          <a:spcPct val="100000"/>
                        </a:lnSpc>
                        <a:spcAft>
                          <a:spcPts val="0"/>
                        </a:spcAft>
                      </a:pPr>
                      <a:r>
                        <a:rPr lang="en-US" sz="1400" kern="0"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79.9</a:t>
                      </a:r>
                      <a:r>
                        <a:rPr lang="ja-JP" sz="1400" kern="0"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a:t>
                      </a:r>
                      <a:r>
                        <a:rPr lang="en-US" sz="1400" kern="0"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H29</a:t>
                      </a:r>
                      <a:r>
                        <a:rPr lang="ja-JP" sz="1400" kern="0"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a:t>
                      </a:r>
                      <a:endParaRPr lang="ja-JP" sz="1400" kern="100" dirty="0">
                        <a:effectLst/>
                        <a:latin typeface="Meiryo UI" panose="020B0604030504040204" pitchFamily="50" charset="-128"/>
                        <a:ea typeface="Meiryo UI" panose="020B0604030504040204" pitchFamily="50" charset="-128"/>
                        <a:cs typeface="メイリオ" panose="020B0604030504040204" pitchFamily="50" charset="-128"/>
                      </a:endParaRPr>
                    </a:p>
                  </a:txBody>
                  <a:tcPr marL="72000" marR="72000" marT="36000" marB="36000" anchor="ctr"/>
                </a:tc>
                <a:tc>
                  <a:txBody>
                    <a:bodyPr/>
                    <a:lstStyle/>
                    <a:p>
                      <a:pPr algn="ctr">
                        <a:lnSpc>
                          <a:spcPct val="100000"/>
                        </a:lnSpc>
                        <a:spcAft>
                          <a:spcPts val="0"/>
                        </a:spcAft>
                      </a:pPr>
                      <a:r>
                        <a:rPr lang="en-US" altLang="ja-JP" sz="1400" kern="100" dirty="0" smtClean="0">
                          <a:effectLst/>
                          <a:latin typeface="Meiryo UI" panose="020B0604030504040204" pitchFamily="50" charset="-128"/>
                          <a:ea typeface="Meiryo UI" panose="020B0604030504040204" pitchFamily="50" charset="-128"/>
                          <a:cs typeface="メイリオ" panose="020B0604030504040204" pitchFamily="50" charset="-128"/>
                        </a:rPr>
                        <a:t>77.5</a:t>
                      </a:r>
                      <a:r>
                        <a:rPr lang="ja-JP" altLang="en-US" sz="1400" kern="100" dirty="0" smtClean="0">
                          <a:effectLst/>
                          <a:latin typeface="Meiryo UI" panose="020B0604030504040204" pitchFamily="50" charset="-128"/>
                          <a:ea typeface="Meiryo UI" panose="020B0604030504040204" pitchFamily="50" charset="-128"/>
                          <a:cs typeface="メイリオ" panose="020B0604030504040204" pitchFamily="50" charset="-128"/>
                        </a:rPr>
                        <a:t>（</a:t>
                      </a:r>
                      <a:r>
                        <a:rPr lang="en-US" altLang="ja-JP" sz="1400" kern="100" dirty="0" smtClean="0">
                          <a:effectLst/>
                          <a:latin typeface="Meiryo UI" panose="020B0604030504040204" pitchFamily="50" charset="-128"/>
                          <a:ea typeface="Meiryo UI" panose="020B0604030504040204" pitchFamily="50" charset="-128"/>
                          <a:cs typeface="メイリオ" panose="020B0604030504040204" pitchFamily="50" charset="-128"/>
                        </a:rPr>
                        <a:t>H29</a:t>
                      </a:r>
                      <a:r>
                        <a:rPr lang="ja-JP" altLang="en-US" sz="1400" kern="100" dirty="0" smtClean="0">
                          <a:effectLst/>
                          <a:latin typeface="Meiryo UI" panose="020B0604030504040204" pitchFamily="50" charset="-128"/>
                          <a:ea typeface="Meiryo UI" panose="020B0604030504040204" pitchFamily="50" charset="-128"/>
                          <a:cs typeface="メイリオ" panose="020B0604030504040204" pitchFamily="50" charset="-128"/>
                        </a:rPr>
                        <a:t>）</a:t>
                      </a:r>
                      <a:endParaRPr lang="en-US" altLang="ja-JP" sz="1400" kern="100" dirty="0" smtClean="0">
                        <a:effectLst/>
                        <a:latin typeface="Meiryo UI" panose="020B0604030504040204" pitchFamily="50" charset="-128"/>
                        <a:ea typeface="Meiryo UI" panose="020B0604030504040204" pitchFamily="50" charset="-128"/>
                        <a:cs typeface="メイリオ" panose="020B0604030504040204" pitchFamily="50" charset="-128"/>
                      </a:endParaRPr>
                    </a:p>
                    <a:p>
                      <a:pPr algn="ctr">
                        <a:lnSpc>
                          <a:spcPct val="100000"/>
                        </a:lnSpc>
                        <a:spcAft>
                          <a:spcPts val="0"/>
                        </a:spcAft>
                      </a:pPr>
                      <a:r>
                        <a:rPr lang="en-US" altLang="ja-JP" sz="1400" kern="100" dirty="0" smtClean="0">
                          <a:effectLst/>
                          <a:latin typeface="Meiryo UI" panose="020B0604030504040204" pitchFamily="50" charset="-128"/>
                          <a:ea typeface="Meiryo UI" panose="020B0604030504040204" pitchFamily="50" charset="-128"/>
                          <a:cs typeface="メイリオ" panose="020B0604030504040204" pitchFamily="50" charset="-128"/>
                        </a:rPr>
                        <a:t>※</a:t>
                      </a:r>
                      <a:r>
                        <a:rPr lang="ja-JP" altLang="en-US" sz="1400" kern="100" dirty="0" smtClean="0">
                          <a:effectLst/>
                          <a:latin typeface="Meiryo UI" panose="020B0604030504040204" pitchFamily="50" charset="-128"/>
                          <a:ea typeface="Meiryo UI" panose="020B0604030504040204" pitchFamily="50" charset="-128"/>
                          <a:cs typeface="メイリオ" panose="020B0604030504040204" pitchFamily="50" charset="-128"/>
                        </a:rPr>
                        <a:t>策定時は速報値</a:t>
                      </a:r>
                      <a:endParaRPr lang="ja-JP" sz="1400" kern="100" dirty="0">
                        <a:effectLst/>
                        <a:latin typeface="Meiryo UI" panose="020B0604030504040204" pitchFamily="50" charset="-128"/>
                        <a:ea typeface="Meiryo UI" panose="020B0604030504040204" pitchFamily="50" charset="-128"/>
                        <a:cs typeface="メイリオ" panose="020B0604030504040204" pitchFamily="50" charset="-128"/>
                      </a:endParaRPr>
                    </a:p>
                  </a:txBody>
                  <a:tcPr marL="72000" marR="72000" marT="36000" marB="36000" anchor="ctr"/>
                </a:tc>
                <a:tc>
                  <a:txBody>
                    <a:bodyPr/>
                    <a:lstStyle/>
                    <a:p>
                      <a:pPr algn="ctr">
                        <a:lnSpc>
                          <a:spcPct val="100000"/>
                        </a:lnSpc>
                        <a:spcAft>
                          <a:spcPts val="0"/>
                        </a:spcAft>
                      </a:pPr>
                      <a:r>
                        <a:rPr lang="en-US" sz="1400" kern="0" dirty="0">
                          <a:effectLst/>
                          <a:latin typeface="Meiryo UI" panose="020B0604030504040204" pitchFamily="50" charset="-128"/>
                          <a:ea typeface="Meiryo UI" panose="020B0604030504040204" pitchFamily="50" charset="-128"/>
                          <a:cs typeface="メイリオ" panose="020B0604030504040204" pitchFamily="50" charset="-128"/>
                        </a:rPr>
                        <a:t>72.3</a:t>
                      </a:r>
                      <a:endParaRPr lang="ja-JP" sz="1400" kern="100" dirty="0">
                        <a:effectLst/>
                        <a:latin typeface="Meiryo UI" panose="020B0604030504040204" pitchFamily="50" charset="-128"/>
                        <a:ea typeface="Meiryo UI" panose="020B0604030504040204" pitchFamily="50" charset="-128"/>
                        <a:cs typeface="メイリオ" panose="020B0604030504040204" pitchFamily="50" charset="-128"/>
                      </a:endParaRPr>
                    </a:p>
                    <a:p>
                      <a:pPr algn="ctr">
                        <a:lnSpc>
                          <a:spcPct val="100000"/>
                        </a:lnSpc>
                        <a:spcAft>
                          <a:spcPts val="0"/>
                        </a:spcAft>
                      </a:pPr>
                      <a:r>
                        <a:rPr lang="ja-JP" sz="1400" kern="0" dirty="0">
                          <a:effectLst/>
                          <a:latin typeface="Meiryo UI" panose="020B0604030504040204" pitchFamily="50" charset="-128"/>
                          <a:ea typeface="Meiryo UI" panose="020B0604030504040204" pitchFamily="50" charset="-128"/>
                          <a:cs typeface="メイリオ" panose="020B0604030504040204" pitchFamily="50" charset="-128"/>
                        </a:rPr>
                        <a:t>（</a:t>
                      </a:r>
                      <a:r>
                        <a:rPr lang="en-US" sz="1400" kern="0" dirty="0">
                          <a:effectLst/>
                          <a:latin typeface="Meiryo UI" panose="020B0604030504040204" pitchFamily="50" charset="-128"/>
                          <a:ea typeface="Meiryo UI" panose="020B0604030504040204" pitchFamily="50" charset="-128"/>
                          <a:cs typeface="メイリオ" panose="020B0604030504040204" pitchFamily="50" charset="-128"/>
                        </a:rPr>
                        <a:t>10</a:t>
                      </a:r>
                      <a:r>
                        <a:rPr lang="ja-JP" sz="1400" kern="0" dirty="0">
                          <a:effectLst/>
                          <a:latin typeface="Meiryo UI" panose="020B0604030504040204" pitchFamily="50" charset="-128"/>
                          <a:ea typeface="Meiryo UI" panose="020B0604030504040204" pitchFamily="50" charset="-128"/>
                          <a:cs typeface="メイリオ" panose="020B0604030504040204" pitchFamily="50" charset="-128"/>
                        </a:rPr>
                        <a:t>年後</a:t>
                      </a:r>
                      <a:r>
                        <a:rPr lang="ja-JP" sz="1400" kern="0" dirty="0" smtClean="0">
                          <a:effectLst/>
                          <a:latin typeface="Meiryo UI" panose="020B0604030504040204" pitchFamily="50" charset="-128"/>
                          <a:ea typeface="Meiryo UI" panose="020B0604030504040204" pitchFamily="50" charset="-128"/>
                          <a:cs typeface="メイリオ" panose="020B0604030504040204" pitchFamily="50" charset="-128"/>
                        </a:rPr>
                        <a:t>に</a:t>
                      </a:r>
                      <a:endParaRPr lang="en-US" altLang="ja-JP" sz="1400" kern="0" dirty="0" smtClean="0">
                        <a:effectLst/>
                        <a:latin typeface="Meiryo UI" panose="020B0604030504040204" pitchFamily="50" charset="-128"/>
                        <a:ea typeface="Meiryo UI" panose="020B0604030504040204" pitchFamily="50" charset="-128"/>
                        <a:cs typeface="メイリオ" panose="020B0604030504040204" pitchFamily="50" charset="-128"/>
                      </a:endParaRPr>
                    </a:p>
                    <a:p>
                      <a:pPr algn="ctr">
                        <a:lnSpc>
                          <a:spcPct val="100000"/>
                        </a:lnSpc>
                        <a:spcAft>
                          <a:spcPts val="0"/>
                        </a:spcAft>
                      </a:pPr>
                      <a:r>
                        <a:rPr lang="en-US" sz="1400" kern="0" dirty="0" smtClean="0">
                          <a:effectLst/>
                          <a:latin typeface="Meiryo UI" panose="020B0604030504040204" pitchFamily="50" charset="-128"/>
                          <a:ea typeface="Meiryo UI" panose="020B0604030504040204" pitchFamily="50" charset="-128"/>
                          <a:cs typeface="メイリオ" panose="020B0604030504040204" pitchFamily="50" charset="-128"/>
                        </a:rPr>
                        <a:t>66.9</a:t>
                      </a:r>
                      <a:r>
                        <a:rPr lang="ja-JP" sz="1400" kern="0" dirty="0">
                          <a:effectLst/>
                          <a:latin typeface="Meiryo UI" panose="020B0604030504040204" pitchFamily="50" charset="-128"/>
                          <a:ea typeface="Meiryo UI" panose="020B0604030504040204" pitchFamily="50" charset="-128"/>
                          <a:cs typeface="メイリオ" panose="020B0604030504040204" pitchFamily="50" charset="-128"/>
                        </a:rPr>
                        <a:t>）</a:t>
                      </a:r>
                      <a:endParaRPr lang="ja-JP" sz="1400" kern="100" dirty="0">
                        <a:effectLst/>
                        <a:latin typeface="Meiryo UI" panose="020B0604030504040204" pitchFamily="50" charset="-128"/>
                        <a:ea typeface="Meiryo UI" panose="020B0604030504040204" pitchFamily="50" charset="-128"/>
                        <a:cs typeface="メイリオ" panose="020B0604030504040204" pitchFamily="50" charset="-128"/>
                      </a:endParaRPr>
                    </a:p>
                  </a:txBody>
                  <a:tcPr marL="72000" marR="72000" marT="36000" marB="36000" anchor="ctr"/>
                </a:tc>
                <a:extLst>
                  <a:ext uri="{0D108BD9-81ED-4DB2-BD59-A6C34878D82A}">
                    <a16:rowId xmlns:a16="http://schemas.microsoft.com/office/drawing/2014/main" val="10003"/>
                  </a:ext>
                </a:extLst>
              </a:tr>
              <a:tr h="555220">
                <a:tc>
                  <a:txBody>
                    <a:bodyPr/>
                    <a:lstStyle/>
                    <a:p>
                      <a:pPr algn="l">
                        <a:lnSpc>
                          <a:spcPct val="100000"/>
                        </a:lnSpc>
                        <a:spcAft>
                          <a:spcPts val="0"/>
                        </a:spcAft>
                      </a:pPr>
                      <a:r>
                        <a:rPr lang="ja-JP" sz="1400" b="1" kern="0"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心疾患の年齢調整</a:t>
                      </a:r>
                      <a:r>
                        <a:rPr lang="ja-JP" sz="1400" b="1" kern="0" dirty="0" smtClean="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死亡率</a:t>
                      </a:r>
                      <a:endParaRPr lang="en-US" altLang="ja-JP" sz="1400" b="1" kern="0" dirty="0" smtClean="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endParaRPr>
                    </a:p>
                    <a:p>
                      <a:pPr algn="l">
                        <a:lnSpc>
                          <a:spcPct val="100000"/>
                        </a:lnSpc>
                        <a:spcAft>
                          <a:spcPts val="0"/>
                        </a:spcAft>
                      </a:pPr>
                      <a:r>
                        <a:rPr lang="ja-JP" sz="1400" b="1" kern="0" dirty="0" smtClean="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a:t>
                      </a:r>
                      <a:r>
                        <a:rPr lang="ja-JP" sz="1400" b="1" kern="0"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男性</a:t>
                      </a:r>
                      <a:r>
                        <a:rPr lang="en-US" sz="1400" b="1" kern="0"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a:t>
                      </a:r>
                      <a:r>
                        <a:rPr lang="ja-JP" sz="1400" b="1" kern="0"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女性</a:t>
                      </a:r>
                      <a:r>
                        <a:rPr lang="ja-JP" sz="1400" b="1" kern="0" dirty="0" smtClean="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a:t>
                      </a:r>
                      <a:r>
                        <a:rPr lang="ja-JP" sz="1400" b="1" kern="0"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人口</a:t>
                      </a:r>
                      <a:r>
                        <a:rPr lang="en-US" sz="1400" b="1" kern="0"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10</a:t>
                      </a:r>
                      <a:r>
                        <a:rPr lang="ja-JP" sz="1400" b="1" kern="0"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万対</a:t>
                      </a:r>
                      <a:endParaRPr lang="ja-JP" sz="1400" b="1" kern="100" dirty="0">
                        <a:effectLst/>
                        <a:latin typeface="Meiryo UI" panose="020B0604030504040204" pitchFamily="50" charset="-128"/>
                        <a:ea typeface="Meiryo UI" panose="020B0604030504040204" pitchFamily="50" charset="-128"/>
                        <a:cs typeface="メイリオ" panose="020B0604030504040204" pitchFamily="50" charset="-128"/>
                      </a:endParaRPr>
                    </a:p>
                  </a:txBody>
                  <a:tcPr marL="72000" marR="72000" marT="36000" marB="36000" anchor="ctr"/>
                </a:tc>
                <a:tc>
                  <a:txBody>
                    <a:bodyPr/>
                    <a:lstStyle/>
                    <a:p>
                      <a:pPr algn="ctr">
                        <a:lnSpc>
                          <a:spcPct val="100000"/>
                        </a:lnSpc>
                        <a:spcAft>
                          <a:spcPts val="0"/>
                        </a:spcAft>
                      </a:pPr>
                      <a:r>
                        <a:rPr lang="en-US" sz="1400" kern="0" dirty="0" smtClean="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72.9/37.6</a:t>
                      </a:r>
                    </a:p>
                    <a:p>
                      <a:pPr algn="ctr">
                        <a:lnSpc>
                          <a:spcPct val="100000"/>
                        </a:lnSpc>
                        <a:spcAft>
                          <a:spcPts val="0"/>
                        </a:spcAft>
                      </a:pPr>
                      <a:r>
                        <a:rPr lang="ja-JP" sz="1400" kern="0" dirty="0" smtClean="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a:t>
                      </a:r>
                      <a:r>
                        <a:rPr lang="en-US" sz="1400" kern="0"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H27</a:t>
                      </a:r>
                      <a:r>
                        <a:rPr lang="ja-JP" sz="1400" kern="0"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a:t>
                      </a:r>
                      <a:endParaRPr lang="ja-JP" sz="1400" kern="100" dirty="0">
                        <a:effectLst/>
                        <a:latin typeface="Meiryo UI" panose="020B0604030504040204" pitchFamily="50" charset="-128"/>
                        <a:ea typeface="Meiryo UI" panose="020B0604030504040204" pitchFamily="50" charset="-128"/>
                        <a:cs typeface="メイリオ" panose="020B0604030504040204" pitchFamily="50" charset="-128"/>
                      </a:endParaRPr>
                    </a:p>
                  </a:txBody>
                  <a:tcPr marL="72000" marR="72000" marT="36000" marB="36000" anchor="ctr"/>
                </a:tc>
                <a:tc>
                  <a:txBody>
                    <a:bodyPr/>
                    <a:lstStyle/>
                    <a:p>
                      <a:pPr algn="ctr">
                        <a:lnSpc>
                          <a:spcPct val="100000"/>
                        </a:lnSpc>
                        <a:spcAft>
                          <a:spcPts val="0"/>
                        </a:spcAft>
                      </a:pPr>
                      <a:r>
                        <a:rPr lang="en-US" altLang="ja-JP" sz="1400" kern="100" dirty="0" smtClean="0">
                          <a:effectLst/>
                          <a:latin typeface="Meiryo UI" panose="020B0604030504040204" pitchFamily="50" charset="-128"/>
                          <a:ea typeface="Meiryo UI" panose="020B0604030504040204" pitchFamily="50" charset="-128"/>
                          <a:cs typeface="メイリオ" panose="020B0604030504040204" pitchFamily="50" charset="-128"/>
                        </a:rPr>
                        <a:t>-</a:t>
                      </a:r>
                      <a:endParaRPr lang="ja-JP" sz="1400" kern="100" dirty="0">
                        <a:effectLst/>
                        <a:latin typeface="Meiryo UI" panose="020B0604030504040204" pitchFamily="50" charset="-128"/>
                        <a:ea typeface="Meiryo UI" panose="020B0604030504040204" pitchFamily="50" charset="-128"/>
                        <a:cs typeface="メイリオ" panose="020B0604030504040204" pitchFamily="50" charset="-128"/>
                      </a:endParaRPr>
                    </a:p>
                  </a:txBody>
                  <a:tcPr marL="72000" marR="72000" marT="36000" marB="36000" anchor="ctr"/>
                </a:tc>
                <a:tc>
                  <a:txBody>
                    <a:bodyPr/>
                    <a:lstStyle/>
                    <a:p>
                      <a:pPr algn="ctr">
                        <a:lnSpc>
                          <a:spcPct val="100000"/>
                        </a:lnSpc>
                        <a:spcAft>
                          <a:spcPts val="0"/>
                        </a:spcAft>
                      </a:pPr>
                      <a:r>
                        <a:rPr lang="en-US" sz="1400" kern="0"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67.6/33.1</a:t>
                      </a:r>
                      <a:endParaRPr lang="ja-JP" sz="1400" kern="100" dirty="0">
                        <a:effectLst/>
                        <a:latin typeface="Meiryo UI" panose="020B0604030504040204" pitchFamily="50" charset="-128"/>
                        <a:ea typeface="Meiryo UI" panose="020B0604030504040204" pitchFamily="50" charset="-128"/>
                        <a:cs typeface="メイリオ" panose="020B0604030504040204" pitchFamily="50" charset="-128"/>
                      </a:endParaRPr>
                    </a:p>
                  </a:txBody>
                  <a:tcPr marL="72000" marR="72000" marT="36000" marB="36000" anchor="ctr"/>
                </a:tc>
                <a:extLst>
                  <a:ext uri="{0D108BD9-81ED-4DB2-BD59-A6C34878D82A}">
                    <a16:rowId xmlns:a16="http://schemas.microsoft.com/office/drawing/2014/main" val="10004"/>
                  </a:ext>
                </a:extLst>
              </a:tr>
              <a:tr h="555220">
                <a:tc>
                  <a:txBody>
                    <a:bodyPr/>
                    <a:lstStyle/>
                    <a:p>
                      <a:pPr algn="l">
                        <a:lnSpc>
                          <a:spcPct val="100000"/>
                        </a:lnSpc>
                        <a:spcAft>
                          <a:spcPts val="0"/>
                        </a:spcAft>
                      </a:pPr>
                      <a:r>
                        <a:rPr lang="ja-JP" sz="1400" b="1" kern="0"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脳血管疾患の年齢調整</a:t>
                      </a:r>
                      <a:r>
                        <a:rPr lang="ja-JP" sz="1400" b="1" kern="0" dirty="0" smtClean="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死亡率</a:t>
                      </a:r>
                      <a:endParaRPr lang="en-US" altLang="ja-JP" sz="1400" b="1" kern="0" dirty="0" smtClean="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endParaRPr>
                    </a:p>
                    <a:p>
                      <a:pPr algn="l">
                        <a:lnSpc>
                          <a:spcPct val="100000"/>
                        </a:lnSpc>
                        <a:spcAft>
                          <a:spcPts val="0"/>
                        </a:spcAft>
                      </a:pPr>
                      <a:r>
                        <a:rPr lang="ja-JP" sz="1400" b="1" kern="0" dirty="0" smtClean="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a:t>
                      </a:r>
                      <a:r>
                        <a:rPr lang="ja-JP" sz="1400" b="1" kern="0"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男性</a:t>
                      </a:r>
                      <a:r>
                        <a:rPr lang="en-US" sz="1400" b="1" kern="0"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a:t>
                      </a:r>
                      <a:r>
                        <a:rPr lang="ja-JP" sz="1400" b="1" kern="0"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女性</a:t>
                      </a:r>
                      <a:r>
                        <a:rPr lang="ja-JP" sz="1400" b="1" kern="0" dirty="0" smtClean="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a:t>
                      </a:r>
                      <a:r>
                        <a:rPr lang="ja-JP" sz="1400" b="1" kern="0"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人口</a:t>
                      </a:r>
                      <a:r>
                        <a:rPr lang="en-US" sz="1400" b="1" kern="0"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10</a:t>
                      </a:r>
                      <a:r>
                        <a:rPr lang="ja-JP" sz="1400" b="1" kern="0"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万対</a:t>
                      </a:r>
                      <a:endParaRPr lang="ja-JP" sz="1400" b="1" kern="100" dirty="0">
                        <a:effectLst/>
                        <a:latin typeface="Meiryo UI" panose="020B0604030504040204" pitchFamily="50" charset="-128"/>
                        <a:ea typeface="Meiryo UI" panose="020B0604030504040204" pitchFamily="50" charset="-128"/>
                        <a:cs typeface="メイリオ" panose="020B0604030504040204" pitchFamily="50" charset="-128"/>
                      </a:endParaRPr>
                    </a:p>
                  </a:txBody>
                  <a:tcPr marL="72000" marR="72000" marT="36000" marB="36000" anchor="ctr"/>
                </a:tc>
                <a:tc>
                  <a:txBody>
                    <a:bodyPr/>
                    <a:lstStyle/>
                    <a:p>
                      <a:pPr algn="ctr">
                        <a:lnSpc>
                          <a:spcPct val="100000"/>
                        </a:lnSpc>
                        <a:spcAft>
                          <a:spcPts val="0"/>
                        </a:spcAft>
                      </a:pPr>
                      <a:r>
                        <a:rPr lang="en-US" sz="1400" kern="0" dirty="0" smtClean="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33.2/16.6</a:t>
                      </a:r>
                    </a:p>
                    <a:p>
                      <a:pPr algn="ctr">
                        <a:lnSpc>
                          <a:spcPct val="100000"/>
                        </a:lnSpc>
                        <a:spcAft>
                          <a:spcPts val="0"/>
                        </a:spcAft>
                      </a:pPr>
                      <a:r>
                        <a:rPr lang="ja-JP" sz="1400" kern="0" dirty="0" smtClean="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a:t>
                      </a:r>
                      <a:r>
                        <a:rPr lang="en-US" sz="1400" kern="0"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H27</a:t>
                      </a:r>
                      <a:r>
                        <a:rPr lang="ja-JP" sz="1400" kern="0"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a:t>
                      </a:r>
                      <a:endParaRPr lang="ja-JP" sz="1400" kern="100" dirty="0">
                        <a:effectLst/>
                        <a:latin typeface="Meiryo UI" panose="020B0604030504040204" pitchFamily="50" charset="-128"/>
                        <a:ea typeface="Meiryo UI" panose="020B0604030504040204" pitchFamily="50" charset="-128"/>
                        <a:cs typeface="メイリオ" panose="020B0604030504040204" pitchFamily="50" charset="-128"/>
                      </a:endParaRPr>
                    </a:p>
                  </a:txBody>
                  <a:tcPr marL="72000" marR="72000" marT="36000" marB="36000" anchor="ctr"/>
                </a:tc>
                <a:tc>
                  <a:txBody>
                    <a:bodyPr/>
                    <a:lstStyle/>
                    <a:p>
                      <a:pPr algn="ctr">
                        <a:lnSpc>
                          <a:spcPct val="100000"/>
                        </a:lnSpc>
                        <a:spcAft>
                          <a:spcPts val="0"/>
                        </a:spcAft>
                      </a:pPr>
                      <a:r>
                        <a:rPr lang="en-US" altLang="ja-JP" sz="1400" kern="100" dirty="0" smtClean="0">
                          <a:effectLst/>
                          <a:latin typeface="Meiryo UI" panose="020B0604030504040204" pitchFamily="50" charset="-128"/>
                          <a:ea typeface="Meiryo UI" panose="020B0604030504040204" pitchFamily="50" charset="-128"/>
                          <a:cs typeface="メイリオ" panose="020B0604030504040204" pitchFamily="50" charset="-128"/>
                        </a:rPr>
                        <a:t>-</a:t>
                      </a:r>
                      <a:endParaRPr lang="ja-JP" sz="1400" kern="100" dirty="0">
                        <a:effectLst/>
                        <a:latin typeface="Meiryo UI" panose="020B0604030504040204" pitchFamily="50" charset="-128"/>
                        <a:ea typeface="Meiryo UI" panose="020B0604030504040204" pitchFamily="50" charset="-128"/>
                        <a:cs typeface="メイリオ" panose="020B0604030504040204" pitchFamily="50" charset="-128"/>
                      </a:endParaRPr>
                    </a:p>
                  </a:txBody>
                  <a:tcPr marL="72000" marR="72000" marT="36000" marB="36000" anchor="ctr"/>
                </a:tc>
                <a:tc>
                  <a:txBody>
                    <a:bodyPr/>
                    <a:lstStyle/>
                    <a:p>
                      <a:pPr algn="ctr">
                        <a:lnSpc>
                          <a:spcPct val="100000"/>
                        </a:lnSpc>
                        <a:spcAft>
                          <a:spcPts val="0"/>
                        </a:spcAft>
                      </a:pPr>
                      <a:r>
                        <a:rPr lang="en-US" sz="1400" kern="0"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26.5/12.0</a:t>
                      </a:r>
                      <a:endParaRPr lang="ja-JP" sz="1400" kern="100" dirty="0">
                        <a:effectLst/>
                        <a:latin typeface="Meiryo UI" panose="020B0604030504040204" pitchFamily="50" charset="-128"/>
                        <a:ea typeface="Meiryo UI" panose="020B0604030504040204" pitchFamily="50" charset="-128"/>
                        <a:cs typeface="メイリオ" panose="020B0604030504040204" pitchFamily="50" charset="-128"/>
                      </a:endParaRPr>
                    </a:p>
                  </a:txBody>
                  <a:tcPr marL="72000" marR="72000" marT="36000" marB="36000" anchor="ctr"/>
                </a:tc>
                <a:extLst>
                  <a:ext uri="{0D108BD9-81ED-4DB2-BD59-A6C34878D82A}">
                    <a16:rowId xmlns:a16="http://schemas.microsoft.com/office/drawing/2014/main" val="10005"/>
                  </a:ext>
                </a:extLst>
              </a:tr>
              <a:tr h="1030273">
                <a:tc>
                  <a:txBody>
                    <a:bodyPr/>
                    <a:lstStyle/>
                    <a:p>
                      <a:pPr algn="l">
                        <a:lnSpc>
                          <a:spcPct val="100000"/>
                        </a:lnSpc>
                        <a:spcAft>
                          <a:spcPts val="0"/>
                        </a:spcAft>
                      </a:pPr>
                      <a:r>
                        <a:rPr lang="ja-JP" sz="1400" b="1" kern="0"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メタボリックシンドロームの該当者</a:t>
                      </a:r>
                      <a:r>
                        <a:rPr lang="ja-JP" sz="1400" b="1" kern="0" dirty="0" smtClean="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及び</a:t>
                      </a:r>
                      <a:endParaRPr lang="en-US" altLang="ja-JP" sz="1400" b="1" kern="0" dirty="0" smtClean="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endParaRPr>
                    </a:p>
                    <a:p>
                      <a:pPr algn="l">
                        <a:lnSpc>
                          <a:spcPct val="100000"/>
                        </a:lnSpc>
                        <a:spcAft>
                          <a:spcPts val="0"/>
                        </a:spcAft>
                      </a:pPr>
                      <a:r>
                        <a:rPr lang="ja-JP" sz="1400" b="1" kern="0" dirty="0" smtClean="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予備群の減少率</a:t>
                      </a:r>
                      <a:endParaRPr lang="en-US" altLang="ja-JP" sz="1400" b="1" kern="0" dirty="0" smtClean="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endParaRPr>
                    </a:p>
                    <a:p>
                      <a:pPr algn="l">
                        <a:lnSpc>
                          <a:spcPct val="100000"/>
                        </a:lnSpc>
                        <a:spcAft>
                          <a:spcPts val="0"/>
                        </a:spcAft>
                      </a:pPr>
                      <a:r>
                        <a:rPr lang="ja-JP" sz="1200" b="1" kern="0" dirty="0" smtClean="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a:t>
                      </a:r>
                      <a:r>
                        <a:rPr lang="ja-JP" sz="1200" b="1" kern="0"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特定保健指導の対象者の減少率をいう。）</a:t>
                      </a:r>
                      <a:endParaRPr lang="ja-JP" sz="1200" b="1" kern="100" dirty="0">
                        <a:effectLst/>
                        <a:latin typeface="Meiryo UI" panose="020B0604030504040204" pitchFamily="50" charset="-128"/>
                        <a:ea typeface="Meiryo UI" panose="020B0604030504040204" pitchFamily="50" charset="-128"/>
                        <a:cs typeface="メイリオ" panose="020B0604030504040204" pitchFamily="50" charset="-128"/>
                      </a:endParaRPr>
                    </a:p>
                  </a:txBody>
                  <a:tcPr marL="72000" marR="72000" marT="36000" marB="36000" anchor="ctr"/>
                </a:tc>
                <a:tc>
                  <a:txBody>
                    <a:bodyPr/>
                    <a:lstStyle/>
                    <a:p>
                      <a:pPr algn="ctr">
                        <a:lnSpc>
                          <a:spcPct val="100000"/>
                        </a:lnSpc>
                        <a:spcAft>
                          <a:spcPts val="0"/>
                        </a:spcAft>
                      </a:pPr>
                      <a:r>
                        <a:rPr lang="ja-JP" sz="1400" kern="0"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該当者及び</a:t>
                      </a:r>
                      <a:r>
                        <a:rPr lang="ja-JP" sz="1400" kern="0" dirty="0" smtClean="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予備群</a:t>
                      </a:r>
                      <a:endParaRPr lang="en-US" altLang="ja-JP" sz="1400" kern="0" dirty="0" smtClean="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endParaRPr>
                    </a:p>
                    <a:p>
                      <a:pPr algn="ctr">
                        <a:lnSpc>
                          <a:spcPct val="100000"/>
                        </a:lnSpc>
                        <a:spcAft>
                          <a:spcPts val="0"/>
                        </a:spcAft>
                      </a:pPr>
                      <a:r>
                        <a:rPr lang="ja-JP" sz="1400" kern="0" dirty="0" smtClean="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の</a:t>
                      </a:r>
                      <a:r>
                        <a:rPr lang="ja-JP" sz="1400" kern="0"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割合</a:t>
                      </a:r>
                      <a:r>
                        <a:rPr lang="en-US" sz="1400" kern="0"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13.7%/</a:t>
                      </a:r>
                      <a:r>
                        <a:rPr lang="en-US" sz="1400" kern="0" dirty="0" smtClean="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12.2%</a:t>
                      </a:r>
                    </a:p>
                    <a:p>
                      <a:pPr algn="ctr">
                        <a:lnSpc>
                          <a:spcPct val="100000"/>
                        </a:lnSpc>
                        <a:spcAft>
                          <a:spcPts val="0"/>
                        </a:spcAft>
                      </a:pPr>
                      <a:r>
                        <a:rPr lang="ja-JP" altLang="en-US" sz="1400" kern="0" dirty="0" smtClean="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a:t>
                      </a:r>
                      <a:r>
                        <a:rPr lang="en-US" sz="1400" kern="0" dirty="0" smtClean="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H27</a:t>
                      </a:r>
                      <a:r>
                        <a:rPr lang="ja-JP" altLang="en-US" sz="1400" kern="0" dirty="0" smtClean="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a:t>
                      </a:r>
                      <a:endParaRPr lang="ja-JP" sz="1400" kern="100" dirty="0">
                        <a:effectLst/>
                        <a:latin typeface="Meiryo UI" panose="020B0604030504040204" pitchFamily="50" charset="-128"/>
                        <a:ea typeface="Meiryo UI" panose="020B0604030504040204" pitchFamily="50" charset="-128"/>
                        <a:cs typeface="メイリオ" panose="020B0604030504040204" pitchFamily="50" charset="-128"/>
                      </a:endParaRPr>
                    </a:p>
                  </a:txBody>
                  <a:tcPr marL="72000" marR="72000" marT="36000" marB="36000" anchor="ctr"/>
                </a:tc>
                <a:tc>
                  <a:txBody>
                    <a:bodyPr/>
                    <a:lstStyle/>
                    <a:p>
                      <a:pPr algn="ctr">
                        <a:lnSpc>
                          <a:spcPct val="100000"/>
                        </a:lnSpc>
                        <a:spcAft>
                          <a:spcPts val="0"/>
                        </a:spcAft>
                      </a:pPr>
                      <a:r>
                        <a:rPr lang="en-US" altLang="ja-JP" sz="1400" kern="100" dirty="0" smtClean="0">
                          <a:effectLst/>
                          <a:latin typeface="Meiryo UI" panose="020B0604030504040204" pitchFamily="50" charset="-128"/>
                          <a:ea typeface="Meiryo UI" panose="020B0604030504040204" pitchFamily="50" charset="-128"/>
                          <a:cs typeface="メイリオ" panose="020B0604030504040204" pitchFamily="50" charset="-128"/>
                        </a:rPr>
                        <a:t>14.1%/12.4%</a:t>
                      </a:r>
                    </a:p>
                    <a:p>
                      <a:pPr algn="ctr">
                        <a:lnSpc>
                          <a:spcPct val="100000"/>
                        </a:lnSpc>
                        <a:spcAft>
                          <a:spcPts val="0"/>
                        </a:spcAft>
                      </a:pPr>
                      <a:r>
                        <a:rPr lang="ja-JP" altLang="en-US" sz="1400" kern="100" dirty="0" smtClean="0">
                          <a:effectLst/>
                          <a:latin typeface="Meiryo UI" panose="020B0604030504040204" pitchFamily="50" charset="-128"/>
                          <a:ea typeface="Meiryo UI" panose="020B0604030504040204" pitchFamily="50" charset="-128"/>
                          <a:cs typeface="メイリオ" panose="020B0604030504040204" pitchFamily="50" charset="-128"/>
                        </a:rPr>
                        <a:t>（</a:t>
                      </a:r>
                      <a:r>
                        <a:rPr lang="en-US" altLang="ja-JP" sz="1400" kern="100" dirty="0" smtClean="0">
                          <a:effectLst/>
                          <a:latin typeface="Meiryo UI" panose="020B0604030504040204" pitchFamily="50" charset="-128"/>
                          <a:ea typeface="Meiryo UI" panose="020B0604030504040204" pitchFamily="50" charset="-128"/>
                          <a:cs typeface="メイリオ" panose="020B0604030504040204" pitchFamily="50" charset="-128"/>
                        </a:rPr>
                        <a:t>H28</a:t>
                      </a:r>
                      <a:r>
                        <a:rPr lang="ja-JP" altLang="en-US" sz="1400" kern="100" dirty="0" smtClean="0">
                          <a:effectLst/>
                          <a:latin typeface="Meiryo UI" panose="020B0604030504040204" pitchFamily="50" charset="-128"/>
                          <a:ea typeface="Meiryo UI" panose="020B0604030504040204" pitchFamily="50" charset="-128"/>
                          <a:cs typeface="メイリオ" panose="020B0604030504040204" pitchFamily="50" charset="-128"/>
                        </a:rPr>
                        <a:t>）</a:t>
                      </a:r>
                      <a:endParaRPr lang="en-US" altLang="ja-JP" sz="1400" kern="100" dirty="0" smtClean="0">
                        <a:effectLst/>
                        <a:latin typeface="Meiryo UI" panose="020B0604030504040204" pitchFamily="50" charset="-128"/>
                        <a:ea typeface="Meiryo UI" panose="020B0604030504040204" pitchFamily="50" charset="-128"/>
                        <a:cs typeface="メイリオ" panose="020B0604030504040204" pitchFamily="50" charset="-128"/>
                      </a:endParaRPr>
                    </a:p>
                    <a:p>
                      <a:pPr algn="ctr">
                        <a:lnSpc>
                          <a:spcPct val="100000"/>
                        </a:lnSpc>
                        <a:spcAft>
                          <a:spcPts val="0"/>
                        </a:spcAft>
                      </a:pPr>
                      <a:r>
                        <a:rPr lang="ja-JP" altLang="en-US" sz="1400" kern="100" dirty="0" smtClean="0">
                          <a:effectLst/>
                          <a:latin typeface="Meiryo UI" panose="020B0604030504040204" pitchFamily="50" charset="-128"/>
                          <a:ea typeface="Meiryo UI" panose="020B0604030504040204" pitchFamily="50" charset="-128"/>
                          <a:cs typeface="メイリオ" panose="020B0604030504040204" pitchFamily="50" charset="-128"/>
                        </a:rPr>
                        <a:t>減少率</a:t>
                      </a:r>
                      <a:r>
                        <a:rPr lang="ja-JP" altLang="en-US" sz="1400" kern="100" baseline="0" dirty="0" smtClean="0">
                          <a:effectLst/>
                          <a:latin typeface="Meiryo UI" panose="020B0604030504040204" pitchFamily="50" charset="-128"/>
                          <a:ea typeface="Meiryo UI" panose="020B0604030504040204" pitchFamily="50" charset="-128"/>
                          <a:cs typeface="メイリオ" panose="020B0604030504040204" pitchFamily="50" charset="-128"/>
                        </a:rPr>
                        <a:t> </a:t>
                      </a:r>
                      <a:r>
                        <a:rPr lang="en-US" altLang="ja-JP" sz="1400" kern="100" dirty="0" smtClean="0">
                          <a:effectLst/>
                          <a:latin typeface="Meiryo UI" panose="020B0604030504040204" pitchFamily="50" charset="-128"/>
                          <a:ea typeface="Meiryo UI" panose="020B0604030504040204" pitchFamily="50" charset="-128"/>
                          <a:cs typeface="メイリオ" panose="020B0604030504040204" pitchFamily="50" charset="-128"/>
                        </a:rPr>
                        <a:t>4.05%</a:t>
                      </a:r>
                      <a:endParaRPr lang="ja-JP" sz="1400" kern="100" dirty="0">
                        <a:effectLst/>
                        <a:latin typeface="Meiryo UI" panose="020B0604030504040204" pitchFamily="50" charset="-128"/>
                        <a:ea typeface="Meiryo UI" panose="020B0604030504040204" pitchFamily="50" charset="-128"/>
                        <a:cs typeface="メイリオ" panose="020B0604030504040204" pitchFamily="50" charset="-128"/>
                      </a:endParaRPr>
                    </a:p>
                  </a:txBody>
                  <a:tcPr marL="72000" marR="72000" marT="36000" marB="36000" anchor="ctr"/>
                </a:tc>
                <a:tc>
                  <a:txBody>
                    <a:bodyPr/>
                    <a:lstStyle/>
                    <a:p>
                      <a:pPr algn="ctr">
                        <a:lnSpc>
                          <a:spcPct val="100000"/>
                        </a:lnSpc>
                        <a:spcAft>
                          <a:spcPts val="0"/>
                        </a:spcAft>
                      </a:pPr>
                      <a:r>
                        <a:rPr lang="en-US" sz="1400" kern="0" dirty="0" smtClean="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H20</a:t>
                      </a:r>
                      <a:r>
                        <a:rPr lang="ja-JP" sz="1400" kern="0" dirty="0" smtClean="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比</a:t>
                      </a:r>
                      <a:endParaRPr lang="en-US" altLang="ja-JP" sz="1400" kern="0" dirty="0" smtClean="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endParaRPr>
                    </a:p>
                    <a:p>
                      <a:pPr algn="ctr">
                        <a:lnSpc>
                          <a:spcPct val="100000"/>
                        </a:lnSpc>
                        <a:spcAft>
                          <a:spcPts val="0"/>
                        </a:spcAft>
                      </a:pPr>
                      <a:r>
                        <a:rPr lang="en-US" sz="1400" kern="0" dirty="0" smtClean="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25</a:t>
                      </a:r>
                      <a:r>
                        <a:rPr lang="en-US" sz="1400" kern="0"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a:t>
                      </a:r>
                      <a:r>
                        <a:rPr lang="ja-JP" sz="1400" kern="0"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以上減少</a:t>
                      </a:r>
                      <a:endParaRPr lang="ja-JP" sz="1400" kern="100" dirty="0">
                        <a:effectLst/>
                        <a:latin typeface="Meiryo UI" panose="020B0604030504040204" pitchFamily="50" charset="-128"/>
                        <a:ea typeface="Meiryo UI" panose="020B0604030504040204" pitchFamily="50" charset="-128"/>
                        <a:cs typeface="メイリオ" panose="020B0604030504040204" pitchFamily="50" charset="-128"/>
                      </a:endParaRPr>
                    </a:p>
                  </a:txBody>
                  <a:tcPr marL="72000" marR="72000" marT="36000" marB="36000" anchor="ctr"/>
                </a:tc>
                <a:extLst>
                  <a:ext uri="{0D108BD9-81ED-4DB2-BD59-A6C34878D82A}">
                    <a16:rowId xmlns:a16="http://schemas.microsoft.com/office/drawing/2014/main" val="10006"/>
                  </a:ext>
                </a:extLst>
              </a:tr>
              <a:tr h="555220">
                <a:tc>
                  <a:txBody>
                    <a:bodyPr/>
                    <a:lstStyle/>
                    <a:p>
                      <a:pPr algn="l">
                        <a:lnSpc>
                          <a:spcPct val="100000"/>
                        </a:lnSpc>
                        <a:spcAft>
                          <a:spcPts val="0"/>
                        </a:spcAft>
                      </a:pPr>
                      <a:r>
                        <a:rPr lang="ja-JP" sz="1400" b="1" kern="0"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糖尿病性腎症に</a:t>
                      </a:r>
                      <a:r>
                        <a:rPr lang="ja-JP" sz="1400" b="1" kern="0" dirty="0" smtClean="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よる</a:t>
                      </a:r>
                      <a:endParaRPr lang="en-US" altLang="ja-JP" sz="1400" b="1" kern="0" dirty="0" smtClean="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endParaRPr>
                    </a:p>
                    <a:p>
                      <a:pPr algn="l">
                        <a:lnSpc>
                          <a:spcPct val="100000"/>
                        </a:lnSpc>
                        <a:spcAft>
                          <a:spcPts val="0"/>
                        </a:spcAft>
                      </a:pPr>
                      <a:r>
                        <a:rPr lang="ja-JP" sz="1400" b="1" kern="0" dirty="0" smtClean="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年間</a:t>
                      </a:r>
                      <a:r>
                        <a:rPr lang="ja-JP" sz="1400" b="1" kern="0"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新規透析導入患者数</a:t>
                      </a:r>
                      <a:endParaRPr lang="ja-JP" sz="1400" b="1" kern="100" dirty="0">
                        <a:effectLst/>
                        <a:latin typeface="Meiryo UI" panose="020B0604030504040204" pitchFamily="50" charset="-128"/>
                        <a:ea typeface="Meiryo UI" panose="020B0604030504040204" pitchFamily="50" charset="-128"/>
                        <a:cs typeface="メイリオ" panose="020B0604030504040204" pitchFamily="50" charset="-128"/>
                      </a:endParaRPr>
                    </a:p>
                  </a:txBody>
                  <a:tcPr marL="72000" marR="72000" marT="36000" marB="36000" anchor="ctr"/>
                </a:tc>
                <a:tc>
                  <a:txBody>
                    <a:bodyPr/>
                    <a:lstStyle/>
                    <a:p>
                      <a:pPr algn="ctr">
                        <a:lnSpc>
                          <a:spcPct val="100000"/>
                        </a:lnSpc>
                        <a:spcAft>
                          <a:spcPts val="0"/>
                        </a:spcAft>
                      </a:pPr>
                      <a:r>
                        <a:rPr lang="en-US" sz="1400" kern="0" dirty="0" smtClean="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1,162</a:t>
                      </a:r>
                      <a:r>
                        <a:rPr lang="ja-JP" sz="1400" kern="0" dirty="0" smtClean="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人</a:t>
                      </a:r>
                      <a:r>
                        <a:rPr lang="ja-JP" altLang="en-US" sz="1400" kern="0"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a:t>
                      </a:r>
                      <a:r>
                        <a:rPr lang="en-US" sz="1400" kern="0" dirty="0" smtClean="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H27</a:t>
                      </a:r>
                      <a:r>
                        <a:rPr lang="ja-JP" altLang="en-US" sz="1400" kern="0" dirty="0" smtClean="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a:t>
                      </a:r>
                      <a:endParaRPr lang="ja-JP" sz="1400" kern="100" dirty="0">
                        <a:effectLst/>
                        <a:latin typeface="Meiryo UI" panose="020B0604030504040204" pitchFamily="50" charset="-128"/>
                        <a:ea typeface="Meiryo UI" panose="020B0604030504040204" pitchFamily="50" charset="-128"/>
                        <a:cs typeface="メイリオ" panose="020B0604030504040204" pitchFamily="50" charset="-128"/>
                      </a:endParaRPr>
                    </a:p>
                  </a:txBody>
                  <a:tcPr marL="72000" marR="72000" marT="36000" marB="36000" anchor="ctr"/>
                </a:tc>
                <a:tc>
                  <a:txBody>
                    <a:bodyPr/>
                    <a:lstStyle/>
                    <a:p>
                      <a:pPr algn="ctr">
                        <a:lnSpc>
                          <a:spcPct val="100000"/>
                        </a:lnSpc>
                        <a:spcAft>
                          <a:spcPts val="0"/>
                        </a:spcAft>
                      </a:pPr>
                      <a:r>
                        <a:rPr lang="en-US" altLang="ja-JP" sz="1400" kern="100" dirty="0" smtClean="0">
                          <a:effectLst/>
                          <a:latin typeface="Meiryo UI" panose="020B0604030504040204" pitchFamily="50" charset="-128"/>
                          <a:ea typeface="Meiryo UI" panose="020B0604030504040204" pitchFamily="50" charset="-128"/>
                          <a:cs typeface="メイリオ" panose="020B0604030504040204" pitchFamily="50" charset="-128"/>
                        </a:rPr>
                        <a:t>1,174</a:t>
                      </a:r>
                      <a:r>
                        <a:rPr lang="ja-JP" altLang="en-US" sz="1400" kern="100" dirty="0" smtClean="0">
                          <a:effectLst/>
                          <a:latin typeface="Meiryo UI" panose="020B0604030504040204" pitchFamily="50" charset="-128"/>
                          <a:ea typeface="Meiryo UI" panose="020B0604030504040204" pitchFamily="50" charset="-128"/>
                          <a:cs typeface="メイリオ" panose="020B0604030504040204" pitchFamily="50" charset="-128"/>
                        </a:rPr>
                        <a:t>人（</a:t>
                      </a:r>
                      <a:r>
                        <a:rPr lang="en-US" altLang="ja-JP" sz="1400" kern="100" dirty="0" smtClean="0">
                          <a:effectLst/>
                          <a:latin typeface="Meiryo UI" panose="020B0604030504040204" pitchFamily="50" charset="-128"/>
                          <a:ea typeface="Meiryo UI" panose="020B0604030504040204" pitchFamily="50" charset="-128"/>
                          <a:cs typeface="メイリオ" panose="020B0604030504040204" pitchFamily="50" charset="-128"/>
                        </a:rPr>
                        <a:t>H28</a:t>
                      </a:r>
                      <a:r>
                        <a:rPr lang="ja-JP" altLang="en-US" sz="1400" kern="100" dirty="0" smtClean="0">
                          <a:effectLst/>
                          <a:latin typeface="Meiryo UI" panose="020B0604030504040204" pitchFamily="50" charset="-128"/>
                          <a:ea typeface="Meiryo UI" panose="020B0604030504040204" pitchFamily="50" charset="-128"/>
                          <a:cs typeface="メイリオ" panose="020B0604030504040204" pitchFamily="50" charset="-128"/>
                        </a:rPr>
                        <a:t>）</a:t>
                      </a:r>
                      <a:endParaRPr lang="en-US" altLang="ja-JP" sz="1400" kern="100" dirty="0" smtClean="0">
                        <a:effectLst/>
                        <a:latin typeface="Meiryo UI" panose="020B0604030504040204" pitchFamily="50" charset="-128"/>
                        <a:ea typeface="Meiryo UI" panose="020B0604030504040204" pitchFamily="50" charset="-128"/>
                        <a:cs typeface="メイリオ" panose="020B0604030504040204" pitchFamily="50" charset="-128"/>
                      </a:endParaRPr>
                    </a:p>
                    <a:p>
                      <a:pPr algn="ctr">
                        <a:lnSpc>
                          <a:spcPct val="100000"/>
                        </a:lnSpc>
                        <a:spcAft>
                          <a:spcPts val="0"/>
                        </a:spcAft>
                      </a:pPr>
                      <a:r>
                        <a:rPr lang="en-US" altLang="ja-JP" sz="1400" kern="100" dirty="0" smtClean="0">
                          <a:effectLst/>
                          <a:latin typeface="Meiryo UI" panose="020B0604030504040204" pitchFamily="50" charset="-128"/>
                          <a:ea typeface="Meiryo UI" panose="020B0604030504040204" pitchFamily="50" charset="-128"/>
                          <a:cs typeface="メイリオ" panose="020B0604030504040204" pitchFamily="50" charset="-128"/>
                        </a:rPr>
                        <a:t>1,144</a:t>
                      </a:r>
                      <a:r>
                        <a:rPr lang="ja-JP" altLang="en-US" sz="1400" kern="100" dirty="0" smtClean="0">
                          <a:effectLst/>
                          <a:latin typeface="Meiryo UI" panose="020B0604030504040204" pitchFamily="50" charset="-128"/>
                          <a:ea typeface="Meiryo UI" panose="020B0604030504040204" pitchFamily="50" charset="-128"/>
                          <a:cs typeface="メイリオ" panose="020B0604030504040204" pitchFamily="50" charset="-128"/>
                        </a:rPr>
                        <a:t>人（</a:t>
                      </a:r>
                      <a:r>
                        <a:rPr lang="en-US" altLang="ja-JP" sz="1400" kern="100" dirty="0" smtClean="0">
                          <a:effectLst/>
                          <a:latin typeface="Meiryo UI" panose="020B0604030504040204" pitchFamily="50" charset="-128"/>
                          <a:ea typeface="Meiryo UI" panose="020B0604030504040204" pitchFamily="50" charset="-128"/>
                          <a:cs typeface="メイリオ" panose="020B0604030504040204" pitchFamily="50" charset="-128"/>
                        </a:rPr>
                        <a:t>H29</a:t>
                      </a:r>
                      <a:r>
                        <a:rPr lang="ja-JP" altLang="en-US" sz="1400" kern="100" dirty="0" smtClean="0">
                          <a:effectLst/>
                          <a:latin typeface="Meiryo UI" panose="020B0604030504040204" pitchFamily="50" charset="-128"/>
                          <a:ea typeface="Meiryo UI" panose="020B0604030504040204" pitchFamily="50" charset="-128"/>
                          <a:cs typeface="メイリオ" panose="020B0604030504040204" pitchFamily="50" charset="-128"/>
                        </a:rPr>
                        <a:t>）</a:t>
                      </a:r>
                      <a:endParaRPr lang="ja-JP" sz="1400" kern="100" dirty="0">
                        <a:effectLst/>
                        <a:latin typeface="Meiryo UI" panose="020B0604030504040204" pitchFamily="50" charset="-128"/>
                        <a:ea typeface="Meiryo UI" panose="020B0604030504040204" pitchFamily="50" charset="-128"/>
                        <a:cs typeface="メイリオ" panose="020B0604030504040204" pitchFamily="50" charset="-128"/>
                      </a:endParaRPr>
                    </a:p>
                  </a:txBody>
                  <a:tcPr marL="72000" marR="72000" marT="36000" marB="36000" anchor="ctr"/>
                </a:tc>
                <a:tc>
                  <a:txBody>
                    <a:bodyPr/>
                    <a:lstStyle/>
                    <a:p>
                      <a:pPr algn="ctr">
                        <a:lnSpc>
                          <a:spcPct val="100000"/>
                        </a:lnSpc>
                        <a:spcAft>
                          <a:spcPts val="0"/>
                        </a:spcAft>
                      </a:pPr>
                      <a:r>
                        <a:rPr lang="en-US" sz="1400" kern="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1,000</a:t>
                      </a:r>
                      <a:r>
                        <a:rPr lang="ja-JP" sz="1400" kern="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人未満</a:t>
                      </a:r>
                      <a:endParaRPr lang="ja-JP" sz="1400" kern="100">
                        <a:effectLst/>
                        <a:latin typeface="Meiryo UI" panose="020B0604030504040204" pitchFamily="50" charset="-128"/>
                        <a:ea typeface="Meiryo UI" panose="020B0604030504040204" pitchFamily="50" charset="-128"/>
                        <a:cs typeface="メイリオ" panose="020B0604030504040204" pitchFamily="50" charset="-128"/>
                      </a:endParaRPr>
                    </a:p>
                  </a:txBody>
                  <a:tcPr marL="72000" marR="72000" marT="36000" marB="36000" anchor="ctr"/>
                </a:tc>
                <a:extLst>
                  <a:ext uri="{0D108BD9-81ED-4DB2-BD59-A6C34878D82A}">
                    <a16:rowId xmlns:a16="http://schemas.microsoft.com/office/drawing/2014/main" val="10007"/>
                  </a:ext>
                </a:extLst>
              </a:tr>
              <a:tr h="317685">
                <a:tc>
                  <a:txBody>
                    <a:bodyPr/>
                    <a:lstStyle/>
                    <a:p>
                      <a:pPr algn="l">
                        <a:lnSpc>
                          <a:spcPct val="100000"/>
                        </a:lnSpc>
                        <a:spcAft>
                          <a:spcPts val="0"/>
                        </a:spcAft>
                      </a:pPr>
                      <a:r>
                        <a:rPr lang="ja-JP" sz="1400" b="1" kern="0"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有訴者の割合</a:t>
                      </a:r>
                      <a:endParaRPr lang="ja-JP" sz="1400" b="1" kern="100" dirty="0">
                        <a:effectLst/>
                        <a:latin typeface="Meiryo UI" panose="020B0604030504040204" pitchFamily="50" charset="-128"/>
                        <a:ea typeface="Meiryo UI" panose="020B0604030504040204" pitchFamily="50" charset="-128"/>
                        <a:cs typeface="メイリオ" panose="020B0604030504040204" pitchFamily="50" charset="-128"/>
                      </a:endParaRPr>
                    </a:p>
                  </a:txBody>
                  <a:tcPr marL="72000" marR="72000" marT="36000" marB="36000" anchor="ctr"/>
                </a:tc>
                <a:tc>
                  <a:txBody>
                    <a:bodyPr/>
                    <a:lstStyle/>
                    <a:p>
                      <a:pPr algn="ctr">
                        <a:lnSpc>
                          <a:spcPct val="100000"/>
                        </a:lnSpc>
                        <a:spcAft>
                          <a:spcPts val="0"/>
                        </a:spcAft>
                      </a:pPr>
                      <a:r>
                        <a:rPr lang="en-US" sz="1400" kern="0"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31.75%</a:t>
                      </a:r>
                      <a:r>
                        <a:rPr lang="ja-JP" sz="1400" kern="0"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a:t>
                      </a:r>
                      <a:r>
                        <a:rPr lang="en-US" sz="1400" kern="0"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H28</a:t>
                      </a:r>
                      <a:r>
                        <a:rPr lang="ja-JP" sz="1400" kern="0"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a:t>
                      </a:r>
                      <a:endParaRPr lang="ja-JP" sz="1400" kern="100" dirty="0">
                        <a:effectLst/>
                        <a:latin typeface="Meiryo UI" panose="020B0604030504040204" pitchFamily="50" charset="-128"/>
                        <a:ea typeface="Meiryo UI" panose="020B0604030504040204" pitchFamily="50" charset="-128"/>
                        <a:cs typeface="メイリオ" panose="020B0604030504040204" pitchFamily="50" charset="-128"/>
                      </a:endParaRPr>
                    </a:p>
                  </a:txBody>
                  <a:tcPr marL="72000" marR="72000" marT="36000" marB="36000" anchor="ctr"/>
                </a:tc>
                <a:tc>
                  <a:txBody>
                    <a:bodyPr/>
                    <a:lstStyle/>
                    <a:p>
                      <a:pPr algn="ctr">
                        <a:lnSpc>
                          <a:spcPct val="100000"/>
                        </a:lnSpc>
                        <a:spcAft>
                          <a:spcPts val="0"/>
                        </a:spcAft>
                      </a:pPr>
                      <a:r>
                        <a:rPr lang="en-US" altLang="ja-JP" sz="1400" kern="100" dirty="0" smtClean="0">
                          <a:effectLst/>
                          <a:latin typeface="Meiryo UI" panose="020B0604030504040204" pitchFamily="50" charset="-128"/>
                          <a:ea typeface="Meiryo UI" panose="020B0604030504040204" pitchFamily="50" charset="-128"/>
                          <a:cs typeface="メイリオ" panose="020B0604030504040204" pitchFamily="50" charset="-128"/>
                        </a:rPr>
                        <a:t>-</a:t>
                      </a:r>
                      <a:endParaRPr lang="ja-JP" sz="1400" kern="100" dirty="0">
                        <a:effectLst/>
                        <a:latin typeface="Meiryo UI" panose="020B0604030504040204" pitchFamily="50" charset="-128"/>
                        <a:ea typeface="Meiryo UI" panose="020B0604030504040204" pitchFamily="50" charset="-128"/>
                        <a:cs typeface="メイリオ" panose="020B0604030504040204" pitchFamily="50" charset="-128"/>
                      </a:endParaRPr>
                    </a:p>
                  </a:txBody>
                  <a:tcPr marL="72000" marR="72000" marT="36000" marB="36000" anchor="ctr"/>
                </a:tc>
                <a:tc>
                  <a:txBody>
                    <a:bodyPr/>
                    <a:lstStyle/>
                    <a:p>
                      <a:pPr algn="ctr">
                        <a:lnSpc>
                          <a:spcPct val="100000"/>
                        </a:lnSpc>
                        <a:spcAft>
                          <a:spcPts val="0"/>
                        </a:spcAft>
                      </a:pPr>
                      <a:r>
                        <a:rPr lang="ja-JP" sz="1400" kern="0"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減少</a:t>
                      </a:r>
                      <a:endParaRPr lang="ja-JP" sz="1400" kern="100" dirty="0">
                        <a:effectLst/>
                        <a:latin typeface="Meiryo UI" panose="020B0604030504040204" pitchFamily="50" charset="-128"/>
                        <a:ea typeface="Meiryo UI" panose="020B0604030504040204" pitchFamily="50" charset="-128"/>
                        <a:cs typeface="メイリオ" panose="020B0604030504040204" pitchFamily="50" charset="-128"/>
                      </a:endParaRPr>
                    </a:p>
                  </a:txBody>
                  <a:tcPr marL="72000" marR="72000" marT="36000" marB="36000" anchor="ct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5769683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13052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p:cNvSpPr txBox="1"/>
          <p:nvPr/>
        </p:nvSpPr>
        <p:spPr>
          <a:xfrm>
            <a:off x="1115616" y="2925016"/>
            <a:ext cx="6840000" cy="720000"/>
          </a:xfrm>
          <a:prstGeom prst="roundRect">
            <a:avLst>
              <a:gd name="adj" fmla="val 50000"/>
            </a:avLst>
          </a:prstGeom>
          <a:solidFill>
            <a:schemeClr val="tx2">
              <a:lumMod val="40000"/>
              <a:lumOff val="60000"/>
            </a:schemeClr>
          </a:solidFill>
        </p:spPr>
        <p:txBody>
          <a:bodyPr wrap="square" lIns="72000" tIns="72000" rIns="72000" bIns="72000" rtlCol="0" anchor="ctr">
            <a:noAutofit/>
          </a:bodyPr>
          <a:lstStyle/>
          <a:p>
            <a:pPr algn="ct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（参考）主な取組の実施状況</a:t>
            </a:r>
            <a:endParaRPr lang="en-US" altLang="ja-JP" sz="2400" b="1"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5535625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グループ化 19"/>
          <p:cNvGrpSpPr/>
          <p:nvPr/>
        </p:nvGrpSpPr>
        <p:grpSpPr>
          <a:xfrm>
            <a:off x="683568" y="5314181"/>
            <a:ext cx="2642333" cy="1408613"/>
            <a:chOff x="1249973" y="5484474"/>
            <a:chExt cx="2642333" cy="1408613"/>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9973" y="6223701"/>
              <a:ext cx="557017" cy="669386"/>
            </a:xfrm>
            <a:prstGeom prst="rect">
              <a:avLst/>
            </a:prstGeom>
          </p:spPr>
        </p:pic>
        <p:grpSp>
          <p:nvGrpSpPr>
            <p:cNvPr id="19" name="グループ化 18"/>
            <p:cNvGrpSpPr/>
            <p:nvPr/>
          </p:nvGrpSpPr>
          <p:grpSpPr>
            <a:xfrm>
              <a:off x="1249973" y="5484474"/>
              <a:ext cx="2642333" cy="1408613"/>
              <a:chOff x="1050133" y="5295167"/>
              <a:chExt cx="2642333" cy="1408613"/>
            </a:xfrm>
          </p:grpSpPr>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5649" y="6034394"/>
                <a:ext cx="2046817" cy="669386"/>
              </a:xfrm>
              <a:prstGeom prst="rect">
                <a:avLst/>
              </a:prstGeom>
            </p:spPr>
          </p:pic>
          <p:pic>
            <p:nvPicPr>
              <p:cNvPr id="9" name="図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5648" y="5295167"/>
                <a:ext cx="2046817" cy="669384"/>
              </a:xfrm>
              <a:prstGeom prst="rect">
                <a:avLst/>
              </a:prstGeom>
            </p:spPr>
          </p:pic>
          <p:pic>
            <p:nvPicPr>
              <p:cNvPr id="10" name="図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0133" y="5295167"/>
                <a:ext cx="567788" cy="695539"/>
              </a:xfrm>
              <a:prstGeom prst="rect">
                <a:avLst/>
              </a:prstGeom>
            </p:spPr>
          </p:pic>
        </p:grpSp>
      </p:grpSp>
      <p:sp>
        <p:nvSpPr>
          <p:cNvPr id="5" name="正方形/長方形 4"/>
          <p:cNvSpPr/>
          <p:nvPr/>
        </p:nvSpPr>
        <p:spPr>
          <a:xfrm>
            <a:off x="35496" y="44624"/>
            <a:ext cx="6524272" cy="394211"/>
          </a:xfrm>
          <a:prstGeom prst="rect">
            <a:avLst/>
          </a:prstGeom>
          <a:solidFill>
            <a:srgbClr val="002060"/>
          </a:solidFill>
          <a:ln>
            <a:noFill/>
          </a:ln>
          <a:effectLst>
            <a:outerShdw blurRad="1016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anchor="ctr"/>
          <a:lstStyle/>
          <a:p>
            <a:pPr>
              <a:lnSpc>
                <a:spcPts val="2200"/>
              </a:lnSpc>
              <a:defRPr/>
            </a:pP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①ヘルスリテラシー</a:t>
            </a:r>
            <a:endPar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79512" y="872720"/>
            <a:ext cx="8784000" cy="36000"/>
          </a:xfrm>
          <a:prstGeom prst="rect">
            <a:avLst/>
          </a:prstGeom>
          <a:solidFill>
            <a:schemeClr val="tx2">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144000" rtlCol="0" anchor="b"/>
          <a:lstStyle/>
          <a:p>
            <a:pPr>
              <a:lnSpc>
                <a:spcPts val="2000"/>
              </a:lnSpc>
            </a:pP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キャンパス・</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プロジェクト</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endParaRPr>
          </a:p>
        </p:txBody>
      </p:sp>
      <p:sp>
        <p:nvSpPr>
          <p:cNvPr id="14" name="正方形/長方形 13"/>
          <p:cNvSpPr/>
          <p:nvPr/>
        </p:nvSpPr>
        <p:spPr>
          <a:xfrm>
            <a:off x="179512" y="3035314"/>
            <a:ext cx="8784000" cy="36000"/>
          </a:xfrm>
          <a:prstGeom prst="rect">
            <a:avLst/>
          </a:prstGeom>
          <a:solidFill>
            <a:schemeClr val="tx2">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144000" rtlCol="0" anchor="b"/>
          <a:lstStyle/>
          <a:p>
            <a:pPr>
              <a:lnSpc>
                <a:spcPts val="2000"/>
              </a:lnSpc>
            </a:pP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女性のための健活</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セミナー</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endParaRPr>
          </a:p>
        </p:txBody>
      </p:sp>
      <p:sp>
        <p:nvSpPr>
          <p:cNvPr id="15" name="正方形/長方形 14"/>
          <p:cNvSpPr/>
          <p:nvPr/>
        </p:nvSpPr>
        <p:spPr>
          <a:xfrm>
            <a:off x="180488" y="5195923"/>
            <a:ext cx="8784000" cy="36000"/>
          </a:xfrm>
          <a:prstGeom prst="rect">
            <a:avLst/>
          </a:prstGeom>
          <a:solidFill>
            <a:schemeClr val="tx2">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144000" rtlCol="0" anchor="b"/>
          <a:lstStyle/>
          <a:p>
            <a:pPr>
              <a:lnSpc>
                <a:spcPts val="2000"/>
              </a:lnSpc>
            </a:pP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府民の健康づくりの気運醸成</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endParaRPr>
          </a:p>
        </p:txBody>
      </p:sp>
      <p:sp>
        <p:nvSpPr>
          <p:cNvPr id="11" name="正方形/長方形 10"/>
          <p:cNvSpPr/>
          <p:nvPr/>
        </p:nvSpPr>
        <p:spPr>
          <a:xfrm>
            <a:off x="4067944" y="2060848"/>
            <a:ext cx="2520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kumimoji="1" lang="ja-JP" altLang="en-US" sz="1100" dirty="0" smtClean="0">
                <a:solidFill>
                  <a:schemeClr val="tx1"/>
                </a:solidFill>
                <a:latin typeface="Meiryo UI" panose="020B0604030504040204" pitchFamily="50" charset="-128"/>
                <a:ea typeface="Meiryo UI" panose="020B0604030504040204" pitchFamily="50" charset="-128"/>
              </a:rPr>
              <a:t>■子宮頸がん検診車</a:t>
            </a:r>
            <a:endParaRPr kumimoji="1" lang="en-US" altLang="ja-JP" sz="1100" dirty="0" smtClean="0">
              <a:solidFill>
                <a:schemeClr val="tx1"/>
              </a:solidFill>
              <a:latin typeface="Meiryo UI" panose="020B0604030504040204" pitchFamily="50" charset="-128"/>
              <a:ea typeface="Meiryo UI" panose="020B0604030504040204" pitchFamily="50" charset="-128"/>
            </a:endParaRPr>
          </a:p>
        </p:txBody>
      </p:sp>
      <p:sp>
        <p:nvSpPr>
          <p:cNvPr id="17" name="正方形/長方形 16"/>
          <p:cNvSpPr/>
          <p:nvPr/>
        </p:nvSpPr>
        <p:spPr>
          <a:xfrm>
            <a:off x="467824" y="3285190"/>
            <a:ext cx="2520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kumimoji="1" lang="ja-JP" altLang="en-US" sz="1100" dirty="0" smtClean="0">
                <a:solidFill>
                  <a:schemeClr val="tx1"/>
                </a:solidFill>
                <a:latin typeface="Meiryo UI" panose="020B0604030504040204" pitchFamily="50" charset="-128"/>
                <a:ea typeface="Meiryo UI" panose="020B0604030504040204" pitchFamily="50" charset="-128"/>
              </a:rPr>
              <a:t>■セミナ</a:t>
            </a:r>
            <a:r>
              <a:rPr lang="ja-JP" altLang="en-US" sz="1100" dirty="0" smtClean="0">
                <a:solidFill>
                  <a:schemeClr val="tx1"/>
                </a:solidFill>
                <a:latin typeface="Meiryo UI" panose="020B0604030504040204" pitchFamily="50" charset="-128"/>
                <a:ea typeface="Meiryo UI" panose="020B0604030504040204" pitchFamily="50" charset="-128"/>
              </a:rPr>
              <a:t>ー風景</a:t>
            </a:r>
            <a:endParaRPr kumimoji="1" lang="en-US" altLang="ja-JP" sz="1100" dirty="0" smtClean="0">
              <a:solidFill>
                <a:schemeClr val="tx1"/>
              </a:solidFill>
              <a:latin typeface="Meiryo UI" panose="020B0604030504040204" pitchFamily="50" charset="-128"/>
              <a:ea typeface="Meiryo UI" panose="020B0604030504040204" pitchFamily="50" charset="-128"/>
            </a:endParaRPr>
          </a:p>
        </p:txBody>
      </p:sp>
      <p:sp>
        <p:nvSpPr>
          <p:cNvPr id="18" name="正方形/長方形 17"/>
          <p:cNvSpPr/>
          <p:nvPr/>
        </p:nvSpPr>
        <p:spPr>
          <a:xfrm>
            <a:off x="3924208" y="6348051"/>
            <a:ext cx="2520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ja-JP" altLang="en-US" sz="1100" dirty="0">
                <a:solidFill>
                  <a:schemeClr val="tx1"/>
                </a:solidFill>
                <a:latin typeface="Meiryo UI" panose="020B0604030504040204" pitchFamily="50" charset="-128"/>
                <a:ea typeface="Meiryo UI" panose="020B0604030504040204" pitchFamily="50" charset="-128"/>
              </a:rPr>
              <a:t>■北大阪急行中吊り広告</a:t>
            </a:r>
            <a:endParaRPr kumimoji="1" lang="en-US" altLang="ja-JP" sz="1100" dirty="0" smtClean="0">
              <a:solidFill>
                <a:schemeClr val="tx1"/>
              </a:solidFill>
              <a:latin typeface="Meiryo UI" panose="020B0604030504040204" pitchFamily="50" charset="-128"/>
              <a:ea typeface="Meiryo UI" panose="020B0604030504040204" pitchFamily="50" charset="-128"/>
            </a:endParaRPr>
          </a:p>
        </p:txBody>
      </p:sp>
      <p:pic>
        <p:nvPicPr>
          <p:cNvPr id="6" name="図 5"/>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15000"/>
                    </a14:imgEffect>
                  </a14:imgLayer>
                </a14:imgProps>
              </a:ext>
            </a:extLst>
          </a:blip>
          <a:srcRect t="20587" r="5957"/>
          <a:stretch/>
        </p:blipFill>
        <p:spPr>
          <a:xfrm>
            <a:off x="5436096" y="987210"/>
            <a:ext cx="2501063" cy="1584000"/>
          </a:xfrm>
          <a:prstGeom prst="rect">
            <a:avLst/>
          </a:prstGeom>
        </p:spPr>
      </p:pic>
      <p:pic>
        <p:nvPicPr>
          <p:cNvPr id="8" name="図 7"/>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10000"/>
                    </a14:imgEffect>
                  </a14:imgLayer>
                </a14:imgProps>
              </a:ext>
            </a:extLst>
          </a:blip>
          <a:srcRect t="13102" r="1553" b="4553"/>
          <a:stretch/>
        </p:blipFill>
        <p:spPr>
          <a:xfrm>
            <a:off x="683568" y="987210"/>
            <a:ext cx="2524960" cy="1584000"/>
          </a:xfrm>
          <a:prstGeom prst="rect">
            <a:avLst/>
          </a:prstGeom>
        </p:spPr>
      </p:pic>
      <p:sp>
        <p:nvSpPr>
          <p:cNvPr id="16" name="正方形/長方形 15"/>
          <p:cNvSpPr/>
          <p:nvPr/>
        </p:nvSpPr>
        <p:spPr>
          <a:xfrm>
            <a:off x="3203848" y="1268760"/>
            <a:ext cx="2520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kumimoji="1" lang="ja-JP" altLang="en-US" sz="1100" dirty="0" smtClean="0">
                <a:solidFill>
                  <a:schemeClr val="tx1"/>
                </a:solidFill>
                <a:latin typeface="Meiryo UI" panose="020B0604030504040204" pitchFamily="50" charset="-128"/>
                <a:ea typeface="Meiryo UI" panose="020B0604030504040204" pitchFamily="50" charset="-128"/>
              </a:rPr>
              <a:t>■がんセミナー</a:t>
            </a:r>
            <a:endParaRPr kumimoji="1" lang="en-US" altLang="ja-JP" sz="1100" dirty="0" smtClean="0">
              <a:solidFill>
                <a:schemeClr val="tx1"/>
              </a:solidFill>
              <a:latin typeface="Meiryo UI" panose="020B0604030504040204" pitchFamily="50" charset="-128"/>
              <a:ea typeface="Meiryo UI" panose="020B0604030504040204" pitchFamily="50" charset="-128"/>
            </a:endParaRPr>
          </a:p>
        </p:txBody>
      </p:sp>
      <p:pic>
        <p:nvPicPr>
          <p:cNvPr id="12" name="図 11" descr="D:\YamamotoK2\Desktop\図6.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587711" y="5301368"/>
            <a:ext cx="2512681" cy="1440000"/>
          </a:xfrm>
          <a:prstGeom prst="rect">
            <a:avLst/>
          </a:prstGeom>
          <a:noFill/>
          <a:ln>
            <a:noFill/>
          </a:ln>
        </p:spPr>
      </p:pic>
      <p:pic>
        <p:nvPicPr>
          <p:cNvPr id="13" name="図 12" descr="D:\YamamotoK2\Desktop\図3.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210444" y="3140872"/>
            <a:ext cx="2466012" cy="1584000"/>
          </a:xfrm>
          <a:prstGeom prst="rect">
            <a:avLst/>
          </a:prstGeom>
          <a:noFill/>
          <a:ln>
            <a:noFill/>
          </a:ln>
        </p:spPr>
      </p:pic>
      <p:pic>
        <p:nvPicPr>
          <p:cNvPr id="2" name="図 1"/>
          <p:cNvPicPr>
            <a:picLocks noChangeAspect="1"/>
          </p:cNvPicPr>
          <p:nvPr/>
        </p:nvPicPr>
        <p:blipFill rotWithShape="1">
          <a:blip r:embed="rId12" cstate="print">
            <a:extLst>
              <a:ext uri="{28A0092B-C50C-407E-A947-70E740481C1C}">
                <a14:useLocalDpi xmlns:a14="http://schemas.microsoft.com/office/drawing/2010/main" val="0"/>
              </a:ext>
            </a:extLst>
          </a:blip>
          <a:srcRect t="-219"/>
          <a:stretch/>
        </p:blipFill>
        <p:spPr>
          <a:xfrm>
            <a:off x="1483684" y="3140872"/>
            <a:ext cx="2800284" cy="1584272"/>
          </a:xfrm>
          <a:prstGeom prst="rect">
            <a:avLst/>
          </a:prstGeom>
        </p:spPr>
      </p:pic>
      <p:sp>
        <p:nvSpPr>
          <p:cNvPr id="21" name="正方形/長方形 20"/>
          <p:cNvSpPr/>
          <p:nvPr/>
        </p:nvSpPr>
        <p:spPr>
          <a:xfrm>
            <a:off x="4644288" y="4259482"/>
            <a:ext cx="2520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kumimoji="1" lang="ja-JP" altLang="en-US" sz="1100" dirty="0" smtClean="0">
                <a:solidFill>
                  <a:schemeClr val="tx1"/>
                </a:solidFill>
                <a:latin typeface="Meiryo UI" panose="020B0604030504040204" pitchFamily="50" charset="-128"/>
                <a:ea typeface="Meiryo UI" panose="020B0604030504040204" pitchFamily="50" charset="-128"/>
              </a:rPr>
              <a:t>■乳がん自己触診</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rPr>
              <a:t>　</a:t>
            </a:r>
            <a:r>
              <a:rPr kumimoji="1" lang="ja-JP" altLang="en-US" sz="1100" dirty="0" smtClean="0">
                <a:solidFill>
                  <a:schemeClr val="tx1"/>
                </a:solidFill>
                <a:latin typeface="Meiryo UI" panose="020B0604030504040204" pitchFamily="50" charset="-128"/>
                <a:ea typeface="Meiryo UI" panose="020B0604030504040204" pitchFamily="50" charset="-128"/>
              </a:rPr>
              <a:t>モデルによる触診体験</a:t>
            </a:r>
            <a:endParaRPr kumimoji="1" lang="en-US" altLang="ja-JP" sz="1100" dirty="0" smtClean="0">
              <a:solidFill>
                <a:schemeClr val="tx1"/>
              </a:solidFill>
              <a:latin typeface="Meiryo UI" panose="020B0604030504040204" pitchFamily="50" charset="-128"/>
              <a:ea typeface="Meiryo UI" panose="020B0604030504040204" pitchFamily="50" charset="-128"/>
            </a:endParaRPr>
          </a:p>
        </p:txBody>
      </p:sp>
      <p:sp>
        <p:nvSpPr>
          <p:cNvPr id="22" name="正方形/長方形 21"/>
          <p:cNvSpPr/>
          <p:nvPr/>
        </p:nvSpPr>
        <p:spPr>
          <a:xfrm>
            <a:off x="3301614" y="5683150"/>
            <a:ext cx="2520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ja-JP" altLang="en-US" sz="1100" dirty="0" smtClean="0">
                <a:solidFill>
                  <a:schemeClr val="tx1"/>
                </a:solidFill>
                <a:latin typeface="Meiryo UI" panose="020B0604030504040204" pitchFamily="50" charset="-128"/>
                <a:ea typeface="Meiryo UI" panose="020B0604030504040204" pitchFamily="50" charset="-128"/>
              </a:rPr>
              <a:t>■キャッチコピー、</a:t>
            </a:r>
            <a:endParaRPr lang="en-US" altLang="ja-JP" sz="1100" dirty="0" smtClean="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rPr>
              <a:t>　ロゴマークの製作</a:t>
            </a:r>
            <a:endParaRPr kumimoji="1" lang="en-US" altLang="ja-JP" sz="1100" dirty="0" smtClean="0">
              <a:solidFill>
                <a:schemeClr val="tx1"/>
              </a:solidFill>
              <a:latin typeface="Meiryo UI" panose="020B0604030504040204" pitchFamily="50" charset="-128"/>
              <a:ea typeface="Meiryo UI" panose="020B0604030504040204" pitchFamily="50" charset="-128"/>
            </a:endParaRPr>
          </a:p>
        </p:txBody>
      </p:sp>
      <p:sp>
        <p:nvSpPr>
          <p:cNvPr id="24" name="円/楕円 6"/>
          <p:cNvSpPr/>
          <p:nvPr/>
        </p:nvSpPr>
        <p:spPr>
          <a:xfrm>
            <a:off x="8569123" y="49634"/>
            <a:ext cx="540000" cy="54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b="1" spc="-140" dirty="0" smtClean="0"/>
              <a:t>14</a:t>
            </a:r>
            <a:endParaRPr lang="ja-JP" altLang="en-US" b="1" spc="-140" dirty="0"/>
          </a:p>
        </p:txBody>
      </p:sp>
    </p:spTree>
    <p:extLst>
      <p:ext uri="{BB962C8B-B14F-4D97-AF65-F5344CB8AC3E}">
        <p14:creationId xmlns:p14="http://schemas.microsoft.com/office/powerpoint/2010/main" val="31650247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35496" y="44624"/>
            <a:ext cx="6524272" cy="394211"/>
          </a:xfrm>
          <a:prstGeom prst="rect">
            <a:avLst/>
          </a:prstGeom>
          <a:solidFill>
            <a:srgbClr val="002060"/>
          </a:solidFill>
          <a:ln>
            <a:noFill/>
          </a:ln>
          <a:effectLst>
            <a:outerShdw blurRad="1016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anchor="ctr"/>
          <a:lstStyle/>
          <a:p>
            <a:pPr>
              <a:lnSpc>
                <a:spcPts val="2200"/>
              </a:lnSpc>
              <a:defRPr/>
            </a:pP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②</a:t>
            </a: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栄養・</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食生活</a:t>
            </a:r>
            <a:endPar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79512" y="872720"/>
            <a:ext cx="8784000" cy="36000"/>
          </a:xfrm>
          <a:prstGeom prst="rect">
            <a:avLst/>
          </a:prstGeom>
          <a:solidFill>
            <a:schemeClr val="tx2">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144000" rtlCol="0" anchor="b"/>
          <a:lstStyle/>
          <a:p>
            <a:pPr>
              <a:lnSpc>
                <a:spcPts val="2000"/>
              </a:lnSpc>
            </a:pP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《V.O.S.</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メニュー（野菜たっぷり・適油・適塩）の提供</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拡大</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endParaRPr>
          </a:p>
        </p:txBody>
      </p:sp>
      <p:sp>
        <p:nvSpPr>
          <p:cNvPr id="14" name="正方形/長方形 13"/>
          <p:cNvSpPr/>
          <p:nvPr/>
        </p:nvSpPr>
        <p:spPr>
          <a:xfrm>
            <a:off x="179512" y="2996952"/>
            <a:ext cx="8784000" cy="36000"/>
          </a:xfrm>
          <a:prstGeom prst="rect">
            <a:avLst/>
          </a:prstGeom>
          <a:solidFill>
            <a:schemeClr val="tx2">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144000" rtlCol="0" anchor="b"/>
          <a:lstStyle/>
          <a:p>
            <a:pPr>
              <a:lnSpc>
                <a:spcPts val="2000"/>
              </a:lnSpc>
            </a:pP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健康キャンパス・</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プロジェクト</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endParaRPr>
          </a:p>
        </p:txBody>
      </p:sp>
      <p:sp>
        <p:nvSpPr>
          <p:cNvPr id="15" name="正方形/長方形 14"/>
          <p:cNvSpPr/>
          <p:nvPr/>
        </p:nvSpPr>
        <p:spPr>
          <a:xfrm>
            <a:off x="180488" y="5157192"/>
            <a:ext cx="8784000" cy="36000"/>
          </a:xfrm>
          <a:prstGeom prst="rect">
            <a:avLst/>
          </a:prstGeom>
          <a:solidFill>
            <a:schemeClr val="tx2">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144000" rtlCol="0" anchor="b"/>
          <a:lstStyle/>
          <a:p>
            <a:pPr>
              <a:lnSpc>
                <a:spcPts val="2000"/>
              </a:lnSpc>
            </a:pP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民間企業との</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連携</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endParaRPr>
          </a:p>
        </p:txBody>
      </p:sp>
      <p:sp>
        <p:nvSpPr>
          <p:cNvPr id="6" name="正方形/長方形 5"/>
          <p:cNvSpPr/>
          <p:nvPr/>
        </p:nvSpPr>
        <p:spPr>
          <a:xfrm>
            <a:off x="7236576" y="1988840"/>
            <a:ext cx="1728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kumimoji="1" lang="ja-JP" altLang="en-US" sz="1100" dirty="0" smtClean="0">
                <a:solidFill>
                  <a:schemeClr val="tx1"/>
                </a:solidFill>
                <a:latin typeface="Meiryo UI" panose="020B0604030504040204" pitchFamily="50" charset="-128"/>
                <a:ea typeface="Meiryo UI" panose="020B0604030504040204" pitchFamily="50" charset="-128"/>
              </a:rPr>
              <a:t>■</a:t>
            </a:r>
            <a:r>
              <a:rPr lang="en-US" altLang="ja-JP" sz="1100" dirty="0">
                <a:solidFill>
                  <a:schemeClr val="tx1"/>
                </a:solidFill>
                <a:latin typeface="Meiryo UI" panose="020B0604030504040204" pitchFamily="50" charset="-128"/>
                <a:ea typeface="Meiryo UI" panose="020B0604030504040204" pitchFamily="50" charset="-128"/>
              </a:rPr>
              <a:t>V.O.S.</a:t>
            </a:r>
            <a:r>
              <a:rPr lang="ja-JP" altLang="en-US" sz="1100" dirty="0">
                <a:solidFill>
                  <a:schemeClr val="tx1"/>
                </a:solidFill>
                <a:latin typeface="Meiryo UI" panose="020B0604030504040204" pitchFamily="50" charset="-128"/>
                <a:ea typeface="Meiryo UI" panose="020B0604030504040204" pitchFamily="50" charset="-128"/>
              </a:rPr>
              <a:t>メニュー</a:t>
            </a:r>
            <a:endParaRPr kumimoji="1" lang="en-US" altLang="ja-JP" sz="1100" dirty="0" smtClean="0">
              <a:solidFill>
                <a:schemeClr val="tx1"/>
              </a:solidFill>
              <a:latin typeface="Meiryo UI" panose="020B0604030504040204" pitchFamily="50" charset="-128"/>
              <a:ea typeface="Meiryo UI" panose="020B0604030504040204" pitchFamily="50" charset="-128"/>
            </a:endParaRPr>
          </a:p>
        </p:txBody>
      </p:sp>
      <p:sp>
        <p:nvSpPr>
          <p:cNvPr id="8" name="正方形/長方形 7"/>
          <p:cNvSpPr/>
          <p:nvPr/>
        </p:nvSpPr>
        <p:spPr>
          <a:xfrm>
            <a:off x="3419872" y="3357024"/>
            <a:ext cx="2520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kumimoji="1" lang="ja-JP" altLang="en-US" sz="1100" dirty="0" smtClean="0">
                <a:solidFill>
                  <a:schemeClr val="tx1"/>
                </a:solidFill>
                <a:latin typeface="Meiryo UI" panose="020B0604030504040204" pitchFamily="50" charset="-128"/>
                <a:ea typeface="Meiryo UI" panose="020B0604030504040204" pitchFamily="50" charset="-128"/>
              </a:rPr>
              <a:t>■食育セミナー</a:t>
            </a:r>
            <a:endParaRPr kumimoji="1" lang="en-US" altLang="ja-JP" sz="1100" dirty="0" smtClean="0">
              <a:solidFill>
                <a:schemeClr val="tx1"/>
              </a:solidFill>
              <a:latin typeface="Meiryo UI" panose="020B0604030504040204" pitchFamily="50" charset="-128"/>
              <a:ea typeface="Meiryo UI" panose="020B0604030504040204" pitchFamily="50" charset="-128"/>
            </a:endParaRPr>
          </a:p>
        </p:txBody>
      </p:sp>
      <p:sp>
        <p:nvSpPr>
          <p:cNvPr id="9" name="正方形/長方形 8"/>
          <p:cNvSpPr/>
          <p:nvPr/>
        </p:nvSpPr>
        <p:spPr>
          <a:xfrm>
            <a:off x="251800" y="5425312"/>
            <a:ext cx="2520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kumimoji="1" lang="ja-JP" altLang="en-US" sz="1100" dirty="0" smtClean="0">
                <a:solidFill>
                  <a:schemeClr val="tx1"/>
                </a:solidFill>
                <a:latin typeface="Meiryo UI" panose="020B0604030504040204" pitchFamily="50" charset="-128"/>
                <a:ea typeface="Meiryo UI" panose="020B0604030504040204" pitchFamily="50" charset="-128"/>
              </a:rPr>
              <a:t>■連携ポスターの</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rPr>
              <a:t>　　</a:t>
            </a:r>
            <a:r>
              <a:rPr kumimoji="1" lang="ja-JP" altLang="en-US" sz="1100" dirty="0" smtClean="0">
                <a:solidFill>
                  <a:schemeClr val="tx1"/>
                </a:solidFill>
                <a:latin typeface="Meiryo UI" panose="020B0604030504040204" pitchFamily="50" charset="-128"/>
                <a:ea typeface="Meiryo UI" panose="020B0604030504040204" pitchFamily="50" charset="-128"/>
              </a:rPr>
              <a:t>作成と掲示</a:t>
            </a:r>
            <a:endParaRPr kumimoji="1" lang="en-US" altLang="ja-JP" sz="1100" dirty="0" smtClean="0">
              <a:solidFill>
                <a:schemeClr val="tx1"/>
              </a:solidFill>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0000"/>
                    </a14:imgEffect>
                  </a14:imgLayer>
                </a14:imgProps>
              </a:ext>
            </a:extLst>
          </a:blip>
          <a:srcRect t="12662"/>
          <a:stretch/>
        </p:blipFill>
        <p:spPr>
          <a:xfrm>
            <a:off x="1115616" y="3115210"/>
            <a:ext cx="2308295" cy="1512000"/>
          </a:xfrm>
          <a:prstGeom prst="rect">
            <a:avLst/>
          </a:prstGeom>
        </p:spPr>
      </p:pic>
      <p:pic>
        <p:nvPicPr>
          <p:cNvPr id="3" name="図 2"/>
          <p:cNvPicPr>
            <a:picLocks noChangeAspect="1"/>
          </p:cNvPicPr>
          <p:nvPr/>
        </p:nvPicPr>
        <p:blipFill>
          <a:blip r:embed="rId4"/>
          <a:stretch>
            <a:fillRect/>
          </a:stretch>
        </p:blipFill>
        <p:spPr>
          <a:xfrm>
            <a:off x="5886451" y="3115210"/>
            <a:ext cx="1859481" cy="1512000"/>
          </a:xfrm>
          <a:prstGeom prst="rect">
            <a:avLst/>
          </a:prstGeom>
        </p:spPr>
      </p:pic>
      <p:sp>
        <p:nvSpPr>
          <p:cNvPr id="11" name="正方形/長方形 10"/>
          <p:cNvSpPr/>
          <p:nvPr/>
        </p:nvSpPr>
        <p:spPr>
          <a:xfrm>
            <a:off x="4499992" y="4149112"/>
            <a:ext cx="2520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kumimoji="1" lang="ja-JP" altLang="en-US" sz="1100" dirty="0" smtClean="0">
                <a:solidFill>
                  <a:schemeClr val="tx1"/>
                </a:solidFill>
                <a:latin typeface="Meiryo UI" panose="020B0604030504040204" pitchFamily="50" charset="-128"/>
                <a:ea typeface="Meiryo UI" panose="020B0604030504040204" pitchFamily="50" charset="-128"/>
              </a:rPr>
              <a:t>■近畿大学オリジナル</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rPr>
              <a:t>　　</a:t>
            </a:r>
            <a:r>
              <a:rPr lang="en-US" altLang="ja-JP" sz="1100" dirty="0" smtClean="0">
                <a:solidFill>
                  <a:schemeClr val="tx1"/>
                </a:solidFill>
                <a:latin typeface="Meiryo UI" panose="020B0604030504040204" pitchFamily="50" charset="-128"/>
                <a:ea typeface="Meiryo UI" panose="020B0604030504040204" pitchFamily="50" charset="-128"/>
              </a:rPr>
              <a:t>V.O.S.</a:t>
            </a:r>
            <a:r>
              <a:rPr lang="ja-JP" altLang="en-US" sz="1100" dirty="0" smtClean="0">
                <a:solidFill>
                  <a:schemeClr val="tx1"/>
                </a:solidFill>
                <a:latin typeface="Meiryo UI" panose="020B0604030504040204" pitchFamily="50" charset="-128"/>
                <a:ea typeface="Meiryo UI" panose="020B0604030504040204" pitchFamily="50" charset="-128"/>
              </a:rPr>
              <a:t>メニュー</a:t>
            </a:r>
            <a:endParaRPr kumimoji="1" lang="en-US" altLang="ja-JP" sz="1100" dirty="0" smtClean="0">
              <a:solidFill>
                <a:schemeClr val="tx1"/>
              </a:solidFill>
              <a:latin typeface="Meiryo UI" panose="020B0604030504040204" pitchFamily="50" charset="-128"/>
              <a:ea typeface="Meiryo UI" panose="020B0604030504040204" pitchFamily="50" charset="-128"/>
            </a:endParaRPr>
          </a:p>
        </p:txBody>
      </p:sp>
      <p:pic>
        <p:nvPicPr>
          <p:cNvPr id="10" name="図 9"/>
          <p:cNvPicPr>
            <a:picLocks noChangeAspect="1"/>
          </p:cNvPicPr>
          <p:nvPr/>
        </p:nvPicPr>
        <p:blipFill rotWithShape="1">
          <a:blip r:embed="rId5"/>
          <a:srcRect l="4735" r="1475" b="7883"/>
          <a:stretch/>
        </p:blipFill>
        <p:spPr>
          <a:xfrm>
            <a:off x="1413102" y="5274024"/>
            <a:ext cx="2206552" cy="1440000"/>
          </a:xfrm>
          <a:prstGeom prst="rect">
            <a:avLst/>
          </a:prstGeom>
        </p:spPr>
      </p:pic>
      <p:pic>
        <p:nvPicPr>
          <p:cNvPr id="16" name="図 15"/>
          <p:cNvPicPr>
            <a:picLocks noChangeAspect="1"/>
          </p:cNvPicPr>
          <p:nvPr/>
        </p:nvPicPr>
        <p:blipFill rotWithShape="1">
          <a:blip r:embed="rId6"/>
          <a:srcRect l="3279"/>
          <a:stretch/>
        </p:blipFill>
        <p:spPr>
          <a:xfrm>
            <a:off x="3756847" y="5274024"/>
            <a:ext cx="2023047" cy="1440000"/>
          </a:xfrm>
          <a:prstGeom prst="rect">
            <a:avLst/>
          </a:prstGeom>
        </p:spPr>
      </p:pic>
      <p:pic>
        <p:nvPicPr>
          <p:cNvPr id="17" name="図 16"/>
          <p:cNvPicPr>
            <a:picLocks noChangeAspect="1"/>
          </p:cNvPicPr>
          <p:nvPr/>
        </p:nvPicPr>
        <p:blipFill rotWithShape="1">
          <a:blip r:embed="rId7">
            <a:extLst>
              <a:ext uri="{28A0092B-C50C-407E-A947-70E740481C1C}">
                <a14:useLocalDpi xmlns:a14="http://schemas.microsoft.com/office/drawing/2010/main" val="0"/>
              </a:ext>
            </a:extLst>
          </a:blip>
          <a:srcRect l="36439" t="22524" r="33063" b="53705"/>
          <a:stretch/>
        </p:blipFill>
        <p:spPr>
          <a:xfrm>
            <a:off x="5923910" y="5274024"/>
            <a:ext cx="2464514" cy="1440000"/>
          </a:xfrm>
          <a:prstGeom prst="rect">
            <a:avLst/>
          </a:prstGeom>
        </p:spPr>
      </p:pic>
      <p:pic>
        <p:nvPicPr>
          <p:cNvPr id="18" name="図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3608" y="993607"/>
            <a:ext cx="2015999" cy="1512000"/>
          </a:xfrm>
          <a:prstGeom prst="rect">
            <a:avLst/>
          </a:prstGeom>
        </p:spPr>
      </p:pic>
      <p:pic>
        <p:nvPicPr>
          <p:cNvPr id="19" name="図 18"/>
          <p:cNvPicPr>
            <a:picLocks noChangeAspect="1"/>
          </p:cNvPicPr>
          <p:nvPr/>
        </p:nvPicPr>
        <p:blipFill rotWithShape="1">
          <a:blip r:embed="rId9">
            <a:extLst>
              <a:ext uri="{28A0092B-C50C-407E-A947-70E740481C1C}">
                <a14:useLocalDpi xmlns:a14="http://schemas.microsoft.com/office/drawing/2010/main" val="0"/>
              </a:ext>
            </a:extLst>
          </a:blip>
          <a:srcRect t="18958"/>
          <a:stretch/>
        </p:blipFill>
        <p:spPr>
          <a:xfrm>
            <a:off x="5364088" y="993607"/>
            <a:ext cx="1865695" cy="1512000"/>
          </a:xfrm>
          <a:prstGeom prst="rect">
            <a:avLst/>
          </a:prstGeom>
        </p:spPr>
      </p:pic>
      <p:pic>
        <p:nvPicPr>
          <p:cNvPr id="4" name="図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95067" y="993607"/>
            <a:ext cx="2025005" cy="1512000"/>
          </a:xfrm>
          <a:prstGeom prst="rect">
            <a:avLst/>
          </a:prstGeom>
        </p:spPr>
      </p:pic>
      <p:sp>
        <p:nvSpPr>
          <p:cNvPr id="21" name="円/楕円 6"/>
          <p:cNvSpPr/>
          <p:nvPr/>
        </p:nvSpPr>
        <p:spPr>
          <a:xfrm>
            <a:off x="8556244" y="6237312"/>
            <a:ext cx="540000" cy="54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b="1" spc="-140" dirty="0" smtClean="0"/>
              <a:t>15</a:t>
            </a:r>
            <a:endParaRPr lang="ja-JP" altLang="en-US" b="1" spc="-140" dirty="0"/>
          </a:p>
        </p:txBody>
      </p:sp>
    </p:spTree>
    <p:extLst>
      <p:ext uri="{BB962C8B-B14F-4D97-AF65-F5344CB8AC3E}">
        <p14:creationId xmlns:p14="http://schemas.microsoft.com/office/powerpoint/2010/main" val="13567428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35496" y="44624"/>
            <a:ext cx="6524272" cy="394211"/>
          </a:xfrm>
          <a:prstGeom prst="rect">
            <a:avLst/>
          </a:prstGeom>
          <a:solidFill>
            <a:srgbClr val="002060"/>
          </a:solidFill>
          <a:ln>
            <a:noFill/>
          </a:ln>
          <a:effectLst>
            <a:outerShdw blurRad="1016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anchor="ctr"/>
          <a:lstStyle/>
          <a:p>
            <a:pPr>
              <a:lnSpc>
                <a:spcPts val="2200"/>
              </a:lnSpc>
              <a:defRPr/>
            </a:pP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③</a:t>
            </a: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身体活動・</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運動</a:t>
            </a:r>
            <a:endPar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79512" y="872720"/>
            <a:ext cx="8784000" cy="36000"/>
          </a:xfrm>
          <a:prstGeom prst="rect">
            <a:avLst/>
          </a:prstGeom>
          <a:solidFill>
            <a:schemeClr val="tx2">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144000" rtlCol="0" anchor="b"/>
          <a:lstStyle/>
          <a:p>
            <a:pPr>
              <a:lnSpc>
                <a:spcPts val="2000"/>
              </a:lnSpc>
            </a:pP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おおさか健活マイレージ「アスマイル」の</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展開</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endParaRPr>
          </a:p>
        </p:txBody>
      </p:sp>
      <p:sp>
        <p:nvSpPr>
          <p:cNvPr id="14" name="正方形/長方形 13"/>
          <p:cNvSpPr/>
          <p:nvPr/>
        </p:nvSpPr>
        <p:spPr>
          <a:xfrm>
            <a:off x="179512" y="3356992"/>
            <a:ext cx="4176000" cy="36000"/>
          </a:xfrm>
          <a:prstGeom prst="rect">
            <a:avLst/>
          </a:prstGeom>
          <a:solidFill>
            <a:schemeClr val="tx2">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144000" rtlCol="0" anchor="b"/>
          <a:lstStyle/>
          <a:p>
            <a:pPr>
              <a:lnSpc>
                <a:spcPts val="2000"/>
              </a:lnSpc>
            </a:pP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府民スポーツ・レクリエーション</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endParaRPr>
          </a:p>
        </p:txBody>
      </p:sp>
      <p:sp>
        <p:nvSpPr>
          <p:cNvPr id="15" name="正方形/長方形 14"/>
          <p:cNvSpPr/>
          <p:nvPr/>
        </p:nvSpPr>
        <p:spPr>
          <a:xfrm>
            <a:off x="4644488" y="3356992"/>
            <a:ext cx="4320000" cy="36000"/>
          </a:xfrm>
          <a:prstGeom prst="rect">
            <a:avLst/>
          </a:prstGeom>
          <a:solidFill>
            <a:schemeClr val="tx2">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144000" rtlCol="0" anchor="b"/>
          <a:lstStyle/>
          <a:p>
            <a:pPr>
              <a:lnSpc>
                <a:spcPts val="2000"/>
              </a:lnSpc>
            </a:pP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「健康格差」の解決プログラム促進事業（フレイル</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endParaRPr>
          </a:p>
        </p:txBody>
      </p:sp>
      <p:sp>
        <p:nvSpPr>
          <p:cNvPr id="6" name="正方形/長方形 5"/>
          <p:cNvSpPr/>
          <p:nvPr/>
        </p:nvSpPr>
        <p:spPr>
          <a:xfrm>
            <a:off x="4067944" y="2132888"/>
            <a:ext cx="2520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kumimoji="1" lang="ja-JP" altLang="en-US" sz="1100" dirty="0" smtClean="0">
                <a:solidFill>
                  <a:schemeClr val="tx1"/>
                </a:solidFill>
                <a:latin typeface="Meiryo UI" panose="020B0604030504040204" pitchFamily="50" charset="-128"/>
                <a:ea typeface="Meiryo UI" panose="020B0604030504040204" pitchFamily="50" charset="-128"/>
              </a:rPr>
              <a:t>■商業施設での</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　</a:t>
            </a:r>
            <a:r>
              <a:rPr kumimoji="1" lang="ja-JP" altLang="en-US" sz="1100" dirty="0" smtClean="0">
                <a:solidFill>
                  <a:schemeClr val="tx1"/>
                </a:solidFill>
                <a:latin typeface="Meiryo UI" panose="020B0604030504040204" pitchFamily="50" charset="-128"/>
                <a:ea typeface="Meiryo UI" panose="020B0604030504040204" pitchFamily="50" charset="-128"/>
              </a:rPr>
              <a:t>アスマイル普及イベント</a:t>
            </a:r>
            <a:endParaRPr kumimoji="1" lang="en-US" altLang="ja-JP" sz="1100" dirty="0" smtClean="0">
              <a:solidFill>
                <a:schemeClr val="tx1"/>
              </a:solidFill>
              <a:latin typeface="Meiryo UI" panose="020B0604030504040204" pitchFamily="50" charset="-128"/>
              <a:ea typeface="Meiryo UI" panose="020B0604030504040204" pitchFamily="50" charset="-128"/>
            </a:endParaRPr>
          </a:p>
        </p:txBody>
      </p:sp>
      <p:sp>
        <p:nvSpPr>
          <p:cNvPr id="8" name="正方形/長方形 7"/>
          <p:cNvSpPr/>
          <p:nvPr/>
        </p:nvSpPr>
        <p:spPr>
          <a:xfrm>
            <a:off x="1619952" y="5157224"/>
            <a:ext cx="2520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kumimoji="1" lang="ja-JP" altLang="en-US" sz="1100" dirty="0" smtClean="0">
                <a:solidFill>
                  <a:schemeClr val="tx1"/>
                </a:solidFill>
                <a:latin typeface="Meiryo UI" panose="020B0604030504040204" pitchFamily="50" charset="-128"/>
                <a:ea typeface="Meiryo UI" panose="020B0604030504040204" pitchFamily="50" charset="-128"/>
              </a:rPr>
              <a:t>■体力測定会</a:t>
            </a:r>
            <a:endParaRPr kumimoji="1" lang="en-US" altLang="ja-JP" sz="1100" dirty="0" smtClean="0">
              <a:solidFill>
                <a:schemeClr val="tx1"/>
              </a:solidFill>
              <a:latin typeface="Meiryo UI" panose="020B0604030504040204" pitchFamily="50" charset="-128"/>
              <a:ea typeface="Meiryo UI" panose="020B0604030504040204" pitchFamily="50" charset="-128"/>
            </a:endParaRPr>
          </a:p>
        </p:txBody>
      </p:sp>
      <p:sp>
        <p:nvSpPr>
          <p:cNvPr id="9" name="正方形/長方形 8"/>
          <p:cNvSpPr/>
          <p:nvPr/>
        </p:nvSpPr>
        <p:spPr>
          <a:xfrm>
            <a:off x="4860032" y="5517264"/>
            <a:ext cx="2520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kumimoji="1" lang="ja-JP" altLang="en-US" sz="1100" dirty="0" smtClean="0">
                <a:solidFill>
                  <a:schemeClr val="tx1"/>
                </a:solidFill>
                <a:latin typeface="Meiryo UI" panose="020B0604030504040204" pitchFamily="50" charset="-128"/>
                <a:ea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rPr>
              <a:t>体</a:t>
            </a:r>
            <a:r>
              <a:rPr lang="ja-JP" altLang="en-US" sz="1100" dirty="0" smtClean="0">
                <a:solidFill>
                  <a:schemeClr val="tx1"/>
                </a:solidFill>
                <a:latin typeface="Meiryo UI" panose="020B0604030504040204" pitchFamily="50" charset="-128"/>
                <a:ea typeface="Meiryo UI" panose="020B0604030504040204" pitchFamily="50" charset="-128"/>
              </a:rPr>
              <a:t>組成チェック</a:t>
            </a:r>
            <a:endParaRPr kumimoji="1" lang="en-US" altLang="ja-JP" sz="1100" dirty="0" smtClean="0">
              <a:solidFill>
                <a:schemeClr val="tx1"/>
              </a:solidFill>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rotWithShape="1">
          <a:blip r:embed="rId2" cstate="print">
            <a:extLst>
              <a:ext uri="{28A0092B-C50C-407E-A947-70E740481C1C}">
                <a14:useLocalDpi xmlns:a14="http://schemas.microsoft.com/office/drawing/2010/main" val="0"/>
              </a:ext>
            </a:extLst>
          </a:blip>
          <a:srcRect l="31101" r="37399"/>
          <a:stretch/>
        </p:blipFill>
        <p:spPr>
          <a:xfrm>
            <a:off x="4891843" y="3477448"/>
            <a:ext cx="1128949" cy="2016000"/>
          </a:xfrm>
          <a:prstGeom prst="rect">
            <a:avLst/>
          </a:prstGeom>
        </p:spPr>
      </p:pic>
      <p:pic>
        <p:nvPicPr>
          <p:cNvPr id="3" name="図 2"/>
          <p:cNvPicPr>
            <a:picLocks noChangeAspect="1"/>
          </p:cNvPicPr>
          <p:nvPr/>
        </p:nvPicPr>
        <p:blipFill rotWithShape="1">
          <a:blip r:embed="rId3">
            <a:extLst>
              <a:ext uri="{28A0092B-C50C-407E-A947-70E740481C1C}">
                <a14:useLocalDpi xmlns:a14="http://schemas.microsoft.com/office/drawing/2010/main" val="0"/>
              </a:ext>
            </a:extLst>
          </a:blip>
          <a:srcRect l="15750" t="32641" r="44088" b="21457"/>
          <a:stretch/>
        </p:blipFill>
        <p:spPr>
          <a:xfrm>
            <a:off x="6228184" y="3477448"/>
            <a:ext cx="2297806" cy="1584000"/>
          </a:xfrm>
          <a:prstGeom prst="rect">
            <a:avLst/>
          </a:prstGeom>
        </p:spPr>
      </p:pic>
      <p:sp>
        <p:nvSpPr>
          <p:cNvPr id="11" name="正方形/長方形 10"/>
          <p:cNvSpPr/>
          <p:nvPr/>
        </p:nvSpPr>
        <p:spPr>
          <a:xfrm>
            <a:off x="7812360" y="5085216"/>
            <a:ext cx="1080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kumimoji="1" lang="ja-JP" altLang="en-US" sz="1100" dirty="0" smtClean="0">
                <a:solidFill>
                  <a:schemeClr val="tx1"/>
                </a:solidFill>
                <a:latin typeface="Meiryo UI" panose="020B0604030504040204" pitchFamily="50" charset="-128"/>
                <a:ea typeface="Meiryo UI" panose="020B0604030504040204" pitchFamily="50" charset="-128"/>
              </a:rPr>
              <a:t>■</a:t>
            </a:r>
            <a:r>
              <a:rPr lang="ja-JP" altLang="en-US" sz="1100" dirty="0" smtClean="0">
                <a:solidFill>
                  <a:schemeClr val="tx1"/>
                </a:solidFill>
                <a:latin typeface="Meiryo UI" panose="020B0604030504040204" pitchFamily="50" charset="-128"/>
                <a:ea typeface="Meiryo UI" panose="020B0604030504040204" pitchFamily="50" charset="-128"/>
              </a:rPr>
              <a:t>測定会</a:t>
            </a:r>
            <a:endParaRPr kumimoji="1" lang="en-US" altLang="ja-JP" sz="1100" dirty="0" smtClean="0">
              <a:solidFill>
                <a:schemeClr val="tx1"/>
              </a:solidFill>
              <a:latin typeface="Meiryo UI" panose="020B0604030504040204" pitchFamily="50" charset="-128"/>
              <a:ea typeface="Meiryo UI" panose="020B0604030504040204" pitchFamily="50" charset="-128"/>
            </a:endParaRPr>
          </a:p>
        </p:txBody>
      </p:sp>
      <p:pic>
        <p:nvPicPr>
          <p:cNvPr id="10" name="図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9960" y="3471475"/>
            <a:ext cx="1512000" cy="2016000"/>
          </a:xfrm>
          <a:prstGeom prst="rect">
            <a:avLst/>
          </a:prstGeom>
        </p:spPr>
      </p:pic>
      <p:pic>
        <p:nvPicPr>
          <p:cNvPr id="12" name="図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816" y="3471476"/>
            <a:ext cx="2111999" cy="1584000"/>
          </a:xfrm>
          <a:prstGeom prst="rect">
            <a:avLst/>
          </a:prstGeom>
        </p:spPr>
      </p:pic>
      <p:pic>
        <p:nvPicPr>
          <p:cNvPr id="20" name="図 19"/>
          <p:cNvPicPr>
            <a:picLocks noChangeAspect="1"/>
          </p:cNvPicPr>
          <p:nvPr/>
        </p:nvPicPr>
        <p:blipFill rotWithShape="1">
          <a:blip r:embed="rId6"/>
          <a:srcRect l="4980" t="1614" r="7128" b="1726"/>
          <a:stretch/>
        </p:blipFill>
        <p:spPr>
          <a:xfrm>
            <a:off x="2843808" y="993607"/>
            <a:ext cx="774320" cy="1656000"/>
          </a:xfrm>
          <a:prstGeom prst="roundRect">
            <a:avLst>
              <a:gd name="adj" fmla="val 8546"/>
            </a:avLst>
          </a:prstGeom>
        </p:spPr>
      </p:pic>
      <p:pic>
        <p:nvPicPr>
          <p:cNvPr id="13" name="図 12"/>
          <p:cNvPicPr>
            <a:picLocks noChangeAspect="1"/>
          </p:cNvPicPr>
          <p:nvPr/>
        </p:nvPicPr>
        <p:blipFill rotWithShape="1">
          <a:blip r:embed="rId7"/>
          <a:srcRect r="10615"/>
          <a:stretch/>
        </p:blipFill>
        <p:spPr>
          <a:xfrm>
            <a:off x="5532168" y="993607"/>
            <a:ext cx="3231529" cy="1584000"/>
          </a:xfrm>
          <a:prstGeom prst="rect">
            <a:avLst/>
          </a:prstGeom>
        </p:spPr>
      </p:pic>
      <p:sp>
        <p:nvSpPr>
          <p:cNvPr id="21" name="正方形/長方形 20"/>
          <p:cNvSpPr/>
          <p:nvPr/>
        </p:nvSpPr>
        <p:spPr>
          <a:xfrm>
            <a:off x="3618408" y="1196784"/>
            <a:ext cx="2520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kumimoji="1" lang="ja-JP" altLang="en-US" sz="1100" dirty="0" smtClean="0">
                <a:solidFill>
                  <a:schemeClr val="tx1"/>
                </a:solidFill>
                <a:latin typeface="Meiryo UI" panose="020B0604030504040204" pitchFamily="50" charset="-128"/>
                <a:ea typeface="Meiryo UI" panose="020B0604030504040204" pitchFamily="50" charset="-128"/>
              </a:rPr>
              <a:t>■アスマイルアプリ</a:t>
            </a:r>
            <a:endParaRPr kumimoji="1" lang="en-US" altLang="ja-JP" sz="1100" dirty="0" smtClean="0">
              <a:solidFill>
                <a:schemeClr val="tx1"/>
              </a:solidFill>
              <a:latin typeface="Meiryo UI" panose="020B0604030504040204" pitchFamily="50" charset="-128"/>
              <a:ea typeface="Meiryo UI" panose="020B0604030504040204" pitchFamily="50" charset="-128"/>
            </a:endParaRPr>
          </a:p>
        </p:txBody>
      </p:sp>
      <p:pic>
        <p:nvPicPr>
          <p:cNvPr id="22" name="図 21"/>
          <p:cNvPicPr>
            <a:picLocks noChangeAspect="1"/>
          </p:cNvPicPr>
          <p:nvPr/>
        </p:nvPicPr>
        <p:blipFill rotWithShape="1">
          <a:blip r:embed="rId8" cstate="print">
            <a:extLst>
              <a:ext uri="{28A0092B-C50C-407E-A947-70E740481C1C}">
                <a14:useLocalDpi xmlns:a14="http://schemas.microsoft.com/office/drawing/2010/main" val="0"/>
              </a:ext>
            </a:extLst>
          </a:blip>
          <a:srcRect l="9672" t="2675" r="11467" b="60379"/>
          <a:stretch/>
        </p:blipFill>
        <p:spPr>
          <a:xfrm>
            <a:off x="539552" y="993607"/>
            <a:ext cx="2160240" cy="1584000"/>
          </a:xfrm>
          <a:prstGeom prst="rect">
            <a:avLst/>
          </a:prstGeom>
        </p:spPr>
      </p:pic>
      <p:sp>
        <p:nvSpPr>
          <p:cNvPr id="19" name="円/楕円 6"/>
          <p:cNvSpPr/>
          <p:nvPr/>
        </p:nvSpPr>
        <p:spPr>
          <a:xfrm>
            <a:off x="8569123" y="49634"/>
            <a:ext cx="540000" cy="54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b="1" spc="-140" dirty="0" smtClean="0"/>
              <a:t>16</a:t>
            </a:r>
            <a:endParaRPr lang="ja-JP" altLang="en-US" b="1" spc="-140" dirty="0"/>
          </a:p>
        </p:txBody>
      </p:sp>
    </p:spTree>
    <p:extLst>
      <p:ext uri="{BB962C8B-B14F-4D97-AF65-F5344CB8AC3E}">
        <p14:creationId xmlns:p14="http://schemas.microsoft.com/office/powerpoint/2010/main" val="11446813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35496" y="44624"/>
            <a:ext cx="6524272" cy="394211"/>
          </a:xfrm>
          <a:prstGeom prst="rect">
            <a:avLst/>
          </a:prstGeom>
          <a:solidFill>
            <a:srgbClr val="002060"/>
          </a:solidFill>
          <a:ln>
            <a:noFill/>
          </a:ln>
          <a:effectLst>
            <a:outerShdw blurRad="1016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anchor="ctr"/>
          <a:lstStyle/>
          <a:p>
            <a:pPr>
              <a:lnSpc>
                <a:spcPts val="2200"/>
              </a:lnSpc>
              <a:defRPr/>
            </a:pP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➃</a:t>
            </a: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休養・</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睡眠</a:t>
            </a:r>
            <a:endPar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79512" y="872720"/>
            <a:ext cx="8784000" cy="36000"/>
          </a:xfrm>
          <a:prstGeom prst="rect">
            <a:avLst/>
          </a:prstGeom>
          <a:solidFill>
            <a:schemeClr val="tx2">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144000" rtlCol="0" anchor="b"/>
          <a:lstStyle/>
          <a:p>
            <a:pPr>
              <a:lnSpc>
                <a:spcPts val="2000"/>
              </a:lnSpc>
            </a:pP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啓発資材を活用した普及</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啓発</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endParaRPr>
          </a:p>
        </p:txBody>
      </p:sp>
      <p:sp>
        <p:nvSpPr>
          <p:cNvPr id="6" name="正方形/長方形 5"/>
          <p:cNvSpPr/>
          <p:nvPr/>
        </p:nvSpPr>
        <p:spPr>
          <a:xfrm>
            <a:off x="35496" y="3789040"/>
            <a:ext cx="6524272" cy="394211"/>
          </a:xfrm>
          <a:prstGeom prst="rect">
            <a:avLst/>
          </a:prstGeom>
          <a:solidFill>
            <a:srgbClr val="002060"/>
          </a:solidFill>
          <a:ln>
            <a:noFill/>
          </a:ln>
          <a:effectLst>
            <a:outerShdw blurRad="1016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anchor="ctr"/>
          <a:lstStyle/>
          <a:p>
            <a:pPr>
              <a:lnSpc>
                <a:spcPts val="2200"/>
              </a:lnSpc>
              <a:defRPr/>
            </a:pP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⑤飲酒</a:t>
            </a:r>
            <a:endPar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179512" y="4617136"/>
            <a:ext cx="8784000" cy="36000"/>
          </a:xfrm>
          <a:prstGeom prst="rect">
            <a:avLst/>
          </a:prstGeom>
          <a:solidFill>
            <a:schemeClr val="tx2">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144000" rtlCol="0" anchor="b"/>
          <a:lstStyle/>
          <a:p>
            <a:pPr>
              <a:lnSpc>
                <a:spcPts val="2000"/>
              </a:lnSpc>
            </a:pP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保健指導等を通じた適量飲酒の</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指導</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endParaRPr>
          </a:p>
        </p:txBody>
      </p:sp>
      <p:sp>
        <p:nvSpPr>
          <p:cNvPr id="9" name="正方形/長方形 8"/>
          <p:cNvSpPr/>
          <p:nvPr/>
        </p:nvSpPr>
        <p:spPr>
          <a:xfrm>
            <a:off x="395816" y="2564936"/>
            <a:ext cx="2520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kumimoji="1" lang="ja-JP" altLang="en-US" sz="1100" dirty="0" smtClean="0">
                <a:solidFill>
                  <a:schemeClr val="tx1"/>
                </a:solidFill>
                <a:latin typeface="Meiryo UI" panose="020B0604030504040204" pitchFamily="50" charset="-128"/>
                <a:ea typeface="Meiryo UI" panose="020B0604030504040204" pitchFamily="50" charset="-128"/>
              </a:rPr>
              <a:t>■リーフレットの作成</a:t>
            </a:r>
            <a:endParaRPr kumimoji="1" lang="en-US" altLang="ja-JP" sz="1100" dirty="0" smtClean="0">
              <a:solidFill>
                <a:schemeClr val="tx1"/>
              </a:solidFill>
              <a:latin typeface="Meiryo UI" panose="020B0604030504040204" pitchFamily="50" charset="-128"/>
              <a:ea typeface="Meiryo UI" panose="020B0604030504040204" pitchFamily="50" charset="-128"/>
            </a:endParaRPr>
          </a:p>
        </p:txBody>
      </p:sp>
      <p:sp>
        <p:nvSpPr>
          <p:cNvPr id="11" name="正方形/長方形 10"/>
          <p:cNvSpPr/>
          <p:nvPr/>
        </p:nvSpPr>
        <p:spPr>
          <a:xfrm>
            <a:off x="539552" y="5741449"/>
            <a:ext cx="2520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kumimoji="1" lang="ja-JP" altLang="en-US" sz="1100" dirty="0" smtClean="0">
                <a:solidFill>
                  <a:schemeClr val="tx1"/>
                </a:solidFill>
                <a:latin typeface="Meiryo UI" panose="020B0604030504040204" pitchFamily="50" charset="-128"/>
                <a:ea typeface="Meiryo UI" panose="020B0604030504040204" pitchFamily="50" charset="-128"/>
              </a:rPr>
              <a:t>■大学での適量飲酒</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rPr>
              <a:t>　</a:t>
            </a:r>
            <a:r>
              <a:rPr kumimoji="1" lang="ja-JP" altLang="en-US" sz="1100" dirty="0" smtClean="0">
                <a:solidFill>
                  <a:schemeClr val="tx1"/>
                </a:solidFill>
                <a:latin typeface="Meiryo UI" panose="020B0604030504040204" pitchFamily="50" charset="-128"/>
                <a:ea typeface="Meiryo UI" panose="020B0604030504040204" pitchFamily="50" charset="-128"/>
              </a:rPr>
              <a:t>チェック</a:t>
            </a:r>
            <a:endParaRPr kumimoji="1" lang="en-US" altLang="ja-JP" sz="1100" dirty="0" smtClean="0">
              <a:solidFill>
                <a:schemeClr val="tx1"/>
              </a:solidFill>
              <a:latin typeface="Meiryo UI" panose="020B0604030504040204" pitchFamily="50" charset="-128"/>
              <a:ea typeface="Meiryo UI" panose="020B0604030504040204" pitchFamily="50" charset="-128"/>
            </a:endParaRPr>
          </a:p>
        </p:txBody>
      </p:sp>
      <p:pic>
        <p:nvPicPr>
          <p:cNvPr id="4" name="図 3"/>
          <p:cNvPicPr>
            <a:picLocks noChangeAspect="1"/>
          </p:cNvPicPr>
          <p:nvPr/>
        </p:nvPicPr>
        <p:blipFill>
          <a:blip r:embed="rId2"/>
          <a:stretch>
            <a:fillRect/>
          </a:stretch>
        </p:blipFill>
        <p:spPr>
          <a:xfrm>
            <a:off x="1944542" y="4724960"/>
            <a:ext cx="2853912" cy="1728000"/>
          </a:xfrm>
          <a:prstGeom prst="rect">
            <a:avLst/>
          </a:prstGeom>
        </p:spPr>
      </p:pic>
      <p:pic>
        <p:nvPicPr>
          <p:cNvPr id="12" name="図 11"/>
          <p:cNvPicPr>
            <a:picLocks noChangeAspect="1"/>
          </p:cNvPicPr>
          <p:nvPr/>
        </p:nvPicPr>
        <p:blipFill>
          <a:blip r:embed="rId3"/>
          <a:stretch>
            <a:fillRect/>
          </a:stretch>
        </p:blipFill>
        <p:spPr>
          <a:xfrm>
            <a:off x="5014478" y="4724960"/>
            <a:ext cx="1291623" cy="1872000"/>
          </a:xfrm>
          <a:prstGeom prst="rect">
            <a:avLst/>
          </a:prstGeom>
        </p:spPr>
      </p:pic>
      <p:sp>
        <p:nvSpPr>
          <p:cNvPr id="15" name="角丸四角形吹き出し 14"/>
          <p:cNvSpPr/>
          <p:nvPr/>
        </p:nvSpPr>
        <p:spPr>
          <a:xfrm>
            <a:off x="6444208" y="5601271"/>
            <a:ext cx="2016000" cy="504000"/>
          </a:xfrm>
          <a:prstGeom prst="wedgeRoundRectCallout">
            <a:avLst>
              <a:gd name="adj1" fmla="val -91016"/>
              <a:gd name="adj2" fmla="val -14558"/>
              <a:gd name="adj3" fmla="val 16667"/>
            </a:avLst>
          </a:prstGeom>
          <a:solidFill>
            <a:schemeClr val="bg1"/>
          </a:solidFill>
          <a:ln w="3175">
            <a:solidFill>
              <a:schemeClr val="tx1">
                <a:lumMod val="75000"/>
                <a:lumOff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pic>
        <p:nvPicPr>
          <p:cNvPr id="14" name="図 13"/>
          <p:cNvPicPr>
            <a:picLocks noChangeAspect="1"/>
          </p:cNvPicPr>
          <p:nvPr/>
        </p:nvPicPr>
        <p:blipFill rotWithShape="1">
          <a:blip r:embed="rId4"/>
          <a:srcRect l="3679" t="27297" r="6298" b="10787"/>
          <a:stretch/>
        </p:blipFill>
        <p:spPr>
          <a:xfrm>
            <a:off x="6516217" y="5661248"/>
            <a:ext cx="1872208" cy="401943"/>
          </a:xfrm>
          <a:prstGeom prst="rect">
            <a:avLst/>
          </a:prstGeom>
          <a:ln>
            <a:noFill/>
          </a:ln>
          <a:effectLst>
            <a:softEdge rad="12700"/>
          </a:effectLst>
        </p:spPr>
      </p:pic>
      <p:pic>
        <p:nvPicPr>
          <p:cNvPr id="13" name="図 12"/>
          <p:cNvPicPr>
            <a:picLocks noChangeAspect="1"/>
          </p:cNvPicPr>
          <p:nvPr/>
        </p:nvPicPr>
        <p:blipFill rotWithShape="1">
          <a:blip r:embed="rId5"/>
          <a:srcRect l="785" b="3477"/>
          <a:stretch/>
        </p:blipFill>
        <p:spPr>
          <a:xfrm>
            <a:off x="1691680" y="993490"/>
            <a:ext cx="1447366" cy="2016000"/>
          </a:xfrm>
          <a:prstGeom prst="rect">
            <a:avLst/>
          </a:prstGeom>
          <a:effectLst/>
        </p:spPr>
      </p:pic>
      <p:pic>
        <p:nvPicPr>
          <p:cNvPr id="16" name="図 15"/>
          <p:cNvPicPr>
            <a:picLocks noChangeAspect="1"/>
          </p:cNvPicPr>
          <p:nvPr/>
        </p:nvPicPr>
        <p:blipFill>
          <a:blip r:embed="rId6"/>
          <a:stretch>
            <a:fillRect/>
          </a:stretch>
        </p:blipFill>
        <p:spPr>
          <a:xfrm>
            <a:off x="3339709" y="993490"/>
            <a:ext cx="1376307" cy="2016000"/>
          </a:xfrm>
          <a:prstGeom prst="rect">
            <a:avLst/>
          </a:prstGeom>
          <a:effectLst/>
        </p:spPr>
      </p:pic>
      <p:pic>
        <p:nvPicPr>
          <p:cNvPr id="17" name="図 16"/>
          <p:cNvPicPr>
            <a:picLocks noChangeAspect="1"/>
          </p:cNvPicPr>
          <p:nvPr/>
        </p:nvPicPr>
        <p:blipFill rotWithShape="1">
          <a:blip r:embed="rId7"/>
          <a:srcRect l="2438" t="2016" r="9" b="2014"/>
          <a:stretch/>
        </p:blipFill>
        <p:spPr>
          <a:xfrm>
            <a:off x="4932040" y="993490"/>
            <a:ext cx="2879999" cy="2016000"/>
          </a:xfrm>
          <a:prstGeom prst="rect">
            <a:avLst/>
          </a:prstGeom>
          <a:ln w="3175">
            <a:solidFill>
              <a:schemeClr val="tx1">
                <a:lumMod val="75000"/>
                <a:lumOff val="25000"/>
              </a:schemeClr>
            </a:solidFill>
          </a:ln>
          <a:effectLst/>
        </p:spPr>
      </p:pic>
      <p:sp>
        <p:nvSpPr>
          <p:cNvPr id="19" name="円/楕円 6"/>
          <p:cNvSpPr/>
          <p:nvPr/>
        </p:nvSpPr>
        <p:spPr>
          <a:xfrm>
            <a:off x="8556244" y="6237312"/>
            <a:ext cx="540000" cy="54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b="1" spc="-140" dirty="0" smtClean="0"/>
              <a:t>17</a:t>
            </a:r>
            <a:endParaRPr lang="ja-JP" altLang="en-US" b="1" spc="-140" dirty="0"/>
          </a:p>
        </p:txBody>
      </p:sp>
    </p:spTree>
    <p:extLst>
      <p:ext uri="{BB962C8B-B14F-4D97-AF65-F5344CB8AC3E}">
        <p14:creationId xmlns:p14="http://schemas.microsoft.com/office/powerpoint/2010/main" val="339970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466E0D4A-B94F-4BF3-B307-037104CC50A1}"/>
              </a:ext>
            </a:extLst>
          </p:cNvPr>
          <p:cNvSpPr/>
          <p:nvPr/>
        </p:nvSpPr>
        <p:spPr>
          <a:xfrm>
            <a:off x="93201" y="520134"/>
            <a:ext cx="8934450" cy="6264000"/>
          </a:xfrm>
          <a:prstGeom prst="rect">
            <a:avLst/>
          </a:prstGeom>
          <a:gradFill flip="none" rotWithShape="1">
            <a:gsLst>
              <a:gs pos="0">
                <a:schemeClr val="accent5">
                  <a:tint val="50000"/>
                  <a:satMod val="300000"/>
                </a:schemeClr>
              </a:gs>
              <a:gs pos="35000">
                <a:schemeClr val="accent5">
                  <a:tint val="37000"/>
                  <a:satMod val="300000"/>
                </a:schemeClr>
              </a:gs>
              <a:gs pos="100000">
                <a:schemeClr val="accent5">
                  <a:tint val="15000"/>
                  <a:satMod val="350000"/>
                </a:schemeClr>
              </a:gs>
            </a:gsLst>
            <a:path path="circle">
              <a:fillToRect l="50000" t="50000" r="50000" b="50000"/>
            </a:path>
            <a:tileRect/>
          </a:gradFill>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ja-JP" altLang="en-US"/>
          </a:p>
        </p:txBody>
      </p:sp>
      <p:sp>
        <p:nvSpPr>
          <p:cNvPr id="6" name="Rectangle 2"/>
          <p:cNvSpPr>
            <a:spLocks noChangeArrowheads="1"/>
          </p:cNvSpPr>
          <p:nvPr/>
        </p:nvSpPr>
        <p:spPr bwMode="auto">
          <a:xfrm>
            <a:off x="0" y="0"/>
            <a:ext cx="9144000" cy="446088"/>
          </a:xfrm>
          <a:prstGeom prst="rect">
            <a:avLst/>
          </a:prstGeom>
          <a:gradFill rotWithShape="1">
            <a:gsLst>
              <a:gs pos="0">
                <a:srgbClr val="3333CC"/>
              </a:gs>
              <a:gs pos="50000">
                <a:schemeClr val="bg1"/>
              </a:gs>
              <a:gs pos="100000">
                <a:srgbClr val="3333CC"/>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5" tIns="45717" rIns="91435" bIns="45717" anchor="ctr"/>
          <a:lstStyle/>
          <a:p>
            <a:pPr algn="ctr">
              <a:lnSpc>
                <a:spcPts val="2600"/>
              </a:lnSpc>
              <a:defRPr/>
            </a:pPr>
            <a:r>
              <a:rPr lang="ja-JP" altLang="en-US" sz="2800" dirty="0">
                <a:solidFill>
                  <a:srgbClr val="000000"/>
                </a:solidFill>
                <a:latin typeface="Meiryo UI" pitchFamily="50" charset="-128"/>
                <a:ea typeface="Meiryo UI" pitchFamily="50" charset="-128"/>
                <a:cs typeface="Meiryo UI" pitchFamily="50" charset="-128"/>
              </a:rPr>
              <a:t> </a:t>
            </a:r>
            <a:r>
              <a:rPr lang="ja-JP" altLang="en-US" b="1" dirty="0">
                <a:latin typeface="Meiryo UI" pitchFamily="50" charset="-128"/>
                <a:ea typeface="Meiryo UI" pitchFamily="50" charset="-128"/>
                <a:cs typeface="Meiryo UI" pitchFamily="50" charset="-128"/>
              </a:rPr>
              <a:t>第</a:t>
            </a:r>
            <a:r>
              <a:rPr lang="en-US" altLang="ja-JP" b="1" dirty="0">
                <a:latin typeface="Meiryo UI" pitchFamily="50" charset="-128"/>
                <a:ea typeface="Meiryo UI" pitchFamily="50" charset="-128"/>
                <a:cs typeface="Meiryo UI" pitchFamily="50" charset="-128"/>
              </a:rPr>
              <a:t>3</a:t>
            </a:r>
            <a:r>
              <a:rPr lang="ja-JP" altLang="en-US" b="1" dirty="0">
                <a:latin typeface="Meiryo UI" pitchFamily="50" charset="-128"/>
                <a:ea typeface="Meiryo UI" pitchFamily="50" charset="-128"/>
                <a:cs typeface="Meiryo UI" pitchFamily="50" charset="-128"/>
              </a:rPr>
              <a:t>次大阪府健康増進計画の取組み状況について（</a:t>
            </a:r>
            <a:r>
              <a:rPr lang="en-US" altLang="ja-JP" b="1" dirty="0">
                <a:latin typeface="Meiryo UI" pitchFamily="50" charset="-128"/>
                <a:ea typeface="Meiryo UI" pitchFamily="50" charset="-128"/>
                <a:cs typeface="Meiryo UI" pitchFamily="50" charset="-128"/>
              </a:rPr>
              <a:t>2018</a:t>
            </a:r>
            <a:r>
              <a:rPr lang="ja-JP" altLang="en-US" b="1" dirty="0">
                <a:latin typeface="Meiryo UI" pitchFamily="50" charset="-128"/>
                <a:ea typeface="Meiryo UI" pitchFamily="50" charset="-128"/>
                <a:cs typeface="Meiryo UI" pitchFamily="50" charset="-128"/>
              </a:rPr>
              <a:t>年度）</a:t>
            </a:r>
            <a:endParaRPr lang="ja-JP" altLang="en-US" b="1" dirty="0">
              <a:solidFill>
                <a:srgbClr val="000000"/>
              </a:solidFill>
              <a:latin typeface="Meiryo UI" pitchFamily="50" charset="-128"/>
              <a:ea typeface="Meiryo UI" pitchFamily="50" charset="-128"/>
              <a:cs typeface="Meiryo UI" pitchFamily="50" charset="-128"/>
            </a:endParaRPr>
          </a:p>
        </p:txBody>
      </p:sp>
      <p:graphicFrame>
        <p:nvGraphicFramePr>
          <p:cNvPr id="34" name="表 33"/>
          <p:cNvGraphicFramePr>
            <a:graphicFrameLocks noGrp="1"/>
          </p:cNvGraphicFramePr>
          <p:nvPr>
            <p:extLst>
              <p:ext uri="{D42A27DB-BD31-4B8C-83A1-F6EECF244321}">
                <p14:modId xmlns:p14="http://schemas.microsoft.com/office/powerpoint/2010/main" val="116678823"/>
              </p:ext>
            </p:extLst>
          </p:nvPr>
        </p:nvGraphicFramePr>
        <p:xfrm>
          <a:off x="279000" y="4545959"/>
          <a:ext cx="8586000" cy="2088232"/>
        </p:xfrm>
        <a:graphic>
          <a:graphicData uri="http://schemas.openxmlformats.org/drawingml/2006/table">
            <a:tbl>
              <a:tblPr firstRow="1" bandRow="1">
                <a:tableStyleId>{5940675A-B579-460E-94D1-54222C63F5DA}</a:tableStyleId>
              </a:tblPr>
              <a:tblGrid>
                <a:gridCol w="2538573">
                  <a:extLst>
                    <a:ext uri="{9D8B030D-6E8A-4147-A177-3AD203B41FA5}">
                      <a16:colId xmlns:a16="http://schemas.microsoft.com/office/drawing/2014/main" val="20000"/>
                    </a:ext>
                  </a:extLst>
                </a:gridCol>
                <a:gridCol w="2098430">
                  <a:extLst>
                    <a:ext uri="{9D8B030D-6E8A-4147-A177-3AD203B41FA5}">
                      <a16:colId xmlns:a16="http://schemas.microsoft.com/office/drawing/2014/main" val="20001"/>
                    </a:ext>
                  </a:extLst>
                </a:gridCol>
                <a:gridCol w="3948997">
                  <a:extLst>
                    <a:ext uri="{9D8B030D-6E8A-4147-A177-3AD203B41FA5}">
                      <a16:colId xmlns:a16="http://schemas.microsoft.com/office/drawing/2014/main" val="20002"/>
                    </a:ext>
                  </a:extLst>
                </a:gridCol>
              </a:tblGrid>
              <a:tr h="375687">
                <a:tc gridSpan="2">
                  <a:txBody>
                    <a:bodyPr/>
                    <a:lstStyle/>
                    <a:p>
                      <a:pPr algn="ctr"/>
                      <a:r>
                        <a:rPr kumimoji="1" lang="en-US" altLang="ja-JP" sz="1600" b="1" dirty="0">
                          <a:solidFill>
                            <a:schemeClr val="bg1"/>
                          </a:solidFill>
                          <a:latin typeface="Meiryo UI" panose="020B0604030504040204" pitchFamily="50" charset="-128"/>
                          <a:ea typeface="Meiryo UI" panose="020B0604030504040204" pitchFamily="50" charset="-128"/>
                        </a:rPr>
                        <a:t>Ⅱ </a:t>
                      </a:r>
                      <a:r>
                        <a:rPr kumimoji="1" lang="ja-JP" altLang="en-US" sz="1600" b="1" u="sng" dirty="0">
                          <a:solidFill>
                            <a:schemeClr val="bg1"/>
                          </a:solidFill>
                          <a:latin typeface="Meiryo UI" panose="020B0604030504040204" pitchFamily="50" charset="-128"/>
                          <a:ea typeface="Meiryo UI" panose="020B0604030504040204" pitchFamily="50" charset="-128"/>
                        </a:rPr>
                        <a:t>生活習慣病の早期発見・重症化予防</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solidFill>
                      <a:srgbClr val="00B0F0"/>
                    </a:solidFill>
                  </a:tcPr>
                </a:tc>
                <a:tc hMerge="1">
                  <a:txBody>
                    <a:bodyPr/>
                    <a:lstStyle/>
                    <a:p>
                      <a:pPr algn="ctr"/>
                      <a:endParaRPr kumimoji="1" lang="ja-JP" altLang="en-US" sz="1600" b="1" dirty="0">
                        <a:solidFill>
                          <a:schemeClr val="bg1"/>
                        </a:solidFill>
                        <a:latin typeface="Meiryo UI" panose="020B0604030504040204" pitchFamily="50" charset="-128"/>
                        <a:ea typeface="Meiryo UI" panose="020B0604030504040204" pitchFamily="50" charset="-128"/>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solidFill>
                      <a:srgbClr val="00B0F0"/>
                    </a:solidFill>
                  </a:tcPr>
                </a:tc>
                <a:tc>
                  <a:txBody>
                    <a:bodyPr/>
                    <a:lstStyle/>
                    <a:p>
                      <a:pPr algn="ctr"/>
                      <a:r>
                        <a:rPr kumimoji="1" lang="en-US" altLang="ja-JP" sz="1600" b="1" dirty="0">
                          <a:solidFill>
                            <a:schemeClr val="bg1"/>
                          </a:solidFill>
                          <a:latin typeface="Meiryo UI" panose="020B0604030504040204" pitchFamily="50" charset="-128"/>
                          <a:ea typeface="Meiryo UI" panose="020B0604030504040204" pitchFamily="50" charset="-128"/>
                        </a:rPr>
                        <a:t>Ⅲ </a:t>
                      </a:r>
                      <a:r>
                        <a:rPr kumimoji="1" lang="ja-JP" altLang="en-US" sz="1600" b="1" u="sng" dirty="0">
                          <a:solidFill>
                            <a:schemeClr val="bg1"/>
                          </a:solidFill>
                          <a:latin typeface="Meiryo UI" panose="020B0604030504040204" pitchFamily="50" charset="-128"/>
                          <a:ea typeface="Meiryo UI" panose="020B0604030504040204" pitchFamily="50" charset="-128"/>
                        </a:rPr>
                        <a:t>府民の健康を支える社会環境整備</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solidFill>
                      <a:srgbClr val="00B0F0"/>
                    </a:solidFill>
                  </a:tcPr>
                </a:tc>
                <a:extLst>
                  <a:ext uri="{0D108BD9-81ED-4DB2-BD59-A6C34878D82A}">
                    <a16:rowId xmlns:a16="http://schemas.microsoft.com/office/drawing/2014/main" val="10000"/>
                  </a:ext>
                </a:extLst>
              </a:tr>
              <a:tr h="386956">
                <a:tc>
                  <a:txBody>
                    <a:bodyPr/>
                    <a:lstStyle/>
                    <a:p>
                      <a:pPr algn="ctr"/>
                      <a:r>
                        <a:rPr kumimoji="1" lang="ja-JP" altLang="en-US" sz="1400" b="1" dirty="0">
                          <a:latin typeface="Meiryo UI" panose="020B0604030504040204" pitchFamily="50" charset="-128"/>
                          <a:ea typeface="Meiryo UI" panose="020B0604030504040204" pitchFamily="50" charset="-128"/>
                        </a:rPr>
                        <a:t>❶けんしん（健診・がん検診）</a:t>
                      </a:r>
                    </a:p>
                  </a:txBody>
                  <a:tcP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kumimoji="1" lang="ja-JP" altLang="en-US" sz="1400" b="1" spc="-20" baseline="0" dirty="0">
                          <a:latin typeface="Meiryo UI" panose="020B0604030504040204" pitchFamily="50" charset="-128"/>
                          <a:ea typeface="Meiryo UI" panose="020B0604030504040204" pitchFamily="50" charset="-128"/>
                        </a:rPr>
                        <a:t>❷重症化予防</a:t>
                      </a:r>
                    </a:p>
                  </a:txBody>
                  <a:tcP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noFill/>
                  </a:tcPr>
                </a:tc>
                <a:tc>
                  <a:txBody>
                    <a:bodyPr/>
                    <a:lstStyle/>
                    <a:p>
                      <a:pPr algn="ctr"/>
                      <a:r>
                        <a:rPr kumimoji="1" lang="ja-JP" altLang="en-US" sz="1400" b="1" dirty="0">
                          <a:latin typeface="Meiryo UI" panose="020B0604030504040204" pitchFamily="50" charset="-128"/>
                          <a:ea typeface="Meiryo UI" panose="020B0604030504040204" pitchFamily="50" charset="-128"/>
                        </a:rPr>
                        <a: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10001"/>
                  </a:ext>
                </a:extLst>
              </a:tr>
              <a:tr h="1325589">
                <a:tc>
                  <a:txBody>
                    <a:bodyPr/>
                    <a:lstStyle/>
                    <a:p>
                      <a:pPr>
                        <a:lnSpc>
                          <a:spcPts val="1900"/>
                        </a:lnSpc>
                      </a:pPr>
                      <a:r>
                        <a:rPr kumimoji="1" lang="ja-JP" altLang="en-US" sz="1300" dirty="0">
                          <a:latin typeface="Meiryo UI" panose="020B0604030504040204" pitchFamily="50" charset="-128"/>
                          <a:ea typeface="Meiryo UI" panose="020B0604030504040204" pitchFamily="50" charset="-128"/>
                        </a:rPr>
                        <a:t>▼受診率向上に向けた市町村支援</a:t>
                      </a:r>
                      <a:r>
                        <a:rPr kumimoji="1" lang="en-US" altLang="ja-JP" sz="1300" dirty="0">
                          <a:latin typeface="Meiryo UI" panose="020B0604030504040204" pitchFamily="50" charset="-128"/>
                          <a:ea typeface="Meiryo UI" panose="020B0604030504040204" pitchFamily="50" charset="-128"/>
                        </a:rPr>
                        <a:t>(</a:t>
                      </a:r>
                      <a:r>
                        <a:rPr kumimoji="1" lang="ja-JP" altLang="en-US" sz="1300" dirty="0">
                          <a:latin typeface="Meiryo UI" panose="020B0604030504040204" pitchFamily="50" charset="-128"/>
                          <a:ea typeface="Meiryo UI" panose="020B0604030504040204" pitchFamily="50" charset="-128"/>
                        </a:rPr>
                        <a:t>受診者へのインセンティブ）</a:t>
                      </a:r>
                      <a:r>
                        <a:rPr kumimoji="1" lang="en-US" altLang="ja-JP" sz="1300" dirty="0">
                          <a:latin typeface="Meiryo UI" panose="020B0604030504040204" pitchFamily="50" charset="-128"/>
                          <a:ea typeface="Meiryo UI" panose="020B0604030504040204" pitchFamily="50" charset="-128"/>
                        </a:rPr>
                        <a:t> </a:t>
                      </a:r>
                    </a:p>
                    <a:p>
                      <a:pPr>
                        <a:lnSpc>
                          <a:spcPts val="1900"/>
                        </a:lnSpc>
                      </a:pPr>
                      <a:r>
                        <a:rPr kumimoji="1" lang="en-US" altLang="ja-JP" sz="1300" dirty="0">
                          <a:latin typeface="Meiryo UI" panose="020B0604030504040204" pitchFamily="50" charset="-128"/>
                          <a:ea typeface="Meiryo UI" panose="020B0604030504040204" pitchFamily="50" charset="-128"/>
                        </a:rPr>
                        <a:t>▼</a:t>
                      </a:r>
                      <a:r>
                        <a:rPr kumimoji="1" lang="ja-JP" altLang="en-US" sz="1300" dirty="0">
                          <a:latin typeface="Meiryo UI" panose="020B0604030504040204" pitchFamily="50" charset="-128"/>
                          <a:ea typeface="Meiryo UI" panose="020B0604030504040204" pitchFamily="50" charset="-128"/>
                        </a:rPr>
                        <a:t>医療保険者等における受診促進（特定健診・がん検診の同時受診機会の創出</a:t>
                      </a:r>
                      <a:r>
                        <a:rPr kumimoji="1" lang="en-US" altLang="ja-JP" sz="1300" dirty="0">
                          <a:latin typeface="Meiryo UI" panose="020B0604030504040204" pitchFamily="50" charset="-128"/>
                          <a:ea typeface="Meiryo UI" panose="020B0604030504040204" pitchFamily="50" charset="-128"/>
                        </a:rPr>
                        <a:t>)</a:t>
                      </a:r>
                      <a:r>
                        <a:rPr kumimoji="1" lang="ja-JP" altLang="en-US" sz="1300" dirty="0">
                          <a:latin typeface="Meiryo UI" panose="020B0604030504040204" pitchFamily="50" charset="-128"/>
                          <a:ea typeface="Meiryo UI" panose="020B0604030504040204" pitchFamily="50" charset="-128"/>
                        </a:rPr>
                        <a:t>　</a:t>
                      </a:r>
                      <a:endParaRPr kumimoji="1" lang="en-US" altLang="ja-JP" sz="1300" dirty="0">
                        <a:latin typeface="Meiryo UI" panose="020B0604030504040204" pitchFamily="50" charset="-128"/>
                        <a:ea typeface="Meiryo UI" panose="020B0604030504040204" pitchFamily="50" charset="-128"/>
                      </a:endParaRPr>
                    </a:p>
                  </a:txBody>
                  <a:tcP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solidFill>
                      <a:schemeClr val="bg1"/>
                    </a:solidFill>
                  </a:tcPr>
                </a:tc>
                <a:tc>
                  <a:txBody>
                    <a:bodyPr/>
                    <a:lstStyle/>
                    <a:p>
                      <a:pPr>
                        <a:lnSpc>
                          <a:spcPts val="1900"/>
                        </a:lnSpc>
                      </a:pPr>
                      <a:r>
                        <a:rPr kumimoji="1" lang="ja-JP" altLang="en-US" sz="1300" spc="-20" baseline="0" dirty="0">
                          <a:latin typeface="Meiryo UI" panose="020B0604030504040204" pitchFamily="50" charset="-128"/>
                          <a:ea typeface="Meiryo UI" panose="020B0604030504040204" pitchFamily="50" charset="-128"/>
                        </a:rPr>
                        <a:t>▼未治療者や治療中断者に対する医療機関への受診勧奨の促進 </a:t>
                      </a:r>
                      <a:endParaRPr kumimoji="1" lang="en-US" altLang="ja-JP" sz="1300" spc="-20" baseline="0" dirty="0">
                        <a:latin typeface="Meiryo UI" panose="020B0604030504040204" pitchFamily="50" charset="-128"/>
                        <a:ea typeface="Meiryo UI" panose="020B0604030504040204" pitchFamily="50" charset="-128"/>
                      </a:endParaRPr>
                    </a:p>
                    <a:p>
                      <a:pPr>
                        <a:lnSpc>
                          <a:spcPts val="1900"/>
                        </a:lnSpc>
                      </a:pPr>
                      <a:r>
                        <a:rPr kumimoji="1" lang="ja-JP" altLang="en-US" sz="1300" spc="-20" baseline="0" dirty="0">
                          <a:latin typeface="Meiryo UI" panose="020B0604030504040204" pitchFamily="50" charset="-128"/>
                          <a:ea typeface="Meiryo UI" panose="020B0604030504040204" pitchFamily="50" charset="-128"/>
                        </a:rPr>
                        <a:t>▼糖尿病の重症化予防</a:t>
                      </a:r>
                    </a:p>
                  </a:txBody>
                  <a:tcP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solidFill>
                      <a:schemeClr val="bg1"/>
                    </a:solidFill>
                  </a:tcPr>
                </a:tc>
                <a:tc>
                  <a:txBody>
                    <a:bodyPr/>
                    <a:lstStyle/>
                    <a:p>
                      <a:pPr>
                        <a:lnSpc>
                          <a:spcPts val="1900"/>
                        </a:lnSpc>
                      </a:pPr>
                      <a:r>
                        <a:rPr kumimoji="1" lang="ja-JP" altLang="en-US" sz="1300" dirty="0">
                          <a:latin typeface="Meiryo UI" panose="020B0604030504040204" pitchFamily="50" charset="-128"/>
                          <a:ea typeface="Meiryo UI" panose="020B0604030504040204" pitchFamily="50" charset="-128"/>
                        </a:rPr>
                        <a:t>▼市町村の健康格差の縮小</a:t>
                      </a:r>
                      <a:r>
                        <a:rPr kumimoji="1" lang="en-US" altLang="ja-JP" sz="1300" dirty="0">
                          <a:latin typeface="Meiryo UI" panose="020B0604030504040204" pitchFamily="50" charset="-128"/>
                          <a:ea typeface="Meiryo UI" panose="020B0604030504040204" pitchFamily="50" charset="-128"/>
                        </a:rPr>
                        <a:t>(</a:t>
                      </a:r>
                      <a:r>
                        <a:rPr kumimoji="1" lang="ja-JP" altLang="en-US" sz="1300" dirty="0">
                          <a:latin typeface="Meiryo UI" panose="020B0604030504040204" pitchFamily="50" charset="-128"/>
                          <a:ea typeface="Meiryo UI" panose="020B0604030504040204" pitchFamily="50" charset="-128"/>
                        </a:rPr>
                        <a:t>市町村における健康指標の見える化、健康課題に応じた取組み促進</a:t>
                      </a:r>
                      <a:r>
                        <a:rPr kumimoji="1" lang="en-US" altLang="ja-JP" sz="1300" dirty="0">
                          <a:latin typeface="Meiryo UI" panose="020B0604030504040204" pitchFamily="50" charset="-128"/>
                          <a:ea typeface="Meiryo UI" panose="020B0604030504040204" pitchFamily="50" charset="-128"/>
                        </a:rPr>
                        <a:t>)</a:t>
                      </a:r>
                    </a:p>
                    <a:p>
                      <a:pPr>
                        <a:lnSpc>
                          <a:spcPts val="1900"/>
                        </a:lnSpc>
                      </a:pPr>
                      <a:r>
                        <a:rPr kumimoji="1" lang="en-US" altLang="ja-JP" sz="1300" dirty="0">
                          <a:latin typeface="Meiryo UI" panose="020B0604030504040204" pitchFamily="50" charset="-128"/>
                          <a:ea typeface="Meiryo UI" panose="020B0604030504040204" pitchFamily="50" charset="-128"/>
                        </a:rPr>
                        <a:t>▼ICT</a:t>
                      </a:r>
                      <a:r>
                        <a:rPr kumimoji="1" lang="ja-JP" altLang="en-US" sz="1300" dirty="0">
                          <a:latin typeface="Meiryo UI" panose="020B0604030504040204" pitchFamily="50" charset="-128"/>
                          <a:ea typeface="Meiryo UI" panose="020B0604030504040204" pitchFamily="50" charset="-128"/>
                        </a:rPr>
                        <a:t>等を活用した健康情報等に係る基盤づくり　</a:t>
                      </a:r>
                      <a:endParaRPr kumimoji="1" lang="en-US" altLang="ja-JP" sz="1300" dirty="0">
                        <a:latin typeface="Meiryo UI" panose="020B0604030504040204" pitchFamily="50" charset="-128"/>
                        <a:ea typeface="Meiryo UI" panose="020B0604030504040204" pitchFamily="50" charset="-128"/>
                      </a:endParaRPr>
                    </a:p>
                    <a:p>
                      <a:pPr>
                        <a:lnSpc>
                          <a:spcPts val="1900"/>
                        </a:lnSpc>
                      </a:pPr>
                      <a:r>
                        <a:rPr kumimoji="1" lang="ja-JP" altLang="en-US" sz="1300" dirty="0">
                          <a:latin typeface="Meiryo UI" panose="020B0604030504040204" pitchFamily="50" charset="-128"/>
                          <a:ea typeface="Meiryo UI" panose="020B0604030504040204" pitchFamily="50" charset="-128"/>
                        </a:rPr>
                        <a:t>▼職場における健康づくり</a:t>
                      </a:r>
                      <a:r>
                        <a:rPr kumimoji="1" lang="en-US" altLang="ja-JP" sz="1300" dirty="0">
                          <a:latin typeface="Meiryo UI" panose="020B0604030504040204" pitchFamily="50" charset="-128"/>
                          <a:ea typeface="Meiryo UI" panose="020B0604030504040204" pitchFamily="50" charset="-128"/>
                        </a:rPr>
                        <a:t>(</a:t>
                      </a:r>
                      <a:r>
                        <a:rPr kumimoji="1" lang="ja-JP" altLang="en-US" sz="1300" dirty="0">
                          <a:latin typeface="Meiryo UI" panose="020B0604030504040204" pitchFamily="50" charset="-128"/>
                          <a:ea typeface="Meiryo UI" panose="020B0604030504040204" pitchFamily="50" charset="-128"/>
                        </a:rPr>
                        <a:t>中小企業のニーズに沿った支援人材の派遣による健康経営の推進</a:t>
                      </a:r>
                      <a:r>
                        <a:rPr kumimoji="1" lang="en-US" altLang="ja-JP" sz="1300" dirty="0">
                          <a:latin typeface="Meiryo UI" panose="020B0604030504040204" pitchFamily="50" charset="-128"/>
                          <a:ea typeface="Meiryo UI" panose="020B0604030504040204" pitchFamily="50" charset="-128"/>
                        </a:rPr>
                        <a: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11" name="円/楕円 6"/>
          <p:cNvSpPr/>
          <p:nvPr/>
        </p:nvSpPr>
        <p:spPr>
          <a:xfrm>
            <a:off x="8697913" y="49634"/>
            <a:ext cx="431800" cy="431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b="1" dirty="0"/>
              <a:t>2</a:t>
            </a:r>
            <a:endParaRPr lang="ja-JP" altLang="en-US" b="1" dirty="0"/>
          </a:p>
        </p:txBody>
      </p:sp>
      <p:graphicFrame>
        <p:nvGraphicFramePr>
          <p:cNvPr id="9" name="表 8"/>
          <p:cNvGraphicFramePr>
            <a:graphicFrameLocks noGrp="1"/>
          </p:cNvGraphicFramePr>
          <p:nvPr>
            <p:extLst>
              <p:ext uri="{D42A27DB-BD31-4B8C-83A1-F6EECF244321}">
                <p14:modId xmlns:p14="http://schemas.microsoft.com/office/powerpoint/2010/main" val="3522681851"/>
              </p:ext>
            </p:extLst>
          </p:nvPr>
        </p:nvGraphicFramePr>
        <p:xfrm>
          <a:off x="270201" y="1142741"/>
          <a:ext cx="8584116" cy="1863440"/>
        </p:xfrm>
        <a:graphic>
          <a:graphicData uri="http://schemas.openxmlformats.org/drawingml/2006/table">
            <a:tbl>
              <a:tblPr firstRow="1" bandRow="1">
                <a:tableStyleId>{5940675A-B579-460E-94D1-54222C63F5DA}</a:tableStyleId>
              </a:tblPr>
              <a:tblGrid>
                <a:gridCol w="2464669">
                  <a:extLst>
                    <a:ext uri="{9D8B030D-6E8A-4147-A177-3AD203B41FA5}">
                      <a16:colId xmlns:a16="http://schemas.microsoft.com/office/drawing/2014/main" val="20000"/>
                    </a:ext>
                  </a:extLst>
                </a:gridCol>
                <a:gridCol w="1827389">
                  <a:extLst>
                    <a:ext uri="{9D8B030D-6E8A-4147-A177-3AD203B41FA5}">
                      <a16:colId xmlns:a16="http://schemas.microsoft.com/office/drawing/2014/main" val="20001"/>
                    </a:ext>
                  </a:extLst>
                </a:gridCol>
                <a:gridCol w="2146029">
                  <a:extLst>
                    <a:ext uri="{9D8B030D-6E8A-4147-A177-3AD203B41FA5}">
                      <a16:colId xmlns:a16="http://schemas.microsoft.com/office/drawing/2014/main" val="20002"/>
                    </a:ext>
                  </a:extLst>
                </a:gridCol>
                <a:gridCol w="2146029">
                  <a:extLst>
                    <a:ext uri="{9D8B030D-6E8A-4147-A177-3AD203B41FA5}">
                      <a16:colId xmlns:a16="http://schemas.microsoft.com/office/drawing/2014/main" val="20003"/>
                    </a:ext>
                  </a:extLst>
                </a:gridCol>
              </a:tblGrid>
              <a:tr h="401035">
                <a:tc gridSpan="4">
                  <a:txBody>
                    <a:bodyPr/>
                    <a:lstStyle/>
                    <a:p>
                      <a:pPr algn="ctr"/>
                      <a:r>
                        <a:rPr kumimoji="1" lang="en-US" altLang="ja-JP" sz="1600" b="1" dirty="0">
                          <a:solidFill>
                            <a:schemeClr val="bg1"/>
                          </a:solidFill>
                          <a:latin typeface="Meiryo UI" panose="020B0604030504040204" pitchFamily="50" charset="-128"/>
                          <a:ea typeface="Meiryo UI" panose="020B0604030504040204" pitchFamily="50" charset="-128"/>
                        </a:rPr>
                        <a:t>Ⅰ </a:t>
                      </a:r>
                      <a:r>
                        <a:rPr kumimoji="1" lang="ja-JP" altLang="en-US" sz="1600" b="1" u="sng" dirty="0">
                          <a:solidFill>
                            <a:schemeClr val="bg1"/>
                          </a:solidFill>
                          <a:latin typeface="Meiryo UI" panose="020B0604030504040204" pitchFamily="50" charset="-128"/>
                          <a:ea typeface="Meiryo UI" panose="020B0604030504040204" pitchFamily="50" charset="-128"/>
                        </a:rPr>
                        <a:t>生活習慣病の予防（生活習慣の改善）</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solidFill>
                      <a:srgbClr val="00B0F0"/>
                    </a:solidFill>
                  </a:tcPr>
                </a:tc>
                <a:tc hMerge="1">
                  <a:txBody>
                    <a:bodyPr/>
                    <a:lstStyle/>
                    <a:p>
                      <a:pPr algn="ctr"/>
                      <a:endParaRPr kumimoji="1" lang="ja-JP" altLang="en-US" sz="1600" dirty="0">
                        <a:solidFill>
                          <a:schemeClr val="bg1"/>
                        </a:solidFill>
                        <a:latin typeface="Meiryo UI" panose="020B0604030504040204" pitchFamily="50" charset="-128"/>
                        <a:ea typeface="Meiryo UI" panose="020B0604030504040204" pitchFamily="50" charset="-128"/>
                      </a:endParaRPr>
                    </a:p>
                  </a:txBody>
                  <a:tcPr>
                    <a:lnT w="19050" cap="flat" cmpd="sng" algn="ctr">
                      <a:solidFill>
                        <a:schemeClr val="tx1"/>
                      </a:solidFill>
                      <a:prstDash val="solid"/>
                      <a:round/>
                      <a:headEnd type="none" w="med" len="med"/>
                      <a:tailEnd type="none" w="med" len="med"/>
                    </a:lnT>
                    <a:solidFill>
                      <a:schemeClr val="accent5">
                        <a:lumMod val="75000"/>
                      </a:schemeClr>
                    </a:solidFill>
                  </a:tcPr>
                </a:tc>
                <a:tc hMerge="1">
                  <a:txBody>
                    <a:bodyPr/>
                    <a:lstStyle/>
                    <a:p>
                      <a:pPr algn="ctr"/>
                      <a:endParaRPr kumimoji="1" lang="ja-JP" altLang="en-US" sz="1600" dirty="0">
                        <a:solidFill>
                          <a:schemeClr val="bg1"/>
                        </a:solidFill>
                        <a:latin typeface="Meiryo UI" panose="020B0604030504040204" pitchFamily="50" charset="-128"/>
                        <a:ea typeface="Meiryo UI" panose="020B0604030504040204" pitchFamily="50" charset="-128"/>
                      </a:endParaRPr>
                    </a:p>
                  </a:txBody>
                  <a:tcPr>
                    <a:lnT w="19050" cap="flat" cmpd="sng" algn="ctr">
                      <a:solidFill>
                        <a:schemeClr val="tx1"/>
                      </a:solidFill>
                      <a:prstDash val="solid"/>
                      <a:round/>
                      <a:headEnd type="none" w="med" len="med"/>
                      <a:tailEnd type="none" w="med" len="med"/>
                    </a:lnT>
                    <a:solidFill>
                      <a:schemeClr val="accent5">
                        <a:lumMod val="75000"/>
                      </a:schemeClr>
                    </a:solidFill>
                  </a:tcPr>
                </a:tc>
                <a:tc hMerge="1">
                  <a:txBody>
                    <a:bodyPr/>
                    <a:lstStyle/>
                    <a:p>
                      <a:pPr algn="ctr"/>
                      <a:endParaRPr kumimoji="1" lang="ja-JP" altLang="en-US" sz="1600" dirty="0">
                        <a:solidFill>
                          <a:schemeClr val="bg1"/>
                        </a:solidFill>
                        <a:latin typeface="Meiryo UI" panose="020B0604030504040204" pitchFamily="50" charset="-128"/>
                        <a:ea typeface="Meiryo UI" panose="020B0604030504040204" pitchFamily="50" charset="-128"/>
                      </a:endParaRPr>
                    </a:p>
                  </a:txBody>
                  <a:tcP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solidFill>
                      <a:schemeClr val="accent5">
                        <a:lumMod val="75000"/>
                      </a:schemeClr>
                    </a:solidFill>
                  </a:tcPr>
                </a:tc>
                <a:extLst>
                  <a:ext uri="{0D108BD9-81ED-4DB2-BD59-A6C34878D82A}">
                    <a16:rowId xmlns:a16="http://schemas.microsoft.com/office/drawing/2014/main" val="10000"/>
                  </a:ext>
                </a:extLst>
              </a:tr>
              <a:tr h="401035">
                <a:tc>
                  <a:txBody>
                    <a:bodyPr/>
                    <a:lstStyle/>
                    <a:p>
                      <a:pPr algn="ctr"/>
                      <a:r>
                        <a:rPr kumimoji="1" lang="ja-JP" altLang="en-US" sz="1400" b="1" dirty="0">
                          <a:latin typeface="Meiryo UI" panose="020B0604030504040204" pitchFamily="50" charset="-128"/>
                          <a:ea typeface="Meiryo UI" panose="020B0604030504040204" pitchFamily="50" charset="-128"/>
                        </a:rPr>
                        <a:t>❶ヘルスリテラシー</a:t>
                      </a:r>
                    </a:p>
                  </a:txBody>
                  <a:tcPr>
                    <a:lnL w="19050" cap="flat" cmpd="sng" algn="ctr">
                      <a:solidFill>
                        <a:schemeClr val="tx1"/>
                      </a:solidFill>
                      <a:prstDash val="solid"/>
                      <a:round/>
                      <a:headEnd type="none" w="med" len="med"/>
                      <a:tailEnd type="none" w="med" len="med"/>
                    </a:lnL>
                    <a:noFill/>
                  </a:tcPr>
                </a:tc>
                <a:tc>
                  <a:txBody>
                    <a:bodyPr/>
                    <a:lstStyle/>
                    <a:p>
                      <a:pPr algn="ctr"/>
                      <a:r>
                        <a:rPr kumimoji="1" lang="ja-JP" altLang="en-US" sz="1400" b="1" spc="-20" baseline="0" dirty="0">
                          <a:latin typeface="Meiryo UI" panose="020B0604030504040204" pitchFamily="50" charset="-128"/>
                          <a:ea typeface="Meiryo UI" panose="020B0604030504040204" pitchFamily="50" charset="-128"/>
                        </a:rPr>
                        <a:t>❷栄養・食生活</a:t>
                      </a:r>
                    </a:p>
                  </a:txBody>
                  <a:tcPr>
                    <a:noFill/>
                  </a:tcPr>
                </a:tc>
                <a:tc>
                  <a:txBody>
                    <a:bodyPr/>
                    <a:lstStyle/>
                    <a:p>
                      <a:pPr algn="ctr"/>
                      <a:r>
                        <a:rPr kumimoji="1" lang="ja-JP" altLang="en-US" sz="1400" b="1" spc="-20" baseline="0" dirty="0">
                          <a:latin typeface="Meiryo UI" panose="020B0604030504040204" pitchFamily="50" charset="-128"/>
                          <a:ea typeface="Meiryo UI" panose="020B0604030504040204" pitchFamily="50" charset="-128"/>
                        </a:rPr>
                        <a:t>❸身体活動・運動</a:t>
                      </a:r>
                    </a:p>
                  </a:txBody>
                  <a:tcPr>
                    <a:noFill/>
                  </a:tcPr>
                </a:tc>
                <a:tc>
                  <a:txBody>
                    <a:bodyPr/>
                    <a:lstStyle/>
                    <a:p>
                      <a:pPr algn="ctr"/>
                      <a:r>
                        <a:rPr kumimoji="1" lang="ja-JP" altLang="en-US" sz="1400" b="1" dirty="0">
                          <a:latin typeface="Meiryo UI" panose="020B0604030504040204" pitchFamily="50" charset="-128"/>
                          <a:ea typeface="Meiryo UI" panose="020B0604030504040204" pitchFamily="50" charset="-128"/>
                        </a:rPr>
                        <a:t>❹休養・睡眠</a:t>
                      </a:r>
                    </a:p>
                  </a:txBody>
                  <a:tcPr>
                    <a:lnR w="1905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10001"/>
                  </a:ext>
                </a:extLst>
              </a:tr>
              <a:tr h="1061370">
                <a:tc>
                  <a:txBody>
                    <a:bodyPr/>
                    <a:lstStyle/>
                    <a:p>
                      <a:pPr>
                        <a:lnSpc>
                          <a:spcPts val="1800"/>
                        </a:lnSpc>
                      </a:pPr>
                      <a:r>
                        <a:rPr kumimoji="1" lang="ja-JP" altLang="ja-JP" sz="1300" kern="1200" dirty="0">
                          <a:solidFill>
                            <a:schemeClr val="tx1"/>
                          </a:solidFill>
                          <a:effectLst/>
                          <a:latin typeface="Meiryo UI" panose="020B0604030504040204" pitchFamily="50" charset="-128"/>
                          <a:ea typeface="Meiryo UI" panose="020B0604030504040204" pitchFamily="50" charset="-128"/>
                          <a:cs typeface="+mn-cs"/>
                        </a:rPr>
                        <a:t>▼学校や大学、職場等における健康教育の推進　</a:t>
                      </a:r>
                      <a:endParaRPr kumimoji="1" lang="en-US" altLang="ja-JP" sz="1300" kern="1200" dirty="0">
                        <a:solidFill>
                          <a:schemeClr val="tx1"/>
                        </a:solidFill>
                        <a:effectLst/>
                        <a:latin typeface="Meiryo UI" panose="020B0604030504040204" pitchFamily="50" charset="-128"/>
                        <a:ea typeface="Meiryo UI" panose="020B0604030504040204" pitchFamily="50" charset="-128"/>
                        <a:cs typeface="+mn-cs"/>
                      </a:endParaRPr>
                    </a:p>
                    <a:p>
                      <a:pPr>
                        <a:lnSpc>
                          <a:spcPts val="1800"/>
                        </a:lnSpc>
                      </a:pPr>
                      <a:r>
                        <a:rPr kumimoji="1" lang="ja-JP" altLang="ja-JP" sz="1300" kern="1200" spc="-100" baseline="0" dirty="0">
                          <a:solidFill>
                            <a:schemeClr val="tx1"/>
                          </a:solidFill>
                          <a:effectLst/>
                          <a:latin typeface="Meiryo UI" panose="020B0604030504040204" pitchFamily="50" charset="-128"/>
                          <a:ea typeface="Meiryo UI" panose="020B0604030504040204" pitchFamily="50" charset="-128"/>
                          <a:cs typeface="+mn-cs"/>
                        </a:rPr>
                        <a:t>▼女性のヘルスリテラシー向上</a:t>
                      </a:r>
                      <a:r>
                        <a:rPr kumimoji="1" lang="ja-JP" altLang="ja-JP" sz="1300" kern="1200" dirty="0">
                          <a:solidFill>
                            <a:schemeClr val="tx1"/>
                          </a:solidFill>
                          <a:effectLst/>
                          <a:latin typeface="Meiryo UI" panose="020B0604030504040204" pitchFamily="50" charset="-128"/>
                          <a:ea typeface="Meiryo UI" panose="020B0604030504040204" pitchFamily="50" charset="-128"/>
                          <a:cs typeface="+mn-cs"/>
                        </a:rPr>
                        <a:t>　</a:t>
                      </a:r>
                      <a:endParaRPr kumimoji="1" lang="en-US" altLang="ja-JP" sz="1300" kern="1200" dirty="0">
                        <a:solidFill>
                          <a:schemeClr val="tx1"/>
                        </a:solidFill>
                        <a:effectLst/>
                        <a:latin typeface="Meiryo UI" panose="020B0604030504040204" pitchFamily="50" charset="-128"/>
                        <a:ea typeface="Meiryo UI" panose="020B0604030504040204" pitchFamily="50" charset="-128"/>
                        <a:cs typeface="+mn-cs"/>
                      </a:endParaRPr>
                    </a:p>
                    <a:p>
                      <a:pPr>
                        <a:lnSpc>
                          <a:spcPts val="1800"/>
                        </a:lnSpc>
                      </a:pPr>
                      <a:r>
                        <a:rPr kumimoji="1" lang="ja-JP" altLang="ja-JP" sz="1300" kern="1200" spc="-160" baseline="0" dirty="0">
                          <a:solidFill>
                            <a:schemeClr val="tx1"/>
                          </a:solidFill>
                          <a:effectLst/>
                          <a:latin typeface="Meiryo UI" panose="020B0604030504040204" pitchFamily="50" charset="-128"/>
                          <a:ea typeface="Meiryo UI" panose="020B0604030504040204" pitchFamily="50" charset="-128"/>
                          <a:cs typeface="+mn-cs"/>
                        </a:rPr>
                        <a:t>▼中小企業</a:t>
                      </a:r>
                      <a:r>
                        <a:rPr kumimoji="1" lang="ja-JP" altLang="en-US" sz="1300" kern="1200" spc="-160" baseline="0" dirty="0">
                          <a:solidFill>
                            <a:schemeClr val="tx1"/>
                          </a:solidFill>
                          <a:effectLst/>
                          <a:latin typeface="Meiryo UI" panose="020B0604030504040204" pitchFamily="50" charset="-128"/>
                          <a:ea typeface="Meiryo UI" panose="020B0604030504040204" pitchFamily="50" charset="-128"/>
                          <a:cs typeface="+mn-cs"/>
                        </a:rPr>
                        <a:t>における「健康</a:t>
                      </a:r>
                      <a:r>
                        <a:rPr kumimoji="1" lang="ja-JP" altLang="ja-JP" sz="1300" kern="1200" spc="-160" baseline="0" dirty="0">
                          <a:solidFill>
                            <a:schemeClr val="tx1"/>
                          </a:solidFill>
                          <a:effectLst/>
                          <a:latin typeface="Meiryo UI" panose="020B0604030504040204" pitchFamily="50" charset="-128"/>
                          <a:ea typeface="Meiryo UI" panose="020B0604030504040204" pitchFamily="50" charset="-128"/>
                          <a:cs typeface="+mn-cs"/>
                        </a:rPr>
                        <a:t>経営」の普及</a:t>
                      </a:r>
                      <a:endParaRPr kumimoji="1" lang="ja-JP" altLang="en-US" sz="1300" spc="-160" baseline="0" dirty="0">
                        <a:latin typeface="Meiryo UI" panose="020B0604030504040204" pitchFamily="50" charset="-128"/>
                        <a:ea typeface="Meiryo UI" panose="020B0604030504040204" pitchFamily="50" charset="-128"/>
                      </a:endParaRPr>
                    </a:p>
                  </a:txBody>
                  <a:tcPr>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solidFill>
                      <a:schemeClr val="bg1"/>
                    </a:solidFill>
                  </a:tcPr>
                </a:tc>
                <a:tc>
                  <a:txBody>
                    <a:bodyPr/>
                    <a:lstStyle/>
                    <a:p>
                      <a:pPr>
                        <a:lnSpc>
                          <a:spcPts val="1800"/>
                        </a:lnSpc>
                      </a:pPr>
                      <a:r>
                        <a:rPr kumimoji="1" lang="ja-JP" altLang="en-US" sz="1300" spc="-20" baseline="0" dirty="0">
                          <a:latin typeface="Meiryo UI" panose="020B0604030504040204" pitchFamily="50" charset="-128"/>
                          <a:ea typeface="Meiryo UI" panose="020B0604030504040204" pitchFamily="50" charset="-128"/>
                        </a:rPr>
                        <a:t>▼大学や企業等との連携による食生活の改善　</a:t>
                      </a:r>
                      <a:endParaRPr kumimoji="1" lang="en-US" altLang="ja-JP" sz="1300" spc="-20" baseline="0" dirty="0">
                        <a:latin typeface="Meiryo UI" panose="020B0604030504040204" pitchFamily="50" charset="-128"/>
                        <a:ea typeface="Meiryo UI" panose="020B0604030504040204" pitchFamily="50" charset="-128"/>
                      </a:endParaRPr>
                    </a:p>
                    <a:p>
                      <a:pPr>
                        <a:lnSpc>
                          <a:spcPts val="1800"/>
                        </a:lnSpc>
                      </a:pPr>
                      <a:r>
                        <a:rPr kumimoji="1" lang="ja-JP" altLang="en-US" sz="1300" spc="-20" baseline="0" dirty="0">
                          <a:latin typeface="Meiryo UI" panose="020B0604030504040204" pitchFamily="50" charset="-128"/>
                          <a:ea typeface="Meiryo UI" panose="020B0604030504040204" pitchFamily="50" charset="-128"/>
                        </a:rPr>
                        <a:t>▼「食育」など食生活の改善に向けた普及啓発</a:t>
                      </a:r>
                    </a:p>
                  </a:txBody>
                  <a:tcPr>
                    <a:lnB w="19050" cap="flat" cmpd="sng" algn="ctr">
                      <a:solidFill>
                        <a:schemeClr val="tx1"/>
                      </a:solidFill>
                      <a:prstDash val="solid"/>
                      <a:round/>
                      <a:headEnd type="none" w="med" len="med"/>
                      <a:tailEnd type="none" w="med" len="med"/>
                    </a:lnB>
                    <a:solidFill>
                      <a:schemeClr val="bg1"/>
                    </a:solidFill>
                  </a:tcPr>
                </a:tc>
                <a:tc>
                  <a:txBody>
                    <a:bodyPr/>
                    <a:lstStyle/>
                    <a:p>
                      <a:pPr>
                        <a:lnSpc>
                          <a:spcPts val="1800"/>
                        </a:lnSpc>
                      </a:pPr>
                      <a:r>
                        <a:rPr kumimoji="1" lang="ja-JP" altLang="en-US" sz="1300" spc="-20" baseline="0" dirty="0">
                          <a:latin typeface="Meiryo UI" panose="020B0604030504040204" pitchFamily="50" charset="-128"/>
                          <a:ea typeface="Meiryo UI" panose="020B0604030504040204" pitchFamily="50" charset="-128"/>
                        </a:rPr>
                        <a:t>▼学校や大学、地域における運動・体力づくり　</a:t>
                      </a:r>
                      <a:endParaRPr kumimoji="1" lang="en-US" altLang="ja-JP" sz="1300" spc="-20" baseline="0" dirty="0">
                        <a:latin typeface="Meiryo UI" panose="020B0604030504040204" pitchFamily="50" charset="-128"/>
                        <a:ea typeface="Meiryo UI" panose="020B0604030504040204" pitchFamily="50" charset="-128"/>
                      </a:endParaRPr>
                    </a:p>
                    <a:p>
                      <a:pPr>
                        <a:lnSpc>
                          <a:spcPts val="1800"/>
                        </a:lnSpc>
                      </a:pPr>
                      <a:r>
                        <a:rPr kumimoji="1" lang="ja-JP" altLang="en-US" sz="1300" spc="-140" baseline="0" dirty="0">
                          <a:latin typeface="Meiryo UI" panose="020B0604030504040204" pitchFamily="50" charset="-128"/>
                          <a:ea typeface="Meiryo UI" panose="020B0604030504040204" pitchFamily="50" charset="-128"/>
                        </a:rPr>
                        <a:t>▼高齢者の運動機会の創出</a:t>
                      </a:r>
                      <a:r>
                        <a:rPr kumimoji="1" lang="en-US" altLang="ja-JP" sz="1300" spc="-140" baseline="0" dirty="0">
                          <a:latin typeface="Meiryo UI" panose="020B0604030504040204" pitchFamily="50" charset="-128"/>
                          <a:ea typeface="Meiryo UI" panose="020B0604030504040204" pitchFamily="50" charset="-128"/>
                        </a:rPr>
                        <a:t>(</a:t>
                      </a:r>
                      <a:r>
                        <a:rPr kumimoji="1" lang="ja-JP" altLang="en-US" sz="1300" spc="-140" baseline="0" dirty="0">
                          <a:latin typeface="Meiryo UI" panose="020B0604030504040204" pitchFamily="50" charset="-128"/>
                          <a:ea typeface="Meiryo UI" panose="020B0604030504040204" pitchFamily="50" charset="-128"/>
                        </a:rPr>
                        <a:t>フレイル予防向け運動プログラム開発</a:t>
                      </a:r>
                      <a:r>
                        <a:rPr kumimoji="1" lang="en-US" altLang="ja-JP" sz="1300" spc="-140" baseline="0" dirty="0">
                          <a:latin typeface="Meiryo UI" panose="020B0604030504040204" pitchFamily="50" charset="-128"/>
                          <a:ea typeface="Meiryo UI" panose="020B0604030504040204" pitchFamily="50" charset="-128"/>
                        </a:rPr>
                        <a:t>)</a:t>
                      </a:r>
                      <a:endParaRPr kumimoji="1" lang="ja-JP" altLang="en-US" sz="1300" spc="-140" baseline="0" dirty="0">
                        <a:latin typeface="Meiryo UI" panose="020B0604030504040204" pitchFamily="50" charset="-128"/>
                        <a:ea typeface="Meiryo UI" panose="020B0604030504040204" pitchFamily="50" charset="-128"/>
                      </a:endParaRPr>
                    </a:p>
                  </a:txBody>
                  <a:tcPr>
                    <a:lnB w="19050" cap="flat" cmpd="sng" algn="ctr">
                      <a:solidFill>
                        <a:schemeClr val="tx1"/>
                      </a:solidFill>
                      <a:prstDash val="solid"/>
                      <a:round/>
                      <a:headEnd type="none" w="med" len="med"/>
                      <a:tailEnd type="none" w="med" len="med"/>
                    </a:lnB>
                    <a:solidFill>
                      <a:schemeClr val="bg1"/>
                    </a:solidFill>
                  </a:tcPr>
                </a:tc>
                <a:tc>
                  <a:txBody>
                    <a:bodyPr/>
                    <a:lstStyle/>
                    <a:p>
                      <a:pPr>
                        <a:lnSpc>
                          <a:spcPts val="1800"/>
                        </a:lnSpc>
                      </a:pPr>
                      <a:r>
                        <a:rPr kumimoji="1" lang="ja-JP" altLang="en-US" sz="1300" spc="-20" baseline="0" dirty="0">
                          <a:latin typeface="Meiryo UI" panose="020B0604030504040204" pitchFamily="50" charset="-128"/>
                          <a:ea typeface="Meiryo UI" panose="020B0604030504040204" pitchFamily="50" charset="-128"/>
                        </a:rPr>
                        <a:t>▼ライフステージに応じた睡眠・休養の充実</a:t>
                      </a:r>
                      <a:r>
                        <a:rPr kumimoji="1" lang="en-US" altLang="ja-JP" sz="1300" spc="-20" baseline="0" dirty="0">
                          <a:latin typeface="Meiryo UI" panose="020B0604030504040204" pitchFamily="50" charset="-128"/>
                          <a:ea typeface="Meiryo UI" panose="020B0604030504040204" pitchFamily="50" charset="-128"/>
                        </a:rPr>
                        <a:t>(</a:t>
                      </a:r>
                      <a:r>
                        <a:rPr kumimoji="1" lang="ja-JP" altLang="en-US" sz="1300" spc="-20" baseline="0" dirty="0">
                          <a:latin typeface="Meiryo UI" panose="020B0604030504040204" pitchFamily="50" charset="-128"/>
                          <a:ea typeface="Meiryo UI" panose="020B0604030504040204" pitchFamily="50" charset="-128"/>
                        </a:rPr>
                        <a:t>小・中・高校等において健全な生活リズムの形成を育む健康教育の充実</a:t>
                      </a:r>
                      <a:r>
                        <a:rPr kumimoji="1" lang="en-US" altLang="ja-JP" sz="1300" spc="-20" baseline="0" dirty="0">
                          <a:latin typeface="Meiryo UI" panose="020B0604030504040204" pitchFamily="50" charset="-128"/>
                          <a:ea typeface="Meiryo UI" panose="020B0604030504040204" pitchFamily="50" charset="-128"/>
                        </a:rPr>
                        <a:t>)</a:t>
                      </a:r>
                      <a:endParaRPr kumimoji="1" lang="ja-JP" altLang="en-US" sz="1300" spc="-20" baseline="0" dirty="0">
                        <a:latin typeface="Meiryo UI" panose="020B0604030504040204" pitchFamily="50" charset="-128"/>
                        <a:ea typeface="Meiryo UI" panose="020B0604030504040204" pitchFamily="50" charset="-128"/>
                      </a:endParaRPr>
                    </a:p>
                  </a:txBody>
                  <a:tcPr>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14" name="正方形/長方形 13">
            <a:extLst>
              <a:ext uri="{FF2B5EF4-FFF2-40B4-BE49-F238E27FC236}">
                <a16:creationId xmlns:a16="http://schemas.microsoft.com/office/drawing/2014/main" id="{E41AB78C-589D-454C-9839-38E2AB1D4B12}"/>
              </a:ext>
            </a:extLst>
          </p:cNvPr>
          <p:cNvSpPr/>
          <p:nvPr/>
        </p:nvSpPr>
        <p:spPr>
          <a:xfrm>
            <a:off x="173863" y="628486"/>
            <a:ext cx="6524272" cy="394211"/>
          </a:xfrm>
          <a:prstGeom prst="rect">
            <a:avLst/>
          </a:prstGeom>
          <a:solidFill>
            <a:srgbClr val="002060"/>
          </a:solidFill>
          <a:ln>
            <a:noFill/>
          </a:ln>
          <a:effectLst>
            <a:outerShdw blurRad="1016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anchor="ctr"/>
          <a:lstStyle/>
          <a:p>
            <a:pPr>
              <a:lnSpc>
                <a:spcPts val="1900"/>
              </a:lnSpc>
              <a:defRPr/>
            </a:pPr>
            <a:r>
              <a:rPr lang="ja-JP" altLang="en-US" sz="1600" b="1" dirty="0">
                <a:solidFill>
                  <a:schemeClr val="bg1"/>
                </a:solidFill>
                <a:effectLst>
                  <a:outerShdw blurRad="38100" dist="38100" dir="2700000" algn="tl">
                    <a:srgbClr val="000000">
                      <a:alpha val="43137"/>
                    </a:srgbClr>
                  </a:outerShdw>
                </a:effectLst>
                <a:latin typeface="Meiryo UI" pitchFamily="50" charset="-128"/>
                <a:ea typeface="Meiryo UI" pitchFamily="50" charset="-128"/>
                <a:cs typeface="Meiryo UI" pitchFamily="50" charset="-128"/>
              </a:rPr>
              <a:t>　　健康増進計画　</a:t>
            </a:r>
            <a:r>
              <a:rPr lang="en-US" altLang="ja-JP" sz="1600" b="1" dirty="0">
                <a:solidFill>
                  <a:schemeClr val="bg1"/>
                </a:solidFill>
                <a:effectLst>
                  <a:outerShdw blurRad="38100" dist="38100" dir="2700000" algn="tl">
                    <a:srgbClr val="000000">
                      <a:alpha val="43137"/>
                    </a:srgbClr>
                  </a:outerShdw>
                </a:effectLst>
                <a:latin typeface="Meiryo UI" pitchFamily="50" charset="-128"/>
                <a:ea typeface="Meiryo UI" pitchFamily="50" charset="-128"/>
                <a:cs typeface="Meiryo UI" pitchFamily="50" charset="-128"/>
              </a:rPr>
              <a:t>『11</a:t>
            </a:r>
            <a:r>
              <a:rPr lang="ja-JP" altLang="en-US" sz="1600" b="1" dirty="0">
                <a:solidFill>
                  <a:schemeClr val="bg1"/>
                </a:solidFill>
                <a:effectLst>
                  <a:outerShdw blurRad="38100" dist="38100" dir="2700000" algn="tl">
                    <a:srgbClr val="000000">
                      <a:alpha val="43137"/>
                    </a:srgbClr>
                  </a:outerShdw>
                </a:effectLst>
                <a:latin typeface="Meiryo UI" pitchFamily="50" charset="-128"/>
                <a:ea typeface="Meiryo UI" pitchFamily="50" charset="-128"/>
                <a:cs typeface="Meiryo UI" pitchFamily="50" charset="-128"/>
              </a:rPr>
              <a:t>分野の重点取組み</a:t>
            </a:r>
            <a:r>
              <a:rPr lang="en-US" altLang="ja-JP" sz="1600" b="1" dirty="0">
                <a:solidFill>
                  <a:schemeClr val="bg1"/>
                </a:solidFill>
                <a:effectLst>
                  <a:outerShdw blurRad="38100" dist="38100" dir="2700000" algn="tl">
                    <a:srgbClr val="000000">
                      <a:alpha val="43137"/>
                    </a:srgbClr>
                  </a:outerShdw>
                </a:effectLst>
                <a:latin typeface="Meiryo UI" pitchFamily="50" charset="-128"/>
                <a:ea typeface="Meiryo UI" pitchFamily="50" charset="-128"/>
                <a:cs typeface="Meiryo UI" pitchFamily="50" charset="-128"/>
              </a:rPr>
              <a:t>』</a:t>
            </a:r>
            <a:endParaRPr lang="ja-JP" altLang="en-US" sz="1600" b="1" dirty="0">
              <a:solidFill>
                <a:schemeClr val="bg1"/>
              </a:solidFill>
              <a:effectLst>
                <a:outerShdw blurRad="38100" dist="38100" dir="2700000" algn="tl">
                  <a:srgbClr val="000000">
                    <a:alpha val="43137"/>
                  </a:srgbClr>
                </a:outerShdw>
              </a:effectLst>
              <a:latin typeface="Meiryo UI" pitchFamily="50" charset="-128"/>
              <a:ea typeface="Meiryo UI" pitchFamily="50" charset="-128"/>
              <a:cs typeface="Meiryo UI" pitchFamily="50" charset="-128"/>
            </a:endParaRPr>
          </a:p>
        </p:txBody>
      </p:sp>
      <p:graphicFrame>
        <p:nvGraphicFramePr>
          <p:cNvPr id="32" name="表 31"/>
          <p:cNvGraphicFramePr>
            <a:graphicFrameLocks noGrp="1"/>
          </p:cNvGraphicFramePr>
          <p:nvPr>
            <p:extLst>
              <p:ext uri="{D42A27DB-BD31-4B8C-83A1-F6EECF244321}">
                <p14:modId xmlns:p14="http://schemas.microsoft.com/office/powerpoint/2010/main" val="2537845939"/>
              </p:ext>
            </p:extLst>
          </p:nvPr>
        </p:nvGraphicFramePr>
        <p:xfrm>
          <a:off x="270201" y="3075809"/>
          <a:ext cx="8584116" cy="1384749"/>
        </p:xfrm>
        <a:graphic>
          <a:graphicData uri="http://schemas.openxmlformats.org/drawingml/2006/table">
            <a:tbl>
              <a:tblPr firstRow="1" bandRow="1">
                <a:tableStyleId>{5940675A-B579-460E-94D1-54222C63F5DA}</a:tableStyleId>
              </a:tblPr>
              <a:tblGrid>
                <a:gridCol w="2146029">
                  <a:extLst>
                    <a:ext uri="{9D8B030D-6E8A-4147-A177-3AD203B41FA5}">
                      <a16:colId xmlns:a16="http://schemas.microsoft.com/office/drawing/2014/main" val="20000"/>
                    </a:ext>
                  </a:extLst>
                </a:gridCol>
                <a:gridCol w="2146029">
                  <a:extLst>
                    <a:ext uri="{9D8B030D-6E8A-4147-A177-3AD203B41FA5}">
                      <a16:colId xmlns:a16="http://schemas.microsoft.com/office/drawing/2014/main" val="20001"/>
                    </a:ext>
                  </a:extLst>
                </a:gridCol>
                <a:gridCol w="2146029">
                  <a:extLst>
                    <a:ext uri="{9D8B030D-6E8A-4147-A177-3AD203B41FA5}">
                      <a16:colId xmlns:a16="http://schemas.microsoft.com/office/drawing/2014/main" val="20002"/>
                    </a:ext>
                  </a:extLst>
                </a:gridCol>
                <a:gridCol w="2146029">
                  <a:extLst>
                    <a:ext uri="{9D8B030D-6E8A-4147-A177-3AD203B41FA5}">
                      <a16:colId xmlns:a16="http://schemas.microsoft.com/office/drawing/2014/main" val="20003"/>
                    </a:ext>
                  </a:extLst>
                </a:gridCol>
              </a:tblGrid>
              <a:tr h="348516">
                <a:tc>
                  <a:txBody>
                    <a:bodyPr/>
                    <a:lstStyle/>
                    <a:p>
                      <a:pPr algn="ctr"/>
                      <a:r>
                        <a:rPr kumimoji="1" lang="ja-JP" altLang="en-US" sz="1400" b="1" dirty="0">
                          <a:latin typeface="Meiryo UI" panose="020B0604030504040204" pitchFamily="50" charset="-128"/>
                          <a:ea typeface="Meiryo UI" panose="020B0604030504040204" pitchFamily="50" charset="-128"/>
                        </a:rPr>
                        <a:t>❺飲酒</a:t>
                      </a:r>
                    </a:p>
                  </a:txBody>
                  <a:tcP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noFill/>
                  </a:tcPr>
                </a:tc>
                <a:tc>
                  <a:txBody>
                    <a:bodyPr/>
                    <a:lstStyle/>
                    <a:p>
                      <a:pPr algn="ctr"/>
                      <a:r>
                        <a:rPr kumimoji="1" lang="ja-JP" altLang="en-US" sz="1400" b="1" spc="-20" baseline="0" dirty="0">
                          <a:latin typeface="Meiryo UI" panose="020B0604030504040204" pitchFamily="50" charset="-128"/>
                          <a:ea typeface="Meiryo UI" panose="020B0604030504040204" pitchFamily="50" charset="-128"/>
                        </a:rPr>
                        <a:t>❻喫煙</a:t>
                      </a:r>
                    </a:p>
                  </a:txBody>
                  <a:tcPr>
                    <a:lnT w="19050" cap="flat" cmpd="sng" algn="ctr">
                      <a:solidFill>
                        <a:schemeClr val="tx1"/>
                      </a:solidFill>
                      <a:prstDash val="solid"/>
                      <a:round/>
                      <a:headEnd type="none" w="med" len="med"/>
                      <a:tailEnd type="none" w="med" len="med"/>
                    </a:lnT>
                    <a:noFill/>
                  </a:tcPr>
                </a:tc>
                <a:tc>
                  <a:txBody>
                    <a:bodyPr/>
                    <a:lstStyle/>
                    <a:p>
                      <a:pPr algn="ctr"/>
                      <a:r>
                        <a:rPr kumimoji="1" lang="ja-JP" altLang="en-US" sz="1400" b="1" spc="-20" baseline="0" dirty="0">
                          <a:latin typeface="Meiryo UI" panose="020B0604030504040204" pitchFamily="50" charset="-128"/>
                          <a:ea typeface="Meiryo UI" panose="020B0604030504040204" pitchFamily="50" charset="-128"/>
                        </a:rPr>
                        <a:t>❼歯と口の健康</a:t>
                      </a:r>
                    </a:p>
                  </a:txBody>
                  <a:tcPr>
                    <a:lnT w="19050" cap="flat" cmpd="sng" algn="ctr">
                      <a:solidFill>
                        <a:schemeClr val="tx1"/>
                      </a:solidFill>
                      <a:prstDash val="solid"/>
                      <a:round/>
                      <a:headEnd type="none" w="med" len="med"/>
                      <a:tailEnd type="none" w="med" len="med"/>
                    </a:lnT>
                    <a:noFill/>
                  </a:tcPr>
                </a:tc>
                <a:tc>
                  <a:txBody>
                    <a:bodyPr/>
                    <a:lstStyle/>
                    <a:p>
                      <a:pPr algn="ctr"/>
                      <a:r>
                        <a:rPr kumimoji="1" lang="ja-JP" altLang="en-US" sz="1400" b="1" dirty="0">
                          <a:latin typeface="Meiryo UI" panose="020B0604030504040204" pitchFamily="50" charset="-128"/>
                          <a:ea typeface="Meiryo UI" panose="020B0604030504040204" pitchFamily="50" charset="-128"/>
                        </a:rPr>
                        <a:t>❽こころの健康</a:t>
                      </a:r>
                    </a:p>
                  </a:txBody>
                  <a:tcP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0001"/>
                  </a:ext>
                </a:extLst>
              </a:tr>
              <a:tr h="1036233">
                <a:tc>
                  <a:txBody>
                    <a:bodyPr/>
                    <a:lstStyle/>
                    <a:p>
                      <a:pPr>
                        <a:lnSpc>
                          <a:spcPts val="1800"/>
                        </a:lnSpc>
                      </a:pPr>
                      <a:r>
                        <a:rPr kumimoji="1" lang="ja-JP" altLang="en-US" sz="1300" dirty="0">
                          <a:latin typeface="Meiryo UI" panose="020B0604030504040204" pitchFamily="50" charset="-128"/>
                          <a:ea typeface="Meiryo UI" panose="020B0604030504040204" pitchFamily="50" charset="-128"/>
                        </a:rPr>
                        <a:t>▼適量飲酒の指導</a:t>
                      </a:r>
                      <a:r>
                        <a:rPr kumimoji="1" lang="en-US" altLang="ja-JP" sz="1300" dirty="0">
                          <a:latin typeface="Meiryo UI" panose="020B0604030504040204" pitchFamily="50" charset="-128"/>
                          <a:ea typeface="Meiryo UI" panose="020B0604030504040204" pitchFamily="50" charset="-128"/>
                        </a:rPr>
                        <a:t>(</a:t>
                      </a:r>
                      <a:r>
                        <a:rPr kumimoji="1" lang="ja-JP" altLang="en-US" sz="1300" dirty="0">
                          <a:latin typeface="Meiryo UI" panose="020B0604030504040204" pitchFamily="50" charset="-128"/>
                          <a:ea typeface="Meiryo UI" panose="020B0604030504040204" pitchFamily="50" charset="-128"/>
                        </a:rPr>
                        <a:t>医療保険者等との連携による特定健診の問診等における減酒指導の促進</a:t>
                      </a:r>
                      <a:r>
                        <a:rPr kumimoji="1" lang="en-US" altLang="ja-JP" sz="1300" dirty="0">
                          <a:latin typeface="Meiryo UI" panose="020B0604030504040204" pitchFamily="50" charset="-128"/>
                          <a:ea typeface="Meiryo UI" panose="020B0604030504040204" pitchFamily="50" charset="-128"/>
                        </a:rPr>
                        <a:t>)</a:t>
                      </a:r>
                      <a:r>
                        <a:rPr kumimoji="1" lang="ja-JP" altLang="en-US" sz="1300" dirty="0">
                          <a:latin typeface="Meiryo UI" panose="020B0604030504040204" pitchFamily="50" charset="-128"/>
                          <a:ea typeface="Meiryo UI" panose="020B0604030504040204" pitchFamily="50" charset="-128"/>
                        </a:rPr>
                        <a:t>　</a:t>
                      </a:r>
                    </a:p>
                  </a:txBody>
                  <a:tcPr>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solidFill>
                      <a:schemeClr val="bg1"/>
                    </a:solidFill>
                  </a:tcPr>
                </a:tc>
                <a:tc>
                  <a:txBody>
                    <a:bodyPr/>
                    <a:lstStyle/>
                    <a:p>
                      <a:pPr>
                        <a:lnSpc>
                          <a:spcPts val="1800"/>
                        </a:lnSpc>
                      </a:pPr>
                      <a:r>
                        <a:rPr kumimoji="1" lang="ja-JP" altLang="en-US" sz="1300" spc="-20" baseline="0" dirty="0">
                          <a:latin typeface="Meiryo UI" panose="020B0604030504040204" pitchFamily="50" charset="-128"/>
                          <a:ea typeface="Meiryo UI" panose="020B0604030504040204" pitchFamily="50" charset="-128"/>
                        </a:rPr>
                        <a:t>▼喫煙率の減少</a:t>
                      </a:r>
                      <a:r>
                        <a:rPr kumimoji="1" lang="en-US" altLang="ja-JP" sz="1300" spc="-20" baseline="0" dirty="0">
                          <a:latin typeface="Meiryo UI" panose="020B0604030504040204" pitchFamily="50" charset="-128"/>
                          <a:ea typeface="Meiryo UI" panose="020B0604030504040204" pitchFamily="50" charset="-128"/>
                        </a:rPr>
                        <a:t>(</a:t>
                      </a:r>
                      <a:r>
                        <a:rPr kumimoji="1" lang="ja-JP" altLang="en-US" sz="1300" spc="-20" baseline="0" dirty="0">
                          <a:latin typeface="Meiryo UI" panose="020B0604030504040204" pitchFamily="50" charset="-128"/>
                          <a:ea typeface="Meiryo UI" panose="020B0604030504040204" pitchFamily="50" charset="-128"/>
                        </a:rPr>
                        <a:t>母子手帳交付時等を活用</a:t>
                      </a:r>
                      <a:r>
                        <a:rPr kumimoji="1" lang="en-US" altLang="ja-JP" sz="1300" spc="-20" baseline="0" dirty="0">
                          <a:latin typeface="Meiryo UI" panose="020B0604030504040204" pitchFamily="50" charset="-128"/>
                          <a:ea typeface="Meiryo UI" panose="020B0604030504040204" pitchFamily="50" charset="-128"/>
                        </a:rPr>
                        <a:t>)</a:t>
                      </a:r>
                      <a:r>
                        <a:rPr kumimoji="1" lang="ja-JP" altLang="en-US" sz="1300" spc="-20" baseline="0" dirty="0">
                          <a:latin typeface="Meiryo UI" panose="020B0604030504040204" pitchFamily="50" charset="-128"/>
                          <a:ea typeface="Meiryo UI" panose="020B0604030504040204" pitchFamily="50" charset="-128"/>
                        </a:rPr>
                        <a:t>　</a:t>
                      </a:r>
                      <a:endParaRPr kumimoji="1" lang="en-US" altLang="ja-JP" sz="1300" spc="-20" baseline="0" dirty="0">
                        <a:latin typeface="Meiryo UI" panose="020B0604030504040204" pitchFamily="50" charset="-128"/>
                        <a:ea typeface="Meiryo UI" panose="020B0604030504040204" pitchFamily="50" charset="-128"/>
                      </a:endParaRPr>
                    </a:p>
                    <a:p>
                      <a:pPr>
                        <a:lnSpc>
                          <a:spcPts val="1800"/>
                        </a:lnSpc>
                      </a:pPr>
                      <a:r>
                        <a:rPr kumimoji="1" lang="ja-JP" altLang="en-US" sz="1300" spc="-40" baseline="0" dirty="0">
                          <a:latin typeface="Meiryo UI" panose="020B0604030504040204" pitchFamily="50" charset="-128"/>
                          <a:ea typeface="Meiryo UI" panose="020B0604030504040204" pitchFamily="50" charset="-128"/>
                        </a:rPr>
                        <a:t>▼望まない受動喫煙の防止</a:t>
                      </a:r>
                      <a:r>
                        <a:rPr kumimoji="1" lang="en-US" altLang="ja-JP" sz="1300" spc="-40" baseline="0" dirty="0">
                          <a:latin typeface="Meiryo UI" panose="020B0604030504040204" pitchFamily="50" charset="-128"/>
                          <a:ea typeface="Meiryo UI" panose="020B0604030504040204" pitchFamily="50" charset="-128"/>
                        </a:rPr>
                        <a:t>(</a:t>
                      </a:r>
                      <a:r>
                        <a:rPr kumimoji="1" lang="ja-JP" altLang="en-US" sz="1300" spc="-40" baseline="0" dirty="0">
                          <a:latin typeface="Meiryo UI" panose="020B0604030504040204" pitchFamily="50" charset="-128"/>
                          <a:ea typeface="Meiryo UI" panose="020B0604030504040204" pitchFamily="50" charset="-128"/>
                        </a:rPr>
                        <a:t>受動喫煙のない環境づくり</a:t>
                      </a:r>
                      <a:r>
                        <a:rPr kumimoji="1" lang="en-US" altLang="ja-JP" sz="1300" spc="-40" baseline="0" dirty="0">
                          <a:latin typeface="Meiryo UI" panose="020B0604030504040204" pitchFamily="50" charset="-128"/>
                          <a:ea typeface="Meiryo UI" panose="020B0604030504040204" pitchFamily="50" charset="-128"/>
                        </a:rPr>
                        <a:t>)</a:t>
                      </a:r>
                      <a:endParaRPr kumimoji="1" lang="ja-JP" altLang="en-US" sz="1300" spc="-40" baseline="0" dirty="0">
                        <a:latin typeface="Meiryo UI" panose="020B0604030504040204" pitchFamily="50" charset="-128"/>
                        <a:ea typeface="Meiryo UI" panose="020B0604030504040204" pitchFamily="50" charset="-128"/>
                      </a:endParaRPr>
                    </a:p>
                  </a:txBody>
                  <a:tcPr>
                    <a:lnB w="19050" cap="flat" cmpd="sng" algn="ctr">
                      <a:solidFill>
                        <a:schemeClr val="tx1"/>
                      </a:solidFill>
                      <a:prstDash val="solid"/>
                      <a:round/>
                      <a:headEnd type="none" w="med" len="med"/>
                      <a:tailEnd type="none" w="med" len="med"/>
                    </a:lnB>
                    <a:solidFill>
                      <a:schemeClr val="bg1"/>
                    </a:solidFill>
                  </a:tcPr>
                </a:tc>
                <a:tc>
                  <a:txBody>
                    <a:bodyPr/>
                    <a:lstStyle/>
                    <a:p>
                      <a:pPr>
                        <a:lnSpc>
                          <a:spcPts val="1800"/>
                        </a:lnSpc>
                      </a:pPr>
                      <a:r>
                        <a:rPr kumimoji="1" lang="ja-JP" altLang="en-US" sz="1300" spc="-20" baseline="0" dirty="0">
                          <a:latin typeface="Meiryo UI" panose="020B0604030504040204" pitchFamily="50" charset="-128"/>
                          <a:ea typeface="Meiryo UI" panose="020B0604030504040204" pitchFamily="50" charset="-128"/>
                        </a:rPr>
                        <a:t>▼歯磨き習慣の促進</a:t>
                      </a:r>
                      <a:r>
                        <a:rPr kumimoji="1" lang="en-US" altLang="ja-JP" sz="1300" spc="-20" baseline="0" dirty="0">
                          <a:latin typeface="Meiryo UI" panose="020B0604030504040204" pitchFamily="50" charset="-128"/>
                          <a:ea typeface="Meiryo UI" panose="020B0604030504040204" pitchFamily="50" charset="-128"/>
                        </a:rPr>
                        <a:t>(</a:t>
                      </a:r>
                      <a:r>
                        <a:rPr kumimoji="1" lang="ja-JP" altLang="en-US" sz="1300" spc="-20" baseline="0" dirty="0">
                          <a:latin typeface="Meiryo UI" panose="020B0604030504040204" pitchFamily="50" charset="-128"/>
                          <a:ea typeface="Meiryo UI" panose="020B0604030504040204" pitchFamily="50" charset="-128"/>
                        </a:rPr>
                        <a:t>健康教育の充実</a:t>
                      </a:r>
                      <a:r>
                        <a:rPr kumimoji="1" lang="en-US" altLang="ja-JP" sz="1300" spc="-20" baseline="0" dirty="0">
                          <a:latin typeface="Meiryo UI" panose="020B0604030504040204" pitchFamily="50" charset="-128"/>
                          <a:ea typeface="Meiryo UI" panose="020B0604030504040204" pitchFamily="50" charset="-128"/>
                        </a:rPr>
                        <a:t>)</a:t>
                      </a:r>
                      <a:r>
                        <a:rPr kumimoji="1" lang="ja-JP" altLang="en-US" sz="1300" spc="-20" baseline="0" dirty="0">
                          <a:latin typeface="Meiryo UI" panose="020B0604030504040204" pitchFamily="50" charset="-128"/>
                          <a:ea typeface="Meiryo UI" panose="020B0604030504040204" pitchFamily="50" charset="-128"/>
                        </a:rPr>
                        <a:t>　</a:t>
                      </a:r>
                      <a:endParaRPr kumimoji="1" lang="en-US" altLang="ja-JP" sz="1300" spc="-20" baseline="0" dirty="0">
                        <a:latin typeface="Meiryo UI" panose="020B0604030504040204" pitchFamily="50" charset="-128"/>
                        <a:ea typeface="Meiryo UI" panose="020B0604030504040204" pitchFamily="50" charset="-128"/>
                      </a:endParaRPr>
                    </a:p>
                    <a:p>
                      <a:pPr>
                        <a:lnSpc>
                          <a:spcPts val="1800"/>
                        </a:lnSpc>
                      </a:pPr>
                      <a:r>
                        <a:rPr kumimoji="1" lang="ja-JP" altLang="en-US" sz="1300" spc="-30" baseline="0" dirty="0">
                          <a:latin typeface="Meiryo UI" panose="020B0604030504040204" pitchFamily="50" charset="-128"/>
                          <a:ea typeface="Meiryo UI" panose="020B0604030504040204" pitchFamily="50" charset="-128"/>
                        </a:rPr>
                        <a:t>▼歯と口の健康に係る普及啓発</a:t>
                      </a:r>
                      <a:r>
                        <a:rPr kumimoji="1" lang="en-US" altLang="ja-JP" sz="1300" spc="-30" baseline="0" dirty="0">
                          <a:latin typeface="Meiryo UI" panose="020B0604030504040204" pitchFamily="50" charset="-128"/>
                          <a:ea typeface="Meiryo UI" panose="020B0604030504040204" pitchFamily="50" charset="-128"/>
                        </a:rPr>
                        <a:t>(</a:t>
                      </a:r>
                      <a:r>
                        <a:rPr kumimoji="1" lang="ja-JP" altLang="en-US" sz="1300" spc="-30" baseline="0" dirty="0">
                          <a:latin typeface="Meiryo UI" panose="020B0604030504040204" pitchFamily="50" charset="-128"/>
                          <a:ea typeface="Meiryo UI" panose="020B0604030504040204" pitchFamily="50" charset="-128"/>
                        </a:rPr>
                        <a:t>職域における研修等</a:t>
                      </a:r>
                      <a:r>
                        <a:rPr kumimoji="1" lang="en-US" altLang="ja-JP" sz="1300" spc="-30" baseline="0" dirty="0">
                          <a:latin typeface="Meiryo UI" panose="020B0604030504040204" pitchFamily="50" charset="-128"/>
                          <a:ea typeface="Meiryo UI" panose="020B0604030504040204" pitchFamily="50" charset="-128"/>
                        </a:rPr>
                        <a:t>)</a:t>
                      </a:r>
                      <a:endParaRPr kumimoji="1" lang="ja-JP" altLang="en-US" sz="1300" spc="-30" baseline="0" dirty="0">
                        <a:latin typeface="Meiryo UI" panose="020B0604030504040204" pitchFamily="50" charset="-128"/>
                        <a:ea typeface="Meiryo UI" panose="020B0604030504040204" pitchFamily="50" charset="-128"/>
                      </a:endParaRPr>
                    </a:p>
                  </a:txBody>
                  <a:tcPr>
                    <a:lnB w="19050" cap="flat" cmpd="sng" algn="ctr">
                      <a:solidFill>
                        <a:schemeClr val="tx1"/>
                      </a:solidFill>
                      <a:prstDash val="solid"/>
                      <a:round/>
                      <a:headEnd type="none" w="med" len="med"/>
                      <a:tailEnd type="none" w="med" len="med"/>
                    </a:lnB>
                    <a:solidFill>
                      <a:schemeClr val="bg1"/>
                    </a:solidFill>
                  </a:tcPr>
                </a:tc>
                <a:tc>
                  <a:txBody>
                    <a:bodyPr/>
                    <a:lstStyle/>
                    <a:p>
                      <a:pPr>
                        <a:lnSpc>
                          <a:spcPts val="1800"/>
                        </a:lnSpc>
                      </a:pPr>
                      <a:r>
                        <a:rPr kumimoji="1" lang="ja-JP" altLang="en-US" sz="1300" dirty="0">
                          <a:latin typeface="Meiryo UI" panose="020B0604030504040204" pitchFamily="50" charset="-128"/>
                          <a:ea typeface="Meiryo UI" panose="020B0604030504040204" pitchFamily="50" charset="-128"/>
                        </a:rPr>
                        <a:t>▼職域等におけるこころの健康サポート</a:t>
                      </a:r>
                      <a:r>
                        <a:rPr kumimoji="1" lang="en-US" altLang="ja-JP" sz="1300" dirty="0">
                          <a:latin typeface="Meiryo UI" panose="020B0604030504040204" pitchFamily="50" charset="-128"/>
                          <a:ea typeface="Meiryo UI" panose="020B0604030504040204" pitchFamily="50" charset="-128"/>
                        </a:rPr>
                        <a:t>(</a:t>
                      </a:r>
                      <a:r>
                        <a:rPr kumimoji="1" lang="ja-JP" altLang="en-US" sz="1300" dirty="0">
                          <a:latin typeface="Meiryo UI" panose="020B0604030504040204" pitchFamily="50" charset="-128"/>
                          <a:ea typeface="Meiryo UI" panose="020B0604030504040204" pitchFamily="50" charset="-128"/>
                        </a:rPr>
                        <a:t>中小企業等</a:t>
                      </a:r>
                      <a:r>
                        <a:rPr kumimoji="1" lang="en-US" altLang="ja-JP" sz="1300" dirty="0">
                          <a:latin typeface="Meiryo UI" panose="020B0604030504040204" pitchFamily="50" charset="-128"/>
                          <a:ea typeface="Meiryo UI" panose="020B0604030504040204" pitchFamily="50" charset="-128"/>
                        </a:rPr>
                        <a:t>)</a:t>
                      </a:r>
                      <a:r>
                        <a:rPr kumimoji="1" lang="ja-JP" altLang="en-US" sz="1300" dirty="0">
                          <a:latin typeface="Meiryo UI" panose="020B0604030504040204" pitchFamily="50" charset="-128"/>
                          <a:ea typeface="Meiryo UI" panose="020B0604030504040204" pitchFamily="50" charset="-128"/>
                        </a:rPr>
                        <a:t>　</a:t>
                      </a:r>
                      <a:endParaRPr kumimoji="1" lang="en-US" altLang="ja-JP" sz="1300" dirty="0">
                        <a:latin typeface="Meiryo UI" panose="020B0604030504040204" pitchFamily="50" charset="-128"/>
                        <a:ea typeface="Meiryo UI" panose="020B0604030504040204" pitchFamily="50" charset="-128"/>
                      </a:endParaRPr>
                    </a:p>
                    <a:p>
                      <a:pPr>
                        <a:lnSpc>
                          <a:spcPts val="1800"/>
                        </a:lnSpc>
                      </a:pPr>
                      <a:r>
                        <a:rPr kumimoji="1" lang="ja-JP" altLang="en-US" sz="1300" dirty="0">
                          <a:latin typeface="Meiryo UI" panose="020B0604030504040204" pitchFamily="50" charset="-128"/>
                          <a:ea typeface="Meiryo UI" panose="020B0604030504040204" pitchFamily="50" charset="-128"/>
                        </a:rPr>
                        <a:t>▼地域におけるこころの健康づくり</a:t>
                      </a:r>
                    </a:p>
                  </a:txBody>
                  <a:tcPr>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1440801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35496" y="44624"/>
            <a:ext cx="6524272" cy="394211"/>
          </a:xfrm>
          <a:prstGeom prst="rect">
            <a:avLst/>
          </a:prstGeom>
          <a:solidFill>
            <a:srgbClr val="002060"/>
          </a:solidFill>
          <a:ln>
            <a:noFill/>
          </a:ln>
          <a:effectLst>
            <a:outerShdw blurRad="1016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anchor="ctr"/>
          <a:lstStyle/>
          <a:p>
            <a:pPr>
              <a:lnSpc>
                <a:spcPts val="2200"/>
              </a:lnSpc>
              <a:defRPr/>
            </a:pP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⑥喫煙</a:t>
            </a:r>
            <a:endPar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79512" y="872720"/>
            <a:ext cx="8784000" cy="36000"/>
          </a:xfrm>
          <a:prstGeom prst="rect">
            <a:avLst/>
          </a:prstGeom>
          <a:solidFill>
            <a:schemeClr val="tx2">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144000" rtlCol="0" anchor="b"/>
          <a:lstStyle/>
          <a:p>
            <a:pPr>
              <a:lnSpc>
                <a:spcPts val="2000"/>
              </a:lnSpc>
            </a:pP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健康キャンパス・</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プロジェクト</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endParaRPr>
          </a:p>
        </p:txBody>
      </p:sp>
      <p:sp>
        <p:nvSpPr>
          <p:cNvPr id="14" name="正方形/長方形 13"/>
          <p:cNvSpPr/>
          <p:nvPr/>
        </p:nvSpPr>
        <p:spPr>
          <a:xfrm>
            <a:off x="179512" y="3249272"/>
            <a:ext cx="8784000" cy="36000"/>
          </a:xfrm>
          <a:prstGeom prst="rect">
            <a:avLst/>
          </a:prstGeom>
          <a:solidFill>
            <a:schemeClr val="tx2">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144000" rtlCol="0" anchor="b"/>
          <a:lstStyle/>
          <a:p>
            <a:pPr>
              <a:lnSpc>
                <a:spcPts val="2000"/>
              </a:lnSpc>
            </a:pP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子育て女性の禁煙支援</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endParaRPr>
          </a:p>
        </p:txBody>
      </p:sp>
      <p:sp>
        <p:nvSpPr>
          <p:cNvPr id="6" name="正方形/長方形 5"/>
          <p:cNvSpPr/>
          <p:nvPr/>
        </p:nvSpPr>
        <p:spPr>
          <a:xfrm>
            <a:off x="683848" y="1268760"/>
            <a:ext cx="2520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kumimoji="1" lang="ja-JP" altLang="en-US" sz="1100" dirty="0" smtClean="0">
                <a:solidFill>
                  <a:schemeClr val="tx1"/>
                </a:solidFill>
                <a:latin typeface="Meiryo UI" panose="020B0604030504040204" pitchFamily="50" charset="-128"/>
                <a:ea typeface="Meiryo UI" panose="020B0604030504040204" pitchFamily="50" charset="-128"/>
              </a:rPr>
              <a:t>■セミナーで</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rPr>
              <a:t>　</a:t>
            </a:r>
            <a:r>
              <a:rPr kumimoji="1" lang="ja-JP" altLang="en-US" sz="1100" dirty="0" smtClean="0">
                <a:solidFill>
                  <a:schemeClr val="tx1"/>
                </a:solidFill>
                <a:latin typeface="Meiryo UI" panose="020B0604030504040204" pitchFamily="50" charset="-128"/>
                <a:ea typeface="Meiryo UI" panose="020B0604030504040204" pitchFamily="50" charset="-128"/>
              </a:rPr>
              <a:t>呼気検査を実施</a:t>
            </a:r>
            <a:endParaRPr kumimoji="1" lang="en-US" altLang="ja-JP" sz="1100" dirty="0" smtClean="0">
              <a:solidFill>
                <a:schemeClr val="tx1"/>
              </a:solidFill>
              <a:latin typeface="Meiryo UI" panose="020B0604030504040204" pitchFamily="50" charset="-128"/>
              <a:ea typeface="Meiryo UI" panose="020B0604030504040204" pitchFamily="50" charset="-128"/>
            </a:endParaRPr>
          </a:p>
        </p:txBody>
      </p:sp>
      <p:sp>
        <p:nvSpPr>
          <p:cNvPr id="8" name="正方形/長方形 7"/>
          <p:cNvSpPr/>
          <p:nvPr/>
        </p:nvSpPr>
        <p:spPr>
          <a:xfrm>
            <a:off x="539832" y="4113400"/>
            <a:ext cx="2520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kumimoji="1" lang="ja-JP" altLang="en-US" sz="1100" dirty="0" smtClean="0">
                <a:solidFill>
                  <a:schemeClr val="tx1"/>
                </a:solidFill>
                <a:latin typeface="Meiryo UI" panose="020B0604030504040204" pitchFamily="50" charset="-128"/>
                <a:ea typeface="Meiryo UI" panose="020B0604030504040204" pitchFamily="50" charset="-128"/>
              </a:rPr>
              <a:t>■乳幼児検診時に喫煙女性を</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rPr>
              <a:t>　</a:t>
            </a:r>
            <a:r>
              <a:rPr kumimoji="1" lang="ja-JP" altLang="en-US" sz="1100" dirty="0" smtClean="0">
                <a:solidFill>
                  <a:schemeClr val="tx1"/>
                </a:solidFill>
                <a:latin typeface="Meiryo UI" panose="020B0604030504040204" pitchFamily="50" charset="-128"/>
                <a:ea typeface="Meiryo UI" panose="020B0604030504040204" pitchFamily="50" charset="-128"/>
              </a:rPr>
              <a:t>対象とした歯科健診を実施</a:t>
            </a:r>
            <a:endParaRPr kumimoji="1" lang="en-US" altLang="ja-JP" sz="1100" dirty="0" smtClean="0">
              <a:solidFill>
                <a:schemeClr val="tx1"/>
              </a:solidFill>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2">
            <a:extLst>
              <a:ext uri="{BEBA8EAE-BF5A-486C-A8C5-ECC9F3942E4B}">
                <a14:imgProps xmlns:a14="http://schemas.microsoft.com/office/drawing/2010/main">
                  <a14:imgLayer r:embed="rId3">
                    <a14:imgEffect>
                      <a14:brightnessContrast bright="5000"/>
                    </a14:imgEffect>
                  </a14:imgLayer>
                </a14:imgProps>
              </a:ext>
            </a:extLst>
          </a:blip>
          <a:stretch>
            <a:fillRect/>
          </a:stretch>
        </p:blipFill>
        <p:spPr>
          <a:xfrm>
            <a:off x="2083113" y="992576"/>
            <a:ext cx="2200517" cy="1656000"/>
          </a:xfrm>
          <a:prstGeom prst="rect">
            <a:avLst/>
          </a:prstGeom>
        </p:spPr>
      </p:pic>
      <p:pic>
        <p:nvPicPr>
          <p:cNvPr id="3" name="図 2"/>
          <p:cNvPicPr>
            <a:picLocks noChangeAspect="1"/>
          </p:cNvPicPr>
          <p:nvPr/>
        </p:nvPicPr>
        <p:blipFill rotWithShape="1">
          <a:blip r:embed="rId4"/>
          <a:srcRect l="3704" t="8232" b="8520"/>
          <a:stretch/>
        </p:blipFill>
        <p:spPr>
          <a:xfrm>
            <a:off x="6038644" y="992576"/>
            <a:ext cx="1435201" cy="1656000"/>
          </a:xfrm>
          <a:prstGeom prst="rect">
            <a:avLst/>
          </a:prstGeom>
        </p:spPr>
      </p:pic>
      <p:sp>
        <p:nvSpPr>
          <p:cNvPr id="11" name="正方形/長方形 10"/>
          <p:cNvSpPr/>
          <p:nvPr/>
        </p:nvSpPr>
        <p:spPr>
          <a:xfrm>
            <a:off x="4716016" y="2132888"/>
            <a:ext cx="2520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kumimoji="1" lang="ja-JP" altLang="en-US" sz="1100" dirty="0" smtClean="0">
                <a:solidFill>
                  <a:schemeClr val="tx1"/>
                </a:solidFill>
                <a:latin typeface="Meiryo UI" panose="020B0604030504040204" pitchFamily="50" charset="-128"/>
                <a:ea typeface="Meiryo UI" panose="020B0604030504040204" pitchFamily="50" charset="-128"/>
              </a:rPr>
              <a:t>■セミナー会場入口</a:t>
            </a:r>
            <a:endParaRPr kumimoji="1" lang="en-US" altLang="ja-JP" sz="1100" dirty="0" smtClean="0">
              <a:solidFill>
                <a:schemeClr val="tx1"/>
              </a:solidFill>
              <a:latin typeface="Meiryo UI" panose="020B0604030504040204" pitchFamily="50" charset="-128"/>
              <a:ea typeface="Meiryo UI" panose="020B0604030504040204" pitchFamily="50" charset="-128"/>
            </a:endParaRPr>
          </a:p>
        </p:txBody>
      </p:sp>
      <p:pic>
        <p:nvPicPr>
          <p:cNvPr id="10" name="図 9"/>
          <p:cNvPicPr>
            <a:picLocks noChangeAspect="1"/>
          </p:cNvPicPr>
          <p:nvPr/>
        </p:nvPicPr>
        <p:blipFill>
          <a:blip r:embed="rId5"/>
          <a:stretch>
            <a:fillRect/>
          </a:stretch>
        </p:blipFill>
        <p:spPr>
          <a:xfrm>
            <a:off x="2479948" y="3357192"/>
            <a:ext cx="1520000" cy="1800000"/>
          </a:xfrm>
          <a:prstGeom prst="rect">
            <a:avLst/>
          </a:prstGeom>
        </p:spPr>
      </p:pic>
      <p:pic>
        <p:nvPicPr>
          <p:cNvPr id="12" name="図 11" descr="子育て女性禁煙支援事業　事業実施写真（平野）.pdf - Adobe Acrobat Reader DC"/>
          <p:cNvPicPr>
            <a:picLocks noChangeAspect="1"/>
          </p:cNvPicPr>
          <p:nvPr/>
        </p:nvPicPr>
        <p:blipFill rotWithShape="1">
          <a:blip r:embed="rId6">
            <a:extLst>
              <a:ext uri="{28A0092B-C50C-407E-A947-70E740481C1C}">
                <a14:useLocalDpi xmlns:a14="http://schemas.microsoft.com/office/drawing/2010/main" val="0"/>
              </a:ext>
            </a:extLst>
          </a:blip>
          <a:srcRect l="5113" t="18246" r="75599" b="39896"/>
          <a:stretch/>
        </p:blipFill>
        <p:spPr>
          <a:xfrm>
            <a:off x="6045716" y="3357192"/>
            <a:ext cx="1520252" cy="1800000"/>
          </a:xfrm>
          <a:prstGeom prst="rect">
            <a:avLst/>
          </a:prstGeom>
        </p:spPr>
      </p:pic>
      <p:sp>
        <p:nvSpPr>
          <p:cNvPr id="16" name="正方形/長方形 15"/>
          <p:cNvSpPr/>
          <p:nvPr/>
        </p:nvSpPr>
        <p:spPr>
          <a:xfrm>
            <a:off x="4848343" y="4617456"/>
            <a:ext cx="2520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kumimoji="1" lang="ja-JP" altLang="en-US" sz="1100" dirty="0" smtClean="0">
                <a:solidFill>
                  <a:schemeClr val="tx1"/>
                </a:solidFill>
                <a:latin typeface="Meiryo UI" panose="020B0604030504040204" pitchFamily="50" charset="-128"/>
                <a:ea typeface="Meiryo UI" panose="020B0604030504040204" pitchFamily="50" charset="-128"/>
              </a:rPr>
              <a:t>■健診会場入口</a:t>
            </a:r>
            <a:endParaRPr kumimoji="1" lang="en-US" altLang="ja-JP" sz="1100" dirty="0" smtClean="0">
              <a:solidFill>
                <a:schemeClr val="tx1"/>
              </a:solidFill>
              <a:latin typeface="Meiryo UI" panose="020B0604030504040204" pitchFamily="50" charset="-128"/>
              <a:ea typeface="Meiryo UI" panose="020B0604030504040204" pitchFamily="50" charset="-128"/>
            </a:endParaRPr>
          </a:p>
        </p:txBody>
      </p:sp>
      <p:sp>
        <p:nvSpPr>
          <p:cNvPr id="15" name="円/楕円 6"/>
          <p:cNvSpPr/>
          <p:nvPr/>
        </p:nvSpPr>
        <p:spPr>
          <a:xfrm>
            <a:off x="8569123" y="49634"/>
            <a:ext cx="540000" cy="54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b="1" spc="-140" dirty="0" smtClean="0"/>
              <a:t>18</a:t>
            </a:r>
            <a:endParaRPr lang="ja-JP" altLang="en-US" b="1" spc="-140" dirty="0"/>
          </a:p>
        </p:txBody>
      </p:sp>
    </p:spTree>
    <p:extLst>
      <p:ext uri="{BB962C8B-B14F-4D97-AF65-F5344CB8AC3E}">
        <p14:creationId xmlns:p14="http://schemas.microsoft.com/office/powerpoint/2010/main" val="31048323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35496" y="44624"/>
            <a:ext cx="6524272" cy="394211"/>
          </a:xfrm>
          <a:prstGeom prst="rect">
            <a:avLst/>
          </a:prstGeom>
          <a:solidFill>
            <a:srgbClr val="002060"/>
          </a:solidFill>
          <a:ln>
            <a:noFill/>
          </a:ln>
          <a:effectLst>
            <a:outerShdw blurRad="1016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anchor="ctr"/>
          <a:lstStyle/>
          <a:p>
            <a:pPr>
              <a:lnSpc>
                <a:spcPts val="2200"/>
              </a:lnSpc>
              <a:defRPr/>
            </a:pP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⑦</a:t>
            </a: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歯と口の</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健康</a:t>
            </a:r>
            <a:endPar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179512" y="872720"/>
            <a:ext cx="8784000" cy="36000"/>
          </a:xfrm>
          <a:prstGeom prst="rect">
            <a:avLst/>
          </a:prstGeom>
          <a:solidFill>
            <a:schemeClr val="tx2">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144000" rtlCol="0" anchor="b"/>
          <a:lstStyle/>
          <a:p>
            <a:pPr>
              <a:lnSpc>
                <a:spcPts val="2000"/>
              </a:lnSpc>
            </a:pP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健康キャンパス・</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プロジェクト</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endParaRPr>
          </a:p>
        </p:txBody>
      </p:sp>
      <p:sp>
        <p:nvSpPr>
          <p:cNvPr id="15" name="正方形/長方形 14"/>
          <p:cNvSpPr/>
          <p:nvPr/>
        </p:nvSpPr>
        <p:spPr>
          <a:xfrm>
            <a:off x="180488" y="3356992"/>
            <a:ext cx="8784000" cy="36000"/>
          </a:xfrm>
          <a:prstGeom prst="rect">
            <a:avLst/>
          </a:prstGeom>
          <a:solidFill>
            <a:schemeClr val="tx2">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144000" rtlCol="0" anchor="b"/>
          <a:lstStyle/>
          <a:p>
            <a:pPr>
              <a:lnSpc>
                <a:spcPts val="2000"/>
              </a:lnSpc>
            </a:pP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民間企業との</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連携</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endParaRPr>
          </a:p>
        </p:txBody>
      </p:sp>
      <p:sp>
        <p:nvSpPr>
          <p:cNvPr id="8" name="正方形/長方形 7"/>
          <p:cNvSpPr/>
          <p:nvPr/>
        </p:nvSpPr>
        <p:spPr>
          <a:xfrm>
            <a:off x="467544" y="1911259"/>
            <a:ext cx="2520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kumimoji="1" lang="ja-JP" altLang="en-US" sz="1100" dirty="0" smtClean="0">
                <a:solidFill>
                  <a:schemeClr val="tx1"/>
                </a:solidFill>
                <a:latin typeface="Meiryo UI" panose="020B0604030504040204" pitchFamily="50" charset="-128"/>
                <a:ea typeface="Meiryo UI" panose="020B0604030504040204" pitchFamily="50" charset="-128"/>
              </a:rPr>
              <a:t>■お口の健康セミナー</a:t>
            </a:r>
            <a:endParaRPr kumimoji="1" lang="en-US" altLang="ja-JP" sz="1100" dirty="0" smtClean="0">
              <a:solidFill>
                <a:schemeClr val="tx1"/>
              </a:solidFill>
              <a:latin typeface="Meiryo UI" panose="020B0604030504040204" pitchFamily="50" charset="-128"/>
              <a:ea typeface="Meiryo UI" panose="020B0604030504040204" pitchFamily="50" charset="-128"/>
            </a:endParaRPr>
          </a:p>
        </p:txBody>
      </p:sp>
      <p:sp>
        <p:nvSpPr>
          <p:cNvPr id="9" name="正方形/長方形 8"/>
          <p:cNvSpPr/>
          <p:nvPr/>
        </p:nvSpPr>
        <p:spPr>
          <a:xfrm>
            <a:off x="1080191" y="4365104"/>
            <a:ext cx="2520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kumimoji="1" lang="ja-JP" altLang="en-US" sz="1100" dirty="0" smtClean="0">
                <a:solidFill>
                  <a:schemeClr val="tx1"/>
                </a:solidFill>
                <a:latin typeface="Meiryo UI" panose="020B0604030504040204" pitchFamily="50" charset="-128"/>
                <a:ea typeface="Meiryo UI" panose="020B0604030504040204" pitchFamily="50" charset="-128"/>
              </a:rPr>
              <a:t>■健口セミナー</a:t>
            </a:r>
            <a:endParaRPr kumimoji="1" lang="en-US" altLang="ja-JP" sz="1100" dirty="0" smtClean="0">
              <a:solidFill>
                <a:schemeClr val="tx1"/>
              </a:solidFill>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rotWithShape="1">
          <a:blip r:embed="rId2"/>
          <a:srcRect t="10652" r="3178"/>
          <a:stretch/>
        </p:blipFill>
        <p:spPr>
          <a:xfrm>
            <a:off x="1896567" y="980728"/>
            <a:ext cx="2499288" cy="1728000"/>
          </a:xfrm>
          <a:prstGeom prst="rect">
            <a:avLst/>
          </a:prstGeom>
        </p:spPr>
      </p:pic>
      <p:pic>
        <p:nvPicPr>
          <p:cNvPr id="3" name="図 2"/>
          <p:cNvPicPr>
            <a:picLocks noChangeAspect="1"/>
          </p:cNvPicPr>
          <p:nvPr/>
        </p:nvPicPr>
        <p:blipFill rotWithShape="1">
          <a:blip r:embed="rId3"/>
          <a:srcRect t="6671" r="8090" b="3062"/>
          <a:stretch/>
        </p:blipFill>
        <p:spPr>
          <a:xfrm>
            <a:off x="6012161" y="980728"/>
            <a:ext cx="2348310" cy="1728000"/>
          </a:xfrm>
          <a:prstGeom prst="rect">
            <a:avLst/>
          </a:prstGeom>
        </p:spPr>
      </p:pic>
      <p:sp>
        <p:nvSpPr>
          <p:cNvPr id="11" name="正方形/長方形 10"/>
          <p:cNvSpPr/>
          <p:nvPr/>
        </p:nvSpPr>
        <p:spPr>
          <a:xfrm>
            <a:off x="4644008" y="1916864"/>
            <a:ext cx="2520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kumimoji="1" lang="ja-JP" altLang="en-US" sz="1100" dirty="0" smtClean="0">
                <a:solidFill>
                  <a:schemeClr val="tx1"/>
                </a:solidFill>
                <a:latin typeface="Meiryo UI" panose="020B0604030504040204" pitchFamily="50" charset="-128"/>
                <a:ea typeface="Meiryo UI" panose="020B0604030504040204" pitchFamily="50" charset="-128"/>
              </a:rPr>
              <a:t>■お口の健康チェック</a:t>
            </a:r>
            <a:endParaRPr kumimoji="1" lang="en-US" altLang="ja-JP" sz="1100" dirty="0" smtClean="0">
              <a:solidFill>
                <a:schemeClr val="tx1"/>
              </a:solidFill>
              <a:latin typeface="Meiryo UI" panose="020B0604030504040204" pitchFamily="50" charset="-128"/>
              <a:ea typeface="Meiryo UI" panose="020B0604030504040204" pitchFamily="50" charset="-128"/>
            </a:endParaRPr>
          </a:p>
        </p:txBody>
      </p:sp>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6375" y="3464912"/>
            <a:ext cx="2700001" cy="1728000"/>
          </a:xfrm>
          <a:prstGeom prst="rect">
            <a:avLst/>
          </a:prstGeom>
        </p:spPr>
      </p:pic>
      <p:pic>
        <p:nvPicPr>
          <p:cNvPr id="12" name="図 11"/>
          <p:cNvPicPr>
            <a:picLocks noChangeAspect="1"/>
          </p:cNvPicPr>
          <p:nvPr/>
        </p:nvPicPr>
        <p:blipFill>
          <a:blip r:embed="rId5"/>
          <a:stretch>
            <a:fillRect/>
          </a:stretch>
        </p:blipFill>
        <p:spPr>
          <a:xfrm>
            <a:off x="2089955" y="3464912"/>
            <a:ext cx="2958732" cy="1728000"/>
          </a:xfrm>
          <a:prstGeom prst="rect">
            <a:avLst/>
          </a:prstGeom>
        </p:spPr>
      </p:pic>
      <p:sp>
        <p:nvSpPr>
          <p:cNvPr id="13" name="円/楕円 6"/>
          <p:cNvSpPr/>
          <p:nvPr/>
        </p:nvSpPr>
        <p:spPr>
          <a:xfrm>
            <a:off x="8556244" y="6237312"/>
            <a:ext cx="540000" cy="54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b="1" spc="-140" dirty="0" smtClean="0"/>
              <a:t>19</a:t>
            </a:r>
            <a:endParaRPr lang="ja-JP" altLang="en-US" b="1" spc="-140" dirty="0"/>
          </a:p>
        </p:txBody>
      </p:sp>
    </p:spTree>
    <p:extLst>
      <p:ext uri="{BB962C8B-B14F-4D97-AF65-F5344CB8AC3E}">
        <p14:creationId xmlns:p14="http://schemas.microsoft.com/office/powerpoint/2010/main" val="19366078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35496" y="44624"/>
            <a:ext cx="6524272" cy="394211"/>
          </a:xfrm>
          <a:prstGeom prst="rect">
            <a:avLst/>
          </a:prstGeom>
          <a:solidFill>
            <a:srgbClr val="002060"/>
          </a:solidFill>
          <a:ln>
            <a:noFill/>
          </a:ln>
          <a:effectLst>
            <a:outerShdw blurRad="1016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anchor="ctr"/>
          <a:lstStyle/>
          <a:p>
            <a:pPr>
              <a:lnSpc>
                <a:spcPts val="2200"/>
              </a:lnSpc>
              <a:defRPr/>
            </a:pP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➇</a:t>
            </a: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こころの</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健康</a:t>
            </a:r>
            <a:endPar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79512" y="872720"/>
            <a:ext cx="8784000" cy="36000"/>
          </a:xfrm>
          <a:prstGeom prst="rect">
            <a:avLst/>
          </a:prstGeom>
          <a:solidFill>
            <a:schemeClr val="tx2">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144000" rtlCol="0" anchor="b"/>
          <a:lstStyle/>
          <a:p>
            <a:pPr>
              <a:lnSpc>
                <a:spcPts val="2000"/>
              </a:lnSpc>
            </a:pP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女性の健活</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セミナー</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endParaRPr>
          </a:p>
        </p:txBody>
      </p:sp>
      <p:sp>
        <p:nvSpPr>
          <p:cNvPr id="14" name="正方形/長方形 13"/>
          <p:cNvSpPr/>
          <p:nvPr/>
        </p:nvSpPr>
        <p:spPr>
          <a:xfrm>
            <a:off x="179512" y="3285160"/>
            <a:ext cx="8784000" cy="36000"/>
          </a:xfrm>
          <a:prstGeom prst="rect">
            <a:avLst/>
          </a:prstGeom>
          <a:solidFill>
            <a:schemeClr val="tx2">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144000" rtlCol="0" anchor="b"/>
          <a:lstStyle/>
          <a:p>
            <a:pPr>
              <a:lnSpc>
                <a:spcPts val="2000"/>
              </a:lnSpc>
            </a:pP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健康経営</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セミナー</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endParaRPr>
          </a:p>
        </p:txBody>
      </p:sp>
      <p:sp>
        <p:nvSpPr>
          <p:cNvPr id="6" name="正方形/長方形 5"/>
          <p:cNvSpPr/>
          <p:nvPr/>
        </p:nvSpPr>
        <p:spPr>
          <a:xfrm>
            <a:off x="3491880" y="1196752"/>
            <a:ext cx="2520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kumimoji="1" lang="ja-JP" altLang="en-US" sz="1100" dirty="0" smtClean="0">
                <a:solidFill>
                  <a:schemeClr val="tx1"/>
                </a:solidFill>
                <a:latin typeface="Meiryo UI" panose="020B0604030504040204" pitchFamily="50" charset="-128"/>
                <a:ea typeface="Meiryo UI" panose="020B0604030504040204" pitchFamily="50" charset="-128"/>
              </a:rPr>
              <a:t>■セミナーの様子</a:t>
            </a:r>
            <a:endParaRPr kumimoji="1" lang="en-US" altLang="ja-JP" sz="1100" dirty="0" smtClean="0">
              <a:solidFill>
                <a:schemeClr val="tx1"/>
              </a:solidFill>
              <a:latin typeface="Meiryo UI" panose="020B0604030504040204" pitchFamily="50" charset="-128"/>
              <a:ea typeface="Meiryo UI" panose="020B0604030504040204" pitchFamily="50" charset="-128"/>
            </a:endParaRPr>
          </a:p>
        </p:txBody>
      </p:sp>
      <p:sp>
        <p:nvSpPr>
          <p:cNvPr id="8" name="正方形/長方形 7"/>
          <p:cNvSpPr/>
          <p:nvPr/>
        </p:nvSpPr>
        <p:spPr>
          <a:xfrm>
            <a:off x="3132120" y="3746586"/>
            <a:ext cx="2520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ja-JP" altLang="en-US" sz="1100" dirty="0" smtClean="0">
                <a:solidFill>
                  <a:schemeClr val="tx1"/>
                </a:solidFill>
                <a:latin typeface="Meiryo UI" panose="020B0604030504040204" pitchFamily="50" charset="-128"/>
                <a:ea typeface="Meiryo UI" panose="020B0604030504040204" pitchFamily="50" charset="-128"/>
              </a:rPr>
              <a:t>■ワークショップ方式（実践型）</a:t>
            </a:r>
            <a:endParaRPr lang="en-US" altLang="ja-JP" sz="1100" dirty="0" smtClean="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rPr>
              <a:t>　セミナー</a:t>
            </a:r>
            <a:endParaRPr kumimoji="1" lang="en-US" altLang="ja-JP" sz="1100" dirty="0" smtClean="0">
              <a:solidFill>
                <a:schemeClr val="tx1"/>
              </a:solidFill>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rotWithShape="1">
          <a:blip r:embed="rId2" cstate="print">
            <a:extLst>
              <a:ext uri="{28A0092B-C50C-407E-A947-70E740481C1C}">
                <a14:useLocalDpi xmlns:a14="http://schemas.microsoft.com/office/drawing/2010/main" val="0"/>
              </a:ext>
            </a:extLst>
          </a:blip>
          <a:srcRect l="6410" t="20705" r="15350" b="9408"/>
          <a:stretch/>
        </p:blipFill>
        <p:spPr>
          <a:xfrm>
            <a:off x="359062" y="980728"/>
            <a:ext cx="3141384" cy="1584000"/>
          </a:xfrm>
          <a:prstGeom prst="rect">
            <a:avLst/>
          </a:prstGeom>
        </p:spPr>
      </p:pic>
      <p:pic>
        <p:nvPicPr>
          <p:cNvPr id="4" name="図 3" descr="H30チラシ.pdf - Adobe Acrobat Reader DC"/>
          <p:cNvPicPr>
            <a:picLocks noChangeAspect="1"/>
          </p:cNvPicPr>
          <p:nvPr/>
        </p:nvPicPr>
        <p:blipFill rotWithShape="1">
          <a:blip r:embed="rId3" cstate="print">
            <a:extLst>
              <a:ext uri="{28A0092B-C50C-407E-A947-70E740481C1C}">
                <a14:useLocalDpi xmlns:a14="http://schemas.microsoft.com/office/drawing/2010/main" val="0"/>
              </a:ext>
            </a:extLst>
          </a:blip>
          <a:srcRect l="24012" t="18246" r="43701" b="926"/>
          <a:stretch/>
        </p:blipFill>
        <p:spPr>
          <a:xfrm>
            <a:off x="4716018" y="980728"/>
            <a:ext cx="1423287" cy="1944000"/>
          </a:xfrm>
          <a:prstGeom prst="rect">
            <a:avLst/>
          </a:prstGeom>
          <a:ln w="3175">
            <a:solidFill>
              <a:schemeClr val="tx1">
                <a:lumMod val="75000"/>
                <a:lumOff val="25000"/>
              </a:schemeClr>
            </a:solidFill>
          </a:ln>
          <a:effectLst/>
        </p:spPr>
      </p:pic>
      <p:sp>
        <p:nvSpPr>
          <p:cNvPr id="11" name="四角形吹き出し 10"/>
          <p:cNvSpPr/>
          <p:nvPr/>
        </p:nvSpPr>
        <p:spPr>
          <a:xfrm>
            <a:off x="6228184" y="1196872"/>
            <a:ext cx="2736000" cy="1080000"/>
          </a:xfrm>
          <a:prstGeom prst="wedgeRectCallout">
            <a:avLst>
              <a:gd name="adj1" fmla="val -85041"/>
              <a:gd name="adj2" fmla="val 55493"/>
            </a:avLst>
          </a:prstGeom>
          <a:solidFill>
            <a:schemeClr val="bg1"/>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descr="H30チラシ.pdf - Adobe Acrobat Reader DC"/>
          <p:cNvPicPr>
            <a:picLocks noChangeAspect="1"/>
          </p:cNvPicPr>
          <p:nvPr/>
        </p:nvPicPr>
        <p:blipFill rotWithShape="1">
          <a:blip r:embed="rId4">
            <a:extLst>
              <a:ext uri="{28A0092B-C50C-407E-A947-70E740481C1C}">
                <a14:useLocalDpi xmlns:a14="http://schemas.microsoft.com/office/drawing/2010/main" val="0"/>
              </a:ext>
            </a:extLst>
          </a:blip>
          <a:srcRect l="18123" t="36867" r="60599" b="49132"/>
          <a:stretch/>
        </p:blipFill>
        <p:spPr>
          <a:xfrm>
            <a:off x="6272701" y="1264644"/>
            <a:ext cx="2641943" cy="948390"/>
          </a:xfrm>
          <a:prstGeom prst="rect">
            <a:avLst/>
          </a:prstGeom>
        </p:spPr>
      </p:pic>
      <p:sp>
        <p:nvSpPr>
          <p:cNvPr id="13" name="正方形/長方形 12"/>
          <p:cNvSpPr/>
          <p:nvPr/>
        </p:nvSpPr>
        <p:spPr>
          <a:xfrm>
            <a:off x="6192368" y="2372792"/>
            <a:ext cx="2520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kumimoji="1" lang="ja-JP" altLang="en-US" sz="1100" dirty="0" smtClean="0">
                <a:solidFill>
                  <a:schemeClr val="tx1"/>
                </a:solidFill>
                <a:latin typeface="Meiryo UI" panose="020B0604030504040204" pitchFamily="50" charset="-128"/>
                <a:ea typeface="Meiryo UI" panose="020B0604030504040204" pitchFamily="50" charset="-128"/>
              </a:rPr>
              <a:t>■セミナーチラシ</a:t>
            </a:r>
            <a:endParaRPr kumimoji="1" lang="en-US" altLang="ja-JP" sz="1100" dirty="0" smtClean="0">
              <a:solidFill>
                <a:schemeClr val="tx1"/>
              </a:solidFill>
              <a:latin typeface="Meiryo UI" panose="020B0604030504040204" pitchFamily="50" charset="-128"/>
              <a:ea typeface="Meiryo UI" panose="020B0604030504040204" pitchFamily="50" charset="-128"/>
            </a:endParaRPr>
          </a:p>
        </p:txBody>
      </p:sp>
      <p:pic>
        <p:nvPicPr>
          <p:cNvPr id="12" name="図 11"/>
          <p:cNvPicPr>
            <a:picLocks noChangeAspect="1"/>
          </p:cNvPicPr>
          <p:nvPr/>
        </p:nvPicPr>
        <p:blipFill>
          <a:blip r:embed="rId5"/>
          <a:stretch>
            <a:fillRect/>
          </a:stretch>
        </p:blipFill>
        <p:spPr>
          <a:xfrm>
            <a:off x="365806" y="3393080"/>
            <a:ext cx="2766314" cy="1584000"/>
          </a:xfrm>
          <a:prstGeom prst="rect">
            <a:avLst/>
          </a:prstGeom>
        </p:spPr>
      </p:pic>
      <p:grpSp>
        <p:nvGrpSpPr>
          <p:cNvPr id="18" name="グループ化 17"/>
          <p:cNvGrpSpPr/>
          <p:nvPr/>
        </p:nvGrpSpPr>
        <p:grpSpPr>
          <a:xfrm>
            <a:off x="5770613" y="3573192"/>
            <a:ext cx="2545803" cy="1932249"/>
            <a:chOff x="5254704" y="3530802"/>
            <a:chExt cx="3531865" cy="3026089"/>
          </a:xfrm>
        </p:grpSpPr>
        <p:pic>
          <p:nvPicPr>
            <p:cNvPr id="16" name="図 15"/>
            <p:cNvPicPr/>
            <p:nvPr/>
          </p:nvPicPr>
          <p:blipFill rotWithShape="1">
            <a:blip r:embed="rId6"/>
            <a:srcRect l="26419" t="22332" r="46389" b="9061"/>
            <a:stretch/>
          </p:blipFill>
          <p:spPr bwMode="auto">
            <a:xfrm rot="19571443">
              <a:off x="5254704" y="3775498"/>
              <a:ext cx="1837827" cy="2781393"/>
            </a:xfrm>
            <a:prstGeom prst="rect">
              <a:avLst/>
            </a:prstGeom>
            <a:ln>
              <a:noFill/>
            </a:ln>
            <a:extLst>
              <a:ext uri="{53640926-AAD7-44D8-BBD7-CCE9431645EC}">
                <a14:shadowObscured xmlns:a14="http://schemas.microsoft.com/office/drawing/2010/main"/>
              </a:ext>
            </a:extLst>
          </p:spPr>
        </p:pic>
        <p:pic>
          <p:nvPicPr>
            <p:cNvPr id="17" name="図 16"/>
            <p:cNvPicPr/>
            <p:nvPr/>
          </p:nvPicPr>
          <p:blipFill rotWithShape="1">
            <a:blip r:embed="rId7"/>
            <a:srcRect l="35526" t="16763" r="33274" b="4594"/>
            <a:stretch/>
          </p:blipFill>
          <p:spPr bwMode="auto">
            <a:xfrm rot="304987">
              <a:off x="6972046" y="3530802"/>
              <a:ext cx="1814523" cy="2957532"/>
            </a:xfrm>
            <a:prstGeom prst="rect">
              <a:avLst/>
            </a:prstGeom>
            <a:ln w="3175">
              <a:solidFill>
                <a:schemeClr val="tx1">
                  <a:lumMod val="50000"/>
                  <a:lumOff val="50000"/>
                </a:schemeClr>
              </a:solidFill>
            </a:ln>
            <a:extLst>
              <a:ext uri="{53640926-AAD7-44D8-BBD7-CCE9431645EC}">
                <a14:shadowObscured xmlns:a14="http://schemas.microsoft.com/office/drawing/2010/main"/>
              </a:ext>
            </a:extLst>
          </p:spPr>
        </p:pic>
      </p:grpSp>
      <p:sp>
        <p:nvSpPr>
          <p:cNvPr id="20" name="正方形/長方形 19"/>
          <p:cNvSpPr/>
          <p:nvPr/>
        </p:nvSpPr>
        <p:spPr>
          <a:xfrm>
            <a:off x="643428" y="6093472"/>
            <a:ext cx="2520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ja-JP" altLang="en-US" sz="1100" dirty="0" smtClean="0">
                <a:solidFill>
                  <a:schemeClr val="tx1"/>
                </a:solidFill>
                <a:latin typeface="Meiryo UI" panose="020B0604030504040204" pitchFamily="50" charset="-128"/>
                <a:ea typeface="Meiryo UI" panose="020B0604030504040204" pitchFamily="50" charset="-128"/>
              </a:rPr>
              <a:t>■講座型セミナー</a:t>
            </a:r>
            <a:endParaRPr kumimoji="1" lang="en-US" altLang="ja-JP" sz="1100" dirty="0" smtClean="0">
              <a:solidFill>
                <a:schemeClr val="tx1"/>
              </a:solidFill>
              <a:latin typeface="Meiryo UI" panose="020B0604030504040204" pitchFamily="50" charset="-128"/>
              <a:ea typeface="Meiryo UI" panose="020B0604030504040204" pitchFamily="50" charset="-128"/>
            </a:endParaRPr>
          </a:p>
        </p:txBody>
      </p:sp>
      <p:sp>
        <p:nvSpPr>
          <p:cNvPr id="21" name="正方形/長方形 20"/>
          <p:cNvSpPr/>
          <p:nvPr/>
        </p:nvSpPr>
        <p:spPr>
          <a:xfrm>
            <a:off x="7164448" y="5661424"/>
            <a:ext cx="1440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ja-JP" altLang="en-US" sz="1100" dirty="0" smtClean="0">
                <a:solidFill>
                  <a:schemeClr val="tx1"/>
                </a:solidFill>
                <a:latin typeface="Meiryo UI" panose="020B0604030504040204" pitchFamily="50" charset="-128"/>
                <a:ea typeface="Meiryo UI" panose="020B0604030504040204" pitchFamily="50" charset="-128"/>
              </a:rPr>
              <a:t>■セミナーチラシ</a:t>
            </a:r>
            <a:endParaRPr kumimoji="1" lang="en-US" altLang="ja-JP" sz="1100" dirty="0" smtClean="0">
              <a:solidFill>
                <a:schemeClr val="tx1"/>
              </a:solidFill>
              <a:latin typeface="Meiryo UI" panose="020B0604030504040204" pitchFamily="50" charset="-128"/>
              <a:ea typeface="Meiryo UI" panose="020B0604030504040204" pitchFamily="50" charset="-128"/>
            </a:endParaRPr>
          </a:p>
        </p:txBody>
      </p:sp>
      <p:pic>
        <p:nvPicPr>
          <p:cNvPr id="23" name="図 22"/>
          <p:cNvPicPr>
            <a:picLocks noChangeAspect="1"/>
          </p:cNvPicPr>
          <p:nvPr/>
        </p:nvPicPr>
        <p:blipFill rotWithShape="1">
          <a:blip r:embed="rId8"/>
          <a:srcRect t="21376"/>
          <a:stretch/>
        </p:blipFill>
        <p:spPr>
          <a:xfrm>
            <a:off x="1795556" y="5085360"/>
            <a:ext cx="3568532" cy="1584000"/>
          </a:xfrm>
          <a:prstGeom prst="rect">
            <a:avLst/>
          </a:prstGeom>
        </p:spPr>
      </p:pic>
      <p:sp>
        <p:nvSpPr>
          <p:cNvPr id="22" name="円/楕円 6"/>
          <p:cNvSpPr/>
          <p:nvPr/>
        </p:nvSpPr>
        <p:spPr>
          <a:xfrm>
            <a:off x="8569123" y="49634"/>
            <a:ext cx="540000" cy="54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b="1" spc="-140" dirty="0" smtClean="0"/>
              <a:t>20</a:t>
            </a:r>
            <a:endParaRPr lang="ja-JP" altLang="en-US" b="1" spc="-140" dirty="0"/>
          </a:p>
        </p:txBody>
      </p:sp>
    </p:spTree>
    <p:extLst>
      <p:ext uri="{BB962C8B-B14F-4D97-AF65-F5344CB8AC3E}">
        <p14:creationId xmlns:p14="http://schemas.microsoft.com/office/powerpoint/2010/main" val="21923686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35496" y="44624"/>
            <a:ext cx="6524272" cy="394211"/>
          </a:xfrm>
          <a:prstGeom prst="rect">
            <a:avLst/>
          </a:prstGeom>
          <a:solidFill>
            <a:srgbClr val="002060"/>
          </a:solidFill>
          <a:ln>
            <a:noFill/>
          </a:ln>
          <a:effectLst>
            <a:outerShdw blurRad="1016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anchor="ctr"/>
          <a:lstStyle/>
          <a:p>
            <a:pPr>
              <a:lnSpc>
                <a:spcPts val="2200"/>
              </a:lnSpc>
              <a:defRPr/>
            </a:pP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➀</a:t>
            </a: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けんしん（健診・がん検診</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79512" y="872720"/>
            <a:ext cx="8784000" cy="36000"/>
          </a:xfrm>
          <a:prstGeom prst="rect">
            <a:avLst/>
          </a:prstGeom>
          <a:solidFill>
            <a:schemeClr val="tx2">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144000" rtlCol="0" anchor="b"/>
          <a:lstStyle/>
          <a:p>
            <a:pPr>
              <a:lnSpc>
                <a:spcPts val="2000"/>
              </a:lnSpc>
            </a:pP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乳がん検診受診率向上モデル</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endParaRPr>
          </a:p>
        </p:txBody>
      </p:sp>
      <p:sp>
        <p:nvSpPr>
          <p:cNvPr id="15" name="正方形/長方形 14"/>
          <p:cNvSpPr/>
          <p:nvPr/>
        </p:nvSpPr>
        <p:spPr>
          <a:xfrm>
            <a:off x="180000" y="3356992"/>
            <a:ext cx="8784000" cy="36000"/>
          </a:xfrm>
          <a:prstGeom prst="rect">
            <a:avLst/>
          </a:prstGeom>
          <a:solidFill>
            <a:schemeClr val="tx2">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144000" rtlCol="0" anchor="b"/>
          <a:lstStyle/>
          <a:p>
            <a:pPr>
              <a:lnSpc>
                <a:spcPts val="2000"/>
              </a:lnSpc>
            </a:pP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おおさか健活マイレージ「アスマイル</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endParaRPr>
          </a:p>
        </p:txBody>
      </p:sp>
      <p:sp>
        <p:nvSpPr>
          <p:cNvPr id="6" name="正方形/長方形 5"/>
          <p:cNvSpPr/>
          <p:nvPr/>
        </p:nvSpPr>
        <p:spPr>
          <a:xfrm>
            <a:off x="3779912" y="2132856"/>
            <a:ext cx="2520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ja-JP" altLang="en-US" sz="1100" dirty="0">
                <a:solidFill>
                  <a:schemeClr val="tx1"/>
                </a:solidFill>
                <a:latin typeface="Meiryo UI" panose="020B0604030504040204" pitchFamily="50" charset="-128"/>
                <a:ea typeface="Meiryo UI" panose="020B0604030504040204" pitchFamily="50" charset="-128"/>
              </a:rPr>
              <a:t>■乳がん検診受診の受付</a:t>
            </a:r>
            <a:endParaRPr kumimoji="1" lang="en-US" altLang="ja-JP" sz="1100" dirty="0" smtClean="0">
              <a:solidFill>
                <a:schemeClr val="tx1"/>
              </a:solidFill>
              <a:latin typeface="Meiryo UI" panose="020B0604030504040204" pitchFamily="50" charset="-128"/>
              <a:ea typeface="Meiryo UI" panose="020B0604030504040204" pitchFamily="50" charset="-128"/>
            </a:endParaRPr>
          </a:p>
        </p:txBody>
      </p:sp>
      <p:sp>
        <p:nvSpPr>
          <p:cNvPr id="9" name="正方形/長方形 8"/>
          <p:cNvSpPr/>
          <p:nvPr/>
        </p:nvSpPr>
        <p:spPr>
          <a:xfrm>
            <a:off x="467824" y="4383614"/>
            <a:ext cx="2520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kumimoji="1" lang="ja-JP" altLang="en-US" sz="1100" dirty="0" smtClean="0">
                <a:solidFill>
                  <a:schemeClr val="tx1"/>
                </a:solidFill>
                <a:latin typeface="Meiryo UI" panose="020B0604030504040204" pitchFamily="50" charset="-128"/>
                <a:ea typeface="Meiryo UI" panose="020B0604030504040204" pitchFamily="50" charset="-128"/>
              </a:rPr>
              <a:t>■がん検診を</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　</a:t>
            </a:r>
            <a:r>
              <a:rPr kumimoji="1" lang="ja-JP" altLang="en-US" sz="1100" dirty="0" smtClean="0">
                <a:solidFill>
                  <a:schemeClr val="tx1"/>
                </a:solidFill>
                <a:latin typeface="Meiryo UI" panose="020B0604030504040204" pitchFamily="50" charset="-128"/>
                <a:ea typeface="Meiryo UI" panose="020B0604030504040204" pitchFamily="50" charset="-128"/>
              </a:rPr>
              <a:t>ポイント対象に</a:t>
            </a:r>
            <a:endParaRPr kumimoji="1" lang="en-US" altLang="ja-JP" sz="1100" dirty="0" smtClean="0">
              <a:solidFill>
                <a:schemeClr val="tx1"/>
              </a:solidFill>
              <a:latin typeface="Meiryo UI" panose="020B0604030504040204" pitchFamily="50" charset="-128"/>
              <a:ea typeface="Meiryo UI" panose="020B0604030504040204" pitchFamily="50" charset="-128"/>
            </a:endParaRPr>
          </a:p>
        </p:txBody>
      </p:sp>
      <p:pic>
        <p:nvPicPr>
          <p:cNvPr id="10" name="Picture 3" descr="\\G0000SV0NS502\shome4$\KatayamaF\KatayamaF\写真\乳がん\IMG_2648 (1).JPG"/>
          <p:cNvPicPr/>
          <p:nvPr/>
        </p:nvPicPr>
        <p:blipFill rotWithShape="1">
          <a:blip r:embed="rId2" cstate="email">
            <a:extLst>
              <a:ext uri="{28A0092B-C50C-407E-A947-70E740481C1C}">
                <a14:useLocalDpi xmlns:a14="http://schemas.microsoft.com/office/drawing/2010/main"/>
              </a:ext>
            </a:extLst>
          </a:blip>
          <a:srcRect l="4534" t="26577" r="13690" b="5352"/>
          <a:stretch/>
        </p:blipFill>
        <p:spPr bwMode="auto">
          <a:xfrm>
            <a:off x="5389835" y="992576"/>
            <a:ext cx="3070597" cy="1729525"/>
          </a:xfrm>
          <a:prstGeom prst="rect">
            <a:avLst/>
          </a:prstGeom>
          <a:noFill/>
          <a:extLst/>
        </p:spPr>
      </p:pic>
      <p:pic>
        <p:nvPicPr>
          <p:cNvPr id="11" name="図 10"/>
          <p:cNvPicPr>
            <a:picLocks noChangeAspect="1"/>
          </p:cNvPicPr>
          <p:nvPr/>
        </p:nvPicPr>
        <p:blipFill>
          <a:blip r:embed="rId3"/>
          <a:stretch>
            <a:fillRect/>
          </a:stretch>
        </p:blipFill>
        <p:spPr>
          <a:xfrm>
            <a:off x="630025" y="992576"/>
            <a:ext cx="2471695" cy="1728000"/>
          </a:xfrm>
          <a:prstGeom prst="rect">
            <a:avLst/>
          </a:prstGeom>
        </p:spPr>
      </p:pic>
      <p:sp>
        <p:nvSpPr>
          <p:cNvPr id="16" name="正方形/長方形 15"/>
          <p:cNvSpPr/>
          <p:nvPr/>
        </p:nvSpPr>
        <p:spPr>
          <a:xfrm>
            <a:off x="3132120" y="1124744"/>
            <a:ext cx="2520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ja-JP" altLang="en-US" sz="1100" dirty="0">
                <a:solidFill>
                  <a:schemeClr val="tx1"/>
                </a:solidFill>
                <a:latin typeface="Meiryo UI" panose="020B0604030504040204" pitchFamily="50" charset="-128"/>
                <a:ea typeface="Meiryo UI" panose="020B0604030504040204" pitchFamily="50" charset="-128"/>
              </a:rPr>
              <a:t>■乳がん</a:t>
            </a:r>
            <a:r>
              <a:rPr lang="ja-JP" altLang="en-US" sz="1100" dirty="0" smtClean="0">
                <a:solidFill>
                  <a:schemeClr val="tx1"/>
                </a:solidFill>
                <a:latin typeface="Meiryo UI" panose="020B0604030504040204" pitchFamily="50" charset="-128"/>
                <a:ea typeface="Meiryo UI" panose="020B0604030504040204" pitchFamily="50" charset="-128"/>
              </a:rPr>
              <a:t>検診車</a:t>
            </a:r>
            <a:endParaRPr kumimoji="1" lang="en-US" altLang="ja-JP" sz="1100" dirty="0" smtClean="0">
              <a:solidFill>
                <a:schemeClr val="tx1"/>
              </a:solidFill>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rotWithShape="1">
          <a:blip r:embed="rId4"/>
          <a:srcRect t="6871" r="17501"/>
          <a:stretch/>
        </p:blipFill>
        <p:spPr>
          <a:xfrm>
            <a:off x="4860032" y="4005224"/>
            <a:ext cx="3944523" cy="1440000"/>
          </a:xfrm>
          <a:prstGeom prst="rect">
            <a:avLst/>
          </a:prstGeom>
          <a:ln>
            <a:noFill/>
          </a:ln>
          <a:effectLst/>
        </p:spPr>
      </p:pic>
      <p:pic>
        <p:nvPicPr>
          <p:cNvPr id="12" name="図 11"/>
          <p:cNvPicPr>
            <a:picLocks noChangeAspect="1"/>
          </p:cNvPicPr>
          <p:nvPr/>
        </p:nvPicPr>
        <p:blipFill rotWithShape="1">
          <a:blip r:embed="rId5"/>
          <a:srcRect t="15859"/>
          <a:stretch/>
        </p:blipFill>
        <p:spPr>
          <a:xfrm>
            <a:off x="1531327" y="3465120"/>
            <a:ext cx="3179856" cy="1872000"/>
          </a:xfrm>
          <a:prstGeom prst="rect">
            <a:avLst/>
          </a:prstGeom>
          <a:ln w="3175">
            <a:solidFill>
              <a:schemeClr val="tx1">
                <a:lumMod val="75000"/>
                <a:lumOff val="25000"/>
              </a:schemeClr>
            </a:solidFill>
          </a:ln>
          <a:effectLst/>
        </p:spPr>
      </p:pic>
      <p:sp>
        <p:nvSpPr>
          <p:cNvPr id="13" name="円/楕円 6"/>
          <p:cNvSpPr/>
          <p:nvPr/>
        </p:nvSpPr>
        <p:spPr>
          <a:xfrm>
            <a:off x="8556244" y="6237312"/>
            <a:ext cx="540000" cy="54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b="1" spc="-140" dirty="0" smtClean="0"/>
              <a:t>21</a:t>
            </a:r>
            <a:endParaRPr lang="ja-JP" altLang="en-US" b="1" spc="-140" dirty="0"/>
          </a:p>
        </p:txBody>
      </p:sp>
    </p:spTree>
    <p:extLst>
      <p:ext uri="{BB962C8B-B14F-4D97-AF65-F5344CB8AC3E}">
        <p14:creationId xmlns:p14="http://schemas.microsoft.com/office/powerpoint/2010/main" val="3588427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35496" y="44624"/>
            <a:ext cx="6524272" cy="394211"/>
          </a:xfrm>
          <a:prstGeom prst="rect">
            <a:avLst/>
          </a:prstGeom>
          <a:solidFill>
            <a:srgbClr val="002060"/>
          </a:solidFill>
          <a:ln>
            <a:noFill/>
          </a:ln>
          <a:effectLst>
            <a:outerShdw blurRad="1016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anchor="ctr"/>
          <a:lstStyle/>
          <a:p>
            <a:pPr>
              <a:lnSpc>
                <a:spcPts val="2200"/>
              </a:lnSpc>
              <a:defRPr/>
            </a:pP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②</a:t>
            </a: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重症化</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予防</a:t>
            </a:r>
            <a:endPar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79512" y="872720"/>
            <a:ext cx="8784000" cy="36000"/>
          </a:xfrm>
          <a:prstGeom prst="rect">
            <a:avLst/>
          </a:prstGeom>
          <a:solidFill>
            <a:schemeClr val="tx2">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144000" rtlCol="0" anchor="b"/>
          <a:lstStyle/>
          <a:p>
            <a:pPr>
              <a:lnSpc>
                <a:spcPts val="2000"/>
              </a:lnSpc>
            </a:pP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保健事業の対象者抽出ツールの</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開発</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endParaRPr>
          </a:p>
        </p:txBody>
      </p:sp>
      <p:sp>
        <p:nvSpPr>
          <p:cNvPr id="14" name="正方形/長方形 13"/>
          <p:cNvSpPr/>
          <p:nvPr/>
        </p:nvSpPr>
        <p:spPr>
          <a:xfrm>
            <a:off x="179512" y="3483835"/>
            <a:ext cx="8784000" cy="36000"/>
          </a:xfrm>
          <a:prstGeom prst="rect">
            <a:avLst/>
          </a:prstGeom>
          <a:solidFill>
            <a:schemeClr val="tx2">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144000" rtlCol="0" anchor="b"/>
          <a:lstStyle/>
          <a:p>
            <a:pPr>
              <a:lnSpc>
                <a:spcPts val="2000"/>
              </a:lnSpc>
            </a:pP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「健康格差」の解決プログラム促進事業（特定保健指導</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endParaRPr>
          </a:p>
        </p:txBody>
      </p:sp>
      <p:sp>
        <p:nvSpPr>
          <p:cNvPr id="6" name="正方形/長方形 5"/>
          <p:cNvSpPr/>
          <p:nvPr/>
        </p:nvSpPr>
        <p:spPr>
          <a:xfrm>
            <a:off x="781228" y="2132856"/>
            <a:ext cx="2520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ja-JP" altLang="en-US" sz="1100" dirty="0">
                <a:solidFill>
                  <a:schemeClr val="tx1"/>
                </a:solidFill>
                <a:latin typeface="Meiryo UI" panose="020B0604030504040204" pitchFamily="50" charset="-128"/>
                <a:ea typeface="Meiryo UI" panose="020B0604030504040204" pitchFamily="50" charset="-128"/>
              </a:rPr>
              <a:t>■ヘルスアップ会議</a:t>
            </a:r>
            <a:endParaRPr kumimoji="1" lang="en-US" altLang="ja-JP" sz="1100" dirty="0" smtClean="0">
              <a:solidFill>
                <a:schemeClr val="tx1"/>
              </a:solidFill>
              <a:latin typeface="Meiryo UI" panose="020B0604030504040204" pitchFamily="50" charset="-128"/>
              <a:ea typeface="Meiryo UI" panose="020B0604030504040204" pitchFamily="50" charset="-128"/>
            </a:endParaRPr>
          </a:p>
        </p:txBody>
      </p:sp>
      <p:sp>
        <p:nvSpPr>
          <p:cNvPr id="8" name="正方形/長方形 7"/>
          <p:cNvSpPr/>
          <p:nvPr/>
        </p:nvSpPr>
        <p:spPr>
          <a:xfrm>
            <a:off x="827864" y="4869192"/>
            <a:ext cx="2520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ja-JP" altLang="en-US" sz="1100" dirty="0">
                <a:solidFill>
                  <a:schemeClr val="tx1"/>
                </a:solidFill>
                <a:latin typeface="Meiryo UI" panose="020B0604030504040204" pitchFamily="50" charset="-128"/>
                <a:ea typeface="Meiryo UI" panose="020B0604030504040204" pitchFamily="50" charset="-128"/>
              </a:rPr>
              <a:t>■特定保健</a:t>
            </a:r>
            <a:r>
              <a:rPr lang="ja-JP" altLang="en-US" sz="1100" dirty="0" smtClean="0">
                <a:solidFill>
                  <a:schemeClr val="tx1"/>
                </a:solidFill>
                <a:latin typeface="Meiryo UI" panose="020B0604030504040204" pitchFamily="50" charset="-128"/>
                <a:ea typeface="Meiryo UI" panose="020B0604030504040204" pitchFamily="50" charset="-128"/>
              </a:rPr>
              <a:t>指導</a:t>
            </a:r>
            <a:endParaRPr lang="en-US" altLang="ja-JP" sz="1100" dirty="0" smtClean="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rPr>
              <a:t>　　　ワーキング</a:t>
            </a:r>
            <a:endParaRPr kumimoji="1" lang="en-US" altLang="ja-JP" sz="1100" dirty="0" smtClean="0">
              <a:solidFill>
                <a:schemeClr val="tx1"/>
              </a:solidFill>
              <a:latin typeface="Meiryo UI" panose="020B0604030504040204" pitchFamily="50" charset="-128"/>
              <a:ea typeface="Meiryo UI" panose="020B0604030504040204" pitchFamily="50" charset="-128"/>
            </a:endParaRPr>
          </a:p>
        </p:txBody>
      </p:sp>
      <p:pic>
        <p:nvPicPr>
          <p:cNvPr id="9" name="図 8"/>
          <p:cNvPicPr>
            <a:picLocks noChangeAspect="1"/>
          </p:cNvPicPr>
          <p:nvPr/>
        </p:nvPicPr>
        <p:blipFill rotWithShape="1">
          <a:blip r:embed="rId2"/>
          <a:srcRect l="3245" t="4994" b="10542"/>
          <a:stretch/>
        </p:blipFill>
        <p:spPr>
          <a:xfrm>
            <a:off x="5678052" y="3596896"/>
            <a:ext cx="1270212" cy="1728000"/>
          </a:xfrm>
          <a:prstGeom prst="rect">
            <a:avLst/>
          </a:prstGeom>
        </p:spPr>
      </p:pic>
      <p:pic>
        <p:nvPicPr>
          <p:cNvPr id="12" name="図 11"/>
          <p:cNvPicPr>
            <a:picLocks noChangeAspect="1"/>
          </p:cNvPicPr>
          <p:nvPr/>
        </p:nvPicPr>
        <p:blipFill rotWithShape="1">
          <a:blip r:embed="rId3"/>
          <a:srcRect t="11122"/>
          <a:stretch/>
        </p:blipFill>
        <p:spPr>
          <a:xfrm>
            <a:off x="2000406" y="3596896"/>
            <a:ext cx="3508657" cy="1728000"/>
          </a:xfrm>
          <a:prstGeom prst="rect">
            <a:avLst/>
          </a:prstGeom>
        </p:spPr>
      </p:pic>
      <p:pic>
        <p:nvPicPr>
          <p:cNvPr id="3" name="図 2"/>
          <p:cNvPicPr>
            <a:picLocks noChangeAspect="1"/>
          </p:cNvPicPr>
          <p:nvPr/>
        </p:nvPicPr>
        <p:blipFill>
          <a:blip r:embed="rId4"/>
          <a:stretch>
            <a:fillRect/>
          </a:stretch>
        </p:blipFill>
        <p:spPr>
          <a:xfrm>
            <a:off x="2000406" y="992576"/>
            <a:ext cx="3117047" cy="1728000"/>
          </a:xfrm>
          <a:prstGeom prst="rect">
            <a:avLst/>
          </a:prstGeom>
        </p:spPr>
      </p:pic>
      <p:sp>
        <p:nvSpPr>
          <p:cNvPr id="11" name="円/楕円 6"/>
          <p:cNvSpPr/>
          <p:nvPr/>
        </p:nvSpPr>
        <p:spPr>
          <a:xfrm>
            <a:off x="8569123" y="49634"/>
            <a:ext cx="540000" cy="54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b="1" spc="-140" dirty="0" smtClean="0"/>
              <a:t>22</a:t>
            </a:r>
            <a:endParaRPr lang="ja-JP" altLang="en-US" b="1" spc="-140" dirty="0"/>
          </a:p>
        </p:txBody>
      </p:sp>
    </p:spTree>
    <p:extLst>
      <p:ext uri="{BB962C8B-B14F-4D97-AF65-F5344CB8AC3E}">
        <p14:creationId xmlns:p14="http://schemas.microsoft.com/office/powerpoint/2010/main" val="21283507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35496" y="44624"/>
            <a:ext cx="6524272" cy="394211"/>
          </a:xfrm>
          <a:prstGeom prst="rect">
            <a:avLst/>
          </a:prstGeom>
          <a:solidFill>
            <a:srgbClr val="002060"/>
          </a:solidFill>
          <a:ln>
            <a:noFill/>
          </a:ln>
          <a:effectLst>
            <a:outerShdw blurRad="1016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anchor="ctr"/>
          <a:lstStyle/>
          <a:p>
            <a:pPr>
              <a:lnSpc>
                <a:spcPts val="2200"/>
              </a:lnSpc>
              <a:defRPr/>
            </a:pP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zh-TW"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社会</a:t>
            </a:r>
            <a:r>
              <a:rPr lang="zh-TW"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環境</a:t>
            </a:r>
            <a:r>
              <a:rPr lang="zh-TW"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整備</a:t>
            </a:r>
            <a:endParaRPr lang="zh-TW"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212058" y="871150"/>
            <a:ext cx="8784000" cy="36000"/>
          </a:xfrm>
          <a:prstGeom prst="rect">
            <a:avLst/>
          </a:prstGeom>
          <a:solidFill>
            <a:schemeClr val="tx2">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144000" rtlCol="0" anchor="b"/>
          <a:lstStyle/>
          <a:p>
            <a:pPr>
              <a:lnSpc>
                <a:spcPts val="2000"/>
              </a:lnSpc>
            </a:pP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健活</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」ポータルページの</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開設</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endParaRPr>
          </a:p>
        </p:txBody>
      </p:sp>
      <p:sp>
        <p:nvSpPr>
          <p:cNvPr id="14" name="正方形/長方形 13"/>
          <p:cNvSpPr/>
          <p:nvPr/>
        </p:nvSpPr>
        <p:spPr>
          <a:xfrm>
            <a:off x="179512" y="3573016"/>
            <a:ext cx="8784000" cy="36000"/>
          </a:xfrm>
          <a:prstGeom prst="rect">
            <a:avLst/>
          </a:prstGeom>
          <a:solidFill>
            <a:schemeClr val="tx2">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144000" rtlCol="0" anchor="b"/>
          <a:lstStyle/>
          <a:p>
            <a:pPr>
              <a:lnSpc>
                <a:spcPts val="2000"/>
              </a:lnSpc>
            </a:pP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健康経営ナビゲーター</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派遣事業</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endParaRPr>
          </a:p>
        </p:txBody>
      </p:sp>
      <p:sp>
        <p:nvSpPr>
          <p:cNvPr id="6" name="正方形/長方形 5"/>
          <p:cNvSpPr/>
          <p:nvPr/>
        </p:nvSpPr>
        <p:spPr>
          <a:xfrm>
            <a:off x="323808" y="2132888"/>
            <a:ext cx="2520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kumimoji="1" lang="ja-JP" altLang="en-US" sz="1100" dirty="0" smtClean="0">
                <a:solidFill>
                  <a:schemeClr val="tx1"/>
                </a:solidFill>
                <a:latin typeface="Meiryo UI" panose="020B0604030504040204" pitchFamily="50" charset="-128"/>
                <a:ea typeface="Meiryo UI" panose="020B0604030504040204" pitchFamily="50" charset="-128"/>
              </a:rPr>
              <a:t>■ポータルページ</a:t>
            </a:r>
            <a:endParaRPr kumimoji="1" lang="en-US" altLang="ja-JP" sz="1100" dirty="0" smtClean="0">
              <a:solidFill>
                <a:schemeClr val="tx1"/>
              </a:solidFill>
              <a:latin typeface="Meiryo UI" panose="020B0604030504040204" pitchFamily="50" charset="-128"/>
              <a:ea typeface="Meiryo UI" panose="020B0604030504040204" pitchFamily="50" charset="-128"/>
            </a:endParaRPr>
          </a:p>
        </p:txBody>
      </p:sp>
      <p:sp>
        <p:nvSpPr>
          <p:cNvPr id="8" name="正方形/長方形 7"/>
          <p:cNvSpPr/>
          <p:nvPr/>
        </p:nvSpPr>
        <p:spPr>
          <a:xfrm>
            <a:off x="467544" y="4600050"/>
            <a:ext cx="2520000" cy="5022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ja-JP" altLang="en-US" sz="1100" dirty="0">
                <a:solidFill>
                  <a:schemeClr val="tx1"/>
                </a:solidFill>
                <a:latin typeface="Meiryo UI" panose="020B0604030504040204" pitchFamily="50" charset="-128"/>
                <a:ea typeface="Meiryo UI" panose="020B0604030504040204" pitchFamily="50" charset="-128"/>
              </a:rPr>
              <a:t>■ナビゲーターに</a:t>
            </a:r>
            <a:r>
              <a:rPr lang="ja-JP" altLang="en-US" sz="1100" dirty="0" smtClean="0">
                <a:solidFill>
                  <a:schemeClr val="tx1"/>
                </a:solidFill>
                <a:latin typeface="Meiryo UI" panose="020B0604030504040204" pitchFamily="50" charset="-128"/>
                <a:ea typeface="Meiryo UI" panose="020B0604030504040204" pitchFamily="50" charset="-128"/>
              </a:rPr>
              <a:t>よる</a:t>
            </a:r>
            <a:endParaRPr lang="en-US" altLang="ja-JP" sz="1100" dirty="0" smtClean="0">
              <a:solidFill>
                <a:schemeClr val="tx1"/>
              </a:solidFill>
              <a:latin typeface="Meiryo UI" panose="020B0604030504040204" pitchFamily="50" charset="-128"/>
              <a:ea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rPr>
              <a:t>健康</a:t>
            </a:r>
            <a:r>
              <a:rPr lang="ja-JP" altLang="en-US" sz="1100" dirty="0">
                <a:solidFill>
                  <a:schemeClr val="tx1"/>
                </a:solidFill>
                <a:latin typeface="Meiryo UI" panose="020B0604030504040204" pitchFamily="50" charset="-128"/>
                <a:ea typeface="Meiryo UI" panose="020B0604030504040204" pitchFamily="50" charset="-128"/>
              </a:rPr>
              <a:t>経営支援</a:t>
            </a:r>
            <a:endParaRPr kumimoji="1" lang="en-US" altLang="ja-JP" sz="1100" dirty="0" smtClean="0">
              <a:solidFill>
                <a:schemeClr val="tx1"/>
              </a:solidFill>
              <a:latin typeface="Meiryo UI" panose="020B0604030504040204" pitchFamily="50" charset="-128"/>
              <a:ea typeface="Meiryo UI" panose="020B0604030504040204" pitchFamily="50" charset="-128"/>
            </a:endParaRPr>
          </a:p>
        </p:txBody>
      </p:sp>
      <p:pic>
        <p:nvPicPr>
          <p:cNvPr id="10" name="図 9" descr="画面の領域"/>
          <p:cNvPicPr>
            <a:picLocks noChangeAspect="1"/>
          </p:cNvPicPr>
          <p:nvPr/>
        </p:nvPicPr>
        <p:blipFill rotWithShape="1">
          <a:blip r:embed="rId2">
            <a:extLst>
              <a:ext uri="{28A0092B-C50C-407E-A947-70E740481C1C}">
                <a14:useLocalDpi xmlns:a14="http://schemas.microsoft.com/office/drawing/2010/main"/>
              </a:ext>
            </a:extLst>
          </a:blip>
          <a:srcRect l="3297" t="27374" r="3280" b="8635"/>
          <a:stretch/>
        </p:blipFill>
        <p:spPr>
          <a:xfrm>
            <a:off x="1727544" y="3681032"/>
            <a:ext cx="2527213" cy="1728000"/>
          </a:xfrm>
          <a:prstGeom prst="rect">
            <a:avLst/>
          </a:prstGeom>
          <a:ln w="3175">
            <a:noFill/>
          </a:ln>
        </p:spPr>
      </p:pic>
      <p:pic>
        <p:nvPicPr>
          <p:cNvPr id="11" name="図 10"/>
          <p:cNvPicPr>
            <a:picLocks noChangeAspect="1"/>
          </p:cNvPicPr>
          <p:nvPr/>
        </p:nvPicPr>
        <p:blipFill>
          <a:blip r:embed="rId3"/>
          <a:stretch>
            <a:fillRect/>
          </a:stretch>
        </p:blipFill>
        <p:spPr>
          <a:xfrm>
            <a:off x="1452195" y="968696"/>
            <a:ext cx="2687757" cy="1800000"/>
          </a:xfrm>
          <a:prstGeom prst="rect">
            <a:avLst/>
          </a:prstGeom>
          <a:ln w="3175">
            <a:solidFill>
              <a:schemeClr val="tx1">
                <a:lumMod val="75000"/>
                <a:lumOff val="25000"/>
              </a:schemeClr>
            </a:solidFill>
          </a:ln>
          <a:effectLst/>
        </p:spPr>
      </p:pic>
      <p:pic>
        <p:nvPicPr>
          <p:cNvPr id="2" name="図 1"/>
          <p:cNvPicPr>
            <a:picLocks noChangeAspect="1"/>
          </p:cNvPicPr>
          <p:nvPr/>
        </p:nvPicPr>
        <p:blipFill>
          <a:blip r:embed="rId4"/>
          <a:stretch>
            <a:fillRect/>
          </a:stretch>
        </p:blipFill>
        <p:spPr>
          <a:xfrm>
            <a:off x="5563266" y="3681032"/>
            <a:ext cx="2609134" cy="2520000"/>
          </a:xfrm>
          <a:prstGeom prst="rect">
            <a:avLst/>
          </a:prstGeom>
          <a:effectLst/>
        </p:spPr>
      </p:pic>
      <p:sp>
        <p:nvSpPr>
          <p:cNvPr id="29" name="正方形/長方形 28"/>
          <p:cNvSpPr/>
          <p:nvPr/>
        </p:nvSpPr>
        <p:spPr>
          <a:xfrm>
            <a:off x="4140232" y="5661248"/>
            <a:ext cx="2520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kumimoji="1" lang="ja-JP" altLang="en-US" sz="1100" dirty="0" smtClean="0">
                <a:solidFill>
                  <a:schemeClr val="tx1"/>
                </a:solidFill>
                <a:latin typeface="Meiryo UI" panose="020B0604030504040204" pitchFamily="50" charset="-128"/>
                <a:ea typeface="Meiryo UI" panose="020B0604030504040204" pitchFamily="50" charset="-128"/>
              </a:rPr>
              <a:t>■健康経営のイメージ</a:t>
            </a:r>
            <a:endParaRPr kumimoji="1" lang="en-US" altLang="ja-JP" sz="1100" dirty="0" smtClean="0">
              <a:solidFill>
                <a:schemeClr val="tx1"/>
              </a:solidFill>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rotWithShape="1">
          <a:blip r:embed="rId5" cstate="print">
            <a:extLst>
              <a:ext uri="{28A0092B-C50C-407E-A947-70E740481C1C}">
                <a14:useLocalDpi xmlns:a14="http://schemas.microsoft.com/office/drawing/2010/main" val="0"/>
              </a:ext>
            </a:extLst>
          </a:blip>
          <a:srcRect t="13250" b="25218"/>
          <a:stretch/>
        </p:blipFill>
        <p:spPr>
          <a:xfrm>
            <a:off x="4283968" y="968696"/>
            <a:ext cx="1645477" cy="1800000"/>
          </a:xfrm>
          <a:prstGeom prst="rect">
            <a:avLst/>
          </a:prstGeom>
          <a:ln w="3175">
            <a:solidFill>
              <a:schemeClr val="tx1">
                <a:lumMod val="75000"/>
                <a:lumOff val="25000"/>
              </a:schemeClr>
            </a:solidFill>
          </a:ln>
          <a:effectLst/>
        </p:spPr>
      </p:pic>
      <p:pic>
        <p:nvPicPr>
          <p:cNvPr id="4" name="図 3"/>
          <p:cNvPicPr>
            <a:picLocks noChangeAspect="1"/>
          </p:cNvPicPr>
          <p:nvPr/>
        </p:nvPicPr>
        <p:blipFill rotWithShape="1">
          <a:blip r:embed="rId6"/>
          <a:srcRect l="5952" t="7501" r="7336" b="863"/>
          <a:stretch/>
        </p:blipFill>
        <p:spPr>
          <a:xfrm>
            <a:off x="6070924" y="968696"/>
            <a:ext cx="2317500" cy="1800000"/>
          </a:xfrm>
          <a:prstGeom prst="rect">
            <a:avLst/>
          </a:prstGeom>
          <a:ln w="3175">
            <a:solidFill>
              <a:schemeClr val="tx1">
                <a:lumMod val="75000"/>
                <a:lumOff val="25000"/>
              </a:schemeClr>
            </a:solidFill>
          </a:ln>
        </p:spPr>
      </p:pic>
      <p:sp>
        <p:nvSpPr>
          <p:cNvPr id="15" name="円/楕円 6"/>
          <p:cNvSpPr/>
          <p:nvPr/>
        </p:nvSpPr>
        <p:spPr>
          <a:xfrm>
            <a:off x="8556244" y="6237312"/>
            <a:ext cx="540000" cy="54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b="1" spc="-140" dirty="0" smtClean="0"/>
              <a:t>23</a:t>
            </a:r>
            <a:endParaRPr lang="ja-JP" altLang="en-US" b="1" spc="-140" dirty="0"/>
          </a:p>
        </p:txBody>
      </p:sp>
    </p:spTree>
    <p:extLst>
      <p:ext uri="{BB962C8B-B14F-4D97-AF65-F5344CB8AC3E}">
        <p14:creationId xmlns:p14="http://schemas.microsoft.com/office/powerpoint/2010/main" val="21118129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0" y="0"/>
            <a:ext cx="9144000" cy="446088"/>
          </a:xfrm>
          <a:prstGeom prst="rect">
            <a:avLst/>
          </a:prstGeom>
          <a:gradFill rotWithShape="1">
            <a:gsLst>
              <a:gs pos="0">
                <a:srgbClr val="3333CC"/>
              </a:gs>
              <a:gs pos="50000">
                <a:schemeClr val="bg1"/>
              </a:gs>
              <a:gs pos="100000">
                <a:srgbClr val="3333CC"/>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5" tIns="45717" rIns="91435" bIns="45717" anchor="ctr"/>
          <a:lstStyle/>
          <a:p>
            <a:pPr algn="ctr">
              <a:lnSpc>
                <a:spcPts val="2600"/>
              </a:lnSpc>
              <a:defRPr/>
            </a:pPr>
            <a:r>
              <a:rPr lang="en-US" altLang="ja-JP" sz="2000" b="1" dirty="0" smtClean="0">
                <a:solidFill>
                  <a:srgbClr val="000000"/>
                </a:solidFill>
                <a:latin typeface="Meiryo UI" pitchFamily="50" charset="-128"/>
                <a:ea typeface="Meiryo UI" pitchFamily="50" charset="-128"/>
                <a:cs typeface="Meiryo UI" pitchFamily="50" charset="-128"/>
              </a:rPr>
              <a:t>Ⅰ</a:t>
            </a:r>
            <a:r>
              <a:rPr lang="ja-JP" altLang="en-US" sz="2000" b="1" dirty="0">
                <a:solidFill>
                  <a:srgbClr val="000000"/>
                </a:solidFill>
                <a:latin typeface="Meiryo UI" pitchFamily="50" charset="-128"/>
                <a:ea typeface="Meiryo UI" pitchFamily="50" charset="-128"/>
                <a:cs typeface="Meiryo UI" pitchFamily="50" charset="-128"/>
              </a:rPr>
              <a:t>　</a:t>
            </a:r>
            <a:r>
              <a:rPr lang="ja-JP" altLang="en-US" sz="2000" b="1" dirty="0" smtClean="0">
                <a:solidFill>
                  <a:srgbClr val="000000"/>
                </a:solidFill>
                <a:latin typeface="Meiryo UI" pitchFamily="50" charset="-128"/>
                <a:ea typeface="Meiryo UI" pitchFamily="50" charset="-128"/>
                <a:cs typeface="Meiryo UI" pitchFamily="50" charset="-128"/>
              </a:rPr>
              <a:t>生活習慣病の予防（生活習慣の改善）</a:t>
            </a:r>
            <a:endParaRPr lang="ja-JP" altLang="en-US" sz="2000" b="1" dirty="0">
              <a:solidFill>
                <a:srgbClr val="000000"/>
              </a:solidFill>
              <a:latin typeface="Meiryo UI" pitchFamily="50" charset="-128"/>
              <a:ea typeface="Meiryo UI" pitchFamily="50" charset="-128"/>
              <a:cs typeface="Meiryo UI" pitchFamily="50" charset="-128"/>
            </a:endParaRPr>
          </a:p>
        </p:txBody>
      </p:sp>
      <p:sp>
        <p:nvSpPr>
          <p:cNvPr id="3" name="正方形/長方形 2"/>
          <p:cNvSpPr/>
          <p:nvPr/>
        </p:nvSpPr>
        <p:spPr>
          <a:xfrm>
            <a:off x="91221" y="586154"/>
            <a:ext cx="8934450" cy="6178062"/>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defRPr/>
            </a:pPr>
            <a:endParaRPr lang="ja-JP" altLang="en-US" sz="1400" b="1" dirty="0">
              <a:latin typeface="Meiryo UI" pitchFamily="50" charset="-128"/>
              <a:ea typeface="Meiryo UI" pitchFamily="50" charset="-128"/>
              <a:cs typeface="Meiryo UI" pitchFamily="50" charset="-128"/>
            </a:endParaRPr>
          </a:p>
        </p:txBody>
      </p:sp>
      <p:sp>
        <p:nvSpPr>
          <p:cNvPr id="4" name="正方形/長方形 3"/>
          <p:cNvSpPr/>
          <p:nvPr/>
        </p:nvSpPr>
        <p:spPr>
          <a:xfrm>
            <a:off x="231775" y="966788"/>
            <a:ext cx="8677275" cy="565675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a:p>
        </p:txBody>
      </p:sp>
      <p:sp>
        <p:nvSpPr>
          <p:cNvPr id="5" name="正方形/長方形 4"/>
          <p:cNvSpPr/>
          <p:nvPr/>
        </p:nvSpPr>
        <p:spPr>
          <a:xfrm>
            <a:off x="207968" y="754651"/>
            <a:ext cx="6524272" cy="394211"/>
          </a:xfrm>
          <a:prstGeom prst="rect">
            <a:avLst/>
          </a:prstGeom>
          <a:solidFill>
            <a:srgbClr val="002060"/>
          </a:solidFill>
          <a:ln>
            <a:noFill/>
          </a:ln>
          <a:effectLst>
            <a:outerShdw blurRad="1016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anchor="ctr"/>
          <a:lstStyle/>
          <a:p>
            <a:pPr>
              <a:lnSpc>
                <a:spcPts val="2200"/>
              </a:lnSpc>
              <a:defRPr/>
            </a:pP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①ヘルスリテラシー ＊計画</a:t>
            </a:r>
            <a:r>
              <a:rPr lang="en-US" altLang="ja-JP"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P.47-P.49</a:t>
            </a:r>
            <a:endPar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204" name="テキスト ボックス 1"/>
          <p:cNvSpPr txBox="1">
            <a:spLocks noChangeArrowheads="1"/>
          </p:cNvSpPr>
          <p:nvPr/>
        </p:nvSpPr>
        <p:spPr bwMode="auto">
          <a:xfrm>
            <a:off x="231775" y="1188549"/>
            <a:ext cx="8677275" cy="374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lnSpc>
                <a:spcPts val="2200"/>
              </a:lnSpc>
              <a:spcBef>
                <a:spcPct val="0"/>
              </a:spcBef>
              <a:buFontTx/>
              <a:buNone/>
            </a:pPr>
            <a:r>
              <a:rPr lang="ja-JP" altLang="en-US" sz="1500" b="1" dirty="0">
                <a:latin typeface="Meiryo UI" pitchFamily="50" charset="-128"/>
                <a:ea typeface="Meiryo UI" pitchFamily="50" charset="-128"/>
                <a:cs typeface="Meiryo UI" pitchFamily="50" charset="-128"/>
              </a:rPr>
              <a:t>■　</a:t>
            </a:r>
            <a:r>
              <a:rPr lang="ja-JP" altLang="en-US" sz="1500" b="1" dirty="0" smtClean="0">
                <a:latin typeface="Meiryo UI" pitchFamily="50" charset="-128"/>
                <a:ea typeface="Meiryo UI" pitchFamily="50" charset="-128"/>
                <a:cs typeface="Meiryo UI" pitchFamily="50" charset="-128"/>
              </a:rPr>
              <a:t>健康への関心度の向上を図る取組みを推進する</a:t>
            </a:r>
            <a:endParaRPr lang="en-US" altLang="ja-JP" sz="1500" b="1" dirty="0" smtClean="0">
              <a:latin typeface="Meiryo UI" pitchFamily="50" charset="-128"/>
              <a:ea typeface="Meiryo UI" pitchFamily="50" charset="-128"/>
              <a:cs typeface="Meiryo UI" pitchFamily="50" charset="-128"/>
            </a:endParaRPr>
          </a:p>
        </p:txBody>
      </p:sp>
      <p:graphicFrame>
        <p:nvGraphicFramePr>
          <p:cNvPr id="2" name="表 1"/>
          <p:cNvGraphicFramePr>
            <a:graphicFrameLocks noGrp="1"/>
          </p:cNvGraphicFramePr>
          <p:nvPr>
            <p:extLst>
              <p:ext uri="{D42A27DB-BD31-4B8C-83A1-F6EECF244321}">
                <p14:modId xmlns:p14="http://schemas.microsoft.com/office/powerpoint/2010/main" val="859306373"/>
              </p:ext>
            </p:extLst>
          </p:nvPr>
        </p:nvGraphicFramePr>
        <p:xfrm>
          <a:off x="527829" y="2446004"/>
          <a:ext cx="8065186" cy="4084320"/>
        </p:xfrm>
        <a:graphic>
          <a:graphicData uri="http://schemas.openxmlformats.org/drawingml/2006/table">
            <a:tbl>
              <a:tblPr firstRow="1" bandRow="1">
                <a:tableStyleId>{5940675A-B579-460E-94D1-54222C63F5DA}</a:tableStyleId>
              </a:tblPr>
              <a:tblGrid>
                <a:gridCol w="1218909">
                  <a:extLst>
                    <a:ext uri="{9D8B030D-6E8A-4147-A177-3AD203B41FA5}">
                      <a16:colId xmlns:a16="http://schemas.microsoft.com/office/drawing/2014/main" val="20000"/>
                    </a:ext>
                  </a:extLst>
                </a:gridCol>
                <a:gridCol w="6846277">
                  <a:extLst>
                    <a:ext uri="{9D8B030D-6E8A-4147-A177-3AD203B41FA5}">
                      <a16:colId xmlns:a16="http://schemas.microsoft.com/office/drawing/2014/main" val="20001"/>
                    </a:ext>
                  </a:extLst>
                </a:gridCol>
              </a:tblGrid>
              <a:tr h="370840">
                <a:tc>
                  <a:txBody>
                    <a:bodyPr/>
                    <a:lstStyle/>
                    <a:p>
                      <a:pPr>
                        <a:lnSpc>
                          <a:spcPts val="2000"/>
                        </a:lnSpc>
                      </a:pPr>
                      <a:r>
                        <a:rPr kumimoji="1"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●主な取組</a:t>
                      </a:r>
                      <a:endParaRPr kumimoji="1"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solidFill>
                      <a:srgbClr val="00B050"/>
                    </a:solidFill>
                  </a:tcPr>
                </a:tc>
                <a:tc>
                  <a:txBody>
                    <a:bodyPr/>
                    <a:lstStyle/>
                    <a:p>
                      <a:pPr>
                        <a:lnSpc>
                          <a:spcPts val="2000"/>
                        </a:lnSpc>
                      </a:pPr>
                      <a:r>
                        <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1" u="sng" dirty="0" smtClean="0">
                          <a:latin typeface="Meiryo UI" panose="020B0604030504040204" pitchFamily="50" charset="-128"/>
                          <a:ea typeface="Meiryo UI" panose="020B0604030504040204" pitchFamily="50" charset="-128"/>
                          <a:cs typeface="Meiryo UI" panose="020B0604030504040204" pitchFamily="50" charset="-128"/>
                        </a:rPr>
                        <a:t>健康キャンパス・プロジェクト</a:t>
                      </a:r>
                      <a:r>
                        <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a:t>
                      </a:r>
                    </a:p>
                    <a:p>
                      <a:pPr>
                        <a:lnSpc>
                          <a:spcPts val="2000"/>
                        </a:lnSpc>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■学生のヘルスリテラシー向上を図るため、</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大学と連携し、各大学の健康課題等を踏まえた健康セミナーや子宮頸がん検診等を実施</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参画大学数：</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大学➔</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大学</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阪大、府大、関大、近大、摂南大、立命大</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dirty="0" err="1"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pPr>
                      <a:r>
                        <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1" u="sng" dirty="0" smtClean="0">
                          <a:latin typeface="Meiryo UI" panose="020B0604030504040204" pitchFamily="50" charset="-128"/>
                          <a:ea typeface="Meiryo UI" panose="020B0604030504040204" pitchFamily="50" charset="-128"/>
                          <a:cs typeface="Meiryo UI" panose="020B0604030504040204" pitchFamily="50" charset="-128"/>
                        </a:rPr>
                        <a:t>女性のための健活セミナー</a:t>
                      </a:r>
                      <a:r>
                        <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a:t>
                      </a:r>
                    </a:p>
                    <a:p>
                      <a:pPr>
                        <a:lnSpc>
                          <a:spcPts val="2000"/>
                        </a:lnSpc>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■協会けんぽや民間企業等と連携し、働く世代の女性を対象に女性特有の健康課題をテーマ</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乳がん・食事・メンタルヘルス等</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としたセミナーを開催</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実施数：</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回➔</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回</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(800</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人参加</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dirty="0" err="1"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pPr>
                      <a:r>
                        <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1" u="sng" dirty="0" smtClean="0">
                          <a:latin typeface="Meiryo UI" panose="020B0604030504040204" pitchFamily="50" charset="-128"/>
                          <a:ea typeface="Meiryo UI" panose="020B0604030504040204" pitchFamily="50" charset="-128"/>
                          <a:cs typeface="Meiryo UI" panose="020B0604030504040204" pitchFamily="50" charset="-128"/>
                        </a:rPr>
                        <a:t>府民の健康づくりの気運醸成</a:t>
                      </a:r>
                      <a:r>
                        <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a:t>
                      </a:r>
                    </a:p>
                    <a:p>
                      <a:pPr>
                        <a:lnSpc>
                          <a:spcPts val="2000"/>
                        </a:lnSpc>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■新たに「健活</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ケンカツ テン</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というキャッチフレーズとロゴマークを作成し、</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PR</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動画の制作・放映とポータルページを開設</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【3/1</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～動画放映、</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3/11</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17</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阪急梅田駅・</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BIG MAN</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で放映等</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dirty="0" err="1"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txBody>
                  <a:tcP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0000"/>
                  </a:ext>
                </a:extLst>
              </a:tr>
              <a:tr h="370840">
                <a:tc>
                  <a:txBody>
                    <a:bodyPr/>
                    <a:lstStyle/>
                    <a:p>
                      <a:pPr>
                        <a:lnSpc>
                          <a:spcPts val="2000"/>
                        </a:lnSpc>
                      </a:pPr>
                      <a:r>
                        <a:rPr kumimoji="1"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●次年度に向けた改善点等</a:t>
                      </a:r>
                      <a:endParaRPr kumimoji="1"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lnL w="1905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0B050"/>
                    </a:solidFill>
                  </a:tcPr>
                </a:tc>
                <a:tc>
                  <a:txBody>
                    <a:bodyPr/>
                    <a:lstStyle/>
                    <a:p>
                      <a:pPr>
                        <a:lnSpc>
                          <a:spcPts val="2000"/>
                        </a:lnSpc>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■健康キャンパスに取り組む大学数の増加、健康無関心層への効果的な働きかけを行うため、</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健活</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を活用したプロモーション方法等を検討し、府民の健康関心度の向上を図っていく。</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txBody>
                  <a:tcPr>
                    <a:lnR w="1905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pPr>
                        <a:lnSpc>
                          <a:spcPts val="2000"/>
                        </a:lnSpc>
                      </a:pPr>
                      <a:r>
                        <a:rPr kumimoji="1"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●主な関連予算</a:t>
                      </a:r>
                      <a:endParaRPr kumimoji="1"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lnL w="1905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B050"/>
                    </a:solidFill>
                  </a:tcPr>
                </a:tc>
                <a:tc>
                  <a:txBody>
                    <a:bodyPr/>
                    <a:lstStyle/>
                    <a:p>
                      <a:pPr>
                        <a:lnSpc>
                          <a:spcPts val="2000"/>
                        </a:lnSpc>
                      </a:pPr>
                      <a:r>
                        <a:rPr kumimoji="1" lang="ja-JP" altLang="en-US" sz="1400" spc="-100" baseline="0" dirty="0" smtClean="0">
                          <a:latin typeface="Meiryo UI" panose="020B0604030504040204" pitchFamily="50" charset="-128"/>
                          <a:ea typeface="Meiryo UI" panose="020B0604030504040204" pitchFamily="50" charset="-128"/>
                          <a:cs typeface="Meiryo UI" panose="020B0604030504040204" pitchFamily="50" charset="-128"/>
                        </a:rPr>
                        <a:t>▸若い世代の健康づくり推進</a:t>
                      </a:r>
                      <a:r>
                        <a:rPr kumimoji="1" lang="ja-JP" altLang="en-US" sz="1400" spc="-1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a:t>
                      </a:r>
                      <a:r>
                        <a:rPr kumimoji="1" lang="en-US" altLang="ja-JP" sz="1400" spc="-1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3,140</a:t>
                      </a:r>
                      <a:r>
                        <a:rPr kumimoji="1" lang="ja-JP" altLang="en-US" sz="1400" spc="-1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千円）▸府民の健康づくり気運醸成事業（</a:t>
                      </a:r>
                      <a:r>
                        <a:rPr kumimoji="1" lang="en-US" altLang="ja-JP" sz="1400" spc="-1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7,000</a:t>
                      </a:r>
                      <a:r>
                        <a:rPr kumimoji="1" lang="ja-JP" altLang="en-US" sz="1400" spc="-1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千円）</a:t>
                      </a:r>
                      <a:endParaRPr kumimoji="1" lang="en-US" altLang="ja-JP" sz="1400" spc="-1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pP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▸女性の健康づくり推進事業（</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6,424</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千円の内数）</a:t>
                      </a:r>
                      <a:endPar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graphicFrame>
        <p:nvGraphicFramePr>
          <p:cNvPr id="9" name="表 8"/>
          <p:cNvGraphicFramePr>
            <a:graphicFrameLocks noGrp="1"/>
          </p:cNvGraphicFramePr>
          <p:nvPr>
            <p:extLst>
              <p:ext uri="{D42A27DB-BD31-4B8C-83A1-F6EECF244321}">
                <p14:modId xmlns:p14="http://schemas.microsoft.com/office/powerpoint/2010/main" val="4290605066"/>
              </p:ext>
            </p:extLst>
          </p:nvPr>
        </p:nvGraphicFramePr>
        <p:xfrm>
          <a:off x="529499" y="1611295"/>
          <a:ext cx="8051793" cy="665480"/>
        </p:xfrm>
        <a:graphic>
          <a:graphicData uri="http://schemas.openxmlformats.org/drawingml/2006/table">
            <a:tbl>
              <a:tblPr firstRow="1" bandRow="1">
                <a:tableStyleId>{5940675A-B579-460E-94D1-54222C63F5DA}</a:tableStyleId>
              </a:tblPr>
              <a:tblGrid>
                <a:gridCol w="3966611">
                  <a:extLst>
                    <a:ext uri="{9D8B030D-6E8A-4147-A177-3AD203B41FA5}">
                      <a16:colId xmlns:a16="http://schemas.microsoft.com/office/drawing/2014/main" val="20000"/>
                    </a:ext>
                  </a:extLst>
                </a:gridCol>
                <a:gridCol w="4085182">
                  <a:extLst>
                    <a:ext uri="{9D8B030D-6E8A-4147-A177-3AD203B41FA5}">
                      <a16:colId xmlns:a16="http://schemas.microsoft.com/office/drawing/2014/main" val="20001"/>
                    </a:ext>
                  </a:extLst>
                </a:gridCol>
              </a:tblGrid>
              <a:tr h="194734">
                <a:tc gridSpan="2">
                  <a:txBody>
                    <a:bodyPr/>
                    <a:lstStyle/>
                    <a:p>
                      <a:pPr algn="ctr">
                        <a:lnSpc>
                          <a:spcPts val="1900"/>
                        </a:lnSpc>
                      </a:pPr>
                      <a:r>
                        <a:rPr kumimoji="1"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数値目標：健康への関心度</a:t>
                      </a:r>
                      <a:endParaRPr kumimoji="1"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ysDash"/>
                      <a:round/>
                      <a:headEnd type="none" w="med" len="med"/>
                      <a:tailEnd type="none" w="med" len="med"/>
                    </a:lnB>
                    <a:solidFill>
                      <a:srgbClr val="FFFF99"/>
                    </a:solidFill>
                  </a:tcPr>
                </a:tc>
                <a:tc hMerge="1">
                  <a:txBody>
                    <a:bodyPr/>
                    <a:lstStyle/>
                    <a:p>
                      <a:pPr algn="ctr">
                        <a:lnSpc>
                          <a:spcPts val="1900"/>
                        </a:lnSpc>
                      </a:pPr>
                      <a:endParaRPr kumimoji="1"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10000"/>
                  </a:ext>
                </a:extLst>
              </a:tr>
              <a:tr h="144273">
                <a:tc>
                  <a:txBody>
                    <a:bodyPr/>
                    <a:lstStyle/>
                    <a:p>
                      <a:pPr algn="ctr">
                        <a:lnSpc>
                          <a:spcPts val="1900"/>
                        </a:lnSpc>
                      </a:pP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現在の取組状況：</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87.4%</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H27</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L w="19050" cap="flat" cmpd="sng" algn="ctr">
                      <a:solidFill>
                        <a:schemeClr val="tx1"/>
                      </a:solidFill>
                      <a:prstDash val="solid"/>
                      <a:round/>
                      <a:headEnd type="none" w="med" len="med"/>
                      <a:tailEnd type="none" w="med" len="med"/>
                    </a:lnL>
                    <a:lnT w="19050" cap="flat" cmpd="sng" algn="ctr">
                      <a:solidFill>
                        <a:schemeClr val="tx1"/>
                      </a:solidFill>
                      <a:prstDash val="sysDash"/>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lnSpc>
                          <a:spcPts val="1900"/>
                        </a:lnSpc>
                      </a:pP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年度目標：</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100%</a:t>
                      </a:r>
                    </a:p>
                  </a:txBody>
                  <a:tcPr>
                    <a:lnR w="1905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pic>
        <p:nvPicPr>
          <p:cNvPr id="8" name="図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1808" y="1061063"/>
            <a:ext cx="544071" cy="719830"/>
          </a:xfrm>
          <a:prstGeom prst="rect">
            <a:avLst/>
          </a:prstGeom>
        </p:spPr>
      </p:pic>
      <p:sp>
        <p:nvSpPr>
          <p:cNvPr id="10" name="角丸四角形 9"/>
          <p:cNvSpPr/>
          <p:nvPr/>
        </p:nvSpPr>
        <p:spPr>
          <a:xfrm>
            <a:off x="7383000" y="1337142"/>
            <a:ext cx="1314913" cy="4051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latin typeface="Meiryo UI" panose="020B0604030504040204" pitchFamily="50" charset="-128"/>
                <a:ea typeface="Meiryo UI" panose="020B0604030504040204" pitchFamily="50" charset="-128"/>
              </a:rPr>
              <a:t>予定以上</a:t>
            </a:r>
            <a:endParaRPr kumimoji="1" lang="ja-JP" altLang="en-US" sz="1400" dirty="0">
              <a:latin typeface="Meiryo UI" panose="020B0604030504040204" pitchFamily="50" charset="-128"/>
              <a:ea typeface="Meiryo UI" panose="020B0604030504040204" pitchFamily="50" charset="-128"/>
            </a:endParaRPr>
          </a:p>
        </p:txBody>
      </p:sp>
      <p:sp>
        <p:nvSpPr>
          <p:cNvPr id="12" name="円/楕円 6"/>
          <p:cNvSpPr/>
          <p:nvPr/>
        </p:nvSpPr>
        <p:spPr>
          <a:xfrm>
            <a:off x="8697913" y="6410325"/>
            <a:ext cx="431800" cy="431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b="1" dirty="0" smtClean="0"/>
              <a:t>3</a:t>
            </a:r>
            <a:endParaRPr lang="ja-JP" altLang="en-US" b="1" dirty="0"/>
          </a:p>
        </p:txBody>
      </p:sp>
    </p:spTree>
    <p:extLst>
      <p:ext uri="{BB962C8B-B14F-4D97-AF65-F5344CB8AC3E}">
        <p14:creationId xmlns:p14="http://schemas.microsoft.com/office/powerpoint/2010/main" val="12558986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91221" y="515815"/>
            <a:ext cx="8934450" cy="6295293"/>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defRPr/>
            </a:pPr>
            <a:endParaRPr lang="ja-JP" altLang="en-US" sz="1400" b="1" dirty="0">
              <a:latin typeface="Meiryo UI" pitchFamily="50" charset="-128"/>
              <a:ea typeface="Meiryo UI" pitchFamily="50" charset="-128"/>
              <a:cs typeface="Meiryo UI" pitchFamily="50" charset="-128"/>
            </a:endParaRPr>
          </a:p>
        </p:txBody>
      </p:sp>
      <p:sp>
        <p:nvSpPr>
          <p:cNvPr id="4" name="正方形/長方形 3"/>
          <p:cNvSpPr/>
          <p:nvPr/>
        </p:nvSpPr>
        <p:spPr>
          <a:xfrm>
            <a:off x="231775" y="802665"/>
            <a:ext cx="8677275" cy="5949827"/>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a:p>
        </p:txBody>
      </p:sp>
      <p:sp>
        <p:nvSpPr>
          <p:cNvPr id="5" name="正方形/長方形 4"/>
          <p:cNvSpPr/>
          <p:nvPr/>
        </p:nvSpPr>
        <p:spPr>
          <a:xfrm>
            <a:off x="207968" y="590529"/>
            <a:ext cx="6596280" cy="394211"/>
          </a:xfrm>
          <a:prstGeom prst="rect">
            <a:avLst/>
          </a:prstGeom>
          <a:solidFill>
            <a:srgbClr val="002060"/>
          </a:solidFill>
          <a:ln>
            <a:noFill/>
          </a:ln>
          <a:effectLst>
            <a:outerShdw blurRad="1016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anchor="ctr"/>
          <a:lstStyle/>
          <a:p>
            <a:pPr>
              <a:lnSpc>
                <a:spcPts val="2200"/>
              </a:lnSpc>
              <a:defRPr/>
            </a:pP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②栄養・食生活 ＊計画</a:t>
            </a:r>
            <a:r>
              <a:rPr lang="en-US" altLang="ja-JP"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P.49-P.50</a:t>
            </a:r>
            <a:endPar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209" name="テキスト ボックス 1"/>
          <p:cNvSpPr txBox="1">
            <a:spLocks noChangeArrowheads="1"/>
          </p:cNvSpPr>
          <p:nvPr/>
        </p:nvSpPr>
        <p:spPr bwMode="auto">
          <a:xfrm>
            <a:off x="246062" y="988771"/>
            <a:ext cx="8897938" cy="374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lnSpc>
                <a:spcPts val="2200"/>
              </a:lnSpc>
              <a:spcBef>
                <a:spcPct val="0"/>
              </a:spcBef>
              <a:buFontTx/>
              <a:buNone/>
            </a:pPr>
            <a:r>
              <a:rPr lang="ja-JP" altLang="en-US" sz="1500" b="1" dirty="0" smtClean="0">
                <a:latin typeface="Meiryo UI" pitchFamily="50" charset="-128"/>
                <a:ea typeface="Meiryo UI" pitchFamily="50" charset="-128"/>
                <a:cs typeface="Meiryo UI" pitchFamily="50" charset="-128"/>
              </a:rPr>
              <a:t>■　朝食欠食率の低下など、食生活の改善に向けた取組みを推進する</a:t>
            </a:r>
            <a:endParaRPr lang="en-US" altLang="ja-JP" sz="1500" b="1" dirty="0" smtClean="0">
              <a:latin typeface="Meiryo UI" pitchFamily="50" charset="-128"/>
              <a:ea typeface="Meiryo UI" pitchFamily="50" charset="-128"/>
              <a:cs typeface="Meiryo UI" pitchFamily="50" charset="-128"/>
            </a:endParaRPr>
          </a:p>
        </p:txBody>
      </p:sp>
      <p:graphicFrame>
        <p:nvGraphicFramePr>
          <p:cNvPr id="11" name="表 10"/>
          <p:cNvGraphicFramePr>
            <a:graphicFrameLocks noGrp="1"/>
          </p:cNvGraphicFramePr>
          <p:nvPr>
            <p:extLst>
              <p:ext uri="{D42A27DB-BD31-4B8C-83A1-F6EECF244321}">
                <p14:modId xmlns:p14="http://schemas.microsoft.com/office/powerpoint/2010/main" val="3268462194"/>
              </p:ext>
            </p:extLst>
          </p:nvPr>
        </p:nvGraphicFramePr>
        <p:xfrm>
          <a:off x="527829" y="2080279"/>
          <a:ext cx="8065186" cy="4592320"/>
        </p:xfrm>
        <a:graphic>
          <a:graphicData uri="http://schemas.openxmlformats.org/drawingml/2006/table">
            <a:tbl>
              <a:tblPr firstRow="1" bandRow="1">
                <a:tableStyleId>{5940675A-B579-460E-94D1-54222C63F5DA}</a:tableStyleId>
              </a:tblPr>
              <a:tblGrid>
                <a:gridCol w="1230633">
                  <a:extLst>
                    <a:ext uri="{9D8B030D-6E8A-4147-A177-3AD203B41FA5}">
                      <a16:colId xmlns:a16="http://schemas.microsoft.com/office/drawing/2014/main" val="20000"/>
                    </a:ext>
                  </a:extLst>
                </a:gridCol>
                <a:gridCol w="6834553">
                  <a:extLst>
                    <a:ext uri="{9D8B030D-6E8A-4147-A177-3AD203B41FA5}">
                      <a16:colId xmlns:a16="http://schemas.microsoft.com/office/drawing/2014/main" val="20001"/>
                    </a:ext>
                  </a:extLst>
                </a:gridCol>
              </a:tblGrid>
              <a:tr h="370840">
                <a:tc>
                  <a:txBody>
                    <a:bodyPr/>
                    <a:lstStyle/>
                    <a:p>
                      <a:pPr>
                        <a:lnSpc>
                          <a:spcPts val="2000"/>
                        </a:lnSpc>
                      </a:pPr>
                      <a:r>
                        <a:rPr kumimoji="1"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●主な取組</a:t>
                      </a:r>
                      <a:endParaRPr kumimoji="1"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solidFill>
                      <a:srgbClr val="00B050"/>
                    </a:solidFill>
                  </a:tcPr>
                </a:tc>
                <a:tc>
                  <a:txBody>
                    <a:bodyPr/>
                    <a:lstStyle/>
                    <a:p>
                      <a:pPr>
                        <a:lnSpc>
                          <a:spcPts val="2000"/>
                        </a:lnSpc>
                      </a:pPr>
                      <a:r>
                        <a:rPr kumimoji="1"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V.O.S.</a:t>
                      </a:r>
                      <a:r>
                        <a:rPr kumimoji="1" lang="ja-JP" altLang="en-US" sz="14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メニュー（野菜たっぷり・適油・適塩）の提供拡大</a:t>
                      </a:r>
                      <a:r>
                        <a:rPr kumimoji="1"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ts val="2000"/>
                        </a:lnSpc>
                      </a:pP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■外食・中食において、栄養バランスのとれた食事を提供する機会を創出するため、保健所等との連携により、飲食店や民間企業へ</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V.O.S</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メニューの開発を促進</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【89</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メニュー</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pPr>
                      <a:r>
                        <a:rPr kumimoji="1"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健康キャンパス・プロジェクト</a:t>
                      </a:r>
                      <a:r>
                        <a:rPr kumimoji="1"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pP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■若い世代の食生活の改善に向けて、</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近畿大学において、栄養バランスの重要性とヘルシーメニューの普及啓発を図る食育セミナーを実施するとともに、大学オリジナル</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V.O.S.</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メニューを学食にて期間限定販売</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【1/28</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：野菜たっぷりミネストローネセット　＊</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メニュー販売予定</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ts val="2000"/>
                        </a:lnSpc>
                      </a:pPr>
                      <a:r>
                        <a:rPr kumimoji="1"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民間企業との連携</a:t>
                      </a:r>
                      <a:r>
                        <a:rPr kumimoji="1"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ts val="2000"/>
                        </a:lnSpc>
                      </a:pP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■若い世代・働く世代を対象に朝食欠食率の改善を促すポスター掲示等を行う“食生活改善キャンペーン”を展開</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　ドラッグストア・スーパー等</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1,050</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箇所へポスター掲示</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0000"/>
                  </a:ext>
                </a:extLst>
              </a:tr>
              <a:tr h="370840">
                <a:tc>
                  <a:txBody>
                    <a:bodyPr/>
                    <a:lstStyle/>
                    <a:p>
                      <a:pPr>
                        <a:lnSpc>
                          <a:spcPts val="2000"/>
                        </a:lnSpc>
                      </a:pPr>
                      <a:r>
                        <a:rPr kumimoji="1"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●次年度に向けた改善点等</a:t>
                      </a:r>
                      <a:endParaRPr kumimoji="1"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lnL w="1905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0B050"/>
                    </a:solidFill>
                  </a:tcPr>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■外食団体や民間企業等との連携を通じて、</a:t>
                      </a:r>
                      <a:r>
                        <a:rPr kumimoji="1" lang="en-US" altLang="ja-JP"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V.O.S.</a:t>
                      </a:r>
                      <a:r>
                        <a:rPr kumimoji="1" lang="ja-JP" altLang="en-US"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メニューをはじめ、栄養バランスのとれたヘルシーメニューの提供数の増加を図る。また、</a:t>
                      </a:r>
                      <a:r>
                        <a:rPr kumimoji="1" lang="en-US" altLang="ja-JP"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健活</a:t>
                      </a:r>
                      <a:r>
                        <a:rPr kumimoji="1" lang="en-US" altLang="ja-JP"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を活用したプロモーション方法等を検討し、食生活の改善の重要性について</a:t>
                      </a:r>
                      <a:r>
                        <a:rPr kumimoji="1" lang="en-US" altLang="ja-JP"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PR</a:t>
                      </a:r>
                      <a:r>
                        <a:rPr kumimoji="1" lang="ja-JP" altLang="en-US"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活動を実施する。</a:t>
                      </a:r>
                      <a:endParaRPr kumimoji="1" lang="en-US" altLang="ja-JP"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pP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■健康キャンパスに取り組む大学数の増加、食生活の改善に係るセミナー実施を働きかける。</a:t>
                      </a:r>
                      <a:endPar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R w="1905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pPr>
                        <a:lnSpc>
                          <a:spcPts val="2000"/>
                        </a:lnSpc>
                      </a:pPr>
                      <a:r>
                        <a:rPr kumimoji="1"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●主な関連予算</a:t>
                      </a:r>
                      <a:endParaRPr kumimoji="1"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lnL w="1905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B050"/>
                    </a:solidFill>
                  </a:tcPr>
                </a:tc>
                <a:tc>
                  <a:txBody>
                    <a:bodyPr/>
                    <a:lstStyle/>
                    <a:p>
                      <a:pPr>
                        <a:lnSpc>
                          <a:spcPts val="2000"/>
                        </a:lnSpc>
                      </a:pP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▸健康・栄養対策費（</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12,657</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千円）</a:t>
                      </a:r>
                      <a:endPar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pP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▸若い世代の健康づくり推進事業（</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3,140</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千円）</a:t>
                      </a:r>
                      <a:endPar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graphicFrame>
        <p:nvGraphicFramePr>
          <p:cNvPr id="12" name="表 11"/>
          <p:cNvGraphicFramePr>
            <a:graphicFrameLocks noGrp="1"/>
          </p:cNvGraphicFramePr>
          <p:nvPr>
            <p:extLst>
              <p:ext uri="{D42A27DB-BD31-4B8C-83A1-F6EECF244321}">
                <p14:modId xmlns:p14="http://schemas.microsoft.com/office/powerpoint/2010/main" val="2595024825"/>
              </p:ext>
            </p:extLst>
          </p:nvPr>
        </p:nvGraphicFramePr>
        <p:xfrm>
          <a:off x="529499" y="1306497"/>
          <a:ext cx="8051793" cy="665480"/>
        </p:xfrm>
        <a:graphic>
          <a:graphicData uri="http://schemas.openxmlformats.org/drawingml/2006/table">
            <a:tbl>
              <a:tblPr firstRow="1" bandRow="1">
                <a:tableStyleId>{5940675A-B579-460E-94D1-54222C63F5DA}</a:tableStyleId>
              </a:tblPr>
              <a:tblGrid>
                <a:gridCol w="3966611">
                  <a:extLst>
                    <a:ext uri="{9D8B030D-6E8A-4147-A177-3AD203B41FA5}">
                      <a16:colId xmlns:a16="http://schemas.microsoft.com/office/drawing/2014/main" val="20000"/>
                    </a:ext>
                  </a:extLst>
                </a:gridCol>
                <a:gridCol w="4085182">
                  <a:extLst>
                    <a:ext uri="{9D8B030D-6E8A-4147-A177-3AD203B41FA5}">
                      <a16:colId xmlns:a16="http://schemas.microsoft.com/office/drawing/2014/main" val="20001"/>
                    </a:ext>
                  </a:extLst>
                </a:gridCol>
              </a:tblGrid>
              <a:tr h="194734">
                <a:tc gridSpan="2">
                  <a:txBody>
                    <a:bodyPr/>
                    <a:lstStyle/>
                    <a:p>
                      <a:pPr algn="ctr">
                        <a:lnSpc>
                          <a:spcPts val="1900"/>
                        </a:lnSpc>
                      </a:pPr>
                      <a:r>
                        <a:rPr kumimoji="1"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主な数値目標：朝食欠食率（</a:t>
                      </a:r>
                      <a:r>
                        <a:rPr kumimoji="1"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20-30</a:t>
                      </a:r>
                      <a:r>
                        <a:rPr kumimoji="1"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歳代）</a:t>
                      </a:r>
                      <a:endParaRPr kumimoji="1"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ysDash"/>
                      <a:round/>
                      <a:headEnd type="none" w="med" len="med"/>
                      <a:tailEnd type="none" w="med" len="med"/>
                    </a:lnB>
                    <a:solidFill>
                      <a:srgbClr val="FFFF99"/>
                    </a:solidFill>
                  </a:tcPr>
                </a:tc>
                <a:tc hMerge="1">
                  <a:txBody>
                    <a:bodyPr/>
                    <a:lstStyle/>
                    <a:p>
                      <a:pPr algn="ctr">
                        <a:lnSpc>
                          <a:spcPts val="1900"/>
                        </a:lnSpc>
                      </a:pPr>
                      <a:endParaRPr kumimoji="1"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10000"/>
                  </a:ext>
                </a:extLst>
              </a:tr>
              <a:tr h="144273">
                <a:tc>
                  <a:txBody>
                    <a:bodyPr/>
                    <a:lstStyle/>
                    <a:p>
                      <a:pPr algn="ctr">
                        <a:lnSpc>
                          <a:spcPts val="1900"/>
                        </a:lnSpc>
                      </a:pP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現在の取組状況：</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25.5</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H27</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L w="19050" cap="flat" cmpd="sng" algn="ctr">
                      <a:solidFill>
                        <a:schemeClr val="tx1"/>
                      </a:solidFill>
                      <a:prstDash val="solid"/>
                      <a:round/>
                      <a:headEnd type="none" w="med" len="med"/>
                      <a:tailEnd type="none" w="med" len="med"/>
                    </a:lnL>
                    <a:lnT w="19050" cap="flat" cmpd="sng" algn="ctr">
                      <a:solidFill>
                        <a:schemeClr val="tx1"/>
                      </a:solidFill>
                      <a:prstDash val="sysDash"/>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lnSpc>
                          <a:spcPts val="1900"/>
                        </a:lnSpc>
                      </a:pP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年度目標：</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％以下</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R w="1905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pic>
        <p:nvPicPr>
          <p:cNvPr id="1026" name="Picture 2" descr="https://1.bp.blogspot.com/-I9kzaYgztqc/VOsJpnW6YQI/AAAAAAAArrs/_1utqDdX-zw/s800/dog1_smil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08128" y="743008"/>
            <a:ext cx="544192" cy="720000"/>
          </a:xfrm>
          <a:prstGeom prst="rect">
            <a:avLst/>
          </a:prstGeom>
          <a:noFill/>
          <a:extLst>
            <a:ext uri="{909E8E84-426E-40DD-AFC4-6F175D3DCCD1}">
              <a14:hiddenFill xmlns:a14="http://schemas.microsoft.com/office/drawing/2010/main">
                <a:solidFill>
                  <a:srgbClr val="FFFFFF"/>
                </a:solidFill>
              </a14:hiddenFill>
            </a:ext>
          </a:extLst>
        </p:spPr>
      </p:pic>
      <p:sp>
        <p:nvSpPr>
          <p:cNvPr id="16" name="角丸四角形 15"/>
          <p:cNvSpPr/>
          <p:nvPr/>
        </p:nvSpPr>
        <p:spPr>
          <a:xfrm>
            <a:off x="7441615" y="1020621"/>
            <a:ext cx="1314913" cy="4051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latin typeface="Meiryo UI" panose="020B0604030504040204" pitchFamily="50" charset="-128"/>
                <a:ea typeface="Meiryo UI" panose="020B0604030504040204" pitchFamily="50" charset="-128"/>
              </a:rPr>
              <a:t>概ね予定どおり</a:t>
            </a:r>
            <a:endParaRPr kumimoji="1" lang="ja-JP" altLang="en-US" sz="1400" dirty="0">
              <a:latin typeface="Meiryo UI" panose="020B0604030504040204" pitchFamily="50" charset="-128"/>
              <a:ea typeface="Meiryo UI" panose="020B0604030504040204" pitchFamily="50" charset="-128"/>
            </a:endParaRPr>
          </a:p>
        </p:txBody>
      </p:sp>
      <p:sp>
        <p:nvSpPr>
          <p:cNvPr id="17" name="Rectangle 2"/>
          <p:cNvSpPr>
            <a:spLocks noChangeArrowheads="1"/>
          </p:cNvSpPr>
          <p:nvPr/>
        </p:nvSpPr>
        <p:spPr bwMode="auto">
          <a:xfrm>
            <a:off x="0" y="0"/>
            <a:ext cx="9144000" cy="446088"/>
          </a:xfrm>
          <a:prstGeom prst="rect">
            <a:avLst/>
          </a:prstGeom>
          <a:gradFill rotWithShape="1">
            <a:gsLst>
              <a:gs pos="0">
                <a:srgbClr val="3333CC"/>
              </a:gs>
              <a:gs pos="50000">
                <a:schemeClr val="bg1"/>
              </a:gs>
              <a:gs pos="100000">
                <a:srgbClr val="3333CC"/>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5" tIns="45717" rIns="91435" bIns="45717" anchor="ctr"/>
          <a:lstStyle/>
          <a:p>
            <a:pPr algn="ctr">
              <a:lnSpc>
                <a:spcPts val="2600"/>
              </a:lnSpc>
              <a:defRPr/>
            </a:pPr>
            <a:r>
              <a:rPr lang="en-US" altLang="ja-JP" sz="2000" b="1" dirty="0" smtClean="0">
                <a:solidFill>
                  <a:srgbClr val="000000"/>
                </a:solidFill>
                <a:latin typeface="Meiryo UI" pitchFamily="50" charset="-128"/>
                <a:ea typeface="Meiryo UI" pitchFamily="50" charset="-128"/>
                <a:cs typeface="Meiryo UI" pitchFamily="50" charset="-128"/>
              </a:rPr>
              <a:t>Ⅰ</a:t>
            </a:r>
            <a:r>
              <a:rPr lang="ja-JP" altLang="en-US" sz="2000" b="1" dirty="0">
                <a:solidFill>
                  <a:srgbClr val="000000"/>
                </a:solidFill>
                <a:latin typeface="Meiryo UI" pitchFamily="50" charset="-128"/>
                <a:ea typeface="Meiryo UI" pitchFamily="50" charset="-128"/>
                <a:cs typeface="Meiryo UI" pitchFamily="50" charset="-128"/>
              </a:rPr>
              <a:t>　</a:t>
            </a:r>
            <a:r>
              <a:rPr lang="ja-JP" altLang="en-US" sz="2000" b="1" dirty="0" smtClean="0">
                <a:solidFill>
                  <a:srgbClr val="000000"/>
                </a:solidFill>
                <a:latin typeface="Meiryo UI" pitchFamily="50" charset="-128"/>
                <a:ea typeface="Meiryo UI" pitchFamily="50" charset="-128"/>
                <a:cs typeface="Meiryo UI" pitchFamily="50" charset="-128"/>
              </a:rPr>
              <a:t>生活習慣病の予防（生活習慣の改善）</a:t>
            </a:r>
            <a:endParaRPr lang="ja-JP" altLang="en-US" sz="2000" b="1" dirty="0">
              <a:solidFill>
                <a:srgbClr val="000000"/>
              </a:solidFill>
              <a:latin typeface="Meiryo UI" pitchFamily="50" charset="-128"/>
              <a:ea typeface="Meiryo UI" pitchFamily="50" charset="-128"/>
              <a:cs typeface="Meiryo UI" pitchFamily="50" charset="-128"/>
            </a:endParaRPr>
          </a:p>
        </p:txBody>
      </p:sp>
      <p:sp>
        <p:nvSpPr>
          <p:cNvPr id="13" name="円/楕円 6"/>
          <p:cNvSpPr/>
          <p:nvPr/>
        </p:nvSpPr>
        <p:spPr>
          <a:xfrm>
            <a:off x="8697913" y="49634"/>
            <a:ext cx="431800" cy="431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b="1" dirty="0" smtClean="0"/>
              <a:t>4</a:t>
            </a:r>
            <a:endParaRPr lang="ja-JP" altLang="en-US" b="1" dirty="0"/>
          </a:p>
        </p:txBody>
      </p:sp>
    </p:spTree>
    <p:extLst>
      <p:ext uri="{BB962C8B-B14F-4D97-AF65-F5344CB8AC3E}">
        <p14:creationId xmlns:p14="http://schemas.microsoft.com/office/powerpoint/2010/main" val="15454697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91221" y="515815"/>
            <a:ext cx="8934450" cy="6295293"/>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defRPr/>
            </a:pPr>
            <a:endParaRPr lang="ja-JP" altLang="en-US" sz="1400" b="1" dirty="0">
              <a:latin typeface="Meiryo UI" pitchFamily="50" charset="-128"/>
              <a:ea typeface="Meiryo UI" pitchFamily="50" charset="-128"/>
              <a:cs typeface="Meiryo UI" pitchFamily="50" charset="-128"/>
            </a:endParaRPr>
          </a:p>
        </p:txBody>
      </p:sp>
      <p:sp>
        <p:nvSpPr>
          <p:cNvPr id="4" name="正方形/長方形 3"/>
          <p:cNvSpPr/>
          <p:nvPr/>
        </p:nvSpPr>
        <p:spPr>
          <a:xfrm>
            <a:off x="231775" y="802665"/>
            <a:ext cx="8677275" cy="5949827"/>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a:p>
        </p:txBody>
      </p:sp>
      <p:sp>
        <p:nvSpPr>
          <p:cNvPr id="5" name="正方形/長方形 4"/>
          <p:cNvSpPr/>
          <p:nvPr/>
        </p:nvSpPr>
        <p:spPr>
          <a:xfrm>
            <a:off x="207968" y="590529"/>
            <a:ext cx="6596280" cy="394211"/>
          </a:xfrm>
          <a:prstGeom prst="rect">
            <a:avLst/>
          </a:prstGeom>
          <a:solidFill>
            <a:srgbClr val="002060"/>
          </a:solidFill>
          <a:ln>
            <a:noFill/>
          </a:ln>
          <a:effectLst>
            <a:outerShdw blurRad="1016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anchor="ctr"/>
          <a:lstStyle/>
          <a:p>
            <a:pPr>
              <a:lnSpc>
                <a:spcPts val="2200"/>
              </a:lnSpc>
              <a:defRPr/>
            </a:pP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③身体活動・運動 ＊計画</a:t>
            </a:r>
            <a:r>
              <a:rPr lang="en-US" altLang="ja-JP"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P.51-P.52</a:t>
            </a:r>
            <a:endPar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209" name="テキスト ボックス 1"/>
          <p:cNvSpPr txBox="1">
            <a:spLocks noChangeArrowheads="1"/>
          </p:cNvSpPr>
          <p:nvPr/>
        </p:nvSpPr>
        <p:spPr bwMode="auto">
          <a:xfrm>
            <a:off x="246062" y="988771"/>
            <a:ext cx="8897938" cy="374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lnSpc>
                <a:spcPts val="2200"/>
              </a:lnSpc>
              <a:spcBef>
                <a:spcPct val="0"/>
              </a:spcBef>
              <a:buFontTx/>
              <a:buNone/>
            </a:pPr>
            <a:r>
              <a:rPr lang="ja-JP" altLang="en-US" sz="1500" b="1" dirty="0" smtClean="0">
                <a:latin typeface="Meiryo UI" pitchFamily="50" charset="-128"/>
                <a:ea typeface="Meiryo UI" pitchFamily="50" charset="-128"/>
                <a:cs typeface="Meiryo UI" pitchFamily="50" charset="-128"/>
              </a:rPr>
              <a:t>■　運動を行う習慣の定着を図る取組みを推進する</a:t>
            </a:r>
            <a:endParaRPr lang="en-US" altLang="ja-JP" sz="1500" b="1" dirty="0" smtClean="0">
              <a:latin typeface="Meiryo UI" pitchFamily="50" charset="-128"/>
              <a:ea typeface="Meiryo UI" pitchFamily="50" charset="-128"/>
              <a:cs typeface="Meiryo UI" pitchFamily="50" charset="-128"/>
            </a:endParaRPr>
          </a:p>
        </p:txBody>
      </p:sp>
      <p:sp>
        <p:nvSpPr>
          <p:cNvPr id="7" name="円/楕円 6"/>
          <p:cNvSpPr/>
          <p:nvPr/>
        </p:nvSpPr>
        <p:spPr>
          <a:xfrm>
            <a:off x="8697913" y="6410325"/>
            <a:ext cx="431800" cy="431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b="1" dirty="0"/>
              <a:t>5</a:t>
            </a:r>
            <a:endParaRPr lang="ja-JP" altLang="en-US" b="1" dirty="0"/>
          </a:p>
        </p:txBody>
      </p:sp>
      <p:graphicFrame>
        <p:nvGraphicFramePr>
          <p:cNvPr id="11" name="表 10"/>
          <p:cNvGraphicFramePr>
            <a:graphicFrameLocks noGrp="1"/>
          </p:cNvGraphicFramePr>
          <p:nvPr>
            <p:extLst>
              <p:ext uri="{D42A27DB-BD31-4B8C-83A1-F6EECF244321}">
                <p14:modId xmlns:p14="http://schemas.microsoft.com/office/powerpoint/2010/main" val="1620492118"/>
              </p:ext>
            </p:extLst>
          </p:nvPr>
        </p:nvGraphicFramePr>
        <p:xfrm>
          <a:off x="527829" y="2067400"/>
          <a:ext cx="8065186" cy="4617720"/>
        </p:xfrm>
        <a:graphic>
          <a:graphicData uri="http://schemas.openxmlformats.org/drawingml/2006/table">
            <a:tbl>
              <a:tblPr firstRow="1" bandRow="1">
                <a:tableStyleId>{5940675A-B579-460E-94D1-54222C63F5DA}</a:tableStyleId>
              </a:tblPr>
              <a:tblGrid>
                <a:gridCol w="1429925">
                  <a:extLst>
                    <a:ext uri="{9D8B030D-6E8A-4147-A177-3AD203B41FA5}">
                      <a16:colId xmlns:a16="http://schemas.microsoft.com/office/drawing/2014/main" val="20000"/>
                    </a:ext>
                  </a:extLst>
                </a:gridCol>
                <a:gridCol w="6635261">
                  <a:extLst>
                    <a:ext uri="{9D8B030D-6E8A-4147-A177-3AD203B41FA5}">
                      <a16:colId xmlns:a16="http://schemas.microsoft.com/office/drawing/2014/main" val="20001"/>
                    </a:ext>
                  </a:extLst>
                </a:gridCol>
              </a:tblGrid>
              <a:tr h="370840">
                <a:tc>
                  <a:txBody>
                    <a:bodyPr/>
                    <a:lstStyle/>
                    <a:p>
                      <a:pPr>
                        <a:lnSpc>
                          <a:spcPts val="2000"/>
                        </a:lnSpc>
                      </a:pPr>
                      <a:r>
                        <a:rPr kumimoji="1"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●主な取組</a:t>
                      </a:r>
                      <a:endParaRPr kumimoji="1"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solidFill>
                      <a:srgbClr val="00B050"/>
                    </a:solidFill>
                  </a:tcPr>
                </a:tc>
                <a:tc>
                  <a:txBody>
                    <a:bodyPr/>
                    <a:lstStyle/>
                    <a:p>
                      <a:pPr>
                        <a:lnSpc>
                          <a:spcPts val="2000"/>
                        </a:lnSpc>
                      </a:pPr>
                      <a:r>
                        <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1" u="sng" dirty="0" smtClean="0">
                          <a:latin typeface="Meiryo UI" panose="020B0604030504040204" pitchFamily="50" charset="-128"/>
                          <a:ea typeface="Meiryo UI" panose="020B0604030504040204" pitchFamily="50" charset="-128"/>
                          <a:cs typeface="Meiryo UI" panose="020B0604030504040204" pitchFamily="50" charset="-128"/>
                        </a:rPr>
                        <a:t>おおさか健活マイレージ「アスマイル」の展開</a:t>
                      </a:r>
                      <a:r>
                        <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a:t>
                      </a:r>
                    </a:p>
                    <a:p>
                      <a:pPr>
                        <a:lnSpc>
                          <a:spcPts val="2000"/>
                        </a:lnSpc>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■健康アプリ「アスマイル」を開発し、ウォーキング等に取り組んで府民に対し、電子マネーやクーポン券と交換できるポイントを付与するサービスを実施</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【1/21</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6,814</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人登録</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dirty="0" err="1"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pPr>
                      <a:r>
                        <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1" u="sng" dirty="0" smtClean="0">
                          <a:latin typeface="Meiryo UI" panose="020B0604030504040204" pitchFamily="50" charset="-128"/>
                          <a:ea typeface="Meiryo UI" panose="020B0604030504040204" pitchFamily="50" charset="-128"/>
                          <a:cs typeface="Meiryo UI" panose="020B0604030504040204" pitchFamily="50" charset="-128"/>
                        </a:rPr>
                        <a:t>府民スポーツ・レクリエーション事業</a:t>
                      </a:r>
                      <a:r>
                        <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a:t>
                      </a:r>
                    </a:p>
                    <a:p>
                      <a:pPr>
                        <a:lnSpc>
                          <a:spcPts val="2000"/>
                        </a:lnSpc>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■府内トップスポーツチーム等と連携し、体力測定会やスポーツ体験会を大型ショッピングモール等で開催</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体力測定会</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15</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回（京セラドーム、万博公園、服部緑地、イオンモール等）、スポーツ体験会</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回（ららぽーと</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EXPOCITY</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p>
                    <a:p>
                      <a:pPr>
                        <a:lnSpc>
                          <a:spcPts val="2000"/>
                        </a:lnSpc>
                      </a:pPr>
                      <a:r>
                        <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1" u="sng" dirty="0" smtClean="0">
                          <a:latin typeface="Meiryo UI" panose="020B0604030504040204" pitchFamily="50" charset="-128"/>
                          <a:ea typeface="Meiryo UI" panose="020B0604030504040204" pitchFamily="50" charset="-128"/>
                          <a:cs typeface="Meiryo UI" panose="020B0604030504040204" pitchFamily="50" charset="-128"/>
                        </a:rPr>
                        <a:t>健康格差」の解決プログラム促進事業（フレイル）</a:t>
                      </a:r>
                      <a:r>
                        <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a:t>
                      </a:r>
                    </a:p>
                    <a:p>
                      <a:pPr>
                        <a:lnSpc>
                          <a:spcPts val="2000"/>
                        </a:lnSpc>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■働く世代から実践できるフレイル予防プログラムを開発するため、フレイル測定会等を開催し、データを収集</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するとともに、府民（</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10,000</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人）を対象としたフレイルアンケートを実施</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測定会</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10/20</a:t>
                      </a:r>
                      <a:r>
                        <a:rPr kumimoji="1" lang="ja-JP" altLang="en-US" sz="14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ららぽーと</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EXPOCITY</a:t>
                      </a:r>
                      <a:r>
                        <a:rPr kumimoji="1" lang="ja-JP" altLang="en-US" sz="14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350</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人参加</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0000"/>
                  </a:ext>
                </a:extLst>
              </a:tr>
              <a:tr h="370840">
                <a:tc>
                  <a:txBody>
                    <a:bodyPr/>
                    <a:lstStyle/>
                    <a:p>
                      <a:pPr>
                        <a:lnSpc>
                          <a:spcPts val="2000"/>
                        </a:lnSpc>
                      </a:pPr>
                      <a:r>
                        <a:rPr kumimoji="1"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●次年度に向けた改善点等</a:t>
                      </a:r>
                      <a:endParaRPr kumimoji="1"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lnL w="1905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0B050"/>
                    </a:solidFill>
                  </a:tcPr>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■アスマイル登録者数の増加に向けて、広く</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PR</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するべく、</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健活</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と連携しながら、プロモーション活動を展開する。</a:t>
                      </a:r>
                      <a:endPar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■体力測定会等の参加者数を増やすため、府の包括連携協定締結先企業との連携強化を図る。</a:t>
                      </a:r>
                      <a:endPar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■データやアンケートの分析を通じて、効果的なフレイル予防プログラムを開発する。</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txBody>
                  <a:tcPr>
                    <a:lnR w="1905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pPr>
                        <a:lnSpc>
                          <a:spcPts val="2000"/>
                        </a:lnSpc>
                      </a:pPr>
                      <a:r>
                        <a:rPr kumimoji="1"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●主な関連予算</a:t>
                      </a:r>
                      <a:endParaRPr kumimoji="1"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lnL w="1905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B050"/>
                    </a:solidFill>
                  </a:tcPr>
                </a:tc>
                <a:tc>
                  <a:txBody>
                    <a:bodyPr/>
                    <a:lstStyle/>
                    <a:p>
                      <a:pPr>
                        <a:lnSpc>
                          <a:spcPts val="2000"/>
                        </a:lnSpc>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▸健康格差の解決プログラム促進事業（</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5</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3,878</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千円の内数）</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txBody>
                  <a:tcPr>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graphicFrame>
        <p:nvGraphicFramePr>
          <p:cNvPr id="12" name="表 11"/>
          <p:cNvGraphicFramePr>
            <a:graphicFrameLocks noGrp="1"/>
          </p:cNvGraphicFramePr>
          <p:nvPr>
            <p:extLst>
              <p:ext uri="{D42A27DB-BD31-4B8C-83A1-F6EECF244321}">
                <p14:modId xmlns:p14="http://schemas.microsoft.com/office/powerpoint/2010/main" val="3691570655"/>
              </p:ext>
            </p:extLst>
          </p:nvPr>
        </p:nvGraphicFramePr>
        <p:xfrm>
          <a:off x="529499" y="1306497"/>
          <a:ext cx="8051793" cy="665480"/>
        </p:xfrm>
        <a:graphic>
          <a:graphicData uri="http://schemas.openxmlformats.org/drawingml/2006/table">
            <a:tbl>
              <a:tblPr firstRow="1" bandRow="1">
                <a:tableStyleId>{5940675A-B579-460E-94D1-54222C63F5DA}</a:tableStyleId>
              </a:tblPr>
              <a:tblGrid>
                <a:gridCol w="3966611">
                  <a:extLst>
                    <a:ext uri="{9D8B030D-6E8A-4147-A177-3AD203B41FA5}">
                      <a16:colId xmlns:a16="http://schemas.microsoft.com/office/drawing/2014/main" val="20000"/>
                    </a:ext>
                  </a:extLst>
                </a:gridCol>
                <a:gridCol w="4085182">
                  <a:extLst>
                    <a:ext uri="{9D8B030D-6E8A-4147-A177-3AD203B41FA5}">
                      <a16:colId xmlns:a16="http://schemas.microsoft.com/office/drawing/2014/main" val="20001"/>
                    </a:ext>
                  </a:extLst>
                </a:gridCol>
              </a:tblGrid>
              <a:tr h="194734">
                <a:tc gridSpan="2">
                  <a:txBody>
                    <a:bodyPr/>
                    <a:lstStyle/>
                    <a:p>
                      <a:pPr algn="ctr">
                        <a:lnSpc>
                          <a:spcPts val="1900"/>
                        </a:lnSpc>
                      </a:pPr>
                      <a:r>
                        <a:rPr kumimoji="1"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主な数値目標：運動習慣のある者の割合</a:t>
                      </a:r>
                      <a:r>
                        <a:rPr kumimoji="1" lang="ja-JP" altLang="en-US" sz="9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9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9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r>
                        <a:rPr kumimoji="1" lang="en-US" altLang="ja-JP" sz="9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9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分以上の運動を週</a:t>
                      </a:r>
                      <a:r>
                        <a:rPr kumimoji="1" lang="en-US" altLang="ja-JP" sz="9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9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回以上行っている者）</a:t>
                      </a:r>
                      <a:endParaRPr kumimoji="1" lang="ja-JP" altLang="en-US"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ysDash"/>
                      <a:round/>
                      <a:headEnd type="none" w="med" len="med"/>
                      <a:tailEnd type="none" w="med" len="med"/>
                    </a:lnB>
                    <a:solidFill>
                      <a:srgbClr val="FFFF99"/>
                    </a:solidFill>
                  </a:tcPr>
                </a:tc>
                <a:tc hMerge="1">
                  <a:txBody>
                    <a:bodyPr/>
                    <a:lstStyle/>
                    <a:p>
                      <a:pPr algn="ctr">
                        <a:lnSpc>
                          <a:spcPts val="1900"/>
                        </a:lnSpc>
                      </a:pPr>
                      <a:endParaRPr kumimoji="1"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10000"/>
                  </a:ext>
                </a:extLst>
              </a:tr>
              <a:tr h="144273">
                <a:tc>
                  <a:txBody>
                    <a:bodyPr/>
                    <a:lstStyle/>
                    <a:p>
                      <a:pPr algn="ctr">
                        <a:lnSpc>
                          <a:spcPts val="1900"/>
                        </a:lnSpc>
                      </a:pP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現在の取組状況：</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60.8</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H28</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L w="19050" cap="flat" cmpd="sng" algn="ctr">
                      <a:solidFill>
                        <a:schemeClr val="tx1"/>
                      </a:solidFill>
                      <a:prstDash val="solid"/>
                      <a:round/>
                      <a:headEnd type="none" w="med" len="med"/>
                      <a:tailEnd type="none" w="med" len="med"/>
                    </a:lnL>
                    <a:lnT w="19050" cap="flat" cmpd="sng" algn="ctr">
                      <a:solidFill>
                        <a:schemeClr val="tx1"/>
                      </a:solidFill>
                      <a:prstDash val="sysDash"/>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lnSpc>
                          <a:spcPts val="1900"/>
                        </a:lnSpc>
                      </a:pP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年度目標：</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67</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R w="1905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pic>
        <p:nvPicPr>
          <p:cNvPr id="1026" name="Picture 2" descr="https://1.bp.blogspot.com/-I9kzaYgztqc/VOsJpnW6YQI/AAAAAAAArrs/_1utqDdX-zw/s800/dog1_smil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08128" y="684393"/>
            <a:ext cx="544192" cy="720000"/>
          </a:xfrm>
          <a:prstGeom prst="rect">
            <a:avLst/>
          </a:prstGeom>
          <a:noFill/>
          <a:extLst>
            <a:ext uri="{909E8E84-426E-40DD-AFC4-6F175D3DCCD1}">
              <a14:hiddenFill xmlns:a14="http://schemas.microsoft.com/office/drawing/2010/main">
                <a:solidFill>
                  <a:srgbClr val="FFFFFF"/>
                </a:solidFill>
              </a14:hiddenFill>
            </a:ext>
          </a:extLst>
        </p:spPr>
      </p:pic>
      <p:sp>
        <p:nvSpPr>
          <p:cNvPr id="16" name="角丸四角形 15"/>
          <p:cNvSpPr/>
          <p:nvPr/>
        </p:nvSpPr>
        <p:spPr>
          <a:xfrm>
            <a:off x="7441615" y="973729"/>
            <a:ext cx="1314913" cy="4051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latin typeface="Meiryo UI" panose="020B0604030504040204" pitchFamily="50" charset="-128"/>
                <a:ea typeface="Meiryo UI" panose="020B0604030504040204" pitchFamily="50" charset="-128"/>
              </a:rPr>
              <a:t>概ね予定どおり</a:t>
            </a:r>
            <a:endParaRPr kumimoji="1" lang="ja-JP" altLang="en-US" sz="1400" dirty="0">
              <a:latin typeface="Meiryo UI" panose="020B0604030504040204" pitchFamily="50" charset="-128"/>
              <a:ea typeface="Meiryo UI" panose="020B0604030504040204" pitchFamily="50" charset="-128"/>
            </a:endParaRPr>
          </a:p>
        </p:txBody>
      </p:sp>
      <p:sp>
        <p:nvSpPr>
          <p:cNvPr id="13" name="Rectangle 2"/>
          <p:cNvSpPr>
            <a:spLocks noChangeArrowheads="1"/>
          </p:cNvSpPr>
          <p:nvPr/>
        </p:nvSpPr>
        <p:spPr bwMode="auto">
          <a:xfrm>
            <a:off x="0" y="0"/>
            <a:ext cx="9144000" cy="446088"/>
          </a:xfrm>
          <a:prstGeom prst="rect">
            <a:avLst/>
          </a:prstGeom>
          <a:gradFill rotWithShape="1">
            <a:gsLst>
              <a:gs pos="0">
                <a:srgbClr val="3333CC"/>
              </a:gs>
              <a:gs pos="50000">
                <a:schemeClr val="bg1"/>
              </a:gs>
              <a:gs pos="100000">
                <a:srgbClr val="3333CC"/>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5" tIns="45717" rIns="91435" bIns="45717" anchor="ctr"/>
          <a:lstStyle/>
          <a:p>
            <a:pPr algn="ctr">
              <a:lnSpc>
                <a:spcPts val="2600"/>
              </a:lnSpc>
              <a:defRPr/>
            </a:pPr>
            <a:r>
              <a:rPr lang="en-US" altLang="ja-JP" sz="2000" b="1" dirty="0" smtClean="0">
                <a:solidFill>
                  <a:srgbClr val="000000"/>
                </a:solidFill>
                <a:latin typeface="Meiryo UI" pitchFamily="50" charset="-128"/>
                <a:ea typeface="Meiryo UI" pitchFamily="50" charset="-128"/>
                <a:cs typeface="Meiryo UI" pitchFamily="50" charset="-128"/>
              </a:rPr>
              <a:t>Ⅰ</a:t>
            </a:r>
            <a:r>
              <a:rPr lang="ja-JP" altLang="en-US" sz="2000" b="1" dirty="0">
                <a:solidFill>
                  <a:srgbClr val="000000"/>
                </a:solidFill>
                <a:latin typeface="Meiryo UI" pitchFamily="50" charset="-128"/>
                <a:ea typeface="Meiryo UI" pitchFamily="50" charset="-128"/>
                <a:cs typeface="Meiryo UI" pitchFamily="50" charset="-128"/>
              </a:rPr>
              <a:t>　</a:t>
            </a:r>
            <a:r>
              <a:rPr lang="ja-JP" altLang="en-US" sz="2000" b="1" dirty="0" smtClean="0">
                <a:solidFill>
                  <a:srgbClr val="000000"/>
                </a:solidFill>
                <a:latin typeface="Meiryo UI" pitchFamily="50" charset="-128"/>
                <a:ea typeface="Meiryo UI" pitchFamily="50" charset="-128"/>
                <a:cs typeface="Meiryo UI" pitchFamily="50" charset="-128"/>
              </a:rPr>
              <a:t>生活習慣病の予防（生活習慣の改善）</a:t>
            </a:r>
            <a:endParaRPr lang="ja-JP" altLang="en-US" sz="2000" b="1" dirty="0">
              <a:solidFill>
                <a:srgbClr val="000000"/>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9820925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91221" y="515815"/>
            <a:ext cx="8934450" cy="6295293"/>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defRPr/>
            </a:pPr>
            <a:endParaRPr lang="ja-JP" altLang="en-US" sz="1400" b="1" dirty="0">
              <a:latin typeface="Meiryo UI" pitchFamily="50" charset="-128"/>
              <a:ea typeface="Meiryo UI" pitchFamily="50" charset="-128"/>
              <a:cs typeface="Meiryo UI" pitchFamily="50" charset="-128"/>
            </a:endParaRPr>
          </a:p>
        </p:txBody>
      </p:sp>
      <p:sp>
        <p:nvSpPr>
          <p:cNvPr id="4" name="正方形/長方形 3"/>
          <p:cNvSpPr/>
          <p:nvPr/>
        </p:nvSpPr>
        <p:spPr>
          <a:xfrm>
            <a:off x="231775" y="802666"/>
            <a:ext cx="8677275" cy="310112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dirty="0"/>
          </a:p>
        </p:txBody>
      </p:sp>
      <p:sp>
        <p:nvSpPr>
          <p:cNvPr id="5" name="正方形/長方形 4"/>
          <p:cNvSpPr/>
          <p:nvPr/>
        </p:nvSpPr>
        <p:spPr>
          <a:xfrm>
            <a:off x="207968" y="590529"/>
            <a:ext cx="6596280" cy="394211"/>
          </a:xfrm>
          <a:prstGeom prst="rect">
            <a:avLst/>
          </a:prstGeom>
          <a:solidFill>
            <a:srgbClr val="002060"/>
          </a:solidFill>
          <a:ln>
            <a:noFill/>
          </a:ln>
          <a:effectLst>
            <a:outerShdw blurRad="1016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anchor="ctr"/>
          <a:lstStyle/>
          <a:p>
            <a:pPr>
              <a:lnSpc>
                <a:spcPts val="2200"/>
              </a:lnSpc>
              <a:defRPr/>
            </a:pP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➃休養・睡眠 ＊計画</a:t>
            </a:r>
            <a:r>
              <a:rPr lang="en-US" altLang="ja-JP"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P.53</a:t>
            </a:r>
            <a:endPar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209" name="テキスト ボックス 1"/>
          <p:cNvSpPr txBox="1">
            <a:spLocks noChangeArrowheads="1"/>
          </p:cNvSpPr>
          <p:nvPr/>
        </p:nvSpPr>
        <p:spPr bwMode="auto">
          <a:xfrm>
            <a:off x="246062" y="988771"/>
            <a:ext cx="8897938" cy="342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lnSpc>
                <a:spcPts val="2200"/>
              </a:lnSpc>
              <a:spcBef>
                <a:spcPct val="0"/>
              </a:spcBef>
              <a:buFontTx/>
              <a:buNone/>
            </a:pPr>
            <a:r>
              <a:rPr lang="ja-JP" altLang="en-US" sz="1500" b="1" spc="-50" dirty="0" smtClean="0">
                <a:latin typeface="Meiryo UI" pitchFamily="50" charset="-128"/>
                <a:ea typeface="Meiryo UI" pitchFamily="50" charset="-128"/>
                <a:cs typeface="Meiryo UI" pitchFamily="50" charset="-128"/>
              </a:rPr>
              <a:t>■　睡眠により休養を取ることができるよう、適切な睡眠のとり方等、普及啓発を推進する</a:t>
            </a:r>
            <a:endParaRPr lang="en-US" altLang="ja-JP" sz="1500" b="1" spc="-50" dirty="0" smtClean="0">
              <a:latin typeface="Meiryo UI" pitchFamily="50" charset="-128"/>
              <a:ea typeface="Meiryo UI" pitchFamily="50" charset="-128"/>
              <a:cs typeface="Meiryo UI" pitchFamily="50" charset="-128"/>
            </a:endParaRPr>
          </a:p>
        </p:txBody>
      </p:sp>
      <p:graphicFrame>
        <p:nvGraphicFramePr>
          <p:cNvPr id="11" name="表 10"/>
          <p:cNvGraphicFramePr>
            <a:graphicFrameLocks noGrp="1"/>
          </p:cNvGraphicFramePr>
          <p:nvPr>
            <p:extLst>
              <p:ext uri="{D42A27DB-BD31-4B8C-83A1-F6EECF244321}">
                <p14:modId xmlns:p14="http://schemas.microsoft.com/office/powerpoint/2010/main" val="563875041"/>
              </p:ext>
            </p:extLst>
          </p:nvPr>
        </p:nvGraphicFramePr>
        <p:xfrm>
          <a:off x="527829" y="2012253"/>
          <a:ext cx="8065186" cy="1823720"/>
        </p:xfrm>
        <a:graphic>
          <a:graphicData uri="http://schemas.openxmlformats.org/drawingml/2006/table">
            <a:tbl>
              <a:tblPr firstRow="1" bandRow="1">
                <a:tableStyleId>{5940675A-B579-460E-94D1-54222C63F5DA}</a:tableStyleId>
              </a:tblPr>
              <a:tblGrid>
                <a:gridCol w="1429925">
                  <a:extLst>
                    <a:ext uri="{9D8B030D-6E8A-4147-A177-3AD203B41FA5}">
                      <a16:colId xmlns:a16="http://schemas.microsoft.com/office/drawing/2014/main" val="20000"/>
                    </a:ext>
                  </a:extLst>
                </a:gridCol>
                <a:gridCol w="6635261">
                  <a:extLst>
                    <a:ext uri="{9D8B030D-6E8A-4147-A177-3AD203B41FA5}">
                      <a16:colId xmlns:a16="http://schemas.microsoft.com/office/drawing/2014/main" val="20001"/>
                    </a:ext>
                  </a:extLst>
                </a:gridCol>
              </a:tblGrid>
              <a:tr h="370840">
                <a:tc>
                  <a:txBody>
                    <a:bodyPr/>
                    <a:lstStyle/>
                    <a:p>
                      <a:pPr>
                        <a:lnSpc>
                          <a:spcPts val="2000"/>
                        </a:lnSpc>
                      </a:pPr>
                      <a:r>
                        <a:rPr kumimoji="1"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●主な取組</a:t>
                      </a:r>
                      <a:endParaRPr kumimoji="1"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solidFill>
                      <a:srgbClr val="00B050"/>
                    </a:solidFill>
                  </a:tcPr>
                </a:tc>
                <a:tc>
                  <a:txBody>
                    <a:bodyPr/>
                    <a:lstStyle/>
                    <a:p>
                      <a:pPr>
                        <a:lnSpc>
                          <a:spcPts val="2000"/>
                        </a:lnSpc>
                      </a:pPr>
                      <a:r>
                        <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1" u="sng" dirty="0" smtClean="0">
                          <a:latin typeface="Meiryo UI" panose="020B0604030504040204" pitchFamily="50" charset="-128"/>
                          <a:ea typeface="Meiryo UI" panose="020B0604030504040204" pitchFamily="50" charset="-128"/>
                          <a:cs typeface="Meiryo UI" panose="020B0604030504040204" pitchFamily="50" charset="-128"/>
                        </a:rPr>
                        <a:t>啓発資材を活用した普及啓発</a:t>
                      </a:r>
                      <a:r>
                        <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a:t>
                      </a:r>
                    </a:p>
                    <a:p>
                      <a:pPr>
                        <a:lnSpc>
                          <a:spcPts val="2000"/>
                        </a:lnSpc>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■“睡眠”の重要性と適切な睡眠のとり方等を記載したリーフレットを作成し、働く世代が参加する「健康経営セミナー」等で配布</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全３回、</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416</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人配布</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p>
                  </a:txBody>
                  <a:tcP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0000"/>
                  </a:ext>
                </a:extLst>
              </a:tr>
              <a:tr h="370840">
                <a:tc>
                  <a:txBody>
                    <a:bodyPr/>
                    <a:lstStyle/>
                    <a:p>
                      <a:pPr>
                        <a:lnSpc>
                          <a:spcPts val="2000"/>
                        </a:lnSpc>
                      </a:pPr>
                      <a:r>
                        <a:rPr kumimoji="1"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●次年度に向けた改善点等</a:t>
                      </a:r>
                      <a:endParaRPr kumimoji="1"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lnL w="1905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0B050"/>
                    </a:solidFill>
                  </a:tcPr>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■睡眠・休養の重要性について、各種セミナーやイベント等において、リーフレット配布をはじめ、</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健活</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を活用した普及啓発に取り組んでいく。</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txBody>
                  <a:tcPr>
                    <a:lnR w="1905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pPr>
                        <a:lnSpc>
                          <a:spcPts val="2000"/>
                        </a:lnSpc>
                      </a:pPr>
                      <a:r>
                        <a:rPr kumimoji="1"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●主な関連予算</a:t>
                      </a:r>
                      <a:endParaRPr kumimoji="1"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lnL w="1905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B050"/>
                    </a:solidFill>
                  </a:tcPr>
                </a:tc>
                <a:tc>
                  <a:txBody>
                    <a:bodyPr/>
                    <a:lstStyle/>
                    <a:p>
                      <a:pPr>
                        <a:lnSpc>
                          <a:spcPts val="2000"/>
                        </a:lnSpc>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▸職域における健康づくり事業</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20,601</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千円の内数）</a:t>
                      </a:r>
                      <a:endPar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graphicFrame>
        <p:nvGraphicFramePr>
          <p:cNvPr id="12" name="表 11"/>
          <p:cNvGraphicFramePr>
            <a:graphicFrameLocks noGrp="1"/>
          </p:cNvGraphicFramePr>
          <p:nvPr>
            <p:extLst>
              <p:ext uri="{D42A27DB-BD31-4B8C-83A1-F6EECF244321}">
                <p14:modId xmlns:p14="http://schemas.microsoft.com/office/powerpoint/2010/main" val="1586091191"/>
              </p:ext>
            </p:extLst>
          </p:nvPr>
        </p:nvGraphicFramePr>
        <p:xfrm>
          <a:off x="529499" y="1306497"/>
          <a:ext cx="8051793" cy="665480"/>
        </p:xfrm>
        <a:graphic>
          <a:graphicData uri="http://schemas.openxmlformats.org/drawingml/2006/table">
            <a:tbl>
              <a:tblPr firstRow="1" bandRow="1">
                <a:tableStyleId>{5940675A-B579-460E-94D1-54222C63F5DA}</a:tableStyleId>
              </a:tblPr>
              <a:tblGrid>
                <a:gridCol w="3966611">
                  <a:extLst>
                    <a:ext uri="{9D8B030D-6E8A-4147-A177-3AD203B41FA5}">
                      <a16:colId xmlns:a16="http://schemas.microsoft.com/office/drawing/2014/main" val="20000"/>
                    </a:ext>
                  </a:extLst>
                </a:gridCol>
                <a:gridCol w="4085182">
                  <a:extLst>
                    <a:ext uri="{9D8B030D-6E8A-4147-A177-3AD203B41FA5}">
                      <a16:colId xmlns:a16="http://schemas.microsoft.com/office/drawing/2014/main" val="20001"/>
                    </a:ext>
                  </a:extLst>
                </a:gridCol>
              </a:tblGrid>
              <a:tr h="194734">
                <a:tc gridSpan="2">
                  <a:txBody>
                    <a:bodyPr/>
                    <a:lstStyle/>
                    <a:p>
                      <a:pPr algn="ctr">
                        <a:lnSpc>
                          <a:spcPts val="1900"/>
                        </a:lnSpc>
                      </a:pPr>
                      <a:r>
                        <a:rPr kumimoji="1"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数値目標：睡眠による休養が十分とれている者の割合</a:t>
                      </a:r>
                      <a:endParaRPr kumimoji="1" lang="ja-JP" altLang="en-US"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ysDash"/>
                      <a:round/>
                      <a:headEnd type="none" w="med" len="med"/>
                      <a:tailEnd type="none" w="med" len="med"/>
                    </a:lnB>
                    <a:solidFill>
                      <a:srgbClr val="FFFF99"/>
                    </a:solidFill>
                  </a:tcPr>
                </a:tc>
                <a:tc hMerge="1">
                  <a:txBody>
                    <a:bodyPr/>
                    <a:lstStyle/>
                    <a:p>
                      <a:pPr algn="ctr">
                        <a:lnSpc>
                          <a:spcPts val="1900"/>
                        </a:lnSpc>
                      </a:pPr>
                      <a:endParaRPr kumimoji="1"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10000"/>
                  </a:ext>
                </a:extLst>
              </a:tr>
              <a:tr h="144273">
                <a:tc>
                  <a:txBody>
                    <a:bodyPr/>
                    <a:lstStyle/>
                    <a:p>
                      <a:pPr algn="ctr">
                        <a:lnSpc>
                          <a:spcPts val="1900"/>
                        </a:lnSpc>
                      </a:pP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現在の取組状況：</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76.9</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H26</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L w="19050" cap="flat" cmpd="sng" algn="ctr">
                      <a:solidFill>
                        <a:schemeClr val="tx1"/>
                      </a:solidFill>
                      <a:prstDash val="solid"/>
                      <a:round/>
                      <a:headEnd type="none" w="med" len="med"/>
                      <a:tailEnd type="none" w="med" len="med"/>
                    </a:lnL>
                    <a:lnT w="19050" cap="flat" cmpd="sng" algn="ctr">
                      <a:solidFill>
                        <a:schemeClr val="tx1"/>
                      </a:solidFill>
                      <a:prstDash val="sysDash"/>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lnSpc>
                          <a:spcPts val="1900"/>
                        </a:lnSpc>
                      </a:pP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年度目標：</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85</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％以上</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R w="1905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13" name="Rectangle 2"/>
          <p:cNvSpPr>
            <a:spLocks noChangeArrowheads="1"/>
          </p:cNvSpPr>
          <p:nvPr/>
        </p:nvSpPr>
        <p:spPr bwMode="auto">
          <a:xfrm>
            <a:off x="0" y="0"/>
            <a:ext cx="9144000" cy="446088"/>
          </a:xfrm>
          <a:prstGeom prst="rect">
            <a:avLst/>
          </a:prstGeom>
          <a:gradFill rotWithShape="1">
            <a:gsLst>
              <a:gs pos="0">
                <a:srgbClr val="3333CC"/>
              </a:gs>
              <a:gs pos="50000">
                <a:schemeClr val="bg1"/>
              </a:gs>
              <a:gs pos="100000">
                <a:srgbClr val="3333CC"/>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5" tIns="45717" rIns="91435" bIns="45717" anchor="ctr"/>
          <a:lstStyle/>
          <a:p>
            <a:pPr algn="ctr">
              <a:lnSpc>
                <a:spcPts val="2600"/>
              </a:lnSpc>
              <a:defRPr/>
            </a:pPr>
            <a:r>
              <a:rPr lang="en-US" altLang="ja-JP" sz="2000" b="1" dirty="0" smtClean="0">
                <a:solidFill>
                  <a:srgbClr val="000000"/>
                </a:solidFill>
                <a:latin typeface="Meiryo UI" pitchFamily="50" charset="-128"/>
                <a:ea typeface="Meiryo UI" pitchFamily="50" charset="-128"/>
                <a:cs typeface="Meiryo UI" pitchFamily="50" charset="-128"/>
              </a:rPr>
              <a:t>Ⅰ</a:t>
            </a:r>
            <a:r>
              <a:rPr lang="ja-JP" altLang="en-US" sz="2000" b="1" dirty="0">
                <a:solidFill>
                  <a:srgbClr val="000000"/>
                </a:solidFill>
                <a:latin typeface="Meiryo UI" pitchFamily="50" charset="-128"/>
                <a:ea typeface="Meiryo UI" pitchFamily="50" charset="-128"/>
                <a:cs typeface="Meiryo UI" pitchFamily="50" charset="-128"/>
              </a:rPr>
              <a:t>　</a:t>
            </a:r>
            <a:r>
              <a:rPr lang="ja-JP" altLang="en-US" sz="2000" b="1" dirty="0" smtClean="0">
                <a:solidFill>
                  <a:srgbClr val="000000"/>
                </a:solidFill>
                <a:latin typeface="Meiryo UI" pitchFamily="50" charset="-128"/>
                <a:ea typeface="Meiryo UI" pitchFamily="50" charset="-128"/>
                <a:cs typeface="Meiryo UI" pitchFamily="50" charset="-128"/>
              </a:rPr>
              <a:t>生活習慣病の予防（生活習慣の改善）</a:t>
            </a:r>
            <a:endParaRPr lang="ja-JP" altLang="en-US" sz="2000" b="1" dirty="0">
              <a:solidFill>
                <a:srgbClr val="000000"/>
              </a:solidFill>
              <a:latin typeface="Meiryo UI" pitchFamily="50" charset="-128"/>
              <a:ea typeface="Meiryo UI" pitchFamily="50" charset="-128"/>
              <a:cs typeface="Meiryo UI" pitchFamily="50" charset="-128"/>
            </a:endParaRPr>
          </a:p>
        </p:txBody>
      </p:sp>
      <p:sp>
        <p:nvSpPr>
          <p:cNvPr id="14" name="正方形/長方形 13"/>
          <p:cNvSpPr/>
          <p:nvPr/>
        </p:nvSpPr>
        <p:spPr>
          <a:xfrm>
            <a:off x="229015" y="4099589"/>
            <a:ext cx="8677275" cy="2648942"/>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a:p>
        </p:txBody>
      </p:sp>
      <p:sp>
        <p:nvSpPr>
          <p:cNvPr id="15" name="正方形/長方形 14"/>
          <p:cNvSpPr/>
          <p:nvPr/>
        </p:nvSpPr>
        <p:spPr>
          <a:xfrm>
            <a:off x="202012" y="3969466"/>
            <a:ext cx="6421525" cy="330586"/>
          </a:xfrm>
          <a:prstGeom prst="rect">
            <a:avLst/>
          </a:prstGeom>
          <a:solidFill>
            <a:srgbClr val="002060"/>
          </a:solidFill>
          <a:ln>
            <a:noFill/>
          </a:ln>
          <a:effectLst>
            <a:outerShdw blurRad="1016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anchor="ctr"/>
          <a:lstStyle/>
          <a:p>
            <a:pPr>
              <a:lnSpc>
                <a:spcPts val="2200"/>
              </a:lnSpc>
              <a:defRPr/>
            </a:pP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⑤飲酒 ＊計画</a:t>
            </a:r>
            <a:r>
              <a:rPr lang="en-US" altLang="ja-JP"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P.54-P.55</a:t>
            </a:r>
            <a:endPar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
          <p:cNvSpPr txBox="1">
            <a:spLocks noChangeArrowheads="1"/>
          </p:cNvSpPr>
          <p:nvPr/>
        </p:nvSpPr>
        <p:spPr bwMode="auto">
          <a:xfrm>
            <a:off x="237401" y="4293338"/>
            <a:ext cx="8583072" cy="36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lnSpc>
                <a:spcPts val="2100"/>
              </a:lnSpc>
              <a:spcBef>
                <a:spcPct val="0"/>
              </a:spcBef>
              <a:buFontTx/>
              <a:buNone/>
            </a:pPr>
            <a:r>
              <a:rPr lang="ja-JP" altLang="en-US" sz="1500" b="1" dirty="0">
                <a:latin typeface="Meiryo UI" pitchFamily="50" charset="-128"/>
                <a:ea typeface="Meiryo UI" pitchFamily="50" charset="-128"/>
                <a:cs typeface="Meiryo UI" pitchFamily="50" charset="-128"/>
              </a:rPr>
              <a:t>■　</a:t>
            </a:r>
            <a:r>
              <a:rPr lang="ja-JP" altLang="en-US" sz="1500" b="1" dirty="0" smtClean="0">
                <a:latin typeface="Meiryo UI" pitchFamily="50" charset="-128"/>
                <a:ea typeface="Meiryo UI" pitchFamily="50" charset="-128"/>
                <a:cs typeface="Meiryo UI" pitchFamily="50" charset="-128"/>
              </a:rPr>
              <a:t>自分の状況に合った適量飲酒を実践</a:t>
            </a:r>
            <a:r>
              <a:rPr lang="ja-JP" altLang="en-US" sz="1500" b="1" dirty="0">
                <a:latin typeface="Meiryo UI" pitchFamily="50" charset="-128"/>
                <a:ea typeface="Meiryo UI" pitchFamily="50" charset="-128"/>
                <a:cs typeface="Meiryo UI" pitchFamily="50" charset="-128"/>
              </a:rPr>
              <a:t>できるよう</a:t>
            </a:r>
            <a:r>
              <a:rPr lang="ja-JP" altLang="en-US" sz="1500" b="1" dirty="0" smtClean="0">
                <a:latin typeface="Meiryo UI" pitchFamily="50" charset="-128"/>
                <a:ea typeface="Meiryo UI" pitchFamily="50" charset="-128"/>
                <a:cs typeface="Meiryo UI" pitchFamily="50" charset="-128"/>
              </a:rPr>
              <a:t>、普及啓発等の取組みを推進する</a:t>
            </a:r>
            <a:endParaRPr lang="ja-JP" altLang="en-US" sz="1600" dirty="0">
              <a:latin typeface="Meiryo UI" pitchFamily="50" charset="-128"/>
              <a:ea typeface="Meiryo UI" pitchFamily="50" charset="-128"/>
              <a:cs typeface="Meiryo UI" pitchFamily="50" charset="-128"/>
            </a:endParaRPr>
          </a:p>
        </p:txBody>
      </p:sp>
      <p:graphicFrame>
        <p:nvGraphicFramePr>
          <p:cNvPr id="18" name="表 17"/>
          <p:cNvGraphicFramePr>
            <a:graphicFrameLocks noGrp="1"/>
          </p:cNvGraphicFramePr>
          <p:nvPr>
            <p:extLst>
              <p:ext uri="{D42A27DB-BD31-4B8C-83A1-F6EECF244321}">
                <p14:modId xmlns:p14="http://schemas.microsoft.com/office/powerpoint/2010/main" val="3593493953"/>
              </p:ext>
            </p:extLst>
          </p:nvPr>
        </p:nvGraphicFramePr>
        <p:xfrm>
          <a:off x="527829" y="5454503"/>
          <a:ext cx="8065188" cy="1198880"/>
        </p:xfrm>
        <a:graphic>
          <a:graphicData uri="http://schemas.openxmlformats.org/drawingml/2006/table">
            <a:tbl>
              <a:tblPr firstRow="1" bandRow="1">
                <a:tableStyleId>{5940675A-B579-460E-94D1-54222C63F5DA}</a:tableStyleId>
              </a:tblPr>
              <a:tblGrid>
                <a:gridCol w="1535434">
                  <a:extLst>
                    <a:ext uri="{9D8B030D-6E8A-4147-A177-3AD203B41FA5}">
                      <a16:colId xmlns:a16="http://schemas.microsoft.com/office/drawing/2014/main" val="20000"/>
                    </a:ext>
                  </a:extLst>
                </a:gridCol>
                <a:gridCol w="6529754">
                  <a:extLst>
                    <a:ext uri="{9D8B030D-6E8A-4147-A177-3AD203B41FA5}">
                      <a16:colId xmlns:a16="http://schemas.microsoft.com/office/drawing/2014/main" val="20001"/>
                    </a:ext>
                  </a:extLst>
                </a:gridCol>
              </a:tblGrid>
              <a:tr h="0">
                <a:tc>
                  <a:txBody>
                    <a:bodyPr/>
                    <a:lstStyle/>
                    <a:p>
                      <a:pPr>
                        <a:lnSpc>
                          <a:spcPts val="2000"/>
                        </a:lnSpc>
                      </a:pPr>
                      <a:r>
                        <a:rPr kumimoji="1"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●主な取組み</a:t>
                      </a:r>
                      <a:endParaRPr kumimoji="1"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solidFill>
                      <a:srgbClr val="00B050"/>
                    </a:solidFill>
                  </a:tcPr>
                </a:tc>
                <a:tc>
                  <a:txBody>
                    <a:bodyPr/>
                    <a:lstStyle/>
                    <a:p>
                      <a:pPr>
                        <a:lnSpc>
                          <a:spcPts val="2000"/>
                        </a:lnSpc>
                      </a:pPr>
                      <a:r>
                        <a:rPr kumimoji="1" lang="en-US" altLang="ja-JP" sz="1400" b="1" spc="0" baseline="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1" u="sng" spc="0" baseline="0" dirty="0" smtClean="0">
                          <a:latin typeface="Meiryo UI" panose="020B0604030504040204" pitchFamily="50" charset="-128"/>
                          <a:ea typeface="Meiryo UI" panose="020B0604030504040204" pitchFamily="50" charset="-128"/>
                          <a:cs typeface="Meiryo UI" panose="020B0604030504040204" pitchFamily="50" charset="-128"/>
                        </a:rPr>
                        <a:t>保健指導等を通じた適量飲酒の指導</a:t>
                      </a:r>
                      <a:r>
                        <a:rPr kumimoji="1" lang="en-US" altLang="ja-JP" sz="1400" b="1" spc="0" baseline="0" dirty="0" smtClean="0">
                          <a:latin typeface="Meiryo UI" panose="020B0604030504040204" pitchFamily="50" charset="-128"/>
                          <a:ea typeface="Meiryo UI" panose="020B0604030504040204" pitchFamily="50" charset="-128"/>
                          <a:cs typeface="Meiryo UI" panose="020B0604030504040204" pitchFamily="50" charset="-128"/>
                        </a:rPr>
                        <a:t>》</a:t>
                      </a:r>
                    </a:p>
                    <a:p>
                      <a:pPr>
                        <a:lnSpc>
                          <a:spcPts val="2000"/>
                        </a:lnSpc>
                      </a:pPr>
                      <a:r>
                        <a:rPr kumimoji="1" lang="ja-JP" altLang="en-US" sz="1400" b="0" spc="-120" baseline="0" dirty="0" smtClean="0">
                          <a:latin typeface="Meiryo UI" panose="020B0604030504040204" pitchFamily="50" charset="-128"/>
                          <a:ea typeface="Meiryo UI" panose="020B0604030504040204" pitchFamily="50" charset="-128"/>
                          <a:cs typeface="Meiryo UI" panose="020B0604030504040204" pitchFamily="50" charset="-128"/>
                        </a:rPr>
                        <a:t>■府の啓発媒体の提供や市町村等の取組みを共有するため、市町村保健師を対象に会議を実施</a:t>
                      </a:r>
                      <a:endParaRPr kumimoji="1" lang="ja-JP" altLang="en-US" sz="1400" b="0" spc="-120" baseline="0" dirty="0">
                        <a:latin typeface="Meiryo UI" panose="020B0604030504040204" pitchFamily="50" charset="-128"/>
                        <a:ea typeface="Meiryo UI" panose="020B0604030504040204" pitchFamily="50" charset="-128"/>
                        <a:cs typeface="Meiryo UI" panose="020B0604030504040204" pitchFamily="50" charset="-128"/>
                      </a:endParaRPr>
                    </a:p>
                  </a:txBody>
                  <a:tcP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0000"/>
                  </a:ext>
                </a:extLst>
              </a:tr>
              <a:tr h="370840">
                <a:tc>
                  <a:txBody>
                    <a:bodyPr/>
                    <a:lstStyle/>
                    <a:p>
                      <a:pPr>
                        <a:lnSpc>
                          <a:spcPts val="2000"/>
                        </a:lnSpc>
                      </a:pPr>
                      <a:r>
                        <a:rPr kumimoji="1"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●次年度に向けた改善点等</a:t>
                      </a:r>
                      <a:endParaRPr kumimoji="1"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solidFill>
                      <a:srgbClr val="00B050"/>
                    </a:solidFill>
                  </a:tcPr>
                </a:tc>
                <a:tc>
                  <a:txBody>
                    <a:bodyPr/>
                    <a:lstStyle/>
                    <a:p>
                      <a:pPr>
                        <a:lnSpc>
                          <a:spcPts val="2000"/>
                        </a:lnSpc>
                      </a:pPr>
                      <a:r>
                        <a:rPr kumimoji="1" lang="ja-JP" altLang="en-US" sz="1400" spc="-70" baseline="0" dirty="0" smtClean="0">
                          <a:latin typeface="Meiryo UI" panose="020B0604030504040204" pitchFamily="50" charset="-128"/>
                          <a:ea typeface="Meiryo UI" panose="020B0604030504040204" pitchFamily="50" charset="-128"/>
                          <a:cs typeface="Meiryo UI" panose="020B0604030504040204" pitchFamily="50" charset="-128"/>
                        </a:rPr>
                        <a:t>◆ライフステージに沿った適量飲酒の実践を図るため、あらゆる機会において、</a:t>
                      </a:r>
                      <a:r>
                        <a:rPr kumimoji="1" lang="en-US" altLang="ja-JP" sz="1400" spc="-70" baseline="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spc="-70" baseline="0" dirty="0" smtClean="0">
                          <a:latin typeface="Meiryo UI" panose="020B0604030504040204" pitchFamily="50" charset="-128"/>
                          <a:ea typeface="Meiryo UI" panose="020B0604030504040204" pitchFamily="50" charset="-128"/>
                          <a:cs typeface="Meiryo UI" panose="020B0604030504040204" pitchFamily="50" charset="-128"/>
                        </a:rPr>
                        <a:t>健活</a:t>
                      </a:r>
                      <a:r>
                        <a:rPr kumimoji="1" lang="en-US" altLang="ja-JP" sz="1400" spc="-70" baseline="0" dirty="0" smtClean="0">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400" spc="-70" baseline="0" dirty="0" smtClean="0">
                          <a:latin typeface="Meiryo UI" panose="020B0604030504040204" pitchFamily="50" charset="-128"/>
                          <a:ea typeface="Meiryo UI" panose="020B0604030504040204" pitchFamily="50" charset="-128"/>
                          <a:cs typeface="Meiryo UI" panose="020B0604030504040204" pitchFamily="50" charset="-128"/>
                        </a:rPr>
                        <a:t>を活用した普及啓発に取り組む。</a:t>
                      </a:r>
                      <a:endParaRPr kumimoji="1" lang="en-US" altLang="ja-JP" sz="1400" spc="-70" baseline="0" dirty="0" smtClean="0">
                        <a:latin typeface="Meiryo UI" panose="020B0604030504040204" pitchFamily="50" charset="-128"/>
                        <a:ea typeface="Meiryo UI" panose="020B0604030504040204" pitchFamily="50" charset="-128"/>
                        <a:cs typeface="Meiryo UI" panose="020B0604030504040204" pitchFamily="50" charset="-128"/>
                      </a:endParaRPr>
                    </a:p>
                  </a:txBody>
                  <a:tcPr>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graphicFrame>
        <p:nvGraphicFramePr>
          <p:cNvPr id="19" name="表 18"/>
          <p:cNvGraphicFramePr>
            <a:graphicFrameLocks noGrp="1"/>
          </p:cNvGraphicFramePr>
          <p:nvPr>
            <p:extLst>
              <p:ext uri="{D42A27DB-BD31-4B8C-83A1-F6EECF244321}">
                <p14:modId xmlns:p14="http://schemas.microsoft.com/office/powerpoint/2010/main" val="960307707"/>
              </p:ext>
            </p:extLst>
          </p:nvPr>
        </p:nvGraphicFramePr>
        <p:xfrm>
          <a:off x="529499" y="4658651"/>
          <a:ext cx="8051793" cy="665480"/>
        </p:xfrm>
        <a:graphic>
          <a:graphicData uri="http://schemas.openxmlformats.org/drawingml/2006/table">
            <a:tbl>
              <a:tblPr firstRow="1" bandRow="1">
                <a:tableStyleId>{5940675A-B579-460E-94D1-54222C63F5DA}</a:tableStyleId>
              </a:tblPr>
              <a:tblGrid>
                <a:gridCol w="3966611">
                  <a:extLst>
                    <a:ext uri="{9D8B030D-6E8A-4147-A177-3AD203B41FA5}">
                      <a16:colId xmlns:a16="http://schemas.microsoft.com/office/drawing/2014/main" val="20000"/>
                    </a:ext>
                  </a:extLst>
                </a:gridCol>
                <a:gridCol w="4085182">
                  <a:extLst>
                    <a:ext uri="{9D8B030D-6E8A-4147-A177-3AD203B41FA5}">
                      <a16:colId xmlns:a16="http://schemas.microsoft.com/office/drawing/2014/main" val="20001"/>
                    </a:ext>
                  </a:extLst>
                </a:gridCol>
              </a:tblGrid>
              <a:tr h="194734">
                <a:tc gridSpan="2">
                  <a:txBody>
                    <a:bodyPr/>
                    <a:lstStyle/>
                    <a:p>
                      <a:pPr algn="ctr">
                        <a:lnSpc>
                          <a:spcPts val="1900"/>
                        </a:lnSpc>
                      </a:pPr>
                      <a:r>
                        <a:rPr kumimoji="1"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主な数値目標：生活習慣病のリスクを高める量を飲酒している者の割合（男性</a:t>
                      </a:r>
                      <a:r>
                        <a:rPr kumimoji="1"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女性）</a:t>
                      </a:r>
                      <a:endParaRPr kumimoji="1"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ysDash"/>
                      <a:round/>
                      <a:headEnd type="none" w="med" len="med"/>
                      <a:tailEnd type="none" w="med" len="med"/>
                    </a:lnB>
                    <a:solidFill>
                      <a:srgbClr val="FFFF99"/>
                    </a:solidFill>
                  </a:tcPr>
                </a:tc>
                <a:tc hMerge="1">
                  <a:txBody>
                    <a:bodyPr/>
                    <a:lstStyle/>
                    <a:p>
                      <a:pPr algn="ctr">
                        <a:lnSpc>
                          <a:spcPts val="1900"/>
                        </a:lnSpc>
                      </a:pPr>
                      <a:endParaRPr kumimoji="1"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10000"/>
                  </a:ext>
                </a:extLst>
              </a:tr>
              <a:tr h="144273">
                <a:tc>
                  <a:txBody>
                    <a:bodyPr/>
                    <a:lstStyle/>
                    <a:p>
                      <a:pPr algn="ctr">
                        <a:lnSpc>
                          <a:spcPts val="1900"/>
                        </a:lnSpc>
                      </a:pP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15.9</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/9.3</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H27</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L w="19050" cap="flat" cmpd="sng" algn="ctr">
                      <a:solidFill>
                        <a:schemeClr val="tx1"/>
                      </a:solidFill>
                      <a:prstDash val="solid"/>
                      <a:round/>
                      <a:headEnd type="none" w="med" len="med"/>
                      <a:tailEnd type="none" w="med" len="med"/>
                    </a:lnL>
                    <a:lnT w="19050" cap="flat" cmpd="sng" algn="ctr">
                      <a:solidFill>
                        <a:schemeClr val="tx1"/>
                      </a:solidFill>
                      <a:prstDash val="sysDash"/>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lnSpc>
                          <a:spcPts val="1900"/>
                        </a:lnSpc>
                      </a:pP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年度目標：</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13.0</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/6.4</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H33</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R w="1905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20" name="円/楕円 6"/>
          <p:cNvSpPr/>
          <p:nvPr/>
        </p:nvSpPr>
        <p:spPr>
          <a:xfrm>
            <a:off x="8697913" y="49634"/>
            <a:ext cx="431800" cy="431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b="1" dirty="0" smtClean="0"/>
              <a:t>6</a:t>
            </a:r>
            <a:endParaRPr lang="ja-JP" altLang="en-US" b="1" dirty="0"/>
          </a:p>
        </p:txBody>
      </p:sp>
      <p:sp>
        <p:nvSpPr>
          <p:cNvPr id="22" name="角丸四角形 21"/>
          <p:cNvSpPr/>
          <p:nvPr/>
        </p:nvSpPr>
        <p:spPr>
          <a:xfrm>
            <a:off x="7441615" y="1055790"/>
            <a:ext cx="1314913" cy="4051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latin typeface="Meiryo UI" panose="020B0604030504040204" pitchFamily="50" charset="-128"/>
                <a:ea typeface="Meiryo UI" panose="020B0604030504040204" pitchFamily="50" charset="-128"/>
              </a:rPr>
              <a:t>予定以上</a:t>
            </a:r>
            <a:endParaRPr kumimoji="1" lang="ja-JP" altLang="en-US" sz="1400" dirty="0">
              <a:latin typeface="Meiryo UI" panose="020B0604030504040204" pitchFamily="50" charset="-128"/>
              <a:ea typeface="Meiryo UI" panose="020B0604030504040204" pitchFamily="50" charset="-128"/>
            </a:endParaRPr>
          </a:p>
        </p:txBody>
      </p:sp>
      <p:pic>
        <p:nvPicPr>
          <p:cNvPr id="23" name="Picture 2" descr="https://1.bp.blogspot.com/-I9kzaYgztqc/VOsJpnW6YQI/AAAAAAAArrs/_1utqDdX-zw/s800/dog1_smil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33201" y="3956582"/>
            <a:ext cx="544192" cy="720000"/>
          </a:xfrm>
          <a:prstGeom prst="rect">
            <a:avLst/>
          </a:prstGeom>
          <a:noFill/>
          <a:extLst>
            <a:ext uri="{909E8E84-426E-40DD-AFC4-6F175D3DCCD1}">
              <a14:hiddenFill xmlns:a14="http://schemas.microsoft.com/office/drawing/2010/main">
                <a:solidFill>
                  <a:srgbClr val="FFFFFF"/>
                </a:solidFill>
              </a14:hiddenFill>
            </a:ext>
          </a:extLst>
        </p:spPr>
      </p:pic>
      <p:sp>
        <p:nvSpPr>
          <p:cNvPr id="24" name="角丸四角形 23"/>
          <p:cNvSpPr/>
          <p:nvPr/>
        </p:nvSpPr>
        <p:spPr>
          <a:xfrm>
            <a:off x="7466688" y="4245918"/>
            <a:ext cx="1314913" cy="4051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latin typeface="Meiryo UI" panose="020B0604030504040204" pitchFamily="50" charset="-128"/>
                <a:ea typeface="Meiryo UI" panose="020B0604030504040204" pitchFamily="50" charset="-128"/>
              </a:rPr>
              <a:t>概ね予定どおり</a:t>
            </a:r>
            <a:endParaRPr kumimoji="1" lang="ja-JP" altLang="en-US" sz="1400" dirty="0">
              <a:latin typeface="Meiryo UI" panose="020B0604030504040204" pitchFamily="50" charset="-128"/>
              <a:ea typeface="Meiryo UI" panose="020B0604030504040204" pitchFamily="50" charset="-128"/>
            </a:endParaRPr>
          </a:p>
        </p:txBody>
      </p:sp>
      <p:pic>
        <p:nvPicPr>
          <p:cNvPr id="25" name="図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8741" y="769970"/>
            <a:ext cx="544071" cy="719830"/>
          </a:xfrm>
          <a:prstGeom prst="rect">
            <a:avLst/>
          </a:prstGeom>
        </p:spPr>
      </p:pic>
    </p:spTree>
    <p:extLst>
      <p:ext uri="{BB962C8B-B14F-4D97-AF65-F5344CB8AC3E}">
        <p14:creationId xmlns:p14="http://schemas.microsoft.com/office/powerpoint/2010/main" val="39987712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91221" y="515815"/>
            <a:ext cx="8934450" cy="6295293"/>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defRPr/>
            </a:pPr>
            <a:endParaRPr lang="ja-JP" altLang="en-US" sz="1400" b="1" dirty="0">
              <a:latin typeface="Meiryo UI" pitchFamily="50" charset="-128"/>
              <a:ea typeface="Meiryo UI" pitchFamily="50" charset="-128"/>
              <a:cs typeface="Meiryo UI" pitchFamily="50" charset="-128"/>
            </a:endParaRPr>
          </a:p>
        </p:txBody>
      </p:sp>
      <p:sp>
        <p:nvSpPr>
          <p:cNvPr id="4" name="正方形/長方形 3"/>
          <p:cNvSpPr/>
          <p:nvPr/>
        </p:nvSpPr>
        <p:spPr>
          <a:xfrm>
            <a:off x="231775" y="802665"/>
            <a:ext cx="8677275" cy="5949827"/>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a:p>
        </p:txBody>
      </p:sp>
      <p:sp>
        <p:nvSpPr>
          <p:cNvPr id="5" name="正方形/長方形 4"/>
          <p:cNvSpPr/>
          <p:nvPr/>
        </p:nvSpPr>
        <p:spPr>
          <a:xfrm>
            <a:off x="207968" y="590529"/>
            <a:ext cx="6596280" cy="394211"/>
          </a:xfrm>
          <a:prstGeom prst="rect">
            <a:avLst/>
          </a:prstGeom>
          <a:solidFill>
            <a:srgbClr val="002060"/>
          </a:solidFill>
          <a:ln>
            <a:noFill/>
          </a:ln>
          <a:effectLst>
            <a:outerShdw blurRad="1016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anchor="ctr"/>
          <a:lstStyle/>
          <a:p>
            <a:pPr>
              <a:lnSpc>
                <a:spcPts val="2200"/>
              </a:lnSpc>
              <a:defRPr/>
            </a:pP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⑥喫煙 ＊計画</a:t>
            </a:r>
            <a:r>
              <a:rPr lang="en-US" altLang="ja-JP"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P.55-P.56</a:t>
            </a:r>
            <a:endPar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209" name="テキスト ボックス 1"/>
          <p:cNvSpPr txBox="1">
            <a:spLocks noChangeArrowheads="1"/>
          </p:cNvSpPr>
          <p:nvPr/>
        </p:nvSpPr>
        <p:spPr bwMode="auto">
          <a:xfrm>
            <a:off x="246062" y="988771"/>
            <a:ext cx="8897938" cy="374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lnSpc>
                <a:spcPts val="2200"/>
              </a:lnSpc>
              <a:spcBef>
                <a:spcPct val="0"/>
              </a:spcBef>
              <a:buFontTx/>
              <a:buNone/>
            </a:pPr>
            <a:r>
              <a:rPr lang="ja-JP" altLang="en-US" sz="1500" b="1" dirty="0" smtClean="0">
                <a:latin typeface="Meiryo UI" pitchFamily="50" charset="-128"/>
                <a:ea typeface="Meiryo UI" pitchFamily="50" charset="-128"/>
                <a:cs typeface="Meiryo UI" pitchFamily="50" charset="-128"/>
              </a:rPr>
              <a:t>■　喫煙する府民を減らし、受動喫煙防止を図る</a:t>
            </a:r>
            <a:r>
              <a:rPr lang="ja-JP" altLang="en-US" sz="1500" b="1" dirty="0">
                <a:latin typeface="Meiryo UI" pitchFamily="50" charset="-128"/>
                <a:ea typeface="Meiryo UI" pitchFamily="50" charset="-128"/>
                <a:cs typeface="Meiryo UI" pitchFamily="50" charset="-128"/>
              </a:rPr>
              <a:t>取組み</a:t>
            </a:r>
            <a:r>
              <a:rPr lang="ja-JP" altLang="en-US" sz="1500" b="1" dirty="0" smtClean="0">
                <a:latin typeface="Meiryo UI" pitchFamily="50" charset="-128"/>
                <a:ea typeface="Meiryo UI" pitchFamily="50" charset="-128"/>
                <a:cs typeface="Meiryo UI" pitchFamily="50" charset="-128"/>
              </a:rPr>
              <a:t>を推進する</a:t>
            </a:r>
            <a:endParaRPr lang="en-US" altLang="ja-JP" sz="1500" b="1" dirty="0" smtClean="0">
              <a:latin typeface="Meiryo UI" pitchFamily="50" charset="-128"/>
              <a:ea typeface="Meiryo UI" pitchFamily="50" charset="-128"/>
              <a:cs typeface="Meiryo UI" pitchFamily="50" charset="-128"/>
            </a:endParaRPr>
          </a:p>
        </p:txBody>
      </p:sp>
      <p:sp>
        <p:nvSpPr>
          <p:cNvPr id="7" name="円/楕円 6"/>
          <p:cNvSpPr/>
          <p:nvPr/>
        </p:nvSpPr>
        <p:spPr>
          <a:xfrm>
            <a:off x="8697913" y="6410325"/>
            <a:ext cx="431800" cy="431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b="1" dirty="0"/>
              <a:t>7</a:t>
            </a:r>
            <a:endParaRPr lang="ja-JP" altLang="en-US" b="1" dirty="0"/>
          </a:p>
        </p:txBody>
      </p:sp>
      <p:graphicFrame>
        <p:nvGraphicFramePr>
          <p:cNvPr id="11" name="表 10"/>
          <p:cNvGraphicFramePr>
            <a:graphicFrameLocks noGrp="1"/>
          </p:cNvGraphicFramePr>
          <p:nvPr>
            <p:extLst>
              <p:ext uri="{D42A27DB-BD31-4B8C-83A1-F6EECF244321}">
                <p14:modId xmlns:p14="http://schemas.microsoft.com/office/powerpoint/2010/main" val="399658591"/>
              </p:ext>
            </p:extLst>
          </p:nvPr>
        </p:nvGraphicFramePr>
        <p:xfrm>
          <a:off x="527829" y="2731626"/>
          <a:ext cx="8065186" cy="3830320"/>
        </p:xfrm>
        <a:graphic>
          <a:graphicData uri="http://schemas.openxmlformats.org/drawingml/2006/table">
            <a:tbl>
              <a:tblPr firstRow="1" bandRow="1">
                <a:tableStyleId>{5940675A-B579-460E-94D1-54222C63F5DA}</a:tableStyleId>
              </a:tblPr>
              <a:tblGrid>
                <a:gridCol w="1429925">
                  <a:extLst>
                    <a:ext uri="{9D8B030D-6E8A-4147-A177-3AD203B41FA5}">
                      <a16:colId xmlns:a16="http://schemas.microsoft.com/office/drawing/2014/main" val="20000"/>
                    </a:ext>
                  </a:extLst>
                </a:gridCol>
                <a:gridCol w="6635261">
                  <a:extLst>
                    <a:ext uri="{9D8B030D-6E8A-4147-A177-3AD203B41FA5}">
                      <a16:colId xmlns:a16="http://schemas.microsoft.com/office/drawing/2014/main" val="20001"/>
                    </a:ext>
                  </a:extLst>
                </a:gridCol>
              </a:tblGrid>
              <a:tr h="2137534">
                <a:tc>
                  <a:txBody>
                    <a:bodyPr/>
                    <a:lstStyle/>
                    <a:p>
                      <a:pPr>
                        <a:lnSpc>
                          <a:spcPts val="2000"/>
                        </a:lnSpc>
                      </a:pPr>
                      <a:r>
                        <a:rPr kumimoji="1"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●主な取組</a:t>
                      </a:r>
                      <a:endParaRPr kumimoji="1"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solidFill>
                      <a:srgbClr val="00B050"/>
                    </a:solidFill>
                  </a:tcPr>
                </a:tc>
                <a:tc>
                  <a:txBody>
                    <a:bodyPr/>
                    <a:lstStyle/>
                    <a:p>
                      <a:pPr>
                        <a:lnSpc>
                          <a:spcPts val="2000"/>
                        </a:lnSpc>
                      </a:pPr>
                      <a:r>
                        <a:rPr kumimoji="1"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健康キャンパス・プロジェクト</a:t>
                      </a:r>
                      <a:r>
                        <a:rPr kumimoji="1"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ts val="2000"/>
                        </a:lnSpc>
                      </a:pP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■若い世代のたばこに対するヘルスリテラシーを高めるため、近畿大学において「喫煙対策セミナー」を開催。呼気中の</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CO</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検査等を実施し、喫煙や受動喫煙が体に及ぼす影響について普及啓発を図った</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【10/19</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近大東大阪キャンパス、</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51</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人参加</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ts val="2000"/>
                        </a:lnSpc>
                      </a:pPr>
                      <a:r>
                        <a:rPr kumimoji="1"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子育て女性の禁煙支援事業</a:t>
                      </a:r>
                      <a:r>
                        <a:rPr kumimoji="1"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ts val="2000"/>
                        </a:lnSpc>
                      </a:pPr>
                      <a:r>
                        <a:rPr kumimoji="1"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dirty="0" smtClean="0">
                          <a:solidFill>
                            <a:schemeClr val="tx1"/>
                          </a:solidFill>
                          <a:latin typeface="Meiryo UI" panose="020B0604030504040204" pitchFamily="50" charset="-128"/>
                          <a:ea typeface="Meiryo UI" panose="020B0604030504040204" pitchFamily="50" charset="-128"/>
                        </a:rPr>
                        <a:t>子どもの乳幼児歯科健診の際、併せて母親の歯科健診を実施し、喫煙者に対し禁煙サポートを行った</a:t>
                      </a:r>
                      <a:r>
                        <a:rPr kumimoji="1" lang="en-US" altLang="ja-JP" sz="1400" dirty="0" smtClean="0">
                          <a:solidFill>
                            <a:schemeClr val="tx1"/>
                          </a:solidFill>
                          <a:latin typeface="Meiryo UI" panose="020B0604030504040204" pitchFamily="50" charset="-128"/>
                          <a:ea typeface="Meiryo UI" panose="020B0604030504040204" pitchFamily="50" charset="-128"/>
                        </a:rPr>
                        <a:t>【3</a:t>
                      </a:r>
                      <a:r>
                        <a:rPr kumimoji="1" lang="ja-JP" altLang="en-US" sz="1400" dirty="0" smtClean="0">
                          <a:solidFill>
                            <a:schemeClr val="tx1"/>
                          </a:solidFill>
                          <a:latin typeface="Meiryo UI" panose="020B0604030504040204" pitchFamily="50" charset="-128"/>
                          <a:ea typeface="Meiryo UI" panose="020B0604030504040204" pitchFamily="50" charset="-128"/>
                        </a:rPr>
                        <a:t>地区⇒</a:t>
                      </a:r>
                      <a:r>
                        <a:rPr kumimoji="1" lang="en-US" altLang="ja-JP" sz="1400" dirty="0" smtClean="0">
                          <a:solidFill>
                            <a:schemeClr val="tx1"/>
                          </a:solidFill>
                          <a:latin typeface="Meiryo UI" panose="020B0604030504040204" pitchFamily="50" charset="-128"/>
                          <a:ea typeface="Meiryo UI" panose="020B0604030504040204" pitchFamily="50" charset="-128"/>
                        </a:rPr>
                        <a:t>3</a:t>
                      </a:r>
                      <a:r>
                        <a:rPr kumimoji="1" lang="ja-JP" altLang="en-US" sz="1400" dirty="0" smtClean="0">
                          <a:solidFill>
                            <a:schemeClr val="tx1"/>
                          </a:solidFill>
                          <a:latin typeface="Meiryo UI" panose="020B0604030504040204" pitchFamily="50" charset="-128"/>
                          <a:ea typeface="Meiryo UI" panose="020B0604030504040204" pitchFamily="50" charset="-128"/>
                        </a:rPr>
                        <a:t>市</a:t>
                      </a:r>
                      <a:r>
                        <a:rPr kumimoji="1" lang="en-US" altLang="ja-JP" sz="1400" dirty="0" smtClean="0">
                          <a:solidFill>
                            <a:schemeClr val="tx1"/>
                          </a:solidFill>
                          <a:latin typeface="Meiryo UI" panose="020B0604030504040204" pitchFamily="50" charset="-128"/>
                          <a:ea typeface="Meiryo UI" panose="020B0604030504040204" pitchFamily="50" charset="-128"/>
                        </a:rPr>
                        <a:t>6</a:t>
                      </a:r>
                      <a:r>
                        <a:rPr kumimoji="1" lang="ja-JP" altLang="en-US" sz="1400" dirty="0" smtClean="0">
                          <a:solidFill>
                            <a:schemeClr val="tx1"/>
                          </a:solidFill>
                          <a:latin typeface="Meiryo UI" panose="020B0604030504040204" pitchFamily="50" charset="-128"/>
                          <a:ea typeface="Meiryo UI" panose="020B0604030504040204" pitchFamily="50" charset="-128"/>
                        </a:rPr>
                        <a:t>地区</a:t>
                      </a:r>
                      <a:r>
                        <a:rPr kumimoji="1" lang="en-US" altLang="ja-JP" sz="1400" dirty="0" smtClean="0">
                          <a:solidFill>
                            <a:schemeClr val="tx1"/>
                          </a:solidFill>
                          <a:latin typeface="Meiryo UI" panose="020B0604030504040204" pitchFamily="50" charset="-128"/>
                          <a:ea typeface="Meiryo UI" panose="020B0604030504040204" pitchFamily="50" charset="-128"/>
                        </a:rPr>
                        <a:t>】</a:t>
                      </a:r>
                      <a:endParaRPr kumimoji="1"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pPr>
                      <a:r>
                        <a:rPr kumimoji="1"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受動喫煙防止対策</a:t>
                      </a:r>
                      <a:r>
                        <a:rPr kumimoji="1"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ts val="2000"/>
                        </a:lnSpc>
                      </a:pP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■改正健康増進法の規定を踏まえ、府の受動喫煙の実態に沿った条例を制定</a:t>
                      </a:r>
                    </a:p>
                  </a:txBody>
                  <a:tcP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0000"/>
                  </a:ext>
                </a:extLst>
              </a:tr>
              <a:tr h="370840">
                <a:tc>
                  <a:txBody>
                    <a:bodyPr/>
                    <a:lstStyle/>
                    <a:p>
                      <a:pPr>
                        <a:lnSpc>
                          <a:spcPts val="2000"/>
                        </a:lnSpc>
                      </a:pPr>
                      <a:r>
                        <a:rPr kumimoji="1"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●次年度に向けた改善点等</a:t>
                      </a:r>
                      <a:endParaRPr kumimoji="1"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lnL w="1905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0B050"/>
                    </a:solidFill>
                  </a:tcPr>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■健康キャンパスに取り組む大学数の増加</a:t>
                      </a:r>
                      <a:r>
                        <a:rPr kumimoji="1" lang="ja-JP" altLang="en-US" sz="14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喫煙や受動喫煙が体に及ぼす影響等を啓発する健康セミナー実施を働きかけていく。</a:t>
                      </a:r>
                      <a:endPar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■改正健康増進法・条例の効果的な周知・啓発を実施する。</a:t>
                      </a:r>
                      <a:endPar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R w="1905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pPr>
                        <a:lnSpc>
                          <a:spcPts val="2000"/>
                        </a:lnSpc>
                      </a:pPr>
                      <a:r>
                        <a:rPr kumimoji="1"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●主な関連予算</a:t>
                      </a:r>
                      <a:endParaRPr kumimoji="1"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lnL w="1905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B050"/>
                    </a:solidFill>
                  </a:tcPr>
                </a:tc>
                <a:tc>
                  <a:txBody>
                    <a:bodyPr/>
                    <a:lstStyle/>
                    <a:p>
                      <a:pPr>
                        <a:lnSpc>
                          <a:spcPts val="2000"/>
                        </a:lnSpc>
                      </a:pP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▸若い世代の健康づくり推進事業（</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3,140</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千円）</a:t>
                      </a:r>
                      <a:endPar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pP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▸女性の健康づくり推進事業（</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6,424</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千円の内数）</a:t>
                      </a:r>
                      <a:endPar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graphicFrame>
        <p:nvGraphicFramePr>
          <p:cNvPr id="12" name="表 11"/>
          <p:cNvGraphicFramePr>
            <a:graphicFrameLocks noGrp="1"/>
          </p:cNvGraphicFramePr>
          <p:nvPr>
            <p:extLst>
              <p:ext uri="{D42A27DB-BD31-4B8C-83A1-F6EECF244321}">
                <p14:modId xmlns:p14="http://schemas.microsoft.com/office/powerpoint/2010/main" val="4193254927"/>
              </p:ext>
            </p:extLst>
          </p:nvPr>
        </p:nvGraphicFramePr>
        <p:xfrm>
          <a:off x="529499" y="1306497"/>
          <a:ext cx="8051793" cy="1330960"/>
        </p:xfrm>
        <a:graphic>
          <a:graphicData uri="http://schemas.openxmlformats.org/drawingml/2006/table">
            <a:tbl>
              <a:tblPr firstRow="1" bandRow="1">
                <a:tableStyleId>{5940675A-B579-460E-94D1-54222C63F5DA}</a:tableStyleId>
              </a:tblPr>
              <a:tblGrid>
                <a:gridCol w="3966611">
                  <a:extLst>
                    <a:ext uri="{9D8B030D-6E8A-4147-A177-3AD203B41FA5}">
                      <a16:colId xmlns:a16="http://schemas.microsoft.com/office/drawing/2014/main" val="20000"/>
                    </a:ext>
                  </a:extLst>
                </a:gridCol>
                <a:gridCol w="4085182">
                  <a:extLst>
                    <a:ext uri="{9D8B030D-6E8A-4147-A177-3AD203B41FA5}">
                      <a16:colId xmlns:a16="http://schemas.microsoft.com/office/drawing/2014/main" val="20001"/>
                    </a:ext>
                  </a:extLst>
                </a:gridCol>
              </a:tblGrid>
              <a:tr h="194734">
                <a:tc gridSpan="2">
                  <a:txBody>
                    <a:bodyPr/>
                    <a:lstStyle/>
                    <a:p>
                      <a:pPr algn="ctr">
                        <a:lnSpc>
                          <a:spcPts val="1900"/>
                        </a:lnSpc>
                      </a:pPr>
                      <a:r>
                        <a:rPr kumimoji="1"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主な数値目標❶：成人の喫煙率（男性</a:t>
                      </a:r>
                      <a:r>
                        <a:rPr kumimoji="1"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女性）</a:t>
                      </a:r>
                      <a:endParaRPr kumimoji="1" lang="ja-JP" altLang="en-US"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ysDash"/>
                      <a:round/>
                      <a:headEnd type="none" w="med" len="med"/>
                      <a:tailEnd type="none" w="med" len="med"/>
                    </a:lnB>
                    <a:solidFill>
                      <a:srgbClr val="FFFF99"/>
                    </a:solidFill>
                  </a:tcPr>
                </a:tc>
                <a:tc hMerge="1">
                  <a:txBody>
                    <a:bodyPr/>
                    <a:lstStyle/>
                    <a:p>
                      <a:pPr algn="ctr">
                        <a:lnSpc>
                          <a:spcPts val="1900"/>
                        </a:lnSpc>
                      </a:pPr>
                      <a:endParaRPr kumimoji="1"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10000"/>
                  </a:ext>
                </a:extLst>
              </a:tr>
              <a:tr h="144273">
                <a:tc>
                  <a:txBody>
                    <a:bodyPr/>
                    <a:lstStyle/>
                    <a:p>
                      <a:pPr algn="ctr">
                        <a:lnSpc>
                          <a:spcPts val="1900"/>
                        </a:lnSpc>
                      </a:pP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現在の取組状況：</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30.4</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/10.7</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H28</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L w="19050" cap="flat" cmpd="sng" algn="ctr">
                      <a:solidFill>
                        <a:schemeClr val="tx1"/>
                      </a:solidFill>
                      <a:prstDash val="solid"/>
                      <a:round/>
                      <a:headEnd type="none" w="med" len="med"/>
                      <a:tailEnd type="none" w="med" len="med"/>
                    </a:lnL>
                    <a:lnT w="19050" cap="flat" cmpd="sng" algn="ctr">
                      <a:solidFill>
                        <a:schemeClr val="tx1"/>
                      </a:solidFill>
                      <a:prstDash val="sysDash"/>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lnSpc>
                          <a:spcPts val="1900"/>
                        </a:lnSpc>
                      </a:pP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年度目標：</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R w="1905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44273">
                <a:tc gridSpan="2">
                  <a:txBody>
                    <a:bodyPr/>
                    <a:lstStyle/>
                    <a:p>
                      <a:pPr algn="ctr">
                        <a:lnSpc>
                          <a:spcPts val="1900"/>
                        </a:lnSpc>
                      </a:pPr>
                      <a:r>
                        <a:rPr kumimoji="1"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主な数値目標❷：受動喫煙の機会を有する者の割合（職場</a:t>
                      </a:r>
                      <a:r>
                        <a:rPr kumimoji="1"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飲食店）</a:t>
                      </a:r>
                      <a:endParaRPr kumimoji="1"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ysDash"/>
                      <a:round/>
                      <a:headEnd type="none" w="med" len="med"/>
                      <a:tailEnd type="none" w="med" len="med"/>
                    </a:lnB>
                    <a:solidFill>
                      <a:srgbClr val="FFFF99"/>
                    </a:solidFill>
                  </a:tcPr>
                </a:tc>
                <a:tc hMerge="1">
                  <a:txBody>
                    <a:bodyPr/>
                    <a:lstStyle/>
                    <a:p>
                      <a:pPr algn="ctr">
                        <a:lnSpc>
                          <a:spcPts val="1900"/>
                        </a:lnSpc>
                      </a:pP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ysDash"/>
                      <a:round/>
                      <a:headEnd type="none" w="med" len="med"/>
                      <a:tailEnd type="none" w="med" len="med"/>
                    </a:lnB>
                    <a:solidFill>
                      <a:srgbClr val="FFFF99"/>
                    </a:solidFill>
                  </a:tcPr>
                </a:tc>
                <a:extLst>
                  <a:ext uri="{0D108BD9-81ED-4DB2-BD59-A6C34878D82A}">
                    <a16:rowId xmlns:a16="http://schemas.microsoft.com/office/drawing/2014/main" val="10002"/>
                  </a:ext>
                </a:extLst>
              </a:tr>
              <a:tr h="144273">
                <a:tc>
                  <a:txBody>
                    <a:bodyPr/>
                    <a:lstStyle/>
                    <a:p>
                      <a:pPr algn="ctr">
                        <a:lnSpc>
                          <a:spcPts val="1900"/>
                        </a:lnSpc>
                      </a:pP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現在の取組状況：</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27.1</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/43.1</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H27</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L w="19050" cap="flat" cmpd="sng" algn="ctr">
                      <a:solidFill>
                        <a:schemeClr val="tx1"/>
                      </a:solidFill>
                      <a:prstDash val="solid"/>
                      <a:round/>
                      <a:headEnd type="none" w="med" len="med"/>
                      <a:tailEnd type="none" w="med" len="med"/>
                    </a:lnL>
                    <a:lnT w="19050" cap="flat" cmpd="sng" algn="ctr">
                      <a:solidFill>
                        <a:schemeClr val="tx1"/>
                      </a:solidFill>
                      <a:prstDash val="sysDash"/>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lnSpc>
                          <a:spcPts val="1900"/>
                        </a:lnSpc>
                      </a:pP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年度目標：</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0</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R w="1905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16" name="角丸四角形 15"/>
          <p:cNvSpPr/>
          <p:nvPr/>
        </p:nvSpPr>
        <p:spPr>
          <a:xfrm>
            <a:off x="7441615" y="973729"/>
            <a:ext cx="1314913" cy="4051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latin typeface="Meiryo UI" panose="020B0604030504040204" pitchFamily="50" charset="-128"/>
                <a:ea typeface="Meiryo UI" panose="020B0604030504040204" pitchFamily="50" charset="-128"/>
              </a:rPr>
              <a:t>予定以上</a:t>
            </a:r>
            <a:endParaRPr kumimoji="1" lang="ja-JP" altLang="en-US" sz="1400" dirty="0">
              <a:latin typeface="Meiryo UI" panose="020B0604030504040204" pitchFamily="50" charset="-128"/>
              <a:ea typeface="Meiryo UI" panose="020B0604030504040204" pitchFamily="50" charset="-128"/>
            </a:endParaRPr>
          </a:p>
        </p:txBody>
      </p:sp>
      <p:sp>
        <p:nvSpPr>
          <p:cNvPr id="13" name="Rectangle 2"/>
          <p:cNvSpPr>
            <a:spLocks noChangeArrowheads="1"/>
          </p:cNvSpPr>
          <p:nvPr/>
        </p:nvSpPr>
        <p:spPr bwMode="auto">
          <a:xfrm>
            <a:off x="0" y="0"/>
            <a:ext cx="9144000" cy="446088"/>
          </a:xfrm>
          <a:prstGeom prst="rect">
            <a:avLst/>
          </a:prstGeom>
          <a:gradFill rotWithShape="1">
            <a:gsLst>
              <a:gs pos="0">
                <a:srgbClr val="3333CC"/>
              </a:gs>
              <a:gs pos="50000">
                <a:schemeClr val="bg1"/>
              </a:gs>
              <a:gs pos="100000">
                <a:srgbClr val="3333CC"/>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5" tIns="45717" rIns="91435" bIns="45717" anchor="ctr"/>
          <a:lstStyle/>
          <a:p>
            <a:pPr algn="ctr">
              <a:lnSpc>
                <a:spcPts val="2600"/>
              </a:lnSpc>
              <a:defRPr/>
            </a:pPr>
            <a:r>
              <a:rPr lang="en-US" altLang="ja-JP" sz="2000" b="1" dirty="0" smtClean="0">
                <a:solidFill>
                  <a:srgbClr val="000000"/>
                </a:solidFill>
                <a:latin typeface="Meiryo UI" pitchFamily="50" charset="-128"/>
                <a:ea typeface="Meiryo UI" pitchFamily="50" charset="-128"/>
                <a:cs typeface="Meiryo UI" pitchFamily="50" charset="-128"/>
              </a:rPr>
              <a:t>Ⅰ</a:t>
            </a:r>
            <a:r>
              <a:rPr lang="ja-JP" altLang="en-US" sz="2000" b="1" dirty="0">
                <a:solidFill>
                  <a:srgbClr val="000000"/>
                </a:solidFill>
                <a:latin typeface="Meiryo UI" pitchFamily="50" charset="-128"/>
                <a:ea typeface="Meiryo UI" pitchFamily="50" charset="-128"/>
                <a:cs typeface="Meiryo UI" pitchFamily="50" charset="-128"/>
              </a:rPr>
              <a:t>　</a:t>
            </a:r>
            <a:r>
              <a:rPr lang="ja-JP" altLang="en-US" sz="2000" b="1" dirty="0" smtClean="0">
                <a:solidFill>
                  <a:srgbClr val="000000"/>
                </a:solidFill>
                <a:latin typeface="Meiryo UI" pitchFamily="50" charset="-128"/>
                <a:ea typeface="Meiryo UI" pitchFamily="50" charset="-128"/>
                <a:cs typeface="Meiryo UI" pitchFamily="50" charset="-128"/>
              </a:rPr>
              <a:t>生活習慣病の予防（生活習慣の改善）</a:t>
            </a:r>
            <a:endParaRPr lang="ja-JP" altLang="en-US" sz="2000" b="1" dirty="0">
              <a:solidFill>
                <a:srgbClr val="000000"/>
              </a:solidFill>
              <a:latin typeface="Meiryo UI" pitchFamily="50" charset="-128"/>
              <a:ea typeface="Meiryo UI" pitchFamily="50" charset="-128"/>
              <a:cs typeface="Meiryo UI" pitchFamily="50" charset="-128"/>
            </a:endParaRPr>
          </a:p>
        </p:txBody>
      </p:sp>
      <p:pic>
        <p:nvPicPr>
          <p:cNvPr id="14" name="図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1808" y="776427"/>
            <a:ext cx="544071" cy="719830"/>
          </a:xfrm>
          <a:prstGeom prst="rect">
            <a:avLst/>
          </a:prstGeom>
        </p:spPr>
      </p:pic>
    </p:spTree>
    <p:extLst>
      <p:ext uri="{BB962C8B-B14F-4D97-AF65-F5344CB8AC3E}">
        <p14:creationId xmlns:p14="http://schemas.microsoft.com/office/powerpoint/2010/main" val="42066485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91221" y="515815"/>
            <a:ext cx="8934450" cy="6295293"/>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defRPr/>
            </a:pPr>
            <a:endParaRPr lang="ja-JP" altLang="en-US" sz="1400" b="1" dirty="0">
              <a:latin typeface="Meiryo UI" pitchFamily="50" charset="-128"/>
              <a:ea typeface="Meiryo UI" pitchFamily="50" charset="-128"/>
              <a:cs typeface="Meiryo UI" pitchFamily="50" charset="-128"/>
            </a:endParaRPr>
          </a:p>
        </p:txBody>
      </p:sp>
      <p:sp>
        <p:nvSpPr>
          <p:cNvPr id="4" name="正方形/長方形 3"/>
          <p:cNvSpPr/>
          <p:nvPr/>
        </p:nvSpPr>
        <p:spPr>
          <a:xfrm>
            <a:off x="231775" y="802665"/>
            <a:ext cx="8677275" cy="5949827"/>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a:p>
        </p:txBody>
      </p:sp>
      <p:sp>
        <p:nvSpPr>
          <p:cNvPr id="5" name="正方形/長方形 4"/>
          <p:cNvSpPr/>
          <p:nvPr/>
        </p:nvSpPr>
        <p:spPr>
          <a:xfrm>
            <a:off x="207968" y="590529"/>
            <a:ext cx="6596280" cy="394211"/>
          </a:xfrm>
          <a:prstGeom prst="rect">
            <a:avLst/>
          </a:prstGeom>
          <a:solidFill>
            <a:srgbClr val="002060"/>
          </a:solidFill>
          <a:ln>
            <a:noFill/>
          </a:ln>
          <a:effectLst>
            <a:outerShdw blurRad="1016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anchor="ctr"/>
          <a:lstStyle/>
          <a:p>
            <a:pPr>
              <a:lnSpc>
                <a:spcPts val="2200"/>
              </a:lnSpc>
              <a:defRPr/>
            </a:pP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⑦歯と口の健康 ＊計画</a:t>
            </a:r>
            <a:r>
              <a:rPr lang="en-US" altLang="ja-JP"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P.57-P.58</a:t>
            </a:r>
            <a:endPar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209" name="テキスト ボックス 1"/>
          <p:cNvSpPr txBox="1">
            <a:spLocks noChangeArrowheads="1"/>
          </p:cNvSpPr>
          <p:nvPr/>
        </p:nvSpPr>
        <p:spPr bwMode="auto">
          <a:xfrm>
            <a:off x="246062" y="1027408"/>
            <a:ext cx="8897938" cy="374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lnSpc>
                <a:spcPts val="2200"/>
              </a:lnSpc>
              <a:spcBef>
                <a:spcPct val="0"/>
              </a:spcBef>
              <a:buFontTx/>
              <a:buNone/>
            </a:pPr>
            <a:r>
              <a:rPr lang="ja-JP" altLang="en-US" sz="1500" b="1" dirty="0" smtClean="0">
                <a:latin typeface="Meiryo UI" pitchFamily="50" charset="-128"/>
                <a:ea typeface="Meiryo UI" pitchFamily="50" charset="-128"/>
                <a:cs typeface="Meiryo UI" pitchFamily="50" charset="-128"/>
              </a:rPr>
              <a:t>■　歯科健診</a:t>
            </a:r>
            <a:r>
              <a:rPr lang="ja-JP" altLang="en-US" sz="1500" b="1" dirty="0">
                <a:latin typeface="Meiryo UI" pitchFamily="50" charset="-128"/>
                <a:ea typeface="Meiryo UI" pitchFamily="50" charset="-128"/>
                <a:cs typeface="Meiryo UI" pitchFamily="50" charset="-128"/>
              </a:rPr>
              <a:t>を</a:t>
            </a:r>
            <a:r>
              <a:rPr lang="ja-JP" altLang="en-US" sz="1500" b="1" dirty="0" smtClean="0">
                <a:latin typeface="Meiryo UI" pitchFamily="50" charset="-128"/>
                <a:ea typeface="Meiryo UI" pitchFamily="50" charset="-128"/>
                <a:cs typeface="Meiryo UI" pitchFamily="50" charset="-128"/>
              </a:rPr>
              <a:t>受診率の向上</a:t>
            </a:r>
            <a:r>
              <a:rPr lang="ja-JP" altLang="en-US" sz="1500" b="1" dirty="0">
                <a:latin typeface="Meiryo UI" pitchFamily="50" charset="-128"/>
                <a:ea typeface="Meiryo UI" pitchFamily="50" charset="-128"/>
                <a:cs typeface="Meiryo UI" pitchFamily="50" charset="-128"/>
              </a:rPr>
              <a:t>など</a:t>
            </a:r>
            <a:r>
              <a:rPr lang="ja-JP" altLang="en-US" sz="1500" b="1" dirty="0" smtClean="0">
                <a:latin typeface="Meiryo UI" pitchFamily="50" charset="-128"/>
                <a:ea typeface="Meiryo UI" pitchFamily="50" charset="-128"/>
                <a:cs typeface="Meiryo UI" pitchFamily="50" charset="-128"/>
              </a:rPr>
              <a:t>、歯と口の健康に係る</a:t>
            </a:r>
            <a:r>
              <a:rPr lang="ja-JP" altLang="en-US" sz="1500" b="1" dirty="0">
                <a:latin typeface="Meiryo UI" pitchFamily="50" charset="-128"/>
                <a:ea typeface="Meiryo UI" pitchFamily="50" charset="-128"/>
                <a:cs typeface="Meiryo UI" pitchFamily="50" charset="-128"/>
              </a:rPr>
              <a:t>取組み</a:t>
            </a:r>
            <a:r>
              <a:rPr lang="ja-JP" altLang="en-US" sz="1500" b="1" dirty="0" smtClean="0">
                <a:latin typeface="Meiryo UI" pitchFamily="50" charset="-128"/>
                <a:ea typeface="Meiryo UI" pitchFamily="50" charset="-128"/>
                <a:cs typeface="Meiryo UI" pitchFamily="50" charset="-128"/>
              </a:rPr>
              <a:t>を推進する</a:t>
            </a:r>
            <a:endParaRPr lang="en-US" altLang="ja-JP" sz="1500" b="1" dirty="0" smtClean="0">
              <a:latin typeface="Meiryo UI" pitchFamily="50" charset="-128"/>
              <a:ea typeface="Meiryo UI" pitchFamily="50" charset="-128"/>
              <a:cs typeface="Meiryo UI" pitchFamily="50" charset="-128"/>
            </a:endParaRPr>
          </a:p>
        </p:txBody>
      </p:sp>
      <p:graphicFrame>
        <p:nvGraphicFramePr>
          <p:cNvPr id="11" name="表 10"/>
          <p:cNvGraphicFramePr>
            <a:graphicFrameLocks noGrp="1"/>
          </p:cNvGraphicFramePr>
          <p:nvPr>
            <p:extLst>
              <p:ext uri="{D42A27DB-BD31-4B8C-83A1-F6EECF244321}">
                <p14:modId xmlns:p14="http://schemas.microsoft.com/office/powerpoint/2010/main" val="4133264250"/>
              </p:ext>
            </p:extLst>
          </p:nvPr>
        </p:nvGraphicFramePr>
        <p:xfrm>
          <a:off x="527829" y="2209069"/>
          <a:ext cx="8065186" cy="4338320"/>
        </p:xfrm>
        <a:graphic>
          <a:graphicData uri="http://schemas.openxmlformats.org/drawingml/2006/table">
            <a:tbl>
              <a:tblPr firstRow="1" bandRow="1">
                <a:tableStyleId>{5940675A-B579-460E-94D1-54222C63F5DA}</a:tableStyleId>
              </a:tblPr>
              <a:tblGrid>
                <a:gridCol w="1429925">
                  <a:extLst>
                    <a:ext uri="{9D8B030D-6E8A-4147-A177-3AD203B41FA5}">
                      <a16:colId xmlns:a16="http://schemas.microsoft.com/office/drawing/2014/main" val="20000"/>
                    </a:ext>
                  </a:extLst>
                </a:gridCol>
                <a:gridCol w="6635261">
                  <a:extLst>
                    <a:ext uri="{9D8B030D-6E8A-4147-A177-3AD203B41FA5}">
                      <a16:colId xmlns:a16="http://schemas.microsoft.com/office/drawing/2014/main" val="20001"/>
                    </a:ext>
                  </a:extLst>
                </a:gridCol>
              </a:tblGrid>
              <a:tr h="370840">
                <a:tc>
                  <a:txBody>
                    <a:bodyPr/>
                    <a:lstStyle/>
                    <a:p>
                      <a:pPr>
                        <a:lnSpc>
                          <a:spcPts val="2000"/>
                        </a:lnSpc>
                      </a:pPr>
                      <a:r>
                        <a:rPr kumimoji="1"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●主な取組</a:t>
                      </a:r>
                      <a:endParaRPr kumimoji="1"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solidFill>
                      <a:srgbClr val="00B050"/>
                    </a:solidFill>
                  </a:tcPr>
                </a:tc>
                <a:tc>
                  <a:txBody>
                    <a:bodyPr/>
                    <a:lstStyle/>
                    <a:p>
                      <a:pPr>
                        <a:lnSpc>
                          <a:spcPts val="2000"/>
                        </a:lnSpc>
                      </a:pPr>
                      <a:r>
                        <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《8020</a:t>
                      </a: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運動推進特別事業</a:t>
                      </a:r>
                      <a:r>
                        <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a:t>
                      </a:r>
                    </a:p>
                    <a:p>
                      <a:pPr>
                        <a:lnSpc>
                          <a:spcPts val="2000"/>
                        </a:lnSpc>
                      </a:pPr>
                      <a:r>
                        <a:rPr kumimoji="1" lang="ja-JP" altLang="en-US" sz="1400" b="0" dirty="0" smtClean="0">
                          <a:latin typeface="Meiryo UI" panose="020B0604030504040204" pitchFamily="50" charset="-128"/>
                          <a:ea typeface="Meiryo UI" panose="020B0604030504040204" pitchFamily="50" charset="-128"/>
                          <a:cs typeface="Meiryo UI" panose="020B0604030504040204" pitchFamily="50" charset="-128"/>
                        </a:rPr>
                        <a:t>■大学、短大、専修学校の保健担当者を「歯と口の健康サポーター」として養成し、学生の歯科口腔保健の意識向上に係る取組みを実施</a:t>
                      </a:r>
                      <a:r>
                        <a:rPr kumimoji="1" lang="en-US" altLang="ja-JP" sz="1400" b="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0" dirty="0" smtClean="0">
                          <a:latin typeface="Meiryo UI" panose="020B0604030504040204" pitchFamily="50" charset="-128"/>
                          <a:ea typeface="Meiryo UI" panose="020B0604030504040204" pitchFamily="50" charset="-128"/>
                          <a:cs typeface="Meiryo UI" panose="020B0604030504040204" pitchFamily="50" charset="-128"/>
                        </a:rPr>
                        <a:t>養成数</a:t>
                      </a:r>
                      <a:r>
                        <a:rPr kumimoji="1" lang="en-US" altLang="ja-JP" sz="1400" b="0" dirty="0" smtClean="0">
                          <a:latin typeface="Meiryo UI" panose="020B0604030504040204" pitchFamily="50" charset="-128"/>
                          <a:ea typeface="Meiryo UI" panose="020B0604030504040204" pitchFamily="50" charset="-128"/>
                          <a:cs typeface="Meiryo UI" panose="020B0604030504040204" pitchFamily="50" charset="-128"/>
                        </a:rPr>
                        <a:t>26</a:t>
                      </a:r>
                      <a:r>
                        <a:rPr kumimoji="1" lang="ja-JP" altLang="en-US" sz="1400" b="0" dirty="0" smtClean="0">
                          <a:latin typeface="Meiryo UI" panose="020B0604030504040204" pitchFamily="50" charset="-128"/>
                          <a:ea typeface="Meiryo UI" panose="020B0604030504040204" pitchFamily="50" charset="-128"/>
                          <a:cs typeface="Meiryo UI" panose="020B0604030504040204" pitchFamily="50" charset="-128"/>
                        </a:rPr>
                        <a:t>人</a:t>
                      </a:r>
                      <a:r>
                        <a:rPr kumimoji="1" lang="en-US" altLang="ja-JP" sz="1400" b="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0" dirty="0" err="1"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400" b="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pPr>
                      <a:r>
                        <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1" u="sng" dirty="0" smtClean="0">
                          <a:latin typeface="Meiryo UI" panose="020B0604030504040204" pitchFamily="50" charset="-128"/>
                          <a:ea typeface="Meiryo UI" panose="020B0604030504040204" pitchFamily="50" charset="-128"/>
                          <a:cs typeface="Meiryo UI" panose="020B0604030504040204" pitchFamily="50" charset="-128"/>
                        </a:rPr>
                        <a:t>健康キャンパス・プロジェクト</a:t>
                      </a:r>
                      <a:r>
                        <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a:t>
                      </a:r>
                    </a:p>
                    <a:p>
                      <a:pPr>
                        <a:lnSpc>
                          <a:spcPts val="2000"/>
                        </a:lnSpc>
                      </a:pPr>
                      <a:r>
                        <a:rPr kumimoji="1" lang="ja-JP" altLang="en-US" sz="1400" spc="-20" baseline="0" dirty="0" smtClean="0">
                          <a:latin typeface="Meiryo UI" panose="020B0604030504040204" pitchFamily="50" charset="-128"/>
                          <a:ea typeface="Meiryo UI" panose="020B0604030504040204" pitchFamily="50" charset="-128"/>
                          <a:cs typeface="Meiryo UI" panose="020B0604030504040204" pitchFamily="50" charset="-128"/>
                        </a:rPr>
                        <a:t>■若い世代の歯と口の健康に対するヘルスリテラシーを高めるため、立命館大学</a:t>
                      </a:r>
                      <a:r>
                        <a:rPr kumimoji="1" lang="en-US" altLang="ja-JP" sz="1400" spc="-20" baseline="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spc="-20" baseline="0" dirty="0" smtClean="0">
                          <a:latin typeface="Meiryo UI" panose="020B0604030504040204" pitchFamily="50" charset="-128"/>
                          <a:ea typeface="Meiryo UI" panose="020B0604030504040204" pitchFamily="50" charset="-128"/>
                          <a:cs typeface="Meiryo UI" panose="020B0604030504040204" pitchFamily="50" charset="-128"/>
                        </a:rPr>
                        <a:t>大阪いばらきキャンパス</a:t>
                      </a:r>
                      <a:r>
                        <a:rPr kumimoji="1" lang="en-US" altLang="ja-JP" sz="1400" spc="-20" baseline="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spc="-20" baseline="0" dirty="0" smtClean="0">
                          <a:latin typeface="Meiryo UI" panose="020B0604030504040204" pitchFamily="50" charset="-128"/>
                          <a:ea typeface="Meiryo UI" panose="020B0604030504040204" pitchFamily="50" charset="-128"/>
                          <a:cs typeface="Meiryo UI" panose="020B0604030504040204" pitchFamily="50" charset="-128"/>
                        </a:rPr>
                        <a:t>において「お口の健康セミナー」及び「お口の健康チェック」を実施。歯と口の重要な役割について普及啓発を行った</a:t>
                      </a:r>
                      <a:r>
                        <a:rPr kumimoji="1" lang="en-US" altLang="ja-JP" sz="1400" spc="-20" baseline="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spc="-20" baseline="0" dirty="0" smtClean="0">
                          <a:latin typeface="Meiryo UI" panose="020B0604030504040204" pitchFamily="50" charset="-128"/>
                          <a:ea typeface="Meiryo UI" panose="020B0604030504040204" pitchFamily="50" charset="-128"/>
                          <a:cs typeface="Meiryo UI" panose="020B0604030504040204" pitchFamily="50" charset="-128"/>
                        </a:rPr>
                        <a:t>実施日</a:t>
                      </a:r>
                      <a:r>
                        <a:rPr kumimoji="1" lang="en-US" altLang="ja-JP" sz="1400" spc="-20" baseline="0" dirty="0" smtClean="0">
                          <a:latin typeface="Meiryo UI" panose="020B0604030504040204" pitchFamily="50" charset="-128"/>
                          <a:ea typeface="Meiryo UI" panose="020B0604030504040204" pitchFamily="50" charset="-128"/>
                          <a:cs typeface="Meiryo UI" panose="020B0604030504040204" pitchFamily="50" charset="-128"/>
                        </a:rPr>
                        <a:t>:11/8</a:t>
                      </a:r>
                      <a:r>
                        <a:rPr kumimoji="1" lang="ja-JP" altLang="en-US" sz="1400" spc="-20" baseline="0" dirty="0" err="1"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spc="-20" baseline="0" dirty="0" smtClean="0">
                          <a:latin typeface="Meiryo UI" panose="020B0604030504040204" pitchFamily="50" charset="-128"/>
                          <a:ea typeface="Meiryo UI" panose="020B0604030504040204" pitchFamily="50" charset="-128"/>
                          <a:cs typeface="Meiryo UI" panose="020B0604030504040204" pitchFamily="50" charset="-128"/>
                        </a:rPr>
                        <a:t>参加者</a:t>
                      </a:r>
                      <a:r>
                        <a:rPr kumimoji="1" lang="en-US" altLang="ja-JP" sz="1400" spc="-20" baseline="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spc="-20" baseline="0" dirty="0" smtClean="0">
                          <a:latin typeface="Meiryo UI" panose="020B0604030504040204" pitchFamily="50" charset="-128"/>
                          <a:ea typeface="Meiryo UI" panose="020B0604030504040204" pitchFamily="50" charset="-128"/>
                          <a:cs typeface="Meiryo UI" panose="020B0604030504040204" pitchFamily="50" charset="-128"/>
                        </a:rPr>
                        <a:t>セミナー</a:t>
                      </a:r>
                      <a:r>
                        <a:rPr kumimoji="1" lang="en-US" altLang="ja-JP" sz="1400" spc="-20" baseline="0" dirty="0" smtClean="0">
                          <a:latin typeface="Meiryo UI" panose="020B0604030504040204" pitchFamily="50" charset="-128"/>
                          <a:ea typeface="Meiryo UI" panose="020B0604030504040204" pitchFamily="50" charset="-128"/>
                          <a:cs typeface="Meiryo UI" panose="020B0604030504040204" pitchFamily="50" charset="-128"/>
                        </a:rPr>
                        <a:t>38</a:t>
                      </a:r>
                      <a:r>
                        <a:rPr kumimoji="1" lang="ja-JP" altLang="en-US" sz="1400" spc="-20" baseline="0" dirty="0" smtClean="0">
                          <a:latin typeface="Meiryo UI" panose="020B0604030504040204" pitchFamily="50" charset="-128"/>
                          <a:ea typeface="Meiryo UI" panose="020B0604030504040204" pitchFamily="50" charset="-128"/>
                          <a:cs typeface="Meiryo UI" panose="020B0604030504040204" pitchFamily="50" charset="-128"/>
                        </a:rPr>
                        <a:t>人、お口のチェック</a:t>
                      </a:r>
                      <a:r>
                        <a:rPr kumimoji="1" lang="en-US" altLang="ja-JP" sz="1400" spc="-20" baseline="0" dirty="0" smtClean="0">
                          <a:latin typeface="Meiryo UI" panose="020B0604030504040204" pitchFamily="50" charset="-128"/>
                          <a:ea typeface="Meiryo UI" panose="020B0604030504040204" pitchFamily="50" charset="-128"/>
                          <a:cs typeface="Meiryo UI" panose="020B0604030504040204" pitchFamily="50" charset="-128"/>
                        </a:rPr>
                        <a:t>22</a:t>
                      </a:r>
                      <a:r>
                        <a:rPr kumimoji="1" lang="ja-JP" altLang="en-US" sz="1400" spc="-20" baseline="0" dirty="0" smtClean="0">
                          <a:latin typeface="Meiryo UI" panose="020B0604030504040204" pitchFamily="50" charset="-128"/>
                          <a:ea typeface="Meiryo UI" panose="020B0604030504040204" pitchFamily="50" charset="-128"/>
                          <a:cs typeface="Meiryo UI" panose="020B0604030504040204" pitchFamily="50" charset="-128"/>
                        </a:rPr>
                        <a:t>人</a:t>
                      </a:r>
                      <a:r>
                        <a:rPr kumimoji="1" lang="en-US" altLang="ja-JP" sz="1400" spc="-20" baseline="0" dirty="0" smtClean="0">
                          <a:latin typeface="Meiryo UI" panose="020B0604030504040204" pitchFamily="50" charset="-128"/>
                          <a:ea typeface="Meiryo UI" panose="020B0604030504040204" pitchFamily="50" charset="-128"/>
                          <a:cs typeface="Meiryo UI" panose="020B0604030504040204" pitchFamily="50" charset="-128"/>
                        </a:rPr>
                        <a:t>】</a:t>
                      </a:r>
                    </a:p>
                    <a:p>
                      <a:pPr>
                        <a:lnSpc>
                          <a:spcPts val="2000"/>
                        </a:lnSpc>
                      </a:pPr>
                      <a:r>
                        <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1" u="sng" dirty="0" smtClean="0">
                          <a:latin typeface="Meiryo UI" panose="020B0604030504040204" pitchFamily="50" charset="-128"/>
                          <a:ea typeface="Meiryo UI" panose="020B0604030504040204" pitchFamily="50" charset="-128"/>
                          <a:cs typeface="Meiryo UI" panose="020B0604030504040204" pitchFamily="50" charset="-128"/>
                        </a:rPr>
                        <a:t>民間企業との連携</a:t>
                      </a:r>
                      <a:r>
                        <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a:t>
                      </a:r>
                    </a:p>
                    <a:p>
                      <a:pPr>
                        <a:lnSpc>
                          <a:spcPts val="2000"/>
                        </a:lnSpc>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■民間企業と連携し、歯磨きの大切や歯磨き・歯間部清掃の方法等について学ぶ「健口セミナー」を開催。</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回開催、参加者</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105</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組</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endParaRPr>
                    </a:p>
                  </a:txBody>
                  <a:tcP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0000"/>
                  </a:ext>
                </a:extLst>
              </a:tr>
              <a:tr h="370840">
                <a:tc>
                  <a:txBody>
                    <a:bodyPr/>
                    <a:lstStyle/>
                    <a:p>
                      <a:pPr>
                        <a:lnSpc>
                          <a:spcPts val="2000"/>
                        </a:lnSpc>
                      </a:pPr>
                      <a:r>
                        <a:rPr kumimoji="1"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●次年度に向けた改善点等</a:t>
                      </a:r>
                      <a:endParaRPr kumimoji="1"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lnL w="1905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0B050"/>
                    </a:solidFill>
                  </a:tcPr>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■アスマイルや</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健活</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を活用したプロモーション活動を展開し、歯と口の健康づくりの重要性について、幅広い世代の府民への働きかけを行っていく。</a:t>
                      </a:r>
                      <a:endPar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■健康キャンパスに取り組む</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大学数の増加、歯と口の健康づくりの重要性等を啓発する健康セミナー等の実施を働きかけていく。</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txBody>
                  <a:tcPr>
                    <a:lnR w="1905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pPr>
                        <a:lnSpc>
                          <a:spcPts val="2000"/>
                        </a:lnSpc>
                      </a:pPr>
                      <a:r>
                        <a:rPr kumimoji="1"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●主な関連予算</a:t>
                      </a:r>
                      <a:endParaRPr kumimoji="1"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lnL w="1905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B050"/>
                    </a:solidFill>
                  </a:tcPr>
                </a:tc>
                <a:tc>
                  <a:txBody>
                    <a:bodyPr/>
                    <a:lstStyle/>
                    <a:p>
                      <a:pPr>
                        <a:lnSpc>
                          <a:spcPts val="2000"/>
                        </a:lnSpc>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8020</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運動推進特別</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2,137</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千円）</a:t>
                      </a:r>
                      <a:endPar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pP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▸若い世代の健康づくり推進事業（</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3,140</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千円）</a:t>
                      </a:r>
                      <a:endPar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graphicFrame>
        <p:nvGraphicFramePr>
          <p:cNvPr id="12" name="表 11"/>
          <p:cNvGraphicFramePr>
            <a:graphicFrameLocks noGrp="1"/>
          </p:cNvGraphicFramePr>
          <p:nvPr>
            <p:extLst>
              <p:ext uri="{D42A27DB-BD31-4B8C-83A1-F6EECF244321}">
                <p14:modId xmlns:p14="http://schemas.microsoft.com/office/powerpoint/2010/main" val="126149208"/>
              </p:ext>
            </p:extLst>
          </p:nvPr>
        </p:nvGraphicFramePr>
        <p:xfrm>
          <a:off x="529499" y="1383771"/>
          <a:ext cx="8051793" cy="665480"/>
        </p:xfrm>
        <a:graphic>
          <a:graphicData uri="http://schemas.openxmlformats.org/drawingml/2006/table">
            <a:tbl>
              <a:tblPr firstRow="1" bandRow="1">
                <a:tableStyleId>{5940675A-B579-460E-94D1-54222C63F5DA}</a:tableStyleId>
              </a:tblPr>
              <a:tblGrid>
                <a:gridCol w="3966611">
                  <a:extLst>
                    <a:ext uri="{9D8B030D-6E8A-4147-A177-3AD203B41FA5}">
                      <a16:colId xmlns:a16="http://schemas.microsoft.com/office/drawing/2014/main" val="20000"/>
                    </a:ext>
                  </a:extLst>
                </a:gridCol>
                <a:gridCol w="4085182">
                  <a:extLst>
                    <a:ext uri="{9D8B030D-6E8A-4147-A177-3AD203B41FA5}">
                      <a16:colId xmlns:a16="http://schemas.microsoft.com/office/drawing/2014/main" val="20001"/>
                    </a:ext>
                  </a:extLst>
                </a:gridCol>
              </a:tblGrid>
              <a:tr h="194734">
                <a:tc gridSpan="2">
                  <a:txBody>
                    <a:bodyPr/>
                    <a:lstStyle/>
                    <a:p>
                      <a:pPr algn="ctr">
                        <a:lnSpc>
                          <a:spcPts val="1900"/>
                        </a:lnSpc>
                      </a:pPr>
                      <a:r>
                        <a:rPr kumimoji="1"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主な数値目標：過去</a:t>
                      </a:r>
                      <a:r>
                        <a:rPr kumimoji="1"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年に歯科健診を受診した者の割合（</a:t>
                      </a:r>
                      <a:r>
                        <a:rPr kumimoji="1"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r>
                        <a:rPr kumimoji="1"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歳以上）</a:t>
                      </a:r>
                      <a:endParaRPr kumimoji="1" lang="ja-JP" altLang="en-US"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ysDash"/>
                      <a:round/>
                      <a:headEnd type="none" w="med" len="med"/>
                      <a:tailEnd type="none" w="med" len="med"/>
                    </a:lnB>
                    <a:solidFill>
                      <a:srgbClr val="FFFF99"/>
                    </a:solidFill>
                  </a:tcPr>
                </a:tc>
                <a:tc hMerge="1">
                  <a:txBody>
                    <a:bodyPr/>
                    <a:lstStyle/>
                    <a:p>
                      <a:pPr algn="ctr">
                        <a:lnSpc>
                          <a:spcPts val="1900"/>
                        </a:lnSpc>
                      </a:pPr>
                      <a:endParaRPr kumimoji="1"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10000"/>
                  </a:ext>
                </a:extLst>
              </a:tr>
              <a:tr h="144273">
                <a:tc>
                  <a:txBody>
                    <a:bodyPr/>
                    <a:lstStyle/>
                    <a:p>
                      <a:pPr algn="ctr">
                        <a:lnSpc>
                          <a:spcPts val="1900"/>
                        </a:lnSpc>
                      </a:pP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現在の取組状況：</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51.4</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H28</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L w="19050" cap="flat" cmpd="sng" algn="ctr">
                      <a:solidFill>
                        <a:schemeClr val="tx1"/>
                      </a:solidFill>
                      <a:prstDash val="solid"/>
                      <a:round/>
                      <a:headEnd type="none" w="med" len="med"/>
                      <a:tailEnd type="none" w="med" len="med"/>
                    </a:lnL>
                    <a:lnT w="19050" cap="flat" cmpd="sng" algn="ctr">
                      <a:solidFill>
                        <a:schemeClr val="tx1"/>
                      </a:solidFill>
                      <a:prstDash val="sysDash"/>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lnSpc>
                          <a:spcPts val="1900"/>
                        </a:lnSpc>
                      </a:pP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年度目標：</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55</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％以上</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R w="1905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16" name="角丸四角形 15"/>
          <p:cNvSpPr/>
          <p:nvPr/>
        </p:nvSpPr>
        <p:spPr>
          <a:xfrm>
            <a:off x="7511953" y="1008898"/>
            <a:ext cx="1314913" cy="4051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latin typeface="Meiryo UI" panose="020B0604030504040204" pitchFamily="50" charset="-128"/>
                <a:ea typeface="Meiryo UI" panose="020B0604030504040204" pitchFamily="50" charset="-128"/>
              </a:rPr>
              <a:t>予定以上</a:t>
            </a:r>
            <a:endParaRPr kumimoji="1" lang="ja-JP" altLang="en-US" sz="1400" dirty="0">
              <a:latin typeface="Meiryo UI" panose="020B0604030504040204" pitchFamily="50" charset="-128"/>
              <a:ea typeface="Meiryo UI" panose="020B0604030504040204" pitchFamily="50" charset="-128"/>
            </a:endParaRPr>
          </a:p>
        </p:txBody>
      </p:sp>
      <p:sp>
        <p:nvSpPr>
          <p:cNvPr id="13" name="Rectangle 2"/>
          <p:cNvSpPr>
            <a:spLocks noChangeArrowheads="1"/>
          </p:cNvSpPr>
          <p:nvPr/>
        </p:nvSpPr>
        <p:spPr bwMode="auto">
          <a:xfrm>
            <a:off x="0" y="0"/>
            <a:ext cx="9144000" cy="446088"/>
          </a:xfrm>
          <a:prstGeom prst="rect">
            <a:avLst/>
          </a:prstGeom>
          <a:gradFill rotWithShape="1">
            <a:gsLst>
              <a:gs pos="0">
                <a:srgbClr val="3333CC"/>
              </a:gs>
              <a:gs pos="50000">
                <a:schemeClr val="bg1"/>
              </a:gs>
              <a:gs pos="100000">
                <a:srgbClr val="3333CC"/>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5" tIns="45717" rIns="91435" bIns="45717" anchor="ctr"/>
          <a:lstStyle/>
          <a:p>
            <a:pPr algn="ctr">
              <a:lnSpc>
                <a:spcPts val="2600"/>
              </a:lnSpc>
              <a:defRPr/>
            </a:pPr>
            <a:r>
              <a:rPr lang="en-US" altLang="ja-JP" sz="2000" b="1" dirty="0" smtClean="0">
                <a:solidFill>
                  <a:srgbClr val="000000"/>
                </a:solidFill>
                <a:latin typeface="Meiryo UI" pitchFamily="50" charset="-128"/>
                <a:ea typeface="Meiryo UI" pitchFamily="50" charset="-128"/>
                <a:cs typeface="Meiryo UI" pitchFamily="50" charset="-128"/>
              </a:rPr>
              <a:t>Ⅰ</a:t>
            </a:r>
            <a:r>
              <a:rPr lang="ja-JP" altLang="en-US" sz="2000" b="1" dirty="0">
                <a:solidFill>
                  <a:srgbClr val="000000"/>
                </a:solidFill>
                <a:latin typeface="Meiryo UI" pitchFamily="50" charset="-128"/>
                <a:ea typeface="Meiryo UI" pitchFamily="50" charset="-128"/>
                <a:cs typeface="Meiryo UI" pitchFamily="50" charset="-128"/>
              </a:rPr>
              <a:t>　</a:t>
            </a:r>
            <a:r>
              <a:rPr lang="ja-JP" altLang="en-US" sz="2000" b="1" dirty="0" smtClean="0">
                <a:solidFill>
                  <a:srgbClr val="000000"/>
                </a:solidFill>
                <a:latin typeface="Meiryo UI" pitchFamily="50" charset="-128"/>
                <a:ea typeface="Meiryo UI" pitchFamily="50" charset="-128"/>
                <a:cs typeface="Meiryo UI" pitchFamily="50" charset="-128"/>
              </a:rPr>
              <a:t>生活習慣病の予防（生活習慣の改善）</a:t>
            </a:r>
            <a:endParaRPr lang="ja-JP" altLang="en-US" sz="2000" b="1" dirty="0">
              <a:solidFill>
                <a:srgbClr val="000000"/>
              </a:solidFill>
              <a:latin typeface="Meiryo UI" pitchFamily="50" charset="-128"/>
              <a:ea typeface="Meiryo UI" pitchFamily="50" charset="-128"/>
              <a:cs typeface="Meiryo UI" pitchFamily="50" charset="-128"/>
            </a:endParaRPr>
          </a:p>
        </p:txBody>
      </p:sp>
      <p:sp>
        <p:nvSpPr>
          <p:cNvPr id="14" name="円/楕円 6"/>
          <p:cNvSpPr/>
          <p:nvPr/>
        </p:nvSpPr>
        <p:spPr>
          <a:xfrm>
            <a:off x="8697913" y="49634"/>
            <a:ext cx="431800" cy="431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b="1" dirty="0" smtClean="0"/>
              <a:t>8</a:t>
            </a:r>
            <a:endParaRPr lang="ja-JP" altLang="en-US" b="1" dirty="0"/>
          </a:p>
        </p:txBody>
      </p:sp>
      <p:pic>
        <p:nvPicPr>
          <p:cNvPr id="17" name="図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67378" y="718454"/>
            <a:ext cx="544071" cy="719830"/>
          </a:xfrm>
          <a:prstGeom prst="rect">
            <a:avLst/>
          </a:prstGeom>
        </p:spPr>
      </p:pic>
    </p:spTree>
    <p:extLst>
      <p:ext uri="{BB962C8B-B14F-4D97-AF65-F5344CB8AC3E}">
        <p14:creationId xmlns:p14="http://schemas.microsoft.com/office/powerpoint/2010/main" val="15796926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91221" y="515815"/>
            <a:ext cx="8934450" cy="6295293"/>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defRPr/>
            </a:pPr>
            <a:endParaRPr lang="ja-JP" altLang="en-US" sz="1400" b="1" dirty="0">
              <a:latin typeface="Meiryo UI" pitchFamily="50" charset="-128"/>
              <a:ea typeface="Meiryo UI" pitchFamily="50" charset="-128"/>
              <a:cs typeface="Meiryo UI" pitchFamily="50" charset="-128"/>
            </a:endParaRPr>
          </a:p>
        </p:txBody>
      </p:sp>
      <p:sp>
        <p:nvSpPr>
          <p:cNvPr id="4" name="正方形/長方形 3"/>
          <p:cNvSpPr/>
          <p:nvPr/>
        </p:nvSpPr>
        <p:spPr>
          <a:xfrm>
            <a:off x="231775" y="802665"/>
            <a:ext cx="8677275" cy="5949827"/>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a:p>
        </p:txBody>
      </p:sp>
      <p:sp>
        <p:nvSpPr>
          <p:cNvPr id="5" name="正方形/長方形 4"/>
          <p:cNvSpPr/>
          <p:nvPr/>
        </p:nvSpPr>
        <p:spPr>
          <a:xfrm>
            <a:off x="207968" y="590529"/>
            <a:ext cx="6596280" cy="394211"/>
          </a:xfrm>
          <a:prstGeom prst="rect">
            <a:avLst/>
          </a:prstGeom>
          <a:solidFill>
            <a:srgbClr val="002060"/>
          </a:solidFill>
          <a:ln>
            <a:noFill/>
          </a:ln>
          <a:effectLst>
            <a:outerShdw blurRad="1016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anchor="ctr"/>
          <a:lstStyle/>
          <a:p>
            <a:pPr>
              <a:lnSpc>
                <a:spcPts val="2200"/>
              </a:lnSpc>
              <a:defRPr/>
            </a:pP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➇こころの健康 ＊計画</a:t>
            </a:r>
            <a:r>
              <a:rPr lang="en-US" altLang="ja-JP"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P.58-P.59</a:t>
            </a:r>
            <a:endPar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209" name="テキスト ボックス 1"/>
          <p:cNvSpPr txBox="1">
            <a:spLocks noChangeArrowheads="1"/>
          </p:cNvSpPr>
          <p:nvPr/>
        </p:nvSpPr>
        <p:spPr bwMode="auto">
          <a:xfrm>
            <a:off x="246062" y="1047386"/>
            <a:ext cx="8897938" cy="342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lnSpc>
                <a:spcPts val="2200"/>
              </a:lnSpc>
              <a:spcBef>
                <a:spcPct val="0"/>
              </a:spcBef>
              <a:buFontTx/>
              <a:buNone/>
            </a:pPr>
            <a:r>
              <a:rPr lang="ja-JP" altLang="en-US" sz="1500" b="1" spc="-80" dirty="0" smtClean="0">
                <a:latin typeface="Meiryo UI" pitchFamily="50" charset="-128"/>
                <a:ea typeface="Meiryo UI" pitchFamily="50" charset="-128"/>
                <a:cs typeface="Meiryo UI" pitchFamily="50" charset="-128"/>
              </a:rPr>
              <a:t>■　過度のストレスを抱える府民の減少など、こころの健康づくりに関する普及啓発を推進する</a:t>
            </a:r>
            <a:endParaRPr lang="en-US" altLang="ja-JP" sz="1500" b="1" spc="-80" dirty="0" smtClean="0">
              <a:latin typeface="Meiryo UI" pitchFamily="50" charset="-128"/>
              <a:ea typeface="Meiryo UI" pitchFamily="50" charset="-128"/>
              <a:cs typeface="Meiryo UI" pitchFamily="50" charset="-128"/>
            </a:endParaRPr>
          </a:p>
        </p:txBody>
      </p:sp>
      <p:sp>
        <p:nvSpPr>
          <p:cNvPr id="7" name="円/楕円 6"/>
          <p:cNvSpPr/>
          <p:nvPr/>
        </p:nvSpPr>
        <p:spPr>
          <a:xfrm>
            <a:off x="8697913" y="6410325"/>
            <a:ext cx="431800" cy="431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b="1" dirty="0" smtClean="0"/>
              <a:t>9</a:t>
            </a:r>
            <a:endParaRPr lang="ja-JP" altLang="en-US" b="1" dirty="0"/>
          </a:p>
        </p:txBody>
      </p:sp>
      <p:graphicFrame>
        <p:nvGraphicFramePr>
          <p:cNvPr id="11" name="表 10"/>
          <p:cNvGraphicFramePr>
            <a:graphicFrameLocks noGrp="1"/>
          </p:cNvGraphicFramePr>
          <p:nvPr>
            <p:extLst>
              <p:ext uri="{D42A27DB-BD31-4B8C-83A1-F6EECF244321}">
                <p14:modId xmlns:p14="http://schemas.microsoft.com/office/powerpoint/2010/main" val="2255256318"/>
              </p:ext>
            </p:extLst>
          </p:nvPr>
        </p:nvGraphicFramePr>
        <p:xfrm>
          <a:off x="527829" y="2293605"/>
          <a:ext cx="8065186" cy="4310126"/>
        </p:xfrm>
        <a:graphic>
          <a:graphicData uri="http://schemas.openxmlformats.org/drawingml/2006/table">
            <a:tbl>
              <a:tblPr firstRow="1" bandRow="1">
                <a:tableStyleId>{5940675A-B579-460E-94D1-54222C63F5DA}</a:tableStyleId>
              </a:tblPr>
              <a:tblGrid>
                <a:gridCol w="1429925">
                  <a:extLst>
                    <a:ext uri="{9D8B030D-6E8A-4147-A177-3AD203B41FA5}">
                      <a16:colId xmlns:a16="http://schemas.microsoft.com/office/drawing/2014/main" val="20000"/>
                    </a:ext>
                  </a:extLst>
                </a:gridCol>
                <a:gridCol w="6635261">
                  <a:extLst>
                    <a:ext uri="{9D8B030D-6E8A-4147-A177-3AD203B41FA5}">
                      <a16:colId xmlns:a16="http://schemas.microsoft.com/office/drawing/2014/main" val="20001"/>
                    </a:ext>
                  </a:extLst>
                </a:gridCol>
              </a:tblGrid>
              <a:tr h="370840">
                <a:tc>
                  <a:txBody>
                    <a:bodyPr/>
                    <a:lstStyle/>
                    <a:p>
                      <a:pPr>
                        <a:lnSpc>
                          <a:spcPts val="2000"/>
                        </a:lnSpc>
                      </a:pPr>
                      <a:r>
                        <a:rPr kumimoji="1"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●主な取組</a:t>
                      </a:r>
                      <a:endParaRPr kumimoji="1"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solidFill>
                      <a:srgbClr val="00B050"/>
                    </a:solidFill>
                  </a:tcPr>
                </a:tc>
                <a:tc>
                  <a:txBody>
                    <a:bodyPr/>
                    <a:lstStyle/>
                    <a:p>
                      <a:pPr>
                        <a:lnSpc>
                          <a:spcPts val="2000"/>
                        </a:lnSpc>
                      </a:pPr>
                      <a:r>
                        <a:rPr kumimoji="1"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女性のための健活セミナー</a:t>
                      </a:r>
                      <a:r>
                        <a:rPr kumimoji="1"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ts val="2000"/>
                        </a:lnSpc>
                      </a:pP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■働く世代の女性を対象に「メンタルヘルス」をテーマとしたセミナーを開催。ストレスとの上手な付き合い方等について普及啓発を行った</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【8/29</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あべのハルカス、参加者</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248</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ts val="2000"/>
                        </a:lnSpc>
                      </a:pPr>
                      <a:r>
                        <a:rPr kumimoji="1"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健康経営セミナー</a:t>
                      </a:r>
                      <a:r>
                        <a:rPr kumimoji="1"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pP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■働く世代におけるこころの健康づくりを推進するため、健康経営セミナーにおいて「職場でのメンタルヘルス」をテーマとした項目を設定。すぐに実践できるこころの健康づくりについて普及啓発を行った</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【3/13</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グランフロント大阪、参加者</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156</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ts val="2000"/>
                        </a:lnSpc>
                      </a:pPr>
                      <a:r>
                        <a:rPr kumimoji="1"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うつ病受診に係る普及啓発</a:t>
                      </a:r>
                      <a:r>
                        <a:rPr kumimoji="1"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ts val="2000"/>
                        </a:lnSpc>
                      </a:pP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■うつ病の症状等に気づき、受診を呼びかけるリーフレットを作成やホームページ掲載を通じて、普及啓発を実施。リーフレットにおいては、保健所等へ配布し、広く府民へ働きかけを行う</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配布部数：</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420</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部（保健所等）</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0000"/>
                  </a:ext>
                </a:extLst>
              </a:tr>
              <a:tr h="370840">
                <a:tc>
                  <a:txBody>
                    <a:bodyPr/>
                    <a:lstStyle/>
                    <a:p>
                      <a:pPr>
                        <a:lnSpc>
                          <a:spcPts val="2000"/>
                        </a:lnSpc>
                      </a:pPr>
                      <a:r>
                        <a:rPr kumimoji="1"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●次年度に向けた改善点等</a:t>
                      </a:r>
                      <a:endParaRPr kumimoji="1"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lnL w="1905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0B050"/>
                    </a:solidFill>
                  </a:tcPr>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健活</a:t>
                      </a:r>
                      <a:r>
                        <a:rPr kumimoji="1" lang="en-US" altLang="ja-JP"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を活用しながら、医療保険者や民間企業との連携を通じて、ライフステージに応じたこころの健康づくり（ストレスとの付き合い方等）の重要性を広く府民へ啓発していく。</a:t>
                      </a:r>
                      <a:endParaRPr kumimoji="1" lang="en-US" altLang="ja-JP"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400" b="0" i="0" u="none" strike="noStrike" kern="1200" cap="none" spc="-1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■うつ病の症状等、正しい知識を習得してもらえるよう、リーフレット等を通じて普及啓発を行う。</a:t>
                      </a:r>
                      <a:endParaRPr kumimoji="1" lang="en-US" altLang="ja-JP" sz="1400" spc="-1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R w="1905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pPr>
                        <a:lnSpc>
                          <a:spcPts val="2000"/>
                        </a:lnSpc>
                      </a:pPr>
                      <a:r>
                        <a:rPr kumimoji="1"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●主な関連予算</a:t>
                      </a:r>
                      <a:endParaRPr kumimoji="1"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lnL w="1905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B050"/>
                    </a:solidFill>
                  </a:tcPr>
                </a:tc>
                <a:tc>
                  <a:txBody>
                    <a:bodyPr/>
                    <a:lstStyle/>
                    <a:p>
                      <a:pPr>
                        <a:lnSpc>
                          <a:spcPts val="2000"/>
                        </a:lnSpc>
                      </a:pP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▸女性の健康づくり推進事業（</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6,424</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千円の内数）</a:t>
                      </a:r>
                      <a:endPar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pP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▸職域の健康づくり推進事業（</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20,601</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千円の内数）</a:t>
                      </a:r>
                      <a:endPar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graphicFrame>
        <p:nvGraphicFramePr>
          <p:cNvPr id="12" name="表 11"/>
          <p:cNvGraphicFramePr>
            <a:graphicFrameLocks noGrp="1"/>
          </p:cNvGraphicFramePr>
          <p:nvPr>
            <p:extLst>
              <p:ext uri="{D42A27DB-BD31-4B8C-83A1-F6EECF244321}">
                <p14:modId xmlns:p14="http://schemas.microsoft.com/office/powerpoint/2010/main" val="378811178"/>
              </p:ext>
            </p:extLst>
          </p:nvPr>
        </p:nvGraphicFramePr>
        <p:xfrm>
          <a:off x="529499" y="1482342"/>
          <a:ext cx="8051793" cy="665480"/>
        </p:xfrm>
        <a:graphic>
          <a:graphicData uri="http://schemas.openxmlformats.org/drawingml/2006/table">
            <a:tbl>
              <a:tblPr firstRow="1" bandRow="1">
                <a:tableStyleId>{5940675A-B579-460E-94D1-54222C63F5DA}</a:tableStyleId>
              </a:tblPr>
              <a:tblGrid>
                <a:gridCol w="3966611">
                  <a:extLst>
                    <a:ext uri="{9D8B030D-6E8A-4147-A177-3AD203B41FA5}">
                      <a16:colId xmlns:a16="http://schemas.microsoft.com/office/drawing/2014/main" val="20000"/>
                    </a:ext>
                  </a:extLst>
                </a:gridCol>
                <a:gridCol w="4085182">
                  <a:extLst>
                    <a:ext uri="{9D8B030D-6E8A-4147-A177-3AD203B41FA5}">
                      <a16:colId xmlns:a16="http://schemas.microsoft.com/office/drawing/2014/main" val="20001"/>
                    </a:ext>
                  </a:extLst>
                </a:gridCol>
              </a:tblGrid>
              <a:tr h="194734">
                <a:tc gridSpan="2">
                  <a:txBody>
                    <a:bodyPr/>
                    <a:lstStyle/>
                    <a:p>
                      <a:pPr algn="ctr">
                        <a:lnSpc>
                          <a:spcPts val="1900"/>
                        </a:lnSpc>
                      </a:pPr>
                      <a:r>
                        <a:rPr kumimoji="1"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主な数値目標：気分障がい・</a:t>
                      </a:r>
                      <a:r>
                        <a:rPr kumimoji="1" lang="ja-JP" altLang="en-US" sz="1400" b="1"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不安障がいに相</a:t>
                      </a:r>
                      <a:r>
                        <a:rPr kumimoji="1"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応する心理的苦痛を感じている者の割合（</a:t>
                      </a:r>
                      <a:r>
                        <a:rPr kumimoji="1"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r>
                        <a:rPr kumimoji="1"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歳以上）</a:t>
                      </a:r>
                      <a:endParaRPr kumimoji="1" lang="ja-JP" altLang="en-US"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ysDash"/>
                      <a:round/>
                      <a:headEnd type="none" w="med" len="med"/>
                      <a:tailEnd type="none" w="med" len="med"/>
                    </a:lnB>
                    <a:solidFill>
                      <a:srgbClr val="FFFF99"/>
                    </a:solidFill>
                  </a:tcPr>
                </a:tc>
                <a:tc hMerge="1">
                  <a:txBody>
                    <a:bodyPr/>
                    <a:lstStyle/>
                    <a:p>
                      <a:pPr algn="ctr">
                        <a:lnSpc>
                          <a:spcPts val="1900"/>
                        </a:lnSpc>
                      </a:pPr>
                      <a:endParaRPr kumimoji="1"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10000"/>
                  </a:ext>
                </a:extLst>
              </a:tr>
              <a:tr h="144273">
                <a:tc>
                  <a:txBody>
                    <a:bodyPr/>
                    <a:lstStyle/>
                    <a:p>
                      <a:pPr algn="ctr">
                        <a:lnSpc>
                          <a:spcPts val="1900"/>
                        </a:lnSpc>
                      </a:pP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現在の取組状況：</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10.6</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H28</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L w="19050" cap="flat" cmpd="sng" algn="ctr">
                      <a:solidFill>
                        <a:schemeClr val="tx1"/>
                      </a:solidFill>
                      <a:prstDash val="solid"/>
                      <a:round/>
                      <a:headEnd type="none" w="med" len="med"/>
                      <a:tailEnd type="none" w="med" len="med"/>
                    </a:lnL>
                    <a:lnT w="19050" cap="flat" cmpd="sng" algn="ctr">
                      <a:solidFill>
                        <a:schemeClr val="tx1"/>
                      </a:solidFill>
                      <a:prstDash val="sysDash"/>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lnSpc>
                          <a:spcPts val="1900"/>
                        </a:lnSpc>
                      </a:pP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年度目標：</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％以下</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R w="1905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16" name="角丸四角形 15"/>
          <p:cNvSpPr/>
          <p:nvPr/>
        </p:nvSpPr>
        <p:spPr>
          <a:xfrm>
            <a:off x="7524832" y="1008898"/>
            <a:ext cx="1314913" cy="4051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latin typeface="Meiryo UI" panose="020B0604030504040204" pitchFamily="50" charset="-128"/>
                <a:ea typeface="Meiryo UI" panose="020B0604030504040204" pitchFamily="50" charset="-128"/>
              </a:rPr>
              <a:t>予定以上</a:t>
            </a:r>
            <a:endParaRPr kumimoji="1" lang="ja-JP" altLang="en-US" sz="1400" dirty="0">
              <a:latin typeface="Meiryo UI" panose="020B0604030504040204" pitchFamily="50" charset="-128"/>
              <a:ea typeface="Meiryo UI" panose="020B0604030504040204" pitchFamily="50" charset="-128"/>
            </a:endParaRPr>
          </a:p>
        </p:txBody>
      </p:sp>
      <p:sp>
        <p:nvSpPr>
          <p:cNvPr id="13" name="Rectangle 2"/>
          <p:cNvSpPr>
            <a:spLocks noChangeArrowheads="1"/>
          </p:cNvSpPr>
          <p:nvPr/>
        </p:nvSpPr>
        <p:spPr bwMode="auto">
          <a:xfrm>
            <a:off x="0" y="0"/>
            <a:ext cx="9144000" cy="446088"/>
          </a:xfrm>
          <a:prstGeom prst="rect">
            <a:avLst/>
          </a:prstGeom>
          <a:gradFill rotWithShape="1">
            <a:gsLst>
              <a:gs pos="0">
                <a:srgbClr val="3333CC"/>
              </a:gs>
              <a:gs pos="50000">
                <a:schemeClr val="bg1"/>
              </a:gs>
              <a:gs pos="100000">
                <a:srgbClr val="3333CC"/>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5" tIns="45717" rIns="91435" bIns="45717" anchor="ctr"/>
          <a:lstStyle/>
          <a:p>
            <a:pPr algn="ctr">
              <a:lnSpc>
                <a:spcPts val="2600"/>
              </a:lnSpc>
              <a:defRPr/>
            </a:pPr>
            <a:r>
              <a:rPr lang="en-US" altLang="ja-JP" sz="2000" b="1" dirty="0" smtClean="0">
                <a:solidFill>
                  <a:srgbClr val="000000"/>
                </a:solidFill>
                <a:latin typeface="Meiryo UI" pitchFamily="50" charset="-128"/>
                <a:ea typeface="Meiryo UI" pitchFamily="50" charset="-128"/>
                <a:cs typeface="Meiryo UI" pitchFamily="50" charset="-128"/>
              </a:rPr>
              <a:t>Ⅰ</a:t>
            </a:r>
            <a:r>
              <a:rPr lang="ja-JP" altLang="en-US" sz="2000" b="1" dirty="0">
                <a:solidFill>
                  <a:srgbClr val="000000"/>
                </a:solidFill>
                <a:latin typeface="Meiryo UI" pitchFamily="50" charset="-128"/>
                <a:ea typeface="Meiryo UI" pitchFamily="50" charset="-128"/>
                <a:cs typeface="Meiryo UI" pitchFamily="50" charset="-128"/>
              </a:rPr>
              <a:t>　</a:t>
            </a:r>
            <a:r>
              <a:rPr lang="ja-JP" altLang="en-US" sz="2000" b="1" dirty="0" smtClean="0">
                <a:solidFill>
                  <a:srgbClr val="000000"/>
                </a:solidFill>
                <a:latin typeface="Meiryo UI" pitchFamily="50" charset="-128"/>
                <a:ea typeface="Meiryo UI" pitchFamily="50" charset="-128"/>
                <a:cs typeface="Meiryo UI" pitchFamily="50" charset="-128"/>
              </a:rPr>
              <a:t>生活習慣病の予防（生活習慣の改善）</a:t>
            </a:r>
            <a:endParaRPr lang="ja-JP" altLang="en-US" sz="2000" b="1" dirty="0">
              <a:solidFill>
                <a:srgbClr val="000000"/>
              </a:solidFill>
              <a:latin typeface="Meiryo UI" pitchFamily="50" charset="-128"/>
              <a:ea typeface="Meiryo UI" pitchFamily="50" charset="-128"/>
              <a:cs typeface="Meiryo UI" pitchFamily="50" charset="-128"/>
            </a:endParaRPr>
          </a:p>
        </p:txBody>
      </p:sp>
      <p:pic>
        <p:nvPicPr>
          <p:cNvPr id="14" name="図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13628" y="764704"/>
            <a:ext cx="544071" cy="719830"/>
          </a:xfrm>
          <a:prstGeom prst="rect">
            <a:avLst/>
          </a:prstGeom>
        </p:spPr>
      </p:pic>
    </p:spTree>
    <p:extLst>
      <p:ext uri="{BB962C8B-B14F-4D97-AF65-F5344CB8AC3E}">
        <p14:creationId xmlns:p14="http://schemas.microsoft.com/office/powerpoint/2010/main" val="112997848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14EBC2D049345B40AA3CA575F68965C5" ma:contentTypeVersion="0" ma:contentTypeDescription="新しいドキュメントを作成します。" ma:contentTypeScope="" ma:versionID="e1c6aa8d702ce1a3606b2208a13923e8">
  <xsd:schema xmlns:xsd="http://www.w3.org/2001/XMLSchema" xmlns:p="http://schemas.microsoft.com/office/2006/metadata/properties" targetNamespace="http://schemas.microsoft.com/office/2006/metadata/properties" ma:root="true" ma:fieldsID="f4cff559f9a06213828a8956bc5bb220">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ma:readOnly="true"/>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37B97EA-03B8-4A93-B395-00481A6854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D158E7C4-EA71-4984-8015-25AED63F23FA}">
  <ds:schemaRefs>
    <ds:schemaRef ds:uri="http://www.w3.org/XML/1998/namespace"/>
    <ds:schemaRef ds:uri="http://purl.org/dc/dcmitype/"/>
    <ds:schemaRef ds:uri="http://purl.org/dc/elements/1.1/"/>
    <ds:schemaRef ds:uri="http://schemas.openxmlformats.org/package/2006/metadata/core-properties"/>
    <ds:schemaRef ds:uri="http://schemas.microsoft.com/office/2006/metadata/properties"/>
    <ds:schemaRef ds:uri="http://schemas.microsoft.com/office/2006/documentManagement/types"/>
    <ds:schemaRef ds:uri="http://purl.org/dc/terms/"/>
    <ds:schemaRef ds:uri="http://schemas.microsoft.com/office/infopath/2007/PartnerControls"/>
  </ds:schemaRefs>
</ds:datastoreItem>
</file>

<file path=customXml/itemProps3.xml><?xml version="1.0" encoding="utf-8"?>
<ds:datastoreItem xmlns:ds="http://schemas.openxmlformats.org/officeDocument/2006/customXml" ds:itemID="{1EF65D00-400A-4A5D-8254-2BA1283BB47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16082</TotalTime>
  <Words>4150</Words>
  <Application>Microsoft Office PowerPoint</Application>
  <PresentationFormat>画面に合わせる (4:3)</PresentationFormat>
  <Paragraphs>451</Paragraphs>
  <Slides>25</Slides>
  <Notes>1</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25</vt:i4>
      </vt:variant>
    </vt:vector>
  </HeadingPairs>
  <TitlesOfParts>
    <vt:vector size="33" baseType="lpstr">
      <vt:lpstr>Meiryo UI</vt:lpstr>
      <vt:lpstr>ＭＳ Ｐゴシック</vt:lpstr>
      <vt:lpstr>ＭＳ 明朝</vt:lpstr>
      <vt:lpstr>メイリオ</vt:lpstr>
      <vt:lpstr>Arial</vt:lpstr>
      <vt:lpstr>Calibri</vt:lpstr>
      <vt:lpstr>Century</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大阪府庁</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新築住宅への太陽光パネル設置義務化</dc:title>
  <dc:creator>大阪府庁</dc:creator>
  <cp:lastModifiedBy>山本　皓一</cp:lastModifiedBy>
  <cp:revision>764</cp:revision>
  <cp:lastPrinted>2019-03-18T13:30:38Z</cp:lastPrinted>
  <dcterms:created xsi:type="dcterms:W3CDTF">2011-05-23T04:39:46Z</dcterms:created>
  <dcterms:modified xsi:type="dcterms:W3CDTF">2019-03-20T02:52:28Z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0x01010014EBC2D049345B40AA3CA575F68965C5</vt:lpwstr>
  </property>
</Properties>
</file>