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79" r:id="rId2"/>
    <p:sldId id="277" r:id="rId3"/>
    <p:sldId id="271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4D4D4D"/>
    <a:srgbClr val="FFFF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280" autoAdjust="0"/>
  </p:normalViewPr>
  <p:slideViewPr>
    <p:cSldViewPr>
      <p:cViewPr varScale="1">
        <p:scale>
          <a:sx n="74" d="100"/>
          <a:sy n="74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D0298-1476-4850-AD14-69972E7A9E69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8A1D4-8782-4D1A-A978-0576C4E34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8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0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84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6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7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5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2173A-6B65-4FA7-8CF0-3621065DE3A0}" type="datetimeFigureOut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3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額縁 1"/>
          <p:cNvSpPr/>
          <p:nvPr/>
        </p:nvSpPr>
        <p:spPr>
          <a:xfrm>
            <a:off x="0" y="1"/>
            <a:ext cx="9144000" cy="355001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300"/>
              </a:lnSpc>
            </a:pP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健康づくり推進条例における「推進体制」について（案）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58736" y="430306"/>
            <a:ext cx="1752146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044" y="722542"/>
            <a:ext cx="8962776" cy="182357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■大阪府では、「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健康づくり推進条例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」を制定（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H30.10.30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施行）し、「いのち・健康」を重点テーマとして掲げる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年万博開催に向けた取組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みとも連携しながら、“多様な主体の連携・協働”による府民の主体的な健康づくりを支援することとしている。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■このため、本条例では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、市町村、事業者、保健医療関係者、医療保険者、健康づくり関係機関等の多様な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主体が参画した“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オール大阪体制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よる「会議体」を設置することとしている（条例第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■「会議体」の設置にあたっては、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既に、「健康おおさか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(H14.9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」が設置されていることから、これを母体として、条例に基づく施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策の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推進に向けて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なメンバー（事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業者団体等）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の参画を得て、組成するものとする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会議体」は、条例に基づき、その名称を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会議（仮称）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とし、現在の府民会議は発展的に解消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58736" y="2622495"/>
            <a:ext cx="3960000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現行の「健康おおさか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推進府民会議」等の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97431"/>
              </p:ext>
            </p:extLst>
          </p:nvPr>
        </p:nvGraphicFramePr>
        <p:xfrm>
          <a:off x="179511" y="2971194"/>
          <a:ext cx="8771305" cy="3726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937">
                  <a:extLst>
                    <a:ext uri="{9D8B030D-6E8A-4147-A177-3AD203B41FA5}">
                      <a16:colId xmlns:a16="http://schemas.microsoft.com/office/drawing/2014/main" val="4039364942"/>
                    </a:ext>
                  </a:extLst>
                </a:gridCol>
              </a:tblGrid>
              <a:tr h="2730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健康おおさか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府民会議｟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H14.9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健活おおさか推進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会議（仮称）｟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年度～｠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5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▸健康増進計画に掲げる目標達成をするための事業を行う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より、府民の主体的かつ効果的な健康づくりを支援し、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に対する気運の醸成を図る（第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次健康増進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基づく）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▸「大阪府健康づくり推進条例」に基づく推進会議（第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条） と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して設置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計画」に掲げる目標（健康寿命の延伸、健康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格差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の縮小）の達成に向けて、オール大阪体制により、府民の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主体的な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健康づくりの推進支援及び気運醸成を図る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予防対策部会・食育推進ネットワーク会議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0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構成団体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＊構成員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は各団体にて選定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▸趣旨に賛同する団体・企業　＊構成団体の中から実行委員会（世話人）を選任（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団体程度）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42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▸上記目的の実現に向け、事業計画を策定し、次の取組みを実施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➀府民の主体的な健康づくり活動に必要な方針の決定と実践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②府民の主体的な健康づくり活動の支援に関すること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③構成団体間の連絡、調整に関すること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➃構成団体間の情報交換及びネットワーク化の促進に関すること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⑤その他健康づくり活動に関すること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、次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の取組みを展開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➀府民の主体的な健康づくり活動を構成団体で推進するための「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な健康づくり活動方針（スローガン）」の採択と実践に関すること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計画に共通する活動目標等の設定など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②府民の主体的な健康づくりの推進支援及び気運醸成に関すること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③構成団体間の情報交換、連携及び協働の促進に関すること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（例）構成団体の取組成果のプレゼン、先進的事業の情報共有等　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➃健康づくり推進条例、健康づくり関連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計画の進捗状況の把握に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関する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⑤その他健康づくりの推進に関すること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78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回数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▸年度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年度事業報告＆次年度計画を決定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＊各部会は年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回程度（情報共有等）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月初旬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頃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活動方針の決定・活動内容の発表等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＊健康づくり計画の各審議会終了後開催予定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報酬等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▸なし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▸なし（講演、ファシリテーター、パネリスト等を担う場合、報酬を支払う）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418412" y="44624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H31.2</a:t>
            </a:r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大阪府健康づくり課</a:t>
            </a:r>
          </a:p>
        </p:txBody>
      </p:sp>
      <p:sp>
        <p:nvSpPr>
          <p:cNvPr id="9" name="テキスト ボックス 2"/>
          <p:cNvSpPr txBox="1"/>
          <p:nvPr/>
        </p:nvSpPr>
        <p:spPr>
          <a:xfrm rot="5400000">
            <a:off x="8445990" y="6148574"/>
            <a:ext cx="1009650" cy="34404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effectLst/>
                <a:latin typeface="+mn-ea"/>
                <a:cs typeface="Times New Roman" panose="02020603050405020304" pitchFamily="18" charset="0"/>
              </a:rPr>
              <a:t>資料</a:t>
            </a:r>
            <a:r>
              <a:rPr lang="en-US" sz="1200" b="1" kern="100" dirty="0" smtClean="0">
                <a:effectLst/>
                <a:latin typeface="+mn-ea"/>
                <a:cs typeface="Times New Roman" panose="02020603050405020304" pitchFamily="18" charset="0"/>
              </a:rPr>
              <a:t>3-</a:t>
            </a:r>
            <a:r>
              <a:rPr lang="en-US" altLang="ja-JP" sz="1200" b="1" kern="100" dirty="0" smtClean="0">
                <a:effectLst/>
                <a:latin typeface="+mn-ea"/>
                <a:cs typeface="Times New Roman" panose="02020603050405020304" pitchFamily="18" charset="0"/>
              </a:rPr>
              <a:t>3</a:t>
            </a:r>
            <a:endParaRPr lang="ja-JP" sz="105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3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68165"/>
              </p:ext>
            </p:extLst>
          </p:nvPr>
        </p:nvGraphicFramePr>
        <p:xfrm>
          <a:off x="226176" y="4581128"/>
          <a:ext cx="8689224" cy="21739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53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H31/3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45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303922" y="4973608"/>
            <a:ext cx="1980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3" y="5024902"/>
            <a:ext cx="1626070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㊀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団体の調整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～２月下旬］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885779" y="4965227"/>
            <a:ext cx="1944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94872" y="4991968"/>
            <a:ext cx="1706968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㊃</a:t>
            </a:r>
            <a:r>
              <a:rPr lang="ja-JP" altLang="en-US" sz="12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3922" y="5589578"/>
            <a:ext cx="3175878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4192" y="5634003"/>
            <a:ext cx="2016225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㊁キックオフ会議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［～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913988" y="4962178"/>
            <a:ext cx="3780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43970" y="5017107"/>
            <a:ext cx="21453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㊂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」の開催準備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 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</a:p>
        </p:txBody>
      </p:sp>
      <p:sp>
        <p:nvSpPr>
          <p:cNvPr id="9" name="左右矢印 8"/>
          <p:cNvSpPr/>
          <p:nvPr/>
        </p:nvSpPr>
        <p:spPr>
          <a:xfrm>
            <a:off x="323528" y="6370662"/>
            <a:ext cx="8532000" cy="13727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093613" y="6216713"/>
            <a:ext cx="5112000" cy="4320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75784" y="6226960"/>
            <a:ext cx="51271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日本健康会議の地方版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開催については、事務局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・関係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機関との連携により、具体的内容・開催時期等を調整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［キックオフ会議と同時開催を予定］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ホームベース 6">
            <a:extLst>
              <a:ext uri="{FF2B5EF4-FFF2-40B4-BE49-F238E27FC236}">
                <a16:creationId xmlns:a16="http://schemas.microsoft.com/office/drawing/2014/main" id="{18A1976E-FC50-4D4B-9D3E-739AF59DF2FE}"/>
              </a:ext>
            </a:extLst>
          </p:cNvPr>
          <p:cNvSpPr/>
          <p:nvPr/>
        </p:nvSpPr>
        <p:spPr>
          <a:xfrm>
            <a:off x="93392" y="515886"/>
            <a:ext cx="5400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「第</a:t>
            </a:r>
            <a:r>
              <a:rPr lang="en-US" altLang="ja-JP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キックオフ会議）の開催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92FE250C-0441-4282-B9C0-DE9DB287E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344477"/>
              </p:ext>
            </p:extLst>
          </p:nvPr>
        </p:nvGraphicFramePr>
        <p:xfrm>
          <a:off x="234179" y="1700808"/>
          <a:ext cx="8674443" cy="2304256"/>
        </p:xfrm>
        <a:graphic>
          <a:graphicData uri="http://schemas.openxmlformats.org/drawingml/2006/table">
            <a:tbl>
              <a:tblPr firstRow="1" bandRow="1"/>
              <a:tblGrid>
                <a:gridCol w="867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（案）「日本健康会議」との連携による実施 － （仮称）</a:t>
                      </a:r>
                      <a:r>
                        <a:rPr lang="en-US" altLang="ja-JP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『</a:t>
                      </a:r>
                      <a:r>
                        <a:rPr lang="ja-JP" altLang="en-US" sz="1200" b="1" i="0" u="sng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第１回</a:t>
                      </a:r>
                      <a:r>
                        <a:rPr lang="ja-JP" altLang="en-US" sz="12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健活おおさか推進府民会議 ～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日本健康会議</a:t>
                      </a:r>
                      <a:r>
                        <a:rPr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</a:t>
                      </a:r>
                      <a:r>
                        <a:rPr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』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lang="en-US" altLang="ja-JP" sz="1200" b="0" u="none" spc="-4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▽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　催</a:t>
                      </a:r>
                      <a:r>
                        <a:rPr lang="en-US" altLang="ja-JP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府民会議、日本健康会議、大阪府</a:t>
                      </a:r>
                      <a:endParaRPr kumimoji="1" lang="en-US" altLang="ja-JP" sz="1200" b="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▽内　容：・基調講演「健康寿命を延伸するための健康格差の解決に向けて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」：学識経験者等を招聘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・「健康なまち・職場づくり宣言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」の達成状況報告：日本健康会議事務局等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・各主体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の取組み・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連携方策等（パネルディスカッション等）：事業者、保健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関係者、医療保険者、健康づくり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関係機関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等、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 市町村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・</a:t>
                      </a: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重点的な健康づくり活動方針（スローガン）を採択（大阪宣言）：日本健康会議の「健康なまち・職場づくり宣言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  </a:t>
                      </a:r>
                      <a:endParaRPr kumimoji="1" lang="en-US" altLang="ja-JP" sz="1200" spc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年としての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決意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ja-JP" altLang="en-US" sz="1200" b="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合同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表明</a:t>
                      </a: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など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▽出席者：各団体トップ（「地方版・日本健康会議」との共催によることから、府においても知事出席で調整予定）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ABBD805-A7D4-4509-AB6F-122DC9C1F2C0}"/>
              </a:ext>
            </a:extLst>
          </p:cNvPr>
          <p:cNvSpPr txBox="1"/>
          <p:nvPr/>
        </p:nvSpPr>
        <p:spPr>
          <a:xfrm>
            <a:off x="115756" y="849113"/>
            <a:ext cx="8962776" cy="7848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■開催時期：平成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■開催概要：府民会議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構成団体が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一堂に会し、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の重点的な健康づくり活動方針（スローガン）」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を採択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200" b="0" i="0" u="none" strike="noStrike" kern="1200" cap="none" spc="-1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spc="-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spc="-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併せて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、学識経験者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基調講演、構成団体による健康づくり活動の成果報告等を実施。</a:t>
            </a:r>
            <a:endParaRPr kumimoji="1" lang="en-US" altLang="ja-JP" sz="12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7">
            <a:extLst>
              <a:ext uri="{FF2B5EF4-FFF2-40B4-BE49-F238E27FC236}">
                <a16:creationId xmlns:a16="http://schemas.microsoft.com/office/drawing/2014/main" id="{A8696A01-42A0-4DCE-AFB2-71D581967EE2}"/>
              </a:ext>
            </a:extLst>
          </p:cNvPr>
          <p:cNvSpPr/>
          <p:nvPr/>
        </p:nvSpPr>
        <p:spPr>
          <a:xfrm>
            <a:off x="93393" y="4170288"/>
            <a:ext cx="2196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スケジュール（案）</a:t>
            </a:r>
          </a:p>
        </p:txBody>
      </p:sp>
      <p:pic>
        <p:nvPicPr>
          <p:cNvPr id="43" name="Picture 2" descr="横のロゴマーク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72" y="2124224"/>
            <a:ext cx="1427568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額縁 20"/>
          <p:cNvSpPr/>
          <p:nvPr/>
        </p:nvSpPr>
        <p:spPr>
          <a:xfrm>
            <a:off x="0" y="0"/>
            <a:ext cx="9144000" cy="360000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2500"/>
              </a:lnSpc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            「健康づくり推進条例」における推進体制について（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ホームベース 16"/>
          <p:cNvSpPr/>
          <p:nvPr/>
        </p:nvSpPr>
        <p:spPr>
          <a:xfrm>
            <a:off x="58736" y="487456"/>
            <a:ext cx="5472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「健活おおさか推進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会議（仮称）」の構成団体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ついて（案）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641436"/>
              </p:ext>
            </p:extLst>
          </p:nvPr>
        </p:nvGraphicFramePr>
        <p:xfrm>
          <a:off x="185862" y="1467768"/>
          <a:ext cx="8729538" cy="51754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53">
                <a:tc rowSpan="2"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主体</a:t>
                      </a: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7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「健活おおさか推進</a:t>
                      </a: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会議（仮称）」の構成団体（案）</a:t>
                      </a: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53">
                <a:tc vMerge="1">
                  <a:txBody>
                    <a:bodyPr/>
                    <a:lstStyle/>
                    <a:p>
                      <a:pPr algn="ctr" fontAlgn="t">
                        <a:lnSpc>
                          <a:spcPts val="1300"/>
                        </a:lnSpc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00"/>
                        </a:lnSpc>
                      </a:pP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現行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]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会議の構成員　＜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想定される新たな構成団体（案）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84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大阪府商工会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連合会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関西経済連合会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／関西経済同友会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spc="-2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</a:t>
                      </a:r>
                      <a:r>
                        <a:rPr lang="ja-JP" altLang="en-US" sz="1100" b="0" i="0" u="none" strike="noStrike" spc="-2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商工</a:t>
                      </a:r>
                      <a:r>
                        <a:rPr lang="ja-JP" altLang="en-US" sz="1100" b="0" i="0" u="none" strike="noStrike" spc="-2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会議所／</a:t>
                      </a:r>
                      <a:r>
                        <a:rPr lang="en-US" altLang="ja-JP" sz="1100" b="0" i="0" u="none" strike="noStrike" spc="-2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Well-Being OSAKA Lab</a:t>
                      </a:r>
                      <a:r>
                        <a:rPr lang="ja-JP" altLang="en-US" sz="1100" b="0" i="0" u="none" strike="noStrike" spc="-2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等</a:t>
                      </a:r>
                      <a:endParaRPr lang="ja-JP" altLang="en-US" sz="11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145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zh-TW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保健医療</a:t>
                      </a:r>
                      <a:endParaRPr lang="en-US" altLang="zh-TW" sz="11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zh-TW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関係者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CN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大阪府医師会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zh-CN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大阪府歯科医師会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大阪府薬剤師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会／</a:t>
                      </a: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大阪府看護協会</a:t>
                      </a:r>
                      <a:endParaRPr lang="en-US" altLang="zh-TW" sz="11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大阪府栄養士会</a:t>
                      </a:r>
                      <a:r>
                        <a:rPr lang="ja-JP" altLang="en-US" sz="1100" b="0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大阪府保健医療財団／</a:t>
                      </a: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大阪精神科診療所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協会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大阪府病院機構大阪国際がん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大阪府鍼灸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マッサージ師会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大阪府歯科衛生士会　等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84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医療保険者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健康保険組合連合会大阪連合会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／全国健康保険協会大阪支部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大阪府国民健康保険団体連合会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大阪府後期高齢者医療広域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連合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866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健康づくり</a:t>
                      </a:r>
                      <a:endParaRPr lang="en-US" altLang="ja-JP" sz="11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関係機関等</a:t>
                      </a:r>
                      <a:endParaRPr lang="en-US" altLang="ja-JP" sz="11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大阪府レクリエーション協会／労働者健康安全機構大阪産業保健総合支援センター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大阪府食生活改善連絡協議会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大阪ヘルシー外食推進協議会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大阪府社会福祉協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議会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毎日新聞大阪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本社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（輪番制）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フィットネス</a:t>
                      </a:r>
                      <a:r>
                        <a:rPr lang="en-US" altLang="ja-JP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事業団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大阪対がん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協会／</a:t>
                      </a: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大阪府人権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協会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大阪公衆衛生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協会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zh-TW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大阪府公園</a:t>
                      </a:r>
                      <a:r>
                        <a:rPr lang="zh-TW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協会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大阪手をつなぐ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育成会</a:t>
                      </a:r>
                      <a:endParaRPr lang="en-US" altLang="ja-JP" sz="1100" b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u="none" strike="noStrike" spc="-1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</a:t>
                      </a:r>
                      <a:r>
                        <a:rPr lang="ja-JP" altLang="en-US" sz="1100" b="0" u="none" strike="noStrike" spc="-1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ソロプチミストアメリカ日本中央</a:t>
                      </a:r>
                      <a:r>
                        <a:rPr lang="ja-JP" altLang="en-US" sz="1100" b="0" u="none" strike="noStrike" spc="-1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リジョン／</a:t>
                      </a:r>
                      <a:r>
                        <a:rPr lang="zh-CN" altLang="en-US" sz="1100" b="0" u="none" strike="noStrike" spc="-1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zh-CN" altLang="en-US" sz="1100" b="0" u="none" strike="noStrike" spc="-1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精神障害者家族会</a:t>
                      </a:r>
                      <a:r>
                        <a:rPr lang="zh-CN" altLang="en-US" sz="1100" b="0" u="none" strike="noStrike" spc="-1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連合会</a:t>
                      </a:r>
                      <a:endParaRPr lang="en-US" altLang="ja-JP" sz="1100" b="0" u="none" strike="noStrike" spc="-1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大阪大学キャンパスライフ健康支援センター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健康スポーツ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連盟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大阪府老人クラブ連合会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大阪府食育推進ネットワーク会議　等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53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学識経験者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大阪大学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大学院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spc="-4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包括連携協定締結大学　等</a:t>
                      </a:r>
                      <a:endParaRPr lang="en-US" altLang="ja-JP" sz="1100" b="0" i="0" u="none" strike="noStrike" spc="-4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284">
                <a:tc>
                  <a:txBody>
                    <a:bodyPr/>
                    <a:lstStyle/>
                    <a:p>
                      <a:pPr algn="ctr" fontAlgn="t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市長会／大阪府</a:t>
                      </a: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町</a:t>
                      </a:r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村長会／大阪市／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大阪労働局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保健所長会、大阪府こころの健康総合センター、大阪府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近畿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産業局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近畿厚生局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額縁 10"/>
          <p:cNvSpPr/>
          <p:nvPr/>
        </p:nvSpPr>
        <p:spPr>
          <a:xfrm>
            <a:off x="0" y="0"/>
            <a:ext cx="9144000" cy="360000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2500"/>
              </a:lnSpc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            「健康づくり推進条例」における推進体制について（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0044" y="864161"/>
            <a:ext cx="8962776" cy="579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■現行の府民会議を母体として、条例に基づく施策の推進に向けて、新たなメンバー（事業者団体等）の参画を得て、「健活おおさか推進府民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会議（仮称）」を設置する。なお、会議の運営にあたっては、実行委員会（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団体程度）が担う。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9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967</Words>
  <Application>Microsoft Office PowerPoint</Application>
  <PresentationFormat>画面に合わせる (4:3)</PresentationFormat>
  <Paragraphs>172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2019-06-06T12:57:55Z</dcterms:created>
  <dcterms:modified xsi:type="dcterms:W3CDTF">2019-06-06T12:58:01Z</dcterms:modified>
</cp:coreProperties>
</file>