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8" r:id="rId2"/>
    <p:sldId id="257" r:id="rId3"/>
    <p:sldId id="262" r:id="rId4"/>
    <p:sldId id="270" r:id="rId5"/>
    <p:sldId id="263" r:id="rId6"/>
    <p:sldId id="271" r:id="rId7"/>
    <p:sldId id="260" r:id="rId8"/>
    <p:sldId id="264" r:id="rId9"/>
    <p:sldId id="265" r:id="rId10"/>
    <p:sldId id="266" r:id="rId11"/>
    <p:sldId id="267" r:id="rId12"/>
    <p:sldId id="281" r:id="rId13"/>
    <p:sldId id="282" r:id="rId14"/>
    <p:sldId id="273" r:id="rId15"/>
    <p:sldId id="272" r:id="rId16"/>
    <p:sldId id="284" r:id="rId17"/>
    <p:sldId id="283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1B00C-2AD3-467E-A579-8910E9875FB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7E1E2-FF57-45CD-8C7E-5732242B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77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3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19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2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77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42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01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8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64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81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43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20A3-00A6-4CDB-8ECB-296F09C95290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5202-7F9F-4695-8D1C-FA26C48A04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65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052736"/>
            <a:ext cx="8206680" cy="2547937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高校・大学生の健康的な食習慣づくり重点化事業</a:t>
            </a:r>
            <a:b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 vegetable, No Life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高校生編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717032"/>
            <a:ext cx="6400800" cy="1008112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</a:p>
        </p:txBody>
      </p:sp>
    </p:spTree>
    <p:extLst>
      <p:ext uri="{BB962C8B-B14F-4D97-AF65-F5344CB8AC3E}">
        <p14:creationId xmlns:p14="http://schemas.microsoft.com/office/powerpoint/2010/main" val="26792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14" y="1864791"/>
            <a:ext cx="6837813" cy="426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4" y="103921"/>
            <a:ext cx="6400260" cy="160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直線コネクタ 6"/>
          <p:cNvCxnSpPr/>
          <p:nvPr/>
        </p:nvCxnSpPr>
        <p:spPr>
          <a:xfrm>
            <a:off x="162750" y="1764967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163710" y="6237312"/>
            <a:ext cx="864000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副菜</a:t>
            </a:r>
            <a:r>
              <a:rPr lang="en-US" altLang="ja-JP" sz="1600" b="1" dirty="0" smtClean="0">
                <a:latin typeface="+mn-ea"/>
              </a:rPr>
              <a:t>3</a:t>
            </a:r>
            <a:r>
              <a:rPr lang="ja-JP" altLang="en-US" sz="1600" b="1" dirty="0">
                <a:latin typeface="+mn-ea"/>
              </a:rPr>
              <a:t>皿未満が</a:t>
            </a:r>
            <a:r>
              <a:rPr lang="ja-JP" altLang="en-US" sz="1600" b="1" dirty="0" smtClean="0">
                <a:latin typeface="+mn-ea"/>
              </a:rPr>
              <a:t>約</a:t>
            </a:r>
            <a:r>
              <a:rPr lang="ja-JP" altLang="en-US" sz="1600" b="1" dirty="0">
                <a:latin typeface="+mn-ea"/>
              </a:rPr>
              <a:t>７</a:t>
            </a:r>
            <a:r>
              <a:rPr lang="ja-JP" altLang="en-US" sz="1600" b="1" dirty="0" smtClean="0">
                <a:latin typeface="+mn-ea"/>
              </a:rPr>
              <a:t>割</a:t>
            </a:r>
            <a:r>
              <a:rPr lang="ja-JP" altLang="en-US" sz="1600" b="1" dirty="0">
                <a:latin typeface="+mn-ea"/>
              </a:rPr>
              <a:t>。</a:t>
            </a:r>
            <a:r>
              <a:rPr lang="ja-JP" altLang="en-US" sz="1600" b="1" dirty="0" smtClean="0">
                <a:latin typeface="+mn-ea"/>
              </a:rPr>
              <a:t>事業後に皿数</a:t>
            </a:r>
            <a:r>
              <a:rPr lang="ja-JP" altLang="en-US" sz="1600" b="1" dirty="0">
                <a:latin typeface="+mn-ea"/>
              </a:rPr>
              <a:t>増加</a:t>
            </a:r>
            <a:r>
              <a:rPr lang="ja-JP" altLang="en-US" sz="1600" b="1" dirty="0" smtClean="0">
                <a:latin typeface="+mn-ea"/>
              </a:rPr>
              <a:t>は</a:t>
            </a:r>
            <a:r>
              <a:rPr lang="en-US" altLang="ja-JP" sz="1600" b="1" dirty="0" smtClean="0">
                <a:latin typeface="+mn-ea"/>
              </a:rPr>
              <a:t>566</a:t>
            </a:r>
            <a:r>
              <a:rPr lang="ja-JP" altLang="en-US" sz="1600" b="1" dirty="0" smtClean="0">
                <a:latin typeface="+mn-ea"/>
              </a:rPr>
              <a:t>名（</a:t>
            </a:r>
            <a:r>
              <a:rPr lang="en-US" altLang="ja-JP" sz="1600" b="1" dirty="0" smtClean="0">
                <a:latin typeface="+mn-ea"/>
              </a:rPr>
              <a:t>29.2</a:t>
            </a:r>
            <a:r>
              <a:rPr lang="ja-JP" altLang="en-US" sz="1600" b="1" dirty="0">
                <a:latin typeface="+mn-ea"/>
              </a:rPr>
              <a:t>％）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605151" y="2996080"/>
            <a:ext cx="88231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695522" y="4338210"/>
            <a:ext cx="1819259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6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63341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7" name="直線コネクタ 16"/>
          <p:cNvCxnSpPr/>
          <p:nvPr/>
        </p:nvCxnSpPr>
        <p:spPr>
          <a:xfrm>
            <a:off x="179512" y="1916832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3282"/>
            <a:ext cx="7128792" cy="389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角丸四角形 7"/>
          <p:cNvSpPr/>
          <p:nvPr/>
        </p:nvSpPr>
        <p:spPr>
          <a:xfrm>
            <a:off x="179512" y="6024395"/>
            <a:ext cx="8784976" cy="7121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副菜５皿未満を「少ない」と正しく認識している者の割合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　　事業前</a:t>
            </a:r>
            <a:r>
              <a:rPr lang="en-US" altLang="ja-JP" sz="1600" b="1" dirty="0" smtClean="0">
                <a:latin typeface="+mn-ea"/>
              </a:rPr>
              <a:t>47.4</a:t>
            </a:r>
            <a:r>
              <a:rPr lang="ja-JP" altLang="en-US" sz="1600" b="1" dirty="0" smtClean="0">
                <a:latin typeface="+mn-ea"/>
              </a:rPr>
              <a:t>％（</a:t>
            </a:r>
            <a:r>
              <a:rPr lang="en-US" altLang="ja-JP" sz="1600" b="1" dirty="0" smtClean="0">
                <a:latin typeface="+mn-ea"/>
              </a:rPr>
              <a:t>891</a:t>
            </a:r>
            <a:r>
              <a:rPr lang="ja-JP" altLang="en-US" sz="1600" b="1" dirty="0" smtClean="0">
                <a:latin typeface="+mn-ea"/>
              </a:rPr>
              <a:t>名）→事業後</a:t>
            </a:r>
            <a:r>
              <a:rPr lang="en-US" altLang="ja-JP" sz="1600" b="1" dirty="0" smtClean="0">
                <a:latin typeface="+mn-ea"/>
              </a:rPr>
              <a:t>51.2</a:t>
            </a:r>
            <a:r>
              <a:rPr lang="ja-JP" altLang="en-US" sz="1600" b="1" dirty="0" smtClean="0">
                <a:latin typeface="+mn-ea"/>
              </a:rPr>
              <a:t>％（</a:t>
            </a:r>
            <a:r>
              <a:rPr lang="en-US" altLang="ja-JP" sz="1600" b="1" dirty="0" smtClean="0">
                <a:latin typeface="+mn-ea"/>
              </a:rPr>
              <a:t>960</a:t>
            </a:r>
            <a:r>
              <a:rPr lang="ja-JP" altLang="en-US" sz="1600" b="1" dirty="0" smtClean="0">
                <a:latin typeface="+mn-ea"/>
              </a:rPr>
              <a:t>名）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95321" y="2708920"/>
            <a:ext cx="1097888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495321" y="4676165"/>
            <a:ext cx="1097888" cy="10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8" y="1268760"/>
            <a:ext cx="853185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05881" y="777719"/>
            <a:ext cx="463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食生活改善目標の実行状況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右カーブ矢印 5"/>
          <p:cNvSpPr/>
          <p:nvPr/>
        </p:nvSpPr>
        <p:spPr>
          <a:xfrm>
            <a:off x="319485" y="4747491"/>
            <a:ext cx="866904" cy="972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61152" y="4747491"/>
            <a:ext cx="7956326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３か月間実行した者　　朝食</a:t>
            </a:r>
            <a:r>
              <a:rPr lang="en-US" altLang="ja-JP" sz="1600" b="1" dirty="0" smtClean="0">
                <a:latin typeface="+mn-ea"/>
              </a:rPr>
              <a:t>31.9</a:t>
            </a:r>
            <a:r>
              <a:rPr lang="ja-JP" altLang="en-US" sz="1600" b="1" dirty="0" smtClean="0">
                <a:latin typeface="+mn-ea"/>
              </a:rPr>
              <a:t>％　野菜</a:t>
            </a:r>
            <a:r>
              <a:rPr lang="en-US" altLang="ja-JP" sz="1600" b="1" dirty="0" smtClean="0">
                <a:latin typeface="+mn-ea"/>
              </a:rPr>
              <a:t>14.7</a:t>
            </a:r>
            <a:r>
              <a:rPr lang="ja-JP" altLang="en-US" sz="1600" b="1" dirty="0" smtClean="0">
                <a:latin typeface="+mn-ea"/>
              </a:rPr>
              <a:t>％　　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6389" y="5292988"/>
            <a:ext cx="4004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「野菜」は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実践が難しいのか　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67937" y="2708920"/>
            <a:ext cx="915637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667937" y="4333093"/>
            <a:ext cx="915637" cy="2480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48122" y="5877272"/>
            <a:ext cx="6820529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dirty="0" smtClean="0">
                <a:latin typeface="+mn-ea"/>
              </a:rPr>
              <a:t>野菜摂取、朝食摂取を促すため、別のアプローチが必要か</a:t>
            </a:r>
            <a:endParaRPr lang="en-US" altLang="ja-JP" sz="2000" b="1" dirty="0" smtClean="0">
              <a:latin typeface="+mn-ea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88615" y="213544"/>
            <a:ext cx="3290494" cy="51116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今後の展開について</a:t>
            </a:r>
            <a:endParaRPr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1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64" y="1268760"/>
            <a:ext cx="72911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01960" y="568196"/>
            <a:ext cx="463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１日の食事回数と副菜の皿数について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23250" y="579000"/>
            <a:ext cx="306686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+mn-ea"/>
              </a:rPr>
              <a:t>副食の皿数 </a:t>
            </a:r>
            <a:r>
              <a:rPr lang="en-US" altLang="ja-JP" dirty="0">
                <a:latin typeface="+mn-ea"/>
              </a:rPr>
              <a:t>3</a:t>
            </a:r>
            <a:r>
              <a:rPr lang="ja-JP" altLang="en-US" dirty="0">
                <a:latin typeface="+mn-ea"/>
              </a:rPr>
              <a:t>皿未満が</a:t>
            </a:r>
            <a:r>
              <a:rPr lang="ja-JP" altLang="en-US" dirty="0" smtClean="0">
                <a:latin typeface="+mn-ea"/>
              </a:rPr>
              <a:t>約</a:t>
            </a:r>
            <a:r>
              <a:rPr lang="ja-JP" altLang="en-US" dirty="0">
                <a:latin typeface="+mn-ea"/>
              </a:rPr>
              <a:t>７</a:t>
            </a:r>
            <a:r>
              <a:rPr lang="ja-JP" altLang="en-US" dirty="0" smtClean="0">
                <a:latin typeface="+mn-ea"/>
              </a:rPr>
              <a:t>割</a:t>
            </a:r>
            <a:endParaRPr lang="ja-JP" altLang="en-US" dirty="0"/>
          </a:p>
        </p:txBody>
      </p:sp>
      <p:sp>
        <p:nvSpPr>
          <p:cNvPr id="3" name="右カーブ矢印 2"/>
          <p:cNvSpPr/>
          <p:nvPr/>
        </p:nvSpPr>
        <p:spPr>
          <a:xfrm>
            <a:off x="248712" y="5553208"/>
            <a:ext cx="866904" cy="972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27584" y="5301208"/>
            <a:ext cx="648072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副菜３皿未満の割合　　１日２回食事　９割　　１日３回食事　約７割　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9028" y="6044233"/>
            <a:ext cx="554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１日３回食べることで野菜摂取量が増加する可能性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76056" y="2941577"/>
            <a:ext cx="1935426" cy="1495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6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60" y="1214571"/>
            <a:ext cx="8547587" cy="421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01960" y="404664"/>
            <a:ext cx="398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就寝時間と朝食習慣について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6456" y="404664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欠食習慣なし　</a:t>
            </a:r>
            <a:r>
              <a:rPr kumimoji="1" lang="en-US" altLang="ja-JP" dirty="0" smtClean="0"/>
              <a:t>76</a:t>
            </a:r>
            <a:r>
              <a:rPr kumimoji="1" lang="ja-JP" altLang="en-US" dirty="0" smtClean="0"/>
              <a:t>％　</a:t>
            </a:r>
            <a:endParaRPr kumimoji="1" lang="en-US" altLang="ja-JP" dirty="0" smtClean="0"/>
          </a:p>
          <a:p>
            <a:r>
              <a:rPr lang="ja-JP" altLang="en-US" dirty="0"/>
              <a:t>欠食</a:t>
            </a:r>
            <a:r>
              <a:rPr lang="ja-JP" altLang="en-US" dirty="0" smtClean="0"/>
              <a:t>習慣あり　</a:t>
            </a:r>
            <a:r>
              <a:rPr lang="en-US" altLang="ja-JP" dirty="0" smtClean="0"/>
              <a:t>24</a:t>
            </a:r>
            <a:r>
              <a:rPr lang="ja-JP" altLang="en-US" dirty="0"/>
              <a:t>％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01960" y="5597813"/>
            <a:ext cx="5065402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２４時までに就寝する者は約８割が欠食習慣なし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2120" y="56801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早寝！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88024" y="1844824"/>
            <a:ext cx="873832" cy="18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60" y="1073713"/>
            <a:ext cx="861832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1960" y="404664"/>
            <a:ext cx="39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起床時間と朝食習慣について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99992" y="404664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欠食習慣なし　</a:t>
            </a:r>
            <a:r>
              <a:rPr kumimoji="1" lang="en-US" altLang="ja-JP" dirty="0" smtClean="0"/>
              <a:t>76</a:t>
            </a:r>
            <a:r>
              <a:rPr kumimoji="1" lang="ja-JP" altLang="en-US" dirty="0" smtClean="0"/>
              <a:t>％　</a:t>
            </a:r>
            <a:endParaRPr kumimoji="1" lang="en-US" altLang="ja-JP" dirty="0" smtClean="0"/>
          </a:p>
          <a:p>
            <a:r>
              <a:rPr lang="ja-JP" altLang="en-US" dirty="0"/>
              <a:t>欠食</a:t>
            </a:r>
            <a:r>
              <a:rPr lang="ja-JP" altLang="en-US" dirty="0" smtClean="0"/>
              <a:t>習慣あり　</a:t>
            </a:r>
            <a:r>
              <a:rPr lang="en-US" altLang="ja-JP" dirty="0" smtClean="0"/>
              <a:t>24</a:t>
            </a:r>
            <a:r>
              <a:rPr lang="ja-JP" altLang="en-US" dirty="0"/>
              <a:t>％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5256" y="6166238"/>
            <a:ext cx="4610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早寝早起きが朝食摂取につながる可能性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248712" y="5553208"/>
            <a:ext cx="866904" cy="972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82164" y="5517232"/>
            <a:ext cx="4811861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７時までに起床する者は約８割が欠食習慣なし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96136" y="558456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早起き！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828365" y="1628800"/>
            <a:ext cx="864096" cy="13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右カーブ矢印 7"/>
          <p:cNvSpPr/>
          <p:nvPr/>
        </p:nvSpPr>
        <p:spPr>
          <a:xfrm>
            <a:off x="290885" y="2746493"/>
            <a:ext cx="866904" cy="104254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1632" y="764704"/>
            <a:ext cx="7788799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運動部は「欠食習慣なし」が多い傾向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運動部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89.1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　それ以外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74.6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運動部は「副菜ありの朝食」が多い傾向</a:t>
            </a:r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運動部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44.1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　それ以外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29.7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運動部は「１日の副菜皿数」が多い傾向（１日３皿以上）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運動部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38.0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　それ以外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27.7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運動部の朝食内容の改善が他より大きい傾向（副菜のある朝食）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運動部　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44.1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％→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56.4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それ以外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29.7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％→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32.7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3025" y="4869160"/>
            <a:ext cx="78027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野菜たっぷりみそ汁講座の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対象者の食生活改善状況に大きな差はない。（朝食内容・副菜皿数）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7670" y="4133110"/>
            <a:ext cx="7765675" cy="446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属性による食生活改善目標の実行状況に大きな差はない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5000" y="3286724"/>
            <a:ext cx="6075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運動部は食への意識が高く、改善状況もよい傾向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運動部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へ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ベジプログラムは効果的か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1960" y="219998"/>
            <a:ext cx="39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5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39552" y="1052736"/>
            <a:ext cx="80648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チャレンジカレンダー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の回収と秋の身体測定が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負担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ヶ月間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の計画の実行や記録が難しい生徒がいる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１年生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への指導が入りにくい。やはり社会人になることの自覚が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２年３年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とは意識が違うように感じた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本人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と家族との連携（家族の協力）がうまくいかないと、実際食事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変えていくのは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大変。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ただ、自分が選んでコンビニなどで買う場合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「何を」「どう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組合わせる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か」あたり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の意識を変えさせるのは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できると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思う。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意識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は改善したと思うが、成果となったものが形でなかなか見えない。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83568" y="4154692"/>
            <a:ext cx="709223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dirty="0">
                <a:latin typeface="+mn-ea"/>
              </a:rPr>
              <a:t>プログラムを改編し、効果的で広く使えるものにする必要</a:t>
            </a:r>
            <a:r>
              <a:rPr lang="ja-JP" altLang="en-US" sz="2000" b="1" dirty="0" smtClean="0">
                <a:latin typeface="+mn-ea"/>
              </a:rPr>
              <a:t>あり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1960" y="404664"/>
            <a:ext cx="326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担当教員からの意見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4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378" y="220892"/>
            <a:ext cx="1438032" cy="51116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 的</a:t>
            </a:r>
            <a:endParaRPr kumimoji="1"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732059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実践的な食育を学校と連携して行い、高校生の食生活改善を図るとともに、卒業後も健康的な食生活を実践する力の習得を目指す。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67831"/>
              </p:ext>
            </p:extLst>
          </p:nvPr>
        </p:nvGraphicFramePr>
        <p:xfrm>
          <a:off x="296858" y="2812036"/>
          <a:ext cx="5114627" cy="36349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6190"/>
                <a:gridCol w="3340157"/>
                <a:gridCol w="208280"/>
              </a:tblGrid>
              <a:tr h="3254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目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　容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0354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事前調査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（現状把握）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・身体測定</a:t>
                      </a:r>
                      <a:endParaRPr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（身長・体重・体脂肪）</a:t>
                      </a:r>
                      <a:endParaRPr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・食生活のアンケート</a:t>
                      </a:r>
                      <a:endParaRPr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・生活行動と食事の振り返り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543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　義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・健康と食生活について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・食生活改善目標の設定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54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実践期間　３か月間</a:t>
                      </a:r>
                      <a:endParaRPr kumimoji="1" lang="en-US" altLang="ja-JP" sz="1800" dirty="0" smtClean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2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事後調査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（事業評価）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事前調査と同内容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3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　義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・３か月間の振り返り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・食生活改善目標の設定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508104" y="2412125"/>
            <a:ext cx="2664296" cy="412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実践期間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のアプローチ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9481" y="1531626"/>
            <a:ext cx="61427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「朝食摂取」「朝食内容」「野菜摂取」に重点を置く。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364089" y="4512497"/>
            <a:ext cx="3600399" cy="15087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野菜たっぷりみそ汁講座</a:t>
            </a:r>
            <a:endParaRPr lang="en-US" altLang="ja-JP" sz="16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みそ汁を題材に、野菜摂取・減塩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を目的とした講座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献立作成や調理を伴う実践的な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食育プログラム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右カーブ矢印 12"/>
          <p:cNvSpPr/>
          <p:nvPr/>
        </p:nvSpPr>
        <p:spPr>
          <a:xfrm>
            <a:off x="5363278" y="3479236"/>
            <a:ext cx="767477" cy="867474"/>
          </a:xfrm>
          <a:prstGeom prst="curvedRigh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44243" y="3009596"/>
            <a:ext cx="3312368" cy="7794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・実践状況の確認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6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野菜たっぷりみそ汁講座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の開催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140670" y="2107425"/>
            <a:ext cx="1438032" cy="51116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 容</a:t>
            </a:r>
            <a:endParaRPr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49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243946"/>
            <a:ext cx="36358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生活行動と食事の振り返り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852865" cy="509864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9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675" y="216496"/>
            <a:ext cx="288032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</a:rPr>
              <a:t>行動目標の設定・実践</a:t>
            </a:r>
            <a:r>
              <a:rPr lang="en-US" altLang="ja-JP" b="1" dirty="0" smtClean="0">
                <a:solidFill>
                  <a:schemeClr val="tx1"/>
                </a:solidFill>
              </a:rPr>
              <a:t>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7504" y="3653474"/>
            <a:ext cx="2270449" cy="351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実践状況の確認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47" y="532857"/>
            <a:ext cx="7163941" cy="312061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05064"/>
            <a:ext cx="8387926" cy="26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3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45" y="1484910"/>
            <a:ext cx="8267526" cy="388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29378" y="853536"/>
            <a:ext cx="7272808" cy="4309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府内高等学校に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通う高校生（高専生含む）</a:t>
            </a:r>
            <a:endParaRPr kumimoji="1" lang="ja-JP" altLang="en-US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05611" y="5841268"/>
            <a:ext cx="864000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男性</a:t>
            </a:r>
            <a:r>
              <a:rPr lang="en-US" altLang="ja-JP" sz="1600" b="1" dirty="0" smtClean="0">
                <a:latin typeface="+mn-ea"/>
              </a:rPr>
              <a:t>35.1</a:t>
            </a:r>
            <a:r>
              <a:rPr lang="ja-JP" altLang="en-US" sz="1600" b="1" dirty="0" smtClean="0">
                <a:latin typeface="+mn-ea"/>
              </a:rPr>
              <a:t>％</a:t>
            </a:r>
            <a:r>
              <a:rPr lang="ja-JP" altLang="en-US" sz="1600" b="1" dirty="0">
                <a:latin typeface="+mn-ea"/>
              </a:rPr>
              <a:t>、女性</a:t>
            </a:r>
            <a:r>
              <a:rPr lang="en-US" altLang="ja-JP" sz="1600" b="1" dirty="0">
                <a:latin typeface="+mn-ea"/>
              </a:rPr>
              <a:t>64.9</a:t>
            </a:r>
            <a:r>
              <a:rPr lang="ja-JP" altLang="en-US" sz="1600" b="1" dirty="0" smtClean="0">
                <a:latin typeface="+mn-ea"/>
              </a:rPr>
              <a:t>％。クラス単位での受講者が約</a:t>
            </a:r>
            <a:r>
              <a:rPr lang="en-US" altLang="ja-JP" sz="1600" b="1" dirty="0">
                <a:latin typeface="+mn-ea"/>
              </a:rPr>
              <a:t>8</a:t>
            </a:r>
            <a:r>
              <a:rPr lang="ja-JP" altLang="en-US" sz="1600" b="1" dirty="0" smtClean="0">
                <a:latin typeface="+mn-ea"/>
              </a:rPr>
              <a:t>割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29378" y="220892"/>
            <a:ext cx="1438032" cy="51116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解析</a:t>
            </a:r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884149" y="3285569"/>
            <a:ext cx="388843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95237" y="4117413"/>
            <a:ext cx="1015279" cy="602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"/>
          <a:stretch/>
        </p:blipFill>
        <p:spPr bwMode="auto">
          <a:xfrm>
            <a:off x="1907704" y="140417"/>
            <a:ext cx="6638836" cy="145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259701" y="5805264"/>
            <a:ext cx="8640000" cy="6480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　約</a:t>
            </a:r>
            <a:r>
              <a:rPr lang="en-US" altLang="ja-JP" sz="1600" b="1" dirty="0"/>
              <a:t>7</a:t>
            </a:r>
            <a:r>
              <a:rPr lang="ja-JP" altLang="en-US" sz="1600" b="1" dirty="0"/>
              <a:t>割</a:t>
            </a:r>
            <a:r>
              <a:rPr lang="ja-JP" altLang="en-US" sz="1600" b="1" dirty="0" smtClean="0"/>
              <a:t>が適正。女性はやせ</a:t>
            </a:r>
            <a:r>
              <a:rPr lang="ja-JP" altLang="en-US" sz="1600" b="1" dirty="0"/>
              <a:t>が肥満の</a:t>
            </a:r>
            <a:r>
              <a:rPr lang="ja-JP" altLang="en-US" sz="1600" b="1" dirty="0" smtClean="0"/>
              <a:t>約</a:t>
            </a:r>
            <a:r>
              <a:rPr lang="en-US" altLang="ja-JP" sz="1600" b="1" dirty="0" smtClean="0"/>
              <a:t>3</a:t>
            </a:r>
            <a:r>
              <a:rPr lang="ja-JP" altLang="en-US" sz="1600" b="1" dirty="0" smtClean="0"/>
              <a:t>倍。</a:t>
            </a:r>
            <a:endParaRPr lang="en-US" altLang="ja-JP" sz="1600" b="1" dirty="0" smtClean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事業後やせ</a:t>
            </a:r>
            <a:r>
              <a:rPr lang="ja-JP" altLang="en-US" sz="1600" b="1" dirty="0"/>
              <a:t>及び肥満</a:t>
            </a:r>
            <a:r>
              <a:rPr lang="ja-JP" altLang="en-US" sz="1600" b="1" dirty="0" smtClean="0"/>
              <a:t>から</a:t>
            </a:r>
            <a:r>
              <a:rPr lang="ja-JP" altLang="en-US" sz="1600" b="1" dirty="0"/>
              <a:t>適正</a:t>
            </a:r>
            <a:r>
              <a:rPr lang="ja-JP" altLang="en-US" sz="1600" b="1" dirty="0" smtClean="0"/>
              <a:t>に</a:t>
            </a:r>
            <a:r>
              <a:rPr lang="ja-JP" altLang="en-US" sz="1600" b="1" dirty="0"/>
              <a:t>改善は</a:t>
            </a:r>
            <a:r>
              <a:rPr lang="en-US" altLang="ja-JP" sz="1600" b="1" dirty="0"/>
              <a:t>100</a:t>
            </a:r>
            <a:r>
              <a:rPr lang="ja-JP" altLang="en-US" sz="1600" b="1" dirty="0"/>
              <a:t>名</a:t>
            </a:r>
            <a:r>
              <a:rPr lang="ja-JP" altLang="en-US" sz="1600" b="1" dirty="0" smtClean="0"/>
              <a:t>（</a:t>
            </a:r>
            <a:r>
              <a:rPr lang="en-US" altLang="ja-JP" sz="1600" b="1" dirty="0" smtClean="0"/>
              <a:t>6.9</a:t>
            </a:r>
            <a:r>
              <a:rPr lang="ja-JP" altLang="en-US" sz="1600" b="1" dirty="0" smtClean="0"/>
              <a:t>％</a:t>
            </a:r>
            <a:r>
              <a:rPr lang="ja-JP" altLang="en-US" sz="1600" b="1" dirty="0"/>
              <a:t>）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179512" y="1772816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タイトル 1"/>
          <p:cNvSpPr txBox="1">
            <a:spLocks/>
          </p:cNvSpPr>
          <p:nvPr/>
        </p:nvSpPr>
        <p:spPr>
          <a:xfrm>
            <a:off x="129378" y="220892"/>
            <a:ext cx="1438032" cy="51116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結 果</a:t>
            </a:r>
            <a:endParaRPr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07060"/>
            <a:ext cx="8568952" cy="3403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7772604" y="2924944"/>
            <a:ext cx="1097888" cy="3240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804248" y="4437113"/>
            <a:ext cx="2055697" cy="5040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772451" y="2701716"/>
            <a:ext cx="2055697" cy="7992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8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10369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272075" y="6093296"/>
            <a:ext cx="864000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「</a:t>
            </a:r>
            <a:r>
              <a:rPr lang="ja-JP" altLang="en-US" sz="1600" b="1" dirty="0">
                <a:latin typeface="+mn-ea"/>
              </a:rPr>
              <a:t>欠食習慣なし」は</a:t>
            </a:r>
            <a:r>
              <a:rPr lang="en-US" altLang="ja-JP" sz="1600" b="1" dirty="0">
                <a:latin typeface="+mn-ea"/>
              </a:rPr>
              <a:t>76</a:t>
            </a:r>
            <a:r>
              <a:rPr lang="ja-JP" altLang="en-US" sz="1600" b="1" dirty="0">
                <a:latin typeface="+mn-ea"/>
              </a:rPr>
              <a:t>％。事業後に欠食習慣</a:t>
            </a:r>
            <a:r>
              <a:rPr lang="ja-JP" altLang="en-US" sz="1600" b="1" dirty="0" smtClean="0">
                <a:latin typeface="+mn-ea"/>
              </a:rPr>
              <a:t>ありからなし</a:t>
            </a:r>
            <a:r>
              <a:rPr lang="ja-JP" altLang="en-US" sz="1600" b="1" dirty="0" err="1" smtClean="0">
                <a:latin typeface="+mn-ea"/>
              </a:rPr>
              <a:t>への</a:t>
            </a:r>
            <a:r>
              <a:rPr lang="ja-JP" altLang="en-US" sz="1600" b="1" dirty="0" smtClean="0">
                <a:latin typeface="+mn-ea"/>
              </a:rPr>
              <a:t>改善は</a:t>
            </a:r>
            <a:r>
              <a:rPr lang="en-US" altLang="ja-JP" sz="1600" b="1" dirty="0" smtClean="0">
                <a:latin typeface="+mn-ea"/>
              </a:rPr>
              <a:t>120</a:t>
            </a:r>
            <a:r>
              <a:rPr lang="ja-JP" altLang="en-US" sz="1600" b="1" dirty="0">
                <a:latin typeface="+mn-ea"/>
              </a:rPr>
              <a:t>名（</a:t>
            </a:r>
            <a:r>
              <a:rPr lang="en-US" altLang="ja-JP" sz="1600" b="1" dirty="0">
                <a:latin typeface="+mn-ea"/>
              </a:rPr>
              <a:t>6.2</a:t>
            </a:r>
            <a:r>
              <a:rPr lang="ja-JP" altLang="en-US" sz="1600" b="1" dirty="0">
                <a:latin typeface="+mn-ea"/>
              </a:rPr>
              <a:t>％）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251520" y="2060848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8" y="2233078"/>
            <a:ext cx="8622772" cy="3424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843458" y="2957196"/>
            <a:ext cx="109788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04248" y="4418112"/>
            <a:ext cx="212540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3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46178" y="6184170"/>
            <a:ext cx="864000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「</a:t>
            </a:r>
            <a:r>
              <a:rPr lang="ja-JP" altLang="en-US" sz="1600" b="1" dirty="0">
                <a:latin typeface="+mn-ea"/>
              </a:rPr>
              <a:t>副食のある朝食」は約</a:t>
            </a:r>
            <a:r>
              <a:rPr lang="en-US" altLang="ja-JP" sz="1600" b="1" dirty="0">
                <a:latin typeface="+mn-ea"/>
              </a:rPr>
              <a:t>3</a:t>
            </a:r>
            <a:r>
              <a:rPr lang="ja-JP" altLang="en-US" sz="1600" b="1" dirty="0">
                <a:latin typeface="+mn-ea"/>
              </a:rPr>
              <a:t>割。</a:t>
            </a:r>
            <a:r>
              <a:rPr lang="ja-JP" altLang="en-US" sz="1600" b="1" dirty="0" smtClean="0">
                <a:latin typeface="+mn-ea"/>
              </a:rPr>
              <a:t>事業後に副菜なしから</a:t>
            </a:r>
            <a:r>
              <a:rPr lang="ja-JP" altLang="en-US" sz="1600" b="1" dirty="0">
                <a:latin typeface="+mn-ea"/>
              </a:rPr>
              <a:t>ありへの改善は</a:t>
            </a:r>
            <a:r>
              <a:rPr lang="en-US" altLang="ja-JP" sz="1600" b="1" dirty="0" smtClean="0">
                <a:latin typeface="+mn-ea"/>
              </a:rPr>
              <a:t>247</a:t>
            </a:r>
            <a:r>
              <a:rPr lang="ja-JP" altLang="en-US" sz="1600" b="1" dirty="0">
                <a:latin typeface="+mn-ea"/>
              </a:rPr>
              <a:t>名</a:t>
            </a:r>
            <a:r>
              <a:rPr lang="ja-JP" altLang="en-US" sz="1600" b="1" dirty="0" smtClean="0">
                <a:latin typeface="+mn-ea"/>
              </a:rPr>
              <a:t>（</a:t>
            </a:r>
            <a:r>
              <a:rPr lang="en-US" altLang="ja-JP" sz="1600" b="1" dirty="0">
                <a:latin typeface="+mn-ea"/>
              </a:rPr>
              <a:t>14.2</a:t>
            </a:r>
            <a:r>
              <a:rPr lang="ja-JP" altLang="en-US" sz="1600" b="1" dirty="0">
                <a:latin typeface="+mn-ea"/>
              </a:rPr>
              <a:t>％）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145218" y="2276872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51" y="2500604"/>
            <a:ext cx="8261694" cy="328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43" y="211857"/>
            <a:ext cx="7222527" cy="192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7564905" y="3178968"/>
            <a:ext cx="109788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615301" y="4581128"/>
            <a:ext cx="1994483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0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95" y="154698"/>
            <a:ext cx="6664624" cy="161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180472" y="6170384"/>
            <a:ext cx="8640000" cy="50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+mn-ea"/>
              </a:rPr>
              <a:t>　朝食での副菜皿数</a:t>
            </a:r>
            <a:r>
              <a:rPr lang="ja-JP" altLang="en-US" sz="1600" b="1" dirty="0">
                <a:latin typeface="+mn-ea"/>
              </a:rPr>
              <a:t>は</a:t>
            </a:r>
            <a:r>
              <a:rPr lang="en-US" altLang="ja-JP" sz="1600" b="1" dirty="0">
                <a:latin typeface="+mn-ea"/>
              </a:rPr>
              <a:t>1</a:t>
            </a:r>
            <a:r>
              <a:rPr lang="ja-JP" altLang="en-US" sz="1600" b="1" dirty="0" smtClean="0">
                <a:latin typeface="+mn-ea"/>
              </a:rPr>
              <a:t>皿未満が</a:t>
            </a:r>
            <a:r>
              <a:rPr lang="en-US" altLang="ja-JP" sz="1600" b="1" dirty="0" smtClean="0">
                <a:latin typeface="+mn-ea"/>
              </a:rPr>
              <a:t>35.3%</a:t>
            </a:r>
            <a:r>
              <a:rPr lang="ja-JP" altLang="en-US" sz="1600" b="1" dirty="0" err="1" smtClean="0">
                <a:latin typeface="+mn-ea"/>
              </a:rPr>
              <a:t>。</a:t>
            </a:r>
            <a:r>
              <a:rPr lang="ja-JP" altLang="en-US" sz="1600" b="1" dirty="0" smtClean="0">
                <a:latin typeface="+mn-ea"/>
              </a:rPr>
              <a:t>事業後に皿数</a:t>
            </a:r>
            <a:r>
              <a:rPr lang="ja-JP" altLang="en-US" sz="1600" b="1" dirty="0">
                <a:latin typeface="+mn-ea"/>
              </a:rPr>
              <a:t>の増加</a:t>
            </a:r>
            <a:r>
              <a:rPr lang="ja-JP" altLang="en-US" sz="1600" b="1" dirty="0" smtClean="0">
                <a:latin typeface="+mn-ea"/>
              </a:rPr>
              <a:t>は</a:t>
            </a:r>
            <a:r>
              <a:rPr lang="en-US" altLang="ja-JP" sz="1600" b="1" dirty="0" smtClean="0">
                <a:latin typeface="+mn-ea"/>
              </a:rPr>
              <a:t>110</a:t>
            </a:r>
            <a:r>
              <a:rPr lang="ja-JP" altLang="en-US" sz="1600" b="1" dirty="0" smtClean="0">
                <a:latin typeface="+mn-ea"/>
              </a:rPr>
              <a:t>名</a:t>
            </a:r>
            <a:r>
              <a:rPr lang="ja-JP" altLang="en-US" sz="1600" b="1" dirty="0">
                <a:latin typeface="+mn-ea"/>
              </a:rPr>
              <a:t>（</a:t>
            </a:r>
            <a:r>
              <a:rPr lang="en-US" altLang="ja-JP" sz="1600" b="1" dirty="0" smtClean="0">
                <a:latin typeface="+mn-ea"/>
              </a:rPr>
              <a:t>29.7</a:t>
            </a:r>
            <a:r>
              <a:rPr lang="ja-JP" altLang="en-US" sz="1600" b="1" dirty="0" smtClean="0">
                <a:latin typeface="+mn-ea"/>
              </a:rPr>
              <a:t>％）</a:t>
            </a:r>
            <a:endParaRPr lang="ja-JP" altLang="en-US" sz="1600" b="1" dirty="0">
              <a:latin typeface="+mn-e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79512" y="1825824"/>
            <a:ext cx="8640960" cy="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7451736" y="3261934"/>
            <a:ext cx="1097888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10" y="1970085"/>
            <a:ext cx="7665800" cy="3911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6475165" y="4297869"/>
            <a:ext cx="2043376" cy="3196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51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444</Words>
  <Application>Microsoft Office PowerPoint</Application>
  <PresentationFormat>画面に合わせる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高校・大学生の健康的な食習慣づくり重点化事業 ～No vegetable, No Life高校生編～</vt:lpstr>
      <vt:lpstr>目 的</vt:lpstr>
      <vt:lpstr>PowerPoint プレゼンテーション</vt:lpstr>
      <vt:lpstr>PowerPoint プレゼンテーション</vt:lpstr>
      <vt:lpstr>　府内高等学校に通う高校生（高専生含む）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NoベジNoライフ！セミナー 高校生編</dc:title>
  <dc:creator>morimihasegawa</dc:creator>
  <cp:lastModifiedBy>HOSTNAME</cp:lastModifiedBy>
  <cp:revision>263</cp:revision>
  <dcterms:created xsi:type="dcterms:W3CDTF">2017-03-26T00:50:51Z</dcterms:created>
  <dcterms:modified xsi:type="dcterms:W3CDTF">2017-03-28T05:54:06Z</dcterms:modified>
</cp:coreProperties>
</file>