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11" userDrawn="1">
          <p15:clr>
            <a:srgbClr val="A4A3A4"/>
          </p15:clr>
        </p15:guide>
        <p15:guide id="2" pos="38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20" y="78"/>
      </p:cViewPr>
      <p:guideLst>
        <p:guide orient="horz" pos="2911"/>
        <p:guide pos="38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496443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74525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2783158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47630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68016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2863438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12115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48498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231131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244501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5598B8-2674-484E-A26F-C5A9CA847048}"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168527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B5598B8-2674-484E-A26F-C5A9CA847048}" type="datetimeFigureOut">
              <a:rPr kumimoji="1" lang="ja-JP" altLang="en-US" smtClean="0"/>
              <a:t>2021/5/7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6EE0BB4-1672-47D3-BD25-71206666060C}" type="slidenum">
              <a:rPr kumimoji="1" lang="ja-JP" altLang="en-US" smtClean="0"/>
              <a:t>‹#›</a:t>
            </a:fld>
            <a:endParaRPr kumimoji="1" lang="ja-JP" altLang="en-US"/>
          </a:p>
        </p:txBody>
      </p:sp>
    </p:spTree>
    <p:extLst>
      <p:ext uri="{BB962C8B-B14F-4D97-AF65-F5344CB8AC3E}">
        <p14:creationId xmlns:p14="http://schemas.microsoft.com/office/powerpoint/2010/main" val="34494011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7DA1F45-0D2F-47CC-B9A5-FD6454EF7757}"/>
              </a:ext>
            </a:extLst>
          </p:cNvPr>
          <p:cNvSpPr txBox="1"/>
          <p:nvPr/>
        </p:nvSpPr>
        <p:spPr>
          <a:xfrm>
            <a:off x="0" y="0"/>
            <a:ext cx="12801600" cy="540000"/>
          </a:xfrm>
          <a:prstGeom prst="rect">
            <a:avLst/>
          </a:prstGeom>
          <a:gradFill>
            <a:gsLst>
              <a:gs pos="0">
                <a:srgbClr val="0000FF"/>
              </a:gs>
              <a:gs pos="76000">
                <a:schemeClr val="accent1">
                  <a:lumMod val="45000"/>
                  <a:lumOff val="55000"/>
                </a:schemeClr>
              </a:gs>
              <a:gs pos="100000">
                <a:schemeClr val="accent1">
                  <a:lumMod val="20000"/>
                  <a:lumOff val="80000"/>
                </a:schemeClr>
              </a:gs>
            </a:gsLst>
            <a:lin ang="5400000" scaled="1"/>
          </a:gradFill>
        </p:spPr>
        <p:txBody>
          <a:bodyPr wrap="square" rtlCol="0" anchor="ctr" anchorCtr="0">
            <a:noAutofit/>
          </a:bodyPr>
          <a:lstStyle/>
          <a:p>
            <a:pPr algn="ctr"/>
            <a:r>
              <a:rPr kumimoji="1" lang="ja-JP" altLang="en-US" sz="2000" dirty="0">
                <a:solidFill>
                  <a:schemeClr val="bg1"/>
                </a:solidFill>
                <a:latin typeface="Meiryo UI" panose="020B0604030504040204" pitchFamily="50" charset="-128"/>
                <a:ea typeface="Meiryo UI" panose="020B0604030504040204" pitchFamily="50" charset="-128"/>
              </a:rPr>
              <a:t>大阪広域ベイエリアにおける主な取組み（</a:t>
            </a:r>
            <a:r>
              <a:rPr kumimoji="1" lang="en-US" altLang="ja-JP" sz="2000" dirty="0">
                <a:solidFill>
                  <a:schemeClr val="bg1"/>
                </a:solidFill>
                <a:latin typeface="Meiryo UI" panose="020B0604030504040204" pitchFamily="50" charset="-128"/>
                <a:ea typeface="Meiryo UI" panose="020B0604030504040204" pitchFamily="50" charset="-128"/>
              </a:rPr>
              <a:t>R3</a:t>
            </a:r>
            <a:r>
              <a:rPr kumimoji="1" lang="ja-JP" altLang="en-US" sz="2000" dirty="0" smtClean="0">
                <a:solidFill>
                  <a:schemeClr val="bg1"/>
                </a:solidFill>
                <a:latin typeface="Meiryo UI" panose="020B0604030504040204" pitchFamily="50" charset="-128"/>
                <a:ea typeface="Meiryo UI" panose="020B0604030504040204" pitchFamily="50" charset="-128"/>
              </a:rPr>
              <a:t>年度）</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C9767DAE-461C-4F96-93B6-D98E3E23A931}"/>
              </a:ext>
            </a:extLst>
          </p:cNvPr>
          <p:cNvSpPr txBox="1"/>
          <p:nvPr/>
        </p:nvSpPr>
        <p:spPr>
          <a:xfrm>
            <a:off x="259631" y="692592"/>
            <a:ext cx="900000" cy="360000"/>
          </a:xfrm>
          <a:prstGeom prst="roundRect">
            <a:avLst/>
          </a:prstGeom>
          <a:solidFill>
            <a:srgbClr val="66FFFF"/>
          </a:solidFill>
          <a:ln w="25400" cmpd="dbl">
            <a:solidFill>
              <a:schemeClr val="accent1">
                <a:lumMod val="75000"/>
              </a:schemeClr>
            </a:solidFill>
          </a:ln>
        </p:spPr>
        <p:txBody>
          <a:bodyPr wrap="none" rtlCol="0" anchor="ctr" anchorCtr="0">
            <a:noAutofit/>
          </a:bodyPr>
          <a:lstStyle/>
          <a:p>
            <a:pPr algn="ctr"/>
            <a:r>
              <a:rPr kumimoji="1" lang="ja-JP" altLang="en-US" sz="1600" b="1" dirty="0">
                <a:latin typeface="Meiryo UI" panose="020B0604030504040204" pitchFamily="50" charset="-128"/>
                <a:ea typeface="Meiryo UI" panose="020B0604030504040204" pitchFamily="50" charset="-128"/>
              </a:rPr>
              <a:t>みがく</a:t>
            </a:r>
          </a:p>
        </p:txBody>
      </p:sp>
      <p:grpSp>
        <p:nvGrpSpPr>
          <p:cNvPr id="2" name="グループ化 1"/>
          <p:cNvGrpSpPr/>
          <p:nvPr/>
        </p:nvGrpSpPr>
        <p:grpSpPr>
          <a:xfrm>
            <a:off x="259631" y="1154216"/>
            <a:ext cx="6001964" cy="1009514"/>
            <a:chOff x="259631" y="1154216"/>
            <a:chExt cx="6001964" cy="1009514"/>
          </a:xfrm>
        </p:grpSpPr>
        <p:sp>
          <p:nvSpPr>
            <p:cNvPr id="7" name="テキスト ボックス 6">
              <a:extLst>
                <a:ext uri="{FF2B5EF4-FFF2-40B4-BE49-F238E27FC236}">
                  <a16:creationId xmlns:a16="http://schemas.microsoft.com/office/drawing/2014/main" id="{5B89E332-F6D3-4152-96F6-104BA9FEE2AE}"/>
                </a:ext>
              </a:extLst>
            </p:cNvPr>
            <p:cNvSpPr txBox="1"/>
            <p:nvPr/>
          </p:nvSpPr>
          <p:spPr>
            <a:xfrm>
              <a:off x="259631" y="1154216"/>
              <a:ext cx="6001964" cy="523220"/>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○オンリーワンのエンターテイメントや</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世界遺産をはじめとした歴史・文化資源の活用による国際観光拠点の形成</a:t>
              </a:r>
              <a:endParaRPr kumimoji="1" lang="en-US" altLang="ja-JP" sz="1400" b="1"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6BA30CD4-E0CC-45AD-9106-D8A60D7F7089}"/>
                </a:ext>
              </a:extLst>
            </p:cNvPr>
            <p:cNvSpPr txBox="1"/>
            <p:nvPr/>
          </p:nvSpPr>
          <p:spPr>
            <a:xfrm>
              <a:off x="604659" y="1640510"/>
              <a:ext cx="3940502" cy="523220"/>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➢万博開催や</a:t>
              </a:r>
              <a:r>
                <a:rPr kumimoji="1" lang="en-US" altLang="ja-JP" sz="1400" dirty="0">
                  <a:latin typeface="Meiryo UI" panose="020B0604030504040204" pitchFamily="50" charset="-128"/>
                  <a:ea typeface="Meiryo UI" panose="020B0604030504040204" pitchFamily="50" charset="-128"/>
                </a:rPr>
                <a:t>IR</a:t>
              </a:r>
              <a:r>
                <a:rPr kumimoji="1" lang="ja-JP" altLang="en-US" sz="1400" dirty="0">
                  <a:latin typeface="Meiryo UI" panose="020B0604030504040204" pitchFamily="50" charset="-128"/>
                  <a:ea typeface="Meiryo UI" panose="020B0604030504040204" pitchFamily="50" charset="-128"/>
                </a:rPr>
                <a:t>の誘致</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➢百舌鳥古墳群（大仙公園）等を活かした</a:t>
              </a:r>
              <a:r>
                <a:rPr kumimoji="1" lang="ja-JP" altLang="en-US" sz="1400" dirty="0" smtClean="0">
                  <a:latin typeface="Meiryo UI" panose="020B0604030504040204" pitchFamily="50" charset="-128"/>
                  <a:ea typeface="Meiryo UI" panose="020B0604030504040204" pitchFamily="50" charset="-128"/>
                </a:rPr>
                <a:t>取組み</a:t>
              </a:r>
              <a:endParaRPr kumimoji="1" lang="en-US" altLang="ja-JP" sz="1400" dirty="0">
                <a:latin typeface="Meiryo UI" panose="020B0604030504040204" pitchFamily="50" charset="-128"/>
                <a:ea typeface="Meiryo UI" panose="020B0604030504040204" pitchFamily="50" charset="-128"/>
              </a:endParaRPr>
            </a:p>
          </p:txBody>
        </p:sp>
      </p:grpSp>
      <p:grpSp>
        <p:nvGrpSpPr>
          <p:cNvPr id="22" name="グループ化 21"/>
          <p:cNvGrpSpPr/>
          <p:nvPr/>
        </p:nvGrpSpPr>
        <p:grpSpPr>
          <a:xfrm>
            <a:off x="259631" y="3156394"/>
            <a:ext cx="5549917" cy="995000"/>
            <a:chOff x="259631" y="3035042"/>
            <a:chExt cx="5549917" cy="995000"/>
          </a:xfrm>
        </p:grpSpPr>
        <p:sp>
          <p:nvSpPr>
            <p:cNvPr id="9" name="テキスト ボックス 8">
              <a:extLst>
                <a:ext uri="{FF2B5EF4-FFF2-40B4-BE49-F238E27FC236}">
                  <a16:creationId xmlns:a16="http://schemas.microsoft.com/office/drawing/2014/main" id="{ACF31D98-2AAD-4723-A829-C0DEBAFC7A02}"/>
                </a:ext>
              </a:extLst>
            </p:cNvPr>
            <p:cNvSpPr txBox="1"/>
            <p:nvPr/>
          </p:nvSpPr>
          <p:spPr>
            <a:xfrm>
              <a:off x="259631" y="3035042"/>
              <a:ext cx="5549917" cy="523220"/>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spc="-50" dirty="0" smtClean="0">
                  <a:latin typeface="Meiryo UI" panose="020B0604030504040204" pitchFamily="50" charset="-128"/>
                  <a:ea typeface="Meiryo UI" panose="020B0604030504040204" pitchFamily="50" charset="-128"/>
                </a:rPr>
                <a:t>ナイトカルチャー</a:t>
              </a:r>
              <a:r>
                <a:rPr kumimoji="1" lang="ja-JP" altLang="en-US" sz="1400" b="1" spc="-50" dirty="0">
                  <a:latin typeface="Meiryo UI" panose="020B0604030504040204" pitchFamily="50" charset="-128"/>
                  <a:ea typeface="Meiryo UI" panose="020B0604030504040204" pitchFamily="50" charset="-128"/>
                </a:rPr>
                <a:t>の充実強化、食の魅力創出など、旅行者ニーズに配慮</a:t>
              </a:r>
              <a:r>
                <a:rPr kumimoji="1" lang="ja-JP" altLang="en-US" sz="1400" b="1" spc="-50" dirty="0" smtClean="0">
                  <a:latin typeface="Meiryo UI" panose="020B0604030504040204" pitchFamily="50" charset="-128"/>
                  <a:ea typeface="Meiryo UI" panose="020B0604030504040204" pitchFamily="50" charset="-128"/>
                </a:rPr>
                <a:t>した</a:t>
              </a:r>
              <a:endParaRPr kumimoji="1" lang="en-US" altLang="ja-JP" sz="1400" b="1" spc="-50" dirty="0" smtClean="0">
                <a:latin typeface="Meiryo UI" panose="020B0604030504040204" pitchFamily="50" charset="-128"/>
                <a:ea typeface="Meiryo UI" panose="020B0604030504040204" pitchFamily="50" charset="-128"/>
              </a:endParaRPr>
            </a:p>
            <a:p>
              <a:r>
                <a:rPr kumimoji="1" lang="ja-JP" altLang="en-US" sz="1400" b="1" spc="-50" dirty="0">
                  <a:latin typeface="Meiryo UI" panose="020B0604030504040204" pitchFamily="50" charset="-128"/>
                  <a:ea typeface="Meiryo UI" panose="020B0604030504040204" pitchFamily="50" charset="-128"/>
                </a:rPr>
                <a:t>　</a:t>
              </a:r>
              <a:r>
                <a:rPr kumimoji="1" lang="ja-JP" altLang="en-US" sz="1400" b="1" spc="-50" dirty="0" smtClean="0">
                  <a:latin typeface="Meiryo UI" panose="020B0604030504040204" pitchFamily="50" charset="-128"/>
                  <a:ea typeface="Meiryo UI" panose="020B0604030504040204" pitchFamily="50" charset="-128"/>
                </a:rPr>
                <a:t> 多様</a:t>
              </a:r>
              <a:r>
                <a:rPr kumimoji="1" lang="ja-JP" altLang="en-US" sz="1400" b="1" spc="-50" dirty="0">
                  <a:latin typeface="Meiryo UI" panose="020B0604030504040204" pitchFamily="50" charset="-128"/>
                  <a:ea typeface="Meiryo UI" panose="020B0604030504040204" pitchFamily="50" charset="-128"/>
                </a:rPr>
                <a:t>なサービスの</a:t>
              </a:r>
              <a:r>
                <a:rPr kumimoji="1" lang="ja-JP" altLang="en-US" sz="1400" b="1" spc="-50" dirty="0" smtClean="0">
                  <a:latin typeface="Meiryo UI" panose="020B0604030504040204" pitchFamily="50" charset="-128"/>
                  <a:ea typeface="Meiryo UI" panose="020B0604030504040204" pitchFamily="50" charset="-128"/>
                </a:rPr>
                <a:t>提供</a:t>
              </a:r>
              <a:endParaRPr kumimoji="1" lang="en-US" altLang="ja-JP" sz="1400" b="1" spc="-5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C6C0BB1E-A9F4-4F62-AE3F-779F534567DC}"/>
                </a:ext>
              </a:extLst>
            </p:cNvPr>
            <p:cNvSpPr txBox="1"/>
            <p:nvPr/>
          </p:nvSpPr>
          <p:spPr>
            <a:xfrm>
              <a:off x="604659" y="3506822"/>
              <a:ext cx="2789546" cy="523220"/>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夜間も楽しめるコンテンツの充実</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➢民間との連携による食の魅力発信</a:t>
              </a:r>
              <a:endParaRPr kumimoji="1" lang="en-US" altLang="ja-JP" sz="1400" dirty="0">
                <a:latin typeface="Meiryo UI" panose="020B0604030504040204" pitchFamily="50" charset="-128"/>
                <a:ea typeface="Meiryo UI" panose="020B0604030504040204" pitchFamily="50" charset="-128"/>
              </a:endParaRPr>
            </a:p>
          </p:txBody>
        </p:sp>
      </p:grpSp>
      <p:sp>
        <p:nvSpPr>
          <p:cNvPr id="11" name="テキスト ボックス 10">
            <a:extLst>
              <a:ext uri="{FF2B5EF4-FFF2-40B4-BE49-F238E27FC236}">
                <a16:creationId xmlns:a16="http://schemas.microsoft.com/office/drawing/2014/main" id="{2AC9E27D-B90E-447B-AEA7-A90B2A969843}"/>
              </a:ext>
            </a:extLst>
          </p:cNvPr>
          <p:cNvSpPr txBox="1"/>
          <p:nvPr/>
        </p:nvSpPr>
        <p:spPr>
          <a:xfrm>
            <a:off x="259631" y="4259785"/>
            <a:ext cx="3576620"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○環境</a:t>
            </a:r>
            <a:r>
              <a:rPr kumimoji="1" lang="ja-JP" altLang="en-US" sz="1400" b="1" dirty="0">
                <a:latin typeface="Meiryo UI" panose="020B0604030504040204" pitchFamily="50" charset="-128"/>
                <a:ea typeface="Meiryo UI" panose="020B0604030504040204" pitchFamily="50" charset="-128"/>
              </a:rPr>
              <a:t>や</a:t>
            </a:r>
            <a:r>
              <a:rPr kumimoji="1" lang="ja-JP" altLang="en-US" sz="1400" b="1" dirty="0" smtClean="0">
                <a:latin typeface="Meiryo UI" panose="020B0604030504040204" pitchFamily="50" charset="-128"/>
                <a:ea typeface="Meiryo UI" panose="020B0604030504040204" pitchFamily="50" charset="-128"/>
              </a:rPr>
              <a:t>新エネルギー等の成長新産業の</a:t>
            </a:r>
            <a:r>
              <a:rPr kumimoji="1" lang="ja-JP" altLang="en-US" sz="1400" b="1" dirty="0">
                <a:latin typeface="Meiryo UI" panose="020B0604030504040204" pitchFamily="50" charset="-128"/>
                <a:ea typeface="Meiryo UI" panose="020B0604030504040204" pitchFamily="50" charset="-128"/>
              </a:rPr>
              <a:t>創出</a:t>
            </a:r>
            <a:endParaRPr kumimoji="1" lang="en-US" altLang="ja-JP" sz="14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FC9C4AA-9D5A-4D26-9184-3CA1B8CA6C3D}"/>
              </a:ext>
            </a:extLst>
          </p:cNvPr>
          <p:cNvSpPr txBox="1"/>
          <p:nvPr/>
        </p:nvSpPr>
        <p:spPr>
          <a:xfrm>
            <a:off x="259631" y="4675953"/>
            <a:ext cx="266932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○地場</a:t>
            </a:r>
            <a:r>
              <a:rPr kumimoji="1" lang="ja-JP" altLang="en-US" sz="1400" b="1" dirty="0" smtClean="0">
                <a:latin typeface="Meiryo UI" panose="020B0604030504040204" pitchFamily="50" charset="-128"/>
                <a:ea typeface="Meiryo UI" panose="020B0604030504040204" pitchFamily="50" charset="-128"/>
              </a:rPr>
              <a:t>産業品の</a:t>
            </a:r>
            <a:r>
              <a:rPr kumimoji="1" lang="ja-JP" altLang="en-US" sz="1400" b="1" dirty="0">
                <a:latin typeface="Meiryo UI" panose="020B0604030504040204" pitchFamily="50" charset="-128"/>
                <a:ea typeface="Meiryo UI" panose="020B0604030504040204" pitchFamily="50" charset="-128"/>
              </a:rPr>
              <a:t>海外輸出の促進</a:t>
            </a:r>
            <a:endParaRPr kumimoji="1" lang="en-US" altLang="ja-JP" sz="1400" b="1" dirty="0">
              <a:latin typeface="Meiryo UI" panose="020B0604030504040204" pitchFamily="50" charset="-128"/>
              <a:ea typeface="Meiryo UI" panose="020B0604030504040204" pitchFamily="50" charset="-128"/>
            </a:endParaRPr>
          </a:p>
        </p:txBody>
      </p:sp>
      <p:grpSp>
        <p:nvGrpSpPr>
          <p:cNvPr id="44" name="グループ化 43"/>
          <p:cNvGrpSpPr/>
          <p:nvPr/>
        </p:nvGrpSpPr>
        <p:grpSpPr>
          <a:xfrm>
            <a:off x="259631" y="5092121"/>
            <a:ext cx="4822536" cy="582258"/>
            <a:chOff x="259631" y="4792130"/>
            <a:chExt cx="4822536" cy="582258"/>
          </a:xfrm>
        </p:grpSpPr>
        <p:sp>
          <p:nvSpPr>
            <p:cNvPr id="13" name="テキスト ボックス 12">
              <a:extLst>
                <a:ext uri="{FF2B5EF4-FFF2-40B4-BE49-F238E27FC236}">
                  <a16:creationId xmlns:a16="http://schemas.microsoft.com/office/drawing/2014/main" id="{5BA0ADB8-1633-4EED-8023-006AFFB5F910}"/>
                </a:ext>
              </a:extLst>
            </p:cNvPr>
            <p:cNvSpPr txBox="1"/>
            <p:nvPr/>
          </p:nvSpPr>
          <p:spPr>
            <a:xfrm>
              <a:off x="259631" y="4792130"/>
              <a:ext cx="4642618"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○「豊かな大阪湾」・「大阪ブルー・オーシャン・ビジョン」の実現</a:t>
              </a:r>
              <a:endParaRPr kumimoji="1" lang="en-US" altLang="ja-JP" sz="14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92873BD9-584B-48A1-895C-BBC432968E7F}"/>
                </a:ext>
              </a:extLst>
            </p:cNvPr>
            <p:cNvSpPr txBox="1"/>
            <p:nvPr/>
          </p:nvSpPr>
          <p:spPr>
            <a:xfrm>
              <a:off x="604659" y="5066611"/>
              <a:ext cx="4477508"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➢「大阪ブルー・オーシャン・ビジョン」実行計画に基づく取組み</a:t>
              </a:r>
              <a:endParaRPr kumimoji="1" lang="en-US" altLang="ja-JP" sz="1400" dirty="0">
                <a:latin typeface="Meiryo UI" panose="020B0604030504040204" pitchFamily="50" charset="-128"/>
                <a:ea typeface="Meiryo UI" panose="020B0604030504040204" pitchFamily="50" charset="-128"/>
              </a:endParaRPr>
            </a:p>
          </p:txBody>
        </p:sp>
      </p:grpSp>
      <p:grpSp>
        <p:nvGrpSpPr>
          <p:cNvPr id="45" name="グループ化 44"/>
          <p:cNvGrpSpPr/>
          <p:nvPr/>
        </p:nvGrpSpPr>
        <p:grpSpPr>
          <a:xfrm>
            <a:off x="259631" y="5782769"/>
            <a:ext cx="4855816" cy="578328"/>
            <a:chOff x="259631" y="5401769"/>
            <a:chExt cx="4855816" cy="578328"/>
          </a:xfrm>
        </p:grpSpPr>
        <p:sp>
          <p:nvSpPr>
            <p:cNvPr id="15" name="テキスト ボックス 14">
              <a:extLst>
                <a:ext uri="{FF2B5EF4-FFF2-40B4-BE49-F238E27FC236}">
                  <a16:creationId xmlns:a16="http://schemas.microsoft.com/office/drawing/2014/main" id="{5BA0ADB8-1633-4EED-8023-006AFFB5F910}"/>
                </a:ext>
              </a:extLst>
            </p:cNvPr>
            <p:cNvSpPr txBox="1"/>
            <p:nvPr/>
          </p:nvSpPr>
          <p:spPr>
            <a:xfrm>
              <a:off x="259631" y="5401769"/>
              <a:ext cx="4855816"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○公園・緑地を活用した</a:t>
              </a:r>
              <a:r>
                <a:rPr kumimoji="1" lang="ja-JP" altLang="en-US" sz="1400" b="1" dirty="0" smtClean="0">
                  <a:latin typeface="Meiryo UI" panose="020B0604030504040204" pitchFamily="50" charset="-128"/>
                  <a:ea typeface="Meiryo UI" panose="020B0604030504040204" pitchFamily="50" charset="-128"/>
                </a:rPr>
                <a:t>イベントの開催</a:t>
              </a:r>
              <a:r>
                <a:rPr kumimoji="1" lang="ja-JP" altLang="en-US" sz="1400" b="1" dirty="0">
                  <a:latin typeface="Meiryo UI" panose="020B0604030504040204" pitchFamily="50" charset="-128"/>
                  <a:ea typeface="Meiryo UI" panose="020B0604030504040204" pitchFamily="50" charset="-128"/>
                </a:rPr>
                <a:t>やレクリエーションの提供</a:t>
              </a:r>
              <a:endParaRPr kumimoji="1" lang="en-US" altLang="ja-JP" sz="1400" b="1"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2873BD9-584B-48A1-895C-BBC432968E7F}"/>
                </a:ext>
              </a:extLst>
            </p:cNvPr>
            <p:cNvSpPr txBox="1"/>
            <p:nvPr/>
          </p:nvSpPr>
          <p:spPr>
            <a:xfrm>
              <a:off x="604659" y="5672320"/>
              <a:ext cx="4102405"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➢ロケーションを活かした多様なイベントプログラムの実施</a:t>
              </a:r>
              <a:endParaRPr kumimoji="1" lang="en-US" altLang="ja-JP" sz="1400" dirty="0">
                <a:latin typeface="Meiryo UI" panose="020B0604030504040204" pitchFamily="50" charset="-128"/>
                <a:ea typeface="Meiryo UI" panose="020B0604030504040204" pitchFamily="50" charset="-128"/>
              </a:endParaRPr>
            </a:p>
          </p:txBody>
        </p:sp>
      </p:grpSp>
      <p:sp>
        <p:nvSpPr>
          <p:cNvPr id="17" name="テキスト ボックス 16">
            <a:extLst>
              <a:ext uri="{FF2B5EF4-FFF2-40B4-BE49-F238E27FC236}">
                <a16:creationId xmlns:a16="http://schemas.microsoft.com/office/drawing/2014/main" id="{C9767DAE-461C-4F96-93B6-D98E3E23A931}"/>
              </a:ext>
            </a:extLst>
          </p:cNvPr>
          <p:cNvSpPr txBox="1"/>
          <p:nvPr/>
        </p:nvSpPr>
        <p:spPr>
          <a:xfrm>
            <a:off x="6595917" y="692592"/>
            <a:ext cx="1620000" cy="360000"/>
          </a:xfrm>
          <a:prstGeom prst="roundRect">
            <a:avLst/>
          </a:prstGeom>
          <a:solidFill>
            <a:srgbClr val="66FFFF"/>
          </a:solidFill>
          <a:ln w="25400" cmpd="dbl">
            <a:solidFill>
              <a:schemeClr val="accent1">
                <a:lumMod val="75000"/>
              </a:schemeClr>
            </a:solidFill>
          </a:ln>
        </p:spPr>
        <p:txBody>
          <a:bodyPr wrap="none" rtlCol="0" anchor="ctr" anchorCtr="0">
            <a:noAutofit/>
          </a:bodyPr>
          <a:lstStyle/>
          <a:p>
            <a:pPr algn="ctr"/>
            <a:r>
              <a:rPr kumimoji="1" lang="ja-JP" altLang="en-US" sz="1600" b="1" dirty="0">
                <a:latin typeface="Meiryo UI" panose="020B0604030504040204" pitchFamily="50" charset="-128"/>
                <a:ea typeface="Meiryo UI" panose="020B0604030504040204" pitchFamily="50" charset="-128"/>
              </a:rPr>
              <a:t>つなぐ・広げる</a:t>
            </a:r>
          </a:p>
        </p:txBody>
      </p:sp>
      <p:grpSp>
        <p:nvGrpSpPr>
          <p:cNvPr id="48" name="グループ化 47"/>
          <p:cNvGrpSpPr/>
          <p:nvPr/>
        </p:nvGrpSpPr>
        <p:grpSpPr>
          <a:xfrm>
            <a:off x="6692050" y="3913439"/>
            <a:ext cx="6072496" cy="1011328"/>
            <a:chOff x="6692050" y="3811195"/>
            <a:chExt cx="6072496" cy="1011328"/>
          </a:xfrm>
        </p:grpSpPr>
        <p:sp>
          <p:nvSpPr>
            <p:cNvPr id="18" name="テキスト ボックス 17">
              <a:extLst>
                <a:ext uri="{FF2B5EF4-FFF2-40B4-BE49-F238E27FC236}">
                  <a16:creationId xmlns:a16="http://schemas.microsoft.com/office/drawing/2014/main" id="{5BA0ADB8-1633-4EED-8023-006AFFB5F910}"/>
                </a:ext>
              </a:extLst>
            </p:cNvPr>
            <p:cNvSpPr txBox="1"/>
            <p:nvPr/>
          </p:nvSpPr>
          <p:spPr>
            <a:xfrm>
              <a:off x="6692050" y="3811195"/>
              <a:ext cx="6072496" cy="523220"/>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○内陸部から臨海部への交通アクセスの向上や快適で楽しい移動を可能とする</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スマートモビリティ、エアモビリティ、ロープウェイなどの導入</a:t>
              </a:r>
              <a:endParaRPr kumimoji="1" lang="en-US" altLang="ja-JP" sz="14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C6C0BB1E-A9F4-4F62-AE3F-779F534567DC}"/>
                </a:ext>
              </a:extLst>
            </p:cNvPr>
            <p:cNvSpPr txBox="1"/>
            <p:nvPr/>
          </p:nvSpPr>
          <p:spPr>
            <a:xfrm>
              <a:off x="7038859" y="4299303"/>
              <a:ext cx="5364000"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空飛ぶクルマの実現に向けた取組み</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➢都心地域と臨海部とをつなぐ交通ネットワークの機能強化に関する検討</a:t>
              </a:r>
              <a:endParaRPr kumimoji="1" lang="en-US" altLang="ja-JP" sz="1400" dirty="0" smtClean="0">
                <a:latin typeface="Meiryo UI" panose="020B0604030504040204" pitchFamily="50" charset="-128"/>
                <a:ea typeface="Meiryo UI" panose="020B0604030504040204" pitchFamily="50" charset="-128"/>
              </a:endParaRPr>
            </a:p>
          </p:txBody>
        </p:sp>
      </p:grpSp>
      <p:grpSp>
        <p:nvGrpSpPr>
          <p:cNvPr id="49" name="グループ化 48"/>
          <p:cNvGrpSpPr/>
          <p:nvPr/>
        </p:nvGrpSpPr>
        <p:grpSpPr>
          <a:xfrm>
            <a:off x="6692050" y="5088301"/>
            <a:ext cx="3407261" cy="587564"/>
            <a:chOff x="6692050" y="4859701"/>
            <a:chExt cx="3407261" cy="587564"/>
          </a:xfrm>
        </p:grpSpPr>
        <p:sp>
          <p:nvSpPr>
            <p:cNvPr id="24" name="テキスト ボックス 23">
              <a:extLst>
                <a:ext uri="{FF2B5EF4-FFF2-40B4-BE49-F238E27FC236}">
                  <a16:creationId xmlns:a16="http://schemas.microsoft.com/office/drawing/2014/main" id="{5BA0ADB8-1633-4EED-8023-006AFFB5F910}"/>
                </a:ext>
              </a:extLst>
            </p:cNvPr>
            <p:cNvSpPr txBox="1"/>
            <p:nvPr/>
          </p:nvSpPr>
          <p:spPr>
            <a:xfrm>
              <a:off x="6692050" y="4859701"/>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○漁業の魅力発信</a:t>
              </a:r>
              <a:endParaRPr kumimoji="1" lang="en-US" altLang="ja-JP" sz="1400" b="1"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92873BD9-584B-48A1-895C-BBC432968E7F}"/>
                </a:ext>
              </a:extLst>
            </p:cNvPr>
            <p:cNvSpPr txBox="1"/>
            <p:nvPr/>
          </p:nvSpPr>
          <p:spPr>
            <a:xfrm>
              <a:off x="7038858" y="5139488"/>
              <a:ext cx="3060453"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➢魚庭（なにわ）の海づくり大会の</a:t>
              </a:r>
              <a:r>
                <a:rPr kumimoji="1" lang="ja-JP" altLang="en-US" sz="1400" dirty="0" smtClean="0">
                  <a:latin typeface="Meiryo UI" panose="020B0604030504040204" pitchFamily="50" charset="-128"/>
                  <a:ea typeface="Meiryo UI" panose="020B0604030504040204" pitchFamily="50" charset="-128"/>
                </a:rPr>
                <a:t>開催</a:t>
              </a:r>
              <a:endParaRPr kumimoji="1" lang="en-US" altLang="ja-JP" sz="1400" dirty="0">
                <a:latin typeface="Meiryo UI" panose="020B0604030504040204" pitchFamily="50" charset="-128"/>
                <a:ea typeface="Meiryo UI" panose="020B0604030504040204" pitchFamily="50" charset="-128"/>
              </a:endParaRPr>
            </a:p>
          </p:txBody>
        </p:sp>
      </p:grpSp>
      <p:sp>
        <p:nvSpPr>
          <p:cNvPr id="26" name="テキスト ボックス 25">
            <a:extLst>
              <a:ext uri="{FF2B5EF4-FFF2-40B4-BE49-F238E27FC236}">
                <a16:creationId xmlns:a16="http://schemas.microsoft.com/office/drawing/2014/main" id="{C9767DAE-461C-4F96-93B6-D98E3E23A931}"/>
              </a:ext>
            </a:extLst>
          </p:cNvPr>
          <p:cNvSpPr txBox="1"/>
          <p:nvPr/>
        </p:nvSpPr>
        <p:spPr>
          <a:xfrm>
            <a:off x="6595917" y="6028245"/>
            <a:ext cx="900000" cy="360000"/>
          </a:xfrm>
          <a:prstGeom prst="roundRect">
            <a:avLst/>
          </a:prstGeom>
          <a:solidFill>
            <a:srgbClr val="66FFFF"/>
          </a:solidFill>
          <a:ln w="25400" cmpd="dbl">
            <a:solidFill>
              <a:schemeClr val="accent1">
                <a:lumMod val="75000"/>
              </a:schemeClr>
            </a:solidFill>
          </a:ln>
        </p:spPr>
        <p:txBody>
          <a:bodyPr wrap="none" rtlCol="0" anchor="ctr" anchorCtr="0">
            <a:noAutofit/>
          </a:bodyPr>
          <a:lstStyle/>
          <a:p>
            <a:pPr algn="ctr"/>
            <a:r>
              <a:rPr kumimoji="1" lang="ja-JP" altLang="en-US" sz="1600" b="1" dirty="0">
                <a:latin typeface="Meiryo UI" panose="020B0604030504040204" pitchFamily="50" charset="-128"/>
                <a:ea typeface="Meiryo UI" panose="020B0604030504040204" pitchFamily="50" charset="-128"/>
              </a:rPr>
              <a:t>育てる</a:t>
            </a:r>
          </a:p>
        </p:txBody>
      </p:sp>
      <p:grpSp>
        <p:nvGrpSpPr>
          <p:cNvPr id="50" name="グループ化 49"/>
          <p:cNvGrpSpPr/>
          <p:nvPr/>
        </p:nvGrpSpPr>
        <p:grpSpPr>
          <a:xfrm>
            <a:off x="6692050" y="6453345"/>
            <a:ext cx="5458809" cy="783891"/>
            <a:chOff x="6692050" y="6453345"/>
            <a:chExt cx="5458809" cy="783891"/>
          </a:xfrm>
        </p:grpSpPr>
        <p:sp>
          <p:nvSpPr>
            <p:cNvPr id="27" name="テキスト ボックス 26">
              <a:extLst>
                <a:ext uri="{FF2B5EF4-FFF2-40B4-BE49-F238E27FC236}">
                  <a16:creationId xmlns:a16="http://schemas.microsoft.com/office/drawing/2014/main" id="{5BA0ADB8-1633-4EED-8023-006AFFB5F910}"/>
                </a:ext>
              </a:extLst>
            </p:cNvPr>
            <p:cNvSpPr txBox="1"/>
            <p:nvPr/>
          </p:nvSpPr>
          <p:spPr>
            <a:xfrm>
              <a:off x="6692050" y="6453345"/>
              <a:ext cx="2767104"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○公民連携による社会実験の実施</a:t>
              </a:r>
              <a:endParaRPr kumimoji="1" lang="en-US" altLang="ja-JP" sz="14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C6C0BB1E-A9F4-4F62-AE3F-779F534567DC}"/>
                </a:ext>
              </a:extLst>
            </p:cNvPr>
            <p:cNvSpPr txBox="1"/>
            <p:nvPr/>
          </p:nvSpPr>
          <p:spPr>
            <a:xfrm>
              <a:off x="7038859" y="6714016"/>
              <a:ext cx="5112000"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➢大阪</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堺をつなぐ舟運事業化に</a:t>
              </a:r>
              <a:r>
                <a:rPr kumimoji="1" lang="ja-JP" altLang="en-US" sz="1400" dirty="0" smtClean="0">
                  <a:latin typeface="Meiryo UI" panose="020B0604030504040204" pitchFamily="50" charset="-128"/>
                  <a:ea typeface="Meiryo UI" panose="020B0604030504040204" pitchFamily="50" charset="-128"/>
                </a:rPr>
                <a:t>向けた社会</a:t>
              </a:r>
              <a:r>
                <a:rPr kumimoji="1" lang="ja-JP" altLang="en-US" sz="1400" dirty="0">
                  <a:latin typeface="Meiryo UI" panose="020B0604030504040204" pitchFamily="50" charset="-128"/>
                  <a:ea typeface="Meiryo UI" panose="020B0604030504040204" pitchFamily="50" charset="-128"/>
                </a:rPr>
                <a:t>実験の実施（再掲）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➢地域資源を活かしたにぎわい創出＜堺旧港周辺＞（再掲）</a:t>
              </a:r>
              <a:endParaRPr kumimoji="1" lang="en-US" altLang="ja-JP" sz="1400" dirty="0">
                <a:latin typeface="Meiryo UI" panose="020B0604030504040204" pitchFamily="50" charset="-128"/>
                <a:ea typeface="Meiryo UI" panose="020B0604030504040204" pitchFamily="50" charset="-128"/>
              </a:endParaRPr>
            </a:p>
          </p:txBody>
        </p:sp>
      </p:grpSp>
      <p:grpSp>
        <p:nvGrpSpPr>
          <p:cNvPr id="51" name="グループ化 50"/>
          <p:cNvGrpSpPr/>
          <p:nvPr/>
        </p:nvGrpSpPr>
        <p:grpSpPr>
          <a:xfrm>
            <a:off x="6692050" y="7481816"/>
            <a:ext cx="4921540" cy="576260"/>
            <a:chOff x="6692050" y="7366636"/>
            <a:chExt cx="4921540" cy="576260"/>
          </a:xfrm>
        </p:grpSpPr>
        <p:sp>
          <p:nvSpPr>
            <p:cNvPr id="29" name="テキスト ボックス 28">
              <a:extLst>
                <a:ext uri="{FF2B5EF4-FFF2-40B4-BE49-F238E27FC236}">
                  <a16:creationId xmlns:a16="http://schemas.microsoft.com/office/drawing/2014/main" id="{5BA0ADB8-1633-4EED-8023-006AFFB5F910}"/>
                </a:ext>
              </a:extLst>
            </p:cNvPr>
            <p:cNvSpPr txBox="1"/>
            <p:nvPr/>
          </p:nvSpPr>
          <p:spPr>
            <a:xfrm>
              <a:off x="6692050" y="7366636"/>
              <a:ext cx="492154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○大阪産（もん）の更なる認知度の向上（ブランド化の促進）</a:t>
              </a:r>
              <a:endParaRPr kumimoji="1" lang="en-US" altLang="ja-JP" sz="14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C6C0BB1E-A9F4-4F62-AE3F-779F534567DC}"/>
                </a:ext>
              </a:extLst>
            </p:cNvPr>
            <p:cNvSpPr txBox="1"/>
            <p:nvPr/>
          </p:nvSpPr>
          <p:spPr>
            <a:xfrm>
              <a:off x="7038859" y="7635119"/>
              <a:ext cx="4176000"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➢魅力</a:t>
              </a:r>
              <a:r>
                <a:rPr kumimoji="1" lang="ja-JP" altLang="en-US" sz="1400" dirty="0">
                  <a:latin typeface="Meiryo UI" panose="020B0604030504040204" pitchFamily="50" charset="-128"/>
                  <a:ea typeface="Meiryo UI" panose="020B0604030504040204" pitchFamily="50" charset="-128"/>
                </a:rPr>
                <a:t>発信</a:t>
              </a:r>
              <a:r>
                <a:rPr kumimoji="1" lang="ja-JP" altLang="en-US" sz="1400" dirty="0" smtClean="0">
                  <a:latin typeface="Meiryo UI" panose="020B0604030504040204" pitchFamily="50" charset="-128"/>
                  <a:ea typeface="Meiryo UI" panose="020B0604030504040204" pitchFamily="50" charset="-128"/>
                </a:rPr>
                <a:t>・消費拡大に向けたプロモーション等の展開</a:t>
              </a:r>
              <a:endParaRPr kumimoji="1" lang="en-US" altLang="ja-JP" sz="1400" dirty="0">
                <a:latin typeface="Meiryo UI" panose="020B0604030504040204" pitchFamily="50" charset="-128"/>
                <a:ea typeface="Meiryo UI" panose="020B0604030504040204" pitchFamily="50" charset="-128"/>
              </a:endParaRPr>
            </a:p>
          </p:txBody>
        </p:sp>
      </p:grpSp>
      <p:grpSp>
        <p:nvGrpSpPr>
          <p:cNvPr id="52" name="グループ化 51"/>
          <p:cNvGrpSpPr/>
          <p:nvPr/>
        </p:nvGrpSpPr>
        <p:grpSpPr>
          <a:xfrm>
            <a:off x="6692050" y="8302657"/>
            <a:ext cx="5782809" cy="793969"/>
            <a:chOff x="6692050" y="8173757"/>
            <a:chExt cx="5782809" cy="793969"/>
          </a:xfrm>
        </p:grpSpPr>
        <p:sp>
          <p:nvSpPr>
            <p:cNvPr id="31" name="テキスト ボックス 30">
              <a:extLst>
                <a:ext uri="{FF2B5EF4-FFF2-40B4-BE49-F238E27FC236}">
                  <a16:creationId xmlns:a16="http://schemas.microsoft.com/office/drawing/2014/main" id="{5BA0ADB8-1633-4EED-8023-006AFFB5F910}"/>
                </a:ext>
              </a:extLst>
            </p:cNvPr>
            <p:cNvSpPr txBox="1"/>
            <p:nvPr/>
          </p:nvSpPr>
          <p:spPr>
            <a:xfrm>
              <a:off x="6692050" y="8173757"/>
              <a:ext cx="3664786"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○環境教育による自然環境保全等の意識情勢</a:t>
              </a:r>
              <a:endParaRPr kumimoji="1" lang="en-US" altLang="ja-JP" sz="1400" b="1"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C6C0BB1E-A9F4-4F62-AE3F-779F534567DC}"/>
                </a:ext>
              </a:extLst>
            </p:cNvPr>
            <p:cNvSpPr txBox="1"/>
            <p:nvPr/>
          </p:nvSpPr>
          <p:spPr>
            <a:xfrm>
              <a:off x="7038859" y="8427726"/>
              <a:ext cx="5436000" cy="54000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➢小学校への出前講座や「なにわ</a:t>
              </a:r>
              <a:r>
                <a:rPr kumimoji="1" lang="en-US" altLang="ja-JP" sz="1400" dirty="0">
                  <a:latin typeface="Meiryo UI" panose="020B0604030504040204" pitchFamily="50" charset="-128"/>
                  <a:ea typeface="Meiryo UI" panose="020B0604030504040204" pitchFamily="50" charset="-128"/>
                </a:rPr>
                <a:t>ECO</a:t>
              </a:r>
              <a:r>
                <a:rPr kumimoji="1" lang="ja-JP" altLang="en-US" sz="1400" dirty="0">
                  <a:latin typeface="Meiryo UI" panose="020B0604030504040204" pitchFamily="50" charset="-128"/>
                  <a:ea typeface="Meiryo UI" panose="020B0604030504040204" pitchFamily="50" charset="-128"/>
                </a:rPr>
                <a:t>スクエア」等を活用した講座の実施</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➢水環境イベントやゴミ減量セミナーなどの実施</a:t>
              </a:r>
              <a:endParaRPr kumimoji="1" lang="en-US" altLang="ja-JP" sz="1400" dirty="0">
                <a:latin typeface="Meiryo UI" panose="020B0604030504040204" pitchFamily="50" charset="-128"/>
                <a:ea typeface="Meiryo UI" panose="020B0604030504040204" pitchFamily="50" charset="-128"/>
              </a:endParaRPr>
            </a:p>
          </p:txBody>
        </p:sp>
      </p:grpSp>
      <p:grpSp>
        <p:nvGrpSpPr>
          <p:cNvPr id="3" name="グループ化 2"/>
          <p:cNvGrpSpPr/>
          <p:nvPr/>
        </p:nvGrpSpPr>
        <p:grpSpPr>
          <a:xfrm>
            <a:off x="259631" y="2272121"/>
            <a:ext cx="5575565" cy="775882"/>
            <a:chOff x="259631" y="2240320"/>
            <a:chExt cx="5575565" cy="775882"/>
          </a:xfrm>
        </p:grpSpPr>
        <p:sp>
          <p:nvSpPr>
            <p:cNvPr id="6" name="テキスト ボックス 5">
              <a:extLst>
                <a:ext uri="{FF2B5EF4-FFF2-40B4-BE49-F238E27FC236}">
                  <a16:creationId xmlns:a16="http://schemas.microsoft.com/office/drawing/2014/main" id="{F79C5675-0FB9-443A-94F7-DE26A4AD7CBA}"/>
                </a:ext>
              </a:extLst>
            </p:cNvPr>
            <p:cNvSpPr txBox="1"/>
            <p:nvPr/>
          </p:nvSpPr>
          <p:spPr>
            <a:xfrm>
              <a:off x="259631" y="2240320"/>
              <a:ext cx="5575565" cy="523220"/>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○大規模な緑地</a:t>
              </a:r>
              <a:r>
                <a:rPr kumimoji="1" lang="ja-JP" altLang="en-US" sz="1400" b="1" dirty="0">
                  <a:latin typeface="Meiryo UI" panose="020B0604030504040204" pitchFamily="50" charset="-128"/>
                  <a:ea typeface="Meiryo UI" panose="020B0604030504040204" pitchFamily="50" charset="-128"/>
                </a:rPr>
                <a:t>・スポーツ施設を活用</a:t>
              </a:r>
              <a:r>
                <a:rPr kumimoji="1" lang="ja-JP" altLang="en-US" sz="1400" b="1" dirty="0" smtClean="0">
                  <a:latin typeface="Meiryo UI" panose="020B0604030504040204" pitchFamily="50" charset="-128"/>
                  <a:ea typeface="Meiryo UI" panose="020B0604030504040204" pitchFamily="50" charset="-128"/>
                </a:rPr>
                <a:t>した国内外から人が集まるイベント・</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国際的</a:t>
              </a:r>
              <a:r>
                <a:rPr kumimoji="1" lang="ja-JP" altLang="en-US" sz="1400" b="1" dirty="0">
                  <a:latin typeface="Meiryo UI" panose="020B0604030504040204" pitchFamily="50" charset="-128"/>
                  <a:ea typeface="Meiryo UI" panose="020B0604030504040204" pitchFamily="50" charset="-128"/>
                </a:rPr>
                <a:t>スポーツ大会の誘致</a:t>
              </a:r>
              <a:endParaRPr kumimoji="1" lang="en-US" altLang="ja-JP" sz="1400" b="1"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92873BD9-584B-48A1-895C-BBC432968E7F}"/>
                </a:ext>
              </a:extLst>
            </p:cNvPr>
            <p:cNvSpPr txBox="1"/>
            <p:nvPr/>
          </p:nvSpPr>
          <p:spPr>
            <a:xfrm>
              <a:off x="604659" y="2708425"/>
              <a:ext cx="4766048" cy="307777"/>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➢「ワールドマスターズゲーム</a:t>
              </a: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関西」の開催に向けた取組み</a:t>
              </a:r>
              <a:endParaRPr kumimoji="1" lang="en-US" altLang="ja-JP" sz="1400" dirty="0">
                <a:latin typeface="Meiryo UI" panose="020B0604030504040204" pitchFamily="50" charset="-128"/>
                <a:ea typeface="Meiryo UI" panose="020B0604030504040204" pitchFamily="50" charset="-128"/>
              </a:endParaRPr>
            </a:p>
          </p:txBody>
        </p:sp>
      </p:grpSp>
      <p:pic>
        <p:nvPicPr>
          <p:cNvPr id="35" name="図 34"/>
          <p:cNvPicPr>
            <a:picLocks noChangeAspect="1"/>
          </p:cNvPicPr>
          <p:nvPr/>
        </p:nvPicPr>
        <p:blipFill>
          <a:blip r:embed="rId2"/>
          <a:stretch>
            <a:fillRect/>
          </a:stretch>
        </p:blipFill>
        <p:spPr>
          <a:xfrm>
            <a:off x="786682" y="6453345"/>
            <a:ext cx="4608000" cy="3072000"/>
          </a:xfrm>
          <a:prstGeom prst="rect">
            <a:avLst/>
          </a:prstGeom>
        </p:spPr>
      </p:pic>
      <p:grpSp>
        <p:nvGrpSpPr>
          <p:cNvPr id="46" name="グループ化 45"/>
          <p:cNvGrpSpPr/>
          <p:nvPr/>
        </p:nvGrpSpPr>
        <p:grpSpPr>
          <a:xfrm>
            <a:off x="6692050" y="1154216"/>
            <a:ext cx="4875941" cy="1439749"/>
            <a:chOff x="6692050" y="1154216"/>
            <a:chExt cx="4875941" cy="1439749"/>
          </a:xfrm>
        </p:grpSpPr>
        <p:sp>
          <p:nvSpPr>
            <p:cNvPr id="40" name="テキスト ボックス 39">
              <a:extLst>
                <a:ext uri="{FF2B5EF4-FFF2-40B4-BE49-F238E27FC236}">
                  <a16:creationId xmlns:a16="http://schemas.microsoft.com/office/drawing/2014/main" id="{5BA0ADB8-1633-4EED-8023-006AFFB5F910}"/>
                </a:ext>
              </a:extLst>
            </p:cNvPr>
            <p:cNvSpPr txBox="1"/>
            <p:nvPr/>
          </p:nvSpPr>
          <p:spPr>
            <a:xfrm>
              <a:off x="6692050" y="1154216"/>
              <a:ext cx="2767104"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海上交通による交流機能の充実</a:t>
              </a:r>
              <a:endParaRPr kumimoji="1" lang="en-US" altLang="ja-JP" sz="1400" b="1" dirty="0">
                <a:solidFill>
                  <a:srgbClr val="FF0000"/>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C6C0BB1E-A9F4-4F62-AE3F-779F534567DC}"/>
                </a:ext>
              </a:extLst>
            </p:cNvPr>
            <p:cNvSpPr txBox="1"/>
            <p:nvPr/>
          </p:nvSpPr>
          <p:spPr>
            <a:xfrm>
              <a:off x="7038859" y="1424414"/>
              <a:ext cx="4529132" cy="1169551"/>
            </a:xfrm>
            <a:prstGeom prst="rect">
              <a:avLst/>
            </a:prstGeom>
            <a:noFill/>
          </p:spPr>
          <p:txBody>
            <a:bodyPr wrap="square" rtlCol="0">
              <a:spAutoFit/>
            </a:bodyPr>
            <a:lstStyle/>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堺をつなぐ舟運事業化に向けた社会実験の実施等</a:t>
              </a:r>
              <a:endParaRPr kumimoji="1" lang="en-US" altLang="ja-JP" sz="1400" dirty="0">
                <a:latin typeface="Meiryo UI" panose="020B0604030504040204" pitchFamily="50" charset="-128"/>
                <a:ea typeface="Meiryo UI" panose="020B0604030504040204" pitchFamily="50" charset="-128"/>
              </a:endParaRPr>
            </a:p>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地域資源を活かした発着地のにぎわい創出</a:t>
              </a:r>
              <a:endParaRPr kumimoji="1" lang="en-US" altLang="ja-JP" sz="1400" dirty="0">
                <a:latin typeface="Meiryo UI" panose="020B0604030504040204" pitchFamily="50" charset="-128"/>
                <a:ea typeface="Meiryo UI" panose="020B0604030504040204" pitchFamily="50" charset="-128"/>
              </a:endParaRPr>
            </a:p>
            <a:p>
              <a:pPr algn="just"/>
              <a:r>
                <a:rPr kumimoji="1" lang="ja-JP" altLang="en-US" sz="1400" dirty="0">
                  <a:latin typeface="Meiryo UI" panose="020B0604030504040204" pitchFamily="50" charset="-128"/>
                  <a:ea typeface="Meiryo UI" panose="020B0604030504040204" pitchFamily="50" charset="-128"/>
                </a:rPr>
                <a:t>　　　 　＜堺旧港周辺、築港・</a:t>
              </a:r>
              <a:r>
                <a:rPr kumimoji="1" lang="ja-JP" altLang="en-US" sz="1400" dirty="0" smtClean="0">
                  <a:latin typeface="Meiryo UI" panose="020B0604030504040204" pitchFamily="50" charset="-128"/>
                  <a:ea typeface="Meiryo UI" panose="020B0604030504040204" pitchFamily="50" charset="-128"/>
                </a:rPr>
                <a:t>天保山など＞</a:t>
              </a:r>
              <a:endParaRPr kumimoji="1" lang="en-US" altLang="ja-JP" sz="1400" dirty="0" smtClean="0">
                <a:latin typeface="Meiryo UI" panose="020B0604030504040204" pitchFamily="50" charset="-128"/>
                <a:ea typeface="Meiryo UI" panose="020B0604030504040204" pitchFamily="50" charset="-128"/>
              </a:endParaRPr>
            </a:p>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シェアサイクルなどとの連携に向けた検討の実施</a:t>
              </a:r>
              <a:endParaRPr kumimoji="1" lang="en-US" altLang="ja-JP" sz="1400" dirty="0">
                <a:latin typeface="Meiryo UI" panose="020B0604030504040204" pitchFamily="50" charset="-128"/>
                <a:ea typeface="Meiryo UI" panose="020B0604030504040204" pitchFamily="50" charset="-128"/>
              </a:endParaRPr>
            </a:p>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淀川大堰閘門の整備</a:t>
              </a:r>
              <a:endParaRPr kumimoji="1" lang="en-US" altLang="ja-JP" sz="1400" dirty="0">
                <a:latin typeface="Meiryo UI" panose="020B0604030504040204" pitchFamily="50" charset="-128"/>
                <a:ea typeface="Meiryo UI" panose="020B0604030504040204" pitchFamily="50" charset="-128"/>
              </a:endParaRPr>
            </a:p>
          </p:txBody>
        </p:sp>
      </p:grpSp>
      <p:grpSp>
        <p:nvGrpSpPr>
          <p:cNvPr id="47" name="グループ化 46"/>
          <p:cNvGrpSpPr/>
          <p:nvPr/>
        </p:nvGrpSpPr>
        <p:grpSpPr>
          <a:xfrm>
            <a:off x="6692050" y="2757499"/>
            <a:ext cx="4271792" cy="992406"/>
            <a:chOff x="6692050" y="2733191"/>
            <a:chExt cx="4271792" cy="992406"/>
          </a:xfrm>
        </p:grpSpPr>
        <p:sp>
          <p:nvSpPr>
            <p:cNvPr id="42" name="テキスト ボックス 41">
              <a:extLst>
                <a:ext uri="{FF2B5EF4-FFF2-40B4-BE49-F238E27FC236}">
                  <a16:creationId xmlns:a16="http://schemas.microsoft.com/office/drawing/2014/main" id="{5BA0ADB8-1633-4EED-8023-006AFFB5F910}"/>
                </a:ext>
              </a:extLst>
            </p:cNvPr>
            <p:cNvSpPr txBox="1"/>
            <p:nvPr/>
          </p:nvSpPr>
          <p:spPr>
            <a:xfrm>
              <a:off x="6692050" y="2733191"/>
              <a:ext cx="2194832" cy="307777"/>
            </a:xfrm>
            <a:prstGeom prst="rect">
              <a:avLst/>
            </a:prstGeom>
            <a:noFill/>
          </p:spPr>
          <p:txBody>
            <a:bodyPr wrap="none" rtlCol="0">
              <a:spAutoFit/>
            </a:bodyPr>
            <a:lstStyle/>
            <a:p>
              <a:pPr lvl="0" algn="just" defTabSz="1280160">
                <a:spcBef>
                  <a:spcPts val="600"/>
                </a:spcBef>
                <a:defRPr/>
              </a:pPr>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広域サイクル連携の推進</a:t>
              </a:r>
              <a:endParaRPr kumimoji="1" lang="en-US" altLang="ja-JP" sz="1400" b="1"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C6C0BB1E-A9F4-4F62-AE3F-779F534567DC}"/>
                </a:ext>
              </a:extLst>
            </p:cNvPr>
            <p:cNvSpPr txBox="1"/>
            <p:nvPr/>
          </p:nvSpPr>
          <p:spPr>
            <a:xfrm>
              <a:off x="7038859" y="2986933"/>
              <a:ext cx="3924983" cy="738664"/>
            </a:xfrm>
            <a:prstGeom prst="rect">
              <a:avLst/>
            </a:prstGeom>
            <a:noFill/>
          </p:spPr>
          <p:txBody>
            <a:bodyPr wrap="square" rtlCol="0">
              <a:spAutoFit/>
            </a:bodyPr>
            <a:lstStyle/>
            <a:p>
              <a:pPr algn="just"/>
              <a:r>
                <a:rPr kumimoji="1" lang="ja-JP" altLang="en-US" sz="1400" dirty="0">
                  <a:latin typeface="Meiryo UI" panose="020B0604030504040204" pitchFamily="50" charset="-128"/>
                  <a:ea typeface="Meiryo UI" panose="020B0604030504040204" pitchFamily="50" charset="-128"/>
                </a:rPr>
                <a:t>➢夢洲につながる淀川左岸サイクルロードの整備</a:t>
              </a:r>
              <a:endParaRPr kumimoji="1" lang="en-US" altLang="ja-JP" sz="1400" dirty="0">
                <a:latin typeface="Meiryo UI" panose="020B0604030504040204" pitchFamily="50" charset="-128"/>
                <a:ea typeface="Meiryo UI" panose="020B0604030504040204" pitchFamily="50" charset="-128"/>
              </a:endParaRPr>
            </a:p>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大和川サイクルラインの整備</a:t>
              </a:r>
              <a:endParaRPr kumimoji="1" lang="en-US" altLang="ja-JP" sz="1400" dirty="0">
                <a:latin typeface="Meiryo UI" panose="020B0604030504040204" pitchFamily="50" charset="-128"/>
                <a:ea typeface="Meiryo UI" panose="020B0604030504040204" pitchFamily="50" charset="-128"/>
              </a:endParaRPr>
            </a:p>
            <a:p>
              <a:pPr algn="just"/>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沿川市町によるイベントの開催など</a:t>
              </a:r>
            </a:p>
          </p:txBody>
        </p:sp>
      </p:grpSp>
      <p:sp>
        <p:nvSpPr>
          <p:cNvPr id="53" name="テキスト ボックス 52">
            <a:extLst>
              <a:ext uri="{FF2B5EF4-FFF2-40B4-BE49-F238E27FC236}">
                <a16:creationId xmlns:a16="http://schemas.microsoft.com/office/drawing/2014/main" id="{97DA1F45-0D2F-47CC-B9A5-FD6454EF7757}"/>
              </a:ext>
            </a:extLst>
          </p:cNvPr>
          <p:cNvSpPr txBox="1"/>
          <p:nvPr/>
        </p:nvSpPr>
        <p:spPr>
          <a:xfrm>
            <a:off x="11407281" y="11580"/>
            <a:ext cx="1487156" cy="540000"/>
          </a:xfrm>
          <a:prstGeom prst="rect">
            <a:avLst/>
          </a:prstGeom>
          <a:noFill/>
        </p:spPr>
        <p:txBody>
          <a:bodyPr wrap="square" rtlCol="0" anchor="ctr" anchorCtr="0">
            <a:noAutofit/>
          </a:bodyPr>
          <a:lstStyle/>
          <a:p>
            <a:pPr algn="ctr"/>
            <a:r>
              <a:rPr kumimoji="1" lang="ja-JP" altLang="en-US" sz="2000" dirty="0" smtClean="0">
                <a:latin typeface="Meiryo UI" panose="020B0604030504040204" pitchFamily="50" charset="-128"/>
                <a:ea typeface="Meiryo UI" panose="020B0604030504040204" pitchFamily="50" charset="-128"/>
              </a:rPr>
              <a:t>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48343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491</Words>
  <Application>Microsoft Office PowerPoint</Application>
  <PresentationFormat>A3 297x420 mm</PresentationFormat>
  <Paragraphs>46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望</dc:creator>
  <cp:lastModifiedBy>岩田　賢治</cp:lastModifiedBy>
  <cp:revision>21</cp:revision>
  <cp:lastPrinted>2021-04-07T10:52:18Z</cp:lastPrinted>
  <dcterms:modified xsi:type="dcterms:W3CDTF">2021-05-07T08:42:08Z</dcterms:modified>
</cp:coreProperties>
</file>