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6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434" autoAdjust="0"/>
  </p:normalViewPr>
  <p:slideViewPr>
    <p:cSldViewPr>
      <p:cViewPr>
        <p:scale>
          <a:sx n="100" d="100"/>
          <a:sy n="100" d="100"/>
        </p:scale>
        <p:origin x="1050" y="-1530"/>
      </p:cViewPr>
      <p:guideLst>
        <p:guide orient="horz" pos="3075"/>
        <p:guide pos="2160"/>
        <p:guide pos="6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337D0013-E1EB-4688-B42B-BE105FFA25F8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3A99422F-85E6-44E5-8FA1-2FD3DD510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88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9422F-85E6-44E5-8FA1-2FD3DD51075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9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4" indent="0">
              <a:buNone/>
              <a:defRPr sz="2400"/>
            </a:lvl3pPr>
            <a:lvl4pPr marL="1371500" indent="0">
              <a:buNone/>
              <a:defRPr sz="2000"/>
            </a:lvl4pPr>
            <a:lvl5pPr marL="1828667" indent="0">
              <a:buNone/>
              <a:defRPr sz="2000"/>
            </a:lvl5pPr>
            <a:lvl6pPr marL="2285834" indent="0">
              <a:buNone/>
              <a:defRPr sz="2000"/>
            </a:lvl6pPr>
            <a:lvl7pPr marL="2743001" indent="0">
              <a:buNone/>
              <a:defRPr sz="2000"/>
            </a:lvl7pPr>
            <a:lvl8pPr marL="3200167" indent="0">
              <a:buNone/>
              <a:defRPr sz="2000"/>
            </a:lvl8pPr>
            <a:lvl9pPr marL="3657334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3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6" indent="-285729" algn="l" defTabSz="91433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7" indent="-228584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4" indent="-228584" algn="l" defTabSz="91433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51" indent="-228584" algn="l" defTabSz="91433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7" indent="-228584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84" indent="-228584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1" indent="-228584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8" indent="-228584" algn="l" defTabSz="91433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4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0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7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4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1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7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4" algn="l" defTabSz="9143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desk1">
            <a:extLst>
              <a:ext uri="{FF2B5EF4-FFF2-40B4-BE49-F238E27FC236}">
                <a16:creationId xmlns:a16="http://schemas.microsoft.com/office/drawing/2014/main" id="{1EFB5D39-4351-4DE0-8583-A45A32E178D4}"/>
              </a:ext>
            </a:extLst>
          </p:cNvPr>
          <p:cNvSpPr>
            <a:spLocks noEditPoints="1" noChangeArrowheads="1"/>
          </p:cNvSpPr>
          <p:nvPr/>
        </p:nvSpPr>
        <p:spPr bwMode="auto">
          <a:xfrm rot="10800000">
            <a:off x="3849223" y="6018559"/>
            <a:ext cx="720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28" name="desk1">
            <a:extLst>
              <a:ext uri="{FF2B5EF4-FFF2-40B4-BE49-F238E27FC236}">
                <a16:creationId xmlns:a16="http://schemas.microsoft.com/office/drawing/2014/main" id="{39AB5906-45B5-4059-9F16-66420D2976B4}"/>
              </a:ext>
            </a:extLst>
          </p:cNvPr>
          <p:cNvSpPr>
            <a:spLocks noEditPoints="1" noChangeArrowheads="1"/>
          </p:cNvSpPr>
          <p:nvPr/>
        </p:nvSpPr>
        <p:spPr bwMode="auto">
          <a:xfrm rot="10800000">
            <a:off x="3132969" y="6018559"/>
            <a:ext cx="720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929539" y="8819165"/>
            <a:ext cx="5181102" cy="769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6493500" y="5079797"/>
            <a:ext cx="288000" cy="16921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報道</a:t>
            </a:r>
            <a:r>
              <a:rPr lang="ja-JP" altLang="en-US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受付</a:t>
            </a:r>
          </a:p>
        </p:txBody>
      </p:sp>
      <p:sp>
        <p:nvSpPr>
          <p:cNvPr id="197" name="正方形/長方形 196"/>
          <p:cNvSpPr/>
          <p:nvPr/>
        </p:nvSpPr>
        <p:spPr>
          <a:xfrm>
            <a:off x="73516" y="933450"/>
            <a:ext cx="6336000" cy="87626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desk1"/>
          <p:cNvSpPr>
            <a:spLocks noEditPoints="1" noChangeArrowheads="1"/>
          </p:cNvSpPr>
          <p:nvPr/>
        </p:nvSpPr>
        <p:spPr bwMode="auto">
          <a:xfrm rot="5400000">
            <a:off x="1077779" y="2388176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40" name="desk1"/>
          <p:cNvSpPr>
            <a:spLocks noEditPoints="1" noChangeArrowheads="1"/>
          </p:cNvSpPr>
          <p:nvPr/>
        </p:nvSpPr>
        <p:spPr bwMode="auto">
          <a:xfrm rot="5400000">
            <a:off x="1077779" y="3037893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41" name="desk1"/>
          <p:cNvSpPr>
            <a:spLocks noEditPoints="1" noChangeArrowheads="1"/>
          </p:cNvSpPr>
          <p:nvPr/>
        </p:nvSpPr>
        <p:spPr bwMode="auto">
          <a:xfrm rot="5400000">
            <a:off x="1077779" y="3676232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52" name="desk1"/>
          <p:cNvSpPr>
            <a:spLocks noEditPoints="1" noChangeArrowheads="1"/>
          </p:cNvSpPr>
          <p:nvPr/>
        </p:nvSpPr>
        <p:spPr bwMode="auto">
          <a:xfrm rot="10800000">
            <a:off x="1717476" y="6018559"/>
            <a:ext cx="720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92" name="正方形/長方形 191"/>
          <p:cNvSpPr/>
          <p:nvPr/>
        </p:nvSpPr>
        <p:spPr>
          <a:xfrm>
            <a:off x="6022589" y="6962266"/>
            <a:ext cx="835412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関係者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報道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出入口</a:t>
            </a:r>
          </a:p>
        </p:txBody>
      </p:sp>
      <p:sp>
        <p:nvSpPr>
          <p:cNvPr id="191" name="正方形/長方形 190"/>
          <p:cNvSpPr/>
          <p:nvPr/>
        </p:nvSpPr>
        <p:spPr>
          <a:xfrm>
            <a:off x="6124956" y="1566974"/>
            <a:ext cx="688420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関係者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出入口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905297" y="8553400"/>
            <a:ext cx="1228103" cy="31397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傾斜席</a:t>
            </a:r>
          </a:p>
        </p:txBody>
      </p:sp>
      <p:sp>
        <p:nvSpPr>
          <p:cNvPr id="122" name="Text Box 571"/>
          <p:cNvSpPr txBox="1">
            <a:spLocks noChangeArrowheads="1"/>
          </p:cNvSpPr>
          <p:nvPr/>
        </p:nvSpPr>
        <p:spPr bwMode="auto">
          <a:xfrm>
            <a:off x="-27384" y="179307"/>
            <a:ext cx="6781500" cy="48121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第３回　</a:t>
            </a:r>
            <a:r>
              <a:rPr lang="ja-JP" altLang="en-US" sz="1600" b="1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大阪広域ベイエリアまちづくり推進</a:t>
            </a:r>
            <a:r>
              <a:rPr lang="ja-JP" altLang="en-US" sz="1600" b="1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本部会議　</a:t>
            </a:r>
            <a:r>
              <a:rPr lang="ja-JP" altLang="en-US" sz="1600" b="1" kern="100" dirty="0" smtClean="0"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配席図</a:t>
            </a:r>
            <a:endParaRPr lang="en-US" altLang="ja-JP" sz="1600" b="1" kern="100" dirty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111" name="Text Box 558"/>
          <p:cNvSpPr txBox="1">
            <a:spLocks noChangeArrowheads="1"/>
          </p:cNvSpPr>
          <p:nvPr/>
        </p:nvSpPr>
        <p:spPr bwMode="auto">
          <a:xfrm>
            <a:off x="2758393" y="8928000"/>
            <a:ext cx="1548000" cy="57335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rot="0" vert="horz" wrap="square" lIns="74295" tIns="8890" rIns="74295" bIns="889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endParaRPr lang="en-US" altLang="ja-JP" sz="1050" kern="100" dirty="0"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112" name="Text Box 610"/>
          <p:cNvSpPr txBox="1">
            <a:spLocks noChangeArrowheads="1"/>
          </p:cNvSpPr>
          <p:nvPr/>
        </p:nvSpPr>
        <p:spPr bwMode="auto">
          <a:xfrm>
            <a:off x="1052735" y="8928000"/>
            <a:ext cx="1548000" cy="56147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rot="0" vert="horz" wrap="square" lIns="74295" tIns="8890" rIns="74295" bIns="889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50" kern="100" dirty="0">
                <a:latin typeface="Century"/>
                <a:ea typeface="ＭＳ Ｐゴシック"/>
                <a:cs typeface="Times New Roman"/>
              </a:rPr>
              <a:t>府・市　随行席</a:t>
            </a:r>
            <a:endParaRPr lang="en-US" altLang="ja-JP" sz="1050" kern="100" dirty="0"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113" name="Text Box 558"/>
          <p:cNvSpPr txBox="1">
            <a:spLocks noChangeArrowheads="1"/>
          </p:cNvSpPr>
          <p:nvPr/>
        </p:nvSpPr>
        <p:spPr bwMode="auto">
          <a:xfrm>
            <a:off x="4464052" y="8928000"/>
            <a:ext cx="1548000" cy="57335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rot="0" vert="horz" wrap="square" lIns="74295" tIns="8890" rIns="74295" bIns="889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50" kern="100" dirty="0">
                <a:latin typeface="Century"/>
                <a:ea typeface="ＭＳ Ｐゴシック"/>
                <a:cs typeface="Times New Roman"/>
              </a:rPr>
              <a:t>報道</a:t>
            </a:r>
            <a:r>
              <a:rPr lang="ja-JP" altLang="en-US" sz="1050" kern="100" dirty="0">
                <a:effectLst/>
                <a:latin typeface="Century"/>
                <a:ea typeface="ＭＳ Ｐゴシック"/>
                <a:cs typeface="Times New Roman"/>
              </a:rPr>
              <a:t>席</a:t>
            </a:r>
            <a:endParaRPr lang="en-US" altLang="ja-JP" sz="1050" kern="100" dirty="0">
              <a:effectLst/>
              <a:latin typeface="Century"/>
              <a:ea typeface="ＭＳ Ｐゴシック"/>
              <a:cs typeface="Times New Roman"/>
            </a:endParaRPr>
          </a:p>
        </p:txBody>
      </p:sp>
      <p:sp>
        <p:nvSpPr>
          <p:cNvPr id="169" name="正方形/長方形 168"/>
          <p:cNvSpPr/>
          <p:nvPr/>
        </p:nvSpPr>
        <p:spPr>
          <a:xfrm rot="16200000">
            <a:off x="4594716" y="3386327"/>
            <a:ext cx="2260891" cy="279350"/>
          </a:xfrm>
          <a:prstGeom prst="rect">
            <a:avLst/>
          </a:prstGeom>
          <a:pattFill prst="wdUpDiag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chemeClr val="tx1">
                <a:alpha val="96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報道カメラ</a:t>
            </a:r>
          </a:p>
        </p:txBody>
      </p:sp>
      <p:sp>
        <p:nvSpPr>
          <p:cNvPr id="52" name="desk1"/>
          <p:cNvSpPr>
            <a:spLocks noEditPoints="1" noChangeArrowheads="1"/>
          </p:cNvSpPr>
          <p:nvPr/>
        </p:nvSpPr>
        <p:spPr bwMode="auto">
          <a:xfrm rot="10800000">
            <a:off x="2433117" y="6018559"/>
            <a:ext cx="720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3" name="desk1"/>
          <p:cNvSpPr>
            <a:spLocks noEditPoints="1" noChangeArrowheads="1"/>
          </p:cNvSpPr>
          <p:nvPr/>
        </p:nvSpPr>
        <p:spPr bwMode="auto">
          <a:xfrm rot="10800000">
            <a:off x="4569214" y="6018559"/>
            <a:ext cx="720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173220" y="992560"/>
            <a:ext cx="3311983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スクリーン</a:t>
            </a:r>
            <a:endParaRPr kumimoji="1" lang="ja-JP" altLang="en-US" dirty="0"/>
          </a:p>
        </p:txBody>
      </p:sp>
      <p:grpSp>
        <p:nvGrpSpPr>
          <p:cNvPr id="76" name="グループ化 75"/>
          <p:cNvGrpSpPr/>
          <p:nvPr/>
        </p:nvGrpSpPr>
        <p:grpSpPr>
          <a:xfrm>
            <a:off x="3282146" y="3254165"/>
            <a:ext cx="900117" cy="268408"/>
            <a:chOff x="5242863" y="577081"/>
            <a:chExt cx="998538" cy="271463"/>
          </a:xfrm>
        </p:grpSpPr>
        <p:sp>
          <p:nvSpPr>
            <p:cNvPr id="81" name="desk1"/>
            <p:cNvSpPr>
              <a:spLocks noEditPoints="1" noChangeArrowheads="1"/>
            </p:cNvSpPr>
            <p:nvPr/>
          </p:nvSpPr>
          <p:spPr bwMode="auto">
            <a:xfrm rot="10800000">
              <a:off x="5242863" y="577081"/>
              <a:ext cx="998538" cy="271463"/>
            </a:xfrm>
            <a:custGeom>
              <a:avLst/>
              <a:gdLst>
                <a:gd name="T0" fmla="*/ 0 w 21600"/>
                <a:gd name="T1" fmla="*/ 0 h 21600"/>
                <a:gd name="T2" fmla="*/ 998855 w 21600"/>
                <a:gd name="T3" fmla="*/ 0 h 21600"/>
                <a:gd name="T4" fmla="*/ 998855 w 21600"/>
                <a:gd name="T5" fmla="*/ 271780 h 21600"/>
                <a:gd name="T6" fmla="*/ 0 w 21600"/>
                <a:gd name="T7" fmla="*/ 271780 h 21600"/>
                <a:gd name="T8" fmla="*/ 499428 w 21600"/>
                <a:gd name="T9" fmla="*/ 0 h 21600"/>
                <a:gd name="T10" fmla="*/ 998855 w 21600"/>
                <a:gd name="T11" fmla="*/ 135890 h 21600"/>
                <a:gd name="T12" fmla="*/ 499428 w 21600"/>
                <a:gd name="T13" fmla="*/ 271780 h 21600"/>
                <a:gd name="T14" fmla="*/ 0 w 21600"/>
                <a:gd name="T15" fmla="*/ 13589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1000 w 21600"/>
                <a:gd name="T25" fmla="*/ 1000 h 21600"/>
                <a:gd name="T26" fmla="*/ 20600 w 21600"/>
                <a:gd name="T27" fmla="*/ 20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2" name="Text Box 576"/>
            <p:cNvSpPr txBox="1">
              <a:spLocks noChangeArrowheads="1"/>
            </p:cNvSpPr>
            <p:nvPr/>
          </p:nvSpPr>
          <p:spPr bwMode="auto">
            <a:xfrm>
              <a:off x="5314107" y="597902"/>
              <a:ext cx="927294" cy="233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dirty="0">
                  <a:solidFill>
                    <a:srgbClr val="FFFFFF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プロジェクター</a:t>
              </a:r>
              <a:endParaRPr lang="en-US" altLang="ja-JP" sz="1000" dirty="0">
                <a:solidFill>
                  <a:srgbClr val="FFFFFF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9D2B43B3-268D-4A67-953D-4F1FC0ED9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50" y="2370472"/>
            <a:ext cx="801129" cy="396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900" b="1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/>
              </a:rPr>
              <a:t>副本部長</a:t>
            </a:r>
            <a:endParaRPr lang="en-US" altLang="ja-JP" sz="900" b="1" kern="100" dirty="0" smtClean="0">
              <a:solidFill>
                <a:srgbClr val="000000"/>
              </a:solidFill>
              <a:effectLst/>
              <a:latin typeface="+mj-ea"/>
              <a:ea typeface="+mj-ea"/>
              <a:cs typeface="Times New Roman"/>
            </a:endParaRPr>
          </a:p>
          <a:p>
            <a:pPr algn="ctr"/>
            <a:r>
              <a:rPr lang="ja-JP" altLang="en-US" sz="900" kern="100" dirty="0">
                <a:solidFill>
                  <a:srgbClr val="000000"/>
                </a:solidFill>
                <a:latin typeface="+mj-ea"/>
                <a:cs typeface="Times New Roman"/>
              </a:rPr>
              <a:t>大阪市長</a:t>
            </a:r>
            <a:endParaRPr lang="ja-JP" altLang="ja-JP" sz="900" dirty="0">
              <a:latin typeface="+mj-ea"/>
              <a:cs typeface="ＭＳ Ｐゴシック"/>
            </a:endParaRPr>
          </a:p>
          <a:p>
            <a:pPr algn="ctr">
              <a:spcAft>
                <a:spcPts val="0"/>
              </a:spcAft>
            </a:pPr>
            <a:r>
              <a:rPr lang="ja-JP" altLang="en-US" sz="9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/>
              </a:rPr>
              <a:t>松井一郎</a:t>
            </a:r>
            <a:endParaRPr lang="en-US" altLang="ja-JP" sz="900" kern="100" dirty="0">
              <a:solidFill>
                <a:srgbClr val="000000"/>
              </a:solidFill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57062DC0-5307-475A-AA46-FFD67D362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30" y="3009162"/>
            <a:ext cx="773891" cy="40881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900" b="1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本部長</a:t>
            </a:r>
            <a:endParaRPr lang="en-US" altLang="ja-JP" sz="900" b="1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/>
            <a:r>
              <a:rPr lang="ja-JP" altLang="en-US" sz="900" kern="100" dirty="0">
                <a:solidFill>
                  <a:srgbClr val="000000"/>
                </a:solidFill>
                <a:latin typeface="+mn-ea"/>
                <a:cs typeface="Times New Roman"/>
              </a:rPr>
              <a:t>大阪府知事</a:t>
            </a:r>
            <a:endParaRPr lang="ja-JP" altLang="ja-JP" sz="900" dirty="0">
              <a:latin typeface="+mn-ea"/>
              <a:cs typeface="ＭＳ Ｐゴシック"/>
            </a:endParaRPr>
          </a:p>
          <a:p>
            <a:pPr algn="ctr">
              <a:spcAft>
                <a:spcPts val="0"/>
              </a:spcAft>
            </a:pPr>
            <a:r>
              <a:rPr lang="ja-JP" altLang="en-US" sz="90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吉村洋文</a:t>
            </a:r>
            <a:endParaRPr lang="en-US" altLang="ja-JP" sz="90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0F9C930-A9BF-43D6-A424-8B80D996A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42" y="3639088"/>
            <a:ext cx="891218" cy="46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900" b="1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副本部長</a:t>
            </a:r>
            <a:endParaRPr lang="en-US" altLang="ja-JP" sz="900" b="1" kern="100" dirty="0" smtClean="0">
              <a:solidFill>
                <a:srgbClr val="000000"/>
              </a:solidFill>
              <a:latin typeface="+mj-ea"/>
              <a:ea typeface="+mj-ea"/>
              <a:cs typeface="Times New Roman"/>
            </a:endParaRPr>
          </a:p>
          <a:p>
            <a:pPr algn="ctr"/>
            <a:r>
              <a:rPr lang="ja-JP" altLang="en-US" sz="900" kern="100" dirty="0">
                <a:solidFill>
                  <a:srgbClr val="000000"/>
                </a:solidFill>
                <a:latin typeface="+mj-ea"/>
                <a:cs typeface="Times New Roman"/>
              </a:rPr>
              <a:t>堺市長</a:t>
            </a:r>
            <a:endParaRPr lang="ja-JP" altLang="ja-JP" sz="900" dirty="0">
              <a:latin typeface="+mj-ea"/>
              <a:cs typeface="ＭＳ Ｐゴシック"/>
            </a:endParaRPr>
          </a:p>
          <a:p>
            <a:pPr algn="ctr">
              <a:spcAft>
                <a:spcPts val="0"/>
              </a:spcAft>
            </a:pPr>
            <a:r>
              <a:rPr lang="ja-JP" altLang="en-US" sz="9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永藤英機</a:t>
            </a:r>
            <a:endParaRPr lang="en-US" altLang="ja-JP" sz="900" kern="100" dirty="0">
              <a:solidFill>
                <a:srgbClr val="000000"/>
              </a:solidFill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104" name="desk1">
            <a:extLst>
              <a:ext uri="{FF2B5EF4-FFF2-40B4-BE49-F238E27FC236}">
                <a16:creationId xmlns:a16="http://schemas.microsoft.com/office/drawing/2014/main" id="{D1AF5371-7B1A-41E7-83AF-3768FAFAABF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449416" y="4607120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5" name="desk1">
            <a:extLst>
              <a:ext uri="{FF2B5EF4-FFF2-40B4-BE49-F238E27FC236}">
                <a16:creationId xmlns:a16="http://schemas.microsoft.com/office/drawing/2014/main" id="{EBF68DA0-474D-419B-84CC-2B68212CA9A1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099133" y="4607120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06" name="desk1">
            <a:extLst>
              <a:ext uri="{FF2B5EF4-FFF2-40B4-BE49-F238E27FC236}">
                <a16:creationId xmlns:a16="http://schemas.microsoft.com/office/drawing/2014/main" id="{40086226-7E45-4EB1-8BA6-3AE4C075E26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737472" y="4607120"/>
            <a:ext cx="648000" cy="3240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613C3F64-8850-445C-94A9-C6033AB7E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510" y="4950493"/>
            <a:ext cx="828000" cy="3168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Times New Roman"/>
              </a:rPr>
              <a:t>大阪市副市長</a:t>
            </a:r>
            <a:endParaRPr lang="en-US" altLang="ja-JP" sz="800" kern="100" dirty="0" smtClean="0">
              <a:solidFill>
                <a:srgbClr val="000000"/>
              </a:solidFill>
              <a:effectLst/>
              <a:latin typeface="+mj-ea"/>
              <a:ea typeface="+mj-ea"/>
              <a:cs typeface="Times New Roman"/>
            </a:endParaRPr>
          </a:p>
          <a:p>
            <a:pPr algn="ctr"/>
            <a:r>
              <a:rPr lang="ja-JP" altLang="en-US" sz="800" kern="100" dirty="0">
                <a:solidFill>
                  <a:srgbClr val="000000"/>
                </a:solidFill>
                <a:latin typeface="+mj-ea"/>
                <a:cs typeface="Times New Roman"/>
              </a:rPr>
              <a:t>高橋</a:t>
            </a:r>
            <a:r>
              <a:rPr lang="ja-JP" altLang="en-US" sz="800" kern="100" dirty="0" smtClean="0">
                <a:solidFill>
                  <a:srgbClr val="000000"/>
                </a:solidFill>
                <a:latin typeface="+mj-ea"/>
                <a:cs typeface="Times New Roman"/>
              </a:rPr>
              <a:t>徹</a:t>
            </a:r>
            <a:endParaRPr lang="en-US" altLang="ja-JP" sz="800" kern="100" dirty="0">
              <a:solidFill>
                <a:srgbClr val="000000"/>
              </a:solidFill>
              <a:latin typeface="+mj-ea"/>
              <a:cs typeface="Times New Roman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1A16BDD6-D39F-424A-8958-EACACDD32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511" y="4957129"/>
            <a:ext cx="973495" cy="28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大阪府副知事</a:t>
            </a:r>
            <a:endParaRPr lang="en-US" altLang="ja-JP" sz="800" kern="100" dirty="0" smtClean="0">
              <a:solidFill>
                <a:srgbClr val="000000"/>
              </a:solidFill>
              <a:latin typeface="+mj-ea"/>
              <a:ea typeface="+mj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>
                <a:solidFill>
                  <a:srgbClr val="000000"/>
                </a:solidFill>
                <a:latin typeface="+mj-ea"/>
                <a:cs typeface="Times New Roman"/>
              </a:rPr>
              <a:t>田中清剛</a:t>
            </a:r>
            <a:endParaRPr lang="ja-JP" sz="800" dirty="0">
              <a:effectLst/>
              <a:latin typeface="+mj-ea"/>
              <a:ea typeface="+mj-ea"/>
              <a:cs typeface="ＭＳ Ｐゴシック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B07415C0-3613-4F2D-B997-EFC008C47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806" y="4960939"/>
            <a:ext cx="828032" cy="28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ja-JP" altLang="en-US" sz="800" kern="100" dirty="0">
                <a:solidFill>
                  <a:srgbClr val="000000"/>
                </a:solidFill>
                <a:latin typeface="+mj-ea"/>
                <a:cs typeface="Times New Roman"/>
              </a:rPr>
              <a:t>堺市副市長</a:t>
            </a:r>
            <a:endParaRPr lang="ja-JP" altLang="ja-JP" sz="800" dirty="0">
              <a:latin typeface="+mj-ea"/>
              <a:cs typeface="ＭＳ Ｐゴシック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latin typeface="+mj-ea"/>
                <a:ea typeface="+mj-ea"/>
                <a:cs typeface="Times New Roman"/>
              </a:rPr>
              <a:t>島田憲明</a:t>
            </a:r>
            <a:endParaRPr lang="en-US" altLang="ja-JP" sz="800" kern="100" dirty="0">
              <a:solidFill>
                <a:srgbClr val="000000"/>
              </a:solidFill>
              <a:effectLst/>
              <a:latin typeface="+mj-ea"/>
              <a:ea typeface="+mj-ea"/>
              <a:cs typeface="Times New Roman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35AF8631-5151-41DF-8CA8-B8EF10A06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330" y="6307410"/>
            <a:ext cx="792000" cy="46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800" kern="400" dirty="0">
                <a:solidFill>
                  <a:srgbClr val="000000"/>
                </a:solidFill>
                <a:latin typeface="+mn-ea"/>
                <a:cs typeface="Times New Roman"/>
              </a:rPr>
              <a:t>大阪府</a:t>
            </a:r>
            <a:endParaRPr lang="en-US" altLang="ja-JP" sz="800" kern="4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400" spc="-50" dirty="0">
                <a:solidFill>
                  <a:srgbClr val="000000"/>
                </a:solidFill>
                <a:latin typeface="+mn-ea"/>
                <a:cs typeface="Times New Roman"/>
              </a:rPr>
              <a:t>住宅まちづくり部長</a:t>
            </a:r>
            <a:endParaRPr lang="en-US" altLang="ja-JP" sz="800" kern="400" spc="-5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400" dirty="0" smtClean="0">
                <a:solidFill>
                  <a:srgbClr val="000000"/>
                </a:solidFill>
                <a:latin typeface="+mn-ea"/>
                <a:cs typeface="Times New Roman"/>
              </a:rPr>
              <a:t>藤本秀司</a:t>
            </a:r>
            <a:endParaRPr lang="en-US" altLang="ja-JP" sz="800" kern="400" dirty="0" smtClean="0">
              <a:solidFill>
                <a:srgbClr val="000000"/>
              </a:solidFill>
              <a:latin typeface="+mn-ea"/>
              <a:cs typeface="Times New Roman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B9E5AF65-D760-4435-A501-2B83357B7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627" y="6307410"/>
            <a:ext cx="792000" cy="46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800" kern="100" dirty="0">
                <a:solidFill>
                  <a:srgbClr val="000000"/>
                </a:solidFill>
                <a:latin typeface="+mn-ea"/>
                <a:cs typeface="Times New Roman"/>
              </a:rPr>
              <a:t>堺市</a:t>
            </a:r>
            <a:endParaRPr lang="en-US" altLang="ja-JP" sz="80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>
                <a:solidFill>
                  <a:srgbClr val="000000"/>
                </a:solidFill>
                <a:latin typeface="+mn-ea"/>
                <a:cs typeface="Times New Roman"/>
              </a:rPr>
              <a:t>建築都市局長</a:t>
            </a:r>
            <a:endParaRPr lang="en-US" altLang="ja-JP" sz="80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澤中健</a:t>
            </a:r>
            <a:endParaRPr lang="en-US" altLang="ja-JP" sz="80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1C35E826-23C8-4BDA-AC58-8919398D6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142" y="6307410"/>
            <a:ext cx="792000" cy="46800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大阪市</a:t>
            </a:r>
            <a:endParaRPr lang="en-US" altLang="ja-JP" sz="80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都市計画局長</a:t>
            </a:r>
            <a:endParaRPr lang="en-US" altLang="ja-JP" sz="80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algn="ctr"/>
            <a:r>
              <a:rPr lang="ja-JP" altLang="en-US" sz="800" kern="100" dirty="0">
                <a:solidFill>
                  <a:srgbClr val="000000"/>
                </a:solidFill>
                <a:latin typeface="+mn-ea"/>
                <a:cs typeface="Times New Roman"/>
              </a:rPr>
              <a:t>角田</a:t>
            </a:r>
            <a:r>
              <a:rPr lang="ja-JP" altLang="en-US" sz="80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悟史</a:t>
            </a:r>
            <a:endParaRPr lang="en-US" altLang="ja-JP" sz="800" kern="100" dirty="0">
              <a:solidFill>
                <a:srgbClr val="000000"/>
              </a:solidFill>
              <a:latin typeface="+mn-ea"/>
              <a:cs typeface="Times New Roman"/>
            </a:endParaRPr>
          </a:p>
        </p:txBody>
      </p:sp>
      <p:sp>
        <p:nvSpPr>
          <p:cNvPr id="94" name="Text Box 610">
            <a:extLst>
              <a:ext uri="{FF2B5EF4-FFF2-40B4-BE49-F238E27FC236}">
                <a16:creationId xmlns:a16="http://schemas.microsoft.com/office/drawing/2014/main" id="{8FD38385-CDF1-445E-99E7-7FBFDC58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14" y="7540046"/>
            <a:ext cx="3600000" cy="7520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rot="0" vert="horz" wrap="square" lIns="74295" tIns="8890" rIns="74295" bIns="889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5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事務局</a:t>
            </a:r>
            <a:endParaRPr lang="en-US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70" name="Text Box 610">
            <a:extLst>
              <a:ext uri="{FF2B5EF4-FFF2-40B4-BE49-F238E27FC236}">
                <a16:creationId xmlns:a16="http://schemas.microsoft.com/office/drawing/2014/main" id="{8FD38385-CDF1-445E-99E7-7FBFDC58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6214" y="6484218"/>
            <a:ext cx="1106997" cy="22395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5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事務局</a:t>
            </a:r>
            <a:endParaRPr lang="en-US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78" name="Text Box 610">
            <a:extLst>
              <a:ext uri="{FF2B5EF4-FFF2-40B4-BE49-F238E27FC236}">
                <a16:creationId xmlns:a16="http://schemas.microsoft.com/office/drawing/2014/main" id="{8FD38385-CDF1-445E-99E7-7FBFDC58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958" y="1480446"/>
            <a:ext cx="900000" cy="21898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rot="0" vert="horz" wrap="square" lIns="0" tIns="0" rIns="0" bIns="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アルコール消毒</a:t>
            </a:r>
            <a:endParaRPr lang="en-US" altLang="ja-JP" sz="8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79" name="Text Box 610">
            <a:extLst>
              <a:ext uri="{FF2B5EF4-FFF2-40B4-BE49-F238E27FC236}">
                <a16:creationId xmlns:a16="http://schemas.microsoft.com/office/drawing/2014/main" id="{8FD38385-CDF1-445E-99E7-7FBFDC58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837" y="6610396"/>
            <a:ext cx="900000" cy="21898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rot="0" vert="horz" wrap="square" lIns="0" tIns="0" rIns="0" bIns="0" anchor="ctr" anchorCtr="0" upright="1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アルコール消毒</a:t>
            </a:r>
            <a:endParaRPr lang="en-US" altLang="ja-JP" sz="8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  <p:sp>
        <p:nvSpPr>
          <p:cNvPr id="41" name="Text Box 571"/>
          <p:cNvSpPr txBox="1">
            <a:spLocks noChangeArrowheads="1"/>
          </p:cNvSpPr>
          <p:nvPr/>
        </p:nvSpPr>
        <p:spPr bwMode="auto">
          <a:xfrm>
            <a:off x="4293096" y="660518"/>
            <a:ext cx="2132574" cy="286909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36000" tIns="36000" rIns="36000" bIns="36000" anchor="ctr" anchorCtr="0" upright="1">
            <a:noAutofit/>
          </a:bodyPr>
          <a:lstStyle/>
          <a:p>
            <a:pPr algn="r">
              <a:spcAft>
                <a:spcPts val="0"/>
              </a:spcAft>
            </a:pPr>
            <a:r>
              <a:rPr lang="ja-JP" altLang="en-US" sz="105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大阪府新別館南館８階　大研修室</a:t>
            </a:r>
            <a:endParaRPr lang="en-US" altLang="ja-JP" sz="1050" kern="100" dirty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890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92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HGPｺﾞｼｯｸM</vt:lpstr>
      <vt:lpstr>Meiryo UI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池田　実央</dc:creator>
  <cp:lastModifiedBy>岩田　賢治</cp:lastModifiedBy>
  <cp:revision>73</cp:revision>
  <cp:lastPrinted>2021-05-07T07:48:26Z</cp:lastPrinted>
  <dcterms:modified xsi:type="dcterms:W3CDTF">2021-05-07T10:04:24Z</dcterms:modified>
</cp:coreProperties>
</file>