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6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1DE3F-B23B-4142-8686-B58D6BAAD51B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8D240-1F31-42B1-AE60-E21ADD6D1C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5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B5F29-C531-4055-AA21-954AC5B80D2B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24104-AA8B-42DB-896F-A70AF1206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58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EEF5-EF7E-43C3-B721-2CAF4041E6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1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35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09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48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42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98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9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15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6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91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9AE70-891F-485E-AD46-DC74AACF8FE7}" type="datetimeFigureOut">
              <a:rPr kumimoji="1" lang="ja-JP" altLang="en-US" smtClean="0"/>
              <a:t>2020/8/17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F7EA7-3D8D-4B19-A7EF-BA0A6EBD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89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8655EE7-973E-477B-93DA-276D7D599F58}"/>
              </a:ext>
            </a:extLst>
          </p:cNvPr>
          <p:cNvSpPr txBox="1"/>
          <p:nvPr/>
        </p:nvSpPr>
        <p:spPr>
          <a:xfrm>
            <a:off x="1759898" y="5781331"/>
            <a:ext cx="6988039" cy="305407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3231" tIns="33231" rIns="33231" bIns="0" rtlCol="0">
            <a:noAutofit/>
          </a:bodyPr>
          <a:lstStyle/>
          <a:p>
            <a:pPr indent="93663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　推進本部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幹事会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759897" y="6056350"/>
            <a:ext cx="7006851" cy="34810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大阪広域ベイエリアまちづくりビジョンとりまとめ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（大阪～岬）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147835" y="562722"/>
            <a:ext cx="1405371" cy="1944000"/>
          </a:xfrm>
          <a:prstGeom prst="downArrow">
            <a:avLst>
              <a:gd name="adj1" fmla="val 70243"/>
              <a:gd name="adj2" fmla="val 1924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0" y="-1"/>
            <a:ext cx="9144000" cy="39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vert="horz" lIns="91440" tIns="81000" rIns="91440" bIns="81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広域ベイエリア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まちづくりビジョンの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検討経過と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コンテンツ プレースホルダー 2"/>
          <p:cNvSpPr txBox="1">
            <a:spLocks/>
          </p:cNvSpPr>
          <p:nvPr/>
        </p:nvSpPr>
        <p:spPr>
          <a:xfrm>
            <a:off x="3478182" y="6373694"/>
            <a:ext cx="5216629" cy="355444"/>
          </a:xfrm>
          <a:prstGeom prst="rect">
            <a:avLst/>
          </a:prstGeom>
        </p:spPr>
        <p:txBody>
          <a:bodyPr vert="horz" lIns="91440" tIns="81000" rIns="91440" bIns="81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※IR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大阪・関西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万博の進捗状況を見据えながらとりまとめ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下矢印 44"/>
          <p:cNvSpPr/>
          <p:nvPr/>
        </p:nvSpPr>
        <p:spPr>
          <a:xfrm>
            <a:off x="147834" y="2581836"/>
            <a:ext cx="1405371" cy="3474514"/>
          </a:xfrm>
          <a:prstGeom prst="downArrow">
            <a:avLst>
              <a:gd name="adj1" fmla="val 70243"/>
              <a:gd name="adj2" fmla="val 1924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E02E2A-3CCF-497E-AEDE-79FE281B911B}"/>
              </a:ext>
            </a:extLst>
          </p:cNvPr>
          <p:cNvSpPr txBox="1"/>
          <p:nvPr/>
        </p:nvSpPr>
        <p:spPr>
          <a:xfrm>
            <a:off x="1479272" y="3635591"/>
            <a:ext cx="284661" cy="591731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296398A-FCEC-45B1-80BE-1388C03747BD}"/>
              </a:ext>
            </a:extLst>
          </p:cNvPr>
          <p:cNvSpPr txBox="1"/>
          <p:nvPr/>
        </p:nvSpPr>
        <p:spPr>
          <a:xfrm>
            <a:off x="6266329" y="4414152"/>
            <a:ext cx="2428482" cy="1300356"/>
          </a:xfrm>
          <a:prstGeom prst="rect">
            <a:avLst/>
          </a:prstGeom>
          <a:solidFill>
            <a:schemeClr val="bg1">
              <a:alpha val="50000"/>
            </a:schemeClr>
          </a:solidFill>
          <a:ln w="19050">
            <a:solidFill>
              <a:schemeClr val="accent1"/>
            </a:solidFill>
            <a:prstDash val="dash"/>
          </a:ln>
        </p:spPr>
        <p:txBody>
          <a:bodyPr wrap="square" rtlCol="0" anchor="t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■関係者との意見交換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74625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・泉州沿岸地域の市町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74625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・学識経験者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74625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・民間事業者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74625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・関係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団体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■府民・市民意向調査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矢印: 折線 24">
            <a:extLst>
              <a:ext uri="{FF2B5EF4-FFF2-40B4-BE49-F238E27FC236}">
                <a16:creationId xmlns:a16="http://schemas.microsoft.com/office/drawing/2014/main" id="{EC208B7C-FC36-47E4-8866-F8C7AFC2207C}"/>
              </a:ext>
            </a:extLst>
          </p:cNvPr>
          <p:cNvSpPr/>
          <p:nvPr/>
        </p:nvSpPr>
        <p:spPr>
          <a:xfrm rot="5400000" flipV="1">
            <a:off x="5261612" y="4784102"/>
            <a:ext cx="727449" cy="972000"/>
          </a:xfrm>
          <a:prstGeom prst="bentArrow">
            <a:avLst>
              <a:gd name="adj1" fmla="val 32928"/>
              <a:gd name="adj2" fmla="val 40195"/>
              <a:gd name="adj3" fmla="val 25000"/>
              <a:gd name="adj4" fmla="val 4375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下矢印 42">
            <a:extLst>
              <a:ext uri="{FF2B5EF4-FFF2-40B4-BE49-F238E27FC236}">
                <a16:creationId xmlns:a16="http://schemas.microsoft.com/office/drawing/2014/main" id="{C1CF5018-B2B1-43A4-9E31-A5B0DBEE3F5F}"/>
              </a:ext>
            </a:extLst>
          </p:cNvPr>
          <p:cNvSpPr/>
          <p:nvPr/>
        </p:nvSpPr>
        <p:spPr>
          <a:xfrm>
            <a:off x="3478182" y="4479033"/>
            <a:ext cx="690406" cy="1176213"/>
          </a:xfrm>
          <a:prstGeom prst="downArrow">
            <a:avLst>
              <a:gd name="adj1" fmla="val 50000"/>
              <a:gd name="adj2" fmla="val 3812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62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635279E8-FA49-4B98-BB6A-ADF43E00DC83}"/>
              </a:ext>
            </a:extLst>
          </p:cNvPr>
          <p:cNvSpPr txBox="1">
            <a:spLocks/>
          </p:cNvSpPr>
          <p:nvPr/>
        </p:nvSpPr>
        <p:spPr>
          <a:xfrm>
            <a:off x="8366956" y="55819"/>
            <a:ext cx="648000" cy="2752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horz" wrap="none" lIns="54000" tIns="54000" rIns="54000" bIns="5400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endParaRPr lang="ja-JP" altLang="en-US" sz="2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A98E034-EB05-42B7-AA7C-101A54035A54}"/>
              </a:ext>
            </a:extLst>
          </p:cNvPr>
          <p:cNvGrpSpPr/>
          <p:nvPr/>
        </p:nvGrpSpPr>
        <p:grpSpPr>
          <a:xfrm>
            <a:off x="1754534" y="549295"/>
            <a:ext cx="7012214" cy="3762301"/>
            <a:chOff x="264226" y="3899271"/>
            <a:chExt cx="4215930" cy="1851544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2AD5BA34-180B-4509-A11A-FA268BB15FEE}"/>
                </a:ext>
              </a:extLst>
            </p:cNvPr>
            <p:cNvSpPr txBox="1"/>
            <p:nvPr/>
          </p:nvSpPr>
          <p:spPr>
            <a:xfrm>
              <a:off x="269877" y="3899271"/>
              <a:ext cx="4210279" cy="31364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33231" tIns="33231" rIns="33231" bIns="0" rtlCol="0">
              <a:noAutofit/>
            </a:bodyPr>
            <a:lstStyle/>
            <a:p>
              <a:pPr indent="93663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</a:t>
              </a:r>
              <a:r>
                <a:rPr kumimoji="1"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回　推進本部会議　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2019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31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日）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360000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・背景、目的、今後の進め方、推進体制、スケジュール等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55CFF13-B971-4CBC-B6C8-48DADD6BBED8}"/>
                </a:ext>
              </a:extLst>
            </p:cNvPr>
            <p:cNvSpPr txBox="1"/>
            <p:nvPr/>
          </p:nvSpPr>
          <p:spPr>
            <a:xfrm>
              <a:off x="264226" y="4465794"/>
              <a:ext cx="4210279" cy="602368"/>
            </a:xfrm>
            <a:prstGeom prst="round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3231" tIns="33231" rIns="33231" bIns="0" rtlCol="0">
              <a:noAutofit/>
            </a:bodyPr>
            <a:lstStyle/>
            <a:p>
              <a:pPr indent="85725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○</a:t>
              </a:r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幹事会での議論</a:t>
              </a:r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85725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○関係者との意見交換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268288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・泉州沿岸地域の市町、大阪市区役所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268288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・経済団体、観光団体、環境団体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268288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・舟運事業者、鉄道事業者　　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など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DF1A2B07-F9CB-426E-AC68-1FD3DB036C02}"/>
                </a:ext>
              </a:extLst>
            </p:cNvPr>
            <p:cNvSpPr txBox="1"/>
            <p:nvPr/>
          </p:nvSpPr>
          <p:spPr>
            <a:xfrm>
              <a:off x="275528" y="5310885"/>
              <a:ext cx="4198977" cy="439930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33231" tIns="33231" rIns="33231" bIns="0" rtlCol="0">
              <a:noAutofit/>
            </a:bodyPr>
            <a:lstStyle/>
            <a:p>
              <a:pPr indent="93663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</a:t>
              </a:r>
              <a:r>
                <a:rPr kumimoji="1"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回　推進本部会議　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2020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8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19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日）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360000">
                <a:lnSpc>
                  <a:spcPts val="2200"/>
                </a:lnSpc>
              </a:pPr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大阪広域ベイエリアまちづくりビジョン　中間とりまとめ（案）</a:t>
              </a:r>
              <a:endPara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indent="360000"/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「大阪広域ベイエリアの将来像・方向性」 ＋ </a:t>
              </a:r>
              <a:r>
                <a:rPr kumimoji="1"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「大阪～堺の取組み」</a:t>
              </a:r>
            </a:p>
          </p:txBody>
        </p:sp>
        <p:sp>
          <p:nvSpPr>
            <p:cNvPr id="34" name="下矢印 42">
              <a:extLst>
                <a:ext uri="{FF2B5EF4-FFF2-40B4-BE49-F238E27FC236}">
                  <a16:creationId xmlns:a16="http://schemas.microsoft.com/office/drawing/2014/main" id="{DC321AA4-2CAB-4794-A70C-C135009D8487}"/>
                </a:ext>
              </a:extLst>
            </p:cNvPr>
            <p:cNvSpPr/>
            <p:nvPr/>
          </p:nvSpPr>
          <p:spPr>
            <a:xfrm>
              <a:off x="2189957" y="5100940"/>
              <a:ext cx="349070" cy="177167"/>
            </a:xfrm>
            <a:prstGeom prst="downArrow">
              <a:avLst>
                <a:gd name="adj1" fmla="val 50000"/>
                <a:gd name="adj2" fmla="val 47537"/>
              </a:avLst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下矢印 42">
              <a:extLst>
                <a:ext uri="{FF2B5EF4-FFF2-40B4-BE49-F238E27FC236}">
                  <a16:creationId xmlns:a16="http://schemas.microsoft.com/office/drawing/2014/main" id="{85E236DB-28AF-4110-BF52-0A191D26F6FA}"/>
                </a:ext>
              </a:extLst>
            </p:cNvPr>
            <p:cNvSpPr/>
            <p:nvPr/>
          </p:nvSpPr>
          <p:spPr>
            <a:xfrm>
              <a:off x="2189957" y="4248235"/>
              <a:ext cx="349070" cy="177167"/>
            </a:xfrm>
            <a:prstGeom prst="downArrow">
              <a:avLst>
                <a:gd name="adj1" fmla="val 50000"/>
                <a:gd name="adj2" fmla="val 47537"/>
              </a:avLst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56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5274</TotalTime>
  <Words>199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大阪広域ベイエリアまちづくりビジョン （中間とりまとめ）</dc:title>
  <dc:creator>戸田　雅文</dc:creator>
  <cp:lastModifiedBy>岡本　茉莉乃</cp:lastModifiedBy>
  <cp:revision>597</cp:revision>
  <cp:lastPrinted>2020-07-30T02:20:13Z</cp:lastPrinted>
  <dcterms:created xsi:type="dcterms:W3CDTF">2019-11-07T02:56:34Z</dcterms:created>
  <dcterms:modified xsi:type="dcterms:W3CDTF">2020-08-17T05:12:09Z</dcterms:modified>
</cp:coreProperties>
</file>