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90604" r:id="rId4"/>
  </p:sldMasterIdLst>
  <p:notesMasterIdLst>
    <p:notesMasterId r:id="rId16"/>
  </p:notesMasterIdLst>
  <p:handoutMasterIdLst>
    <p:handoutMasterId r:id="rId17"/>
  </p:handoutMasterIdLst>
  <p:sldIdLst>
    <p:sldId id="948" r:id="rId5"/>
    <p:sldId id="914" r:id="rId6"/>
    <p:sldId id="836" r:id="rId7"/>
    <p:sldId id="951" r:id="rId8"/>
    <p:sldId id="944" r:id="rId9"/>
    <p:sldId id="957" r:id="rId10"/>
    <p:sldId id="956" r:id="rId11"/>
    <p:sldId id="952" r:id="rId12"/>
    <p:sldId id="821" r:id="rId13"/>
    <p:sldId id="934" r:id="rId14"/>
    <p:sldId id="953" r:id="rId15"/>
  </p:sldIdLst>
  <p:sldSz cx="9906000" cy="6858000" type="A4"/>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12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09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CCCC"/>
    <a:srgbClr val="FFDF7F"/>
    <a:srgbClr val="8EB7D4"/>
    <a:srgbClr val="FF6600"/>
    <a:srgbClr val="FFFFFF"/>
    <a:srgbClr val="002060"/>
    <a:srgbClr val="1D6FA9"/>
    <a:srgbClr val="E7EBF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26" autoAdjust="0"/>
    <p:restoredTop sz="94434" autoAdjust="0"/>
  </p:normalViewPr>
  <p:slideViewPr>
    <p:cSldViewPr>
      <p:cViewPr varScale="1">
        <p:scale>
          <a:sx n="74" d="100"/>
          <a:sy n="74" d="100"/>
        </p:scale>
        <p:origin x="978" y="72"/>
      </p:cViewPr>
      <p:guideLst>
        <p:guide pos="3120"/>
        <p:guide orient="horz" pos="2160"/>
      </p:guideLst>
    </p:cSldViewPr>
  </p:slideViewPr>
  <p:outlineViewPr>
    <p:cViewPr>
      <p:scale>
        <a:sx n="50" d="100"/>
        <a:sy n="50" d="100"/>
      </p:scale>
      <p:origin x="0" y="-144"/>
    </p:cViewPr>
  </p:outlineViewPr>
  <p:notesTextViewPr>
    <p:cViewPr>
      <p:scale>
        <a:sx n="50" d="100"/>
        <a:sy n="50" d="100"/>
      </p:scale>
      <p:origin x="0" y="0"/>
    </p:cViewPr>
  </p:notesTextViewPr>
  <p:sorterViewPr>
    <p:cViewPr varScale="1">
      <p:scale>
        <a:sx n="1" d="1"/>
        <a:sy n="1" d="1"/>
      </p:scale>
      <p:origin x="0" y="0"/>
    </p:cViewPr>
  </p:sorterViewPr>
  <p:notesViewPr>
    <p:cSldViewPr>
      <p:cViewPr>
        <p:scale>
          <a:sx n="80" d="100"/>
          <a:sy n="80" d="100"/>
        </p:scale>
        <p:origin x="2370" y="-798"/>
      </p:cViewPr>
      <p:guideLst>
        <p:guide orient="horz" pos="3079"/>
        <p:guide pos="209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9" y="3"/>
            <a:ext cx="2880882" cy="489264"/>
          </a:xfrm>
          <a:prstGeom prst="rect">
            <a:avLst/>
          </a:prstGeom>
          <a:noFill/>
          <a:ln w="9525">
            <a:noFill/>
            <a:miter lim="800000"/>
            <a:headEnd/>
            <a:tailEnd/>
          </a:ln>
          <a:effectLst/>
        </p:spPr>
        <p:txBody>
          <a:bodyPr vert="horz" wrap="square" lIns="90262" tIns="45129" rIns="90262" bIns="45129" numCol="1" anchor="t" anchorCtr="0" compatLnSpc="1">
            <a:prstTxWarp prst="textNoShape">
              <a:avLst/>
            </a:prstTxWarp>
          </a:bodyPr>
          <a:lstStyle>
            <a:lvl1pPr eaLnBrk="1" hangingPunct="1">
              <a:defRPr sz="1000" b="0">
                <a:solidFill>
                  <a:schemeClr val="tx1"/>
                </a:solidFill>
                <a:latin typeface="Times New Roman"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sz="quarter" idx="1"/>
          </p:nvPr>
        </p:nvSpPr>
        <p:spPr bwMode="auto">
          <a:xfrm>
            <a:off x="3765990" y="3"/>
            <a:ext cx="2880882" cy="489264"/>
          </a:xfrm>
          <a:prstGeom prst="rect">
            <a:avLst/>
          </a:prstGeom>
          <a:noFill/>
          <a:ln w="9525">
            <a:noFill/>
            <a:miter lim="800000"/>
            <a:headEnd/>
            <a:tailEnd/>
          </a:ln>
          <a:effectLst/>
        </p:spPr>
        <p:txBody>
          <a:bodyPr vert="horz" wrap="square" lIns="90262" tIns="45129" rIns="90262" bIns="45129" numCol="1" anchor="t" anchorCtr="0" compatLnSpc="1">
            <a:prstTxWarp prst="textNoShape">
              <a:avLst/>
            </a:prstTxWarp>
          </a:bodyPr>
          <a:lstStyle>
            <a:lvl1pPr algn="r" eaLnBrk="1" hangingPunct="1">
              <a:defRPr sz="1000" b="0">
                <a:solidFill>
                  <a:schemeClr val="tx1"/>
                </a:solidFill>
                <a:latin typeface="Times New Roman" charset="0"/>
                <a:ea typeface="ＭＳ Ｐゴシック" pitchFamily="50" charset="-128"/>
              </a:defRPr>
            </a:lvl1pPr>
          </a:lstStyle>
          <a:p>
            <a:pPr>
              <a:defRPr/>
            </a:pPr>
            <a:endParaRPr lang="en-US" altLang="ja-JP" dirty="0"/>
          </a:p>
        </p:txBody>
      </p:sp>
      <p:sp>
        <p:nvSpPr>
          <p:cNvPr id="4100" name="Rectangle 4"/>
          <p:cNvSpPr>
            <a:spLocks noGrp="1" noChangeArrowheads="1"/>
          </p:cNvSpPr>
          <p:nvPr>
            <p:ph type="ftr" sz="quarter" idx="2"/>
          </p:nvPr>
        </p:nvSpPr>
        <p:spPr bwMode="auto">
          <a:xfrm>
            <a:off x="9" y="9288155"/>
            <a:ext cx="2880882" cy="489264"/>
          </a:xfrm>
          <a:prstGeom prst="rect">
            <a:avLst/>
          </a:prstGeom>
          <a:noFill/>
          <a:ln w="9525">
            <a:noFill/>
            <a:miter lim="800000"/>
            <a:headEnd/>
            <a:tailEnd/>
          </a:ln>
          <a:effectLst/>
        </p:spPr>
        <p:txBody>
          <a:bodyPr vert="horz" wrap="square" lIns="90262" tIns="45129" rIns="90262" bIns="45129" numCol="1" anchor="b" anchorCtr="0" compatLnSpc="1">
            <a:prstTxWarp prst="textNoShape">
              <a:avLst/>
            </a:prstTxWarp>
          </a:bodyPr>
          <a:lstStyle>
            <a:lvl1pPr eaLnBrk="1" hangingPunct="1">
              <a:defRPr sz="1000" b="0">
                <a:solidFill>
                  <a:schemeClr val="tx1"/>
                </a:solidFill>
                <a:latin typeface="Times New Roman" charset="0"/>
                <a:ea typeface="ＭＳ Ｐゴシック" pitchFamily="50" charset="-128"/>
              </a:defRPr>
            </a:lvl1pPr>
          </a:lstStyle>
          <a:p>
            <a:pPr>
              <a:defRPr/>
            </a:pPr>
            <a:endParaRPr lang="en-US" altLang="ja-JP" dirty="0"/>
          </a:p>
        </p:txBody>
      </p:sp>
      <p:sp>
        <p:nvSpPr>
          <p:cNvPr id="4101" name="Rectangle 5"/>
          <p:cNvSpPr>
            <a:spLocks noGrp="1" noChangeArrowheads="1"/>
          </p:cNvSpPr>
          <p:nvPr>
            <p:ph type="sldNum" sz="quarter" idx="3"/>
          </p:nvPr>
        </p:nvSpPr>
        <p:spPr bwMode="auto">
          <a:xfrm>
            <a:off x="3765990" y="9288155"/>
            <a:ext cx="2880882" cy="489264"/>
          </a:xfrm>
          <a:prstGeom prst="rect">
            <a:avLst/>
          </a:prstGeom>
          <a:noFill/>
          <a:ln w="9525">
            <a:noFill/>
            <a:miter lim="800000"/>
            <a:headEnd/>
            <a:tailEnd/>
          </a:ln>
          <a:effectLst/>
        </p:spPr>
        <p:txBody>
          <a:bodyPr vert="horz" wrap="square" lIns="90262" tIns="45129" rIns="90262" bIns="45129" numCol="1" anchor="b" anchorCtr="0" compatLnSpc="1">
            <a:prstTxWarp prst="textNoShape">
              <a:avLst/>
            </a:prstTxWarp>
          </a:bodyPr>
          <a:lstStyle>
            <a:lvl1pPr algn="r" eaLnBrk="1" hangingPunct="1">
              <a:defRPr sz="1000" b="0">
                <a:solidFill>
                  <a:schemeClr val="tx1"/>
                </a:solidFill>
                <a:latin typeface="Times New Roman" panose="02020603050405020304" pitchFamily="18" charset="0"/>
              </a:defRPr>
            </a:lvl1pPr>
          </a:lstStyle>
          <a:p>
            <a:pPr>
              <a:defRPr/>
            </a:pPr>
            <a:fld id="{BF15B4A6-F9CA-44F2-B5DD-3429F71BA0AC}" type="slidenum">
              <a:rPr lang="en-US" altLang="ja-JP"/>
              <a:pPr>
                <a:defRPr/>
              </a:pPr>
              <a:t>‹#›</a:t>
            </a:fld>
            <a:endParaRPr lang="en-US" altLang="ja-JP" dirty="0"/>
          </a:p>
        </p:txBody>
      </p:sp>
    </p:spTree>
    <p:extLst>
      <p:ext uri="{BB962C8B-B14F-4D97-AF65-F5344CB8AC3E}">
        <p14:creationId xmlns:p14="http://schemas.microsoft.com/office/powerpoint/2010/main" val="24787938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9" y="3"/>
            <a:ext cx="2880882" cy="489264"/>
          </a:xfrm>
          <a:prstGeom prst="rect">
            <a:avLst/>
          </a:prstGeom>
        </p:spPr>
        <p:txBody>
          <a:bodyPr vert="horz" lIns="90262" tIns="45129" rIns="90262" bIns="45129" rtlCol="0"/>
          <a:lstStyle>
            <a:lvl1pPr algn="l" eaLnBrk="1" hangingPunct="1">
              <a:defRPr sz="1000">
                <a:latin typeface="ＭＳ Ｐゴシック" pitchFamily="50" charset="-128"/>
                <a:ea typeface="ＭＳ Ｐゴシック" pitchFamily="50" charset="-128"/>
              </a:defRPr>
            </a:lvl1pPr>
          </a:lstStyle>
          <a:p>
            <a:pPr>
              <a:defRPr/>
            </a:pPr>
            <a:endParaRPr lang="ja-JP" altLang="en-US" dirty="0"/>
          </a:p>
        </p:txBody>
      </p:sp>
      <p:sp>
        <p:nvSpPr>
          <p:cNvPr id="3" name="日付プレースホルダ 2"/>
          <p:cNvSpPr>
            <a:spLocks noGrp="1"/>
          </p:cNvSpPr>
          <p:nvPr>
            <p:ph type="dt" idx="1"/>
          </p:nvPr>
        </p:nvSpPr>
        <p:spPr>
          <a:xfrm>
            <a:off x="3765988" y="3"/>
            <a:ext cx="2879316" cy="489264"/>
          </a:xfrm>
          <a:prstGeom prst="rect">
            <a:avLst/>
          </a:prstGeom>
        </p:spPr>
        <p:txBody>
          <a:bodyPr vert="horz" lIns="90262" tIns="45129" rIns="90262" bIns="45129" rtlCol="0"/>
          <a:lstStyle>
            <a:lvl1pPr algn="r" eaLnBrk="1" hangingPunct="1">
              <a:defRPr sz="1000">
                <a:latin typeface="ＭＳ Ｐゴシック" pitchFamily="50" charset="-128"/>
                <a:ea typeface="ＭＳ Ｐゴシック" pitchFamily="50" charset="-128"/>
              </a:defRPr>
            </a:lvl1pPr>
          </a:lstStyle>
          <a:p>
            <a:pPr>
              <a:defRPr/>
            </a:pPr>
            <a:fld id="{86BC2F27-449E-4D78-AB8A-5C6A6FC63982}" type="datetimeFigureOut">
              <a:rPr lang="ja-JP" altLang="en-US"/>
              <a:pPr>
                <a:defRPr/>
              </a:pPr>
              <a:t>2021/8/30</a:t>
            </a:fld>
            <a:endParaRPr lang="ja-JP" altLang="en-US" dirty="0"/>
          </a:p>
        </p:txBody>
      </p:sp>
      <p:sp>
        <p:nvSpPr>
          <p:cNvPr id="4" name="スライド イメージ プレースホルダ 3"/>
          <p:cNvSpPr>
            <a:spLocks noGrp="1" noRot="1" noChangeAspect="1"/>
          </p:cNvSpPr>
          <p:nvPr>
            <p:ph type="sldImg" idx="2"/>
          </p:nvPr>
        </p:nvSpPr>
        <p:spPr>
          <a:xfrm>
            <a:off x="674688" y="731838"/>
            <a:ext cx="5297487" cy="3668712"/>
          </a:xfrm>
          <a:prstGeom prst="rect">
            <a:avLst/>
          </a:prstGeom>
          <a:noFill/>
          <a:ln w="12700">
            <a:solidFill>
              <a:prstClr val="black"/>
            </a:solidFill>
          </a:ln>
        </p:spPr>
        <p:txBody>
          <a:bodyPr vert="horz" lIns="90262" tIns="45129" rIns="90262" bIns="45129" rtlCol="0" anchor="ctr"/>
          <a:lstStyle/>
          <a:p>
            <a:pPr lvl="0"/>
            <a:endParaRPr lang="ja-JP" altLang="en-US" noProof="0" dirty="0"/>
          </a:p>
        </p:txBody>
      </p:sp>
      <p:sp>
        <p:nvSpPr>
          <p:cNvPr id="5" name="ノート プレースホルダ 4"/>
          <p:cNvSpPr>
            <a:spLocks noGrp="1"/>
          </p:cNvSpPr>
          <p:nvPr>
            <p:ph type="body" sz="quarter" idx="3"/>
          </p:nvPr>
        </p:nvSpPr>
        <p:spPr>
          <a:xfrm>
            <a:off x="664223" y="4644086"/>
            <a:ext cx="5318429" cy="4400229"/>
          </a:xfrm>
          <a:prstGeom prst="rect">
            <a:avLst/>
          </a:prstGeom>
        </p:spPr>
        <p:txBody>
          <a:bodyPr vert="horz" lIns="90262" tIns="45129" rIns="90262" bIns="4512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9" y="9286581"/>
            <a:ext cx="2880882" cy="489264"/>
          </a:xfrm>
          <a:prstGeom prst="rect">
            <a:avLst/>
          </a:prstGeom>
        </p:spPr>
        <p:txBody>
          <a:bodyPr vert="horz" lIns="90262" tIns="45129" rIns="90262" bIns="45129" rtlCol="0" anchor="b"/>
          <a:lstStyle>
            <a:lvl1pPr algn="l" eaLnBrk="1" hangingPunct="1">
              <a:defRPr sz="1000">
                <a:latin typeface="ＭＳ Ｐゴシック" pitchFamily="50" charset="-128"/>
                <a:ea typeface="ＭＳ Ｐゴシック"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3765988" y="9286581"/>
            <a:ext cx="2879316" cy="489264"/>
          </a:xfrm>
          <a:prstGeom prst="rect">
            <a:avLst/>
          </a:prstGeom>
        </p:spPr>
        <p:txBody>
          <a:bodyPr vert="horz" wrap="square" lIns="90262" tIns="45129" rIns="90262" bIns="45129" numCol="1" anchor="b" anchorCtr="0" compatLnSpc="1">
            <a:prstTxWarp prst="textNoShape">
              <a:avLst/>
            </a:prstTxWarp>
          </a:bodyPr>
          <a:lstStyle>
            <a:lvl1pPr algn="r" eaLnBrk="1" hangingPunct="1">
              <a:defRPr sz="1000"/>
            </a:lvl1pPr>
          </a:lstStyle>
          <a:p>
            <a:pPr>
              <a:defRPr/>
            </a:pPr>
            <a:fld id="{B65B3EBA-AC42-449E-8129-9993230AB8BD}" type="slidenum">
              <a:rPr lang="ja-JP" altLang="en-US"/>
              <a:pPr>
                <a:defRPr/>
              </a:pPr>
              <a:t>‹#›</a:t>
            </a:fld>
            <a:endParaRPr lang="ja-JP" altLang="en-US" dirty="0"/>
          </a:p>
        </p:txBody>
      </p:sp>
    </p:spTree>
    <p:extLst>
      <p:ext uri="{BB962C8B-B14F-4D97-AF65-F5344CB8AC3E}">
        <p14:creationId xmlns:p14="http://schemas.microsoft.com/office/powerpoint/2010/main" val="290194557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738188" y="755650"/>
            <a:ext cx="5453062" cy="3776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29110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658813" y="728663"/>
            <a:ext cx="5254625" cy="3638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376695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42899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38475"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16470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35300"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2444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41650"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93139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41650"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5176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41650"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99167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3038475" y="501650"/>
            <a:ext cx="3627438" cy="2513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148603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TextEdit="1"/>
          </p:cNvSpPr>
          <p:nvPr>
            <p:ph type="sldImg"/>
          </p:nvPr>
        </p:nvSpPr>
        <p:spPr bwMode="auto">
          <a:xfrm>
            <a:off x="658813" y="728663"/>
            <a:ext cx="5254625" cy="3638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Tree>
    <p:extLst>
      <p:ext uri="{BB962C8B-B14F-4D97-AF65-F5344CB8AC3E}">
        <p14:creationId xmlns:p14="http://schemas.microsoft.com/office/powerpoint/2010/main" val="3416288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pic>
        <p:nvPicPr>
          <p:cNvPr id="4" name="図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360" y="188640"/>
            <a:ext cx="1102444" cy="421150"/>
          </a:xfrm>
          <a:prstGeom prst="rect">
            <a:avLst/>
          </a:prstGeom>
        </p:spPr>
      </p:pic>
      <p:cxnSp>
        <p:nvCxnSpPr>
          <p:cNvPr id="5" name="直線コネクタ 4"/>
          <p:cNvCxnSpPr/>
          <p:nvPr userDrawn="1"/>
        </p:nvCxnSpPr>
        <p:spPr>
          <a:xfrm>
            <a:off x="381002" y="785490"/>
            <a:ext cx="9158287"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281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3ECE5D-356A-44AB-BB4F-D50EFEF8055E}" type="datetime1">
              <a:rPr lang="ja-JP" altLang="en-US" smtClean="0"/>
              <a:pPr>
                <a:defRPr/>
              </a:pPr>
              <a:t>2021/8/30</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248562104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3ECE5D-356A-44AB-BB4F-D50EFEF8055E}" type="datetime1">
              <a:rPr lang="ja-JP" altLang="en-US" smtClean="0"/>
              <a:pPr>
                <a:defRPr/>
              </a:pPr>
              <a:t>2021/8/30</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13296100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13AA8BCF-81B6-4495-8ACD-469C7EE87CC4}" type="datetime1">
              <a:rPr lang="ja-JP" altLang="en-US" smtClean="0"/>
              <a:pPr>
                <a:defRPr/>
              </a:pPr>
              <a:t>2021/8/30</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83F59F8C-994B-432C-AB40-74A0215D506C}" type="slidenum">
              <a:rPr lang="en-US" altLang="ja-JP" smtClean="0"/>
              <a:pPr>
                <a:defRPr/>
              </a:pPr>
              <a:t>‹#›</a:t>
            </a:fld>
            <a:endParaRPr lang="en-US" altLang="ja-JP" dirty="0"/>
          </a:p>
        </p:txBody>
      </p:sp>
    </p:spTree>
    <p:extLst>
      <p:ext uri="{BB962C8B-B14F-4D97-AF65-F5344CB8AC3E}">
        <p14:creationId xmlns:p14="http://schemas.microsoft.com/office/powerpoint/2010/main" val="349342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70DF1CB7-703C-4A9A-9D52-1442692FE2E3}" type="datetime1">
              <a:rPr lang="ja-JP" altLang="en-US" smtClean="0"/>
              <a:pPr>
                <a:defRPr/>
              </a:pPr>
              <a:t>2021/8/30</a:t>
            </a:fld>
            <a:endParaRPr lang="en-US" altLang="ja-JP" dirty="0"/>
          </a:p>
        </p:txBody>
      </p:sp>
      <p:sp>
        <p:nvSpPr>
          <p:cNvPr id="5" name="Footer Placeholder 4"/>
          <p:cNvSpPr>
            <a:spLocks noGrp="1"/>
          </p:cNvSpPr>
          <p:nvPr>
            <p:ph type="ftr" sz="quarter" idx="11"/>
          </p:nvPr>
        </p:nvSpPr>
        <p:spPr/>
        <p:txBody>
          <a:bodyPr/>
          <a:lstStyle/>
          <a:p>
            <a:pPr>
              <a:defRPr/>
            </a:pPr>
            <a:endParaRPr lang="ja-JP" altLang="en-US" dirty="0"/>
          </a:p>
        </p:txBody>
      </p:sp>
      <p:sp>
        <p:nvSpPr>
          <p:cNvPr id="6" name="Slide Number Placeholder 5"/>
          <p:cNvSpPr>
            <a:spLocks noGrp="1"/>
          </p:cNvSpPr>
          <p:nvPr>
            <p:ph type="sldNum" sz="quarter" idx="12"/>
          </p:nvPr>
        </p:nvSpPr>
        <p:spPr/>
        <p:txBody>
          <a:bodyPr/>
          <a:lstStyle/>
          <a:p>
            <a:pPr>
              <a:defRPr/>
            </a:pPr>
            <a:fld id="{4AFBDE24-8B39-47C2-94F3-636846878301}" type="slidenum">
              <a:rPr lang="en-US" altLang="ja-JP" smtClean="0"/>
              <a:pPr>
                <a:defRPr/>
              </a:pPr>
              <a:t>‹#›</a:t>
            </a:fld>
            <a:endParaRPr lang="en-US" altLang="ja-JP" dirty="0"/>
          </a:p>
        </p:txBody>
      </p:sp>
    </p:spTree>
    <p:extLst>
      <p:ext uri="{BB962C8B-B14F-4D97-AF65-F5344CB8AC3E}">
        <p14:creationId xmlns:p14="http://schemas.microsoft.com/office/powerpoint/2010/main" val="28046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2021/8/30</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12963379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3DB834C3-B4C1-4911-AAF8-E1CE018711B6}" type="datetime1">
              <a:rPr lang="ja-JP" altLang="en-US" smtClean="0"/>
              <a:pPr>
                <a:defRPr/>
              </a:pPr>
              <a:t>2021/8/30</a:t>
            </a:fld>
            <a:endParaRPr lang="en-US" altLang="ja-JP" dirty="0"/>
          </a:p>
        </p:txBody>
      </p:sp>
      <p:sp>
        <p:nvSpPr>
          <p:cNvPr id="8" name="Footer Placeholder 7"/>
          <p:cNvSpPr>
            <a:spLocks noGrp="1"/>
          </p:cNvSpPr>
          <p:nvPr>
            <p:ph type="ftr" sz="quarter" idx="11"/>
          </p:nvPr>
        </p:nvSpPr>
        <p:spPr/>
        <p:txBody>
          <a:bodyPr/>
          <a:lstStyle/>
          <a:p>
            <a:pPr>
              <a:defRPr/>
            </a:pPr>
            <a:endParaRPr lang="ja-JP" altLang="en-US" dirty="0"/>
          </a:p>
        </p:txBody>
      </p:sp>
      <p:sp>
        <p:nvSpPr>
          <p:cNvPr id="9" name="Slide Number Placeholder 8"/>
          <p:cNvSpPr>
            <a:spLocks noGrp="1"/>
          </p:cNvSpPr>
          <p:nvPr>
            <p:ph type="sldNum" sz="quarter" idx="12"/>
          </p:nvPr>
        </p:nvSpPr>
        <p:spPr/>
        <p:txBody>
          <a:bodyPr/>
          <a:lstStyle/>
          <a:p>
            <a:pPr>
              <a:defRPr/>
            </a:pPr>
            <a:fld id="{6EAD3694-251C-44FF-924C-B2510AFE405D}" type="slidenum">
              <a:rPr lang="en-US" altLang="ja-JP" smtClean="0"/>
              <a:pPr>
                <a:defRPr/>
              </a:pPr>
              <a:t>‹#›</a:t>
            </a:fld>
            <a:endParaRPr lang="en-US" altLang="ja-JP" dirty="0"/>
          </a:p>
        </p:txBody>
      </p:sp>
    </p:spTree>
    <p:extLst>
      <p:ext uri="{BB962C8B-B14F-4D97-AF65-F5344CB8AC3E}">
        <p14:creationId xmlns:p14="http://schemas.microsoft.com/office/powerpoint/2010/main" val="381861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348070EB-B87A-417C-895C-7284C3785D20}" type="datetime1">
              <a:rPr lang="ja-JP" altLang="en-US" smtClean="0"/>
              <a:pPr>
                <a:defRPr/>
              </a:pPr>
              <a:t>2021/8/30</a:t>
            </a:fld>
            <a:endParaRPr lang="en-US" altLang="ja-JP" dirty="0"/>
          </a:p>
        </p:txBody>
      </p:sp>
      <p:sp>
        <p:nvSpPr>
          <p:cNvPr id="4" name="Footer Placeholder 3"/>
          <p:cNvSpPr>
            <a:spLocks noGrp="1"/>
          </p:cNvSpPr>
          <p:nvPr>
            <p:ph type="ftr" sz="quarter" idx="11"/>
          </p:nvPr>
        </p:nvSpPr>
        <p:spPr/>
        <p:txBody>
          <a:bodyPr/>
          <a:lstStyle/>
          <a:p>
            <a:pPr>
              <a:defRPr/>
            </a:pPr>
            <a:endParaRPr lang="ja-JP" altLang="en-US" dirty="0"/>
          </a:p>
        </p:txBody>
      </p:sp>
      <p:sp>
        <p:nvSpPr>
          <p:cNvPr id="5" name="Slide Number Placeholder 4"/>
          <p:cNvSpPr>
            <a:spLocks noGrp="1"/>
          </p:cNvSpPr>
          <p:nvPr>
            <p:ph type="sldNum" sz="quarter" idx="12"/>
          </p:nvPr>
        </p:nvSpPr>
        <p:spPr/>
        <p:txBody>
          <a:bodyPr/>
          <a:lstStyle/>
          <a:p>
            <a:pPr>
              <a:defRPr/>
            </a:pPr>
            <a:fld id="{CBF4EA63-2A0A-4D58-BFAC-B70E34AADA4B}" type="slidenum">
              <a:rPr lang="en-US" altLang="ja-JP" smtClean="0"/>
              <a:pPr>
                <a:defRPr/>
              </a:pPr>
              <a:t>‹#›</a:t>
            </a:fld>
            <a:endParaRPr lang="en-US" altLang="ja-JP" dirty="0"/>
          </a:p>
        </p:txBody>
      </p:sp>
    </p:spTree>
    <p:extLst>
      <p:ext uri="{BB962C8B-B14F-4D97-AF65-F5344CB8AC3E}">
        <p14:creationId xmlns:p14="http://schemas.microsoft.com/office/powerpoint/2010/main" val="24599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CEB070-3CE5-43AF-9C55-3EB219A05B13}" type="datetime1">
              <a:rPr lang="ja-JP" altLang="en-US" smtClean="0"/>
              <a:pPr>
                <a:defRPr/>
              </a:pPr>
              <a:t>2021/8/30</a:t>
            </a:fld>
            <a:endParaRPr lang="en-US" altLang="ja-JP" dirty="0"/>
          </a:p>
        </p:txBody>
      </p:sp>
      <p:sp>
        <p:nvSpPr>
          <p:cNvPr id="3" name="Footer Placeholder 2"/>
          <p:cNvSpPr>
            <a:spLocks noGrp="1"/>
          </p:cNvSpPr>
          <p:nvPr>
            <p:ph type="ftr" sz="quarter" idx="11"/>
          </p:nvPr>
        </p:nvSpPr>
        <p:spPr/>
        <p:txBody>
          <a:bodyPr/>
          <a:lstStyle/>
          <a:p>
            <a:pPr>
              <a:defRPr/>
            </a:pPr>
            <a:endParaRPr lang="ja-JP" altLang="en-US" dirty="0"/>
          </a:p>
        </p:txBody>
      </p:sp>
      <p:sp>
        <p:nvSpPr>
          <p:cNvPr id="4" name="Slide Number Placeholder 3"/>
          <p:cNvSpPr>
            <a:spLocks noGrp="1"/>
          </p:cNvSpPr>
          <p:nvPr>
            <p:ph type="sldNum" sz="quarter" idx="12"/>
          </p:nvPr>
        </p:nvSpPr>
        <p:spPr/>
        <p:txBody>
          <a:bodyPr/>
          <a:lstStyle/>
          <a:p>
            <a:pPr>
              <a:defRPr/>
            </a:pPr>
            <a:fld id="{F2F77F4F-F529-4BA0-A99F-C723EBDF7AD2}" type="slidenum">
              <a:rPr lang="en-US" altLang="ja-JP" smtClean="0"/>
              <a:pPr>
                <a:defRPr/>
              </a:pPr>
              <a:t>‹#›</a:t>
            </a:fld>
            <a:endParaRPr lang="en-US" altLang="ja-JP" dirty="0"/>
          </a:p>
        </p:txBody>
      </p:sp>
    </p:spTree>
    <p:extLst>
      <p:ext uri="{BB962C8B-B14F-4D97-AF65-F5344CB8AC3E}">
        <p14:creationId xmlns:p14="http://schemas.microsoft.com/office/powerpoint/2010/main" val="266162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2021/8/30</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384815187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93ECE5D-356A-44AB-BB4F-D50EFEF8055E}" type="datetime1">
              <a:rPr lang="ja-JP" altLang="en-US" smtClean="0"/>
              <a:pPr>
                <a:defRPr/>
              </a:pPr>
              <a:t>2021/8/30</a:t>
            </a:fld>
            <a:endParaRPr lang="en-US" altLang="ja-JP" dirty="0"/>
          </a:p>
        </p:txBody>
      </p:sp>
      <p:sp>
        <p:nvSpPr>
          <p:cNvPr id="6" name="Footer Placeholder 5"/>
          <p:cNvSpPr>
            <a:spLocks noGrp="1"/>
          </p:cNvSpPr>
          <p:nvPr>
            <p:ph type="ftr" sz="quarter" idx="11"/>
          </p:nvPr>
        </p:nvSpPr>
        <p:spPr/>
        <p:txBody>
          <a:bodyPr/>
          <a:lstStyle/>
          <a:p>
            <a:pPr>
              <a:defRPr/>
            </a:pPr>
            <a:endParaRPr lang="ja-JP" altLang="en-US" dirty="0"/>
          </a:p>
        </p:txBody>
      </p:sp>
      <p:sp>
        <p:nvSpPr>
          <p:cNvPr id="7" name="Slide Number Placeholder 6"/>
          <p:cNvSpPr>
            <a:spLocks noGrp="1"/>
          </p:cNvSpPr>
          <p:nvPr>
            <p:ph type="sldNum" sz="quarter" idx="12"/>
          </p:nvPr>
        </p:nvSpPr>
        <p:spPr/>
        <p:txBody>
          <a:bodyPr/>
          <a:lstStyle/>
          <a:p>
            <a:pPr>
              <a:defRPr/>
            </a:pPr>
            <a:fld id="{FB5CB660-00CA-441F-9408-463D35E77DC9}" type="slidenum">
              <a:rPr lang="en-US" altLang="ja-JP" smtClean="0"/>
              <a:pPr>
                <a:defRPr/>
              </a:pPr>
              <a:t>‹#›</a:t>
            </a:fld>
            <a:endParaRPr lang="en-US" altLang="ja-JP" dirty="0"/>
          </a:p>
        </p:txBody>
      </p:sp>
    </p:spTree>
    <p:extLst>
      <p:ext uri="{BB962C8B-B14F-4D97-AF65-F5344CB8AC3E}">
        <p14:creationId xmlns:p14="http://schemas.microsoft.com/office/powerpoint/2010/main" val="50042681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93ECE5D-356A-44AB-BB4F-D50EFEF8055E}" type="datetime1">
              <a:rPr lang="ja-JP" altLang="en-US" smtClean="0"/>
              <a:pPr>
                <a:defRPr/>
              </a:pPr>
              <a:t>2021/8/30</a:t>
            </a:fld>
            <a:endParaRPr lang="en-US" altLang="ja-JP"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5CB660-00CA-441F-9408-463D35E77DC9}" type="slidenum">
              <a:rPr lang="en-US" altLang="ja-JP" smtClean="0"/>
              <a:pPr>
                <a:defRPr/>
              </a:pPr>
              <a:t>‹#›</a:t>
            </a:fld>
            <a:endParaRPr lang="en-US" altLang="ja-JP" dirty="0"/>
          </a:p>
        </p:txBody>
      </p:sp>
      <p:pic>
        <p:nvPicPr>
          <p:cNvPr id="7" name="図 6">
            <a:extLst>
              <a:ext uri="{FF2B5EF4-FFF2-40B4-BE49-F238E27FC236}">
                <a16:creationId xmlns:a16="http://schemas.microsoft.com/office/drawing/2014/main" id="{12F8C071-9B65-425A-80FA-D5FCCB7021F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93360" y="188640"/>
            <a:ext cx="1102444" cy="421150"/>
          </a:xfrm>
          <a:prstGeom prst="rect">
            <a:avLst/>
          </a:prstGeom>
        </p:spPr>
      </p:pic>
      <p:cxnSp>
        <p:nvCxnSpPr>
          <p:cNvPr id="8" name="直線コネクタ 7">
            <a:extLst>
              <a:ext uri="{FF2B5EF4-FFF2-40B4-BE49-F238E27FC236}">
                <a16:creationId xmlns:a16="http://schemas.microsoft.com/office/drawing/2014/main" id="{78BA896E-E3DD-40A8-AE9C-37D02847E569}"/>
              </a:ext>
            </a:extLst>
          </p:cNvPr>
          <p:cNvCxnSpPr/>
          <p:nvPr userDrawn="1"/>
        </p:nvCxnSpPr>
        <p:spPr>
          <a:xfrm>
            <a:off x="381002" y="785490"/>
            <a:ext cx="9158287"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521194"/>
      </p:ext>
    </p:extLst>
  </p:cSld>
  <p:clrMap bg1="lt1" tx1="dk1" bg2="lt2" tx2="dk2" accent1="accent1" accent2="accent2" accent3="accent3" accent4="accent4" accent5="accent5" accent6="accent6" hlink="hlink" folHlink="folHlink"/>
  <p:sldLayoutIdLst>
    <p:sldLayoutId id="2147490605" r:id="rId1"/>
    <p:sldLayoutId id="2147490606" r:id="rId2"/>
    <p:sldLayoutId id="2147490607" r:id="rId3"/>
    <p:sldLayoutId id="2147490608" r:id="rId4"/>
    <p:sldLayoutId id="2147490609" r:id="rId5"/>
    <p:sldLayoutId id="2147490610" r:id="rId6"/>
    <p:sldLayoutId id="2147490611" r:id="rId7"/>
    <p:sldLayoutId id="2147490612" r:id="rId8"/>
    <p:sldLayoutId id="2147490613" r:id="rId9"/>
    <p:sldLayoutId id="2147490614" r:id="rId10"/>
    <p:sldLayoutId id="214749061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3.jpeg"/><Relationship Id="rId21" Type="http://schemas.openxmlformats.org/officeDocument/2006/relationships/image" Target="../media/image79.png"/><Relationship Id="rId7" Type="http://schemas.openxmlformats.org/officeDocument/2006/relationships/image" Target="../media/image67.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image" Target="../media/image62.jpeg"/><Relationship Id="rId16" Type="http://schemas.openxmlformats.org/officeDocument/2006/relationships/image" Target="../media/image75.jpeg"/><Relationship Id="rId20"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42.jpeg"/><Relationship Id="rId24" Type="http://schemas.openxmlformats.org/officeDocument/2006/relationships/image" Target="../media/image82.png"/><Relationship Id="rId5"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1.png"/><Relationship Id="rId10" Type="http://schemas.openxmlformats.org/officeDocument/2006/relationships/image" Target="../media/image70.jpeg"/><Relationship Id="rId19" Type="http://schemas.openxmlformats.org/officeDocument/2006/relationships/image" Target="../media/image78.jpeg"/><Relationship Id="rId4" Type="http://schemas.openxmlformats.org/officeDocument/2006/relationships/image" Target="../media/image64.emf"/><Relationship Id="rId9" Type="http://schemas.openxmlformats.org/officeDocument/2006/relationships/image" Target="../media/image69.jpeg"/><Relationship Id="rId14" Type="http://schemas.openxmlformats.org/officeDocument/2006/relationships/image" Target="../media/image73.jpeg"/><Relationship Id="rId22"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9.png"/><Relationship Id="rId7" Type="http://schemas.openxmlformats.org/officeDocument/2006/relationships/image" Target="../media/image23.jpeg"/><Relationship Id="rId12" Type="http://schemas.microsoft.com/office/2007/relationships/hdphoto" Target="../media/hdphoto4.wdp"/><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0.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6.jpeg"/><Relationship Id="rId5" Type="http://schemas.openxmlformats.org/officeDocument/2006/relationships/image" Target="../media/image41.png"/><Relationship Id="rId10" Type="http://schemas.microsoft.com/office/2007/relationships/hdphoto" Target="../media/hdphoto5.wdp"/><Relationship Id="rId4" Type="http://schemas.openxmlformats.org/officeDocument/2006/relationships/image" Target="../media/image40.jpe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55.png"/><Relationship Id="rId18" Type="http://schemas.openxmlformats.org/officeDocument/2006/relationships/image" Target="../media/image32.svg"/><Relationship Id="rId3" Type="http://schemas.openxmlformats.org/officeDocument/2006/relationships/image" Target="../media/image51.png"/><Relationship Id="rId21" Type="http://schemas.openxmlformats.org/officeDocument/2006/relationships/image" Target="../media/image60.png"/><Relationship Id="rId7" Type="http://schemas.openxmlformats.org/officeDocument/2006/relationships/image" Target="../media/image52.png"/><Relationship Id="rId12" Type="http://schemas.openxmlformats.org/officeDocument/2006/relationships/image" Target="../media/image26.svg"/><Relationship Id="rId17" Type="http://schemas.openxmlformats.org/officeDocument/2006/relationships/image" Target="../media/image57.png"/><Relationship Id="rId2" Type="http://schemas.openxmlformats.org/officeDocument/2006/relationships/notesSlide" Target="../notesSlides/notesSlide8.xml"/><Relationship Id="rId16" Type="http://schemas.openxmlformats.org/officeDocument/2006/relationships/image" Target="../media/image30.svg"/><Relationship Id="rId20" Type="http://schemas.openxmlformats.org/officeDocument/2006/relationships/image" Target="../media/image59.emf"/><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54.png"/><Relationship Id="rId24" Type="http://schemas.openxmlformats.org/officeDocument/2006/relationships/image" Target="../media/image38.svg"/><Relationship Id="rId15" Type="http://schemas.openxmlformats.org/officeDocument/2006/relationships/image" Target="../media/image56.png"/><Relationship Id="rId10" Type="http://schemas.openxmlformats.org/officeDocument/2006/relationships/image" Target="../media/image24.svg"/><Relationship Id="rId19" Type="http://schemas.openxmlformats.org/officeDocument/2006/relationships/image" Target="../media/image58.emf"/><Relationship Id="rId9" Type="http://schemas.openxmlformats.org/officeDocument/2006/relationships/image" Target="../media/image53.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ctrTitle"/>
          </p:nvPr>
        </p:nvSpPr>
        <p:spPr>
          <a:xfrm>
            <a:off x="67472" y="2348880"/>
            <a:ext cx="9906000" cy="701731"/>
          </a:xfrm>
          <a:noFill/>
          <a:ln>
            <a:noFill/>
          </a:ln>
        </p:spPr>
        <p:txBody>
          <a:bodyPr>
            <a:spAutoFit/>
          </a:bodyPr>
          <a:lstStyle/>
          <a:p>
            <a:r>
              <a:rPr lang="ja-JP" altLang="en-US" sz="4400" b="1" dirty="0" smtClean="0">
                <a:latin typeface="Meiryo UI" panose="020B0604030504040204" pitchFamily="50" charset="-128"/>
                <a:ea typeface="Meiryo UI" panose="020B0604030504040204" pitchFamily="50" charset="-128"/>
              </a:rPr>
              <a:t>堺旧港周辺まちづくり</a:t>
            </a:r>
            <a:endParaRPr lang="ja-JP" altLang="en-US" sz="4400" b="1" dirty="0">
              <a:latin typeface="Meiryo UI" panose="020B0604030504040204" pitchFamily="50" charset="-128"/>
              <a:ea typeface="Meiryo UI" panose="020B0604030504040204" pitchFamily="50" charset="-128"/>
            </a:endParaRPr>
          </a:p>
        </p:txBody>
      </p:sp>
      <p:sp>
        <p:nvSpPr>
          <p:cNvPr id="5" name="タイトル 1"/>
          <p:cNvSpPr txBox="1">
            <a:spLocks/>
          </p:cNvSpPr>
          <p:nvPr/>
        </p:nvSpPr>
        <p:spPr>
          <a:xfrm>
            <a:off x="-58391" y="4171961"/>
            <a:ext cx="9906000" cy="369332"/>
          </a:xfrm>
          <a:prstGeom prst="rect">
            <a:avLst/>
          </a:prstGeom>
          <a:noFill/>
          <a:ln>
            <a:noFill/>
          </a:ln>
        </p:spPr>
        <p:txBody>
          <a:bodyPr vert="horz"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仮称）堺駅・堺旧港周辺活性化</a:t>
            </a:r>
            <a:r>
              <a:rPr lang="ja-JP" altLang="en-US" sz="2000" dirty="0" smtClean="0">
                <a:latin typeface="Meiryo UI" panose="020B0604030504040204" pitchFamily="50" charset="-128"/>
                <a:ea typeface="Meiryo UI" panose="020B0604030504040204" pitchFamily="50" charset="-128"/>
              </a:rPr>
              <a:t>ビジョン（案）</a:t>
            </a:r>
            <a:endParaRPr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0617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819" y="1155836"/>
            <a:ext cx="1397566" cy="928065"/>
          </a:xfrm>
          <a:prstGeom prst="rect">
            <a:avLst/>
          </a:prstGeom>
        </p:spPr>
      </p:pic>
      <p:sp>
        <p:nvSpPr>
          <p:cNvPr id="89"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⑥将来のイメージ</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90" name="矢印: 五方向 10">
            <a:extLst>
              <a:ext uri="{FF2B5EF4-FFF2-40B4-BE49-F238E27FC236}">
                <a16:creationId xmlns:a16="http://schemas.microsoft.com/office/drawing/2014/main" id="{A692DFF6-E7BC-4765-B092-D0176FB891CF}"/>
              </a:ext>
            </a:extLst>
          </p:cNvPr>
          <p:cNvSpPr/>
          <p:nvPr/>
        </p:nvSpPr>
        <p:spPr>
          <a:xfrm>
            <a:off x="387750" y="3614853"/>
            <a:ext cx="2687110" cy="415498"/>
          </a:xfrm>
          <a:prstGeom prst="homePlate">
            <a:avLst>
              <a:gd name="adj" fmla="val 18466"/>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ja-JP" altLang="en-US" sz="1400" b="1" dirty="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lang="ja-JP" altLang="en-US" sz="1400" b="1" dirty="0" smtClean="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観光客の利用シーン</a:t>
            </a:r>
            <a:endParaRPr lang="ja-JP" altLang="en-US" sz="1400" b="1" dirty="0">
              <a:solidFill>
                <a:schemeClr val="accent3">
                  <a:lumMod val="75000"/>
                </a:schemeClr>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91" name="正方形/長方形 90">
            <a:extLst>
              <a:ext uri="{FF2B5EF4-FFF2-40B4-BE49-F238E27FC236}">
                <a16:creationId xmlns:a16="http://schemas.microsoft.com/office/drawing/2014/main" id="{A29F5D86-A5E9-42DB-9572-33BA3C9830CE}"/>
              </a:ext>
            </a:extLst>
          </p:cNvPr>
          <p:cNvSpPr/>
          <p:nvPr/>
        </p:nvSpPr>
        <p:spPr>
          <a:xfrm>
            <a:off x="378225" y="816967"/>
            <a:ext cx="3673447" cy="30777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smtClean="0">
                <a:solidFill>
                  <a:schemeClr val="accent4"/>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●地域の人の利用シーン</a:t>
            </a:r>
            <a:endParaRPr lang="ja-JP" altLang="en-US" sz="1400" b="1" dirty="0">
              <a:solidFill>
                <a:schemeClr val="accent4"/>
              </a:solidFill>
              <a:effectLst>
                <a:glow rad="101600">
                  <a:schemeClr val="bg1">
                    <a:alpha val="60000"/>
                  </a:schemeClr>
                </a:glow>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93" name="四角形: 角を丸くする 7">
            <a:extLst>
              <a:ext uri="{FF2B5EF4-FFF2-40B4-BE49-F238E27FC236}">
                <a16:creationId xmlns:a16="http://schemas.microsoft.com/office/drawing/2014/main" id="{6A1C0212-F7FE-4A5E-BEA5-748F1D691D79}"/>
              </a:ext>
            </a:extLst>
          </p:cNvPr>
          <p:cNvSpPr/>
          <p:nvPr/>
        </p:nvSpPr>
        <p:spPr>
          <a:xfrm>
            <a:off x="387958" y="4005064"/>
            <a:ext cx="9167099" cy="1315235"/>
          </a:xfrm>
          <a:prstGeom prst="roundRect">
            <a:avLst>
              <a:gd name="adj" fmla="val 7612"/>
            </a:avLst>
          </a:prstGeom>
          <a:noFill/>
          <a:ln w="19050">
            <a:solidFill>
              <a:schemeClr val="accent3"/>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94" name="図 93" descr="水, ボート, 男, スポーツゲーム が含まれている画像&#10;&#10;自動的に生成された説明">
            <a:extLst>
              <a:ext uri="{FF2B5EF4-FFF2-40B4-BE49-F238E27FC236}">
                <a16:creationId xmlns:a16="http://schemas.microsoft.com/office/drawing/2014/main" id="{7EAB0663-A676-4CF9-B77A-BC25798FA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 r="1"/>
          <a:stretch/>
        </p:blipFill>
        <p:spPr>
          <a:xfrm>
            <a:off x="4186424" y="4046677"/>
            <a:ext cx="1408711" cy="960725"/>
          </a:xfrm>
          <a:prstGeom prst="rect">
            <a:avLst/>
          </a:prstGeom>
        </p:spPr>
      </p:pic>
      <p:pic>
        <p:nvPicPr>
          <p:cNvPr id="95" name="図 94">
            <a:extLst>
              <a:ext uri="{FF2B5EF4-FFF2-40B4-BE49-F238E27FC236}">
                <a16:creationId xmlns:a16="http://schemas.microsoft.com/office/drawing/2014/main" id="{534C43A3-B1C6-44E8-8D2A-C047BC684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4560" y="4046677"/>
            <a:ext cx="1396400" cy="970508"/>
          </a:xfrm>
          <a:prstGeom prst="rect">
            <a:avLst/>
          </a:prstGeom>
        </p:spPr>
      </p:pic>
      <p:pic>
        <p:nvPicPr>
          <p:cNvPr id="104" name="図 103" descr="窓のある部屋&#10;&#10;自動的に生成された説明">
            <a:extLst>
              <a:ext uri="{FF2B5EF4-FFF2-40B4-BE49-F238E27FC236}">
                <a16:creationId xmlns:a16="http://schemas.microsoft.com/office/drawing/2014/main" id="{0CC14A2B-AF02-4811-97EA-F636C16601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49" b="4044"/>
          <a:stretch/>
        </p:blipFill>
        <p:spPr>
          <a:xfrm>
            <a:off x="676127" y="4046677"/>
            <a:ext cx="1302969" cy="950330"/>
          </a:xfrm>
          <a:prstGeom prst="rect">
            <a:avLst/>
          </a:prstGeom>
        </p:spPr>
      </p:pic>
      <p:sp>
        <p:nvSpPr>
          <p:cNvPr id="97" name="正方形/長方形 96">
            <a:extLst>
              <a:ext uri="{FF2B5EF4-FFF2-40B4-BE49-F238E27FC236}">
                <a16:creationId xmlns:a16="http://schemas.microsoft.com/office/drawing/2014/main" id="{4845CFE4-A3EE-4D3B-B564-2B7F1CEFA1C8}"/>
              </a:ext>
            </a:extLst>
          </p:cNvPr>
          <p:cNvSpPr/>
          <p:nvPr/>
        </p:nvSpPr>
        <p:spPr>
          <a:xfrm>
            <a:off x="4037384" y="5000605"/>
            <a:ext cx="1697598"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3">
                    <a:lumMod val="50000"/>
                  </a:schemeClr>
                </a:solidFill>
                <a:latin typeface="Meiryo UI" panose="020B0604030504040204" pitchFamily="50" charset="-128"/>
                <a:ea typeface="Meiryo UI" panose="020B0604030504040204" pitchFamily="50" charset="-128"/>
              </a:rPr>
              <a:t>朝食付きの朝ヨガに参加</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98" name="正方形/長方形 97">
            <a:extLst>
              <a:ext uri="{FF2B5EF4-FFF2-40B4-BE49-F238E27FC236}">
                <a16:creationId xmlns:a16="http://schemas.microsoft.com/office/drawing/2014/main" id="{9D3FFBA3-42D9-49CD-9E47-06655C10D289}"/>
              </a:ext>
            </a:extLst>
          </p:cNvPr>
          <p:cNvSpPr/>
          <p:nvPr/>
        </p:nvSpPr>
        <p:spPr>
          <a:xfrm>
            <a:off x="418299" y="5025153"/>
            <a:ext cx="1669897"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古民家</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ゲストハウスに宿泊</a:t>
            </a:r>
          </a:p>
        </p:txBody>
      </p:sp>
      <p:sp>
        <p:nvSpPr>
          <p:cNvPr id="99" name="正方形/長方形 98">
            <a:extLst>
              <a:ext uri="{FF2B5EF4-FFF2-40B4-BE49-F238E27FC236}">
                <a16:creationId xmlns:a16="http://schemas.microsoft.com/office/drawing/2014/main" id="{4A8C0BCE-5697-4800-BBF9-E379B6F8896B}"/>
              </a:ext>
            </a:extLst>
          </p:cNvPr>
          <p:cNvSpPr/>
          <p:nvPr/>
        </p:nvSpPr>
        <p:spPr>
          <a:xfrm>
            <a:off x="2170804" y="5014893"/>
            <a:ext cx="1640986"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3">
                    <a:lumMod val="50000"/>
                  </a:schemeClr>
                </a:solidFill>
                <a:latin typeface="Meiryo UI" panose="020B0604030504040204" pitchFamily="50" charset="-128"/>
                <a:ea typeface="Meiryo UI" panose="020B0604030504040204" pitchFamily="50" charset="-128"/>
              </a:rPr>
              <a:t>　</a:t>
            </a: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　環濠</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クルーズで旧港へ</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100" name="正方形/長方形 99">
            <a:extLst>
              <a:ext uri="{FF2B5EF4-FFF2-40B4-BE49-F238E27FC236}">
                <a16:creationId xmlns:a16="http://schemas.microsoft.com/office/drawing/2014/main" id="{C05AD16E-0D92-4744-8385-F79F822398E6}"/>
              </a:ext>
            </a:extLst>
          </p:cNvPr>
          <p:cNvSpPr/>
          <p:nvPr/>
        </p:nvSpPr>
        <p:spPr>
          <a:xfrm>
            <a:off x="5855378" y="5010865"/>
            <a:ext cx="1717039"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クラフトショップで工芸品購入</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02" name="Picture 2">
            <a:extLst>
              <a:ext uri="{FF2B5EF4-FFF2-40B4-BE49-F238E27FC236}">
                <a16:creationId xmlns:a16="http://schemas.microsoft.com/office/drawing/2014/main" id="{A7CF8C7C-B329-40CB-95CE-470689D1B0F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18" t="9379" r="31445" b="64"/>
          <a:stretch/>
        </p:blipFill>
        <p:spPr bwMode="auto">
          <a:xfrm>
            <a:off x="7834518" y="4046677"/>
            <a:ext cx="1433609" cy="953671"/>
          </a:xfrm>
          <a:prstGeom prst="rect">
            <a:avLst/>
          </a:prstGeom>
          <a:noFill/>
          <a:extLst>
            <a:ext uri="{909E8E84-426E-40DD-AFC4-6F175D3DCCD1}">
              <a14:hiddenFill xmlns:a14="http://schemas.microsoft.com/office/drawing/2010/main">
                <a:solidFill>
                  <a:srgbClr val="FFFFFF"/>
                </a:solidFill>
              </a14:hiddenFill>
            </a:ext>
          </a:extLst>
        </p:spPr>
      </p:pic>
      <p:sp>
        <p:nvSpPr>
          <p:cNvPr id="103" name="正方形/長方形 102">
            <a:extLst>
              <a:ext uri="{FF2B5EF4-FFF2-40B4-BE49-F238E27FC236}">
                <a16:creationId xmlns:a16="http://schemas.microsoft.com/office/drawing/2014/main" id="{C92B51EE-0255-4AF7-B850-22DD6A86BE26}"/>
              </a:ext>
            </a:extLst>
          </p:cNvPr>
          <p:cNvSpPr/>
          <p:nvPr/>
        </p:nvSpPr>
        <p:spPr>
          <a:xfrm>
            <a:off x="7707130" y="4983197"/>
            <a:ext cx="1726079"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水上レストランで大阪湾の</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海鮮料理を堪能</a:t>
            </a:r>
          </a:p>
        </p:txBody>
      </p:sp>
      <p:sp>
        <p:nvSpPr>
          <p:cNvPr id="107" name="四角形: 角を丸くする 8">
            <a:extLst>
              <a:ext uri="{FF2B5EF4-FFF2-40B4-BE49-F238E27FC236}">
                <a16:creationId xmlns:a16="http://schemas.microsoft.com/office/drawing/2014/main" id="{8229CC34-039E-410E-9837-4C5C960AF5EB}"/>
              </a:ext>
            </a:extLst>
          </p:cNvPr>
          <p:cNvSpPr/>
          <p:nvPr/>
        </p:nvSpPr>
        <p:spPr>
          <a:xfrm>
            <a:off x="387957" y="5432856"/>
            <a:ext cx="9167099" cy="1299878"/>
          </a:xfrm>
          <a:prstGeom prst="roundRect">
            <a:avLst>
              <a:gd name="adj" fmla="val 7612"/>
            </a:avLst>
          </a:prstGeom>
          <a:noFill/>
          <a:ln w="19050">
            <a:solidFill>
              <a:schemeClr val="accent3"/>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08" name="正方形/長方形 107">
            <a:extLst>
              <a:ext uri="{FF2B5EF4-FFF2-40B4-BE49-F238E27FC236}">
                <a16:creationId xmlns:a16="http://schemas.microsoft.com/office/drawing/2014/main" id="{4912D9CA-D435-405C-BD0E-2E8323C206F5}"/>
              </a:ext>
            </a:extLst>
          </p:cNvPr>
          <p:cNvSpPr/>
          <p:nvPr/>
        </p:nvSpPr>
        <p:spPr>
          <a:xfrm>
            <a:off x="5844423" y="6367938"/>
            <a:ext cx="1830785"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気球で仁徳天皇陵古墳と</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ベイエリアに沈む夕陽を眺める</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09" name="図 108">
            <a:extLst>
              <a:ext uri="{FF2B5EF4-FFF2-40B4-BE49-F238E27FC236}">
                <a16:creationId xmlns:a16="http://schemas.microsoft.com/office/drawing/2014/main" id="{5019DCB1-3E68-4038-BDF4-485FC9A78D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8663" y="5489883"/>
            <a:ext cx="1423210" cy="895256"/>
          </a:xfrm>
          <a:prstGeom prst="rect">
            <a:avLst/>
          </a:prstGeom>
        </p:spPr>
      </p:pic>
      <p:sp>
        <p:nvSpPr>
          <p:cNvPr id="121" name="正方形/長方形 120">
            <a:extLst>
              <a:ext uri="{FF2B5EF4-FFF2-40B4-BE49-F238E27FC236}">
                <a16:creationId xmlns:a16="http://schemas.microsoft.com/office/drawing/2014/main" id="{0FC00230-148E-40C7-8A42-A0189DB3449A}"/>
              </a:ext>
            </a:extLst>
          </p:cNvPr>
          <p:cNvSpPr/>
          <p:nvPr/>
        </p:nvSpPr>
        <p:spPr>
          <a:xfrm>
            <a:off x="7402195" y="6253478"/>
            <a:ext cx="1806932" cy="18466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600" dirty="0">
                <a:solidFill>
                  <a:schemeClr val="bg1"/>
                </a:solidFill>
                <a:latin typeface="Meiryo UI" panose="020B0604030504040204" pitchFamily="50" charset="-128"/>
                <a:ea typeface="Meiryo UI" panose="020B0604030504040204" pitchFamily="50" charset="-128"/>
              </a:rPr>
              <a:t>出典：ホテルアゴーラリージェンシー堺</a:t>
            </a:r>
          </a:p>
        </p:txBody>
      </p:sp>
      <p:sp>
        <p:nvSpPr>
          <p:cNvPr id="111" name="正方形/長方形 110">
            <a:extLst>
              <a:ext uri="{FF2B5EF4-FFF2-40B4-BE49-F238E27FC236}">
                <a16:creationId xmlns:a16="http://schemas.microsoft.com/office/drawing/2014/main" id="{AF5D3687-FB2F-440F-9C12-320302A4796F}"/>
              </a:ext>
            </a:extLst>
          </p:cNvPr>
          <p:cNvSpPr/>
          <p:nvPr/>
        </p:nvSpPr>
        <p:spPr>
          <a:xfrm>
            <a:off x="7767074" y="6367938"/>
            <a:ext cx="1758898"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smtClean="0">
                <a:solidFill>
                  <a:schemeClr val="accent3">
                    <a:lumMod val="50000"/>
                  </a:schemeClr>
                </a:solidFill>
                <a:latin typeface="Meiryo UI" panose="020B0604030504040204" pitchFamily="50" charset="-128"/>
                <a:ea typeface="Meiryo UI" panose="020B0604030504040204" pitchFamily="50" charset="-128"/>
              </a:rPr>
              <a:t>工場の夜景を眺める</a:t>
            </a:r>
            <a:endParaRPr lang="en-US" altLang="ja-JP" sz="1000" dirty="0" smtClean="0">
              <a:solidFill>
                <a:schemeClr val="accent3">
                  <a:lumMod val="50000"/>
                </a:schemeClr>
              </a:solidFill>
              <a:latin typeface="Meiryo UI" panose="020B0604030504040204" pitchFamily="50" charset="-128"/>
              <a:ea typeface="Meiryo UI" panose="020B0604030504040204" pitchFamily="50" charset="-128"/>
            </a:endParaRPr>
          </a:p>
          <a:p>
            <a:pPr>
              <a:lnSpc>
                <a:spcPts val="1100"/>
              </a:lnSpc>
            </a:pPr>
            <a:r>
              <a:rPr lang="ja-JP" altLang="en-US" sz="1000" dirty="0" smtClean="0">
                <a:solidFill>
                  <a:schemeClr val="accent3">
                    <a:lumMod val="50000"/>
                  </a:schemeClr>
                </a:solidFill>
                <a:latin typeface="Meiryo UI" panose="020B0604030504040204" pitchFamily="50" charset="-128"/>
                <a:ea typeface="Meiryo UI" panose="020B0604030504040204" pitchFamily="50" charset="-128"/>
              </a:rPr>
              <a:t>　　ナイトクルージングを楽しむ</a:t>
            </a:r>
            <a:endParaRPr lang="ja-JP" altLang="en-US" sz="1000" dirty="0">
              <a:solidFill>
                <a:schemeClr val="accent3">
                  <a:lumMod val="50000"/>
                </a:schemeClr>
              </a:solidFill>
              <a:latin typeface="Meiryo UI" panose="020B0604030504040204" pitchFamily="50" charset="-128"/>
              <a:ea typeface="Meiryo UI" panose="020B0604030504040204" pitchFamily="50" charset="-128"/>
            </a:endParaRPr>
          </a:p>
        </p:txBody>
      </p:sp>
      <p:sp>
        <p:nvSpPr>
          <p:cNvPr id="112" name="正方形/長方形 111">
            <a:extLst>
              <a:ext uri="{FF2B5EF4-FFF2-40B4-BE49-F238E27FC236}">
                <a16:creationId xmlns:a16="http://schemas.microsoft.com/office/drawing/2014/main" id="{F9865826-DFEE-4B92-901B-19DF2D6BAD8E}"/>
              </a:ext>
            </a:extLst>
          </p:cNvPr>
          <p:cNvSpPr/>
          <p:nvPr/>
        </p:nvSpPr>
        <p:spPr>
          <a:xfrm>
            <a:off x="784526" y="6409364"/>
            <a:ext cx="1057593" cy="23392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海上</a:t>
            </a:r>
            <a:r>
              <a:rPr lang="ja-JP" altLang="en-US" sz="1050" dirty="0">
                <a:solidFill>
                  <a:schemeClr val="accent3">
                    <a:lumMod val="50000"/>
                  </a:schemeClr>
                </a:solidFill>
                <a:latin typeface="Meiryo UI" panose="020B0604030504040204" pitchFamily="50" charset="-128"/>
                <a:ea typeface="Meiryo UI" panose="020B0604030504040204" pitchFamily="50" charset="-128"/>
              </a:rPr>
              <a:t>バスを予約</a:t>
            </a:r>
          </a:p>
        </p:txBody>
      </p:sp>
      <p:sp>
        <p:nvSpPr>
          <p:cNvPr id="113" name="正方形/長方形 112">
            <a:extLst>
              <a:ext uri="{FF2B5EF4-FFF2-40B4-BE49-F238E27FC236}">
                <a16:creationId xmlns:a16="http://schemas.microsoft.com/office/drawing/2014/main" id="{35A412AD-BAFC-473A-ACEB-FDACD919A41F}"/>
              </a:ext>
            </a:extLst>
          </p:cNvPr>
          <p:cNvSpPr/>
          <p:nvPr/>
        </p:nvSpPr>
        <p:spPr>
          <a:xfrm>
            <a:off x="2494017" y="6409895"/>
            <a:ext cx="1654045"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3">
                    <a:lumMod val="50000"/>
                  </a:schemeClr>
                </a:solidFill>
                <a:latin typeface="Meiryo UI" panose="020B0604030504040204" pitchFamily="50" charset="-128"/>
                <a:ea typeface="Meiryo UI" panose="020B0604030504040204" pitchFamily="50" charset="-128"/>
              </a:rPr>
              <a:t>堺包丁作りを体験</a:t>
            </a:r>
            <a:endParaRPr lang="en-US" altLang="ja-JP" sz="105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14" name="図 113">
            <a:extLst>
              <a:ext uri="{FF2B5EF4-FFF2-40B4-BE49-F238E27FC236}">
                <a16:creationId xmlns:a16="http://schemas.microsoft.com/office/drawing/2014/main" id="{14AC1EA2-9434-48D2-ADB1-3095E92C681C}"/>
              </a:ext>
            </a:extLst>
          </p:cNvPr>
          <p:cNvPicPr>
            <a:picLocks noChangeAspect="1"/>
          </p:cNvPicPr>
          <p:nvPr/>
        </p:nvPicPr>
        <p:blipFill>
          <a:blip r:embed="rId8"/>
          <a:stretch>
            <a:fillRect/>
          </a:stretch>
        </p:blipFill>
        <p:spPr>
          <a:xfrm>
            <a:off x="662819" y="5489883"/>
            <a:ext cx="1316277" cy="909052"/>
          </a:xfrm>
          <a:prstGeom prst="rect">
            <a:avLst/>
          </a:prstGeom>
        </p:spPr>
      </p:pic>
      <p:pic>
        <p:nvPicPr>
          <p:cNvPr id="118" name="図 117" descr="皿の上にあるスープ&#10;&#10;自動的に生成された説明">
            <a:extLst>
              <a:ext uri="{FF2B5EF4-FFF2-40B4-BE49-F238E27FC236}">
                <a16:creationId xmlns:a16="http://schemas.microsoft.com/office/drawing/2014/main" id="{A070F635-3F5C-42F1-9679-AA75B565A8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1918" y="5489883"/>
            <a:ext cx="1423534" cy="948430"/>
          </a:xfrm>
          <a:prstGeom prst="rect">
            <a:avLst/>
          </a:prstGeom>
        </p:spPr>
      </p:pic>
      <p:sp>
        <p:nvSpPr>
          <p:cNvPr id="116" name="正方形/長方形 115">
            <a:extLst>
              <a:ext uri="{FF2B5EF4-FFF2-40B4-BE49-F238E27FC236}">
                <a16:creationId xmlns:a16="http://schemas.microsoft.com/office/drawing/2014/main" id="{140FFFDC-3BCB-44F9-A8E5-395997E90E22}"/>
              </a:ext>
            </a:extLst>
          </p:cNvPr>
          <p:cNvSpPr/>
          <p:nvPr/>
        </p:nvSpPr>
        <p:spPr>
          <a:xfrm>
            <a:off x="3968644" y="6396514"/>
            <a:ext cx="1830785" cy="37446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さかい利晶の杜で</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a:p>
            <a:pPr algn="r">
              <a:lnSpc>
                <a:spcPts val="1100"/>
              </a:lnSpc>
            </a:pPr>
            <a:r>
              <a:rPr lang="ja-JP" altLang="en-US" sz="1000" dirty="0">
                <a:solidFill>
                  <a:schemeClr val="accent3">
                    <a:lumMod val="50000"/>
                  </a:schemeClr>
                </a:solidFill>
                <a:latin typeface="Meiryo UI" panose="020B0604030504040204" pitchFamily="50" charset="-128"/>
                <a:ea typeface="Meiryo UI" panose="020B0604030504040204" pitchFamily="50" charset="-128"/>
              </a:rPr>
              <a:t>お茶と和菓子体験を楽しむ</a:t>
            </a:r>
            <a:endParaRPr lang="en-US" altLang="ja-JP" sz="1000" dirty="0">
              <a:solidFill>
                <a:schemeClr val="accent3">
                  <a:lumMod val="50000"/>
                </a:schemeClr>
              </a:solidFill>
              <a:latin typeface="Meiryo UI" panose="020B0604030504040204" pitchFamily="50" charset="-128"/>
              <a:ea typeface="Meiryo UI" panose="020B0604030504040204" pitchFamily="50" charset="-128"/>
            </a:endParaRPr>
          </a:p>
        </p:txBody>
      </p:sp>
      <p:pic>
        <p:nvPicPr>
          <p:cNvPr id="117" name="Picture 4">
            <a:extLst>
              <a:ext uri="{FF2B5EF4-FFF2-40B4-BE49-F238E27FC236}">
                <a16:creationId xmlns:a16="http://schemas.microsoft.com/office/drawing/2014/main" id="{BC869185-D22D-4737-A38C-5FBF134A503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82307" y="5489883"/>
            <a:ext cx="1396400" cy="908370"/>
          </a:xfrm>
          <a:prstGeom prst="rect">
            <a:avLst/>
          </a:prstGeom>
          <a:noFill/>
          <a:extLst>
            <a:ext uri="{909E8E84-426E-40DD-AFC4-6F175D3DCCD1}">
              <a14:hiddenFill xmlns:a14="http://schemas.microsoft.com/office/drawing/2010/main">
                <a:solidFill>
                  <a:srgbClr val="FFFFFF"/>
                </a:solidFill>
              </a14:hiddenFill>
            </a:ext>
          </a:extLst>
        </p:spPr>
      </p:pic>
      <p:sp>
        <p:nvSpPr>
          <p:cNvPr id="123" name="四角形: 角を丸くする 9">
            <a:extLst>
              <a:ext uri="{FF2B5EF4-FFF2-40B4-BE49-F238E27FC236}">
                <a16:creationId xmlns:a16="http://schemas.microsoft.com/office/drawing/2014/main" id="{4962DA95-5D8F-49A9-A9EE-51C3213AD65D}"/>
              </a:ext>
            </a:extLst>
          </p:cNvPr>
          <p:cNvSpPr/>
          <p:nvPr/>
        </p:nvSpPr>
        <p:spPr>
          <a:xfrm>
            <a:off x="378957" y="1123411"/>
            <a:ext cx="9167099" cy="1161820"/>
          </a:xfrm>
          <a:prstGeom prst="roundRect">
            <a:avLst>
              <a:gd name="adj" fmla="val 7612"/>
            </a:avLst>
          </a:prstGeom>
          <a:noFill/>
          <a:ln w="19050">
            <a:solidFill>
              <a:schemeClr val="accent4">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124" name="正方形/長方形 123">
            <a:extLst>
              <a:ext uri="{FF2B5EF4-FFF2-40B4-BE49-F238E27FC236}">
                <a16:creationId xmlns:a16="http://schemas.microsoft.com/office/drawing/2014/main" id="{9DD34A57-D0BE-416F-9F07-6BB6A1FDB8F9}"/>
              </a:ext>
            </a:extLst>
          </p:cNvPr>
          <p:cNvSpPr/>
          <p:nvPr/>
        </p:nvSpPr>
        <p:spPr>
          <a:xfrm>
            <a:off x="8011761" y="2039108"/>
            <a:ext cx="1492685"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水辺のビアガーデン</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FB1E0459-2731-40A9-94D5-16E7AD2AAD24}"/>
              </a:ext>
            </a:extLst>
          </p:cNvPr>
          <p:cNvSpPr/>
          <p:nvPr/>
        </p:nvSpPr>
        <p:spPr>
          <a:xfrm>
            <a:off x="2265492" y="2032685"/>
            <a:ext cx="1751404"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大浜体育館</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でプロリーグ観戦</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6" name="正方形/長方形 125">
            <a:extLst>
              <a:ext uri="{FF2B5EF4-FFF2-40B4-BE49-F238E27FC236}">
                <a16:creationId xmlns:a16="http://schemas.microsoft.com/office/drawing/2014/main" id="{1C6CDA4B-0A0B-4EEC-939D-611D6B3EF3D2}"/>
              </a:ext>
            </a:extLst>
          </p:cNvPr>
          <p:cNvSpPr/>
          <p:nvPr/>
        </p:nvSpPr>
        <p:spPr>
          <a:xfrm>
            <a:off x="6493938" y="2019988"/>
            <a:ext cx="1236702"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水上アートイベント</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27" name="正方形/長方形 126">
            <a:extLst>
              <a:ext uri="{FF2B5EF4-FFF2-40B4-BE49-F238E27FC236}">
                <a16:creationId xmlns:a16="http://schemas.microsoft.com/office/drawing/2014/main" id="{7130F856-743A-43B3-9631-F7C735F8F1F8}"/>
              </a:ext>
            </a:extLst>
          </p:cNvPr>
          <p:cNvSpPr/>
          <p:nvPr/>
        </p:nvSpPr>
        <p:spPr>
          <a:xfrm>
            <a:off x="434316" y="2032685"/>
            <a:ext cx="1911156"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　</a:t>
            </a:r>
            <a:r>
              <a:rPr lang="en-US" altLang="ja-JP" sz="1050" dirty="0" smtClean="0">
                <a:solidFill>
                  <a:schemeClr val="accent4">
                    <a:lumMod val="75000"/>
                  </a:schemeClr>
                </a:solidFill>
                <a:latin typeface="Meiryo UI" panose="020B0604030504040204" pitchFamily="50" charset="-128"/>
                <a:ea typeface="Meiryo UI" panose="020B0604030504040204" pitchFamily="50" charset="-128"/>
              </a:rPr>
              <a:t>MIZUBE</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広場での親水体験</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pic>
        <p:nvPicPr>
          <p:cNvPr id="135" name="図 134" descr="建物, スポーツゲーム が含まれている画像&#10;&#10;自動的に生成された説明">
            <a:extLst>
              <a:ext uri="{FF2B5EF4-FFF2-40B4-BE49-F238E27FC236}">
                <a16:creationId xmlns:a16="http://schemas.microsoft.com/office/drawing/2014/main" id="{5ED3EAEE-D375-4053-AF0C-411B83D0DD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5018" y="1155836"/>
            <a:ext cx="1426771" cy="916811"/>
          </a:xfrm>
          <a:prstGeom prst="rect">
            <a:avLst/>
          </a:prstGeom>
        </p:spPr>
      </p:pic>
      <p:sp>
        <p:nvSpPr>
          <p:cNvPr id="129" name="正方形/長方形 128">
            <a:extLst>
              <a:ext uri="{FF2B5EF4-FFF2-40B4-BE49-F238E27FC236}">
                <a16:creationId xmlns:a16="http://schemas.microsoft.com/office/drawing/2014/main" id="{A1CD545E-E9B8-4114-87C3-A80776B06AB1}"/>
              </a:ext>
            </a:extLst>
          </p:cNvPr>
          <p:cNvSpPr/>
          <p:nvPr/>
        </p:nvSpPr>
        <p:spPr>
          <a:xfrm>
            <a:off x="4154232" y="2005700"/>
            <a:ext cx="2162880"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自動運転パーソナルモビリティで移動</a:t>
            </a:r>
            <a:endParaRPr lang="ja-JP" altLang="en-US" sz="1050" dirty="0">
              <a:solidFill>
                <a:schemeClr val="accent4">
                  <a:lumMod val="75000"/>
                </a:schemeClr>
              </a:solidFill>
              <a:latin typeface="Meiryo UI" panose="020B0604030504040204" pitchFamily="50" charset="-128"/>
              <a:ea typeface="Meiryo UI" panose="020B0604030504040204" pitchFamily="50" charset="-128"/>
            </a:endParaRPr>
          </a:p>
        </p:txBody>
      </p:sp>
      <p:pic>
        <p:nvPicPr>
          <p:cNvPr id="130" name="図 129" descr="ビールの入ったグラス&#10;&#10;自動的に生成された説明">
            <a:extLst>
              <a:ext uri="{FF2B5EF4-FFF2-40B4-BE49-F238E27FC236}">
                <a16:creationId xmlns:a16="http://schemas.microsoft.com/office/drawing/2014/main" id="{DBFDA419-BC74-4106-813B-19DA8957C8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8836" y="1155836"/>
            <a:ext cx="1342004" cy="895368"/>
          </a:xfrm>
          <a:prstGeom prst="rect">
            <a:avLst/>
          </a:prstGeom>
        </p:spPr>
      </p:pic>
      <p:pic>
        <p:nvPicPr>
          <p:cNvPr id="131" name="Picture 2" descr="画像">
            <a:extLst>
              <a:ext uri="{FF2B5EF4-FFF2-40B4-BE49-F238E27FC236}">
                <a16:creationId xmlns:a16="http://schemas.microsoft.com/office/drawing/2014/main" id="{1D8B32F0-BAE8-4A01-AC86-4B63E924753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765" t="24520" r="28357" b="22939"/>
          <a:stretch/>
        </p:blipFill>
        <p:spPr bwMode="auto">
          <a:xfrm>
            <a:off x="6452328" y="1155836"/>
            <a:ext cx="1195386" cy="896540"/>
          </a:xfrm>
          <a:prstGeom prst="rect">
            <a:avLst/>
          </a:prstGeom>
          <a:noFill/>
          <a:extLst>
            <a:ext uri="{909E8E84-426E-40DD-AFC4-6F175D3DCCD1}">
              <a14:hiddenFill xmlns:a14="http://schemas.microsoft.com/office/drawing/2010/main">
                <a:solidFill>
                  <a:srgbClr val="FFFFFF"/>
                </a:solidFill>
              </a14:hiddenFill>
            </a:ext>
          </a:extLst>
        </p:spPr>
      </p:pic>
      <p:sp>
        <p:nvSpPr>
          <p:cNvPr id="134" name="正方形/長方形 133"/>
          <p:cNvSpPr/>
          <p:nvPr/>
        </p:nvSpPr>
        <p:spPr>
          <a:xfrm>
            <a:off x="5290626" y="1844855"/>
            <a:ext cx="630301" cy="215444"/>
          </a:xfrm>
          <a:prstGeom prst="rect">
            <a:avLst/>
          </a:prstGeom>
        </p:spPr>
        <p:txBody>
          <a:bodyPr wrap="none">
            <a:spAutoFit/>
          </a:bodyPr>
          <a:lstStyle/>
          <a:p>
            <a:r>
              <a:rPr lang="ja-JP" altLang="en-US" sz="800" dirty="0" smtClean="0">
                <a:solidFill>
                  <a:schemeClr val="bg1"/>
                </a:solidFill>
                <a:latin typeface="Meiryo UI" panose="020B0604030504040204" pitchFamily="50" charset="-128"/>
                <a:ea typeface="Meiryo UI" panose="020B0604030504040204" pitchFamily="50" charset="-128"/>
              </a:rPr>
              <a:t>千葉市</a:t>
            </a:r>
            <a:r>
              <a:rPr lang="en-US" altLang="ja-JP" sz="800" dirty="0" smtClean="0">
                <a:solidFill>
                  <a:schemeClr val="bg1"/>
                </a:solidFill>
                <a:latin typeface="Meiryo UI" panose="020B0604030504040204" pitchFamily="50" charset="-128"/>
                <a:ea typeface="Meiryo UI" panose="020B0604030504040204" pitchFamily="50" charset="-128"/>
              </a:rPr>
              <a:t>HP</a:t>
            </a:r>
            <a:endParaRPr lang="ja-JP" altLang="en-US" sz="800" dirty="0">
              <a:solidFill>
                <a:schemeClr val="bg1"/>
              </a:solidFill>
            </a:endParaRPr>
          </a:p>
        </p:txBody>
      </p:sp>
      <p:sp>
        <p:nvSpPr>
          <p:cNvPr id="138" name="正方形/長方形 137">
            <a:extLst>
              <a:ext uri="{FF2B5EF4-FFF2-40B4-BE49-F238E27FC236}">
                <a16:creationId xmlns:a16="http://schemas.microsoft.com/office/drawing/2014/main" id="{199889FA-AA7A-42F0-92D3-1E71579BAB5F}"/>
              </a:ext>
            </a:extLst>
          </p:cNvPr>
          <p:cNvSpPr/>
          <p:nvPr/>
        </p:nvSpPr>
        <p:spPr>
          <a:xfrm>
            <a:off x="6107439" y="3328270"/>
            <a:ext cx="3066911"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マルシェ</a:t>
            </a:r>
            <a:r>
              <a:rPr lang="ja-JP" altLang="en-US" sz="1050" dirty="0">
                <a:solidFill>
                  <a:schemeClr val="accent4">
                    <a:lumMod val="75000"/>
                  </a:schemeClr>
                </a:solidFill>
                <a:latin typeface="Meiryo UI" panose="020B0604030504040204" pitchFamily="50" charset="-128"/>
                <a:ea typeface="Meiryo UI" panose="020B0604030504040204" pitchFamily="50" charset="-128"/>
              </a:rPr>
              <a:t>で茅渟（ちぬ</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）の海の幸や料理を楽しむ</a:t>
            </a:r>
            <a:endParaRPr lang="en-US" altLang="ja-JP"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39" name="正方形/長方形 138">
            <a:extLst>
              <a:ext uri="{FF2B5EF4-FFF2-40B4-BE49-F238E27FC236}">
                <a16:creationId xmlns:a16="http://schemas.microsoft.com/office/drawing/2014/main" id="{8C6236DA-3150-46C0-824D-C296D090D429}"/>
              </a:ext>
            </a:extLst>
          </p:cNvPr>
          <p:cNvSpPr/>
          <p:nvPr/>
        </p:nvSpPr>
        <p:spPr>
          <a:xfrm>
            <a:off x="600308" y="3348147"/>
            <a:ext cx="1618937" cy="2333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00"/>
              </a:lnSpc>
            </a:pPr>
            <a:r>
              <a:rPr lang="ja-JP" altLang="en-US" sz="1050" dirty="0">
                <a:solidFill>
                  <a:schemeClr val="accent4">
                    <a:lumMod val="75000"/>
                  </a:schemeClr>
                </a:solidFill>
                <a:latin typeface="Meiryo UI" panose="020B0604030504040204" pitchFamily="50" charset="-128"/>
                <a:ea typeface="Meiryo UI" panose="020B0604030504040204" pitchFamily="50" charset="-128"/>
              </a:rPr>
              <a:t>駅前</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オフィスに</a:t>
            </a:r>
            <a:r>
              <a:rPr lang="ja-JP" altLang="en-US" sz="1050" dirty="0">
                <a:solidFill>
                  <a:schemeClr val="accent4">
                    <a:lumMod val="75000"/>
                  </a:schemeClr>
                </a:solidFill>
                <a:latin typeface="Meiryo UI" panose="020B0604030504040204" pitchFamily="50" charset="-128"/>
                <a:ea typeface="Meiryo UI" panose="020B0604030504040204" pitchFamily="50" charset="-128"/>
              </a:rPr>
              <a:t>自転車通勤</a:t>
            </a:r>
          </a:p>
        </p:txBody>
      </p:sp>
      <p:sp>
        <p:nvSpPr>
          <p:cNvPr id="140" name="正方形/長方形 139">
            <a:extLst>
              <a:ext uri="{FF2B5EF4-FFF2-40B4-BE49-F238E27FC236}">
                <a16:creationId xmlns:a16="http://schemas.microsoft.com/office/drawing/2014/main" id="{068E6E91-0EFA-47CD-9CFB-E1E7271280EA}"/>
              </a:ext>
            </a:extLst>
          </p:cNvPr>
          <p:cNvSpPr/>
          <p:nvPr/>
        </p:nvSpPr>
        <p:spPr>
          <a:xfrm>
            <a:off x="4217677" y="3326498"/>
            <a:ext cx="1400035"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気分</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を変えて</a:t>
            </a:r>
            <a:r>
              <a:rPr lang="ja-JP" altLang="en-US" sz="1050" dirty="0">
                <a:solidFill>
                  <a:schemeClr val="accent4">
                    <a:lumMod val="75000"/>
                  </a:schemeClr>
                </a:solidFill>
                <a:latin typeface="Meiryo UI" panose="020B0604030504040204" pitchFamily="50" charset="-128"/>
                <a:ea typeface="Meiryo UI" panose="020B0604030504040204" pitchFamily="50" charset="-128"/>
              </a:rPr>
              <a:t>外作業</a:t>
            </a:r>
            <a:endParaRPr lang="en-US" altLang="ja-JP" sz="105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DD5E7859-AEE1-4095-9773-060D89AE328B}"/>
              </a:ext>
            </a:extLst>
          </p:cNvPr>
          <p:cNvSpPr/>
          <p:nvPr/>
        </p:nvSpPr>
        <p:spPr>
          <a:xfrm>
            <a:off x="2197653" y="3344552"/>
            <a:ext cx="2023775"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050" dirty="0">
                <a:solidFill>
                  <a:schemeClr val="accent4">
                    <a:lumMod val="75000"/>
                  </a:schemeClr>
                </a:solidFill>
                <a:latin typeface="Meiryo UI" panose="020B0604030504040204" pitchFamily="50" charset="-128"/>
                <a:ea typeface="Meiryo UI" panose="020B0604030504040204" pitchFamily="50" charset="-128"/>
              </a:rPr>
              <a:t>水辺</a:t>
            </a:r>
            <a:r>
              <a:rPr lang="ja-JP" altLang="en-US" sz="1050" dirty="0" smtClean="0">
                <a:solidFill>
                  <a:schemeClr val="accent4">
                    <a:lumMod val="75000"/>
                  </a:schemeClr>
                </a:solidFill>
                <a:latin typeface="Meiryo UI" panose="020B0604030504040204" pitchFamily="50" charset="-128"/>
                <a:ea typeface="Meiryo UI" panose="020B0604030504040204" pitchFamily="50" charset="-128"/>
              </a:rPr>
              <a:t>の</a:t>
            </a:r>
            <a:r>
              <a:rPr lang="ja-JP" altLang="en-US" sz="1050" dirty="0">
                <a:solidFill>
                  <a:schemeClr val="accent4">
                    <a:lumMod val="75000"/>
                  </a:schemeClr>
                </a:solidFill>
                <a:latin typeface="Meiryo UI" panose="020B0604030504040204" pitchFamily="50" charset="-128"/>
                <a:ea typeface="Meiryo UI" panose="020B0604030504040204" pitchFamily="50" charset="-128"/>
              </a:rPr>
              <a:t>カフェランチでリフレッシュ</a:t>
            </a:r>
          </a:p>
        </p:txBody>
      </p:sp>
      <p:pic>
        <p:nvPicPr>
          <p:cNvPr id="142" name="図 141">
            <a:extLst>
              <a:ext uri="{FF2B5EF4-FFF2-40B4-BE49-F238E27FC236}">
                <a16:creationId xmlns:a16="http://schemas.microsoft.com/office/drawing/2014/main" id="{C98032F8-D50F-4024-9366-67D90A7415F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2872" t="17217" b="19389"/>
          <a:stretch/>
        </p:blipFill>
        <p:spPr>
          <a:xfrm>
            <a:off x="2396396" y="2426855"/>
            <a:ext cx="1411541" cy="949005"/>
          </a:xfrm>
          <a:prstGeom prst="rect">
            <a:avLst/>
          </a:prstGeom>
        </p:spPr>
      </p:pic>
      <p:pic>
        <p:nvPicPr>
          <p:cNvPr id="144" name="図 143">
            <a:extLst>
              <a:ext uri="{FF2B5EF4-FFF2-40B4-BE49-F238E27FC236}">
                <a16:creationId xmlns:a16="http://schemas.microsoft.com/office/drawing/2014/main" id="{FD44A39A-7540-485E-8BBA-A44A4FB3601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6127" y="2438465"/>
            <a:ext cx="1376496" cy="918381"/>
          </a:xfrm>
          <a:prstGeom prst="rect">
            <a:avLst/>
          </a:prstGeom>
        </p:spPr>
      </p:pic>
      <p:pic>
        <p:nvPicPr>
          <p:cNvPr id="143" name="図 142" descr="フルーツと野菜&#10;&#10;自動的に生成された説明">
            <a:extLst>
              <a:ext uri="{FF2B5EF4-FFF2-40B4-BE49-F238E27FC236}">
                <a16:creationId xmlns:a16="http://schemas.microsoft.com/office/drawing/2014/main" id="{5CFBA2E7-5561-4FBE-AEC0-CC484286C6E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55770" y="2491124"/>
            <a:ext cx="1189718" cy="881210"/>
          </a:xfrm>
          <a:prstGeom prst="rect">
            <a:avLst/>
          </a:prstGeom>
        </p:spPr>
      </p:pic>
      <p:pic>
        <p:nvPicPr>
          <p:cNvPr id="145" name="図 144">
            <a:extLst>
              <a:ext uri="{FF2B5EF4-FFF2-40B4-BE49-F238E27FC236}">
                <a16:creationId xmlns:a16="http://schemas.microsoft.com/office/drawing/2014/main" id="{D3372B74-C2C6-409F-B03F-5DFB9F48E5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13644" y="2408067"/>
            <a:ext cx="1251724" cy="964267"/>
          </a:xfrm>
          <a:prstGeom prst="rect">
            <a:avLst/>
          </a:prstGeom>
        </p:spPr>
      </p:pic>
      <p:sp>
        <p:nvSpPr>
          <p:cNvPr id="146" name="四角形: 角を丸くする 73">
            <a:extLst>
              <a:ext uri="{FF2B5EF4-FFF2-40B4-BE49-F238E27FC236}">
                <a16:creationId xmlns:a16="http://schemas.microsoft.com/office/drawing/2014/main" id="{82E3B58A-4E10-43A5-A5F5-1DDF493E5774}"/>
              </a:ext>
            </a:extLst>
          </p:cNvPr>
          <p:cNvSpPr/>
          <p:nvPr/>
        </p:nvSpPr>
        <p:spPr>
          <a:xfrm>
            <a:off x="387958" y="2376506"/>
            <a:ext cx="9173554" cy="1226995"/>
          </a:xfrm>
          <a:prstGeom prst="roundRect">
            <a:avLst>
              <a:gd name="adj" fmla="val 7612"/>
            </a:avLst>
          </a:prstGeom>
          <a:noFill/>
          <a:ln w="19050">
            <a:solidFill>
              <a:schemeClr val="accent4">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147" name="図 146" descr="食品, 屋内, テーブル, 座る が含まれている画像&#10;&#10;自動的に生成された説明">
            <a:extLst>
              <a:ext uri="{FF2B5EF4-FFF2-40B4-BE49-F238E27FC236}">
                <a16:creationId xmlns:a16="http://schemas.microsoft.com/office/drawing/2014/main" id="{88BDDF86-A643-4CFA-AB7A-7C4024502EB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10690" b="1388"/>
          <a:stretch/>
        </p:blipFill>
        <p:spPr>
          <a:xfrm>
            <a:off x="5846687" y="2409049"/>
            <a:ext cx="1266553" cy="963286"/>
          </a:xfrm>
          <a:prstGeom prst="rect">
            <a:avLst/>
          </a:prstGeom>
        </p:spPr>
      </p:pic>
      <p:sp>
        <p:nvSpPr>
          <p:cNvPr id="59" name="テキスト ボックス 58">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9</a:t>
            </a:r>
          </a:p>
        </p:txBody>
      </p:sp>
      <p:sp>
        <p:nvSpPr>
          <p:cNvPr id="62" name="テキスト ボックス 61">
            <a:extLst>
              <a:ext uri="{FF2B5EF4-FFF2-40B4-BE49-F238E27FC236}">
                <a16:creationId xmlns:a16="http://schemas.microsoft.com/office/drawing/2014/main" id="{26413FBC-DDC2-4E99-BBF8-AD5F2D30FF7A}"/>
              </a:ext>
            </a:extLst>
          </p:cNvPr>
          <p:cNvSpPr txBox="1"/>
          <p:nvPr/>
        </p:nvSpPr>
        <p:spPr>
          <a:xfrm>
            <a:off x="527792" y="1151473"/>
            <a:ext cx="88388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：姫路市</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26413FBC-DDC2-4E99-BBF8-AD5F2D30FF7A}"/>
              </a:ext>
            </a:extLst>
          </p:cNvPr>
          <p:cNvSpPr txBox="1"/>
          <p:nvPr/>
        </p:nvSpPr>
        <p:spPr>
          <a:xfrm>
            <a:off x="6339239" y="1151473"/>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出典：水都大阪</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26413FBC-DDC2-4E99-BBF8-AD5F2D30FF7A}"/>
              </a:ext>
            </a:extLst>
          </p:cNvPr>
          <p:cNvSpPr txBox="1"/>
          <p:nvPr/>
        </p:nvSpPr>
        <p:spPr>
          <a:xfrm>
            <a:off x="4186424" y="4021202"/>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出典：ミズベリング</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26413FBC-DDC2-4E99-BBF8-AD5F2D30FF7A}"/>
              </a:ext>
            </a:extLst>
          </p:cNvPr>
          <p:cNvSpPr txBox="1"/>
          <p:nvPr/>
        </p:nvSpPr>
        <p:spPr>
          <a:xfrm>
            <a:off x="565107" y="4021202"/>
            <a:ext cx="1533898"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a:t>
            </a:r>
            <a:r>
              <a:rPr kumimoji="1" lang="en-US" altLang="ja-JP" sz="600" b="1" dirty="0" err="1">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Sakainoma</a:t>
            </a:r>
            <a:r>
              <a:rPr kumimoji="1" lang="en-US" altLang="ja-JP"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 </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熊 ゲストハウス</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26413FBC-DDC2-4E99-BBF8-AD5F2D30FF7A}"/>
              </a:ext>
            </a:extLst>
          </p:cNvPr>
          <p:cNvSpPr txBox="1"/>
          <p:nvPr/>
        </p:nvSpPr>
        <p:spPr>
          <a:xfrm>
            <a:off x="7834518" y="4021202"/>
            <a:ext cx="1533898" cy="182101"/>
          </a:xfrm>
          <a:prstGeom prst="rect">
            <a:avLst/>
          </a:prstGeom>
          <a:noFill/>
        </p:spPr>
        <p:txBody>
          <a:bodyPr wrap="square" rtlCol="0">
            <a:spAutoFit/>
          </a:bodyPr>
          <a:lstStyle/>
          <a:p>
            <a:pP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出典：寺田倉庫</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00599" y="4046677"/>
            <a:ext cx="1428454" cy="968215"/>
          </a:xfrm>
          <a:prstGeom prst="rect">
            <a:avLst/>
          </a:prstGeom>
        </p:spPr>
      </p:pic>
      <p:sp>
        <p:nvSpPr>
          <p:cNvPr id="68" name="テキスト ボックス 67">
            <a:extLst>
              <a:ext uri="{FF2B5EF4-FFF2-40B4-BE49-F238E27FC236}">
                <a16:creationId xmlns:a16="http://schemas.microsoft.com/office/drawing/2014/main" id="{26413FBC-DDC2-4E99-BBF8-AD5F2D30FF7A}"/>
              </a:ext>
            </a:extLst>
          </p:cNvPr>
          <p:cNvSpPr txBox="1"/>
          <p:nvPr/>
        </p:nvSpPr>
        <p:spPr>
          <a:xfrm>
            <a:off x="6000599" y="4021202"/>
            <a:ext cx="1320525" cy="182101"/>
          </a:xfrm>
          <a:prstGeom prst="rect">
            <a:avLst/>
          </a:prstGeom>
          <a:noFill/>
        </p:spPr>
        <p:txBody>
          <a:bodyPr wrap="square" rtlCol="0">
            <a:spAutoFit/>
          </a:bodyPr>
          <a:lstStyle/>
          <a:p>
            <a:pP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出典：ぽんしゅ館</a:t>
            </a:r>
            <a:r>
              <a:rPr kumimoji="1" lang="en-US" altLang="ja-JP"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HP</a:t>
            </a: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（新潟）</a:t>
            </a:r>
            <a:endPar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61" name="図 60"/>
          <p:cNvPicPr>
            <a:picLocks noChangeAspect="1"/>
          </p:cNvPicPr>
          <p:nvPr/>
        </p:nvPicPr>
        <p:blipFill rotWithShape="1">
          <a:blip r:embed="rId20" cstate="print">
            <a:extLst>
              <a:ext uri="{28A0092B-C50C-407E-A947-70E740481C1C}">
                <a14:useLocalDpi xmlns:a14="http://schemas.microsoft.com/office/drawing/2010/main" val="0"/>
              </a:ext>
            </a:extLst>
          </a:blip>
          <a:srcRect l="4960" t="4929" r="10304" b="16334"/>
          <a:stretch/>
        </p:blipFill>
        <p:spPr>
          <a:xfrm>
            <a:off x="7835083" y="5489883"/>
            <a:ext cx="1448554" cy="896453"/>
          </a:xfrm>
          <a:prstGeom prst="rect">
            <a:avLst/>
          </a:prstGeom>
        </p:spPr>
      </p:pic>
      <p:pic>
        <p:nvPicPr>
          <p:cNvPr id="5" name="図 4"/>
          <p:cNvPicPr>
            <a:picLocks noChangeAspect="1"/>
          </p:cNvPicPr>
          <p:nvPr/>
        </p:nvPicPr>
        <p:blipFill rotWithShape="1">
          <a:blip r:embed="rId21"/>
          <a:srcRect l="29864" t="29840" r="60960" b="23960"/>
          <a:stretch/>
        </p:blipFill>
        <p:spPr>
          <a:xfrm>
            <a:off x="5605452" y="1208714"/>
            <a:ext cx="544012" cy="831130"/>
          </a:xfrm>
          <a:prstGeom prst="rect">
            <a:avLst/>
          </a:prstGeom>
        </p:spPr>
      </p:pic>
      <p:pic>
        <p:nvPicPr>
          <p:cNvPr id="4" name="図 3"/>
          <p:cNvPicPr>
            <a:picLocks noChangeAspect="1"/>
          </p:cNvPicPr>
          <p:nvPr/>
        </p:nvPicPr>
        <p:blipFill rotWithShape="1">
          <a:blip r:embed="rId22"/>
          <a:srcRect l="7944" t="17240" r="67842" b="18921"/>
          <a:stretch/>
        </p:blipFill>
        <p:spPr>
          <a:xfrm>
            <a:off x="4880992" y="1416012"/>
            <a:ext cx="776581" cy="621265"/>
          </a:xfrm>
          <a:prstGeom prst="rect">
            <a:avLst/>
          </a:prstGeom>
        </p:spPr>
      </p:pic>
      <p:pic>
        <p:nvPicPr>
          <p:cNvPr id="6" name="図 5"/>
          <p:cNvPicPr>
            <a:picLocks noChangeAspect="1"/>
          </p:cNvPicPr>
          <p:nvPr/>
        </p:nvPicPr>
        <p:blipFill rotWithShape="1">
          <a:blip r:embed="rId23"/>
          <a:srcRect l="18140" t="34880" r="69371" b="30680"/>
          <a:stretch/>
        </p:blipFill>
        <p:spPr>
          <a:xfrm>
            <a:off x="4088904" y="1441130"/>
            <a:ext cx="744751" cy="623159"/>
          </a:xfrm>
          <a:prstGeom prst="rect">
            <a:avLst/>
          </a:prstGeom>
        </p:spPr>
      </p:pic>
      <p:sp>
        <p:nvSpPr>
          <p:cNvPr id="71" name="テキスト ボックス 70">
            <a:extLst>
              <a:ext uri="{FF2B5EF4-FFF2-40B4-BE49-F238E27FC236}">
                <a16:creationId xmlns:a16="http://schemas.microsoft.com/office/drawing/2014/main" id="{26413FBC-DDC2-4E99-BBF8-AD5F2D30FF7A}"/>
              </a:ext>
            </a:extLst>
          </p:cNvPr>
          <p:cNvSpPr txBox="1"/>
          <p:nvPr/>
        </p:nvSpPr>
        <p:spPr>
          <a:xfrm>
            <a:off x="4093897" y="1273998"/>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出典：国土</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交通省</a:t>
            </a:r>
          </a:p>
        </p:txBody>
      </p:sp>
      <p:pic>
        <p:nvPicPr>
          <p:cNvPr id="7" name="図 6"/>
          <p:cNvPicPr>
            <a:picLocks noChangeAspect="1"/>
          </p:cNvPicPr>
          <p:nvPr/>
        </p:nvPicPr>
        <p:blipFill rotWithShape="1">
          <a:blip r:embed="rId24"/>
          <a:srcRect l="59909" t="17021" r="14347" b="28144"/>
          <a:stretch/>
        </p:blipFill>
        <p:spPr>
          <a:xfrm>
            <a:off x="4181917" y="2419757"/>
            <a:ext cx="1413217" cy="956103"/>
          </a:xfrm>
          <a:prstGeom prst="rect">
            <a:avLst/>
          </a:prstGeom>
        </p:spPr>
      </p:pic>
      <p:sp>
        <p:nvSpPr>
          <p:cNvPr id="69" name="テキスト ボックス 68">
            <a:extLst>
              <a:ext uri="{FF2B5EF4-FFF2-40B4-BE49-F238E27FC236}">
                <a16:creationId xmlns:a16="http://schemas.microsoft.com/office/drawing/2014/main" id="{26413FBC-DDC2-4E99-BBF8-AD5F2D30FF7A}"/>
              </a:ext>
            </a:extLst>
          </p:cNvPr>
          <p:cNvSpPr txBox="1"/>
          <p:nvPr/>
        </p:nvSpPr>
        <p:spPr>
          <a:xfrm>
            <a:off x="4729699" y="2408551"/>
            <a:ext cx="1011945" cy="182101"/>
          </a:xfrm>
          <a:prstGeom prst="rect">
            <a:avLst/>
          </a:prstGeom>
          <a:noFill/>
        </p:spPr>
        <p:txBody>
          <a:bodyPr wrap="square" rtlCol="0">
            <a:spAutoFit/>
          </a:bodyPr>
          <a:lstStyle/>
          <a:p>
            <a:pPr algn="ctr">
              <a:lnSpc>
                <a:spcPts val="700"/>
              </a:lnSpc>
            </a:pPr>
            <a:r>
              <a:rPr kumimoji="1" lang="ja-JP" altLang="en-US" sz="60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出典：国土</a:t>
            </a:r>
            <a:r>
              <a:rPr kumimoji="1" lang="ja-JP" altLang="en-US" sz="60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交通省</a:t>
            </a:r>
          </a:p>
        </p:txBody>
      </p:sp>
    </p:spTree>
    <p:extLst>
      <p:ext uri="{BB962C8B-B14F-4D97-AF65-F5344CB8AC3E}">
        <p14:creationId xmlns:p14="http://schemas.microsoft.com/office/powerpoint/2010/main" val="761632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9">
            <a:extLst>
              <a:ext uri="{FF2B5EF4-FFF2-40B4-BE49-F238E27FC236}">
                <a16:creationId xmlns:a16="http://schemas.microsoft.com/office/drawing/2014/main" id="{B7AB81CC-F303-4C95-8518-68F3BDA6A1AA}"/>
              </a:ext>
            </a:extLst>
          </p:cNvPr>
          <p:cNvSpPr txBox="1">
            <a:spLocks/>
          </p:cNvSpPr>
          <p:nvPr/>
        </p:nvSpPr>
        <p:spPr>
          <a:xfrm>
            <a:off x="7630157" y="21665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ltLang="ja-JP" dirty="0"/>
          </a:p>
        </p:txBody>
      </p:sp>
      <p:graphicFrame>
        <p:nvGraphicFramePr>
          <p:cNvPr id="26" name="表 26">
            <a:extLst>
              <a:ext uri="{FF2B5EF4-FFF2-40B4-BE49-F238E27FC236}">
                <a16:creationId xmlns:a16="http://schemas.microsoft.com/office/drawing/2014/main" id="{EEDACB1E-825E-4FD9-B1E7-266F017ACAC1}"/>
              </a:ext>
            </a:extLst>
          </p:cNvPr>
          <p:cNvGraphicFramePr>
            <a:graphicFrameLocks noGrp="1"/>
          </p:cNvGraphicFramePr>
          <p:nvPr>
            <p:extLst>
              <p:ext uri="{D42A27DB-BD31-4B8C-83A1-F6EECF244321}">
                <p14:modId xmlns:p14="http://schemas.microsoft.com/office/powerpoint/2010/main" val="2456559231"/>
              </p:ext>
            </p:extLst>
          </p:nvPr>
        </p:nvGraphicFramePr>
        <p:xfrm>
          <a:off x="64348" y="831237"/>
          <a:ext cx="9785196" cy="5995470"/>
        </p:xfrm>
        <a:graphic>
          <a:graphicData uri="http://schemas.openxmlformats.org/drawingml/2006/table">
            <a:tbl>
              <a:tblPr bandRow="1">
                <a:tableStyleId>{5940675A-B579-460E-94D1-54222C63F5DA}</a:tableStyleId>
              </a:tblPr>
              <a:tblGrid>
                <a:gridCol w="2389190">
                  <a:extLst>
                    <a:ext uri="{9D8B030D-6E8A-4147-A177-3AD203B41FA5}">
                      <a16:colId xmlns:a16="http://schemas.microsoft.com/office/drawing/2014/main" val="3511328351"/>
                    </a:ext>
                  </a:extLst>
                </a:gridCol>
                <a:gridCol w="5667814">
                  <a:extLst>
                    <a:ext uri="{9D8B030D-6E8A-4147-A177-3AD203B41FA5}">
                      <a16:colId xmlns:a16="http://schemas.microsoft.com/office/drawing/2014/main" val="2825338097"/>
                    </a:ext>
                  </a:extLst>
                </a:gridCol>
                <a:gridCol w="1728192">
                  <a:extLst>
                    <a:ext uri="{9D8B030D-6E8A-4147-A177-3AD203B41FA5}">
                      <a16:colId xmlns:a16="http://schemas.microsoft.com/office/drawing/2014/main" val="2021835368"/>
                    </a:ext>
                  </a:extLst>
                </a:gridCol>
              </a:tblGrid>
              <a:tr h="432000">
                <a:tc>
                  <a:txBody>
                    <a:bodyPr/>
                    <a:lstStyle/>
                    <a:p>
                      <a:endParaRPr kumimoji="1" lang="ja-JP" altLang="en-US" dirty="0"/>
                    </a:p>
                  </a:txBody>
                  <a:tcPr>
                    <a:noFill/>
                  </a:tcPr>
                </a:tc>
                <a:tc>
                  <a:txBody>
                    <a:bodyPr/>
                    <a:lstStyle/>
                    <a:p>
                      <a:pPr algn="ctr"/>
                      <a:r>
                        <a:rPr kumimoji="1" lang="ja-JP" altLang="en-US" sz="1400" dirty="0">
                          <a:latin typeface="Meiryo UI" panose="020B0604030504040204" pitchFamily="50" charset="-128"/>
                          <a:ea typeface="Meiryo UI" panose="020B0604030504040204" pitchFamily="50" charset="-128"/>
                        </a:rPr>
                        <a:t>短期～中期（～</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a:t>
                      </a:r>
                    </a:p>
                  </a:txBody>
                  <a:tcPr>
                    <a:noFill/>
                  </a:tcPr>
                </a:tc>
                <a:tc>
                  <a:txBody>
                    <a:bodyPr/>
                    <a:lstStyle/>
                    <a:p>
                      <a:pPr algn="ctr"/>
                      <a:r>
                        <a:rPr kumimoji="1" lang="ja-JP" altLang="en-US" sz="1400" dirty="0">
                          <a:latin typeface="Meiryo UI" panose="020B0604030504040204" pitchFamily="50" charset="-128"/>
                          <a:ea typeface="Meiryo UI" panose="020B0604030504040204" pitchFamily="50" charset="-128"/>
                        </a:rPr>
                        <a:t>長期（～</a:t>
                      </a:r>
                      <a:r>
                        <a:rPr kumimoji="1" lang="en-US" altLang="ja-JP" sz="1400" dirty="0">
                          <a:latin typeface="Meiryo UI" panose="020B0604030504040204" pitchFamily="50" charset="-128"/>
                          <a:ea typeface="Meiryo UI" panose="020B0604030504040204" pitchFamily="50" charset="-128"/>
                        </a:rPr>
                        <a:t>2040</a:t>
                      </a:r>
                      <a:r>
                        <a:rPr kumimoji="1" lang="ja-JP" altLang="en-US" sz="1400" dirty="0">
                          <a:latin typeface="Meiryo UI" panose="020B0604030504040204" pitchFamily="50" charset="-128"/>
                          <a:ea typeface="Meiryo UI" panose="020B0604030504040204" pitchFamily="50" charset="-128"/>
                        </a:rPr>
                        <a:t>年）</a:t>
                      </a:r>
                    </a:p>
                  </a:txBody>
                  <a:tcPr anchor="ctr">
                    <a:noFill/>
                  </a:tcPr>
                </a:tc>
                <a:extLst>
                  <a:ext uri="{0D108BD9-81ED-4DB2-BD59-A6C34878D82A}">
                    <a16:rowId xmlns:a16="http://schemas.microsoft.com/office/drawing/2014/main" val="1453104786"/>
                  </a:ext>
                </a:extLst>
              </a:tr>
              <a:tr h="1999470">
                <a:tc>
                  <a:txBody>
                    <a:bodyPr/>
                    <a:lstStyle/>
                    <a:p>
                      <a:endParaRPr kumimoji="1" lang="en-US" altLang="ja-JP" sz="1200" dirty="0" smtClean="0"/>
                    </a:p>
                    <a:p>
                      <a:endParaRPr kumimoji="1" lang="ja-JP" altLang="en-US" sz="1200" dirty="0"/>
                    </a:p>
                  </a:txBody>
                  <a:tcPr>
                    <a:solidFill>
                      <a:schemeClr val="accent5">
                        <a:lumMod val="20000"/>
                        <a:lumOff val="80000"/>
                      </a:schemeClr>
                    </a:solidFill>
                  </a:tcPr>
                </a:tc>
                <a:tc>
                  <a:txBody>
                    <a:bodyPr/>
                    <a:lstStyle/>
                    <a:p>
                      <a:pPr marL="285750" indent="-285750">
                        <a:buFont typeface="Arial" panose="020B0604020202020204" pitchFamily="34" charset="0"/>
                        <a:buChar char="•"/>
                      </a:pPr>
                      <a:endParaRPr kumimoji="1" lang="ja-JP" altLang="en-US" dirty="0"/>
                    </a:p>
                  </a:txBody>
                  <a:tcPr>
                    <a:solidFill>
                      <a:schemeClr val="accent5">
                        <a:lumMod val="20000"/>
                        <a:lumOff val="80000"/>
                      </a:schemeClr>
                    </a:solidFill>
                  </a:tcPr>
                </a:tc>
                <a:tc>
                  <a:txBody>
                    <a:bodyPr/>
                    <a:lstStyle/>
                    <a:p>
                      <a:pPr marL="285750" indent="-285750">
                        <a:buFont typeface="Arial" panose="020B0604020202020204" pitchFamily="34" charset="0"/>
                        <a:buChar char="•"/>
                      </a:pPr>
                      <a:endParaRPr kumimoji="1" lang="ja-JP" altLang="en-US" dirty="0"/>
                    </a:p>
                  </a:txBody>
                  <a:tcPr>
                    <a:solidFill>
                      <a:schemeClr val="accent5">
                        <a:lumMod val="20000"/>
                        <a:lumOff val="80000"/>
                      </a:schemeClr>
                    </a:solidFill>
                  </a:tcPr>
                </a:tc>
                <a:extLst>
                  <a:ext uri="{0D108BD9-81ED-4DB2-BD59-A6C34878D82A}">
                    <a16:rowId xmlns:a16="http://schemas.microsoft.com/office/drawing/2014/main" val="2939170507"/>
                  </a:ext>
                </a:extLst>
              </a:tr>
              <a:tr h="972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49928273"/>
                  </a:ext>
                </a:extLst>
              </a:tr>
              <a:tr h="864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926948351"/>
                  </a:ext>
                </a:extLst>
              </a:tr>
              <a:tr h="864000">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37579797"/>
                  </a:ext>
                </a:extLst>
              </a:tr>
              <a:tr h="864000">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4225110966"/>
                  </a:ext>
                </a:extLst>
              </a:tr>
            </a:tbl>
          </a:graphicData>
        </a:graphic>
      </p:graphicFrame>
      <p:sp>
        <p:nvSpPr>
          <p:cNvPr id="28" name="正方形/長方形 27">
            <a:extLst>
              <a:ext uri="{FF2B5EF4-FFF2-40B4-BE49-F238E27FC236}">
                <a16:creationId xmlns:a16="http://schemas.microsoft.com/office/drawing/2014/main" id="{F754963C-4B55-4E08-8F0A-1BDFCA804BFA}"/>
              </a:ext>
            </a:extLst>
          </p:cNvPr>
          <p:cNvSpPr/>
          <p:nvPr/>
        </p:nvSpPr>
        <p:spPr>
          <a:xfrm>
            <a:off x="116661" y="4307126"/>
            <a:ext cx="2268000" cy="70899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smtClean="0">
                <a:solidFill>
                  <a:schemeClr val="tx1"/>
                </a:solidFill>
                <a:latin typeface="Meiryo UI" panose="020B0604030504040204" pitchFamily="50" charset="-128"/>
                <a:ea typeface="Meiryo UI" panose="020B0604030504040204" pitchFamily="50" charset="-128"/>
              </a:rPr>
              <a:t>2</a:t>
            </a:r>
          </a:p>
          <a:p>
            <a:r>
              <a:rPr kumimoji="1" lang="ja-JP" altLang="en-US" sz="1200" b="1" dirty="0" smtClean="0">
                <a:solidFill>
                  <a:srgbClr val="16537F"/>
                </a:solidFill>
                <a:latin typeface="Meiryo UI" panose="020B0604030504040204" pitchFamily="50" charset="-128"/>
                <a:ea typeface="Meiryo UI" panose="020B0604030504040204" pitchFamily="50" charset="-128"/>
              </a:rPr>
              <a:t>まち</a:t>
            </a:r>
            <a:r>
              <a:rPr kumimoji="1" lang="ja-JP" altLang="en-US" sz="1200" b="1" dirty="0">
                <a:solidFill>
                  <a:srgbClr val="16537F"/>
                </a:solidFill>
                <a:latin typeface="Meiryo UI" panose="020B0604030504040204" pitchFamily="50" charset="-128"/>
                <a:ea typeface="Meiryo UI" panose="020B0604030504040204" pitchFamily="50" charset="-128"/>
              </a:rPr>
              <a:t>の顔・玄関口に</a:t>
            </a:r>
            <a:r>
              <a:rPr kumimoji="1" lang="ja-JP" altLang="en-US" sz="1200" b="1" dirty="0" smtClean="0">
                <a:solidFill>
                  <a:srgbClr val="16537F"/>
                </a:solidFill>
                <a:latin typeface="Meiryo UI" panose="020B0604030504040204" pitchFamily="50" charset="-128"/>
                <a:ea typeface="Meiryo UI" panose="020B0604030504040204" pitchFamily="50" charset="-128"/>
              </a:rPr>
              <a:t>相応しい</a:t>
            </a:r>
            <a:endParaRPr kumimoji="1" lang="en-US" altLang="ja-JP" sz="1200" b="1" dirty="0" smtClean="0">
              <a:solidFill>
                <a:srgbClr val="16537F"/>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機能</a:t>
            </a:r>
            <a:r>
              <a:rPr kumimoji="1" lang="ja-JP" altLang="en-US" sz="1200" b="1" dirty="0">
                <a:solidFill>
                  <a:srgbClr val="16537F"/>
                </a:solidFill>
                <a:latin typeface="Meiryo UI" panose="020B0604030504040204" pitchFamily="50" charset="-128"/>
                <a:ea typeface="Meiryo UI" panose="020B0604030504040204" pitchFamily="50" charset="-128"/>
              </a:rPr>
              <a:t>集積</a:t>
            </a:r>
          </a:p>
        </p:txBody>
      </p:sp>
      <p:sp>
        <p:nvSpPr>
          <p:cNvPr id="29" name="正方形/長方形 28">
            <a:extLst>
              <a:ext uri="{FF2B5EF4-FFF2-40B4-BE49-F238E27FC236}">
                <a16:creationId xmlns:a16="http://schemas.microsoft.com/office/drawing/2014/main" id="{487F0280-C1CA-4B38-9D33-F123E00B5389}"/>
              </a:ext>
            </a:extLst>
          </p:cNvPr>
          <p:cNvSpPr/>
          <p:nvPr/>
        </p:nvSpPr>
        <p:spPr>
          <a:xfrm>
            <a:off x="116661" y="6029945"/>
            <a:ext cx="2268000" cy="720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4</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rgbClr val="FF6600"/>
                </a:solidFill>
                <a:latin typeface="Meiryo UI" panose="020B0604030504040204" pitchFamily="50" charset="-128"/>
                <a:ea typeface="Meiryo UI" panose="020B0604030504040204" pitchFamily="50" charset="-128"/>
              </a:rPr>
              <a:t>市内</a:t>
            </a:r>
            <a:r>
              <a:rPr kumimoji="1" lang="ja-JP" altLang="en-US" sz="1200" b="1" dirty="0">
                <a:solidFill>
                  <a:srgbClr val="FF6600"/>
                </a:solidFill>
                <a:latin typeface="Meiryo UI" panose="020B0604030504040204" pitchFamily="50" charset="-128"/>
                <a:ea typeface="Meiryo UI" panose="020B0604030504040204" pitchFamily="50" charset="-128"/>
              </a:rPr>
              <a:t>拠点エリア・ベイエリアと</a:t>
            </a:r>
            <a:r>
              <a:rPr kumimoji="1" lang="ja-JP" altLang="en-US" sz="1200" b="1" dirty="0" smtClean="0">
                <a:solidFill>
                  <a:srgbClr val="FF6600"/>
                </a:solidFill>
                <a:latin typeface="Meiryo UI" panose="020B0604030504040204" pitchFamily="50" charset="-128"/>
                <a:ea typeface="Meiryo UI" panose="020B0604030504040204" pitchFamily="50" charset="-128"/>
              </a:rPr>
              <a:t>の</a:t>
            </a:r>
            <a:endParaRPr kumimoji="1" lang="en-US" altLang="ja-JP" sz="1200" b="1" dirty="0" smtClean="0">
              <a:solidFill>
                <a:srgbClr val="FF6600"/>
              </a:solidFill>
              <a:latin typeface="Meiryo UI" panose="020B0604030504040204" pitchFamily="50" charset="-128"/>
              <a:ea typeface="Meiryo UI" panose="020B0604030504040204" pitchFamily="50" charset="-128"/>
            </a:endParaRPr>
          </a:p>
          <a:p>
            <a:r>
              <a:rPr kumimoji="1" lang="ja-JP" altLang="en-US" sz="1200" b="1" dirty="0" smtClean="0">
                <a:solidFill>
                  <a:srgbClr val="FF6600"/>
                </a:solidFill>
                <a:latin typeface="Meiryo UI" panose="020B0604030504040204" pitchFamily="50" charset="-128"/>
                <a:ea typeface="Meiryo UI" panose="020B0604030504040204" pitchFamily="50" charset="-128"/>
              </a:rPr>
              <a:t>連携</a:t>
            </a:r>
            <a:r>
              <a:rPr kumimoji="1" lang="ja-JP" altLang="en-US" sz="1200" b="1" dirty="0">
                <a:solidFill>
                  <a:srgbClr val="FF6600"/>
                </a:solidFill>
                <a:latin typeface="Meiryo UI" panose="020B0604030504040204" pitchFamily="50" charset="-128"/>
                <a:ea typeface="Meiryo UI" panose="020B0604030504040204" pitchFamily="50" charset="-128"/>
              </a:rPr>
              <a:t>・波及</a:t>
            </a:r>
          </a:p>
        </p:txBody>
      </p:sp>
      <p:sp>
        <p:nvSpPr>
          <p:cNvPr id="30" name="正方形/長方形 29">
            <a:extLst>
              <a:ext uri="{FF2B5EF4-FFF2-40B4-BE49-F238E27FC236}">
                <a16:creationId xmlns:a16="http://schemas.microsoft.com/office/drawing/2014/main" id="{47348106-8519-48FA-B74E-9A915151D42B}"/>
              </a:ext>
            </a:extLst>
          </p:cNvPr>
          <p:cNvSpPr/>
          <p:nvPr/>
        </p:nvSpPr>
        <p:spPr>
          <a:xfrm>
            <a:off x="116661" y="3328241"/>
            <a:ext cx="2268000" cy="831972"/>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1</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水辺</a:t>
            </a:r>
            <a:r>
              <a:rPr kumimoji="1" lang="ja-JP" altLang="en-US" sz="1200" b="1" dirty="0">
                <a:solidFill>
                  <a:srgbClr val="16537F"/>
                </a:solidFill>
                <a:latin typeface="Meiryo UI" panose="020B0604030504040204" pitchFamily="50" charset="-128"/>
                <a:ea typeface="Meiryo UI" panose="020B0604030504040204" pitchFamily="50" charset="-128"/>
              </a:rPr>
              <a:t>の魅力を</a:t>
            </a:r>
            <a:r>
              <a:rPr kumimoji="1" lang="ja-JP" altLang="en-US" sz="1200" b="1" dirty="0" smtClean="0">
                <a:solidFill>
                  <a:srgbClr val="16537F"/>
                </a:solidFill>
                <a:latin typeface="Meiryo UI" panose="020B0604030504040204" pitchFamily="50" charset="-128"/>
                <a:ea typeface="Meiryo UI" panose="020B0604030504040204" pitchFamily="50" charset="-128"/>
              </a:rPr>
              <a:t>活かした</a:t>
            </a:r>
            <a:endParaRPr kumimoji="1" lang="en-US" altLang="ja-JP" sz="1200" b="1" dirty="0" smtClean="0">
              <a:solidFill>
                <a:srgbClr val="16537F"/>
              </a:solidFill>
              <a:latin typeface="Meiryo UI" panose="020B0604030504040204" pitchFamily="50" charset="-128"/>
              <a:ea typeface="Meiryo UI" panose="020B0604030504040204" pitchFamily="50" charset="-128"/>
            </a:endParaRPr>
          </a:p>
          <a:p>
            <a:r>
              <a:rPr kumimoji="1" lang="ja-JP" altLang="en-US" sz="1200" b="1" dirty="0" smtClean="0">
                <a:solidFill>
                  <a:srgbClr val="16537F"/>
                </a:solidFill>
                <a:latin typeface="Meiryo UI" panose="020B0604030504040204" pitchFamily="50" charset="-128"/>
                <a:ea typeface="Meiryo UI" panose="020B0604030504040204" pitchFamily="50" charset="-128"/>
              </a:rPr>
              <a:t>交流</a:t>
            </a:r>
            <a:r>
              <a:rPr kumimoji="1" lang="ja-JP" altLang="en-US" sz="1200" b="1" dirty="0">
                <a:solidFill>
                  <a:srgbClr val="16537F"/>
                </a:solidFill>
                <a:latin typeface="Meiryo UI" panose="020B0604030504040204" pitchFamily="50" charset="-128"/>
                <a:ea typeface="Meiryo UI" panose="020B0604030504040204" pitchFamily="50" charset="-128"/>
              </a:rPr>
              <a:t>空間づくり</a:t>
            </a:r>
          </a:p>
        </p:txBody>
      </p:sp>
      <p:sp>
        <p:nvSpPr>
          <p:cNvPr id="31" name="正方形/長方形 30">
            <a:extLst>
              <a:ext uri="{FF2B5EF4-FFF2-40B4-BE49-F238E27FC236}">
                <a16:creationId xmlns:a16="http://schemas.microsoft.com/office/drawing/2014/main" id="{CA4EE473-6A77-45A4-BA36-C36F99580692}"/>
              </a:ext>
            </a:extLst>
          </p:cNvPr>
          <p:cNvSpPr/>
          <p:nvPr/>
        </p:nvSpPr>
        <p:spPr>
          <a:xfrm>
            <a:off x="116661" y="5174041"/>
            <a:ext cx="2268000" cy="70899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eiryo UI" panose="020B0604030504040204" pitchFamily="50" charset="-128"/>
                <a:ea typeface="Meiryo UI" panose="020B0604030504040204" pitchFamily="50" charset="-128"/>
              </a:rPr>
              <a:t>取組</a:t>
            </a:r>
            <a:r>
              <a:rPr kumimoji="1" lang="ja-JP" altLang="en-US" sz="1200" b="1" dirty="0" smtClean="0">
                <a:solidFill>
                  <a:schemeClr val="tx1"/>
                </a:solidFill>
                <a:latin typeface="Meiryo UI" panose="020B0604030504040204" pitchFamily="50" charset="-128"/>
                <a:ea typeface="Meiryo UI" panose="020B0604030504040204" pitchFamily="50" charset="-128"/>
              </a:rPr>
              <a:t>方針</a:t>
            </a:r>
            <a:r>
              <a:rPr kumimoji="1" lang="en-US" altLang="ja-JP" sz="1200" b="1" dirty="0">
                <a:solidFill>
                  <a:schemeClr val="tx1"/>
                </a:solidFill>
                <a:latin typeface="Meiryo UI" panose="020B0604030504040204" pitchFamily="50" charset="-128"/>
                <a:ea typeface="Meiryo UI" panose="020B0604030504040204" pitchFamily="50" charset="-128"/>
              </a:rPr>
              <a:t>3</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r>
              <a:rPr kumimoji="1" lang="ja-JP" altLang="en-US" sz="1200" b="1" spc="-20" dirty="0" smtClean="0">
                <a:solidFill>
                  <a:srgbClr val="FF6600"/>
                </a:solidFill>
                <a:latin typeface="Meiryo UI" panose="020B0604030504040204" pitchFamily="50" charset="-128"/>
                <a:ea typeface="Meiryo UI" panose="020B0604030504040204" pitchFamily="50" charset="-128"/>
              </a:rPr>
              <a:t>楽しく</a:t>
            </a:r>
            <a:r>
              <a:rPr kumimoji="1" lang="ja-JP" altLang="en-US" sz="1200" b="1" spc="-20" dirty="0">
                <a:solidFill>
                  <a:srgbClr val="FF6600"/>
                </a:solidFill>
                <a:latin typeface="Meiryo UI" panose="020B0604030504040204" pitchFamily="50" charset="-128"/>
                <a:ea typeface="Meiryo UI" panose="020B0604030504040204" pitchFamily="50" charset="-128"/>
              </a:rPr>
              <a:t>円滑な移動を実現</a:t>
            </a:r>
            <a:r>
              <a:rPr kumimoji="1" lang="ja-JP" altLang="en-US" sz="1200" b="1" spc="-20" dirty="0" smtClean="0">
                <a:solidFill>
                  <a:srgbClr val="FF6600"/>
                </a:solidFill>
                <a:latin typeface="Meiryo UI" panose="020B0604030504040204" pitchFamily="50" charset="-128"/>
                <a:ea typeface="Meiryo UI" panose="020B0604030504040204" pitchFamily="50" charset="-128"/>
              </a:rPr>
              <a:t>する</a:t>
            </a:r>
            <a:endParaRPr kumimoji="1" lang="en-US" altLang="ja-JP" sz="1200" b="1" spc="-20" dirty="0" smtClean="0">
              <a:solidFill>
                <a:srgbClr val="FF6600"/>
              </a:solidFill>
              <a:latin typeface="Meiryo UI" panose="020B0604030504040204" pitchFamily="50" charset="-128"/>
              <a:ea typeface="Meiryo UI" panose="020B0604030504040204" pitchFamily="50" charset="-128"/>
            </a:endParaRPr>
          </a:p>
          <a:p>
            <a:r>
              <a:rPr kumimoji="1" lang="ja-JP" altLang="en-US" sz="1200" b="1" spc="-20" dirty="0" smtClean="0">
                <a:solidFill>
                  <a:srgbClr val="FF6600"/>
                </a:solidFill>
                <a:latin typeface="Meiryo UI" panose="020B0604030504040204" pitchFamily="50" charset="-128"/>
                <a:ea typeface="Meiryo UI" panose="020B0604030504040204" pitchFamily="50" charset="-128"/>
              </a:rPr>
              <a:t>ネットワーク</a:t>
            </a:r>
            <a:r>
              <a:rPr kumimoji="1" lang="ja-JP" altLang="en-US" sz="1200" b="1" spc="-20" dirty="0">
                <a:solidFill>
                  <a:srgbClr val="FF6600"/>
                </a:solidFill>
                <a:latin typeface="Meiryo UI" panose="020B0604030504040204" pitchFamily="50" charset="-128"/>
                <a:ea typeface="Meiryo UI" panose="020B0604030504040204" pitchFamily="50" charset="-128"/>
              </a:rPr>
              <a:t>形成</a:t>
            </a:r>
          </a:p>
        </p:txBody>
      </p:sp>
      <p:sp>
        <p:nvSpPr>
          <p:cNvPr id="27" name="矢印: 五方向 26">
            <a:extLst>
              <a:ext uri="{FF2B5EF4-FFF2-40B4-BE49-F238E27FC236}">
                <a16:creationId xmlns:a16="http://schemas.microsoft.com/office/drawing/2014/main" id="{B7DFFB9F-CB64-4107-9905-8CFC129520E0}"/>
              </a:ext>
            </a:extLst>
          </p:cNvPr>
          <p:cNvSpPr/>
          <p:nvPr/>
        </p:nvSpPr>
        <p:spPr>
          <a:xfrm>
            <a:off x="2496822" y="1334246"/>
            <a:ext cx="3455451" cy="512987"/>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イベント時、休日、</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大浜公園利用時等の来訪</a:t>
            </a:r>
          </a:p>
        </p:txBody>
      </p:sp>
      <p:sp>
        <p:nvSpPr>
          <p:cNvPr id="34" name="矢印: 五方向 33">
            <a:extLst>
              <a:ext uri="{FF2B5EF4-FFF2-40B4-BE49-F238E27FC236}">
                <a16:creationId xmlns:a16="http://schemas.microsoft.com/office/drawing/2014/main" id="{74B6D37A-3C24-416F-BBFC-C49DC144033C}"/>
              </a:ext>
            </a:extLst>
          </p:cNvPr>
          <p:cNvSpPr/>
          <p:nvPr/>
        </p:nvSpPr>
        <p:spPr>
          <a:xfrm>
            <a:off x="3830818" y="1947156"/>
            <a:ext cx="2121454" cy="648000"/>
          </a:xfrm>
          <a:prstGeom prst="homePlate">
            <a:avLst>
              <a:gd name="adj" fmla="val 298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国内・近郊観光客の</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立ち寄りを促進</a:t>
            </a:r>
            <a:endParaRPr kumimoji="1" lang="ja-JP" altLang="en-US" sz="1200" dirty="0">
              <a:solidFill>
                <a:schemeClr val="accent1"/>
              </a:solidFill>
              <a:latin typeface="Meiryo UI" panose="020B0604030504040204" pitchFamily="50" charset="-128"/>
              <a:ea typeface="Meiryo UI" panose="020B0604030504040204" pitchFamily="50" charset="-128"/>
            </a:endParaRPr>
          </a:p>
        </p:txBody>
      </p:sp>
      <p:sp>
        <p:nvSpPr>
          <p:cNvPr id="35" name="矢印: 五方向 34">
            <a:extLst>
              <a:ext uri="{FF2B5EF4-FFF2-40B4-BE49-F238E27FC236}">
                <a16:creationId xmlns:a16="http://schemas.microsoft.com/office/drawing/2014/main" id="{66697E11-8ADA-4F67-9B3C-7C58DEDE9BB7}"/>
              </a:ext>
            </a:extLst>
          </p:cNvPr>
          <p:cNvSpPr/>
          <p:nvPr/>
        </p:nvSpPr>
        <p:spPr>
          <a:xfrm>
            <a:off x="6029926" y="1334246"/>
            <a:ext cx="2091425" cy="504044"/>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日常的な憩いや交流の場</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としての定着</a:t>
            </a:r>
          </a:p>
        </p:txBody>
      </p:sp>
      <p:sp>
        <p:nvSpPr>
          <p:cNvPr id="36" name="矢印: 五方向 35">
            <a:extLst>
              <a:ext uri="{FF2B5EF4-FFF2-40B4-BE49-F238E27FC236}">
                <a16:creationId xmlns:a16="http://schemas.microsoft.com/office/drawing/2014/main" id="{DF4414F6-F650-4ED8-A7A1-46B5456A8F25}"/>
              </a:ext>
            </a:extLst>
          </p:cNvPr>
          <p:cNvSpPr/>
          <p:nvPr/>
        </p:nvSpPr>
        <p:spPr>
          <a:xfrm>
            <a:off x="6029927" y="1947156"/>
            <a:ext cx="2091424" cy="648000"/>
          </a:xfrm>
          <a:prstGeom prst="homePlate">
            <a:avLst>
              <a:gd name="adj" fmla="val 28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インバウンドを含め、</a:t>
            </a:r>
            <a:endParaRPr kumimoji="1" lang="en-US" altLang="ja-JP" sz="1200" dirty="0" smtClean="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立ち寄り地として定着</a:t>
            </a:r>
            <a:endParaRPr kumimoji="1" lang="ja-JP" altLang="en-US" sz="1200" dirty="0">
              <a:solidFill>
                <a:schemeClr val="accent1"/>
              </a:solidFill>
              <a:latin typeface="Meiryo UI" panose="020B0604030504040204" pitchFamily="50" charset="-128"/>
              <a:ea typeface="Meiryo UI" panose="020B0604030504040204" pitchFamily="50" charset="-128"/>
            </a:endParaRPr>
          </a:p>
        </p:txBody>
      </p:sp>
      <p:sp>
        <p:nvSpPr>
          <p:cNvPr id="37" name="矢印: 五方向 36">
            <a:extLst>
              <a:ext uri="{FF2B5EF4-FFF2-40B4-BE49-F238E27FC236}">
                <a16:creationId xmlns:a16="http://schemas.microsoft.com/office/drawing/2014/main" id="{AD2EEBFF-6B73-4DB1-938E-E48E1804816E}"/>
              </a:ext>
            </a:extLst>
          </p:cNvPr>
          <p:cNvSpPr/>
          <p:nvPr/>
        </p:nvSpPr>
        <p:spPr>
          <a:xfrm>
            <a:off x="8190672" y="1334246"/>
            <a:ext cx="1658872" cy="504044"/>
          </a:xfrm>
          <a:prstGeom prst="homePlate">
            <a:avLst>
              <a:gd name="adj" fmla="val 371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ステイタスある</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居住や、働く場</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として定着</a:t>
            </a:r>
          </a:p>
        </p:txBody>
      </p:sp>
      <p:sp>
        <p:nvSpPr>
          <p:cNvPr id="38" name="矢印: 五方向 37">
            <a:extLst>
              <a:ext uri="{FF2B5EF4-FFF2-40B4-BE49-F238E27FC236}">
                <a16:creationId xmlns:a16="http://schemas.microsoft.com/office/drawing/2014/main" id="{F713C4FC-C448-44CE-9B28-6484D0F6DEF9}"/>
              </a:ext>
            </a:extLst>
          </p:cNvPr>
          <p:cNvSpPr/>
          <p:nvPr/>
        </p:nvSpPr>
        <p:spPr>
          <a:xfrm>
            <a:off x="8190672" y="1947156"/>
            <a:ext cx="1658872" cy="648000"/>
          </a:xfrm>
          <a:prstGeom prst="homePlate">
            <a:avLst>
              <a:gd name="adj" fmla="val 28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多様なアクセス</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手段による</a:t>
            </a:r>
            <a:endParaRPr kumimoji="1" lang="en-US" altLang="ja-JP" sz="1200" dirty="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広域からの観光客</a:t>
            </a:r>
          </a:p>
        </p:txBody>
      </p:sp>
      <p:sp>
        <p:nvSpPr>
          <p:cNvPr id="39" name="矢印: 五方向 38">
            <a:extLst>
              <a:ext uri="{FF2B5EF4-FFF2-40B4-BE49-F238E27FC236}">
                <a16:creationId xmlns:a16="http://schemas.microsoft.com/office/drawing/2014/main" id="{007DA887-98B8-4D6E-9F67-653F2F30EA74}"/>
              </a:ext>
            </a:extLst>
          </p:cNvPr>
          <p:cNvSpPr/>
          <p:nvPr/>
        </p:nvSpPr>
        <p:spPr>
          <a:xfrm>
            <a:off x="3680807" y="4311101"/>
            <a:ext cx="2271466" cy="710521"/>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再整備の方向性や必要</a:t>
            </a:r>
            <a:r>
              <a:rPr kumimoji="1" lang="ja-JP" altLang="en-US" sz="1200" dirty="0" smtClean="0">
                <a:solidFill>
                  <a:schemeClr val="tx1"/>
                </a:solidFill>
                <a:latin typeface="Meiryo UI" panose="020B0604030504040204" pitchFamily="50" charset="-128"/>
                <a:ea typeface="Meiryo UI" panose="020B0604030504040204" pitchFamily="50" charset="-128"/>
              </a:rPr>
              <a:t>な</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機能</a:t>
            </a:r>
            <a:r>
              <a:rPr kumimoji="1" lang="ja-JP" altLang="en-US" sz="1200" dirty="0">
                <a:solidFill>
                  <a:schemeClr val="tx1"/>
                </a:solidFill>
                <a:latin typeface="Meiryo UI" panose="020B0604030504040204" pitchFamily="50" charset="-128"/>
                <a:ea typeface="Meiryo UI" panose="020B0604030504040204" pitchFamily="50" charset="-128"/>
              </a:rPr>
              <a:t>、活かすべき資源等に</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関する検討、関係者調整</a:t>
            </a:r>
          </a:p>
        </p:txBody>
      </p:sp>
      <p:sp>
        <p:nvSpPr>
          <p:cNvPr id="40" name="矢印: 五方向 39">
            <a:extLst>
              <a:ext uri="{FF2B5EF4-FFF2-40B4-BE49-F238E27FC236}">
                <a16:creationId xmlns:a16="http://schemas.microsoft.com/office/drawing/2014/main" id="{83BCD466-EBA5-4687-9AC5-5A7321C5FD8B}"/>
              </a:ext>
            </a:extLst>
          </p:cNvPr>
          <p:cNvSpPr/>
          <p:nvPr/>
        </p:nvSpPr>
        <p:spPr>
          <a:xfrm>
            <a:off x="6029927" y="4311100"/>
            <a:ext cx="2087210" cy="710522"/>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都市</a:t>
            </a:r>
            <a:r>
              <a:rPr kumimoji="1" lang="ja-JP" altLang="en-US" sz="1200">
                <a:solidFill>
                  <a:schemeClr val="tx1"/>
                </a:solidFill>
                <a:latin typeface="Meiryo UI" panose="020B0604030504040204" pitchFamily="50" charset="-128"/>
                <a:ea typeface="Meiryo UI" panose="020B0604030504040204" pitchFamily="50" charset="-128"/>
              </a:rPr>
              <a:t>機能</a:t>
            </a:r>
            <a:r>
              <a:rPr kumimoji="1" lang="ja-JP" altLang="en-US" sz="1200" smtClean="0">
                <a:solidFill>
                  <a:schemeClr val="tx1"/>
                </a:solidFill>
                <a:latin typeface="Meiryo UI" panose="020B0604030504040204" pitchFamily="50" charset="-128"/>
                <a:ea typeface="Meiryo UI" panose="020B0604030504040204" pitchFamily="50" charset="-128"/>
              </a:rPr>
              <a:t>更新に向けた取組</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2" name="矢印: 五方向 41">
            <a:extLst>
              <a:ext uri="{FF2B5EF4-FFF2-40B4-BE49-F238E27FC236}">
                <a16:creationId xmlns:a16="http://schemas.microsoft.com/office/drawing/2014/main" id="{4FCDCD85-B3CF-49A6-8D50-38993ABFBAFA}"/>
              </a:ext>
            </a:extLst>
          </p:cNvPr>
          <p:cNvSpPr/>
          <p:nvPr/>
        </p:nvSpPr>
        <p:spPr>
          <a:xfrm>
            <a:off x="3680806" y="3335057"/>
            <a:ext cx="2271466" cy="370279"/>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5" name="矢印: 五方向 44">
            <a:extLst>
              <a:ext uri="{FF2B5EF4-FFF2-40B4-BE49-F238E27FC236}">
                <a16:creationId xmlns:a16="http://schemas.microsoft.com/office/drawing/2014/main" id="{44162368-5416-4C8A-9B41-12745C86A682}"/>
              </a:ext>
            </a:extLst>
          </p:cNvPr>
          <p:cNvSpPr/>
          <p:nvPr/>
        </p:nvSpPr>
        <p:spPr>
          <a:xfrm>
            <a:off x="8190672" y="2710417"/>
            <a:ext cx="1658872" cy="478244"/>
          </a:xfrm>
          <a:prstGeom prst="homePlate">
            <a:avLst>
              <a:gd name="adj" fmla="val 2659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1"/>
                </a:solidFill>
                <a:latin typeface="Meiryo UI" panose="020B0604030504040204" pitchFamily="50" charset="-128"/>
                <a:ea typeface="Meiryo UI" panose="020B0604030504040204" pitchFamily="50" charset="-128"/>
              </a:rPr>
              <a:t>組織による自立的</a:t>
            </a:r>
            <a:r>
              <a:rPr kumimoji="1" lang="ja-JP" altLang="en-US" sz="1200" dirty="0" smtClean="0">
                <a:solidFill>
                  <a:schemeClr val="accent1"/>
                </a:solidFill>
                <a:latin typeface="Meiryo UI" panose="020B0604030504040204" pitchFamily="50" charset="-128"/>
                <a:ea typeface="Meiryo UI" panose="020B0604030504040204" pitchFamily="50" charset="-128"/>
              </a:rPr>
              <a:t>な</a:t>
            </a:r>
            <a:endParaRPr kumimoji="1" lang="en-US" altLang="ja-JP" sz="1200" dirty="0" smtClean="0">
              <a:solidFill>
                <a:schemeClr val="accent1"/>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smtClean="0">
                <a:solidFill>
                  <a:schemeClr val="accent1"/>
                </a:solidFill>
                <a:latin typeface="Meiryo UI" panose="020B0604030504040204" pitchFamily="50" charset="-128"/>
                <a:ea typeface="Meiryo UI" panose="020B0604030504040204" pitchFamily="50" charset="-128"/>
              </a:rPr>
              <a:t>エリア</a:t>
            </a:r>
            <a:r>
              <a:rPr kumimoji="1" lang="ja-JP" altLang="en-US" sz="1200" dirty="0">
                <a:solidFill>
                  <a:schemeClr val="accent1"/>
                </a:solidFill>
                <a:latin typeface="Meiryo UI" panose="020B0604030504040204" pitchFamily="50" charset="-128"/>
                <a:ea typeface="Meiryo UI" panose="020B0604030504040204" pitchFamily="50" charset="-128"/>
              </a:rPr>
              <a:t>運営</a:t>
            </a:r>
          </a:p>
        </p:txBody>
      </p:sp>
      <p:sp>
        <p:nvSpPr>
          <p:cNvPr id="46" name="矢印: 五方向 45">
            <a:extLst>
              <a:ext uri="{FF2B5EF4-FFF2-40B4-BE49-F238E27FC236}">
                <a16:creationId xmlns:a16="http://schemas.microsoft.com/office/drawing/2014/main" id="{B92EE0F8-4F9F-4349-A246-4395EEA74295}"/>
              </a:ext>
            </a:extLst>
          </p:cNvPr>
          <p:cNvSpPr/>
          <p:nvPr/>
        </p:nvSpPr>
        <p:spPr>
          <a:xfrm>
            <a:off x="3680806" y="5172509"/>
            <a:ext cx="2271465" cy="710522"/>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公共空間利活用と連動した</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回遊性向上の取組</a:t>
            </a:r>
          </a:p>
        </p:txBody>
      </p:sp>
      <p:sp>
        <p:nvSpPr>
          <p:cNvPr id="47" name="矢印: 五方向 46">
            <a:extLst>
              <a:ext uri="{FF2B5EF4-FFF2-40B4-BE49-F238E27FC236}">
                <a16:creationId xmlns:a16="http://schemas.microsoft.com/office/drawing/2014/main" id="{37EDD2C4-D97C-412A-B135-C9EDEDF955E2}"/>
              </a:ext>
            </a:extLst>
          </p:cNvPr>
          <p:cNvSpPr/>
          <p:nvPr/>
        </p:nvSpPr>
        <p:spPr>
          <a:xfrm>
            <a:off x="8190672" y="5168535"/>
            <a:ext cx="1658872" cy="714495"/>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ネットワークの抜本的改善</a:t>
            </a:r>
          </a:p>
        </p:txBody>
      </p:sp>
      <p:sp>
        <p:nvSpPr>
          <p:cNvPr id="48" name="矢印: 五方向 47">
            <a:extLst>
              <a:ext uri="{FF2B5EF4-FFF2-40B4-BE49-F238E27FC236}">
                <a16:creationId xmlns:a16="http://schemas.microsoft.com/office/drawing/2014/main" id="{F5C6FE55-2D52-445C-896A-E8408383FF37}"/>
              </a:ext>
            </a:extLst>
          </p:cNvPr>
          <p:cNvSpPr/>
          <p:nvPr/>
        </p:nvSpPr>
        <p:spPr>
          <a:xfrm>
            <a:off x="6028375" y="6029944"/>
            <a:ext cx="892048" cy="720001"/>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大阪ベイ</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水上交通</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9" name="矢印: 五方向 48">
            <a:extLst>
              <a:ext uri="{FF2B5EF4-FFF2-40B4-BE49-F238E27FC236}">
                <a16:creationId xmlns:a16="http://schemas.microsoft.com/office/drawing/2014/main" id="{CFBD6388-8FE3-4128-998A-E82F22A127A5}"/>
              </a:ext>
            </a:extLst>
          </p:cNvPr>
          <p:cNvSpPr/>
          <p:nvPr/>
        </p:nvSpPr>
        <p:spPr>
          <a:xfrm>
            <a:off x="8190672" y="6029945"/>
            <a:ext cx="1658872"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水上交通網の形成</a:t>
            </a:r>
          </a:p>
        </p:txBody>
      </p:sp>
      <p:sp>
        <p:nvSpPr>
          <p:cNvPr id="3" name="テキスト ボックス 2"/>
          <p:cNvSpPr txBox="1"/>
          <p:nvPr/>
        </p:nvSpPr>
        <p:spPr>
          <a:xfrm>
            <a:off x="2523057" y="1012478"/>
            <a:ext cx="1243320" cy="207749"/>
          </a:xfrm>
          <a:prstGeom prst="rect">
            <a:avLst/>
          </a:prstGeom>
          <a:solidFill>
            <a:schemeClr val="accent2">
              <a:lumMod val="20000"/>
              <a:lumOff val="80000"/>
            </a:schemeClr>
          </a:solidFill>
        </p:spPr>
        <p:txBody>
          <a:bodyPr wrap="square" rtlCol="0">
            <a:spAutoFit/>
          </a:bodyPr>
          <a:lstStyle/>
          <a:p>
            <a:pPr algn="ctr">
              <a:lnSpc>
                <a:spcPts val="900"/>
              </a:lnSpc>
            </a:pPr>
            <a:r>
              <a:rPr kumimoji="1" lang="en-US" altLang="ja-JP" sz="900" dirty="0" smtClean="0">
                <a:latin typeface="Meiryo UI" panose="020B0604030504040204" pitchFamily="50" charset="-128"/>
                <a:ea typeface="Meiryo UI" panose="020B0604030504040204" pitchFamily="50" charset="-128"/>
              </a:rPr>
              <a:t>2021</a:t>
            </a:r>
            <a:r>
              <a:rPr kumimoji="1" lang="ja-JP" altLang="en-US" sz="900" dirty="0" smtClean="0">
                <a:latin typeface="Meiryo UI" panose="020B0604030504040204" pitchFamily="50" charset="-128"/>
                <a:ea typeface="Meiryo UI" panose="020B0604030504040204" pitchFamily="50" charset="-128"/>
              </a:rPr>
              <a:t>年度</a:t>
            </a:r>
            <a:endParaRPr kumimoji="1" lang="ja-JP" altLang="en-US" sz="9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632193" y="1021840"/>
            <a:ext cx="755335"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2025</a:t>
            </a:r>
            <a:r>
              <a:rPr kumimoji="1" lang="ja-JP" altLang="en-US" sz="1200" b="1" dirty="0">
                <a:latin typeface="Meiryo UI" panose="020B0604030504040204" pitchFamily="50" charset="-128"/>
                <a:ea typeface="Meiryo UI" panose="020B0604030504040204" pitchFamily="50" charset="-128"/>
              </a:rPr>
              <a:t>年</a:t>
            </a:r>
          </a:p>
        </p:txBody>
      </p:sp>
      <p:sp>
        <p:nvSpPr>
          <p:cNvPr id="56" name="テキスト ボックス 55"/>
          <p:cNvSpPr txBox="1"/>
          <p:nvPr/>
        </p:nvSpPr>
        <p:spPr>
          <a:xfrm>
            <a:off x="3912210" y="3377156"/>
            <a:ext cx="200341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護岸後背地活用検討・実施</a:t>
            </a:r>
            <a:endParaRPr kumimoji="1" lang="ja-JP" altLang="en-US" sz="1200" dirty="0">
              <a:latin typeface="Meiryo UI" panose="020B0604030504040204" pitchFamily="50" charset="-128"/>
              <a:ea typeface="Meiryo UI" panose="020B0604030504040204" pitchFamily="50" charset="-128"/>
            </a:endParaRPr>
          </a:p>
        </p:txBody>
      </p:sp>
      <p:sp>
        <p:nvSpPr>
          <p:cNvPr id="62" name="矢印: 五方向 40">
            <a:extLst>
              <a:ext uri="{FF2B5EF4-FFF2-40B4-BE49-F238E27FC236}">
                <a16:creationId xmlns:a16="http://schemas.microsoft.com/office/drawing/2014/main" id="{5271360F-EF47-4813-8D00-50ECE3CF2F72}"/>
              </a:ext>
            </a:extLst>
          </p:cNvPr>
          <p:cNvSpPr/>
          <p:nvPr/>
        </p:nvSpPr>
        <p:spPr>
          <a:xfrm>
            <a:off x="2500064" y="2710417"/>
            <a:ext cx="3437100" cy="478968"/>
          </a:xfrm>
          <a:prstGeom prst="homePlate">
            <a:avLst>
              <a:gd name="adj" fmla="val 26598"/>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accent4"/>
                </a:solidFill>
                <a:latin typeface="Meiryo UI" panose="020B0604030504040204" pitchFamily="50" charset="-128"/>
                <a:ea typeface="Meiryo UI" panose="020B0604030504040204" pitchFamily="50" charset="-128"/>
              </a:rPr>
              <a:t>プレイヤ</a:t>
            </a:r>
            <a:r>
              <a:rPr kumimoji="1" lang="en-US" altLang="ja-JP" sz="1200" dirty="0">
                <a:solidFill>
                  <a:schemeClr val="accent4"/>
                </a:solidFill>
                <a:latin typeface="Meiryo UI" panose="020B0604030504040204" pitchFamily="50" charset="-128"/>
                <a:ea typeface="Meiryo UI" panose="020B0604030504040204" pitchFamily="50" charset="-128"/>
              </a:rPr>
              <a:t>―</a:t>
            </a:r>
            <a:r>
              <a:rPr kumimoji="1" lang="ja-JP" altLang="en-US" sz="1200" dirty="0">
                <a:solidFill>
                  <a:schemeClr val="accent4"/>
                </a:solidFill>
                <a:latin typeface="Meiryo UI" panose="020B0604030504040204" pitchFamily="50" charset="-128"/>
                <a:ea typeface="Meiryo UI" panose="020B0604030504040204" pitchFamily="50" charset="-128"/>
              </a:rPr>
              <a:t>発掘・</a:t>
            </a:r>
            <a:r>
              <a:rPr kumimoji="1" lang="ja-JP" altLang="en-US" sz="1200" dirty="0" smtClean="0">
                <a:solidFill>
                  <a:schemeClr val="accent4"/>
                </a:solidFill>
                <a:latin typeface="Meiryo UI" panose="020B0604030504040204" pitchFamily="50" charset="-128"/>
                <a:ea typeface="Meiryo UI" panose="020B0604030504040204" pitchFamily="50" charset="-128"/>
              </a:rPr>
              <a:t>育成</a:t>
            </a:r>
            <a:endParaRPr kumimoji="1" lang="ja-JP" altLang="en-US" sz="1200" dirty="0">
              <a:solidFill>
                <a:schemeClr val="accent4"/>
              </a:solidFill>
              <a:latin typeface="Meiryo UI" panose="020B0604030504040204" pitchFamily="50" charset="-128"/>
              <a:ea typeface="Meiryo UI" panose="020B0604030504040204" pitchFamily="50" charset="-128"/>
            </a:endParaRPr>
          </a:p>
        </p:txBody>
      </p:sp>
      <p:sp>
        <p:nvSpPr>
          <p:cNvPr id="63" name="矢印: 五方向 40">
            <a:extLst>
              <a:ext uri="{FF2B5EF4-FFF2-40B4-BE49-F238E27FC236}">
                <a16:creationId xmlns:a16="http://schemas.microsoft.com/office/drawing/2014/main" id="{5271360F-EF47-4813-8D00-50ECE3CF2F72}"/>
              </a:ext>
            </a:extLst>
          </p:cNvPr>
          <p:cNvSpPr/>
          <p:nvPr/>
        </p:nvSpPr>
        <p:spPr>
          <a:xfrm>
            <a:off x="6029927" y="2710417"/>
            <a:ext cx="2087210" cy="477874"/>
          </a:xfrm>
          <a:prstGeom prst="homePlate">
            <a:avLst>
              <a:gd name="adj" fmla="val 2659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kumimoji="1" lang="ja-JP" altLang="en-US" sz="1200" dirty="0">
                <a:solidFill>
                  <a:schemeClr val="accent4"/>
                </a:solidFill>
                <a:latin typeface="Meiryo UI" panose="020B0604030504040204" pitchFamily="50" charset="-128"/>
                <a:ea typeface="Meiryo UI" panose="020B0604030504040204" pitchFamily="50" charset="-128"/>
              </a:rPr>
              <a:t>組織の仕組み、</a:t>
            </a:r>
            <a:endParaRPr kumimoji="1" lang="en-US" altLang="ja-JP" sz="1200" dirty="0">
              <a:solidFill>
                <a:schemeClr val="accent4"/>
              </a:solidFill>
              <a:latin typeface="Meiryo UI" panose="020B0604030504040204" pitchFamily="50" charset="-128"/>
              <a:ea typeface="Meiryo UI" panose="020B0604030504040204" pitchFamily="50" charset="-128"/>
            </a:endParaRPr>
          </a:p>
          <a:p>
            <a:pPr algn="ctr">
              <a:lnSpc>
                <a:spcPts val="1300"/>
              </a:lnSpc>
            </a:pPr>
            <a:r>
              <a:rPr kumimoji="1" lang="ja-JP" altLang="en-US" sz="1200" dirty="0">
                <a:solidFill>
                  <a:schemeClr val="accent4"/>
                </a:solidFill>
                <a:latin typeface="Meiryo UI" panose="020B0604030504040204" pitchFamily="50" charset="-128"/>
                <a:ea typeface="Meiryo UI" panose="020B0604030504040204" pitchFamily="50" charset="-128"/>
              </a:rPr>
              <a:t>体制の検討、整備</a:t>
            </a:r>
          </a:p>
        </p:txBody>
      </p:sp>
      <p:sp>
        <p:nvSpPr>
          <p:cNvPr id="68" name="テキスト ボックス 67"/>
          <p:cNvSpPr txBox="1"/>
          <p:nvPr/>
        </p:nvSpPr>
        <p:spPr>
          <a:xfrm>
            <a:off x="69448" y="2793971"/>
            <a:ext cx="2376725" cy="307777"/>
          </a:xfrm>
          <a:prstGeom prst="rect">
            <a:avLst/>
          </a:prstGeom>
          <a:noFill/>
        </p:spPr>
        <p:txBody>
          <a:bodyPr wrap="square" rtlCol="0" anchor="ctr">
            <a:spAutoFit/>
          </a:bodyPr>
          <a:lstStyle/>
          <a:p>
            <a:pPr algn="ctr"/>
            <a:r>
              <a:rPr kumimoji="1" lang="ja-JP" altLang="en-US" sz="1400" dirty="0">
                <a:solidFill>
                  <a:schemeClr val="accent1"/>
                </a:solidFill>
                <a:latin typeface="Meiryo UI" panose="020B0604030504040204" pitchFamily="50" charset="-128"/>
                <a:ea typeface="Meiryo UI" panose="020B0604030504040204" pitchFamily="50" charset="-128"/>
              </a:rPr>
              <a:t>中間</a:t>
            </a:r>
            <a:r>
              <a:rPr kumimoji="1" lang="ja-JP" altLang="en-US" sz="1400" dirty="0" smtClean="0">
                <a:solidFill>
                  <a:schemeClr val="accent1"/>
                </a:solidFill>
                <a:latin typeface="Meiryo UI" panose="020B0604030504040204" pitchFamily="50" charset="-128"/>
                <a:ea typeface="Meiryo UI" panose="020B0604030504040204" pitchFamily="50" charset="-128"/>
              </a:rPr>
              <a:t>支援組織</a:t>
            </a:r>
            <a:endParaRPr kumimoji="1" lang="en-US" altLang="ja-JP" sz="1400" dirty="0">
              <a:solidFill>
                <a:schemeClr val="accent1"/>
              </a:solidFill>
              <a:latin typeface="Meiryo UI" panose="020B0604030504040204" pitchFamily="50" charset="-128"/>
              <a:ea typeface="Meiryo UI" panose="020B0604030504040204" pitchFamily="50" charset="-128"/>
            </a:endParaRPr>
          </a:p>
        </p:txBody>
      </p:sp>
      <p:sp>
        <p:nvSpPr>
          <p:cNvPr id="71" name="矢印: 五方向 46">
            <a:extLst>
              <a:ext uri="{FF2B5EF4-FFF2-40B4-BE49-F238E27FC236}">
                <a16:creationId xmlns:a16="http://schemas.microsoft.com/office/drawing/2014/main" id="{37EDD2C4-D97C-412A-B135-C9EDEDF955E2}"/>
              </a:ext>
            </a:extLst>
          </p:cNvPr>
          <p:cNvSpPr/>
          <p:nvPr/>
        </p:nvSpPr>
        <p:spPr>
          <a:xfrm>
            <a:off x="6029927" y="5172507"/>
            <a:ext cx="2087210" cy="710523"/>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ネットワークの抜本的改善に向けた検討</a:t>
            </a:r>
          </a:p>
        </p:txBody>
      </p:sp>
      <p:sp>
        <p:nvSpPr>
          <p:cNvPr id="73" name="矢印: 五方向 39">
            <a:extLst>
              <a:ext uri="{FF2B5EF4-FFF2-40B4-BE49-F238E27FC236}">
                <a16:creationId xmlns:a16="http://schemas.microsoft.com/office/drawing/2014/main" id="{83BCD466-EBA5-4687-9AC5-5A7321C5FD8B}"/>
              </a:ext>
            </a:extLst>
          </p:cNvPr>
          <p:cNvSpPr/>
          <p:nvPr/>
        </p:nvSpPr>
        <p:spPr>
          <a:xfrm>
            <a:off x="8190672" y="4311100"/>
            <a:ext cx="1658872" cy="710522"/>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ゲートウェイ</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としての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場の活用</a:t>
            </a:r>
          </a:p>
        </p:txBody>
      </p:sp>
      <p:sp>
        <p:nvSpPr>
          <p:cNvPr id="60" name="矢印: 五方向 47">
            <a:extLst>
              <a:ext uri="{FF2B5EF4-FFF2-40B4-BE49-F238E27FC236}">
                <a16:creationId xmlns:a16="http://schemas.microsoft.com/office/drawing/2014/main" id="{F5C6FE55-2D52-445C-896A-E8408383FF37}"/>
              </a:ext>
            </a:extLst>
          </p:cNvPr>
          <p:cNvSpPr/>
          <p:nvPr/>
        </p:nvSpPr>
        <p:spPr>
          <a:xfrm>
            <a:off x="3680807" y="6029945"/>
            <a:ext cx="2267736"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大阪府・大阪市との連携に</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より、堺市内の川と海を繋ぐ</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rPr>
              <a:t>取組やファムツアーの実施</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72" name="矢印: 五方向 47">
            <a:extLst>
              <a:ext uri="{FF2B5EF4-FFF2-40B4-BE49-F238E27FC236}">
                <a16:creationId xmlns:a16="http://schemas.microsoft.com/office/drawing/2014/main" id="{F5C6FE55-2D52-445C-896A-E8408383FF37}"/>
              </a:ext>
            </a:extLst>
          </p:cNvPr>
          <p:cNvSpPr/>
          <p:nvPr/>
        </p:nvSpPr>
        <p:spPr>
          <a:xfrm>
            <a:off x="6947916" y="6029945"/>
            <a:ext cx="1173435" cy="720000"/>
          </a:xfrm>
          <a:prstGeom prst="homePlate">
            <a:avLst>
              <a:gd name="adj" fmla="val 26598"/>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広域交通網</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として</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形成検討</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cxnSp>
        <p:nvCxnSpPr>
          <p:cNvPr id="5" name="直線コネクタ 4">
            <a:extLst>
              <a:ext uri="{FF2B5EF4-FFF2-40B4-BE49-F238E27FC236}">
                <a16:creationId xmlns:a16="http://schemas.microsoft.com/office/drawing/2014/main" id="{F07A91F9-54DB-423F-951A-E139309C93C9}"/>
              </a:ext>
            </a:extLst>
          </p:cNvPr>
          <p:cNvCxnSpPr/>
          <p:nvPr/>
        </p:nvCxnSpPr>
        <p:spPr>
          <a:xfrm>
            <a:off x="5976036" y="1265340"/>
            <a:ext cx="0" cy="5561367"/>
          </a:xfrm>
          <a:prstGeom prst="line">
            <a:avLst/>
          </a:prstGeom>
          <a:ln w="47625">
            <a:solidFill>
              <a:schemeClr val="accent1">
                <a:alpha val="63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37A69BC9-46BC-4E74-9CE5-837AA9592506}"/>
              </a:ext>
            </a:extLst>
          </p:cNvPr>
          <p:cNvSpPr/>
          <p:nvPr/>
        </p:nvSpPr>
        <p:spPr>
          <a:xfrm>
            <a:off x="2523057" y="3328240"/>
            <a:ext cx="1243320" cy="34343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5999799" y="3387603"/>
            <a:ext cx="915635" cy="276999"/>
          </a:xfrm>
          <a:prstGeom prst="rect">
            <a:avLst/>
          </a:prstGeom>
          <a:noFill/>
        </p:spPr>
        <p:txBody>
          <a:bodyPr wrap="none" rtlCol="0">
            <a:spAutoFit/>
          </a:bodyPr>
          <a:lstStyle/>
          <a:p>
            <a:r>
              <a:rPr kumimoji="1" lang="ja-JP" altLang="en-US" sz="1200" dirty="0" smtClean="0">
                <a:solidFill>
                  <a:schemeClr val="accent4"/>
                </a:solidFill>
                <a:latin typeface="Meiryo UI" panose="020B0604030504040204" pitchFamily="50" charset="-128"/>
                <a:ea typeface="Meiryo UI" panose="020B0604030504040204" pitchFamily="50" charset="-128"/>
              </a:rPr>
              <a:t>変化を先導</a:t>
            </a:r>
            <a:endParaRPr kumimoji="1" lang="ja-JP" altLang="en-US" sz="1200" dirty="0">
              <a:solidFill>
                <a:schemeClr val="accent4"/>
              </a:solidFill>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64348" y="2636912"/>
            <a:ext cx="975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矢印: 五方向 43">
            <a:extLst>
              <a:ext uri="{FF2B5EF4-FFF2-40B4-BE49-F238E27FC236}">
                <a16:creationId xmlns:a16="http://schemas.microsoft.com/office/drawing/2014/main" id="{35D89932-563B-4364-90F9-275B21C721A7}"/>
              </a:ext>
            </a:extLst>
          </p:cNvPr>
          <p:cNvSpPr/>
          <p:nvPr/>
        </p:nvSpPr>
        <p:spPr>
          <a:xfrm>
            <a:off x="7027187" y="3336315"/>
            <a:ext cx="2822357" cy="827871"/>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魅力が活かされた</a:t>
            </a:r>
          </a:p>
          <a:p>
            <a:pPr algn="ctr"/>
            <a:r>
              <a:rPr kumimoji="1" lang="ja-JP" altLang="en-US" sz="1200" dirty="0">
                <a:solidFill>
                  <a:schemeClr val="tx1"/>
                </a:solidFill>
                <a:latin typeface="Meiryo UI" panose="020B0604030504040204" pitchFamily="50" charset="-128"/>
                <a:ea typeface="Meiryo UI" panose="020B0604030504040204" pitchFamily="50" charset="-128"/>
              </a:rPr>
              <a:t>空間へ</a:t>
            </a:r>
          </a:p>
        </p:txBody>
      </p:sp>
      <p:sp>
        <p:nvSpPr>
          <p:cNvPr id="76" name="四角形: 角を丸くする 10">
            <a:extLst>
              <a:ext uri="{FF2B5EF4-FFF2-40B4-BE49-F238E27FC236}">
                <a16:creationId xmlns:a16="http://schemas.microsoft.com/office/drawing/2014/main" id="{8CCA13FA-6FB8-485B-8AA8-4681D1EA82CD}"/>
              </a:ext>
            </a:extLst>
          </p:cNvPr>
          <p:cNvSpPr/>
          <p:nvPr/>
        </p:nvSpPr>
        <p:spPr>
          <a:xfrm>
            <a:off x="2458846" y="3696933"/>
            <a:ext cx="1367737" cy="29600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400"/>
              </a:lnSpc>
            </a:pPr>
            <a:r>
              <a:rPr kumimoji="1" lang="en-US" altLang="ja-JP" sz="1100" b="1" spc="-100" dirty="0" smtClean="0">
                <a:solidFill>
                  <a:srgbClr val="FF0000"/>
                </a:solidFill>
                <a:latin typeface="Meiryo UI" panose="020B0604030504040204" pitchFamily="50" charset="-128"/>
                <a:ea typeface="Meiryo UI" panose="020B0604030504040204" pitchFamily="50" charset="-128"/>
              </a:rPr>
              <a:t>~</a:t>
            </a:r>
            <a:r>
              <a:rPr kumimoji="1" lang="ja-JP" altLang="en-US" sz="1100" b="1" spc="-100" dirty="0" smtClean="0">
                <a:solidFill>
                  <a:srgbClr val="FF0000"/>
                </a:solidFill>
                <a:latin typeface="Meiryo UI" panose="020B0604030504040204" pitchFamily="50" charset="-128"/>
                <a:ea typeface="Meiryo UI" panose="020B0604030504040204" pitchFamily="50" charset="-128"/>
              </a:rPr>
              <a:t>ビジョンの実現に向けた機運の醸成を図る</a:t>
            </a:r>
            <a:r>
              <a:rPr kumimoji="1" lang="en-US" altLang="ja-JP" sz="1100" b="1" spc="-100" dirty="0" smtClean="0">
                <a:solidFill>
                  <a:srgbClr val="FF0000"/>
                </a:solidFill>
                <a:latin typeface="Meiryo UI" panose="020B0604030504040204" pitchFamily="50" charset="-128"/>
                <a:ea typeface="Meiryo UI" panose="020B0604030504040204" pitchFamily="50" charset="-128"/>
              </a:rPr>
              <a:t>~</a:t>
            </a:r>
          </a:p>
          <a:p>
            <a:pPr>
              <a:lnSpc>
                <a:spcPts val="1400"/>
              </a:lnSpc>
              <a:spcBef>
                <a:spcPts val="800"/>
              </a:spcBef>
            </a:pPr>
            <a:r>
              <a:rPr kumimoji="1" lang="ja-JP" altLang="en-US" sz="1100" spc="-100" dirty="0" smtClean="0">
                <a:solidFill>
                  <a:schemeClr val="tx1"/>
                </a:solidFill>
                <a:latin typeface="Meiryo UI" panose="020B0604030504040204" pitchFamily="50" charset="-128"/>
                <a:ea typeface="Meiryo UI" panose="020B0604030504040204" pitchFamily="50" charset="-128"/>
              </a:rPr>
              <a:t>・取組方針を見据え、 </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試験的な取組により、</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エリアの可能性等を見</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える化し、民間及び地</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r>
              <a:rPr kumimoji="1" lang="en-US" altLang="ja-JP" sz="1100" spc="-100" dirty="0">
                <a:solidFill>
                  <a:schemeClr val="tx1"/>
                </a:solidFill>
                <a:latin typeface="Meiryo UI" panose="020B0604030504040204" pitchFamily="50" charset="-128"/>
                <a:ea typeface="Meiryo UI" panose="020B0604030504040204" pitchFamily="50" charset="-128"/>
              </a:rPr>
              <a:t> </a:t>
            </a:r>
            <a:r>
              <a:rPr kumimoji="1" lang="ja-JP" altLang="en-US" sz="1100" spc="-100" dirty="0" smtClean="0">
                <a:solidFill>
                  <a:schemeClr val="tx1"/>
                </a:solidFill>
                <a:latin typeface="Meiryo UI" panose="020B0604030504040204" pitchFamily="50" charset="-128"/>
                <a:ea typeface="Meiryo UI" panose="020B0604030504040204" pitchFamily="50" charset="-128"/>
              </a:rPr>
              <a:t>域の参画を促す</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spcBef>
                <a:spcPts val="500"/>
              </a:spcBef>
            </a:pPr>
            <a:r>
              <a:rPr kumimoji="1" lang="ja-JP" altLang="en-US" sz="1100" spc="-100" dirty="0" smtClean="0">
                <a:solidFill>
                  <a:schemeClr val="tx1"/>
                </a:solidFill>
                <a:latin typeface="Meiryo UI" panose="020B0604030504040204" pitchFamily="50" charset="-128"/>
                <a:ea typeface="Meiryo UI" panose="020B0604030504040204" pitchFamily="50" charset="-128"/>
              </a:rPr>
              <a:t>・各方針の取組も推進</a:t>
            </a:r>
            <a:endParaRPr kumimoji="1" lang="en-US" altLang="ja-JP" sz="1100" spc="-100" dirty="0" smtClean="0">
              <a:solidFill>
                <a:schemeClr val="tx1"/>
              </a:solidFill>
              <a:latin typeface="Meiryo UI" panose="020B0604030504040204" pitchFamily="50" charset="-128"/>
              <a:ea typeface="Meiryo UI" panose="020B0604030504040204" pitchFamily="50" charset="-128"/>
            </a:endParaRPr>
          </a:p>
          <a:p>
            <a:pPr>
              <a:lnSpc>
                <a:spcPts val="1400"/>
              </a:lnSpc>
            </a:pPr>
            <a:endParaRPr kumimoji="1" lang="en-US" altLang="ja-JP" sz="1100" spc="-100" dirty="0">
              <a:solidFill>
                <a:srgbClr val="FF0000"/>
              </a:solidFill>
              <a:latin typeface="Meiryo UI" panose="020B0604030504040204" pitchFamily="50" charset="-128"/>
              <a:ea typeface="Meiryo UI" panose="020B0604030504040204" pitchFamily="50" charset="-128"/>
            </a:endParaRPr>
          </a:p>
          <a:p>
            <a:pPr>
              <a:lnSpc>
                <a:spcPts val="1400"/>
              </a:lnSpc>
            </a:pPr>
            <a:endParaRPr kumimoji="1" lang="ja-JP" altLang="en-US" sz="1100" spc="-100" dirty="0">
              <a:solidFill>
                <a:srgbClr val="FF0000"/>
              </a:solidFill>
              <a:latin typeface="Meiryo UI" panose="020B0604030504040204" pitchFamily="50" charset="-128"/>
              <a:ea typeface="Meiryo UI" panose="020B0604030504040204" pitchFamily="50" charset="-128"/>
            </a:endParaRPr>
          </a:p>
        </p:txBody>
      </p:sp>
      <p:sp>
        <p:nvSpPr>
          <p:cNvPr id="55"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⑦</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ターゲットとロードマップ</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1334624" y="1902529"/>
            <a:ext cx="84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336698" y="1265340"/>
            <a:ext cx="0" cy="1371572"/>
          </a:xfrm>
          <a:prstGeom prst="line">
            <a:avLst/>
          </a:prstGeom>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353941" y="1434780"/>
            <a:ext cx="1080000" cy="307777"/>
          </a:xfrm>
          <a:prstGeom prst="rect">
            <a:avLst/>
          </a:prstGeom>
          <a:noFill/>
          <a:ln>
            <a:noFill/>
          </a:ln>
        </p:spPr>
        <p:txBody>
          <a:bodyPr wrap="square" rtlCol="0" anchor="ctr">
            <a:spAutoFit/>
          </a:bodyPr>
          <a:lstStyle/>
          <a:p>
            <a:pPr algn="ctr"/>
            <a:r>
              <a:rPr kumimoji="1" lang="ja-JP" altLang="en-US" sz="1400" dirty="0" smtClean="0">
                <a:solidFill>
                  <a:schemeClr val="accent1"/>
                </a:solidFill>
                <a:latin typeface="Meiryo UI" panose="020B0604030504040204" pitchFamily="50" charset="-128"/>
                <a:ea typeface="Meiryo UI" panose="020B0604030504040204" pitchFamily="50" charset="-128"/>
              </a:rPr>
              <a:t>市　民</a:t>
            </a:r>
            <a:endParaRPr kumimoji="1" lang="ja-JP" altLang="en-US" sz="1400" dirty="0">
              <a:solidFill>
                <a:schemeClr val="accent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1334537" y="2116694"/>
            <a:ext cx="1116000" cy="307777"/>
          </a:xfrm>
          <a:prstGeom prst="rect">
            <a:avLst/>
          </a:prstGeom>
          <a:noFill/>
          <a:ln>
            <a:noFill/>
          </a:ln>
        </p:spPr>
        <p:txBody>
          <a:bodyPr wrap="square" rtlCol="0" anchor="ctr">
            <a:spAutoFit/>
          </a:bodyPr>
          <a:lstStyle/>
          <a:p>
            <a:pPr algn="ctr"/>
            <a:r>
              <a:rPr kumimoji="1" lang="ja-JP" altLang="en-US" sz="1400" dirty="0" smtClean="0">
                <a:solidFill>
                  <a:schemeClr val="accent1"/>
                </a:solidFill>
                <a:latin typeface="Meiryo UI" panose="020B0604030504040204" pitchFamily="50" charset="-128"/>
                <a:ea typeface="Meiryo UI" panose="020B0604030504040204" pitchFamily="50" charset="-128"/>
              </a:rPr>
              <a:t>来　訪</a:t>
            </a:r>
            <a:endParaRPr kumimoji="1" lang="ja-JP" altLang="en-US" sz="1400" dirty="0">
              <a:solidFill>
                <a:schemeClr val="accent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81940" y="1798656"/>
            <a:ext cx="1260000" cy="307777"/>
          </a:xfrm>
          <a:prstGeom prst="rect">
            <a:avLst/>
          </a:prstGeom>
          <a:noFill/>
          <a:ln>
            <a:noFill/>
          </a:ln>
        </p:spPr>
        <p:txBody>
          <a:bodyPr wrap="square" rtlCol="0" anchor="ctr">
            <a:spAutoFit/>
          </a:bodyPr>
          <a:lstStyle/>
          <a:p>
            <a:pPr algn="ctr"/>
            <a:r>
              <a:rPr kumimoji="1" lang="ja-JP" altLang="en-US" sz="1400" dirty="0">
                <a:solidFill>
                  <a:schemeClr val="accent1"/>
                </a:solidFill>
                <a:latin typeface="Meiryo UI" panose="020B0604030504040204" pitchFamily="50" charset="-128"/>
                <a:ea typeface="Meiryo UI" panose="020B0604030504040204" pitchFamily="50" charset="-128"/>
              </a:rPr>
              <a:t>ターゲット</a:t>
            </a:r>
          </a:p>
        </p:txBody>
      </p:sp>
      <p:sp>
        <p:nvSpPr>
          <p:cNvPr id="64" name="テキスト ボックス 63">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10</a:t>
            </a:r>
          </a:p>
        </p:txBody>
      </p:sp>
      <p:sp>
        <p:nvSpPr>
          <p:cNvPr id="44" name="矢印: 五方向 43">
            <a:extLst>
              <a:ext uri="{FF2B5EF4-FFF2-40B4-BE49-F238E27FC236}">
                <a16:creationId xmlns:a16="http://schemas.microsoft.com/office/drawing/2014/main" id="{35D89932-563B-4364-90F9-275B21C721A7}"/>
              </a:ext>
            </a:extLst>
          </p:cNvPr>
          <p:cNvSpPr/>
          <p:nvPr/>
        </p:nvSpPr>
        <p:spPr>
          <a:xfrm>
            <a:off x="4855323" y="3774823"/>
            <a:ext cx="2160239" cy="389363"/>
          </a:xfrm>
          <a:prstGeom prst="homePlate">
            <a:avLst>
              <a:gd name="adj" fmla="val 26598"/>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4913915" y="3832765"/>
            <a:ext cx="2034002"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堅</a:t>
            </a:r>
            <a:r>
              <a:rPr kumimoji="1" lang="ja-JP" altLang="en-US" sz="1200" dirty="0" smtClean="0">
                <a:latin typeface="Meiryo UI" panose="020B0604030504040204" pitchFamily="50" charset="-128"/>
                <a:ea typeface="Meiryo UI" panose="020B0604030504040204" pitchFamily="50" charset="-128"/>
              </a:rPr>
              <a:t>川ポンプ場活用検討・</a:t>
            </a:r>
            <a:r>
              <a:rPr kumimoji="1" lang="ja-JP" altLang="en-US" sz="1200" dirty="0">
                <a:latin typeface="Meiryo UI" panose="020B0604030504040204" pitchFamily="50" charset="-128"/>
                <a:ea typeface="Meiryo UI" panose="020B0604030504040204" pitchFamily="50" charset="-128"/>
              </a:rPr>
              <a:t>実施</a:t>
            </a:r>
          </a:p>
        </p:txBody>
      </p:sp>
      <p:pic>
        <p:nvPicPr>
          <p:cNvPr id="50" name="図 49">
            <a:extLst>
              <a:ext uri="{FF2B5EF4-FFF2-40B4-BE49-F238E27FC236}">
                <a16:creationId xmlns:a16="http://schemas.microsoft.com/office/drawing/2014/main" id="{678204FE-4A75-4588-8599-47F7AC0AAEE8}"/>
              </a:ext>
            </a:extLst>
          </p:cNvPr>
          <p:cNvPicPr>
            <a:picLocks/>
          </p:cNvPicPr>
          <p:nvPr/>
        </p:nvPicPr>
        <p:blipFill rotWithShape="1">
          <a:blip r:embed="rId3"/>
          <a:srcRect l="48102" t="5576" r="3991" b="17929"/>
          <a:stretch/>
        </p:blipFill>
        <p:spPr>
          <a:xfrm>
            <a:off x="2604717" y="5422689"/>
            <a:ext cx="1080000" cy="573905"/>
          </a:xfrm>
          <a:prstGeom prst="rect">
            <a:avLst/>
          </a:prstGeom>
        </p:spPr>
      </p:pic>
      <p:sp>
        <p:nvSpPr>
          <p:cNvPr id="52" name="テキスト ボックス 51">
            <a:extLst>
              <a:ext uri="{FF2B5EF4-FFF2-40B4-BE49-F238E27FC236}">
                <a16:creationId xmlns:a16="http://schemas.microsoft.com/office/drawing/2014/main" id="{26413FBC-DDC2-4E99-BBF8-AD5F2D30FF7A}"/>
              </a:ext>
            </a:extLst>
          </p:cNvPr>
          <p:cNvSpPr txBox="1"/>
          <p:nvPr/>
        </p:nvSpPr>
        <p:spPr>
          <a:xfrm>
            <a:off x="2346411" y="3337942"/>
            <a:ext cx="1575643" cy="276999"/>
          </a:xfrm>
          <a:prstGeom prst="rect">
            <a:avLst/>
          </a:prstGeom>
          <a:noFill/>
        </p:spPr>
        <p:txBody>
          <a:bodyPr wrap="square" rtlCol="0">
            <a:spAutoFit/>
          </a:bodyPr>
          <a:lstStyle/>
          <a:p>
            <a:pPr algn="ctr"/>
            <a:r>
              <a:rPr kumimoji="1" lang="ja-JP" altLang="en-US" sz="1200" b="1" dirty="0" smtClean="0">
                <a:solidFill>
                  <a:srgbClr val="FF0000"/>
                </a:solidFill>
                <a:effectLst>
                  <a:glow rad="254000">
                    <a:schemeClr val="bg1">
                      <a:alpha val="65000"/>
                    </a:schemeClr>
                  </a:glow>
                </a:effectLst>
                <a:latin typeface="Meiryo UI" panose="020B0604030504040204" pitchFamily="50" charset="-128"/>
                <a:ea typeface="Meiryo UI" panose="020B0604030504040204" pitchFamily="50" charset="-128"/>
              </a:rPr>
              <a:t>＜取組イメージ＞</a:t>
            </a:r>
            <a:endParaRPr kumimoji="1" lang="en-US" altLang="ja-JP" sz="1200" b="1" dirty="0" smtClean="0">
              <a:solidFill>
                <a:srgbClr val="FF0000"/>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26413FBC-DDC2-4E99-BBF8-AD5F2D30FF7A}"/>
              </a:ext>
            </a:extLst>
          </p:cNvPr>
          <p:cNvSpPr txBox="1"/>
          <p:nvPr/>
        </p:nvSpPr>
        <p:spPr>
          <a:xfrm>
            <a:off x="2604717" y="5845881"/>
            <a:ext cx="1080000" cy="184666"/>
          </a:xfrm>
          <a:prstGeom prst="rect">
            <a:avLst/>
          </a:prstGeom>
          <a:noFill/>
        </p:spPr>
        <p:txBody>
          <a:bodyPr wrap="square" rtlCol="0">
            <a:spAutoFit/>
          </a:bodyPr>
          <a:lstStyle/>
          <a:p>
            <a:pPr algn="ct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護岸</a:t>
            </a:r>
            <a:r>
              <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rPr>
              <a:t>を</a:t>
            </a: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芝生化</a:t>
            </a:r>
            <a:endPar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70" name="図 69" descr="建物, フェンス, 屋外, 民衆 が含まれている画像&#10;&#10;自動的に生成された説明">
            <a:extLst>
              <a:ext uri="{FF2B5EF4-FFF2-40B4-BE49-F238E27FC236}">
                <a16:creationId xmlns:a16="http://schemas.microsoft.com/office/drawing/2014/main" id="{1117721B-BAEA-4CED-890E-B40ABA81F439}"/>
              </a:ext>
            </a:extLst>
          </p:cNvPr>
          <p:cNvPicPr>
            <a:picLocks/>
          </p:cNvPicPr>
          <p:nvPr/>
        </p:nvPicPr>
        <p:blipFill rotWithShape="1">
          <a:blip r:embed="rId4" cstate="screen">
            <a:extLst>
              <a:ext uri="{28A0092B-C50C-407E-A947-70E740481C1C}">
                <a14:useLocalDpi xmlns:a14="http://schemas.microsoft.com/office/drawing/2010/main"/>
              </a:ext>
            </a:extLst>
          </a:blip>
          <a:srcRect t="9412"/>
          <a:stretch/>
        </p:blipFill>
        <p:spPr>
          <a:xfrm>
            <a:off x="2600361" y="6082809"/>
            <a:ext cx="1080445" cy="612000"/>
          </a:xfrm>
          <a:prstGeom prst="rect">
            <a:avLst/>
          </a:prstGeom>
        </p:spPr>
      </p:pic>
      <p:sp>
        <p:nvSpPr>
          <p:cNvPr id="69" name="テキスト ボックス 68">
            <a:extLst>
              <a:ext uri="{FF2B5EF4-FFF2-40B4-BE49-F238E27FC236}">
                <a16:creationId xmlns:a16="http://schemas.microsoft.com/office/drawing/2014/main" id="{26413FBC-DDC2-4E99-BBF8-AD5F2D30FF7A}"/>
              </a:ext>
            </a:extLst>
          </p:cNvPr>
          <p:cNvSpPr txBox="1"/>
          <p:nvPr/>
        </p:nvSpPr>
        <p:spPr>
          <a:xfrm>
            <a:off x="2604717" y="6577955"/>
            <a:ext cx="1076089" cy="184666"/>
          </a:xfrm>
          <a:prstGeom prst="rect">
            <a:avLst/>
          </a:prstGeom>
          <a:noFill/>
        </p:spPr>
        <p:txBody>
          <a:bodyPr wrap="square" rtlCol="0">
            <a:spAutoFit/>
          </a:bodyPr>
          <a:lstStyle/>
          <a:p>
            <a:pPr algn="ctr"/>
            <a:r>
              <a:rPr kumimoji="1" lang="ja-JP" altLang="en-US" sz="600" b="1" dirty="0" smtClean="0">
                <a:effectLst>
                  <a:glow rad="254000">
                    <a:schemeClr val="bg1">
                      <a:alpha val="65000"/>
                    </a:schemeClr>
                  </a:glow>
                </a:effectLst>
                <a:latin typeface="Meiryo UI" panose="020B0604030504040204" pitchFamily="50" charset="-128"/>
                <a:ea typeface="Meiryo UI" panose="020B0604030504040204" pitchFamily="50" charset="-128"/>
              </a:rPr>
              <a:t>舟運と海辺の賑わい</a:t>
            </a:r>
            <a:endParaRPr kumimoji="1" lang="ja-JP" altLang="en-US" sz="600" b="1" dirty="0">
              <a:effectLst>
                <a:glow rad="254000">
                  <a:schemeClr val="bg1">
                    <a:alpha val="65000"/>
                  </a:schemeClr>
                </a:glo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4621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9F6AEDE2-C511-4BCE-AE11-6AFEE149A300}"/>
              </a:ext>
            </a:extLst>
          </p:cNvPr>
          <p:cNvSpPr/>
          <p:nvPr/>
        </p:nvSpPr>
        <p:spPr>
          <a:xfrm>
            <a:off x="136002" y="5503080"/>
            <a:ext cx="964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9F6AEDE2-C511-4BCE-AE11-6AFEE149A300}"/>
              </a:ext>
            </a:extLst>
          </p:cNvPr>
          <p:cNvSpPr/>
          <p:nvPr/>
        </p:nvSpPr>
        <p:spPr>
          <a:xfrm>
            <a:off x="4993605" y="1249397"/>
            <a:ext cx="478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0B19C3E-0DCB-4B5F-B9D2-2D5458C065D3}"/>
              </a:ext>
            </a:extLst>
          </p:cNvPr>
          <p:cNvSpPr/>
          <p:nvPr/>
        </p:nvSpPr>
        <p:spPr>
          <a:xfrm>
            <a:off x="143229" y="862304"/>
            <a:ext cx="9638376" cy="324000"/>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9D7E980F-0C6A-4C16-A8EB-927740098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900" y="5948778"/>
            <a:ext cx="1152000" cy="806254"/>
          </a:xfrm>
          <a:prstGeom prst="rect">
            <a:avLst/>
          </a:prstGeom>
        </p:spPr>
      </p:pic>
      <p:pic>
        <p:nvPicPr>
          <p:cNvPr id="43" name="図 42">
            <a:extLst>
              <a:ext uri="{FF2B5EF4-FFF2-40B4-BE49-F238E27FC236}">
                <a16:creationId xmlns:a16="http://schemas.microsoft.com/office/drawing/2014/main" id="{64BD6455-F16F-4720-98B8-379C123AA0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304" y="5948777"/>
            <a:ext cx="1152000" cy="806255"/>
          </a:xfrm>
          <a:prstGeom prst="rect">
            <a:avLst/>
          </a:prstGeom>
        </p:spPr>
      </p:pic>
      <p:sp>
        <p:nvSpPr>
          <p:cNvPr id="49" name="テキスト ボックス 48">
            <a:extLst>
              <a:ext uri="{FF2B5EF4-FFF2-40B4-BE49-F238E27FC236}">
                <a16:creationId xmlns:a16="http://schemas.microsoft.com/office/drawing/2014/main" id="{3F806744-E42D-4338-9B4B-526E8482CD7A}"/>
              </a:ext>
            </a:extLst>
          </p:cNvPr>
          <p:cNvSpPr txBox="1"/>
          <p:nvPr/>
        </p:nvSpPr>
        <p:spPr>
          <a:xfrm>
            <a:off x="143229" y="867538"/>
            <a:ext cx="9638376" cy="338554"/>
          </a:xfrm>
          <a:prstGeom prst="rect">
            <a:avLst/>
          </a:prstGeom>
          <a:noFill/>
        </p:spPr>
        <p:txBody>
          <a:bodyPr wrap="square" rtlCol="0">
            <a:spAutoFit/>
          </a:bodyPr>
          <a:lstStyle/>
          <a:p>
            <a:pPr algn="ctr"/>
            <a:r>
              <a:rPr kumimoji="1" lang="ja-JP" altLang="en-US" sz="1600" b="1" dirty="0">
                <a:latin typeface="Impact" panose="020B0806030902050204" pitchFamily="34" charset="0"/>
                <a:ea typeface="Meiryo UI" panose="020B0604030504040204" pitchFamily="50" charset="-128"/>
              </a:rPr>
              <a:t>堺の港は中世以降、人・モノ・情報が行き交う国際貿易都市として</a:t>
            </a:r>
            <a:r>
              <a:rPr kumimoji="1" lang="ja-JP" altLang="en-US" sz="1600" b="1" dirty="0" smtClean="0">
                <a:latin typeface="Impact" panose="020B0806030902050204" pitchFamily="34" charset="0"/>
                <a:ea typeface="Meiryo UI" panose="020B0604030504040204" pitchFamily="50" charset="-128"/>
              </a:rPr>
              <a:t>繁栄。「もの</a:t>
            </a:r>
            <a:r>
              <a:rPr kumimoji="1" lang="ja-JP" altLang="en-US" sz="1600" b="1" dirty="0">
                <a:latin typeface="Impact" panose="020B0806030902050204" pitchFamily="34" charset="0"/>
                <a:ea typeface="Meiryo UI" panose="020B0604030504040204" pitchFamily="50" charset="-128"/>
              </a:rPr>
              <a:t>のはじまりなんでも堺」の</a:t>
            </a:r>
            <a:r>
              <a:rPr kumimoji="1" lang="ja-JP" altLang="en-US" sz="1600" b="1" dirty="0" smtClean="0">
                <a:latin typeface="Impact" panose="020B0806030902050204" pitchFamily="34" charset="0"/>
                <a:ea typeface="Meiryo UI" panose="020B0604030504040204" pitchFamily="50" charset="-128"/>
              </a:rPr>
              <a:t>原点。</a:t>
            </a:r>
            <a:endParaRPr kumimoji="1" lang="en-US" altLang="ja-JP" sz="1600" b="1" dirty="0">
              <a:latin typeface="Impact" panose="020B0806030902050204" pitchFamily="34" charset="0"/>
              <a:ea typeface="Meiryo UI" panose="020B0604030504040204" pitchFamily="50" charset="-128"/>
            </a:endParaRPr>
          </a:p>
        </p:txBody>
      </p:sp>
      <p:sp>
        <p:nvSpPr>
          <p:cNvPr id="56" name="テキスト ボックス 55">
            <a:extLst>
              <a:ext uri="{FF2B5EF4-FFF2-40B4-BE49-F238E27FC236}">
                <a16:creationId xmlns:a16="http://schemas.microsoft.com/office/drawing/2014/main" id="{3A58B247-C167-43BB-A3D6-6375C3B2273E}"/>
              </a:ext>
            </a:extLst>
          </p:cNvPr>
          <p:cNvSpPr txBox="1"/>
          <p:nvPr/>
        </p:nvSpPr>
        <p:spPr>
          <a:xfrm>
            <a:off x="4936292" y="1592926"/>
            <a:ext cx="4904394" cy="461665"/>
          </a:xfrm>
          <a:prstGeom prst="rect">
            <a:avLst/>
          </a:prstGeom>
          <a:noFill/>
          <a:ln>
            <a:noFill/>
          </a:ln>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江戸時代の堺旧港や「元和の町割」が現在の堺のまちの骨格を形づくる</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堺旧港や環濠からなる独特かつコンパクトな都市構造が今なお息づいている</a:t>
            </a:r>
            <a:endParaRPr kumimoji="1" lang="en-US" altLang="ja-JP" sz="1200" dirty="0">
              <a:latin typeface="Meiryo UI" panose="020B0604030504040204" pitchFamily="50" charset="-128"/>
              <a:ea typeface="Meiryo UI" panose="020B0604030504040204" pitchFamily="50" charset="-128"/>
            </a:endParaRPr>
          </a:p>
        </p:txBody>
      </p:sp>
      <p:pic>
        <p:nvPicPr>
          <p:cNvPr id="38" name="図 37">
            <a:extLst>
              <a:ext uri="{FF2B5EF4-FFF2-40B4-BE49-F238E27FC236}">
                <a16:creationId xmlns:a16="http://schemas.microsoft.com/office/drawing/2014/main" id="{CCD19270-D0C2-4DE0-B799-F4C37A9ED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014" y="3805230"/>
            <a:ext cx="2127277" cy="1499482"/>
          </a:xfrm>
          <a:prstGeom prst="rect">
            <a:avLst/>
          </a:prstGeom>
        </p:spPr>
      </p:pic>
      <p:grpSp>
        <p:nvGrpSpPr>
          <p:cNvPr id="32" name="グループ化 31">
            <a:extLst>
              <a:ext uri="{FF2B5EF4-FFF2-40B4-BE49-F238E27FC236}">
                <a16:creationId xmlns:a16="http://schemas.microsoft.com/office/drawing/2014/main" id="{F4318424-0AA0-4892-8CE5-962FE5D571AA}"/>
              </a:ext>
            </a:extLst>
          </p:cNvPr>
          <p:cNvGrpSpPr/>
          <p:nvPr/>
        </p:nvGrpSpPr>
        <p:grpSpPr>
          <a:xfrm>
            <a:off x="4980087" y="2053155"/>
            <a:ext cx="2491723" cy="3259177"/>
            <a:chOff x="385685" y="3377633"/>
            <a:chExt cx="2516537" cy="3291631"/>
          </a:xfrm>
        </p:grpSpPr>
        <p:pic>
          <p:nvPicPr>
            <p:cNvPr id="7" name="図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5685" y="3377633"/>
              <a:ext cx="2516537" cy="3291631"/>
            </a:xfrm>
            <a:prstGeom prst="rect">
              <a:avLst/>
            </a:prstGeom>
          </p:spPr>
        </p:pic>
        <p:grpSp>
          <p:nvGrpSpPr>
            <p:cNvPr id="31" name="グループ化 30">
              <a:extLst>
                <a:ext uri="{FF2B5EF4-FFF2-40B4-BE49-F238E27FC236}">
                  <a16:creationId xmlns:a16="http://schemas.microsoft.com/office/drawing/2014/main" id="{5D3804BF-38A7-42CE-85C4-42E70DCA5CFA}"/>
                </a:ext>
              </a:extLst>
            </p:cNvPr>
            <p:cNvGrpSpPr/>
            <p:nvPr/>
          </p:nvGrpSpPr>
          <p:grpSpPr>
            <a:xfrm>
              <a:off x="389808" y="3605286"/>
              <a:ext cx="2141996" cy="2870176"/>
              <a:chOff x="389808" y="3605286"/>
              <a:chExt cx="2141996" cy="2870176"/>
            </a:xfrm>
          </p:grpSpPr>
          <p:sp>
            <p:nvSpPr>
              <p:cNvPr id="14" name="フリーフォーム: 図形 13">
                <a:extLst>
                  <a:ext uri="{FF2B5EF4-FFF2-40B4-BE49-F238E27FC236}">
                    <a16:creationId xmlns:a16="http://schemas.microsoft.com/office/drawing/2014/main" id="{01556336-500F-4D8B-AE8D-9BBADA29BFAF}"/>
                  </a:ext>
                </a:extLst>
              </p:cNvPr>
              <p:cNvSpPr/>
              <p:nvPr/>
            </p:nvSpPr>
            <p:spPr>
              <a:xfrm>
                <a:off x="389808" y="5052685"/>
                <a:ext cx="522923" cy="754896"/>
              </a:xfrm>
              <a:custGeom>
                <a:avLst/>
                <a:gdLst>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28650 w 631032"/>
                  <a:gd name="connsiteY9" fmla="*/ 150019 h 914400"/>
                  <a:gd name="connsiteX10" fmla="*/ 631032 w 631032"/>
                  <a:gd name="connsiteY10" fmla="*/ 323850 h 914400"/>
                  <a:gd name="connsiteX11" fmla="*/ 626269 w 631032"/>
                  <a:gd name="connsiteY11" fmla="*/ 416719 h 914400"/>
                  <a:gd name="connsiteX12" fmla="*/ 590550 w 631032"/>
                  <a:gd name="connsiteY12" fmla="*/ 466725 h 914400"/>
                  <a:gd name="connsiteX13" fmla="*/ 600075 w 631032"/>
                  <a:gd name="connsiteY13" fmla="*/ 647700 h 914400"/>
                  <a:gd name="connsiteX14" fmla="*/ 600075 w 631032"/>
                  <a:gd name="connsiteY14" fmla="*/ 704850 h 914400"/>
                  <a:gd name="connsiteX15" fmla="*/ 564357 w 631032"/>
                  <a:gd name="connsiteY15" fmla="*/ 800100 h 914400"/>
                  <a:gd name="connsiteX16" fmla="*/ 504825 w 631032"/>
                  <a:gd name="connsiteY16" fmla="*/ 888207 h 914400"/>
                  <a:gd name="connsiteX17" fmla="*/ 426244 w 631032"/>
                  <a:gd name="connsiteY17" fmla="*/ 914400 h 914400"/>
                  <a:gd name="connsiteX18" fmla="*/ 383382 w 631032"/>
                  <a:gd name="connsiteY18" fmla="*/ 902494 h 914400"/>
                  <a:gd name="connsiteX19" fmla="*/ 335757 w 631032"/>
                  <a:gd name="connsiteY19" fmla="*/ 871538 h 914400"/>
                  <a:gd name="connsiteX20" fmla="*/ 233363 w 631032"/>
                  <a:gd name="connsiteY20" fmla="*/ 750094 h 914400"/>
                  <a:gd name="connsiteX21" fmla="*/ 228600 w 631032"/>
                  <a:gd name="connsiteY21" fmla="*/ 711994 h 914400"/>
                  <a:gd name="connsiteX22" fmla="*/ 359569 w 631032"/>
                  <a:gd name="connsiteY22" fmla="*/ 631032 h 914400"/>
                  <a:gd name="connsiteX23" fmla="*/ 345282 w 631032"/>
                  <a:gd name="connsiteY23" fmla="*/ 604838 h 914400"/>
                  <a:gd name="connsiteX24" fmla="*/ 140494 w 631032"/>
                  <a:gd name="connsiteY24" fmla="*/ 700088 h 914400"/>
                  <a:gd name="connsiteX25" fmla="*/ 64294 w 631032"/>
                  <a:gd name="connsiteY25" fmla="*/ 726282 h 914400"/>
                  <a:gd name="connsiteX26" fmla="*/ 0 w 631032"/>
                  <a:gd name="connsiteY26" fmla="*/ 823913 h 914400"/>
                  <a:gd name="connsiteX27" fmla="*/ 4763 w 631032"/>
                  <a:gd name="connsiteY27" fmla="*/ 559594 h 914400"/>
                  <a:gd name="connsiteX28" fmla="*/ 419100 w 631032"/>
                  <a:gd name="connsiteY28" fmla="*/ 354807 h 914400"/>
                  <a:gd name="connsiteX29" fmla="*/ 395288 w 631032"/>
                  <a:gd name="connsiteY29"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4763 w 631032"/>
                  <a:gd name="connsiteY28" fmla="*/ 559594 h 914400"/>
                  <a:gd name="connsiteX29" fmla="*/ 419100 w 631032"/>
                  <a:gd name="connsiteY29" fmla="*/ 354807 h 914400"/>
                  <a:gd name="connsiteX30" fmla="*/ 395288 w 631032"/>
                  <a:gd name="connsiteY30"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9526 w 631032"/>
                  <a:gd name="connsiteY28" fmla="*/ 566737 h 914400"/>
                  <a:gd name="connsiteX29" fmla="*/ 419100 w 631032"/>
                  <a:gd name="connsiteY29" fmla="*/ 354807 h 914400"/>
                  <a:gd name="connsiteX30" fmla="*/ 395288 w 631032"/>
                  <a:gd name="connsiteY30" fmla="*/ 309563 h 914400"/>
                  <a:gd name="connsiteX0" fmla="*/ 395288 w 631032"/>
                  <a:gd name="connsiteY0" fmla="*/ 309563 h 914400"/>
                  <a:gd name="connsiteX1" fmla="*/ 276225 w 631032"/>
                  <a:gd name="connsiteY1" fmla="*/ 340519 h 914400"/>
                  <a:gd name="connsiteX2" fmla="*/ 235744 w 631032"/>
                  <a:gd name="connsiteY2" fmla="*/ 264319 h 914400"/>
                  <a:gd name="connsiteX3" fmla="*/ 235744 w 631032"/>
                  <a:gd name="connsiteY3" fmla="*/ 176213 h 914400"/>
                  <a:gd name="connsiteX4" fmla="*/ 280988 w 631032"/>
                  <a:gd name="connsiteY4" fmla="*/ 109538 h 914400"/>
                  <a:gd name="connsiteX5" fmla="*/ 330994 w 631032"/>
                  <a:gd name="connsiteY5" fmla="*/ 50007 h 914400"/>
                  <a:gd name="connsiteX6" fmla="*/ 428625 w 631032"/>
                  <a:gd name="connsiteY6" fmla="*/ 14288 h 914400"/>
                  <a:gd name="connsiteX7" fmla="*/ 531019 w 631032"/>
                  <a:gd name="connsiteY7" fmla="*/ 0 h 914400"/>
                  <a:gd name="connsiteX8" fmla="*/ 583407 w 631032"/>
                  <a:gd name="connsiteY8" fmla="*/ 33338 h 914400"/>
                  <a:gd name="connsiteX9" fmla="*/ 608624 w 631032"/>
                  <a:gd name="connsiteY9" fmla="*/ 94625 h 914400"/>
                  <a:gd name="connsiteX10" fmla="*/ 628650 w 631032"/>
                  <a:gd name="connsiteY10" fmla="*/ 150019 h 914400"/>
                  <a:gd name="connsiteX11" fmla="*/ 631032 w 631032"/>
                  <a:gd name="connsiteY11" fmla="*/ 323850 h 914400"/>
                  <a:gd name="connsiteX12" fmla="*/ 626269 w 631032"/>
                  <a:gd name="connsiteY12" fmla="*/ 416719 h 914400"/>
                  <a:gd name="connsiteX13" fmla="*/ 590550 w 631032"/>
                  <a:gd name="connsiteY13" fmla="*/ 466725 h 914400"/>
                  <a:gd name="connsiteX14" fmla="*/ 600075 w 631032"/>
                  <a:gd name="connsiteY14" fmla="*/ 647700 h 914400"/>
                  <a:gd name="connsiteX15" fmla="*/ 600075 w 631032"/>
                  <a:gd name="connsiteY15" fmla="*/ 704850 h 914400"/>
                  <a:gd name="connsiteX16" fmla="*/ 564357 w 631032"/>
                  <a:gd name="connsiteY16" fmla="*/ 800100 h 914400"/>
                  <a:gd name="connsiteX17" fmla="*/ 504825 w 631032"/>
                  <a:gd name="connsiteY17" fmla="*/ 888207 h 914400"/>
                  <a:gd name="connsiteX18" fmla="*/ 426244 w 631032"/>
                  <a:gd name="connsiteY18" fmla="*/ 914400 h 914400"/>
                  <a:gd name="connsiteX19" fmla="*/ 383382 w 631032"/>
                  <a:gd name="connsiteY19" fmla="*/ 902494 h 914400"/>
                  <a:gd name="connsiteX20" fmla="*/ 335757 w 631032"/>
                  <a:gd name="connsiteY20" fmla="*/ 871538 h 914400"/>
                  <a:gd name="connsiteX21" fmla="*/ 233363 w 631032"/>
                  <a:gd name="connsiteY21" fmla="*/ 750094 h 914400"/>
                  <a:gd name="connsiteX22" fmla="*/ 228600 w 631032"/>
                  <a:gd name="connsiteY22" fmla="*/ 711994 h 914400"/>
                  <a:gd name="connsiteX23" fmla="*/ 359569 w 631032"/>
                  <a:gd name="connsiteY23" fmla="*/ 631032 h 914400"/>
                  <a:gd name="connsiteX24" fmla="*/ 345282 w 631032"/>
                  <a:gd name="connsiteY24" fmla="*/ 604838 h 914400"/>
                  <a:gd name="connsiteX25" fmla="*/ 140494 w 631032"/>
                  <a:gd name="connsiteY25" fmla="*/ 700088 h 914400"/>
                  <a:gd name="connsiteX26" fmla="*/ 64294 w 631032"/>
                  <a:gd name="connsiteY26" fmla="*/ 726282 h 914400"/>
                  <a:gd name="connsiteX27" fmla="*/ 0 w 631032"/>
                  <a:gd name="connsiteY27" fmla="*/ 823913 h 914400"/>
                  <a:gd name="connsiteX28" fmla="*/ 9526 w 631032"/>
                  <a:gd name="connsiteY28" fmla="*/ 566737 h 914400"/>
                  <a:gd name="connsiteX29" fmla="*/ 404813 w 631032"/>
                  <a:gd name="connsiteY29" fmla="*/ 373857 h 914400"/>
                  <a:gd name="connsiteX30" fmla="*/ 395288 w 631032"/>
                  <a:gd name="connsiteY30" fmla="*/ 309563 h 914400"/>
                  <a:gd name="connsiteX0" fmla="*/ 397669 w 633413"/>
                  <a:gd name="connsiteY0" fmla="*/ 309563 h 914400"/>
                  <a:gd name="connsiteX1" fmla="*/ 278606 w 633413"/>
                  <a:gd name="connsiteY1" fmla="*/ 340519 h 914400"/>
                  <a:gd name="connsiteX2" fmla="*/ 238125 w 633413"/>
                  <a:gd name="connsiteY2" fmla="*/ 264319 h 914400"/>
                  <a:gd name="connsiteX3" fmla="*/ 238125 w 633413"/>
                  <a:gd name="connsiteY3" fmla="*/ 176213 h 914400"/>
                  <a:gd name="connsiteX4" fmla="*/ 283369 w 633413"/>
                  <a:gd name="connsiteY4" fmla="*/ 109538 h 914400"/>
                  <a:gd name="connsiteX5" fmla="*/ 333375 w 633413"/>
                  <a:gd name="connsiteY5" fmla="*/ 50007 h 914400"/>
                  <a:gd name="connsiteX6" fmla="*/ 431006 w 633413"/>
                  <a:gd name="connsiteY6" fmla="*/ 14288 h 914400"/>
                  <a:gd name="connsiteX7" fmla="*/ 533400 w 633413"/>
                  <a:gd name="connsiteY7" fmla="*/ 0 h 914400"/>
                  <a:gd name="connsiteX8" fmla="*/ 585788 w 633413"/>
                  <a:gd name="connsiteY8" fmla="*/ 33338 h 914400"/>
                  <a:gd name="connsiteX9" fmla="*/ 611005 w 633413"/>
                  <a:gd name="connsiteY9" fmla="*/ 94625 h 914400"/>
                  <a:gd name="connsiteX10" fmla="*/ 631031 w 633413"/>
                  <a:gd name="connsiteY10" fmla="*/ 150019 h 914400"/>
                  <a:gd name="connsiteX11" fmla="*/ 633413 w 633413"/>
                  <a:gd name="connsiteY11" fmla="*/ 323850 h 914400"/>
                  <a:gd name="connsiteX12" fmla="*/ 628650 w 633413"/>
                  <a:gd name="connsiteY12" fmla="*/ 416719 h 914400"/>
                  <a:gd name="connsiteX13" fmla="*/ 592931 w 633413"/>
                  <a:gd name="connsiteY13" fmla="*/ 466725 h 914400"/>
                  <a:gd name="connsiteX14" fmla="*/ 602456 w 633413"/>
                  <a:gd name="connsiteY14" fmla="*/ 647700 h 914400"/>
                  <a:gd name="connsiteX15" fmla="*/ 602456 w 633413"/>
                  <a:gd name="connsiteY15" fmla="*/ 704850 h 914400"/>
                  <a:gd name="connsiteX16" fmla="*/ 566738 w 633413"/>
                  <a:gd name="connsiteY16" fmla="*/ 800100 h 914400"/>
                  <a:gd name="connsiteX17" fmla="*/ 507206 w 633413"/>
                  <a:gd name="connsiteY17" fmla="*/ 888207 h 914400"/>
                  <a:gd name="connsiteX18" fmla="*/ 428625 w 633413"/>
                  <a:gd name="connsiteY18" fmla="*/ 914400 h 914400"/>
                  <a:gd name="connsiteX19" fmla="*/ 385763 w 633413"/>
                  <a:gd name="connsiteY19" fmla="*/ 902494 h 914400"/>
                  <a:gd name="connsiteX20" fmla="*/ 338138 w 633413"/>
                  <a:gd name="connsiteY20" fmla="*/ 871538 h 914400"/>
                  <a:gd name="connsiteX21" fmla="*/ 235744 w 633413"/>
                  <a:gd name="connsiteY21" fmla="*/ 750094 h 914400"/>
                  <a:gd name="connsiteX22" fmla="*/ 230981 w 633413"/>
                  <a:gd name="connsiteY22" fmla="*/ 711994 h 914400"/>
                  <a:gd name="connsiteX23" fmla="*/ 361950 w 633413"/>
                  <a:gd name="connsiteY23" fmla="*/ 631032 h 914400"/>
                  <a:gd name="connsiteX24" fmla="*/ 347663 w 633413"/>
                  <a:gd name="connsiteY24" fmla="*/ 604838 h 914400"/>
                  <a:gd name="connsiteX25" fmla="*/ 142875 w 633413"/>
                  <a:gd name="connsiteY25" fmla="*/ 700088 h 914400"/>
                  <a:gd name="connsiteX26" fmla="*/ 66675 w 633413"/>
                  <a:gd name="connsiteY26" fmla="*/ 726282 h 914400"/>
                  <a:gd name="connsiteX27" fmla="*/ 0 w 633413"/>
                  <a:gd name="connsiteY27" fmla="*/ 833438 h 914400"/>
                  <a:gd name="connsiteX28" fmla="*/ 11907 w 633413"/>
                  <a:gd name="connsiteY28" fmla="*/ 566737 h 914400"/>
                  <a:gd name="connsiteX29" fmla="*/ 407194 w 633413"/>
                  <a:gd name="connsiteY29" fmla="*/ 373857 h 914400"/>
                  <a:gd name="connsiteX30" fmla="*/ 397669 w 633413"/>
                  <a:gd name="connsiteY30" fmla="*/ 309563 h 914400"/>
                  <a:gd name="connsiteX0" fmla="*/ 397669 w 633413"/>
                  <a:gd name="connsiteY0" fmla="*/ 309563 h 914400"/>
                  <a:gd name="connsiteX1" fmla="*/ 278606 w 633413"/>
                  <a:gd name="connsiteY1" fmla="*/ 340519 h 914400"/>
                  <a:gd name="connsiteX2" fmla="*/ 238125 w 633413"/>
                  <a:gd name="connsiteY2" fmla="*/ 264319 h 914400"/>
                  <a:gd name="connsiteX3" fmla="*/ 238125 w 633413"/>
                  <a:gd name="connsiteY3" fmla="*/ 176213 h 914400"/>
                  <a:gd name="connsiteX4" fmla="*/ 283369 w 633413"/>
                  <a:gd name="connsiteY4" fmla="*/ 109538 h 914400"/>
                  <a:gd name="connsiteX5" fmla="*/ 333375 w 633413"/>
                  <a:gd name="connsiteY5" fmla="*/ 50007 h 914400"/>
                  <a:gd name="connsiteX6" fmla="*/ 431006 w 633413"/>
                  <a:gd name="connsiteY6" fmla="*/ 14288 h 914400"/>
                  <a:gd name="connsiteX7" fmla="*/ 533400 w 633413"/>
                  <a:gd name="connsiteY7" fmla="*/ 0 h 914400"/>
                  <a:gd name="connsiteX8" fmla="*/ 585788 w 633413"/>
                  <a:gd name="connsiteY8" fmla="*/ 33338 h 914400"/>
                  <a:gd name="connsiteX9" fmla="*/ 611005 w 633413"/>
                  <a:gd name="connsiteY9" fmla="*/ 94625 h 914400"/>
                  <a:gd name="connsiteX10" fmla="*/ 631031 w 633413"/>
                  <a:gd name="connsiteY10" fmla="*/ 150019 h 914400"/>
                  <a:gd name="connsiteX11" fmla="*/ 633413 w 633413"/>
                  <a:gd name="connsiteY11" fmla="*/ 323850 h 914400"/>
                  <a:gd name="connsiteX12" fmla="*/ 628650 w 633413"/>
                  <a:gd name="connsiteY12" fmla="*/ 416719 h 914400"/>
                  <a:gd name="connsiteX13" fmla="*/ 592931 w 633413"/>
                  <a:gd name="connsiteY13" fmla="*/ 466725 h 914400"/>
                  <a:gd name="connsiteX14" fmla="*/ 602456 w 633413"/>
                  <a:gd name="connsiteY14" fmla="*/ 647700 h 914400"/>
                  <a:gd name="connsiteX15" fmla="*/ 602456 w 633413"/>
                  <a:gd name="connsiteY15" fmla="*/ 704850 h 914400"/>
                  <a:gd name="connsiteX16" fmla="*/ 566738 w 633413"/>
                  <a:gd name="connsiteY16" fmla="*/ 800100 h 914400"/>
                  <a:gd name="connsiteX17" fmla="*/ 507206 w 633413"/>
                  <a:gd name="connsiteY17" fmla="*/ 888207 h 914400"/>
                  <a:gd name="connsiteX18" fmla="*/ 428625 w 633413"/>
                  <a:gd name="connsiteY18" fmla="*/ 914400 h 914400"/>
                  <a:gd name="connsiteX19" fmla="*/ 385763 w 633413"/>
                  <a:gd name="connsiteY19" fmla="*/ 902494 h 914400"/>
                  <a:gd name="connsiteX20" fmla="*/ 338138 w 633413"/>
                  <a:gd name="connsiteY20" fmla="*/ 871538 h 914400"/>
                  <a:gd name="connsiteX21" fmla="*/ 235744 w 633413"/>
                  <a:gd name="connsiteY21" fmla="*/ 750094 h 914400"/>
                  <a:gd name="connsiteX22" fmla="*/ 230981 w 633413"/>
                  <a:gd name="connsiteY22" fmla="*/ 711994 h 914400"/>
                  <a:gd name="connsiteX23" fmla="*/ 361950 w 633413"/>
                  <a:gd name="connsiteY23" fmla="*/ 631032 h 914400"/>
                  <a:gd name="connsiteX24" fmla="*/ 347663 w 633413"/>
                  <a:gd name="connsiteY24" fmla="*/ 604838 h 914400"/>
                  <a:gd name="connsiteX25" fmla="*/ 142875 w 633413"/>
                  <a:gd name="connsiteY25" fmla="*/ 700088 h 914400"/>
                  <a:gd name="connsiteX26" fmla="*/ 66675 w 633413"/>
                  <a:gd name="connsiteY26" fmla="*/ 733425 h 914400"/>
                  <a:gd name="connsiteX27" fmla="*/ 0 w 633413"/>
                  <a:gd name="connsiteY27" fmla="*/ 833438 h 914400"/>
                  <a:gd name="connsiteX28" fmla="*/ 11907 w 633413"/>
                  <a:gd name="connsiteY28" fmla="*/ 566737 h 914400"/>
                  <a:gd name="connsiteX29" fmla="*/ 407194 w 633413"/>
                  <a:gd name="connsiteY29" fmla="*/ 373857 h 914400"/>
                  <a:gd name="connsiteX30" fmla="*/ 397669 w 633413"/>
                  <a:gd name="connsiteY30" fmla="*/ 30956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413" h="914400">
                    <a:moveTo>
                      <a:pt x="397669" y="309563"/>
                    </a:moveTo>
                    <a:lnTo>
                      <a:pt x="278606" y="340519"/>
                    </a:lnTo>
                    <a:lnTo>
                      <a:pt x="238125" y="264319"/>
                    </a:lnTo>
                    <a:lnTo>
                      <a:pt x="238125" y="176213"/>
                    </a:lnTo>
                    <a:lnTo>
                      <a:pt x="283369" y="109538"/>
                    </a:lnTo>
                    <a:lnTo>
                      <a:pt x="333375" y="50007"/>
                    </a:lnTo>
                    <a:lnTo>
                      <a:pt x="431006" y="14288"/>
                    </a:lnTo>
                    <a:lnTo>
                      <a:pt x="533400" y="0"/>
                    </a:lnTo>
                    <a:lnTo>
                      <a:pt x="585788" y="33338"/>
                    </a:lnTo>
                    <a:cubicBezTo>
                      <a:pt x="592606" y="54561"/>
                      <a:pt x="604187" y="73402"/>
                      <a:pt x="611005" y="94625"/>
                    </a:cubicBezTo>
                    <a:lnTo>
                      <a:pt x="631031" y="150019"/>
                    </a:lnTo>
                    <a:lnTo>
                      <a:pt x="633413" y="323850"/>
                    </a:lnTo>
                    <a:lnTo>
                      <a:pt x="628650" y="416719"/>
                    </a:lnTo>
                    <a:lnTo>
                      <a:pt x="592931" y="466725"/>
                    </a:lnTo>
                    <a:lnTo>
                      <a:pt x="602456" y="647700"/>
                    </a:lnTo>
                    <a:lnTo>
                      <a:pt x="602456" y="704850"/>
                    </a:lnTo>
                    <a:lnTo>
                      <a:pt x="566738" y="800100"/>
                    </a:lnTo>
                    <a:lnTo>
                      <a:pt x="507206" y="888207"/>
                    </a:lnTo>
                    <a:lnTo>
                      <a:pt x="428625" y="914400"/>
                    </a:lnTo>
                    <a:lnTo>
                      <a:pt x="385763" y="902494"/>
                    </a:lnTo>
                    <a:lnTo>
                      <a:pt x="338138" y="871538"/>
                    </a:lnTo>
                    <a:lnTo>
                      <a:pt x="235744" y="750094"/>
                    </a:lnTo>
                    <a:lnTo>
                      <a:pt x="230981" y="711994"/>
                    </a:lnTo>
                    <a:lnTo>
                      <a:pt x="361950" y="631032"/>
                    </a:lnTo>
                    <a:lnTo>
                      <a:pt x="347663" y="604838"/>
                    </a:lnTo>
                    <a:lnTo>
                      <a:pt x="142875" y="700088"/>
                    </a:lnTo>
                    <a:lnTo>
                      <a:pt x="66675" y="733425"/>
                    </a:lnTo>
                    <a:lnTo>
                      <a:pt x="0" y="833438"/>
                    </a:lnTo>
                    <a:cubicBezTo>
                      <a:pt x="1588" y="745332"/>
                      <a:pt x="10319" y="654843"/>
                      <a:pt x="11907" y="566737"/>
                    </a:cubicBezTo>
                    <a:lnTo>
                      <a:pt x="407194" y="373857"/>
                    </a:lnTo>
                    <a:lnTo>
                      <a:pt x="397669" y="309563"/>
                    </a:lnTo>
                    <a:close/>
                  </a:path>
                </a:pathLst>
              </a:cu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5E19810F-652A-4BA8-8D61-E4C85A1811E8}"/>
                  </a:ext>
                </a:extLst>
              </p:cNvPr>
              <p:cNvSpPr/>
              <p:nvPr/>
            </p:nvSpPr>
            <p:spPr>
              <a:xfrm>
                <a:off x="900128" y="3605286"/>
                <a:ext cx="1631676" cy="2870176"/>
              </a:xfrm>
              <a:custGeom>
                <a:avLst/>
                <a:gdLst>
                  <a:gd name="connsiteX0" fmla="*/ 0 w 1976438"/>
                  <a:gd name="connsiteY0" fmla="*/ 2124075 h 3476625"/>
                  <a:gd name="connsiteX1" fmla="*/ 428625 w 1976438"/>
                  <a:gd name="connsiteY1" fmla="*/ 2124075 h 3476625"/>
                  <a:gd name="connsiteX2" fmla="*/ 442913 w 1976438"/>
                  <a:gd name="connsiteY2" fmla="*/ 1947862 h 3476625"/>
                  <a:gd name="connsiteX3" fmla="*/ 766763 w 1976438"/>
                  <a:gd name="connsiteY3" fmla="*/ 1962150 h 3476625"/>
                  <a:gd name="connsiteX4" fmla="*/ 776288 w 1976438"/>
                  <a:gd name="connsiteY4" fmla="*/ 1695450 h 3476625"/>
                  <a:gd name="connsiteX5" fmla="*/ 623888 w 1976438"/>
                  <a:gd name="connsiteY5" fmla="*/ 1404937 h 3476625"/>
                  <a:gd name="connsiteX6" fmla="*/ 633413 w 1976438"/>
                  <a:gd name="connsiteY6" fmla="*/ 876300 h 3476625"/>
                  <a:gd name="connsiteX7" fmla="*/ 447675 w 1976438"/>
                  <a:gd name="connsiteY7" fmla="*/ 328612 h 3476625"/>
                  <a:gd name="connsiteX8" fmla="*/ 466725 w 1976438"/>
                  <a:gd name="connsiteY8" fmla="*/ 238125 h 3476625"/>
                  <a:gd name="connsiteX9" fmla="*/ 1371600 w 1976438"/>
                  <a:gd name="connsiteY9" fmla="*/ 0 h 3476625"/>
                  <a:gd name="connsiteX10" fmla="*/ 1976438 w 1976438"/>
                  <a:gd name="connsiteY10" fmla="*/ 2038350 h 3476625"/>
                  <a:gd name="connsiteX11" fmla="*/ 1738313 w 1976438"/>
                  <a:gd name="connsiteY11" fmla="*/ 2457450 h 3476625"/>
                  <a:gd name="connsiteX12" fmla="*/ 1724025 w 1976438"/>
                  <a:gd name="connsiteY12" fmla="*/ 3476625 h 3476625"/>
                  <a:gd name="connsiteX13" fmla="*/ 333375 w 1976438"/>
                  <a:gd name="connsiteY13" fmla="*/ 3457575 h 3476625"/>
                  <a:gd name="connsiteX14" fmla="*/ 333375 w 1976438"/>
                  <a:gd name="connsiteY14" fmla="*/ 2690812 h 3476625"/>
                  <a:gd name="connsiteX15" fmla="*/ 466725 w 1976438"/>
                  <a:gd name="connsiteY15" fmla="*/ 2671762 h 3476625"/>
                  <a:gd name="connsiteX16" fmla="*/ 481013 w 1976438"/>
                  <a:gd name="connsiteY16" fmla="*/ 2243137 h 3476625"/>
                  <a:gd name="connsiteX17" fmla="*/ 423863 w 1976438"/>
                  <a:gd name="connsiteY17" fmla="*/ 2114550 h 3476625"/>
                  <a:gd name="connsiteX18" fmla="*/ 423863 w 1976438"/>
                  <a:gd name="connsiteY18" fmla="*/ 211455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6438" h="3476625">
                    <a:moveTo>
                      <a:pt x="0" y="2124075"/>
                    </a:moveTo>
                    <a:lnTo>
                      <a:pt x="428625" y="2124075"/>
                    </a:lnTo>
                    <a:lnTo>
                      <a:pt x="442913" y="1947862"/>
                    </a:lnTo>
                    <a:lnTo>
                      <a:pt x="766763" y="1962150"/>
                    </a:lnTo>
                    <a:lnTo>
                      <a:pt x="776288" y="1695450"/>
                    </a:lnTo>
                    <a:lnTo>
                      <a:pt x="623888" y="1404937"/>
                    </a:lnTo>
                    <a:lnTo>
                      <a:pt x="633413" y="876300"/>
                    </a:lnTo>
                    <a:lnTo>
                      <a:pt x="447675" y="328612"/>
                    </a:lnTo>
                    <a:lnTo>
                      <a:pt x="466725" y="238125"/>
                    </a:lnTo>
                    <a:lnTo>
                      <a:pt x="1371600" y="0"/>
                    </a:lnTo>
                    <a:lnTo>
                      <a:pt x="1976438" y="2038350"/>
                    </a:lnTo>
                    <a:lnTo>
                      <a:pt x="1738313" y="2457450"/>
                    </a:lnTo>
                    <a:lnTo>
                      <a:pt x="1724025" y="3476625"/>
                    </a:lnTo>
                    <a:lnTo>
                      <a:pt x="333375" y="3457575"/>
                    </a:lnTo>
                    <a:lnTo>
                      <a:pt x="333375" y="2690812"/>
                    </a:lnTo>
                    <a:lnTo>
                      <a:pt x="466725" y="2671762"/>
                    </a:lnTo>
                    <a:lnTo>
                      <a:pt x="481013" y="2243137"/>
                    </a:lnTo>
                    <a:lnTo>
                      <a:pt x="423863" y="2114550"/>
                    </a:lnTo>
                    <a:lnTo>
                      <a:pt x="423863" y="2114550"/>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0" name="グループ化 29">
            <a:extLst>
              <a:ext uri="{FF2B5EF4-FFF2-40B4-BE49-F238E27FC236}">
                <a16:creationId xmlns:a16="http://schemas.microsoft.com/office/drawing/2014/main" id="{F8A97D04-D80B-4B54-A4A2-99CBF6B5C9D8}"/>
              </a:ext>
            </a:extLst>
          </p:cNvPr>
          <p:cNvGrpSpPr/>
          <p:nvPr/>
        </p:nvGrpSpPr>
        <p:grpSpPr>
          <a:xfrm>
            <a:off x="7623814" y="2053155"/>
            <a:ext cx="2153295" cy="3259177"/>
            <a:chOff x="5918826" y="1284868"/>
            <a:chExt cx="2638271" cy="3993226"/>
          </a:xfrm>
        </p:grpSpPr>
        <p:pic>
          <p:nvPicPr>
            <p:cNvPr id="8" name="図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23397" y="1284868"/>
              <a:ext cx="2633700" cy="3993226"/>
            </a:xfrm>
            <a:prstGeom prst="rect">
              <a:avLst/>
            </a:prstGeom>
          </p:spPr>
        </p:pic>
        <p:sp>
          <p:nvSpPr>
            <p:cNvPr id="18" name="フリーフォーム: 図形 17">
              <a:extLst>
                <a:ext uri="{FF2B5EF4-FFF2-40B4-BE49-F238E27FC236}">
                  <a16:creationId xmlns:a16="http://schemas.microsoft.com/office/drawing/2014/main" id="{AC076F2B-E4DA-4772-ACDD-4B895F2EE80E}"/>
                </a:ext>
              </a:extLst>
            </p:cNvPr>
            <p:cNvSpPr/>
            <p:nvPr/>
          </p:nvSpPr>
          <p:spPr>
            <a:xfrm>
              <a:off x="6257610" y="1738313"/>
              <a:ext cx="912019" cy="2069305"/>
            </a:xfrm>
            <a:custGeom>
              <a:avLst/>
              <a:gdLst>
                <a:gd name="connsiteX0" fmla="*/ 0 w 895350"/>
                <a:gd name="connsiteY0" fmla="*/ 2052637 h 2052637"/>
                <a:gd name="connsiteX1" fmla="*/ 561975 w 895350"/>
                <a:gd name="connsiteY1" fmla="*/ 1981200 h 2052637"/>
                <a:gd name="connsiteX2" fmla="*/ 576262 w 895350"/>
                <a:gd name="connsiteY2" fmla="*/ 1804987 h 2052637"/>
                <a:gd name="connsiteX3" fmla="*/ 823912 w 895350"/>
                <a:gd name="connsiteY3" fmla="*/ 1800225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5350"/>
                <a:gd name="connsiteY0" fmla="*/ 2052637 h 2052637"/>
                <a:gd name="connsiteX1" fmla="*/ 561975 w 895350"/>
                <a:gd name="connsiteY1" fmla="*/ 1981200 h 2052637"/>
                <a:gd name="connsiteX2" fmla="*/ 576262 w 895350"/>
                <a:gd name="connsiteY2" fmla="*/ 1814512 h 2052637"/>
                <a:gd name="connsiteX3" fmla="*/ 823912 w 895350"/>
                <a:gd name="connsiteY3" fmla="*/ 1800225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5350"/>
                <a:gd name="connsiteY0" fmla="*/ 2052637 h 2052637"/>
                <a:gd name="connsiteX1" fmla="*/ 561975 w 895350"/>
                <a:gd name="connsiteY1" fmla="*/ 1981200 h 2052637"/>
                <a:gd name="connsiteX2" fmla="*/ 576262 w 895350"/>
                <a:gd name="connsiteY2" fmla="*/ 1814512 h 2052637"/>
                <a:gd name="connsiteX3" fmla="*/ 800099 w 895350"/>
                <a:gd name="connsiteY3" fmla="*/ 1816894 h 2052637"/>
                <a:gd name="connsiteX4" fmla="*/ 895350 w 895350"/>
                <a:gd name="connsiteY4" fmla="*/ 1557337 h 2052637"/>
                <a:gd name="connsiteX5" fmla="*/ 776287 w 895350"/>
                <a:gd name="connsiteY5" fmla="*/ 1304925 h 2052637"/>
                <a:gd name="connsiteX6" fmla="*/ 809625 w 895350"/>
                <a:gd name="connsiteY6" fmla="*/ 795337 h 2052637"/>
                <a:gd name="connsiteX7" fmla="*/ 714375 w 895350"/>
                <a:gd name="connsiteY7" fmla="*/ 457200 h 2052637"/>
                <a:gd name="connsiteX8" fmla="*/ 790575 w 895350"/>
                <a:gd name="connsiteY8" fmla="*/ 404812 h 2052637"/>
                <a:gd name="connsiteX9" fmla="*/ 800100 w 895350"/>
                <a:gd name="connsiteY9" fmla="*/ 304800 h 2052637"/>
                <a:gd name="connsiteX10" fmla="*/ 723900 w 895350"/>
                <a:gd name="connsiteY10" fmla="*/ 9525 h 2052637"/>
                <a:gd name="connsiteX11" fmla="*/ 723900 w 895350"/>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76287 w 890587"/>
                <a:gd name="connsiteY5" fmla="*/ 1304925 h 2052637"/>
                <a:gd name="connsiteX6" fmla="*/ 809625 w 890587"/>
                <a:gd name="connsiteY6" fmla="*/ 795337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9625 w 890587"/>
                <a:gd name="connsiteY6" fmla="*/ 795337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57200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4812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0049 h 2052637"/>
                <a:gd name="connsiteX9" fmla="*/ 800100 w 890587"/>
                <a:gd name="connsiteY9" fmla="*/ 304800 h 2052637"/>
                <a:gd name="connsiteX10" fmla="*/ 723900 w 890587"/>
                <a:gd name="connsiteY10" fmla="*/ 9525 h 2052637"/>
                <a:gd name="connsiteX11" fmla="*/ 723900 w 890587"/>
                <a:gd name="connsiteY11" fmla="*/ 0 h 2052637"/>
                <a:gd name="connsiteX0" fmla="*/ 0 w 890587"/>
                <a:gd name="connsiteY0" fmla="*/ 2052637 h 2052637"/>
                <a:gd name="connsiteX1" fmla="*/ 561975 w 890587"/>
                <a:gd name="connsiteY1" fmla="*/ 1981200 h 2052637"/>
                <a:gd name="connsiteX2" fmla="*/ 576262 w 890587"/>
                <a:gd name="connsiteY2" fmla="*/ 1814512 h 2052637"/>
                <a:gd name="connsiteX3" fmla="*/ 800099 w 890587"/>
                <a:gd name="connsiteY3" fmla="*/ 1816894 h 2052637"/>
                <a:gd name="connsiteX4" fmla="*/ 890587 w 890587"/>
                <a:gd name="connsiteY4" fmla="*/ 1566862 h 2052637"/>
                <a:gd name="connsiteX5" fmla="*/ 766762 w 890587"/>
                <a:gd name="connsiteY5" fmla="*/ 1321594 h 2052637"/>
                <a:gd name="connsiteX6" fmla="*/ 802481 w 890587"/>
                <a:gd name="connsiteY6" fmla="*/ 821531 h 2052637"/>
                <a:gd name="connsiteX7" fmla="*/ 714375 w 890587"/>
                <a:gd name="connsiteY7" fmla="*/ 481013 h 2052637"/>
                <a:gd name="connsiteX8" fmla="*/ 790575 w 890587"/>
                <a:gd name="connsiteY8" fmla="*/ 400049 h 2052637"/>
                <a:gd name="connsiteX9" fmla="*/ 807244 w 890587"/>
                <a:gd name="connsiteY9" fmla="*/ 292894 h 2052637"/>
                <a:gd name="connsiteX10" fmla="*/ 723900 w 890587"/>
                <a:gd name="connsiteY10" fmla="*/ 9525 h 2052637"/>
                <a:gd name="connsiteX11" fmla="*/ 723900 w 890587"/>
                <a:gd name="connsiteY11" fmla="*/ 0 h 2052637"/>
                <a:gd name="connsiteX0" fmla="*/ 0 w 890587"/>
                <a:gd name="connsiteY0" fmla="*/ 2052637 h 2052637"/>
                <a:gd name="connsiteX1" fmla="*/ 150019 w 890587"/>
                <a:gd name="connsiteY1" fmla="*/ 2012156 h 2052637"/>
                <a:gd name="connsiteX2" fmla="*/ 561975 w 890587"/>
                <a:gd name="connsiteY2" fmla="*/ 1981200 h 2052637"/>
                <a:gd name="connsiteX3" fmla="*/ 576262 w 890587"/>
                <a:gd name="connsiteY3" fmla="*/ 1814512 h 2052637"/>
                <a:gd name="connsiteX4" fmla="*/ 800099 w 890587"/>
                <a:gd name="connsiteY4" fmla="*/ 1816894 h 2052637"/>
                <a:gd name="connsiteX5" fmla="*/ 890587 w 890587"/>
                <a:gd name="connsiteY5" fmla="*/ 1566862 h 2052637"/>
                <a:gd name="connsiteX6" fmla="*/ 766762 w 890587"/>
                <a:gd name="connsiteY6" fmla="*/ 1321594 h 2052637"/>
                <a:gd name="connsiteX7" fmla="*/ 802481 w 890587"/>
                <a:gd name="connsiteY7" fmla="*/ 821531 h 2052637"/>
                <a:gd name="connsiteX8" fmla="*/ 714375 w 890587"/>
                <a:gd name="connsiteY8" fmla="*/ 481013 h 2052637"/>
                <a:gd name="connsiteX9" fmla="*/ 790575 w 890587"/>
                <a:gd name="connsiteY9" fmla="*/ 400049 h 2052637"/>
                <a:gd name="connsiteX10" fmla="*/ 807244 w 890587"/>
                <a:gd name="connsiteY10" fmla="*/ 292894 h 2052637"/>
                <a:gd name="connsiteX11" fmla="*/ 723900 w 890587"/>
                <a:gd name="connsiteY11" fmla="*/ 9525 h 2052637"/>
                <a:gd name="connsiteX12" fmla="*/ 723900 w 890587"/>
                <a:gd name="connsiteY12" fmla="*/ 0 h 2052637"/>
                <a:gd name="connsiteX0" fmla="*/ 0 w 895350"/>
                <a:gd name="connsiteY0" fmla="*/ 2069305 h 2069305"/>
                <a:gd name="connsiteX1" fmla="*/ 154782 w 895350"/>
                <a:gd name="connsiteY1" fmla="*/ 2012156 h 2069305"/>
                <a:gd name="connsiteX2" fmla="*/ 566738 w 895350"/>
                <a:gd name="connsiteY2" fmla="*/ 1981200 h 2069305"/>
                <a:gd name="connsiteX3" fmla="*/ 581025 w 895350"/>
                <a:gd name="connsiteY3" fmla="*/ 1814512 h 2069305"/>
                <a:gd name="connsiteX4" fmla="*/ 804862 w 895350"/>
                <a:gd name="connsiteY4" fmla="*/ 1816894 h 2069305"/>
                <a:gd name="connsiteX5" fmla="*/ 895350 w 895350"/>
                <a:gd name="connsiteY5" fmla="*/ 1566862 h 2069305"/>
                <a:gd name="connsiteX6" fmla="*/ 771525 w 895350"/>
                <a:gd name="connsiteY6" fmla="*/ 1321594 h 2069305"/>
                <a:gd name="connsiteX7" fmla="*/ 807244 w 895350"/>
                <a:gd name="connsiteY7" fmla="*/ 821531 h 2069305"/>
                <a:gd name="connsiteX8" fmla="*/ 719138 w 895350"/>
                <a:gd name="connsiteY8" fmla="*/ 481013 h 2069305"/>
                <a:gd name="connsiteX9" fmla="*/ 795338 w 895350"/>
                <a:gd name="connsiteY9" fmla="*/ 400049 h 2069305"/>
                <a:gd name="connsiteX10" fmla="*/ 812007 w 895350"/>
                <a:gd name="connsiteY10" fmla="*/ 292894 h 2069305"/>
                <a:gd name="connsiteX11" fmla="*/ 728663 w 895350"/>
                <a:gd name="connsiteY11" fmla="*/ 9525 h 2069305"/>
                <a:gd name="connsiteX12" fmla="*/ 728663 w 895350"/>
                <a:gd name="connsiteY12" fmla="*/ 0 h 2069305"/>
                <a:gd name="connsiteX0" fmla="*/ 0 w 912019"/>
                <a:gd name="connsiteY0" fmla="*/ 2069305 h 2069305"/>
                <a:gd name="connsiteX1" fmla="*/ 171451 w 912019"/>
                <a:gd name="connsiteY1" fmla="*/ 2012156 h 2069305"/>
                <a:gd name="connsiteX2" fmla="*/ 583407 w 912019"/>
                <a:gd name="connsiteY2" fmla="*/ 1981200 h 2069305"/>
                <a:gd name="connsiteX3" fmla="*/ 597694 w 912019"/>
                <a:gd name="connsiteY3" fmla="*/ 1814512 h 2069305"/>
                <a:gd name="connsiteX4" fmla="*/ 821531 w 912019"/>
                <a:gd name="connsiteY4" fmla="*/ 1816894 h 2069305"/>
                <a:gd name="connsiteX5" fmla="*/ 912019 w 912019"/>
                <a:gd name="connsiteY5" fmla="*/ 1566862 h 2069305"/>
                <a:gd name="connsiteX6" fmla="*/ 788194 w 912019"/>
                <a:gd name="connsiteY6" fmla="*/ 1321594 h 2069305"/>
                <a:gd name="connsiteX7" fmla="*/ 823913 w 912019"/>
                <a:gd name="connsiteY7" fmla="*/ 821531 h 2069305"/>
                <a:gd name="connsiteX8" fmla="*/ 735807 w 912019"/>
                <a:gd name="connsiteY8" fmla="*/ 481013 h 2069305"/>
                <a:gd name="connsiteX9" fmla="*/ 812007 w 912019"/>
                <a:gd name="connsiteY9" fmla="*/ 400049 h 2069305"/>
                <a:gd name="connsiteX10" fmla="*/ 828676 w 912019"/>
                <a:gd name="connsiteY10" fmla="*/ 292894 h 2069305"/>
                <a:gd name="connsiteX11" fmla="*/ 745332 w 912019"/>
                <a:gd name="connsiteY11" fmla="*/ 9525 h 2069305"/>
                <a:gd name="connsiteX12" fmla="*/ 745332 w 912019"/>
                <a:gd name="connsiteY12" fmla="*/ 0 h 20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019" h="2069305">
                  <a:moveTo>
                    <a:pt x="0" y="2069305"/>
                  </a:moveTo>
                  <a:cubicBezTo>
                    <a:pt x="50006" y="2063749"/>
                    <a:pt x="121445" y="2017712"/>
                    <a:pt x="171451" y="2012156"/>
                  </a:cubicBezTo>
                  <a:lnTo>
                    <a:pt x="583407" y="1981200"/>
                  </a:lnTo>
                  <a:lnTo>
                    <a:pt x="597694" y="1814512"/>
                  </a:lnTo>
                  <a:lnTo>
                    <a:pt x="821531" y="1816894"/>
                  </a:lnTo>
                  <a:lnTo>
                    <a:pt x="912019" y="1566862"/>
                  </a:lnTo>
                  <a:lnTo>
                    <a:pt x="788194" y="1321594"/>
                  </a:lnTo>
                  <a:lnTo>
                    <a:pt x="823913" y="821531"/>
                  </a:lnTo>
                  <a:lnTo>
                    <a:pt x="735807" y="481013"/>
                  </a:lnTo>
                  <a:lnTo>
                    <a:pt x="812007" y="400049"/>
                  </a:lnTo>
                  <a:lnTo>
                    <a:pt x="828676" y="292894"/>
                  </a:lnTo>
                  <a:lnTo>
                    <a:pt x="745332" y="9525"/>
                  </a:lnTo>
                  <a:lnTo>
                    <a:pt x="745332" y="0"/>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DC7066D4-6A99-4184-A8B3-28463447FBE5}"/>
                </a:ext>
              </a:extLst>
            </p:cNvPr>
            <p:cNvSpPr/>
            <p:nvPr/>
          </p:nvSpPr>
          <p:spPr>
            <a:xfrm>
              <a:off x="6661631" y="3724275"/>
              <a:ext cx="1209676" cy="1393825"/>
            </a:xfrm>
            <a:custGeom>
              <a:avLst/>
              <a:gdLst>
                <a:gd name="connsiteX0" fmla="*/ 174625 w 1114425"/>
                <a:gd name="connsiteY0" fmla="*/ 0 h 1393825"/>
                <a:gd name="connsiteX1" fmla="*/ 200025 w 1114425"/>
                <a:gd name="connsiteY1" fmla="*/ 171450 h 1393825"/>
                <a:gd name="connsiteX2" fmla="*/ 196850 w 1114425"/>
                <a:gd name="connsiteY2" fmla="*/ 330200 h 1393825"/>
                <a:gd name="connsiteX3" fmla="*/ 120650 w 1114425"/>
                <a:gd name="connsiteY3" fmla="*/ 596900 h 1393825"/>
                <a:gd name="connsiteX4" fmla="*/ 15875 w 1114425"/>
                <a:gd name="connsiteY4" fmla="*/ 669925 h 1393825"/>
                <a:gd name="connsiteX5" fmla="*/ 0 w 1114425"/>
                <a:gd name="connsiteY5" fmla="*/ 815975 h 1393825"/>
                <a:gd name="connsiteX6" fmla="*/ 28575 w 1114425"/>
                <a:gd name="connsiteY6" fmla="*/ 1069975 h 1393825"/>
                <a:gd name="connsiteX7" fmla="*/ 38100 w 1114425"/>
                <a:gd name="connsiteY7" fmla="*/ 1393825 h 1393825"/>
                <a:gd name="connsiteX8" fmla="*/ 1114425 w 1114425"/>
                <a:gd name="connsiteY8" fmla="*/ 1374775 h 1393825"/>
                <a:gd name="connsiteX0" fmla="*/ 174625 w 1209675"/>
                <a:gd name="connsiteY0" fmla="*/ 0 h 1393825"/>
                <a:gd name="connsiteX1" fmla="*/ 200025 w 1209675"/>
                <a:gd name="connsiteY1" fmla="*/ 171450 h 1393825"/>
                <a:gd name="connsiteX2" fmla="*/ 196850 w 1209675"/>
                <a:gd name="connsiteY2" fmla="*/ 330200 h 1393825"/>
                <a:gd name="connsiteX3" fmla="*/ 120650 w 1209675"/>
                <a:gd name="connsiteY3" fmla="*/ 596900 h 1393825"/>
                <a:gd name="connsiteX4" fmla="*/ 15875 w 1209675"/>
                <a:gd name="connsiteY4" fmla="*/ 669925 h 1393825"/>
                <a:gd name="connsiteX5" fmla="*/ 0 w 1209675"/>
                <a:gd name="connsiteY5" fmla="*/ 815975 h 1393825"/>
                <a:gd name="connsiteX6" fmla="*/ 28575 w 1209675"/>
                <a:gd name="connsiteY6" fmla="*/ 1069975 h 1393825"/>
                <a:gd name="connsiteX7" fmla="*/ 38100 w 1209675"/>
                <a:gd name="connsiteY7" fmla="*/ 1393825 h 1393825"/>
                <a:gd name="connsiteX8" fmla="*/ 1209675 w 1209675"/>
                <a:gd name="connsiteY8" fmla="*/ 1374775 h 13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675" h="1393825">
                  <a:moveTo>
                    <a:pt x="174625" y="0"/>
                  </a:moveTo>
                  <a:lnTo>
                    <a:pt x="200025" y="171450"/>
                  </a:lnTo>
                  <a:cubicBezTo>
                    <a:pt x="198967" y="224367"/>
                    <a:pt x="197908" y="277283"/>
                    <a:pt x="196850" y="330200"/>
                  </a:cubicBezTo>
                  <a:lnTo>
                    <a:pt x="120650" y="596900"/>
                  </a:lnTo>
                  <a:lnTo>
                    <a:pt x="15875" y="669925"/>
                  </a:lnTo>
                  <a:lnTo>
                    <a:pt x="0" y="815975"/>
                  </a:lnTo>
                  <a:lnTo>
                    <a:pt x="28575" y="1069975"/>
                  </a:lnTo>
                  <a:lnTo>
                    <a:pt x="38100" y="1393825"/>
                  </a:lnTo>
                  <a:lnTo>
                    <a:pt x="1209675" y="1374775"/>
                  </a:lnTo>
                </a:path>
              </a:pathLst>
            </a:custGeom>
            <a:noFill/>
            <a:ln w="50800">
              <a:solidFill>
                <a:srgbClr val="0099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1A1017E9-EF59-45C8-B4EA-5934C11AAA9D}"/>
                </a:ext>
              </a:extLst>
            </p:cNvPr>
            <p:cNvSpPr/>
            <p:nvPr/>
          </p:nvSpPr>
          <p:spPr>
            <a:xfrm>
              <a:off x="5918826" y="3507581"/>
              <a:ext cx="345929" cy="519113"/>
            </a:xfrm>
            <a:custGeom>
              <a:avLst/>
              <a:gdLst>
                <a:gd name="connsiteX0" fmla="*/ 3029 w 345929"/>
                <a:gd name="connsiteY0" fmla="*/ 104775 h 519113"/>
                <a:gd name="connsiteX1" fmla="*/ 3029 w 345929"/>
                <a:gd name="connsiteY1" fmla="*/ 104775 h 519113"/>
                <a:gd name="connsiteX2" fmla="*/ 83992 w 345929"/>
                <a:gd name="connsiteY2" fmla="*/ 45244 h 519113"/>
                <a:gd name="connsiteX3" fmla="*/ 148285 w 345929"/>
                <a:gd name="connsiteY3" fmla="*/ 19050 h 519113"/>
                <a:gd name="connsiteX4" fmla="*/ 250679 w 345929"/>
                <a:gd name="connsiteY4" fmla="*/ 0 h 519113"/>
                <a:gd name="connsiteX5" fmla="*/ 262585 w 345929"/>
                <a:gd name="connsiteY5" fmla="*/ 14288 h 519113"/>
                <a:gd name="connsiteX6" fmla="*/ 276873 w 345929"/>
                <a:gd name="connsiteY6" fmla="*/ 142875 h 519113"/>
                <a:gd name="connsiteX7" fmla="*/ 334023 w 345929"/>
                <a:gd name="connsiteY7" fmla="*/ 230982 h 519113"/>
                <a:gd name="connsiteX8" fmla="*/ 345929 w 345929"/>
                <a:gd name="connsiteY8" fmla="*/ 283369 h 519113"/>
                <a:gd name="connsiteX9" fmla="*/ 343548 w 345929"/>
                <a:gd name="connsiteY9" fmla="*/ 316707 h 519113"/>
                <a:gd name="connsiteX10" fmla="*/ 317354 w 345929"/>
                <a:gd name="connsiteY10" fmla="*/ 404813 h 519113"/>
                <a:gd name="connsiteX11" fmla="*/ 295923 w 345929"/>
                <a:gd name="connsiteY11" fmla="*/ 452438 h 519113"/>
                <a:gd name="connsiteX12" fmla="*/ 269729 w 345929"/>
                <a:gd name="connsiteY12" fmla="*/ 492919 h 519113"/>
                <a:gd name="connsiteX13" fmla="*/ 234010 w 345929"/>
                <a:gd name="connsiteY13" fmla="*/ 519113 h 519113"/>
                <a:gd name="connsiteX14" fmla="*/ 200673 w 345929"/>
                <a:gd name="connsiteY14" fmla="*/ 519113 h 519113"/>
                <a:gd name="connsiteX15" fmla="*/ 148285 w 345929"/>
                <a:gd name="connsiteY15" fmla="*/ 509588 h 519113"/>
                <a:gd name="connsiteX16" fmla="*/ 76848 w 345929"/>
                <a:gd name="connsiteY16" fmla="*/ 471488 h 519113"/>
                <a:gd name="connsiteX17" fmla="*/ 41129 w 345929"/>
                <a:gd name="connsiteY17" fmla="*/ 452438 h 519113"/>
                <a:gd name="connsiteX18" fmla="*/ 10173 w 345929"/>
                <a:gd name="connsiteY18" fmla="*/ 395288 h 519113"/>
                <a:gd name="connsiteX19" fmla="*/ 10173 w 345929"/>
                <a:gd name="connsiteY19" fmla="*/ 335757 h 519113"/>
                <a:gd name="connsiteX20" fmla="*/ 162573 w 345929"/>
                <a:gd name="connsiteY20" fmla="*/ 297657 h 519113"/>
                <a:gd name="connsiteX21" fmla="*/ 153048 w 345929"/>
                <a:gd name="connsiteY21" fmla="*/ 264319 h 519113"/>
                <a:gd name="connsiteX22" fmla="*/ 98279 w 345929"/>
                <a:gd name="connsiteY22" fmla="*/ 271463 h 519113"/>
                <a:gd name="connsiteX23" fmla="*/ 648 w 345929"/>
                <a:gd name="connsiteY23" fmla="*/ 221457 h 519113"/>
                <a:gd name="connsiteX24" fmla="*/ 3029 w 345929"/>
                <a:gd name="connsiteY24" fmla="*/ 104775 h 5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5929" h="519113">
                  <a:moveTo>
                    <a:pt x="3029" y="104775"/>
                  </a:moveTo>
                  <a:lnTo>
                    <a:pt x="3029" y="104775"/>
                  </a:lnTo>
                  <a:lnTo>
                    <a:pt x="83992" y="45244"/>
                  </a:lnTo>
                  <a:lnTo>
                    <a:pt x="148285" y="19050"/>
                  </a:lnTo>
                  <a:lnTo>
                    <a:pt x="250679" y="0"/>
                  </a:lnTo>
                  <a:lnTo>
                    <a:pt x="262585" y="14288"/>
                  </a:lnTo>
                  <a:lnTo>
                    <a:pt x="276873" y="142875"/>
                  </a:lnTo>
                  <a:lnTo>
                    <a:pt x="334023" y="230982"/>
                  </a:lnTo>
                  <a:lnTo>
                    <a:pt x="345929" y="283369"/>
                  </a:lnTo>
                  <a:lnTo>
                    <a:pt x="343548" y="316707"/>
                  </a:lnTo>
                  <a:lnTo>
                    <a:pt x="317354" y="404813"/>
                  </a:lnTo>
                  <a:lnTo>
                    <a:pt x="295923" y="452438"/>
                  </a:lnTo>
                  <a:lnTo>
                    <a:pt x="269729" y="492919"/>
                  </a:lnTo>
                  <a:lnTo>
                    <a:pt x="234010" y="519113"/>
                  </a:lnTo>
                  <a:lnTo>
                    <a:pt x="200673" y="519113"/>
                  </a:lnTo>
                  <a:lnTo>
                    <a:pt x="148285" y="509588"/>
                  </a:lnTo>
                  <a:lnTo>
                    <a:pt x="76848" y="471488"/>
                  </a:lnTo>
                  <a:lnTo>
                    <a:pt x="41129" y="452438"/>
                  </a:lnTo>
                  <a:lnTo>
                    <a:pt x="10173" y="395288"/>
                  </a:lnTo>
                  <a:lnTo>
                    <a:pt x="10173" y="335757"/>
                  </a:lnTo>
                  <a:lnTo>
                    <a:pt x="162573" y="297657"/>
                  </a:lnTo>
                  <a:lnTo>
                    <a:pt x="153048" y="264319"/>
                  </a:lnTo>
                  <a:lnTo>
                    <a:pt x="98279" y="271463"/>
                  </a:lnTo>
                  <a:lnTo>
                    <a:pt x="648" y="221457"/>
                  </a:lnTo>
                  <a:cubicBezTo>
                    <a:pt x="-146" y="184151"/>
                    <a:pt x="-939" y="146844"/>
                    <a:pt x="3029" y="104775"/>
                  </a:cubicBezTo>
                  <a:close/>
                </a:path>
              </a:pathLst>
            </a:custGeom>
            <a:solidFill>
              <a:srgbClr val="0099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矢印: 右 34">
            <a:extLst>
              <a:ext uri="{FF2B5EF4-FFF2-40B4-BE49-F238E27FC236}">
                <a16:creationId xmlns:a16="http://schemas.microsoft.com/office/drawing/2014/main" id="{936AF6E7-D729-4162-B2C9-4DEFAA124830}"/>
              </a:ext>
            </a:extLst>
          </p:cNvPr>
          <p:cNvSpPr/>
          <p:nvPr/>
        </p:nvSpPr>
        <p:spPr>
          <a:xfrm>
            <a:off x="7442028" y="3408863"/>
            <a:ext cx="186110" cy="786849"/>
          </a:xfrm>
          <a:prstGeom prst="rightArrow">
            <a:avLst>
              <a:gd name="adj1" fmla="val 50000"/>
              <a:gd name="adj2" fmla="val 6235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4976976" y="2122865"/>
            <a:ext cx="896079" cy="2560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944698" y="2111857"/>
            <a:ext cx="1211037" cy="276999"/>
          </a:xfrm>
          <a:prstGeom prst="rect">
            <a:avLst/>
          </a:prstGeom>
          <a:noFill/>
        </p:spPr>
        <p:txBody>
          <a:bodyPr wrap="square" rtlCol="0">
            <a:spAutoFit/>
          </a:bodyPr>
          <a:lstStyle/>
          <a:p>
            <a:r>
              <a:rPr kumimoji="1" lang="en-US" altLang="ja-JP" sz="1200" b="1" dirty="0" smtClean="0">
                <a:solidFill>
                  <a:schemeClr val="bg1"/>
                </a:solidFill>
                <a:latin typeface="Meiryo UI" panose="020B0604030504040204" pitchFamily="50" charset="-128"/>
                <a:ea typeface="Meiryo UI" panose="020B0604030504040204" pitchFamily="50" charset="-128"/>
              </a:rPr>
              <a:t>1863</a:t>
            </a:r>
            <a:r>
              <a:rPr kumimoji="1" lang="ja-JP" altLang="en-US" sz="1200" b="1" dirty="0" smtClean="0">
                <a:solidFill>
                  <a:schemeClr val="bg1"/>
                </a:solidFill>
                <a:latin typeface="Meiryo UI" panose="020B0604030504040204" pitchFamily="50" charset="-128"/>
                <a:ea typeface="Meiryo UI" panose="020B0604030504040204" pitchFamily="50" charset="-128"/>
              </a:rPr>
              <a:t>年</a:t>
            </a:r>
            <a:r>
              <a:rPr kumimoji="1" lang="ja-JP" altLang="en-US" sz="1200" b="1" dirty="0">
                <a:solidFill>
                  <a:schemeClr val="bg1"/>
                </a:solidFill>
                <a:latin typeface="Meiryo UI" panose="020B0604030504040204" pitchFamily="50" charset="-128"/>
                <a:ea typeface="Meiryo UI" panose="020B0604030504040204" pitchFamily="50" charset="-128"/>
              </a:rPr>
              <a:t>頃</a:t>
            </a:r>
          </a:p>
        </p:txBody>
      </p:sp>
      <p:sp>
        <p:nvSpPr>
          <p:cNvPr id="10" name="正方形/長方形 9"/>
          <p:cNvSpPr/>
          <p:nvPr/>
        </p:nvSpPr>
        <p:spPr>
          <a:xfrm>
            <a:off x="7623814" y="2143476"/>
            <a:ext cx="853408" cy="2560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751012" y="2123042"/>
            <a:ext cx="867553" cy="328324"/>
          </a:xfrm>
          <a:prstGeom prst="rect">
            <a:avLst/>
          </a:prstGeom>
          <a:noFill/>
        </p:spPr>
        <p:txBody>
          <a:bodyPr wrap="square" rtlCol="0">
            <a:spAutoFit/>
          </a:bodyPr>
          <a:lstStyle/>
          <a:p>
            <a:r>
              <a:rPr kumimoji="1" lang="ja-JP" altLang="en-US" sz="1200" b="1" dirty="0">
                <a:solidFill>
                  <a:schemeClr val="bg1"/>
                </a:solidFill>
                <a:latin typeface="Meiryo UI" panose="020B0604030504040204" pitchFamily="50" charset="-128"/>
                <a:ea typeface="Meiryo UI" panose="020B0604030504040204" pitchFamily="50" charset="-128"/>
              </a:rPr>
              <a:t>現　在</a:t>
            </a:r>
          </a:p>
        </p:txBody>
      </p:sp>
      <p:sp>
        <p:nvSpPr>
          <p:cNvPr id="47" name="正方形/長方形 46">
            <a:extLst>
              <a:ext uri="{FF2B5EF4-FFF2-40B4-BE49-F238E27FC236}">
                <a16:creationId xmlns:a16="http://schemas.microsoft.com/office/drawing/2014/main" id="{6FCFFE85-4324-44DB-8AEF-396B8C5FC8C5}"/>
              </a:ext>
            </a:extLst>
          </p:cNvPr>
          <p:cNvSpPr/>
          <p:nvPr/>
        </p:nvSpPr>
        <p:spPr bwMode="auto">
          <a:xfrm>
            <a:off x="5000641" y="1139295"/>
            <a:ext cx="4089633"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dirty="0">
                <a:solidFill>
                  <a:schemeClr val="bg1"/>
                </a:solidFill>
                <a:latin typeface="Meiryo UI" panose="020B0604030504040204" pitchFamily="50" charset="-128"/>
                <a:ea typeface="Meiryo UI" panose="020B0604030504040204" pitchFamily="50" charset="-128"/>
              </a:rPr>
              <a:t>◆受け継がれる都市構造（堺旧港・環濠）</a:t>
            </a:r>
            <a:endParaRPr lang="ja-JP" altLang="en-US" sz="1600" kern="0" dirty="0">
              <a:solidFill>
                <a:schemeClr val="bg1"/>
              </a:solidFill>
              <a:latin typeface="Meiryo UI" panose="020B0604030504040204" pitchFamily="50" charset="-128"/>
              <a:ea typeface="Meiryo UI" panose="020B0604030504040204" pitchFamily="50" charset="-128"/>
            </a:endParaRPr>
          </a:p>
        </p:txBody>
      </p:sp>
      <p:pic>
        <p:nvPicPr>
          <p:cNvPr id="58" name="Picture 6">
            <a:extLst>
              <a:ext uri="{FF2B5EF4-FFF2-40B4-BE49-F238E27FC236}">
                <a16:creationId xmlns:a16="http://schemas.microsoft.com/office/drawing/2014/main" id="{46AF3454-CEDF-4628-958A-FF528BA3ED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7007" y="5948778"/>
            <a:ext cx="1044000" cy="80625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0FF30EF8-3955-4FBC-8065-956E1CD960B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93"/>
          <a:stretch/>
        </p:blipFill>
        <p:spPr bwMode="auto">
          <a:xfrm>
            <a:off x="1414710" y="5948778"/>
            <a:ext cx="1152000" cy="806255"/>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3A58B247-C167-43BB-A3D6-6375C3B2273E}"/>
              </a:ext>
            </a:extLst>
          </p:cNvPr>
          <p:cNvSpPr txBox="1"/>
          <p:nvPr/>
        </p:nvSpPr>
        <p:spPr>
          <a:xfrm>
            <a:off x="79143" y="1575539"/>
            <a:ext cx="4875593" cy="1200329"/>
          </a:xfrm>
          <a:prstGeom prst="rect">
            <a:avLst/>
          </a:prstGeom>
          <a:noFill/>
          <a:ln>
            <a:noFill/>
          </a:ln>
        </p:spPr>
        <p:txBody>
          <a:bodyPr wrap="square" rtlCol="0">
            <a:spAutoFit/>
          </a:bodyPr>
          <a:lstStyle/>
          <a:p>
            <a:pPr marL="171450" indent="-171450">
              <a:buFont typeface="Wingdings" panose="05000000000000000000" pitchFamily="2" charset="2"/>
              <a:buChar char="Ø"/>
            </a:pPr>
            <a:r>
              <a:rPr lang="ja-JP" altLang="en-US" sz="1200" spc="-50" dirty="0">
                <a:latin typeface="Meiryo UI" panose="020B0604030504040204" pitchFamily="50" charset="-128"/>
                <a:ea typeface="Meiryo UI" panose="020B0604030504040204" pitchFamily="50" charset="-128"/>
              </a:rPr>
              <a:t>巨大古墳の築造、南蛮貿易、町衆文化・茶の湯の発祥の地、東洋一の海水浴場・水族館、日本の民間航空の発祥、海から育った様々な伝統産業など、</a:t>
            </a:r>
            <a:r>
              <a:rPr lang="en-US" altLang="ja-JP" sz="1200" spc="-50" dirty="0">
                <a:latin typeface="Meiryo UI" panose="020B0604030504040204" pitchFamily="50" charset="-128"/>
                <a:ea typeface="Meiryo UI" panose="020B0604030504040204" pitchFamily="50" charset="-128"/>
              </a:rPr>
              <a:t> </a:t>
            </a:r>
            <a:r>
              <a:rPr lang="ja-JP" altLang="en-US" sz="1200" spc="-50" dirty="0">
                <a:latin typeface="Meiryo UI" panose="020B0604030504040204" pitchFamily="50" charset="-128"/>
                <a:ea typeface="Meiryo UI" panose="020B0604030504040204" pitchFamily="50" charset="-128"/>
              </a:rPr>
              <a:t>堺は中世</a:t>
            </a:r>
            <a:r>
              <a:rPr lang="ja-JP" altLang="en-US" sz="1200" spc="-50">
                <a:latin typeface="Meiryo UI" panose="020B0604030504040204" pitchFamily="50" charset="-128"/>
                <a:ea typeface="Meiryo UI" panose="020B0604030504040204" pitchFamily="50" charset="-128"/>
              </a:rPr>
              <a:t>に</a:t>
            </a:r>
            <a:r>
              <a:rPr lang="ja-JP" altLang="en-US" sz="1200" spc="-50" smtClean="0">
                <a:latin typeface="Meiryo UI" panose="020B0604030504040204" pitchFamily="50" charset="-128"/>
                <a:ea typeface="Meiryo UI" panose="020B0604030504040204" pitchFamily="50" charset="-128"/>
              </a:rPr>
              <a:t>「</a:t>
            </a:r>
            <a:r>
              <a:rPr lang="ja-JP" altLang="en-US" sz="1200" spc="-50">
                <a:latin typeface="Meiryo UI" panose="020B0604030504040204" pitchFamily="50" charset="-128"/>
                <a:ea typeface="Meiryo UI" panose="020B0604030504040204" pitchFamily="50" charset="-128"/>
              </a:rPr>
              <a:t>日本</a:t>
            </a:r>
            <a:r>
              <a:rPr lang="ja-JP" altLang="en-US" sz="1200" spc="-50" smtClean="0">
                <a:latin typeface="Meiryo UI" panose="020B0604030504040204" pitchFamily="50" charset="-128"/>
                <a:ea typeface="Meiryo UI" panose="020B0604030504040204" pitchFamily="50" charset="-128"/>
              </a:rPr>
              <a:t>の</a:t>
            </a:r>
            <a:r>
              <a:rPr lang="ja-JP" altLang="en-US" sz="1200" spc="-50" dirty="0">
                <a:latin typeface="Meiryo UI" panose="020B0604030504040204" pitchFamily="50" charset="-128"/>
                <a:ea typeface="Meiryo UI" panose="020B0604030504040204" pitchFamily="50" charset="-128"/>
              </a:rPr>
              <a:t>ベニス」と呼ばれたように、海から発展してきたまち</a:t>
            </a:r>
            <a:endParaRPr lang="en-US" altLang="ja-JP" sz="1200" spc="-5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200" spc="-50" dirty="0">
                <a:latin typeface="Meiryo UI" panose="020B0604030504040204" pitchFamily="50" charset="-128"/>
                <a:ea typeface="Meiryo UI" panose="020B0604030504040204" pitchFamily="50" charset="-128"/>
              </a:rPr>
              <a:t>海辺は「黄金の日々・堺」の象徴であるとともに、「もののはじまりなんでも堺」と言われるように、時代時代のパラダイムを先取りし発展してきた堺の原点</a:t>
            </a:r>
            <a:endParaRPr kumimoji="1" lang="ja-JP" altLang="en-US" sz="1200" spc="-5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9F6AEDE2-C511-4BCE-AE11-6AFEE149A300}"/>
              </a:ext>
            </a:extLst>
          </p:cNvPr>
          <p:cNvSpPr/>
          <p:nvPr/>
        </p:nvSpPr>
        <p:spPr>
          <a:xfrm>
            <a:off x="143228" y="1249397"/>
            <a:ext cx="4788000" cy="324000"/>
          </a:xfrm>
          <a:prstGeom prst="rect">
            <a:avLst/>
          </a:prstGeom>
          <a:solidFill>
            <a:srgbClr val="1D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6FCFFE85-4324-44DB-8AEF-396B8C5FC8C5}"/>
              </a:ext>
            </a:extLst>
          </p:cNvPr>
          <p:cNvSpPr/>
          <p:nvPr/>
        </p:nvSpPr>
        <p:spPr bwMode="auto">
          <a:xfrm>
            <a:off x="151997" y="1139295"/>
            <a:ext cx="1770298"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spc="-60" dirty="0">
                <a:solidFill>
                  <a:schemeClr val="bg1"/>
                </a:solidFill>
                <a:latin typeface="Meiryo UI" panose="020B0604030504040204" pitchFamily="50" charset="-128"/>
                <a:ea typeface="Meiryo UI" panose="020B0604030504040204" pitchFamily="50" charset="-128"/>
              </a:rPr>
              <a:t>◆堺旧港の歴史</a:t>
            </a:r>
            <a:endParaRPr lang="ja-JP" altLang="en-US" sz="1600" kern="0" spc="-60" dirty="0">
              <a:solidFill>
                <a:schemeClr val="bg1"/>
              </a:solidFill>
              <a:latin typeface="Meiryo UI" panose="020B0604030504040204" pitchFamily="50" charset="-128"/>
              <a:ea typeface="Meiryo UI" panose="020B0604030504040204" pitchFamily="50" charset="-128"/>
            </a:endParaRPr>
          </a:p>
        </p:txBody>
      </p:sp>
      <p:sp>
        <p:nvSpPr>
          <p:cNvPr id="75" name="正方形/長方形 74">
            <a:extLst>
              <a:ext uri="{FF2B5EF4-FFF2-40B4-BE49-F238E27FC236}">
                <a16:creationId xmlns:a16="http://schemas.microsoft.com/office/drawing/2014/main" id="{6FCFFE85-4324-44DB-8AEF-396B8C5FC8C5}"/>
              </a:ext>
            </a:extLst>
          </p:cNvPr>
          <p:cNvSpPr/>
          <p:nvPr/>
        </p:nvSpPr>
        <p:spPr bwMode="auto">
          <a:xfrm>
            <a:off x="151996" y="5397744"/>
            <a:ext cx="3576867" cy="429519"/>
          </a:xfrm>
          <a:prstGeom prst="rect">
            <a:avLst/>
          </a:prstGeom>
          <a:noFill/>
          <a:ln w="9525" cap="flat" cmpd="sng" algn="ctr">
            <a:noFill/>
            <a:prstDash val="solid"/>
            <a:round/>
            <a:headEnd type="none" w="med" len="med"/>
            <a:tailEnd type="none" w="med" len="med"/>
          </a:ln>
          <a:effectLst/>
        </p:spPr>
        <p:txBody>
          <a:bodyPr lIns="90000" tIns="108000" rIns="90000" bIns="0" anchor="ctr"/>
          <a:lstStyle/>
          <a:p>
            <a:pPr>
              <a:defRPr/>
            </a:pPr>
            <a:r>
              <a:rPr lang="ja-JP" altLang="en-US" sz="1600" b="1" kern="0" dirty="0">
                <a:solidFill>
                  <a:schemeClr val="bg1"/>
                </a:solidFill>
                <a:latin typeface="Meiryo UI" panose="020B0604030504040204" pitchFamily="50" charset="-128"/>
                <a:ea typeface="Meiryo UI" panose="020B0604030504040204" pitchFamily="50" charset="-128"/>
              </a:rPr>
              <a:t>◆自治が育んだ匠の技・伝統文化</a:t>
            </a:r>
            <a:endParaRPr lang="ja-JP" altLang="en-US" sz="1600" kern="0" dirty="0">
              <a:solidFill>
                <a:schemeClr val="bg1"/>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3A58B247-C167-43BB-A3D6-6375C3B2273E}"/>
              </a:ext>
            </a:extLst>
          </p:cNvPr>
          <p:cNvSpPr txBox="1"/>
          <p:nvPr/>
        </p:nvSpPr>
        <p:spPr>
          <a:xfrm>
            <a:off x="7257256" y="5833688"/>
            <a:ext cx="2573436" cy="1015663"/>
          </a:xfrm>
          <a:prstGeom prst="rect">
            <a:avLst/>
          </a:prstGeom>
          <a:noFill/>
          <a:ln>
            <a:noFill/>
          </a:ln>
        </p:spPr>
        <p:txBody>
          <a:bodyPr wrap="square" rtlCol="0">
            <a:spAutoFit/>
          </a:bodyPr>
          <a:lstStyle/>
          <a:p>
            <a:pPr marL="171450" indent="-1714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多くの情報や文化が流入し、世界のものづくり技術が集積することで、古墳時代にさかのぼる鉄製品をはじめ、織物、食品など独自の産業が発達し、伝統産業として受け継がれて</a:t>
            </a:r>
            <a:r>
              <a:rPr kumimoji="1" lang="ja-JP" altLang="en-US" sz="1200" dirty="0" smtClean="0">
                <a:latin typeface="Meiryo UI" panose="020B0604030504040204" pitchFamily="50" charset="-128"/>
                <a:ea typeface="Meiryo UI" panose="020B0604030504040204" pitchFamily="50" charset="-128"/>
              </a:rPr>
              <a:t>いる</a:t>
            </a:r>
            <a:r>
              <a:rPr kumimoji="1" lang="ja-JP" altLang="en-US" sz="1200" dirty="0">
                <a:latin typeface="Meiryo UI" panose="020B0604030504040204" pitchFamily="50" charset="-128"/>
                <a:ea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endParaRPr>
          </a:p>
        </p:txBody>
      </p:sp>
      <p:pic>
        <p:nvPicPr>
          <p:cNvPr id="78" name="Picture 2">
            <a:extLst>
              <a:ext uri="{FF2B5EF4-FFF2-40B4-BE49-F238E27FC236}">
                <a16:creationId xmlns:a16="http://schemas.microsoft.com/office/drawing/2014/main" id="{3A260FCF-F369-475A-9627-C35DD1728B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6528" y="2596278"/>
            <a:ext cx="2732643" cy="1005910"/>
          </a:xfrm>
          <a:prstGeom prst="rect">
            <a:avLst/>
          </a:prstGeom>
          <a:noFill/>
          <a:extLst>
            <a:ext uri="{909E8E84-426E-40DD-AFC4-6F175D3DCCD1}">
              <a14:hiddenFill xmlns:a14="http://schemas.microsoft.com/office/drawing/2010/main">
                <a:solidFill>
                  <a:srgbClr val="FFFFFF"/>
                </a:solidFill>
              </a14:hiddenFill>
            </a:ext>
          </a:extLst>
        </p:spPr>
      </p:pic>
      <p:pic>
        <p:nvPicPr>
          <p:cNvPr id="79" name="図 78"/>
          <p:cNvPicPr/>
          <p:nvPr/>
        </p:nvPicPr>
        <p:blipFill>
          <a:blip r:embed="rId11">
            <a:extLst>
              <a:ext uri="{28A0092B-C50C-407E-A947-70E740481C1C}">
                <a14:useLocalDpi xmlns:a14="http://schemas.microsoft.com/office/drawing/2010/main" val="0"/>
              </a:ext>
            </a:extLst>
          </a:blip>
          <a:stretch>
            <a:fillRect/>
          </a:stretch>
        </p:blipFill>
        <p:spPr>
          <a:xfrm>
            <a:off x="138464" y="2561022"/>
            <a:ext cx="1759537" cy="1370973"/>
          </a:xfrm>
          <a:prstGeom prst="rect">
            <a:avLst/>
          </a:prstGeom>
        </p:spPr>
      </p:pic>
      <p:sp>
        <p:nvSpPr>
          <p:cNvPr id="80" name="テキスト ボックス 79">
            <a:extLst>
              <a:ext uri="{FF2B5EF4-FFF2-40B4-BE49-F238E27FC236}">
                <a16:creationId xmlns:a16="http://schemas.microsoft.com/office/drawing/2014/main" id="{44C72F48-6C81-4ECD-A186-9867DD42B44A}"/>
              </a:ext>
            </a:extLst>
          </p:cNvPr>
          <p:cNvSpPr txBox="1"/>
          <p:nvPr/>
        </p:nvSpPr>
        <p:spPr>
          <a:xfrm>
            <a:off x="5054492" y="5257179"/>
            <a:ext cx="2525154" cy="400110"/>
          </a:xfrm>
          <a:prstGeom prst="rect">
            <a:avLst/>
          </a:prstGeom>
          <a:noFill/>
        </p:spPr>
        <p:txBody>
          <a:bodyPr wrap="square" rtlCol="0">
            <a:spAutoFit/>
          </a:bodyPr>
          <a:lstStyle/>
          <a:p>
            <a:pPr>
              <a:lnSpc>
                <a:spcPts val="800"/>
              </a:lnSpc>
            </a:pPr>
            <a:r>
              <a:rPr kumimoji="1" lang="ja-JP" altLang="en-US" sz="800" dirty="0" smtClean="0">
                <a:latin typeface="Meiryo UI" panose="020B0604030504040204" pitchFamily="50" charset="-128"/>
                <a:ea typeface="Meiryo UI" panose="020B0604030504040204" pitchFamily="50" charset="-128"/>
              </a:rPr>
              <a:t>文久改正堺</a:t>
            </a:r>
            <a:r>
              <a:rPr kumimoji="1" lang="ja-JP" altLang="en-US" sz="800" dirty="0">
                <a:latin typeface="Meiryo UI" panose="020B0604030504040204" pitchFamily="50" charset="-128"/>
                <a:ea typeface="Meiryo UI" panose="020B0604030504040204" pitchFamily="50" charset="-128"/>
              </a:rPr>
              <a:t>大絵図（</a:t>
            </a:r>
            <a:r>
              <a:rPr kumimoji="1" lang="en-US" altLang="ja-JP" sz="800" dirty="0">
                <a:latin typeface="Meiryo UI" panose="020B0604030504040204" pitchFamily="50" charset="-128"/>
                <a:ea typeface="Meiryo UI" panose="020B0604030504040204" pitchFamily="50" charset="-128"/>
              </a:rPr>
              <a:t>1863</a:t>
            </a:r>
            <a:r>
              <a:rPr kumimoji="1" lang="ja-JP" altLang="en-US" sz="800" dirty="0">
                <a:latin typeface="Meiryo UI" panose="020B0604030504040204" pitchFamily="50" charset="-128"/>
                <a:ea typeface="Meiryo UI" panose="020B0604030504040204" pitchFamily="50" charset="-128"/>
              </a:rPr>
              <a:t>年</a:t>
            </a:r>
            <a:r>
              <a:rPr kumimoji="1" lang="ja-JP" altLang="en-US" sz="800" dirty="0" smtClean="0">
                <a:latin typeface="Meiryo UI" panose="020B0604030504040204" pitchFamily="50" charset="-128"/>
                <a:ea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a:latin typeface="Meiryo UI" panose="020B0604030504040204" pitchFamily="50" charset="-128"/>
                <a:ea typeface="Meiryo UI" panose="020B0604030504040204" pitchFamily="50" charset="-128"/>
              </a:rPr>
              <a:t>出典：堺市立図書館　地域資料デジタルアーカイブ</a:t>
            </a:r>
            <a:endParaRPr kumimoji="1" lang="en-US" altLang="ja-JP" sz="800" dirty="0">
              <a:latin typeface="Meiryo UI" panose="020B0604030504040204" pitchFamily="50" charset="-128"/>
              <a:ea typeface="Meiryo UI" panose="020B0604030504040204" pitchFamily="50" charset="-128"/>
            </a:endParaRPr>
          </a:p>
          <a:p>
            <a:pPr>
              <a:lnSpc>
                <a:spcPts val="800"/>
              </a:lnSpc>
            </a:pPr>
            <a:endParaRPr kumimoji="1" lang="ja-JP" altLang="en-US" sz="800" dirty="0">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FDF9F688-B954-4EFA-A0DE-8546805CB7B1}"/>
              </a:ext>
            </a:extLst>
          </p:cNvPr>
          <p:cNvSpPr txBox="1"/>
          <p:nvPr/>
        </p:nvSpPr>
        <p:spPr>
          <a:xfrm>
            <a:off x="2136528" y="3563672"/>
            <a:ext cx="2728763" cy="194925"/>
          </a:xfrm>
          <a:prstGeom prst="rect">
            <a:avLst/>
          </a:prstGeom>
          <a:noFill/>
        </p:spPr>
        <p:txBody>
          <a:bodyPr wrap="square" rtlCol="0">
            <a:spAutoFit/>
          </a:bodyPr>
          <a:lstStyle/>
          <a:p>
            <a:pPr algn="ctr">
              <a:lnSpc>
                <a:spcPts val="800"/>
              </a:lnSpc>
            </a:pPr>
            <a:r>
              <a:rPr kumimoji="1" lang="ja-JP" altLang="en-US" sz="800" dirty="0">
                <a:latin typeface="Meiryo UI" panose="020B0604030504040204" pitchFamily="50" charset="-128"/>
                <a:ea typeface="Meiryo UI" panose="020B0604030504040204" pitchFamily="50" charset="-128"/>
              </a:rPr>
              <a:t>住吉祭礼図屏風 右隻（江戸初期）出典：</a:t>
            </a:r>
            <a:r>
              <a:rPr kumimoji="1" lang="ja-JP" altLang="en-US" sz="800" dirty="0" smtClean="0">
                <a:latin typeface="Meiryo UI" panose="020B0604030504040204" pitchFamily="50" charset="-128"/>
                <a:ea typeface="Meiryo UI" panose="020B0604030504040204" pitchFamily="50" charset="-128"/>
              </a:rPr>
              <a:t>堺市博物館</a:t>
            </a:r>
            <a:endParaRPr kumimoji="1" lang="ja-JP" altLang="en-US" sz="800"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FDF9F688-B954-4EFA-A0DE-8546805CB7B1}"/>
              </a:ext>
            </a:extLst>
          </p:cNvPr>
          <p:cNvSpPr txBox="1"/>
          <p:nvPr/>
        </p:nvSpPr>
        <p:spPr>
          <a:xfrm>
            <a:off x="39649" y="3852079"/>
            <a:ext cx="2249055" cy="297517"/>
          </a:xfrm>
          <a:prstGeom prst="rect">
            <a:avLst/>
          </a:prstGeom>
          <a:noFill/>
        </p:spPr>
        <p:txBody>
          <a:bodyPr wrap="square" rtlCol="0">
            <a:spAutoFit/>
          </a:bodyPr>
          <a:lstStyle/>
          <a:p>
            <a:pPr>
              <a:lnSpc>
                <a:spcPts val="800"/>
              </a:lnSpc>
            </a:pPr>
            <a:r>
              <a:rPr kumimoji="1" lang="ja-JP" altLang="en-US" sz="800" dirty="0" smtClean="0">
                <a:latin typeface="Meiryo UI" panose="020B0604030504040204" pitchFamily="50" charset="-128"/>
                <a:ea typeface="Meiryo UI" panose="020B0604030504040204" pitchFamily="50" charset="-128"/>
              </a:rPr>
              <a:t>堺市図　モンタヌス「日本誌」挿絵（</a:t>
            </a:r>
            <a:r>
              <a:rPr kumimoji="1" lang="en-US" altLang="ja-JP" sz="800" dirty="0" smtClean="0">
                <a:latin typeface="Meiryo UI" panose="020B0604030504040204" pitchFamily="50" charset="-128"/>
                <a:ea typeface="Meiryo UI" panose="020B0604030504040204" pitchFamily="50" charset="-128"/>
              </a:rPr>
              <a:t>1669</a:t>
            </a:r>
            <a:r>
              <a:rPr kumimoji="1" lang="ja-JP" altLang="en-US" sz="800" dirty="0" smtClean="0">
                <a:latin typeface="Meiryo UI" panose="020B0604030504040204" pitchFamily="50" charset="-128"/>
                <a:ea typeface="Meiryo UI" panose="020B0604030504040204" pitchFamily="50" charset="-128"/>
              </a:rPr>
              <a:t>年）</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出典：堺市博物館</a:t>
            </a:r>
            <a:endParaRPr kumimoji="1" lang="en-US" altLang="ja-JP" sz="800" dirty="0">
              <a:latin typeface="Meiryo UI" panose="020B0604030504040204" pitchFamily="50" charset="-128"/>
              <a:ea typeface="Meiryo UI" panose="020B0604030504040204" pitchFamily="50" charset="-128"/>
            </a:endParaRPr>
          </a:p>
        </p:txBody>
      </p:sp>
      <p:pic>
        <p:nvPicPr>
          <p:cNvPr id="48" name="図 47" descr="人, 屋外, 男, 乗る が含まれている画像&#10;&#10;自動的に生成された説明">
            <a:extLst>
              <a:ext uri="{FF2B5EF4-FFF2-40B4-BE49-F238E27FC236}">
                <a16:creationId xmlns:a16="http://schemas.microsoft.com/office/drawing/2014/main" id="{AEB9734F-2B41-4126-9906-DEFE12E673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820" y="5948778"/>
            <a:ext cx="1265593" cy="806255"/>
          </a:xfrm>
          <a:prstGeom prst="rect">
            <a:avLst/>
          </a:prstGeom>
        </p:spPr>
      </p:pic>
      <p:sp>
        <p:nvSpPr>
          <p:cNvPr id="50" name="タイトル 1">
            <a:extLst>
              <a:ext uri="{FF2B5EF4-FFF2-40B4-BE49-F238E27FC236}">
                <a16:creationId xmlns:a16="http://schemas.microsoft.com/office/drawing/2014/main" id="{1ACCDBE7-4A8F-455A-ADEE-2309FB8636D4}"/>
              </a:ext>
            </a:extLst>
          </p:cNvPr>
          <p:cNvSpPr txBox="1">
            <a:spLocks/>
          </p:cNvSpPr>
          <p:nvPr/>
        </p:nvSpPr>
        <p:spPr>
          <a:xfrm>
            <a:off x="-159568" y="332656"/>
            <a:ext cx="9906000" cy="461665"/>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defTabSz="457200">
              <a:lnSpc>
                <a:spcPct val="100000"/>
              </a:lnSpc>
              <a:spcBef>
                <a:spcPts val="0"/>
              </a:spcBef>
              <a:defRPr/>
            </a:pPr>
            <a:r>
              <a:rPr kumimoji="0" lang="ja-JP" altLang="en-US" sz="2400" b="1" dirty="0" smtClean="0">
                <a:solidFill>
                  <a:srgbClr val="1D6FA9">
                    <a:lumMod val="75000"/>
                  </a:srgbClr>
                </a:solidFill>
                <a:latin typeface="Meiryo UI" panose="020B0604030504040204" pitchFamily="50" charset="-128"/>
                <a:ea typeface="Meiryo UI" panose="020B0604030504040204" pitchFamily="50" charset="-128"/>
                <a:cs typeface="+mn-cs"/>
              </a:rPr>
              <a:t>①</a:t>
            </a:r>
            <a:r>
              <a:rPr kumimoji="0" lang="ja-JP" altLang="en-US" sz="2400" b="1" dirty="0">
                <a:solidFill>
                  <a:srgbClr val="1D6FA9">
                    <a:lumMod val="75000"/>
                  </a:srgbClr>
                </a:solidFill>
                <a:latin typeface="Meiryo UI" panose="020B0604030504040204" pitchFamily="50" charset="-128"/>
                <a:ea typeface="Meiryo UI" panose="020B0604030504040204" pitchFamily="50" charset="-128"/>
                <a:cs typeface="+mn-cs"/>
              </a:rPr>
              <a:t>堺旧港の歴史・ストーリー </a:t>
            </a:r>
            <a:r>
              <a:rPr kumimoji="0" lang="ja-JP" altLang="en-US" sz="1800" b="1" dirty="0">
                <a:solidFill>
                  <a:srgbClr val="1D6FA9">
                    <a:lumMod val="75000"/>
                  </a:srgbClr>
                </a:solidFill>
                <a:latin typeface="Meiryo UI" panose="020B0604030504040204" pitchFamily="50" charset="-128"/>
                <a:ea typeface="Meiryo UI" panose="020B0604030504040204" pitchFamily="50" charset="-128"/>
                <a:cs typeface="+mn-cs"/>
              </a:rPr>
              <a:t>～堺は海から発展　堺の原点～</a:t>
            </a:r>
            <a:endParaRPr kumimoji="0" lang="en-US" altLang="ja-JP" sz="1800" b="1" dirty="0">
              <a:solidFill>
                <a:srgbClr val="1D6FA9">
                  <a:lumMod val="75000"/>
                </a:srgbClr>
              </a:solidFill>
              <a:latin typeface="Meiryo UI" panose="020B0604030504040204" pitchFamily="50" charset="-128"/>
              <a:ea typeface="Meiryo UI" panose="020B0604030504040204" pitchFamily="50" charset="-128"/>
              <a:cs typeface="+mn-cs"/>
            </a:endParaRPr>
          </a:p>
        </p:txBody>
      </p:sp>
      <p:sp>
        <p:nvSpPr>
          <p:cNvPr id="53" name="テキスト ボックス 52">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1</a:t>
            </a:r>
          </a:p>
        </p:txBody>
      </p:sp>
      <p:pic>
        <p:nvPicPr>
          <p:cNvPr id="2" name="図 1"/>
          <p:cNvPicPr>
            <a:picLocks noChangeAspect="1"/>
          </p:cNvPicPr>
          <p:nvPr/>
        </p:nvPicPr>
        <p:blipFill rotWithShape="1">
          <a:blip r:embed="rId13"/>
          <a:srcRect r="5985"/>
          <a:stretch/>
        </p:blipFill>
        <p:spPr>
          <a:xfrm>
            <a:off x="161002" y="4103696"/>
            <a:ext cx="2498987" cy="1201016"/>
          </a:xfrm>
          <a:prstGeom prst="rect">
            <a:avLst/>
          </a:prstGeom>
        </p:spPr>
      </p:pic>
      <p:sp>
        <p:nvSpPr>
          <p:cNvPr id="59" name="テキスト ボックス 58">
            <a:extLst>
              <a:ext uri="{FF2B5EF4-FFF2-40B4-BE49-F238E27FC236}">
                <a16:creationId xmlns:a16="http://schemas.microsoft.com/office/drawing/2014/main" id="{3F5ED059-C975-4E2D-BC84-11BE7ADDD56F}"/>
              </a:ext>
            </a:extLst>
          </p:cNvPr>
          <p:cNvSpPr txBox="1"/>
          <p:nvPr/>
        </p:nvSpPr>
        <p:spPr>
          <a:xfrm>
            <a:off x="53166" y="5257179"/>
            <a:ext cx="2453966" cy="297517"/>
          </a:xfrm>
          <a:prstGeom prst="rect">
            <a:avLst/>
          </a:prstGeom>
          <a:noFill/>
        </p:spPr>
        <p:txBody>
          <a:bodyPr wrap="square" rtlCol="0">
            <a:spAutoFit/>
          </a:bodyPr>
          <a:lstStyle/>
          <a:p>
            <a:pPr>
              <a:lnSpc>
                <a:spcPts val="800"/>
              </a:lnSpc>
            </a:pPr>
            <a:r>
              <a:rPr kumimoji="1" lang="ja-JP" altLang="en-US" sz="800" dirty="0">
                <a:latin typeface="Meiryo UI" panose="020B0604030504040204" pitchFamily="50" charset="-128"/>
                <a:ea typeface="Meiryo UI" panose="020B0604030504040204" pitchFamily="50" charset="-128"/>
              </a:rPr>
              <a:t>吉田</a:t>
            </a:r>
            <a:r>
              <a:rPr kumimoji="1" lang="ja-JP" altLang="en-US" sz="800" dirty="0" smtClean="0">
                <a:latin typeface="Meiryo UI" panose="020B0604030504040204" pitchFamily="50" charset="-128"/>
                <a:ea typeface="Meiryo UI" panose="020B0604030504040204" pitchFamily="50" charset="-128"/>
              </a:rPr>
              <a:t>初三郎画　堺市鳥瞰図</a:t>
            </a:r>
            <a:r>
              <a:rPr kumimoji="1" lang="ja-JP" altLang="en-US" sz="800" dirty="0">
                <a:latin typeface="Meiryo UI" panose="020B0604030504040204" pitchFamily="50" charset="-128"/>
                <a:ea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rPr>
              <a:t>1935</a:t>
            </a:r>
            <a:r>
              <a:rPr kumimoji="1" lang="ja-JP" altLang="en-US" sz="800" dirty="0" smtClean="0">
                <a:latin typeface="Meiryo UI" panose="020B0604030504040204" pitchFamily="50" charset="-128"/>
                <a:ea typeface="Meiryo UI" panose="020B0604030504040204" pitchFamily="50" charset="-128"/>
              </a:rPr>
              <a:t>年）</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出典：堺市博物館</a:t>
            </a:r>
            <a:endParaRPr kumimoji="1" lang="en-US" altLang="ja-JP" sz="8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44C72F48-6C81-4ECD-A186-9867DD42B44A}"/>
              </a:ext>
            </a:extLst>
          </p:cNvPr>
          <p:cNvSpPr txBox="1"/>
          <p:nvPr/>
        </p:nvSpPr>
        <p:spPr>
          <a:xfrm>
            <a:off x="2652315" y="5257179"/>
            <a:ext cx="2397807" cy="297517"/>
          </a:xfrm>
          <a:prstGeom prst="rect">
            <a:avLst/>
          </a:prstGeom>
          <a:noFill/>
        </p:spPr>
        <p:txBody>
          <a:bodyPr wrap="square" rtlCol="0">
            <a:spAutoFit/>
          </a:bodyPr>
          <a:lstStyle/>
          <a:p>
            <a:pPr>
              <a:lnSpc>
                <a:spcPts val="800"/>
              </a:lnSpc>
            </a:pPr>
            <a:r>
              <a:rPr kumimoji="1" lang="ja-JP" altLang="en-US" sz="800" dirty="0">
                <a:latin typeface="Meiryo UI" panose="020B0604030504040204" pitchFamily="50" charset="-128"/>
                <a:ea typeface="Meiryo UI" panose="020B0604030504040204" pitchFamily="50" charset="-128"/>
              </a:rPr>
              <a:t>泉州堺</a:t>
            </a:r>
            <a:r>
              <a:rPr kumimoji="1" lang="ja-JP" altLang="en-US" sz="800" dirty="0" smtClean="0">
                <a:latin typeface="Meiryo UI" panose="020B0604030504040204" pitchFamily="50" charset="-128"/>
                <a:ea typeface="Meiryo UI" panose="020B0604030504040204" pitchFamily="50" charset="-128"/>
              </a:rPr>
              <a:t>湊新地繁栄之図（天保年間）</a:t>
            </a:r>
            <a:endParaRPr kumimoji="1" lang="en-US" altLang="ja-JP" sz="800" dirty="0" smtClean="0">
              <a:latin typeface="Meiryo UI" panose="020B0604030504040204" pitchFamily="50" charset="-128"/>
              <a:ea typeface="Meiryo UI" panose="020B0604030504040204" pitchFamily="50" charset="-128"/>
            </a:endParaRPr>
          </a:p>
          <a:p>
            <a:pPr>
              <a:lnSpc>
                <a:spcPts val="800"/>
              </a:lnSpc>
            </a:pPr>
            <a:r>
              <a:rPr kumimoji="1" lang="ja-JP" altLang="en-US" sz="800" dirty="0" smtClean="0">
                <a:latin typeface="Meiryo UI" panose="020B0604030504040204" pitchFamily="50" charset="-128"/>
                <a:ea typeface="Meiryo UI" panose="020B0604030504040204" pitchFamily="50" charset="-128"/>
              </a:rPr>
              <a:t>出典：堺市立図書館　地域資料デジタルアーカイブ</a:t>
            </a:r>
            <a:endParaRPr kumimoji="1" lang="en-US" altLang="ja-JP" sz="8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70973" y="5948777"/>
            <a:ext cx="1120780" cy="806255"/>
          </a:xfrm>
          <a:prstGeom prst="rect">
            <a:avLst/>
          </a:prstGeom>
        </p:spPr>
      </p:pic>
    </p:spTree>
    <p:extLst>
      <p:ext uri="{BB962C8B-B14F-4D97-AF65-F5344CB8AC3E}">
        <p14:creationId xmlns:p14="http://schemas.microsoft.com/office/powerpoint/2010/main" val="20105433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8997B5A-11E8-4C04-9F5D-E6326366B70E}"/>
              </a:ext>
            </a:extLst>
          </p:cNvPr>
          <p:cNvSpPr/>
          <p:nvPr/>
        </p:nvSpPr>
        <p:spPr>
          <a:xfrm>
            <a:off x="5097016" y="922245"/>
            <a:ext cx="4608000" cy="400110"/>
          </a:xfrm>
          <a:prstGeom prst="rect">
            <a:avLst/>
          </a:prstGeom>
          <a:solidFill>
            <a:srgbClr val="1D6FA9"/>
          </a:solidFill>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●大阪広域ベイエリアまちづくり</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DD11800-1A8B-4BED-B436-C8D5A031A15D}"/>
              </a:ext>
            </a:extLst>
          </p:cNvPr>
          <p:cNvSpPr/>
          <p:nvPr/>
        </p:nvSpPr>
        <p:spPr>
          <a:xfrm>
            <a:off x="268263" y="922245"/>
            <a:ext cx="4608000" cy="400110"/>
          </a:xfrm>
          <a:prstGeom prst="rect">
            <a:avLst/>
          </a:prstGeom>
          <a:solidFill>
            <a:srgbClr val="1D6FA9"/>
          </a:solidFill>
        </p:spPr>
        <p:txBody>
          <a:bodyPr wrap="square">
            <a:spAutoFit/>
          </a:bodyPr>
          <a:lstStyle/>
          <a:p>
            <a:r>
              <a:rPr kumimoji="1" lang="ja-JP" altLang="en-US" sz="2000"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sz="2000" b="1" dirty="0">
                <a:solidFill>
                  <a:schemeClr val="bg1"/>
                </a:solidFill>
                <a:latin typeface="Meiryo UI" panose="020B0604030504040204" pitchFamily="50" charset="-128"/>
                <a:ea typeface="Meiryo UI" panose="020B0604030504040204" pitchFamily="50" charset="-128"/>
              </a:rPr>
              <a:t>2040</a:t>
            </a:r>
            <a:r>
              <a:rPr kumimoji="1" lang="ja-JP" altLang="en-US" b="1" dirty="0">
                <a:solidFill>
                  <a:schemeClr val="bg1"/>
                </a:solidFill>
                <a:latin typeface="Meiryo UI" panose="020B0604030504040204" pitchFamily="50" charset="-128"/>
                <a:ea typeface="Meiryo UI" panose="020B0604030504040204" pitchFamily="50" charset="-128"/>
              </a:rPr>
              <a:t>（堺市）</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E032695D-F0E7-4ACD-BB75-2DBAF5A5D0C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901"/>
          <a:stretch/>
        </p:blipFill>
        <p:spPr>
          <a:xfrm>
            <a:off x="799086" y="2685176"/>
            <a:ext cx="3546354" cy="2338550"/>
          </a:xfrm>
          <a:prstGeom prst="rect">
            <a:avLst/>
          </a:prstGeom>
        </p:spPr>
      </p:pic>
      <p:sp>
        <p:nvSpPr>
          <p:cNvPr id="34" name="テキスト ボックス 33">
            <a:extLst>
              <a:ext uri="{FF2B5EF4-FFF2-40B4-BE49-F238E27FC236}">
                <a16:creationId xmlns:a16="http://schemas.microsoft.com/office/drawing/2014/main" id="{EEDB1853-D0DC-4B84-8639-BADD72D0E9E5}"/>
              </a:ext>
            </a:extLst>
          </p:cNvPr>
          <p:cNvSpPr txBox="1"/>
          <p:nvPr/>
        </p:nvSpPr>
        <p:spPr>
          <a:xfrm>
            <a:off x="1762754" y="1312673"/>
            <a:ext cx="3220107" cy="707886"/>
          </a:xfrm>
          <a:prstGeom prst="rect">
            <a:avLst/>
          </a:prstGeom>
          <a:noFill/>
        </p:spPr>
        <p:txBody>
          <a:bodyPr wrap="square" rtlCol="0">
            <a:spAutoFit/>
          </a:bodyPr>
          <a:lstStyle/>
          <a:p>
            <a:r>
              <a:rPr kumimoji="1" lang="en-US" altLang="ja-JP" sz="2000" u="sng" dirty="0">
                <a:ln w="0"/>
                <a:solidFill>
                  <a:srgbClr val="002060"/>
                </a:solidFill>
                <a:effectLst>
                  <a:reflection blurRad="6350" stA="53000" endA="300" endPos="35500" dir="5400000" sy="-90000" algn="bl" rotWithShape="0"/>
                </a:effectLst>
              </a:rPr>
              <a:t>BORDERLESS / AMENITY / AMUSEMENT / HARBOR</a:t>
            </a:r>
            <a:endParaRPr kumimoji="1" lang="ja-JP" altLang="en-US" sz="2000" u="sng" dirty="0">
              <a:ln w="0"/>
              <a:solidFill>
                <a:srgbClr val="002060"/>
              </a:solidFill>
              <a:effectLst>
                <a:reflection blurRad="6350" stA="53000" endA="300" endPos="35500" dir="5400000" sy="-90000" algn="bl" rotWithShape="0"/>
              </a:effectLst>
            </a:endParaRPr>
          </a:p>
        </p:txBody>
      </p:sp>
      <p:pic>
        <p:nvPicPr>
          <p:cNvPr id="35" name="図 34">
            <a:extLst>
              <a:ext uri="{FF2B5EF4-FFF2-40B4-BE49-F238E27FC236}">
                <a16:creationId xmlns:a16="http://schemas.microsoft.com/office/drawing/2014/main" id="{7759C393-B0BF-469E-AF26-D3649C9A3514}"/>
              </a:ext>
            </a:extLst>
          </p:cNvPr>
          <p:cNvPicPr>
            <a:picLocks noChangeAspect="1"/>
          </p:cNvPicPr>
          <p:nvPr/>
        </p:nvPicPr>
        <p:blipFill rotWithShape="1">
          <a:blip r:embed="rId5"/>
          <a:srcRect l="7500" t="34917" r="60453" b="21834"/>
          <a:stretch/>
        </p:blipFill>
        <p:spPr>
          <a:xfrm>
            <a:off x="961977" y="2869611"/>
            <a:ext cx="946187" cy="387485"/>
          </a:xfrm>
          <a:prstGeom prst="rect">
            <a:avLst/>
          </a:prstGeom>
        </p:spPr>
      </p:pic>
      <p:sp>
        <p:nvSpPr>
          <p:cNvPr id="36" name="正方形/長方形 35">
            <a:extLst>
              <a:ext uri="{FF2B5EF4-FFF2-40B4-BE49-F238E27FC236}">
                <a16:creationId xmlns:a16="http://schemas.microsoft.com/office/drawing/2014/main" id="{A2EDAD7E-B7F6-43F7-A4E1-6613AC10DE8A}"/>
              </a:ext>
            </a:extLst>
          </p:cNvPr>
          <p:cNvSpPr/>
          <p:nvPr/>
        </p:nvSpPr>
        <p:spPr>
          <a:xfrm>
            <a:off x="268263" y="1990403"/>
            <a:ext cx="4617301" cy="746358"/>
          </a:xfrm>
          <a:prstGeom prst="rect">
            <a:avLst/>
          </a:prstGeom>
        </p:spPr>
        <p:txBody>
          <a:bodyPr wrap="square">
            <a:spAutoFit/>
          </a:bodyPr>
          <a:lstStyle/>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ボーダレスに広がる港や公園で心地良い豊かな海辺を体感</a:t>
            </a:r>
            <a:endParaRPr lang="en-US" altLang="ja-JP" sz="1200" dirty="0">
              <a:ln w="0"/>
              <a:solidFill>
                <a:srgbClr val="002060"/>
              </a:solidFill>
              <a:effectLst/>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ハブ機能の充実と駅周辺を繋げる海辺のモールで快適な移動を実現</a:t>
            </a:r>
            <a:endParaRPr lang="en-US" altLang="ja-JP" sz="1200" dirty="0">
              <a:ln w="0"/>
              <a:solidFill>
                <a:srgbClr val="002060"/>
              </a:solidFill>
              <a:effectLst/>
              <a:latin typeface="Meiryo UI" panose="020B0604030504040204" pitchFamily="50" charset="-128"/>
              <a:ea typeface="Meiryo UI" panose="020B0604030504040204" pitchFamily="50" charset="-128"/>
            </a:endParaRPr>
          </a:p>
          <a:p>
            <a:pPr marL="285750" indent="-285750">
              <a:lnSpc>
                <a:spcPts val="1700"/>
              </a:lnSpc>
              <a:buFont typeface="Wingdings" panose="05000000000000000000" pitchFamily="2" charset="2"/>
              <a:buChar char="ü"/>
            </a:pPr>
            <a:r>
              <a:rPr lang="ja-JP" altLang="en-US" sz="1200" dirty="0">
                <a:ln w="0"/>
                <a:solidFill>
                  <a:srgbClr val="002060"/>
                </a:solidFill>
                <a:effectLst/>
                <a:latin typeface="Meiryo UI" panose="020B0604030504040204" pitchFamily="50" charset="-128"/>
                <a:ea typeface="Meiryo UI" panose="020B0604030504040204" pitchFamily="50" charset="-128"/>
              </a:rPr>
              <a:t>質の高いオフィス・宿泊・飲食施設で贅沢に楽しめる港湾都市</a:t>
            </a:r>
            <a:endParaRPr lang="en-US" altLang="ja-JP" sz="1200" dirty="0">
              <a:ln w="0"/>
              <a:solidFill>
                <a:srgbClr val="002060"/>
              </a:solidFill>
              <a:effectLst/>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1AD05BA2-8327-4520-9B79-6F6898494BE2}"/>
              </a:ext>
            </a:extLst>
          </p:cNvPr>
          <p:cNvSpPr txBox="1"/>
          <p:nvPr/>
        </p:nvSpPr>
        <p:spPr>
          <a:xfrm>
            <a:off x="472473" y="1463904"/>
            <a:ext cx="997325" cy="369332"/>
          </a:xfrm>
          <a:prstGeom prst="rect">
            <a:avLst/>
          </a:prstGeom>
          <a:solidFill>
            <a:schemeClr val="accent5">
              <a:lumMod val="50000"/>
            </a:schemeClr>
          </a:solidFill>
          <a:ln w="19050">
            <a:solidFill>
              <a:schemeClr val="accent5">
                <a:lumMod val="50000"/>
              </a:schemeClr>
            </a:solid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kumimoji="1" lang="en-US" altLang="ja-JP" dirty="0"/>
              <a:t>Concept</a:t>
            </a:r>
            <a:endParaRPr kumimoji="1" lang="ja-JP" altLang="en-US" dirty="0"/>
          </a:p>
        </p:txBody>
      </p:sp>
      <p:pic>
        <p:nvPicPr>
          <p:cNvPr id="38" name="図 37">
            <a:extLst>
              <a:ext uri="{FF2B5EF4-FFF2-40B4-BE49-F238E27FC236}">
                <a16:creationId xmlns:a16="http://schemas.microsoft.com/office/drawing/2014/main" id="{AD7C5B2F-D492-4F70-804E-91491B1F4E7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3744"/>
          <a:stretch/>
        </p:blipFill>
        <p:spPr>
          <a:xfrm>
            <a:off x="719092" y="5294810"/>
            <a:ext cx="1656369" cy="1152607"/>
          </a:xfrm>
          <a:prstGeom prst="rect">
            <a:avLst/>
          </a:prstGeom>
        </p:spPr>
      </p:pic>
      <p:pic>
        <p:nvPicPr>
          <p:cNvPr id="39" name="図 38">
            <a:extLst>
              <a:ext uri="{FF2B5EF4-FFF2-40B4-BE49-F238E27FC236}">
                <a16:creationId xmlns:a16="http://schemas.microsoft.com/office/drawing/2014/main" id="{CF123A47-83E3-4861-AF95-4AC660F3737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4475" t="12220" r="6550" b="4279"/>
          <a:stretch/>
        </p:blipFill>
        <p:spPr>
          <a:xfrm>
            <a:off x="2783146" y="5294810"/>
            <a:ext cx="1775575" cy="1152607"/>
          </a:xfrm>
          <a:prstGeom prst="rect">
            <a:avLst/>
          </a:prstGeom>
        </p:spPr>
      </p:pic>
      <p:sp useBgFill="1">
        <p:nvSpPr>
          <p:cNvPr id="40" name="テキスト ボックス 39">
            <a:extLst>
              <a:ext uri="{FF2B5EF4-FFF2-40B4-BE49-F238E27FC236}">
                <a16:creationId xmlns:a16="http://schemas.microsoft.com/office/drawing/2014/main" id="{E984C4EA-8B3A-411C-9D12-27D234B8765F}"/>
              </a:ext>
            </a:extLst>
          </p:cNvPr>
          <p:cNvSpPr txBox="1"/>
          <p:nvPr/>
        </p:nvSpPr>
        <p:spPr>
          <a:xfrm>
            <a:off x="379649" y="6426328"/>
            <a:ext cx="2335254" cy="430887"/>
          </a:xfrm>
          <a:prstGeom prst="rect">
            <a:avLst/>
          </a:prstGeom>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商業施設やマリーナのある風景</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gn="ctr"/>
            <a:r>
              <a:rPr kumimoji="1" lang="ja-JP" altLang="en-US" sz="1100" dirty="0">
                <a:solidFill>
                  <a:srgbClr val="002060"/>
                </a:solidFill>
                <a:latin typeface="Meiryo UI" panose="020B0604030504040204" pitchFamily="50" charset="-128"/>
                <a:ea typeface="Meiryo UI" panose="020B0604030504040204" pitchFamily="50" charset="-128"/>
              </a:rPr>
              <a:t>（ニュージーランド・オークランド</a:t>
            </a:r>
            <a:r>
              <a:rPr kumimoji="1" lang="ja-JP" altLang="en-US" sz="1100" b="1" dirty="0">
                <a:solidFill>
                  <a:srgbClr val="002060"/>
                </a:solidFill>
                <a:latin typeface="Meiryo UI" panose="020B0604030504040204" pitchFamily="50" charset="-128"/>
                <a:ea typeface="Meiryo UI" panose="020B0604030504040204" pitchFamily="50" charset="-128"/>
              </a:rPr>
              <a:t>）</a:t>
            </a:r>
            <a:endParaRPr kumimoji="1" lang="en-US" altLang="ja-JP" sz="1100" dirty="0">
              <a:solidFill>
                <a:srgbClr val="00206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7C0AEA1-AD7A-4A1C-8FD7-A6BA58CA6859}"/>
              </a:ext>
            </a:extLst>
          </p:cNvPr>
          <p:cNvSpPr txBox="1"/>
          <p:nvPr/>
        </p:nvSpPr>
        <p:spPr>
          <a:xfrm>
            <a:off x="2364957" y="6426327"/>
            <a:ext cx="2611952" cy="430887"/>
          </a:xfrm>
          <a:prstGeom prst="rect">
            <a:avLst/>
          </a:prstGeom>
          <a:noFill/>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心地よく活気あるボーダレスな海辺空間</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gn="ctr"/>
            <a:r>
              <a:rPr kumimoji="1" lang="ja-JP" altLang="en-US" sz="1100" dirty="0">
                <a:solidFill>
                  <a:srgbClr val="002060"/>
                </a:solidFill>
                <a:latin typeface="Meiryo UI" panose="020B0604030504040204" pitchFamily="50" charset="-128"/>
                <a:ea typeface="Meiryo UI" panose="020B0604030504040204" pitchFamily="50" charset="-128"/>
              </a:rPr>
              <a:t>（ノルウェー・オスロ）</a:t>
            </a:r>
          </a:p>
        </p:txBody>
      </p:sp>
      <p:sp useBgFill="1">
        <p:nvSpPr>
          <p:cNvPr id="42" name="テキスト ボックス 41">
            <a:extLst>
              <a:ext uri="{FF2B5EF4-FFF2-40B4-BE49-F238E27FC236}">
                <a16:creationId xmlns:a16="http://schemas.microsoft.com/office/drawing/2014/main" id="{50C9503C-3D1E-4AD0-9866-EFFB9E59ED91}"/>
              </a:ext>
            </a:extLst>
          </p:cNvPr>
          <p:cNvSpPr txBox="1"/>
          <p:nvPr/>
        </p:nvSpPr>
        <p:spPr>
          <a:xfrm>
            <a:off x="806128" y="5030083"/>
            <a:ext cx="3546352" cy="261610"/>
          </a:xfrm>
          <a:prstGeom prst="rect">
            <a:avLst/>
          </a:prstGeom>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ターミナル機能などが集積し，生まれ変わったベイエリア</a:t>
            </a:r>
            <a:endParaRPr kumimoji="1" lang="en-US" altLang="ja-JP" sz="1100" b="1" dirty="0">
              <a:solidFill>
                <a:srgbClr val="002060"/>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E1B7A39D-BF9F-4E52-B301-EEBA52FB4888}"/>
              </a:ext>
            </a:extLst>
          </p:cNvPr>
          <p:cNvSpPr txBox="1"/>
          <p:nvPr/>
        </p:nvSpPr>
        <p:spPr>
          <a:xfrm>
            <a:off x="5229231" y="6335580"/>
            <a:ext cx="4417726" cy="430887"/>
          </a:xfrm>
          <a:prstGeom prst="rect">
            <a:avLst/>
          </a:prstGeom>
          <a:noFill/>
        </p:spPr>
        <p:txBody>
          <a:bodyPr wrap="square" rtlCol="0">
            <a:spAutoFit/>
          </a:bodyPr>
          <a:lstStyle/>
          <a:p>
            <a:pPr algn="ctr"/>
            <a:r>
              <a:rPr kumimoji="1" lang="ja-JP" altLang="en-US" sz="1100" b="1" dirty="0">
                <a:solidFill>
                  <a:srgbClr val="002060"/>
                </a:solidFill>
                <a:latin typeface="Meiryo UI" panose="020B0604030504040204" pitchFamily="50" charset="-128"/>
                <a:ea typeface="Meiryo UI" panose="020B0604030504040204" pitchFamily="50" charset="-128"/>
              </a:rPr>
              <a:t>「堺旧港周辺のまちづくり」は、重点取り組みエリア、リーディング事業として位置付けられ、具体的な取組を推進すべく、本部会を設置</a:t>
            </a:r>
            <a:endParaRPr kumimoji="1" lang="en-US" altLang="ja-JP" sz="11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5090176" y="1429727"/>
            <a:ext cx="4571976" cy="830997"/>
          </a:xfrm>
          <a:prstGeom prst="rect">
            <a:avLst/>
          </a:prstGeom>
          <a:noFill/>
        </p:spPr>
        <p:txBody>
          <a:bodyPr wrap="square" rtlCol="0">
            <a:spAutoFit/>
          </a:bodyPr>
          <a:lstStyle/>
          <a:p>
            <a:r>
              <a:rPr kumimoji="1" lang="ja-JP" altLang="en-US" sz="1200" dirty="0" smtClean="0">
                <a:solidFill>
                  <a:srgbClr val="002060"/>
                </a:solidFill>
                <a:latin typeface="Meiryo UI" panose="020B0604030504040204" pitchFamily="50" charset="-128"/>
                <a:ea typeface="Meiryo UI" panose="020B0604030504040204" pitchFamily="50" charset="-128"/>
              </a:rPr>
              <a:t>夢洲における万博開催と</a:t>
            </a:r>
            <a:r>
              <a:rPr kumimoji="1" lang="en-US" altLang="ja-JP" sz="1200" dirty="0" smtClean="0">
                <a:solidFill>
                  <a:srgbClr val="002060"/>
                </a:solidFill>
                <a:latin typeface="Meiryo UI" panose="020B0604030504040204" pitchFamily="50" charset="-128"/>
                <a:ea typeface="Meiryo UI" panose="020B0604030504040204" pitchFamily="50" charset="-128"/>
              </a:rPr>
              <a:t>IR</a:t>
            </a:r>
            <a:r>
              <a:rPr kumimoji="1" lang="ja-JP" altLang="en-US" sz="1200" dirty="0" smtClean="0">
                <a:solidFill>
                  <a:srgbClr val="002060"/>
                </a:solidFill>
                <a:latin typeface="Meiryo UI" panose="020B0604030504040204" pitchFamily="50" charset="-128"/>
                <a:ea typeface="Meiryo UI" panose="020B0604030504040204" pitchFamily="50" charset="-128"/>
              </a:rPr>
              <a:t>などまちづくりを契機に、そのインパクトや関連インフラ整備に加え、堺市など泉州地域沿岸部の様々な地域資源を最大限に活用することで、ベイエリア全体の活性化、さらなる大阪・関西の発展につなげていくことが重要。</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23" name="タイトル 1">
            <a:extLst>
              <a:ext uri="{FF2B5EF4-FFF2-40B4-BE49-F238E27FC236}">
                <a16:creationId xmlns:a16="http://schemas.microsoft.com/office/drawing/2014/main" id="{1ACCDBE7-4A8F-455A-ADEE-2309FB8636D4}"/>
              </a:ext>
            </a:extLst>
          </p:cNvPr>
          <p:cNvSpPr txBox="1">
            <a:spLocks/>
          </p:cNvSpPr>
          <p:nvPr/>
        </p:nvSpPr>
        <p:spPr>
          <a:xfrm>
            <a:off x="-451792"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②</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上位・関連計画における堺駅・堺旧港周辺の位置づけ</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2</a:t>
            </a:r>
          </a:p>
        </p:txBody>
      </p:sp>
      <p:pic>
        <p:nvPicPr>
          <p:cNvPr id="4" name="図 3"/>
          <p:cNvPicPr>
            <a:picLocks noChangeAspect="1"/>
          </p:cNvPicPr>
          <p:nvPr/>
        </p:nvPicPr>
        <p:blipFill rotWithShape="1">
          <a:blip r:embed="rId10"/>
          <a:srcRect l="59086" t="18488" r="13568" b="15033"/>
          <a:stretch/>
        </p:blipFill>
        <p:spPr>
          <a:xfrm>
            <a:off x="4966406" y="2442005"/>
            <a:ext cx="4912526" cy="3623763"/>
          </a:xfrm>
          <a:prstGeom prst="rect">
            <a:avLst/>
          </a:prstGeom>
        </p:spPr>
      </p:pic>
    </p:spTree>
    <p:extLst>
      <p:ext uri="{BB962C8B-B14F-4D97-AF65-F5344CB8AC3E}">
        <p14:creationId xmlns:p14="http://schemas.microsoft.com/office/powerpoint/2010/main" val="2138352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タイトル 1">
            <a:extLst>
              <a:ext uri="{FF2B5EF4-FFF2-40B4-BE49-F238E27FC236}">
                <a16:creationId xmlns:a16="http://schemas.microsoft.com/office/drawing/2014/main" id="{1ACCDBE7-4A8F-455A-ADEE-2309FB8636D4}"/>
              </a:ext>
            </a:extLst>
          </p:cNvPr>
          <p:cNvSpPr txBox="1">
            <a:spLocks/>
          </p:cNvSpPr>
          <p:nvPr/>
        </p:nvSpPr>
        <p:spPr>
          <a:xfrm>
            <a:off x="-533463" y="375575"/>
            <a:ext cx="9905999"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③</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堺駅・堺旧港周辺の役割や市内外他拠点との関係性</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grpSp>
        <p:nvGrpSpPr>
          <p:cNvPr id="134" name="グループ化 133"/>
          <p:cNvGrpSpPr/>
          <p:nvPr/>
        </p:nvGrpSpPr>
        <p:grpSpPr>
          <a:xfrm>
            <a:off x="774283" y="932733"/>
            <a:ext cx="7590209" cy="5816456"/>
            <a:chOff x="-4878006" y="420424"/>
            <a:chExt cx="7590209" cy="5816456"/>
          </a:xfrm>
        </p:grpSpPr>
        <p:grpSp>
          <p:nvGrpSpPr>
            <p:cNvPr id="136" name="グループ化 135">
              <a:extLst>
                <a:ext uri="{FF2B5EF4-FFF2-40B4-BE49-F238E27FC236}">
                  <a16:creationId xmlns:a16="http://schemas.microsoft.com/office/drawing/2014/main" id="{3E0319D3-8314-4CD1-862B-E73C98B6BC4A}"/>
                </a:ext>
              </a:extLst>
            </p:cNvPr>
            <p:cNvGrpSpPr/>
            <p:nvPr/>
          </p:nvGrpSpPr>
          <p:grpSpPr>
            <a:xfrm>
              <a:off x="-4869802" y="420424"/>
              <a:ext cx="7582005" cy="5816456"/>
              <a:chOff x="10411885" y="810802"/>
              <a:chExt cx="7582005" cy="5816456"/>
            </a:xfrm>
          </p:grpSpPr>
          <p:pic>
            <p:nvPicPr>
              <p:cNvPr id="144" name="図 143">
                <a:extLst>
                  <a:ext uri="{FF2B5EF4-FFF2-40B4-BE49-F238E27FC236}">
                    <a16:creationId xmlns:a16="http://schemas.microsoft.com/office/drawing/2014/main" id="{3665C842-6118-4BB9-8DD0-9B194D43A226}"/>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233"/>
              <a:stretch/>
            </p:blipFill>
            <p:spPr>
              <a:xfrm>
                <a:off x="10411885" y="810802"/>
                <a:ext cx="7582003" cy="3650433"/>
              </a:xfrm>
              <a:prstGeom prst="rect">
                <a:avLst/>
              </a:prstGeom>
            </p:spPr>
          </p:pic>
          <p:pic>
            <p:nvPicPr>
              <p:cNvPr id="148" name="図 147">
                <a:extLst>
                  <a:ext uri="{FF2B5EF4-FFF2-40B4-BE49-F238E27FC236}">
                    <a16:creationId xmlns:a16="http://schemas.microsoft.com/office/drawing/2014/main" id="{07D6FF72-9842-41A6-8CB8-073C75FF99FA}"/>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0411888" y="4043396"/>
                <a:ext cx="7582002" cy="2583862"/>
              </a:xfrm>
              <a:prstGeom prst="rect">
                <a:avLst/>
              </a:prstGeom>
            </p:spPr>
          </p:pic>
          <p:pic>
            <p:nvPicPr>
              <p:cNvPr id="149" name="図 148">
                <a:extLst>
                  <a:ext uri="{FF2B5EF4-FFF2-40B4-BE49-F238E27FC236}">
                    <a16:creationId xmlns:a16="http://schemas.microsoft.com/office/drawing/2014/main" id="{C776978E-4449-4E28-85E7-08F0FC906CAF}"/>
                  </a:ext>
                </a:extLst>
              </p:cNvPr>
              <p:cNvPicPr>
                <a:picLocks noChangeAspect="1"/>
              </p:cNvPicPr>
              <p:nvPr/>
            </p:nvPicPr>
            <p:blipFill rotWithShape="1">
              <a:blip r:embed="rId5">
                <a:duotone>
                  <a:schemeClr val="bg2">
                    <a:shade val="45000"/>
                    <a:satMod val="135000"/>
                  </a:schemeClr>
                  <a:prstClr val="white"/>
                </a:duotone>
              </a:blip>
              <a:srcRect l="47365" t="35243" r="37408" b="50694"/>
              <a:stretch/>
            </p:blipFill>
            <p:spPr>
              <a:xfrm>
                <a:off x="13584414" y="2383503"/>
                <a:ext cx="1600001" cy="830769"/>
              </a:xfrm>
              <a:prstGeom prst="rect">
                <a:avLst/>
              </a:prstGeom>
            </p:spPr>
          </p:pic>
          <p:pic>
            <p:nvPicPr>
              <p:cNvPr id="155" name="図 154">
                <a:extLst>
                  <a:ext uri="{FF2B5EF4-FFF2-40B4-BE49-F238E27FC236}">
                    <a16:creationId xmlns:a16="http://schemas.microsoft.com/office/drawing/2014/main" id="{9D4D3CAE-A5AB-42B9-A912-2A2C649862F6}"/>
                  </a:ext>
                </a:extLst>
              </p:cNvPr>
              <p:cNvPicPr>
                <a:picLocks noChangeAspect="1"/>
              </p:cNvPicPr>
              <p:nvPr/>
            </p:nvPicPr>
            <p:blipFill rotWithShape="1">
              <a:blip r:embed="rId6">
                <a:duotone>
                  <a:schemeClr val="bg2">
                    <a:shade val="45000"/>
                    <a:satMod val="135000"/>
                  </a:schemeClr>
                  <a:prstClr val="white"/>
                </a:duotone>
              </a:blip>
              <a:srcRect l="56259" t="71662" r="41382" b="23135"/>
              <a:stretch/>
            </p:blipFill>
            <p:spPr>
              <a:xfrm>
                <a:off x="14389766" y="5696359"/>
                <a:ext cx="232996" cy="289061"/>
              </a:xfrm>
              <a:prstGeom prst="rect">
                <a:avLst/>
              </a:prstGeom>
            </p:spPr>
          </p:pic>
        </p:grpSp>
        <p:sp>
          <p:nvSpPr>
            <p:cNvPr id="139" name="フリーフォーム: 図形 3">
              <a:extLst>
                <a:ext uri="{FF2B5EF4-FFF2-40B4-BE49-F238E27FC236}">
                  <a16:creationId xmlns:a16="http://schemas.microsoft.com/office/drawing/2014/main" id="{C2EC63BD-58BE-4A03-A577-D0A01CDB7E5D}"/>
                </a:ext>
              </a:extLst>
            </p:cNvPr>
            <p:cNvSpPr/>
            <p:nvPr/>
          </p:nvSpPr>
          <p:spPr>
            <a:xfrm>
              <a:off x="-4878006" y="557367"/>
              <a:ext cx="7581534" cy="3641969"/>
            </a:xfrm>
            <a:custGeom>
              <a:avLst/>
              <a:gdLst>
                <a:gd name="connsiteX0" fmla="*/ 2547816 w 7721600"/>
                <a:gd name="connsiteY0" fmla="*/ 5681784 h 5681784"/>
                <a:gd name="connsiteX1" fmla="*/ 2891693 w 7721600"/>
                <a:gd name="connsiteY1" fmla="*/ 5087815 h 5681784"/>
                <a:gd name="connsiteX2" fmla="*/ 2727570 w 7721600"/>
                <a:gd name="connsiteY2" fmla="*/ 5048738 h 5681784"/>
                <a:gd name="connsiteX3" fmla="*/ 2493108 w 7721600"/>
                <a:gd name="connsiteY3" fmla="*/ 5517661 h 5681784"/>
                <a:gd name="connsiteX4" fmla="*/ 1813170 w 7721600"/>
                <a:gd name="connsiteY4" fmla="*/ 5103446 h 5681784"/>
                <a:gd name="connsiteX5" fmla="*/ 2071077 w 7721600"/>
                <a:gd name="connsiteY5" fmla="*/ 4548553 h 5681784"/>
                <a:gd name="connsiteX6" fmla="*/ 2360246 w 7721600"/>
                <a:gd name="connsiteY6" fmla="*/ 4657969 h 5681784"/>
                <a:gd name="connsiteX7" fmla="*/ 2500923 w 7721600"/>
                <a:gd name="connsiteY7" fmla="*/ 4400061 h 5681784"/>
                <a:gd name="connsiteX8" fmla="*/ 2782277 w 7721600"/>
                <a:gd name="connsiteY8" fmla="*/ 4501661 h 5681784"/>
                <a:gd name="connsiteX9" fmla="*/ 2774462 w 7721600"/>
                <a:gd name="connsiteY9" fmla="*/ 4986215 h 5681784"/>
                <a:gd name="connsiteX10" fmla="*/ 2899508 w 7721600"/>
                <a:gd name="connsiteY10" fmla="*/ 4986215 h 5681784"/>
                <a:gd name="connsiteX11" fmla="*/ 3102708 w 7721600"/>
                <a:gd name="connsiteY11" fmla="*/ 4298461 h 5681784"/>
                <a:gd name="connsiteX12" fmla="*/ 2571262 w 7721600"/>
                <a:gd name="connsiteY12" fmla="*/ 4118707 h 5681784"/>
                <a:gd name="connsiteX13" fmla="*/ 2516554 w 7721600"/>
                <a:gd name="connsiteY13" fmla="*/ 4071815 h 5681784"/>
                <a:gd name="connsiteX14" fmla="*/ 2063262 w 7721600"/>
                <a:gd name="connsiteY14" fmla="*/ 3970215 h 5681784"/>
                <a:gd name="connsiteX15" fmla="*/ 687754 w 7721600"/>
                <a:gd name="connsiteY15" fmla="*/ 3978030 h 5681784"/>
                <a:gd name="connsiteX16" fmla="*/ 140677 w 7721600"/>
                <a:gd name="connsiteY16" fmla="*/ 687753 h 5681784"/>
                <a:gd name="connsiteX17" fmla="*/ 1086339 w 7721600"/>
                <a:gd name="connsiteY17" fmla="*/ 1242646 h 5681784"/>
                <a:gd name="connsiteX18" fmla="*/ 1430216 w 7721600"/>
                <a:gd name="connsiteY18" fmla="*/ 3196492 h 5681784"/>
                <a:gd name="connsiteX19" fmla="*/ 1969477 w 7721600"/>
                <a:gd name="connsiteY19" fmla="*/ 3133969 h 5681784"/>
                <a:gd name="connsiteX20" fmla="*/ 1781908 w 7721600"/>
                <a:gd name="connsiteY20" fmla="*/ 1602153 h 5681784"/>
                <a:gd name="connsiteX21" fmla="*/ 2352431 w 7721600"/>
                <a:gd name="connsiteY21" fmla="*/ 1860061 h 5681784"/>
                <a:gd name="connsiteX22" fmla="*/ 2368062 w 7721600"/>
                <a:gd name="connsiteY22" fmla="*/ 2141415 h 5681784"/>
                <a:gd name="connsiteX23" fmla="*/ 2836985 w 7721600"/>
                <a:gd name="connsiteY23" fmla="*/ 2110153 h 5681784"/>
                <a:gd name="connsiteX24" fmla="*/ 3008923 w 7721600"/>
                <a:gd name="connsiteY24" fmla="*/ 2797907 h 5681784"/>
                <a:gd name="connsiteX25" fmla="*/ 3126154 w 7721600"/>
                <a:gd name="connsiteY25" fmla="*/ 3438769 h 5681784"/>
                <a:gd name="connsiteX26" fmla="*/ 3595077 w 7721600"/>
                <a:gd name="connsiteY26" fmla="*/ 3641969 h 5681784"/>
                <a:gd name="connsiteX27" fmla="*/ 3649785 w 7721600"/>
                <a:gd name="connsiteY27" fmla="*/ 3493476 h 5681784"/>
                <a:gd name="connsiteX28" fmla="*/ 3415323 w 7721600"/>
                <a:gd name="connsiteY28" fmla="*/ 3368430 h 5681784"/>
                <a:gd name="connsiteX29" fmla="*/ 3516923 w 7721600"/>
                <a:gd name="connsiteY29" fmla="*/ 2860430 h 5681784"/>
                <a:gd name="connsiteX30" fmla="*/ 3579446 w 7721600"/>
                <a:gd name="connsiteY30" fmla="*/ 2727569 h 5681784"/>
                <a:gd name="connsiteX31" fmla="*/ 3813908 w 7721600"/>
                <a:gd name="connsiteY31" fmla="*/ 2751015 h 5681784"/>
                <a:gd name="connsiteX32" fmla="*/ 3829539 w 7721600"/>
                <a:gd name="connsiteY32" fmla="*/ 2946400 h 5681784"/>
                <a:gd name="connsiteX33" fmla="*/ 3915508 w 7721600"/>
                <a:gd name="connsiteY33" fmla="*/ 3001107 h 5681784"/>
                <a:gd name="connsiteX34" fmla="*/ 3931139 w 7721600"/>
                <a:gd name="connsiteY34" fmla="*/ 2860430 h 5681784"/>
                <a:gd name="connsiteX35" fmla="*/ 3931139 w 7721600"/>
                <a:gd name="connsiteY35" fmla="*/ 2704123 h 5681784"/>
                <a:gd name="connsiteX36" fmla="*/ 3634154 w 7721600"/>
                <a:gd name="connsiteY36" fmla="*/ 2672861 h 5681784"/>
                <a:gd name="connsiteX37" fmla="*/ 3563816 w 7721600"/>
                <a:gd name="connsiteY37" fmla="*/ 2602523 h 5681784"/>
                <a:gd name="connsiteX38" fmla="*/ 3446585 w 7721600"/>
                <a:gd name="connsiteY38" fmla="*/ 2063261 h 5681784"/>
                <a:gd name="connsiteX39" fmla="*/ 3727939 w 7721600"/>
                <a:gd name="connsiteY39" fmla="*/ 2180492 h 5681784"/>
                <a:gd name="connsiteX40" fmla="*/ 3962400 w 7721600"/>
                <a:gd name="connsiteY40" fmla="*/ 2157046 h 5681784"/>
                <a:gd name="connsiteX41" fmla="*/ 4001477 w 7721600"/>
                <a:gd name="connsiteY41" fmla="*/ 2125784 h 5681784"/>
                <a:gd name="connsiteX42" fmla="*/ 4064000 w 7721600"/>
                <a:gd name="connsiteY42" fmla="*/ 2078892 h 5681784"/>
                <a:gd name="connsiteX43" fmla="*/ 4103077 w 7721600"/>
                <a:gd name="connsiteY43" fmla="*/ 2032000 h 5681784"/>
                <a:gd name="connsiteX44" fmla="*/ 3384062 w 7721600"/>
                <a:gd name="connsiteY44" fmla="*/ 1781907 h 5681784"/>
                <a:gd name="connsiteX45" fmla="*/ 3610708 w 7721600"/>
                <a:gd name="connsiteY45" fmla="*/ 1547446 h 5681784"/>
                <a:gd name="connsiteX46" fmla="*/ 4329723 w 7721600"/>
                <a:gd name="connsiteY46" fmla="*/ 1789723 h 5681784"/>
                <a:gd name="connsiteX47" fmla="*/ 4345354 w 7721600"/>
                <a:gd name="connsiteY47" fmla="*/ 1438030 h 5681784"/>
                <a:gd name="connsiteX48" fmla="*/ 4204677 w 7721600"/>
                <a:gd name="connsiteY48" fmla="*/ 1359876 h 5681784"/>
                <a:gd name="connsiteX49" fmla="*/ 4189046 w 7721600"/>
                <a:gd name="connsiteY49" fmla="*/ 1156676 h 5681784"/>
                <a:gd name="connsiteX50" fmla="*/ 4103077 w 7721600"/>
                <a:gd name="connsiteY50" fmla="*/ 1164492 h 5681784"/>
                <a:gd name="connsiteX51" fmla="*/ 4142154 w 7721600"/>
                <a:gd name="connsiteY51" fmla="*/ 1477107 h 5681784"/>
                <a:gd name="connsiteX52" fmla="*/ 4064000 w 7721600"/>
                <a:gd name="connsiteY52" fmla="*/ 1531815 h 5681784"/>
                <a:gd name="connsiteX53" fmla="*/ 3563816 w 7721600"/>
                <a:gd name="connsiteY53" fmla="*/ 1383323 h 5681784"/>
                <a:gd name="connsiteX54" fmla="*/ 3048000 w 7721600"/>
                <a:gd name="connsiteY54" fmla="*/ 1602153 h 5681784"/>
                <a:gd name="connsiteX55" fmla="*/ 2969846 w 7721600"/>
                <a:gd name="connsiteY55" fmla="*/ 1484923 h 5681784"/>
                <a:gd name="connsiteX56" fmla="*/ 2618154 w 7721600"/>
                <a:gd name="connsiteY56" fmla="*/ 1641230 h 5681784"/>
                <a:gd name="connsiteX57" fmla="*/ 1766277 w 7721600"/>
                <a:gd name="connsiteY57" fmla="*/ 1258276 h 5681784"/>
                <a:gd name="connsiteX58" fmla="*/ 1625600 w 7721600"/>
                <a:gd name="connsiteY58" fmla="*/ 296984 h 5681784"/>
                <a:gd name="connsiteX59" fmla="*/ 2313354 w 7721600"/>
                <a:gd name="connsiteY59" fmla="*/ 523630 h 5681784"/>
                <a:gd name="connsiteX60" fmla="*/ 2297723 w 7721600"/>
                <a:gd name="connsiteY60" fmla="*/ 648676 h 5681784"/>
                <a:gd name="connsiteX61" fmla="*/ 3087077 w 7721600"/>
                <a:gd name="connsiteY61" fmla="*/ 922215 h 5681784"/>
                <a:gd name="connsiteX62" fmla="*/ 3212123 w 7721600"/>
                <a:gd name="connsiteY62" fmla="*/ 578338 h 5681784"/>
                <a:gd name="connsiteX63" fmla="*/ 2547816 w 7721600"/>
                <a:gd name="connsiteY63" fmla="*/ 328246 h 5681784"/>
                <a:gd name="connsiteX64" fmla="*/ 2579077 w 7721600"/>
                <a:gd name="connsiteY64" fmla="*/ 203200 h 5681784"/>
                <a:gd name="connsiteX65" fmla="*/ 3204308 w 7721600"/>
                <a:gd name="connsiteY65" fmla="*/ 203200 h 5681784"/>
                <a:gd name="connsiteX66" fmla="*/ 3868616 w 7721600"/>
                <a:gd name="connsiteY66" fmla="*/ 336061 h 5681784"/>
                <a:gd name="connsiteX67" fmla="*/ 4736123 w 7721600"/>
                <a:gd name="connsiteY67" fmla="*/ 625230 h 5681784"/>
                <a:gd name="connsiteX68" fmla="*/ 5197231 w 7721600"/>
                <a:gd name="connsiteY68" fmla="*/ 836246 h 5681784"/>
                <a:gd name="connsiteX69" fmla="*/ 5533293 w 7721600"/>
                <a:gd name="connsiteY69" fmla="*/ 992553 h 5681784"/>
                <a:gd name="connsiteX70" fmla="*/ 5900616 w 7721600"/>
                <a:gd name="connsiteY70" fmla="*/ 1094153 h 5681784"/>
                <a:gd name="connsiteX71" fmla="*/ 6283570 w 7721600"/>
                <a:gd name="connsiteY71" fmla="*/ 1203569 h 5681784"/>
                <a:gd name="connsiteX72" fmla="*/ 6580554 w 7721600"/>
                <a:gd name="connsiteY72" fmla="*/ 1305169 h 5681784"/>
                <a:gd name="connsiteX73" fmla="*/ 6705600 w 7721600"/>
                <a:gd name="connsiteY73" fmla="*/ 1453661 h 5681784"/>
                <a:gd name="connsiteX74" fmla="*/ 6744677 w 7721600"/>
                <a:gd name="connsiteY74" fmla="*/ 1695938 h 5681784"/>
                <a:gd name="connsiteX75" fmla="*/ 6854093 w 7721600"/>
                <a:gd name="connsiteY75" fmla="*/ 1852246 h 5681784"/>
                <a:gd name="connsiteX76" fmla="*/ 6963508 w 7721600"/>
                <a:gd name="connsiteY76" fmla="*/ 1899138 h 5681784"/>
                <a:gd name="connsiteX77" fmla="*/ 7143262 w 7721600"/>
                <a:gd name="connsiteY77" fmla="*/ 1906953 h 5681784"/>
                <a:gd name="connsiteX78" fmla="*/ 7502770 w 7721600"/>
                <a:gd name="connsiteY78" fmla="*/ 1828800 h 5681784"/>
                <a:gd name="connsiteX79" fmla="*/ 7721600 w 7721600"/>
                <a:gd name="connsiteY79" fmla="*/ 1656861 h 5681784"/>
                <a:gd name="connsiteX80" fmla="*/ 7713785 w 7721600"/>
                <a:gd name="connsiteY80" fmla="*/ 1633415 h 5681784"/>
                <a:gd name="connsiteX81" fmla="*/ 7463693 w 7721600"/>
                <a:gd name="connsiteY81" fmla="*/ 1789723 h 5681784"/>
                <a:gd name="connsiteX82" fmla="*/ 7151077 w 7721600"/>
                <a:gd name="connsiteY82" fmla="*/ 1891323 h 5681784"/>
                <a:gd name="connsiteX83" fmla="*/ 6940062 w 7721600"/>
                <a:gd name="connsiteY83" fmla="*/ 1828800 h 5681784"/>
                <a:gd name="connsiteX84" fmla="*/ 6830646 w 7721600"/>
                <a:gd name="connsiteY84" fmla="*/ 1727200 h 5681784"/>
                <a:gd name="connsiteX85" fmla="*/ 6760308 w 7721600"/>
                <a:gd name="connsiteY85" fmla="*/ 1492738 h 5681784"/>
                <a:gd name="connsiteX86" fmla="*/ 6721231 w 7721600"/>
                <a:gd name="connsiteY86" fmla="*/ 1328615 h 5681784"/>
                <a:gd name="connsiteX87" fmla="*/ 6588370 w 7721600"/>
                <a:gd name="connsiteY87" fmla="*/ 1219200 h 5681784"/>
                <a:gd name="connsiteX88" fmla="*/ 6455508 w 7721600"/>
                <a:gd name="connsiteY88" fmla="*/ 1156676 h 5681784"/>
                <a:gd name="connsiteX89" fmla="*/ 5869354 w 7721600"/>
                <a:gd name="connsiteY89" fmla="*/ 1016000 h 5681784"/>
                <a:gd name="connsiteX90" fmla="*/ 5541108 w 7721600"/>
                <a:gd name="connsiteY90" fmla="*/ 930030 h 5681784"/>
                <a:gd name="connsiteX91" fmla="*/ 5009662 w 7721600"/>
                <a:gd name="connsiteY91" fmla="*/ 656492 h 5681784"/>
                <a:gd name="connsiteX92" fmla="*/ 4275016 w 7721600"/>
                <a:gd name="connsiteY92" fmla="*/ 382953 h 5681784"/>
                <a:gd name="connsiteX93" fmla="*/ 3149600 w 7721600"/>
                <a:gd name="connsiteY93" fmla="*/ 0 h 5681784"/>
                <a:gd name="connsiteX94" fmla="*/ 2282093 w 7721600"/>
                <a:gd name="connsiteY94" fmla="*/ 15630 h 5681784"/>
                <a:gd name="connsiteX95" fmla="*/ 0 w 7721600"/>
                <a:gd name="connsiteY95" fmla="*/ 15630 h 5681784"/>
                <a:gd name="connsiteX96" fmla="*/ 85970 w 7721600"/>
                <a:gd name="connsiteY96" fmla="*/ 5658338 h 5681784"/>
                <a:gd name="connsiteX97" fmla="*/ 2547816 w 7721600"/>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156308 w 7643446"/>
                <a:gd name="connsiteY96" fmla="*/ 5619261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72923 w 7643446"/>
                <a:gd name="connsiteY82" fmla="*/ 1891323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101498 w 7643446"/>
                <a:gd name="connsiteY82" fmla="*/ 1881798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27446 w 7643446"/>
                <a:gd name="connsiteY73" fmla="*/ 1453661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4307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35631 w 7643446"/>
                <a:gd name="connsiteY80" fmla="*/ 163341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87211 w 7643446"/>
                <a:gd name="connsiteY82" fmla="*/ 186751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8185 w 7643446"/>
                <a:gd name="connsiteY17" fmla="*/ 1242646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52062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80637 w 7643446"/>
                <a:gd name="connsiteY18" fmla="*/ 3196492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33969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813539 w 7643446"/>
                <a:gd name="connsiteY1" fmla="*/ 5087815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49416 w 7643446"/>
                <a:gd name="connsiteY2" fmla="*/ 5048738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14954 w 7643446"/>
                <a:gd name="connsiteY3" fmla="*/ 5517661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735016 w 7643446"/>
                <a:gd name="connsiteY4" fmla="*/ 510344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04123 w 7643446"/>
                <a:gd name="connsiteY8" fmla="*/ 4501661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21354 w 7643446"/>
                <a:gd name="connsiteY10" fmla="*/ 4986215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11829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52310 w 7643446"/>
                <a:gd name="connsiteY10" fmla="*/ 4902871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18410 w 7643446"/>
                <a:gd name="connsiteY8" fmla="*/ 4504042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58891 w 7643446"/>
                <a:gd name="connsiteY8" fmla="*/ 4515948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69630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27265 w 7643446"/>
                <a:gd name="connsiteY9" fmla="*/ 4976690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74890 w 7643446"/>
                <a:gd name="connsiteY9" fmla="*/ 4950496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24554 w 7643446"/>
                <a:gd name="connsiteY11" fmla="*/ 4298461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3108 w 7643446"/>
                <a:gd name="connsiteY12" fmla="*/ 4118707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1985108 w 7643446"/>
                <a:gd name="connsiteY14" fmla="*/ 3970215 h 5681784"/>
                <a:gd name="connsiteX15" fmla="*/ 609600 w 7643446"/>
                <a:gd name="connsiteY15" fmla="*/ 3978030 h 5681784"/>
                <a:gd name="connsiteX16" fmla="*/ 62523 w 7643446"/>
                <a:gd name="connsiteY16" fmla="*/ 687753 h 5681784"/>
                <a:gd name="connsiteX17" fmla="*/ 1003423 w 7643446"/>
                <a:gd name="connsiteY17" fmla="*/ 1252171 h 5681784"/>
                <a:gd name="connsiteX18" fmla="*/ 1342537 w 7643446"/>
                <a:gd name="connsiteY18" fmla="*/ 3201255 h 5681784"/>
                <a:gd name="connsiteX19" fmla="*/ 1891323 w 7643446"/>
                <a:gd name="connsiteY19" fmla="*/ 3110156 h 5681784"/>
                <a:gd name="connsiteX20" fmla="*/ 1703754 w 7643446"/>
                <a:gd name="connsiteY20" fmla="*/ 1602153 h 5681784"/>
                <a:gd name="connsiteX21" fmla="*/ 2274277 w 7643446"/>
                <a:gd name="connsiteY21" fmla="*/ 1860061 h 5681784"/>
                <a:gd name="connsiteX22" fmla="*/ 2289908 w 7643446"/>
                <a:gd name="connsiteY22" fmla="*/ 2141415 h 5681784"/>
                <a:gd name="connsiteX23" fmla="*/ 2758831 w 7643446"/>
                <a:gd name="connsiteY23" fmla="*/ 2110153 h 5681784"/>
                <a:gd name="connsiteX24" fmla="*/ 2930769 w 7643446"/>
                <a:gd name="connsiteY24" fmla="*/ 2797907 h 5681784"/>
                <a:gd name="connsiteX25" fmla="*/ 3048000 w 7643446"/>
                <a:gd name="connsiteY25" fmla="*/ 3438769 h 5681784"/>
                <a:gd name="connsiteX26" fmla="*/ 3516923 w 7643446"/>
                <a:gd name="connsiteY26" fmla="*/ 3641969 h 5681784"/>
                <a:gd name="connsiteX27" fmla="*/ 3571631 w 7643446"/>
                <a:gd name="connsiteY27" fmla="*/ 3493476 h 5681784"/>
                <a:gd name="connsiteX28" fmla="*/ 3337169 w 7643446"/>
                <a:gd name="connsiteY28" fmla="*/ 3368430 h 5681784"/>
                <a:gd name="connsiteX29" fmla="*/ 3438769 w 7643446"/>
                <a:gd name="connsiteY29" fmla="*/ 2860430 h 5681784"/>
                <a:gd name="connsiteX30" fmla="*/ 3501292 w 7643446"/>
                <a:gd name="connsiteY30" fmla="*/ 2727569 h 5681784"/>
                <a:gd name="connsiteX31" fmla="*/ 3735754 w 7643446"/>
                <a:gd name="connsiteY31" fmla="*/ 2751015 h 5681784"/>
                <a:gd name="connsiteX32" fmla="*/ 3751385 w 7643446"/>
                <a:gd name="connsiteY32" fmla="*/ 2946400 h 5681784"/>
                <a:gd name="connsiteX33" fmla="*/ 3837354 w 7643446"/>
                <a:gd name="connsiteY33" fmla="*/ 3001107 h 5681784"/>
                <a:gd name="connsiteX34" fmla="*/ 3852985 w 7643446"/>
                <a:gd name="connsiteY34" fmla="*/ 2860430 h 5681784"/>
                <a:gd name="connsiteX35" fmla="*/ 3852985 w 7643446"/>
                <a:gd name="connsiteY35" fmla="*/ 2704123 h 5681784"/>
                <a:gd name="connsiteX36" fmla="*/ 3556000 w 7643446"/>
                <a:gd name="connsiteY36" fmla="*/ 2672861 h 5681784"/>
                <a:gd name="connsiteX37" fmla="*/ 3485662 w 7643446"/>
                <a:gd name="connsiteY37" fmla="*/ 2602523 h 5681784"/>
                <a:gd name="connsiteX38" fmla="*/ 3368431 w 7643446"/>
                <a:gd name="connsiteY38" fmla="*/ 2063261 h 5681784"/>
                <a:gd name="connsiteX39" fmla="*/ 3649785 w 7643446"/>
                <a:gd name="connsiteY39" fmla="*/ 2180492 h 5681784"/>
                <a:gd name="connsiteX40" fmla="*/ 3884246 w 7643446"/>
                <a:gd name="connsiteY40" fmla="*/ 2157046 h 5681784"/>
                <a:gd name="connsiteX41" fmla="*/ 3923323 w 7643446"/>
                <a:gd name="connsiteY41" fmla="*/ 2125784 h 5681784"/>
                <a:gd name="connsiteX42" fmla="*/ 3985846 w 7643446"/>
                <a:gd name="connsiteY42" fmla="*/ 2078892 h 5681784"/>
                <a:gd name="connsiteX43" fmla="*/ 4024923 w 7643446"/>
                <a:gd name="connsiteY43" fmla="*/ 2032000 h 5681784"/>
                <a:gd name="connsiteX44" fmla="*/ 3305908 w 7643446"/>
                <a:gd name="connsiteY44" fmla="*/ 1781907 h 5681784"/>
                <a:gd name="connsiteX45" fmla="*/ 3532554 w 7643446"/>
                <a:gd name="connsiteY45" fmla="*/ 1547446 h 5681784"/>
                <a:gd name="connsiteX46" fmla="*/ 4251569 w 7643446"/>
                <a:gd name="connsiteY46" fmla="*/ 1789723 h 5681784"/>
                <a:gd name="connsiteX47" fmla="*/ 4267200 w 7643446"/>
                <a:gd name="connsiteY47" fmla="*/ 1438030 h 5681784"/>
                <a:gd name="connsiteX48" fmla="*/ 4126523 w 7643446"/>
                <a:gd name="connsiteY48" fmla="*/ 1359876 h 5681784"/>
                <a:gd name="connsiteX49" fmla="*/ 4110892 w 7643446"/>
                <a:gd name="connsiteY49" fmla="*/ 1156676 h 5681784"/>
                <a:gd name="connsiteX50" fmla="*/ 4024923 w 7643446"/>
                <a:gd name="connsiteY50" fmla="*/ 1164492 h 5681784"/>
                <a:gd name="connsiteX51" fmla="*/ 4064000 w 7643446"/>
                <a:gd name="connsiteY51" fmla="*/ 1477107 h 5681784"/>
                <a:gd name="connsiteX52" fmla="*/ 3985846 w 7643446"/>
                <a:gd name="connsiteY52" fmla="*/ 1531815 h 5681784"/>
                <a:gd name="connsiteX53" fmla="*/ 3485662 w 7643446"/>
                <a:gd name="connsiteY53" fmla="*/ 1383323 h 5681784"/>
                <a:gd name="connsiteX54" fmla="*/ 2969846 w 7643446"/>
                <a:gd name="connsiteY54" fmla="*/ 1602153 h 5681784"/>
                <a:gd name="connsiteX55" fmla="*/ 2891692 w 7643446"/>
                <a:gd name="connsiteY55" fmla="*/ 1484923 h 5681784"/>
                <a:gd name="connsiteX56" fmla="*/ 2540000 w 7643446"/>
                <a:gd name="connsiteY56" fmla="*/ 1641230 h 5681784"/>
                <a:gd name="connsiteX57" fmla="*/ 1688123 w 7643446"/>
                <a:gd name="connsiteY57" fmla="*/ 1258276 h 5681784"/>
                <a:gd name="connsiteX58" fmla="*/ 1547446 w 7643446"/>
                <a:gd name="connsiteY58" fmla="*/ 296984 h 5681784"/>
                <a:gd name="connsiteX59" fmla="*/ 2235200 w 7643446"/>
                <a:gd name="connsiteY59" fmla="*/ 523630 h 5681784"/>
                <a:gd name="connsiteX60" fmla="*/ 2219569 w 7643446"/>
                <a:gd name="connsiteY60" fmla="*/ 648676 h 5681784"/>
                <a:gd name="connsiteX61" fmla="*/ 3008923 w 7643446"/>
                <a:gd name="connsiteY61" fmla="*/ 922215 h 5681784"/>
                <a:gd name="connsiteX62" fmla="*/ 3133969 w 7643446"/>
                <a:gd name="connsiteY62" fmla="*/ 578338 h 5681784"/>
                <a:gd name="connsiteX63" fmla="*/ 2469662 w 7643446"/>
                <a:gd name="connsiteY63" fmla="*/ 328246 h 5681784"/>
                <a:gd name="connsiteX64" fmla="*/ 2500923 w 7643446"/>
                <a:gd name="connsiteY64" fmla="*/ 203200 h 5681784"/>
                <a:gd name="connsiteX65" fmla="*/ 3126154 w 7643446"/>
                <a:gd name="connsiteY65" fmla="*/ 203200 h 5681784"/>
                <a:gd name="connsiteX66" fmla="*/ 3790462 w 7643446"/>
                <a:gd name="connsiteY66" fmla="*/ 336061 h 5681784"/>
                <a:gd name="connsiteX67" fmla="*/ 4657969 w 7643446"/>
                <a:gd name="connsiteY67" fmla="*/ 625230 h 5681784"/>
                <a:gd name="connsiteX68" fmla="*/ 5119077 w 7643446"/>
                <a:gd name="connsiteY68" fmla="*/ 836246 h 5681784"/>
                <a:gd name="connsiteX69" fmla="*/ 5455139 w 7643446"/>
                <a:gd name="connsiteY69" fmla="*/ 992553 h 5681784"/>
                <a:gd name="connsiteX70" fmla="*/ 5822462 w 7643446"/>
                <a:gd name="connsiteY70" fmla="*/ 1094153 h 5681784"/>
                <a:gd name="connsiteX71" fmla="*/ 6205416 w 7643446"/>
                <a:gd name="connsiteY71" fmla="*/ 1203569 h 5681784"/>
                <a:gd name="connsiteX72" fmla="*/ 6502400 w 7643446"/>
                <a:gd name="connsiteY72" fmla="*/ 1305169 h 5681784"/>
                <a:gd name="connsiteX73" fmla="*/ 6613159 w 7643446"/>
                <a:gd name="connsiteY73" fmla="*/ 1458423 h 5681784"/>
                <a:gd name="connsiteX74" fmla="*/ 6666523 w 7643446"/>
                <a:gd name="connsiteY74" fmla="*/ 1695938 h 5681784"/>
                <a:gd name="connsiteX75" fmla="*/ 6775939 w 7643446"/>
                <a:gd name="connsiteY75" fmla="*/ 1852246 h 5681784"/>
                <a:gd name="connsiteX76" fmla="*/ 6885354 w 7643446"/>
                <a:gd name="connsiteY76" fmla="*/ 1899138 h 5681784"/>
                <a:gd name="connsiteX77" fmla="*/ 7065108 w 7643446"/>
                <a:gd name="connsiteY77" fmla="*/ 1906953 h 5681784"/>
                <a:gd name="connsiteX78" fmla="*/ 7424616 w 7643446"/>
                <a:gd name="connsiteY78" fmla="*/ 1828800 h 5681784"/>
                <a:gd name="connsiteX79" fmla="*/ 7643446 w 7643446"/>
                <a:gd name="connsiteY79" fmla="*/ 1656861 h 5681784"/>
                <a:gd name="connsiteX80" fmla="*/ 7626106 w 7643446"/>
                <a:gd name="connsiteY80" fmla="*/ 1614365 h 5681784"/>
                <a:gd name="connsiteX81" fmla="*/ 7385539 w 7643446"/>
                <a:gd name="connsiteY81" fmla="*/ 1789723 h 5681784"/>
                <a:gd name="connsiteX82" fmla="*/ 7058636 w 7643446"/>
                <a:gd name="connsiteY82" fmla="*/ 1848460 h 5681784"/>
                <a:gd name="connsiteX83" fmla="*/ 6861908 w 7643446"/>
                <a:gd name="connsiteY83" fmla="*/ 1828800 h 5681784"/>
                <a:gd name="connsiteX84" fmla="*/ 6752492 w 7643446"/>
                <a:gd name="connsiteY84" fmla="*/ 1727200 h 5681784"/>
                <a:gd name="connsiteX85" fmla="*/ 6682154 w 7643446"/>
                <a:gd name="connsiteY85" fmla="*/ 1492738 h 5681784"/>
                <a:gd name="connsiteX86" fmla="*/ 6624027 w 7643446"/>
                <a:gd name="connsiteY86" fmla="*/ 1328615 h 5681784"/>
                <a:gd name="connsiteX87" fmla="*/ 6510216 w 7643446"/>
                <a:gd name="connsiteY87" fmla="*/ 1219200 h 5681784"/>
                <a:gd name="connsiteX88" fmla="*/ 6377354 w 7643446"/>
                <a:gd name="connsiteY88" fmla="*/ 1156676 h 5681784"/>
                <a:gd name="connsiteX89" fmla="*/ 5791200 w 7643446"/>
                <a:gd name="connsiteY89" fmla="*/ 1016000 h 5681784"/>
                <a:gd name="connsiteX90" fmla="*/ 5462954 w 7643446"/>
                <a:gd name="connsiteY90" fmla="*/ 930030 h 5681784"/>
                <a:gd name="connsiteX91" fmla="*/ 4931508 w 7643446"/>
                <a:gd name="connsiteY91" fmla="*/ 656492 h 5681784"/>
                <a:gd name="connsiteX92" fmla="*/ 4196862 w 7643446"/>
                <a:gd name="connsiteY92" fmla="*/ 382953 h 5681784"/>
                <a:gd name="connsiteX93" fmla="*/ 3071446 w 7643446"/>
                <a:gd name="connsiteY93" fmla="*/ 0 h 5681784"/>
                <a:gd name="connsiteX94" fmla="*/ 2203939 w 7643446"/>
                <a:gd name="connsiteY94" fmla="*/ 15630 h 5681784"/>
                <a:gd name="connsiteX95" fmla="*/ 0 w 7643446"/>
                <a:gd name="connsiteY95" fmla="*/ 39077 h 5681784"/>
                <a:gd name="connsiteX96" fmla="*/ 7816 w 7643446"/>
                <a:gd name="connsiteY96" fmla="*/ 5658338 h 5681784"/>
                <a:gd name="connsiteX97" fmla="*/ 2469662 w 7643446"/>
                <a:gd name="connsiteY97"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42537 w 7643446"/>
                <a:gd name="connsiteY19" fmla="*/ 3201255 h 5681784"/>
                <a:gd name="connsiteX20" fmla="*/ 1891323 w 7643446"/>
                <a:gd name="connsiteY20" fmla="*/ 3110156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42537 w 7643446"/>
                <a:gd name="connsiteY19" fmla="*/ 3201255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8000 w 7643446"/>
                <a:gd name="connsiteY26" fmla="*/ 3438769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1631 w 7643446"/>
                <a:gd name="connsiteY28" fmla="*/ 3493476 h 5681784"/>
                <a:gd name="connsiteX29" fmla="*/ 3337169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1631 w 7643446"/>
                <a:gd name="connsiteY28" fmla="*/ 3493476 h 5681784"/>
                <a:gd name="connsiteX29" fmla="*/ 3322882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6393 w 7643446"/>
                <a:gd name="connsiteY28" fmla="*/ 3503001 h 5681784"/>
                <a:gd name="connsiteX29" fmla="*/ 3322882 w 7643446"/>
                <a:gd name="connsiteY29" fmla="*/ 3368430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48294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35754 w 7643446"/>
                <a:gd name="connsiteY32" fmla="*/ 2751015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51385 w 7643446"/>
                <a:gd name="connsiteY33" fmla="*/ 2946400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37354 w 7643446"/>
                <a:gd name="connsiteY34" fmla="*/ 3001107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52985 w 7643446"/>
                <a:gd name="connsiteY35" fmla="*/ 2860430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2985 w 7643446"/>
                <a:gd name="connsiteY36" fmla="*/ 2704123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14885 w 7643446"/>
                <a:gd name="connsiteY36" fmla="*/ 2744604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795835 w 7643446"/>
                <a:gd name="connsiteY36" fmla="*/ 2816042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0604 w 7643446"/>
                <a:gd name="connsiteY36" fmla="*/ 2780324 h 5681784"/>
                <a:gd name="connsiteX37" fmla="*/ 3556000 w 7643446"/>
                <a:gd name="connsiteY37" fmla="*/ 2672861 h 5681784"/>
                <a:gd name="connsiteX38" fmla="*/ 3485662 w 7643446"/>
                <a:gd name="connsiteY38" fmla="*/ 2602523 h 5681784"/>
                <a:gd name="connsiteX39" fmla="*/ 3368431 w 7643446"/>
                <a:gd name="connsiteY39" fmla="*/ 2063261 h 5681784"/>
                <a:gd name="connsiteX40" fmla="*/ 3649785 w 7643446"/>
                <a:gd name="connsiteY40" fmla="*/ 2180492 h 5681784"/>
                <a:gd name="connsiteX41" fmla="*/ 3884246 w 7643446"/>
                <a:gd name="connsiteY41" fmla="*/ 2157046 h 5681784"/>
                <a:gd name="connsiteX42" fmla="*/ 3923323 w 7643446"/>
                <a:gd name="connsiteY42" fmla="*/ 2125784 h 5681784"/>
                <a:gd name="connsiteX43" fmla="*/ 3985846 w 7643446"/>
                <a:gd name="connsiteY43" fmla="*/ 2078892 h 5681784"/>
                <a:gd name="connsiteX44" fmla="*/ 4024923 w 7643446"/>
                <a:gd name="connsiteY44" fmla="*/ 2032000 h 5681784"/>
                <a:gd name="connsiteX45" fmla="*/ 3305908 w 7643446"/>
                <a:gd name="connsiteY45" fmla="*/ 1781907 h 5681784"/>
                <a:gd name="connsiteX46" fmla="*/ 3532554 w 7643446"/>
                <a:gd name="connsiteY46" fmla="*/ 1547446 h 5681784"/>
                <a:gd name="connsiteX47" fmla="*/ 4251569 w 7643446"/>
                <a:gd name="connsiteY47" fmla="*/ 1789723 h 5681784"/>
                <a:gd name="connsiteX48" fmla="*/ 4267200 w 7643446"/>
                <a:gd name="connsiteY48" fmla="*/ 1438030 h 5681784"/>
                <a:gd name="connsiteX49" fmla="*/ 4126523 w 7643446"/>
                <a:gd name="connsiteY49" fmla="*/ 1359876 h 5681784"/>
                <a:gd name="connsiteX50" fmla="*/ 4110892 w 7643446"/>
                <a:gd name="connsiteY50" fmla="*/ 1156676 h 5681784"/>
                <a:gd name="connsiteX51" fmla="*/ 4024923 w 7643446"/>
                <a:gd name="connsiteY51" fmla="*/ 1164492 h 5681784"/>
                <a:gd name="connsiteX52" fmla="*/ 4064000 w 7643446"/>
                <a:gd name="connsiteY52" fmla="*/ 1477107 h 5681784"/>
                <a:gd name="connsiteX53" fmla="*/ 3985846 w 7643446"/>
                <a:gd name="connsiteY53" fmla="*/ 1531815 h 5681784"/>
                <a:gd name="connsiteX54" fmla="*/ 3485662 w 7643446"/>
                <a:gd name="connsiteY54" fmla="*/ 1383323 h 5681784"/>
                <a:gd name="connsiteX55" fmla="*/ 2969846 w 7643446"/>
                <a:gd name="connsiteY55" fmla="*/ 1602153 h 5681784"/>
                <a:gd name="connsiteX56" fmla="*/ 2891692 w 7643446"/>
                <a:gd name="connsiteY56" fmla="*/ 1484923 h 5681784"/>
                <a:gd name="connsiteX57" fmla="*/ 2540000 w 7643446"/>
                <a:gd name="connsiteY57" fmla="*/ 1641230 h 5681784"/>
                <a:gd name="connsiteX58" fmla="*/ 1688123 w 7643446"/>
                <a:gd name="connsiteY58" fmla="*/ 1258276 h 5681784"/>
                <a:gd name="connsiteX59" fmla="*/ 1547446 w 7643446"/>
                <a:gd name="connsiteY59" fmla="*/ 296984 h 5681784"/>
                <a:gd name="connsiteX60" fmla="*/ 2235200 w 7643446"/>
                <a:gd name="connsiteY60" fmla="*/ 523630 h 5681784"/>
                <a:gd name="connsiteX61" fmla="*/ 2219569 w 7643446"/>
                <a:gd name="connsiteY61" fmla="*/ 648676 h 5681784"/>
                <a:gd name="connsiteX62" fmla="*/ 3008923 w 7643446"/>
                <a:gd name="connsiteY62" fmla="*/ 922215 h 5681784"/>
                <a:gd name="connsiteX63" fmla="*/ 3133969 w 7643446"/>
                <a:gd name="connsiteY63" fmla="*/ 578338 h 5681784"/>
                <a:gd name="connsiteX64" fmla="*/ 2469662 w 7643446"/>
                <a:gd name="connsiteY64" fmla="*/ 328246 h 5681784"/>
                <a:gd name="connsiteX65" fmla="*/ 2500923 w 7643446"/>
                <a:gd name="connsiteY65" fmla="*/ 203200 h 5681784"/>
                <a:gd name="connsiteX66" fmla="*/ 3126154 w 7643446"/>
                <a:gd name="connsiteY66" fmla="*/ 203200 h 5681784"/>
                <a:gd name="connsiteX67" fmla="*/ 3790462 w 7643446"/>
                <a:gd name="connsiteY67" fmla="*/ 336061 h 5681784"/>
                <a:gd name="connsiteX68" fmla="*/ 4657969 w 7643446"/>
                <a:gd name="connsiteY68" fmla="*/ 625230 h 5681784"/>
                <a:gd name="connsiteX69" fmla="*/ 5119077 w 7643446"/>
                <a:gd name="connsiteY69" fmla="*/ 836246 h 5681784"/>
                <a:gd name="connsiteX70" fmla="*/ 5455139 w 7643446"/>
                <a:gd name="connsiteY70" fmla="*/ 992553 h 5681784"/>
                <a:gd name="connsiteX71" fmla="*/ 5822462 w 7643446"/>
                <a:gd name="connsiteY71" fmla="*/ 1094153 h 5681784"/>
                <a:gd name="connsiteX72" fmla="*/ 6205416 w 7643446"/>
                <a:gd name="connsiteY72" fmla="*/ 1203569 h 5681784"/>
                <a:gd name="connsiteX73" fmla="*/ 6502400 w 7643446"/>
                <a:gd name="connsiteY73" fmla="*/ 1305169 h 5681784"/>
                <a:gd name="connsiteX74" fmla="*/ 6613159 w 7643446"/>
                <a:gd name="connsiteY74" fmla="*/ 1458423 h 5681784"/>
                <a:gd name="connsiteX75" fmla="*/ 6666523 w 7643446"/>
                <a:gd name="connsiteY75" fmla="*/ 1695938 h 5681784"/>
                <a:gd name="connsiteX76" fmla="*/ 6775939 w 7643446"/>
                <a:gd name="connsiteY76" fmla="*/ 1852246 h 5681784"/>
                <a:gd name="connsiteX77" fmla="*/ 6885354 w 7643446"/>
                <a:gd name="connsiteY77" fmla="*/ 1899138 h 5681784"/>
                <a:gd name="connsiteX78" fmla="*/ 7065108 w 7643446"/>
                <a:gd name="connsiteY78" fmla="*/ 1906953 h 5681784"/>
                <a:gd name="connsiteX79" fmla="*/ 7424616 w 7643446"/>
                <a:gd name="connsiteY79" fmla="*/ 1828800 h 5681784"/>
                <a:gd name="connsiteX80" fmla="*/ 7643446 w 7643446"/>
                <a:gd name="connsiteY80" fmla="*/ 1656861 h 5681784"/>
                <a:gd name="connsiteX81" fmla="*/ 7626106 w 7643446"/>
                <a:gd name="connsiteY81" fmla="*/ 1614365 h 5681784"/>
                <a:gd name="connsiteX82" fmla="*/ 7385539 w 7643446"/>
                <a:gd name="connsiteY82" fmla="*/ 1789723 h 5681784"/>
                <a:gd name="connsiteX83" fmla="*/ 7058636 w 7643446"/>
                <a:gd name="connsiteY83" fmla="*/ 1848460 h 5681784"/>
                <a:gd name="connsiteX84" fmla="*/ 6861908 w 7643446"/>
                <a:gd name="connsiteY84" fmla="*/ 1828800 h 5681784"/>
                <a:gd name="connsiteX85" fmla="*/ 6752492 w 7643446"/>
                <a:gd name="connsiteY85" fmla="*/ 1727200 h 5681784"/>
                <a:gd name="connsiteX86" fmla="*/ 6682154 w 7643446"/>
                <a:gd name="connsiteY86" fmla="*/ 1492738 h 5681784"/>
                <a:gd name="connsiteX87" fmla="*/ 6624027 w 7643446"/>
                <a:gd name="connsiteY87" fmla="*/ 1328615 h 5681784"/>
                <a:gd name="connsiteX88" fmla="*/ 6510216 w 7643446"/>
                <a:gd name="connsiteY88" fmla="*/ 1219200 h 5681784"/>
                <a:gd name="connsiteX89" fmla="*/ 6377354 w 7643446"/>
                <a:gd name="connsiteY89" fmla="*/ 1156676 h 5681784"/>
                <a:gd name="connsiteX90" fmla="*/ 5791200 w 7643446"/>
                <a:gd name="connsiteY90" fmla="*/ 1016000 h 5681784"/>
                <a:gd name="connsiteX91" fmla="*/ 5462954 w 7643446"/>
                <a:gd name="connsiteY91" fmla="*/ 930030 h 5681784"/>
                <a:gd name="connsiteX92" fmla="*/ 4931508 w 7643446"/>
                <a:gd name="connsiteY92" fmla="*/ 656492 h 5681784"/>
                <a:gd name="connsiteX93" fmla="*/ 4196862 w 7643446"/>
                <a:gd name="connsiteY93" fmla="*/ 382953 h 5681784"/>
                <a:gd name="connsiteX94" fmla="*/ 3071446 w 7643446"/>
                <a:gd name="connsiteY94" fmla="*/ 0 h 5681784"/>
                <a:gd name="connsiteX95" fmla="*/ 2203939 w 7643446"/>
                <a:gd name="connsiteY95" fmla="*/ 15630 h 5681784"/>
                <a:gd name="connsiteX96" fmla="*/ 0 w 7643446"/>
                <a:gd name="connsiteY96" fmla="*/ 39077 h 5681784"/>
                <a:gd name="connsiteX97" fmla="*/ 7816 w 7643446"/>
                <a:gd name="connsiteY97" fmla="*/ 5658338 h 5681784"/>
                <a:gd name="connsiteX98" fmla="*/ 2469662 w 7643446"/>
                <a:gd name="connsiteY98"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50604 w 7643446"/>
                <a:gd name="connsiteY36" fmla="*/ 2780324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68431 w 7643446"/>
                <a:gd name="connsiteY40" fmla="*/ 206326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85662 w 7643446"/>
                <a:gd name="connsiteY39" fmla="*/ 260252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6000 w 7643446"/>
                <a:gd name="connsiteY38" fmla="*/ 2672861 h 5681784"/>
                <a:gd name="connsiteX39" fmla="*/ 3468993 w 7643446"/>
                <a:gd name="connsiteY39" fmla="*/ 262157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2713 w 7643446"/>
                <a:gd name="connsiteY40" fmla="*/ 2082311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32554 w 7643446"/>
                <a:gd name="connsiteY47" fmla="*/ 1547446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67200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6400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110892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26523 w 7643446"/>
                <a:gd name="connsiteY50" fmla="*/ 1359876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088423 w 7643446"/>
                <a:gd name="connsiteY50" fmla="*/ 13336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69846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1692 w 7643446"/>
                <a:gd name="connsiteY57" fmla="*/ 1484923 h 5681784"/>
                <a:gd name="connsiteX58" fmla="*/ 2540000 w 7643446"/>
                <a:gd name="connsiteY58" fmla="*/ 1641230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1692 w 7643446"/>
                <a:gd name="connsiteY57" fmla="*/ 1484923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1015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1415 h 5681784"/>
                <a:gd name="connsiteX24" fmla="*/ 2758831 w 7643446"/>
                <a:gd name="connsiteY24" fmla="*/ 212920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30769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602153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74277 w 7643446"/>
                <a:gd name="connsiteY22" fmla="*/ 1860061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45993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8812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47446 w 7643446"/>
                <a:gd name="connsiteY60" fmla="*/ 296984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19569 w 7643446"/>
                <a:gd name="connsiteY62" fmla="*/ 648676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071446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5539 w 7643446"/>
                <a:gd name="connsiteY83" fmla="*/ 178972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626106 w 7643446"/>
                <a:gd name="connsiteY82" fmla="*/ 1614365 h 5681784"/>
                <a:gd name="connsiteX83" fmla="*/ 7383157 w 7643446"/>
                <a:gd name="connsiteY83" fmla="*/ 177067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643446"/>
                <a:gd name="connsiteY0" fmla="*/ 5681784 h 5681784"/>
                <a:gd name="connsiteX1" fmla="*/ 2792107 w 7643446"/>
                <a:gd name="connsiteY1" fmla="*/ 5083053 h 5681784"/>
                <a:gd name="connsiteX2" fmla="*/ 2651797 w 7643446"/>
                <a:gd name="connsiteY2" fmla="*/ 5053500 h 5681784"/>
                <a:gd name="connsiteX3" fmla="*/ 2403048 w 7643446"/>
                <a:gd name="connsiteY3" fmla="*/ 5527186 h 5681784"/>
                <a:gd name="connsiteX4" fmla="*/ 1696916 w 7643446"/>
                <a:gd name="connsiteY4" fmla="*/ 5122496 h 5681784"/>
                <a:gd name="connsiteX5" fmla="*/ 1992923 w 7643446"/>
                <a:gd name="connsiteY5" fmla="*/ 4548553 h 5681784"/>
                <a:gd name="connsiteX6" fmla="*/ 2282092 w 7643446"/>
                <a:gd name="connsiteY6" fmla="*/ 4657969 h 5681784"/>
                <a:gd name="connsiteX7" fmla="*/ 2422769 w 7643446"/>
                <a:gd name="connsiteY7" fmla="*/ 4400061 h 5681784"/>
                <a:gd name="connsiteX8" fmla="*/ 2730316 w 7643446"/>
                <a:gd name="connsiteY8" fmla="*/ 4508804 h 5681784"/>
                <a:gd name="connsiteX9" fmla="*/ 2712978 w 7643446"/>
                <a:gd name="connsiteY9" fmla="*/ 4986215 h 5681784"/>
                <a:gd name="connsiteX10" fmla="*/ 2807066 w 7643446"/>
                <a:gd name="connsiteY10" fmla="*/ 5007646 h 5681784"/>
                <a:gd name="connsiteX11" fmla="*/ 3031698 w 7643446"/>
                <a:gd name="connsiteY11" fmla="*/ 4300842 h 5681784"/>
                <a:gd name="connsiteX12" fmla="*/ 2490726 w 7643446"/>
                <a:gd name="connsiteY12" fmla="*/ 4140138 h 5681784"/>
                <a:gd name="connsiteX13" fmla="*/ 2438400 w 7643446"/>
                <a:gd name="connsiteY13" fmla="*/ 4071815 h 5681784"/>
                <a:gd name="connsiteX14" fmla="*/ 2373645 w 7643446"/>
                <a:gd name="connsiteY14" fmla="*/ 4074557 h 5681784"/>
                <a:gd name="connsiteX15" fmla="*/ 1985108 w 7643446"/>
                <a:gd name="connsiteY15" fmla="*/ 3970215 h 5681784"/>
                <a:gd name="connsiteX16" fmla="*/ 609600 w 7643446"/>
                <a:gd name="connsiteY16" fmla="*/ 3978030 h 5681784"/>
                <a:gd name="connsiteX17" fmla="*/ 62523 w 7643446"/>
                <a:gd name="connsiteY17" fmla="*/ 687753 h 5681784"/>
                <a:gd name="connsiteX18" fmla="*/ 1003423 w 7643446"/>
                <a:gd name="connsiteY18" fmla="*/ 1252171 h 5681784"/>
                <a:gd name="connsiteX19" fmla="*/ 1337774 w 7643446"/>
                <a:gd name="connsiteY19" fmla="*/ 3206018 h 5681784"/>
                <a:gd name="connsiteX20" fmla="*/ 1917517 w 7643446"/>
                <a:gd name="connsiteY20" fmla="*/ 3145875 h 5681784"/>
                <a:gd name="connsiteX21" fmla="*/ 1703754 w 7643446"/>
                <a:gd name="connsiteY21" fmla="*/ 1573578 h 5681784"/>
                <a:gd name="connsiteX22" fmla="*/ 2250464 w 7643446"/>
                <a:gd name="connsiteY22" fmla="*/ 1855299 h 5681784"/>
                <a:gd name="connsiteX23" fmla="*/ 2289908 w 7643446"/>
                <a:gd name="connsiteY23" fmla="*/ 2146177 h 5681784"/>
                <a:gd name="connsiteX24" fmla="*/ 2758831 w 7643446"/>
                <a:gd name="connsiteY24" fmla="*/ 2129203 h 5681784"/>
                <a:gd name="connsiteX25" fmla="*/ 2918863 w 7643446"/>
                <a:gd name="connsiteY25" fmla="*/ 2797907 h 5681784"/>
                <a:gd name="connsiteX26" fmla="*/ 3043237 w 7643446"/>
                <a:gd name="connsiteY26" fmla="*/ 3457819 h 5681784"/>
                <a:gd name="connsiteX27" fmla="*/ 3516923 w 7643446"/>
                <a:gd name="connsiteY27" fmla="*/ 3641969 h 5681784"/>
                <a:gd name="connsiteX28" fmla="*/ 3576393 w 7643446"/>
                <a:gd name="connsiteY28" fmla="*/ 3503001 h 5681784"/>
                <a:gd name="connsiteX29" fmla="*/ 3318119 w 7643446"/>
                <a:gd name="connsiteY29" fmla="*/ 3380336 h 5681784"/>
                <a:gd name="connsiteX30" fmla="*/ 3438769 w 7643446"/>
                <a:gd name="connsiteY30" fmla="*/ 2860430 h 5681784"/>
                <a:gd name="connsiteX31" fmla="*/ 3501292 w 7643446"/>
                <a:gd name="connsiteY31" fmla="*/ 2727569 h 5681784"/>
                <a:gd name="connsiteX32" fmla="*/ 3719085 w 7643446"/>
                <a:gd name="connsiteY32" fmla="*/ 2741490 h 5681784"/>
                <a:gd name="connsiteX33" fmla="*/ 3720428 w 7643446"/>
                <a:gd name="connsiteY33" fmla="*/ 2920206 h 5681784"/>
                <a:gd name="connsiteX34" fmla="*/ 3827829 w 7643446"/>
                <a:gd name="connsiteY34" fmla="*/ 2998726 h 5681784"/>
                <a:gd name="connsiteX35" fmla="*/ 3874416 w 7643446"/>
                <a:gd name="connsiteY35" fmla="*/ 2869955 h 5681784"/>
                <a:gd name="connsiteX36" fmla="*/ 3860129 w 7643446"/>
                <a:gd name="connsiteY36" fmla="*/ 2754130 h 5681784"/>
                <a:gd name="connsiteX37" fmla="*/ 3785726 w 7643446"/>
                <a:gd name="connsiteY37" fmla="*/ 2693432 h 5681784"/>
                <a:gd name="connsiteX38" fmla="*/ 3558382 w 7643446"/>
                <a:gd name="connsiteY38" fmla="*/ 2684767 h 5681784"/>
                <a:gd name="connsiteX39" fmla="*/ 3468993 w 7643446"/>
                <a:gd name="connsiteY39" fmla="*/ 2621573 h 5681784"/>
                <a:gd name="connsiteX40" fmla="*/ 3335094 w 7643446"/>
                <a:gd name="connsiteY40" fmla="*/ 2068024 h 5681784"/>
                <a:gd name="connsiteX41" fmla="*/ 3649785 w 7643446"/>
                <a:gd name="connsiteY41" fmla="*/ 2180492 h 5681784"/>
                <a:gd name="connsiteX42" fmla="*/ 3884246 w 7643446"/>
                <a:gd name="connsiteY42" fmla="*/ 2157046 h 5681784"/>
                <a:gd name="connsiteX43" fmla="*/ 3923323 w 7643446"/>
                <a:gd name="connsiteY43" fmla="*/ 2125784 h 5681784"/>
                <a:gd name="connsiteX44" fmla="*/ 3985846 w 7643446"/>
                <a:gd name="connsiteY44" fmla="*/ 2078892 h 5681784"/>
                <a:gd name="connsiteX45" fmla="*/ 4024923 w 7643446"/>
                <a:gd name="connsiteY45" fmla="*/ 2032000 h 5681784"/>
                <a:gd name="connsiteX46" fmla="*/ 3305908 w 7643446"/>
                <a:gd name="connsiteY46" fmla="*/ 1781907 h 5681784"/>
                <a:gd name="connsiteX47" fmla="*/ 3515885 w 7643446"/>
                <a:gd name="connsiteY47" fmla="*/ 1535540 h 5681784"/>
                <a:gd name="connsiteX48" fmla="*/ 4251569 w 7643446"/>
                <a:gd name="connsiteY48" fmla="*/ 1789723 h 5681784"/>
                <a:gd name="connsiteX49" fmla="*/ 4238625 w 7643446"/>
                <a:gd name="connsiteY49" fmla="*/ 1438030 h 5681784"/>
                <a:gd name="connsiteX50" fmla="*/ 4100329 w 7643446"/>
                <a:gd name="connsiteY50" fmla="*/ 1371782 h 5681784"/>
                <a:gd name="connsiteX51" fmla="*/ 4089461 w 7643446"/>
                <a:gd name="connsiteY51" fmla="*/ 1156676 h 5681784"/>
                <a:gd name="connsiteX52" fmla="*/ 4024923 w 7643446"/>
                <a:gd name="connsiteY52" fmla="*/ 1164492 h 5681784"/>
                <a:gd name="connsiteX53" fmla="*/ 4044950 w 7643446"/>
                <a:gd name="connsiteY53" fmla="*/ 1477107 h 5681784"/>
                <a:gd name="connsiteX54" fmla="*/ 3985846 w 7643446"/>
                <a:gd name="connsiteY54" fmla="*/ 1531815 h 5681784"/>
                <a:gd name="connsiteX55" fmla="*/ 3485662 w 7643446"/>
                <a:gd name="connsiteY55" fmla="*/ 1383323 h 5681784"/>
                <a:gd name="connsiteX56" fmla="*/ 2934127 w 7643446"/>
                <a:gd name="connsiteY56" fmla="*/ 1602153 h 5681784"/>
                <a:gd name="connsiteX57" fmla="*/ 2898835 w 7643446"/>
                <a:gd name="connsiteY57" fmla="*/ 1508735 h 5681784"/>
                <a:gd name="connsiteX58" fmla="*/ 2509044 w 7643446"/>
                <a:gd name="connsiteY58" fmla="*/ 1655518 h 5681784"/>
                <a:gd name="connsiteX59" fmla="*/ 1669073 w 7643446"/>
                <a:gd name="connsiteY59" fmla="*/ 1258276 h 5681784"/>
                <a:gd name="connsiteX60" fmla="*/ 1521253 w 7643446"/>
                <a:gd name="connsiteY60" fmla="*/ 280316 h 5681784"/>
                <a:gd name="connsiteX61" fmla="*/ 2235200 w 7643446"/>
                <a:gd name="connsiteY61" fmla="*/ 523630 h 5681784"/>
                <a:gd name="connsiteX62" fmla="*/ 2202900 w 7643446"/>
                <a:gd name="connsiteY62" fmla="*/ 643913 h 5681784"/>
                <a:gd name="connsiteX63" fmla="*/ 3008923 w 7643446"/>
                <a:gd name="connsiteY63" fmla="*/ 922215 h 5681784"/>
                <a:gd name="connsiteX64" fmla="*/ 3133969 w 7643446"/>
                <a:gd name="connsiteY64" fmla="*/ 578338 h 5681784"/>
                <a:gd name="connsiteX65" fmla="*/ 2469662 w 7643446"/>
                <a:gd name="connsiteY65" fmla="*/ 328246 h 5681784"/>
                <a:gd name="connsiteX66" fmla="*/ 2500923 w 7643446"/>
                <a:gd name="connsiteY66" fmla="*/ 203200 h 5681784"/>
                <a:gd name="connsiteX67" fmla="*/ 3126154 w 7643446"/>
                <a:gd name="connsiteY67" fmla="*/ 203200 h 5681784"/>
                <a:gd name="connsiteX68" fmla="*/ 3790462 w 7643446"/>
                <a:gd name="connsiteY68" fmla="*/ 336061 h 5681784"/>
                <a:gd name="connsiteX69" fmla="*/ 4657969 w 7643446"/>
                <a:gd name="connsiteY69" fmla="*/ 625230 h 5681784"/>
                <a:gd name="connsiteX70" fmla="*/ 5119077 w 7643446"/>
                <a:gd name="connsiteY70" fmla="*/ 836246 h 5681784"/>
                <a:gd name="connsiteX71" fmla="*/ 5455139 w 7643446"/>
                <a:gd name="connsiteY71" fmla="*/ 992553 h 5681784"/>
                <a:gd name="connsiteX72" fmla="*/ 5822462 w 7643446"/>
                <a:gd name="connsiteY72" fmla="*/ 1094153 h 5681784"/>
                <a:gd name="connsiteX73" fmla="*/ 6205416 w 7643446"/>
                <a:gd name="connsiteY73" fmla="*/ 1203569 h 5681784"/>
                <a:gd name="connsiteX74" fmla="*/ 6502400 w 7643446"/>
                <a:gd name="connsiteY74" fmla="*/ 1305169 h 5681784"/>
                <a:gd name="connsiteX75" fmla="*/ 6613159 w 7643446"/>
                <a:gd name="connsiteY75" fmla="*/ 1458423 h 5681784"/>
                <a:gd name="connsiteX76" fmla="*/ 6666523 w 7643446"/>
                <a:gd name="connsiteY76" fmla="*/ 1695938 h 5681784"/>
                <a:gd name="connsiteX77" fmla="*/ 6775939 w 7643446"/>
                <a:gd name="connsiteY77" fmla="*/ 1852246 h 5681784"/>
                <a:gd name="connsiteX78" fmla="*/ 6885354 w 7643446"/>
                <a:gd name="connsiteY78" fmla="*/ 1899138 h 5681784"/>
                <a:gd name="connsiteX79" fmla="*/ 7065108 w 7643446"/>
                <a:gd name="connsiteY79" fmla="*/ 1906953 h 5681784"/>
                <a:gd name="connsiteX80" fmla="*/ 7424616 w 7643446"/>
                <a:gd name="connsiteY80" fmla="*/ 1828800 h 5681784"/>
                <a:gd name="connsiteX81" fmla="*/ 7643446 w 7643446"/>
                <a:gd name="connsiteY81" fmla="*/ 1656861 h 5681784"/>
                <a:gd name="connsiteX82" fmla="*/ 7578481 w 7643446"/>
                <a:gd name="connsiteY82" fmla="*/ 1631033 h 5681784"/>
                <a:gd name="connsiteX83" fmla="*/ 7383157 w 7643446"/>
                <a:gd name="connsiteY83" fmla="*/ 1770673 h 5681784"/>
                <a:gd name="connsiteX84" fmla="*/ 7058636 w 7643446"/>
                <a:gd name="connsiteY84" fmla="*/ 1848460 h 5681784"/>
                <a:gd name="connsiteX85" fmla="*/ 6861908 w 7643446"/>
                <a:gd name="connsiteY85" fmla="*/ 1828800 h 5681784"/>
                <a:gd name="connsiteX86" fmla="*/ 6752492 w 7643446"/>
                <a:gd name="connsiteY86" fmla="*/ 1727200 h 5681784"/>
                <a:gd name="connsiteX87" fmla="*/ 6682154 w 7643446"/>
                <a:gd name="connsiteY87" fmla="*/ 1492738 h 5681784"/>
                <a:gd name="connsiteX88" fmla="*/ 6624027 w 7643446"/>
                <a:gd name="connsiteY88" fmla="*/ 1328615 h 5681784"/>
                <a:gd name="connsiteX89" fmla="*/ 6510216 w 7643446"/>
                <a:gd name="connsiteY89" fmla="*/ 1219200 h 5681784"/>
                <a:gd name="connsiteX90" fmla="*/ 6377354 w 7643446"/>
                <a:gd name="connsiteY90" fmla="*/ 1156676 h 5681784"/>
                <a:gd name="connsiteX91" fmla="*/ 5791200 w 7643446"/>
                <a:gd name="connsiteY91" fmla="*/ 1016000 h 5681784"/>
                <a:gd name="connsiteX92" fmla="*/ 5462954 w 7643446"/>
                <a:gd name="connsiteY92" fmla="*/ 930030 h 5681784"/>
                <a:gd name="connsiteX93" fmla="*/ 4931508 w 7643446"/>
                <a:gd name="connsiteY93" fmla="*/ 656492 h 5681784"/>
                <a:gd name="connsiteX94" fmla="*/ 4196862 w 7643446"/>
                <a:gd name="connsiteY94" fmla="*/ 382953 h 5681784"/>
                <a:gd name="connsiteX95" fmla="*/ 3100021 w 7643446"/>
                <a:gd name="connsiteY95" fmla="*/ 0 h 5681784"/>
                <a:gd name="connsiteX96" fmla="*/ 2203939 w 7643446"/>
                <a:gd name="connsiteY96" fmla="*/ 15630 h 5681784"/>
                <a:gd name="connsiteX97" fmla="*/ 0 w 7643446"/>
                <a:gd name="connsiteY97" fmla="*/ 39077 h 5681784"/>
                <a:gd name="connsiteX98" fmla="*/ 7816 w 7643446"/>
                <a:gd name="connsiteY98" fmla="*/ 5658338 h 5681784"/>
                <a:gd name="connsiteX99" fmla="*/ 2469662 w 7643446"/>
                <a:gd name="connsiteY99" fmla="*/ 5681784 h 5681784"/>
                <a:gd name="connsiteX0" fmla="*/ 2469662 w 7581534"/>
                <a:gd name="connsiteY0" fmla="*/ 5681784 h 5681784"/>
                <a:gd name="connsiteX1" fmla="*/ 2792107 w 7581534"/>
                <a:gd name="connsiteY1" fmla="*/ 5083053 h 5681784"/>
                <a:gd name="connsiteX2" fmla="*/ 2651797 w 7581534"/>
                <a:gd name="connsiteY2" fmla="*/ 5053500 h 5681784"/>
                <a:gd name="connsiteX3" fmla="*/ 2403048 w 7581534"/>
                <a:gd name="connsiteY3" fmla="*/ 5527186 h 5681784"/>
                <a:gd name="connsiteX4" fmla="*/ 1696916 w 7581534"/>
                <a:gd name="connsiteY4" fmla="*/ 5122496 h 5681784"/>
                <a:gd name="connsiteX5" fmla="*/ 1992923 w 7581534"/>
                <a:gd name="connsiteY5" fmla="*/ 4548553 h 5681784"/>
                <a:gd name="connsiteX6" fmla="*/ 2282092 w 7581534"/>
                <a:gd name="connsiteY6" fmla="*/ 4657969 h 5681784"/>
                <a:gd name="connsiteX7" fmla="*/ 2422769 w 7581534"/>
                <a:gd name="connsiteY7" fmla="*/ 4400061 h 5681784"/>
                <a:gd name="connsiteX8" fmla="*/ 2730316 w 7581534"/>
                <a:gd name="connsiteY8" fmla="*/ 4508804 h 5681784"/>
                <a:gd name="connsiteX9" fmla="*/ 2712978 w 7581534"/>
                <a:gd name="connsiteY9" fmla="*/ 4986215 h 5681784"/>
                <a:gd name="connsiteX10" fmla="*/ 2807066 w 7581534"/>
                <a:gd name="connsiteY10" fmla="*/ 5007646 h 5681784"/>
                <a:gd name="connsiteX11" fmla="*/ 3031698 w 7581534"/>
                <a:gd name="connsiteY11" fmla="*/ 4300842 h 5681784"/>
                <a:gd name="connsiteX12" fmla="*/ 2490726 w 7581534"/>
                <a:gd name="connsiteY12" fmla="*/ 4140138 h 5681784"/>
                <a:gd name="connsiteX13" fmla="*/ 2438400 w 7581534"/>
                <a:gd name="connsiteY13" fmla="*/ 4071815 h 5681784"/>
                <a:gd name="connsiteX14" fmla="*/ 2373645 w 7581534"/>
                <a:gd name="connsiteY14" fmla="*/ 4074557 h 5681784"/>
                <a:gd name="connsiteX15" fmla="*/ 1985108 w 7581534"/>
                <a:gd name="connsiteY15" fmla="*/ 3970215 h 5681784"/>
                <a:gd name="connsiteX16" fmla="*/ 609600 w 7581534"/>
                <a:gd name="connsiteY16" fmla="*/ 3978030 h 5681784"/>
                <a:gd name="connsiteX17" fmla="*/ 62523 w 7581534"/>
                <a:gd name="connsiteY17" fmla="*/ 687753 h 5681784"/>
                <a:gd name="connsiteX18" fmla="*/ 1003423 w 7581534"/>
                <a:gd name="connsiteY18" fmla="*/ 1252171 h 5681784"/>
                <a:gd name="connsiteX19" fmla="*/ 1337774 w 7581534"/>
                <a:gd name="connsiteY19" fmla="*/ 3206018 h 5681784"/>
                <a:gd name="connsiteX20" fmla="*/ 1917517 w 7581534"/>
                <a:gd name="connsiteY20" fmla="*/ 3145875 h 5681784"/>
                <a:gd name="connsiteX21" fmla="*/ 1703754 w 7581534"/>
                <a:gd name="connsiteY21" fmla="*/ 1573578 h 5681784"/>
                <a:gd name="connsiteX22" fmla="*/ 2250464 w 7581534"/>
                <a:gd name="connsiteY22" fmla="*/ 1855299 h 5681784"/>
                <a:gd name="connsiteX23" fmla="*/ 2289908 w 7581534"/>
                <a:gd name="connsiteY23" fmla="*/ 2146177 h 5681784"/>
                <a:gd name="connsiteX24" fmla="*/ 2758831 w 7581534"/>
                <a:gd name="connsiteY24" fmla="*/ 2129203 h 5681784"/>
                <a:gd name="connsiteX25" fmla="*/ 2918863 w 7581534"/>
                <a:gd name="connsiteY25" fmla="*/ 2797907 h 5681784"/>
                <a:gd name="connsiteX26" fmla="*/ 3043237 w 7581534"/>
                <a:gd name="connsiteY26" fmla="*/ 3457819 h 5681784"/>
                <a:gd name="connsiteX27" fmla="*/ 3516923 w 7581534"/>
                <a:gd name="connsiteY27" fmla="*/ 3641969 h 5681784"/>
                <a:gd name="connsiteX28" fmla="*/ 3576393 w 7581534"/>
                <a:gd name="connsiteY28" fmla="*/ 3503001 h 5681784"/>
                <a:gd name="connsiteX29" fmla="*/ 3318119 w 7581534"/>
                <a:gd name="connsiteY29" fmla="*/ 3380336 h 5681784"/>
                <a:gd name="connsiteX30" fmla="*/ 3438769 w 7581534"/>
                <a:gd name="connsiteY30" fmla="*/ 2860430 h 5681784"/>
                <a:gd name="connsiteX31" fmla="*/ 3501292 w 7581534"/>
                <a:gd name="connsiteY31" fmla="*/ 2727569 h 5681784"/>
                <a:gd name="connsiteX32" fmla="*/ 3719085 w 7581534"/>
                <a:gd name="connsiteY32" fmla="*/ 2741490 h 5681784"/>
                <a:gd name="connsiteX33" fmla="*/ 3720428 w 7581534"/>
                <a:gd name="connsiteY33" fmla="*/ 2920206 h 5681784"/>
                <a:gd name="connsiteX34" fmla="*/ 3827829 w 7581534"/>
                <a:gd name="connsiteY34" fmla="*/ 2998726 h 5681784"/>
                <a:gd name="connsiteX35" fmla="*/ 3874416 w 7581534"/>
                <a:gd name="connsiteY35" fmla="*/ 2869955 h 5681784"/>
                <a:gd name="connsiteX36" fmla="*/ 3860129 w 7581534"/>
                <a:gd name="connsiteY36" fmla="*/ 2754130 h 5681784"/>
                <a:gd name="connsiteX37" fmla="*/ 3785726 w 7581534"/>
                <a:gd name="connsiteY37" fmla="*/ 2693432 h 5681784"/>
                <a:gd name="connsiteX38" fmla="*/ 3558382 w 7581534"/>
                <a:gd name="connsiteY38" fmla="*/ 2684767 h 5681784"/>
                <a:gd name="connsiteX39" fmla="*/ 3468993 w 7581534"/>
                <a:gd name="connsiteY39" fmla="*/ 2621573 h 5681784"/>
                <a:gd name="connsiteX40" fmla="*/ 3335094 w 7581534"/>
                <a:gd name="connsiteY40" fmla="*/ 2068024 h 5681784"/>
                <a:gd name="connsiteX41" fmla="*/ 3649785 w 7581534"/>
                <a:gd name="connsiteY41" fmla="*/ 2180492 h 5681784"/>
                <a:gd name="connsiteX42" fmla="*/ 3884246 w 7581534"/>
                <a:gd name="connsiteY42" fmla="*/ 2157046 h 5681784"/>
                <a:gd name="connsiteX43" fmla="*/ 3923323 w 7581534"/>
                <a:gd name="connsiteY43" fmla="*/ 2125784 h 5681784"/>
                <a:gd name="connsiteX44" fmla="*/ 3985846 w 7581534"/>
                <a:gd name="connsiteY44" fmla="*/ 2078892 h 5681784"/>
                <a:gd name="connsiteX45" fmla="*/ 4024923 w 7581534"/>
                <a:gd name="connsiteY45" fmla="*/ 2032000 h 5681784"/>
                <a:gd name="connsiteX46" fmla="*/ 3305908 w 7581534"/>
                <a:gd name="connsiteY46" fmla="*/ 1781907 h 5681784"/>
                <a:gd name="connsiteX47" fmla="*/ 3515885 w 7581534"/>
                <a:gd name="connsiteY47" fmla="*/ 1535540 h 5681784"/>
                <a:gd name="connsiteX48" fmla="*/ 4251569 w 7581534"/>
                <a:gd name="connsiteY48" fmla="*/ 1789723 h 5681784"/>
                <a:gd name="connsiteX49" fmla="*/ 4238625 w 7581534"/>
                <a:gd name="connsiteY49" fmla="*/ 1438030 h 5681784"/>
                <a:gd name="connsiteX50" fmla="*/ 4100329 w 7581534"/>
                <a:gd name="connsiteY50" fmla="*/ 1371782 h 5681784"/>
                <a:gd name="connsiteX51" fmla="*/ 4089461 w 7581534"/>
                <a:gd name="connsiteY51" fmla="*/ 1156676 h 5681784"/>
                <a:gd name="connsiteX52" fmla="*/ 4024923 w 7581534"/>
                <a:gd name="connsiteY52" fmla="*/ 1164492 h 5681784"/>
                <a:gd name="connsiteX53" fmla="*/ 4044950 w 7581534"/>
                <a:gd name="connsiteY53" fmla="*/ 1477107 h 5681784"/>
                <a:gd name="connsiteX54" fmla="*/ 3985846 w 7581534"/>
                <a:gd name="connsiteY54" fmla="*/ 1531815 h 5681784"/>
                <a:gd name="connsiteX55" fmla="*/ 3485662 w 7581534"/>
                <a:gd name="connsiteY55" fmla="*/ 1383323 h 5681784"/>
                <a:gd name="connsiteX56" fmla="*/ 2934127 w 7581534"/>
                <a:gd name="connsiteY56" fmla="*/ 1602153 h 5681784"/>
                <a:gd name="connsiteX57" fmla="*/ 2898835 w 7581534"/>
                <a:gd name="connsiteY57" fmla="*/ 1508735 h 5681784"/>
                <a:gd name="connsiteX58" fmla="*/ 2509044 w 7581534"/>
                <a:gd name="connsiteY58" fmla="*/ 1655518 h 5681784"/>
                <a:gd name="connsiteX59" fmla="*/ 1669073 w 7581534"/>
                <a:gd name="connsiteY59" fmla="*/ 1258276 h 5681784"/>
                <a:gd name="connsiteX60" fmla="*/ 1521253 w 7581534"/>
                <a:gd name="connsiteY60" fmla="*/ 280316 h 5681784"/>
                <a:gd name="connsiteX61" fmla="*/ 2235200 w 7581534"/>
                <a:gd name="connsiteY61" fmla="*/ 523630 h 5681784"/>
                <a:gd name="connsiteX62" fmla="*/ 2202900 w 7581534"/>
                <a:gd name="connsiteY62" fmla="*/ 643913 h 5681784"/>
                <a:gd name="connsiteX63" fmla="*/ 3008923 w 7581534"/>
                <a:gd name="connsiteY63" fmla="*/ 922215 h 5681784"/>
                <a:gd name="connsiteX64" fmla="*/ 3133969 w 7581534"/>
                <a:gd name="connsiteY64" fmla="*/ 578338 h 5681784"/>
                <a:gd name="connsiteX65" fmla="*/ 2469662 w 7581534"/>
                <a:gd name="connsiteY65" fmla="*/ 328246 h 5681784"/>
                <a:gd name="connsiteX66" fmla="*/ 2500923 w 7581534"/>
                <a:gd name="connsiteY66" fmla="*/ 203200 h 5681784"/>
                <a:gd name="connsiteX67" fmla="*/ 3126154 w 7581534"/>
                <a:gd name="connsiteY67" fmla="*/ 203200 h 5681784"/>
                <a:gd name="connsiteX68" fmla="*/ 3790462 w 7581534"/>
                <a:gd name="connsiteY68" fmla="*/ 336061 h 5681784"/>
                <a:gd name="connsiteX69" fmla="*/ 4657969 w 7581534"/>
                <a:gd name="connsiteY69" fmla="*/ 625230 h 5681784"/>
                <a:gd name="connsiteX70" fmla="*/ 5119077 w 7581534"/>
                <a:gd name="connsiteY70" fmla="*/ 836246 h 5681784"/>
                <a:gd name="connsiteX71" fmla="*/ 5455139 w 7581534"/>
                <a:gd name="connsiteY71" fmla="*/ 992553 h 5681784"/>
                <a:gd name="connsiteX72" fmla="*/ 5822462 w 7581534"/>
                <a:gd name="connsiteY72" fmla="*/ 1094153 h 5681784"/>
                <a:gd name="connsiteX73" fmla="*/ 6205416 w 7581534"/>
                <a:gd name="connsiteY73" fmla="*/ 1203569 h 5681784"/>
                <a:gd name="connsiteX74" fmla="*/ 6502400 w 7581534"/>
                <a:gd name="connsiteY74" fmla="*/ 1305169 h 5681784"/>
                <a:gd name="connsiteX75" fmla="*/ 6613159 w 7581534"/>
                <a:gd name="connsiteY75" fmla="*/ 1458423 h 5681784"/>
                <a:gd name="connsiteX76" fmla="*/ 6666523 w 7581534"/>
                <a:gd name="connsiteY76" fmla="*/ 1695938 h 5681784"/>
                <a:gd name="connsiteX77" fmla="*/ 6775939 w 7581534"/>
                <a:gd name="connsiteY77" fmla="*/ 1852246 h 5681784"/>
                <a:gd name="connsiteX78" fmla="*/ 6885354 w 7581534"/>
                <a:gd name="connsiteY78" fmla="*/ 1899138 h 5681784"/>
                <a:gd name="connsiteX79" fmla="*/ 7065108 w 7581534"/>
                <a:gd name="connsiteY79" fmla="*/ 1906953 h 5681784"/>
                <a:gd name="connsiteX80" fmla="*/ 7424616 w 7581534"/>
                <a:gd name="connsiteY80" fmla="*/ 1828800 h 5681784"/>
                <a:gd name="connsiteX81" fmla="*/ 7581534 w 7581534"/>
                <a:gd name="connsiteY81" fmla="*/ 1678292 h 5681784"/>
                <a:gd name="connsiteX82" fmla="*/ 7578481 w 7581534"/>
                <a:gd name="connsiteY82" fmla="*/ 1631033 h 5681784"/>
                <a:gd name="connsiteX83" fmla="*/ 7383157 w 7581534"/>
                <a:gd name="connsiteY83" fmla="*/ 1770673 h 5681784"/>
                <a:gd name="connsiteX84" fmla="*/ 7058636 w 7581534"/>
                <a:gd name="connsiteY84" fmla="*/ 1848460 h 5681784"/>
                <a:gd name="connsiteX85" fmla="*/ 6861908 w 7581534"/>
                <a:gd name="connsiteY85" fmla="*/ 1828800 h 5681784"/>
                <a:gd name="connsiteX86" fmla="*/ 6752492 w 7581534"/>
                <a:gd name="connsiteY86" fmla="*/ 1727200 h 5681784"/>
                <a:gd name="connsiteX87" fmla="*/ 6682154 w 7581534"/>
                <a:gd name="connsiteY87" fmla="*/ 1492738 h 5681784"/>
                <a:gd name="connsiteX88" fmla="*/ 6624027 w 7581534"/>
                <a:gd name="connsiteY88" fmla="*/ 1328615 h 5681784"/>
                <a:gd name="connsiteX89" fmla="*/ 6510216 w 7581534"/>
                <a:gd name="connsiteY89" fmla="*/ 1219200 h 5681784"/>
                <a:gd name="connsiteX90" fmla="*/ 6377354 w 7581534"/>
                <a:gd name="connsiteY90" fmla="*/ 1156676 h 5681784"/>
                <a:gd name="connsiteX91" fmla="*/ 5791200 w 7581534"/>
                <a:gd name="connsiteY91" fmla="*/ 1016000 h 5681784"/>
                <a:gd name="connsiteX92" fmla="*/ 5462954 w 7581534"/>
                <a:gd name="connsiteY92" fmla="*/ 930030 h 5681784"/>
                <a:gd name="connsiteX93" fmla="*/ 4931508 w 7581534"/>
                <a:gd name="connsiteY93" fmla="*/ 656492 h 5681784"/>
                <a:gd name="connsiteX94" fmla="*/ 4196862 w 7581534"/>
                <a:gd name="connsiteY94" fmla="*/ 382953 h 5681784"/>
                <a:gd name="connsiteX95" fmla="*/ 3100021 w 7581534"/>
                <a:gd name="connsiteY95" fmla="*/ 0 h 5681784"/>
                <a:gd name="connsiteX96" fmla="*/ 2203939 w 7581534"/>
                <a:gd name="connsiteY96" fmla="*/ 15630 h 5681784"/>
                <a:gd name="connsiteX97" fmla="*/ 0 w 7581534"/>
                <a:gd name="connsiteY97" fmla="*/ 39077 h 5681784"/>
                <a:gd name="connsiteX98" fmla="*/ 7816 w 7581534"/>
                <a:gd name="connsiteY98" fmla="*/ 5658338 h 5681784"/>
                <a:gd name="connsiteX99" fmla="*/ 2469662 w 7581534"/>
                <a:gd name="connsiteY99" fmla="*/ 5681784 h 5681784"/>
                <a:gd name="connsiteX0" fmla="*/ 2469662 w 7581534"/>
                <a:gd name="connsiteY0" fmla="*/ 5681784 h 5681784"/>
                <a:gd name="connsiteX1" fmla="*/ 2792107 w 7581534"/>
                <a:gd name="connsiteY1" fmla="*/ 5083053 h 5681784"/>
                <a:gd name="connsiteX2" fmla="*/ 2651797 w 7581534"/>
                <a:gd name="connsiteY2" fmla="*/ 5053500 h 5681784"/>
                <a:gd name="connsiteX3" fmla="*/ 2403048 w 7581534"/>
                <a:gd name="connsiteY3" fmla="*/ 5527186 h 5681784"/>
                <a:gd name="connsiteX4" fmla="*/ 1696916 w 7581534"/>
                <a:gd name="connsiteY4" fmla="*/ 5122496 h 5681784"/>
                <a:gd name="connsiteX5" fmla="*/ 1992923 w 7581534"/>
                <a:gd name="connsiteY5" fmla="*/ 4548553 h 5681784"/>
                <a:gd name="connsiteX6" fmla="*/ 2282092 w 7581534"/>
                <a:gd name="connsiteY6" fmla="*/ 4657969 h 5681784"/>
                <a:gd name="connsiteX7" fmla="*/ 2422769 w 7581534"/>
                <a:gd name="connsiteY7" fmla="*/ 4400061 h 5681784"/>
                <a:gd name="connsiteX8" fmla="*/ 2730316 w 7581534"/>
                <a:gd name="connsiteY8" fmla="*/ 4508804 h 5681784"/>
                <a:gd name="connsiteX9" fmla="*/ 2712978 w 7581534"/>
                <a:gd name="connsiteY9" fmla="*/ 4986215 h 5681784"/>
                <a:gd name="connsiteX10" fmla="*/ 2807066 w 7581534"/>
                <a:gd name="connsiteY10" fmla="*/ 5007646 h 5681784"/>
                <a:gd name="connsiteX11" fmla="*/ 3031698 w 7581534"/>
                <a:gd name="connsiteY11" fmla="*/ 4300842 h 5681784"/>
                <a:gd name="connsiteX12" fmla="*/ 2490726 w 7581534"/>
                <a:gd name="connsiteY12" fmla="*/ 4140138 h 5681784"/>
                <a:gd name="connsiteX13" fmla="*/ 2438400 w 7581534"/>
                <a:gd name="connsiteY13" fmla="*/ 4071815 h 5681784"/>
                <a:gd name="connsiteX14" fmla="*/ 2373645 w 7581534"/>
                <a:gd name="connsiteY14" fmla="*/ 4074557 h 5681784"/>
                <a:gd name="connsiteX15" fmla="*/ 1985108 w 7581534"/>
                <a:gd name="connsiteY15" fmla="*/ 3970215 h 5681784"/>
                <a:gd name="connsiteX16" fmla="*/ 609600 w 7581534"/>
                <a:gd name="connsiteY16" fmla="*/ 3978030 h 5681784"/>
                <a:gd name="connsiteX17" fmla="*/ 62523 w 7581534"/>
                <a:gd name="connsiteY17" fmla="*/ 687753 h 5681784"/>
                <a:gd name="connsiteX18" fmla="*/ 1003423 w 7581534"/>
                <a:gd name="connsiteY18" fmla="*/ 1252171 h 5681784"/>
                <a:gd name="connsiteX19" fmla="*/ 1337774 w 7581534"/>
                <a:gd name="connsiteY19" fmla="*/ 3206018 h 5681784"/>
                <a:gd name="connsiteX20" fmla="*/ 1917517 w 7581534"/>
                <a:gd name="connsiteY20" fmla="*/ 3145875 h 5681784"/>
                <a:gd name="connsiteX21" fmla="*/ 1703754 w 7581534"/>
                <a:gd name="connsiteY21" fmla="*/ 1573578 h 5681784"/>
                <a:gd name="connsiteX22" fmla="*/ 2250464 w 7581534"/>
                <a:gd name="connsiteY22" fmla="*/ 1855299 h 5681784"/>
                <a:gd name="connsiteX23" fmla="*/ 2289908 w 7581534"/>
                <a:gd name="connsiteY23" fmla="*/ 2146177 h 5681784"/>
                <a:gd name="connsiteX24" fmla="*/ 2758831 w 7581534"/>
                <a:gd name="connsiteY24" fmla="*/ 2129203 h 5681784"/>
                <a:gd name="connsiteX25" fmla="*/ 2918863 w 7581534"/>
                <a:gd name="connsiteY25" fmla="*/ 2797907 h 5681784"/>
                <a:gd name="connsiteX26" fmla="*/ 3043237 w 7581534"/>
                <a:gd name="connsiteY26" fmla="*/ 3457819 h 5681784"/>
                <a:gd name="connsiteX27" fmla="*/ 3516923 w 7581534"/>
                <a:gd name="connsiteY27" fmla="*/ 3641969 h 5681784"/>
                <a:gd name="connsiteX28" fmla="*/ 3576393 w 7581534"/>
                <a:gd name="connsiteY28" fmla="*/ 3503001 h 5681784"/>
                <a:gd name="connsiteX29" fmla="*/ 3318119 w 7581534"/>
                <a:gd name="connsiteY29" fmla="*/ 3380336 h 5681784"/>
                <a:gd name="connsiteX30" fmla="*/ 3438769 w 7581534"/>
                <a:gd name="connsiteY30" fmla="*/ 2860430 h 5681784"/>
                <a:gd name="connsiteX31" fmla="*/ 3501292 w 7581534"/>
                <a:gd name="connsiteY31" fmla="*/ 2727569 h 5681784"/>
                <a:gd name="connsiteX32" fmla="*/ 3719085 w 7581534"/>
                <a:gd name="connsiteY32" fmla="*/ 2741490 h 5681784"/>
                <a:gd name="connsiteX33" fmla="*/ 3720428 w 7581534"/>
                <a:gd name="connsiteY33" fmla="*/ 2920206 h 5681784"/>
                <a:gd name="connsiteX34" fmla="*/ 3827829 w 7581534"/>
                <a:gd name="connsiteY34" fmla="*/ 2998726 h 5681784"/>
                <a:gd name="connsiteX35" fmla="*/ 3874416 w 7581534"/>
                <a:gd name="connsiteY35" fmla="*/ 2869955 h 5681784"/>
                <a:gd name="connsiteX36" fmla="*/ 3860129 w 7581534"/>
                <a:gd name="connsiteY36" fmla="*/ 2754130 h 5681784"/>
                <a:gd name="connsiteX37" fmla="*/ 3785726 w 7581534"/>
                <a:gd name="connsiteY37" fmla="*/ 2693432 h 5681784"/>
                <a:gd name="connsiteX38" fmla="*/ 3558382 w 7581534"/>
                <a:gd name="connsiteY38" fmla="*/ 2684767 h 5681784"/>
                <a:gd name="connsiteX39" fmla="*/ 3468993 w 7581534"/>
                <a:gd name="connsiteY39" fmla="*/ 2621573 h 5681784"/>
                <a:gd name="connsiteX40" fmla="*/ 3335094 w 7581534"/>
                <a:gd name="connsiteY40" fmla="*/ 2068024 h 5681784"/>
                <a:gd name="connsiteX41" fmla="*/ 3649785 w 7581534"/>
                <a:gd name="connsiteY41" fmla="*/ 2180492 h 5681784"/>
                <a:gd name="connsiteX42" fmla="*/ 3884246 w 7581534"/>
                <a:gd name="connsiteY42" fmla="*/ 2157046 h 5681784"/>
                <a:gd name="connsiteX43" fmla="*/ 3923323 w 7581534"/>
                <a:gd name="connsiteY43" fmla="*/ 2125784 h 5681784"/>
                <a:gd name="connsiteX44" fmla="*/ 3985846 w 7581534"/>
                <a:gd name="connsiteY44" fmla="*/ 2078892 h 5681784"/>
                <a:gd name="connsiteX45" fmla="*/ 4024923 w 7581534"/>
                <a:gd name="connsiteY45" fmla="*/ 2032000 h 5681784"/>
                <a:gd name="connsiteX46" fmla="*/ 3305908 w 7581534"/>
                <a:gd name="connsiteY46" fmla="*/ 1781907 h 5681784"/>
                <a:gd name="connsiteX47" fmla="*/ 3515885 w 7581534"/>
                <a:gd name="connsiteY47" fmla="*/ 1535540 h 5681784"/>
                <a:gd name="connsiteX48" fmla="*/ 4251569 w 7581534"/>
                <a:gd name="connsiteY48" fmla="*/ 1789723 h 5681784"/>
                <a:gd name="connsiteX49" fmla="*/ 4238625 w 7581534"/>
                <a:gd name="connsiteY49" fmla="*/ 1438030 h 5681784"/>
                <a:gd name="connsiteX50" fmla="*/ 4100329 w 7581534"/>
                <a:gd name="connsiteY50" fmla="*/ 1371782 h 5681784"/>
                <a:gd name="connsiteX51" fmla="*/ 4089461 w 7581534"/>
                <a:gd name="connsiteY51" fmla="*/ 1156676 h 5681784"/>
                <a:gd name="connsiteX52" fmla="*/ 4024923 w 7581534"/>
                <a:gd name="connsiteY52" fmla="*/ 1164492 h 5681784"/>
                <a:gd name="connsiteX53" fmla="*/ 4044950 w 7581534"/>
                <a:gd name="connsiteY53" fmla="*/ 1477107 h 5681784"/>
                <a:gd name="connsiteX54" fmla="*/ 3985846 w 7581534"/>
                <a:gd name="connsiteY54" fmla="*/ 1531815 h 5681784"/>
                <a:gd name="connsiteX55" fmla="*/ 3485662 w 7581534"/>
                <a:gd name="connsiteY55" fmla="*/ 1383323 h 5681784"/>
                <a:gd name="connsiteX56" fmla="*/ 2934127 w 7581534"/>
                <a:gd name="connsiteY56" fmla="*/ 1602153 h 5681784"/>
                <a:gd name="connsiteX57" fmla="*/ 2898835 w 7581534"/>
                <a:gd name="connsiteY57" fmla="*/ 1508735 h 5681784"/>
                <a:gd name="connsiteX58" fmla="*/ 2509044 w 7581534"/>
                <a:gd name="connsiteY58" fmla="*/ 1655518 h 5681784"/>
                <a:gd name="connsiteX59" fmla="*/ 1669073 w 7581534"/>
                <a:gd name="connsiteY59" fmla="*/ 1258276 h 5681784"/>
                <a:gd name="connsiteX60" fmla="*/ 1521253 w 7581534"/>
                <a:gd name="connsiteY60" fmla="*/ 280316 h 5681784"/>
                <a:gd name="connsiteX61" fmla="*/ 2235200 w 7581534"/>
                <a:gd name="connsiteY61" fmla="*/ 523630 h 5681784"/>
                <a:gd name="connsiteX62" fmla="*/ 2202900 w 7581534"/>
                <a:gd name="connsiteY62" fmla="*/ 643913 h 5681784"/>
                <a:gd name="connsiteX63" fmla="*/ 3008923 w 7581534"/>
                <a:gd name="connsiteY63" fmla="*/ 922215 h 5681784"/>
                <a:gd name="connsiteX64" fmla="*/ 3133969 w 7581534"/>
                <a:gd name="connsiteY64" fmla="*/ 578338 h 5681784"/>
                <a:gd name="connsiteX65" fmla="*/ 2469662 w 7581534"/>
                <a:gd name="connsiteY65" fmla="*/ 328246 h 5681784"/>
                <a:gd name="connsiteX66" fmla="*/ 2500923 w 7581534"/>
                <a:gd name="connsiteY66" fmla="*/ 203200 h 5681784"/>
                <a:gd name="connsiteX67" fmla="*/ 3126154 w 7581534"/>
                <a:gd name="connsiteY67" fmla="*/ 203200 h 5681784"/>
                <a:gd name="connsiteX68" fmla="*/ 3790462 w 7581534"/>
                <a:gd name="connsiteY68" fmla="*/ 336061 h 5681784"/>
                <a:gd name="connsiteX69" fmla="*/ 4657969 w 7581534"/>
                <a:gd name="connsiteY69" fmla="*/ 625230 h 5681784"/>
                <a:gd name="connsiteX70" fmla="*/ 5119077 w 7581534"/>
                <a:gd name="connsiteY70" fmla="*/ 836246 h 5681784"/>
                <a:gd name="connsiteX71" fmla="*/ 5455139 w 7581534"/>
                <a:gd name="connsiteY71" fmla="*/ 992553 h 5681784"/>
                <a:gd name="connsiteX72" fmla="*/ 5822462 w 7581534"/>
                <a:gd name="connsiteY72" fmla="*/ 1094153 h 5681784"/>
                <a:gd name="connsiteX73" fmla="*/ 6205416 w 7581534"/>
                <a:gd name="connsiteY73" fmla="*/ 1203569 h 5681784"/>
                <a:gd name="connsiteX74" fmla="*/ 6502400 w 7581534"/>
                <a:gd name="connsiteY74" fmla="*/ 1305169 h 5681784"/>
                <a:gd name="connsiteX75" fmla="*/ 6613159 w 7581534"/>
                <a:gd name="connsiteY75" fmla="*/ 1458423 h 5681784"/>
                <a:gd name="connsiteX76" fmla="*/ 6666523 w 7581534"/>
                <a:gd name="connsiteY76" fmla="*/ 1695938 h 5681784"/>
                <a:gd name="connsiteX77" fmla="*/ 6775939 w 7581534"/>
                <a:gd name="connsiteY77" fmla="*/ 1852246 h 5681784"/>
                <a:gd name="connsiteX78" fmla="*/ 6885354 w 7581534"/>
                <a:gd name="connsiteY78" fmla="*/ 1899138 h 5681784"/>
                <a:gd name="connsiteX79" fmla="*/ 7065108 w 7581534"/>
                <a:gd name="connsiteY79" fmla="*/ 1906953 h 5681784"/>
                <a:gd name="connsiteX80" fmla="*/ 7405566 w 7581534"/>
                <a:gd name="connsiteY80" fmla="*/ 1809750 h 5681784"/>
                <a:gd name="connsiteX81" fmla="*/ 7581534 w 7581534"/>
                <a:gd name="connsiteY81" fmla="*/ 1678292 h 5681784"/>
                <a:gd name="connsiteX82" fmla="*/ 7578481 w 7581534"/>
                <a:gd name="connsiteY82" fmla="*/ 1631033 h 5681784"/>
                <a:gd name="connsiteX83" fmla="*/ 7383157 w 7581534"/>
                <a:gd name="connsiteY83" fmla="*/ 1770673 h 5681784"/>
                <a:gd name="connsiteX84" fmla="*/ 7058636 w 7581534"/>
                <a:gd name="connsiteY84" fmla="*/ 1848460 h 5681784"/>
                <a:gd name="connsiteX85" fmla="*/ 6861908 w 7581534"/>
                <a:gd name="connsiteY85" fmla="*/ 1828800 h 5681784"/>
                <a:gd name="connsiteX86" fmla="*/ 6752492 w 7581534"/>
                <a:gd name="connsiteY86" fmla="*/ 1727200 h 5681784"/>
                <a:gd name="connsiteX87" fmla="*/ 6682154 w 7581534"/>
                <a:gd name="connsiteY87" fmla="*/ 1492738 h 5681784"/>
                <a:gd name="connsiteX88" fmla="*/ 6624027 w 7581534"/>
                <a:gd name="connsiteY88" fmla="*/ 1328615 h 5681784"/>
                <a:gd name="connsiteX89" fmla="*/ 6510216 w 7581534"/>
                <a:gd name="connsiteY89" fmla="*/ 1219200 h 5681784"/>
                <a:gd name="connsiteX90" fmla="*/ 6377354 w 7581534"/>
                <a:gd name="connsiteY90" fmla="*/ 1156676 h 5681784"/>
                <a:gd name="connsiteX91" fmla="*/ 5791200 w 7581534"/>
                <a:gd name="connsiteY91" fmla="*/ 1016000 h 5681784"/>
                <a:gd name="connsiteX92" fmla="*/ 5462954 w 7581534"/>
                <a:gd name="connsiteY92" fmla="*/ 930030 h 5681784"/>
                <a:gd name="connsiteX93" fmla="*/ 4931508 w 7581534"/>
                <a:gd name="connsiteY93" fmla="*/ 656492 h 5681784"/>
                <a:gd name="connsiteX94" fmla="*/ 4196862 w 7581534"/>
                <a:gd name="connsiteY94" fmla="*/ 382953 h 5681784"/>
                <a:gd name="connsiteX95" fmla="*/ 3100021 w 7581534"/>
                <a:gd name="connsiteY95" fmla="*/ 0 h 5681784"/>
                <a:gd name="connsiteX96" fmla="*/ 2203939 w 7581534"/>
                <a:gd name="connsiteY96" fmla="*/ 15630 h 5681784"/>
                <a:gd name="connsiteX97" fmla="*/ 0 w 7581534"/>
                <a:gd name="connsiteY97" fmla="*/ 39077 h 5681784"/>
                <a:gd name="connsiteX98" fmla="*/ 7816 w 7581534"/>
                <a:gd name="connsiteY98" fmla="*/ 5658338 h 5681784"/>
                <a:gd name="connsiteX99" fmla="*/ 2469662 w 7581534"/>
                <a:gd name="connsiteY99" fmla="*/ 5681784 h 5681784"/>
                <a:gd name="connsiteX0" fmla="*/ 7816 w 7581534"/>
                <a:gd name="connsiteY0" fmla="*/ 5658338 h 5658338"/>
                <a:gd name="connsiteX1" fmla="*/ 2792107 w 7581534"/>
                <a:gd name="connsiteY1" fmla="*/ 5083053 h 5658338"/>
                <a:gd name="connsiteX2" fmla="*/ 2651797 w 7581534"/>
                <a:gd name="connsiteY2" fmla="*/ 5053500 h 5658338"/>
                <a:gd name="connsiteX3" fmla="*/ 2403048 w 7581534"/>
                <a:gd name="connsiteY3" fmla="*/ 5527186 h 5658338"/>
                <a:gd name="connsiteX4" fmla="*/ 1696916 w 7581534"/>
                <a:gd name="connsiteY4" fmla="*/ 5122496 h 5658338"/>
                <a:gd name="connsiteX5" fmla="*/ 1992923 w 7581534"/>
                <a:gd name="connsiteY5" fmla="*/ 4548553 h 5658338"/>
                <a:gd name="connsiteX6" fmla="*/ 2282092 w 7581534"/>
                <a:gd name="connsiteY6" fmla="*/ 4657969 h 5658338"/>
                <a:gd name="connsiteX7" fmla="*/ 2422769 w 7581534"/>
                <a:gd name="connsiteY7" fmla="*/ 4400061 h 5658338"/>
                <a:gd name="connsiteX8" fmla="*/ 2730316 w 7581534"/>
                <a:gd name="connsiteY8" fmla="*/ 4508804 h 5658338"/>
                <a:gd name="connsiteX9" fmla="*/ 2712978 w 7581534"/>
                <a:gd name="connsiteY9" fmla="*/ 4986215 h 5658338"/>
                <a:gd name="connsiteX10" fmla="*/ 2807066 w 7581534"/>
                <a:gd name="connsiteY10" fmla="*/ 5007646 h 5658338"/>
                <a:gd name="connsiteX11" fmla="*/ 3031698 w 7581534"/>
                <a:gd name="connsiteY11" fmla="*/ 4300842 h 5658338"/>
                <a:gd name="connsiteX12" fmla="*/ 2490726 w 7581534"/>
                <a:gd name="connsiteY12" fmla="*/ 4140138 h 5658338"/>
                <a:gd name="connsiteX13" fmla="*/ 2438400 w 7581534"/>
                <a:gd name="connsiteY13" fmla="*/ 4071815 h 5658338"/>
                <a:gd name="connsiteX14" fmla="*/ 2373645 w 7581534"/>
                <a:gd name="connsiteY14" fmla="*/ 4074557 h 5658338"/>
                <a:gd name="connsiteX15" fmla="*/ 1985108 w 7581534"/>
                <a:gd name="connsiteY15" fmla="*/ 3970215 h 5658338"/>
                <a:gd name="connsiteX16" fmla="*/ 609600 w 7581534"/>
                <a:gd name="connsiteY16" fmla="*/ 3978030 h 5658338"/>
                <a:gd name="connsiteX17" fmla="*/ 62523 w 7581534"/>
                <a:gd name="connsiteY17" fmla="*/ 687753 h 5658338"/>
                <a:gd name="connsiteX18" fmla="*/ 1003423 w 7581534"/>
                <a:gd name="connsiteY18" fmla="*/ 1252171 h 5658338"/>
                <a:gd name="connsiteX19" fmla="*/ 1337774 w 7581534"/>
                <a:gd name="connsiteY19" fmla="*/ 3206018 h 5658338"/>
                <a:gd name="connsiteX20" fmla="*/ 1917517 w 7581534"/>
                <a:gd name="connsiteY20" fmla="*/ 3145875 h 5658338"/>
                <a:gd name="connsiteX21" fmla="*/ 1703754 w 7581534"/>
                <a:gd name="connsiteY21" fmla="*/ 1573578 h 5658338"/>
                <a:gd name="connsiteX22" fmla="*/ 2250464 w 7581534"/>
                <a:gd name="connsiteY22" fmla="*/ 1855299 h 5658338"/>
                <a:gd name="connsiteX23" fmla="*/ 2289908 w 7581534"/>
                <a:gd name="connsiteY23" fmla="*/ 2146177 h 5658338"/>
                <a:gd name="connsiteX24" fmla="*/ 2758831 w 7581534"/>
                <a:gd name="connsiteY24" fmla="*/ 2129203 h 5658338"/>
                <a:gd name="connsiteX25" fmla="*/ 2918863 w 7581534"/>
                <a:gd name="connsiteY25" fmla="*/ 2797907 h 5658338"/>
                <a:gd name="connsiteX26" fmla="*/ 3043237 w 7581534"/>
                <a:gd name="connsiteY26" fmla="*/ 3457819 h 5658338"/>
                <a:gd name="connsiteX27" fmla="*/ 3516923 w 7581534"/>
                <a:gd name="connsiteY27" fmla="*/ 3641969 h 5658338"/>
                <a:gd name="connsiteX28" fmla="*/ 3576393 w 7581534"/>
                <a:gd name="connsiteY28" fmla="*/ 3503001 h 5658338"/>
                <a:gd name="connsiteX29" fmla="*/ 3318119 w 7581534"/>
                <a:gd name="connsiteY29" fmla="*/ 3380336 h 5658338"/>
                <a:gd name="connsiteX30" fmla="*/ 3438769 w 7581534"/>
                <a:gd name="connsiteY30" fmla="*/ 2860430 h 5658338"/>
                <a:gd name="connsiteX31" fmla="*/ 3501292 w 7581534"/>
                <a:gd name="connsiteY31" fmla="*/ 2727569 h 5658338"/>
                <a:gd name="connsiteX32" fmla="*/ 3719085 w 7581534"/>
                <a:gd name="connsiteY32" fmla="*/ 2741490 h 5658338"/>
                <a:gd name="connsiteX33" fmla="*/ 3720428 w 7581534"/>
                <a:gd name="connsiteY33" fmla="*/ 2920206 h 5658338"/>
                <a:gd name="connsiteX34" fmla="*/ 3827829 w 7581534"/>
                <a:gd name="connsiteY34" fmla="*/ 2998726 h 5658338"/>
                <a:gd name="connsiteX35" fmla="*/ 3874416 w 7581534"/>
                <a:gd name="connsiteY35" fmla="*/ 2869955 h 5658338"/>
                <a:gd name="connsiteX36" fmla="*/ 3860129 w 7581534"/>
                <a:gd name="connsiteY36" fmla="*/ 2754130 h 5658338"/>
                <a:gd name="connsiteX37" fmla="*/ 3785726 w 7581534"/>
                <a:gd name="connsiteY37" fmla="*/ 2693432 h 5658338"/>
                <a:gd name="connsiteX38" fmla="*/ 3558382 w 7581534"/>
                <a:gd name="connsiteY38" fmla="*/ 2684767 h 5658338"/>
                <a:gd name="connsiteX39" fmla="*/ 3468993 w 7581534"/>
                <a:gd name="connsiteY39" fmla="*/ 2621573 h 5658338"/>
                <a:gd name="connsiteX40" fmla="*/ 3335094 w 7581534"/>
                <a:gd name="connsiteY40" fmla="*/ 2068024 h 5658338"/>
                <a:gd name="connsiteX41" fmla="*/ 3649785 w 7581534"/>
                <a:gd name="connsiteY41" fmla="*/ 2180492 h 5658338"/>
                <a:gd name="connsiteX42" fmla="*/ 3884246 w 7581534"/>
                <a:gd name="connsiteY42" fmla="*/ 2157046 h 5658338"/>
                <a:gd name="connsiteX43" fmla="*/ 3923323 w 7581534"/>
                <a:gd name="connsiteY43" fmla="*/ 2125784 h 5658338"/>
                <a:gd name="connsiteX44" fmla="*/ 3985846 w 7581534"/>
                <a:gd name="connsiteY44" fmla="*/ 2078892 h 5658338"/>
                <a:gd name="connsiteX45" fmla="*/ 4024923 w 7581534"/>
                <a:gd name="connsiteY45" fmla="*/ 2032000 h 5658338"/>
                <a:gd name="connsiteX46" fmla="*/ 3305908 w 7581534"/>
                <a:gd name="connsiteY46" fmla="*/ 1781907 h 5658338"/>
                <a:gd name="connsiteX47" fmla="*/ 3515885 w 7581534"/>
                <a:gd name="connsiteY47" fmla="*/ 1535540 h 5658338"/>
                <a:gd name="connsiteX48" fmla="*/ 4251569 w 7581534"/>
                <a:gd name="connsiteY48" fmla="*/ 1789723 h 5658338"/>
                <a:gd name="connsiteX49" fmla="*/ 4238625 w 7581534"/>
                <a:gd name="connsiteY49" fmla="*/ 1438030 h 5658338"/>
                <a:gd name="connsiteX50" fmla="*/ 4100329 w 7581534"/>
                <a:gd name="connsiteY50" fmla="*/ 1371782 h 5658338"/>
                <a:gd name="connsiteX51" fmla="*/ 4089461 w 7581534"/>
                <a:gd name="connsiteY51" fmla="*/ 1156676 h 5658338"/>
                <a:gd name="connsiteX52" fmla="*/ 4024923 w 7581534"/>
                <a:gd name="connsiteY52" fmla="*/ 1164492 h 5658338"/>
                <a:gd name="connsiteX53" fmla="*/ 4044950 w 7581534"/>
                <a:gd name="connsiteY53" fmla="*/ 1477107 h 5658338"/>
                <a:gd name="connsiteX54" fmla="*/ 3985846 w 7581534"/>
                <a:gd name="connsiteY54" fmla="*/ 1531815 h 5658338"/>
                <a:gd name="connsiteX55" fmla="*/ 3485662 w 7581534"/>
                <a:gd name="connsiteY55" fmla="*/ 1383323 h 5658338"/>
                <a:gd name="connsiteX56" fmla="*/ 2934127 w 7581534"/>
                <a:gd name="connsiteY56" fmla="*/ 1602153 h 5658338"/>
                <a:gd name="connsiteX57" fmla="*/ 2898835 w 7581534"/>
                <a:gd name="connsiteY57" fmla="*/ 1508735 h 5658338"/>
                <a:gd name="connsiteX58" fmla="*/ 2509044 w 7581534"/>
                <a:gd name="connsiteY58" fmla="*/ 1655518 h 5658338"/>
                <a:gd name="connsiteX59" fmla="*/ 1669073 w 7581534"/>
                <a:gd name="connsiteY59" fmla="*/ 1258276 h 5658338"/>
                <a:gd name="connsiteX60" fmla="*/ 1521253 w 7581534"/>
                <a:gd name="connsiteY60" fmla="*/ 280316 h 5658338"/>
                <a:gd name="connsiteX61" fmla="*/ 2235200 w 7581534"/>
                <a:gd name="connsiteY61" fmla="*/ 523630 h 5658338"/>
                <a:gd name="connsiteX62" fmla="*/ 2202900 w 7581534"/>
                <a:gd name="connsiteY62" fmla="*/ 643913 h 5658338"/>
                <a:gd name="connsiteX63" fmla="*/ 3008923 w 7581534"/>
                <a:gd name="connsiteY63" fmla="*/ 922215 h 5658338"/>
                <a:gd name="connsiteX64" fmla="*/ 3133969 w 7581534"/>
                <a:gd name="connsiteY64" fmla="*/ 578338 h 5658338"/>
                <a:gd name="connsiteX65" fmla="*/ 2469662 w 7581534"/>
                <a:gd name="connsiteY65" fmla="*/ 328246 h 5658338"/>
                <a:gd name="connsiteX66" fmla="*/ 2500923 w 7581534"/>
                <a:gd name="connsiteY66" fmla="*/ 203200 h 5658338"/>
                <a:gd name="connsiteX67" fmla="*/ 3126154 w 7581534"/>
                <a:gd name="connsiteY67" fmla="*/ 203200 h 5658338"/>
                <a:gd name="connsiteX68" fmla="*/ 3790462 w 7581534"/>
                <a:gd name="connsiteY68" fmla="*/ 336061 h 5658338"/>
                <a:gd name="connsiteX69" fmla="*/ 4657969 w 7581534"/>
                <a:gd name="connsiteY69" fmla="*/ 625230 h 5658338"/>
                <a:gd name="connsiteX70" fmla="*/ 5119077 w 7581534"/>
                <a:gd name="connsiteY70" fmla="*/ 836246 h 5658338"/>
                <a:gd name="connsiteX71" fmla="*/ 5455139 w 7581534"/>
                <a:gd name="connsiteY71" fmla="*/ 992553 h 5658338"/>
                <a:gd name="connsiteX72" fmla="*/ 5822462 w 7581534"/>
                <a:gd name="connsiteY72" fmla="*/ 1094153 h 5658338"/>
                <a:gd name="connsiteX73" fmla="*/ 6205416 w 7581534"/>
                <a:gd name="connsiteY73" fmla="*/ 1203569 h 5658338"/>
                <a:gd name="connsiteX74" fmla="*/ 6502400 w 7581534"/>
                <a:gd name="connsiteY74" fmla="*/ 1305169 h 5658338"/>
                <a:gd name="connsiteX75" fmla="*/ 6613159 w 7581534"/>
                <a:gd name="connsiteY75" fmla="*/ 1458423 h 5658338"/>
                <a:gd name="connsiteX76" fmla="*/ 6666523 w 7581534"/>
                <a:gd name="connsiteY76" fmla="*/ 1695938 h 5658338"/>
                <a:gd name="connsiteX77" fmla="*/ 6775939 w 7581534"/>
                <a:gd name="connsiteY77" fmla="*/ 1852246 h 5658338"/>
                <a:gd name="connsiteX78" fmla="*/ 6885354 w 7581534"/>
                <a:gd name="connsiteY78" fmla="*/ 1899138 h 5658338"/>
                <a:gd name="connsiteX79" fmla="*/ 7065108 w 7581534"/>
                <a:gd name="connsiteY79" fmla="*/ 1906953 h 5658338"/>
                <a:gd name="connsiteX80" fmla="*/ 7405566 w 7581534"/>
                <a:gd name="connsiteY80" fmla="*/ 1809750 h 5658338"/>
                <a:gd name="connsiteX81" fmla="*/ 7581534 w 7581534"/>
                <a:gd name="connsiteY81" fmla="*/ 1678292 h 5658338"/>
                <a:gd name="connsiteX82" fmla="*/ 7578481 w 7581534"/>
                <a:gd name="connsiteY82" fmla="*/ 1631033 h 5658338"/>
                <a:gd name="connsiteX83" fmla="*/ 7383157 w 7581534"/>
                <a:gd name="connsiteY83" fmla="*/ 1770673 h 5658338"/>
                <a:gd name="connsiteX84" fmla="*/ 7058636 w 7581534"/>
                <a:gd name="connsiteY84" fmla="*/ 1848460 h 5658338"/>
                <a:gd name="connsiteX85" fmla="*/ 6861908 w 7581534"/>
                <a:gd name="connsiteY85" fmla="*/ 1828800 h 5658338"/>
                <a:gd name="connsiteX86" fmla="*/ 6752492 w 7581534"/>
                <a:gd name="connsiteY86" fmla="*/ 1727200 h 5658338"/>
                <a:gd name="connsiteX87" fmla="*/ 6682154 w 7581534"/>
                <a:gd name="connsiteY87" fmla="*/ 1492738 h 5658338"/>
                <a:gd name="connsiteX88" fmla="*/ 6624027 w 7581534"/>
                <a:gd name="connsiteY88" fmla="*/ 1328615 h 5658338"/>
                <a:gd name="connsiteX89" fmla="*/ 6510216 w 7581534"/>
                <a:gd name="connsiteY89" fmla="*/ 1219200 h 5658338"/>
                <a:gd name="connsiteX90" fmla="*/ 6377354 w 7581534"/>
                <a:gd name="connsiteY90" fmla="*/ 1156676 h 5658338"/>
                <a:gd name="connsiteX91" fmla="*/ 5791200 w 7581534"/>
                <a:gd name="connsiteY91" fmla="*/ 1016000 h 5658338"/>
                <a:gd name="connsiteX92" fmla="*/ 5462954 w 7581534"/>
                <a:gd name="connsiteY92" fmla="*/ 930030 h 5658338"/>
                <a:gd name="connsiteX93" fmla="*/ 4931508 w 7581534"/>
                <a:gd name="connsiteY93" fmla="*/ 656492 h 5658338"/>
                <a:gd name="connsiteX94" fmla="*/ 4196862 w 7581534"/>
                <a:gd name="connsiteY94" fmla="*/ 382953 h 5658338"/>
                <a:gd name="connsiteX95" fmla="*/ 3100021 w 7581534"/>
                <a:gd name="connsiteY95" fmla="*/ 0 h 5658338"/>
                <a:gd name="connsiteX96" fmla="*/ 2203939 w 7581534"/>
                <a:gd name="connsiteY96" fmla="*/ 15630 h 5658338"/>
                <a:gd name="connsiteX97" fmla="*/ 0 w 7581534"/>
                <a:gd name="connsiteY97" fmla="*/ 39077 h 5658338"/>
                <a:gd name="connsiteX98" fmla="*/ 7816 w 7581534"/>
                <a:gd name="connsiteY98" fmla="*/ 5658338 h 5658338"/>
                <a:gd name="connsiteX0" fmla="*/ 7816 w 7581534"/>
                <a:gd name="connsiteY0" fmla="*/ 5658338 h 5658338"/>
                <a:gd name="connsiteX1" fmla="*/ 2792107 w 7581534"/>
                <a:gd name="connsiteY1" fmla="*/ 5083053 h 5658338"/>
                <a:gd name="connsiteX2" fmla="*/ 2651797 w 7581534"/>
                <a:gd name="connsiteY2" fmla="*/ 5053500 h 5658338"/>
                <a:gd name="connsiteX3" fmla="*/ 1696916 w 7581534"/>
                <a:gd name="connsiteY3" fmla="*/ 5122496 h 5658338"/>
                <a:gd name="connsiteX4" fmla="*/ 1992923 w 7581534"/>
                <a:gd name="connsiteY4" fmla="*/ 4548553 h 5658338"/>
                <a:gd name="connsiteX5" fmla="*/ 2282092 w 7581534"/>
                <a:gd name="connsiteY5" fmla="*/ 4657969 h 5658338"/>
                <a:gd name="connsiteX6" fmla="*/ 2422769 w 7581534"/>
                <a:gd name="connsiteY6" fmla="*/ 4400061 h 5658338"/>
                <a:gd name="connsiteX7" fmla="*/ 2730316 w 7581534"/>
                <a:gd name="connsiteY7" fmla="*/ 4508804 h 5658338"/>
                <a:gd name="connsiteX8" fmla="*/ 2712978 w 7581534"/>
                <a:gd name="connsiteY8" fmla="*/ 4986215 h 5658338"/>
                <a:gd name="connsiteX9" fmla="*/ 2807066 w 7581534"/>
                <a:gd name="connsiteY9" fmla="*/ 5007646 h 5658338"/>
                <a:gd name="connsiteX10" fmla="*/ 3031698 w 7581534"/>
                <a:gd name="connsiteY10" fmla="*/ 4300842 h 5658338"/>
                <a:gd name="connsiteX11" fmla="*/ 2490726 w 7581534"/>
                <a:gd name="connsiteY11" fmla="*/ 4140138 h 5658338"/>
                <a:gd name="connsiteX12" fmla="*/ 2438400 w 7581534"/>
                <a:gd name="connsiteY12" fmla="*/ 4071815 h 5658338"/>
                <a:gd name="connsiteX13" fmla="*/ 2373645 w 7581534"/>
                <a:gd name="connsiteY13" fmla="*/ 4074557 h 5658338"/>
                <a:gd name="connsiteX14" fmla="*/ 1985108 w 7581534"/>
                <a:gd name="connsiteY14" fmla="*/ 3970215 h 5658338"/>
                <a:gd name="connsiteX15" fmla="*/ 609600 w 7581534"/>
                <a:gd name="connsiteY15" fmla="*/ 3978030 h 5658338"/>
                <a:gd name="connsiteX16" fmla="*/ 62523 w 7581534"/>
                <a:gd name="connsiteY16" fmla="*/ 687753 h 5658338"/>
                <a:gd name="connsiteX17" fmla="*/ 1003423 w 7581534"/>
                <a:gd name="connsiteY17" fmla="*/ 1252171 h 5658338"/>
                <a:gd name="connsiteX18" fmla="*/ 1337774 w 7581534"/>
                <a:gd name="connsiteY18" fmla="*/ 3206018 h 5658338"/>
                <a:gd name="connsiteX19" fmla="*/ 1917517 w 7581534"/>
                <a:gd name="connsiteY19" fmla="*/ 3145875 h 5658338"/>
                <a:gd name="connsiteX20" fmla="*/ 1703754 w 7581534"/>
                <a:gd name="connsiteY20" fmla="*/ 1573578 h 5658338"/>
                <a:gd name="connsiteX21" fmla="*/ 2250464 w 7581534"/>
                <a:gd name="connsiteY21" fmla="*/ 1855299 h 5658338"/>
                <a:gd name="connsiteX22" fmla="*/ 2289908 w 7581534"/>
                <a:gd name="connsiteY22" fmla="*/ 2146177 h 5658338"/>
                <a:gd name="connsiteX23" fmla="*/ 2758831 w 7581534"/>
                <a:gd name="connsiteY23" fmla="*/ 2129203 h 5658338"/>
                <a:gd name="connsiteX24" fmla="*/ 2918863 w 7581534"/>
                <a:gd name="connsiteY24" fmla="*/ 2797907 h 5658338"/>
                <a:gd name="connsiteX25" fmla="*/ 3043237 w 7581534"/>
                <a:gd name="connsiteY25" fmla="*/ 3457819 h 5658338"/>
                <a:gd name="connsiteX26" fmla="*/ 3516923 w 7581534"/>
                <a:gd name="connsiteY26" fmla="*/ 3641969 h 5658338"/>
                <a:gd name="connsiteX27" fmla="*/ 3576393 w 7581534"/>
                <a:gd name="connsiteY27" fmla="*/ 3503001 h 5658338"/>
                <a:gd name="connsiteX28" fmla="*/ 3318119 w 7581534"/>
                <a:gd name="connsiteY28" fmla="*/ 3380336 h 5658338"/>
                <a:gd name="connsiteX29" fmla="*/ 3438769 w 7581534"/>
                <a:gd name="connsiteY29" fmla="*/ 2860430 h 5658338"/>
                <a:gd name="connsiteX30" fmla="*/ 3501292 w 7581534"/>
                <a:gd name="connsiteY30" fmla="*/ 2727569 h 5658338"/>
                <a:gd name="connsiteX31" fmla="*/ 3719085 w 7581534"/>
                <a:gd name="connsiteY31" fmla="*/ 2741490 h 5658338"/>
                <a:gd name="connsiteX32" fmla="*/ 3720428 w 7581534"/>
                <a:gd name="connsiteY32" fmla="*/ 2920206 h 5658338"/>
                <a:gd name="connsiteX33" fmla="*/ 3827829 w 7581534"/>
                <a:gd name="connsiteY33" fmla="*/ 2998726 h 5658338"/>
                <a:gd name="connsiteX34" fmla="*/ 3874416 w 7581534"/>
                <a:gd name="connsiteY34" fmla="*/ 2869955 h 5658338"/>
                <a:gd name="connsiteX35" fmla="*/ 3860129 w 7581534"/>
                <a:gd name="connsiteY35" fmla="*/ 2754130 h 5658338"/>
                <a:gd name="connsiteX36" fmla="*/ 3785726 w 7581534"/>
                <a:gd name="connsiteY36" fmla="*/ 2693432 h 5658338"/>
                <a:gd name="connsiteX37" fmla="*/ 3558382 w 7581534"/>
                <a:gd name="connsiteY37" fmla="*/ 2684767 h 5658338"/>
                <a:gd name="connsiteX38" fmla="*/ 3468993 w 7581534"/>
                <a:gd name="connsiteY38" fmla="*/ 2621573 h 5658338"/>
                <a:gd name="connsiteX39" fmla="*/ 3335094 w 7581534"/>
                <a:gd name="connsiteY39" fmla="*/ 2068024 h 5658338"/>
                <a:gd name="connsiteX40" fmla="*/ 3649785 w 7581534"/>
                <a:gd name="connsiteY40" fmla="*/ 2180492 h 5658338"/>
                <a:gd name="connsiteX41" fmla="*/ 3884246 w 7581534"/>
                <a:gd name="connsiteY41" fmla="*/ 2157046 h 5658338"/>
                <a:gd name="connsiteX42" fmla="*/ 3923323 w 7581534"/>
                <a:gd name="connsiteY42" fmla="*/ 2125784 h 5658338"/>
                <a:gd name="connsiteX43" fmla="*/ 3985846 w 7581534"/>
                <a:gd name="connsiteY43" fmla="*/ 2078892 h 5658338"/>
                <a:gd name="connsiteX44" fmla="*/ 4024923 w 7581534"/>
                <a:gd name="connsiteY44" fmla="*/ 2032000 h 5658338"/>
                <a:gd name="connsiteX45" fmla="*/ 3305908 w 7581534"/>
                <a:gd name="connsiteY45" fmla="*/ 1781907 h 5658338"/>
                <a:gd name="connsiteX46" fmla="*/ 3515885 w 7581534"/>
                <a:gd name="connsiteY46" fmla="*/ 1535540 h 5658338"/>
                <a:gd name="connsiteX47" fmla="*/ 4251569 w 7581534"/>
                <a:gd name="connsiteY47" fmla="*/ 1789723 h 5658338"/>
                <a:gd name="connsiteX48" fmla="*/ 4238625 w 7581534"/>
                <a:gd name="connsiteY48" fmla="*/ 1438030 h 5658338"/>
                <a:gd name="connsiteX49" fmla="*/ 4100329 w 7581534"/>
                <a:gd name="connsiteY49" fmla="*/ 1371782 h 5658338"/>
                <a:gd name="connsiteX50" fmla="*/ 4089461 w 7581534"/>
                <a:gd name="connsiteY50" fmla="*/ 1156676 h 5658338"/>
                <a:gd name="connsiteX51" fmla="*/ 4024923 w 7581534"/>
                <a:gd name="connsiteY51" fmla="*/ 1164492 h 5658338"/>
                <a:gd name="connsiteX52" fmla="*/ 4044950 w 7581534"/>
                <a:gd name="connsiteY52" fmla="*/ 1477107 h 5658338"/>
                <a:gd name="connsiteX53" fmla="*/ 3985846 w 7581534"/>
                <a:gd name="connsiteY53" fmla="*/ 1531815 h 5658338"/>
                <a:gd name="connsiteX54" fmla="*/ 3485662 w 7581534"/>
                <a:gd name="connsiteY54" fmla="*/ 1383323 h 5658338"/>
                <a:gd name="connsiteX55" fmla="*/ 2934127 w 7581534"/>
                <a:gd name="connsiteY55" fmla="*/ 1602153 h 5658338"/>
                <a:gd name="connsiteX56" fmla="*/ 2898835 w 7581534"/>
                <a:gd name="connsiteY56" fmla="*/ 1508735 h 5658338"/>
                <a:gd name="connsiteX57" fmla="*/ 2509044 w 7581534"/>
                <a:gd name="connsiteY57" fmla="*/ 1655518 h 5658338"/>
                <a:gd name="connsiteX58" fmla="*/ 1669073 w 7581534"/>
                <a:gd name="connsiteY58" fmla="*/ 1258276 h 5658338"/>
                <a:gd name="connsiteX59" fmla="*/ 1521253 w 7581534"/>
                <a:gd name="connsiteY59" fmla="*/ 280316 h 5658338"/>
                <a:gd name="connsiteX60" fmla="*/ 2235200 w 7581534"/>
                <a:gd name="connsiteY60" fmla="*/ 523630 h 5658338"/>
                <a:gd name="connsiteX61" fmla="*/ 2202900 w 7581534"/>
                <a:gd name="connsiteY61" fmla="*/ 643913 h 5658338"/>
                <a:gd name="connsiteX62" fmla="*/ 3008923 w 7581534"/>
                <a:gd name="connsiteY62" fmla="*/ 922215 h 5658338"/>
                <a:gd name="connsiteX63" fmla="*/ 3133969 w 7581534"/>
                <a:gd name="connsiteY63" fmla="*/ 578338 h 5658338"/>
                <a:gd name="connsiteX64" fmla="*/ 2469662 w 7581534"/>
                <a:gd name="connsiteY64" fmla="*/ 328246 h 5658338"/>
                <a:gd name="connsiteX65" fmla="*/ 2500923 w 7581534"/>
                <a:gd name="connsiteY65" fmla="*/ 203200 h 5658338"/>
                <a:gd name="connsiteX66" fmla="*/ 3126154 w 7581534"/>
                <a:gd name="connsiteY66" fmla="*/ 203200 h 5658338"/>
                <a:gd name="connsiteX67" fmla="*/ 3790462 w 7581534"/>
                <a:gd name="connsiteY67" fmla="*/ 336061 h 5658338"/>
                <a:gd name="connsiteX68" fmla="*/ 4657969 w 7581534"/>
                <a:gd name="connsiteY68" fmla="*/ 625230 h 5658338"/>
                <a:gd name="connsiteX69" fmla="*/ 5119077 w 7581534"/>
                <a:gd name="connsiteY69" fmla="*/ 836246 h 5658338"/>
                <a:gd name="connsiteX70" fmla="*/ 5455139 w 7581534"/>
                <a:gd name="connsiteY70" fmla="*/ 992553 h 5658338"/>
                <a:gd name="connsiteX71" fmla="*/ 5822462 w 7581534"/>
                <a:gd name="connsiteY71" fmla="*/ 1094153 h 5658338"/>
                <a:gd name="connsiteX72" fmla="*/ 6205416 w 7581534"/>
                <a:gd name="connsiteY72" fmla="*/ 1203569 h 5658338"/>
                <a:gd name="connsiteX73" fmla="*/ 6502400 w 7581534"/>
                <a:gd name="connsiteY73" fmla="*/ 1305169 h 5658338"/>
                <a:gd name="connsiteX74" fmla="*/ 6613159 w 7581534"/>
                <a:gd name="connsiteY74" fmla="*/ 1458423 h 5658338"/>
                <a:gd name="connsiteX75" fmla="*/ 6666523 w 7581534"/>
                <a:gd name="connsiteY75" fmla="*/ 1695938 h 5658338"/>
                <a:gd name="connsiteX76" fmla="*/ 6775939 w 7581534"/>
                <a:gd name="connsiteY76" fmla="*/ 1852246 h 5658338"/>
                <a:gd name="connsiteX77" fmla="*/ 6885354 w 7581534"/>
                <a:gd name="connsiteY77" fmla="*/ 1899138 h 5658338"/>
                <a:gd name="connsiteX78" fmla="*/ 7065108 w 7581534"/>
                <a:gd name="connsiteY78" fmla="*/ 1906953 h 5658338"/>
                <a:gd name="connsiteX79" fmla="*/ 7405566 w 7581534"/>
                <a:gd name="connsiteY79" fmla="*/ 1809750 h 5658338"/>
                <a:gd name="connsiteX80" fmla="*/ 7581534 w 7581534"/>
                <a:gd name="connsiteY80" fmla="*/ 1678292 h 5658338"/>
                <a:gd name="connsiteX81" fmla="*/ 7578481 w 7581534"/>
                <a:gd name="connsiteY81" fmla="*/ 1631033 h 5658338"/>
                <a:gd name="connsiteX82" fmla="*/ 7383157 w 7581534"/>
                <a:gd name="connsiteY82" fmla="*/ 1770673 h 5658338"/>
                <a:gd name="connsiteX83" fmla="*/ 7058636 w 7581534"/>
                <a:gd name="connsiteY83" fmla="*/ 1848460 h 5658338"/>
                <a:gd name="connsiteX84" fmla="*/ 6861908 w 7581534"/>
                <a:gd name="connsiteY84" fmla="*/ 1828800 h 5658338"/>
                <a:gd name="connsiteX85" fmla="*/ 6752492 w 7581534"/>
                <a:gd name="connsiteY85" fmla="*/ 1727200 h 5658338"/>
                <a:gd name="connsiteX86" fmla="*/ 6682154 w 7581534"/>
                <a:gd name="connsiteY86" fmla="*/ 1492738 h 5658338"/>
                <a:gd name="connsiteX87" fmla="*/ 6624027 w 7581534"/>
                <a:gd name="connsiteY87" fmla="*/ 1328615 h 5658338"/>
                <a:gd name="connsiteX88" fmla="*/ 6510216 w 7581534"/>
                <a:gd name="connsiteY88" fmla="*/ 1219200 h 5658338"/>
                <a:gd name="connsiteX89" fmla="*/ 6377354 w 7581534"/>
                <a:gd name="connsiteY89" fmla="*/ 1156676 h 5658338"/>
                <a:gd name="connsiteX90" fmla="*/ 5791200 w 7581534"/>
                <a:gd name="connsiteY90" fmla="*/ 1016000 h 5658338"/>
                <a:gd name="connsiteX91" fmla="*/ 5462954 w 7581534"/>
                <a:gd name="connsiteY91" fmla="*/ 930030 h 5658338"/>
                <a:gd name="connsiteX92" fmla="*/ 4931508 w 7581534"/>
                <a:gd name="connsiteY92" fmla="*/ 656492 h 5658338"/>
                <a:gd name="connsiteX93" fmla="*/ 4196862 w 7581534"/>
                <a:gd name="connsiteY93" fmla="*/ 382953 h 5658338"/>
                <a:gd name="connsiteX94" fmla="*/ 3100021 w 7581534"/>
                <a:gd name="connsiteY94" fmla="*/ 0 h 5658338"/>
                <a:gd name="connsiteX95" fmla="*/ 2203939 w 7581534"/>
                <a:gd name="connsiteY95" fmla="*/ 15630 h 5658338"/>
                <a:gd name="connsiteX96" fmla="*/ 0 w 7581534"/>
                <a:gd name="connsiteY96" fmla="*/ 39077 h 5658338"/>
                <a:gd name="connsiteX97" fmla="*/ 7816 w 7581534"/>
                <a:gd name="connsiteY97" fmla="*/ 5658338 h 5658338"/>
                <a:gd name="connsiteX0" fmla="*/ 7816 w 7581534"/>
                <a:gd name="connsiteY0" fmla="*/ 5658338 h 5658338"/>
                <a:gd name="connsiteX1" fmla="*/ 2792107 w 7581534"/>
                <a:gd name="connsiteY1" fmla="*/ 5083053 h 5658338"/>
                <a:gd name="connsiteX2" fmla="*/ 2651797 w 7581534"/>
                <a:gd name="connsiteY2" fmla="*/ 5053500 h 5658338"/>
                <a:gd name="connsiteX3" fmla="*/ 1696916 w 7581534"/>
                <a:gd name="connsiteY3" fmla="*/ 5122496 h 5658338"/>
                <a:gd name="connsiteX4" fmla="*/ 1992923 w 7581534"/>
                <a:gd name="connsiteY4" fmla="*/ 4548553 h 5658338"/>
                <a:gd name="connsiteX5" fmla="*/ 2282092 w 7581534"/>
                <a:gd name="connsiteY5" fmla="*/ 4657969 h 5658338"/>
                <a:gd name="connsiteX6" fmla="*/ 2422769 w 7581534"/>
                <a:gd name="connsiteY6" fmla="*/ 4400061 h 5658338"/>
                <a:gd name="connsiteX7" fmla="*/ 2730316 w 7581534"/>
                <a:gd name="connsiteY7" fmla="*/ 4508804 h 5658338"/>
                <a:gd name="connsiteX8" fmla="*/ 2712978 w 7581534"/>
                <a:gd name="connsiteY8" fmla="*/ 4986215 h 5658338"/>
                <a:gd name="connsiteX9" fmla="*/ 3031698 w 7581534"/>
                <a:gd name="connsiteY9" fmla="*/ 4300842 h 5658338"/>
                <a:gd name="connsiteX10" fmla="*/ 2490726 w 7581534"/>
                <a:gd name="connsiteY10" fmla="*/ 4140138 h 5658338"/>
                <a:gd name="connsiteX11" fmla="*/ 2438400 w 7581534"/>
                <a:gd name="connsiteY11" fmla="*/ 4071815 h 5658338"/>
                <a:gd name="connsiteX12" fmla="*/ 2373645 w 7581534"/>
                <a:gd name="connsiteY12" fmla="*/ 4074557 h 5658338"/>
                <a:gd name="connsiteX13" fmla="*/ 1985108 w 7581534"/>
                <a:gd name="connsiteY13" fmla="*/ 3970215 h 5658338"/>
                <a:gd name="connsiteX14" fmla="*/ 609600 w 7581534"/>
                <a:gd name="connsiteY14" fmla="*/ 3978030 h 5658338"/>
                <a:gd name="connsiteX15" fmla="*/ 62523 w 7581534"/>
                <a:gd name="connsiteY15" fmla="*/ 687753 h 5658338"/>
                <a:gd name="connsiteX16" fmla="*/ 1003423 w 7581534"/>
                <a:gd name="connsiteY16" fmla="*/ 1252171 h 5658338"/>
                <a:gd name="connsiteX17" fmla="*/ 1337774 w 7581534"/>
                <a:gd name="connsiteY17" fmla="*/ 3206018 h 5658338"/>
                <a:gd name="connsiteX18" fmla="*/ 1917517 w 7581534"/>
                <a:gd name="connsiteY18" fmla="*/ 3145875 h 5658338"/>
                <a:gd name="connsiteX19" fmla="*/ 1703754 w 7581534"/>
                <a:gd name="connsiteY19" fmla="*/ 1573578 h 5658338"/>
                <a:gd name="connsiteX20" fmla="*/ 2250464 w 7581534"/>
                <a:gd name="connsiteY20" fmla="*/ 1855299 h 5658338"/>
                <a:gd name="connsiteX21" fmla="*/ 2289908 w 7581534"/>
                <a:gd name="connsiteY21" fmla="*/ 2146177 h 5658338"/>
                <a:gd name="connsiteX22" fmla="*/ 2758831 w 7581534"/>
                <a:gd name="connsiteY22" fmla="*/ 2129203 h 5658338"/>
                <a:gd name="connsiteX23" fmla="*/ 2918863 w 7581534"/>
                <a:gd name="connsiteY23" fmla="*/ 2797907 h 5658338"/>
                <a:gd name="connsiteX24" fmla="*/ 3043237 w 7581534"/>
                <a:gd name="connsiteY24" fmla="*/ 3457819 h 5658338"/>
                <a:gd name="connsiteX25" fmla="*/ 3516923 w 7581534"/>
                <a:gd name="connsiteY25" fmla="*/ 3641969 h 5658338"/>
                <a:gd name="connsiteX26" fmla="*/ 3576393 w 7581534"/>
                <a:gd name="connsiteY26" fmla="*/ 3503001 h 5658338"/>
                <a:gd name="connsiteX27" fmla="*/ 3318119 w 7581534"/>
                <a:gd name="connsiteY27" fmla="*/ 3380336 h 5658338"/>
                <a:gd name="connsiteX28" fmla="*/ 3438769 w 7581534"/>
                <a:gd name="connsiteY28" fmla="*/ 2860430 h 5658338"/>
                <a:gd name="connsiteX29" fmla="*/ 3501292 w 7581534"/>
                <a:gd name="connsiteY29" fmla="*/ 2727569 h 5658338"/>
                <a:gd name="connsiteX30" fmla="*/ 3719085 w 7581534"/>
                <a:gd name="connsiteY30" fmla="*/ 2741490 h 5658338"/>
                <a:gd name="connsiteX31" fmla="*/ 3720428 w 7581534"/>
                <a:gd name="connsiteY31" fmla="*/ 2920206 h 5658338"/>
                <a:gd name="connsiteX32" fmla="*/ 3827829 w 7581534"/>
                <a:gd name="connsiteY32" fmla="*/ 2998726 h 5658338"/>
                <a:gd name="connsiteX33" fmla="*/ 3874416 w 7581534"/>
                <a:gd name="connsiteY33" fmla="*/ 2869955 h 5658338"/>
                <a:gd name="connsiteX34" fmla="*/ 3860129 w 7581534"/>
                <a:gd name="connsiteY34" fmla="*/ 2754130 h 5658338"/>
                <a:gd name="connsiteX35" fmla="*/ 3785726 w 7581534"/>
                <a:gd name="connsiteY35" fmla="*/ 2693432 h 5658338"/>
                <a:gd name="connsiteX36" fmla="*/ 3558382 w 7581534"/>
                <a:gd name="connsiteY36" fmla="*/ 2684767 h 5658338"/>
                <a:gd name="connsiteX37" fmla="*/ 3468993 w 7581534"/>
                <a:gd name="connsiteY37" fmla="*/ 2621573 h 5658338"/>
                <a:gd name="connsiteX38" fmla="*/ 3335094 w 7581534"/>
                <a:gd name="connsiteY38" fmla="*/ 2068024 h 5658338"/>
                <a:gd name="connsiteX39" fmla="*/ 3649785 w 7581534"/>
                <a:gd name="connsiteY39" fmla="*/ 2180492 h 5658338"/>
                <a:gd name="connsiteX40" fmla="*/ 3884246 w 7581534"/>
                <a:gd name="connsiteY40" fmla="*/ 2157046 h 5658338"/>
                <a:gd name="connsiteX41" fmla="*/ 3923323 w 7581534"/>
                <a:gd name="connsiteY41" fmla="*/ 2125784 h 5658338"/>
                <a:gd name="connsiteX42" fmla="*/ 3985846 w 7581534"/>
                <a:gd name="connsiteY42" fmla="*/ 2078892 h 5658338"/>
                <a:gd name="connsiteX43" fmla="*/ 4024923 w 7581534"/>
                <a:gd name="connsiteY43" fmla="*/ 2032000 h 5658338"/>
                <a:gd name="connsiteX44" fmla="*/ 3305908 w 7581534"/>
                <a:gd name="connsiteY44" fmla="*/ 1781907 h 5658338"/>
                <a:gd name="connsiteX45" fmla="*/ 3515885 w 7581534"/>
                <a:gd name="connsiteY45" fmla="*/ 1535540 h 5658338"/>
                <a:gd name="connsiteX46" fmla="*/ 4251569 w 7581534"/>
                <a:gd name="connsiteY46" fmla="*/ 1789723 h 5658338"/>
                <a:gd name="connsiteX47" fmla="*/ 4238625 w 7581534"/>
                <a:gd name="connsiteY47" fmla="*/ 1438030 h 5658338"/>
                <a:gd name="connsiteX48" fmla="*/ 4100329 w 7581534"/>
                <a:gd name="connsiteY48" fmla="*/ 1371782 h 5658338"/>
                <a:gd name="connsiteX49" fmla="*/ 4089461 w 7581534"/>
                <a:gd name="connsiteY49" fmla="*/ 1156676 h 5658338"/>
                <a:gd name="connsiteX50" fmla="*/ 4024923 w 7581534"/>
                <a:gd name="connsiteY50" fmla="*/ 1164492 h 5658338"/>
                <a:gd name="connsiteX51" fmla="*/ 4044950 w 7581534"/>
                <a:gd name="connsiteY51" fmla="*/ 1477107 h 5658338"/>
                <a:gd name="connsiteX52" fmla="*/ 3985846 w 7581534"/>
                <a:gd name="connsiteY52" fmla="*/ 1531815 h 5658338"/>
                <a:gd name="connsiteX53" fmla="*/ 3485662 w 7581534"/>
                <a:gd name="connsiteY53" fmla="*/ 1383323 h 5658338"/>
                <a:gd name="connsiteX54" fmla="*/ 2934127 w 7581534"/>
                <a:gd name="connsiteY54" fmla="*/ 1602153 h 5658338"/>
                <a:gd name="connsiteX55" fmla="*/ 2898835 w 7581534"/>
                <a:gd name="connsiteY55" fmla="*/ 1508735 h 5658338"/>
                <a:gd name="connsiteX56" fmla="*/ 2509044 w 7581534"/>
                <a:gd name="connsiteY56" fmla="*/ 1655518 h 5658338"/>
                <a:gd name="connsiteX57" fmla="*/ 1669073 w 7581534"/>
                <a:gd name="connsiteY57" fmla="*/ 1258276 h 5658338"/>
                <a:gd name="connsiteX58" fmla="*/ 1521253 w 7581534"/>
                <a:gd name="connsiteY58" fmla="*/ 280316 h 5658338"/>
                <a:gd name="connsiteX59" fmla="*/ 2235200 w 7581534"/>
                <a:gd name="connsiteY59" fmla="*/ 523630 h 5658338"/>
                <a:gd name="connsiteX60" fmla="*/ 2202900 w 7581534"/>
                <a:gd name="connsiteY60" fmla="*/ 643913 h 5658338"/>
                <a:gd name="connsiteX61" fmla="*/ 3008923 w 7581534"/>
                <a:gd name="connsiteY61" fmla="*/ 922215 h 5658338"/>
                <a:gd name="connsiteX62" fmla="*/ 3133969 w 7581534"/>
                <a:gd name="connsiteY62" fmla="*/ 578338 h 5658338"/>
                <a:gd name="connsiteX63" fmla="*/ 2469662 w 7581534"/>
                <a:gd name="connsiteY63" fmla="*/ 328246 h 5658338"/>
                <a:gd name="connsiteX64" fmla="*/ 2500923 w 7581534"/>
                <a:gd name="connsiteY64" fmla="*/ 203200 h 5658338"/>
                <a:gd name="connsiteX65" fmla="*/ 3126154 w 7581534"/>
                <a:gd name="connsiteY65" fmla="*/ 203200 h 5658338"/>
                <a:gd name="connsiteX66" fmla="*/ 3790462 w 7581534"/>
                <a:gd name="connsiteY66" fmla="*/ 336061 h 5658338"/>
                <a:gd name="connsiteX67" fmla="*/ 4657969 w 7581534"/>
                <a:gd name="connsiteY67" fmla="*/ 625230 h 5658338"/>
                <a:gd name="connsiteX68" fmla="*/ 5119077 w 7581534"/>
                <a:gd name="connsiteY68" fmla="*/ 836246 h 5658338"/>
                <a:gd name="connsiteX69" fmla="*/ 5455139 w 7581534"/>
                <a:gd name="connsiteY69" fmla="*/ 992553 h 5658338"/>
                <a:gd name="connsiteX70" fmla="*/ 5822462 w 7581534"/>
                <a:gd name="connsiteY70" fmla="*/ 1094153 h 5658338"/>
                <a:gd name="connsiteX71" fmla="*/ 6205416 w 7581534"/>
                <a:gd name="connsiteY71" fmla="*/ 1203569 h 5658338"/>
                <a:gd name="connsiteX72" fmla="*/ 6502400 w 7581534"/>
                <a:gd name="connsiteY72" fmla="*/ 1305169 h 5658338"/>
                <a:gd name="connsiteX73" fmla="*/ 6613159 w 7581534"/>
                <a:gd name="connsiteY73" fmla="*/ 1458423 h 5658338"/>
                <a:gd name="connsiteX74" fmla="*/ 6666523 w 7581534"/>
                <a:gd name="connsiteY74" fmla="*/ 1695938 h 5658338"/>
                <a:gd name="connsiteX75" fmla="*/ 6775939 w 7581534"/>
                <a:gd name="connsiteY75" fmla="*/ 1852246 h 5658338"/>
                <a:gd name="connsiteX76" fmla="*/ 6885354 w 7581534"/>
                <a:gd name="connsiteY76" fmla="*/ 1899138 h 5658338"/>
                <a:gd name="connsiteX77" fmla="*/ 7065108 w 7581534"/>
                <a:gd name="connsiteY77" fmla="*/ 1906953 h 5658338"/>
                <a:gd name="connsiteX78" fmla="*/ 7405566 w 7581534"/>
                <a:gd name="connsiteY78" fmla="*/ 1809750 h 5658338"/>
                <a:gd name="connsiteX79" fmla="*/ 7581534 w 7581534"/>
                <a:gd name="connsiteY79" fmla="*/ 1678292 h 5658338"/>
                <a:gd name="connsiteX80" fmla="*/ 7578481 w 7581534"/>
                <a:gd name="connsiteY80" fmla="*/ 1631033 h 5658338"/>
                <a:gd name="connsiteX81" fmla="*/ 7383157 w 7581534"/>
                <a:gd name="connsiteY81" fmla="*/ 1770673 h 5658338"/>
                <a:gd name="connsiteX82" fmla="*/ 7058636 w 7581534"/>
                <a:gd name="connsiteY82" fmla="*/ 1848460 h 5658338"/>
                <a:gd name="connsiteX83" fmla="*/ 6861908 w 7581534"/>
                <a:gd name="connsiteY83" fmla="*/ 1828800 h 5658338"/>
                <a:gd name="connsiteX84" fmla="*/ 6752492 w 7581534"/>
                <a:gd name="connsiteY84" fmla="*/ 1727200 h 5658338"/>
                <a:gd name="connsiteX85" fmla="*/ 6682154 w 7581534"/>
                <a:gd name="connsiteY85" fmla="*/ 1492738 h 5658338"/>
                <a:gd name="connsiteX86" fmla="*/ 6624027 w 7581534"/>
                <a:gd name="connsiteY86" fmla="*/ 1328615 h 5658338"/>
                <a:gd name="connsiteX87" fmla="*/ 6510216 w 7581534"/>
                <a:gd name="connsiteY87" fmla="*/ 1219200 h 5658338"/>
                <a:gd name="connsiteX88" fmla="*/ 6377354 w 7581534"/>
                <a:gd name="connsiteY88" fmla="*/ 1156676 h 5658338"/>
                <a:gd name="connsiteX89" fmla="*/ 5791200 w 7581534"/>
                <a:gd name="connsiteY89" fmla="*/ 1016000 h 5658338"/>
                <a:gd name="connsiteX90" fmla="*/ 5462954 w 7581534"/>
                <a:gd name="connsiteY90" fmla="*/ 930030 h 5658338"/>
                <a:gd name="connsiteX91" fmla="*/ 4931508 w 7581534"/>
                <a:gd name="connsiteY91" fmla="*/ 656492 h 5658338"/>
                <a:gd name="connsiteX92" fmla="*/ 4196862 w 7581534"/>
                <a:gd name="connsiteY92" fmla="*/ 382953 h 5658338"/>
                <a:gd name="connsiteX93" fmla="*/ 3100021 w 7581534"/>
                <a:gd name="connsiteY93" fmla="*/ 0 h 5658338"/>
                <a:gd name="connsiteX94" fmla="*/ 2203939 w 7581534"/>
                <a:gd name="connsiteY94" fmla="*/ 15630 h 5658338"/>
                <a:gd name="connsiteX95" fmla="*/ 0 w 7581534"/>
                <a:gd name="connsiteY95" fmla="*/ 39077 h 5658338"/>
                <a:gd name="connsiteX96" fmla="*/ 7816 w 7581534"/>
                <a:gd name="connsiteY96" fmla="*/ 5658338 h 5658338"/>
                <a:gd name="connsiteX0" fmla="*/ 7816 w 7581534"/>
                <a:gd name="connsiteY0" fmla="*/ 5658338 h 5658338"/>
                <a:gd name="connsiteX1" fmla="*/ 2651797 w 7581534"/>
                <a:gd name="connsiteY1" fmla="*/ 5053500 h 5658338"/>
                <a:gd name="connsiteX2" fmla="*/ 1696916 w 7581534"/>
                <a:gd name="connsiteY2" fmla="*/ 5122496 h 5658338"/>
                <a:gd name="connsiteX3" fmla="*/ 1992923 w 7581534"/>
                <a:gd name="connsiteY3" fmla="*/ 4548553 h 5658338"/>
                <a:gd name="connsiteX4" fmla="*/ 2282092 w 7581534"/>
                <a:gd name="connsiteY4" fmla="*/ 4657969 h 5658338"/>
                <a:gd name="connsiteX5" fmla="*/ 2422769 w 7581534"/>
                <a:gd name="connsiteY5" fmla="*/ 4400061 h 5658338"/>
                <a:gd name="connsiteX6" fmla="*/ 2730316 w 7581534"/>
                <a:gd name="connsiteY6" fmla="*/ 4508804 h 5658338"/>
                <a:gd name="connsiteX7" fmla="*/ 2712978 w 7581534"/>
                <a:gd name="connsiteY7" fmla="*/ 4986215 h 5658338"/>
                <a:gd name="connsiteX8" fmla="*/ 3031698 w 7581534"/>
                <a:gd name="connsiteY8" fmla="*/ 4300842 h 5658338"/>
                <a:gd name="connsiteX9" fmla="*/ 2490726 w 7581534"/>
                <a:gd name="connsiteY9" fmla="*/ 4140138 h 5658338"/>
                <a:gd name="connsiteX10" fmla="*/ 2438400 w 7581534"/>
                <a:gd name="connsiteY10" fmla="*/ 4071815 h 5658338"/>
                <a:gd name="connsiteX11" fmla="*/ 2373645 w 7581534"/>
                <a:gd name="connsiteY11" fmla="*/ 4074557 h 5658338"/>
                <a:gd name="connsiteX12" fmla="*/ 1985108 w 7581534"/>
                <a:gd name="connsiteY12" fmla="*/ 3970215 h 5658338"/>
                <a:gd name="connsiteX13" fmla="*/ 609600 w 7581534"/>
                <a:gd name="connsiteY13" fmla="*/ 3978030 h 5658338"/>
                <a:gd name="connsiteX14" fmla="*/ 62523 w 7581534"/>
                <a:gd name="connsiteY14" fmla="*/ 687753 h 5658338"/>
                <a:gd name="connsiteX15" fmla="*/ 1003423 w 7581534"/>
                <a:gd name="connsiteY15" fmla="*/ 1252171 h 5658338"/>
                <a:gd name="connsiteX16" fmla="*/ 1337774 w 7581534"/>
                <a:gd name="connsiteY16" fmla="*/ 3206018 h 5658338"/>
                <a:gd name="connsiteX17" fmla="*/ 1917517 w 7581534"/>
                <a:gd name="connsiteY17" fmla="*/ 3145875 h 5658338"/>
                <a:gd name="connsiteX18" fmla="*/ 1703754 w 7581534"/>
                <a:gd name="connsiteY18" fmla="*/ 1573578 h 5658338"/>
                <a:gd name="connsiteX19" fmla="*/ 2250464 w 7581534"/>
                <a:gd name="connsiteY19" fmla="*/ 1855299 h 5658338"/>
                <a:gd name="connsiteX20" fmla="*/ 2289908 w 7581534"/>
                <a:gd name="connsiteY20" fmla="*/ 2146177 h 5658338"/>
                <a:gd name="connsiteX21" fmla="*/ 2758831 w 7581534"/>
                <a:gd name="connsiteY21" fmla="*/ 2129203 h 5658338"/>
                <a:gd name="connsiteX22" fmla="*/ 2918863 w 7581534"/>
                <a:gd name="connsiteY22" fmla="*/ 2797907 h 5658338"/>
                <a:gd name="connsiteX23" fmla="*/ 3043237 w 7581534"/>
                <a:gd name="connsiteY23" fmla="*/ 3457819 h 5658338"/>
                <a:gd name="connsiteX24" fmla="*/ 3516923 w 7581534"/>
                <a:gd name="connsiteY24" fmla="*/ 3641969 h 5658338"/>
                <a:gd name="connsiteX25" fmla="*/ 3576393 w 7581534"/>
                <a:gd name="connsiteY25" fmla="*/ 3503001 h 5658338"/>
                <a:gd name="connsiteX26" fmla="*/ 3318119 w 7581534"/>
                <a:gd name="connsiteY26" fmla="*/ 3380336 h 5658338"/>
                <a:gd name="connsiteX27" fmla="*/ 3438769 w 7581534"/>
                <a:gd name="connsiteY27" fmla="*/ 2860430 h 5658338"/>
                <a:gd name="connsiteX28" fmla="*/ 3501292 w 7581534"/>
                <a:gd name="connsiteY28" fmla="*/ 2727569 h 5658338"/>
                <a:gd name="connsiteX29" fmla="*/ 3719085 w 7581534"/>
                <a:gd name="connsiteY29" fmla="*/ 2741490 h 5658338"/>
                <a:gd name="connsiteX30" fmla="*/ 3720428 w 7581534"/>
                <a:gd name="connsiteY30" fmla="*/ 2920206 h 5658338"/>
                <a:gd name="connsiteX31" fmla="*/ 3827829 w 7581534"/>
                <a:gd name="connsiteY31" fmla="*/ 2998726 h 5658338"/>
                <a:gd name="connsiteX32" fmla="*/ 3874416 w 7581534"/>
                <a:gd name="connsiteY32" fmla="*/ 2869955 h 5658338"/>
                <a:gd name="connsiteX33" fmla="*/ 3860129 w 7581534"/>
                <a:gd name="connsiteY33" fmla="*/ 2754130 h 5658338"/>
                <a:gd name="connsiteX34" fmla="*/ 3785726 w 7581534"/>
                <a:gd name="connsiteY34" fmla="*/ 2693432 h 5658338"/>
                <a:gd name="connsiteX35" fmla="*/ 3558382 w 7581534"/>
                <a:gd name="connsiteY35" fmla="*/ 2684767 h 5658338"/>
                <a:gd name="connsiteX36" fmla="*/ 3468993 w 7581534"/>
                <a:gd name="connsiteY36" fmla="*/ 2621573 h 5658338"/>
                <a:gd name="connsiteX37" fmla="*/ 3335094 w 7581534"/>
                <a:gd name="connsiteY37" fmla="*/ 2068024 h 5658338"/>
                <a:gd name="connsiteX38" fmla="*/ 3649785 w 7581534"/>
                <a:gd name="connsiteY38" fmla="*/ 2180492 h 5658338"/>
                <a:gd name="connsiteX39" fmla="*/ 3884246 w 7581534"/>
                <a:gd name="connsiteY39" fmla="*/ 2157046 h 5658338"/>
                <a:gd name="connsiteX40" fmla="*/ 3923323 w 7581534"/>
                <a:gd name="connsiteY40" fmla="*/ 2125784 h 5658338"/>
                <a:gd name="connsiteX41" fmla="*/ 3985846 w 7581534"/>
                <a:gd name="connsiteY41" fmla="*/ 2078892 h 5658338"/>
                <a:gd name="connsiteX42" fmla="*/ 4024923 w 7581534"/>
                <a:gd name="connsiteY42" fmla="*/ 2032000 h 5658338"/>
                <a:gd name="connsiteX43" fmla="*/ 3305908 w 7581534"/>
                <a:gd name="connsiteY43" fmla="*/ 1781907 h 5658338"/>
                <a:gd name="connsiteX44" fmla="*/ 3515885 w 7581534"/>
                <a:gd name="connsiteY44" fmla="*/ 1535540 h 5658338"/>
                <a:gd name="connsiteX45" fmla="*/ 4251569 w 7581534"/>
                <a:gd name="connsiteY45" fmla="*/ 1789723 h 5658338"/>
                <a:gd name="connsiteX46" fmla="*/ 4238625 w 7581534"/>
                <a:gd name="connsiteY46" fmla="*/ 1438030 h 5658338"/>
                <a:gd name="connsiteX47" fmla="*/ 4100329 w 7581534"/>
                <a:gd name="connsiteY47" fmla="*/ 1371782 h 5658338"/>
                <a:gd name="connsiteX48" fmla="*/ 4089461 w 7581534"/>
                <a:gd name="connsiteY48" fmla="*/ 1156676 h 5658338"/>
                <a:gd name="connsiteX49" fmla="*/ 4024923 w 7581534"/>
                <a:gd name="connsiteY49" fmla="*/ 1164492 h 5658338"/>
                <a:gd name="connsiteX50" fmla="*/ 4044950 w 7581534"/>
                <a:gd name="connsiteY50" fmla="*/ 1477107 h 5658338"/>
                <a:gd name="connsiteX51" fmla="*/ 3985846 w 7581534"/>
                <a:gd name="connsiteY51" fmla="*/ 1531815 h 5658338"/>
                <a:gd name="connsiteX52" fmla="*/ 3485662 w 7581534"/>
                <a:gd name="connsiteY52" fmla="*/ 1383323 h 5658338"/>
                <a:gd name="connsiteX53" fmla="*/ 2934127 w 7581534"/>
                <a:gd name="connsiteY53" fmla="*/ 1602153 h 5658338"/>
                <a:gd name="connsiteX54" fmla="*/ 2898835 w 7581534"/>
                <a:gd name="connsiteY54" fmla="*/ 1508735 h 5658338"/>
                <a:gd name="connsiteX55" fmla="*/ 2509044 w 7581534"/>
                <a:gd name="connsiteY55" fmla="*/ 1655518 h 5658338"/>
                <a:gd name="connsiteX56" fmla="*/ 1669073 w 7581534"/>
                <a:gd name="connsiteY56" fmla="*/ 1258276 h 5658338"/>
                <a:gd name="connsiteX57" fmla="*/ 1521253 w 7581534"/>
                <a:gd name="connsiteY57" fmla="*/ 280316 h 5658338"/>
                <a:gd name="connsiteX58" fmla="*/ 2235200 w 7581534"/>
                <a:gd name="connsiteY58" fmla="*/ 523630 h 5658338"/>
                <a:gd name="connsiteX59" fmla="*/ 2202900 w 7581534"/>
                <a:gd name="connsiteY59" fmla="*/ 643913 h 5658338"/>
                <a:gd name="connsiteX60" fmla="*/ 3008923 w 7581534"/>
                <a:gd name="connsiteY60" fmla="*/ 922215 h 5658338"/>
                <a:gd name="connsiteX61" fmla="*/ 3133969 w 7581534"/>
                <a:gd name="connsiteY61" fmla="*/ 578338 h 5658338"/>
                <a:gd name="connsiteX62" fmla="*/ 2469662 w 7581534"/>
                <a:gd name="connsiteY62" fmla="*/ 328246 h 5658338"/>
                <a:gd name="connsiteX63" fmla="*/ 2500923 w 7581534"/>
                <a:gd name="connsiteY63" fmla="*/ 203200 h 5658338"/>
                <a:gd name="connsiteX64" fmla="*/ 3126154 w 7581534"/>
                <a:gd name="connsiteY64" fmla="*/ 203200 h 5658338"/>
                <a:gd name="connsiteX65" fmla="*/ 3790462 w 7581534"/>
                <a:gd name="connsiteY65" fmla="*/ 336061 h 5658338"/>
                <a:gd name="connsiteX66" fmla="*/ 4657969 w 7581534"/>
                <a:gd name="connsiteY66" fmla="*/ 625230 h 5658338"/>
                <a:gd name="connsiteX67" fmla="*/ 5119077 w 7581534"/>
                <a:gd name="connsiteY67" fmla="*/ 836246 h 5658338"/>
                <a:gd name="connsiteX68" fmla="*/ 5455139 w 7581534"/>
                <a:gd name="connsiteY68" fmla="*/ 992553 h 5658338"/>
                <a:gd name="connsiteX69" fmla="*/ 5822462 w 7581534"/>
                <a:gd name="connsiteY69" fmla="*/ 1094153 h 5658338"/>
                <a:gd name="connsiteX70" fmla="*/ 6205416 w 7581534"/>
                <a:gd name="connsiteY70" fmla="*/ 1203569 h 5658338"/>
                <a:gd name="connsiteX71" fmla="*/ 6502400 w 7581534"/>
                <a:gd name="connsiteY71" fmla="*/ 1305169 h 5658338"/>
                <a:gd name="connsiteX72" fmla="*/ 6613159 w 7581534"/>
                <a:gd name="connsiteY72" fmla="*/ 1458423 h 5658338"/>
                <a:gd name="connsiteX73" fmla="*/ 6666523 w 7581534"/>
                <a:gd name="connsiteY73" fmla="*/ 1695938 h 5658338"/>
                <a:gd name="connsiteX74" fmla="*/ 6775939 w 7581534"/>
                <a:gd name="connsiteY74" fmla="*/ 1852246 h 5658338"/>
                <a:gd name="connsiteX75" fmla="*/ 6885354 w 7581534"/>
                <a:gd name="connsiteY75" fmla="*/ 1899138 h 5658338"/>
                <a:gd name="connsiteX76" fmla="*/ 7065108 w 7581534"/>
                <a:gd name="connsiteY76" fmla="*/ 1906953 h 5658338"/>
                <a:gd name="connsiteX77" fmla="*/ 7405566 w 7581534"/>
                <a:gd name="connsiteY77" fmla="*/ 1809750 h 5658338"/>
                <a:gd name="connsiteX78" fmla="*/ 7581534 w 7581534"/>
                <a:gd name="connsiteY78" fmla="*/ 1678292 h 5658338"/>
                <a:gd name="connsiteX79" fmla="*/ 7578481 w 7581534"/>
                <a:gd name="connsiteY79" fmla="*/ 1631033 h 5658338"/>
                <a:gd name="connsiteX80" fmla="*/ 7383157 w 7581534"/>
                <a:gd name="connsiteY80" fmla="*/ 1770673 h 5658338"/>
                <a:gd name="connsiteX81" fmla="*/ 7058636 w 7581534"/>
                <a:gd name="connsiteY81" fmla="*/ 1848460 h 5658338"/>
                <a:gd name="connsiteX82" fmla="*/ 6861908 w 7581534"/>
                <a:gd name="connsiteY82" fmla="*/ 1828800 h 5658338"/>
                <a:gd name="connsiteX83" fmla="*/ 6752492 w 7581534"/>
                <a:gd name="connsiteY83" fmla="*/ 1727200 h 5658338"/>
                <a:gd name="connsiteX84" fmla="*/ 6682154 w 7581534"/>
                <a:gd name="connsiteY84" fmla="*/ 1492738 h 5658338"/>
                <a:gd name="connsiteX85" fmla="*/ 6624027 w 7581534"/>
                <a:gd name="connsiteY85" fmla="*/ 1328615 h 5658338"/>
                <a:gd name="connsiteX86" fmla="*/ 6510216 w 7581534"/>
                <a:gd name="connsiteY86" fmla="*/ 1219200 h 5658338"/>
                <a:gd name="connsiteX87" fmla="*/ 6377354 w 7581534"/>
                <a:gd name="connsiteY87" fmla="*/ 1156676 h 5658338"/>
                <a:gd name="connsiteX88" fmla="*/ 5791200 w 7581534"/>
                <a:gd name="connsiteY88" fmla="*/ 1016000 h 5658338"/>
                <a:gd name="connsiteX89" fmla="*/ 5462954 w 7581534"/>
                <a:gd name="connsiteY89" fmla="*/ 930030 h 5658338"/>
                <a:gd name="connsiteX90" fmla="*/ 4931508 w 7581534"/>
                <a:gd name="connsiteY90" fmla="*/ 656492 h 5658338"/>
                <a:gd name="connsiteX91" fmla="*/ 4196862 w 7581534"/>
                <a:gd name="connsiteY91" fmla="*/ 382953 h 5658338"/>
                <a:gd name="connsiteX92" fmla="*/ 3100021 w 7581534"/>
                <a:gd name="connsiteY92" fmla="*/ 0 h 5658338"/>
                <a:gd name="connsiteX93" fmla="*/ 2203939 w 7581534"/>
                <a:gd name="connsiteY93" fmla="*/ 15630 h 5658338"/>
                <a:gd name="connsiteX94" fmla="*/ 0 w 7581534"/>
                <a:gd name="connsiteY94" fmla="*/ 39077 h 5658338"/>
                <a:gd name="connsiteX95" fmla="*/ 7816 w 7581534"/>
                <a:gd name="connsiteY95" fmla="*/ 5658338 h 5658338"/>
                <a:gd name="connsiteX0" fmla="*/ 7816 w 7581534"/>
                <a:gd name="connsiteY0" fmla="*/ 5658338 h 5658338"/>
                <a:gd name="connsiteX1" fmla="*/ 2651797 w 7581534"/>
                <a:gd name="connsiteY1" fmla="*/ 5053500 h 5658338"/>
                <a:gd name="connsiteX2" fmla="*/ 1696916 w 7581534"/>
                <a:gd name="connsiteY2" fmla="*/ 5122496 h 5658338"/>
                <a:gd name="connsiteX3" fmla="*/ 1992923 w 7581534"/>
                <a:gd name="connsiteY3" fmla="*/ 4548553 h 5658338"/>
                <a:gd name="connsiteX4" fmla="*/ 2282092 w 7581534"/>
                <a:gd name="connsiteY4" fmla="*/ 4657969 h 5658338"/>
                <a:gd name="connsiteX5" fmla="*/ 2422769 w 7581534"/>
                <a:gd name="connsiteY5" fmla="*/ 4400061 h 5658338"/>
                <a:gd name="connsiteX6" fmla="*/ 2730316 w 7581534"/>
                <a:gd name="connsiteY6" fmla="*/ 4508804 h 5658338"/>
                <a:gd name="connsiteX7" fmla="*/ 3031698 w 7581534"/>
                <a:gd name="connsiteY7" fmla="*/ 4300842 h 5658338"/>
                <a:gd name="connsiteX8" fmla="*/ 2490726 w 7581534"/>
                <a:gd name="connsiteY8" fmla="*/ 4140138 h 5658338"/>
                <a:gd name="connsiteX9" fmla="*/ 2438400 w 7581534"/>
                <a:gd name="connsiteY9" fmla="*/ 4071815 h 5658338"/>
                <a:gd name="connsiteX10" fmla="*/ 2373645 w 7581534"/>
                <a:gd name="connsiteY10" fmla="*/ 4074557 h 5658338"/>
                <a:gd name="connsiteX11" fmla="*/ 1985108 w 7581534"/>
                <a:gd name="connsiteY11" fmla="*/ 3970215 h 5658338"/>
                <a:gd name="connsiteX12" fmla="*/ 609600 w 7581534"/>
                <a:gd name="connsiteY12" fmla="*/ 3978030 h 5658338"/>
                <a:gd name="connsiteX13" fmla="*/ 62523 w 7581534"/>
                <a:gd name="connsiteY13" fmla="*/ 687753 h 5658338"/>
                <a:gd name="connsiteX14" fmla="*/ 1003423 w 7581534"/>
                <a:gd name="connsiteY14" fmla="*/ 1252171 h 5658338"/>
                <a:gd name="connsiteX15" fmla="*/ 1337774 w 7581534"/>
                <a:gd name="connsiteY15" fmla="*/ 3206018 h 5658338"/>
                <a:gd name="connsiteX16" fmla="*/ 1917517 w 7581534"/>
                <a:gd name="connsiteY16" fmla="*/ 3145875 h 5658338"/>
                <a:gd name="connsiteX17" fmla="*/ 1703754 w 7581534"/>
                <a:gd name="connsiteY17" fmla="*/ 1573578 h 5658338"/>
                <a:gd name="connsiteX18" fmla="*/ 2250464 w 7581534"/>
                <a:gd name="connsiteY18" fmla="*/ 1855299 h 5658338"/>
                <a:gd name="connsiteX19" fmla="*/ 2289908 w 7581534"/>
                <a:gd name="connsiteY19" fmla="*/ 2146177 h 5658338"/>
                <a:gd name="connsiteX20" fmla="*/ 2758831 w 7581534"/>
                <a:gd name="connsiteY20" fmla="*/ 2129203 h 5658338"/>
                <a:gd name="connsiteX21" fmla="*/ 2918863 w 7581534"/>
                <a:gd name="connsiteY21" fmla="*/ 2797907 h 5658338"/>
                <a:gd name="connsiteX22" fmla="*/ 3043237 w 7581534"/>
                <a:gd name="connsiteY22" fmla="*/ 3457819 h 5658338"/>
                <a:gd name="connsiteX23" fmla="*/ 3516923 w 7581534"/>
                <a:gd name="connsiteY23" fmla="*/ 3641969 h 5658338"/>
                <a:gd name="connsiteX24" fmla="*/ 3576393 w 7581534"/>
                <a:gd name="connsiteY24" fmla="*/ 3503001 h 5658338"/>
                <a:gd name="connsiteX25" fmla="*/ 3318119 w 7581534"/>
                <a:gd name="connsiteY25" fmla="*/ 3380336 h 5658338"/>
                <a:gd name="connsiteX26" fmla="*/ 3438769 w 7581534"/>
                <a:gd name="connsiteY26" fmla="*/ 2860430 h 5658338"/>
                <a:gd name="connsiteX27" fmla="*/ 3501292 w 7581534"/>
                <a:gd name="connsiteY27" fmla="*/ 2727569 h 5658338"/>
                <a:gd name="connsiteX28" fmla="*/ 3719085 w 7581534"/>
                <a:gd name="connsiteY28" fmla="*/ 2741490 h 5658338"/>
                <a:gd name="connsiteX29" fmla="*/ 3720428 w 7581534"/>
                <a:gd name="connsiteY29" fmla="*/ 2920206 h 5658338"/>
                <a:gd name="connsiteX30" fmla="*/ 3827829 w 7581534"/>
                <a:gd name="connsiteY30" fmla="*/ 2998726 h 5658338"/>
                <a:gd name="connsiteX31" fmla="*/ 3874416 w 7581534"/>
                <a:gd name="connsiteY31" fmla="*/ 2869955 h 5658338"/>
                <a:gd name="connsiteX32" fmla="*/ 3860129 w 7581534"/>
                <a:gd name="connsiteY32" fmla="*/ 2754130 h 5658338"/>
                <a:gd name="connsiteX33" fmla="*/ 3785726 w 7581534"/>
                <a:gd name="connsiteY33" fmla="*/ 2693432 h 5658338"/>
                <a:gd name="connsiteX34" fmla="*/ 3558382 w 7581534"/>
                <a:gd name="connsiteY34" fmla="*/ 2684767 h 5658338"/>
                <a:gd name="connsiteX35" fmla="*/ 3468993 w 7581534"/>
                <a:gd name="connsiteY35" fmla="*/ 2621573 h 5658338"/>
                <a:gd name="connsiteX36" fmla="*/ 3335094 w 7581534"/>
                <a:gd name="connsiteY36" fmla="*/ 2068024 h 5658338"/>
                <a:gd name="connsiteX37" fmla="*/ 3649785 w 7581534"/>
                <a:gd name="connsiteY37" fmla="*/ 2180492 h 5658338"/>
                <a:gd name="connsiteX38" fmla="*/ 3884246 w 7581534"/>
                <a:gd name="connsiteY38" fmla="*/ 2157046 h 5658338"/>
                <a:gd name="connsiteX39" fmla="*/ 3923323 w 7581534"/>
                <a:gd name="connsiteY39" fmla="*/ 2125784 h 5658338"/>
                <a:gd name="connsiteX40" fmla="*/ 3985846 w 7581534"/>
                <a:gd name="connsiteY40" fmla="*/ 2078892 h 5658338"/>
                <a:gd name="connsiteX41" fmla="*/ 4024923 w 7581534"/>
                <a:gd name="connsiteY41" fmla="*/ 2032000 h 5658338"/>
                <a:gd name="connsiteX42" fmla="*/ 3305908 w 7581534"/>
                <a:gd name="connsiteY42" fmla="*/ 1781907 h 5658338"/>
                <a:gd name="connsiteX43" fmla="*/ 3515885 w 7581534"/>
                <a:gd name="connsiteY43" fmla="*/ 1535540 h 5658338"/>
                <a:gd name="connsiteX44" fmla="*/ 4251569 w 7581534"/>
                <a:gd name="connsiteY44" fmla="*/ 1789723 h 5658338"/>
                <a:gd name="connsiteX45" fmla="*/ 4238625 w 7581534"/>
                <a:gd name="connsiteY45" fmla="*/ 1438030 h 5658338"/>
                <a:gd name="connsiteX46" fmla="*/ 4100329 w 7581534"/>
                <a:gd name="connsiteY46" fmla="*/ 1371782 h 5658338"/>
                <a:gd name="connsiteX47" fmla="*/ 4089461 w 7581534"/>
                <a:gd name="connsiteY47" fmla="*/ 1156676 h 5658338"/>
                <a:gd name="connsiteX48" fmla="*/ 4024923 w 7581534"/>
                <a:gd name="connsiteY48" fmla="*/ 1164492 h 5658338"/>
                <a:gd name="connsiteX49" fmla="*/ 4044950 w 7581534"/>
                <a:gd name="connsiteY49" fmla="*/ 1477107 h 5658338"/>
                <a:gd name="connsiteX50" fmla="*/ 3985846 w 7581534"/>
                <a:gd name="connsiteY50" fmla="*/ 1531815 h 5658338"/>
                <a:gd name="connsiteX51" fmla="*/ 3485662 w 7581534"/>
                <a:gd name="connsiteY51" fmla="*/ 1383323 h 5658338"/>
                <a:gd name="connsiteX52" fmla="*/ 2934127 w 7581534"/>
                <a:gd name="connsiteY52" fmla="*/ 1602153 h 5658338"/>
                <a:gd name="connsiteX53" fmla="*/ 2898835 w 7581534"/>
                <a:gd name="connsiteY53" fmla="*/ 1508735 h 5658338"/>
                <a:gd name="connsiteX54" fmla="*/ 2509044 w 7581534"/>
                <a:gd name="connsiteY54" fmla="*/ 1655518 h 5658338"/>
                <a:gd name="connsiteX55" fmla="*/ 1669073 w 7581534"/>
                <a:gd name="connsiteY55" fmla="*/ 1258276 h 5658338"/>
                <a:gd name="connsiteX56" fmla="*/ 1521253 w 7581534"/>
                <a:gd name="connsiteY56" fmla="*/ 280316 h 5658338"/>
                <a:gd name="connsiteX57" fmla="*/ 2235200 w 7581534"/>
                <a:gd name="connsiteY57" fmla="*/ 523630 h 5658338"/>
                <a:gd name="connsiteX58" fmla="*/ 2202900 w 7581534"/>
                <a:gd name="connsiteY58" fmla="*/ 643913 h 5658338"/>
                <a:gd name="connsiteX59" fmla="*/ 3008923 w 7581534"/>
                <a:gd name="connsiteY59" fmla="*/ 922215 h 5658338"/>
                <a:gd name="connsiteX60" fmla="*/ 3133969 w 7581534"/>
                <a:gd name="connsiteY60" fmla="*/ 578338 h 5658338"/>
                <a:gd name="connsiteX61" fmla="*/ 2469662 w 7581534"/>
                <a:gd name="connsiteY61" fmla="*/ 328246 h 5658338"/>
                <a:gd name="connsiteX62" fmla="*/ 2500923 w 7581534"/>
                <a:gd name="connsiteY62" fmla="*/ 203200 h 5658338"/>
                <a:gd name="connsiteX63" fmla="*/ 3126154 w 7581534"/>
                <a:gd name="connsiteY63" fmla="*/ 203200 h 5658338"/>
                <a:gd name="connsiteX64" fmla="*/ 3790462 w 7581534"/>
                <a:gd name="connsiteY64" fmla="*/ 336061 h 5658338"/>
                <a:gd name="connsiteX65" fmla="*/ 4657969 w 7581534"/>
                <a:gd name="connsiteY65" fmla="*/ 625230 h 5658338"/>
                <a:gd name="connsiteX66" fmla="*/ 5119077 w 7581534"/>
                <a:gd name="connsiteY66" fmla="*/ 836246 h 5658338"/>
                <a:gd name="connsiteX67" fmla="*/ 5455139 w 7581534"/>
                <a:gd name="connsiteY67" fmla="*/ 992553 h 5658338"/>
                <a:gd name="connsiteX68" fmla="*/ 5822462 w 7581534"/>
                <a:gd name="connsiteY68" fmla="*/ 1094153 h 5658338"/>
                <a:gd name="connsiteX69" fmla="*/ 6205416 w 7581534"/>
                <a:gd name="connsiteY69" fmla="*/ 1203569 h 5658338"/>
                <a:gd name="connsiteX70" fmla="*/ 6502400 w 7581534"/>
                <a:gd name="connsiteY70" fmla="*/ 1305169 h 5658338"/>
                <a:gd name="connsiteX71" fmla="*/ 6613159 w 7581534"/>
                <a:gd name="connsiteY71" fmla="*/ 1458423 h 5658338"/>
                <a:gd name="connsiteX72" fmla="*/ 6666523 w 7581534"/>
                <a:gd name="connsiteY72" fmla="*/ 1695938 h 5658338"/>
                <a:gd name="connsiteX73" fmla="*/ 6775939 w 7581534"/>
                <a:gd name="connsiteY73" fmla="*/ 1852246 h 5658338"/>
                <a:gd name="connsiteX74" fmla="*/ 6885354 w 7581534"/>
                <a:gd name="connsiteY74" fmla="*/ 1899138 h 5658338"/>
                <a:gd name="connsiteX75" fmla="*/ 7065108 w 7581534"/>
                <a:gd name="connsiteY75" fmla="*/ 1906953 h 5658338"/>
                <a:gd name="connsiteX76" fmla="*/ 7405566 w 7581534"/>
                <a:gd name="connsiteY76" fmla="*/ 1809750 h 5658338"/>
                <a:gd name="connsiteX77" fmla="*/ 7581534 w 7581534"/>
                <a:gd name="connsiteY77" fmla="*/ 1678292 h 5658338"/>
                <a:gd name="connsiteX78" fmla="*/ 7578481 w 7581534"/>
                <a:gd name="connsiteY78" fmla="*/ 1631033 h 5658338"/>
                <a:gd name="connsiteX79" fmla="*/ 7383157 w 7581534"/>
                <a:gd name="connsiteY79" fmla="*/ 1770673 h 5658338"/>
                <a:gd name="connsiteX80" fmla="*/ 7058636 w 7581534"/>
                <a:gd name="connsiteY80" fmla="*/ 1848460 h 5658338"/>
                <a:gd name="connsiteX81" fmla="*/ 6861908 w 7581534"/>
                <a:gd name="connsiteY81" fmla="*/ 1828800 h 5658338"/>
                <a:gd name="connsiteX82" fmla="*/ 6752492 w 7581534"/>
                <a:gd name="connsiteY82" fmla="*/ 1727200 h 5658338"/>
                <a:gd name="connsiteX83" fmla="*/ 6682154 w 7581534"/>
                <a:gd name="connsiteY83" fmla="*/ 1492738 h 5658338"/>
                <a:gd name="connsiteX84" fmla="*/ 6624027 w 7581534"/>
                <a:gd name="connsiteY84" fmla="*/ 1328615 h 5658338"/>
                <a:gd name="connsiteX85" fmla="*/ 6510216 w 7581534"/>
                <a:gd name="connsiteY85" fmla="*/ 1219200 h 5658338"/>
                <a:gd name="connsiteX86" fmla="*/ 6377354 w 7581534"/>
                <a:gd name="connsiteY86" fmla="*/ 1156676 h 5658338"/>
                <a:gd name="connsiteX87" fmla="*/ 5791200 w 7581534"/>
                <a:gd name="connsiteY87" fmla="*/ 1016000 h 5658338"/>
                <a:gd name="connsiteX88" fmla="*/ 5462954 w 7581534"/>
                <a:gd name="connsiteY88" fmla="*/ 930030 h 5658338"/>
                <a:gd name="connsiteX89" fmla="*/ 4931508 w 7581534"/>
                <a:gd name="connsiteY89" fmla="*/ 656492 h 5658338"/>
                <a:gd name="connsiteX90" fmla="*/ 4196862 w 7581534"/>
                <a:gd name="connsiteY90" fmla="*/ 382953 h 5658338"/>
                <a:gd name="connsiteX91" fmla="*/ 3100021 w 7581534"/>
                <a:gd name="connsiteY91" fmla="*/ 0 h 5658338"/>
                <a:gd name="connsiteX92" fmla="*/ 2203939 w 7581534"/>
                <a:gd name="connsiteY92" fmla="*/ 15630 h 5658338"/>
                <a:gd name="connsiteX93" fmla="*/ 0 w 7581534"/>
                <a:gd name="connsiteY93" fmla="*/ 39077 h 5658338"/>
                <a:gd name="connsiteX94" fmla="*/ 7816 w 7581534"/>
                <a:gd name="connsiteY94"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730316 w 7581534"/>
                <a:gd name="connsiteY5" fmla="*/ 4508804 h 5658338"/>
                <a:gd name="connsiteX6" fmla="*/ 3031698 w 7581534"/>
                <a:gd name="connsiteY6" fmla="*/ 4300842 h 5658338"/>
                <a:gd name="connsiteX7" fmla="*/ 2490726 w 7581534"/>
                <a:gd name="connsiteY7" fmla="*/ 4140138 h 5658338"/>
                <a:gd name="connsiteX8" fmla="*/ 2438400 w 7581534"/>
                <a:gd name="connsiteY8" fmla="*/ 4071815 h 5658338"/>
                <a:gd name="connsiteX9" fmla="*/ 2373645 w 7581534"/>
                <a:gd name="connsiteY9" fmla="*/ 4074557 h 5658338"/>
                <a:gd name="connsiteX10" fmla="*/ 1985108 w 7581534"/>
                <a:gd name="connsiteY10" fmla="*/ 3970215 h 5658338"/>
                <a:gd name="connsiteX11" fmla="*/ 609600 w 7581534"/>
                <a:gd name="connsiteY11" fmla="*/ 3978030 h 5658338"/>
                <a:gd name="connsiteX12" fmla="*/ 62523 w 7581534"/>
                <a:gd name="connsiteY12" fmla="*/ 687753 h 5658338"/>
                <a:gd name="connsiteX13" fmla="*/ 1003423 w 7581534"/>
                <a:gd name="connsiteY13" fmla="*/ 1252171 h 5658338"/>
                <a:gd name="connsiteX14" fmla="*/ 1337774 w 7581534"/>
                <a:gd name="connsiteY14" fmla="*/ 3206018 h 5658338"/>
                <a:gd name="connsiteX15" fmla="*/ 1917517 w 7581534"/>
                <a:gd name="connsiteY15" fmla="*/ 3145875 h 5658338"/>
                <a:gd name="connsiteX16" fmla="*/ 1703754 w 7581534"/>
                <a:gd name="connsiteY16" fmla="*/ 1573578 h 5658338"/>
                <a:gd name="connsiteX17" fmla="*/ 2250464 w 7581534"/>
                <a:gd name="connsiteY17" fmla="*/ 1855299 h 5658338"/>
                <a:gd name="connsiteX18" fmla="*/ 2289908 w 7581534"/>
                <a:gd name="connsiteY18" fmla="*/ 2146177 h 5658338"/>
                <a:gd name="connsiteX19" fmla="*/ 2758831 w 7581534"/>
                <a:gd name="connsiteY19" fmla="*/ 2129203 h 5658338"/>
                <a:gd name="connsiteX20" fmla="*/ 2918863 w 7581534"/>
                <a:gd name="connsiteY20" fmla="*/ 2797907 h 5658338"/>
                <a:gd name="connsiteX21" fmla="*/ 3043237 w 7581534"/>
                <a:gd name="connsiteY21" fmla="*/ 3457819 h 5658338"/>
                <a:gd name="connsiteX22" fmla="*/ 3516923 w 7581534"/>
                <a:gd name="connsiteY22" fmla="*/ 3641969 h 5658338"/>
                <a:gd name="connsiteX23" fmla="*/ 3576393 w 7581534"/>
                <a:gd name="connsiteY23" fmla="*/ 3503001 h 5658338"/>
                <a:gd name="connsiteX24" fmla="*/ 3318119 w 7581534"/>
                <a:gd name="connsiteY24" fmla="*/ 3380336 h 5658338"/>
                <a:gd name="connsiteX25" fmla="*/ 3438769 w 7581534"/>
                <a:gd name="connsiteY25" fmla="*/ 2860430 h 5658338"/>
                <a:gd name="connsiteX26" fmla="*/ 3501292 w 7581534"/>
                <a:gd name="connsiteY26" fmla="*/ 2727569 h 5658338"/>
                <a:gd name="connsiteX27" fmla="*/ 3719085 w 7581534"/>
                <a:gd name="connsiteY27" fmla="*/ 2741490 h 5658338"/>
                <a:gd name="connsiteX28" fmla="*/ 3720428 w 7581534"/>
                <a:gd name="connsiteY28" fmla="*/ 2920206 h 5658338"/>
                <a:gd name="connsiteX29" fmla="*/ 3827829 w 7581534"/>
                <a:gd name="connsiteY29" fmla="*/ 2998726 h 5658338"/>
                <a:gd name="connsiteX30" fmla="*/ 3874416 w 7581534"/>
                <a:gd name="connsiteY30" fmla="*/ 2869955 h 5658338"/>
                <a:gd name="connsiteX31" fmla="*/ 3860129 w 7581534"/>
                <a:gd name="connsiteY31" fmla="*/ 2754130 h 5658338"/>
                <a:gd name="connsiteX32" fmla="*/ 3785726 w 7581534"/>
                <a:gd name="connsiteY32" fmla="*/ 2693432 h 5658338"/>
                <a:gd name="connsiteX33" fmla="*/ 3558382 w 7581534"/>
                <a:gd name="connsiteY33" fmla="*/ 2684767 h 5658338"/>
                <a:gd name="connsiteX34" fmla="*/ 3468993 w 7581534"/>
                <a:gd name="connsiteY34" fmla="*/ 2621573 h 5658338"/>
                <a:gd name="connsiteX35" fmla="*/ 3335094 w 7581534"/>
                <a:gd name="connsiteY35" fmla="*/ 2068024 h 5658338"/>
                <a:gd name="connsiteX36" fmla="*/ 3649785 w 7581534"/>
                <a:gd name="connsiteY36" fmla="*/ 2180492 h 5658338"/>
                <a:gd name="connsiteX37" fmla="*/ 3884246 w 7581534"/>
                <a:gd name="connsiteY37" fmla="*/ 2157046 h 5658338"/>
                <a:gd name="connsiteX38" fmla="*/ 3923323 w 7581534"/>
                <a:gd name="connsiteY38" fmla="*/ 2125784 h 5658338"/>
                <a:gd name="connsiteX39" fmla="*/ 3985846 w 7581534"/>
                <a:gd name="connsiteY39" fmla="*/ 2078892 h 5658338"/>
                <a:gd name="connsiteX40" fmla="*/ 4024923 w 7581534"/>
                <a:gd name="connsiteY40" fmla="*/ 2032000 h 5658338"/>
                <a:gd name="connsiteX41" fmla="*/ 3305908 w 7581534"/>
                <a:gd name="connsiteY41" fmla="*/ 1781907 h 5658338"/>
                <a:gd name="connsiteX42" fmla="*/ 3515885 w 7581534"/>
                <a:gd name="connsiteY42" fmla="*/ 1535540 h 5658338"/>
                <a:gd name="connsiteX43" fmla="*/ 4251569 w 7581534"/>
                <a:gd name="connsiteY43" fmla="*/ 1789723 h 5658338"/>
                <a:gd name="connsiteX44" fmla="*/ 4238625 w 7581534"/>
                <a:gd name="connsiteY44" fmla="*/ 1438030 h 5658338"/>
                <a:gd name="connsiteX45" fmla="*/ 4100329 w 7581534"/>
                <a:gd name="connsiteY45" fmla="*/ 1371782 h 5658338"/>
                <a:gd name="connsiteX46" fmla="*/ 4089461 w 7581534"/>
                <a:gd name="connsiteY46" fmla="*/ 1156676 h 5658338"/>
                <a:gd name="connsiteX47" fmla="*/ 4024923 w 7581534"/>
                <a:gd name="connsiteY47" fmla="*/ 1164492 h 5658338"/>
                <a:gd name="connsiteX48" fmla="*/ 4044950 w 7581534"/>
                <a:gd name="connsiteY48" fmla="*/ 1477107 h 5658338"/>
                <a:gd name="connsiteX49" fmla="*/ 3985846 w 7581534"/>
                <a:gd name="connsiteY49" fmla="*/ 1531815 h 5658338"/>
                <a:gd name="connsiteX50" fmla="*/ 3485662 w 7581534"/>
                <a:gd name="connsiteY50" fmla="*/ 1383323 h 5658338"/>
                <a:gd name="connsiteX51" fmla="*/ 2934127 w 7581534"/>
                <a:gd name="connsiteY51" fmla="*/ 1602153 h 5658338"/>
                <a:gd name="connsiteX52" fmla="*/ 2898835 w 7581534"/>
                <a:gd name="connsiteY52" fmla="*/ 1508735 h 5658338"/>
                <a:gd name="connsiteX53" fmla="*/ 2509044 w 7581534"/>
                <a:gd name="connsiteY53" fmla="*/ 1655518 h 5658338"/>
                <a:gd name="connsiteX54" fmla="*/ 1669073 w 7581534"/>
                <a:gd name="connsiteY54" fmla="*/ 1258276 h 5658338"/>
                <a:gd name="connsiteX55" fmla="*/ 1521253 w 7581534"/>
                <a:gd name="connsiteY55" fmla="*/ 280316 h 5658338"/>
                <a:gd name="connsiteX56" fmla="*/ 2235200 w 7581534"/>
                <a:gd name="connsiteY56" fmla="*/ 523630 h 5658338"/>
                <a:gd name="connsiteX57" fmla="*/ 2202900 w 7581534"/>
                <a:gd name="connsiteY57" fmla="*/ 643913 h 5658338"/>
                <a:gd name="connsiteX58" fmla="*/ 3008923 w 7581534"/>
                <a:gd name="connsiteY58" fmla="*/ 922215 h 5658338"/>
                <a:gd name="connsiteX59" fmla="*/ 3133969 w 7581534"/>
                <a:gd name="connsiteY59" fmla="*/ 578338 h 5658338"/>
                <a:gd name="connsiteX60" fmla="*/ 2469662 w 7581534"/>
                <a:gd name="connsiteY60" fmla="*/ 328246 h 5658338"/>
                <a:gd name="connsiteX61" fmla="*/ 2500923 w 7581534"/>
                <a:gd name="connsiteY61" fmla="*/ 203200 h 5658338"/>
                <a:gd name="connsiteX62" fmla="*/ 3126154 w 7581534"/>
                <a:gd name="connsiteY62" fmla="*/ 203200 h 5658338"/>
                <a:gd name="connsiteX63" fmla="*/ 3790462 w 7581534"/>
                <a:gd name="connsiteY63" fmla="*/ 336061 h 5658338"/>
                <a:gd name="connsiteX64" fmla="*/ 4657969 w 7581534"/>
                <a:gd name="connsiteY64" fmla="*/ 625230 h 5658338"/>
                <a:gd name="connsiteX65" fmla="*/ 5119077 w 7581534"/>
                <a:gd name="connsiteY65" fmla="*/ 836246 h 5658338"/>
                <a:gd name="connsiteX66" fmla="*/ 5455139 w 7581534"/>
                <a:gd name="connsiteY66" fmla="*/ 992553 h 5658338"/>
                <a:gd name="connsiteX67" fmla="*/ 5822462 w 7581534"/>
                <a:gd name="connsiteY67" fmla="*/ 1094153 h 5658338"/>
                <a:gd name="connsiteX68" fmla="*/ 6205416 w 7581534"/>
                <a:gd name="connsiteY68" fmla="*/ 1203569 h 5658338"/>
                <a:gd name="connsiteX69" fmla="*/ 6502400 w 7581534"/>
                <a:gd name="connsiteY69" fmla="*/ 1305169 h 5658338"/>
                <a:gd name="connsiteX70" fmla="*/ 6613159 w 7581534"/>
                <a:gd name="connsiteY70" fmla="*/ 1458423 h 5658338"/>
                <a:gd name="connsiteX71" fmla="*/ 6666523 w 7581534"/>
                <a:gd name="connsiteY71" fmla="*/ 1695938 h 5658338"/>
                <a:gd name="connsiteX72" fmla="*/ 6775939 w 7581534"/>
                <a:gd name="connsiteY72" fmla="*/ 1852246 h 5658338"/>
                <a:gd name="connsiteX73" fmla="*/ 6885354 w 7581534"/>
                <a:gd name="connsiteY73" fmla="*/ 1899138 h 5658338"/>
                <a:gd name="connsiteX74" fmla="*/ 7065108 w 7581534"/>
                <a:gd name="connsiteY74" fmla="*/ 1906953 h 5658338"/>
                <a:gd name="connsiteX75" fmla="*/ 7405566 w 7581534"/>
                <a:gd name="connsiteY75" fmla="*/ 1809750 h 5658338"/>
                <a:gd name="connsiteX76" fmla="*/ 7581534 w 7581534"/>
                <a:gd name="connsiteY76" fmla="*/ 1678292 h 5658338"/>
                <a:gd name="connsiteX77" fmla="*/ 7578481 w 7581534"/>
                <a:gd name="connsiteY77" fmla="*/ 1631033 h 5658338"/>
                <a:gd name="connsiteX78" fmla="*/ 7383157 w 7581534"/>
                <a:gd name="connsiteY78" fmla="*/ 1770673 h 5658338"/>
                <a:gd name="connsiteX79" fmla="*/ 7058636 w 7581534"/>
                <a:gd name="connsiteY79" fmla="*/ 1848460 h 5658338"/>
                <a:gd name="connsiteX80" fmla="*/ 6861908 w 7581534"/>
                <a:gd name="connsiteY80" fmla="*/ 1828800 h 5658338"/>
                <a:gd name="connsiteX81" fmla="*/ 6752492 w 7581534"/>
                <a:gd name="connsiteY81" fmla="*/ 1727200 h 5658338"/>
                <a:gd name="connsiteX82" fmla="*/ 6682154 w 7581534"/>
                <a:gd name="connsiteY82" fmla="*/ 1492738 h 5658338"/>
                <a:gd name="connsiteX83" fmla="*/ 6624027 w 7581534"/>
                <a:gd name="connsiteY83" fmla="*/ 1328615 h 5658338"/>
                <a:gd name="connsiteX84" fmla="*/ 6510216 w 7581534"/>
                <a:gd name="connsiteY84" fmla="*/ 1219200 h 5658338"/>
                <a:gd name="connsiteX85" fmla="*/ 6377354 w 7581534"/>
                <a:gd name="connsiteY85" fmla="*/ 1156676 h 5658338"/>
                <a:gd name="connsiteX86" fmla="*/ 5791200 w 7581534"/>
                <a:gd name="connsiteY86" fmla="*/ 1016000 h 5658338"/>
                <a:gd name="connsiteX87" fmla="*/ 5462954 w 7581534"/>
                <a:gd name="connsiteY87" fmla="*/ 930030 h 5658338"/>
                <a:gd name="connsiteX88" fmla="*/ 4931508 w 7581534"/>
                <a:gd name="connsiteY88" fmla="*/ 656492 h 5658338"/>
                <a:gd name="connsiteX89" fmla="*/ 4196862 w 7581534"/>
                <a:gd name="connsiteY89" fmla="*/ 382953 h 5658338"/>
                <a:gd name="connsiteX90" fmla="*/ 3100021 w 7581534"/>
                <a:gd name="connsiteY90" fmla="*/ 0 h 5658338"/>
                <a:gd name="connsiteX91" fmla="*/ 2203939 w 7581534"/>
                <a:gd name="connsiteY91" fmla="*/ 15630 h 5658338"/>
                <a:gd name="connsiteX92" fmla="*/ 0 w 7581534"/>
                <a:gd name="connsiteY92" fmla="*/ 39077 h 5658338"/>
                <a:gd name="connsiteX93" fmla="*/ 7816 w 7581534"/>
                <a:gd name="connsiteY93"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3031698 w 7581534"/>
                <a:gd name="connsiteY5" fmla="*/ 4300842 h 5658338"/>
                <a:gd name="connsiteX6" fmla="*/ 2490726 w 7581534"/>
                <a:gd name="connsiteY6" fmla="*/ 4140138 h 5658338"/>
                <a:gd name="connsiteX7" fmla="*/ 2438400 w 7581534"/>
                <a:gd name="connsiteY7" fmla="*/ 4071815 h 5658338"/>
                <a:gd name="connsiteX8" fmla="*/ 2373645 w 7581534"/>
                <a:gd name="connsiteY8" fmla="*/ 4074557 h 5658338"/>
                <a:gd name="connsiteX9" fmla="*/ 1985108 w 7581534"/>
                <a:gd name="connsiteY9" fmla="*/ 3970215 h 5658338"/>
                <a:gd name="connsiteX10" fmla="*/ 609600 w 7581534"/>
                <a:gd name="connsiteY10" fmla="*/ 3978030 h 5658338"/>
                <a:gd name="connsiteX11" fmla="*/ 62523 w 7581534"/>
                <a:gd name="connsiteY11" fmla="*/ 687753 h 5658338"/>
                <a:gd name="connsiteX12" fmla="*/ 1003423 w 7581534"/>
                <a:gd name="connsiteY12" fmla="*/ 1252171 h 5658338"/>
                <a:gd name="connsiteX13" fmla="*/ 1337774 w 7581534"/>
                <a:gd name="connsiteY13" fmla="*/ 3206018 h 5658338"/>
                <a:gd name="connsiteX14" fmla="*/ 1917517 w 7581534"/>
                <a:gd name="connsiteY14" fmla="*/ 3145875 h 5658338"/>
                <a:gd name="connsiteX15" fmla="*/ 1703754 w 7581534"/>
                <a:gd name="connsiteY15" fmla="*/ 1573578 h 5658338"/>
                <a:gd name="connsiteX16" fmla="*/ 2250464 w 7581534"/>
                <a:gd name="connsiteY16" fmla="*/ 1855299 h 5658338"/>
                <a:gd name="connsiteX17" fmla="*/ 2289908 w 7581534"/>
                <a:gd name="connsiteY17" fmla="*/ 2146177 h 5658338"/>
                <a:gd name="connsiteX18" fmla="*/ 2758831 w 7581534"/>
                <a:gd name="connsiteY18" fmla="*/ 2129203 h 5658338"/>
                <a:gd name="connsiteX19" fmla="*/ 2918863 w 7581534"/>
                <a:gd name="connsiteY19" fmla="*/ 2797907 h 5658338"/>
                <a:gd name="connsiteX20" fmla="*/ 3043237 w 7581534"/>
                <a:gd name="connsiteY20" fmla="*/ 3457819 h 5658338"/>
                <a:gd name="connsiteX21" fmla="*/ 3516923 w 7581534"/>
                <a:gd name="connsiteY21" fmla="*/ 3641969 h 5658338"/>
                <a:gd name="connsiteX22" fmla="*/ 3576393 w 7581534"/>
                <a:gd name="connsiteY22" fmla="*/ 3503001 h 5658338"/>
                <a:gd name="connsiteX23" fmla="*/ 3318119 w 7581534"/>
                <a:gd name="connsiteY23" fmla="*/ 3380336 h 5658338"/>
                <a:gd name="connsiteX24" fmla="*/ 3438769 w 7581534"/>
                <a:gd name="connsiteY24" fmla="*/ 2860430 h 5658338"/>
                <a:gd name="connsiteX25" fmla="*/ 3501292 w 7581534"/>
                <a:gd name="connsiteY25" fmla="*/ 2727569 h 5658338"/>
                <a:gd name="connsiteX26" fmla="*/ 3719085 w 7581534"/>
                <a:gd name="connsiteY26" fmla="*/ 2741490 h 5658338"/>
                <a:gd name="connsiteX27" fmla="*/ 3720428 w 7581534"/>
                <a:gd name="connsiteY27" fmla="*/ 2920206 h 5658338"/>
                <a:gd name="connsiteX28" fmla="*/ 3827829 w 7581534"/>
                <a:gd name="connsiteY28" fmla="*/ 2998726 h 5658338"/>
                <a:gd name="connsiteX29" fmla="*/ 3874416 w 7581534"/>
                <a:gd name="connsiteY29" fmla="*/ 2869955 h 5658338"/>
                <a:gd name="connsiteX30" fmla="*/ 3860129 w 7581534"/>
                <a:gd name="connsiteY30" fmla="*/ 2754130 h 5658338"/>
                <a:gd name="connsiteX31" fmla="*/ 3785726 w 7581534"/>
                <a:gd name="connsiteY31" fmla="*/ 2693432 h 5658338"/>
                <a:gd name="connsiteX32" fmla="*/ 3558382 w 7581534"/>
                <a:gd name="connsiteY32" fmla="*/ 2684767 h 5658338"/>
                <a:gd name="connsiteX33" fmla="*/ 3468993 w 7581534"/>
                <a:gd name="connsiteY33" fmla="*/ 2621573 h 5658338"/>
                <a:gd name="connsiteX34" fmla="*/ 3335094 w 7581534"/>
                <a:gd name="connsiteY34" fmla="*/ 2068024 h 5658338"/>
                <a:gd name="connsiteX35" fmla="*/ 3649785 w 7581534"/>
                <a:gd name="connsiteY35" fmla="*/ 2180492 h 5658338"/>
                <a:gd name="connsiteX36" fmla="*/ 3884246 w 7581534"/>
                <a:gd name="connsiteY36" fmla="*/ 2157046 h 5658338"/>
                <a:gd name="connsiteX37" fmla="*/ 3923323 w 7581534"/>
                <a:gd name="connsiteY37" fmla="*/ 2125784 h 5658338"/>
                <a:gd name="connsiteX38" fmla="*/ 3985846 w 7581534"/>
                <a:gd name="connsiteY38" fmla="*/ 2078892 h 5658338"/>
                <a:gd name="connsiteX39" fmla="*/ 4024923 w 7581534"/>
                <a:gd name="connsiteY39" fmla="*/ 2032000 h 5658338"/>
                <a:gd name="connsiteX40" fmla="*/ 3305908 w 7581534"/>
                <a:gd name="connsiteY40" fmla="*/ 1781907 h 5658338"/>
                <a:gd name="connsiteX41" fmla="*/ 3515885 w 7581534"/>
                <a:gd name="connsiteY41" fmla="*/ 1535540 h 5658338"/>
                <a:gd name="connsiteX42" fmla="*/ 4251569 w 7581534"/>
                <a:gd name="connsiteY42" fmla="*/ 1789723 h 5658338"/>
                <a:gd name="connsiteX43" fmla="*/ 4238625 w 7581534"/>
                <a:gd name="connsiteY43" fmla="*/ 1438030 h 5658338"/>
                <a:gd name="connsiteX44" fmla="*/ 4100329 w 7581534"/>
                <a:gd name="connsiteY44" fmla="*/ 1371782 h 5658338"/>
                <a:gd name="connsiteX45" fmla="*/ 4089461 w 7581534"/>
                <a:gd name="connsiteY45" fmla="*/ 1156676 h 5658338"/>
                <a:gd name="connsiteX46" fmla="*/ 4024923 w 7581534"/>
                <a:gd name="connsiteY46" fmla="*/ 1164492 h 5658338"/>
                <a:gd name="connsiteX47" fmla="*/ 4044950 w 7581534"/>
                <a:gd name="connsiteY47" fmla="*/ 1477107 h 5658338"/>
                <a:gd name="connsiteX48" fmla="*/ 3985846 w 7581534"/>
                <a:gd name="connsiteY48" fmla="*/ 1531815 h 5658338"/>
                <a:gd name="connsiteX49" fmla="*/ 3485662 w 7581534"/>
                <a:gd name="connsiteY49" fmla="*/ 1383323 h 5658338"/>
                <a:gd name="connsiteX50" fmla="*/ 2934127 w 7581534"/>
                <a:gd name="connsiteY50" fmla="*/ 1602153 h 5658338"/>
                <a:gd name="connsiteX51" fmla="*/ 2898835 w 7581534"/>
                <a:gd name="connsiteY51" fmla="*/ 1508735 h 5658338"/>
                <a:gd name="connsiteX52" fmla="*/ 2509044 w 7581534"/>
                <a:gd name="connsiteY52" fmla="*/ 1655518 h 5658338"/>
                <a:gd name="connsiteX53" fmla="*/ 1669073 w 7581534"/>
                <a:gd name="connsiteY53" fmla="*/ 1258276 h 5658338"/>
                <a:gd name="connsiteX54" fmla="*/ 1521253 w 7581534"/>
                <a:gd name="connsiteY54" fmla="*/ 280316 h 5658338"/>
                <a:gd name="connsiteX55" fmla="*/ 2235200 w 7581534"/>
                <a:gd name="connsiteY55" fmla="*/ 523630 h 5658338"/>
                <a:gd name="connsiteX56" fmla="*/ 2202900 w 7581534"/>
                <a:gd name="connsiteY56" fmla="*/ 643913 h 5658338"/>
                <a:gd name="connsiteX57" fmla="*/ 3008923 w 7581534"/>
                <a:gd name="connsiteY57" fmla="*/ 922215 h 5658338"/>
                <a:gd name="connsiteX58" fmla="*/ 3133969 w 7581534"/>
                <a:gd name="connsiteY58" fmla="*/ 578338 h 5658338"/>
                <a:gd name="connsiteX59" fmla="*/ 2469662 w 7581534"/>
                <a:gd name="connsiteY59" fmla="*/ 328246 h 5658338"/>
                <a:gd name="connsiteX60" fmla="*/ 2500923 w 7581534"/>
                <a:gd name="connsiteY60" fmla="*/ 203200 h 5658338"/>
                <a:gd name="connsiteX61" fmla="*/ 3126154 w 7581534"/>
                <a:gd name="connsiteY61" fmla="*/ 203200 h 5658338"/>
                <a:gd name="connsiteX62" fmla="*/ 3790462 w 7581534"/>
                <a:gd name="connsiteY62" fmla="*/ 336061 h 5658338"/>
                <a:gd name="connsiteX63" fmla="*/ 4657969 w 7581534"/>
                <a:gd name="connsiteY63" fmla="*/ 625230 h 5658338"/>
                <a:gd name="connsiteX64" fmla="*/ 5119077 w 7581534"/>
                <a:gd name="connsiteY64" fmla="*/ 836246 h 5658338"/>
                <a:gd name="connsiteX65" fmla="*/ 5455139 w 7581534"/>
                <a:gd name="connsiteY65" fmla="*/ 992553 h 5658338"/>
                <a:gd name="connsiteX66" fmla="*/ 5822462 w 7581534"/>
                <a:gd name="connsiteY66" fmla="*/ 1094153 h 5658338"/>
                <a:gd name="connsiteX67" fmla="*/ 6205416 w 7581534"/>
                <a:gd name="connsiteY67" fmla="*/ 1203569 h 5658338"/>
                <a:gd name="connsiteX68" fmla="*/ 6502400 w 7581534"/>
                <a:gd name="connsiteY68" fmla="*/ 1305169 h 5658338"/>
                <a:gd name="connsiteX69" fmla="*/ 6613159 w 7581534"/>
                <a:gd name="connsiteY69" fmla="*/ 1458423 h 5658338"/>
                <a:gd name="connsiteX70" fmla="*/ 6666523 w 7581534"/>
                <a:gd name="connsiteY70" fmla="*/ 1695938 h 5658338"/>
                <a:gd name="connsiteX71" fmla="*/ 6775939 w 7581534"/>
                <a:gd name="connsiteY71" fmla="*/ 1852246 h 5658338"/>
                <a:gd name="connsiteX72" fmla="*/ 6885354 w 7581534"/>
                <a:gd name="connsiteY72" fmla="*/ 1899138 h 5658338"/>
                <a:gd name="connsiteX73" fmla="*/ 7065108 w 7581534"/>
                <a:gd name="connsiteY73" fmla="*/ 1906953 h 5658338"/>
                <a:gd name="connsiteX74" fmla="*/ 7405566 w 7581534"/>
                <a:gd name="connsiteY74" fmla="*/ 1809750 h 5658338"/>
                <a:gd name="connsiteX75" fmla="*/ 7581534 w 7581534"/>
                <a:gd name="connsiteY75" fmla="*/ 1678292 h 5658338"/>
                <a:gd name="connsiteX76" fmla="*/ 7578481 w 7581534"/>
                <a:gd name="connsiteY76" fmla="*/ 1631033 h 5658338"/>
                <a:gd name="connsiteX77" fmla="*/ 7383157 w 7581534"/>
                <a:gd name="connsiteY77" fmla="*/ 1770673 h 5658338"/>
                <a:gd name="connsiteX78" fmla="*/ 7058636 w 7581534"/>
                <a:gd name="connsiteY78" fmla="*/ 1848460 h 5658338"/>
                <a:gd name="connsiteX79" fmla="*/ 6861908 w 7581534"/>
                <a:gd name="connsiteY79" fmla="*/ 1828800 h 5658338"/>
                <a:gd name="connsiteX80" fmla="*/ 6752492 w 7581534"/>
                <a:gd name="connsiteY80" fmla="*/ 1727200 h 5658338"/>
                <a:gd name="connsiteX81" fmla="*/ 6682154 w 7581534"/>
                <a:gd name="connsiteY81" fmla="*/ 1492738 h 5658338"/>
                <a:gd name="connsiteX82" fmla="*/ 6624027 w 7581534"/>
                <a:gd name="connsiteY82" fmla="*/ 1328615 h 5658338"/>
                <a:gd name="connsiteX83" fmla="*/ 6510216 w 7581534"/>
                <a:gd name="connsiteY83" fmla="*/ 1219200 h 5658338"/>
                <a:gd name="connsiteX84" fmla="*/ 6377354 w 7581534"/>
                <a:gd name="connsiteY84" fmla="*/ 1156676 h 5658338"/>
                <a:gd name="connsiteX85" fmla="*/ 5791200 w 7581534"/>
                <a:gd name="connsiteY85" fmla="*/ 1016000 h 5658338"/>
                <a:gd name="connsiteX86" fmla="*/ 5462954 w 7581534"/>
                <a:gd name="connsiteY86" fmla="*/ 930030 h 5658338"/>
                <a:gd name="connsiteX87" fmla="*/ 4931508 w 7581534"/>
                <a:gd name="connsiteY87" fmla="*/ 656492 h 5658338"/>
                <a:gd name="connsiteX88" fmla="*/ 4196862 w 7581534"/>
                <a:gd name="connsiteY88" fmla="*/ 382953 h 5658338"/>
                <a:gd name="connsiteX89" fmla="*/ 3100021 w 7581534"/>
                <a:gd name="connsiteY89" fmla="*/ 0 h 5658338"/>
                <a:gd name="connsiteX90" fmla="*/ 2203939 w 7581534"/>
                <a:gd name="connsiteY90" fmla="*/ 15630 h 5658338"/>
                <a:gd name="connsiteX91" fmla="*/ 0 w 7581534"/>
                <a:gd name="connsiteY91" fmla="*/ 39077 h 5658338"/>
                <a:gd name="connsiteX92" fmla="*/ 7816 w 7581534"/>
                <a:gd name="connsiteY92"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90726 w 7581534"/>
                <a:gd name="connsiteY5" fmla="*/ 4140138 h 5658338"/>
                <a:gd name="connsiteX6" fmla="*/ 2438400 w 7581534"/>
                <a:gd name="connsiteY6" fmla="*/ 4071815 h 5658338"/>
                <a:gd name="connsiteX7" fmla="*/ 2373645 w 7581534"/>
                <a:gd name="connsiteY7" fmla="*/ 4074557 h 5658338"/>
                <a:gd name="connsiteX8" fmla="*/ 1985108 w 7581534"/>
                <a:gd name="connsiteY8" fmla="*/ 3970215 h 5658338"/>
                <a:gd name="connsiteX9" fmla="*/ 609600 w 7581534"/>
                <a:gd name="connsiteY9" fmla="*/ 3978030 h 5658338"/>
                <a:gd name="connsiteX10" fmla="*/ 62523 w 7581534"/>
                <a:gd name="connsiteY10" fmla="*/ 687753 h 5658338"/>
                <a:gd name="connsiteX11" fmla="*/ 1003423 w 7581534"/>
                <a:gd name="connsiteY11" fmla="*/ 1252171 h 5658338"/>
                <a:gd name="connsiteX12" fmla="*/ 1337774 w 7581534"/>
                <a:gd name="connsiteY12" fmla="*/ 3206018 h 5658338"/>
                <a:gd name="connsiteX13" fmla="*/ 1917517 w 7581534"/>
                <a:gd name="connsiteY13" fmla="*/ 3145875 h 5658338"/>
                <a:gd name="connsiteX14" fmla="*/ 1703754 w 7581534"/>
                <a:gd name="connsiteY14" fmla="*/ 1573578 h 5658338"/>
                <a:gd name="connsiteX15" fmla="*/ 2250464 w 7581534"/>
                <a:gd name="connsiteY15" fmla="*/ 1855299 h 5658338"/>
                <a:gd name="connsiteX16" fmla="*/ 2289908 w 7581534"/>
                <a:gd name="connsiteY16" fmla="*/ 2146177 h 5658338"/>
                <a:gd name="connsiteX17" fmla="*/ 2758831 w 7581534"/>
                <a:gd name="connsiteY17" fmla="*/ 2129203 h 5658338"/>
                <a:gd name="connsiteX18" fmla="*/ 2918863 w 7581534"/>
                <a:gd name="connsiteY18" fmla="*/ 2797907 h 5658338"/>
                <a:gd name="connsiteX19" fmla="*/ 3043237 w 7581534"/>
                <a:gd name="connsiteY19" fmla="*/ 3457819 h 5658338"/>
                <a:gd name="connsiteX20" fmla="*/ 3516923 w 7581534"/>
                <a:gd name="connsiteY20" fmla="*/ 3641969 h 5658338"/>
                <a:gd name="connsiteX21" fmla="*/ 3576393 w 7581534"/>
                <a:gd name="connsiteY21" fmla="*/ 3503001 h 5658338"/>
                <a:gd name="connsiteX22" fmla="*/ 3318119 w 7581534"/>
                <a:gd name="connsiteY22" fmla="*/ 3380336 h 5658338"/>
                <a:gd name="connsiteX23" fmla="*/ 3438769 w 7581534"/>
                <a:gd name="connsiteY23" fmla="*/ 2860430 h 5658338"/>
                <a:gd name="connsiteX24" fmla="*/ 3501292 w 7581534"/>
                <a:gd name="connsiteY24" fmla="*/ 2727569 h 5658338"/>
                <a:gd name="connsiteX25" fmla="*/ 3719085 w 7581534"/>
                <a:gd name="connsiteY25" fmla="*/ 2741490 h 5658338"/>
                <a:gd name="connsiteX26" fmla="*/ 3720428 w 7581534"/>
                <a:gd name="connsiteY26" fmla="*/ 2920206 h 5658338"/>
                <a:gd name="connsiteX27" fmla="*/ 3827829 w 7581534"/>
                <a:gd name="connsiteY27" fmla="*/ 2998726 h 5658338"/>
                <a:gd name="connsiteX28" fmla="*/ 3874416 w 7581534"/>
                <a:gd name="connsiteY28" fmla="*/ 2869955 h 5658338"/>
                <a:gd name="connsiteX29" fmla="*/ 3860129 w 7581534"/>
                <a:gd name="connsiteY29" fmla="*/ 2754130 h 5658338"/>
                <a:gd name="connsiteX30" fmla="*/ 3785726 w 7581534"/>
                <a:gd name="connsiteY30" fmla="*/ 2693432 h 5658338"/>
                <a:gd name="connsiteX31" fmla="*/ 3558382 w 7581534"/>
                <a:gd name="connsiteY31" fmla="*/ 2684767 h 5658338"/>
                <a:gd name="connsiteX32" fmla="*/ 3468993 w 7581534"/>
                <a:gd name="connsiteY32" fmla="*/ 2621573 h 5658338"/>
                <a:gd name="connsiteX33" fmla="*/ 3335094 w 7581534"/>
                <a:gd name="connsiteY33" fmla="*/ 2068024 h 5658338"/>
                <a:gd name="connsiteX34" fmla="*/ 3649785 w 7581534"/>
                <a:gd name="connsiteY34" fmla="*/ 2180492 h 5658338"/>
                <a:gd name="connsiteX35" fmla="*/ 3884246 w 7581534"/>
                <a:gd name="connsiteY35" fmla="*/ 2157046 h 5658338"/>
                <a:gd name="connsiteX36" fmla="*/ 3923323 w 7581534"/>
                <a:gd name="connsiteY36" fmla="*/ 2125784 h 5658338"/>
                <a:gd name="connsiteX37" fmla="*/ 3985846 w 7581534"/>
                <a:gd name="connsiteY37" fmla="*/ 2078892 h 5658338"/>
                <a:gd name="connsiteX38" fmla="*/ 4024923 w 7581534"/>
                <a:gd name="connsiteY38" fmla="*/ 2032000 h 5658338"/>
                <a:gd name="connsiteX39" fmla="*/ 3305908 w 7581534"/>
                <a:gd name="connsiteY39" fmla="*/ 1781907 h 5658338"/>
                <a:gd name="connsiteX40" fmla="*/ 3515885 w 7581534"/>
                <a:gd name="connsiteY40" fmla="*/ 1535540 h 5658338"/>
                <a:gd name="connsiteX41" fmla="*/ 4251569 w 7581534"/>
                <a:gd name="connsiteY41" fmla="*/ 1789723 h 5658338"/>
                <a:gd name="connsiteX42" fmla="*/ 4238625 w 7581534"/>
                <a:gd name="connsiteY42" fmla="*/ 1438030 h 5658338"/>
                <a:gd name="connsiteX43" fmla="*/ 4100329 w 7581534"/>
                <a:gd name="connsiteY43" fmla="*/ 1371782 h 5658338"/>
                <a:gd name="connsiteX44" fmla="*/ 4089461 w 7581534"/>
                <a:gd name="connsiteY44" fmla="*/ 1156676 h 5658338"/>
                <a:gd name="connsiteX45" fmla="*/ 4024923 w 7581534"/>
                <a:gd name="connsiteY45" fmla="*/ 1164492 h 5658338"/>
                <a:gd name="connsiteX46" fmla="*/ 4044950 w 7581534"/>
                <a:gd name="connsiteY46" fmla="*/ 1477107 h 5658338"/>
                <a:gd name="connsiteX47" fmla="*/ 3985846 w 7581534"/>
                <a:gd name="connsiteY47" fmla="*/ 1531815 h 5658338"/>
                <a:gd name="connsiteX48" fmla="*/ 3485662 w 7581534"/>
                <a:gd name="connsiteY48" fmla="*/ 1383323 h 5658338"/>
                <a:gd name="connsiteX49" fmla="*/ 2934127 w 7581534"/>
                <a:gd name="connsiteY49" fmla="*/ 1602153 h 5658338"/>
                <a:gd name="connsiteX50" fmla="*/ 2898835 w 7581534"/>
                <a:gd name="connsiteY50" fmla="*/ 1508735 h 5658338"/>
                <a:gd name="connsiteX51" fmla="*/ 2509044 w 7581534"/>
                <a:gd name="connsiteY51" fmla="*/ 1655518 h 5658338"/>
                <a:gd name="connsiteX52" fmla="*/ 1669073 w 7581534"/>
                <a:gd name="connsiteY52" fmla="*/ 1258276 h 5658338"/>
                <a:gd name="connsiteX53" fmla="*/ 1521253 w 7581534"/>
                <a:gd name="connsiteY53" fmla="*/ 280316 h 5658338"/>
                <a:gd name="connsiteX54" fmla="*/ 2235200 w 7581534"/>
                <a:gd name="connsiteY54" fmla="*/ 523630 h 5658338"/>
                <a:gd name="connsiteX55" fmla="*/ 2202900 w 7581534"/>
                <a:gd name="connsiteY55" fmla="*/ 643913 h 5658338"/>
                <a:gd name="connsiteX56" fmla="*/ 3008923 w 7581534"/>
                <a:gd name="connsiteY56" fmla="*/ 922215 h 5658338"/>
                <a:gd name="connsiteX57" fmla="*/ 3133969 w 7581534"/>
                <a:gd name="connsiteY57" fmla="*/ 578338 h 5658338"/>
                <a:gd name="connsiteX58" fmla="*/ 2469662 w 7581534"/>
                <a:gd name="connsiteY58" fmla="*/ 328246 h 5658338"/>
                <a:gd name="connsiteX59" fmla="*/ 2500923 w 7581534"/>
                <a:gd name="connsiteY59" fmla="*/ 203200 h 5658338"/>
                <a:gd name="connsiteX60" fmla="*/ 3126154 w 7581534"/>
                <a:gd name="connsiteY60" fmla="*/ 203200 h 5658338"/>
                <a:gd name="connsiteX61" fmla="*/ 3790462 w 7581534"/>
                <a:gd name="connsiteY61" fmla="*/ 336061 h 5658338"/>
                <a:gd name="connsiteX62" fmla="*/ 4657969 w 7581534"/>
                <a:gd name="connsiteY62" fmla="*/ 625230 h 5658338"/>
                <a:gd name="connsiteX63" fmla="*/ 5119077 w 7581534"/>
                <a:gd name="connsiteY63" fmla="*/ 836246 h 5658338"/>
                <a:gd name="connsiteX64" fmla="*/ 5455139 w 7581534"/>
                <a:gd name="connsiteY64" fmla="*/ 992553 h 5658338"/>
                <a:gd name="connsiteX65" fmla="*/ 5822462 w 7581534"/>
                <a:gd name="connsiteY65" fmla="*/ 1094153 h 5658338"/>
                <a:gd name="connsiteX66" fmla="*/ 6205416 w 7581534"/>
                <a:gd name="connsiteY66" fmla="*/ 1203569 h 5658338"/>
                <a:gd name="connsiteX67" fmla="*/ 6502400 w 7581534"/>
                <a:gd name="connsiteY67" fmla="*/ 1305169 h 5658338"/>
                <a:gd name="connsiteX68" fmla="*/ 6613159 w 7581534"/>
                <a:gd name="connsiteY68" fmla="*/ 1458423 h 5658338"/>
                <a:gd name="connsiteX69" fmla="*/ 6666523 w 7581534"/>
                <a:gd name="connsiteY69" fmla="*/ 1695938 h 5658338"/>
                <a:gd name="connsiteX70" fmla="*/ 6775939 w 7581534"/>
                <a:gd name="connsiteY70" fmla="*/ 1852246 h 5658338"/>
                <a:gd name="connsiteX71" fmla="*/ 6885354 w 7581534"/>
                <a:gd name="connsiteY71" fmla="*/ 1899138 h 5658338"/>
                <a:gd name="connsiteX72" fmla="*/ 7065108 w 7581534"/>
                <a:gd name="connsiteY72" fmla="*/ 1906953 h 5658338"/>
                <a:gd name="connsiteX73" fmla="*/ 7405566 w 7581534"/>
                <a:gd name="connsiteY73" fmla="*/ 1809750 h 5658338"/>
                <a:gd name="connsiteX74" fmla="*/ 7581534 w 7581534"/>
                <a:gd name="connsiteY74" fmla="*/ 1678292 h 5658338"/>
                <a:gd name="connsiteX75" fmla="*/ 7578481 w 7581534"/>
                <a:gd name="connsiteY75" fmla="*/ 1631033 h 5658338"/>
                <a:gd name="connsiteX76" fmla="*/ 7383157 w 7581534"/>
                <a:gd name="connsiteY76" fmla="*/ 1770673 h 5658338"/>
                <a:gd name="connsiteX77" fmla="*/ 7058636 w 7581534"/>
                <a:gd name="connsiteY77" fmla="*/ 1848460 h 5658338"/>
                <a:gd name="connsiteX78" fmla="*/ 6861908 w 7581534"/>
                <a:gd name="connsiteY78" fmla="*/ 1828800 h 5658338"/>
                <a:gd name="connsiteX79" fmla="*/ 6752492 w 7581534"/>
                <a:gd name="connsiteY79" fmla="*/ 1727200 h 5658338"/>
                <a:gd name="connsiteX80" fmla="*/ 6682154 w 7581534"/>
                <a:gd name="connsiteY80" fmla="*/ 1492738 h 5658338"/>
                <a:gd name="connsiteX81" fmla="*/ 6624027 w 7581534"/>
                <a:gd name="connsiteY81" fmla="*/ 1328615 h 5658338"/>
                <a:gd name="connsiteX82" fmla="*/ 6510216 w 7581534"/>
                <a:gd name="connsiteY82" fmla="*/ 1219200 h 5658338"/>
                <a:gd name="connsiteX83" fmla="*/ 6377354 w 7581534"/>
                <a:gd name="connsiteY83" fmla="*/ 1156676 h 5658338"/>
                <a:gd name="connsiteX84" fmla="*/ 5791200 w 7581534"/>
                <a:gd name="connsiteY84" fmla="*/ 1016000 h 5658338"/>
                <a:gd name="connsiteX85" fmla="*/ 5462954 w 7581534"/>
                <a:gd name="connsiteY85" fmla="*/ 930030 h 5658338"/>
                <a:gd name="connsiteX86" fmla="*/ 4931508 w 7581534"/>
                <a:gd name="connsiteY86" fmla="*/ 656492 h 5658338"/>
                <a:gd name="connsiteX87" fmla="*/ 4196862 w 7581534"/>
                <a:gd name="connsiteY87" fmla="*/ 382953 h 5658338"/>
                <a:gd name="connsiteX88" fmla="*/ 3100021 w 7581534"/>
                <a:gd name="connsiteY88" fmla="*/ 0 h 5658338"/>
                <a:gd name="connsiteX89" fmla="*/ 2203939 w 7581534"/>
                <a:gd name="connsiteY89" fmla="*/ 15630 h 5658338"/>
                <a:gd name="connsiteX90" fmla="*/ 0 w 7581534"/>
                <a:gd name="connsiteY90" fmla="*/ 39077 h 5658338"/>
                <a:gd name="connsiteX91" fmla="*/ 7816 w 7581534"/>
                <a:gd name="connsiteY91"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38400 w 7581534"/>
                <a:gd name="connsiteY5" fmla="*/ 4071815 h 5658338"/>
                <a:gd name="connsiteX6" fmla="*/ 2373645 w 7581534"/>
                <a:gd name="connsiteY6" fmla="*/ 4074557 h 5658338"/>
                <a:gd name="connsiteX7" fmla="*/ 1985108 w 7581534"/>
                <a:gd name="connsiteY7" fmla="*/ 3970215 h 5658338"/>
                <a:gd name="connsiteX8" fmla="*/ 609600 w 7581534"/>
                <a:gd name="connsiteY8" fmla="*/ 3978030 h 5658338"/>
                <a:gd name="connsiteX9" fmla="*/ 62523 w 7581534"/>
                <a:gd name="connsiteY9" fmla="*/ 687753 h 5658338"/>
                <a:gd name="connsiteX10" fmla="*/ 1003423 w 7581534"/>
                <a:gd name="connsiteY10" fmla="*/ 1252171 h 5658338"/>
                <a:gd name="connsiteX11" fmla="*/ 1337774 w 7581534"/>
                <a:gd name="connsiteY11" fmla="*/ 3206018 h 5658338"/>
                <a:gd name="connsiteX12" fmla="*/ 1917517 w 7581534"/>
                <a:gd name="connsiteY12" fmla="*/ 3145875 h 5658338"/>
                <a:gd name="connsiteX13" fmla="*/ 1703754 w 7581534"/>
                <a:gd name="connsiteY13" fmla="*/ 1573578 h 5658338"/>
                <a:gd name="connsiteX14" fmla="*/ 2250464 w 7581534"/>
                <a:gd name="connsiteY14" fmla="*/ 1855299 h 5658338"/>
                <a:gd name="connsiteX15" fmla="*/ 2289908 w 7581534"/>
                <a:gd name="connsiteY15" fmla="*/ 2146177 h 5658338"/>
                <a:gd name="connsiteX16" fmla="*/ 2758831 w 7581534"/>
                <a:gd name="connsiteY16" fmla="*/ 2129203 h 5658338"/>
                <a:gd name="connsiteX17" fmla="*/ 2918863 w 7581534"/>
                <a:gd name="connsiteY17" fmla="*/ 2797907 h 5658338"/>
                <a:gd name="connsiteX18" fmla="*/ 3043237 w 7581534"/>
                <a:gd name="connsiteY18" fmla="*/ 3457819 h 5658338"/>
                <a:gd name="connsiteX19" fmla="*/ 3516923 w 7581534"/>
                <a:gd name="connsiteY19" fmla="*/ 3641969 h 5658338"/>
                <a:gd name="connsiteX20" fmla="*/ 3576393 w 7581534"/>
                <a:gd name="connsiteY20" fmla="*/ 3503001 h 5658338"/>
                <a:gd name="connsiteX21" fmla="*/ 3318119 w 7581534"/>
                <a:gd name="connsiteY21" fmla="*/ 3380336 h 5658338"/>
                <a:gd name="connsiteX22" fmla="*/ 3438769 w 7581534"/>
                <a:gd name="connsiteY22" fmla="*/ 2860430 h 5658338"/>
                <a:gd name="connsiteX23" fmla="*/ 3501292 w 7581534"/>
                <a:gd name="connsiteY23" fmla="*/ 2727569 h 5658338"/>
                <a:gd name="connsiteX24" fmla="*/ 3719085 w 7581534"/>
                <a:gd name="connsiteY24" fmla="*/ 2741490 h 5658338"/>
                <a:gd name="connsiteX25" fmla="*/ 3720428 w 7581534"/>
                <a:gd name="connsiteY25" fmla="*/ 2920206 h 5658338"/>
                <a:gd name="connsiteX26" fmla="*/ 3827829 w 7581534"/>
                <a:gd name="connsiteY26" fmla="*/ 2998726 h 5658338"/>
                <a:gd name="connsiteX27" fmla="*/ 3874416 w 7581534"/>
                <a:gd name="connsiteY27" fmla="*/ 2869955 h 5658338"/>
                <a:gd name="connsiteX28" fmla="*/ 3860129 w 7581534"/>
                <a:gd name="connsiteY28" fmla="*/ 2754130 h 5658338"/>
                <a:gd name="connsiteX29" fmla="*/ 3785726 w 7581534"/>
                <a:gd name="connsiteY29" fmla="*/ 2693432 h 5658338"/>
                <a:gd name="connsiteX30" fmla="*/ 3558382 w 7581534"/>
                <a:gd name="connsiteY30" fmla="*/ 2684767 h 5658338"/>
                <a:gd name="connsiteX31" fmla="*/ 3468993 w 7581534"/>
                <a:gd name="connsiteY31" fmla="*/ 2621573 h 5658338"/>
                <a:gd name="connsiteX32" fmla="*/ 3335094 w 7581534"/>
                <a:gd name="connsiteY32" fmla="*/ 2068024 h 5658338"/>
                <a:gd name="connsiteX33" fmla="*/ 3649785 w 7581534"/>
                <a:gd name="connsiteY33" fmla="*/ 2180492 h 5658338"/>
                <a:gd name="connsiteX34" fmla="*/ 3884246 w 7581534"/>
                <a:gd name="connsiteY34" fmla="*/ 2157046 h 5658338"/>
                <a:gd name="connsiteX35" fmla="*/ 3923323 w 7581534"/>
                <a:gd name="connsiteY35" fmla="*/ 2125784 h 5658338"/>
                <a:gd name="connsiteX36" fmla="*/ 3985846 w 7581534"/>
                <a:gd name="connsiteY36" fmla="*/ 2078892 h 5658338"/>
                <a:gd name="connsiteX37" fmla="*/ 4024923 w 7581534"/>
                <a:gd name="connsiteY37" fmla="*/ 2032000 h 5658338"/>
                <a:gd name="connsiteX38" fmla="*/ 3305908 w 7581534"/>
                <a:gd name="connsiteY38" fmla="*/ 1781907 h 5658338"/>
                <a:gd name="connsiteX39" fmla="*/ 3515885 w 7581534"/>
                <a:gd name="connsiteY39" fmla="*/ 1535540 h 5658338"/>
                <a:gd name="connsiteX40" fmla="*/ 4251569 w 7581534"/>
                <a:gd name="connsiteY40" fmla="*/ 1789723 h 5658338"/>
                <a:gd name="connsiteX41" fmla="*/ 4238625 w 7581534"/>
                <a:gd name="connsiteY41" fmla="*/ 1438030 h 5658338"/>
                <a:gd name="connsiteX42" fmla="*/ 4100329 w 7581534"/>
                <a:gd name="connsiteY42" fmla="*/ 1371782 h 5658338"/>
                <a:gd name="connsiteX43" fmla="*/ 4089461 w 7581534"/>
                <a:gd name="connsiteY43" fmla="*/ 1156676 h 5658338"/>
                <a:gd name="connsiteX44" fmla="*/ 4024923 w 7581534"/>
                <a:gd name="connsiteY44" fmla="*/ 1164492 h 5658338"/>
                <a:gd name="connsiteX45" fmla="*/ 4044950 w 7581534"/>
                <a:gd name="connsiteY45" fmla="*/ 1477107 h 5658338"/>
                <a:gd name="connsiteX46" fmla="*/ 3985846 w 7581534"/>
                <a:gd name="connsiteY46" fmla="*/ 1531815 h 5658338"/>
                <a:gd name="connsiteX47" fmla="*/ 3485662 w 7581534"/>
                <a:gd name="connsiteY47" fmla="*/ 1383323 h 5658338"/>
                <a:gd name="connsiteX48" fmla="*/ 2934127 w 7581534"/>
                <a:gd name="connsiteY48" fmla="*/ 1602153 h 5658338"/>
                <a:gd name="connsiteX49" fmla="*/ 2898835 w 7581534"/>
                <a:gd name="connsiteY49" fmla="*/ 1508735 h 5658338"/>
                <a:gd name="connsiteX50" fmla="*/ 2509044 w 7581534"/>
                <a:gd name="connsiteY50" fmla="*/ 1655518 h 5658338"/>
                <a:gd name="connsiteX51" fmla="*/ 1669073 w 7581534"/>
                <a:gd name="connsiteY51" fmla="*/ 1258276 h 5658338"/>
                <a:gd name="connsiteX52" fmla="*/ 1521253 w 7581534"/>
                <a:gd name="connsiteY52" fmla="*/ 280316 h 5658338"/>
                <a:gd name="connsiteX53" fmla="*/ 2235200 w 7581534"/>
                <a:gd name="connsiteY53" fmla="*/ 523630 h 5658338"/>
                <a:gd name="connsiteX54" fmla="*/ 2202900 w 7581534"/>
                <a:gd name="connsiteY54" fmla="*/ 643913 h 5658338"/>
                <a:gd name="connsiteX55" fmla="*/ 3008923 w 7581534"/>
                <a:gd name="connsiteY55" fmla="*/ 922215 h 5658338"/>
                <a:gd name="connsiteX56" fmla="*/ 3133969 w 7581534"/>
                <a:gd name="connsiteY56" fmla="*/ 578338 h 5658338"/>
                <a:gd name="connsiteX57" fmla="*/ 2469662 w 7581534"/>
                <a:gd name="connsiteY57" fmla="*/ 328246 h 5658338"/>
                <a:gd name="connsiteX58" fmla="*/ 2500923 w 7581534"/>
                <a:gd name="connsiteY58" fmla="*/ 203200 h 5658338"/>
                <a:gd name="connsiteX59" fmla="*/ 3126154 w 7581534"/>
                <a:gd name="connsiteY59" fmla="*/ 203200 h 5658338"/>
                <a:gd name="connsiteX60" fmla="*/ 3790462 w 7581534"/>
                <a:gd name="connsiteY60" fmla="*/ 336061 h 5658338"/>
                <a:gd name="connsiteX61" fmla="*/ 4657969 w 7581534"/>
                <a:gd name="connsiteY61" fmla="*/ 625230 h 5658338"/>
                <a:gd name="connsiteX62" fmla="*/ 5119077 w 7581534"/>
                <a:gd name="connsiteY62" fmla="*/ 836246 h 5658338"/>
                <a:gd name="connsiteX63" fmla="*/ 5455139 w 7581534"/>
                <a:gd name="connsiteY63" fmla="*/ 992553 h 5658338"/>
                <a:gd name="connsiteX64" fmla="*/ 5822462 w 7581534"/>
                <a:gd name="connsiteY64" fmla="*/ 1094153 h 5658338"/>
                <a:gd name="connsiteX65" fmla="*/ 6205416 w 7581534"/>
                <a:gd name="connsiteY65" fmla="*/ 1203569 h 5658338"/>
                <a:gd name="connsiteX66" fmla="*/ 6502400 w 7581534"/>
                <a:gd name="connsiteY66" fmla="*/ 1305169 h 5658338"/>
                <a:gd name="connsiteX67" fmla="*/ 6613159 w 7581534"/>
                <a:gd name="connsiteY67" fmla="*/ 1458423 h 5658338"/>
                <a:gd name="connsiteX68" fmla="*/ 6666523 w 7581534"/>
                <a:gd name="connsiteY68" fmla="*/ 1695938 h 5658338"/>
                <a:gd name="connsiteX69" fmla="*/ 6775939 w 7581534"/>
                <a:gd name="connsiteY69" fmla="*/ 1852246 h 5658338"/>
                <a:gd name="connsiteX70" fmla="*/ 6885354 w 7581534"/>
                <a:gd name="connsiteY70" fmla="*/ 1899138 h 5658338"/>
                <a:gd name="connsiteX71" fmla="*/ 7065108 w 7581534"/>
                <a:gd name="connsiteY71" fmla="*/ 1906953 h 5658338"/>
                <a:gd name="connsiteX72" fmla="*/ 7405566 w 7581534"/>
                <a:gd name="connsiteY72" fmla="*/ 1809750 h 5658338"/>
                <a:gd name="connsiteX73" fmla="*/ 7581534 w 7581534"/>
                <a:gd name="connsiteY73" fmla="*/ 1678292 h 5658338"/>
                <a:gd name="connsiteX74" fmla="*/ 7578481 w 7581534"/>
                <a:gd name="connsiteY74" fmla="*/ 1631033 h 5658338"/>
                <a:gd name="connsiteX75" fmla="*/ 7383157 w 7581534"/>
                <a:gd name="connsiteY75" fmla="*/ 1770673 h 5658338"/>
                <a:gd name="connsiteX76" fmla="*/ 7058636 w 7581534"/>
                <a:gd name="connsiteY76" fmla="*/ 1848460 h 5658338"/>
                <a:gd name="connsiteX77" fmla="*/ 6861908 w 7581534"/>
                <a:gd name="connsiteY77" fmla="*/ 1828800 h 5658338"/>
                <a:gd name="connsiteX78" fmla="*/ 6752492 w 7581534"/>
                <a:gd name="connsiteY78" fmla="*/ 1727200 h 5658338"/>
                <a:gd name="connsiteX79" fmla="*/ 6682154 w 7581534"/>
                <a:gd name="connsiteY79" fmla="*/ 1492738 h 5658338"/>
                <a:gd name="connsiteX80" fmla="*/ 6624027 w 7581534"/>
                <a:gd name="connsiteY80" fmla="*/ 1328615 h 5658338"/>
                <a:gd name="connsiteX81" fmla="*/ 6510216 w 7581534"/>
                <a:gd name="connsiteY81" fmla="*/ 1219200 h 5658338"/>
                <a:gd name="connsiteX82" fmla="*/ 6377354 w 7581534"/>
                <a:gd name="connsiteY82" fmla="*/ 1156676 h 5658338"/>
                <a:gd name="connsiteX83" fmla="*/ 5791200 w 7581534"/>
                <a:gd name="connsiteY83" fmla="*/ 1016000 h 5658338"/>
                <a:gd name="connsiteX84" fmla="*/ 5462954 w 7581534"/>
                <a:gd name="connsiteY84" fmla="*/ 930030 h 5658338"/>
                <a:gd name="connsiteX85" fmla="*/ 4931508 w 7581534"/>
                <a:gd name="connsiteY85" fmla="*/ 656492 h 5658338"/>
                <a:gd name="connsiteX86" fmla="*/ 4196862 w 7581534"/>
                <a:gd name="connsiteY86" fmla="*/ 382953 h 5658338"/>
                <a:gd name="connsiteX87" fmla="*/ 3100021 w 7581534"/>
                <a:gd name="connsiteY87" fmla="*/ 0 h 5658338"/>
                <a:gd name="connsiteX88" fmla="*/ 2203939 w 7581534"/>
                <a:gd name="connsiteY88" fmla="*/ 15630 h 5658338"/>
                <a:gd name="connsiteX89" fmla="*/ 0 w 7581534"/>
                <a:gd name="connsiteY89" fmla="*/ 39077 h 5658338"/>
                <a:gd name="connsiteX90" fmla="*/ 7816 w 7581534"/>
                <a:gd name="connsiteY90"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2438400 w 7581534"/>
                <a:gd name="connsiteY5" fmla="*/ 4071815 h 5658338"/>
                <a:gd name="connsiteX6" fmla="*/ 1985108 w 7581534"/>
                <a:gd name="connsiteY6" fmla="*/ 3970215 h 5658338"/>
                <a:gd name="connsiteX7" fmla="*/ 609600 w 7581534"/>
                <a:gd name="connsiteY7" fmla="*/ 3978030 h 5658338"/>
                <a:gd name="connsiteX8" fmla="*/ 62523 w 7581534"/>
                <a:gd name="connsiteY8" fmla="*/ 687753 h 5658338"/>
                <a:gd name="connsiteX9" fmla="*/ 1003423 w 7581534"/>
                <a:gd name="connsiteY9" fmla="*/ 1252171 h 5658338"/>
                <a:gd name="connsiteX10" fmla="*/ 1337774 w 7581534"/>
                <a:gd name="connsiteY10" fmla="*/ 3206018 h 5658338"/>
                <a:gd name="connsiteX11" fmla="*/ 1917517 w 7581534"/>
                <a:gd name="connsiteY11" fmla="*/ 3145875 h 5658338"/>
                <a:gd name="connsiteX12" fmla="*/ 1703754 w 7581534"/>
                <a:gd name="connsiteY12" fmla="*/ 1573578 h 5658338"/>
                <a:gd name="connsiteX13" fmla="*/ 2250464 w 7581534"/>
                <a:gd name="connsiteY13" fmla="*/ 1855299 h 5658338"/>
                <a:gd name="connsiteX14" fmla="*/ 2289908 w 7581534"/>
                <a:gd name="connsiteY14" fmla="*/ 2146177 h 5658338"/>
                <a:gd name="connsiteX15" fmla="*/ 2758831 w 7581534"/>
                <a:gd name="connsiteY15" fmla="*/ 2129203 h 5658338"/>
                <a:gd name="connsiteX16" fmla="*/ 2918863 w 7581534"/>
                <a:gd name="connsiteY16" fmla="*/ 2797907 h 5658338"/>
                <a:gd name="connsiteX17" fmla="*/ 3043237 w 7581534"/>
                <a:gd name="connsiteY17" fmla="*/ 3457819 h 5658338"/>
                <a:gd name="connsiteX18" fmla="*/ 3516923 w 7581534"/>
                <a:gd name="connsiteY18" fmla="*/ 3641969 h 5658338"/>
                <a:gd name="connsiteX19" fmla="*/ 3576393 w 7581534"/>
                <a:gd name="connsiteY19" fmla="*/ 3503001 h 5658338"/>
                <a:gd name="connsiteX20" fmla="*/ 3318119 w 7581534"/>
                <a:gd name="connsiteY20" fmla="*/ 3380336 h 5658338"/>
                <a:gd name="connsiteX21" fmla="*/ 3438769 w 7581534"/>
                <a:gd name="connsiteY21" fmla="*/ 2860430 h 5658338"/>
                <a:gd name="connsiteX22" fmla="*/ 3501292 w 7581534"/>
                <a:gd name="connsiteY22" fmla="*/ 2727569 h 5658338"/>
                <a:gd name="connsiteX23" fmla="*/ 3719085 w 7581534"/>
                <a:gd name="connsiteY23" fmla="*/ 2741490 h 5658338"/>
                <a:gd name="connsiteX24" fmla="*/ 3720428 w 7581534"/>
                <a:gd name="connsiteY24" fmla="*/ 2920206 h 5658338"/>
                <a:gd name="connsiteX25" fmla="*/ 3827829 w 7581534"/>
                <a:gd name="connsiteY25" fmla="*/ 2998726 h 5658338"/>
                <a:gd name="connsiteX26" fmla="*/ 3874416 w 7581534"/>
                <a:gd name="connsiteY26" fmla="*/ 2869955 h 5658338"/>
                <a:gd name="connsiteX27" fmla="*/ 3860129 w 7581534"/>
                <a:gd name="connsiteY27" fmla="*/ 2754130 h 5658338"/>
                <a:gd name="connsiteX28" fmla="*/ 3785726 w 7581534"/>
                <a:gd name="connsiteY28" fmla="*/ 2693432 h 5658338"/>
                <a:gd name="connsiteX29" fmla="*/ 3558382 w 7581534"/>
                <a:gd name="connsiteY29" fmla="*/ 2684767 h 5658338"/>
                <a:gd name="connsiteX30" fmla="*/ 3468993 w 7581534"/>
                <a:gd name="connsiteY30" fmla="*/ 2621573 h 5658338"/>
                <a:gd name="connsiteX31" fmla="*/ 3335094 w 7581534"/>
                <a:gd name="connsiteY31" fmla="*/ 2068024 h 5658338"/>
                <a:gd name="connsiteX32" fmla="*/ 3649785 w 7581534"/>
                <a:gd name="connsiteY32" fmla="*/ 2180492 h 5658338"/>
                <a:gd name="connsiteX33" fmla="*/ 3884246 w 7581534"/>
                <a:gd name="connsiteY33" fmla="*/ 2157046 h 5658338"/>
                <a:gd name="connsiteX34" fmla="*/ 3923323 w 7581534"/>
                <a:gd name="connsiteY34" fmla="*/ 2125784 h 5658338"/>
                <a:gd name="connsiteX35" fmla="*/ 3985846 w 7581534"/>
                <a:gd name="connsiteY35" fmla="*/ 2078892 h 5658338"/>
                <a:gd name="connsiteX36" fmla="*/ 4024923 w 7581534"/>
                <a:gd name="connsiteY36" fmla="*/ 2032000 h 5658338"/>
                <a:gd name="connsiteX37" fmla="*/ 3305908 w 7581534"/>
                <a:gd name="connsiteY37" fmla="*/ 1781907 h 5658338"/>
                <a:gd name="connsiteX38" fmla="*/ 3515885 w 7581534"/>
                <a:gd name="connsiteY38" fmla="*/ 1535540 h 5658338"/>
                <a:gd name="connsiteX39" fmla="*/ 4251569 w 7581534"/>
                <a:gd name="connsiteY39" fmla="*/ 1789723 h 5658338"/>
                <a:gd name="connsiteX40" fmla="*/ 4238625 w 7581534"/>
                <a:gd name="connsiteY40" fmla="*/ 1438030 h 5658338"/>
                <a:gd name="connsiteX41" fmla="*/ 4100329 w 7581534"/>
                <a:gd name="connsiteY41" fmla="*/ 1371782 h 5658338"/>
                <a:gd name="connsiteX42" fmla="*/ 4089461 w 7581534"/>
                <a:gd name="connsiteY42" fmla="*/ 1156676 h 5658338"/>
                <a:gd name="connsiteX43" fmla="*/ 4024923 w 7581534"/>
                <a:gd name="connsiteY43" fmla="*/ 1164492 h 5658338"/>
                <a:gd name="connsiteX44" fmla="*/ 4044950 w 7581534"/>
                <a:gd name="connsiteY44" fmla="*/ 1477107 h 5658338"/>
                <a:gd name="connsiteX45" fmla="*/ 3985846 w 7581534"/>
                <a:gd name="connsiteY45" fmla="*/ 1531815 h 5658338"/>
                <a:gd name="connsiteX46" fmla="*/ 3485662 w 7581534"/>
                <a:gd name="connsiteY46" fmla="*/ 1383323 h 5658338"/>
                <a:gd name="connsiteX47" fmla="*/ 2934127 w 7581534"/>
                <a:gd name="connsiteY47" fmla="*/ 1602153 h 5658338"/>
                <a:gd name="connsiteX48" fmla="*/ 2898835 w 7581534"/>
                <a:gd name="connsiteY48" fmla="*/ 1508735 h 5658338"/>
                <a:gd name="connsiteX49" fmla="*/ 2509044 w 7581534"/>
                <a:gd name="connsiteY49" fmla="*/ 1655518 h 5658338"/>
                <a:gd name="connsiteX50" fmla="*/ 1669073 w 7581534"/>
                <a:gd name="connsiteY50" fmla="*/ 1258276 h 5658338"/>
                <a:gd name="connsiteX51" fmla="*/ 1521253 w 7581534"/>
                <a:gd name="connsiteY51" fmla="*/ 280316 h 5658338"/>
                <a:gd name="connsiteX52" fmla="*/ 2235200 w 7581534"/>
                <a:gd name="connsiteY52" fmla="*/ 523630 h 5658338"/>
                <a:gd name="connsiteX53" fmla="*/ 2202900 w 7581534"/>
                <a:gd name="connsiteY53" fmla="*/ 643913 h 5658338"/>
                <a:gd name="connsiteX54" fmla="*/ 3008923 w 7581534"/>
                <a:gd name="connsiteY54" fmla="*/ 922215 h 5658338"/>
                <a:gd name="connsiteX55" fmla="*/ 3133969 w 7581534"/>
                <a:gd name="connsiteY55" fmla="*/ 578338 h 5658338"/>
                <a:gd name="connsiteX56" fmla="*/ 2469662 w 7581534"/>
                <a:gd name="connsiteY56" fmla="*/ 328246 h 5658338"/>
                <a:gd name="connsiteX57" fmla="*/ 2500923 w 7581534"/>
                <a:gd name="connsiteY57" fmla="*/ 203200 h 5658338"/>
                <a:gd name="connsiteX58" fmla="*/ 3126154 w 7581534"/>
                <a:gd name="connsiteY58" fmla="*/ 203200 h 5658338"/>
                <a:gd name="connsiteX59" fmla="*/ 3790462 w 7581534"/>
                <a:gd name="connsiteY59" fmla="*/ 336061 h 5658338"/>
                <a:gd name="connsiteX60" fmla="*/ 4657969 w 7581534"/>
                <a:gd name="connsiteY60" fmla="*/ 625230 h 5658338"/>
                <a:gd name="connsiteX61" fmla="*/ 5119077 w 7581534"/>
                <a:gd name="connsiteY61" fmla="*/ 836246 h 5658338"/>
                <a:gd name="connsiteX62" fmla="*/ 5455139 w 7581534"/>
                <a:gd name="connsiteY62" fmla="*/ 992553 h 5658338"/>
                <a:gd name="connsiteX63" fmla="*/ 5822462 w 7581534"/>
                <a:gd name="connsiteY63" fmla="*/ 1094153 h 5658338"/>
                <a:gd name="connsiteX64" fmla="*/ 6205416 w 7581534"/>
                <a:gd name="connsiteY64" fmla="*/ 1203569 h 5658338"/>
                <a:gd name="connsiteX65" fmla="*/ 6502400 w 7581534"/>
                <a:gd name="connsiteY65" fmla="*/ 1305169 h 5658338"/>
                <a:gd name="connsiteX66" fmla="*/ 6613159 w 7581534"/>
                <a:gd name="connsiteY66" fmla="*/ 1458423 h 5658338"/>
                <a:gd name="connsiteX67" fmla="*/ 6666523 w 7581534"/>
                <a:gd name="connsiteY67" fmla="*/ 1695938 h 5658338"/>
                <a:gd name="connsiteX68" fmla="*/ 6775939 w 7581534"/>
                <a:gd name="connsiteY68" fmla="*/ 1852246 h 5658338"/>
                <a:gd name="connsiteX69" fmla="*/ 6885354 w 7581534"/>
                <a:gd name="connsiteY69" fmla="*/ 1899138 h 5658338"/>
                <a:gd name="connsiteX70" fmla="*/ 7065108 w 7581534"/>
                <a:gd name="connsiteY70" fmla="*/ 1906953 h 5658338"/>
                <a:gd name="connsiteX71" fmla="*/ 7405566 w 7581534"/>
                <a:gd name="connsiteY71" fmla="*/ 1809750 h 5658338"/>
                <a:gd name="connsiteX72" fmla="*/ 7581534 w 7581534"/>
                <a:gd name="connsiteY72" fmla="*/ 1678292 h 5658338"/>
                <a:gd name="connsiteX73" fmla="*/ 7578481 w 7581534"/>
                <a:gd name="connsiteY73" fmla="*/ 1631033 h 5658338"/>
                <a:gd name="connsiteX74" fmla="*/ 7383157 w 7581534"/>
                <a:gd name="connsiteY74" fmla="*/ 1770673 h 5658338"/>
                <a:gd name="connsiteX75" fmla="*/ 7058636 w 7581534"/>
                <a:gd name="connsiteY75" fmla="*/ 1848460 h 5658338"/>
                <a:gd name="connsiteX76" fmla="*/ 6861908 w 7581534"/>
                <a:gd name="connsiteY76" fmla="*/ 1828800 h 5658338"/>
                <a:gd name="connsiteX77" fmla="*/ 6752492 w 7581534"/>
                <a:gd name="connsiteY77" fmla="*/ 1727200 h 5658338"/>
                <a:gd name="connsiteX78" fmla="*/ 6682154 w 7581534"/>
                <a:gd name="connsiteY78" fmla="*/ 1492738 h 5658338"/>
                <a:gd name="connsiteX79" fmla="*/ 6624027 w 7581534"/>
                <a:gd name="connsiteY79" fmla="*/ 1328615 h 5658338"/>
                <a:gd name="connsiteX80" fmla="*/ 6510216 w 7581534"/>
                <a:gd name="connsiteY80" fmla="*/ 1219200 h 5658338"/>
                <a:gd name="connsiteX81" fmla="*/ 6377354 w 7581534"/>
                <a:gd name="connsiteY81" fmla="*/ 1156676 h 5658338"/>
                <a:gd name="connsiteX82" fmla="*/ 5791200 w 7581534"/>
                <a:gd name="connsiteY82" fmla="*/ 1016000 h 5658338"/>
                <a:gd name="connsiteX83" fmla="*/ 5462954 w 7581534"/>
                <a:gd name="connsiteY83" fmla="*/ 930030 h 5658338"/>
                <a:gd name="connsiteX84" fmla="*/ 4931508 w 7581534"/>
                <a:gd name="connsiteY84" fmla="*/ 656492 h 5658338"/>
                <a:gd name="connsiteX85" fmla="*/ 4196862 w 7581534"/>
                <a:gd name="connsiteY85" fmla="*/ 382953 h 5658338"/>
                <a:gd name="connsiteX86" fmla="*/ 3100021 w 7581534"/>
                <a:gd name="connsiteY86" fmla="*/ 0 h 5658338"/>
                <a:gd name="connsiteX87" fmla="*/ 2203939 w 7581534"/>
                <a:gd name="connsiteY87" fmla="*/ 15630 h 5658338"/>
                <a:gd name="connsiteX88" fmla="*/ 0 w 7581534"/>
                <a:gd name="connsiteY88" fmla="*/ 39077 h 5658338"/>
                <a:gd name="connsiteX89" fmla="*/ 7816 w 7581534"/>
                <a:gd name="connsiteY89"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1985108 w 7581534"/>
                <a:gd name="connsiteY5" fmla="*/ 3970215 h 5658338"/>
                <a:gd name="connsiteX6" fmla="*/ 609600 w 7581534"/>
                <a:gd name="connsiteY6" fmla="*/ 3978030 h 5658338"/>
                <a:gd name="connsiteX7" fmla="*/ 62523 w 7581534"/>
                <a:gd name="connsiteY7" fmla="*/ 687753 h 5658338"/>
                <a:gd name="connsiteX8" fmla="*/ 1003423 w 7581534"/>
                <a:gd name="connsiteY8" fmla="*/ 1252171 h 5658338"/>
                <a:gd name="connsiteX9" fmla="*/ 1337774 w 7581534"/>
                <a:gd name="connsiteY9" fmla="*/ 3206018 h 5658338"/>
                <a:gd name="connsiteX10" fmla="*/ 1917517 w 7581534"/>
                <a:gd name="connsiteY10" fmla="*/ 3145875 h 5658338"/>
                <a:gd name="connsiteX11" fmla="*/ 1703754 w 7581534"/>
                <a:gd name="connsiteY11" fmla="*/ 1573578 h 5658338"/>
                <a:gd name="connsiteX12" fmla="*/ 2250464 w 7581534"/>
                <a:gd name="connsiteY12" fmla="*/ 1855299 h 5658338"/>
                <a:gd name="connsiteX13" fmla="*/ 2289908 w 7581534"/>
                <a:gd name="connsiteY13" fmla="*/ 2146177 h 5658338"/>
                <a:gd name="connsiteX14" fmla="*/ 2758831 w 7581534"/>
                <a:gd name="connsiteY14" fmla="*/ 2129203 h 5658338"/>
                <a:gd name="connsiteX15" fmla="*/ 2918863 w 7581534"/>
                <a:gd name="connsiteY15" fmla="*/ 2797907 h 5658338"/>
                <a:gd name="connsiteX16" fmla="*/ 3043237 w 7581534"/>
                <a:gd name="connsiteY16" fmla="*/ 3457819 h 5658338"/>
                <a:gd name="connsiteX17" fmla="*/ 3516923 w 7581534"/>
                <a:gd name="connsiteY17" fmla="*/ 3641969 h 5658338"/>
                <a:gd name="connsiteX18" fmla="*/ 3576393 w 7581534"/>
                <a:gd name="connsiteY18" fmla="*/ 3503001 h 5658338"/>
                <a:gd name="connsiteX19" fmla="*/ 3318119 w 7581534"/>
                <a:gd name="connsiteY19" fmla="*/ 3380336 h 5658338"/>
                <a:gd name="connsiteX20" fmla="*/ 3438769 w 7581534"/>
                <a:gd name="connsiteY20" fmla="*/ 2860430 h 5658338"/>
                <a:gd name="connsiteX21" fmla="*/ 3501292 w 7581534"/>
                <a:gd name="connsiteY21" fmla="*/ 2727569 h 5658338"/>
                <a:gd name="connsiteX22" fmla="*/ 3719085 w 7581534"/>
                <a:gd name="connsiteY22" fmla="*/ 2741490 h 5658338"/>
                <a:gd name="connsiteX23" fmla="*/ 3720428 w 7581534"/>
                <a:gd name="connsiteY23" fmla="*/ 2920206 h 5658338"/>
                <a:gd name="connsiteX24" fmla="*/ 3827829 w 7581534"/>
                <a:gd name="connsiteY24" fmla="*/ 2998726 h 5658338"/>
                <a:gd name="connsiteX25" fmla="*/ 3874416 w 7581534"/>
                <a:gd name="connsiteY25" fmla="*/ 2869955 h 5658338"/>
                <a:gd name="connsiteX26" fmla="*/ 3860129 w 7581534"/>
                <a:gd name="connsiteY26" fmla="*/ 2754130 h 5658338"/>
                <a:gd name="connsiteX27" fmla="*/ 3785726 w 7581534"/>
                <a:gd name="connsiteY27" fmla="*/ 2693432 h 5658338"/>
                <a:gd name="connsiteX28" fmla="*/ 3558382 w 7581534"/>
                <a:gd name="connsiteY28" fmla="*/ 2684767 h 5658338"/>
                <a:gd name="connsiteX29" fmla="*/ 3468993 w 7581534"/>
                <a:gd name="connsiteY29" fmla="*/ 2621573 h 5658338"/>
                <a:gd name="connsiteX30" fmla="*/ 3335094 w 7581534"/>
                <a:gd name="connsiteY30" fmla="*/ 2068024 h 5658338"/>
                <a:gd name="connsiteX31" fmla="*/ 3649785 w 7581534"/>
                <a:gd name="connsiteY31" fmla="*/ 2180492 h 5658338"/>
                <a:gd name="connsiteX32" fmla="*/ 3884246 w 7581534"/>
                <a:gd name="connsiteY32" fmla="*/ 2157046 h 5658338"/>
                <a:gd name="connsiteX33" fmla="*/ 3923323 w 7581534"/>
                <a:gd name="connsiteY33" fmla="*/ 2125784 h 5658338"/>
                <a:gd name="connsiteX34" fmla="*/ 3985846 w 7581534"/>
                <a:gd name="connsiteY34" fmla="*/ 2078892 h 5658338"/>
                <a:gd name="connsiteX35" fmla="*/ 4024923 w 7581534"/>
                <a:gd name="connsiteY35" fmla="*/ 2032000 h 5658338"/>
                <a:gd name="connsiteX36" fmla="*/ 3305908 w 7581534"/>
                <a:gd name="connsiteY36" fmla="*/ 1781907 h 5658338"/>
                <a:gd name="connsiteX37" fmla="*/ 3515885 w 7581534"/>
                <a:gd name="connsiteY37" fmla="*/ 1535540 h 5658338"/>
                <a:gd name="connsiteX38" fmla="*/ 4251569 w 7581534"/>
                <a:gd name="connsiteY38" fmla="*/ 1789723 h 5658338"/>
                <a:gd name="connsiteX39" fmla="*/ 4238625 w 7581534"/>
                <a:gd name="connsiteY39" fmla="*/ 1438030 h 5658338"/>
                <a:gd name="connsiteX40" fmla="*/ 4100329 w 7581534"/>
                <a:gd name="connsiteY40" fmla="*/ 1371782 h 5658338"/>
                <a:gd name="connsiteX41" fmla="*/ 4089461 w 7581534"/>
                <a:gd name="connsiteY41" fmla="*/ 1156676 h 5658338"/>
                <a:gd name="connsiteX42" fmla="*/ 4024923 w 7581534"/>
                <a:gd name="connsiteY42" fmla="*/ 1164492 h 5658338"/>
                <a:gd name="connsiteX43" fmla="*/ 4044950 w 7581534"/>
                <a:gd name="connsiteY43" fmla="*/ 1477107 h 5658338"/>
                <a:gd name="connsiteX44" fmla="*/ 3985846 w 7581534"/>
                <a:gd name="connsiteY44" fmla="*/ 1531815 h 5658338"/>
                <a:gd name="connsiteX45" fmla="*/ 3485662 w 7581534"/>
                <a:gd name="connsiteY45" fmla="*/ 1383323 h 5658338"/>
                <a:gd name="connsiteX46" fmla="*/ 2934127 w 7581534"/>
                <a:gd name="connsiteY46" fmla="*/ 1602153 h 5658338"/>
                <a:gd name="connsiteX47" fmla="*/ 2898835 w 7581534"/>
                <a:gd name="connsiteY47" fmla="*/ 1508735 h 5658338"/>
                <a:gd name="connsiteX48" fmla="*/ 2509044 w 7581534"/>
                <a:gd name="connsiteY48" fmla="*/ 1655518 h 5658338"/>
                <a:gd name="connsiteX49" fmla="*/ 1669073 w 7581534"/>
                <a:gd name="connsiteY49" fmla="*/ 1258276 h 5658338"/>
                <a:gd name="connsiteX50" fmla="*/ 1521253 w 7581534"/>
                <a:gd name="connsiteY50" fmla="*/ 280316 h 5658338"/>
                <a:gd name="connsiteX51" fmla="*/ 2235200 w 7581534"/>
                <a:gd name="connsiteY51" fmla="*/ 523630 h 5658338"/>
                <a:gd name="connsiteX52" fmla="*/ 2202900 w 7581534"/>
                <a:gd name="connsiteY52" fmla="*/ 643913 h 5658338"/>
                <a:gd name="connsiteX53" fmla="*/ 3008923 w 7581534"/>
                <a:gd name="connsiteY53" fmla="*/ 922215 h 5658338"/>
                <a:gd name="connsiteX54" fmla="*/ 3133969 w 7581534"/>
                <a:gd name="connsiteY54" fmla="*/ 578338 h 5658338"/>
                <a:gd name="connsiteX55" fmla="*/ 2469662 w 7581534"/>
                <a:gd name="connsiteY55" fmla="*/ 328246 h 5658338"/>
                <a:gd name="connsiteX56" fmla="*/ 2500923 w 7581534"/>
                <a:gd name="connsiteY56" fmla="*/ 203200 h 5658338"/>
                <a:gd name="connsiteX57" fmla="*/ 3126154 w 7581534"/>
                <a:gd name="connsiteY57" fmla="*/ 203200 h 5658338"/>
                <a:gd name="connsiteX58" fmla="*/ 3790462 w 7581534"/>
                <a:gd name="connsiteY58" fmla="*/ 336061 h 5658338"/>
                <a:gd name="connsiteX59" fmla="*/ 4657969 w 7581534"/>
                <a:gd name="connsiteY59" fmla="*/ 625230 h 5658338"/>
                <a:gd name="connsiteX60" fmla="*/ 5119077 w 7581534"/>
                <a:gd name="connsiteY60" fmla="*/ 836246 h 5658338"/>
                <a:gd name="connsiteX61" fmla="*/ 5455139 w 7581534"/>
                <a:gd name="connsiteY61" fmla="*/ 992553 h 5658338"/>
                <a:gd name="connsiteX62" fmla="*/ 5822462 w 7581534"/>
                <a:gd name="connsiteY62" fmla="*/ 1094153 h 5658338"/>
                <a:gd name="connsiteX63" fmla="*/ 6205416 w 7581534"/>
                <a:gd name="connsiteY63" fmla="*/ 1203569 h 5658338"/>
                <a:gd name="connsiteX64" fmla="*/ 6502400 w 7581534"/>
                <a:gd name="connsiteY64" fmla="*/ 1305169 h 5658338"/>
                <a:gd name="connsiteX65" fmla="*/ 6613159 w 7581534"/>
                <a:gd name="connsiteY65" fmla="*/ 1458423 h 5658338"/>
                <a:gd name="connsiteX66" fmla="*/ 6666523 w 7581534"/>
                <a:gd name="connsiteY66" fmla="*/ 1695938 h 5658338"/>
                <a:gd name="connsiteX67" fmla="*/ 6775939 w 7581534"/>
                <a:gd name="connsiteY67" fmla="*/ 1852246 h 5658338"/>
                <a:gd name="connsiteX68" fmla="*/ 6885354 w 7581534"/>
                <a:gd name="connsiteY68" fmla="*/ 1899138 h 5658338"/>
                <a:gd name="connsiteX69" fmla="*/ 7065108 w 7581534"/>
                <a:gd name="connsiteY69" fmla="*/ 1906953 h 5658338"/>
                <a:gd name="connsiteX70" fmla="*/ 7405566 w 7581534"/>
                <a:gd name="connsiteY70" fmla="*/ 1809750 h 5658338"/>
                <a:gd name="connsiteX71" fmla="*/ 7581534 w 7581534"/>
                <a:gd name="connsiteY71" fmla="*/ 1678292 h 5658338"/>
                <a:gd name="connsiteX72" fmla="*/ 7578481 w 7581534"/>
                <a:gd name="connsiteY72" fmla="*/ 1631033 h 5658338"/>
                <a:gd name="connsiteX73" fmla="*/ 7383157 w 7581534"/>
                <a:gd name="connsiteY73" fmla="*/ 1770673 h 5658338"/>
                <a:gd name="connsiteX74" fmla="*/ 7058636 w 7581534"/>
                <a:gd name="connsiteY74" fmla="*/ 1848460 h 5658338"/>
                <a:gd name="connsiteX75" fmla="*/ 6861908 w 7581534"/>
                <a:gd name="connsiteY75" fmla="*/ 1828800 h 5658338"/>
                <a:gd name="connsiteX76" fmla="*/ 6752492 w 7581534"/>
                <a:gd name="connsiteY76" fmla="*/ 1727200 h 5658338"/>
                <a:gd name="connsiteX77" fmla="*/ 6682154 w 7581534"/>
                <a:gd name="connsiteY77" fmla="*/ 1492738 h 5658338"/>
                <a:gd name="connsiteX78" fmla="*/ 6624027 w 7581534"/>
                <a:gd name="connsiteY78" fmla="*/ 1328615 h 5658338"/>
                <a:gd name="connsiteX79" fmla="*/ 6510216 w 7581534"/>
                <a:gd name="connsiteY79" fmla="*/ 1219200 h 5658338"/>
                <a:gd name="connsiteX80" fmla="*/ 6377354 w 7581534"/>
                <a:gd name="connsiteY80" fmla="*/ 1156676 h 5658338"/>
                <a:gd name="connsiteX81" fmla="*/ 5791200 w 7581534"/>
                <a:gd name="connsiteY81" fmla="*/ 1016000 h 5658338"/>
                <a:gd name="connsiteX82" fmla="*/ 5462954 w 7581534"/>
                <a:gd name="connsiteY82" fmla="*/ 930030 h 5658338"/>
                <a:gd name="connsiteX83" fmla="*/ 4931508 w 7581534"/>
                <a:gd name="connsiteY83" fmla="*/ 656492 h 5658338"/>
                <a:gd name="connsiteX84" fmla="*/ 4196862 w 7581534"/>
                <a:gd name="connsiteY84" fmla="*/ 382953 h 5658338"/>
                <a:gd name="connsiteX85" fmla="*/ 3100021 w 7581534"/>
                <a:gd name="connsiteY85" fmla="*/ 0 h 5658338"/>
                <a:gd name="connsiteX86" fmla="*/ 2203939 w 7581534"/>
                <a:gd name="connsiteY86" fmla="*/ 15630 h 5658338"/>
                <a:gd name="connsiteX87" fmla="*/ 0 w 7581534"/>
                <a:gd name="connsiteY87" fmla="*/ 39077 h 5658338"/>
                <a:gd name="connsiteX88" fmla="*/ 7816 w 7581534"/>
                <a:gd name="connsiteY88"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2422769 w 7581534"/>
                <a:gd name="connsiteY4" fmla="*/ 4400061 h 5658338"/>
                <a:gd name="connsiteX5" fmla="*/ 609600 w 7581534"/>
                <a:gd name="connsiteY5" fmla="*/ 3978030 h 5658338"/>
                <a:gd name="connsiteX6" fmla="*/ 62523 w 7581534"/>
                <a:gd name="connsiteY6" fmla="*/ 687753 h 5658338"/>
                <a:gd name="connsiteX7" fmla="*/ 1003423 w 7581534"/>
                <a:gd name="connsiteY7" fmla="*/ 1252171 h 5658338"/>
                <a:gd name="connsiteX8" fmla="*/ 1337774 w 7581534"/>
                <a:gd name="connsiteY8" fmla="*/ 3206018 h 5658338"/>
                <a:gd name="connsiteX9" fmla="*/ 1917517 w 7581534"/>
                <a:gd name="connsiteY9" fmla="*/ 3145875 h 5658338"/>
                <a:gd name="connsiteX10" fmla="*/ 1703754 w 7581534"/>
                <a:gd name="connsiteY10" fmla="*/ 1573578 h 5658338"/>
                <a:gd name="connsiteX11" fmla="*/ 2250464 w 7581534"/>
                <a:gd name="connsiteY11" fmla="*/ 1855299 h 5658338"/>
                <a:gd name="connsiteX12" fmla="*/ 2289908 w 7581534"/>
                <a:gd name="connsiteY12" fmla="*/ 2146177 h 5658338"/>
                <a:gd name="connsiteX13" fmla="*/ 2758831 w 7581534"/>
                <a:gd name="connsiteY13" fmla="*/ 2129203 h 5658338"/>
                <a:gd name="connsiteX14" fmla="*/ 2918863 w 7581534"/>
                <a:gd name="connsiteY14" fmla="*/ 2797907 h 5658338"/>
                <a:gd name="connsiteX15" fmla="*/ 3043237 w 7581534"/>
                <a:gd name="connsiteY15" fmla="*/ 3457819 h 5658338"/>
                <a:gd name="connsiteX16" fmla="*/ 3516923 w 7581534"/>
                <a:gd name="connsiteY16" fmla="*/ 3641969 h 5658338"/>
                <a:gd name="connsiteX17" fmla="*/ 3576393 w 7581534"/>
                <a:gd name="connsiteY17" fmla="*/ 3503001 h 5658338"/>
                <a:gd name="connsiteX18" fmla="*/ 3318119 w 7581534"/>
                <a:gd name="connsiteY18" fmla="*/ 3380336 h 5658338"/>
                <a:gd name="connsiteX19" fmla="*/ 3438769 w 7581534"/>
                <a:gd name="connsiteY19" fmla="*/ 2860430 h 5658338"/>
                <a:gd name="connsiteX20" fmla="*/ 3501292 w 7581534"/>
                <a:gd name="connsiteY20" fmla="*/ 2727569 h 5658338"/>
                <a:gd name="connsiteX21" fmla="*/ 3719085 w 7581534"/>
                <a:gd name="connsiteY21" fmla="*/ 2741490 h 5658338"/>
                <a:gd name="connsiteX22" fmla="*/ 3720428 w 7581534"/>
                <a:gd name="connsiteY22" fmla="*/ 2920206 h 5658338"/>
                <a:gd name="connsiteX23" fmla="*/ 3827829 w 7581534"/>
                <a:gd name="connsiteY23" fmla="*/ 2998726 h 5658338"/>
                <a:gd name="connsiteX24" fmla="*/ 3874416 w 7581534"/>
                <a:gd name="connsiteY24" fmla="*/ 2869955 h 5658338"/>
                <a:gd name="connsiteX25" fmla="*/ 3860129 w 7581534"/>
                <a:gd name="connsiteY25" fmla="*/ 2754130 h 5658338"/>
                <a:gd name="connsiteX26" fmla="*/ 3785726 w 7581534"/>
                <a:gd name="connsiteY26" fmla="*/ 2693432 h 5658338"/>
                <a:gd name="connsiteX27" fmla="*/ 3558382 w 7581534"/>
                <a:gd name="connsiteY27" fmla="*/ 2684767 h 5658338"/>
                <a:gd name="connsiteX28" fmla="*/ 3468993 w 7581534"/>
                <a:gd name="connsiteY28" fmla="*/ 2621573 h 5658338"/>
                <a:gd name="connsiteX29" fmla="*/ 3335094 w 7581534"/>
                <a:gd name="connsiteY29" fmla="*/ 2068024 h 5658338"/>
                <a:gd name="connsiteX30" fmla="*/ 3649785 w 7581534"/>
                <a:gd name="connsiteY30" fmla="*/ 2180492 h 5658338"/>
                <a:gd name="connsiteX31" fmla="*/ 3884246 w 7581534"/>
                <a:gd name="connsiteY31" fmla="*/ 2157046 h 5658338"/>
                <a:gd name="connsiteX32" fmla="*/ 3923323 w 7581534"/>
                <a:gd name="connsiteY32" fmla="*/ 2125784 h 5658338"/>
                <a:gd name="connsiteX33" fmla="*/ 3985846 w 7581534"/>
                <a:gd name="connsiteY33" fmla="*/ 2078892 h 5658338"/>
                <a:gd name="connsiteX34" fmla="*/ 4024923 w 7581534"/>
                <a:gd name="connsiteY34" fmla="*/ 2032000 h 5658338"/>
                <a:gd name="connsiteX35" fmla="*/ 3305908 w 7581534"/>
                <a:gd name="connsiteY35" fmla="*/ 1781907 h 5658338"/>
                <a:gd name="connsiteX36" fmla="*/ 3515885 w 7581534"/>
                <a:gd name="connsiteY36" fmla="*/ 1535540 h 5658338"/>
                <a:gd name="connsiteX37" fmla="*/ 4251569 w 7581534"/>
                <a:gd name="connsiteY37" fmla="*/ 1789723 h 5658338"/>
                <a:gd name="connsiteX38" fmla="*/ 4238625 w 7581534"/>
                <a:gd name="connsiteY38" fmla="*/ 1438030 h 5658338"/>
                <a:gd name="connsiteX39" fmla="*/ 4100329 w 7581534"/>
                <a:gd name="connsiteY39" fmla="*/ 1371782 h 5658338"/>
                <a:gd name="connsiteX40" fmla="*/ 4089461 w 7581534"/>
                <a:gd name="connsiteY40" fmla="*/ 1156676 h 5658338"/>
                <a:gd name="connsiteX41" fmla="*/ 4024923 w 7581534"/>
                <a:gd name="connsiteY41" fmla="*/ 1164492 h 5658338"/>
                <a:gd name="connsiteX42" fmla="*/ 4044950 w 7581534"/>
                <a:gd name="connsiteY42" fmla="*/ 1477107 h 5658338"/>
                <a:gd name="connsiteX43" fmla="*/ 3985846 w 7581534"/>
                <a:gd name="connsiteY43" fmla="*/ 1531815 h 5658338"/>
                <a:gd name="connsiteX44" fmla="*/ 3485662 w 7581534"/>
                <a:gd name="connsiteY44" fmla="*/ 1383323 h 5658338"/>
                <a:gd name="connsiteX45" fmla="*/ 2934127 w 7581534"/>
                <a:gd name="connsiteY45" fmla="*/ 1602153 h 5658338"/>
                <a:gd name="connsiteX46" fmla="*/ 2898835 w 7581534"/>
                <a:gd name="connsiteY46" fmla="*/ 1508735 h 5658338"/>
                <a:gd name="connsiteX47" fmla="*/ 2509044 w 7581534"/>
                <a:gd name="connsiteY47" fmla="*/ 1655518 h 5658338"/>
                <a:gd name="connsiteX48" fmla="*/ 1669073 w 7581534"/>
                <a:gd name="connsiteY48" fmla="*/ 1258276 h 5658338"/>
                <a:gd name="connsiteX49" fmla="*/ 1521253 w 7581534"/>
                <a:gd name="connsiteY49" fmla="*/ 280316 h 5658338"/>
                <a:gd name="connsiteX50" fmla="*/ 2235200 w 7581534"/>
                <a:gd name="connsiteY50" fmla="*/ 523630 h 5658338"/>
                <a:gd name="connsiteX51" fmla="*/ 2202900 w 7581534"/>
                <a:gd name="connsiteY51" fmla="*/ 643913 h 5658338"/>
                <a:gd name="connsiteX52" fmla="*/ 3008923 w 7581534"/>
                <a:gd name="connsiteY52" fmla="*/ 922215 h 5658338"/>
                <a:gd name="connsiteX53" fmla="*/ 3133969 w 7581534"/>
                <a:gd name="connsiteY53" fmla="*/ 578338 h 5658338"/>
                <a:gd name="connsiteX54" fmla="*/ 2469662 w 7581534"/>
                <a:gd name="connsiteY54" fmla="*/ 328246 h 5658338"/>
                <a:gd name="connsiteX55" fmla="*/ 2500923 w 7581534"/>
                <a:gd name="connsiteY55" fmla="*/ 203200 h 5658338"/>
                <a:gd name="connsiteX56" fmla="*/ 3126154 w 7581534"/>
                <a:gd name="connsiteY56" fmla="*/ 203200 h 5658338"/>
                <a:gd name="connsiteX57" fmla="*/ 3790462 w 7581534"/>
                <a:gd name="connsiteY57" fmla="*/ 336061 h 5658338"/>
                <a:gd name="connsiteX58" fmla="*/ 4657969 w 7581534"/>
                <a:gd name="connsiteY58" fmla="*/ 625230 h 5658338"/>
                <a:gd name="connsiteX59" fmla="*/ 5119077 w 7581534"/>
                <a:gd name="connsiteY59" fmla="*/ 836246 h 5658338"/>
                <a:gd name="connsiteX60" fmla="*/ 5455139 w 7581534"/>
                <a:gd name="connsiteY60" fmla="*/ 992553 h 5658338"/>
                <a:gd name="connsiteX61" fmla="*/ 5822462 w 7581534"/>
                <a:gd name="connsiteY61" fmla="*/ 1094153 h 5658338"/>
                <a:gd name="connsiteX62" fmla="*/ 6205416 w 7581534"/>
                <a:gd name="connsiteY62" fmla="*/ 1203569 h 5658338"/>
                <a:gd name="connsiteX63" fmla="*/ 6502400 w 7581534"/>
                <a:gd name="connsiteY63" fmla="*/ 1305169 h 5658338"/>
                <a:gd name="connsiteX64" fmla="*/ 6613159 w 7581534"/>
                <a:gd name="connsiteY64" fmla="*/ 1458423 h 5658338"/>
                <a:gd name="connsiteX65" fmla="*/ 6666523 w 7581534"/>
                <a:gd name="connsiteY65" fmla="*/ 1695938 h 5658338"/>
                <a:gd name="connsiteX66" fmla="*/ 6775939 w 7581534"/>
                <a:gd name="connsiteY66" fmla="*/ 1852246 h 5658338"/>
                <a:gd name="connsiteX67" fmla="*/ 6885354 w 7581534"/>
                <a:gd name="connsiteY67" fmla="*/ 1899138 h 5658338"/>
                <a:gd name="connsiteX68" fmla="*/ 7065108 w 7581534"/>
                <a:gd name="connsiteY68" fmla="*/ 1906953 h 5658338"/>
                <a:gd name="connsiteX69" fmla="*/ 7405566 w 7581534"/>
                <a:gd name="connsiteY69" fmla="*/ 1809750 h 5658338"/>
                <a:gd name="connsiteX70" fmla="*/ 7581534 w 7581534"/>
                <a:gd name="connsiteY70" fmla="*/ 1678292 h 5658338"/>
                <a:gd name="connsiteX71" fmla="*/ 7578481 w 7581534"/>
                <a:gd name="connsiteY71" fmla="*/ 1631033 h 5658338"/>
                <a:gd name="connsiteX72" fmla="*/ 7383157 w 7581534"/>
                <a:gd name="connsiteY72" fmla="*/ 1770673 h 5658338"/>
                <a:gd name="connsiteX73" fmla="*/ 7058636 w 7581534"/>
                <a:gd name="connsiteY73" fmla="*/ 1848460 h 5658338"/>
                <a:gd name="connsiteX74" fmla="*/ 6861908 w 7581534"/>
                <a:gd name="connsiteY74" fmla="*/ 1828800 h 5658338"/>
                <a:gd name="connsiteX75" fmla="*/ 6752492 w 7581534"/>
                <a:gd name="connsiteY75" fmla="*/ 1727200 h 5658338"/>
                <a:gd name="connsiteX76" fmla="*/ 6682154 w 7581534"/>
                <a:gd name="connsiteY76" fmla="*/ 1492738 h 5658338"/>
                <a:gd name="connsiteX77" fmla="*/ 6624027 w 7581534"/>
                <a:gd name="connsiteY77" fmla="*/ 1328615 h 5658338"/>
                <a:gd name="connsiteX78" fmla="*/ 6510216 w 7581534"/>
                <a:gd name="connsiteY78" fmla="*/ 1219200 h 5658338"/>
                <a:gd name="connsiteX79" fmla="*/ 6377354 w 7581534"/>
                <a:gd name="connsiteY79" fmla="*/ 1156676 h 5658338"/>
                <a:gd name="connsiteX80" fmla="*/ 5791200 w 7581534"/>
                <a:gd name="connsiteY80" fmla="*/ 1016000 h 5658338"/>
                <a:gd name="connsiteX81" fmla="*/ 5462954 w 7581534"/>
                <a:gd name="connsiteY81" fmla="*/ 930030 h 5658338"/>
                <a:gd name="connsiteX82" fmla="*/ 4931508 w 7581534"/>
                <a:gd name="connsiteY82" fmla="*/ 656492 h 5658338"/>
                <a:gd name="connsiteX83" fmla="*/ 4196862 w 7581534"/>
                <a:gd name="connsiteY83" fmla="*/ 382953 h 5658338"/>
                <a:gd name="connsiteX84" fmla="*/ 3100021 w 7581534"/>
                <a:gd name="connsiteY84" fmla="*/ 0 h 5658338"/>
                <a:gd name="connsiteX85" fmla="*/ 2203939 w 7581534"/>
                <a:gd name="connsiteY85" fmla="*/ 15630 h 5658338"/>
                <a:gd name="connsiteX86" fmla="*/ 0 w 7581534"/>
                <a:gd name="connsiteY86" fmla="*/ 39077 h 5658338"/>
                <a:gd name="connsiteX87" fmla="*/ 7816 w 7581534"/>
                <a:gd name="connsiteY87"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2282092 w 7581534"/>
                <a:gd name="connsiteY3" fmla="*/ 4657969 h 5658338"/>
                <a:gd name="connsiteX4" fmla="*/ 609600 w 7581534"/>
                <a:gd name="connsiteY4" fmla="*/ 3978030 h 5658338"/>
                <a:gd name="connsiteX5" fmla="*/ 62523 w 7581534"/>
                <a:gd name="connsiteY5" fmla="*/ 687753 h 5658338"/>
                <a:gd name="connsiteX6" fmla="*/ 1003423 w 7581534"/>
                <a:gd name="connsiteY6" fmla="*/ 1252171 h 5658338"/>
                <a:gd name="connsiteX7" fmla="*/ 1337774 w 7581534"/>
                <a:gd name="connsiteY7" fmla="*/ 3206018 h 5658338"/>
                <a:gd name="connsiteX8" fmla="*/ 1917517 w 7581534"/>
                <a:gd name="connsiteY8" fmla="*/ 3145875 h 5658338"/>
                <a:gd name="connsiteX9" fmla="*/ 1703754 w 7581534"/>
                <a:gd name="connsiteY9" fmla="*/ 1573578 h 5658338"/>
                <a:gd name="connsiteX10" fmla="*/ 2250464 w 7581534"/>
                <a:gd name="connsiteY10" fmla="*/ 1855299 h 5658338"/>
                <a:gd name="connsiteX11" fmla="*/ 2289908 w 7581534"/>
                <a:gd name="connsiteY11" fmla="*/ 2146177 h 5658338"/>
                <a:gd name="connsiteX12" fmla="*/ 2758831 w 7581534"/>
                <a:gd name="connsiteY12" fmla="*/ 2129203 h 5658338"/>
                <a:gd name="connsiteX13" fmla="*/ 2918863 w 7581534"/>
                <a:gd name="connsiteY13" fmla="*/ 2797907 h 5658338"/>
                <a:gd name="connsiteX14" fmla="*/ 3043237 w 7581534"/>
                <a:gd name="connsiteY14" fmla="*/ 3457819 h 5658338"/>
                <a:gd name="connsiteX15" fmla="*/ 3516923 w 7581534"/>
                <a:gd name="connsiteY15" fmla="*/ 3641969 h 5658338"/>
                <a:gd name="connsiteX16" fmla="*/ 3576393 w 7581534"/>
                <a:gd name="connsiteY16" fmla="*/ 3503001 h 5658338"/>
                <a:gd name="connsiteX17" fmla="*/ 3318119 w 7581534"/>
                <a:gd name="connsiteY17" fmla="*/ 3380336 h 5658338"/>
                <a:gd name="connsiteX18" fmla="*/ 3438769 w 7581534"/>
                <a:gd name="connsiteY18" fmla="*/ 2860430 h 5658338"/>
                <a:gd name="connsiteX19" fmla="*/ 3501292 w 7581534"/>
                <a:gd name="connsiteY19" fmla="*/ 2727569 h 5658338"/>
                <a:gd name="connsiteX20" fmla="*/ 3719085 w 7581534"/>
                <a:gd name="connsiteY20" fmla="*/ 2741490 h 5658338"/>
                <a:gd name="connsiteX21" fmla="*/ 3720428 w 7581534"/>
                <a:gd name="connsiteY21" fmla="*/ 2920206 h 5658338"/>
                <a:gd name="connsiteX22" fmla="*/ 3827829 w 7581534"/>
                <a:gd name="connsiteY22" fmla="*/ 2998726 h 5658338"/>
                <a:gd name="connsiteX23" fmla="*/ 3874416 w 7581534"/>
                <a:gd name="connsiteY23" fmla="*/ 2869955 h 5658338"/>
                <a:gd name="connsiteX24" fmla="*/ 3860129 w 7581534"/>
                <a:gd name="connsiteY24" fmla="*/ 2754130 h 5658338"/>
                <a:gd name="connsiteX25" fmla="*/ 3785726 w 7581534"/>
                <a:gd name="connsiteY25" fmla="*/ 2693432 h 5658338"/>
                <a:gd name="connsiteX26" fmla="*/ 3558382 w 7581534"/>
                <a:gd name="connsiteY26" fmla="*/ 2684767 h 5658338"/>
                <a:gd name="connsiteX27" fmla="*/ 3468993 w 7581534"/>
                <a:gd name="connsiteY27" fmla="*/ 2621573 h 5658338"/>
                <a:gd name="connsiteX28" fmla="*/ 3335094 w 7581534"/>
                <a:gd name="connsiteY28" fmla="*/ 2068024 h 5658338"/>
                <a:gd name="connsiteX29" fmla="*/ 3649785 w 7581534"/>
                <a:gd name="connsiteY29" fmla="*/ 2180492 h 5658338"/>
                <a:gd name="connsiteX30" fmla="*/ 3884246 w 7581534"/>
                <a:gd name="connsiteY30" fmla="*/ 2157046 h 5658338"/>
                <a:gd name="connsiteX31" fmla="*/ 3923323 w 7581534"/>
                <a:gd name="connsiteY31" fmla="*/ 2125784 h 5658338"/>
                <a:gd name="connsiteX32" fmla="*/ 3985846 w 7581534"/>
                <a:gd name="connsiteY32" fmla="*/ 2078892 h 5658338"/>
                <a:gd name="connsiteX33" fmla="*/ 4024923 w 7581534"/>
                <a:gd name="connsiteY33" fmla="*/ 2032000 h 5658338"/>
                <a:gd name="connsiteX34" fmla="*/ 3305908 w 7581534"/>
                <a:gd name="connsiteY34" fmla="*/ 1781907 h 5658338"/>
                <a:gd name="connsiteX35" fmla="*/ 3515885 w 7581534"/>
                <a:gd name="connsiteY35" fmla="*/ 1535540 h 5658338"/>
                <a:gd name="connsiteX36" fmla="*/ 4251569 w 7581534"/>
                <a:gd name="connsiteY36" fmla="*/ 1789723 h 5658338"/>
                <a:gd name="connsiteX37" fmla="*/ 4238625 w 7581534"/>
                <a:gd name="connsiteY37" fmla="*/ 1438030 h 5658338"/>
                <a:gd name="connsiteX38" fmla="*/ 4100329 w 7581534"/>
                <a:gd name="connsiteY38" fmla="*/ 1371782 h 5658338"/>
                <a:gd name="connsiteX39" fmla="*/ 4089461 w 7581534"/>
                <a:gd name="connsiteY39" fmla="*/ 1156676 h 5658338"/>
                <a:gd name="connsiteX40" fmla="*/ 4024923 w 7581534"/>
                <a:gd name="connsiteY40" fmla="*/ 1164492 h 5658338"/>
                <a:gd name="connsiteX41" fmla="*/ 4044950 w 7581534"/>
                <a:gd name="connsiteY41" fmla="*/ 1477107 h 5658338"/>
                <a:gd name="connsiteX42" fmla="*/ 3985846 w 7581534"/>
                <a:gd name="connsiteY42" fmla="*/ 1531815 h 5658338"/>
                <a:gd name="connsiteX43" fmla="*/ 3485662 w 7581534"/>
                <a:gd name="connsiteY43" fmla="*/ 1383323 h 5658338"/>
                <a:gd name="connsiteX44" fmla="*/ 2934127 w 7581534"/>
                <a:gd name="connsiteY44" fmla="*/ 1602153 h 5658338"/>
                <a:gd name="connsiteX45" fmla="*/ 2898835 w 7581534"/>
                <a:gd name="connsiteY45" fmla="*/ 1508735 h 5658338"/>
                <a:gd name="connsiteX46" fmla="*/ 2509044 w 7581534"/>
                <a:gd name="connsiteY46" fmla="*/ 1655518 h 5658338"/>
                <a:gd name="connsiteX47" fmla="*/ 1669073 w 7581534"/>
                <a:gd name="connsiteY47" fmla="*/ 1258276 h 5658338"/>
                <a:gd name="connsiteX48" fmla="*/ 1521253 w 7581534"/>
                <a:gd name="connsiteY48" fmla="*/ 280316 h 5658338"/>
                <a:gd name="connsiteX49" fmla="*/ 2235200 w 7581534"/>
                <a:gd name="connsiteY49" fmla="*/ 523630 h 5658338"/>
                <a:gd name="connsiteX50" fmla="*/ 2202900 w 7581534"/>
                <a:gd name="connsiteY50" fmla="*/ 643913 h 5658338"/>
                <a:gd name="connsiteX51" fmla="*/ 3008923 w 7581534"/>
                <a:gd name="connsiteY51" fmla="*/ 922215 h 5658338"/>
                <a:gd name="connsiteX52" fmla="*/ 3133969 w 7581534"/>
                <a:gd name="connsiteY52" fmla="*/ 578338 h 5658338"/>
                <a:gd name="connsiteX53" fmla="*/ 2469662 w 7581534"/>
                <a:gd name="connsiteY53" fmla="*/ 328246 h 5658338"/>
                <a:gd name="connsiteX54" fmla="*/ 2500923 w 7581534"/>
                <a:gd name="connsiteY54" fmla="*/ 203200 h 5658338"/>
                <a:gd name="connsiteX55" fmla="*/ 3126154 w 7581534"/>
                <a:gd name="connsiteY55" fmla="*/ 203200 h 5658338"/>
                <a:gd name="connsiteX56" fmla="*/ 3790462 w 7581534"/>
                <a:gd name="connsiteY56" fmla="*/ 336061 h 5658338"/>
                <a:gd name="connsiteX57" fmla="*/ 4657969 w 7581534"/>
                <a:gd name="connsiteY57" fmla="*/ 625230 h 5658338"/>
                <a:gd name="connsiteX58" fmla="*/ 5119077 w 7581534"/>
                <a:gd name="connsiteY58" fmla="*/ 836246 h 5658338"/>
                <a:gd name="connsiteX59" fmla="*/ 5455139 w 7581534"/>
                <a:gd name="connsiteY59" fmla="*/ 992553 h 5658338"/>
                <a:gd name="connsiteX60" fmla="*/ 5822462 w 7581534"/>
                <a:gd name="connsiteY60" fmla="*/ 1094153 h 5658338"/>
                <a:gd name="connsiteX61" fmla="*/ 6205416 w 7581534"/>
                <a:gd name="connsiteY61" fmla="*/ 1203569 h 5658338"/>
                <a:gd name="connsiteX62" fmla="*/ 6502400 w 7581534"/>
                <a:gd name="connsiteY62" fmla="*/ 1305169 h 5658338"/>
                <a:gd name="connsiteX63" fmla="*/ 6613159 w 7581534"/>
                <a:gd name="connsiteY63" fmla="*/ 1458423 h 5658338"/>
                <a:gd name="connsiteX64" fmla="*/ 6666523 w 7581534"/>
                <a:gd name="connsiteY64" fmla="*/ 1695938 h 5658338"/>
                <a:gd name="connsiteX65" fmla="*/ 6775939 w 7581534"/>
                <a:gd name="connsiteY65" fmla="*/ 1852246 h 5658338"/>
                <a:gd name="connsiteX66" fmla="*/ 6885354 w 7581534"/>
                <a:gd name="connsiteY66" fmla="*/ 1899138 h 5658338"/>
                <a:gd name="connsiteX67" fmla="*/ 7065108 w 7581534"/>
                <a:gd name="connsiteY67" fmla="*/ 1906953 h 5658338"/>
                <a:gd name="connsiteX68" fmla="*/ 7405566 w 7581534"/>
                <a:gd name="connsiteY68" fmla="*/ 1809750 h 5658338"/>
                <a:gd name="connsiteX69" fmla="*/ 7581534 w 7581534"/>
                <a:gd name="connsiteY69" fmla="*/ 1678292 h 5658338"/>
                <a:gd name="connsiteX70" fmla="*/ 7578481 w 7581534"/>
                <a:gd name="connsiteY70" fmla="*/ 1631033 h 5658338"/>
                <a:gd name="connsiteX71" fmla="*/ 7383157 w 7581534"/>
                <a:gd name="connsiteY71" fmla="*/ 1770673 h 5658338"/>
                <a:gd name="connsiteX72" fmla="*/ 7058636 w 7581534"/>
                <a:gd name="connsiteY72" fmla="*/ 1848460 h 5658338"/>
                <a:gd name="connsiteX73" fmla="*/ 6861908 w 7581534"/>
                <a:gd name="connsiteY73" fmla="*/ 1828800 h 5658338"/>
                <a:gd name="connsiteX74" fmla="*/ 6752492 w 7581534"/>
                <a:gd name="connsiteY74" fmla="*/ 1727200 h 5658338"/>
                <a:gd name="connsiteX75" fmla="*/ 6682154 w 7581534"/>
                <a:gd name="connsiteY75" fmla="*/ 1492738 h 5658338"/>
                <a:gd name="connsiteX76" fmla="*/ 6624027 w 7581534"/>
                <a:gd name="connsiteY76" fmla="*/ 1328615 h 5658338"/>
                <a:gd name="connsiteX77" fmla="*/ 6510216 w 7581534"/>
                <a:gd name="connsiteY77" fmla="*/ 1219200 h 5658338"/>
                <a:gd name="connsiteX78" fmla="*/ 6377354 w 7581534"/>
                <a:gd name="connsiteY78" fmla="*/ 1156676 h 5658338"/>
                <a:gd name="connsiteX79" fmla="*/ 5791200 w 7581534"/>
                <a:gd name="connsiteY79" fmla="*/ 1016000 h 5658338"/>
                <a:gd name="connsiteX80" fmla="*/ 5462954 w 7581534"/>
                <a:gd name="connsiteY80" fmla="*/ 930030 h 5658338"/>
                <a:gd name="connsiteX81" fmla="*/ 4931508 w 7581534"/>
                <a:gd name="connsiteY81" fmla="*/ 656492 h 5658338"/>
                <a:gd name="connsiteX82" fmla="*/ 4196862 w 7581534"/>
                <a:gd name="connsiteY82" fmla="*/ 382953 h 5658338"/>
                <a:gd name="connsiteX83" fmla="*/ 3100021 w 7581534"/>
                <a:gd name="connsiteY83" fmla="*/ 0 h 5658338"/>
                <a:gd name="connsiteX84" fmla="*/ 2203939 w 7581534"/>
                <a:gd name="connsiteY84" fmla="*/ 15630 h 5658338"/>
                <a:gd name="connsiteX85" fmla="*/ 0 w 7581534"/>
                <a:gd name="connsiteY85" fmla="*/ 39077 h 5658338"/>
                <a:gd name="connsiteX86" fmla="*/ 7816 w 7581534"/>
                <a:gd name="connsiteY86" fmla="*/ 5658338 h 5658338"/>
                <a:gd name="connsiteX0" fmla="*/ 7816 w 7581534"/>
                <a:gd name="connsiteY0" fmla="*/ 5658338 h 5658338"/>
                <a:gd name="connsiteX1" fmla="*/ 1696916 w 7581534"/>
                <a:gd name="connsiteY1" fmla="*/ 5122496 h 5658338"/>
                <a:gd name="connsiteX2" fmla="*/ 1992923 w 7581534"/>
                <a:gd name="connsiteY2" fmla="*/ 4548553 h 5658338"/>
                <a:gd name="connsiteX3" fmla="*/ 609600 w 7581534"/>
                <a:gd name="connsiteY3" fmla="*/ 3978030 h 5658338"/>
                <a:gd name="connsiteX4" fmla="*/ 62523 w 7581534"/>
                <a:gd name="connsiteY4" fmla="*/ 687753 h 5658338"/>
                <a:gd name="connsiteX5" fmla="*/ 1003423 w 7581534"/>
                <a:gd name="connsiteY5" fmla="*/ 1252171 h 5658338"/>
                <a:gd name="connsiteX6" fmla="*/ 1337774 w 7581534"/>
                <a:gd name="connsiteY6" fmla="*/ 3206018 h 5658338"/>
                <a:gd name="connsiteX7" fmla="*/ 1917517 w 7581534"/>
                <a:gd name="connsiteY7" fmla="*/ 3145875 h 5658338"/>
                <a:gd name="connsiteX8" fmla="*/ 1703754 w 7581534"/>
                <a:gd name="connsiteY8" fmla="*/ 1573578 h 5658338"/>
                <a:gd name="connsiteX9" fmla="*/ 2250464 w 7581534"/>
                <a:gd name="connsiteY9" fmla="*/ 1855299 h 5658338"/>
                <a:gd name="connsiteX10" fmla="*/ 2289908 w 7581534"/>
                <a:gd name="connsiteY10" fmla="*/ 2146177 h 5658338"/>
                <a:gd name="connsiteX11" fmla="*/ 2758831 w 7581534"/>
                <a:gd name="connsiteY11" fmla="*/ 2129203 h 5658338"/>
                <a:gd name="connsiteX12" fmla="*/ 2918863 w 7581534"/>
                <a:gd name="connsiteY12" fmla="*/ 2797907 h 5658338"/>
                <a:gd name="connsiteX13" fmla="*/ 3043237 w 7581534"/>
                <a:gd name="connsiteY13" fmla="*/ 3457819 h 5658338"/>
                <a:gd name="connsiteX14" fmla="*/ 3516923 w 7581534"/>
                <a:gd name="connsiteY14" fmla="*/ 3641969 h 5658338"/>
                <a:gd name="connsiteX15" fmla="*/ 3576393 w 7581534"/>
                <a:gd name="connsiteY15" fmla="*/ 3503001 h 5658338"/>
                <a:gd name="connsiteX16" fmla="*/ 3318119 w 7581534"/>
                <a:gd name="connsiteY16" fmla="*/ 3380336 h 5658338"/>
                <a:gd name="connsiteX17" fmla="*/ 3438769 w 7581534"/>
                <a:gd name="connsiteY17" fmla="*/ 2860430 h 5658338"/>
                <a:gd name="connsiteX18" fmla="*/ 3501292 w 7581534"/>
                <a:gd name="connsiteY18" fmla="*/ 2727569 h 5658338"/>
                <a:gd name="connsiteX19" fmla="*/ 3719085 w 7581534"/>
                <a:gd name="connsiteY19" fmla="*/ 2741490 h 5658338"/>
                <a:gd name="connsiteX20" fmla="*/ 3720428 w 7581534"/>
                <a:gd name="connsiteY20" fmla="*/ 2920206 h 5658338"/>
                <a:gd name="connsiteX21" fmla="*/ 3827829 w 7581534"/>
                <a:gd name="connsiteY21" fmla="*/ 2998726 h 5658338"/>
                <a:gd name="connsiteX22" fmla="*/ 3874416 w 7581534"/>
                <a:gd name="connsiteY22" fmla="*/ 2869955 h 5658338"/>
                <a:gd name="connsiteX23" fmla="*/ 3860129 w 7581534"/>
                <a:gd name="connsiteY23" fmla="*/ 2754130 h 5658338"/>
                <a:gd name="connsiteX24" fmla="*/ 3785726 w 7581534"/>
                <a:gd name="connsiteY24" fmla="*/ 2693432 h 5658338"/>
                <a:gd name="connsiteX25" fmla="*/ 3558382 w 7581534"/>
                <a:gd name="connsiteY25" fmla="*/ 2684767 h 5658338"/>
                <a:gd name="connsiteX26" fmla="*/ 3468993 w 7581534"/>
                <a:gd name="connsiteY26" fmla="*/ 2621573 h 5658338"/>
                <a:gd name="connsiteX27" fmla="*/ 3335094 w 7581534"/>
                <a:gd name="connsiteY27" fmla="*/ 2068024 h 5658338"/>
                <a:gd name="connsiteX28" fmla="*/ 3649785 w 7581534"/>
                <a:gd name="connsiteY28" fmla="*/ 2180492 h 5658338"/>
                <a:gd name="connsiteX29" fmla="*/ 3884246 w 7581534"/>
                <a:gd name="connsiteY29" fmla="*/ 2157046 h 5658338"/>
                <a:gd name="connsiteX30" fmla="*/ 3923323 w 7581534"/>
                <a:gd name="connsiteY30" fmla="*/ 2125784 h 5658338"/>
                <a:gd name="connsiteX31" fmla="*/ 3985846 w 7581534"/>
                <a:gd name="connsiteY31" fmla="*/ 2078892 h 5658338"/>
                <a:gd name="connsiteX32" fmla="*/ 4024923 w 7581534"/>
                <a:gd name="connsiteY32" fmla="*/ 2032000 h 5658338"/>
                <a:gd name="connsiteX33" fmla="*/ 3305908 w 7581534"/>
                <a:gd name="connsiteY33" fmla="*/ 1781907 h 5658338"/>
                <a:gd name="connsiteX34" fmla="*/ 3515885 w 7581534"/>
                <a:gd name="connsiteY34" fmla="*/ 1535540 h 5658338"/>
                <a:gd name="connsiteX35" fmla="*/ 4251569 w 7581534"/>
                <a:gd name="connsiteY35" fmla="*/ 1789723 h 5658338"/>
                <a:gd name="connsiteX36" fmla="*/ 4238625 w 7581534"/>
                <a:gd name="connsiteY36" fmla="*/ 1438030 h 5658338"/>
                <a:gd name="connsiteX37" fmla="*/ 4100329 w 7581534"/>
                <a:gd name="connsiteY37" fmla="*/ 1371782 h 5658338"/>
                <a:gd name="connsiteX38" fmla="*/ 4089461 w 7581534"/>
                <a:gd name="connsiteY38" fmla="*/ 1156676 h 5658338"/>
                <a:gd name="connsiteX39" fmla="*/ 4024923 w 7581534"/>
                <a:gd name="connsiteY39" fmla="*/ 1164492 h 5658338"/>
                <a:gd name="connsiteX40" fmla="*/ 4044950 w 7581534"/>
                <a:gd name="connsiteY40" fmla="*/ 1477107 h 5658338"/>
                <a:gd name="connsiteX41" fmla="*/ 3985846 w 7581534"/>
                <a:gd name="connsiteY41" fmla="*/ 1531815 h 5658338"/>
                <a:gd name="connsiteX42" fmla="*/ 3485662 w 7581534"/>
                <a:gd name="connsiteY42" fmla="*/ 1383323 h 5658338"/>
                <a:gd name="connsiteX43" fmla="*/ 2934127 w 7581534"/>
                <a:gd name="connsiteY43" fmla="*/ 1602153 h 5658338"/>
                <a:gd name="connsiteX44" fmla="*/ 2898835 w 7581534"/>
                <a:gd name="connsiteY44" fmla="*/ 1508735 h 5658338"/>
                <a:gd name="connsiteX45" fmla="*/ 2509044 w 7581534"/>
                <a:gd name="connsiteY45" fmla="*/ 1655518 h 5658338"/>
                <a:gd name="connsiteX46" fmla="*/ 1669073 w 7581534"/>
                <a:gd name="connsiteY46" fmla="*/ 1258276 h 5658338"/>
                <a:gd name="connsiteX47" fmla="*/ 1521253 w 7581534"/>
                <a:gd name="connsiteY47" fmla="*/ 280316 h 5658338"/>
                <a:gd name="connsiteX48" fmla="*/ 2235200 w 7581534"/>
                <a:gd name="connsiteY48" fmla="*/ 523630 h 5658338"/>
                <a:gd name="connsiteX49" fmla="*/ 2202900 w 7581534"/>
                <a:gd name="connsiteY49" fmla="*/ 643913 h 5658338"/>
                <a:gd name="connsiteX50" fmla="*/ 3008923 w 7581534"/>
                <a:gd name="connsiteY50" fmla="*/ 922215 h 5658338"/>
                <a:gd name="connsiteX51" fmla="*/ 3133969 w 7581534"/>
                <a:gd name="connsiteY51" fmla="*/ 578338 h 5658338"/>
                <a:gd name="connsiteX52" fmla="*/ 2469662 w 7581534"/>
                <a:gd name="connsiteY52" fmla="*/ 328246 h 5658338"/>
                <a:gd name="connsiteX53" fmla="*/ 2500923 w 7581534"/>
                <a:gd name="connsiteY53" fmla="*/ 203200 h 5658338"/>
                <a:gd name="connsiteX54" fmla="*/ 3126154 w 7581534"/>
                <a:gd name="connsiteY54" fmla="*/ 203200 h 5658338"/>
                <a:gd name="connsiteX55" fmla="*/ 3790462 w 7581534"/>
                <a:gd name="connsiteY55" fmla="*/ 336061 h 5658338"/>
                <a:gd name="connsiteX56" fmla="*/ 4657969 w 7581534"/>
                <a:gd name="connsiteY56" fmla="*/ 625230 h 5658338"/>
                <a:gd name="connsiteX57" fmla="*/ 5119077 w 7581534"/>
                <a:gd name="connsiteY57" fmla="*/ 836246 h 5658338"/>
                <a:gd name="connsiteX58" fmla="*/ 5455139 w 7581534"/>
                <a:gd name="connsiteY58" fmla="*/ 992553 h 5658338"/>
                <a:gd name="connsiteX59" fmla="*/ 5822462 w 7581534"/>
                <a:gd name="connsiteY59" fmla="*/ 1094153 h 5658338"/>
                <a:gd name="connsiteX60" fmla="*/ 6205416 w 7581534"/>
                <a:gd name="connsiteY60" fmla="*/ 1203569 h 5658338"/>
                <a:gd name="connsiteX61" fmla="*/ 6502400 w 7581534"/>
                <a:gd name="connsiteY61" fmla="*/ 1305169 h 5658338"/>
                <a:gd name="connsiteX62" fmla="*/ 6613159 w 7581534"/>
                <a:gd name="connsiteY62" fmla="*/ 1458423 h 5658338"/>
                <a:gd name="connsiteX63" fmla="*/ 6666523 w 7581534"/>
                <a:gd name="connsiteY63" fmla="*/ 1695938 h 5658338"/>
                <a:gd name="connsiteX64" fmla="*/ 6775939 w 7581534"/>
                <a:gd name="connsiteY64" fmla="*/ 1852246 h 5658338"/>
                <a:gd name="connsiteX65" fmla="*/ 6885354 w 7581534"/>
                <a:gd name="connsiteY65" fmla="*/ 1899138 h 5658338"/>
                <a:gd name="connsiteX66" fmla="*/ 7065108 w 7581534"/>
                <a:gd name="connsiteY66" fmla="*/ 1906953 h 5658338"/>
                <a:gd name="connsiteX67" fmla="*/ 7405566 w 7581534"/>
                <a:gd name="connsiteY67" fmla="*/ 1809750 h 5658338"/>
                <a:gd name="connsiteX68" fmla="*/ 7581534 w 7581534"/>
                <a:gd name="connsiteY68" fmla="*/ 1678292 h 5658338"/>
                <a:gd name="connsiteX69" fmla="*/ 7578481 w 7581534"/>
                <a:gd name="connsiteY69" fmla="*/ 1631033 h 5658338"/>
                <a:gd name="connsiteX70" fmla="*/ 7383157 w 7581534"/>
                <a:gd name="connsiteY70" fmla="*/ 1770673 h 5658338"/>
                <a:gd name="connsiteX71" fmla="*/ 7058636 w 7581534"/>
                <a:gd name="connsiteY71" fmla="*/ 1848460 h 5658338"/>
                <a:gd name="connsiteX72" fmla="*/ 6861908 w 7581534"/>
                <a:gd name="connsiteY72" fmla="*/ 1828800 h 5658338"/>
                <a:gd name="connsiteX73" fmla="*/ 6752492 w 7581534"/>
                <a:gd name="connsiteY73" fmla="*/ 1727200 h 5658338"/>
                <a:gd name="connsiteX74" fmla="*/ 6682154 w 7581534"/>
                <a:gd name="connsiteY74" fmla="*/ 1492738 h 5658338"/>
                <a:gd name="connsiteX75" fmla="*/ 6624027 w 7581534"/>
                <a:gd name="connsiteY75" fmla="*/ 1328615 h 5658338"/>
                <a:gd name="connsiteX76" fmla="*/ 6510216 w 7581534"/>
                <a:gd name="connsiteY76" fmla="*/ 1219200 h 5658338"/>
                <a:gd name="connsiteX77" fmla="*/ 6377354 w 7581534"/>
                <a:gd name="connsiteY77" fmla="*/ 1156676 h 5658338"/>
                <a:gd name="connsiteX78" fmla="*/ 5791200 w 7581534"/>
                <a:gd name="connsiteY78" fmla="*/ 1016000 h 5658338"/>
                <a:gd name="connsiteX79" fmla="*/ 5462954 w 7581534"/>
                <a:gd name="connsiteY79" fmla="*/ 930030 h 5658338"/>
                <a:gd name="connsiteX80" fmla="*/ 4931508 w 7581534"/>
                <a:gd name="connsiteY80" fmla="*/ 656492 h 5658338"/>
                <a:gd name="connsiteX81" fmla="*/ 4196862 w 7581534"/>
                <a:gd name="connsiteY81" fmla="*/ 382953 h 5658338"/>
                <a:gd name="connsiteX82" fmla="*/ 3100021 w 7581534"/>
                <a:gd name="connsiteY82" fmla="*/ 0 h 5658338"/>
                <a:gd name="connsiteX83" fmla="*/ 2203939 w 7581534"/>
                <a:gd name="connsiteY83" fmla="*/ 15630 h 5658338"/>
                <a:gd name="connsiteX84" fmla="*/ 0 w 7581534"/>
                <a:gd name="connsiteY84" fmla="*/ 39077 h 5658338"/>
                <a:gd name="connsiteX85" fmla="*/ 7816 w 7581534"/>
                <a:gd name="connsiteY85" fmla="*/ 5658338 h 5658338"/>
                <a:gd name="connsiteX0" fmla="*/ 7816 w 7581534"/>
                <a:gd name="connsiteY0" fmla="*/ 5658338 h 5658338"/>
                <a:gd name="connsiteX1" fmla="*/ 1696916 w 7581534"/>
                <a:gd name="connsiteY1" fmla="*/ 5122496 h 5658338"/>
                <a:gd name="connsiteX2" fmla="*/ 609600 w 7581534"/>
                <a:gd name="connsiteY2" fmla="*/ 3978030 h 5658338"/>
                <a:gd name="connsiteX3" fmla="*/ 62523 w 7581534"/>
                <a:gd name="connsiteY3" fmla="*/ 687753 h 5658338"/>
                <a:gd name="connsiteX4" fmla="*/ 1003423 w 7581534"/>
                <a:gd name="connsiteY4" fmla="*/ 1252171 h 5658338"/>
                <a:gd name="connsiteX5" fmla="*/ 1337774 w 7581534"/>
                <a:gd name="connsiteY5" fmla="*/ 3206018 h 5658338"/>
                <a:gd name="connsiteX6" fmla="*/ 1917517 w 7581534"/>
                <a:gd name="connsiteY6" fmla="*/ 3145875 h 5658338"/>
                <a:gd name="connsiteX7" fmla="*/ 1703754 w 7581534"/>
                <a:gd name="connsiteY7" fmla="*/ 1573578 h 5658338"/>
                <a:gd name="connsiteX8" fmla="*/ 2250464 w 7581534"/>
                <a:gd name="connsiteY8" fmla="*/ 1855299 h 5658338"/>
                <a:gd name="connsiteX9" fmla="*/ 2289908 w 7581534"/>
                <a:gd name="connsiteY9" fmla="*/ 2146177 h 5658338"/>
                <a:gd name="connsiteX10" fmla="*/ 2758831 w 7581534"/>
                <a:gd name="connsiteY10" fmla="*/ 2129203 h 5658338"/>
                <a:gd name="connsiteX11" fmla="*/ 2918863 w 7581534"/>
                <a:gd name="connsiteY11" fmla="*/ 2797907 h 5658338"/>
                <a:gd name="connsiteX12" fmla="*/ 3043237 w 7581534"/>
                <a:gd name="connsiteY12" fmla="*/ 3457819 h 5658338"/>
                <a:gd name="connsiteX13" fmla="*/ 3516923 w 7581534"/>
                <a:gd name="connsiteY13" fmla="*/ 3641969 h 5658338"/>
                <a:gd name="connsiteX14" fmla="*/ 3576393 w 7581534"/>
                <a:gd name="connsiteY14" fmla="*/ 3503001 h 5658338"/>
                <a:gd name="connsiteX15" fmla="*/ 3318119 w 7581534"/>
                <a:gd name="connsiteY15" fmla="*/ 3380336 h 5658338"/>
                <a:gd name="connsiteX16" fmla="*/ 3438769 w 7581534"/>
                <a:gd name="connsiteY16" fmla="*/ 2860430 h 5658338"/>
                <a:gd name="connsiteX17" fmla="*/ 3501292 w 7581534"/>
                <a:gd name="connsiteY17" fmla="*/ 2727569 h 5658338"/>
                <a:gd name="connsiteX18" fmla="*/ 3719085 w 7581534"/>
                <a:gd name="connsiteY18" fmla="*/ 2741490 h 5658338"/>
                <a:gd name="connsiteX19" fmla="*/ 3720428 w 7581534"/>
                <a:gd name="connsiteY19" fmla="*/ 2920206 h 5658338"/>
                <a:gd name="connsiteX20" fmla="*/ 3827829 w 7581534"/>
                <a:gd name="connsiteY20" fmla="*/ 2998726 h 5658338"/>
                <a:gd name="connsiteX21" fmla="*/ 3874416 w 7581534"/>
                <a:gd name="connsiteY21" fmla="*/ 2869955 h 5658338"/>
                <a:gd name="connsiteX22" fmla="*/ 3860129 w 7581534"/>
                <a:gd name="connsiteY22" fmla="*/ 2754130 h 5658338"/>
                <a:gd name="connsiteX23" fmla="*/ 3785726 w 7581534"/>
                <a:gd name="connsiteY23" fmla="*/ 2693432 h 5658338"/>
                <a:gd name="connsiteX24" fmla="*/ 3558382 w 7581534"/>
                <a:gd name="connsiteY24" fmla="*/ 2684767 h 5658338"/>
                <a:gd name="connsiteX25" fmla="*/ 3468993 w 7581534"/>
                <a:gd name="connsiteY25" fmla="*/ 2621573 h 5658338"/>
                <a:gd name="connsiteX26" fmla="*/ 3335094 w 7581534"/>
                <a:gd name="connsiteY26" fmla="*/ 2068024 h 5658338"/>
                <a:gd name="connsiteX27" fmla="*/ 3649785 w 7581534"/>
                <a:gd name="connsiteY27" fmla="*/ 2180492 h 5658338"/>
                <a:gd name="connsiteX28" fmla="*/ 3884246 w 7581534"/>
                <a:gd name="connsiteY28" fmla="*/ 2157046 h 5658338"/>
                <a:gd name="connsiteX29" fmla="*/ 3923323 w 7581534"/>
                <a:gd name="connsiteY29" fmla="*/ 2125784 h 5658338"/>
                <a:gd name="connsiteX30" fmla="*/ 3985846 w 7581534"/>
                <a:gd name="connsiteY30" fmla="*/ 2078892 h 5658338"/>
                <a:gd name="connsiteX31" fmla="*/ 4024923 w 7581534"/>
                <a:gd name="connsiteY31" fmla="*/ 2032000 h 5658338"/>
                <a:gd name="connsiteX32" fmla="*/ 3305908 w 7581534"/>
                <a:gd name="connsiteY32" fmla="*/ 1781907 h 5658338"/>
                <a:gd name="connsiteX33" fmla="*/ 3515885 w 7581534"/>
                <a:gd name="connsiteY33" fmla="*/ 1535540 h 5658338"/>
                <a:gd name="connsiteX34" fmla="*/ 4251569 w 7581534"/>
                <a:gd name="connsiteY34" fmla="*/ 1789723 h 5658338"/>
                <a:gd name="connsiteX35" fmla="*/ 4238625 w 7581534"/>
                <a:gd name="connsiteY35" fmla="*/ 1438030 h 5658338"/>
                <a:gd name="connsiteX36" fmla="*/ 4100329 w 7581534"/>
                <a:gd name="connsiteY36" fmla="*/ 1371782 h 5658338"/>
                <a:gd name="connsiteX37" fmla="*/ 4089461 w 7581534"/>
                <a:gd name="connsiteY37" fmla="*/ 1156676 h 5658338"/>
                <a:gd name="connsiteX38" fmla="*/ 4024923 w 7581534"/>
                <a:gd name="connsiteY38" fmla="*/ 1164492 h 5658338"/>
                <a:gd name="connsiteX39" fmla="*/ 4044950 w 7581534"/>
                <a:gd name="connsiteY39" fmla="*/ 1477107 h 5658338"/>
                <a:gd name="connsiteX40" fmla="*/ 3985846 w 7581534"/>
                <a:gd name="connsiteY40" fmla="*/ 1531815 h 5658338"/>
                <a:gd name="connsiteX41" fmla="*/ 3485662 w 7581534"/>
                <a:gd name="connsiteY41" fmla="*/ 1383323 h 5658338"/>
                <a:gd name="connsiteX42" fmla="*/ 2934127 w 7581534"/>
                <a:gd name="connsiteY42" fmla="*/ 1602153 h 5658338"/>
                <a:gd name="connsiteX43" fmla="*/ 2898835 w 7581534"/>
                <a:gd name="connsiteY43" fmla="*/ 1508735 h 5658338"/>
                <a:gd name="connsiteX44" fmla="*/ 2509044 w 7581534"/>
                <a:gd name="connsiteY44" fmla="*/ 1655518 h 5658338"/>
                <a:gd name="connsiteX45" fmla="*/ 1669073 w 7581534"/>
                <a:gd name="connsiteY45" fmla="*/ 1258276 h 5658338"/>
                <a:gd name="connsiteX46" fmla="*/ 1521253 w 7581534"/>
                <a:gd name="connsiteY46" fmla="*/ 280316 h 5658338"/>
                <a:gd name="connsiteX47" fmla="*/ 2235200 w 7581534"/>
                <a:gd name="connsiteY47" fmla="*/ 523630 h 5658338"/>
                <a:gd name="connsiteX48" fmla="*/ 2202900 w 7581534"/>
                <a:gd name="connsiteY48" fmla="*/ 643913 h 5658338"/>
                <a:gd name="connsiteX49" fmla="*/ 3008923 w 7581534"/>
                <a:gd name="connsiteY49" fmla="*/ 922215 h 5658338"/>
                <a:gd name="connsiteX50" fmla="*/ 3133969 w 7581534"/>
                <a:gd name="connsiteY50" fmla="*/ 578338 h 5658338"/>
                <a:gd name="connsiteX51" fmla="*/ 2469662 w 7581534"/>
                <a:gd name="connsiteY51" fmla="*/ 328246 h 5658338"/>
                <a:gd name="connsiteX52" fmla="*/ 2500923 w 7581534"/>
                <a:gd name="connsiteY52" fmla="*/ 203200 h 5658338"/>
                <a:gd name="connsiteX53" fmla="*/ 3126154 w 7581534"/>
                <a:gd name="connsiteY53" fmla="*/ 203200 h 5658338"/>
                <a:gd name="connsiteX54" fmla="*/ 3790462 w 7581534"/>
                <a:gd name="connsiteY54" fmla="*/ 336061 h 5658338"/>
                <a:gd name="connsiteX55" fmla="*/ 4657969 w 7581534"/>
                <a:gd name="connsiteY55" fmla="*/ 625230 h 5658338"/>
                <a:gd name="connsiteX56" fmla="*/ 5119077 w 7581534"/>
                <a:gd name="connsiteY56" fmla="*/ 836246 h 5658338"/>
                <a:gd name="connsiteX57" fmla="*/ 5455139 w 7581534"/>
                <a:gd name="connsiteY57" fmla="*/ 992553 h 5658338"/>
                <a:gd name="connsiteX58" fmla="*/ 5822462 w 7581534"/>
                <a:gd name="connsiteY58" fmla="*/ 1094153 h 5658338"/>
                <a:gd name="connsiteX59" fmla="*/ 6205416 w 7581534"/>
                <a:gd name="connsiteY59" fmla="*/ 1203569 h 5658338"/>
                <a:gd name="connsiteX60" fmla="*/ 6502400 w 7581534"/>
                <a:gd name="connsiteY60" fmla="*/ 1305169 h 5658338"/>
                <a:gd name="connsiteX61" fmla="*/ 6613159 w 7581534"/>
                <a:gd name="connsiteY61" fmla="*/ 1458423 h 5658338"/>
                <a:gd name="connsiteX62" fmla="*/ 6666523 w 7581534"/>
                <a:gd name="connsiteY62" fmla="*/ 1695938 h 5658338"/>
                <a:gd name="connsiteX63" fmla="*/ 6775939 w 7581534"/>
                <a:gd name="connsiteY63" fmla="*/ 1852246 h 5658338"/>
                <a:gd name="connsiteX64" fmla="*/ 6885354 w 7581534"/>
                <a:gd name="connsiteY64" fmla="*/ 1899138 h 5658338"/>
                <a:gd name="connsiteX65" fmla="*/ 7065108 w 7581534"/>
                <a:gd name="connsiteY65" fmla="*/ 1906953 h 5658338"/>
                <a:gd name="connsiteX66" fmla="*/ 7405566 w 7581534"/>
                <a:gd name="connsiteY66" fmla="*/ 1809750 h 5658338"/>
                <a:gd name="connsiteX67" fmla="*/ 7581534 w 7581534"/>
                <a:gd name="connsiteY67" fmla="*/ 1678292 h 5658338"/>
                <a:gd name="connsiteX68" fmla="*/ 7578481 w 7581534"/>
                <a:gd name="connsiteY68" fmla="*/ 1631033 h 5658338"/>
                <a:gd name="connsiteX69" fmla="*/ 7383157 w 7581534"/>
                <a:gd name="connsiteY69" fmla="*/ 1770673 h 5658338"/>
                <a:gd name="connsiteX70" fmla="*/ 7058636 w 7581534"/>
                <a:gd name="connsiteY70" fmla="*/ 1848460 h 5658338"/>
                <a:gd name="connsiteX71" fmla="*/ 6861908 w 7581534"/>
                <a:gd name="connsiteY71" fmla="*/ 1828800 h 5658338"/>
                <a:gd name="connsiteX72" fmla="*/ 6752492 w 7581534"/>
                <a:gd name="connsiteY72" fmla="*/ 1727200 h 5658338"/>
                <a:gd name="connsiteX73" fmla="*/ 6682154 w 7581534"/>
                <a:gd name="connsiteY73" fmla="*/ 1492738 h 5658338"/>
                <a:gd name="connsiteX74" fmla="*/ 6624027 w 7581534"/>
                <a:gd name="connsiteY74" fmla="*/ 1328615 h 5658338"/>
                <a:gd name="connsiteX75" fmla="*/ 6510216 w 7581534"/>
                <a:gd name="connsiteY75" fmla="*/ 1219200 h 5658338"/>
                <a:gd name="connsiteX76" fmla="*/ 6377354 w 7581534"/>
                <a:gd name="connsiteY76" fmla="*/ 1156676 h 5658338"/>
                <a:gd name="connsiteX77" fmla="*/ 5791200 w 7581534"/>
                <a:gd name="connsiteY77" fmla="*/ 1016000 h 5658338"/>
                <a:gd name="connsiteX78" fmla="*/ 5462954 w 7581534"/>
                <a:gd name="connsiteY78" fmla="*/ 930030 h 5658338"/>
                <a:gd name="connsiteX79" fmla="*/ 4931508 w 7581534"/>
                <a:gd name="connsiteY79" fmla="*/ 656492 h 5658338"/>
                <a:gd name="connsiteX80" fmla="*/ 4196862 w 7581534"/>
                <a:gd name="connsiteY80" fmla="*/ 382953 h 5658338"/>
                <a:gd name="connsiteX81" fmla="*/ 3100021 w 7581534"/>
                <a:gd name="connsiteY81" fmla="*/ 0 h 5658338"/>
                <a:gd name="connsiteX82" fmla="*/ 2203939 w 7581534"/>
                <a:gd name="connsiteY82" fmla="*/ 15630 h 5658338"/>
                <a:gd name="connsiteX83" fmla="*/ 0 w 7581534"/>
                <a:gd name="connsiteY83" fmla="*/ 39077 h 5658338"/>
                <a:gd name="connsiteX84" fmla="*/ 7816 w 7581534"/>
                <a:gd name="connsiteY84" fmla="*/ 5658338 h 5658338"/>
                <a:gd name="connsiteX0" fmla="*/ 7816 w 7581534"/>
                <a:gd name="connsiteY0" fmla="*/ 5658338 h 5658338"/>
                <a:gd name="connsiteX1" fmla="*/ 609600 w 7581534"/>
                <a:gd name="connsiteY1" fmla="*/ 3978030 h 5658338"/>
                <a:gd name="connsiteX2" fmla="*/ 62523 w 7581534"/>
                <a:gd name="connsiteY2" fmla="*/ 687753 h 5658338"/>
                <a:gd name="connsiteX3" fmla="*/ 1003423 w 7581534"/>
                <a:gd name="connsiteY3" fmla="*/ 1252171 h 5658338"/>
                <a:gd name="connsiteX4" fmla="*/ 1337774 w 7581534"/>
                <a:gd name="connsiteY4" fmla="*/ 3206018 h 5658338"/>
                <a:gd name="connsiteX5" fmla="*/ 1917517 w 7581534"/>
                <a:gd name="connsiteY5" fmla="*/ 3145875 h 5658338"/>
                <a:gd name="connsiteX6" fmla="*/ 1703754 w 7581534"/>
                <a:gd name="connsiteY6" fmla="*/ 1573578 h 5658338"/>
                <a:gd name="connsiteX7" fmla="*/ 2250464 w 7581534"/>
                <a:gd name="connsiteY7" fmla="*/ 1855299 h 5658338"/>
                <a:gd name="connsiteX8" fmla="*/ 2289908 w 7581534"/>
                <a:gd name="connsiteY8" fmla="*/ 2146177 h 5658338"/>
                <a:gd name="connsiteX9" fmla="*/ 2758831 w 7581534"/>
                <a:gd name="connsiteY9" fmla="*/ 2129203 h 5658338"/>
                <a:gd name="connsiteX10" fmla="*/ 2918863 w 7581534"/>
                <a:gd name="connsiteY10" fmla="*/ 2797907 h 5658338"/>
                <a:gd name="connsiteX11" fmla="*/ 3043237 w 7581534"/>
                <a:gd name="connsiteY11" fmla="*/ 3457819 h 5658338"/>
                <a:gd name="connsiteX12" fmla="*/ 3516923 w 7581534"/>
                <a:gd name="connsiteY12" fmla="*/ 3641969 h 5658338"/>
                <a:gd name="connsiteX13" fmla="*/ 3576393 w 7581534"/>
                <a:gd name="connsiteY13" fmla="*/ 3503001 h 5658338"/>
                <a:gd name="connsiteX14" fmla="*/ 3318119 w 7581534"/>
                <a:gd name="connsiteY14" fmla="*/ 3380336 h 5658338"/>
                <a:gd name="connsiteX15" fmla="*/ 3438769 w 7581534"/>
                <a:gd name="connsiteY15" fmla="*/ 2860430 h 5658338"/>
                <a:gd name="connsiteX16" fmla="*/ 3501292 w 7581534"/>
                <a:gd name="connsiteY16" fmla="*/ 2727569 h 5658338"/>
                <a:gd name="connsiteX17" fmla="*/ 3719085 w 7581534"/>
                <a:gd name="connsiteY17" fmla="*/ 2741490 h 5658338"/>
                <a:gd name="connsiteX18" fmla="*/ 3720428 w 7581534"/>
                <a:gd name="connsiteY18" fmla="*/ 2920206 h 5658338"/>
                <a:gd name="connsiteX19" fmla="*/ 3827829 w 7581534"/>
                <a:gd name="connsiteY19" fmla="*/ 2998726 h 5658338"/>
                <a:gd name="connsiteX20" fmla="*/ 3874416 w 7581534"/>
                <a:gd name="connsiteY20" fmla="*/ 2869955 h 5658338"/>
                <a:gd name="connsiteX21" fmla="*/ 3860129 w 7581534"/>
                <a:gd name="connsiteY21" fmla="*/ 2754130 h 5658338"/>
                <a:gd name="connsiteX22" fmla="*/ 3785726 w 7581534"/>
                <a:gd name="connsiteY22" fmla="*/ 2693432 h 5658338"/>
                <a:gd name="connsiteX23" fmla="*/ 3558382 w 7581534"/>
                <a:gd name="connsiteY23" fmla="*/ 2684767 h 5658338"/>
                <a:gd name="connsiteX24" fmla="*/ 3468993 w 7581534"/>
                <a:gd name="connsiteY24" fmla="*/ 2621573 h 5658338"/>
                <a:gd name="connsiteX25" fmla="*/ 3335094 w 7581534"/>
                <a:gd name="connsiteY25" fmla="*/ 2068024 h 5658338"/>
                <a:gd name="connsiteX26" fmla="*/ 3649785 w 7581534"/>
                <a:gd name="connsiteY26" fmla="*/ 2180492 h 5658338"/>
                <a:gd name="connsiteX27" fmla="*/ 3884246 w 7581534"/>
                <a:gd name="connsiteY27" fmla="*/ 2157046 h 5658338"/>
                <a:gd name="connsiteX28" fmla="*/ 3923323 w 7581534"/>
                <a:gd name="connsiteY28" fmla="*/ 2125784 h 5658338"/>
                <a:gd name="connsiteX29" fmla="*/ 3985846 w 7581534"/>
                <a:gd name="connsiteY29" fmla="*/ 2078892 h 5658338"/>
                <a:gd name="connsiteX30" fmla="*/ 4024923 w 7581534"/>
                <a:gd name="connsiteY30" fmla="*/ 2032000 h 5658338"/>
                <a:gd name="connsiteX31" fmla="*/ 3305908 w 7581534"/>
                <a:gd name="connsiteY31" fmla="*/ 1781907 h 5658338"/>
                <a:gd name="connsiteX32" fmla="*/ 3515885 w 7581534"/>
                <a:gd name="connsiteY32" fmla="*/ 1535540 h 5658338"/>
                <a:gd name="connsiteX33" fmla="*/ 4251569 w 7581534"/>
                <a:gd name="connsiteY33" fmla="*/ 1789723 h 5658338"/>
                <a:gd name="connsiteX34" fmla="*/ 4238625 w 7581534"/>
                <a:gd name="connsiteY34" fmla="*/ 1438030 h 5658338"/>
                <a:gd name="connsiteX35" fmla="*/ 4100329 w 7581534"/>
                <a:gd name="connsiteY35" fmla="*/ 1371782 h 5658338"/>
                <a:gd name="connsiteX36" fmla="*/ 4089461 w 7581534"/>
                <a:gd name="connsiteY36" fmla="*/ 1156676 h 5658338"/>
                <a:gd name="connsiteX37" fmla="*/ 4024923 w 7581534"/>
                <a:gd name="connsiteY37" fmla="*/ 1164492 h 5658338"/>
                <a:gd name="connsiteX38" fmla="*/ 4044950 w 7581534"/>
                <a:gd name="connsiteY38" fmla="*/ 1477107 h 5658338"/>
                <a:gd name="connsiteX39" fmla="*/ 3985846 w 7581534"/>
                <a:gd name="connsiteY39" fmla="*/ 1531815 h 5658338"/>
                <a:gd name="connsiteX40" fmla="*/ 3485662 w 7581534"/>
                <a:gd name="connsiteY40" fmla="*/ 1383323 h 5658338"/>
                <a:gd name="connsiteX41" fmla="*/ 2934127 w 7581534"/>
                <a:gd name="connsiteY41" fmla="*/ 1602153 h 5658338"/>
                <a:gd name="connsiteX42" fmla="*/ 2898835 w 7581534"/>
                <a:gd name="connsiteY42" fmla="*/ 1508735 h 5658338"/>
                <a:gd name="connsiteX43" fmla="*/ 2509044 w 7581534"/>
                <a:gd name="connsiteY43" fmla="*/ 1655518 h 5658338"/>
                <a:gd name="connsiteX44" fmla="*/ 1669073 w 7581534"/>
                <a:gd name="connsiteY44" fmla="*/ 1258276 h 5658338"/>
                <a:gd name="connsiteX45" fmla="*/ 1521253 w 7581534"/>
                <a:gd name="connsiteY45" fmla="*/ 280316 h 5658338"/>
                <a:gd name="connsiteX46" fmla="*/ 2235200 w 7581534"/>
                <a:gd name="connsiteY46" fmla="*/ 523630 h 5658338"/>
                <a:gd name="connsiteX47" fmla="*/ 2202900 w 7581534"/>
                <a:gd name="connsiteY47" fmla="*/ 643913 h 5658338"/>
                <a:gd name="connsiteX48" fmla="*/ 3008923 w 7581534"/>
                <a:gd name="connsiteY48" fmla="*/ 922215 h 5658338"/>
                <a:gd name="connsiteX49" fmla="*/ 3133969 w 7581534"/>
                <a:gd name="connsiteY49" fmla="*/ 578338 h 5658338"/>
                <a:gd name="connsiteX50" fmla="*/ 2469662 w 7581534"/>
                <a:gd name="connsiteY50" fmla="*/ 328246 h 5658338"/>
                <a:gd name="connsiteX51" fmla="*/ 2500923 w 7581534"/>
                <a:gd name="connsiteY51" fmla="*/ 203200 h 5658338"/>
                <a:gd name="connsiteX52" fmla="*/ 3126154 w 7581534"/>
                <a:gd name="connsiteY52" fmla="*/ 203200 h 5658338"/>
                <a:gd name="connsiteX53" fmla="*/ 3790462 w 7581534"/>
                <a:gd name="connsiteY53" fmla="*/ 336061 h 5658338"/>
                <a:gd name="connsiteX54" fmla="*/ 4657969 w 7581534"/>
                <a:gd name="connsiteY54" fmla="*/ 625230 h 5658338"/>
                <a:gd name="connsiteX55" fmla="*/ 5119077 w 7581534"/>
                <a:gd name="connsiteY55" fmla="*/ 836246 h 5658338"/>
                <a:gd name="connsiteX56" fmla="*/ 5455139 w 7581534"/>
                <a:gd name="connsiteY56" fmla="*/ 992553 h 5658338"/>
                <a:gd name="connsiteX57" fmla="*/ 5822462 w 7581534"/>
                <a:gd name="connsiteY57" fmla="*/ 1094153 h 5658338"/>
                <a:gd name="connsiteX58" fmla="*/ 6205416 w 7581534"/>
                <a:gd name="connsiteY58" fmla="*/ 1203569 h 5658338"/>
                <a:gd name="connsiteX59" fmla="*/ 6502400 w 7581534"/>
                <a:gd name="connsiteY59" fmla="*/ 1305169 h 5658338"/>
                <a:gd name="connsiteX60" fmla="*/ 6613159 w 7581534"/>
                <a:gd name="connsiteY60" fmla="*/ 1458423 h 5658338"/>
                <a:gd name="connsiteX61" fmla="*/ 6666523 w 7581534"/>
                <a:gd name="connsiteY61" fmla="*/ 1695938 h 5658338"/>
                <a:gd name="connsiteX62" fmla="*/ 6775939 w 7581534"/>
                <a:gd name="connsiteY62" fmla="*/ 1852246 h 5658338"/>
                <a:gd name="connsiteX63" fmla="*/ 6885354 w 7581534"/>
                <a:gd name="connsiteY63" fmla="*/ 1899138 h 5658338"/>
                <a:gd name="connsiteX64" fmla="*/ 7065108 w 7581534"/>
                <a:gd name="connsiteY64" fmla="*/ 1906953 h 5658338"/>
                <a:gd name="connsiteX65" fmla="*/ 7405566 w 7581534"/>
                <a:gd name="connsiteY65" fmla="*/ 1809750 h 5658338"/>
                <a:gd name="connsiteX66" fmla="*/ 7581534 w 7581534"/>
                <a:gd name="connsiteY66" fmla="*/ 1678292 h 5658338"/>
                <a:gd name="connsiteX67" fmla="*/ 7578481 w 7581534"/>
                <a:gd name="connsiteY67" fmla="*/ 1631033 h 5658338"/>
                <a:gd name="connsiteX68" fmla="*/ 7383157 w 7581534"/>
                <a:gd name="connsiteY68" fmla="*/ 1770673 h 5658338"/>
                <a:gd name="connsiteX69" fmla="*/ 7058636 w 7581534"/>
                <a:gd name="connsiteY69" fmla="*/ 1848460 h 5658338"/>
                <a:gd name="connsiteX70" fmla="*/ 6861908 w 7581534"/>
                <a:gd name="connsiteY70" fmla="*/ 1828800 h 5658338"/>
                <a:gd name="connsiteX71" fmla="*/ 6752492 w 7581534"/>
                <a:gd name="connsiteY71" fmla="*/ 1727200 h 5658338"/>
                <a:gd name="connsiteX72" fmla="*/ 6682154 w 7581534"/>
                <a:gd name="connsiteY72" fmla="*/ 1492738 h 5658338"/>
                <a:gd name="connsiteX73" fmla="*/ 6624027 w 7581534"/>
                <a:gd name="connsiteY73" fmla="*/ 1328615 h 5658338"/>
                <a:gd name="connsiteX74" fmla="*/ 6510216 w 7581534"/>
                <a:gd name="connsiteY74" fmla="*/ 1219200 h 5658338"/>
                <a:gd name="connsiteX75" fmla="*/ 6377354 w 7581534"/>
                <a:gd name="connsiteY75" fmla="*/ 1156676 h 5658338"/>
                <a:gd name="connsiteX76" fmla="*/ 5791200 w 7581534"/>
                <a:gd name="connsiteY76" fmla="*/ 1016000 h 5658338"/>
                <a:gd name="connsiteX77" fmla="*/ 5462954 w 7581534"/>
                <a:gd name="connsiteY77" fmla="*/ 930030 h 5658338"/>
                <a:gd name="connsiteX78" fmla="*/ 4931508 w 7581534"/>
                <a:gd name="connsiteY78" fmla="*/ 656492 h 5658338"/>
                <a:gd name="connsiteX79" fmla="*/ 4196862 w 7581534"/>
                <a:gd name="connsiteY79" fmla="*/ 382953 h 5658338"/>
                <a:gd name="connsiteX80" fmla="*/ 3100021 w 7581534"/>
                <a:gd name="connsiteY80" fmla="*/ 0 h 5658338"/>
                <a:gd name="connsiteX81" fmla="*/ 2203939 w 7581534"/>
                <a:gd name="connsiteY81" fmla="*/ 15630 h 5658338"/>
                <a:gd name="connsiteX82" fmla="*/ 0 w 7581534"/>
                <a:gd name="connsiteY82" fmla="*/ 39077 h 5658338"/>
                <a:gd name="connsiteX83" fmla="*/ 7816 w 7581534"/>
                <a:gd name="connsiteY83" fmla="*/ 5658338 h 5658338"/>
                <a:gd name="connsiteX0" fmla="*/ 7816 w 7581534"/>
                <a:gd name="connsiteY0" fmla="*/ 734646 h 3978030"/>
                <a:gd name="connsiteX1" fmla="*/ 609600 w 7581534"/>
                <a:gd name="connsiteY1" fmla="*/ 3978030 h 3978030"/>
                <a:gd name="connsiteX2" fmla="*/ 62523 w 7581534"/>
                <a:gd name="connsiteY2" fmla="*/ 687753 h 3978030"/>
                <a:gd name="connsiteX3" fmla="*/ 1003423 w 7581534"/>
                <a:gd name="connsiteY3" fmla="*/ 1252171 h 3978030"/>
                <a:gd name="connsiteX4" fmla="*/ 1337774 w 7581534"/>
                <a:gd name="connsiteY4" fmla="*/ 3206018 h 3978030"/>
                <a:gd name="connsiteX5" fmla="*/ 1917517 w 7581534"/>
                <a:gd name="connsiteY5" fmla="*/ 3145875 h 3978030"/>
                <a:gd name="connsiteX6" fmla="*/ 1703754 w 7581534"/>
                <a:gd name="connsiteY6" fmla="*/ 1573578 h 3978030"/>
                <a:gd name="connsiteX7" fmla="*/ 2250464 w 7581534"/>
                <a:gd name="connsiteY7" fmla="*/ 1855299 h 3978030"/>
                <a:gd name="connsiteX8" fmla="*/ 2289908 w 7581534"/>
                <a:gd name="connsiteY8" fmla="*/ 2146177 h 3978030"/>
                <a:gd name="connsiteX9" fmla="*/ 2758831 w 7581534"/>
                <a:gd name="connsiteY9" fmla="*/ 2129203 h 3978030"/>
                <a:gd name="connsiteX10" fmla="*/ 2918863 w 7581534"/>
                <a:gd name="connsiteY10" fmla="*/ 2797907 h 3978030"/>
                <a:gd name="connsiteX11" fmla="*/ 3043237 w 7581534"/>
                <a:gd name="connsiteY11" fmla="*/ 3457819 h 3978030"/>
                <a:gd name="connsiteX12" fmla="*/ 3516923 w 7581534"/>
                <a:gd name="connsiteY12" fmla="*/ 3641969 h 3978030"/>
                <a:gd name="connsiteX13" fmla="*/ 3576393 w 7581534"/>
                <a:gd name="connsiteY13" fmla="*/ 3503001 h 3978030"/>
                <a:gd name="connsiteX14" fmla="*/ 3318119 w 7581534"/>
                <a:gd name="connsiteY14" fmla="*/ 3380336 h 3978030"/>
                <a:gd name="connsiteX15" fmla="*/ 3438769 w 7581534"/>
                <a:gd name="connsiteY15" fmla="*/ 2860430 h 3978030"/>
                <a:gd name="connsiteX16" fmla="*/ 3501292 w 7581534"/>
                <a:gd name="connsiteY16" fmla="*/ 2727569 h 3978030"/>
                <a:gd name="connsiteX17" fmla="*/ 3719085 w 7581534"/>
                <a:gd name="connsiteY17" fmla="*/ 2741490 h 3978030"/>
                <a:gd name="connsiteX18" fmla="*/ 3720428 w 7581534"/>
                <a:gd name="connsiteY18" fmla="*/ 2920206 h 3978030"/>
                <a:gd name="connsiteX19" fmla="*/ 3827829 w 7581534"/>
                <a:gd name="connsiteY19" fmla="*/ 2998726 h 3978030"/>
                <a:gd name="connsiteX20" fmla="*/ 3874416 w 7581534"/>
                <a:gd name="connsiteY20" fmla="*/ 2869955 h 3978030"/>
                <a:gd name="connsiteX21" fmla="*/ 3860129 w 7581534"/>
                <a:gd name="connsiteY21" fmla="*/ 2754130 h 3978030"/>
                <a:gd name="connsiteX22" fmla="*/ 3785726 w 7581534"/>
                <a:gd name="connsiteY22" fmla="*/ 2693432 h 3978030"/>
                <a:gd name="connsiteX23" fmla="*/ 3558382 w 7581534"/>
                <a:gd name="connsiteY23" fmla="*/ 2684767 h 3978030"/>
                <a:gd name="connsiteX24" fmla="*/ 3468993 w 7581534"/>
                <a:gd name="connsiteY24" fmla="*/ 2621573 h 3978030"/>
                <a:gd name="connsiteX25" fmla="*/ 3335094 w 7581534"/>
                <a:gd name="connsiteY25" fmla="*/ 2068024 h 3978030"/>
                <a:gd name="connsiteX26" fmla="*/ 3649785 w 7581534"/>
                <a:gd name="connsiteY26" fmla="*/ 2180492 h 3978030"/>
                <a:gd name="connsiteX27" fmla="*/ 3884246 w 7581534"/>
                <a:gd name="connsiteY27" fmla="*/ 2157046 h 3978030"/>
                <a:gd name="connsiteX28" fmla="*/ 3923323 w 7581534"/>
                <a:gd name="connsiteY28" fmla="*/ 2125784 h 3978030"/>
                <a:gd name="connsiteX29" fmla="*/ 3985846 w 7581534"/>
                <a:gd name="connsiteY29" fmla="*/ 2078892 h 3978030"/>
                <a:gd name="connsiteX30" fmla="*/ 4024923 w 7581534"/>
                <a:gd name="connsiteY30" fmla="*/ 2032000 h 3978030"/>
                <a:gd name="connsiteX31" fmla="*/ 3305908 w 7581534"/>
                <a:gd name="connsiteY31" fmla="*/ 1781907 h 3978030"/>
                <a:gd name="connsiteX32" fmla="*/ 3515885 w 7581534"/>
                <a:gd name="connsiteY32" fmla="*/ 1535540 h 3978030"/>
                <a:gd name="connsiteX33" fmla="*/ 4251569 w 7581534"/>
                <a:gd name="connsiteY33" fmla="*/ 1789723 h 3978030"/>
                <a:gd name="connsiteX34" fmla="*/ 4238625 w 7581534"/>
                <a:gd name="connsiteY34" fmla="*/ 1438030 h 3978030"/>
                <a:gd name="connsiteX35" fmla="*/ 4100329 w 7581534"/>
                <a:gd name="connsiteY35" fmla="*/ 1371782 h 3978030"/>
                <a:gd name="connsiteX36" fmla="*/ 4089461 w 7581534"/>
                <a:gd name="connsiteY36" fmla="*/ 1156676 h 3978030"/>
                <a:gd name="connsiteX37" fmla="*/ 4024923 w 7581534"/>
                <a:gd name="connsiteY37" fmla="*/ 1164492 h 3978030"/>
                <a:gd name="connsiteX38" fmla="*/ 4044950 w 7581534"/>
                <a:gd name="connsiteY38" fmla="*/ 1477107 h 3978030"/>
                <a:gd name="connsiteX39" fmla="*/ 3985846 w 7581534"/>
                <a:gd name="connsiteY39" fmla="*/ 1531815 h 3978030"/>
                <a:gd name="connsiteX40" fmla="*/ 3485662 w 7581534"/>
                <a:gd name="connsiteY40" fmla="*/ 1383323 h 3978030"/>
                <a:gd name="connsiteX41" fmla="*/ 2934127 w 7581534"/>
                <a:gd name="connsiteY41" fmla="*/ 1602153 h 3978030"/>
                <a:gd name="connsiteX42" fmla="*/ 2898835 w 7581534"/>
                <a:gd name="connsiteY42" fmla="*/ 1508735 h 3978030"/>
                <a:gd name="connsiteX43" fmla="*/ 2509044 w 7581534"/>
                <a:gd name="connsiteY43" fmla="*/ 1655518 h 3978030"/>
                <a:gd name="connsiteX44" fmla="*/ 1669073 w 7581534"/>
                <a:gd name="connsiteY44" fmla="*/ 1258276 h 3978030"/>
                <a:gd name="connsiteX45" fmla="*/ 1521253 w 7581534"/>
                <a:gd name="connsiteY45" fmla="*/ 280316 h 3978030"/>
                <a:gd name="connsiteX46" fmla="*/ 2235200 w 7581534"/>
                <a:gd name="connsiteY46" fmla="*/ 523630 h 3978030"/>
                <a:gd name="connsiteX47" fmla="*/ 2202900 w 7581534"/>
                <a:gd name="connsiteY47" fmla="*/ 643913 h 3978030"/>
                <a:gd name="connsiteX48" fmla="*/ 3008923 w 7581534"/>
                <a:gd name="connsiteY48" fmla="*/ 922215 h 3978030"/>
                <a:gd name="connsiteX49" fmla="*/ 3133969 w 7581534"/>
                <a:gd name="connsiteY49" fmla="*/ 578338 h 3978030"/>
                <a:gd name="connsiteX50" fmla="*/ 2469662 w 7581534"/>
                <a:gd name="connsiteY50" fmla="*/ 328246 h 3978030"/>
                <a:gd name="connsiteX51" fmla="*/ 2500923 w 7581534"/>
                <a:gd name="connsiteY51" fmla="*/ 203200 h 3978030"/>
                <a:gd name="connsiteX52" fmla="*/ 3126154 w 7581534"/>
                <a:gd name="connsiteY52" fmla="*/ 203200 h 3978030"/>
                <a:gd name="connsiteX53" fmla="*/ 3790462 w 7581534"/>
                <a:gd name="connsiteY53" fmla="*/ 336061 h 3978030"/>
                <a:gd name="connsiteX54" fmla="*/ 4657969 w 7581534"/>
                <a:gd name="connsiteY54" fmla="*/ 625230 h 3978030"/>
                <a:gd name="connsiteX55" fmla="*/ 5119077 w 7581534"/>
                <a:gd name="connsiteY55" fmla="*/ 836246 h 3978030"/>
                <a:gd name="connsiteX56" fmla="*/ 5455139 w 7581534"/>
                <a:gd name="connsiteY56" fmla="*/ 992553 h 3978030"/>
                <a:gd name="connsiteX57" fmla="*/ 5822462 w 7581534"/>
                <a:gd name="connsiteY57" fmla="*/ 1094153 h 3978030"/>
                <a:gd name="connsiteX58" fmla="*/ 6205416 w 7581534"/>
                <a:gd name="connsiteY58" fmla="*/ 1203569 h 3978030"/>
                <a:gd name="connsiteX59" fmla="*/ 6502400 w 7581534"/>
                <a:gd name="connsiteY59" fmla="*/ 1305169 h 3978030"/>
                <a:gd name="connsiteX60" fmla="*/ 6613159 w 7581534"/>
                <a:gd name="connsiteY60" fmla="*/ 1458423 h 3978030"/>
                <a:gd name="connsiteX61" fmla="*/ 6666523 w 7581534"/>
                <a:gd name="connsiteY61" fmla="*/ 1695938 h 3978030"/>
                <a:gd name="connsiteX62" fmla="*/ 6775939 w 7581534"/>
                <a:gd name="connsiteY62" fmla="*/ 1852246 h 3978030"/>
                <a:gd name="connsiteX63" fmla="*/ 6885354 w 7581534"/>
                <a:gd name="connsiteY63" fmla="*/ 1899138 h 3978030"/>
                <a:gd name="connsiteX64" fmla="*/ 7065108 w 7581534"/>
                <a:gd name="connsiteY64" fmla="*/ 1906953 h 3978030"/>
                <a:gd name="connsiteX65" fmla="*/ 7405566 w 7581534"/>
                <a:gd name="connsiteY65" fmla="*/ 1809750 h 3978030"/>
                <a:gd name="connsiteX66" fmla="*/ 7581534 w 7581534"/>
                <a:gd name="connsiteY66" fmla="*/ 1678292 h 3978030"/>
                <a:gd name="connsiteX67" fmla="*/ 7578481 w 7581534"/>
                <a:gd name="connsiteY67" fmla="*/ 1631033 h 3978030"/>
                <a:gd name="connsiteX68" fmla="*/ 7383157 w 7581534"/>
                <a:gd name="connsiteY68" fmla="*/ 1770673 h 3978030"/>
                <a:gd name="connsiteX69" fmla="*/ 7058636 w 7581534"/>
                <a:gd name="connsiteY69" fmla="*/ 1848460 h 3978030"/>
                <a:gd name="connsiteX70" fmla="*/ 6861908 w 7581534"/>
                <a:gd name="connsiteY70" fmla="*/ 1828800 h 3978030"/>
                <a:gd name="connsiteX71" fmla="*/ 6752492 w 7581534"/>
                <a:gd name="connsiteY71" fmla="*/ 1727200 h 3978030"/>
                <a:gd name="connsiteX72" fmla="*/ 6682154 w 7581534"/>
                <a:gd name="connsiteY72" fmla="*/ 1492738 h 3978030"/>
                <a:gd name="connsiteX73" fmla="*/ 6624027 w 7581534"/>
                <a:gd name="connsiteY73" fmla="*/ 1328615 h 3978030"/>
                <a:gd name="connsiteX74" fmla="*/ 6510216 w 7581534"/>
                <a:gd name="connsiteY74" fmla="*/ 1219200 h 3978030"/>
                <a:gd name="connsiteX75" fmla="*/ 6377354 w 7581534"/>
                <a:gd name="connsiteY75" fmla="*/ 1156676 h 3978030"/>
                <a:gd name="connsiteX76" fmla="*/ 5791200 w 7581534"/>
                <a:gd name="connsiteY76" fmla="*/ 1016000 h 3978030"/>
                <a:gd name="connsiteX77" fmla="*/ 5462954 w 7581534"/>
                <a:gd name="connsiteY77" fmla="*/ 930030 h 3978030"/>
                <a:gd name="connsiteX78" fmla="*/ 4931508 w 7581534"/>
                <a:gd name="connsiteY78" fmla="*/ 656492 h 3978030"/>
                <a:gd name="connsiteX79" fmla="*/ 4196862 w 7581534"/>
                <a:gd name="connsiteY79" fmla="*/ 382953 h 3978030"/>
                <a:gd name="connsiteX80" fmla="*/ 3100021 w 7581534"/>
                <a:gd name="connsiteY80" fmla="*/ 0 h 3978030"/>
                <a:gd name="connsiteX81" fmla="*/ 2203939 w 7581534"/>
                <a:gd name="connsiteY81" fmla="*/ 15630 h 3978030"/>
                <a:gd name="connsiteX82" fmla="*/ 0 w 7581534"/>
                <a:gd name="connsiteY82" fmla="*/ 39077 h 3978030"/>
                <a:gd name="connsiteX83" fmla="*/ 7816 w 7581534"/>
                <a:gd name="connsiteY83" fmla="*/ 734646 h 3978030"/>
                <a:gd name="connsiteX0" fmla="*/ 7816 w 7581534"/>
                <a:gd name="connsiteY0" fmla="*/ 734646 h 3641969"/>
                <a:gd name="connsiteX1" fmla="*/ 31262 w 7581534"/>
                <a:gd name="connsiteY1" fmla="*/ 719014 h 3641969"/>
                <a:gd name="connsiteX2" fmla="*/ 62523 w 7581534"/>
                <a:gd name="connsiteY2" fmla="*/ 687753 h 3641969"/>
                <a:gd name="connsiteX3" fmla="*/ 1003423 w 7581534"/>
                <a:gd name="connsiteY3" fmla="*/ 1252171 h 3641969"/>
                <a:gd name="connsiteX4" fmla="*/ 1337774 w 7581534"/>
                <a:gd name="connsiteY4" fmla="*/ 3206018 h 3641969"/>
                <a:gd name="connsiteX5" fmla="*/ 1917517 w 7581534"/>
                <a:gd name="connsiteY5" fmla="*/ 3145875 h 3641969"/>
                <a:gd name="connsiteX6" fmla="*/ 1703754 w 7581534"/>
                <a:gd name="connsiteY6" fmla="*/ 1573578 h 3641969"/>
                <a:gd name="connsiteX7" fmla="*/ 2250464 w 7581534"/>
                <a:gd name="connsiteY7" fmla="*/ 1855299 h 3641969"/>
                <a:gd name="connsiteX8" fmla="*/ 2289908 w 7581534"/>
                <a:gd name="connsiteY8" fmla="*/ 2146177 h 3641969"/>
                <a:gd name="connsiteX9" fmla="*/ 2758831 w 7581534"/>
                <a:gd name="connsiteY9" fmla="*/ 2129203 h 3641969"/>
                <a:gd name="connsiteX10" fmla="*/ 2918863 w 7581534"/>
                <a:gd name="connsiteY10" fmla="*/ 2797907 h 3641969"/>
                <a:gd name="connsiteX11" fmla="*/ 3043237 w 7581534"/>
                <a:gd name="connsiteY11" fmla="*/ 3457819 h 3641969"/>
                <a:gd name="connsiteX12" fmla="*/ 3516923 w 7581534"/>
                <a:gd name="connsiteY12" fmla="*/ 3641969 h 3641969"/>
                <a:gd name="connsiteX13" fmla="*/ 3576393 w 7581534"/>
                <a:gd name="connsiteY13" fmla="*/ 3503001 h 3641969"/>
                <a:gd name="connsiteX14" fmla="*/ 3318119 w 7581534"/>
                <a:gd name="connsiteY14" fmla="*/ 3380336 h 3641969"/>
                <a:gd name="connsiteX15" fmla="*/ 3438769 w 7581534"/>
                <a:gd name="connsiteY15" fmla="*/ 2860430 h 3641969"/>
                <a:gd name="connsiteX16" fmla="*/ 3501292 w 7581534"/>
                <a:gd name="connsiteY16" fmla="*/ 2727569 h 3641969"/>
                <a:gd name="connsiteX17" fmla="*/ 3719085 w 7581534"/>
                <a:gd name="connsiteY17" fmla="*/ 2741490 h 3641969"/>
                <a:gd name="connsiteX18" fmla="*/ 3720428 w 7581534"/>
                <a:gd name="connsiteY18" fmla="*/ 2920206 h 3641969"/>
                <a:gd name="connsiteX19" fmla="*/ 3827829 w 7581534"/>
                <a:gd name="connsiteY19" fmla="*/ 2998726 h 3641969"/>
                <a:gd name="connsiteX20" fmla="*/ 3874416 w 7581534"/>
                <a:gd name="connsiteY20" fmla="*/ 2869955 h 3641969"/>
                <a:gd name="connsiteX21" fmla="*/ 3860129 w 7581534"/>
                <a:gd name="connsiteY21" fmla="*/ 2754130 h 3641969"/>
                <a:gd name="connsiteX22" fmla="*/ 3785726 w 7581534"/>
                <a:gd name="connsiteY22" fmla="*/ 2693432 h 3641969"/>
                <a:gd name="connsiteX23" fmla="*/ 3558382 w 7581534"/>
                <a:gd name="connsiteY23" fmla="*/ 2684767 h 3641969"/>
                <a:gd name="connsiteX24" fmla="*/ 3468993 w 7581534"/>
                <a:gd name="connsiteY24" fmla="*/ 2621573 h 3641969"/>
                <a:gd name="connsiteX25" fmla="*/ 3335094 w 7581534"/>
                <a:gd name="connsiteY25" fmla="*/ 2068024 h 3641969"/>
                <a:gd name="connsiteX26" fmla="*/ 3649785 w 7581534"/>
                <a:gd name="connsiteY26" fmla="*/ 2180492 h 3641969"/>
                <a:gd name="connsiteX27" fmla="*/ 3884246 w 7581534"/>
                <a:gd name="connsiteY27" fmla="*/ 2157046 h 3641969"/>
                <a:gd name="connsiteX28" fmla="*/ 3923323 w 7581534"/>
                <a:gd name="connsiteY28" fmla="*/ 2125784 h 3641969"/>
                <a:gd name="connsiteX29" fmla="*/ 3985846 w 7581534"/>
                <a:gd name="connsiteY29" fmla="*/ 2078892 h 3641969"/>
                <a:gd name="connsiteX30" fmla="*/ 4024923 w 7581534"/>
                <a:gd name="connsiteY30" fmla="*/ 2032000 h 3641969"/>
                <a:gd name="connsiteX31" fmla="*/ 3305908 w 7581534"/>
                <a:gd name="connsiteY31" fmla="*/ 1781907 h 3641969"/>
                <a:gd name="connsiteX32" fmla="*/ 3515885 w 7581534"/>
                <a:gd name="connsiteY32" fmla="*/ 1535540 h 3641969"/>
                <a:gd name="connsiteX33" fmla="*/ 4251569 w 7581534"/>
                <a:gd name="connsiteY33" fmla="*/ 1789723 h 3641969"/>
                <a:gd name="connsiteX34" fmla="*/ 4238625 w 7581534"/>
                <a:gd name="connsiteY34" fmla="*/ 1438030 h 3641969"/>
                <a:gd name="connsiteX35" fmla="*/ 4100329 w 7581534"/>
                <a:gd name="connsiteY35" fmla="*/ 1371782 h 3641969"/>
                <a:gd name="connsiteX36" fmla="*/ 4089461 w 7581534"/>
                <a:gd name="connsiteY36" fmla="*/ 1156676 h 3641969"/>
                <a:gd name="connsiteX37" fmla="*/ 4024923 w 7581534"/>
                <a:gd name="connsiteY37" fmla="*/ 1164492 h 3641969"/>
                <a:gd name="connsiteX38" fmla="*/ 4044950 w 7581534"/>
                <a:gd name="connsiteY38" fmla="*/ 1477107 h 3641969"/>
                <a:gd name="connsiteX39" fmla="*/ 3985846 w 7581534"/>
                <a:gd name="connsiteY39" fmla="*/ 1531815 h 3641969"/>
                <a:gd name="connsiteX40" fmla="*/ 3485662 w 7581534"/>
                <a:gd name="connsiteY40" fmla="*/ 1383323 h 3641969"/>
                <a:gd name="connsiteX41" fmla="*/ 2934127 w 7581534"/>
                <a:gd name="connsiteY41" fmla="*/ 1602153 h 3641969"/>
                <a:gd name="connsiteX42" fmla="*/ 2898835 w 7581534"/>
                <a:gd name="connsiteY42" fmla="*/ 1508735 h 3641969"/>
                <a:gd name="connsiteX43" fmla="*/ 2509044 w 7581534"/>
                <a:gd name="connsiteY43" fmla="*/ 1655518 h 3641969"/>
                <a:gd name="connsiteX44" fmla="*/ 1669073 w 7581534"/>
                <a:gd name="connsiteY44" fmla="*/ 1258276 h 3641969"/>
                <a:gd name="connsiteX45" fmla="*/ 1521253 w 7581534"/>
                <a:gd name="connsiteY45" fmla="*/ 280316 h 3641969"/>
                <a:gd name="connsiteX46" fmla="*/ 2235200 w 7581534"/>
                <a:gd name="connsiteY46" fmla="*/ 523630 h 3641969"/>
                <a:gd name="connsiteX47" fmla="*/ 2202900 w 7581534"/>
                <a:gd name="connsiteY47" fmla="*/ 643913 h 3641969"/>
                <a:gd name="connsiteX48" fmla="*/ 3008923 w 7581534"/>
                <a:gd name="connsiteY48" fmla="*/ 922215 h 3641969"/>
                <a:gd name="connsiteX49" fmla="*/ 3133969 w 7581534"/>
                <a:gd name="connsiteY49" fmla="*/ 578338 h 3641969"/>
                <a:gd name="connsiteX50" fmla="*/ 2469662 w 7581534"/>
                <a:gd name="connsiteY50" fmla="*/ 328246 h 3641969"/>
                <a:gd name="connsiteX51" fmla="*/ 2500923 w 7581534"/>
                <a:gd name="connsiteY51" fmla="*/ 203200 h 3641969"/>
                <a:gd name="connsiteX52" fmla="*/ 3126154 w 7581534"/>
                <a:gd name="connsiteY52" fmla="*/ 203200 h 3641969"/>
                <a:gd name="connsiteX53" fmla="*/ 3790462 w 7581534"/>
                <a:gd name="connsiteY53" fmla="*/ 336061 h 3641969"/>
                <a:gd name="connsiteX54" fmla="*/ 4657969 w 7581534"/>
                <a:gd name="connsiteY54" fmla="*/ 625230 h 3641969"/>
                <a:gd name="connsiteX55" fmla="*/ 5119077 w 7581534"/>
                <a:gd name="connsiteY55" fmla="*/ 836246 h 3641969"/>
                <a:gd name="connsiteX56" fmla="*/ 5455139 w 7581534"/>
                <a:gd name="connsiteY56" fmla="*/ 992553 h 3641969"/>
                <a:gd name="connsiteX57" fmla="*/ 5822462 w 7581534"/>
                <a:gd name="connsiteY57" fmla="*/ 1094153 h 3641969"/>
                <a:gd name="connsiteX58" fmla="*/ 6205416 w 7581534"/>
                <a:gd name="connsiteY58" fmla="*/ 1203569 h 3641969"/>
                <a:gd name="connsiteX59" fmla="*/ 6502400 w 7581534"/>
                <a:gd name="connsiteY59" fmla="*/ 1305169 h 3641969"/>
                <a:gd name="connsiteX60" fmla="*/ 6613159 w 7581534"/>
                <a:gd name="connsiteY60" fmla="*/ 1458423 h 3641969"/>
                <a:gd name="connsiteX61" fmla="*/ 6666523 w 7581534"/>
                <a:gd name="connsiteY61" fmla="*/ 1695938 h 3641969"/>
                <a:gd name="connsiteX62" fmla="*/ 6775939 w 7581534"/>
                <a:gd name="connsiteY62" fmla="*/ 1852246 h 3641969"/>
                <a:gd name="connsiteX63" fmla="*/ 6885354 w 7581534"/>
                <a:gd name="connsiteY63" fmla="*/ 1899138 h 3641969"/>
                <a:gd name="connsiteX64" fmla="*/ 7065108 w 7581534"/>
                <a:gd name="connsiteY64" fmla="*/ 1906953 h 3641969"/>
                <a:gd name="connsiteX65" fmla="*/ 7405566 w 7581534"/>
                <a:gd name="connsiteY65" fmla="*/ 1809750 h 3641969"/>
                <a:gd name="connsiteX66" fmla="*/ 7581534 w 7581534"/>
                <a:gd name="connsiteY66" fmla="*/ 1678292 h 3641969"/>
                <a:gd name="connsiteX67" fmla="*/ 7578481 w 7581534"/>
                <a:gd name="connsiteY67" fmla="*/ 1631033 h 3641969"/>
                <a:gd name="connsiteX68" fmla="*/ 7383157 w 7581534"/>
                <a:gd name="connsiteY68" fmla="*/ 1770673 h 3641969"/>
                <a:gd name="connsiteX69" fmla="*/ 7058636 w 7581534"/>
                <a:gd name="connsiteY69" fmla="*/ 1848460 h 3641969"/>
                <a:gd name="connsiteX70" fmla="*/ 6861908 w 7581534"/>
                <a:gd name="connsiteY70" fmla="*/ 1828800 h 3641969"/>
                <a:gd name="connsiteX71" fmla="*/ 6752492 w 7581534"/>
                <a:gd name="connsiteY71" fmla="*/ 1727200 h 3641969"/>
                <a:gd name="connsiteX72" fmla="*/ 6682154 w 7581534"/>
                <a:gd name="connsiteY72" fmla="*/ 1492738 h 3641969"/>
                <a:gd name="connsiteX73" fmla="*/ 6624027 w 7581534"/>
                <a:gd name="connsiteY73" fmla="*/ 1328615 h 3641969"/>
                <a:gd name="connsiteX74" fmla="*/ 6510216 w 7581534"/>
                <a:gd name="connsiteY74" fmla="*/ 1219200 h 3641969"/>
                <a:gd name="connsiteX75" fmla="*/ 6377354 w 7581534"/>
                <a:gd name="connsiteY75" fmla="*/ 1156676 h 3641969"/>
                <a:gd name="connsiteX76" fmla="*/ 5791200 w 7581534"/>
                <a:gd name="connsiteY76" fmla="*/ 1016000 h 3641969"/>
                <a:gd name="connsiteX77" fmla="*/ 5462954 w 7581534"/>
                <a:gd name="connsiteY77" fmla="*/ 930030 h 3641969"/>
                <a:gd name="connsiteX78" fmla="*/ 4931508 w 7581534"/>
                <a:gd name="connsiteY78" fmla="*/ 656492 h 3641969"/>
                <a:gd name="connsiteX79" fmla="*/ 4196862 w 7581534"/>
                <a:gd name="connsiteY79" fmla="*/ 382953 h 3641969"/>
                <a:gd name="connsiteX80" fmla="*/ 3100021 w 7581534"/>
                <a:gd name="connsiteY80" fmla="*/ 0 h 3641969"/>
                <a:gd name="connsiteX81" fmla="*/ 2203939 w 7581534"/>
                <a:gd name="connsiteY81" fmla="*/ 15630 h 3641969"/>
                <a:gd name="connsiteX82" fmla="*/ 0 w 7581534"/>
                <a:gd name="connsiteY82" fmla="*/ 39077 h 3641969"/>
                <a:gd name="connsiteX83" fmla="*/ 7816 w 7581534"/>
                <a:gd name="connsiteY83" fmla="*/ 734646 h 364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581534" h="3641969">
                  <a:moveTo>
                    <a:pt x="7816" y="734646"/>
                  </a:moveTo>
                  <a:lnTo>
                    <a:pt x="31262" y="719014"/>
                  </a:lnTo>
                  <a:lnTo>
                    <a:pt x="62523" y="687753"/>
                  </a:lnTo>
                  <a:lnTo>
                    <a:pt x="1003423" y="1252171"/>
                  </a:lnTo>
                  <a:lnTo>
                    <a:pt x="1337774" y="3206018"/>
                  </a:lnTo>
                  <a:lnTo>
                    <a:pt x="1917517" y="3145875"/>
                  </a:lnTo>
                  <a:lnTo>
                    <a:pt x="1703754" y="1573578"/>
                  </a:lnTo>
                  <a:lnTo>
                    <a:pt x="2250464" y="1855299"/>
                  </a:lnTo>
                  <a:lnTo>
                    <a:pt x="2289908" y="2146177"/>
                  </a:lnTo>
                  <a:lnTo>
                    <a:pt x="2758831" y="2129203"/>
                  </a:lnTo>
                  <a:lnTo>
                    <a:pt x="2918863" y="2797907"/>
                  </a:lnTo>
                  <a:lnTo>
                    <a:pt x="3043237" y="3457819"/>
                  </a:lnTo>
                  <a:lnTo>
                    <a:pt x="3516923" y="3641969"/>
                  </a:lnTo>
                  <a:lnTo>
                    <a:pt x="3576393" y="3503001"/>
                  </a:lnTo>
                  <a:lnTo>
                    <a:pt x="3318119" y="3380336"/>
                  </a:lnTo>
                  <a:lnTo>
                    <a:pt x="3438769" y="2860430"/>
                  </a:lnTo>
                  <a:lnTo>
                    <a:pt x="3501292" y="2727569"/>
                  </a:lnTo>
                  <a:lnTo>
                    <a:pt x="3719085" y="2741490"/>
                  </a:lnTo>
                  <a:cubicBezTo>
                    <a:pt x="3719533" y="2801062"/>
                    <a:pt x="3719980" y="2860634"/>
                    <a:pt x="3720428" y="2920206"/>
                  </a:cubicBezTo>
                  <a:lnTo>
                    <a:pt x="3827829" y="2998726"/>
                  </a:lnTo>
                  <a:lnTo>
                    <a:pt x="3874416" y="2869955"/>
                  </a:lnTo>
                  <a:lnTo>
                    <a:pt x="3860129" y="2754130"/>
                  </a:lnTo>
                  <a:cubicBezTo>
                    <a:pt x="3807547" y="2764060"/>
                    <a:pt x="3802589" y="2697790"/>
                    <a:pt x="3785726" y="2693432"/>
                  </a:cubicBezTo>
                  <a:lnTo>
                    <a:pt x="3558382" y="2684767"/>
                  </a:lnTo>
                  <a:lnTo>
                    <a:pt x="3468993" y="2621573"/>
                  </a:lnTo>
                  <a:lnTo>
                    <a:pt x="3335094" y="2068024"/>
                  </a:lnTo>
                  <a:lnTo>
                    <a:pt x="3649785" y="2180492"/>
                  </a:lnTo>
                  <a:lnTo>
                    <a:pt x="3884246" y="2157046"/>
                  </a:lnTo>
                  <a:lnTo>
                    <a:pt x="3923323" y="2125784"/>
                  </a:lnTo>
                  <a:lnTo>
                    <a:pt x="3985846" y="2078892"/>
                  </a:lnTo>
                  <a:lnTo>
                    <a:pt x="4024923" y="2032000"/>
                  </a:lnTo>
                  <a:lnTo>
                    <a:pt x="3305908" y="1781907"/>
                  </a:lnTo>
                  <a:lnTo>
                    <a:pt x="3515885" y="1535540"/>
                  </a:lnTo>
                  <a:lnTo>
                    <a:pt x="4251569" y="1789723"/>
                  </a:lnTo>
                  <a:lnTo>
                    <a:pt x="4238625" y="1438030"/>
                  </a:lnTo>
                  <a:lnTo>
                    <a:pt x="4100329" y="1371782"/>
                  </a:lnTo>
                  <a:lnTo>
                    <a:pt x="4089461" y="1156676"/>
                  </a:lnTo>
                  <a:lnTo>
                    <a:pt x="4024923" y="1164492"/>
                  </a:lnTo>
                  <a:lnTo>
                    <a:pt x="4044950" y="1477107"/>
                  </a:lnTo>
                  <a:lnTo>
                    <a:pt x="3985846" y="1531815"/>
                  </a:lnTo>
                  <a:lnTo>
                    <a:pt x="3485662" y="1383323"/>
                  </a:lnTo>
                  <a:lnTo>
                    <a:pt x="2934127" y="1602153"/>
                  </a:lnTo>
                  <a:lnTo>
                    <a:pt x="2898835" y="1508735"/>
                  </a:lnTo>
                  <a:lnTo>
                    <a:pt x="2509044" y="1655518"/>
                  </a:lnTo>
                  <a:lnTo>
                    <a:pt x="1669073" y="1258276"/>
                  </a:lnTo>
                  <a:lnTo>
                    <a:pt x="1521253" y="280316"/>
                  </a:lnTo>
                  <a:lnTo>
                    <a:pt x="2235200" y="523630"/>
                  </a:lnTo>
                  <a:lnTo>
                    <a:pt x="2202900" y="643913"/>
                  </a:lnTo>
                  <a:lnTo>
                    <a:pt x="3008923" y="922215"/>
                  </a:lnTo>
                  <a:lnTo>
                    <a:pt x="3133969" y="578338"/>
                  </a:lnTo>
                  <a:lnTo>
                    <a:pt x="2469662" y="328246"/>
                  </a:lnTo>
                  <a:lnTo>
                    <a:pt x="2500923" y="203200"/>
                  </a:lnTo>
                  <a:lnTo>
                    <a:pt x="3126154" y="203200"/>
                  </a:lnTo>
                  <a:lnTo>
                    <a:pt x="3790462" y="336061"/>
                  </a:lnTo>
                  <a:lnTo>
                    <a:pt x="4657969" y="625230"/>
                  </a:lnTo>
                  <a:lnTo>
                    <a:pt x="5119077" y="836246"/>
                  </a:lnTo>
                  <a:lnTo>
                    <a:pt x="5455139" y="992553"/>
                  </a:lnTo>
                  <a:lnTo>
                    <a:pt x="5822462" y="1094153"/>
                  </a:lnTo>
                  <a:lnTo>
                    <a:pt x="6205416" y="1203569"/>
                  </a:lnTo>
                  <a:lnTo>
                    <a:pt x="6502400" y="1305169"/>
                  </a:lnTo>
                  <a:lnTo>
                    <a:pt x="6613159" y="1458423"/>
                  </a:lnTo>
                  <a:lnTo>
                    <a:pt x="6666523" y="1695938"/>
                  </a:lnTo>
                  <a:lnTo>
                    <a:pt x="6775939" y="1852246"/>
                  </a:lnTo>
                  <a:lnTo>
                    <a:pt x="6885354" y="1899138"/>
                  </a:lnTo>
                  <a:lnTo>
                    <a:pt x="7065108" y="1906953"/>
                  </a:lnTo>
                  <a:lnTo>
                    <a:pt x="7405566" y="1809750"/>
                  </a:lnTo>
                  <a:lnTo>
                    <a:pt x="7581534" y="1678292"/>
                  </a:lnTo>
                  <a:lnTo>
                    <a:pt x="7578481" y="1631033"/>
                  </a:lnTo>
                  <a:lnTo>
                    <a:pt x="7383157" y="1770673"/>
                  </a:lnTo>
                  <a:lnTo>
                    <a:pt x="7058636" y="1848460"/>
                  </a:lnTo>
                  <a:lnTo>
                    <a:pt x="6861908" y="1828800"/>
                  </a:lnTo>
                  <a:lnTo>
                    <a:pt x="6752492" y="1727200"/>
                  </a:lnTo>
                  <a:lnTo>
                    <a:pt x="6682154" y="1492738"/>
                  </a:lnTo>
                  <a:lnTo>
                    <a:pt x="6624027" y="1328615"/>
                  </a:lnTo>
                  <a:lnTo>
                    <a:pt x="6510216" y="1219200"/>
                  </a:lnTo>
                  <a:lnTo>
                    <a:pt x="6377354" y="1156676"/>
                  </a:lnTo>
                  <a:lnTo>
                    <a:pt x="5791200" y="1016000"/>
                  </a:lnTo>
                  <a:lnTo>
                    <a:pt x="5462954" y="930030"/>
                  </a:lnTo>
                  <a:lnTo>
                    <a:pt x="4931508" y="656492"/>
                  </a:lnTo>
                  <a:lnTo>
                    <a:pt x="4196862" y="382953"/>
                  </a:lnTo>
                  <a:lnTo>
                    <a:pt x="3100021" y="0"/>
                  </a:lnTo>
                  <a:lnTo>
                    <a:pt x="2203939" y="15630"/>
                  </a:lnTo>
                  <a:lnTo>
                    <a:pt x="0" y="39077"/>
                  </a:lnTo>
                  <a:cubicBezTo>
                    <a:pt x="2605" y="1912164"/>
                    <a:pt x="5211" y="-1138441"/>
                    <a:pt x="7816" y="734646"/>
                  </a:cubicBezTo>
                  <a:close/>
                </a:path>
              </a:pathLst>
            </a:custGeom>
            <a:solidFill>
              <a:schemeClr val="accent1">
                <a:lumMod val="60000"/>
                <a:lumOff val="40000"/>
                <a:alpha val="6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図形 9">
              <a:extLst>
                <a:ext uri="{FF2B5EF4-FFF2-40B4-BE49-F238E27FC236}">
                  <a16:creationId xmlns:a16="http://schemas.microsoft.com/office/drawing/2014/main" id="{0076D05C-2F63-422F-A051-C0EAA31B6CA8}"/>
                </a:ext>
              </a:extLst>
            </p:cNvPr>
            <p:cNvSpPr/>
            <p:nvPr/>
          </p:nvSpPr>
          <p:spPr>
            <a:xfrm>
              <a:off x="-4870638" y="1290298"/>
              <a:ext cx="3019486" cy="4935232"/>
            </a:xfrm>
            <a:custGeom>
              <a:avLst/>
              <a:gdLst>
                <a:gd name="connsiteX0" fmla="*/ 2454031 w 3008923"/>
                <a:gd name="connsiteY0" fmla="*/ 4947139 h 4947139"/>
                <a:gd name="connsiteX1" fmla="*/ 2774462 w 3008923"/>
                <a:gd name="connsiteY1" fmla="*/ 4345354 h 4947139"/>
                <a:gd name="connsiteX2" fmla="*/ 2657231 w 3008923"/>
                <a:gd name="connsiteY2" fmla="*/ 4314093 h 4947139"/>
                <a:gd name="connsiteX3" fmla="*/ 2375877 w 3008923"/>
                <a:gd name="connsiteY3" fmla="*/ 4759570 h 4947139"/>
                <a:gd name="connsiteX4" fmla="*/ 1688123 w 3008923"/>
                <a:gd name="connsiteY4" fmla="*/ 4376616 h 4947139"/>
                <a:gd name="connsiteX5" fmla="*/ 1977293 w 3008923"/>
                <a:gd name="connsiteY5" fmla="*/ 3829539 h 4947139"/>
                <a:gd name="connsiteX6" fmla="*/ 2321170 w 3008923"/>
                <a:gd name="connsiteY6" fmla="*/ 3884247 h 4947139"/>
                <a:gd name="connsiteX7" fmla="*/ 2414954 w 3008923"/>
                <a:gd name="connsiteY7" fmla="*/ 3681047 h 4947139"/>
                <a:gd name="connsiteX8" fmla="*/ 2711939 w 3008923"/>
                <a:gd name="connsiteY8" fmla="*/ 3774831 h 4947139"/>
                <a:gd name="connsiteX9" fmla="*/ 2696308 w 3008923"/>
                <a:gd name="connsiteY9" fmla="*/ 4235939 h 4947139"/>
                <a:gd name="connsiteX10" fmla="*/ 2813539 w 3008923"/>
                <a:gd name="connsiteY10" fmla="*/ 4235939 h 4947139"/>
                <a:gd name="connsiteX11" fmla="*/ 3008923 w 3008923"/>
                <a:gd name="connsiteY11" fmla="*/ 3540370 h 4947139"/>
                <a:gd name="connsiteX12" fmla="*/ 2485293 w 3008923"/>
                <a:gd name="connsiteY12" fmla="*/ 3399693 h 4947139"/>
                <a:gd name="connsiteX13" fmla="*/ 2446216 w 3008923"/>
                <a:gd name="connsiteY13" fmla="*/ 3337170 h 4947139"/>
                <a:gd name="connsiteX14" fmla="*/ 2164862 w 3008923"/>
                <a:gd name="connsiteY14" fmla="*/ 3259016 h 4947139"/>
                <a:gd name="connsiteX15" fmla="*/ 2071077 w 3008923"/>
                <a:gd name="connsiteY15" fmla="*/ 3266831 h 4947139"/>
                <a:gd name="connsiteX16" fmla="*/ 2024185 w 3008923"/>
                <a:gd name="connsiteY16" fmla="*/ 3243385 h 4947139"/>
                <a:gd name="connsiteX17" fmla="*/ 570523 w 3008923"/>
                <a:gd name="connsiteY17" fmla="*/ 3196493 h 4947139"/>
                <a:gd name="connsiteX18" fmla="*/ 23446 w 3008923"/>
                <a:gd name="connsiteY18" fmla="*/ 0 h 4947139"/>
                <a:gd name="connsiteX19" fmla="*/ 0 w 3008923"/>
                <a:gd name="connsiteY19" fmla="*/ 4321908 h 4947139"/>
                <a:gd name="connsiteX20" fmla="*/ 242277 w 3008923"/>
                <a:gd name="connsiteY20" fmla="*/ 4329724 h 4947139"/>
                <a:gd name="connsiteX21" fmla="*/ 531446 w 3008923"/>
                <a:gd name="connsiteY21" fmla="*/ 3712308 h 4947139"/>
                <a:gd name="connsiteX22" fmla="*/ 976923 w 3008923"/>
                <a:gd name="connsiteY22" fmla="*/ 4157785 h 4947139"/>
                <a:gd name="connsiteX23" fmla="*/ 734646 w 3008923"/>
                <a:gd name="connsiteY23" fmla="*/ 4681416 h 4947139"/>
                <a:gd name="connsiteX24" fmla="*/ 437662 w 3008923"/>
                <a:gd name="connsiteY24" fmla="*/ 4564185 h 4947139"/>
                <a:gd name="connsiteX25" fmla="*/ 437662 w 3008923"/>
                <a:gd name="connsiteY25" fmla="*/ 4454770 h 4947139"/>
                <a:gd name="connsiteX26" fmla="*/ 265723 w 3008923"/>
                <a:gd name="connsiteY26" fmla="*/ 4345354 h 4947139"/>
                <a:gd name="connsiteX27" fmla="*/ 15631 w 3008923"/>
                <a:gd name="connsiteY27" fmla="*/ 4321908 h 4947139"/>
                <a:gd name="connsiteX28" fmla="*/ 0 w 3008923"/>
                <a:gd name="connsiteY28" fmla="*/ 4931508 h 4947139"/>
                <a:gd name="connsiteX29" fmla="*/ 2454031 w 3008923"/>
                <a:gd name="connsiteY29" fmla="*/ 4947139 h 4947139"/>
                <a:gd name="connsiteX0" fmla="*/ 2461175 w 3008923"/>
                <a:gd name="connsiteY0" fmla="*/ 4930470 h 4931508"/>
                <a:gd name="connsiteX1" fmla="*/ 2774462 w 3008923"/>
                <a:gd name="connsiteY1" fmla="*/ 4345354 h 4931508"/>
                <a:gd name="connsiteX2" fmla="*/ 2657231 w 3008923"/>
                <a:gd name="connsiteY2" fmla="*/ 4314093 h 4931508"/>
                <a:gd name="connsiteX3" fmla="*/ 2375877 w 3008923"/>
                <a:gd name="connsiteY3" fmla="*/ 4759570 h 4931508"/>
                <a:gd name="connsiteX4" fmla="*/ 1688123 w 3008923"/>
                <a:gd name="connsiteY4" fmla="*/ 4376616 h 4931508"/>
                <a:gd name="connsiteX5" fmla="*/ 1977293 w 3008923"/>
                <a:gd name="connsiteY5" fmla="*/ 3829539 h 4931508"/>
                <a:gd name="connsiteX6" fmla="*/ 2321170 w 3008923"/>
                <a:gd name="connsiteY6" fmla="*/ 3884247 h 4931508"/>
                <a:gd name="connsiteX7" fmla="*/ 2414954 w 3008923"/>
                <a:gd name="connsiteY7" fmla="*/ 3681047 h 4931508"/>
                <a:gd name="connsiteX8" fmla="*/ 2711939 w 3008923"/>
                <a:gd name="connsiteY8" fmla="*/ 3774831 h 4931508"/>
                <a:gd name="connsiteX9" fmla="*/ 2696308 w 3008923"/>
                <a:gd name="connsiteY9" fmla="*/ 4235939 h 4931508"/>
                <a:gd name="connsiteX10" fmla="*/ 2813539 w 3008923"/>
                <a:gd name="connsiteY10" fmla="*/ 4235939 h 4931508"/>
                <a:gd name="connsiteX11" fmla="*/ 3008923 w 3008923"/>
                <a:gd name="connsiteY11" fmla="*/ 3540370 h 4931508"/>
                <a:gd name="connsiteX12" fmla="*/ 2485293 w 3008923"/>
                <a:gd name="connsiteY12" fmla="*/ 3399693 h 4931508"/>
                <a:gd name="connsiteX13" fmla="*/ 2446216 w 3008923"/>
                <a:gd name="connsiteY13" fmla="*/ 3337170 h 4931508"/>
                <a:gd name="connsiteX14" fmla="*/ 2164862 w 3008923"/>
                <a:gd name="connsiteY14" fmla="*/ 3259016 h 4931508"/>
                <a:gd name="connsiteX15" fmla="*/ 2071077 w 3008923"/>
                <a:gd name="connsiteY15" fmla="*/ 3266831 h 4931508"/>
                <a:gd name="connsiteX16" fmla="*/ 2024185 w 3008923"/>
                <a:gd name="connsiteY16" fmla="*/ 3243385 h 4931508"/>
                <a:gd name="connsiteX17" fmla="*/ 570523 w 3008923"/>
                <a:gd name="connsiteY17" fmla="*/ 3196493 h 4931508"/>
                <a:gd name="connsiteX18" fmla="*/ 23446 w 3008923"/>
                <a:gd name="connsiteY18" fmla="*/ 0 h 4931508"/>
                <a:gd name="connsiteX19" fmla="*/ 0 w 3008923"/>
                <a:gd name="connsiteY19" fmla="*/ 4321908 h 4931508"/>
                <a:gd name="connsiteX20" fmla="*/ 242277 w 3008923"/>
                <a:gd name="connsiteY20" fmla="*/ 4329724 h 4931508"/>
                <a:gd name="connsiteX21" fmla="*/ 531446 w 3008923"/>
                <a:gd name="connsiteY21" fmla="*/ 3712308 h 4931508"/>
                <a:gd name="connsiteX22" fmla="*/ 976923 w 3008923"/>
                <a:gd name="connsiteY22" fmla="*/ 4157785 h 4931508"/>
                <a:gd name="connsiteX23" fmla="*/ 734646 w 3008923"/>
                <a:gd name="connsiteY23" fmla="*/ 4681416 h 4931508"/>
                <a:gd name="connsiteX24" fmla="*/ 437662 w 3008923"/>
                <a:gd name="connsiteY24" fmla="*/ 4564185 h 4931508"/>
                <a:gd name="connsiteX25" fmla="*/ 437662 w 3008923"/>
                <a:gd name="connsiteY25" fmla="*/ 4454770 h 4931508"/>
                <a:gd name="connsiteX26" fmla="*/ 265723 w 3008923"/>
                <a:gd name="connsiteY26" fmla="*/ 4345354 h 4931508"/>
                <a:gd name="connsiteX27" fmla="*/ 15631 w 3008923"/>
                <a:gd name="connsiteY27" fmla="*/ 4321908 h 4931508"/>
                <a:gd name="connsiteX28" fmla="*/ 0 w 3008923"/>
                <a:gd name="connsiteY28" fmla="*/ 4931508 h 4931508"/>
                <a:gd name="connsiteX29" fmla="*/ 2461175 w 3008923"/>
                <a:gd name="connsiteY29" fmla="*/ 4930470 h 4931508"/>
                <a:gd name="connsiteX0" fmla="*/ 2461175 w 3008923"/>
                <a:gd name="connsiteY0" fmla="*/ 4930470 h 4930470"/>
                <a:gd name="connsiteX1" fmla="*/ 2774462 w 3008923"/>
                <a:gd name="connsiteY1" fmla="*/ 4345354 h 4930470"/>
                <a:gd name="connsiteX2" fmla="*/ 2657231 w 3008923"/>
                <a:gd name="connsiteY2" fmla="*/ 4314093 h 4930470"/>
                <a:gd name="connsiteX3" fmla="*/ 2375877 w 3008923"/>
                <a:gd name="connsiteY3" fmla="*/ 4759570 h 4930470"/>
                <a:gd name="connsiteX4" fmla="*/ 1688123 w 3008923"/>
                <a:gd name="connsiteY4" fmla="*/ 4376616 h 4930470"/>
                <a:gd name="connsiteX5" fmla="*/ 1977293 w 3008923"/>
                <a:gd name="connsiteY5" fmla="*/ 3829539 h 4930470"/>
                <a:gd name="connsiteX6" fmla="*/ 2321170 w 3008923"/>
                <a:gd name="connsiteY6" fmla="*/ 3884247 h 4930470"/>
                <a:gd name="connsiteX7" fmla="*/ 2414954 w 3008923"/>
                <a:gd name="connsiteY7" fmla="*/ 3681047 h 4930470"/>
                <a:gd name="connsiteX8" fmla="*/ 2711939 w 3008923"/>
                <a:gd name="connsiteY8" fmla="*/ 3774831 h 4930470"/>
                <a:gd name="connsiteX9" fmla="*/ 2696308 w 3008923"/>
                <a:gd name="connsiteY9" fmla="*/ 4235939 h 4930470"/>
                <a:gd name="connsiteX10" fmla="*/ 2813539 w 3008923"/>
                <a:gd name="connsiteY10" fmla="*/ 4235939 h 4930470"/>
                <a:gd name="connsiteX11" fmla="*/ 3008923 w 3008923"/>
                <a:gd name="connsiteY11" fmla="*/ 3540370 h 4930470"/>
                <a:gd name="connsiteX12" fmla="*/ 2485293 w 3008923"/>
                <a:gd name="connsiteY12" fmla="*/ 3399693 h 4930470"/>
                <a:gd name="connsiteX13" fmla="*/ 2446216 w 3008923"/>
                <a:gd name="connsiteY13" fmla="*/ 3337170 h 4930470"/>
                <a:gd name="connsiteX14" fmla="*/ 2164862 w 3008923"/>
                <a:gd name="connsiteY14" fmla="*/ 3259016 h 4930470"/>
                <a:gd name="connsiteX15" fmla="*/ 2071077 w 3008923"/>
                <a:gd name="connsiteY15" fmla="*/ 3266831 h 4930470"/>
                <a:gd name="connsiteX16" fmla="*/ 2024185 w 3008923"/>
                <a:gd name="connsiteY16" fmla="*/ 3243385 h 4930470"/>
                <a:gd name="connsiteX17" fmla="*/ 570523 w 3008923"/>
                <a:gd name="connsiteY17" fmla="*/ 3196493 h 4930470"/>
                <a:gd name="connsiteX18" fmla="*/ 23446 w 3008923"/>
                <a:gd name="connsiteY18" fmla="*/ 0 h 4930470"/>
                <a:gd name="connsiteX19" fmla="*/ 0 w 3008923"/>
                <a:gd name="connsiteY19" fmla="*/ 4321908 h 4930470"/>
                <a:gd name="connsiteX20" fmla="*/ 242277 w 3008923"/>
                <a:gd name="connsiteY20" fmla="*/ 4329724 h 4930470"/>
                <a:gd name="connsiteX21" fmla="*/ 531446 w 3008923"/>
                <a:gd name="connsiteY21" fmla="*/ 3712308 h 4930470"/>
                <a:gd name="connsiteX22" fmla="*/ 976923 w 3008923"/>
                <a:gd name="connsiteY22" fmla="*/ 4157785 h 4930470"/>
                <a:gd name="connsiteX23" fmla="*/ 734646 w 3008923"/>
                <a:gd name="connsiteY23" fmla="*/ 4681416 h 4930470"/>
                <a:gd name="connsiteX24" fmla="*/ 437662 w 3008923"/>
                <a:gd name="connsiteY24" fmla="*/ 4564185 h 4930470"/>
                <a:gd name="connsiteX25" fmla="*/ 437662 w 3008923"/>
                <a:gd name="connsiteY25" fmla="*/ 4454770 h 4930470"/>
                <a:gd name="connsiteX26" fmla="*/ 265723 w 3008923"/>
                <a:gd name="connsiteY26" fmla="*/ 4345354 h 4930470"/>
                <a:gd name="connsiteX27" fmla="*/ 15631 w 3008923"/>
                <a:gd name="connsiteY27" fmla="*/ 4321908 h 4930470"/>
                <a:gd name="connsiteX28" fmla="*/ 2381 w 3008923"/>
                <a:gd name="connsiteY28" fmla="*/ 4926745 h 4930470"/>
                <a:gd name="connsiteX29" fmla="*/ 2461175 w 3008923"/>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66761 w 3009961"/>
                <a:gd name="connsiteY26" fmla="*/ 4345354 h 4930470"/>
                <a:gd name="connsiteX27" fmla="*/ 0 w 3009961"/>
                <a:gd name="connsiteY27" fmla="*/ 4329051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29051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038 w 3009961"/>
                <a:gd name="connsiteY19" fmla="*/ 4321908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8182 w 3009961"/>
                <a:gd name="connsiteY19" fmla="*/ 4388583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12944 w 3009961"/>
                <a:gd name="connsiteY19" fmla="*/ 4317145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62213 w 3009961"/>
                <a:gd name="connsiteY0" fmla="*/ 4930470 h 4930470"/>
                <a:gd name="connsiteX1" fmla="*/ 2775500 w 3009961"/>
                <a:gd name="connsiteY1" fmla="*/ 4345354 h 4930470"/>
                <a:gd name="connsiteX2" fmla="*/ 2658269 w 3009961"/>
                <a:gd name="connsiteY2" fmla="*/ 4314093 h 4930470"/>
                <a:gd name="connsiteX3" fmla="*/ 2376915 w 3009961"/>
                <a:gd name="connsiteY3" fmla="*/ 4759570 h 4930470"/>
                <a:gd name="connsiteX4" fmla="*/ 1689161 w 3009961"/>
                <a:gd name="connsiteY4" fmla="*/ 4376616 h 4930470"/>
                <a:gd name="connsiteX5" fmla="*/ 1978331 w 3009961"/>
                <a:gd name="connsiteY5" fmla="*/ 3829539 h 4930470"/>
                <a:gd name="connsiteX6" fmla="*/ 2322208 w 3009961"/>
                <a:gd name="connsiteY6" fmla="*/ 3884247 h 4930470"/>
                <a:gd name="connsiteX7" fmla="*/ 2415992 w 3009961"/>
                <a:gd name="connsiteY7" fmla="*/ 3681047 h 4930470"/>
                <a:gd name="connsiteX8" fmla="*/ 2712977 w 3009961"/>
                <a:gd name="connsiteY8" fmla="*/ 3774831 h 4930470"/>
                <a:gd name="connsiteX9" fmla="*/ 2697346 w 3009961"/>
                <a:gd name="connsiteY9" fmla="*/ 4235939 h 4930470"/>
                <a:gd name="connsiteX10" fmla="*/ 2814577 w 3009961"/>
                <a:gd name="connsiteY10" fmla="*/ 4235939 h 4930470"/>
                <a:gd name="connsiteX11" fmla="*/ 3009961 w 3009961"/>
                <a:gd name="connsiteY11" fmla="*/ 3540370 h 4930470"/>
                <a:gd name="connsiteX12" fmla="*/ 2486331 w 3009961"/>
                <a:gd name="connsiteY12" fmla="*/ 3399693 h 4930470"/>
                <a:gd name="connsiteX13" fmla="*/ 2447254 w 3009961"/>
                <a:gd name="connsiteY13" fmla="*/ 3337170 h 4930470"/>
                <a:gd name="connsiteX14" fmla="*/ 2165900 w 3009961"/>
                <a:gd name="connsiteY14" fmla="*/ 3259016 h 4930470"/>
                <a:gd name="connsiteX15" fmla="*/ 2072115 w 3009961"/>
                <a:gd name="connsiteY15" fmla="*/ 3266831 h 4930470"/>
                <a:gd name="connsiteX16" fmla="*/ 2025223 w 3009961"/>
                <a:gd name="connsiteY16" fmla="*/ 3243385 h 4930470"/>
                <a:gd name="connsiteX17" fmla="*/ 571561 w 3009961"/>
                <a:gd name="connsiteY17" fmla="*/ 3196493 h 4930470"/>
                <a:gd name="connsiteX18" fmla="*/ 24484 w 3009961"/>
                <a:gd name="connsiteY18" fmla="*/ 0 h 4930470"/>
                <a:gd name="connsiteX19" fmla="*/ 8182 w 3009961"/>
                <a:gd name="connsiteY19" fmla="*/ 4317145 h 4930470"/>
                <a:gd name="connsiteX20" fmla="*/ 243315 w 3009961"/>
                <a:gd name="connsiteY20" fmla="*/ 4329724 h 4930470"/>
                <a:gd name="connsiteX21" fmla="*/ 532484 w 3009961"/>
                <a:gd name="connsiteY21" fmla="*/ 3712308 h 4930470"/>
                <a:gd name="connsiteX22" fmla="*/ 977961 w 3009961"/>
                <a:gd name="connsiteY22" fmla="*/ 4157785 h 4930470"/>
                <a:gd name="connsiteX23" fmla="*/ 735684 w 3009961"/>
                <a:gd name="connsiteY23" fmla="*/ 4681416 h 4930470"/>
                <a:gd name="connsiteX24" fmla="*/ 438700 w 3009961"/>
                <a:gd name="connsiteY24" fmla="*/ 4564185 h 4930470"/>
                <a:gd name="connsiteX25" fmla="*/ 438700 w 3009961"/>
                <a:gd name="connsiteY25" fmla="*/ 4454770 h 4930470"/>
                <a:gd name="connsiteX26" fmla="*/ 223899 w 3009961"/>
                <a:gd name="connsiteY26" fmla="*/ 4323923 h 4930470"/>
                <a:gd name="connsiteX27" fmla="*/ 0 w 3009961"/>
                <a:gd name="connsiteY27" fmla="*/ 4360008 h 4930470"/>
                <a:gd name="connsiteX28" fmla="*/ 3419 w 3009961"/>
                <a:gd name="connsiteY28" fmla="*/ 4926745 h 4930470"/>
                <a:gd name="connsiteX29" fmla="*/ 2462213 w 3009961"/>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21518 w 3007580"/>
                <a:gd name="connsiteY26" fmla="*/ 4323923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2762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21518 w 3007580"/>
                <a:gd name="connsiteY26" fmla="*/ 4357260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40934 w 3007580"/>
                <a:gd name="connsiteY20" fmla="*/ 4329724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36319 w 3007580"/>
                <a:gd name="connsiteY25" fmla="*/ 4454770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36319 w 3007580"/>
                <a:gd name="connsiteY24" fmla="*/ 4564185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33303 w 3007580"/>
                <a:gd name="connsiteY23" fmla="*/ 4681416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75580 w 3007580"/>
                <a:gd name="connsiteY22" fmla="*/ 4157785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30103 w 3007580"/>
                <a:gd name="connsiteY21" fmla="*/ 3712308 h 4930470"/>
                <a:gd name="connsiteX22" fmla="*/ 987487 w 3007580"/>
                <a:gd name="connsiteY22" fmla="*/ 4145879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87487 w 3007580"/>
                <a:gd name="connsiteY22" fmla="*/ 4145879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63519 w 3007580"/>
                <a:gd name="connsiteY14" fmla="*/ 3259016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99393 w 3007580"/>
                <a:gd name="connsiteY22" fmla="*/ 4133973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32562 w 3007580"/>
                <a:gd name="connsiteY14" fmla="*/ 3299497 h 4930470"/>
                <a:gd name="connsiteX15" fmla="*/ 2069734 w 3007580"/>
                <a:gd name="connsiteY15" fmla="*/ 3266831 h 4930470"/>
                <a:gd name="connsiteX16" fmla="*/ 2022842 w 3007580"/>
                <a:gd name="connsiteY16" fmla="*/ 3243385 h 4930470"/>
                <a:gd name="connsiteX17" fmla="*/ 569180 w 3007580"/>
                <a:gd name="connsiteY17" fmla="*/ 3196493 h 4930470"/>
                <a:gd name="connsiteX18" fmla="*/ 22103 w 3007580"/>
                <a:gd name="connsiteY18" fmla="*/ 0 h 4930470"/>
                <a:gd name="connsiteX19" fmla="*/ 5801 w 3007580"/>
                <a:gd name="connsiteY19" fmla="*/ 4317145 h 4930470"/>
                <a:gd name="connsiteX20" fmla="*/ 219503 w 3007580"/>
                <a:gd name="connsiteY20" fmla="*/ 4360681 h 4930470"/>
                <a:gd name="connsiteX21" fmla="*/ 515816 w 3007580"/>
                <a:gd name="connsiteY21" fmla="*/ 3733740 h 4930470"/>
                <a:gd name="connsiteX22" fmla="*/ 999393 w 3007580"/>
                <a:gd name="connsiteY22" fmla="*/ 4133973 h 4930470"/>
                <a:gd name="connsiteX23" fmla="*/ 728540 w 3007580"/>
                <a:gd name="connsiteY23" fmla="*/ 4695703 h 4930470"/>
                <a:gd name="connsiteX24" fmla="*/ 410125 w 3007580"/>
                <a:gd name="connsiteY24" fmla="*/ 4561804 h 4930470"/>
                <a:gd name="connsiteX25" fmla="*/ 460132 w 3007580"/>
                <a:gd name="connsiteY25" fmla="*/ 4478582 h 4930470"/>
                <a:gd name="connsiteX26" fmla="*/ 219137 w 3007580"/>
                <a:gd name="connsiteY26" fmla="*/ 4352498 h 4930470"/>
                <a:gd name="connsiteX27" fmla="*/ 0 w 3007580"/>
                <a:gd name="connsiteY27" fmla="*/ 4317146 h 4930470"/>
                <a:gd name="connsiteX28" fmla="*/ 1038 w 3007580"/>
                <a:gd name="connsiteY28" fmla="*/ 4926745 h 4930470"/>
                <a:gd name="connsiteX29" fmla="*/ 2459832 w 3007580"/>
                <a:gd name="connsiteY29"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152039 w 3007580"/>
                <a:gd name="connsiteY14" fmla="*/ 3271350 h 4930470"/>
                <a:gd name="connsiteX15" fmla="*/ 2132562 w 3007580"/>
                <a:gd name="connsiteY15" fmla="*/ 3299497 h 4930470"/>
                <a:gd name="connsiteX16" fmla="*/ 2069734 w 3007580"/>
                <a:gd name="connsiteY16" fmla="*/ 3266831 h 4930470"/>
                <a:gd name="connsiteX17" fmla="*/ 2022842 w 3007580"/>
                <a:gd name="connsiteY17" fmla="*/ 3243385 h 4930470"/>
                <a:gd name="connsiteX18" fmla="*/ 569180 w 3007580"/>
                <a:gd name="connsiteY18" fmla="*/ 3196493 h 4930470"/>
                <a:gd name="connsiteX19" fmla="*/ 22103 w 3007580"/>
                <a:gd name="connsiteY19" fmla="*/ 0 h 4930470"/>
                <a:gd name="connsiteX20" fmla="*/ 5801 w 3007580"/>
                <a:gd name="connsiteY20" fmla="*/ 4317145 h 4930470"/>
                <a:gd name="connsiteX21" fmla="*/ 219503 w 3007580"/>
                <a:gd name="connsiteY21" fmla="*/ 4360681 h 4930470"/>
                <a:gd name="connsiteX22" fmla="*/ 515816 w 3007580"/>
                <a:gd name="connsiteY22" fmla="*/ 3733740 h 4930470"/>
                <a:gd name="connsiteX23" fmla="*/ 999393 w 3007580"/>
                <a:gd name="connsiteY23" fmla="*/ 4133973 h 4930470"/>
                <a:gd name="connsiteX24" fmla="*/ 728540 w 3007580"/>
                <a:gd name="connsiteY24" fmla="*/ 4695703 h 4930470"/>
                <a:gd name="connsiteX25" fmla="*/ 410125 w 3007580"/>
                <a:gd name="connsiteY25" fmla="*/ 4561804 h 4930470"/>
                <a:gd name="connsiteX26" fmla="*/ 460132 w 3007580"/>
                <a:gd name="connsiteY26" fmla="*/ 4478582 h 4930470"/>
                <a:gd name="connsiteX27" fmla="*/ 219137 w 3007580"/>
                <a:gd name="connsiteY27" fmla="*/ 4352498 h 4930470"/>
                <a:gd name="connsiteX28" fmla="*/ 0 w 3007580"/>
                <a:gd name="connsiteY28" fmla="*/ 4317146 h 4930470"/>
                <a:gd name="connsiteX29" fmla="*/ 1038 w 3007580"/>
                <a:gd name="connsiteY29" fmla="*/ 4926745 h 4930470"/>
                <a:gd name="connsiteX30" fmla="*/ 2459832 w 3007580"/>
                <a:gd name="connsiteY30"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44873 w 3007580"/>
                <a:gd name="connsiteY13" fmla="*/ 3337170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21061 w 3007580"/>
                <a:gd name="connsiteY13" fmla="*/ 3315739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07580"/>
                <a:gd name="connsiteY0" fmla="*/ 4930470 h 4930470"/>
                <a:gd name="connsiteX1" fmla="*/ 2773119 w 3007580"/>
                <a:gd name="connsiteY1" fmla="*/ 4345354 h 4930470"/>
                <a:gd name="connsiteX2" fmla="*/ 2655888 w 3007580"/>
                <a:gd name="connsiteY2" fmla="*/ 4314093 h 4930470"/>
                <a:gd name="connsiteX3" fmla="*/ 2374534 w 3007580"/>
                <a:gd name="connsiteY3" fmla="*/ 4759570 h 4930470"/>
                <a:gd name="connsiteX4" fmla="*/ 1686780 w 3007580"/>
                <a:gd name="connsiteY4" fmla="*/ 4376616 h 4930470"/>
                <a:gd name="connsiteX5" fmla="*/ 1975950 w 3007580"/>
                <a:gd name="connsiteY5" fmla="*/ 3829539 h 4930470"/>
                <a:gd name="connsiteX6" fmla="*/ 2319827 w 3007580"/>
                <a:gd name="connsiteY6" fmla="*/ 3884247 h 4930470"/>
                <a:gd name="connsiteX7" fmla="*/ 2413611 w 3007580"/>
                <a:gd name="connsiteY7" fmla="*/ 3681047 h 4930470"/>
                <a:gd name="connsiteX8" fmla="*/ 2710596 w 3007580"/>
                <a:gd name="connsiteY8" fmla="*/ 3774831 h 4930470"/>
                <a:gd name="connsiteX9" fmla="*/ 2694965 w 3007580"/>
                <a:gd name="connsiteY9" fmla="*/ 4235939 h 4930470"/>
                <a:gd name="connsiteX10" fmla="*/ 2812196 w 3007580"/>
                <a:gd name="connsiteY10" fmla="*/ 4235939 h 4930470"/>
                <a:gd name="connsiteX11" fmla="*/ 3007580 w 3007580"/>
                <a:gd name="connsiteY11" fmla="*/ 3540370 h 4930470"/>
                <a:gd name="connsiteX12" fmla="*/ 2483950 w 3007580"/>
                <a:gd name="connsiteY12" fmla="*/ 3399693 h 4930470"/>
                <a:gd name="connsiteX13" fmla="*/ 2421061 w 3007580"/>
                <a:gd name="connsiteY13" fmla="*/ 3315739 h 4930470"/>
                <a:gd name="connsiteX14" fmla="*/ 2354445 w 3007580"/>
                <a:gd name="connsiteY14" fmla="*/ 3345168 h 4930470"/>
                <a:gd name="connsiteX15" fmla="*/ 2152039 w 3007580"/>
                <a:gd name="connsiteY15" fmla="*/ 3271350 h 4930470"/>
                <a:gd name="connsiteX16" fmla="*/ 2132562 w 3007580"/>
                <a:gd name="connsiteY16" fmla="*/ 3299497 h 4930470"/>
                <a:gd name="connsiteX17" fmla="*/ 2069734 w 3007580"/>
                <a:gd name="connsiteY17" fmla="*/ 3266831 h 4930470"/>
                <a:gd name="connsiteX18" fmla="*/ 2022842 w 3007580"/>
                <a:gd name="connsiteY18" fmla="*/ 3243385 h 4930470"/>
                <a:gd name="connsiteX19" fmla="*/ 569180 w 3007580"/>
                <a:gd name="connsiteY19" fmla="*/ 3196493 h 4930470"/>
                <a:gd name="connsiteX20" fmla="*/ 22103 w 3007580"/>
                <a:gd name="connsiteY20" fmla="*/ 0 h 4930470"/>
                <a:gd name="connsiteX21" fmla="*/ 5801 w 3007580"/>
                <a:gd name="connsiteY21" fmla="*/ 4317145 h 4930470"/>
                <a:gd name="connsiteX22" fmla="*/ 219503 w 3007580"/>
                <a:gd name="connsiteY22" fmla="*/ 4360681 h 4930470"/>
                <a:gd name="connsiteX23" fmla="*/ 515816 w 3007580"/>
                <a:gd name="connsiteY23" fmla="*/ 3733740 h 4930470"/>
                <a:gd name="connsiteX24" fmla="*/ 999393 w 3007580"/>
                <a:gd name="connsiteY24" fmla="*/ 4133973 h 4930470"/>
                <a:gd name="connsiteX25" fmla="*/ 728540 w 3007580"/>
                <a:gd name="connsiteY25" fmla="*/ 4695703 h 4930470"/>
                <a:gd name="connsiteX26" fmla="*/ 410125 w 3007580"/>
                <a:gd name="connsiteY26" fmla="*/ 4561804 h 4930470"/>
                <a:gd name="connsiteX27" fmla="*/ 460132 w 3007580"/>
                <a:gd name="connsiteY27" fmla="*/ 4478582 h 4930470"/>
                <a:gd name="connsiteX28" fmla="*/ 219137 w 3007580"/>
                <a:gd name="connsiteY28" fmla="*/ 4352498 h 4930470"/>
                <a:gd name="connsiteX29" fmla="*/ 0 w 3007580"/>
                <a:gd name="connsiteY29" fmla="*/ 4317146 h 4930470"/>
                <a:gd name="connsiteX30" fmla="*/ 1038 w 3007580"/>
                <a:gd name="connsiteY30" fmla="*/ 4926745 h 4930470"/>
                <a:gd name="connsiteX31" fmla="*/ 2459832 w 3007580"/>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4965 w 3019486"/>
                <a:gd name="connsiteY9" fmla="*/ 4235939 h 4930470"/>
                <a:gd name="connsiteX10" fmla="*/ 2812196 w 3019486"/>
                <a:gd name="connsiteY10" fmla="*/ 4235939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4965 w 3019486"/>
                <a:gd name="connsiteY9" fmla="*/ 4235939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9728 w 3019486"/>
                <a:gd name="connsiteY9" fmla="*/ 4193077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819340 w 3019486"/>
                <a:gd name="connsiteY10" fmla="*/ 4209745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319827 w 3019486"/>
                <a:gd name="connsiteY6" fmla="*/ 3884247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5950 w 3019486"/>
                <a:gd name="connsiteY5" fmla="*/ 3829539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8331 w 3019486"/>
                <a:gd name="connsiteY5" fmla="*/ 3800964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69180 w 3019486"/>
                <a:gd name="connsiteY19" fmla="*/ 3196493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0470 h 4930470"/>
                <a:gd name="connsiteX1" fmla="*/ 2773119 w 3019486"/>
                <a:gd name="connsiteY1" fmla="*/ 4345354 h 4930470"/>
                <a:gd name="connsiteX2" fmla="*/ 2655888 w 3019486"/>
                <a:gd name="connsiteY2" fmla="*/ 4314093 h 4930470"/>
                <a:gd name="connsiteX3" fmla="*/ 2374534 w 3019486"/>
                <a:gd name="connsiteY3" fmla="*/ 4759570 h 4930470"/>
                <a:gd name="connsiteX4" fmla="*/ 1686780 w 3019486"/>
                <a:gd name="connsiteY4" fmla="*/ 4376616 h 4930470"/>
                <a:gd name="connsiteX5" fmla="*/ 1978331 w 3019486"/>
                <a:gd name="connsiteY5" fmla="*/ 3800964 h 4930470"/>
                <a:gd name="connsiteX6" fmla="*/ 2281727 w 3019486"/>
                <a:gd name="connsiteY6" fmla="*/ 3915203 h 4930470"/>
                <a:gd name="connsiteX7" fmla="*/ 2413611 w 3019486"/>
                <a:gd name="connsiteY7" fmla="*/ 3681047 h 4930470"/>
                <a:gd name="connsiteX8" fmla="*/ 2710596 w 3019486"/>
                <a:gd name="connsiteY8" fmla="*/ 3774831 h 4930470"/>
                <a:gd name="connsiteX9" fmla="*/ 2692585 w 3019486"/>
                <a:gd name="connsiteY9" fmla="*/ 4238321 h 4930470"/>
                <a:gd name="connsiteX10" fmla="*/ 2795528 w 3019486"/>
                <a:gd name="connsiteY10" fmla="*/ 4257370 h 4930470"/>
                <a:gd name="connsiteX11" fmla="*/ 3019486 w 3019486"/>
                <a:gd name="connsiteY11" fmla="*/ 3561801 h 4930470"/>
                <a:gd name="connsiteX12" fmla="*/ 2483950 w 3019486"/>
                <a:gd name="connsiteY12" fmla="*/ 3399693 h 4930470"/>
                <a:gd name="connsiteX13" fmla="*/ 2421061 w 3019486"/>
                <a:gd name="connsiteY13" fmla="*/ 3315739 h 4930470"/>
                <a:gd name="connsiteX14" fmla="*/ 2354445 w 3019486"/>
                <a:gd name="connsiteY14" fmla="*/ 3345168 h 4930470"/>
                <a:gd name="connsiteX15" fmla="*/ 2152039 w 3019486"/>
                <a:gd name="connsiteY15" fmla="*/ 3271350 h 4930470"/>
                <a:gd name="connsiteX16" fmla="*/ 2132562 w 3019486"/>
                <a:gd name="connsiteY16" fmla="*/ 3299497 h 4930470"/>
                <a:gd name="connsiteX17" fmla="*/ 2069734 w 3019486"/>
                <a:gd name="connsiteY17" fmla="*/ 3266831 h 4930470"/>
                <a:gd name="connsiteX18" fmla="*/ 2022842 w 3019486"/>
                <a:gd name="connsiteY18" fmla="*/ 3243385 h 4930470"/>
                <a:gd name="connsiteX19" fmla="*/ 588230 w 3019486"/>
                <a:gd name="connsiteY19" fmla="*/ 3236974 h 4930470"/>
                <a:gd name="connsiteX20" fmla="*/ 22103 w 3019486"/>
                <a:gd name="connsiteY20" fmla="*/ 0 h 4930470"/>
                <a:gd name="connsiteX21" fmla="*/ 5801 w 3019486"/>
                <a:gd name="connsiteY21" fmla="*/ 4317145 h 4930470"/>
                <a:gd name="connsiteX22" fmla="*/ 219503 w 3019486"/>
                <a:gd name="connsiteY22" fmla="*/ 4360681 h 4930470"/>
                <a:gd name="connsiteX23" fmla="*/ 515816 w 3019486"/>
                <a:gd name="connsiteY23" fmla="*/ 3733740 h 4930470"/>
                <a:gd name="connsiteX24" fmla="*/ 999393 w 3019486"/>
                <a:gd name="connsiteY24" fmla="*/ 4133973 h 4930470"/>
                <a:gd name="connsiteX25" fmla="*/ 728540 w 3019486"/>
                <a:gd name="connsiteY25" fmla="*/ 4695703 h 4930470"/>
                <a:gd name="connsiteX26" fmla="*/ 410125 w 3019486"/>
                <a:gd name="connsiteY26" fmla="*/ 4561804 h 4930470"/>
                <a:gd name="connsiteX27" fmla="*/ 460132 w 3019486"/>
                <a:gd name="connsiteY27" fmla="*/ 4478582 h 4930470"/>
                <a:gd name="connsiteX28" fmla="*/ 219137 w 3019486"/>
                <a:gd name="connsiteY28" fmla="*/ 4352498 h 4930470"/>
                <a:gd name="connsiteX29" fmla="*/ 0 w 3019486"/>
                <a:gd name="connsiteY29" fmla="*/ 4317146 h 4930470"/>
                <a:gd name="connsiteX30" fmla="*/ 1038 w 3019486"/>
                <a:gd name="connsiteY30" fmla="*/ 4926745 h 4930470"/>
                <a:gd name="connsiteX31" fmla="*/ 2459832 w 3019486"/>
                <a:gd name="connsiteY31" fmla="*/ 4930470 h 4930470"/>
                <a:gd name="connsiteX0" fmla="*/ 2459832 w 3019486"/>
                <a:gd name="connsiteY0" fmla="*/ 4935232 h 4935232"/>
                <a:gd name="connsiteX1" fmla="*/ 2773119 w 3019486"/>
                <a:gd name="connsiteY1" fmla="*/ 4350116 h 4935232"/>
                <a:gd name="connsiteX2" fmla="*/ 2655888 w 3019486"/>
                <a:gd name="connsiteY2" fmla="*/ 4318855 h 4935232"/>
                <a:gd name="connsiteX3" fmla="*/ 2374534 w 3019486"/>
                <a:gd name="connsiteY3" fmla="*/ 4764332 h 4935232"/>
                <a:gd name="connsiteX4" fmla="*/ 1686780 w 3019486"/>
                <a:gd name="connsiteY4" fmla="*/ 4381378 h 4935232"/>
                <a:gd name="connsiteX5" fmla="*/ 1978331 w 3019486"/>
                <a:gd name="connsiteY5" fmla="*/ 3805726 h 4935232"/>
                <a:gd name="connsiteX6" fmla="*/ 2281727 w 3019486"/>
                <a:gd name="connsiteY6" fmla="*/ 3919965 h 4935232"/>
                <a:gd name="connsiteX7" fmla="*/ 2413611 w 3019486"/>
                <a:gd name="connsiteY7" fmla="*/ 3685809 h 4935232"/>
                <a:gd name="connsiteX8" fmla="*/ 2710596 w 3019486"/>
                <a:gd name="connsiteY8" fmla="*/ 3779593 h 4935232"/>
                <a:gd name="connsiteX9" fmla="*/ 2692585 w 3019486"/>
                <a:gd name="connsiteY9" fmla="*/ 4243083 h 4935232"/>
                <a:gd name="connsiteX10" fmla="*/ 2795528 w 3019486"/>
                <a:gd name="connsiteY10" fmla="*/ 4262132 h 4935232"/>
                <a:gd name="connsiteX11" fmla="*/ 3019486 w 3019486"/>
                <a:gd name="connsiteY11" fmla="*/ 3566563 h 4935232"/>
                <a:gd name="connsiteX12" fmla="*/ 2483950 w 3019486"/>
                <a:gd name="connsiteY12" fmla="*/ 3404455 h 4935232"/>
                <a:gd name="connsiteX13" fmla="*/ 2421061 w 3019486"/>
                <a:gd name="connsiteY13" fmla="*/ 3320501 h 4935232"/>
                <a:gd name="connsiteX14" fmla="*/ 2354445 w 3019486"/>
                <a:gd name="connsiteY14" fmla="*/ 3349930 h 4935232"/>
                <a:gd name="connsiteX15" fmla="*/ 2152039 w 3019486"/>
                <a:gd name="connsiteY15" fmla="*/ 3276112 h 4935232"/>
                <a:gd name="connsiteX16" fmla="*/ 2132562 w 3019486"/>
                <a:gd name="connsiteY16" fmla="*/ 3304259 h 4935232"/>
                <a:gd name="connsiteX17" fmla="*/ 2069734 w 3019486"/>
                <a:gd name="connsiteY17" fmla="*/ 3271593 h 4935232"/>
                <a:gd name="connsiteX18" fmla="*/ 2022842 w 3019486"/>
                <a:gd name="connsiteY18" fmla="*/ 3248147 h 4935232"/>
                <a:gd name="connsiteX19" fmla="*/ 588230 w 3019486"/>
                <a:gd name="connsiteY19" fmla="*/ 3241736 h 4935232"/>
                <a:gd name="connsiteX20" fmla="*/ 17341 w 3019486"/>
                <a:gd name="connsiteY20" fmla="*/ 0 h 4935232"/>
                <a:gd name="connsiteX21" fmla="*/ 5801 w 3019486"/>
                <a:gd name="connsiteY21" fmla="*/ 4321907 h 4935232"/>
                <a:gd name="connsiteX22" fmla="*/ 219503 w 3019486"/>
                <a:gd name="connsiteY22" fmla="*/ 4365443 h 4935232"/>
                <a:gd name="connsiteX23" fmla="*/ 515816 w 3019486"/>
                <a:gd name="connsiteY23" fmla="*/ 3738502 h 4935232"/>
                <a:gd name="connsiteX24" fmla="*/ 999393 w 3019486"/>
                <a:gd name="connsiteY24" fmla="*/ 4138735 h 4935232"/>
                <a:gd name="connsiteX25" fmla="*/ 728540 w 3019486"/>
                <a:gd name="connsiteY25" fmla="*/ 4700465 h 4935232"/>
                <a:gd name="connsiteX26" fmla="*/ 410125 w 3019486"/>
                <a:gd name="connsiteY26" fmla="*/ 4566566 h 4935232"/>
                <a:gd name="connsiteX27" fmla="*/ 460132 w 3019486"/>
                <a:gd name="connsiteY27" fmla="*/ 4483344 h 4935232"/>
                <a:gd name="connsiteX28" fmla="*/ 219137 w 3019486"/>
                <a:gd name="connsiteY28" fmla="*/ 4357260 h 4935232"/>
                <a:gd name="connsiteX29" fmla="*/ 0 w 3019486"/>
                <a:gd name="connsiteY29" fmla="*/ 4321908 h 4935232"/>
                <a:gd name="connsiteX30" fmla="*/ 1038 w 3019486"/>
                <a:gd name="connsiteY30" fmla="*/ 4931507 h 4935232"/>
                <a:gd name="connsiteX31" fmla="*/ 2459832 w 3019486"/>
                <a:gd name="connsiteY31" fmla="*/ 4935232 h 493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19486" h="4935232">
                  <a:moveTo>
                    <a:pt x="2459832" y="4935232"/>
                  </a:moveTo>
                  <a:lnTo>
                    <a:pt x="2773119" y="4350116"/>
                  </a:lnTo>
                  <a:lnTo>
                    <a:pt x="2655888" y="4318855"/>
                  </a:lnTo>
                  <a:lnTo>
                    <a:pt x="2374534" y="4764332"/>
                  </a:lnTo>
                  <a:lnTo>
                    <a:pt x="1686780" y="4381378"/>
                  </a:lnTo>
                  <a:lnTo>
                    <a:pt x="1978331" y="3805726"/>
                  </a:lnTo>
                  <a:lnTo>
                    <a:pt x="2281727" y="3919965"/>
                  </a:lnTo>
                  <a:lnTo>
                    <a:pt x="2413611" y="3685809"/>
                  </a:lnTo>
                  <a:lnTo>
                    <a:pt x="2710596" y="3779593"/>
                  </a:lnTo>
                  <a:lnTo>
                    <a:pt x="2692585" y="4243083"/>
                  </a:lnTo>
                  <a:lnTo>
                    <a:pt x="2795528" y="4262132"/>
                  </a:lnTo>
                  <a:lnTo>
                    <a:pt x="3019486" y="3566563"/>
                  </a:lnTo>
                  <a:lnTo>
                    <a:pt x="2483950" y="3404455"/>
                  </a:lnTo>
                  <a:lnTo>
                    <a:pt x="2421061" y="3320501"/>
                  </a:lnTo>
                  <a:cubicBezTo>
                    <a:pt x="2403049" y="3307842"/>
                    <a:pt x="2403251" y="3360900"/>
                    <a:pt x="2354445" y="3349930"/>
                  </a:cubicBezTo>
                  <a:cubicBezTo>
                    <a:pt x="2305639" y="3338960"/>
                    <a:pt x="2192591" y="3280152"/>
                    <a:pt x="2152039" y="3276112"/>
                  </a:cubicBezTo>
                  <a:lnTo>
                    <a:pt x="2132562" y="3304259"/>
                  </a:lnTo>
                  <a:lnTo>
                    <a:pt x="2069734" y="3271593"/>
                  </a:lnTo>
                  <a:lnTo>
                    <a:pt x="2022842" y="3248147"/>
                  </a:lnTo>
                  <a:lnTo>
                    <a:pt x="588230" y="3241736"/>
                  </a:lnTo>
                  <a:lnTo>
                    <a:pt x="17341" y="0"/>
                  </a:lnTo>
                  <a:cubicBezTo>
                    <a:pt x="13494" y="1439048"/>
                    <a:pt x="9648" y="2882859"/>
                    <a:pt x="5801" y="4321907"/>
                  </a:cubicBezTo>
                  <a:lnTo>
                    <a:pt x="219503" y="4365443"/>
                  </a:lnTo>
                  <a:lnTo>
                    <a:pt x="515816" y="3738502"/>
                  </a:lnTo>
                  <a:lnTo>
                    <a:pt x="999393" y="4138735"/>
                  </a:lnTo>
                  <a:lnTo>
                    <a:pt x="728540" y="4700465"/>
                  </a:lnTo>
                  <a:lnTo>
                    <a:pt x="410125" y="4566566"/>
                  </a:lnTo>
                  <a:lnTo>
                    <a:pt x="460132" y="4483344"/>
                  </a:lnTo>
                  <a:lnTo>
                    <a:pt x="219137" y="4357260"/>
                  </a:lnTo>
                  <a:lnTo>
                    <a:pt x="0" y="4321908"/>
                  </a:lnTo>
                  <a:cubicBezTo>
                    <a:pt x="1140" y="4521139"/>
                    <a:pt x="-102" y="4732276"/>
                    <a:pt x="1038" y="4931507"/>
                  </a:cubicBezTo>
                  <a:lnTo>
                    <a:pt x="2459832" y="4935232"/>
                  </a:lnTo>
                  <a:close/>
                </a:path>
              </a:pathLst>
            </a:custGeom>
            <a:solidFill>
              <a:schemeClr val="accent1">
                <a:lumMod val="60000"/>
                <a:lumOff val="40000"/>
                <a:alpha val="60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テキスト ボックス 141">
              <a:extLst>
                <a:ext uri="{FF2B5EF4-FFF2-40B4-BE49-F238E27FC236}">
                  <a16:creationId xmlns:a16="http://schemas.microsoft.com/office/drawing/2014/main" id="{7A4E373E-4AA5-465C-A10C-A7FF25A38F19}"/>
                </a:ext>
              </a:extLst>
            </p:cNvPr>
            <p:cNvSpPr txBox="1"/>
            <p:nvPr/>
          </p:nvSpPr>
          <p:spPr>
            <a:xfrm>
              <a:off x="-2899320" y="4203283"/>
              <a:ext cx="1707984"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堺泉北臨海工業地帯</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sp>
        <p:nvSpPr>
          <p:cNvPr id="172" name="楕円 171">
            <a:extLst>
              <a:ext uri="{FF2B5EF4-FFF2-40B4-BE49-F238E27FC236}">
                <a16:creationId xmlns:a16="http://schemas.microsoft.com/office/drawing/2014/main" id="{F7B113B5-5573-40A9-B373-9F260879265E}"/>
              </a:ext>
            </a:extLst>
          </p:cNvPr>
          <p:cNvSpPr/>
          <p:nvPr/>
        </p:nvSpPr>
        <p:spPr>
          <a:xfrm rot="382579">
            <a:off x="2448403" y="998694"/>
            <a:ext cx="2027795" cy="1731754"/>
          </a:xfrm>
          <a:prstGeom prst="ellipse">
            <a:avLst/>
          </a:prstGeom>
          <a:noFill/>
          <a:ln w="101600">
            <a:solidFill>
              <a:srgbClr val="0070C0">
                <a:alpha val="20000"/>
              </a:srgbClr>
            </a:solidFill>
            <a:prstDash val="solid"/>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pic>
        <p:nvPicPr>
          <p:cNvPr id="177" name="図 176">
            <a:extLst>
              <a:ext uri="{FF2B5EF4-FFF2-40B4-BE49-F238E27FC236}">
                <a16:creationId xmlns:a16="http://schemas.microsoft.com/office/drawing/2014/main" id="{5CED0EF1-BBBC-436C-A1D8-1DD6862CE7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3570" r="10436"/>
          <a:stretch/>
        </p:blipFill>
        <p:spPr>
          <a:xfrm>
            <a:off x="3356064" y="1066679"/>
            <a:ext cx="1200115" cy="864000"/>
          </a:xfrm>
          <a:prstGeom prst="rect">
            <a:avLst/>
          </a:prstGeom>
          <a:effectLst>
            <a:softEdge rad="63500"/>
          </a:effectLst>
        </p:spPr>
      </p:pic>
      <p:sp>
        <p:nvSpPr>
          <p:cNvPr id="178" name="テキスト ボックス 177">
            <a:extLst>
              <a:ext uri="{FF2B5EF4-FFF2-40B4-BE49-F238E27FC236}">
                <a16:creationId xmlns:a16="http://schemas.microsoft.com/office/drawing/2014/main" id="{58DD1898-9D14-48F3-B1A8-8B2EE4CB0EEC}"/>
              </a:ext>
            </a:extLst>
          </p:cNvPr>
          <p:cNvSpPr txBox="1"/>
          <p:nvPr/>
        </p:nvSpPr>
        <p:spPr>
          <a:xfrm>
            <a:off x="3519502" y="1817581"/>
            <a:ext cx="875476" cy="230832"/>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ja-JP" sz="900" dirty="0">
                <a:latin typeface="Meiryo UI" panose="020B0604030504040204" pitchFamily="50" charset="-128"/>
                <a:ea typeface="Meiryo UI" panose="020B0604030504040204" pitchFamily="50" charset="-128"/>
              </a:rPr>
              <a:t>J-GREEN</a:t>
            </a:r>
            <a:r>
              <a:rPr kumimoji="1" lang="ja-JP" altLang="en-US" sz="900" dirty="0">
                <a:latin typeface="Meiryo UI" panose="020B0604030504040204" pitchFamily="50" charset="-128"/>
                <a:ea typeface="Meiryo UI" panose="020B0604030504040204" pitchFamily="50" charset="-128"/>
              </a:rPr>
              <a:t>堺</a:t>
            </a:r>
            <a:endParaRPr kumimoji="1" lang="zh-TW" altLang="en-US" sz="900" dirty="0">
              <a:latin typeface="Meiryo UI" panose="020B0604030504040204" pitchFamily="50" charset="-128"/>
              <a:ea typeface="Meiryo UI" panose="020B0604030504040204" pitchFamily="50" charset="-128"/>
            </a:endParaRPr>
          </a:p>
        </p:txBody>
      </p:sp>
      <p:sp>
        <p:nvSpPr>
          <p:cNvPr id="186" name="テキスト ボックス 185">
            <a:extLst>
              <a:ext uri="{FF2B5EF4-FFF2-40B4-BE49-F238E27FC236}">
                <a16:creationId xmlns:a16="http://schemas.microsoft.com/office/drawing/2014/main" id="{2E93EC16-FA98-4BF3-BB82-B43663FCF0AC}"/>
              </a:ext>
            </a:extLst>
          </p:cNvPr>
          <p:cNvSpPr txBox="1"/>
          <p:nvPr/>
        </p:nvSpPr>
        <p:spPr>
          <a:xfrm>
            <a:off x="735888" y="1133875"/>
            <a:ext cx="1086424" cy="461665"/>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大阪ベイエリア</a:t>
            </a:r>
            <a:endParaRPr lang="en-US" altLang="ja-JP" sz="1200" dirty="0">
              <a:solidFill>
                <a:srgbClr val="0033CC"/>
              </a:solidFill>
              <a:latin typeface="Meiryo UI" panose="020B0604030504040204" pitchFamily="50" charset="-128"/>
              <a:ea typeface="Meiryo UI" panose="020B0604030504040204" pitchFamily="50" charset="-128"/>
            </a:endParaRPr>
          </a:p>
          <a:p>
            <a:r>
              <a:rPr lang="ja-JP" altLang="en-US" sz="1200" dirty="0">
                <a:solidFill>
                  <a:srgbClr val="0033CC"/>
                </a:solidFill>
                <a:latin typeface="Meiryo UI" panose="020B0604030504040204" pitchFamily="50" charset="-128"/>
                <a:ea typeface="Meiryo UI" panose="020B0604030504040204" pitchFamily="50" charset="-128"/>
              </a:rPr>
              <a:t>関空</a:t>
            </a:r>
            <a:endParaRPr lang="en-US" altLang="ja-JP" sz="1200" dirty="0">
              <a:solidFill>
                <a:srgbClr val="0033CC"/>
              </a:solidFill>
              <a:latin typeface="Meiryo UI" panose="020B0604030504040204" pitchFamily="50" charset="-128"/>
              <a:ea typeface="Meiryo UI" panose="020B0604030504040204" pitchFamily="50" charset="-128"/>
            </a:endParaRPr>
          </a:p>
        </p:txBody>
      </p:sp>
      <p:pic>
        <p:nvPicPr>
          <p:cNvPr id="188" name="Picture 2" descr="海とのふれあい広場全体の写真">
            <a:extLst>
              <a:ext uri="{FF2B5EF4-FFF2-40B4-BE49-F238E27FC236}">
                <a16:creationId xmlns:a16="http://schemas.microsoft.com/office/drawing/2014/main" id="{E14A3763-0B74-4393-8E9D-3ABA1A2F9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2611" y="1036522"/>
            <a:ext cx="1159166" cy="87213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2" name="テキスト ボックス 191">
            <a:extLst>
              <a:ext uri="{FF2B5EF4-FFF2-40B4-BE49-F238E27FC236}">
                <a16:creationId xmlns:a16="http://schemas.microsoft.com/office/drawing/2014/main" id="{D5724968-C7FF-4383-9803-C8F321567BE8}"/>
              </a:ext>
            </a:extLst>
          </p:cNvPr>
          <p:cNvSpPr txBox="1"/>
          <p:nvPr/>
        </p:nvSpPr>
        <p:spPr>
          <a:xfrm>
            <a:off x="2257061" y="1808873"/>
            <a:ext cx="1188000" cy="230832"/>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海とのふれあい広場</a:t>
            </a:r>
            <a:endParaRPr kumimoji="1" lang="zh-TW" altLang="en-US" sz="900" dirty="0">
              <a:solidFill>
                <a:schemeClr val="tx1"/>
              </a:solidFill>
              <a:latin typeface="Meiryo UI" panose="020B0604030504040204" pitchFamily="50" charset="-128"/>
              <a:ea typeface="Meiryo UI" panose="020B0604030504040204" pitchFamily="50" charset="-128"/>
            </a:endParaRPr>
          </a:p>
        </p:txBody>
      </p:sp>
      <p:sp>
        <p:nvSpPr>
          <p:cNvPr id="193" name="フリーフォーム: 図形 24">
            <a:extLst>
              <a:ext uri="{FF2B5EF4-FFF2-40B4-BE49-F238E27FC236}">
                <a16:creationId xmlns:a16="http://schemas.microsoft.com/office/drawing/2014/main" id="{DAE4F719-F6F8-4B26-9652-78EA2ACDCA6A}"/>
              </a:ext>
            </a:extLst>
          </p:cNvPr>
          <p:cNvSpPr/>
          <p:nvPr/>
        </p:nvSpPr>
        <p:spPr>
          <a:xfrm>
            <a:off x="4526579" y="2095075"/>
            <a:ext cx="871300" cy="1257725"/>
          </a:xfrm>
          <a:custGeom>
            <a:avLst/>
            <a:gdLst>
              <a:gd name="connsiteX0" fmla="*/ 851876 w 851876"/>
              <a:gd name="connsiteY0" fmla="*/ 1195754 h 1195754"/>
              <a:gd name="connsiteX1" fmla="*/ 508000 w 851876"/>
              <a:gd name="connsiteY1" fmla="*/ 429846 h 1195754"/>
              <a:gd name="connsiteX2" fmla="*/ 0 w 851876"/>
              <a:gd name="connsiteY2" fmla="*/ 0 h 1195754"/>
            </a:gdLst>
            <a:ahLst/>
            <a:cxnLst>
              <a:cxn ang="0">
                <a:pos x="connsiteX0" y="connsiteY0"/>
              </a:cxn>
              <a:cxn ang="0">
                <a:pos x="connsiteX1" y="connsiteY1"/>
              </a:cxn>
              <a:cxn ang="0">
                <a:pos x="connsiteX2" y="connsiteY2"/>
              </a:cxn>
            </a:cxnLst>
            <a:rect l="l" t="t" r="r" b="b"/>
            <a:pathLst>
              <a:path w="851876" h="1195754">
                <a:moveTo>
                  <a:pt x="851876" y="1195754"/>
                </a:moveTo>
                <a:cubicBezTo>
                  <a:pt x="750927" y="912446"/>
                  <a:pt x="649979" y="629138"/>
                  <a:pt x="508000" y="429846"/>
                </a:cubicBezTo>
                <a:cubicBezTo>
                  <a:pt x="366021" y="230554"/>
                  <a:pt x="183010" y="115277"/>
                  <a:pt x="0" y="0"/>
                </a:cubicBezTo>
              </a:path>
            </a:pathLst>
          </a:custGeom>
          <a:noFill/>
          <a:ln w="1270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フリーフォーム: 図形 14">
            <a:extLst>
              <a:ext uri="{FF2B5EF4-FFF2-40B4-BE49-F238E27FC236}">
                <a16:creationId xmlns:a16="http://schemas.microsoft.com/office/drawing/2014/main" id="{986C9464-C2AF-438F-8E7E-56B470B2889F}"/>
              </a:ext>
            </a:extLst>
          </p:cNvPr>
          <p:cNvSpPr/>
          <p:nvPr/>
        </p:nvSpPr>
        <p:spPr>
          <a:xfrm>
            <a:off x="1749012" y="1186947"/>
            <a:ext cx="3001108" cy="1992923"/>
          </a:xfrm>
          <a:custGeom>
            <a:avLst/>
            <a:gdLst>
              <a:gd name="connsiteX0" fmla="*/ 3016739 w 3016739"/>
              <a:gd name="connsiteY0" fmla="*/ 1969477 h 1969477"/>
              <a:gd name="connsiteX1" fmla="*/ 1867877 w 3016739"/>
              <a:gd name="connsiteY1" fmla="*/ 1781908 h 1969477"/>
              <a:gd name="connsiteX2" fmla="*/ 789354 w 3016739"/>
              <a:gd name="connsiteY2" fmla="*/ 1375508 h 1969477"/>
              <a:gd name="connsiteX3" fmla="*/ 132862 w 3016739"/>
              <a:gd name="connsiteY3" fmla="*/ 844062 h 1969477"/>
              <a:gd name="connsiteX4" fmla="*/ 0 w 3016739"/>
              <a:gd name="connsiteY4" fmla="*/ 0 h 1969477"/>
              <a:gd name="connsiteX0" fmla="*/ 3001108 w 3001108"/>
              <a:gd name="connsiteY0" fmla="*/ 1992923 h 1992923"/>
              <a:gd name="connsiteX1" fmla="*/ 1867877 w 3001108"/>
              <a:gd name="connsiteY1" fmla="*/ 1781908 h 1992923"/>
              <a:gd name="connsiteX2" fmla="*/ 789354 w 3001108"/>
              <a:gd name="connsiteY2" fmla="*/ 1375508 h 1992923"/>
              <a:gd name="connsiteX3" fmla="*/ 132862 w 3001108"/>
              <a:gd name="connsiteY3" fmla="*/ 844062 h 1992923"/>
              <a:gd name="connsiteX4" fmla="*/ 0 w 3001108"/>
              <a:gd name="connsiteY4" fmla="*/ 0 h 199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108" h="1992923">
                <a:moveTo>
                  <a:pt x="3001108" y="1992923"/>
                </a:moveTo>
                <a:cubicBezTo>
                  <a:pt x="2612292" y="1948636"/>
                  <a:pt x="2236503" y="1884811"/>
                  <a:pt x="1867877" y="1781908"/>
                </a:cubicBezTo>
                <a:cubicBezTo>
                  <a:pt x="1499251" y="1679006"/>
                  <a:pt x="1078523" y="1531816"/>
                  <a:pt x="789354" y="1375508"/>
                </a:cubicBezTo>
                <a:cubicBezTo>
                  <a:pt x="500185" y="1219200"/>
                  <a:pt x="264421" y="1073313"/>
                  <a:pt x="132862" y="844062"/>
                </a:cubicBezTo>
                <a:cubicBezTo>
                  <a:pt x="1303" y="614811"/>
                  <a:pt x="651" y="307405"/>
                  <a:pt x="0" y="0"/>
                </a:cubicBezTo>
              </a:path>
            </a:pathLst>
          </a:custGeom>
          <a:noFill/>
          <a:ln w="50800">
            <a:solidFill>
              <a:srgbClr val="0066FF"/>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弧 195">
            <a:extLst>
              <a:ext uri="{FF2B5EF4-FFF2-40B4-BE49-F238E27FC236}">
                <a16:creationId xmlns:a16="http://schemas.microsoft.com/office/drawing/2014/main" id="{BC4E499A-A8E8-48EA-B0A0-3CD24D3E2CE0}"/>
              </a:ext>
            </a:extLst>
          </p:cNvPr>
          <p:cNvSpPr/>
          <p:nvPr/>
        </p:nvSpPr>
        <p:spPr>
          <a:xfrm rot="19859516">
            <a:off x="800323" y="1566492"/>
            <a:ext cx="1108702" cy="1291595"/>
          </a:xfrm>
          <a:prstGeom prst="arc">
            <a:avLst>
              <a:gd name="adj1" fmla="val 16635618"/>
              <a:gd name="adj2" fmla="val 0"/>
            </a:avLst>
          </a:prstGeom>
          <a:ln w="50800">
            <a:solidFill>
              <a:srgbClr val="0066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7" name="テキスト ボックス 196">
            <a:extLst>
              <a:ext uri="{FF2B5EF4-FFF2-40B4-BE49-F238E27FC236}">
                <a16:creationId xmlns:a16="http://schemas.microsoft.com/office/drawing/2014/main" id="{16AE66C7-6258-4886-A53A-0D004C9A9D08}"/>
              </a:ext>
            </a:extLst>
          </p:cNvPr>
          <p:cNvSpPr txBox="1"/>
          <p:nvPr/>
        </p:nvSpPr>
        <p:spPr>
          <a:xfrm rot="2194164">
            <a:off x="1819253" y="2225453"/>
            <a:ext cx="828000" cy="276999"/>
          </a:xfrm>
          <a:prstGeom prst="rect">
            <a:avLst/>
          </a:prstGeom>
          <a:solidFill>
            <a:schemeClr val="bg1"/>
          </a:solidFill>
          <a:effectLst>
            <a:softEdge rad="50800"/>
          </a:effectLst>
        </p:spPr>
        <p:txBody>
          <a:bodyPr wrap="square" rtlCol="0">
            <a:spAutoFit/>
          </a:bodyPr>
          <a:lstStyle/>
          <a:p>
            <a:pPr algn="ctr"/>
            <a:r>
              <a:rPr lang="ja-JP" altLang="en-US" sz="1200" b="1" dirty="0">
                <a:solidFill>
                  <a:srgbClr val="0033CC"/>
                </a:solidFill>
                <a:latin typeface="Meiryo UI" panose="020B0604030504040204" pitchFamily="50" charset="-128"/>
                <a:ea typeface="Meiryo UI" panose="020B0604030504040204" pitchFamily="50" charset="-128"/>
              </a:rPr>
              <a:t>海上交通</a:t>
            </a:r>
            <a:endParaRPr lang="en-US" altLang="ja-JP" sz="1200" b="1" dirty="0">
              <a:solidFill>
                <a:srgbClr val="0033CC"/>
              </a:solidFill>
              <a:latin typeface="Meiryo UI" panose="020B0604030504040204" pitchFamily="50" charset="-128"/>
              <a:ea typeface="Meiryo UI" panose="020B0604030504040204" pitchFamily="50" charset="-128"/>
            </a:endParaRPr>
          </a:p>
        </p:txBody>
      </p:sp>
      <p:sp>
        <p:nvSpPr>
          <p:cNvPr id="198" name="テキスト ボックス 197">
            <a:extLst>
              <a:ext uri="{FF2B5EF4-FFF2-40B4-BE49-F238E27FC236}">
                <a16:creationId xmlns:a16="http://schemas.microsoft.com/office/drawing/2014/main" id="{D732F1C3-EADA-4A8A-8F7B-06723331ED62}"/>
              </a:ext>
            </a:extLst>
          </p:cNvPr>
          <p:cNvSpPr txBox="1"/>
          <p:nvPr/>
        </p:nvSpPr>
        <p:spPr>
          <a:xfrm>
            <a:off x="2943117" y="2069723"/>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堺浜エリア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pic>
        <p:nvPicPr>
          <p:cNvPr id="200" name="図 199">
            <a:extLst>
              <a:ext uri="{FF2B5EF4-FFF2-40B4-BE49-F238E27FC236}">
                <a16:creationId xmlns:a16="http://schemas.microsoft.com/office/drawing/2014/main" id="{49F6CF2F-8FE6-48D6-8B0A-B24DC7FE6B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7370" y="5362678"/>
            <a:ext cx="1336402" cy="890376"/>
          </a:xfrm>
          <a:prstGeom prst="rect">
            <a:avLst/>
          </a:prstGeom>
          <a:ln>
            <a:noFill/>
          </a:ln>
          <a:effectLst>
            <a:softEdge rad="112500"/>
          </a:effectLst>
        </p:spPr>
      </p:pic>
      <p:sp>
        <p:nvSpPr>
          <p:cNvPr id="201" name="フリーフォーム 85">
            <a:extLst>
              <a:ext uri="{FF2B5EF4-FFF2-40B4-BE49-F238E27FC236}">
                <a16:creationId xmlns:a16="http://schemas.microsoft.com/office/drawing/2014/main" id="{222E1D8A-7A0C-43CB-A7D3-A34985780DF3}"/>
              </a:ext>
            </a:extLst>
          </p:cNvPr>
          <p:cNvSpPr/>
          <p:nvPr/>
        </p:nvSpPr>
        <p:spPr>
          <a:xfrm>
            <a:off x="4885270" y="2436931"/>
            <a:ext cx="1743254" cy="2135541"/>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7138" h="4614863">
                <a:moveTo>
                  <a:pt x="0" y="3652838"/>
                </a:moveTo>
                <a:lnTo>
                  <a:pt x="1262063" y="4614863"/>
                </a:lnTo>
                <a:lnTo>
                  <a:pt x="2170113" y="3436938"/>
                </a:lnTo>
                <a:cubicBezTo>
                  <a:pt x="2407180" y="3328988"/>
                  <a:pt x="2615671" y="3281363"/>
                  <a:pt x="2840038" y="3141663"/>
                </a:cubicBezTo>
                <a:cubicBezTo>
                  <a:pt x="2907771" y="2951163"/>
                  <a:pt x="3464455" y="1223963"/>
                  <a:pt x="3767138" y="252413"/>
                </a:cubicBezTo>
                <a:lnTo>
                  <a:pt x="2957513" y="0"/>
                </a:lnTo>
                <a:lnTo>
                  <a:pt x="2776538" y="476250"/>
                </a:lnTo>
                <a:lnTo>
                  <a:pt x="2624138" y="438151"/>
                </a:lnTo>
                <a:lnTo>
                  <a:pt x="2409826" y="966788"/>
                </a:lnTo>
                <a:lnTo>
                  <a:pt x="1957388" y="1566863"/>
                </a:lnTo>
                <a:lnTo>
                  <a:pt x="1895475" y="1952626"/>
                </a:lnTo>
                <a:lnTo>
                  <a:pt x="1600200" y="2143126"/>
                </a:lnTo>
                <a:lnTo>
                  <a:pt x="1357313" y="1957388"/>
                </a:lnTo>
                <a:lnTo>
                  <a:pt x="1014413" y="2500313"/>
                </a:lnTo>
                <a:lnTo>
                  <a:pt x="700088" y="2776538"/>
                </a:lnTo>
                <a:cubicBezTo>
                  <a:pt x="634471" y="2786063"/>
                  <a:pt x="619655" y="2789238"/>
                  <a:pt x="503238" y="2805113"/>
                </a:cubicBezTo>
                <a:lnTo>
                  <a:pt x="0" y="3652838"/>
                </a:lnTo>
                <a:close/>
              </a:path>
            </a:pathLst>
          </a:custGeom>
          <a:noFill/>
          <a:ln w="63500">
            <a:solidFill>
              <a:srgbClr val="CC3300">
                <a:alpha val="20000"/>
              </a:srgbClr>
            </a:solidFill>
          </a:ln>
          <a:effectLst>
            <a:glow rad="635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id="{5CFD9D82-14D4-4AC0-AF67-A380312301B9}"/>
              </a:ext>
            </a:extLst>
          </p:cNvPr>
          <p:cNvSpPr txBox="1"/>
          <p:nvPr/>
        </p:nvSpPr>
        <p:spPr>
          <a:xfrm rot="19208106">
            <a:off x="5942179" y="2286043"/>
            <a:ext cx="559948" cy="200055"/>
          </a:xfrm>
          <a:prstGeom prst="rect">
            <a:avLst/>
          </a:prstGeom>
          <a:noFill/>
        </p:spPr>
        <p:txBody>
          <a:bodyPr wrap="square" rtlCol="0">
            <a:spAutoFit/>
          </a:bodyPr>
          <a:lstStyle/>
          <a:p>
            <a:r>
              <a:rPr lang="ja-JP" altLang="en-US" sz="700" dirty="0"/>
              <a:t>七道駅</a:t>
            </a:r>
            <a:endParaRPr lang="en-US" altLang="ja-JP" sz="700" dirty="0"/>
          </a:p>
        </p:txBody>
      </p:sp>
      <p:sp>
        <p:nvSpPr>
          <p:cNvPr id="203" name="フリーフォーム 28">
            <a:extLst>
              <a:ext uri="{FF2B5EF4-FFF2-40B4-BE49-F238E27FC236}">
                <a16:creationId xmlns:a16="http://schemas.microsoft.com/office/drawing/2014/main" id="{5D52D12F-B654-4A51-8100-C261B8CA5025}"/>
              </a:ext>
            </a:extLst>
          </p:cNvPr>
          <p:cNvSpPr/>
          <p:nvPr/>
        </p:nvSpPr>
        <p:spPr>
          <a:xfrm>
            <a:off x="6499203" y="2229970"/>
            <a:ext cx="1878037" cy="3643532"/>
          </a:xfrm>
          <a:custGeom>
            <a:avLst/>
            <a:gdLst>
              <a:gd name="connsiteX0" fmla="*/ 754380 w 2034540"/>
              <a:gd name="connsiteY0" fmla="*/ 0 h 3947160"/>
              <a:gd name="connsiteX1" fmla="*/ 495300 w 2034540"/>
              <a:gd name="connsiteY1" fmla="*/ 533400 h 3947160"/>
              <a:gd name="connsiteX2" fmla="*/ 243840 w 2034540"/>
              <a:gd name="connsiteY2" fmla="*/ 1203960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83820 w 2034540"/>
              <a:gd name="connsiteY3" fmla="*/ 1546860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45720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 name="connsiteX0" fmla="*/ 754380 w 2034540"/>
              <a:gd name="connsiteY0" fmla="*/ 0 h 3947160"/>
              <a:gd name="connsiteX1" fmla="*/ 495300 w 2034540"/>
              <a:gd name="connsiteY1" fmla="*/ 533400 h 3947160"/>
              <a:gd name="connsiteX2" fmla="*/ 220027 w 2034540"/>
              <a:gd name="connsiteY2" fmla="*/ 1213485 h 3947160"/>
              <a:gd name="connsiteX3" fmla="*/ 93345 w 2034540"/>
              <a:gd name="connsiteY3" fmla="*/ 1542097 h 3947160"/>
              <a:gd name="connsiteX4" fmla="*/ 0 w 2034540"/>
              <a:gd name="connsiteY4" fmla="*/ 1996440 h 3947160"/>
              <a:gd name="connsiteX5" fmla="*/ 60007 w 2034540"/>
              <a:gd name="connsiteY5" fmla="*/ 2240280 h 3947160"/>
              <a:gd name="connsiteX6" fmla="*/ 1623060 w 2034540"/>
              <a:gd name="connsiteY6" fmla="*/ 3619500 h 3947160"/>
              <a:gd name="connsiteX7" fmla="*/ 1889760 w 2034540"/>
              <a:gd name="connsiteY7" fmla="*/ 3848100 h 3947160"/>
              <a:gd name="connsiteX8" fmla="*/ 2034540 w 2034540"/>
              <a:gd name="connsiteY8" fmla="*/ 3947160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540" h="3947160">
                <a:moveTo>
                  <a:pt x="754380" y="0"/>
                </a:moveTo>
                <a:lnTo>
                  <a:pt x="495300" y="533400"/>
                </a:lnTo>
                <a:lnTo>
                  <a:pt x="220027" y="1213485"/>
                </a:lnTo>
                <a:lnTo>
                  <a:pt x="93345" y="1542097"/>
                </a:lnTo>
                <a:cubicBezTo>
                  <a:pt x="46355" y="1696720"/>
                  <a:pt x="13652" y="1846580"/>
                  <a:pt x="0" y="1996440"/>
                </a:cubicBezTo>
                <a:cubicBezTo>
                  <a:pt x="5715" y="2082483"/>
                  <a:pt x="16192" y="2168525"/>
                  <a:pt x="60007" y="2240280"/>
                </a:cubicBezTo>
                <a:cubicBezTo>
                  <a:pt x="376237" y="2428558"/>
                  <a:pt x="1102042" y="3159760"/>
                  <a:pt x="1623060" y="3619500"/>
                </a:cubicBezTo>
                <a:lnTo>
                  <a:pt x="1889760" y="3848100"/>
                </a:lnTo>
                <a:lnTo>
                  <a:pt x="2034540" y="3947160"/>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4" name="フリーフォーム 31">
            <a:extLst>
              <a:ext uri="{FF2B5EF4-FFF2-40B4-BE49-F238E27FC236}">
                <a16:creationId xmlns:a16="http://schemas.microsoft.com/office/drawing/2014/main" id="{5AD3EA0A-37BA-442D-8979-51953C36A1AB}"/>
              </a:ext>
            </a:extLst>
          </p:cNvPr>
          <p:cNvSpPr/>
          <p:nvPr/>
        </p:nvSpPr>
        <p:spPr>
          <a:xfrm>
            <a:off x="5212008" y="2958808"/>
            <a:ext cx="2552114" cy="3786893"/>
          </a:xfrm>
          <a:custGeom>
            <a:avLst/>
            <a:gdLst>
              <a:gd name="connsiteX0" fmla="*/ 2743200 w 2743200"/>
              <a:gd name="connsiteY0" fmla="*/ 0 h 4130040"/>
              <a:gd name="connsiteX1" fmla="*/ 170688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1722120 w 2743200"/>
              <a:gd name="connsiteY1" fmla="*/ 2606040 h 4130040"/>
              <a:gd name="connsiteX2" fmla="*/ 0 w 2743200"/>
              <a:gd name="connsiteY2"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722120 w 2743200"/>
              <a:gd name="connsiteY2" fmla="*/ 2606040 h 4130040"/>
              <a:gd name="connsiteX3" fmla="*/ 0 w 2743200"/>
              <a:gd name="connsiteY3" fmla="*/ 4130040 h 4130040"/>
              <a:gd name="connsiteX0" fmla="*/ 2743200 w 2743200"/>
              <a:gd name="connsiteY0" fmla="*/ 0 h 4130040"/>
              <a:gd name="connsiteX1" fmla="*/ 2096620 w 2743200"/>
              <a:gd name="connsiteY1" fmla="*/ 1620115 h 4130040"/>
              <a:gd name="connsiteX2" fmla="*/ 1696132 w 2743200"/>
              <a:gd name="connsiteY2" fmla="*/ 2594053 h 4130040"/>
              <a:gd name="connsiteX3" fmla="*/ 0 w 2743200"/>
              <a:gd name="connsiteY3" fmla="*/ 4130040 h 4130040"/>
              <a:gd name="connsiteX0" fmla="*/ 2743200 w 2743200"/>
              <a:gd name="connsiteY0" fmla="*/ 0 h 4130040"/>
              <a:gd name="connsiteX1" fmla="*/ 2096620 w 2743200"/>
              <a:gd name="connsiteY1" fmla="*/ 1620115 h 4130040"/>
              <a:gd name="connsiteX2" fmla="*/ 1696132 w 2743200"/>
              <a:gd name="connsiteY2" fmla="*/ 2594053 h 4130040"/>
              <a:gd name="connsiteX3" fmla="*/ 0 w 2743200"/>
              <a:gd name="connsiteY3"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70745 w 2743200"/>
              <a:gd name="connsiteY1" fmla="*/ 253681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96620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89532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89532 w 2743200"/>
              <a:gd name="connsiteY2" fmla="*/ 1620115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72994 w 2743200"/>
              <a:gd name="connsiteY2" fmla="*/ 1622512 h 4130040"/>
              <a:gd name="connsiteX3" fmla="*/ 1696132 w 2743200"/>
              <a:gd name="connsiteY3" fmla="*/ 2594053 h 4130040"/>
              <a:gd name="connsiteX4" fmla="*/ 0 w 2743200"/>
              <a:gd name="connsiteY4" fmla="*/ 4130040 h 4130040"/>
              <a:gd name="connsiteX0" fmla="*/ 2743200 w 2743200"/>
              <a:gd name="connsiteY0" fmla="*/ 0 h 4130040"/>
              <a:gd name="connsiteX1" fmla="*/ 2682559 w 2743200"/>
              <a:gd name="connsiteY1" fmla="*/ 251283 h 4130040"/>
              <a:gd name="connsiteX2" fmla="*/ 2072994 w 2743200"/>
              <a:gd name="connsiteY2" fmla="*/ 1622512 h 4130040"/>
              <a:gd name="connsiteX3" fmla="*/ 1696132 w 2743200"/>
              <a:gd name="connsiteY3" fmla="*/ 2594053 h 4130040"/>
              <a:gd name="connsiteX4" fmla="*/ 0 w 2743200"/>
              <a:gd name="connsiteY4" fmla="*/ 4130040 h 413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130040">
                <a:moveTo>
                  <a:pt x="2743200" y="0"/>
                </a:moveTo>
                <a:cubicBezTo>
                  <a:pt x="2725218" y="44278"/>
                  <a:pt x="2740707" y="127497"/>
                  <a:pt x="2682559" y="251283"/>
                </a:cubicBezTo>
                <a:cubicBezTo>
                  <a:pt x="2560621" y="521302"/>
                  <a:pt x="2137379" y="1445407"/>
                  <a:pt x="2072994" y="1622512"/>
                </a:cubicBezTo>
                <a:cubicBezTo>
                  <a:pt x="1919353" y="2073633"/>
                  <a:pt x="1771895" y="2468997"/>
                  <a:pt x="1696132" y="2594053"/>
                </a:cubicBezTo>
                <a:cubicBezTo>
                  <a:pt x="1640252" y="2682953"/>
                  <a:pt x="574040" y="3622040"/>
                  <a:pt x="0" y="4130040"/>
                </a:cubicBez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05" name="テキスト ボックス 204">
            <a:extLst>
              <a:ext uri="{FF2B5EF4-FFF2-40B4-BE49-F238E27FC236}">
                <a16:creationId xmlns:a16="http://schemas.microsoft.com/office/drawing/2014/main" id="{7541B2B4-59D5-4427-B8F5-FF2A62965DA0}"/>
              </a:ext>
            </a:extLst>
          </p:cNvPr>
          <p:cNvSpPr txBox="1"/>
          <p:nvPr/>
        </p:nvSpPr>
        <p:spPr>
          <a:xfrm rot="16464352">
            <a:off x="7563482" y="2987824"/>
            <a:ext cx="559948" cy="200055"/>
          </a:xfrm>
          <a:prstGeom prst="rect">
            <a:avLst/>
          </a:prstGeom>
          <a:noFill/>
        </p:spPr>
        <p:txBody>
          <a:bodyPr wrap="square" rtlCol="0">
            <a:spAutoFit/>
          </a:bodyPr>
          <a:lstStyle/>
          <a:p>
            <a:r>
              <a:rPr lang="ja-JP" altLang="en-US" sz="700" dirty="0"/>
              <a:t>浅香駅</a:t>
            </a:r>
            <a:endParaRPr lang="en-US" altLang="ja-JP" sz="700" dirty="0"/>
          </a:p>
        </p:txBody>
      </p:sp>
      <p:sp>
        <p:nvSpPr>
          <p:cNvPr id="206" name="テキスト ボックス 205">
            <a:extLst>
              <a:ext uri="{FF2B5EF4-FFF2-40B4-BE49-F238E27FC236}">
                <a16:creationId xmlns:a16="http://schemas.microsoft.com/office/drawing/2014/main" id="{3972251A-BFE6-430B-ADB3-5FDA1D0DFCE7}"/>
              </a:ext>
            </a:extLst>
          </p:cNvPr>
          <p:cNvSpPr txBox="1"/>
          <p:nvPr/>
        </p:nvSpPr>
        <p:spPr>
          <a:xfrm rot="17636196">
            <a:off x="7276836" y="3633028"/>
            <a:ext cx="559948" cy="200055"/>
          </a:xfrm>
          <a:prstGeom prst="rect">
            <a:avLst/>
          </a:prstGeom>
          <a:noFill/>
        </p:spPr>
        <p:txBody>
          <a:bodyPr wrap="square" rtlCol="0">
            <a:spAutoFit/>
          </a:bodyPr>
          <a:lstStyle/>
          <a:p>
            <a:r>
              <a:rPr lang="ja-JP" altLang="en-US" sz="700" dirty="0"/>
              <a:t>堺市駅</a:t>
            </a:r>
            <a:endParaRPr lang="en-US" altLang="ja-JP" sz="700" dirty="0"/>
          </a:p>
        </p:txBody>
      </p:sp>
      <p:sp>
        <p:nvSpPr>
          <p:cNvPr id="207" name="テキスト ボックス 206">
            <a:extLst>
              <a:ext uri="{FF2B5EF4-FFF2-40B4-BE49-F238E27FC236}">
                <a16:creationId xmlns:a16="http://schemas.microsoft.com/office/drawing/2014/main" id="{53B449C6-3503-4874-8ABF-E7E23F01742B}"/>
              </a:ext>
            </a:extLst>
          </p:cNvPr>
          <p:cNvSpPr txBox="1"/>
          <p:nvPr/>
        </p:nvSpPr>
        <p:spPr>
          <a:xfrm rot="2533097">
            <a:off x="7499286" y="5520866"/>
            <a:ext cx="820441" cy="200055"/>
          </a:xfrm>
          <a:prstGeom prst="rect">
            <a:avLst/>
          </a:prstGeom>
          <a:noFill/>
        </p:spPr>
        <p:txBody>
          <a:bodyPr wrap="square" rtlCol="0">
            <a:spAutoFit/>
          </a:bodyPr>
          <a:lstStyle/>
          <a:p>
            <a:r>
              <a:rPr lang="ja-JP" altLang="en-US" sz="700" dirty="0"/>
              <a:t>中百舌鳥駅</a:t>
            </a:r>
            <a:endParaRPr lang="en-US" altLang="ja-JP" sz="700" dirty="0"/>
          </a:p>
        </p:txBody>
      </p:sp>
      <p:sp>
        <p:nvSpPr>
          <p:cNvPr id="208" name="テキスト ボックス 207">
            <a:extLst>
              <a:ext uri="{FF2B5EF4-FFF2-40B4-BE49-F238E27FC236}">
                <a16:creationId xmlns:a16="http://schemas.microsoft.com/office/drawing/2014/main" id="{B609A975-63C7-4241-B887-E2C0B7353054}"/>
              </a:ext>
            </a:extLst>
          </p:cNvPr>
          <p:cNvSpPr txBox="1"/>
          <p:nvPr/>
        </p:nvSpPr>
        <p:spPr>
          <a:xfrm rot="19152119">
            <a:off x="5808168" y="5935830"/>
            <a:ext cx="735594" cy="200055"/>
          </a:xfrm>
          <a:prstGeom prst="rect">
            <a:avLst/>
          </a:prstGeom>
          <a:noFill/>
        </p:spPr>
        <p:txBody>
          <a:bodyPr wrap="square" rtlCol="0">
            <a:spAutoFit/>
          </a:bodyPr>
          <a:lstStyle/>
          <a:p>
            <a:r>
              <a:rPr lang="ja-JP" altLang="en-US" sz="700" dirty="0"/>
              <a:t>上野芝駅</a:t>
            </a:r>
            <a:endParaRPr lang="en-US" altLang="ja-JP" sz="700" dirty="0"/>
          </a:p>
        </p:txBody>
      </p:sp>
      <p:sp>
        <p:nvSpPr>
          <p:cNvPr id="209" name="テキスト ボックス 208">
            <a:extLst>
              <a:ext uri="{FF2B5EF4-FFF2-40B4-BE49-F238E27FC236}">
                <a16:creationId xmlns:a16="http://schemas.microsoft.com/office/drawing/2014/main" id="{E7B3F5F4-A52F-4F51-A54E-9B14486BEB5C}"/>
              </a:ext>
            </a:extLst>
          </p:cNvPr>
          <p:cNvSpPr txBox="1"/>
          <p:nvPr/>
        </p:nvSpPr>
        <p:spPr>
          <a:xfrm rot="19159551">
            <a:off x="5227466" y="6417374"/>
            <a:ext cx="735594" cy="220188"/>
          </a:xfrm>
          <a:prstGeom prst="rect">
            <a:avLst/>
          </a:prstGeom>
          <a:noFill/>
        </p:spPr>
        <p:txBody>
          <a:bodyPr wrap="square" rtlCol="0">
            <a:spAutoFit/>
          </a:bodyPr>
          <a:lstStyle/>
          <a:p>
            <a:r>
              <a:rPr lang="ja-JP" altLang="en-US" sz="831" dirty="0"/>
              <a:t>津久野駅</a:t>
            </a:r>
            <a:endParaRPr lang="en-US" altLang="ja-JP" sz="831" dirty="0"/>
          </a:p>
        </p:txBody>
      </p:sp>
      <p:sp>
        <p:nvSpPr>
          <p:cNvPr id="210" name="テキスト ボックス 209">
            <a:extLst>
              <a:ext uri="{FF2B5EF4-FFF2-40B4-BE49-F238E27FC236}">
                <a16:creationId xmlns:a16="http://schemas.microsoft.com/office/drawing/2014/main" id="{6D1A8FD4-946C-448B-A749-DA7FB60E97E3}"/>
              </a:ext>
            </a:extLst>
          </p:cNvPr>
          <p:cNvSpPr txBox="1"/>
          <p:nvPr/>
        </p:nvSpPr>
        <p:spPr>
          <a:xfrm rot="2618909">
            <a:off x="7191512" y="5125879"/>
            <a:ext cx="1057202" cy="200055"/>
          </a:xfrm>
          <a:prstGeom prst="rect">
            <a:avLst/>
          </a:prstGeom>
          <a:noFill/>
        </p:spPr>
        <p:txBody>
          <a:bodyPr wrap="square" rtlCol="0">
            <a:spAutoFit/>
          </a:bodyPr>
          <a:lstStyle/>
          <a:p>
            <a:r>
              <a:rPr lang="ja-JP" altLang="en-US" sz="700" dirty="0"/>
              <a:t>百舌鳥八幡駅</a:t>
            </a:r>
            <a:endParaRPr lang="en-US" altLang="ja-JP" sz="700" dirty="0"/>
          </a:p>
        </p:txBody>
      </p:sp>
      <p:sp>
        <p:nvSpPr>
          <p:cNvPr id="211" name="テキスト ボックス 210">
            <a:extLst>
              <a:ext uri="{FF2B5EF4-FFF2-40B4-BE49-F238E27FC236}">
                <a16:creationId xmlns:a16="http://schemas.microsoft.com/office/drawing/2014/main" id="{C5CC7265-7BCF-4BFE-8BD2-1D404DFBDC75}"/>
              </a:ext>
            </a:extLst>
          </p:cNvPr>
          <p:cNvSpPr txBox="1"/>
          <p:nvPr/>
        </p:nvSpPr>
        <p:spPr>
          <a:xfrm rot="18720959">
            <a:off x="7857668" y="5210698"/>
            <a:ext cx="820441" cy="200055"/>
          </a:xfrm>
          <a:prstGeom prst="rect">
            <a:avLst/>
          </a:prstGeom>
          <a:noFill/>
        </p:spPr>
        <p:txBody>
          <a:bodyPr wrap="square" rtlCol="0">
            <a:spAutoFit/>
          </a:bodyPr>
          <a:lstStyle/>
          <a:p>
            <a:r>
              <a:rPr lang="ja-JP" altLang="en-US" sz="700" dirty="0" err="1"/>
              <a:t>なかもず</a:t>
            </a:r>
            <a:r>
              <a:rPr lang="ja-JP" altLang="en-US" sz="700" dirty="0"/>
              <a:t>駅</a:t>
            </a:r>
            <a:endParaRPr lang="en-US" altLang="ja-JP" sz="700" dirty="0"/>
          </a:p>
        </p:txBody>
      </p:sp>
      <p:sp>
        <p:nvSpPr>
          <p:cNvPr id="212" name="フリーフォーム 50">
            <a:extLst>
              <a:ext uri="{FF2B5EF4-FFF2-40B4-BE49-F238E27FC236}">
                <a16:creationId xmlns:a16="http://schemas.microsoft.com/office/drawing/2014/main" id="{480AAD43-D8F0-4C75-804D-78EB6CD3ACA3}"/>
              </a:ext>
            </a:extLst>
          </p:cNvPr>
          <p:cNvSpPr/>
          <p:nvPr/>
        </p:nvSpPr>
        <p:spPr>
          <a:xfrm>
            <a:off x="7951692" y="4996031"/>
            <a:ext cx="427892" cy="515815"/>
          </a:xfrm>
          <a:custGeom>
            <a:avLst/>
            <a:gdLst>
              <a:gd name="connsiteX0" fmla="*/ 0 w 463550"/>
              <a:gd name="connsiteY0" fmla="*/ 558800 h 558800"/>
              <a:gd name="connsiteX1" fmla="*/ 463550 w 463550"/>
              <a:gd name="connsiteY1" fmla="*/ 0 h 558800"/>
            </a:gdLst>
            <a:ahLst/>
            <a:cxnLst>
              <a:cxn ang="0">
                <a:pos x="connsiteX0" y="connsiteY0"/>
              </a:cxn>
              <a:cxn ang="0">
                <a:pos x="connsiteX1" y="connsiteY1"/>
              </a:cxn>
            </a:cxnLst>
            <a:rect l="l" t="t" r="r" b="b"/>
            <a:pathLst>
              <a:path w="463550" h="558800">
                <a:moveTo>
                  <a:pt x="0" y="558800"/>
                </a:moveTo>
                <a:lnTo>
                  <a:pt x="463550" y="0"/>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3" name="フリーフォーム 54">
            <a:extLst>
              <a:ext uri="{FF2B5EF4-FFF2-40B4-BE49-F238E27FC236}">
                <a16:creationId xmlns:a16="http://schemas.microsoft.com/office/drawing/2014/main" id="{1FD0B77F-FD0A-4A53-9BC4-E0D30768CE1C}"/>
              </a:ext>
            </a:extLst>
          </p:cNvPr>
          <p:cNvSpPr/>
          <p:nvPr/>
        </p:nvSpPr>
        <p:spPr>
          <a:xfrm>
            <a:off x="5728411" y="2031852"/>
            <a:ext cx="926123" cy="2226798"/>
          </a:xfrm>
          <a:custGeom>
            <a:avLst/>
            <a:gdLst>
              <a:gd name="connsiteX0" fmla="*/ 739140 w 990600"/>
              <a:gd name="connsiteY0" fmla="*/ 0 h 2453640"/>
              <a:gd name="connsiteX1" fmla="*/ 990600 w 990600"/>
              <a:gd name="connsiteY1" fmla="*/ 373380 h 2453640"/>
              <a:gd name="connsiteX2" fmla="*/ 525780 w 990600"/>
              <a:gd name="connsiteY2" fmla="*/ 2034540 h 2453640"/>
              <a:gd name="connsiteX3" fmla="*/ 205740 w 990600"/>
              <a:gd name="connsiteY3" fmla="*/ 2186940 h 2453640"/>
              <a:gd name="connsiteX4" fmla="*/ 0 w 990600"/>
              <a:gd name="connsiteY4" fmla="*/ 2453640 h 2453640"/>
              <a:gd name="connsiteX0" fmla="*/ 739140 w 990600"/>
              <a:gd name="connsiteY0" fmla="*/ 0 h 2453640"/>
              <a:gd name="connsiteX1" fmla="*/ 990600 w 990600"/>
              <a:gd name="connsiteY1" fmla="*/ 373380 h 2453640"/>
              <a:gd name="connsiteX2" fmla="*/ 525780 w 990600"/>
              <a:gd name="connsiteY2" fmla="*/ 2034540 h 2453640"/>
              <a:gd name="connsiteX3" fmla="*/ 189865 w 990600"/>
              <a:gd name="connsiteY3" fmla="*/ 2167890 h 2453640"/>
              <a:gd name="connsiteX4" fmla="*/ 0 w 990600"/>
              <a:gd name="connsiteY4" fmla="*/ 2453640 h 2453640"/>
              <a:gd name="connsiteX0" fmla="*/ 726440 w 977900"/>
              <a:gd name="connsiteY0" fmla="*/ 0 h 2418715"/>
              <a:gd name="connsiteX1" fmla="*/ 977900 w 977900"/>
              <a:gd name="connsiteY1" fmla="*/ 373380 h 2418715"/>
              <a:gd name="connsiteX2" fmla="*/ 513080 w 977900"/>
              <a:gd name="connsiteY2" fmla="*/ 2034540 h 2418715"/>
              <a:gd name="connsiteX3" fmla="*/ 177165 w 977900"/>
              <a:gd name="connsiteY3" fmla="*/ 2167890 h 2418715"/>
              <a:gd name="connsiteX4" fmla="*/ 0 w 977900"/>
              <a:gd name="connsiteY4" fmla="*/ 2418715 h 2418715"/>
              <a:gd name="connsiteX0" fmla="*/ 726440 w 977900"/>
              <a:gd name="connsiteY0" fmla="*/ 0 h 2418715"/>
              <a:gd name="connsiteX1" fmla="*/ 977900 w 977900"/>
              <a:gd name="connsiteY1" fmla="*/ 373380 h 2418715"/>
              <a:gd name="connsiteX2" fmla="*/ 500380 w 977900"/>
              <a:gd name="connsiteY2" fmla="*/ 2025015 h 2418715"/>
              <a:gd name="connsiteX3" fmla="*/ 177165 w 977900"/>
              <a:gd name="connsiteY3" fmla="*/ 2167890 h 2418715"/>
              <a:gd name="connsiteX4" fmla="*/ 0 w 977900"/>
              <a:gd name="connsiteY4" fmla="*/ 2418715 h 2418715"/>
              <a:gd name="connsiteX0" fmla="*/ 726440 w 977900"/>
              <a:gd name="connsiteY0" fmla="*/ 0 h 2418715"/>
              <a:gd name="connsiteX1" fmla="*/ 977900 w 977900"/>
              <a:gd name="connsiteY1" fmla="*/ 373380 h 2418715"/>
              <a:gd name="connsiteX2" fmla="*/ 500380 w 977900"/>
              <a:gd name="connsiteY2" fmla="*/ 2025015 h 2418715"/>
              <a:gd name="connsiteX3" fmla="*/ 180340 w 977900"/>
              <a:gd name="connsiteY3" fmla="*/ 2145665 h 2418715"/>
              <a:gd name="connsiteX4" fmla="*/ 0 w 977900"/>
              <a:gd name="connsiteY4" fmla="*/ 2418715 h 2418715"/>
              <a:gd name="connsiteX0" fmla="*/ 735965 w 987425"/>
              <a:gd name="connsiteY0" fmla="*/ 0 h 2418715"/>
              <a:gd name="connsiteX1" fmla="*/ 987425 w 987425"/>
              <a:gd name="connsiteY1" fmla="*/ 373380 h 2418715"/>
              <a:gd name="connsiteX2" fmla="*/ 509905 w 987425"/>
              <a:gd name="connsiteY2" fmla="*/ 2025015 h 2418715"/>
              <a:gd name="connsiteX3" fmla="*/ 189865 w 987425"/>
              <a:gd name="connsiteY3" fmla="*/ 2145665 h 2418715"/>
              <a:gd name="connsiteX4" fmla="*/ 0 w 987425"/>
              <a:gd name="connsiteY4" fmla="*/ 2418715 h 2418715"/>
              <a:gd name="connsiteX0" fmla="*/ 735965 w 1016000"/>
              <a:gd name="connsiteY0" fmla="*/ 0 h 2418715"/>
              <a:gd name="connsiteX1" fmla="*/ 1016000 w 1016000"/>
              <a:gd name="connsiteY1" fmla="*/ 398780 h 2418715"/>
              <a:gd name="connsiteX2" fmla="*/ 509905 w 1016000"/>
              <a:gd name="connsiteY2" fmla="*/ 2025015 h 2418715"/>
              <a:gd name="connsiteX3" fmla="*/ 189865 w 1016000"/>
              <a:gd name="connsiteY3" fmla="*/ 2145665 h 2418715"/>
              <a:gd name="connsiteX4" fmla="*/ 0 w 1016000"/>
              <a:gd name="connsiteY4" fmla="*/ 2418715 h 2418715"/>
              <a:gd name="connsiteX0" fmla="*/ 755015 w 1016000"/>
              <a:gd name="connsiteY0" fmla="*/ 0 h 2412365"/>
              <a:gd name="connsiteX1" fmla="*/ 1016000 w 1016000"/>
              <a:gd name="connsiteY1" fmla="*/ 392430 h 2412365"/>
              <a:gd name="connsiteX2" fmla="*/ 509905 w 1016000"/>
              <a:gd name="connsiteY2" fmla="*/ 2018665 h 2412365"/>
              <a:gd name="connsiteX3" fmla="*/ 189865 w 1016000"/>
              <a:gd name="connsiteY3" fmla="*/ 2139315 h 2412365"/>
              <a:gd name="connsiteX4" fmla="*/ 0 w 10160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 name="connsiteX0" fmla="*/ 755015 w 1003300"/>
              <a:gd name="connsiteY0" fmla="*/ 0 h 2412365"/>
              <a:gd name="connsiteX1" fmla="*/ 1003300 w 1003300"/>
              <a:gd name="connsiteY1" fmla="*/ 386080 h 2412365"/>
              <a:gd name="connsiteX2" fmla="*/ 509905 w 1003300"/>
              <a:gd name="connsiteY2" fmla="*/ 2018665 h 2412365"/>
              <a:gd name="connsiteX3" fmla="*/ 189865 w 1003300"/>
              <a:gd name="connsiteY3" fmla="*/ 2139315 h 2412365"/>
              <a:gd name="connsiteX4" fmla="*/ 0 w 1003300"/>
              <a:gd name="connsiteY4" fmla="*/ 2412365 h 2412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300" h="2412365">
                <a:moveTo>
                  <a:pt x="755015" y="0"/>
                </a:moveTo>
                <a:cubicBezTo>
                  <a:pt x="837777" y="128693"/>
                  <a:pt x="945938" y="270087"/>
                  <a:pt x="1003300" y="386080"/>
                </a:cubicBezTo>
                <a:cubicBezTo>
                  <a:pt x="886460" y="876300"/>
                  <a:pt x="569595" y="1855470"/>
                  <a:pt x="509905" y="2018665"/>
                </a:cubicBezTo>
                <a:cubicBezTo>
                  <a:pt x="488950" y="2039832"/>
                  <a:pt x="296545" y="2099098"/>
                  <a:pt x="189865" y="2139315"/>
                </a:cubicBezTo>
                <a:lnTo>
                  <a:pt x="0" y="2412365"/>
                </a:ln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14" name="テキスト ボックス 213">
            <a:extLst>
              <a:ext uri="{FF2B5EF4-FFF2-40B4-BE49-F238E27FC236}">
                <a16:creationId xmlns:a16="http://schemas.microsoft.com/office/drawing/2014/main" id="{AF2BEB23-917B-489E-BAB7-54DFF2934966}"/>
              </a:ext>
            </a:extLst>
          </p:cNvPr>
          <p:cNvSpPr txBox="1"/>
          <p:nvPr/>
        </p:nvSpPr>
        <p:spPr>
          <a:xfrm rot="16968088">
            <a:off x="6269298" y="2481698"/>
            <a:ext cx="820959" cy="222845"/>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阪神高速堺線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15" name="楕円 214">
            <a:extLst>
              <a:ext uri="{FF2B5EF4-FFF2-40B4-BE49-F238E27FC236}">
                <a16:creationId xmlns:a16="http://schemas.microsoft.com/office/drawing/2014/main" id="{856E85DF-41A0-40EC-8F02-AA8298BF7470}"/>
              </a:ext>
            </a:extLst>
          </p:cNvPr>
          <p:cNvSpPr/>
          <p:nvPr/>
        </p:nvSpPr>
        <p:spPr>
          <a:xfrm rot="5400000">
            <a:off x="5805019" y="4537661"/>
            <a:ext cx="2017854" cy="2086419"/>
          </a:xfrm>
          <a:prstGeom prst="ellipse">
            <a:avLst/>
          </a:prstGeom>
          <a:noFill/>
          <a:ln w="101600">
            <a:solidFill>
              <a:srgbClr val="00B050">
                <a:alpha val="20000"/>
              </a:srgbClr>
            </a:solidFill>
            <a:prstDash val="solid"/>
          </a:ln>
          <a:effectLst>
            <a:glow rad="63500">
              <a:schemeClr val="accent6">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1662"/>
          </a:p>
        </p:txBody>
      </p:sp>
      <p:sp>
        <p:nvSpPr>
          <p:cNvPr id="216" name="テキスト ボックス 215">
            <a:extLst>
              <a:ext uri="{FF2B5EF4-FFF2-40B4-BE49-F238E27FC236}">
                <a16:creationId xmlns:a16="http://schemas.microsoft.com/office/drawing/2014/main" id="{C372CCE1-7472-4AF5-BF87-111971435C62}"/>
              </a:ext>
            </a:extLst>
          </p:cNvPr>
          <p:cNvSpPr txBox="1"/>
          <p:nvPr/>
        </p:nvSpPr>
        <p:spPr>
          <a:xfrm>
            <a:off x="6367926" y="6127589"/>
            <a:ext cx="976406" cy="230832"/>
          </a:xfrm>
          <a:prstGeom prst="rect">
            <a:avLst/>
          </a:prstGeom>
          <a:noFill/>
          <a:effectLst>
            <a:softEdge rad="762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百舌鳥古墳群</a:t>
            </a:r>
          </a:p>
        </p:txBody>
      </p:sp>
      <p:sp>
        <p:nvSpPr>
          <p:cNvPr id="217" name="フリーフォーム 85">
            <a:extLst>
              <a:ext uri="{FF2B5EF4-FFF2-40B4-BE49-F238E27FC236}">
                <a16:creationId xmlns:a16="http://schemas.microsoft.com/office/drawing/2014/main" id="{F2042E94-54E1-4C1B-A043-97479168F833}"/>
              </a:ext>
            </a:extLst>
          </p:cNvPr>
          <p:cNvSpPr/>
          <p:nvPr/>
        </p:nvSpPr>
        <p:spPr>
          <a:xfrm>
            <a:off x="4898892" y="2417965"/>
            <a:ext cx="1743254" cy="2135541"/>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7138" h="4614863">
                <a:moveTo>
                  <a:pt x="0" y="3652838"/>
                </a:moveTo>
                <a:lnTo>
                  <a:pt x="1262063" y="4614863"/>
                </a:lnTo>
                <a:lnTo>
                  <a:pt x="2170113" y="3436938"/>
                </a:lnTo>
                <a:cubicBezTo>
                  <a:pt x="2407180" y="3328988"/>
                  <a:pt x="2615671" y="3281363"/>
                  <a:pt x="2840038" y="3141663"/>
                </a:cubicBezTo>
                <a:cubicBezTo>
                  <a:pt x="2907771" y="2951163"/>
                  <a:pt x="3464455" y="1223963"/>
                  <a:pt x="3767138" y="252413"/>
                </a:cubicBezTo>
                <a:lnTo>
                  <a:pt x="2957513" y="0"/>
                </a:lnTo>
                <a:lnTo>
                  <a:pt x="2776538" y="476250"/>
                </a:lnTo>
                <a:lnTo>
                  <a:pt x="2624138" y="438151"/>
                </a:lnTo>
                <a:lnTo>
                  <a:pt x="2409826" y="966788"/>
                </a:lnTo>
                <a:lnTo>
                  <a:pt x="1957388" y="1566863"/>
                </a:lnTo>
                <a:lnTo>
                  <a:pt x="1895475" y="1952626"/>
                </a:lnTo>
                <a:lnTo>
                  <a:pt x="1600200" y="2143126"/>
                </a:lnTo>
                <a:lnTo>
                  <a:pt x="1357313" y="1957388"/>
                </a:lnTo>
                <a:lnTo>
                  <a:pt x="1014413" y="2500313"/>
                </a:lnTo>
                <a:lnTo>
                  <a:pt x="700088" y="2776538"/>
                </a:lnTo>
                <a:cubicBezTo>
                  <a:pt x="634471" y="2786063"/>
                  <a:pt x="619655" y="2789238"/>
                  <a:pt x="503238" y="2805113"/>
                </a:cubicBezTo>
                <a:lnTo>
                  <a:pt x="0" y="3652838"/>
                </a:lnTo>
                <a:close/>
              </a:path>
            </a:pathLst>
          </a:custGeom>
          <a:solidFill>
            <a:srgbClr val="CC6600">
              <a:alpha val="50000"/>
            </a:srgbClr>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フリーフォーム 5">
            <a:extLst>
              <a:ext uri="{FF2B5EF4-FFF2-40B4-BE49-F238E27FC236}">
                <a16:creationId xmlns:a16="http://schemas.microsoft.com/office/drawing/2014/main" id="{8BEF4EBF-4AEA-4617-9778-8E36363EEC50}"/>
              </a:ext>
            </a:extLst>
          </p:cNvPr>
          <p:cNvSpPr/>
          <p:nvPr/>
        </p:nvSpPr>
        <p:spPr>
          <a:xfrm>
            <a:off x="4842382" y="2986766"/>
            <a:ext cx="443544" cy="374630"/>
          </a:xfrm>
          <a:custGeom>
            <a:avLst/>
            <a:gdLst>
              <a:gd name="connsiteX0" fmla="*/ 9525 w 338137"/>
              <a:gd name="connsiteY0" fmla="*/ 119063 h 323850"/>
              <a:gd name="connsiteX1" fmla="*/ 219075 w 338137"/>
              <a:gd name="connsiteY1" fmla="*/ 176213 h 323850"/>
              <a:gd name="connsiteX2" fmla="*/ 214312 w 338137"/>
              <a:gd name="connsiteY2" fmla="*/ 161925 h 323850"/>
              <a:gd name="connsiteX3" fmla="*/ 166687 w 338137"/>
              <a:gd name="connsiteY3" fmla="*/ 147638 h 323850"/>
              <a:gd name="connsiteX4" fmla="*/ 119062 w 338137"/>
              <a:gd name="connsiteY4" fmla="*/ 57150 h 323850"/>
              <a:gd name="connsiteX5" fmla="*/ 185737 w 338137"/>
              <a:gd name="connsiteY5" fmla="*/ 0 h 323850"/>
              <a:gd name="connsiteX6" fmla="*/ 276225 w 338137"/>
              <a:gd name="connsiteY6" fmla="*/ 19050 h 323850"/>
              <a:gd name="connsiteX7" fmla="*/ 338137 w 338137"/>
              <a:gd name="connsiteY7" fmla="*/ 61913 h 323850"/>
              <a:gd name="connsiteX8" fmla="*/ 290512 w 338137"/>
              <a:gd name="connsiteY8" fmla="*/ 114300 h 323850"/>
              <a:gd name="connsiteX9" fmla="*/ 300037 w 338137"/>
              <a:gd name="connsiteY9" fmla="*/ 200025 h 323850"/>
              <a:gd name="connsiteX10" fmla="*/ 323850 w 338137"/>
              <a:gd name="connsiteY10" fmla="*/ 233363 h 323850"/>
              <a:gd name="connsiteX11" fmla="*/ 295275 w 338137"/>
              <a:gd name="connsiteY11" fmla="*/ 276225 h 323850"/>
              <a:gd name="connsiteX12" fmla="*/ 276225 w 338137"/>
              <a:gd name="connsiteY12" fmla="*/ 261938 h 323850"/>
              <a:gd name="connsiteX13" fmla="*/ 219075 w 338137"/>
              <a:gd name="connsiteY13" fmla="*/ 309563 h 323850"/>
              <a:gd name="connsiteX14" fmla="*/ 119062 w 338137"/>
              <a:gd name="connsiteY14" fmla="*/ 323850 h 323850"/>
              <a:gd name="connsiteX15" fmla="*/ 61912 w 338137"/>
              <a:gd name="connsiteY15" fmla="*/ 190500 h 323850"/>
              <a:gd name="connsiteX16" fmla="*/ 0 w 338137"/>
              <a:gd name="connsiteY16" fmla="*/ 176213 h 323850"/>
              <a:gd name="connsiteX17" fmla="*/ 9525 w 338137"/>
              <a:gd name="connsiteY17" fmla="*/ 119063 h 323850"/>
              <a:gd name="connsiteX0" fmla="*/ 0 w 359489"/>
              <a:gd name="connsiteY0" fmla="*/ 106712 h 323850"/>
              <a:gd name="connsiteX1" fmla="*/ 240427 w 359489"/>
              <a:gd name="connsiteY1" fmla="*/ 176213 h 323850"/>
              <a:gd name="connsiteX2" fmla="*/ 235664 w 359489"/>
              <a:gd name="connsiteY2" fmla="*/ 161925 h 323850"/>
              <a:gd name="connsiteX3" fmla="*/ 188039 w 359489"/>
              <a:gd name="connsiteY3" fmla="*/ 147638 h 323850"/>
              <a:gd name="connsiteX4" fmla="*/ 140414 w 359489"/>
              <a:gd name="connsiteY4" fmla="*/ 57150 h 323850"/>
              <a:gd name="connsiteX5" fmla="*/ 207089 w 359489"/>
              <a:gd name="connsiteY5" fmla="*/ 0 h 323850"/>
              <a:gd name="connsiteX6" fmla="*/ 297577 w 359489"/>
              <a:gd name="connsiteY6" fmla="*/ 19050 h 323850"/>
              <a:gd name="connsiteX7" fmla="*/ 359489 w 359489"/>
              <a:gd name="connsiteY7" fmla="*/ 61913 h 323850"/>
              <a:gd name="connsiteX8" fmla="*/ 311864 w 359489"/>
              <a:gd name="connsiteY8" fmla="*/ 114300 h 323850"/>
              <a:gd name="connsiteX9" fmla="*/ 321389 w 359489"/>
              <a:gd name="connsiteY9" fmla="*/ 200025 h 323850"/>
              <a:gd name="connsiteX10" fmla="*/ 345202 w 359489"/>
              <a:gd name="connsiteY10" fmla="*/ 233363 h 323850"/>
              <a:gd name="connsiteX11" fmla="*/ 316627 w 359489"/>
              <a:gd name="connsiteY11" fmla="*/ 276225 h 323850"/>
              <a:gd name="connsiteX12" fmla="*/ 297577 w 359489"/>
              <a:gd name="connsiteY12" fmla="*/ 261938 h 323850"/>
              <a:gd name="connsiteX13" fmla="*/ 240427 w 359489"/>
              <a:gd name="connsiteY13" fmla="*/ 309563 h 323850"/>
              <a:gd name="connsiteX14" fmla="*/ 140414 w 359489"/>
              <a:gd name="connsiteY14" fmla="*/ 323850 h 323850"/>
              <a:gd name="connsiteX15" fmla="*/ 83264 w 359489"/>
              <a:gd name="connsiteY15" fmla="*/ 190500 h 323850"/>
              <a:gd name="connsiteX16" fmla="*/ 21352 w 359489"/>
              <a:gd name="connsiteY16" fmla="*/ 176213 h 323850"/>
              <a:gd name="connsiteX17" fmla="*/ 0 w 359489"/>
              <a:gd name="connsiteY17" fmla="*/ 106712 h 323850"/>
              <a:gd name="connsiteX0" fmla="*/ 23934 w 383423"/>
              <a:gd name="connsiteY0" fmla="*/ 106712 h 323850"/>
              <a:gd name="connsiteX1" fmla="*/ 264361 w 383423"/>
              <a:gd name="connsiteY1" fmla="*/ 176213 h 323850"/>
              <a:gd name="connsiteX2" fmla="*/ 259598 w 383423"/>
              <a:gd name="connsiteY2" fmla="*/ 161925 h 323850"/>
              <a:gd name="connsiteX3" fmla="*/ 211973 w 383423"/>
              <a:gd name="connsiteY3" fmla="*/ 147638 h 323850"/>
              <a:gd name="connsiteX4" fmla="*/ 164348 w 383423"/>
              <a:gd name="connsiteY4" fmla="*/ 57150 h 323850"/>
              <a:gd name="connsiteX5" fmla="*/ 231023 w 383423"/>
              <a:gd name="connsiteY5" fmla="*/ 0 h 323850"/>
              <a:gd name="connsiteX6" fmla="*/ 321511 w 383423"/>
              <a:gd name="connsiteY6" fmla="*/ 19050 h 323850"/>
              <a:gd name="connsiteX7" fmla="*/ 383423 w 383423"/>
              <a:gd name="connsiteY7" fmla="*/ 61913 h 323850"/>
              <a:gd name="connsiteX8" fmla="*/ 335798 w 383423"/>
              <a:gd name="connsiteY8" fmla="*/ 114300 h 323850"/>
              <a:gd name="connsiteX9" fmla="*/ 345323 w 383423"/>
              <a:gd name="connsiteY9" fmla="*/ 200025 h 323850"/>
              <a:gd name="connsiteX10" fmla="*/ 369136 w 383423"/>
              <a:gd name="connsiteY10" fmla="*/ 233363 h 323850"/>
              <a:gd name="connsiteX11" fmla="*/ 340561 w 383423"/>
              <a:gd name="connsiteY11" fmla="*/ 276225 h 323850"/>
              <a:gd name="connsiteX12" fmla="*/ 321511 w 383423"/>
              <a:gd name="connsiteY12" fmla="*/ 261938 h 323850"/>
              <a:gd name="connsiteX13" fmla="*/ 264361 w 383423"/>
              <a:gd name="connsiteY13" fmla="*/ 309563 h 323850"/>
              <a:gd name="connsiteX14" fmla="*/ 164348 w 383423"/>
              <a:gd name="connsiteY14" fmla="*/ 323850 h 323850"/>
              <a:gd name="connsiteX15" fmla="*/ 107198 w 383423"/>
              <a:gd name="connsiteY15" fmla="*/ 190500 h 323850"/>
              <a:gd name="connsiteX16" fmla="*/ 0 w 383423"/>
              <a:gd name="connsiteY16" fmla="*/ 159745 h 323850"/>
              <a:gd name="connsiteX17" fmla="*/ 23934 w 383423"/>
              <a:gd name="connsiteY17" fmla="*/ 106712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423" h="323850">
                <a:moveTo>
                  <a:pt x="23934" y="106712"/>
                </a:moveTo>
                <a:lnTo>
                  <a:pt x="264361" y="176213"/>
                </a:lnTo>
                <a:lnTo>
                  <a:pt x="259598" y="161925"/>
                </a:lnTo>
                <a:lnTo>
                  <a:pt x="211973" y="147638"/>
                </a:lnTo>
                <a:lnTo>
                  <a:pt x="164348" y="57150"/>
                </a:lnTo>
                <a:lnTo>
                  <a:pt x="231023" y="0"/>
                </a:lnTo>
                <a:lnTo>
                  <a:pt x="321511" y="19050"/>
                </a:lnTo>
                <a:lnTo>
                  <a:pt x="383423" y="61913"/>
                </a:lnTo>
                <a:lnTo>
                  <a:pt x="335798" y="114300"/>
                </a:lnTo>
                <a:lnTo>
                  <a:pt x="345323" y="200025"/>
                </a:lnTo>
                <a:lnTo>
                  <a:pt x="369136" y="233363"/>
                </a:lnTo>
                <a:lnTo>
                  <a:pt x="340561" y="276225"/>
                </a:lnTo>
                <a:lnTo>
                  <a:pt x="321511" y="261938"/>
                </a:lnTo>
                <a:lnTo>
                  <a:pt x="264361" y="309563"/>
                </a:lnTo>
                <a:lnTo>
                  <a:pt x="164348" y="323850"/>
                </a:lnTo>
                <a:lnTo>
                  <a:pt x="107198" y="190500"/>
                </a:lnTo>
                <a:lnTo>
                  <a:pt x="0" y="159745"/>
                </a:lnTo>
                <a:lnTo>
                  <a:pt x="23934" y="106712"/>
                </a:lnTo>
                <a:close/>
              </a:path>
            </a:pathLst>
          </a:custGeom>
          <a:solidFill>
            <a:srgbClr val="0070C0">
              <a:alpha val="8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弧 219">
            <a:extLst>
              <a:ext uri="{FF2B5EF4-FFF2-40B4-BE49-F238E27FC236}">
                <a16:creationId xmlns:a16="http://schemas.microsoft.com/office/drawing/2014/main" id="{AA236223-85D8-4BBF-B885-FB32E4705B78}"/>
              </a:ext>
            </a:extLst>
          </p:cNvPr>
          <p:cNvSpPr/>
          <p:nvPr/>
        </p:nvSpPr>
        <p:spPr>
          <a:xfrm rot="10800000">
            <a:off x="5773017" y="2895761"/>
            <a:ext cx="478009" cy="478009"/>
          </a:xfrm>
          <a:prstGeom prst="arc">
            <a:avLst>
              <a:gd name="adj1" fmla="val 14508033"/>
              <a:gd name="adj2" fmla="val 1823191"/>
            </a:avLst>
          </a:prstGeom>
          <a:ln w="57150">
            <a:solidFill>
              <a:schemeClr val="accent5">
                <a:lumMod val="75000"/>
                <a:alpha val="70000"/>
              </a:schemeClr>
            </a:solidFill>
            <a:headEnd type="triangle" w="med" len="med"/>
            <a:tailEnd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1" name="円弧 220">
            <a:extLst>
              <a:ext uri="{FF2B5EF4-FFF2-40B4-BE49-F238E27FC236}">
                <a16:creationId xmlns:a16="http://schemas.microsoft.com/office/drawing/2014/main" id="{77BF4959-8E34-4AAF-A793-0CB6F4CF0451}"/>
              </a:ext>
            </a:extLst>
          </p:cNvPr>
          <p:cNvSpPr/>
          <p:nvPr/>
        </p:nvSpPr>
        <p:spPr>
          <a:xfrm rot="18108081">
            <a:off x="5267760" y="3683253"/>
            <a:ext cx="478009" cy="478009"/>
          </a:xfrm>
          <a:prstGeom prst="arc">
            <a:avLst>
              <a:gd name="adj1" fmla="val 16194876"/>
              <a:gd name="adj2" fmla="val 3189519"/>
            </a:avLst>
          </a:prstGeom>
          <a:ln w="63500">
            <a:solidFill>
              <a:schemeClr val="accent5">
                <a:lumMod val="75000"/>
                <a:alpha val="7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2" name="テキスト ボックス 221">
            <a:extLst>
              <a:ext uri="{FF2B5EF4-FFF2-40B4-BE49-F238E27FC236}">
                <a16:creationId xmlns:a16="http://schemas.microsoft.com/office/drawing/2014/main" id="{FF37C7A3-1486-427F-A9A6-BA6BF8F3B233}"/>
              </a:ext>
            </a:extLst>
          </p:cNvPr>
          <p:cNvSpPr txBox="1"/>
          <p:nvPr/>
        </p:nvSpPr>
        <p:spPr>
          <a:xfrm rot="1459341">
            <a:off x="5514515" y="3554505"/>
            <a:ext cx="806393" cy="348813"/>
          </a:xfrm>
          <a:prstGeom prst="rect">
            <a:avLst/>
          </a:prstGeom>
          <a:noFill/>
          <a:ln>
            <a:solidFill>
              <a:schemeClr val="tx1"/>
            </a:solidFill>
            <a:prstDash val="sysDot"/>
          </a:ln>
          <a:effectLst>
            <a:softEdge rad="63500"/>
          </a:effectLst>
        </p:spPr>
        <p:txBody>
          <a:bodyPr wrap="square" rtlCol="0">
            <a:spAutoFit/>
          </a:bodyPr>
          <a:lstStyle/>
          <a:p>
            <a:pPr algn="ctr">
              <a:lnSpc>
                <a:spcPts val="1000"/>
              </a:lnSpc>
            </a:pPr>
            <a:r>
              <a:rPr lang="ja-JP" altLang="en-US" sz="1000" b="1" spc="-60" dirty="0">
                <a:latin typeface="Meiryo UI" panose="020B0604030504040204" pitchFamily="50" charset="-128"/>
                <a:ea typeface="Meiryo UI" panose="020B0604030504040204" pitchFamily="50" charset="-128"/>
              </a:rPr>
              <a:t>新たな交通</a:t>
            </a:r>
            <a:endParaRPr lang="en-US" altLang="ja-JP" sz="1000" b="1" spc="-60" dirty="0">
              <a:latin typeface="Meiryo UI" panose="020B0604030504040204" pitchFamily="50" charset="-128"/>
              <a:ea typeface="Meiryo UI" panose="020B0604030504040204" pitchFamily="50" charset="-128"/>
            </a:endParaRPr>
          </a:p>
          <a:p>
            <a:pPr algn="ctr">
              <a:lnSpc>
                <a:spcPts val="1000"/>
              </a:lnSpc>
            </a:pPr>
            <a:r>
              <a:rPr lang="ja-JP" altLang="en-US" sz="1000" b="1" spc="-60" dirty="0">
                <a:latin typeface="Meiryo UI" panose="020B0604030504040204" pitchFamily="50" charset="-128"/>
                <a:ea typeface="Meiryo UI" panose="020B0604030504040204" pitchFamily="50" charset="-128"/>
              </a:rPr>
              <a:t>システム</a:t>
            </a:r>
          </a:p>
        </p:txBody>
      </p:sp>
      <p:sp>
        <p:nvSpPr>
          <p:cNvPr id="225" name="テキスト ボックス 224">
            <a:extLst>
              <a:ext uri="{FF2B5EF4-FFF2-40B4-BE49-F238E27FC236}">
                <a16:creationId xmlns:a16="http://schemas.microsoft.com/office/drawing/2014/main" id="{1DBF3D88-DCDC-4AB9-A428-2597286695DD}"/>
              </a:ext>
            </a:extLst>
          </p:cNvPr>
          <p:cNvSpPr txBox="1"/>
          <p:nvPr/>
        </p:nvSpPr>
        <p:spPr>
          <a:xfrm>
            <a:off x="5751869" y="2958345"/>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環濠エリア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nvGrpSpPr>
          <p:cNvPr id="226" name="グループ化 225"/>
          <p:cNvGrpSpPr/>
          <p:nvPr/>
        </p:nvGrpSpPr>
        <p:grpSpPr>
          <a:xfrm>
            <a:off x="5309807" y="2531175"/>
            <a:ext cx="2704483" cy="4117740"/>
            <a:chOff x="4714842" y="2223474"/>
            <a:chExt cx="2704483" cy="4117740"/>
          </a:xfrm>
        </p:grpSpPr>
        <p:sp>
          <p:nvSpPr>
            <p:cNvPr id="227" name="正方形/長方形 226">
              <a:extLst>
                <a:ext uri="{FF2B5EF4-FFF2-40B4-BE49-F238E27FC236}">
                  <a16:creationId xmlns:a16="http://schemas.microsoft.com/office/drawing/2014/main" id="{BFA3639E-AE0B-47EC-8F72-3A6B4C0544C5}"/>
                </a:ext>
              </a:extLst>
            </p:cNvPr>
            <p:cNvSpPr/>
            <p:nvPr/>
          </p:nvSpPr>
          <p:spPr>
            <a:xfrm rot="17741857">
              <a:off x="6429727" y="4318223"/>
              <a:ext cx="103438"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29" name="正方形/長方形 228">
              <a:extLst>
                <a:ext uri="{FF2B5EF4-FFF2-40B4-BE49-F238E27FC236}">
                  <a16:creationId xmlns:a16="http://schemas.microsoft.com/office/drawing/2014/main" id="{35ACF0B2-147C-47FA-BCD2-ABFD8C9546D5}"/>
                </a:ext>
              </a:extLst>
            </p:cNvPr>
            <p:cNvSpPr/>
            <p:nvPr/>
          </p:nvSpPr>
          <p:spPr>
            <a:xfrm rot="16920317">
              <a:off x="7095746" y="273596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0" name="正方形/長方形 229">
              <a:extLst>
                <a:ext uri="{FF2B5EF4-FFF2-40B4-BE49-F238E27FC236}">
                  <a16:creationId xmlns:a16="http://schemas.microsoft.com/office/drawing/2014/main" id="{B273520A-EA08-4BF6-BF81-B134E45B660B}"/>
                </a:ext>
              </a:extLst>
            </p:cNvPr>
            <p:cNvSpPr/>
            <p:nvPr/>
          </p:nvSpPr>
          <p:spPr>
            <a:xfrm rot="17894065">
              <a:off x="6843406" y="3369881"/>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2" name="正方形/長方形 231">
              <a:extLst>
                <a:ext uri="{FF2B5EF4-FFF2-40B4-BE49-F238E27FC236}">
                  <a16:creationId xmlns:a16="http://schemas.microsoft.com/office/drawing/2014/main" id="{CB367A13-7A48-4409-8E1E-FF5EC2EE3D4E}"/>
                </a:ext>
              </a:extLst>
            </p:cNvPr>
            <p:cNvSpPr/>
            <p:nvPr/>
          </p:nvSpPr>
          <p:spPr>
            <a:xfrm rot="2449117">
              <a:off x="6384508" y="4354823"/>
              <a:ext cx="103438"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3" name="正方形/長方形 232">
              <a:extLst>
                <a:ext uri="{FF2B5EF4-FFF2-40B4-BE49-F238E27FC236}">
                  <a16:creationId xmlns:a16="http://schemas.microsoft.com/office/drawing/2014/main" id="{E502012F-D83E-41F3-9D65-DF130A3C1B24}"/>
                </a:ext>
              </a:extLst>
            </p:cNvPr>
            <p:cNvSpPr/>
            <p:nvPr/>
          </p:nvSpPr>
          <p:spPr>
            <a:xfrm rot="17774426">
              <a:off x="6370651" y="2306667"/>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4" name="正方形/長方形 233">
              <a:extLst>
                <a:ext uri="{FF2B5EF4-FFF2-40B4-BE49-F238E27FC236}">
                  <a16:creationId xmlns:a16="http://schemas.microsoft.com/office/drawing/2014/main" id="{CA25757D-CF24-4CCA-BC4F-D09CBA2315F9}"/>
                </a:ext>
              </a:extLst>
            </p:cNvPr>
            <p:cNvSpPr/>
            <p:nvPr/>
          </p:nvSpPr>
          <p:spPr>
            <a:xfrm rot="17711472">
              <a:off x="6217542" y="486180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5" name="正方形/長方形 234">
              <a:extLst>
                <a:ext uri="{FF2B5EF4-FFF2-40B4-BE49-F238E27FC236}">
                  <a16:creationId xmlns:a16="http://schemas.microsoft.com/office/drawing/2014/main" id="{3D4E543D-838A-4D79-AFAF-2028534FD3F6}"/>
                </a:ext>
              </a:extLst>
            </p:cNvPr>
            <p:cNvSpPr/>
            <p:nvPr/>
          </p:nvSpPr>
          <p:spPr>
            <a:xfrm rot="2582530">
              <a:off x="7288466" y="5172833"/>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6" name="正方形/長方形 235">
              <a:extLst>
                <a:ext uri="{FF2B5EF4-FFF2-40B4-BE49-F238E27FC236}">
                  <a16:creationId xmlns:a16="http://schemas.microsoft.com/office/drawing/2014/main" id="{E33C6578-CCE0-4D80-810E-E342F4DF9108}"/>
                </a:ext>
              </a:extLst>
            </p:cNvPr>
            <p:cNvSpPr/>
            <p:nvPr/>
          </p:nvSpPr>
          <p:spPr>
            <a:xfrm rot="18855329">
              <a:off x="5425858" y="5678416"/>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7" name="正方形/長方形 236">
              <a:extLst>
                <a:ext uri="{FF2B5EF4-FFF2-40B4-BE49-F238E27FC236}">
                  <a16:creationId xmlns:a16="http://schemas.microsoft.com/office/drawing/2014/main" id="{CC7D273A-E8A2-4606-8DA5-0327246B3F96}"/>
                </a:ext>
              </a:extLst>
            </p:cNvPr>
            <p:cNvSpPr/>
            <p:nvPr/>
          </p:nvSpPr>
          <p:spPr>
            <a:xfrm rot="18988656">
              <a:off x="4714842" y="6299012"/>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8" name="正方形/長方形 237">
              <a:extLst>
                <a:ext uri="{FF2B5EF4-FFF2-40B4-BE49-F238E27FC236}">
                  <a16:creationId xmlns:a16="http://schemas.microsoft.com/office/drawing/2014/main" id="{63A8528E-5B52-473A-B217-00AAAB243632}"/>
                </a:ext>
              </a:extLst>
            </p:cNvPr>
            <p:cNvSpPr/>
            <p:nvPr/>
          </p:nvSpPr>
          <p:spPr>
            <a:xfrm rot="2582530">
              <a:off x="6846774" y="4766276"/>
              <a:ext cx="6639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39" name="正方形/長方形 238">
              <a:extLst>
                <a:ext uri="{FF2B5EF4-FFF2-40B4-BE49-F238E27FC236}">
                  <a16:creationId xmlns:a16="http://schemas.microsoft.com/office/drawing/2014/main" id="{42E34C01-DE65-4690-81BE-9D495551E379}"/>
                </a:ext>
              </a:extLst>
            </p:cNvPr>
            <p:cNvSpPr/>
            <p:nvPr/>
          </p:nvSpPr>
          <p:spPr>
            <a:xfrm rot="8080030">
              <a:off x="7338563" y="5127686"/>
              <a:ext cx="11932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40" name="テキスト ボックス 239">
              <a:extLst>
                <a:ext uri="{FF2B5EF4-FFF2-40B4-BE49-F238E27FC236}">
                  <a16:creationId xmlns:a16="http://schemas.microsoft.com/office/drawing/2014/main" id="{8F1662D0-DE98-4C3A-BEE8-F50A23EC7B96}"/>
                </a:ext>
              </a:extLst>
            </p:cNvPr>
            <p:cNvSpPr txBox="1"/>
            <p:nvPr/>
          </p:nvSpPr>
          <p:spPr>
            <a:xfrm rot="17624677">
              <a:off x="5899600" y="2551916"/>
              <a:ext cx="910800"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南海高野線</a:t>
              </a:r>
              <a:endParaRPr lang="en-US" altLang="ja-JP" sz="1000" b="1" dirty="0">
                <a:latin typeface="Meiryo UI" panose="020B0604030504040204" pitchFamily="50" charset="-128"/>
                <a:ea typeface="Meiryo UI" panose="020B0604030504040204" pitchFamily="50" charset="-128"/>
              </a:endParaRPr>
            </a:p>
          </p:txBody>
        </p:sp>
        <p:sp>
          <p:nvSpPr>
            <p:cNvPr id="241" name="楕円 240">
              <a:extLst>
                <a:ext uri="{FF2B5EF4-FFF2-40B4-BE49-F238E27FC236}">
                  <a16:creationId xmlns:a16="http://schemas.microsoft.com/office/drawing/2014/main" id="{BC8D71C5-E5E3-4B59-B430-411F56111716}"/>
                </a:ext>
              </a:extLst>
            </p:cNvPr>
            <p:cNvSpPr/>
            <p:nvPr/>
          </p:nvSpPr>
          <p:spPr>
            <a:xfrm>
              <a:off x="5585586" y="3086057"/>
              <a:ext cx="600421" cy="718333"/>
            </a:xfrm>
            <a:prstGeom prst="ellipse">
              <a:avLst/>
            </a:prstGeom>
            <a:noFill/>
            <a:ln w="101600">
              <a:solidFill>
                <a:srgbClr val="FFC000">
                  <a:alpha val="50000"/>
                </a:srgbClr>
              </a:solidFill>
              <a:prstDash val="solid"/>
            </a:ln>
            <a:effectLst>
              <a:glow rad="101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44" name="フリーフォーム: 図形 23">
              <a:extLst>
                <a:ext uri="{FF2B5EF4-FFF2-40B4-BE49-F238E27FC236}">
                  <a16:creationId xmlns:a16="http://schemas.microsoft.com/office/drawing/2014/main" id="{FBB4C596-0B82-45F4-B218-4A9234C4C7B7}"/>
                </a:ext>
              </a:extLst>
            </p:cNvPr>
            <p:cNvSpPr/>
            <p:nvPr/>
          </p:nvSpPr>
          <p:spPr>
            <a:xfrm>
              <a:off x="4914621" y="3074671"/>
              <a:ext cx="1125415" cy="1383324"/>
            </a:xfrm>
            <a:custGeom>
              <a:avLst/>
              <a:gdLst>
                <a:gd name="connsiteX0" fmla="*/ 0 w 1125415"/>
                <a:gd name="connsiteY0" fmla="*/ 0 h 1383324"/>
                <a:gd name="connsiteX1" fmla="*/ 734646 w 1125415"/>
                <a:gd name="connsiteY1" fmla="*/ 429847 h 1383324"/>
                <a:gd name="connsiteX2" fmla="*/ 1125415 w 1125415"/>
                <a:gd name="connsiteY2" fmla="*/ 1383324 h 1383324"/>
              </a:gdLst>
              <a:ahLst/>
              <a:cxnLst>
                <a:cxn ang="0">
                  <a:pos x="connsiteX0" y="connsiteY0"/>
                </a:cxn>
                <a:cxn ang="0">
                  <a:pos x="connsiteX1" y="connsiteY1"/>
                </a:cxn>
                <a:cxn ang="0">
                  <a:pos x="connsiteX2" y="connsiteY2"/>
                </a:cxn>
              </a:cxnLst>
              <a:rect l="l" t="t" r="r" b="b"/>
              <a:pathLst>
                <a:path w="1125415" h="1383324">
                  <a:moveTo>
                    <a:pt x="0" y="0"/>
                  </a:moveTo>
                  <a:cubicBezTo>
                    <a:pt x="273538" y="99646"/>
                    <a:pt x="547077" y="199293"/>
                    <a:pt x="734646" y="429847"/>
                  </a:cubicBezTo>
                  <a:cubicBezTo>
                    <a:pt x="922215" y="660401"/>
                    <a:pt x="1023815" y="1021862"/>
                    <a:pt x="1125415" y="1383324"/>
                  </a:cubicBezTo>
                </a:path>
              </a:pathLst>
            </a:custGeom>
            <a:noFill/>
            <a:ln w="1270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正方形/長方形 244">
              <a:extLst>
                <a:ext uri="{FF2B5EF4-FFF2-40B4-BE49-F238E27FC236}">
                  <a16:creationId xmlns:a16="http://schemas.microsoft.com/office/drawing/2014/main" id="{37588BBA-A3BE-4A78-9632-D15129D022B9}"/>
                </a:ext>
              </a:extLst>
            </p:cNvPr>
            <p:cNvSpPr/>
            <p:nvPr/>
          </p:nvSpPr>
          <p:spPr>
            <a:xfrm rot="16827070">
              <a:off x="5892492" y="3385448"/>
              <a:ext cx="16896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28" name="楕円 227">
              <a:extLst>
                <a:ext uri="{FF2B5EF4-FFF2-40B4-BE49-F238E27FC236}">
                  <a16:creationId xmlns:a16="http://schemas.microsoft.com/office/drawing/2014/main" id="{68A83E20-3E8C-478D-A666-A6761911F430}"/>
                </a:ext>
              </a:extLst>
            </p:cNvPr>
            <p:cNvSpPr/>
            <p:nvPr/>
          </p:nvSpPr>
          <p:spPr>
            <a:xfrm>
              <a:off x="5834480" y="3327286"/>
              <a:ext cx="288000" cy="288000"/>
            </a:xfrm>
            <a:prstGeom prst="ellipse">
              <a:avLst/>
            </a:prstGeom>
            <a:solidFill>
              <a:srgbClr val="FFC000"/>
            </a:solidFill>
            <a:effectLst>
              <a:outerShdw blurRad="57150" dist="1905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246" name="テキスト ボックス 245">
              <a:extLst>
                <a:ext uri="{FF2B5EF4-FFF2-40B4-BE49-F238E27FC236}">
                  <a16:creationId xmlns:a16="http://schemas.microsoft.com/office/drawing/2014/main" id="{DD2BAAFE-83F1-4766-A7FD-8A82F542A94F}"/>
                </a:ext>
              </a:extLst>
            </p:cNvPr>
            <p:cNvSpPr txBox="1"/>
            <p:nvPr/>
          </p:nvSpPr>
          <p:spPr>
            <a:xfrm>
              <a:off x="5661612" y="3090708"/>
              <a:ext cx="1188317"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堺東エリア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grpSp>
      <p:sp>
        <p:nvSpPr>
          <p:cNvPr id="248" name="四角形: 角を丸くする 21">
            <a:extLst>
              <a:ext uri="{FF2B5EF4-FFF2-40B4-BE49-F238E27FC236}">
                <a16:creationId xmlns:a16="http://schemas.microsoft.com/office/drawing/2014/main" id="{6E4AB772-DCAE-4680-B3D5-6AE222D16037}"/>
              </a:ext>
            </a:extLst>
          </p:cNvPr>
          <p:cNvSpPr/>
          <p:nvPr/>
        </p:nvSpPr>
        <p:spPr>
          <a:xfrm>
            <a:off x="7314412" y="2719158"/>
            <a:ext cx="2467494" cy="2054089"/>
          </a:xfrm>
          <a:prstGeom prst="roundRect">
            <a:avLst>
              <a:gd name="adj" fmla="val 5980"/>
            </a:avLst>
          </a:prstGeom>
          <a:solidFill>
            <a:srgbClr val="E1B68B">
              <a:alpha val="8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9" name="図 248">
            <a:extLst>
              <a:ext uri="{FF2B5EF4-FFF2-40B4-BE49-F238E27FC236}">
                <a16:creationId xmlns:a16="http://schemas.microsoft.com/office/drawing/2014/main" id="{22A29A9E-1BD2-4CF3-8E8C-0A8389734D3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435042" y="2804813"/>
            <a:ext cx="1223415" cy="800873"/>
          </a:xfrm>
          <a:prstGeom prst="rect">
            <a:avLst/>
          </a:prstGeom>
          <a:ln>
            <a:noFill/>
          </a:ln>
          <a:effectLst>
            <a:softEdge rad="63500"/>
          </a:effectLst>
        </p:spPr>
      </p:pic>
      <p:pic>
        <p:nvPicPr>
          <p:cNvPr id="250" name="図 249">
            <a:extLst>
              <a:ext uri="{FF2B5EF4-FFF2-40B4-BE49-F238E27FC236}">
                <a16:creationId xmlns:a16="http://schemas.microsoft.com/office/drawing/2014/main" id="{F694DB38-20D1-4D2C-B765-C3DC1F4CD8A2}"/>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rcRect/>
          <a:stretch/>
        </p:blipFill>
        <p:spPr>
          <a:xfrm>
            <a:off x="7432160" y="3701276"/>
            <a:ext cx="1219910" cy="894183"/>
          </a:xfrm>
          <a:prstGeom prst="rect">
            <a:avLst/>
          </a:prstGeom>
          <a:effectLst>
            <a:softEdge rad="63500"/>
          </a:effectLst>
        </p:spPr>
      </p:pic>
      <p:sp>
        <p:nvSpPr>
          <p:cNvPr id="251" name="テキスト ボックス 250">
            <a:extLst>
              <a:ext uri="{FF2B5EF4-FFF2-40B4-BE49-F238E27FC236}">
                <a16:creationId xmlns:a16="http://schemas.microsoft.com/office/drawing/2014/main" id="{7B6006E3-6177-4C25-8634-534B1AF7BB71}"/>
              </a:ext>
            </a:extLst>
          </p:cNvPr>
          <p:cNvSpPr txBox="1"/>
          <p:nvPr/>
        </p:nvSpPr>
        <p:spPr>
          <a:xfrm>
            <a:off x="7579287" y="4488500"/>
            <a:ext cx="1018444" cy="246221"/>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1000" dirty="0">
                <a:latin typeface="Meiryo UI" panose="020B0604030504040204" pitchFamily="50" charset="-128"/>
                <a:ea typeface="Meiryo UI" panose="020B0604030504040204" pitchFamily="50" charset="-128"/>
              </a:rPr>
              <a:t>鉄砲鍛冶屋敷</a:t>
            </a:r>
          </a:p>
        </p:txBody>
      </p:sp>
      <p:sp>
        <p:nvSpPr>
          <p:cNvPr id="252" name="テキスト ボックス 251">
            <a:extLst>
              <a:ext uri="{FF2B5EF4-FFF2-40B4-BE49-F238E27FC236}">
                <a16:creationId xmlns:a16="http://schemas.microsoft.com/office/drawing/2014/main" id="{617F34DE-58FD-4AF8-AA81-87C078F34F59}"/>
              </a:ext>
            </a:extLst>
          </p:cNvPr>
          <p:cNvSpPr txBox="1"/>
          <p:nvPr/>
        </p:nvSpPr>
        <p:spPr>
          <a:xfrm>
            <a:off x="7458430" y="3505225"/>
            <a:ext cx="1247922" cy="230832"/>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環濠</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内川・土居川</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p:txBody>
      </p:sp>
      <p:sp>
        <p:nvSpPr>
          <p:cNvPr id="253" name="テキスト ボックス 252">
            <a:extLst>
              <a:ext uri="{FF2B5EF4-FFF2-40B4-BE49-F238E27FC236}">
                <a16:creationId xmlns:a16="http://schemas.microsoft.com/office/drawing/2014/main" id="{904BA37D-1FE8-45EC-9E71-161DBCC03D46}"/>
              </a:ext>
            </a:extLst>
          </p:cNvPr>
          <p:cNvSpPr txBox="1"/>
          <p:nvPr/>
        </p:nvSpPr>
        <p:spPr>
          <a:xfrm>
            <a:off x="8731740" y="3483646"/>
            <a:ext cx="850253" cy="246221"/>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体験型観光</a:t>
            </a:r>
          </a:p>
        </p:txBody>
      </p:sp>
      <p:pic>
        <p:nvPicPr>
          <p:cNvPr id="254" name="図 253">
            <a:extLst>
              <a:ext uri="{FF2B5EF4-FFF2-40B4-BE49-F238E27FC236}">
                <a16:creationId xmlns:a16="http://schemas.microsoft.com/office/drawing/2014/main" id="{BD041466-CA60-4CB0-BC51-E36A74DA893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9679" r="15941" b="1"/>
          <a:stretch/>
        </p:blipFill>
        <p:spPr>
          <a:xfrm>
            <a:off x="8667379" y="3670927"/>
            <a:ext cx="986876" cy="568037"/>
          </a:xfrm>
          <a:prstGeom prst="rect">
            <a:avLst/>
          </a:prstGeom>
          <a:ln>
            <a:noFill/>
          </a:ln>
          <a:effectLst>
            <a:softEdge rad="63500"/>
          </a:effectLst>
        </p:spPr>
      </p:pic>
      <p:pic>
        <p:nvPicPr>
          <p:cNvPr id="255" name="図 254">
            <a:extLst>
              <a:ext uri="{FF2B5EF4-FFF2-40B4-BE49-F238E27FC236}">
                <a16:creationId xmlns:a16="http://schemas.microsoft.com/office/drawing/2014/main" id="{2F67A6D3-151D-4E0D-A77E-484ABEC185D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059"/>
          <a:stretch/>
        </p:blipFill>
        <p:spPr>
          <a:xfrm>
            <a:off x="8647190" y="4090911"/>
            <a:ext cx="1020687" cy="504268"/>
          </a:xfrm>
          <a:prstGeom prst="rect">
            <a:avLst/>
          </a:prstGeom>
          <a:ln>
            <a:noFill/>
          </a:ln>
          <a:effectLst>
            <a:softEdge rad="63500"/>
          </a:effectLst>
        </p:spPr>
      </p:pic>
      <p:sp>
        <p:nvSpPr>
          <p:cNvPr id="256" name="テキスト ボックス 255">
            <a:extLst>
              <a:ext uri="{FF2B5EF4-FFF2-40B4-BE49-F238E27FC236}">
                <a16:creationId xmlns:a16="http://schemas.microsoft.com/office/drawing/2014/main" id="{37F05006-4C28-4792-BA0C-2D451F99FB9A}"/>
              </a:ext>
            </a:extLst>
          </p:cNvPr>
          <p:cNvSpPr txBox="1"/>
          <p:nvPr/>
        </p:nvSpPr>
        <p:spPr>
          <a:xfrm>
            <a:off x="8695369" y="4508791"/>
            <a:ext cx="850253" cy="246221"/>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伝統産業</a:t>
            </a:r>
          </a:p>
        </p:txBody>
      </p:sp>
      <p:sp>
        <p:nvSpPr>
          <p:cNvPr id="260" name="正方形/長方形 259">
            <a:extLst>
              <a:ext uri="{FF2B5EF4-FFF2-40B4-BE49-F238E27FC236}">
                <a16:creationId xmlns:a16="http://schemas.microsoft.com/office/drawing/2014/main" id="{FAA832CC-CA50-4D0C-B052-EA5897571EE2}"/>
              </a:ext>
            </a:extLst>
          </p:cNvPr>
          <p:cNvSpPr/>
          <p:nvPr/>
        </p:nvSpPr>
        <p:spPr>
          <a:xfrm rot="18848240">
            <a:off x="5362898" y="3424388"/>
            <a:ext cx="168962"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5" name="テキスト ボックス 264">
            <a:extLst>
              <a:ext uri="{FF2B5EF4-FFF2-40B4-BE49-F238E27FC236}">
                <a16:creationId xmlns:a16="http://schemas.microsoft.com/office/drawing/2014/main" id="{07ABAD2D-C28D-4DAF-8D84-DB26AAD11C1C}"/>
              </a:ext>
            </a:extLst>
          </p:cNvPr>
          <p:cNvSpPr txBox="1"/>
          <p:nvPr/>
        </p:nvSpPr>
        <p:spPr>
          <a:xfrm rot="17771490">
            <a:off x="3721628" y="6409199"/>
            <a:ext cx="851001" cy="200055"/>
          </a:xfrm>
          <a:prstGeom prst="rect">
            <a:avLst/>
          </a:prstGeom>
          <a:noFill/>
        </p:spPr>
        <p:txBody>
          <a:bodyPr wrap="square" rtlCol="0">
            <a:spAutoFit/>
          </a:bodyPr>
          <a:lstStyle/>
          <a:p>
            <a:r>
              <a:rPr lang="ja-JP" altLang="en-US" sz="700" dirty="0"/>
              <a:t>浜寺公園駅</a:t>
            </a:r>
            <a:endParaRPr lang="en-US" altLang="ja-JP" sz="700" dirty="0"/>
          </a:p>
        </p:txBody>
      </p:sp>
      <p:sp>
        <p:nvSpPr>
          <p:cNvPr id="267" name="フリーフォーム 13">
            <a:extLst>
              <a:ext uri="{FF2B5EF4-FFF2-40B4-BE49-F238E27FC236}">
                <a16:creationId xmlns:a16="http://schemas.microsoft.com/office/drawing/2014/main" id="{365325F6-B7A5-49EE-A6A1-5CAC2D8C8BCC}"/>
              </a:ext>
            </a:extLst>
          </p:cNvPr>
          <p:cNvSpPr/>
          <p:nvPr/>
        </p:nvSpPr>
        <p:spPr>
          <a:xfrm>
            <a:off x="3755080" y="2074351"/>
            <a:ext cx="2694843" cy="4674211"/>
          </a:xfrm>
          <a:custGeom>
            <a:avLst/>
            <a:gdLst>
              <a:gd name="connsiteX0" fmla="*/ 2943225 w 2943225"/>
              <a:gd name="connsiteY0" fmla="*/ 0 h 5105400"/>
              <a:gd name="connsiteX1" fmla="*/ 2724150 w 2943225"/>
              <a:gd name="connsiteY1" fmla="*/ 390525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14525 w 2943225"/>
              <a:gd name="connsiteY2" fmla="*/ 12954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62100 w 2943225"/>
              <a:gd name="connsiteY3" fmla="*/ 1647825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609725 w 2943225"/>
              <a:gd name="connsiteY3" fmla="*/ 1757363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43225 w 2943225"/>
              <a:gd name="connsiteY0" fmla="*/ 0 h 5105400"/>
              <a:gd name="connsiteX1" fmla="*/ 2781300 w 2943225"/>
              <a:gd name="connsiteY1" fmla="*/ 366712 h 5105400"/>
              <a:gd name="connsiteX2" fmla="*/ 1909762 w 2943225"/>
              <a:gd name="connsiteY2" fmla="*/ 1257300 h 5105400"/>
              <a:gd name="connsiteX3" fmla="*/ 1504950 w 2943225"/>
              <a:gd name="connsiteY3" fmla="*/ 1695450 h 5105400"/>
              <a:gd name="connsiteX4" fmla="*/ 476250 w 2943225"/>
              <a:gd name="connsiteY4" fmla="*/ 3686175 h 5105400"/>
              <a:gd name="connsiteX5" fmla="*/ 142875 w 2943225"/>
              <a:gd name="connsiteY5" fmla="*/ 4572000 h 5105400"/>
              <a:gd name="connsiteX6" fmla="*/ 0 w 2943225"/>
              <a:gd name="connsiteY6" fmla="*/ 5105400 h 510540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52438 w 2919413"/>
              <a:gd name="connsiteY4" fmla="*/ 3686175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514350 w 2919413"/>
              <a:gd name="connsiteY4" fmla="*/ 3709987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48250"/>
              <a:gd name="connsiteX1" fmla="*/ 2757488 w 2919413"/>
              <a:gd name="connsiteY1" fmla="*/ 366712 h 5048250"/>
              <a:gd name="connsiteX2" fmla="*/ 1885950 w 2919413"/>
              <a:gd name="connsiteY2" fmla="*/ 1257300 h 5048250"/>
              <a:gd name="connsiteX3" fmla="*/ 1481138 w 2919413"/>
              <a:gd name="connsiteY3" fmla="*/ 1695450 h 5048250"/>
              <a:gd name="connsiteX4" fmla="*/ 447675 w 2919413"/>
              <a:gd name="connsiteY4" fmla="*/ 3738562 h 5048250"/>
              <a:gd name="connsiteX5" fmla="*/ 119063 w 2919413"/>
              <a:gd name="connsiteY5" fmla="*/ 4572000 h 5048250"/>
              <a:gd name="connsiteX6" fmla="*/ 0 w 2919413"/>
              <a:gd name="connsiteY6" fmla="*/ 5048250 h 5048250"/>
              <a:gd name="connsiteX0" fmla="*/ 2919413 w 2919413"/>
              <a:gd name="connsiteY0" fmla="*/ 0 h 5063729"/>
              <a:gd name="connsiteX1" fmla="*/ 2757488 w 2919413"/>
              <a:gd name="connsiteY1" fmla="*/ 382191 h 5063729"/>
              <a:gd name="connsiteX2" fmla="*/ 1885950 w 2919413"/>
              <a:gd name="connsiteY2" fmla="*/ 1272779 h 5063729"/>
              <a:gd name="connsiteX3" fmla="*/ 1481138 w 2919413"/>
              <a:gd name="connsiteY3" fmla="*/ 1710929 h 5063729"/>
              <a:gd name="connsiteX4" fmla="*/ 447675 w 2919413"/>
              <a:gd name="connsiteY4" fmla="*/ 3754041 h 5063729"/>
              <a:gd name="connsiteX5" fmla="*/ 119063 w 2919413"/>
              <a:gd name="connsiteY5" fmla="*/ 4587479 h 5063729"/>
              <a:gd name="connsiteX6" fmla="*/ 0 w 2919413"/>
              <a:gd name="connsiteY6" fmla="*/ 5063729 h 5063729"/>
              <a:gd name="connsiteX0" fmla="*/ 2919413 w 2919413"/>
              <a:gd name="connsiteY0" fmla="*/ 0 h 5063729"/>
              <a:gd name="connsiteX1" fmla="*/ 2731691 w 2919413"/>
              <a:gd name="connsiteY1" fmla="*/ 377033 h 5063729"/>
              <a:gd name="connsiteX2" fmla="*/ 1885950 w 2919413"/>
              <a:gd name="connsiteY2" fmla="*/ 1272779 h 5063729"/>
              <a:gd name="connsiteX3" fmla="*/ 1481138 w 2919413"/>
              <a:gd name="connsiteY3" fmla="*/ 1710929 h 5063729"/>
              <a:gd name="connsiteX4" fmla="*/ 447675 w 2919413"/>
              <a:gd name="connsiteY4" fmla="*/ 3754041 h 5063729"/>
              <a:gd name="connsiteX5" fmla="*/ 119063 w 2919413"/>
              <a:gd name="connsiteY5" fmla="*/ 4587479 h 5063729"/>
              <a:gd name="connsiteX6" fmla="*/ 0 w 2919413"/>
              <a:gd name="connsiteY6" fmla="*/ 5063729 h 506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413" h="5063729">
                <a:moveTo>
                  <a:pt x="2919413" y="0"/>
                </a:moveTo>
                <a:cubicBezTo>
                  <a:pt x="2865438" y="122237"/>
                  <a:pt x="2866628" y="221458"/>
                  <a:pt x="2731691" y="377033"/>
                </a:cubicBezTo>
                <a:cubicBezTo>
                  <a:pt x="2441178" y="673896"/>
                  <a:pt x="2109788" y="971153"/>
                  <a:pt x="1885950" y="1272779"/>
                </a:cubicBezTo>
                <a:lnTo>
                  <a:pt x="1481138" y="1710929"/>
                </a:lnTo>
                <a:cubicBezTo>
                  <a:pt x="1136650" y="2391966"/>
                  <a:pt x="511176" y="3592117"/>
                  <a:pt x="447675" y="3754041"/>
                </a:cubicBezTo>
                <a:cubicBezTo>
                  <a:pt x="328613" y="4031854"/>
                  <a:pt x="228600" y="4309666"/>
                  <a:pt x="119063" y="4587479"/>
                </a:cubicBezTo>
                <a:lnTo>
                  <a:pt x="0" y="5063729"/>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69" name="フリーフォーム: 図形 35">
            <a:extLst>
              <a:ext uri="{FF2B5EF4-FFF2-40B4-BE49-F238E27FC236}">
                <a16:creationId xmlns:a16="http://schemas.microsoft.com/office/drawing/2014/main" id="{01F5AACF-14B5-4EF2-A36B-CE6423F914DC}"/>
              </a:ext>
            </a:extLst>
          </p:cNvPr>
          <p:cNvSpPr/>
          <p:nvPr/>
        </p:nvSpPr>
        <p:spPr>
          <a:xfrm>
            <a:off x="4833231" y="1532955"/>
            <a:ext cx="2353775" cy="802665"/>
          </a:xfrm>
          <a:custGeom>
            <a:avLst/>
            <a:gdLst>
              <a:gd name="connsiteX0" fmla="*/ 0 w 2368062"/>
              <a:gd name="connsiteY0" fmla="*/ 0 h 750277"/>
              <a:gd name="connsiteX1" fmla="*/ 531446 w 2368062"/>
              <a:gd name="connsiteY1" fmla="*/ 140677 h 750277"/>
              <a:gd name="connsiteX2" fmla="*/ 875323 w 2368062"/>
              <a:gd name="connsiteY2" fmla="*/ 289169 h 750277"/>
              <a:gd name="connsiteX3" fmla="*/ 1359877 w 2368062"/>
              <a:gd name="connsiteY3" fmla="*/ 531446 h 750277"/>
              <a:gd name="connsiteX4" fmla="*/ 1805354 w 2368062"/>
              <a:gd name="connsiteY4" fmla="*/ 625231 h 750277"/>
              <a:gd name="connsiteX5" fmla="*/ 2368062 w 2368062"/>
              <a:gd name="connsiteY5" fmla="*/ 750277 h 750277"/>
              <a:gd name="connsiteX0" fmla="*/ 0 w 2368062"/>
              <a:gd name="connsiteY0" fmla="*/ 0 h 750277"/>
              <a:gd name="connsiteX1" fmla="*/ 531446 w 2368062"/>
              <a:gd name="connsiteY1" fmla="*/ 140677 h 750277"/>
              <a:gd name="connsiteX2" fmla="*/ 875323 w 2368062"/>
              <a:gd name="connsiteY2" fmla="*/ 289169 h 750277"/>
              <a:gd name="connsiteX3" fmla="*/ 1359877 w 2368062"/>
              <a:gd name="connsiteY3" fmla="*/ 531446 h 750277"/>
              <a:gd name="connsiteX4" fmla="*/ 1872029 w 2368062"/>
              <a:gd name="connsiteY4" fmla="*/ 677618 h 750277"/>
              <a:gd name="connsiteX5" fmla="*/ 2368062 w 2368062"/>
              <a:gd name="connsiteY5" fmla="*/ 750277 h 750277"/>
              <a:gd name="connsiteX0" fmla="*/ 0 w 2353775"/>
              <a:gd name="connsiteY0" fmla="*/ 0 h 802665"/>
              <a:gd name="connsiteX1" fmla="*/ 531446 w 2353775"/>
              <a:gd name="connsiteY1" fmla="*/ 140677 h 802665"/>
              <a:gd name="connsiteX2" fmla="*/ 875323 w 2353775"/>
              <a:gd name="connsiteY2" fmla="*/ 289169 h 802665"/>
              <a:gd name="connsiteX3" fmla="*/ 1359877 w 2353775"/>
              <a:gd name="connsiteY3" fmla="*/ 531446 h 802665"/>
              <a:gd name="connsiteX4" fmla="*/ 1872029 w 2353775"/>
              <a:gd name="connsiteY4" fmla="*/ 677618 h 802665"/>
              <a:gd name="connsiteX5" fmla="*/ 2353775 w 2353775"/>
              <a:gd name="connsiteY5" fmla="*/ 802665 h 8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775" h="802665">
                <a:moveTo>
                  <a:pt x="0" y="0"/>
                </a:moveTo>
                <a:cubicBezTo>
                  <a:pt x="192779" y="46241"/>
                  <a:pt x="385559" y="92482"/>
                  <a:pt x="531446" y="140677"/>
                </a:cubicBezTo>
                <a:cubicBezTo>
                  <a:pt x="677333" y="188872"/>
                  <a:pt x="737251" y="224041"/>
                  <a:pt x="875323" y="289169"/>
                </a:cubicBezTo>
                <a:cubicBezTo>
                  <a:pt x="1013395" y="354297"/>
                  <a:pt x="1193759" y="466705"/>
                  <a:pt x="1359877" y="531446"/>
                </a:cubicBezTo>
                <a:cubicBezTo>
                  <a:pt x="1525995" y="596187"/>
                  <a:pt x="1872029" y="677618"/>
                  <a:pt x="1872029" y="677618"/>
                </a:cubicBezTo>
                <a:cubicBezTo>
                  <a:pt x="2059598" y="719300"/>
                  <a:pt x="2166206" y="760983"/>
                  <a:pt x="2353775" y="802665"/>
                </a:cubicBez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フリーフォーム 53">
            <a:extLst>
              <a:ext uri="{FF2B5EF4-FFF2-40B4-BE49-F238E27FC236}">
                <a16:creationId xmlns:a16="http://schemas.microsoft.com/office/drawing/2014/main" id="{D3DEE403-0C9F-4B98-8158-28D756FD0D4F}"/>
              </a:ext>
            </a:extLst>
          </p:cNvPr>
          <p:cNvSpPr/>
          <p:nvPr/>
        </p:nvSpPr>
        <p:spPr>
          <a:xfrm>
            <a:off x="3619324" y="2125848"/>
            <a:ext cx="3114675" cy="4629150"/>
          </a:xfrm>
          <a:custGeom>
            <a:avLst/>
            <a:gdLst>
              <a:gd name="connsiteX0" fmla="*/ 3362325 w 3362325"/>
              <a:gd name="connsiteY0" fmla="*/ 0 h 5086350"/>
              <a:gd name="connsiteX1" fmla="*/ 3219450 w 3362325"/>
              <a:gd name="connsiteY1" fmla="*/ 714375 h 5086350"/>
              <a:gd name="connsiteX2" fmla="*/ 2962275 w 3362325"/>
              <a:gd name="connsiteY2" fmla="*/ 800100 h 5086350"/>
              <a:gd name="connsiteX3" fmla="*/ 1762125 w 3362325"/>
              <a:gd name="connsiteY3" fmla="*/ 2333625 h 5086350"/>
              <a:gd name="connsiteX4" fmla="*/ 914400 w 3362325"/>
              <a:gd name="connsiteY4" fmla="*/ 3705225 h 5086350"/>
              <a:gd name="connsiteX5" fmla="*/ 571500 w 3362325"/>
              <a:gd name="connsiteY5" fmla="*/ 4238625 h 5086350"/>
              <a:gd name="connsiteX6" fmla="*/ 381000 w 3362325"/>
              <a:gd name="connsiteY6" fmla="*/ 4505325 h 5086350"/>
              <a:gd name="connsiteX7" fmla="*/ 171450 w 3362325"/>
              <a:gd name="connsiteY7" fmla="*/ 4667250 h 5086350"/>
              <a:gd name="connsiteX8" fmla="*/ 0 w 3362325"/>
              <a:gd name="connsiteY8" fmla="*/ 5019675 h 5086350"/>
              <a:gd name="connsiteX9" fmla="*/ 19050 w 3362325"/>
              <a:gd name="connsiteY9" fmla="*/ 5086350 h 5086350"/>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2962275 w 3374231"/>
              <a:gd name="connsiteY2" fmla="*/ 795338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9450 w 3374231"/>
              <a:gd name="connsiteY1" fmla="*/ 709613 h 5081588"/>
              <a:gd name="connsiteX2" fmla="*/ 3014663 w 3374231"/>
              <a:gd name="connsiteY2" fmla="*/ 762001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62125 w 3374231"/>
              <a:gd name="connsiteY3" fmla="*/ 2328863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81588"/>
              <a:gd name="connsiteX1" fmla="*/ 3212306 w 3374231"/>
              <a:gd name="connsiteY1" fmla="*/ 707231 h 5081588"/>
              <a:gd name="connsiteX2" fmla="*/ 3014663 w 3374231"/>
              <a:gd name="connsiteY2" fmla="*/ 762001 h 5081588"/>
              <a:gd name="connsiteX3" fmla="*/ 1774031 w 3374231"/>
              <a:gd name="connsiteY3" fmla="*/ 2355057 h 5081588"/>
              <a:gd name="connsiteX4" fmla="*/ 914400 w 3374231"/>
              <a:gd name="connsiteY4" fmla="*/ 3700463 h 5081588"/>
              <a:gd name="connsiteX5" fmla="*/ 571500 w 3374231"/>
              <a:gd name="connsiteY5" fmla="*/ 4233863 h 5081588"/>
              <a:gd name="connsiteX6" fmla="*/ 381000 w 3374231"/>
              <a:gd name="connsiteY6" fmla="*/ 4500563 h 5081588"/>
              <a:gd name="connsiteX7" fmla="*/ 171450 w 3374231"/>
              <a:gd name="connsiteY7" fmla="*/ 4662488 h 5081588"/>
              <a:gd name="connsiteX8" fmla="*/ 0 w 3374231"/>
              <a:gd name="connsiteY8" fmla="*/ 5014913 h 5081588"/>
              <a:gd name="connsiteX9" fmla="*/ 19050 w 3374231"/>
              <a:gd name="connsiteY9" fmla="*/ 5081588 h 5081588"/>
              <a:gd name="connsiteX0" fmla="*/ 3374231 w 3374231"/>
              <a:gd name="connsiteY0" fmla="*/ 0 h 5014913"/>
              <a:gd name="connsiteX1" fmla="*/ 3212306 w 3374231"/>
              <a:gd name="connsiteY1" fmla="*/ 707231 h 5014913"/>
              <a:gd name="connsiteX2" fmla="*/ 3014663 w 3374231"/>
              <a:gd name="connsiteY2" fmla="*/ 762001 h 5014913"/>
              <a:gd name="connsiteX3" fmla="*/ 1774031 w 3374231"/>
              <a:gd name="connsiteY3" fmla="*/ 2355057 h 5014913"/>
              <a:gd name="connsiteX4" fmla="*/ 914400 w 3374231"/>
              <a:gd name="connsiteY4" fmla="*/ 3700463 h 5014913"/>
              <a:gd name="connsiteX5" fmla="*/ 571500 w 3374231"/>
              <a:gd name="connsiteY5" fmla="*/ 4233863 h 5014913"/>
              <a:gd name="connsiteX6" fmla="*/ 381000 w 3374231"/>
              <a:gd name="connsiteY6" fmla="*/ 4500563 h 5014913"/>
              <a:gd name="connsiteX7" fmla="*/ 171450 w 3374231"/>
              <a:gd name="connsiteY7" fmla="*/ 4662488 h 5014913"/>
              <a:gd name="connsiteX8" fmla="*/ 0 w 3374231"/>
              <a:gd name="connsiteY8" fmla="*/ 5014913 h 5014913"/>
              <a:gd name="connsiteX0" fmla="*/ 3374231 w 3374231"/>
              <a:gd name="connsiteY0" fmla="*/ 0 h 5014913"/>
              <a:gd name="connsiteX1" fmla="*/ 3212306 w 3374231"/>
              <a:gd name="connsiteY1" fmla="*/ 707231 h 5014913"/>
              <a:gd name="connsiteX2" fmla="*/ 3014663 w 3374231"/>
              <a:gd name="connsiteY2" fmla="*/ 762001 h 5014913"/>
              <a:gd name="connsiteX3" fmla="*/ 1774031 w 3374231"/>
              <a:gd name="connsiteY3" fmla="*/ 2355057 h 5014913"/>
              <a:gd name="connsiteX4" fmla="*/ 914400 w 3374231"/>
              <a:gd name="connsiteY4" fmla="*/ 3700463 h 5014913"/>
              <a:gd name="connsiteX5" fmla="*/ 571500 w 3374231"/>
              <a:gd name="connsiteY5" fmla="*/ 4233863 h 5014913"/>
              <a:gd name="connsiteX6" fmla="*/ 381000 w 3374231"/>
              <a:gd name="connsiteY6" fmla="*/ 4500563 h 5014913"/>
              <a:gd name="connsiteX7" fmla="*/ 171450 w 3374231"/>
              <a:gd name="connsiteY7" fmla="*/ 4662488 h 5014913"/>
              <a:gd name="connsiteX8" fmla="*/ 0 w 3374231"/>
              <a:gd name="connsiteY8" fmla="*/ 5014913 h 50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4231" h="5014913">
                <a:moveTo>
                  <a:pt x="3374231" y="0"/>
                </a:moveTo>
                <a:cubicBezTo>
                  <a:pt x="3322637" y="236538"/>
                  <a:pt x="3225800" y="646906"/>
                  <a:pt x="3212306" y="707231"/>
                </a:cubicBezTo>
                <a:cubicBezTo>
                  <a:pt x="3183731" y="723900"/>
                  <a:pt x="3100388" y="733426"/>
                  <a:pt x="3014663" y="762001"/>
                </a:cubicBezTo>
                <a:cubicBezTo>
                  <a:pt x="2601119" y="1293020"/>
                  <a:pt x="1778000" y="2333625"/>
                  <a:pt x="1774031" y="2355057"/>
                </a:cubicBezTo>
                <a:cubicBezTo>
                  <a:pt x="1756569" y="2427288"/>
                  <a:pt x="1200944" y="3251994"/>
                  <a:pt x="914400" y="3700463"/>
                </a:cubicBezTo>
                <a:lnTo>
                  <a:pt x="571500" y="4233863"/>
                </a:lnTo>
                <a:lnTo>
                  <a:pt x="381000" y="4500563"/>
                </a:lnTo>
                <a:lnTo>
                  <a:pt x="171450" y="4662488"/>
                </a:lnTo>
                <a:lnTo>
                  <a:pt x="0" y="5014913"/>
                </a:lnTo>
              </a:path>
            </a:pathLst>
          </a:custGeom>
          <a:noFill/>
          <a:ln w="254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5" name="テキスト ボックス 274">
            <a:extLst>
              <a:ext uri="{FF2B5EF4-FFF2-40B4-BE49-F238E27FC236}">
                <a16:creationId xmlns:a16="http://schemas.microsoft.com/office/drawing/2014/main" id="{6C1647B2-86DE-4E9C-B54D-6A052F275A67}"/>
              </a:ext>
            </a:extLst>
          </p:cNvPr>
          <p:cNvSpPr txBox="1"/>
          <p:nvPr/>
        </p:nvSpPr>
        <p:spPr>
          <a:xfrm rot="17691268">
            <a:off x="3744195" y="5458527"/>
            <a:ext cx="720000"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南海本線</a:t>
            </a:r>
            <a:endParaRPr lang="en-US" altLang="ja-JP" sz="1000" b="1" dirty="0">
              <a:latin typeface="Meiryo UI" panose="020B0604030504040204" pitchFamily="50" charset="-128"/>
              <a:ea typeface="Meiryo UI" panose="020B0604030504040204" pitchFamily="50" charset="-128"/>
            </a:endParaRPr>
          </a:p>
        </p:txBody>
      </p:sp>
      <p:sp>
        <p:nvSpPr>
          <p:cNvPr id="276" name="テキスト ボックス 275">
            <a:extLst>
              <a:ext uri="{FF2B5EF4-FFF2-40B4-BE49-F238E27FC236}">
                <a16:creationId xmlns:a16="http://schemas.microsoft.com/office/drawing/2014/main" id="{755FEAAF-10F4-4499-9E76-278E1A482E01}"/>
              </a:ext>
            </a:extLst>
          </p:cNvPr>
          <p:cNvSpPr txBox="1"/>
          <p:nvPr/>
        </p:nvSpPr>
        <p:spPr>
          <a:xfrm rot="18938974">
            <a:off x="3571756" y="5110726"/>
            <a:ext cx="900000" cy="220188"/>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阪神高速湾岸線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77" name="フリーフォーム 25">
            <a:extLst>
              <a:ext uri="{FF2B5EF4-FFF2-40B4-BE49-F238E27FC236}">
                <a16:creationId xmlns:a16="http://schemas.microsoft.com/office/drawing/2014/main" id="{94450B63-BBD2-44BF-BAA7-A81AA34008B3}"/>
              </a:ext>
            </a:extLst>
          </p:cNvPr>
          <p:cNvSpPr/>
          <p:nvPr/>
        </p:nvSpPr>
        <p:spPr>
          <a:xfrm>
            <a:off x="3181807" y="1462793"/>
            <a:ext cx="1907931" cy="5205046"/>
          </a:xfrm>
          <a:custGeom>
            <a:avLst/>
            <a:gdLst>
              <a:gd name="connsiteX0" fmla="*/ 1438275 w 1809750"/>
              <a:gd name="connsiteY0" fmla="*/ 0 h 5095875"/>
              <a:gd name="connsiteX1" fmla="*/ 1657350 w 1809750"/>
              <a:gd name="connsiteY1" fmla="*/ 276225 h 5095875"/>
              <a:gd name="connsiteX2" fmla="*/ 1657350 w 1809750"/>
              <a:gd name="connsiteY2" fmla="*/ 609600 h 5095875"/>
              <a:gd name="connsiteX3" fmla="*/ 1743075 w 1809750"/>
              <a:gd name="connsiteY3" fmla="*/ 714375 h 5095875"/>
              <a:gd name="connsiteX4" fmla="*/ 1809750 w 1809750"/>
              <a:gd name="connsiteY4" fmla="*/ 1628775 h 5095875"/>
              <a:gd name="connsiteX5" fmla="*/ 1371600 w 1809750"/>
              <a:gd name="connsiteY5" fmla="*/ 2114550 h 5095875"/>
              <a:gd name="connsiteX6" fmla="*/ 1428750 w 1809750"/>
              <a:gd name="connsiteY6" fmla="*/ 2847975 h 5095875"/>
              <a:gd name="connsiteX7" fmla="*/ 1285875 w 1809750"/>
              <a:gd name="connsiteY7" fmla="*/ 3057525 h 5095875"/>
              <a:gd name="connsiteX8" fmla="*/ 1047750 w 1809750"/>
              <a:gd name="connsiteY8" fmla="*/ 3781425 h 5095875"/>
              <a:gd name="connsiteX9" fmla="*/ 419100 w 1809750"/>
              <a:gd name="connsiteY9" fmla="*/ 4324350 h 5095875"/>
              <a:gd name="connsiteX10" fmla="*/ 314325 w 1809750"/>
              <a:gd name="connsiteY10" fmla="*/ 4895850 h 5095875"/>
              <a:gd name="connsiteX11" fmla="*/ 0 w 1809750"/>
              <a:gd name="connsiteY11" fmla="*/ 5095875 h 50958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609600 w 2105025"/>
              <a:gd name="connsiteY10" fmla="*/ 4895850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733550 w 2105025"/>
              <a:gd name="connsiteY0" fmla="*/ 0 h 5629275"/>
              <a:gd name="connsiteX1" fmla="*/ 1952625 w 2105025"/>
              <a:gd name="connsiteY1" fmla="*/ 276225 h 5629275"/>
              <a:gd name="connsiteX2" fmla="*/ 1952625 w 2105025"/>
              <a:gd name="connsiteY2" fmla="*/ 609600 h 5629275"/>
              <a:gd name="connsiteX3" fmla="*/ 2038350 w 2105025"/>
              <a:gd name="connsiteY3" fmla="*/ 714375 h 5629275"/>
              <a:gd name="connsiteX4" fmla="*/ 2105025 w 2105025"/>
              <a:gd name="connsiteY4" fmla="*/ 1628775 h 5629275"/>
              <a:gd name="connsiteX5" fmla="*/ 1666875 w 2105025"/>
              <a:gd name="connsiteY5" fmla="*/ 2114550 h 5629275"/>
              <a:gd name="connsiteX6" fmla="*/ 1724025 w 2105025"/>
              <a:gd name="connsiteY6" fmla="*/ 2847975 h 5629275"/>
              <a:gd name="connsiteX7" fmla="*/ 1581150 w 2105025"/>
              <a:gd name="connsiteY7" fmla="*/ 3057525 h 5629275"/>
              <a:gd name="connsiteX8" fmla="*/ 1343025 w 2105025"/>
              <a:gd name="connsiteY8" fmla="*/ 3781425 h 5629275"/>
              <a:gd name="connsiteX9" fmla="*/ 714375 w 2105025"/>
              <a:gd name="connsiteY9" fmla="*/ 4324350 h 5629275"/>
              <a:gd name="connsiteX10" fmla="*/ 590550 w 2105025"/>
              <a:gd name="connsiteY10" fmla="*/ 4867275 h 5629275"/>
              <a:gd name="connsiteX11" fmla="*/ 0 w 2105025"/>
              <a:gd name="connsiteY11" fmla="*/ 5629275 h 5629275"/>
              <a:gd name="connsiteX0" fmla="*/ 1581150 w 1952625"/>
              <a:gd name="connsiteY0" fmla="*/ 0 h 5114925"/>
              <a:gd name="connsiteX1" fmla="*/ 1800225 w 1952625"/>
              <a:gd name="connsiteY1" fmla="*/ 276225 h 5114925"/>
              <a:gd name="connsiteX2" fmla="*/ 1800225 w 1952625"/>
              <a:gd name="connsiteY2" fmla="*/ 609600 h 5114925"/>
              <a:gd name="connsiteX3" fmla="*/ 1885950 w 1952625"/>
              <a:gd name="connsiteY3" fmla="*/ 714375 h 5114925"/>
              <a:gd name="connsiteX4" fmla="*/ 1952625 w 1952625"/>
              <a:gd name="connsiteY4" fmla="*/ 1628775 h 5114925"/>
              <a:gd name="connsiteX5" fmla="*/ 1514475 w 1952625"/>
              <a:gd name="connsiteY5" fmla="*/ 2114550 h 5114925"/>
              <a:gd name="connsiteX6" fmla="*/ 1571625 w 1952625"/>
              <a:gd name="connsiteY6" fmla="*/ 2847975 h 5114925"/>
              <a:gd name="connsiteX7" fmla="*/ 1428750 w 1952625"/>
              <a:gd name="connsiteY7" fmla="*/ 3057525 h 5114925"/>
              <a:gd name="connsiteX8" fmla="*/ 1190625 w 1952625"/>
              <a:gd name="connsiteY8" fmla="*/ 3781425 h 5114925"/>
              <a:gd name="connsiteX9" fmla="*/ 561975 w 1952625"/>
              <a:gd name="connsiteY9" fmla="*/ 4324350 h 5114925"/>
              <a:gd name="connsiteX10" fmla="*/ 438150 w 1952625"/>
              <a:gd name="connsiteY10" fmla="*/ 4867275 h 5114925"/>
              <a:gd name="connsiteX11" fmla="*/ 0 w 1952625"/>
              <a:gd name="connsiteY11" fmla="*/ 5114925 h 5114925"/>
              <a:gd name="connsiteX0" fmla="*/ 1581150 w 1952625"/>
              <a:gd name="connsiteY0" fmla="*/ 0 h 5216839"/>
              <a:gd name="connsiteX1" fmla="*/ 1800225 w 1952625"/>
              <a:gd name="connsiteY1" fmla="*/ 276225 h 5216839"/>
              <a:gd name="connsiteX2" fmla="*/ 1800225 w 1952625"/>
              <a:gd name="connsiteY2" fmla="*/ 609600 h 5216839"/>
              <a:gd name="connsiteX3" fmla="*/ 1885950 w 1952625"/>
              <a:gd name="connsiteY3" fmla="*/ 714375 h 5216839"/>
              <a:gd name="connsiteX4" fmla="*/ 1952625 w 1952625"/>
              <a:gd name="connsiteY4" fmla="*/ 1628775 h 5216839"/>
              <a:gd name="connsiteX5" fmla="*/ 1514475 w 1952625"/>
              <a:gd name="connsiteY5" fmla="*/ 2114550 h 5216839"/>
              <a:gd name="connsiteX6" fmla="*/ 1571625 w 1952625"/>
              <a:gd name="connsiteY6" fmla="*/ 2847975 h 5216839"/>
              <a:gd name="connsiteX7" fmla="*/ 1428750 w 1952625"/>
              <a:gd name="connsiteY7" fmla="*/ 3057525 h 5216839"/>
              <a:gd name="connsiteX8" fmla="*/ 1190625 w 1952625"/>
              <a:gd name="connsiteY8" fmla="*/ 3781425 h 5216839"/>
              <a:gd name="connsiteX9" fmla="*/ 561975 w 1952625"/>
              <a:gd name="connsiteY9" fmla="*/ 4324350 h 5216839"/>
              <a:gd name="connsiteX10" fmla="*/ 438150 w 1952625"/>
              <a:gd name="connsiteY10" fmla="*/ 4867275 h 5216839"/>
              <a:gd name="connsiteX11" fmla="*/ 171451 w 1952625"/>
              <a:gd name="connsiteY11" fmla="*/ 5210175 h 5216839"/>
              <a:gd name="connsiteX12" fmla="*/ 0 w 1952625"/>
              <a:gd name="connsiteY12" fmla="*/ 5114925 h 5216839"/>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04801 w 2085975"/>
              <a:gd name="connsiteY11" fmla="*/ 5210175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323975 w 2085975"/>
              <a:gd name="connsiteY8" fmla="*/ 3781425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704975 w 2085975"/>
              <a:gd name="connsiteY6" fmla="*/ 2847975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47825 w 2085975"/>
              <a:gd name="connsiteY5" fmla="*/ 2114550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57400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85975"/>
              <a:gd name="connsiteY0" fmla="*/ 0 h 5638800"/>
              <a:gd name="connsiteX1" fmla="*/ 1933575 w 2085975"/>
              <a:gd name="connsiteY1" fmla="*/ 276225 h 5638800"/>
              <a:gd name="connsiteX2" fmla="*/ 1933575 w 2085975"/>
              <a:gd name="connsiteY2" fmla="*/ 609600 h 5638800"/>
              <a:gd name="connsiteX3" fmla="*/ 2019300 w 2085975"/>
              <a:gd name="connsiteY3" fmla="*/ 714375 h 5638800"/>
              <a:gd name="connsiteX4" fmla="*/ 2085975 w 2085975"/>
              <a:gd name="connsiteY4" fmla="*/ 1628775 h 5638800"/>
              <a:gd name="connsiteX5" fmla="*/ 1628775 w 2085975"/>
              <a:gd name="connsiteY5" fmla="*/ 2085975 h 5638800"/>
              <a:gd name="connsiteX6" fmla="*/ 1676400 w 2085975"/>
              <a:gd name="connsiteY6" fmla="*/ 2838450 h 5638800"/>
              <a:gd name="connsiteX7" fmla="*/ 1562100 w 2085975"/>
              <a:gd name="connsiteY7" fmla="*/ 3057525 h 5638800"/>
              <a:gd name="connsiteX8" fmla="*/ 1285875 w 2085975"/>
              <a:gd name="connsiteY8" fmla="*/ 3810000 h 5638800"/>
              <a:gd name="connsiteX9" fmla="*/ 695325 w 2085975"/>
              <a:gd name="connsiteY9" fmla="*/ 4324350 h 5638800"/>
              <a:gd name="connsiteX10" fmla="*/ 571500 w 2085975"/>
              <a:gd name="connsiteY10" fmla="*/ 4867275 h 5638800"/>
              <a:gd name="connsiteX11" fmla="*/ 314326 w 2085975"/>
              <a:gd name="connsiteY11" fmla="*/ 5048250 h 5638800"/>
              <a:gd name="connsiteX12" fmla="*/ 0 w 208597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33575 w 2066925"/>
              <a:gd name="connsiteY2" fmla="*/ 609600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28775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8597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76400 w 2066925"/>
              <a:gd name="connsiteY6" fmla="*/ 28384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62100 w 2066925"/>
              <a:gd name="connsiteY7" fmla="*/ 3057525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695325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14326 w 2066925"/>
              <a:gd name="connsiteY11" fmla="*/ 5048250 h 5638800"/>
              <a:gd name="connsiteX12" fmla="*/ 0 w 2066925"/>
              <a:gd name="connsiteY12" fmla="*/ 5638800 h 5638800"/>
              <a:gd name="connsiteX0" fmla="*/ 1714500 w 2066925"/>
              <a:gd name="connsiteY0" fmla="*/ 0 h 5638800"/>
              <a:gd name="connsiteX1" fmla="*/ 1933575 w 2066925"/>
              <a:gd name="connsiteY1" fmla="*/ 276225 h 5638800"/>
              <a:gd name="connsiteX2" fmla="*/ 1947862 w 2066925"/>
              <a:gd name="connsiteY2" fmla="*/ 585787 h 5638800"/>
              <a:gd name="connsiteX3" fmla="*/ 2019300 w 2066925"/>
              <a:gd name="connsiteY3" fmla="*/ 714375 h 5638800"/>
              <a:gd name="connsiteX4" fmla="*/ 2066925 w 2066925"/>
              <a:gd name="connsiteY4" fmla="*/ 1604963 h 5638800"/>
              <a:gd name="connsiteX5" fmla="*/ 1628775 w 2066925"/>
              <a:gd name="connsiteY5" fmla="*/ 2066925 h 5638800"/>
              <a:gd name="connsiteX6" fmla="*/ 1685925 w 2066925"/>
              <a:gd name="connsiteY6" fmla="*/ 2800350 h 5638800"/>
              <a:gd name="connsiteX7" fmla="*/ 1533525 w 2066925"/>
              <a:gd name="connsiteY7" fmla="*/ 3162300 h 5638800"/>
              <a:gd name="connsiteX8" fmla="*/ 1285875 w 2066925"/>
              <a:gd name="connsiteY8" fmla="*/ 3810000 h 5638800"/>
              <a:gd name="connsiteX9" fmla="*/ 738187 w 2066925"/>
              <a:gd name="connsiteY9" fmla="*/ 4324350 h 5638800"/>
              <a:gd name="connsiteX10" fmla="*/ 571500 w 2066925"/>
              <a:gd name="connsiteY10" fmla="*/ 4867275 h 5638800"/>
              <a:gd name="connsiteX11" fmla="*/ 338139 w 2066925"/>
              <a:gd name="connsiteY11" fmla="*/ 5062538 h 5638800"/>
              <a:gd name="connsiteX12" fmla="*/ 0 w 2066925"/>
              <a:gd name="connsiteY12" fmla="*/ 563880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25" h="5638800">
                <a:moveTo>
                  <a:pt x="1714500" y="0"/>
                </a:moveTo>
                <a:cubicBezTo>
                  <a:pt x="1787525" y="92075"/>
                  <a:pt x="1898650" y="107950"/>
                  <a:pt x="1933575" y="276225"/>
                </a:cubicBezTo>
                <a:lnTo>
                  <a:pt x="1947862" y="585787"/>
                </a:lnTo>
                <a:lnTo>
                  <a:pt x="2019300" y="714375"/>
                </a:lnTo>
                <a:lnTo>
                  <a:pt x="2066925" y="1604963"/>
                </a:lnTo>
                <a:cubicBezTo>
                  <a:pt x="1971675" y="1766888"/>
                  <a:pt x="1876425" y="1876425"/>
                  <a:pt x="1628775" y="2066925"/>
                </a:cubicBezTo>
                <a:cubicBezTo>
                  <a:pt x="1639888" y="2317750"/>
                  <a:pt x="1703387" y="2540000"/>
                  <a:pt x="1685925" y="2800350"/>
                </a:cubicBezTo>
                <a:cubicBezTo>
                  <a:pt x="1638300" y="2927350"/>
                  <a:pt x="1571625" y="3068637"/>
                  <a:pt x="1533525" y="3162300"/>
                </a:cubicBezTo>
                <a:cubicBezTo>
                  <a:pt x="1441450" y="3413125"/>
                  <a:pt x="1444625" y="3521075"/>
                  <a:pt x="1285875" y="3810000"/>
                </a:cubicBezTo>
                <a:cubicBezTo>
                  <a:pt x="1076325" y="3990975"/>
                  <a:pt x="976312" y="4133850"/>
                  <a:pt x="738187" y="4324350"/>
                </a:cubicBezTo>
                <a:cubicBezTo>
                  <a:pt x="665162" y="4529137"/>
                  <a:pt x="663575" y="4610100"/>
                  <a:pt x="571500" y="4867275"/>
                </a:cubicBezTo>
                <a:cubicBezTo>
                  <a:pt x="465137" y="4946650"/>
                  <a:pt x="458789" y="4945063"/>
                  <a:pt x="338139" y="5062538"/>
                </a:cubicBezTo>
                <a:cubicBezTo>
                  <a:pt x="265114" y="5103813"/>
                  <a:pt x="49213" y="5610225"/>
                  <a:pt x="0" y="5638800"/>
                </a:cubicBezTo>
              </a:path>
            </a:pathLst>
          </a:cu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78" name="テキスト ボックス 277">
            <a:extLst>
              <a:ext uri="{FF2B5EF4-FFF2-40B4-BE49-F238E27FC236}">
                <a16:creationId xmlns:a16="http://schemas.microsoft.com/office/drawing/2014/main" id="{128D534B-B207-48C7-AEA8-BEE02761A482}"/>
              </a:ext>
            </a:extLst>
          </p:cNvPr>
          <p:cNvSpPr txBox="1"/>
          <p:nvPr/>
        </p:nvSpPr>
        <p:spPr>
          <a:xfrm rot="18221366">
            <a:off x="3927452" y="5358108"/>
            <a:ext cx="1585544" cy="25391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阪堺電軌阪堺線</a:t>
            </a:r>
            <a:endParaRPr lang="en-US" altLang="ja-JP" sz="1000" b="1" dirty="0">
              <a:latin typeface="Meiryo UI" panose="020B0604030504040204" pitchFamily="50" charset="-128"/>
              <a:ea typeface="Meiryo UI" panose="020B0604030504040204" pitchFamily="50" charset="-128"/>
            </a:endParaRPr>
          </a:p>
        </p:txBody>
      </p:sp>
      <p:pic>
        <p:nvPicPr>
          <p:cNvPr id="279" name="図 278">
            <a:extLst>
              <a:ext uri="{FF2B5EF4-FFF2-40B4-BE49-F238E27FC236}">
                <a16:creationId xmlns:a16="http://schemas.microsoft.com/office/drawing/2014/main" id="{8C7FA20C-B404-4485-AF2B-7B93233975C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41866" y="3476991"/>
            <a:ext cx="1559650" cy="1044235"/>
          </a:xfrm>
          <a:prstGeom prst="rect">
            <a:avLst/>
          </a:prstGeom>
          <a:ln>
            <a:noFill/>
          </a:ln>
          <a:effectLst>
            <a:softEdge rad="63500"/>
          </a:effectLst>
        </p:spPr>
      </p:pic>
      <p:sp>
        <p:nvSpPr>
          <p:cNvPr id="280" name="楕円 279">
            <a:extLst>
              <a:ext uri="{FF2B5EF4-FFF2-40B4-BE49-F238E27FC236}">
                <a16:creationId xmlns:a16="http://schemas.microsoft.com/office/drawing/2014/main" id="{F23FCE26-9DB1-475A-8007-DEB2B7FE5850}"/>
              </a:ext>
            </a:extLst>
          </p:cNvPr>
          <p:cNvSpPr/>
          <p:nvPr/>
        </p:nvSpPr>
        <p:spPr>
          <a:xfrm rot="19290922">
            <a:off x="4944488" y="2883855"/>
            <a:ext cx="959669" cy="1072629"/>
          </a:xfrm>
          <a:prstGeom prst="ellipse">
            <a:avLst/>
          </a:prstGeom>
          <a:noFill/>
          <a:ln w="101600">
            <a:solidFill>
              <a:srgbClr val="FF0000">
                <a:alpha val="20000"/>
              </a:srgbClr>
            </a:solidFill>
            <a:prstDash val="solid"/>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282" name="テキスト ボックス 281">
            <a:extLst>
              <a:ext uri="{FF2B5EF4-FFF2-40B4-BE49-F238E27FC236}">
                <a16:creationId xmlns:a16="http://schemas.microsoft.com/office/drawing/2014/main" id="{6616A3AF-AAAD-4B66-A5EC-1762E7B00DB9}"/>
              </a:ext>
            </a:extLst>
          </p:cNvPr>
          <p:cNvSpPr txBox="1"/>
          <p:nvPr/>
        </p:nvSpPr>
        <p:spPr>
          <a:xfrm>
            <a:off x="2483839" y="3187790"/>
            <a:ext cx="1908000" cy="338554"/>
          </a:xfrm>
          <a:prstGeom prst="rect">
            <a:avLst/>
          </a:prstGeom>
          <a:solidFill>
            <a:schemeClr val="accent2">
              <a:lumMod val="20000"/>
              <a:lumOff val="80000"/>
            </a:schemeClr>
          </a:solidFill>
          <a:ln w="25400">
            <a:noFill/>
          </a:ln>
        </p:spPr>
        <p:style>
          <a:lnRef idx="2">
            <a:schemeClr val="accent2"/>
          </a:lnRef>
          <a:fillRef idx="1">
            <a:schemeClr val="lt1"/>
          </a:fillRef>
          <a:effectRef idx="0">
            <a:schemeClr val="accent2"/>
          </a:effectRef>
          <a:fontRef idx="minor">
            <a:schemeClr val="dk1"/>
          </a:fontRef>
        </p:style>
        <p:txBody>
          <a:bodyPr wrap="square" lIns="36000" rIns="36000" rtlCol="0" anchor="ctr">
            <a:spAutoFit/>
          </a:bodyPr>
          <a:lstStyle/>
          <a:p>
            <a:pPr algn="ctr"/>
            <a:r>
              <a:rPr kumimoji="1" lang="ja-JP" altLang="en-US" sz="1600" b="1" dirty="0">
                <a:solidFill>
                  <a:srgbClr val="CC0000"/>
                </a:solidFill>
                <a:latin typeface="Meiryo UI" panose="020B0604030504040204" pitchFamily="50" charset="-128"/>
                <a:ea typeface="Meiryo UI" panose="020B0604030504040204" pitchFamily="50" charset="-128"/>
              </a:rPr>
              <a:t>堺駅・堺旧港エリア</a:t>
            </a:r>
          </a:p>
        </p:txBody>
      </p:sp>
      <p:sp>
        <p:nvSpPr>
          <p:cNvPr id="284" name="フリーフォーム: 図形 160">
            <a:extLst>
              <a:ext uri="{FF2B5EF4-FFF2-40B4-BE49-F238E27FC236}">
                <a16:creationId xmlns:a16="http://schemas.microsoft.com/office/drawing/2014/main" id="{796BC844-AE8A-41F2-9EA9-0C639BA9ED64}"/>
              </a:ext>
            </a:extLst>
          </p:cNvPr>
          <p:cNvSpPr/>
          <p:nvPr/>
        </p:nvSpPr>
        <p:spPr>
          <a:xfrm>
            <a:off x="5568471" y="1452098"/>
            <a:ext cx="970985" cy="1792432"/>
          </a:xfrm>
          <a:custGeom>
            <a:avLst/>
            <a:gdLst>
              <a:gd name="connsiteX0" fmla="*/ 0 w 1688123"/>
              <a:gd name="connsiteY0" fmla="*/ 3430953 h 3430953"/>
              <a:gd name="connsiteX1" fmla="*/ 1062892 w 1688123"/>
              <a:gd name="connsiteY1" fmla="*/ 1180123 h 3430953"/>
              <a:gd name="connsiteX2" fmla="*/ 1688123 w 1688123"/>
              <a:gd name="connsiteY2"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482455 w 1688123"/>
              <a:gd name="connsiteY1" fmla="*/ 2276042 h 3430953"/>
              <a:gd name="connsiteX2" fmla="*/ 937845 w 1688123"/>
              <a:gd name="connsiteY2" fmla="*/ 1289538 h 3430953"/>
              <a:gd name="connsiteX3" fmla="*/ 1688123 w 1688123"/>
              <a:gd name="connsiteY3"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1031629 w 1688123"/>
              <a:gd name="connsiteY1" fmla="*/ 1297353 h 3430953"/>
              <a:gd name="connsiteX2" fmla="*/ 1688123 w 1688123"/>
              <a:gd name="connsiteY2" fmla="*/ 0 h 3430953"/>
            </a:gdLst>
            <a:ahLst/>
            <a:cxnLst>
              <a:cxn ang="0">
                <a:pos x="connsiteX0" y="connsiteY0"/>
              </a:cxn>
              <a:cxn ang="0">
                <a:pos x="connsiteX1" y="connsiteY1"/>
              </a:cxn>
              <a:cxn ang="0">
                <a:pos x="connsiteX2" y="connsiteY2"/>
              </a:cxn>
            </a:cxnLst>
            <a:rect l="l" t="t" r="r" b="b"/>
            <a:pathLst>
              <a:path w="1688123" h="3430953">
                <a:moveTo>
                  <a:pt x="0" y="3430953"/>
                </a:moveTo>
                <a:cubicBezTo>
                  <a:pt x="195385" y="2984825"/>
                  <a:pt x="750275" y="1869178"/>
                  <a:pt x="1031629" y="1297353"/>
                </a:cubicBezTo>
                <a:cubicBezTo>
                  <a:pt x="1312983" y="725528"/>
                  <a:pt x="1516184" y="304149"/>
                  <a:pt x="1688123" y="0"/>
                </a:cubicBezTo>
              </a:path>
            </a:pathLst>
          </a:custGeom>
          <a:noFill/>
          <a:ln w="152400">
            <a:solidFill>
              <a:schemeClr val="accent5">
                <a:lumMod val="75000"/>
                <a:alpha val="70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テキスト ボックス 284">
            <a:extLst>
              <a:ext uri="{FF2B5EF4-FFF2-40B4-BE49-F238E27FC236}">
                <a16:creationId xmlns:a16="http://schemas.microsoft.com/office/drawing/2014/main" id="{1FF91EBC-91AB-46E0-8EBC-812764D0C87F}"/>
              </a:ext>
            </a:extLst>
          </p:cNvPr>
          <p:cNvSpPr txBox="1"/>
          <p:nvPr/>
        </p:nvSpPr>
        <p:spPr>
          <a:xfrm rot="1145364">
            <a:off x="6261901" y="1946841"/>
            <a:ext cx="1125019" cy="215444"/>
          </a:xfrm>
          <a:prstGeom prst="rect">
            <a:avLst/>
          </a:prstGeom>
          <a:noFill/>
        </p:spPr>
        <p:txBody>
          <a:bodyPr wrap="square" rtlCol="0">
            <a:spAutoFit/>
          </a:bodyPr>
          <a:lstStyle/>
          <a:p>
            <a:r>
              <a:rPr lang="ja-JP" altLang="en-US" sz="800" b="1" dirty="0">
                <a:solidFill>
                  <a:srgbClr val="C00000"/>
                </a:solidFill>
                <a:latin typeface="Meiryo UI" panose="020B0604030504040204" pitchFamily="50" charset="-128"/>
                <a:ea typeface="Meiryo UI" panose="020B0604030504040204" pitchFamily="50" charset="-128"/>
              </a:rPr>
              <a:t>阪神高速大和川線</a:t>
            </a:r>
            <a:endParaRPr lang="en-US" altLang="ja-JP" sz="800" b="1" dirty="0">
              <a:solidFill>
                <a:srgbClr val="C00000"/>
              </a:solidFill>
              <a:latin typeface="Meiryo UI" panose="020B0604030504040204" pitchFamily="50" charset="-128"/>
              <a:ea typeface="Meiryo UI" panose="020B0604030504040204" pitchFamily="50" charset="-128"/>
            </a:endParaRPr>
          </a:p>
        </p:txBody>
      </p:sp>
      <p:sp>
        <p:nvSpPr>
          <p:cNvPr id="286" name="フリーフォーム: 図形 36">
            <a:extLst>
              <a:ext uri="{FF2B5EF4-FFF2-40B4-BE49-F238E27FC236}">
                <a16:creationId xmlns:a16="http://schemas.microsoft.com/office/drawing/2014/main" id="{1183B5F2-A633-4AC0-95E2-ECDBAE949086}"/>
              </a:ext>
            </a:extLst>
          </p:cNvPr>
          <p:cNvSpPr/>
          <p:nvPr/>
        </p:nvSpPr>
        <p:spPr>
          <a:xfrm>
            <a:off x="3755830" y="3684315"/>
            <a:ext cx="1326758" cy="950726"/>
          </a:xfrm>
          <a:custGeom>
            <a:avLst/>
            <a:gdLst>
              <a:gd name="connsiteX0" fmla="*/ 0 w 1219200"/>
              <a:gd name="connsiteY0" fmla="*/ 898769 h 898769"/>
              <a:gd name="connsiteX1" fmla="*/ 859692 w 1219200"/>
              <a:gd name="connsiteY1" fmla="*/ 406400 h 898769"/>
              <a:gd name="connsiteX2" fmla="*/ 1219200 w 1219200"/>
              <a:gd name="connsiteY2" fmla="*/ 0 h 898769"/>
              <a:gd name="connsiteX0" fmla="*/ 0 w 1219200"/>
              <a:gd name="connsiteY0" fmla="*/ 898769 h 898769"/>
              <a:gd name="connsiteX1" fmla="*/ 756546 w 1219200"/>
              <a:gd name="connsiteY1" fmla="*/ 567616 h 898769"/>
              <a:gd name="connsiteX2" fmla="*/ 1219200 w 1219200"/>
              <a:gd name="connsiteY2" fmla="*/ 0 h 898769"/>
              <a:gd name="connsiteX0" fmla="*/ 0 w 972795"/>
              <a:gd name="connsiteY0" fmla="*/ 891440 h 891440"/>
              <a:gd name="connsiteX1" fmla="*/ 510141 w 972795"/>
              <a:gd name="connsiteY1" fmla="*/ 567616 h 891440"/>
              <a:gd name="connsiteX2" fmla="*/ 972795 w 972795"/>
              <a:gd name="connsiteY2" fmla="*/ 0 h 891440"/>
            </a:gdLst>
            <a:ahLst/>
            <a:cxnLst>
              <a:cxn ang="0">
                <a:pos x="connsiteX0" y="connsiteY0"/>
              </a:cxn>
              <a:cxn ang="0">
                <a:pos x="connsiteX1" y="connsiteY1"/>
              </a:cxn>
              <a:cxn ang="0">
                <a:pos x="connsiteX2" y="connsiteY2"/>
              </a:cxn>
            </a:cxnLst>
            <a:rect l="l" t="t" r="r" b="b"/>
            <a:pathLst>
              <a:path w="972795" h="891440">
                <a:moveTo>
                  <a:pt x="0" y="891440"/>
                </a:moveTo>
                <a:cubicBezTo>
                  <a:pt x="328246" y="720153"/>
                  <a:pt x="306941" y="717411"/>
                  <a:pt x="510141" y="567616"/>
                </a:cubicBezTo>
                <a:cubicBezTo>
                  <a:pt x="713341" y="417821"/>
                  <a:pt x="894641" y="128302"/>
                  <a:pt x="972795" y="0"/>
                </a:cubicBezTo>
              </a:path>
            </a:pathLst>
          </a:custGeom>
          <a:noFill/>
          <a:ln w="101600">
            <a:solidFill>
              <a:schemeClr val="accent5">
                <a:lumMod val="75000"/>
                <a:alpha val="70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テキスト ボックス 286">
            <a:extLst>
              <a:ext uri="{FF2B5EF4-FFF2-40B4-BE49-F238E27FC236}">
                <a16:creationId xmlns:a16="http://schemas.microsoft.com/office/drawing/2014/main" id="{40B7E448-44AC-447F-8312-2F873F3C28EB}"/>
              </a:ext>
            </a:extLst>
          </p:cNvPr>
          <p:cNvSpPr txBox="1"/>
          <p:nvPr/>
        </p:nvSpPr>
        <p:spPr>
          <a:xfrm rot="19559365">
            <a:off x="4175364" y="3974421"/>
            <a:ext cx="859531" cy="45140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ビジネス・</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ワーカー</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8" name="テキスト ボックス 287">
            <a:extLst>
              <a:ext uri="{FF2B5EF4-FFF2-40B4-BE49-F238E27FC236}">
                <a16:creationId xmlns:a16="http://schemas.microsoft.com/office/drawing/2014/main" id="{AA53695B-CD39-4E58-AA33-17F683064604}"/>
              </a:ext>
            </a:extLst>
          </p:cNvPr>
          <p:cNvSpPr txBox="1"/>
          <p:nvPr/>
        </p:nvSpPr>
        <p:spPr>
          <a:xfrm>
            <a:off x="2454223" y="3511776"/>
            <a:ext cx="2020105" cy="45140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ゲートウェイ・多様な交流</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市民の憩い・日常利用</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9" name="テキスト ボックス 288">
            <a:extLst>
              <a:ext uri="{FF2B5EF4-FFF2-40B4-BE49-F238E27FC236}">
                <a16:creationId xmlns:a16="http://schemas.microsoft.com/office/drawing/2014/main" id="{E09DBA20-2090-4319-8D63-C546765F8423}"/>
              </a:ext>
            </a:extLst>
          </p:cNvPr>
          <p:cNvSpPr txBox="1"/>
          <p:nvPr/>
        </p:nvSpPr>
        <p:spPr>
          <a:xfrm>
            <a:off x="4656920" y="3101484"/>
            <a:ext cx="885958" cy="215444"/>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b="1" dirty="0">
                <a:solidFill>
                  <a:schemeClr val="accent4">
                    <a:lumMod val="75000"/>
                  </a:schemeClr>
                </a:solidFill>
                <a:latin typeface="Meiryo UI" panose="020B0604030504040204" pitchFamily="50" charset="-128"/>
                <a:ea typeface="Meiryo UI" panose="020B0604030504040204" pitchFamily="50" charset="-128"/>
              </a:rPr>
              <a:t>堺旧港</a:t>
            </a:r>
          </a:p>
        </p:txBody>
      </p:sp>
      <p:sp>
        <p:nvSpPr>
          <p:cNvPr id="290" name="テキスト ボックス 289">
            <a:extLst>
              <a:ext uri="{FF2B5EF4-FFF2-40B4-BE49-F238E27FC236}">
                <a16:creationId xmlns:a16="http://schemas.microsoft.com/office/drawing/2014/main" id="{8D8E536C-D05F-42FB-B6DB-2F270CC48AA2}"/>
              </a:ext>
            </a:extLst>
          </p:cNvPr>
          <p:cNvSpPr txBox="1"/>
          <p:nvPr/>
        </p:nvSpPr>
        <p:spPr>
          <a:xfrm>
            <a:off x="2489238" y="6473670"/>
            <a:ext cx="1186022"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関西国際空港</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91" name="テキスト ボックス 290">
            <a:extLst>
              <a:ext uri="{FF2B5EF4-FFF2-40B4-BE49-F238E27FC236}">
                <a16:creationId xmlns:a16="http://schemas.microsoft.com/office/drawing/2014/main" id="{3BE2CE8E-A461-48CD-A88D-295E7EE63139}"/>
              </a:ext>
            </a:extLst>
          </p:cNvPr>
          <p:cNvSpPr txBox="1"/>
          <p:nvPr/>
        </p:nvSpPr>
        <p:spPr>
          <a:xfrm>
            <a:off x="5707933" y="1288821"/>
            <a:ext cx="926726" cy="271869"/>
          </a:xfrm>
          <a:prstGeom prst="rect">
            <a:avLst/>
          </a:prstGeom>
          <a:noFill/>
        </p:spPr>
        <p:txBody>
          <a:bodyPr wrap="square" rtlCol="0">
            <a:spAutoFit/>
          </a:bodyPr>
          <a:lstStyle/>
          <a:p>
            <a:pPr>
              <a:lnSpc>
                <a:spcPts val="1400"/>
              </a:lnSpc>
            </a:pPr>
            <a:r>
              <a:rPr kumimoji="1" lang="ja-JP" altLang="en-US" sz="1200" b="1" dirty="0">
                <a:effectLst>
                  <a:glow rad="152400">
                    <a:schemeClr val="bg1">
                      <a:alpha val="70000"/>
                    </a:schemeClr>
                  </a:glow>
                </a:effectLst>
                <a:latin typeface="Meiryo UI" panose="020B0604030504040204" pitchFamily="50" charset="-128"/>
                <a:ea typeface="Meiryo UI" panose="020B0604030504040204" pitchFamily="50" charset="-128"/>
              </a:rPr>
              <a:t>国土軸</a:t>
            </a:r>
            <a:endParaRPr kumimoji="1" lang="en-US" altLang="ja-JP" sz="12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92" name="フリーフォーム: 図形 40">
            <a:extLst>
              <a:ext uri="{FF2B5EF4-FFF2-40B4-BE49-F238E27FC236}">
                <a16:creationId xmlns:a16="http://schemas.microsoft.com/office/drawing/2014/main" id="{E929E6D1-3910-40EE-91A1-7063627428F2}"/>
              </a:ext>
            </a:extLst>
          </p:cNvPr>
          <p:cNvSpPr/>
          <p:nvPr/>
        </p:nvSpPr>
        <p:spPr>
          <a:xfrm>
            <a:off x="6247491" y="1288286"/>
            <a:ext cx="182880" cy="274320"/>
          </a:xfrm>
          <a:custGeom>
            <a:avLst/>
            <a:gdLst>
              <a:gd name="connsiteX0" fmla="*/ 0 w 182880"/>
              <a:gd name="connsiteY0" fmla="*/ 274320 h 274320"/>
              <a:gd name="connsiteX1" fmla="*/ 182880 w 182880"/>
              <a:gd name="connsiteY1" fmla="*/ 0 h 274320"/>
            </a:gdLst>
            <a:ahLst/>
            <a:cxnLst>
              <a:cxn ang="0">
                <a:pos x="connsiteX0" y="connsiteY0"/>
              </a:cxn>
              <a:cxn ang="0">
                <a:pos x="connsiteX1" y="connsiteY1"/>
              </a:cxn>
            </a:cxnLst>
            <a:rect l="l" t="t" r="r" b="b"/>
            <a:pathLst>
              <a:path w="182880" h="274320">
                <a:moveTo>
                  <a:pt x="0" y="274320"/>
                </a:moveTo>
                <a:lnTo>
                  <a:pt x="18288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フリーフォーム: 図形 189">
            <a:extLst>
              <a:ext uri="{FF2B5EF4-FFF2-40B4-BE49-F238E27FC236}">
                <a16:creationId xmlns:a16="http://schemas.microsoft.com/office/drawing/2014/main" id="{288B46FA-09E3-4FA6-A68F-0B9CB213505D}"/>
              </a:ext>
            </a:extLst>
          </p:cNvPr>
          <p:cNvSpPr/>
          <p:nvPr/>
        </p:nvSpPr>
        <p:spPr>
          <a:xfrm rot="10800000">
            <a:off x="3459008" y="6516958"/>
            <a:ext cx="161020" cy="303436"/>
          </a:xfrm>
          <a:custGeom>
            <a:avLst/>
            <a:gdLst>
              <a:gd name="connsiteX0" fmla="*/ 0 w 182880"/>
              <a:gd name="connsiteY0" fmla="*/ 274320 h 274320"/>
              <a:gd name="connsiteX1" fmla="*/ 182880 w 182880"/>
              <a:gd name="connsiteY1" fmla="*/ 0 h 274320"/>
            </a:gdLst>
            <a:ahLst/>
            <a:cxnLst>
              <a:cxn ang="0">
                <a:pos x="connsiteX0" y="connsiteY0"/>
              </a:cxn>
              <a:cxn ang="0">
                <a:pos x="connsiteX1" y="connsiteY1"/>
              </a:cxn>
            </a:cxnLst>
            <a:rect l="l" t="t" r="r" b="b"/>
            <a:pathLst>
              <a:path w="182880" h="274320">
                <a:moveTo>
                  <a:pt x="0" y="274320"/>
                </a:moveTo>
                <a:lnTo>
                  <a:pt x="18288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フリーフォーム: 図形 43">
            <a:extLst>
              <a:ext uri="{FF2B5EF4-FFF2-40B4-BE49-F238E27FC236}">
                <a16:creationId xmlns:a16="http://schemas.microsoft.com/office/drawing/2014/main" id="{E3781DC7-25AB-4820-AA51-1C8FA95060A5}"/>
              </a:ext>
            </a:extLst>
          </p:cNvPr>
          <p:cNvSpPr/>
          <p:nvPr/>
        </p:nvSpPr>
        <p:spPr>
          <a:xfrm>
            <a:off x="4320952" y="3347916"/>
            <a:ext cx="549015" cy="91884"/>
          </a:xfrm>
          <a:custGeom>
            <a:avLst/>
            <a:gdLst>
              <a:gd name="connsiteX0" fmla="*/ 0 w 868680"/>
              <a:gd name="connsiteY0" fmla="*/ 0 h 106680"/>
              <a:gd name="connsiteX1" fmla="*/ 868680 w 868680"/>
              <a:gd name="connsiteY1" fmla="*/ 106680 h 106680"/>
            </a:gdLst>
            <a:ahLst/>
            <a:cxnLst>
              <a:cxn ang="0">
                <a:pos x="connsiteX0" y="connsiteY0"/>
              </a:cxn>
              <a:cxn ang="0">
                <a:pos x="connsiteX1" y="connsiteY1"/>
              </a:cxn>
            </a:cxnLst>
            <a:rect l="l" t="t" r="r" b="b"/>
            <a:pathLst>
              <a:path w="868680" h="106680">
                <a:moveTo>
                  <a:pt x="0" y="0"/>
                </a:moveTo>
                <a:lnTo>
                  <a:pt x="868680" y="106680"/>
                </a:lnTo>
              </a:path>
            </a:pathLst>
          </a:custGeom>
          <a:noFill/>
          <a:ln>
            <a:solidFill>
              <a:schemeClr val="accent2"/>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テキスト ボックス 272">
            <a:extLst>
              <a:ext uri="{FF2B5EF4-FFF2-40B4-BE49-F238E27FC236}">
                <a16:creationId xmlns:a16="http://schemas.microsoft.com/office/drawing/2014/main" id="{97D78C7D-186B-4A8F-AF98-3FECC91A184B}"/>
              </a:ext>
            </a:extLst>
          </p:cNvPr>
          <p:cNvSpPr txBox="1"/>
          <p:nvPr/>
        </p:nvSpPr>
        <p:spPr>
          <a:xfrm>
            <a:off x="3079837" y="4425455"/>
            <a:ext cx="637161" cy="230832"/>
          </a:xfrm>
          <a:prstGeom prst="rect">
            <a:avLst/>
          </a:prstGeom>
          <a:noFill/>
          <a:effectLst>
            <a:softEdge rad="762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堺旧港</a:t>
            </a:r>
          </a:p>
        </p:txBody>
      </p:sp>
      <p:grpSp>
        <p:nvGrpSpPr>
          <p:cNvPr id="294" name="グループ化 293"/>
          <p:cNvGrpSpPr/>
          <p:nvPr/>
        </p:nvGrpSpPr>
        <p:grpSpPr>
          <a:xfrm>
            <a:off x="4382525" y="893428"/>
            <a:ext cx="5058715" cy="2187437"/>
            <a:chOff x="4166334" y="797553"/>
            <a:chExt cx="5058715" cy="2187437"/>
          </a:xfrm>
        </p:grpSpPr>
        <p:grpSp>
          <p:nvGrpSpPr>
            <p:cNvPr id="295" name="グループ化 294"/>
            <p:cNvGrpSpPr/>
            <p:nvPr/>
          </p:nvGrpSpPr>
          <p:grpSpPr>
            <a:xfrm rot="17631250">
              <a:off x="4290714" y="1226277"/>
              <a:ext cx="1625716" cy="1318717"/>
              <a:chOff x="2700940" y="4155830"/>
              <a:chExt cx="1625716" cy="1318717"/>
            </a:xfrm>
          </p:grpSpPr>
          <p:sp>
            <p:nvSpPr>
              <p:cNvPr id="309" name="楕円 308"/>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楕円 309"/>
              <p:cNvSpPr/>
              <p:nvPr/>
            </p:nvSpPr>
            <p:spPr>
              <a:xfrm rot="3627259">
                <a:off x="3578011" y="467500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二等辺三角形 310"/>
              <p:cNvSpPr/>
              <p:nvPr/>
            </p:nvSpPr>
            <p:spPr>
              <a:xfrm rot="1923285">
                <a:off x="3945139" y="4155830"/>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二等辺三角形 311"/>
              <p:cNvSpPr/>
              <p:nvPr/>
            </p:nvSpPr>
            <p:spPr>
              <a:xfrm rot="15788595">
                <a:off x="2653395" y="5140575"/>
                <a:ext cx="381517" cy="286427"/>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楕円 312"/>
              <p:cNvSpPr/>
              <p:nvPr/>
            </p:nvSpPr>
            <p:spPr>
              <a:xfrm rot="3627259">
                <a:off x="3803278" y="445076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6" name="グループ化 295"/>
            <p:cNvGrpSpPr/>
            <p:nvPr/>
          </p:nvGrpSpPr>
          <p:grpSpPr>
            <a:xfrm>
              <a:off x="5439252" y="1509511"/>
              <a:ext cx="2578623" cy="1475479"/>
              <a:chOff x="6088568" y="1126836"/>
              <a:chExt cx="2578623" cy="1475479"/>
            </a:xfrm>
          </p:grpSpPr>
          <p:grpSp>
            <p:nvGrpSpPr>
              <p:cNvPr id="299" name="グループ化 298"/>
              <p:cNvGrpSpPr/>
              <p:nvPr/>
            </p:nvGrpSpPr>
            <p:grpSpPr>
              <a:xfrm rot="3681519">
                <a:off x="6059164" y="1156240"/>
                <a:ext cx="1032047" cy="973240"/>
                <a:chOff x="2987231" y="4450766"/>
                <a:chExt cx="1032047" cy="973240"/>
              </a:xfrm>
            </p:grpSpPr>
            <p:sp>
              <p:nvSpPr>
                <p:cNvPr id="305" name="楕円 304"/>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楕円 305"/>
                <p:cNvSpPr/>
                <p:nvPr/>
              </p:nvSpPr>
              <p:spPr>
                <a:xfrm rot="3627259">
                  <a:off x="3578011" y="467500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二等辺三角形 306"/>
                <p:cNvSpPr/>
                <p:nvPr/>
              </p:nvSpPr>
              <p:spPr>
                <a:xfrm rot="14164786">
                  <a:off x="2940902" y="5088818"/>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楕円 307"/>
                <p:cNvSpPr/>
                <p:nvPr/>
              </p:nvSpPr>
              <p:spPr>
                <a:xfrm rot="3627259">
                  <a:off x="3803278" y="445076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0" name="グループ化 299"/>
              <p:cNvGrpSpPr/>
              <p:nvPr/>
            </p:nvGrpSpPr>
            <p:grpSpPr>
              <a:xfrm rot="3511674">
                <a:off x="7545393" y="1480517"/>
                <a:ext cx="1099441" cy="1144155"/>
                <a:chOff x="3328638" y="3950312"/>
                <a:chExt cx="1099441" cy="1144155"/>
              </a:xfrm>
            </p:grpSpPr>
            <p:sp>
              <p:nvSpPr>
                <p:cNvPr id="301" name="楕円 300"/>
                <p:cNvSpPr/>
                <p:nvPr/>
              </p:nvSpPr>
              <p:spPr>
                <a:xfrm rot="3627259">
                  <a:off x="3328638" y="487846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楕円 301"/>
                <p:cNvSpPr/>
                <p:nvPr/>
              </p:nvSpPr>
              <p:spPr>
                <a:xfrm rot="3627259">
                  <a:off x="3614053" y="456027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二等辺三角形 302"/>
                <p:cNvSpPr/>
                <p:nvPr/>
              </p:nvSpPr>
              <p:spPr>
                <a:xfrm rot="2514373">
                  <a:off x="4046562" y="3950312"/>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楕円 303"/>
                <p:cNvSpPr/>
                <p:nvPr/>
              </p:nvSpPr>
              <p:spPr>
                <a:xfrm rot="3627259">
                  <a:off x="3854914" y="4293598"/>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97" name="テキスト ボックス 296">
              <a:extLst>
                <a:ext uri="{FF2B5EF4-FFF2-40B4-BE49-F238E27FC236}">
                  <a16:creationId xmlns:a16="http://schemas.microsoft.com/office/drawing/2014/main" id="{2E93EC16-FA98-4BF3-BB82-B43663FCF0AC}"/>
                </a:ext>
              </a:extLst>
            </p:cNvPr>
            <p:cNvSpPr txBox="1"/>
            <p:nvPr/>
          </p:nvSpPr>
          <p:spPr>
            <a:xfrm>
              <a:off x="4166334" y="797553"/>
              <a:ext cx="1086424" cy="276999"/>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大阪</a:t>
              </a:r>
              <a:r>
                <a:rPr lang="ja-JP" altLang="en-US" sz="1200" dirty="0" smtClean="0">
                  <a:solidFill>
                    <a:srgbClr val="0033CC"/>
                  </a:solidFill>
                  <a:latin typeface="Meiryo UI" panose="020B0604030504040204" pitchFamily="50" charset="-128"/>
                  <a:ea typeface="Meiryo UI" panose="020B0604030504040204" pitchFamily="50" charset="-128"/>
                </a:rPr>
                <a:t>ベイエリア</a:t>
              </a:r>
            </a:p>
          </p:txBody>
        </p:sp>
        <p:sp>
          <p:nvSpPr>
            <p:cNvPr id="298" name="テキスト ボックス 297">
              <a:extLst>
                <a:ext uri="{FF2B5EF4-FFF2-40B4-BE49-F238E27FC236}">
                  <a16:creationId xmlns:a16="http://schemas.microsoft.com/office/drawing/2014/main" id="{2E93EC16-FA98-4BF3-BB82-B43663FCF0AC}"/>
                </a:ext>
              </a:extLst>
            </p:cNvPr>
            <p:cNvSpPr txBox="1"/>
            <p:nvPr/>
          </p:nvSpPr>
          <p:spPr>
            <a:xfrm>
              <a:off x="8138625" y="2345891"/>
              <a:ext cx="1086424" cy="276999"/>
            </a:xfrm>
            <a:prstGeom prst="rect">
              <a:avLst/>
            </a:prstGeom>
            <a:noFill/>
          </p:spPr>
          <p:txBody>
            <a:bodyPr wrap="square" rtlCol="0">
              <a:spAutoFit/>
            </a:bodyPr>
            <a:lstStyle/>
            <a:p>
              <a:r>
                <a:rPr lang="ja-JP" altLang="en-US" sz="1200" dirty="0" smtClean="0">
                  <a:solidFill>
                    <a:srgbClr val="0033CC"/>
                  </a:solidFill>
                  <a:latin typeface="Meiryo UI" panose="020B0604030504040204" pitchFamily="50" charset="-128"/>
                  <a:ea typeface="Meiryo UI" panose="020B0604030504040204" pitchFamily="50" charset="-128"/>
                </a:rPr>
                <a:t>奈良方面</a:t>
              </a:r>
            </a:p>
          </p:txBody>
        </p:sp>
      </p:grpSp>
      <p:grpSp>
        <p:nvGrpSpPr>
          <p:cNvPr id="314" name="グループ化 313"/>
          <p:cNvGrpSpPr/>
          <p:nvPr/>
        </p:nvGrpSpPr>
        <p:grpSpPr>
          <a:xfrm>
            <a:off x="6271629" y="3892769"/>
            <a:ext cx="3772533" cy="1607731"/>
            <a:chOff x="5575175" y="4948691"/>
            <a:chExt cx="3772533" cy="1607731"/>
          </a:xfrm>
        </p:grpSpPr>
        <p:sp>
          <p:nvSpPr>
            <p:cNvPr id="315" name="楕円 314"/>
            <p:cNvSpPr/>
            <p:nvPr/>
          </p:nvSpPr>
          <p:spPr>
            <a:xfrm rot="7308778">
              <a:off x="5915436" y="5264240"/>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楕円 315"/>
            <p:cNvSpPr/>
            <p:nvPr/>
          </p:nvSpPr>
          <p:spPr>
            <a:xfrm rot="7308778">
              <a:off x="6166235" y="546263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二等辺三角形 316"/>
            <p:cNvSpPr/>
            <p:nvPr/>
          </p:nvSpPr>
          <p:spPr>
            <a:xfrm rot="19253158">
              <a:off x="5575175" y="4948691"/>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楕円 317"/>
            <p:cNvSpPr/>
            <p:nvPr/>
          </p:nvSpPr>
          <p:spPr>
            <a:xfrm rot="7308778">
              <a:off x="6516707" y="5686086"/>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楕円 318"/>
            <p:cNvSpPr/>
            <p:nvPr/>
          </p:nvSpPr>
          <p:spPr>
            <a:xfrm rot="7138933">
              <a:off x="6874142" y="589987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楕円 319"/>
            <p:cNvSpPr/>
            <p:nvPr/>
          </p:nvSpPr>
          <p:spPr>
            <a:xfrm rot="7138933">
              <a:off x="7218658" y="6063017"/>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1" name="二等辺三角形 320"/>
            <p:cNvSpPr/>
            <p:nvPr/>
          </p:nvSpPr>
          <p:spPr>
            <a:xfrm rot="6045497">
              <a:off x="7954288" y="6221234"/>
              <a:ext cx="381517" cy="288859"/>
            </a:xfrm>
            <a:prstGeom prs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楕円 321"/>
            <p:cNvSpPr/>
            <p:nvPr/>
          </p:nvSpPr>
          <p:spPr>
            <a:xfrm rot="7138933">
              <a:off x="7658424" y="6168741"/>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テキスト ボックス 322">
              <a:extLst>
                <a:ext uri="{FF2B5EF4-FFF2-40B4-BE49-F238E27FC236}">
                  <a16:creationId xmlns:a16="http://schemas.microsoft.com/office/drawing/2014/main" id="{2E93EC16-FA98-4BF3-BB82-B43663FCF0AC}"/>
                </a:ext>
              </a:extLst>
            </p:cNvPr>
            <p:cNvSpPr txBox="1"/>
            <p:nvPr/>
          </p:nvSpPr>
          <p:spPr>
            <a:xfrm>
              <a:off x="8261284" y="6242233"/>
              <a:ext cx="1086424" cy="276999"/>
            </a:xfrm>
            <a:prstGeom prst="rect">
              <a:avLst/>
            </a:prstGeom>
            <a:noFill/>
          </p:spPr>
          <p:txBody>
            <a:bodyPr wrap="square" rtlCol="0">
              <a:spAutoFit/>
            </a:bodyPr>
            <a:lstStyle/>
            <a:p>
              <a:r>
                <a:rPr lang="ja-JP" altLang="en-US" sz="1200" dirty="0">
                  <a:solidFill>
                    <a:srgbClr val="0033CC"/>
                  </a:solidFill>
                  <a:latin typeface="Meiryo UI" panose="020B0604030504040204" pitchFamily="50" charset="-128"/>
                  <a:ea typeface="Meiryo UI" panose="020B0604030504040204" pitchFamily="50" charset="-128"/>
                </a:rPr>
                <a:t>美原</a:t>
              </a:r>
              <a:r>
                <a:rPr lang="ja-JP" altLang="en-US" sz="1200" dirty="0" smtClean="0">
                  <a:solidFill>
                    <a:srgbClr val="0033CC"/>
                  </a:solidFill>
                  <a:latin typeface="Meiryo UI" panose="020B0604030504040204" pitchFamily="50" charset="-128"/>
                  <a:ea typeface="Meiryo UI" panose="020B0604030504040204" pitchFamily="50" charset="-128"/>
                </a:rPr>
                <a:t>方面</a:t>
              </a:r>
            </a:p>
          </p:txBody>
        </p:sp>
      </p:grpSp>
      <p:grpSp>
        <p:nvGrpSpPr>
          <p:cNvPr id="3" name="グループ化 2"/>
          <p:cNvGrpSpPr/>
          <p:nvPr/>
        </p:nvGrpSpPr>
        <p:grpSpPr>
          <a:xfrm>
            <a:off x="76321" y="4025376"/>
            <a:ext cx="3317124" cy="2700827"/>
            <a:chOff x="212624" y="4040935"/>
            <a:chExt cx="3317124" cy="2700827"/>
          </a:xfrm>
        </p:grpSpPr>
        <p:pic>
          <p:nvPicPr>
            <p:cNvPr id="160" name="図 159">
              <a:extLst>
                <a:ext uri="{FF2B5EF4-FFF2-40B4-BE49-F238E27FC236}">
                  <a16:creationId xmlns:a16="http://schemas.microsoft.com/office/drawing/2014/main" id="{7D8DE1EA-03C9-418C-B74C-31551957079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1492" b="1897"/>
            <a:stretch/>
          </p:blipFill>
          <p:spPr>
            <a:xfrm>
              <a:off x="219949" y="4330286"/>
              <a:ext cx="2432751" cy="2411476"/>
            </a:xfrm>
            <a:prstGeom prst="rect">
              <a:avLst/>
            </a:prstGeom>
            <a:ln w="28575">
              <a:solidFill>
                <a:schemeClr val="accent1"/>
              </a:solidFill>
              <a:miter lim="800000"/>
            </a:ln>
          </p:spPr>
        </p:pic>
        <p:sp>
          <p:nvSpPr>
            <p:cNvPr id="162" name="テキスト ボックス 161">
              <a:extLst>
                <a:ext uri="{FF2B5EF4-FFF2-40B4-BE49-F238E27FC236}">
                  <a16:creationId xmlns:a16="http://schemas.microsoft.com/office/drawing/2014/main" id="{F3C61E9A-8FD1-4E49-AC02-6C2D8BF7F280}"/>
                </a:ext>
              </a:extLst>
            </p:cNvPr>
            <p:cNvSpPr txBox="1"/>
            <p:nvPr/>
          </p:nvSpPr>
          <p:spPr>
            <a:xfrm>
              <a:off x="212624" y="4040935"/>
              <a:ext cx="2448000" cy="276999"/>
            </a:xfrm>
            <a:prstGeom prst="rect">
              <a:avLst/>
            </a:prstGeom>
            <a:solidFill>
              <a:schemeClr val="accent4"/>
            </a:solidFill>
            <a:ln w="38100">
              <a:solidFill>
                <a:schemeClr val="accent1"/>
              </a:solidFill>
              <a:miter lim="800000"/>
            </a:ln>
          </p:spPr>
          <p:txBody>
            <a:bodyPr wrap="square" rtlCol="0" anchor="ctr">
              <a:spAutoFit/>
            </a:bodyP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広域における堺ベイエリア</a:t>
              </a:r>
            </a:p>
          </p:txBody>
        </p:sp>
        <p:sp>
          <p:nvSpPr>
            <p:cNvPr id="165" name="楕円 164">
              <a:extLst>
                <a:ext uri="{FF2B5EF4-FFF2-40B4-BE49-F238E27FC236}">
                  <a16:creationId xmlns:a16="http://schemas.microsoft.com/office/drawing/2014/main" id="{45379DD7-0C3C-4D11-BE88-243A09F28701}"/>
                </a:ext>
              </a:extLst>
            </p:cNvPr>
            <p:cNvSpPr/>
            <p:nvPr/>
          </p:nvSpPr>
          <p:spPr>
            <a:xfrm>
              <a:off x="1287807" y="5350356"/>
              <a:ext cx="595901" cy="595901"/>
            </a:xfrm>
            <a:prstGeom prst="ellipse">
              <a:avLst/>
            </a:prstGeom>
            <a:noFill/>
            <a:ln w="254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8" name="Picture 2" descr="細い線から太くなる矢印">
              <a:extLst>
                <a:ext uri="{FF2B5EF4-FFF2-40B4-BE49-F238E27FC236}">
                  <a16:creationId xmlns:a16="http://schemas.microsoft.com/office/drawing/2014/main" id="{0449BD09-049E-40D8-A9AA-02A27428CBD3}"/>
                </a:ext>
              </a:extLst>
            </p:cNvPr>
            <p:cNvPicPr>
              <a:picLocks noChangeAspect="1" noChangeArrowheads="1"/>
            </p:cNvPicPr>
            <p:nvPr/>
          </p:nvPicPr>
          <p:blipFill>
            <a:blip r:embed="rId1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7554" y="4906954"/>
              <a:ext cx="2102194" cy="1085287"/>
            </a:xfrm>
            <a:prstGeom prst="rect">
              <a:avLst/>
            </a:prstGeom>
            <a:noFill/>
            <a:extLst>
              <a:ext uri="{909E8E84-426E-40DD-AFC4-6F175D3DCCD1}">
                <a14:hiddenFill xmlns:a14="http://schemas.microsoft.com/office/drawing/2010/main">
                  <a:solidFill>
                    <a:srgbClr val="FFFFFF"/>
                  </a:solidFill>
                </a14:hiddenFill>
              </a:ext>
            </a:extLst>
          </p:spPr>
        </p:pic>
        <p:sp>
          <p:nvSpPr>
            <p:cNvPr id="163" name="円弧 162">
              <a:extLst>
                <a:ext uri="{FF2B5EF4-FFF2-40B4-BE49-F238E27FC236}">
                  <a16:creationId xmlns:a16="http://schemas.microsoft.com/office/drawing/2014/main" id="{AA236223-85D8-4BBF-B885-FB32E4705B78}"/>
                </a:ext>
              </a:extLst>
            </p:cNvPr>
            <p:cNvSpPr/>
            <p:nvPr/>
          </p:nvSpPr>
          <p:spPr>
            <a:xfrm rot="14077103" flipH="1">
              <a:off x="1136648" y="5191035"/>
              <a:ext cx="727741" cy="334549"/>
            </a:xfrm>
            <a:prstGeom prst="arc">
              <a:avLst>
                <a:gd name="adj1" fmla="val 13048903"/>
                <a:gd name="adj2" fmla="val 19324501"/>
              </a:avLst>
            </a:prstGeom>
            <a:ln w="25400">
              <a:solidFill>
                <a:schemeClr val="accent5">
                  <a:lumMod val="75000"/>
                </a:schemeClr>
              </a:solidFill>
              <a:headEnd type="triangle" w="med" len="med"/>
              <a:tailEnd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23" name="テキスト ボックス 222">
            <a:extLst>
              <a:ext uri="{FF2B5EF4-FFF2-40B4-BE49-F238E27FC236}">
                <a16:creationId xmlns:a16="http://schemas.microsoft.com/office/drawing/2014/main" id="{6FF5DA54-00C0-4C0F-B31F-59B7DCB19BD5}"/>
              </a:ext>
            </a:extLst>
          </p:cNvPr>
          <p:cNvSpPr txBox="1"/>
          <p:nvPr/>
        </p:nvSpPr>
        <p:spPr>
          <a:xfrm>
            <a:off x="5386882" y="4238537"/>
            <a:ext cx="1261884" cy="280846"/>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市内観光周遊</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19" name="楕円 218">
            <a:extLst>
              <a:ext uri="{FF2B5EF4-FFF2-40B4-BE49-F238E27FC236}">
                <a16:creationId xmlns:a16="http://schemas.microsoft.com/office/drawing/2014/main" id="{0B20D18D-DC3E-4B00-BC0F-E57D10B30798}"/>
              </a:ext>
            </a:extLst>
          </p:cNvPr>
          <p:cNvSpPr/>
          <p:nvPr/>
        </p:nvSpPr>
        <p:spPr>
          <a:xfrm>
            <a:off x="5312452" y="3239827"/>
            <a:ext cx="288000" cy="288000"/>
          </a:xfrm>
          <a:prstGeom prst="ellipse">
            <a:avLst/>
          </a:prstGeom>
          <a:solidFill>
            <a:schemeClr val="accent2">
              <a:lumMod val="40000"/>
              <a:lumOff val="60000"/>
            </a:schemeClr>
          </a:solidFill>
          <a:effectLst>
            <a:outerShdw blurRad="57150" dist="1905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99CB508B-5647-4CF2-A3C3-626082A78904}"/>
              </a:ext>
            </a:extLst>
          </p:cNvPr>
          <p:cNvSpPr txBox="1"/>
          <p:nvPr/>
        </p:nvSpPr>
        <p:spPr>
          <a:xfrm>
            <a:off x="5211188" y="3256335"/>
            <a:ext cx="504000" cy="261610"/>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rPr>
              <a:t>堺駅</a:t>
            </a:r>
            <a:endParaRPr lang="en-US" altLang="ja-JP" sz="1050" b="1" dirty="0">
              <a:latin typeface="Meiryo UI" panose="020B0604030504040204" pitchFamily="50" charset="-128"/>
              <a:ea typeface="Meiryo UI" panose="020B0604030504040204" pitchFamily="50" charset="-128"/>
            </a:endParaRPr>
          </a:p>
        </p:txBody>
      </p:sp>
      <p:sp>
        <p:nvSpPr>
          <p:cNvPr id="158" name="テキスト ボックス 157">
            <a:extLst>
              <a:ext uri="{FF2B5EF4-FFF2-40B4-BE49-F238E27FC236}">
                <a16:creationId xmlns:a16="http://schemas.microsoft.com/office/drawing/2014/main" id="{AF557C8E-9748-4FE4-A398-6782C4ADBD84}"/>
              </a:ext>
            </a:extLst>
          </p:cNvPr>
          <p:cNvSpPr txBox="1"/>
          <p:nvPr/>
        </p:nvSpPr>
        <p:spPr>
          <a:xfrm>
            <a:off x="6365786" y="3667119"/>
            <a:ext cx="576000" cy="246221"/>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堺東駅</a:t>
            </a:r>
            <a:endParaRPr lang="en-US" altLang="ja-JP" sz="1000" b="1" dirty="0">
              <a:latin typeface="Meiryo UI" panose="020B0604030504040204" pitchFamily="50" charset="-128"/>
              <a:ea typeface="Meiryo UI" panose="020B0604030504040204" pitchFamily="50" charset="-128"/>
            </a:endParaRPr>
          </a:p>
        </p:txBody>
      </p:sp>
      <p:sp>
        <p:nvSpPr>
          <p:cNvPr id="159" name="フリーフォーム 4">
            <a:extLst>
              <a:ext uri="{FF2B5EF4-FFF2-40B4-BE49-F238E27FC236}">
                <a16:creationId xmlns:a16="http://schemas.microsoft.com/office/drawing/2014/main" id="{098AD8E5-11FA-4A16-AB7C-3D3D12460924}"/>
              </a:ext>
            </a:extLst>
          </p:cNvPr>
          <p:cNvSpPr/>
          <p:nvPr/>
        </p:nvSpPr>
        <p:spPr>
          <a:xfrm>
            <a:off x="5558951" y="3399231"/>
            <a:ext cx="896326" cy="351531"/>
          </a:xfrm>
          <a:custGeom>
            <a:avLst/>
            <a:gdLst>
              <a:gd name="connsiteX0" fmla="*/ 0 w 742950"/>
              <a:gd name="connsiteY0" fmla="*/ 0 h 361950"/>
              <a:gd name="connsiteX1" fmla="*/ 742950 w 742950"/>
              <a:gd name="connsiteY1" fmla="*/ 361950 h 361950"/>
            </a:gdLst>
            <a:ahLst/>
            <a:cxnLst>
              <a:cxn ang="0">
                <a:pos x="connsiteX0" y="connsiteY0"/>
              </a:cxn>
              <a:cxn ang="0">
                <a:pos x="connsiteX1" y="connsiteY1"/>
              </a:cxn>
            </a:cxnLst>
            <a:rect l="l" t="t" r="r" b="b"/>
            <a:pathLst>
              <a:path w="742950" h="361950">
                <a:moveTo>
                  <a:pt x="0" y="0"/>
                </a:moveTo>
                <a:lnTo>
                  <a:pt x="742950" y="361950"/>
                </a:lnTo>
              </a:path>
            </a:pathLst>
          </a:custGeom>
          <a:noFill/>
          <a:ln w="38100">
            <a:solidFill>
              <a:srgbClr val="FF3300"/>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リーフォーム 1"/>
          <p:cNvSpPr/>
          <p:nvPr/>
        </p:nvSpPr>
        <p:spPr>
          <a:xfrm>
            <a:off x="6336367" y="2849462"/>
            <a:ext cx="1105320" cy="350937"/>
          </a:xfrm>
          <a:custGeom>
            <a:avLst/>
            <a:gdLst>
              <a:gd name="connsiteX0" fmla="*/ 0 w 983672"/>
              <a:gd name="connsiteY0" fmla="*/ 0 h 471055"/>
              <a:gd name="connsiteX1" fmla="*/ 983672 w 983672"/>
              <a:gd name="connsiteY1" fmla="*/ 471055 h 471055"/>
            </a:gdLst>
            <a:ahLst/>
            <a:cxnLst>
              <a:cxn ang="0">
                <a:pos x="connsiteX0" y="connsiteY0"/>
              </a:cxn>
              <a:cxn ang="0">
                <a:pos x="connsiteX1" y="connsiteY1"/>
              </a:cxn>
            </a:cxnLst>
            <a:rect l="l" t="t" r="r" b="b"/>
            <a:pathLst>
              <a:path w="983672" h="471055">
                <a:moveTo>
                  <a:pt x="0" y="0"/>
                </a:moveTo>
                <a:lnTo>
                  <a:pt x="983672" y="471055"/>
                </a:lnTo>
              </a:path>
            </a:pathLst>
          </a:custGeom>
          <a:no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p:cNvSpPr/>
          <p:nvPr/>
        </p:nvSpPr>
        <p:spPr>
          <a:xfrm rot="21258509">
            <a:off x="5375450" y="2309305"/>
            <a:ext cx="216000" cy="2160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テキスト ボックス 223">
            <a:extLst>
              <a:ext uri="{FF2B5EF4-FFF2-40B4-BE49-F238E27FC236}">
                <a16:creationId xmlns:a16="http://schemas.microsoft.com/office/drawing/2014/main" id="{82306DAB-C5FF-41BC-A365-38C876AE6B62}"/>
              </a:ext>
            </a:extLst>
          </p:cNvPr>
          <p:cNvSpPr txBox="1"/>
          <p:nvPr/>
        </p:nvSpPr>
        <p:spPr>
          <a:xfrm>
            <a:off x="6040710" y="5135097"/>
            <a:ext cx="1566478" cy="271869"/>
          </a:xfrm>
          <a:prstGeom prst="rect">
            <a:avLst/>
          </a:prstGeom>
          <a:noFill/>
        </p:spPr>
        <p:txBody>
          <a:bodyPr wrap="square" rtlCol="0">
            <a:spAutoFit/>
          </a:bodyPr>
          <a:lstStyle/>
          <a:p>
            <a:pPr>
              <a:lnSpc>
                <a:spcPts val="1400"/>
              </a:lnSpc>
            </a:pPr>
            <a:r>
              <a:rPr kumimoji="1" lang="ja-JP" altLang="en-US" sz="1600" b="1" dirty="0">
                <a:effectLst>
                  <a:glow rad="152400">
                    <a:schemeClr val="bg1">
                      <a:alpha val="70000"/>
                    </a:schemeClr>
                  </a:glow>
                </a:effectLst>
                <a:latin typeface="Meiryo UI" panose="020B0604030504040204" pitchFamily="50" charset="-128"/>
                <a:ea typeface="Meiryo UI" panose="020B0604030504040204" pitchFamily="50" charset="-128"/>
              </a:rPr>
              <a:t>大仙公園エリア</a:t>
            </a:r>
            <a:endParaRPr kumimoji="1" lang="en-US" altLang="ja-JP" sz="1600" b="1"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156" name="テキスト ボックス 155">
            <a:extLst>
              <a:ext uri="{FF2B5EF4-FFF2-40B4-BE49-F238E27FC236}">
                <a16:creationId xmlns:a16="http://schemas.microsoft.com/office/drawing/2014/main" id="{6EF5D70D-8F5A-401C-A57F-05D051FE5C72}"/>
              </a:ext>
            </a:extLst>
          </p:cNvPr>
          <p:cNvSpPr txBox="1"/>
          <p:nvPr/>
        </p:nvSpPr>
        <p:spPr>
          <a:xfrm>
            <a:off x="6762204" y="4437625"/>
            <a:ext cx="834232" cy="200055"/>
          </a:xfrm>
          <a:prstGeom prst="rect">
            <a:avLst/>
          </a:prstGeom>
          <a:noFill/>
        </p:spPr>
        <p:txBody>
          <a:bodyPr wrap="square" rtlCol="0">
            <a:spAutoFit/>
          </a:bodyPr>
          <a:lstStyle/>
          <a:p>
            <a:r>
              <a:rPr lang="ja-JP" altLang="en-US" sz="700" dirty="0"/>
              <a:t>三国ヶ丘駅</a:t>
            </a:r>
            <a:endParaRPr lang="en-US" altLang="ja-JP" sz="700" dirty="0"/>
          </a:p>
        </p:txBody>
      </p:sp>
      <p:sp>
        <p:nvSpPr>
          <p:cNvPr id="194" name="テキスト ボックス 193">
            <a:extLst>
              <a:ext uri="{FF2B5EF4-FFF2-40B4-BE49-F238E27FC236}">
                <a16:creationId xmlns:a16="http://schemas.microsoft.com/office/drawing/2014/main" id="{AC387004-145F-4654-9975-965083990C72}"/>
              </a:ext>
            </a:extLst>
          </p:cNvPr>
          <p:cNvSpPr txBox="1"/>
          <p:nvPr/>
        </p:nvSpPr>
        <p:spPr>
          <a:xfrm>
            <a:off x="3642722" y="2298243"/>
            <a:ext cx="1665841" cy="630942"/>
          </a:xfrm>
          <a:prstGeom prst="rect">
            <a:avLst/>
          </a:prstGeom>
          <a:noFill/>
        </p:spPr>
        <p:txBody>
          <a:bodyPr wrap="none" rtlCol="0">
            <a:spAutoFit/>
          </a:bodyPr>
          <a:lstStyle/>
          <a:p>
            <a:pPr>
              <a:lnSpc>
                <a:spcPts val="1400"/>
              </a:lnSpc>
            </a:pP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多様なアクティビティ</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レクリエーション</a:t>
            </a:r>
            <a:endParaRPr kumimoji="1" lang="en-US" altLang="ja-JP"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ビジネス</a:t>
            </a:r>
            <a:r>
              <a:rPr kumimoji="1" lang="ja-JP" altLang="en-US"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ワーカ</a:t>
            </a: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ー</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64" name="正方形/長方形 263">
            <a:extLst>
              <a:ext uri="{FF2B5EF4-FFF2-40B4-BE49-F238E27FC236}">
                <a16:creationId xmlns:a16="http://schemas.microsoft.com/office/drawing/2014/main" id="{FCCA6116-D87A-43D5-B117-4F20ECA6D37C}"/>
              </a:ext>
            </a:extLst>
          </p:cNvPr>
          <p:cNvSpPr/>
          <p:nvPr/>
        </p:nvSpPr>
        <p:spPr>
          <a:xfrm rot="17034896" flipV="1">
            <a:off x="3632542" y="6645609"/>
            <a:ext cx="45719" cy="4571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1" name="正方形/長方形 260">
            <a:extLst>
              <a:ext uri="{FF2B5EF4-FFF2-40B4-BE49-F238E27FC236}">
                <a16:creationId xmlns:a16="http://schemas.microsoft.com/office/drawing/2014/main" id="{5500167C-273E-45E4-9708-B6E6506452A3}"/>
              </a:ext>
            </a:extLst>
          </p:cNvPr>
          <p:cNvSpPr/>
          <p:nvPr/>
        </p:nvSpPr>
        <p:spPr>
          <a:xfrm rot="17985647">
            <a:off x="4749546" y="4294226"/>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2" name="テキスト ボックス 261">
            <a:extLst>
              <a:ext uri="{FF2B5EF4-FFF2-40B4-BE49-F238E27FC236}">
                <a16:creationId xmlns:a16="http://schemas.microsoft.com/office/drawing/2014/main" id="{7D60C752-B65B-4D46-A63D-0E5F0E45F68F}"/>
              </a:ext>
            </a:extLst>
          </p:cNvPr>
          <p:cNvSpPr txBox="1"/>
          <p:nvPr/>
        </p:nvSpPr>
        <p:spPr>
          <a:xfrm rot="18004448">
            <a:off x="4686093" y="4248235"/>
            <a:ext cx="415293" cy="200055"/>
          </a:xfrm>
          <a:prstGeom prst="rect">
            <a:avLst/>
          </a:prstGeom>
          <a:noFill/>
        </p:spPr>
        <p:txBody>
          <a:bodyPr wrap="square" rtlCol="0">
            <a:spAutoFit/>
          </a:bodyPr>
          <a:lstStyle/>
          <a:p>
            <a:r>
              <a:rPr lang="ja-JP" altLang="en-US" sz="700" dirty="0"/>
              <a:t>湊駅</a:t>
            </a:r>
            <a:endParaRPr lang="en-US" altLang="ja-JP" sz="700" dirty="0"/>
          </a:p>
        </p:txBody>
      </p:sp>
      <p:sp>
        <p:nvSpPr>
          <p:cNvPr id="263" name="正方形/長方形 262">
            <a:extLst>
              <a:ext uri="{FF2B5EF4-FFF2-40B4-BE49-F238E27FC236}">
                <a16:creationId xmlns:a16="http://schemas.microsoft.com/office/drawing/2014/main" id="{33AFB17C-9B0B-4F28-90A3-118CE51F822F}"/>
              </a:ext>
            </a:extLst>
          </p:cNvPr>
          <p:cNvSpPr/>
          <p:nvPr/>
        </p:nvSpPr>
        <p:spPr>
          <a:xfrm rot="17985647">
            <a:off x="4342737" y="5079594"/>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268" name="テキスト ボックス 267">
            <a:extLst>
              <a:ext uri="{FF2B5EF4-FFF2-40B4-BE49-F238E27FC236}">
                <a16:creationId xmlns:a16="http://schemas.microsoft.com/office/drawing/2014/main" id="{78C5E300-3028-400E-9A36-F043F603FAFB}"/>
              </a:ext>
            </a:extLst>
          </p:cNvPr>
          <p:cNvSpPr txBox="1"/>
          <p:nvPr/>
        </p:nvSpPr>
        <p:spPr>
          <a:xfrm rot="18008439">
            <a:off x="4191945" y="5019749"/>
            <a:ext cx="592528" cy="200055"/>
          </a:xfrm>
          <a:prstGeom prst="rect">
            <a:avLst/>
          </a:prstGeom>
          <a:noFill/>
        </p:spPr>
        <p:txBody>
          <a:bodyPr wrap="square" rtlCol="0">
            <a:spAutoFit/>
          </a:bodyPr>
          <a:lstStyle/>
          <a:p>
            <a:r>
              <a:rPr lang="ja-JP" altLang="en-US" sz="700" dirty="0"/>
              <a:t>石津川駅</a:t>
            </a:r>
            <a:endParaRPr lang="en-US" altLang="ja-JP" sz="700" dirty="0"/>
          </a:p>
        </p:txBody>
      </p:sp>
      <p:sp>
        <p:nvSpPr>
          <p:cNvPr id="161" name="正方形/長方形 160">
            <a:extLst>
              <a:ext uri="{FF2B5EF4-FFF2-40B4-BE49-F238E27FC236}">
                <a16:creationId xmlns:a16="http://schemas.microsoft.com/office/drawing/2014/main" id="{33AFB17C-9B0B-4F28-90A3-118CE51F822F}"/>
              </a:ext>
            </a:extLst>
          </p:cNvPr>
          <p:cNvSpPr/>
          <p:nvPr/>
        </p:nvSpPr>
        <p:spPr>
          <a:xfrm rot="18942723">
            <a:off x="6206707" y="2435849"/>
            <a:ext cx="79575" cy="422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sz="1662"/>
          </a:p>
        </p:txBody>
      </p:sp>
      <p:sp>
        <p:nvSpPr>
          <p:cNvPr id="166" name="テキスト ボックス 165">
            <a:extLst>
              <a:ext uri="{FF2B5EF4-FFF2-40B4-BE49-F238E27FC236}">
                <a16:creationId xmlns:a16="http://schemas.microsoft.com/office/drawing/2014/main" id="{6FF5DA54-00C0-4C0F-B31F-59B7DCB19BD5}"/>
              </a:ext>
            </a:extLst>
          </p:cNvPr>
          <p:cNvSpPr txBox="1"/>
          <p:nvPr/>
        </p:nvSpPr>
        <p:spPr>
          <a:xfrm>
            <a:off x="6524330" y="1594557"/>
            <a:ext cx="1463862" cy="271869"/>
          </a:xfrm>
          <a:prstGeom prst="rect">
            <a:avLst/>
          </a:prstGeom>
          <a:noFill/>
        </p:spPr>
        <p:txBody>
          <a:bodyPr wrap="none" rtlCol="0">
            <a:spAutoFit/>
          </a:bodyPr>
          <a:lstStyle/>
          <a:p>
            <a:pPr>
              <a:lnSpc>
                <a:spcPts val="1400"/>
              </a:lnSpc>
            </a:pPr>
            <a:r>
              <a:rPr kumimoji="1" lang="ja-JP" altLang="en-US" sz="1400" b="1" dirty="0" smtClean="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rPr>
              <a:t>広域からアクセス</a:t>
            </a:r>
            <a:endParaRPr kumimoji="1" lang="en-US" altLang="ja-JP" sz="1400" b="1" dirty="0">
              <a:solidFill>
                <a:srgbClr val="1D6FA9"/>
              </a:solidFill>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283" name="フリーフォーム: 図形 18">
            <a:extLst>
              <a:ext uri="{FF2B5EF4-FFF2-40B4-BE49-F238E27FC236}">
                <a16:creationId xmlns:a16="http://schemas.microsoft.com/office/drawing/2014/main" id="{42EF42F0-9CAB-41F6-B485-DD75764D16C0}"/>
              </a:ext>
            </a:extLst>
          </p:cNvPr>
          <p:cNvSpPr/>
          <p:nvPr/>
        </p:nvSpPr>
        <p:spPr>
          <a:xfrm>
            <a:off x="3659278" y="3517117"/>
            <a:ext cx="1686442" cy="3205319"/>
          </a:xfrm>
          <a:custGeom>
            <a:avLst/>
            <a:gdLst>
              <a:gd name="connsiteX0" fmla="*/ 0 w 1688123"/>
              <a:gd name="connsiteY0" fmla="*/ 3430953 h 3430953"/>
              <a:gd name="connsiteX1" fmla="*/ 1062892 w 1688123"/>
              <a:gd name="connsiteY1" fmla="*/ 1180123 h 3430953"/>
              <a:gd name="connsiteX2" fmla="*/ 1688123 w 1688123"/>
              <a:gd name="connsiteY2"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482455 w 1688123"/>
              <a:gd name="connsiteY1" fmla="*/ 2276042 h 3430953"/>
              <a:gd name="connsiteX2" fmla="*/ 937845 w 1688123"/>
              <a:gd name="connsiteY2" fmla="*/ 1289538 h 3430953"/>
              <a:gd name="connsiteX3" fmla="*/ 1688123 w 1688123"/>
              <a:gd name="connsiteY3" fmla="*/ 0 h 3430953"/>
              <a:gd name="connsiteX0" fmla="*/ 0 w 1688123"/>
              <a:gd name="connsiteY0" fmla="*/ 3430953 h 3430953"/>
              <a:gd name="connsiteX1" fmla="*/ 937845 w 1688123"/>
              <a:gd name="connsiteY1" fmla="*/ 1289538 h 3430953"/>
              <a:gd name="connsiteX2" fmla="*/ 1688123 w 1688123"/>
              <a:gd name="connsiteY2" fmla="*/ 0 h 3430953"/>
              <a:gd name="connsiteX0" fmla="*/ 0 w 1688123"/>
              <a:gd name="connsiteY0" fmla="*/ 3430953 h 3430953"/>
              <a:gd name="connsiteX1" fmla="*/ 1031629 w 1688123"/>
              <a:gd name="connsiteY1" fmla="*/ 1297353 h 3430953"/>
              <a:gd name="connsiteX2" fmla="*/ 1688123 w 1688123"/>
              <a:gd name="connsiteY2" fmla="*/ 0 h 3430953"/>
              <a:gd name="connsiteX0" fmla="*/ 0 w 1680307"/>
              <a:gd name="connsiteY0" fmla="*/ 3360615 h 3360615"/>
              <a:gd name="connsiteX1" fmla="*/ 1023813 w 1680307"/>
              <a:gd name="connsiteY1" fmla="*/ 1297353 h 3360615"/>
              <a:gd name="connsiteX2" fmla="*/ 1680307 w 1680307"/>
              <a:gd name="connsiteY2" fmla="*/ 0 h 3360615"/>
            </a:gdLst>
            <a:ahLst/>
            <a:cxnLst>
              <a:cxn ang="0">
                <a:pos x="connsiteX0" y="connsiteY0"/>
              </a:cxn>
              <a:cxn ang="0">
                <a:pos x="connsiteX1" y="connsiteY1"/>
              </a:cxn>
              <a:cxn ang="0">
                <a:pos x="connsiteX2" y="connsiteY2"/>
              </a:cxn>
            </a:cxnLst>
            <a:rect l="l" t="t" r="r" b="b"/>
            <a:pathLst>
              <a:path w="1680307" h="3360615">
                <a:moveTo>
                  <a:pt x="0" y="3360615"/>
                </a:moveTo>
                <a:cubicBezTo>
                  <a:pt x="195385" y="2914487"/>
                  <a:pt x="742459" y="1869178"/>
                  <a:pt x="1023813" y="1297353"/>
                </a:cubicBezTo>
                <a:cubicBezTo>
                  <a:pt x="1305167" y="725528"/>
                  <a:pt x="1508368" y="304149"/>
                  <a:pt x="1680307" y="0"/>
                </a:cubicBezTo>
              </a:path>
            </a:pathLst>
          </a:custGeom>
          <a:noFill/>
          <a:ln w="152400">
            <a:solidFill>
              <a:schemeClr val="accent5">
                <a:lumMod val="75000"/>
                <a:alpha val="70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3</a:t>
            </a:r>
          </a:p>
        </p:txBody>
      </p:sp>
      <p:pic>
        <p:nvPicPr>
          <p:cNvPr id="167" name="図 1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8032" y="2766261"/>
            <a:ext cx="1225031" cy="881249"/>
          </a:xfrm>
          <a:prstGeom prst="rect">
            <a:avLst/>
          </a:prstGeom>
          <a:ln>
            <a:noFill/>
          </a:ln>
          <a:effectLst>
            <a:softEdge rad="112500"/>
          </a:effectLst>
        </p:spPr>
      </p:pic>
    </p:spTree>
    <p:extLst>
      <p:ext uri="{BB962C8B-B14F-4D97-AF65-F5344CB8AC3E}">
        <p14:creationId xmlns:p14="http://schemas.microsoft.com/office/powerpoint/2010/main" val="1836780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0AC170A4-3F07-4CAD-A4E4-25F3B4535E64}"/>
              </a:ext>
            </a:extLst>
          </p:cNvPr>
          <p:cNvSpPr txBox="1"/>
          <p:nvPr/>
        </p:nvSpPr>
        <p:spPr>
          <a:xfrm>
            <a:off x="448016" y="1714528"/>
            <a:ext cx="9341055" cy="2657138"/>
          </a:xfrm>
          <a:prstGeom prst="rect">
            <a:avLst/>
          </a:prstGeom>
          <a:solidFill>
            <a:schemeClr val="accent4">
              <a:lumMod val="20000"/>
              <a:lumOff val="80000"/>
            </a:schemeClr>
          </a:solidFill>
          <a:ln>
            <a:noFill/>
          </a:ln>
        </p:spPr>
        <p:txBody>
          <a:bodyPr wrap="square" rtlCol="0">
            <a:spAutoFit/>
          </a:bodyPr>
          <a:lstStyle/>
          <a:p>
            <a:pPr algn="just">
              <a:lnSpc>
                <a:spcPts val="2000"/>
              </a:lnSpc>
            </a:pPr>
            <a:r>
              <a:rPr kumimoji="1" lang="ja-JP" altLang="en-US" sz="1600" spc="-20" dirty="0" smtClean="0">
                <a:latin typeface="Meiryo UI" panose="020B0604030504040204" pitchFamily="50" charset="-128"/>
                <a:ea typeface="Meiryo UI" panose="020B0604030504040204" pitchFamily="50" charset="-128"/>
              </a:rPr>
              <a:t>■新たなライフスタイルとイノベーションがあふれる都市</a:t>
            </a:r>
            <a:endParaRPr kumimoji="1" lang="en-US" altLang="ja-JP" sz="1600" spc="-20" dirty="0" smtClean="0">
              <a:latin typeface="Meiryo UI" panose="020B0604030504040204" pitchFamily="50" charset="-128"/>
              <a:ea typeface="Meiryo UI" panose="020B0604030504040204" pitchFamily="50" charset="-128"/>
            </a:endParaRPr>
          </a:p>
          <a:p>
            <a:pPr algn="just">
              <a:lnSpc>
                <a:spcPts val="2000"/>
              </a:lnSpc>
            </a:pPr>
            <a:r>
              <a:rPr kumimoji="1" lang="ja-JP" altLang="en-US" sz="1400" spc="-2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安全性</a:t>
            </a:r>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快適性</a:t>
            </a:r>
            <a:r>
              <a:rPr lang="ja-JP" altLang="en-US" sz="1400" dirty="0">
                <a:latin typeface="Meiryo UI" panose="020B0604030504040204" pitchFamily="50" charset="-128"/>
                <a:ea typeface="Meiryo UI" panose="020B0604030504040204" pitchFamily="50" charset="-128"/>
              </a:rPr>
              <a:t>・利便性を備えた「駅まち」空間の一体的</a:t>
            </a:r>
            <a:r>
              <a:rPr lang="ja-JP" altLang="en-US" sz="1400" dirty="0" smtClean="0">
                <a:latin typeface="Meiryo UI" panose="020B0604030504040204" pitchFamily="50" charset="-128"/>
                <a:ea typeface="Meiryo UI" panose="020B0604030504040204" pitchFamily="50" charset="-128"/>
              </a:rPr>
              <a:t>な</a:t>
            </a:r>
            <a:r>
              <a:rPr lang="ja-JP" altLang="en-US" sz="1400" dirty="0">
                <a:latin typeface="Meiryo UI" panose="020B0604030504040204" pitchFamily="50" charset="-128"/>
                <a:ea typeface="Meiryo UI" panose="020B0604030504040204" pitchFamily="50" charset="-128"/>
              </a:rPr>
              <a:t>形成</a:t>
            </a:r>
            <a:endParaRPr lang="en-US" altLang="ja-JP" sz="1400" dirty="0" smtClean="0">
              <a:latin typeface="Meiryo UI" panose="020B0604030504040204" pitchFamily="50" charset="-128"/>
              <a:ea typeface="Meiryo UI" panose="020B0604030504040204" pitchFamily="50" charset="-128"/>
            </a:endParaRPr>
          </a:p>
          <a:p>
            <a:pPr algn="just">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●複数の</a:t>
            </a:r>
            <a:r>
              <a:rPr kumimoji="1" lang="ja-JP" altLang="en-US" sz="1400" dirty="0">
                <a:latin typeface="Meiryo UI" panose="020B0604030504040204" pitchFamily="50" charset="-128"/>
                <a:ea typeface="Meiryo UI" panose="020B0604030504040204" pitchFamily="50" charset="-128"/>
              </a:rPr>
              <a:t>用途が融合した職住</a:t>
            </a:r>
            <a:r>
              <a:rPr kumimoji="1" lang="ja-JP" altLang="en-US" sz="1400" dirty="0" smtClean="0">
                <a:latin typeface="Meiryo UI" panose="020B0604030504040204" pitchFamily="50" charset="-128"/>
                <a:ea typeface="Meiryo UI" panose="020B0604030504040204" pitchFamily="50" charset="-128"/>
              </a:rPr>
              <a:t>近接の</a:t>
            </a:r>
            <a:r>
              <a:rPr lang="ja-JP" altLang="en-US" sz="1400" dirty="0" smtClean="0">
                <a:latin typeface="Meiryo UI" panose="020B0604030504040204" pitchFamily="50" charset="-128"/>
                <a:ea typeface="Meiryo UI" panose="020B0604030504040204" pitchFamily="50" charset="-128"/>
              </a:rPr>
              <a:t>都市機能が駅</a:t>
            </a:r>
            <a:r>
              <a:rPr lang="ja-JP" altLang="en-US" sz="1400" dirty="0">
                <a:latin typeface="Meiryo UI" panose="020B0604030504040204" pitchFamily="50" charset="-128"/>
                <a:ea typeface="Meiryo UI" panose="020B0604030504040204" pitchFamily="50" charset="-128"/>
              </a:rPr>
              <a:t>周辺</a:t>
            </a:r>
            <a:r>
              <a:rPr lang="ja-JP" altLang="en-US" sz="1400" dirty="0" smtClean="0">
                <a:latin typeface="Meiryo UI" panose="020B0604030504040204" pitchFamily="50" charset="-128"/>
                <a:ea typeface="Meiryo UI" panose="020B0604030504040204" pitchFamily="50" charset="-128"/>
              </a:rPr>
              <a:t>に集積</a:t>
            </a:r>
            <a:endParaRPr kumimoji="1" lang="en-US" altLang="ja-JP" sz="1400" dirty="0">
              <a:latin typeface="Meiryo UI" panose="020B0604030504040204" pitchFamily="50" charset="-128"/>
              <a:ea typeface="Meiryo UI" panose="020B0604030504040204" pitchFamily="50" charset="-128"/>
            </a:endParaRPr>
          </a:p>
          <a:p>
            <a:pPr algn="just">
              <a:lnSpc>
                <a:spcPts val="2000"/>
              </a:lnSpc>
            </a:pPr>
            <a:r>
              <a:rPr kumimoji="1" lang="ja-JP" altLang="en-US" sz="1400" spc="-20" dirty="0">
                <a:latin typeface="Meiryo UI" panose="020B0604030504040204" pitchFamily="50" charset="-128"/>
                <a:ea typeface="Meiryo UI" panose="020B0604030504040204" pitchFamily="50" charset="-128"/>
              </a:rPr>
              <a:t>　</a:t>
            </a:r>
            <a:r>
              <a:rPr kumimoji="1" lang="ja-JP" altLang="en-US" sz="1400" spc="-20" dirty="0" smtClean="0">
                <a:latin typeface="Meiryo UI" panose="020B0604030504040204" pitchFamily="50" charset="-128"/>
                <a:ea typeface="Meiryo UI" panose="020B0604030504040204" pitchFamily="50" charset="-128"/>
              </a:rPr>
              <a:t>●</a:t>
            </a:r>
            <a:r>
              <a:rPr kumimoji="1" lang="en-US" altLang="ja-JP" sz="1400" spc="-20" dirty="0" err="1" smtClean="0">
                <a:latin typeface="Meiryo UI" panose="020B0604030504040204" pitchFamily="50" charset="-128"/>
                <a:ea typeface="Meiryo UI" panose="020B0604030504040204" pitchFamily="50" charset="-128"/>
              </a:rPr>
              <a:t>MaaS</a:t>
            </a:r>
            <a:r>
              <a:rPr kumimoji="1" lang="ja-JP" altLang="en-US" sz="1400" spc="-20" dirty="0" smtClean="0">
                <a:latin typeface="Meiryo UI" panose="020B0604030504040204" pitchFamily="50" charset="-128"/>
                <a:ea typeface="Meiryo UI" panose="020B0604030504040204" pitchFamily="50" charset="-128"/>
              </a:rPr>
              <a:t>等による自転車ほか、多様</a:t>
            </a:r>
            <a:r>
              <a:rPr kumimoji="1" lang="ja-JP" altLang="en-US" sz="1400" spc="-20" dirty="0">
                <a:latin typeface="Meiryo UI" panose="020B0604030504040204" pitchFamily="50" charset="-128"/>
                <a:ea typeface="Meiryo UI" panose="020B0604030504040204" pitchFamily="50" charset="-128"/>
              </a:rPr>
              <a:t>な移動</a:t>
            </a:r>
            <a:r>
              <a:rPr kumimoji="1" lang="ja-JP" altLang="en-US" sz="1400" spc="-20" dirty="0" smtClean="0">
                <a:latin typeface="Meiryo UI" panose="020B0604030504040204" pitchFamily="50" charset="-128"/>
                <a:ea typeface="Meiryo UI" panose="020B0604030504040204" pitchFamily="50" charset="-128"/>
              </a:rPr>
              <a:t>手段によるストレスフリーな移動環境の整備</a:t>
            </a:r>
            <a:endParaRPr kumimoji="1" lang="en-US" altLang="ja-JP" sz="1400" spc="-20" dirty="0">
              <a:latin typeface="Meiryo UI" panose="020B0604030504040204" pitchFamily="50" charset="-128"/>
              <a:ea typeface="Meiryo UI" panose="020B0604030504040204" pitchFamily="50" charset="-128"/>
            </a:endParaRPr>
          </a:p>
          <a:p>
            <a:pPr algn="just">
              <a:lnSpc>
                <a:spcPts val="2000"/>
              </a:lnSpc>
            </a:pPr>
            <a:r>
              <a:rPr kumimoji="1" lang="ja-JP" altLang="en-US" sz="1400" spc="-20" dirty="0">
                <a:latin typeface="Meiryo UI" panose="020B0604030504040204" pitchFamily="50" charset="-128"/>
                <a:ea typeface="Meiryo UI" panose="020B0604030504040204" pitchFamily="50" charset="-128"/>
              </a:rPr>
              <a:t>　</a:t>
            </a:r>
            <a:r>
              <a:rPr kumimoji="1" lang="ja-JP" altLang="en-US" sz="1400" spc="-20" dirty="0" smtClean="0">
                <a:latin typeface="Meiryo UI" panose="020B0604030504040204" pitchFamily="50" charset="-128"/>
                <a:ea typeface="Meiryo UI" panose="020B0604030504040204" pitchFamily="50" charset="-128"/>
              </a:rPr>
              <a:t>●</a:t>
            </a:r>
            <a:r>
              <a:rPr kumimoji="1" lang="ja-JP" altLang="en-US" sz="1400" spc="-20" dirty="0">
                <a:latin typeface="Meiryo UI" panose="020B0604030504040204" pitchFamily="50" charset="-128"/>
                <a:ea typeface="Meiryo UI" panose="020B0604030504040204" pitchFamily="50" charset="-128"/>
              </a:rPr>
              <a:t>国際</a:t>
            </a:r>
            <a:r>
              <a:rPr kumimoji="1" lang="ja-JP" altLang="en-US" sz="1400" spc="-20" dirty="0" smtClean="0">
                <a:latin typeface="Meiryo UI" panose="020B0604030504040204" pitchFamily="50" charset="-128"/>
                <a:ea typeface="Meiryo UI" panose="020B0604030504040204" pitchFamily="50" charset="-128"/>
              </a:rPr>
              <a:t>競争力のある良質</a:t>
            </a:r>
            <a:r>
              <a:rPr kumimoji="1" lang="ja-JP" altLang="en-US" sz="1400" spc="-20" dirty="0">
                <a:latin typeface="Meiryo UI" panose="020B0604030504040204" pitchFamily="50" charset="-128"/>
                <a:ea typeface="Meiryo UI" panose="020B0604030504040204" pitchFamily="50" charset="-128"/>
              </a:rPr>
              <a:t>なオフィス・住</a:t>
            </a:r>
            <a:r>
              <a:rPr kumimoji="1" lang="ja-JP" altLang="en-US" sz="1400" spc="-20" dirty="0" smtClean="0">
                <a:latin typeface="Meiryo UI" panose="020B0604030504040204" pitchFamily="50" charset="-128"/>
                <a:ea typeface="Meiryo UI" panose="020B0604030504040204" pitchFamily="50" charset="-128"/>
              </a:rPr>
              <a:t>環境、リアルな文化・食等の提供</a:t>
            </a:r>
            <a:endParaRPr kumimoji="1" lang="en-US" altLang="ja-JP" sz="1400" spc="-20" dirty="0" smtClean="0">
              <a:latin typeface="Meiryo UI" panose="020B0604030504040204" pitchFamily="50" charset="-128"/>
              <a:ea typeface="Meiryo UI" panose="020B0604030504040204" pitchFamily="50" charset="-128"/>
            </a:endParaRPr>
          </a:p>
          <a:p>
            <a:pPr algn="just">
              <a:lnSpc>
                <a:spcPts val="2000"/>
              </a:lnSpc>
            </a:pPr>
            <a:endParaRPr kumimoji="1" lang="en-US" altLang="ja-JP" sz="1600" spc="-20" dirty="0" smtClean="0">
              <a:latin typeface="Meiryo UI" panose="020B0604030504040204" pitchFamily="50" charset="-128"/>
              <a:ea typeface="Meiryo UI" panose="020B0604030504040204" pitchFamily="50" charset="-128"/>
            </a:endParaRPr>
          </a:p>
          <a:p>
            <a:pPr algn="just">
              <a:lnSpc>
                <a:spcPts val="2000"/>
              </a:lnSpc>
            </a:pPr>
            <a:r>
              <a:rPr kumimoji="1" lang="ja-JP" altLang="en-US" sz="1600" spc="-20" dirty="0" smtClean="0">
                <a:latin typeface="Meiryo UI" panose="020B0604030504040204" pitchFamily="50" charset="-128"/>
                <a:ea typeface="Meiryo UI" panose="020B0604030504040204" pitchFamily="50" charset="-128"/>
              </a:rPr>
              <a:t>■オンライン</a:t>
            </a:r>
            <a:r>
              <a:rPr kumimoji="1" lang="ja-JP" altLang="en-US" sz="1600" spc="-20" dirty="0">
                <a:latin typeface="Meiryo UI" panose="020B0604030504040204" pitchFamily="50" charset="-128"/>
                <a:ea typeface="Meiryo UI" panose="020B0604030504040204" pitchFamily="50" charset="-128"/>
              </a:rPr>
              <a:t>で代替しがたい体験の提供</a:t>
            </a:r>
            <a:endParaRPr kumimoji="1" lang="en-US" altLang="ja-JP" sz="1600" spc="-20" dirty="0">
              <a:latin typeface="Meiryo UI" panose="020B0604030504040204" pitchFamily="50" charset="-128"/>
              <a:ea typeface="Meiryo UI" panose="020B0604030504040204" pitchFamily="50" charset="-128"/>
            </a:endParaRPr>
          </a:p>
          <a:p>
            <a:pPr algn="just">
              <a:lnSpc>
                <a:spcPts val="2000"/>
              </a:lnSpc>
            </a:pPr>
            <a:r>
              <a:rPr kumimoji="1" lang="ja-JP" altLang="en-US" sz="1400" dirty="0" smtClean="0">
                <a:latin typeface="Meiryo UI" panose="020B0604030504040204" pitchFamily="50" charset="-128"/>
                <a:ea typeface="Meiryo UI" panose="020B0604030504040204" pitchFamily="50" charset="-128"/>
              </a:rPr>
              <a:t>　</a:t>
            </a:r>
            <a:r>
              <a:rPr kumimoji="1" lang="ja-JP" altLang="en-US" sz="1400" spc="-2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水辺や緑のランドスケープを活かしたオープンスペース（シーサイドオフィス、オープンテラス等）</a:t>
            </a:r>
            <a:endParaRPr kumimoji="1" lang="en-US" altLang="ja-JP" sz="1400" dirty="0">
              <a:latin typeface="Meiryo UI" panose="020B0604030504040204" pitchFamily="50" charset="-128"/>
              <a:ea typeface="Meiryo UI" panose="020B0604030504040204" pitchFamily="50" charset="-128"/>
            </a:endParaRPr>
          </a:p>
          <a:p>
            <a:pPr algn="just">
              <a:lnSpc>
                <a:spcPts val="2000"/>
              </a:lnSpc>
            </a:pPr>
            <a:r>
              <a:rPr kumimoji="1" lang="ja-JP" altLang="en-US" sz="1400" dirty="0" smtClean="0">
                <a:latin typeface="Meiryo UI" panose="020B0604030504040204" pitchFamily="50" charset="-128"/>
                <a:ea typeface="Meiryo UI" panose="020B0604030504040204" pitchFamily="50" charset="-128"/>
              </a:rPr>
              <a:t>　●予期せぬ出会いや発見、</a:t>
            </a:r>
            <a:r>
              <a:rPr kumimoji="1" lang="ja-JP" altLang="en-US" sz="1400" spc="-20" dirty="0" smtClean="0">
                <a:latin typeface="Meiryo UI" panose="020B0604030504040204" pitchFamily="50" charset="-128"/>
                <a:ea typeface="Meiryo UI" panose="020B0604030504040204" pitchFamily="50" charset="-128"/>
              </a:rPr>
              <a:t>文化</a:t>
            </a:r>
            <a:r>
              <a:rPr kumimoji="1" lang="ja-JP" altLang="en-US" sz="1400" spc="-20" dirty="0">
                <a:latin typeface="Meiryo UI" panose="020B0604030504040204" pitchFamily="50" charset="-128"/>
                <a:ea typeface="Meiryo UI" panose="020B0604030504040204" pitchFamily="50" charset="-128"/>
              </a:rPr>
              <a:t>・エンターテイメントの</a:t>
            </a:r>
            <a:r>
              <a:rPr kumimoji="1" lang="ja-JP" altLang="en-US" sz="1400" spc="-20" dirty="0" smtClean="0">
                <a:latin typeface="Meiryo UI" panose="020B0604030504040204" pitchFamily="50" charset="-128"/>
                <a:ea typeface="Meiryo UI" panose="020B0604030504040204" pitchFamily="50" charset="-128"/>
              </a:rPr>
              <a:t>実体験を提供する</a:t>
            </a:r>
            <a:r>
              <a:rPr lang="ja-JP" altLang="en-US" sz="1400" dirty="0">
                <a:latin typeface="Meiryo UI" panose="020B0604030504040204" pitchFamily="50" charset="-128"/>
                <a:ea typeface="Meiryo UI" panose="020B0604030504040204" pitchFamily="50" charset="-128"/>
              </a:rPr>
              <a:t>柔軟かつ多様な</a:t>
            </a:r>
            <a:r>
              <a:rPr lang="ja-JP" altLang="en-US" sz="1400" dirty="0" smtClean="0">
                <a:latin typeface="Meiryo UI" panose="020B0604030504040204" pitchFamily="50" charset="-128"/>
                <a:ea typeface="Meiryo UI" panose="020B0604030504040204" pitchFamily="50" charset="-128"/>
              </a:rPr>
              <a:t>オープンスペース</a:t>
            </a:r>
            <a:endParaRPr lang="en-US" altLang="ja-JP" sz="1400" dirty="0">
              <a:latin typeface="Meiryo UI" panose="020B0604030504040204" pitchFamily="50" charset="-128"/>
              <a:ea typeface="Meiryo UI" panose="020B0604030504040204" pitchFamily="50" charset="-128"/>
            </a:endParaRPr>
          </a:p>
          <a:p>
            <a:pPr algn="just">
              <a:lnSpc>
                <a:spcPts val="2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●水辺のオープンスペースの活用を</a:t>
            </a:r>
            <a:r>
              <a:rPr lang="ja-JP" altLang="en-US" sz="1400" dirty="0">
                <a:latin typeface="Meiryo UI" panose="020B0604030504040204" pitchFamily="50" charset="-128"/>
                <a:ea typeface="Meiryo UI" panose="020B0604030504040204" pitchFamily="50" charset="-128"/>
              </a:rPr>
              <a:t>支える人材育成、ノウハウの</a:t>
            </a:r>
            <a:r>
              <a:rPr lang="ja-JP" altLang="en-US" sz="1400" dirty="0" smtClean="0">
                <a:latin typeface="Meiryo UI" panose="020B0604030504040204" pitchFamily="50" charset="-128"/>
                <a:ea typeface="Meiryo UI" panose="020B0604030504040204" pitchFamily="50" charset="-128"/>
              </a:rPr>
              <a:t>展開、民間事業者との連携等</a:t>
            </a:r>
            <a:endParaRPr lang="en-US" altLang="ja-JP" sz="1400" dirty="0">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17697" y="1211917"/>
            <a:ext cx="461665" cy="5624055"/>
            <a:chOff x="11447" y="1211917"/>
            <a:chExt cx="461665" cy="5624055"/>
          </a:xfrm>
        </p:grpSpPr>
        <p:sp>
          <p:nvSpPr>
            <p:cNvPr id="33" name="正方形/長方形 32"/>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pic>
        <p:nvPicPr>
          <p:cNvPr id="36" name="コンテンツ プレースホルダー 15">
            <a:extLst>
              <a:ext uri="{FF2B5EF4-FFF2-40B4-BE49-F238E27FC236}">
                <a16:creationId xmlns:a16="http://schemas.microsoft.com/office/drawing/2014/main" id="{C4B418BD-60BD-4341-85E1-78DAD479C292}"/>
              </a:ext>
            </a:extLst>
          </p:cNvPr>
          <p:cNvPicPr>
            <a:picLocks noChangeAspect="1"/>
          </p:cNvPicPr>
          <p:nvPr/>
        </p:nvPicPr>
        <p:blipFill rotWithShape="1">
          <a:blip r:embed="rId3"/>
          <a:srcRect l="34175" t="46336" r="30452" b="11231"/>
          <a:stretch/>
        </p:blipFill>
        <p:spPr>
          <a:xfrm>
            <a:off x="2758458" y="4800613"/>
            <a:ext cx="2392996" cy="1603118"/>
          </a:xfrm>
          <a:prstGeom prst="rect">
            <a:avLst/>
          </a:prstGeom>
        </p:spPr>
      </p:pic>
      <p:grpSp>
        <p:nvGrpSpPr>
          <p:cNvPr id="47" name="グループ化 46"/>
          <p:cNvGrpSpPr/>
          <p:nvPr/>
        </p:nvGrpSpPr>
        <p:grpSpPr>
          <a:xfrm>
            <a:off x="7515637" y="1940185"/>
            <a:ext cx="2187763" cy="1574543"/>
            <a:chOff x="7592979" y="1370668"/>
            <a:chExt cx="2196000" cy="1580471"/>
          </a:xfrm>
        </p:grpSpPr>
        <p:pic>
          <p:nvPicPr>
            <p:cNvPr id="48" name="Picture 2" descr="SDGsロゴ、アイコン、カラーホイール">
              <a:extLst>
                <a:ext uri="{FF2B5EF4-FFF2-40B4-BE49-F238E27FC236}">
                  <a16:creationId xmlns:a16="http://schemas.microsoft.com/office/drawing/2014/main" id="{4A562072-A202-4A13-854B-690463E77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979" y="1370668"/>
              <a:ext cx="2196000" cy="1321991"/>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7927812" y="2634738"/>
              <a:ext cx="1526334" cy="316401"/>
            </a:xfrm>
            <a:prstGeom prst="rect">
              <a:avLst/>
            </a:prstGeom>
          </p:spPr>
          <p:txBody>
            <a:bodyPr wrap="none">
              <a:spAutoFit/>
            </a:bodyPr>
            <a:lstStyle/>
            <a:p>
              <a:pPr algn="just">
                <a:lnSpc>
                  <a:spcPts val="2000"/>
                </a:lnSpc>
              </a:pPr>
              <a:r>
                <a:rPr kumimoji="1" lang="en-US" altLang="ja-JP" sz="1200" spc="-20" dirty="0">
                  <a:latin typeface="Meiryo UI" panose="020B0604030504040204" pitchFamily="50" charset="-128"/>
                  <a:ea typeface="Meiryo UI" panose="020B0604030504040204" pitchFamily="50" charset="-128"/>
                </a:rPr>
                <a:t>SDGs</a:t>
              </a:r>
              <a:r>
                <a:rPr kumimoji="1" lang="ja-JP" altLang="en-US" sz="1200" spc="-20" dirty="0">
                  <a:latin typeface="Meiryo UI" panose="020B0604030504040204" pitchFamily="50" charset="-128"/>
                  <a:ea typeface="Meiryo UI" panose="020B0604030504040204" pitchFamily="50" charset="-128"/>
                </a:rPr>
                <a:t>を意識した取組</a:t>
              </a:r>
              <a:endParaRPr kumimoji="1" lang="en-US" altLang="ja-JP" sz="1200" spc="-20" dirty="0">
                <a:latin typeface="Meiryo UI" panose="020B0604030504040204" pitchFamily="50" charset="-128"/>
                <a:ea typeface="Meiryo UI" panose="020B0604030504040204" pitchFamily="50" charset="-128"/>
              </a:endParaRPr>
            </a:p>
          </p:txBody>
        </p:sp>
      </p:grpSp>
      <p:pic>
        <p:nvPicPr>
          <p:cNvPr id="52" name="図 51"/>
          <p:cNvPicPr>
            <a:picLocks noChangeAspect="1"/>
          </p:cNvPicPr>
          <p:nvPr/>
        </p:nvPicPr>
        <p:blipFill>
          <a:blip r:embed="rId5"/>
          <a:stretch>
            <a:fillRect/>
          </a:stretch>
        </p:blipFill>
        <p:spPr>
          <a:xfrm>
            <a:off x="7631184" y="4800613"/>
            <a:ext cx="2157887" cy="1603118"/>
          </a:xfrm>
          <a:prstGeom prst="rect">
            <a:avLst/>
          </a:prstGeom>
        </p:spPr>
      </p:pic>
      <p:pic>
        <p:nvPicPr>
          <p:cNvPr id="56" name="図 55"/>
          <p:cNvPicPr>
            <a:picLocks noChangeAspect="1"/>
          </p:cNvPicPr>
          <p:nvPr/>
        </p:nvPicPr>
        <p:blipFill>
          <a:blip r:embed="rId6"/>
          <a:stretch>
            <a:fillRect/>
          </a:stretch>
        </p:blipFill>
        <p:spPr>
          <a:xfrm>
            <a:off x="448016" y="4800613"/>
            <a:ext cx="2246795" cy="1603118"/>
          </a:xfrm>
          <a:prstGeom prst="rect">
            <a:avLst/>
          </a:prstGeom>
          <a:effectLst/>
        </p:spPr>
      </p:pic>
      <p:sp>
        <p:nvSpPr>
          <p:cNvPr id="34" name="正方形/長方形 33">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smtClean="0">
                <a:solidFill>
                  <a:schemeClr val="accent4">
                    <a:lumMod val="75000"/>
                  </a:schemeClr>
                </a:solidFill>
                <a:latin typeface="Meiryo UI" panose="020B0604030504040204" pitchFamily="50" charset="-128"/>
                <a:ea typeface="Meiryo UI" panose="020B0604030504040204" pitchFamily="50" charset="-128"/>
              </a:rPr>
              <a:t>◆</a:t>
            </a:r>
            <a:r>
              <a:rPr lang="ja-JP" altLang="en-US" sz="2000" b="1" dirty="0">
                <a:solidFill>
                  <a:srgbClr val="16537F"/>
                </a:solidFill>
                <a:latin typeface="Meiryo UI" panose="020B0604030504040204" pitchFamily="50" charset="-128"/>
                <a:ea typeface="Meiryo UI" panose="020B0604030504040204" pitchFamily="50" charset="-128"/>
              </a:rPr>
              <a:t>社会情勢からの要請</a:t>
            </a:r>
          </a:p>
        </p:txBody>
      </p:sp>
      <p:sp>
        <p:nvSpPr>
          <p:cNvPr id="24" name="テキスト ボックス 23">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4</a:t>
            </a:r>
          </a:p>
        </p:txBody>
      </p:sp>
      <p:pic>
        <p:nvPicPr>
          <p:cNvPr id="25" name="図 24"/>
          <p:cNvPicPr>
            <a:picLocks noChangeAspect="1"/>
          </p:cNvPicPr>
          <p:nvPr/>
        </p:nvPicPr>
        <p:blipFill rotWithShape="1">
          <a:blip r:embed="rId7"/>
          <a:srcRect t="9835"/>
          <a:stretch/>
        </p:blipFill>
        <p:spPr>
          <a:xfrm>
            <a:off x="5202200" y="4800613"/>
            <a:ext cx="2394000" cy="1617650"/>
          </a:xfrm>
          <a:prstGeom prst="rect">
            <a:avLst/>
          </a:prstGeom>
        </p:spPr>
      </p:pic>
      <p:sp>
        <p:nvSpPr>
          <p:cNvPr id="30" name="テキスト ボックス 29">
            <a:extLst>
              <a:ext uri="{FF2B5EF4-FFF2-40B4-BE49-F238E27FC236}">
                <a16:creationId xmlns:a16="http://schemas.microsoft.com/office/drawing/2014/main" id="{26413FBC-DDC2-4E99-BBF8-AD5F2D30FF7A}"/>
              </a:ext>
            </a:extLst>
          </p:cNvPr>
          <p:cNvSpPr txBox="1"/>
          <p:nvPr/>
        </p:nvSpPr>
        <p:spPr>
          <a:xfrm>
            <a:off x="452956" y="4422466"/>
            <a:ext cx="2245903" cy="430887"/>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ゆとりの都市空間</a:t>
            </a:r>
          </a:p>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（オープンスペース）の創出</a:t>
            </a:r>
          </a:p>
        </p:txBody>
      </p:sp>
      <p:sp>
        <p:nvSpPr>
          <p:cNvPr id="37" name="テキスト ボックス 36">
            <a:extLst>
              <a:ext uri="{FF2B5EF4-FFF2-40B4-BE49-F238E27FC236}">
                <a16:creationId xmlns:a16="http://schemas.microsoft.com/office/drawing/2014/main" id="{26413FBC-DDC2-4E99-BBF8-AD5F2D30FF7A}"/>
              </a:ext>
            </a:extLst>
          </p:cNvPr>
          <p:cNvSpPr txBox="1"/>
          <p:nvPr/>
        </p:nvSpPr>
        <p:spPr>
          <a:xfrm>
            <a:off x="2781414" y="4422466"/>
            <a:ext cx="2370040" cy="430887"/>
          </a:xfrm>
          <a:prstGeom prst="rect">
            <a:avLst/>
          </a:prstGeom>
          <a:noFill/>
        </p:spPr>
        <p:txBody>
          <a:bodyPr wrap="square" rtlCol="0">
            <a:spAutoFit/>
          </a:bodyPr>
          <a:lstStyle/>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駅まち」空間</a:t>
            </a: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の形成</a:t>
            </a: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6413FBC-DDC2-4E99-BBF8-AD5F2D30FF7A}"/>
              </a:ext>
            </a:extLst>
          </p:cNvPr>
          <p:cNvSpPr txBox="1"/>
          <p:nvPr/>
        </p:nvSpPr>
        <p:spPr>
          <a:xfrm>
            <a:off x="5211053" y="4422466"/>
            <a:ext cx="2385146" cy="577081"/>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良質なオフィス</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a:t>
            </a:r>
            <a:endParaRPr kumimoji="1" lang="en-US" altLang="ja-JP"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テレワーク</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環境の整備</a:t>
            </a:r>
          </a:p>
          <a:p>
            <a:pPr algn="ct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26413FBC-DDC2-4E99-BBF8-AD5F2D30FF7A}"/>
              </a:ext>
            </a:extLst>
          </p:cNvPr>
          <p:cNvSpPr txBox="1"/>
          <p:nvPr/>
        </p:nvSpPr>
        <p:spPr>
          <a:xfrm>
            <a:off x="7631183" y="4422466"/>
            <a:ext cx="2157888" cy="430887"/>
          </a:xfrm>
          <a:prstGeom prst="rect">
            <a:avLst/>
          </a:prstGeom>
          <a:noFill/>
        </p:spPr>
        <p:txBody>
          <a:bodyPr wrap="square" rtlCol="0">
            <a:spAutoFit/>
          </a:bodyPr>
          <a:lstStyle/>
          <a:p>
            <a:pPr algn="ct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水辺や</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緑の</a:t>
            </a:r>
            <a:r>
              <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ランドスケープ</a:t>
            </a: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を</a:t>
            </a:r>
            <a:endParaRPr kumimoji="1" lang="en-US" altLang="ja-JP"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a:p>
            <a:pPr algn="ctr"/>
            <a:r>
              <a:rPr kumimoji="1" lang="ja-JP" altLang="en-US" sz="1050" b="1" dirty="0" smtClean="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rPr>
              <a:t>活かしたオープンスペース</a:t>
            </a:r>
            <a:endParaRPr kumimoji="1" lang="ja-JP" altLang="en-US" sz="1050" b="1" dirty="0">
              <a:solidFill>
                <a:schemeClr val="tx1">
                  <a:lumMod val="50000"/>
                  <a:lumOff val="50000"/>
                </a:schemeClr>
              </a:solidFill>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2" name="正方形/長方形 1"/>
          <p:cNvSpPr/>
          <p:nvPr/>
        </p:nvSpPr>
        <p:spPr>
          <a:xfrm>
            <a:off x="452956" y="6418263"/>
            <a:ext cx="2228535" cy="338554"/>
          </a:xfrm>
          <a:prstGeom prst="rect">
            <a:avLst/>
          </a:prstGeom>
        </p:spPr>
        <p:txBody>
          <a:bodyPr wrap="square">
            <a:spAutoFit/>
          </a:bodyPr>
          <a:lstStyle/>
          <a:p>
            <a:pPr algn="ctr"/>
            <a:r>
              <a:rPr kumimoji="1" lang="ja-JP" altLang="en-US" sz="800" dirty="0" smtClean="0"/>
              <a:t>出典：品川シーズンテラス</a:t>
            </a:r>
            <a:endParaRPr kumimoji="1" lang="en-US" altLang="ja-JP" sz="800" dirty="0" smtClean="0"/>
          </a:p>
          <a:p>
            <a:pPr algn="ctr"/>
            <a:r>
              <a:rPr kumimoji="1" lang="ja-JP" altLang="en-US" sz="800" dirty="0" smtClean="0"/>
              <a:t>エリアマネジメント事務局</a:t>
            </a:r>
            <a:r>
              <a:rPr kumimoji="1" lang="en-US" altLang="ja-JP" sz="800" dirty="0"/>
              <a:t>HP</a:t>
            </a:r>
            <a:endParaRPr kumimoji="1" lang="ja-JP" altLang="en-US" sz="800" dirty="0"/>
          </a:p>
        </p:txBody>
      </p:sp>
      <p:sp>
        <p:nvSpPr>
          <p:cNvPr id="40" name="正方形/長方形 39"/>
          <p:cNvSpPr/>
          <p:nvPr/>
        </p:nvSpPr>
        <p:spPr>
          <a:xfrm>
            <a:off x="2781414" y="6403731"/>
            <a:ext cx="2337129" cy="461665"/>
          </a:xfrm>
          <a:prstGeom prst="rect">
            <a:avLst/>
          </a:prstGeom>
        </p:spPr>
        <p:txBody>
          <a:bodyPr wrap="square">
            <a:spAutoFit/>
          </a:bodyPr>
          <a:lstStyle/>
          <a:p>
            <a:pPr algn="ctr"/>
            <a:r>
              <a:rPr kumimoji="1" lang="ja-JP" altLang="en-US" sz="800" dirty="0" smtClean="0"/>
              <a:t>出典：路面電車乗り入れを含めた岡山駅前広場のあり方検討会　第</a:t>
            </a:r>
            <a:r>
              <a:rPr kumimoji="1" lang="en-US" altLang="ja-JP" sz="800" dirty="0" smtClean="0"/>
              <a:t>8</a:t>
            </a:r>
            <a:r>
              <a:rPr kumimoji="1" lang="ja-JP" altLang="en-US" sz="800" dirty="0" smtClean="0"/>
              <a:t>回検討資料</a:t>
            </a:r>
            <a:endParaRPr kumimoji="1" lang="en-US" altLang="ja-JP" sz="800" dirty="0" smtClean="0"/>
          </a:p>
          <a:p>
            <a:pPr algn="ctr"/>
            <a:r>
              <a:rPr kumimoji="1" lang="ja-JP" altLang="en-US" sz="800" dirty="0" smtClean="0"/>
              <a:t>岡山市</a:t>
            </a:r>
            <a:r>
              <a:rPr kumimoji="1" lang="en-US" altLang="ja-JP" sz="800" dirty="0" smtClean="0"/>
              <a:t>HP</a:t>
            </a:r>
            <a:endParaRPr kumimoji="1" lang="ja-JP" altLang="en-US" sz="800" dirty="0"/>
          </a:p>
        </p:txBody>
      </p:sp>
      <p:sp>
        <p:nvSpPr>
          <p:cNvPr id="41" name="正方形/長方形 40"/>
          <p:cNvSpPr/>
          <p:nvPr/>
        </p:nvSpPr>
        <p:spPr>
          <a:xfrm>
            <a:off x="5211053" y="6418263"/>
            <a:ext cx="2337129" cy="461665"/>
          </a:xfrm>
          <a:prstGeom prst="rect">
            <a:avLst/>
          </a:prstGeom>
        </p:spPr>
        <p:txBody>
          <a:bodyPr wrap="square">
            <a:spAutoFit/>
          </a:bodyPr>
          <a:lstStyle/>
          <a:p>
            <a:pPr algn="ctr"/>
            <a:r>
              <a:rPr kumimoji="1" lang="ja-JP" altLang="en-US" sz="800" dirty="0" smtClean="0"/>
              <a:t>出典：新型コロナ危機を契機としたまちづくりの方向性の検討について</a:t>
            </a:r>
            <a:endParaRPr kumimoji="1" lang="en-US" altLang="ja-JP" sz="800" dirty="0" smtClean="0"/>
          </a:p>
          <a:p>
            <a:pPr algn="ctr"/>
            <a:r>
              <a:rPr kumimoji="1" lang="ja-JP" altLang="en-US" sz="800" dirty="0" smtClean="0"/>
              <a:t>国土交通省</a:t>
            </a:r>
            <a:r>
              <a:rPr kumimoji="1" lang="en-US" altLang="ja-JP" sz="800" dirty="0" smtClean="0"/>
              <a:t>HP</a:t>
            </a:r>
            <a:endParaRPr kumimoji="1" lang="ja-JP" altLang="en-US" sz="800" dirty="0"/>
          </a:p>
        </p:txBody>
      </p:sp>
      <p:sp>
        <p:nvSpPr>
          <p:cNvPr id="26" name="正方形/長方形 25"/>
          <p:cNvSpPr/>
          <p:nvPr/>
        </p:nvSpPr>
        <p:spPr>
          <a:xfrm>
            <a:off x="7631183" y="6421942"/>
            <a:ext cx="2337129" cy="215444"/>
          </a:xfrm>
          <a:prstGeom prst="rect">
            <a:avLst/>
          </a:prstGeom>
        </p:spPr>
        <p:txBody>
          <a:bodyPr wrap="square">
            <a:spAutoFit/>
          </a:bodyPr>
          <a:lstStyle/>
          <a:p>
            <a:pPr algn="ctr"/>
            <a:r>
              <a:rPr kumimoji="1" lang="ja-JP" altLang="en-US" sz="800" dirty="0" smtClean="0"/>
              <a:t>出典：泉南</a:t>
            </a:r>
            <a:r>
              <a:rPr kumimoji="1" lang="en-US" altLang="ja-JP" sz="800" dirty="0" smtClean="0"/>
              <a:t>LONGPARK</a:t>
            </a:r>
            <a:r>
              <a:rPr kumimoji="1" lang="ja-JP" altLang="en-US" sz="800" dirty="0"/>
              <a:t> </a:t>
            </a:r>
            <a:r>
              <a:rPr kumimoji="1" lang="en-US" altLang="ja-JP" sz="800" dirty="0" smtClean="0"/>
              <a:t>HP</a:t>
            </a:r>
            <a:endParaRPr kumimoji="1" lang="ja-JP" altLang="en-US" sz="800" dirty="0"/>
          </a:p>
        </p:txBody>
      </p:sp>
    </p:spTree>
    <p:extLst>
      <p:ext uri="{BB962C8B-B14F-4D97-AF65-F5344CB8AC3E}">
        <p14:creationId xmlns:p14="http://schemas.microsoft.com/office/powerpoint/2010/main" val="807432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rotWithShape="1">
          <a:blip r:embed="rId3"/>
          <a:srcRect l="64751" t="41326" r="13849" b="13574"/>
          <a:stretch/>
        </p:blipFill>
        <p:spPr>
          <a:xfrm>
            <a:off x="5226446" y="3356990"/>
            <a:ext cx="2174825" cy="1404000"/>
          </a:xfrm>
          <a:prstGeom prst="rect">
            <a:avLst/>
          </a:prstGeom>
        </p:spPr>
      </p:pic>
      <p:sp>
        <p:nvSpPr>
          <p:cNvPr id="43"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556137" y="1951643"/>
            <a:ext cx="4540879" cy="1118255"/>
          </a:xfrm>
          <a:prstGeom prst="rect">
            <a:avLst/>
          </a:prstGeom>
          <a:solidFill>
            <a:schemeClr val="accent4">
              <a:lumMod val="20000"/>
              <a:lumOff val="80000"/>
            </a:schemeClr>
          </a:solidFill>
        </p:spPr>
        <p:txBody>
          <a:bodyPr wrap="square" rtlCol="0">
            <a:spAutoFit/>
          </a:bodyPr>
          <a:lstStyle/>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国道</a:t>
            </a:r>
            <a:r>
              <a:rPr kumimoji="1" lang="en-US" altLang="ja-JP" sz="1400" dirty="0">
                <a:latin typeface="Meiryo UI" panose="020B0604030504040204" pitchFamily="50" charset="-128"/>
                <a:ea typeface="Meiryo UI" panose="020B0604030504040204" pitchFamily="50" charset="-128"/>
              </a:rPr>
              <a:t>26</a:t>
            </a:r>
            <a:r>
              <a:rPr kumimoji="1" lang="ja-JP" altLang="en-US" sz="1400" dirty="0" smtClean="0">
                <a:latin typeface="Meiryo UI" panose="020B0604030504040204" pitchFamily="50" charset="-128"/>
                <a:ea typeface="Meiryo UI" panose="020B0604030504040204" pitchFamily="50" charset="-128"/>
              </a:rPr>
              <a:t>号や擁壁で市街地</a:t>
            </a:r>
            <a:r>
              <a:rPr kumimoji="1" lang="ja-JP" altLang="en-US" sz="1400" dirty="0">
                <a:latin typeface="Meiryo UI" panose="020B0604030504040204" pitchFamily="50" charset="-128"/>
                <a:ea typeface="Meiryo UI" panose="020B0604030504040204" pitchFamily="50" charset="-128"/>
              </a:rPr>
              <a:t>と海が分断されて</a:t>
            </a:r>
            <a:r>
              <a:rPr kumimoji="1" lang="ja-JP" altLang="en-US" sz="1400" dirty="0" smtClean="0">
                <a:latin typeface="Meiryo UI" panose="020B0604030504040204" pitchFamily="50" charset="-128"/>
                <a:ea typeface="Meiryo UI" panose="020B0604030504040204" pitchFamily="50" charset="-128"/>
              </a:rPr>
              <a:t>いる</a:t>
            </a:r>
            <a:endParaRPr kumimoji="1" lang="en-US" altLang="ja-JP" sz="1400"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（暗い、分かりにくいなど、アクセス性</a:t>
            </a:r>
            <a:r>
              <a:rPr kumimoji="1" lang="ja-JP" altLang="en-US" sz="1400" dirty="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回遊性に課題）</a:t>
            </a:r>
            <a:endParaRPr kumimoji="1" lang="en-US" altLang="ja-JP" sz="1400" dirty="0" smtClean="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堺旧港は護岸が整備されているものの桟橋がない</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認知度</a:t>
            </a:r>
            <a:r>
              <a:rPr kumimoji="1" lang="ja-JP" altLang="en-US" sz="1400" dirty="0">
                <a:latin typeface="Meiryo UI" panose="020B0604030504040204" pitchFamily="50" charset="-128"/>
                <a:ea typeface="Meiryo UI" panose="020B0604030504040204" pitchFamily="50" charset="-128"/>
              </a:rPr>
              <a:t>が</a:t>
            </a:r>
            <a:r>
              <a:rPr kumimoji="1" lang="ja-JP" altLang="en-US" sz="1400" dirty="0" smtClean="0">
                <a:latin typeface="Meiryo UI" panose="020B0604030504040204" pitchFamily="50" charset="-128"/>
                <a:ea typeface="Meiryo UI" panose="020B0604030504040204" pitchFamily="50" charset="-128"/>
              </a:rPr>
              <a:t>低い</a:t>
            </a:r>
            <a:endParaRPr kumimoji="1" lang="en-US" altLang="ja-JP" sz="11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577E666E-56CE-4585-9318-C4354EC55FC4}"/>
              </a:ext>
            </a:extLst>
          </p:cNvPr>
          <p:cNvSpPr txBox="1"/>
          <p:nvPr/>
        </p:nvSpPr>
        <p:spPr>
          <a:xfrm>
            <a:off x="926052" y="6568689"/>
            <a:ext cx="1338828" cy="230832"/>
          </a:xfrm>
          <a:prstGeom prst="rect">
            <a:avLst/>
          </a:prstGeom>
          <a:noFill/>
        </p:spPr>
        <p:txBody>
          <a:bodyPr wrap="none" rtlCol="0">
            <a:spAutoFit/>
          </a:bodyPr>
          <a:lstStyle/>
          <a:p>
            <a:r>
              <a:rPr kumimoji="1" lang="ja-JP" altLang="en-US" sz="900" dirty="0"/>
              <a:t>国道高架下の暗い歩道</a:t>
            </a:r>
          </a:p>
        </p:txBody>
      </p:sp>
      <p:sp>
        <p:nvSpPr>
          <p:cNvPr id="51" name="テキスト ボックス 50">
            <a:extLst>
              <a:ext uri="{FF2B5EF4-FFF2-40B4-BE49-F238E27FC236}">
                <a16:creationId xmlns:a16="http://schemas.microsoft.com/office/drawing/2014/main" id="{C0284816-4EBE-47C3-8115-00D3EBEA8C54}"/>
              </a:ext>
            </a:extLst>
          </p:cNvPr>
          <p:cNvSpPr txBox="1"/>
          <p:nvPr/>
        </p:nvSpPr>
        <p:spPr>
          <a:xfrm>
            <a:off x="3355245" y="6568689"/>
            <a:ext cx="1107996" cy="230832"/>
          </a:xfrm>
          <a:prstGeom prst="rect">
            <a:avLst/>
          </a:prstGeom>
          <a:noFill/>
        </p:spPr>
        <p:txBody>
          <a:bodyPr wrap="none" rtlCol="0">
            <a:spAutoFit/>
          </a:bodyPr>
          <a:lstStyle/>
          <a:p>
            <a:r>
              <a:rPr kumimoji="1" lang="ja-JP" altLang="en-US" sz="900" dirty="0"/>
              <a:t>魅力</a:t>
            </a:r>
            <a:r>
              <a:rPr kumimoji="1" lang="ja-JP" altLang="en-US" sz="900" dirty="0" smtClean="0"/>
              <a:t>ある工場</a:t>
            </a:r>
            <a:r>
              <a:rPr kumimoji="1" lang="ja-JP" altLang="en-US" sz="900" dirty="0"/>
              <a:t>夜景</a:t>
            </a:r>
          </a:p>
        </p:txBody>
      </p:sp>
      <p:sp>
        <p:nvSpPr>
          <p:cNvPr id="52" name="テキスト ボックス 51">
            <a:extLst>
              <a:ext uri="{FF2B5EF4-FFF2-40B4-BE49-F238E27FC236}">
                <a16:creationId xmlns:a16="http://schemas.microsoft.com/office/drawing/2014/main" id="{4A0E78DA-FF9F-4AEB-9E3F-306DF7B64567}"/>
              </a:ext>
            </a:extLst>
          </p:cNvPr>
          <p:cNvSpPr txBox="1"/>
          <p:nvPr/>
        </p:nvSpPr>
        <p:spPr>
          <a:xfrm>
            <a:off x="577562" y="4770303"/>
            <a:ext cx="2252336" cy="230832"/>
          </a:xfrm>
          <a:prstGeom prst="rect">
            <a:avLst/>
          </a:prstGeom>
          <a:noFill/>
        </p:spPr>
        <p:txBody>
          <a:bodyPr wrap="square" rtlCol="0" anchor="ctr">
            <a:spAutoFit/>
          </a:bodyPr>
          <a:lstStyle/>
          <a:p>
            <a:pPr algn="ctr"/>
            <a:r>
              <a:rPr kumimoji="1" lang="ja-JP" altLang="en-US" sz="900" dirty="0"/>
              <a:t>国道による市街地とベイエリアの分断</a:t>
            </a:r>
          </a:p>
        </p:txBody>
      </p:sp>
      <p:sp>
        <p:nvSpPr>
          <p:cNvPr id="55" name="字幕 2">
            <a:extLst>
              <a:ext uri="{FF2B5EF4-FFF2-40B4-BE49-F238E27FC236}">
                <a16:creationId xmlns:a16="http://schemas.microsoft.com/office/drawing/2014/main" id="{A9727244-AE73-466B-BB8A-0732DC214196}"/>
              </a:ext>
            </a:extLst>
          </p:cNvPr>
          <p:cNvSpPr txBox="1">
            <a:spLocks/>
          </p:cNvSpPr>
          <p:nvPr/>
        </p:nvSpPr>
        <p:spPr>
          <a:xfrm>
            <a:off x="484697" y="1578000"/>
            <a:ext cx="1680765" cy="494519"/>
          </a:xfrm>
          <a:prstGeom prst="rect">
            <a:avLst/>
          </a:prstGeom>
          <a:noFill/>
          <a:ln>
            <a:noFill/>
          </a:ln>
          <a:effectLst>
            <a:softEdge rad="63500"/>
          </a:effectLst>
        </p:spPr>
        <p:style>
          <a:lnRef idx="1">
            <a:schemeClr val="accent1"/>
          </a:lnRef>
          <a:fillRef idx="3">
            <a:schemeClr val="accent1"/>
          </a:fillRef>
          <a:effectRef idx="2">
            <a:schemeClr val="accent1"/>
          </a:effectRef>
          <a:fontRef idx="minor">
            <a:schemeClr val="lt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00"/>
              </a:spcBef>
              <a:buNone/>
            </a:pPr>
            <a:r>
              <a:rPr lang="ja-JP" altLang="en-US" sz="1800" b="1" dirty="0">
                <a:solidFill>
                  <a:srgbClr val="16537F"/>
                </a:solidFill>
                <a:latin typeface="Meiryo UI" panose="020B0604030504040204" pitchFamily="50" charset="-128"/>
                <a:ea typeface="Meiryo UI" panose="020B0604030504040204" pitchFamily="50" charset="-128"/>
              </a:rPr>
              <a:t>●</a:t>
            </a:r>
            <a:r>
              <a:rPr lang="ja-JP" altLang="en-US" sz="1800" b="1" dirty="0" smtClean="0">
                <a:solidFill>
                  <a:srgbClr val="16537F"/>
                </a:solidFill>
                <a:latin typeface="Meiryo UI" panose="020B0604030504040204" pitchFamily="50" charset="-128"/>
                <a:ea typeface="Meiryo UI" panose="020B0604030504040204" pitchFamily="50" charset="-128"/>
              </a:rPr>
              <a:t>現状と課題</a:t>
            </a:r>
            <a:endParaRPr lang="ja-JP" altLang="en-US" sz="1050" b="1" dirty="0">
              <a:solidFill>
                <a:srgbClr val="16537F"/>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5218242" y="1951643"/>
            <a:ext cx="4556811" cy="1118255"/>
          </a:xfrm>
          <a:prstGeom prst="rect">
            <a:avLst/>
          </a:prstGeom>
          <a:solidFill>
            <a:schemeClr val="accent4">
              <a:lumMod val="20000"/>
              <a:lumOff val="80000"/>
            </a:schemeClr>
          </a:solidFill>
        </p:spPr>
        <p:txBody>
          <a:bodyPr wrap="square" rtlCol="0">
            <a:spAutoFit/>
          </a:bodyPr>
          <a:lstStyle/>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市街地（駅）と水際線が近い</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a:latin typeface="Meiryo UI" panose="020B0604030504040204" pitchFamily="50" charset="-128"/>
                <a:ea typeface="Meiryo UI" panose="020B0604030504040204" pitchFamily="50" charset="-128"/>
              </a:rPr>
              <a:t>江戸時代の堺旧港</a:t>
            </a:r>
            <a:r>
              <a:rPr kumimoji="1" lang="ja-JP" altLang="en-US" sz="1400" dirty="0" smtClean="0">
                <a:latin typeface="Meiryo UI" panose="020B0604030504040204" pitchFamily="50" charset="-128"/>
                <a:ea typeface="Meiryo UI" panose="020B0604030504040204" pitchFamily="50" charset="-128"/>
              </a:rPr>
              <a:t>と環濠がほぼ</a:t>
            </a:r>
            <a:r>
              <a:rPr kumimoji="1" lang="ja-JP" altLang="en-US" sz="1400" dirty="0">
                <a:latin typeface="Meiryo UI" panose="020B0604030504040204" pitchFamily="50" charset="-128"/>
                <a:ea typeface="Meiryo UI" panose="020B0604030504040204" pitchFamily="50" charset="-128"/>
              </a:rPr>
              <a:t>そのままの形状で残っている</a:t>
            </a:r>
            <a:endParaRPr kumimoji="1" lang="en-US" altLang="ja-JP" sz="1400" dirty="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整備された護岸後背地に開発</a:t>
            </a:r>
            <a:r>
              <a:rPr kumimoji="1" lang="ja-JP" altLang="en-US" sz="1400" dirty="0">
                <a:latin typeface="Meiryo UI" panose="020B0604030504040204" pitchFamily="50" charset="-128"/>
                <a:ea typeface="Meiryo UI" panose="020B0604030504040204" pitchFamily="50" charset="-128"/>
              </a:rPr>
              <a:t>可能性の</a:t>
            </a:r>
            <a:r>
              <a:rPr kumimoji="1" lang="ja-JP" altLang="en-US" sz="1400" dirty="0" smtClean="0">
                <a:latin typeface="Meiryo UI" panose="020B0604030504040204" pitchFamily="50" charset="-128"/>
                <a:ea typeface="Meiryo UI" panose="020B0604030504040204" pitchFamily="50" charset="-128"/>
              </a:rPr>
              <a:t>ある事業用地</a:t>
            </a:r>
            <a:endParaRPr kumimoji="1" lang="en-US" altLang="ja-JP" sz="1400" dirty="0" smtClean="0">
              <a:latin typeface="Meiryo UI" panose="020B0604030504040204" pitchFamily="50" charset="-128"/>
              <a:ea typeface="Meiryo UI" panose="020B0604030504040204" pitchFamily="50" charset="-128"/>
            </a:endParaRPr>
          </a:p>
          <a:p>
            <a:pPr marL="144000" indent="-144000">
              <a:lnSpc>
                <a:spcPts val="2000"/>
              </a:lnSpc>
              <a:buFont typeface="Wingdings" panose="05000000000000000000" pitchFamily="2" charset="2"/>
              <a:buChar char="l"/>
            </a:pPr>
            <a:r>
              <a:rPr kumimoji="1" lang="ja-JP" altLang="en-US" sz="1400" dirty="0" smtClean="0">
                <a:latin typeface="Meiryo UI" panose="020B0604030504040204" pitchFamily="50" charset="-128"/>
                <a:ea typeface="Meiryo UI" panose="020B0604030504040204" pitchFamily="50" charset="-128"/>
              </a:rPr>
              <a:t>なにわ</a:t>
            </a:r>
            <a:r>
              <a:rPr kumimoji="1" lang="ja-JP" altLang="en-US" sz="1400" dirty="0">
                <a:latin typeface="Meiryo UI" panose="020B0604030504040204" pitchFamily="50" charset="-128"/>
                <a:ea typeface="Meiryo UI" panose="020B0604030504040204" pitchFamily="50" charset="-128"/>
              </a:rPr>
              <a:t>筋線開業により堺駅は関空</a:t>
            </a:r>
            <a:r>
              <a:rPr kumimoji="1" lang="ja-JP" altLang="en-US" sz="1400" dirty="0" smtClean="0">
                <a:latin typeface="Meiryo UI" panose="020B0604030504040204" pitchFamily="50" charset="-128"/>
                <a:ea typeface="Meiryo UI" panose="020B0604030504040204" pitchFamily="50" charset="-128"/>
              </a:rPr>
              <a:t>＝国土軸の結節点に</a:t>
            </a:r>
            <a:endParaRPr kumimoji="1" lang="en-US" altLang="ja-JP" sz="1400" dirty="0">
              <a:latin typeface="Meiryo UI" panose="020B0604030504040204" pitchFamily="50" charset="-128"/>
              <a:ea typeface="Meiryo UI" panose="020B0604030504040204" pitchFamily="50" charset="-128"/>
            </a:endParaRPr>
          </a:p>
        </p:txBody>
      </p:sp>
      <p:sp>
        <p:nvSpPr>
          <p:cNvPr id="57" name="字幕 2">
            <a:extLst>
              <a:ext uri="{FF2B5EF4-FFF2-40B4-BE49-F238E27FC236}">
                <a16:creationId xmlns:a16="http://schemas.microsoft.com/office/drawing/2014/main" id="{A9727244-AE73-466B-BB8A-0732DC214196}"/>
              </a:ext>
            </a:extLst>
          </p:cNvPr>
          <p:cNvSpPr txBox="1">
            <a:spLocks/>
          </p:cNvSpPr>
          <p:nvPr/>
        </p:nvSpPr>
        <p:spPr>
          <a:xfrm>
            <a:off x="5130882" y="1571080"/>
            <a:ext cx="2184821" cy="494519"/>
          </a:xfrm>
          <a:prstGeom prst="rect">
            <a:avLst/>
          </a:prstGeom>
          <a:noFill/>
          <a:ln>
            <a:noFill/>
          </a:ln>
          <a:effectLst>
            <a:softEdge rad="63500"/>
          </a:effectLst>
        </p:spPr>
        <p:style>
          <a:lnRef idx="1">
            <a:schemeClr val="accent1"/>
          </a:lnRef>
          <a:fillRef idx="3">
            <a:schemeClr val="accent1"/>
          </a:fillRef>
          <a:effectRef idx="2">
            <a:schemeClr val="accent1"/>
          </a:effectRef>
          <a:fontRef idx="minor">
            <a:schemeClr val="lt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1800"/>
              </a:spcBef>
              <a:buNone/>
            </a:pPr>
            <a:r>
              <a:rPr lang="ja-JP" altLang="en-US" sz="1800" b="1" dirty="0" smtClean="0">
                <a:solidFill>
                  <a:srgbClr val="16537F"/>
                </a:solidFill>
                <a:latin typeface="Meiryo UI" panose="020B0604030504040204" pitchFamily="50" charset="-128"/>
                <a:ea typeface="Meiryo UI" panose="020B0604030504040204" pitchFamily="50" charset="-128"/>
              </a:rPr>
              <a:t>●</a:t>
            </a:r>
            <a:r>
              <a:rPr lang="ja-JP" altLang="en-US" sz="1800" b="1" dirty="0">
                <a:solidFill>
                  <a:srgbClr val="16537F"/>
                </a:solidFill>
                <a:latin typeface="Meiryo UI" panose="020B0604030504040204" pitchFamily="50" charset="-128"/>
                <a:ea typeface="Meiryo UI" panose="020B0604030504040204" pitchFamily="50" charset="-128"/>
              </a:rPr>
              <a:t>ポテンシャル</a:t>
            </a:r>
            <a:endParaRPr lang="ja-JP" altLang="en-US" sz="1050" b="1" dirty="0">
              <a:solidFill>
                <a:srgbClr val="16537F"/>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C0284816-4EBE-47C3-8115-00D3EBEA8C54}"/>
              </a:ext>
            </a:extLst>
          </p:cNvPr>
          <p:cNvSpPr txBox="1"/>
          <p:nvPr/>
        </p:nvSpPr>
        <p:spPr>
          <a:xfrm>
            <a:off x="5724735" y="6568689"/>
            <a:ext cx="1338828" cy="230832"/>
          </a:xfrm>
          <a:prstGeom prst="rect">
            <a:avLst/>
          </a:prstGeom>
          <a:noFill/>
        </p:spPr>
        <p:txBody>
          <a:bodyPr wrap="none" rtlCol="0">
            <a:spAutoFit/>
          </a:bodyPr>
          <a:lstStyle/>
          <a:p>
            <a:r>
              <a:rPr kumimoji="1" lang="ja-JP" altLang="en-US" sz="900" dirty="0" smtClean="0"/>
              <a:t>美しく</a:t>
            </a:r>
            <a:r>
              <a:rPr kumimoji="1" lang="ja-JP" altLang="en-US" sz="900" dirty="0"/>
              <a:t>整備</a:t>
            </a:r>
            <a:r>
              <a:rPr kumimoji="1" lang="ja-JP" altLang="en-US" sz="900" dirty="0" smtClean="0"/>
              <a:t>された</a:t>
            </a:r>
            <a:r>
              <a:rPr kumimoji="1" lang="ja-JP" altLang="en-US" sz="900" dirty="0"/>
              <a:t>護岸</a:t>
            </a:r>
          </a:p>
        </p:txBody>
      </p:sp>
      <p:sp>
        <p:nvSpPr>
          <p:cNvPr id="59" name="テキスト ボックス 58">
            <a:extLst>
              <a:ext uri="{FF2B5EF4-FFF2-40B4-BE49-F238E27FC236}">
                <a16:creationId xmlns:a16="http://schemas.microsoft.com/office/drawing/2014/main" id="{C0284816-4EBE-47C3-8115-00D3EBEA8C54}"/>
              </a:ext>
            </a:extLst>
          </p:cNvPr>
          <p:cNvSpPr txBox="1"/>
          <p:nvPr/>
        </p:nvSpPr>
        <p:spPr>
          <a:xfrm>
            <a:off x="5218242" y="4770303"/>
            <a:ext cx="2183029" cy="230832"/>
          </a:xfrm>
          <a:prstGeom prst="rect">
            <a:avLst/>
          </a:prstGeom>
          <a:noFill/>
        </p:spPr>
        <p:txBody>
          <a:bodyPr wrap="square" rtlCol="0" anchor="ctr">
            <a:spAutoFit/>
          </a:bodyPr>
          <a:lstStyle/>
          <a:p>
            <a:pPr algn="ctr"/>
            <a:r>
              <a:rPr kumimoji="1" lang="ja-JP" altLang="en-US" sz="900" dirty="0" smtClean="0"/>
              <a:t>開業</a:t>
            </a:r>
            <a:r>
              <a:rPr kumimoji="1" lang="ja-JP" altLang="en-US" sz="900" dirty="0"/>
              <a:t>予定</a:t>
            </a:r>
            <a:r>
              <a:rPr kumimoji="1" lang="ja-JP" altLang="en-US" sz="900" dirty="0" smtClean="0"/>
              <a:t>の大浜北町市有地のホテル</a:t>
            </a:r>
            <a:endParaRPr kumimoji="1" lang="ja-JP" altLang="en-US" sz="900" dirty="0"/>
          </a:p>
        </p:txBody>
      </p:sp>
      <p:sp>
        <p:nvSpPr>
          <p:cNvPr id="60" name="テキスト ボックス 59">
            <a:extLst>
              <a:ext uri="{FF2B5EF4-FFF2-40B4-BE49-F238E27FC236}">
                <a16:creationId xmlns:a16="http://schemas.microsoft.com/office/drawing/2014/main" id="{C0284816-4EBE-47C3-8115-00D3EBEA8C54}"/>
              </a:ext>
            </a:extLst>
          </p:cNvPr>
          <p:cNvSpPr txBox="1"/>
          <p:nvPr/>
        </p:nvSpPr>
        <p:spPr>
          <a:xfrm>
            <a:off x="7568380" y="4770303"/>
            <a:ext cx="2136576" cy="230832"/>
          </a:xfrm>
          <a:prstGeom prst="rect">
            <a:avLst/>
          </a:prstGeom>
          <a:noFill/>
        </p:spPr>
        <p:txBody>
          <a:bodyPr wrap="square" rtlCol="0" anchor="ctr">
            <a:spAutoFit/>
          </a:bodyPr>
          <a:lstStyle/>
          <a:p>
            <a:pPr algn="ctr"/>
            <a:r>
              <a:rPr kumimoji="1" lang="ja-JP" altLang="en-US" sz="900" dirty="0" smtClean="0"/>
              <a:t>大浜公園の新体育館（アリーナ）</a:t>
            </a:r>
            <a:endParaRPr kumimoji="1" lang="ja-JP" altLang="en-US" sz="900" dirty="0"/>
          </a:p>
        </p:txBody>
      </p:sp>
      <p:sp>
        <p:nvSpPr>
          <p:cNvPr id="61" name="テキスト ボックス 60">
            <a:extLst>
              <a:ext uri="{FF2B5EF4-FFF2-40B4-BE49-F238E27FC236}">
                <a16:creationId xmlns:a16="http://schemas.microsoft.com/office/drawing/2014/main" id="{C0284816-4EBE-47C3-8115-00D3EBEA8C54}"/>
              </a:ext>
            </a:extLst>
          </p:cNvPr>
          <p:cNvSpPr txBox="1"/>
          <p:nvPr/>
        </p:nvSpPr>
        <p:spPr>
          <a:xfrm>
            <a:off x="8345083" y="6568689"/>
            <a:ext cx="877163" cy="230832"/>
          </a:xfrm>
          <a:prstGeom prst="rect">
            <a:avLst/>
          </a:prstGeom>
          <a:noFill/>
        </p:spPr>
        <p:txBody>
          <a:bodyPr wrap="none" rtlCol="0">
            <a:spAutoFit/>
          </a:bodyPr>
          <a:lstStyle/>
          <a:p>
            <a:r>
              <a:rPr kumimoji="1" lang="ja-JP" altLang="en-US" sz="900" dirty="0" smtClean="0"/>
              <a:t>環濠との連携</a:t>
            </a:r>
            <a:endParaRPr kumimoji="1" lang="ja-JP" altLang="en-US" sz="900" dirty="0"/>
          </a:p>
        </p:txBody>
      </p:sp>
      <p:sp>
        <p:nvSpPr>
          <p:cNvPr id="62" name="テキスト ボックス 61">
            <a:extLst>
              <a:ext uri="{FF2B5EF4-FFF2-40B4-BE49-F238E27FC236}">
                <a16:creationId xmlns:a16="http://schemas.microsoft.com/office/drawing/2014/main" id="{C0284816-4EBE-47C3-8115-00D3EBEA8C54}"/>
              </a:ext>
            </a:extLst>
          </p:cNvPr>
          <p:cNvSpPr txBox="1"/>
          <p:nvPr/>
        </p:nvSpPr>
        <p:spPr>
          <a:xfrm>
            <a:off x="2997007" y="4770303"/>
            <a:ext cx="2087641" cy="230832"/>
          </a:xfrm>
          <a:prstGeom prst="rect">
            <a:avLst/>
          </a:prstGeom>
          <a:noFill/>
        </p:spPr>
        <p:txBody>
          <a:bodyPr wrap="square" rtlCol="0" anchor="ctr">
            <a:spAutoFit/>
          </a:bodyPr>
          <a:lstStyle/>
          <a:p>
            <a:pPr algn="ctr"/>
            <a:r>
              <a:rPr kumimoji="1" lang="ja-JP" altLang="en-US" sz="900" dirty="0" smtClean="0"/>
              <a:t>護岸後背地の</a:t>
            </a:r>
            <a:r>
              <a:rPr kumimoji="1" lang="ja-JP" altLang="en-US" sz="900" dirty="0"/>
              <a:t>活用</a:t>
            </a:r>
          </a:p>
        </p:txBody>
      </p:sp>
      <p:pic>
        <p:nvPicPr>
          <p:cNvPr id="33" name="図 32" descr="建物, 屋外, ポーチ, 歩道 が含まれている画像&#10;&#10;自動的に生成された説明">
            <a:extLst>
              <a:ext uri="{FF2B5EF4-FFF2-40B4-BE49-F238E27FC236}">
                <a16:creationId xmlns:a16="http://schemas.microsoft.com/office/drawing/2014/main" id="{E4892AAE-8FD6-4F2A-B8B5-81BD094B4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10" t="353" r="5154" b="-353"/>
          <a:stretch/>
        </p:blipFill>
        <p:spPr>
          <a:xfrm>
            <a:off x="561013" y="5173022"/>
            <a:ext cx="2031412" cy="1403157"/>
          </a:xfrm>
          <a:prstGeom prst="rect">
            <a:avLst/>
          </a:prstGeom>
        </p:spPr>
      </p:pic>
      <p:pic>
        <p:nvPicPr>
          <p:cNvPr id="34" name="図 33">
            <a:extLst>
              <a:ext uri="{FF2B5EF4-FFF2-40B4-BE49-F238E27FC236}">
                <a16:creationId xmlns:a16="http://schemas.microsoft.com/office/drawing/2014/main" id="{ACCD2735-4E58-4244-B25A-9BEA9A8247D1}"/>
              </a:ext>
            </a:extLst>
          </p:cNvPr>
          <p:cNvPicPr>
            <a:picLocks noChangeAspect="1"/>
          </p:cNvPicPr>
          <p:nvPr/>
        </p:nvPicPr>
        <p:blipFill rotWithShape="1">
          <a:blip r:embed="rId5"/>
          <a:srcRect l="-2" t="32438" r="22189" b="9683"/>
          <a:stretch/>
        </p:blipFill>
        <p:spPr>
          <a:xfrm>
            <a:off x="5084649" y="5173022"/>
            <a:ext cx="2560194" cy="1395667"/>
          </a:xfrm>
          <a:prstGeom prst="rect">
            <a:avLst/>
          </a:prstGeom>
        </p:spPr>
      </p:pic>
      <p:pic>
        <p:nvPicPr>
          <p:cNvPr id="36" name="図 35" descr="建物, スポーツゲーム が含まれている画像&#10;&#10;自動的に生成された説明">
            <a:extLst>
              <a:ext uri="{FF2B5EF4-FFF2-40B4-BE49-F238E27FC236}">
                <a16:creationId xmlns:a16="http://schemas.microsoft.com/office/drawing/2014/main" id="{5ED3EAEE-D375-4053-AF0C-411B83D0D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380" y="3356990"/>
            <a:ext cx="2184949" cy="1404000"/>
          </a:xfrm>
          <a:prstGeom prst="rect">
            <a:avLst/>
          </a:prstGeom>
        </p:spPr>
      </p:pic>
      <p:pic>
        <p:nvPicPr>
          <p:cNvPr id="41" name="図 40">
            <a:extLst>
              <a:ext uri="{FF2B5EF4-FFF2-40B4-BE49-F238E27FC236}">
                <a16:creationId xmlns:a16="http://schemas.microsoft.com/office/drawing/2014/main" id="{72180A06-2919-4AA4-BD99-849B4D884CE5}"/>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2997007" y="3356990"/>
            <a:ext cx="2087641" cy="1404000"/>
          </a:xfrm>
          <a:prstGeom prst="rect">
            <a:avLst/>
          </a:prstGeom>
          <a:noFill/>
          <a:ln>
            <a:noFill/>
          </a:ln>
        </p:spPr>
      </p:pic>
      <p:sp>
        <p:nvSpPr>
          <p:cNvPr id="48" name="テキスト ボックス 47">
            <a:extLst>
              <a:ext uri="{FF2B5EF4-FFF2-40B4-BE49-F238E27FC236}">
                <a16:creationId xmlns:a16="http://schemas.microsoft.com/office/drawing/2014/main" id="{C0284816-4EBE-47C3-8115-00D3EBEA8C54}"/>
              </a:ext>
            </a:extLst>
          </p:cNvPr>
          <p:cNvSpPr txBox="1"/>
          <p:nvPr/>
        </p:nvSpPr>
        <p:spPr>
          <a:xfrm>
            <a:off x="4624266" y="3338631"/>
            <a:ext cx="460382"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イメージ</a:t>
            </a:r>
          </a:p>
        </p:txBody>
      </p:sp>
      <p:pic>
        <p:nvPicPr>
          <p:cNvPr id="3" name="図 2"/>
          <p:cNvPicPr>
            <a:picLocks noChangeAspect="1"/>
          </p:cNvPicPr>
          <p:nvPr/>
        </p:nvPicPr>
        <p:blipFill>
          <a:blip r:embed="rId8"/>
          <a:stretch>
            <a:fillRect/>
          </a:stretch>
        </p:blipFill>
        <p:spPr>
          <a:xfrm>
            <a:off x="7752698" y="5173022"/>
            <a:ext cx="2033359" cy="1397835"/>
          </a:xfrm>
          <a:prstGeom prst="rect">
            <a:avLst/>
          </a:prstGeom>
        </p:spPr>
      </p:pic>
      <p:sp>
        <p:nvSpPr>
          <p:cNvPr id="64" name="正方形/長方形 63">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smtClean="0">
                <a:solidFill>
                  <a:schemeClr val="accent4">
                    <a:lumMod val="75000"/>
                  </a:schemeClr>
                </a:solidFill>
                <a:latin typeface="Meiryo UI" panose="020B0604030504040204" pitchFamily="50" charset="-128"/>
                <a:ea typeface="Meiryo UI" panose="020B0604030504040204" pitchFamily="50" charset="-128"/>
              </a:rPr>
              <a:t>◆</a:t>
            </a:r>
            <a:r>
              <a:rPr lang="ja-JP" altLang="en-US" sz="2000" b="1" dirty="0">
                <a:solidFill>
                  <a:srgbClr val="16537F"/>
                </a:solidFill>
                <a:latin typeface="Meiryo UI" panose="020B0604030504040204" pitchFamily="50" charset="-128"/>
                <a:ea typeface="Meiryo UI" panose="020B0604030504040204" pitchFamily="50" charset="-128"/>
              </a:rPr>
              <a:t>エリアの現状と</a:t>
            </a:r>
            <a:r>
              <a:rPr lang="ja-JP" altLang="en-US" sz="2000" b="1" dirty="0" smtClean="0">
                <a:solidFill>
                  <a:srgbClr val="16537F"/>
                </a:solidFill>
                <a:latin typeface="Meiryo UI" panose="020B0604030504040204" pitchFamily="50" charset="-128"/>
                <a:ea typeface="Meiryo UI" panose="020B0604030504040204" pitchFamily="50" charset="-128"/>
              </a:rPr>
              <a:t>ポテンシャル</a:t>
            </a:r>
            <a:endParaRPr kumimoji="1" lang="ja-JP" altLang="en-US" sz="160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66" name="グループ化 65"/>
          <p:cNvGrpSpPr/>
          <p:nvPr/>
        </p:nvGrpSpPr>
        <p:grpSpPr>
          <a:xfrm>
            <a:off x="-17697" y="1211917"/>
            <a:ext cx="461665" cy="5624055"/>
            <a:chOff x="11447" y="1211917"/>
            <a:chExt cx="461665" cy="5624055"/>
          </a:xfrm>
        </p:grpSpPr>
        <p:sp>
          <p:nvSpPr>
            <p:cNvPr id="67" name="正方形/長方形 66"/>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sp>
        <p:nvSpPr>
          <p:cNvPr id="31" name="テキスト ボックス 30">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rPr>
              <a:t>5</a:t>
            </a:r>
          </a:p>
        </p:txBody>
      </p:sp>
      <p:pic>
        <p:nvPicPr>
          <p:cNvPr id="4" name="図 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8090"/>
          <a:stretch/>
        </p:blipFill>
        <p:spPr>
          <a:xfrm>
            <a:off x="556136" y="3356990"/>
            <a:ext cx="2299071" cy="1404000"/>
          </a:xfrm>
          <a:prstGeom prst="rect">
            <a:avLst/>
          </a:prstGeom>
        </p:spPr>
      </p:pic>
      <p:sp>
        <p:nvSpPr>
          <p:cNvPr id="39" name="テキスト ボックス 38">
            <a:extLst>
              <a:ext uri="{FF2B5EF4-FFF2-40B4-BE49-F238E27FC236}">
                <a16:creationId xmlns:a16="http://schemas.microsoft.com/office/drawing/2014/main" id="{C0284816-4EBE-47C3-8115-00D3EBEA8C54}"/>
              </a:ext>
            </a:extLst>
          </p:cNvPr>
          <p:cNvSpPr txBox="1"/>
          <p:nvPr/>
        </p:nvSpPr>
        <p:spPr>
          <a:xfrm>
            <a:off x="6940889" y="3338631"/>
            <a:ext cx="460382"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イメージ</a:t>
            </a:r>
          </a:p>
        </p:txBody>
      </p:sp>
      <p:sp>
        <p:nvSpPr>
          <p:cNvPr id="40" name="テキスト ボックス 39">
            <a:extLst>
              <a:ext uri="{FF2B5EF4-FFF2-40B4-BE49-F238E27FC236}">
                <a16:creationId xmlns:a16="http://schemas.microsoft.com/office/drawing/2014/main" id="{C0284816-4EBE-47C3-8115-00D3EBEA8C54}"/>
              </a:ext>
            </a:extLst>
          </p:cNvPr>
          <p:cNvSpPr txBox="1"/>
          <p:nvPr/>
        </p:nvSpPr>
        <p:spPr>
          <a:xfrm>
            <a:off x="9306971" y="3338631"/>
            <a:ext cx="460382" cy="200055"/>
          </a:xfrm>
          <a:prstGeom prst="rect">
            <a:avLst/>
          </a:prstGeom>
          <a:noFill/>
        </p:spPr>
        <p:txBody>
          <a:bodyPr wrap="none" rtlCol="0">
            <a:spAutoFit/>
          </a:bodyPr>
          <a:lstStyle/>
          <a:p>
            <a:r>
              <a:rPr kumimoji="1" lang="ja-JP" altLang="en-US" sz="700" dirty="0">
                <a:solidFill>
                  <a:schemeClr val="bg1">
                    <a:lumMod val="95000"/>
                  </a:schemeClr>
                </a:solidFill>
                <a:latin typeface="Meiryo UI" panose="020B0604030504040204" pitchFamily="50" charset="-128"/>
                <a:ea typeface="Meiryo UI" panose="020B0604030504040204" pitchFamily="50" charset="-128"/>
              </a:rPr>
              <a:t>イメージ</a:t>
            </a:r>
          </a:p>
        </p:txBody>
      </p:sp>
      <p:pic>
        <p:nvPicPr>
          <p:cNvPr id="2" name="図 1"/>
          <p:cNvPicPr>
            <a:picLocks noChangeAspect="1"/>
          </p:cNvPicPr>
          <p:nvPr/>
        </p:nvPicPr>
        <p:blipFill rotWithShape="1">
          <a:blip r:embed="rId11" cstate="print">
            <a:extLst>
              <a:ext uri="{28A0092B-C50C-407E-A947-70E740481C1C}">
                <a14:useLocalDpi xmlns:a14="http://schemas.microsoft.com/office/drawing/2010/main" val="0"/>
              </a:ext>
            </a:extLst>
          </a:blip>
          <a:srcRect l="4960" t="4929" r="10304" b="16334"/>
          <a:stretch/>
        </p:blipFill>
        <p:spPr>
          <a:xfrm>
            <a:off x="2709470" y="5173021"/>
            <a:ext cx="2267324" cy="1403157"/>
          </a:xfrm>
          <a:prstGeom prst="rect">
            <a:avLst/>
          </a:prstGeom>
        </p:spPr>
      </p:pic>
    </p:spTree>
    <p:extLst>
      <p:ext uri="{BB962C8B-B14F-4D97-AF65-F5344CB8AC3E}">
        <p14:creationId xmlns:p14="http://schemas.microsoft.com/office/powerpoint/2010/main" val="3829424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3868" t="2244" r="8129" b="9753"/>
          <a:stretch/>
        </p:blipFill>
        <p:spPr>
          <a:xfrm>
            <a:off x="8193360" y="4176017"/>
            <a:ext cx="1638091" cy="1056448"/>
          </a:xfrm>
          <a:prstGeom prst="rect">
            <a:avLst/>
          </a:prstGeom>
        </p:spPr>
      </p:pic>
      <p:sp>
        <p:nvSpPr>
          <p:cNvPr id="79" name="正方形/長方形 78"/>
          <p:cNvSpPr/>
          <p:nvPr/>
        </p:nvSpPr>
        <p:spPr>
          <a:xfrm>
            <a:off x="6215764" y="6119417"/>
            <a:ext cx="2020808" cy="7147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FF6600"/>
                </a:solidFill>
                <a:latin typeface="Meiryo UI" panose="020B0604030504040204" pitchFamily="50" charset="-128"/>
                <a:ea typeface="Meiryo UI" panose="020B0604030504040204" pitchFamily="50" charset="-128"/>
              </a:rPr>
              <a:t>市内拠点エリア・ベイエリアとの連携・</a:t>
            </a:r>
            <a:r>
              <a:rPr kumimoji="1" lang="ja-JP" altLang="en-US" sz="1600" b="1" dirty="0" smtClean="0">
                <a:solidFill>
                  <a:srgbClr val="FF6600"/>
                </a:solidFill>
                <a:latin typeface="Meiryo UI" panose="020B0604030504040204" pitchFamily="50" charset="-128"/>
                <a:ea typeface="Meiryo UI" panose="020B0604030504040204" pitchFamily="50" charset="-128"/>
              </a:rPr>
              <a:t>波及</a:t>
            </a:r>
            <a:endParaRPr kumimoji="1" lang="en-US" altLang="ja-JP" sz="1600" b="1" dirty="0">
              <a:solidFill>
                <a:srgbClr val="FF6600"/>
              </a:solidFill>
              <a:latin typeface="Meiryo UI" panose="020B0604030504040204" pitchFamily="50" charset="-128"/>
              <a:ea typeface="Meiryo UI" panose="020B0604030504040204" pitchFamily="50" charset="-128"/>
            </a:endParaRPr>
          </a:p>
        </p:txBody>
      </p:sp>
      <p:pic>
        <p:nvPicPr>
          <p:cNvPr id="68" name="図 67">
            <a:extLst>
              <a:ext uri="{FF2B5EF4-FFF2-40B4-BE49-F238E27FC236}">
                <a16:creationId xmlns:a16="http://schemas.microsoft.com/office/drawing/2014/main" id="{4DD09506-76DE-4D5B-A645-0737DF2EEECA}"/>
              </a:ext>
            </a:extLst>
          </p:cNvPr>
          <p:cNvPicPr>
            <a:picLocks noChangeAspect="1"/>
          </p:cNvPicPr>
          <p:nvPr/>
        </p:nvPicPr>
        <p:blipFill rotWithShape="1">
          <a:blip r:embed="rId4"/>
          <a:srcRect l="24011" t="43630" r="23410" b="16238"/>
          <a:stretch/>
        </p:blipFill>
        <p:spPr>
          <a:xfrm>
            <a:off x="8195817" y="6126849"/>
            <a:ext cx="1651665" cy="707339"/>
          </a:xfrm>
          <a:prstGeom prst="rect">
            <a:avLst/>
          </a:prstGeom>
        </p:spPr>
      </p:pic>
      <p:pic>
        <p:nvPicPr>
          <p:cNvPr id="85" name="Picture 97">
            <a:extLst>
              <a:ext uri="{FF2B5EF4-FFF2-40B4-BE49-F238E27FC236}">
                <a16:creationId xmlns:a16="http://schemas.microsoft.com/office/drawing/2014/main" id="{7348F95F-B439-4F2F-BAC2-4D0786BA3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5816" y="3048000"/>
            <a:ext cx="1635635" cy="1076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33333"/>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 name="テキスト ボックス 85">
            <a:extLst>
              <a:ext uri="{FF2B5EF4-FFF2-40B4-BE49-F238E27FC236}">
                <a16:creationId xmlns:a16="http://schemas.microsoft.com/office/drawing/2014/main" id="{AC387004-145F-4654-9975-965083990C72}"/>
              </a:ext>
            </a:extLst>
          </p:cNvPr>
          <p:cNvSpPr txBox="1"/>
          <p:nvPr/>
        </p:nvSpPr>
        <p:spPr>
          <a:xfrm>
            <a:off x="8195815" y="3908798"/>
            <a:ext cx="1635636" cy="249877"/>
          </a:xfrm>
          <a:prstGeom prst="rect">
            <a:avLst/>
          </a:prstGeom>
          <a:noFill/>
        </p:spPr>
        <p:txBody>
          <a:bodyPr wrap="square" rtlCol="0">
            <a:spAutoFit/>
          </a:bodyPr>
          <a:lstStyle/>
          <a:p>
            <a:pPr algn="ct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水辺の賑わい空間</a:t>
            </a:r>
            <a:r>
              <a:rPr kumimoji="1" lang="ja-JP" altLang="en-US" sz="600" dirty="0" smtClean="0">
                <a:effectLst>
                  <a:glow rad="152400">
                    <a:schemeClr val="bg1">
                      <a:alpha val="70000"/>
                    </a:schemeClr>
                  </a:glow>
                </a:effectLst>
                <a:latin typeface="Meiryo UI" panose="020B0604030504040204" pitchFamily="50" charset="-128"/>
                <a:ea typeface="Meiryo UI" panose="020B0604030504040204" pitchFamily="50" charset="-128"/>
              </a:rPr>
              <a:t>　</a:t>
            </a:r>
            <a:endParaRPr kumimoji="1" lang="en-US" altLang="ja-JP" sz="6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48"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④堺駅</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45" name="ホームベース 44"/>
          <p:cNvSpPr/>
          <p:nvPr/>
        </p:nvSpPr>
        <p:spPr>
          <a:xfrm>
            <a:off x="455495" y="3049923"/>
            <a:ext cx="5755808" cy="1079717"/>
          </a:xfrm>
          <a:prstGeom prst="homePlate">
            <a:avLst>
              <a:gd name="adj" fmla="val 28833"/>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水際線がこれほど駅から近く、都心に近いのは堺旧港</a:t>
            </a:r>
            <a:r>
              <a:rPr kumimoji="1" lang="ja-JP" altLang="en-US" sz="1400" dirty="0" smtClean="0">
                <a:solidFill>
                  <a:schemeClr val="tx1"/>
                </a:solidFill>
                <a:latin typeface="Meiryo UI" panose="020B0604030504040204" pitchFamily="50" charset="-128"/>
                <a:ea typeface="Meiryo UI" panose="020B0604030504040204" pitchFamily="50" charset="-128"/>
              </a:rPr>
              <a:t>だけ。</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護岸周辺の公有地を活用し、賑わいをもってくるの</a:t>
            </a:r>
            <a:r>
              <a:rPr kumimoji="1" lang="ja-JP" altLang="en-US" sz="1400" dirty="0" smtClean="0">
                <a:solidFill>
                  <a:schemeClr val="tx1"/>
                </a:solidFill>
                <a:latin typeface="Meiryo UI" panose="020B0604030504040204" pitchFamily="50" charset="-128"/>
                <a:ea typeface="Meiryo UI" panose="020B0604030504040204" pitchFamily="50" charset="-128"/>
              </a:rPr>
              <a:t>が良い。</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6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旧港は独特の囲繞水辺空間。</a:t>
            </a:r>
            <a:r>
              <a:rPr kumimoji="1" lang="ja-JP" altLang="en-US" sz="1400" dirty="0" smtClean="0">
                <a:solidFill>
                  <a:schemeClr val="tx1"/>
                </a:solidFill>
                <a:latin typeface="Meiryo UI" panose="020B0604030504040204" pitchFamily="50" charset="-128"/>
                <a:ea typeface="Meiryo UI" panose="020B0604030504040204" pitchFamily="50" charset="-128"/>
              </a:rPr>
              <a:t>リビング</a:t>
            </a:r>
            <a:r>
              <a:rPr kumimoji="1" lang="ja-JP" altLang="en-US" sz="1400" dirty="0">
                <a:solidFill>
                  <a:schemeClr val="tx1"/>
                </a:solidFill>
                <a:latin typeface="Meiryo UI" panose="020B0604030504040204" pitchFamily="50" charset="-128"/>
                <a:ea typeface="Meiryo UI" panose="020B0604030504040204" pitchFamily="50" charset="-128"/>
              </a:rPr>
              <a:t>にいるような</a:t>
            </a:r>
            <a:r>
              <a:rPr kumimoji="1" lang="ja-JP" altLang="en-US" sz="1400" dirty="0" smtClean="0">
                <a:solidFill>
                  <a:schemeClr val="tx1"/>
                </a:solidFill>
                <a:latin typeface="Meiryo UI" panose="020B0604030504040204" pitchFamily="50" charset="-128"/>
                <a:ea typeface="Meiryo UI" panose="020B0604030504040204" pitchFamily="50" charset="-128"/>
              </a:rPr>
              <a:t>心地良さがある。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気に入った場所と食でリピーターになる。食や伝統文化の</a:t>
            </a:r>
            <a:r>
              <a:rPr kumimoji="1" lang="en-US" altLang="ja-JP" sz="1400" dirty="0" smtClean="0">
                <a:solidFill>
                  <a:schemeClr val="tx1"/>
                </a:solidFill>
                <a:latin typeface="Meiryo UI" panose="020B0604030504040204" pitchFamily="50" charset="-128"/>
                <a:ea typeface="Meiryo UI" panose="020B0604030504040204" pitchFamily="50" charset="-128"/>
              </a:rPr>
              <a:t>PR</a:t>
            </a:r>
            <a:r>
              <a:rPr kumimoji="1" lang="ja-JP" altLang="en-US" sz="1400" dirty="0" smtClean="0">
                <a:solidFill>
                  <a:schemeClr val="tx1"/>
                </a:solidFill>
                <a:latin typeface="Meiryo UI" panose="020B0604030504040204" pitchFamily="50" charset="-128"/>
                <a:ea typeface="Meiryo UI" panose="020B0604030504040204" pitchFamily="50" charset="-128"/>
              </a:rPr>
              <a:t>の場。</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水面</a:t>
            </a:r>
            <a:r>
              <a:rPr kumimoji="1" lang="ja-JP" altLang="en-US" sz="1400" dirty="0" smtClean="0">
                <a:solidFill>
                  <a:schemeClr val="tx1"/>
                </a:solidFill>
                <a:latin typeface="Meiryo UI" panose="020B0604030504040204" pitchFamily="50" charset="-128"/>
                <a:ea typeface="Meiryo UI" panose="020B0604030504040204" pitchFamily="50" charset="-128"/>
              </a:rPr>
              <a:t>の積極的な活用も重要。アートによる話題づくりも重要。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F8997B5A-11E8-4C04-9F5D-E6326366B70E}"/>
              </a:ext>
            </a:extLst>
          </p:cNvPr>
          <p:cNvSpPr/>
          <p:nvPr/>
        </p:nvSpPr>
        <p:spPr>
          <a:xfrm>
            <a:off x="323934" y="1303580"/>
            <a:ext cx="6949364" cy="323165"/>
          </a:xfrm>
          <a:prstGeom prst="rect">
            <a:avLst/>
          </a:prstGeom>
        </p:spPr>
        <p:txBody>
          <a:bodyPr wrap="square">
            <a:spAutoFit/>
          </a:bodyPr>
          <a:lstStyle/>
          <a:p>
            <a:pPr>
              <a:lnSpc>
                <a:spcPts val="1800"/>
              </a:lnSpc>
              <a:spcBef>
                <a:spcPts val="1800"/>
              </a:spcBef>
            </a:pPr>
            <a:r>
              <a:rPr kumimoji="1" lang="ja-JP" altLang="en-US" sz="2000" b="1" dirty="0">
                <a:solidFill>
                  <a:schemeClr val="accent4">
                    <a:lumMod val="75000"/>
                  </a:schemeClr>
                </a:solidFill>
                <a:latin typeface="Meiryo UI" panose="020B0604030504040204" pitchFamily="50" charset="-128"/>
                <a:ea typeface="Meiryo UI" panose="020B0604030504040204" pitchFamily="50" charset="-128"/>
              </a:rPr>
              <a:t>◆エリア活性化の取組方針</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（部会、有識者意見を</a:t>
            </a:r>
            <a:r>
              <a:rPr kumimoji="1" lang="ja-JP" altLang="en-US" sz="1600" dirty="0" smtClean="0">
                <a:solidFill>
                  <a:schemeClr val="accent4">
                    <a:lumMod val="75000"/>
                  </a:schemeClr>
                </a:solidFill>
                <a:latin typeface="Meiryo UI" panose="020B0604030504040204" pitchFamily="50" charset="-128"/>
                <a:ea typeface="Meiryo UI" panose="020B0604030504040204" pitchFamily="50" charset="-128"/>
              </a:rPr>
              <a:t>踏まえ</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た</a:t>
            </a:r>
            <a:r>
              <a:rPr kumimoji="1" lang="ja-JP" altLang="en-US" sz="1600" dirty="0" smtClean="0">
                <a:solidFill>
                  <a:schemeClr val="accent4">
                    <a:lumMod val="75000"/>
                  </a:schemeClr>
                </a:solidFill>
                <a:latin typeface="Meiryo UI" panose="020B0604030504040204" pitchFamily="50" charset="-128"/>
                <a:ea typeface="Meiryo UI" panose="020B0604030504040204" pitchFamily="50" charset="-128"/>
              </a:rPr>
              <a:t>取組</a:t>
            </a:r>
            <a:r>
              <a:rPr kumimoji="1" lang="ja-JP" altLang="en-US" sz="1600" dirty="0">
                <a:solidFill>
                  <a:schemeClr val="accent4">
                    <a:lumMod val="75000"/>
                  </a:schemeClr>
                </a:solidFill>
                <a:latin typeface="Meiryo UI" panose="020B0604030504040204" pitchFamily="50" charset="-128"/>
                <a:ea typeface="Meiryo UI" panose="020B0604030504040204" pitchFamily="50" charset="-128"/>
              </a:rPr>
              <a:t>方針）</a:t>
            </a:r>
          </a:p>
        </p:txBody>
      </p:sp>
      <p:pic>
        <p:nvPicPr>
          <p:cNvPr id="67" name="図 66"/>
          <p:cNvPicPr>
            <a:picLocks noChangeAspect="1"/>
          </p:cNvPicPr>
          <p:nvPr/>
        </p:nvPicPr>
        <p:blipFill rotWithShape="1">
          <a:blip r:embed="rId6" cstate="print">
            <a:extLst>
              <a:ext uri="{28A0092B-C50C-407E-A947-70E740481C1C}">
                <a14:useLocalDpi xmlns:a14="http://schemas.microsoft.com/office/drawing/2010/main" val="0"/>
              </a:ext>
            </a:extLst>
          </a:blip>
          <a:srcRect l="2437" t="23101" b="7128"/>
          <a:stretch/>
        </p:blipFill>
        <p:spPr>
          <a:xfrm>
            <a:off x="8195818" y="5273969"/>
            <a:ext cx="1635634" cy="792982"/>
          </a:xfrm>
          <a:prstGeom prst="rect">
            <a:avLst/>
          </a:prstGeom>
        </p:spPr>
      </p:pic>
      <p:sp>
        <p:nvSpPr>
          <p:cNvPr id="73" name="テキスト ボックス 72">
            <a:extLst>
              <a:ext uri="{FF2B5EF4-FFF2-40B4-BE49-F238E27FC236}">
                <a16:creationId xmlns:a16="http://schemas.microsoft.com/office/drawing/2014/main" id="{AC387004-145F-4654-9975-965083990C72}"/>
              </a:ext>
            </a:extLst>
          </p:cNvPr>
          <p:cNvSpPr txBox="1"/>
          <p:nvPr/>
        </p:nvSpPr>
        <p:spPr>
          <a:xfrm>
            <a:off x="8293852" y="5013176"/>
            <a:ext cx="1537600" cy="271869"/>
          </a:xfrm>
          <a:prstGeom prst="rect">
            <a:avLst/>
          </a:prstGeom>
          <a:noFill/>
        </p:spPr>
        <p:txBody>
          <a:bodyPr wrap="none" rtlCol="0">
            <a:spAutoFit/>
          </a:bodyPr>
          <a:lstStyle/>
          <a:p>
            <a:pP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住みやすく働きやすいまちなか</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AC387004-145F-4654-9975-965083990C72}"/>
              </a:ext>
            </a:extLst>
          </p:cNvPr>
          <p:cNvSpPr txBox="1"/>
          <p:nvPr/>
        </p:nvSpPr>
        <p:spPr>
          <a:xfrm>
            <a:off x="8195816" y="5847548"/>
            <a:ext cx="1635636" cy="249877"/>
          </a:xfrm>
          <a:prstGeom prst="rect">
            <a:avLst/>
          </a:prstGeom>
          <a:noFill/>
        </p:spPr>
        <p:txBody>
          <a:bodyPr wrap="square" rtlCol="0">
            <a:spAutoFit/>
          </a:bodyPr>
          <a:lstStyle/>
          <a:p>
            <a:pPr algn="ctr">
              <a:lnSpc>
                <a:spcPts val="1400"/>
              </a:lnSpc>
            </a:pP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デザイン性の高い歩道橋</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AC387004-145F-4654-9975-965083990C72}"/>
              </a:ext>
            </a:extLst>
          </p:cNvPr>
          <p:cNvSpPr txBox="1"/>
          <p:nvPr/>
        </p:nvSpPr>
        <p:spPr>
          <a:xfrm>
            <a:off x="8191356" y="6620152"/>
            <a:ext cx="1656125" cy="249877"/>
          </a:xfrm>
          <a:prstGeom prst="rect">
            <a:avLst/>
          </a:prstGeom>
          <a:noFill/>
        </p:spPr>
        <p:txBody>
          <a:bodyPr wrap="square" rtlCol="0">
            <a:spAutoFit/>
          </a:bodyPr>
          <a:lstStyle/>
          <a:p>
            <a:pPr algn="ctr">
              <a:lnSpc>
                <a:spcPts val="1400"/>
              </a:lnSpc>
            </a:pPr>
            <a:r>
              <a:rPr kumimoji="1" lang="ja-JP" altLang="en-US" sz="900" dirty="0">
                <a:effectLst>
                  <a:glow rad="152400">
                    <a:schemeClr val="bg1">
                      <a:alpha val="70000"/>
                    </a:schemeClr>
                  </a:glow>
                </a:effectLst>
                <a:latin typeface="Meiryo UI" panose="020B0604030504040204" pitchFamily="50" charset="-128"/>
                <a:ea typeface="Meiryo UI" panose="020B0604030504040204" pitchFamily="50" charset="-128"/>
              </a:rPr>
              <a:t>海上</a:t>
            </a:r>
            <a:r>
              <a:rPr kumimoji="1" lang="ja-JP" altLang="en-US" sz="900" dirty="0" smtClean="0">
                <a:effectLst>
                  <a:glow rad="152400">
                    <a:schemeClr val="bg1">
                      <a:alpha val="70000"/>
                    </a:schemeClr>
                  </a:glow>
                </a:effectLst>
                <a:latin typeface="Meiryo UI" panose="020B0604030504040204" pitchFamily="50" charset="-128"/>
                <a:ea typeface="Meiryo UI" panose="020B0604030504040204" pitchFamily="50" charset="-128"/>
              </a:rPr>
              <a:t>での新たな交通体験</a:t>
            </a:r>
            <a:endParaRPr kumimoji="1" lang="en-US" altLang="ja-JP" sz="900" dirty="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76" name="正方形/長方形 75"/>
          <p:cNvSpPr/>
          <p:nvPr/>
        </p:nvSpPr>
        <p:spPr>
          <a:xfrm>
            <a:off x="6215764" y="4178880"/>
            <a:ext cx="1980053" cy="10535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rPr>
              <a:t>まちの顔・玄関口</a:t>
            </a: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に</a:t>
            </a:r>
            <a:endParaRPr kumimoji="1" lang="en-US" altLang="ja-JP" sz="1600" b="1" spc="-40" dirty="0" smtClean="0">
              <a:solidFill>
                <a:schemeClr val="accent4">
                  <a:lumMod val="75000"/>
                </a:schemeClr>
              </a:solidFill>
              <a:latin typeface="Meiryo UI" panose="020B0604030504040204" pitchFamily="50" charset="-128"/>
              <a:ea typeface="Meiryo UI" panose="020B0604030504040204" pitchFamily="50" charset="-128"/>
            </a:endParaRPr>
          </a:p>
          <a:p>
            <a:pPr algn="ct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相応しい</a:t>
            </a:r>
            <a:r>
              <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rPr>
              <a:t>機能</a:t>
            </a:r>
            <a:r>
              <a:rPr kumimoji="1" lang="ja-JP" altLang="en-US" sz="1600" b="1" spc="-40" dirty="0" smtClean="0">
                <a:solidFill>
                  <a:schemeClr val="accent4">
                    <a:lumMod val="75000"/>
                  </a:schemeClr>
                </a:solidFill>
                <a:latin typeface="Meiryo UI" panose="020B0604030504040204" pitchFamily="50" charset="-128"/>
                <a:ea typeface="Meiryo UI" panose="020B0604030504040204" pitchFamily="50" charset="-128"/>
              </a:rPr>
              <a:t>集積</a:t>
            </a:r>
            <a:endParaRPr kumimoji="1" lang="ja-JP" altLang="en-US" sz="1600" b="1" spc="-40" dirty="0">
              <a:solidFill>
                <a:schemeClr val="accent4">
                  <a:lumMod val="75000"/>
                </a:schemeClr>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6215764" y="5276850"/>
            <a:ext cx="1980053" cy="7901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spc="-80" dirty="0">
                <a:solidFill>
                  <a:srgbClr val="FF6600"/>
                </a:solidFill>
                <a:latin typeface="Meiryo UI" panose="020B0604030504040204" pitchFamily="50" charset="-128"/>
                <a:ea typeface="Meiryo UI" panose="020B0604030504040204" pitchFamily="50" charset="-128"/>
              </a:rPr>
              <a:t>楽しく円滑な移動</a:t>
            </a:r>
            <a:r>
              <a:rPr kumimoji="1" lang="ja-JP" altLang="en-US" sz="1600" b="1" spc="-80" dirty="0" smtClean="0">
                <a:solidFill>
                  <a:srgbClr val="FF6600"/>
                </a:solidFill>
                <a:latin typeface="Meiryo UI" panose="020B0604030504040204" pitchFamily="50" charset="-128"/>
                <a:ea typeface="Meiryo UI" panose="020B0604030504040204" pitchFamily="50" charset="-128"/>
              </a:rPr>
              <a:t>を</a:t>
            </a:r>
            <a:endParaRPr kumimoji="1" lang="en-US" altLang="ja-JP" sz="1600" b="1" spc="-80" dirty="0" smtClean="0">
              <a:solidFill>
                <a:srgbClr val="FF6600"/>
              </a:solidFill>
              <a:latin typeface="Meiryo UI" panose="020B0604030504040204" pitchFamily="50" charset="-128"/>
              <a:ea typeface="Meiryo UI" panose="020B0604030504040204" pitchFamily="50" charset="-128"/>
            </a:endParaRPr>
          </a:p>
          <a:p>
            <a:pPr algn="ctr"/>
            <a:r>
              <a:rPr kumimoji="1" lang="ja-JP" altLang="en-US" sz="1600" b="1" spc="-80" dirty="0" smtClean="0">
                <a:solidFill>
                  <a:srgbClr val="FF6600"/>
                </a:solidFill>
                <a:latin typeface="Meiryo UI" panose="020B0604030504040204" pitchFamily="50" charset="-128"/>
                <a:ea typeface="Meiryo UI" panose="020B0604030504040204" pitchFamily="50" charset="-128"/>
              </a:rPr>
              <a:t>実現</a:t>
            </a:r>
            <a:r>
              <a:rPr kumimoji="1" lang="ja-JP" altLang="en-US" sz="1600" b="1" spc="-80" dirty="0">
                <a:solidFill>
                  <a:srgbClr val="FF6600"/>
                </a:solidFill>
                <a:latin typeface="Meiryo UI" panose="020B0604030504040204" pitchFamily="50" charset="-128"/>
                <a:ea typeface="Meiryo UI" panose="020B0604030504040204" pitchFamily="50" charset="-128"/>
              </a:rPr>
              <a:t>するネットワーク</a:t>
            </a:r>
            <a:r>
              <a:rPr kumimoji="1" lang="ja-JP" altLang="en-US" sz="1600" b="1" spc="-80" dirty="0" smtClean="0">
                <a:solidFill>
                  <a:srgbClr val="FF6600"/>
                </a:solidFill>
                <a:latin typeface="Meiryo UI" panose="020B0604030504040204" pitchFamily="50" charset="-128"/>
                <a:ea typeface="Meiryo UI" panose="020B0604030504040204" pitchFamily="50" charset="-128"/>
              </a:rPr>
              <a:t>形成</a:t>
            </a:r>
            <a:endParaRPr kumimoji="1" lang="ja-JP" altLang="en-US" sz="1600" b="1" spc="-80" dirty="0">
              <a:solidFill>
                <a:srgbClr val="FF6600"/>
              </a:solidFill>
              <a:latin typeface="Meiryo UI" panose="020B0604030504040204" pitchFamily="50" charset="-128"/>
              <a:ea typeface="Meiryo UI" panose="020B0604030504040204" pitchFamily="50" charset="-128"/>
            </a:endParaRPr>
          </a:p>
        </p:txBody>
      </p:sp>
      <p:sp>
        <p:nvSpPr>
          <p:cNvPr id="80" name="ホームベース 79"/>
          <p:cNvSpPr/>
          <p:nvPr/>
        </p:nvSpPr>
        <p:spPr>
          <a:xfrm>
            <a:off x="457949" y="4182108"/>
            <a:ext cx="5753353" cy="1042925"/>
          </a:xfrm>
          <a:prstGeom prst="homePlate">
            <a:avLst>
              <a:gd name="adj" fmla="val 2751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駅周辺が高度化されていないことが課題ではないか。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400" spc="-40" dirty="0" smtClean="0">
                <a:solidFill>
                  <a:schemeClr val="tx1"/>
                </a:solidFill>
                <a:latin typeface="Meiryo UI" panose="020B0604030504040204" pitchFamily="50" charset="-128"/>
                <a:ea typeface="Meiryo UI" panose="020B0604030504040204" pitchFamily="50" charset="-128"/>
              </a:rPr>
              <a:t>なにわ</a:t>
            </a:r>
            <a:r>
              <a:rPr kumimoji="1" lang="ja-JP" altLang="en-US" sz="1400" spc="-40" dirty="0">
                <a:solidFill>
                  <a:schemeClr val="tx1"/>
                </a:solidFill>
                <a:latin typeface="Meiryo UI" panose="020B0604030504040204" pitchFamily="50" charset="-128"/>
                <a:ea typeface="Meiryo UI" panose="020B0604030504040204" pitchFamily="50" charset="-128"/>
              </a:rPr>
              <a:t>筋線開業のアドバンテージを活かせば、賑わい創出ができるので</a:t>
            </a:r>
            <a:r>
              <a:rPr kumimoji="1" lang="ja-JP" altLang="en-US" sz="1400" spc="-40" dirty="0" smtClean="0">
                <a:solidFill>
                  <a:schemeClr val="tx1"/>
                </a:solidFill>
                <a:latin typeface="Meiryo UI" panose="020B0604030504040204" pitchFamily="50" charset="-128"/>
                <a:ea typeface="Meiryo UI" panose="020B0604030504040204" pitchFamily="50" charset="-128"/>
              </a:rPr>
              <a:t>は。</a:t>
            </a:r>
            <a:r>
              <a:rPr kumimoji="1" lang="en-US" altLang="ja-JP" sz="1400" spc="-40" dirty="0" smtClean="0">
                <a:solidFill>
                  <a:schemeClr val="tx1"/>
                </a:solidFill>
                <a:latin typeface="Meiryo UI" panose="020B0604030504040204" pitchFamily="50" charset="-128"/>
                <a:ea typeface="Meiryo UI" panose="020B0604030504040204" pitchFamily="50" charset="-128"/>
              </a:rPr>
              <a:t/>
            </a:r>
            <a:br>
              <a:rPr kumimoji="1" lang="en-US" altLang="ja-JP" sz="1400" spc="-40" dirty="0" smtClean="0">
                <a:solidFill>
                  <a:schemeClr val="tx1"/>
                </a:solidFill>
                <a:latin typeface="Meiryo UI" panose="020B0604030504040204" pitchFamily="50" charset="-128"/>
                <a:ea typeface="Meiryo UI" panose="020B0604030504040204" pitchFamily="50" charset="-128"/>
              </a:rPr>
            </a:br>
            <a:r>
              <a:rPr kumimoji="1" lang="ja-JP" altLang="en-US" sz="1400" spc="-40" dirty="0" smtClean="0">
                <a:solidFill>
                  <a:schemeClr val="tx1"/>
                </a:solidFill>
                <a:latin typeface="Meiryo UI" panose="020B0604030504040204" pitchFamily="50" charset="-128"/>
                <a:ea typeface="Meiryo UI" panose="020B0604030504040204" pitchFamily="50" charset="-128"/>
              </a:rPr>
              <a:t>また、</a:t>
            </a:r>
            <a:r>
              <a:rPr lang="ja-JP" altLang="en-US" sz="1400" dirty="0" smtClean="0">
                <a:solidFill>
                  <a:schemeClr val="tx1"/>
                </a:solidFill>
                <a:latin typeface="Meiryo UI" panose="020B0604030504040204" pitchFamily="50" charset="-128"/>
                <a:ea typeface="Meiryo UI" panose="020B0604030504040204" pitchFamily="50" charset="-128"/>
              </a:rPr>
              <a:t>ビジネス</a:t>
            </a:r>
            <a:r>
              <a:rPr lang="ja-JP" altLang="en-US" sz="1400" dirty="0">
                <a:solidFill>
                  <a:schemeClr val="tx1"/>
                </a:solidFill>
                <a:latin typeface="Meiryo UI" panose="020B0604030504040204" pitchFamily="50" charset="-128"/>
                <a:ea typeface="Meiryo UI" panose="020B0604030504040204" pitchFamily="50" charset="-128"/>
              </a:rPr>
              <a:t>機能</a:t>
            </a:r>
            <a:r>
              <a:rPr lang="ja-JP" altLang="en-US" sz="1400" dirty="0" smtClean="0">
                <a:solidFill>
                  <a:schemeClr val="tx1"/>
                </a:solidFill>
                <a:latin typeface="Meiryo UI" panose="020B0604030504040204" pitchFamily="50" charset="-128"/>
                <a:ea typeface="Meiryo UI" panose="020B0604030504040204" pitchFamily="50" charset="-128"/>
              </a:rPr>
              <a:t>の高度化により平日にも賑わい創出につながる。</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lang="ja-JP" altLang="en-US" sz="1400" dirty="0" smtClean="0">
                <a:solidFill>
                  <a:schemeClr val="tx1"/>
                </a:solidFill>
                <a:latin typeface="Meiryo UI" panose="020B0604030504040204" pitchFamily="50" charset="-128"/>
                <a:ea typeface="Meiryo UI" panose="020B0604030504040204" pitchFamily="50" charset="-128"/>
              </a:rPr>
              <a:t>伝統産業を活かし</a:t>
            </a:r>
            <a:r>
              <a:rPr lang="ja-JP" altLang="en-US" sz="1400" dirty="0">
                <a:solidFill>
                  <a:schemeClr val="tx1"/>
                </a:solidFill>
                <a:latin typeface="Meiryo UI" panose="020B0604030504040204" pitchFamily="50" charset="-128"/>
                <a:ea typeface="Meiryo UI" panose="020B0604030504040204" pitchFamily="50" charset="-128"/>
              </a:rPr>
              <a:t>た</a:t>
            </a:r>
            <a:r>
              <a:rPr lang="ja-JP" altLang="en-US" sz="1400" dirty="0" smtClean="0">
                <a:solidFill>
                  <a:schemeClr val="tx1"/>
                </a:solidFill>
                <a:latin typeface="Meiryo UI" panose="020B0604030504040204" pitchFamily="50" charset="-128"/>
                <a:ea typeface="Meiryo UI" panose="020B0604030504040204" pitchFamily="50" charset="-128"/>
              </a:rPr>
              <a:t>新しいことにチャレンジできる場となれば。</a:t>
            </a:r>
            <a:endParaRPr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81" name="ホームベース 80"/>
          <p:cNvSpPr/>
          <p:nvPr/>
        </p:nvSpPr>
        <p:spPr>
          <a:xfrm>
            <a:off x="459929" y="5277500"/>
            <a:ext cx="5751374" cy="789450"/>
          </a:xfrm>
          <a:prstGeom prst="homePlate">
            <a:avLst>
              <a:gd name="adj" fmla="val 37002"/>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まちとつなげることが重要。人のフットパス、ネットワークが</a:t>
            </a:r>
            <a:r>
              <a:rPr kumimoji="1" lang="ja-JP" altLang="en-US" sz="1400" dirty="0" smtClean="0">
                <a:solidFill>
                  <a:schemeClr val="tx1"/>
                </a:solidFill>
                <a:latin typeface="Meiryo UI" panose="020B0604030504040204" pitchFamily="50" charset="-128"/>
                <a:ea typeface="Meiryo UI" panose="020B0604030504040204" pitchFamily="50" charset="-128"/>
              </a:rPr>
              <a:t>重要。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44000" indent="-144000">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いかに歩いて楽しくするかが、回遊性の向上</a:t>
            </a:r>
            <a:r>
              <a:rPr kumimoji="1" lang="ja-JP" altLang="en-US" sz="1400" dirty="0" smtClean="0">
                <a:solidFill>
                  <a:schemeClr val="tx1"/>
                </a:solidFill>
                <a:latin typeface="Meiryo UI" panose="020B0604030504040204" pitchFamily="50" charset="-128"/>
                <a:ea typeface="Meiryo UI" panose="020B0604030504040204" pitchFamily="50" charset="-128"/>
              </a:rPr>
              <a:t>には重要。</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2" name="ホームベース 81"/>
          <p:cNvSpPr/>
          <p:nvPr/>
        </p:nvSpPr>
        <p:spPr>
          <a:xfrm>
            <a:off x="456121" y="6119417"/>
            <a:ext cx="5755182" cy="696224"/>
          </a:xfrm>
          <a:prstGeom prst="homePlate">
            <a:avLst>
              <a:gd name="adj" fmla="val 3380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indent="-144000">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大阪</a:t>
            </a:r>
            <a:r>
              <a:rPr kumimoji="1" lang="ja-JP" altLang="en-US" sz="1400" dirty="0">
                <a:solidFill>
                  <a:schemeClr val="tx1"/>
                </a:solidFill>
                <a:latin typeface="Meiryo UI" panose="020B0604030504040204" pitchFamily="50" charset="-128"/>
                <a:ea typeface="Meiryo UI" panose="020B0604030504040204" pitchFamily="50" charset="-128"/>
              </a:rPr>
              <a:t>ベイエリア一体的に取り組み、堺の</a:t>
            </a:r>
            <a:r>
              <a:rPr kumimoji="1" lang="ja-JP" altLang="en-US" sz="1400" dirty="0" smtClean="0">
                <a:solidFill>
                  <a:schemeClr val="tx1"/>
                </a:solidFill>
                <a:latin typeface="Meiryo UI" panose="020B0604030504040204" pitchFamily="50" charset="-128"/>
                <a:ea typeface="Meiryo UI" panose="020B0604030504040204" pitchFamily="50" charset="-128"/>
              </a:rPr>
              <a:t>都心、環濠から</a:t>
            </a:r>
            <a:r>
              <a:rPr kumimoji="1" lang="ja-JP" altLang="en-US" sz="1400" dirty="0">
                <a:solidFill>
                  <a:schemeClr val="tx1"/>
                </a:solidFill>
                <a:latin typeface="Meiryo UI" panose="020B0604030504040204" pitchFamily="50" charset="-128"/>
                <a:ea typeface="Meiryo UI" panose="020B0604030504040204" pitchFamily="50" charset="-128"/>
              </a:rPr>
              <a:t>堺旧港、関空、夢</a:t>
            </a:r>
            <a:r>
              <a:rPr kumimoji="1" lang="ja-JP" altLang="en-US" sz="1400" dirty="0" smtClean="0">
                <a:solidFill>
                  <a:schemeClr val="tx1"/>
                </a:solidFill>
                <a:latin typeface="Meiryo UI" panose="020B0604030504040204" pitchFamily="50" charset="-128"/>
                <a:ea typeface="Meiryo UI" panose="020B0604030504040204" pitchFamily="50" charset="-128"/>
              </a:rPr>
              <a:t>洲等へ横</a:t>
            </a:r>
            <a:r>
              <a:rPr kumimoji="1" lang="ja-JP" altLang="en-US" sz="1400" dirty="0">
                <a:solidFill>
                  <a:schemeClr val="tx1"/>
                </a:solidFill>
                <a:latin typeface="Meiryo UI" panose="020B0604030504040204" pitchFamily="50" charset="-128"/>
                <a:ea typeface="Meiryo UI" panose="020B0604030504040204" pitchFamily="50" charset="-128"/>
              </a:rPr>
              <a:t>の流れができれば外海へとつながって</a:t>
            </a:r>
            <a:r>
              <a:rPr kumimoji="1" lang="ja-JP" altLang="en-US" sz="1400" dirty="0" smtClean="0">
                <a:solidFill>
                  <a:schemeClr val="tx1"/>
                </a:solidFill>
                <a:latin typeface="Meiryo UI" panose="020B0604030504040204" pitchFamily="50" charset="-128"/>
                <a:ea typeface="Meiryo UI" panose="020B0604030504040204" pitchFamily="50" charset="-128"/>
              </a:rPr>
              <a:t>いく。</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3" name="正方形/長方形 82"/>
          <p:cNvSpPr/>
          <p:nvPr/>
        </p:nvSpPr>
        <p:spPr>
          <a:xfrm>
            <a:off x="7766957" y="1644817"/>
            <a:ext cx="2064494" cy="1343025"/>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kumimoji="1" lang="ja-JP" altLang="en-US" sz="1600" dirty="0">
                <a:solidFill>
                  <a:schemeClr val="tx1"/>
                </a:solidFill>
                <a:latin typeface="Meiryo UI" panose="020B0604030504040204" pitchFamily="50" charset="-128"/>
                <a:ea typeface="Meiryo UI" panose="020B0604030504040204" pitchFamily="50" charset="-128"/>
              </a:rPr>
              <a:t>堺の歴史を紡いできた水辺から新たな活力を</a:t>
            </a:r>
            <a:r>
              <a:rPr kumimoji="1" lang="ja-JP" altLang="en-US" sz="1600" dirty="0" smtClean="0">
                <a:solidFill>
                  <a:schemeClr val="tx1"/>
                </a:solidFill>
                <a:latin typeface="Meiryo UI" panose="020B0604030504040204" pitchFamily="50" charset="-128"/>
                <a:ea typeface="Meiryo UI" panose="020B0604030504040204" pitchFamily="50" charset="-128"/>
              </a:rPr>
              <a:t>生み出し、さらに、</a:t>
            </a:r>
            <a:endParaRPr kumimoji="1" lang="en-US" altLang="ja-JP" sz="1600" dirty="0" smtClean="0">
              <a:solidFill>
                <a:schemeClr val="tx1"/>
              </a:solidFill>
            </a:endParaRPr>
          </a:p>
          <a:p>
            <a:pPr algn="ctr">
              <a:lnSpc>
                <a:spcPts val="1800"/>
              </a:lnSpc>
            </a:pPr>
            <a:r>
              <a:rPr kumimoji="1" lang="ja-JP" altLang="en-US" sz="1600" dirty="0" smtClean="0">
                <a:solidFill>
                  <a:schemeClr val="tx1"/>
                </a:solidFill>
                <a:latin typeface="Meiryo UI" panose="020B0604030504040204" pitchFamily="50" charset="-128"/>
                <a:ea typeface="Meiryo UI" panose="020B0604030504040204" pitchFamily="50" charset="-128"/>
              </a:rPr>
              <a:t>広域へと波及させていく</a:t>
            </a: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84" name="ホームベース 83"/>
          <p:cNvSpPr/>
          <p:nvPr/>
        </p:nvSpPr>
        <p:spPr>
          <a:xfrm>
            <a:off x="455493" y="1629455"/>
            <a:ext cx="7272000" cy="1368000"/>
          </a:xfrm>
          <a:prstGeom prst="homePlate">
            <a:avLst>
              <a:gd name="adj" fmla="val 25001"/>
            </a:avLst>
          </a:prstGeom>
          <a:solidFill>
            <a:srgbClr val="E7E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indent="-108000">
              <a:lnSpc>
                <a:spcPts val="15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駅近＋囲繞水域が</a:t>
            </a:r>
            <a:r>
              <a:rPr kumimoji="1" lang="ja-JP" altLang="en-US" sz="1400" dirty="0" smtClean="0">
                <a:solidFill>
                  <a:schemeClr val="tx1"/>
                </a:solidFill>
                <a:latin typeface="Meiryo UI" panose="020B0604030504040204" pitchFamily="50" charset="-128"/>
                <a:ea typeface="Meiryo UI" panose="020B0604030504040204" pitchFamily="50" charset="-128"/>
              </a:rPr>
              <a:t>特徴。ポテンシャル</a:t>
            </a:r>
            <a:r>
              <a:rPr kumimoji="1" lang="ja-JP" altLang="en-US" sz="1400" dirty="0">
                <a:solidFill>
                  <a:schemeClr val="tx1"/>
                </a:solidFill>
                <a:latin typeface="Meiryo UI" panose="020B0604030504040204" pitchFamily="50" charset="-128"/>
                <a:ea typeface="Meiryo UI" panose="020B0604030504040204" pitchFamily="50" charset="-128"/>
              </a:rPr>
              <a:t>を活かした空間形成のコンセプト</a:t>
            </a:r>
            <a:r>
              <a:rPr kumimoji="1" lang="ja-JP" altLang="en-US" sz="1400" dirty="0" smtClean="0">
                <a:solidFill>
                  <a:schemeClr val="tx1"/>
                </a:solidFill>
                <a:latin typeface="Meiryo UI" panose="020B0604030504040204" pitchFamily="50" charset="-128"/>
                <a:ea typeface="Meiryo UI" panose="020B0604030504040204" pitchFamily="50" charset="-128"/>
              </a:rPr>
              <a:t>設定が必要。</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なぜ</a:t>
            </a:r>
            <a:r>
              <a:rPr kumimoji="1" lang="ja-JP" altLang="en-US" sz="1400" dirty="0">
                <a:solidFill>
                  <a:schemeClr val="tx1"/>
                </a:solidFill>
                <a:latin typeface="Meiryo UI" panose="020B0604030504040204" pitchFamily="50" charset="-128"/>
                <a:ea typeface="Meiryo UI" panose="020B0604030504040204" pitchFamily="50" charset="-128"/>
              </a:rPr>
              <a:t>堺旧港を活性化するのか。海から発展してきた歴史</a:t>
            </a:r>
            <a:r>
              <a:rPr kumimoji="1" lang="ja-JP" altLang="en-US" sz="1400" dirty="0" smtClean="0">
                <a:solidFill>
                  <a:schemeClr val="tx1"/>
                </a:solidFill>
                <a:latin typeface="Meiryo UI" panose="020B0604030504040204" pitchFamily="50" charset="-128"/>
                <a:ea typeface="Meiryo UI" panose="020B0604030504040204" pitchFamily="50" charset="-128"/>
              </a:rPr>
              <a:t>ストーリー、伝統</a:t>
            </a:r>
            <a:r>
              <a:rPr kumimoji="1" lang="ja-JP" altLang="en-US" sz="1400" dirty="0">
                <a:solidFill>
                  <a:schemeClr val="tx1"/>
                </a:solidFill>
                <a:latin typeface="Meiryo UI" panose="020B0604030504040204" pitchFamily="50" charset="-128"/>
                <a:ea typeface="Meiryo UI" panose="020B0604030504040204" pitchFamily="50" charset="-128"/>
              </a:rPr>
              <a:t>文化等を活かす</a:t>
            </a:r>
            <a:r>
              <a:rPr kumimoji="1" lang="ja-JP" altLang="en-US" sz="1400" dirty="0" smtClean="0">
                <a:solidFill>
                  <a:schemeClr val="tx1"/>
                </a:solidFill>
                <a:latin typeface="Meiryo UI" panose="020B0604030504040204" pitchFamily="50" charset="-128"/>
                <a:ea typeface="Meiryo UI" panose="020B0604030504040204" pitchFamily="50" charset="-128"/>
              </a:rPr>
              <a:t>べき。</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継続的</a:t>
            </a:r>
            <a:r>
              <a:rPr kumimoji="1" lang="ja-JP" altLang="en-US" sz="1400" dirty="0">
                <a:solidFill>
                  <a:schemeClr val="tx1"/>
                </a:solidFill>
                <a:latin typeface="Meiryo UI" panose="020B0604030504040204" pitchFamily="50" charset="-128"/>
                <a:ea typeface="Meiryo UI" panose="020B0604030504040204" pitchFamily="50" charset="-128"/>
              </a:rPr>
              <a:t>な集客には地元の人が来ることが大切。観光客もそういうところに行きたい</a:t>
            </a:r>
            <a:r>
              <a:rPr kumimoji="1" lang="ja-JP" altLang="en-US" sz="1400" dirty="0" smtClean="0">
                <a:solidFill>
                  <a:schemeClr val="tx1"/>
                </a:solidFill>
                <a:latin typeface="Meiryo UI" panose="020B0604030504040204" pitchFamily="50" charset="-128"/>
                <a:ea typeface="Meiryo UI" panose="020B0604030504040204" pitchFamily="50" charset="-128"/>
              </a:rPr>
              <a:t>はず。</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ベイの周辺に住居系の用途が形成され波及していく土地利用展開が必要。</a:t>
            </a:r>
            <a:endParaRPr kumimoji="1"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kumimoji="1" lang="ja-JP" altLang="en-US" sz="1400" dirty="0">
                <a:solidFill>
                  <a:schemeClr val="tx1"/>
                </a:solidFill>
                <a:latin typeface="Meiryo UI" panose="020B0604030504040204" pitchFamily="50" charset="-128"/>
                <a:ea typeface="Meiryo UI" panose="020B0604030504040204" pitchFamily="50" charset="-128"/>
              </a:rPr>
              <a:t>（人が住むことでまちの雰囲気が変わる。）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108000" indent="-108000">
              <a:lnSpc>
                <a:spcPts val="1500"/>
              </a:lnSpc>
              <a:buFont typeface="Arial" panose="020B0604020202020204" pitchFamily="34" charset="0"/>
              <a:buChar char="•"/>
            </a:pPr>
            <a:r>
              <a:rPr kumimoji="1" lang="ja-JP" altLang="en-US" sz="1400" dirty="0" smtClean="0">
                <a:solidFill>
                  <a:schemeClr val="tx1"/>
                </a:solidFill>
                <a:latin typeface="Meiryo UI" panose="020B0604030504040204" pitchFamily="50" charset="-128"/>
                <a:ea typeface="Meiryo UI" panose="020B0604030504040204" pitchFamily="50" charset="-128"/>
              </a:rPr>
              <a:t>地域、民間、行政の間に立って、</a:t>
            </a:r>
            <a:r>
              <a:rPr kumimoji="1" lang="ja-JP" altLang="en-US" sz="1400" dirty="0">
                <a:solidFill>
                  <a:schemeClr val="tx1"/>
                </a:solidFill>
                <a:latin typeface="Meiryo UI" panose="020B0604030504040204" pitchFamily="50" charset="-128"/>
                <a:ea typeface="Meiryo UI" panose="020B0604030504040204" pitchFamily="50" charset="-128"/>
              </a:rPr>
              <a:t>エリア</a:t>
            </a:r>
            <a:r>
              <a:rPr kumimoji="1" lang="ja-JP" altLang="en-US" sz="1400" dirty="0" smtClean="0">
                <a:solidFill>
                  <a:schemeClr val="tx1"/>
                </a:solidFill>
                <a:latin typeface="Meiryo UI" panose="020B0604030504040204" pitchFamily="50" charset="-128"/>
                <a:ea typeface="Meiryo UI" panose="020B0604030504040204" pitchFamily="50" charset="-128"/>
              </a:rPr>
              <a:t>の活性化について持続的に考え、実行していく存在が必要。</a:t>
            </a:r>
            <a:r>
              <a:rPr kumimoji="1" lang="en-US" altLang="ja-JP" sz="1400" dirty="0" smtClean="0">
                <a:solidFill>
                  <a:schemeClr val="tx1"/>
                </a:solidFill>
                <a:latin typeface="Meiryo UI" panose="020B0604030504040204" pitchFamily="50" charset="-128"/>
                <a:ea typeface="Meiryo UI" panose="020B0604030504040204" pitchFamily="50" charset="-128"/>
              </a:rPr>
              <a:t/>
            </a:r>
            <a:br>
              <a:rPr kumimoji="1" lang="en-US" altLang="ja-JP" sz="1400" dirty="0" smtClean="0">
                <a:solidFill>
                  <a:schemeClr val="tx1"/>
                </a:solidFill>
                <a:latin typeface="Meiryo UI" panose="020B0604030504040204" pitchFamily="50" charset="-128"/>
                <a:ea typeface="Meiryo UI" panose="020B0604030504040204" pitchFamily="50" charset="-128"/>
              </a:rPr>
            </a:br>
            <a:r>
              <a:rPr kumimoji="1" lang="en-US" altLang="ja-JP" sz="1400" dirty="0" smtClean="0">
                <a:solidFill>
                  <a:schemeClr val="tx1"/>
                </a:solidFill>
                <a:latin typeface="Meiryo UI" panose="020B0604030504040204" pitchFamily="50" charset="-128"/>
                <a:ea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rPr>
              <a:t>中間支援組織の必要性）</a:t>
            </a:r>
            <a:endParaRPr kumimoji="1" lang="en-US" altLang="ja-JP" sz="1400" dirty="0" smtClean="0">
              <a:solidFill>
                <a:schemeClr val="tx1"/>
              </a:solidFill>
              <a:latin typeface="Meiryo UI" panose="020B0604030504040204" pitchFamily="50" charset="-128"/>
              <a:ea typeface="Meiryo UI" panose="020B0604030504040204" pitchFamily="50" charset="-128"/>
            </a:endParaRPr>
          </a:p>
        </p:txBody>
      </p:sp>
      <p:sp>
        <p:nvSpPr>
          <p:cNvPr id="87" name="正方形/長方形 86"/>
          <p:cNvSpPr/>
          <p:nvPr/>
        </p:nvSpPr>
        <p:spPr>
          <a:xfrm>
            <a:off x="6215764" y="3043239"/>
            <a:ext cx="1980053" cy="1079717"/>
          </a:xfrm>
          <a:prstGeom prst="rect">
            <a:avLst/>
          </a:prstGeom>
          <a:solidFill>
            <a:schemeClr val="accent4">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4">
                    <a:lumMod val="75000"/>
                  </a:schemeClr>
                </a:solidFill>
                <a:latin typeface="Meiryo UI" panose="020B0604030504040204" pitchFamily="50" charset="-128"/>
                <a:ea typeface="Meiryo UI" panose="020B0604030504040204" pitchFamily="50" charset="-128"/>
              </a:rPr>
              <a:t>水辺の魅力を活かした交流空間づくり</a:t>
            </a:r>
          </a:p>
        </p:txBody>
      </p:sp>
      <p:sp>
        <p:nvSpPr>
          <p:cNvPr id="38" name="正方形/長方形 37">
            <a:extLst>
              <a:ext uri="{FF2B5EF4-FFF2-40B4-BE49-F238E27FC236}">
                <a16:creationId xmlns:a16="http://schemas.microsoft.com/office/drawing/2014/main" id="{F8997B5A-11E8-4C04-9F5D-E6326366B70E}"/>
              </a:ext>
            </a:extLst>
          </p:cNvPr>
          <p:cNvSpPr/>
          <p:nvPr/>
        </p:nvSpPr>
        <p:spPr>
          <a:xfrm>
            <a:off x="65328" y="882916"/>
            <a:ext cx="9723743" cy="348813"/>
          </a:xfrm>
          <a:prstGeom prst="rect">
            <a:avLst/>
          </a:prstGeom>
          <a:solidFill>
            <a:srgbClr val="1D6FA9"/>
          </a:solidFill>
        </p:spPr>
        <p:txBody>
          <a:bodyPr wrap="square">
            <a:spAutoFit/>
          </a:bodyPr>
          <a:lstStyle/>
          <a:p>
            <a:pPr>
              <a:lnSpc>
                <a:spcPts val="2000"/>
              </a:lnSpc>
            </a:pP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堺グランドデザイン</a:t>
            </a:r>
            <a:r>
              <a:rPr kumimoji="1" lang="en-US" altLang="ja-JP" b="1" dirty="0" smtClean="0">
                <a:solidFill>
                  <a:schemeClr val="bg1"/>
                </a:solidFill>
                <a:latin typeface="Meiryo UI" panose="020B0604030504040204" pitchFamily="50" charset="-128"/>
                <a:ea typeface="Meiryo UI" panose="020B0604030504040204" pitchFamily="50" charset="-128"/>
              </a:rPr>
              <a:t>2040</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　</a:t>
            </a:r>
            <a:r>
              <a:rPr kumimoji="1" lang="ja-JP" altLang="en-US" b="1" dirty="0" smtClean="0">
                <a:solidFill>
                  <a:schemeClr val="bg1"/>
                </a:solidFill>
                <a:latin typeface="Meiryo UI" panose="020B0604030504040204" pitchFamily="50" charset="-128"/>
                <a:ea typeface="Meiryo UI" panose="020B0604030504040204" pitchFamily="50" charset="-128"/>
              </a:rPr>
              <a:t>　　　　　●</a:t>
            </a:r>
            <a:r>
              <a:rPr kumimoji="1" lang="ja-JP" altLang="en-US" b="1" dirty="0">
                <a:solidFill>
                  <a:schemeClr val="bg1"/>
                </a:solidFill>
                <a:latin typeface="Meiryo UI" panose="020B0604030504040204" pitchFamily="50" charset="-128"/>
                <a:ea typeface="Meiryo UI" panose="020B0604030504040204" pitchFamily="50" charset="-128"/>
              </a:rPr>
              <a:t>大阪広域ベイエリアまちづくり　　</a:t>
            </a:r>
            <a:endParaRPr kumimoji="1" lang="en-US" altLang="ja-JP" b="1" dirty="0">
              <a:solidFill>
                <a:schemeClr val="bg1"/>
              </a:solidFill>
              <a:latin typeface="Meiryo UI" panose="020B0604030504040204" pitchFamily="50" charset="-128"/>
              <a:ea typeface="Meiryo UI" panose="020B0604030504040204" pitchFamily="50" charset="-128"/>
            </a:endParaRPr>
          </a:p>
        </p:txBody>
      </p:sp>
      <p:grpSp>
        <p:nvGrpSpPr>
          <p:cNvPr id="39" name="グループ化 38"/>
          <p:cNvGrpSpPr/>
          <p:nvPr/>
        </p:nvGrpSpPr>
        <p:grpSpPr>
          <a:xfrm>
            <a:off x="-17697" y="1211917"/>
            <a:ext cx="461665" cy="5624055"/>
            <a:chOff x="11447" y="1211917"/>
            <a:chExt cx="461665" cy="5624055"/>
          </a:xfrm>
        </p:grpSpPr>
        <p:sp>
          <p:nvSpPr>
            <p:cNvPr id="40" name="正方形/長方形 39"/>
            <p:cNvSpPr/>
            <p:nvPr/>
          </p:nvSpPr>
          <p:spPr>
            <a:xfrm>
              <a:off x="94472" y="1211917"/>
              <a:ext cx="296085" cy="56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E319AF-D9DF-4A85-927B-87A0201EA9E0}"/>
                </a:ext>
              </a:extLst>
            </p:cNvPr>
            <p:cNvSpPr txBox="1"/>
            <p:nvPr/>
          </p:nvSpPr>
          <p:spPr>
            <a:xfrm>
              <a:off x="11447" y="1231729"/>
              <a:ext cx="461665" cy="5005583"/>
            </a:xfrm>
            <a:prstGeom prst="rect">
              <a:avLst/>
            </a:prstGeom>
            <a:noFill/>
          </p:spPr>
          <p:txBody>
            <a:bodyPr vert="eaVert" wrap="square" rtlCol="0">
              <a:spAutoFit/>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実現に向けて</a:t>
              </a:r>
            </a:p>
          </p:txBody>
        </p:sp>
      </p:grpSp>
      <p:sp>
        <p:nvSpPr>
          <p:cNvPr id="30" name="テキスト ボックス 29">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6</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C387004-145F-4654-9975-965083990C72}"/>
              </a:ext>
            </a:extLst>
          </p:cNvPr>
          <p:cNvSpPr txBox="1"/>
          <p:nvPr/>
        </p:nvSpPr>
        <p:spPr>
          <a:xfrm>
            <a:off x="8953886" y="2960058"/>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出典：国土交通省</a:t>
            </a:r>
            <a:endPar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C387004-145F-4654-9975-965083990C72}"/>
              </a:ext>
            </a:extLst>
          </p:cNvPr>
          <p:cNvSpPr txBox="1"/>
          <p:nvPr/>
        </p:nvSpPr>
        <p:spPr>
          <a:xfrm>
            <a:off x="8975541" y="5180918"/>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出典：神戸市</a:t>
            </a:r>
            <a:endPar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C387004-145F-4654-9975-965083990C72}"/>
              </a:ext>
            </a:extLst>
          </p:cNvPr>
          <p:cNvSpPr txBox="1"/>
          <p:nvPr/>
        </p:nvSpPr>
        <p:spPr>
          <a:xfrm>
            <a:off x="8672859" y="6019862"/>
            <a:ext cx="1256541" cy="271869"/>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a:t>
            </a:r>
            <a:r>
              <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rPr>
              <a:t>TOKYO WATER TAXI</a:t>
            </a:r>
          </a:p>
        </p:txBody>
      </p:sp>
      <p:sp>
        <p:nvSpPr>
          <p:cNvPr id="35" name="テキスト ボックス 34">
            <a:extLst>
              <a:ext uri="{FF2B5EF4-FFF2-40B4-BE49-F238E27FC236}">
                <a16:creationId xmlns:a16="http://schemas.microsoft.com/office/drawing/2014/main" id="{AC387004-145F-4654-9975-965083990C72}"/>
              </a:ext>
            </a:extLst>
          </p:cNvPr>
          <p:cNvSpPr txBox="1"/>
          <p:nvPr/>
        </p:nvSpPr>
        <p:spPr>
          <a:xfrm>
            <a:off x="8953886" y="4111471"/>
            <a:ext cx="930459" cy="239681"/>
          </a:xfrm>
          <a:prstGeom prst="rect">
            <a:avLst/>
          </a:prstGeom>
          <a:noFill/>
        </p:spPr>
        <p:txBody>
          <a:bodyPr wrap="square" rtlCol="0">
            <a:spAutoFit/>
          </a:bodyPr>
          <a:lstStyle/>
          <a:p>
            <a:pPr algn="r">
              <a:lnSpc>
                <a:spcPts val="1400"/>
              </a:lnSpc>
            </a:pPr>
            <a:r>
              <a:rPr kumimoji="1" lang="ja-JP" altLang="en-US" sz="500" dirty="0" smtClean="0">
                <a:effectLst>
                  <a:glow rad="152400">
                    <a:schemeClr val="bg1">
                      <a:alpha val="70000"/>
                    </a:schemeClr>
                  </a:glow>
                </a:effectLst>
                <a:latin typeface="Meiryo UI" panose="020B0604030504040204" pitchFamily="50" charset="-128"/>
                <a:ea typeface="Meiryo UI" panose="020B0604030504040204" pitchFamily="50" charset="-128"/>
              </a:rPr>
              <a:t>出典：沼津市</a:t>
            </a:r>
            <a:r>
              <a:rPr kumimoji="1" lang="en-US" altLang="ja-JP" sz="500" dirty="0" smtClean="0">
                <a:effectLst>
                  <a:glow rad="152400">
                    <a:schemeClr val="bg1">
                      <a:alpha val="70000"/>
                    </a:schemeClr>
                  </a:glow>
                </a:effectLst>
                <a:latin typeface="Meiryo UI" panose="020B0604030504040204" pitchFamily="50" charset="-128"/>
                <a:ea typeface="Meiryo UI" panose="020B0604030504040204" pitchFamily="50" charset="-128"/>
              </a:rPr>
              <a:t>HP</a:t>
            </a:r>
          </a:p>
        </p:txBody>
      </p:sp>
    </p:spTree>
    <p:extLst>
      <p:ext uri="{BB962C8B-B14F-4D97-AF65-F5344CB8AC3E}">
        <p14:creationId xmlns:p14="http://schemas.microsoft.com/office/powerpoint/2010/main" val="3535671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p:cNvSpPr/>
          <p:nvPr/>
        </p:nvSpPr>
        <p:spPr>
          <a:xfrm>
            <a:off x="176928" y="4312902"/>
            <a:ext cx="6574462" cy="2506195"/>
          </a:xfrm>
          <a:prstGeom prst="rect">
            <a:avLst/>
          </a:prstGeom>
          <a:solidFill>
            <a:srgbClr val="E7EB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7EB22D56-F7F2-4F83-9325-6E1CC948CF41}"/>
              </a:ext>
            </a:extLst>
          </p:cNvPr>
          <p:cNvSpPr/>
          <p:nvPr/>
        </p:nvSpPr>
        <p:spPr>
          <a:xfrm>
            <a:off x="16276" y="4075498"/>
            <a:ext cx="1679011"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＜段階的シナリオ＞</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7EB22D56-F7F2-4F83-9325-6E1CC948CF41}"/>
              </a:ext>
            </a:extLst>
          </p:cNvPr>
          <p:cNvSpPr/>
          <p:nvPr/>
        </p:nvSpPr>
        <p:spPr>
          <a:xfrm>
            <a:off x="190984" y="4284418"/>
            <a:ext cx="6574462" cy="307777"/>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水辺からまち</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へ</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さらに</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広域へ</a:t>
            </a: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128" name="正方形/長方形 127">
            <a:extLst>
              <a:ext uri="{FF2B5EF4-FFF2-40B4-BE49-F238E27FC236}">
                <a16:creationId xmlns:a16="http://schemas.microsoft.com/office/drawing/2014/main" id="{7EB22D56-F7F2-4F83-9325-6E1CC948CF41}"/>
              </a:ext>
            </a:extLst>
          </p:cNvPr>
          <p:cNvSpPr/>
          <p:nvPr/>
        </p:nvSpPr>
        <p:spPr>
          <a:xfrm>
            <a:off x="16276" y="801658"/>
            <a:ext cx="2208652"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＜活性化コンセプト＞</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3" name="吹き出し: 四角形 59">
            <a:extLst>
              <a:ext uri="{FF2B5EF4-FFF2-40B4-BE49-F238E27FC236}">
                <a16:creationId xmlns:a16="http://schemas.microsoft.com/office/drawing/2014/main" id="{02A39F6A-CAE8-4248-94C8-80634535C099}"/>
              </a:ext>
            </a:extLst>
          </p:cNvPr>
          <p:cNvSpPr/>
          <p:nvPr/>
        </p:nvSpPr>
        <p:spPr>
          <a:xfrm>
            <a:off x="1383780" y="2767573"/>
            <a:ext cx="2232000" cy="540000"/>
          </a:xfrm>
          <a:prstGeom prst="wedgeRectCallout">
            <a:avLst>
              <a:gd name="adj1" fmla="val 42983"/>
              <a:gd name="adj2" fmla="val 9199"/>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16537F"/>
                </a:solidFill>
                <a:latin typeface="Meiryo UI" panose="020B0604030504040204" pitchFamily="50" charset="-128"/>
                <a:ea typeface="Meiryo UI" panose="020B0604030504040204" pitchFamily="50" charset="-128"/>
              </a:rPr>
              <a:t>水辺の魅力を活かした</a:t>
            </a:r>
            <a:endParaRPr kumimoji="1" lang="en-US" altLang="ja-JP" sz="1400" b="1" dirty="0">
              <a:solidFill>
                <a:srgbClr val="16537F"/>
              </a:solidFill>
              <a:latin typeface="Meiryo UI" panose="020B0604030504040204" pitchFamily="50" charset="-128"/>
              <a:ea typeface="Meiryo UI" panose="020B0604030504040204" pitchFamily="50" charset="-128"/>
            </a:endParaRPr>
          </a:p>
          <a:p>
            <a:pPr algn="ctr"/>
            <a:r>
              <a:rPr kumimoji="1" lang="ja-JP" altLang="en-US" sz="1400" b="1" dirty="0">
                <a:solidFill>
                  <a:srgbClr val="16537F"/>
                </a:solidFill>
                <a:latin typeface="Meiryo UI" panose="020B0604030504040204" pitchFamily="50" charset="-128"/>
                <a:ea typeface="Meiryo UI" panose="020B0604030504040204" pitchFamily="50" charset="-128"/>
              </a:rPr>
              <a:t>交流空間づくり</a:t>
            </a:r>
          </a:p>
        </p:txBody>
      </p:sp>
      <p:sp>
        <p:nvSpPr>
          <p:cNvPr id="74" name="吹き出し: 四角形 61">
            <a:extLst>
              <a:ext uri="{FF2B5EF4-FFF2-40B4-BE49-F238E27FC236}">
                <a16:creationId xmlns:a16="http://schemas.microsoft.com/office/drawing/2014/main" id="{A1B2E806-07CD-4311-A531-8C4557E9F5D4}"/>
              </a:ext>
            </a:extLst>
          </p:cNvPr>
          <p:cNvSpPr/>
          <p:nvPr/>
        </p:nvSpPr>
        <p:spPr>
          <a:xfrm>
            <a:off x="1397693" y="3480679"/>
            <a:ext cx="2232000" cy="540000"/>
          </a:xfrm>
          <a:prstGeom prst="wedgeRectCallout">
            <a:avLst>
              <a:gd name="adj1" fmla="val 31876"/>
              <a:gd name="adj2" fmla="val -27747"/>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16537F"/>
                </a:solidFill>
                <a:latin typeface="Meiryo UI" panose="020B0604030504040204" pitchFamily="50" charset="-128"/>
                <a:ea typeface="Meiryo UI" panose="020B0604030504040204" pitchFamily="50" charset="-128"/>
              </a:rPr>
              <a:t>まちの顔・玄関口に</a:t>
            </a:r>
            <a:endParaRPr kumimoji="1" lang="en-US" altLang="ja-JP" sz="1400" b="1" dirty="0">
              <a:solidFill>
                <a:srgbClr val="16537F"/>
              </a:solidFill>
              <a:latin typeface="Meiryo UI" panose="020B0604030504040204" pitchFamily="50" charset="-128"/>
              <a:ea typeface="Meiryo UI" panose="020B0604030504040204" pitchFamily="50" charset="-128"/>
            </a:endParaRPr>
          </a:p>
          <a:p>
            <a:pPr algn="ctr"/>
            <a:r>
              <a:rPr kumimoji="1" lang="ja-JP" altLang="en-US" sz="1400" b="1" dirty="0">
                <a:solidFill>
                  <a:srgbClr val="16537F"/>
                </a:solidFill>
                <a:latin typeface="Meiryo UI" panose="020B0604030504040204" pitchFamily="50" charset="-128"/>
                <a:ea typeface="Meiryo UI" panose="020B0604030504040204" pitchFamily="50" charset="-128"/>
              </a:rPr>
              <a:t>相応しい機能集積</a:t>
            </a:r>
          </a:p>
        </p:txBody>
      </p:sp>
      <p:sp>
        <p:nvSpPr>
          <p:cNvPr id="75" name="吹き出し: 四角形 63">
            <a:extLst>
              <a:ext uri="{FF2B5EF4-FFF2-40B4-BE49-F238E27FC236}">
                <a16:creationId xmlns:a16="http://schemas.microsoft.com/office/drawing/2014/main" id="{4469D64D-89EB-44A6-80D9-528FFA930B68}"/>
              </a:ext>
            </a:extLst>
          </p:cNvPr>
          <p:cNvSpPr/>
          <p:nvPr/>
        </p:nvSpPr>
        <p:spPr>
          <a:xfrm>
            <a:off x="6341789" y="2767993"/>
            <a:ext cx="2232000" cy="540000"/>
          </a:xfrm>
          <a:prstGeom prst="wedgeRectCallout">
            <a:avLst>
              <a:gd name="adj1" fmla="val 49951"/>
              <a:gd name="adj2" fmla="val 70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spc="-20" dirty="0">
                <a:solidFill>
                  <a:srgbClr val="FF6600"/>
                </a:solidFill>
                <a:latin typeface="Meiryo UI" panose="020B0604030504040204" pitchFamily="50" charset="-128"/>
                <a:ea typeface="Meiryo UI" panose="020B0604030504040204" pitchFamily="50" charset="-128"/>
              </a:rPr>
              <a:t>楽しく円滑な移動を実現するネットワーク形成</a:t>
            </a:r>
          </a:p>
        </p:txBody>
      </p:sp>
      <p:sp>
        <p:nvSpPr>
          <p:cNvPr id="77" name="楕円 76">
            <a:extLst>
              <a:ext uri="{FF2B5EF4-FFF2-40B4-BE49-F238E27FC236}">
                <a16:creationId xmlns:a16="http://schemas.microsoft.com/office/drawing/2014/main" id="{127620D8-215B-4311-90CF-789241DA98D7}"/>
              </a:ext>
            </a:extLst>
          </p:cNvPr>
          <p:cNvSpPr/>
          <p:nvPr/>
        </p:nvSpPr>
        <p:spPr>
          <a:xfrm>
            <a:off x="3371673" y="2752182"/>
            <a:ext cx="1296000" cy="1296000"/>
          </a:xfrm>
          <a:prstGeom prst="ellipse">
            <a:avLst/>
          </a:prstGeom>
          <a:gradFill flip="none" rotWithShape="1">
            <a:gsLst>
              <a:gs pos="0">
                <a:schemeClr val="accent1">
                  <a:lumMod val="20000"/>
                  <a:lumOff val="80000"/>
                </a:schemeClr>
              </a:gs>
              <a:gs pos="26000">
                <a:schemeClr val="accent1">
                  <a:lumMod val="20000"/>
                  <a:lumOff val="80000"/>
                </a:schemeClr>
              </a:gs>
              <a:gs pos="100000">
                <a:srgbClr val="5FADE4"/>
              </a:gs>
            </a:gsLst>
            <a:path path="circle">
              <a:fillToRect l="50000" t="50000" r="50000" b="50000"/>
            </a:path>
            <a:tileRect/>
          </a:gradFill>
          <a:ln w="3175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78" name="楕円 4">
            <a:extLst>
              <a:ext uri="{FF2B5EF4-FFF2-40B4-BE49-F238E27FC236}">
                <a16:creationId xmlns:a16="http://schemas.microsoft.com/office/drawing/2014/main" id="{3DD850AC-D4D1-4B50-B2C7-7185FD3F5716}"/>
              </a:ext>
            </a:extLst>
          </p:cNvPr>
          <p:cNvSpPr txBox="1"/>
          <p:nvPr/>
        </p:nvSpPr>
        <p:spPr>
          <a:xfrm>
            <a:off x="3261006" y="3048172"/>
            <a:ext cx="1495900" cy="78548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ts val="1200"/>
              </a:lnSpc>
              <a:spcBef>
                <a:spcPct val="0"/>
              </a:spcBef>
              <a:spcAft>
                <a:spcPct val="35000"/>
              </a:spcAft>
            </a:pPr>
            <a:r>
              <a:rPr kumimoji="1" lang="ja-JP" altLang="en-US" sz="1600" b="1" dirty="0">
                <a:solidFill>
                  <a:schemeClr val="tx1"/>
                </a:solidFill>
                <a:latin typeface="Meiryo UI" panose="020B0604030504040204" pitchFamily="50" charset="-128"/>
                <a:ea typeface="Meiryo UI" panose="020B0604030504040204" pitchFamily="50" charset="-128"/>
              </a:rPr>
              <a:t>魅力創出</a:t>
            </a:r>
            <a:endParaRPr kumimoji="1" lang="ja-JP" altLang="en-US" sz="16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「拠点」としての</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機能強化</a:t>
            </a:r>
            <a:endParaRPr kumimoji="1" lang="ja-JP" altLang="en-US" sz="1600" kern="1200" dirty="0">
              <a:solidFill>
                <a:schemeClr val="tx1"/>
              </a:solidFill>
              <a:latin typeface="Meiryo UI" panose="020B0604030504040204" pitchFamily="50" charset="-128"/>
              <a:ea typeface="Meiryo UI" panose="020B0604030504040204" pitchFamily="50" charset="-128"/>
            </a:endParaRPr>
          </a:p>
        </p:txBody>
      </p:sp>
      <p:grpSp>
        <p:nvGrpSpPr>
          <p:cNvPr id="79" name="グループ化 78">
            <a:extLst>
              <a:ext uri="{FF2B5EF4-FFF2-40B4-BE49-F238E27FC236}">
                <a16:creationId xmlns:a16="http://schemas.microsoft.com/office/drawing/2014/main" id="{5619FB65-56C5-484F-8377-1D4957431C51}"/>
              </a:ext>
            </a:extLst>
          </p:cNvPr>
          <p:cNvGrpSpPr/>
          <p:nvPr/>
        </p:nvGrpSpPr>
        <p:grpSpPr>
          <a:xfrm>
            <a:off x="4683372" y="3098676"/>
            <a:ext cx="540000" cy="540000"/>
            <a:chOff x="1698016" y="1795951"/>
            <a:chExt cx="810763" cy="810763"/>
          </a:xfrm>
        </p:grpSpPr>
        <p:sp>
          <p:nvSpPr>
            <p:cNvPr id="80" name="加算記号 42">
              <a:extLst>
                <a:ext uri="{FF2B5EF4-FFF2-40B4-BE49-F238E27FC236}">
                  <a16:creationId xmlns:a16="http://schemas.microsoft.com/office/drawing/2014/main" id="{63388C93-8907-4650-B9DC-57774B9193A6}"/>
                </a:ext>
              </a:extLst>
            </p:cNvPr>
            <p:cNvSpPr/>
            <p:nvPr/>
          </p:nvSpPr>
          <p:spPr>
            <a:xfrm rot="2735678">
              <a:off x="1698016" y="1795951"/>
              <a:ext cx="810763" cy="810763"/>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1" name="加算記号 6">
              <a:extLst>
                <a:ext uri="{FF2B5EF4-FFF2-40B4-BE49-F238E27FC236}">
                  <a16:creationId xmlns:a16="http://schemas.microsoft.com/office/drawing/2014/main" id="{CABF5FE9-74A8-4908-930B-311C7B831334}"/>
                </a:ext>
              </a:extLst>
            </p:cNvPr>
            <p:cNvSpPr txBox="1"/>
            <p:nvPr/>
          </p:nvSpPr>
          <p:spPr>
            <a:xfrm rot="2735678">
              <a:off x="1805483" y="2105987"/>
              <a:ext cx="595829" cy="1906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kumimoji="1" lang="ja-JP" altLang="en-US" sz="1400" kern="1200"/>
            </a:p>
          </p:txBody>
        </p:sp>
      </p:grpSp>
      <p:sp>
        <p:nvSpPr>
          <p:cNvPr id="118" name="正方形/長方形 117">
            <a:extLst>
              <a:ext uri="{FF2B5EF4-FFF2-40B4-BE49-F238E27FC236}">
                <a16:creationId xmlns:a16="http://schemas.microsoft.com/office/drawing/2014/main" id="{7EB22D56-F7F2-4F83-9325-6E1CC948CF41}"/>
              </a:ext>
            </a:extLst>
          </p:cNvPr>
          <p:cNvSpPr/>
          <p:nvPr/>
        </p:nvSpPr>
        <p:spPr>
          <a:xfrm>
            <a:off x="461041" y="2897754"/>
            <a:ext cx="972000" cy="261610"/>
          </a:xfrm>
          <a:prstGeom prst="rect">
            <a:avLst/>
          </a:prstGeom>
          <a:solidFill>
            <a:srgbClr val="FFFFFF"/>
          </a:solidFill>
          <a:ln>
            <a:solidFill>
              <a:srgbClr val="0070C0"/>
            </a:solidFill>
          </a:ln>
        </p:spPr>
        <p:txBody>
          <a:bodyPr wrap="square" anchor="ctr">
            <a:spAutoFit/>
          </a:bodyPr>
          <a:lstStyle/>
          <a:p>
            <a:pPr algn="ctr"/>
            <a:r>
              <a:rPr kumimoji="1" lang="ja-JP" altLang="en-US"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a:t>
            </a:r>
          </a:p>
        </p:txBody>
      </p:sp>
      <p:sp>
        <p:nvSpPr>
          <p:cNvPr id="173" name="正方形/長方形 172">
            <a:extLst>
              <a:ext uri="{FF2B5EF4-FFF2-40B4-BE49-F238E27FC236}">
                <a16:creationId xmlns:a16="http://schemas.microsoft.com/office/drawing/2014/main" id="{7EB22D56-F7F2-4F83-9325-6E1CC948CF41}"/>
              </a:ext>
            </a:extLst>
          </p:cNvPr>
          <p:cNvSpPr/>
          <p:nvPr/>
        </p:nvSpPr>
        <p:spPr>
          <a:xfrm>
            <a:off x="468423" y="3609925"/>
            <a:ext cx="972000" cy="261610"/>
          </a:xfrm>
          <a:prstGeom prst="rect">
            <a:avLst/>
          </a:prstGeom>
          <a:solidFill>
            <a:srgbClr val="FFFFFF"/>
          </a:solidFill>
          <a:ln>
            <a:solidFill>
              <a:srgbClr val="0070C0"/>
            </a:solidFill>
          </a:ln>
        </p:spPr>
        <p:txBody>
          <a:bodyPr wrap="square" anchor="ctr">
            <a:spAutoFit/>
          </a:bodyPr>
          <a:lstStyle/>
          <a:p>
            <a:pPr algn="ctr"/>
            <a:r>
              <a:rPr kumimoji="1" lang="ja-JP" altLang="en-US"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a:t>
            </a:r>
            <a:endParaRPr kumimoji="1" lang="en-US" altLang="ja-JP" sz="1100" b="1" dirty="0">
              <a:solidFill>
                <a:schemeClr val="accent4">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4" name="正方形/長方形 173">
            <a:extLst>
              <a:ext uri="{FF2B5EF4-FFF2-40B4-BE49-F238E27FC236}">
                <a16:creationId xmlns:a16="http://schemas.microsoft.com/office/drawing/2014/main" id="{7EB22D56-F7F2-4F83-9325-6E1CC948CF41}"/>
              </a:ext>
            </a:extLst>
          </p:cNvPr>
          <p:cNvSpPr/>
          <p:nvPr/>
        </p:nvSpPr>
        <p:spPr>
          <a:xfrm>
            <a:off x="8525174" y="2896931"/>
            <a:ext cx="972000" cy="26161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kumimoji="1" lang="ja-JP" altLang="en-US"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a:t>
            </a:r>
            <a:endParaRPr kumimoji="1" lang="en-US" altLang="ja-JP"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B6B964FE-43E4-4743-9073-D1C456F5B95D}"/>
              </a:ext>
            </a:extLst>
          </p:cNvPr>
          <p:cNvGrpSpPr/>
          <p:nvPr/>
        </p:nvGrpSpPr>
        <p:grpSpPr>
          <a:xfrm>
            <a:off x="196922" y="1014309"/>
            <a:ext cx="9535833" cy="1548000"/>
            <a:chOff x="196922" y="1069288"/>
            <a:chExt cx="9535833" cy="1473824"/>
          </a:xfrm>
        </p:grpSpPr>
        <p:sp>
          <p:nvSpPr>
            <p:cNvPr id="58" name="正方形/長方形 57">
              <a:extLst>
                <a:ext uri="{FF2B5EF4-FFF2-40B4-BE49-F238E27FC236}">
                  <a16:creationId xmlns:a16="http://schemas.microsoft.com/office/drawing/2014/main" id="{9F6AEDE2-C511-4BCE-AE11-6AFEE149A300}"/>
                </a:ext>
              </a:extLst>
            </p:cNvPr>
            <p:cNvSpPr/>
            <p:nvPr/>
          </p:nvSpPr>
          <p:spPr>
            <a:xfrm>
              <a:off x="196922" y="1069288"/>
              <a:ext cx="9535833" cy="1473824"/>
            </a:xfrm>
            <a:prstGeom prst="rect">
              <a:avLst/>
            </a:prstGeom>
            <a:solidFill>
              <a:schemeClr val="accent4">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正方形/長方形 69">
              <a:extLst>
                <a:ext uri="{FF2B5EF4-FFF2-40B4-BE49-F238E27FC236}">
                  <a16:creationId xmlns:a16="http://schemas.microsoft.com/office/drawing/2014/main" id="{03DEE7B4-5DA9-41AF-8868-7A982636E670}"/>
                </a:ext>
              </a:extLst>
            </p:cNvPr>
            <p:cNvSpPr/>
            <p:nvPr/>
          </p:nvSpPr>
          <p:spPr>
            <a:xfrm>
              <a:off x="196922" y="1112006"/>
              <a:ext cx="9512156" cy="498149"/>
            </a:xfrm>
            <a:prstGeom prst="rect">
              <a:avLst/>
            </a:prstGeom>
          </p:spPr>
          <p:txBody>
            <a:bodyPr wrap="square">
              <a:spAutoFit/>
            </a:bodyPr>
            <a:lstStyle/>
            <a:p>
              <a:pPr algn="ctr"/>
              <a:r>
                <a:rPr kumimoji="1" lang="en-US" altLang="ja-JP" sz="2800" b="1" i="1" dirty="0" smtClean="0">
                  <a:solidFill>
                    <a:schemeClr val="bg1"/>
                  </a:solidFill>
                  <a:latin typeface="Meiryo UI" panose="020B0604030504040204" pitchFamily="50" charset="-128"/>
                  <a:ea typeface="Meiryo UI" panose="020B0604030504040204" pitchFamily="50" charset="-128"/>
                </a:rPr>
                <a:t>Mizube</a:t>
              </a:r>
              <a:r>
                <a:rPr kumimoji="1" lang="ja-JP" altLang="en-US" sz="2800" b="1" i="1" dirty="0">
                  <a:solidFill>
                    <a:schemeClr val="bg1"/>
                  </a:solidFill>
                  <a:latin typeface="Meiryo UI" panose="020B0604030504040204" pitchFamily="50" charset="-128"/>
                  <a:ea typeface="Meiryo UI" panose="020B0604030504040204" pitchFamily="50" charset="-128"/>
                </a:rPr>
                <a:t> </a:t>
              </a:r>
              <a:r>
                <a:rPr kumimoji="1" lang="en-US" altLang="ja-JP" sz="2800" b="1" i="1" dirty="0" smtClean="0">
                  <a:solidFill>
                    <a:schemeClr val="bg1"/>
                  </a:solidFill>
                  <a:latin typeface="Meiryo UI" panose="020B0604030504040204" pitchFamily="50" charset="-128"/>
                  <a:ea typeface="Meiryo UI" panose="020B0604030504040204" pitchFamily="50" charset="-128"/>
                </a:rPr>
                <a:t>, Re-Design</a:t>
              </a:r>
              <a:r>
                <a:rPr kumimoji="1" lang="ja-JP" altLang="en-US" sz="2800" b="1" i="1" dirty="0">
                  <a:solidFill>
                    <a:schemeClr val="bg1"/>
                  </a:solidFill>
                  <a:latin typeface="Meiryo UI" panose="020B0604030504040204" pitchFamily="50" charset="-128"/>
                  <a:ea typeface="Meiryo UI" panose="020B0604030504040204" pitchFamily="50" charset="-128"/>
                </a:rPr>
                <a:t>　</a:t>
              </a:r>
              <a:r>
                <a:rPr kumimoji="1" lang="ja-JP" altLang="en-US" sz="2000" dirty="0">
                  <a:solidFill>
                    <a:schemeClr val="bg1"/>
                  </a:solidFill>
                  <a:latin typeface="Meiryo UI" panose="020B0604030504040204" pitchFamily="50" charset="-128"/>
                  <a:ea typeface="Meiryo UI" panose="020B0604030504040204" pitchFamily="50" charset="-128"/>
                </a:rPr>
                <a:t>水辺から始まる都市再生</a:t>
              </a:r>
              <a:r>
                <a:rPr kumimoji="1" lang="ja-JP" altLang="en-US" sz="20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kumimoji="1" lang="ja-JP" altLang="en-US" sz="2000" i="1" dirty="0">
                <a:solidFill>
                  <a:schemeClr val="bg1"/>
                </a:solidFill>
                <a:latin typeface="Meiryo UI" panose="020B0604030504040204" pitchFamily="50" charset="-128"/>
                <a:ea typeface="Meiryo UI" panose="020B0604030504040204" pitchFamily="50" charset="-128"/>
              </a:endParaRPr>
            </a:p>
          </p:txBody>
        </p:sp>
        <p:sp>
          <p:nvSpPr>
            <p:cNvPr id="69" name="正方形/長方形 68">
              <a:extLst>
                <a:ext uri="{FF2B5EF4-FFF2-40B4-BE49-F238E27FC236}">
                  <a16:creationId xmlns:a16="http://schemas.microsoft.com/office/drawing/2014/main" id="{61BF5754-B177-4321-93FE-9E71F712CB28}"/>
                </a:ext>
              </a:extLst>
            </p:cNvPr>
            <p:cNvSpPr/>
            <p:nvPr/>
          </p:nvSpPr>
          <p:spPr>
            <a:xfrm>
              <a:off x="920552" y="1127089"/>
              <a:ext cx="7944573" cy="121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3BFA00E-5D6D-46FC-8BA2-F9C9F96CA53B}"/>
                </a:ext>
              </a:extLst>
            </p:cNvPr>
            <p:cNvSpPr txBox="1"/>
            <p:nvPr/>
          </p:nvSpPr>
          <p:spPr>
            <a:xfrm>
              <a:off x="1108671" y="1557584"/>
              <a:ext cx="7799996" cy="338554"/>
            </a:xfrm>
            <a:prstGeom prst="rect">
              <a:avLst/>
            </a:prstGeom>
            <a:noFill/>
            <a:ln>
              <a:noFill/>
            </a:ln>
            <a:effectLst>
              <a:glow rad="139700">
                <a:srgbClr val="1D6FA9">
                  <a:alpha val="40000"/>
                </a:srgb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en-US" altLang="ja-JP" sz="1600" dirty="0">
                  <a:solidFill>
                    <a:schemeClr val="bg1"/>
                  </a:solidFill>
                  <a:latin typeface="Meiryo UI" panose="020B0604030504040204" pitchFamily="50" charset="-128"/>
                  <a:ea typeface="Meiryo UI" panose="020B0604030504040204" pitchFamily="50" charset="-128"/>
                </a:rPr>
                <a:t>-</a:t>
              </a:r>
              <a:r>
                <a:rPr kumimoji="1" lang="ja-JP" altLang="en-US" sz="1600" dirty="0">
                  <a:solidFill>
                    <a:schemeClr val="bg1"/>
                  </a:solidFill>
                  <a:latin typeface="Meiryo UI" panose="020B0604030504040204" pitchFamily="50" charset="-128"/>
                  <a:ea typeface="Meiryo UI" panose="020B0604030504040204" pitchFamily="50" charset="-128"/>
                </a:rPr>
                <a:t>堺の歴史を紡いできた水辺から新たな活力を生み出し都市再生を牽引</a:t>
              </a:r>
              <a:r>
                <a:rPr kumimoji="1" lang="en-US" altLang="ja-JP" sz="1600" dirty="0">
                  <a:solidFill>
                    <a:schemeClr val="bg1"/>
                  </a:solidFill>
                  <a:latin typeface="Meiryo UI" panose="020B0604030504040204" pitchFamily="50" charset="-128"/>
                  <a:ea typeface="Meiryo UI" panose="020B0604030504040204" pitchFamily="50" charset="-128"/>
                </a:rPr>
                <a:t>-</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A00749A7-C7A0-4238-B64A-AEC499361AD4}"/>
                </a:ext>
              </a:extLst>
            </p:cNvPr>
            <p:cNvGrpSpPr/>
            <p:nvPr/>
          </p:nvGrpSpPr>
          <p:grpSpPr>
            <a:xfrm>
              <a:off x="6567338" y="1915035"/>
              <a:ext cx="2880000" cy="504000"/>
              <a:chOff x="6645488" y="1915035"/>
              <a:chExt cx="2880000" cy="504000"/>
            </a:xfrm>
          </p:grpSpPr>
          <p:sp>
            <p:nvSpPr>
              <p:cNvPr id="59" name="四角形: 角を丸くする 25">
                <a:extLst>
                  <a:ext uri="{FF2B5EF4-FFF2-40B4-BE49-F238E27FC236}">
                    <a16:creationId xmlns:a16="http://schemas.microsoft.com/office/drawing/2014/main" id="{341BF407-13D4-40AC-BFE8-B2A40C7AA160}"/>
                  </a:ext>
                </a:extLst>
              </p:cNvPr>
              <p:cNvSpPr/>
              <p:nvPr/>
            </p:nvSpPr>
            <p:spPr>
              <a:xfrm>
                <a:off x="6645488" y="1942309"/>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4">
                <a:extLst>
                  <a:ext uri="{FF2B5EF4-FFF2-40B4-BE49-F238E27FC236}">
                    <a16:creationId xmlns:a16="http://schemas.microsoft.com/office/drawing/2014/main" id="{7DEB738D-70FE-48EF-9DCE-C595C39618F8}"/>
                  </a:ext>
                </a:extLst>
              </p:cNvPr>
              <p:cNvSpPr txBox="1"/>
              <p:nvPr/>
            </p:nvSpPr>
            <p:spPr>
              <a:xfrm>
                <a:off x="6714494" y="1915035"/>
                <a:ext cx="2335750"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陸海空の玄関口と</a:t>
                </a:r>
                <a:r>
                  <a:rPr kumimoji="1" lang="ja-JP" altLang="en-US" sz="1200" dirty="0" smtClean="0">
                    <a:solidFill>
                      <a:schemeClr val="tx1"/>
                    </a:solidFill>
                    <a:latin typeface="Meiryo UI" panose="020B0604030504040204" pitchFamily="50" charset="-128"/>
                    <a:ea typeface="Meiryo UI" panose="020B0604030504040204" pitchFamily="50" charset="-128"/>
                  </a:rPr>
                  <a:t>して</a:t>
                </a:r>
                <a:r>
                  <a:rPr kumimoji="1" lang="ja-JP" altLang="en-US" sz="1200" dirty="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国内外からの多様な交流を生む</a:t>
                </a:r>
                <a:endParaRPr kumimoji="1" lang="ja-JP" altLang="en-US" sz="1200" kern="1200" dirty="0">
                  <a:solidFill>
                    <a:schemeClr val="tx1"/>
                  </a:solidFill>
                  <a:latin typeface="Meiryo UI" panose="020B0604030504040204" pitchFamily="50" charset="-128"/>
                  <a:ea typeface="Meiryo UI" panose="020B0604030504040204" pitchFamily="50" charset="-128"/>
                </a:endParaRPr>
              </a:p>
            </p:txBody>
          </p:sp>
          <p:pic>
            <p:nvPicPr>
              <p:cNvPr id="122" name="グラフィックス 121" descr="ダンス">
                <a:extLst>
                  <a:ext uri="{FF2B5EF4-FFF2-40B4-BE49-F238E27FC236}">
                    <a16:creationId xmlns:a16="http://schemas.microsoft.com/office/drawing/2014/main" id="{7758E8B2-3B5D-4AE1-9A01-2517EEB7EA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978584" y="1944167"/>
                <a:ext cx="438912" cy="438912"/>
              </a:xfrm>
              <a:prstGeom prst="rect">
                <a:avLst/>
              </a:prstGeom>
            </p:spPr>
          </p:pic>
        </p:grpSp>
        <p:grpSp>
          <p:nvGrpSpPr>
            <p:cNvPr id="16" name="グループ化 15">
              <a:extLst>
                <a:ext uri="{FF2B5EF4-FFF2-40B4-BE49-F238E27FC236}">
                  <a16:creationId xmlns:a16="http://schemas.microsoft.com/office/drawing/2014/main" id="{CD1385C8-5018-4909-B3D0-0577738F0022}"/>
                </a:ext>
              </a:extLst>
            </p:cNvPr>
            <p:cNvGrpSpPr/>
            <p:nvPr/>
          </p:nvGrpSpPr>
          <p:grpSpPr>
            <a:xfrm>
              <a:off x="486832" y="1806043"/>
              <a:ext cx="2880000" cy="606094"/>
              <a:chOff x="439941" y="1806043"/>
              <a:chExt cx="2880000" cy="606094"/>
            </a:xfrm>
          </p:grpSpPr>
          <p:sp>
            <p:nvSpPr>
              <p:cNvPr id="63" name="四角形: 角を丸くする 25">
                <a:extLst>
                  <a:ext uri="{FF2B5EF4-FFF2-40B4-BE49-F238E27FC236}">
                    <a16:creationId xmlns:a16="http://schemas.microsoft.com/office/drawing/2014/main" id="{341BF407-13D4-40AC-BFE8-B2A40C7AA160}"/>
                  </a:ext>
                </a:extLst>
              </p:cNvPr>
              <p:cNvSpPr/>
              <p:nvPr/>
            </p:nvSpPr>
            <p:spPr>
              <a:xfrm>
                <a:off x="439941" y="1942214"/>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4">
                <a:extLst>
                  <a:ext uri="{FF2B5EF4-FFF2-40B4-BE49-F238E27FC236}">
                    <a16:creationId xmlns:a16="http://schemas.microsoft.com/office/drawing/2014/main" id="{6A728DC1-F5AC-42B4-9A86-BBD63B52F1C9}"/>
                  </a:ext>
                </a:extLst>
              </p:cNvPr>
              <p:cNvSpPr txBox="1"/>
              <p:nvPr/>
            </p:nvSpPr>
            <p:spPr>
              <a:xfrm>
                <a:off x="492254" y="1908137"/>
                <a:ext cx="2476342"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kern="1200" dirty="0">
                    <a:solidFill>
                      <a:schemeClr val="tx1"/>
                    </a:solidFill>
                    <a:latin typeface="Meiryo UI" panose="020B0604030504040204" pitchFamily="50" charset="-128"/>
                    <a:ea typeface="Meiryo UI" panose="020B0604030504040204" pitchFamily="50" charset="-128"/>
                  </a:rPr>
                  <a:t>歴史文化に</a:t>
                </a:r>
                <a:r>
                  <a:rPr kumimoji="1" lang="ja-JP" altLang="en-US" sz="1200" kern="1200" dirty="0" smtClean="0">
                    <a:solidFill>
                      <a:schemeClr val="tx1"/>
                    </a:solidFill>
                    <a:latin typeface="Meiryo UI" panose="020B0604030504040204" pitchFamily="50" charset="-128"/>
                    <a:ea typeface="Meiryo UI" panose="020B0604030504040204" pitchFamily="50" charset="-128"/>
                  </a:rPr>
                  <a:t>根付いた、様々</a:t>
                </a:r>
                <a:r>
                  <a:rPr kumimoji="1" lang="ja-JP" altLang="en-US" sz="1200" kern="1200" dirty="0">
                    <a:solidFill>
                      <a:schemeClr val="tx1"/>
                    </a:solidFill>
                    <a:latin typeface="Meiryo UI" panose="020B0604030504040204" pitchFamily="50" charset="-128"/>
                    <a:ea typeface="Meiryo UI" panose="020B0604030504040204" pitchFamily="50" charset="-128"/>
                  </a:rPr>
                  <a:t>な</a:t>
                </a:r>
                <a:r>
                  <a:rPr kumimoji="1" lang="ja-JP" altLang="en-US" sz="1200" dirty="0">
                    <a:solidFill>
                      <a:schemeClr val="tx1"/>
                    </a:solidFill>
                    <a:latin typeface="Meiryo UI" panose="020B0604030504040204" pitchFamily="50" charset="-128"/>
                    <a:ea typeface="Meiryo UI" panose="020B0604030504040204" pitchFamily="50" charset="-128"/>
                  </a:rPr>
                  <a:t>体験</a:t>
                </a:r>
                <a:r>
                  <a:rPr kumimoji="1" lang="ja-JP" altLang="en-US" sz="1200" kern="1200" dirty="0">
                    <a:solidFill>
                      <a:schemeClr val="tx1"/>
                    </a:solidFill>
                    <a:latin typeface="Meiryo UI" panose="020B0604030504040204" pitchFamily="50" charset="-128"/>
                    <a:ea typeface="Meiryo UI" panose="020B0604030504040204" pitchFamily="50" charset="-128"/>
                  </a:rPr>
                  <a:t>を</a:t>
                </a:r>
                <a:endParaRPr kumimoji="1" lang="en-US" altLang="ja-JP" sz="1200" kern="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kern="1200" dirty="0">
                    <a:solidFill>
                      <a:schemeClr val="tx1"/>
                    </a:solidFill>
                    <a:latin typeface="Meiryo UI" panose="020B0604030504040204" pitchFamily="50" charset="-128"/>
                    <a:ea typeface="Meiryo UI" panose="020B0604030504040204" pitchFamily="50" charset="-128"/>
                  </a:rPr>
                  <a:t>誘発</a:t>
                </a:r>
                <a:r>
                  <a:rPr kumimoji="1" lang="ja-JP" altLang="en-US" sz="1200" kern="1200" dirty="0" smtClean="0">
                    <a:solidFill>
                      <a:schemeClr val="tx1"/>
                    </a:solidFill>
                    <a:latin typeface="Meiryo UI" panose="020B0604030504040204" pitchFamily="50" charset="-128"/>
                    <a:ea typeface="Meiryo UI" panose="020B0604030504040204" pitchFamily="50" charset="-128"/>
                  </a:rPr>
                  <a:t>し、贅沢</a:t>
                </a:r>
                <a:r>
                  <a:rPr kumimoji="1" lang="ja-JP" altLang="en-US" sz="1200" kern="1200" dirty="0">
                    <a:solidFill>
                      <a:schemeClr val="tx1"/>
                    </a:solidFill>
                    <a:latin typeface="Meiryo UI" panose="020B0604030504040204" pitchFamily="50" charset="-128"/>
                    <a:ea typeface="Meiryo UI" panose="020B0604030504040204" pitchFamily="50" charset="-128"/>
                  </a:rPr>
                  <a:t>な時間を過ごす</a:t>
                </a:r>
              </a:p>
            </p:txBody>
          </p:sp>
          <p:pic>
            <p:nvPicPr>
              <p:cNvPr id="177" name="グラフィックス 176" descr="フォークとナイフ">
                <a:extLst>
                  <a:ext uri="{FF2B5EF4-FFF2-40B4-BE49-F238E27FC236}">
                    <a16:creationId xmlns:a16="http://schemas.microsoft.com/office/drawing/2014/main" id="{D7D48677-A1F5-44CD-91A7-76D09D3780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972818" y="2119465"/>
                <a:ext cx="274320" cy="274320"/>
              </a:xfrm>
              <a:prstGeom prst="rect">
                <a:avLst/>
              </a:prstGeom>
            </p:spPr>
          </p:pic>
          <p:pic>
            <p:nvPicPr>
              <p:cNvPr id="178" name="グラフィックス 177" descr="夕日の光景">
                <a:extLst>
                  <a:ext uri="{FF2B5EF4-FFF2-40B4-BE49-F238E27FC236}">
                    <a16:creationId xmlns:a16="http://schemas.microsoft.com/office/drawing/2014/main" id="{FD3E5AB7-CB24-4BB1-BC86-CCE6038C65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29117" y="1806043"/>
                <a:ext cx="365760" cy="365760"/>
              </a:xfrm>
              <a:prstGeom prst="rect">
                <a:avLst/>
              </a:prstGeom>
            </p:spPr>
          </p:pic>
        </p:grpSp>
        <p:grpSp>
          <p:nvGrpSpPr>
            <p:cNvPr id="15" name="グループ化 14">
              <a:extLst>
                <a:ext uri="{FF2B5EF4-FFF2-40B4-BE49-F238E27FC236}">
                  <a16:creationId xmlns:a16="http://schemas.microsoft.com/office/drawing/2014/main" id="{2B123E69-498A-4E7D-A8CF-66A4A9E17315}"/>
                </a:ext>
              </a:extLst>
            </p:cNvPr>
            <p:cNvGrpSpPr/>
            <p:nvPr/>
          </p:nvGrpSpPr>
          <p:grpSpPr>
            <a:xfrm>
              <a:off x="3526797" y="1844739"/>
              <a:ext cx="2880000" cy="565818"/>
              <a:chOff x="3550242" y="1844739"/>
              <a:chExt cx="2880000" cy="565818"/>
            </a:xfrm>
          </p:grpSpPr>
          <p:sp>
            <p:nvSpPr>
              <p:cNvPr id="61" name="四角形: 角を丸くする 25">
                <a:extLst>
                  <a:ext uri="{FF2B5EF4-FFF2-40B4-BE49-F238E27FC236}">
                    <a16:creationId xmlns:a16="http://schemas.microsoft.com/office/drawing/2014/main" id="{341BF407-13D4-40AC-BFE8-B2A40C7AA160}"/>
                  </a:ext>
                </a:extLst>
              </p:cNvPr>
              <p:cNvSpPr/>
              <p:nvPr/>
            </p:nvSpPr>
            <p:spPr>
              <a:xfrm>
                <a:off x="3550242" y="1942309"/>
                <a:ext cx="2880000" cy="432000"/>
              </a:xfrm>
              <a:prstGeom prst="roundRect">
                <a:avLst>
                  <a:gd name="adj" fmla="val 12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4">
                <a:extLst>
                  <a:ext uri="{FF2B5EF4-FFF2-40B4-BE49-F238E27FC236}">
                    <a16:creationId xmlns:a16="http://schemas.microsoft.com/office/drawing/2014/main" id="{EDF6155D-A226-4548-B6FA-6B2019D9844A}"/>
                  </a:ext>
                </a:extLst>
              </p:cNvPr>
              <p:cNvSpPr txBox="1"/>
              <p:nvPr/>
            </p:nvSpPr>
            <p:spPr>
              <a:xfrm>
                <a:off x="3608293" y="1906557"/>
                <a:ext cx="2233425" cy="50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spcBef>
                    <a:spcPct val="0"/>
                  </a:spcBef>
                </a:pPr>
                <a:r>
                  <a:rPr kumimoji="1" lang="ja-JP" altLang="en-US" sz="1200" dirty="0">
                    <a:solidFill>
                      <a:schemeClr val="tx1"/>
                    </a:solidFill>
                    <a:latin typeface="Meiryo UI" panose="020B0604030504040204" pitchFamily="50" charset="-128"/>
                    <a:ea typeface="Meiryo UI" panose="020B0604030504040204" pitchFamily="50" charset="-128"/>
                  </a:rPr>
                  <a:t>質の高い住・働・学・遊の場</a:t>
                </a:r>
                <a:r>
                  <a:rPr kumimoji="1" lang="ja-JP" altLang="en-US" sz="1200" dirty="0" smtClean="0">
                    <a:solidFill>
                      <a:schemeClr val="tx1"/>
                    </a:solidFill>
                    <a:latin typeface="Meiryo UI" panose="020B0604030504040204" pitchFamily="50" charset="-128"/>
                    <a:ea typeface="Meiryo UI" panose="020B0604030504040204" pitchFamily="50" charset="-128"/>
                  </a:rPr>
                  <a:t>で、</a:t>
                </a:r>
                <a:endParaRPr kumimoji="1" lang="en-US" altLang="ja-JP" sz="1200" dirty="0">
                  <a:solidFill>
                    <a:schemeClr val="tx1"/>
                  </a:solidFill>
                  <a:latin typeface="Meiryo UI" panose="020B0604030504040204" pitchFamily="50" charset="-128"/>
                  <a:ea typeface="Meiryo UI" panose="020B0604030504040204" pitchFamily="50" charset="-128"/>
                </a:endParaRPr>
              </a:p>
              <a:p>
                <a:pPr lvl="0" algn="ctr" defTabSz="889000">
                  <a:spcBef>
                    <a:spcPct val="0"/>
                  </a:spcBef>
                </a:pPr>
                <a:r>
                  <a:rPr kumimoji="1" lang="ja-JP" altLang="en-US" sz="1200" dirty="0" smtClean="0">
                    <a:solidFill>
                      <a:schemeClr val="tx1"/>
                    </a:solidFill>
                    <a:latin typeface="Meiryo UI" panose="020B0604030504040204" pitchFamily="50" charset="-128"/>
                    <a:ea typeface="Meiryo UI" panose="020B0604030504040204" pitchFamily="50" charset="-128"/>
                  </a:rPr>
                  <a:t>地域の豊か</a:t>
                </a:r>
                <a:r>
                  <a:rPr kumimoji="1" lang="ja-JP" altLang="en-US" sz="1200" dirty="0">
                    <a:solidFill>
                      <a:schemeClr val="tx1"/>
                    </a:solidFill>
                    <a:latin typeface="Meiryo UI" panose="020B0604030504040204" pitchFamily="50" charset="-128"/>
                    <a:ea typeface="Meiryo UI" panose="020B0604030504040204" pitchFamily="50" charset="-128"/>
                  </a:rPr>
                  <a:t>な都市生活</a:t>
                </a:r>
                <a:r>
                  <a:rPr kumimoji="1" lang="ja-JP" altLang="en-US" sz="1200" dirty="0" smtClean="0">
                    <a:solidFill>
                      <a:schemeClr val="tx1"/>
                    </a:solidFill>
                    <a:latin typeface="Meiryo UI" panose="020B0604030504040204" pitchFamily="50" charset="-128"/>
                    <a:ea typeface="Meiryo UI" panose="020B0604030504040204" pitchFamily="50" charset="-128"/>
                  </a:rPr>
                  <a:t>を育む</a:t>
                </a:r>
                <a:endParaRPr kumimoji="1" lang="ja-JP" altLang="en-US" sz="1200" kern="1200" dirty="0">
                  <a:solidFill>
                    <a:schemeClr val="tx1"/>
                  </a:solidFill>
                  <a:latin typeface="Meiryo UI" panose="020B0604030504040204" pitchFamily="50" charset="-128"/>
                  <a:ea typeface="Meiryo UI" panose="020B0604030504040204" pitchFamily="50" charset="-128"/>
                </a:endParaRPr>
              </a:p>
            </p:txBody>
          </p:sp>
          <p:pic>
            <p:nvPicPr>
              <p:cNvPr id="176" name="グラフィックス 175" descr="本">
                <a:extLst>
                  <a:ext uri="{FF2B5EF4-FFF2-40B4-BE49-F238E27FC236}">
                    <a16:creationId xmlns:a16="http://schemas.microsoft.com/office/drawing/2014/main" id="{0CA21527-1980-456F-8542-B0703CACCA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100346" y="2145967"/>
                <a:ext cx="256032" cy="256032"/>
              </a:xfrm>
              <a:prstGeom prst="rect">
                <a:avLst/>
              </a:prstGeom>
            </p:spPr>
          </p:pic>
          <p:pic>
            <p:nvPicPr>
              <p:cNvPr id="182" name="グラフィックス 181" descr="ブリーフケース">
                <a:extLst>
                  <a:ext uri="{FF2B5EF4-FFF2-40B4-BE49-F238E27FC236}">
                    <a16:creationId xmlns:a16="http://schemas.microsoft.com/office/drawing/2014/main" id="{70A7A61D-5FC3-4EA8-9745-4A33AA4BE9A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838868" y="2151560"/>
                <a:ext cx="256032" cy="256032"/>
              </a:xfrm>
              <a:prstGeom prst="rect">
                <a:avLst/>
              </a:prstGeom>
            </p:spPr>
          </p:pic>
          <p:pic>
            <p:nvPicPr>
              <p:cNvPr id="4" name="グラフィックス 3" descr="男性と女性">
                <a:extLst>
                  <a:ext uri="{FF2B5EF4-FFF2-40B4-BE49-F238E27FC236}">
                    <a16:creationId xmlns:a16="http://schemas.microsoft.com/office/drawing/2014/main" id="{171D5E15-602F-4916-B77F-DA6B4D738F7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5899931" y="1862236"/>
                <a:ext cx="301752" cy="301752"/>
              </a:xfrm>
              <a:prstGeom prst="rect">
                <a:avLst/>
              </a:prstGeom>
            </p:spPr>
          </p:pic>
          <p:pic>
            <p:nvPicPr>
              <p:cNvPr id="10" name="グラフィックス 9" descr="子供と風船">
                <a:extLst>
                  <a:ext uri="{FF2B5EF4-FFF2-40B4-BE49-F238E27FC236}">
                    <a16:creationId xmlns:a16="http://schemas.microsoft.com/office/drawing/2014/main" id="{179B685B-236E-471F-8E2C-F639BA19FE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094526" y="1844739"/>
                <a:ext cx="292608" cy="292608"/>
              </a:xfrm>
              <a:prstGeom prst="rect">
                <a:avLst/>
              </a:prstGeom>
            </p:spPr>
          </p:pic>
        </p:grpSp>
      </p:grpSp>
      <p:sp>
        <p:nvSpPr>
          <p:cNvPr id="188" name="二等辺三角形 187">
            <a:extLst>
              <a:ext uri="{FF2B5EF4-FFF2-40B4-BE49-F238E27FC236}">
                <a16:creationId xmlns:a16="http://schemas.microsoft.com/office/drawing/2014/main" id="{0386BFEC-26BE-4FB8-9C25-F5D20ADB3788}"/>
              </a:ext>
            </a:extLst>
          </p:cNvPr>
          <p:cNvSpPr/>
          <p:nvPr/>
        </p:nvSpPr>
        <p:spPr>
          <a:xfrm rot="15910813">
            <a:off x="3048741" y="4000591"/>
            <a:ext cx="484370" cy="3810132"/>
          </a:xfrm>
          <a:prstGeom prst="triangle">
            <a:avLst>
              <a:gd name="adj" fmla="val 46359"/>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89" name="図 188">
            <a:extLst>
              <a:ext uri="{FF2B5EF4-FFF2-40B4-BE49-F238E27FC236}">
                <a16:creationId xmlns:a16="http://schemas.microsoft.com/office/drawing/2014/main" id="{C1CA2470-5851-478E-88CF-324FB70BF153}"/>
              </a:ext>
            </a:extLst>
          </p:cNvPr>
          <p:cNvPicPr>
            <a:picLocks noChangeAspect="1"/>
          </p:cNvPicPr>
          <p:nvPr/>
        </p:nvPicPr>
        <p:blipFill>
          <a:blip r:embed="rId19"/>
          <a:stretch>
            <a:fillRect/>
          </a:stretch>
        </p:blipFill>
        <p:spPr>
          <a:xfrm>
            <a:off x="3632167" y="4849791"/>
            <a:ext cx="2977017" cy="2203616"/>
          </a:xfrm>
          <a:prstGeom prst="rect">
            <a:avLst/>
          </a:prstGeom>
        </p:spPr>
      </p:pic>
      <p:sp>
        <p:nvSpPr>
          <p:cNvPr id="191" name="テキスト ボックス 190">
            <a:extLst>
              <a:ext uri="{FF2B5EF4-FFF2-40B4-BE49-F238E27FC236}">
                <a16:creationId xmlns:a16="http://schemas.microsoft.com/office/drawing/2014/main" id="{D0E675E1-D3D4-4134-8A64-EA24EC643368}"/>
              </a:ext>
            </a:extLst>
          </p:cNvPr>
          <p:cNvSpPr txBox="1"/>
          <p:nvPr/>
        </p:nvSpPr>
        <p:spPr>
          <a:xfrm>
            <a:off x="232859" y="4558050"/>
            <a:ext cx="6710588" cy="400110"/>
          </a:xfrm>
          <a:prstGeom prst="rect">
            <a:avLst/>
          </a:prstGeom>
          <a:noFill/>
        </p:spPr>
        <p:txBody>
          <a:bodyPr wrap="square" rtlCol="0" anchor="t">
            <a:spAutoFit/>
          </a:bodyPr>
          <a:lstStyle/>
          <a:p>
            <a:pPr>
              <a:lnSpc>
                <a:spcPts val="1200"/>
              </a:lnSpc>
            </a:pPr>
            <a:r>
              <a:rPr kumimoji="1" lang="ja-JP" altLang="en-US" sz="1200" spc="-60" dirty="0">
                <a:latin typeface="Meiryo UI" panose="020B0604030504040204" pitchFamily="50" charset="-128"/>
                <a:ea typeface="Meiryo UI" panose="020B0604030504040204" pitchFamily="50" charset="-128"/>
              </a:rPr>
              <a:t>・水辺から変化を先導</a:t>
            </a:r>
            <a:r>
              <a:rPr kumimoji="1" lang="ja-JP" altLang="en-US" sz="1200" spc="-60" dirty="0" smtClean="0">
                <a:latin typeface="Meiryo UI" panose="020B0604030504040204" pitchFamily="50" charset="-128"/>
                <a:ea typeface="Meiryo UI" panose="020B0604030504040204" pitchFamily="50" charset="-128"/>
              </a:rPr>
              <a:t>し、スモールエリア</a:t>
            </a:r>
            <a:r>
              <a:rPr kumimoji="1" lang="ja-JP" altLang="en-US" sz="1200" spc="-60" dirty="0">
                <a:latin typeface="Meiryo UI" panose="020B0604030504040204" pitchFamily="50" charset="-128"/>
                <a:ea typeface="Meiryo UI" panose="020B0604030504040204" pitchFamily="50" charset="-128"/>
              </a:rPr>
              <a:t>での回遊性を少しづつ</a:t>
            </a:r>
            <a:r>
              <a:rPr kumimoji="1" lang="ja-JP" altLang="en-US" sz="1200" spc="-60" dirty="0" smtClean="0">
                <a:latin typeface="Meiryo UI" panose="020B0604030504040204" pitchFamily="50" charset="-128"/>
                <a:ea typeface="Meiryo UI" panose="020B0604030504040204" pitchFamily="50" charset="-128"/>
              </a:rPr>
              <a:t>高め、やがて</a:t>
            </a:r>
            <a:r>
              <a:rPr kumimoji="1" lang="ja-JP" altLang="en-US" sz="1200" spc="-60" dirty="0">
                <a:latin typeface="Meiryo UI" panose="020B0604030504040204" pitchFamily="50" charset="-128"/>
                <a:ea typeface="Meiryo UI" panose="020B0604030504040204" pitchFamily="50" charset="-128"/>
              </a:rPr>
              <a:t>水辺とまちが結節</a:t>
            </a:r>
            <a:r>
              <a:rPr kumimoji="1" lang="ja-JP" altLang="en-US" sz="1200" spc="-60" dirty="0" smtClean="0">
                <a:latin typeface="Meiryo UI" panose="020B0604030504040204" pitchFamily="50" charset="-128"/>
                <a:ea typeface="Meiryo UI" panose="020B0604030504040204" pitchFamily="50" charset="-128"/>
              </a:rPr>
              <a:t>し、まち</a:t>
            </a:r>
            <a:r>
              <a:rPr kumimoji="1" lang="ja-JP" altLang="en-US" sz="1200" spc="-60" dirty="0">
                <a:latin typeface="Meiryo UI" panose="020B0604030504040204" pitchFamily="50" charset="-128"/>
                <a:ea typeface="Meiryo UI" panose="020B0604030504040204" pitchFamily="50" charset="-128"/>
              </a:rPr>
              <a:t>の顔</a:t>
            </a:r>
            <a:r>
              <a:rPr kumimoji="1" lang="ja-JP" altLang="en-US" sz="1200" spc="-60" dirty="0" smtClean="0">
                <a:latin typeface="Meiryo UI" panose="020B0604030504040204" pitchFamily="50" charset="-128"/>
                <a:ea typeface="Meiryo UI" panose="020B0604030504040204" pitchFamily="50" charset="-128"/>
              </a:rPr>
              <a:t>・玄関口</a:t>
            </a:r>
            <a:endParaRPr kumimoji="1" lang="en-US" altLang="ja-JP" sz="1200" spc="-60" dirty="0" smtClean="0">
              <a:latin typeface="Meiryo UI" panose="020B0604030504040204" pitchFamily="50" charset="-128"/>
              <a:ea typeface="Meiryo UI" panose="020B0604030504040204" pitchFamily="50" charset="-128"/>
            </a:endParaRPr>
          </a:p>
          <a:p>
            <a:pPr>
              <a:lnSpc>
                <a:spcPts val="1200"/>
              </a:lnSpc>
            </a:pPr>
            <a:r>
              <a:rPr kumimoji="1" lang="en-US" altLang="ja-JP" sz="1200" spc="-60" dirty="0">
                <a:latin typeface="Meiryo UI" panose="020B0604030504040204" pitchFamily="50" charset="-128"/>
                <a:ea typeface="Meiryo UI" panose="020B0604030504040204" pitchFamily="50" charset="-128"/>
              </a:rPr>
              <a:t> </a:t>
            </a:r>
            <a:r>
              <a:rPr kumimoji="1" lang="en-US" altLang="ja-JP" sz="1200" spc="-60" dirty="0" smtClean="0">
                <a:latin typeface="Meiryo UI" panose="020B0604030504040204" pitchFamily="50" charset="-128"/>
                <a:ea typeface="Meiryo UI" panose="020B0604030504040204" pitchFamily="50" charset="-128"/>
              </a:rPr>
              <a:t> </a:t>
            </a:r>
            <a:r>
              <a:rPr kumimoji="1" lang="ja-JP" altLang="en-US" sz="1200" spc="-60" dirty="0" smtClean="0">
                <a:latin typeface="Meiryo UI" panose="020B0604030504040204" pitchFamily="50" charset="-128"/>
                <a:ea typeface="Meiryo UI" panose="020B0604030504040204" pitchFamily="50" charset="-128"/>
              </a:rPr>
              <a:t>に</a:t>
            </a:r>
            <a:r>
              <a:rPr kumimoji="1" lang="ja-JP" altLang="en-US" sz="1200" spc="-60" dirty="0">
                <a:latin typeface="Meiryo UI" panose="020B0604030504040204" pitchFamily="50" charset="-128"/>
                <a:ea typeface="Meiryo UI" panose="020B0604030504040204" pitchFamily="50" charset="-128"/>
              </a:rPr>
              <a:t>相応しい都市機能が</a:t>
            </a:r>
            <a:r>
              <a:rPr kumimoji="1" lang="ja-JP" altLang="en-US" sz="1200" spc="-60" dirty="0" smtClean="0">
                <a:latin typeface="Meiryo UI" panose="020B0604030504040204" pitchFamily="50" charset="-128"/>
                <a:ea typeface="Meiryo UI" panose="020B0604030504040204" pitchFamily="50" charset="-128"/>
              </a:rPr>
              <a:t>集積。さらに、市内</a:t>
            </a:r>
            <a:r>
              <a:rPr kumimoji="1" lang="ja-JP" altLang="en-US" sz="1200" spc="-60" dirty="0">
                <a:latin typeface="Meiryo UI" panose="020B0604030504040204" pitchFamily="50" charset="-128"/>
                <a:ea typeface="Meiryo UI" panose="020B0604030504040204" pitchFamily="50" charset="-128"/>
              </a:rPr>
              <a:t>拠点エリア・ベイエリアと連携</a:t>
            </a:r>
            <a:r>
              <a:rPr kumimoji="1" lang="ja-JP" altLang="en-US" sz="1200" spc="-60" dirty="0" smtClean="0">
                <a:latin typeface="Meiryo UI" panose="020B0604030504040204" pitchFamily="50" charset="-128"/>
                <a:ea typeface="Meiryo UI" panose="020B0604030504040204" pitchFamily="50" charset="-128"/>
              </a:rPr>
              <a:t>し、その</a:t>
            </a:r>
            <a:r>
              <a:rPr kumimoji="1" lang="ja-JP" altLang="en-US" sz="1200" spc="-60" dirty="0">
                <a:latin typeface="Meiryo UI" panose="020B0604030504040204" pitchFamily="50" charset="-128"/>
                <a:ea typeface="Meiryo UI" panose="020B0604030504040204" pitchFamily="50" charset="-128"/>
              </a:rPr>
              <a:t>効果を広域へと</a:t>
            </a:r>
            <a:r>
              <a:rPr kumimoji="1" lang="ja-JP" altLang="en-US" sz="1200" spc="-60" dirty="0" smtClean="0">
                <a:latin typeface="Meiryo UI" panose="020B0604030504040204" pitchFamily="50" charset="-128"/>
                <a:ea typeface="Meiryo UI" panose="020B0604030504040204" pitchFamily="50" charset="-128"/>
              </a:rPr>
              <a:t>波及。</a:t>
            </a:r>
            <a:endParaRPr kumimoji="1" lang="en-US" altLang="ja-JP" sz="1200" spc="-60" dirty="0">
              <a:latin typeface="Meiryo UI" panose="020B0604030504040204" pitchFamily="50" charset="-128"/>
              <a:ea typeface="Meiryo UI" panose="020B0604030504040204" pitchFamily="50" charset="-128"/>
            </a:endParaRPr>
          </a:p>
        </p:txBody>
      </p:sp>
      <p:pic>
        <p:nvPicPr>
          <p:cNvPr id="192" name="図 191">
            <a:extLst>
              <a:ext uri="{FF2B5EF4-FFF2-40B4-BE49-F238E27FC236}">
                <a16:creationId xmlns:a16="http://schemas.microsoft.com/office/drawing/2014/main" id="{8613C392-C1D3-4763-A03C-D5734F87A14A}"/>
              </a:ext>
            </a:extLst>
          </p:cNvPr>
          <p:cNvPicPr>
            <a:picLocks noChangeAspect="1"/>
          </p:cNvPicPr>
          <p:nvPr/>
        </p:nvPicPr>
        <p:blipFill>
          <a:blip r:embed="rId20"/>
          <a:stretch>
            <a:fillRect/>
          </a:stretch>
        </p:blipFill>
        <p:spPr>
          <a:xfrm>
            <a:off x="420580" y="4876800"/>
            <a:ext cx="3144688" cy="2081300"/>
          </a:xfrm>
          <a:prstGeom prst="rect">
            <a:avLst/>
          </a:prstGeom>
        </p:spPr>
      </p:pic>
      <p:sp>
        <p:nvSpPr>
          <p:cNvPr id="193" name="テキスト ボックス 192">
            <a:extLst>
              <a:ext uri="{FF2B5EF4-FFF2-40B4-BE49-F238E27FC236}">
                <a16:creationId xmlns:a16="http://schemas.microsoft.com/office/drawing/2014/main" id="{7288D3B0-888C-4D0E-AAEC-78AD1B0FEF4C}"/>
              </a:ext>
            </a:extLst>
          </p:cNvPr>
          <p:cNvSpPr txBox="1"/>
          <p:nvPr/>
        </p:nvSpPr>
        <p:spPr>
          <a:xfrm>
            <a:off x="2895385" y="5831766"/>
            <a:ext cx="2394732" cy="415498"/>
          </a:xfrm>
          <a:prstGeom prst="rect">
            <a:avLst/>
          </a:prstGeom>
          <a:noFill/>
        </p:spPr>
        <p:txBody>
          <a:bodyPr wrap="square" rtlCol="0">
            <a:spAutoFit/>
          </a:bodyPr>
          <a:lstStyle/>
          <a:p>
            <a:pPr algn="ctr"/>
            <a:r>
              <a:rPr kumimoji="1" lang="ja-JP" altLang="en-US" sz="1050" b="1" dirty="0">
                <a:solidFill>
                  <a:srgbClr val="FF6600"/>
                </a:solidFill>
                <a:effectLst>
                  <a:glow rad="254000">
                    <a:schemeClr val="bg1">
                      <a:alpha val="65000"/>
                    </a:schemeClr>
                  </a:glow>
                </a:effectLst>
                <a:latin typeface="Meiryo UI" panose="020B0604030504040204" pitchFamily="50" charset="-128"/>
                <a:ea typeface="Meiryo UI" panose="020B0604030504040204" pitchFamily="50" charset="-128"/>
              </a:rPr>
              <a:t>市内拠点エリア・</a:t>
            </a:r>
          </a:p>
          <a:p>
            <a:pPr algn="ctr"/>
            <a:r>
              <a:rPr kumimoji="1" lang="ja-JP" altLang="en-US" sz="1050" b="1" dirty="0">
                <a:solidFill>
                  <a:srgbClr val="FF6600"/>
                </a:solidFill>
                <a:effectLst>
                  <a:glow rad="254000">
                    <a:schemeClr val="bg1">
                      <a:alpha val="65000"/>
                    </a:schemeClr>
                  </a:glow>
                </a:effectLst>
                <a:latin typeface="Meiryo UI" panose="020B0604030504040204" pitchFamily="50" charset="-128"/>
                <a:ea typeface="Meiryo UI" panose="020B0604030504040204" pitchFamily="50" charset="-128"/>
              </a:rPr>
              <a:t>ベイエリアとの連携・波及</a:t>
            </a:r>
          </a:p>
        </p:txBody>
      </p:sp>
      <p:sp>
        <p:nvSpPr>
          <p:cNvPr id="194" name="正方形/長方形 193">
            <a:extLst>
              <a:ext uri="{FF2B5EF4-FFF2-40B4-BE49-F238E27FC236}">
                <a16:creationId xmlns:a16="http://schemas.microsoft.com/office/drawing/2014/main" id="{BFFF27C6-6325-4B03-9646-E72D0F36CF46}"/>
              </a:ext>
            </a:extLst>
          </p:cNvPr>
          <p:cNvSpPr/>
          <p:nvPr/>
        </p:nvSpPr>
        <p:spPr>
          <a:xfrm>
            <a:off x="6881792" y="4301653"/>
            <a:ext cx="2864764" cy="2520000"/>
          </a:xfrm>
          <a:prstGeom prst="rect">
            <a:avLst/>
          </a:prstGeom>
          <a:solidFill>
            <a:srgbClr val="E7EB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6" name="正方形/長方形 185">
            <a:extLst>
              <a:ext uri="{FF2B5EF4-FFF2-40B4-BE49-F238E27FC236}">
                <a16:creationId xmlns:a16="http://schemas.microsoft.com/office/drawing/2014/main" id="{3E69EF5B-BC25-48D0-A0AD-67E146EC55DA}"/>
              </a:ext>
            </a:extLst>
          </p:cNvPr>
          <p:cNvSpPr/>
          <p:nvPr/>
        </p:nvSpPr>
        <p:spPr>
          <a:xfrm>
            <a:off x="6865354" y="4279543"/>
            <a:ext cx="2863718" cy="307777"/>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エリアの価値を</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育て</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b="1" i="1" spc="-100" dirty="0" smtClean="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持続的</a:t>
            </a:r>
            <a:r>
              <a:rPr kumimoji="1" lang="ja-JP" altLang="en-US"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に発展</a:t>
            </a:r>
            <a:r>
              <a:rPr kumimoji="1" lang="en-US" altLang="ja-JP" sz="1400" b="1" i="1" spc="-100" dirty="0">
                <a:solidFill>
                  <a:schemeClr val="accent4">
                    <a:lumMod val="50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195" name="正方形/長方形 194">
            <a:extLst>
              <a:ext uri="{FF2B5EF4-FFF2-40B4-BE49-F238E27FC236}">
                <a16:creationId xmlns:a16="http://schemas.microsoft.com/office/drawing/2014/main" id="{6BD40775-D8DE-470A-A50F-1552FF2A4934}"/>
              </a:ext>
            </a:extLst>
          </p:cNvPr>
          <p:cNvSpPr/>
          <p:nvPr/>
        </p:nvSpPr>
        <p:spPr>
          <a:xfrm>
            <a:off x="16276" y="2505511"/>
            <a:ext cx="1347557" cy="307777"/>
          </a:xfrm>
          <a:prstGeom prst="rect">
            <a:avLst/>
          </a:prstGeom>
        </p:spPr>
        <p:txBody>
          <a:bodyPr wrap="square">
            <a:spAutoFit/>
          </a:bodyPr>
          <a:lstStyle/>
          <a:p>
            <a:r>
              <a:rPr kumimoji="1" lang="ja-JP" altLang="en-US" sz="1400" b="1" dirty="0">
                <a:solidFill>
                  <a:schemeClr val="tx1">
                    <a:lumMod val="65000"/>
                    <a:lumOff val="35000"/>
                  </a:schemeClr>
                </a:solidFill>
                <a:latin typeface="Meiryo UI" panose="020B0604030504040204" pitchFamily="50" charset="-128"/>
                <a:ea typeface="Meiryo UI" panose="020B0604030504040204" pitchFamily="50" charset="-128"/>
              </a:rPr>
              <a:t>＜取組方針＞</a:t>
            </a:r>
            <a:endParaRPr kumimoji="1" lang="en-US" altLang="ja-JP" sz="14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99" name="楕円 198">
            <a:extLst>
              <a:ext uri="{FF2B5EF4-FFF2-40B4-BE49-F238E27FC236}">
                <a16:creationId xmlns:a16="http://schemas.microsoft.com/office/drawing/2014/main" id="{05EFF412-D3AF-4C82-B4CA-99446043C3D3}"/>
              </a:ext>
            </a:extLst>
          </p:cNvPr>
          <p:cNvSpPr/>
          <p:nvPr/>
        </p:nvSpPr>
        <p:spPr>
          <a:xfrm>
            <a:off x="8049429" y="5165299"/>
            <a:ext cx="1495406" cy="1495406"/>
          </a:xfrm>
          <a:prstGeom prst="ellipse">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テキスト ボックス 200">
            <a:extLst>
              <a:ext uri="{FF2B5EF4-FFF2-40B4-BE49-F238E27FC236}">
                <a16:creationId xmlns:a16="http://schemas.microsoft.com/office/drawing/2014/main" id="{27BA66F4-7C14-4831-AE1A-F04643C867B6}"/>
              </a:ext>
            </a:extLst>
          </p:cNvPr>
          <p:cNvSpPr txBox="1"/>
          <p:nvPr/>
        </p:nvSpPr>
        <p:spPr>
          <a:xfrm>
            <a:off x="6881792" y="6134838"/>
            <a:ext cx="1306805" cy="656590"/>
          </a:xfrm>
          <a:prstGeom prst="rect">
            <a:avLst/>
          </a:prstGeom>
          <a:noFill/>
        </p:spPr>
        <p:txBody>
          <a:bodyPr wrap="square" rtlCol="0" anchor="t">
            <a:spAutoFit/>
          </a:bodyPr>
          <a:lstStyle/>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将来ビジョンを示す</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魅力創出に向けた</a:t>
            </a:r>
            <a:endParaRPr kumimoji="1" lang="en-US" altLang="ja-JP" sz="1050" spc="-60" dirty="0">
              <a:latin typeface="Meiryo UI" panose="020B0604030504040204" pitchFamily="50" charset="-128"/>
              <a:ea typeface="Meiryo UI" panose="020B0604030504040204" pitchFamily="50" charset="-128"/>
            </a:endParaRPr>
          </a:p>
          <a:p>
            <a:pPr>
              <a:lnSpc>
                <a:spcPts val="1100"/>
              </a:lnSpc>
            </a:pPr>
            <a:r>
              <a:rPr kumimoji="1" lang="ja-JP" altLang="en-US" sz="1050" spc="-60" dirty="0">
                <a:latin typeface="Meiryo UI" panose="020B0604030504040204" pitchFamily="50" charset="-128"/>
                <a:ea typeface="Meiryo UI" panose="020B0604030504040204" pitchFamily="50" charset="-128"/>
              </a:rPr>
              <a:t>  試験的な取組</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1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規制緩和等</a:t>
            </a:r>
            <a:endParaRPr kumimoji="1" lang="en-US" altLang="ja-JP" sz="1050" spc="-60" dirty="0">
              <a:latin typeface="Meiryo UI" panose="020B0604030504040204" pitchFamily="50" charset="-128"/>
              <a:ea typeface="Meiryo UI" panose="020B0604030504040204" pitchFamily="50" charset="-128"/>
            </a:endParaRPr>
          </a:p>
        </p:txBody>
      </p:sp>
      <p:sp>
        <p:nvSpPr>
          <p:cNvPr id="202" name="テキスト ボックス 201">
            <a:extLst>
              <a:ext uri="{FF2B5EF4-FFF2-40B4-BE49-F238E27FC236}">
                <a16:creationId xmlns:a16="http://schemas.microsoft.com/office/drawing/2014/main" id="{F9E1485A-A754-4861-AA29-39CA9F3CD20E}"/>
              </a:ext>
            </a:extLst>
          </p:cNvPr>
          <p:cNvSpPr txBox="1"/>
          <p:nvPr/>
        </p:nvSpPr>
        <p:spPr>
          <a:xfrm>
            <a:off x="6889293" y="5418642"/>
            <a:ext cx="1221092" cy="400110"/>
          </a:xfrm>
          <a:prstGeom prst="rect">
            <a:avLst/>
          </a:prstGeom>
          <a:noFill/>
        </p:spPr>
        <p:txBody>
          <a:bodyPr wrap="square" rtlCol="0" anchor="t">
            <a:spAutoFit/>
          </a:bodyPr>
          <a:lstStyle/>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民間参画・投資、</a:t>
            </a:r>
            <a:endParaRPr kumimoji="1" lang="en-US" altLang="ja-JP" sz="1050" spc="-60" dirty="0">
              <a:latin typeface="Meiryo UI" panose="020B0604030504040204" pitchFamily="50" charset="-128"/>
              <a:ea typeface="Meiryo UI" panose="020B0604030504040204" pitchFamily="50" charset="-128"/>
            </a:endParaRPr>
          </a:p>
          <a:p>
            <a:pPr>
              <a:lnSpc>
                <a:spcPts val="1200"/>
              </a:lnSpc>
            </a:pPr>
            <a:r>
              <a:rPr kumimoji="1" lang="en-US" altLang="ja-JP" sz="1050" spc="-60" dirty="0">
                <a:latin typeface="Meiryo UI" panose="020B0604030504040204" pitchFamily="50" charset="-128"/>
                <a:ea typeface="Meiryo UI" panose="020B0604030504040204" pitchFamily="50" charset="-128"/>
              </a:rPr>
              <a:t>  </a:t>
            </a:r>
            <a:r>
              <a:rPr kumimoji="1" lang="ja-JP" altLang="en-US" sz="1050" spc="-60" dirty="0">
                <a:latin typeface="Meiryo UI" panose="020B0604030504040204" pitchFamily="50" charset="-128"/>
                <a:ea typeface="Meiryo UI" panose="020B0604030504040204" pitchFamily="50" charset="-128"/>
              </a:rPr>
              <a:t>地域の参画</a:t>
            </a:r>
            <a:endParaRPr kumimoji="1" lang="en-US" altLang="ja-JP" sz="1050" spc="-60" dirty="0">
              <a:latin typeface="Meiryo UI" panose="020B0604030504040204" pitchFamily="50" charset="-128"/>
              <a:ea typeface="Meiryo UI" panose="020B0604030504040204" pitchFamily="50" charset="-128"/>
            </a:endParaRPr>
          </a:p>
        </p:txBody>
      </p:sp>
      <p:sp>
        <p:nvSpPr>
          <p:cNvPr id="203" name="テキスト ボックス 202">
            <a:extLst>
              <a:ext uri="{FF2B5EF4-FFF2-40B4-BE49-F238E27FC236}">
                <a16:creationId xmlns:a16="http://schemas.microsoft.com/office/drawing/2014/main" id="{FE70AA93-E29C-440A-8D81-B3E64BE0F51C}"/>
              </a:ext>
            </a:extLst>
          </p:cNvPr>
          <p:cNvSpPr txBox="1"/>
          <p:nvPr/>
        </p:nvSpPr>
        <p:spPr>
          <a:xfrm>
            <a:off x="6891008" y="4621175"/>
            <a:ext cx="1518376" cy="553998"/>
          </a:xfrm>
          <a:prstGeom prst="rect">
            <a:avLst/>
          </a:prstGeom>
          <a:noFill/>
        </p:spPr>
        <p:txBody>
          <a:bodyPr wrap="square" rtlCol="0" anchor="t">
            <a:spAutoFit/>
          </a:bodyPr>
          <a:lstStyle/>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地域や民間主体の取組</a:t>
            </a:r>
            <a:endParaRPr kumimoji="1" lang="en-US" altLang="ja-JP" sz="1050" spc="-60" dirty="0">
              <a:latin typeface="Meiryo UI" panose="020B0604030504040204" pitchFamily="50" charset="-128"/>
              <a:ea typeface="Meiryo UI" panose="020B0604030504040204" pitchFamily="50" charset="-128"/>
            </a:endParaRPr>
          </a:p>
          <a:p>
            <a:pPr marL="72000" indent="-72000">
              <a:lnSpc>
                <a:spcPts val="1200"/>
              </a:lnSpc>
              <a:buFont typeface="Arial" panose="020B0604020202020204" pitchFamily="34" charset="0"/>
              <a:buChar char="•"/>
            </a:pPr>
            <a:r>
              <a:rPr kumimoji="1" lang="ja-JP" altLang="en-US" sz="1050" spc="-60" dirty="0">
                <a:latin typeface="Meiryo UI" panose="020B0604030504040204" pitchFamily="50" charset="-128"/>
                <a:ea typeface="Meiryo UI" panose="020B0604030504040204" pitchFamily="50" charset="-128"/>
              </a:rPr>
              <a:t>中間支援組織、エリアマネジメント</a:t>
            </a:r>
            <a:endParaRPr kumimoji="1" lang="en-US" altLang="ja-JP" sz="1050" spc="-60" dirty="0">
              <a:latin typeface="Meiryo UI" panose="020B0604030504040204" pitchFamily="50" charset="-128"/>
              <a:ea typeface="Meiryo UI" panose="020B0604030504040204" pitchFamily="50" charset="-128"/>
            </a:endParaRPr>
          </a:p>
        </p:txBody>
      </p:sp>
      <p:sp>
        <p:nvSpPr>
          <p:cNvPr id="204" name="正方形/長方形 203">
            <a:extLst>
              <a:ext uri="{FF2B5EF4-FFF2-40B4-BE49-F238E27FC236}">
                <a16:creationId xmlns:a16="http://schemas.microsoft.com/office/drawing/2014/main" id="{070F9F83-425B-4532-9F27-250FAFF70B6B}"/>
              </a:ext>
            </a:extLst>
          </p:cNvPr>
          <p:cNvSpPr/>
          <p:nvPr/>
        </p:nvSpPr>
        <p:spPr>
          <a:xfrm>
            <a:off x="8545679" y="4665141"/>
            <a:ext cx="1332462" cy="425758"/>
          </a:xfrm>
          <a:prstGeom prst="rect">
            <a:avLst/>
          </a:prstGeom>
          <a:noFill/>
          <a:ln w="28575">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ts val="1300"/>
              </a:lnSpc>
            </a:pPr>
            <a:r>
              <a:rPr kumimoji="1" lang="ja-JP" altLang="en-US" sz="1300" b="1" i="1" spc="-100" dirty="0">
                <a:solidFill>
                  <a:schemeClr val="accent4">
                    <a:lumMod val="50000"/>
                  </a:schemeClr>
                </a:solidFill>
                <a:latin typeface="Meiryo UI" panose="020B0604030504040204" pitchFamily="50" charset="-128"/>
                <a:ea typeface="Meiryo UI" panose="020B0604030504040204" pitchFamily="50" charset="-128"/>
              </a:rPr>
              <a:t>エリアの価値を</a:t>
            </a:r>
            <a:endParaRPr kumimoji="1" lang="en-US" altLang="ja-JP" sz="1300" b="1" i="1" spc="-100" dirty="0">
              <a:solidFill>
                <a:schemeClr val="accent4">
                  <a:lumMod val="50000"/>
                </a:schemeClr>
              </a:solidFill>
              <a:latin typeface="Meiryo UI" panose="020B0604030504040204" pitchFamily="50" charset="-128"/>
              <a:ea typeface="Meiryo UI" panose="020B0604030504040204" pitchFamily="50" charset="-128"/>
            </a:endParaRPr>
          </a:p>
          <a:p>
            <a:pPr algn="ctr">
              <a:lnSpc>
                <a:spcPts val="1300"/>
              </a:lnSpc>
            </a:pPr>
            <a:r>
              <a:rPr kumimoji="1" lang="ja-JP" altLang="en-US" sz="1300" b="1" i="1" spc="-100" dirty="0">
                <a:solidFill>
                  <a:schemeClr val="accent4">
                    <a:lumMod val="50000"/>
                  </a:schemeClr>
                </a:solidFill>
                <a:latin typeface="Meiryo UI" panose="020B0604030504040204" pitchFamily="50" charset="-128"/>
                <a:ea typeface="Meiryo UI" panose="020B0604030504040204" pitchFamily="50" charset="-128"/>
              </a:rPr>
              <a:t>維持・向上</a:t>
            </a:r>
            <a:endParaRPr kumimoji="1" lang="en-US" altLang="ja-JP" sz="1300" b="1" i="1" spc="-100" dirty="0">
              <a:solidFill>
                <a:schemeClr val="accent4">
                  <a:lumMod val="50000"/>
                </a:schemeClr>
              </a:solidFill>
              <a:latin typeface="Meiryo UI" panose="020B0604030504040204" pitchFamily="50" charset="-128"/>
              <a:ea typeface="Meiryo UI" panose="020B0604030504040204" pitchFamily="50" charset="-128"/>
            </a:endParaRPr>
          </a:p>
        </p:txBody>
      </p:sp>
      <p:sp>
        <p:nvSpPr>
          <p:cNvPr id="198" name="楕円 197">
            <a:extLst>
              <a:ext uri="{FF2B5EF4-FFF2-40B4-BE49-F238E27FC236}">
                <a16:creationId xmlns:a16="http://schemas.microsoft.com/office/drawing/2014/main" id="{6F58A27E-EF2D-4DAB-8B2B-DAD1F45DCA74}"/>
              </a:ext>
            </a:extLst>
          </p:cNvPr>
          <p:cNvSpPr/>
          <p:nvPr/>
        </p:nvSpPr>
        <p:spPr>
          <a:xfrm>
            <a:off x="8170926" y="5628904"/>
            <a:ext cx="1004687" cy="1004687"/>
          </a:xfrm>
          <a:prstGeom prst="ellipse">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6ABE602-7AF4-4FA5-9371-A9B60D7E23A8}"/>
              </a:ext>
            </a:extLst>
          </p:cNvPr>
          <p:cNvSpPr/>
          <p:nvPr/>
        </p:nvSpPr>
        <p:spPr>
          <a:xfrm>
            <a:off x="8261887" y="6049266"/>
            <a:ext cx="507574" cy="507574"/>
          </a:xfrm>
          <a:prstGeom prst="ellipse">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矢印: 反時計回りの曲線">
            <a:extLst>
              <a:ext uri="{FF2B5EF4-FFF2-40B4-BE49-F238E27FC236}">
                <a16:creationId xmlns:a16="http://schemas.microsoft.com/office/drawing/2014/main" id="{B6F0B0A7-151C-488E-912B-1C649E0CFE46}"/>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rot="3050050">
            <a:off x="8736925" y="4898628"/>
            <a:ext cx="681743" cy="1294338"/>
          </a:xfrm>
          <a:prstGeom prst="rect">
            <a:avLst/>
          </a:prstGeom>
        </p:spPr>
      </p:pic>
      <p:sp>
        <p:nvSpPr>
          <p:cNvPr id="27" name="矢印: 上 26">
            <a:extLst>
              <a:ext uri="{FF2B5EF4-FFF2-40B4-BE49-F238E27FC236}">
                <a16:creationId xmlns:a16="http://schemas.microsoft.com/office/drawing/2014/main" id="{DB75AFDB-0D5B-46FD-BE77-2415330AA334}"/>
              </a:ext>
            </a:extLst>
          </p:cNvPr>
          <p:cNvSpPr/>
          <p:nvPr/>
        </p:nvSpPr>
        <p:spPr>
          <a:xfrm>
            <a:off x="7404813" y="5822950"/>
            <a:ext cx="179145" cy="2880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矢印: 上 205">
            <a:extLst>
              <a:ext uri="{FF2B5EF4-FFF2-40B4-BE49-F238E27FC236}">
                <a16:creationId xmlns:a16="http://schemas.microsoft.com/office/drawing/2014/main" id="{E8D50B21-3816-4A97-8D77-7A79CEA397C7}"/>
              </a:ext>
            </a:extLst>
          </p:cNvPr>
          <p:cNvSpPr/>
          <p:nvPr/>
        </p:nvSpPr>
        <p:spPr>
          <a:xfrm>
            <a:off x="7415968" y="5123297"/>
            <a:ext cx="179145" cy="2880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3BFEFCFC-9FB2-473B-892B-498C1031CB86}"/>
              </a:ext>
            </a:extLst>
          </p:cNvPr>
          <p:cNvSpPr/>
          <p:nvPr/>
        </p:nvSpPr>
        <p:spPr>
          <a:xfrm>
            <a:off x="7958138" y="5672138"/>
            <a:ext cx="528637" cy="223837"/>
          </a:xfrm>
          <a:custGeom>
            <a:avLst/>
            <a:gdLst>
              <a:gd name="connsiteX0" fmla="*/ 0 w 528637"/>
              <a:gd name="connsiteY0" fmla="*/ 0 h 223837"/>
              <a:gd name="connsiteX1" fmla="*/ 528637 w 528637"/>
              <a:gd name="connsiteY1" fmla="*/ 223837 h 223837"/>
            </a:gdLst>
            <a:ahLst/>
            <a:cxnLst>
              <a:cxn ang="0">
                <a:pos x="connsiteX0" y="connsiteY0"/>
              </a:cxn>
              <a:cxn ang="0">
                <a:pos x="connsiteX1" y="connsiteY1"/>
              </a:cxn>
            </a:cxnLst>
            <a:rect l="l" t="t" r="r" b="b"/>
            <a:pathLst>
              <a:path w="528637" h="223837">
                <a:moveTo>
                  <a:pt x="0" y="0"/>
                </a:moveTo>
                <a:lnTo>
                  <a:pt x="528637" y="223837"/>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84C2F2FE-B5BD-4555-A485-CC1FD2CEB4C3}"/>
              </a:ext>
            </a:extLst>
          </p:cNvPr>
          <p:cNvSpPr/>
          <p:nvPr/>
        </p:nvSpPr>
        <p:spPr>
          <a:xfrm>
            <a:off x="8053388" y="5019675"/>
            <a:ext cx="457200" cy="438150"/>
          </a:xfrm>
          <a:custGeom>
            <a:avLst/>
            <a:gdLst>
              <a:gd name="connsiteX0" fmla="*/ 0 w 457200"/>
              <a:gd name="connsiteY0" fmla="*/ 0 h 438150"/>
              <a:gd name="connsiteX1" fmla="*/ 457200 w 457200"/>
              <a:gd name="connsiteY1" fmla="*/ 438150 h 438150"/>
            </a:gdLst>
            <a:ahLst/>
            <a:cxnLst>
              <a:cxn ang="0">
                <a:pos x="connsiteX0" y="connsiteY0"/>
              </a:cxn>
              <a:cxn ang="0">
                <a:pos x="connsiteX1" y="connsiteY1"/>
              </a:cxn>
            </a:cxnLst>
            <a:rect l="l" t="t" r="r" b="b"/>
            <a:pathLst>
              <a:path w="457200" h="438150">
                <a:moveTo>
                  <a:pt x="0" y="0"/>
                </a:moveTo>
                <a:lnTo>
                  <a:pt x="457200" y="438150"/>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B5D9D978-BD7A-4E16-8067-A960D5BE6BD1}"/>
              </a:ext>
            </a:extLst>
          </p:cNvPr>
          <p:cNvSpPr/>
          <p:nvPr/>
        </p:nvSpPr>
        <p:spPr>
          <a:xfrm>
            <a:off x="8048625" y="6357938"/>
            <a:ext cx="442913" cy="9525"/>
          </a:xfrm>
          <a:custGeom>
            <a:avLst/>
            <a:gdLst>
              <a:gd name="connsiteX0" fmla="*/ 0 w 442913"/>
              <a:gd name="connsiteY0" fmla="*/ 9525 h 9525"/>
              <a:gd name="connsiteX1" fmla="*/ 442913 w 442913"/>
              <a:gd name="connsiteY1" fmla="*/ 0 h 9525"/>
            </a:gdLst>
            <a:ahLst/>
            <a:cxnLst>
              <a:cxn ang="0">
                <a:pos x="connsiteX0" y="connsiteY0"/>
              </a:cxn>
              <a:cxn ang="0">
                <a:pos x="connsiteX1" y="connsiteY1"/>
              </a:cxn>
            </a:cxnLst>
            <a:rect l="l" t="t" r="r" b="b"/>
            <a:pathLst>
              <a:path w="442913" h="9525">
                <a:moveTo>
                  <a:pt x="0" y="9525"/>
                </a:moveTo>
                <a:lnTo>
                  <a:pt x="442913" y="0"/>
                </a:ln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④</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堺駅・堺旧港周辺の活性化方針</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26413FBC-DDC2-4E99-BBF8-AD5F2D30FF7A}"/>
              </a:ext>
            </a:extLst>
          </p:cNvPr>
          <p:cNvSpPr txBox="1"/>
          <p:nvPr/>
        </p:nvSpPr>
        <p:spPr>
          <a:xfrm>
            <a:off x="9704956" y="6596390"/>
            <a:ext cx="20104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7</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sp>
        <p:nvSpPr>
          <p:cNvPr id="84" name="吹き出し: 四角形 63">
            <a:extLst>
              <a:ext uri="{FF2B5EF4-FFF2-40B4-BE49-F238E27FC236}">
                <a16:creationId xmlns:a16="http://schemas.microsoft.com/office/drawing/2014/main" id="{4469D64D-89EB-44A6-80D9-528FFA930B68}"/>
              </a:ext>
            </a:extLst>
          </p:cNvPr>
          <p:cNvSpPr/>
          <p:nvPr/>
        </p:nvSpPr>
        <p:spPr>
          <a:xfrm>
            <a:off x="6344624" y="3477158"/>
            <a:ext cx="2232000" cy="540000"/>
          </a:xfrm>
          <a:prstGeom prst="wedgeRectCallout">
            <a:avLst>
              <a:gd name="adj1" fmla="val 49951"/>
              <a:gd name="adj2" fmla="val 70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spc="-20" dirty="0" smtClean="0">
                <a:solidFill>
                  <a:srgbClr val="FF6600"/>
                </a:solidFill>
                <a:latin typeface="Meiryo UI" panose="020B0604030504040204" pitchFamily="50" charset="-128"/>
                <a:ea typeface="Meiryo UI" panose="020B0604030504040204" pitchFamily="50" charset="-128"/>
              </a:rPr>
              <a:t>市内拠点エリア・ベイエリア</a:t>
            </a:r>
            <a:endParaRPr kumimoji="1" lang="en-US" altLang="ja-JP" sz="1400" b="1" spc="-20" dirty="0" smtClean="0">
              <a:solidFill>
                <a:srgbClr val="FF6600"/>
              </a:solidFill>
              <a:latin typeface="Meiryo UI" panose="020B0604030504040204" pitchFamily="50" charset="-128"/>
              <a:ea typeface="Meiryo UI" panose="020B0604030504040204" pitchFamily="50" charset="-128"/>
            </a:endParaRPr>
          </a:p>
          <a:p>
            <a:pPr algn="ctr"/>
            <a:r>
              <a:rPr kumimoji="1" lang="ja-JP" altLang="en-US" sz="1400" b="1" spc="-20" dirty="0" smtClean="0">
                <a:solidFill>
                  <a:srgbClr val="FF6600"/>
                </a:solidFill>
                <a:latin typeface="Meiryo UI" panose="020B0604030504040204" pitchFamily="50" charset="-128"/>
                <a:ea typeface="Meiryo UI" panose="020B0604030504040204" pitchFamily="50" charset="-128"/>
              </a:rPr>
              <a:t>との連携・波及</a:t>
            </a:r>
            <a:endParaRPr kumimoji="1" lang="ja-JP" altLang="en-US" sz="1400" b="1" spc="-20" dirty="0">
              <a:solidFill>
                <a:srgbClr val="FF6600"/>
              </a:solidFill>
              <a:latin typeface="Meiryo UI" panose="020B0604030504040204" pitchFamily="50" charset="-128"/>
              <a:ea typeface="Meiryo UI" panose="020B0604030504040204" pitchFamily="50" charset="-128"/>
            </a:endParaRPr>
          </a:p>
        </p:txBody>
      </p:sp>
      <p:sp>
        <p:nvSpPr>
          <p:cNvPr id="82" name="楕円 81">
            <a:extLst>
              <a:ext uri="{FF2B5EF4-FFF2-40B4-BE49-F238E27FC236}">
                <a16:creationId xmlns:a16="http://schemas.microsoft.com/office/drawing/2014/main" id="{38EB04D7-A0B7-464A-A9BF-588317B30E47}"/>
              </a:ext>
            </a:extLst>
          </p:cNvPr>
          <p:cNvSpPr/>
          <p:nvPr/>
        </p:nvSpPr>
        <p:spPr>
          <a:xfrm>
            <a:off x="5233361" y="2728815"/>
            <a:ext cx="1296000" cy="1296000"/>
          </a:xfrm>
          <a:prstGeom prst="ellipse">
            <a:avLst/>
          </a:prstGeom>
          <a:gradFill flip="none" rotWithShape="1">
            <a:gsLst>
              <a:gs pos="0">
                <a:schemeClr val="accent3">
                  <a:lumMod val="20000"/>
                  <a:lumOff val="80000"/>
                </a:schemeClr>
              </a:gs>
              <a:gs pos="26000">
                <a:schemeClr val="accent3">
                  <a:lumMod val="20000"/>
                  <a:lumOff val="80000"/>
                </a:schemeClr>
              </a:gs>
              <a:gs pos="100000">
                <a:schemeClr val="accent3">
                  <a:lumMod val="60000"/>
                  <a:lumOff val="40000"/>
                </a:schemeClr>
              </a:gs>
            </a:gsLst>
            <a:path path="circle">
              <a:fillToRect l="50000" t="50000" r="50000" b="50000"/>
            </a:path>
            <a:tileRect/>
          </a:gradFill>
          <a:ln w="3175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ja-JP" altLang="en-US" dirty="0"/>
          </a:p>
        </p:txBody>
      </p:sp>
      <p:sp>
        <p:nvSpPr>
          <p:cNvPr id="83" name="楕円 8">
            <a:extLst>
              <a:ext uri="{FF2B5EF4-FFF2-40B4-BE49-F238E27FC236}">
                <a16:creationId xmlns:a16="http://schemas.microsoft.com/office/drawing/2014/main" id="{5B4941A8-9536-4EAB-8029-84A0FA1C81B6}"/>
              </a:ext>
            </a:extLst>
          </p:cNvPr>
          <p:cNvSpPr txBox="1"/>
          <p:nvPr/>
        </p:nvSpPr>
        <p:spPr>
          <a:xfrm>
            <a:off x="5342644" y="3001967"/>
            <a:ext cx="1110806" cy="7966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回遊</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ネットワーク</a:t>
            </a:r>
            <a:endParaRPr kumimoji="1" lang="en-US" altLang="ja-JP" sz="1600" b="1" kern="1200" dirty="0">
              <a:solidFill>
                <a:schemeClr val="tx1"/>
              </a:solidFill>
              <a:latin typeface="Meiryo UI" panose="020B0604030504040204" pitchFamily="50" charset="-128"/>
              <a:ea typeface="Meiryo UI" panose="020B0604030504040204" pitchFamily="50" charset="-128"/>
            </a:endParaRPr>
          </a:p>
          <a:p>
            <a:pPr marL="0" lvl="0" indent="0" algn="ctr" defTabSz="889000">
              <a:lnSpc>
                <a:spcPts val="1200"/>
              </a:lnSpc>
              <a:spcBef>
                <a:spcPct val="0"/>
              </a:spcBef>
              <a:spcAft>
                <a:spcPct val="35000"/>
              </a:spcAft>
              <a:buNone/>
            </a:pPr>
            <a:r>
              <a:rPr kumimoji="1" lang="ja-JP" altLang="en-US" sz="1600" b="1" kern="1200" dirty="0">
                <a:solidFill>
                  <a:schemeClr val="tx1"/>
                </a:solidFill>
                <a:latin typeface="Meiryo UI" panose="020B0604030504040204" pitchFamily="50" charset="-128"/>
                <a:ea typeface="Meiryo UI" panose="020B0604030504040204" pitchFamily="50" charset="-128"/>
              </a:rPr>
              <a:t>構築</a:t>
            </a:r>
            <a:endParaRPr kumimoji="1" lang="ja-JP" altLang="en-US" sz="1600" kern="1200" dirty="0">
              <a:solidFill>
                <a:schemeClr val="tx1"/>
              </a:solidFill>
              <a:latin typeface="Meiryo UI" panose="020B0604030504040204" pitchFamily="50" charset="-128"/>
              <a:ea typeface="Meiryo UI" panose="020B0604030504040204" pitchFamily="50" charset="-128"/>
            </a:endParaRPr>
          </a:p>
        </p:txBody>
      </p:sp>
      <p:sp>
        <p:nvSpPr>
          <p:cNvPr id="175" name="正方形/長方形 174">
            <a:extLst>
              <a:ext uri="{FF2B5EF4-FFF2-40B4-BE49-F238E27FC236}">
                <a16:creationId xmlns:a16="http://schemas.microsoft.com/office/drawing/2014/main" id="{7EB22D56-F7F2-4F83-9325-6E1CC948CF41}"/>
              </a:ext>
            </a:extLst>
          </p:cNvPr>
          <p:cNvSpPr/>
          <p:nvPr/>
        </p:nvSpPr>
        <p:spPr>
          <a:xfrm>
            <a:off x="8510734" y="3593809"/>
            <a:ext cx="972000" cy="261610"/>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kumimoji="1" lang="ja-JP" altLang="en-US"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取組</a:t>
            </a:r>
            <a:r>
              <a:rPr kumimoji="1" lang="ja-JP" altLang="en-US"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方針</a:t>
            </a:r>
            <a:r>
              <a:rPr kumimoji="1" lang="en-US" altLang="ja-JP" sz="1100" b="1" dirty="0" smtClean="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a:t>
            </a:r>
            <a:endParaRPr kumimoji="1" lang="en-US" altLang="ja-JP" sz="1100" b="1" dirty="0">
              <a:solidFill>
                <a:srgbClr val="FF66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588943" y="1061491"/>
            <a:ext cx="332135" cy="369332"/>
          </a:xfrm>
          <a:prstGeom prst="rect">
            <a:avLst/>
          </a:prstGeom>
          <a:noFill/>
        </p:spPr>
        <p:txBody>
          <a:bodyPr wrap="square" rtlCol="0">
            <a:spAutoFit/>
          </a:bodyPr>
          <a:lstStyle/>
          <a:p>
            <a:r>
              <a:rPr kumimoji="1" lang="en-US" altLang="ja-JP" dirty="0" smtClean="0">
                <a:solidFill>
                  <a:schemeClr val="bg1"/>
                </a:solidFill>
              </a:rPr>
              <a:t>“</a:t>
            </a:r>
          </a:p>
        </p:txBody>
      </p:sp>
      <p:sp>
        <p:nvSpPr>
          <p:cNvPr id="76" name="テキスト ボックス 75"/>
          <p:cNvSpPr txBox="1"/>
          <p:nvPr/>
        </p:nvSpPr>
        <p:spPr>
          <a:xfrm>
            <a:off x="3009633" y="1061491"/>
            <a:ext cx="332135" cy="646331"/>
          </a:xfrm>
          <a:prstGeom prst="rect">
            <a:avLst/>
          </a:prstGeom>
          <a:noFill/>
        </p:spPr>
        <p:txBody>
          <a:bodyPr wrap="square" rtlCol="0">
            <a:spAutoFit/>
          </a:bodyPr>
          <a:lstStyle/>
          <a:p>
            <a:r>
              <a:rPr kumimoji="1" lang="en-US" altLang="ja-JP" dirty="0" smtClean="0">
                <a:solidFill>
                  <a:schemeClr val="bg1"/>
                </a:solidFill>
              </a:rPr>
              <a:t>”</a:t>
            </a:r>
          </a:p>
          <a:p>
            <a:endParaRPr kumimoji="1" lang="en-US" altLang="ja-JP" dirty="0" smtClean="0">
              <a:solidFill>
                <a:schemeClr val="bg1"/>
              </a:solidFill>
            </a:endParaRPr>
          </a:p>
        </p:txBody>
      </p:sp>
    </p:spTree>
    <p:extLst>
      <p:ext uri="{BB962C8B-B14F-4D97-AF65-F5344CB8AC3E}">
        <p14:creationId xmlns:p14="http://schemas.microsoft.com/office/powerpoint/2010/main" val="1213118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1ACCDBE7-4A8F-455A-ADEE-2309FB8636D4}"/>
              </a:ext>
            </a:extLst>
          </p:cNvPr>
          <p:cNvSpPr txBox="1">
            <a:spLocks/>
          </p:cNvSpPr>
          <p:nvPr/>
        </p:nvSpPr>
        <p:spPr>
          <a:xfrm>
            <a:off x="1" y="363127"/>
            <a:ext cx="9906000"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982663" indent="-982663"/>
            <a:r>
              <a:rPr lang="ja-JP" altLang="en-US" sz="2400" b="1" dirty="0" smtClean="0">
                <a:solidFill>
                  <a:schemeClr val="accent4">
                    <a:lumMod val="75000"/>
                  </a:schemeClr>
                </a:solidFill>
                <a:latin typeface="Meiryo UI" panose="020B0604030504040204" pitchFamily="50" charset="-128"/>
                <a:ea typeface="Meiryo UI" panose="020B0604030504040204" pitchFamily="50" charset="-128"/>
              </a:rPr>
              <a:t>⑤</a:t>
            </a:r>
            <a:r>
              <a:rPr lang="ja-JP" altLang="en-US" sz="2400" b="1" dirty="0">
                <a:solidFill>
                  <a:schemeClr val="accent4">
                    <a:lumMod val="75000"/>
                  </a:schemeClr>
                </a:solidFill>
                <a:latin typeface="Meiryo UI" panose="020B0604030504040204" pitchFamily="50" charset="-128"/>
                <a:ea typeface="Meiryo UI" panose="020B0604030504040204" pitchFamily="50" charset="-128"/>
              </a:rPr>
              <a:t>主な取組施策</a:t>
            </a:r>
            <a:endParaRPr lang="en-US" altLang="ja-JP" sz="1800" b="1" dirty="0">
              <a:solidFill>
                <a:schemeClr val="accent4">
                  <a:lumMod val="75000"/>
                </a:schemeClr>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26413FBC-DDC2-4E99-BBF8-AD5F2D30FF7A}"/>
              </a:ext>
            </a:extLst>
          </p:cNvPr>
          <p:cNvSpPr txBox="1"/>
          <p:nvPr/>
        </p:nvSpPr>
        <p:spPr>
          <a:xfrm>
            <a:off x="9505056" y="6596390"/>
            <a:ext cx="488504" cy="261610"/>
          </a:xfrm>
          <a:prstGeom prst="rect">
            <a:avLst/>
          </a:prstGeom>
          <a:noFill/>
        </p:spPr>
        <p:txBody>
          <a:bodyPr wrap="square" rtlCol="0" anchor="ctr" anchorCtr="0">
            <a:spAutoFit/>
          </a:bodyPr>
          <a:lstStyle/>
          <a:p>
            <a:pPr algn="ctr"/>
            <a:r>
              <a:rPr kumimoji="1" lang="en-US" altLang="ja-JP" sz="1100" b="1" dirty="0">
                <a:effectLst>
                  <a:glow rad="254000">
                    <a:schemeClr val="bg1">
                      <a:alpha val="65000"/>
                    </a:schemeClr>
                  </a:glow>
                </a:effectLst>
                <a:latin typeface="Meiryo UI" panose="020B0604030504040204" pitchFamily="50" charset="-128"/>
                <a:ea typeface="Meiryo UI" panose="020B0604030504040204" pitchFamily="50" charset="-128"/>
              </a:rPr>
              <a:t>8</a:t>
            </a:r>
            <a:endParaRPr kumimoji="1" lang="en-US" altLang="ja-JP" sz="1100" b="1" dirty="0" smtClean="0">
              <a:effectLst>
                <a:glow rad="254000">
                  <a:schemeClr val="bg1">
                    <a:alpha val="65000"/>
                  </a:schemeClr>
                </a:glow>
              </a:effectLst>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04839" y="866920"/>
            <a:ext cx="9868908" cy="5991080"/>
          </a:xfrm>
          <a:prstGeom prst="rect">
            <a:avLst/>
          </a:prstGeom>
        </p:spPr>
      </p:pic>
    </p:spTree>
    <p:extLst>
      <p:ext uri="{BB962C8B-B14F-4D97-AF65-F5344CB8AC3E}">
        <p14:creationId xmlns:p14="http://schemas.microsoft.com/office/powerpoint/2010/main" val="184064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6">
      <a:dk1>
        <a:sysClr val="windowText" lastClr="000000"/>
      </a:dk1>
      <a:lt1>
        <a:sysClr val="window" lastClr="FFFFFF"/>
      </a:lt1>
      <a:dk2>
        <a:srgbClr val="44546A"/>
      </a:dk2>
      <a:lt2>
        <a:srgbClr val="E7E6E6"/>
      </a:lt2>
      <a:accent1>
        <a:srgbClr val="1D6FA9"/>
      </a:accent1>
      <a:accent2>
        <a:srgbClr val="FF0000"/>
      </a:accent2>
      <a:accent3>
        <a:srgbClr val="FFC000"/>
      </a:accent3>
      <a:accent4>
        <a:srgbClr val="1D6FA9"/>
      </a:accent4>
      <a:accent5>
        <a:srgbClr val="00B0F0"/>
      </a:accent5>
      <a:accent6>
        <a:srgbClr val="00B05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7CE58075-05EB-4BAB-8900-C999350B1756}" vid="{A9E754AA-94E7-4DF6-9FAD-0A8765764A7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B0DB4F-AA95-406A-86D8-C2A01ED402B5}">
  <ds:schemaRefs>
    <ds:schemaRef ds:uri="http://schemas.microsoft.com/sharepoint/v3/contenttype/forms"/>
  </ds:schemaRefs>
</ds:datastoreItem>
</file>

<file path=customXml/itemProps2.xml><?xml version="1.0" encoding="utf-8"?>
<ds:datastoreItem xmlns:ds="http://schemas.openxmlformats.org/officeDocument/2006/customXml" ds:itemID="{5AE59C17-D0F2-433B-AD36-314B3ACDFD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75FC178-1353-4914-884D-EBE4E800671D}">
  <ds:schemaRefs>
    <ds:schemaRef ds:uri="http://purl.org/dc/elements/1.1/"/>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堺市マスタースライド1</Template>
  <TotalTime>15939</TotalTime>
  <Words>2519</Words>
  <PresentationFormat>A4 210 x 297 mm</PresentationFormat>
  <Paragraphs>355</Paragraphs>
  <Slides>11</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Meiryo UI</vt:lpstr>
      <vt:lpstr>ＭＳ Ｐゴシック</vt:lpstr>
      <vt:lpstr>メイリオ</vt:lpstr>
      <vt:lpstr>Arial</vt:lpstr>
      <vt:lpstr>Calibri</vt:lpstr>
      <vt:lpstr>Impact</vt:lpstr>
      <vt:lpstr>Times New Roman</vt:lpstr>
      <vt:lpstr>Wingdings</vt:lpstr>
      <vt:lpstr>Office テーマ</vt:lpstr>
      <vt:lpstr>堺旧港周辺まちづくり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2021-08-04T11:09:25Z</cp:lastPrinted>
  <dcterms:created xsi:type="dcterms:W3CDTF">2020-01-21T07:07:55Z</dcterms:created>
  <dcterms:modified xsi:type="dcterms:W3CDTF">2021-08-30T00:52:36Z</dcterms:modified>
</cp:coreProperties>
</file>