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1" r:id="rId4"/>
  </p:sldMasterIdLst>
  <p:notesMasterIdLst>
    <p:notesMasterId r:id="rId6"/>
  </p:notesMasterIdLst>
  <p:sldIdLst>
    <p:sldId id="256" r:id="rId5"/>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AC9555-EB6C-9DB2-9D51-9A7EEF6AC2EF}" name="伊藤 利加(Rika ITO)" initials="伊藤" userId="S::rika.ito@kansai-airports.co.jp::7e442795-075d-414a-9b0f-f769b31755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99" autoAdjust="0"/>
  </p:normalViewPr>
  <p:slideViewPr>
    <p:cSldViewPr snapToGrid="0">
      <p:cViewPr>
        <p:scale>
          <a:sx n="50" d="100"/>
          <a:sy n="50" d="100"/>
        </p:scale>
        <p:origin x="1164" y="-32"/>
      </p:cViewPr>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BD95A6A9-73D5-4082-84EA-4209655FFB65}"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0BFEC489-6594-4970-B237-8440F6C1B278}" type="slidenum">
              <a:rPr kumimoji="1" lang="ja-JP" altLang="en-US" smtClean="0"/>
              <a:t>‹#›</a:t>
            </a:fld>
            <a:endParaRPr kumimoji="1" lang="ja-JP" altLang="en-US"/>
          </a:p>
        </p:txBody>
      </p:sp>
    </p:spTree>
    <p:extLst>
      <p:ext uri="{BB962C8B-B14F-4D97-AF65-F5344CB8AC3E}">
        <p14:creationId xmlns:p14="http://schemas.microsoft.com/office/powerpoint/2010/main" val="35085003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BFEC489-6594-4970-B237-8440F6C1B278}" type="slidenum">
              <a:rPr kumimoji="1" lang="ja-JP" altLang="en-US" smtClean="0"/>
              <a:t>1</a:t>
            </a:fld>
            <a:endParaRPr kumimoji="1" lang="ja-JP" altLang="en-US"/>
          </a:p>
        </p:txBody>
      </p:sp>
    </p:spTree>
    <p:extLst>
      <p:ext uri="{BB962C8B-B14F-4D97-AF65-F5344CB8AC3E}">
        <p14:creationId xmlns:p14="http://schemas.microsoft.com/office/powerpoint/2010/main" val="1447544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391226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43257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3223608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120186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115007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280899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58303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537292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1397987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1694511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4B53EB-8B2C-4C39-ACF4-2CAD928B709A}"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3046632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B4B53EB-8B2C-4C39-ACF4-2CAD928B709A}"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D345600D-2664-4991-826A-99247F827030}" type="slidenum">
              <a:rPr kumimoji="1" lang="ja-JP" altLang="en-US" smtClean="0"/>
              <a:t>‹#›</a:t>
            </a:fld>
            <a:endParaRPr kumimoji="1" lang="ja-JP" altLang="en-US"/>
          </a:p>
        </p:txBody>
      </p:sp>
    </p:spTree>
    <p:extLst>
      <p:ext uri="{BB962C8B-B14F-4D97-AF65-F5344CB8AC3E}">
        <p14:creationId xmlns:p14="http://schemas.microsoft.com/office/powerpoint/2010/main" val="366550717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8">
            <a:extLst>
              <a:ext uri="{FF2B5EF4-FFF2-40B4-BE49-F238E27FC236}">
                <a16:creationId xmlns:a16="http://schemas.microsoft.com/office/drawing/2014/main" id="{F623F96C-A0F9-4E00-9770-2ED14612B210}"/>
              </a:ext>
            </a:extLst>
          </p:cNvPr>
          <p:cNvGraphicFramePr>
            <a:graphicFrameLocks noGrp="1"/>
          </p:cNvGraphicFramePr>
          <p:nvPr>
            <p:extLst>
              <p:ext uri="{D42A27DB-BD31-4B8C-83A1-F6EECF244321}">
                <p14:modId xmlns:p14="http://schemas.microsoft.com/office/powerpoint/2010/main" val="2373932303"/>
              </p:ext>
            </p:extLst>
          </p:nvPr>
        </p:nvGraphicFramePr>
        <p:xfrm>
          <a:off x="291968" y="4060175"/>
          <a:ext cx="12217649" cy="5246140"/>
        </p:xfrm>
        <a:graphic>
          <a:graphicData uri="http://schemas.openxmlformats.org/drawingml/2006/table">
            <a:tbl>
              <a:tblPr firstRow="1" bandRow="1">
                <a:tableStyleId>{5C22544A-7EE6-4342-B048-85BDC9FD1C3A}</a:tableStyleId>
              </a:tblPr>
              <a:tblGrid>
                <a:gridCol w="2213487">
                  <a:extLst>
                    <a:ext uri="{9D8B030D-6E8A-4147-A177-3AD203B41FA5}">
                      <a16:colId xmlns:a16="http://schemas.microsoft.com/office/drawing/2014/main" val="2244805352"/>
                    </a:ext>
                  </a:extLst>
                </a:gridCol>
                <a:gridCol w="10004162">
                  <a:extLst>
                    <a:ext uri="{9D8B030D-6E8A-4147-A177-3AD203B41FA5}">
                      <a16:colId xmlns:a16="http://schemas.microsoft.com/office/drawing/2014/main" val="580779976"/>
                    </a:ext>
                  </a:extLst>
                </a:gridCol>
              </a:tblGrid>
              <a:tr h="395239">
                <a:tc>
                  <a:txBody>
                    <a:bodyPr/>
                    <a:lstStyle/>
                    <a:p>
                      <a:pPr algn="ctr"/>
                      <a:r>
                        <a:rPr kumimoji="1" lang="ja-JP" altLang="en-US" sz="2100" dirty="0">
                          <a:solidFill>
                            <a:schemeClr val="bg1"/>
                          </a:solidFill>
                          <a:latin typeface="+mn-ea"/>
                          <a:ea typeface="+mn-ea"/>
                        </a:rPr>
                        <a:t>項　　目</a:t>
                      </a:r>
                    </a:p>
                  </a:txBody>
                  <a:tcPr marL="96012" marR="96012" marT="48007" marB="48007" anchor="ctr"/>
                </a:tc>
                <a:tc>
                  <a:txBody>
                    <a:bodyPr/>
                    <a:lstStyle/>
                    <a:p>
                      <a:pPr algn="ctr"/>
                      <a:r>
                        <a:rPr kumimoji="1" lang="ja-JP" altLang="en-US" sz="2100" dirty="0">
                          <a:solidFill>
                            <a:schemeClr val="bg1"/>
                          </a:solidFill>
                          <a:latin typeface="+mn-ea"/>
                          <a:ea typeface="+mn-ea"/>
                        </a:rPr>
                        <a:t>内　　容</a:t>
                      </a:r>
                    </a:p>
                  </a:txBody>
                  <a:tcPr marL="96012" marR="96012" marT="48007" marB="48007" anchor="ctr"/>
                </a:tc>
                <a:extLst>
                  <a:ext uri="{0D108BD9-81ED-4DB2-BD59-A6C34878D82A}">
                    <a16:rowId xmlns:a16="http://schemas.microsoft.com/office/drawing/2014/main" val="2019954948"/>
                  </a:ext>
                </a:extLst>
              </a:tr>
              <a:tr h="452124">
                <a:tc>
                  <a:txBody>
                    <a:bodyPr/>
                    <a:lstStyle/>
                    <a:p>
                      <a:pPr algn="ctr">
                        <a:lnSpc>
                          <a:spcPts val="3200"/>
                        </a:lnSpc>
                      </a:pPr>
                      <a:r>
                        <a:rPr kumimoji="1" lang="ja-JP" altLang="en-US" sz="2100" b="1" dirty="0">
                          <a:solidFill>
                            <a:schemeClr val="tx1"/>
                          </a:solidFill>
                          <a:latin typeface="+mn-ea"/>
                          <a:ea typeface="+mn-ea"/>
                        </a:rPr>
                        <a:t>名　　称</a:t>
                      </a:r>
                    </a:p>
                  </a:txBody>
                  <a:tcPr marL="96012" marR="96012" marT="48007" marB="48007" anchor="ctr"/>
                </a:tc>
                <a:tc>
                  <a:txBody>
                    <a:bodyPr/>
                    <a:lstStyle/>
                    <a:p>
                      <a:pPr>
                        <a:lnSpc>
                          <a:spcPts val="3200"/>
                        </a:lnSpc>
                      </a:pPr>
                      <a:r>
                        <a:rPr lang="ja-JP" altLang="en-US" sz="2100" b="0" dirty="0">
                          <a:latin typeface="+mn-ea"/>
                          <a:ea typeface="+mn-ea"/>
                        </a:rPr>
                        <a:t>　空港と共生する泉州地域の活性化に関する検討会議（仮称）</a:t>
                      </a:r>
                      <a:endParaRPr kumimoji="1" lang="ja-JP" altLang="en-US" sz="2100" b="0" dirty="0">
                        <a:solidFill>
                          <a:schemeClr val="tx1"/>
                        </a:solidFill>
                        <a:latin typeface="+mn-ea"/>
                        <a:ea typeface="+mn-ea"/>
                      </a:endParaRPr>
                    </a:p>
                  </a:txBody>
                  <a:tcPr marL="96012" marR="96012" marT="48007" marB="48007" anchor="ctr"/>
                </a:tc>
                <a:extLst>
                  <a:ext uri="{0D108BD9-81ED-4DB2-BD59-A6C34878D82A}">
                    <a16:rowId xmlns:a16="http://schemas.microsoft.com/office/drawing/2014/main" val="2933110040"/>
                  </a:ext>
                </a:extLst>
              </a:tr>
              <a:tr h="1052701">
                <a:tc>
                  <a:txBody>
                    <a:bodyPr/>
                    <a:lstStyle/>
                    <a:p>
                      <a:pPr algn="ctr">
                        <a:lnSpc>
                          <a:spcPts val="3200"/>
                        </a:lnSpc>
                      </a:pPr>
                      <a:r>
                        <a:rPr kumimoji="1" lang="ja-JP" altLang="en-US" sz="2100" b="1" dirty="0">
                          <a:solidFill>
                            <a:schemeClr val="tx1"/>
                          </a:solidFill>
                          <a:latin typeface="+mn-ea"/>
                          <a:ea typeface="+mn-ea"/>
                        </a:rPr>
                        <a:t>構成団体</a:t>
                      </a:r>
                    </a:p>
                  </a:txBody>
                  <a:tcPr marL="96012" marR="96012" marT="48007" marB="48007" anchor="ctr"/>
                </a:tc>
                <a:tc>
                  <a:txBody>
                    <a:bodyPr/>
                    <a:lstStyle/>
                    <a:p>
                      <a:pPr>
                        <a:lnSpc>
                          <a:spcPts val="3200"/>
                        </a:lnSpc>
                      </a:pPr>
                      <a:r>
                        <a:rPr kumimoji="1" lang="ja-JP" altLang="en-US" sz="2100" b="0" dirty="0">
                          <a:solidFill>
                            <a:schemeClr val="tx1"/>
                          </a:solidFill>
                          <a:latin typeface="+mn-ea"/>
                          <a:ea typeface="+mn-ea"/>
                        </a:rPr>
                        <a:t>　関空協、関西エアポート社、大阪府　ほか　</a:t>
                      </a:r>
                      <a:endParaRPr kumimoji="1" lang="en-US" altLang="ja-JP" sz="2100" b="0" dirty="0">
                        <a:solidFill>
                          <a:schemeClr val="tx1"/>
                        </a:solidFill>
                        <a:latin typeface="+mn-ea"/>
                        <a:ea typeface="+mn-ea"/>
                      </a:endParaRPr>
                    </a:p>
                    <a:p>
                      <a:pPr>
                        <a:lnSpc>
                          <a:spcPts val="2500"/>
                        </a:lnSpc>
                      </a:pPr>
                      <a:r>
                        <a:rPr kumimoji="1" lang="ja-JP" altLang="en-US" sz="2100" b="0" dirty="0">
                          <a:solidFill>
                            <a:schemeClr val="tx1"/>
                          </a:solidFill>
                          <a:latin typeface="+mn-ea"/>
                          <a:ea typeface="+mn-ea"/>
                        </a:rPr>
                        <a:t>　</a:t>
                      </a:r>
                      <a:r>
                        <a:rPr kumimoji="1" lang="en-US" altLang="ja-JP" sz="1400" b="0" i="1" dirty="0">
                          <a:solidFill>
                            <a:schemeClr val="tx1"/>
                          </a:solidFill>
                          <a:latin typeface="+mn-ea"/>
                          <a:ea typeface="+mn-ea"/>
                        </a:rPr>
                        <a:t>※(</a:t>
                      </a:r>
                      <a:r>
                        <a:rPr kumimoji="1" lang="ja-JP" altLang="en-US" sz="1400" b="0" i="1" dirty="0">
                          <a:solidFill>
                            <a:schemeClr val="tx1"/>
                          </a:solidFill>
                          <a:latin typeface="+mn-ea"/>
                          <a:ea typeface="+mn-ea"/>
                        </a:rPr>
                        <a:t>一社</a:t>
                      </a:r>
                      <a:r>
                        <a:rPr kumimoji="1" lang="en-US" altLang="ja-JP" sz="1400" b="0" i="1" dirty="0">
                          <a:solidFill>
                            <a:schemeClr val="tx1"/>
                          </a:solidFill>
                          <a:latin typeface="+mn-ea"/>
                          <a:ea typeface="+mn-ea"/>
                        </a:rPr>
                        <a:t>)KIX</a:t>
                      </a:r>
                      <a:r>
                        <a:rPr kumimoji="1" lang="ja-JP" altLang="en-US" sz="1400" b="0" i="1" dirty="0">
                          <a:solidFill>
                            <a:schemeClr val="tx1"/>
                          </a:solidFill>
                          <a:latin typeface="+mn-ea"/>
                          <a:ea typeface="+mn-ea"/>
                        </a:rPr>
                        <a:t>泉州ツーリズムビューロー、新関西国際空港㈱などの参画についても調整中</a:t>
                      </a:r>
                      <a:endParaRPr kumimoji="1" lang="en-US" altLang="ja-JP" sz="1400" b="0" i="1" dirty="0">
                        <a:solidFill>
                          <a:schemeClr val="tx1"/>
                        </a:solidFill>
                        <a:latin typeface="+mn-ea"/>
                        <a:ea typeface="+mn-ea"/>
                      </a:endParaRPr>
                    </a:p>
                    <a:p>
                      <a:pPr>
                        <a:lnSpc>
                          <a:spcPts val="2500"/>
                        </a:lnSpc>
                      </a:pPr>
                      <a:r>
                        <a:rPr kumimoji="1" lang="en-US" altLang="ja-JP" sz="1400" b="0" i="1" dirty="0">
                          <a:solidFill>
                            <a:schemeClr val="tx1"/>
                          </a:solidFill>
                          <a:latin typeface="+mn-ea"/>
                          <a:ea typeface="+mn-ea"/>
                        </a:rPr>
                        <a:t>      ※ </a:t>
                      </a:r>
                      <a:r>
                        <a:rPr kumimoji="1" lang="ja-JP" altLang="en-US" sz="1400" b="0" i="1" dirty="0">
                          <a:solidFill>
                            <a:schemeClr val="tx1"/>
                          </a:solidFill>
                          <a:latin typeface="+mn-ea"/>
                          <a:ea typeface="+mn-ea"/>
                        </a:rPr>
                        <a:t>検討メンバーは実務責任者クラスを想定</a:t>
                      </a:r>
                    </a:p>
                  </a:txBody>
                  <a:tcPr marL="96012" marR="96012" marT="48007" marB="48007" anchor="ctr"/>
                </a:tc>
                <a:extLst>
                  <a:ext uri="{0D108BD9-81ED-4DB2-BD59-A6C34878D82A}">
                    <a16:rowId xmlns:a16="http://schemas.microsoft.com/office/drawing/2014/main" val="3276551850"/>
                  </a:ext>
                </a:extLst>
              </a:tr>
              <a:tr h="1224260">
                <a:tc>
                  <a:txBody>
                    <a:bodyPr/>
                    <a:lstStyle/>
                    <a:p>
                      <a:pPr algn="ctr">
                        <a:lnSpc>
                          <a:spcPts val="3200"/>
                        </a:lnSpc>
                      </a:pPr>
                      <a:r>
                        <a:rPr kumimoji="1" lang="ja-JP" altLang="en-US" sz="2100" b="1" dirty="0">
                          <a:solidFill>
                            <a:schemeClr val="tx1"/>
                          </a:solidFill>
                          <a:latin typeface="+mn-ea"/>
                          <a:ea typeface="+mn-ea"/>
                        </a:rPr>
                        <a:t>当面想定される</a:t>
                      </a:r>
                      <a:endParaRPr kumimoji="1" lang="en-US" altLang="ja-JP" sz="2100" b="1" dirty="0">
                        <a:solidFill>
                          <a:schemeClr val="tx1"/>
                        </a:solidFill>
                        <a:latin typeface="+mn-ea"/>
                        <a:ea typeface="+mn-ea"/>
                      </a:endParaRPr>
                    </a:p>
                    <a:p>
                      <a:pPr algn="ctr">
                        <a:lnSpc>
                          <a:spcPts val="3200"/>
                        </a:lnSpc>
                      </a:pPr>
                      <a:r>
                        <a:rPr kumimoji="1" lang="ja-JP" altLang="en-US" sz="2100" b="1" dirty="0">
                          <a:solidFill>
                            <a:schemeClr val="tx1"/>
                          </a:solidFill>
                          <a:latin typeface="+mn-ea"/>
                          <a:ea typeface="+mn-ea"/>
                        </a:rPr>
                        <a:t>検討テーマ</a:t>
                      </a:r>
                      <a:endParaRPr kumimoji="1" lang="en-US" altLang="ja-JP" sz="2100" b="1" dirty="0">
                        <a:solidFill>
                          <a:schemeClr val="tx1"/>
                        </a:solidFill>
                        <a:latin typeface="+mn-ea"/>
                        <a:ea typeface="+mn-ea"/>
                      </a:endParaRPr>
                    </a:p>
                  </a:txBody>
                  <a:tcPr marL="96012" marR="96012" marT="48007" marB="48007" anchor="ctr"/>
                </a:tc>
                <a:tc>
                  <a:txBody>
                    <a:bodyPr/>
                    <a:lstStyle/>
                    <a:p>
                      <a:pPr>
                        <a:lnSpc>
                          <a:spcPts val="3200"/>
                        </a:lnSpc>
                      </a:pPr>
                      <a:r>
                        <a:rPr kumimoji="1" lang="ja-JP" altLang="en-US" sz="2100" dirty="0">
                          <a:solidFill>
                            <a:schemeClr val="tx1"/>
                          </a:solidFill>
                          <a:latin typeface="+mn-ea"/>
                          <a:ea typeface="+mn-ea"/>
                        </a:rPr>
                        <a:t>　〇訪日外国人の地域への取り込み</a:t>
                      </a:r>
                      <a:endParaRPr kumimoji="1" lang="en-US" altLang="ja-JP" sz="2100" dirty="0">
                        <a:solidFill>
                          <a:schemeClr val="tx1"/>
                        </a:solidFill>
                        <a:latin typeface="+mn-ea"/>
                        <a:ea typeface="+mn-ea"/>
                      </a:endParaRPr>
                    </a:p>
                    <a:p>
                      <a:pPr>
                        <a:lnSpc>
                          <a:spcPts val="3200"/>
                        </a:lnSpc>
                      </a:pPr>
                      <a:r>
                        <a:rPr kumimoji="1" lang="ja-JP" altLang="en-US" sz="2100" dirty="0">
                          <a:solidFill>
                            <a:schemeClr val="tx1"/>
                          </a:solidFill>
                          <a:latin typeface="+mn-ea"/>
                          <a:ea typeface="+mn-ea"/>
                        </a:rPr>
                        <a:t>　〇ＫＩＸ泉州ツーリズムビューローの活性化支援　など</a:t>
                      </a:r>
                      <a:endParaRPr kumimoji="1" lang="en-US" altLang="ja-JP" sz="2100" dirty="0">
                        <a:solidFill>
                          <a:schemeClr val="tx1"/>
                        </a:solidFill>
                        <a:latin typeface="+mn-ea"/>
                        <a:ea typeface="+mn-ea"/>
                      </a:endParaRPr>
                    </a:p>
                    <a:p>
                      <a:pPr>
                        <a:lnSpc>
                          <a:spcPts val="3200"/>
                        </a:lnSpc>
                      </a:pPr>
                      <a:r>
                        <a:rPr kumimoji="1" lang="ja-JP" altLang="en-US" sz="2100" dirty="0">
                          <a:solidFill>
                            <a:schemeClr val="tx1"/>
                          </a:solidFill>
                          <a:latin typeface="+mn-ea"/>
                          <a:ea typeface="+mn-ea"/>
                        </a:rPr>
                        <a:t>　</a:t>
                      </a:r>
                      <a:r>
                        <a:rPr kumimoji="1" lang="en-US" altLang="ja-JP" sz="1600" i="1" dirty="0">
                          <a:solidFill>
                            <a:schemeClr val="tx1"/>
                          </a:solidFill>
                          <a:latin typeface="+mn-ea"/>
                          <a:ea typeface="+mn-ea"/>
                        </a:rPr>
                        <a:t>※</a:t>
                      </a:r>
                      <a:r>
                        <a:rPr kumimoji="1" lang="ja-JP" altLang="en-US" sz="1600" i="1" dirty="0">
                          <a:solidFill>
                            <a:schemeClr val="tx1"/>
                          </a:solidFill>
                          <a:latin typeface="+mn-ea"/>
                          <a:ea typeface="+mn-ea"/>
                        </a:rPr>
                        <a:t>今後、検討テーマは、関空協幹事会等での検討を踏まえて調整</a:t>
                      </a:r>
                      <a:endParaRPr kumimoji="1" lang="en-US" altLang="ja-JP" sz="2100" i="1" dirty="0">
                        <a:solidFill>
                          <a:schemeClr val="tx1"/>
                        </a:solidFill>
                        <a:latin typeface="+mn-ea"/>
                        <a:ea typeface="+mn-ea"/>
                      </a:endParaRPr>
                    </a:p>
                  </a:txBody>
                  <a:tcPr marL="96012" marR="96012" marT="48007" marB="48007" anchor="ctr"/>
                </a:tc>
                <a:extLst>
                  <a:ext uri="{0D108BD9-81ED-4DB2-BD59-A6C34878D82A}">
                    <a16:rowId xmlns:a16="http://schemas.microsoft.com/office/drawing/2014/main" val="2487256293"/>
                  </a:ext>
                </a:extLst>
              </a:tr>
              <a:tr h="1359610">
                <a:tc>
                  <a:txBody>
                    <a:bodyPr/>
                    <a:lstStyle/>
                    <a:p>
                      <a:pPr algn="ctr">
                        <a:lnSpc>
                          <a:spcPts val="3200"/>
                        </a:lnSpc>
                      </a:pPr>
                      <a:r>
                        <a:rPr kumimoji="1" lang="ja-JP" altLang="en-US" sz="2100" b="1" dirty="0">
                          <a:solidFill>
                            <a:schemeClr val="tx1"/>
                          </a:solidFill>
                          <a:latin typeface="+mn-ea"/>
                          <a:ea typeface="+mn-ea"/>
                        </a:rPr>
                        <a:t>検討方法</a:t>
                      </a:r>
                      <a:endParaRPr kumimoji="1" lang="en-US" altLang="ja-JP" sz="2100" b="1" dirty="0">
                        <a:solidFill>
                          <a:schemeClr val="tx1"/>
                        </a:solidFill>
                        <a:latin typeface="+mn-ea"/>
                        <a:ea typeface="+mn-ea"/>
                      </a:endParaRPr>
                    </a:p>
                  </a:txBody>
                  <a:tcPr marL="96012" marR="96012" marT="48007" marB="48007" anchor="ctr"/>
                </a:tc>
                <a:tc>
                  <a:txBody>
                    <a:bodyPr/>
                    <a:lstStyle/>
                    <a:p>
                      <a:pPr>
                        <a:lnSpc>
                          <a:spcPts val="3200"/>
                        </a:lnSpc>
                      </a:pPr>
                      <a:r>
                        <a:rPr kumimoji="1" lang="ja-JP" altLang="en-US" sz="2100" i="1" dirty="0">
                          <a:solidFill>
                            <a:schemeClr val="tx1"/>
                          </a:solidFill>
                          <a:latin typeface="+mn-ea"/>
                          <a:ea typeface="+mn-ea"/>
                        </a:rPr>
                        <a:t>　</a:t>
                      </a:r>
                      <a:r>
                        <a:rPr kumimoji="1" lang="ja-JP" altLang="en-US" sz="2400" dirty="0">
                          <a:solidFill>
                            <a:schemeClr val="tx1"/>
                          </a:solidFill>
                          <a:latin typeface="+mn-ea"/>
                          <a:ea typeface="+mn-ea"/>
                        </a:rPr>
                        <a:t>➤</a:t>
                      </a:r>
                      <a:r>
                        <a:rPr kumimoji="1" lang="ja-JP" altLang="en-US" sz="2100" i="0" dirty="0">
                          <a:solidFill>
                            <a:schemeClr val="tx1"/>
                          </a:solidFill>
                          <a:latin typeface="+mn-ea"/>
                          <a:ea typeface="+mn-ea"/>
                        </a:rPr>
                        <a:t>関係者ヒヤリング</a:t>
                      </a:r>
                      <a:endParaRPr kumimoji="1" lang="en-US" altLang="ja-JP" sz="2100" i="0" dirty="0">
                        <a:solidFill>
                          <a:schemeClr val="tx1"/>
                        </a:solidFill>
                        <a:latin typeface="+mn-ea"/>
                        <a:ea typeface="+mn-ea"/>
                      </a:endParaRPr>
                    </a:p>
                    <a:p>
                      <a:pPr>
                        <a:lnSpc>
                          <a:spcPts val="3200"/>
                        </a:lnSpc>
                      </a:pPr>
                      <a:r>
                        <a:rPr kumimoji="1" lang="ja-JP" altLang="en-US" sz="2100" i="0" dirty="0">
                          <a:solidFill>
                            <a:schemeClr val="tx1"/>
                          </a:solidFill>
                          <a:latin typeface="+mn-ea"/>
                          <a:ea typeface="+mn-ea"/>
                        </a:rPr>
                        <a:t>　</a:t>
                      </a:r>
                      <a:r>
                        <a:rPr kumimoji="1" lang="ja-JP" altLang="en-US" sz="2400" dirty="0">
                          <a:solidFill>
                            <a:schemeClr val="tx1"/>
                          </a:solidFill>
                          <a:latin typeface="+mn-ea"/>
                          <a:ea typeface="+mn-ea"/>
                        </a:rPr>
                        <a:t>➤</a:t>
                      </a:r>
                      <a:r>
                        <a:rPr kumimoji="1" lang="ja-JP" altLang="en-US" sz="2100" i="0" dirty="0">
                          <a:solidFill>
                            <a:schemeClr val="tx1"/>
                          </a:solidFill>
                          <a:latin typeface="+mn-ea"/>
                          <a:ea typeface="+mn-ea"/>
                        </a:rPr>
                        <a:t>訪日外国人データの分析など他事例調査</a:t>
                      </a:r>
                      <a:endParaRPr kumimoji="1" lang="en-US" altLang="ja-JP" sz="2100" i="0" dirty="0">
                        <a:solidFill>
                          <a:schemeClr val="tx1"/>
                        </a:solidFill>
                        <a:latin typeface="+mn-ea"/>
                        <a:ea typeface="+mn-ea"/>
                      </a:endParaRPr>
                    </a:p>
                    <a:p>
                      <a:pPr>
                        <a:lnSpc>
                          <a:spcPts val="3200"/>
                        </a:lnSpc>
                      </a:pPr>
                      <a:r>
                        <a:rPr kumimoji="1" lang="ja-JP" altLang="en-US" sz="2100" i="0" dirty="0">
                          <a:solidFill>
                            <a:schemeClr val="tx1"/>
                          </a:solidFill>
                          <a:latin typeface="+mn-ea"/>
                          <a:ea typeface="+mn-ea"/>
                        </a:rPr>
                        <a:t>　</a:t>
                      </a:r>
                      <a:r>
                        <a:rPr kumimoji="1" lang="ja-JP" altLang="en-US" sz="2400" dirty="0">
                          <a:solidFill>
                            <a:schemeClr val="tx1"/>
                          </a:solidFill>
                          <a:latin typeface="+mn-ea"/>
                          <a:ea typeface="+mn-ea"/>
                        </a:rPr>
                        <a:t>➤</a:t>
                      </a:r>
                      <a:r>
                        <a:rPr kumimoji="1" lang="ja-JP" altLang="en-US" sz="2100" i="0" dirty="0">
                          <a:solidFill>
                            <a:schemeClr val="tx1"/>
                          </a:solidFill>
                          <a:latin typeface="+mn-ea"/>
                          <a:ea typeface="+mn-ea"/>
                        </a:rPr>
                        <a:t>有識者の意見聴取</a:t>
                      </a:r>
                      <a:endParaRPr kumimoji="1" lang="en-US" altLang="ja-JP" sz="2100" i="0" dirty="0">
                        <a:solidFill>
                          <a:schemeClr val="tx1"/>
                        </a:solidFill>
                        <a:latin typeface="+mn-ea"/>
                        <a:ea typeface="+mn-ea"/>
                      </a:endParaRPr>
                    </a:p>
                  </a:txBody>
                  <a:tcPr marL="96012" marR="96012" marT="48007" marB="48007" anchor="ctr"/>
                </a:tc>
                <a:extLst>
                  <a:ext uri="{0D108BD9-81ED-4DB2-BD59-A6C34878D82A}">
                    <a16:rowId xmlns:a16="http://schemas.microsoft.com/office/drawing/2014/main" val="1389914661"/>
                  </a:ext>
                </a:extLst>
              </a:tr>
              <a:tr h="597665">
                <a:tc>
                  <a:txBody>
                    <a:bodyPr/>
                    <a:lstStyle/>
                    <a:p>
                      <a:pPr algn="ctr">
                        <a:lnSpc>
                          <a:spcPts val="3200"/>
                        </a:lnSpc>
                      </a:pPr>
                      <a:r>
                        <a:rPr kumimoji="1" lang="ja-JP" altLang="en-US" sz="2100" b="1" dirty="0">
                          <a:solidFill>
                            <a:schemeClr val="tx1"/>
                          </a:solidFill>
                          <a:latin typeface="+mn-ea"/>
                          <a:ea typeface="+mn-ea"/>
                        </a:rPr>
                        <a:t>スケジュール</a:t>
                      </a:r>
                      <a:endParaRPr kumimoji="1" lang="en-US" altLang="ja-JP" sz="2100" b="1" dirty="0">
                        <a:solidFill>
                          <a:schemeClr val="tx1"/>
                        </a:solidFill>
                        <a:latin typeface="+mn-ea"/>
                        <a:ea typeface="+mn-ea"/>
                      </a:endParaRPr>
                    </a:p>
                  </a:txBody>
                  <a:tcPr marL="96012" marR="96012" marT="48007" marB="48007" anchor="ctr"/>
                </a:tc>
                <a:tc>
                  <a:txBody>
                    <a:bodyPr/>
                    <a:lstStyle/>
                    <a:p>
                      <a:pPr>
                        <a:lnSpc>
                          <a:spcPts val="3200"/>
                        </a:lnSpc>
                      </a:pPr>
                      <a:r>
                        <a:rPr kumimoji="1" lang="ja-JP" altLang="en-US" sz="2100" i="1" dirty="0">
                          <a:solidFill>
                            <a:schemeClr val="tx1"/>
                          </a:solidFill>
                          <a:latin typeface="+mn-ea"/>
                          <a:ea typeface="+mn-ea"/>
                        </a:rPr>
                        <a:t>　</a:t>
                      </a:r>
                      <a:r>
                        <a:rPr kumimoji="1" lang="ja-JP" altLang="en-US" sz="2100" b="0" i="0" dirty="0">
                          <a:solidFill>
                            <a:schemeClr val="tx1"/>
                          </a:solidFill>
                          <a:latin typeface="+mn-ea"/>
                          <a:ea typeface="+mn-ea"/>
                        </a:rPr>
                        <a:t>今夏、検討会議を設置し、年度末に中間報告を行えるよう検討する。</a:t>
                      </a:r>
                      <a:endParaRPr kumimoji="1" lang="en-US" altLang="ja-JP" sz="2100" b="0" i="0" dirty="0">
                        <a:solidFill>
                          <a:schemeClr val="tx1"/>
                        </a:solidFill>
                        <a:latin typeface="+mn-ea"/>
                        <a:ea typeface="+mn-ea"/>
                      </a:endParaRPr>
                    </a:p>
                  </a:txBody>
                  <a:tcPr marL="96012" marR="96012" marT="48007" marB="48007" anchor="ctr"/>
                </a:tc>
                <a:extLst>
                  <a:ext uri="{0D108BD9-81ED-4DB2-BD59-A6C34878D82A}">
                    <a16:rowId xmlns:a16="http://schemas.microsoft.com/office/drawing/2014/main" val="1861490328"/>
                  </a:ext>
                </a:extLst>
              </a:tr>
            </a:tbl>
          </a:graphicData>
        </a:graphic>
      </p:graphicFrame>
      <p:sp>
        <p:nvSpPr>
          <p:cNvPr id="2" name="タイトル 1">
            <a:extLst>
              <a:ext uri="{FF2B5EF4-FFF2-40B4-BE49-F238E27FC236}">
                <a16:creationId xmlns:a16="http://schemas.microsoft.com/office/drawing/2014/main" id="{521863DE-0975-4712-B373-CD15883A1D6D}"/>
              </a:ext>
            </a:extLst>
          </p:cNvPr>
          <p:cNvSpPr>
            <a:spLocks noGrp="1"/>
          </p:cNvSpPr>
          <p:nvPr>
            <p:ph type="ctrTitle"/>
          </p:nvPr>
        </p:nvSpPr>
        <p:spPr>
          <a:xfrm>
            <a:off x="1600195" y="313961"/>
            <a:ext cx="9601200" cy="521403"/>
          </a:xfrm>
        </p:spPr>
        <p:txBody>
          <a:bodyPr>
            <a:normAutofit/>
          </a:bodyPr>
          <a:lstStyle/>
          <a:p>
            <a:r>
              <a:rPr lang="ja-JP" altLang="en-US" sz="2400" b="1" dirty="0">
                <a:ea typeface="メイリオ" panose="020B0604030504040204" pitchFamily="50" charset="-128"/>
              </a:rPr>
              <a:t>空港と共生する泉州地域の活性化に関する検討会議（案）</a:t>
            </a:r>
            <a:r>
              <a:rPr lang="ja-JP" altLang="en-US" sz="2400" dirty="0">
                <a:latin typeface="メイリオ" panose="020B0604030504040204" pitchFamily="50" charset="-128"/>
                <a:ea typeface="メイリオ" panose="020B0604030504040204" pitchFamily="50" charset="-128"/>
              </a:rPr>
              <a:t>​</a:t>
            </a:r>
            <a:endParaRPr lang="ja-JP" altLang="en-US" sz="2400" dirty="0"/>
          </a:p>
        </p:txBody>
      </p:sp>
      <p:sp>
        <p:nvSpPr>
          <p:cNvPr id="5" name="字幕 4">
            <a:extLst>
              <a:ext uri="{FF2B5EF4-FFF2-40B4-BE49-F238E27FC236}">
                <a16:creationId xmlns:a16="http://schemas.microsoft.com/office/drawing/2014/main" id="{8B6DD684-5FAE-4C4A-9C93-DD9BA756057A}"/>
              </a:ext>
            </a:extLst>
          </p:cNvPr>
          <p:cNvSpPr>
            <a:spLocks noGrp="1"/>
          </p:cNvSpPr>
          <p:nvPr>
            <p:ph type="subTitle" idx="1"/>
          </p:nvPr>
        </p:nvSpPr>
        <p:spPr>
          <a:xfrm>
            <a:off x="132570" y="1018212"/>
            <a:ext cx="12536444" cy="2755156"/>
          </a:xfrm>
        </p:spPr>
        <p:txBody>
          <a:bodyPr>
            <a:noAutofit/>
          </a:bodyPr>
          <a:lstStyle/>
          <a:p>
            <a:pPr algn="l">
              <a:lnSpc>
                <a:spcPts val="1900"/>
              </a:lnSpc>
              <a:spcBef>
                <a:spcPts val="0"/>
              </a:spcBef>
            </a:pPr>
            <a:r>
              <a:rPr lang="ja-JP" altLang="en-US" sz="1400" dirty="0">
                <a:latin typeface="+mn-ea"/>
              </a:rPr>
              <a:t>本資料は、５月７日に開催された泉州市・町関西国際空港推進協議会総会（関空協）の場で、泉州地域が観光振興をはじめ地域の活性化に取り組んでいくにあたり、関空協、大阪府、関西エアポート社との「三者による検討の場」の設置方針が示されたことを受け、その後、三者事務方で調整した案です。</a:t>
            </a:r>
            <a:endParaRPr lang="en-US" altLang="ja-JP" sz="1400" b="1" dirty="0">
              <a:latin typeface="+mn-ea"/>
            </a:endParaRPr>
          </a:p>
          <a:p>
            <a:pPr algn="l">
              <a:lnSpc>
                <a:spcPts val="1800"/>
              </a:lnSpc>
              <a:spcBef>
                <a:spcPts val="0"/>
              </a:spcBef>
            </a:pPr>
            <a:endParaRPr lang="en-US" altLang="ja-JP" sz="1400" b="1" dirty="0">
              <a:latin typeface="+mn-ea"/>
            </a:endParaRPr>
          </a:p>
          <a:p>
            <a:pPr algn="l">
              <a:lnSpc>
                <a:spcPts val="2800"/>
              </a:lnSpc>
              <a:spcBef>
                <a:spcPts val="0"/>
              </a:spcBef>
            </a:pPr>
            <a:r>
              <a:rPr lang="ja-JP" altLang="en-US" sz="2000" b="1" dirty="0">
                <a:latin typeface="+mn-ea"/>
              </a:rPr>
              <a:t>◆趣旨</a:t>
            </a:r>
            <a:endParaRPr lang="en-US" altLang="ja-JP" sz="2000" b="1" dirty="0">
              <a:latin typeface="+mn-ea"/>
            </a:endParaRPr>
          </a:p>
          <a:p>
            <a:pPr algn="l">
              <a:lnSpc>
                <a:spcPts val="2800"/>
              </a:lnSpc>
              <a:spcBef>
                <a:spcPts val="0"/>
              </a:spcBef>
            </a:pPr>
            <a:r>
              <a:rPr lang="ja-JP" altLang="en-US" sz="2000" dirty="0">
                <a:latin typeface="+mn-ea"/>
              </a:rPr>
              <a:t>　関西空港の容量拡張は、一部地域への環境負荷が懸念される一方、空港のみならず、地域の発展にとって重要な機会となる。今後、増加が期待される訪日外国人を如何に泉州地域に取り込んでいくかなど、</a:t>
            </a:r>
            <a:r>
              <a:rPr lang="ja-JP" altLang="en-US" sz="2000" u="sng" dirty="0">
                <a:latin typeface="+mn-ea"/>
              </a:rPr>
              <a:t>泉州地域において「空港と共生する泉州地域の活性化」に向けた共通課題への対応を検討するにあたり、空港会社、大阪府などの協力・支援を得て、以下の検討会議を共同で設置する。</a:t>
            </a:r>
            <a:endParaRPr lang="en-US" altLang="ja-JP" sz="1470" u="sng" dirty="0">
              <a:latin typeface="+mn-ea"/>
            </a:endParaRPr>
          </a:p>
        </p:txBody>
      </p:sp>
      <p:cxnSp>
        <p:nvCxnSpPr>
          <p:cNvPr id="4" name="直線コネクタ 3">
            <a:extLst>
              <a:ext uri="{FF2B5EF4-FFF2-40B4-BE49-F238E27FC236}">
                <a16:creationId xmlns:a16="http://schemas.microsoft.com/office/drawing/2014/main" id="{37A87370-80CD-4855-AB24-C3CBC6DAF1EB}"/>
              </a:ext>
            </a:extLst>
          </p:cNvPr>
          <p:cNvCxnSpPr>
            <a:cxnSpLocks/>
          </p:cNvCxnSpPr>
          <p:nvPr/>
        </p:nvCxnSpPr>
        <p:spPr>
          <a:xfrm>
            <a:off x="0" y="960061"/>
            <a:ext cx="128016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字幕 4">
            <a:extLst>
              <a:ext uri="{FF2B5EF4-FFF2-40B4-BE49-F238E27FC236}">
                <a16:creationId xmlns:a16="http://schemas.microsoft.com/office/drawing/2014/main" id="{D497FD04-B6CD-4F9B-879F-194F277228E1}"/>
              </a:ext>
            </a:extLst>
          </p:cNvPr>
          <p:cNvSpPr txBox="1">
            <a:spLocks/>
          </p:cNvSpPr>
          <p:nvPr/>
        </p:nvSpPr>
        <p:spPr>
          <a:xfrm>
            <a:off x="-175685" y="3655950"/>
            <a:ext cx="12067317" cy="431932"/>
          </a:xfrm>
          <a:prstGeom prst="rect">
            <a:avLst/>
          </a:prstGeom>
        </p:spPr>
        <p:txBody>
          <a:bodyPr vert="horz" lIns="91440" tIns="45720" rIns="91440" bIns="45720" rtlCol="0">
            <a:no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2600"/>
              </a:lnSpc>
              <a:spcBef>
                <a:spcPts val="0"/>
              </a:spcBef>
            </a:pPr>
            <a:r>
              <a:rPr lang="ja-JP" altLang="en-US" sz="2000" b="1" dirty="0">
                <a:latin typeface="+mn-ea"/>
              </a:rPr>
              <a:t>　◆概要案</a:t>
            </a:r>
            <a:endParaRPr kumimoji="1" lang="ja-JP" altLang="en-US" sz="2000" b="1" dirty="0">
              <a:solidFill>
                <a:schemeClr val="tx1"/>
              </a:solidFill>
              <a:latin typeface="+mn-ea"/>
              <a:ea typeface="+mn-ea"/>
            </a:endParaRPr>
          </a:p>
          <a:p>
            <a:pPr algn="l">
              <a:lnSpc>
                <a:spcPts val="2600"/>
              </a:lnSpc>
              <a:spcBef>
                <a:spcPts val="0"/>
              </a:spcBef>
            </a:pPr>
            <a:endParaRPr lang="ja-JP" altLang="en-US" sz="1470" dirty="0">
              <a:latin typeface="+mn-ea"/>
            </a:endParaRPr>
          </a:p>
        </p:txBody>
      </p:sp>
      <p:sp>
        <p:nvSpPr>
          <p:cNvPr id="3" name="右中かっこ 2">
            <a:extLst>
              <a:ext uri="{FF2B5EF4-FFF2-40B4-BE49-F238E27FC236}">
                <a16:creationId xmlns:a16="http://schemas.microsoft.com/office/drawing/2014/main" id="{E01CC732-81B3-42E5-AD77-B9883FB7FEAB}"/>
              </a:ext>
            </a:extLst>
          </p:cNvPr>
          <p:cNvSpPr/>
          <p:nvPr/>
        </p:nvSpPr>
        <p:spPr>
          <a:xfrm>
            <a:off x="8213668" y="7452360"/>
            <a:ext cx="290945" cy="11306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828F6E44-ED52-430C-AF79-0CC301766FBC}"/>
              </a:ext>
            </a:extLst>
          </p:cNvPr>
          <p:cNvSpPr txBox="1"/>
          <p:nvPr/>
        </p:nvSpPr>
        <p:spPr>
          <a:xfrm>
            <a:off x="8724283" y="7809925"/>
            <a:ext cx="3595450" cy="415498"/>
          </a:xfrm>
          <a:prstGeom prst="rect">
            <a:avLst/>
          </a:prstGeom>
          <a:noFill/>
        </p:spPr>
        <p:txBody>
          <a:bodyPr wrap="square" rtlCol="0">
            <a:spAutoFit/>
          </a:bodyPr>
          <a:lstStyle/>
          <a:p>
            <a:r>
              <a:rPr kumimoji="1" lang="ja-JP" altLang="en-US" sz="2100" dirty="0"/>
              <a:t>これらを踏まえ議論</a:t>
            </a:r>
          </a:p>
        </p:txBody>
      </p:sp>
      <p:sp>
        <p:nvSpPr>
          <p:cNvPr id="11" name="テキスト ボックス 10">
            <a:extLst>
              <a:ext uri="{FF2B5EF4-FFF2-40B4-BE49-F238E27FC236}">
                <a16:creationId xmlns:a16="http://schemas.microsoft.com/office/drawing/2014/main" id="{06BA5546-5D8C-406E-A617-13CEDE5AA4AD}"/>
              </a:ext>
            </a:extLst>
          </p:cNvPr>
          <p:cNvSpPr txBox="1"/>
          <p:nvPr/>
        </p:nvSpPr>
        <p:spPr>
          <a:xfrm>
            <a:off x="10890533" y="357893"/>
            <a:ext cx="1429200" cy="468000"/>
          </a:xfrm>
          <a:prstGeom prst="rect">
            <a:avLst/>
          </a:prstGeom>
          <a:noFill/>
          <a:ln>
            <a:solidFill>
              <a:schemeClr val="tx1"/>
            </a:solidFill>
          </a:ln>
        </p:spPr>
        <p:txBody>
          <a:bodyPr wrap="square" rtlCol="0" anchor="ctr">
            <a:spAutoFit/>
          </a:bodyPr>
          <a:lstStyle/>
          <a:p>
            <a:pPr algn="ctr"/>
            <a:r>
              <a:rPr lang="ja-JP" altLang="en-US" sz="2000" dirty="0">
                <a:latin typeface="ＭＳ ゴシック" panose="020B0609070205080204" pitchFamily="49" charset="-128"/>
                <a:ea typeface="ＭＳ ゴシック" panose="020B0609070205080204" pitchFamily="49" charset="-128"/>
              </a:rPr>
              <a:t>資料３</a:t>
            </a:r>
            <a:endParaRPr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644356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1AA0619334A944792652D791B78ECE2" ma:contentTypeVersion="9" ma:contentTypeDescription="新しいドキュメントを作成します。" ma:contentTypeScope="" ma:versionID="bdbfba2cfaefe5e34977430498a69324">
  <xsd:schema xmlns:xsd="http://www.w3.org/2001/XMLSchema" xmlns:xs="http://www.w3.org/2001/XMLSchema" xmlns:p="http://schemas.microsoft.com/office/2006/metadata/properties" xmlns:ns2="03c4cdec-e56c-40e6-8c94-87cbf65e95bc" xmlns:ns3="a9d43e44-70f5-47fa-9711-6801601dd808" targetNamespace="http://schemas.microsoft.com/office/2006/metadata/properties" ma:root="true" ma:fieldsID="04f0d9f21e17862b21e0f7a65ea41e53" ns2:_="" ns3:_="">
    <xsd:import namespace="03c4cdec-e56c-40e6-8c94-87cbf65e95bc"/>
    <xsd:import namespace="a9d43e44-70f5-47fa-9711-6801601dd80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c4cdec-e56c-40e6-8c94-87cbf65e95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9d43e44-70f5-47fa-9711-6801601dd808"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76C51C-1A97-4068-99D9-151A3795FB2D}">
  <ds:schemaRefs>
    <ds:schemaRef ds:uri="http://schemas.microsoft.com/sharepoint/v3/contenttype/forms"/>
  </ds:schemaRefs>
</ds:datastoreItem>
</file>

<file path=customXml/itemProps2.xml><?xml version="1.0" encoding="utf-8"?>
<ds:datastoreItem xmlns:ds="http://schemas.openxmlformats.org/officeDocument/2006/customXml" ds:itemID="{7687D6A8-1000-4317-8A75-851D0F62147D}">
  <ds:schemaRefs>
    <ds:schemaRef ds:uri="http://purl.org/dc/elements/1.1/"/>
    <ds:schemaRef ds:uri="http://schemas.microsoft.com/office/2006/metadata/properties"/>
    <ds:schemaRef ds:uri="http://purl.org/dc/terms/"/>
    <ds:schemaRef ds:uri="http://schemas.openxmlformats.org/package/2006/metadata/core-properties"/>
    <ds:schemaRef ds:uri="03c4cdec-e56c-40e6-8c94-87cbf65e95bc"/>
    <ds:schemaRef ds:uri="http://purl.org/dc/dcmitype/"/>
    <ds:schemaRef ds:uri="http://schemas.microsoft.com/office/2006/documentManagement/types"/>
    <ds:schemaRef ds:uri="http://schemas.microsoft.com/office/infopath/2007/PartnerControls"/>
    <ds:schemaRef ds:uri="a9d43e44-70f5-47fa-9711-6801601dd808"/>
    <ds:schemaRef ds:uri="http://www.w3.org/XML/1998/namespace"/>
  </ds:schemaRefs>
</ds:datastoreItem>
</file>

<file path=customXml/itemProps3.xml><?xml version="1.0" encoding="utf-8"?>
<ds:datastoreItem xmlns:ds="http://schemas.openxmlformats.org/officeDocument/2006/customXml" ds:itemID="{03F88827-9B30-443C-B26D-C7A27CB59EE3}">
  <ds:schemaRefs>
    <ds:schemaRef ds:uri="03c4cdec-e56c-40e6-8c94-87cbf65e95bc"/>
    <ds:schemaRef ds:uri="a9d43e44-70f5-47fa-9711-6801601dd80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5380</TotalTime>
  <Words>350</Words>
  <PresentationFormat>A3 297x420 mm</PresentationFormat>
  <Paragraphs>28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メイリオ</vt:lpstr>
      <vt:lpstr>游ゴシック</vt:lpstr>
      <vt:lpstr>Arial</vt:lpstr>
      <vt:lpstr>Calibri</vt:lpstr>
      <vt:lpstr>Calibri Light</vt:lpstr>
      <vt:lpstr>Office テーマ</vt:lpstr>
      <vt:lpstr>空港と共生する泉州地域の活性化に関する検討会議（案）​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2024-05-24T02:17:06Z</cp:lastPrinted>
  <dcterms:created xsi:type="dcterms:W3CDTF">2023-10-19T01:22:48Z</dcterms:created>
  <dcterms:modified xsi:type="dcterms:W3CDTF">2024-06-06T01:41:53Z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0x01010011AA0619334A944792652D791B78ECE2</vt:lpwstr>
  </property>
</Properties>
</file>