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1" r:id="rId4"/>
  </p:sldMasterIdLst>
  <p:notesMasterIdLst>
    <p:notesMasterId r:id="rId6"/>
  </p:notesMasterIdLst>
  <p:sldIdLst>
    <p:sldId id="256" r:id="rId5"/>
  </p:sldIdLst>
  <p:sldSz cx="12801600" cy="9601200" type="A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AC9555-EB6C-9DB2-9D51-9A7EEF6AC2EF}" name="伊藤 利加(Rika ITO)" initials="伊藤" userId="S::rika.ito@kansai-airports.co.jp::7e442795-075d-414a-9b0f-f769b317553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899" autoAdjust="0"/>
  </p:normalViewPr>
  <p:slideViewPr>
    <p:cSldViewPr snapToGrid="0">
      <p:cViewPr>
        <p:scale>
          <a:sx n="50" d="100"/>
          <a:sy n="50" d="100"/>
        </p:scale>
        <p:origin x="1164" y="-32"/>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BD95A6A9-73D5-4082-84EA-4209655FFB65}"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0BFEC489-6594-4970-B237-8440F6C1B278}" type="slidenum">
              <a:rPr kumimoji="1" lang="ja-JP" altLang="en-US" smtClean="0"/>
              <a:t>‹#›</a:t>
            </a:fld>
            <a:endParaRPr kumimoji="1" lang="ja-JP" altLang="en-US"/>
          </a:p>
        </p:txBody>
      </p:sp>
    </p:spTree>
    <p:extLst>
      <p:ext uri="{BB962C8B-B14F-4D97-AF65-F5344CB8AC3E}">
        <p14:creationId xmlns:p14="http://schemas.microsoft.com/office/powerpoint/2010/main" val="35085003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BFEC489-6594-4970-B237-8440F6C1B278}" type="slidenum">
              <a:rPr kumimoji="1" lang="ja-JP" altLang="en-US" smtClean="0"/>
              <a:t>1</a:t>
            </a:fld>
            <a:endParaRPr kumimoji="1" lang="ja-JP" altLang="en-US"/>
          </a:p>
        </p:txBody>
      </p:sp>
    </p:spTree>
    <p:extLst>
      <p:ext uri="{BB962C8B-B14F-4D97-AF65-F5344CB8AC3E}">
        <p14:creationId xmlns:p14="http://schemas.microsoft.com/office/powerpoint/2010/main" val="1447544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B4B53EB-8B2C-4C39-ACF4-2CAD928B709A}"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45600D-2664-4991-826A-99247F827030}" type="slidenum">
              <a:rPr kumimoji="1" lang="ja-JP" altLang="en-US" smtClean="0"/>
              <a:t>‹#›</a:t>
            </a:fld>
            <a:endParaRPr kumimoji="1" lang="ja-JP" altLang="en-US"/>
          </a:p>
        </p:txBody>
      </p:sp>
    </p:spTree>
    <p:extLst>
      <p:ext uri="{BB962C8B-B14F-4D97-AF65-F5344CB8AC3E}">
        <p14:creationId xmlns:p14="http://schemas.microsoft.com/office/powerpoint/2010/main" val="3912267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4B53EB-8B2C-4C39-ACF4-2CAD928B709A}"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45600D-2664-4991-826A-99247F827030}" type="slidenum">
              <a:rPr kumimoji="1" lang="ja-JP" altLang="en-US" smtClean="0"/>
              <a:t>‹#›</a:t>
            </a:fld>
            <a:endParaRPr kumimoji="1" lang="ja-JP" altLang="en-US"/>
          </a:p>
        </p:txBody>
      </p:sp>
    </p:spTree>
    <p:extLst>
      <p:ext uri="{BB962C8B-B14F-4D97-AF65-F5344CB8AC3E}">
        <p14:creationId xmlns:p14="http://schemas.microsoft.com/office/powerpoint/2010/main" val="432573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4B53EB-8B2C-4C39-ACF4-2CAD928B709A}"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45600D-2664-4991-826A-99247F827030}" type="slidenum">
              <a:rPr kumimoji="1" lang="ja-JP" altLang="en-US" smtClean="0"/>
              <a:t>‹#›</a:t>
            </a:fld>
            <a:endParaRPr kumimoji="1" lang="ja-JP" altLang="en-US"/>
          </a:p>
        </p:txBody>
      </p:sp>
    </p:spTree>
    <p:extLst>
      <p:ext uri="{BB962C8B-B14F-4D97-AF65-F5344CB8AC3E}">
        <p14:creationId xmlns:p14="http://schemas.microsoft.com/office/powerpoint/2010/main" val="322360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4B53EB-8B2C-4C39-ACF4-2CAD928B709A}"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45600D-2664-4991-826A-99247F827030}" type="slidenum">
              <a:rPr kumimoji="1" lang="ja-JP" altLang="en-US" smtClean="0"/>
              <a:t>‹#›</a:t>
            </a:fld>
            <a:endParaRPr kumimoji="1" lang="ja-JP" altLang="en-US"/>
          </a:p>
        </p:txBody>
      </p:sp>
    </p:spTree>
    <p:extLst>
      <p:ext uri="{BB962C8B-B14F-4D97-AF65-F5344CB8AC3E}">
        <p14:creationId xmlns:p14="http://schemas.microsoft.com/office/powerpoint/2010/main" val="120186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B4B53EB-8B2C-4C39-ACF4-2CAD928B709A}"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45600D-2664-4991-826A-99247F827030}" type="slidenum">
              <a:rPr kumimoji="1" lang="ja-JP" altLang="en-US" smtClean="0"/>
              <a:t>‹#›</a:t>
            </a:fld>
            <a:endParaRPr kumimoji="1" lang="ja-JP" altLang="en-US"/>
          </a:p>
        </p:txBody>
      </p:sp>
    </p:spTree>
    <p:extLst>
      <p:ext uri="{BB962C8B-B14F-4D97-AF65-F5344CB8AC3E}">
        <p14:creationId xmlns:p14="http://schemas.microsoft.com/office/powerpoint/2010/main" val="1150079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B4B53EB-8B2C-4C39-ACF4-2CAD928B709A}"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45600D-2664-4991-826A-99247F827030}" type="slidenum">
              <a:rPr kumimoji="1" lang="ja-JP" altLang="en-US" smtClean="0"/>
              <a:t>‹#›</a:t>
            </a:fld>
            <a:endParaRPr kumimoji="1" lang="ja-JP" altLang="en-US"/>
          </a:p>
        </p:txBody>
      </p:sp>
    </p:spTree>
    <p:extLst>
      <p:ext uri="{BB962C8B-B14F-4D97-AF65-F5344CB8AC3E}">
        <p14:creationId xmlns:p14="http://schemas.microsoft.com/office/powerpoint/2010/main" val="280899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B4B53EB-8B2C-4C39-ACF4-2CAD928B709A}"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45600D-2664-4991-826A-99247F827030}" type="slidenum">
              <a:rPr kumimoji="1" lang="ja-JP" altLang="en-US" smtClean="0"/>
              <a:t>‹#›</a:t>
            </a:fld>
            <a:endParaRPr kumimoji="1" lang="ja-JP" altLang="en-US"/>
          </a:p>
        </p:txBody>
      </p:sp>
    </p:spTree>
    <p:extLst>
      <p:ext uri="{BB962C8B-B14F-4D97-AF65-F5344CB8AC3E}">
        <p14:creationId xmlns:p14="http://schemas.microsoft.com/office/powerpoint/2010/main" val="58303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B4B53EB-8B2C-4C39-ACF4-2CAD928B709A}"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45600D-2664-4991-826A-99247F827030}" type="slidenum">
              <a:rPr kumimoji="1" lang="ja-JP" altLang="en-US" smtClean="0"/>
              <a:t>‹#›</a:t>
            </a:fld>
            <a:endParaRPr kumimoji="1" lang="ja-JP" altLang="en-US"/>
          </a:p>
        </p:txBody>
      </p:sp>
    </p:spTree>
    <p:extLst>
      <p:ext uri="{BB962C8B-B14F-4D97-AF65-F5344CB8AC3E}">
        <p14:creationId xmlns:p14="http://schemas.microsoft.com/office/powerpoint/2010/main" val="537292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4B53EB-8B2C-4C39-ACF4-2CAD928B709A}"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45600D-2664-4991-826A-99247F827030}" type="slidenum">
              <a:rPr kumimoji="1" lang="ja-JP" altLang="en-US" smtClean="0"/>
              <a:t>‹#›</a:t>
            </a:fld>
            <a:endParaRPr kumimoji="1" lang="ja-JP" altLang="en-US"/>
          </a:p>
        </p:txBody>
      </p:sp>
    </p:spTree>
    <p:extLst>
      <p:ext uri="{BB962C8B-B14F-4D97-AF65-F5344CB8AC3E}">
        <p14:creationId xmlns:p14="http://schemas.microsoft.com/office/powerpoint/2010/main" val="1397987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B4B53EB-8B2C-4C39-ACF4-2CAD928B709A}"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45600D-2664-4991-826A-99247F827030}" type="slidenum">
              <a:rPr kumimoji="1" lang="ja-JP" altLang="en-US" smtClean="0"/>
              <a:t>‹#›</a:t>
            </a:fld>
            <a:endParaRPr kumimoji="1" lang="ja-JP" altLang="en-US"/>
          </a:p>
        </p:txBody>
      </p:sp>
    </p:spTree>
    <p:extLst>
      <p:ext uri="{BB962C8B-B14F-4D97-AF65-F5344CB8AC3E}">
        <p14:creationId xmlns:p14="http://schemas.microsoft.com/office/powerpoint/2010/main" val="169451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B4B53EB-8B2C-4C39-ACF4-2CAD928B709A}"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45600D-2664-4991-826A-99247F827030}" type="slidenum">
              <a:rPr kumimoji="1" lang="ja-JP" altLang="en-US" smtClean="0"/>
              <a:t>‹#›</a:t>
            </a:fld>
            <a:endParaRPr kumimoji="1" lang="ja-JP" altLang="en-US"/>
          </a:p>
        </p:txBody>
      </p:sp>
    </p:spTree>
    <p:extLst>
      <p:ext uri="{BB962C8B-B14F-4D97-AF65-F5344CB8AC3E}">
        <p14:creationId xmlns:p14="http://schemas.microsoft.com/office/powerpoint/2010/main" val="3046632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B4B53EB-8B2C-4C39-ACF4-2CAD928B709A}"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D345600D-2664-4991-826A-99247F827030}" type="slidenum">
              <a:rPr kumimoji="1" lang="ja-JP" altLang="en-US" smtClean="0"/>
              <a:t>‹#›</a:t>
            </a:fld>
            <a:endParaRPr kumimoji="1" lang="ja-JP" altLang="en-US"/>
          </a:p>
        </p:txBody>
      </p:sp>
    </p:spTree>
    <p:extLst>
      <p:ext uri="{BB962C8B-B14F-4D97-AF65-F5344CB8AC3E}">
        <p14:creationId xmlns:p14="http://schemas.microsoft.com/office/powerpoint/2010/main" val="366550717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8">
            <a:extLst>
              <a:ext uri="{FF2B5EF4-FFF2-40B4-BE49-F238E27FC236}">
                <a16:creationId xmlns:a16="http://schemas.microsoft.com/office/drawing/2014/main" id="{F623F96C-A0F9-4E00-9770-2ED14612B210}"/>
              </a:ext>
            </a:extLst>
          </p:cNvPr>
          <p:cNvGraphicFramePr>
            <a:graphicFrameLocks noGrp="1"/>
          </p:cNvGraphicFramePr>
          <p:nvPr>
            <p:extLst>
              <p:ext uri="{D42A27DB-BD31-4B8C-83A1-F6EECF244321}">
                <p14:modId xmlns:p14="http://schemas.microsoft.com/office/powerpoint/2010/main" val="2373932303"/>
              </p:ext>
            </p:extLst>
          </p:nvPr>
        </p:nvGraphicFramePr>
        <p:xfrm>
          <a:off x="291968" y="4060175"/>
          <a:ext cx="12217649" cy="5246140"/>
        </p:xfrm>
        <a:graphic>
          <a:graphicData uri="http://schemas.openxmlformats.org/drawingml/2006/table">
            <a:tbl>
              <a:tblPr firstRow="1" bandRow="1">
                <a:tableStyleId>{5C22544A-7EE6-4342-B048-85BDC9FD1C3A}</a:tableStyleId>
              </a:tblPr>
              <a:tblGrid>
                <a:gridCol w="2213487">
                  <a:extLst>
                    <a:ext uri="{9D8B030D-6E8A-4147-A177-3AD203B41FA5}">
                      <a16:colId xmlns:a16="http://schemas.microsoft.com/office/drawing/2014/main" val="2244805352"/>
                    </a:ext>
                  </a:extLst>
                </a:gridCol>
                <a:gridCol w="10004162">
                  <a:extLst>
                    <a:ext uri="{9D8B030D-6E8A-4147-A177-3AD203B41FA5}">
                      <a16:colId xmlns:a16="http://schemas.microsoft.com/office/drawing/2014/main" val="580779976"/>
                    </a:ext>
                  </a:extLst>
                </a:gridCol>
              </a:tblGrid>
              <a:tr h="395239">
                <a:tc>
                  <a:txBody>
                    <a:bodyPr/>
                    <a:lstStyle/>
                    <a:p>
                      <a:pPr algn="ctr"/>
                      <a:r>
                        <a:rPr kumimoji="1" lang="ja-JP" altLang="en-US" sz="2100" dirty="0">
                          <a:solidFill>
                            <a:schemeClr val="bg1"/>
                          </a:solidFill>
                          <a:latin typeface="+mn-ea"/>
                          <a:ea typeface="+mn-ea"/>
                        </a:rPr>
                        <a:t>項　　目</a:t>
                      </a:r>
                    </a:p>
                  </a:txBody>
                  <a:tcPr marL="96012" marR="96012" marT="48007" marB="48007" anchor="ctr"/>
                </a:tc>
                <a:tc>
                  <a:txBody>
                    <a:bodyPr/>
                    <a:lstStyle/>
                    <a:p>
                      <a:pPr algn="ctr"/>
                      <a:r>
                        <a:rPr kumimoji="1" lang="ja-JP" altLang="en-US" sz="2100" dirty="0">
                          <a:solidFill>
                            <a:schemeClr val="bg1"/>
                          </a:solidFill>
                          <a:latin typeface="+mn-ea"/>
                          <a:ea typeface="+mn-ea"/>
                        </a:rPr>
                        <a:t>内　　容</a:t>
                      </a:r>
                    </a:p>
                  </a:txBody>
                  <a:tcPr marL="96012" marR="96012" marT="48007" marB="48007" anchor="ctr"/>
                </a:tc>
                <a:extLst>
                  <a:ext uri="{0D108BD9-81ED-4DB2-BD59-A6C34878D82A}">
                    <a16:rowId xmlns:a16="http://schemas.microsoft.com/office/drawing/2014/main" val="2019954948"/>
                  </a:ext>
                </a:extLst>
              </a:tr>
              <a:tr h="452124">
                <a:tc>
                  <a:txBody>
                    <a:bodyPr/>
                    <a:lstStyle/>
                    <a:p>
                      <a:pPr algn="ctr">
                        <a:lnSpc>
                          <a:spcPts val="3200"/>
                        </a:lnSpc>
                      </a:pPr>
                      <a:r>
                        <a:rPr kumimoji="1" lang="ja-JP" altLang="en-US" sz="2100" b="1" dirty="0">
                          <a:solidFill>
                            <a:schemeClr val="tx1"/>
                          </a:solidFill>
                          <a:latin typeface="+mn-ea"/>
                          <a:ea typeface="+mn-ea"/>
                        </a:rPr>
                        <a:t>名　　称</a:t>
                      </a:r>
                    </a:p>
                  </a:txBody>
                  <a:tcPr marL="96012" marR="96012" marT="48007" marB="48007" anchor="ctr"/>
                </a:tc>
                <a:tc>
                  <a:txBody>
                    <a:bodyPr/>
                    <a:lstStyle/>
                    <a:p>
                      <a:pPr>
                        <a:lnSpc>
                          <a:spcPts val="3200"/>
                        </a:lnSpc>
                      </a:pPr>
                      <a:r>
                        <a:rPr lang="ja-JP" altLang="en-US" sz="2100" b="0" dirty="0">
                          <a:latin typeface="+mn-ea"/>
                          <a:ea typeface="+mn-ea"/>
                        </a:rPr>
                        <a:t>　空港と共生する泉州地域の活性化に関する検討会議（仮称）</a:t>
                      </a:r>
                      <a:endParaRPr kumimoji="1" lang="ja-JP" altLang="en-US" sz="2100" b="0" dirty="0">
                        <a:solidFill>
                          <a:schemeClr val="tx1"/>
                        </a:solidFill>
                        <a:latin typeface="+mn-ea"/>
                        <a:ea typeface="+mn-ea"/>
                      </a:endParaRPr>
                    </a:p>
                  </a:txBody>
                  <a:tcPr marL="96012" marR="96012" marT="48007" marB="48007" anchor="ctr"/>
                </a:tc>
                <a:extLst>
                  <a:ext uri="{0D108BD9-81ED-4DB2-BD59-A6C34878D82A}">
                    <a16:rowId xmlns:a16="http://schemas.microsoft.com/office/drawing/2014/main" val="2933110040"/>
                  </a:ext>
                </a:extLst>
              </a:tr>
              <a:tr h="1052701">
                <a:tc>
                  <a:txBody>
                    <a:bodyPr/>
                    <a:lstStyle/>
                    <a:p>
                      <a:pPr algn="ctr">
                        <a:lnSpc>
                          <a:spcPts val="3200"/>
                        </a:lnSpc>
                      </a:pPr>
                      <a:r>
                        <a:rPr kumimoji="1" lang="ja-JP" altLang="en-US" sz="2100" b="1" dirty="0">
                          <a:solidFill>
                            <a:schemeClr val="tx1"/>
                          </a:solidFill>
                          <a:latin typeface="+mn-ea"/>
                          <a:ea typeface="+mn-ea"/>
                        </a:rPr>
                        <a:t>構成団体</a:t>
                      </a:r>
                    </a:p>
                  </a:txBody>
                  <a:tcPr marL="96012" marR="96012" marT="48007" marB="48007" anchor="ctr"/>
                </a:tc>
                <a:tc>
                  <a:txBody>
                    <a:bodyPr/>
                    <a:lstStyle/>
                    <a:p>
                      <a:pPr>
                        <a:lnSpc>
                          <a:spcPts val="3200"/>
                        </a:lnSpc>
                      </a:pPr>
                      <a:r>
                        <a:rPr kumimoji="1" lang="ja-JP" altLang="en-US" sz="2100" b="0" dirty="0">
                          <a:solidFill>
                            <a:schemeClr val="tx1"/>
                          </a:solidFill>
                          <a:latin typeface="+mn-ea"/>
                          <a:ea typeface="+mn-ea"/>
                        </a:rPr>
                        <a:t>　関空協、関西エアポート社、大阪府　ほか　</a:t>
                      </a:r>
                      <a:endParaRPr kumimoji="1" lang="en-US" altLang="ja-JP" sz="2100" b="0" dirty="0">
                        <a:solidFill>
                          <a:schemeClr val="tx1"/>
                        </a:solidFill>
                        <a:latin typeface="+mn-ea"/>
                        <a:ea typeface="+mn-ea"/>
                      </a:endParaRPr>
                    </a:p>
                    <a:p>
                      <a:pPr>
                        <a:lnSpc>
                          <a:spcPts val="2500"/>
                        </a:lnSpc>
                      </a:pPr>
                      <a:r>
                        <a:rPr kumimoji="1" lang="ja-JP" altLang="en-US" sz="2100" b="0" dirty="0">
                          <a:solidFill>
                            <a:schemeClr val="tx1"/>
                          </a:solidFill>
                          <a:latin typeface="+mn-ea"/>
                          <a:ea typeface="+mn-ea"/>
                        </a:rPr>
                        <a:t>　</a:t>
                      </a:r>
                      <a:r>
                        <a:rPr kumimoji="1" lang="en-US" altLang="ja-JP" sz="1400" b="0" i="1" dirty="0">
                          <a:solidFill>
                            <a:schemeClr val="tx1"/>
                          </a:solidFill>
                          <a:latin typeface="+mn-ea"/>
                          <a:ea typeface="+mn-ea"/>
                        </a:rPr>
                        <a:t>※(</a:t>
                      </a:r>
                      <a:r>
                        <a:rPr kumimoji="1" lang="ja-JP" altLang="en-US" sz="1400" b="0" i="1" dirty="0">
                          <a:solidFill>
                            <a:schemeClr val="tx1"/>
                          </a:solidFill>
                          <a:latin typeface="+mn-ea"/>
                          <a:ea typeface="+mn-ea"/>
                        </a:rPr>
                        <a:t>一社</a:t>
                      </a:r>
                      <a:r>
                        <a:rPr kumimoji="1" lang="en-US" altLang="ja-JP" sz="1400" b="0" i="1" dirty="0">
                          <a:solidFill>
                            <a:schemeClr val="tx1"/>
                          </a:solidFill>
                          <a:latin typeface="+mn-ea"/>
                          <a:ea typeface="+mn-ea"/>
                        </a:rPr>
                        <a:t>)KIX</a:t>
                      </a:r>
                      <a:r>
                        <a:rPr kumimoji="1" lang="ja-JP" altLang="en-US" sz="1400" b="0" i="1" dirty="0">
                          <a:solidFill>
                            <a:schemeClr val="tx1"/>
                          </a:solidFill>
                          <a:latin typeface="+mn-ea"/>
                          <a:ea typeface="+mn-ea"/>
                        </a:rPr>
                        <a:t>泉州ツーリズムビューロー、新関西国際空港㈱などの参画についても調整中</a:t>
                      </a:r>
                      <a:endParaRPr kumimoji="1" lang="en-US" altLang="ja-JP" sz="1400" b="0" i="1" dirty="0">
                        <a:solidFill>
                          <a:schemeClr val="tx1"/>
                        </a:solidFill>
                        <a:latin typeface="+mn-ea"/>
                        <a:ea typeface="+mn-ea"/>
                      </a:endParaRPr>
                    </a:p>
                    <a:p>
                      <a:pPr>
                        <a:lnSpc>
                          <a:spcPts val="2500"/>
                        </a:lnSpc>
                      </a:pPr>
                      <a:r>
                        <a:rPr kumimoji="1" lang="en-US" altLang="ja-JP" sz="1400" b="0" i="1" dirty="0">
                          <a:solidFill>
                            <a:schemeClr val="tx1"/>
                          </a:solidFill>
                          <a:latin typeface="+mn-ea"/>
                          <a:ea typeface="+mn-ea"/>
                        </a:rPr>
                        <a:t>      ※ </a:t>
                      </a:r>
                      <a:r>
                        <a:rPr kumimoji="1" lang="ja-JP" altLang="en-US" sz="1400" b="0" i="1" dirty="0">
                          <a:solidFill>
                            <a:schemeClr val="tx1"/>
                          </a:solidFill>
                          <a:latin typeface="+mn-ea"/>
                          <a:ea typeface="+mn-ea"/>
                        </a:rPr>
                        <a:t>検討メンバーは実務責任者クラスを想定</a:t>
                      </a:r>
                    </a:p>
                  </a:txBody>
                  <a:tcPr marL="96012" marR="96012" marT="48007" marB="48007" anchor="ctr"/>
                </a:tc>
                <a:extLst>
                  <a:ext uri="{0D108BD9-81ED-4DB2-BD59-A6C34878D82A}">
                    <a16:rowId xmlns:a16="http://schemas.microsoft.com/office/drawing/2014/main" val="3276551850"/>
                  </a:ext>
                </a:extLst>
              </a:tr>
              <a:tr h="1224260">
                <a:tc>
                  <a:txBody>
                    <a:bodyPr/>
                    <a:lstStyle/>
                    <a:p>
                      <a:pPr algn="ctr">
                        <a:lnSpc>
                          <a:spcPts val="3200"/>
                        </a:lnSpc>
                      </a:pPr>
                      <a:r>
                        <a:rPr kumimoji="1" lang="ja-JP" altLang="en-US" sz="2100" b="1" dirty="0">
                          <a:solidFill>
                            <a:schemeClr val="tx1"/>
                          </a:solidFill>
                          <a:latin typeface="+mn-ea"/>
                          <a:ea typeface="+mn-ea"/>
                        </a:rPr>
                        <a:t>当面想定される</a:t>
                      </a:r>
                      <a:endParaRPr kumimoji="1" lang="en-US" altLang="ja-JP" sz="2100" b="1" dirty="0">
                        <a:solidFill>
                          <a:schemeClr val="tx1"/>
                        </a:solidFill>
                        <a:latin typeface="+mn-ea"/>
                        <a:ea typeface="+mn-ea"/>
                      </a:endParaRPr>
                    </a:p>
                    <a:p>
                      <a:pPr algn="ctr">
                        <a:lnSpc>
                          <a:spcPts val="3200"/>
                        </a:lnSpc>
                      </a:pPr>
                      <a:r>
                        <a:rPr kumimoji="1" lang="ja-JP" altLang="en-US" sz="2100" b="1" dirty="0">
                          <a:solidFill>
                            <a:schemeClr val="tx1"/>
                          </a:solidFill>
                          <a:latin typeface="+mn-ea"/>
                          <a:ea typeface="+mn-ea"/>
                        </a:rPr>
                        <a:t>検討テーマ</a:t>
                      </a:r>
                      <a:endParaRPr kumimoji="1" lang="en-US" altLang="ja-JP" sz="2100" b="1" dirty="0">
                        <a:solidFill>
                          <a:schemeClr val="tx1"/>
                        </a:solidFill>
                        <a:latin typeface="+mn-ea"/>
                        <a:ea typeface="+mn-ea"/>
                      </a:endParaRPr>
                    </a:p>
                  </a:txBody>
                  <a:tcPr marL="96012" marR="96012" marT="48007" marB="48007" anchor="ctr"/>
                </a:tc>
                <a:tc>
                  <a:txBody>
                    <a:bodyPr/>
                    <a:lstStyle/>
                    <a:p>
                      <a:pPr>
                        <a:lnSpc>
                          <a:spcPts val="3200"/>
                        </a:lnSpc>
                      </a:pPr>
                      <a:r>
                        <a:rPr kumimoji="1" lang="ja-JP" altLang="en-US" sz="2100" dirty="0">
                          <a:solidFill>
                            <a:schemeClr val="tx1"/>
                          </a:solidFill>
                          <a:latin typeface="+mn-ea"/>
                          <a:ea typeface="+mn-ea"/>
                        </a:rPr>
                        <a:t>　〇訪日外国人の地域への取り込み</a:t>
                      </a:r>
                      <a:endParaRPr kumimoji="1" lang="en-US" altLang="ja-JP" sz="2100" dirty="0">
                        <a:solidFill>
                          <a:schemeClr val="tx1"/>
                        </a:solidFill>
                        <a:latin typeface="+mn-ea"/>
                        <a:ea typeface="+mn-ea"/>
                      </a:endParaRPr>
                    </a:p>
                    <a:p>
                      <a:pPr>
                        <a:lnSpc>
                          <a:spcPts val="3200"/>
                        </a:lnSpc>
                      </a:pPr>
                      <a:r>
                        <a:rPr kumimoji="1" lang="ja-JP" altLang="en-US" sz="2100" dirty="0">
                          <a:solidFill>
                            <a:schemeClr val="tx1"/>
                          </a:solidFill>
                          <a:latin typeface="+mn-ea"/>
                          <a:ea typeface="+mn-ea"/>
                        </a:rPr>
                        <a:t>　〇ＫＩＸ泉州ツーリズムビューローの活性化支援　など</a:t>
                      </a:r>
                      <a:endParaRPr kumimoji="1" lang="en-US" altLang="ja-JP" sz="2100" dirty="0">
                        <a:solidFill>
                          <a:schemeClr val="tx1"/>
                        </a:solidFill>
                        <a:latin typeface="+mn-ea"/>
                        <a:ea typeface="+mn-ea"/>
                      </a:endParaRPr>
                    </a:p>
                    <a:p>
                      <a:pPr>
                        <a:lnSpc>
                          <a:spcPts val="3200"/>
                        </a:lnSpc>
                      </a:pPr>
                      <a:r>
                        <a:rPr kumimoji="1" lang="ja-JP" altLang="en-US" sz="2100" dirty="0">
                          <a:solidFill>
                            <a:schemeClr val="tx1"/>
                          </a:solidFill>
                          <a:latin typeface="+mn-ea"/>
                          <a:ea typeface="+mn-ea"/>
                        </a:rPr>
                        <a:t>　</a:t>
                      </a:r>
                      <a:r>
                        <a:rPr kumimoji="1" lang="en-US" altLang="ja-JP" sz="1600" i="1" dirty="0">
                          <a:solidFill>
                            <a:schemeClr val="tx1"/>
                          </a:solidFill>
                          <a:latin typeface="+mn-ea"/>
                          <a:ea typeface="+mn-ea"/>
                        </a:rPr>
                        <a:t>※</a:t>
                      </a:r>
                      <a:r>
                        <a:rPr kumimoji="1" lang="ja-JP" altLang="en-US" sz="1600" i="1" dirty="0">
                          <a:solidFill>
                            <a:schemeClr val="tx1"/>
                          </a:solidFill>
                          <a:latin typeface="+mn-ea"/>
                          <a:ea typeface="+mn-ea"/>
                        </a:rPr>
                        <a:t>今後、検討テーマは、関空協幹事会等での検討を踏まえて調整</a:t>
                      </a:r>
                      <a:endParaRPr kumimoji="1" lang="en-US" altLang="ja-JP" sz="2100" i="1" dirty="0">
                        <a:solidFill>
                          <a:schemeClr val="tx1"/>
                        </a:solidFill>
                        <a:latin typeface="+mn-ea"/>
                        <a:ea typeface="+mn-ea"/>
                      </a:endParaRPr>
                    </a:p>
                  </a:txBody>
                  <a:tcPr marL="96012" marR="96012" marT="48007" marB="48007" anchor="ctr"/>
                </a:tc>
                <a:extLst>
                  <a:ext uri="{0D108BD9-81ED-4DB2-BD59-A6C34878D82A}">
                    <a16:rowId xmlns:a16="http://schemas.microsoft.com/office/drawing/2014/main" val="2487256293"/>
                  </a:ext>
                </a:extLst>
              </a:tr>
              <a:tr h="1359610">
                <a:tc>
                  <a:txBody>
                    <a:bodyPr/>
                    <a:lstStyle/>
                    <a:p>
                      <a:pPr algn="ctr">
                        <a:lnSpc>
                          <a:spcPts val="3200"/>
                        </a:lnSpc>
                      </a:pPr>
                      <a:r>
                        <a:rPr kumimoji="1" lang="ja-JP" altLang="en-US" sz="2100" b="1" dirty="0">
                          <a:solidFill>
                            <a:schemeClr val="tx1"/>
                          </a:solidFill>
                          <a:latin typeface="+mn-ea"/>
                          <a:ea typeface="+mn-ea"/>
                        </a:rPr>
                        <a:t>検討方法</a:t>
                      </a:r>
                      <a:endParaRPr kumimoji="1" lang="en-US" altLang="ja-JP" sz="2100" b="1" dirty="0">
                        <a:solidFill>
                          <a:schemeClr val="tx1"/>
                        </a:solidFill>
                        <a:latin typeface="+mn-ea"/>
                        <a:ea typeface="+mn-ea"/>
                      </a:endParaRPr>
                    </a:p>
                  </a:txBody>
                  <a:tcPr marL="96012" marR="96012" marT="48007" marB="48007" anchor="ctr"/>
                </a:tc>
                <a:tc>
                  <a:txBody>
                    <a:bodyPr/>
                    <a:lstStyle/>
                    <a:p>
                      <a:pPr>
                        <a:lnSpc>
                          <a:spcPts val="3200"/>
                        </a:lnSpc>
                      </a:pPr>
                      <a:r>
                        <a:rPr kumimoji="1" lang="ja-JP" altLang="en-US" sz="2100" i="1" dirty="0">
                          <a:solidFill>
                            <a:schemeClr val="tx1"/>
                          </a:solidFill>
                          <a:latin typeface="+mn-ea"/>
                          <a:ea typeface="+mn-ea"/>
                        </a:rPr>
                        <a:t>　</a:t>
                      </a:r>
                      <a:r>
                        <a:rPr kumimoji="1" lang="ja-JP" altLang="en-US" sz="2400" dirty="0">
                          <a:solidFill>
                            <a:schemeClr val="tx1"/>
                          </a:solidFill>
                          <a:latin typeface="+mn-ea"/>
                          <a:ea typeface="+mn-ea"/>
                        </a:rPr>
                        <a:t>➤</a:t>
                      </a:r>
                      <a:r>
                        <a:rPr kumimoji="1" lang="ja-JP" altLang="en-US" sz="2100" i="0" dirty="0">
                          <a:solidFill>
                            <a:schemeClr val="tx1"/>
                          </a:solidFill>
                          <a:latin typeface="+mn-ea"/>
                          <a:ea typeface="+mn-ea"/>
                        </a:rPr>
                        <a:t>関係者ヒヤリング</a:t>
                      </a:r>
                      <a:endParaRPr kumimoji="1" lang="en-US" altLang="ja-JP" sz="2100" i="0" dirty="0">
                        <a:solidFill>
                          <a:schemeClr val="tx1"/>
                        </a:solidFill>
                        <a:latin typeface="+mn-ea"/>
                        <a:ea typeface="+mn-ea"/>
                      </a:endParaRPr>
                    </a:p>
                    <a:p>
                      <a:pPr>
                        <a:lnSpc>
                          <a:spcPts val="3200"/>
                        </a:lnSpc>
                      </a:pPr>
                      <a:r>
                        <a:rPr kumimoji="1" lang="ja-JP" altLang="en-US" sz="2100" i="0" dirty="0">
                          <a:solidFill>
                            <a:schemeClr val="tx1"/>
                          </a:solidFill>
                          <a:latin typeface="+mn-ea"/>
                          <a:ea typeface="+mn-ea"/>
                        </a:rPr>
                        <a:t>　</a:t>
                      </a:r>
                      <a:r>
                        <a:rPr kumimoji="1" lang="ja-JP" altLang="en-US" sz="2400" dirty="0">
                          <a:solidFill>
                            <a:schemeClr val="tx1"/>
                          </a:solidFill>
                          <a:latin typeface="+mn-ea"/>
                          <a:ea typeface="+mn-ea"/>
                        </a:rPr>
                        <a:t>➤</a:t>
                      </a:r>
                      <a:r>
                        <a:rPr kumimoji="1" lang="ja-JP" altLang="en-US" sz="2100" i="0" dirty="0">
                          <a:solidFill>
                            <a:schemeClr val="tx1"/>
                          </a:solidFill>
                          <a:latin typeface="+mn-ea"/>
                          <a:ea typeface="+mn-ea"/>
                        </a:rPr>
                        <a:t>訪日外国人データの分析など他事例調査</a:t>
                      </a:r>
                      <a:endParaRPr kumimoji="1" lang="en-US" altLang="ja-JP" sz="2100" i="0" dirty="0">
                        <a:solidFill>
                          <a:schemeClr val="tx1"/>
                        </a:solidFill>
                        <a:latin typeface="+mn-ea"/>
                        <a:ea typeface="+mn-ea"/>
                      </a:endParaRPr>
                    </a:p>
                    <a:p>
                      <a:pPr>
                        <a:lnSpc>
                          <a:spcPts val="3200"/>
                        </a:lnSpc>
                      </a:pPr>
                      <a:r>
                        <a:rPr kumimoji="1" lang="ja-JP" altLang="en-US" sz="2100" i="0" dirty="0">
                          <a:solidFill>
                            <a:schemeClr val="tx1"/>
                          </a:solidFill>
                          <a:latin typeface="+mn-ea"/>
                          <a:ea typeface="+mn-ea"/>
                        </a:rPr>
                        <a:t>　</a:t>
                      </a:r>
                      <a:r>
                        <a:rPr kumimoji="1" lang="ja-JP" altLang="en-US" sz="2400" dirty="0">
                          <a:solidFill>
                            <a:schemeClr val="tx1"/>
                          </a:solidFill>
                          <a:latin typeface="+mn-ea"/>
                          <a:ea typeface="+mn-ea"/>
                        </a:rPr>
                        <a:t>➤</a:t>
                      </a:r>
                      <a:r>
                        <a:rPr kumimoji="1" lang="ja-JP" altLang="en-US" sz="2100" i="0" dirty="0">
                          <a:solidFill>
                            <a:schemeClr val="tx1"/>
                          </a:solidFill>
                          <a:latin typeface="+mn-ea"/>
                          <a:ea typeface="+mn-ea"/>
                        </a:rPr>
                        <a:t>有識者の意見聴取</a:t>
                      </a:r>
                      <a:endParaRPr kumimoji="1" lang="en-US" altLang="ja-JP" sz="2100" i="0" dirty="0">
                        <a:solidFill>
                          <a:schemeClr val="tx1"/>
                        </a:solidFill>
                        <a:latin typeface="+mn-ea"/>
                        <a:ea typeface="+mn-ea"/>
                      </a:endParaRPr>
                    </a:p>
                  </a:txBody>
                  <a:tcPr marL="96012" marR="96012" marT="48007" marB="48007" anchor="ctr"/>
                </a:tc>
                <a:extLst>
                  <a:ext uri="{0D108BD9-81ED-4DB2-BD59-A6C34878D82A}">
                    <a16:rowId xmlns:a16="http://schemas.microsoft.com/office/drawing/2014/main" val="1389914661"/>
                  </a:ext>
                </a:extLst>
              </a:tr>
              <a:tr h="597665">
                <a:tc>
                  <a:txBody>
                    <a:bodyPr/>
                    <a:lstStyle/>
                    <a:p>
                      <a:pPr algn="ctr">
                        <a:lnSpc>
                          <a:spcPts val="3200"/>
                        </a:lnSpc>
                      </a:pPr>
                      <a:r>
                        <a:rPr kumimoji="1" lang="ja-JP" altLang="en-US" sz="2100" b="1" dirty="0">
                          <a:solidFill>
                            <a:schemeClr val="tx1"/>
                          </a:solidFill>
                          <a:latin typeface="+mn-ea"/>
                          <a:ea typeface="+mn-ea"/>
                        </a:rPr>
                        <a:t>スケジュール</a:t>
                      </a:r>
                      <a:endParaRPr kumimoji="1" lang="en-US" altLang="ja-JP" sz="2100" b="1" dirty="0">
                        <a:solidFill>
                          <a:schemeClr val="tx1"/>
                        </a:solidFill>
                        <a:latin typeface="+mn-ea"/>
                        <a:ea typeface="+mn-ea"/>
                      </a:endParaRPr>
                    </a:p>
                  </a:txBody>
                  <a:tcPr marL="96012" marR="96012" marT="48007" marB="48007" anchor="ctr"/>
                </a:tc>
                <a:tc>
                  <a:txBody>
                    <a:bodyPr/>
                    <a:lstStyle/>
                    <a:p>
                      <a:pPr>
                        <a:lnSpc>
                          <a:spcPts val="3200"/>
                        </a:lnSpc>
                      </a:pPr>
                      <a:r>
                        <a:rPr kumimoji="1" lang="ja-JP" altLang="en-US" sz="2100" i="1" dirty="0">
                          <a:solidFill>
                            <a:schemeClr val="tx1"/>
                          </a:solidFill>
                          <a:latin typeface="+mn-ea"/>
                          <a:ea typeface="+mn-ea"/>
                        </a:rPr>
                        <a:t>　</a:t>
                      </a:r>
                      <a:r>
                        <a:rPr kumimoji="1" lang="ja-JP" altLang="en-US" sz="2100" b="0" i="0" dirty="0">
                          <a:solidFill>
                            <a:schemeClr val="tx1"/>
                          </a:solidFill>
                          <a:latin typeface="+mn-ea"/>
                          <a:ea typeface="+mn-ea"/>
                        </a:rPr>
                        <a:t>今夏、検討会議を設置し、年度末に中間報告を行えるよう検討する。</a:t>
                      </a:r>
                      <a:endParaRPr kumimoji="1" lang="en-US" altLang="ja-JP" sz="2100" b="0" i="0" dirty="0">
                        <a:solidFill>
                          <a:schemeClr val="tx1"/>
                        </a:solidFill>
                        <a:latin typeface="+mn-ea"/>
                        <a:ea typeface="+mn-ea"/>
                      </a:endParaRPr>
                    </a:p>
                  </a:txBody>
                  <a:tcPr marL="96012" marR="96012" marT="48007" marB="48007" anchor="ctr"/>
                </a:tc>
                <a:extLst>
                  <a:ext uri="{0D108BD9-81ED-4DB2-BD59-A6C34878D82A}">
                    <a16:rowId xmlns:a16="http://schemas.microsoft.com/office/drawing/2014/main" val="1861490328"/>
                  </a:ext>
                </a:extLst>
              </a:tr>
            </a:tbl>
          </a:graphicData>
        </a:graphic>
      </p:graphicFrame>
      <p:sp>
        <p:nvSpPr>
          <p:cNvPr id="2" name="タイトル 1">
            <a:extLst>
              <a:ext uri="{FF2B5EF4-FFF2-40B4-BE49-F238E27FC236}">
                <a16:creationId xmlns:a16="http://schemas.microsoft.com/office/drawing/2014/main" id="{521863DE-0975-4712-B373-CD15883A1D6D}"/>
              </a:ext>
            </a:extLst>
          </p:cNvPr>
          <p:cNvSpPr>
            <a:spLocks noGrp="1"/>
          </p:cNvSpPr>
          <p:nvPr>
            <p:ph type="ctrTitle"/>
          </p:nvPr>
        </p:nvSpPr>
        <p:spPr>
          <a:xfrm>
            <a:off x="1600195" y="313961"/>
            <a:ext cx="9601200" cy="521403"/>
          </a:xfrm>
        </p:spPr>
        <p:txBody>
          <a:bodyPr>
            <a:normAutofit/>
          </a:bodyPr>
          <a:lstStyle/>
          <a:p>
            <a:r>
              <a:rPr lang="ja-JP" altLang="en-US" sz="2400" b="1" dirty="0">
                <a:ea typeface="メイリオ" panose="020B0604030504040204" pitchFamily="50" charset="-128"/>
              </a:rPr>
              <a:t>空港と共生する泉州地域の活性化に関する検討会議（案）</a:t>
            </a:r>
            <a:r>
              <a:rPr lang="ja-JP" altLang="en-US" sz="2400" dirty="0">
                <a:latin typeface="メイリオ" panose="020B0604030504040204" pitchFamily="50" charset="-128"/>
                <a:ea typeface="メイリオ" panose="020B0604030504040204" pitchFamily="50" charset="-128"/>
              </a:rPr>
              <a:t>​</a:t>
            </a:r>
            <a:endParaRPr lang="ja-JP" altLang="en-US" sz="2400" dirty="0"/>
          </a:p>
        </p:txBody>
      </p:sp>
      <p:sp>
        <p:nvSpPr>
          <p:cNvPr id="5" name="字幕 4">
            <a:extLst>
              <a:ext uri="{FF2B5EF4-FFF2-40B4-BE49-F238E27FC236}">
                <a16:creationId xmlns:a16="http://schemas.microsoft.com/office/drawing/2014/main" id="{8B6DD684-5FAE-4C4A-9C93-DD9BA756057A}"/>
              </a:ext>
            </a:extLst>
          </p:cNvPr>
          <p:cNvSpPr>
            <a:spLocks noGrp="1"/>
          </p:cNvSpPr>
          <p:nvPr>
            <p:ph type="subTitle" idx="1"/>
          </p:nvPr>
        </p:nvSpPr>
        <p:spPr>
          <a:xfrm>
            <a:off x="132570" y="1018212"/>
            <a:ext cx="12536444" cy="2755156"/>
          </a:xfrm>
        </p:spPr>
        <p:txBody>
          <a:bodyPr>
            <a:noAutofit/>
          </a:bodyPr>
          <a:lstStyle/>
          <a:p>
            <a:pPr algn="l">
              <a:lnSpc>
                <a:spcPts val="1900"/>
              </a:lnSpc>
              <a:spcBef>
                <a:spcPts val="0"/>
              </a:spcBef>
            </a:pPr>
            <a:r>
              <a:rPr lang="ja-JP" altLang="en-US" sz="1400" dirty="0">
                <a:latin typeface="+mn-ea"/>
              </a:rPr>
              <a:t>本資料は、５月７日に開催された泉州市・町関西国際空港推進協議会総会（関空協）の場で、泉州地域が観光振興をはじめ地域の活性化に取り組んでいくにあたり、関空協、大阪府、関西エアポート社との「三者による検討の場」の設置方針が示されたことを受け、その後、三者事務方で調整した案です。</a:t>
            </a:r>
            <a:endParaRPr lang="en-US" altLang="ja-JP" sz="1400" b="1" dirty="0">
              <a:latin typeface="+mn-ea"/>
            </a:endParaRPr>
          </a:p>
          <a:p>
            <a:pPr algn="l">
              <a:lnSpc>
                <a:spcPts val="1800"/>
              </a:lnSpc>
              <a:spcBef>
                <a:spcPts val="0"/>
              </a:spcBef>
            </a:pPr>
            <a:endParaRPr lang="en-US" altLang="ja-JP" sz="1400" b="1" dirty="0">
              <a:latin typeface="+mn-ea"/>
            </a:endParaRPr>
          </a:p>
          <a:p>
            <a:pPr algn="l">
              <a:lnSpc>
                <a:spcPts val="2800"/>
              </a:lnSpc>
              <a:spcBef>
                <a:spcPts val="0"/>
              </a:spcBef>
            </a:pPr>
            <a:r>
              <a:rPr lang="ja-JP" altLang="en-US" sz="2000" b="1" dirty="0">
                <a:latin typeface="+mn-ea"/>
              </a:rPr>
              <a:t>◆趣旨</a:t>
            </a:r>
            <a:endParaRPr lang="en-US" altLang="ja-JP" sz="2000" b="1" dirty="0">
              <a:latin typeface="+mn-ea"/>
            </a:endParaRPr>
          </a:p>
          <a:p>
            <a:pPr algn="l">
              <a:lnSpc>
                <a:spcPts val="2800"/>
              </a:lnSpc>
              <a:spcBef>
                <a:spcPts val="0"/>
              </a:spcBef>
            </a:pPr>
            <a:r>
              <a:rPr lang="ja-JP" altLang="en-US" sz="2000" dirty="0">
                <a:latin typeface="+mn-ea"/>
              </a:rPr>
              <a:t>　関西空港の容量拡張は、一部地域への環境負荷が懸念される一方、空港のみならず、地域の発展にとって重要な機会となる。今後、増加が期待される訪日外国人を如何に泉州地域に取り込んでいくかなど、</a:t>
            </a:r>
            <a:r>
              <a:rPr lang="ja-JP" altLang="en-US" sz="2000" u="sng" dirty="0">
                <a:latin typeface="+mn-ea"/>
              </a:rPr>
              <a:t>泉州地域において「空港と共生する泉州地域の活性化」に向けた共通課題への対応を検討するにあたり、空港会社、大阪府などの協力・支援を得て、以下の検討会議を共同で設置する。</a:t>
            </a:r>
            <a:endParaRPr lang="en-US" altLang="ja-JP" sz="1470" u="sng" dirty="0">
              <a:latin typeface="+mn-ea"/>
            </a:endParaRPr>
          </a:p>
        </p:txBody>
      </p:sp>
      <p:cxnSp>
        <p:nvCxnSpPr>
          <p:cNvPr id="4" name="直線コネクタ 3">
            <a:extLst>
              <a:ext uri="{FF2B5EF4-FFF2-40B4-BE49-F238E27FC236}">
                <a16:creationId xmlns:a16="http://schemas.microsoft.com/office/drawing/2014/main" id="{37A87370-80CD-4855-AB24-C3CBC6DAF1EB}"/>
              </a:ext>
            </a:extLst>
          </p:cNvPr>
          <p:cNvCxnSpPr>
            <a:cxnSpLocks/>
          </p:cNvCxnSpPr>
          <p:nvPr/>
        </p:nvCxnSpPr>
        <p:spPr>
          <a:xfrm>
            <a:off x="0" y="960061"/>
            <a:ext cx="128016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字幕 4">
            <a:extLst>
              <a:ext uri="{FF2B5EF4-FFF2-40B4-BE49-F238E27FC236}">
                <a16:creationId xmlns:a16="http://schemas.microsoft.com/office/drawing/2014/main" id="{D497FD04-B6CD-4F9B-879F-194F277228E1}"/>
              </a:ext>
            </a:extLst>
          </p:cNvPr>
          <p:cNvSpPr txBox="1">
            <a:spLocks/>
          </p:cNvSpPr>
          <p:nvPr/>
        </p:nvSpPr>
        <p:spPr>
          <a:xfrm>
            <a:off x="-175685" y="3655950"/>
            <a:ext cx="12067317" cy="431932"/>
          </a:xfrm>
          <a:prstGeom prst="rect">
            <a:avLst/>
          </a:prstGeom>
        </p:spPr>
        <p:txBody>
          <a:bodyPr vert="horz" lIns="91440" tIns="45720" rIns="91440" bIns="45720" rtlCol="0">
            <a:noAutofit/>
          </a:bodyPr>
          <a:lstStyle>
            <a:lvl1pPr marL="0" indent="0" algn="ctr" defTabSz="1280160" rtl="0" eaLnBrk="1" latinLnBrk="0" hangingPunct="1">
              <a:lnSpc>
                <a:spcPct val="90000"/>
              </a:lnSpc>
              <a:spcBef>
                <a:spcPts val="1400"/>
              </a:spcBef>
              <a:buFont typeface="Arial" panose="020B0604020202020204" pitchFamily="34" charset="0"/>
              <a:buNone/>
              <a:defRPr kumimoji="1" sz="3360" kern="1200">
                <a:solidFill>
                  <a:schemeClr val="tx1"/>
                </a:solidFill>
                <a:latin typeface="+mn-lt"/>
                <a:ea typeface="+mn-ea"/>
                <a:cs typeface="+mn-cs"/>
              </a:defRPr>
            </a:lvl1pPr>
            <a:lvl2pPr marL="640080" indent="0" algn="ctr" defTabSz="1280160" rtl="0" eaLnBrk="1" latinLnBrk="0" hangingPunct="1">
              <a:lnSpc>
                <a:spcPct val="90000"/>
              </a:lnSpc>
              <a:spcBef>
                <a:spcPts val="700"/>
              </a:spcBef>
              <a:buFont typeface="Arial" panose="020B0604020202020204" pitchFamily="34" charset="0"/>
              <a:buNone/>
              <a:defRPr kumimoji="1" sz="2800" kern="1200">
                <a:solidFill>
                  <a:schemeClr val="tx1"/>
                </a:solidFill>
                <a:latin typeface="+mn-lt"/>
                <a:ea typeface="+mn-ea"/>
                <a:cs typeface="+mn-cs"/>
              </a:defRPr>
            </a:lvl2pPr>
            <a:lvl3pPr marL="1280160" indent="0" algn="ctr" defTabSz="1280160" rtl="0" eaLnBrk="1" latinLnBrk="0" hangingPunct="1">
              <a:lnSpc>
                <a:spcPct val="90000"/>
              </a:lnSpc>
              <a:spcBef>
                <a:spcPts val="700"/>
              </a:spcBef>
              <a:buFont typeface="Arial" panose="020B0604020202020204" pitchFamily="34" charset="0"/>
              <a:buNone/>
              <a:defRPr kumimoji="1" sz="2520" kern="1200">
                <a:solidFill>
                  <a:schemeClr val="tx1"/>
                </a:solidFill>
                <a:latin typeface="+mn-lt"/>
                <a:ea typeface="+mn-ea"/>
                <a:cs typeface="+mn-cs"/>
              </a:defRPr>
            </a:lvl3pPr>
            <a:lvl4pPr marL="19202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4pPr>
            <a:lvl5pPr marL="256032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5pPr>
            <a:lvl6pPr marL="320040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6pPr>
            <a:lvl7pPr marL="384048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7pPr>
            <a:lvl8pPr marL="448056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8pPr>
            <a:lvl9pPr marL="51206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9pPr>
          </a:lstStyle>
          <a:p>
            <a:pPr algn="l">
              <a:lnSpc>
                <a:spcPts val="2600"/>
              </a:lnSpc>
              <a:spcBef>
                <a:spcPts val="0"/>
              </a:spcBef>
            </a:pPr>
            <a:r>
              <a:rPr lang="ja-JP" altLang="en-US" sz="2000" b="1" dirty="0">
                <a:latin typeface="+mn-ea"/>
              </a:rPr>
              <a:t>　◆概要案</a:t>
            </a:r>
            <a:endParaRPr kumimoji="1" lang="ja-JP" altLang="en-US" sz="2000" b="1" dirty="0">
              <a:solidFill>
                <a:schemeClr val="tx1"/>
              </a:solidFill>
              <a:latin typeface="+mn-ea"/>
              <a:ea typeface="+mn-ea"/>
            </a:endParaRPr>
          </a:p>
          <a:p>
            <a:pPr algn="l">
              <a:lnSpc>
                <a:spcPts val="2600"/>
              </a:lnSpc>
              <a:spcBef>
                <a:spcPts val="0"/>
              </a:spcBef>
            </a:pPr>
            <a:endParaRPr lang="ja-JP" altLang="en-US" sz="1470" dirty="0">
              <a:latin typeface="+mn-ea"/>
            </a:endParaRPr>
          </a:p>
        </p:txBody>
      </p:sp>
      <p:sp>
        <p:nvSpPr>
          <p:cNvPr id="3" name="右中かっこ 2">
            <a:extLst>
              <a:ext uri="{FF2B5EF4-FFF2-40B4-BE49-F238E27FC236}">
                <a16:creationId xmlns:a16="http://schemas.microsoft.com/office/drawing/2014/main" id="{E01CC732-81B3-42E5-AD77-B9883FB7FEAB}"/>
              </a:ext>
            </a:extLst>
          </p:cNvPr>
          <p:cNvSpPr/>
          <p:nvPr/>
        </p:nvSpPr>
        <p:spPr>
          <a:xfrm>
            <a:off x="8213668" y="7452360"/>
            <a:ext cx="290945" cy="11306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828F6E44-ED52-430C-AF79-0CC301766FBC}"/>
              </a:ext>
            </a:extLst>
          </p:cNvPr>
          <p:cNvSpPr txBox="1"/>
          <p:nvPr/>
        </p:nvSpPr>
        <p:spPr>
          <a:xfrm>
            <a:off x="8724283" y="7809925"/>
            <a:ext cx="3595450" cy="415498"/>
          </a:xfrm>
          <a:prstGeom prst="rect">
            <a:avLst/>
          </a:prstGeom>
          <a:noFill/>
        </p:spPr>
        <p:txBody>
          <a:bodyPr wrap="square" rtlCol="0">
            <a:spAutoFit/>
          </a:bodyPr>
          <a:lstStyle/>
          <a:p>
            <a:r>
              <a:rPr kumimoji="1" lang="ja-JP" altLang="en-US" sz="2100" dirty="0"/>
              <a:t>これらを踏まえ議論</a:t>
            </a:r>
          </a:p>
        </p:txBody>
      </p:sp>
      <p:sp>
        <p:nvSpPr>
          <p:cNvPr id="11" name="テキスト ボックス 10">
            <a:extLst>
              <a:ext uri="{FF2B5EF4-FFF2-40B4-BE49-F238E27FC236}">
                <a16:creationId xmlns:a16="http://schemas.microsoft.com/office/drawing/2014/main" id="{06BA5546-5D8C-406E-A617-13CEDE5AA4AD}"/>
              </a:ext>
            </a:extLst>
          </p:cNvPr>
          <p:cNvSpPr txBox="1"/>
          <p:nvPr/>
        </p:nvSpPr>
        <p:spPr>
          <a:xfrm>
            <a:off x="10890533" y="357893"/>
            <a:ext cx="1429200" cy="468000"/>
          </a:xfrm>
          <a:prstGeom prst="rect">
            <a:avLst/>
          </a:prstGeom>
          <a:noFill/>
          <a:ln>
            <a:solidFill>
              <a:schemeClr val="tx1"/>
            </a:solidFill>
          </a:ln>
        </p:spPr>
        <p:txBody>
          <a:bodyPr wrap="square" rtlCol="0" anchor="ctr">
            <a:spAutoFit/>
          </a:bodyPr>
          <a:lstStyle/>
          <a:p>
            <a:pPr algn="ctr"/>
            <a:r>
              <a:rPr lang="ja-JP" altLang="en-US" sz="2000" dirty="0">
                <a:latin typeface="ＭＳ ゴシック" panose="020B0609070205080204" pitchFamily="49" charset="-128"/>
                <a:ea typeface="ＭＳ ゴシック" panose="020B0609070205080204" pitchFamily="49" charset="-128"/>
              </a:rPr>
              <a:t>資料３</a:t>
            </a:r>
            <a:endParaRPr lang="en-US" altLang="ja-JP"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644356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1AA0619334A944792652D791B78ECE2" ma:contentTypeVersion="9" ma:contentTypeDescription="新しいドキュメントを作成します。" ma:contentTypeScope="" ma:versionID="bdbfba2cfaefe5e34977430498a69324">
  <xsd:schema xmlns:xsd="http://www.w3.org/2001/XMLSchema" xmlns:xs="http://www.w3.org/2001/XMLSchema" xmlns:p="http://schemas.microsoft.com/office/2006/metadata/properties" xmlns:ns2="03c4cdec-e56c-40e6-8c94-87cbf65e95bc" xmlns:ns3="a9d43e44-70f5-47fa-9711-6801601dd808" targetNamespace="http://schemas.microsoft.com/office/2006/metadata/properties" ma:root="true" ma:fieldsID="04f0d9f21e17862b21e0f7a65ea41e53" ns2:_="" ns3:_="">
    <xsd:import namespace="03c4cdec-e56c-40e6-8c94-87cbf65e95bc"/>
    <xsd:import namespace="a9d43e44-70f5-47fa-9711-6801601dd80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c4cdec-e56c-40e6-8c94-87cbf65e95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9d43e44-70f5-47fa-9711-6801601dd808"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76C51C-1A97-4068-99D9-151A3795FB2D}">
  <ds:schemaRefs>
    <ds:schemaRef ds:uri="http://schemas.microsoft.com/sharepoint/v3/contenttype/forms"/>
  </ds:schemaRefs>
</ds:datastoreItem>
</file>

<file path=customXml/itemProps2.xml><?xml version="1.0" encoding="utf-8"?>
<ds:datastoreItem xmlns:ds="http://schemas.openxmlformats.org/officeDocument/2006/customXml" ds:itemID="{7687D6A8-1000-4317-8A75-851D0F62147D}">
  <ds:schemaRefs>
    <ds:schemaRef ds:uri="http://purl.org/dc/elements/1.1/"/>
    <ds:schemaRef ds:uri="http://schemas.microsoft.com/office/2006/metadata/properties"/>
    <ds:schemaRef ds:uri="http://purl.org/dc/terms/"/>
    <ds:schemaRef ds:uri="http://schemas.openxmlformats.org/package/2006/metadata/core-properties"/>
    <ds:schemaRef ds:uri="03c4cdec-e56c-40e6-8c94-87cbf65e95bc"/>
    <ds:schemaRef ds:uri="http://purl.org/dc/dcmitype/"/>
    <ds:schemaRef ds:uri="http://schemas.microsoft.com/office/2006/documentManagement/types"/>
    <ds:schemaRef ds:uri="http://schemas.microsoft.com/office/infopath/2007/PartnerControls"/>
    <ds:schemaRef ds:uri="a9d43e44-70f5-47fa-9711-6801601dd808"/>
    <ds:schemaRef ds:uri="http://www.w3.org/XML/1998/namespace"/>
  </ds:schemaRefs>
</ds:datastoreItem>
</file>

<file path=customXml/itemProps3.xml><?xml version="1.0" encoding="utf-8"?>
<ds:datastoreItem xmlns:ds="http://schemas.openxmlformats.org/officeDocument/2006/customXml" ds:itemID="{03F88827-9B30-443C-B26D-C7A27CB59EE3}">
  <ds:schemaRefs>
    <ds:schemaRef ds:uri="03c4cdec-e56c-40e6-8c94-87cbf65e95bc"/>
    <ds:schemaRef ds:uri="a9d43e44-70f5-47fa-9711-6801601dd80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5380</TotalTime>
  <Words>350</Words>
  <PresentationFormat>A3 297x420 mm</PresentationFormat>
  <Paragraphs>28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ゴシック</vt:lpstr>
      <vt:lpstr>メイリオ</vt:lpstr>
      <vt:lpstr>游ゴシック</vt:lpstr>
      <vt:lpstr>Arial</vt:lpstr>
      <vt:lpstr>Calibri</vt:lpstr>
      <vt:lpstr>Calibri Light</vt:lpstr>
      <vt:lpstr>Office テーマ</vt:lpstr>
      <vt:lpstr>空港と共生する泉州地域の活性化に関する検討会議（案）​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2024-05-24T02:17:06Z</cp:lastPrinted>
  <dcterms:created xsi:type="dcterms:W3CDTF">2023-10-19T01:22:48Z</dcterms:created>
  <dcterms:modified xsi:type="dcterms:W3CDTF">2024-06-06T01:41:53Z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0x01010011AA0619334A944792652D791B78ECE2</vt:lpwstr>
  </property>
</Properties>
</file>