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4" r:id="rId2"/>
  </p:sldMasterIdLst>
  <p:notesMasterIdLst>
    <p:notesMasterId r:id="rId4"/>
  </p:notesMasterIdLst>
  <p:handoutMasterIdLst>
    <p:handoutMasterId r:id="rId5"/>
  </p:handoutMasterIdLst>
  <p:sldIdLst>
    <p:sldId id="369" r:id="rId3"/>
  </p:sldIdLst>
  <p:sldSz cx="9144000" cy="6858000" type="screen4x3"/>
  <p:notesSz cx="9939338" cy="6807200"/>
  <p:defaultTextStyle>
    <a:defPPr>
      <a:defRPr lang="ja-JP"/>
    </a:defPPr>
    <a:lvl1pPr marL="0" algn="l" defTabSz="9143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9143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20" algn="l" defTabSz="9143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82" algn="l" defTabSz="9143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42" algn="l" defTabSz="9143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02" algn="l" defTabSz="9143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964" algn="l" defTabSz="9143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124" algn="l" defTabSz="9143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284" algn="l" defTabSz="9143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ユーザー" initials="Wユ" lastIdx="4" clrIdx="0">
    <p:extLst>
      <p:ext uri="{19B8F6BF-5375-455C-9EA6-DF929625EA0E}">
        <p15:presenceInfo xmlns:p15="http://schemas.microsoft.com/office/powerpoint/2012/main" userId="Windows ユーザ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31BC"/>
    <a:srgbClr val="203864"/>
    <a:srgbClr val="73A88B"/>
    <a:srgbClr val="009900"/>
    <a:srgbClr val="339BF1"/>
    <a:srgbClr val="FF5BD4"/>
    <a:srgbClr val="50A95C"/>
    <a:srgbClr val="306638"/>
    <a:srgbClr val="FF28C9"/>
    <a:srgbClr val="0F7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05" autoAdjust="0"/>
    <p:restoredTop sz="93899" autoAdjust="0"/>
  </p:normalViewPr>
  <p:slideViewPr>
    <p:cSldViewPr snapToGrid="0">
      <p:cViewPr>
        <p:scale>
          <a:sx n="70" d="100"/>
          <a:sy n="70" d="100"/>
        </p:scale>
        <p:origin x="15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4306737" cy="341393"/>
          </a:xfrm>
          <a:prstGeom prst="rect">
            <a:avLst/>
          </a:prstGeom>
        </p:spPr>
        <p:txBody>
          <a:bodyPr vert="horz" lIns="91414" tIns="45706" rIns="91414" bIns="45706" rtlCol="0"/>
          <a:lstStyle>
            <a:lvl1pPr algn="l">
              <a:defRPr sz="1200"/>
            </a:lvl1pPr>
          </a:lstStyle>
          <a:p>
            <a:r>
              <a:rPr kumimoji="1" lang="zh-TW" altLang="en-US"/>
              <a:t>５／１　資料２－５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8" y="2"/>
            <a:ext cx="4306737" cy="341393"/>
          </a:xfrm>
          <a:prstGeom prst="rect">
            <a:avLst/>
          </a:prstGeom>
        </p:spPr>
        <p:txBody>
          <a:bodyPr vert="horz" lIns="91414" tIns="45706" rIns="91414" bIns="45706" rtlCol="0"/>
          <a:lstStyle>
            <a:lvl1pPr algn="r">
              <a:defRPr sz="1200"/>
            </a:lvl1pPr>
          </a:lstStyle>
          <a:p>
            <a:fld id="{77E88BE0-6AFD-4832-B0CA-710A5C40F6CC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6465809"/>
            <a:ext cx="4306737" cy="341393"/>
          </a:xfrm>
          <a:prstGeom prst="rect">
            <a:avLst/>
          </a:prstGeom>
        </p:spPr>
        <p:txBody>
          <a:bodyPr vert="horz" lIns="91414" tIns="45706" rIns="91414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8" y="6465809"/>
            <a:ext cx="4306737" cy="341393"/>
          </a:xfrm>
          <a:prstGeom prst="rect">
            <a:avLst/>
          </a:prstGeom>
        </p:spPr>
        <p:txBody>
          <a:bodyPr vert="horz" lIns="91414" tIns="45706" rIns="91414" bIns="45706" rtlCol="0" anchor="b"/>
          <a:lstStyle>
            <a:lvl1pPr algn="r">
              <a:defRPr sz="1200"/>
            </a:lvl1pPr>
          </a:lstStyle>
          <a:p>
            <a:fld id="{C40D0C16-A1E4-4877-89E0-8DD16B73F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0613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7047" cy="341542"/>
          </a:xfrm>
          <a:prstGeom prst="rect">
            <a:avLst/>
          </a:prstGeom>
        </p:spPr>
        <p:txBody>
          <a:bodyPr vert="horz" lIns="91414" tIns="45706" rIns="91414" bIns="45706" rtlCol="0"/>
          <a:lstStyle>
            <a:lvl1pPr algn="l">
              <a:defRPr sz="1200"/>
            </a:lvl1pPr>
          </a:lstStyle>
          <a:p>
            <a:r>
              <a:rPr kumimoji="1" lang="zh-TW" altLang="en-US"/>
              <a:t>５／１　資料２－５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3" y="2"/>
            <a:ext cx="4307047" cy="341542"/>
          </a:xfrm>
          <a:prstGeom prst="rect">
            <a:avLst/>
          </a:prstGeom>
        </p:spPr>
        <p:txBody>
          <a:bodyPr vert="horz" lIns="91414" tIns="45706" rIns="91414" bIns="45706" rtlCol="0"/>
          <a:lstStyle>
            <a:lvl1pPr algn="r">
              <a:defRPr sz="1200"/>
            </a:lvl1pPr>
          </a:lstStyle>
          <a:p>
            <a:fld id="{0FA6F010-36EB-49E2-9320-010F8346BA15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4" tIns="45706" rIns="91414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968"/>
            <a:ext cx="7951470" cy="2680335"/>
          </a:xfrm>
          <a:prstGeom prst="rect">
            <a:avLst/>
          </a:prstGeom>
        </p:spPr>
        <p:txBody>
          <a:bodyPr vert="horz" lIns="91414" tIns="45706" rIns="91414" bIns="457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661"/>
            <a:ext cx="4307047" cy="341541"/>
          </a:xfrm>
          <a:prstGeom prst="rect">
            <a:avLst/>
          </a:prstGeom>
        </p:spPr>
        <p:txBody>
          <a:bodyPr vert="horz" lIns="91414" tIns="45706" rIns="91414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3" y="6465661"/>
            <a:ext cx="4307047" cy="341541"/>
          </a:xfrm>
          <a:prstGeom prst="rect">
            <a:avLst/>
          </a:prstGeom>
        </p:spPr>
        <p:txBody>
          <a:bodyPr vert="horz" lIns="91414" tIns="45706" rIns="91414" bIns="45706" rtlCol="0" anchor="b"/>
          <a:lstStyle>
            <a:lvl1pPr algn="r">
              <a:defRPr sz="1200"/>
            </a:lvl1pPr>
          </a:lstStyle>
          <a:p>
            <a:fld id="{56378440-0688-4E9F-93F5-9A03901FD4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470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9143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20" algn="l" defTabSz="9143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82" algn="l" defTabSz="9143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42" algn="l" defTabSz="9143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02" algn="l" defTabSz="9143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964" algn="l" defTabSz="9143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24" algn="l" defTabSz="9143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284" algn="l" defTabSz="9143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8440-0688-4E9F-93F5-9A03901FD4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124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9860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59A-D68E-4869-B3B9-D5E2ACF69B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93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59A-D68E-4869-B3B9-D5E2ACF69B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2916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59A-D68E-4869-B3B9-D5E2ACF69B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84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59A-D68E-4869-B3B9-D5E2ACF69B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91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59A-D68E-4869-B3B9-D5E2ACF69B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32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59A-D68E-4869-B3B9-D5E2ACF69B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08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59A-D68E-4869-B3B9-D5E2ACF69B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72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59A-D68E-4869-B3B9-D5E2ACF69B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89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59A-D68E-4869-B3B9-D5E2ACF69B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68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59A-D68E-4869-B3B9-D5E2ACF69B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05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59A-D68E-4869-B3B9-D5E2ACF69B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42400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 hidden="1">
            <a:extLst>
              <a:ext uri="{FF2B5EF4-FFF2-40B4-BE49-F238E27FC236}">
                <a16:creationId xmlns:a16="http://schemas.microsoft.com/office/drawing/2014/main" id="{84F7E6F4-64F1-4B70-8C89-43FFEAB0AC4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</p:nvPr>
        </p:nvGraphicFramePr>
        <p:xfrm>
          <a:off x="1467" y="1588"/>
          <a:ext cx="146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think-cell スライド" r:id="rId5" imgW="592" imgH="591" progId="TCLayout.ActiveDocument.1">
                  <p:embed/>
                </p:oleObj>
              </mc:Choice>
              <mc:Fallback>
                <p:oleObj name="think-cell スライド" r:id="rId5" imgW="592" imgH="591" progId="TCLayout.ActiveDocument.1">
                  <p:embed/>
                  <p:pic>
                    <p:nvPicPr>
                      <p:cNvPr id="3" name="オブジェクト 2" hidden="1">
                        <a:extLst>
                          <a:ext uri="{FF2B5EF4-FFF2-40B4-BE49-F238E27FC236}">
                            <a16:creationId xmlns:a16="http://schemas.microsoft.com/office/drawing/2014/main" id="{84F7E6F4-64F1-4B70-8C89-43FFEAB0AC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7" y="1588"/>
                        <a:ext cx="146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5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801">
              <a:solidFill>
                <a:srgbClr val="000000"/>
              </a:solidFill>
            </a:endParaRPr>
          </a:p>
        </p:txBody>
      </p: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3025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430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7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539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811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9081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52" indent="-342952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3063" indent="-285793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176" indent="-228636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447" indent="-228636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717" indent="-228636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986" indent="-228636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2256" indent="-228636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527" indent="-228636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796" indent="-228636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53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70" algn="l" defTabSz="91453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539" algn="l" defTabSz="91453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811" algn="l" defTabSz="91453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9081" algn="l" defTabSz="91453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351" algn="l" defTabSz="91453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620" algn="l" defTabSz="91453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890" algn="l" defTabSz="91453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8161" algn="l" defTabSz="91453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98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1DAB57C-3E94-45CE-B6E9-DC09FDA8073B}"/>
              </a:ext>
            </a:extLst>
          </p:cNvPr>
          <p:cNvSpPr txBox="1">
            <a:spLocks/>
          </p:cNvSpPr>
          <p:nvPr/>
        </p:nvSpPr>
        <p:spPr>
          <a:xfrm>
            <a:off x="2687107" y="486802"/>
            <a:ext cx="3769786" cy="397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 lvl="0">
              <a:defRPr/>
            </a:pPr>
            <a:r>
              <a:rPr lang="ja-JP" altLang="en-US" sz="1800" b="1" dirty="0">
                <a:latin typeface="+mn-ea"/>
                <a:ea typeface="+mn-ea"/>
              </a:rPr>
              <a:t>新たな環境監視体制（案）</a:t>
            </a: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13032FFC-F7C8-4FA5-93BB-C4E94D1BC2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828427"/>
              </p:ext>
            </p:extLst>
          </p:nvPr>
        </p:nvGraphicFramePr>
        <p:xfrm>
          <a:off x="113414" y="2474167"/>
          <a:ext cx="8917172" cy="40728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5536">
                  <a:extLst>
                    <a:ext uri="{9D8B030D-6E8A-4147-A177-3AD203B41FA5}">
                      <a16:colId xmlns:a16="http://schemas.microsoft.com/office/drawing/2014/main" val="3442236289"/>
                    </a:ext>
                  </a:extLst>
                </a:gridCol>
                <a:gridCol w="7271636">
                  <a:extLst>
                    <a:ext uri="{9D8B030D-6E8A-4147-A177-3AD203B41FA5}">
                      <a16:colId xmlns:a16="http://schemas.microsoft.com/office/drawing/2014/main" val="625253133"/>
                    </a:ext>
                  </a:extLst>
                </a:gridCol>
              </a:tblGrid>
              <a:tr h="3308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</a:rPr>
                        <a:t>取組み方向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</a:rPr>
                        <a:t>具体案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2732371"/>
                  </a:ext>
                </a:extLst>
              </a:tr>
              <a:tr h="1248931">
                <a:tc>
                  <a:txBody>
                    <a:bodyPr/>
                    <a:lstStyle/>
                    <a:p>
                      <a:pPr algn="dist">
                        <a:lnSpc>
                          <a:spcPts val="2000"/>
                        </a:lnSpc>
                      </a:pPr>
                      <a:r>
                        <a:rPr lang="ja-JP" altLang="ja-JP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新しい飛行情報</a:t>
                      </a:r>
                      <a:endParaRPr lang="en-US" altLang="ja-JP" sz="1400" b="1" kern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dist">
                        <a:lnSpc>
                          <a:spcPts val="2000"/>
                        </a:lnSpc>
                      </a:pPr>
                      <a:r>
                        <a:rPr lang="ja-JP" altLang="ja-JP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システムの整備</a:t>
                      </a:r>
                      <a:endParaRPr kumimoji="1" lang="ja-JP" altLang="en-US" sz="14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○</a:t>
                      </a:r>
                      <a:r>
                        <a:rPr lang="ja-JP" altLang="en-US" sz="1400" b="1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飛行情報（騒音情報、航跡情報等）の把握を抜本的に効率化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するため、</a:t>
                      </a:r>
                      <a:endParaRPr lang="en-US" altLang="ja-JP" sz="14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　新たなシステムを整備</a:t>
                      </a:r>
                      <a:endParaRPr lang="en-US" altLang="ja-JP" sz="1200" kern="100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0" dirty="0">
                          <a:latin typeface="+mn-lt"/>
                        </a:rPr>
                        <a:t>○経路外飛行については、基本的に上記のシステムで把握</a:t>
                      </a:r>
                      <a:endParaRPr kumimoji="1" lang="en-US" altLang="ja-JP" sz="1400" b="0" dirty="0">
                        <a:latin typeface="+mn-lt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0" dirty="0">
                          <a:latin typeface="+mn-lt"/>
                        </a:rPr>
                        <a:t>　</a:t>
                      </a:r>
                      <a:r>
                        <a:rPr kumimoji="1" lang="en-US" altLang="ja-JP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</a:t>
                      </a:r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詳細については、住民生活への影響や環境改善の可能性も踏まえて、今後調整</a:t>
                      </a:r>
                      <a:endParaRPr kumimoji="1" lang="en-US" altLang="ja-JP" sz="1200" b="0" kern="100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9270411"/>
                  </a:ext>
                </a:extLst>
              </a:tr>
              <a:tr h="860463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監視状況の公表等</a:t>
                      </a:r>
                      <a:endParaRPr kumimoji="1" lang="ja-JP" altLang="en-US" sz="14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○上記の飛行情報は、関西エアポート社ホームページにて可能な範囲で</a:t>
                      </a:r>
                      <a:r>
                        <a:rPr lang="ja-JP" altLang="en-US" sz="1400" b="1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一般公開</a:t>
                      </a:r>
                      <a:endParaRPr lang="en-US" altLang="ja-JP" sz="1400" b="1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○監視結果は、</a:t>
                      </a:r>
                      <a:r>
                        <a:rPr lang="ja-JP" altLang="en-US" sz="1400" b="1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飛行経路協議会等に報告</a:t>
                      </a:r>
                      <a:endParaRPr lang="en-US" altLang="ja-JP" sz="1400" b="1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8811671"/>
                  </a:ext>
                </a:extLst>
              </a:tr>
              <a:tr h="1628208"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lt"/>
                        </a:rPr>
                        <a:t>環境影響に関する連絡調整会議</a:t>
                      </a:r>
                      <a:endParaRPr kumimoji="1" lang="en-US" altLang="ja-JP" sz="1400" b="1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lt"/>
                        </a:rPr>
                        <a:t>（仮称）の設置</a:t>
                      </a:r>
                      <a:endParaRPr kumimoji="1" lang="ja-JP" altLang="en-US" sz="14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○環境監視の実務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を担うため、大阪府</a:t>
                      </a:r>
                      <a:r>
                        <a:rPr lang="ja-JP" altLang="ja-JP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、関西エアポート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社</a:t>
                      </a:r>
                      <a:r>
                        <a:rPr lang="ja-JP" altLang="ja-JP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を主に、国等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の</a:t>
                      </a:r>
                      <a:r>
                        <a:rPr lang="ja-JP" altLang="ja-JP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参画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ja-JP" altLang="ja-JP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協力</a:t>
                      </a:r>
                      <a:endParaRPr lang="en-US" altLang="ja-JP" sz="14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　を得ながら</a:t>
                      </a:r>
                      <a:r>
                        <a:rPr lang="ja-JP" altLang="en-US" sz="1400" b="1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会議体を設置</a:t>
                      </a:r>
                      <a:endParaRPr lang="ja-JP" altLang="ja-JP" sz="1400" b="1" kern="100" dirty="0">
                        <a:effectLst/>
                        <a:latin typeface="+mn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152400" indent="-152400" algn="l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○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住民からの苦情、</a:t>
                      </a:r>
                      <a:r>
                        <a:rPr kumimoji="1" lang="ja-JP" altLang="en-US" sz="1400" b="0" dirty="0">
                          <a:latin typeface="+mn-lt"/>
                        </a:rPr>
                        <a:t>経路外飛行</a:t>
                      </a:r>
                      <a:r>
                        <a:rPr lang="ja-JP" altLang="ja-JP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情報、大きな騒音観測などの個別事象に応じ、飛行データ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を</a:t>
                      </a:r>
                      <a:r>
                        <a:rPr lang="ja-JP" altLang="ja-JP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参照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すること等により、</a:t>
                      </a:r>
                      <a:r>
                        <a:rPr lang="ja-JP" altLang="ja-JP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問題事例</a:t>
                      </a:r>
                      <a:r>
                        <a:rPr lang="ja-JP" altLang="en-US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を</a:t>
                      </a:r>
                      <a:r>
                        <a:rPr lang="ja-JP" altLang="ja-JP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発見</a:t>
                      </a:r>
                      <a:r>
                        <a:rPr lang="ja-JP" altLang="en-US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し、</a:t>
                      </a:r>
                      <a:r>
                        <a:rPr lang="ja-JP" altLang="ja-JP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必要</a:t>
                      </a:r>
                      <a:r>
                        <a:rPr lang="ja-JP" altLang="en-US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に応じた</a:t>
                      </a:r>
                      <a:r>
                        <a:rPr lang="ja-JP" altLang="ja-JP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改善策</a:t>
                      </a:r>
                      <a:r>
                        <a:rPr lang="ja-JP" altLang="en-US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の</a:t>
                      </a:r>
                      <a:r>
                        <a:rPr lang="ja-JP" altLang="ja-JP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検討</a:t>
                      </a:r>
                      <a:r>
                        <a:rPr lang="ja-JP" altLang="en-US" sz="1400" b="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など個別事案に対応</a:t>
                      </a:r>
                      <a:r>
                        <a:rPr lang="ja-JP" altLang="en-US" sz="1400" b="0" kern="1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。また、</a:t>
                      </a:r>
                      <a:r>
                        <a:rPr lang="ja-JP" altLang="ja-JP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蓄積データをもとに</a:t>
                      </a:r>
                      <a:r>
                        <a:rPr lang="ja-JP" altLang="ja-JP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長期的な視点</a:t>
                      </a:r>
                      <a:r>
                        <a:rPr lang="ja-JP" altLang="en-US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など</a:t>
                      </a:r>
                      <a:r>
                        <a:rPr lang="ja-JP" altLang="ja-JP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から</a:t>
                      </a:r>
                      <a:r>
                        <a:rPr lang="ja-JP" altLang="en-US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も</a:t>
                      </a:r>
                      <a:r>
                        <a:rPr lang="ja-JP" altLang="ja-JP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議論</a:t>
                      </a:r>
                      <a:endParaRPr kumimoji="1"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4659092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2398CD8-A924-2D59-7506-1808549D2B3A}"/>
              </a:ext>
            </a:extLst>
          </p:cNvPr>
          <p:cNvSpPr txBox="1">
            <a:spLocks/>
          </p:cNvSpPr>
          <p:nvPr/>
        </p:nvSpPr>
        <p:spPr>
          <a:xfrm>
            <a:off x="113414" y="1033768"/>
            <a:ext cx="8711609" cy="1341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 algn="just">
              <a:lnSpc>
                <a:spcPts val="22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「</a:t>
            </a:r>
            <a:r>
              <a:rPr lang="ja-JP" altLang="ja-JP" sz="1600" kern="1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新飛行経路案に係る環境検証委員会</a:t>
            </a:r>
            <a:r>
              <a:rPr lang="ja-JP" altLang="en-US" sz="1600" kern="1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」</a:t>
            </a:r>
            <a:r>
              <a:rPr lang="ja-JP" altLang="ja-JP" sz="1600" kern="1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の中間とりまとめ</a:t>
            </a:r>
            <a:r>
              <a:rPr lang="ja-JP" altLang="en-US" sz="1600" kern="1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で、</a:t>
            </a:r>
            <a:r>
              <a:rPr lang="ja-JP" altLang="ja-JP" sz="1600" kern="1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地域に</a:t>
            </a:r>
            <a:r>
              <a:rPr lang="ja-JP" altLang="en-US" sz="1600" kern="1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対し提案された「</a:t>
            </a:r>
            <a:r>
              <a:rPr lang="ja-JP" altLang="ja-JP" sz="1600" kern="1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環境監視体制等の強化</a:t>
            </a:r>
            <a:r>
              <a:rPr lang="ja-JP" altLang="en-US" sz="1600" kern="1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」について、３府県及び関西エアポート株式会社、空港設置管理者などは、</a:t>
            </a:r>
            <a:r>
              <a:rPr lang="ja-JP" altLang="en-US" sz="1600" u="sng" kern="1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航空・空港の安全確保に十分配慮しつつ、住民の生活環境への影響をできる限り抑制する観点から、現在の</a:t>
            </a:r>
            <a:r>
              <a:rPr lang="ja-JP" altLang="en-US" sz="1600" b="1" u="sng" kern="1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環境監視体制を発展・強化し、新たな環境監視体制を構築</a:t>
            </a:r>
            <a:endParaRPr lang="ja-JP" altLang="en-US" sz="1600" dirty="0">
              <a:solidFill>
                <a:srgbClr val="44546A"/>
              </a:solidFill>
              <a:latin typeface="+mn-lt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FD033A-17AE-4CEE-8C50-F16BDBB1805E}"/>
              </a:ext>
            </a:extLst>
          </p:cNvPr>
          <p:cNvSpPr txBox="1"/>
          <p:nvPr/>
        </p:nvSpPr>
        <p:spPr>
          <a:xfrm>
            <a:off x="7950586" y="32212"/>
            <a:ext cx="108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53B472E6-9B6A-4132-8A23-2C422934C6A1}"/>
              </a:ext>
            </a:extLst>
          </p:cNvPr>
          <p:cNvCxnSpPr/>
          <p:nvPr/>
        </p:nvCxnSpPr>
        <p:spPr>
          <a:xfrm>
            <a:off x="0" y="88336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7154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3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 w="28575">
          <a:noFill/>
        </a:ln>
      </a:spPr>
      <a:bodyPr vertOverflow="overflow" horzOverflow="overflow" wrap="square" tIns="36000" bIns="36000" rtlCol="0" anchor="ctr">
        <a:noAutofit/>
      </a:bodyPr>
      <a:lstStyle>
        <a:defPPr algn="l">
          <a:defRPr kumimoji="1" sz="1200" dirty="0">
            <a:latin typeface="Meiryo UI" panose="020B0604030504040204" pitchFamily="50" charset="-128"/>
            <a:ea typeface="Meiryo UI" panose="020B0604030504040204" pitchFamily="50" charset="-128"/>
            <a:cs typeface="メイリオ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sz="1200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13882</TotalTime>
  <Words>308</Words>
  <PresentationFormat>画面に合わせる (4:3)</PresentationFormat>
  <Paragraphs>20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ＭＳ ゴシック</vt:lpstr>
      <vt:lpstr>ＭＳ 明朝</vt:lpstr>
      <vt:lpstr>游ゴシック</vt:lpstr>
      <vt:lpstr>Arial</vt:lpstr>
      <vt:lpstr>Calibri</vt:lpstr>
      <vt:lpstr>Calibri Light</vt:lpstr>
      <vt:lpstr>23_標準デザイン</vt:lpstr>
      <vt:lpstr>1_Office テーマ</vt:lpstr>
      <vt:lpstr>think-cell スライド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2024-05-24T05:01:16Z</cp:lastPrinted>
  <dcterms:created xsi:type="dcterms:W3CDTF">2023-08-08T06:18:46Z</dcterms:created>
  <dcterms:modified xsi:type="dcterms:W3CDTF">2024-06-06T01:38:28Z</dcterms:modified>
</cp:coreProperties>
</file>