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>
        <p:scale>
          <a:sx n="50" d="100"/>
          <a:sy n="50" d="100"/>
        </p:scale>
        <p:origin x="147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8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00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37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69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452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44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3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90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80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83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341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3AEB5-6A20-4C93-B58E-DF2F0C1CFFA8}" type="datetimeFigureOut">
              <a:rPr kumimoji="1" lang="ja-JP" altLang="en-US" smtClean="0"/>
              <a:t>2024/6/6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A48E5-76AE-4558-9443-6A156C1449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5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B974832-B469-4EB9-BF18-1A8A13110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56" y="8779804"/>
            <a:ext cx="9565144" cy="700181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51" name="テキスト ボックス 7">
            <a:extLst>
              <a:ext uri="{FF2B5EF4-FFF2-40B4-BE49-F238E27FC236}">
                <a16:creationId xmlns:a16="http://schemas.microsoft.com/office/drawing/2014/main" id="{7992839D-B116-4043-BD2B-78E667288FAF}"/>
              </a:ext>
            </a:extLst>
          </p:cNvPr>
          <p:cNvSpPr txBox="1"/>
          <p:nvPr/>
        </p:nvSpPr>
        <p:spPr bwMode="white">
          <a:xfrm>
            <a:off x="8460088" y="15835195"/>
            <a:ext cx="2344070" cy="365521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wrap="square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作成：関西エアポート</a:t>
            </a: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</a:t>
            </a: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株</a:t>
            </a:r>
            <a:r>
              <a:rPr kumimoji="0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)】</a:t>
            </a:r>
          </a:p>
        </p:txBody>
      </p:sp>
      <p:graphicFrame>
        <p:nvGraphicFramePr>
          <p:cNvPr id="52" name="表 7">
            <a:extLst>
              <a:ext uri="{FF2B5EF4-FFF2-40B4-BE49-F238E27FC236}">
                <a16:creationId xmlns:a16="http://schemas.microsoft.com/office/drawing/2014/main" id="{58FC55C0-CE20-4CF2-9D0A-4CCB658D58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04052"/>
              </p:ext>
            </p:extLst>
          </p:nvPr>
        </p:nvGraphicFramePr>
        <p:xfrm>
          <a:off x="1041401" y="1479162"/>
          <a:ext cx="9758178" cy="5462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399">
                  <a:extLst>
                    <a:ext uri="{9D8B030D-6E8A-4147-A177-3AD203B41FA5}">
                      <a16:colId xmlns:a16="http://schemas.microsoft.com/office/drawing/2014/main" val="2465912338"/>
                    </a:ext>
                  </a:extLst>
                </a:gridCol>
                <a:gridCol w="3915878">
                  <a:extLst>
                    <a:ext uri="{9D8B030D-6E8A-4147-A177-3AD203B41FA5}">
                      <a16:colId xmlns:a16="http://schemas.microsoft.com/office/drawing/2014/main" val="2564341597"/>
                    </a:ext>
                  </a:extLst>
                </a:gridCol>
                <a:gridCol w="4292901">
                  <a:extLst>
                    <a:ext uri="{9D8B030D-6E8A-4147-A177-3AD203B41FA5}">
                      <a16:colId xmlns:a16="http://schemas.microsoft.com/office/drawing/2014/main" val="3724898645"/>
                    </a:ext>
                  </a:extLst>
                </a:gridCol>
              </a:tblGrid>
              <a:tr h="993483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err="1"/>
                        <a:t>Lden</a:t>
                      </a:r>
                      <a:r>
                        <a:rPr kumimoji="1" lang="ja-JP" altLang="en-US" sz="2400" dirty="0"/>
                        <a:t>試算</a:t>
                      </a:r>
                      <a:endParaRPr kumimoji="1" lang="en-US" altLang="ja-JP" sz="2400" dirty="0"/>
                    </a:p>
                    <a:p>
                      <a:pPr algn="ctr"/>
                      <a:r>
                        <a:rPr kumimoji="1" lang="ja-JP" altLang="en-US" sz="2400" dirty="0"/>
                        <a:t>（</a:t>
                      </a:r>
                      <a:r>
                        <a:rPr kumimoji="1" lang="en-US" altLang="ja-JP" sz="2400" dirty="0"/>
                        <a:t>dB</a:t>
                      </a:r>
                      <a:r>
                        <a:rPr kumimoji="1" lang="ja-JP" altLang="en-US" sz="2400" dirty="0"/>
                        <a:t>）</a:t>
                      </a:r>
                      <a:endParaRPr kumimoji="1" lang="ja-JP" altLang="en-US" sz="2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400" dirty="0"/>
                        <a:t>地　　　区　　　名</a:t>
                      </a:r>
                      <a:endParaRPr kumimoji="1" lang="ja-JP" altLang="en-US" sz="2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716600"/>
                  </a:ext>
                </a:extLst>
              </a:tr>
              <a:tr h="582472"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accent1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gridSpan="2"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2000" dirty="0"/>
                        <a:t>該当なし</a:t>
                      </a: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accent1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374101"/>
                  </a:ext>
                </a:extLst>
              </a:tr>
              <a:tr h="777311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/>
                        <a:t>該当なし</a:t>
                      </a:r>
                      <a:endParaRPr kumimoji="1" lang="ja-JP" altLang="en-US" sz="20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96582"/>
                  </a:ext>
                </a:extLst>
              </a:tr>
              <a:tr h="777311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kumimoji="1" lang="ja-JP" altLang="en-US" sz="20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多奈川小島 </a:t>
                      </a:r>
                      <a:endParaRPr kumimoji="1" lang="en-US" altLang="ja-JP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r>
                        <a:rPr kumimoji="1" lang="ja-JP" altLang="en-US" sz="2000" b="1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　　</a:t>
                      </a:r>
                      <a:r>
                        <a:rPr kumimoji="1" lang="ja-JP" altLang="en-US" sz="1800" b="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（</a:t>
                      </a:r>
                      <a:r>
                        <a:rPr kumimoji="1" lang="en-US" altLang="ja-JP" sz="1800" b="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2019</a:t>
                      </a:r>
                      <a:r>
                        <a:rPr kumimoji="1" lang="ja-JP" altLang="en-US" sz="1800" b="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年実績値</a:t>
                      </a:r>
                      <a:r>
                        <a:rPr kumimoji="1" lang="ja-JP" altLang="en-US" sz="1800" b="0" i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：４８）</a:t>
                      </a:r>
                      <a:endParaRPr kumimoji="1" lang="ja-JP" altLang="en-US" sz="2000" b="0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000" b="1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67487854"/>
                  </a:ext>
                </a:extLst>
              </a:tr>
              <a:tr h="777311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kumimoji="1" lang="ja-JP" altLang="en-US" sz="20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岩屋  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ja-JP" altLang="en-US" sz="2000" u="none" dirty="0">
                          <a:solidFill>
                            <a:schemeClr val="tx1"/>
                          </a:solidFill>
                        </a:rPr>
                        <a:t>鵜崎  </a:t>
                      </a:r>
                      <a:r>
                        <a:rPr kumimoji="1" lang="en-US" altLang="ja-JP" sz="2000" b="1" u="none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en-US" altLang="ja-JP" sz="2000" u="none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ja-JP" altLang="en-US" sz="2000" u="none" dirty="0">
                          <a:solidFill>
                            <a:schemeClr val="tx1"/>
                          </a:solidFill>
                        </a:rPr>
                        <a:t>釜口  </a:t>
                      </a:r>
                      <a:r>
                        <a:rPr kumimoji="1" lang="en-US" altLang="ja-JP" sz="2000" b="1" u="none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en-US" altLang="ja-JP" sz="2000" u="none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ja-JP" altLang="en-US" sz="2000" u="none" baseline="0" dirty="0">
                          <a:solidFill>
                            <a:schemeClr val="tx1"/>
                          </a:solidFill>
                        </a:rPr>
                        <a:t>由良</a:t>
                      </a:r>
                      <a:r>
                        <a:rPr kumimoji="1" lang="ja-JP" altLang="en-US" sz="2000" u="none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大川　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29866542"/>
                  </a:ext>
                </a:extLst>
              </a:tr>
              <a:tr h="777311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kumimoji="1" lang="ja-JP" altLang="en-US" sz="20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二色</a:t>
                      </a:r>
                      <a:endParaRPr kumimoji="1" lang="en-US" altLang="ja-JP" sz="2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r>
                        <a:rPr kumimoji="1" lang="ja-JP" altLang="en-US" sz="2000" b="1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　　</a:t>
                      </a:r>
                      <a:r>
                        <a:rPr kumimoji="1" lang="ja-JP" altLang="en-US" sz="1800" b="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（</a:t>
                      </a:r>
                      <a:r>
                        <a:rPr kumimoji="1" lang="en-US" altLang="ja-JP" sz="1800" b="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2019</a:t>
                      </a:r>
                      <a:r>
                        <a:rPr kumimoji="1" lang="ja-JP" altLang="en-US" sz="1800" b="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年実績値：４０）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>
                          <a:solidFill>
                            <a:schemeClr val="tx1"/>
                          </a:solidFill>
                        </a:rPr>
                        <a:t>中川原  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 沼島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18617674"/>
                  </a:ext>
                </a:extLst>
              </a:tr>
              <a:tr h="777311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kumimoji="1"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kumimoji="1" lang="ja-JP" altLang="en-US" sz="20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南港北 </a:t>
                      </a:r>
                      <a:endParaRPr kumimoji="1" lang="en-US" altLang="ja-JP" sz="2000" b="1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/>
                      <a:r>
                        <a:rPr kumimoji="1" lang="ja-JP" altLang="en-US" sz="2000" b="1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　　</a:t>
                      </a:r>
                      <a:r>
                        <a:rPr kumimoji="1" lang="ja-JP" altLang="en-US" sz="1800" b="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（</a:t>
                      </a:r>
                      <a:r>
                        <a:rPr kumimoji="1" lang="en-US" altLang="ja-JP" sz="1800" b="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2019</a:t>
                      </a:r>
                      <a:r>
                        <a:rPr kumimoji="1" lang="ja-JP" altLang="en-US" sz="1800" b="0" i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年実績値：２１）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福良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片男波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382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07089F9-6CB4-4544-80BE-68E43066F743}"/>
              </a:ext>
            </a:extLst>
          </p:cNvPr>
          <p:cNvSpPr txBox="1"/>
          <p:nvPr/>
        </p:nvSpPr>
        <p:spPr>
          <a:xfrm>
            <a:off x="1012727" y="7073071"/>
            <a:ext cx="9786852" cy="1277273"/>
          </a:xfrm>
          <a:prstGeom prst="rect">
            <a:avLst/>
          </a:prstGeom>
          <a:noFill/>
          <a:ln>
            <a:solidFill>
              <a:sysClr val="windowText" lastClr="0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ja-JP" altLang="en-US" sz="1600" kern="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0" lang="ja-JP" altLang="en-US" sz="16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</a:t>
            </a:r>
            <a:r>
              <a:rPr lang="ja-JP" altLang="en-US" sz="16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表は、主だった地区において、別途作成の騒音予測図</a:t>
            </a:r>
            <a:r>
              <a:rPr lang="en-US" altLang="ja-JP" sz="16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/</a:t>
            </a:r>
            <a:r>
              <a:rPr lang="ja-JP" altLang="en-US" sz="16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環境基準マイナス</a:t>
            </a:r>
            <a:r>
              <a:rPr lang="en-US" altLang="ja-JP" sz="16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5dB</a:t>
            </a:r>
            <a:r>
              <a:rPr lang="ja-JP" altLang="en-US" sz="16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（修正案）を下回るか</a:t>
            </a:r>
            <a:endParaRPr lang="en-US" altLang="ja-JP" sz="16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914400">
              <a:defRPr/>
            </a:pPr>
            <a:r>
              <a:rPr lang="ja-JP" altLang="en-US" sz="16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どうかを補助的に確認するため、</a:t>
            </a: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関西エアポート</a:t>
            </a:r>
            <a:r>
              <a:rPr lang="en-US" altLang="ja-JP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株</a:t>
            </a:r>
            <a:r>
              <a:rPr lang="en-US" altLang="ja-JP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独自の手法で試算した結果を分類したもの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914400">
              <a:defRPr/>
            </a:pPr>
            <a:endParaRPr lang="en-US" altLang="ja-JP" sz="15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914400">
              <a:defRPr/>
            </a:pPr>
            <a:r>
              <a:rPr lang="ja-JP" altLang="en-US" sz="1500" kern="0" dirty="0">
                <a:solidFill>
                  <a:prstClr val="black"/>
                </a:solidFill>
                <a:latin typeface="+mn-ea"/>
              </a:rPr>
              <a:t> </a:t>
            </a:r>
            <a:r>
              <a:rPr kumimoji="0" lang="ja-JP" altLang="en-US" sz="15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注：</a:t>
            </a:r>
            <a:r>
              <a:rPr lang="ja-JP" altLang="en-US" sz="1500" kern="0" dirty="0">
                <a:solidFill>
                  <a:prstClr val="black"/>
                </a:solidFill>
                <a:latin typeface="+mn-ea"/>
              </a:rPr>
              <a:t>騒音予想は</a:t>
            </a:r>
            <a:r>
              <a:rPr kumimoji="0" lang="ja-JP" altLang="en-US" sz="15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環境基準を下回るほど振れ幅が大きくなるため、一定幅で表示した。</a:t>
            </a:r>
            <a:endParaRPr kumimoji="0" lang="en-US" altLang="ja-JP" sz="15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  <a:p>
            <a:pPr defTabSz="914400">
              <a:defRPr/>
            </a:pPr>
            <a:r>
              <a:rPr lang="ja-JP" altLang="en-US" sz="1500" b="0" kern="0" dirty="0">
                <a:solidFill>
                  <a:prstClr val="black"/>
                </a:solidFill>
                <a:latin typeface="+mn-ea"/>
              </a:rPr>
              <a:t>　　 但し、</a:t>
            </a:r>
            <a:r>
              <a:rPr kumimoji="0" lang="ja-JP" alt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天候不良や混雑等により、</a:t>
            </a:r>
            <a:r>
              <a:rPr kumimoji="0" lang="ja-JP" altLang="en-US" sz="1500" b="1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実際の観測値は上表の範囲</a:t>
            </a:r>
            <a:r>
              <a:rPr kumimoji="0" lang="ja-JP" altLang="en-US" sz="1500" b="1" i="0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ea"/>
              </a:rPr>
              <a:t>に収まらない</a:t>
            </a:r>
            <a:r>
              <a:rPr kumimoji="0" lang="ja-JP" altLang="en-US" sz="1500" b="1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場合がある</a:t>
            </a:r>
            <a:r>
              <a:rPr kumimoji="0" lang="ja-JP" altLang="en-US" sz="15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</a:rPr>
              <a:t>ことに留意されたい。</a:t>
            </a:r>
            <a:endParaRPr kumimoji="0" lang="en-US" altLang="ja-JP" sz="1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E9C563C-6E1B-40B5-A050-72AF2679CD05}"/>
              </a:ext>
            </a:extLst>
          </p:cNvPr>
          <p:cNvSpPr txBox="1"/>
          <p:nvPr/>
        </p:nvSpPr>
        <p:spPr bwMode="white">
          <a:xfrm>
            <a:off x="1062874" y="2869413"/>
            <a:ext cx="48916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57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98C7C93-A426-4899-9078-770D02BEBDCC}"/>
              </a:ext>
            </a:extLst>
          </p:cNvPr>
          <p:cNvSpPr txBox="1"/>
          <p:nvPr/>
        </p:nvSpPr>
        <p:spPr bwMode="white">
          <a:xfrm>
            <a:off x="1061287" y="3622425"/>
            <a:ext cx="489161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52</a:t>
            </a:r>
            <a:endParaRPr kumimoji="1" lang="ja-JP" altLang="en-US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F4CEAD8-9E05-483C-817D-7A699E8A5632}"/>
              </a:ext>
            </a:extLst>
          </p:cNvPr>
          <p:cNvSpPr txBox="1"/>
          <p:nvPr/>
        </p:nvSpPr>
        <p:spPr bwMode="white">
          <a:xfrm>
            <a:off x="1061288" y="4410384"/>
            <a:ext cx="48916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48</a:t>
            </a:r>
            <a:endParaRPr kumimoji="1" lang="ja-JP" altLang="en-US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2A0F146-4CF4-497B-AB51-205692F51BFB}"/>
              </a:ext>
            </a:extLst>
          </p:cNvPr>
          <p:cNvSpPr txBox="1"/>
          <p:nvPr/>
        </p:nvSpPr>
        <p:spPr bwMode="white">
          <a:xfrm>
            <a:off x="1059702" y="5177719"/>
            <a:ext cx="48916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44</a:t>
            </a:r>
            <a:endParaRPr kumimoji="1" lang="ja-JP" altLang="en-US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3528275-F800-40BC-B518-9B5F8717FBAE}"/>
              </a:ext>
            </a:extLst>
          </p:cNvPr>
          <p:cNvSpPr txBox="1"/>
          <p:nvPr/>
        </p:nvSpPr>
        <p:spPr bwMode="white">
          <a:xfrm>
            <a:off x="1059702" y="5961509"/>
            <a:ext cx="48916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40</a:t>
            </a:r>
            <a:endParaRPr kumimoji="1" lang="ja-JP" altLang="en-US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28ACE55-392B-447A-A1DB-BB05C4EBC5EF}"/>
              </a:ext>
            </a:extLst>
          </p:cNvPr>
          <p:cNvSpPr txBox="1"/>
          <p:nvPr/>
        </p:nvSpPr>
        <p:spPr bwMode="white">
          <a:xfrm>
            <a:off x="6028451" y="2570656"/>
            <a:ext cx="125108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+mn-ea"/>
              </a:rPr>
              <a:t>該当なし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D74DE04-2885-4CEC-AD10-152140EF22F9}"/>
              </a:ext>
            </a:extLst>
          </p:cNvPr>
          <p:cNvSpPr txBox="1"/>
          <p:nvPr/>
        </p:nvSpPr>
        <p:spPr bwMode="white">
          <a:xfrm>
            <a:off x="1552036" y="2565032"/>
            <a:ext cx="207920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環境基準を上回る</a:t>
            </a:r>
          </a:p>
        </p:txBody>
      </p:sp>
      <p:sp>
        <p:nvSpPr>
          <p:cNvPr id="9" name="テキスト ボックス 2">
            <a:extLst>
              <a:ext uri="{FF2B5EF4-FFF2-40B4-BE49-F238E27FC236}">
                <a16:creationId xmlns:a16="http://schemas.microsoft.com/office/drawing/2014/main" id="{00000000-0008-0000-0000-0000F2000000}"/>
              </a:ext>
            </a:extLst>
          </p:cNvPr>
          <p:cNvSpPr txBox="1"/>
          <p:nvPr/>
        </p:nvSpPr>
        <p:spPr>
          <a:xfrm>
            <a:off x="7936178" y="15489516"/>
            <a:ext cx="2731822" cy="292100"/>
          </a:xfrm>
          <a:prstGeom prst="rect">
            <a:avLst/>
          </a:prstGeom>
          <a:solidFill>
            <a:schemeClr val="bg1"/>
          </a:solidFill>
          <a:ln>
            <a:solidFill>
              <a:sysClr val="windowText" lastClr="000000"/>
            </a:solidFill>
          </a:ln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5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【</a:t>
            </a:r>
            <a:r>
              <a:rPr lang="ja-JP" altLang="en-US" sz="105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地図出典：国土地理院ウェブサイト</a:t>
            </a:r>
            <a:r>
              <a:rPr lang="en-US" altLang="ja-JP" sz="105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】</a:t>
            </a:r>
            <a:endParaRPr kumimoji="1" lang="ja-JP" altLang="en-US" sz="1050" b="1" dirty="0"/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7445F3BE-B0DC-41C9-B48A-726BF759E846}"/>
              </a:ext>
            </a:extLst>
          </p:cNvPr>
          <p:cNvSpPr/>
          <p:nvPr/>
        </p:nvSpPr>
        <p:spPr>
          <a:xfrm>
            <a:off x="2416648" y="4020233"/>
            <a:ext cx="360000" cy="576887"/>
          </a:xfrm>
          <a:prstGeom prst="downArrow">
            <a:avLst>
              <a:gd name="adj1" fmla="val 50000"/>
              <a:gd name="adj2" fmla="val 2653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D18E3CB-2991-4F4F-AE68-6CDA02B0A9D2}"/>
              </a:ext>
            </a:extLst>
          </p:cNvPr>
          <p:cNvSpPr txBox="1"/>
          <p:nvPr/>
        </p:nvSpPr>
        <p:spPr bwMode="white">
          <a:xfrm>
            <a:off x="2103325" y="3856719"/>
            <a:ext cx="984530" cy="307777"/>
          </a:xfrm>
          <a:prstGeom prst="rect">
            <a:avLst/>
          </a:prstGeom>
          <a:solidFill>
            <a:schemeClr val="bg1">
              <a:alpha val="9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+mn-ea"/>
              </a:rPr>
              <a:t>52</a:t>
            </a:r>
            <a:r>
              <a:rPr kumimoji="1" lang="ja-JP" altLang="en-US" sz="1400" dirty="0">
                <a:latin typeface="+mn-ea"/>
              </a:rPr>
              <a:t>未満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6191768B-E202-49B5-AA62-3D01EFCA3BD3}"/>
              </a:ext>
            </a:extLst>
          </p:cNvPr>
          <p:cNvSpPr/>
          <p:nvPr/>
        </p:nvSpPr>
        <p:spPr>
          <a:xfrm>
            <a:off x="2416648" y="6206606"/>
            <a:ext cx="360000" cy="684000"/>
          </a:xfrm>
          <a:prstGeom prst="downArrow">
            <a:avLst>
              <a:gd name="adj1" fmla="val 50000"/>
              <a:gd name="adj2" fmla="val 2653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391BDC8-AE89-42AC-AA0E-DCBF0E8FAFF9}"/>
              </a:ext>
            </a:extLst>
          </p:cNvPr>
          <p:cNvSpPr txBox="1"/>
          <p:nvPr/>
        </p:nvSpPr>
        <p:spPr bwMode="white">
          <a:xfrm>
            <a:off x="2103325" y="6200292"/>
            <a:ext cx="984530" cy="307777"/>
          </a:xfrm>
          <a:prstGeom prst="rect">
            <a:avLst/>
          </a:prstGeom>
          <a:solidFill>
            <a:schemeClr val="bg1">
              <a:alpha val="9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+mn-ea"/>
              </a:rPr>
              <a:t>40</a:t>
            </a:r>
            <a:r>
              <a:rPr kumimoji="1" lang="ja-JP" altLang="en-US" sz="1400" dirty="0">
                <a:latin typeface="+mn-ea"/>
              </a:rPr>
              <a:t>未満</a:t>
            </a:r>
            <a:endParaRPr kumimoji="1" lang="ja-JP" altLang="en-US" sz="2000" dirty="0"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7340371-262E-4C14-B871-BC91B383BC46}"/>
              </a:ext>
            </a:extLst>
          </p:cNvPr>
          <p:cNvSpPr txBox="1"/>
          <p:nvPr/>
        </p:nvSpPr>
        <p:spPr>
          <a:xfrm>
            <a:off x="964492" y="1042552"/>
            <a:ext cx="5681949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kern="0" dirty="0">
                <a:solidFill>
                  <a:prstClr val="black"/>
                </a:solidFill>
                <a:latin typeface="游ゴシック 本文"/>
                <a:ea typeface="ＭＳ ゴシック" panose="020B0609070205080204" pitchFamily="49" charset="-128"/>
              </a:rPr>
              <a:t>地区別の航空機騒音予想値（関西国際空港）</a:t>
            </a:r>
            <a:endParaRPr kumimoji="0" lang="en-US" altLang="ja-JP" sz="20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本文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A164180-09E3-414F-AF30-0229581944DE}"/>
              </a:ext>
            </a:extLst>
          </p:cNvPr>
          <p:cNvSpPr txBox="1"/>
          <p:nvPr/>
        </p:nvSpPr>
        <p:spPr>
          <a:xfrm>
            <a:off x="6076907" y="788092"/>
            <a:ext cx="3178882" cy="52322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新飛行経路案に係る環境検証委員会</a:t>
            </a:r>
            <a:endParaRPr lang="en-US" altLang="ja-JP" sz="1400" b="1" kern="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中間とりまとめ参考資料１より作成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3C38074-82AE-45E7-86C7-566DB82C7A04}"/>
              </a:ext>
            </a:extLst>
          </p:cNvPr>
          <p:cNvSpPr txBox="1"/>
          <p:nvPr/>
        </p:nvSpPr>
        <p:spPr>
          <a:xfrm>
            <a:off x="9388548" y="780942"/>
            <a:ext cx="1411031" cy="52322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</a:t>
            </a:r>
            <a:endParaRPr kumimoji="0" lang="en-US" altLang="ja-JP" sz="24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176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976</TotalTime>
  <Words>232</Words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UDゴシック</vt:lpstr>
      <vt:lpstr>ＭＳ ゴシック</vt:lpstr>
      <vt:lpstr>游ゴシック</vt:lpstr>
      <vt:lpstr>游ゴシック 本文</vt:lpstr>
      <vt:lpstr>Arial</vt:lpstr>
      <vt:lpstr>Calibri</vt:lpstr>
      <vt:lpstr>Calibri Light</vt:lpstr>
      <vt:lpstr>Verdana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2024-05-19T04:01:29Z</cp:lastPrinted>
  <dcterms:created xsi:type="dcterms:W3CDTF">2023-05-12T03:49:25Z</dcterms:created>
  <dcterms:modified xsi:type="dcterms:W3CDTF">2024-06-06T01:39:40Z</dcterms:modified>
</cp:coreProperties>
</file>