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62" autoAdjust="0"/>
    <p:restoredTop sz="96863" autoAdjust="0"/>
  </p:normalViewPr>
  <p:slideViewPr>
    <p:cSldViewPr>
      <p:cViewPr varScale="1">
        <p:scale>
          <a:sx n="70" d="100"/>
          <a:sy n="70" d="100"/>
        </p:scale>
        <p:origin x="16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410B365-5E4F-451B-9800-7F2C07EDE37E}" type="datetimeFigureOut">
              <a:rPr kumimoji="1" lang="ja-JP" altLang="en-US" smtClean="0"/>
              <a:t>2023/2/20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42B59F2-5E71-4F6C-85A2-0A59C8899831}" type="slidenum">
              <a:rPr kumimoji="1" lang="ja-JP" altLang="en-US" smtClean="0"/>
              <a:t>‹#›</a:t>
            </a:fld>
            <a:endParaRPr kumimoji="1" lang="ja-JP" altLang="en-US"/>
          </a:p>
        </p:txBody>
      </p:sp>
    </p:spTree>
    <p:extLst>
      <p:ext uri="{BB962C8B-B14F-4D97-AF65-F5344CB8AC3E}">
        <p14:creationId xmlns:p14="http://schemas.microsoft.com/office/powerpoint/2010/main" val="18463961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BB25E6-F10E-46E7-ABBF-6B70925801B8}" type="datetime1">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214456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15C91A-256E-458F-8BA5-1A9B267B5468}" type="datetime1">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1012499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4A15E4-D47B-4B22-BE23-5C799416341D}" type="datetime1">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3410062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AB59776-8B7A-4B95-B6AB-44A9FDF2B99D}" type="datetime1">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324863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B607021-ED26-44C9-83B6-6F81D2E2BDED}" type="datetime1">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87825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3611DAF-6C5B-4654-8FA7-43A1F3BBD8A9}" type="datetime1">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81901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CD90761-B643-4065-B224-84966797284D}" type="datetime1">
              <a:rPr kumimoji="1" lang="ja-JP" altLang="en-US" smtClean="0"/>
              <a:t>2023/2/20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174545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81B8AF8-D92E-44BB-9CC3-E8878B619B2A}" type="datetime1">
              <a:rPr kumimoji="1" lang="ja-JP" altLang="en-US" smtClean="0"/>
              <a:t>2023/2/20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648256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33C162-2430-4911-878E-3B8EE085690B}" type="datetime1">
              <a:rPr kumimoji="1" lang="ja-JP" altLang="en-US" smtClean="0"/>
              <a:t>2023/2/20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423991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C50F11-770E-4D92-95EF-B91484A219E6}" type="datetime1">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98731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2D7025B-A50E-4512-97C0-8970B6F5B54B}" type="datetime1">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2794526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B36D9-FEBD-4304-BB42-F26642A1F268}" type="datetime1">
              <a:rPr kumimoji="1" lang="ja-JP" altLang="en-US" smtClean="0"/>
              <a:t>2023/2/20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F6F97-08D0-46F9-A459-71D97BA62D20}" type="slidenum">
              <a:rPr kumimoji="1" lang="ja-JP" altLang="en-US" smtClean="0"/>
              <a:t>‹#›</a:t>
            </a:fld>
            <a:endParaRPr kumimoji="1" lang="ja-JP" altLang="en-US"/>
          </a:p>
        </p:txBody>
      </p:sp>
    </p:spTree>
    <p:extLst>
      <p:ext uri="{BB962C8B-B14F-4D97-AF65-F5344CB8AC3E}">
        <p14:creationId xmlns:p14="http://schemas.microsoft.com/office/powerpoint/2010/main" val="595642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2DD16DAC-A7F6-4BC8-8946-C09C433B2B54}"/>
              </a:ext>
            </a:extLst>
          </p:cNvPr>
          <p:cNvSpPr/>
          <p:nvPr/>
        </p:nvSpPr>
        <p:spPr>
          <a:xfrm>
            <a:off x="0" y="-27384"/>
            <a:ext cx="9144000" cy="523220"/>
          </a:xfrm>
          <a:prstGeom prst="rect">
            <a:avLst/>
          </a:prstGeom>
          <a:solidFill>
            <a:srgbClr val="0070C0"/>
          </a:solidFill>
        </p:spPr>
        <p:txBody>
          <a:bodyPr wrap="square">
            <a:spAutoFit/>
          </a:bodyPr>
          <a:lstStyle/>
          <a:p>
            <a:r>
              <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今年度</a:t>
            </a:r>
            <a:r>
              <a:rPr lang="ja-JP" altLang="en-US" sz="280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の取組に</a:t>
            </a:r>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ついて</a:t>
            </a:r>
            <a:endPar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700F3772-4D87-4C47-9FFE-AF8837E56786}"/>
              </a:ext>
            </a:extLst>
          </p:cNvPr>
          <p:cNvSpPr txBox="1"/>
          <p:nvPr/>
        </p:nvSpPr>
        <p:spPr>
          <a:xfrm>
            <a:off x="7956376" y="38931"/>
            <a:ext cx="1132777" cy="380480"/>
          </a:xfrm>
          <a:prstGeom prst="rect">
            <a:avLst/>
          </a:prstGeom>
          <a:solidFill>
            <a:schemeClr val="bg1"/>
          </a:solidFill>
          <a:ln w="9525">
            <a:solidFill>
              <a:schemeClr val="tx1"/>
            </a:solidFill>
          </a:ln>
        </p:spPr>
        <p:txBody>
          <a:bodyPr wrap="square" lIns="36000" tIns="36000" rIns="36000" bIns="36000" rtlCol="0" anchor="ctr">
            <a:spAutoFit/>
          </a:bodyPr>
          <a:lstStyle/>
          <a:p>
            <a:pPr algn="ct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資料１</a:t>
            </a:r>
          </a:p>
        </p:txBody>
      </p:sp>
      <p:sp>
        <p:nvSpPr>
          <p:cNvPr id="32" name="テキスト ボックス 31">
            <a:extLst>
              <a:ext uri="{FF2B5EF4-FFF2-40B4-BE49-F238E27FC236}">
                <a16:creationId xmlns:a16="http://schemas.microsoft.com/office/drawing/2014/main" id="{CB86D1E6-F74D-49DD-BCD9-AEC260EC77EE}"/>
              </a:ext>
            </a:extLst>
          </p:cNvPr>
          <p:cNvSpPr txBox="1"/>
          <p:nvPr/>
        </p:nvSpPr>
        <p:spPr>
          <a:xfrm>
            <a:off x="188116" y="619526"/>
            <a:ext cx="1440741" cy="307777"/>
          </a:xfrm>
          <a:prstGeom prst="rect">
            <a:avLst/>
          </a:prstGeom>
          <a:solidFill>
            <a:schemeClr val="tx2">
              <a:lumMod val="20000"/>
              <a:lumOff val="80000"/>
            </a:schemeClr>
          </a:solidFill>
          <a:ln>
            <a:solidFill>
              <a:schemeClr val="tx1"/>
            </a:solidFill>
          </a:ln>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両府営駐車場</a:t>
            </a:r>
            <a:endParaRPr lang="en-US" altLang="ja-JP" sz="1400" dirty="0">
              <a:latin typeface="Meiryo UI" panose="020B0604030504040204" pitchFamily="50" charset="-128"/>
              <a:ea typeface="Meiryo UI" panose="020B0604030504040204" pitchFamily="50" charset="-128"/>
            </a:endParaRPr>
          </a:p>
        </p:txBody>
      </p:sp>
      <p:sp>
        <p:nvSpPr>
          <p:cNvPr id="118" name="テキスト ボックス 117">
            <a:extLst>
              <a:ext uri="{FF2B5EF4-FFF2-40B4-BE49-F238E27FC236}">
                <a16:creationId xmlns:a16="http://schemas.microsoft.com/office/drawing/2014/main" id="{86B263E3-2861-4BA3-A289-33B841C3F301}"/>
              </a:ext>
            </a:extLst>
          </p:cNvPr>
          <p:cNvSpPr txBox="1"/>
          <p:nvPr/>
        </p:nvSpPr>
        <p:spPr>
          <a:xfrm>
            <a:off x="179512" y="1054801"/>
            <a:ext cx="3703258"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○利用台数、回転率、収入</a:t>
            </a:r>
            <a:r>
              <a:rPr lang="ja-JP" altLang="en-US" sz="1600" dirty="0">
                <a:latin typeface="Meiryo UI" panose="020B0604030504040204" pitchFamily="50" charset="-128"/>
                <a:ea typeface="Meiryo UI" panose="020B0604030504040204" pitchFamily="50" charset="-128"/>
              </a:rPr>
              <a:t>の目標不達成</a:t>
            </a:r>
            <a:endParaRPr lang="en-US" altLang="ja-JP" sz="1600" dirty="0">
              <a:latin typeface="Meiryo UI" panose="020B0604030504040204" pitchFamily="50" charset="-128"/>
              <a:ea typeface="Meiryo UI" panose="020B0604030504040204" pitchFamily="50" charset="-128"/>
            </a:endParaRPr>
          </a:p>
        </p:txBody>
      </p:sp>
      <p:sp>
        <p:nvSpPr>
          <p:cNvPr id="119" name="矢印: 右 28">
            <a:extLst>
              <a:ext uri="{FF2B5EF4-FFF2-40B4-BE49-F238E27FC236}">
                <a16:creationId xmlns:a16="http://schemas.microsoft.com/office/drawing/2014/main" id="{D6A4EE48-EE8C-4D11-9DB3-E9359E533C28}"/>
              </a:ext>
            </a:extLst>
          </p:cNvPr>
          <p:cNvSpPr/>
          <p:nvPr/>
        </p:nvSpPr>
        <p:spPr>
          <a:xfrm>
            <a:off x="329641" y="1527567"/>
            <a:ext cx="468811" cy="3077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a:extLst>
              <a:ext uri="{FF2B5EF4-FFF2-40B4-BE49-F238E27FC236}">
                <a16:creationId xmlns:a16="http://schemas.microsoft.com/office/drawing/2014/main" id="{9167C9B1-8AA9-4F8C-9AA9-9B125E998DFB}"/>
              </a:ext>
            </a:extLst>
          </p:cNvPr>
          <p:cNvSpPr txBox="1"/>
          <p:nvPr/>
        </p:nvSpPr>
        <p:spPr>
          <a:xfrm>
            <a:off x="918454" y="1417783"/>
            <a:ext cx="5790256" cy="738664"/>
          </a:xfrm>
          <a:prstGeom prst="rect">
            <a:avLst/>
          </a:prstGeom>
          <a:noFill/>
        </p:spPr>
        <p:txBody>
          <a:bodyPr wrap="square" rtlCol="0">
            <a:spAutoFit/>
          </a:bodyPr>
          <a:lstStyle/>
          <a:p>
            <a:r>
              <a:rPr lang="ja-JP" altLang="en-US" sz="1400" b="1" dirty="0">
                <a:solidFill>
                  <a:srgbClr val="FF0000"/>
                </a:solidFill>
                <a:latin typeface="Meiryo UI" panose="020B0604030504040204" pitchFamily="50" charset="-128"/>
                <a:ea typeface="Meiryo UI" panose="020B0604030504040204" pitchFamily="50" charset="-128"/>
              </a:rPr>
              <a:t>前年</a:t>
            </a:r>
            <a:r>
              <a:rPr lang="ja-JP" altLang="en-US" sz="1400" b="1" dirty="0" smtClean="0">
                <a:solidFill>
                  <a:srgbClr val="FF0000"/>
                </a:solidFill>
                <a:latin typeface="Meiryo UI" panose="020B0604030504040204" pitchFamily="50" charset="-128"/>
                <a:ea typeface="Meiryo UI" panose="020B0604030504040204" pitchFamily="50" charset="-128"/>
              </a:rPr>
              <a:t>の利用台数、回転率、収入</a:t>
            </a:r>
            <a:r>
              <a:rPr lang="ja-JP" altLang="en-US" sz="1400" b="1" dirty="0">
                <a:solidFill>
                  <a:srgbClr val="FF0000"/>
                </a:solidFill>
                <a:latin typeface="Meiryo UI" panose="020B0604030504040204" pitchFamily="50" charset="-128"/>
                <a:ea typeface="Meiryo UI" panose="020B0604030504040204" pitchFamily="50" charset="-128"/>
              </a:rPr>
              <a:t>目標不達成及び新型コロナウィル感染症の影響による収入減を見越して</a:t>
            </a:r>
            <a:r>
              <a:rPr lang="ja-JP" altLang="en-US" sz="1400" b="1" dirty="0" smtClean="0">
                <a:solidFill>
                  <a:srgbClr val="FF0000"/>
                </a:solidFill>
                <a:latin typeface="Meiryo UI" panose="020B0604030504040204" pitchFamily="50" charset="-128"/>
                <a:ea typeface="Meiryo UI" panose="020B0604030504040204" pitchFamily="50" charset="-128"/>
              </a:rPr>
              <a:t>、引き続き、周辺</a:t>
            </a:r>
            <a:r>
              <a:rPr lang="ja-JP" altLang="en-US" sz="1400" b="1" dirty="0">
                <a:solidFill>
                  <a:srgbClr val="FF0000"/>
                </a:solidFill>
                <a:latin typeface="Meiryo UI" panose="020B0604030504040204" pitchFamily="50" charset="-128"/>
                <a:ea typeface="Meiryo UI" panose="020B0604030504040204" pitchFamily="50" charset="-128"/>
              </a:rPr>
              <a:t>店舗への営業活動を実施</a:t>
            </a:r>
            <a:endParaRPr lang="en-US" altLang="ja-JP" sz="1400" b="1" dirty="0">
              <a:solidFill>
                <a:srgbClr val="FF0000"/>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a:t>
            </a:r>
          </a:p>
        </p:txBody>
      </p:sp>
      <p:sp>
        <p:nvSpPr>
          <p:cNvPr id="121" name="テキスト ボックス 120">
            <a:extLst>
              <a:ext uri="{FF2B5EF4-FFF2-40B4-BE49-F238E27FC236}">
                <a16:creationId xmlns:a16="http://schemas.microsoft.com/office/drawing/2014/main" id="{5EE5008E-52E4-4C46-A6EF-20BEEC08E6B3}"/>
              </a:ext>
            </a:extLst>
          </p:cNvPr>
          <p:cNvSpPr txBox="1"/>
          <p:nvPr/>
        </p:nvSpPr>
        <p:spPr>
          <a:xfrm>
            <a:off x="918454" y="3266400"/>
            <a:ext cx="5531235" cy="738664"/>
          </a:xfrm>
          <a:prstGeom prst="rect">
            <a:avLst/>
          </a:prstGeom>
          <a:noFill/>
        </p:spPr>
        <p:txBody>
          <a:bodyPr wrap="square" rtlCol="0">
            <a:spAutoFit/>
          </a:bodyPr>
          <a:lstStyle/>
          <a:p>
            <a:r>
              <a:rPr lang="ja-JP" altLang="en-US" sz="1400" b="1" dirty="0" smtClean="0">
                <a:solidFill>
                  <a:srgbClr val="FF0000"/>
                </a:solidFill>
                <a:latin typeface="Meiryo UI" panose="020B0604030504040204" pitchFamily="50" charset="-128"/>
                <a:ea typeface="Meiryo UI" panose="020B0604030504040204" pitchFamily="50" charset="-128"/>
              </a:rPr>
              <a:t>引き続き、清掃業務の受託者に対し、ごみを見落とさない等の基本の徹底や清掃道具を整理整頓する等、場内美化に努めた</a:t>
            </a:r>
          </a:p>
          <a:p>
            <a:endParaRPr kumimoji="1" lang="ja-JP" altLang="en-US" sz="1400" b="1" dirty="0">
              <a:solidFill>
                <a:srgbClr val="FF0000"/>
              </a:solidFill>
              <a:latin typeface="Meiryo UI" panose="020B0604030504040204" pitchFamily="50" charset="-128"/>
              <a:ea typeface="Meiryo UI" panose="020B0604030504040204" pitchFamily="50" charset="-128"/>
            </a:endParaRPr>
          </a:p>
        </p:txBody>
      </p:sp>
      <p:sp>
        <p:nvSpPr>
          <p:cNvPr id="122" name="テキスト ボックス 121">
            <a:extLst>
              <a:ext uri="{FF2B5EF4-FFF2-40B4-BE49-F238E27FC236}">
                <a16:creationId xmlns:a16="http://schemas.microsoft.com/office/drawing/2014/main" id="{8E0B5482-588D-46F0-BF4B-70EA4828728A}"/>
              </a:ext>
            </a:extLst>
          </p:cNvPr>
          <p:cNvSpPr txBox="1"/>
          <p:nvPr/>
        </p:nvSpPr>
        <p:spPr>
          <a:xfrm>
            <a:off x="179512" y="2504531"/>
            <a:ext cx="2610010"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○満足度調査の目標不達成</a:t>
            </a:r>
            <a:endParaRPr lang="en-US" altLang="ja-JP" sz="1600" dirty="0">
              <a:latin typeface="Meiryo UI" panose="020B0604030504040204" pitchFamily="50" charset="-128"/>
              <a:ea typeface="Meiryo UI" panose="020B0604030504040204" pitchFamily="50" charset="-128"/>
            </a:endParaRPr>
          </a:p>
        </p:txBody>
      </p:sp>
      <p:sp>
        <p:nvSpPr>
          <p:cNvPr id="123" name="矢印: 右 28">
            <a:extLst>
              <a:ext uri="{FF2B5EF4-FFF2-40B4-BE49-F238E27FC236}">
                <a16:creationId xmlns:a16="http://schemas.microsoft.com/office/drawing/2014/main" id="{D10AF246-68AE-4B4D-8B86-61B116C68368}"/>
              </a:ext>
            </a:extLst>
          </p:cNvPr>
          <p:cNvSpPr/>
          <p:nvPr/>
        </p:nvSpPr>
        <p:spPr>
          <a:xfrm>
            <a:off x="323528" y="3356736"/>
            <a:ext cx="468811" cy="3077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テキスト ボックス 129">
            <a:extLst>
              <a:ext uri="{FF2B5EF4-FFF2-40B4-BE49-F238E27FC236}">
                <a16:creationId xmlns:a16="http://schemas.microsoft.com/office/drawing/2014/main" id="{7B4BD464-F36A-445B-A269-71337B2B0D8A}"/>
              </a:ext>
            </a:extLst>
          </p:cNvPr>
          <p:cNvSpPr txBox="1"/>
          <p:nvPr/>
        </p:nvSpPr>
        <p:spPr>
          <a:xfrm>
            <a:off x="920276" y="4489956"/>
            <a:ext cx="5788434" cy="523220"/>
          </a:xfrm>
          <a:prstGeom prst="rect">
            <a:avLst/>
          </a:prstGeom>
          <a:noFill/>
        </p:spPr>
        <p:txBody>
          <a:bodyPr wrap="square" rtlCol="0">
            <a:spAutoFit/>
          </a:bodyPr>
          <a:lstStyle/>
          <a:p>
            <a:r>
              <a:rPr lang="ja-JP" altLang="en-US" sz="1400" b="1" dirty="0" smtClean="0">
                <a:solidFill>
                  <a:srgbClr val="FF0000"/>
                </a:solidFill>
                <a:latin typeface="Meiryo UI" panose="020B0604030504040204" pitchFamily="50" charset="-128"/>
                <a:ea typeface="Meiryo UI" panose="020B0604030504040204" pitchFamily="50" charset="-128"/>
              </a:rPr>
              <a:t>既に実施している「場内禁煙」の掲示に加えて江坂駅周辺が「路上喫煙禁止地区及び環境美化推進重点地区」に指定されていることを啓発</a:t>
            </a:r>
            <a:endParaRPr lang="en-US" altLang="ja-JP" sz="1400" b="1" dirty="0">
              <a:solidFill>
                <a:srgbClr val="FF0000"/>
              </a:solidFill>
              <a:latin typeface="Meiryo UI" panose="020B0604030504040204" pitchFamily="50" charset="-128"/>
              <a:ea typeface="Meiryo UI" panose="020B0604030504040204" pitchFamily="50" charset="-128"/>
            </a:endParaRPr>
          </a:p>
        </p:txBody>
      </p:sp>
      <p:sp>
        <p:nvSpPr>
          <p:cNvPr id="131" name="テキスト ボックス 130">
            <a:extLst>
              <a:ext uri="{FF2B5EF4-FFF2-40B4-BE49-F238E27FC236}">
                <a16:creationId xmlns:a16="http://schemas.microsoft.com/office/drawing/2014/main" id="{645D3536-A8BF-4ECF-A1C3-4FA66F24166A}"/>
              </a:ext>
            </a:extLst>
          </p:cNvPr>
          <p:cNvSpPr txBox="1"/>
          <p:nvPr/>
        </p:nvSpPr>
        <p:spPr>
          <a:xfrm>
            <a:off x="337445" y="4091476"/>
            <a:ext cx="3466013"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・「タバコを吸っている人がいる」</a:t>
            </a:r>
            <a:r>
              <a:rPr lang="ja-JP" altLang="en-US" sz="1400" dirty="0">
                <a:latin typeface="Meiryo UI" panose="020B0604030504040204" pitchFamily="50" charset="-128"/>
                <a:ea typeface="Meiryo UI" panose="020B0604030504040204" pitchFamily="50" charset="-128"/>
              </a:rPr>
              <a:t>との利用者意見</a:t>
            </a:r>
            <a:endParaRPr lang="en-US" altLang="ja-JP" sz="1400" dirty="0">
              <a:latin typeface="Meiryo UI" panose="020B0604030504040204" pitchFamily="50" charset="-128"/>
              <a:ea typeface="Meiryo UI" panose="020B0604030504040204" pitchFamily="50" charset="-128"/>
            </a:endParaRPr>
          </a:p>
        </p:txBody>
      </p:sp>
      <p:sp>
        <p:nvSpPr>
          <p:cNvPr id="132" name="矢印: 右 28">
            <a:extLst>
              <a:ext uri="{FF2B5EF4-FFF2-40B4-BE49-F238E27FC236}">
                <a16:creationId xmlns:a16="http://schemas.microsoft.com/office/drawing/2014/main" id="{9E901BA9-0B36-448F-A82E-D2584F314A87}"/>
              </a:ext>
            </a:extLst>
          </p:cNvPr>
          <p:cNvSpPr/>
          <p:nvPr/>
        </p:nvSpPr>
        <p:spPr>
          <a:xfrm>
            <a:off x="319789" y="4600036"/>
            <a:ext cx="468811" cy="3077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3" name="図 1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1669" y="5203731"/>
            <a:ext cx="2077563" cy="1471706"/>
          </a:xfrm>
          <a:prstGeom prst="rect">
            <a:avLst/>
          </a:prstGeom>
          <a:ln w="3175">
            <a:solidFill>
              <a:schemeClr val="tx1"/>
            </a:solidFill>
          </a:ln>
        </p:spPr>
      </p:pic>
      <p:pic>
        <p:nvPicPr>
          <p:cNvPr id="134" name="図 1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4128" y="5203730"/>
            <a:ext cx="1962276" cy="1471707"/>
          </a:xfrm>
          <a:prstGeom prst="rect">
            <a:avLst/>
          </a:prstGeom>
        </p:spPr>
      </p:pic>
      <p:pic>
        <p:nvPicPr>
          <p:cNvPr id="135" name="図 1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3844" y="5203731"/>
            <a:ext cx="1962276" cy="1471707"/>
          </a:xfrm>
          <a:prstGeom prst="rect">
            <a:avLst/>
          </a:prstGeom>
        </p:spPr>
      </p:pic>
      <p:sp>
        <p:nvSpPr>
          <p:cNvPr id="136" name="楕円 135"/>
          <p:cNvSpPr/>
          <p:nvPr/>
        </p:nvSpPr>
        <p:spPr>
          <a:xfrm>
            <a:off x="4384982" y="5753556"/>
            <a:ext cx="489494" cy="4014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楕円 136"/>
          <p:cNvSpPr/>
          <p:nvPr/>
        </p:nvSpPr>
        <p:spPr>
          <a:xfrm>
            <a:off x="6260232" y="5653199"/>
            <a:ext cx="550139" cy="6561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40561" y="2895539"/>
            <a:ext cx="2577950" cy="307777"/>
          </a:xfrm>
          <a:prstGeom prst="rect">
            <a:avLst/>
          </a:prstGeom>
        </p:spPr>
        <p:txBody>
          <a:bodyPr wrap="none">
            <a:spAutoFit/>
          </a:bodyPr>
          <a:lstStyle/>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汚い」との利用者意見について</a:t>
            </a:r>
            <a:endParaRPr lang="en-US" altLang="ja-JP" sz="14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CB86D1E6-F74D-49DD-BCD9-AEC260EC77EE}"/>
              </a:ext>
            </a:extLst>
          </p:cNvPr>
          <p:cNvSpPr txBox="1"/>
          <p:nvPr/>
        </p:nvSpPr>
        <p:spPr>
          <a:xfrm>
            <a:off x="187437" y="2097836"/>
            <a:ext cx="1441420" cy="307777"/>
          </a:xfrm>
          <a:prstGeom prst="rect">
            <a:avLst/>
          </a:prstGeom>
          <a:solidFill>
            <a:schemeClr val="tx2">
              <a:lumMod val="20000"/>
              <a:lumOff val="80000"/>
            </a:schemeClr>
          </a:solidFill>
          <a:ln>
            <a:solidFill>
              <a:schemeClr val="tx1"/>
            </a:solidFill>
          </a:ln>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江坂立体駐車場</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15658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Words>
  <Application>Microsoft Office PowerPoint</Application>
  <PresentationFormat>画面に合わせる (4:3)</PresentationFormat>
  <Paragraphs>12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2023-02-20T11:25:46Z</dcterms:created>
  <dcterms:modified xsi:type="dcterms:W3CDTF">2023-02-20T11:25:52Z</dcterms:modified>
</cp:coreProperties>
</file>