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7" r:id="rId1"/>
  </p:sldMasterIdLst>
  <p:notesMasterIdLst>
    <p:notesMasterId r:id="rId60"/>
  </p:notesMasterIdLst>
  <p:handoutMasterIdLst>
    <p:handoutMasterId r:id="rId61"/>
  </p:handoutMasterIdLst>
  <p:sldIdLst>
    <p:sldId id="341" r:id="rId2"/>
    <p:sldId id="343" r:id="rId3"/>
    <p:sldId id="344" r:id="rId4"/>
    <p:sldId id="288" r:id="rId5"/>
    <p:sldId id="348" r:id="rId6"/>
    <p:sldId id="347" r:id="rId7"/>
    <p:sldId id="342" r:id="rId8"/>
    <p:sldId id="313" r:id="rId9"/>
    <p:sldId id="284" r:id="rId10"/>
    <p:sldId id="293" r:id="rId11"/>
    <p:sldId id="299" r:id="rId12"/>
    <p:sldId id="294" r:id="rId13"/>
    <p:sldId id="369" r:id="rId14"/>
    <p:sldId id="298" r:id="rId15"/>
    <p:sldId id="324" r:id="rId16"/>
    <p:sldId id="326" r:id="rId17"/>
    <p:sldId id="328" r:id="rId18"/>
    <p:sldId id="329" r:id="rId19"/>
    <p:sldId id="330" r:id="rId20"/>
    <p:sldId id="295" r:id="rId21"/>
    <p:sldId id="314" r:id="rId22"/>
    <p:sldId id="301" r:id="rId23"/>
    <p:sldId id="302" r:id="rId24"/>
    <p:sldId id="303" r:id="rId25"/>
    <p:sldId id="304" r:id="rId26"/>
    <p:sldId id="370" r:id="rId27"/>
    <p:sldId id="305" r:id="rId28"/>
    <p:sldId id="317" r:id="rId29"/>
    <p:sldId id="320" r:id="rId30"/>
    <p:sldId id="321" r:id="rId31"/>
    <p:sldId id="323" r:id="rId32"/>
    <p:sldId id="339" r:id="rId33"/>
    <p:sldId id="315" r:id="rId34"/>
    <p:sldId id="307" r:id="rId35"/>
    <p:sldId id="308" r:id="rId36"/>
    <p:sldId id="309" r:id="rId37"/>
    <p:sldId id="310" r:id="rId38"/>
    <p:sldId id="311" r:id="rId39"/>
    <p:sldId id="332" r:id="rId40"/>
    <p:sldId id="333" r:id="rId41"/>
    <p:sldId id="338" r:id="rId42"/>
    <p:sldId id="335" r:id="rId43"/>
    <p:sldId id="336" r:id="rId44"/>
    <p:sldId id="340" r:id="rId45"/>
    <p:sldId id="358" r:id="rId46"/>
    <p:sldId id="349" r:id="rId47"/>
    <p:sldId id="368" r:id="rId48"/>
    <p:sldId id="367" r:id="rId49"/>
    <p:sldId id="357" r:id="rId50"/>
    <p:sldId id="362" r:id="rId51"/>
    <p:sldId id="363" r:id="rId52"/>
    <p:sldId id="364" r:id="rId53"/>
    <p:sldId id="365" r:id="rId54"/>
    <p:sldId id="359" r:id="rId55"/>
    <p:sldId id="360" r:id="rId56"/>
    <p:sldId id="371" r:id="rId57"/>
    <p:sldId id="372" r:id="rId58"/>
    <p:sldId id="373" r:id="rId59"/>
  </p:sldIdLst>
  <p:sldSz cx="12801600" cy="9601200" type="A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24">
          <p15:clr>
            <a:srgbClr val="A4A3A4"/>
          </p15:clr>
        </p15:guide>
        <p15:guide id="2" pos="40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D8E8"/>
    <a:srgbClr val="E9ED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DBED569-4797-4DF1-A0F4-6AAB3CD982D8}" styleName="淡色スタイル 3 - アクセント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中間スタイル 1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93D81CF-94F2-401A-BA57-92F5A7B2D0C5}" styleName="スタイル (中間)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58" autoAdjust="0"/>
    <p:restoredTop sz="99470" autoAdjust="0"/>
  </p:normalViewPr>
  <p:slideViewPr>
    <p:cSldViewPr>
      <p:cViewPr varScale="1">
        <p:scale>
          <a:sx n="50" d="100"/>
          <a:sy n="50" d="100"/>
        </p:scale>
        <p:origin x="1338" y="66"/>
      </p:cViewPr>
      <p:guideLst>
        <p:guide orient="horz" pos="3024"/>
        <p:guide pos="403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38" y="0"/>
            <a:ext cx="2949575" cy="498475"/>
          </a:xfrm>
          <a:prstGeom prst="rect">
            <a:avLst/>
          </a:prstGeom>
        </p:spPr>
        <p:txBody>
          <a:bodyPr vert="horz" lIns="91440" tIns="45720" rIns="91440" bIns="45720" rtlCol="0"/>
          <a:lstStyle>
            <a:lvl1pPr algn="r">
              <a:defRPr sz="1200"/>
            </a:lvl1pPr>
          </a:lstStyle>
          <a:p>
            <a:fld id="{DF70ED13-3DB4-48A3-9094-EB3527BB854F}" type="datetimeFigureOut">
              <a:rPr kumimoji="1" lang="ja-JP" altLang="en-US" smtClean="0"/>
              <a:t>2019/10/8</a:t>
            </a:fld>
            <a:endParaRPr kumimoji="1" lang="ja-JP" altLang="en-US"/>
          </a:p>
        </p:txBody>
      </p:sp>
      <p:sp>
        <p:nvSpPr>
          <p:cNvPr id="4" name="フッター プレースホルダー 3"/>
          <p:cNvSpPr>
            <a:spLocks noGrp="1"/>
          </p:cNvSpPr>
          <p:nvPr>
            <p:ph type="ftr" sz="quarter" idx="2"/>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38" y="9440863"/>
            <a:ext cx="2949575" cy="498475"/>
          </a:xfrm>
          <a:prstGeom prst="rect">
            <a:avLst/>
          </a:prstGeom>
        </p:spPr>
        <p:txBody>
          <a:bodyPr vert="horz" lIns="91440" tIns="45720" rIns="91440" bIns="45720" rtlCol="0" anchor="b"/>
          <a:lstStyle>
            <a:lvl1pPr algn="r">
              <a:defRPr sz="1200"/>
            </a:lvl1pPr>
          </a:lstStyle>
          <a:p>
            <a:fld id="{27C0819B-7212-40F2-92A0-757025ED8C2D}" type="slidenum">
              <a:rPr kumimoji="1" lang="ja-JP" altLang="en-US" smtClean="0"/>
              <a:t>‹#›</a:t>
            </a:fld>
            <a:endParaRPr kumimoji="1" lang="ja-JP" altLang="en-US"/>
          </a:p>
        </p:txBody>
      </p:sp>
    </p:spTree>
    <p:extLst>
      <p:ext uri="{BB962C8B-B14F-4D97-AF65-F5344CB8AC3E}">
        <p14:creationId xmlns:p14="http://schemas.microsoft.com/office/powerpoint/2010/main" val="41060681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6888"/>
          </a:xfrm>
          <a:prstGeom prst="rect">
            <a:avLst/>
          </a:prstGeom>
        </p:spPr>
        <p:txBody>
          <a:bodyPr vert="horz" lIns="91440" tIns="45720" rIns="91440" bIns="45720" rtlCol="0"/>
          <a:lstStyle>
            <a:lvl1pPr algn="r">
              <a:defRPr sz="1200"/>
            </a:lvl1pPr>
          </a:lstStyle>
          <a:p>
            <a:fld id="{217AECAF-34E9-42ED-AEDE-284D0A39DAA9}" type="datetimeFigureOut">
              <a:rPr kumimoji="1" lang="ja-JP" altLang="en-US" smtClean="0"/>
              <a:t>2019/10/8</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21225"/>
            <a:ext cx="5445125" cy="4471988"/>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0863"/>
            <a:ext cx="2949575" cy="4968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6887"/>
          </a:xfrm>
          <a:prstGeom prst="rect">
            <a:avLst/>
          </a:prstGeom>
        </p:spPr>
        <p:txBody>
          <a:bodyPr vert="horz" lIns="91440" tIns="45720" rIns="91440" bIns="45720" rtlCol="0" anchor="b"/>
          <a:lstStyle>
            <a:lvl1pPr algn="r">
              <a:defRPr sz="1200"/>
            </a:lvl1pPr>
          </a:lstStyle>
          <a:p>
            <a:fld id="{AE1FB6EF-AFF5-4B37-91B7-641E4A5E6106}" type="slidenum">
              <a:rPr kumimoji="1" lang="ja-JP" altLang="en-US" smtClean="0"/>
              <a:t>‹#›</a:t>
            </a:fld>
            <a:endParaRPr kumimoji="1" lang="ja-JP" altLang="en-US"/>
          </a:p>
        </p:txBody>
      </p:sp>
    </p:spTree>
    <p:extLst>
      <p:ext uri="{BB962C8B-B14F-4D97-AF65-F5344CB8AC3E}">
        <p14:creationId xmlns:p14="http://schemas.microsoft.com/office/powerpoint/2010/main" val="231339224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AA69896-D08E-4F34-9D24-D96ABE3CEA20}" type="slidenum">
              <a:rPr kumimoji="1" lang="ja-JP" altLang="en-US" smtClean="0"/>
              <a:t>2</a:t>
            </a:fld>
            <a:endParaRPr kumimoji="1" lang="ja-JP" altLang="en-US"/>
          </a:p>
        </p:txBody>
      </p:sp>
    </p:spTree>
    <p:extLst>
      <p:ext uri="{BB962C8B-B14F-4D97-AF65-F5344CB8AC3E}">
        <p14:creationId xmlns:p14="http://schemas.microsoft.com/office/powerpoint/2010/main" val="28335305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A69896-D08E-4F34-9D24-D96ABE3CEA20}"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1816504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A69896-D08E-4F34-9D24-D96ABE3CEA20}"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2588316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A69896-D08E-4F34-9D24-D96ABE3CEA20}"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36859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A69896-D08E-4F34-9D24-D96ABE3CEA20}"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83524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A69896-D08E-4F34-9D24-D96ABE3CEA20}"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6890278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A69896-D08E-4F34-9D24-D96ABE3CEA20}"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896516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AA69896-D08E-4F34-9D24-D96ABE3CEA20}" type="slidenum">
              <a:rPr kumimoji="1" lang="ja-JP" altLang="en-US" smtClean="0"/>
              <a:t>11</a:t>
            </a:fld>
            <a:endParaRPr kumimoji="1" lang="ja-JP" altLang="en-US"/>
          </a:p>
        </p:txBody>
      </p:sp>
    </p:spTree>
    <p:extLst>
      <p:ext uri="{BB962C8B-B14F-4D97-AF65-F5344CB8AC3E}">
        <p14:creationId xmlns:p14="http://schemas.microsoft.com/office/powerpoint/2010/main" val="4018757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AA69896-D08E-4F34-9D24-D96ABE3CEA20}" type="slidenum">
              <a:rPr kumimoji="1" lang="ja-JP" altLang="en-US" smtClean="0"/>
              <a:t>24</a:t>
            </a:fld>
            <a:endParaRPr kumimoji="1" lang="ja-JP" altLang="en-US"/>
          </a:p>
        </p:txBody>
      </p:sp>
    </p:spTree>
    <p:extLst>
      <p:ext uri="{BB962C8B-B14F-4D97-AF65-F5344CB8AC3E}">
        <p14:creationId xmlns:p14="http://schemas.microsoft.com/office/powerpoint/2010/main" val="3493783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AA69896-D08E-4F34-9D24-D96ABE3CEA20}" type="slidenum">
              <a:rPr kumimoji="1" lang="ja-JP" altLang="en-US" smtClean="0"/>
              <a:t>36</a:t>
            </a:fld>
            <a:endParaRPr kumimoji="1" lang="ja-JP" altLang="en-US"/>
          </a:p>
        </p:txBody>
      </p:sp>
    </p:spTree>
    <p:extLst>
      <p:ext uri="{BB962C8B-B14F-4D97-AF65-F5344CB8AC3E}">
        <p14:creationId xmlns:p14="http://schemas.microsoft.com/office/powerpoint/2010/main" val="33176507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A69896-D08E-4F34-9D24-D96ABE3CEA20}"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2332557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A69896-D08E-4F34-9D24-D96ABE3CEA20}"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83438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A69896-D08E-4F34-9D24-D96ABE3CEA20}"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342891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60120" y="1571308"/>
            <a:ext cx="10881360" cy="3342640"/>
          </a:xfrm>
        </p:spPr>
        <p:txBody>
          <a:bodyPr anchor="b"/>
          <a:lstStyle>
            <a:lvl1pPr algn="ctr">
              <a:defRPr sz="84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600200" y="5042853"/>
            <a:ext cx="9601200" cy="2318067"/>
          </a:xfrm>
        </p:spPr>
        <p:txBody>
          <a:bodyPr/>
          <a:lstStyle>
            <a:lvl1pPr marL="0" indent="0" algn="ctr">
              <a:buNone/>
              <a:defRPr sz="3360"/>
            </a:lvl1pPr>
            <a:lvl2pPr marL="640080" indent="0" algn="ctr">
              <a:buNone/>
              <a:defRPr sz="2800"/>
            </a:lvl2pPr>
            <a:lvl3pPr marL="1280160" indent="0" algn="ctr">
              <a:buNone/>
              <a:defRPr sz="2520"/>
            </a:lvl3pPr>
            <a:lvl4pPr marL="1920240" indent="0" algn="ctr">
              <a:buNone/>
              <a:defRPr sz="2240"/>
            </a:lvl4pPr>
            <a:lvl5pPr marL="2560320" indent="0" algn="ctr">
              <a:buNone/>
              <a:defRPr sz="2240"/>
            </a:lvl5pPr>
            <a:lvl6pPr marL="3200400" indent="0" algn="ctr">
              <a:buNone/>
              <a:defRPr sz="2240"/>
            </a:lvl6pPr>
            <a:lvl7pPr marL="3840480" indent="0" algn="ctr">
              <a:buNone/>
              <a:defRPr sz="2240"/>
            </a:lvl7pPr>
            <a:lvl8pPr marL="4480560" indent="0" algn="ctr">
              <a:buNone/>
              <a:defRPr sz="2240"/>
            </a:lvl8pPr>
            <a:lvl9pPr marL="5120640" indent="0" algn="ctr">
              <a:buNone/>
              <a:defRPr sz="224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70654514-F041-4CCB-AF4D-69FA6B853A89}" type="datetime1">
              <a:rPr kumimoji="1" lang="ja-JP" altLang="en-US" smtClean="0"/>
              <a:t>2019/10/8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9857184" y="9185969"/>
            <a:ext cx="2880360" cy="511175"/>
          </a:xfrm>
        </p:spPr>
        <p:txBody>
          <a:bodyPr/>
          <a:lstStyle/>
          <a:p>
            <a:fld id="{C402DA3E-F348-4567-B7F4-A1C96C49CA95}" type="slidenum">
              <a:rPr kumimoji="1" lang="ja-JP" altLang="en-US" smtClean="0"/>
              <a:t>‹#›</a:t>
            </a:fld>
            <a:endParaRPr kumimoji="1" lang="ja-JP" altLang="en-US"/>
          </a:p>
        </p:txBody>
      </p:sp>
    </p:spTree>
    <p:extLst>
      <p:ext uri="{BB962C8B-B14F-4D97-AF65-F5344CB8AC3E}">
        <p14:creationId xmlns:p14="http://schemas.microsoft.com/office/powerpoint/2010/main" val="2540629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699AD156-089E-4FEB-91BB-D82662669403}" type="datetime1">
              <a:rPr kumimoji="1" lang="ja-JP" altLang="en-US" smtClean="0"/>
              <a:t>2019/10/8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402DA3E-F348-4567-B7F4-A1C96C49CA95}" type="slidenum">
              <a:rPr kumimoji="1" lang="ja-JP" altLang="en-US" smtClean="0"/>
              <a:t>‹#›</a:t>
            </a:fld>
            <a:endParaRPr kumimoji="1" lang="ja-JP" altLang="en-US"/>
          </a:p>
        </p:txBody>
      </p:sp>
    </p:spTree>
    <p:extLst>
      <p:ext uri="{BB962C8B-B14F-4D97-AF65-F5344CB8AC3E}">
        <p14:creationId xmlns:p14="http://schemas.microsoft.com/office/powerpoint/2010/main" val="991697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61146" y="511175"/>
            <a:ext cx="2760345" cy="8136573"/>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880111" y="511175"/>
            <a:ext cx="8121015" cy="8136573"/>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B757839A-0904-40CC-A46B-9820FF67E4CF}" type="datetime1">
              <a:rPr kumimoji="1" lang="ja-JP" altLang="en-US" smtClean="0"/>
              <a:t>2019/10/8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402DA3E-F348-4567-B7F4-A1C96C49CA95}" type="slidenum">
              <a:rPr kumimoji="1" lang="ja-JP" altLang="en-US" smtClean="0"/>
              <a:t>‹#›</a:t>
            </a:fld>
            <a:endParaRPr kumimoji="1" lang="ja-JP" altLang="en-US"/>
          </a:p>
        </p:txBody>
      </p:sp>
    </p:spTree>
    <p:extLst>
      <p:ext uri="{BB962C8B-B14F-4D97-AF65-F5344CB8AC3E}">
        <p14:creationId xmlns:p14="http://schemas.microsoft.com/office/powerpoint/2010/main" val="3941317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27BFC76A-0DCF-4CCB-B30A-463FF319E4EC}" type="datetime1">
              <a:rPr kumimoji="1" lang="ja-JP" altLang="en-US" smtClean="0"/>
              <a:t>2019/10/8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402DA3E-F348-4567-B7F4-A1C96C49CA95}" type="slidenum">
              <a:rPr kumimoji="1" lang="ja-JP" altLang="en-US" smtClean="0"/>
              <a:t>‹#›</a:t>
            </a:fld>
            <a:endParaRPr kumimoji="1" lang="ja-JP" altLang="en-US"/>
          </a:p>
        </p:txBody>
      </p:sp>
    </p:spTree>
    <p:extLst>
      <p:ext uri="{BB962C8B-B14F-4D97-AF65-F5344CB8AC3E}">
        <p14:creationId xmlns:p14="http://schemas.microsoft.com/office/powerpoint/2010/main" val="99540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73443" y="2393635"/>
            <a:ext cx="11041380" cy="3993832"/>
          </a:xfrm>
        </p:spPr>
        <p:txBody>
          <a:bodyPr anchor="b"/>
          <a:lstStyle>
            <a:lvl1pPr>
              <a:defRPr sz="84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73443" y="6425250"/>
            <a:ext cx="11041380" cy="2100262"/>
          </a:xfrm>
        </p:spPr>
        <p:txBody>
          <a:bodyPr/>
          <a:lstStyle>
            <a:lvl1pPr marL="0" indent="0">
              <a:buNone/>
              <a:defRPr sz="3360">
                <a:solidFill>
                  <a:schemeClr val="tx1"/>
                </a:solidFill>
              </a:defRPr>
            </a:lvl1pPr>
            <a:lvl2pPr marL="640080" indent="0">
              <a:buNone/>
              <a:defRPr sz="2800">
                <a:solidFill>
                  <a:schemeClr val="tx1">
                    <a:tint val="75000"/>
                  </a:schemeClr>
                </a:solidFill>
              </a:defRPr>
            </a:lvl2pPr>
            <a:lvl3pPr marL="1280160" indent="0">
              <a:buNone/>
              <a:defRPr sz="2520">
                <a:solidFill>
                  <a:schemeClr val="tx1">
                    <a:tint val="75000"/>
                  </a:schemeClr>
                </a:solidFill>
              </a:defRPr>
            </a:lvl3pPr>
            <a:lvl4pPr marL="1920240" indent="0">
              <a:buNone/>
              <a:defRPr sz="2240">
                <a:solidFill>
                  <a:schemeClr val="tx1">
                    <a:tint val="75000"/>
                  </a:schemeClr>
                </a:solidFill>
              </a:defRPr>
            </a:lvl4pPr>
            <a:lvl5pPr marL="2560320" indent="0">
              <a:buNone/>
              <a:defRPr sz="2240">
                <a:solidFill>
                  <a:schemeClr val="tx1">
                    <a:tint val="75000"/>
                  </a:schemeClr>
                </a:solidFill>
              </a:defRPr>
            </a:lvl5pPr>
            <a:lvl6pPr marL="3200400" indent="0">
              <a:buNone/>
              <a:defRPr sz="2240">
                <a:solidFill>
                  <a:schemeClr val="tx1">
                    <a:tint val="75000"/>
                  </a:schemeClr>
                </a:solidFill>
              </a:defRPr>
            </a:lvl6pPr>
            <a:lvl7pPr marL="3840480" indent="0">
              <a:buNone/>
              <a:defRPr sz="2240">
                <a:solidFill>
                  <a:schemeClr val="tx1">
                    <a:tint val="75000"/>
                  </a:schemeClr>
                </a:solidFill>
              </a:defRPr>
            </a:lvl7pPr>
            <a:lvl8pPr marL="4480560" indent="0">
              <a:buNone/>
              <a:defRPr sz="2240">
                <a:solidFill>
                  <a:schemeClr val="tx1">
                    <a:tint val="75000"/>
                  </a:schemeClr>
                </a:solidFill>
              </a:defRPr>
            </a:lvl8pPr>
            <a:lvl9pPr marL="5120640" indent="0">
              <a:buNone/>
              <a:defRPr sz="224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9415D6C0-0B57-4B75-B573-2B3B111FB565}" type="datetime1">
              <a:rPr kumimoji="1" lang="ja-JP" altLang="en-US" smtClean="0"/>
              <a:t>2019/10/8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402DA3E-F348-4567-B7F4-A1C96C49CA95}" type="slidenum">
              <a:rPr kumimoji="1" lang="ja-JP" altLang="en-US" smtClean="0"/>
              <a:t>‹#›</a:t>
            </a:fld>
            <a:endParaRPr kumimoji="1" lang="ja-JP" altLang="en-US"/>
          </a:p>
        </p:txBody>
      </p:sp>
    </p:spTree>
    <p:extLst>
      <p:ext uri="{BB962C8B-B14F-4D97-AF65-F5344CB8AC3E}">
        <p14:creationId xmlns:p14="http://schemas.microsoft.com/office/powerpoint/2010/main" val="3032526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880110" y="2555875"/>
            <a:ext cx="5440680" cy="609187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6480810" y="2555875"/>
            <a:ext cx="5440680" cy="609187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52C5CB7C-B4E8-4664-B078-B1D76B991D94}" type="datetime1">
              <a:rPr kumimoji="1" lang="ja-JP" altLang="en-US" smtClean="0"/>
              <a:t>2019/10/8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402DA3E-F348-4567-B7F4-A1C96C49CA95}" type="slidenum">
              <a:rPr kumimoji="1" lang="ja-JP" altLang="en-US" smtClean="0"/>
              <a:t>‹#›</a:t>
            </a:fld>
            <a:endParaRPr kumimoji="1" lang="ja-JP" altLang="en-US"/>
          </a:p>
        </p:txBody>
      </p:sp>
    </p:spTree>
    <p:extLst>
      <p:ext uri="{BB962C8B-B14F-4D97-AF65-F5344CB8AC3E}">
        <p14:creationId xmlns:p14="http://schemas.microsoft.com/office/powerpoint/2010/main" val="2762620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81777" y="511177"/>
            <a:ext cx="11041380" cy="1855788"/>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81779" y="2353628"/>
            <a:ext cx="5415676" cy="1153477"/>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ja-JP" altLang="en-US" smtClean="0"/>
              <a:t>マスター テキストの書式設定</a:t>
            </a:r>
          </a:p>
        </p:txBody>
      </p:sp>
      <p:sp>
        <p:nvSpPr>
          <p:cNvPr id="4" name="Content Placeholder 3"/>
          <p:cNvSpPr>
            <a:spLocks noGrp="1"/>
          </p:cNvSpPr>
          <p:nvPr>
            <p:ph sz="half" idx="2"/>
          </p:nvPr>
        </p:nvSpPr>
        <p:spPr>
          <a:xfrm>
            <a:off x="881779" y="3507105"/>
            <a:ext cx="5415676" cy="515842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6480811" y="2353628"/>
            <a:ext cx="5442347" cy="1153477"/>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ja-JP" altLang="en-US" smtClean="0"/>
              <a:t>マスター テキストの書式設定</a:t>
            </a:r>
          </a:p>
        </p:txBody>
      </p:sp>
      <p:sp>
        <p:nvSpPr>
          <p:cNvPr id="6" name="Content Placeholder 5"/>
          <p:cNvSpPr>
            <a:spLocks noGrp="1"/>
          </p:cNvSpPr>
          <p:nvPr>
            <p:ph sz="quarter" idx="4"/>
          </p:nvPr>
        </p:nvSpPr>
        <p:spPr>
          <a:xfrm>
            <a:off x="6480811" y="3507105"/>
            <a:ext cx="5442347" cy="515842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F94CC5A9-DD06-403B-B408-41FAE3D33E6E}" type="datetime1">
              <a:rPr kumimoji="1" lang="ja-JP" altLang="en-US" smtClean="0"/>
              <a:t>2019/10/8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C402DA3E-F348-4567-B7F4-A1C96C49CA95}" type="slidenum">
              <a:rPr kumimoji="1" lang="ja-JP" altLang="en-US" smtClean="0"/>
              <a:t>‹#›</a:t>
            </a:fld>
            <a:endParaRPr kumimoji="1" lang="ja-JP" altLang="en-US"/>
          </a:p>
        </p:txBody>
      </p:sp>
    </p:spTree>
    <p:extLst>
      <p:ext uri="{BB962C8B-B14F-4D97-AF65-F5344CB8AC3E}">
        <p14:creationId xmlns:p14="http://schemas.microsoft.com/office/powerpoint/2010/main" val="1026118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D26C1924-33BA-4657-8A0B-C6CECA29B3BD}" type="datetime1">
              <a:rPr kumimoji="1" lang="ja-JP" altLang="en-US" smtClean="0"/>
              <a:t>2019/10/8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C402DA3E-F348-4567-B7F4-A1C96C49CA95}" type="slidenum">
              <a:rPr kumimoji="1" lang="ja-JP" altLang="en-US" smtClean="0"/>
              <a:t>‹#›</a:t>
            </a:fld>
            <a:endParaRPr kumimoji="1" lang="ja-JP" altLang="en-US"/>
          </a:p>
        </p:txBody>
      </p:sp>
    </p:spTree>
    <p:extLst>
      <p:ext uri="{BB962C8B-B14F-4D97-AF65-F5344CB8AC3E}">
        <p14:creationId xmlns:p14="http://schemas.microsoft.com/office/powerpoint/2010/main" val="3608256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E43735-0B63-4D9F-B702-70EC5FA51877}" type="datetime1">
              <a:rPr kumimoji="1" lang="ja-JP" altLang="en-US" smtClean="0"/>
              <a:t>2019/10/8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C402DA3E-F348-4567-B7F4-A1C96C49CA95}" type="slidenum">
              <a:rPr kumimoji="1" lang="ja-JP" altLang="en-US" smtClean="0"/>
              <a:t>‹#›</a:t>
            </a:fld>
            <a:endParaRPr kumimoji="1" lang="ja-JP" altLang="en-US"/>
          </a:p>
        </p:txBody>
      </p:sp>
    </p:spTree>
    <p:extLst>
      <p:ext uri="{BB962C8B-B14F-4D97-AF65-F5344CB8AC3E}">
        <p14:creationId xmlns:p14="http://schemas.microsoft.com/office/powerpoint/2010/main" val="574733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81778" y="640080"/>
            <a:ext cx="4128849" cy="2240280"/>
          </a:xfrm>
        </p:spPr>
        <p:txBody>
          <a:bodyPr anchor="b"/>
          <a:lstStyle>
            <a:lvl1pPr>
              <a:defRPr sz="448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5442347" y="1382397"/>
            <a:ext cx="6480810" cy="6823075"/>
          </a:xfrm>
        </p:spPr>
        <p:txBody>
          <a:bodyPr/>
          <a:lstStyle>
            <a:lvl1pPr>
              <a:defRPr sz="4480"/>
            </a:lvl1pPr>
            <a:lvl2pPr>
              <a:defRPr sz="3920"/>
            </a:lvl2pPr>
            <a:lvl3pPr>
              <a:defRPr sz="3360"/>
            </a:lvl3pPr>
            <a:lvl4pPr>
              <a:defRPr sz="2800"/>
            </a:lvl4pPr>
            <a:lvl5pPr>
              <a:defRPr sz="2800"/>
            </a:lvl5pPr>
            <a:lvl6pPr>
              <a:defRPr sz="2800"/>
            </a:lvl6pPr>
            <a:lvl7pPr>
              <a:defRPr sz="2800"/>
            </a:lvl7pPr>
            <a:lvl8pPr>
              <a:defRPr sz="2800"/>
            </a:lvl8pPr>
            <a:lvl9pPr>
              <a:defRPr sz="2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881778" y="2880360"/>
            <a:ext cx="4128849" cy="5336223"/>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9AFAF3D5-999A-4948-BFEB-228785588A3D}" type="datetime1">
              <a:rPr kumimoji="1" lang="ja-JP" altLang="en-US" smtClean="0"/>
              <a:t>2019/10/8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402DA3E-F348-4567-B7F4-A1C96C49CA95}" type="slidenum">
              <a:rPr kumimoji="1" lang="ja-JP" altLang="en-US" smtClean="0"/>
              <a:t>‹#›</a:t>
            </a:fld>
            <a:endParaRPr kumimoji="1" lang="ja-JP" altLang="en-US"/>
          </a:p>
        </p:txBody>
      </p:sp>
    </p:spTree>
    <p:extLst>
      <p:ext uri="{BB962C8B-B14F-4D97-AF65-F5344CB8AC3E}">
        <p14:creationId xmlns:p14="http://schemas.microsoft.com/office/powerpoint/2010/main" val="1687209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81778" y="640080"/>
            <a:ext cx="4128849" cy="2240280"/>
          </a:xfrm>
        </p:spPr>
        <p:txBody>
          <a:bodyPr anchor="b"/>
          <a:lstStyle>
            <a:lvl1pPr>
              <a:defRPr sz="448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5442347" y="1382397"/>
            <a:ext cx="6480810" cy="6823075"/>
          </a:xfrm>
        </p:spPr>
        <p:txBody>
          <a:bodyPr anchor="t"/>
          <a:lstStyle>
            <a:lvl1pPr marL="0" indent="0">
              <a:buNone/>
              <a:defRPr sz="4480"/>
            </a:lvl1pPr>
            <a:lvl2pPr marL="640080" indent="0">
              <a:buNone/>
              <a:defRPr sz="3920"/>
            </a:lvl2pPr>
            <a:lvl3pPr marL="1280160" indent="0">
              <a:buNone/>
              <a:defRPr sz="3360"/>
            </a:lvl3pPr>
            <a:lvl4pPr marL="1920240" indent="0">
              <a:buNone/>
              <a:defRPr sz="2800"/>
            </a:lvl4pPr>
            <a:lvl5pPr marL="2560320" indent="0">
              <a:buNone/>
              <a:defRPr sz="2800"/>
            </a:lvl5pPr>
            <a:lvl6pPr marL="3200400" indent="0">
              <a:buNone/>
              <a:defRPr sz="2800"/>
            </a:lvl6pPr>
            <a:lvl7pPr marL="3840480" indent="0">
              <a:buNone/>
              <a:defRPr sz="2800"/>
            </a:lvl7pPr>
            <a:lvl8pPr marL="4480560" indent="0">
              <a:buNone/>
              <a:defRPr sz="2800"/>
            </a:lvl8pPr>
            <a:lvl9pPr marL="5120640" indent="0">
              <a:buNone/>
              <a:defRPr sz="2800"/>
            </a:lvl9pPr>
          </a:lstStyle>
          <a:p>
            <a:r>
              <a:rPr lang="ja-JP" altLang="en-US" smtClean="0"/>
              <a:t>図を追加</a:t>
            </a:r>
            <a:endParaRPr lang="en-US" dirty="0"/>
          </a:p>
        </p:txBody>
      </p:sp>
      <p:sp>
        <p:nvSpPr>
          <p:cNvPr id="4" name="Text Placeholder 3"/>
          <p:cNvSpPr>
            <a:spLocks noGrp="1"/>
          </p:cNvSpPr>
          <p:nvPr>
            <p:ph type="body" sz="half" idx="2"/>
          </p:nvPr>
        </p:nvSpPr>
        <p:spPr>
          <a:xfrm>
            <a:off x="881778" y="2880360"/>
            <a:ext cx="4128849" cy="5336223"/>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15C9DB6D-7FE3-4B18-9A9E-AD59F532E8B1}" type="datetime1">
              <a:rPr kumimoji="1" lang="ja-JP" altLang="en-US" smtClean="0"/>
              <a:t>2019/10/8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402DA3E-F348-4567-B7F4-A1C96C49CA95}" type="slidenum">
              <a:rPr kumimoji="1" lang="ja-JP" altLang="en-US" smtClean="0"/>
              <a:t>‹#›</a:t>
            </a:fld>
            <a:endParaRPr kumimoji="1" lang="ja-JP" altLang="en-US"/>
          </a:p>
        </p:txBody>
      </p:sp>
    </p:spTree>
    <p:extLst>
      <p:ext uri="{BB962C8B-B14F-4D97-AF65-F5344CB8AC3E}">
        <p14:creationId xmlns:p14="http://schemas.microsoft.com/office/powerpoint/2010/main" val="2955560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100000">
              <a:schemeClr val="accent1">
                <a:lumMod val="45000"/>
                <a:lumOff val="55000"/>
              </a:schemeClr>
            </a:gs>
            <a:gs pos="58000">
              <a:schemeClr val="bg1"/>
            </a:gs>
            <a:gs pos="97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0110" y="511177"/>
            <a:ext cx="11041380" cy="1855788"/>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80110" y="2555875"/>
            <a:ext cx="11041380" cy="6091873"/>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880110" y="8898892"/>
            <a:ext cx="2880360" cy="511175"/>
          </a:xfrm>
          <a:prstGeom prst="rect">
            <a:avLst/>
          </a:prstGeom>
        </p:spPr>
        <p:txBody>
          <a:bodyPr vert="horz" lIns="91440" tIns="45720" rIns="91440" bIns="45720" rtlCol="0" anchor="ctr"/>
          <a:lstStyle>
            <a:lvl1pPr algn="l">
              <a:defRPr sz="1680">
                <a:solidFill>
                  <a:schemeClr val="tx1">
                    <a:tint val="75000"/>
                  </a:schemeClr>
                </a:solidFill>
              </a:defRPr>
            </a:lvl1pPr>
          </a:lstStyle>
          <a:p>
            <a:fld id="{3D75C525-0461-4E78-A57B-2F7D0FFE0F54}" type="datetime1">
              <a:rPr kumimoji="1" lang="ja-JP" altLang="en-US" smtClean="0"/>
              <a:t>2019/10/8</a:t>
            </a:fld>
            <a:endParaRPr kumimoji="1" lang="ja-JP" altLang="en-US"/>
          </a:p>
        </p:txBody>
      </p:sp>
      <p:sp>
        <p:nvSpPr>
          <p:cNvPr id="5" name="Footer Placeholder 4"/>
          <p:cNvSpPr>
            <a:spLocks noGrp="1"/>
          </p:cNvSpPr>
          <p:nvPr>
            <p:ph type="ftr" sz="quarter" idx="3"/>
          </p:nvPr>
        </p:nvSpPr>
        <p:spPr>
          <a:xfrm>
            <a:off x="4240530" y="8898892"/>
            <a:ext cx="4320540" cy="511175"/>
          </a:xfrm>
          <a:prstGeom prst="rect">
            <a:avLst/>
          </a:prstGeom>
        </p:spPr>
        <p:txBody>
          <a:bodyPr vert="horz" lIns="91440" tIns="45720" rIns="91440" bIns="45720" rtlCol="0" anchor="ctr"/>
          <a:lstStyle>
            <a:lvl1pPr algn="ctr">
              <a:defRPr sz="168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9929192" y="9193088"/>
            <a:ext cx="2880360" cy="511175"/>
          </a:xfrm>
          <a:prstGeom prst="rect">
            <a:avLst/>
          </a:prstGeom>
        </p:spPr>
        <p:txBody>
          <a:bodyPr vert="horz" lIns="91440" tIns="45720" rIns="91440" bIns="45720" rtlCol="0" anchor="ctr"/>
          <a:lstStyle>
            <a:lvl1pPr algn="r">
              <a:defRPr sz="1680">
                <a:solidFill>
                  <a:schemeClr val="tx1">
                    <a:tint val="75000"/>
                  </a:schemeClr>
                </a:solidFill>
              </a:defRPr>
            </a:lvl1pPr>
          </a:lstStyle>
          <a:p>
            <a:fld id="{C402DA3E-F348-4567-B7F4-A1C96C49CA95}" type="slidenum">
              <a:rPr kumimoji="1" lang="ja-JP" altLang="en-US" smtClean="0"/>
              <a:t>‹#›</a:t>
            </a:fld>
            <a:endParaRPr kumimoji="1" lang="ja-JP" altLang="en-US"/>
          </a:p>
        </p:txBody>
      </p:sp>
    </p:spTree>
    <p:extLst>
      <p:ext uri="{BB962C8B-B14F-4D97-AF65-F5344CB8AC3E}">
        <p14:creationId xmlns:p14="http://schemas.microsoft.com/office/powerpoint/2010/main" val="3552816340"/>
      </p:ext>
    </p:extLst>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Lst>
  <p:hf hdr="0" ftr="0" dt="0"/>
  <p:txStyles>
    <p:titleStyle>
      <a:lvl1pPr algn="l" defTabSz="1280160" rtl="0" eaLnBrk="1" latinLnBrk="0" hangingPunct="1">
        <a:lnSpc>
          <a:spcPct val="90000"/>
        </a:lnSpc>
        <a:spcBef>
          <a:spcPct val="0"/>
        </a:spcBef>
        <a:buNone/>
        <a:defRPr kumimoji="1" sz="6160" kern="1200">
          <a:solidFill>
            <a:schemeClr val="tx1"/>
          </a:solidFill>
          <a:latin typeface="+mj-lt"/>
          <a:ea typeface="+mj-ea"/>
          <a:cs typeface="+mj-cs"/>
        </a:defRPr>
      </a:lvl1pPr>
    </p:titleStyle>
    <p:bodyStyle>
      <a:lvl1pPr marL="320040" indent="-320040" algn="l" defTabSz="1280160" rtl="0" eaLnBrk="1" latinLnBrk="0" hangingPunct="1">
        <a:lnSpc>
          <a:spcPct val="90000"/>
        </a:lnSpc>
        <a:spcBef>
          <a:spcPts val="1400"/>
        </a:spcBef>
        <a:buFont typeface="Arial" panose="020B0604020202020204" pitchFamily="34" charset="0"/>
        <a:buChar char="•"/>
        <a:defRPr kumimoji="1"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kumimoji="1"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kumimoji="1"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9pPr>
    </p:bodyStyle>
    <p:otherStyle>
      <a:defPPr>
        <a:defRPr lang="en-US"/>
      </a:defPPr>
      <a:lvl1pPr marL="0" algn="l" defTabSz="1280160" rtl="0" eaLnBrk="1" latinLnBrk="0" hangingPunct="1">
        <a:defRPr kumimoji="1" sz="2520" kern="1200">
          <a:solidFill>
            <a:schemeClr val="tx1"/>
          </a:solidFill>
          <a:latin typeface="+mn-lt"/>
          <a:ea typeface="+mn-ea"/>
          <a:cs typeface="+mn-cs"/>
        </a:defRPr>
      </a:lvl1pPr>
      <a:lvl2pPr marL="640080" algn="l" defTabSz="1280160" rtl="0" eaLnBrk="1" latinLnBrk="0" hangingPunct="1">
        <a:defRPr kumimoji="1" sz="2520" kern="1200">
          <a:solidFill>
            <a:schemeClr val="tx1"/>
          </a:solidFill>
          <a:latin typeface="+mn-lt"/>
          <a:ea typeface="+mn-ea"/>
          <a:cs typeface="+mn-cs"/>
        </a:defRPr>
      </a:lvl2pPr>
      <a:lvl3pPr marL="1280160" algn="l" defTabSz="1280160" rtl="0" eaLnBrk="1" latinLnBrk="0" hangingPunct="1">
        <a:defRPr kumimoji="1" sz="2520" kern="1200">
          <a:solidFill>
            <a:schemeClr val="tx1"/>
          </a:solidFill>
          <a:latin typeface="+mn-lt"/>
          <a:ea typeface="+mn-ea"/>
          <a:cs typeface="+mn-cs"/>
        </a:defRPr>
      </a:lvl3pPr>
      <a:lvl4pPr marL="1920240" algn="l" defTabSz="1280160" rtl="0" eaLnBrk="1" latinLnBrk="0" hangingPunct="1">
        <a:defRPr kumimoji="1" sz="2520" kern="1200">
          <a:solidFill>
            <a:schemeClr val="tx1"/>
          </a:solidFill>
          <a:latin typeface="+mn-lt"/>
          <a:ea typeface="+mn-ea"/>
          <a:cs typeface="+mn-cs"/>
        </a:defRPr>
      </a:lvl4pPr>
      <a:lvl5pPr marL="2560320" algn="l" defTabSz="1280160" rtl="0" eaLnBrk="1" latinLnBrk="0" hangingPunct="1">
        <a:defRPr kumimoji="1" sz="2520" kern="1200">
          <a:solidFill>
            <a:schemeClr val="tx1"/>
          </a:solidFill>
          <a:latin typeface="+mn-lt"/>
          <a:ea typeface="+mn-ea"/>
          <a:cs typeface="+mn-cs"/>
        </a:defRPr>
      </a:lvl5pPr>
      <a:lvl6pPr marL="3200400" algn="l" defTabSz="1280160" rtl="0" eaLnBrk="1" latinLnBrk="0" hangingPunct="1">
        <a:defRPr kumimoji="1" sz="2520" kern="1200">
          <a:solidFill>
            <a:schemeClr val="tx1"/>
          </a:solidFill>
          <a:latin typeface="+mn-lt"/>
          <a:ea typeface="+mn-ea"/>
          <a:cs typeface="+mn-cs"/>
        </a:defRPr>
      </a:lvl6pPr>
      <a:lvl7pPr marL="3840480" algn="l" defTabSz="1280160" rtl="0" eaLnBrk="1" latinLnBrk="0" hangingPunct="1">
        <a:defRPr kumimoji="1" sz="2520" kern="1200">
          <a:solidFill>
            <a:schemeClr val="tx1"/>
          </a:solidFill>
          <a:latin typeface="+mn-lt"/>
          <a:ea typeface="+mn-ea"/>
          <a:cs typeface="+mn-cs"/>
        </a:defRPr>
      </a:lvl7pPr>
      <a:lvl8pPr marL="4480560" algn="l" defTabSz="1280160" rtl="0" eaLnBrk="1" latinLnBrk="0" hangingPunct="1">
        <a:defRPr kumimoji="1" sz="2520" kern="1200">
          <a:solidFill>
            <a:schemeClr val="tx1"/>
          </a:solidFill>
          <a:latin typeface="+mn-lt"/>
          <a:ea typeface="+mn-ea"/>
          <a:cs typeface="+mn-cs"/>
        </a:defRPr>
      </a:lvl8pPr>
      <a:lvl9pPr marL="5120640" algn="l" defTabSz="1280160" rtl="0" eaLnBrk="1" latinLnBrk="0" hangingPunct="1">
        <a:defRPr kumimoji="1" sz="252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hyperlink" Target="http://www.pref.osaka.lg.jp/toshikotsu/fueityusyajyo/chuusyazyou_sounding.html"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5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C402DA3E-F348-4567-B7F4-A1C96C49CA95}" type="slidenum">
              <a:rPr kumimoji="1" lang="ja-JP" altLang="en-US" smtClean="0"/>
              <a:t>1</a:t>
            </a:fld>
            <a:endParaRPr kumimoji="1" lang="ja-JP" altLang="en-US"/>
          </a:p>
        </p:txBody>
      </p:sp>
      <p:sp>
        <p:nvSpPr>
          <p:cNvPr id="5" name="タイトル 1"/>
          <p:cNvSpPr txBox="1">
            <a:spLocks/>
          </p:cNvSpPr>
          <p:nvPr/>
        </p:nvSpPr>
        <p:spPr bwMode="auto">
          <a:xfrm>
            <a:off x="-1160040" y="0"/>
            <a:ext cx="15265696" cy="5725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lvl1pPr algn="ctr" rtl="0" eaLnBrk="1" fontAlgn="base" hangingPunct="1">
              <a:spcBef>
                <a:spcPct val="0"/>
              </a:spcBef>
              <a:spcAft>
                <a:spcPct val="0"/>
              </a:spcAft>
              <a:defRPr kumimoji="1" sz="4000" b="1">
                <a:solidFill>
                  <a:srgbClr val="272776"/>
                </a:solidFill>
                <a:latin typeface="+mj-lt"/>
                <a:ea typeface="+mj-ea"/>
                <a:cs typeface="+mj-cs"/>
              </a:defRPr>
            </a:lvl1pPr>
            <a:lvl2pPr algn="l" rtl="0" eaLnBrk="1" fontAlgn="base" hangingPunct="1">
              <a:spcBef>
                <a:spcPct val="0"/>
              </a:spcBef>
              <a:spcAft>
                <a:spcPct val="0"/>
              </a:spcAft>
              <a:defRPr kumimoji="1" sz="2800" b="1">
                <a:solidFill>
                  <a:srgbClr val="272776"/>
                </a:solidFill>
                <a:latin typeface="Helvetica" charset="0"/>
                <a:ea typeface="Osaka" charset="-128"/>
              </a:defRPr>
            </a:lvl2pPr>
            <a:lvl3pPr algn="l" rtl="0" eaLnBrk="1" fontAlgn="base" hangingPunct="1">
              <a:spcBef>
                <a:spcPct val="0"/>
              </a:spcBef>
              <a:spcAft>
                <a:spcPct val="0"/>
              </a:spcAft>
              <a:defRPr kumimoji="1" sz="2800" b="1">
                <a:solidFill>
                  <a:srgbClr val="272776"/>
                </a:solidFill>
                <a:latin typeface="Helvetica" charset="0"/>
                <a:ea typeface="Osaka" charset="-128"/>
              </a:defRPr>
            </a:lvl3pPr>
            <a:lvl4pPr algn="l" rtl="0" eaLnBrk="1" fontAlgn="base" hangingPunct="1">
              <a:spcBef>
                <a:spcPct val="0"/>
              </a:spcBef>
              <a:spcAft>
                <a:spcPct val="0"/>
              </a:spcAft>
              <a:defRPr kumimoji="1" sz="2800" b="1">
                <a:solidFill>
                  <a:srgbClr val="272776"/>
                </a:solidFill>
                <a:latin typeface="Helvetica" charset="0"/>
                <a:ea typeface="Osaka" charset="-128"/>
              </a:defRPr>
            </a:lvl4pPr>
            <a:lvl5pPr algn="l" rtl="0" eaLnBrk="1" fontAlgn="base" hangingPunct="1">
              <a:spcBef>
                <a:spcPct val="0"/>
              </a:spcBef>
              <a:spcAft>
                <a:spcPct val="0"/>
              </a:spcAft>
              <a:defRPr kumimoji="1" sz="2800" b="1">
                <a:solidFill>
                  <a:srgbClr val="272776"/>
                </a:solidFill>
                <a:latin typeface="Helvetica" charset="0"/>
                <a:ea typeface="Osaka" charset="-128"/>
              </a:defRPr>
            </a:lvl5pPr>
            <a:lvl6pPr marL="457200" algn="l" rtl="0" eaLnBrk="1" fontAlgn="base" hangingPunct="1">
              <a:spcBef>
                <a:spcPct val="0"/>
              </a:spcBef>
              <a:spcAft>
                <a:spcPct val="0"/>
              </a:spcAft>
              <a:defRPr kumimoji="1" sz="2800" b="1">
                <a:solidFill>
                  <a:srgbClr val="272776"/>
                </a:solidFill>
                <a:latin typeface="Helvetica" charset="0"/>
                <a:ea typeface="Osaka" charset="-128"/>
              </a:defRPr>
            </a:lvl6pPr>
            <a:lvl7pPr marL="914400" algn="l" rtl="0" eaLnBrk="1" fontAlgn="base" hangingPunct="1">
              <a:spcBef>
                <a:spcPct val="0"/>
              </a:spcBef>
              <a:spcAft>
                <a:spcPct val="0"/>
              </a:spcAft>
              <a:defRPr kumimoji="1" sz="2800" b="1">
                <a:solidFill>
                  <a:srgbClr val="272776"/>
                </a:solidFill>
                <a:latin typeface="Helvetica" charset="0"/>
                <a:ea typeface="Osaka" charset="-128"/>
              </a:defRPr>
            </a:lvl7pPr>
            <a:lvl8pPr marL="1371600" algn="l" rtl="0" eaLnBrk="1" fontAlgn="base" hangingPunct="1">
              <a:spcBef>
                <a:spcPct val="0"/>
              </a:spcBef>
              <a:spcAft>
                <a:spcPct val="0"/>
              </a:spcAft>
              <a:defRPr kumimoji="1" sz="2800" b="1">
                <a:solidFill>
                  <a:srgbClr val="272776"/>
                </a:solidFill>
                <a:latin typeface="Helvetica" charset="0"/>
                <a:ea typeface="Osaka" charset="-128"/>
              </a:defRPr>
            </a:lvl8pPr>
            <a:lvl9pPr marL="1828800" algn="l" rtl="0" eaLnBrk="1" fontAlgn="base" hangingPunct="1">
              <a:spcBef>
                <a:spcPct val="0"/>
              </a:spcBef>
              <a:spcAft>
                <a:spcPct val="0"/>
              </a:spcAft>
              <a:defRPr kumimoji="1" sz="2800" b="1">
                <a:solidFill>
                  <a:srgbClr val="272776"/>
                </a:solidFill>
                <a:latin typeface="Helvetica" charset="0"/>
                <a:ea typeface="Osaka"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8000" b="0" i="0" u="none" strike="noStrike" kern="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大阪府営駐車場に関する</a:t>
            </a:r>
            <a:r>
              <a:rPr kumimoji="1" lang="en-US" altLang="ja-JP" sz="8000" b="0" i="0" u="none" strike="noStrike" kern="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
            </a:r>
            <a:br>
              <a:rPr kumimoji="1" lang="en-US" altLang="ja-JP" sz="8000" b="0" i="0" u="none" strike="noStrike" kern="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br>
            <a:r>
              <a:rPr kumimoji="1" lang="ja-JP" altLang="en-US" sz="8000" b="0" i="0" u="none" strike="noStrike" kern="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サウンディング型市場調査</a:t>
            </a:r>
            <a:r>
              <a:rPr kumimoji="1" lang="en-US" altLang="ja-JP" sz="9600" b="0" i="0" u="none" strike="noStrike" kern="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
            </a:r>
            <a:br>
              <a:rPr kumimoji="1" lang="en-US" altLang="ja-JP" sz="9600" b="0" i="0" u="none" strike="noStrike" kern="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br>
            <a:r>
              <a:rPr kumimoji="1" lang="en-US" altLang="ja-JP" sz="9600" b="0" i="0" u="none" strike="noStrike" kern="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
            </a:r>
            <a:br>
              <a:rPr kumimoji="1" lang="en-US" altLang="ja-JP" sz="9600" b="0" i="0" u="none" strike="noStrike" kern="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br>
            <a:r>
              <a:rPr kumimoji="1" lang="ja-JP" altLang="en-US" sz="9600" b="0" i="0" u="none" strike="noStrike" kern="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rPr>
              <a:t>事前説明会</a:t>
            </a:r>
            <a:endParaRPr kumimoji="1" lang="ja-JP" altLang="en-US" sz="9600" b="0" i="0" u="none" strike="noStrike" kern="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7398988" y="8545016"/>
            <a:ext cx="5211683" cy="830997"/>
          </a:xfrm>
          <a:prstGeom prst="rect">
            <a:avLst/>
          </a:prstGeom>
          <a:noFill/>
        </p:spPr>
        <p:txBody>
          <a:bodyPr wrap="none" rtlCol="0">
            <a:spAutoFit/>
          </a:bodyPr>
          <a:lstStyle/>
          <a:p>
            <a:r>
              <a:rPr kumimoji="1" lang="ja-JP" altLang="en-US" sz="2400" dirty="0" smtClean="0">
                <a:latin typeface="Meiryo UI" panose="020B0604030504040204" pitchFamily="50" charset="-128"/>
                <a:ea typeface="Meiryo UI" panose="020B0604030504040204" pitchFamily="50" charset="-128"/>
              </a:rPr>
              <a:t>令和元年１０月</a:t>
            </a:r>
            <a:r>
              <a:rPr kumimoji="1" lang="ja-JP" altLang="en-US" sz="2400" dirty="0">
                <a:latin typeface="Meiryo UI" panose="020B0604030504040204" pitchFamily="50" charset="-128"/>
                <a:ea typeface="Meiryo UI" panose="020B0604030504040204" pitchFamily="50" charset="-128"/>
              </a:rPr>
              <a:t>９</a:t>
            </a:r>
            <a:r>
              <a:rPr kumimoji="1" lang="ja-JP" altLang="en-US" sz="2400" dirty="0" smtClean="0">
                <a:latin typeface="Meiryo UI" panose="020B0604030504040204" pitchFamily="50" charset="-128"/>
                <a:ea typeface="Meiryo UI" panose="020B0604030504040204" pitchFamily="50" charset="-128"/>
              </a:rPr>
              <a:t>日</a:t>
            </a:r>
            <a:endParaRPr kumimoji="1" lang="en-US" altLang="ja-JP" sz="2400" dirty="0" smtClean="0">
              <a:latin typeface="Meiryo UI" panose="020B0604030504040204" pitchFamily="50" charset="-128"/>
              <a:ea typeface="Meiryo UI" panose="020B0604030504040204" pitchFamily="50" charset="-128"/>
            </a:endParaRPr>
          </a:p>
          <a:p>
            <a:r>
              <a:rPr lang="ja-JP" altLang="en-US" sz="2400" dirty="0" smtClean="0">
                <a:latin typeface="Meiryo UI" panose="020B0604030504040204" pitchFamily="50" charset="-128"/>
                <a:ea typeface="Meiryo UI" panose="020B0604030504040204" pitchFamily="50" charset="-128"/>
              </a:rPr>
              <a:t>都市整備部　交通道路室　都市交通課</a:t>
            </a:r>
            <a:endParaRPr lang="en-US" altLang="ja-JP" sz="2400" dirty="0" smtClean="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0586695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サブタイトル 2"/>
          <p:cNvSpPr txBox="1">
            <a:spLocks/>
          </p:cNvSpPr>
          <p:nvPr/>
        </p:nvSpPr>
        <p:spPr>
          <a:xfrm>
            <a:off x="2" y="4863"/>
            <a:ext cx="12830353" cy="498598"/>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128016" tIns="64008" rIns="128016" bIns="64008"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2400" b="1" dirty="0" smtClean="0">
                <a:latin typeface="Meiryo UI" pitchFamily="50" charset="-128"/>
                <a:ea typeface="Meiryo UI" pitchFamily="50" charset="-128"/>
                <a:cs typeface="Meiryo UI" pitchFamily="50" charset="-128"/>
              </a:rPr>
              <a:t>江坂</a:t>
            </a:r>
            <a:r>
              <a:rPr lang="ja-JP" altLang="en-US" sz="2400" b="1" dirty="0">
                <a:latin typeface="Meiryo UI" pitchFamily="50" charset="-128"/>
                <a:ea typeface="Meiryo UI" pitchFamily="50" charset="-128"/>
                <a:cs typeface="Meiryo UI" pitchFamily="50" charset="-128"/>
              </a:rPr>
              <a:t>立体</a:t>
            </a:r>
            <a:r>
              <a:rPr lang="ja-JP" altLang="en-US" sz="2400" b="1" dirty="0" smtClean="0">
                <a:latin typeface="Meiryo UI" pitchFamily="50" charset="-128"/>
                <a:ea typeface="Meiryo UI" pitchFamily="50" charset="-128"/>
                <a:cs typeface="Meiryo UI" pitchFamily="50" charset="-128"/>
              </a:rPr>
              <a:t>駐車場</a:t>
            </a:r>
            <a:endParaRPr lang="en-US" altLang="ja-JP" sz="2400" b="1" dirty="0">
              <a:latin typeface="Meiryo UI" pitchFamily="50" charset="-128"/>
              <a:ea typeface="Meiryo UI" pitchFamily="50" charset="-128"/>
              <a:cs typeface="Meiryo UI" pitchFamily="50" charset="-128"/>
            </a:endParaRPr>
          </a:p>
        </p:txBody>
      </p:sp>
      <p:grpSp>
        <p:nvGrpSpPr>
          <p:cNvPr id="4" name="グループ化 3"/>
          <p:cNvGrpSpPr/>
          <p:nvPr/>
        </p:nvGrpSpPr>
        <p:grpSpPr>
          <a:xfrm>
            <a:off x="-44029" y="1560241"/>
            <a:ext cx="12696521" cy="6689256"/>
            <a:chOff x="-44029" y="1560241"/>
            <a:chExt cx="12696521" cy="6689256"/>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29" y="1560241"/>
              <a:ext cx="12696521" cy="6383612"/>
            </a:xfrm>
            <a:prstGeom prst="rect">
              <a:avLst/>
            </a:prstGeom>
          </p:spPr>
        </p:pic>
        <p:sp>
          <p:nvSpPr>
            <p:cNvPr id="11" name="フリーフォーム 10"/>
            <p:cNvSpPr/>
            <p:nvPr/>
          </p:nvSpPr>
          <p:spPr>
            <a:xfrm>
              <a:off x="5608712" y="6957366"/>
              <a:ext cx="540341" cy="986487"/>
            </a:xfrm>
            <a:custGeom>
              <a:avLst/>
              <a:gdLst>
                <a:gd name="connsiteX0" fmla="*/ 0 w 653143"/>
                <a:gd name="connsiteY0" fmla="*/ 1378857 h 1407886"/>
                <a:gd name="connsiteX1" fmla="*/ 130629 w 653143"/>
                <a:gd name="connsiteY1" fmla="*/ 0 h 1407886"/>
                <a:gd name="connsiteX2" fmla="*/ 653143 w 653143"/>
                <a:gd name="connsiteY2" fmla="*/ 43543 h 1407886"/>
                <a:gd name="connsiteX3" fmla="*/ 580572 w 653143"/>
                <a:gd name="connsiteY3" fmla="*/ 1407886 h 1407886"/>
              </a:gdLst>
              <a:ahLst/>
              <a:cxnLst>
                <a:cxn ang="0">
                  <a:pos x="connsiteX0" y="connsiteY0"/>
                </a:cxn>
                <a:cxn ang="0">
                  <a:pos x="connsiteX1" y="connsiteY1"/>
                </a:cxn>
                <a:cxn ang="0">
                  <a:pos x="connsiteX2" y="connsiteY2"/>
                </a:cxn>
                <a:cxn ang="0">
                  <a:pos x="connsiteX3" y="connsiteY3"/>
                </a:cxn>
              </a:cxnLst>
              <a:rect l="l" t="t" r="r" b="b"/>
              <a:pathLst>
                <a:path w="653143" h="1407886">
                  <a:moveTo>
                    <a:pt x="0" y="1378857"/>
                  </a:moveTo>
                  <a:lnTo>
                    <a:pt x="130629" y="0"/>
                  </a:lnTo>
                  <a:lnTo>
                    <a:pt x="653143" y="43543"/>
                  </a:lnTo>
                  <a:lnTo>
                    <a:pt x="580572" y="1407886"/>
                  </a:lnTo>
                </a:path>
              </a:pathLst>
            </a:cu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rot="238912">
              <a:off x="5543753" y="7195362"/>
              <a:ext cx="569387" cy="1054135"/>
            </a:xfrm>
            <a:prstGeom prst="rect">
              <a:avLst/>
            </a:prstGeom>
            <a:noFill/>
          </p:spPr>
          <p:txBody>
            <a:bodyPr vert="eaVert" wrap="none" rtlCol="0">
              <a:spAutoFit/>
            </a:bodyPr>
            <a:lstStyle/>
            <a:p>
              <a:r>
                <a:rPr kumimoji="1" lang="ja-JP" altLang="en-US" dirty="0" smtClean="0">
                  <a:latin typeface="Meiryo UI" panose="020B0604030504040204" pitchFamily="50" charset="-128"/>
                  <a:ea typeface="Meiryo UI" panose="020B0604030504040204" pitchFamily="50" charset="-128"/>
                </a:rPr>
                <a:t>江坂駅</a:t>
              </a:r>
              <a:endParaRPr kumimoji="1" lang="ja-JP" altLang="en-US" dirty="0">
                <a:latin typeface="Meiryo UI" panose="020B0604030504040204" pitchFamily="50" charset="-128"/>
                <a:ea typeface="Meiryo UI" panose="020B0604030504040204" pitchFamily="50" charset="-128"/>
              </a:endParaRPr>
            </a:p>
          </p:txBody>
        </p:sp>
        <p:sp>
          <p:nvSpPr>
            <p:cNvPr id="3" name="フリーフォーム 2"/>
            <p:cNvSpPr/>
            <p:nvPr/>
          </p:nvSpPr>
          <p:spPr>
            <a:xfrm>
              <a:off x="5739470" y="1776682"/>
              <a:ext cx="670929" cy="4464077"/>
            </a:xfrm>
            <a:custGeom>
              <a:avLst/>
              <a:gdLst>
                <a:gd name="connsiteX0" fmla="*/ 317500 w 800100"/>
                <a:gd name="connsiteY0" fmla="*/ 76200 h 4343400"/>
                <a:gd name="connsiteX1" fmla="*/ 0 w 800100"/>
                <a:gd name="connsiteY1" fmla="*/ 4305300 h 4343400"/>
                <a:gd name="connsiteX2" fmla="*/ 584200 w 800100"/>
                <a:gd name="connsiteY2" fmla="*/ 4343400 h 4343400"/>
                <a:gd name="connsiteX3" fmla="*/ 800100 w 800100"/>
                <a:gd name="connsiteY3" fmla="*/ 0 h 4343400"/>
                <a:gd name="connsiteX4" fmla="*/ 317500 w 800100"/>
                <a:gd name="connsiteY4" fmla="*/ 76200 h 434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0100" h="4343400">
                  <a:moveTo>
                    <a:pt x="317500" y="76200"/>
                  </a:moveTo>
                  <a:lnTo>
                    <a:pt x="0" y="4305300"/>
                  </a:lnTo>
                  <a:lnTo>
                    <a:pt x="584200" y="4343400"/>
                  </a:lnTo>
                  <a:lnTo>
                    <a:pt x="800100" y="0"/>
                  </a:lnTo>
                  <a:lnTo>
                    <a:pt x="317500" y="76200"/>
                  </a:lnTo>
                  <a:close/>
                </a:path>
              </a:pathLst>
            </a:cu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 name="スライド番号プレースホルダー 5"/>
          <p:cNvSpPr>
            <a:spLocks noGrp="1"/>
          </p:cNvSpPr>
          <p:nvPr>
            <p:ph type="sldNum" sz="quarter" idx="12"/>
          </p:nvPr>
        </p:nvSpPr>
        <p:spPr/>
        <p:txBody>
          <a:bodyPr/>
          <a:lstStyle/>
          <a:p>
            <a:fld id="{C402DA3E-F348-4567-B7F4-A1C96C49CA95}" type="slidenum">
              <a:rPr kumimoji="1" lang="ja-JP" altLang="en-US" smtClean="0"/>
              <a:t>10</a:t>
            </a:fld>
            <a:endParaRPr kumimoji="1" lang="ja-JP" altLang="en-US"/>
          </a:p>
        </p:txBody>
      </p:sp>
    </p:spTree>
    <p:extLst>
      <p:ext uri="{BB962C8B-B14F-4D97-AF65-F5344CB8AC3E}">
        <p14:creationId xmlns:p14="http://schemas.microsoft.com/office/powerpoint/2010/main" val="29742995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サブタイトル 2"/>
          <p:cNvSpPr>
            <a:spLocks noGrp="1"/>
          </p:cNvSpPr>
          <p:nvPr>
            <p:ph type="subTitle" idx="1"/>
          </p:nvPr>
        </p:nvSpPr>
        <p:spPr>
          <a:xfrm>
            <a:off x="2" y="4863"/>
            <a:ext cx="12830353" cy="498598"/>
          </a:xfr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wrap="square">
            <a:spAutoFit/>
          </a:bodyPr>
          <a:lstStyle/>
          <a:p>
            <a:pPr algn="l"/>
            <a:r>
              <a:rPr lang="ja-JP" altLang="en-US" sz="2400" b="1" dirty="0" smtClean="0">
                <a:solidFill>
                  <a:schemeClr val="tx1"/>
                </a:solidFill>
                <a:latin typeface="Meiryo UI" pitchFamily="50" charset="-128"/>
                <a:ea typeface="Meiryo UI" pitchFamily="50" charset="-128"/>
                <a:cs typeface="Meiryo UI" pitchFamily="50" charset="-128"/>
              </a:rPr>
              <a:t>江坂立体駐車場</a:t>
            </a:r>
            <a:endParaRPr lang="en-US" altLang="ja-JP" sz="2400" b="1" dirty="0">
              <a:solidFill>
                <a:schemeClr val="tx1"/>
              </a:solidFill>
              <a:latin typeface="Meiryo UI" pitchFamily="50" charset="-128"/>
              <a:ea typeface="Meiryo UI" pitchFamily="50" charset="-128"/>
              <a:cs typeface="Meiryo UI" pitchFamily="50" charset="-128"/>
            </a:endParaRPr>
          </a:p>
        </p:txBody>
      </p:sp>
      <p:sp>
        <p:nvSpPr>
          <p:cNvPr id="4" name="スライド番号プレースホルダー 3"/>
          <p:cNvSpPr>
            <a:spLocks noGrp="1"/>
          </p:cNvSpPr>
          <p:nvPr>
            <p:ph type="sldNum" sz="quarter" idx="12"/>
          </p:nvPr>
        </p:nvSpPr>
        <p:spPr/>
        <p:txBody>
          <a:bodyPr/>
          <a:lstStyle/>
          <a:p>
            <a:fld id="{C402DA3E-F348-4567-B7F4-A1C96C49CA95}" type="slidenum">
              <a:rPr kumimoji="1" lang="ja-JP" altLang="en-US" smtClean="0"/>
              <a:t>11</a:t>
            </a:fld>
            <a:endParaRPr kumimoji="1" lang="ja-JP" altLang="en-US"/>
          </a:p>
        </p:txBody>
      </p:sp>
      <p:graphicFrame>
        <p:nvGraphicFramePr>
          <p:cNvPr id="3" name="表 2"/>
          <p:cNvGraphicFramePr>
            <a:graphicFrameLocks noGrp="1"/>
          </p:cNvGraphicFramePr>
          <p:nvPr>
            <p:extLst>
              <p:ext uri="{D42A27DB-BD31-4B8C-83A1-F6EECF244321}">
                <p14:modId xmlns:p14="http://schemas.microsoft.com/office/powerpoint/2010/main" val="1419925365"/>
              </p:ext>
            </p:extLst>
          </p:nvPr>
        </p:nvGraphicFramePr>
        <p:xfrm>
          <a:off x="258493" y="768152"/>
          <a:ext cx="12313369" cy="8615958"/>
        </p:xfrm>
        <a:graphic>
          <a:graphicData uri="http://schemas.openxmlformats.org/drawingml/2006/table">
            <a:tbl>
              <a:tblPr firstRow="1" bandRow="1">
                <a:tableStyleId>{5C22544A-7EE6-4342-B048-85BDC9FD1C3A}</a:tableStyleId>
              </a:tblPr>
              <a:tblGrid>
                <a:gridCol w="4032449">
                  <a:extLst>
                    <a:ext uri="{9D8B030D-6E8A-4147-A177-3AD203B41FA5}">
                      <a16:colId xmlns:a16="http://schemas.microsoft.com/office/drawing/2014/main" val="3085218193"/>
                    </a:ext>
                  </a:extLst>
                </a:gridCol>
                <a:gridCol w="2232248">
                  <a:extLst>
                    <a:ext uri="{9D8B030D-6E8A-4147-A177-3AD203B41FA5}">
                      <a16:colId xmlns:a16="http://schemas.microsoft.com/office/drawing/2014/main" val="1424178213"/>
                    </a:ext>
                  </a:extLst>
                </a:gridCol>
                <a:gridCol w="6048672">
                  <a:extLst>
                    <a:ext uri="{9D8B030D-6E8A-4147-A177-3AD203B41FA5}">
                      <a16:colId xmlns:a16="http://schemas.microsoft.com/office/drawing/2014/main" val="2874977313"/>
                    </a:ext>
                  </a:extLst>
                </a:gridCol>
              </a:tblGrid>
              <a:tr h="612000">
                <a:tc>
                  <a:txBody>
                    <a:bodyPr/>
                    <a:lstStyle/>
                    <a:p>
                      <a:pPr algn="ctr">
                        <a:lnSpc>
                          <a:spcPts val="1675"/>
                        </a:lnSpc>
                        <a:spcAft>
                          <a:spcPts val="0"/>
                        </a:spcAft>
                      </a:pPr>
                      <a:r>
                        <a:rPr lang="ja-JP" sz="2400" b="0" kern="1200" dirty="0">
                          <a:effectLst/>
                          <a:latin typeface="Meiryo UI" panose="020B0604030504040204" pitchFamily="50" charset="-128"/>
                          <a:ea typeface="Meiryo UI" panose="020B0604030504040204" pitchFamily="50" charset="-128"/>
                        </a:rPr>
                        <a:t>駐車場名</a:t>
                      </a:r>
                      <a:endParaRPr lang="ja-JP" sz="24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gridSpan="2">
                  <a:txBody>
                    <a:bodyPr/>
                    <a:lstStyle/>
                    <a:p>
                      <a:pPr algn="ctr">
                        <a:lnSpc>
                          <a:spcPts val="1675"/>
                        </a:lnSpc>
                        <a:spcAft>
                          <a:spcPts val="0"/>
                        </a:spcAft>
                      </a:pPr>
                      <a:r>
                        <a:rPr lang="ja-JP" altLang="en-US" sz="2400" b="0" kern="1200" dirty="0" smtClean="0">
                          <a:effectLst/>
                          <a:latin typeface="Meiryo UI" panose="020B0604030504040204" pitchFamily="50" charset="-128"/>
                          <a:ea typeface="Meiryo UI" panose="020B0604030504040204" pitchFamily="50" charset="-128"/>
                        </a:rPr>
                        <a:t>大阪府</a:t>
                      </a:r>
                      <a:r>
                        <a:rPr lang="ja-JP" sz="2400" b="0" kern="1200" dirty="0" smtClean="0">
                          <a:effectLst/>
                          <a:latin typeface="Meiryo UI" panose="020B0604030504040204" pitchFamily="50" charset="-128"/>
                          <a:ea typeface="Meiryo UI" panose="020B0604030504040204" pitchFamily="50" charset="-128"/>
                        </a:rPr>
                        <a:t>江坂</a:t>
                      </a:r>
                      <a:r>
                        <a:rPr lang="ja-JP" sz="2400" b="0" kern="1200" dirty="0">
                          <a:effectLst/>
                          <a:latin typeface="Meiryo UI" panose="020B0604030504040204" pitchFamily="50" charset="-128"/>
                          <a:ea typeface="Meiryo UI" panose="020B0604030504040204" pitchFamily="50" charset="-128"/>
                        </a:rPr>
                        <a:t>立体駐車場</a:t>
                      </a:r>
                      <a:endParaRPr lang="ja-JP" sz="24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hMerge="1">
                  <a:txBody>
                    <a:bodyPr/>
                    <a:lstStyle/>
                    <a:p>
                      <a:endParaRPr kumimoji="1" lang="ja-JP" altLang="en-US"/>
                    </a:p>
                  </a:txBody>
                  <a:tcPr/>
                </a:tc>
                <a:extLst>
                  <a:ext uri="{0D108BD9-81ED-4DB2-BD59-A6C34878D82A}">
                    <a16:rowId xmlns:a16="http://schemas.microsoft.com/office/drawing/2014/main" val="2296700547"/>
                  </a:ext>
                </a:extLst>
              </a:tr>
              <a:tr h="911958">
                <a:tc>
                  <a:txBody>
                    <a:bodyPr/>
                    <a:lstStyle/>
                    <a:p>
                      <a:pPr algn="ctr">
                        <a:spcAft>
                          <a:spcPts val="0"/>
                        </a:spcAft>
                      </a:pPr>
                      <a:r>
                        <a:rPr lang="ja-JP" sz="2400" kern="1200" dirty="0">
                          <a:effectLst/>
                          <a:latin typeface="Meiryo UI" panose="020B0604030504040204" pitchFamily="50" charset="-128"/>
                          <a:ea typeface="Meiryo UI" panose="020B0604030504040204" pitchFamily="50" charset="-128"/>
                        </a:rPr>
                        <a:t>所在地</a:t>
                      </a:r>
                      <a:endParaRPr lang="ja-JP" sz="2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gridSpan="2">
                  <a:txBody>
                    <a:bodyPr/>
                    <a:lstStyle/>
                    <a:p>
                      <a:pPr algn="ctr">
                        <a:spcAft>
                          <a:spcPts val="0"/>
                        </a:spcAft>
                      </a:pPr>
                      <a:r>
                        <a:rPr lang="ja-JP" sz="2400" kern="1200" dirty="0">
                          <a:effectLst/>
                          <a:latin typeface="Meiryo UI" panose="020B0604030504040204" pitchFamily="50" charset="-128"/>
                          <a:ea typeface="Meiryo UI" panose="020B0604030504040204" pitchFamily="50" charset="-128"/>
                        </a:rPr>
                        <a:t>吹田市豊津町</a:t>
                      </a:r>
                      <a:endParaRPr lang="ja-JP" sz="2400" kern="100" dirty="0">
                        <a:effectLst/>
                        <a:latin typeface="Meiryo UI" panose="020B0604030504040204" pitchFamily="50" charset="-128"/>
                        <a:ea typeface="Meiryo UI" panose="020B0604030504040204" pitchFamily="50" charset="-128"/>
                      </a:endParaRPr>
                    </a:p>
                    <a:p>
                      <a:pPr algn="ctr">
                        <a:spcAft>
                          <a:spcPts val="0"/>
                        </a:spcAft>
                      </a:pPr>
                      <a:r>
                        <a:rPr lang="ja-JP" sz="2400" kern="1200" dirty="0">
                          <a:effectLst/>
                          <a:latin typeface="Meiryo UI" panose="020B0604030504040204" pitchFamily="50" charset="-128"/>
                          <a:ea typeface="Meiryo UI" panose="020B0604030504040204" pitchFamily="50" charset="-128"/>
                        </a:rPr>
                        <a:t>（御堂筋線江坂駅高架下）</a:t>
                      </a:r>
                      <a:endParaRPr lang="ja-JP" sz="2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hMerge="1">
                  <a:txBody>
                    <a:bodyPr/>
                    <a:lstStyle/>
                    <a:p>
                      <a:endParaRPr kumimoji="1" lang="ja-JP" altLang="en-US"/>
                    </a:p>
                  </a:txBody>
                  <a:tcPr/>
                </a:tc>
                <a:extLst>
                  <a:ext uri="{0D108BD9-81ED-4DB2-BD59-A6C34878D82A}">
                    <a16:rowId xmlns:a16="http://schemas.microsoft.com/office/drawing/2014/main" val="2765489381"/>
                  </a:ext>
                </a:extLst>
              </a:tr>
              <a:tr h="936000">
                <a:tc>
                  <a:txBody>
                    <a:bodyPr/>
                    <a:lstStyle/>
                    <a:p>
                      <a:pPr algn="ctr">
                        <a:lnSpc>
                          <a:spcPts val="1625"/>
                        </a:lnSpc>
                        <a:spcAft>
                          <a:spcPts val="0"/>
                        </a:spcAft>
                      </a:pPr>
                      <a:r>
                        <a:rPr lang="ja-JP" sz="2400" kern="1200" dirty="0">
                          <a:effectLst/>
                          <a:latin typeface="Meiryo UI" panose="020B0604030504040204" pitchFamily="50" charset="-128"/>
                          <a:ea typeface="Meiryo UI" panose="020B0604030504040204" pitchFamily="50" charset="-128"/>
                        </a:rPr>
                        <a:t>台　数</a:t>
                      </a:r>
                      <a:endParaRPr lang="ja-JP" sz="2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gridSpan="2">
                  <a:txBody>
                    <a:bodyPr/>
                    <a:lstStyle/>
                    <a:p>
                      <a:pPr algn="ctr">
                        <a:lnSpc>
                          <a:spcPts val="1625"/>
                        </a:lnSpc>
                        <a:spcAft>
                          <a:spcPts val="0"/>
                        </a:spcAft>
                      </a:pPr>
                      <a:r>
                        <a:rPr lang="en-US" altLang="ja-JP" sz="2400" kern="1200" dirty="0" smtClean="0">
                          <a:effectLst/>
                          <a:latin typeface="Meiryo UI" panose="020B0604030504040204" pitchFamily="50" charset="-128"/>
                          <a:ea typeface="Meiryo UI" panose="020B0604030504040204" pitchFamily="50" charset="-128"/>
                        </a:rPr>
                        <a:t>【</a:t>
                      </a:r>
                      <a:r>
                        <a:rPr lang="ja-JP" altLang="en-US" sz="2400" kern="1200" dirty="0" smtClean="0">
                          <a:effectLst/>
                          <a:latin typeface="Meiryo UI" panose="020B0604030504040204" pitchFamily="50" charset="-128"/>
                          <a:ea typeface="Meiryo UI" panose="020B0604030504040204" pitchFamily="50" charset="-128"/>
                        </a:rPr>
                        <a:t>四輪</a:t>
                      </a:r>
                      <a:r>
                        <a:rPr lang="en-US" altLang="ja-JP" sz="2400" kern="1200" dirty="0" smtClean="0">
                          <a:effectLst/>
                          <a:latin typeface="Meiryo UI" panose="020B0604030504040204" pitchFamily="50" charset="-128"/>
                          <a:ea typeface="Meiryo UI" panose="020B0604030504040204" pitchFamily="50" charset="-128"/>
                        </a:rPr>
                        <a:t>】</a:t>
                      </a:r>
                      <a:r>
                        <a:rPr lang="ja-JP" altLang="en-US" sz="2400" kern="1200" dirty="0" smtClean="0">
                          <a:effectLst/>
                          <a:latin typeface="Meiryo UI" panose="020B0604030504040204" pitchFamily="50" charset="-128"/>
                          <a:ea typeface="Meiryo UI" panose="020B0604030504040204" pitchFamily="50" charset="-128"/>
                        </a:rPr>
                        <a:t>　</a:t>
                      </a:r>
                      <a:r>
                        <a:rPr lang="en-US" sz="2400" kern="1200" dirty="0" smtClean="0">
                          <a:effectLst/>
                          <a:latin typeface="Meiryo UI" panose="020B0604030504040204" pitchFamily="50" charset="-128"/>
                          <a:ea typeface="Meiryo UI" panose="020B0604030504040204" pitchFamily="50" charset="-128"/>
                        </a:rPr>
                        <a:t>193</a:t>
                      </a:r>
                      <a:r>
                        <a:rPr lang="ja-JP" altLang="en-US" sz="2400" kern="1200" dirty="0" smtClean="0">
                          <a:effectLst/>
                          <a:latin typeface="Meiryo UI" panose="020B0604030504040204" pitchFamily="50" charset="-128"/>
                          <a:ea typeface="Meiryo UI" panose="020B0604030504040204" pitchFamily="50" charset="-128"/>
                        </a:rPr>
                        <a:t>台</a:t>
                      </a:r>
                      <a:r>
                        <a:rPr lang="ja-JP" sz="2400" kern="1200" dirty="0">
                          <a:effectLst/>
                          <a:latin typeface="Meiryo UI" panose="020B0604030504040204" pitchFamily="50" charset="-128"/>
                          <a:ea typeface="Meiryo UI" panose="020B0604030504040204" pitchFamily="50" charset="-128"/>
                        </a:rPr>
                        <a:t>　</a:t>
                      </a:r>
                      <a:r>
                        <a:rPr lang="ja-JP" altLang="en-US" sz="2400" kern="1200" dirty="0" smtClean="0">
                          <a:effectLst/>
                          <a:latin typeface="Meiryo UI" panose="020B0604030504040204" pitchFamily="50" charset="-128"/>
                          <a:ea typeface="Meiryo UI" panose="020B0604030504040204" pitchFamily="50" charset="-128"/>
                        </a:rPr>
                        <a:t>　</a:t>
                      </a:r>
                      <a:endParaRPr lang="en-US" altLang="ja-JP" sz="2400" kern="1200" dirty="0" smtClean="0">
                        <a:effectLst/>
                        <a:latin typeface="Meiryo UI" panose="020B0604030504040204" pitchFamily="50" charset="-128"/>
                        <a:ea typeface="Meiryo UI" panose="020B0604030504040204" pitchFamily="50" charset="-128"/>
                      </a:endParaRPr>
                    </a:p>
                    <a:p>
                      <a:pPr algn="ctr">
                        <a:lnSpc>
                          <a:spcPts val="1625"/>
                        </a:lnSpc>
                        <a:spcAft>
                          <a:spcPts val="0"/>
                        </a:spcAft>
                      </a:pPr>
                      <a:endParaRPr lang="en-US" altLang="ja-JP" sz="2400" kern="1200" dirty="0" smtClean="0">
                        <a:effectLst/>
                        <a:latin typeface="Meiryo UI" panose="020B0604030504040204" pitchFamily="50" charset="-128"/>
                        <a:ea typeface="Meiryo UI" panose="020B0604030504040204" pitchFamily="50" charset="-128"/>
                      </a:endParaRPr>
                    </a:p>
                    <a:p>
                      <a:pPr algn="ctr">
                        <a:lnSpc>
                          <a:spcPts val="1625"/>
                        </a:lnSpc>
                        <a:spcAft>
                          <a:spcPts val="0"/>
                        </a:spcAft>
                      </a:pPr>
                      <a:r>
                        <a:rPr lang="en-US" altLang="ja-JP" sz="2400" kern="1200" dirty="0" smtClean="0">
                          <a:effectLst/>
                          <a:latin typeface="Meiryo UI" panose="020B0604030504040204" pitchFamily="50" charset="-128"/>
                          <a:ea typeface="Meiryo UI" panose="020B0604030504040204" pitchFamily="50" charset="-128"/>
                        </a:rPr>
                        <a:t>【</a:t>
                      </a:r>
                      <a:r>
                        <a:rPr lang="ja-JP" altLang="en-US" sz="2400" kern="1200" dirty="0" smtClean="0">
                          <a:effectLst/>
                          <a:latin typeface="Meiryo UI" panose="020B0604030504040204" pitchFamily="50" charset="-128"/>
                          <a:ea typeface="Meiryo UI" panose="020B0604030504040204" pitchFamily="50" charset="-128"/>
                        </a:rPr>
                        <a:t>二輪</a:t>
                      </a:r>
                      <a:r>
                        <a:rPr lang="en-US" altLang="ja-JP" sz="2400" kern="1200" dirty="0" smtClean="0">
                          <a:effectLst/>
                          <a:latin typeface="Meiryo UI" panose="020B0604030504040204" pitchFamily="50" charset="-128"/>
                          <a:ea typeface="Meiryo UI" panose="020B0604030504040204" pitchFamily="50" charset="-128"/>
                        </a:rPr>
                        <a:t>】</a:t>
                      </a:r>
                      <a:r>
                        <a:rPr lang="ja-JP" altLang="en-US" sz="2400" kern="1200" dirty="0" smtClean="0">
                          <a:effectLst/>
                          <a:latin typeface="Meiryo UI" panose="020B0604030504040204" pitchFamily="50" charset="-128"/>
                          <a:ea typeface="Meiryo UI" panose="020B0604030504040204" pitchFamily="50" charset="-128"/>
                        </a:rPr>
                        <a:t>　　</a:t>
                      </a:r>
                      <a:r>
                        <a:rPr lang="en-US" sz="2400" kern="1200" dirty="0" smtClean="0">
                          <a:effectLst/>
                          <a:latin typeface="Meiryo UI" panose="020B0604030504040204" pitchFamily="50" charset="-128"/>
                          <a:ea typeface="Meiryo UI" panose="020B0604030504040204" pitchFamily="50" charset="-128"/>
                        </a:rPr>
                        <a:t>68</a:t>
                      </a:r>
                      <a:r>
                        <a:rPr lang="ja-JP" altLang="en-US" sz="2400" kern="1200" dirty="0" smtClean="0">
                          <a:effectLst/>
                          <a:latin typeface="Meiryo UI" panose="020B0604030504040204" pitchFamily="50" charset="-128"/>
                          <a:ea typeface="Meiryo UI" panose="020B0604030504040204" pitchFamily="50" charset="-128"/>
                        </a:rPr>
                        <a:t>台</a:t>
                      </a:r>
                      <a:endParaRPr lang="ja-JP" sz="2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hMerge="1">
                  <a:txBody>
                    <a:bodyPr/>
                    <a:lstStyle/>
                    <a:p>
                      <a:endParaRPr kumimoji="1" lang="ja-JP" altLang="en-US"/>
                    </a:p>
                  </a:txBody>
                  <a:tcPr/>
                </a:tc>
                <a:extLst>
                  <a:ext uri="{0D108BD9-81ED-4DB2-BD59-A6C34878D82A}">
                    <a16:rowId xmlns:a16="http://schemas.microsoft.com/office/drawing/2014/main" val="1344000693"/>
                  </a:ext>
                </a:extLst>
              </a:tr>
              <a:tr h="612000">
                <a:tc>
                  <a:txBody>
                    <a:bodyPr/>
                    <a:lstStyle/>
                    <a:p>
                      <a:pPr algn="ctr">
                        <a:lnSpc>
                          <a:spcPts val="1400"/>
                        </a:lnSpc>
                        <a:spcAft>
                          <a:spcPts val="0"/>
                        </a:spcAft>
                      </a:pPr>
                      <a:r>
                        <a:rPr lang="ja-JP" sz="2400" kern="1200" dirty="0">
                          <a:effectLst/>
                          <a:latin typeface="Meiryo UI" panose="020B0604030504040204" pitchFamily="50" charset="-128"/>
                          <a:ea typeface="Meiryo UI" panose="020B0604030504040204" pitchFamily="50" charset="-128"/>
                        </a:rPr>
                        <a:t>構　造</a:t>
                      </a:r>
                      <a:endParaRPr lang="ja-JP" sz="2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gridSpan="2">
                  <a:txBody>
                    <a:bodyPr/>
                    <a:lstStyle/>
                    <a:p>
                      <a:pPr algn="ctr">
                        <a:lnSpc>
                          <a:spcPts val="1400"/>
                        </a:lnSpc>
                        <a:spcAft>
                          <a:spcPts val="0"/>
                        </a:spcAft>
                      </a:pPr>
                      <a:r>
                        <a:rPr lang="ja-JP" sz="2400" kern="1200" dirty="0">
                          <a:effectLst/>
                          <a:latin typeface="Meiryo UI" panose="020B0604030504040204" pitchFamily="50" charset="-128"/>
                          <a:ea typeface="Meiryo UI" panose="020B0604030504040204" pitchFamily="50" charset="-128"/>
                        </a:rPr>
                        <a:t>地上</a:t>
                      </a:r>
                      <a:r>
                        <a:rPr lang="en-US" sz="2400" kern="1200" dirty="0">
                          <a:effectLst/>
                          <a:latin typeface="Meiryo UI" panose="020B0604030504040204" pitchFamily="50" charset="-128"/>
                          <a:ea typeface="Meiryo UI" panose="020B0604030504040204" pitchFamily="50" charset="-128"/>
                        </a:rPr>
                        <a:t>2</a:t>
                      </a:r>
                      <a:r>
                        <a:rPr lang="ja-JP" sz="2400" kern="1200" dirty="0">
                          <a:effectLst/>
                          <a:latin typeface="Meiryo UI" panose="020B0604030504040204" pitchFamily="50" charset="-128"/>
                          <a:ea typeface="Meiryo UI" panose="020B0604030504040204" pitchFamily="50" charset="-128"/>
                        </a:rPr>
                        <a:t>層構造（自走式）</a:t>
                      </a:r>
                      <a:endParaRPr lang="ja-JP" sz="2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hMerge="1">
                  <a:txBody>
                    <a:bodyPr/>
                    <a:lstStyle/>
                    <a:p>
                      <a:endParaRPr kumimoji="1" lang="ja-JP" altLang="en-US"/>
                    </a:p>
                  </a:txBody>
                  <a:tcPr/>
                </a:tc>
                <a:extLst>
                  <a:ext uri="{0D108BD9-81ED-4DB2-BD59-A6C34878D82A}">
                    <a16:rowId xmlns:a16="http://schemas.microsoft.com/office/drawing/2014/main" val="3399161978"/>
                  </a:ext>
                </a:extLst>
              </a:tr>
              <a:tr h="936000">
                <a:tc>
                  <a:txBody>
                    <a:bodyPr/>
                    <a:lstStyle/>
                    <a:p>
                      <a:pPr algn="ctr">
                        <a:lnSpc>
                          <a:spcPts val="1400"/>
                        </a:lnSpc>
                        <a:spcAft>
                          <a:spcPts val="0"/>
                        </a:spcAft>
                      </a:pPr>
                      <a:r>
                        <a:rPr lang="ja-JP" altLang="en-US" sz="2400" kern="100" dirty="0" smtClean="0">
                          <a:effectLst/>
                          <a:latin typeface="Meiryo UI" panose="020B0604030504040204" pitchFamily="50" charset="-128"/>
                          <a:ea typeface="Meiryo UI" panose="020B0604030504040204" pitchFamily="50" charset="-128"/>
                          <a:cs typeface="Times New Roman" panose="02020603050405020304" pitchFamily="18" charset="0"/>
                        </a:rPr>
                        <a:t>面　積</a:t>
                      </a:r>
                      <a:endParaRPr lang="ja-JP" sz="2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gridSpan="2">
                  <a:txBody>
                    <a:bodyPr/>
                    <a:lstStyle/>
                    <a:p>
                      <a:pPr algn="ctr">
                        <a:lnSpc>
                          <a:spcPts val="1400"/>
                        </a:lnSpc>
                        <a:spcAft>
                          <a:spcPts val="0"/>
                        </a:spcAft>
                      </a:pPr>
                      <a:r>
                        <a:rPr lang="ja-JP" altLang="en-US" sz="2400" kern="100" dirty="0" smtClean="0">
                          <a:effectLst/>
                          <a:latin typeface="Meiryo UI" panose="020B0604030504040204" pitchFamily="50" charset="-128"/>
                          <a:ea typeface="Meiryo UI" panose="020B0604030504040204" pitchFamily="50" charset="-128"/>
                          <a:cs typeface="Times New Roman" panose="02020603050405020304" pitchFamily="18" charset="0"/>
                        </a:rPr>
                        <a:t>１階　</a:t>
                      </a:r>
                      <a:r>
                        <a:rPr lang="en-US" altLang="ja-JP" sz="2400" kern="100" dirty="0" smtClean="0">
                          <a:effectLst/>
                          <a:latin typeface="Meiryo UI" panose="020B0604030504040204" pitchFamily="50" charset="-128"/>
                          <a:ea typeface="Meiryo UI" panose="020B0604030504040204" pitchFamily="50" charset="-128"/>
                          <a:cs typeface="Times New Roman" panose="02020603050405020304" pitchFamily="18" charset="0"/>
                        </a:rPr>
                        <a:t>6,751m2</a:t>
                      </a:r>
                    </a:p>
                    <a:p>
                      <a:pPr algn="ctr">
                        <a:lnSpc>
                          <a:spcPts val="1400"/>
                        </a:lnSpc>
                        <a:spcAft>
                          <a:spcPts val="0"/>
                        </a:spcAft>
                      </a:pPr>
                      <a:endParaRPr lang="en-US" altLang="ja-JP" sz="2400" kern="100" dirty="0" smtClean="0">
                        <a:effectLst/>
                        <a:latin typeface="Meiryo UI" panose="020B0604030504040204" pitchFamily="50" charset="-128"/>
                        <a:ea typeface="Meiryo UI" panose="020B0604030504040204" pitchFamily="50" charset="-128"/>
                        <a:cs typeface="Times New Roman" panose="02020603050405020304" pitchFamily="18" charset="0"/>
                      </a:endParaRPr>
                    </a:p>
                    <a:p>
                      <a:pPr algn="ctr">
                        <a:lnSpc>
                          <a:spcPts val="1400"/>
                        </a:lnSpc>
                        <a:spcAft>
                          <a:spcPts val="0"/>
                        </a:spcAft>
                      </a:pPr>
                      <a:r>
                        <a:rPr lang="ja-JP" altLang="en-US" sz="2400" kern="100" dirty="0" smtClean="0">
                          <a:effectLst/>
                          <a:latin typeface="Meiryo UI" panose="020B0604030504040204" pitchFamily="50" charset="-128"/>
                          <a:ea typeface="Meiryo UI" panose="020B0604030504040204" pitchFamily="50" charset="-128"/>
                          <a:cs typeface="Times New Roman" panose="02020603050405020304" pitchFamily="18" charset="0"/>
                        </a:rPr>
                        <a:t>２階　</a:t>
                      </a:r>
                      <a:r>
                        <a:rPr lang="en-US" altLang="ja-JP" sz="2400" kern="100" dirty="0" smtClean="0">
                          <a:effectLst/>
                          <a:latin typeface="Meiryo UI" panose="020B0604030504040204" pitchFamily="50" charset="-128"/>
                          <a:ea typeface="Meiryo UI" panose="020B0604030504040204" pitchFamily="50" charset="-128"/>
                          <a:cs typeface="Times New Roman" panose="02020603050405020304" pitchFamily="18" charset="0"/>
                        </a:rPr>
                        <a:t>4,214m2</a:t>
                      </a:r>
                    </a:p>
                  </a:txBody>
                  <a:tcPr marL="68580" marR="68580" marT="0" marB="0" anchor="ctr"/>
                </a:tc>
                <a:tc hMerge="1">
                  <a:txBody>
                    <a:bodyPr/>
                    <a:lstStyle/>
                    <a:p>
                      <a:endParaRPr kumimoji="1" lang="ja-JP" altLang="en-US"/>
                    </a:p>
                  </a:txBody>
                  <a:tcPr/>
                </a:tc>
                <a:extLst>
                  <a:ext uri="{0D108BD9-81ED-4DB2-BD59-A6C34878D82A}">
                    <a16:rowId xmlns:a16="http://schemas.microsoft.com/office/drawing/2014/main" val="461133132"/>
                  </a:ext>
                </a:extLst>
              </a:tr>
              <a:tr h="612000">
                <a:tc>
                  <a:txBody>
                    <a:bodyPr/>
                    <a:lstStyle/>
                    <a:p>
                      <a:pPr algn="ctr">
                        <a:lnSpc>
                          <a:spcPts val="1400"/>
                        </a:lnSpc>
                        <a:spcAft>
                          <a:spcPts val="0"/>
                        </a:spcAft>
                      </a:pPr>
                      <a:r>
                        <a:rPr lang="ja-JP" altLang="en-US" sz="2400" kern="100" dirty="0" smtClean="0">
                          <a:effectLst/>
                          <a:latin typeface="Meiryo UI" panose="020B0604030504040204" pitchFamily="50" charset="-128"/>
                          <a:ea typeface="Meiryo UI" panose="020B0604030504040204" pitchFamily="50" charset="-128"/>
                          <a:cs typeface="Times New Roman" panose="02020603050405020304" pitchFamily="18" charset="0"/>
                        </a:rPr>
                        <a:t>利用時間</a:t>
                      </a:r>
                      <a:endParaRPr lang="ja-JP" sz="2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gridSpan="2">
                  <a:txBody>
                    <a:bodyPr/>
                    <a:lstStyle/>
                    <a:p>
                      <a:pPr algn="ctr">
                        <a:lnSpc>
                          <a:spcPts val="1400"/>
                        </a:lnSpc>
                        <a:spcAft>
                          <a:spcPts val="0"/>
                        </a:spcAft>
                      </a:pPr>
                      <a:r>
                        <a:rPr lang="en-US" altLang="ja-JP" sz="2400" kern="100" dirty="0" smtClean="0">
                          <a:effectLst/>
                          <a:latin typeface="Meiryo UI" panose="020B0604030504040204" pitchFamily="50" charset="-128"/>
                          <a:ea typeface="Meiryo UI" panose="020B0604030504040204" pitchFamily="50" charset="-128"/>
                          <a:cs typeface="Times New Roman" panose="02020603050405020304" pitchFamily="18" charset="0"/>
                        </a:rPr>
                        <a:t>24</a:t>
                      </a:r>
                      <a:r>
                        <a:rPr lang="ja-JP" altLang="en-US" sz="2400" kern="100" dirty="0" smtClean="0">
                          <a:effectLst/>
                          <a:latin typeface="Meiryo UI" panose="020B0604030504040204" pitchFamily="50" charset="-128"/>
                          <a:ea typeface="Meiryo UI" panose="020B0604030504040204" pitchFamily="50" charset="-128"/>
                          <a:cs typeface="Times New Roman" panose="02020603050405020304" pitchFamily="18" charset="0"/>
                        </a:rPr>
                        <a:t>時間</a:t>
                      </a:r>
                      <a:endParaRPr lang="ja-JP" sz="2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hMerge="1">
                  <a:txBody>
                    <a:bodyPr/>
                    <a:lstStyle/>
                    <a:p>
                      <a:endParaRPr kumimoji="1" lang="ja-JP" altLang="en-US"/>
                    </a:p>
                  </a:txBody>
                  <a:tcPr/>
                </a:tc>
                <a:extLst>
                  <a:ext uri="{0D108BD9-81ED-4DB2-BD59-A6C34878D82A}">
                    <a16:rowId xmlns:a16="http://schemas.microsoft.com/office/drawing/2014/main" val="1643542399"/>
                  </a:ext>
                </a:extLst>
              </a:tr>
              <a:tr h="612000">
                <a:tc>
                  <a:txBody>
                    <a:bodyPr/>
                    <a:lstStyle/>
                    <a:p>
                      <a:pPr algn="ctr">
                        <a:spcAft>
                          <a:spcPts val="0"/>
                        </a:spcAft>
                      </a:pPr>
                      <a:r>
                        <a:rPr lang="ja-JP" sz="2400" kern="1200" dirty="0">
                          <a:effectLst/>
                          <a:latin typeface="Meiryo UI" panose="020B0604030504040204" pitchFamily="50" charset="-128"/>
                          <a:ea typeface="Meiryo UI" panose="020B0604030504040204" pitchFamily="50" charset="-128"/>
                        </a:rPr>
                        <a:t>管理形態</a:t>
                      </a:r>
                      <a:endParaRPr lang="ja-JP" sz="2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gridSpan="2">
                  <a:txBody>
                    <a:bodyPr/>
                    <a:lstStyle/>
                    <a:p>
                      <a:pPr algn="ctr">
                        <a:spcAft>
                          <a:spcPts val="0"/>
                        </a:spcAft>
                      </a:pPr>
                      <a:r>
                        <a:rPr lang="ja-JP" sz="2400" kern="1200" dirty="0">
                          <a:effectLst/>
                          <a:latin typeface="Meiryo UI" panose="020B0604030504040204" pitchFamily="50" charset="-128"/>
                          <a:ea typeface="Meiryo UI" panose="020B0604030504040204" pitchFamily="50" charset="-128"/>
                        </a:rPr>
                        <a:t>無人</a:t>
                      </a:r>
                      <a:endParaRPr lang="ja-JP" sz="2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hMerge="1">
                  <a:txBody>
                    <a:bodyPr/>
                    <a:lstStyle/>
                    <a:p>
                      <a:endParaRPr kumimoji="1" lang="ja-JP" altLang="en-US"/>
                    </a:p>
                  </a:txBody>
                  <a:tcPr/>
                </a:tc>
                <a:extLst>
                  <a:ext uri="{0D108BD9-81ED-4DB2-BD59-A6C34878D82A}">
                    <a16:rowId xmlns:a16="http://schemas.microsoft.com/office/drawing/2014/main" val="755465977"/>
                  </a:ext>
                </a:extLst>
              </a:tr>
              <a:tr h="936000">
                <a:tc rowSpan="2">
                  <a:txBody>
                    <a:bodyPr/>
                    <a:lstStyle/>
                    <a:p>
                      <a:pPr algn="ctr">
                        <a:spcAft>
                          <a:spcPts val="0"/>
                        </a:spcAft>
                      </a:pPr>
                      <a:r>
                        <a:rPr lang="ja-JP" sz="2400" kern="1200" dirty="0">
                          <a:effectLst/>
                          <a:latin typeface="Meiryo UI" panose="020B0604030504040204" pitchFamily="50" charset="-128"/>
                          <a:ea typeface="Meiryo UI" panose="020B0604030504040204" pitchFamily="50" charset="-128"/>
                        </a:rPr>
                        <a:t>駐車料金</a:t>
                      </a:r>
                      <a:endParaRPr lang="ja-JP" sz="2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ctr"/>
                      <a:r>
                        <a:rPr kumimoji="1" lang="en-US" altLang="ja-JP" sz="2400" kern="1200" dirty="0" smtClean="0">
                          <a:solidFill>
                            <a:schemeClr val="dk1"/>
                          </a:solidFill>
                          <a:effectLst/>
                          <a:latin typeface="Meiryo UI" panose="020B0604030504040204" pitchFamily="50" charset="-128"/>
                          <a:ea typeface="Meiryo UI" panose="020B0604030504040204" pitchFamily="50" charset="-128"/>
                          <a:cs typeface="+mn-cs"/>
                        </a:rPr>
                        <a:t>【</a:t>
                      </a:r>
                      <a:r>
                        <a:rPr kumimoji="1" lang="ja-JP" altLang="en-US" sz="2400" kern="1200" dirty="0" smtClean="0">
                          <a:solidFill>
                            <a:schemeClr val="dk1"/>
                          </a:solidFill>
                          <a:effectLst/>
                          <a:latin typeface="Meiryo UI" panose="020B0604030504040204" pitchFamily="50" charset="-128"/>
                          <a:ea typeface="Meiryo UI" panose="020B0604030504040204" pitchFamily="50" charset="-128"/>
                          <a:cs typeface="+mn-cs"/>
                        </a:rPr>
                        <a:t>四輪</a:t>
                      </a:r>
                      <a:r>
                        <a:rPr kumimoji="1" lang="en-US" altLang="ja-JP" sz="2400" kern="1200" dirty="0" smtClean="0">
                          <a:solidFill>
                            <a:schemeClr val="dk1"/>
                          </a:solidFill>
                          <a:effectLst/>
                          <a:latin typeface="Meiryo UI" panose="020B0604030504040204" pitchFamily="50" charset="-128"/>
                          <a:ea typeface="Meiryo UI" panose="020B0604030504040204" pitchFamily="50" charset="-128"/>
                          <a:cs typeface="+mn-cs"/>
                        </a:rPr>
                        <a:t>】</a:t>
                      </a:r>
                      <a:r>
                        <a:rPr kumimoji="1" lang="ja-JP" altLang="ja-JP" sz="2400" kern="1200" dirty="0" smtClean="0">
                          <a:solidFill>
                            <a:schemeClr val="dk1"/>
                          </a:solidFill>
                          <a:effectLst/>
                          <a:latin typeface="Meiryo UI" panose="020B0604030504040204" pitchFamily="50" charset="-128"/>
                          <a:ea typeface="Meiryo UI" panose="020B0604030504040204" pitchFamily="50" charset="-128"/>
                          <a:cs typeface="+mn-cs"/>
                        </a:rPr>
                        <a:t>　　</a:t>
                      </a:r>
                      <a:r>
                        <a:rPr kumimoji="1" lang="en-US" altLang="ja-JP" sz="2400" kern="1200" dirty="0" smtClean="0">
                          <a:solidFill>
                            <a:schemeClr val="dk1"/>
                          </a:solidFill>
                          <a:effectLst/>
                          <a:latin typeface="Meiryo UI" panose="020B0604030504040204" pitchFamily="50" charset="-128"/>
                          <a:ea typeface="Meiryo UI" panose="020B0604030504040204" pitchFamily="50" charset="-128"/>
                          <a:cs typeface="+mn-cs"/>
                        </a:rPr>
                        <a:t>  </a:t>
                      </a:r>
                      <a:r>
                        <a:rPr kumimoji="1" lang="ja-JP" altLang="en-US" sz="2400" kern="1200" dirty="0" smtClean="0">
                          <a:solidFill>
                            <a:schemeClr val="dk1"/>
                          </a:solidFill>
                          <a:effectLst/>
                          <a:latin typeface="Meiryo UI" panose="020B0604030504040204" pitchFamily="50" charset="-128"/>
                          <a:ea typeface="Meiryo UI" panose="020B0604030504040204" pitchFamily="50" charset="-128"/>
                          <a:cs typeface="+mn-cs"/>
                        </a:rPr>
                        <a:t>　</a:t>
                      </a:r>
                      <a:endParaRPr lang="ja-JP" altLang="ja-JP" sz="2400" kern="100" dirty="0">
                        <a:effectLst/>
                        <a:latin typeface="Meiryo UI" panose="020B0604030504040204" pitchFamily="50" charset="-128"/>
                        <a:ea typeface="Meiryo UI" panose="020B0604030504040204" pitchFamily="50" charset="-128"/>
                      </a:endParaRPr>
                    </a:p>
                  </a:txBody>
                  <a:tcPr marL="68580" marR="68580" marT="0" marB="0" anchor="ctr"/>
                </a:tc>
                <a:tc>
                  <a:txBody>
                    <a:bodyPr/>
                    <a:lstStyle/>
                    <a:p>
                      <a:pPr algn="l"/>
                      <a:r>
                        <a:rPr kumimoji="1" lang="ja-JP" altLang="ja-JP" sz="2400" kern="1200" dirty="0" smtClean="0">
                          <a:solidFill>
                            <a:schemeClr val="dk1"/>
                          </a:solidFill>
                          <a:effectLst/>
                          <a:latin typeface="Meiryo UI" panose="020B0604030504040204" pitchFamily="50" charset="-128"/>
                          <a:ea typeface="Meiryo UI" panose="020B0604030504040204" pitchFamily="50" charset="-128"/>
                          <a:cs typeface="+mn-cs"/>
                        </a:rPr>
                        <a:t>午前７時から午後</a:t>
                      </a:r>
                      <a:r>
                        <a:rPr kumimoji="1" lang="en-US" altLang="ja-JP" sz="2400" kern="1200" dirty="0" smtClean="0">
                          <a:solidFill>
                            <a:schemeClr val="dk1"/>
                          </a:solidFill>
                          <a:effectLst/>
                          <a:latin typeface="Meiryo UI" panose="020B0604030504040204" pitchFamily="50" charset="-128"/>
                          <a:ea typeface="Meiryo UI" panose="020B0604030504040204" pitchFamily="50" charset="-128"/>
                          <a:cs typeface="+mn-cs"/>
                        </a:rPr>
                        <a:t>12</a:t>
                      </a:r>
                      <a:r>
                        <a:rPr kumimoji="1" lang="ja-JP" altLang="ja-JP" sz="2400" kern="1200" dirty="0" smtClean="0">
                          <a:solidFill>
                            <a:schemeClr val="dk1"/>
                          </a:solidFill>
                          <a:effectLst/>
                          <a:latin typeface="Meiryo UI" panose="020B0604030504040204" pitchFamily="50" charset="-128"/>
                          <a:ea typeface="Meiryo UI" panose="020B0604030504040204" pitchFamily="50" charset="-128"/>
                          <a:cs typeface="+mn-cs"/>
                        </a:rPr>
                        <a:t>時まで：</a:t>
                      </a:r>
                      <a:r>
                        <a:rPr kumimoji="1" lang="en-US" altLang="ja-JP" sz="2400" kern="1200" dirty="0" smtClean="0">
                          <a:solidFill>
                            <a:schemeClr val="dk1"/>
                          </a:solidFill>
                          <a:effectLst/>
                          <a:latin typeface="Meiryo UI" panose="020B0604030504040204" pitchFamily="50" charset="-128"/>
                          <a:ea typeface="Meiryo UI" panose="020B0604030504040204" pitchFamily="50" charset="-128"/>
                          <a:cs typeface="+mn-cs"/>
                        </a:rPr>
                        <a:t>200</a:t>
                      </a:r>
                      <a:r>
                        <a:rPr kumimoji="1" lang="ja-JP" altLang="ja-JP" sz="2400" kern="1200" dirty="0" smtClean="0">
                          <a:solidFill>
                            <a:schemeClr val="dk1"/>
                          </a:solidFill>
                          <a:effectLst/>
                          <a:latin typeface="Meiryo UI" panose="020B0604030504040204" pitchFamily="50" charset="-128"/>
                          <a:ea typeface="Meiryo UI" panose="020B0604030504040204" pitchFamily="50" charset="-128"/>
                          <a:cs typeface="+mn-cs"/>
                        </a:rPr>
                        <a:t>円</a:t>
                      </a:r>
                      <a:r>
                        <a:rPr kumimoji="1" lang="en-US" altLang="ja-JP" sz="2400" kern="1200" dirty="0" smtClean="0">
                          <a:solidFill>
                            <a:schemeClr val="dk1"/>
                          </a:solidFill>
                          <a:effectLst/>
                          <a:latin typeface="Meiryo UI" panose="020B0604030504040204" pitchFamily="50" charset="-128"/>
                          <a:ea typeface="Meiryo UI" panose="020B0604030504040204" pitchFamily="50" charset="-128"/>
                          <a:cs typeface="+mn-cs"/>
                        </a:rPr>
                        <a:t>/30</a:t>
                      </a:r>
                      <a:r>
                        <a:rPr kumimoji="1" lang="ja-JP" altLang="ja-JP" sz="2400" kern="1200" dirty="0" smtClean="0">
                          <a:solidFill>
                            <a:schemeClr val="dk1"/>
                          </a:solidFill>
                          <a:effectLst/>
                          <a:latin typeface="Meiryo UI" panose="020B0604030504040204" pitchFamily="50" charset="-128"/>
                          <a:ea typeface="Meiryo UI" panose="020B0604030504040204" pitchFamily="50" charset="-128"/>
                          <a:cs typeface="+mn-cs"/>
                        </a:rPr>
                        <a:t>分　　　　　　　</a:t>
                      </a:r>
                    </a:p>
                    <a:p>
                      <a:pPr algn="l"/>
                      <a:r>
                        <a:rPr kumimoji="1" lang="ja-JP" altLang="ja-JP" sz="2400" kern="1200" dirty="0" smtClean="0">
                          <a:solidFill>
                            <a:schemeClr val="dk1"/>
                          </a:solidFill>
                          <a:effectLst/>
                          <a:latin typeface="Meiryo UI" panose="020B0604030504040204" pitchFamily="50" charset="-128"/>
                          <a:ea typeface="Meiryo UI" panose="020B0604030504040204" pitchFamily="50" charset="-128"/>
                          <a:cs typeface="+mn-cs"/>
                        </a:rPr>
                        <a:t>午前０時から午前７時まで</a:t>
                      </a:r>
                      <a:r>
                        <a:rPr kumimoji="1" lang="en-US" altLang="ja-JP" sz="2400" kern="1200" baseline="0" dirty="0" smtClean="0">
                          <a:solidFill>
                            <a:schemeClr val="dk1"/>
                          </a:solidFill>
                          <a:effectLst/>
                          <a:latin typeface="Meiryo UI" panose="020B0604030504040204" pitchFamily="50" charset="-128"/>
                          <a:ea typeface="Meiryo UI" panose="020B0604030504040204" pitchFamily="50" charset="-128"/>
                          <a:cs typeface="+mn-cs"/>
                        </a:rPr>
                        <a:t> </a:t>
                      </a:r>
                      <a:r>
                        <a:rPr kumimoji="1" lang="ja-JP" altLang="ja-JP" sz="2400" kern="1200" dirty="0" smtClean="0">
                          <a:solidFill>
                            <a:schemeClr val="dk1"/>
                          </a:solidFill>
                          <a:effectLst/>
                          <a:latin typeface="Meiryo UI" panose="020B0604030504040204" pitchFamily="50" charset="-128"/>
                          <a:ea typeface="Meiryo UI" panose="020B0604030504040204" pitchFamily="50" charset="-128"/>
                          <a:cs typeface="+mn-cs"/>
                        </a:rPr>
                        <a:t>：</a:t>
                      </a:r>
                      <a:r>
                        <a:rPr kumimoji="1" lang="en-US" altLang="ja-JP" sz="2400" kern="1200" dirty="0" smtClean="0">
                          <a:solidFill>
                            <a:schemeClr val="dk1"/>
                          </a:solidFill>
                          <a:effectLst/>
                          <a:latin typeface="Meiryo UI" panose="020B0604030504040204" pitchFamily="50" charset="-128"/>
                          <a:ea typeface="Meiryo UI" panose="020B0604030504040204" pitchFamily="50" charset="-128"/>
                          <a:cs typeface="+mn-cs"/>
                        </a:rPr>
                        <a:t>100</a:t>
                      </a:r>
                      <a:r>
                        <a:rPr kumimoji="1" lang="ja-JP" altLang="ja-JP" sz="2400" kern="1200" dirty="0" smtClean="0">
                          <a:solidFill>
                            <a:schemeClr val="dk1"/>
                          </a:solidFill>
                          <a:effectLst/>
                          <a:latin typeface="Meiryo UI" panose="020B0604030504040204" pitchFamily="50" charset="-128"/>
                          <a:ea typeface="Meiryo UI" panose="020B0604030504040204" pitchFamily="50" charset="-128"/>
                          <a:cs typeface="+mn-cs"/>
                        </a:rPr>
                        <a:t>円</a:t>
                      </a:r>
                      <a:r>
                        <a:rPr kumimoji="1" lang="en-US" altLang="ja-JP" sz="2400" kern="1200" dirty="0" smtClean="0">
                          <a:solidFill>
                            <a:schemeClr val="dk1"/>
                          </a:solidFill>
                          <a:effectLst/>
                          <a:latin typeface="Meiryo UI" panose="020B0604030504040204" pitchFamily="50" charset="-128"/>
                          <a:ea typeface="Meiryo UI" panose="020B0604030504040204" pitchFamily="50" charset="-128"/>
                          <a:cs typeface="+mn-cs"/>
                        </a:rPr>
                        <a:t>/60</a:t>
                      </a:r>
                      <a:r>
                        <a:rPr kumimoji="1" lang="ja-JP" altLang="ja-JP" sz="2400" kern="1200" dirty="0" smtClean="0">
                          <a:solidFill>
                            <a:schemeClr val="dk1"/>
                          </a:solidFill>
                          <a:effectLst/>
                          <a:latin typeface="Meiryo UI" panose="020B0604030504040204" pitchFamily="50" charset="-128"/>
                          <a:ea typeface="Meiryo UI" panose="020B0604030504040204" pitchFamily="50" charset="-128"/>
                          <a:cs typeface="+mn-cs"/>
                        </a:rPr>
                        <a:t>分</a:t>
                      </a:r>
                      <a:r>
                        <a:rPr kumimoji="1" lang="ja-JP" altLang="en-US" sz="2400" kern="1200" dirty="0" smtClean="0">
                          <a:solidFill>
                            <a:schemeClr val="dk1"/>
                          </a:solidFill>
                          <a:effectLst/>
                          <a:latin typeface="Meiryo UI" panose="020B0604030504040204" pitchFamily="50" charset="-128"/>
                          <a:ea typeface="Meiryo UI" panose="020B0604030504040204" pitchFamily="50" charset="-128"/>
                          <a:cs typeface="+mn-cs"/>
                        </a:rPr>
                        <a:t>　</a:t>
                      </a:r>
                      <a:endParaRPr lang="ja-JP" altLang="ja-JP" sz="2400" kern="100" dirty="0" smtClean="0">
                        <a:effectLst/>
                        <a:latin typeface="Meiryo UI" panose="020B0604030504040204" pitchFamily="50" charset="-128"/>
                        <a:ea typeface="Meiryo UI" panose="020B0604030504040204" pitchFamily="50" charset="-128"/>
                      </a:endParaRPr>
                    </a:p>
                  </a:txBody>
                  <a:tcPr marL="68580" marR="68580" marT="0" marB="0" anchor="ctr"/>
                </a:tc>
                <a:extLst>
                  <a:ext uri="{0D108BD9-81ED-4DB2-BD59-A6C34878D82A}">
                    <a16:rowId xmlns:a16="http://schemas.microsoft.com/office/drawing/2014/main" val="2238339017"/>
                  </a:ext>
                </a:extLst>
              </a:tr>
              <a:tr h="612000">
                <a:tc vMerge="1">
                  <a:txBody>
                    <a:bodyPr/>
                    <a:lstStyle/>
                    <a:p>
                      <a:endParaRPr kumimoji="1" lang="ja-JP" altLang="en-US"/>
                    </a:p>
                  </a:txBody>
                  <a:tcPr/>
                </a:tc>
                <a:tc>
                  <a:txBody>
                    <a:bodyPr/>
                    <a:lstStyle/>
                    <a:p>
                      <a:pPr marL="0" marR="0" lvl="0" indent="0" algn="ctr" defTabSz="1280160" rtl="0" eaLnBrk="1" fontAlgn="auto" latinLnBrk="0" hangingPunct="1">
                        <a:lnSpc>
                          <a:spcPct val="100000"/>
                        </a:lnSpc>
                        <a:spcBef>
                          <a:spcPts val="0"/>
                        </a:spcBef>
                        <a:spcAft>
                          <a:spcPts val="0"/>
                        </a:spcAft>
                        <a:buClrTx/>
                        <a:buSzTx/>
                        <a:buFontTx/>
                        <a:buNone/>
                        <a:tabLst/>
                        <a:defRPr/>
                      </a:pPr>
                      <a:r>
                        <a:rPr kumimoji="1" lang="en-US" altLang="ja-JP" sz="2400" kern="1200" dirty="0" smtClean="0">
                          <a:solidFill>
                            <a:schemeClr val="dk1"/>
                          </a:solidFill>
                          <a:effectLst/>
                          <a:latin typeface="Meiryo UI" panose="020B0604030504040204" pitchFamily="50" charset="-128"/>
                          <a:ea typeface="Meiryo UI" panose="020B0604030504040204" pitchFamily="50" charset="-128"/>
                          <a:cs typeface="+mn-cs"/>
                        </a:rPr>
                        <a:t>【</a:t>
                      </a:r>
                      <a:r>
                        <a:rPr kumimoji="1" lang="ja-JP" altLang="en-US" sz="2400" kern="1200" dirty="0" smtClean="0">
                          <a:solidFill>
                            <a:schemeClr val="dk1"/>
                          </a:solidFill>
                          <a:effectLst/>
                          <a:latin typeface="Meiryo UI" panose="020B0604030504040204" pitchFamily="50" charset="-128"/>
                          <a:ea typeface="Meiryo UI" panose="020B0604030504040204" pitchFamily="50" charset="-128"/>
                          <a:cs typeface="+mn-cs"/>
                        </a:rPr>
                        <a:t>二輪</a:t>
                      </a:r>
                      <a:r>
                        <a:rPr kumimoji="1" lang="en-US" altLang="ja-JP" sz="2400" kern="1200" dirty="0" smtClean="0">
                          <a:solidFill>
                            <a:schemeClr val="dk1"/>
                          </a:solidFill>
                          <a:effectLst/>
                          <a:latin typeface="Meiryo UI" panose="020B0604030504040204" pitchFamily="50" charset="-128"/>
                          <a:ea typeface="Meiryo UI" panose="020B0604030504040204" pitchFamily="50" charset="-128"/>
                          <a:cs typeface="+mn-cs"/>
                        </a:rPr>
                        <a:t>】   </a:t>
                      </a:r>
                      <a:endParaRPr kumimoji="1" lang="ja-JP" altLang="ja-JP" sz="2400" kern="1200" dirty="0" smtClean="0">
                        <a:solidFill>
                          <a:schemeClr val="dk1"/>
                        </a:solidFill>
                        <a:effectLst/>
                        <a:latin typeface="Meiryo UI" panose="020B0604030504040204" pitchFamily="50" charset="-128"/>
                        <a:ea typeface="Meiryo UI" panose="020B0604030504040204" pitchFamily="50" charset="-128"/>
                        <a:cs typeface="+mn-cs"/>
                      </a:endParaRPr>
                    </a:p>
                  </a:txBody>
                  <a:tcPr marL="68580" marR="68580" marT="0" marB="0" anchor="ctr">
                    <a:solidFill>
                      <a:srgbClr val="D0D8E8"/>
                    </a:solidFill>
                  </a:tcPr>
                </a:tc>
                <a:tc>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r>
                        <a:rPr kumimoji="1" lang="en-US" altLang="ja-JP" sz="2400" kern="1200" dirty="0" smtClean="0">
                          <a:solidFill>
                            <a:schemeClr val="dk1"/>
                          </a:solidFill>
                          <a:effectLst/>
                          <a:latin typeface="Meiryo UI" panose="020B0604030504040204" pitchFamily="50" charset="-128"/>
                          <a:ea typeface="Meiryo UI" panose="020B0604030504040204" pitchFamily="50" charset="-128"/>
                          <a:cs typeface="+mn-cs"/>
                        </a:rPr>
                        <a:t> </a:t>
                      </a:r>
                      <a:r>
                        <a:rPr kumimoji="1" lang="ja-JP" altLang="ja-JP" sz="2400" kern="1200" dirty="0" smtClean="0">
                          <a:solidFill>
                            <a:schemeClr val="dk1"/>
                          </a:solidFill>
                          <a:effectLst/>
                          <a:latin typeface="Meiryo UI" panose="020B0604030504040204" pitchFamily="50" charset="-128"/>
                          <a:ea typeface="Meiryo UI" panose="020B0604030504040204" pitchFamily="50" charset="-128"/>
                          <a:cs typeface="+mn-cs"/>
                        </a:rPr>
                        <a:t>終日 ：</a:t>
                      </a:r>
                      <a:r>
                        <a:rPr kumimoji="1" lang="en-US" altLang="ja-JP" sz="2400" kern="1200" dirty="0" smtClean="0">
                          <a:solidFill>
                            <a:schemeClr val="dk1"/>
                          </a:solidFill>
                          <a:effectLst/>
                          <a:latin typeface="Meiryo UI" panose="020B0604030504040204" pitchFamily="50" charset="-128"/>
                          <a:ea typeface="Meiryo UI" panose="020B0604030504040204" pitchFamily="50" charset="-128"/>
                          <a:cs typeface="+mn-cs"/>
                        </a:rPr>
                        <a:t>100</a:t>
                      </a:r>
                      <a:r>
                        <a:rPr kumimoji="1" lang="ja-JP" altLang="ja-JP" sz="2400" kern="1200" dirty="0" smtClean="0">
                          <a:solidFill>
                            <a:schemeClr val="dk1"/>
                          </a:solidFill>
                          <a:effectLst/>
                          <a:latin typeface="Meiryo UI" panose="020B0604030504040204" pitchFamily="50" charset="-128"/>
                          <a:ea typeface="Meiryo UI" panose="020B0604030504040204" pitchFamily="50" charset="-128"/>
                          <a:cs typeface="+mn-cs"/>
                        </a:rPr>
                        <a:t>円</a:t>
                      </a:r>
                      <a:r>
                        <a:rPr kumimoji="1" lang="en-US" altLang="ja-JP" sz="2400" kern="1200" dirty="0" smtClean="0">
                          <a:solidFill>
                            <a:schemeClr val="dk1"/>
                          </a:solidFill>
                          <a:effectLst/>
                          <a:latin typeface="Meiryo UI" panose="020B0604030504040204" pitchFamily="50" charset="-128"/>
                          <a:ea typeface="Meiryo UI" panose="020B0604030504040204" pitchFamily="50" charset="-128"/>
                          <a:cs typeface="+mn-cs"/>
                        </a:rPr>
                        <a:t>/120</a:t>
                      </a:r>
                      <a:r>
                        <a:rPr kumimoji="1" lang="ja-JP" altLang="ja-JP" sz="2400" kern="1200" dirty="0" smtClean="0">
                          <a:solidFill>
                            <a:schemeClr val="dk1"/>
                          </a:solidFill>
                          <a:effectLst/>
                          <a:latin typeface="Meiryo UI" panose="020B0604030504040204" pitchFamily="50" charset="-128"/>
                          <a:ea typeface="Meiryo UI" panose="020B0604030504040204" pitchFamily="50" charset="-128"/>
                          <a:cs typeface="+mn-cs"/>
                        </a:rPr>
                        <a:t>分</a:t>
                      </a:r>
                      <a:endParaRPr lang="ja-JP" altLang="ja-JP" sz="2400" kern="100" dirty="0" smtClean="0">
                        <a:effectLst/>
                        <a:latin typeface="Meiryo UI" panose="020B0604030504040204" pitchFamily="50" charset="-128"/>
                        <a:ea typeface="Meiryo UI" panose="020B0604030504040204" pitchFamily="50" charset="-128"/>
                      </a:endParaRPr>
                    </a:p>
                  </a:txBody>
                  <a:tcPr marL="68580" marR="68580" marT="0" marB="0" anchor="ctr">
                    <a:solidFill>
                      <a:srgbClr val="D0D8E8"/>
                    </a:solidFill>
                  </a:tcPr>
                </a:tc>
                <a:extLst>
                  <a:ext uri="{0D108BD9-81ED-4DB2-BD59-A6C34878D82A}">
                    <a16:rowId xmlns:a16="http://schemas.microsoft.com/office/drawing/2014/main" val="2603527331"/>
                  </a:ext>
                </a:extLst>
              </a:tr>
              <a:tr h="612000">
                <a:tc rowSpan="2">
                  <a:txBody>
                    <a:bodyPr/>
                    <a:lstStyle/>
                    <a:p>
                      <a:pPr algn="ctr">
                        <a:spcAft>
                          <a:spcPts val="0"/>
                        </a:spcAft>
                      </a:pPr>
                      <a:r>
                        <a:rPr lang="en-US" sz="2400" kern="1200" dirty="0">
                          <a:effectLst/>
                          <a:latin typeface="Meiryo UI" panose="020B0604030504040204" pitchFamily="50" charset="-128"/>
                          <a:ea typeface="Meiryo UI" panose="020B0604030504040204" pitchFamily="50" charset="-128"/>
                        </a:rPr>
                        <a:t>24h</a:t>
                      </a:r>
                      <a:r>
                        <a:rPr lang="ja-JP" sz="2400" kern="1200" dirty="0">
                          <a:effectLst/>
                          <a:latin typeface="Meiryo UI" panose="020B0604030504040204" pitchFamily="50" charset="-128"/>
                          <a:ea typeface="Meiryo UI" panose="020B0604030504040204" pitchFamily="50" charset="-128"/>
                        </a:rPr>
                        <a:t>最大料金</a:t>
                      </a:r>
                      <a:endParaRPr lang="ja-JP" sz="2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solidFill>
                      <a:srgbClr val="E9EDF4"/>
                    </a:solidFill>
                  </a:tcPr>
                </a:tc>
                <a:tc>
                  <a:txBody>
                    <a:bodyPr/>
                    <a:lstStyle/>
                    <a:p>
                      <a:pPr algn="ctr">
                        <a:spcAft>
                          <a:spcPts val="0"/>
                        </a:spcAft>
                      </a:pPr>
                      <a:r>
                        <a:rPr lang="en-US" altLang="ja-JP" sz="2400" kern="100" dirty="0" smtClean="0">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2400" kern="100" dirty="0" smtClean="0">
                          <a:effectLst/>
                          <a:latin typeface="Meiryo UI" panose="020B0604030504040204" pitchFamily="50" charset="-128"/>
                          <a:ea typeface="Meiryo UI" panose="020B0604030504040204" pitchFamily="50" charset="-128"/>
                          <a:cs typeface="Times New Roman" panose="02020603050405020304" pitchFamily="18" charset="0"/>
                        </a:rPr>
                        <a:t>四輪</a:t>
                      </a:r>
                      <a:r>
                        <a:rPr lang="en-US" altLang="ja-JP" sz="2400" kern="100" dirty="0" smtClean="0">
                          <a:effectLst/>
                          <a:latin typeface="Meiryo UI" panose="020B0604030504040204" pitchFamily="50" charset="-128"/>
                          <a:ea typeface="Meiryo UI" panose="020B0604030504040204" pitchFamily="50" charset="-128"/>
                          <a:cs typeface="Times New Roman" panose="02020603050405020304" pitchFamily="18" charset="0"/>
                        </a:rPr>
                        <a:t>】</a:t>
                      </a:r>
                      <a:endParaRPr lang="ja-JP" sz="2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solidFill>
                      <a:srgbClr val="E9EDF4"/>
                    </a:solidFill>
                  </a:tcPr>
                </a:tc>
                <a:tc>
                  <a:txBody>
                    <a:bodyPr/>
                    <a:lstStyle/>
                    <a:p>
                      <a:pPr marL="0" marR="0" lvl="0" indent="0" algn="ctr" defTabSz="1280160" rtl="0" eaLnBrk="1" fontAlgn="auto" latinLnBrk="0" hangingPunct="1">
                        <a:lnSpc>
                          <a:spcPct val="100000"/>
                        </a:lnSpc>
                        <a:spcBef>
                          <a:spcPts val="0"/>
                        </a:spcBef>
                        <a:spcAft>
                          <a:spcPts val="0"/>
                        </a:spcAft>
                        <a:buClrTx/>
                        <a:buSzTx/>
                        <a:buFontTx/>
                        <a:buNone/>
                        <a:tabLst/>
                        <a:defRPr/>
                      </a:pPr>
                      <a:r>
                        <a:rPr lang="en-US" altLang="ja-JP" sz="2400" kern="1200" dirty="0" smtClean="0">
                          <a:effectLst/>
                          <a:latin typeface="Meiryo UI" panose="020B0604030504040204" pitchFamily="50" charset="-128"/>
                          <a:ea typeface="Meiryo UI" panose="020B0604030504040204" pitchFamily="50" charset="-128"/>
                        </a:rPr>
                        <a:t>1,200</a:t>
                      </a:r>
                      <a:r>
                        <a:rPr lang="ja-JP" altLang="ja-JP" sz="2400" kern="1200" dirty="0" smtClean="0">
                          <a:effectLst/>
                          <a:latin typeface="Meiryo UI" panose="020B0604030504040204" pitchFamily="50" charset="-128"/>
                          <a:ea typeface="Meiryo UI" panose="020B0604030504040204" pitchFamily="50" charset="-128"/>
                        </a:rPr>
                        <a:t>円</a:t>
                      </a:r>
                      <a:endParaRPr lang="ja-JP" altLang="ja-JP" sz="2400" kern="100" dirty="0" smtClean="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solidFill>
                      <a:srgbClr val="E9EDF4"/>
                    </a:solidFill>
                  </a:tcPr>
                </a:tc>
                <a:extLst>
                  <a:ext uri="{0D108BD9-81ED-4DB2-BD59-A6C34878D82A}">
                    <a16:rowId xmlns:a16="http://schemas.microsoft.com/office/drawing/2014/main" val="1598419763"/>
                  </a:ext>
                </a:extLst>
              </a:tr>
              <a:tr h="612000">
                <a:tc vMerge="1">
                  <a:txBody>
                    <a:bodyPr/>
                    <a:lstStyle/>
                    <a:p>
                      <a:endParaRPr kumimoji="1" lang="ja-JP" altLang="en-US"/>
                    </a:p>
                  </a:txBody>
                  <a:tcPr/>
                </a:tc>
                <a:tc>
                  <a:txBody>
                    <a:bodyPr/>
                    <a:lstStyle/>
                    <a:p>
                      <a:pPr algn="ctr">
                        <a:spcAft>
                          <a:spcPts val="0"/>
                        </a:spcAft>
                      </a:pPr>
                      <a:r>
                        <a:rPr lang="en-US" altLang="ja-JP" sz="2400" kern="100" dirty="0" smtClean="0">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2400" kern="100" dirty="0" smtClean="0">
                          <a:effectLst/>
                          <a:latin typeface="Meiryo UI" panose="020B0604030504040204" pitchFamily="50" charset="-128"/>
                          <a:ea typeface="Meiryo UI" panose="020B0604030504040204" pitchFamily="50" charset="-128"/>
                          <a:cs typeface="Times New Roman" panose="02020603050405020304" pitchFamily="18" charset="0"/>
                        </a:rPr>
                        <a:t>二輪</a:t>
                      </a:r>
                      <a:r>
                        <a:rPr lang="en-US" altLang="ja-JP" sz="2400" kern="100" dirty="0" smtClean="0">
                          <a:effectLst/>
                          <a:latin typeface="Meiryo UI" panose="020B0604030504040204" pitchFamily="50" charset="-128"/>
                          <a:ea typeface="Meiryo UI" panose="020B0604030504040204" pitchFamily="50" charset="-128"/>
                          <a:cs typeface="Times New Roman" panose="02020603050405020304" pitchFamily="18" charset="0"/>
                        </a:rPr>
                        <a:t>】</a:t>
                      </a:r>
                      <a:endParaRPr lang="ja-JP" sz="2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solidFill>
                      <a:srgbClr val="E9EDF4"/>
                    </a:solidFill>
                  </a:tcPr>
                </a:tc>
                <a:tc>
                  <a:txBody>
                    <a:bodyPr/>
                    <a:lstStyle/>
                    <a:p>
                      <a:pPr algn="ctr">
                        <a:spcAft>
                          <a:spcPts val="0"/>
                        </a:spcAft>
                      </a:pPr>
                      <a:r>
                        <a:rPr lang="en-US" altLang="ja-JP" sz="2400" kern="100" dirty="0" smtClean="0">
                          <a:effectLst/>
                          <a:latin typeface="Meiryo UI" panose="020B0604030504040204" pitchFamily="50" charset="-128"/>
                          <a:ea typeface="Meiryo UI" panose="020B0604030504040204" pitchFamily="50" charset="-128"/>
                          <a:cs typeface="Times New Roman" panose="02020603050405020304" pitchFamily="18" charset="0"/>
                        </a:rPr>
                        <a:t>300</a:t>
                      </a:r>
                      <a:r>
                        <a:rPr lang="ja-JP" altLang="en-US" sz="2400" kern="100" dirty="0" smtClean="0">
                          <a:effectLst/>
                          <a:latin typeface="Meiryo UI" panose="020B0604030504040204" pitchFamily="50" charset="-128"/>
                          <a:ea typeface="Meiryo UI" panose="020B0604030504040204" pitchFamily="50" charset="-128"/>
                          <a:cs typeface="Times New Roman" panose="02020603050405020304" pitchFamily="18" charset="0"/>
                        </a:rPr>
                        <a:t>円</a:t>
                      </a:r>
                      <a:endParaRPr lang="ja-JP" sz="2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solidFill>
                      <a:srgbClr val="E9EDF4"/>
                    </a:solidFill>
                  </a:tcPr>
                </a:tc>
                <a:extLst>
                  <a:ext uri="{0D108BD9-81ED-4DB2-BD59-A6C34878D82A}">
                    <a16:rowId xmlns:a16="http://schemas.microsoft.com/office/drawing/2014/main" val="3692108499"/>
                  </a:ext>
                </a:extLst>
              </a:tr>
              <a:tr h="612000">
                <a:tc>
                  <a:txBody>
                    <a:bodyPr/>
                    <a:lstStyle/>
                    <a:p>
                      <a:pPr algn="ctr">
                        <a:spcAft>
                          <a:spcPts val="0"/>
                        </a:spcAft>
                      </a:pPr>
                      <a:r>
                        <a:rPr lang="ja-JP" sz="2400" kern="1200" dirty="0">
                          <a:effectLst/>
                          <a:latin typeface="Meiryo UI" panose="020B0604030504040204" pitchFamily="50" charset="-128"/>
                          <a:ea typeface="Meiryo UI" panose="020B0604030504040204" pitchFamily="50" charset="-128"/>
                        </a:rPr>
                        <a:t>開　業</a:t>
                      </a:r>
                      <a:endParaRPr lang="ja-JP" sz="2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solidFill>
                      <a:srgbClr val="D0D8E8"/>
                    </a:solidFill>
                  </a:tcPr>
                </a:tc>
                <a:tc gridSpan="2">
                  <a:txBody>
                    <a:bodyPr/>
                    <a:lstStyle/>
                    <a:p>
                      <a:pPr algn="ctr">
                        <a:spcAft>
                          <a:spcPts val="0"/>
                        </a:spcAft>
                      </a:pPr>
                      <a:r>
                        <a:rPr lang="ja-JP" sz="2400" kern="1200" dirty="0">
                          <a:effectLst/>
                          <a:latin typeface="Meiryo UI" panose="020B0604030504040204" pitchFamily="50" charset="-128"/>
                          <a:ea typeface="Meiryo UI" panose="020B0604030504040204" pitchFamily="50" charset="-128"/>
                        </a:rPr>
                        <a:t>平成</a:t>
                      </a:r>
                      <a:r>
                        <a:rPr lang="en-US" sz="2400" kern="1200" dirty="0">
                          <a:effectLst/>
                          <a:latin typeface="Meiryo UI" panose="020B0604030504040204" pitchFamily="50" charset="-128"/>
                          <a:ea typeface="Meiryo UI" panose="020B0604030504040204" pitchFamily="50" charset="-128"/>
                        </a:rPr>
                        <a:t>4</a:t>
                      </a:r>
                      <a:r>
                        <a:rPr lang="ja-JP" sz="2400" kern="1200" dirty="0">
                          <a:effectLst/>
                          <a:latin typeface="Meiryo UI" panose="020B0604030504040204" pitchFamily="50" charset="-128"/>
                          <a:ea typeface="Meiryo UI" panose="020B0604030504040204" pitchFamily="50" charset="-128"/>
                        </a:rPr>
                        <a:t>年</a:t>
                      </a:r>
                      <a:r>
                        <a:rPr lang="en-US" sz="2400" kern="1200" dirty="0">
                          <a:effectLst/>
                          <a:latin typeface="Meiryo UI" panose="020B0604030504040204" pitchFamily="50" charset="-128"/>
                          <a:ea typeface="Meiryo UI" panose="020B0604030504040204" pitchFamily="50" charset="-128"/>
                        </a:rPr>
                        <a:t>12</a:t>
                      </a:r>
                      <a:r>
                        <a:rPr lang="ja-JP" sz="2400" kern="1200" dirty="0">
                          <a:effectLst/>
                          <a:latin typeface="Meiryo UI" panose="020B0604030504040204" pitchFamily="50" charset="-128"/>
                          <a:ea typeface="Meiryo UI" panose="020B0604030504040204" pitchFamily="50" charset="-128"/>
                        </a:rPr>
                        <a:t>月</a:t>
                      </a:r>
                      <a:endParaRPr lang="ja-JP" sz="2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solidFill>
                      <a:srgbClr val="D0D8E8"/>
                    </a:solidFill>
                  </a:tcPr>
                </a:tc>
                <a:tc hMerge="1">
                  <a:txBody>
                    <a:bodyPr/>
                    <a:lstStyle/>
                    <a:p>
                      <a:endParaRPr kumimoji="1" lang="ja-JP" altLang="en-US"/>
                    </a:p>
                  </a:txBody>
                  <a:tcPr>
                    <a:solidFill>
                      <a:srgbClr val="D0D8E8"/>
                    </a:solidFill>
                  </a:tcPr>
                </a:tc>
                <a:extLst>
                  <a:ext uri="{0D108BD9-81ED-4DB2-BD59-A6C34878D82A}">
                    <a16:rowId xmlns:a16="http://schemas.microsoft.com/office/drawing/2014/main" val="1986699171"/>
                  </a:ext>
                </a:extLst>
              </a:tr>
            </a:tbl>
          </a:graphicData>
        </a:graphic>
      </p:graphicFrame>
    </p:spTree>
    <p:extLst>
      <p:ext uri="{BB962C8B-B14F-4D97-AF65-F5344CB8AC3E}">
        <p14:creationId xmlns:p14="http://schemas.microsoft.com/office/powerpoint/2010/main" val="716649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サブタイトル 2"/>
          <p:cNvSpPr txBox="1">
            <a:spLocks/>
          </p:cNvSpPr>
          <p:nvPr/>
        </p:nvSpPr>
        <p:spPr>
          <a:xfrm>
            <a:off x="2" y="4863"/>
            <a:ext cx="12830353" cy="498598"/>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128016" tIns="64008" rIns="128016" bIns="64008"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2400" b="1" dirty="0" smtClean="0">
                <a:latin typeface="Meiryo UI" pitchFamily="50" charset="-128"/>
                <a:ea typeface="Meiryo UI" pitchFamily="50" charset="-128"/>
                <a:cs typeface="Meiryo UI" pitchFamily="50" charset="-128"/>
              </a:rPr>
              <a:t>江坂</a:t>
            </a:r>
            <a:r>
              <a:rPr lang="ja-JP" altLang="en-US" sz="2400" b="1" dirty="0">
                <a:latin typeface="Meiryo UI" pitchFamily="50" charset="-128"/>
                <a:ea typeface="Meiryo UI" pitchFamily="50" charset="-128"/>
                <a:cs typeface="Meiryo UI" pitchFamily="50" charset="-128"/>
              </a:rPr>
              <a:t>立体</a:t>
            </a:r>
            <a:r>
              <a:rPr lang="ja-JP" altLang="en-US" sz="2400" b="1" dirty="0" smtClean="0">
                <a:latin typeface="Meiryo UI" pitchFamily="50" charset="-128"/>
                <a:ea typeface="Meiryo UI" pitchFamily="50" charset="-128"/>
                <a:cs typeface="Meiryo UI" pitchFamily="50" charset="-128"/>
              </a:rPr>
              <a:t>駐車場</a:t>
            </a:r>
            <a:endParaRPr lang="en-US" altLang="ja-JP" sz="2400" b="1" dirty="0">
              <a:latin typeface="Meiryo UI" pitchFamily="50" charset="-128"/>
              <a:ea typeface="Meiryo UI" pitchFamily="50" charset="-128"/>
              <a:cs typeface="Meiryo UI" pitchFamily="50" charset="-128"/>
            </a:endParaRPr>
          </a:p>
        </p:txBody>
      </p:sp>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680" y="2199416"/>
            <a:ext cx="12676870" cy="2201372"/>
          </a:xfrm>
          <a:prstGeom prst="rect">
            <a:avLst/>
          </a:prstGeom>
        </p:spPr>
      </p:pic>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166" y="5736704"/>
            <a:ext cx="11067135" cy="2040671"/>
          </a:xfrm>
          <a:prstGeom prst="rect">
            <a:avLst/>
          </a:prstGeom>
        </p:spPr>
      </p:pic>
      <p:sp>
        <p:nvSpPr>
          <p:cNvPr id="7" name="テキスト ボックス 6"/>
          <p:cNvSpPr txBox="1"/>
          <p:nvPr/>
        </p:nvSpPr>
        <p:spPr>
          <a:xfrm>
            <a:off x="152344" y="1938568"/>
            <a:ext cx="1380506" cy="400110"/>
          </a:xfrm>
          <a:prstGeom prst="rect">
            <a:avLst/>
          </a:prstGeom>
          <a:noFill/>
        </p:spPr>
        <p:txBody>
          <a:bodyPr wrap="none" rtlCol="0">
            <a:spAutoFit/>
          </a:bodyPr>
          <a:lstStyle/>
          <a:p>
            <a:r>
              <a:rPr kumimoji="1" lang="ja-JP" altLang="en-US" sz="2000" dirty="0" smtClean="0">
                <a:latin typeface="Meiryo UI" panose="020B0604030504040204" pitchFamily="50" charset="-128"/>
                <a:ea typeface="Meiryo UI" panose="020B0604030504040204" pitchFamily="50" charset="-128"/>
              </a:rPr>
              <a:t>←至　大阪</a:t>
            </a:r>
            <a:endParaRPr kumimoji="1" lang="ja-JP" altLang="en-US" sz="2000" dirty="0">
              <a:latin typeface="Meiryo UI" panose="020B0604030504040204" pitchFamily="50" charset="-128"/>
              <a:ea typeface="Meiryo UI" panose="020B0604030504040204" pitchFamily="50" charset="-128"/>
            </a:endParaRPr>
          </a:p>
        </p:txBody>
      </p:sp>
      <p:sp>
        <p:nvSpPr>
          <p:cNvPr id="8" name="テキスト ボックス 7"/>
          <p:cNvSpPr txBox="1"/>
          <p:nvPr/>
        </p:nvSpPr>
        <p:spPr>
          <a:xfrm>
            <a:off x="128680" y="5750732"/>
            <a:ext cx="1380506" cy="400110"/>
          </a:xfrm>
          <a:prstGeom prst="rect">
            <a:avLst/>
          </a:prstGeom>
          <a:noFill/>
        </p:spPr>
        <p:txBody>
          <a:bodyPr wrap="none" rtlCol="0">
            <a:spAutoFit/>
          </a:bodyPr>
          <a:lstStyle/>
          <a:p>
            <a:r>
              <a:rPr kumimoji="1" lang="ja-JP" altLang="en-US" sz="2000" dirty="0" smtClean="0">
                <a:latin typeface="Meiryo UI" panose="020B0604030504040204" pitchFamily="50" charset="-128"/>
                <a:ea typeface="Meiryo UI" panose="020B0604030504040204" pitchFamily="50" charset="-128"/>
              </a:rPr>
              <a:t>←至　大阪</a:t>
            </a:r>
            <a:endParaRPr kumimoji="1" lang="ja-JP" altLang="en-US" sz="2000" dirty="0">
              <a:latin typeface="Meiryo UI" panose="020B0604030504040204" pitchFamily="50" charset="-128"/>
              <a:ea typeface="Meiryo UI" panose="020B0604030504040204" pitchFamily="50" charset="-128"/>
            </a:endParaRPr>
          </a:p>
        </p:txBody>
      </p:sp>
      <p:sp>
        <p:nvSpPr>
          <p:cNvPr id="9" name="テキスト ボックス 8"/>
          <p:cNvSpPr txBox="1"/>
          <p:nvPr/>
        </p:nvSpPr>
        <p:spPr>
          <a:xfrm>
            <a:off x="270880" y="1417975"/>
            <a:ext cx="604658" cy="369332"/>
          </a:xfrm>
          <a:prstGeom prst="rect">
            <a:avLst/>
          </a:prstGeom>
          <a:solidFill>
            <a:schemeClr val="bg1"/>
          </a:solidFill>
          <a:ln>
            <a:solidFill>
              <a:schemeClr val="tx1"/>
            </a:solidFill>
          </a:ln>
        </p:spPr>
        <p:txBody>
          <a:bodyPr wrap="square" rtlCol="0">
            <a:spAutoFit/>
          </a:bodyPr>
          <a:lstStyle/>
          <a:p>
            <a:r>
              <a:rPr kumimoji="1" lang="ja-JP" altLang="en-US" b="1" dirty="0" smtClean="0">
                <a:latin typeface="Meiryo UI" panose="020B0604030504040204" pitchFamily="50" charset="-128"/>
                <a:ea typeface="Meiryo UI" panose="020B0604030504040204" pitchFamily="50" charset="-128"/>
              </a:rPr>
              <a:t>１</a:t>
            </a:r>
            <a:r>
              <a:rPr kumimoji="1" lang="en-US" altLang="ja-JP" b="1" dirty="0" smtClean="0">
                <a:latin typeface="Meiryo UI" panose="020B0604030504040204" pitchFamily="50" charset="-128"/>
                <a:ea typeface="Meiryo UI" panose="020B0604030504040204" pitchFamily="50" charset="-128"/>
              </a:rPr>
              <a:t>F</a:t>
            </a:r>
            <a:endParaRPr kumimoji="1" lang="ja-JP" altLang="en-US" b="1" dirty="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270880" y="5189720"/>
            <a:ext cx="604658" cy="369332"/>
          </a:xfrm>
          <a:prstGeom prst="rect">
            <a:avLst/>
          </a:prstGeom>
          <a:solidFill>
            <a:schemeClr val="bg1"/>
          </a:solidFill>
          <a:ln>
            <a:solidFill>
              <a:schemeClr val="tx1"/>
            </a:solidFill>
          </a:ln>
        </p:spPr>
        <p:txBody>
          <a:bodyPr wrap="square" rtlCol="0">
            <a:spAutoFit/>
          </a:bodyPr>
          <a:lstStyle/>
          <a:p>
            <a:r>
              <a:rPr kumimoji="1" lang="ja-JP" altLang="en-US" b="1" dirty="0">
                <a:latin typeface="Meiryo UI" panose="020B0604030504040204" pitchFamily="50" charset="-128"/>
                <a:ea typeface="Meiryo UI" panose="020B0604030504040204" pitchFamily="50" charset="-128"/>
              </a:rPr>
              <a:t>２</a:t>
            </a:r>
            <a:r>
              <a:rPr kumimoji="1" lang="en-US" altLang="ja-JP" b="1" dirty="0" smtClean="0">
                <a:latin typeface="Meiryo UI" panose="020B0604030504040204" pitchFamily="50" charset="-128"/>
                <a:ea typeface="Meiryo UI" panose="020B0604030504040204" pitchFamily="50" charset="-128"/>
              </a:rPr>
              <a:t>F</a:t>
            </a:r>
            <a:endParaRPr kumimoji="1" lang="ja-JP" altLang="en-US" b="1" dirty="0">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10577264" y="1938568"/>
            <a:ext cx="1893467" cy="400110"/>
          </a:xfrm>
          <a:prstGeom prst="rect">
            <a:avLst/>
          </a:prstGeom>
          <a:noFill/>
        </p:spPr>
        <p:txBody>
          <a:bodyPr wrap="none" rtlCol="0">
            <a:spAutoFit/>
          </a:bodyPr>
          <a:lstStyle/>
          <a:p>
            <a:r>
              <a:rPr kumimoji="1" lang="ja-JP" altLang="en-US" sz="2000" dirty="0" smtClean="0">
                <a:latin typeface="Meiryo UI" panose="020B0604030504040204" pitchFamily="50" charset="-128"/>
                <a:ea typeface="Meiryo UI" panose="020B0604030504040204" pitchFamily="50" charset="-128"/>
              </a:rPr>
              <a:t>至</a:t>
            </a:r>
            <a:r>
              <a:rPr kumimoji="1" lang="ja-JP" altLang="en-US" sz="2000" dirty="0">
                <a:latin typeface="Meiryo UI" panose="020B0604030504040204" pitchFamily="50" charset="-128"/>
                <a:ea typeface="Meiryo UI" panose="020B0604030504040204" pitchFamily="50" charset="-128"/>
              </a:rPr>
              <a:t>　千里中央</a:t>
            </a:r>
            <a:r>
              <a:rPr kumimoji="1" lang="ja-JP" altLang="en-US" sz="2000" dirty="0" smtClean="0">
                <a:latin typeface="Meiryo UI" panose="020B0604030504040204" pitchFamily="50" charset="-128"/>
                <a:ea typeface="Meiryo UI" panose="020B0604030504040204" pitchFamily="50" charset="-128"/>
              </a:rPr>
              <a:t>→</a:t>
            </a:r>
            <a:endParaRPr kumimoji="1" lang="ja-JP" altLang="en-US" sz="2000" dirty="0">
              <a:latin typeface="Meiryo UI" panose="020B0604030504040204" pitchFamily="50" charset="-128"/>
              <a:ea typeface="Meiryo UI" panose="020B0604030504040204" pitchFamily="50" charset="-128"/>
            </a:endParaRPr>
          </a:p>
        </p:txBody>
      </p:sp>
      <p:sp>
        <p:nvSpPr>
          <p:cNvPr id="13" name="テキスト ボックス 12"/>
          <p:cNvSpPr txBox="1"/>
          <p:nvPr/>
        </p:nvSpPr>
        <p:spPr>
          <a:xfrm>
            <a:off x="9246260" y="5696633"/>
            <a:ext cx="1893467" cy="400110"/>
          </a:xfrm>
          <a:prstGeom prst="rect">
            <a:avLst/>
          </a:prstGeom>
          <a:noFill/>
        </p:spPr>
        <p:txBody>
          <a:bodyPr wrap="none" rtlCol="0">
            <a:spAutoFit/>
          </a:bodyPr>
          <a:lstStyle/>
          <a:p>
            <a:r>
              <a:rPr kumimoji="1" lang="ja-JP" altLang="en-US" sz="2000" dirty="0" smtClean="0">
                <a:latin typeface="Meiryo UI" panose="020B0604030504040204" pitchFamily="50" charset="-128"/>
                <a:ea typeface="Meiryo UI" panose="020B0604030504040204" pitchFamily="50" charset="-128"/>
              </a:rPr>
              <a:t>至</a:t>
            </a:r>
            <a:r>
              <a:rPr kumimoji="1" lang="ja-JP" altLang="en-US" sz="2000" dirty="0">
                <a:latin typeface="Meiryo UI" panose="020B0604030504040204" pitchFamily="50" charset="-128"/>
                <a:ea typeface="Meiryo UI" panose="020B0604030504040204" pitchFamily="50" charset="-128"/>
              </a:rPr>
              <a:t>　千里中央</a:t>
            </a:r>
            <a:r>
              <a:rPr kumimoji="1" lang="ja-JP" altLang="en-US" sz="2000" dirty="0" smtClean="0">
                <a:latin typeface="Meiryo UI" panose="020B0604030504040204" pitchFamily="50" charset="-128"/>
                <a:ea typeface="Meiryo UI" panose="020B0604030504040204" pitchFamily="50" charset="-128"/>
              </a:rPr>
              <a:t>→</a:t>
            </a:r>
            <a:endParaRPr kumimoji="1" lang="ja-JP" altLang="en-US" sz="2000" dirty="0">
              <a:latin typeface="Meiryo UI" panose="020B0604030504040204" pitchFamily="50" charset="-128"/>
              <a:ea typeface="Meiryo UI" panose="020B0604030504040204" pitchFamily="50" charset="-128"/>
            </a:endParaRPr>
          </a:p>
        </p:txBody>
      </p:sp>
      <p:sp>
        <p:nvSpPr>
          <p:cNvPr id="15" name="スライド番号プレースホルダー 14"/>
          <p:cNvSpPr>
            <a:spLocks noGrp="1"/>
          </p:cNvSpPr>
          <p:nvPr>
            <p:ph type="sldNum" sz="quarter" idx="12"/>
          </p:nvPr>
        </p:nvSpPr>
        <p:spPr/>
        <p:txBody>
          <a:bodyPr/>
          <a:lstStyle/>
          <a:p>
            <a:fld id="{C402DA3E-F348-4567-B7F4-A1C96C49CA95}" type="slidenum">
              <a:rPr kumimoji="1" lang="ja-JP" altLang="en-US" smtClean="0"/>
              <a:t>12</a:t>
            </a:fld>
            <a:endParaRPr kumimoji="1" lang="ja-JP" altLang="en-US"/>
          </a:p>
        </p:txBody>
      </p:sp>
    </p:spTree>
    <p:extLst>
      <p:ext uri="{BB962C8B-B14F-4D97-AF65-F5344CB8AC3E}">
        <p14:creationId xmlns:p14="http://schemas.microsoft.com/office/powerpoint/2010/main" val="13213028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サブタイトル 2"/>
          <p:cNvSpPr txBox="1">
            <a:spLocks/>
          </p:cNvSpPr>
          <p:nvPr/>
        </p:nvSpPr>
        <p:spPr>
          <a:xfrm>
            <a:off x="2" y="4863"/>
            <a:ext cx="12830353" cy="498598"/>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128016" tIns="64008" rIns="128016" bIns="64008"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2400" b="1" dirty="0" smtClean="0">
                <a:latin typeface="Meiryo UI" pitchFamily="50" charset="-128"/>
                <a:ea typeface="Meiryo UI" pitchFamily="50" charset="-128"/>
                <a:cs typeface="Meiryo UI" pitchFamily="50" charset="-128"/>
              </a:rPr>
              <a:t>江坂</a:t>
            </a:r>
            <a:r>
              <a:rPr lang="ja-JP" altLang="en-US" sz="2400" b="1" dirty="0">
                <a:latin typeface="Meiryo UI" pitchFamily="50" charset="-128"/>
                <a:ea typeface="Meiryo UI" pitchFamily="50" charset="-128"/>
                <a:cs typeface="Meiryo UI" pitchFamily="50" charset="-128"/>
              </a:rPr>
              <a:t>立体</a:t>
            </a:r>
            <a:r>
              <a:rPr lang="ja-JP" altLang="en-US" sz="2400" b="1" dirty="0" smtClean="0">
                <a:latin typeface="Meiryo UI" pitchFamily="50" charset="-128"/>
                <a:ea typeface="Meiryo UI" pitchFamily="50" charset="-128"/>
                <a:cs typeface="Meiryo UI" pitchFamily="50" charset="-128"/>
              </a:rPr>
              <a:t>駐車場</a:t>
            </a:r>
            <a:endParaRPr lang="en-US" altLang="ja-JP" sz="2400" b="1" dirty="0">
              <a:latin typeface="Meiryo UI" pitchFamily="50" charset="-128"/>
              <a:ea typeface="Meiryo UI" pitchFamily="50" charset="-128"/>
              <a:cs typeface="Meiryo UI" pitchFamily="50" charset="-128"/>
            </a:endParaRPr>
          </a:p>
        </p:txBody>
      </p:sp>
      <p:sp>
        <p:nvSpPr>
          <p:cNvPr id="15" name="スライド番号プレースホルダー 14"/>
          <p:cNvSpPr>
            <a:spLocks noGrp="1"/>
          </p:cNvSpPr>
          <p:nvPr>
            <p:ph type="sldNum" sz="quarter" idx="12"/>
          </p:nvPr>
        </p:nvSpPr>
        <p:spPr/>
        <p:txBody>
          <a:bodyPr/>
          <a:lstStyle/>
          <a:p>
            <a:fld id="{C402DA3E-F348-4567-B7F4-A1C96C49CA95}" type="slidenum">
              <a:rPr kumimoji="1" lang="ja-JP" altLang="en-US" smtClean="0"/>
              <a:t>13</a:t>
            </a:fld>
            <a:endParaRPr kumimoji="1" lang="ja-JP" altLang="en-US"/>
          </a:p>
        </p:txBody>
      </p: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0120" y="1848272"/>
            <a:ext cx="12299619" cy="5532432"/>
          </a:xfrm>
          <a:prstGeom prst="rect">
            <a:avLst/>
          </a:prstGeom>
        </p:spPr>
      </p:pic>
      <p:cxnSp>
        <p:nvCxnSpPr>
          <p:cNvPr id="14" name="直線矢印コネクタ 13"/>
          <p:cNvCxnSpPr/>
          <p:nvPr/>
        </p:nvCxnSpPr>
        <p:spPr>
          <a:xfrm>
            <a:off x="3079559" y="3648472"/>
            <a:ext cx="0" cy="1944216"/>
          </a:xfrm>
          <a:prstGeom prst="straightConnector1">
            <a:avLst/>
          </a:prstGeom>
          <a:ln w="412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a:xfrm>
            <a:off x="3079559" y="5952728"/>
            <a:ext cx="0" cy="1080120"/>
          </a:xfrm>
          <a:prstGeom prst="straightConnector1">
            <a:avLst/>
          </a:prstGeom>
          <a:ln w="412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3223575" y="4429822"/>
            <a:ext cx="1002197" cy="369332"/>
          </a:xfrm>
          <a:prstGeom prst="rect">
            <a:avLst/>
          </a:prstGeom>
          <a:solidFill>
            <a:schemeClr val="bg1"/>
          </a:solidFill>
        </p:spPr>
        <p:txBody>
          <a:bodyPr wrap="none" rtlCol="0">
            <a:spAutoFit/>
          </a:bodyPr>
          <a:lstStyle/>
          <a:p>
            <a:r>
              <a:rPr kumimoji="1" lang="ja-JP" altLang="en-US" dirty="0" smtClean="0">
                <a:solidFill>
                  <a:srgbClr val="FF0000"/>
                </a:solidFill>
                <a:latin typeface="Meiryo UI" panose="020B0604030504040204" pitchFamily="50" charset="-128"/>
                <a:ea typeface="Meiryo UI" panose="020B0604030504040204" pitchFamily="50" charset="-128"/>
              </a:rPr>
              <a:t>約</a:t>
            </a:r>
            <a:r>
              <a:rPr kumimoji="1" lang="en-US" altLang="ja-JP" dirty="0" smtClean="0">
                <a:solidFill>
                  <a:srgbClr val="FF0000"/>
                </a:solidFill>
                <a:latin typeface="Meiryo UI" panose="020B0604030504040204" pitchFamily="50" charset="-128"/>
                <a:ea typeface="Meiryo UI" panose="020B0604030504040204" pitchFamily="50" charset="-128"/>
              </a:rPr>
              <a:t>4.2m</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3223575" y="6308122"/>
            <a:ext cx="1002197" cy="369332"/>
          </a:xfrm>
          <a:prstGeom prst="rect">
            <a:avLst/>
          </a:prstGeom>
          <a:solidFill>
            <a:schemeClr val="bg1"/>
          </a:solidFill>
        </p:spPr>
        <p:txBody>
          <a:bodyPr wrap="none" rtlCol="0">
            <a:spAutoFit/>
          </a:bodyPr>
          <a:lstStyle/>
          <a:p>
            <a:r>
              <a:rPr kumimoji="1" lang="ja-JP" altLang="en-US" dirty="0" smtClean="0">
                <a:solidFill>
                  <a:srgbClr val="FF0000"/>
                </a:solidFill>
                <a:latin typeface="Meiryo UI" panose="020B0604030504040204" pitchFamily="50" charset="-128"/>
                <a:ea typeface="Meiryo UI" panose="020B0604030504040204" pitchFamily="50" charset="-128"/>
              </a:rPr>
              <a:t>約</a:t>
            </a:r>
            <a:r>
              <a:rPr kumimoji="1" lang="en-US" altLang="ja-JP" dirty="0">
                <a:solidFill>
                  <a:srgbClr val="FF0000"/>
                </a:solidFill>
                <a:latin typeface="Meiryo UI" panose="020B0604030504040204" pitchFamily="50" charset="-128"/>
                <a:ea typeface="Meiryo UI" panose="020B0604030504040204" pitchFamily="50" charset="-128"/>
              </a:rPr>
              <a:t>2.3</a:t>
            </a:r>
            <a:r>
              <a:rPr kumimoji="1" lang="en-US" altLang="ja-JP" dirty="0" smtClean="0">
                <a:solidFill>
                  <a:srgbClr val="FF0000"/>
                </a:solidFill>
                <a:latin typeface="Meiryo UI" panose="020B0604030504040204" pitchFamily="50" charset="-128"/>
                <a:ea typeface="Meiryo UI" panose="020B0604030504040204" pitchFamily="50" charset="-128"/>
              </a:rPr>
              <a:t>m</a:t>
            </a:r>
            <a:endParaRPr kumimoji="1" lang="ja-JP" altLang="en-US" dirty="0">
              <a:solidFill>
                <a:srgbClr val="FF0000"/>
              </a:solidFill>
              <a:latin typeface="Meiryo UI" panose="020B0604030504040204" pitchFamily="50" charset="-128"/>
              <a:ea typeface="Meiryo UI" panose="020B0604030504040204" pitchFamily="50" charset="-128"/>
            </a:endParaRPr>
          </a:p>
        </p:txBody>
      </p:sp>
      <p:cxnSp>
        <p:nvCxnSpPr>
          <p:cNvPr id="20" name="直線矢印コネクタ 19"/>
          <p:cNvCxnSpPr/>
          <p:nvPr/>
        </p:nvCxnSpPr>
        <p:spPr>
          <a:xfrm>
            <a:off x="2215463" y="3691500"/>
            <a:ext cx="0" cy="3341348"/>
          </a:xfrm>
          <a:prstGeom prst="straightConnector1">
            <a:avLst/>
          </a:prstGeom>
          <a:ln w="412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1" name="テキスト ボックス 20"/>
          <p:cNvSpPr txBox="1"/>
          <p:nvPr/>
        </p:nvSpPr>
        <p:spPr>
          <a:xfrm>
            <a:off x="1144216" y="4992842"/>
            <a:ext cx="1002197" cy="369332"/>
          </a:xfrm>
          <a:prstGeom prst="rect">
            <a:avLst/>
          </a:prstGeom>
          <a:solidFill>
            <a:schemeClr val="bg1"/>
          </a:solidFill>
        </p:spPr>
        <p:txBody>
          <a:bodyPr wrap="square" rtlCol="0">
            <a:spAutoFit/>
          </a:bodyPr>
          <a:lstStyle/>
          <a:p>
            <a:r>
              <a:rPr kumimoji="1" lang="ja-JP" altLang="en-US" dirty="0" smtClean="0">
                <a:solidFill>
                  <a:srgbClr val="FF0000"/>
                </a:solidFill>
                <a:latin typeface="Meiryo UI" panose="020B0604030504040204" pitchFamily="50" charset="-128"/>
                <a:ea typeface="Meiryo UI" panose="020B0604030504040204" pitchFamily="50" charset="-128"/>
              </a:rPr>
              <a:t>約</a:t>
            </a:r>
            <a:r>
              <a:rPr kumimoji="1" lang="en-US" altLang="ja-JP" dirty="0">
                <a:solidFill>
                  <a:srgbClr val="FF0000"/>
                </a:solidFill>
                <a:latin typeface="Meiryo UI" panose="020B0604030504040204" pitchFamily="50" charset="-128"/>
                <a:ea typeface="Meiryo UI" panose="020B0604030504040204" pitchFamily="50" charset="-128"/>
              </a:rPr>
              <a:t>7.5</a:t>
            </a:r>
            <a:r>
              <a:rPr kumimoji="1" lang="en-US" altLang="ja-JP" dirty="0" smtClean="0">
                <a:solidFill>
                  <a:srgbClr val="FF0000"/>
                </a:solidFill>
                <a:latin typeface="Meiryo UI" panose="020B0604030504040204" pitchFamily="50" charset="-128"/>
                <a:ea typeface="Meiryo UI" panose="020B0604030504040204" pitchFamily="50" charset="-128"/>
              </a:rPr>
              <a:t>m</a:t>
            </a:r>
            <a:endParaRPr kumimoji="1" lang="ja-JP" altLang="en-US" dirty="0">
              <a:solidFill>
                <a:srgbClr val="FF0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1104322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サブタイトル 2"/>
          <p:cNvSpPr txBox="1">
            <a:spLocks/>
          </p:cNvSpPr>
          <p:nvPr/>
        </p:nvSpPr>
        <p:spPr>
          <a:xfrm>
            <a:off x="2" y="4863"/>
            <a:ext cx="12830353" cy="498598"/>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128016" tIns="64008" rIns="128016" bIns="64008"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2400" b="1" dirty="0" smtClean="0">
                <a:latin typeface="Meiryo UI" pitchFamily="50" charset="-128"/>
                <a:ea typeface="Meiryo UI" pitchFamily="50" charset="-128"/>
                <a:cs typeface="Meiryo UI" pitchFamily="50" charset="-128"/>
              </a:rPr>
              <a:t>江坂</a:t>
            </a:r>
            <a:r>
              <a:rPr lang="ja-JP" altLang="en-US" sz="2400" b="1" dirty="0">
                <a:latin typeface="Meiryo UI" pitchFamily="50" charset="-128"/>
                <a:ea typeface="Meiryo UI" pitchFamily="50" charset="-128"/>
                <a:cs typeface="Meiryo UI" pitchFamily="50" charset="-128"/>
              </a:rPr>
              <a:t>立体</a:t>
            </a:r>
            <a:r>
              <a:rPr lang="ja-JP" altLang="en-US" sz="2400" b="1" dirty="0" smtClean="0">
                <a:latin typeface="Meiryo UI" pitchFamily="50" charset="-128"/>
                <a:ea typeface="Meiryo UI" pitchFamily="50" charset="-128"/>
                <a:cs typeface="Meiryo UI" pitchFamily="50" charset="-128"/>
              </a:rPr>
              <a:t>駐車場</a:t>
            </a:r>
            <a:endParaRPr lang="en-US" altLang="ja-JP" sz="2400" b="1" dirty="0">
              <a:latin typeface="Meiryo UI" pitchFamily="50" charset="-128"/>
              <a:ea typeface="Meiryo UI" pitchFamily="50" charset="-128"/>
              <a:cs typeface="Meiryo UI" pitchFamily="50" charset="-128"/>
            </a:endParaRPr>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0320" y="3219653"/>
            <a:ext cx="8357952" cy="6268463"/>
          </a:xfrm>
          <a:prstGeom prst="rect">
            <a:avLst/>
          </a:prstGeom>
        </p:spPr>
      </p:pic>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074" y="790612"/>
            <a:ext cx="12262203" cy="2129364"/>
          </a:xfrm>
          <a:prstGeom prst="rect">
            <a:avLst/>
          </a:prstGeom>
        </p:spPr>
      </p:pic>
      <p:sp>
        <p:nvSpPr>
          <p:cNvPr id="6" name="下矢印 5"/>
          <p:cNvSpPr/>
          <p:nvPr/>
        </p:nvSpPr>
        <p:spPr>
          <a:xfrm rot="16586712">
            <a:off x="1026442" y="370661"/>
            <a:ext cx="504056" cy="64807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p:cNvSpPr>
            <a:spLocks noGrp="1"/>
          </p:cNvSpPr>
          <p:nvPr>
            <p:ph type="sldNum" sz="quarter" idx="12"/>
          </p:nvPr>
        </p:nvSpPr>
        <p:spPr/>
        <p:txBody>
          <a:bodyPr/>
          <a:lstStyle/>
          <a:p>
            <a:fld id="{C402DA3E-F348-4567-B7F4-A1C96C49CA95}" type="slidenum">
              <a:rPr kumimoji="1" lang="ja-JP" altLang="en-US" smtClean="0"/>
              <a:t>14</a:t>
            </a:fld>
            <a:endParaRPr kumimoji="1" lang="ja-JP" altLang="en-US"/>
          </a:p>
        </p:txBody>
      </p:sp>
    </p:spTree>
    <p:extLst>
      <p:ext uri="{BB962C8B-B14F-4D97-AF65-F5344CB8AC3E}">
        <p14:creationId xmlns:p14="http://schemas.microsoft.com/office/powerpoint/2010/main" val="21047207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サブタイトル 2"/>
          <p:cNvSpPr txBox="1">
            <a:spLocks/>
          </p:cNvSpPr>
          <p:nvPr/>
        </p:nvSpPr>
        <p:spPr>
          <a:xfrm>
            <a:off x="2" y="4863"/>
            <a:ext cx="12830353" cy="498598"/>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128016" tIns="64008" rIns="128016" bIns="64008"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2400" b="1" dirty="0" smtClean="0">
                <a:latin typeface="Meiryo UI" pitchFamily="50" charset="-128"/>
                <a:ea typeface="Meiryo UI" pitchFamily="50" charset="-128"/>
                <a:cs typeface="Meiryo UI" pitchFamily="50" charset="-128"/>
              </a:rPr>
              <a:t>江坂</a:t>
            </a:r>
            <a:r>
              <a:rPr lang="ja-JP" altLang="en-US" sz="2400" b="1" dirty="0">
                <a:latin typeface="Meiryo UI" pitchFamily="50" charset="-128"/>
                <a:ea typeface="Meiryo UI" pitchFamily="50" charset="-128"/>
                <a:cs typeface="Meiryo UI" pitchFamily="50" charset="-128"/>
              </a:rPr>
              <a:t>立体</a:t>
            </a:r>
            <a:r>
              <a:rPr lang="ja-JP" altLang="en-US" sz="2400" b="1" dirty="0" smtClean="0">
                <a:latin typeface="Meiryo UI" pitchFamily="50" charset="-128"/>
                <a:ea typeface="Meiryo UI" pitchFamily="50" charset="-128"/>
                <a:cs typeface="Meiryo UI" pitchFamily="50" charset="-128"/>
              </a:rPr>
              <a:t>駐車場</a:t>
            </a:r>
            <a:endParaRPr lang="en-US" altLang="ja-JP" sz="2400" b="1" dirty="0">
              <a:latin typeface="Meiryo UI" pitchFamily="50" charset="-128"/>
              <a:ea typeface="Meiryo UI" pitchFamily="50" charset="-128"/>
              <a:cs typeface="Meiryo UI" pitchFamily="50" charset="-128"/>
            </a:endParaRPr>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0321" y="3219653"/>
            <a:ext cx="8357950" cy="6268463"/>
          </a:xfrm>
          <a:prstGeom prst="rect">
            <a:avLst/>
          </a:prstGeom>
        </p:spPr>
      </p:pic>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074" y="790612"/>
            <a:ext cx="12262203" cy="2129364"/>
          </a:xfrm>
          <a:prstGeom prst="rect">
            <a:avLst/>
          </a:prstGeom>
        </p:spPr>
      </p:pic>
      <p:sp>
        <p:nvSpPr>
          <p:cNvPr id="6" name="下矢印 5"/>
          <p:cNvSpPr/>
          <p:nvPr/>
        </p:nvSpPr>
        <p:spPr>
          <a:xfrm rot="15533615">
            <a:off x="4643079" y="1840986"/>
            <a:ext cx="504056" cy="64807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p:cNvSpPr>
            <a:spLocks noGrp="1"/>
          </p:cNvSpPr>
          <p:nvPr>
            <p:ph type="sldNum" sz="quarter" idx="12"/>
          </p:nvPr>
        </p:nvSpPr>
        <p:spPr/>
        <p:txBody>
          <a:bodyPr/>
          <a:lstStyle/>
          <a:p>
            <a:fld id="{C402DA3E-F348-4567-B7F4-A1C96C49CA95}" type="slidenum">
              <a:rPr kumimoji="1" lang="ja-JP" altLang="en-US" smtClean="0"/>
              <a:t>15</a:t>
            </a:fld>
            <a:endParaRPr kumimoji="1" lang="ja-JP" altLang="en-US"/>
          </a:p>
        </p:txBody>
      </p:sp>
    </p:spTree>
    <p:extLst>
      <p:ext uri="{BB962C8B-B14F-4D97-AF65-F5344CB8AC3E}">
        <p14:creationId xmlns:p14="http://schemas.microsoft.com/office/powerpoint/2010/main" val="4075482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サブタイトル 2"/>
          <p:cNvSpPr txBox="1">
            <a:spLocks/>
          </p:cNvSpPr>
          <p:nvPr/>
        </p:nvSpPr>
        <p:spPr>
          <a:xfrm>
            <a:off x="2" y="4863"/>
            <a:ext cx="12830353" cy="498598"/>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128016" tIns="64008" rIns="128016" bIns="64008"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2400" b="1" dirty="0" smtClean="0">
                <a:latin typeface="Meiryo UI" pitchFamily="50" charset="-128"/>
                <a:ea typeface="Meiryo UI" pitchFamily="50" charset="-128"/>
                <a:cs typeface="Meiryo UI" pitchFamily="50" charset="-128"/>
              </a:rPr>
              <a:t>江坂</a:t>
            </a:r>
            <a:r>
              <a:rPr lang="ja-JP" altLang="en-US" sz="2400" b="1" dirty="0">
                <a:latin typeface="Meiryo UI" pitchFamily="50" charset="-128"/>
                <a:ea typeface="Meiryo UI" pitchFamily="50" charset="-128"/>
                <a:cs typeface="Meiryo UI" pitchFamily="50" charset="-128"/>
              </a:rPr>
              <a:t>立体</a:t>
            </a:r>
            <a:r>
              <a:rPr lang="ja-JP" altLang="en-US" sz="2400" b="1" dirty="0" smtClean="0">
                <a:latin typeface="Meiryo UI" pitchFamily="50" charset="-128"/>
                <a:ea typeface="Meiryo UI" pitchFamily="50" charset="-128"/>
                <a:cs typeface="Meiryo UI" pitchFamily="50" charset="-128"/>
              </a:rPr>
              <a:t>駐車場</a:t>
            </a:r>
            <a:endParaRPr lang="en-US" altLang="ja-JP" sz="2400" b="1" dirty="0">
              <a:latin typeface="Meiryo UI" pitchFamily="50" charset="-128"/>
              <a:ea typeface="Meiryo UI" pitchFamily="50" charset="-128"/>
              <a:cs typeface="Meiryo UI" pitchFamily="50" charset="-128"/>
            </a:endParaRPr>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0321" y="3219653"/>
            <a:ext cx="8357949" cy="6268462"/>
          </a:xfrm>
          <a:prstGeom prst="rect">
            <a:avLst/>
          </a:prstGeom>
        </p:spPr>
      </p:pic>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074" y="790612"/>
            <a:ext cx="12262203" cy="2129364"/>
          </a:xfrm>
          <a:prstGeom prst="rect">
            <a:avLst/>
          </a:prstGeom>
        </p:spPr>
      </p:pic>
      <p:sp>
        <p:nvSpPr>
          <p:cNvPr id="6" name="下矢印 5"/>
          <p:cNvSpPr/>
          <p:nvPr/>
        </p:nvSpPr>
        <p:spPr>
          <a:xfrm rot="13013609">
            <a:off x="32046" y="3011747"/>
            <a:ext cx="504056" cy="64807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p:cNvSpPr>
            <a:spLocks noGrp="1"/>
          </p:cNvSpPr>
          <p:nvPr>
            <p:ph type="sldNum" sz="quarter" idx="12"/>
          </p:nvPr>
        </p:nvSpPr>
        <p:spPr/>
        <p:txBody>
          <a:bodyPr/>
          <a:lstStyle/>
          <a:p>
            <a:fld id="{C402DA3E-F348-4567-B7F4-A1C96C49CA95}" type="slidenum">
              <a:rPr kumimoji="1" lang="ja-JP" altLang="en-US" smtClean="0"/>
              <a:t>16</a:t>
            </a:fld>
            <a:endParaRPr kumimoji="1" lang="ja-JP" altLang="en-US"/>
          </a:p>
        </p:txBody>
      </p:sp>
    </p:spTree>
    <p:extLst>
      <p:ext uri="{BB962C8B-B14F-4D97-AF65-F5344CB8AC3E}">
        <p14:creationId xmlns:p14="http://schemas.microsoft.com/office/powerpoint/2010/main" val="34578064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サブタイトル 2"/>
          <p:cNvSpPr txBox="1">
            <a:spLocks/>
          </p:cNvSpPr>
          <p:nvPr/>
        </p:nvSpPr>
        <p:spPr>
          <a:xfrm>
            <a:off x="2" y="4863"/>
            <a:ext cx="12830353" cy="498598"/>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128016" tIns="64008" rIns="128016" bIns="64008"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2400" b="1" dirty="0" smtClean="0">
                <a:latin typeface="Meiryo UI" pitchFamily="50" charset="-128"/>
                <a:ea typeface="Meiryo UI" pitchFamily="50" charset="-128"/>
                <a:cs typeface="Meiryo UI" pitchFamily="50" charset="-128"/>
              </a:rPr>
              <a:t>江坂</a:t>
            </a:r>
            <a:r>
              <a:rPr lang="ja-JP" altLang="en-US" sz="2400" b="1" dirty="0">
                <a:latin typeface="Meiryo UI" pitchFamily="50" charset="-128"/>
                <a:ea typeface="Meiryo UI" pitchFamily="50" charset="-128"/>
                <a:cs typeface="Meiryo UI" pitchFamily="50" charset="-128"/>
              </a:rPr>
              <a:t>立体</a:t>
            </a:r>
            <a:r>
              <a:rPr lang="ja-JP" altLang="en-US" sz="2400" b="1" dirty="0" smtClean="0">
                <a:latin typeface="Meiryo UI" pitchFamily="50" charset="-128"/>
                <a:ea typeface="Meiryo UI" pitchFamily="50" charset="-128"/>
                <a:cs typeface="Meiryo UI" pitchFamily="50" charset="-128"/>
              </a:rPr>
              <a:t>駐車場</a:t>
            </a:r>
            <a:endParaRPr lang="en-US" altLang="ja-JP" sz="2400" b="1" dirty="0">
              <a:latin typeface="Meiryo UI" pitchFamily="50" charset="-128"/>
              <a:ea typeface="Meiryo UI" pitchFamily="50" charset="-128"/>
              <a:cs typeface="Meiryo UI" pitchFamily="50" charset="-128"/>
            </a:endParaRPr>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0321" y="3219653"/>
            <a:ext cx="8357948" cy="6268461"/>
          </a:xfrm>
          <a:prstGeom prst="rect">
            <a:avLst/>
          </a:prstGeom>
        </p:spPr>
      </p:pic>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074" y="790612"/>
            <a:ext cx="12262203" cy="2129364"/>
          </a:xfrm>
          <a:prstGeom prst="rect">
            <a:avLst/>
          </a:prstGeom>
        </p:spPr>
      </p:pic>
      <p:sp>
        <p:nvSpPr>
          <p:cNvPr id="6" name="下矢印 5"/>
          <p:cNvSpPr/>
          <p:nvPr/>
        </p:nvSpPr>
        <p:spPr>
          <a:xfrm rot="16200000">
            <a:off x="1504257" y="1785990"/>
            <a:ext cx="504056" cy="64807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p:cNvSpPr>
            <a:spLocks noGrp="1"/>
          </p:cNvSpPr>
          <p:nvPr>
            <p:ph type="sldNum" sz="quarter" idx="12"/>
          </p:nvPr>
        </p:nvSpPr>
        <p:spPr/>
        <p:txBody>
          <a:bodyPr/>
          <a:lstStyle/>
          <a:p>
            <a:fld id="{C402DA3E-F348-4567-B7F4-A1C96C49CA95}" type="slidenum">
              <a:rPr kumimoji="1" lang="ja-JP" altLang="en-US" smtClean="0"/>
              <a:t>17</a:t>
            </a:fld>
            <a:endParaRPr kumimoji="1" lang="ja-JP" altLang="en-US"/>
          </a:p>
        </p:txBody>
      </p:sp>
    </p:spTree>
    <p:extLst>
      <p:ext uri="{BB962C8B-B14F-4D97-AF65-F5344CB8AC3E}">
        <p14:creationId xmlns:p14="http://schemas.microsoft.com/office/powerpoint/2010/main" val="39368878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サブタイトル 2"/>
          <p:cNvSpPr txBox="1">
            <a:spLocks/>
          </p:cNvSpPr>
          <p:nvPr/>
        </p:nvSpPr>
        <p:spPr>
          <a:xfrm>
            <a:off x="2" y="4863"/>
            <a:ext cx="12830353" cy="498598"/>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128016" tIns="64008" rIns="128016" bIns="64008"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2400" b="1" dirty="0" smtClean="0">
                <a:latin typeface="Meiryo UI" pitchFamily="50" charset="-128"/>
                <a:ea typeface="Meiryo UI" pitchFamily="50" charset="-128"/>
                <a:cs typeface="Meiryo UI" pitchFamily="50" charset="-128"/>
              </a:rPr>
              <a:t>江坂</a:t>
            </a:r>
            <a:r>
              <a:rPr lang="ja-JP" altLang="en-US" sz="2400" b="1" dirty="0">
                <a:latin typeface="Meiryo UI" pitchFamily="50" charset="-128"/>
                <a:ea typeface="Meiryo UI" pitchFamily="50" charset="-128"/>
                <a:cs typeface="Meiryo UI" pitchFamily="50" charset="-128"/>
              </a:rPr>
              <a:t>立体</a:t>
            </a:r>
            <a:r>
              <a:rPr lang="ja-JP" altLang="en-US" sz="2400" b="1" dirty="0" smtClean="0">
                <a:latin typeface="Meiryo UI" pitchFamily="50" charset="-128"/>
                <a:ea typeface="Meiryo UI" pitchFamily="50" charset="-128"/>
                <a:cs typeface="Meiryo UI" pitchFamily="50" charset="-128"/>
              </a:rPr>
              <a:t>駐車場</a:t>
            </a:r>
            <a:endParaRPr lang="en-US" altLang="ja-JP" sz="2400" b="1" dirty="0">
              <a:latin typeface="Meiryo UI" pitchFamily="50" charset="-128"/>
              <a:ea typeface="Meiryo UI" pitchFamily="50" charset="-128"/>
              <a:cs typeface="Meiryo UI" pitchFamily="50" charset="-128"/>
            </a:endParaRPr>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0321" y="3219653"/>
            <a:ext cx="8357948" cy="6268461"/>
          </a:xfrm>
          <a:prstGeom prst="rect">
            <a:avLst/>
          </a:prstGeom>
        </p:spPr>
      </p:pic>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074" y="790612"/>
            <a:ext cx="12262203" cy="2129364"/>
          </a:xfrm>
          <a:prstGeom prst="rect">
            <a:avLst/>
          </a:prstGeom>
        </p:spPr>
      </p:pic>
      <p:sp>
        <p:nvSpPr>
          <p:cNvPr id="6" name="下矢印 5"/>
          <p:cNvSpPr/>
          <p:nvPr/>
        </p:nvSpPr>
        <p:spPr>
          <a:xfrm rot="11770027">
            <a:off x="11089571" y="2214545"/>
            <a:ext cx="504056" cy="64807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p:cNvSpPr>
            <a:spLocks noGrp="1"/>
          </p:cNvSpPr>
          <p:nvPr>
            <p:ph type="sldNum" sz="quarter" idx="12"/>
          </p:nvPr>
        </p:nvSpPr>
        <p:spPr/>
        <p:txBody>
          <a:bodyPr/>
          <a:lstStyle/>
          <a:p>
            <a:fld id="{C402DA3E-F348-4567-B7F4-A1C96C49CA95}" type="slidenum">
              <a:rPr kumimoji="1" lang="ja-JP" altLang="en-US" smtClean="0"/>
              <a:t>18</a:t>
            </a:fld>
            <a:endParaRPr kumimoji="1" lang="ja-JP" altLang="en-US"/>
          </a:p>
        </p:txBody>
      </p:sp>
    </p:spTree>
    <p:extLst>
      <p:ext uri="{BB962C8B-B14F-4D97-AF65-F5344CB8AC3E}">
        <p14:creationId xmlns:p14="http://schemas.microsoft.com/office/powerpoint/2010/main" val="17541962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サブタイトル 2"/>
          <p:cNvSpPr txBox="1">
            <a:spLocks/>
          </p:cNvSpPr>
          <p:nvPr/>
        </p:nvSpPr>
        <p:spPr>
          <a:xfrm>
            <a:off x="2" y="4863"/>
            <a:ext cx="12830353" cy="498598"/>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128016" tIns="64008" rIns="128016" bIns="64008"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2400" b="1" dirty="0" smtClean="0">
                <a:latin typeface="Meiryo UI" pitchFamily="50" charset="-128"/>
                <a:ea typeface="Meiryo UI" pitchFamily="50" charset="-128"/>
                <a:cs typeface="Meiryo UI" pitchFamily="50" charset="-128"/>
              </a:rPr>
              <a:t>江坂</a:t>
            </a:r>
            <a:r>
              <a:rPr lang="ja-JP" altLang="en-US" sz="2400" b="1" dirty="0">
                <a:latin typeface="Meiryo UI" pitchFamily="50" charset="-128"/>
                <a:ea typeface="Meiryo UI" pitchFamily="50" charset="-128"/>
                <a:cs typeface="Meiryo UI" pitchFamily="50" charset="-128"/>
              </a:rPr>
              <a:t>立体</a:t>
            </a:r>
            <a:r>
              <a:rPr lang="ja-JP" altLang="en-US" sz="2400" b="1" dirty="0" smtClean="0">
                <a:latin typeface="Meiryo UI" pitchFamily="50" charset="-128"/>
                <a:ea typeface="Meiryo UI" pitchFamily="50" charset="-128"/>
                <a:cs typeface="Meiryo UI" pitchFamily="50" charset="-128"/>
              </a:rPr>
              <a:t>駐車場</a:t>
            </a:r>
            <a:endParaRPr lang="en-US" altLang="ja-JP" sz="2400" b="1" dirty="0">
              <a:latin typeface="Meiryo UI" pitchFamily="50" charset="-128"/>
              <a:ea typeface="Meiryo UI" pitchFamily="50" charset="-128"/>
              <a:cs typeface="Meiryo UI" pitchFamily="50" charset="-128"/>
            </a:endParaRPr>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0321" y="3219653"/>
            <a:ext cx="8357948" cy="6268461"/>
          </a:xfrm>
          <a:prstGeom prst="rect">
            <a:avLst/>
          </a:prstGeom>
        </p:spPr>
      </p:pic>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105" y="790612"/>
            <a:ext cx="11548140" cy="2129364"/>
          </a:xfrm>
          <a:prstGeom prst="rect">
            <a:avLst/>
          </a:prstGeom>
        </p:spPr>
      </p:pic>
      <p:sp>
        <p:nvSpPr>
          <p:cNvPr id="6" name="下矢印 5"/>
          <p:cNvSpPr/>
          <p:nvPr/>
        </p:nvSpPr>
        <p:spPr>
          <a:xfrm rot="5400000">
            <a:off x="11441360" y="1783286"/>
            <a:ext cx="504056" cy="64807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p:cNvSpPr>
            <a:spLocks noGrp="1"/>
          </p:cNvSpPr>
          <p:nvPr>
            <p:ph type="sldNum" sz="quarter" idx="12"/>
          </p:nvPr>
        </p:nvSpPr>
        <p:spPr/>
        <p:txBody>
          <a:bodyPr/>
          <a:lstStyle/>
          <a:p>
            <a:fld id="{C402DA3E-F348-4567-B7F4-A1C96C49CA95}" type="slidenum">
              <a:rPr kumimoji="1" lang="ja-JP" altLang="en-US" smtClean="0"/>
              <a:t>19</a:t>
            </a:fld>
            <a:endParaRPr kumimoji="1" lang="ja-JP" altLang="en-US"/>
          </a:p>
        </p:txBody>
      </p:sp>
    </p:spTree>
    <p:extLst>
      <p:ext uri="{BB962C8B-B14F-4D97-AF65-F5344CB8AC3E}">
        <p14:creationId xmlns:p14="http://schemas.microsoft.com/office/powerpoint/2010/main" val="2910533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図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9171" y="488284"/>
            <a:ext cx="3892854" cy="5664879"/>
          </a:xfrm>
          <a:prstGeom prst="rect">
            <a:avLst/>
          </a:prstGeom>
        </p:spPr>
      </p:pic>
      <p:sp>
        <p:nvSpPr>
          <p:cNvPr id="19" name="サブタイトル 2"/>
          <p:cNvSpPr>
            <a:spLocks noGrp="1"/>
          </p:cNvSpPr>
          <p:nvPr>
            <p:ph type="subTitle" idx="1"/>
          </p:nvPr>
        </p:nvSpPr>
        <p:spPr>
          <a:xfrm>
            <a:off x="2" y="4863"/>
            <a:ext cx="12830353" cy="498598"/>
          </a:xfr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wrap="square">
            <a:spAutoFit/>
          </a:bodyPr>
          <a:lstStyle/>
          <a:p>
            <a:pPr algn="l"/>
            <a:r>
              <a:rPr lang="ja-JP" altLang="en-US" sz="2400" b="1" dirty="0" smtClean="0">
                <a:solidFill>
                  <a:schemeClr val="tx1"/>
                </a:solidFill>
                <a:latin typeface="Meiryo UI" pitchFamily="50" charset="-128"/>
                <a:ea typeface="Meiryo UI" pitchFamily="50" charset="-128"/>
                <a:cs typeface="Meiryo UI" pitchFamily="50" charset="-128"/>
              </a:rPr>
              <a:t>府営駐車場の概要</a:t>
            </a:r>
            <a:endParaRPr lang="en-US" altLang="ja-JP" sz="2400" b="1" dirty="0">
              <a:solidFill>
                <a:schemeClr val="tx1"/>
              </a:solidFill>
              <a:latin typeface="Meiryo UI" pitchFamily="50" charset="-128"/>
              <a:ea typeface="Meiryo UI" pitchFamily="50" charset="-128"/>
              <a:cs typeface="Meiryo UI" pitchFamily="50" charset="-128"/>
            </a:endParaRPr>
          </a:p>
        </p:txBody>
      </p:sp>
      <p:sp>
        <p:nvSpPr>
          <p:cNvPr id="7" name="スライド番号プレースホルダー 6"/>
          <p:cNvSpPr>
            <a:spLocks noGrp="1"/>
          </p:cNvSpPr>
          <p:nvPr>
            <p:ph type="sldNum" sz="quarter" idx="12"/>
          </p:nvPr>
        </p:nvSpPr>
        <p:spPr>
          <a:xfrm>
            <a:off x="9929152" y="9185969"/>
            <a:ext cx="2880360" cy="511175"/>
          </a:xfrm>
        </p:spPr>
        <p:txBody>
          <a:bodyPr/>
          <a:lstStyle/>
          <a:p>
            <a:fld id="{C402DA3E-F348-4567-B7F4-A1C96C49CA95}" type="slidenum">
              <a:rPr kumimoji="1" lang="ja-JP" altLang="en-US" smtClean="0"/>
              <a:t>2</a:t>
            </a:fld>
            <a:endParaRPr kumimoji="1" lang="ja-JP" altLang="en-US" dirty="0"/>
          </a:p>
        </p:txBody>
      </p:sp>
      <p:graphicFrame>
        <p:nvGraphicFramePr>
          <p:cNvPr id="2" name="表 1"/>
          <p:cNvGraphicFramePr>
            <a:graphicFrameLocks noGrp="1"/>
          </p:cNvGraphicFramePr>
          <p:nvPr>
            <p:extLst/>
          </p:nvPr>
        </p:nvGraphicFramePr>
        <p:xfrm>
          <a:off x="2922588" y="10865485"/>
          <a:ext cx="3933825" cy="1226820"/>
        </p:xfrm>
        <a:graphic>
          <a:graphicData uri="http://schemas.openxmlformats.org/drawingml/2006/table">
            <a:tbl>
              <a:tblPr firstRow="1" firstCol="1" bandRow="1">
                <a:tableStyleId>{5C22544A-7EE6-4342-B048-85BDC9FD1C3A}</a:tableStyleId>
              </a:tblPr>
              <a:tblGrid>
                <a:gridCol w="693420">
                  <a:extLst>
                    <a:ext uri="{9D8B030D-6E8A-4147-A177-3AD203B41FA5}">
                      <a16:colId xmlns:a16="http://schemas.microsoft.com/office/drawing/2014/main" val="1284306995"/>
                    </a:ext>
                  </a:extLst>
                </a:gridCol>
                <a:gridCol w="1889760">
                  <a:extLst>
                    <a:ext uri="{9D8B030D-6E8A-4147-A177-3AD203B41FA5}">
                      <a16:colId xmlns:a16="http://schemas.microsoft.com/office/drawing/2014/main" val="4050515855"/>
                    </a:ext>
                  </a:extLst>
                </a:gridCol>
                <a:gridCol w="1350645">
                  <a:extLst>
                    <a:ext uri="{9D8B030D-6E8A-4147-A177-3AD203B41FA5}">
                      <a16:colId xmlns:a16="http://schemas.microsoft.com/office/drawing/2014/main" val="2493712702"/>
                    </a:ext>
                  </a:extLst>
                </a:gridCol>
              </a:tblGrid>
              <a:tr h="220980">
                <a:tc>
                  <a:txBody>
                    <a:bodyPr/>
                    <a:lstStyle/>
                    <a:p>
                      <a:pPr algn="ctr">
                        <a:spcAft>
                          <a:spcPts val="0"/>
                        </a:spcAft>
                      </a:pPr>
                      <a:r>
                        <a:rPr lang="ja-JP" sz="1100" kern="0">
                          <a:effectLst/>
                        </a:rPr>
                        <a:t>名称</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tc>
                <a:tc>
                  <a:txBody>
                    <a:bodyPr/>
                    <a:lstStyle/>
                    <a:p>
                      <a:pPr algn="ctr">
                        <a:spcAft>
                          <a:spcPts val="0"/>
                        </a:spcAft>
                      </a:pPr>
                      <a:r>
                        <a:rPr lang="ja-JP" sz="1100" kern="0">
                          <a:effectLst/>
                        </a:rPr>
                        <a:t>立地／規模等</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tc>
                <a:tc>
                  <a:txBody>
                    <a:bodyPr/>
                    <a:lstStyle/>
                    <a:p>
                      <a:pPr algn="ctr">
                        <a:spcAft>
                          <a:spcPts val="0"/>
                        </a:spcAft>
                      </a:pPr>
                      <a:r>
                        <a:rPr lang="ja-JP" sz="1100" kern="0">
                          <a:effectLst/>
                        </a:rPr>
                        <a:t>駐車料金</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tc>
                <a:extLst>
                  <a:ext uri="{0D108BD9-81ED-4DB2-BD59-A6C34878D82A}">
                    <a16:rowId xmlns:a16="http://schemas.microsoft.com/office/drawing/2014/main" val="148035162"/>
                  </a:ext>
                </a:extLst>
              </a:tr>
              <a:tr h="346075">
                <a:tc>
                  <a:txBody>
                    <a:bodyPr/>
                    <a:lstStyle/>
                    <a:p>
                      <a:pPr algn="ctr">
                        <a:spcAft>
                          <a:spcPts val="0"/>
                        </a:spcAft>
                      </a:pPr>
                      <a:r>
                        <a:rPr lang="ja-JP" sz="1050" kern="0">
                          <a:effectLst/>
                        </a:rPr>
                        <a:t>茨　木</a:t>
                      </a:r>
                      <a:endParaRPr lang="ja-JP" sz="1050" kern="100">
                        <a:effectLst/>
                      </a:endParaRPr>
                    </a:p>
                    <a:p>
                      <a:pPr algn="ctr">
                        <a:spcAft>
                          <a:spcPts val="0"/>
                        </a:spcAft>
                      </a:pPr>
                      <a:r>
                        <a:rPr lang="ja-JP" sz="1100" kern="0">
                          <a:effectLst/>
                        </a:rPr>
                        <a:t>地　下</a:t>
                      </a:r>
                      <a:endParaRPr lang="ja-JP" sz="1050" kern="100">
                        <a:effectLst/>
                      </a:endParaRPr>
                    </a:p>
                    <a:p>
                      <a:pPr algn="ctr">
                        <a:spcAft>
                          <a:spcPts val="0"/>
                        </a:spcAft>
                      </a:pPr>
                      <a:r>
                        <a:rPr lang="ja-JP" sz="1100" kern="0">
                          <a:effectLst/>
                        </a:rPr>
                        <a:t>駐車場</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tc>
                <a:tc>
                  <a:txBody>
                    <a:bodyPr/>
                    <a:lstStyle/>
                    <a:p>
                      <a:pPr algn="just">
                        <a:spcAft>
                          <a:spcPts val="0"/>
                        </a:spcAft>
                      </a:pPr>
                      <a:r>
                        <a:rPr lang="ja-JP" sz="1100" kern="0">
                          <a:effectLst/>
                        </a:rPr>
                        <a:t>＊</a:t>
                      </a:r>
                      <a:r>
                        <a:rPr lang="ja-JP" sz="1050" kern="0">
                          <a:effectLst/>
                        </a:rPr>
                        <a:t>茨木市春日二丁目</a:t>
                      </a:r>
                      <a:endParaRPr lang="ja-JP" sz="1050" kern="100">
                        <a:effectLst/>
                      </a:endParaRPr>
                    </a:p>
                    <a:p>
                      <a:pPr algn="just">
                        <a:spcAft>
                          <a:spcPts val="0"/>
                        </a:spcAft>
                      </a:pPr>
                      <a:r>
                        <a:rPr lang="ja-JP" sz="1050" kern="0">
                          <a:effectLst/>
                        </a:rPr>
                        <a:t>（府立春日丘高校グラウンド地下）</a:t>
                      </a:r>
                      <a:endParaRPr lang="ja-JP" sz="1050" kern="100">
                        <a:effectLst/>
                      </a:endParaRPr>
                    </a:p>
                    <a:p>
                      <a:pPr algn="just">
                        <a:spcAft>
                          <a:spcPts val="0"/>
                        </a:spcAft>
                      </a:pPr>
                      <a:r>
                        <a:rPr lang="ja-JP" sz="1100" kern="0">
                          <a:effectLst/>
                        </a:rPr>
                        <a:t>＊四輪</a:t>
                      </a:r>
                      <a:r>
                        <a:rPr lang="en-US" sz="1100" kern="0">
                          <a:effectLst/>
                        </a:rPr>
                        <a:t>162</a:t>
                      </a:r>
                      <a:r>
                        <a:rPr lang="ja-JP" sz="1100" kern="0">
                          <a:effectLst/>
                        </a:rPr>
                        <a:t>台</a:t>
                      </a:r>
                      <a:endParaRPr lang="ja-JP" sz="1050" kern="100">
                        <a:effectLst/>
                      </a:endParaRPr>
                    </a:p>
                    <a:p>
                      <a:pPr algn="just">
                        <a:spcAft>
                          <a:spcPts val="0"/>
                        </a:spcAft>
                      </a:pPr>
                      <a:r>
                        <a:rPr lang="ja-JP" sz="1100" kern="0">
                          <a:effectLst/>
                        </a:rPr>
                        <a:t>＊</a:t>
                      </a:r>
                      <a:r>
                        <a:rPr lang="ja-JP" sz="1050" kern="0">
                          <a:effectLst/>
                        </a:rPr>
                        <a:t>地下２層構造（機械式）</a:t>
                      </a:r>
                      <a:endParaRPr lang="ja-JP" sz="1050" kern="100">
                        <a:effectLst/>
                      </a:endParaRPr>
                    </a:p>
                    <a:p>
                      <a:pPr algn="just">
                        <a:spcAft>
                          <a:spcPts val="0"/>
                        </a:spcAft>
                      </a:pPr>
                      <a:r>
                        <a:rPr lang="ja-JP" sz="1100" kern="0">
                          <a:effectLst/>
                        </a:rPr>
                        <a:t>＊平成</a:t>
                      </a:r>
                      <a:r>
                        <a:rPr lang="en-US" sz="1100" kern="0">
                          <a:effectLst/>
                        </a:rPr>
                        <a:t>18</a:t>
                      </a:r>
                      <a:r>
                        <a:rPr lang="ja-JP" sz="1100" kern="0">
                          <a:effectLst/>
                        </a:rPr>
                        <a:t>年</a:t>
                      </a:r>
                      <a:r>
                        <a:rPr lang="en-US" sz="1100" kern="0">
                          <a:effectLst/>
                        </a:rPr>
                        <a:t>4</a:t>
                      </a:r>
                      <a:r>
                        <a:rPr lang="ja-JP" sz="1100" kern="0">
                          <a:effectLst/>
                        </a:rPr>
                        <a:t>月</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tc>
                <a:tc>
                  <a:txBody>
                    <a:bodyPr/>
                    <a:lstStyle/>
                    <a:p>
                      <a:pPr algn="just">
                        <a:spcAft>
                          <a:spcPts val="0"/>
                        </a:spcAft>
                      </a:pPr>
                      <a:r>
                        <a:rPr lang="ja-JP" sz="1100" kern="0" dirty="0">
                          <a:effectLst/>
                        </a:rPr>
                        <a:t>＊</a:t>
                      </a:r>
                      <a:r>
                        <a:rPr lang="en-US" sz="1100" kern="0" dirty="0">
                          <a:effectLst/>
                        </a:rPr>
                        <a:t>22:00</a:t>
                      </a:r>
                      <a:r>
                        <a:rPr lang="ja-JP" sz="1100" kern="0" dirty="0">
                          <a:effectLst/>
                        </a:rPr>
                        <a:t>～</a:t>
                      </a:r>
                      <a:r>
                        <a:rPr lang="en-US" sz="1100" kern="0" dirty="0">
                          <a:effectLst/>
                        </a:rPr>
                        <a:t>7:00</a:t>
                      </a:r>
                      <a:endParaRPr lang="ja-JP" sz="1050" kern="100" dirty="0">
                        <a:effectLst/>
                      </a:endParaRPr>
                    </a:p>
                    <a:p>
                      <a:pPr indent="279400" algn="just">
                        <a:spcAft>
                          <a:spcPts val="0"/>
                        </a:spcAft>
                      </a:pPr>
                      <a:r>
                        <a:rPr lang="en-US" sz="1100" kern="0" dirty="0">
                          <a:effectLst/>
                        </a:rPr>
                        <a:t>100</a:t>
                      </a:r>
                      <a:r>
                        <a:rPr lang="ja-JP" sz="1100" kern="0" dirty="0">
                          <a:effectLst/>
                        </a:rPr>
                        <a:t>円</a:t>
                      </a:r>
                      <a:r>
                        <a:rPr lang="en-US" sz="1100" kern="0" dirty="0">
                          <a:effectLst/>
                        </a:rPr>
                        <a:t>/60</a:t>
                      </a:r>
                      <a:r>
                        <a:rPr lang="ja-JP" sz="1100" kern="0" dirty="0">
                          <a:effectLst/>
                        </a:rPr>
                        <a:t>分</a:t>
                      </a:r>
                      <a:endParaRPr lang="ja-JP" sz="1050" kern="100" dirty="0">
                        <a:effectLst/>
                      </a:endParaRPr>
                    </a:p>
                    <a:p>
                      <a:pPr algn="just">
                        <a:spcAft>
                          <a:spcPts val="0"/>
                        </a:spcAft>
                      </a:pPr>
                      <a:r>
                        <a:rPr lang="ja-JP" sz="1100" kern="0" dirty="0">
                          <a:effectLst/>
                        </a:rPr>
                        <a:t>＊</a:t>
                      </a:r>
                      <a:r>
                        <a:rPr lang="en-US" sz="1100" kern="0" dirty="0">
                          <a:effectLst/>
                        </a:rPr>
                        <a:t>7:00</a:t>
                      </a:r>
                      <a:r>
                        <a:rPr lang="ja-JP" sz="1100" kern="0" dirty="0">
                          <a:effectLst/>
                        </a:rPr>
                        <a:t>～</a:t>
                      </a:r>
                      <a:r>
                        <a:rPr lang="en-US" sz="1100" kern="0" dirty="0">
                          <a:effectLst/>
                        </a:rPr>
                        <a:t>22:00</a:t>
                      </a:r>
                      <a:endParaRPr lang="ja-JP" sz="1050" kern="100" dirty="0">
                        <a:effectLst/>
                      </a:endParaRPr>
                    </a:p>
                    <a:p>
                      <a:pPr indent="279400" algn="just">
                        <a:spcAft>
                          <a:spcPts val="0"/>
                        </a:spcAft>
                      </a:pPr>
                      <a:r>
                        <a:rPr lang="en-US" sz="1100" kern="0" dirty="0">
                          <a:effectLst/>
                        </a:rPr>
                        <a:t>100</a:t>
                      </a:r>
                      <a:r>
                        <a:rPr lang="ja-JP" sz="1100" kern="0" dirty="0">
                          <a:effectLst/>
                        </a:rPr>
                        <a:t>円</a:t>
                      </a:r>
                      <a:r>
                        <a:rPr lang="en-US" sz="1100" kern="0" dirty="0">
                          <a:effectLst/>
                        </a:rPr>
                        <a:t>/30</a:t>
                      </a:r>
                      <a:r>
                        <a:rPr lang="ja-JP" sz="1100" kern="0" dirty="0">
                          <a:effectLst/>
                        </a:rPr>
                        <a:t>分</a:t>
                      </a:r>
                      <a:endParaRPr lang="ja-JP" sz="1050" kern="100" dirty="0">
                        <a:effectLst/>
                      </a:endParaRPr>
                    </a:p>
                    <a:p>
                      <a:pPr algn="just">
                        <a:spcAft>
                          <a:spcPts val="0"/>
                        </a:spcAft>
                      </a:pPr>
                      <a:r>
                        <a:rPr lang="ja-JP" sz="1100" kern="0" dirty="0">
                          <a:effectLst/>
                        </a:rPr>
                        <a:t>＊</a:t>
                      </a:r>
                      <a:r>
                        <a:rPr lang="en-US" sz="1100" kern="0" dirty="0">
                          <a:effectLst/>
                        </a:rPr>
                        <a:t>24</a:t>
                      </a:r>
                      <a:r>
                        <a:rPr lang="ja-JP" sz="1100" kern="0" dirty="0">
                          <a:effectLst/>
                        </a:rPr>
                        <a:t>時間最大</a:t>
                      </a:r>
                      <a:endParaRPr lang="ja-JP" sz="1050" kern="100" dirty="0">
                        <a:effectLst/>
                      </a:endParaRPr>
                    </a:p>
                    <a:p>
                      <a:pPr indent="279400" algn="just">
                        <a:spcAft>
                          <a:spcPts val="0"/>
                        </a:spcAft>
                      </a:pPr>
                      <a:r>
                        <a:rPr lang="en-US" sz="1100" kern="0" dirty="0">
                          <a:effectLst/>
                        </a:rPr>
                        <a:t>900</a:t>
                      </a:r>
                      <a:r>
                        <a:rPr lang="ja-JP" sz="1100" kern="0" dirty="0">
                          <a:effectLst/>
                        </a:rPr>
                        <a:t>円</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tc>
                <a:extLst>
                  <a:ext uri="{0D108BD9-81ED-4DB2-BD59-A6C34878D82A}">
                    <a16:rowId xmlns:a16="http://schemas.microsoft.com/office/drawing/2014/main" val="1018275670"/>
                  </a:ext>
                </a:extLst>
              </a:tr>
            </a:tbl>
          </a:graphicData>
        </a:graphic>
      </p:graphicFrame>
      <p:graphicFrame>
        <p:nvGraphicFramePr>
          <p:cNvPr id="5" name="表 4"/>
          <p:cNvGraphicFramePr>
            <a:graphicFrameLocks noGrp="1"/>
          </p:cNvGraphicFramePr>
          <p:nvPr>
            <p:extLst/>
          </p:nvPr>
        </p:nvGraphicFramePr>
        <p:xfrm>
          <a:off x="-1055052" y="9861683"/>
          <a:ext cx="3933825" cy="1539240"/>
        </p:xfrm>
        <a:graphic>
          <a:graphicData uri="http://schemas.openxmlformats.org/drawingml/2006/table">
            <a:tbl>
              <a:tblPr firstRow="1" firstCol="1" bandRow="1">
                <a:tableStyleId>{5C22544A-7EE6-4342-B048-85BDC9FD1C3A}</a:tableStyleId>
              </a:tblPr>
              <a:tblGrid>
                <a:gridCol w="693420">
                  <a:extLst>
                    <a:ext uri="{9D8B030D-6E8A-4147-A177-3AD203B41FA5}">
                      <a16:colId xmlns:a16="http://schemas.microsoft.com/office/drawing/2014/main" val="2865934970"/>
                    </a:ext>
                  </a:extLst>
                </a:gridCol>
                <a:gridCol w="1889760">
                  <a:extLst>
                    <a:ext uri="{9D8B030D-6E8A-4147-A177-3AD203B41FA5}">
                      <a16:colId xmlns:a16="http://schemas.microsoft.com/office/drawing/2014/main" val="2042053393"/>
                    </a:ext>
                  </a:extLst>
                </a:gridCol>
                <a:gridCol w="1350645">
                  <a:extLst>
                    <a:ext uri="{9D8B030D-6E8A-4147-A177-3AD203B41FA5}">
                      <a16:colId xmlns:a16="http://schemas.microsoft.com/office/drawing/2014/main" val="1028999493"/>
                    </a:ext>
                  </a:extLst>
                </a:gridCol>
              </a:tblGrid>
              <a:tr h="220980">
                <a:tc>
                  <a:txBody>
                    <a:bodyPr/>
                    <a:lstStyle/>
                    <a:p>
                      <a:pPr algn="ctr">
                        <a:spcAft>
                          <a:spcPts val="0"/>
                        </a:spcAft>
                      </a:pPr>
                      <a:r>
                        <a:rPr lang="ja-JP" sz="1100" kern="0">
                          <a:effectLst/>
                        </a:rPr>
                        <a:t>名称</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tc>
                <a:tc>
                  <a:txBody>
                    <a:bodyPr/>
                    <a:lstStyle/>
                    <a:p>
                      <a:pPr algn="ctr">
                        <a:spcAft>
                          <a:spcPts val="0"/>
                        </a:spcAft>
                      </a:pPr>
                      <a:r>
                        <a:rPr lang="ja-JP" sz="1100" kern="0">
                          <a:effectLst/>
                        </a:rPr>
                        <a:t>立地／規模等</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tc>
                <a:tc>
                  <a:txBody>
                    <a:bodyPr/>
                    <a:lstStyle/>
                    <a:p>
                      <a:pPr algn="ctr">
                        <a:spcAft>
                          <a:spcPts val="0"/>
                        </a:spcAft>
                      </a:pPr>
                      <a:r>
                        <a:rPr lang="ja-JP" sz="1100" kern="0" dirty="0">
                          <a:effectLst/>
                        </a:rPr>
                        <a:t>駐車料金</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tc>
                <a:extLst>
                  <a:ext uri="{0D108BD9-81ED-4DB2-BD59-A6C34878D82A}">
                    <a16:rowId xmlns:a16="http://schemas.microsoft.com/office/drawing/2014/main" val="3214223837"/>
                  </a:ext>
                </a:extLst>
              </a:tr>
              <a:tr h="346075">
                <a:tc>
                  <a:txBody>
                    <a:bodyPr/>
                    <a:lstStyle/>
                    <a:p>
                      <a:pPr algn="ctr">
                        <a:spcAft>
                          <a:spcPts val="0"/>
                        </a:spcAft>
                      </a:pPr>
                      <a:r>
                        <a:rPr lang="ja-JP" sz="1050" kern="0">
                          <a:effectLst/>
                        </a:rPr>
                        <a:t>新石切</a:t>
                      </a:r>
                      <a:endParaRPr lang="ja-JP" sz="1050" kern="100">
                        <a:effectLst/>
                      </a:endParaRPr>
                    </a:p>
                    <a:p>
                      <a:pPr algn="ctr">
                        <a:spcAft>
                          <a:spcPts val="0"/>
                        </a:spcAft>
                      </a:pPr>
                      <a:r>
                        <a:rPr lang="ja-JP" sz="1100" kern="0">
                          <a:effectLst/>
                        </a:rPr>
                        <a:t>立　体</a:t>
                      </a:r>
                      <a:endParaRPr lang="ja-JP" sz="1050" kern="100">
                        <a:effectLst/>
                      </a:endParaRPr>
                    </a:p>
                    <a:p>
                      <a:pPr algn="ctr">
                        <a:spcAft>
                          <a:spcPts val="0"/>
                        </a:spcAft>
                      </a:pPr>
                      <a:r>
                        <a:rPr lang="ja-JP" sz="1100" kern="0">
                          <a:effectLst/>
                        </a:rPr>
                        <a:t>駐車場</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tc>
                <a:tc>
                  <a:txBody>
                    <a:bodyPr/>
                    <a:lstStyle/>
                    <a:p>
                      <a:pPr algn="just">
                        <a:spcAft>
                          <a:spcPts val="0"/>
                        </a:spcAft>
                      </a:pPr>
                      <a:r>
                        <a:rPr lang="ja-JP" sz="1100" kern="0">
                          <a:effectLst/>
                        </a:rPr>
                        <a:t>＊</a:t>
                      </a:r>
                      <a:r>
                        <a:rPr lang="ja-JP" sz="1050" kern="0">
                          <a:effectLst/>
                        </a:rPr>
                        <a:t>東大阪市</a:t>
                      </a:r>
                      <a:endParaRPr lang="ja-JP" sz="1050" kern="100">
                        <a:effectLst/>
                      </a:endParaRPr>
                    </a:p>
                    <a:p>
                      <a:pPr indent="133350" algn="just">
                        <a:spcAft>
                          <a:spcPts val="0"/>
                        </a:spcAft>
                      </a:pPr>
                      <a:r>
                        <a:rPr lang="ja-JP" sz="1050" kern="0">
                          <a:effectLst/>
                        </a:rPr>
                        <a:t>西石切町三丁目</a:t>
                      </a:r>
                      <a:endParaRPr lang="ja-JP" sz="1050" kern="100">
                        <a:effectLst/>
                      </a:endParaRPr>
                    </a:p>
                    <a:p>
                      <a:pPr algn="just">
                        <a:spcAft>
                          <a:spcPts val="0"/>
                        </a:spcAft>
                      </a:pPr>
                      <a:r>
                        <a:rPr lang="ja-JP" sz="1050" kern="0">
                          <a:effectLst/>
                        </a:rPr>
                        <a:t>（近鉄けいはんな線新石切駅高架下）</a:t>
                      </a:r>
                      <a:endParaRPr lang="ja-JP" sz="1050" kern="100">
                        <a:effectLst/>
                      </a:endParaRPr>
                    </a:p>
                    <a:p>
                      <a:pPr algn="just">
                        <a:spcAft>
                          <a:spcPts val="0"/>
                        </a:spcAft>
                      </a:pPr>
                      <a:r>
                        <a:rPr lang="ja-JP" sz="1100" kern="0">
                          <a:effectLst/>
                        </a:rPr>
                        <a:t>＊四輪</a:t>
                      </a:r>
                      <a:r>
                        <a:rPr lang="en-US" sz="1100" kern="0">
                          <a:effectLst/>
                        </a:rPr>
                        <a:t>60</a:t>
                      </a:r>
                      <a:r>
                        <a:rPr lang="ja-JP" sz="1100" kern="0">
                          <a:effectLst/>
                        </a:rPr>
                        <a:t>台</a:t>
                      </a:r>
                      <a:endParaRPr lang="ja-JP" sz="1050" kern="100">
                        <a:effectLst/>
                      </a:endParaRPr>
                    </a:p>
                    <a:p>
                      <a:pPr algn="just">
                        <a:spcAft>
                          <a:spcPts val="0"/>
                        </a:spcAft>
                      </a:pPr>
                      <a:r>
                        <a:rPr lang="ja-JP" sz="1100" kern="0">
                          <a:effectLst/>
                        </a:rPr>
                        <a:t>＊</a:t>
                      </a:r>
                      <a:r>
                        <a:rPr lang="ja-JP" sz="1050" kern="0">
                          <a:effectLst/>
                        </a:rPr>
                        <a:t>平面構造（自走式）</a:t>
                      </a:r>
                      <a:endParaRPr lang="ja-JP" sz="1050" kern="100">
                        <a:effectLst/>
                      </a:endParaRPr>
                    </a:p>
                    <a:p>
                      <a:pPr algn="just">
                        <a:spcAft>
                          <a:spcPts val="0"/>
                        </a:spcAft>
                      </a:pPr>
                      <a:r>
                        <a:rPr lang="ja-JP" sz="1100" kern="0">
                          <a:effectLst/>
                        </a:rPr>
                        <a:t>＊平成</a:t>
                      </a:r>
                      <a:r>
                        <a:rPr lang="en-US" sz="1100" kern="0">
                          <a:effectLst/>
                        </a:rPr>
                        <a:t>7</a:t>
                      </a:r>
                      <a:r>
                        <a:rPr lang="ja-JP" sz="1100" kern="0">
                          <a:effectLst/>
                        </a:rPr>
                        <a:t>年</a:t>
                      </a:r>
                      <a:r>
                        <a:rPr lang="en-US" sz="1100" kern="0">
                          <a:effectLst/>
                        </a:rPr>
                        <a:t>4</a:t>
                      </a:r>
                      <a:r>
                        <a:rPr lang="ja-JP" sz="1100" kern="0">
                          <a:effectLst/>
                        </a:rPr>
                        <a:t>月</a:t>
                      </a:r>
                      <a:endParaRPr lang="ja-JP" sz="1050" kern="100">
                        <a:effectLst/>
                      </a:endParaRPr>
                    </a:p>
                    <a:p>
                      <a:pPr algn="just">
                        <a:spcAft>
                          <a:spcPts val="0"/>
                        </a:spcAft>
                      </a:pPr>
                      <a:r>
                        <a:rPr lang="ja-JP" sz="1100" kern="0">
                          <a:effectLst/>
                        </a:rPr>
                        <a:t>＊第</a:t>
                      </a:r>
                      <a:r>
                        <a:rPr lang="en-US" sz="1100" kern="0">
                          <a:effectLst/>
                        </a:rPr>
                        <a:t>1</a:t>
                      </a:r>
                      <a:r>
                        <a:rPr lang="ja-JP" sz="1100" kern="0">
                          <a:effectLst/>
                        </a:rPr>
                        <a:t>、第</a:t>
                      </a:r>
                      <a:r>
                        <a:rPr lang="en-US" sz="1100" kern="0">
                          <a:effectLst/>
                        </a:rPr>
                        <a:t>2</a:t>
                      </a:r>
                      <a:r>
                        <a:rPr lang="ja-JP" sz="1100" kern="0">
                          <a:effectLst/>
                        </a:rPr>
                        <a:t>に分割</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tc>
                <a:tc>
                  <a:txBody>
                    <a:bodyPr/>
                    <a:lstStyle/>
                    <a:p>
                      <a:pPr algn="just">
                        <a:spcAft>
                          <a:spcPts val="0"/>
                        </a:spcAft>
                      </a:pPr>
                      <a:r>
                        <a:rPr lang="ja-JP" sz="1100" kern="0" dirty="0">
                          <a:effectLst/>
                        </a:rPr>
                        <a:t>＊</a:t>
                      </a:r>
                      <a:r>
                        <a:rPr lang="en-US" sz="1100" kern="0" dirty="0">
                          <a:effectLst/>
                        </a:rPr>
                        <a:t>23:00</a:t>
                      </a:r>
                      <a:r>
                        <a:rPr lang="ja-JP" sz="1100" kern="0" dirty="0">
                          <a:effectLst/>
                        </a:rPr>
                        <a:t>～</a:t>
                      </a:r>
                      <a:r>
                        <a:rPr lang="en-US" sz="1100" kern="0" dirty="0">
                          <a:effectLst/>
                        </a:rPr>
                        <a:t>7:00</a:t>
                      </a:r>
                      <a:endParaRPr lang="ja-JP" sz="1050" kern="100" dirty="0">
                        <a:effectLst/>
                      </a:endParaRPr>
                    </a:p>
                    <a:p>
                      <a:pPr indent="279400" algn="just">
                        <a:spcAft>
                          <a:spcPts val="0"/>
                        </a:spcAft>
                      </a:pPr>
                      <a:r>
                        <a:rPr lang="en-US" sz="1100" kern="0" dirty="0">
                          <a:effectLst/>
                        </a:rPr>
                        <a:t>100</a:t>
                      </a:r>
                      <a:r>
                        <a:rPr lang="ja-JP" sz="1100" kern="0" dirty="0">
                          <a:effectLst/>
                        </a:rPr>
                        <a:t>円</a:t>
                      </a:r>
                      <a:r>
                        <a:rPr lang="en-US" sz="1100" kern="0" dirty="0">
                          <a:effectLst/>
                        </a:rPr>
                        <a:t>/60</a:t>
                      </a:r>
                      <a:r>
                        <a:rPr lang="ja-JP" sz="1100" kern="0" dirty="0">
                          <a:effectLst/>
                        </a:rPr>
                        <a:t>分</a:t>
                      </a:r>
                      <a:endParaRPr lang="ja-JP" sz="1050" kern="100" dirty="0">
                        <a:effectLst/>
                      </a:endParaRPr>
                    </a:p>
                    <a:p>
                      <a:pPr algn="just">
                        <a:spcAft>
                          <a:spcPts val="0"/>
                        </a:spcAft>
                      </a:pPr>
                      <a:r>
                        <a:rPr lang="ja-JP" sz="1100" kern="0" dirty="0">
                          <a:effectLst/>
                        </a:rPr>
                        <a:t>＊</a:t>
                      </a:r>
                      <a:r>
                        <a:rPr lang="en-US" sz="1100" kern="0" dirty="0">
                          <a:effectLst/>
                        </a:rPr>
                        <a:t>7:00</a:t>
                      </a:r>
                      <a:r>
                        <a:rPr lang="ja-JP" sz="1100" kern="0" dirty="0">
                          <a:effectLst/>
                        </a:rPr>
                        <a:t>～</a:t>
                      </a:r>
                      <a:r>
                        <a:rPr lang="en-US" sz="1100" kern="0" dirty="0">
                          <a:effectLst/>
                        </a:rPr>
                        <a:t>23:00</a:t>
                      </a:r>
                      <a:endParaRPr lang="ja-JP" sz="1050" kern="100" dirty="0">
                        <a:effectLst/>
                      </a:endParaRPr>
                    </a:p>
                    <a:p>
                      <a:pPr indent="279400" algn="just">
                        <a:spcAft>
                          <a:spcPts val="0"/>
                        </a:spcAft>
                      </a:pPr>
                      <a:r>
                        <a:rPr lang="en-US" sz="1100" kern="0" dirty="0">
                          <a:effectLst/>
                        </a:rPr>
                        <a:t>100</a:t>
                      </a:r>
                      <a:r>
                        <a:rPr lang="ja-JP" sz="1100" kern="0" dirty="0">
                          <a:effectLst/>
                        </a:rPr>
                        <a:t>円</a:t>
                      </a:r>
                      <a:r>
                        <a:rPr lang="en-US" sz="1100" kern="0" dirty="0">
                          <a:effectLst/>
                        </a:rPr>
                        <a:t>/20</a:t>
                      </a:r>
                      <a:r>
                        <a:rPr lang="ja-JP" sz="1100" kern="0" dirty="0">
                          <a:effectLst/>
                        </a:rPr>
                        <a:t>分</a:t>
                      </a:r>
                      <a:endParaRPr lang="ja-JP" sz="1050" kern="100" dirty="0">
                        <a:effectLst/>
                      </a:endParaRPr>
                    </a:p>
                    <a:p>
                      <a:pPr algn="just">
                        <a:spcAft>
                          <a:spcPts val="0"/>
                        </a:spcAft>
                      </a:pPr>
                      <a:r>
                        <a:rPr lang="ja-JP" sz="1100" kern="0" dirty="0">
                          <a:effectLst/>
                        </a:rPr>
                        <a:t>＊</a:t>
                      </a:r>
                      <a:r>
                        <a:rPr lang="en-US" sz="1100" kern="0" dirty="0">
                          <a:effectLst/>
                        </a:rPr>
                        <a:t>24</a:t>
                      </a:r>
                      <a:r>
                        <a:rPr lang="ja-JP" sz="1100" kern="0" dirty="0">
                          <a:effectLst/>
                        </a:rPr>
                        <a:t>時間最大</a:t>
                      </a:r>
                      <a:endParaRPr lang="ja-JP" sz="1050" kern="100" dirty="0">
                        <a:effectLst/>
                      </a:endParaRPr>
                    </a:p>
                    <a:p>
                      <a:pPr indent="279400" algn="just">
                        <a:spcAft>
                          <a:spcPts val="0"/>
                        </a:spcAft>
                      </a:pPr>
                      <a:r>
                        <a:rPr lang="en-US" sz="1100" kern="0" dirty="0">
                          <a:effectLst/>
                        </a:rPr>
                        <a:t>700</a:t>
                      </a:r>
                      <a:r>
                        <a:rPr lang="ja-JP" sz="1100" kern="0" dirty="0">
                          <a:effectLst/>
                        </a:rPr>
                        <a:t>円（第１）</a:t>
                      </a:r>
                      <a:endParaRPr lang="ja-JP" sz="1050" kern="100" dirty="0">
                        <a:effectLst/>
                      </a:endParaRPr>
                    </a:p>
                    <a:p>
                      <a:pPr indent="279400" algn="just">
                        <a:spcAft>
                          <a:spcPts val="0"/>
                        </a:spcAft>
                      </a:pPr>
                      <a:r>
                        <a:rPr lang="en-US" sz="1100" kern="0" dirty="0">
                          <a:effectLst/>
                        </a:rPr>
                        <a:t>600</a:t>
                      </a:r>
                      <a:r>
                        <a:rPr lang="ja-JP" sz="1100" kern="0" dirty="0">
                          <a:effectLst/>
                        </a:rPr>
                        <a:t>円（第２）</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tc>
                <a:extLst>
                  <a:ext uri="{0D108BD9-81ED-4DB2-BD59-A6C34878D82A}">
                    <a16:rowId xmlns:a16="http://schemas.microsoft.com/office/drawing/2014/main" val="3025460403"/>
                  </a:ext>
                </a:extLst>
              </a:tr>
            </a:tbl>
          </a:graphicData>
        </a:graphic>
      </p:graphicFrame>
      <p:graphicFrame>
        <p:nvGraphicFramePr>
          <p:cNvPr id="6" name="表 5"/>
          <p:cNvGraphicFramePr>
            <a:graphicFrameLocks noGrp="1"/>
          </p:cNvGraphicFramePr>
          <p:nvPr>
            <p:extLst/>
          </p:nvPr>
        </p:nvGraphicFramePr>
        <p:xfrm>
          <a:off x="911861" y="11698605"/>
          <a:ext cx="4021455" cy="1729740"/>
        </p:xfrm>
        <a:graphic>
          <a:graphicData uri="http://schemas.openxmlformats.org/drawingml/2006/table">
            <a:tbl>
              <a:tblPr firstRow="1" firstCol="1" bandRow="1">
                <a:tableStyleId>{5C22544A-7EE6-4342-B048-85BDC9FD1C3A}</a:tableStyleId>
              </a:tblPr>
              <a:tblGrid>
                <a:gridCol w="693420">
                  <a:extLst>
                    <a:ext uri="{9D8B030D-6E8A-4147-A177-3AD203B41FA5}">
                      <a16:colId xmlns:a16="http://schemas.microsoft.com/office/drawing/2014/main" val="3515898333"/>
                    </a:ext>
                  </a:extLst>
                </a:gridCol>
                <a:gridCol w="1889760">
                  <a:extLst>
                    <a:ext uri="{9D8B030D-6E8A-4147-A177-3AD203B41FA5}">
                      <a16:colId xmlns:a16="http://schemas.microsoft.com/office/drawing/2014/main" val="953417707"/>
                    </a:ext>
                  </a:extLst>
                </a:gridCol>
                <a:gridCol w="1438275">
                  <a:extLst>
                    <a:ext uri="{9D8B030D-6E8A-4147-A177-3AD203B41FA5}">
                      <a16:colId xmlns:a16="http://schemas.microsoft.com/office/drawing/2014/main" val="2028918862"/>
                    </a:ext>
                  </a:extLst>
                </a:gridCol>
              </a:tblGrid>
              <a:tr h="220980">
                <a:tc>
                  <a:txBody>
                    <a:bodyPr/>
                    <a:lstStyle/>
                    <a:p>
                      <a:pPr algn="ctr">
                        <a:spcAft>
                          <a:spcPts val="0"/>
                        </a:spcAft>
                      </a:pPr>
                      <a:r>
                        <a:rPr lang="ja-JP" sz="1100" kern="0">
                          <a:effectLst/>
                        </a:rPr>
                        <a:t>名称</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tc>
                <a:tc>
                  <a:txBody>
                    <a:bodyPr/>
                    <a:lstStyle/>
                    <a:p>
                      <a:pPr algn="ctr">
                        <a:spcAft>
                          <a:spcPts val="0"/>
                        </a:spcAft>
                      </a:pPr>
                      <a:r>
                        <a:rPr lang="ja-JP" sz="1100" kern="0" dirty="0">
                          <a:effectLst/>
                        </a:rPr>
                        <a:t>立地／規模等</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tc>
                <a:tc>
                  <a:txBody>
                    <a:bodyPr/>
                    <a:lstStyle/>
                    <a:p>
                      <a:pPr algn="ctr">
                        <a:spcAft>
                          <a:spcPts val="0"/>
                        </a:spcAft>
                      </a:pPr>
                      <a:r>
                        <a:rPr lang="ja-JP" sz="1100" kern="0">
                          <a:effectLst/>
                        </a:rPr>
                        <a:t>駐車料金</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tc>
                <a:extLst>
                  <a:ext uri="{0D108BD9-81ED-4DB2-BD59-A6C34878D82A}">
                    <a16:rowId xmlns:a16="http://schemas.microsoft.com/office/drawing/2014/main" val="1848164428"/>
                  </a:ext>
                </a:extLst>
              </a:tr>
              <a:tr h="346075">
                <a:tc>
                  <a:txBody>
                    <a:bodyPr/>
                    <a:lstStyle/>
                    <a:p>
                      <a:pPr algn="ctr">
                        <a:spcAft>
                          <a:spcPts val="0"/>
                        </a:spcAft>
                      </a:pPr>
                      <a:r>
                        <a:rPr lang="ja-JP" sz="1100" kern="0">
                          <a:effectLst/>
                        </a:rPr>
                        <a:t>江　坂</a:t>
                      </a:r>
                      <a:endParaRPr lang="ja-JP" sz="1050" kern="100">
                        <a:effectLst/>
                      </a:endParaRPr>
                    </a:p>
                    <a:p>
                      <a:pPr algn="ctr">
                        <a:spcAft>
                          <a:spcPts val="0"/>
                        </a:spcAft>
                      </a:pPr>
                      <a:r>
                        <a:rPr lang="ja-JP" sz="1100" kern="0">
                          <a:effectLst/>
                        </a:rPr>
                        <a:t>立　体</a:t>
                      </a:r>
                      <a:endParaRPr lang="ja-JP" sz="1050" kern="100">
                        <a:effectLst/>
                      </a:endParaRPr>
                    </a:p>
                    <a:p>
                      <a:pPr algn="ctr">
                        <a:spcAft>
                          <a:spcPts val="0"/>
                        </a:spcAft>
                      </a:pPr>
                      <a:r>
                        <a:rPr lang="ja-JP" sz="1100" kern="0">
                          <a:effectLst/>
                        </a:rPr>
                        <a:t>駐車場</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tc>
                <a:tc>
                  <a:txBody>
                    <a:bodyPr/>
                    <a:lstStyle/>
                    <a:p>
                      <a:pPr algn="just">
                        <a:spcAft>
                          <a:spcPts val="0"/>
                        </a:spcAft>
                      </a:pPr>
                      <a:r>
                        <a:rPr lang="ja-JP" sz="1100" kern="0" dirty="0">
                          <a:effectLst/>
                        </a:rPr>
                        <a:t>＊吹田市豊津町</a:t>
                      </a:r>
                      <a:endParaRPr lang="ja-JP" sz="1050" kern="100" dirty="0">
                        <a:effectLst/>
                      </a:endParaRPr>
                    </a:p>
                    <a:p>
                      <a:pPr algn="just">
                        <a:spcAft>
                          <a:spcPts val="0"/>
                        </a:spcAft>
                      </a:pPr>
                      <a:r>
                        <a:rPr lang="ja-JP" sz="1100" kern="0" dirty="0">
                          <a:effectLst/>
                        </a:rPr>
                        <a:t>（御堂筋線江坂駅高架下）</a:t>
                      </a:r>
                      <a:endParaRPr lang="ja-JP" sz="1050" kern="100" dirty="0">
                        <a:effectLst/>
                      </a:endParaRPr>
                    </a:p>
                    <a:p>
                      <a:pPr algn="just">
                        <a:spcAft>
                          <a:spcPts val="0"/>
                        </a:spcAft>
                      </a:pPr>
                      <a:r>
                        <a:rPr lang="ja-JP" sz="1100" kern="0" dirty="0">
                          <a:effectLst/>
                        </a:rPr>
                        <a:t>＊四輪</a:t>
                      </a:r>
                      <a:r>
                        <a:rPr lang="en-US" sz="1100" kern="0" dirty="0">
                          <a:effectLst/>
                        </a:rPr>
                        <a:t>193</a:t>
                      </a:r>
                      <a:r>
                        <a:rPr lang="ja-JP" sz="1100" kern="0" dirty="0">
                          <a:effectLst/>
                        </a:rPr>
                        <a:t>台</a:t>
                      </a:r>
                      <a:endParaRPr lang="ja-JP" sz="1050" kern="100" dirty="0">
                        <a:effectLst/>
                      </a:endParaRPr>
                    </a:p>
                    <a:p>
                      <a:pPr indent="139700" algn="just">
                        <a:spcAft>
                          <a:spcPts val="0"/>
                        </a:spcAft>
                      </a:pPr>
                      <a:r>
                        <a:rPr lang="ja-JP" sz="1100" kern="0" dirty="0">
                          <a:effectLst/>
                        </a:rPr>
                        <a:t>二輪</a:t>
                      </a:r>
                      <a:r>
                        <a:rPr lang="en-US" sz="1100" kern="0" dirty="0">
                          <a:effectLst/>
                        </a:rPr>
                        <a:t> 68</a:t>
                      </a:r>
                      <a:r>
                        <a:rPr lang="ja-JP" sz="1100" kern="0" dirty="0">
                          <a:effectLst/>
                        </a:rPr>
                        <a:t>台</a:t>
                      </a:r>
                      <a:endParaRPr lang="ja-JP" sz="1050" kern="100" dirty="0">
                        <a:effectLst/>
                      </a:endParaRPr>
                    </a:p>
                    <a:p>
                      <a:pPr algn="just">
                        <a:spcAft>
                          <a:spcPts val="0"/>
                        </a:spcAft>
                      </a:pPr>
                      <a:r>
                        <a:rPr lang="ja-JP" sz="1100" kern="0" dirty="0">
                          <a:effectLst/>
                        </a:rPr>
                        <a:t>＊</a:t>
                      </a:r>
                      <a:r>
                        <a:rPr lang="ja-JP" sz="1050" kern="0" dirty="0">
                          <a:effectLst/>
                        </a:rPr>
                        <a:t>地上２層構造（自走式）</a:t>
                      </a:r>
                      <a:endParaRPr lang="ja-JP" sz="1050" kern="100" dirty="0">
                        <a:effectLst/>
                      </a:endParaRPr>
                    </a:p>
                    <a:p>
                      <a:pPr algn="just">
                        <a:spcAft>
                          <a:spcPts val="0"/>
                        </a:spcAft>
                      </a:pPr>
                      <a:r>
                        <a:rPr lang="ja-JP" sz="1100" kern="0" dirty="0">
                          <a:effectLst/>
                        </a:rPr>
                        <a:t>＊平成</a:t>
                      </a:r>
                      <a:r>
                        <a:rPr lang="en-US" sz="1100" kern="0" dirty="0">
                          <a:effectLst/>
                        </a:rPr>
                        <a:t>4</a:t>
                      </a:r>
                      <a:r>
                        <a:rPr lang="ja-JP" sz="1100" kern="0" dirty="0">
                          <a:effectLst/>
                        </a:rPr>
                        <a:t>年</a:t>
                      </a:r>
                      <a:r>
                        <a:rPr lang="en-US" sz="1100" kern="0" dirty="0">
                          <a:effectLst/>
                        </a:rPr>
                        <a:t>12</a:t>
                      </a:r>
                      <a:r>
                        <a:rPr lang="ja-JP" sz="1100" kern="0" dirty="0">
                          <a:effectLst/>
                        </a:rPr>
                        <a:t>月</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nchor="ctr"/>
                </a:tc>
                <a:tc>
                  <a:txBody>
                    <a:bodyPr/>
                    <a:lstStyle/>
                    <a:p>
                      <a:pPr algn="just">
                        <a:spcAft>
                          <a:spcPts val="0"/>
                        </a:spcAft>
                      </a:pPr>
                      <a:r>
                        <a:rPr lang="ja-JP" sz="1100" kern="0" dirty="0">
                          <a:effectLst/>
                        </a:rPr>
                        <a:t>＊</a:t>
                      </a:r>
                      <a:r>
                        <a:rPr lang="en-US" sz="1100" kern="0" dirty="0">
                          <a:effectLst/>
                        </a:rPr>
                        <a:t>0:00</a:t>
                      </a:r>
                      <a:r>
                        <a:rPr lang="ja-JP" sz="1100" kern="0" dirty="0">
                          <a:effectLst/>
                        </a:rPr>
                        <a:t>～</a:t>
                      </a:r>
                      <a:r>
                        <a:rPr lang="en-US" sz="1100" kern="0" dirty="0">
                          <a:effectLst/>
                        </a:rPr>
                        <a:t>7:00</a:t>
                      </a:r>
                      <a:endParaRPr lang="ja-JP" sz="1050" kern="100" dirty="0">
                        <a:effectLst/>
                      </a:endParaRPr>
                    </a:p>
                    <a:p>
                      <a:pPr indent="139700" algn="just">
                        <a:spcAft>
                          <a:spcPts val="0"/>
                        </a:spcAft>
                      </a:pPr>
                      <a:r>
                        <a:rPr lang="ja-JP" sz="1100" kern="0" dirty="0">
                          <a:effectLst/>
                        </a:rPr>
                        <a:t>四輪</a:t>
                      </a:r>
                      <a:r>
                        <a:rPr lang="en-US" sz="1100" kern="0" dirty="0">
                          <a:effectLst/>
                        </a:rPr>
                        <a:t>100</a:t>
                      </a:r>
                      <a:r>
                        <a:rPr lang="ja-JP" sz="1100" kern="0" dirty="0">
                          <a:effectLst/>
                        </a:rPr>
                        <a:t>円</a:t>
                      </a:r>
                      <a:r>
                        <a:rPr lang="en-US" sz="1100" kern="0" dirty="0">
                          <a:effectLst/>
                        </a:rPr>
                        <a:t>/60</a:t>
                      </a:r>
                      <a:r>
                        <a:rPr lang="ja-JP" sz="1100" kern="0" dirty="0">
                          <a:effectLst/>
                        </a:rPr>
                        <a:t>分</a:t>
                      </a:r>
                      <a:endParaRPr lang="ja-JP" sz="1050" kern="100" dirty="0">
                        <a:effectLst/>
                      </a:endParaRPr>
                    </a:p>
                    <a:p>
                      <a:pPr algn="just">
                        <a:spcAft>
                          <a:spcPts val="0"/>
                        </a:spcAft>
                      </a:pPr>
                      <a:r>
                        <a:rPr lang="ja-JP" sz="1100" kern="0" dirty="0">
                          <a:effectLst/>
                        </a:rPr>
                        <a:t>＊</a:t>
                      </a:r>
                      <a:r>
                        <a:rPr lang="en-US" sz="1100" kern="0" dirty="0">
                          <a:effectLst/>
                        </a:rPr>
                        <a:t>7:00</a:t>
                      </a:r>
                      <a:r>
                        <a:rPr lang="ja-JP" sz="1100" kern="0" dirty="0">
                          <a:effectLst/>
                        </a:rPr>
                        <a:t>～</a:t>
                      </a:r>
                      <a:r>
                        <a:rPr lang="en-US" sz="1100" kern="0" dirty="0">
                          <a:effectLst/>
                        </a:rPr>
                        <a:t>24:00</a:t>
                      </a:r>
                      <a:endParaRPr lang="ja-JP" sz="1050" kern="100" dirty="0">
                        <a:effectLst/>
                      </a:endParaRPr>
                    </a:p>
                    <a:p>
                      <a:pPr indent="139700" algn="just">
                        <a:spcAft>
                          <a:spcPts val="0"/>
                        </a:spcAft>
                      </a:pPr>
                      <a:r>
                        <a:rPr lang="ja-JP" sz="1100" kern="0" dirty="0">
                          <a:effectLst/>
                        </a:rPr>
                        <a:t>四輪</a:t>
                      </a:r>
                      <a:r>
                        <a:rPr lang="en-US" sz="1100" kern="0" dirty="0">
                          <a:effectLst/>
                        </a:rPr>
                        <a:t>200</a:t>
                      </a:r>
                      <a:r>
                        <a:rPr lang="ja-JP" sz="1100" kern="0" dirty="0">
                          <a:effectLst/>
                        </a:rPr>
                        <a:t>円</a:t>
                      </a:r>
                      <a:r>
                        <a:rPr lang="en-US" sz="1100" kern="0" dirty="0">
                          <a:effectLst/>
                        </a:rPr>
                        <a:t>/30</a:t>
                      </a:r>
                      <a:r>
                        <a:rPr lang="ja-JP" sz="1100" kern="0" dirty="0">
                          <a:effectLst/>
                        </a:rPr>
                        <a:t>分</a:t>
                      </a:r>
                      <a:endParaRPr lang="ja-JP" sz="1050" kern="100" dirty="0">
                        <a:effectLst/>
                      </a:endParaRPr>
                    </a:p>
                    <a:p>
                      <a:pPr algn="just">
                        <a:spcAft>
                          <a:spcPts val="0"/>
                        </a:spcAft>
                      </a:pPr>
                      <a:r>
                        <a:rPr lang="ja-JP" sz="1100" kern="0" dirty="0">
                          <a:effectLst/>
                        </a:rPr>
                        <a:t>＊終日</a:t>
                      </a:r>
                      <a:endParaRPr lang="ja-JP" sz="1050" kern="100" dirty="0">
                        <a:effectLst/>
                      </a:endParaRPr>
                    </a:p>
                    <a:p>
                      <a:pPr algn="just">
                        <a:spcAft>
                          <a:spcPts val="0"/>
                        </a:spcAft>
                      </a:pPr>
                      <a:r>
                        <a:rPr lang="ja-JP" sz="1100" kern="0" dirty="0">
                          <a:effectLst/>
                        </a:rPr>
                        <a:t>　二輪</a:t>
                      </a:r>
                      <a:r>
                        <a:rPr lang="en-US" sz="1100" kern="0" dirty="0">
                          <a:effectLst/>
                        </a:rPr>
                        <a:t>100</a:t>
                      </a:r>
                      <a:r>
                        <a:rPr lang="ja-JP" sz="1100" kern="0" dirty="0">
                          <a:effectLst/>
                        </a:rPr>
                        <a:t>円</a:t>
                      </a:r>
                      <a:r>
                        <a:rPr lang="en-US" sz="1100" kern="0" dirty="0">
                          <a:effectLst/>
                        </a:rPr>
                        <a:t>/120</a:t>
                      </a:r>
                      <a:r>
                        <a:rPr lang="ja-JP" sz="1100" kern="0" dirty="0">
                          <a:effectLst/>
                        </a:rPr>
                        <a:t>分</a:t>
                      </a:r>
                      <a:endParaRPr lang="ja-JP" sz="1050" kern="100" dirty="0">
                        <a:effectLst/>
                      </a:endParaRPr>
                    </a:p>
                    <a:p>
                      <a:pPr algn="just">
                        <a:spcAft>
                          <a:spcPts val="0"/>
                        </a:spcAft>
                      </a:pPr>
                      <a:r>
                        <a:rPr lang="ja-JP" sz="1100" kern="0" dirty="0">
                          <a:effectLst/>
                        </a:rPr>
                        <a:t>＊</a:t>
                      </a:r>
                      <a:r>
                        <a:rPr lang="en-US" sz="1100" kern="0" dirty="0">
                          <a:effectLst/>
                        </a:rPr>
                        <a:t>24</a:t>
                      </a:r>
                      <a:r>
                        <a:rPr lang="ja-JP" sz="1100" kern="0" dirty="0">
                          <a:effectLst/>
                        </a:rPr>
                        <a:t>時間最大</a:t>
                      </a:r>
                      <a:endParaRPr lang="ja-JP" sz="1050" kern="100" dirty="0">
                        <a:effectLst/>
                      </a:endParaRPr>
                    </a:p>
                    <a:p>
                      <a:pPr indent="139700" algn="just">
                        <a:spcAft>
                          <a:spcPts val="0"/>
                        </a:spcAft>
                      </a:pPr>
                      <a:r>
                        <a:rPr lang="ja-JP" sz="1100" kern="0" dirty="0">
                          <a:effectLst/>
                        </a:rPr>
                        <a:t>四輪　</a:t>
                      </a:r>
                      <a:r>
                        <a:rPr lang="en-US" sz="1100" kern="0" dirty="0">
                          <a:effectLst/>
                        </a:rPr>
                        <a:t>1,200</a:t>
                      </a:r>
                      <a:r>
                        <a:rPr lang="ja-JP" sz="1100" kern="0" dirty="0">
                          <a:effectLst/>
                        </a:rPr>
                        <a:t>円</a:t>
                      </a:r>
                      <a:endParaRPr lang="ja-JP" sz="1050" kern="100" dirty="0">
                        <a:effectLst/>
                      </a:endParaRPr>
                    </a:p>
                    <a:p>
                      <a:pPr indent="139700" algn="just">
                        <a:spcAft>
                          <a:spcPts val="0"/>
                        </a:spcAft>
                      </a:pPr>
                      <a:r>
                        <a:rPr lang="ja-JP" sz="1100" kern="0" dirty="0">
                          <a:effectLst/>
                        </a:rPr>
                        <a:t>二輪　　</a:t>
                      </a:r>
                      <a:r>
                        <a:rPr lang="en-US" sz="1100" kern="0" dirty="0">
                          <a:effectLst/>
                        </a:rPr>
                        <a:t>300</a:t>
                      </a:r>
                      <a:r>
                        <a:rPr lang="ja-JP" sz="1100" kern="0" dirty="0">
                          <a:effectLst/>
                        </a:rPr>
                        <a:t>円</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2865" marR="62865" marT="0" marB="0"/>
                </a:tc>
                <a:extLst>
                  <a:ext uri="{0D108BD9-81ED-4DB2-BD59-A6C34878D82A}">
                    <a16:rowId xmlns:a16="http://schemas.microsoft.com/office/drawing/2014/main" val="3929877616"/>
                  </a:ext>
                </a:extLst>
              </a:tr>
            </a:tbl>
          </a:graphicData>
        </a:graphic>
      </p:graphicFrame>
      <p:grpSp>
        <p:nvGrpSpPr>
          <p:cNvPr id="47" name="グループ化 46"/>
          <p:cNvGrpSpPr/>
          <p:nvPr/>
        </p:nvGrpSpPr>
        <p:grpSpPr>
          <a:xfrm>
            <a:off x="511813" y="654633"/>
            <a:ext cx="11799748" cy="5385735"/>
            <a:chOff x="-3476357" y="563248"/>
            <a:chExt cx="19655638" cy="9001851"/>
          </a:xfrm>
        </p:grpSpPr>
        <p:cxnSp>
          <p:nvCxnSpPr>
            <p:cNvPr id="16" name="直線コネクタ 15"/>
            <p:cNvCxnSpPr>
              <a:stCxn id="29" idx="0"/>
              <a:endCxn id="27" idx="2"/>
            </p:cNvCxnSpPr>
            <p:nvPr/>
          </p:nvCxnSpPr>
          <p:spPr>
            <a:xfrm flipV="1">
              <a:off x="-195604" y="3831616"/>
              <a:ext cx="7488520" cy="179102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a:stCxn id="32" idx="5"/>
              <a:endCxn id="24" idx="2"/>
            </p:cNvCxnSpPr>
            <p:nvPr/>
          </p:nvCxnSpPr>
          <p:spPr>
            <a:xfrm>
              <a:off x="8937063" y="5052284"/>
              <a:ext cx="4741371" cy="401888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a:stCxn id="21" idx="3"/>
              <a:endCxn id="31" idx="2"/>
            </p:cNvCxnSpPr>
            <p:nvPr/>
          </p:nvCxnSpPr>
          <p:spPr>
            <a:xfrm>
              <a:off x="2448132" y="2777495"/>
              <a:ext cx="5324578" cy="27804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 name="グループ化 19"/>
            <p:cNvGrpSpPr/>
            <p:nvPr/>
          </p:nvGrpSpPr>
          <p:grpSpPr>
            <a:xfrm>
              <a:off x="-3402124" y="563248"/>
              <a:ext cx="5850256" cy="3984919"/>
              <a:chOff x="-2408300" y="-316270"/>
              <a:chExt cx="4141284" cy="2957097"/>
            </a:xfrm>
          </p:grpSpPr>
          <p:pic>
            <p:nvPicPr>
              <p:cNvPr id="21" name="図 20" descr="D:\shimizushingo\Desktop\駐車場写真\IMG_0062.JPG"/>
              <p:cNvPicPr>
                <a:picLocks noChangeAspect="1"/>
              </p:cNvPicPr>
              <p:nvPr/>
            </p:nvPicPr>
            <p:blipFill rotWithShape="1">
              <a:blip r:embed="rId4" cstate="print">
                <a:extLst>
                  <a:ext uri="{28A0092B-C50C-407E-A947-70E740481C1C}">
                    <a14:useLocalDpi xmlns:a14="http://schemas.microsoft.com/office/drawing/2010/main"/>
                  </a:ext>
                </a:extLst>
              </a:blip>
              <a:srcRect t="13574" b="33213"/>
              <a:stretch/>
            </p:blipFill>
            <p:spPr bwMode="auto">
              <a:xfrm>
                <a:off x="-1992695" y="12894"/>
                <a:ext cx="3725679" cy="2627933"/>
              </a:xfrm>
              <a:prstGeom prst="rect">
                <a:avLst/>
              </a:prstGeom>
              <a:noFill/>
              <a:ln>
                <a:noFill/>
              </a:ln>
              <a:effectLst>
                <a:glow rad="139700">
                  <a:sysClr val="window" lastClr="FFFFFF">
                    <a:alpha val="40000"/>
                  </a:sysClr>
                </a:glow>
                <a:softEdge rad="63500"/>
              </a:effectLst>
              <a:extLst>
                <a:ext uri="{53640926-AAD7-44D8-BBD7-CCE9431645EC}">
                  <a14:shadowObscured xmlns:a14="http://schemas.microsoft.com/office/drawing/2010/main"/>
                </a:ext>
              </a:extLst>
            </p:spPr>
          </p:pic>
          <p:sp>
            <p:nvSpPr>
              <p:cNvPr id="22" name="正方形/長方形 21"/>
              <p:cNvSpPr/>
              <p:nvPr/>
            </p:nvSpPr>
            <p:spPr>
              <a:xfrm>
                <a:off x="-2408300" y="-316270"/>
                <a:ext cx="1091962" cy="35739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36000" rIns="108000" bIns="36000" numCol="1" spcCol="0" rtlCol="0" fromWordArt="0" anchor="ctr" anchorCtr="0" forceAA="0" compatLnSpc="1">
                <a:prstTxWarp prst="textNoShape">
                  <a:avLst/>
                </a:prstTxWarp>
                <a:spAutoFit/>
              </a:bodyPr>
              <a:lstStyle/>
              <a:p>
                <a:pPr algn="ctr">
                  <a:spcAft>
                    <a:spcPts val="0"/>
                  </a:spcAft>
                </a:pPr>
                <a:r>
                  <a:rPr lang="ja-JP" sz="1400" kern="100" dirty="0">
                    <a:solidFill>
                      <a:srgbClr val="000000"/>
                    </a:solidFill>
                    <a:effectLst/>
                    <a:ea typeface="ＭＳ ゴシック" panose="020B0609070205080204" pitchFamily="49" charset="-128"/>
                    <a:cs typeface="Times New Roman" panose="02020603050405020304" pitchFamily="18" charset="0"/>
                  </a:rPr>
                  <a:t>茨木</a:t>
                </a:r>
                <a:endParaRPr lang="ja-JP" sz="1400" kern="100" dirty="0">
                  <a:effectLst/>
                  <a:ea typeface="ＭＳ 明朝" panose="02020609040205080304" pitchFamily="17" charset="-128"/>
                  <a:cs typeface="Times New Roman" panose="02020603050405020304" pitchFamily="18" charset="0"/>
                </a:endParaRPr>
              </a:p>
            </p:txBody>
          </p:sp>
        </p:grpSp>
        <p:grpSp>
          <p:nvGrpSpPr>
            <p:cNvPr id="23" name="グループ化 22"/>
            <p:cNvGrpSpPr/>
            <p:nvPr/>
          </p:nvGrpSpPr>
          <p:grpSpPr>
            <a:xfrm>
              <a:off x="10658621" y="4791292"/>
              <a:ext cx="5520660" cy="4279871"/>
              <a:chOff x="1871468" y="-986580"/>
              <a:chExt cx="4762075" cy="3656696"/>
            </a:xfrm>
          </p:grpSpPr>
          <p:pic>
            <p:nvPicPr>
              <p:cNvPr id="24" name="図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2319123" y="-545834"/>
                <a:ext cx="4314420" cy="3215950"/>
              </a:xfrm>
              <a:prstGeom prst="rect">
                <a:avLst/>
              </a:prstGeom>
              <a:noFill/>
              <a:ln>
                <a:noFill/>
              </a:ln>
              <a:effectLst>
                <a:glow rad="139700">
                  <a:schemeClr val="bg1">
                    <a:alpha val="40000"/>
                  </a:schemeClr>
                </a:glow>
                <a:softEdge rad="63500"/>
              </a:effectLst>
              <a:extLst>
                <a:ext uri="{53640926-AAD7-44D8-BBD7-CCE9431645EC}">
                  <a14:shadowObscured xmlns:a14="http://schemas.microsoft.com/office/drawing/2010/main"/>
                </a:ext>
              </a:extLst>
            </p:spPr>
          </p:pic>
          <p:sp>
            <p:nvSpPr>
              <p:cNvPr id="25" name="正方形/長方形 24"/>
              <p:cNvSpPr/>
              <p:nvPr/>
            </p:nvSpPr>
            <p:spPr>
              <a:xfrm>
                <a:off x="1871468" y="-986580"/>
                <a:ext cx="2520072" cy="41149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36000" rIns="108000" bIns="36000" numCol="1" spcCol="0" rtlCol="0" fromWordArt="0" anchor="ctr" anchorCtr="0" forceAA="0" compatLnSpc="1">
                <a:prstTxWarp prst="textNoShape">
                  <a:avLst/>
                </a:prstTxWarp>
                <a:spAutoFit/>
              </a:bodyPr>
              <a:lstStyle/>
              <a:p>
                <a:pPr algn="ctr">
                  <a:spcAft>
                    <a:spcPts val="0"/>
                  </a:spcAft>
                </a:pPr>
                <a:r>
                  <a:rPr lang="ja-JP" sz="1400" kern="100" dirty="0">
                    <a:solidFill>
                      <a:srgbClr val="000000"/>
                    </a:solidFill>
                    <a:effectLst/>
                    <a:ea typeface="ＭＳ ゴシック" panose="020B0609070205080204" pitchFamily="49" charset="-128"/>
                    <a:cs typeface="Times New Roman" panose="02020603050405020304" pitchFamily="18" charset="0"/>
                  </a:rPr>
                  <a:t>新石切</a:t>
                </a:r>
                <a:endParaRPr lang="ja-JP" sz="1400" kern="100" dirty="0">
                  <a:effectLst/>
                  <a:ea typeface="ＭＳ 明朝" panose="02020609040205080304" pitchFamily="17" charset="-128"/>
                  <a:cs typeface="Times New Roman" panose="02020603050405020304" pitchFamily="18" charset="0"/>
                </a:endParaRPr>
              </a:p>
            </p:txBody>
          </p:sp>
        </p:grpSp>
        <p:grpSp>
          <p:nvGrpSpPr>
            <p:cNvPr id="28" name="グループ化 27"/>
            <p:cNvGrpSpPr/>
            <p:nvPr/>
          </p:nvGrpSpPr>
          <p:grpSpPr>
            <a:xfrm>
              <a:off x="-3476357" y="5622644"/>
              <a:ext cx="5900158" cy="3942455"/>
              <a:chOff x="-2909795" y="-1142637"/>
              <a:chExt cx="4790807" cy="3116212"/>
            </a:xfrm>
          </p:grpSpPr>
          <p:pic>
            <p:nvPicPr>
              <p:cNvPr id="29" name="図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2372797" y="-1142637"/>
                <a:ext cx="4253809" cy="3116212"/>
              </a:xfrm>
              <a:prstGeom prst="rect">
                <a:avLst/>
              </a:prstGeom>
              <a:noFill/>
              <a:ln>
                <a:noFill/>
              </a:ln>
              <a:effectLst>
                <a:glow rad="139700">
                  <a:schemeClr val="bg1">
                    <a:alpha val="40000"/>
                  </a:schemeClr>
                </a:glow>
                <a:softEdge rad="63500"/>
              </a:effectLst>
              <a:extLst>
                <a:ext uri="{53640926-AAD7-44D8-BBD7-CCE9431645EC}">
                  <a14:shadowObscured xmlns:a14="http://schemas.microsoft.com/office/drawing/2010/main"/>
                </a:ext>
              </a:extLst>
            </p:spPr>
          </p:pic>
          <p:sp>
            <p:nvSpPr>
              <p:cNvPr id="30" name="正方形/長方形 29"/>
              <p:cNvSpPr/>
              <p:nvPr/>
            </p:nvSpPr>
            <p:spPr>
              <a:xfrm>
                <a:off x="-2909795" y="-1072275"/>
                <a:ext cx="1084321" cy="39006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36000" rIns="108000" bIns="36000" numCol="1" spcCol="0" rtlCol="0" fromWordArt="0" anchor="ctr" anchorCtr="0" forceAA="0" compatLnSpc="1">
                <a:prstTxWarp prst="textNoShape">
                  <a:avLst/>
                </a:prstTxWarp>
                <a:spAutoFit/>
              </a:bodyPr>
              <a:lstStyle/>
              <a:p>
                <a:pPr algn="ctr">
                  <a:spcAft>
                    <a:spcPts val="0"/>
                  </a:spcAft>
                </a:pPr>
                <a:r>
                  <a:rPr lang="ja-JP" sz="1400" kern="100" dirty="0">
                    <a:solidFill>
                      <a:srgbClr val="000000"/>
                    </a:solidFill>
                    <a:effectLst/>
                    <a:ea typeface="ＭＳ ゴシック" panose="020B0609070205080204" pitchFamily="49" charset="-128"/>
                    <a:cs typeface="Times New Roman" panose="02020603050405020304" pitchFamily="18" charset="0"/>
                  </a:rPr>
                  <a:t>江坂</a:t>
                </a:r>
                <a:endParaRPr lang="ja-JP" sz="1400" kern="100" dirty="0">
                  <a:effectLst/>
                  <a:ea typeface="ＭＳ 明朝" panose="02020609040205080304" pitchFamily="17" charset="-128"/>
                  <a:cs typeface="Times New Roman" panose="02020603050405020304" pitchFamily="18" charset="0"/>
                </a:endParaRPr>
              </a:p>
            </p:txBody>
          </p:sp>
        </p:grpSp>
      </p:grpSp>
      <p:graphicFrame>
        <p:nvGraphicFramePr>
          <p:cNvPr id="48" name="表 47"/>
          <p:cNvGraphicFramePr>
            <a:graphicFrameLocks noGrp="1"/>
          </p:cNvGraphicFramePr>
          <p:nvPr>
            <p:extLst/>
          </p:nvPr>
        </p:nvGraphicFramePr>
        <p:xfrm>
          <a:off x="493899" y="6216945"/>
          <a:ext cx="11950310" cy="3348000"/>
        </p:xfrm>
        <a:graphic>
          <a:graphicData uri="http://schemas.openxmlformats.org/drawingml/2006/table">
            <a:tbl>
              <a:tblPr firstRow="1" bandRow="1">
                <a:tableStyleId>{5C22544A-7EE6-4342-B048-85BDC9FD1C3A}</a:tableStyleId>
              </a:tblPr>
              <a:tblGrid>
                <a:gridCol w="1836000">
                  <a:extLst>
                    <a:ext uri="{9D8B030D-6E8A-4147-A177-3AD203B41FA5}">
                      <a16:colId xmlns:a16="http://schemas.microsoft.com/office/drawing/2014/main" val="3085218193"/>
                    </a:ext>
                  </a:extLst>
                </a:gridCol>
                <a:gridCol w="3329155">
                  <a:extLst>
                    <a:ext uri="{9D8B030D-6E8A-4147-A177-3AD203B41FA5}">
                      <a16:colId xmlns:a16="http://schemas.microsoft.com/office/drawing/2014/main" val="1424178213"/>
                    </a:ext>
                  </a:extLst>
                </a:gridCol>
                <a:gridCol w="3329155">
                  <a:extLst>
                    <a:ext uri="{9D8B030D-6E8A-4147-A177-3AD203B41FA5}">
                      <a16:colId xmlns:a16="http://schemas.microsoft.com/office/drawing/2014/main" val="1205544722"/>
                    </a:ext>
                  </a:extLst>
                </a:gridCol>
                <a:gridCol w="3456000">
                  <a:extLst>
                    <a:ext uri="{9D8B030D-6E8A-4147-A177-3AD203B41FA5}">
                      <a16:colId xmlns:a16="http://schemas.microsoft.com/office/drawing/2014/main" val="543057335"/>
                    </a:ext>
                  </a:extLst>
                </a:gridCol>
              </a:tblGrid>
              <a:tr h="432000">
                <a:tc>
                  <a:txBody>
                    <a:bodyPr/>
                    <a:lstStyle/>
                    <a:p>
                      <a:pPr algn="ctr">
                        <a:lnSpc>
                          <a:spcPts val="1675"/>
                        </a:lnSpc>
                        <a:spcAft>
                          <a:spcPts val="0"/>
                        </a:spcAft>
                      </a:pPr>
                      <a:r>
                        <a:rPr lang="ja-JP" sz="1600" kern="1200" dirty="0">
                          <a:effectLst/>
                          <a:latin typeface="Meiryo UI" panose="020B0604030504040204" pitchFamily="50" charset="-128"/>
                          <a:ea typeface="Meiryo UI" panose="020B0604030504040204" pitchFamily="50" charset="-128"/>
                        </a:rPr>
                        <a:t>駐車場名</a:t>
                      </a:r>
                      <a:endParaRPr lang="ja-JP" sz="16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ctr">
                        <a:lnSpc>
                          <a:spcPts val="1675"/>
                        </a:lnSpc>
                        <a:spcAft>
                          <a:spcPts val="0"/>
                        </a:spcAft>
                      </a:pPr>
                      <a:r>
                        <a:rPr lang="ja-JP" sz="1600" kern="1200" dirty="0">
                          <a:effectLst/>
                          <a:latin typeface="Meiryo UI" panose="020B0604030504040204" pitchFamily="50" charset="-128"/>
                          <a:ea typeface="Meiryo UI" panose="020B0604030504040204" pitchFamily="50" charset="-128"/>
                        </a:rPr>
                        <a:t>江坂立体駐車場</a:t>
                      </a:r>
                      <a:endParaRPr lang="ja-JP" sz="16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ctr">
                        <a:lnSpc>
                          <a:spcPts val="1675"/>
                        </a:lnSpc>
                        <a:spcAft>
                          <a:spcPts val="0"/>
                        </a:spcAft>
                      </a:pPr>
                      <a:r>
                        <a:rPr lang="ja-JP" sz="1600" kern="1200" dirty="0">
                          <a:effectLst/>
                          <a:latin typeface="Meiryo UI" panose="020B0604030504040204" pitchFamily="50" charset="-128"/>
                          <a:ea typeface="Meiryo UI" panose="020B0604030504040204" pitchFamily="50" charset="-128"/>
                        </a:rPr>
                        <a:t>新石切立体駐車場</a:t>
                      </a:r>
                      <a:endParaRPr lang="ja-JP" sz="16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ctr">
                        <a:lnSpc>
                          <a:spcPts val="1675"/>
                        </a:lnSpc>
                        <a:spcAft>
                          <a:spcPts val="0"/>
                        </a:spcAft>
                      </a:pPr>
                      <a:r>
                        <a:rPr lang="ja-JP" sz="1600" kern="1200" dirty="0" smtClean="0">
                          <a:effectLst/>
                          <a:latin typeface="Meiryo UI" panose="020B0604030504040204" pitchFamily="50" charset="-128"/>
                          <a:ea typeface="Meiryo UI" panose="020B0604030504040204" pitchFamily="50" charset="-128"/>
                        </a:rPr>
                        <a:t>茨木</a:t>
                      </a:r>
                      <a:r>
                        <a:rPr lang="ja-JP" altLang="en-US" sz="1600" kern="1200" dirty="0" smtClean="0">
                          <a:effectLst/>
                          <a:latin typeface="Meiryo UI" panose="020B0604030504040204" pitchFamily="50" charset="-128"/>
                          <a:ea typeface="Meiryo UI" panose="020B0604030504040204" pitchFamily="50" charset="-128"/>
                        </a:rPr>
                        <a:t>地下</a:t>
                      </a:r>
                      <a:r>
                        <a:rPr lang="ja-JP" sz="1600" kern="1200" dirty="0" smtClean="0">
                          <a:effectLst/>
                          <a:latin typeface="Meiryo UI" panose="020B0604030504040204" pitchFamily="50" charset="-128"/>
                          <a:ea typeface="Meiryo UI" panose="020B0604030504040204" pitchFamily="50" charset="-128"/>
                        </a:rPr>
                        <a:t>駐車場</a:t>
                      </a:r>
                      <a:endParaRPr lang="ja-JP" sz="16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296700547"/>
                  </a:ext>
                </a:extLst>
              </a:tr>
              <a:tr h="756000">
                <a:tc>
                  <a:txBody>
                    <a:bodyPr/>
                    <a:lstStyle/>
                    <a:p>
                      <a:pPr algn="ctr">
                        <a:spcAft>
                          <a:spcPts val="0"/>
                        </a:spcAft>
                      </a:pPr>
                      <a:r>
                        <a:rPr lang="ja-JP" sz="1600" b="0" kern="1200" dirty="0">
                          <a:effectLst/>
                          <a:latin typeface="Meiryo UI" panose="020B0604030504040204" pitchFamily="50" charset="-128"/>
                          <a:ea typeface="Meiryo UI" panose="020B0604030504040204" pitchFamily="50" charset="-128"/>
                        </a:rPr>
                        <a:t>所在地</a:t>
                      </a:r>
                      <a:endParaRPr lang="ja-JP" sz="16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ctr">
                        <a:spcAft>
                          <a:spcPts val="0"/>
                        </a:spcAft>
                      </a:pPr>
                      <a:r>
                        <a:rPr lang="ja-JP" sz="1600" b="0" kern="1200" dirty="0">
                          <a:effectLst/>
                          <a:latin typeface="Meiryo UI" panose="020B0604030504040204" pitchFamily="50" charset="-128"/>
                          <a:ea typeface="Meiryo UI" panose="020B0604030504040204" pitchFamily="50" charset="-128"/>
                        </a:rPr>
                        <a:t>吹田市豊津町</a:t>
                      </a:r>
                      <a:endParaRPr lang="ja-JP" sz="1600" b="0" kern="100" dirty="0">
                        <a:effectLst/>
                        <a:latin typeface="Meiryo UI" panose="020B0604030504040204" pitchFamily="50" charset="-128"/>
                        <a:ea typeface="Meiryo UI" panose="020B0604030504040204" pitchFamily="50" charset="-128"/>
                      </a:endParaRPr>
                    </a:p>
                    <a:p>
                      <a:pPr algn="ctr">
                        <a:spcAft>
                          <a:spcPts val="0"/>
                        </a:spcAft>
                      </a:pPr>
                      <a:r>
                        <a:rPr lang="ja-JP" sz="1600" b="0" kern="1200" dirty="0">
                          <a:effectLst/>
                          <a:latin typeface="Meiryo UI" panose="020B0604030504040204" pitchFamily="50" charset="-128"/>
                          <a:ea typeface="Meiryo UI" panose="020B0604030504040204" pitchFamily="50" charset="-128"/>
                        </a:rPr>
                        <a:t>（御堂筋線江坂駅高架下）</a:t>
                      </a:r>
                      <a:endParaRPr lang="ja-JP" sz="16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ctr">
                        <a:spcAft>
                          <a:spcPts val="0"/>
                        </a:spcAft>
                      </a:pPr>
                      <a:r>
                        <a:rPr lang="ja-JP" sz="1600" b="0" kern="1200" dirty="0">
                          <a:effectLst/>
                          <a:latin typeface="Meiryo UI" panose="020B0604030504040204" pitchFamily="50" charset="-128"/>
                          <a:ea typeface="Meiryo UI" panose="020B0604030504040204" pitchFamily="50" charset="-128"/>
                        </a:rPr>
                        <a:t>東大阪市西石切町</a:t>
                      </a:r>
                      <a:endParaRPr lang="ja-JP" sz="1600" b="0" kern="100" dirty="0">
                        <a:effectLst/>
                        <a:latin typeface="Meiryo UI" panose="020B0604030504040204" pitchFamily="50" charset="-128"/>
                        <a:ea typeface="Meiryo UI" panose="020B0604030504040204" pitchFamily="50" charset="-128"/>
                      </a:endParaRPr>
                    </a:p>
                    <a:p>
                      <a:pPr algn="ctr">
                        <a:spcAft>
                          <a:spcPts val="0"/>
                        </a:spcAft>
                      </a:pPr>
                      <a:r>
                        <a:rPr lang="ja-JP" sz="1600" b="0" kern="1200" dirty="0">
                          <a:effectLst/>
                          <a:latin typeface="Meiryo UI" panose="020B0604030504040204" pitchFamily="50" charset="-128"/>
                          <a:ea typeface="Meiryo UI" panose="020B0604030504040204" pitchFamily="50" charset="-128"/>
                        </a:rPr>
                        <a:t>（近鉄</a:t>
                      </a:r>
                      <a:r>
                        <a:rPr lang="ja-JP" sz="1600" b="0" kern="1200" dirty="0" err="1">
                          <a:effectLst/>
                          <a:latin typeface="Meiryo UI" panose="020B0604030504040204" pitchFamily="50" charset="-128"/>
                          <a:ea typeface="Meiryo UI" panose="020B0604030504040204" pitchFamily="50" charset="-128"/>
                        </a:rPr>
                        <a:t>けいはんな</a:t>
                      </a:r>
                      <a:r>
                        <a:rPr lang="ja-JP" sz="1600" b="0" kern="1200" dirty="0">
                          <a:effectLst/>
                          <a:latin typeface="Meiryo UI" panose="020B0604030504040204" pitchFamily="50" charset="-128"/>
                          <a:ea typeface="Meiryo UI" panose="020B0604030504040204" pitchFamily="50" charset="-128"/>
                        </a:rPr>
                        <a:t>線高架下）</a:t>
                      </a:r>
                      <a:endParaRPr lang="ja-JP" sz="16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ctr">
                        <a:spcAft>
                          <a:spcPts val="0"/>
                        </a:spcAft>
                      </a:pPr>
                      <a:r>
                        <a:rPr lang="ja-JP" sz="1600" b="0" kern="1200" dirty="0">
                          <a:effectLst/>
                          <a:latin typeface="Meiryo UI" panose="020B0604030504040204" pitchFamily="50" charset="-128"/>
                          <a:ea typeface="Meiryo UI" panose="020B0604030504040204" pitchFamily="50" charset="-128"/>
                        </a:rPr>
                        <a:t>茨木市春日</a:t>
                      </a:r>
                      <a:endParaRPr lang="ja-JP" sz="1600" b="0" kern="100" dirty="0">
                        <a:effectLst/>
                        <a:latin typeface="Meiryo UI" panose="020B0604030504040204" pitchFamily="50" charset="-128"/>
                        <a:ea typeface="Meiryo UI" panose="020B0604030504040204" pitchFamily="50" charset="-128"/>
                      </a:endParaRPr>
                    </a:p>
                    <a:p>
                      <a:pPr algn="ctr">
                        <a:spcAft>
                          <a:spcPts val="0"/>
                        </a:spcAft>
                      </a:pPr>
                      <a:r>
                        <a:rPr lang="ja-JP" sz="1600" b="0" kern="1200" dirty="0">
                          <a:effectLst/>
                          <a:latin typeface="Meiryo UI" panose="020B0604030504040204" pitchFamily="50" charset="-128"/>
                          <a:ea typeface="Meiryo UI" panose="020B0604030504040204" pitchFamily="50" charset="-128"/>
                        </a:rPr>
                        <a:t>（春日丘高校グラウンド地下）</a:t>
                      </a:r>
                      <a:endParaRPr lang="ja-JP" sz="16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765489381"/>
                  </a:ext>
                </a:extLst>
              </a:tr>
              <a:tr h="540000">
                <a:tc>
                  <a:txBody>
                    <a:bodyPr/>
                    <a:lstStyle/>
                    <a:p>
                      <a:pPr algn="ctr">
                        <a:lnSpc>
                          <a:spcPts val="1625"/>
                        </a:lnSpc>
                        <a:spcAft>
                          <a:spcPts val="0"/>
                        </a:spcAft>
                      </a:pPr>
                      <a:r>
                        <a:rPr lang="ja-JP" sz="1600" b="0" kern="1200" dirty="0">
                          <a:effectLst/>
                          <a:latin typeface="Meiryo UI" panose="020B0604030504040204" pitchFamily="50" charset="-128"/>
                          <a:ea typeface="Meiryo UI" panose="020B0604030504040204" pitchFamily="50" charset="-128"/>
                        </a:rPr>
                        <a:t>台　数</a:t>
                      </a:r>
                      <a:endParaRPr lang="ja-JP" sz="16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ctr">
                        <a:lnSpc>
                          <a:spcPts val="1625"/>
                        </a:lnSpc>
                        <a:spcAft>
                          <a:spcPts val="0"/>
                        </a:spcAft>
                      </a:pPr>
                      <a:r>
                        <a:rPr lang="en-US" altLang="ja-JP" sz="1600" b="0" kern="1200" dirty="0" smtClean="0">
                          <a:effectLst/>
                          <a:latin typeface="Meiryo UI" panose="020B0604030504040204" pitchFamily="50" charset="-128"/>
                          <a:ea typeface="Meiryo UI" panose="020B0604030504040204" pitchFamily="50" charset="-128"/>
                        </a:rPr>
                        <a:t>【</a:t>
                      </a:r>
                      <a:r>
                        <a:rPr lang="ja-JP" altLang="en-US" sz="1600" b="0" kern="1200" dirty="0" smtClean="0">
                          <a:effectLst/>
                          <a:latin typeface="Meiryo UI" panose="020B0604030504040204" pitchFamily="50" charset="-128"/>
                          <a:ea typeface="Meiryo UI" panose="020B0604030504040204" pitchFamily="50" charset="-128"/>
                        </a:rPr>
                        <a:t>四輪</a:t>
                      </a:r>
                      <a:r>
                        <a:rPr lang="en-US" altLang="ja-JP" sz="1600" b="0" kern="1200" dirty="0" smtClean="0">
                          <a:effectLst/>
                          <a:latin typeface="Meiryo UI" panose="020B0604030504040204" pitchFamily="50" charset="-128"/>
                          <a:ea typeface="Meiryo UI" panose="020B0604030504040204" pitchFamily="50" charset="-128"/>
                        </a:rPr>
                        <a:t>】</a:t>
                      </a:r>
                      <a:r>
                        <a:rPr lang="en-US" sz="1600" b="0" kern="1200" dirty="0" smtClean="0">
                          <a:effectLst/>
                          <a:latin typeface="Meiryo UI" panose="020B0604030504040204" pitchFamily="50" charset="-128"/>
                          <a:ea typeface="Meiryo UI" panose="020B0604030504040204" pitchFamily="50" charset="-128"/>
                        </a:rPr>
                        <a:t>193</a:t>
                      </a:r>
                      <a:r>
                        <a:rPr lang="ja-JP" sz="1600" b="0" kern="1200" dirty="0">
                          <a:effectLst/>
                          <a:latin typeface="Meiryo UI" panose="020B0604030504040204" pitchFamily="50" charset="-128"/>
                          <a:ea typeface="Meiryo UI" panose="020B0604030504040204" pitchFamily="50" charset="-128"/>
                        </a:rPr>
                        <a:t>　</a:t>
                      </a:r>
                      <a:endParaRPr lang="en-US" altLang="ja-JP" sz="1600" b="0" kern="1200" dirty="0" smtClean="0">
                        <a:effectLst/>
                        <a:latin typeface="Meiryo UI" panose="020B0604030504040204" pitchFamily="50" charset="-128"/>
                        <a:ea typeface="Meiryo UI" panose="020B0604030504040204" pitchFamily="50" charset="-128"/>
                      </a:endParaRPr>
                    </a:p>
                    <a:p>
                      <a:pPr algn="ctr">
                        <a:lnSpc>
                          <a:spcPts val="1625"/>
                        </a:lnSpc>
                        <a:spcAft>
                          <a:spcPts val="0"/>
                        </a:spcAft>
                      </a:pPr>
                      <a:r>
                        <a:rPr lang="en-US" altLang="ja-JP" sz="1600" b="0" kern="1200" dirty="0" smtClean="0">
                          <a:effectLst/>
                          <a:latin typeface="Meiryo UI" panose="020B0604030504040204" pitchFamily="50" charset="-128"/>
                          <a:ea typeface="Meiryo UI" panose="020B0604030504040204" pitchFamily="50" charset="-128"/>
                        </a:rPr>
                        <a:t>【</a:t>
                      </a:r>
                      <a:r>
                        <a:rPr lang="ja-JP" altLang="en-US" sz="1600" b="0" kern="1200" dirty="0" smtClean="0">
                          <a:effectLst/>
                          <a:latin typeface="Meiryo UI" panose="020B0604030504040204" pitchFamily="50" charset="-128"/>
                          <a:ea typeface="Meiryo UI" panose="020B0604030504040204" pitchFamily="50" charset="-128"/>
                        </a:rPr>
                        <a:t>二輪</a:t>
                      </a:r>
                      <a:r>
                        <a:rPr lang="en-US" altLang="ja-JP" sz="1600" b="0" kern="1200" dirty="0" smtClean="0">
                          <a:effectLst/>
                          <a:latin typeface="Meiryo UI" panose="020B0604030504040204" pitchFamily="50" charset="-128"/>
                          <a:ea typeface="Meiryo UI" panose="020B0604030504040204" pitchFamily="50" charset="-128"/>
                        </a:rPr>
                        <a:t>】</a:t>
                      </a:r>
                      <a:r>
                        <a:rPr lang="ja-JP" altLang="en-US" sz="1600" b="0" kern="1200" dirty="0" smtClean="0">
                          <a:effectLst/>
                          <a:latin typeface="Meiryo UI" panose="020B0604030504040204" pitchFamily="50" charset="-128"/>
                          <a:ea typeface="Meiryo UI" panose="020B0604030504040204" pitchFamily="50" charset="-128"/>
                        </a:rPr>
                        <a:t>　</a:t>
                      </a:r>
                      <a:r>
                        <a:rPr lang="en-US" sz="1600" b="0" kern="1200" dirty="0" smtClean="0">
                          <a:effectLst/>
                          <a:latin typeface="Meiryo UI" panose="020B0604030504040204" pitchFamily="50" charset="-128"/>
                          <a:ea typeface="Meiryo UI" panose="020B0604030504040204" pitchFamily="50" charset="-128"/>
                        </a:rPr>
                        <a:t>68</a:t>
                      </a:r>
                      <a:endParaRPr lang="ja-JP" sz="16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ctr"/>
                      <a:r>
                        <a:rPr kumimoji="1" lang="ja-JP" altLang="ja-JP" sz="1600" kern="1200" dirty="0" smtClean="0">
                          <a:solidFill>
                            <a:schemeClr val="dk1"/>
                          </a:solidFill>
                          <a:effectLst/>
                          <a:latin typeface="Meiryo UI" panose="020B0604030504040204" pitchFamily="50" charset="-128"/>
                          <a:ea typeface="Meiryo UI" panose="020B0604030504040204" pitchFamily="50" charset="-128"/>
                          <a:cs typeface="+mn-cs"/>
                        </a:rPr>
                        <a:t>第１駐車場　【四輪】４０台</a:t>
                      </a:r>
                    </a:p>
                    <a:p>
                      <a:pPr algn="ctr"/>
                      <a:r>
                        <a:rPr kumimoji="1" lang="ja-JP" altLang="ja-JP" sz="1600" kern="1200" dirty="0" smtClean="0">
                          <a:solidFill>
                            <a:schemeClr val="dk1"/>
                          </a:solidFill>
                          <a:effectLst/>
                          <a:latin typeface="Meiryo UI" panose="020B0604030504040204" pitchFamily="50" charset="-128"/>
                          <a:ea typeface="Meiryo UI" panose="020B0604030504040204" pitchFamily="50" charset="-128"/>
                          <a:cs typeface="+mn-cs"/>
                        </a:rPr>
                        <a:t>第２駐車場　【四輪】２０台</a:t>
                      </a:r>
                    </a:p>
                  </a:txBody>
                  <a:tcPr marL="68580" marR="68580" marT="0" marB="0" anchor="ctr"/>
                </a:tc>
                <a:tc>
                  <a:txBody>
                    <a:bodyPr/>
                    <a:lstStyle/>
                    <a:p>
                      <a:pPr algn="ctr">
                        <a:lnSpc>
                          <a:spcPts val="1625"/>
                        </a:lnSpc>
                        <a:spcAft>
                          <a:spcPts val="0"/>
                        </a:spcAft>
                      </a:pPr>
                      <a:r>
                        <a:rPr lang="en-US" altLang="ja-JP" sz="1600" b="0" kern="1200" dirty="0" smtClean="0">
                          <a:effectLst/>
                          <a:latin typeface="Meiryo UI" panose="020B0604030504040204" pitchFamily="50" charset="-128"/>
                          <a:ea typeface="Meiryo UI" panose="020B0604030504040204" pitchFamily="50" charset="-128"/>
                        </a:rPr>
                        <a:t>【</a:t>
                      </a:r>
                      <a:r>
                        <a:rPr lang="ja-JP" altLang="en-US" sz="1600" b="0" kern="1200" dirty="0" smtClean="0">
                          <a:effectLst/>
                          <a:latin typeface="Meiryo UI" panose="020B0604030504040204" pitchFamily="50" charset="-128"/>
                          <a:ea typeface="Meiryo UI" panose="020B0604030504040204" pitchFamily="50" charset="-128"/>
                        </a:rPr>
                        <a:t>四輪</a:t>
                      </a:r>
                      <a:r>
                        <a:rPr lang="en-US" altLang="ja-JP" sz="1600" b="0" kern="1200" dirty="0" smtClean="0">
                          <a:effectLst/>
                          <a:latin typeface="Meiryo UI" panose="020B0604030504040204" pitchFamily="50" charset="-128"/>
                          <a:ea typeface="Meiryo UI" panose="020B0604030504040204" pitchFamily="50" charset="-128"/>
                        </a:rPr>
                        <a:t>】</a:t>
                      </a:r>
                      <a:r>
                        <a:rPr lang="en-US" sz="1600" b="0" kern="1200" dirty="0" smtClean="0">
                          <a:effectLst/>
                          <a:latin typeface="Meiryo UI" panose="020B0604030504040204" pitchFamily="50" charset="-128"/>
                          <a:ea typeface="Meiryo UI" panose="020B0604030504040204" pitchFamily="50" charset="-128"/>
                        </a:rPr>
                        <a:t>162</a:t>
                      </a:r>
                      <a:endParaRPr lang="ja-JP" sz="16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471817568"/>
                  </a:ext>
                </a:extLst>
              </a:tr>
              <a:tr h="540000">
                <a:tc>
                  <a:txBody>
                    <a:bodyPr/>
                    <a:lstStyle/>
                    <a:p>
                      <a:pPr algn="ctr">
                        <a:lnSpc>
                          <a:spcPts val="1400"/>
                        </a:lnSpc>
                        <a:spcAft>
                          <a:spcPts val="0"/>
                        </a:spcAft>
                      </a:pPr>
                      <a:r>
                        <a:rPr lang="ja-JP" sz="1600" b="0" kern="1200" dirty="0">
                          <a:effectLst/>
                          <a:latin typeface="Meiryo UI" panose="020B0604030504040204" pitchFamily="50" charset="-128"/>
                          <a:ea typeface="Meiryo UI" panose="020B0604030504040204" pitchFamily="50" charset="-128"/>
                        </a:rPr>
                        <a:t>構　造</a:t>
                      </a:r>
                      <a:endParaRPr lang="ja-JP" sz="16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ctr">
                        <a:lnSpc>
                          <a:spcPts val="1400"/>
                        </a:lnSpc>
                        <a:spcAft>
                          <a:spcPts val="0"/>
                        </a:spcAft>
                      </a:pPr>
                      <a:r>
                        <a:rPr lang="ja-JP" sz="1600" b="0" kern="1200" dirty="0">
                          <a:effectLst/>
                          <a:latin typeface="Meiryo UI" panose="020B0604030504040204" pitchFamily="50" charset="-128"/>
                          <a:ea typeface="Meiryo UI" panose="020B0604030504040204" pitchFamily="50" charset="-128"/>
                        </a:rPr>
                        <a:t>地上</a:t>
                      </a:r>
                      <a:r>
                        <a:rPr lang="en-US" sz="1600" b="0" kern="1200" dirty="0">
                          <a:effectLst/>
                          <a:latin typeface="Meiryo UI" panose="020B0604030504040204" pitchFamily="50" charset="-128"/>
                          <a:ea typeface="Meiryo UI" panose="020B0604030504040204" pitchFamily="50" charset="-128"/>
                        </a:rPr>
                        <a:t>2</a:t>
                      </a:r>
                      <a:r>
                        <a:rPr lang="ja-JP" sz="1600" b="0" kern="1200" dirty="0">
                          <a:effectLst/>
                          <a:latin typeface="Meiryo UI" panose="020B0604030504040204" pitchFamily="50" charset="-128"/>
                          <a:ea typeface="Meiryo UI" panose="020B0604030504040204" pitchFamily="50" charset="-128"/>
                        </a:rPr>
                        <a:t>層構造（自走式）</a:t>
                      </a:r>
                      <a:endParaRPr lang="ja-JP" sz="16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ctr">
                        <a:lnSpc>
                          <a:spcPts val="1400"/>
                        </a:lnSpc>
                        <a:spcAft>
                          <a:spcPts val="0"/>
                        </a:spcAft>
                      </a:pPr>
                      <a:r>
                        <a:rPr lang="ja-JP" sz="1600" b="0" kern="1200" dirty="0">
                          <a:effectLst/>
                          <a:latin typeface="Meiryo UI" panose="020B0604030504040204" pitchFamily="50" charset="-128"/>
                          <a:ea typeface="Meiryo UI" panose="020B0604030504040204" pitchFamily="50" charset="-128"/>
                        </a:rPr>
                        <a:t>平面構造（自走式）</a:t>
                      </a:r>
                      <a:endParaRPr lang="ja-JP" sz="16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ctr">
                        <a:lnSpc>
                          <a:spcPts val="1400"/>
                        </a:lnSpc>
                        <a:spcAft>
                          <a:spcPts val="0"/>
                        </a:spcAft>
                      </a:pPr>
                      <a:r>
                        <a:rPr lang="ja-JP" sz="1600" b="0" kern="1200" dirty="0">
                          <a:effectLst/>
                          <a:latin typeface="Meiryo UI" panose="020B0604030504040204" pitchFamily="50" charset="-128"/>
                          <a:ea typeface="Meiryo UI" panose="020B0604030504040204" pitchFamily="50" charset="-128"/>
                        </a:rPr>
                        <a:t>地下２層構造（機械式）</a:t>
                      </a:r>
                      <a:endParaRPr lang="ja-JP" sz="16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399161978"/>
                  </a:ext>
                </a:extLst>
              </a:tr>
              <a:tr h="540000">
                <a:tc>
                  <a:txBody>
                    <a:bodyPr/>
                    <a:lstStyle/>
                    <a:p>
                      <a:pPr algn="ctr">
                        <a:lnSpc>
                          <a:spcPts val="1400"/>
                        </a:lnSpc>
                        <a:spcAft>
                          <a:spcPts val="0"/>
                        </a:spcAft>
                      </a:pPr>
                      <a:r>
                        <a:rPr lang="ja-JP" altLang="en-US" sz="1600" b="0" kern="100" dirty="0" smtClean="0">
                          <a:effectLst/>
                          <a:latin typeface="Meiryo UI" panose="020B0604030504040204" pitchFamily="50" charset="-128"/>
                          <a:ea typeface="Meiryo UI" panose="020B0604030504040204" pitchFamily="50" charset="-128"/>
                          <a:cs typeface="Times New Roman" panose="02020603050405020304" pitchFamily="18" charset="0"/>
                        </a:rPr>
                        <a:t>敷地面積</a:t>
                      </a:r>
                      <a:endParaRPr lang="ja-JP" sz="16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ctr">
                        <a:lnSpc>
                          <a:spcPts val="1400"/>
                        </a:lnSpc>
                        <a:spcAft>
                          <a:spcPts val="0"/>
                        </a:spcAft>
                      </a:pPr>
                      <a:r>
                        <a:rPr lang="en-US" altLang="ja-JP" sz="1600" b="0" kern="100" dirty="0" smtClean="0">
                          <a:effectLst/>
                          <a:latin typeface="Meiryo UI" panose="020B0604030504040204" pitchFamily="50" charset="-128"/>
                          <a:ea typeface="Meiryo UI" panose="020B0604030504040204" pitchFamily="50" charset="-128"/>
                          <a:cs typeface="Times New Roman" panose="02020603050405020304" pitchFamily="18" charset="0"/>
                        </a:rPr>
                        <a:t>6,751m2</a:t>
                      </a:r>
                      <a:endParaRPr lang="ja-JP" sz="16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l"/>
                      <a:r>
                        <a:rPr kumimoji="1" lang="ja-JP" altLang="en-US" sz="1600" kern="1200" dirty="0" smtClean="0">
                          <a:solidFill>
                            <a:schemeClr val="dk1"/>
                          </a:solidFill>
                          <a:effectLst/>
                          <a:latin typeface="Meiryo UI" panose="020B0604030504040204" pitchFamily="50" charset="-128"/>
                          <a:ea typeface="Meiryo UI" panose="020B0604030504040204" pitchFamily="50" charset="-128"/>
                          <a:cs typeface="+mn-cs"/>
                        </a:rPr>
                        <a:t>　　　</a:t>
                      </a:r>
                      <a:r>
                        <a:rPr kumimoji="1" lang="ja-JP" altLang="ja-JP" sz="1600" kern="1200" dirty="0" smtClean="0">
                          <a:solidFill>
                            <a:schemeClr val="dk1"/>
                          </a:solidFill>
                          <a:effectLst/>
                          <a:latin typeface="Meiryo UI" panose="020B0604030504040204" pitchFamily="50" charset="-128"/>
                          <a:ea typeface="Meiryo UI" panose="020B0604030504040204" pitchFamily="50" charset="-128"/>
                          <a:cs typeface="+mn-cs"/>
                        </a:rPr>
                        <a:t>第１駐車場　</a:t>
                      </a:r>
                      <a:r>
                        <a:rPr kumimoji="1" lang="en-US" altLang="ja-JP" sz="1600" kern="1200" dirty="0" smtClean="0">
                          <a:solidFill>
                            <a:schemeClr val="dk1"/>
                          </a:solidFill>
                          <a:effectLst/>
                          <a:latin typeface="Meiryo UI" panose="020B0604030504040204" pitchFamily="50" charset="-128"/>
                          <a:ea typeface="Meiryo UI" panose="020B0604030504040204" pitchFamily="50" charset="-128"/>
                          <a:cs typeface="+mn-cs"/>
                        </a:rPr>
                        <a:t>2,141m2</a:t>
                      </a:r>
                      <a:endParaRPr kumimoji="1" lang="ja-JP" altLang="ja-JP" sz="1600" kern="1200" dirty="0" smtClean="0">
                        <a:solidFill>
                          <a:schemeClr val="dk1"/>
                        </a:solidFill>
                        <a:effectLst/>
                        <a:latin typeface="Meiryo UI" panose="020B0604030504040204" pitchFamily="50" charset="-128"/>
                        <a:ea typeface="Meiryo UI" panose="020B0604030504040204" pitchFamily="50" charset="-128"/>
                        <a:cs typeface="+mn-cs"/>
                      </a:endParaRPr>
                    </a:p>
                    <a:p>
                      <a:pPr algn="l"/>
                      <a:r>
                        <a:rPr kumimoji="1" lang="ja-JP" altLang="en-US" sz="1600" kern="1200" dirty="0" smtClean="0">
                          <a:solidFill>
                            <a:schemeClr val="dk1"/>
                          </a:solidFill>
                          <a:effectLst/>
                          <a:latin typeface="Meiryo UI" panose="020B0604030504040204" pitchFamily="50" charset="-128"/>
                          <a:ea typeface="Meiryo UI" panose="020B0604030504040204" pitchFamily="50" charset="-128"/>
                          <a:cs typeface="+mn-cs"/>
                        </a:rPr>
                        <a:t>　　　</a:t>
                      </a:r>
                      <a:r>
                        <a:rPr kumimoji="1" lang="ja-JP" altLang="ja-JP" sz="1600" kern="1200" dirty="0" smtClean="0">
                          <a:solidFill>
                            <a:schemeClr val="dk1"/>
                          </a:solidFill>
                          <a:effectLst/>
                          <a:latin typeface="Meiryo UI" panose="020B0604030504040204" pitchFamily="50" charset="-128"/>
                          <a:ea typeface="Meiryo UI" panose="020B0604030504040204" pitchFamily="50" charset="-128"/>
                          <a:cs typeface="+mn-cs"/>
                        </a:rPr>
                        <a:t>第２駐車場</a:t>
                      </a:r>
                      <a:r>
                        <a:rPr kumimoji="1" lang="ja-JP" altLang="en-US" sz="1600" kern="1200" dirty="0" smtClean="0">
                          <a:solidFill>
                            <a:schemeClr val="dk1"/>
                          </a:solidFill>
                          <a:effectLst/>
                          <a:latin typeface="Meiryo UI" panose="020B0604030504040204" pitchFamily="50" charset="-128"/>
                          <a:ea typeface="Meiryo UI" panose="020B0604030504040204" pitchFamily="50" charset="-128"/>
                          <a:cs typeface="+mn-cs"/>
                        </a:rPr>
                        <a:t>　 </a:t>
                      </a:r>
                      <a:r>
                        <a:rPr kumimoji="1" lang="ja-JP" altLang="ja-JP" sz="1600" kern="1200" dirty="0" smtClean="0">
                          <a:solidFill>
                            <a:schemeClr val="dk1"/>
                          </a:solidFill>
                          <a:effectLst/>
                          <a:latin typeface="Meiryo UI" panose="020B0604030504040204" pitchFamily="50" charset="-128"/>
                          <a:ea typeface="Meiryo UI" panose="020B0604030504040204" pitchFamily="50" charset="-128"/>
                          <a:cs typeface="+mn-cs"/>
                        </a:rPr>
                        <a:t>　</a:t>
                      </a:r>
                      <a:r>
                        <a:rPr kumimoji="1" lang="en-US" altLang="ja-JP" sz="1600" kern="1200" dirty="0" smtClean="0">
                          <a:solidFill>
                            <a:schemeClr val="dk1"/>
                          </a:solidFill>
                          <a:effectLst/>
                          <a:latin typeface="Meiryo UI" panose="020B0604030504040204" pitchFamily="50" charset="-128"/>
                          <a:ea typeface="Meiryo UI" panose="020B0604030504040204" pitchFamily="50" charset="-128"/>
                          <a:cs typeface="+mn-cs"/>
                        </a:rPr>
                        <a:t>921m2</a:t>
                      </a:r>
                      <a:endParaRPr kumimoji="1" lang="ja-JP" altLang="ja-JP" sz="1600" kern="1200" dirty="0" smtClean="0">
                        <a:solidFill>
                          <a:schemeClr val="dk1"/>
                        </a:solidFill>
                        <a:effectLst/>
                        <a:latin typeface="Meiryo UI" panose="020B0604030504040204" pitchFamily="50" charset="-128"/>
                        <a:ea typeface="Meiryo UI" panose="020B0604030504040204" pitchFamily="50" charset="-128"/>
                        <a:cs typeface="+mn-cs"/>
                      </a:endParaRPr>
                    </a:p>
                  </a:txBody>
                  <a:tcPr marL="68580" marR="68580" marT="0" marB="0" anchor="ctr"/>
                </a:tc>
                <a:tc>
                  <a:txBody>
                    <a:bodyPr/>
                    <a:lstStyle/>
                    <a:p>
                      <a:pPr algn="ctr">
                        <a:lnSpc>
                          <a:spcPts val="1400"/>
                        </a:lnSpc>
                        <a:spcAft>
                          <a:spcPts val="0"/>
                        </a:spcAft>
                      </a:pPr>
                      <a:r>
                        <a:rPr lang="en-US" altLang="ja-JP" sz="1600" b="0" kern="100" dirty="0" smtClean="0">
                          <a:effectLst/>
                          <a:latin typeface="Meiryo UI" panose="020B0604030504040204" pitchFamily="50" charset="-128"/>
                          <a:ea typeface="Meiryo UI" panose="020B0604030504040204" pitchFamily="50" charset="-128"/>
                          <a:cs typeface="Times New Roman" panose="02020603050405020304" pitchFamily="18" charset="0"/>
                        </a:rPr>
                        <a:t>2,560m2</a:t>
                      </a:r>
                      <a:endParaRPr lang="ja-JP" sz="16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727183688"/>
                  </a:ext>
                </a:extLst>
              </a:tr>
              <a:tr h="540000">
                <a:tc>
                  <a:txBody>
                    <a:bodyPr/>
                    <a:lstStyle/>
                    <a:p>
                      <a:pPr algn="ctr">
                        <a:spcAft>
                          <a:spcPts val="0"/>
                        </a:spcAft>
                      </a:pPr>
                      <a:r>
                        <a:rPr lang="ja-JP" sz="1600" b="0" kern="1200" dirty="0">
                          <a:effectLst/>
                          <a:latin typeface="Meiryo UI" panose="020B0604030504040204" pitchFamily="50" charset="-128"/>
                          <a:ea typeface="Meiryo UI" panose="020B0604030504040204" pitchFamily="50" charset="-128"/>
                        </a:rPr>
                        <a:t>開　業</a:t>
                      </a:r>
                      <a:endParaRPr lang="ja-JP" sz="16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ctr">
                        <a:spcAft>
                          <a:spcPts val="0"/>
                        </a:spcAft>
                      </a:pPr>
                      <a:r>
                        <a:rPr lang="ja-JP" sz="1600" b="0" kern="1200" dirty="0">
                          <a:effectLst/>
                          <a:latin typeface="Meiryo UI" panose="020B0604030504040204" pitchFamily="50" charset="-128"/>
                          <a:ea typeface="Meiryo UI" panose="020B0604030504040204" pitchFamily="50" charset="-128"/>
                        </a:rPr>
                        <a:t>平成</a:t>
                      </a:r>
                      <a:r>
                        <a:rPr lang="en-US" sz="1600" b="0" kern="1200" dirty="0">
                          <a:effectLst/>
                          <a:latin typeface="Meiryo UI" panose="020B0604030504040204" pitchFamily="50" charset="-128"/>
                          <a:ea typeface="Meiryo UI" panose="020B0604030504040204" pitchFamily="50" charset="-128"/>
                        </a:rPr>
                        <a:t>4</a:t>
                      </a:r>
                      <a:r>
                        <a:rPr lang="ja-JP" sz="1600" b="0" kern="1200" dirty="0">
                          <a:effectLst/>
                          <a:latin typeface="Meiryo UI" panose="020B0604030504040204" pitchFamily="50" charset="-128"/>
                          <a:ea typeface="Meiryo UI" panose="020B0604030504040204" pitchFamily="50" charset="-128"/>
                        </a:rPr>
                        <a:t>年</a:t>
                      </a:r>
                      <a:r>
                        <a:rPr lang="en-US" sz="1600" b="0" kern="1200" dirty="0">
                          <a:effectLst/>
                          <a:latin typeface="Meiryo UI" panose="020B0604030504040204" pitchFamily="50" charset="-128"/>
                          <a:ea typeface="Meiryo UI" panose="020B0604030504040204" pitchFamily="50" charset="-128"/>
                        </a:rPr>
                        <a:t>12</a:t>
                      </a:r>
                      <a:r>
                        <a:rPr lang="ja-JP" sz="1600" b="0" kern="1200" dirty="0">
                          <a:effectLst/>
                          <a:latin typeface="Meiryo UI" panose="020B0604030504040204" pitchFamily="50" charset="-128"/>
                          <a:ea typeface="Meiryo UI" panose="020B0604030504040204" pitchFamily="50" charset="-128"/>
                        </a:rPr>
                        <a:t>月</a:t>
                      </a:r>
                      <a:endParaRPr lang="ja-JP" sz="16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ctr">
                        <a:spcAft>
                          <a:spcPts val="0"/>
                        </a:spcAft>
                      </a:pPr>
                      <a:r>
                        <a:rPr lang="ja-JP" sz="1600" b="0" kern="1200" dirty="0">
                          <a:effectLst/>
                          <a:latin typeface="Meiryo UI" panose="020B0604030504040204" pitchFamily="50" charset="-128"/>
                          <a:ea typeface="Meiryo UI" panose="020B0604030504040204" pitchFamily="50" charset="-128"/>
                        </a:rPr>
                        <a:t>平成</a:t>
                      </a:r>
                      <a:r>
                        <a:rPr lang="en-US" sz="1600" b="0" kern="1200" dirty="0">
                          <a:effectLst/>
                          <a:latin typeface="Meiryo UI" panose="020B0604030504040204" pitchFamily="50" charset="-128"/>
                          <a:ea typeface="Meiryo UI" panose="020B0604030504040204" pitchFamily="50" charset="-128"/>
                        </a:rPr>
                        <a:t>7</a:t>
                      </a:r>
                      <a:r>
                        <a:rPr lang="ja-JP" sz="1600" b="0" kern="1200" dirty="0">
                          <a:effectLst/>
                          <a:latin typeface="Meiryo UI" panose="020B0604030504040204" pitchFamily="50" charset="-128"/>
                          <a:ea typeface="Meiryo UI" panose="020B0604030504040204" pitchFamily="50" charset="-128"/>
                        </a:rPr>
                        <a:t>年</a:t>
                      </a:r>
                      <a:r>
                        <a:rPr lang="en-US" sz="1600" b="0" kern="1200" dirty="0">
                          <a:effectLst/>
                          <a:latin typeface="Meiryo UI" panose="020B0604030504040204" pitchFamily="50" charset="-128"/>
                          <a:ea typeface="Meiryo UI" panose="020B0604030504040204" pitchFamily="50" charset="-128"/>
                        </a:rPr>
                        <a:t>4</a:t>
                      </a:r>
                      <a:r>
                        <a:rPr lang="ja-JP" sz="1600" b="0" kern="1200" dirty="0">
                          <a:effectLst/>
                          <a:latin typeface="Meiryo UI" panose="020B0604030504040204" pitchFamily="50" charset="-128"/>
                          <a:ea typeface="Meiryo UI" panose="020B0604030504040204" pitchFamily="50" charset="-128"/>
                        </a:rPr>
                        <a:t>月</a:t>
                      </a:r>
                      <a:endParaRPr lang="ja-JP" sz="16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ctr">
                        <a:spcAft>
                          <a:spcPts val="0"/>
                        </a:spcAft>
                      </a:pPr>
                      <a:r>
                        <a:rPr lang="ja-JP" sz="1600" b="0" kern="1200" dirty="0">
                          <a:effectLst/>
                          <a:latin typeface="Meiryo UI" panose="020B0604030504040204" pitchFamily="50" charset="-128"/>
                          <a:ea typeface="Meiryo UI" panose="020B0604030504040204" pitchFamily="50" charset="-128"/>
                        </a:rPr>
                        <a:t>平成</a:t>
                      </a:r>
                      <a:r>
                        <a:rPr lang="en-US" sz="1600" b="0" kern="1200" dirty="0">
                          <a:effectLst/>
                          <a:latin typeface="Meiryo UI" panose="020B0604030504040204" pitchFamily="50" charset="-128"/>
                          <a:ea typeface="Meiryo UI" panose="020B0604030504040204" pitchFamily="50" charset="-128"/>
                        </a:rPr>
                        <a:t>18</a:t>
                      </a:r>
                      <a:r>
                        <a:rPr lang="ja-JP" sz="1600" b="0" kern="1200" dirty="0">
                          <a:effectLst/>
                          <a:latin typeface="Meiryo UI" panose="020B0604030504040204" pitchFamily="50" charset="-128"/>
                          <a:ea typeface="Meiryo UI" panose="020B0604030504040204" pitchFamily="50" charset="-128"/>
                        </a:rPr>
                        <a:t>年</a:t>
                      </a:r>
                      <a:r>
                        <a:rPr lang="en-US" sz="1600" b="0" kern="1200" dirty="0">
                          <a:effectLst/>
                          <a:latin typeface="Meiryo UI" panose="020B0604030504040204" pitchFamily="50" charset="-128"/>
                          <a:ea typeface="Meiryo UI" panose="020B0604030504040204" pitchFamily="50" charset="-128"/>
                        </a:rPr>
                        <a:t>4</a:t>
                      </a:r>
                      <a:r>
                        <a:rPr lang="ja-JP" sz="1600" b="0" kern="1200" dirty="0">
                          <a:effectLst/>
                          <a:latin typeface="Meiryo UI" panose="020B0604030504040204" pitchFamily="50" charset="-128"/>
                          <a:ea typeface="Meiryo UI" panose="020B0604030504040204" pitchFamily="50" charset="-128"/>
                        </a:rPr>
                        <a:t>月</a:t>
                      </a:r>
                      <a:endParaRPr lang="ja-JP" sz="16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056707874"/>
                  </a:ext>
                </a:extLst>
              </a:tr>
            </a:tbl>
          </a:graphicData>
        </a:graphic>
      </p:graphicFrame>
      <p:sp>
        <p:nvSpPr>
          <p:cNvPr id="27" name="楕円 26"/>
          <p:cNvSpPr/>
          <p:nvPr/>
        </p:nvSpPr>
        <p:spPr>
          <a:xfrm>
            <a:off x="6976864" y="2542416"/>
            <a:ext cx="144016" cy="13531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楕円 30"/>
          <p:cNvSpPr/>
          <p:nvPr/>
        </p:nvSpPr>
        <p:spPr>
          <a:xfrm>
            <a:off x="7264896" y="2078095"/>
            <a:ext cx="144016" cy="13531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楕円 31"/>
          <p:cNvSpPr/>
          <p:nvPr/>
        </p:nvSpPr>
        <p:spPr>
          <a:xfrm>
            <a:off x="7840960" y="3224893"/>
            <a:ext cx="144016" cy="13531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2128632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サブタイトル 2"/>
          <p:cNvSpPr txBox="1">
            <a:spLocks/>
          </p:cNvSpPr>
          <p:nvPr/>
        </p:nvSpPr>
        <p:spPr>
          <a:xfrm>
            <a:off x="2" y="4863"/>
            <a:ext cx="12830353" cy="498598"/>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128016" tIns="64008" rIns="128016" bIns="64008"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2400" b="1" dirty="0" smtClean="0">
                <a:latin typeface="Meiryo UI" pitchFamily="50" charset="-128"/>
                <a:ea typeface="Meiryo UI" pitchFamily="50" charset="-128"/>
                <a:cs typeface="Meiryo UI" pitchFamily="50" charset="-128"/>
              </a:rPr>
              <a:t>江坂</a:t>
            </a:r>
            <a:r>
              <a:rPr lang="ja-JP" altLang="en-US" sz="2400" b="1" dirty="0">
                <a:latin typeface="Meiryo UI" pitchFamily="50" charset="-128"/>
                <a:ea typeface="Meiryo UI" pitchFamily="50" charset="-128"/>
                <a:cs typeface="Meiryo UI" pitchFamily="50" charset="-128"/>
              </a:rPr>
              <a:t>立体</a:t>
            </a:r>
            <a:r>
              <a:rPr lang="ja-JP" altLang="en-US" sz="2400" b="1" dirty="0" smtClean="0">
                <a:latin typeface="Meiryo UI" pitchFamily="50" charset="-128"/>
                <a:ea typeface="Meiryo UI" pitchFamily="50" charset="-128"/>
                <a:cs typeface="Meiryo UI" pitchFamily="50" charset="-128"/>
              </a:rPr>
              <a:t>駐車場</a:t>
            </a:r>
            <a:endParaRPr lang="en-US" altLang="ja-JP" sz="2400" b="1" dirty="0">
              <a:latin typeface="Meiryo UI" pitchFamily="50" charset="-128"/>
              <a:ea typeface="Meiryo UI" pitchFamily="50" charset="-128"/>
              <a:cs typeface="Meiryo UI" pitchFamily="50" charset="-128"/>
            </a:endParaRPr>
          </a:p>
        </p:txBody>
      </p:sp>
      <p:sp>
        <p:nvSpPr>
          <p:cNvPr id="3" name="テキスト ボックス 2"/>
          <p:cNvSpPr txBox="1"/>
          <p:nvPr/>
        </p:nvSpPr>
        <p:spPr>
          <a:xfrm>
            <a:off x="135782" y="6384776"/>
            <a:ext cx="3275256" cy="461665"/>
          </a:xfrm>
          <a:prstGeom prst="rect">
            <a:avLst/>
          </a:prstGeom>
          <a:noFill/>
        </p:spPr>
        <p:txBody>
          <a:bodyPr wrap="none" rtlCol="0">
            <a:spAutoFit/>
          </a:bodyPr>
          <a:lstStyle/>
          <a:p>
            <a:r>
              <a:rPr kumimoji="1" lang="ja-JP" altLang="en-US" sz="2400" b="1" dirty="0" smtClean="0">
                <a:latin typeface="Meiryo UI" panose="020B0604030504040204" pitchFamily="50" charset="-128"/>
                <a:ea typeface="Meiryo UI" panose="020B0604030504040204" pitchFamily="50" charset="-128"/>
              </a:rPr>
              <a:t>■利用者アンケート結果</a:t>
            </a:r>
            <a:endParaRPr kumimoji="1" lang="ja-JP" altLang="en-US" sz="2400" b="1" dirty="0">
              <a:latin typeface="Meiryo UI" panose="020B0604030504040204" pitchFamily="50" charset="-128"/>
              <a:ea typeface="Meiryo UI" panose="020B0604030504040204" pitchFamily="50" charset="-128"/>
            </a:endParaRPr>
          </a:p>
        </p:txBody>
      </p:sp>
      <p:sp>
        <p:nvSpPr>
          <p:cNvPr id="4" name="テキスト ボックス 3"/>
          <p:cNvSpPr txBox="1"/>
          <p:nvPr/>
        </p:nvSpPr>
        <p:spPr>
          <a:xfrm>
            <a:off x="366810" y="7032160"/>
            <a:ext cx="12096092" cy="1569660"/>
          </a:xfrm>
          <a:prstGeom prst="rect">
            <a:avLst/>
          </a:prstGeom>
          <a:noFill/>
          <a:ln>
            <a:solidFill>
              <a:schemeClr val="tx1"/>
            </a:solidFill>
          </a:ln>
        </p:spPr>
        <p:txBody>
          <a:bodyPr wrap="square" rtlCol="0">
            <a:spAutoFit/>
          </a:bodyPr>
          <a:lstStyle/>
          <a:p>
            <a:pPr marL="342900" indent="-342900">
              <a:buFont typeface="Wingdings" panose="05000000000000000000" pitchFamily="2" charset="2"/>
              <a:buChar char="ü"/>
            </a:pP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・昼間</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の時間帯の利用（入庫）が多く、市外の方の利用が約</a:t>
            </a:r>
            <a:r>
              <a:rPr lang="en-US" altLang="ja-JP" sz="2400" dirty="0">
                <a:latin typeface="Meiryo UI" panose="020B0604030504040204" pitchFamily="50" charset="-128"/>
                <a:ea typeface="Meiryo UI" panose="020B0604030504040204" pitchFamily="50" charset="-128"/>
                <a:cs typeface="Meiryo UI" panose="020B0604030504040204" pitchFamily="50" charset="-128"/>
              </a:rPr>
              <a:t>74</a:t>
            </a:r>
            <a:r>
              <a:rPr lang="en-US" altLang="ja-JP" sz="2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2400" dirty="0" smtClean="0">
              <a:latin typeface="Meiryo UI" panose="020B0604030504040204" pitchFamily="50" charset="-128"/>
              <a:ea typeface="Meiryo UI" panose="020B0604030504040204" pitchFamily="50" charset="-128"/>
              <a:cs typeface="Meiryo UI" panose="020B0604030504040204" pitchFamily="50" charset="-128"/>
            </a:endParaRPr>
          </a:p>
          <a:p>
            <a:pPr marL="342900" indent="-342900">
              <a:buFont typeface="Wingdings" panose="05000000000000000000" pitchFamily="2" charset="2"/>
              <a:buChar char="ü"/>
            </a:pP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目的地までの移動手段の約９４</a:t>
            </a:r>
            <a:r>
              <a:rPr lang="en-US" altLang="ja-JP" sz="2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が徒歩</a:t>
            </a:r>
            <a:endParaRPr lang="en-US" altLang="ja-JP" sz="2400" dirty="0">
              <a:latin typeface="Meiryo UI" panose="020B0604030504040204" pitchFamily="50" charset="-128"/>
              <a:ea typeface="Meiryo UI" panose="020B0604030504040204" pitchFamily="50" charset="-128"/>
              <a:cs typeface="Meiryo UI" panose="020B0604030504040204" pitchFamily="50" charset="-128"/>
            </a:endParaRPr>
          </a:p>
          <a:p>
            <a:pPr marL="342900" indent="-342900">
              <a:buFont typeface="Wingdings" panose="05000000000000000000" pitchFamily="2" charset="2"/>
              <a:buChar char="ü"/>
            </a:pPr>
            <a:r>
              <a:rPr lang="ja-JP" altLang="en-US" sz="2400" dirty="0">
                <a:latin typeface="Meiryo UI" panose="020B0604030504040204" pitchFamily="50" charset="-128"/>
                <a:ea typeface="Meiryo UI" panose="020B0604030504040204" pitchFamily="50" charset="-128"/>
                <a:cs typeface="Meiryo UI" panose="020B0604030504040204" pitchFamily="50" charset="-128"/>
              </a:rPr>
              <a:t>・江坂駅周辺への、通勤や業務（荷無）での利用者が約</a:t>
            </a:r>
            <a:r>
              <a:rPr lang="en-US" altLang="ja-JP" sz="2400" dirty="0">
                <a:latin typeface="Meiryo UI" panose="020B0604030504040204" pitchFamily="50" charset="-128"/>
                <a:ea typeface="Meiryo UI" panose="020B0604030504040204" pitchFamily="50" charset="-128"/>
                <a:cs typeface="Meiryo UI" panose="020B0604030504040204" pitchFamily="50" charset="-128"/>
              </a:rPr>
              <a:t>70%</a:t>
            </a:r>
          </a:p>
          <a:p>
            <a:pPr marL="342900" indent="-342900">
              <a:buFont typeface="Wingdings" panose="05000000000000000000" pitchFamily="2" charset="2"/>
              <a:buChar char="ü"/>
            </a:pPr>
            <a:r>
              <a:rPr lang="ja-JP" altLang="en-US" sz="2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2400" dirty="0">
                <a:latin typeface="Meiryo UI" panose="020B0604030504040204" pitchFamily="50" charset="-128"/>
                <a:ea typeface="Meiryo UI" panose="020B0604030504040204" pitchFamily="50" charset="-128"/>
                <a:cs typeface="Meiryo UI" panose="020B0604030504040204" pitchFamily="50" charset="-128"/>
              </a:rPr>
              <a:t>P</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2400" dirty="0">
                <a:latin typeface="Meiryo UI" panose="020B0604030504040204" pitchFamily="50" charset="-128"/>
                <a:ea typeface="Meiryo UI" panose="020B0604030504040204" pitchFamily="50" charset="-128"/>
                <a:cs typeface="Meiryo UI" panose="020B0604030504040204" pitchFamily="50" charset="-128"/>
              </a:rPr>
              <a:t>R</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の利用状況は全体の</a:t>
            </a:r>
            <a:r>
              <a:rPr lang="en-US" altLang="ja-JP" sz="2400" dirty="0">
                <a:latin typeface="Meiryo UI" panose="020B0604030504040204" pitchFamily="50" charset="-128"/>
                <a:ea typeface="Meiryo UI" panose="020B0604030504040204" pitchFamily="50" charset="-128"/>
                <a:cs typeface="Meiryo UI" panose="020B0604030504040204" pitchFamily="50" charset="-128"/>
              </a:rPr>
              <a:t>0.9%</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であり、地下鉄、北急線への乗換はほとんどない</a:t>
            </a:r>
            <a:endParaRPr lang="en-US" altLang="ja-JP" sz="2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3736182" y="8888111"/>
            <a:ext cx="6514925" cy="461665"/>
          </a:xfrm>
          <a:prstGeom prst="rect">
            <a:avLst/>
          </a:prstGeom>
          <a:noFill/>
        </p:spPr>
        <p:txBody>
          <a:bodyPr wrap="none" rtlCol="0">
            <a:spAutoFit/>
          </a:body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江坂駅周辺を目的地とする方の利用割合が高い。</a:t>
            </a:r>
            <a:endParaRPr lang="en-US" altLang="ja-JP" sz="2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右矢印 6"/>
          <p:cNvSpPr/>
          <p:nvPr/>
        </p:nvSpPr>
        <p:spPr>
          <a:xfrm>
            <a:off x="2531354" y="8843868"/>
            <a:ext cx="965570" cy="55015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136104" y="696144"/>
            <a:ext cx="3371436" cy="461665"/>
          </a:xfrm>
          <a:prstGeom prst="rect">
            <a:avLst/>
          </a:prstGeom>
          <a:noFill/>
        </p:spPr>
        <p:txBody>
          <a:bodyPr wrap="none" rtlCol="0">
            <a:spAutoFit/>
          </a:bodyPr>
          <a:lstStyle/>
          <a:p>
            <a:r>
              <a:rPr kumimoji="1" lang="ja-JP" altLang="en-US" sz="2400" b="1" dirty="0" smtClean="0">
                <a:latin typeface="Meiryo UI" panose="020B0604030504040204" pitchFamily="50" charset="-128"/>
                <a:ea typeface="Meiryo UI" panose="020B0604030504040204" pitchFamily="50" charset="-128"/>
              </a:rPr>
              <a:t>■平成</a:t>
            </a:r>
            <a:r>
              <a:rPr kumimoji="1" lang="en-US" altLang="ja-JP" sz="2400" b="1" dirty="0" smtClean="0">
                <a:latin typeface="Meiryo UI" panose="020B0604030504040204" pitchFamily="50" charset="-128"/>
                <a:ea typeface="Meiryo UI" panose="020B0604030504040204" pitchFamily="50" charset="-128"/>
              </a:rPr>
              <a:t>30</a:t>
            </a:r>
            <a:r>
              <a:rPr kumimoji="1" lang="ja-JP" altLang="en-US" sz="2400" b="1" dirty="0" smtClean="0">
                <a:latin typeface="Meiryo UI" panose="020B0604030504040204" pitchFamily="50" charset="-128"/>
                <a:ea typeface="Meiryo UI" panose="020B0604030504040204" pitchFamily="50" charset="-128"/>
              </a:rPr>
              <a:t>年度利用状況</a:t>
            </a:r>
            <a:endParaRPr kumimoji="1" lang="ja-JP" altLang="en-US" sz="2400" b="1" dirty="0">
              <a:latin typeface="Meiryo UI" panose="020B0604030504040204" pitchFamily="50" charset="-128"/>
              <a:ea typeface="Meiryo UI" panose="020B0604030504040204" pitchFamily="50" charset="-128"/>
            </a:endParaRPr>
          </a:p>
        </p:txBody>
      </p:sp>
      <p:sp>
        <p:nvSpPr>
          <p:cNvPr id="9" name="テキスト ボックス 8"/>
          <p:cNvSpPr txBox="1"/>
          <p:nvPr/>
        </p:nvSpPr>
        <p:spPr>
          <a:xfrm>
            <a:off x="1099403" y="1213267"/>
            <a:ext cx="5370381" cy="461665"/>
          </a:xfrm>
          <a:prstGeom prst="rect">
            <a:avLst/>
          </a:prstGeom>
          <a:noFill/>
        </p:spPr>
        <p:txBody>
          <a:bodyPr wrap="none" rtlCol="0">
            <a:spAutoFit/>
          </a:bodyPr>
          <a:lstStyle/>
          <a:p>
            <a:r>
              <a:rPr kumimoji="1" lang="en-US" altLang="ja-JP" sz="2400" dirty="0" smtClean="0">
                <a:latin typeface="Meiryo UI" panose="020B0604030504040204" pitchFamily="50" charset="-128"/>
                <a:ea typeface="Meiryo UI" panose="020B0604030504040204" pitchFamily="50" charset="-128"/>
              </a:rPr>
              <a:t>【</a:t>
            </a:r>
            <a:r>
              <a:rPr kumimoji="1" lang="ja-JP" altLang="en-US" sz="2400" dirty="0" smtClean="0">
                <a:latin typeface="Meiryo UI" panose="020B0604030504040204" pitchFamily="50" charset="-128"/>
                <a:ea typeface="Meiryo UI" panose="020B0604030504040204" pitchFamily="50" charset="-128"/>
              </a:rPr>
              <a:t>四輪</a:t>
            </a:r>
            <a:r>
              <a:rPr kumimoji="1" lang="en-US" altLang="ja-JP" sz="2400" dirty="0" smtClean="0">
                <a:latin typeface="Meiryo UI" panose="020B0604030504040204" pitchFamily="50" charset="-128"/>
                <a:ea typeface="Meiryo UI" panose="020B0604030504040204" pitchFamily="50" charset="-128"/>
              </a:rPr>
              <a:t>】104,512</a:t>
            </a:r>
            <a:r>
              <a:rPr kumimoji="1" lang="ja-JP" altLang="en-US" sz="2400" dirty="0" smtClean="0">
                <a:latin typeface="Meiryo UI" panose="020B0604030504040204" pitchFamily="50" charset="-128"/>
                <a:ea typeface="Meiryo UI" panose="020B0604030504040204" pitchFamily="50" charset="-128"/>
              </a:rPr>
              <a:t>台　　</a:t>
            </a:r>
            <a:r>
              <a:rPr kumimoji="1" lang="en-US" altLang="ja-JP" sz="2400" dirty="0" smtClean="0">
                <a:latin typeface="Meiryo UI" panose="020B0604030504040204" pitchFamily="50" charset="-128"/>
                <a:ea typeface="Meiryo UI" panose="020B0604030504040204" pitchFamily="50" charset="-128"/>
              </a:rPr>
              <a:t>【</a:t>
            </a:r>
            <a:r>
              <a:rPr kumimoji="1" lang="ja-JP" altLang="en-US" sz="2400" dirty="0" smtClean="0">
                <a:latin typeface="Meiryo UI" panose="020B0604030504040204" pitchFamily="50" charset="-128"/>
                <a:ea typeface="Meiryo UI" panose="020B0604030504040204" pitchFamily="50" charset="-128"/>
              </a:rPr>
              <a:t>二輪</a:t>
            </a:r>
            <a:r>
              <a:rPr kumimoji="1" lang="en-US" altLang="ja-JP" sz="2400" dirty="0" smtClean="0">
                <a:latin typeface="Meiryo UI" panose="020B0604030504040204" pitchFamily="50" charset="-128"/>
                <a:ea typeface="Meiryo UI" panose="020B0604030504040204" pitchFamily="50" charset="-128"/>
              </a:rPr>
              <a:t>】12,445</a:t>
            </a:r>
            <a:r>
              <a:rPr kumimoji="1" lang="ja-JP" altLang="en-US" sz="2400" dirty="0" smtClean="0">
                <a:latin typeface="Meiryo UI" panose="020B0604030504040204" pitchFamily="50" charset="-128"/>
                <a:ea typeface="Meiryo UI" panose="020B0604030504040204" pitchFamily="50" charset="-128"/>
              </a:rPr>
              <a:t>台</a:t>
            </a:r>
            <a:endParaRPr kumimoji="1" lang="ja-JP" altLang="en-US" sz="2400" dirty="0">
              <a:latin typeface="Meiryo UI" panose="020B0604030504040204" pitchFamily="50" charset="-128"/>
              <a:ea typeface="Meiryo UI" panose="020B0604030504040204" pitchFamily="50" charset="-128"/>
            </a:endParaRPr>
          </a:p>
        </p:txBody>
      </p:sp>
      <p:sp>
        <p:nvSpPr>
          <p:cNvPr id="14" name="スライド番号プレースホルダー 13"/>
          <p:cNvSpPr>
            <a:spLocks noGrp="1"/>
          </p:cNvSpPr>
          <p:nvPr>
            <p:ph type="sldNum" sz="quarter" idx="12"/>
          </p:nvPr>
        </p:nvSpPr>
        <p:spPr/>
        <p:txBody>
          <a:bodyPr/>
          <a:lstStyle/>
          <a:p>
            <a:fld id="{C402DA3E-F348-4567-B7F4-A1C96C49CA95}" type="slidenum">
              <a:rPr kumimoji="1" lang="ja-JP" altLang="en-US" smtClean="0"/>
              <a:t>20</a:t>
            </a:fld>
            <a:endParaRPr kumimoji="1" lang="ja-JP" altLang="en-US"/>
          </a:p>
        </p:txBody>
      </p:sp>
      <p:pic>
        <p:nvPicPr>
          <p:cNvPr id="2" name="図 1"/>
          <p:cNvPicPr>
            <a:picLocks noChangeAspect="1"/>
          </p:cNvPicPr>
          <p:nvPr/>
        </p:nvPicPr>
        <p:blipFill>
          <a:blip r:embed="rId2"/>
          <a:stretch>
            <a:fillRect/>
          </a:stretch>
        </p:blipFill>
        <p:spPr>
          <a:xfrm>
            <a:off x="1652417" y="1961223"/>
            <a:ext cx="9723200" cy="4423553"/>
          </a:xfrm>
          <a:prstGeom prst="rect">
            <a:avLst/>
          </a:prstGeom>
        </p:spPr>
      </p:pic>
    </p:spTree>
    <p:extLst>
      <p:ext uri="{BB962C8B-B14F-4D97-AF65-F5344CB8AC3E}">
        <p14:creationId xmlns:p14="http://schemas.microsoft.com/office/powerpoint/2010/main" val="15714195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1928" y="552128"/>
            <a:ext cx="13187014" cy="6768752"/>
          </a:xfrm>
        </p:spPr>
        <p:txBody>
          <a:bodyPr>
            <a:normAutofit/>
          </a:bodyPr>
          <a:lstStyle/>
          <a:p>
            <a:r>
              <a:rPr lang="ja-JP" altLang="en-US" sz="9600" u="sng" dirty="0">
                <a:latin typeface="Meiryo UI" panose="020B0604030504040204" pitchFamily="50" charset="-128"/>
                <a:ea typeface="Meiryo UI" panose="020B0604030504040204" pitchFamily="50" charset="-128"/>
              </a:rPr>
              <a:t>新石切</a:t>
            </a:r>
            <a:r>
              <a:rPr lang="ja-JP" altLang="en-US" sz="9600" u="sng" dirty="0" smtClean="0">
                <a:latin typeface="Meiryo UI" panose="020B0604030504040204" pitchFamily="50" charset="-128"/>
                <a:ea typeface="Meiryo UI" panose="020B0604030504040204" pitchFamily="50" charset="-128"/>
              </a:rPr>
              <a:t>立体駐車場</a:t>
            </a:r>
            <a:endParaRPr kumimoji="1" lang="ja-JP" altLang="en-US" sz="4000" u="sng" dirty="0">
              <a:latin typeface="Meiryo UI" panose="020B0604030504040204" pitchFamily="50" charset="-128"/>
              <a:ea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C402DA3E-F348-4567-B7F4-A1C96C49CA95}" type="slidenum">
              <a:rPr kumimoji="1" lang="ja-JP" altLang="en-US" smtClean="0"/>
              <a:t>21</a:t>
            </a:fld>
            <a:endParaRPr kumimoji="1" lang="ja-JP" altLang="en-US"/>
          </a:p>
        </p:txBody>
      </p:sp>
    </p:spTree>
    <p:extLst>
      <p:ext uri="{BB962C8B-B14F-4D97-AF65-F5344CB8AC3E}">
        <p14:creationId xmlns:p14="http://schemas.microsoft.com/office/powerpoint/2010/main" val="4260641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サブタイトル 2"/>
          <p:cNvSpPr txBox="1">
            <a:spLocks/>
          </p:cNvSpPr>
          <p:nvPr/>
        </p:nvSpPr>
        <p:spPr>
          <a:xfrm>
            <a:off x="2" y="4863"/>
            <a:ext cx="12830353" cy="498598"/>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128016" tIns="64008" rIns="128016" bIns="64008"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2400" b="1" dirty="0">
                <a:latin typeface="Meiryo UI" pitchFamily="50" charset="-128"/>
                <a:ea typeface="Meiryo UI" pitchFamily="50" charset="-128"/>
                <a:cs typeface="Meiryo UI" pitchFamily="50" charset="-128"/>
              </a:rPr>
              <a:t>新石切</a:t>
            </a:r>
            <a:r>
              <a:rPr lang="ja-JP" altLang="en-US" sz="2400" b="1" dirty="0" smtClean="0">
                <a:latin typeface="Meiryo UI" pitchFamily="50" charset="-128"/>
                <a:ea typeface="Meiryo UI" pitchFamily="50" charset="-128"/>
                <a:cs typeface="Meiryo UI" pitchFamily="50" charset="-128"/>
              </a:rPr>
              <a:t>立体駐車場</a:t>
            </a:r>
            <a:endParaRPr lang="en-US" altLang="ja-JP" sz="2400" b="1" dirty="0">
              <a:latin typeface="Meiryo UI" pitchFamily="50" charset="-128"/>
              <a:ea typeface="Meiryo UI" pitchFamily="50" charset="-128"/>
              <a:cs typeface="Meiryo UI" pitchFamily="50" charset="-128"/>
            </a:endParaRPr>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25" y="2064296"/>
            <a:ext cx="12495106" cy="6277208"/>
          </a:xfrm>
          <a:prstGeom prst="rect">
            <a:avLst/>
          </a:prstGeom>
        </p:spPr>
      </p:pic>
      <p:sp>
        <p:nvSpPr>
          <p:cNvPr id="6" name="楕円 5"/>
          <p:cNvSpPr/>
          <p:nvPr/>
        </p:nvSpPr>
        <p:spPr>
          <a:xfrm>
            <a:off x="7336904" y="5160640"/>
            <a:ext cx="648072" cy="360040"/>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スライド番号プレースホルダー 6"/>
          <p:cNvSpPr>
            <a:spLocks noGrp="1"/>
          </p:cNvSpPr>
          <p:nvPr>
            <p:ph type="sldNum" sz="quarter" idx="12"/>
          </p:nvPr>
        </p:nvSpPr>
        <p:spPr/>
        <p:txBody>
          <a:bodyPr/>
          <a:lstStyle/>
          <a:p>
            <a:fld id="{C402DA3E-F348-4567-B7F4-A1C96C49CA95}" type="slidenum">
              <a:rPr kumimoji="1" lang="ja-JP" altLang="en-US" smtClean="0"/>
              <a:t>22</a:t>
            </a:fld>
            <a:endParaRPr kumimoji="1" lang="ja-JP" altLang="en-US"/>
          </a:p>
        </p:txBody>
      </p:sp>
    </p:spTree>
    <p:extLst>
      <p:ext uri="{BB962C8B-B14F-4D97-AF65-F5344CB8AC3E}">
        <p14:creationId xmlns:p14="http://schemas.microsoft.com/office/powerpoint/2010/main" val="37549265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サブタイトル 2"/>
          <p:cNvSpPr txBox="1">
            <a:spLocks/>
          </p:cNvSpPr>
          <p:nvPr/>
        </p:nvSpPr>
        <p:spPr>
          <a:xfrm>
            <a:off x="2" y="4863"/>
            <a:ext cx="12830353" cy="498598"/>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128016" tIns="64008" rIns="128016" bIns="64008"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2400" b="1" dirty="0">
                <a:latin typeface="Meiryo UI" pitchFamily="50" charset="-128"/>
                <a:ea typeface="Meiryo UI" pitchFamily="50" charset="-128"/>
                <a:cs typeface="Meiryo UI" pitchFamily="50" charset="-128"/>
              </a:rPr>
              <a:t>新石切</a:t>
            </a:r>
            <a:r>
              <a:rPr lang="ja-JP" altLang="en-US" sz="2400" b="1" dirty="0" smtClean="0">
                <a:latin typeface="Meiryo UI" pitchFamily="50" charset="-128"/>
                <a:ea typeface="Meiryo UI" pitchFamily="50" charset="-128"/>
                <a:cs typeface="Meiryo UI" pitchFamily="50" charset="-128"/>
              </a:rPr>
              <a:t>立体駐車場</a:t>
            </a:r>
            <a:endParaRPr lang="en-US" altLang="ja-JP" sz="2400" b="1" dirty="0">
              <a:latin typeface="Meiryo UI" pitchFamily="50" charset="-128"/>
              <a:ea typeface="Meiryo UI" pitchFamily="50" charset="-128"/>
              <a:cs typeface="Meiryo UI" pitchFamily="50" charset="-128"/>
            </a:endParaRPr>
          </a:p>
        </p:txBody>
      </p:sp>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32248"/>
            <a:ext cx="12801598" cy="6487780"/>
          </a:xfrm>
          <a:prstGeom prst="rect">
            <a:avLst/>
          </a:prstGeom>
          <a:ln>
            <a:noFill/>
          </a:ln>
        </p:spPr>
      </p:pic>
      <p:sp>
        <p:nvSpPr>
          <p:cNvPr id="6" name="フリーフォーム 5"/>
          <p:cNvSpPr/>
          <p:nvPr/>
        </p:nvSpPr>
        <p:spPr>
          <a:xfrm>
            <a:off x="1720280" y="4639692"/>
            <a:ext cx="2133600" cy="1409700"/>
          </a:xfrm>
          <a:custGeom>
            <a:avLst/>
            <a:gdLst>
              <a:gd name="connsiteX0" fmla="*/ 9525 w 2133600"/>
              <a:gd name="connsiteY0" fmla="*/ 0 h 1409700"/>
              <a:gd name="connsiteX1" fmla="*/ 0 w 2133600"/>
              <a:gd name="connsiteY1" fmla="*/ 1371600 h 1409700"/>
              <a:gd name="connsiteX2" fmla="*/ 2133600 w 2133600"/>
              <a:gd name="connsiteY2" fmla="*/ 1409700 h 1409700"/>
              <a:gd name="connsiteX3" fmla="*/ 2105025 w 2133600"/>
              <a:gd name="connsiteY3" fmla="*/ 47625 h 1409700"/>
              <a:gd name="connsiteX4" fmla="*/ 9525 w 2133600"/>
              <a:gd name="connsiteY4" fmla="*/ 0 h 1409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0" h="1409700">
                <a:moveTo>
                  <a:pt x="9525" y="0"/>
                </a:moveTo>
                <a:lnTo>
                  <a:pt x="0" y="1371600"/>
                </a:lnTo>
                <a:lnTo>
                  <a:pt x="2133600" y="1409700"/>
                </a:lnTo>
                <a:lnTo>
                  <a:pt x="2105025" y="47625"/>
                </a:lnTo>
                <a:lnTo>
                  <a:pt x="9525" y="0"/>
                </a:lnTo>
                <a:close/>
              </a:path>
            </a:pathLst>
          </a:custGeom>
          <a:noFill/>
          <a:ln w="762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フリーフォーム 6"/>
          <p:cNvSpPr/>
          <p:nvPr/>
        </p:nvSpPr>
        <p:spPr>
          <a:xfrm>
            <a:off x="4240560" y="4656584"/>
            <a:ext cx="2943225" cy="1428750"/>
          </a:xfrm>
          <a:custGeom>
            <a:avLst/>
            <a:gdLst>
              <a:gd name="connsiteX0" fmla="*/ 0 w 2943225"/>
              <a:gd name="connsiteY0" fmla="*/ 0 h 1428750"/>
              <a:gd name="connsiteX1" fmla="*/ 0 w 2943225"/>
              <a:gd name="connsiteY1" fmla="*/ 1381125 h 1428750"/>
              <a:gd name="connsiteX2" fmla="*/ 1504950 w 2943225"/>
              <a:gd name="connsiteY2" fmla="*/ 1428750 h 1428750"/>
              <a:gd name="connsiteX3" fmla="*/ 2876550 w 2943225"/>
              <a:gd name="connsiteY3" fmla="*/ 1428750 h 1428750"/>
              <a:gd name="connsiteX4" fmla="*/ 2943225 w 2943225"/>
              <a:gd name="connsiteY4" fmla="*/ 57150 h 1428750"/>
              <a:gd name="connsiteX5" fmla="*/ 0 w 2943225"/>
              <a:gd name="connsiteY5" fmla="*/ 0 h 142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43225" h="1428750">
                <a:moveTo>
                  <a:pt x="0" y="0"/>
                </a:moveTo>
                <a:lnTo>
                  <a:pt x="0" y="1381125"/>
                </a:lnTo>
                <a:lnTo>
                  <a:pt x="1504950" y="1428750"/>
                </a:lnTo>
                <a:lnTo>
                  <a:pt x="2876550" y="1428750"/>
                </a:lnTo>
                <a:lnTo>
                  <a:pt x="2943225" y="57150"/>
                </a:lnTo>
                <a:lnTo>
                  <a:pt x="0" y="0"/>
                </a:lnTo>
                <a:close/>
              </a:path>
            </a:pathLst>
          </a:custGeom>
          <a:noFill/>
          <a:ln w="762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番号プレースホルダー 7"/>
          <p:cNvSpPr>
            <a:spLocks noGrp="1"/>
          </p:cNvSpPr>
          <p:nvPr>
            <p:ph type="sldNum" sz="quarter" idx="12"/>
          </p:nvPr>
        </p:nvSpPr>
        <p:spPr/>
        <p:txBody>
          <a:bodyPr/>
          <a:lstStyle/>
          <a:p>
            <a:fld id="{C402DA3E-F348-4567-B7F4-A1C96C49CA95}" type="slidenum">
              <a:rPr kumimoji="1" lang="ja-JP" altLang="en-US" smtClean="0"/>
              <a:t>23</a:t>
            </a:fld>
            <a:endParaRPr kumimoji="1" lang="ja-JP" altLang="en-US"/>
          </a:p>
        </p:txBody>
      </p:sp>
    </p:spTree>
    <p:extLst>
      <p:ext uri="{BB962C8B-B14F-4D97-AF65-F5344CB8AC3E}">
        <p14:creationId xmlns:p14="http://schemas.microsoft.com/office/powerpoint/2010/main" val="42149638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サブタイトル 2"/>
          <p:cNvSpPr>
            <a:spLocks noGrp="1"/>
          </p:cNvSpPr>
          <p:nvPr>
            <p:ph type="subTitle" idx="1"/>
          </p:nvPr>
        </p:nvSpPr>
        <p:spPr>
          <a:xfrm>
            <a:off x="2" y="4863"/>
            <a:ext cx="12830353" cy="498598"/>
          </a:xfr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wrap="square">
            <a:spAutoFit/>
          </a:bodyPr>
          <a:lstStyle/>
          <a:p>
            <a:pPr algn="l"/>
            <a:r>
              <a:rPr lang="ja-JP" altLang="en-US" sz="2400" b="1" dirty="0">
                <a:solidFill>
                  <a:schemeClr val="tx1"/>
                </a:solidFill>
                <a:latin typeface="Meiryo UI" pitchFamily="50" charset="-128"/>
                <a:ea typeface="Meiryo UI" pitchFamily="50" charset="-128"/>
                <a:cs typeface="Meiryo UI" pitchFamily="50" charset="-128"/>
              </a:rPr>
              <a:t>新石切</a:t>
            </a:r>
            <a:r>
              <a:rPr lang="ja-JP" altLang="en-US" sz="2400" b="1" dirty="0" smtClean="0">
                <a:solidFill>
                  <a:schemeClr val="tx1"/>
                </a:solidFill>
                <a:latin typeface="Meiryo UI" pitchFamily="50" charset="-128"/>
                <a:ea typeface="Meiryo UI" pitchFamily="50" charset="-128"/>
                <a:cs typeface="Meiryo UI" pitchFamily="50" charset="-128"/>
              </a:rPr>
              <a:t>立体駐車場</a:t>
            </a:r>
            <a:endParaRPr lang="en-US" altLang="ja-JP" sz="2400" b="1" dirty="0">
              <a:solidFill>
                <a:schemeClr val="tx1"/>
              </a:solidFill>
              <a:latin typeface="Meiryo UI" pitchFamily="50" charset="-128"/>
              <a:ea typeface="Meiryo UI" pitchFamily="50" charset="-128"/>
              <a:cs typeface="Meiryo UI" pitchFamily="50" charset="-128"/>
            </a:endParaRPr>
          </a:p>
        </p:txBody>
      </p:sp>
      <p:sp>
        <p:nvSpPr>
          <p:cNvPr id="4" name="スライド番号プレースホルダー 3"/>
          <p:cNvSpPr>
            <a:spLocks noGrp="1"/>
          </p:cNvSpPr>
          <p:nvPr>
            <p:ph type="sldNum" sz="quarter" idx="12"/>
          </p:nvPr>
        </p:nvSpPr>
        <p:spPr/>
        <p:txBody>
          <a:bodyPr/>
          <a:lstStyle/>
          <a:p>
            <a:fld id="{C402DA3E-F348-4567-B7F4-A1C96C49CA95}" type="slidenum">
              <a:rPr kumimoji="1" lang="ja-JP" altLang="en-US" smtClean="0"/>
              <a:t>24</a:t>
            </a:fld>
            <a:endParaRPr kumimoji="1" lang="ja-JP" altLang="en-US"/>
          </a:p>
        </p:txBody>
      </p:sp>
      <p:graphicFrame>
        <p:nvGraphicFramePr>
          <p:cNvPr id="3" name="表 2"/>
          <p:cNvGraphicFramePr>
            <a:graphicFrameLocks noGrp="1"/>
          </p:cNvGraphicFramePr>
          <p:nvPr>
            <p:extLst>
              <p:ext uri="{D42A27DB-BD31-4B8C-83A1-F6EECF244321}">
                <p14:modId xmlns:p14="http://schemas.microsoft.com/office/powerpoint/2010/main" val="1699091609"/>
              </p:ext>
            </p:extLst>
          </p:nvPr>
        </p:nvGraphicFramePr>
        <p:xfrm>
          <a:off x="258493" y="912168"/>
          <a:ext cx="12313369" cy="7715958"/>
        </p:xfrm>
        <a:graphic>
          <a:graphicData uri="http://schemas.openxmlformats.org/drawingml/2006/table">
            <a:tbl>
              <a:tblPr firstRow="1" bandRow="1">
                <a:tableStyleId>{5C22544A-7EE6-4342-B048-85BDC9FD1C3A}</a:tableStyleId>
              </a:tblPr>
              <a:tblGrid>
                <a:gridCol w="4032449">
                  <a:extLst>
                    <a:ext uri="{9D8B030D-6E8A-4147-A177-3AD203B41FA5}">
                      <a16:colId xmlns:a16="http://schemas.microsoft.com/office/drawing/2014/main" val="3085218193"/>
                    </a:ext>
                  </a:extLst>
                </a:gridCol>
                <a:gridCol w="2232248">
                  <a:extLst>
                    <a:ext uri="{9D8B030D-6E8A-4147-A177-3AD203B41FA5}">
                      <a16:colId xmlns:a16="http://schemas.microsoft.com/office/drawing/2014/main" val="1424178213"/>
                    </a:ext>
                  </a:extLst>
                </a:gridCol>
                <a:gridCol w="6048672">
                  <a:extLst>
                    <a:ext uri="{9D8B030D-6E8A-4147-A177-3AD203B41FA5}">
                      <a16:colId xmlns:a16="http://schemas.microsoft.com/office/drawing/2014/main" val="2874977313"/>
                    </a:ext>
                  </a:extLst>
                </a:gridCol>
              </a:tblGrid>
              <a:tr h="612000">
                <a:tc>
                  <a:txBody>
                    <a:bodyPr/>
                    <a:lstStyle/>
                    <a:p>
                      <a:pPr algn="ctr">
                        <a:lnSpc>
                          <a:spcPts val="1675"/>
                        </a:lnSpc>
                        <a:spcAft>
                          <a:spcPts val="0"/>
                        </a:spcAft>
                      </a:pPr>
                      <a:r>
                        <a:rPr lang="ja-JP" sz="2400" b="0" kern="1200" dirty="0">
                          <a:effectLst/>
                          <a:latin typeface="Meiryo UI" panose="020B0604030504040204" pitchFamily="50" charset="-128"/>
                          <a:ea typeface="Meiryo UI" panose="020B0604030504040204" pitchFamily="50" charset="-128"/>
                        </a:rPr>
                        <a:t>駐車場名</a:t>
                      </a:r>
                      <a:endParaRPr lang="ja-JP" sz="24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gridSpan="2">
                  <a:txBody>
                    <a:bodyPr/>
                    <a:lstStyle/>
                    <a:p>
                      <a:pPr algn="ctr">
                        <a:lnSpc>
                          <a:spcPts val="1675"/>
                        </a:lnSpc>
                        <a:spcAft>
                          <a:spcPts val="0"/>
                        </a:spcAft>
                      </a:pPr>
                      <a:r>
                        <a:rPr lang="ja-JP" altLang="en-US" sz="2400" b="0" kern="1200" dirty="0" smtClean="0">
                          <a:effectLst/>
                          <a:latin typeface="Meiryo UI" panose="020B0604030504040204" pitchFamily="50" charset="-128"/>
                          <a:ea typeface="Meiryo UI" panose="020B0604030504040204" pitchFamily="50" charset="-128"/>
                        </a:rPr>
                        <a:t>大阪府新石切</a:t>
                      </a:r>
                      <a:r>
                        <a:rPr lang="ja-JP" sz="2400" b="0" kern="1200" dirty="0" smtClean="0">
                          <a:effectLst/>
                          <a:latin typeface="Meiryo UI" panose="020B0604030504040204" pitchFamily="50" charset="-128"/>
                          <a:ea typeface="Meiryo UI" panose="020B0604030504040204" pitchFamily="50" charset="-128"/>
                        </a:rPr>
                        <a:t>立体</a:t>
                      </a:r>
                      <a:r>
                        <a:rPr lang="ja-JP" sz="2400" b="0" kern="1200" dirty="0">
                          <a:effectLst/>
                          <a:latin typeface="Meiryo UI" panose="020B0604030504040204" pitchFamily="50" charset="-128"/>
                          <a:ea typeface="Meiryo UI" panose="020B0604030504040204" pitchFamily="50" charset="-128"/>
                        </a:rPr>
                        <a:t>駐車場</a:t>
                      </a:r>
                      <a:endParaRPr lang="ja-JP" sz="24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hMerge="1">
                  <a:txBody>
                    <a:bodyPr/>
                    <a:lstStyle/>
                    <a:p>
                      <a:endParaRPr kumimoji="1" lang="ja-JP" altLang="en-US"/>
                    </a:p>
                  </a:txBody>
                  <a:tcPr/>
                </a:tc>
                <a:extLst>
                  <a:ext uri="{0D108BD9-81ED-4DB2-BD59-A6C34878D82A}">
                    <a16:rowId xmlns:a16="http://schemas.microsoft.com/office/drawing/2014/main" val="2296700547"/>
                  </a:ext>
                </a:extLst>
              </a:tr>
              <a:tr h="911958">
                <a:tc>
                  <a:txBody>
                    <a:bodyPr/>
                    <a:lstStyle/>
                    <a:p>
                      <a:pPr algn="ctr">
                        <a:spcAft>
                          <a:spcPts val="0"/>
                        </a:spcAft>
                      </a:pPr>
                      <a:r>
                        <a:rPr lang="ja-JP" sz="2400" kern="1200" dirty="0">
                          <a:effectLst/>
                          <a:latin typeface="Meiryo UI" panose="020B0604030504040204" pitchFamily="50" charset="-128"/>
                          <a:ea typeface="Meiryo UI" panose="020B0604030504040204" pitchFamily="50" charset="-128"/>
                        </a:rPr>
                        <a:t>所在地</a:t>
                      </a:r>
                      <a:endParaRPr lang="ja-JP" sz="2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gridSpan="2">
                  <a:txBody>
                    <a:bodyPr/>
                    <a:lstStyle/>
                    <a:p>
                      <a:pPr algn="ctr">
                        <a:spcAft>
                          <a:spcPts val="0"/>
                        </a:spcAft>
                      </a:pPr>
                      <a:r>
                        <a:rPr lang="ja-JP" altLang="ja-JP" sz="2400" b="0" kern="1200" dirty="0" smtClean="0">
                          <a:effectLst/>
                          <a:latin typeface="Meiryo UI" panose="020B0604030504040204" pitchFamily="50" charset="-128"/>
                          <a:ea typeface="Meiryo UI" panose="020B0604030504040204" pitchFamily="50" charset="-128"/>
                        </a:rPr>
                        <a:t>東大阪市西石切町</a:t>
                      </a:r>
                      <a:endParaRPr lang="ja-JP" altLang="ja-JP" sz="2400" b="0" kern="100" dirty="0" smtClean="0">
                        <a:effectLst/>
                        <a:latin typeface="Meiryo UI" panose="020B0604030504040204" pitchFamily="50" charset="-128"/>
                        <a:ea typeface="Meiryo UI" panose="020B0604030504040204" pitchFamily="50" charset="-128"/>
                      </a:endParaRPr>
                    </a:p>
                    <a:p>
                      <a:pPr algn="ctr">
                        <a:spcAft>
                          <a:spcPts val="0"/>
                        </a:spcAft>
                      </a:pPr>
                      <a:r>
                        <a:rPr lang="ja-JP" altLang="ja-JP" sz="2400" b="0" kern="1200" dirty="0" smtClean="0">
                          <a:effectLst/>
                          <a:latin typeface="Meiryo UI" panose="020B0604030504040204" pitchFamily="50" charset="-128"/>
                          <a:ea typeface="Meiryo UI" panose="020B0604030504040204" pitchFamily="50" charset="-128"/>
                        </a:rPr>
                        <a:t>（近鉄</a:t>
                      </a:r>
                      <a:r>
                        <a:rPr lang="ja-JP" altLang="ja-JP" sz="2400" b="0" kern="1200" dirty="0" err="1" smtClean="0">
                          <a:effectLst/>
                          <a:latin typeface="Meiryo UI" panose="020B0604030504040204" pitchFamily="50" charset="-128"/>
                          <a:ea typeface="Meiryo UI" panose="020B0604030504040204" pitchFamily="50" charset="-128"/>
                        </a:rPr>
                        <a:t>けいはんな</a:t>
                      </a:r>
                      <a:r>
                        <a:rPr lang="ja-JP" altLang="ja-JP" sz="2400" b="0" kern="1200" dirty="0" smtClean="0">
                          <a:effectLst/>
                          <a:latin typeface="Meiryo UI" panose="020B0604030504040204" pitchFamily="50" charset="-128"/>
                          <a:ea typeface="Meiryo UI" panose="020B0604030504040204" pitchFamily="50" charset="-128"/>
                        </a:rPr>
                        <a:t>線高架下）</a:t>
                      </a:r>
                      <a:endParaRPr lang="ja-JP" altLang="ja-JP" sz="24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hMerge="1">
                  <a:txBody>
                    <a:bodyPr/>
                    <a:lstStyle/>
                    <a:p>
                      <a:endParaRPr kumimoji="1" lang="ja-JP" altLang="en-US"/>
                    </a:p>
                  </a:txBody>
                  <a:tcPr/>
                </a:tc>
                <a:extLst>
                  <a:ext uri="{0D108BD9-81ED-4DB2-BD59-A6C34878D82A}">
                    <a16:rowId xmlns:a16="http://schemas.microsoft.com/office/drawing/2014/main" val="2765489381"/>
                  </a:ext>
                </a:extLst>
              </a:tr>
              <a:tr h="936000">
                <a:tc>
                  <a:txBody>
                    <a:bodyPr/>
                    <a:lstStyle/>
                    <a:p>
                      <a:pPr algn="ctr">
                        <a:lnSpc>
                          <a:spcPts val="1625"/>
                        </a:lnSpc>
                        <a:spcAft>
                          <a:spcPts val="0"/>
                        </a:spcAft>
                      </a:pPr>
                      <a:r>
                        <a:rPr lang="ja-JP" sz="2400" kern="1200" dirty="0">
                          <a:effectLst/>
                          <a:latin typeface="Meiryo UI" panose="020B0604030504040204" pitchFamily="50" charset="-128"/>
                          <a:ea typeface="Meiryo UI" panose="020B0604030504040204" pitchFamily="50" charset="-128"/>
                        </a:rPr>
                        <a:t>台　数</a:t>
                      </a:r>
                      <a:endParaRPr lang="ja-JP" sz="2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gridSpan="2">
                  <a:txBody>
                    <a:bodyPr/>
                    <a:lstStyle/>
                    <a:p>
                      <a:pPr algn="ctr"/>
                      <a:r>
                        <a:rPr kumimoji="1" lang="ja-JP" altLang="ja-JP" sz="2400" kern="1200" dirty="0" smtClean="0">
                          <a:solidFill>
                            <a:schemeClr val="dk1"/>
                          </a:solidFill>
                          <a:effectLst/>
                          <a:latin typeface="Meiryo UI" panose="020B0604030504040204" pitchFamily="50" charset="-128"/>
                          <a:ea typeface="Meiryo UI" panose="020B0604030504040204" pitchFamily="50" charset="-128"/>
                          <a:cs typeface="+mn-cs"/>
                        </a:rPr>
                        <a:t>第１駐車場　【四輪】４０台</a:t>
                      </a:r>
                    </a:p>
                    <a:p>
                      <a:pPr algn="ctr"/>
                      <a:r>
                        <a:rPr kumimoji="1" lang="ja-JP" altLang="ja-JP" sz="2400" kern="1200" dirty="0" smtClean="0">
                          <a:solidFill>
                            <a:schemeClr val="dk1"/>
                          </a:solidFill>
                          <a:effectLst/>
                          <a:latin typeface="Meiryo UI" panose="020B0604030504040204" pitchFamily="50" charset="-128"/>
                          <a:ea typeface="Meiryo UI" panose="020B0604030504040204" pitchFamily="50" charset="-128"/>
                          <a:cs typeface="+mn-cs"/>
                        </a:rPr>
                        <a:t>第２駐車場　【四輪】２０台</a:t>
                      </a:r>
                    </a:p>
                  </a:txBody>
                  <a:tcPr marL="68580" marR="68580" marT="0" marB="0" anchor="ctr"/>
                </a:tc>
                <a:tc hMerge="1">
                  <a:txBody>
                    <a:bodyPr/>
                    <a:lstStyle/>
                    <a:p>
                      <a:endParaRPr kumimoji="1" lang="ja-JP" altLang="en-US"/>
                    </a:p>
                  </a:txBody>
                  <a:tcPr/>
                </a:tc>
                <a:extLst>
                  <a:ext uri="{0D108BD9-81ED-4DB2-BD59-A6C34878D82A}">
                    <a16:rowId xmlns:a16="http://schemas.microsoft.com/office/drawing/2014/main" val="1344000693"/>
                  </a:ext>
                </a:extLst>
              </a:tr>
              <a:tr h="612000">
                <a:tc>
                  <a:txBody>
                    <a:bodyPr/>
                    <a:lstStyle/>
                    <a:p>
                      <a:pPr algn="ctr">
                        <a:lnSpc>
                          <a:spcPts val="1400"/>
                        </a:lnSpc>
                        <a:spcAft>
                          <a:spcPts val="0"/>
                        </a:spcAft>
                      </a:pPr>
                      <a:r>
                        <a:rPr lang="ja-JP" sz="2400" kern="1200" dirty="0">
                          <a:effectLst/>
                          <a:latin typeface="Meiryo UI" panose="020B0604030504040204" pitchFamily="50" charset="-128"/>
                          <a:ea typeface="Meiryo UI" panose="020B0604030504040204" pitchFamily="50" charset="-128"/>
                        </a:rPr>
                        <a:t>構　造</a:t>
                      </a:r>
                      <a:endParaRPr lang="ja-JP" sz="2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gridSpan="2">
                  <a:txBody>
                    <a:bodyPr/>
                    <a:lstStyle/>
                    <a:p>
                      <a:pPr marL="0" marR="0" lvl="0" indent="0" algn="ctr" defTabSz="1280160" rtl="0" eaLnBrk="1" fontAlgn="auto" latinLnBrk="0" hangingPunct="1">
                        <a:lnSpc>
                          <a:spcPts val="1400"/>
                        </a:lnSpc>
                        <a:spcBef>
                          <a:spcPts val="0"/>
                        </a:spcBef>
                        <a:spcAft>
                          <a:spcPts val="0"/>
                        </a:spcAft>
                        <a:buClrTx/>
                        <a:buSzTx/>
                        <a:buFontTx/>
                        <a:buNone/>
                        <a:tabLst/>
                        <a:defRPr/>
                      </a:pPr>
                      <a:r>
                        <a:rPr lang="ja-JP" altLang="ja-JP" sz="2400" b="0" kern="1200" dirty="0" smtClean="0">
                          <a:effectLst/>
                          <a:latin typeface="Meiryo UI" panose="020B0604030504040204" pitchFamily="50" charset="-128"/>
                          <a:ea typeface="Meiryo UI" panose="020B0604030504040204" pitchFamily="50" charset="-128"/>
                        </a:rPr>
                        <a:t>平面構造（自走式）</a:t>
                      </a:r>
                      <a:endParaRPr lang="ja-JP" altLang="ja-JP" sz="2400" b="0" kern="100" dirty="0" smtClean="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hMerge="1">
                  <a:txBody>
                    <a:bodyPr/>
                    <a:lstStyle/>
                    <a:p>
                      <a:endParaRPr kumimoji="1" lang="ja-JP" altLang="en-US"/>
                    </a:p>
                  </a:txBody>
                  <a:tcPr/>
                </a:tc>
                <a:extLst>
                  <a:ext uri="{0D108BD9-81ED-4DB2-BD59-A6C34878D82A}">
                    <a16:rowId xmlns:a16="http://schemas.microsoft.com/office/drawing/2014/main" val="3399161978"/>
                  </a:ext>
                </a:extLst>
              </a:tr>
              <a:tr h="936000">
                <a:tc>
                  <a:txBody>
                    <a:bodyPr/>
                    <a:lstStyle/>
                    <a:p>
                      <a:pPr algn="ctr">
                        <a:lnSpc>
                          <a:spcPts val="1400"/>
                        </a:lnSpc>
                        <a:spcAft>
                          <a:spcPts val="0"/>
                        </a:spcAft>
                      </a:pPr>
                      <a:r>
                        <a:rPr lang="ja-JP" altLang="en-US" sz="2400" kern="100" dirty="0" smtClean="0">
                          <a:effectLst/>
                          <a:latin typeface="Meiryo UI" panose="020B0604030504040204" pitchFamily="50" charset="-128"/>
                          <a:ea typeface="Meiryo UI" panose="020B0604030504040204" pitchFamily="50" charset="-128"/>
                          <a:cs typeface="Times New Roman" panose="02020603050405020304" pitchFamily="18" charset="0"/>
                        </a:rPr>
                        <a:t>面　積</a:t>
                      </a:r>
                      <a:endParaRPr lang="ja-JP" sz="2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gridSpan="2">
                  <a:txBody>
                    <a:bodyPr/>
                    <a:lstStyle/>
                    <a:p>
                      <a:pPr algn="l"/>
                      <a:r>
                        <a:rPr kumimoji="1" lang="ja-JP" altLang="en-US" sz="2400" kern="1200" dirty="0" smtClean="0">
                          <a:solidFill>
                            <a:schemeClr val="dk1"/>
                          </a:solidFill>
                          <a:effectLst/>
                          <a:latin typeface="Meiryo UI" panose="020B0604030504040204" pitchFamily="50" charset="-128"/>
                          <a:ea typeface="Meiryo UI" panose="020B0604030504040204" pitchFamily="50" charset="-128"/>
                          <a:cs typeface="+mn-cs"/>
                        </a:rPr>
                        <a:t>　　　　　　　　　　　</a:t>
                      </a:r>
                      <a:r>
                        <a:rPr kumimoji="1" lang="ja-JP" altLang="ja-JP" sz="2400" kern="1200" dirty="0" smtClean="0">
                          <a:solidFill>
                            <a:schemeClr val="dk1"/>
                          </a:solidFill>
                          <a:effectLst/>
                          <a:latin typeface="Meiryo UI" panose="020B0604030504040204" pitchFamily="50" charset="-128"/>
                          <a:ea typeface="Meiryo UI" panose="020B0604030504040204" pitchFamily="50" charset="-128"/>
                          <a:cs typeface="+mn-cs"/>
                        </a:rPr>
                        <a:t>第１駐車場　</a:t>
                      </a:r>
                      <a:r>
                        <a:rPr kumimoji="1" lang="en-US" altLang="ja-JP" sz="2400" kern="1200" dirty="0" smtClean="0">
                          <a:solidFill>
                            <a:schemeClr val="dk1"/>
                          </a:solidFill>
                          <a:effectLst/>
                          <a:latin typeface="Meiryo UI" panose="020B0604030504040204" pitchFamily="50" charset="-128"/>
                          <a:ea typeface="Meiryo UI" panose="020B0604030504040204" pitchFamily="50" charset="-128"/>
                          <a:cs typeface="+mn-cs"/>
                        </a:rPr>
                        <a:t>2,141m2</a:t>
                      </a:r>
                      <a:endParaRPr kumimoji="1" lang="ja-JP" altLang="ja-JP" sz="2400" kern="1200" dirty="0" smtClean="0">
                        <a:solidFill>
                          <a:schemeClr val="dk1"/>
                        </a:solidFill>
                        <a:effectLst/>
                        <a:latin typeface="Meiryo UI" panose="020B0604030504040204" pitchFamily="50" charset="-128"/>
                        <a:ea typeface="Meiryo UI" panose="020B0604030504040204" pitchFamily="50" charset="-128"/>
                        <a:cs typeface="+mn-cs"/>
                      </a:endParaRPr>
                    </a:p>
                    <a:p>
                      <a:pPr algn="l"/>
                      <a:r>
                        <a:rPr kumimoji="1" lang="ja-JP" altLang="en-US" sz="2400" kern="1200" dirty="0" smtClean="0">
                          <a:solidFill>
                            <a:schemeClr val="dk1"/>
                          </a:solidFill>
                          <a:effectLst/>
                          <a:latin typeface="Meiryo UI" panose="020B0604030504040204" pitchFamily="50" charset="-128"/>
                          <a:ea typeface="Meiryo UI" panose="020B0604030504040204" pitchFamily="50" charset="-128"/>
                          <a:cs typeface="+mn-cs"/>
                        </a:rPr>
                        <a:t>　　　　　　　　　　　</a:t>
                      </a:r>
                      <a:r>
                        <a:rPr kumimoji="1" lang="ja-JP" altLang="ja-JP" sz="2400" kern="1200" dirty="0" smtClean="0">
                          <a:solidFill>
                            <a:schemeClr val="dk1"/>
                          </a:solidFill>
                          <a:effectLst/>
                          <a:latin typeface="Meiryo UI" panose="020B0604030504040204" pitchFamily="50" charset="-128"/>
                          <a:ea typeface="Meiryo UI" panose="020B0604030504040204" pitchFamily="50" charset="-128"/>
                          <a:cs typeface="+mn-cs"/>
                        </a:rPr>
                        <a:t>第２駐車場</a:t>
                      </a:r>
                      <a:r>
                        <a:rPr kumimoji="1" lang="ja-JP" altLang="en-US" sz="2400" kern="1200" dirty="0" smtClean="0">
                          <a:solidFill>
                            <a:schemeClr val="dk1"/>
                          </a:solidFill>
                          <a:effectLst/>
                          <a:latin typeface="Meiryo UI" panose="020B0604030504040204" pitchFamily="50" charset="-128"/>
                          <a:ea typeface="Meiryo UI" panose="020B0604030504040204" pitchFamily="50" charset="-128"/>
                          <a:cs typeface="+mn-cs"/>
                        </a:rPr>
                        <a:t>　</a:t>
                      </a:r>
                      <a:r>
                        <a:rPr kumimoji="1" lang="ja-JP" altLang="ja-JP" sz="2400" kern="1200" dirty="0" smtClean="0">
                          <a:solidFill>
                            <a:schemeClr val="dk1"/>
                          </a:solidFill>
                          <a:effectLst/>
                          <a:latin typeface="Meiryo UI" panose="020B0604030504040204" pitchFamily="50" charset="-128"/>
                          <a:ea typeface="Meiryo UI" panose="020B0604030504040204" pitchFamily="50" charset="-128"/>
                          <a:cs typeface="+mn-cs"/>
                        </a:rPr>
                        <a:t>　</a:t>
                      </a:r>
                      <a:r>
                        <a:rPr kumimoji="1" lang="ja-JP" altLang="en-US" sz="2400" kern="1200" baseline="0" dirty="0" smtClean="0">
                          <a:solidFill>
                            <a:schemeClr val="dk1"/>
                          </a:solidFill>
                          <a:effectLst/>
                          <a:latin typeface="Meiryo UI" panose="020B0604030504040204" pitchFamily="50" charset="-128"/>
                          <a:ea typeface="Meiryo UI" panose="020B0604030504040204" pitchFamily="50" charset="-128"/>
                          <a:cs typeface="+mn-cs"/>
                        </a:rPr>
                        <a:t> </a:t>
                      </a:r>
                      <a:r>
                        <a:rPr kumimoji="1" lang="en-US" altLang="ja-JP" sz="2400" kern="1200" dirty="0" smtClean="0">
                          <a:solidFill>
                            <a:schemeClr val="dk1"/>
                          </a:solidFill>
                          <a:effectLst/>
                          <a:latin typeface="Meiryo UI" panose="020B0604030504040204" pitchFamily="50" charset="-128"/>
                          <a:ea typeface="Meiryo UI" panose="020B0604030504040204" pitchFamily="50" charset="-128"/>
                          <a:cs typeface="+mn-cs"/>
                        </a:rPr>
                        <a:t>921m2</a:t>
                      </a:r>
                      <a:endParaRPr kumimoji="1" lang="ja-JP" altLang="ja-JP" sz="2400" kern="1200" dirty="0" smtClean="0">
                        <a:solidFill>
                          <a:schemeClr val="dk1"/>
                        </a:solidFill>
                        <a:effectLst/>
                        <a:latin typeface="Meiryo UI" panose="020B0604030504040204" pitchFamily="50" charset="-128"/>
                        <a:ea typeface="Meiryo UI" panose="020B0604030504040204" pitchFamily="50" charset="-128"/>
                        <a:cs typeface="+mn-cs"/>
                      </a:endParaRPr>
                    </a:p>
                  </a:txBody>
                  <a:tcPr marL="68580" marR="68580" marT="0" marB="0" anchor="ctr"/>
                </a:tc>
                <a:tc hMerge="1">
                  <a:txBody>
                    <a:bodyPr/>
                    <a:lstStyle/>
                    <a:p>
                      <a:endParaRPr kumimoji="1" lang="ja-JP" altLang="en-US" dirty="0"/>
                    </a:p>
                  </a:txBody>
                  <a:tcPr/>
                </a:tc>
                <a:extLst>
                  <a:ext uri="{0D108BD9-81ED-4DB2-BD59-A6C34878D82A}">
                    <a16:rowId xmlns:a16="http://schemas.microsoft.com/office/drawing/2014/main" val="461133132"/>
                  </a:ext>
                </a:extLst>
              </a:tr>
              <a:tr h="612000">
                <a:tc>
                  <a:txBody>
                    <a:bodyPr/>
                    <a:lstStyle/>
                    <a:p>
                      <a:pPr algn="ctr">
                        <a:lnSpc>
                          <a:spcPts val="1400"/>
                        </a:lnSpc>
                        <a:spcAft>
                          <a:spcPts val="0"/>
                        </a:spcAft>
                      </a:pPr>
                      <a:r>
                        <a:rPr lang="ja-JP" altLang="en-US" sz="2400" kern="100" dirty="0" smtClean="0">
                          <a:effectLst/>
                          <a:latin typeface="Meiryo UI" panose="020B0604030504040204" pitchFamily="50" charset="-128"/>
                          <a:ea typeface="Meiryo UI" panose="020B0604030504040204" pitchFamily="50" charset="-128"/>
                          <a:cs typeface="Times New Roman" panose="02020603050405020304" pitchFamily="18" charset="0"/>
                        </a:rPr>
                        <a:t>利用時間</a:t>
                      </a:r>
                      <a:endParaRPr lang="ja-JP" sz="2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gridSpan="2">
                  <a:txBody>
                    <a:bodyPr/>
                    <a:lstStyle/>
                    <a:p>
                      <a:pPr algn="ctr">
                        <a:lnSpc>
                          <a:spcPts val="1400"/>
                        </a:lnSpc>
                        <a:spcAft>
                          <a:spcPts val="0"/>
                        </a:spcAft>
                      </a:pPr>
                      <a:r>
                        <a:rPr lang="en-US" altLang="ja-JP" sz="2400" kern="100" dirty="0" smtClean="0">
                          <a:effectLst/>
                          <a:latin typeface="Meiryo UI" panose="020B0604030504040204" pitchFamily="50" charset="-128"/>
                          <a:ea typeface="Meiryo UI" panose="020B0604030504040204" pitchFamily="50" charset="-128"/>
                          <a:cs typeface="Times New Roman" panose="02020603050405020304" pitchFamily="18" charset="0"/>
                        </a:rPr>
                        <a:t>24</a:t>
                      </a:r>
                      <a:r>
                        <a:rPr lang="ja-JP" altLang="en-US" sz="2400" kern="100" dirty="0" smtClean="0">
                          <a:effectLst/>
                          <a:latin typeface="Meiryo UI" panose="020B0604030504040204" pitchFamily="50" charset="-128"/>
                          <a:ea typeface="Meiryo UI" panose="020B0604030504040204" pitchFamily="50" charset="-128"/>
                          <a:cs typeface="Times New Roman" panose="02020603050405020304" pitchFamily="18" charset="0"/>
                        </a:rPr>
                        <a:t>時間</a:t>
                      </a:r>
                      <a:endParaRPr lang="ja-JP" sz="2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hMerge="1">
                  <a:txBody>
                    <a:bodyPr/>
                    <a:lstStyle/>
                    <a:p>
                      <a:endParaRPr kumimoji="1" lang="ja-JP" altLang="en-US"/>
                    </a:p>
                  </a:txBody>
                  <a:tcPr/>
                </a:tc>
                <a:extLst>
                  <a:ext uri="{0D108BD9-81ED-4DB2-BD59-A6C34878D82A}">
                    <a16:rowId xmlns:a16="http://schemas.microsoft.com/office/drawing/2014/main" val="1643542399"/>
                  </a:ext>
                </a:extLst>
              </a:tr>
              <a:tr h="612000">
                <a:tc>
                  <a:txBody>
                    <a:bodyPr/>
                    <a:lstStyle/>
                    <a:p>
                      <a:pPr algn="ctr">
                        <a:spcAft>
                          <a:spcPts val="0"/>
                        </a:spcAft>
                      </a:pPr>
                      <a:r>
                        <a:rPr lang="ja-JP" sz="2400" kern="1200" dirty="0">
                          <a:effectLst/>
                          <a:latin typeface="Meiryo UI" panose="020B0604030504040204" pitchFamily="50" charset="-128"/>
                          <a:ea typeface="Meiryo UI" panose="020B0604030504040204" pitchFamily="50" charset="-128"/>
                        </a:rPr>
                        <a:t>管理形態</a:t>
                      </a:r>
                      <a:endParaRPr lang="ja-JP" sz="2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gridSpan="2">
                  <a:txBody>
                    <a:bodyPr/>
                    <a:lstStyle/>
                    <a:p>
                      <a:pPr algn="ctr">
                        <a:spcAft>
                          <a:spcPts val="0"/>
                        </a:spcAft>
                      </a:pPr>
                      <a:r>
                        <a:rPr lang="ja-JP" sz="2400" kern="1200" dirty="0">
                          <a:effectLst/>
                          <a:latin typeface="Meiryo UI" panose="020B0604030504040204" pitchFamily="50" charset="-128"/>
                          <a:ea typeface="Meiryo UI" panose="020B0604030504040204" pitchFamily="50" charset="-128"/>
                        </a:rPr>
                        <a:t>無人</a:t>
                      </a:r>
                      <a:endParaRPr lang="ja-JP" sz="2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hMerge="1">
                  <a:txBody>
                    <a:bodyPr/>
                    <a:lstStyle/>
                    <a:p>
                      <a:endParaRPr kumimoji="1" lang="ja-JP" altLang="en-US"/>
                    </a:p>
                  </a:txBody>
                  <a:tcPr/>
                </a:tc>
                <a:extLst>
                  <a:ext uri="{0D108BD9-81ED-4DB2-BD59-A6C34878D82A}">
                    <a16:rowId xmlns:a16="http://schemas.microsoft.com/office/drawing/2014/main" val="755465977"/>
                  </a:ext>
                </a:extLst>
              </a:tr>
              <a:tr h="936000">
                <a:tc>
                  <a:txBody>
                    <a:bodyPr/>
                    <a:lstStyle/>
                    <a:p>
                      <a:pPr algn="ctr">
                        <a:spcAft>
                          <a:spcPts val="0"/>
                        </a:spcAft>
                      </a:pPr>
                      <a:r>
                        <a:rPr lang="ja-JP" sz="2400" kern="1200" dirty="0">
                          <a:effectLst/>
                          <a:latin typeface="Meiryo UI" panose="020B0604030504040204" pitchFamily="50" charset="-128"/>
                          <a:ea typeface="Meiryo UI" panose="020B0604030504040204" pitchFamily="50" charset="-128"/>
                        </a:rPr>
                        <a:t>駐車料金</a:t>
                      </a:r>
                      <a:endParaRPr lang="ja-JP" sz="2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ctr"/>
                      <a:r>
                        <a:rPr kumimoji="1" lang="en-US" altLang="ja-JP" sz="2400" kern="1200" dirty="0" smtClean="0">
                          <a:solidFill>
                            <a:schemeClr val="dk1"/>
                          </a:solidFill>
                          <a:effectLst/>
                          <a:latin typeface="Meiryo UI" panose="020B0604030504040204" pitchFamily="50" charset="-128"/>
                          <a:ea typeface="Meiryo UI" panose="020B0604030504040204" pitchFamily="50" charset="-128"/>
                          <a:cs typeface="+mn-cs"/>
                        </a:rPr>
                        <a:t>【</a:t>
                      </a:r>
                      <a:r>
                        <a:rPr kumimoji="1" lang="ja-JP" altLang="en-US" sz="2400" kern="1200" dirty="0" smtClean="0">
                          <a:solidFill>
                            <a:schemeClr val="dk1"/>
                          </a:solidFill>
                          <a:effectLst/>
                          <a:latin typeface="Meiryo UI" panose="020B0604030504040204" pitchFamily="50" charset="-128"/>
                          <a:ea typeface="Meiryo UI" panose="020B0604030504040204" pitchFamily="50" charset="-128"/>
                          <a:cs typeface="+mn-cs"/>
                        </a:rPr>
                        <a:t>四輪</a:t>
                      </a:r>
                      <a:r>
                        <a:rPr kumimoji="1" lang="en-US" altLang="ja-JP" sz="2400" kern="1200" dirty="0" smtClean="0">
                          <a:solidFill>
                            <a:schemeClr val="dk1"/>
                          </a:solidFill>
                          <a:effectLst/>
                          <a:latin typeface="Meiryo UI" panose="020B0604030504040204" pitchFamily="50" charset="-128"/>
                          <a:ea typeface="Meiryo UI" panose="020B0604030504040204" pitchFamily="50" charset="-128"/>
                          <a:cs typeface="+mn-cs"/>
                        </a:rPr>
                        <a:t>】</a:t>
                      </a:r>
                      <a:r>
                        <a:rPr kumimoji="1" lang="ja-JP" altLang="ja-JP" sz="2400" kern="1200" dirty="0" smtClean="0">
                          <a:solidFill>
                            <a:schemeClr val="dk1"/>
                          </a:solidFill>
                          <a:effectLst/>
                          <a:latin typeface="Meiryo UI" panose="020B0604030504040204" pitchFamily="50" charset="-128"/>
                          <a:ea typeface="Meiryo UI" panose="020B0604030504040204" pitchFamily="50" charset="-128"/>
                          <a:cs typeface="+mn-cs"/>
                        </a:rPr>
                        <a:t>　　</a:t>
                      </a:r>
                      <a:r>
                        <a:rPr kumimoji="1" lang="en-US" altLang="ja-JP" sz="2400" kern="1200" dirty="0" smtClean="0">
                          <a:solidFill>
                            <a:schemeClr val="dk1"/>
                          </a:solidFill>
                          <a:effectLst/>
                          <a:latin typeface="Meiryo UI" panose="020B0604030504040204" pitchFamily="50" charset="-128"/>
                          <a:ea typeface="Meiryo UI" panose="020B0604030504040204" pitchFamily="50" charset="-128"/>
                          <a:cs typeface="+mn-cs"/>
                        </a:rPr>
                        <a:t>  </a:t>
                      </a:r>
                      <a:r>
                        <a:rPr kumimoji="1" lang="ja-JP" altLang="en-US" sz="2400" kern="1200" dirty="0" smtClean="0">
                          <a:solidFill>
                            <a:schemeClr val="dk1"/>
                          </a:solidFill>
                          <a:effectLst/>
                          <a:latin typeface="Meiryo UI" panose="020B0604030504040204" pitchFamily="50" charset="-128"/>
                          <a:ea typeface="Meiryo UI" panose="020B0604030504040204" pitchFamily="50" charset="-128"/>
                          <a:cs typeface="+mn-cs"/>
                        </a:rPr>
                        <a:t>　</a:t>
                      </a:r>
                      <a:endParaRPr lang="ja-JP" altLang="ja-JP" sz="2400" kern="100" dirty="0">
                        <a:effectLst/>
                        <a:latin typeface="Meiryo UI" panose="020B0604030504040204" pitchFamily="50" charset="-128"/>
                        <a:ea typeface="Meiryo UI" panose="020B0604030504040204" pitchFamily="50" charset="-128"/>
                      </a:endParaRPr>
                    </a:p>
                  </a:txBody>
                  <a:tcPr marL="68580" marR="68580" marT="0" marB="0" anchor="ctr"/>
                </a:tc>
                <a:tc>
                  <a:txBody>
                    <a:bodyPr/>
                    <a:lstStyle/>
                    <a:p>
                      <a:pPr algn="l"/>
                      <a:r>
                        <a:rPr kumimoji="1" lang="ja-JP" altLang="ja-JP" sz="2400" kern="1200" dirty="0" smtClean="0">
                          <a:solidFill>
                            <a:schemeClr val="dk1"/>
                          </a:solidFill>
                          <a:effectLst/>
                          <a:latin typeface="Meiryo UI" panose="020B0604030504040204" pitchFamily="50" charset="-128"/>
                          <a:ea typeface="Meiryo UI" panose="020B0604030504040204" pitchFamily="50" charset="-128"/>
                          <a:cs typeface="+mn-cs"/>
                        </a:rPr>
                        <a:t>午前７時から午後</a:t>
                      </a:r>
                      <a:r>
                        <a:rPr kumimoji="1" lang="en-US" altLang="ja-JP" sz="2400" kern="1200" dirty="0" smtClean="0">
                          <a:solidFill>
                            <a:schemeClr val="dk1"/>
                          </a:solidFill>
                          <a:effectLst/>
                          <a:latin typeface="Meiryo UI" panose="020B0604030504040204" pitchFamily="50" charset="-128"/>
                          <a:ea typeface="Meiryo UI" panose="020B0604030504040204" pitchFamily="50" charset="-128"/>
                          <a:cs typeface="+mn-cs"/>
                        </a:rPr>
                        <a:t>11</a:t>
                      </a:r>
                      <a:r>
                        <a:rPr kumimoji="1" lang="ja-JP" altLang="ja-JP" sz="2400" kern="1200" dirty="0" smtClean="0">
                          <a:solidFill>
                            <a:schemeClr val="dk1"/>
                          </a:solidFill>
                          <a:effectLst/>
                          <a:latin typeface="Meiryo UI" panose="020B0604030504040204" pitchFamily="50" charset="-128"/>
                          <a:ea typeface="Meiryo UI" panose="020B0604030504040204" pitchFamily="50" charset="-128"/>
                          <a:cs typeface="+mn-cs"/>
                        </a:rPr>
                        <a:t>時まで：</a:t>
                      </a:r>
                      <a:r>
                        <a:rPr kumimoji="1" lang="en-US" altLang="ja-JP" sz="2400" kern="1200" dirty="0" smtClean="0">
                          <a:solidFill>
                            <a:schemeClr val="dk1"/>
                          </a:solidFill>
                          <a:effectLst/>
                          <a:latin typeface="Meiryo UI" panose="020B0604030504040204" pitchFamily="50" charset="-128"/>
                          <a:ea typeface="Meiryo UI" panose="020B0604030504040204" pitchFamily="50" charset="-128"/>
                          <a:cs typeface="+mn-cs"/>
                        </a:rPr>
                        <a:t>100</a:t>
                      </a:r>
                      <a:r>
                        <a:rPr kumimoji="1" lang="ja-JP" altLang="ja-JP" sz="2400" kern="1200" dirty="0" smtClean="0">
                          <a:solidFill>
                            <a:schemeClr val="dk1"/>
                          </a:solidFill>
                          <a:effectLst/>
                          <a:latin typeface="Meiryo UI" panose="020B0604030504040204" pitchFamily="50" charset="-128"/>
                          <a:ea typeface="Meiryo UI" panose="020B0604030504040204" pitchFamily="50" charset="-128"/>
                          <a:cs typeface="+mn-cs"/>
                        </a:rPr>
                        <a:t>円</a:t>
                      </a:r>
                      <a:r>
                        <a:rPr kumimoji="1" lang="en-US" altLang="ja-JP" sz="2400" kern="1200" dirty="0" smtClean="0">
                          <a:solidFill>
                            <a:schemeClr val="dk1"/>
                          </a:solidFill>
                          <a:effectLst/>
                          <a:latin typeface="Meiryo UI" panose="020B0604030504040204" pitchFamily="50" charset="-128"/>
                          <a:ea typeface="Meiryo UI" panose="020B0604030504040204" pitchFamily="50" charset="-128"/>
                          <a:cs typeface="+mn-cs"/>
                        </a:rPr>
                        <a:t>/20</a:t>
                      </a:r>
                      <a:r>
                        <a:rPr kumimoji="1" lang="ja-JP" altLang="ja-JP" sz="2400" kern="1200" dirty="0" smtClean="0">
                          <a:solidFill>
                            <a:schemeClr val="dk1"/>
                          </a:solidFill>
                          <a:effectLst/>
                          <a:latin typeface="Meiryo UI" panose="020B0604030504040204" pitchFamily="50" charset="-128"/>
                          <a:ea typeface="Meiryo UI" panose="020B0604030504040204" pitchFamily="50" charset="-128"/>
                          <a:cs typeface="+mn-cs"/>
                        </a:rPr>
                        <a:t>分　　　　　　　</a:t>
                      </a:r>
                    </a:p>
                    <a:p>
                      <a:pPr algn="l"/>
                      <a:r>
                        <a:rPr kumimoji="1" lang="ja-JP" altLang="ja-JP" sz="2400" kern="1200" dirty="0" smtClean="0">
                          <a:solidFill>
                            <a:schemeClr val="dk1"/>
                          </a:solidFill>
                          <a:effectLst/>
                          <a:latin typeface="Meiryo UI" panose="020B0604030504040204" pitchFamily="50" charset="-128"/>
                          <a:ea typeface="Meiryo UI" panose="020B0604030504040204" pitchFamily="50" charset="-128"/>
                          <a:cs typeface="+mn-cs"/>
                        </a:rPr>
                        <a:t>午後</a:t>
                      </a:r>
                      <a:r>
                        <a:rPr kumimoji="1" lang="en-US" altLang="ja-JP" sz="2400" kern="1200" dirty="0" smtClean="0">
                          <a:solidFill>
                            <a:schemeClr val="dk1"/>
                          </a:solidFill>
                          <a:effectLst/>
                          <a:latin typeface="Meiryo UI" panose="020B0604030504040204" pitchFamily="50" charset="-128"/>
                          <a:ea typeface="Meiryo UI" panose="020B0604030504040204" pitchFamily="50" charset="-128"/>
                          <a:cs typeface="+mn-cs"/>
                        </a:rPr>
                        <a:t>11</a:t>
                      </a:r>
                      <a:r>
                        <a:rPr kumimoji="1" lang="ja-JP" altLang="ja-JP" sz="2400" kern="1200" dirty="0" smtClean="0">
                          <a:solidFill>
                            <a:schemeClr val="dk1"/>
                          </a:solidFill>
                          <a:effectLst/>
                          <a:latin typeface="Meiryo UI" panose="020B0604030504040204" pitchFamily="50" charset="-128"/>
                          <a:ea typeface="Meiryo UI" panose="020B0604030504040204" pitchFamily="50" charset="-128"/>
                          <a:cs typeface="+mn-cs"/>
                        </a:rPr>
                        <a:t>時から午前７時まで：</a:t>
                      </a:r>
                      <a:r>
                        <a:rPr kumimoji="1" lang="en-US" altLang="ja-JP" sz="2400" kern="1200" dirty="0" smtClean="0">
                          <a:solidFill>
                            <a:schemeClr val="dk1"/>
                          </a:solidFill>
                          <a:effectLst/>
                          <a:latin typeface="Meiryo UI" panose="020B0604030504040204" pitchFamily="50" charset="-128"/>
                          <a:ea typeface="Meiryo UI" panose="020B0604030504040204" pitchFamily="50" charset="-128"/>
                          <a:cs typeface="+mn-cs"/>
                        </a:rPr>
                        <a:t>100</a:t>
                      </a:r>
                      <a:r>
                        <a:rPr kumimoji="1" lang="ja-JP" altLang="ja-JP" sz="2400" kern="1200" dirty="0" smtClean="0">
                          <a:solidFill>
                            <a:schemeClr val="dk1"/>
                          </a:solidFill>
                          <a:effectLst/>
                          <a:latin typeface="Meiryo UI" panose="020B0604030504040204" pitchFamily="50" charset="-128"/>
                          <a:ea typeface="Meiryo UI" panose="020B0604030504040204" pitchFamily="50" charset="-128"/>
                          <a:cs typeface="+mn-cs"/>
                        </a:rPr>
                        <a:t>円</a:t>
                      </a:r>
                      <a:r>
                        <a:rPr kumimoji="1" lang="en-US" altLang="ja-JP" sz="2400" kern="1200" dirty="0" smtClean="0">
                          <a:solidFill>
                            <a:schemeClr val="dk1"/>
                          </a:solidFill>
                          <a:effectLst/>
                          <a:latin typeface="Meiryo UI" panose="020B0604030504040204" pitchFamily="50" charset="-128"/>
                          <a:ea typeface="Meiryo UI" panose="020B0604030504040204" pitchFamily="50" charset="-128"/>
                          <a:cs typeface="+mn-cs"/>
                        </a:rPr>
                        <a:t>/60</a:t>
                      </a:r>
                      <a:r>
                        <a:rPr kumimoji="1" lang="ja-JP" altLang="ja-JP" sz="2400" kern="1200" dirty="0" smtClean="0">
                          <a:solidFill>
                            <a:schemeClr val="dk1"/>
                          </a:solidFill>
                          <a:effectLst/>
                          <a:latin typeface="Meiryo UI" panose="020B0604030504040204" pitchFamily="50" charset="-128"/>
                          <a:ea typeface="Meiryo UI" panose="020B0604030504040204" pitchFamily="50" charset="-128"/>
                          <a:cs typeface="+mn-cs"/>
                        </a:rPr>
                        <a:t>分</a:t>
                      </a:r>
                      <a:r>
                        <a:rPr kumimoji="1" lang="ja-JP" altLang="en-US" sz="2400" kern="1200" dirty="0" smtClean="0">
                          <a:solidFill>
                            <a:schemeClr val="dk1"/>
                          </a:solidFill>
                          <a:effectLst/>
                          <a:latin typeface="Meiryo UI" panose="020B0604030504040204" pitchFamily="50" charset="-128"/>
                          <a:ea typeface="Meiryo UI" panose="020B0604030504040204" pitchFamily="50" charset="-128"/>
                          <a:cs typeface="+mn-cs"/>
                        </a:rPr>
                        <a:t>　</a:t>
                      </a:r>
                      <a:endParaRPr lang="ja-JP" altLang="ja-JP" sz="2400" kern="100" dirty="0" smtClean="0">
                        <a:effectLst/>
                        <a:latin typeface="Meiryo UI" panose="020B0604030504040204" pitchFamily="50" charset="-128"/>
                        <a:ea typeface="Meiryo UI" panose="020B0604030504040204" pitchFamily="50" charset="-128"/>
                      </a:endParaRPr>
                    </a:p>
                  </a:txBody>
                  <a:tcPr marL="68580" marR="68580" marT="0" marB="0" anchor="ctr"/>
                </a:tc>
                <a:extLst>
                  <a:ext uri="{0D108BD9-81ED-4DB2-BD59-A6C34878D82A}">
                    <a16:rowId xmlns:a16="http://schemas.microsoft.com/office/drawing/2014/main" val="2238339017"/>
                  </a:ext>
                </a:extLst>
              </a:tr>
              <a:tr h="936000">
                <a:tc>
                  <a:txBody>
                    <a:bodyPr/>
                    <a:lstStyle/>
                    <a:p>
                      <a:pPr algn="ctr">
                        <a:spcAft>
                          <a:spcPts val="0"/>
                        </a:spcAft>
                      </a:pPr>
                      <a:r>
                        <a:rPr lang="en-US" sz="2400" kern="1200" dirty="0">
                          <a:effectLst/>
                          <a:latin typeface="Meiryo UI" panose="020B0604030504040204" pitchFamily="50" charset="-128"/>
                          <a:ea typeface="Meiryo UI" panose="020B0604030504040204" pitchFamily="50" charset="-128"/>
                        </a:rPr>
                        <a:t>24h</a:t>
                      </a:r>
                      <a:r>
                        <a:rPr lang="ja-JP" sz="2400" kern="1200" dirty="0">
                          <a:effectLst/>
                          <a:latin typeface="Meiryo UI" panose="020B0604030504040204" pitchFamily="50" charset="-128"/>
                          <a:ea typeface="Meiryo UI" panose="020B0604030504040204" pitchFamily="50" charset="-128"/>
                        </a:rPr>
                        <a:t>最大料金</a:t>
                      </a:r>
                      <a:endParaRPr lang="ja-JP" sz="2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solidFill>
                      <a:srgbClr val="E9EDF4"/>
                    </a:solidFill>
                  </a:tcPr>
                </a:tc>
                <a:tc>
                  <a:txBody>
                    <a:bodyPr/>
                    <a:lstStyle/>
                    <a:p>
                      <a:pPr algn="ctr">
                        <a:spcAft>
                          <a:spcPts val="0"/>
                        </a:spcAft>
                      </a:pPr>
                      <a:r>
                        <a:rPr lang="en-US" altLang="ja-JP" sz="2400" kern="100" dirty="0" smtClean="0">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2400" kern="100" dirty="0" smtClean="0">
                          <a:effectLst/>
                          <a:latin typeface="Meiryo UI" panose="020B0604030504040204" pitchFamily="50" charset="-128"/>
                          <a:ea typeface="Meiryo UI" panose="020B0604030504040204" pitchFamily="50" charset="-128"/>
                          <a:cs typeface="Times New Roman" panose="02020603050405020304" pitchFamily="18" charset="0"/>
                        </a:rPr>
                        <a:t>四輪</a:t>
                      </a:r>
                      <a:r>
                        <a:rPr lang="en-US" altLang="ja-JP" sz="2400" kern="100" dirty="0" smtClean="0">
                          <a:effectLst/>
                          <a:latin typeface="Meiryo UI" panose="020B0604030504040204" pitchFamily="50" charset="-128"/>
                          <a:ea typeface="Meiryo UI" panose="020B0604030504040204" pitchFamily="50" charset="-128"/>
                          <a:cs typeface="Times New Roman" panose="02020603050405020304" pitchFamily="18" charset="0"/>
                        </a:rPr>
                        <a:t>】</a:t>
                      </a:r>
                      <a:endParaRPr lang="ja-JP" sz="2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solidFill>
                      <a:srgbClr val="E9EDF4"/>
                    </a:solidFill>
                  </a:tcPr>
                </a:tc>
                <a:tc>
                  <a:txBody>
                    <a:bodyPr/>
                    <a:lstStyle/>
                    <a:p>
                      <a:pPr algn="l"/>
                      <a:r>
                        <a:rPr kumimoji="1" lang="ja-JP" altLang="ja-JP" sz="2400" kern="1200" dirty="0" smtClean="0">
                          <a:solidFill>
                            <a:schemeClr val="dk1"/>
                          </a:solidFill>
                          <a:effectLst/>
                          <a:latin typeface="Meiryo UI" panose="020B0604030504040204" pitchFamily="50" charset="-128"/>
                          <a:ea typeface="Meiryo UI" panose="020B0604030504040204" pitchFamily="50" charset="-128"/>
                          <a:cs typeface="+mn-cs"/>
                        </a:rPr>
                        <a:t>第１駐車場　</a:t>
                      </a:r>
                      <a:r>
                        <a:rPr kumimoji="1" lang="ja-JP" altLang="en-US" sz="2400" kern="1200" dirty="0" smtClean="0">
                          <a:solidFill>
                            <a:schemeClr val="dk1"/>
                          </a:solidFill>
                          <a:effectLst/>
                          <a:latin typeface="Meiryo UI" panose="020B0604030504040204" pitchFamily="50" charset="-128"/>
                          <a:ea typeface="Meiryo UI" panose="020B0604030504040204" pitchFamily="50" charset="-128"/>
                          <a:cs typeface="+mn-cs"/>
                        </a:rPr>
                        <a:t>　</a:t>
                      </a:r>
                      <a:r>
                        <a:rPr kumimoji="1" lang="en-US" altLang="ja-JP" sz="2400" kern="1200" dirty="0" smtClean="0">
                          <a:solidFill>
                            <a:schemeClr val="dk1"/>
                          </a:solidFill>
                          <a:effectLst/>
                          <a:latin typeface="Meiryo UI" panose="020B0604030504040204" pitchFamily="50" charset="-128"/>
                          <a:ea typeface="Meiryo UI" panose="020B0604030504040204" pitchFamily="50" charset="-128"/>
                          <a:cs typeface="+mn-cs"/>
                        </a:rPr>
                        <a:t>700</a:t>
                      </a:r>
                      <a:r>
                        <a:rPr kumimoji="1" lang="ja-JP" altLang="en-US" sz="2400" kern="1200" dirty="0" smtClean="0">
                          <a:solidFill>
                            <a:schemeClr val="dk1"/>
                          </a:solidFill>
                          <a:effectLst/>
                          <a:latin typeface="Meiryo UI" panose="020B0604030504040204" pitchFamily="50" charset="-128"/>
                          <a:ea typeface="Meiryo UI" panose="020B0604030504040204" pitchFamily="50" charset="-128"/>
                          <a:cs typeface="+mn-cs"/>
                        </a:rPr>
                        <a:t>円</a:t>
                      </a:r>
                      <a:endParaRPr kumimoji="1" lang="ja-JP" altLang="ja-JP" sz="2400" kern="1200" dirty="0" smtClean="0">
                        <a:solidFill>
                          <a:schemeClr val="dk1"/>
                        </a:solidFill>
                        <a:effectLst/>
                        <a:latin typeface="Meiryo UI" panose="020B0604030504040204" pitchFamily="50" charset="-128"/>
                        <a:ea typeface="Meiryo UI" panose="020B0604030504040204" pitchFamily="50" charset="-128"/>
                        <a:cs typeface="+mn-cs"/>
                      </a:endParaRPr>
                    </a:p>
                    <a:p>
                      <a:pPr algn="l"/>
                      <a:r>
                        <a:rPr kumimoji="1" lang="ja-JP" altLang="ja-JP" sz="2400" kern="1200" dirty="0" smtClean="0">
                          <a:solidFill>
                            <a:schemeClr val="dk1"/>
                          </a:solidFill>
                          <a:effectLst/>
                          <a:latin typeface="Meiryo UI" panose="020B0604030504040204" pitchFamily="50" charset="-128"/>
                          <a:ea typeface="Meiryo UI" panose="020B0604030504040204" pitchFamily="50" charset="-128"/>
                          <a:cs typeface="+mn-cs"/>
                        </a:rPr>
                        <a:t>第２駐車場</a:t>
                      </a:r>
                      <a:r>
                        <a:rPr kumimoji="1" lang="ja-JP" altLang="en-US" sz="2400" kern="1200" dirty="0" smtClean="0">
                          <a:solidFill>
                            <a:schemeClr val="dk1"/>
                          </a:solidFill>
                          <a:effectLst/>
                          <a:latin typeface="Meiryo UI" panose="020B0604030504040204" pitchFamily="50" charset="-128"/>
                          <a:ea typeface="Meiryo UI" panose="020B0604030504040204" pitchFamily="50" charset="-128"/>
                          <a:cs typeface="+mn-cs"/>
                        </a:rPr>
                        <a:t>　</a:t>
                      </a:r>
                      <a:r>
                        <a:rPr kumimoji="1" lang="ja-JP" altLang="ja-JP" sz="2400" kern="1200" dirty="0" smtClean="0">
                          <a:solidFill>
                            <a:schemeClr val="dk1"/>
                          </a:solidFill>
                          <a:effectLst/>
                          <a:latin typeface="Meiryo UI" panose="020B0604030504040204" pitchFamily="50" charset="-128"/>
                          <a:ea typeface="Meiryo UI" panose="020B0604030504040204" pitchFamily="50" charset="-128"/>
                          <a:cs typeface="+mn-cs"/>
                        </a:rPr>
                        <a:t>　</a:t>
                      </a:r>
                      <a:r>
                        <a:rPr kumimoji="1" lang="en-US" altLang="ja-JP" sz="2400" kern="1200" baseline="0" dirty="0" smtClean="0">
                          <a:solidFill>
                            <a:schemeClr val="dk1"/>
                          </a:solidFill>
                          <a:effectLst/>
                          <a:latin typeface="Meiryo UI" panose="020B0604030504040204" pitchFamily="50" charset="-128"/>
                          <a:ea typeface="Meiryo UI" panose="020B0604030504040204" pitchFamily="50" charset="-128"/>
                          <a:cs typeface="+mn-cs"/>
                        </a:rPr>
                        <a:t>600</a:t>
                      </a:r>
                      <a:r>
                        <a:rPr kumimoji="1" lang="ja-JP" altLang="en-US" sz="2400" kern="1200" baseline="0" dirty="0" smtClean="0">
                          <a:solidFill>
                            <a:schemeClr val="dk1"/>
                          </a:solidFill>
                          <a:effectLst/>
                          <a:latin typeface="Meiryo UI" panose="020B0604030504040204" pitchFamily="50" charset="-128"/>
                          <a:ea typeface="Meiryo UI" panose="020B0604030504040204" pitchFamily="50" charset="-128"/>
                          <a:cs typeface="+mn-cs"/>
                        </a:rPr>
                        <a:t>円</a:t>
                      </a:r>
                      <a:endParaRPr kumimoji="1" lang="ja-JP" altLang="ja-JP" sz="2400" kern="1200" dirty="0" smtClean="0">
                        <a:solidFill>
                          <a:schemeClr val="dk1"/>
                        </a:solidFill>
                        <a:effectLst/>
                        <a:latin typeface="Meiryo UI" panose="020B0604030504040204" pitchFamily="50" charset="-128"/>
                        <a:ea typeface="Meiryo UI" panose="020B0604030504040204" pitchFamily="50" charset="-128"/>
                        <a:cs typeface="+mn-cs"/>
                      </a:endParaRPr>
                    </a:p>
                  </a:txBody>
                  <a:tcPr marL="68580" marR="68580" marT="0" marB="0" anchor="ctr">
                    <a:solidFill>
                      <a:srgbClr val="E9EDF4"/>
                    </a:solidFill>
                  </a:tcPr>
                </a:tc>
                <a:extLst>
                  <a:ext uri="{0D108BD9-81ED-4DB2-BD59-A6C34878D82A}">
                    <a16:rowId xmlns:a16="http://schemas.microsoft.com/office/drawing/2014/main" val="1598419763"/>
                  </a:ext>
                </a:extLst>
              </a:tr>
              <a:tr h="612000">
                <a:tc>
                  <a:txBody>
                    <a:bodyPr/>
                    <a:lstStyle/>
                    <a:p>
                      <a:pPr algn="ctr">
                        <a:spcAft>
                          <a:spcPts val="0"/>
                        </a:spcAft>
                      </a:pPr>
                      <a:r>
                        <a:rPr lang="ja-JP" sz="2400" kern="1200" dirty="0">
                          <a:effectLst/>
                          <a:latin typeface="Meiryo UI" panose="020B0604030504040204" pitchFamily="50" charset="-128"/>
                          <a:ea typeface="Meiryo UI" panose="020B0604030504040204" pitchFamily="50" charset="-128"/>
                        </a:rPr>
                        <a:t>開　業</a:t>
                      </a:r>
                      <a:endParaRPr lang="ja-JP" sz="2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solidFill>
                      <a:srgbClr val="D0D8E8"/>
                    </a:solidFill>
                  </a:tcPr>
                </a:tc>
                <a:tc gridSpan="2">
                  <a:txBody>
                    <a:bodyPr/>
                    <a:lstStyle/>
                    <a:p>
                      <a:pPr algn="ctr">
                        <a:spcAft>
                          <a:spcPts val="0"/>
                        </a:spcAft>
                      </a:pPr>
                      <a:r>
                        <a:rPr lang="ja-JP" sz="2400" kern="1200" dirty="0" smtClean="0">
                          <a:effectLst/>
                          <a:latin typeface="Meiryo UI" panose="020B0604030504040204" pitchFamily="50" charset="-128"/>
                          <a:ea typeface="Meiryo UI" panose="020B0604030504040204" pitchFamily="50" charset="-128"/>
                        </a:rPr>
                        <a:t>平成</a:t>
                      </a:r>
                      <a:r>
                        <a:rPr lang="en-US" altLang="ja-JP" sz="2400" kern="1200" dirty="0">
                          <a:effectLst/>
                          <a:latin typeface="Meiryo UI" panose="020B0604030504040204" pitchFamily="50" charset="-128"/>
                          <a:ea typeface="Meiryo UI" panose="020B0604030504040204" pitchFamily="50" charset="-128"/>
                        </a:rPr>
                        <a:t>7</a:t>
                      </a:r>
                      <a:r>
                        <a:rPr lang="ja-JP" sz="2400" kern="1200" dirty="0" smtClean="0">
                          <a:effectLst/>
                          <a:latin typeface="Meiryo UI" panose="020B0604030504040204" pitchFamily="50" charset="-128"/>
                          <a:ea typeface="Meiryo UI" panose="020B0604030504040204" pitchFamily="50" charset="-128"/>
                        </a:rPr>
                        <a:t>年</a:t>
                      </a:r>
                      <a:r>
                        <a:rPr lang="en-US" altLang="ja-JP" sz="2400" kern="1200" dirty="0" smtClean="0">
                          <a:effectLst/>
                          <a:latin typeface="Meiryo UI" panose="020B0604030504040204" pitchFamily="50" charset="-128"/>
                          <a:ea typeface="Meiryo UI" panose="020B0604030504040204" pitchFamily="50" charset="-128"/>
                        </a:rPr>
                        <a:t>4</a:t>
                      </a:r>
                      <a:r>
                        <a:rPr lang="ja-JP" sz="2400" kern="1200" dirty="0" smtClean="0">
                          <a:effectLst/>
                          <a:latin typeface="Meiryo UI" panose="020B0604030504040204" pitchFamily="50" charset="-128"/>
                          <a:ea typeface="Meiryo UI" panose="020B0604030504040204" pitchFamily="50" charset="-128"/>
                        </a:rPr>
                        <a:t>月</a:t>
                      </a:r>
                      <a:endParaRPr lang="ja-JP" sz="2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solidFill>
                      <a:srgbClr val="D0D8E8"/>
                    </a:solidFill>
                  </a:tcPr>
                </a:tc>
                <a:tc hMerge="1">
                  <a:txBody>
                    <a:bodyPr/>
                    <a:lstStyle/>
                    <a:p>
                      <a:endParaRPr kumimoji="1" lang="ja-JP" altLang="en-US"/>
                    </a:p>
                  </a:txBody>
                  <a:tcPr>
                    <a:solidFill>
                      <a:srgbClr val="D0D8E8"/>
                    </a:solidFill>
                  </a:tcPr>
                </a:tc>
                <a:extLst>
                  <a:ext uri="{0D108BD9-81ED-4DB2-BD59-A6C34878D82A}">
                    <a16:rowId xmlns:a16="http://schemas.microsoft.com/office/drawing/2014/main" val="1986699171"/>
                  </a:ext>
                </a:extLst>
              </a:tr>
            </a:tbl>
          </a:graphicData>
        </a:graphic>
      </p:graphicFrame>
    </p:spTree>
    <p:extLst>
      <p:ext uri="{BB962C8B-B14F-4D97-AF65-F5344CB8AC3E}">
        <p14:creationId xmlns:p14="http://schemas.microsoft.com/office/powerpoint/2010/main" val="40988094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28392"/>
            <a:ext cx="12741483" cy="5163885"/>
          </a:xfrm>
          <a:prstGeom prst="rect">
            <a:avLst/>
          </a:prstGeom>
        </p:spPr>
      </p:pic>
      <p:sp>
        <p:nvSpPr>
          <p:cNvPr id="5" name="サブタイトル 2"/>
          <p:cNvSpPr txBox="1">
            <a:spLocks/>
          </p:cNvSpPr>
          <p:nvPr/>
        </p:nvSpPr>
        <p:spPr>
          <a:xfrm>
            <a:off x="2" y="4863"/>
            <a:ext cx="12830353" cy="498598"/>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128016" tIns="64008" rIns="128016" bIns="64008"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2400" b="1" dirty="0">
                <a:latin typeface="Meiryo UI" pitchFamily="50" charset="-128"/>
                <a:ea typeface="Meiryo UI" pitchFamily="50" charset="-128"/>
                <a:cs typeface="Meiryo UI" pitchFamily="50" charset="-128"/>
              </a:rPr>
              <a:t>新石切</a:t>
            </a:r>
            <a:r>
              <a:rPr lang="ja-JP" altLang="en-US" sz="2400" b="1" dirty="0" smtClean="0">
                <a:latin typeface="Meiryo UI" pitchFamily="50" charset="-128"/>
                <a:ea typeface="Meiryo UI" pitchFamily="50" charset="-128"/>
                <a:cs typeface="Meiryo UI" pitchFamily="50" charset="-128"/>
              </a:rPr>
              <a:t>立体駐車場</a:t>
            </a:r>
            <a:endParaRPr lang="en-US" altLang="ja-JP" sz="2400" b="1" dirty="0">
              <a:latin typeface="Meiryo UI" pitchFamily="50" charset="-128"/>
              <a:ea typeface="Meiryo UI" pitchFamily="50" charset="-128"/>
              <a:cs typeface="Meiryo UI" pitchFamily="50" charset="-128"/>
            </a:endParaRPr>
          </a:p>
        </p:txBody>
      </p:sp>
      <p:sp>
        <p:nvSpPr>
          <p:cNvPr id="6" name="テキスト ボックス 5"/>
          <p:cNvSpPr txBox="1"/>
          <p:nvPr/>
        </p:nvSpPr>
        <p:spPr>
          <a:xfrm>
            <a:off x="1504256" y="3609092"/>
            <a:ext cx="1440159" cy="369332"/>
          </a:xfrm>
          <a:prstGeom prst="rect">
            <a:avLst/>
          </a:prstGeom>
          <a:solidFill>
            <a:schemeClr val="bg1"/>
          </a:solidFill>
          <a:ln>
            <a:solidFill>
              <a:srgbClr val="FF0000"/>
            </a:solidFill>
          </a:ln>
        </p:spPr>
        <p:txBody>
          <a:bodyPr wrap="square" rtlCol="0">
            <a:spAutoFit/>
          </a:bodyPr>
          <a:lstStyle/>
          <a:p>
            <a:r>
              <a:rPr kumimoji="1" lang="ja-JP" altLang="en-US" dirty="0" smtClean="0">
                <a:latin typeface="Meiryo UI" panose="020B0604030504040204" pitchFamily="50" charset="-128"/>
                <a:ea typeface="Meiryo UI" panose="020B0604030504040204" pitchFamily="50" charset="-128"/>
              </a:rPr>
              <a:t>第２駐車場</a:t>
            </a:r>
            <a:endParaRPr kumimoji="1" lang="ja-JP" altLang="en-US" dirty="0">
              <a:latin typeface="Meiryo UI" panose="020B0604030504040204" pitchFamily="50" charset="-128"/>
              <a:ea typeface="Meiryo UI" panose="020B0604030504040204" pitchFamily="50" charset="-128"/>
            </a:endParaRPr>
          </a:p>
        </p:txBody>
      </p:sp>
      <p:sp>
        <p:nvSpPr>
          <p:cNvPr id="8" name="テキスト ボックス 7"/>
          <p:cNvSpPr txBox="1"/>
          <p:nvPr/>
        </p:nvSpPr>
        <p:spPr>
          <a:xfrm>
            <a:off x="8777064" y="3548916"/>
            <a:ext cx="1440159" cy="369332"/>
          </a:xfrm>
          <a:prstGeom prst="rect">
            <a:avLst/>
          </a:prstGeom>
          <a:solidFill>
            <a:schemeClr val="bg1"/>
          </a:solidFill>
          <a:ln>
            <a:solidFill>
              <a:srgbClr val="FF0000"/>
            </a:solidFill>
          </a:ln>
        </p:spPr>
        <p:txBody>
          <a:bodyPr wrap="square" rtlCol="0">
            <a:spAutoFit/>
          </a:bodyPr>
          <a:lstStyle/>
          <a:p>
            <a:r>
              <a:rPr kumimoji="1" lang="ja-JP" altLang="en-US" dirty="0" smtClean="0">
                <a:latin typeface="Meiryo UI" panose="020B0604030504040204" pitchFamily="50" charset="-128"/>
                <a:ea typeface="Meiryo UI" panose="020B0604030504040204" pitchFamily="50" charset="-128"/>
              </a:rPr>
              <a:t>第１駐車場</a:t>
            </a:r>
            <a:endParaRPr kumimoji="1" lang="ja-JP" altLang="en-US" dirty="0">
              <a:latin typeface="Meiryo UI" panose="020B0604030504040204" pitchFamily="50" charset="-128"/>
              <a:ea typeface="Meiryo UI" panose="020B0604030504040204" pitchFamily="50" charset="-128"/>
            </a:endParaRPr>
          </a:p>
        </p:txBody>
      </p:sp>
      <p:sp>
        <p:nvSpPr>
          <p:cNvPr id="10" name="テキスト ボックス 9"/>
          <p:cNvSpPr txBox="1"/>
          <p:nvPr/>
        </p:nvSpPr>
        <p:spPr>
          <a:xfrm>
            <a:off x="123750" y="2387987"/>
            <a:ext cx="1380506" cy="400110"/>
          </a:xfrm>
          <a:prstGeom prst="rect">
            <a:avLst/>
          </a:prstGeom>
          <a:noFill/>
        </p:spPr>
        <p:txBody>
          <a:bodyPr wrap="none" rtlCol="0">
            <a:spAutoFit/>
          </a:bodyPr>
          <a:lstStyle/>
          <a:p>
            <a:r>
              <a:rPr kumimoji="1" lang="ja-JP" altLang="en-US" sz="2000" dirty="0" smtClean="0">
                <a:latin typeface="Meiryo UI" panose="020B0604030504040204" pitchFamily="50" charset="-128"/>
                <a:ea typeface="Meiryo UI" panose="020B0604030504040204" pitchFamily="50" charset="-128"/>
              </a:rPr>
              <a:t>←至　大阪</a:t>
            </a:r>
            <a:endParaRPr kumimoji="1" lang="ja-JP" altLang="en-US" sz="2000" dirty="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11225336" y="2387987"/>
            <a:ext cx="1380506" cy="400110"/>
          </a:xfrm>
          <a:prstGeom prst="rect">
            <a:avLst/>
          </a:prstGeom>
          <a:noFill/>
        </p:spPr>
        <p:txBody>
          <a:bodyPr wrap="none" rtlCol="0">
            <a:spAutoFit/>
          </a:bodyPr>
          <a:lstStyle/>
          <a:p>
            <a:r>
              <a:rPr kumimoji="1" lang="ja-JP" altLang="en-US" sz="2000" dirty="0" smtClean="0">
                <a:latin typeface="Meiryo UI" panose="020B0604030504040204" pitchFamily="50" charset="-128"/>
                <a:ea typeface="Meiryo UI" panose="020B0604030504040204" pitchFamily="50" charset="-128"/>
              </a:rPr>
              <a:t>至</a:t>
            </a:r>
            <a:r>
              <a:rPr kumimoji="1" lang="ja-JP" altLang="en-US" sz="2000" dirty="0">
                <a:latin typeface="Meiryo UI" panose="020B0604030504040204" pitchFamily="50" charset="-128"/>
                <a:ea typeface="Meiryo UI" panose="020B0604030504040204" pitchFamily="50" charset="-128"/>
              </a:rPr>
              <a:t>　奈良</a:t>
            </a:r>
            <a:r>
              <a:rPr kumimoji="1" lang="ja-JP" altLang="en-US" sz="2000" dirty="0" smtClean="0">
                <a:latin typeface="Meiryo UI" panose="020B0604030504040204" pitchFamily="50" charset="-128"/>
                <a:ea typeface="Meiryo UI" panose="020B0604030504040204" pitchFamily="50" charset="-128"/>
              </a:rPr>
              <a:t>→</a:t>
            </a:r>
            <a:endParaRPr kumimoji="1" lang="ja-JP" altLang="en-US" sz="2000" dirty="0">
              <a:latin typeface="Meiryo UI" panose="020B0604030504040204" pitchFamily="50" charset="-128"/>
              <a:ea typeface="Meiryo UI" panose="020B0604030504040204" pitchFamily="50" charset="-128"/>
            </a:endParaRPr>
          </a:p>
        </p:txBody>
      </p:sp>
      <p:sp>
        <p:nvSpPr>
          <p:cNvPr id="12" name="スライド番号プレースホルダー 11"/>
          <p:cNvSpPr>
            <a:spLocks noGrp="1"/>
          </p:cNvSpPr>
          <p:nvPr>
            <p:ph type="sldNum" sz="quarter" idx="12"/>
          </p:nvPr>
        </p:nvSpPr>
        <p:spPr/>
        <p:txBody>
          <a:bodyPr/>
          <a:lstStyle/>
          <a:p>
            <a:fld id="{C402DA3E-F348-4567-B7F4-A1C96C49CA95}" type="slidenum">
              <a:rPr kumimoji="1" lang="ja-JP" altLang="en-US" smtClean="0"/>
              <a:t>25</a:t>
            </a:fld>
            <a:endParaRPr kumimoji="1" lang="ja-JP" altLang="en-US"/>
          </a:p>
        </p:txBody>
      </p:sp>
    </p:spTree>
    <p:extLst>
      <p:ext uri="{BB962C8B-B14F-4D97-AF65-F5344CB8AC3E}">
        <p14:creationId xmlns:p14="http://schemas.microsoft.com/office/powerpoint/2010/main" val="31191957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7379" y="783085"/>
            <a:ext cx="9113146" cy="3185557"/>
          </a:xfrm>
          <a:prstGeom prst="rect">
            <a:avLst/>
          </a:prstGeom>
        </p:spPr>
      </p:pic>
      <p:sp>
        <p:nvSpPr>
          <p:cNvPr id="5" name="サブタイトル 2"/>
          <p:cNvSpPr txBox="1">
            <a:spLocks/>
          </p:cNvSpPr>
          <p:nvPr/>
        </p:nvSpPr>
        <p:spPr>
          <a:xfrm>
            <a:off x="2" y="4863"/>
            <a:ext cx="12830353" cy="498598"/>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128016" tIns="64008" rIns="128016" bIns="64008"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2400" b="1" dirty="0">
                <a:latin typeface="Meiryo UI" pitchFamily="50" charset="-128"/>
                <a:ea typeface="Meiryo UI" pitchFamily="50" charset="-128"/>
                <a:cs typeface="Meiryo UI" pitchFamily="50" charset="-128"/>
              </a:rPr>
              <a:t>新石切</a:t>
            </a:r>
            <a:r>
              <a:rPr lang="ja-JP" altLang="en-US" sz="2400" b="1" dirty="0" smtClean="0">
                <a:latin typeface="Meiryo UI" pitchFamily="50" charset="-128"/>
                <a:ea typeface="Meiryo UI" pitchFamily="50" charset="-128"/>
                <a:cs typeface="Meiryo UI" pitchFamily="50" charset="-128"/>
              </a:rPr>
              <a:t>立体駐車場</a:t>
            </a:r>
            <a:endParaRPr lang="en-US" altLang="ja-JP" sz="2400" b="1" dirty="0">
              <a:latin typeface="Meiryo UI" pitchFamily="50" charset="-128"/>
              <a:ea typeface="Meiryo UI" pitchFamily="50" charset="-128"/>
              <a:cs typeface="Meiryo UI" pitchFamily="50" charset="-128"/>
            </a:endParaRPr>
          </a:p>
        </p:txBody>
      </p:sp>
      <p:sp>
        <p:nvSpPr>
          <p:cNvPr id="6" name="テキスト ボックス 5"/>
          <p:cNvSpPr txBox="1"/>
          <p:nvPr/>
        </p:nvSpPr>
        <p:spPr>
          <a:xfrm>
            <a:off x="496144" y="7320880"/>
            <a:ext cx="1440159" cy="369332"/>
          </a:xfrm>
          <a:prstGeom prst="rect">
            <a:avLst/>
          </a:prstGeom>
          <a:solidFill>
            <a:schemeClr val="bg1"/>
          </a:solidFill>
          <a:ln>
            <a:solidFill>
              <a:srgbClr val="FF0000"/>
            </a:solidFill>
          </a:ln>
        </p:spPr>
        <p:txBody>
          <a:bodyPr wrap="square" rtlCol="0">
            <a:spAutoFit/>
          </a:bodyPr>
          <a:lstStyle/>
          <a:p>
            <a:r>
              <a:rPr kumimoji="1" lang="ja-JP" altLang="en-US" dirty="0" smtClean="0">
                <a:latin typeface="Meiryo UI" panose="020B0604030504040204" pitchFamily="50" charset="-128"/>
                <a:ea typeface="Meiryo UI" panose="020B0604030504040204" pitchFamily="50" charset="-128"/>
              </a:rPr>
              <a:t>第２駐車場</a:t>
            </a:r>
            <a:endParaRPr kumimoji="1" lang="ja-JP" altLang="en-US" dirty="0">
              <a:latin typeface="Meiryo UI" panose="020B0604030504040204" pitchFamily="50" charset="-128"/>
              <a:ea typeface="Meiryo UI" panose="020B0604030504040204" pitchFamily="50" charset="-128"/>
            </a:endParaRPr>
          </a:p>
        </p:txBody>
      </p:sp>
      <p:sp>
        <p:nvSpPr>
          <p:cNvPr id="8" name="テキスト ボックス 7"/>
          <p:cNvSpPr txBox="1"/>
          <p:nvPr/>
        </p:nvSpPr>
        <p:spPr>
          <a:xfrm>
            <a:off x="496144" y="2005043"/>
            <a:ext cx="1440159" cy="369332"/>
          </a:xfrm>
          <a:prstGeom prst="rect">
            <a:avLst/>
          </a:prstGeom>
          <a:solidFill>
            <a:schemeClr val="bg1"/>
          </a:solidFill>
          <a:ln>
            <a:solidFill>
              <a:srgbClr val="FF0000"/>
            </a:solidFill>
          </a:ln>
        </p:spPr>
        <p:txBody>
          <a:bodyPr wrap="square" rtlCol="0">
            <a:spAutoFit/>
          </a:bodyPr>
          <a:lstStyle/>
          <a:p>
            <a:r>
              <a:rPr kumimoji="1" lang="ja-JP" altLang="en-US" dirty="0" smtClean="0">
                <a:latin typeface="Meiryo UI" panose="020B0604030504040204" pitchFamily="50" charset="-128"/>
                <a:ea typeface="Meiryo UI" panose="020B0604030504040204" pitchFamily="50" charset="-128"/>
              </a:rPr>
              <a:t>第１駐車場</a:t>
            </a:r>
            <a:endParaRPr kumimoji="1" lang="ja-JP" altLang="en-US" dirty="0">
              <a:latin typeface="Meiryo UI" panose="020B0604030504040204" pitchFamily="50" charset="-128"/>
              <a:ea typeface="Meiryo UI" panose="020B0604030504040204" pitchFamily="50" charset="-128"/>
            </a:endParaRPr>
          </a:p>
        </p:txBody>
      </p:sp>
      <p:sp>
        <p:nvSpPr>
          <p:cNvPr id="12" name="スライド番号プレースホルダー 11"/>
          <p:cNvSpPr>
            <a:spLocks noGrp="1"/>
          </p:cNvSpPr>
          <p:nvPr>
            <p:ph type="sldNum" sz="quarter" idx="12"/>
          </p:nvPr>
        </p:nvSpPr>
        <p:spPr/>
        <p:txBody>
          <a:bodyPr/>
          <a:lstStyle/>
          <a:p>
            <a:fld id="{C402DA3E-F348-4567-B7F4-A1C96C49CA95}" type="slidenum">
              <a:rPr kumimoji="1" lang="ja-JP" altLang="en-US" smtClean="0"/>
              <a:t>26</a:t>
            </a:fld>
            <a:endParaRPr kumimoji="1" lang="ja-JP" altLang="en-US"/>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8565" y="5304656"/>
            <a:ext cx="5693316" cy="3717553"/>
          </a:xfrm>
          <a:prstGeom prst="rect">
            <a:avLst/>
          </a:prstGeom>
        </p:spPr>
      </p:pic>
      <p:cxnSp>
        <p:nvCxnSpPr>
          <p:cNvPr id="13" name="直線矢印コネクタ 12"/>
          <p:cNvCxnSpPr/>
          <p:nvPr/>
        </p:nvCxnSpPr>
        <p:spPr>
          <a:xfrm>
            <a:off x="7408912" y="7320880"/>
            <a:ext cx="0" cy="1541393"/>
          </a:xfrm>
          <a:prstGeom prst="straightConnector1">
            <a:avLst/>
          </a:prstGeom>
          <a:ln w="412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7480920" y="7906910"/>
            <a:ext cx="1002197" cy="369332"/>
          </a:xfrm>
          <a:prstGeom prst="rect">
            <a:avLst/>
          </a:prstGeom>
          <a:solidFill>
            <a:schemeClr val="bg1"/>
          </a:solidFill>
        </p:spPr>
        <p:txBody>
          <a:bodyPr wrap="none" rtlCol="0">
            <a:spAutoFit/>
          </a:bodyPr>
          <a:lstStyle/>
          <a:p>
            <a:r>
              <a:rPr kumimoji="1" lang="ja-JP" altLang="en-US" dirty="0" smtClean="0">
                <a:solidFill>
                  <a:srgbClr val="FF0000"/>
                </a:solidFill>
                <a:latin typeface="Meiryo UI" panose="020B0604030504040204" pitchFamily="50" charset="-128"/>
                <a:ea typeface="Meiryo UI" panose="020B0604030504040204" pitchFamily="50" charset="-128"/>
              </a:rPr>
              <a:t>約</a:t>
            </a:r>
            <a:r>
              <a:rPr kumimoji="1" lang="en-US" altLang="ja-JP" dirty="0" smtClean="0">
                <a:solidFill>
                  <a:srgbClr val="FF0000"/>
                </a:solidFill>
                <a:latin typeface="Meiryo UI" panose="020B0604030504040204" pitchFamily="50" charset="-128"/>
                <a:ea typeface="Meiryo UI" panose="020B0604030504040204" pitchFamily="50" charset="-128"/>
              </a:rPr>
              <a:t>4.6m</a:t>
            </a:r>
            <a:endParaRPr kumimoji="1" lang="ja-JP" altLang="en-US" dirty="0">
              <a:solidFill>
                <a:srgbClr val="FF0000"/>
              </a:solidFill>
              <a:latin typeface="Meiryo UI" panose="020B0604030504040204" pitchFamily="50" charset="-128"/>
              <a:ea typeface="Meiryo UI" panose="020B0604030504040204" pitchFamily="50" charset="-128"/>
            </a:endParaRPr>
          </a:p>
        </p:txBody>
      </p:sp>
      <p:cxnSp>
        <p:nvCxnSpPr>
          <p:cNvPr id="15" name="直線矢印コネクタ 14"/>
          <p:cNvCxnSpPr/>
          <p:nvPr/>
        </p:nvCxnSpPr>
        <p:spPr>
          <a:xfrm>
            <a:off x="8359115" y="1848272"/>
            <a:ext cx="0" cy="1368152"/>
          </a:xfrm>
          <a:prstGeom prst="straightConnector1">
            <a:avLst/>
          </a:prstGeom>
          <a:ln w="412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8513688" y="2374375"/>
            <a:ext cx="1002197" cy="369332"/>
          </a:xfrm>
          <a:prstGeom prst="rect">
            <a:avLst/>
          </a:prstGeom>
          <a:solidFill>
            <a:schemeClr val="bg1"/>
          </a:solidFill>
        </p:spPr>
        <p:txBody>
          <a:bodyPr wrap="none" rtlCol="0">
            <a:spAutoFit/>
          </a:bodyPr>
          <a:lstStyle/>
          <a:p>
            <a:r>
              <a:rPr kumimoji="1" lang="ja-JP" altLang="en-US" dirty="0" smtClean="0">
                <a:solidFill>
                  <a:srgbClr val="FF0000"/>
                </a:solidFill>
                <a:latin typeface="Meiryo UI" panose="020B0604030504040204" pitchFamily="50" charset="-128"/>
                <a:ea typeface="Meiryo UI" panose="020B0604030504040204" pitchFamily="50" charset="-128"/>
              </a:rPr>
              <a:t>約</a:t>
            </a:r>
            <a:r>
              <a:rPr kumimoji="1" lang="en-US" altLang="ja-JP" dirty="0" smtClean="0">
                <a:solidFill>
                  <a:srgbClr val="FF0000"/>
                </a:solidFill>
                <a:latin typeface="Meiryo UI" panose="020B0604030504040204" pitchFamily="50" charset="-128"/>
                <a:ea typeface="Meiryo UI" panose="020B0604030504040204" pitchFamily="50" charset="-128"/>
              </a:rPr>
              <a:t>4.2m</a:t>
            </a:r>
            <a:endParaRPr kumimoji="1" lang="ja-JP" altLang="en-US" dirty="0">
              <a:solidFill>
                <a:srgbClr val="FF0000"/>
              </a:solidFill>
              <a:latin typeface="Meiryo UI" panose="020B0604030504040204" pitchFamily="50" charset="-128"/>
              <a:ea typeface="Meiryo UI" panose="020B0604030504040204" pitchFamily="50" charset="-128"/>
            </a:endParaRPr>
          </a:p>
        </p:txBody>
      </p:sp>
      <p:cxnSp>
        <p:nvCxnSpPr>
          <p:cNvPr id="21" name="直線コネクタ 20"/>
          <p:cNvCxnSpPr/>
          <p:nvPr/>
        </p:nvCxnSpPr>
        <p:spPr>
          <a:xfrm flipV="1">
            <a:off x="4816624" y="6960840"/>
            <a:ext cx="3888432" cy="72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flipV="1">
            <a:off x="4812117" y="7333823"/>
            <a:ext cx="3888432" cy="72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57620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サブタイトル 2"/>
          <p:cNvSpPr txBox="1">
            <a:spLocks/>
          </p:cNvSpPr>
          <p:nvPr/>
        </p:nvSpPr>
        <p:spPr>
          <a:xfrm>
            <a:off x="2" y="4863"/>
            <a:ext cx="12830353" cy="498598"/>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128016" tIns="64008" rIns="128016" bIns="64008"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2400" b="1" dirty="0">
                <a:latin typeface="Meiryo UI" pitchFamily="50" charset="-128"/>
                <a:ea typeface="Meiryo UI" pitchFamily="50" charset="-128"/>
                <a:cs typeface="Meiryo UI" pitchFamily="50" charset="-128"/>
              </a:rPr>
              <a:t>新石切</a:t>
            </a:r>
            <a:r>
              <a:rPr lang="ja-JP" altLang="en-US" sz="2400" b="1" dirty="0" smtClean="0">
                <a:latin typeface="Meiryo UI" pitchFamily="50" charset="-128"/>
                <a:ea typeface="Meiryo UI" pitchFamily="50" charset="-128"/>
                <a:cs typeface="Meiryo UI" pitchFamily="50" charset="-128"/>
              </a:rPr>
              <a:t>立体駐車場</a:t>
            </a:r>
            <a:endParaRPr lang="en-US" altLang="ja-JP" sz="2400" b="1" dirty="0">
              <a:latin typeface="Meiryo UI" pitchFamily="50" charset="-128"/>
              <a:ea typeface="Meiryo UI" pitchFamily="50" charset="-128"/>
              <a:cs typeface="Meiryo UI" pitchFamily="50" charset="-128"/>
            </a:endParaRPr>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4376" y="3792488"/>
            <a:ext cx="7488832" cy="5616624"/>
          </a:xfrm>
          <a:prstGeom prst="rect">
            <a:avLst/>
          </a:prstGeom>
        </p:spPr>
      </p:pic>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2318" y="515561"/>
            <a:ext cx="8132948" cy="3296132"/>
          </a:xfrm>
          <a:prstGeom prst="rect">
            <a:avLst/>
          </a:prstGeom>
        </p:spPr>
      </p:pic>
      <p:sp>
        <p:nvSpPr>
          <p:cNvPr id="2" name="下矢印 1"/>
          <p:cNvSpPr/>
          <p:nvPr/>
        </p:nvSpPr>
        <p:spPr>
          <a:xfrm rot="16590739">
            <a:off x="5520505" y="509261"/>
            <a:ext cx="504056" cy="64807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スライド番号プレースホルダー 6"/>
          <p:cNvSpPr>
            <a:spLocks noGrp="1"/>
          </p:cNvSpPr>
          <p:nvPr>
            <p:ph type="sldNum" sz="quarter" idx="12"/>
          </p:nvPr>
        </p:nvSpPr>
        <p:spPr/>
        <p:txBody>
          <a:bodyPr/>
          <a:lstStyle/>
          <a:p>
            <a:fld id="{C402DA3E-F348-4567-B7F4-A1C96C49CA95}" type="slidenum">
              <a:rPr kumimoji="1" lang="ja-JP" altLang="en-US" smtClean="0"/>
              <a:t>27</a:t>
            </a:fld>
            <a:endParaRPr kumimoji="1" lang="ja-JP" altLang="en-US"/>
          </a:p>
        </p:txBody>
      </p:sp>
    </p:spTree>
    <p:extLst>
      <p:ext uri="{BB962C8B-B14F-4D97-AF65-F5344CB8AC3E}">
        <p14:creationId xmlns:p14="http://schemas.microsoft.com/office/powerpoint/2010/main" val="4104151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サブタイトル 2"/>
          <p:cNvSpPr txBox="1">
            <a:spLocks/>
          </p:cNvSpPr>
          <p:nvPr/>
        </p:nvSpPr>
        <p:spPr>
          <a:xfrm>
            <a:off x="2" y="4863"/>
            <a:ext cx="12830353" cy="498598"/>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128016" tIns="64008" rIns="128016" bIns="64008"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2400" b="1" dirty="0">
                <a:latin typeface="Meiryo UI" pitchFamily="50" charset="-128"/>
                <a:ea typeface="Meiryo UI" pitchFamily="50" charset="-128"/>
                <a:cs typeface="Meiryo UI" pitchFamily="50" charset="-128"/>
              </a:rPr>
              <a:t>新石切</a:t>
            </a:r>
            <a:r>
              <a:rPr lang="ja-JP" altLang="en-US" sz="2400" b="1" dirty="0" smtClean="0">
                <a:latin typeface="Meiryo UI" pitchFamily="50" charset="-128"/>
                <a:ea typeface="Meiryo UI" pitchFamily="50" charset="-128"/>
                <a:cs typeface="Meiryo UI" pitchFamily="50" charset="-128"/>
              </a:rPr>
              <a:t>立体駐車場</a:t>
            </a:r>
            <a:endParaRPr lang="en-US" altLang="ja-JP" sz="2400" b="1" dirty="0">
              <a:latin typeface="Meiryo UI" pitchFamily="50" charset="-128"/>
              <a:ea typeface="Meiryo UI" pitchFamily="50" charset="-128"/>
              <a:cs typeface="Meiryo UI" pitchFamily="50" charset="-128"/>
            </a:endParaRPr>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4376" y="3792488"/>
            <a:ext cx="7488832" cy="5616624"/>
          </a:xfrm>
          <a:prstGeom prst="rect">
            <a:avLst/>
          </a:prstGeom>
        </p:spPr>
      </p:pic>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2318" y="515561"/>
            <a:ext cx="8132948" cy="3296132"/>
          </a:xfrm>
          <a:prstGeom prst="rect">
            <a:avLst/>
          </a:prstGeom>
        </p:spPr>
      </p:pic>
      <p:sp>
        <p:nvSpPr>
          <p:cNvPr id="2" name="下矢印 1"/>
          <p:cNvSpPr/>
          <p:nvPr/>
        </p:nvSpPr>
        <p:spPr>
          <a:xfrm rot="4389771">
            <a:off x="9268222" y="1456552"/>
            <a:ext cx="504056" cy="64807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p:cNvSpPr>
            <a:spLocks noGrp="1"/>
          </p:cNvSpPr>
          <p:nvPr>
            <p:ph type="sldNum" sz="quarter" idx="12"/>
          </p:nvPr>
        </p:nvSpPr>
        <p:spPr/>
        <p:txBody>
          <a:bodyPr/>
          <a:lstStyle/>
          <a:p>
            <a:fld id="{C402DA3E-F348-4567-B7F4-A1C96C49CA95}" type="slidenum">
              <a:rPr kumimoji="1" lang="ja-JP" altLang="en-US" smtClean="0"/>
              <a:t>28</a:t>
            </a:fld>
            <a:endParaRPr kumimoji="1" lang="ja-JP" altLang="en-US"/>
          </a:p>
        </p:txBody>
      </p:sp>
    </p:spTree>
    <p:extLst>
      <p:ext uri="{BB962C8B-B14F-4D97-AF65-F5344CB8AC3E}">
        <p14:creationId xmlns:p14="http://schemas.microsoft.com/office/powerpoint/2010/main" val="21329784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サブタイトル 2"/>
          <p:cNvSpPr txBox="1">
            <a:spLocks/>
          </p:cNvSpPr>
          <p:nvPr/>
        </p:nvSpPr>
        <p:spPr>
          <a:xfrm>
            <a:off x="2" y="4863"/>
            <a:ext cx="12830353" cy="498598"/>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128016" tIns="64008" rIns="128016" bIns="64008"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2400" b="1" dirty="0">
                <a:latin typeface="Meiryo UI" pitchFamily="50" charset="-128"/>
                <a:ea typeface="Meiryo UI" pitchFamily="50" charset="-128"/>
                <a:cs typeface="Meiryo UI" pitchFamily="50" charset="-128"/>
              </a:rPr>
              <a:t>新石切</a:t>
            </a:r>
            <a:r>
              <a:rPr lang="ja-JP" altLang="en-US" sz="2400" b="1" dirty="0" smtClean="0">
                <a:latin typeface="Meiryo UI" pitchFamily="50" charset="-128"/>
                <a:ea typeface="Meiryo UI" pitchFamily="50" charset="-128"/>
                <a:cs typeface="Meiryo UI" pitchFamily="50" charset="-128"/>
              </a:rPr>
              <a:t>立体駐車場</a:t>
            </a:r>
            <a:endParaRPr lang="en-US" altLang="ja-JP" sz="2400" b="1" dirty="0">
              <a:latin typeface="Meiryo UI" pitchFamily="50" charset="-128"/>
              <a:ea typeface="Meiryo UI" pitchFamily="50" charset="-128"/>
              <a:cs typeface="Meiryo UI" pitchFamily="50" charset="-128"/>
            </a:endParaRPr>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4376" y="3792488"/>
            <a:ext cx="7488832" cy="5616624"/>
          </a:xfrm>
          <a:prstGeom prst="rect">
            <a:avLst/>
          </a:prstGeom>
        </p:spPr>
      </p:pic>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2318" y="515561"/>
            <a:ext cx="8132948" cy="3296132"/>
          </a:xfrm>
          <a:prstGeom prst="rect">
            <a:avLst/>
          </a:prstGeom>
        </p:spPr>
      </p:pic>
      <p:sp>
        <p:nvSpPr>
          <p:cNvPr id="2" name="下矢印 1"/>
          <p:cNvSpPr/>
          <p:nvPr/>
        </p:nvSpPr>
        <p:spPr>
          <a:xfrm rot="14547835">
            <a:off x="8640848" y="3155447"/>
            <a:ext cx="504056" cy="64807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p:cNvSpPr>
            <a:spLocks noGrp="1"/>
          </p:cNvSpPr>
          <p:nvPr>
            <p:ph type="sldNum" sz="quarter" idx="12"/>
          </p:nvPr>
        </p:nvSpPr>
        <p:spPr/>
        <p:txBody>
          <a:bodyPr/>
          <a:lstStyle/>
          <a:p>
            <a:fld id="{C402DA3E-F348-4567-B7F4-A1C96C49CA95}" type="slidenum">
              <a:rPr kumimoji="1" lang="ja-JP" altLang="en-US" smtClean="0"/>
              <a:t>29</a:t>
            </a:fld>
            <a:endParaRPr kumimoji="1" lang="ja-JP" altLang="en-US"/>
          </a:p>
        </p:txBody>
      </p:sp>
    </p:spTree>
    <p:extLst>
      <p:ext uri="{BB962C8B-B14F-4D97-AF65-F5344CB8AC3E}">
        <p14:creationId xmlns:p14="http://schemas.microsoft.com/office/powerpoint/2010/main" val="6471183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サブタイトル 2"/>
          <p:cNvSpPr txBox="1">
            <a:spLocks/>
          </p:cNvSpPr>
          <p:nvPr/>
        </p:nvSpPr>
        <p:spPr>
          <a:xfrm>
            <a:off x="2" y="4863"/>
            <a:ext cx="12830353" cy="498598"/>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128016" tIns="64008" rIns="128016" bIns="64008"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2400" b="1" dirty="0" smtClean="0">
                <a:latin typeface="Meiryo UI" pitchFamily="50" charset="-128"/>
                <a:ea typeface="Meiryo UI" pitchFamily="50" charset="-128"/>
                <a:cs typeface="Meiryo UI" pitchFamily="50" charset="-128"/>
              </a:rPr>
              <a:t>府営駐車場の概要</a:t>
            </a:r>
            <a:endParaRPr lang="en-US" altLang="ja-JP" sz="2400" b="1" dirty="0">
              <a:latin typeface="Meiryo UI" pitchFamily="50" charset="-128"/>
              <a:ea typeface="Meiryo UI" pitchFamily="50" charset="-128"/>
              <a:cs typeface="Meiryo UI" pitchFamily="50" charset="-128"/>
            </a:endParaRPr>
          </a:p>
        </p:txBody>
      </p:sp>
      <p:graphicFrame>
        <p:nvGraphicFramePr>
          <p:cNvPr id="2" name="表 1"/>
          <p:cNvGraphicFramePr>
            <a:graphicFrameLocks noGrp="1"/>
          </p:cNvGraphicFramePr>
          <p:nvPr>
            <p:extLst/>
          </p:nvPr>
        </p:nvGraphicFramePr>
        <p:xfrm>
          <a:off x="294498" y="1390467"/>
          <a:ext cx="12241360" cy="7472160"/>
        </p:xfrm>
        <a:graphic>
          <a:graphicData uri="http://schemas.openxmlformats.org/drawingml/2006/table">
            <a:tbl>
              <a:tblPr bandRow="1">
                <a:tableStyleId>{5C22544A-7EE6-4342-B048-85BDC9FD1C3A}</a:tableStyleId>
              </a:tblPr>
              <a:tblGrid>
                <a:gridCol w="2808312">
                  <a:extLst>
                    <a:ext uri="{9D8B030D-6E8A-4147-A177-3AD203B41FA5}">
                      <a16:colId xmlns:a16="http://schemas.microsoft.com/office/drawing/2014/main" val="2383210067"/>
                    </a:ext>
                  </a:extLst>
                </a:gridCol>
                <a:gridCol w="9433048">
                  <a:extLst>
                    <a:ext uri="{9D8B030D-6E8A-4147-A177-3AD203B41FA5}">
                      <a16:colId xmlns:a16="http://schemas.microsoft.com/office/drawing/2014/main" val="4056414137"/>
                    </a:ext>
                  </a:extLst>
                </a:gridCol>
              </a:tblGrid>
              <a:tr h="540000">
                <a:tc>
                  <a:txBody>
                    <a:bodyPr/>
                    <a:lstStyle/>
                    <a:p>
                      <a:pPr algn="l"/>
                      <a:r>
                        <a:rPr lang="ja-JP" altLang="en-US" sz="1800" b="0" dirty="0" smtClean="0">
                          <a:latin typeface="Meiryo UI" panose="020B0604030504040204" pitchFamily="50" charset="-128"/>
                          <a:ea typeface="Meiryo UI" panose="020B0604030504040204" pitchFamily="50" charset="-128"/>
                        </a:rPr>
                        <a:t>指定管理者</a:t>
                      </a:r>
                      <a:endParaRPr kumimoji="1" lang="ja-JP" altLang="en-US" sz="1800" b="0" dirty="0">
                        <a:latin typeface="Meiryo UI" panose="020B0604030504040204" pitchFamily="50" charset="-128"/>
                        <a:ea typeface="Meiryo UI" panose="020B0604030504040204" pitchFamily="50" charset="-128"/>
                      </a:endParaRPr>
                    </a:p>
                  </a:txBody>
                  <a:tcPr anchor="ctr"/>
                </a:tc>
                <a:tc>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r>
                        <a:rPr lang="ja-JP" altLang="en-US" sz="1800" dirty="0" smtClean="0">
                          <a:latin typeface="Meiryo UI" panose="020B0604030504040204" pitchFamily="50" charset="-128"/>
                          <a:ea typeface="Meiryo UI" panose="020B0604030504040204" pitchFamily="50" charset="-128"/>
                        </a:rPr>
                        <a:t>タイムズ２４株式会社</a:t>
                      </a:r>
                      <a:endParaRPr lang="en-US" altLang="ja-JP" sz="1800" dirty="0" smtClean="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873232941"/>
                  </a:ext>
                </a:extLst>
              </a:tr>
              <a:tr h="540000">
                <a:tc>
                  <a:txBody>
                    <a:bodyPr/>
                    <a:lstStyle/>
                    <a:p>
                      <a:pPr algn="l"/>
                      <a:r>
                        <a:rPr kumimoji="1" lang="ja-JP" altLang="en-US" sz="1800" b="0" dirty="0" smtClean="0">
                          <a:latin typeface="Meiryo UI" panose="020B0604030504040204" pitchFamily="50" charset="-128"/>
                          <a:ea typeface="Meiryo UI" panose="020B0604030504040204" pitchFamily="50" charset="-128"/>
                        </a:rPr>
                        <a:t>指定管理期間</a:t>
                      </a:r>
                      <a:endParaRPr kumimoji="1" lang="ja-JP" altLang="en-US" sz="1800" b="0" dirty="0">
                        <a:latin typeface="Meiryo UI" panose="020B0604030504040204" pitchFamily="50" charset="-128"/>
                        <a:ea typeface="Meiryo UI" panose="020B0604030504040204" pitchFamily="50" charset="-128"/>
                      </a:endParaRPr>
                    </a:p>
                  </a:txBody>
                  <a:tcPr anchor="ctr"/>
                </a:tc>
                <a:tc>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r>
                        <a:rPr kumimoji="1" lang="en-US" altLang="ja-JP" sz="1800" dirty="0" smtClean="0">
                          <a:latin typeface="Meiryo UI" panose="020B0604030504040204" pitchFamily="50" charset="-128"/>
                          <a:ea typeface="Meiryo UI" panose="020B0604030504040204" pitchFamily="50" charset="-128"/>
                        </a:rPr>
                        <a:t>2016</a:t>
                      </a:r>
                      <a:r>
                        <a:rPr kumimoji="1" lang="ja-JP" altLang="en-US" sz="1800" dirty="0" smtClean="0">
                          <a:latin typeface="Meiryo UI" panose="020B0604030504040204" pitchFamily="50" charset="-128"/>
                          <a:ea typeface="Meiryo UI" panose="020B0604030504040204" pitchFamily="50" charset="-128"/>
                        </a:rPr>
                        <a:t>年</a:t>
                      </a:r>
                      <a:r>
                        <a:rPr kumimoji="1" lang="en-US" altLang="ja-JP" sz="1800" dirty="0" smtClean="0">
                          <a:latin typeface="Meiryo UI" panose="020B0604030504040204" pitchFamily="50" charset="-128"/>
                          <a:ea typeface="Meiryo UI" panose="020B0604030504040204" pitchFamily="50" charset="-128"/>
                        </a:rPr>
                        <a:t>4</a:t>
                      </a:r>
                      <a:r>
                        <a:rPr kumimoji="1" lang="ja-JP" altLang="en-US" sz="1800" dirty="0" smtClean="0">
                          <a:latin typeface="Meiryo UI" panose="020B0604030504040204" pitchFamily="50" charset="-128"/>
                          <a:ea typeface="Meiryo UI" panose="020B0604030504040204" pitchFamily="50" charset="-128"/>
                        </a:rPr>
                        <a:t>月</a:t>
                      </a:r>
                      <a:r>
                        <a:rPr kumimoji="1" lang="en-US" altLang="ja-JP" sz="1800" dirty="0" smtClean="0">
                          <a:latin typeface="Meiryo UI" panose="020B0604030504040204" pitchFamily="50" charset="-128"/>
                          <a:ea typeface="Meiryo UI" panose="020B0604030504040204" pitchFamily="50" charset="-128"/>
                        </a:rPr>
                        <a:t>1</a:t>
                      </a:r>
                      <a:r>
                        <a:rPr kumimoji="1" lang="ja-JP" altLang="en-US" sz="1800" dirty="0" smtClean="0">
                          <a:latin typeface="Meiryo UI" panose="020B0604030504040204" pitchFamily="50" charset="-128"/>
                          <a:ea typeface="Meiryo UI" panose="020B0604030504040204" pitchFamily="50" charset="-128"/>
                        </a:rPr>
                        <a:t>日～</a:t>
                      </a:r>
                      <a:r>
                        <a:rPr kumimoji="1" lang="en-US" altLang="ja-JP" sz="1800" dirty="0" smtClean="0">
                          <a:latin typeface="Meiryo UI" panose="020B0604030504040204" pitchFamily="50" charset="-128"/>
                          <a:ea typeface="Meiryo UI" panose="020B0604030504040204" pitchFamily="50" charset="-128"/>
                        </a:rPr>
                        <a:t>2021</a:t>
                      </a:r>
                      <a:r>
                        <a:rPr kumimoji="1" lang="ja-JP" altLang="en-US" sz="1800" dirty="0" smtClean="0">
                          <a:latin typeface="Meiryo UI" panose="020B0604030504040204" pitchFamily="50" charset="-128"/>
                          <a:ea typeface="Meiryo UI" panose="020B0604030504040204" pitchFamily="50" charset="-128"/>
                        </a:rPr>
                        <a:t>年</a:t>
                      </a:r>
                      <a:r>
                        <a:rPr kumimoji="1" lang="en-US" altLang="ja-JP" sz="1800" dirty="0" smtClean="0">
                          <a:latin typeface="Meiryo UI" panose="020B0604030504040204" pitchFamily="50" charset="-128"/>
                          <a:ea typeface="Meiryo UI" panose="020B0604030504040204" pitchFamily="50" charset="-128"/>
                        </a:rPr>
                        <a:t>3</a:t>
                      </a:r>
                      <a:r>
                        <a:rPr kumimoji="1" lang="ja-JP" altLang="en-US" sz="1800" dirty="0" smtClean="0">
                          <a:latin typeface="Meiryo UI" panose="020B0604030504040204" pitchFamily="50" charset="-128"/>
                          <a:ea typeface="Meiryo UI" panose="020B0604030504040204" pitchFamily="50" charset="-128"/>
                        </a:rPr>
                        <a:t>月</a:t>
                      </a:r>
                      <a:r>
                        <a:rPr kumimoji="1" lang="en-US" altLang="ja-JP" sz="1800" dirty="0" smtClean="0">
                          <a:latin typeface="Meiryo UI" panose="020B0604030504040204" pitchFamily="50" charset="-128"/>
                          <a:ea typeface="Meiryo UI" panose="020B0604030504040204" pitchFamily="50" charset="-128"/>
                        </a:rPr>
                        <a:t>31</a:t>
                      </a:r>
                      <a:r>
                        <a:rPr kumimoji="1" lang="ja-JP" altLang="en-US" sz="1800" dirty="0" smtClean="0">
                          <a:latin typeface="Meiryo UI" panose="020B0604030504040204" pitchFamily="50" charset="-128"/>
                          <a:ea typeface="Meiryo UI" panose="020B0604030504040204" pitchFamily="50" charset="-128"/>
                        </a:rPr>
                        <a:t>日</a:t>
                      </a:r>
                      <a:endParaRPr kumimoji="1" lang="en-US" altLang="ja-JP" sz="1800" dirty="0" smtClean="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654055896"/>
                  </a:ext>
                </a:extLst>
              </a:tr>
              <a:tr h="540000">
                <a:tc>
                  <a:txBody>
                    <a:bodyPr/>
                    <a:lstStyle/>
                    <a:p>
                      <a:pPr algn="l"/>
                      <a:r>
                        <a:rPr kumimoji="1" lang="ja-JP" altLang="en-US" sz="1800" b="0" dirty="0" smtClean="0">
                          <a:latin typeface="Meiryo UI" panose="020B0604030504040204" pitchFamily="50" charset="-128"/>
                          <a:ea typeface="Meiryo UI" panose="020B0604030504040204" pitchFamily="50" charset="-128"/>
                        </a:rPr>
                        <a:t>大阪府への納付金</a:t>
                      </a:r>
                      <a:endParaRPr kumimoji="1" lang="ja-JP" altLang="en-US" sz="1800" b="0" dirty="0">
                        <a:latin typeface="Meiryo UI" panose="020B0604030504040204" pitchFamily="50" charset="-128"/>
                        <a:ea typeface="Meiryo UI" panose="020B0604030504040204" pitchFamily="50" charset="-128"/>
                      </a:endParaRPr>
                    </a:p>
                  </a:txBody>
                  <a:tcPr anchor="ctr"/>
                </a:tc>
                <a:tc>
                  <a:txBody>
                    <a:bodyPr/>
                    <a:lstStyle/>
                    <a:p>
                      <a:pPr algn="l"/>
                      <a:r>
                        <a:rPr kumimoji="1" lang="en-US" altLang="ja-JP" sz="1800" dirty="0" smtClean="0">
                          <a:latin typeface="Meiryo UI" panose="020B0604030504040204" pitchFamily="50" charset="-128"/>
                          <a:ea typeface="Meiryo UI" panose="020B0604030504040204" pitchFamily="50" charset="-128"/>
                        </a:rPr>
                        <a:t>75,100,000</a:t>
                      </a:r>
                      <a:r>
                        <a:rPr kumimoji="1" lang="ja-JP" altLang="en-US" sz="1800" dirty="0" smtClean="0">
                          <a:latin typeface="Meiryo UI" panose="020B0604030504040204" pitchFamily="50" charset="-128"/>
                          <a:ea typeface="Meiryo UI" panose="020B0604030504040204" pitchFamily="50" charset="-128"/>
                        </a:rPr>
                        <a:t>円</a:t>
                      </a:r>
                      <a:r>
                        <a:rPr kumimoji="1" lang="en-US" altLang="ja-JP" sz="1800" dirty="0" smtClean="0">
                          <a:latin typeface="Meiryo UI" panose="020B0604030504040204" pitchFamily="50" charset="-128"/>
                          <a:ea typeface="Meiryo UI" panose="020B0604030504040204" pitchFamily="50" charset="-128"/>
                        </a:rPr>
                        <a:t>/</a:t>
                      </a:r>
                      <a:r>
                        <a:rPr kumimoji="1" lang="ja-JP" altLang="en-US" sz="1800" dirty="0" smtClean="0">
                          <a:latin typeface="Meiryo UI" panose="020B0604030504040204" pitchFamily="50" charset="-128"/>
                          <a:ea typeface="Meiryo UI" panose="020B0604030504040204" pitchFamily="50" charset="-128"/>
                        </a:rPr>
                        <a:t>年　（税別）</a:t>
                      </a:r>
                      <a:endParaRPr kumimoji="1" lang="ja-JP" altLang="en-US" sz="18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47238622"/>
                  </a:ext>
                </a:extLst>
              </a:tr>
              <a:tr h="370840">
                <a:tc>
                  <a:txBody>
                    <a:bodyPr/>
                    <a:lstStyle/>
                    <a:p>
                      <a:r>
                        <a:rPr lang="ja-JP" altLang="en-US" sz="1800" b="0" dirty="0" smtClean="0">
                          <a:latin typeface="Meiryo UI" panose="020B0604030504040204" pitchFamily="50" charset="-128"/>
                          <a:ea typeface="Meiryo UI" panose="020B0604030504040204" pitchFamily="50" charset="-128"/>
                        </a:rPr>
                        <a:t>管理運営業務の内容</a:t>
                      </a:r>
                      <a:endParaRPr kumimoji="1" lang="ja-JP" altLang="en-US" sz="1800" b="0" dirty="0">
                        <a:latin typeface="Meiryo UI" panose="020B0604030504040204" pitchFamily="50" charset="-128"/>
                        <a:ea typeface="Meiryo UI" panose="020B0604030504040204" pitchFamily="50" charset="-128"/>
                      </a:endParaRPr>
                    </a:p>
                  </a:txBody>
                  <a:tcPr anchor="ctr"/>
                </a:tc>
                <a:tc>
                  <a:txBody>
                    <a:bodyPr/>
                    <a:lstStyle/>
                    <a:p>
                      <a:pPr>
                        <a:lnSpc>
                          <a:spcPct val="150000"/>
                        </a:lnSpc>
                      </a:pPr>
                      <a:r>
                        <a:rPr lang="en-US" altLang="ja-JP" sz="1800" dirty="0" smtClean="0">
                          <a:latin typeface="Meiryo UI" panose="020B0604030504040204" pitchFamily="50" charset="-128"/>
                          <a:ea typeface="Meiryo UI" panose="020B0604030504040204" pitchFamily="50" charset="-128"/>
                        </a:rPr>
                        <a:t>【</a:t>
                      </a:r>
                      <a:r>
                        <a:rPr lang="ja-JP" altLang="ja-JP" sz="1800" dirty="0" smtClean="0">
                          <a:latin typeface="Meiryo UI" panose="020B0604030504040204" pitchFamily="50" charset="-128"/>
                          <a:ea typeface="Meiryo UI" panose="020B0604030504040204" pitchFamily="50" charset="-128"/>
                        </a:rPr>
                        <a:t>駐車場の管理運営業務並びに清掃業務</a:t>
                      </a:r>
                      <a:r>
                        <a:rPr lang="en-US" altLang="ja-JP" sz="1800" dirty="0" smtClean="0">
                          <a:latin typeface="Meiryo UI" panose="020B0604030504040204" pitchFamily="50" charset="-128"/>
                          <a:ea typeface="Meiryo UI" panose="020B0604030504040204" pitchFamily="50" charset="-128"/>
                        </a:rPr>
                        <a:t>】</a:t>
                      </a:r>
                      <a:endParaRPr lang="ja-JP" altLang="ja-JP" sz="1800" dirty="0" smtClean="0">
                        <a:latin typeface="Meiryo UI" panose="020B0604030504040204" pitchFamily="50" charset="-128"/>
                        <a:ea typeface="Meiryo UI" panose="020B0604030504040204" pitchFamily="50" charset="-128"/>
                      </a:endParaRPr>
                    </a:p>
                    <a:p>
                      <a:pPr>
                        <a:lnSpc>
                          <a:spcPct val="150000"/>
                        </a:lnSpc>
                      </a:pPr>
                      <a:r>
                        <a:rPr lang="ja-JP" altLang="ja-JP" sz="1800" dirty="0" smtClean="0">
                          <a:latin typeface="Meiryo UI" panose="020B0604030504040204" pitchFamily="50" charset="-128"/>
                          <a:ea typeface="Meiryo UI" panose="020B0604030504040204" pitchFamily="50" charset="-128"/>
                        </a:rPr>
                        <a:t>・利用受付</a:t>
                      </a:r>
                      <a:r>
                        <a:rPr lang="ja-JP" altLang="en-US" sz="1800" dirty="0" smtClean="0">
                          <a:latin typeface="Meiryo UI" panose="020B0604030504040204" pitchFamily="50" charset="-128"/>
                          <a:ea typeface="Meiryo UI" panose="020B0604030504040204" pitchFamily="50" charset="-128"/>
                        </a:rPr>
                        <a:t>　　</a:t>
                      </a:r>
                      <a:r>
                        <a:rPr lang="ja-JP" altLang="ja-JP" sz="1800" dirty="0" smtClean="0">
                          <a:latin typeface="Meiryo UI" panose="020B0604030504040204" pitchFamily="50" charset="-128"/>
                          <a:ea typeface="Meiryo UI" panose="020B0604030504040204" pitchFamily="50" charset="-128"/>
                        </a:rPr>
                        <a:t>・利用料金の徴収</a:t>
                      </a:r>
                      <a:r>
                        <a:rPr lang="ja-JP" altLang="en-US" sz="1800" dirty="0" smtClean="0">
                          <a:latin typeface="Meiryo UI" panose="020B0604030504040204" pitchFamily="50" charset="-128"/>
                          <a:ea typeface="Meiryo UI" panose="020B0604030504040204" pitchFamily="50" charset="-128"/>
                        </a:rPr>
                        <a:t>　　</a:t>
                      </a:r>
                      <a:r>
                        <a:rPr lang="ja-JP" altLang="ja-JP" sz="1800" dirty="0" smtClean="0">
                          <a:latin typeface="Meiryo UI" panose="020B0604030504040204" pitchFamily="50" charset="-128"/>
                          <a:ea typeface="Meiryo UI" panose="020B0604030504040204" pitchFamily="50" charset="-128"/>
                        </a:rPr>
                        <a:t>・車両の誘導及び案内</a:t>
                      </a:r>
                      <a:r>
                        <a:rPr lang="ja-JP" altLang="en-US" sz="1800" dirty="0" smtClean="0">
                          <a:latin typeface="Meiryo UI" panose="020B0604030504040204" pitchFamily="50" charset="-128"/>
                          <a:ea typeface="Meiryo UI" panose="020B0604030504040204" pitchFamily="50" charset="-128"/>
                        </a:rPr>
                        <a:t>　　</a:t>
                      </a:r>
                      <a:r>
                        <a:rPr lang="ja-JP" altLang="ja-JP" sz="1800" dirty="0" smtClean="0">
                          <a:latin typeface="Meiryo UI" panose="020B0604030504040204" pitchFamily="50" charset="-128"/>
                          <a:ea typeface="Meiryo UI" panose="020B0604030504040204" pitchFamily="50" charset="-128"/>
                        </a:rPr>
                        <a:t>・利用者の案内</a:t>
                      </a:r>
                      <a:r>
                        <a:rPr lang="ja-JP" altLang="en-US" sz="1800" dirty="0" smtClean="0">
                          <a:latin typeface="Meiryo UI" panose="020B0604030504040204" pitchFamily="50" charset="-128"/>
                          <a:ea typeface="Meiryo UI" panose="020B0604030504040204" pitchFamily="50" charset="-128"/>
                        </a:rPr>
                        <a:t>　　</a:t>
                      </a:r>
                      <a:endParaRPr lang="en-US" altLang="ja-JP" sz="1800" dirty="0" smtClean="0">
                        <a:latin typeface="Meiryo UI" panose="020B0604030504040204" pitchFamily="50" charset="-128"/>
                        <a:ea typeface="Meiryo UI" panose="020B0604030504040204" pitchFamily="50" charset="-128"/>
                      </a:endParaRPr>
                    </a:p>
                    <a:p>
                      <a:pPr>
                        <a:lnSpc>
                          <a:spcPct val="150000"/>
                        </a:lnSpc>
                      </a:pPr>
                      <a:r>
                        <a:rPr lang="ja-JP" altLang="ja-JP" sz="1800" dirty="0" smtClean="0">
                          <a:latin typeface="Meiryo UI" panose="020B0604030504040204" pitchFamily="50" charset="-128"/>
                          <a:ea typeface="Meiryo UI" panose="020B0604030504040204" pitchFamily="50" charset="-128"/>
                        </a:rPr>
                        <a:t>・事故、不正使用及び苦情等の対応</a:t>
                      </a:r>
                      <a:r>
                        <a:rPr lang="ja-JP" altLang="en-US" sz="1800" dirty="0" smtClean="0">
                          <a:latin typeface="Meiryo UI" panose="020B0604030504040204" pitchFamily="50" charset="-128"/>
                          <a:ea typeface="Meiryo UI" panose="020B0604030504040204" pitchFamily="50" charset="-128"/>
                        </a:rPr>
                        <a:t>　　</a:t>
                      </a:r>
                      <a:r>
                        <a:rPr lang="ja-JP" altLang="ja-JP" sz="1800" dirty="0" smtClean="0">
                          <a:latin typeface="Meiryo UI" panose="020B0604030504040204" pitchFamily="50" charset="-128"/>
                          <a:ea typeface="Meiryo UI" panose="020B0604030504040204" pitchFamily="50" charset="-128"/>
                        </a:rPr>
                        <a:t>・業務報告</a:t>
                      </a:r>
                      <a:r>
                        <a:rPr lang="ja-JP" altLang="en-US" sz="1800" dirty="0" smtClean="0">
                          <a:latin typeface="Meiryo UI" panose="020B0604030504040204" pitchFamily="50" charset="-128"/>
                          <a:ea typeface="Meiryo UI" panose="020B0604030504040204" pitchFamily="50" charset="-128"/>
                        </a:rPr>
                        <a:t>　　</a:t>
                      </a:r>
                      <a:r>
                        <a:rPr lang="ja-JP" altLang="ja-JP" sz="1800" dirty="0" smtClean="0">
                          <a:latin typeface="Meiryo UI" panose="020B0604030504040204" pitchFamily="50" charset="-128"/>
                          <a:ea typeface="Meiryo UI" panose="020B0604030504040204" pitchFamily="50" charset="-128"/>
                        </a:rPr>
                        <a:t>・光熱水費支払い</a:t>
                      </a:r>
                      <a:r>
                        <a:rPr lang="ja-JP" altLang="en-US" sz="1800" dirty="0" smtClean="0">
                          <a:latin typeface="Meiryo UI" panose="020B0604030504040204" pitchFamily="50" charset="-128"/>
                          <a:ea typeface="Meiryo UI" panose="020B0604030504040204" pitchFamily="50" charset="-128"/>
                        </a:rPr>
                        <a:t>　　</a:t>
                      </a:r>
                      <a:r>
                        <a:rPr lang="ja-JP" altLang="ja-JP" sz="1800" dirty="0" smtClean="0">
                          <a:latin typeface="Meiryo UI" panose="020B0604030504040204" pitchFamily="50" charset="-128"/>
                          <a:ea typeface="Meiryo UI" panose="020B0604030504040204" pitchFamily="50" charset="-128"/>
                        </a:rPr>
                        <a:t>・場内巡回</a:t>
                      </a:r>
                      <a:r>
                        <a:rPr lang="ja-JP" altLang="en-US" sz="1800" dirty="0" smtClean="0">
                          <a:latin typeface="Meiryo UI" panose="020B0604030504040204" pitchFamily="50" charset="-128"/>
                          <a:ea typeface="Meiryo UI" panose="020B0604030504040204" pitchFamily="50" charset="-128"/>
                        </a:rPr>
                        <a:t>　　</a:t>
                      </a:r>
                      <a:endParaRPr lang="en-US" altLang="ja-JP" sz="1800" dirty="0" smtClean="0">
                        <a:latin typeface="Meiryo UI" panose="020B0604030504040204" pitchFamily="50" charset="-128"/>
                        <a:ea typeface="Meiryo UI" panose="020B0604030504040204" pitchFamily="50" charset="-128"/>
                      </a:endParaRPr>
                    </a:p>
                    <a:p>
                      <a:pPr>
                        <a:lnSpc>
                          <a:spcPct val="150000"/>
                        </a:lnSpc>
                      </a:pPr>
                      <a:r>
                        <a:rPr lang="ja-JP" altLang="ja-JP" sz="1800" dirty="0" smtClean="0">
                          <a:latin typeface="Meiryo UI" panose="020B0604030504040204" pitchFamily="50" charset="-128"/>
                          <a:ea typeface="Meiryo UI" panose="020B0604030504040204" pitchFamily="50" charset="-128"/>
                        </a:rPr>
                        <a:t>・設備機械の操作及び運転</a:t>
                      </a:r>
                      <a:r>
                        <a:rPr lang="ja-JP" altLang="en-US" sz="1800" dirty="0" smtClean="0">
                          <a:latin typeface="Meiryo UI" panose="020B0604030504040204" pitchFamily="50" charset="-128"/>
                          <a:ea typeface="Meiryo UI" panose="020B0604030504040204" pitchFamily="50" charset="-128"/>
                        </a:rPr>
                        <a:t>　　</a:t>
                      </a:r>
                      <a:r>
                        <a:rPr lang="ja-JP" altLang="ja-JP" sz="1800" dirty="0" smtClean="0">
                          <a:latin typeface="Meiryo UI" panose="020B0604030504040204" pitchFamily="50" charset="-128"/>
                          <a:ea typeface="Meiryo UI" panose="020B0604030504040204" pitchFamily="50" charset="-128"/>
                        </a:rPr>
                        <a:t>・施設の清掃（トイレ清掃、場内清掃など）</a:t>
                      </a:r>
                      <a:endParaRPr lang="en-US" altLang="ja-JP" sz="1800" dirty="0" smtClean="0">
                        <a:latin typeface="Meiryo UI" panose="020B0604030504040204" pitchFamily="50" charset="-128"/>
                        <a:ea typeface="Meiryo UI" panose="020B0604030504040204" pitchFamily="50" charset="-128"/>
                      </a:endParaRPr>
                    </a:p>
                    <a:p>
                      <a:pPr>
                        <a:lnSpc>
                          <a:spcPct val="150000"/>
                        </a:lnSpc>
                      </a:pPr>
                      <a:r>
                        <a:rPr lang="ja-JP" altLang="ja-JP" sz="1800" dirty="0" smtClean="0">
                          <a:latin typeface="Meiryo UI" panose="020B0604030504040204" pitchFamily="50" charset="-128"/>
                          <a:ea typeface="Meiryo UI" panose="020B0604030504040204" pitchFamily="50" charset="-128"/>
                        </a:rPr>
                        <a:t>・電気自動車（</a:t>
                      </a:r>
                      <a:r>
                        <a:rPr lang="en-US" altLang="ja-JP" sz="1800" dirty="0" smtClean="0">
                          <a:latin typeface="Meiryo UI" panose="020B0604030504040204" pitchFamily="50" charset="-128"/>
                          <a:ea typeface="Meiryo UI" panose="020B0604030504040204" pitchFamily="50" charset="-128"/>
                        </a:rPr>
                        <a:t>EV</a:t>
                      </a:r>
                      <a:r>
                        <a:rPr lang="ja-JP" altLang="ja-JP" sz="1800" dirty="0" smtClean="0">
                          <a:latin typeface="Meiryo UI" panose="020B0604030504040204" pitchFamily="50" charset="-128"/>
                          <a:ea typeface="Meiryo UI" panose="020B0604030504040204" pitchFamily="50" charset="-128"/>
                        </a:rPr>
                        <a:t>）、プラグインハイブリッド車（</a:t>
                      </a:r>
                      <a:r>
                        <a:rPr lang="en-US" altLang="ja-JP" sz="1800" dirty="0" smtClean="0">
                          <a:latin typeface="Meiryo UI" panose="020B0604030504040204" pitchFamily="50" charset="-128"/>
                          <a:ea typeface="Meiryo UI" panose="020B0604030504040204" pitchFamily="50" charset="-128"/>
                        </a:rPr>
                        <a:t>PHV</a:t>
                      </a:r>
                      <a:r>
                        <a:rPr lang="ja-JP" altLang="ja-JP" sz="1800" dirty="0" smtClean="0">
                          <a:latin typeface="Meiryo UI" panose="020B0604030504040204" pitchFamily="50" charset="-128"/>
                          <a:ea typeface="Meiryo UI" panose="020B0604030504040204" pitchFamily="50" charset="-128"/>
                        </a:rPr>
                        <a:t>）又は燃料電池車への対応</a:t>
                      </a:r>
                    </a:p>
                    <a:p>
                      <a:pPr>
                        <a:lnSpc>
                          <a:spcPct val="150000"/>
                        </a:lnSpc>
                      </a:pPr>
                      <a:r>
                        <a:rPr lang="ja-JP" altLang="ja-JP" sz="1800" dirty="0" smtClean="0">
                          <a:latin typeface="Meiryo UI" panose="020B0604030504040204" pitchFamily="50" charset="-128"/>
                          <a:ea typeface="Meiryo UI" panose="020B0604030504040204" pitchFamily="50" charset="-128"/>
                        </a:rPr>
                        <a:t>・緊急時及び災害時の初期対応（場内事故対応及び施設の応急修繕対応を含む）</a:t>
                      </a:r>
                    </a:p>
                    <a:p>
                      <a:pPr>
                        <a:lnSpc>
                          <a:spcPct val="150000"/>
                        </a:lnSpc>
                      </a:pPr>
                      <a:endParaRPr lang="en-US" altLang="ja-JP" sz="1800" dirty="0" smtClean="0">
                        <a:latin typeface="Meiryo UI" panose="020B0604030504040204" pitchFamily="50" charset="-128"/>
                        <a:ea typeface="Meiryo UI" panose="020B0604030504040204" pitchFamily="50" charset="-128"/>
                      </a:endParaRPr>
                    </a:p>
                    <a:p>
                      <a:pPr>
                        <a:lnSpc>
                          <a:spcPct val="150000"/>
                        </a:lnSpc>
                      </a:pPr>
                      <a:r>
                        <a:rPr lang="en-US" altLang="ja-JP" sz="1800" dirty="0" smtClean="0">
                          <a:latin typeface="Meiryo UI" panose="020B0604030504040204" pitchFamily="50" charset="-128"/>
                          <a:ea typeface="Meiryo UI" panose="020B0604030504040204" pitchFamily="50" charset="-128"/>
                        </a:rPr>
                        <a:t>【</a:t>
                      </a:r>
                      <a:r>
                        <a:rPr lang="ja-JP" altLang="ja-JP" sz="1800" dirty="0" smtClean="0">
                          <a:latin typeface="Meiryo UI" panose="020B0604030504040204" pitchFamily="50" charset="-128"/>
                          <a:ea typeface="Meiryo UI" panose="020B0604030504040204" pitchFamily="50" charset="-128"/>
                        </a:rPr>
                        <a:t>駐車場の維持・修繕業務</a:t>
                      </a:r>
                      <a:r>
                        <a:rPr lang="en-US" altLang="ja-JP" sz="1800" dirty="0" smtClean="0">
                          <a:latin typeface="Meiryo UI" panose="020B0604030504040204" pitchFamily="50" charset="-128"/>
                          <a:ea typeface="Meiryo UI" panose="020B0604030504040204" pitchFamily="50" charset="-128"/>
                        </a:rPr>
                        <a:t>】</a:t>
                      </a:r>
                      <a:endParaRPr lang="ja-JP" altLang="ja-JP" sz="1800" dirty="0" smtClean="0">
                        <a:latin typeface="Meiryo UI" panose="020B0604030504040204" pitchFamily="50" charset="-128"/>
                        <a:ea typeface="Meiryo UI" panose="020B0604030504040204" pitchFamily="50" charset="-128"/>
                      </a:endParaRPr>
                    </a:p>
                    <a:p>
                      <a:pPr>
                        <a:lnSpc>
                          <a:spcPct val="150000"/>
                        </a:lnSpc>
                      </a:pPr>
                      <a:r>
                        <a:rPr lang="ja-JP" altLang="ja-JP" sz="1800" dirty="0" smtClean="0">
                          <a:latin typeface="Meiryo UI" panose="020B0604030504040204" pitchFamily="50" charset="-128"/>
                          <a:ea typeface="Meiryo UI" panose="020B0604030504040204" pitchFamily="50" charset="-128"/>
                        </a:rPr>
                        <a:t>・設備機器等保守点検</a:t>
                      </a:r>
                      <a:r>
                        <a:rPr lang="ja-JP" altLang="en-US" sz="1800" dirty="0" smtClean="0">
                          <a:latin typeface="Meiryo UI" panose="020B0604030504040204" pitchFamily="50" charset="-128"/>
                          <a:ea typeface="Meiryo UI" panose="020B0604030504040204" pitchFamily="50" charset="-128"/>
                        </a:rPr>
                        <a:t>　　</a:t>
                      </a:r>
                      <a:r>
                        <a:rPr lang="ja-JP" altLang="ja-JP" sz="1800" dirty="0" smtClean="0">
                          <a:latin typeface="Meiryo UI" panose="020B0604030504040204" pitchFamily="50" charset="-128"/>
                          <a:ea typeface="Meiryo UI" panose="020B0604030504040204" pitchFamily="50" charset="-128"/>
                        </a:rPr>
                        <a:t>・一般廃棄物又は産業廃棄物の処理</a:t>
                      </a:r>
                      <a:r>
                        <a:rPr lang="ja-JP" altLang="en-US" sz="1800" dirty="0" smtClean="0">
                          <a:latin typeface="Meiryo UI" panose="020B0604030504040204" pitchFamily="50" charset="-128"/>
                          <a:ea typeface="Meiryo UI" panose="020B0604030504040204" pitchFamily="50" charset="-128"/>
                        </a:rPr>
                        <a:t>　　</a:t>
                      </a:r>
                      <a:endParaRPr lang="en-US" altLang="ja-JP" sz="1800" dirty="0" smtClean="0">
                        <a:latin typeface="Meiryo UI" panose="020B0604030504040204" pitchFamily="50" charset="-128"/>
                        <a:ea typeface="Meiryo UI" panose="020B0604030504040204" pitchFamily="50" charset="-128"/>
                      </a:endParaRPr>
                    </a:p>
                    <a:p>
                      <a:pPr>
                        <a:lnSpc>
                          <a:spcPct val="150000"/>
                        </a:lnSpc>
                      </a:pPr>
                      <a:r>
                        <a:rPr lang="ja-JP" altLang="ja-JP" sz="1800" dirty="0" smtClean="0">
                          <a:latin typeface="Meiryo UI" panose="020B0604030504040204" pitchFamily="50" charset="-128"/>
                          <a:ea typeface="Meiryo UI" panose="020B0604030504040204" pitchFamily="50" charset="-128"/>
                        </a:rPr>
                        <a:t>・施設、設備、外構の維持・修繕</a:t>
                      </a:r>
                    </a:p>
                    <a:p>
                      <a:pPr>
                        <a:lnSpc>
                          <a:spcPct val="150000"/>
                        </a:lnSpc>
                      </a:pPr>
                      <a:endParaRPr lang="en-US" altLang="ja-JP" sz="1800" dirty="0" smtClean="0">
                        <a:latin typeface="Meiryo UI" panose="020B0604030504040204" pitchFamily="50" charset="-128"/>
                        <a:ea typeface="Meiryo UI" panose="020B0604030504040204" pitchFamily="50" charset="-128"/>
                      </a:endParaRPr>
                    </a:p>
                    <a:p>
                      <a:pPr>
                        <a:lnSpc>
                          <a:spcPct val="150000"/>
                        </a:lnSpc>
                      </a:pPr>
                      <a:r>
                        <a:rPr lang="en-US" altLang="ja-JP" sz="1800" dirty="0" smtClean="0">
                          <a:latin typeface="Meiryo UI" panose="020B0604030504040204" pitchFamily="50" charset="-128"/>
                          <a:ea typeface="Meiryo UI" panose="020B0604030504040204" pitchFamily="50" charset="-128"/>
                        </a:rPr>
                        <a:t>【</a:t>
                      </a:r>
                      <a:r>
                        <a:rPr lang="ja-JP" altLang="ja-JP" sz="1800" dirty="0" smtClean="0">
                          <a:latin typeface="Meiryo UI" panose="020B0604030504040204" pitchFamily="50" charset="-128"/>
                          <a:ea typeface="Meiryo UI" panose="020B0604030504040204" pitchFamily="50" charset="-128"/>
                        </a:rPr>
                        <a:t>駐車場の利用状況調査及び利用促進業務</a:t>
                      </a:r>
                      <a:r>
                        <a:rPr lang="en-US" altLang="ja-JP" sz="1800" dirty="0" smtClean="0">
                          <a:latin typeface="Meiryo UI" panose="020B0604030504040204" pitchFamily="50" charset="-128"/>
                          <a:ea typeface="Meiryo UI" panose="020B0604030504040204" pitchFamily="50" charset="-128"/>
                        </a:rPr>
                        <a:t>】</a:t>
                      </a:r>
                      <a:endParaRPr lang="ja-JP" altLang="ja-JP" sz="1800" dirty="0" smtClean="0">
                        <a:latin typeface="Meiryo UI" panose="020B0604030504040204" pitchFamily="50" charset="-128"/>
                        <a:ea typeface="Meiryo UI" panose="020B0604030504040204" pitchFamily="50" charset="-128"/>
                      </a:endParaRPr>
                    </a:p>
                    <a:p>
                      <a:pPr>
                        <a:lnSpc>
                          <a:spcPct val="150000"/>
                        </a:lnSpc>
                      </a:pPr>
                      <a:r>
                        <a:rPr lang="ja-JP" altLang="ja-JP" sz="1800" dirty="0" smtClean="0">
                          <a:latin typeface="Meiryo UI" panose="020B0604030504040204" pitchFamily="50" charset="-128"/>
                          <a:ea typeface="Meiryo UI" panose="020B0604030504040204" pitchFamily="50" charset="-128"/>
                        </a:rPr>
                        <a:t>・各種統計資料作成</a:t>
                      </a:r>
                      <a:r>
                        <a:rPr lang="ja-JP" altLang="en-US" sz="1800" dirty="0" smtClean="0">
                          <a:latin typeface="Meiryo UI" panose="020B0604030504040204" pitchFamily="50" charset="-128"/>
                          <a:ea typeface="Meiryo UI" panose="020B0604030504040204" pitchFamily="50" charset="-128"/>
                        </a:rPr>
                        <a:t>　　</a:t>
                      </a:r>
                      <a:r>
                        <a:rPr lang="ja-JP" altLang="ja-JP" sz="1800" dirty="0" smtClean="0">
                          <a:latin typeface="Meiryo UI" panose="020B0604030504040204" pitchFamily="50" charset="-128"/>
                          <a:ea typeface="Meiryo UI" panose="020B0604030504040204" pitchFamily="50" charset="-128"/>
                        </a:rPr>
                        <a:t>・ＰＲ活動（府の承認によるもの）</a:t>
                      </a:r>
                      <a:r>
                        <a:rPr lang="ja-JP" altLang="en-US" sz="1800" dirty="0" smtClean="0">
                          <a:latin typeface="Meiryo UI" panose="020B0604030504040204" pitchFamily="50" charset="-128"/>
                          <a:ea typeface="Meiryo UI" panose="020B0604030504040204" pitchFamily="50" charset="-128"/>
                        </a:rPr>
                        <a:t>　</a:t>
                      </a:r>
                      <a:r>
                        <a:rPr lang="ja-JP" altLang="ja-JP" sz="1800" dirty="0" smtClean="0">
                          <a:latin typeface="Meiryo UI" panose="020B0604030504040204" pitchFamily="50" charset="-128"/>
                          <a:ea typeface="Meiryo UI" panose="020B0604030504040204" pitchFamily="50" charset="-128"/>
                        </a:rPr>
                        <a:t>・利用者アンケートの実施</a:t>
                      </a:r>
                      <a:r>
                        <a:rPr lang="ja-JP" altLang="en-US" sz="1800" dirty="0" smtClean="0">
                          <a:latin typeface="Meiryo UI" panose="020B0604030504040204" pitchFamily="50" charset="-128"/>
                          <a:ea typeface="Meiryo UI" panose="020B0604030504040204" pitchFamily="50" charset="-128"/>
                        </a:rPr>
                        <a:t>　　</a:t>
                      </a:r>
                      <a:endParaRPr lang="en-US" altLang="ja-JP" sz="1800" dirty="0" smtClean="0">
                        <a:latin typeface="Meiryo UI" panose="020B0604030504040204" pitchFamily="50" charset="-128"/>
                        <a:ea typeface="Meiryo UI" panose="020B0604030504040204" pitchFamily="50" charset="-128"/>
                      </a:endParaRPr>
                    </a:p>
                    <a:p>
                      <a:pPr>
                        <a:lnSpc>
                          <a:spcPct val="150000"/>
                        </a:lnSpc>
                      </a:pPr>
                      <a:r>
                        <a:rPr lang="ja-JP" altLang="ja-JP" sz="1800" dirty="0" smtClean="0">
                          <a:latin typeface="Meiryo UI" panose="020B0604030504040204" pitchFamily="50" charset="-128"/>
                          <a:ea typeface="Meiryo UI" panose="020B0604030504040204" pitchFamily="50" charset="-128"/>
                        </a:rPr>
                        <a:t>・利用促進に関する提案</a:t>
                      </a:r>
                    </a:p>
                  </a:txBody>
                  <a:tcPr anchor="ctr"/>
                </a:tc>
                <a:extLst>
                  <a:ext uri="{0D108BD9-81ED-4DB2-BD59-A6C34878D82A}">
                    <a16:rowId xmlns:a16="http://schemas.microsoft.com/office/drawing/2014/main" val="1561966708"/>
                  </a:ext>
                </a:extLst>
              </a:tr>
            </a:tbl>
          </a:graphicData>
        </a:graphic>
      </p:graphicFrame>
      <p:sp>
        <p:nvSpPr>
          <p:cNvPr id="3" name="テキスト ボックス 2"/>
          <p:cNvSpPr txBox="1"/>
          <p:nvPr/>
        </p:nvSpPr>
        <p:spPr>
          <a:xfrm>
            <a:off x="221804" y="746909"/>
            <a:ext cx="7128792" cy="400110"/>
          </a:xfrm>
          <a:prstGeom prst="rect">
            <a:avLst/>
          </a:prstGeom>
          <a:noFill/>
        </p:spPr>
        <p:txBody>
          <a:bodyPr wrap="square" rtlCol="0">
            <a:spAutoFit/>
          </a:bodyPr>
          <a:lstStyle/>
          <a:p>
            <a:r>
              <a:rPr lang="ja-JP" altLang="en-US" sz="2000" dirty="0" smtClean="0">
                <a:latin typeface="Meiryo UI" panose="020B0604030504040204" pitchFamily="50" charset="-128"/>
                <a:ea typeface="Meiryo UI" panose="020B0604030504040204" pitchFamily="50" charset="-128"/>
              </a:rPr>
              <a:t>３駐車場一体で、管理運営業務契約を締結。</a:t>
            </a:r>
            <a:endParaRPr kumimoji="1" lang="ja-JP" altLang="en-US" sz="20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fld id="{C402DA3E-F348-4567-B7F4-A1C96C49CA95}" type="slidenum">
              <a:rPr kumimoji="1" lang="ja-JP" altLang="en-US" smtClean="0"/>
              <a:t>3</a:t>
            </a:fld>
            <a:endParaRPr kumimoji="1" lang="ja-JP" altLang="en-US"/>
          </a:p>
        </p:txBody>
      </p:sp>
    </p:spTree>
    <p:extLst>
      <p:ext uri="{BB962C8B-B14F-4D97-AF65-F5344CB8AC3E}">
        <p14:creationId xmlns:p14="http://schemas.microsoft.com/office/powerpoint/2010/main" val="17499586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サブタイトル 2"/>
          <p:cNvSpPr txBox="1">
            <a:spLocks/>
          </p:cNvSpPr>
          <p:nvPr/>
        </p:nvSpPr>
        <p:spPr>
          <a:xfrm>
            <a:off x="2" y="4863"/>
            <a:ext cx="12830353" cy="498598"/>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128016" tIns="64008" rIns="128016" bIns="64008"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2400" b="1" dirty="0">
                <a:latin typeface="Meiryo UI" pitchFamily="50" charset="-128"/>
                <a:ea typeface="Meiryo UI" pitchFamily="50" charset="-128"/>
                <a:cs typeface="Meiryo UI" pitchFamily="50" charset="-128"/>
              </a:rPr>
              <a:t>新石切</a:t>
            </a:r>
            <a:r>
              <a:rPr lang="ja-JP" altLang="en-US" sz="2400" b="1" dirty="0" smtClean="0">
                <a:latin typeface="Meiryo UI" pitchFamily="50" charset="-128"/>
                <a:ea typeface="Meiryo UI" pitchFamily="50" charset="-128"/>
                <a:cs typeface="Meiryo UI" pitchFamily="50" charset="-128"/>
              </a:rPr>
              <a:t>立体駐車場</a:t>
            </a:r>
            <a:endParaRPr lang="en-US" altLang="ja-JP" sz="2400" b="1" dirty="0">
              <a:latin typeface="Meiryo UI" pitchFamily="50" charset="-128"/>
              <a:ea typeface="Meiryo UI" pitchFamily="50" charset="-128"/>
              <a:cs typeface="Meiryo UI" pitchFamily="50" charset="-128"/>
            </a:endParaRPr>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4376" y="3792488"/>
            <a:ext cx="7488832" cy="5616624"/>
          </a:xfrm>
          <a:prstGeom prst="rect">
            <a:avLst/>
          </a:prstGeom>
        </p:spPr>
      </p:pic>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2318" y="515561"/>
            <a:ext cx="8132948" cy="3296132"/>
          </a:xfrm>
          <a:prstGeom prst="rect">
            <a:avLst/>
          </a:prstGeom>
        </p:spPr>
      </p:pic>
      <p:sp>
        <p:nvSpPr>
          <p:cNvPr id="2" name="下矢印 1"/>
          <p:cNvSpPr/>
          <p:nvPr/>
        </p:nvSpPr>
        <p:spPr>
          <a:xfrm rot="6301495">
            <a:off x="5302930" y="3190648"/>
            <a:ext cx="504056" cy="64807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p:cNvSpPr>
            <a:spLocks noGrp="1"/>
          </p:cNvSpPr>
          <p:nvPr>
            <p:ph type="sldNum" sz="quarter" idx="12"/>
          </p:nvPr>
        </p:nvSpPr>
        <p:spPr/>
        <p:txBody>
          <a:bodyPr/>
          <a:lstStyle/>
          <a:p>
            <a:fld id="{C402DA3E-F348-4567-B7F4-A1C96C49CA95}" type="slidenum">
              <a:rPr kumimoji="1" lang="ja-JP" altLang="en-US" smtClean="0"/>
              <a:t>30</a:t>
            </a:fld>
            <a:endParaRPr kumimoji="1" lang="ja-JP" altLang="en-US"/>
          </a:p>
        </p:txBody>
      </p:sp>
    </p:spTree>
    <p:extLst>
      <p:ext uri="{BB962C8B-B14F-4D97-AF65-F5344CB8AC3E}">
        <p14:creationId xmlns:p14="http://schemas.microsoft.com/office/powerpoint/2010/main" val="5055851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サブタイトル 2"/>
          <p:cNvSpPr txBox="1">
            <a:spLocks/>
          </p:cNvSpPr>
          <p:nvPr/>
        </p:nvSpPr>
        <p:spPr>
          <a:xfrm>
            <a:off x="2" y="4863"/>
            <a:ext cx="12830353" cy="498598"/>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128016" tIns="64008" rIns="128016" bIns="64008"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2400" b="1" dirty="0">
                <a:latin typeface="Meiryo UI" pitchFamily="50" charset="-128"/>
                <a:ea typeface="Meiryo UI" pitchFamily="50" charset="-128"/>
                <a:cs typeface="Meiryo UI" pitchFamily="50" charset="-128"/>
              </a:rPr>
              <a:t>新石切</a:t>
            </a:r>
            <a:r>
              <a:rPr lang="ja-JP" altLang="en-US" sz="2400" b="1" dirty="0" smtClean="0">
                <a:latin typeface="Meiryo UI" pitchFamily="50" charset="-128"/>
                <a:ea typeface="Meiryo UI" pitchFamily="50" charset="-128"/>
                <a:cs typeface="Meiryo UI" pitchFamily="50" charset="-128"/>
              </a:rPr>
              <a:t>立体駐車場</a:t>
            </a:r>
            <a:endParaRPr lang="en-US" altLang="ja-JP" sz="2400" b="1" dirty="0">
              <a:latin typeface="Meiryo UI" pitchFamily="50" charset="-128"/>
              <a:ea typeface="Meiryo UI" pitchFamily="50" charset="-128"/>
              <a:cs typeface="Meiryo UI" pitchFamily="50" charset="-128"/>
            </a:endParaRPr>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4376" y="3792488"/>
            <a:ext cx="7488832" cy="5616624"/>
          </a:xfrm>
          <a:prstGeom prst="rect">
            <a:avLst/>
          </a:prstGeom>
        </p:spPr>
      </p:pic>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2318" y="515561"/>
            <a:ext cx="8132948" cy="3296132"/>
          </a:xfrm>
          <a:prstGeom prst="rect">
            <a:avLst/>
          </a:prstGeom>
        </p:spPr>
      </p:pic>
      <p:sp>
        <p:nvSpPr>
          <p:cNvPr id="2" name="下矢印 1"/>
          <p:cNvSpPr/>
          <p:nvPr/>
        </p:nvSpPr>
        <p:spPr>
          <a:xfrm rot="5400000">
            <a:off x="4528592" y="1858961"/>
            <a:ext cx="504056" cy="64807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p:cNvSpPr>
            <a:spLocks noGrp="1"/>
          </p:cNvSpPr>
          <p:nvPr>
            <p:ph type="sldNum" sz="quarter" idx="12"/>
          </p:nvPr>
        </p:nvSpPr>
        <p:spPr/>
        <p:txBody>
          <a:bodyPr/>
          <a:lstStyle/>
          <a:p>
            <a:fld id="{C402DA3E-F348-4567-B7F4-A1C96C49CA95}" type="slidenum">
              <a:rPr kumimoji="1" lang="ja-JP" altLang="en-US" smtClean="0"/>
              <a:t>31</a:t>
            </a:fld>
            <a:endParaRPr kumimoji="1" lang="ja-JP" altLang="en-US"/>
          </a:p>
        </p:txBody>
      </p:sp>
    </p:spTree>
    <p:extLst>
      <p:ext uri="{BB962C8B-B14F-4D97-AF65-F5344CB8AC3E}">
        <p14:creationId xmlns:p14="http://schemas.microsoft.com/office/powerpoint/2010/main" val="10564566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サブタイトル 2"/>
          <p:cNvSpPr txBox="1">
            <a:spLocks/>
          </p:cNvSpPr>
          <p:nvPr/>
        </p:nvSpPr>
        <p:spPr>
          <a:xfrm>
            <a:off x="2" y="4863"/>
            <a:ext cx="12830353" cy="498598"/>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128016" tIns="64008" rIns="128016" bIns="64008"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2400" b="1" dirty="0">
                <a:latin typeface="Meiryo UI" pitchFamily="50" charset="-128"/>
                <a:ea typeface="Meiryo UI" pitchFamily="50" charset="-128"/>
                <a:cs typeface="Meiryo UI" pitchFamily="50" charset="-128"/>
              </a:rPr>
              <a:t>新石切</a:t>
            </a:r>
            <a:r>
              <a:rPr lang="ja-JP" altLang="en-US" sz="2400" b="1" dirty="0" smtClean="0">
                <a:latin typeface="Meiryo UI" pitchFamily="50" charset="-128"/>
                <a:ea typeface="Meiryo UI" pitchFamily="50" charset="-128"/>
                <a:cs typeface="Meiryo UI" pitchFamily="50" charset="-128"/>
              </a:rPr>
              <a:t>立体駐車場</a:t>
            </a:r>
            <a:endParaRPr lang="en-US" altLang="ja-JP" sz="2400" b="1" dirty="0">
              <a:latin typeface="Meiryo UI" pitchFamily="50" charset="-128"/>
              <a:ea typeface="Meiryo UI" pitchFamily="50" charset="-128"/>
              <a:cs typeface="Meiryo UI" pitchFamily="50" charset="-128"/>
            </a:endParaRPr>
          </a:p>
        </p:txBody>
      </p:sp>
      <p:sp>
        <p:nvSpPr>
          <p:cNvPr id="3" name="テキスト ボックス 2"/>
          <p:cNvSpPr txBox="1"/>
          <p:nvPr/>
        </p:nvSpPr>
        <p:spPr>
          <a:xfrm>
            <a:off x="135782" y="6384776"/>
            <a:ext cx="3275256" cy="461665"/>
          </a:xfrm>
          <a:prstGeom prst="rect">
            <a:avLst/>
          </a:prstGeom>
          <a:noFill/>
        </p:spPr>
        <p:txBody>
          <a:bodyPr wrap="none" rtlCol="0">
            <a:spAutoFit/>
          </a:bodyPr>
          <a:lstStyle/>
          <a:p>
            <a:r>
              <a:rPr kumimoji="1" lang="ja-JP" altLang="en-US" sz="2400" b="1" dirty="0" smtClean="0">
                <a:latin typeface="Meiryo UI" panose="020B0604030504040204" pitchFamily="50" charset="-128"/>
                <a:ea typeface="Meiryo UI" panose="020B0604030504040204" pitchFamily="50" charset="-128"/>
              </a:rPr>
              <a:t>■利用者アンケート結果</a:t>
            </a:r>
            <a:endParaRPr kumimoji="1" lang="ja-JP" altLang="en-US" sz="2400" b="1" dirty="0">
              <a:latin typeface="Meiryo UI" panose="020B0604030504040204" pitchFamily="50" charset="-128"/>
              <a:ea typeface="Meiryo UI" panose="020B0604030504040204" pitchFamily="50" charset="-128"/>
            </a:endParaRPr>
          </a:p>
        </p:txBody>
      </p:sp>
      <p:sp>
        <p:nvSpPr>
          <p:cNvPr id="4" name="テキスト ボックス 3"/>
          <p:cNvSpPr txBox="1"/>
          <p:nvPr/>
        </p:nvSpPr>
        <p:spPr>
          <a:xfrm>
            <a:off x="366810" y="7032160"/>
            <a:ext cx="12096092" cy="1569660"/>
          </a:xfrm>
          <a:prstGeom prst="rect">
            <a:avLst/>
          </a:prstGeom>
          <a:noFill/>
          <a:ln>
            <a:solidFill>
              <a:schemeClr val="tx1"/>
            </a:solidFill>
          </a:ln>
        </p:spPr>
        <p:txBody>
          <a:bodyPr wrap="square" rtlCol="0">
            <a:spAutoFit/>
          </a:bodyPr>
          <a:lstStyle/>
          <a:p>
            <a:pPr marL="342900" indent="-342900">
              <a:buFont typeface="Wingdings" panose="05000000000000000000" pitchFamily="2" charset="2"/>
              <a:buChar char="ü"/>
            </a:pP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昼間</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の時間帯の利用（入庫）が多く、市内の利用者が約</a:t>
            </a:r>
            <a:r>
              <a:rPr lang="en-US" altLang="ja-JP" sz="2400" dirty="0">
                <a:latin typeface="Meiryo UI" panose="020B0604030504040204" pitchFamily="50" charset="-128"/>
                <a:ea typeface="Meiryo UI" panose="020B0604030504040204" pitchFamily="50" charset="-128"/>
                <a:cs typeface="Meiryo UI" panose="020B0604030504040204" pitchFamily="50" charset="-128"/>
              </a:rPr>
              <a:t>70%</a:t>
            </a:r>
          </a:p>
          <a:p>
            <a:pPr marL="342900" indent="-342900">
              <a:buFont typeface="Wingdings" panose="05000000000000000000" pitchFamily="2" charset="2"/>
              <a:buChar char="ü"/>
            </a:pP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目的地</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までの移動手段の約８９</a:t>
            </a:r>
            <a:r>
              <a:rPr lang="en-US" altLang="ja-JP" sz="2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が徒歩</a:t>
            </a:r>
            <a:endParaRPr lang="en-US" altLang="ja-JP" sz="2400" dirty="0">
              <a:latin typeface="Meiryo UI" panose="020B0604030504040204" pitchFamily="50" charset="-128"/>
              <a:ea typeface="Meiryo UI" panose="020B0604030504040204" pitchFamily="50" charset="-128"/>
              <a:cs typeface="Meiryo UI" panose="020B0604030504040204" pitchFamily="50" charset="-128"/>
            </a:endParaRPr>
          </a:p>
          <a:p>
            <a:pPr marL="342900" indent="-342900">
              <a:buFont typeface="Wingdings" panose="05000000000000000000" pitchFamily="2" charset="2"/>
              <a:buChar char="ü"/>
            </a:pP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利用</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目的は、仕事や通勤・通学の利用は少なく、その他（銀行、病院、美容院、神社など）の利用が約</a:t>
            </a:r>
            <a:r>
              <a:rPr lang="en-US" altLang="ja-JP" sz="2400" dirty="0">
                <a:latin typeface="Meiryo UI" panose="020B0604030504040204" pitchFamily="50" charset="-128"/>
                <a:ea typeface="Meiryo UI" panose="020B0604030504040204" pitchFamily="50" charset="-128"/>
                <a:cs typeface="Meiryo UI" panose="020B0604030504040204" pitchFamily="50" charset="-128"/>
              </a:rPr>
              <a:t>74</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％を占める</a:t>
            </a:r>
            <a:endParaRPr lang="en-US" altLang="ja-JP" sz="2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3736182" y="8875439"/>
            <a:ext cx="8230138" cy="461665"/>
          </a:xfrm>
          <a:prstGeom prst="rect">
            <a:avLst/>
          </a:prstGeom>
          <a:noFill/>
        </p:spPr>
        <p:txBody>
          <a:bodyPr wrap="none" rtlCol="0">
            <a:spAutoFit/>
          </a:body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市内居住者が新石切駅周辺の銀行や病院などに行く際に利用。</a:t>
            </a:r>
            <a:endParaRPr lang="en-US" altLang="ja-JP" sz="2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右矢印 6"/>
          <p:cNvSpPr/>
          <p:nvPr/>
        </p:nvSpPr>
        <p:spPr>
          <a:xfrm>
            <a:off x="2531354" y="8843868"/>
            <a:ext cx="965570" cy="55015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136104" y="696144"/>
            <a:ext cx="3371436" cy="461665"/>
          </a:xfrm>
          <a:prstGeom prst="rect">
            <a:avLst/>
          </a:prstGeom>
          <a:noFill/>
        </p:spPr>
        <p:txBody>
          <a:bodyPr wrap="none" rtlCol="0">
            <a:spAutoFit/>
          </a:bodyPr>
          <a:lstStyle/>
          <a:p>
            <a:r>
              <a:rPr kumimoji="1" lang="ja-JP" altLang="en-US" sz="2400" b="1" dirty="0" smtClean="0">
                <a:latin typeface="Meiryo UI" panose="020B0604030504040204" pitchFamily="50" charset="-128"/>
                <a:ea typeface="Meiryo UI" panose="020B0604030504040204" pitchFamily="50" charset="-128"/>
              </a:rPr>
              <a:t>■平成</a:t>
            </a:r>
            <a:r>
              <a:rPr kumimoji="1" lang="en-US" altLang="ja-JP" sz="2400" b="1" dirty="0" smtClean="0">
                <a:latin typeface="Meiryo UI" panose="020B0604030504040204" pitchFamily="50" charset="-128"/>
                <a:ea typeface="Meiryo UI" panose="020B0604030504040204" pitchFamily="50" charset="-128"/>
              </a:rPr>
              <a:t>30</a:t>
            </a:r>
            <a:r>
              <a:rPr kumimoji="1" lang="ja-JP" altLang="en-US" sz="2400" b="1" dirty="0" smtClean="0">
                <a:latin typeface="Meiryo UI" panose="020B0604030504040204" pitchFamily="50" charset="-128"/>
                <a:ea typeface="Meiryo UI" panose="020B0604030504040204" pitchFamily="50" charset="-128"/>
              </a:rPr>
              <a:t>年度利用状況</a:t>
            </a:r>
            <a:endParaRPr kumimoji="1" lang="ja-JP" altLang="en-US" sz="2400" b="1" dirty="0">
              <a:latin typeface="Meiryo UI" panose="020B0604030504040204" pitchFamily="50" charset="-128"/>
              <a:ea typeface="Meiryo UI" panose="020B0604030504040204" pitchFamily="50" charset="-128"/>
            </a:endParaRPr>
          </a:p>
        </p:txBody>
      </p:sp>
      <p:sp>
        <p:nvSpPr>
          <p:cNvPr id="9" name="テキスト ボックス 8"/>
          <p:cNvSpPr txBox="1"/>
          <p:nvPr/>
        </p:nvSpPr>
        <p:spPr>
          <a:xfrm>
            <a:off x="1099403" y="1213267"/>
            <a:ext cx="2476960" cy="461665"/>
          </a:xfrm>
          <a:prstGeom prst="rect">
            <a:avLst/>
          </a:prstGeom>
          <a:noFill/>
        </p:spPr>
        <p:txBody>
          <a:bodyPr wrap="none" rtlCol="0">
            <a:spAutoFit/>
          </a:bodyPr>
          <a:lstStyle/>
          <a:p>
            <a:r>
              <a:rPr kumimoji="1" lang="en-US" altLang="ja-JP" sz="2400" dirty="0" smtClean="0">
                <a:latin typeface="Meiryo UI" panose="020B0604030504040204" pitchFamily="50" charset="-128"/>
                <a:ea typeface="Meiryo UI" panose="020B0604030504040204" pitchFamily="50" charset="-128"/>
              </a:rPr>
              <a:t>【</a:t>
            </a:r>
            <a:r>
              <a:rPr kumimoji="1" lang="ja-JP" altLang="en-US" sz="2400" dirty="0" smtClean="0">
                <a:latin typeface="Meiryo UI" panose="020B0604030504040204" pitchFamily="50" charset="-128"/>
                <a:ea typeface="Meiryo UI" panose="020B0604030504040204" pitchFamily="50" charset="-128"/>
              </a:rPr>
              <a:t>四輪</a:t>
            </a:r>
            <a:r>
              <a:rPr kumimoji="1" lang="en-US" altLang="ja-JP" sz="2400" dirty="0" smtClean="0">
                <a:latin typeface="Meiryo UI" panose="020B0604030504040204" pitchFamily="50" charset="-128"/>
                <a:ea typeface="Meiryo UI" panose="020B0604030504040204" pitchFamily="50" charset="-128"/>
              </a:rPr>
              <a:t>】51,600</a:t>
            </a:r>
            <a:r>
              <a:rPr kumimoji="1" lang="ja-JP" altLang="en-US" sz="2400" dirty="0">
                <a:latin typeface="Meiryo UI" panose="020B0604030504040204" pitchFamily="50" charset="-128"/>
                <a:ea typeface="Meiryo UI" panose="020B0604030504040204" pitchFamily="50" charset="-128"/>
              </a:rPr>
              <a:t>台</a:t>
            </a:r>
          </a:p>
        </p:txBody>
      </p:sp>
      <p:sp>
        <p:nvSpPr>
          <p:cNvPr id="10" name="スライド番号プレースホルダー 9"/>
          <p:cNvSpPr>
            <a:spLocks noGrp="1"/>
          </p:cNvSpPr>
          <p:nvPr>
            <p:ph type="sldNum" sz="quarter" idx="12"/>
          </p:nvPr>
        </p:nvSpPr>
        <p:spPr/>
        <p:txBody>
          <a:bodyPr/>
          <a:lstStyle/>
          <a:p>
            <a:fld id="{C402DA3E-F348-4567-B7F4-A1C96C49CA95}" type="slidenum">
              <a:rPr kumimoji="1" lang="ja-JP" altLang="en-US" smtClean="0"/>
              <a:t>32</a:t>
            </a:fld>
            <a:endParaRPr kumimoji="1" lang="ja-JP" altLang="en-US"/>
          </a:p>
        </p:txBody>
      </p:sp>
      <p:pic>
        <p:nvPicPr>
          <p:cNvPr id="11" name="図 10"/>
          <p:cNvPicPr>
            <a:picLocks noChangeAspect="1"/>
          </p:cNvPicPr>
          <p:nvPr/>
        </p:nvPicPr>
        <p:blipFill>
          <a:blip r:embed="rId2"/>
          <a:stretch>
            <a:fillRect/>
          </a:stretch>
        </p:blipFill>
        <p:spPr>
          <a:xfrm>
            <a:off x="1714975" y="1806816"/>
            <a:ext cx="9654377" cy="4392242"/>
          </a:xfrm>
          <a:prstGeom prst="rect">
            <a:avLst/>
          </a:prstGeom>
        </p:spPr>
      </p:pic>
    </p:spTree>
    <p:extLst>
      <p:ext uri="{BB962C8B-B14F-4D97-AF65-F5344CB8AC3E}">
        <p14:creationId xmlns:p14="http://schemas.microsoft.com/office/powerpoint/2010/main" val="5516708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1928" y="552128"/>
            <a:ext cx="13187014" cy="6768752"/>
          </a:xfrm>
        </p:spPr>
        <p:txBody>
          <a:bodyPr>
            <a:normAutofit/>
          </a:bodyPr>
          <a:lstStyle/>
          <a:p>
            <a:r>
              <a:rPr lang="ja-JP" altLang="en-US" sz="9600" u="sng" dirty="0" smtClean="0">
                <a:latin typeface="Meiryo UI" panose="020B0604030504040204" pitchFamily="50" charset="-128"/>
                <a:ea typeface="Meiryo UI" panose="020B0604030504040204" pitchFamily="50" charset="-128"/>
              </a:rPr>
              <a:t>茨木地下駐車場</a:t>
            </a:r>
            <a:endParaRPr kumimoji="1" lang="ja-JP" altLang="en-US" sz="4000" u="sng" dirty="0">
              <a:latin typeface="Meiryo UI" panose="020B0604030504040204" pitchFamily="50" charset="-128"/>
              <a:ea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C402DA3E-F348-4567-B7F4-A1C96C49CA95}" type="slidenum">
              <a:rPr kumimoji="1" lang="ja-JP" altLang="en-US" smtClean="0"/>
              <a:t>33</a:t>
            </a:fld>
            <a:endParaRPr kumimoji="1" lang="ja-JP" altLang="en-US"/>
          </a:p>
        </p:txBody>
      </p:sp>
    </p:spTree>
    <p:extLst>
      <p:ext uri="{BB962C8B-B14F-4D97-AF65-F5344CB8AC3E}">
        <p14:creationId xmlns:p14="http://schemas.microsoft.com/office/powerpoint/2010/main" val="80238883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サブタイトル 2"/>
          <p:cNvSpPr txBox="1">
            <a:spLocks/>
          </p:cNvSpPr>
          <p:nvPr/>
        </p:nvSpPr>
        <p:spPr>
          <a:xfrm>
            <a:off x="2" y="4863"/>
            <a:ext cx="12830353" cy="498598"/>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128016" tIns="64008" rIns="128016" bIns="64008"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2400" b="1" dirty="0" smtClean="0">
                <a:latin typeface="Meiryo UI" pitchFamily="50" charset="-128"/>
                <a:ea typeface="Meiryo UI" pitchFamily="50" charset="-128"/>
                <a:cs typeface="Meiryo UI" pitchFamily="50" charset="-128"/>
              </a:rPr>
              <a:t>茨木</a:t>
            </a:r>
            <a:r>
              <a:rPr lang="ja-JP" altLang="en-US" sz="2400" b="1" dirty="0">
                <a:latin typeface="Meiryo UI" pitchFamily="50" charset="-128"/>
                <a:ea typeface="Meiryo UI" pitchFamily="50" charset="-128"/>
                <a:cs typeface="Meiryo UI" pitchFamily="50" charset="-128"/>
              </a:rPr>
              <a:t>地下</a:t>
            </a:r>
            <a:r>
              <a:rPr lang="ja-JP" altLang="en-US" sz="2400" b="1" dirty="0" smtClean="0">
                <a:latin typeface="Meiryo UI" pitchFamily="50" charset="-128"/>
                <a:ea typeface="Meiryo UI" pitchFamily="50" charset="-128"/>
                <a:cs typeface="Meiryo UI" pitchFamily="50" charset="-128"/>
              </a:rPr>
              <a:t>駐車場</a:t>
            </a:r>
            <a:endParaRPr lang="en-US" altLang="ja-JP" sz="2400" b="1" dirty="0">
              <a:latin typeface="Meiryo UI" pitchFamily="50" charset="-128"/>
              <a:ea typeface="Meiryo UI" pitchFamily="50" charset="-128"/>
              <a:cs typeface="Meiryo UI" pitchFamily="50" charset="-128"/>
            </a:endParaRPr>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48272"/>
            <a:ext cx="12762538" cy="6457175"/>
          </a:xfrm>
          <a:prstGeom prst="rect">
            <a:avLst/>
          </a:prstGeom>
        </p:spPr>
      </p:pic>
      <p:sp>
        <p:nvSpPr>
          <p:cNvPr id="6" name="楕円 5"/>
          <p:cNvSpPr/>
          <p:nvPr/>
        </p:nvSpPr>
        <p:spPr>
          <a:xfrm>
            <a:off x="6387172" y="4440560"/>
            <a:ext cx="216024" cy="288032"/>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スライド番号プレースホルダー 6"/>
          <p:cNvSpPr>
            <a:spLocks noGrp="1"/>
          </p:cNvSpPr>
          <p:nvPr>
            <p:ph type="sldNum" sz="quarter" idx="12"/>
          </p:nvPr>
        </p:nvSpPr>
        <p:spPr/>
        <p:txBody>
          <a:bodyPr/>
          <a:lstStyle/>
          <a:p>
            <a:fld id="{C402DA3E-F348-4567-B7F4-A1C96C49CA95}" type="slidenum">
              <a:rPr kumimoji="1" lang="ja-JP" altLang="en-US" smtClean="0"/>
              <a:t>34</a:t>
            </a:fld>
            <a:endParaRPr kumimoji="1" lang="ja-JP" altLang="en-US"/>
          </a:p>
        </p:txBody>
      </p:sp>
    </p:spTree>
    <p:extLst>
      <p:ext uri="{BB962C8B-B14F-4D97-AF65-F5344CB8AC3E}">
        <p14:creationId xmlns:p14="http://schemas.microsoft.com/office/powerpoint/2010/main" val="13472300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サブタイトル 2"/>
          <p:cNvSpPr txBox="1">
            <a:spLocks/>
          </p:cNvSpPr>
          <p:nvPr/>
        </p:nvSpPr>
        <p:spPr>
          <a:xfrm>
            <a:off x="2" y="4863"/>
            <a:ext cx="12830353" cy="498598"/>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128016" tIns="64008" rIns="128016" bIns="64008"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2400" b="1" dirty="0" smtClean="0">
                <a:latin typeface="Meiryo UI" pitchFamily="50" charset="-128"/>
                <a:ea typeface="Meiryo UI" pitchFamily="50" charset="-128"/>
                <a:cs typeface="Meiryo UI" pitchFamily="50" charset="-128"/>
              </a:rPr>
              <a:t>茨木地下駐車場</a:t>
            </a:r>
            <a:endParaRPr lang="en-US" altLang="ja-JP" sz="2400" b="1" dirty="0">
              <a:latin typeface="Meiryo UI" pitchFamily="50" charset="-128"/>
              <a:ea typeface="Meiryo UI" pitchFamily="50" charset="-128"/>
              <a:cs typeface="Meiryo UI" pitchFamily="50" charset="-128"/>
            </a:endParaRPr>
          </a:p>
        </p:txBody>
      </p:sp>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32248"/>
            <a:ext cx="12789022" cy="6580759"/>
          </a:xfrm>
          <a:prstGeom prst="rect">
            <a:avLst/>
          </a:prstGeom>
        </p:spPr>
      </p:pic>
      <p:sp>
        <p:nvSpPr>
          <p:cNvPr id="3" name="フリーフォーム 2"/>
          <p:cNvSpPr/>
          <p:nvPr/>
        </p:nvSpPr>
        <p:spPr>
          <a:xfrm>
            <a:off x="7330440" y="2392680"/>
            <a:ext cx="662940" cy="1417320"/>
          </a:xfrm>
          <a:custGeom>
            <a:avLst/>
            <a:gdLst>
              <a:gd name="connsiteX0" fmla="*/ 655320 w 662940"/>
              <a:gd name="connsiteY0" fmla="*/ 30480 h 1417320"/>
              <a:gd name="connsiteX1" fmla="*/ 38100 w 662940"/>
              <a:gd name="connsiteY1" fmla="*/ 0 h 1417320"/>
              <a:gd name="connsiteX2" fmla="*/ 0 w 662940"/>
              <a:gd name="connsiteY2" fmla="*/ 1402080 h 1417320"/>
              <a:gd name="connsiteX3" fmla="*/ 662940 w 662940"/>
              <a:gd name="connsiteY3" fmla="*/ 1417320 h 1417320"/>
              <a:gd name="connsiteX4" fmla="*/ 655320 w 662940"/>
              <a:gd name="connsiteY4" fmla="*/ 30480 h 1417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940" h="1417320">
                <a:moveTo>
                  <a:pt x="655320" y="30480"/>
                </a:moveTo>
                <a:lnTo>
                  <a:pt x="38100" y="0"/>
                </a:lnTo>
                <a:lnTo>
                  <a:pt x="0" y="1402080"/>
                </a:lnTo>
                <a:lnTo>
                  <a:pt x="662940" y="1417320"/>
                </a:lnTo>
                <a:lnTo>
                  <a:pt x="655320" y="30480"/>
                </a:lnTo>
                <a:close/>
              </a:path>
            </a:pathLst>
          </a:custGeom>
          <a:noFill/>
          <a:ln w="698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スライド番号プレースホルダー 5"/>
          <p:cNvSpPr>
            <a:spLocks noGrp="1"/>
          </p:cNvSpPr>
          <p:nvPr>
            <p:ph type="sldNum" sz="quarter" idx="12"/>
          </p:nvPr>
        </p:nvSpPr>
        <p:spPr/>
        <p:txBody>
          <a:bodyPr/>
          <a:lstStyle/>
          <a:p>
            <a:fld id="{C402DA3E-F348-4567-B7F4-A1C96C49CA95}" type="slidenum">
              <a:rPr kumimoji="1" lang="ja-JP" altLang="en-US" smtClean="0"/>
              <a:t>35</a:t>
            </a:fld>
            <a:endParaRPr kumimoji="1" lang="ja-JP" altLang="en-US"/>
          </a:p>
        </p:txBody>
      </p:sp>
    </p:spTree>
    <p:extLst>
      <p:ext uri="{BB962C8B-B14F-4D97-AF65-F5344CB8AC3E}">
        <p14:creationId xmlns:p14="http://schemas.microsoft.com/office/powerpoint/2010/main" val="27104634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サブタイトル 2"/>
          <p:cNvSpPr>
            <a:spLocks noGrp="1"/>
          </p:cNvSpPr>
          <p:nvPr>
            <p:ph type="subTitle" idx="1"/>
          </p:nvPr>
        </p:nvSpPr>
        <p:spPr>
          <a:xfrm>
            <a:off x="2" y="4863"/>
            <a:ext cx="12830353" cy="498598"/>
          </a:xfr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wrap="square">
            <a:spAutoFit/>
          </a:bodyPr>
          <a:lstStyle/>
          <a:p>
            <a:pPr algn="l"/>
            <a:r>
              <a:rPr lang="ja-JP" altLang="en-US" sz="2400" b="1" dirty="0" smtClean="0">
                <a:solidFill>
                  <a:schemeClr val="tx1"/>
                </a:solidFill>
                <a:latin typeface="Meiryo UI" pitchFamily="50" charset="-128"/>
                <a:ea typeface="Meiryo UI" pitchFamily="50" charset="-128"/>
                <a:cs typeface="Meiryo UI" pitchFamily="50" charset="-128"/>
              </a:rPr>
              <a:t>茨木</a:t>
            </a:r>
            <a:r>
              <a:rPr lang="ja-JP" altLang="en-US" sz="2400" b="1" dirty="0">
                <a:solidFill>
                  <a:schemeClr val="tx1"/>
                </a:solidFill>
                <a:latin typeface="Meiryo UI" pitchFamily="50" charset="-128"/>
                <a:ea typeface="Meiryo UI" pitchFamily="50" charset="-128"/>
                <a:cs typeface="Meiryo UI" pitchFamily="50" charset="-128"/>
              </a:rPr>
              <a:t>地下</a:t>
            </a:r>
            <a:r>
              <a:rPr lang="ja-JP" altLang="en-US" sz="2400" b="1" dirty="0" smtClean="0">
                <a:solidFill>
                  <a:schemeClr val="tx1"/>
                </a:solidFill>
                <a:latin typeface="Meiryo UI" pitchFamily="50" charset="-128"/>
                <a:ea typeface="Meiryo UI" pitchFamily="50" charset="-128"/>
                <a:cs typeface="Meiryo UI" pitchFamily="50" charset="-128"/>
              </a:rPr>
              <a:t>駐車場</a:t>
            </a:r>
            <a:endParaRPr lang="en-US" altLang="ja-JP" sz="2400" b="1" dirty="0">
              <a:solidFill>
                <a:schemeClr val="tx1"/>
              </a:solidFill>
              <a:latin typeface="Meiryo UI" pitchFamily="50" charset="-128"/>
              <a:ea typeface="Meiryo UI" pitchFamily="50" charset="-128"/>
              <a:cs typeface="Meiryo UI" pitchFamily="50" charset="-128"/>
            </a:endParaRPr>
          </a:p>
        </p:txBody>
      </p:sp>
      <p:sp>
        <p:nvSpPr>
          <p:cNvPr id="4" name="スライド番号プレースホルダー 3"/>
          <p:cNvSpPr>
            <a:spLocks noGrp="1"/>
          </p:cNvSpPr>
          <p:nvPr>
            <p:ph type="sldNum" sz="quarter" idx="12"/>
          </p:nvPr>
        </p:nvSpPr>
        <p:spPr/>
        <p:txBody>
          <a:bodyPr/>
          <a:lstStyle/>
          <a:p>
            <a:fld id="{C402DA3E-F348-4567-B7F4-A1C96C49CA95}" type="slidenum">
              <a:rPr kumimoji="1" lang="ja-JP" altLang="en-US" smtClean="0"/>
              <a:t>36</a:t>
            </a:fld>
            <a:endParaRPr kumimoji="1" lang="ja-JP" altLang="en-US"/>
          </a:p>
        </p:txBody>
      </p:sp>
      <p:graphicFrame>
        <p:nvGraphicFramePr>
          <p:cNvPr id="3" name="表 2"/>
          <p:cNvGraphicFramePr>
            <a:graphicFrameLocks noGrp="1"/>
          </p:cNvGraphicFramePr>
          <p:nvPr>
            <p:extLst>
              <p:ext uri="{D42A27DB-BD31-4B8C-83A1-F6EECF244321}">
                <p14:modId xmlns:p14="http://schemas.microsoft.com/office/powerpoint/2010/main" val="3313267047"/>
              </p:ext>
            </p:extLst>
          </p:nvPr>
        </p:nvGraphicFramePr>
        <p:xfrm>
          <a:off x="258493" y="1416224"/>
          <a:ext cx="12313369" cy="6743958"/>
        </p:xfrm>
        <a:graphic>
          <a:graphicData uri="http://schemas.openxmlformats.org/drawingml/2006/table">
            <a:tbl>
              <a:tblPr firstRow="1" bandRow="1">
                <a:tableStyleId>{5C22544A-7EE6-4342-B048-85BDC9FD1C3A}</a:tableStyleId>
              </a:tblPr>
              <a:tblGrid>
                <a:gridCol w="4032449">
                  <a:extLst>
                    <a:ext uri="{9D8B030D-6E8A-4147-A177-3AD203B41FA5}">
                      <a16:colId xmlns:a16="http://schemas.microsoft.com/office/drawing/2014/main" val="3085218193"/>
                    </a:ext>
                  </a:extLst>
                </a:gridCol>
                <a:gridCol w="2232248">
                  <a:extLst>
                    <a:ext uri="{9D8B030D-6E8A-4147-A177-3AD203B41FA5}">
                      <a16:colId xmlns:a16="http://schemas.microsoft.com/office/drawing/2014/main" val="1424178213"/>
                    </a:ext>
                  </a:extLst>
                </a:gridCol>
                <a:gridCol w="6048672">
                  <a:extLst>
                    <a:ext uri="{9D8B030D-6E8A-4147-A177-3AD203B41FA5}">
                      <a16:colId xmlns:a16="http://schemas.microsoft.com/office/drawing/2014/main" val="2874977313"/>
                    </a:ext>
                  </a:extLst>
                </a:gridCol>
              </a:tblGrid>
              <a:tr h="612000">
                <a:tc>
                  <a:txBody>
                    <a:bodyPr/>
                    <a:lstStyle/>
                    <a:p>
                      <a:pPr algn="ctr">
                        <a:lnSpc>
                          <a:spcPts val="1675"/>
                        </a:lnSpc>
                        <a:spcAft>
                          <a:spcPts val="0"/>
                        </a:spcAft>
                      </a:pPr>
                      <a:r>
                        <a:rPr lang="ja-JP" sz="2400" b="0" kern="1200" dirty="0">
                          <a:effectLst/>
                          <a:latin typeface="Meiryo UI" panose="020B0604030504040204" pitchFamily="50" charset="-128"/>
                          <a:ea typeface="Meiryo UI" panose="020B0604030504040204" pitchFamily="50" charset="-128"/>
                        </a:rPr>
                        <a:t>駐車場名</a:t>
                      </a:r>
                      <a:endParaRPr lang="ja-JP" sz="24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gridSpan="2">
                  <a:txBody>
                    <a:bodyPr/>
                    <a:lstStyle/>
                    <a:p>
                      <a:pPr algn="ctr">
                        <a:lnSpc>
                          <a:spcPts val="1675"/>
                        </a:lnSpc>
                        <a:spcAft>
                          <a:spcPts val="0"/>
                        </a:spcAft>
                      </a:pPr>
                      <a:r>
                        <a:rPr lang="ja-JP" altLang="en-US" sz="2400" b="0" kern="1200" dirty="0" smtClean="0">
                          <a:effectLst/>
                          <a:latin typeface="Meiryo UI" panose="020B0604030504040204" pitchFamily="50" charset="-128"/>
                          <a:ea typeface="Meiryo UI" panose="020B0604030504040204" pitchFamily="50" charset="-128"/>
                        </a:rPr>
                        <a:t>大阪府茨木地下</a:t>
                      </a:r>
                      <a:r>
                        <a:rPr lang="ja-JP" sz="2400" b="0" kern="1200" dirty="0" smtClean="0">
                          <a:effectLst/>
                          <a:latin typeface="Meiryo UI" panose="020B0604030504040204" pitchFamily="50" charset="-128"/>
                          <a:ea typeface="Meiryo UI" panose="020B0604030504040204" pitchFamily="50" charset="-128"/>
                        </a:rPr>
                        <a:t>駐車場</a:t>
                      </a:r>
                      <a:endParaRPr lang="ja-JP" sz="24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hMerge="1">
                  <a:txBody>
                    <a:bodyPr/>
                    <a:lstStyle/>
                    <a:p>
                      <a:endParaRPr kumimoji="1" lang="ja-JP" altLang="en-US"/>
                    </a:p>
                  </a:txBody>
                  <a:tcPr/>
                </a:tc>
                <a:extLst>
                  <a:ext uri="{0D108BD9-81ED-4DB2-BD59-A6C34878D82A}">
                    <a16:rowId xmlns:a16="http://schemas.microsoft.com/office/drawing/2014/main" val="2296700547"/>
                  </a:ext>
                </a:extLst>
              </a:tr>
              <a:tr h="911958">
                <a:tc>
                  <a:txBody>
                    <a:bodyPr/>
                    <a:lstStyle/>
                    <a:p>
                      <a:pPr algn="ctr">
                        <a:spcAft>
                          <a:spcPts val="0"/>
                        </a:spcAft>
                      </a:pPr>
                      <a:r>
                        <a:rPr lang="ja-JP" sz="2400" kern="1200" dirty="0">
                          <a:effectLst/>
                          <a:latin typeface="Meiryo UI" panose="020B0604030504040204" pitchFamily="50" charset="-128"/>
                          <a:ea typeface="Meiryo UI" panose="020B0604030504040204" pitchFamily="50" charset="-128"/>
                        </a:rPr>
                        <a:t>所在地</a:t>
                      </a:r>
                      <a:endParaRPr lang="ja-JP" sz="2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gridSpan="2">
                  <a:txBody>
                    <a:bodyPr/>
                    <a:lstStyle/>
                    <a:p>
                      <a:pPr algn="ctr">
                        <a:spcAft>
                          <a:spcPts val="0"/>
                        </a:spcAft>
                      </a:pPr>
                      <a:r>
                        <a:rPr lang="ja-JP" altLang="ja-JP" sz="2400" b="0" kern="1200" dirty="0" smtClean="0">
                          <a:effectLst/>
                          <a:latin typeface="Meiryo UI" panose="020B0604030504040204" pitchFamily="50" charset="-128"/>
                          <a:ea typeface="Meiryo UI" panose="020B0604030504040204" pitchFamily="50" charset="-128"/>
                        </a:rPr>
                        <a:t>茨木市春日</a:t>
                      </a:r>
                      <a:endParaRPr lang="ja-JP" altLang="ja-JP" sz="2400" b="0" kern="100" dirty="0" smtClean="0">
                        <a:effectLst/>
                        <a:latin typeface="Meiryo UI" panose="020B0604030504040204" pitchFamily="50" charset="-128"/>
                        <a:ea typeface="Meiryo UI" panose="020B0604030504040204" pitchFamily="50" charset="-128"/>
                      </a:endParaRPr>
                    </a:p>
                    <a:p>
                      <a:pPr algn="ctr">
                        <a:spcAft>
                          <a:spcPts val="0"/>
                        </a:spcAft>
                      </a:pPr>
                      <a:r>
                        <a:rPr lang="ja-JP" altLang="ja-JP" sz="2400" b="0" kern="1200" dirty="0" smtClean="0">
                          <a:effectLst/>
                          <a:latin typeface="Meiryo UI" panose="020B0604030504040204" pitchFamily="50" charset="-128"/>
                          <a:ea typeface="Meiryo UI" panose="020B0604030504040204" pitchFamily="50" charset="-128"/>
                        </a:rPr>
                        <a:t>（春日丘高校グラウンド地下）</a:t>
                      </a:r>
                      <a:endParaRPr lang="ja-JP" altLang="ja-JP" sz="24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hMerge="1">
                  <a:txBody>
                    <a:bodyPr/>
                    <a:lstStyle/>
                    <a:p>
                      <a:endParaRPr kumimoji="1" lang="ja-JP" altLang="en-US"/>
                    </a:p>
                  </a:txBody>
                  <a:tcPr/>
                </a:tc>
                <a:extLst>
                  <a:ext uri="{0D108BD9-81ED-4DB2-BD59-A6C34878D82A}">
                    <a16:rowId xmlns:a16="http://schemas.microsoft.com/office/drawing/2014/main" val="2765489381"/>
                  </a:ext>
                </a:extLst>
              </a:tr>
              <a:tr h="612000">
                <a:tc>
                  <a:txBody>
                    <a:bodyPr/>
                    <a:lstStyle/>
                    <a:p>
                      <a:pPr algn="ctr">
                        <a:lnSpc>
                          <a:spcPts val="1625"/>
                        </a:lnSpc>
                        <a:spcAft>
                          <a:spcPts val="0"/>
                        </a:spcAft>
                      </a:pPr>
                      <a:r>
                        <a:rPr lang="ja-JP" sz="2400" kern="1200" dirty="0">
                          <a:effectLst/>
                          <a:latin typeface="Meiryo UI" panose="020B0604030504040204" pitchFamily="50" charset="-128"/>
                          <a:ea typeface="Meiryo UI" panose="020B0604030504040204" pitchFamily="50" charset="-128"/>
                        </a:rPr>
                        <a:t>台　数</a:t>
                      </a:r>
                      <a:endParaRPr lang="ja-JP" sz="2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gridSpan="2">
                  <a:txBody>
                    <a:bodyPr/>
                    <a:lstStyle/>
                    <a:p>
                      <a:pPr algn="ctr">
                        <a:lnSpc>
                          <a:spcPts val="1625"/>
                        </a:lnSpc>
                        <a:spcAft>
                          <a:spcPts val="0"/>
                        </a:spcAft>
                      </a:pPr>
                      <a:r>
                        <a:rPr lang="en-US" altLang="ja-JP" sz="2400" kern="1200" dirty="0" smtClean="0">
                          <a:effectLst/>
                          <a:latin typeface="Meiryo UI" panose="020B0604030504040204" pitchFamily="50" charset="-128"/>
                          <a:ea typeface="Meiryo UI" panose="020B0604030504040204" pitchFamily="50" charset="-128"/>
                        </a:rPr>
                        <a:t>【</a:t>
                      </a:r>
                      <a:r>
                        <a:rPr lang="ja-JP" sz="2400" kern="1200" dirty="0" smtClean="0">
                          <a:effectLst/>
                          <a:latin typeface="Meiryo UI" panose="020B0604030504040204" pitchFamily="50" charset="-128"/>
                          <a:ea typeface="Meiryo UI" panose="020B0604030504040204" pitchFamily="50" charset="-128"/>
                        </a:rPr>
                        <a:t>四輪</a:t>
                      </a:r>
                      <a:r>
                        <a:rPr lang="en-US" altLang="ja-JP" sz="2400" kern="1200" dirty="0" smtClean="0">
                          <a:effectLst/>
                          <a:latin typeface="Meiryo UI" panose="020B0604030504040204" pitchFamily="50" charset="-128"/>
                          <a:ea typeface="Meiryo UI" panose="020B0604030504040204" pitchFamily="50" charset="-128"/>
                        </a:rPr>
                        <a:t>】</a:t>
                      </a:r>
                      <a:r>
                        <a:rPr lang="ja-JP" altLang="en-US" sz="2400" kern="1200" dirty="0" smtClean="0">
                          <a:effectLst/>
                          <a:latin typeface="Meiryo UI" panose="020B0604030504040204" pitchFamily="50" charset="-128"/>
                          <a:ea typeface="Meiryo UI" panose="020B0604030504040204" pitchFamily="50" charset="-128"/>
                        </a:rPr>
                        <a:t>　</a:t>
                      </a:r>
                      <a:r>
                        <a:rPr lang="en-US" altLang="ja-JP" sz="2400" kern="1200" dirty="0" smtClean="0">
                          <a:effectLst/>
                          <a:latin typeface="Meiryo UI" panose="020B0604030504040204" pitchFamily="50" charset="-128"/>
                          <a:ea typeface="Meiryo UI" panose="020B0604030504040204" pitchFamily="50" charset="-128"/>
                        </a:rPr>
                        <a:t>162</a:t>
                      </a:r>
                      <a:r>
                        <a:rPr lang="ja-JP" altLang="en-US" sz="2400" kern="1200" dirty="0" smtClean="0">
                          <a:effectLst/>
                          <a:latin typeface="Meiryo UI" panose="020B0604030504040204" pitchFamily="50" charset="-128"/>
                          <a:ea typeface="Meiryo UI" panose="020B0604030504040204" pitchFamily="50" charset="-128"/>
                        </a:rPr>
                        <a:t>台</a:t>
                      </a:r>
                      <a:r>
                        <a:rPr lang="ja-JP" sz="2400" kern="1200" dirty="0">
                          <a:effectLst/>
                          <a:latin typeface="Meiryo UI" panose="020B0604030504040204" pitchFamily="50" charset="-128"/>
                          <a:ea typeface="Meiryo UI" panose="020B0604030504040204" pitchFamily="50" charset="-128"/>
                        </a:rPr>
                        <a:t>　</a:t>
                      </a:r>
                      <a:r>
                        <a:rPr lang="ja-JP" altLang="en-US" sz="2400" kern="1200" dirty="0" smtClean="0">
                          <a:effectLst/>
                          <a:latin typeface="Meiryo UI" panose="020B0604030504040204" pitchFamily="50" charset="-128"/>
                          <a:ea typeface="Meiryo UI" panose="020B0604030504040204" pitchFamily="50" charset="-128"/>
                        </a:rPr>
                        <a:t>　</a:t>
                      </a:r>
                      <a:endParaRPr lang="en-US" altLang="ja-JP" sz="2400" kern="1200" dirty="0" smtClean="0">
                        <a:effectLst/>
                        <a:latin typeface="Meiryo UI" panose="020B0604030504040204" pitchFamily="50" charset="-128"/>
                        <a:ea typeface="Meiryo UI" panose="020B0604030504040204" pitchFamily="50" charset="-128"/>
                      </a:endParaRPr>
                    </a:p>
                  </a:txBody>
                  <a:tcPr marL="68580" marR="68580" marT="0" marB="0" anchor="ctr"/>
                </a:tc>
                <a:tc hMerge="1">
                  <a:txBody>
                    <a:bodyPr/>
                    <a:lstStyle/>
                    <a:p>
                      <a:endParaRPr kumimoji="1" lang="ja-JP" altLang="en-US"/>
                    </a:p>
                  </a:txBody>
                  <a:tcPr/>
                </a:tc>
                <a:extLst>
                  <a:ext uri="{0D108BD9-81ED-4DB2-BD59-A6C34878D82A}">
                    <a16:rowId xmlns:a16="http://schemas.microsoft.com/office/drawing/2014/main" val="1344000693"/>
                  </a:ext>
                </a:extLst>
              </a:tr>
              <a:tr h="612000">
                <a:tc>
                  <a:txBody>
                    <a:bodyPr/>
                    <a:lstStyle/>
                    <a:p>
                      <a:pPr algn="ctr">
                        <a:lnSpc>
                          <a:spcPts val="1400"/>
                        </a:lnSpc>
                        <a:spcAft>
                          <a:spcPts val="0"/>
                        </a:spcAft>
                      </a:pPr>
                      <a:r>
                        <a:rPr lang="ja-JP" sz="2400" kern="1200" dirty="0">
                          <a:effectLst/>
                          <a:latin typeface="Meiryo UI" panose="020B0604030504040204" pitchFamily="50" charset="-128"/>
                          <a:ea typeface="Meiryo UI" panose="020B0604030504040204" pitchFamily="50" charset="-128"/>
                        </a:rPr>
                        <a:t>構　造</a:t>
                      </a:r>
                      <a:endParaRPr lang="ja-JP" sz="2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gridSpan="2">
                  <a:txBody>
                    <a:bodyPr/>
                    <a:lstStyle/>
                    <a:p>
                      <a:pPr algn="ctr">
                        <a:lnSpc>
                          <a:spcPts val="1400"/>
                        </a:lnSpc>
                        <a:spcAft>
                          <a:spcPts val="0"/>
                        </a:spcAft>
                      </a:pPr>
                      <a:r>
                        <a:rPr lang="ja-JP" altLang="ja-JP" sz="2400" b="0" kern="1200" dirty="0" smtClean="0">
                          <a:effectLst/>
                          <a:latin typeface="Meiryo UI" panose="020B0604030504040204" pitchFamily="50" charset="-128"/>
                          <a:ea typeface="Meiryo UI" panose="020B0604030504040204" pitchFamily="50" charset="-128"/>
                        </a:rPr>
                        <a:t>地下２層構造（機械式</a:t>
                      </a:r>
                      <a:r>
                        <a:rPr lang="ja-JP" altLang="en-US" sz="2400" b="0" kern="1200" dirty="0" smtClean="0">
                          <a:effectLst/>
                          <a:latin typeface="Meiryo UI" panose="020B0604030504040204" pitchFamily="50" charset="-128"/>
                          <a:ea typeface="Meiryo UI" panose="020B0604030504040204" pitchFamily="50" charset="-128"/>
                        </a:rPr>
                        <a:t>）</a:t>
                      </a:r>
                      <a:endParaRPr lang="ja-JP" sz="2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hMerge="1">
                  <a:txBody>
                    <a:bodyPr/>
                    <a:lstStyle/>
                    <a:p>
                      <a:endParaRPr kumimoji="1" lang="ja-JP" altLang="en-US"/>
                    </a:p>
                  </a:txBody>
                  <a:tcPr/>
                </a:tc>
                <a:extLst>
                  <a:ext uri="{0D108BD9-81ED-4DB2-BD59-A6C34878D82A}">
                    <a16:rowId xmlns:a16="http://schemas.microsoft.com/office/drawing/2014/main" val="3399161978"/>
                  </a:ext>
                </a:extLst>
              </a:tr>
              <a:tr h="612000">
                <a:tc>
                  <a:txBody>
                    <a:bodyPr/>
                    <a:lstStyle/>
                    <a:p>
                      <a:pPr algn="ctr">
                        <a:lnSpc>
                          <a:spcPts val="1400"/>
                        </a:lnSpc>
                        <a:spcAft>
                          <a:spcPts val="0"/>
                        </a:spcAft>
                      </a:pPr>
                      <a:r>
                        <a:rPr lang="ja-JP" altLang="en-US" sz="2400" kern="100" dirty="0" smtClean="0">
                          <a:effectLst/>
                          <a:latin typeface="Meiryo UI" panose="020B0604030504040204" pitchFamily="50" charset="-128"/>
                          <a:ea typeface="Meiryo UI" panose="020B0604030504040204" pitchFamily="50" charset="-128"/>
                          <a:cs typeface="Times New Roman" panose="02020603050405020304" pitchFamily="18" charset="0"/>
                        </a:rPr>
                        <a:t>面　積</a:t>
                      </a:r>
                      <a:endParaRPr lang="ja-JP" sz="2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gridSpan="2">
                  <a:txBody>
                    <a:bodyPr/>
                    <a:lstStyle/>
                    <a:p>
                      <a:pPr algn="ctr">
                        <a:lnSpc>
                          <a:spcPts val="1400"/>
                        </a:lnSpc>
                        <a:spcAft>
                          <a:spcPts val="0"/>
                        </a:spcAft>
                      </a:pPr>
                      <a:r>
                        <a:rPr lang="en-US" altLang="ja-JP" sz="2400" b="0" kern="100" dirty="0" smtClean="0">
                          <a:effectLst/>
                          <a:latin typeface="Meiryo UI" panose="020B0604030504040204" pitchFamily="50" charset="-128"/>
                          <a:ea typeface="Meiryo UI" panose="020B0604030504040204" pitchFamily="50" charset="-128"/>
                          <a:cs typeface="Times New Roman" panose="02020603050405020304" pitchFamily="18" charset="0"/>
                        </a:rPr>
                        <a:t>2,560m2</a:t>
                      </a:r>
                      <a:endParaRPr lang="ja-JP" altLang="ja-JP" sz="24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hMerge="1">
                  <a:txBody>
                    <a:bodyPr/>
                    <a:lstStyle/>
                    <a:p>
                      <a:endParaRPr kumimoji="1" lang="ja-JP" altLang="en-US"/>
                    </a:p>
                  </a:txBody>
                  <a:tcPr/>
                </a:tc>
                <a:extLst>
                  <a:ext uri="{0D108BD9-81ED-4DB2-BD59-A6C34878D82A}">
                    <a16:rowId xmlns:a16="http://schemas.microsoft.com/office/drawing/2014/main" val="461133132"/>
                  </a:ext>
                </a:extLst>
              </a:tr>
              <a:tr h="612000">
                <a:tc>
                  <a:txBody>
                    <a:bodyPr/>
                    <a:lstStyle/>
                    <a:p>
                      <a:pPr algn="ctr">
                        <a:lnSpc>
                          <a:spcPts val="1400"/>
                        </a:lnSpc>
                        <a:spcAft>
                          <a:spcPts val="0"/>
                        </a:spcAft>
                      </a:pPr>
                      <a:r>
                        <a:rPr lang="ja-JP" altLang="en-US" sz="2400" kern="100" dirty="0" smtClean="0">
                          <a:effectLst/>
                          <a:latin typeface="Meiryo UI" panose="020B0604030504040204" pitchFamily="50" charset="-128"/>
                          <a:ea typeface="Meiryo UI" panose="020B0604030504040204" pitchFamily="50" charset="-128"/>
                          <a:cs typeface="Times New Roman" panose="02020603050405020304" pitchFamily="18" charset="0"/>
                        </a:rPr>
                        <a:t>利用時間</a:t>
                      </a:r>
                      <a:endParaRPr lang="ja-JP" sz="2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gridSpan="2">
                  <a:txBody>
                    <a:bodyPr/>
                    <a:lstStyle/>
                    <a:p>
                      <a:pPr algn="ctr">
                        <a:lnSpc>
                          <a:spcPts val="1400"/>
                        </a:lnSpc>
                        <a:spcAft>
                          <a:spcPts val="0"/>
                        </a:spcAft>
                      </a:pPr>
                      <a:r>
                        <a:rPr lang="ja-JP" altLang="ja-JP" sz="2400" kern="100" dirty="0" smtClean="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午前</a:t>
                      </a:r>
                      <a:r>
                        <a:rPr lang="en-US" altLang="ja-JP" sz="2400" kern="100" dirty="0" smtClean="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6</a:t>
                      </a:r>
                      <a:r>
                        <a:rPr lang="ja-JP" altLang="ja-JP" sz="2400" kern="100" dirty="0" smtClean="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時から午後</a:t>
                      </a:r>
                      <a:r>
                        <a:rPr lang="en-US" altLang="ja-JP" sz="2400" kern="100" dirty="0" smtClean="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12</a:t>
                      </a:r>
                      <a:r>
                        <a:rPr lang="ja-JP" altLang="ja-JP" sz="2400" kern="100" dirty="0" smtClean="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時まで</a:t>
                      </a:r>
                      <a:endParaRPr lang="ja-JP" sz="2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hMerge="1">
                  <a:txBody>
                    <a:bodyPr/>
                    <a:lstStyle/>
                    <a:p>
                      <a:endParaRPr kumimoji="1" lang="ja-JP" altLang="en-US"/>
                    </a:p>
                  </a:txBody>
                  <a:tcPr/>
                </a:tc>
                <a:extLst>
                  <a:ext uri="{0D108BD9-81ED-4DB2-BD59-A6C34878D82A}">
                    <a16:rowId xmlns:a16="http://schemas.microsoft.com/office/drawing/2014/main" val="1643542399"/>
                  </a:ext>
                </a:extLst>
              </a:tr>
              <a:tr h="612000">
                <a:tc>
                  <a:txBody>
                    <a:bodyPr/>
                    <a:lstStyle/>
                    <a:p>
                      <a:pPr algn="ctr">
                        <a:spcAft>
                          <a:spcPts val="0"/>
                        </a:spcAft>
                      </a:pPr>
                      <a:r>
                        <a:rPr lang="ja-JP" sz="2400" kern="1200" dirty="0">
                          <a:effectLst/>
                          <a:latin typeface="Meiryo UI" panose="020B0604030504040204" pitchFamily="50" charset="-128"/>
                          <a:ea typeface="Meiryo UI" panose="020B0604030504040204" pitchFamily="50" charset="-128"/>
                        </a:rPr>
                        <a:t>管理形態</a:t>
                      </a:r>
                      <a:endParaRPr lang="ja-JP" sz="2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gridSpan="2">
                  <a:txBody>
                    <a:bodyPr/>
                    <a:lstStyle/>
                    <a:p>
                      <a:pPr algn="ctr">
                        <a:spcAft>
                          <a:spcPts val="0"/>
                        </a:spcAft>
                      </a:pPr>
                      <a:r>
                        <a:rPr lang="ja-JP" altLang="en-US" sz="2400" kern="1200" dirty="0" smtClean="0">
                          <a:effectLst/>
                          <a:latin typeface="Meiryo UI" panose="020B0604030504040204" pitchFamily="50" charset="-128"/>
                          <a:ea typeface="Meiryo UI" panose="020B0604030504040204" pitchFamily="50" charset="-128"/>
                        </a:rPr>
                        <a:t>有</a:t>
                      </a:r>
                      <a:r>
                        <a:rPr lang="ja-JP" sz="2400" kern="1200" dirty="0" smtClean="0">
                          <a:effectLst/>
                          <a:latin typeface="Meiryo UI" panose="020B0604030504040204" pitchFamily="50" charset="-128"/>
                          <a:ea typeface="Meiryo UI" panose="020B0604030504040204" pitchFamily="50" charset="-128"/>
                        </a:rPr>
                        <a:t>人</a:t>
                      </a:r>
                      <a:endParaRPr lang="ja-JP" sz="2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hMerge="1">
                  <a:txBody>
                    <a:bodyPr/>
                    <a:lstStyle/>
                    <a:p>
                      <a:endParaRPr kumimoji="1" lang="ja-JP" altLang="en-US"/>
                    </a:p>
                  </a:txBody>
                  <a:tcPr/>
                </a:tc>
                <a:extLst>
                  <a:ext uri="{0D108BD9-81ED-4DB2-BD59-A6C34878D82A}">
                    <a16:rowId xmlns:a16="http://schemas.microsoft.com/office/drawing/2014/main" val="755465977"/>
                  </a:ext>
                </a:extLst>
              </a:tr>
              <a:tr h="936000">
                <a:tc>
                  <a:txBody>
                    <a:bodyPr/>
                    <a:lstStyle/>
                    <a:p>
                      <a:pPr algn="ctr">
                        <a:spcAft>
                          <a:spcPts val="0"/>
                        </a:spcAft>
                      </a:pPr>
                      <a:r>
                        <a:rPr lang="ja-JP" sz="2400" kern="1200" dirty="0">
                          <a:effectLst/>
                          <a:latin typeface="Meiryo UI" panose="020B0604030504040204" pitchFamily="50" charset="-128"/>
                          <a:ea typeface="Meiryo UI" panose="020B0604030504040204" pitchFamily="50" charset="-128"/>
                        </a:rPr>
                        <a:t>駐車料金</a:t>
                      </a:r>
                      <a:endParaRPr lang="ja-JP" sz="2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ctr"/>
                      <a:r>
                        <a:rPr kumimoji="1" lang="en-US" altLang="ja-JP" sz="2400" kern="1200" dirty="0" smtClean="0">
                          <a:solidFill>
                            <a:schemeClr val="dk1"/>
                          </a:solidFill>
                          <a:effectLst/>
                          <a:latin typeface="Meiryo UI" panose="020B0604030504040204" pitchFamily="50" charset="-128"/>
                          <a:ea typeface="Meiryo UI" panose="020B0604030504040204" pitchFamily="50" charset="-128"/>
                          <a:cs typeface="+mn-cs"/>
                        </a:rPr>
                        <a:t>【</a:t>
                      </a:r>
                      <a:r>
                        <a:rPr kumimoji="1" lang="ja-JP" altLang="ja-JP" sz="2400" kern="1200" dirty="0" smtClean="0">
                          <a:solidFill>
                            <a:schemeClr val="dk1"/>
                          </a:solidFill>
                          <a:effectLst/>
                          <a:latin typeface="Meiryo UI" panose="020B0604030504040204" pitchFamily="50" charset="-128"/>
                          <a:ea typeface="Meiryo UI" panose="020B0604030504040204" pitchFamily="50" charset="-128"/>
                          <a:cs typeface="+mn-cs"/>
                        </a:rPr>
                        <a:t>四輪</a:t>
                      </a:r>
                      <a:r>
                        <a:rPr kumimoji="1" lang="en-US" altLang="ja-JP" sz="2400" kern="1200" dirty="0" smtClean="0">
                          <a:solidFill>
                            <a:schemeClr val="dk1"/>
                          </a:solidFill>
                          <a:effectLst/>
                          <a:latin typeface="Meiryo UI" panose="020B0604030504040204" pitchFamily="50" charset="-128"/>
                          <a:ea typeface="Meiryo UI" panose="020B0604030504040204" pitchFamily="50" charset="-128"/>
                          <a:cs typeface="+mn-cs"/>
                        </a:rPr>
                        <a:t>】  </a:t>
                      </a:r>
                      <a:r>
                        <a:rPr kumimoji="1" lang="ja-JP" altLang="ja-JP" sz="2400" kern="1200" dirty="0" smtClean="0">
                          <a:solidFill>
                            <a:schemeClr val="dk1"/>
                          </a:solidFill>
                          <a:effectLst/>
                          <a:latin typeface="Meiryo UI" panose="020B0604030504040204" pitchFamily="50" charset="-128"/>
                          <a:ea typeface="Meiryo UI" panose="020B0604030504040204" pitchFamily="50" charset="-128"/>
                          <a:cs typeface="+mn-cs"/>
                        </a:rPr>
                        <a:t>　　</a:t>
                      </a:r>
                      <a:r>
                        <a:rPr kumimoji="1" lang="en-US" altLang="ja-JP" sz="2400" kern="1200" dirty="0" smtClean="0">
                          <a:solidFill>
                            <a:schemeClr val="dk1"/>
                          </a:solidFill>
                          <a:effectLst/>
                          <a:latin typeface="Meiryo UI" panose="020B0604030504040204" pitchFamily="50" charset="-128"/>
                          <a:ea typeface="Meiryo UI" panose="020B0604030504040204" pitchFamily="50" charset="-128"/>
                          <a:cs typeface="+mn-cs"/>
                        </a:rPr>
                        <a:t>  </a:t>
                      </a:r>
                      <a:r>
                        <a:rPr kumimoji="1" lang="ja-JP" altLang="en-US" sz="2400" kern="1200" dirty="0" smtClean="0">
                          <a:solidFill>
                            <a:schemeClr val="dk1"/>
                          </a:solidFill>
                          <a:effectLst/>
                          <a:latin typeface="Meiryo UI" panose="020B0604030504040204" pitchFamily="50" charset="-128"/>
                          <a:ea typeface="Meiryo UI" panose="020B0604030504040204" pitchFamily="50" charset="-128"/>
                          <a:cs typeface="+mn-cs"/>
                        </a:rPr>
                        <a:t>　</a:t>
                      </a:r>
                      <a:endParaRPr lang="ja-JP" altLang="ja-JP" sz="2400" kern="100" dirty="0">
                        <a:effectLst/>
                        <a:latin typeface="Meiryo UI" panose="020B0604030504040204" pitchFamily="50" charset="-128"/>
                        <a:ea typeface="Meiryo UI" panose="020B0604030504040204" pitchFamily="50" charset="-128"/>
                      </a:endParaRPr>
                    </a:p>
                  </a:txBody>
                  <a:tcPr marL="68580" marR="68580" marT="0" marB="0" anchor="ctr"/>
                </a:tc>
                <a:tc>
                  <a:txBody>
                    <a:bodyPr/>
                    <a:lstStyle/>
                    <a:p>
                      <a:pPr algn="l"/>
                      <a:r>
                        <a:rPr kumimoji="1" lang="ja-JP" altLang="ja-JP" sz="2400" kern="1200" dirty="0" smtClean="0">
                          <a:solidFill>
                            <a:schemeClr val="dk1"/>
                          </a:solidFill>
                          <a:effectLst/>
                          <a:latin typeface="Meiryo UI" panose="020B0604030504040204" pitchFamily="50" charset="-128"/>
                          <a:ea typeface="Meiryo UI" panose="020B0604030504040204" pitchFamily="50" charset="-128"/>
                          <a:cs typeface="+mn-cs"/>
                        </a:rPr>
                        <a:t>午前７時から午後</a:t>
                      </a:r>
                      <a:r>
                        <a:rPr kumimoji="1" lang="en-US" altLang="ja-JP" sz="2400" kern="1200" dirty="0" smtClean="0">
                          <a:solidFill>
                            <a:schemeClr val="dk1"/>
                          </a:solidFill>
                          <a:effectLst/>
                          <a:latin typeface="Meiryo UI" panose="020B0604030504040204" pitchFamily="50" charset="-128"/>
                          <a:ea typeface="Meiryo UI" panose="020B0604030504040204" pitchFamily="50" charset="-128"/>
                          <a:cs typeface="+mn-cs"/>
                        </a:rPr>
                        <a:t>10</a:t>
                      </a:r>
                      <a:r>
                        <a:rPr kumimoji="1" lang="ja-JP" altLang="ja-JP" sz="2400" kern="1200" dirty="0" smtClean="0">
                          <a:solidFill>
                            <a:schemeClr val="dk1"/>
                          </a:solidFill>
                          <a:effectLst/>
                          <a:latin typeface="Meiryo UI" panose="020B0604030504040204" pitchFamily="50" charset="-128"/>
                          <a:ea typeface="Meiryo UI" panose="020B0604030504040204" pitchFamily="50" charset="-128"/>
                          <a:cs typeface="+mn-cs"/>
                        </a:rPr>
                        <a:t>時まで：</a:t>
                      </a:r>
                      <a:r>
                        <a:rPr kumimoji="1" lang="en-US" altLang="ja-JP" sz="2400" kern="1200" dirty="0" smtClean="0">
                          <a:solidFill>
                            <a:schemeClr val="dk1"/>
                          </a:solidFill>
                          <a:effectLst/>
                          <a:latin typeface="Meiryo UI" panose="020B0604030504040204" pitchFamily="50" charset="-128"/>
                          <a:ea typeface="Meiryo UI" panose="020B0604030504040204" pitchFamily="50" charset="-128"/>
                          <a:cs typeface="+mn-cs"/>
                        </a:rPr>
                        <a:t>100</a:t>
                      </a:r>
                      <a:r>
                        <a:rPr kumimoji="1" lang="ja-JP" altLang="ja-JP" sz="2400" kern="1200" dirty="0" smtClean="0">
                          <a:solidFill>
                            <a:schemeClr val="dk1"/>
                          </a:solidFill>
                          <a:effectLst/>
                          <a:latin typeface="Meiryo UI" panose="020B0604030504040204" pitchFamily="50" charset="-128"/>
                          <a:ea typeface="Meiryo UI" panose="020B0604030504040204" pitchFamily="50" charset="-128"/>
                          <a:cs typeface="+mn-cs"/>
                        </a:rPr>
                        <a:t>円</a:t>
                      </a:r>
                      <a:r>
                        <a:rPr kumimoji="1" lang="en-US" altLang="ja-JP" sz="2400" kern="1200" dirty="0" smtClean="0">
                          <a:solidFill>
                            <a:schemeClr val="dk1"/>
                          </a:solidFill>
                          <a:effectLst/>
                          <a:latin typeface="Meiryo UI" panose="020B0604030504040204" pitchFamily="50" charset="-128"/>
                          <a:ea typeface="Meiryo UI" panose="020B0604030504040204" pitchFamily="50" charset="-128"/>
                          <a:cs typeface="+mn-cs"/>
                        </a:rPr>
                        <a:t>/30</a:t>
                      </a:r>
                      <a:r>
                        <a:rPr kumimoji="1" lang="ja-JP" altLang="ja-JP" sz="2400" kern="1200" dirty="0" smtClean="0">
                          <a:solidFill>
                            <a:schemeClr val="dk1"/>
                          </a:solidFill>
                          <a:effectLst/>
                          <a:latin typeface="Meiryo UI" panose="020B0604030504040204" pitchFamily="50" charset="-128"/>
                          <a:ea typeface="Meiryo UI" panose="020B0604030504040204" pitchFamily="50" charset="-128"/>
                          <a:cs typeface="+mn-cs"/>
                        </a:rPr>
                        <a:t>分　　　　　　　</a:t>
                      </a:r>
                    </a:p>
                    <a:p>
                      <a:pPr algn="l"/>
                      <a:r>
                        <a:rPr kumimoji="1" lang="ja-JP" altLang="en-US" sz="2400" kern="1200" dirty="0" smtClean="0">
                          <a:solidFill>
                            <a:schemeClr val="dk1"/>
                          </a:solidFill>
                          <a:effectLst/>
                          <a:latin typeface="Meiryo UI" panose="020B0604030504040204" pitchFamily="50" charset="-128"/>
                          <a:ea typeface="Meiryo UI" panose="020B0604030504040204" pitchFamily="50" charset="-128"/>
                          <a:cs typeface="+mn-cs"/>
                        </a:rPr>
                        <a:t>午後</a:t>
                      </a:r>
                      <a:r>
                        <a:rPr kumimoji="1" lang="en-US" altLang="ja-JP" sz="2400" kern="1200" dirty="0" smtClean="0">
                          <a:solidFill>
                            <a:schemeClr val="dk1"/>
                          </a:solidFill>
                          <a:effectLst/>
                          <a:latin typeface="Meiryo UI" panose="020B0604030504040204" pitchFamily="50" charset="-128"/>
                          <a:ea typeface="Meiryo UI" panose="020B0604030504040204" pitchFamily="50" charset="-128"/>
                          <a:cs typeface="+mn-cs"/>
                        </a:rPr>
                        <a:t>10</a:t>
                      </a:r>
                      <a:r>
                        <a:rPr kumimoji="1" lang="ja-JP" altLang="ja-JP" sz="2400" kern="1200" dirty="0" smtClean="0">
                          <a:solidFill>
                            <a:schemeClr val="dk1"/>
                          </a:solidFill>
                          <a:effectLst/>
                          <a:latin typeface="Meiryo UI" panose="020B0604030504040204" pitchFamily="50" charset="-128"/>
                          <a:ea typeface="Meiryo UI" panose="020B0604030504040204" pitchFamily="50" charset="-128"/>
                          <a:cs typeface="+mn-cs"/>
                        </a:rPr>
                        <a:t>時から午前７時まで：</a:t>
                      </a:r>
                      <a:r>
                        <a:rPr kumimoji="1" lang="en-US" altLang="ja-JP" sz="2400" kern="1200" dirty="0" smtClean="0">
                          <a:solidFill>
                            <a:schemeClr val="dk1"/>
                          </a:solidFill>
                          <a:effectLst/>
                          <a:latin typeface="Meiryo UI" panose="020B0604030504040204" pitchFamily="50" charset="-128"/>
                          <a:ea typeface="Meiryo UI" panose="020B0604030504040204" pitchFamily="50" charset="-128"/>
                          <a:cs typeface="+mn-cs"/>
                        </a:rPr>
                        <a:t>100</a:t>
                      </a:r>
                      <a:r>
                        <a:rPr kumimoji="1" lang="ja-JP" altLang="ja-JP" sz="2400" kern="1200" dirty="0" smtClean="0">
                          <a:solidFill>
                            <a:schemeClr val="dk1"/>
                          </a:solidFill>
                          <a:effectLst/>
                          <a:latin typeface="Meiryo UI" panose="020B0604030504040204" pitchFamily="50" charset="-128"/>
                          <a:ea typeface="Meiryo UI" panose="020B0604030504040204" pitchFamily="50" charset="-128"/>
                          <a:cs typeface="+mn-cs"/>
                        </a:rPr>
                        <a:t>円</a:t>
                      </a:r>
                      <a:r>
                        <a:rPr kumimoji="1" lang="en-US" altLang="ja-JP" sz="2400" kern="1200" dirty="0" smtClean="0">
                          <a:solidFill>
                            <a:schemeClr val="dk1"/>
                          </a:solidFill>
                          <a:effectLst/>
                          <a:latin typeface="Meiryo UI" panose="020B0604030504040204" pitchFamily="50" charset="-128"/>
                          <a:ea typeface="Meiryo UI" panose="020B0604030504040204" pitchFamily="50" charset="-128"/>
                          <a:cs typeface="+mn-cs"/>
                        </a:rPr>
                        <a:t>/60</a:t>
                      </a:r>
                      <a:r>
                        <a:rPr kumimoji="1" lang="ja-JP" altLang="ja-JP" sz="2400" kern="1200" dirty="0" smtClean="0">
                          <a:solidFill>
                            <a:schemeClr val="dk1"/>
                          </a:solidFill>
                          <a:effectLst/>
                          <a:latin typeface="Meiryo UI" panose="020B0604030504040204" pitchFamily="50" charset="-128"/>
                          <a:ea typeface="Meiryo UI" panose="020B0604030504040204" pitchFamily="50" charset="-128"/>
                          <a:cs typeface="+mn-cs"/>
                        </a:rPr>
                        <a:t>分</a:t>
                      </a:r>
                      <a:r>
                        <a:rPr kumimoji="1" lang="ja-JP" altLang="en-US" sz="2400" kern="1200" dirty="0" smtClean="0">
                          <a:solidFill>
                            <a:schemeClr val="dk1"/>
                          </a:solidFill>
                          <a:effectLst/>
                          <a:latin typeface="Meiryo UI" panose="020B0604030504040204" pitchFamily="50" charset="-128"/>
                          <a:ea typeface="Meiryo UI" panose="020B0604030504040204" pitchFamily="50" charset="-128"/>
                          <a:cs typeface="+mn-cs"/>
                        </a:rPr>
                        <a:t>　</a:t>
                      </a:r>
                      <a:endParaRPr lang="ja-JP" altLang="ja-JP" sz="2400" kern="100" dirty="0" smtClean="0">
                        <a:effectLst/>
                        <a:latin typeface="Meiryo UI" panose="020B0604030504040204" pitchFamily="50" charset="-128"/>
                        <a:ea typeface="Meiryo UI" panose="020B0604030504040204" pitchFamily="50" charset="-128"/>
                      </a:endParaRPr>
                    </a:p>
                  </a:txBody>
                  <a:tcPr marL="68580" marR="68580" marT="0" marB="0" anchor="ctr"/>
                </a:tc>
                <a:extLst>
                  <a:ext uri="{0D108BD9-81ED-4DB2-BD59-A6C34878D82A}">
                    <a16:rowId xmlns:a16="http://schemas.microsoft.com/office/drawing/2014/main" val="2238339017"/>
                  </a:ext>
                </a:extLst>
              </a:tr>
              <a:tr h="612000">
                <a:tc>
                  <a:txBody>
                    <a:bodyPr/>
                    <a:lstStyle/>
                    <a:p>
                      <a:pPr algn="ctr">
                        <a:spcAft>
                          <a:spcPts val="0"/>
                        </a:spcAft>
                      </a:pPr>
                      <a:r>
                        <a:rPr lang="en-US" sz="2400" kern="1200" dirty="0">
                          <a:effectLst/>
                          <a:latin typeface="Meiryo UI" panose="020B0604030504040204" pitchFamily="50" charset="-128"/>
                          <a:ea typeface="Meiryo UI" panose="020B0604030504040204" pitchFamily="50" charset="-128"/>
                        </a:rPr>
                        <a:t>24h</a:t>
                      </a:r>
                      <a:r>
                        <a:rPr lang="ja-JP" sz="2400" kern="1200" dirty="0">
                          <a:effectLst/>
                          <a:latin typeface="Meiryo UI" panose="020B0604030504040204" pitchFamily="50" charset="-128"/>
                          <a:ea typeface="Meiryo UI" panose="020B0604030504040204" pitchFamily="50" charset="-128"/>
                        </a:rPr>
                        <a:t>最大料金</a:t>
                      </a:r>
                      <a:endParaRPr lang="ja-JP" sz="2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solidFill>
                      <a:srgbClr val="E9EDF4"/>
                    </a:solidFill>
                  </a:tcPr>
                </a:tc>
                <a:tc>
                  <a:txBody>
                    <a:bodyPr/>
                    <a:lstStyle/>
                    <a:p>
                      <a:pPr algn="ctr">
                        <a:spcAft>
                          <a:spcPts val="0"/>
                        </a:spcAft>
                      </a:pPr>
                      <a:r>
                        <a:rPr lang="en-US" altLang="ja-JP" sz="2400" kern="100" dirty="0" smtClean="0">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2400" kern="100" dirty="0" smtClean="0">
                          <a:effectLst/>
                          <a:latin typeface="Meiryo UI" panose="020B0604030504040204" pitchFamily="50" charset="-128"/>
                          <a:ea typeface="Meiryo UI" panose="020B0604030504040204" pitchFamily="50" charset="-128"/>
                          <a:cs typeface="Times New Roman" panose="02020603050405020304" pitchFamily="18" charset="0"/>
                        </a:rPr>
                        <a:t>四輪</a:t>
                      </a:r>
                      <a:r>
                        <a:rPr lang="en-US" altLang="ja-JP" sz="2400" kern="100" dirty="0" smtClean="0">
                          <a:effectLst/>
                          <a:latin typeface="Meiryo UI" panose="020B0604030504040204" pitchFamily="50" charset="-128"/>
                          <a:ea typeface="Meiryo UI" panose="020B0604030504040204" pitchFamily="50" charset="-128"/>
                          <a:cs typeface="Times New Roman" panose="02020603050405020304" pitchFamily="18" charset="0"/>
                        </a:rPr>
                        <a:t>】</a:t>
                      </a:r>
                      <a:endParaRPr lang="ja-JP" sz="2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solidFill>
                      <a:srgbClr val="E9EDF4"/>
                    </a:solidFill>
                  </a:tcPr>
                </a:tc>
                <a:tc>
                  <a:txBody>
                    <a:bodyPr/>
                    <a:lstStyle/>
                    <a:p>
                      <a:pPr marL="0" marR="0" lvl="0" indent="0" algn="ctr" defTabSz="1280160" rtl="0" eaLnBrk="1" fontAlgn="auto" latinLnBrk="0" hangingPunct="1">
                        <a:lnSpc>
                          <a:spcPct val="100000"/>
                        </a:lnSpc>
                        <a:spcBef>
                          <a:spcPts val="0"/>
                        </a:spcBef>
                        <a:spcAft>
                          <a:spcPts val="0"/>
                        </a:spcAft>
                        <a:buClrTx/>
                        <a:buSzTx/>
                        <a:buFontTx/>
                        <a:buNone/>
                        <a:tabLst/>
                        <a:defRPr/>
                      </a:pPr>
                      <a:r>
                        <a:rPr lang="en-US" altLang="ja-JP" sz="2400" kern="1200" dirty="0" smtClean="0">
                          <a:effectLst/>
                          <a:latin typeface="Meiryo UI" panose="020B0604030504040204" pitchFamily="50" charset="-128"/>
                          <a:ea typeface="Meiryo UI" panose="020B0604030504040204" pitchFamily="50" charset="-128"/>
                        </a:rPr>
                        <a:t>900</a:t>
                      </a:r>
                      <a:r>
                        <a:rPr lang="ja-JP" altLang="ja-JP" sz="2400" kern="1200" dirty="0" smtClean="0">
                          <a:effectLst/>
                          <a:latin typeface="Meiryo UI" panose="020B0604030504040204" pitchFamily="50" charset="-128"/>
                          <a:ea typeface="Meiryo UI" panose="020B0604030504040204" pitchFamily="50" charset="-128"/>
                        </a:rPr>
                        <a:t>円</a:t>
                      </a:r>
                      <a:endParaRPr lang="ja-JP" altLang="ja-JP" sz="2400" kern="100" dirty="0" smtClean="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solidFill>
                      <a:srgbClr val="E9EDF4"/>
                    </a:solidFill>
                  </a:tcPr>
                </a:tc>
                <a:extLst>
                  <a:ext uri="{0D108BD9-81ED-4DB2-BD59-A6C34878D82A}">
                    <a16:rowId xmlns:a16="http://schemas.microsoft.com/office/drawing/2014/main" val="1598419763"/>
                  </a:ext>
                </a:extLst>
              </a:tr>
              <a:tr h="612000">
                <a:tc>
                  <a:txBody>
                    <a:bodyPr/>
                    <a:lstStyle/>
                    <a:p>
                      <a:pPr algn="ctr">
                        <a:spcAft>
                          <a:spcPts val="0"/>
                        </a:spcAft>
                      </a:pPr>
                      <a:r>
                        <a:rPr lang="ja-JP" sz="2400" kern="1200" dirty="0">
                          <a:effectLst/>
                          <a:latin typeface="Meiryo UI" panose="020B0604030504040204" pitchFamily="50" charset="-128"/>
                          <a:ea typeface="Meiryo UI" panose="020B0604030504040204" pitchFamily="50" charset="-128"/>
                        </a:rPr>
                        <a:t>開　業</a:t>
                      </a:r>
                      <a:endParaRPr lang="ja-JP" sz="2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solidFill>
                      <a:srgbClr val="D0D8E8"/>
                    </a:solidFill>
                  </a:tcPr>
                </a:tc>
                <a:tc gridSpan="2">
                  <a:txBody>
                    <a:bodyPr/>
                    <a:lstStyle/>
                    <a:p>
                      <a:pPr algn="ctr">
                        <a:spcAft>
                          <a:spcPts val="0"/>
                        </a:spcAft>
                      </a:pPr>
                      <a:r>
                        <a:rPr lang="ja-JP" sz="2400" kern="1200" dirty="0" smtClean="0">
                          <a:effectLst/>
                          <a:latin typeface="Meiryo UI" panose="020B0604030504040204" pitchFamily="50" charset="-128"/>
                          <a:ea typeface="Meiryo UI" panose="020B0604030504040204" pitchFamily="50" charset="-128"/>
                        </a:rPr>
                        <a:t>平成</a:t>
                      </a:r>
                      <a:r>
                        <a:rPr lang="en-US" altLang="ja-JP" sz="2400" kern="1200" dirty="0">
                          <a:effectLst/>
                          <a:latin typeface="Meiryo UI" panose="020B0604030504040204" pitchFamily="50" charset="-128"/>
                          <a:ea typeface="Meiryo UI" panose="020B0604030504040204" pitchFamily="50" charset="-128"/>
                        </a:rPr>
                        <a:t>18</a:t>
                      </a:r>
                      <a:r>
                        <a:rPr lang="ja-JP" sz="2400" kern="1200" dirty="0" smtClean="0">
                          <a:effectLst/>
                          <a:latin typeface="Meiryo UI" panose="020B0604030504040204" pitchFamily="50" charset="-128"/>
                          <a:ea typeface="Meiryo UI" panose="020B0604030504040204" pitchFamily="50" charset="-128"/>
                        </a:rPr>
                        <a:t>年</a:t>
                      </a:r>
                      <a:r>
                        <a:rPr lang="en-US" sz="2400" kern="1200" dirty="0">
                          <a:effectLst/>
                          <a:latin typeface="Meiryo UI" panose="020B0604030504040204" pitchFamily="50" charset="-128"/>
                          <a:ea typeface="Meiryo UI" panose="020B0604030504040204" pitchFamily="50" charset="-128"/>
                        </a:rPr>
                        <a:t>12</a:t>
                      </a:r>
                      <a:r>
                        <a:rPr lang="ja-JP" sz="2400" kern="1200" dirty="0">
                          <a:effectLst/>
                          <a:latin typeface="Meiryo UI" panose="020B0604030504040204" pitchFamily="50" charset="-128"/>
                          <a:ea typeface="Meiryo UI" panose="020B0604030504040204" pitchFamily="50" charset="-128"/>
                        </a:rPr>
                        <a:t>月</a:t>
                      </a:r>
                      <a:endParaRPr lang="ja-JP" sz="2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solidFill>
                      <a:srgbClr val="D0D8E8"/>
                    </a:solidFill>
                  </a:tcPr>
                </a:tc>
                <a:tc hMerge="1">
                  <a:txBody>
                    <a:bodyPr/>
                    <a:lstStyle/>
                    <a:p>
                      <a:endParaRPr kumimoji="1" lang="ja-JP" altLang="en-US"/>
                    </a:p>
                  </a:txBody>
                  <a:tcPr>
                    <a:solidFill>
                      <a:srgbClr val="D0D8E8"/>
                    </a:solidFill>
                  </a:tcPr>
                </a:tc>
                <a:extLst>
                  <a:ext uri="{0D108BD9-81ED-4DB2-BD59-A6C34878D82A}">
                    <a16:rowId xmlns:a16="http://schemas.microsoft.com/office/drawing/2014/main" val="1986699171"/>
                  </a:ext>
                </a:extLst>
              </a:tr>
            </a:tbl>
          </a:graphicData>
        </a:graphic>
      </p:graphicFrame>
    </p:spTree>
    <p:extLst>
      <p:ext uri="{BB962C8B-B14F-4D97-AF65-F5344CB8AC3E}">
        <p14:creationId xmlns:p14="http://schemas.microsoft.com/office/powerpoint/2010/main" val="77075471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サブタイトル 2"/>
          <p:cNvSpPr txBox="1">
            <a:spLocks/>
          </p:cNvSpPr>
          <p:nvPr/>
        </p:nvSpPr>
        <p:spPr>
          <a:xfrm>
            <a:off x="2" y="4863"/>
            <a:ext cx="12830353" cy="498598"/>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128016" tIns="64008" rIns="128016" bIns="64008"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2400" b="1" dirty="0" smtClean="0">
                <a:latin typeface="Meiryo UI" pitchFamily="50" charset="-128"/>
                <a:ea typeface="Meiryo UI" pitchFamily="50" charset="-128"/>
                <a:cs typeface="Meiryo UI" pitchFamily="50" charset="-128"/>
              </a:rPr>
              <a:t>茨木地下駐車場</a:t>
            </a:r>
            <a:endParaRPr lang="en-US" altLang="ja-JP" sz="2400" b="1" dirty="0">
              <a:latin typeface="Meiryo UI" pitchFamily="50" charset="-128"/>
              <a:ea typeface="Meiryo UI" pitchFamily="50" charset="-128"/>
              <a:cs typeface="Meiryo UI" pitchFamily="50" charset="-128"/>
            </a:endParaRPr>
          </a:p>
        </p:txBody>
      </p:sp>
      <p:pic>
        <p:nvPicPr>
          <p:cNvPr id="8" name="図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952528" y="503461"/>
            <a:ext cx="5876721" cy="9100859"/>
          </a:xfrm>
          <a:prstGeom prst="rect">
            <a:avLst/>
          </a:prstGeom>
        </p:spPr>
      </p:pic>
      <p:sp>
        <p:nvSpPr>
          <p:cNvPr id="9" name="テキスト ボックス 8"/>
          <p:cNvSpPr txBox="1"/>
          <p:nvPr/>
        </p:nvSpPr>
        <p:spPr>
          <a:xfrm>
            <a:off x="8379789" y="9172062"/>
            <a:ext cx="1723549" cy="400110"/>
          </a:xfrm>
          <a:prstGeom prst="rect">
            <a:avLst/>
          </a:prstGeom>
          <a:noFill/>
        </p:spPr>
        <p:txBody>
          <a:bodyPr wrap="none" rtlCol="0">
            <a:spAutoFit/>
          </a:bodyPr>
          <a:lstStyle/>
          <a:p>
            <a:r>
              <a:rPr kumimoji="1" lang="ja-JP" altLang="en-US" sz="2000" dirty="0">
                <a:latin typeface="Meiryo UI" panose="020B0604030504040204" pitchFamily="50" charset="-128"/>
                <a:ea typeface="Meiryo UI" panose="020B0604030504040204" pitchFamily="50" charset="-128"/>
              </a:rPr>
              <a:t>歩行者</a:t>
            </a:r>
            <a:r>
              <a:rPr kumimoji="1" lang="ja-JP" altLang="en-US" sz="2000" dirty="0" smtClean="0">
                <a:latin typeface="Meiryo UI" panose="020B0604030504040204" pitchFamily="50" charset="-128"/>
                <a:ea typeface="Meiryo UI" panose="020B0604030504040204" pitchFamily="50" charset="-128"/>
              </a:rPr>
              <a:t>出入口</a:t>
            </a:r>
            <a:endParaRPr kumimoji="1" lang="ja-JP" altLang="en-US" sz="2000" dirty="0">
              <a:latin typeface="Meiryo UI" panose="020B0604030504040204" pitchFamily="50" charset="-128"/>
              <a:ea typeface="Meiryo UI" panose="020B0604030504040204" pitchFamily="50" charset="-128"/>
            </a:endParaRPr>
          </a:p>
        </p:txBody>
      </p:sp>
      <p:sp>
        <p:nvSpPr>
          <p:cNvPr id="10" name="テキスト ボックス 9"/>
          <p:cNvSpPr txBox="1"/>
          <p:nvPr/>
        </p:nvSpPr>
        <p:spPr>
          <a:xfrm>
            <a:off x="9166840" y="989161"/>
            <a:ext cx="1210588" cy="400110"/>
          </a:xfrm>
          <a:prstGeom prst="rect">
            <a:avLst/>
          </a:prstGeom>
          <a:noFill/>
        </p:spPr>
        <p:txBody>
          <a:bodyPr wrap="none" rtlCol="0">
            <a:spAutoFit/>
          </a:bodyPr>
          <a:lstStyle/>
          <a:p>
            <a:r>
              <a:rPr kumimoji="1" lang="ja-JP" altLang="en-US" sz="2000" dirty="0" smtClean="0">
                <a:latin typeface="Meiryo UI" panose="020B0604030504040204" pitchFamily="50" charset="-128"/>
                <a:ea typeface="Meiryo UI" panose="020B0604030504040204" pitchFamily="50" charset="-128"/>
              </a:rPr>
              <a:t>車両入口</a:t>
            </a:r>
            <a:endParaRPr kumimoji="1" lang="ja-JP" altLang="en-US" sz="2000" dirty="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10103338" y="8887850"/>
            <a:ext cx="1467068" cy="707886"/>
          </a:xfrm>
          <a:prstGeom prst="rect">
            <a:avLst/>
          </a:prstGeom>
          <a:noFill/>
        </p:spPr>
        <p:txBody>
          <a:bodyPr wrap="none" rtlCol="0">
            <a:spAutoFit/>
          </a:bodyPr>
          <a:lstStyle/>
          <a:p>
            <a:r>
              <a:rPr kumimoji="1" lang="ja-JP" altLang="en-US" sz="2000" dirty="0" smtClean="0">
                <a:latin typeface="Meiryo UI" panose="020B0604030504040204" pitchFamily="50" charset="-128"/>
                <a:ea typeface="Meiryo UI" panose="020B0604030504040204" pitchFamily="50" charset="-128"/>
              </a:rPr>
              <a:t>茨木駅方面</a:t>
            </a:r>
            <a:endParaRPr kumimoji="1" lang="en-US" altLang="ja-JP" sz="2000" dirty="0" smtClean="0">
              <a:latin typeface="Meiryo UI" panose="020B0604030504040204" pitchFamily="50" charset="-128"/>
              <a:ea typeface="Meiryo UI" panose="020B0604030504040204" pitchFamily="50" charset="-128"/>
            </a:endParaRPr>
          </a:p>
          <a:p>
            <a:r>
              <a:rPr kumimoji="1" lang="ja-JP" altLang="en-US" sz="2000" dirty="0">
                <a:latin typeface="Meiryo UI" panose="020B0604030504040204" pitchFamily="50" charset="-128"/>
                <a:ea typeface="Meiryo UI" panose="020B0604030504040204" pitchFamily="50" charset="-128"/>
              </a:rPr>
              <a:t>　</a:t>
            </a:r>
            <a:r>
              <a:rPr kumimoji="1" lang="ja-JP" altLang="en-US" sz="2000" dirty="0" smtClean="0">
                <a:latin typeface="Meiryo UI" panose="020B0604030504040204" pitchFamily="50" charset="-128"/>
                <a:ea typeface="Meiryo UI" panose="020B0604030504040204" pitchFamily="50" charset="-128"/>
              </a:rPr>
              <a:t>　　↓</a:t>
            </a:r>
            <a:endParaRPr kumimoji="1" lang="ja-JP" altLang="en-US" sz="2000" dirty="0">
              <a:latin typeface="Meiryo UI" panose="020B0604030504040204" pitchFamily="50" charset="-128"/>
              <a:ea typeface="Meiryo UI" panose="020B0604030504040204" pitchFamily="50" charset="-128"/>
            </a:endParaRPr>
          </a:p>
        </p:txBody>
      </p:sp>
      <p:sp>
        <p:nvSpPr>
          <p:cNvPr id="12" name="スライド番号プレースホルダー 11"/>
          <p:cNvSpPr>
            <a:spLocks noGrp="1"/>
          </p:cNvSpPr>
          <p:nvPr>
            <p:ph type="sldNum" sz="quarter" idx="12"/>
          </p:nvPr>
        </p:nvSpPr>
        <p:spPr/>
        <p:txBody>
          <a:bodyPr/>
          <a:lstStyle/>
          <a:p>
            <a:fld id="{C402DA3E-F348-4567-B7F4-A1C96C49CA95}" type="slidenum">
              <a:rPr kumimoji="1" lang="ja-JP" altLang="en-US" smtClean="0"/>
              <a:t>37</a:t>
            </a:fld>
            <a:endParaRPr kumimoji="1" lang="ja-JP" altLang="en-US"/>
          </a:p>
        </p:txBody>
      </p:sp>
    </p:spTree>
    <p:extLst>
      <p:ext uri="{BB962C8B-B14F-4D97-AF65-F5344CB8AC3E}">
        <p14:creationId xmlns:p14="http://schemas.microsoft.com/office/powerpoint/2010/main" val="417301098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サブタイトル 2"/>
          <p:cNvSpPr txBox="1">
            <a:spLocks/>
          </p:cNvSpPr>
          <p:nvPr/>
        </p:nvSpPr>
        <p:spPr>
          <a:xfrm>
            <a:off x="2" y="4863"/>
            <a:ext cx="12830353" cy="498598"/>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128016" tIns="64008" rIns="128016" bIns="64008"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2400" b="1" dirty="0" smtClean="0">
                <a:latin typeface="Meiryo UI" pitchFamily="50" charset="-128"/>
                <a:ea typeface="Meiryo UI" pitchFamily="50" charset="-128"/>
                <a:cs typeface="Meiryo UI" pitchFamily="50" charset="-128"/>
              </a:rPr>
              <a:t>茨木</a:t>
            </a:r>
            <a:r>
              <a:rPr lang="ja-JP" altLang="en-US" sz="2400" b="1" dirty="0">
                <a:latin typeface="Meiryo UI" pitchFamily="50" charset="-128"/>
                <a:ea typeface="Meiryo UI" pitchFamily="50" charset="-128"/>
                <a:cs typeface="Meiryo UI" pitchFamily="50" charset="-128"/>
              </a:rPr>
              <a:t>地下</a:t>
            </a:r>
            <a:r>
              <a:rPr lang="ja-JP" altLang="en-US" sz="2400" b="1" dirty="0" smtClean="0">
                <a:latin typeface="Meiryo UI" pitchFamily="50" charset="-128"/>
                <a:ea typeface="Meiryo UI" pitchFamily="50" charset="-128"/>
                <a:cs typeface="Meiryo UI" pitchFamily="50" charset="-128"/>
              </a:rPr>
              <a:t>駐車場</a:t>
            </a:r>
            <a:endParaRPr lang="en-US" altLang="ja-JP" sz="2400" b="1" dirty="0">
              <a:latin typeface="Meiryo UI" pitchFamily="50" charset="-128"/>
              <a:ea typeface="Meiryo UI" pitchFamily="50" charset="-128"/>
              <a:cs typeface="Meiryo UI" pitchFamily="50" charset="-128"/>
            </a:endParaRPr>
          </a:p>
        </p:txBody>
      </p:sp>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4543435" y="-879534"/>
            <a:ext cx="3250037" cy="6016027"/>
          </a:xfrm>
          <a:prstGeom prst="rect">
            <a:avLst/>
          </a:prstGeom>
        </p:spPr>
      </p:pic>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4768" y="3753498"/>
            <a:ext cx="7540820" cy="5655615"/>
          </a:xfrm>
          <a:prstGeom prst="rect">
            <a:avLst/>
          </a:prstGeom>
        </p:spPr>
      </p:pic>
      <p:sp>
        <p:nvSpPr>
          <p:cNvPr id="7" name="下矢印 6"/>
          <p:cNvSpPr/>
          <p:nvPr/>
        </p:nvSpPr>
        <p:spPr>
          <a:xfrm rot="11985605">
            <a:off x="8223702" y="3039301"/>
            <a:ext cx="504056" cy="64807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番号プレースホルダー 7"/>
          <p:cNvSpPr>
            <a:spLocks noGrp="1"/>
          </p:cNvSpPr>
          <p:nvPr>
            <p:ph type="sldNum" sz="quarter" idx="12"/>
          </p:nvPr>
        </p:nvSpPr>
        <p:spPr/>
        <p:txBody>
          <a:bodyPr/>
          <a:lstStyle/>
          <a:p>
            <a:fld id="{C402DA3E-F348-4567-B7F4-A1C96C49CA95}" type="slidenum">
              <a:rPr kumimoji="1" lang="ja-JP" altLang="en-US" smtClean="0"/>
              <a:t>38</a:t>
            </a:fld>
            <a:endParaRPr kumimoji="1" lang="ja-JP" altLang="en-US"/>
          </a:p>
        </p:txBody>
      </p:sp>
    </p:spTree>
    <p:extLst>
      <p:ext uri="{BB962C8B-B14F-4D97-AF65-F5344CB8AC3E}">
        <p14:creationId xmlns:p14="http://schemas.microsoft.com/office/powerpoint/2010/main" val="168275619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サブタイトル 2"/>
          <p:cNvSpPr txBox="1">
            <a:spLocks/>
          </p:cNvSpPr>
          <p:nvPr/>
        </p:nvSpPr>
        <p:spPr>
          <a:xfrm>
            <a:off x="2" y="4863"/>
            <a:ext cx="12830353" cy="498598"/>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128016" tIns="64008" rIns="128016" bIns="64008"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2400" b="1" dirty="0" smtClean="0">
                <a:latin typeface="Meiryo UI" pitchFamily="50" charset="-128"/>
                <a:ea typeface="Meiryo UI" pitchFamily="50" charset="-128"/>
                <a:cs typeface="Meiryo UI" pitchFamily="50" charset="-128"/>
              </a:rPr>
              <a:t>茨木</a:t>
            </a:r>
            <a:r>
              <a:rPr lang="ja-JP" altLang="en-US" sz="2400" b="1" dirty="0">
                <a:latin typeface="Meiryo UI" pitchFamily="50" charset="-128"/>
                <a:ea typeface="Meiryo UI" pitchFamily="50" charset="-128"/>
                <a:cs typeface="Meiryo UI" pitchFamily="50" charset="-128"/>
              </a:rPr>
              <a:t>地下</a:t>
            </a:r>
            <a:r>
              <a:rPr lang="ja-JP" altLang="en-US" sz="2400" b="1" dirty="0" smtClean="0">
                <a:latin typeface="Meiryo UI" pitchFamily="50" charset="-128"/>
                <a:ea typeface="Meiryo UI" pitchFamily="50" charset="-128"/>
                <a:cs typeface="Meiryo UI" pitchFamily="50" charset="-128"/>
              </a:rPr>
              <a:t>駐車場</a:t>
            </a:r>
            <a:endParaRPr lang="en-US" altLang="ja-JP" sz="2400" b="1" dirty="0">
              <a:latin typeface="Meiryo UI" pitchFamily="50" charset="-128"/>
              <a:ea typeface="Meiryo UI" pitchFamily="50" charset="-128"/>
              <a:cs typeface="Meiryo UI" pitchFamily="50" charset="-128"/>
            </a:endParaRPr>
          </a:p>
        </p:txBody>
      </p:sp>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4543435" y="-879534"/>
            <a:ext cx="3250037" cy="6016027"/>
          </a:xfrm>
          <a:prstGeom prst="rect">
            <a:avLst/>
          </a:prstGeom>
        </p:spPr>
      </p:pic>
      <p:sp>
        <p:nvSpPr>
          <p:cNvPr id="7" name="下矢印 6"/>
          <p:cNvSpPr/>
          <p:nvPr/>
        </p:nvSpPr>
        <p:spPr>
          <a:xfrm rot="5587935">
            <a:off x="6500472" y="1804443"/>
            <a:ext cx="504056" cy="64807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4395" y="3753497"/>
            <a:ext cx="7540821" cy="5655616"/>
          </a:xfrm>
          <a:prstGeom prst="rect">
            <a:avLst/>
          </a:prstGeom>
        </p:spPr>
      </p:pic>
      <p:sp>
        <p:nvSpPr>
          <p:cNvPr id="3" name="スライド番号プレースホルダー 2"/>
          <p:cNvSpPr>
            <a:spLocks noGrp="1"/>
          </p:cNvSpPr>
          <p:nvPr>
            <p:ph type="sldNum" sz="quarter" idx="12"/>
          </p:nvPr>
        </p:nvSpPr>
        <p:spPr/>
        <p:txBody>
          <a:bodyPr/>
          <a:lstStyle/>
          <a:p>
            <a:fld id="{C402DA3E-F348-4567-B7F4-A1C96C49CA95}" type="slidenum">
              <a:rPr kumimoji="1" lang="ja-JP" altLang="en-US" smtClean="0"/>
              <a:t>39</a:t>
            </a:fld>
            <a:endParaRPr kumimoji="1" lang="ja-JP" altLang="en-US"/>
          </a:p>
        </p:txBody>
      </p:sp>
    </p:spTree>
    <p:extLst>
      <p:ext uri="{BB962C8B-B14F-4D97-AF65-F5344CB8AC3E}">
        <p14:creationId xmlns:p14="http://schemas.microsoft.com/office/powerpoint/2010/main" val="16417756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1928" y="552128"/>
            <a:ext cx="13187014" cy="6768752"/>
          </a:xfrm>
        </p:spPr>
        <p:txBody>
          <a:bodyPr>
            <a:normAutofit/>
          </a:bodyPr>
          <a:lstStyle/>
          <a:p>
            <a:r>
              <a:rPr kumimoji="1" lang="ja-JP" altLang="en-US" sz="9600" u="sng" dirty="0" smtClean="0">
                <a:latin typeface="Meiryo UI" panose="020B0604030504040204" pitchFamily="50" charset="-128"/>
                <a:ea typeface="Meiryo UI" panose="020B0604030504040204" pitchFamily="50" charset="-128"/>
              </a:rPr>
              <a:t>調査の趣旨</a:t>
            </a:r>
            <a:endParaRPr kumimoji="1" lang="ja-JP" altLang="en-US" sz="4000" u="sng" dirty="0">
              <a:latin typeface="Meiryo UI" panose="020B0604030504040204" pitchFamily="50" charset="-128"/>
              <a:ea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C402DA3E-F348-4567-B7F4-A1C96C49CA95}" type="slidenum">
              <a:rPr kumimoji="1" lang="ja-JP" altLang="en-US" smtClean="0"/>
              <a:t>4</a:t>
            </a:fld>
            <a:endParaRPr kumimoji="1" lang="ja-JP" altLang="en-US"/>
          </a:p>
        </p:txBody>
      </p:sp>
    </p:spTree>
    <p:extLst>
      <p:ext uri="{BB962C8B-B14F-4D97-AF65-F5344CB8AC3E}">
        <p14:creationId xmlns:p14="http://schemas.microsoft.com/office/powerpoint/2010/main" val="365950285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サブタイトル 2"/>
          <p:cNvSpPr txBox="1">
            <a:spLocks/>
          </p:cNvSpPr>
          <p:nvPr/>
        </p:nvSpPr>
        <p:spPr>
          <a:xfrm>
            <a:off x="2" y="4863"/>
            <a:ext cx="12830353" cy="498598"/>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128016" tIns="64008" rIns="128016" bIns="64008"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2400" b="1" dirty="0" smtClean="0">
                <a:latin typeface="Meiryo UI" pitchFamily="50" charset="-128"/>
                <a:ea typeface="Meiryo UI" pitchFamily="50" charset="-128"/>
                <a:cs typeface="Meiryo UI" pitchFamily="50" charset="-128"/>
              </a:rPr>
              <a:t>茨木</a:t>
            </a:r>
            <a:r>
              <a:rPr lang="ja-JP" altLang="en-US" sz="2400" b="1" dirty="0">
                <a:latin typeface="Meiryo UI" pitchFamily="50" charset="-128"/>
                <a:ea typeface="Meiryo UI" pitchFamily="50" charset="-128"/>
                <a:cs typeface="Meiryo UI" pitchFamily="50" charset="-128"/>
              </a:rPr>
              <a:t>地下</a:t>
            </a:r>
            <a:r>
              <a:rPr lang="ja-JP" altLang="en-US" sz="2400" b="1" dirty="0" smtClean="0">
                <a:latin typeface="Meiryo UI" pitchFamily="50" charset="-128"/>
                <a:ea typeface="Meiryo UI" pitchFamily="50" charset="-128"/>
                <a:cs typeface="Meiryo UI" pitchFamily="50" charset="-128"/>
              </a:rPr>
              <a:t>駐車場</a:t>
            </a:r>
            <a:endParaRPr lang="en-US" altLang="ja-JP" sz="2400" b="1" dirty="0">
              <a:latin typeface="Meiryo UI" pitchFamily="50" charset="-128"/>
              <a:ea typeface="Meiryo UI" pitchFamily="50" charset="-128"/>
              <a:cs typeface="Meiryo UI" pitchFamily="50" charset="-128"/>
            </a:endParaRPr>
          </a:p>
        </p:txBody>
      </p:sp>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4543435" y="-879534"/>
            <a:ext cx="3250037" cy="6016027"/>
          </a:xfrm>
          <a:prstGeom prst="rect">
            <a:avLst/>
          </a:prstGeom>
        </p:spPr>
      </p:pic>
      <p:sp>
        <p:nvSpPr>
          <p:cNvPr id="7" name="下矢印 6"/>
          <p:cNvSpPr/>
          <p:nvPr/>
        </p:nvSpPr>
        <p:spPr>
          <a:xfrm rot="5400000">
            <a:off x="5658994" y="1682531"/>
            <a:ext cx="504056" cy="69152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8265" y="3747393"/>
            <a:ext cx="7548958" cy="5661719"/>
          </a:xfrm>
          <a:prstGeom prst="rect">
            <a:avLst/>
          </a:prstGeom>
        </p:spPr>
      </p:pic>
      <p:sp>
        <p:nvSpPr>
          <p:cNvPr id="3" name="スライド番号プレースホルダー 2"/>
          <p:cNvSpPr>
            <a:spLocks noGrp="1"/>
          </p:cNvSpPr>
          <p:nvPr>
            <p:ph type="sldNum" sz="quarter" idx="12"/>
          </p:nvPr>
        </p:nvSpPr>
        <p:spPr/>
        <p:txBody>
          <a:bodyPr/>
          <a:lstStyle/>
          <a:p>
            <a:fld id="{C402DA3E-F348-4567-B7F4-A1C96C49CA95}" type="slidenum">
              <a:rPr kumimoji="1" lang="ja-JP" altLang="en-US" smtClean="0"/>
              <a:t>40</a:t>
            </a:fld>
            <a:endParaRPr kumimoji="1" lang="ja-JP" altLang="en-US"/>
          </a:p>
        </p:txBody>
      </p:sp>
    </p:spTree>
    <p:extLst>
      <p:ext uri="{BB962C8B-B14F-4D97-AF65-F5344CB8AC3E}">
        <p14:creationId xmlns:p14="http://schemas.microsoft.com/office/powerpoint/2010/main" val="283995447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サブタイトル 2"/>
          <p:cNvSpPr txBox="1">
            <a:spLocks/>
          </p:cNvSpPr>
          <p:nvPr/>
        </p:nvSpPr>
        <p:spPr>
          <a:xfrm>
            <a:off x="2" y="4863"/>
            <a:ext cx="12830353" cy="498598"/>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128016" tIns="64008" rIns="128016" bIns="64008"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2400" b="1" dirty="0" smtClean="0">
                <a:latin typeface="Meiryo UI" pitchFamily="50" charset="-128"/>
                <a:ea typeface="Meiryo UI" pitchFamily="50" charset="-128"/>
                <a:cs typeface="Meiryo UI" pitchFamily="50" charset="-128"/>
              </a:rPr>
              <a:t>茨木</a:t>
            </a:r>
            <a:r>
              <a:rPr lang="ja-JP" altLang="en-US" sz="2400" b="1" dirty="0">
                <a:latin typeface="Meiryo UI" pitchFamily="50" charset="-128"/>
                <a:ea typeface="Meiryo UI" pitchFamily="50" charset="-128"/>
                <a:cs typeface="Meiryo UI" pitchFamily="50" charset="-128"/>
              </a:rPr>
              <a:t>地下</a:t>
            </a:r>
            <a:r>
              <a:rPr lang="ja-JP" altLang="en-US" sz="2400" b="1" dirty="0" smtClean="0">
                <a:latin typeface="Meiryo UI" pitchFamily="50" charset="-128"/>
                <a:ea typeface="Meiryo UI" pitchFamily="50" charset="-128"/>
                <a:cs typeface="Meiryo UI" pitchFamily="50" charset="-128"/>
              </a:rPr>
              <a:t>駐車場</a:t>
            </a:r>
            <a:endParaRPr lang="en-US" altLang="ja-JP" sz="2400" b="1" dirty="0">
              <a:latin typeface="Meiryo UI" pitchFamily="50" charset="-128"/>
              <a:ea typeface="Meiryo UI" pitchFamily="50" charset="-128"/>
              <a:cs typeface="Meiryo UI" pitchFamily="50" charset="-128"/>
            </a:endParaRPr>
          </a:p>
        </p:txBody>
      </p:sp>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4543435" y="-879534"/>
            <a:ext cx="3250037" cy="6016027"/>
          </a:xfrm>
          <a:prstGeom prst="rect">
            <a:avLst/>
          </a:prstGeom>
        </p:spPr>
      </p:pic>
      <p:pic>
        <p:nvPicPr>
          <p:cNvPr id="8" name="図 7"/>
          <p:cNvPicPr/>
          <p:nvPr/>
        </p:nvPicPr>
        <p:blipFill>
          <a:blip r:embed="rId3">
            <a:extLst>
              <a:ext uri="{28A0092B-C50C-407E-A947-70E740481C1C}">
                <a14:useLocalDpi xmlns:a14="http://schemas.microsoft.com/office/drawing/2010/main" val="0"/>
              </a:ext>
            </a:extLst>
          </a:blip>
          <a:srcRect/>
          <a:stretch>
            <a:fillRect/>
          </a:stretch>
        </p:blipFill>
        <p:spPr bwMode="auto">
          <a:xfrm>
            <a:off x="4386120" y="3432448"/>
            <a:ext cx="4058116" cy="5943099"/>
          </a:xfrm>
          <a:prstGeom prst="rect">
            <a:avLst/>
          </a:prstGeom>
          <a:noFill/>
          <a:ln>
            <a:noFill/>
          </a:ln>
        </p:spPr>
      </p:pic>
      <p:sp>
        <p:nvSpPr>
          <p:cNvPr id="3" name="スライド番号プレースホルダー 2"/>
          <p:cNvSpPr>
            <a:spLocks noGrp="1"/>
          </p:cNvSpPr>
          <p:nvPr>
            <p:ph type="sldNum" sz="quarter" idx="12"/>
          </p:nvPr>
        </p:nvSpPr>
        <p:spPr/>
        <p:txBody>
          <a:bodyPr/>
          <a:lstStyle/>
          <a:p>
            <a:fld id="{C402DA3E-F348-4567-B7F4-A1C96C49CA95}" type="slidenum">
              <a:rPr kumimoji="1" lang="ja-JP" altLang="en-US" smtClean="0"/>
              <a:t>41</a:t>
            </a:fld>
            <a:endParaRPr kumimoji="1" lang="ja-JP" altLang="en-US"/>
          </a:p>
        </p:txBody>
      </p:sp>
    </p:spTree>
    <p:extLst>
      <p:ext uri="{BB962C8B-B14F-4D97-AF65-F5344CB8AC3E}">
        <p14:creationId xmlns:p14="http://schemas.microsoft.com/office/powerpoint/2010/main" val="42795246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サブタイトル 2"/>
          <p:cNvSpPr txBox="1">
            <a:spLocks/>
          </p:cNvSpPr>
          <p:nvPr/>
        </p:nvSpPr>
        <p:spPr>
          <a:xfrm>
            <a:off x="2" y="4863"/>
            <a:ext cx="12830353" cy="498598"/>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128016" tIns="64008" rIns="128016" bIns="64008"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2400" b="1" dirty="0" smtClean="0">
                <a:latin typeface="Meiryo UI" pitchFamily="50" charset="-128"/>
                <a:ea typeface="Meiryo UI" pitchFamily="50" charset="-128"/>
                <a:cs typeface="Meiryo UI" pitchFamily="50" charset="-128"/>
              </a:rPr>
              <a:t>茨木</a:t>
            </a:r>
            <a:r>
              <a:rPr lang="ja-JP" altLang="en-US" sz="2400" b="1" dirty="0">
                <a:latin typeface="Meiryo UI" pitchFamily="50" charset="-128"/>
                <a:ea typeface="Meiryo UI" pitchFamily="50" charset="-128"/>
                <a:cs typeface="Meiryo UI" pitchFamily="50" charset="-128"/>
              </a:rPr>
              <a:t>地下</a:t>
            </a:r>
            <a:r>
              <a:rPr lang="ja-JP" altLang="en-US" sz="2400" b="1" dirty="0" smtClean="0">
                <a:latin typeface="Meiryo UI" pitchFamily="50" charset="-128"/>
                <a:ea typeface="Meiryo UI" pitchFamily="50" charset="-128"/>
                <a:cs typeface="Meiryo UI" pitchFamily="50" charset="-128"/>
              </a:rPr>
              <a:t>駐車場</a:t>
            </a:r>
            <a:endParaRPr lang="en-US" altLang="ja-JP" sz="2400" b="1" dirty="0">
              <a:latin typeface="Meiryo UI" pitchFamily="50" charset="-128"/>
              <a:ea typeface="Meiryo UI" pitchFamily="50" charset="-128"/>
              <a:cs typeface="Meiryo UI" pitchFamily="50" charset="-128"/>
            </a:endParaRPr>
          </a:p>
        </p:txBody>
      </p:sp>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4543435" y="-879534"/>
            <a:ext cx="3250037" cy="6016027"/>
          </a:xfrm>
          <a:prstGeom prst="rect">
            <a:avLst/>
          </a:prstGeom>
        </p:spPr>
      </p:pic>
      <p:sp>
        <p:nvSpPr>
          <p:cNvPr id="7" name="下矢印 6"/>
          <p:cNvSpPr/>
          <p:nvPr/>
        </p:nvSpPr>
        <p:spPr>
          <a:xfrm rot="10800000">
            <a:off x="4672608" y="2280319"/>
            <a:ext cx="504056" cy="64807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8265" y="3747392"/>
            <a:ext cx="7548959" cy="5661719"/>
          </a:xfrm>
          <a:prstGeom prst="rect">
            <a:avLst/>
          </a:prstGeom>
        </p:spPr>
      </p:pic>
      <p:sp>
        <p:nvSpPr>
          <p:cNvPr id="3" name="スライド番号プレースホルダー 2"/>
          <p:cNvSpPr>
            <a:spLocks noGrp="1"/>
          </p:cNvSpPr>
          <p:nvPr>
            <p:ph type="sldNum" sz="quarter" idx="12"/>
          </p:nvPr>
        </p:nvSpPr>
        <p:spPr/>
        <p:txBody>
          <a:bodyPr/>
          <a:lstStyle/>
          <a:p>
            <a:fld id="{C402DA3E-F348-4567-B7F4-A1C96C49CA95}" type="slidenum">
              <a:rPr kumimoji="1" lang="ja-JP" altLang="en-US" smtClean="0"/>
              <a:t>42</a:t>
            </a:fld>
            <a:endParaRPr kumimoji="1" lang="ja-JP" altLang="en-US"/>
          </a:p>
        </p:txBody>
      </p:sp>
    </p:spTree>
    <p:extLst>
      <p:ext uri="{BB962C8B-B14F-4D97-AF65-F5344CB8AC3E}">
        <p14:creationId xmlns:p14="http://schemas.microsoft.com/office/powerpoint/2010/main" val="66607480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サブタイトル 2"/>
          <p:cNvSpPr txBox="1">
            <a:spLocks/>
          </p:cNvSpPr>
          <p:nvPr/>
        </p:nvSpPr>
        <p:spPr>
          <a:xfrm>
            <a:off x="2" y="4863"/>
            <a:ext cx="12830353" cy="498598"/>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128016" tIns="64008" rIns="128016" bIns="64008"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2400" b="1" dirty="0" smtClean="0">
                <a:latin typeface="Meiryo UI" pitchFamily="50" charset="-128"/>
                <a:ea typeface="Meiryo UI" pitchFamily="50" charset="-128"/>
                <a:cs typeface="Meiryo UI" pitchFamily="50" charset="-128"/>
              </a:rPr>
              <a:t>茨木</a:t>
            </a:r>
            <a:r>
              <a:rPr lang="ja-JP" altLang="en-US" sz="2400" b="1" dirty="0">
                <a:latin typeface="Meiryo UI" pitchFamily="50" charset="-128"/>
                <a:ea typeface="Meiryo UI" pitchFamily="50" charset="-128"/>
                <a:cs typeface="Meiryo UI" pitchFamily="50" charset="-128"/>
              </a:rPr>
              <a:t>地下</a:t>
            </a:r>
            <a:r>
              <a:rPr lang="ja-JP" altLang="en-US" sz="2400" b="1" dirty="0" smtClean="0">
                <a:latin typeface="Meiryo UI" pitchFamily="50" charset="-128"/>
                <a:ea typeface="Meiryo UI" pitchFamily="50" charset="-128"/>
                <a:cs typeface="Meiryo UI" pitchFamily="50" charset="-128"/>
              </a:rPr>
              <a:t>駐車場</a:t>
            </a:r>
            <a:endParaRPr lang="en-US" altLang="ja-JP" sz="2400" b="1" dirty="0">
              <a:latin typeface="Meiryo UI" pitchFamily="50" charset="-128"/>
              <a:ea typeface="Meiryo UI" pitchFamily="50" charset="-128"/>
              <a:cs typeface="Meiryo UI" pitchFamily="50" charset="-128"/>
            </a:endParaRPr>
          </a:p>
        </p:txBody>
      </p:sp>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4543435" y="-879534"/>
            <a:ext cx="3250037" cy="6016027"/>
          </a:xfrm>
          <a:prstGeom prst="rect">
            <a:avLst/>
          </a:prstGeom>
        </p:spPr>
      </p:pic>
      <p:sp>
        <p:nvSpPr>
          <p:cNvPr id="7" name="下矢印 6"/>
          <p:cNvSpPr/>
          <p:nvPr/>
        </p:nvSpPr>
        <p:spPr>
          <a:xfrm rot="20299398">
            <a:off x="4774474" y="2198655"/>
            <a:ext cx="504056" cy="64807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8265" y="3747392"/>
            <a:ext cx="7548958" cy="5661719"/>
          </a:xfrm>
          <a:prstGeom prst="rect">
            <a:avLst/>
          </a:prstGeom>
        </p:spPr>
      </p:pic>
      <p:sp>
        <p:nvSpPr>
          <p:cNvPr id="3" name="スライド番号プレースホルダー 2"/>
          <p:cNvSpPr>
            <a:spLocks noGrp="1"/>
          </p:cNvSpPr>
          <p:nvPr>
            <p:ph type="sldNum" sz="quarter" idx="12"/>
          </p:nvPr>
        </p:nvSpPr>
        <p:spPr/>
        <p:txBody>
          <a:bodyPr/>
          <a:lstStyle/>
          <a:p>
            <a:fld id="{C402DA3E-F348-4567-B7F4-A1C96C49CA95}" type="slidenum">
              <a:rPr kumimoji="1" lang="ja-JP" altLang="en-US" smtClean="0"/>
              <a:t>43</a:t>
            </a:fld>
            <a:endParaRPr kumimoji="1" lang="ja-JP" altLang="en-US"/>
          </a:p>
        </p:txBody>
      </p:sp>
    </p:spTree>
    <p:extLst>
      <p:ext uri="{BB962C8B-B14F-4D97-AF65-F5344CB8AC3E}">
        <p14:creationId xmlns:p14="http://schemas.microsoft.com/office/powerpoint/2010/main" val="377991671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サブタイトル 2"/>
          <p:cNvSpPr txBox="1">
            <a:spLocks/>
          </p:cNvSpPr>
          <p:nvPr/>
        </p:nvSpPr>
        <p:spPr>
          <a:xfrm>
            <a:off x="2" y="4863"/>
            <a:ext cx="12830353" cy="498598"/>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128016" tIns="64008" rIns="128016" bIns="64008"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2400" b="1" dirty="0" smtClean="0">
                <a:latin typeface="Meiryo UI" pitchFamily="50" charset="-128"/>
                <a:ea typeface="Meiryo UI" pitchFamily="50" charset="-128"/>
                <a:cs typeface="Meiryo UI" pitchFamily="50" charset="-128"/>
              </a:rPr>
              <a:t>茨木</a:t>
            </a:r>
            <a:r>
              <a:rPr lang="ja-JP" altLang="en-US" sz="2400" b="1" dirty="0">
                <a:latin typeface="Meiryo UI" pitchFamily="50" charset="-128"/>
                <a:ea typeface="Meiryo UI" pitchFamily="50" charset="-128"/>
                <a:cs typeface="Meiryo UI" pitchFamily="50" charset="-128"/>
              </a:rPr>
              <a:t>地下</a:t>
            </a:r>
            <a:r>
              <a:rPr lang="ja-JP" altLang="en-US" sz="2400" b="1" dirty="0" smtClean="0">
                <a:latin typeface="Meiryo UI" pitchFamily="50" charset="-128"/>
                <a:ea typeface="Meiryo UI" pitchFamily="50" charset="-128"/>
                <a:cs typeface="Meiryo UI" pitchFamily="50" charset="-128"/>
              </a:rPr>
              <a:t>駐車場</a:t>
            </a:r>
            <a:endParaRPr lang="en-US" altLang="ja-JP" sz="2400" b="1" dirty="0">
              <a:latin typeface="Meiryo UI" pitchFamily="50" charset="-128"/>
              <a:ea typeface="Meiryo UI" pitchFamily="50" charset="-128"/>
              <a:cs typeface="Meiryo UI" pitchFamily="50" charset="-128"/>
            </a:endParaRPr>
          </a:p>
        </p:txBody>
      </p:sp>
      <p:sp>
        <p:nvSpPr>
          <p:cNvPr id="3" name="テキスト ボックス 2"/>
          <p:cNvSpPr txBox="1"/>
          <p:nvPr/>
        </p:nvSpPr>
        <p:spPr>
          <a:xfrm>
            <a:off x="135782" y="6168752"/>
            <a:ext cx="3275256" cy="461665"/>
          </a:xfrm>
          <a:prstGeom prst="rect">
            <a:avLst/>
          </a:prstGeom>
          <a:noFill/>
        </p:spPr>
        <p:txBody>
          <a:bodyPr wrap="none" rtlCol="0">
            <a:spAutoFit/>
          </a:bodyPr>
          <a:lstStyle/>
          <a:p>
            <a:r>
              <a:rPr kumimoji="1" lang="ja-JP" altLang="en-US" sz="2400" b="1" dirty="0" smtClean="0">
                <a:latin typeface="Meiryo UI" panose="020B0604030504040204" pitchFamily="50" charset="-128"/>
                <a:ea typeface="Meiryo UI" panose="020B0604030504040204" pitchFamily="50" charset="-128"/>
              </a:rPr>
              <a:t>■利用者アンケート結果</a:t>
            </a:r>
            <a:endParaRPr kumimoji="1" lang="ja-JP" altLang="en-US" sz="2400" b="1" dirty="0">
              <a:latin typeface="Meiryo UI" panose="020B0604030504040204" pitchFamily="50" charset="-128"/>
              <a:ea typeface="Meiryo UI" panose="020B0604030504040204" pitchFamily="50" charset="-128"/>
            </a:endParaRPr>
          </a:p>
        </p:txBody>
      </p:sp>
      <p:sp>
        <p:nvSpPr>
          <p:cNvPr id="4" name="テキスト ボックス 3"/>
          <p:cNvSpPr txBox="1"/>
          <p:nvPr/>
        </p:nvSpPr>
        <p:spPr>
          <a:xfrm>
            <a:off x="366810" y="6672808"/>
            <a:ext cx="12096092" cy="1938992"/>
          </a:xfrm>
          <a:prstGeom prst="rect">
            <a:avLst/>
          </a:prstGeom>
          <a:noFill/>
          <a:ln>
            <a:solidFill>
              <a:schemeClr val="tx1"/>
            </a:solidFill>
          </a:ln>
        </p:spPr>
        <p:txBody>
          <a:bodyPr wrap="square" rtlCol="0">
            <a:spAutoFit/>
          </a:bodyPr>
          <a:lstStyle/>
          <a:p>
            <a:pPr marL="342900" indent="-342900">
              <a:buFont typeface="Wingdings" panose="05000000000000000000" pitchFamily="2" charset="2"/>
              <a:buChar char="ü"/>
            </a:pPr>
            <a:r>
              <a:rPr lang="ja-JP" altLang="ja-JP" sz="2400" dirty="0" smtClean="0">
                <a:latin typeface="Meiryo UI" panose="020B0604030504040204" pitchFamily="50" charset="-128"/>
                <a:ea typeface="Meiryo UI" panose="020B0604030504040204" pitchFamily="50" charset="-128"/>
              </a:rPr>
              <a:t>利用者</a:t>
            </a:r>
            <a:r>
              <a:rPr lang="ja-JP" altLang="ja-JP" sz="2400" dirty="0">
                <a:latin typeface="Meiryo UI" panose="020B0604030504040204" pitchFamily="50" charset="-128"/>
                <a:ea typeface="Meiryo UI" panose="020B0604030504040204" pitchFamily="50" charset="-128"/>
              </a:rPr>
              <a:t>の約７割が市内在住。</a:t>
            </a:r>
            <a:r>
              <a:rPr lang="ja-JP" altLang="en-US" sz="2400" dirty="0">
                <a:latin typeface="Meiryo UI" panose="020B0604030504040204" pitchFamily="50" charset="-128"/>
                <a:ea typeface="Meiryo UI" panose="020B0604030504040204" pitchFamily="50" charset="-128"/>
              </a:rPr>
              <a:t>　　</a:t>
            </a:r>
            <a:endParaRPr lang="en-US" altLang="ja-JP" sz="2400" dirty="0">
              <a:latin typeface="Meiryo UI" panose="020B0604030504040204" pitchFamily="50" charset="-128"/>
              <a:ea typeface="Meiryo UI" panose="020B0604030504040204" pitchFamily="50" charset="-128"/>
            </a:endParaRPr>
          </a:p>
          <a:p>
            <a:pPr marL="342900" indent="-342900">
              <a:buFont typeface="Wingdings" panose="05000000000000000000" pitchFamily="2" charset="2"/>
              <a:buChar char="ü"/>
            </a:pPr>
            <a:r>
              <a:rPr lang="ja-JP" altLang="ja-JP" sz="2400" dirty="0" smtClean="0">
                <a:latin typeface="Meiryo UI" panose="020B0604030504040204" pitchFamily="50" charset="-128"/>
                <a:ea typeface="Meiryo UI" panose="020B0604030504040204" pitchFamily="50" charset="-128"/>
              </a:rPr>
              <a:t>目的地</a:t>
            </a:r>
            <a:r>
              <a:rPr lang="ja-JP" altLang="ja-JP" sz="2400" dirty="0">
                <a:latin typeface="Meiryo UI" panose="020B0604030504040204" pitchFamily="50" charset="-128"/>
                <a:ea typeface="Meiryo UI" panose="020B0604030504040204" pitchFamily="50" charset="-128"/>
              </a:rPr>
              <a:t>までの移動手段は、約５０</a:t>
            </a:r>
            <a:r>
              <a:rPr lang="en-US" altLang="ja-JP" sz="2400" dirty="0">
                <a:latin typeface="Meiryo UI" panose="020B0604030504040204" pitchFamily="50" charset="-128"/>
                <a:ea typeface="Meiryo UI" panose="020B0604030504040204" pitchFamily="50" charset="-128"/>
              </a:rPr>
              <a:t>%</a:t>
            </a:r>
            <a:r>
              <a:rPr lang="ja-JP" altLang="ja-JP" sz="2400" dirty="0">
                <a:latin typeface="Meiryo UI" panose="020B0604030504040204" pitchFamily="50" charset="-128"/>
                <a:ea typeface="Meiryo UI" panose="020B0604030504040204" pitchFamily="50" charset="-128"/>
              </a:rPr>
              <a:t>が鉄道で、徒歩は約４４％</a:t>
            </a:r>
          </a:p>
          <a:p>
            <a:pPr marL="342900" indent="-342900">
              <a:buFont typeface="Wingdings" panose="05000000000000000000" pitchFamily="2" charset="2"/>
              <a:buChar char="ü"/>
            </a:pPr>
            <a:r>
              <a:rPr lang="ja-JP" altLang="ja-JP" sz="2400" dirty="0" smtClean="0">
                <a:latin typeface="Meiryo UI" panose="020B0604030504040204" pitchFamily="50" charset="-128"/>
                <a:ea typeface="Meiryo UI" panose="020B0604030504040204" pitchFamily="50" charset="-128"/>
              </a:rPr>
              <a:t>利用</a:t>
            </a:r>
            <a:r>
              <a:rPr lang="ja-JP" altLang="ja-JP" sz="2400" dirty="0">
                <a:latin typeface="Meiryo UI" panose="020B0604030504040204" pitchFamily="50" charset="-128"/>
                <a:ea typeface="Meiryo UI" panose="020B0604030504040204" pitchFamily="50" charset="-128"/>
              </a:rPr>
              <a:t>目的は、通勤・通学が約４５％。次いで買い物が約２０％</a:t>
            </a:r>
          </a:p>
          <a:p>
            <a:pPr marL="342900" indent="-342900">
              <a:buFont typeface="Wingdings" panose="05000000000000000000" pitchFamily="2" charset="2"/>
              <a:buChar char="ü"/>
            </a:pPr>
            <a:r>
              <a:rPr lang="ja-JP" altLang="ja-JP" sz="2400" dirty="0" smtClean="0">
                <a:latin typeface="Meiryo UI" panose="020B0604030504040204" pitchFamily="50" charset="-128"/>
                <a:ea typeface="Meiryo UI" panose="020B0604030504040204" pitchFamily="50" charset="-128"/>
              </a:rPr>
              <a:t>週</a:t>
            </a:r>
            <a:r>
              <a:rPr lang="ja-JP" altLang="ja-JP" sz="2400" dirty="0">
                <a:latin typeface="Meiryo UI" panose="020B0604030504040204" pitchFamily="50" charset="-128"/>
                <a:ea typeface="Meiryo UI" panose="020B0604030504040204" pitchFamily="50" charset="-128"/>
              </a:rPr>
              <a:t>２・３日以上利用する人が、約４８％</a:t>
            </a:r>
            <a:endParaRPr lang="en-US" altLang="ja-JP" sz="2400" dirty="0">
              <a:latin typeface="Meiryo UI" panose="020B0604030504040204" pitchFamily="50" charset="-128"/>
              <a:ea typeface="Meiryo UI" panose="020B0604030504040204" pitchFamily="50" charset="-128"/>
            </a:endParaRPr>
          </a:p>
          <a:p>
            <a:pPr marL="342900" indent="-342900">
              <a:buFont typeface="Wingdings" panose="05000000000000000000" pitchFamily="2" charset="2"/>
              <a:buChar char="ü"/>
            </a:pPr>
            <a:r>
              <a:rPr lang="ja-JP" altLang="ja-JP" sz="2400" dirty="0" smtClean="0">
                <a:latin typeface="Meiryo UI" panose="020B0604030504040204" pitchFamily="50" charset="-128"/>
                <a:ea typeface="Meiryo UI" panose="020B0604030504040204" pitchFamily="50" charset="-128"/>
              </a:rPr>
              <a:t>利用者</a:t>
            </a:r>
            <a:r>
              <a:rPr lang="ja-JP" altLang="ja-JP" sz="2400" dirty="0">
                <a:latin typeface="Meiryo UI" panose="020B0604030504040204" pitchFamily="50" charset="-128"/>
                <a:ea typeface="Meiryo UI" panose="020B0604030504040204" pitchFamily="50" charset="-128"/>
              </a:rPr>
              <a:t>満足度が約</a:t>
            </a:r>
            <a:r>
              <a:rPr lang="en-US" altLang="ja-JP" sz="2400" dirty="0">
                <a:latin typeface="Meiryo UI" panose="020B0604030504040204" pitchFamily="50" charset="-128"/>
                <a:ea typeface="Meiryo UI" panose="020B0604030504040204" pitchFamily="50" charset="-128"/>
              </a:rPr>
              <a:t>95</a:t>
            </a:r>
            <a:r>
              <a:rPr lang="ja-JP" altLang="ja-JP" sz="2400" dirty="0">
                <a:latin typeface="Meiryo UI" panose="020B0604030504040204" pitchFamily="50" charset="-128"/>
                <a:ea typeface="Meiryo UI" panose="020B0604030504040204" pitchFamily="50" charset="-128"/>
              </a:rPr>
              <a:t>％と高い</a:t>
            </a:r>
          </a:p>
        </p:txBody>
      </p:sp>
      <p:sp>
        <p:nvSpPr>
          <p:cNvPr id="6" name="テキスト ボックス 5"/>
          <p:cNvSpPr txBox="1"/>
          <p:nvPr/>
        </p:nvSpPr>
        <p:spPr>
          <a:xfrm>
            <a:off x="3736182" y="8689032"/>
            <a:ext cx="8715848" cy="830997"/>
          </a:xfrm>
          <a:prstGeom prst="rect">
            <a:avLst/>
          </a:prstGeom>
          <a:noFill/>
        </p:spPr>
        <p:txBody>
          <a:bodyPr wrap="none" rtlCol="0">
            <a:spAutoFit/>
          </a:body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茨木地下駐車場から</a:t>
            </a:r>
            <a:r>
              <a:rPr lang="en-US" altLang="ja-JP" sz="2400" b="1" dirty="0">
                <a:latin typeface="Meiryo UI" panose="020B0604030504040204" pitchFamily="50" charset="-128"/>
                <a:ea typeface="Meiryo UI" panose="020B0604030504040204" pitchFamily="50" charset="-128"/>
                <a:cs typeface="Meiryo UI" panose="020B0604030504040204" pitchFamily="50" charset="-128"/>
              </a:rPr>
              <a:t>JR</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を利用して、通勤・通学等される方の割合</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が</a:t>
            </a:r>
            <a:endParaRPr lang="en-US" altLang="ja-JP" sz="24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約</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半数あり、固定客が多い。</a:t>
            </a:r>
            <a:endParaRPr lang="en-US" altLang="ja-JP" sz="2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右矢印 6"/>
          <p:cNvSpPr/>
          <p:nvPr/>
        </p:nvSpPr>
        <p:spPr>
          <a:xfrm>
            <a:off x="2531354" y="8833048"/>
            <a:ext cx="965570" cy="55015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136104" y="696144"/>
            <a:ext cx="3371436" cy="461665"/>
          </a:xfrm>
          <a:prstGeom prst="rect">
            <a:avLst/>
          </a:prstGeom>
          <a:noFill/>
        </p:spPr>
        <p:txBody>
          <a:bodyPr wrap="none" rtlCol="0">
            <a:spAutoFit/>
          </a:bodyPr>
          <a:lstStyle/>
          <a:p>
            <a:r>
              <a:rPr kumimoji="1" lang="ja-JP" altLang="en-US" sz="2400" b="1" dirty="0" smtClean="0">
                <a:latin typeface="Meiryo UI" panose="020B0604030504040204" pitchFamily="50" charset="-128"/>
                <a:ea typeface="Meiryo UI" panose="020B0604030504040204" pitchFamily="50" charset="-128"/>
              </a:rPr>
              <a:t>■平成</a:t>
            </a:r>
            <a:r>
              <a:rPr kumimoji="1" lang="en-US" altLang="ja-JP" sz="2400" b="1" dirty="0" smtClean="0">
                <a:latin typeface="Meiryo UI" panose="020B0604030504040204" pitchFamily="50" charset="-128"/>
                <a:ea typeface="Meiryo UI" panose="020B0604030504040204" pitchFamily="50" charset="-128"/>
              </a:rPr>
              <a:t>30</a:t>
            </a:r>
            <a:r>
              <a:rPr kumimoji="1" lang="ja-JP" altLang="en-US" sz="2400" b="1" dirty="0" smtClean="0">
                <a:latin typeface="Meiryo UI" panose="020B0604030504040204" pitchFamily="50" charset="-128"/>
                <a:ea typeface="Meiryo UI" panose="020B0604030504040204" pitchFamily="50" charset="-128"/>
              </a:rPr>
              <a:t>年度利用状況</a:t>
            </a:r>
            <a:endParaRPr kumimoji="1" lang="ja-JP" altLang="en-US" sz="2400" b="1" dirty="0">
              <a:latin typeface="Meiryo UI" panose="020B0604030504040204" pitchFamily="50" charset="-128"/>
              <a:ea typeface="Meiryo UI" panose="020B0604030504040204" pitchFamily="50" charset="-128"/>
            </a:endParaRPr>
          </a:p>
        </p:txBody>
      </p:sp>
      <p:sp>
        <p:nvSpPr>
          <p:cNvPr id="9" name="テキスト ボックス 8"/>
          <p:cNvSpPr txBox="1"/>
          <p:nvPr/>
        </p:nvSpPr>
        <p:spPr>
          <a:xfrm>
            <a:off x="1099403" y="1213267"/>
            <a:ext cx="2476960" cy="461665"/>
          </a:xfrm>
          <a:prstGeom prst="rect">
            <a:avLst/>
          </a:prstGeom>
          <a:noFill/>
        </p:spPr>
        <p:txBody>
          <a:bodyPr wrap="none" rtlCol="0">
            <a:spAutoFit/>
          </a:bodyPr>
          <a:lstStyle/>
          <a:p>
            <a:r>
              <a:rPr kumimoji="1" lang="en-US" altLang="ja-JP" sz="2400" dirty="0" smtClean="0">
                <a:latin typeface="Meiryo UI" panose="020B0604030504040204" pitchFamily="50" charset="-128"/>
                <a:ea typeface="Meiryo UI" panose="020B0604030504040204" pitchFamily="50" charset="-128"/>
              </a:rPr>
              <a:t>【</a:t>
            </a:r>
            <a:r>
              <a:rPr kumimoji="1" lang="ja-JP" altLang="en-US" sz="2400" dirty="0" smtClean="0">
                <a:latin typeface="Meiryo UI" panose="020B0604030504040204" pitchFamily="50" charset="-128"/>
                <a:ea typeface="Meiryo UI" panose="020B0604030504040204" pitchFamily="50" charset="-128"/>
              </a:rPr>
              <a:t>四輪</a:t>
            </a:r>
            <a:r>
              <a:rPr kumimoji="1" lang="en-US" altLang="ja-JP" sz="2400" dirty="0" smtClean="0">
                <a:latin typeface="Meiryo UI" panose="020B0604030504040204" pitchFamily="50" charset="-128"/>
                <a:ea typeface="Meiryo UI" panose="020B0604030504040204" pitchFamily="50" charset="-128"/>
              </a:rPr>
              <a:t>】81,872</a:t>
            </a:r>
            <a:r>
              <a:rPr kumimoji="1" lang="ja-JP" altLang="en-US" sz="2400" dirty="0" smtClean="0">
                <a:latin typeface="Meiryo UI" panose="020B0604030504040204" pitchFamily="50" charset="-128"/>
                <a:ea typeface="Meiryo UI" panose="020B0604030504040204" pitchFamily="50" charset="-128"/>
              </a:rPr>
              <a:t>台</a:t>
            </a:r>
            <a:endParaRPr kumimoji="1" lang="ja-JP" altLang="en-US" sz="2400" dirty="0">
              <a:latin typeface="Meiryo UI" panose="020B0604030504040204" pitchFamily="50" charset="-128"/>
              <a:ea typeface="Meiryo UI" panose="020B0604030504040204" pitchFamily="50" charset="-128"/>
            </a:endParaRPr>
          </a:p>
        </p:txBody>
      </p:sp>
      <p:sp>
        <p:nvSpPr>
          <p:cNvPr id="12" name="スライド番号プレースホルダー 11"/>
          <p:cNvSpPr>
            <a:spLocks noGrp="1"/>
          </p:cNvSpPr>
          <p:nvPr>
            <p:ph type="sldNum" sz="quarter" idx="12"/>
          </p:nvPr>
        </p:nvSpPr>
        <p:spPr/>
        <p:txBody>
          <a:bodyPr/>
          <a:lstStyle/>
          <a:p>
            <a:fld id="{C402DA3E-F348-4567-B7F4-A1C96C49CA95}" type="slidenum">
              <a:rPr kumimoji="1" lang="ja-JP" altLang="en-US" smtClean="0"/>
              <a:t>44</a:t>
            </a:fld>
            <a:endParaRPr kumimoji="1" lang="ja-JP" altLang="en-US"/>
          </a:p>
        </p:txBody>
      </p:sp>
      <p:pic>
        <p:nvPicPr>
          <p:cNvPr id="2" name="図 1"/>
          <p:cNvPicPr>
            <a:picLocks noChangeAspect="1"/>
          </p:cNvPicPr>
          <p:nvPr/>
        </p:nvPicPr>
        <p:blipFill>
          <a:blip r:embed="rId2"/>
          <a:stretch>
            <a:fillRect/>
          </a:stretch>
        </p:blipFill>
        <p:spPr>
          <a:xfrm>
            <a:off x="1604664" y="1804169"/>
            <a:ext cx="9188624" cy="4180349"/>
          </a:xfrm>
          <a:prstGeom prst="rect">
            <a:avLst/>
          </a:prstGeom>
        </p:spPr>
      </p:pic>
    </p:spTree>
    <p:extLst>
      <p:ext uri="{BB962C8B-B14F-4D97-AF65-F5344CB8AC3E}">
        <p14:creationId xmlns:p14="http://schemas.microsoft.com/office/powerpoint/2010/main" val="65773239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1928" y="552128"/>
            <a:ext cx="13187014" cy="6768752"/>
          </a:xfrm>
        </p:spPr>
        <p:txBody>
          <a:bodyPr>
            <a:normAutofit/>
          </a:bodyPr>
          <a:lstStyle/>
          <a:p>
            <a:r>
              <a:rPr kumimoji="1" lang="ja-JP" altLang="en-US" sz="9600" u="sng" dirty="0" smtClean="0">
                <a:latin typeface="Meiryo UI" panose="020B0604030504040204" pitchFamily="50" charset="-128"/>
                <a:ea typeface="Meiryo UI" panose="020B0604030504040204" pitchFamily="50" charset="-128"/>
              </a:rPr>
              <a:t>提案の内容</a:t>
            </a:r>
            <a:endParaRPr kumimoji="1" lang="ja-JP" altLang="en-US" sz="4000" u="sng" dirty="0">
              <a:latin typeface="Meiryo UI" panose="020B0604030504040204" pitchFamily="50" charset="-128"/>
              <a:ea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02DA3E-F348-4567-B7F4-A1C96C49CA95}" type="slidenum">
              <a:rPr kumimoji="1" lang="ja-JP" altLang="en-US" sz="168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1" lang="ja-JP" altLang="en-US" sz="168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89414871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サブタイトル 2"/>
          <p:cNvSpPr>
            <a:spLocks noGrp="1"/>
          </p:cNvSpPr>
          <p:nvPr>
            <p:ph type="subTitle" idx="1"/>
          </p:nvPr>
        </p:nvSpPr>
        <p:spPr>
          <a:xfrm>
            <a:off x="2" y="4863"/>
            <a:ext cx="12830353" cy="424732"/>
          </a:xfr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wrap="square">
            <a:spAutoFit/>
          </a:bodyPr>
          <a:lstStyle/>
          <a:p>
            <a:pPr algn="l"/>
            <a:r>
              <a:rPr lang="ja-JP" altLang="en-US" sz="2400" b="1" dirty="0" smtClean="0">
                <a:latin typeface="Meiryo UI" pitchFamily="50" charset="-128"/>
                <a:ea typeface="Meiryo UI" pitchFamily="50" charset="-128"/>
                <a:cs typeface="Meiryo UI" pitchFamily="50" charset="-128"/>
              </a:rPr>
              <a:t>提案の内容</a:t>
            </a:r>
            <a:endParaRPr lang="en-US" altLang="ja-JP" sz="2400" b="1" dirty="0">
              <a:solidFill>
                <a:schemeClr val="tx1"/>
              </a:solidFill>
              <a:latin typeface="Meiryo UI" pitchFamily="50" charset="-128"/>
              <a:ea typeface="Meiryo UI" pitchFamily="50" charset="-128"/>
              <a:cs typeface="Meiryo UI" pitchFamily="50" charset="-128"/>
            </a:endParaRP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02DA3E-F348-4567-B7F4-A1C96C49CA95}" type="slidenum">
              <a:rPr kumimoji="1" lang="ja-JP" altLang="en-US" sz="168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1" lang="ja-JP" altLang="en-US" sz="168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7" name="Rectangle 1"/>
          <p:cNvSpPr>
            <a:spLocks noChangeArrowheads="1"/>
          </p:cNvSpPr>
          <p:nvPr/>
        </p:nvSpPr>
        <p:spPr bwMode="auto">
          <a:xfrm>
            <a:off x="2" y="490573"/>
            <a:ext cx="1266452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457200" indent="-284163">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914400" indent="-227013">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371600" indent="-227013">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1828800" indent="-227013">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indent="-22701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indent="-22701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indent="-22701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indent="-22701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R="0" lvl="0" algn="l" defTabSz="457200" rtl="0" eaLnBrk="1" fontAlgn="auto" latinLnBrk="0" hangingPunct="1">
              <a:lnSpc>
                <a:spcPct val="100000"/>
              </a:lnSpc>
              <a:spcBef>
                <a:spcPct val="20000"/>
              </a:spcBef>
              <a:spcAft>
                <a:spcPts val="0"/>
              </a:spcAft>
              <a:buClrTx/>
              <a:buSzTx/>
              <a:buNone/>
              <a:tabLst/>
              <a:defRPr/>
            </a:pPr>
            <a:r>
              <a:rPr kumimoji="1" lang="ja-JP" altLang="en-US" sz="4000" b="1"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ＭＳ 明朝" panose="02020609040205080304" pitchFamily="17" charset="-128"/>
              </a:rPr>
              <a:t>　①</a:t>
            </a:r>
            <a:r>
              <a:rPr kumimoji="1" lang="ja-JP" altLang="ja-JP" sz="4000" b="1"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ＭＳ 明朝" panose="02020609040205080304" pitchFamily="17" charset="-128"/>
              </a:rPr>
              <a:t>府営</a:t>
            </a:r>
            <a:r>
              <a:rPr kumimoji="1" lang="ja-JP" altLang="ja-JP" sz="40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明朝" panose="02020609040205080304" pitchFamily="17" charset="-128"/>
              </a:rPr>
              <a:t>駐車場を廃止した</a:t>
            </a:r>
            <a:r>
              <a:rPr kumimoji="1" lang="ja-JP" altLang="ja-JP" sz="4000" b="1"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ＭＳ 明朝" panose="02020609040205080304" pitchFamily="17" charset="-128"/>
              </a:rPr>
              <a:t>場合</a:t>
            </a:r>
            <a:r>
              <a:rPr kumimoji="1" lang="ja-JP" altLang="en-US" sz="4000" b="1"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ＭＳ 明朝" panose="02020609040205080304" pitchFamily="17" charset="-128"/>
              </a:rPr>
              <a:t>のさらなる有効活用</a:t>
            </a:r>
            <a:endParaRPr kumimoji="1" lang="en-US" altLang="ja-JP" sz="4000" b="1"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ＭＳ 明朝" panose="02020609040205080304" pitchFamily="17" charset="-128"/>
            </a:endParaRPr>
          </a:p>
        </p:txBody>
      </p:sp>
      <p:sp>
        <p:nvSpPr>
          <p:cNvPr id="6" name="Rectangle 1"/>
          <p:cNvSpPr>
            <a:spLocks noChangeArrowheads="1"/>
          </p:cNvSpPr>
          <p:nvPr/>
        </p:nvSpPr>
        <p:spPr bwMode="auto">
          <a:xfrm>
            <a:off x="3524924" y="2005060"/>
            <a:ext cx="1266452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457200" indent="-284163">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914400" indent="-227013">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371600" indent="-227013">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1828800" indent="-227013">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indent="-22701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indent="-22701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indent="-22701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indent="-22701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ja-JP" altLang="en-US" sz="2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例）</a:t>
            </a:r>
            <a:r>
              <a:rPr kumimoji="0" lang="ja-JP" altLang="en-US" sz="28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　</a:t>
            </a:r>
            <a:r>
              <a:rPr kumimoji="0" lang="ja-JP" altLang="en-US" sz="2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〇商業施設</a:t>
            </a:r>
            <a:r>
              <a:rPr kumimoji="0" lang="ja-JP" altLang="en-US" sz="28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　</a:t>
            </a:r>
            <a:r>
              <a:rPr kumimoji="0" lang="ja-JP" altLang="en-US" sz="2800" dirty="0" smtClean="0">
                <a:solidFill>
                  <a:prstClr val="black"/>
                </a:solidFill>
                <a:latin typeface="Meiryo UI" panose="020B0604030504040204" pitchFamily="50" charset="-128"/>
                <a:ea typeface="Meiryo UI" panose="020B0604030504040204" pitchFamily="50" charset="-128"/>
                <a:cs typeface="メイリオ" panose="020B0604030504040204" pitchFamily="50" charset="-128"/>
              </a:rPr>
              <a:t>　</a:t>
            </a:r>
            <a:r>
              <a:rPr kumimoji="0" lang="ja-JP" altLang="en-US" sz="2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〇スポーツ施設</a:t>
            </a:r>
            <a:r>
              <a:rPr kumimoji="0" lang="ja-JP" altLang="en-US" sz="28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　</a:t>
            </a:r>
            <a:r>
              <a:rPr kumimoji="0" lang="ja-JP" altLang="en-US" sz="2800" dirty="0" smtClean="0">
                <a:solidFill>
                  <a:prstClr val="black"/>
                </a:solidFill>
                <a:latin typeface="Meiryo UI" panose="020B0604030504040204" pitchFamily="50" charset="-128"/>
                <a:ea typeface="Meiryo UI" panose="020B0604030504040204" pitchFamily="50" charset="-128"/>
                <a:cs typeface="メイリオ" panose="020B0604030504040204" pitchFamily="50" charset="-128"/>
              </a:rPr>
              <a:t>　</a:t>
            </a:r>
            <a:r>
              <a:rPr kumimoji="0" lang="ja-JP" altLang="en-US" sz="2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〇民間駐車場　　など</a:t>
            </a:r>
            <a:r>
              <a:rPr kumimoji="0" lang="ja-JP" altLang="en-US" sz="3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　　　</a:t>
            </a:r>
            <a:endParaRPr kumimoji="0" lang="en-US" altLang="ja-JP" sz="3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3" name="右矢印 2"/>
          <p:cNvSpPr/>
          <p:nvPr/>
        </p:nvSpPr>
        <p:spPr>
          <a:xfrm>
            <a:off x="1144216" y="1200200"/>
            <a:ext cx="1224136" cy="7920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2656384" y="1344216"/>
            <a:ext cx="3057247" cy="584775"/>
          </a:xfrm>
          <a:prstGeom prst="rect">
            <a:avLst/>
          </a:prstGeom>
          <a:noFill/>
          <a:ln>
            <a:solidFill>
              <a:schemeClr val="tx1"/>
            </a:solidFill>
          </a:ln>
        </p:spPr>
        <p:txBody>
          <a:bodyPr wrap="none" rtlCol="0">
            <a:spAutoFit/>
          </a:bodyPr>
          <a:lstStyle/>
          <a:p>
            <a:r>
              <a:rPr kumimoji="1" lang="ja-JP" altLang="en-US" sz="3200" b="1" dirty="0" smtClean="0">
                <a:latin typeface="Meiryo UI" panose="020B0604030504040204" pitchFamily="50" charset="-128"/>
                <a:ea typeface="Meiryo UI" panose="020B0604030504040204" pitchFamily="50" charset="-128"/>
              </a:rPr>
              <a:t>高架下占用許可</a:t>
            </a:r>
            <a:endParaRPr kumimoji="1" lang="ja-JP" altLang="en-US" sz="3200" b="1" dirty="0">
              <a:latin typeface="Meiryo UI" panose="020B0604030504040204" pitchFamily="50" charset="-128"/>
              <a:ea typeface="Meiryo UI" panose="020B0604030504040204" pitchFamily="50" charset="-128"/>
            </a:endParaRPr>
          </a:p>
        </p:txBody>
      </p:sp>
      <p:sp>
        <p:nvSpPr>
          <p:cNvPr id="10" name="テキスト ボックス 9"/>
          <p:cNvSpPr txBox="1"/>
          <p:nvPr/>
        </p:nvSpPr>
        <p:spPr>
          <a:xfrm>
            <a:off x="64096" y="3072408"/>
            <a:ext cx="12670150" cy="5863144"/>
          </a:xfrm>
          <a:prstGeom prst="rect">
            <a:avLst/>
          </a:prstGeom>
          <a:noFill/>
        </p:spPr>
        <p:txBody>
          <a:bodyPr wrap="square" rtlCol="0">
            <a:spAutoFit/>
          </a:bodyPr>
          <a:lstStyle/>
          <a:p>
            <a:pPr marL="457200" indent="-457200">
              <a:lnSpc>
                <a:spcPts val="4500"/>
              </a:lnSpc>
              <a:buFont typeface="Wingdings" panose="05000000000000000000" pitchFamily="2" charset="2"/>
              <a:buChar char="u"/>
            </a:pPr>
            <a:r>
              <a:rPr kumimoji="1" lang="ja-JP" altLang="en-US" sz="2800" dirty="0" smtClean="0">
                <a:latin typeface="Meiryo UI" panose="020B0604030504040204" pitchFamily="50" charset="-128"/>
                <a:ea typeface="Meiryo UI" panose="020B0604030504040204" pitchFamily="50" charset="-128"/>
              </a:rPr>
              <a:t>事業内容をできるだけ具体的にお教え下さい。</a:t>
            </a:r>
            <a:endParaRPr kumimoji="1" lang="en-US" altLang="ja-JP" sz="2800" dirty="0" smtClean="0">
              <a:latin typeface="Meiryo UI" panose="020B0604030504040204" pitchFamily="50" charset="-128"/>
              <a:ea typeface="Meiryo UI" panose="020B0604030504040204" pitchFamily="50" charset="-128"/>
            </a:endParaRPr>
          </a:p>
          <a:p>
            <a:pPr>
              <a:lnSpc>
                <a:spcPts val="4500"/>
              </a:lnSpc>
            </a:pPr>
            <a:r>
              <a:rPr kumimoji="1" lang="ja-JP" altLang="en-US" sz="2800" dirty="0">
                <a:latin typeface="Meiryo UI" panose="020B0604030504040204" pitchFamily="50" charset="-128"/>
                <a:ea typeface="Meiryo UI" panose="020B0604030504040204" pitchFamily="50" charset="-128"/>
              </a:rPr>
              <a:t>　</a:t>
            </a:r>
            <a:r>
              <a:rPr kumimoji="1" lang="ja-JP" altLang="en-US" sz="2800" dirty="0" smtClean="0">
                <a:latin typeface="Meiryo UI" panose="020B0604030504040204" pitchFamily="50" charset="-128"/>
                <a:ea typeface="Meiryo UI" panose="020B0604030504040204" pitchFamily="50" charset="-128"/>
              </a:rPr>
              <a:t>　・施設整備の目的、種類、内容、規模、投資予定額、整備時期等</a:t>
            </a:r>
            <a:endParaRPr kumimoji="1" lang="en-US" altLang="ja-JP" sz="2800" dirty="0" smtClean="0">
              <a:latin typeface="Meiryo UI" panose="020B0604030504040204" pitchFamily="50" charset="-128"/>
              <a:ea typeface="Meiryo UI" panose="020B0604030504040204" pitchFamily="50" charset="-128"/>
            </a:endParaRPr>
          </a:p>
          <a:p>
            <a:pPr>
              <a:lnSpc>
                <a:spcPts val="4500"/>
              </a:lnSpc>
            </a:pPr>
            <a:endParaRPr kumimoji="1" lang="en-US" altLang="ja-JP" sz="2800" dirty="0" smtClean="0">
              <a:latin typeface="Meiryo UI" panose="020B0604030504040204" pitchFamily="50" charset="-128"/>
              <a:ea typeface="Meiryo UI" panose="020B0604030504040204" pitchFamily="50" charset="-128"/>
            </a:endParaRPr>
          </a:p>
          <a:p>
            <a:pPr marL="457200" indent="-457200">
              <a:lnSpc>
                <a:spcPts val="4500"/>
              </a:lnSpc>
              <a:buFont typeface="Wingdings" panose="05000000000000000000" pitchFamily="2" charset="2"/>
              <a:buChar char="u"/>
            </a:pPr>
            <a:r>
              <a:rPr kumimoji="1" lang="ja-JP" altLang="en-US" sz="2800" dirty="0" smtClean="0">
                <a:latin typeface="Meiryo UI" panose="020B0604030504040204" pitchFamily="50" charset="-128"/>
                <a:ea typeface="Meiryo UI" panose="020B0604030504040204" pitchFamily="50" charset="-128"/>
              </a:rPr>
              <a:t>希望する占用方法をお教え下さい。</a:t>
            </a:r>
            <a:endParaRPr kumimoji="1" lang="en-US" altLang="ja-JP" sz="2800" dirty="0" smtClean="0">
              <a:latin typeface="Meiryo UI" panose="020B0604030504040204" pitchFamily="50" charset="-128"/>
              <a:ea typeface="Meiryo UI" panose="020B0604030504040204" pitchFamily="50" charset="-128"/>
            </a:endParaRPr>
          </a:p>
          <a:p>
            <a:pPr>
              <a:lnSpc>
                <a:spcPts val="4500"/>
              </a:lnSpc>
            </a:pPr>
            <a:r>
              <a:rPr kumimoji="1" lang="ja-JP" altLang="en-US" sz="2800" dirty="0" smtClean="0">
                <a:latin typeface="Meiryo UI" panose="020B0604030504040204" pitchFamily="50" charset="-128"/>
                <a:ea typeface="Meiryo UI" panose="020B0604030504040204" pitchFamily="50" charset="-128"/>
              </a:rPr>
              <a:t>　　・既存の駐車場施設を撤去して占用</a:t>
            </a:r>
            <a:r>
              <a:rPr kumimoji="1" lang="ja-JP" altLang="en-US" sz="2800" dirty="0">
                <a:latin typeface="Meiryo UI" panose="020B0604030504040204" pitchFamily="50" charset="-128"/>
                <a:ea typeface="Meiryo UI" panose="020B0604030504040204" pitchFamily="50" charset="-128"/>
              </a:rPr>
              <a:t>　</a:t>
            </a:r>
            <a:r>
              <a:rPr kumimoji="1" lang="ja-JP" altLang="en-US" sz="2800" dirty="0" smtClean="0">
                <a:latin typeface="Meiryo UI" panose="020B0604030504040204" pitchFamily="50" charset="-128"/>
                <a:ea typeface="Meiryo UI" panose="020B0604030504040204" pitchFamily="50" charset="-128"/>
              </a:rPr>
              <a:t>　　</a:t>
            </a:r>
            <a:r>
              <a:rPr kumimoji="1" lang="en-US" altLang="ja-JP" sz="2800" dirty="0" smtClean="0">
                <a:latin typeface="Meiryo UI" panose="020B0604030504040204" pitchFamily="50" charset="-128"/>
                <a:ea typeface="Meiryo UI" panose="020B0604030504040204" pitchFamily="50" charset="-128"/>
              </a:rPr>
              <a:t>	</a:t>
            </a:r>
            <a:r>
              <a:rPr kumimoji="1" lang="ja-JP" altLang="en-US" sz="2800" dirty="0" smtClean="0">
                <a:latin typeface="Meiryo UI" panose="020B0604030504040204" pitchFamily="50" charset="-128"/>
                <a:ea typeface="Meiryo UI" panose="020B0604030504040204" pitchFamily="50" charset="-128"/>
              </a:rPr>
              <a:t>⇒　撤去費を事業者が負担</a:t>
            </a:r>
            <a:endParaRPr kumimoji="1" lang="en-US" altLang="ja-JP" sz="2800" dirty="0" smtClean="0">
              <a:latin typeface="Meiryo UI" panose="020B0604030504040204" pitchFamily="50" charset="-128"/>
              <a:ea typeface="Meiryo UI" panose="020B0604030504040204" pitchFamily="50" charset="-128"/>
            </a:endParaRPr>
          </a:p>
          <a:p>
            <a:pPr>
              <a:lnSpc>
                <a:spcPts val="4500"/>
              </a:lnSpc>
            </a:pPr>
            <a:r>
              <a:rPr kumimoji="1" lang="ja-JP" altLang="en-US" sz="2800" dirty="0" smtClean="0">
                <a:latin typeface="Meiryo UI" panose="020B0604030504040204" pitchFamily="50" charset="-128"/>
                <a:ea typeface="Meiryo UI" panose="020B0604030504040204" pitchFamily="50" charset="-128"/>
              </a:rPr>
              <a:t>　　・既存の駐車場施設を残したまま占用</a:t>
            </a:r>
            <a:r>
              <a:rPr kumimoji="1" lang="en-US" altLang="ja-JP" sz="2800" dirty="0" smtClean="0">
                <a:latin typeface="Meiryo UI" panose="020B0604030504040204" pitchFamily="50" charset="-128"/>
                <a:ea typeface="Meiryo UI" panose="020B0604030504040204" pitchFamily="50" charset="-128"/>
              </a:rPr>
              <a:t>		</a:t>
            </a:r>
            <a:r>
              <a:rPr kumimoji="1" lang="ja-JP" altLang="en-US" sz="2800" dirty="0" smtClean="0">
                <a:latin typeface="Meiryo UI" panose="020B0604030504040204" pitchFamily="50" charset="-128"/>
                <a:ea typeface="Meiryo UI" panose="020B0604030504040204" pitchFamily="50" charset="-128"/>
              </a:rPr>
              <a:t>⇒　使用料もしくは買取料を事業者が負担</a:t>
            </a:r>
            <a:endParaRPr kumimoji="1" lang="en-US" altLang="ja-JP" sz="2800" dirty="0" smtClean="0">
              <a:latin typeface="Meiryo UI" panose="020B0604030504040204" pitchFamily="50" charset="-128"/>
              <a:ea typeface="Meiryo UI" panose="020B0604030504040204" pitchFamily="50" charset="-128"/>
            </a:endParaRPr>
          </a:p>
          <a:p>
            <a:pPr>
              <a:lnSpc>
                <a:spcPts val="4500"/>
              </a:lnSpc>
            </a:pPr>
            <a:endParaRPr kumimoji="1" lang="en-US" altLang="ja-JP" sz="2800" dirty="0" smtClean="0">
              <a:latin typeface="Meiryo UI" panose="020B0604030504040204" pitchFamily="50" charset="-128"/>
              <a:ea typeface="Meiryo UI" panose="020B0604030504040204" pitchFamily="50" charset="-128"/>
            </a:endParaRPr>
          </a:p>
          <a:p>
            <a:pPr marL="457200" indent="-457200">
              <a:lnSpc>
                <a:spcPts val="4500"/>
              </a:lnSpc>
              <a:buFont typeface="Wingdings" panose="05000000000000000000" pitchFamily="2" charset="2"/>
              <a:buChar char="u"/>
            </a:pPr>
            <a:r>
              <a:rPr kumimoji="1" lang="ja-JP" altLang="en-US" sz="2800" dirty="0" smtClean="0">
                <a:latin typeface="Meiryo UI" panose="020B0604030504040204" pitchFamily="50" charset="-128"/>
                <a:ea typeface="Meiryo UI" panose="020B0604030504040204" pitchFamily="50" charset="-128"/>
              </a:rPr>
              <a:t>希望する占用期間をお教え下さい。（最大</a:t>
            </a:r>
            <a:r>
              <a:rPr kumimoji="1" lang="en-US" altLang="ja-JP" sz="2800" dirty="0" smtClean="0">
                <a:latin typeface="Meiryo UI" panose="020B0604030504040204" pitchFamily="50" charset="-128"/>
                <a:ea typeface="Meiryo UI" panose="020B0604030504040204" pitchFamily="50" charset="-128"/>
              </a:rPr>
              <a:t>20</a:t>
            </a:r>
            <a:r>
              <a:rPr kumimoji="1" lang="ja-JP" altLang="en-US" sz="2800" dirty="0" smtClean="0">
                <a:latin typeface="Meiryo UI" panose="020B0604030504040204" pitchFamily="50" charset="-128"/>
                <a:ea typeface="Meiryo UI" panose="020B0604030504040204" pitchFamily="50" charset="-128"/>
              </a:rPr>
              <a:t>年）</a:t>
            </a:r>
            <a:endParaRPr kumimoji="1" lang="en-US" altLang="ja-JP" sz="2800" dirty="0" smtClean="0">
              <a:latin typeface="Meiryo UI" panose="020B0604030504040204" pitchFamily="50" charset="-128"/>
              <a:ea typeface="Meiryo UI" panose="020B0604030504040204" pitchFamily="50" charset="-128"/>
            </a:endParaRPr>
          </a:p>
          <a:p>
            <a:pPr>
              <a:lnSpc>
                <a:spcPts val="4500"/>
              </a:lnSpc>
            </a:pPr>
            <a:endParaRPr kumimoji="1" lang="en-US" altLang="ja-JP" sz="2800" dirty="0" smtClean="0"/>
          </a:p>
          <a:p>
            <a:pPr marL="457200" indent="-457200">
              <a:lnSpc>
                <a:spcPts val="4500"/>
              </a:lnSpc>
              <a:buFont typeface="Wingdings" panose="05000000000000000000" pitchFamily="2" charset="2"/>
              <a:buChar char="u"/>
            </a:pPr>
            <a:r>
              <a:rPr kumimoji="1" lang="ja-JP" altLang="en-US" sz="2800" dirty="0" smtClean="0">
                <a:latin typeface="Meiryo UI" panose="020B0604030504040204" pitchFamily="50" charset="-128"/>
                <a:ea typeface="Meiryo UI" panose="020B0604030504040204" pitchFamily="50" charset="-128"/>
              </a:rPr>
              <a:t>実施にあたっての課題や制度改正の提案等お教え下さい。</a:t>
            </a:r>
            <a:endParaRPr kumimoji="1" lang="en-US" altLang="ja-JP" sz="2800" dirty="0" smtClean="0">
              <a:latin typeface="Meiryo UI" panose="020B0604030504040204" pitchFamily="50" charset="-128"/>
              <a:ea typeface="Meiryo UI" panose="020B0604030504040204" pitchFamily="50" charset="-128"/>
            </a:endParaRPr>
          </a:p>
        </p:txBody>
      </p:sp>
      <p:sp>
        <p:nvSpPr>
          <p:cNvPr id="11" name="角丸四角形 10"/>
          <p:cNvSpPr/>
          <p:nvPr/>
        </p:nvSpPr>
        <p:spPr>
          <a:xfrm>
            <a:off x="64096" y="552128"/>
            <a:ext cx="12704390" cy="2160240"/>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6836938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サブタイトル 2"/>
          <p:cNvSpPr>
            <a:spLocks noGrp="1"/>
          </p:cNvSpPr>
          <p:nvPr>
            <p:ph type="subTitle" idx="1"/>
          </p:nvPr>
        </p:nvSpPr>
        <p:spPr>
          <a:xfrm>
            <a:off x="2" y="4863"/>
            <a:ext cx="12830353" cy="424732"/>
          </a:xfr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wrap="square">
            <a:spAutoFit/>
          </a:bodyPr>
          <a:lstStyle/>
          <a:p>
            <a:pPr algn="l"/>
            <a:r>
              <a:rPr lang="ja-JP" altLang="en-US" sz="2400" b="1" dirty="0" smtClean="0">
                <a:latin typeface="Meiryo UI" pitchFamily="50" charset="-128"/>
                <a:ea typeface="Meiryo UI" pitchFamily="50" charset="-128"/>
                <a:cs typeface="Meiryo UI" pitchFamily="50" charset="-128"/>
              </a:rPr>
              <a:t>提案の内容</a:t>
            </a:r>
            <a:endParaRPr lang="en-US" altLang="ja-JP" sz="2400" b="1" dirty="0">
              <a:solidFill>
                <a:schemeClr val="tx1"/>
              </a:solidFill>
              <a:latin typeface="Meiryo UI" pitchFamily="50" charset="-128"/>
              <a:ea typeface="Meiryo UI" pitchFamily="50" charset="-128"/>
              <a:cs typeface="Meiryo UI" pitchFamily="50" charset="-128"/>
            </a:endParaRP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02DA3E-F348-4567-B7F4-A1C96C49CA95}" type="slidenum">
              <a:rPr kumimoji="1" lang="ja-JP" altLang="en-US" sz="168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1" lang="ja-JP" altLang="en-US" sz="168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7" name="Rectangle 1"/>
          <p:cNvSpPr>
            <a:spLocks noChangeArrowheads="1"/>
          </p:cNvSpPr>
          <p:nvPr/>
        </p:nvSpPr>
        <p:spPr bwMode="auto">
          <a:xfrm>
            <a:off x="2" y="490572"/>
            <a:ext cx="1266452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457200" indent="-284163">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914400" indent="-227013">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371600" indent="-227013">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1828800" indent="-227013">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indent="-22701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indent="-22701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indent="-22701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indent="-22701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R="0" lvl="0" algn="l" defTabSz="457200" rtl="0" eaLnBrk="1" fontAlgn="auto" latinLnBrk="0" hangingPunct="1">
              <a:lnSpc>
                <a:spcPct val="100000"/>
              </a:lnSpc>
              <a:spcBef>
                <a:spcPct val="20000"/>
              </a:spcBef>
              <a:spcAft>
                <a:spcPts val="0"/>
              </a:spcAft>
              <a:buClrTx/>
              <a:buSzTx/>
              <a:buNone/>
              <a:tabLst/>
              <a:defRPr/>
            </a:pPr>
            <a:r>
              <a:rPr kumimoji="1" lang="ja-JP" altLang="en-US" sz="4000" b="1"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ＭＳ 明朝" panose="02020609040205080304" pitchFamily="17" charset="-128"/>
              </a:rPr>
              <a:t>　①</a:t>
            </a:r>
            <a:r>
              <a:rPr kumimoji="1" lang="ja-JP" altLang="ja-JP" sz="4000" b="1"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ＭＳ 明朝" panose="02020609040205080304" pitchFamily="17" charset="-128"/>
              </a:rPr>
              <a:t>府営</a:t>
            </a:r>
            <a:r>
              <a:rPr kumimoji="1" lang="ja-JP" altLang="ja-JP" sz="40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明朝" panose="02020609040205080304" pitchFamily="17" charset="-128"/>
              </a:rPr>
              <a:t>駐車場を廃止した</a:t>
            </a:r>
            <a:r>
              <a:rPr kumimoji="1" lang="ja-JP" altLang="ja-JP" sz="4000" b="1"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ＭＳ 明朝" panose="02020609040205080304" pitchFamily="17" charset="-128"/>
              </a:rPr>
              <a:t>場合</a:t>
            </a:r>
            <a:r>
              <a:rPr kumimoji="1" lang="ja-JP" altLang="en-US" sz="4000" b="1"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ＭＳ 明朝" panose="02020609040205080304" pitchFamily="17" charset="-128"/>
              </a:rPr>
              <a:t>のさらなる有効活用</a:t>
            </a:r>
            <a:endParaRPr kumimoji="1" lang="en-US" altLang="ja-JP" sz="4000" b="1"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ＭＳ 明朝" panose="02020609040205080304" pitchFamily="17" charset="-128"/>
            </a:endParaRPr>
          </a:p>
        </p:txBody>
      </p:sp>
      <p:sp>
        <p:nvSpPr>
          <p:cNvPr id="6" name="Rectangle 1"/>
          <p:cNvSpPr>
            <a:spLocks noChangeArrowheads="1"/>
          </p:cNvSpPr>
          <p:nvPr/>
        </p:nvSpPr>
        <p:spPr bwMode="auto">
          <a:xfrm>
            <a:off x="3524924" y="2005060"/>
            <a:ext cx="1266452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457200" indent="-284163">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914400" indent="-227013">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371600" indent="-227013">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1828800" indent="-227013">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indent="-22701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indent="-22701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indent="-22701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indent="-22701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ja-JP" altLang="en-US" sz="2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例）</a:t>
            </a:r>
            <a:r>
              <a:rPr kumimoji="0" lang="ja-JP" altLang="en-US" sz="28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　</a:t>
            </a:r>
            <a:r>
              <a:rPr kumimoji="0" lang="ja-JP" altLang="en-US" sz="2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〇商業施設</a:t>
            </a:r>
            <a:r>
              <a:rPr kumimoji="0" lang="ja-JP" altLang="en-US" sz="28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　</a:t>
            </a:r>
            <a:r>
              <a:rPr kumimoji="0" lang="ja-JP" altLang="en-US" sz="2800" dirty="0" smtClean="0">
                <a:solidFill>
                  <a:prstClr val="black"/>
                </a:solidFill>
                <a:latin typeface="Meiryo UI" panose="020B0604030504040204" pitchFamily="50" charset="-128"/>
                <a:ea typeface="Meiryo UI" panose="020B0604030504040204" pitchFamily="50" charset="-128"/>
                <a:cs typeface="メイリオ" panose="020B0604030504040204" pitchFamily="50" charset="-128"/>
              </a:rPr>
              <a:t>　</a:t>
            </a:r>
            <a:r>
              <a:rPr kumimoji="0" lang="ja-JP" altLang="en-US" sz="2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〇スポーツ施設</a:t>
            </a:r>
            <a:r>
              <a:rPr kumimoji="0" lang="ja-JP" altLang="en-US" sz="28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　</a:t>
            </a:r>
            <a:r>
              <a:rPr kumimoji="0" lang="ja-JP" altLang="en-US" sz="2800" dirty="0" smtClean="0">
                <a:solidFill>
                  <a:prstClr val="black"/>
                </a:solidFill>
                <a:latin typeface="Meiryo UI" panose="020B0604030504040204" pitchFamily="50" charset="-128"/>
                <a:ea typeface="Meiryo UI" panose="020B0604030504040204" pitchFamily="50" charset="-128"/>
                <a:cs typeface="メイリオ" panose="020B0604030504040204" pitchFamily="50" charset="-128"/>
              </a:rPr>
              <a:t>　</a:t>
            </a:r>
            <a:r>
              <a:rPr kumimoji="0" lang="ja-JP" altLang="en-US" sz="2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〇民間駐車場　　など</a:t>
            </a:r>
            <a:r>
              <a:rPr kumimoji="0" lang="ja-JP" altLang="en-US" sz="3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　　　</a:t>
            </a:r>
            <a:endParaRPr kumimoji="0" lang="en-US" altLang="ja-JP" sz="3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3" name="右矢印 2"/>
          <p:cNvSpPr/>
          <p:nvPr/>
        </p:nvSpPr>
        <p:spPr>
          <a:xfrm>
            <a:off x="1144216" y="1200200"/>
            <a:ext cx="1224136" cy="7920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2656384" y="1344216"/>
            <a:ext cx="3057247" cy="584775"/>
          </a:xfrm>
          <a:prstGeom prst="rect">
            <a:avLst/>
          </a:prstGeom>
          <a:noFill/>
          <a:ln>
            <a:solidFill>
              <a:schemeClr val="tx1"/>
            </a:solidFill>
          </a:ln>
        </p:spPr>
        <p:txBody>
          <a:bodyPr wrap="none" rtlCol="0">
            <a:spAutoFit/>
          </a:bodyPr>
          <a:lstStyle/>
          <a:p>
            <a:r>
              <a:rPr kumimoji="1" lang="ja-JP" altLang="en-US" sz="3200" b="1" dirty="0" smtClean="0">
                <a:latin typeface="Meiryo UI" panose="020B0604030504040204" pitchFamily="50" charset="-128"/>
                <a:ea typeface="Meiryo UI" panose="020B0604030504040204" pitchFamily="50" charset="-128"/>
              </a:rPr>
              <a:t>高架下占用許可</a:t>
            </a:r>
            <a:endParaRPr kumimoji="1" lang="ja-JP" altLang="en-US" sz="3200" b="1" dirty="0">
              <a:latin typeface="Meiryo UI" panose="020B0604030504040204" pitchFamily="50" charset="-128"/>
              <a:ea typeface="Meiryo UI" panose="020B0604030504040204" pitchFamily="50" charset="-128"/>
            </a:endParaRPr>
          </a:p>
        </p:txBody>
      </p:sp>
      <p:sp>
        <p:nvSpPr>
          <p:cNvPr id="10" name="テキスト ボックス 9"/>
          <p:cNvSpPr txBox="1"/>
          <p:nvPr/>
        </p:nvSpPr>
        <p:spPr>
          <a:xfrm>
            <a:off x="64096" y="3000400"/>
            <a:ext cx="12670150" cy="7640553"/>
          </a:xfrm>
          <a:prstGeom prst="rect">
            <a:avLst/>
          </a:prstGeom>
          <a:noFill/>
        </p:spPr>
        <p:txBody>
          <a:bodyPr wrap="square" rtlCol="0">
            <a:spAutoFit/>
          </a:bodyPr>
          <a:lstStyle/>
          <a:p>
            <a:pPr marL="457200" indent="-457200">
              <a:lnSpc>
                <a:spcPts val="4500"/>
              </a:lnSpc>
              <a:buFont typeface="Wingdings" panose="05000000000000000000" pitchFamily="2" charset="2"/>
              <a:buChar char="u"/>
            </a:pPr>
            <a:r>
              <a:rPr kumimoji="1" lang="ja-JP" altLang="en-US" sz="2800" dirty="0" smtClean="0">
                <a:latin typeface="Meiryo UI" panose="020B0604030504040204" pitchFamily="50" charset="-128"/>
                <a:ea typeface="Meiryo UI" panose="020B0604030504040204" pitchFamily="50" charset="-128"/>
              </a:rPr>
              <a:t>高架下占用許可条件をご確認ください。</a:t>
            </a:r>
            <a:endParaRPr kumimoji="1" lang="en-US" altLang="ja-JP" sz="2800" dirty="0" smtClean="0">
              <a:latin typeface="Meiryo UI" panose="020B0604030504040204" pitchFamily="50" charset="-128"/>
              <a:ea typeface="Meiryo UI" panose="020B0604030504040204" pitchFamily="50" charset="-128"/>
            </a:endParaRPr>
          </a:p>
          <a:p>
            <a:pPr>
              <a:lnSpc>
                <a:spcPts val="4500"/>
              </a:lnSpc>
            </a:pPr>
            <a:r>
              <a:rPr kumimoji="1" lang="ja-JP" altLang="en-US" sz="2800" dirty="0">
                <a:latin typeface="Meiryo UI" panose="020B0604030504040204" pitchFamily="50" charset="-128"/>
                <a:ea typeface="Meiryo UI" panose="020B0604030504040204" pitchFamily="50" charset="-128"/>
              </a:rPr>
              <a:t>　</a:t>
            </a:r>
            <a:r>
              <a:rPr kumimoji="1" lang="ja-JP" altLang="en-US" sz="2800" dirty="0" smtClean="0">
                <a:latin typeface="Meiryo UI" panose="020B0604030504040204" pitchFamily="50" charset="-128"/>
                <a:ea typeface="Meiryo UI" panose="020B0604030504040204" pitchFamily="50" charset="-128"/>
              </a:rPr>
              <a:t>　　「参考資料（４）道路占用許可基準」を参照</a:t>
            </a:r>
            <a:endParaRPr kumimoji="1" lang="en-US" altLang="ja-JP" sz="2800" dirty="0" smtClean="0">
              <a:latin typeface="Meiryo UI" panose="020B0604030504040204" pitchFamily="50" charset="-128"/>
              <a:ea typeface="Meiryo UI" panose="020B0604030504040204" pitchFamily="50" charset="-128"/>
            </a:endParaRPr>
          </a:p>
          <a:p>
            <a:pPr marL="457200" indent="-457200">
              <a:lnSpc>
                <a:spcPts val="4500"/>
              </a:lnSpc>
              <a:buFont typeface="Wingdings" panose="05000000000000000000" pitchFamily="2" charset="2"/>
              <a:buChar char="u"/>
            </a:pPr>
            <a:r>
              <a:rPr kumimoji="1" lang="ja-JP" altLang="en-US" sz="2800" dirty="0" smtClean="0">
                <a:latin typeface="Meiryo UI" panose="020B0604030504040204" pitchFamily="50" charset="-128"/>
                <a:ea typeface="Meiryo UI" panose="020B0604030504040204" pitchFamily="50" charset="-128"/>
              </a:rPr>
              <a:t>大阪府が徴収する料金について</a:t>
            </a:r>
            <a:endParaRPr kumimoji="1" lang="en-US" altLang="ja-JP" sz="2800" dirty="0" smtClean="0">
              <a:latin typeface="Meiryo UI" panose="020B0604030504040204" pitchFamily="50" charset="-128"/>
              <a:ea typeface="Meiryo UI" panose="020B0604030504040204" pitchFamily="50" charset="-128"/>
            </a:endParaRPr>
          </a:p>
          <a:p>
            <a:pPr>
              <a:lnSpc>
                <a:spcPts val="4500"/>
              </a:lnSpc>
            </a:pPr>
            <a:r>
              <a:rPr kumimoji="1" lang="ja-JP" altLang="en-US" sz="2800" dirty="0">
                <a:latin typeface="Meiryo UI" panose="020B0604030504040204" pitchFamily="50" charset="-128"/>
                <a:ea typeface="Meiryo UI" panose="020B0604030504040204" pitchFamily="50" charset="-128"/>
              </a:rPr>
              <a:t>　</a:t>
            </a:r>
            <a:r>
              <a:rPr kumimoji="1" lang="ja-JP" altLang="en-US" sz="2800" dirty="0" smtClean="0">
                <a:latin typeface="Meiryo UI" panose="020B0604030504040204" pitchFamily="50" charset="-128"/>
                <a:ea typeface="Meiryo UI" panose="020B0604030504040204" pitchFamily="50" charset="-128"/>
              </a:rPr>
              <a:t>　・道路占用料（大阪府道路占用料徴収条例に基づき徴収）</a:t>
            </a:r>
            <a:endParaRPr kumimoji="1" lang="en-US" altLang="ja-JP" sz="2800" dirty="0" smtClean="0">
              <a:latin typeface="Meiryo UI" panose="020B0604030504040204" pitchFamily="50" charset="-128"/>
              <a:ea typeface="Meiryo UI" panose="020B0604030504040204" pitchFamily="50" charset="-128"/>
            </a:endParaRPr>
          </a:p>
          <a:p>
            <a:pPr>
              <a:lnSpc>
                <a:spcPts val="4500"/>
              </a:lnSpc>
            </a:pPr>
            <a:r>
              <a:rPr kumimoji="1" lang="ja-JP" altLang="en-US" sz="2800" dirty="0">
                <a:latin typeface="Meiryo UI" panose="020B0604030504040204" pitchFamily="50" charset="-128"/>
                <a:ea typeface="Meiryo UI" panose="020B0604030504040204" pitchFamily="50" charset="-128"/>
              </a:rPr>
              <a:t>　</a:t>
            </a:r>
            <a:r>
              <a:rPr kumimoji="1" lang="ja-JP" altLang="en-US" sz="2800" dirty="0" smtClean="0">
                <a:latin typeface="Meiryo UI" panose="020B0604030504040204" pitchFamily="50" charset="-128"/>
                <a:ea typeface="Meiryo UI" panose="020B0604030504040204" pitchFamily="50" charset="-128"/>
              </a:rPr>
              <a:t>　・その他</a:t>
            </a:r>
            <a:endParaRPr kumimoji="1" lang="en-US" altLang="ja-JP" sz="2800" dirty="0" smtClean="0">
              <a:latin typeface="Meiryo UI" panose="020B0604030504040204" pitchFamily="50" charset="-128"/>
              <a:ea typeface="Meiryo UI" panose="020B0604030504040204" pitchFamily="50" charset="-128"/>
            </a:endParaRPr>
          </a:p>
          <a:p>
            <a:pPr>
              <a:lnSpc>
                <a:spcPts val="4500"/>
              </a:lnSpc>
            </a:pPr>
            <a:r>
              <a:rPr kumimoji="1" lang="ja-JP" altLang="en-US" sz="2800" dirty="0" smtClean="0">
                <a:latin typeface="Meiryo UI" panose="020B0604030504040204" pitchFamily="50" charset="-128"/>
                <a:ea typeface="Meiryo UI" panose="020B0604030504040204" pitchFamily="50" charset="-128"/>
              </a:rPr>
              <a:t>　　　　</a:t>
            </a:r>
            <a:r>
              <a:rPr kumimoji="1" lang="en-US" altLang="ja-JP" sz="2800" dirty="0" smtClean="0">
                <a:latin typeface="Meiryo UI" panose="020B0604030504040204" pitchFamily="50" charset="-128"/>
                <a:ea typeface="Meiryo UI" panose="020B0604030504040204" pitchFamily="50" charset="-128"/>
              </a:rPr>
              <a:t>【</a:t>
            </a:r>
            <a:r>
              <a:rPr kumimoji="1" lang="ja-JP" altLang="en-US" sz="2800" dirty="0" smtClean="0">
                <a:latin typeface="Meiryo UI" panose="020B0604030504040204" pitchFamily="50" charset="-128"/>
                <a:ea typeface="Meiryo UI" panose="020B0604030504040204" pitchFamily="50" charset="-128"/>
              </a:rPr>
              <a:t>既存施設を</a:t>
            </a:r>
            <a:r>
              <a:rPr kumimoji="1" lang="ja-JP" altLang="en-US" sz="2800" b="1" dirty="0" smtClean="0">
                <a:latin typeface="Meiryo UI" panose="020B0604030504040204" pitchFamily="50" charset="-128"/>
                <a:ea typeface="Meiryo UI" panose="020B0604030504040204" pitchFamily="50" charset="-128"/>
              </a:rPr>
              <a:t>使用</a:t>
            </a:r>
            <a:r>
              <a:rPr kumimoji="1" lang="ja-JP" altLang="en-US" sz="2800" dirty="0" smtClean="0">
                <a:latin typeface="Meiryo UI" panose="020B0604030504040204" pitchFamily="50" charset="-128"/>
                <a:ea typeface="Meiryo UI" panose="020B0604030504040204" pitchFamily="50" charset="-128"/>
              </a:rPr>
              <a:t>する場合</a:t>
            </a:r>
            <a:r>
              <a:rPr kumimoji="1" lang="en-US" altLang="ja-JP" sz="2800" dirty="0" smtClean="0">
                <a:latin typeface="Meiryo UI" panose="020B0604030504040204" pitchFamily="50" charset="-128"/>
                <a:ea typeface="Meiryo UI" panose="020B0604030504040204" pitchFamily="50" charset="-128"/>
              </a:rPr>
              <a:t>】</a:t>
            </a:r>
            <a:r>
              <a:rPr kumimoji="1" lang="ja-JP" altLang="en-US" sz="2800" dirty="0" smtClean="0">
                <a:latin typeface="Meiryo UI" panose="020B0604030504040204" pitchFamily="50" charset="-128"/>
                <a:ea typeface="Meiryo UI" panose="020B0604030504040204" pitchFamily="50" charset="-128"/>
              </a:rPr>
              <a:t>　</a:t>
            </a:r>
            <a:endParaRPr kumimoji="1" lang="en-US" altLang="ja-JP" sz="2800" dirty="0" smtClean="0">
              <a:latin typeface="Meiryo UI" panose="020B0604030504040204" pitchFamily="50" charset="-128"/>
              <a:ea typeface="Meiryo UI" panose="020B0604030504040204" pitchFamily="50" charset="-128"/>
            </a:endParaRPr>
          </a:p>
          <a:p>
            <a:pPr>
              <a:lnSpc>
                <a:spcPts val="4500"/>
              </a:lnSpc>
            </a:pPr>
            <a:r>
              <a:rPr kumimoji="1" lang="ja-JP" altLang="en-US" sz="2800" dirty="0">
                <a:latin typeface="Meiryo UI" panose="020B0604030504040204" pitchFamily="50" charset="-128"/>
                <a:ea typeface="Meiryo UI" panose="020B0604030504040204" pitchFamily="50" charset="-128"/>
              </a:rPr>
              <a:t>　</a:t>
            </a:r>
            <a:r>
              <a:rPr kumimoji="1" lang="ja-JP" altLang="en-US" sz="2800" dirty="0" smtClean="0">
                <a:latin typeface="Meiryo UI" panose="020B0604030504040204" pitchFamily="50" charset="-128"/>
                <a:ea typeface="Meiryo UI" panose="020B0604030504040204" pitchFamily="50" charset="-128"/>
              </a:rPr>
              <a:t>　　　　　　施設使用料（大阪府公有財産規則に基づき徴収）</a:t>
            </a:r>
            <a:endParaRPr kumimoji="1" lang="en-US" altLang="ja-JP" sz="2800" dirty="0" smtClean="0">
              <a:latin typeface="Meiryo UI" panose="020B0604030504040204" pitchFamily="50" charset="-128"/>
              <a:ea typeface="Meiryo UI" panose="020B0604030504040204" pitchFamily="50" charset="-128"/>
            </a:endParaRPr>
          </a:p>
          <a:p>
            <a:pPr>
              <a:lnSpc>
                <a:spcPts val="4500"/>
              </a:lnSpc>
            </a:pPr>
            <a:r>
              <a:rPr kumimoji="1" lang="ja-JP" altLang="en-US" sz="2800" dirty="0" smtClean="0">
                <a:latin typeface="Meiryo UI" panose="020B0604030504040204" pitchFamily="50" charset="-128"/>
                <a:ea typeface="Meiryo UI" panose="020B0604030504040204" pitchFamily="50" charset="-128"/>
              </a:rPr>
              <a:t>　　　　</a:t>
            </a:r>
            <a:r>
              <a:rPr kumimoji="1" lang="en-US" altLang="ja-JP" sz="2800" dirty="0" smtClean="0">
                <a:latin typeface="Meiryo UI" panose="020B0604030504040204" pitchFamily="50" charset="-128"/>
                <a:ea typeface="Meiryo UI" panose="020B0604030504040204" pitchFamily="50" charset="-128"/>
              </a:rPr>
              <a:t>【</a:t>
            </a:r>
            <a:r>
              <a:rPr kumimoji="1" lang="ja-JP" altLang="en-US" sz="2800" dirty="0">
                <a:latin typeface="Meiryo UI" panose="020B0604030504040204" pitchFamily="50" charset="-128"/>
                <a:ea typeface="Meiryo UI" panose="020B0604030504040204" pitchFamily="50" charset="-128"/>
              </a:rPr>
              <a:t>既存施設</a:t>
            </a:r>
            <a:r>
              <a:rPr kumimoji="1" lang="ja-JP" altLang="en-US" sz="2800" dirty="0" smtClean="0">
                <a:latin typeface="Meiryo UI" panose="020B0604030504040204" pitchFamily="50" charset="-128"/>
                <a:ea typeface="Meiryo UI" panose="020B0604030504040204" pitchFamily="50" charset="-128"/>
              </a:rPr>
              <a:t>を</a:t>
            </a:r>
            <a:r>
              <a:rPr kumimoji="1" lang="ja-JP" altLang="en-US" sz="2800" b="1" dirty="0" smtClean="0">
                <a:latin typeface="Meiryo UI" panose="020B0604030504040204" pitchFamily="50" charset="-128"/>
                <a:ea typeface="Meiryo UI" panose="020B0604030504040204" pitchFamily="50" charset="-128"/>
              </a:rPr>
              <a:t>買</a:t>
            </a:r>
            <a:r>
              <a:rPr kumimoji="1" lang="ja-JP" altLang="en-US" sz="2800" b="1" dirty="0">
                <a:latin typeface="Meiryo UI" panose="020B0604030504040204" pitchFamily="50" charset="-128"/>
                <a:ea typeface="Meiryo UI" panose="020B0604030504040204" pitchFamily="50" charset="-128"/>
              </a:rPr>
              <a:t>取</a:t>
            </a:r>
            <a:r>
              <a:rPr kumimoji="1" lang="ja-JP" altLang="en-US" sz="2800" dirty="0" smtClean="0">
                <a:latin typeface="Meiryo UI" panose="020B0604030504040204" pitchFamily="50" charset="-128"/>
                <a:ea typeface="Meiryo UI" panose="020B0604030504040204" pitchFamily="50" charset="-128"/>
              </a:rPr>
              <a:t>する</a:t>
            </a:r>
            <a:r>
              <a:rPr kumimoji="1" lang="ja-JP" altLang="en-US" sz="2800" dirty="0">
                <a:latin typeface="Meiryo UI" panose="020B0604030504040204" pitchFamily="50" charset="-128"/>
                <a:ea typeface="Meiryo UI" panose="020B0604030504040204" pitchFamily="50" charset="-128"/>
              </a:rPr>
              <a:t>場合</a:t>
            </a:r>
            <a:r>
              <a:rPr kumimoji="1" lang="en-US" altLang="ja-JP" sz="2800" dirty="0">
                <a:latin typeface="Meiryo UI" panose="020B0604030504040204" pitchFamily="50" charset="-128"/>
                <a:ea typeface="Meiryo UI" panose="020B0604030504040204" pitchFamily="50" charset="-128"/>
              </a:rPr>
              <a:t>】</a:t>
            </a:r>
            <a:r>
              <a:rPr kumimoji="1" lang="ja-JP" altLang="en-US" sz="2800" dirty="0">
                <a:latin typeface="Meiryo UI" panose="020B0604030504040204" pitchFamily="50" charset="-128"/>
                <a:ea typeface="Meiryo UI" panose="020B0604030504040204" pitchFamily="50" charset="-128"/>
              </a:rPr>
              <a:t>　</a:t>
            </a:r>
            <a:endParaRPr kumimoji="1" lang="en-US" altLang="ja-JP" sz="2800" dirty="0">
              <a:latin typeface="Meiryo UI" panose="020B0604030504040204" pitchFamily="50" charset="-128"/>
              <a:ea typeface="Meiryo UI" panose="020B0604030504040204" pitchFamily="50" charset="-128"/>
            </a:endParaRPr>
          </a:p>
          <a:p>
            <a:pPr>
              <a:lnSpc>
                <a:spcPts val="4500"/>
              </a:lnSpc>
            </a:pPr>
            <a:r>
              <a:rPr kumimoji="1" lang="ja-JP" altLang="en-US" sz="2800" dirty="0">
                <a:latin typeface="Meiryo UI" panose="020B0604030504040204" pitchFamily="50" charset="-128"/>
                <a:ea typeface="Meiryo UI" panose="020B0604030504040204" pitchFamily="50" charset="-128"/>
              </a:rPr>
              <a:t>　　　　　　　</a:t>
            </a:r>
            <a:r>
              <a:rPr kumimoji="1" lang="ja-JP" altLang="en-US" sz="2800" dirty="0" smtClean="0">
                <a:latin typeface="Meiryo UI" panose="020B0604030504040204" pitchFamily="50" charset="-128"/>
                <a:ea typeface="Meiryo UI" panose="020B0604030504040204" pitchFamily="50" charset="-128"/>
              </a:rPr>
              <a:t>施設買取料（来年度算定予定）</a:t>
            </a:r>
            <a:endParaRPr kumimoji="1" lang="en-US" altLang="ja-JP" sz="2400" dirty="0" smtClean="0">
              <a:latin typeface="Meiryo UI" panose="020B0604030504040204" pitchFamily="50" charset="-128"/>
              <a:ea typeface="Meiryo UI" panose="020B0604030504040204" pitchFamily="50" charset="-128"/>
            </a:endParaRPr>
          </a:p>
          <a:p>
            <a:pPr>
              <a:lnSpc>
                <a:spcPts val="4500"/>
              </a:lnSpc>
            </a:pPr>
            <a:r>
              <a:rPr kumimoji="1" lang="ja-JP" altLang="en-US" sz="2800" dirty="0" smtClean="0">
                <a:latin typeface="Meiryo UI" panose="020B0604030504040204" pitchFamily="50" charset="-128"/>
                <a:ea typeface="Meiryo UI" panose="020B0604030504040204" pitchFamily="50" charset="-128"/>
              </a:rPr>
              <a:t>　　　　</a:t>
            </a:r>
            <a:r>
              <a:rPr kumimoji="1" lang="en-US" altLang="ja-JP" sz="2800" dirty="0" smtClean="0">
                <a:latin typeface="Meiryo UI" panose="020B0604030504040204" pitchFamily="50" charset="-128"/>
                <a:ea typeface="Meiryo UI" panose="020B0604030504040204" pitchFamily="50" charset="-128"/>
              </a:rPr>
              <a:t>【</a:t>
            </a:r>
            <a:r>
              <a:rPr kumimoji="1" lang="ja-JP" altLang="en-US" sz="2800" dirty="0" smtClean="0">
                <a:latin typeface="Meiryo UI" panose="020B0604030504040204" pitchFamily="50" charset="-128"/>
                <a:ea typeface="Meiryo UI" panose="020B0604030504040204" pitchFamily="50" charset="-128"/>
              </a:rPr>
              <a:t>既存</a:t>
            </a:r>
            <a:r>
              <a:rPr kumimoji="1" lang="ja-JP" altLang="en-US" sz="2800" dirty="0">
                <a:latin typeface="Meiryo UI" panose="020B0604030504040204" pitchFamily="50" charset="-128"/>
                <a:ea typeface="Meiryo UI" panose="020B0604030504040204" pitchFamily="50" charset="-128"/>
              </a:rPr>
              <a:t>施設を</a:t>
            </a:r>
            <a:r>
              <a:rPr kumimoji="1" lang="ja-JP" altLang="en-US" sz="2800" b="1" dirty="0">
                <a:latin typeface="Meiryo UI" panose="020B0604030504040204" pitchFamily="50" charset="-128"/>
                <a:ea typeface="Meiryo UI" panose="020B0604030504040204" pitchFamily="50" charset="-128"/>
              </a:rPr>
              <a:t>撤去</a:t>
            </a:r>
            <a:r>
              <a:rPr kumimoji="1" lang="ja-JP" altLang="en-US" sz="2800" dirty="0">
                <a:latin typeface="Meiryo UI" panose="020B0604030504040204" pitchFamily="50" charset="-128"/>
                <a:ea typeface="Meiryo UI" panose="020B0604030504040204" pitchFamily="50" charset="-128"/>
              </a:rPr>
              <a:t>する</a:t>
            </a:r>
            <a:r>
              <a:rPr kumimoji="1" lang="ja-JP" altLang="en-US" sz="2800" dirty="0" smtClean="0">
                <a:latin typeface="Meiryo UI" panose="020B0604030504040204" pitchFamily="50" charset="-128"/>
                <a:ea typeface="Meiryo UI" panose="020B0604030504040204" pitchFamily="50" charset="-128"/>
              </a:rPr>
              <a:t>場合</a:t>
            </a:r>
            <a:r>
              <a:rPr kumimoji="1" lang="en-US" altLang="ja-JP" sz="2800" dirty="0" smtClean="0">
                <a:latin typeface="Meiryo UI" panose="020B0604030504040204" pitchFamily="50" charset="-128"/>
                <a:ea typeface="Meiryo UI" panose="020B0604030504040204" pitchFamily="50" charset="-128"/>
              </a:rPr>
              <a:t>】</a:t>
            </a:r>
            <a:r>
              <a:rPr kumimoji="1" lang="ja-JP" altLang="en-US" sz="2400" dirty="0">
                <a:latin typeface="Meiryo UI" panose="020B0604030504040204" pitchFamily="50" charset="-128"/>
                <a:ea typeface="Meiryo UI" panose="020B0604030504040204" pitchFamily="50" charset="-128"/>
              </a:rPr>
              <a:t>　　</a:t>
            </a:r>
            <a:endParaRPr kumimoji="1" lang="en-US" altLang="ja-JP" sz="2400" dirty="0" smtClean="0">
              <a:latin typeface="Meiryo UI" panose="020B0604030504040204" pitchFamily="50" charset="-128"/>
              <a:ea typeface="Meiryo UI" panose="020B0604030504040204" pitchFamily="50" charset="-128"/>
            </a:endParaRPr>
          </a:p>
          <a:p>
            <a:pPr>
              <a:lnSpc>
                <a:spcPts val="4500"/>
              </a:lnSpc>
            </a:pPr>
            <a:r>
              <a:rPr kumimoji="1" lang="ja-JP" altLang="en-US" sz="2800" dirty="0">
                <a:latin typeface="Meiryo UI" panose="020B0604030504040204" pitchFamily="50" charset="-128"/>
                <a:ea typeface="Meiryo UI" panose="020B0604030504040204" pitchFamily="50" charset="-128"/>
              </a:rPr>
              <a:t>　</a:t>
            </a:r>
            <a:r>
              <a:rPr kumimoji="1" lang="ja-JP" altLang="en-US" sz="2800" dirty="0" smtClean="0">
                <a:latin typeface="Meiryo UI" panose="020B0604030504040204" pitchFamily="50" charset="-128"/>
                <a:ea typeface="Meiryo UI" panose="020B0604030504040204" pitchFamily="50" charset="-128"/>
              </a:rPr>
              <a:t>　　　　　　施設撤去料（撤去工事は大阪府が実施し、費用は事業者が負担）</a:t>
            </a:r>
            <a:endParaRPr kumimoji="1" lang="en-US" altLang="ja-JP" sz="2800" dirty="0" smtClean="0">
              <a:latin typeface="Meiryo UI" panose="020B0604030504040204" pitchFamily="50" charset="-128"/>
              <a:ea typeface="Meiryo UI" panose="020B0604030504040204" pitchFamily="50" charset="-128"/>
            </a:endParaRPr>
          </a:p>
          <a:p>
            <a:pPr>
              <a:lnSpc>
                <a:spcPct val="150000"/>
              </a:lnSpc>
            </a:pPr>
            <a:endParaRPr kumimoji="1" lang="en-US" altLang="ja-JP" sz="2800" dirty="0">
              <a:latin typeface="Meiryo UI" panose="020B0604030504040204" pitchFamily="50" charset="-128"/>
              <a:ea typeface="Meiryo UI" panose="020B0604030504040204" pitchFamily="50" charset="-128"/>
            </a:endParaRPr>
          </a:p>
          <a:p>
            <a:pPr>
              <a:lnSpc>
                <a:spcPct val="150000"/>
              </a:lnSpc>
            </a:pPr>
            <a:endParaRPr kumimoji="1" lang="en-US" altLang="ja-JP" sz="2400" dirty="0" smtClean="0">
              <a:latin typeface="Meiryo UI" panose="020B0604030504040204" pitchFamily="50" charset="-128"/>
              <a:ea typeface="Meiryo UI" panose="020B0604030504040204" pitchFamily="50" charset="-128"/>
            </a:endParaRPr>
          </a:p>
        </p:txBody>
      </p:sp>
      <p:sp>
        <p:nvSpPr>
          <p:cNvPr id="11" name="角丸四角形 10"/>
          <p:cNvSpPr/>
          <p:nvPr/>
        </p:nvSpPr>
        <p:spPr>
          <a:xfrm>
            <a:off x="64096" y="552128"/>
            <a:ext cx="12704390" cy="2160240"/>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839764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サブタイトル 2"/>
          <p:cNvSpPr>
            <a:spLocks noGrp="1"/>
          </p:cNvSpPr>
          <p:nvPr>
            <p:ph type="subTitle" idx="1"/>
          </p:nvPr>
        </p:nvSpPr>
        <p:spPr>
          <a:xfrm>
            <a:off x="2" y="4863"/>
            <a:ext cx="12830353" cy="424732"/>
          </a:xfr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wrap="square">
            <a:spAutoFit/>
          </a:bodyPr>
          <a:lstStyle/>
          <a:p>
            <a:pPr algn="l"/>
            <a:r>
              <a:rPr lang="ja-JP" altLang="en-US" sz="2400" b="1" dirty="0" smtClean="0">
                <a:latin typeface="Meiryo UI" pitchFamily="50" charset="-128"/>
                <a:ea typeface="Meiryo UI" pitchFamily="50" charset="-128"/>
                <a:cs typeface="Meiryo UI" pitchFamily="50" charset="-128"/>
              </a:rPr>
              <a:t>提案の内容</a:t>
            </a:r>
            <a:endParaRPr lang="en-US" altLang="ja-JP" sz="2400" b="1" dirty="0">
              <a:solidFill>
                <a:schemeClr val="tx1"/>
              </a:solidFill>
              <a:latin typeface="Meiryo UI" pitchFamily="50" charset="-128"/>
              <a:ea typeface="Meiryo UI" pitchFamily="50" charset="-128"/>
              <a:cs typeface="Meiryo UI" pitchFamily="50" charset="-128"/>
            </a:endParaRP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02DA3E-F348-4567-B7F4-A1C96C49CA95}" type="slidenum">
              <a:rPr kumimoji="1" lang="ja-JP" altLang="en-US" sz="168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1" lang="ja-JP" altLang="en-US" sz="168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7" name="Rectangle 1"/>
          <p:cNvSpPr>
            <a:spLocks noChangeArrowheads="1"/>
          </p:cNvSpPr>
          <p:nvPr/>
        </p:nvSpPr>
        <p:spPr bwMode="auto">
          <a:xfrm>
            <a:off x="2" y="418565"/>
            <a:ext cx="1266452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457200" indent="-284163">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914400" indent="-227013">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371600" indent="-227013">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1828800" indent="-227013">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indent="-22701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indent="-22701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indent="-22701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indent="-22701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lvl="0">
              <a:buNone/>
            </a:pPr>
            <a:r>
              <a:rPr lang="ja-JP" altLang="en-US" sz="4000" b="1" kern="0" dirty="0" smtClean="0">
                <a:solidFill>
                  <a:prstClr val="black"/>
                </a:solidFill>
                <a:latin typeface="Meiryo UI" panose="020B0604030504040204" pitchFamily="50" charset="-128"/>
                <a:ea typeface="Meiryo UI" panose="020B0604030504040204" pitchFamily="50" charset="-128"/>
                <a:cs typeface="ＭＳ 明朝" panose="02020609040205080304" pitchFamily="17" charset="-128"/>
              </a:rPr>
              <a:t>　②引き続き</a:t>
            </a:r>
            <a:r>
              <a:rPr lang="ja-JP" altLang="en-US" sz="4000" b="1" kern="0" dirty="0">
                <a:solidFill>
                  <a:prstClr val="black"/>
                </a:solidFill>
                <a:latin typeface="Meiryo UI" panose="020B0604030504040204" pitchFamily="50" charset="-128"/>
                <a:ea typeface="Meiryo UI" panose="020B0604030504040204" pitchFamily="50" charset="-128"/>
                <a:cs typeface="ＭＳ 明朝" panose="02020609040205080304" pitchFamily="17" charset="-128"/>
              </a:rPr>
              <a:t>府営駐車場として運営していく場合のさら</a:t>
            </a:r>
            <a:r>
              <a:rPr lang="ja-JP" altLang="en-US" sz="4000" b="1" kern="0" dirty="0" smtClean="0">
                <a:solidFill>
                  <a:prstClr val="black"/>
                </a:solidFill>
                <a:latin typeface="Meiryo UI" panose="020B0604030504040204" pitchFamily="50" charset="-128"/>
                <a:ea typeface="Meiryo UI" panose="020B0604030504040204" pitchFamily="50" charset="-128"/>
                <a:cs typeface="ＭＳ 明朝" panose="02020609040205080304" pitchFamily="17" charset="-128"/>
              </a:rPr>
              <a:t>なる</a:t>
            </a:r>
            <a:endParaRPr lang="en-US" altLang="ja-JP" sz="4000" b="1" kern="0" dirty="0" smtClean="0">
              <a:solidFill>
                <a:prstClr val="black"/>
              </a:solidFill>
              <a:latin typeface="Meiryo UI" panose="020B0604030504040204" pitchFamily="50" charset="-128"/>
              <a:ea typeface="Meiryo UI" panose="020B0604030504040204" pitchFamily="50" charset="-128"/>
              <a:cs typeface="ＭＳ 明朝" panose="02020609040205080304" pitchFamily="17" charset="-128"/>
            </a:endParaRPr>
          </a:p>
          <a:p>
            <a:pPr lvl="0">
              <a:buNone/>
            </a:pPr>
            <a:r>
              <a:rPr lang="ja-JP" altLang="en-US" sz="4000" b="1" kern="0" dirty="0">
                <a:solidFill>
                  <a:prstClr val="black"/>
                </a:solidFill>
                <a:latin typeface="Meiryo UI" panose="020B0604030504040204" pitchFamily="50" charset="-128"/>
                <a:ea typeface="Meiryo UI" panose="020B0604030504040204" pitchFamily="50" charset="-128"/>
                <a:cs typeface="ＭＳ 明朝" panose="02020609040205080304" pitchFamily="17" charset="-128"/>
              </a:rPr>
              <a:t>　</a:t>
            </a:r>
            <a:r>
              <a:rPr lang="ja-JP" altLang="en-US" sz="4000" b="1" kern="0" dirty="0" smtClean="0">
                <a:solidFill>
                  <a:prstClr val="black"/>
                </a:solidFill>
                <a:latin typeface="Meiryo UI" panose="020B0604030504040204" pitchFamily="50" charset="-128"/>
                <a:ea typeface="Meiryo UI" panose="020B0604030504040204" pitchFamily="50" charset="-128"/>
                <a:cs typeface="ＭＳ 明朝" panose="02020609040205080304" pitchFamily="17" charset="-128"/>
              </a:rPr>
              <a:t>　 効率的</a:t>
            </a:r>
            <a:r>
              <a:rPr lang="ja-JP" altLang="en-US" sz="4000" b="1" kern="0" dirty="0">
                <a:solidFill>
                  <a:prstClr val="black"/>
                </a:solidFill>
                <a:latin typeface="Meiryo UI" panose="020B0604030504040204" pitchFamily="50" charset="-128"/>
                <a:ea typeface="Meiryo UI" panose="020B0604030504040204" pitchFamily="50" charset="-128"/>
                <a:cs typeface="ＭＳ 明朝" panose="02020609040205080304" pitchFamily="17" charset="-128"/>
              </a:rPr>
              <a:t>な管理運営</a:t>
            </a:r>
            <a:r>
              <a:rPr lang="ja-JP" altLang="en-US" sz="4000" b="1" kern="0" dirty="0" smtClean="0">
                <a:solidFill>
                  <a:prstClr val="black"/>
                </a:solidFill>
                <a:latin typeface="Meiryo UI" panose="020B0604030504040204" pitchFamily="50" charset="-128"/>
                <a:ea typeface="Meiryo UI" panose="020B0604030504040204" pitchFamily="50" charset="-128"/>
                <a:cs typeface="ＭＳ 明朝" panose="02020609040205080304" pitchFamily="17" charset="-128"/>
              </a:rPr>
              <a:t>方策</a:t>
            </a:r>
            <a:endParaRPr lang="ja-JP" altLang="en-US" sz="4000" b="1" kern="0" dirty="0">
              <a:solidFill>
                <a:prstClr val="black"/>
              </a:solidFill>
              <a:latin typeface="Meiryo UI" panose="020B0604030504040204" pitchFamily="50" charset="-128"/>
              <a:ea typeface="Meiryo UI" panose="020B0604030504040204" pitchFamily="50" charset="-128"/>
              <a:cs typeface="ＭＳ 明朝" panose="02020609040205080304" pitchFamily="17" charset="-128"/>
            </a:endParaRPr>
          </a:p>
        </p:txBody>
      </p:sp>
      <p:sp>
        <p:nvSpPr>
          <p:cNvPr id="6" name="Rectangle 1"/>
          <p:cNvSpPr>
            <a:spLocks noChangeArrowheads="1"/>
          </p:cNvSpPr>
          <p:nvPr/>
        </p:nvSpPr>
        <p:spPr bwMode="auto">
          <a:xfrm>
            <a:off x="1576264" y="2560801"/>
            <a:ext cx="1266452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457200" indent="-284163">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914400" indent="-227013">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371600" indent="-227013">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1828800" indent="-227013">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indent="-22701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indent="-22701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indent="-22701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indent="-22701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ja-JP" altLang="en-US" sz="2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例）</a:t>
            </a:r>
            <a:r>
              <a:rPr kumimoji="0" lang="ja-JP" altLang="en-US" sz="28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　</a:t>
            </a:r>
            <a:r>
              <a:rPr kumimoji="0" lang="ja-JP" altLang="en-US" sz="2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〇指定管理期間の長期化　　〇自主事業　　</a:t>
            </a:r>
            <a:endParaRPr kumimoji="0" lang="en-US" altLang="ja-JP" sz="2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ja-JP" altLang="en-US" sz="28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　</a:t>
            </a:r>
            <a:r>
              <a:rPr kumimoji="0" lang="ja-JP" altLang="en-US" sz="2800" dirty="0" smtClean="0">
                <a:solidFill>
                  <a:prstClr val="black"/>
                </a:solidFill>
                <a:latin typeface="Meiryo UI" panose="020B0604030504040204" pitchFamily="50" charset="-128"/>
                <a:ea typeface="Meiryo UI" panose="020B0604030504040204" pitchFamily="50" charset="-128"/>
                <a:cs typeface="メイリオ" panose="020B0604030504040204" pitchFamily="50" charset="-128"/>
              </a:rPr>
              <a:t>　　　</a:t>
            </a:r>
            <a:r>
              <a:rPr kumimoji="0" lang="ja-JP" altLang="en-US" sz="2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〇駐輪場等への構造改修　　　　　　　　　　　　　　　など</a:t>
            </a:r>
            <a:r>
              <a:rPr kumimoji="0" lang="ja-JP" altLang="en-US" sz="3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　　　</a:t>
            </a:r>
            <a:endParaRPr kumimoji="0" lang="en-US" altLang="ja-JP" sz="3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3" name="右矢印 2"/>
          <p:cNvSpPr/>
          <p:nvPr/>
        </p:nvSpPr>
        <p:spPr>
          <a:xfrm>
            <a:off x="1144216" y="1776264"/>
            <a:ext cx="1224136" cy="7920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2656384" y="1839561"/>
            <a:ext cx="4889480" cy="584775"/>
          </a:xfrm>
          <a:prstGeom prst="rect">
            <a:avLst/>
          </a:prstGeom>
          <a:noFill/>
          <a:ln>
            <a:solidFill>
              <a:schemeClr val="tx1"/>
            </a:solidFill>
          </a:ln>
        </p:spPr>
        <p:txBody>
          <a:bodyPr wrap="none" rtlCol="0">
            <a:spAutoFit/>
          </a:bodyPr>
          <a:lstStyle/>
          <a:p>
            <a:r>
              <a:rPr kumimoji="1" lang="ja-JP" altLang="en-US" sz="3200" b="1" dirty="0" smtClean="0">
                <a:latin typeface="Meiryo UI" panose="020B0604030504040204" pitchFamily="50" charset="-128"/>
                <a:ea typeface="Meiryo UI" panose="020B0604030504040204" pitchFamily="50" charset="-128"/>
              </a:rPr>
              <a:t>指定管理者制度による管理</a:t>
            </a:r>
            <a:endParaRPr kumimoji="1" lang="ja-JP" altLang="en-US" sz="3200" b="1" dirty="0">
              <a:latin typeface="Meiryo UI" panose="020B0604030504040204" pitchFamily="50" charset="-128"/>
              <a:ea typeface="Meiryo UI" panose="020B0604030504040204" pitchFamily="50" charset="-128"/>
            </a:endParaRPr>
          </a:p>
        </p:txBody>
      </p:sp>
      <p:sp>
        <p:nvSpPr>
          <p:cNvPr id="10" name="テキスト ボックス 9"/>
          <p:cNvSpPr txBox="1"/>
          <p:nvPr/>
        </p:nvSpPr>
        <p:spPr>
          <a:xfrm>
            <a:off x="64096" y="3720480"/>
            <a:ext cx="12670150" cy="6509474"/>
          </a:xfrm>
          <a:prstGeom prst="rect">
            <a:avLst/>
          </a:prstGeom>
          <a:noFill/>
        </p:spPr>
        <p:txBody>
          <a:bodyPr wrap="square" rtlCol="0">
            <a:spAutoFit/>
          </a:bodyPr>
          <a:lstStyle/>
          <a:p>
            <a:pPr marL="457200" indent="-457200">
              <a:lnSpc>
                <a:spcPts val="4500"/>
              </a:lnSpc>
              <a:buFont typeface="Wingdings" panose="05000000000000000000" pitchFamily="2" charset="2"/>
              <a:buChar char="u"/>
            </a:pPr>
            <a:r>
              <a:rPr kumimoji="1" lang="ja-JP" altLang="en-US" sz="2800" dirty="0" smtClean="0">
                <a:latin typeface="Meiryo UI" panose="020B0604030504040204" pitchFamily="50" charset="-128"/>
                <a:ea typeface="Meiryo UI" panose="020B0604030504040204" pitchFamily="50" charset="-128"/>
              </a:rPr>
              <a:t>単体での指定管理者制度による管理運営の可能性についてお教え下さい。</a:t>
            </a:r>
            <a:endParaRPr kumimoji="1" lang="en-US" altLang="ja-JP" sz="2800" dirty="0" smtClean="0">
              <a:latin typeface="Meiryo UI" panose="020B0604030504040204" pitchFamily="50" charset="-128"/>
              <a:ea typeface="Meiryo UI" panose="020B0604030504040204" pitchFamily="50" charset="-128"/>
            </a:endParaRPr>
          </a:p>
          <a:p>
            <a:pPr>
              <a:lnSpc>
                <a:spcPts val="4500"/>
              </a:lnSpc>
            </a:pPr>
            <a:r>
              <a:rPr kumimoji="1" lang="ja-JP" altLang="en-US" sz="2800" dirty="0" smtClean="0">
                <a:latin typeface="Meiryo UI" panose="020B0604030504040204" pitchFamily="50" charset="-128"/>
                <a:ea typeface="Meiryo UI" panose="020B0604030504040204" pitchFamily="50" charset="-128"/>
              </a:rPr>
              <a:t>　　・可能性の有無</a:t>
            </a:r>
            <a:endParaRPr kumimoji="1" lang="en-US" altLang="ja-JP" sz="2800" dirty="0" smtClean="0">
              <a:latin typeface="Meiryo UI" panose="020B0604030504040204" pitchFamily="50" charset="-128"/>
              <a:ea typeface="Meiryo UI" panose="020B0604030504040204" pitchFamily="50" charset="-128"/>
            </a:endParaRPr>
          </a:p>
          <a:p>
            <a:pPr>
              <a:lnSpc>
                <a:spcPts val="4500"/>
              </a:lnSpc>
            </a:pPr>
            <a:r>
              <a:rPr kumimoji="1" lang="ja-JP" altLang="en-US" sz="2800" dirty="0">
                <a:latin typeface="Meiryo UI" panose="020B0604030504040204" pitchFamily="50" charset="-128"/>
                <a:ea typeface="Meiryo UI" panose="020B0604030504040204" pitchFamily="50" charset="-128"/>
              </a:rPr>
              <a:t>　</a:t>
            </a:r>
            <a:r>
              <a:rPr kumimoji="1" lang="ja-JP" altLang="en-US" sz="2800" dirty="0" smtClean="0">
                <a:latin typeface="Meiryo UI" panose="020B0604030504040204" pitchFamily="50" charset="-128"/>
                <a:ea typeface="Meiryo UI" panose="020B0604030504040204" pitchFamily="50" charset="-128"/>
              </a:rPr>
              <a:t>　・単体で管理運営するための条件</a:t>
            </a:r>
            <a:endParaRPr kumimoji="1" lang="en-US" altLang="ja-JP" sz="2800" dirty="0" smtClean="0">
              <a:latin typeface="Meiryo UI" panose="020B0604030504040204" pitchFamily="50" charset="-128"/>
              <a:ea typeface="Meiryo UI" panose="020B0604030504040204" pitchFamily="50" charset="-128"/>
            </a:endParaRPr>
          </a:p>
          <a:p>
            <a:pPr>
              <a:lnSpc>
                <a:spcPts val="4500"/>
              </a:lnSpc>
            </a:pPr>
            <a:endParaRPr kumimoji="1" lang="en-US" altLang="ja-JP" sz="2800" dirty="0" smtClean="0">
              <a:latin typeface="Meiryo UI" panose="020B0604030504040204" pitchFamily="50" charset="-128"/>
              <a:ea typeface="Meiryo UI" panose="020B0604030504040204" pitchFamily="50" charset="-128"/>
            </a:endParaRPr>
          </a:p>
          <a:p>
            <a:pPr marL="457200" indent="-457200">
              <a:lnSpc>
                <a:spcPts val="4500"/>
              </a:lnSpc>
              <a:buFont typeface="Wingdings" panose="05000000000000000000" pitchFamily="2" charset="2"/>
              <a:buChar char="u"/>
            </a:pPr>
            <a:r>
              <a:rPr kumimoji="1" lang="ja-JP" altLang="en-US" sz="2800" dirty="0">
                <a:latin typeface="Meiryo UI" panose="020B0604030504040204" pitchFamily="50" charset="-128"/>
                <a:ea typeface="Meiryo UI" panose="020B0604030504040204" pitchFamily="50" charset="-128"/>
              </a:rPr>
              <a:t>希望</a:t>
            </a:r>
            <a:r>
              <a:rPr kumimoji="1" lang="ja-JP" altLang="en-US" sz="2800" dirty="0" smtClean="0">
                <a:latin typeface="Meiryo UI" panose="020B0604030504040204" pitchFamily="50" charset="-128"/>
                <a:ea typeface="Meiryo UI" panose="020B0604030504040204" pitchFamily="50" charset="-128"/>
              </a:rPr>
              <a:t>する指定管理期間をお教え下さい。</a:t>
            </a:r>
            <a:endParaRPr kumimoji="1" lang="en-US" altLang="ja-JP" sz="2800" dirty="0" smtClean="0">
              <a:latin typeface="Meiryo UI" panose="020B0604030504040204" pitchFamily="50" charset="-128"/>
              <a:ea typeface="Meiryo UI" panose="020B0604030504040204" pitchFamily="50" charset="-128"/>
            </a:endParaRPr>
          </a:p>
          <a:p>
            <a:pPr>
              <a:lnSpc>
                <a:spcPts val="4500"/>
              </a:lnSpc>
            </a:pPr>
            <a:r>
              <a:rPr kumimoji="1" lang="ja-JP" altLang="en-US" sz="2800" dirty="0" smtClean="0">
                <a:latin typeface="Meiryo UI" panose="020B0604030504040204" pitchFamily="50" charset="-128"/>
                <a:ea typeface="Meiryo UI" panose="020B0604030504040204" pitchFamily="50" charset="-128"/>
              </a:rPr>
              <a:t>　　</a:t>
            </a:r>
            <a:endParaRPr kumimoji="1" lang="en-US" altLang="ja-JP" sz="2800" dirty="0" smtClean="0">
              <a:latin typeface="Meiryo UI" panose="020B0604030504040204" pitchFamily="50" charset="-128"/>
              <a:ea typeface="Meiryo UI" panose="020B0604030504040204" pitchFamily="50" charset="-128"/>
            </a:endParaRPr>
          </a:p>
          <a:p>
            <a:pPr marL="457200" indent="-457200">
              <a:lnSpc>
                <a:spcPts val="4500"/>
              </a:lnSpc>
              <a:buFont typeface="Wingdings" panose="05000000000000000000" pitchFamily="2" charset="2"/>
              <a:buChar char="u"/>
            </a:pPr>
            <a:r>
              <a:rPr kumimoji="1" lang="ja-JP" altLang="en-US" sz="2800" dirty="0" smtClean="0">
                <a:latin typeface="Meiryo UI" panose="020B0604030504040204" pitchFamily="50" charset="-128"/>
                <a:ea typeface="Meiryo UI" panose="020B0604030504040204" pitchFamily="50" charset="-128"/>
              </a:rPr>
              <a:t>その他、構造の改修や自主事業、実施にあたっての課題等お教えください。</a:t>
            </a:r>
            <a:endParaRPr kumimoji="1" lang="en-US" altLang="ja-JP" sz="2800" dirty="0" smtClean="0">
              <a:latin typeface="Meiryo UI" panose="020B0604030504040204" pitchFamily="50" charset="-128"/>
              <a:ea typeface="Meiryo UI" panose="020B0604030504040204" pitchFamily="50" charset="-128"/>
            </a:endParaRPr>
          </a:p>
          <a:p>
            <a:pPr>
              <a:lnSpc>
                <a:spcPts val="4500"/>
              </a:lnSpc>
            </a:pPr>
            <a:r>
              <a:rPr kumimoji="1" lang="ja-JP" altLang="en-US" sz="2800" dirty="0" smtClean="0"/>
              <a:t>　</a:t>
            </a:r>
            <a:endParaRPr kumimoji="1" lang="en-US" altLang="ja-JP" sz="2800" dirty="0" smtClean="0"/>
          </a:p>
          <a:p>
            <a:pPr marL="457200" indent="-457200">
              <a:lnSpc>
                <a:spcPts val="4500"/>
              </a:lnSpc>
              <a:buFont typeface="Wingdings" panose="05000000000000000000" pitchFamily="2" charset="2"/>
              <a:buChar char="u"/>
            </a:pPr>
            <a:r>
              <a:rPr kumimoji="1" lang="ja-JP" altLang="en-US" sz="2800" dirty="0" smtClean="0">
                <a:latin typeface="Meiryo UI" panose="020B0604030504040204" pitchFamily="50" charset="-128"/>
                <a:ea typeface="Meiryo UI" panose="020B0604030504040204" pitchFamily="50" charset="-128"/>
              </a:rPr>
              <a:t>現在の管理運営方法をご確認下さい。</a:t>
            </a:r>
            <a:endParaRPr kumimoji="1" lang="en-US" altLang="ja-JP" sz="2800" dirty="0" smtClean="0">
              <a:latin typeface="Meiryo UI" panose="020B0604030504040204" pitchFamily="50" charset="-128"/>
              <a:ea typeface="Meiryo UI" panose="020B0604030504040204" pitchFamily="50" charset="-128"/>
            </a:endParaRPr>
          </a:p>
          <a:p>
            <a:pPr>
              <a:lnSpc>
                <a:spcPts val="4500"/>
              </a:lnSpc>
            </a:pPr>
            <a:r>
              <a:rPr kumimoji="1" lang="ja-JP" altLang="en-US" sz="2800" dirty="0" smtClean="0"/>
              <a:t>　　</a:t>
            </a:r>
            <a:r>
              <a:rPr kumimoji="1" lang="ja-JP" altLang="en-US" sz="2800" dirty="0" smtClean="0">
                <a:latin typeface="Meiryo UI" panose="020B0604030504040204" pitchFamily="50" charset="-128"/>
                <a:ea typeface="Meiryo UI" panose="020B0604030504040204" pitchFamily="50" charset="-128"/>
              </a:rPr>
              <a:t>「</a:t>
            </a:r>
            <a:r>
              <a:rPr kumimoji="1" lang="ja-JP" altLang="en-US" sz="2800" dirty="0">
                <a:latin typeface="Meiryo UI" panose="020B0604030504040204" pitchFamily="50" charset="-128"/>
                <a:ea typeface="Meiryo UI" panose="020B0604030504040204" pitchFamily="50" charset="-128"/>
              </a:rPr>
              <a:t>参考資料</a:t>
            </a:r>
            <a:r>
              <a:rPr kumimoji="1" lang="ja-JP" altLang="en-US" sz="2800" dirty="0" smtClean="0">
                <a:latin typeface="Meiryo UI" panose="020B0604030504040204" pitchFamily="50" charset="-128"/>
                <a:ea typeface="Meiryo UI" panose="020B0604030504040204" pitchFamily="50" charset="-128"/>
              </a:rPr>
              <a:t>（２）大阪府駐車場の管理運営業務契約書」</a:t>
            </a:r>
            <a:r>
              <a:rPr kumimoji="1" lang="ja-JP" altLang="en-US" sz="2800" dirty="0">
                <a:latin typeface="Meiryo UI" panose="020B0604030504040204" pitchFamily="50" charset="-128"/>
                <a:ea typeface="Meiryo UI" panose="020B0604030504040204" pitchFamily="50" charset="-128"/>
              </a:rPr>
              <a:t>を</a:t>
            </a:r>
            <a:r>
              <a:rPr kumimoji="1" lang="ja-JP" altLang="en-US" sz="2800" dirty="0" smtClean="0">
                <a:latin typeface="Meiryo UI" panose="020B0604030504040204" pitchFamily="50" charset="-128"/>
                <a:ea typeface="Meiryo UI" panose="020B0604030504040204" pitchFamily="50" charset="-128"/>
              </a:rPr>
              <a:t>参照</a:t>
            </a:r>
            <a:endParaRPr kumimoji="1" lang="en-US" altLang="ja-JP" sz="2800" dirty="0"/>
          </a:p>
          <a:p>
            <a:pPr>
              <a:lnSpc>
                <a:spcPct val="150000"/>
              </a:lnSpc>
            </a:pPr>
            <a:endParaRPr kumimoji="1" lang="ja-JP" altLang="en-US" sz="2800" dirty="0"/>
          </a:p>
        </p:txBody>
      </p:sp>
      <p:sp>
        <p:nvSpPr>
          <p:cNvPr id="11" name="角丸四角形 10"/>
          <p:cNvSpPr/>
          <p:nvPr/>
        </p:nvSpPr>
        <p:spPr>
          <a:xfrm>
            <a:off x="64096" y="429595"/>
            <a:ext cx="12704390" cy="3146869"/>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0248139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1928" y="552128"/>
            <a:ext cx="13187014" cy="6768752"/>
          </a:xfrm>
        </p:spPr>
        <p:txBody>
          <a:bodyPr>
            <a:normAutofit/>
          </a:bodyPr>
          <a:lstStyle/>
          <a:p>
            <a:r>
              <a:rPr lang="ja-JP" altLang="en-US" sz="9600" u="sng" dirty="0" smtClean="0">
                <a:latin typeface="Meiryo UI" panose="020B0604030504040204" pitchFamily="50" charset="-128"/>
                <a:ea typeface="Meiryo UI" panose="020B0604030504040204" pitchFamily="50" charset="-128"/>
              </a:rPr>
              <a:t>留意</a:t>
            </a:r>
            <a:r>
              <a:rPr lang="ja-JP" altLang="en-US" sz="9600" u="sng" dirty="0">
                <a:latin typeface="Meiryo UI" panose="020B0604030504040204" pitchFamily="50" charset="-128"/>
                <a:ea typeface="Meiryo UI" panose="020B0604030504040204" pitchFamily="50" charset="-128"/>
              </a:rPr>
              <a:t>事項</a:t>
            </a:r>
            <a:endParaRPr kumimoji="1" lang="ja-JP" altLang="en-US" sz="4000" u="sng" dirty="0">
              <a:latin typeface="Meiryo UI" panose="020B0604030504040204" pitchFamily="50" charset="-128"/>
              <a:ea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02DA3E-F348-4567-B7F4-A1C96C49CA95}" type="slidenum">
              <a:rPr kumimoji="1" lang="ja-JP" altLang="en-US" sz="168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1" lang="ja-JP" altLang="en-US" sz="168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6941601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サブタイトル 2"/>
          <p:cNvSpPr>
            <a:spLocks noGrp="1"/>
          </p:cNvSpPr>
          <p:nvPr>
            <p:ph type="subTitle" idx="1"/>
          </p:nvPr>
        </p:nvSpPr>
        <p:spPr>
          <a:xfrm>
            <a:off x="2" y="4863"/>
            <a:ext cx="12830353" cy="424732"/>
          </a:xfr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wrap="square">
            <a:spAutoFit/>
          </a:bodyPr>
          <a:lstStyle/>
          <a:p>
            <a:pPr algn="l"/>
            <a:r>
              <a:rPr lang="ja-JP" altLang="en-US" sz="2400" b="1" dirty="0" smtClean="0">
                <a:solidFill>
                  <a:schemeClr val="tx1"/>
                </a:solidFill>
                <a:latin typeface="Meiryo UI" pitchFamily="50" charset="-128"/>
                <a:ea typeface="Meiryo UI" pitchFamily="50" charset="-128"/>
                <a:cs typeface="Meiryo UI" pitchFamily="50" charset="-128"/>
              </a:rPr>
              <a:t>調査の趣旨</a:t>
            </a:r>
            <a:endParaRPr lang="en-US" altLang="ja-JP" sz="2400" b="1" dirty="0">
              <a:solidFill>
                <a:schemeClr val="tx1"/>
              </a:solidFill>
              <a:latin typeface="Meiryo UI" pitchFamily="50" charset="-128"/>
              <a:ea typeface="Meiryo UI" pitchFamily="50" charset="-128"/>
              <a:cs typeface="Meiryo UI" pitchFamily="50" charset="-128"/>
            </a:endParaRP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02DA3E-F348-4567-B7F4-A1C96C49CA95}" type="slidenum">
              <a:rPr kumimoji="1" lang="ja-JP" altLang="en-US" sz="168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1" lang="ja-JP" altLang="en-US" sz="168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7" name="Rectangle 1"/>
          <p:cNvSpPr>
            <a:spLocks noChangeArrowheads="1"/>
          </p:cNvSpPr>
          <p:nvPr/>
        </p:nvSpPr>
        <p:spPr bwMode="auto">
          <a:xfrm>
            <a:off x="280120" y="624136"/>
            <a:ext cx="12664520"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457200" indent="-284163">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914400" indent="-227013">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371600" indent="-227013">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1828800" indent="-227013">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indent="-22701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indent="-22701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indent="-22701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indent="-22701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kumimoji="0" lang="en-US" altLang="ja-JP" sz="2400" dirty="0">
                <a:latin typeface="Meiryo UI" panose="020B0604030504040204" pitchFamily="50" charset="-128"/>
                <a:ea typeface="Meiryo UI" panose="020B0604030504040204" pitchFamily="50" charset="-128"/>
                <a:cs typeface="メイリオ" panose="020B0604030504040204" pitchFamily="50" charset="-128"/>
              </a:rPr>
              <a:t>H4</a:t>
            </a:r>
            <a:r>
              <a:rPr kumimoji="0" lang="ja-JP" altLang="en-US" sz="2400" dirty="0">
                <a:latin typeface="Meiryo UI" panose="020B0604030504040204" pitchFamily="50" charset="-128"/>
                <a:ea typeface="Meiryo UI" panose="020B0604030504040204" pitchFamily="50" charset="-128"/>
                <a:cs typeface="メイリオ" panose="020B0604030504040204" pitchFamily="50" charset="-128"/>
              </a:rPr>
              <a:t>       府営駐車場開業（江坂立体駐車場</a:t>
            </a:r>
            <a:r>
              <a:rPr kumimoji="0" lang="ja-JP" altLang="en-US" sz="2400" dirty="0" smtClean="0">
                <a:latin typeface="Meiryo UI" panose="020B0604030504040204" pitchFamily="50" charset="-128"/>
                <a:ea typeface="Meiryo UI" panose="020B0604030504040204" pitchFamily="50" charset="-128"/>
                <a:cs typeface="メイリオ" panose="020B0604030504040204" pitchFamily="50" charset="-128"/>
              </a:rPr>
              <a:t>）</a:t>
            </a:r>
            <a:endParaRPr kumimoji="0" lang="en-US" altLang="ja-JP" sz="2400" dirty="0" smtClean="0">
              <a:latin typeface="Meiryo UI" panose="020B0604030504040204" pitchFamily="50" charset="-128"/>
              <a:ea typeface="Meiryo UI" panose="020B0604030504040204" pitchFamily="50" charset="-128"/>
              <a:cs typeface="メイリオ" panose="020B0604030504040204" pitchFamily="50" charset="-128"/>
            </a:endParaRPr>
          </a:p>
          <a:p>
            <a:pPr>
              <a:spcBef>
                <a:spcPct val="0"/>
              </a:spcBef>
              <a:buFontTx/>
              <a:buNone/>
            </a:pPr>
            <a:endParaRPr kumimoji="0" lang="en-US" altLang="ja-JP" sz="2400" dirty="0">
              <a:latin typeface="Meiryo UI" panose="020B0604030504040204" pitchFamily="50" charset="-128"/>
              <a:ea typeface="Meiryo UI" panose="020B0604030504040204" pitchFamily="50" charset="-128"/>
              <a:cs typeface="メイリオ" panose="020B0604030504040204" pitchFamily="50" charset="-128"/>
            </a:endParaRPr>
          </a:p>
          <a:p>
            <a:pPr>
              <a:spcBef>
                <a:spcPct val="0"/>
              </a:spcBef>
              <a:buFontTx/>
              <a:buNone/>
            </a:pPr>
            <a:r>
              <a:rPr kumimoji="0" lang="en-US" altLang="ja-JP" sz="2400" dirty="0">
                <a:latin typeface="Meiryo UI" panose="020B0604030504040204" pitchFamily="50" charset="-128"/>
                <a:ea typeface="Meiryo UI" panose="020B0604030504040204" pitchFamily="50" charset="-128"/>
                <a:cs typeface="メイリオ" panose="020B0604030504040204" pitchFamily="50" charset="-128"/>
              </a:rPr>
              <a:t>H6       </a:t>
            </a:r>
            <a:r>
              <a:rPr kumimoji="0" lang="ja-JP" altLang="en-US" sz="2400" dirty="0">
                <a:latin typeface="Meiryo UI" panose="020B0604030504040204" pitchFamily="50" charset="-128"/>
                <a:ea typeface="Meiryo UI" panose="020B0604030504040204" pitchFamily="50" charset="-128"/>
                <a:cs typeface="メイリオ" panose="020B0604030504040204" pitchFamily="50" charset="-128"/>
              </a:rPr>
              <a:t>大阪府駐車場整備マスタープラン策定</a:t>
            </a:r>
          </a:p>
          <a:p>
            <a:pPr>
              <a:spcBef>
                <a:spcPct val="0"/>
              </a:spcBef>
              <a:buFontTx/>
              <a:buNone/>
            </a:pPr>
            <a:r>
              <a:rPr kumimoji="0" lang="ja-JP" altLang="en-US" sz="2400" dirty="0">
                <a:latin typeface="Meiryo UI" panose="020B0604030504040204" pitchFamily="50" charset="-128"/>
                <a:ea typeface="Meiryo UI" panose="020B0604030504040204" pitchFamily="50" charset="-128"/>
                <a:cs typeface="メイリオ" panose="020B0604030504040204" pitchFamily="50" charset="-128"/>
              </a:rPr>
              <a:t>　　　　　 　 ⇒</a:t>
            </a:r>
            <a:r>
              <a:rPr kumimoji="0" lang="en-US" altLang="ja-JP" sz="2400" dirty="0">
                <a:latin typeface="Meiryo UI" panose="020B0604030504040204" pitchFamily="50" charset="-128"/>
                <a:ea typeface="Meiryo UI" panose="020B0604030504040204" pitchFamily="50" charset="-128"/>
                <a:cs typeface="メイリオ" panose="020B0604030504040204" pitchFamily="50" charset="-128"/>
              </a:rPr>
              <a:t>21</a:t>
            </a:r>
            <a:r>
              <a:rPr kumimoji="0" lang="ja-JP" altLang="en-US" sz="2400" dirty="0">
                <a:latin typeface="Meiryo UI" panose="020B0604030504040204" pitchFamily="50" charset="-128"/>
                <a:ea typeface="Meiryo UI" panose="020B0604030504040204" pitchFamily="50" charset="-128"/>
                <a:cs typeface="メイリオ" panose="020B0604030504040204" pitchFamily="50" charset="-128"/>
              </a:rPr>
              <a:t>世紀初頭に市街地における違法路上駐車を概ね解消することを目標とした</a:t>
            </a:r>
            <a:endParaRPr kumimoji="0" lang="en-US" altLang="ja-JP" sz="2400" dirty="0">
              <a:latin typeface="Meiryo UI" panose="020B0604030504040204" pitchFamily="50" charset="-128"/>
              <a:ea typeface="Meiryo UI" panose="020B0604030504040204" pitchFamily="50" charset="-128"/>
              <a:cs typeface="メイリオ" panose="020B0604030504040204" pitchFamily="50" charset="-128"/>
            </a:endParaRPr>
          </a:p>
          <a:p>
            <a:pPr>
              <a:spcBef>
                <a:spcPct val="0"/>
              </a:spcBef>
              <a:buFontTx/>
              <a:buNone/>
            </a:pPr>
            <a:r>
              <a:rPr kumimoji="0" lang="ja-JP" altLang="en-US" sz="2400" dirty="0">
                <a:latin typeface="Meiryo UI" panose="020B0604030504040204" pitchFamily="50" charset="-128"/>
                <a:ea typeface="Meiryo UI" panose="020B0604030504040204" pitchFamily="50" charset="-128"/>
                <a:cs typeface="メイリオ" panose="020B0604030504040204" pitchFamily="50" charset="-128"/>
              </a:rPr>
              <a:t>　　　　　 　 　 総合的な駐車</a:t>
            </a:r>
            <a:r>
              <a:rPr kumimoji="0" lang="ja-JP" altLang="en-US" sz="2400" dirty="0" smtClean="0">
                <a:latin typeface="Meiryo UI" panose="020B0604030504040204" pitchFamily="50" charset="-128"/>
                <a:ea typeface="Meiryo UI" panose="020B0604030504040204" pitchFamily="50" charset="-128"/>
                <a:cs typeface="メイリオ" panose="020B0604030504040204" pitchFamily="50" charset="-128"/>
              </a:rPr>
              <a:t>対策</a:t>
            </a:r>
            <a:endParaRPr kumimoji="0" lang="en-US" altLang="ja-JP" sz="2400" dirty="0" smtClean="0">
              <a:latin typeface="Meiryo UI" panose="020B0604030504040204" pitchFamily="50" charset="-128"/>
              <a:ea typeface="Meiryo UI" panose="020B0604030504040204" pitchFamily="50" charset="-128"/>
              <a:cs typeface="メイリオ" panose="020B0604030504040204" pitchFamily="50" charset="-128"/>
            </a:endParaRPr>
          </a:p>
          <a:p>
            <a:pPr>
              <a:spcBef>
                <a:spcPct val="0"/>
              </a:spcBef>
              <a:buFontTx/>
              <a:buNone/>
            </a:pPr>
            <a:endParaRPr kumimoji="0" lang="en-US" altLang="ja-JP" sz="2400" dirty="0">
              <a:latin typeface="Meiryo UI" panose="020B0604030504040204" pitchFamily="50" charset="-128"/>
              <a:ea typeface="Meiryo UI" panose="020B0604030504040204" pitchFamily="50" charset="-128"/>
              <a:cs typeface="メイリオ" panose="020B0604030504040204" pitchFamily="50" charset="-128"/>
            </a:endParaRPr>
          </a:p>
          <a:p>
            <a:pPr>
              <a:spcBef>
                <a:spcPct val="0"/>
              </a:spcBef>
              <a:buFontTx/>
              <a:buNone/>
            </a:pPr>
            <a:r>
              <a:rPr kumimoji="0" lang="en-US" altLang="ja-JP" sz="2400" dirty="0">
                <a:latin typeface="Meiryo UI" panose="020B0604030504040204" pitchFamily="50" charset="-128"/>
                <a:ea typeface="Meiryo UI" panose="020B0604030504040204" pitchFamily="50" charset="-128"/>
                <a:cs typeface="メイリオ" panose="020B0604030504040204" pitchFamily="50" charset="-128"/>
              </a:rPr>
              <a:t>H20     </a:t>
            </a:r>
            <a:r>
              <a:rPr kumimoji="0" lang="ja-JP" altLang="en-US" sz="2400" dirty="0">
                <a:latin typeface="Meiryo UI" panose="020B0604030504040204" pitchFamily="50" charset="-128"/>
                <a:ea typeface="Meiryo UI" panose="020B0604030504040204" pitchFamily="50" charset="-128"/>
                <a:cs typeface="メイリオ" panose="020B0604030504040204" pitchFamily="50" charset="-128"/>
              </a:rPr>
              <a:t>大阪府駐車場整備マスタープラン達成宣言</a:t>
            </a:r>
            <a:endParaRPr kumimoji="0" lang="en-US" altLang="ja-JP" sz="2400" dirty="0">
              <a:latin typeface="Meiryo UI" panose="020B0604030504040204" pitchFamily="50" charset="-128"/>
              <a:ea typeface="Meiryo UI" panose="020B0604030504040204" pitchFamily="50" charset="-128"/>
              <a:cs typeface="メイリオ" panose="020B0604030504040204" pitchFamily="50" charset="-128"/>
            </a:endParaRPr>
          </a:p>
          <a:p>
            <a:pPr>
              <a:spcBef>
                <a:spcPct val="0"/>
              </a:spcBef>
              <a:buFontTx/>
              <a:buNone/>
            </a:pPr>
            <a:r>
              <a:rPr kumimoji="0" lang="ja-JP" altLang="en-US" sz="2400" dirty="0">
                <a:latin typeface="Meiryo UI" panose="020B0604030504040204" pitchFamily="50" charset="-128"/>
                <a:ea typeface="Meiryo UI" panose="020B0604030504040204" pitchFamily="50" charset="-128"/>
                <a:cs typeface="メイリオ" panose="020B0604030504040204" pitchFamily="50" charset="-128"/>
              </a:rPr>
              <a:t>　　　　　　　⇒中期（</a:t>
            </a:r>
            <a:r>
              <a:rPr kumimoji="0" lang="en-US" altLang="ja-JP" sz="2400" dirty="0">
                <a:latin typeface="Meiryo UI" panose="020B0604030504040204" pitchFamily="50" charset="-128"/>
                <a:ea typeface="Meiryo UI" panose="020B0604030504040204" pitchFamily="50" charset="-128"/>
                <a:cs typeface="メイリオ" panose="020B0604030504040204" pitchFamily="50" charset="-128"/>
              </a:rPr>
              <a:t>23,000</a:t>
            </a:r>
            <a:r>
              <a:rPr kumimoji="0" lang="ja-JP" altLang="en-US" sz="2400" dirty="0">
                <a:latin typeface="Meiryo UI" panose="020B0604030504040204" pitchFamily="50" charset="-128"/>
                <a:ea typeface="Meiryo UI" panose="020B0604030504040204" pitchFamily="50" charset="-128"/>
                <a:cs typeface="メイリオ" panose="020B0604030504040204" pitchFamily="50" charset="-128"/>
              </a:rPr>
              <a:t>台）・長期（</a:t>
            </a:r>
            <a:r>
              <a:rPr kumimoji="0" lang="en-US" altLang="ja-JP" sz="2400" dirty="0">
                <a:latin typeface="Meiryo UI" panose="020B0604030504040204" pitchFamily="50" charset="-128"/>
                <a:ea typeface="Meiryo UI" panose="020B0604030504040204" pitchFamily="50" charset="-128"/>
                <a:cs typeface="メイリオ" panose="020B0604030504040204" pitchFamily="50" charset="-128"/>
              </a:rPr>
              <a:t>27,000</a:t>
            </a:r>
            <a:r>
              <a:rPr kumimoji="0" lang="ja-JP" altLang="en-US" sz="2400" dirty="0">
                <a:latin typeface="Meiryo UI" panose="020B0604030504040204" pitchFamily="50" charset="-128"/>
                <a:ea typeface="Meiryo UI" panose="020B0604030504040204" pitchFamily="50" charset="-128"/>
                <a:cs typeface="メイリオ" panose="020B0604030504040204" pitchFamily="50" charset="-128"/>
              </a:rPr>
              <a:t>台）の整備目標を達成し、府の駐車場</a:t>
            </a:r>
            <a:endParaRPr kumimoji="0" lang="en-US" altLang="ja-JP" sz="2400" dirty="0">
              <a:latin typeface="Meiryo UI" panose="020B0604030504040204" pitchFamily="50" charset="-128"/>
              <a:ea typeface="Meiryo UI" panose="020B0604030504040204" pitchFamily="50" charset="-128"/>
              <a:cs typeface="メイリオ" panose="020B0604030504040204" pitchFamily="50" charset="-128"/>
            </a:endParaRPr>
          </a:p>
          <a:p>
            <a:pPr>
              <a:spcBef>
                <a:spcPct val="0"/>
              </a:spcBef>
              <a:buFontTx/>
              <a:buNone/>
            </a:pPr>
            <a:r>
              <a:rPr kumimoji="0" lang="en-US" altLang="ja-JP" sz="2400" dirty="0">
                <a:latin typeface="Meiryo UI" panose="020B0604030504040204" pitchFamily="50" charset="-128"/>
                <a:ea typeface="Meiryo UI" panose="020B0604030504040204" pitchFamily="50" charset="-128"/>
                <a:cs typeface="メイリオ" panose="020B0604030504040204" pitchFamily="50" charset="-128"/>
              </a:rPr>
              <a:t>                 </a:t>
            </a:r>
            <a:r>
              <a:rPr kumimoji="0" lang="ja-JP" altLang="en-US" sz="2400" dirty="0">
                <a:latin typeface="Meiryo UI" panose="020B0604030504040204" pitchFamily="50" charset="-128"/>
                <a:ea typeface="Meiryo UI" panose="020B0604030504040204" pitchFamily="50" charset="-128"/>
                <a:cs typeface="メイリオ" panose="020B0604030504040204" pitchFamily="50" charset="-128"/>
              </a:rPr>
              <a:t>整備の役割は完了</a:t>
            </a:r>
            <a:r>
              <a:rPr kumimoji="0" lang="ja-JP" altLang="en-US" sz="2400" dirty="0" smtClean="0">
                <a:latin typeface="Meiryo UI" panose="020B0604030504040204" pitchFamily="50" charset="-128"/>
                <a:ea typeface="Meiryo UI" panose="020B0604030504040204" pitchFamily="50" charset="-128"/>
                <a:cs typeface="メイリオ" panose="020B0604030504040204" pitchFamily="50" charset="-128"/>
              </a:rPr>
              <a:t>。</a:t>
            </a:r>
            <a:endParaRPr kumimoji="0" lang="en-US" altLang="ja-JP" sz="2400" dirty="0" smtClean="0">
              <a:latin typeface="Meiryo UI" panose="020B0604030504040204" pitchFamily="50" charset="-128"/>
              <a:ea typeface="Meiryo UI" panose="020B0604030504040204" pitchFamily="50" charset="-128"/>
              <a:cs typeface="メイリオ" panose="020B0604030504040204" pitchFamily="50" charset="-128"/>
            </a:endParaRPr>
          </a:p>
          <a:p>
            <a:pPr>
              <a:spcBef>
                <a:spcPct val="0"/>
              </a:spcBef>
              <a:buFontTx/>
              <a:buNone/>
            </a:pPr>
            <a:endParaRPr kumimoji="0" lang="en-US" altLang="ja-JP" sz="2400" dirty="0">
              <a:latin typeface="Meiryo UI" panose="020B0604030504040204" pitchFamily="50" charset="-128"/>
              <a:ea typeface="Meiryo UI" panose="020B0604030504040204" pitchFamily="50" charset="-128"/>
              <a:cs typeface="メイリオ" panose="020B0604030504040204" pitchFamily="50" charset="-128"/>
            </a:endParaRPr>
          </a:p>
          <a:p>
            <a:pPr>
              <a:spcBef>
                <a:spcPct val="0"/>
              </a:spcBef>
              <a:buFontTx/>
              <a:buNone/>
            </a:pPr>
            <a:r>
              <a:rPr kumimoji="0" lang="en-US" altLang="ja-JP" sz="2400" dirty="0" smtClean="0">
                <a:latin typeface="Meiryo UI" panose="020B0604030504040204" pitchFamily="50" charset="-128"/>
                <a:ea typeface="Meiryo UI" panose="020B0604030504040204" pitchFamily="50" charset="-128"/>
                <a:cs typeface="メイリオ" panose="020B0604030504040204" pitchFamily="50" charset="-128"/>
              </a:rPr>
              <a:t>H20     </a:t>
            </a:r>
            <a:r>
              <a:rPr kumimoji="0" lang="ja-JP" altLang="en-US" sz="2400" dirty="0" smtClean="0">
                <a:latin typeface="Meiryo UI" panose="020B0604030504040204" pitchFamily="50" charset="-128"/>
                <a:ea typeface="Meiryo UI" panose="020B0604030504040204" pitchFamily="50" charset="-128"/>
                <a:cs typeface="メイリオ" panose="020B0604030504040204" pitchFamily="50" charset="-128"/>
              </a:rPr>
              <a:t>管理委託開始　⇒　民間ノウハウを活用し、サービスの向上を図る</a:t>
            </a:r>
            <a:endParaRPr kumimoji="0" lang="en-US" altLang="ja-JP" sz="2400" dirty="0" smtClean="0">
              <a:latin typeface="Meiryo UI" panose="020B0604030504040204" pitchFamily="50" charset="-128"/>
              <a:ea typeface="Meiryo UI" panose="020B0604030504040204" pitchFamily="50" charset="-128"/>
              <a:cs typeface="メイリオ" panose="020B0604030504040204" pitchFamily="50" charset="-128"/>
            </a:endParaRPr>
          </a:p>
          <a:p>
            <a:pPr>
              <a:spcBef>
                <a:spcPct val="0"/>
              </a:spcBef>
              <a:buFontTx/>
              <a:buNone/>
            </a:pPr>
            <a:endParaRPr kumimoji="0" lang="ja-JP" altLang="en-US" sz="2400" dirty="0" smtClean="0">
              <a:latin typeface="Meiryo UI" panose="020B0604030504040204" pitchFamily="50" charset="-128"/>
              <a:ea typeface="Meiryo UI" panose="020B0604030504040204" pitchFamily="50" charset="-128"/>
              <a:cs typeface="メイリオ" panose="020B0604030504040204" pitchFamily="50" charset="-128"/>
            </a:endParaRPr>
          </a:p>
          <a:p>
            <a:pPr>
              <a:spcBef>
                <a:spcPct val="0"/>
              </a:spcBef>
              <a:buFontTx/>
              <a:buNone/>
            </a:pPr>
            <a:r>
              <a:rPr kumimoji="0" lang="en-US" altLang="ja-JP" sz="2400" dirty="0" smtClean="0">
                <a:latin typeface="Meiryo UI" panose="020B0604030504040204" pitchFamily="50" charset="-128"/>
                <a:ea typeface="Meiryo UI" panose="020B0604030504040204" pitchFamily="50" charset="-128"/>
                <a:cs typeface="メイリオ" panose="020B0604030504040204" pitchFamily="50" charset="-128"/>
              </a:rPr>
              <a:t>H23     </a:t>
            </a:r>
            <a:r>
              <a:rPr kumimoji="0" lang="ja-JP" altLang="en-US" sz="2400" dirty="0">
                <a:latin typeface="Meiryo UI" panose="020B0604030504040204" pitchFamily="50" charset="-128"/>
                <a:ea typeface="Meiryo UI" panose="020B0604030504040204" pitchFamily="50" charset="-128"/>
                <a:cs typeface="メイリオ" panose="020B0604030504040204" pitchFamily="50" charset="-128"/>
              </a:rPr>
              <a:t>指定管理者制度導入　⇒　更なる民間ノウハウ活用により運営の効率化を</a:t>
            </a:r>
            <a:r>
              <a:rPr kumimoji="0" lang="ja-JP" altLang="en-US" sz="2400" dirty="0" smtClean="0">
                <a:latin typeface="Meiryo UI" panose="020B0604030504040204" pitchFamily="50" charset="-128"/>
                <a:ea typeface="Meiryo UI" panose="020B0604030504040204" pitchFamily="50" charset="-128"/>
                <a:cs typeface="メイリオ" panose="020B0604030504040204" pitchFamily="50" charset="-128"/>
              </a:rPr>
              <a:t>図る</a:t>
            </a:r>
            <a:endParaRPr kumimoji="0" lang="en-US" altLang="ja-JP" sz="2400" dirty="0" smtClean="0">
              <a:latin typeface="Meiryo UI" panose="020B0604030504040204" pitchFamily="50" charset="-128"/>
              <a:ea typeface="Meiryo UI" panose="020B0604030504040204" pitchFamily="50" charset="-128"/>
              <a:cs typeface="メイリオ" panose="020B0604030504040204" pitchFamily="50" charset="-128"/>
            </a:endParaRPr>
          </a:p>
          <a:p>
            <a:pPr>
              <a:spcBef>
                <a:spcPct val="0"/>
              </a:spcBef>
              <a:buFontTx/>
              <a:buNone/>
            </a:pPr>
            <a:endParaRPr kumimoji="0" lang="en-US" altLang="ja-JP" sz="2400" dirty="0">
              <a:latin typeface="Meiryo UI" panose="020B0604030504040204" pitchFamily="50" charset="-128"/>
              <a:ea typeface="Meiryo UI" panose="020B0604030504040204" pitchFamily="50" charset="-128"/>
              <a:cs typeface="メイリオ" panose="020B0604030504040204" pitchFamily="50" charset="-128"/>
            </a:endParaRPr>
          </a:p>
          <a:p>
            <a:pPr>
              <a:spcBef>
                <a:spcPct val="0"/>
              </a:spcBef>
              <a:buFontTx/>
              <a:buNone/>
            </a:pPr>
            <a:r>
              <a:rPr kumimoji="0" lang="en-US" altLang="ja-JP" sz="2400" dirty="0">
                <a:latin typeface="Meiryo UI" panose="020B0604030504040204" pitchFamily="50" charset="-128"/>
                <a:ea typeface="Meiryo UI" panose="020B0604030504040204" pitchFamily="50" charset="-128"/>
                <a:cs typeface="メイリオ" panose="020B0604030504040204" pitchFamily="50" charset="-128"/>
              </a:rPr>
              <a:t>H28     </a:t>
            </a:r>
            <a:r>
              <a:rPr kumimoji="0" lang="ja-JP" altLang="en-US" sz="2400" dirty="0">
                <a:latin typeface="Meiryo UI" panose="020B0604030504040204" pitchFamily="50" charset="-128"/>
                <a:ea typeface="Meiryo UI" panose="020B0604030504040204" pitchFamily="50" charset="-128"/>
                <a:cs typeface="メイリオ" panose="020B0604030504040204" pitchFamily="50" charset="-128"/>
              </a:rPr>
              <a:t>指定管理者制度による運営継続（現指定管理期間　</a:t>
            </a:r>
            <a:r>
              <a:rPr kumimoji="0" lang="en-US" altLang="ja-JP" sz="2400" dirty="0">
                <a:latin typeface="Meiryo UI" panose="020B0604030504040204" pitchFamily="50" charset="-128"/>
                <a:ea typeface="Meiryo UI" panose="020B0604030504040204" pitchFamily="50" charset="-128"/>
                <a:cs typeface="メイリオ" panose="020B0604030504040204" pitchFamily="50" charset="-128"/>
              </a:rPr>
              <a:t>H28.4</a:t>
            </a:r>
            <a:r>
              <a:rPr kumimoji="0" lang="ja-JP" altLang="en-US" sz="2400" dirty="0">
                <a:latin typeface="Meiryo UI" panose="020B0604030504040204" pitchFamily="50" charset="-128"/>
                <a:ea typeface="Meiryo UI" panose="020B0604030504040204" pitchFamily="50" charset="-128"/>
                <a:cs typeface="メイリオ" panose="020B0604030504040204" pitchFamily="50" charset="-128"/>
              </a:rPr>
              <a:t>～</a:t>
            </a:r>
            <a:r>
              <a:rPr kumimoji="0" lang="en-US" altLang="ja-JP" sz="2400" dirty="0">
                <a:latin typeface="Meiryo UI" panose="020B0604030504040204" pitchFamily="50" charset="-128"/>
                <a:ea typeface="Meiryo UI" panose="020B0604030504040204" pitchFamily="50" charset="-128"/>
                <a:cs typeface="メイリオ" panose="020B0604030504040204" pitchFamily="50" charset="-128"/>
              </a:rPr>
              <a:t>R3.3)</a:t>
            </a:r>
          </a:p>
        </p:txBody>
      </p:sp>
      <p:sp>
        <p:nvSpPr>
          <p:cNvPr id="6" name="テキスト ボックス 5"/>
          <p:cNvSpPr txBox="1"/>
          <p:nvPr/>
        </p:nvSpPr>
        <p:spPr>
          <a:xfrm>
            <a:off x="774254" y="6960840"/>
            <a:ext cx="11027146" cy="830997"/>
          </a:xfrm>
          <a:prstGeom prst="rect">
            <a:avLst/>
          </a:prstGeom>
          <a:noFill/>
        </p:spPr>
        <p:txBody>
          <a:bodyPr wrap="square" rtlCol="0">
            <a:spAutoFit/>
          </a:bodyPr>
          <a:lstStyle/>
          <a:p>
            <a:r>
              <a:rPr lang="ja-JP" altLang="en-US" sz="2400" b="1" dirty="0">
                <a:latin typeface="Meiryo UI" panose="020B0604030504040204" pitchFamily="50" charset="-128"/>
                <a:ea typeface="Meiryo UI" panose="020B0604030504040204" pitchFamily="50" charset="-128"/>
              </a:rPr>
              <a:t>駐車場の量的整備が進み</a:t>
            </a:r>
            <a:r>
              <a:rPr lang="ja-JP" altLang="en-US" sz="2400" b="1" dirty="0" smtClean="0">
                <a:latin typeface="Meiryo UI" panose="020B0604030504040204" pitchFamily="50" charset="-128"/>
                <a:ea typeface="Meiryo UI" panose="020B0604030504040204" pitchFamily="50" charset="-128"/>
              </a:rPr>
              <a:t>供給が</a:t>
            </a:r>
            <a:r>
              <a:rPr lang="ja-JP" altLang="en-US" sz="2400" b="1" dirty="0">
                <a:latin typeface="Meiryo UI" panose="020B0604030504040204" pitchFamily="50" charset="-128"/>
                <a:ea typeface="Meiryo UI" panose="020B0604030504040204" pitchFamily="50" charset="-128"/>
              </a:rPr>
              <a:t>増える一方、近年は免許人口の伸びの鈍化など</a:t>
            </a:r>
            <a:r>
              <a:rPr lang="ja-JP" altLang="en-US" sz="2400" b="1" dirty="0" smtClean="0">
                <a:latin typeface="Meiryo UI" panose="020B0604030504040204" pitchFamily="50" charset="-128"/>
                <a:ea typeface="Meiryo UI" panose="020B0604030504040204" pitchFamily="50" charset="-128"/>
              </a:rPr>
              <a:t>、</a:t>
            </a:r>
            <a:endParaRPr lang="en-US" altLang="ja-JP" sz="2400" b="1" dirty="0" smtClean="0">
              <a:latin typeface="Meiryo UI" panose="020B0604030504040204" pitchFamily="50" charset="-128"/>
              <a:ea typeface="Meiryo UI" panose="020B0604030504040204" pitchFamily="50" charset="-128"/>
            </a:endParaRPr>
          </a:p>
          <a:p>
            <a:r>
              <a:rPr lang="ja-JP" altLang="en-US" sz="2400" b="1" dirty="0" smtClean="0">
                <a:latin typeface="Meiryo UI" panose="020B0604030504040204" pitchFamily="50" charset="-128"/>
                <a:ea typeface="Meiryo UI" panose="020B0604030504040204" pitchFamily="50" charset="-128"/>
              </a:rPr>
              <a:t>需要</a:t>
            </a:r>
            <a:r>
              <a:rPr lang="ja-JP" altLang="en-US" sz="2400" b="1" dirty="0">
                <a:latin typeface="Meiryo UI" panose="020B0604030504040204" pitchFamily="50" charset="-128"/>
                <a:ea typeface="Meiryo UI" panose="020B0604030504040204" pitchFamily="50" charset="-128"/>
              </a:rPr>
              <a:t>の頭打ちが</a:t>
            </a:r>
            <a:r>
              <a:rPr lang="ja-JP" altLang="en-US" sz="2400" b="1" dirty="0" smtClean="0">
                <a:latin typeface="Meiryo UI" panose="020B0604030504040204" pitchFamily="50" charset="-128"/>
                <a:ea typeface="Meiryo UI" panose="020B0604030504040204" pitchFamily="50" charset="-128"/>
              </a:rPr>
              <a:t>見られる</a:t>
            </a:r>
            <a:r>
              <a:rPr lang="ja-JP" altLang="en-US" sz="2400" dirty="0">
                <a:latin typeface="Meiryo UI" panose="020B0604030504040204" pitchFamily="50" charset="-128"/>
                <a:ea typeface="Meiryo UI" panose="020B0604030504040204" pitchFamily="50" charset="-128"/>
              </a:rPr>
              <a:t>　</a:t>
            </a:r>
            <a:endParaRPr kumimoji="1" lang="ja-JP" altLang="en-US" dirty="0"/>
          </a:p>
        </p:txBody>
      </p:sp>
      <p:sp>
        <p:nvSpPr>
          <p:cNvPr id="9" name="テキスト ボックス 8"/>
          <p:cNvSpPr txBox="1"/>
          <p:nvPr/>
        </p:nvSpPr>
        <p:spPr>
          <a:xfrm>
            <a:off x="774254" y="8487449"/>
            <a:ext cx="10801200" cy="954107"/>
          </a:xfrm>
          <a:prstGeom prst="rect">
            <a:avLst/>
          </a:prstGeom>
          <a:noFill/>
          <a:ln>
            <a:solidFill>
              <a:schemeClr val="tx1"/>
            </a:solidFill>
          </a:ln>
        </p:spPr>
        <p:txBody>
          <a:bodyPr wrap="square" rtlCol="0">
            <a:spAutoFit/>
          </a:bodyPr>
          <a:lstStyle/>
          <a:p>
            <a:r>
              <a:rPr lang="ja-JP" altLang="en-US" sz="2800" b="1" dirty="0" smtClean="0">
                <a:latin typeface="Meiryo UI" panose="020B0604030504040204" pitchFamily="50" charset="-128"/>
                <a:ea typeface="Meiryo UI" panose="020B0604030504040204" pitchFamily="50" charset="-128"/>
              </a:rPr>
              <a:t>現在の指定管理が</a:t>
            </a:r>
            <a:r>
              <a:rPr lang="en-US" altLang="ja-JP" sz="2800" b="1" dirty="0" smtClean="0">
                <a:latin typeface="Meiryo UI" panose="020B0604030504040204" pitchFamily="50" charset="-128"/>
                <a:ea typeface="Meiryo UI" panose="020B0604030504040204" pitchFamily="50" charset="-128"/>
              </a:rPr>
              <a:t>R2</a:t>
            </a:r>
            <a:r>
              <a:rPr lang="ja-JP" altLang="en-US" sz="2800" b="1" dirty="0" smtClean="0">
                <a:latin typeface="Meiryo UI" panose="020B0604030504040204" pitchFamily="50" charset="-128"/>
                <a:ea typeface="Meiryo UI" panose="020B0604030504040204" pitchFamily="50" charset="-128"/>
              </a:rPr>
              <a:t>年度末で終了するタイミングであることから、府営駐車場のあり方を検証</a:t>
            </a:r>
            <a:endParaRPr lang="en-US" altLang="ja-JP" sz="2800" b="1" dirty="0">
              <a:latin typeface="Meiryo UI" panose="020B0604030504040204" pitchFamily="50" charset="-128"/>
              <a:ea typeface="Meiryo UI" panose="020B0604030504040204" pitchFamily="50" charset="-128"/>
            </a:endParaRPr>
          </a:p>
        </p:txBody>
      </p:sp>
      <p:sp>
        <p:nvSpPr>
          <p:cNvPr id="3" name="二等辺三角形 2"/>
          <p:cNvSpPr/>
          <p:nvPr/>
        </p:nvSpPr>
        <p:spPr>
          <a:xfrm rot="10800000">
            <a:off x="3808512" y="7968951"/>
            <a:ext cx="4464496" cy="43204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0674493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サブタイトル 2"/>
          <p:cNvSpPr>
            <a:spLocks noGrp="1"/>
          </p:cNvSpPr>
          <p:nvPr>
            <p:ph type="subTitle" idx="1"/>
          </p:nvPr>
        </p:nvSpPr>
        <p:spPr>
          <a:xfrm>
            <a:off x="2" y="4863"/>
            <a:ext cx="12830353" cy="424732"/>
          </a:xfr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wrap="square">
            <a:spAutoFit/>
          </a:bodyPr>
          <a:lstStyle/>
          <a:p>
            <a:pPr algn="l"/>
            <a:r>
              <a:rPr lang="ja-JP" altLang="en-US" sz="2400" b="1" dirty="0" smtClean="0">
                <a:latin typeface="Meiryo UI" pitchFamily="50" charset="-128"/>
                <a:ea typeface="Meiryo UI" pitchFamily="50" charset="-128"/>
                <a:cs typeface="Meiryo UI" pitchFamily="50" charset="-128"/>
              </a:rPr>
              <a:t>対話シートの取扱</a:t>
            </a:r>
            <a:endParaRPr lang="en-US" altLang="ja-JP" sz="2400" b="1" dirty="0">
              <a:solidFill>
                <a:schemeClr val="tx1"/>
              </a:solidFill>
              <a:latin typeface="Meiryo UI" pitchFamily="50" charset="-128"/>
              <a:ea typeface="Meiryo UI" pitchFamily="50" charset="-128"/>
              <a:cs typeface="Meiryo UI" pitchFamily="50" charset="-128"/>
            </a:endParaRP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02DA3E-F348-4567-B7F4-A1C96C49CA95}" type="slidenum">
              <a:rPr kumimoji="1" lang="ja-JP" altLang="en-US" sz="168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1" lang="ja-JP" altLang="en-US" sz="168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2" name="テキスト ボックス 1"/>
          <p:cNvSpPr txBox="1"/>
          <p:nvPr/>
        </p:nvSpPr>
        <p:spPr>
          <a:xfrm>
            <a:off x="27136" y="840160"/>
            <a:ext cx="12803219" cy="8740854"/>
          </a:xfrm>
          <a:prstGeom prst="rect">
            <a:avLst/>
          </a:prstGeom>
          <a:noFill/>
        </p:spPr>
        <p:txBody>
          <a:bodyPr wrap="square" rtlCol="0">
            <a:spAutoFit/>
          </a:bodyPr>
          <a:lstStyle/>
          <a:p>
            <a:pPr marL="457200" indent="-457200">
              <a:buFont typeface="Wingdings" panose="05000000000000000000" pitchFamily="2" charset="2"/>
              <a:buChar char="ü"/>
            </a:pPr>
            <a:r>
              <a:rPr lang="ja-JP" altLang="ja-JP" sz="3200" dirty="0" smtClean="0">
                <a:solidFill>
                  <a:srgbClr val="FF0000"/>
                </a:solidFill>
                <a:latin typeface="Meiryo UI" panose="020B0604030504040204" pitchFamily="50" charset="-128"/>
                <a:ea typeface="Meiryo UI" panose="020B0604030504040204" pitchFamily="50" charset="-128"/>
              </a:rPr>
              <a:t>提案</a:t>
            </a:r>
            <a:r>
              <a:rPr lang="ja-JP" altLang="ja-JP" sz="3200" dirty="0">
                <a:solidFill>
                  <a:srgbClr val="FF0000"/>
                </a:solidFill>
                <a:latin typeface="Meiryo UI" panose="020B0604030504040204" pitchFamily="50" charset="-128"/>
                <a:ea typeface="Meiryo UI" panose="020B0604030504040204" pitchFamily="50" charset="-128"/>
              </a:rPr>
              <a:t>いただいたアイデアに係る知的財産権は提案者に帰属するものとし、対話シート及び提案者については、非公開とします</a:t>
            </a:r>
            <a:r>
              <a:rPr lang="ja-JP" altLang="ja-JP" sz="3200" dirty="0" smtClean="0">
                <a:solidFill>
                  <a:srgbClr val="FF0000"/>
                </a:solidFill>
                <a:latin typeface="Meiryo UI" panose="020B0604030504040204" pitchFamily="50" charset="-128"/>
                <a:ea typeface="Meiryo UI" panose="020B0604030504040204" pitchFamily="50" charset="-128"/>
              </a:rPr>
              <a:t>。</a:t>
            </a:r>
            <a:endParaRPr lang="en-US" altLang="ja-JP" sz="3200" dirty="0" smtClean="0">
              <a:solidFill>
                <a:srgbClr val="FF0000"/>
              </a:solidFill>
              <a:latin typeface="Meiryo UI" panose="020B0604030504040204" pitchFamily="50" charset="-128"/>
              <a:ea typeface="Meiryo UI" panose="020B0604030504040204" pitchFamily="50" charset="-128"/>
            </a:endParaRPr>
          </a:p>
          <a:p>
            <a:pPr marL="457200" indent="-457200">
              <a:buFont typeface="Wingdings" panose="05000000000000000000" pitchFamily="2" charset="2"/>
              <a:buChar char="ü"/>
            </a:pPr>
            <a:endParaRPr lang="ja-JP" altLang="ja-JP" sz="3200" dirty="0">
              <a:latin typeface="Meiryo UI" panose="020B0604030504040204" pitchFamily="50" charset="-128"/>
              <a:ea typeface="Meiryo UI" panose="020B0604030504040204" pitchFamily="50" charset="-128"/>
            </a:endParaRPr>
          </a:p>
          <a:p>
            <a:pPr marL="457200" indent="-457200">
              <a:buFont typeface="Wingdings" panose="05000000000000000000" pitchFamily="2" charset="2"/>
              <a:buChar char="ü"/>
            </a:pPr>
            <a:r>
              <a:rPr lang="ja-JP" altLang="ja-JP" sz="3200" dirty="0" smtClean="0">
                <a:latin typeface="Meiryo UI" panose="020B0604030504040204" pitchFamily="50" charset="-128"/>
                <a:ea typeface="Meiryo UI" panose="020B0604030504040204" pitchFamily="50" charset="-128"/>
              </a:rPr>
              <a:t>提案</a:t>
            </a:r>
            <a:r>
              <a:rPr lang="ja-JP" altLang="ja-JP" sz="3200" dirty="0">
                <a:latin typeface="Meiryo UI" panose="020B0604030504040204" pitchFamily="50" charset="-128"/>
                <a:ea typeface="Meiryo UI" panose="020B0604030504040204" pitchFamily="50" charset="-128"/>
              </a:rPr>
              <a:t>いただいたアイデアについては、次期指定管理者（または道路占用者の）募集要項等</a:t>
            </a:r>
            <a:r>
              <a:rPr lang="ja-JP" altLang="ja-JP" sz="3200" dirty="0" smtClean="0">
                <a:latin typeface="Meiryo UI" panose="020B0604030504040204" pitchFamily="50" charset="-128"/>
                <a:ea typeface="Meiryo UI" panose="020B0604030504040204" pitchFamily="50" charset="-128"/>
              </a:rPr>
              <a:t>に活用</a:t>
            </a:r>
            <a:r>
              <a:rPr lang="ja-JP" altLang="ja-JP" sz="3200" dirty="0">
                <a:latin typeface="Meiryo UI" panose="020B0604030504040204" pitchFamily="50" charset="-128"/>
                <a:ea typeface="Meiryo UI" panose="020B0604030504040204" pitchFamily="50" charset="-128"/>
              </a:rPr>
              <a:t>させていただきたいと考えております</a:t>
            </a:r>
            <a:r>
              <a:rPr lang="ja-JP" altLang="ja-JP" sz="3200" dirty="0" smtClean="0">
                <a:latin typeface="Meiryo UI" panose="020B0604030504040204" pitchFamily="50" charset="-128"/>
                <a:ea typeface="Meiryo UI" panose="020B0604030504040204" pitchFamily="50" charset="-128"/>
              </a:rPr>
              <a:t>。</a:t>
            </a:r>
            <a:endParaRPr lang="en-US" altLang="ja-JP" sz="3200" dirty="0" smtClean="0">
              <a:latin typeface="Meiryo UI" panose="020B0604030504040204" pitchFamily="50" charset="-128"/>
              <a:ea typeface="Meiryo UI" panose="020B0604030504040204" pitchFamily="50" charset="-128"/>
            </a:endParaRPr>
          </a:p>
          <a:p>
            <a:pPr marL="457200" indent="-457200">
              <a:buFont typeface="Wingdings" panose="05000000000000000000" pitchFamily="2" charset="2"/>
              <a:buChar char="ü"/>
            </a:pPr>
            <a:endParaRPr lang="ja-JP" altLang="ja-JP" sz="3200" dirty="0">
              <a:latin typeface="Meiryo UI" panose="020B0604030504040204" pitchFamily="50" charset="-128"/>
              <a:ea typeface="Meiryo UI" panose="020B0604030504040204" pitchFamily="50" charset="-128"/>
            </a:endParaRPr>
          </a:p>
          <a:p>
            <a:pPr marL="457200" indent="-457200">
              <a:buFont typeface="Wingdings" panose="05000000000000000000" pitchFamily="2" charset="2"/>
              <a:buChar char="ü"/>
            </a:pPr>
            <a:r>
              <a:rPr lang="ja-JP" altLang="ja-JP" sz="3200" dirty="0" smtClean="0">
                <a:latin typeface="Meiryo UI" panose="020B0604030504040204" pitchFamily="50" charset="-128"/>
                <a:ea typeface="Meiryo UI" panose="020B0604030504040204" pitchFamily="50" charset="-128"/>
              </a:rPr>
              <a:t>提案</a:t>
            </a:r>
            <a:r>
              <a:rPr lang="ja-JP" altLang="ja-JP" sz="3200" dirty="0">
                <a:latin typeface="Meiryo UI" panose="020B0604030504040204" pitchFamily="50" charset="-128"/>
                <a:ea typeface="Meiryo UI" panose="020B0604030504040204" pitchFamily="50" charset="-128"/>
              </a:rPr>
              <a:t>内容の評価は行いません</a:t>
            </a:r>
            <a:r>
              <a:rPr lang="ja-JP" altLang="ja-JP" sz="3200" dirty="0" smtClean="0">
                <a:latin typeface="Meiryo UI" panose="020B0604030504040204" pitchFamily="50" charset="-128"/>
                <a:ea typeface="Meiryo UI" panose="020B0604030504040204" pitchFamily="50" charset="-128"/>
              </a:rPr>
              <a:t>。</a:t>
            </a:r>
            <a:endParaRPr lang="en-US" altLang="ja-JP" sz="3200" dirty="0" smtClean="0">
              <a:latin typeface="Meiryo UI" panose="020B0604030504040204" pitchFamily="50" charset="-128"/>
              <a:ea typeface="Meiryo UI" panose="020B0604030504040204" pitchFamily="50" charset="-128"/>
            </a:endParaRPr>
          </a:p>
          <a:p>
            <a:pPr marL="457200" indent="-457200">
              <a:buFont typeface="Wingdings" panose="05000000000000000000" pitchFamily="2" charset="2"/>
              <a:buChar char="ü"/>
            </a:pPr>
            <a:endParaRPr lang="ja-JP" altLang="ja-JP" sz="3200" dirty="0">
              <a:latin typeface="Meiryo UI" panose="020B0604030504040204" pitchFamily="50" charset="-128"/>
              <a:ea typeface="Meiryo UI" panose="020B0604030504040204" pitchFamily="50" charset="-128"/>
            </a:endParaRPr>
          </a:p>
          <a:p>
            <a:pPr marL="457200" indent="-457200">
              <a:buFont typeface="Wingdings" panose="05000000000000000000" pitchFamily="2" charset="2"/>
              <a:buChar char="ü"/>
            </a:pPr>
            <a:r>
              <a:rPr lang="ja-JP" altLang="ja-JP" sz="3200" dirty="0" smtClean="0">
                <a:latin typeface="Meiryo UI" panose="020B0604030504040204" pitchFamily="50" charset="-128"/>
                <a:ea typeface="Meiryo UI" panose="020B0604030504040204" pitchFamily="50" charset="-128"/>
              </a:rPr>
              <a:t>今回</a:t>
            </a:r>
            <a:r>
              <a:rPr lang="ja-JP" altLang="ja-JP" sz="3200" dirty="0">
                <a:latin typeface="Meiryo UI" panose="020B0604030504040204" pitchFamily="50" charset="-128"/>
                <a:ea typeface="Meiryo UI" panose="020B0604030504040204" pitchFamily="50" charset="-128"/>
              </a:rPr>
              <a:t>の提案の有無は、次期指定管理者の募集（または道路占用者の入札）の応募資格要件と</a:t>
            </a:r>
            <a:r>
              <a:rPr lang="ja-JP" altLang="ja-JP" sz="3200" dirty="0" smtClean="0">
                <a:latin typeface="Meiryo UI" panose="020B0604030504040204" pitchFamily="50" charset="-128"/>
                <a:ea typeface="Meiryo UI" panose="020B0604030504040204" pitchFamily="50" charset="-128"/>
              </a:rPr>
              <a:t>はせず</a:t>
            </a:r>
            <a:r>
              <a:rPr lang="ja-JP" altLang="ja-JP" sz="3200" dirty="0">
                <a:latin typeface="Meiryo UI" panose="020B0604030504040204" pitchFamily="50" charset="-128"/>
                <a:ea typeface="Meiryo UI" panose="020B0604030504040204" pitchFamily="50" charset="-128"/>
              </a:rPr>
              <a:t>、評価にも影響しません</a:t>
            </a:r>
            <a:r>
              <a:rPr lang="ja-JP" altLang="ja-JP" sz="3200" dirty="0" smtClean="0">
                <a:latin typeface="Meiryo UI" panose="020B0604030504040204" pitchFamily="50" charset="-128"/>
                <a:ea typeface="Meiryo UI" panose="020B0604030504040204" pitchFamily="50" charset="-128"/>
              </a:rPr>
              <a:t>。</a:t>
            </a:r>
            <a:endParaRPr lang="en-US" altLang="ja-JP" sz="3200" dirty="0" smtClean="0">
              <a:latin typeface="Meiryo UI" panose="020B0604030504040204" pitchFamily="50" charset="-128"/>
              <a:ea typeface="Meiryo UI" panose="020B0604030504040204" pitchFamily="50" charset="-128"/>
            </a:endParaRPr>
          </a:p>
          <a:p>
            <a:pPr marL="457200" indent="-457200">
              <a:buFont typeface="Wingdings" panose="05000000000000000000" pitchFamily="2" charset="2"/>
              <a:buChar char="ü"/>
            </a:pPr>
            <a:endParaRPr lang="ja-JP" altLang="ja-JP" sz="3200" dirty="0">
              <a:latin typeface="Meiryo UI" panose="020B0604030504040204" pitchFamily="50" charset="-128"/>
              <a:ea typeface="Meiryo UI" panose="020B0604030504040204" pitchFamily="50" charset="-128"/>
            </a:endParaRPr>
          </a:p>
          <a:p>
            <a:pPr marL="457200" indent="-457200">
              <a:buFont typeface="Wingdings" panose="05000000000000000000" pitchFamily="2" charset="2"/>
              <a:buChar char="ü"/>
            </a:pPr>
            <a:r>
              <a:rPr lang="ja-JP" altLang="ja-JP" sz="3200" dirty="0" smtClean="0">
                <a:latin typeface="Meiryo UI" panose="020B0604030504040204" pitchFamily="50" charset="-128"/>
                <a:ea typeface="Meiryo UI" panose="020B0604030504040204" pitchFamily="50" charset="-128"/>
              </a:rPr>
              <a:t>提案</a:t>
            </a:r>
            <a:r>
              <a:rPr lang="ja-JP" altLang="ja-JP" sz="3200" dirty="0">
                <a:latin typeface="Meiryo UI" panose="020B0604030504040204" pitchFamily="50" charset="-128"/>
                <a:ea typeface="Meiryo UI" panose="020B0604030504040204" pitchFamily="50" charset="-128"/>
              </a:rPr>
              <a:t>いただいた内容にかかる疑義については、個別に伝達します</a:t>
            </a:r>
            <a:r>
              <a:rPr lang="ja-JP" altLang="ja-JP" sz="3200" dirty="0" smtClean="0">
                <a:latin typeface="Meiryo UI" panose="020B0604030504040204" pitchFamily="50" charset="-128"/>
                <a:ea typeface="Meiryo UI" panose="020B0604030504040204" pitchFamily="50" charset="-128"/>
              </a:rPr>
              <a:t>。</a:t>
            </a:r>
            <a:endParaRPr lang="en-US" altLang="ja-JP" sz="3200" dirty="0" smtClean="0">
              <a:latin typeface="Meiryo UI" panose="020B0604030504040204" pitchFamily="50" charset="-128"/>
              <a:ea typeface="Meiryo UI" panose="020B0604030504040204" pitchFamily="50" charset="-128"/>
            </a:endParaRPr>
          </a:p>
          <a:p>
            <a:pPr marL="457200" indent="-457200">
              <a:buFont typeface="Wingdings" panose="05000000000000000000" pitchFamily="2" charset="2"/>
              <a:buChar char="ü"/>
            </a:pPr>
            <a:endParaRPr lang="ja-JP" altLang="ja-JP" sz="3200" dirty="0">
              <a:latin typeface="Meiryo UI" panose="020B0604030504040204" pitchFamily="50" charset="-128"/>
              <a:ea typeface="Meiryo UI" panose="020B0604030504040204" pitchFamily="50" charset="-128"/>
            </a:endParaRPr>
          </a:p>
          <a:p>
            <a:pPr marL="457200" indent="-457200">
              <a:buFont typeface="Wingdings" panose="05000000000000000000" pitchFamily="2" charset="2"/>
              <a:buChar char="ü"/>
            </a:pPr>
            <a:r>
              <a:rPr lang="ja-JP" altLang="ja-JP" sz="3200" dirty="0" smtClean="0">
                <a:latin typeface="Meiryo UI" panose="020B0604030504040204" pitchFamily="50" charset="-128"/>
                <a:ea typeface="Meiryo UI" panose="020B0604030504040204" pitchFamily="50" charset="-128"/>
              </a:rPr>
              <a:t>提案</a:t>
            </a:r>
            <a:r>
              <a:rPr lang="ja-JP" altLang="ja-JP" sz="3200" dirty="0">
                <a:latin typeface="Meiryo UI" panose="020B0604030504040204" pitchFamily="50" charset="-128"/>
                <a:ea typeface="Meiryo UI" panose="020B0604030504040204" pitchFamily="50" charset="-128"/>
              </a:rPr>
              <a:t>いただいた内容について後日ヒアリングやアンケート等をお願いすることがあります</a:t>
            </a:r>
            <a:r>
              <a:rPr lang="ja-JP" altLang="ja-JP" sz="3200" dirty="0" smtClean="0">
                <a:latin typeface="Meiryo UI" panose="020B0604030504040204" pitchFamily="50" charset="-128"/>
                <a:ea typeface="Meiryo UI" panose="020B0604030504040204" pitchFamily="50" charset="-128"/>
              </a:rPr>
              <a:t>。</a:t>
            </a:r>
            <a:endParaRPr lang="en-US" altLang="ja-JP" sz="3200" dirty="0" smtClean="0">
              <a:latin typeface="Meiryo UI" panose="020B0604030504040204" pitchFamily="50" charset="-128"/>
              <a:ea typeface="Meiryo UI" panose="020B0604030504040204" pitchFamily="50" charset="-128"/>
            </a:endParaRPr>
          </a:p>
          <a:p>
            <a:pPr marL="457200" indent="-457200">
              <a:buFont typeface="Wingdings" panose="05000000000000000000" pitchFamily="2" charset="2"/>
              <a:buChar char="ü"/>
            </a:pPr>
            <a:endParaRPr lang="ja-JP" altLang="ja-JP" sz="3200" dirty="0">
              <a:latin typeface="Meiryo UI" panose="020B0604030504040204" pitchFamily="50" charset="-128"/>
              <a:ea typeface="Meiryo UI" panose="020B0604030504040204" pitchFamily="50" charset="-128"/>
            </a:endParaRPr>
          </a:p>
          <a:p>
            <a:pPr marL="457200" indent="-457200">
              <a:buFont typeface="Wingdings" panose="05000000000000000000" pitchFamily="2" charset="2"/>
              <a:buChar char="ü"/>
            </a:pPr>
            <a:r>
              <a:rPr lang="ja-JP" altLang="ja-JP" sz="3200" dirty="0" smtClean="0">
                <a:latin typeface="Meiryo UI" panose="020B0604030504040204" pitchFamily="50" charset="-128"/>
                <a:ea typeface="Meiryo UI" panose="020B0604030504040204" pitchFamily="50" charset="-128"/>
              </a:rPr>
              <a:t>提案</a:t>
            </a:r>
            <a:r>
              <a:rPr lang="ja-JP" altLang="ja-JP" sz="3200" dirty="0">
                <a:latin typeface="Meiryo UI" panose="020B0604030504040204" pitchFamily="50" charset="-128"/>
                <a:ea typeface="Meiryo UI" panose="020B0604030504040204" pitchFamily="50" charset="-128"/>
              </a:rPr>
              <a:t>いただいた書類の返却はできません。</a:t>
            </a:r>
          </a:p>
          <a:p>
            <a:pPr marL="285750" indent="-285750">
              <a:buFont typeface="Wingdings" panose="05000000000000000000" pitchFamily="2" charset="2"/>
              <a:buChar char="Ø"/>
            </a:pPr>
            <a:endParaRPr kumimoji="1" lang="ja-JP" altLang="en-US" dirty="0"/>
          </a:p>
        </p:txBody>
      </p:sp>
    </p:spTree>
    <p:extLst>
      <p:ext uri="{BB962C8B-B14F-4D97-AF65-F5344CB8AC3E}">
        <p14:creationId xmlns:p14="http://schemas.microsoft.com/office/powerpoint/2010/main" val="115538439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サブタイトル 2"/>
          <p:cNvSpPr>
            <a:spLocks noGrp="1"/>
          </p:cNvSpPr>
          <p:nvPr>
            <p:ph type="subTitle" idx="1"/>
          </p:nvPr>
        </p:nvSpPr>
        <p:spPr>
          <a:xfrm>
            <a:off x="2" y="4863"/>
            <a:ext cx="12830353" cy="424732"/>
          </a:xfr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wrap="square">
            <a:spAutoFit/>
          </a:bodyPr>
          <a:lstStyle/>
          <a:p>
            <a:pPr algn="l"/>
            <a:r>
              <a:rPr lang="ja-JP" altLang="en-US" sz="2400" b="1" dirty="0" smtClean="0">
                <a:latin typeface="Meiryo UI" pitchFamily="50" charset="-128"/>
                <a:ea typeface="Meiryo UI" pitchFamily="50" charset="-128"/>
                <a:cs typeface="Meiryo UI" pitchFamily="50" charset="-128"/>
              </a:rPr>
              <a:t>留意</a:t>
            </a:r>
            <a:r>
              <a:rPr lang="ja-JP" altLang="en-US" sz="2400" b="1" dirty="0">
                <a:latin typeface="Meiryo UI" pitchFamily="50" charset="-128"/>
                <a:ea typeface="Meiryo UI" pitchFamily="50" charset="-128"/>
                <a:cs typeface="Meiryo UI" pitchFamily="50" charset="-128"/>
              </a:rPr>
              <a:t>事項</a:t>
            </a:r>
            <a:endParaRPr lang="en-US" altLang="ja-JP" sz="2400" b="1" dirty="0">
              <a:solidFill>
                <a:schemeClr val="tx1"/>
              </a:solidFill>
              <a:latin typeface="Meiryo UI" pitchFamily="50" charset="-128"/>
              <a:ea typeface="Meiryo UI" pitchFamily="50" charset="-128"/>
              <a:cs typeface="Meiryo UI" pitchFamily="50" charset="-128"/>
            </a:endParaRP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02DA3E-F348-4567-B7F4-A1C96C49CA95}" type="slidenum">
              <a:rPr kumimoji="1" lang="ja-JP" altLang="en-US" sz="168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1" lang="ja-JP" altLang="en-US" sz="168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2" name="テキスト ボックス 1"/>
          <p:cNvSpPr txBox="1"/>
          <p:nvPr/>
        </p:nvSpPr>
        <p:spPr>
          <a:xfrm>
            <a:off x="27136" y="840160"/>
            <a:ext cx="12710407" cy="7971413"/>
          </a:xfrm>
          <a:prstGeom prst="rect">
            <a:avLst/>
          </a:prstGeom>
          <a:noFill/>
        </p:spPr>
        <p:txBody>
          <a:bodyPr wrap="square" rtlCol="0">
            <a:spAutoFit/>
          </a:bodyPr>
          <a:lstStyle/>
          <a:p>
            <a:r>
              <a:rPr lang="ja-JP" altLang="ja-JP" sz="3200" b="1" dirty="0">
                <a:latin typeface="Meiryo UI" panose="020B0604030504040204" pitchFamily="50" charset="-128"/>
                <a:ea typeface="Meiryo UI" panose="020B0604030504040204" pitchFamily="50" charset="-128"/>
              </a:rPr>
              <a:t>（１）対話内容の扱い</a:t>
            </a:r>
          </a:p>
          <a:p>
            <a:pPr marL="457200" indent="-457200">
              <a:buFont typeface="Wingdings" panose="05000000000000000000" pitchFamily="2" charset="2"/>
              <a:buChar char="ü"/>
            </a:pPr>
            <a:r>
              <a:rPr lang="ja-JP" altLang="ja-JP" sz="3200" dirty="0" smtClean="0">
                <a:solidFill>
                  <a:srgbClr val="FF0000"/>
                </a:solidFill>
                <a:latin typeface="Meiryo UI" panose="020B0604030504040204" pitchFamily="50" charset="-128"/>
                <a:ea typeface="Meiryo UI" panose="020B0604030504040204" pitchFamily="50" charset="-128"/>
              </a:rPr>
              <a:t>対話</a:t>
            </a:r>
            <a:r>
              <a:rPr lang="ja-JP" altLang="ja-JP" sz="3200" dirty="0">
                <a:solidFill>
                  <a:srgbClr val="FF0000"/>
                </a:solidFill>
                <a:latin typeface="Meiryo UI" panose="020B0604030504040204" pitchFamily="50" charset="-128"/>
                <a:ea typeface="Meiryo UI" panose="020B0604030504040204" pitchFamily="50" charset="-128"/>
              </a:rPr>
              <a:t>の内容は、次期指定管理者の募集（または道路占用者の入札）における評価の対象とはなりません。</a:t>
            </a:r>
          </a:p>
          <a:p>
            <a:pPr marL="457200" indent="-457200">
              <a:buFont typeface="Wingdings" panose="05000000000000000000" pitchFamily="2" charset="2"/>
              <a:buChar char="ü"/>
            </a:pPr>
            <a:r>
              <a:rPr lang="ja-JP" altLang="ja-JP" sz="3200" dirty="0" smtClean="0">
                <a:solidFill>
                  <a:srgbClr val="FF0000"/>
                </a:solidFill>
                <a:latin typeface="Meiryo UI" panose="020B0604030504040204" pitchFamily="50" charset="-128"/>
                <a:ea typeface="Meiryo UI" panose="020B0604030504040204" pitchFamily="50" charset="-128"/>
              </a:rPr>
              <a:t>対話</a:t>
            </a:r>
            <a:r>
              <a:rPr lang="ja-JP" altLang="ja-JP" sz="3200" dirty="0">
                <a:solidFill>
                  <a:srgbClr val="FF0000"/>
                </a:solidFill>
                <a:latin typeface="Meiryo UI" panose="020B0604030504040204" pitchFamily="50" charset="-128"/>
                <a:ea typeface="Meiryo UI" panose="020B0604030504040204" pitchFamily="50" charset="-128"/>
              </a:rPr>
              <a:t>内容は、今後の検討において参考とさせていただきます。ただし、双方の発言とも、</a:t>
            </a:r>
            <a:r>
              <a:rPr lang="ja-JP" altLang="ja-JP" sz="3200" dirty="0" smtClean="0">
                <a:solidFill>
                  <a:srgbClr val="FF0000"/>
                </a:solidFill>
                <a:latin typeface="Meiryo UI" panose="020B0604030504040204" pitchFamily="50" charset="-128"/>
                <a:ea typeface="Meiryo UI" panose="020B0604030504040204" pitchFamily="50" charset="-128"/>
              </a:rPr>
              <a:t>あくまで</a:t>
            </a:r>
            <a:r>
              <a:rPr lang="ja-JP" altLang="ja-JP" sz="3200" dirty="0">
                <a:solidFill>
                  <a:srgbClr val="FF0000"/>
                </a:solidFill>
                <a:latin typeface="Meiryo UI" panose="020B0604030504040204" pitchFamily="50" charset="-128"/>
                <a:ea typeface="Meiryo UI" panose="020B0604030504040204" pitchFamily="50" charset="-128"/>
              </a:rPr>
              <a:t>対話時点での想定のものとし、何ら約束するものではないことをご理解ください。</a:t>
            </a:r>
          </a:p>
          <a:p>
            <a:pPr marL="457200" indent="-457200">
              <a:buFont typeface="Wingdings" panose="05000000000000000000" pitchFamily="2" charset="2"/>
              <a:buChar char="ü"/>
            </a:pPr>
            <a:r>
              <a:rPr lang="ja-JP" altLang="ja-JP" sz="3200" dirty="0" smtClean="0">
                <a:latin typeface="Meiryo UI" panose="020B0604030504040204" pitchFamily="50" charset="-128"/>
                <a:ea typeface="Meiryo UI" panose="020B0604030504040204" pitchFamily="50" charset="-128"/>
              </a:rPr>
              <a:t>調査</a:t>
            </a:r>
            <a:r>
              <a:rPr lang="ja-JP" altLang="ja-JP" sz="3200" dirty="0">
                <a:latin typeface="Meiryo UI" panose="020B0604030504040204" pitchFamily="50" charset="-128"/>
                <a:ea typeface="Meiryo UI" panose="020B0604030504040204" pitchFamily="50" charset="-128"/>
              </a:rPr>
              <a:t>目的から逸脱していると考えられるもの、同種の提案が多数寄せられたものなどの場合</a:t>
            </a:r>
            <a:r>
              <a:rPr lang="ja-JP" altLang="ja-JP" sz="3200" dirty="0" smtClean="0">
                <a:latin typeface="Meiryo UI" panose="020B0604030504040204" pitchFamily="50" charset="-128"/>
                <a:ea typeface="Meiryo UI" panose="020B0604030504040204" pitchFamily="50" charset="-128"/>
              </a:rPr>
              <a:t>は書面</a:t>
            </a:r>
            <a:r>
              <a:rPr lang="ja-JP" altLang="ja-JP" sz="3200" dirty="0">
                <a:latin typeface="Meiryo UI" panose="020B0604030504040204" pitchFamily="50" charset="-128"/>
                <a:ea typeface="Meiryo UI" panose="020B0604030504040204" pitchFamily="50" charset="-128"/>
              </a:rPr>
              <a:t>での調査のみとさせていただく場合があります。あらかじめご了承ください。</a:t>
            </a:r>
          </a:p>
          <a:p>
            <a:endParaRPr lang="en-US" altLang="ja-JP" sz="3200" dirty="0" smtClean="0">
              <a:latin typeface="Meiryo UI" panose="020B0604030504040204" pitchFamily="50" charset="-128"/>
              <a:ea typeface="Meiryo UI" panose="020B0604030504040204" pitchFamily="50" charset="-128"/>
            </a:endParaRPr>
          </a:p>
          <a:p>
            <a:r>
              <a:rPr lang="ja-JP" altLang="ja-JP" sz="3200" b="1" dirty="0" smtClean="0">
                <a:latin typeface="Meiryo UI" panose="020B0604030504040204" pitchFamily="50" charset="-128"/>
                <a:ea typeface="Meiryo UI" panose="020B0604030504040204" pitchFamily="50" charset="-128"/>
              </a:rPr>
              <a:t>（</a:t>
            </a:r>
            <a:r>
              <a:rPr lang="ja-JP" altLang="ja-JP" sz="3200" b="1" dirty="0">
                <a:latin typeface="Meiryo UI" panose="020B0604030504040204" pitchFamily="50" charset="-128"/>
                <a:ea typeface="Meiryo UI" panose="020B0604030504040204" pitchFamily="50" charset="-128"/>
              </a:rPr>
              <a:t>２）対話に関する費用</a:t>
            </a:r>
          </a:p>
          <a:p>
            <a:pPr marL="514350" indent="-514350">
              <a:buFont typeface="Wingdings" panose="05000000000000000000" pitchFamily="2" charset="2"/>
              <a:buChar char="ü"/>
            </a:pPr>
            <a:r>
              <a:rPr lang="ja-JP" altLang="ja-JP" sz="3200" dirty="0" smtClean="0">
                <a:latin typeface="Meiryo UI" panose="020B0604030504040204" pitchFamily="50" charset="-128"/>
                <a:ea typeface="Meiryo UI" panose="020B0604030504040204" pitchFamily="50" charset="-128"/>
              </a:rPr>
              <a:t>対話</a:t>
            </a:r>
            <a:r>
              <a:rPr lang="ja-JP" altLang="ja-JP" sz="3200" dirty="0">
                <a:latin typeface="Meiryo UI" panose="020B0604030504040204" pitchFamily="50" charset="-128"/>
                <a:ea typeface="Meiryo UI" panose="020B0604030504040204" pitchFamily="50" charset="-128"/>
              </a:rPr>
              <a:t>への参加に要する費用は、参加事業者の負担とします。</a:t>
            </a:r>
          </a:p>
          <a:p>
            <a:endParaRPr lang="en-US" altLang="ja-JP" sz="3200" dirty="0" smtClean="0">
              <a:latin typeface="Meiryo UI" panose="020B0604030504040204" pitchFamily="50" charset="-128"/>
              <a:ea typeface="Meiryo UI" panose="020B0604030504040204" pitchFamily="50" charset="-128"/>
            </a:endParaRPr>
          </a:p>
          <a:p>
            <a:r>
              <a:rPr lang="ja-JP" altLang="ja-JP" sz="3200" b="1" dirty="0" smtClean="0">
                <a:latin typeface="Meiryo UI" panose="020B0604030504040204" pitchFamily="50" charset="-128"/>
                <a:ea typeface="Meiryo UI" panose="020B0604030504040204" pitchFamily="50" charset="-128"/>
              </a:rPr>
              <a:t>（</a:t>
            </a:r>
            <a:r>
              <a:rPr lang="ja-JP" altLang="ja-JP" sz="3200" b="1" dirty="0">
                <a:latin typeface="Meiryo UI" panose="020B0604030504040204" pitchFamily="50" charset="-128"/>
                <a:ea typeface="Meiryo UI" panose="020B0604030504040204" pitchFamily="50" charset="-128"/>
              </a:rPr>
              <a:t>３）対話への協力</a:t>
            </a:r>
          </a:p>
          <a:p>
            <a:pPr marL="457200" indent="-457200">
              <a:buFont typeface="Wingdings" panose="05000000000000000000" pitchFamily="2" charset="2"/>
              <a:buChar char="ü"/>
            </a:pPr>
            <a:r>
              <a:rPr lang="ja-JP" altLang="ja-JP" sz="3200" dirty="0" smtClean="0">
                <a:latin typeface="Meiryo UI" panose="020B0604030504040204" pitchFamily="50" charset="-128"/>
                <a:ea typeface="Meiryo UI" panose="020B0604030504040204" pitchFamily="50" charset="-128"/>
              </a:rPr>
              <a:t>必要</a:t>
            </a:r>
            <a:r>
              <a:rPr lang="ja-JP" altLang="ja-JP" sz="3200" dirty="0">
                <a:latin typeface="Meiryo UI" panose="020B0604030504040204" pitchFamily="50" charset="-128"/>
                <a:ea typeface="Meiryo UI" panose="020B0604030504040204" pitchFamily="50" charset="-128"/>
              </a:rPr>
              <a:t>に応じて追加対話（文書照会含む）やアンケート等を行うことがあります。ご協力を</a:t>
            </a:r>
            <a:r>
              <a:rPr lang="ja-JP" altLang="ja-JP" sz="3200" dirty="0" smtClean="0">
                <a:latin typeface="Meiryo UI" panose="020B0604030504040204" pitchFamily="50" charset="-128"/>
                <a:ea typeface="Meiryo UI" panose="020B0604030504040204" pitchFamily="50" charset="-128"/>
              </a:rPr>
              <a:t>お願いし</a:t>
            </a:r>
            <a:r>
              <a:rPr lang="ja-JP" altLang="ja-JP" sz="3200" dirty="0">
                <a:latin typeface="Meiryo UI" panose="020B0604030504040204" pitchFamily="50" charset="-128"/>
                <a:ea typeface="Meiryo UI" panose="020B0604030504040204" pitchFamily="50" charset="-128"/>
              </a:rPr>
              <a:t>ます</a:t>
            </a:r>
            <a:r>
              <a:rPr lang="ja-JP" altLang="ja-JP" sz="3200" dirty="0" smtClean="0">
                <a:latin typeface="Meiryo UI" panose="020B0604030504040204" pitchFamily="50" charset="-128"/>
                <a:ea typeface="Meiryo UI" panose="020B0604030504040204" pitchFamily="50" charset="-128"/>
              </a:rPr>
              <a:t>。</a:t>
            </a:r>
            <a:endParaRPr lang="ja-JP" altLang="ja-JP" sz="3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26458433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サブタイトル 2"/>
          <p:cNvSpPr>
            <a:spLocks noGrp="1"/>
          </p:cNvSpPr>
          <p:nvPr>
            <p:ph type="subTitle" idx="1"/>
          </p:nvPr>
        </p:nvSpPr>
        <p:spPr>
          <a:xfrm>
            <a:off x="2" y="4863"/>
            <a:ext cx="12830353" cy="424732"/>
          </a:xfr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wrap="square">
            <a:spAutoFit/>
          </a:bodyPr>
          <a:lstStyle/>
          <a:p>
            <a:pPr algn="l"/>
            <a:r>
              <a:rPr lang="ja-JP" altLang="en-US" sz="2400" b="1" dirty="0" smtClean="0">
                <a:latin typeface="Meiryo UI" pitchFamily="50" charset="-128"/>
                <a:ea typeface="Meiryo UI" pitchFamily="50" charset="-128"/>
                <a:cs typeface="Meiryo UI" pitchFamily="50" charset="-128"/>
              </a:rPr>
              <a:t>留意</a:t>
            </a:r>
            <a:r>
              <a:rPr lang="ja-JP" altLang="en-US" sz="2400" b="1" dirty="0">
                <a:latin typeface="Meiryo UI" pitchFamily="50" charset="-128"/>
                <a:ea typeface="Meiryo UI" pitchFamily="50" charset="-128"/>
                <a:cs typeface="Meiryo UI" pitchFamily="50" charset="-128"/>
              </a:rPr>
              <a:t>事項</a:t>
            </a:r>
            <a:endParaRPr lang="en-US" altLang="ja-JP" sz="2400" b="1" dirty="0">
              <a:solidFill>
                <a:schemeClr val="tx1"/>
              </a:solidFill>
              <a:latin typeface="Meiryo UI" pitchFamily="50" charset="-128"/>
              <a:ea typeface="Meiryo UI" pitchFamily="50" charset="-128"/>
              <a:cs typeface="Meiryo UI" pitchFamily="50" charset="-128"/>
            </a:endParaRP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02DA3E-F348-4567-B7F4-A1C96C49CA95}" type="slidenum">
              <a:rPr kumimoji="1" lang="ja-JP" altLang="en-US" sz="168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1" lang="ja-JP" altLang="en-US" sz="168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2" name="テキスト ボックス 1"/>
          <p:cNvSpPr txBox="1"/>
          <p:nvPr/>
        </p:nvSpPr>
        <p:spPr>
          <a:xfrm>
            <a:off x="27136" y="840160"/>
            <a:ext cx="12710407" cy="7971413"/>
          </a:xfrm>
          <a:prstGeom prst="rect">
            <a:avLst/>
          </a:prstGeom>
          <a:noFill/>
        </p:spPr>
        <p:txBody>
          <a:bodyPr wrap="square" rtlCol="0">
            <a:spAutoFit/>
          </a:bodyPr>
          <a:lstStyle/>
          <a:p>
            <a:r>
              <a:rPr lang="ja-JP" altLang="ja-JP" sz="3200" b="1" dirty="0" smtClean="0">
                <a:latin typeface="Meiryo UI" panose="020B0604030504040204" pitchFamily="50" charset="-128"/>
                <a:ea typeface="Meiryo UI" panose="020B0604030504040204" pitchFamily="50" charset="-128"/>
              </a:rPr>
              <a:t>（</a:t>
            </a:r>
            <a:r>
              <a:rPr lang="ja-JP" altLang="ja-JP" sz="3200" b="1" dirty="0">
                <a:latin typeface="Meiryo UI" panose="020B0604030504040204" pitchFamily="50" charset="-128"/>
                <a:ea typeface="Meiryo UI" panose="020B0604030504040204" pitchFamily="50" charset="-128"/>
              </a:rPr>
              <a:t>４）実施結果の公表</a:t>
            </a:r>
          </a:p>
          <a:p>
            <a:pPr marL="457200" indent="-457200">
              <a:buFont typeface="Wingdings" panose="05000000000000000000" pitchFamily="2" charset="2"/>
              <a:buChar char="ü"/>
            </a:pPr>
            <a:r>
              <a:rPr lang="ja-JP" altLang="ja-JP" sz="3200" dirty="0" smtClean="0">
                <a:solidFill>
                  <a:srgbClr val="FF0000"/>
                </a:solidFill>
                <a:latin typeface="Meiryo UI" panose="020B0604030504040204" pitchFamily="50" charset="-128"/>
                <a:ea typeface="Meiryo UI" panose="020B0604030504040204" pitchFamily="50" charset="-128"/>
              </a:rPr>
              <a:t>対話</a:t>
            </a:r>
            <a:r>
              <a:rPr lang="ja-JP" altLang="ja-JP" sz="3200" dirty="0">
                <a:solidFill>
                  <a:srgbClr val="FF0000"/>
                </a:solidFill>
                <a:latin typeface="Meiryo UI" panose="020B0604030504040204" pitchFamily="50" charset="-128"/>
                <a:ea typeface="Meiryo UI" panose="020B0604030504040204" pitchFamily="50" charset="-128"/>
              </a:rPr>
              <a:t>の実施結果については、概要をホームページ等で公表します。</a:t>
            </a:r>
          </a:p>
          <a:p>
            <a:pPr marL="457200" indent="-457200">
              <a:buFont typeface="Wingdings" panose="05000000000000000000" pitchFamily="2" charset="2"/>
              <a:buChar char="ü"/>
            </a:pPr>
            <a:r>
              <a:rPr lang="ja-JP" altLang="ja-JP" sz="3200" dirty="0" smtClean="0">
                <a:solidFill>
                  <a:srgbClr val="FF0000"/>
                </a:solidFill>
                <a:latin typeface="Meiryo UI" panose="020B0604030504040204" pitchFamily="50" charset="-128"/>
                <a:ea typeface="Meiryo UI" panose="020B0604030504040204" pitchFamily="50" charset="-128"/>
              </a:rPr>
              <a:t>公表</a:t>
            </a:r>
            <a:r>
              <a:rPr lang="ja-JP" altLang="ja-JP" sz="3200" dirty="0">
                <a:solidFill>
                  <a:srgbClr val="FF0000"/>
                </a:solidFill>
                <a:latin typeface="Meiryo UI" panose="020B0604030504040204" pitchFamily="50" charset="-128"/>
                <a:ea typeface="Meiryo UI" panose="020B0604030504040204" pitchFamily="50" charset="-128"/>
              </a:rPr>
              <a:t>にあたっては、事前に参加事業者に内容の確認を行います。</a:t>
            </a:r>
          </a:p>
          <a:p>
            <a:pPr marL="457200" indent="-457200">
              <a:buFont typeface="Wingdings" panose="05000000000000000000" pitchFamily="2" charset="2"/>
              <a:buChar char="ü"/>
            </a:pPr>
            <a:r>
              <a:rPr lang="ja-JP" altLang="ja-JP" sz="3200" dirty="0" smtClean="0">
                <a:solidFill>
                  <a:srgbClr val="FF0000"/>
                </a:solidFill>
                <a:latin typeface="Meiryo UI" panose="020B0604030504040204" pitchFamily="50" charset="-128"/>
                <a:ea typeface="Meiryo UI" panose="020B0604030504040204" pitchFamily="50" charset="-128"/>
              </a:rPr>
              <a:t>参加</a:t>
            </a:r>
            <a:r>
              <a:rPr lang="ja-JP" altLang="ja-JP" sz="3200" dirty="0">
                <a:solidFill>
                  <a:srgbClr val="FF0000"/>
                </a:solidFill>
                <a:latin typeface="Meiryo UI" panose="020B0604030504040204" pitchFamily="50" charset="-128"/>
                <a:ea typeface="Meiryo UI" panose="020B0604030504040204" pitchFamily="50" charset="-128"/>
              </a:rPr>
              <a:t>民間事業者の名称及び企業ノウハウに係る内容は、原則として公表しません。</a:t>
            </a:r>
          </a:p>
          <a:p>
            <a:endParaRPr lang="en-US" altLang="ja-JP" sz="3200" dirty="0" smtClean="0">
              <a:latin typeface="Meiryo UI" panose="020B0604030504040204" pitchFamily="50" charset="-128"/>
              <a:ea typeface="Meiryo UI" panose="020B0604030504040204" pitchFamily="50" charset="-128"/>
            </a:endParaRPr>
          </a:p>
          <a:p>
            <a:r>
              <a:rPr lang="ja-JP" altLang="ja-JP" sz="3200" b="1" dirty="0" smtClean="0">
                <a:latin typeface="Meiryo UI" panose="020B0604030504040204" pitchFamily="50" charset="-128"/>
                <a:ea typeface="Meiryo UI" panose="020B0604030504040204" pitchFamily="50" charset="-128"/>
              </a:rPr>
              <a:t>（</a:t>
            </a:r>
            <a:r>
              <a:rPr lang="ja-JP" altLang="ja-JP" sz="3200" b="1" dirty="0">
                <a:latin typeface="Meiryo UI" panose="020B0604030504040204" pitchFamily="50" charset="-128"/>
                <a:ea typeface="Meiryo UI" panose="020B0604030504040204" pitchFamily="50" charset="-128"/>
              </a:rPr>
              <a:t>５）参加除外条件</a:t>
            </a:r>
          </a:p>
          <a:p>
            <a:r>
              <a:rPr lang="ja-JP" altLang="ja-JP" sz="3200" dirty="0" smtClean="0">
                <a:latin typeface="Meiryo UI" panose="020B0604030504040204" pitchFamily="50" charset="-128"/>
                <a:ea typeface="Meiryo UI" panose="020B0604030504040204" pitchFamily="50" charset="-128"/>
              </a:rPr>
              <a:t>次</a:t>
            </a:r>
            <a:r>
              <a:rPr lang="ja-JP" altLang="ja-JP" sz="3200" dirty="0">
                <a:latin typeface="Meiryo UI" panose="020B0604030504040204" pitchFamily="50" charset="-128"/>
                <a:ea typeface="Meiryo UI" panose="020B0604030504040204" pitchFamily="50" charset="-128"/>
              </a:rPr>
              <a:t>のいずれかに該当する場合は、対話の対象者として認めないこととします。</a:t>
            </a:r>
          </a:p>
          <a:p>
            <a:pPr marL="457200" indent="-457200">
              <a:buFont typeface="Wingdings" panose="05000000000000000000" pitchFamily="2" charset="2"/>
              <a:buChar char="ü"/>
            </a:pPr>
            <a:r>
              <a:rPr lang="ja-JP" altLang="ja-JP" sz="3200" dirty="0">
                <a:latin typeface="Meiryo UI" panose="020B0604030504040204" pitchFamily="50" charset="-128"/>
                <a:ea typeface="Meiryo UI" panose="020B0604030504040204" pitchFamily="50" charset="-128"/>
              </a:rPr>
              <a:t>ア 無差別大量殺人行為を行った団体の規制に関する法律（平成</a:t>
            </a:r>
            <a:r>
              <a:rPr lang="en-US" altLang="ja-JP" sz="3200" dirty="0">
                <a:latin typeface="Meiryo UI" panose="020B0604030504040204" pitchFamily="50" charset="-128"/>
                <a:ea typeface="Meiryo UI" panose="020B0604030504040204" pitchFamily="50" charset="-128"/>
              </a:rPr>
              <a:t>11 </a:t>
            </a:r>
            <a:r>
              <a:rPr lang="ja-JP" altLang="ja-JP" sz="3200" dirty="0">
                <a:latin typeface="Meiryo UI" panose="020B0604030504040204" pitchFamily="50" charset="-128"/>
                <a:ea typeface="Meiryo UI" panose="020B0604030504040204" pitchFamily="50" charset="-128"/>
              </a:rPr>
              <a:t>年法律第</a:t>
            </a:r>
            <a:r>
              <a:rPr lang="en-US" altLang="ja-JP" sz="3200" dirty="0">
                <a:latin typeface="Meiryo UI" panose="020B0604030504040204" pitchFamily="50" charset="-128"/>
                <a:ea typeface="Meiryo UI" panose="020B0604030504040204" pitchFamily="50" charset="-128"/>
              </a:rPr>
              <a:t>147</a:t>
            </a:r>
            <a:r>
              <a:rPr lang="ja-JP" altLang="ja-JP" sz="3200" dirty="0">
                <a:latin typeface="Meiryo UI" panose="020B0604030504040204" pitchFamily="50" charset="-128"/>
                <a:ea typeface="Meiryo UI" panose="020B0604030504040204" pitchFamily="50" charset="-128"/>
              </a:rPr>
              <a:t>号）第８条第２項第１号の処分を受けている団体若しくはその代表者、主宰者その他の構成員または当該構成員を含む団体</a:t>
            </a:r>
          </a:p>
          <a:p>
            <a:pPr marL="457200" indent="-457200">
              <a:buFont typeface="Wingdings" panose="05000000000000000000" pitchFamily="2" charset="2"/>
              <a:buChar char="ü"/>
            </a:pPr>
            <a:r>
              <a:rPr lang="ja-JP" altLang="ja-JP" sz="3200" dirty="0">
                <a:latin typeface="Meiryo UI" panose="020B0604030504040204" pitchFamily="50" charset="-128"/>
                <a:ea typeface="Meiryo UI" panose="020B0604030504040204" pitchFamily="50" charset="-128"/>
              </a:rPr>
              <a:t>イ 大阪府暴力団排除条例第２条第１号に規定する暴力団、同条第２号に規定する暴力団員、同条第３号に規定する暴力団員等及び同条第４号に規定する暴力団密接関係者</a:t>
            </a:r>
          </a:p>
          <a:p>
            <a:pPr marL="457200" indent="-457200">
              <a:buFont typeface="Wingdings" panose="05000000000000000000" pitchFamily="2" charset="2"/>
              <a:buChar char="ü"/>
            </a:pPr>
            <a:r>
              <a:rPr lang="ja-JP" altLang="ja-JP" sz="3200" dirty="0">
                <a:latin typeface="Meiryo UI" panose="020B0604030504040204" pitchFamily="50" charset="-128"/>
                <a:ea typeface="Meiryo UI" panose="020B0604030504040204" pitchFamily="50" charset="-128"/>
              </a:rPr>
              <a:t>ウ 大阪府暴力団排除条例第</a:t>
            </a:r>
            <a:r>
              <a:rPr lang="en-US" altLang="ja-JP" sz="3200" dirty="0">
                <a:latin typeface="Meiryo UI" panose="020B0604030504040204" pitchFamily="50" charset="-128"/>
                <a:ea typeface="Meiryo UI" panose="020B0604030504040204" pitchFamily="50" charset="-128"/>
              </a:rPr>
              <a:t>14 </a:t>
            </a:r>
            <a:r>
              <a:rPr lang="ja-JP" altLang="ja-JP" sz="3200" dirty="0">
                <a:latin typeface="Meiryo UI" panose="020B0604030504040204" pitchFamily="50" charset="-128"/>
                <a:ea typeface="Meiryo UI" panose="020B0604030504040204" pitchFamily="50" charset="-128"/>
              </a:rPr>
              <a:t>条第１項、第２項又は第３項に違反している事実がある</a:t>
            </a:r>
            <a:r>
              <a:rPr lang="ja-JP" altLang="ja-JP" sz="3200" dirty="0" smtClean="0">
                <a:latin typeface="Meiryo UI" panose="020B0604030504040204" pitchFamily="50" charset="-128"/>
                <a:ea typeface="Meiryo UI" panose="020B0604030504040204" pitchFamily="50" charset="-128"/>
              </a:rPr>
              <a:t>者</a:t>
            </a:r>
            <a:endParaRPr lang="ja-JP" altLang="ja-JP" sz="3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9634827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サブタイトル 2"/>
          <p:cNvSpPr>
            <a:spLocks noGrp="1"/>
          </p:cNvSpPr>
          <p:nvPr>
            <p:ph type="subTitle" idx="1"/>
          </p:nvPr>
        </p:nvSpPr>
        <p:spPr>
          <a:xfrm>
            <a:off x="2" y="4863"/>
            <a:ext cx="12830353" cy="424732"/>
          </a:xfr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wrap="square">
            <a:spAutoFit/>
          </a:bodyPr>
          <a:lstStyle/>
          <a:p>
            <a:pPr algn="l"/>
            <a:r>
              <a:rPr lang="ja-JP" altLang="en-US" sz="2400" b="1" dirty="0" smtClean="0">
                <a:latin typeface="Meiryo UI" pitchFamily="50" charset="-128"/>
                <a:ea typeface="Meiryo UI" pitchFamily="50" charset="-128"/>
                <a:cs typeface="Meiryo UI" pitchFamily="50" charset="-128"/>
              </a:rPr>
              <a:t>留意</a:t>
            </a:r>
            <a:r>
              <a:rPr lang="ja-JP" altLang="en-US" sz="2400" b="1" dirty="0">
                <a:latin typeface="Meiryo UI" pitchFamily="50" charset="-128"/>
                <a:ea typeface="Meiryo UI" pitchFamily="50" charset="-128"/>
                <a:cs typeface="Meiryo UI" pitchFamily="50" charset="-128"/>
              </a:rPr>
              <a:t>事項</a:t>
            </a:r>
            <a:endParaRPr lang="en-US" altLang="ja-JP" sz="2400" b="1" dirty="0">
              <a:solidFill>
                <a:schemeClr val="tx1"/>
              </a:solidFill>
              <a:latin typeface="Meiryo UI" pitchFamily="50" charset="-128"/>
              <a:ea typeface="Meiryo UI" pitchFamily="50" charset="-128"/>
              <a:cs typeface="Meiryo UI" pitchFamily="50" charset="-128"/>
            </a:endParaRP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02DA3E-F348-4567-B7F4-A1C96C49CA95}" type="slidenum">
              <a:rPr kumimoji="1" lang="ja-JP" altLang="en-US" sz="168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1" lang="ja-JP" altLang="en-US" sz="168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2" name="テキスト ボックス 1"/>
          <p:cNvSpPr txBox="1"/>
          <p:nvPr/>
        </p:nvSpPr>
        <p:spPr>
          <a:xfrm>
            <a:off x="27136" y="840160"/>
            <a:ext cx="12710407" cy="2708434"/>
          </a:xfrm>
          <a:prstGeom prst="rect">
            <a:avLst/>
          </a:prstGeom>
          <a:noFill/>
        </p:spPr>
        <p:txBody>
          <a:bodyPr wrap="square" rtlCol="0">
            <a:spAutoFit/>
          </a:bodyPr>
          <a:lstStyle/>
          <a:p>
            <a:r>
              <a:rPr lang="ja-JP" altLang="ja-JP" sz="3200" b="1" dirty="0" smtClean="0">
                <a:latin typeface="Meiryo UI" panose="020B0604030504040204" pitchFamily="50" charset="-128"/>
                <a:ea typeface="Meiryo UI" panose="020B0604030504040204" pitchFamily="50" charset="-128"/>
              </a:rPr>
              <a:t>（</a:t>
            </a:r>
            <a:r>
              <a:rPr lang="ja-JP" altLang="ja-JP" sz="3200" b="1" dirty="0">
                <a:latin typeface="Meiryo UI" panose="020B0604030504040204" pitchFamily="50" charset="-128"/>
                <a:ea typeface="Meiryo UI" panose="020B0604030504040204" pitchFamily="50" charset="-128"/>
              </a:rPr>
              <a:t>６）その他</a:t>
            </a:r>
          </a:p>
          <a:p>
            <a:r>
              <a:rPr lang="ja-JP" altLang="ja-JP" sz="3200" dirty="0" smtClean="0">
                <a:solidFill>
                  <a:srgbClr val="FF0000"/>
                </a:solidFill>
                <a:latin typeface="Meiryo UI" panose="020B0604030504040204" pitchFamily="50" charset="-128"/>
                <a:ea typeface="Meiryo UI" panose="020B0604030504040204" pitchFamily="50" charset="-128"/>
              </a:rPr>
              <a:t>質問</a:t>
            </a:r>
            <a:r>
              <a:rPr lang="ja-JP" altLang="ja-JP" sz="3200" dirty="0">
                <a:solidFill>
                  <a:srgbClr val="FF0000"/>
                </a:solidFill>
                <a:latin typeface="Meiryo UI" panose="020B0604030504040204" pitchFamily="50" charset="-128"/>
                <a:ea typeface="Meiryo UI" panose="020B0604030504040204" pitchFamily="50" charset="-128"/>
              </a:rPr>
              <a:t>への回答や各情報の更新等は、下記ホームページにて行う予定ですので、適宜ご確認をお願いします。</a:t>
            </a:r>
          </a:p>
          <a:p>
            <a:r>
              <a:rPr lang="ja-JP" altLang="en-US" sz="3200" dirty="0" smtClean="0">
                <a:latin typeface="Meiryo UI" panose="020B0604030504040204" pitchFamily="50" charset="-128"/>
                <a:ea typeface="Meiryo UI" panose="020B0604030504040204" pitchFamily="50" charset="-128"/>
              </a:rPr>
              <a:t>▼</a:t>
            </a:r>
            <a:r>
              <a:rPr lang="en-US" altLang="ja-JP" sz="3200" dirty="0" smtClean="0">
                <a:latin typeface="Meiryo UI" panose="020B0604030504040204" pitchFamily="50" charset="-128"/>
                <a:ea typeface="Meiryo UI" panose="020B0604030504040204" pitchFamily="50" charset="-128"/>
              </a:rPr>
              <a:t>URL</a:t>
            </a:r>
            <a:r>
              <a:rPr lang="ja-JP" altLang="ja-JP" sz="3200" dirty="0" smtClean="0">
                <a:latin typeface="Meiryo UI" panose="020B0604030504040204" pitchFamily="50" charset="-128"/>
                <a:ea typeface="Meiryo UI" panose="020B0604030504040204" pitchFamily="50" charset="-128"/>
              </a:rPr>
              <a:t> </a:t>
            </a:r>
            <a:r>
              <a:rPr lang="en-US" altLang="ja-JP" sz="2400" u="sng" dirty="0">
                <a:latin typeface="Meiryo UI" panose="020B0604030504040204" pitchFamily="50" charset="-128"/>
                <a:ea typeface="Meiryo UI" panose="020B0604030504040204" pitchFamily="50" charset="-128"/>
                <a:hlinkClick r:id="rId3"/>
              </a:rPr>
              <a:t>http://www.pref.osaka.lg.jp/toshikotsu/fueityusyajyo/chuusyazyou_sounding.html</a:t>
            </a:r>
            <a:endParaRPr lang="ja-JP" altLang="ja-JP" sz="2400" dirty="0">
              <a:latin typeface="Meiryo UI" panose="020B0604030504040204" pitchFamily="50" charset="-128"/>
              <a:ea typeface="Meiryo UI" panose="020B0604030504040204" pitchFamily="50" charset="-128"/>
            </a:endParaRPr>
          </a:p>
          <a:p>
            <a:endParaRPr kumimoji="1"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09070687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1928" y="552128"/>
            <a:ext cx="13187014" cy="6768752"/>
          </a:xfrm>
        </p:spPr>
        <p:txBody>
          <a:bodyPr>
            <a:normAutofit/>
          </a:bodyPr>
          <a:lstStyle/>
          <a:p>
            <a:r>
              <a:rPr kumimoji="1" lang="ja-JP" altLang="en-US" sz="9600" u="sng" dirty="0" smtClean="0">
                <a:latin typeface="Meiryo UI" panose="020B0604030504040204" pitchFamily="50" charset="-128"/>
                <a:ea typeface="Meiryo UI" panose="020B0604030504040204" pitchFamily="50" charset="-128"/>
              </a:rPr>
              <a:t>今後のスケジュール</a:t>
            </a:r>
            <a:endParaRPr kumimoji="1" lang="ja-JP" altLang="en-US" sz="4000" u="sng" dirty="0">
              <a:latin typeface="Meiryo UI" panose="020B0604030504040204" pitchFamily="50" charset="-128"/>
              <a:ea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02DA3E-F348-4567-B7F4-A1C96C49CA95}" type="slidenum">
              <a:rPr kumimoji="1" lang="ja-JP" altLang="en-US" sz="168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1" lang="ja-JP" altLang="en-US" sz="168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49939677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02DA3E-F348-4567-B7F4-A1C96C49CA95}" type="slidenum">
              <a:rPr kumimoji="1" lang="ja-JP" altLang="en-US" sz="168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1" lang="ja-JP" altLang="en-US" sz="168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サブタイトル 2"/>
          <p:cNvSpPr txBox="1">
            <a:spLocks/>
          </p:cNvSpPr>
          <p:nvPr/>
        </p:nvSpPr>
        <p:spPr>
          <a:xfrm>
            <a:off x="2" y="4863"/>
            <a:ext cx="12830353" cy="424732"/>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91440" tIns="45720" rIns="91440" bIns="45720" rtlCol="0">
            <a:spAutoFit/>
          </a:bodyPr>
          <a:lstStyle>
            <a:lvl1pPr marL="320040" indent="-320040" algn="l" defTabSz="1280160" rtl="0" eaLnBrk="1" latinLnBrk="0" hangingPunct="1">
              <a:lnSpc>
                <a:spcPct val="90000"/>
              </a:lnSpc>
              <a:spcBef>
                <a:spcPts val="1400"/>
              </a:spcBef>
              <a:buFont typeface="Arial" panose="020B0604020202020204" pitchFamily="34" charset="0"/>
              <a:buChar char="•"/>
              <a:defRPr kumimoji="1"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kumimoji="1"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kumimoji="1"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9pPr>
          </a:lstStyle>
          <a:p>
            <a:pPr marL="0" indent="0">
              <a:buNone/>
            </a:pPr>
            <a:r>
              <a:rPr lang="ja-JP" altLang="en-US" sz="2400" b="1" dirty="0">
                <a:latin typeface="Meiryo UI" pitchFamily="50" charset="-128"/>
                <a:ea typeface="Meiryo UI" pitchFamily="50" charset="-128"/>
                <a:cs typeface="Meiryo UI" pitchFamily="50" charset="-128"/>
              </a:rPr>
              <a:t>スケジュール</a:t>
            </a:r>
            <a:endParaRPr lang="en-US" altLang="ja-JP" sz="2400" b="1" dirty="0">
              <a:latin typeface="Meiryo UI" pitchFamily="50" charset="-128"/>
              <a:ea typeface="Meiryo UI" pitchFamily="50" charset="-128"/>
              <a:cs typeface="Meiryo UI" pitchFamily="50" charset="-128"/>
            </a:endParaRPr>
          </a:p>
        </p:txBody>
      </p:sp>
      <p:sp>
        <p:nvSpPr>
          <p:cNvPr id="8" name="テキスト ボックス 6"/>
          <p:cNvSpPr txBox="1">
            <a:spLocks noChangeArrowheads="1"/>
          </p:cNvSpPr>
          <p:nvPr/>
        </p:nvSpPr>
        <p:spPr bwMode="auto">
          <a:xfrm>
            <a:off x="2385328" y="1868685"/>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ja-JP" altLang="en-US"/>
          </a:p>
        </p:txBody>
      </p:sp>
      <p:sp>
        <p:nvSpPr>
          <p:cNvPr id="9" name="テキスト ボックス 7"/>
          <p:cNvSpPr txBox="1">
            <a:spLocks noChangeArrowheads="1"/>
          </p:cNvSpPr>
          <p:nvPr/>
        </p:nvSpPr>
        <p:spPr bwMode="auto">
          <a:xfrm>
            <a:off x="924828" y="1733747"/>
            <a:ext cx="65674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ja-JP" altLang="en-US" sz="1400"/>
          </a:p>
        </p:txBody>
      </p:sp>
      <p:graphicFrame>
        <p:nvGraphicFramePr>
          <p:cNvPr id="10" name="表 9"/>
          <p:cNvGraphicFramePr>
            <a:graphicFrameLocks noGrp="1"/>
          </p:cNvGraphicFramePr>
          <p:nvPr>
            <p:extLst>
              <p:ext uri="{D42A27DB-BD31-4B8C-83A1-F6EECF244321}">
                <p14:modId xmlns:p14="http://schemas.microsoft.com/office/powerpoint/2010/main" val="3399148345"/>
              </p:ext>
            </p:extLst>
          </p:nvPr>
        </p:nvGraphicFramePr>
        <p:xfrm>
          <a:off x="208108" y="654246"/>
          <a:ext cx="12457392" cy="2202137"/>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557174">
                  <a:extLst>
                    <a:ext uri="{9D8B030D-6E8A-4147-A177-3AD203B41FA5}">
                      <a16:colId xmlns:a16="http://schemas.microsoft.com/office/drawing/2014/main" val="3492155408"/>
                    </a:ext>
                  </a:extLst>
                </a:gridCol>
                <a:gridCol w="1557174">
                  <a:extLst>
                    <a:ext uri="{9D8B030D-6E8A-4147-A177-3AD203B41FA5}">
                      <a16:colId xmlns:a16="http://schemas.microsoft.com/office/drawing/2014/main" val="4287628127"/>
                    </a:ext>
                  </a:extLst>
                </a:gridCol>
                <a:gridCol w="1557174">
                  <a:extLst>
                    <a:ext uri="{9D8B030D-6E8A-4147-A177-3AD203B41FA5}">
                      <a16:colId xmlns:a16="http://schemas.microsoft.com/office/drawing/2014/main" val="3194665826"/>
                    </a:ext>
                  </a:extLst>
                </a:gridCol>
                <a:gridCol w="1557174">
                  <a:extLst>
                    <a:ext uri="{9D8B030D-6E8A-4147-A177-3AD203B41FA5}">
                      <a16:colId xmlns:a16="http://schemas.microsoft.com/office/drawing/2014/main" val="2496749232"/>
                    </a:ext>
                  </a:extLst>
                </a:gridCol>
                <a:gridCol w="1557174">
                  <a:extLst>
                    <a:ext uri="{9D8B030D-6E8A-4147-A177-3AD203B41FA5}">
                      <a16:colId xmlns:a16="http://schemas.microsoft.com/office/drawing/2014/main" val="3470822774"/>
                    </a:ext>
                  </a:extLst>
                </a:gridCol>
                <a:gridCol w="1557174">
                  <a:extLst>
                    <a:ext uri="{9D8B030D-6E8A-4147-A177-3AD203B41FA5}">
                      <a16:colId xmlns:a16="http://schemas.microsoft.com/office/drawing/2014/main" val="3415030005"/>
                    </a:ext>
                  </a:extLst>
                </a:gridCol>
                <a:gridCol w="1557174">
                  <a:extLst>
                    <a:ext uri="{9D8B030D-6E8A-4147-A177-3AD203B41FA5}">
                      <a16:colId xmlns:a16="http://schemas.microsoft.com/office/drawing/2014/main" val="2943237897"/>
                    </a:ext>
                  </a:extLst>
                </a:gridCol>
                <a:gridCol w="1557174">
                  <a:extLst>
                    <a:ext uri="{9D8B030D-6E8A-4147-A177-3AD203B41FA5}">
                      <a16:colId xmlns:a16="http://schemas.microsoft.com/office/drawing/2014/main" val="2624088535"/>
                    </a:ext>
                  </a:extLst>
                </a:gridCol>
              </a:tblGrid>
              <a:tr h="574375">
                <a:tc gridSpan="4">
                  <a:txBody>
                    <a:bodyPr/>
                    <a:lstStyle/>
                    <a:p>
                      <a:pPr algn="ctr"/>
                      <a:r>
                        <a:rPr kumimoji="1" lang="ja-JP" altLang="en-US" sz="2400" dirty="0" smtClean="0">
                          <a:latin typeface="Meiryo UI" panose="020B0604030504040204" pitchFamily="50" charset="-128"/>
                          <a:ea typeface="Meiryo UI" panose="020B0604030504040204" pitchFamily="50" charset="-128"/>
                          <a:cs typeface="メイリオ" panose="020B0604030504040204" pitchFamily="50" charset="-128"/>
                        </a:rPr>
                        <a:t>令和元年度</a:t>
                      </a:r>
                      <a:endParaRPr kumimoji="1" lang="ja-JP" altLang="en-US" sz="2400" dirty="0">
                        <a:latin typeface="Meiryo UI" panose="020B0604030504040204" pitchFamily="50" charset="-128"/>
                        <a:ea typeface="Meiryo UI" panose="020B0604030504040204" pitchFamily="50" charset="-128"/>
                        <a:cs typeface="メイリオ" panose="020B0604030504040204" pitchFamily="50" charset="-128"/>
                      </a:endParaRPr>
                    </a:p>
                  </a:txBody>
                  <a:tcPr marL="91480" marR="91480" marT="45640" marB="45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hMerge="1">
                  <a:txBody>
                    <a:bodyPr/>
                    <a:lstStyle/>
                    <a:p>
                      <a:pPr algn="ctr"/>
                      <a:endPar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anchor="ctr"/>
                </a:tc>
                <a:tc hMerge="1">
                  <a:txBody>
                    <a:bodyPr/>
                    <a:lstStyle/>
                    <a:p>
                      <a:endParaRPr kumimoji="1" lang="ja-JP" altLang="en-US"/>
                    </a:p>
                  </a:txBody>
                  <a:tcPr/>
                </a:tc>
                <a:tc gridSpan="4">
                  <a:txBody>
                    <a:bodyPr/>
                    <a:lstStyle/>
                    <a:p>
                      <a:pPr algn="ctr"/>
                      <a:r>
                        <a:rPr kumimoji="1" lang="ja-JP" altLang="en-US" sz="2400" dirty="0" smtClean="0">
                          <a:latin typeface="Meiryo UI" panose="020B0604030504040204" pitchFamily="50" charset="-128"/>
                          <a:ea typeface="Meiryo UI" panose="020B0604030504040204" pitchFamily="50" charset="-128"/>
                          <a:cs typeface="メイリオ" panose="020B0604030504040204" pitchFamily="50" charset="-128"/>
                        </a:rPr>
                        <a:t>令和</a:t>
                      </a:r>
                      <a:r>
                        <a:rPr kumimoji="1" lang="en-US" altLang="ja-JP" sz="2400" dirty="0" smtClean="0">
                          <a:latin typeface="Meiryo UI" panose="020B0604030504040204" pitchFamily="50" charset="-128"/>
                          <a:ea typeface="Meiryo UI" panose="020B0604030504040204" pitchFamily="50" charset="-128"/>
                          <a:cs typeface="メイリオ" panose="020B0604030504040204" pitchFamily="50" charset="-128"/>
                        </a:rPr>
                        <a:t>2</a:t>
                      </a:r>
                      <a:r>
                        <a:rPr kumimoji="1" lang="ja-JP" altLang="en-US" sz="2400" dirty="0" smtClean="0">
                          <a:latin typeface="Meiryo UI" panose="020B0604030504040204" pitchFamily="50" charset="-128"/>
                          <a:ea typeface="Meiryo UI" panose="020B0604030504040204" pitchFamily="50" charset="-128"/>
                          <a:cs typeface="メイリオ" panose="020B0604030504040204" pitchFamily="50" charset="-128"/>
                        </a:rPr>
                        <a:t>年度</a:t>
                      </a:r>
                      <a:endParaRPr kumimoji="1" lang="ja-JP" altLang="en-US" sz="2400" dirty="0">
                        <a:latin typeface="Meiryo UI" panose="020B0604030504040204" pitchFamily="50" charset="-128"/>
                        <a:ea typeface="Meiryo UI" panose="020B0604030504040204" pitchFamily="50" charset="-128"/>
                        <a:cs typeface="メイリオ" panose="020B0604030504040204" pitchFamily="50" charset="-128"/>
                      </a:endParaRPr>
                    </a:p>
                  </a:txBody>
                  <a:tcPr marL="91480" marR="91480" marT="45640" marB="45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hMerge="1">
                  <a:txBody>
                    <a:bodyPr/>
                    <a:lstStyle/>
                    <a:p>
                      <a:pPr algn="ct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tc>
                <a:tc hMerge="1">
                  <a:txBody>
                    <a:bodyPr/>
                    <a:lstStyle/>
                    <a:p>
                      <a:endParaRPr kumimoji="1" lang="ja-JP" altLang="en-US"/>
                    </a:p>
                  </a:txBody>
                  <a:tcPr/>
                </a:tc>
                <a:extLst>
                  <a:ext uri="{0D108BD9-81ED-4DB2-BD59-A6C34878D82A}">
                    <a16:rowId xmlns:a16="http://schemas.microsoft.com/office/drawing/2014/main" val="2971999967"/>
                  </a:ext>
                </a:extLst>
              </a:tr>
              <a:tr h="1627762">
                <a:tc>
                  <a:txBody>
                    <a:bodyPr/>
                    <a:lstStyle/>
                    <a:p>
                      <a:pPr algn="l"/>
                      <a:r>
                        <a:rPr kumimoji="1" lang="en-US" altLang="ja-JP" sz="2400" dirty="0"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rPr>
                        <a:t>4</a:t>
                      </a:r>
                      <a:endParaRPr kumimoji="1" lang="ja-JP" altLang="en-US" sz="24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91480" marR="91480" marT="45640" marB="45640">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en-US" altLang="ja-JP" sz="2400" dirty="0"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rPr>
                        <a:t>7</a:t>
                      </a:r>
                      <a:endParaRPr kumimoji="1" lang="ja-JP" altLang="en-US" sz="24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91480" marR="91480" marT="45640" marB="4564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en-US" altLang="ja-JP" sz="2400" dirty="0"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rPr>
                        <a:t>10</a:t>
                      </a:r>
                      <a:endParaRPr kumimoji="1" lang="ja-JP" altLang="en-US" sz="24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91480" marR="91480" marT="45640" marB="4564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en-US" altLang="ja-JP" sz="2400" dirty="0"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rPr>
                        <a:t>1</a:t>
                      </a:r>
                      <a:endParaRPr kumimoji="1" lang="ja-JP" altLang="en-US" sz="24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91480" marR="91480" marT="45640" marB="45640">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en-US" altLang="ja-JP" sz="2400" dirty="0"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rPr>
                        <a:t>4</a:t>
                      </a:r>
                      <a:endParaRPr kumimoji="1" lang="ja-JP" altLang="en-US" sz="24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91480" marR="91480" marT="45640" marB="45640">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en-US" altLang="ja-JP" sz="2400" dirty="0"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rPr>
                        <a:t>7</a:t>
                      </a:r>
                      <a:endParaRPr kumimoji="1" lang="ja-JP" altLang="en-US" sz="24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91480" marR="91480" marT="45640" marB="4564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en-US" altLang="ja-JP" sz="2400" dirty="0"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rPr>
                        <a:t>10</a:t>
                      </a:r>
                      <a:endParaRPr kumimoji="1" lang="ja-JP" altLang="en-US" sz="24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91480" marR="91480" marT="45640" marB="4564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en-US" altLang="ja-JP" sz="2400" dirty="0"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rPr>
                        <a:t>1</a:t>
                      </a:r>
                      <a:endParaRPr kumimoji="1" lang="ja-JP" altLang="en-US" sz="24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marL="91480" marR="91480" marT="45640" marB="45640">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783635"/>
                  </a:ext>
                </a:extLst>
              </a:tr>
            </a:tbl>
          </a:graphicData>
        </a:graphic>
      </p:graphicFrame>
      <p:sp>
        <p:nvSpPr>
          <p:cNvPr id="11" name="ホームベース 50"/>
          <p:cNvSpPr>
            <a:spLocks noChangeArrowheads="1"/>
          </p:cNvSpPr>
          <p:nvPr/>
        </p:nvSpPr>
        <p:spPr bwMode="auto">
          <a:xfrm>
            <a:off x="3120941" y="1727609"/>
            <a:ext cx="1767691" cy="684213"/>
          </a:xfrm>
          <a:prstGeom prst="homePlate">
            <a:avLst>
              <a:gd name="adj" fmla="val 59815"/>
            </a:avLst>
          </a:prstGeom>
          <a:solidFill>
            <a:srgbClr val="FFFF99"/>
          </a:solidFill>
          <a:ln w="19050" algn="ctr">
            <a:noFill/>
            <a:miter lim="800000"/>
            <a:headEnd/>
            <a:tailEnd/>
          </a:ln>
          <a:effectLst>
            <a:innerShdw blurRad="114300">
              <a:prstClr val="black"/>
            </a:innerShdw>
          </a:effectLst>
          <a:scene3d>
            <a:camera prst="orthographicFront">
              <a:rot lat="0" lon="0" rev="0"/>
            </a:camera>
            <a:lightRig rig="balanced" dir="t">
              <a:rot lat="0" lon="0" rev="8700000"/>
            </a:lightRig>
          </a:scene3d>
          <a:sp3d>
            <a:bevelT w="190500" h="38100"/>
          </a:sp3d>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457200" indent="-284163">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914400" indent="-227013">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371600" indent="-227013">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1828800" indent="-227013">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indent="-22701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indent="-22701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indent="-22701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indent="-22701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en-US" altLang="ja-JP" sz="700">
              <a:solidFill>
                <a:srgbClr val="000000"/>
              </a:solidFill>
              <a:latin typeface="メイリオ" panose="020B0604030504040204" pitchFamily="50" charset="-128"/>
              <a:ea typeface="メイリオ" panose="020B0604030504040204" pitchFamily="50" charset="-128"/>
            </a:endParaRPr>
          </a:p>
        </p:txBody>
      </p:sp>
      <p:sp>
        <p:nvSpPr>
          <p:cNvPr id="12" name="ホームベース 52"/>
          <p:cNvSpPr>
            <a:spLocks noChangeArrowheads="1"/>
          </p:cNvSpPr>
          <p:nvPr/>
        </p:nvSpPr>
        <p:spPr bwMode="auto">
          <a:xfrm>
            <a:off x="6445806" y="1719544"/>
            <a:ext cx="6147682" cy="673972"/>
          </a:xfrm>
          <a:prstGeom prst="homePlate">
            <a:avLst>
              <a:gd name="adj" fmla="val 59664"/>
            </a:avLst>
          </a:prstGeom>
          <a:solidFill>
            <a:srgbClr val="FFFF99"/>
          </a:solidFill>
          <a:ln w="19050" algn="ctr">
            <a:noFill/>
            <a:miter lim="800000"/>
            <a:headEnd/>
            <a:tailEnd/>
          </a:ln>
          <a:effectLst>
            <a:innerShdw blurRad="114300">
              <a:prstClr val="black"/>
            </a:innerShdw>
          </a:effectLst>
          <a:scene3d>
            <a:camera prst="orthographicFront">
              <a:rot lat="0" lon="0" rev="0"/>
            </a:camera>
            <a:lightRig rig="balanced" dir="t">
              <a:rot lat="0" lon="0" rev="8700000"/>
            </a:lightRig>
          </a:scene3d>
          <a:sp3d>
            <a:bevelT w="190500" h="38100"/>
          </a:sp3d>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457200" indent="-284163">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914400" indent="-227013">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371600" indent="-227013">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1828800" indent="-227013">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indent="-22701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indent="-22701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indent="-22701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indent="-22701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en-US" altLang="ja-JP" sz="800">
              <a:solidFill>
                <a:srgbClr val="000000"/>
              </a:solidFill>
              <a:latin typeface="メイリオ" panose="020B0604030504040204" pitchFamily="50" charset="-128"/>
              <a:ea typeface="メイリオ" panose="020B0604030504040204" pitchFamily="50" charset="-128"/>
            </a:endParaRPr>
          </a:p>
        </p:txBody>
      </p:sp>
      <p:sp>
        <p:nvSpPr>
          <p:cNvPr id="14" name="テキスト ボックス 13"/>
          <p:cNvSpPr txBox="1"/>
          <p:nvPr/>
        </p:nvSpPr>
        <p:spPr>
          <a:xfrm>
            <a:off x="10721280" y="2540135"/>
            <a:ext cx="2901163" cy="103350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lIns="0" tIns="0" rIns="0" bIns="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ja-JP" altLang="en-US" sz="1800" b="1" dirty="0" smtClean="0">
                <a:latin typeface="Meiryo UI" panose="020B0604030504040204" pitchFamily="50" charset="-128"/>
                <a:ea typeface="Meiryo UI" panose="020B0604030504040204" pitchFamily="50" charset="-128"/>
              </a:rPr>
              <a:t>現指定管理終了　●</a:t>
            </a:r>
            <a:endParaRPr lang="en-US" altLang="ja-JP" sz="1800" b="1" dirty="0">
              <a:latin typeface="Meiryo UI" panose="020B0604030504040204" pitchFamily="50" charset="-128"/>
              <a:ea typeface="Meiryo UI" panose="020B0604030504040204" pitchFamily="50" charset="-128"/>
            </a:endParaRPr>
          </a:p>
        </p:txBody>
      </p:sp>
      <p:sp>
        <p:nvSpPr>
          <p:cNvPr id="17" name="ホームベース 50"/>
          <p:cNvSpPr>
            <a:spLocks noChangeArrowheads="1"/>
          </p:cNvSpPr>
          <p:nvPr/>
        </p:nvSpPr>
        <p:spPr bwMode="auto">
          <a:xfrm>
            <a:off x="4888632" y="1716770"/>
            <a:ext cx="1485162" cy="676746"/>
          </a:xfrm>
          <a:prstGeom prst="homePlate">
            <a:avLst>
              <a:gd name="adj" fmla="val 59756"/>
            </a:avLst>
          </a:prstGeom>
          <a:solidFill>
            <a:srgbClr val="FFFF99"/>
          </a:solidFill>
          <a:ln w="19050" algn="ctr">
            <a:noFill/>
            <a:miter lim="800000"/>
            <a:headEnd/>
            <a:tailEnd/>
          </a:ln>
          <a:effectLst>
            <a:innerShdw blurRad="114300">
              <a:prstClr val="black"/>
            </a:innerShdw>
          </a:effectLst>
          <a:scene3d>
            <a:camera prst="orthographicFront">
              <a:rot lat="0" lon="0" rev="0"/>
            </a:camera>
            <a:lightRig rig="balanced" dir="t">
              <a:rot lat="0" lon="0" rev="8700000"/>
            </a:lightRig>
          </a:scene3d>
          <a:sp3d>
            <a:bevelT w="190500" h="38100"/>
          </a:sp3d>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457200" indent="-284163">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914400" indent="-227013">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371600" indent="-227013">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1828800" indent="-227013">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indent="-22701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indent="-22701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indent="-22701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indent="-22701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en-US" altLang="ja-JP" sz="700">
              <a:solidFill>
                <a:srgbClr val="000000"/>
              </a:solidFill>
              <a:latin typeface="メイリオ" panose="020B0604030504040204" pitchFamily="50" charset="-128"/>
              <a:ea typeface="メイリオ" panose="020B0604030504040204" pitchFamily="50" charset="-128"/>
            </a:endParaRPr>
          </a:p>
        </p:txBody>
      </p:sp>
      <p:sp>
        <p:nvSpPr>
          <p:cNvPr id="18" name="テキスト ボックス 17"/>
          <p:cNvSpPr txBox="1"/>
          <p:nvPr/>
        </p:nvSpPr>
        <p:spPr>
          <a:xfrm>
            <a:off x="3160455" y="1870267"/>
            <a:ext cx="1464422" cy="84210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lIns="0" tIns="0" rIns="0" bIns="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ja-JP" altLang="en-US" sz="1600" b="1" dirty="0" smtClean="0">
                <a:solidFill>
                  <a:srgbClr val="FF0000"/>
                </a:solidFill>
                <a:latin typeface="Meiryo UI" panose="020B0604030504040204" pitchFamily="50" charset="-128"/>
                <a:ea typeface="Meiryo UI" panose="020B0604030504040204" pitchFamily="50" charset="-128"/>
              </a:rPr>
              <a:t>サウンディング型</a:t>
            </a:r>
            <a:endParaRPr lang="en-US" altLang="ja-JP" sz="1600" b="1" dirty="0" smtClean="0">
              <a:solidFill>
                <a:srgbClr val="FF0000"/>
              </a:solidFill>
              <a:latin typeface="Meiryo UI" panose="020B0604030504040204" pitchFamily="50" charset="-128"/>
              <a:ea typeface="Meiryo UI" panose="020B0604030504040204" pitchFamily="50" charset="-128"/>
            </a:endParaRPr>
          </a:p>
          <a:p>
            <a:pPr algn="ctr">
              <a:defRPr/>
            </a:pPr>
            <a:r>
              <a:rPr lang="ja-JP" altLang="en-US" sz="1600" b="1" dirty="0" smtClean="0">
                <a:solidFill>
                  <a:srgbClr val="FF0000"/>
                </a:solidFill>
                <a:latin typeface="Meiryo UI" panose="020B0604030504040204" pitchFamily="50" charset="-128"/>
                <a:ea typeface="Meiryo UI" panose="020B0604030504040204" pitchFamily="50" charset="-128"/>
              </a:rPr>
              <a:t>市場調査</a:t>
            </a:r>
            <a:endParaRPr lang="en-US" altLang="ja-JP" sz="1600" b="1" dirty="0" smtClean="0">
              <a:solidFill>
                <a:srgbClr val="FF0000"/>
              </a:solidFill>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4849118" y="1860787"/>
            <a:ext cx="1263650" cy="41696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lIns="0" tIns="0" rIns="0" bIns="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ja-JP" altLang="en-US" sz="1600" b="1" dirty="0" smtClean="0">
                <a:latin typeface="Meiryo UI" panose="020B0604030504040204" pitchFamily="50" charset="-128"/>
                <a:ea typeface="Meiryo UI" panose="020B0604030504040204" pitchFamily="50" charset="-128"/>
              </a:rPr>
              <a:t>運営方針</a:t>
            </a:r>
            <a:endParaRPr lang="en-US" altLang="ja-JP" sz="1600" b="1" dirty="0" smtClean="0">
              <a:latin typeface="Meiryo UI" panose="020B0604030504040204" pitchFamily="50" charset="-128"/>
              <a:ea typeface="Meiryo UI" panose="020B0604030504040204" pitchFamily="50" charset="-128"/>
            </a:endParaRPr>
          </a:p>
          <a:p>
            <a:pPr algn="ctr">
              <a:defRPr/>
            </a:pPr>
            <a:r>
              <a:rPr lang="ja-JP" altLang="en-US" sz="1600" b="1" dirty="0" smtClean="0">
                <a:latin typeface="Meiryo UI" panose="020B0604030504040204" pitchFamily="50" charset="-128"/>
                <a:ea typeface="Meiryo UI" panose="020B0604030504040204" pitchFamily="50" charset="-128"/>
              </a:rPr>
              <a:t>の検討</a:t>
            </a:r>
            <a:endParaRPr lang="en-US" altLang="ja-JP" sz="1600" b="1" dirty="0" smtClean="0">
              <a:latin typeface="Meiryo UI" panose="020B0604030504040204" pitchFamily="50" charset="-128"/>
              <a:ea typeface="Meiryo UI" panose="020B0604030504040204" pitchFamily="50" charset="-128"/>
            </a:endParaRPr>
          </a:p>
        </p:txBody>
      </p:sp>
      <p:sp>
        <p:nvSpPr>
          <p:cNvPr id="20" name="テキスト ボックス 19"/>
          <p:cNvSpPr txBox="1"/>
          <p:nvPr/>
        </p:nvSpPr>
        <p:spPr>
          <a:xfrm>
            <a:off x="7492315" y="1798603"/>
            <a:ext cx="3375576" cy="76126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lIns="0" tIns="0" rIns="0" bIns="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ja-JP" altLang="en-US" sz="1800" b="1" dirty="0" smtClean="0">
                <a:latin typeface="Meiryo UI" panose="020B0604030504040204" pitchFamily="50" charset="-128"/>
                <a:ea typeface="Meiryo UI" panose="020B0604030504040204" pitchFamily="50" charset="-128"/>
              </a:rPr>
              <a:t>指定管理</a:t>
            </a:r>
            <a:endParaRPr lang="en-US" altLang="ja-JP" sz="1800" b="1" dirty="0" smtClean="0">
              <a:latin typeface="Meiryo UI" panose="020B0604030504040204" pitchFamily="50" charset="-128"/>
              <a:ea typeface="Meiryo UI" panose="020B0604030504040204" pitchFamily="50" charset="-128"/>
            </a:endParaRPr>
          </a:p>
          <a:p>
            <a:pPr>
              <a:defRPr/>
            </a:pPr>
            <a:r>
              <a:rPr lang="ja-JP" altLang="en-US" sz="1800" b="1" dirty="0" smtClean="0">
                <a:latin typeface="Meiryo UI" panose="020B0604030504040204" pitchFamily="50" charset="-128"/>
                <a:ea typeface="Meiryo UI" panose="020B0604030504040204" pitchFamily="50" charset="-128"/>
              </a:rPr>
              <a:t>高架下占用者　　選定手続き</a:t>
            </a:r>
            <a:endParaRPr lang="en-US" altLang="ja-JP" sz="1800" b="1" dirty="0" smtClean="0">
              <a:latin typeface="Meiryo UI" panose="020B0604030504040204" pitchFamily="50" charset="-128"/>
              <a:ea typeface="Meiryo UI" panose="020B0604030504040204" pitchFamily="50" charset="-128"/>
            </a:endParaRPr>
          </a:p>
        </p:txBody>
      </p:sp>
      <p:sp>
        <p:nvSpPr>
          <p:cNvPr id="2" name="四角形吹き出し 1"/>
          <p:cNvSpPr/>
          <p:nvPr/>
        </p:nvSpPr>
        <p:spPr>
          <a:xfrm>
            <a:off x="2569478" y="3290723"/>
            <a:ext cx="7071682" cy="4411565"/>
          </a:xfrm>
          <a:prstGeom prst="wedgeRectCallout">
            <a:avLst>
              <a:gd name="adj1" fmla="val -30664"/>
              <a:gd name="adj2" fmla="val -68709"/>
            </a:avLst>
          </a:prstGeom>
          <a:solidFill>
            <a:schemeClr val="bg1">
              <a:lumMod val="95000"/>
            </a:schemeClr>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5" name="表 4"/>
          <p:cNvGraphicFramePr>
            <a:graphicFrameLocks noGrp="1"/>
          </p:cNvGraphicFramePr>
          <p:nvPr>
            <p:extLst>
              <p:ext uri="{D42A27DB-BD31-4B8C-83A1-F6EECF244321}">
                <p14:modId xmlns:p14="http://schemas.microsoft.com/office/powerpoint/2010/main" val="4143720520"/>
              </p:ext>
            </p:extLst>
          </p:nvPr>
        </p:nvGraphicFramePr>
        <p:xfrm>
          <a:off x="836159" y="3124368"/>
          <a:ext cx="11353337" cy="6302687"/>
        </p:xfrm>
        <a:graphic>
          <a:graphicData uri="http://schemas.openxmlformats.org/drawingml/2006/table">
            <a:tbl>
              <a:tblPr firstCol="1" bandRow="1">
                <a:tableStyleId>{793D81CF-94F2-401A-BA57-92F5A7B2D0C5}</a:tableStyleId>
              </a:tblPr>
              <a:tblGrid>
                <a:gridCol w="5420625">
                  <a:extLst>
                    <a:ext uri="{9D8B030D-6E8A-4147-A177-3AD203B41FA5}">
                      <a16:colId xmlns:a16="http://schemas.microsoft.com/office/drawing/2014/main" val="3615049294"/>
                    </a:ext>
                  </a:extLst>
                </a:gridCol>
                <a:gridCol w="5932712">
                  <a:extLst>
                    <a:ext uri="{9D8B030D-6E8A-4147-A177-3AD203B41FA5}">
                      <a16:colId xmlns:a16="http://schemas.microsoft.com/office/drawing/2014/main" val="1214114884"/>
                    </a:ext>
                  </a:extLst>
                </a:gridCol>
              </a:tblGrid>
              <a:tr h="690688">
                <a:tc>
                  <a:txBody>
                    <a:bodyPr/>
                    <a:lstStyle/>
                    <a:p>
                      <a:pPr indent="66675" algn="just">
                        <a:spcAft>
                          <a:spcPts val="0"/>
                        </a:spcAft>
                      </a:pPr>
                      <a:r>
                        <a:rPr lang="ja-JP" sz="2800" b="0" kern="100" dirty="0">
                          <a:effectLst/>
                        </a:rPr>
                        <a:t>９月</a:t>
                      </a:r>
                      <a:r>
                        <a:rPr lang="en-US" sz="2800" b="0" kern="100" dirty="0">
                          <a:effectLst/>
                        </a:rPr>
                        <a:t>24</a:t>
                      </a:r>
                      <a:r>
                        <a:rPr lang="ja-JP" sz="2800" b="0" kern="100" dirty="0">
                          <a:effectLst/>
                        </a:rPr>
                        <a:t>日</a:t>
                      </a:r>
                      <a:r>
                        <a:rPr lang="en-US" sz="2800" b="0" kern="100" dirty="0">
                          <a:effectLst/>
                        </a:rPr>
                        <a:t>(</a:t>
                      </a:r>
                      <a:r>
                        <a:rPr lang="ja-JP" sz="2800" b="0" kern="100" dirty="0">
                          <a:effectLst/>
                        </a:rPr>
                        <a:t>火</a:t>
                      </a:r>
                      <a:r>
                        <a:rPr lang="en-US" sz="2800" b="0" kern="100" dirty="0">
                          <a:effectLst/>
                        </a:rPr>
                        <a:t>)</a:t>
                      </a:r>
                      <a:r>
                        <a:rPr lang="ja-JP" sz="2800" b="0" kern="100" dirty="0">
                          <a:effectLst/>
                        </a:rPr>
                        <a:t>～</a:t>
                      </a:r>
                      <a:r>
                        <a:rPr lang="en-US" sz="2800" b="0" kern="100" dirty="0">
                          <a:effectLst/>
                        </a:rPr>
                        <a:t>11</a:t>
                      </a:r>
                      <a:r>
                        <a:rPr lang="ja-JP" sz="2800" b="0" kern="100" dirty="0">
                          <a:effectLst/>
                        </a:rPr>
                        <a:t>月８日（金</a:t>
                      </a:r>
                      <a:r>
                        <a:rPr lang="en-US" sz="2800" b="0" kern="100" dirty="0">
                          <a:effectLst/>
                        </a:rPr>
                        <a:t>)</a:t>
                      </a:r>
                      <a:endParaRPr lang="ja-JP" sz="28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just">
                        <a:spcAft>
                          <a:spcPts val="0"/>
                        </a:spcAft>
                      </a:pPr>
                      <a:r>
                        <a:rPr lang="ja-JP" sz="2800" b="0" kern="100" dirty="0">
                          <a:effectLst/>
                        </a:rPr>
                        <a:t>実施要領の配布</a:t>
                      </a:r>
                      <a:endParaRPr lang="ja-JP" sz="28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37148968"/>
                  </a:ext>
                </a:extLst>
              </a:tr>
              <a:tr h="777183">
                <a:tc>
                  <a:txBody>
                    <a:bodyPr/>
                    <a:lstStyle/>
                    <a:p>
                      <a:pPr indent="66675" algn="just">
                        <a:spcAft>
                          <a:spcPts val="0"/>
                        </a:spcAft>
                      </a:pPr>
                      <a:r>
                        <a:rPr lang="ja-JP" sz="2800" b="0" kern="100" dirty="0">
                          <a:effectLst/>
                        </a:rPr>
                        <a:t>９月</a:t>
                      </a:r>
                      <a:r>
                        <a:rPr lang="en-US" sz="2800" b="0" kern="100" dirty="0">
                          <a:effectLst/>
                        </a:rPr>
                        <a:t>24</a:t>
                      </a:r>
                      <a:r>
                        <a:rPr lang="ja-JP" sz="2800" b="0" kern="100" dirty="0">
                          <a:effectLst/>
                        </a:rPr>
                        <a:t>日</a:t>
                      </a:r>
                      <a:r>
                        <a:rPr lang="en-US" sz="2800" b="0" kern="100" dirty="0">
                          <a:effectLst/>
                        </a:rPr>
                        <a:t>(</a:t>
                      </a:r>
                      <a:r>
                        <a:rPr lang="ja-JP" sz="2800" b="0" kern="100" dirty="0">
                          <a:effectLst/>
                        </a:rPr>
                        <a:t>火</a:t>
                      </a:r>
                      <a:r>
                        <a:rPr lang="en-US" sz="2800" b="0" kern="100" dirty="0">
                          <a:effectLst/>
                        </a:rPr>
                        <a:t>)</a:t>
                      </a:r>
                      <a:r>
                        <a:rPr lang="ja-JP" sz="2800" b="0" kern="100" dirty="0">
                          <a:effectLst/>
                        </a:rPr>
                        <a:t>～</a:t>
                      </a:r>
                      <a:r>
                        <a:rPr lang="en-US" sz="2800" b="0" kern="100" dirty="0">
                          <a:effectLst/>
                        </a:rPr>
                        <a:t>10</a:t>
                      </a:r>
                      <a:r>
                        <a:rPr lang="ja-JP" sz="2800" b="0" kern="100" dirty="0">
                          <a:effectLst/>
                        </a:rPr>
                        <a:t>月８日（火）</a:t>
                      </a:r>
                      <a:endParaRPr lang="ja-JP" sz="28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tc>
                  <a:txBody>
                    <a:bodyPr/>
                    <a:lstStyle/>
                    <a:p>
                      <a:pPr algn="just">
                        <a:spcAft>
                          <a:spcPts val="0"/>
                        </a:spcAft>
                      </a:pPr>
                      <a:r>
                        <a:rPr lang="ja-JP" sz="2800" b="0" kern="100" dirty="0">
                          <a:effectLst/>
                        </a:rPr>
                        <a:t>事前説明会及び現地説明会の受付</a:t>
                      </a:r>
                      <a:endParaRPr lang="ja-JP" sz="28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788150523"/>
                  </a:ext>
                </a:extLst>
              </a:tr>
              <a:tr h="690688">
                <a:tc>
                  <a:txBody>
                    <a:bodyPr/>
                    <a:lstStyle/>
                    <a:p>
                      <a:pPr indent="66675" algn="just">
                        <a:spcAft>
                          <a:spcPts val="0"/>
                        </a:spcAft>
                      </a:pPr>
                      <a:r>
                        <a:rPr lang="en-US" sz="2800" b="0" kern="100" dirty="0">
                          <a:effectLst/>
                        </a:rPr>
                        <a:t>10</a:t>
                      </a:r>
                      <a:r>
                        <a:rPr lang="ja-JP" sz="2800" b="0" kern="100" dirty="0">
                          <a:effectLst/>
                        </a:rPr>
                        <a:t>月９日</a:t>
                      </a:r>
                      <a:r>
                        <a:rPr lang="en-US" sz="2800" b="0" kern="100" dirty="0">
                          <a:effectLst/>
                        </a:rPr>
                        <a:t>(</a:t>
                      </a:r>
                      <a:r>
                        <a:rPr lang="ja-JP" sz="2800" b="0" kern="100" dirty="0">
                          <a:effectLst/>
                        </a:rPr>
                        <a:t>水</a:t>
                      </a:r>
                      <a:r>
                        <a:rPr lang="en-US" sz="2800" b="0" kern="100" dirty="0">
                          <a:effectLst/>
                        </a:rPr>
                        <a:t>)</a:t>
                      </a:r>
                      <a:endParaRPr lang="ja-JP" sz="28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tc>
                  <a:txBody>
                    <a:bodyPr/>
                    <a:lstStyle/>
                    <a:p>
                      <a:pPr algn="just">
                        <a:spcAft>
                          <a:spcPts val="0"/>
                        </a:spcAft>
                      </a:pPr>
                      <a:r>
                        <a:rPr lang="ja-JP" sz="2800" b="0" kern="100" dirty="0">
                          <a:effectLst/>
                        </a:rPr>
                        <a:t>事前</a:t>
                      </a:r>
                      <a:r>
                        <a:rPr lang="ja-JP" sz="2800" b="0" kern="100" dirty="0" smtClean="0">
                          <a:effectLst/>
                        </a:rPr>
                        <a:t>説明会</a:t>
                      </a:r>
                      <a:r>
                        <a:rPr lang="ja-JP" altLang="en-US" sz="2800" b="0" kern="100" dirty="0" smtClean="0">
                          <a:effectLst/>
                        </a:rPr>
                        <a:t>　</a:t>
                      </a:r>
                      <a:endParaRPr lang="ja-JP" sz="28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525013715"/>
                  </a:ext>
                </a:extLst>
              </a:tr>
              <a:tr h="690688">
                <a:tc>
                  <a:txBody>
                    <a:bodyPr/>
                    <a:lstStyle/>
                    <a:p>
                      <a:pPr indent="66675" algn="just">
                        <a:spcAft>
                          <a:spcPts val="0"/>
                        </a:spcAft>
                      </a:pPr>
                      <a:r>
                        <a:rPr lang="en-US" sz="2800" b="0" kern="100" dirty="0">
                          <a:effectLst/>
                        </a:rPr>
                        <a:t>10</a:t>
                      </a:r>
                      <a:r>
                        <a:rPr lang="ja-JP" sz="2800" b="0" kern="100" dirty="0">
                          <a:effectLst/>
                        </a:rPr>
                        <a:t>月</a:t>
                      </a:r>
                      <a:r>
                        <a:rPr lang="en-US" sz="2800" b="0" kern="100" dirty="0">
                          <a:effectLst/>
                        </a:rPr>
                        <a:t>15</a:t>
                      </a:r>
                      <a:r>
                        <a:rPr lang="ja-JP" sz="2800" b="0" kern="100" dirty="0">
                          <a:effectLst/>
                        </a:rPr>
                        <a:t>日</a:t>
                      </a:r>
                      <a:r>
                        <a:rPr lang="en-US" sz="2800" b="0" kern="100" dirty="0">
                          <a:effectLst/>
                        </a:rPr>
                        <a:t>(</a:t>
                      </a:r>
                      <a:r>
                        <a:rPr lang="ja-JP" sz="2800" b="0" kern="100" dirty="0">
                          <a:effectLst/>
                        </a:rPr>
                        <a:t>火</a:t>
                      </a:r>
                      <a:r>
                        <a:rPr lang="en-US" sz="2800" b="0" kern="100" dirty="0">
                          <a:effectLst/>
                        </a:rPr>
                        <a:t>)</a:t>
                      </a:r>
                      <a:r>
                        <a:rPr lang="ja-JP" sz="2800" b="0" kern="100" dirty="0">
                          <a:effectLst/>
                        </a:rPr>
                        <a:t>～</a:t>
                      </a:r>
                      <a:r>
                        <a:rPr lang="en-US" sz="2800" b="0" kern="100" dirty="0">
                          <a:effectLst/>
                        </a:rPr>
                        <a:t>10</a:t>
                      </a:r>
                      <a:r>
                        <a:rPr lang="ja-JP" sz="2800" b="0" kern="100" dirty="0">
                          <a:effectLst/>
                        </a:rPr>
                        <a:t>月</a:t>
                      </a:r>
                      <a:r>
                        <a:rPr lang="en-US" sz="2800" b="0" kern="100" dirty="0">
                          <a:effectLst/>
                        </a:rPr>
                        <a:t>17</a:t>
                      </a:r>
                      <a:r>
                        <a:rPr lang="ja-JP" sz="2800" b="0" kern="100" dirty="0">
                          <a:effectLst/>
                        </a:rPr>
                        <a:t>日（木）</a:t>
                      </a:r>
                      <a:endParaRPr lang="ja-JP" sz="28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tc>
                  <a:txBody>
                    <a:bodyPr/>
                    <a:lstStyle/>
                    <a:p>
                      <a:pPr algn="just">
                        <a:spcAft>
                          <a:spcPts val="0"/>
                        </a:spcAft>
                      </a:pPr>
                      <a:r>
                        <a:rPr lang="ja-JP" sz="2800" b="0" kern="100" dirty="0">
                          <a:effectLst/>
                        </a:rPr>
                        <a:t>現地説明会</a:t>
                      </a:r>
                      <a:endParaRPr lang="ja-JP" sz="28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928632579"/>
                  </a:ext>
                </a:extLst>
              </a:tr>
              <a:tr h="690688">
                <a:tc>
                  <a:txBody>
                    <a:bodyPr/>
                    <a:lstStyle/>
                    <a:p>
                      <a:pPr indent="66675" algn="just">
                        <a:spcAft>
                          <a:spcPts val="0"/>
                        </a:spcAft>
                      </a:pPr>
                      <a:r>
                        <a:rPr lang="ja-JP" sz="2800" b="0" kern="100" dirty="0">
                          <a:effectLst/>
                        </a:rPr>
                        <a:t>９月</a:t>
                      </a:r>
                      <a:r>
                        <a:rPr lang="en-US" sz="2800" b="0" kern="100" dirty="0">
                          <a:effectLst/>
                        </a:rPr>
                        <a:t>24</a:t>
                      </a:r>
                      <a:r>
                        <a:rPr lang="ja-JP" sz="2800" b="0" kern="100" dirty="0">
                          <a:effectLst/>
                        </a:rPr>
                        <a:t>日</a:t>
                      </a:r>
                      <a:r>
                        <a:rPr lang="en-US" sz="2800" b="0" kern="100" dirty="0">
                          <a:effectLst/>
                        </a:rPr>
                        <a:t>(</a:t>
                      </a:r>
                      <a:r>
                        <a:rPr lang="ja-JP" sz="2800" b="0" kern="100" dirty="0">
                          <a:effectLst/>
                        </a:rPr>
                        <a:t>火</a:t>
                      </a:r>
                      <a:r>
                        <a:rPr lang="en-US" sz="2800" b="0" kern="100" dirty="0">
                          <a:effectLst/>
                        </a:rPr>
                        <a:t>)</a:t>
                      </a:r>
                      <a:r>
                        <a:rPr lang="ja-JP" sz="2800" b="0" kern="100" dirty="0">
                          <a:effectLst/>
                        </a:rPr>
                        <a:t>～</a:t>
                      </a:r>
                      <a:r>
                        <a:rPr lang="en-US" sz="2800" b="0" kern="100" dirty="0">
                          <a:effectLst/>
                        </a:rPr>
                        <a:t>10</a:t>
                      </a:r>
                      <a:r>
                        <a:rPr lang="ja-JP" sz="2800" b="0" kern="100" dirty="0">
                          <a:effectLst/>
                        </a:rPr>
                        <a:t>月</a:t>
                      </a:r>
                      <a:r>
                        <a:rPr lang="en-US" sz="2800" b="0" kern="100" dirty="0">
                          <a:effectLst/>
                        </a:rPr>
                        <a:t>25</a:t>
                      </a:r>
                      <a:r>
                        <a:rPr lang="ja-JP" sz="2800" b="0" kern="100" dirty="0">
                          <a:effectLst/>
                        </a:rPr>
                        <a:t>日</a:t>
                      </a:r>
                      <a:r>
                        <a:rPr lang="en-US" sz="2800" b="0" kern="100" dirty="0">
                          <a:effectLst/>
                        </a:rPr>
                        <a:t>(</a:t>
                      </a:r>
                      <a:r>
                        <a:rPr lang="ja-JP" sz="2800" b="0" kern="100" dirty="0">
                          <a:effectLst/>
                        </a:rPr>
                        <a:t>金</a:t>
                      </a:r>
                      <a:r>
                        <a:rPr lang="en-US" sz="2800" b="0" kern="100" dirty="0">
                          <a:effectLst/>
                        </a:rPr>
                        <a:t>)</a:t>
                      </a:r>
                      <a:endParaRPr lang="ja-JP" sz="28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tc>
                  <a:txBody>
                    <a:bodyPr/>
                    <a:lstStyle/>
                    <a:p>
                      <a:pPr algn="just">
                        <a:spcAft>
                          <a:spcPts val="0"/>
                        </a:spcAft>
                      </a:pPr>
                      <a:r>
                        <a:rPr lang="ja-JP" sz="2800" b="0" kern="100" dirty="0">
                          <a:effectLst/>
                        </a:rPr>
                        <a:t>質問の受付</a:t>
                      </a:r>
                      <a:endParaRPr lang="ja-JP" sz="28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799065056"/>
                  </a:ext>
                </a:extLst>
              </a:tr>
              <a:tr h="690688">
                <a:tc>
                  <a:txBody>
                    <a:bodyPr/>
                    <a:lstStyle/>
                    <a:p>
                      <a:pPr indent="66675" algn="just">
                        <a:spcAft>
                          <a:spcPts val="0"/>
                        </a:spcAft>
                      </a:pPr>
                      <a:r>
                        <a:rPr lang="en-US" sz="2800" b="0" kern="100" dirty="0">
                          <a:effectLst/>
                        </a:rPr>
                        <a:t>11</a:t>
                      </a:r>
                      <a:r>
                        <a:rPr lang="ja-JP" sz="2800" b="0" kern="100" dirty="0">
                          <a:effectLst/>
                        </a:rPr>
                        <a:t>月１日</a:t>
                      </a:r>
                      <a:r>
                        <a:rPr lang="en-US" sz="2800" b="0" kern="100" dirty="0">
                          <a:effectLst/>
                        </a:rPr>
                        <a:t>(</a:t>
                      </a:r>
                      <a:r>
                        <a:rPr lang="ja-JP" sz="2800" b="0" kern="100" dirty="0">
                          <a:effectLst/>
                        </a:rPr>
                        <a:t>金</a:t>
                      </a:r>
                      <a:r>
                        <a:rPr lang="en-US" sz="2800" b="0" kern="100" dirty="0">
                          <a:effectLst/>
                        </a:rPr>
                        <a:t>)(</a:t>
                      </a:r>
                      <a:r>
                        <a:rPr lang="ja-JP" sz="2800" b="0" kern="100" dirty="0">
                          <a:effectLst/>
                        </a:rPr>
                        <a:t>予定</a:t>
                      </a:r>
                      <a:r>
                        <a:rPr lang="en-US" sz="2800" b="0" kern="100" dirty="0">
                          <a:effectLst/>
                        </a:rPr>
                        <a:t>)</a:t>
                      </a:r>
                      <a:endParaRPr lang="ja-JP" sz="28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tc>
                  <a:txBody>
                    <a:bodyPr/>
                    <a:lstStyle/>
                    <a:p>
                      <a:pPr algn="just">
                        <a:spcAft>
                          <a:spcPts val="0"/>
                        </a:spcAft>
                      </a:pPr>
                      <a:r>
                        <a:rPr lang="ja-JP" sz="2800" b="0" kern="100" dirty="0">
                          <a:effectLst/>
                        </a:rPr>
                        <a:t>質問の回答</a:t>
                      </a:r>
                      <a:endParaRPr lang="ja-JP" sz="28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14663256"/>
                  </a:ext>
                </a:extLst>
              </a:tr>
              <a:tr h="690688">
                <a:tc>
                  <a:txBody>
                    <a:bodyPr/>
                    <a:lstStyle/>
                    <a:p>
                      <a:pPr indent="66675" algn="just">
                        <a:spcAft>
                          <a:spcPts val="0"/>
                        </a:spcAft>
                      </a:pPr>
                      <a:r>
                        <a:rPr lang="ja-JP" sz="2800" b="0" kern="100" dirty="0">
                          <a:effectLst/>
                        </a:rPr>
                        <a:t>９月</a:t>
                      </a:r>
                      <a:r>
                        <a:rPr lang="en-US" sz="2800" b="0" kern="100" dirty="0">
                          <a:effectLst/>
                        </a:rPr>
                        <a:t>24</a:t>
                      </a:r>
                      <a:r>
                        <a:rPr lang="ja-JP" sz="2800" b="0" kern="100" dirty="0">
                          <a:effectLst/>
                        </a:rPr>
                        <a:t>日</a:t>
                      </a:r>
                      <a:r>
                        <a:rPr lang="en-US" sz="2800" b="0" kern="100" dirty="0">
                          <a:effectLst/>
                        </a:rPr>
                        <a:t>(</a:t>
                      </a:r>
                      <a:r>
                        <a:rPr lang="ja-JP" sz="2800" b="0" kern="100" dirty="0">
                          <a:effectLst/>
                        </a:rPr>
                        <a:t>火</a:t>
                      </a:r>
                      <a:r>
                        <a:rPr lang="en-US" sz="2800" b="0" kern="100" dirty="0">
                          <a:effectLst/>
                        </a:rPr>
                        <a:t>)</a:t>
                      </a:r>
                      <a:r>
                        <a:rPr lang="ja-JP" sz="2800" b="0" kern="100" dirty="0">
                          <a:effectLst/>
                        </a:rPr>
                        <a:t>～</a:t>
                      </a:r>
                      <a:r>
                        <a:rPr lang="en-US" sz="2800" b="0" kern="100" dirty="0">
                          <a:effectLst/>
                        </a:rPr>
                        <a:t>11</a:t>
                      </a:r>
                      <a:r>
                        <a:rPr lang="ja-JP" sz="2800" b="0" kern="100" dirty="0">
                          <a:effectLst/>
                        </a:rPr>
                        <a:t>月８日</a:t>
                      </a:r>
                      <a:r>
                        <a:rPr lang="en-US" sz="2800" b="0" kern="100" dirty="0">
                          <a:effectLst/>
                        </a:rPr>
                        <a:t>(</a:t>
                      </a:r>
                      <a:r>
                        <a:rPr lang="ja-JP" sz="2800" b="0" kern="100" dirty="0">
                          <a:effectLst/>
                        </a:rPr>
                        <a:t>金</a:t>
                      </a:r>
                      <a:r>
                        <a:rPr lang="en-US" sz="2800" b="0" kern="100" dirty="0">
                          <a:effectLst/>
                        </a:rPr>
                        <a:t>)</a:t>
                      </a:r>
                      <a:endParaRPr lang="ja-JP" sz="28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tc>
                  <a:txBody>
                    <a:bodyPr/>
                    <a:lstStyle/>
                    <a:p>
                      <a:pPr algn="just">
                        <a:spcAft>
                          <a:spcPts val="0"/>
                        </a:spcAft>
                      </a:pPr>
                      <a:r>
                        <a:rPr lang="ja-JP" sz="2800" b="0" kern="100" dirty="0">
                          <a:effectLst/>
                        </a:rPr>
                        <a:t>対話の申込</a:t>
                      </a:r>
                      <a:endParaRPr lang="ja-JP" sz="28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900583065"/>
                  </a:ext>
                </a:extLst>
              </a:tr>
              <a:tr h="690688">
                <a:tc>
                  <a:txBody>
                    <a:bodyPr/>
                    <a:lstStyle/>
                    <a:p>
                      <a:pPr algn="just">
                        <a:spcAft>
                          <a:spcPts val="0"/>
                        </a:spcAft>
                      </a:pPr>
                      <a:r>
                        <a:rPr lang="en-US" sz="2800" b="0" kern="100" dirty="0">
                          <a:effectLst/>
                        </a:rPr>
                        <a:t> 11</a:t>
                      </a:r>
                      <a:r>
                        <a:rPr lang="ja-JP" sz="2800" b="0" kern="100" dirty="0">
                          <a:effectLst/>
                        </a:rPr>
                        <a:t>月</a:t>
                      </a:r>
                      <a:r>
                        <a:rPr lang="en-US" sz="2800" b="0" kern="100" dirty="0">
                          <a:effectLst/>
                        </a:rPr>
                        <a:t>13</a:t>
                      </a:r>
                      <a:r>
                        <a:rPr lang="ja-JP" sz="2800" b="0" kern="100" dirty="0">
                          <a:effectLst/>
                        </a:rPr>
                        <a:t>日</a:t>
                      </a:r>
                      <a:r>
                        <a:rPr lang="en-US" sz="2800" b="0" kern="100" dirty="0">
                          <a:effectLst/>
                        </a:rPr>
                        <a:t>(</a:t>
                      </a:r>
                      <a:r>
                        <a:rPr lang="ja-JP" sz="2800" b="0" kern="100" dirty="0">
                          <a:effectLst/>
                        </a:rPr>
                        <a:t>水</a:t>
                      </a:r>
                      <a:r>
                        <a:rPr lang="en-US" sz="2800" b="0" kern="100" dirty="0">
                          <a:effectLst/>
                        </a:rPr>
                        <a:t>)</a:t>
                      </a:r>
                      <a:r>
                        <a:rPr lang="ja-JP" sz="2800" b="0" kern="100" dirty="0">
                          <a:effectLst/>
                        </a:rPr>
                        <a:t>～</a:t>
                      </a:r>
                      <a:r>
                        <a:rPr lang="en-US" sz="2800" b="0" kern="100" dirty="0">
                          <a:effectLst/>
                        </a:rPr>
                        <a:t>11</a:t>
                      </a:r>
                      <a:r>
                        <a:rPr lang="ja-JP" sz="2800" b="0" kern="100" dirty="0">
                          <a:effectLst/>
                        </a:rPr>
                        <a:t>月</a:t>
                      </a:r>
                      <a:r>
                        <a:rPr lang="en-US" sz="2800" b="0" kern="100" dirty="0">
                          <a:effectLst/>
                        </a:rPr>
                        <a:t>29</a:t>
                      </a:r>
                      <a:r>
                        <a:rPr lang="ja-JP" sz="2800" b="0" kern="100" dirty="0">
                          <a:effectLst/>
                        </a:rPr>
                        <a:t>日</a:t>
                      </a:r>
                      <a:r>
                        <a:rPr lang="en-US" sz="2800" b="0" kern="100" dirty="0">
                          <a:effectLst/>
                        </a:rPr>
                        <a:t>(</a:t>
                      </a:r>
                      <a:r>
                        <a:rPr lang="ja-JP" sz="2800" b="0" kern="100" dirty="0">
                          <a:effectLst/>
                        </a:rPr>
                        <a:t>金</a:t>
                      </a:r>
                      <a:r>
                        <a:rPr lang="en-US" sz="2800" b="0" kern="100" dirty="0">
                          <a:effectLst/>
                        </a:rPr>
                        <a:t>)</a:t>
                      </a:r>
                      <a:endParaRPr lang="ja-JP" sz="28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tc>
                  <a:txBody>
                    <a:bodyPr/>
                    <a:lstStyle/>
                    <a:p>
                      <a:pPr algn="just">
                        <a:spcAft>
                          <a:spcPts val="0"/>
                        </a:spcAft>
                      </a:pPr>
                      <a:r>
                        <a:rPr lang="ja-JP" sz="2800" b="0" kern="100" dirty="0">
                          <a:effectLst/>
                        </a:rPr>
                        <a:t>対話の実施</a:t>
                      </a:r>
                      <a:endParaRPr lang="ja-JP" sz="28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208526148"/>
                  </a:ext>
                </a:extLst>
              </a:tr>
              <a:tr h="690688">
                <a:tc>
                  <a:txBody>
                    <a:bodyPr/>
                    <a:lstStyle/>
                    <a:p>
                      <a:pPr indent="66675" algn="just">
                        <a:spcAft>
                          <a:spcPts val="0"/>
                        </a:spcAft>
                      </a:pPr>
                      <a:r>
                        <a:rPr lang="en-US" sz="2800" b="0" kern="100" dirty="0">
                          <a:effectLst/>
                        </a:rPr>
                        <a:t>1</a:t>
                      </a:r>
                      <a:r>
                        <a:rPr lang="ja-JP" sz="2800" b="0" kern="100" dirty="0">
                          <a:effectLst/>
                        </a:rPr>
                        <a:t>月上旬～</a:t>
                      </a:r>
                      <a:r>
                        <a:rPr lang="en-US" sz="2800" b="0" kern="100" dirty="0">
                          <a:effectLst/>
                        </a:rPr>
                        <a:t>1</a:t>
                      </a:r>
                      <a:r>
                        <a:rPr lang="ja-JP" sz="2800" b="0" kern="100" dirty="0">
                          <a:effectLst/>
                        </a:rPr>
                        <a:t>月中旬（予定）</a:t>
                      </a:r>
                      <a:endParaRPr lang="ja-JP" sz="28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just">
                        <a:spcAft>
                          <a:spcPts val="0"/>
                        </a:spcAft>
                      </a:pPr>
                      <a:r>
                        <a:rPr lang="ja-JP" sz="2800" b="0" kern="100" dirty="0">
                          <a:effectLst/>
                        </a:rPr>
                        <a:t>実施結果概要の公表</a:t>
                      </a:r>
                      <a:endParaRPr lang="ja-JP" sz="2800" b="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5659239"/>
                  </a:ext>
                </a:extLst>
              </a:tr>
            </a:tbl>
          </a:graphicData>
        </a:graphic>
      </p:graphicFrame>
      <p:sp>
        <p:nvSpPr>
          <p:cNvPr id="22" name="楕円 21"/>
          <p:cNvSpPr/>
          <p:nvPr/>
        </p:nvSpPr>
        <p:spPr>
          <a:xfrm>
            <a:off x="8689261" y="4584576"/>
            <a:ext cx="2464067" cy="7200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latin typeface="Meiryo UI" panose="020B0604030504040204" pitchFamily="50" charset="-128"/>
                <a:ea typeface="Meiryo UI" panose="020B0604030504040204" pitchFamily="50" charset="-128"/>
              </a:rPr>
              <a:t>本日開催</a:t>
            </a:r>
            <a:endParaRPr kumimoji="1" lang="ja-JP" altLang="en-US" sz="2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01669395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175" y="2352336"/>
            <a:ext cx="4922079" cy="3691559"/>
          </a:xfrm>
          <a:prstGeom prst="rect">
            <a:avLst/>
          </a:prstGeom>
        </p:spPr>
      </p:pic>
      <p:sp>
        <p:nvSpPr>
          <p:cNvPr id="5" name="サブタイトル 2"/>
          <p:cNvSpPr txBox="1">
            <a:spLocks/>
          </p:cNvSpPr>
          <p:nvPr/>
        </p:nvSpPr>
        <p:spPr>
          <a:xfrm>
            <a:off x="2" y="4863"/>
            <a:ext cx="12830353" cy="498598"/>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128016" tIns="64008" rIns="128016" bIns="64008"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marR="0" lvl="0" indent="0" algn="l" defTabSz="1280160" rtl="0" eaLnBrk="1" fontAlgn="auto" latinLnBrk="0" hangingPunct="1">
              <a:lnSpc>
                <a:spcPct val="100000"/>
              </a:lnSpc>
              <a:spcBef>
                <a:spcPct val="20000"/>
              </a:spcBef>
              <a:spcAft>
                <a:spcPts val="0"/>
              </a:spcAft>
              <a:buClrTx/>
              <a:buSzTx/>
              <a:buFont typeface="Arial" pitchFamily="34" charset="0"/>
              <a:buNone/>
              <a:tabLst/>
              <a:defRPr/>
            </a:pPr>
            <a:r>
              <a:rPr lang="ja-JP" altLang="en-US" sz="2400" b="1" dirty="0">
                <a:solidFill>
                  <a:prstClr val="black"/>
                </a:solidFill>
                <a:latin typeface="Meiryo UI" pitchFamily="50" charset="-128"/>
                <a:ea typeface="Meiryo UI" pitchFamily="50" charset="-128"/>
                <a:cs typeface="Meiryo UI" pitchFamily="50" charset="-128"/>
              </a:rPr>
              <a:t>現地</a:t>
            </a:r>
            <a:r>
              <a:rPr kumimoji="1" lang="ja-JP" altLang="en-US" sz="2400" b="1"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説明会</a:t>
            </a:r>
            <a:endParaRPr kumimoji="1" lang="en-US" altLang="ja-JP" sz="24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6" name="スライド番号プレースホルダー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02DA3E-F348-4567-B7F4-A1C96C49CA95}" type="slidenum">
              <a:rPr kumimoji="1" lang="ja-JP" altLang="en-US" sz="168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1" lang="ja-JP" altLang="en-US" sz="168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7" name="テキスト ボックス 6"/>
          <p:cNvSpPr txBox="1"/>
          <p:nvPr/>
        </p:nvSpPr>
        <p:spPr>
          <a:xfrm>
            <a:off x="354821" y="698832"/>
            <a:ext cx="10650673" cy="1323439"/>
          </a:xfrm>
          <a:prstGeom prst="rect">
            <a:avLst/>
          </a:prstGeom>
          <a:noFill/>
        </p:spPr>
        <p:txBody>
          <a:bodyPr wrap="none" rtlCol="0">
            <a:spAutoFit/>
          </a:bodyPr>
          <a:lstStyle/>
          <a:p>
            <a:r>
              <a:rPr kumimoji="1" lang="ja-JP" altLang="en-US" sz="4000" dirty="0" smtClean="0">
                <a:latin typeface="Meiryo UI" panose="020B0604030504040204" pitchFamily="50" charset="-128"/>
                <a:ea typeface="Meiryo UI" panose="020B0604030504040204" pitchFamily="50" charset="-128"/>
              </a:rPr>
              <a:t>江坂立体駐車場</a:t>
            </a:r>
            <a:r>
              <a:rPr kumimoji="1" lang="ja-JP" altLang="en-US" sz="4000" dirty="0">
                <a:latin typeface="Meiryo UI" panose="020B0604030504040204" pitchFamily="50" charset="-128"/>
                <a:ea typeface="Meiryo UI" panose="020B0604030504040204" pitchFamily="50" charset="-128"/>
              </a:rPr>
              <a:t>　</a:t>
            </a:r>
            <a:r>
              <a:rPr kumimoji="1" lang="ja-JP" altLang="en-US" sz="4000" dirty="0" smtClean="0">
                <a:latin typeface="Meiryo UI" panose="020B0604030504040204" pitchFamily="50" charset="-128"/>
                <a:ea typeface="Meiryo UI" panose="020B0604030504040204" pitchFamily="50" charset="-128"/>
              </a:rPr>
              <a:t>　　</a:t>
            </a:r>
            <a:r>
              <a:rPr kumimoji="1" lang="en-US" altLang="ja-JP" sz="4000" dirty="0" smtClean="0">
                <a:latin typeface="Meiryo UI" panose="020B0604030504040204" pitchFamily="50" charset="-128"/>
                <a:ea typeface="Meiryo UI" panose="020B0604030504040204" pitchFamily="50" charset="-128"/>
              </a:rPr>
              <a:t>10</a:t>
            </a:r>
            <a:r>
              <a:rPr kumimoji="1" lang="ja-JP" altLang="en-US" sz="4000" dirty="0">
                <a:latin typeface="Meiryo UI" panose="020B0604030504040204" pitchFamily="50" charset="-128"/>
                <a:ea typeface="Meiryo UI" panose="020B0604030504040204" pitchFamily="50" charset="-128"/>
              </a:rPr>
              <a:t>月</a:t>
            </a:r>
            <a:r>
              <a:rPr kumimoji="1" lang="en-US" altLang="ja-JP" sz="4000" dirty="0">
                <a:latin typeface="Meiryo UI" panose="020B0604030504040204" pitchFamily="50" charset="-128"/>
                <a:ea typeface="Meiryo UI" panose="020B0604030504040204" pitchFamily="50" charset="-128"/>
              </a:rPr>
              <a:t>15</a:t>
            </a:r>
            <a:r>
              <a:rPr kumimoji="1" lang="ja-JP" altLang="en-US" sz="4000" dirty="0">
                <a:latin typeface="Meiryo UI" panose="020B0604030504040204" pitchFamily="50" charset="-128"/>
                <a:ea typeface="Meiryo UI" panose="020B0604030504040204" pitchFamily="50" charset="-128"/>
              </a:rPr>
              <a:t>日（火）</a:t>
            </a:r>
            <a:r>
              <a:rPr kumimoji="1" lang="en-US" altLang="ja-JP" sz="4000" dirty="0">
                <a:latin typeface="Meiryo UI" panose="020B0604030504040204" pitchFamily="50" charset="-128"/>
                <a:ea typeface="Meiryo UI" panose="020B0604030504040204" pitchFamily="50" charset="-128"/>
              </a:rPr>
              <a:t>10:00</a:t>
            </a:r>
            <a:r>
              <a:rPr kumimoji="1" lang="ja-JP" altLang="en-US" sz="4000" dirty="0" smtClean="0">
                <a:latin typeface="Meiryo UI" panose="020B0604030504040204" pitchFamily="50" charset="-128"/>
                <a:ea typeface="Meiryo UI" panose="020B0604030504040204" pitchFamily="50" charset="-128"/>
              </a:rPr>
              <a:t>～</a:t>
            </a:r>
            <a:endParaRPr kumimoji="1" lang="en-US" altLang="ja-JP" sz="4000" dirty="0" smtClean="0">
              <a:latin typeface="Meiryo UI" panose="020B0604030504040204" pitchFamily="50" charset="-128"/>
              <a:ea typeface="Meiryo UI" panose="020B0604030504040204" pitchFamily="50" charset="-128"/>
            </a:endParaRPr>
          </a:p>
          <a:p>
            <a:r>
              <a:rPr kumimoji="1" lang="ja-JP" altLang="en-US" sz="4000" dirty="0" smtClean="0">
                <a:latin typeface="Meiryo UI" panose="020B0604030504040204" pitchFamily="50" charset="-128"/>
                <a:ea typeface="Meiryo UI" panose="020B0604030504040204" pitchFamily="50" charset="-128"/>
              </a:rPr>
              <a:t>集合場所：１階　南出入口スペース</a:t>
            </a:r>
            <a:endParaRPr kumimoji="1" lang="en-US" altLang="ja-JP" sz="4000" dirty="0">
              <a:latin typeface="Meiryo UI" panose="020B0604030504040204" pitchFamily="50" charset="-128"/>
              <a:ea typeface="Meiryo UI" panose="020B0604030504040204" pitchFamily="50" charset="-128"/>
            </a:endParaRPr>
          </a:p>
        </p:txBody>
      </p:sp>
      <p:pic>
        <p:nvPicPr>
          <p:cNvPr id="8" name="図 7"/>
          <p:cNvPicPr>
            <a:picLocks noChangeAspect="1"/>
          </p:cNvPicPr>
          <p:nvPr/>
        </p:nvPicPr>
        <p:blipFill>
          <a:blip r:embed="rId3"/>
          <a:stretch>
            <a:fillRect/>
          </a:stretch>
        </p:blipFill>
        <p:spPr>
          <a:xfrm>
            <a:off x="6256784" y="2421800"/>
            <a:ext cx="6350849" cy="3356834"/>
          </a:xfrm>
          <a:prstGeom prst="rect">
            <a:avLst/>
          </a:prstGeom>
        </p:spPr>
      </p:pic>
      <p:pic>
        <p:nvPicPr>
          <p:cNvPr id="9" name="図 8"/>
          <p:cNvPicPr>
            <a:picLocks noChangeAspect="1"/>
          </p:cNvPicPr>
          <p:nvPr/>
        </p:nvPicPr>
        <p:blipFill>
          <a:blip r:embed="rId4"/>
          <a:stretch>
            <a:fillRect/>
          </a:stretch>
        </p:blipFill>
        <p:spPr>
          <a:xfrm>
            <a:off x="409533" y="5922175"/>
            <a:ext cx="12011289" cy="2843113"/>
          </a:xfrm>
          <a:prstGeom prst="rect">
            <a:avLst/>
          </a:prstGeom>
        </p:spPr>
      </p:pic>
      <p:sp>
        <p:nvSpPr>
          <p:cNvPr id="10" name="楕円 9"/>
          <p:cNvSpPr/>
          <p:nvPr/>
        </p:nvSpPr>
        <p:spPr>
          <a:xfrm>
            <a:off x="9209112" y="4586911"/>
            <a:ext cx="208952" cy="19169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p:cNvSpPr/>
          <p:nvPr/>
        </p:nvSpPr>
        <p:spPr>
          <a:xfrm>
            <a:off x="1154188" y="7440985"/>
            <a:ext cx="720080" cy="7200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0159593" y="3491033"/>
            <a:ext cx="1107996" cy="369332"/>
          </a:xfrm>
          <a:prstGeom prst="rect">
            <a:avLst/>
          </a:prstGeom>
          <a:solidFill>
            <a:schemeClr val="bg1"/>
          </a:solidFill>
        </p:spPr>
        <p:txBody>
          <a:bodyPr wrap="none" rtlCol="0">
            <a:spAutoFit/>
          </a:bodyPr>
          <a:lstStyle/>
          <a:p>
            <a:r>
              <a:rPr kumimoji="1" lang="ja-JP" altLang="en-US" dirty="0" smtClean="0">
                <a:solidFill>
                  <a:srgbClr val="FF0000"/>
                </a:solidFill>
                <a:latin typeface="Meiryo UI" panose="020B0604030504040204" pitchFamily="50" charset="-128"/>
                <a:ea typeface="Meiryo UI" panose="020B0604030504040204" pitchFamily="50" charset="-128"/>
              </a:rPr>
              <a:t>集合場所</a:t>
            </a:r>
            <a:endParaRPr kumimoji="1" lang="ja-JP" altLang="en-US" dirty="0">
              <a:solidFill>
                <a:srgbClr val="FF0000"/>
              </a:solidFill>
              <a:latin typeface="Meiryo UI" panose="020B0604030504040204" pitchFamily="50" charset="-128"/>
              <a:ea typeface="Meiryo UI" panose="020B0604030504040204" pitchFamily="50" charset="-128"/>
            </a:endParaRPr>
          </a:p>
        </p:txBody>
      </p:sp>
      <p:cxnSp>
        <p:nvCxnSpPr>
          <p:cNvPr id="14" name="直線コネクタ 13"/>
          <p:cNvCxnSpPr/>
          <p:nvPr/>
        </p:nvCxnSpPr>
        <p:spPr>
          <a:xfrm flipH="1">
            <a:off x="1606480" y="5944227"/>
            <a:ext cx="1171854" cy="1664685"/>
          </a:xfrm>
          <a:prstGeom prst="line">
            <a:avLst/>
          </a:prstGeom>
          <a:ln>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a:stCxn id="12" idx="2"/>
            <a:endCxn id="10" idx="7"/>
          </p:cNvCxnSpPr>
          <p:nvPr/>
        </p:nvCxnSpPr>
        <p:spPr>
          <a:xfrm flipH="1">
            <a:off x="9387464" y="3860365"/>
            <a:ext cx="1326127" cy="754618"/>
          </a:xfrm>
          <a:prstGeom prst="line">
            <a:avLst/>
          </a:prstGeom>
          <a:ln>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744406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図 3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19598" y="2146956"/>
            <a:ext cx="4393624" cy="3295218"/>
          </a:xfrm>
          <a:prstGeom prst="rect">
            <a:avLst/>
          </a:prstGeom>
        </p:spPr>
      </p:pic>
      <p:pic>
        <p:nvPicPr>
          <p:cNvPr id="4" name="図 3"/>
          <p:cNvPicPr>
            <a:picLocks noChangeAspect="1"/>
          </p:cNvPicPr>
          <p:nvPr/>
        </p:nvPicPr>
        <p:blipFill>
          <a:blip r:embed="rId3"/>
          <a:stretch>
            <a:fillRect/>
          </a:stretch>
        </p:blipFill>
        <p:spPr>
          <a:xfrm>
            <a:off x="1103036" y="5083422"/>
            <a:ext cx="11113855" cy="4504036"/>
          </a:xfrm>
          <a:prstGeom prst="rect">
            <a:avLst/>
          </a:prstGeom>
        </p:spPr>
      </p:pic>
      <p:pic>
        <p:nvPicPr>
          <p:cNvPr id="2" name="図 1"/>
          <p:cNvPicPr>
            <a:picLocks noChangeAspect="1"/>
          </p:cNvPicPr>
          <p:nvPr/>
        </p:nvPicPr>
        <p:blipFill>
          <a:blip r:embed="rId4"/>
          <a:stretch>
            <a:fillRect/>
          </a:stretch>
        </p:blipFill>
        <p:spPr>
          <a:xfrm>
            <a:off x="1103036" y="2146956"/>
            <a:ext cx="6197146" cy="3139887"/>
          </a:xfrm>
          <a:prstGeom prst="rect">
            <a:avLst/>
          </a:prstGeom>
        </p:spPr>
      </p:pic>
      <p:sp>
        <p:nvSpPr>
          <p:cNvPr id="5" name="サブタイトル 2"/>
          <p:cNvSpPr txBox="1">
            <a:spLocks/>
          </p:cNvSpPr>
          <p:nvPr/>
        </p:nvSpPr>
        <p:spPr>
          <a:xfrm>
            <a:off x="2" y="4863"/>
            <a:ext cx="12830353" cy="498598"/>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128016" tIns="64008" rIns="128016" bIns="64008"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marR="0" lvl="0" indent="0" algn="l" defTabSz="1280160" rtl="0" eaLnBrk="1" fontAlgn="auto" latinLnBrk="0" hangingPunct="1">
              <a:lnSpc>
                <a:spcPct val="100000"/>
              </a:lnSpc>
              <a:spcBef>
                <a:spcPct val="20000"/>
              </a:spcBef>
              <a:spcAft>
                <a:spcPts val="0"/>
              </a:spcAft>
              <a:buClrTx/>
              <a:buSzTx/>
              <a:buFont typeface="Arial" pitchFamily="34" charset="0"/>
              <a:buNone/>
              <a:tabLst/>
              <a:defRPr/>
            </a:pPr>
            <a:r>
              <a:rPr lang="ja-JP" altLang="en-US" sz="2400" b="1" dirty="0">
                <a:solidFill>
                  <a:prstClr val="black"/>
                </a:solidFill>
                <a:latin typeface="Meiryo UI" pitchFamily="50" charset="-128"/>
                <a:ea typeface="Meiryo UI" pitchFamily="50" charset="-128"/>
                <a:cs typeface="Meiryo UI" pitchFamily="50" charset="-128"/>
              </a:rPr>
              <a:t>現地</a:t>
            </a:r>
            <a:r>
              <a:rPr kumimoji="1" lang="ja-JP" altLang="en-US" sz="2400" b="1"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説明会</a:t>
            </a:r>
            <a:endParaRPr kumimoji="1" lang="en-US" altLang="ja-JP" sz="24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6" name="スライド番号プレースホルダー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02DA3E-F348-4567-B7F4-A1C96C49CA95}" type="slidenum">
              <a:rPr kumimoji="1" lang="ja-JP" altLang="en-US" sz="168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1" lang="ja-JP" altLang="en-US" sz="168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7" name="テキスト ボックス 6"/>
          <p:cNvSpPr txBox="1"/>
          <p:nvPr/>
        </p:nvSpPr>
        <p:spPr>
          <a:xfrm>
            <a:off x="354821" y="698832"/>
            <a:ext cx="11163634" cy="1323439"/>
          </a:xfrm>
          <a:prstGeom prst="rect">
            <a:avLst/>
          </a:prstGeom>
          <a:noFill/>
        </p:spPr>
        <p:txBody>
          <a:bodyPr wrap="none" rtlCol="0">
            <a:spAutoFit/>
          </a:bodyPr>
          <a:lstStyle/>
          <a:p>
            <a:r>
              <a:rPr kumimoji="1" lang="ja-JP" altLang="en-US" sz="4000" dirty="0">
                <a:latin typeface="Meiryo UI" panose="020B0604030504040204" pitchFamily="50" charset="-128"/>
                <a:ea typeface="Meiryo UI" panose="020B0604030504040204" pitchFamily="50" charset="-128"/>
              </a:rPr>
              <a:t>新石切</a:t>
            </a:r>
            <a:r>
              <a:rPr kumimoji="1" lang="ja-JP" altLang="en-US" sz="4000" dirty="0" smtClean="0">
                <a:latin typeface="Meiryo UI" panose="020B0604030504040204" pitchFamily="50" charset="-128"/>
                <a:ea typeface="Meiryo UI" panose="020B0604030504040204" pitchFamily="50" charset="-128"/>
              </a:rPr>
              <a:t>立体駐車場</a:t>
            </a:r>
            <a:r>
              <a:rPr kumimoji="1" lang="ja-JP" altLang="en-US" sz="4000" dirty="0">
                <a:latin typeface="Meiryo UI" panose="020B0604030504040204" pitchFamily="50" charset="-128"/>
                <a:ea typeface="Meiryo UI" panose="020B0604030504040204" pitchFamily="50" charset="-128"/>
              </a:rPr>
              <a:t>　</a:t>
            </a:r>
            <a:r>
              <a:rPr kumimoji="1" lang="ja-JP" altLang="en-US" sz="4000" dirty="0" smtClean="0">
                <a:latin typeface="Meiryo UI" panose="020B0604030504040204" pitchFamily="50" charset="-128"/>
                <a:ea typeface="Meiryo UI" panose="020B0604030504040204" pitchFamily="50" charset="-128"/>
              </a:rPr>
              <a:t>　　</a:t>
            </a:r>
            <a:r>
              <a:rPr kumimoji="1" lang="en-US" altLang="ja-JP" sz="4000" dirty="0" smtClean="0">
                <a:latin typeface="Meiryo UI" panose="020B0604030504040204" pitchFamily="50" charset="-128"/>
                <a:ea typeface="Meiryo UI" panose="020B0604030504040204" pitchFamily="50" charset="-128"/>
              </a:rPr>
              <a:t>10</a:t>
            </a:r>
            <a:r>
              <a:rPr kumimoji="1" lang="ja-JP" altLang="en-US" sz="4000" dirty="0">
                <a:latin typeface="Meiryo UI" panose="020B0604030504040204" pitchFamily="50" charset="-128"/>
                <a:ea typeface="Meiryo UI" panose="020B0604030504040204" pitchFamily="50" charset="-128"/>
              </a:rPr>
              <a:t>月</a:t>
            </a:r>
            <a:r>
              <a:rPr kumimoji="1" lang="en-US" altLang="ja-JP" sz="4000" dirty="0" smtClean="0">
                <a:latin typeface="Meiryo UI" panose="020B0604030504040204" pitchFamily="50" charset="-128"/>
                <a:ea typeface="Meiryo UI" panose="020B0604030504040204" pitchFamily="50" charset="-128"/>
              </a:rPr>
              <a:t>16</a:t>
            </a:r>
            <a:r>
              <a:rPr kumimoji="1" lang="ja-JP" altLang="en-US" sz="4000" dirty="0" smtClean="0">
                <a:latin typeface="Meiryo UI" panose="020B0604030504040204" pitchFamily="50" charset="-128"/>
                <a:ea typeface="Meiryo UI" panose="020B0604030504040204" pitchFamily="50" charset="-128"/>
              </a:rPr>
              <a:t>日（水）</a:t>
            </a:r>
            <a:r>
              <a:rPr kumimoji="1" lang="en-US" altLang="ja-JP" sz="4000" dirty="0">
                <a:latin typeface="Meiryo UI" panose="020B0604030504040204" pitchFamily="50" charset="-128"/>
                <a:ea typeface="Meiryo UI" panose="020B0604030504040204" pitchFamily="50" charset="-128"/>
              </a:rPr>
              <a:t>10:00</a:t>
            </a:r>
            <a:r>
              <a:rPr kumimoji="1" lang="ja-JP" altLang="en-US" sz="4000" dirty="0" smtClean="0">
                <a:latin typeface="Meiryo UI" panose="020B0604030504040204" pitchFamily="50" charset="-128"/>
                <a:ea typeface="Meiryo UI" panose="020B0604030504040204" pitchFamily="50" charset="-128"/>
              </a:rPr>
              <a:t>～</a:t>
            </a:r>
            <a:endParaRPr kumimoji="1" lang="en-US" altLang="ja-JP" sz="4000" dirty="0" smtClean="0">
              <a:latin typeface="Meiryo UI" panose="020B0604030504040204" pitchFamily="50" charset="-128"/>
              <a:ea typeface="Meiryo UI" panose="020B0604030504040204" pitchFamily="50" charset="-128"/>
            </a:endParaRPr>
          </a:p>
          <a:p>
            <a:r>
              <a:rPr kumimoji="1" lang="ja-JP" altLang="en-US" sz="4000" dirty="0" smtClean="0">
                <a:latin typeface="Meiryo UI" panose="020B0604030504040204" pitchFamily="50" charset="-128"/>
                <a:ea typeface="Meiryo UI" panose="020B0604030504040204" pitchFamily="50" charset="-128"/>
              </a:rPr>
              <a:t>集合場所：第一駐車場トイレ前スペース</a:t>
            </a:r>
            <a:endParaRPr kumimoji="1" lang="en-US" altLang="ja-JP" sz="4000" dirty="0">
              <a:latin typeface="Meiryo UI" panose="020B0604030504040204" pitchFamily="50" charset="-128"/>
              <a:ea typeface="Meiryo UI" panose="020B0604030504040204" pitchFamily="50" charset="-128"/>
            </a:endParaRPr>
          </a:p>
        </p:txBody>
      </p:sp>
      <p:sp>
        <p:nvSpPr>
          <p:cNvPr id="10" name="楕円 9"/>
          <p:cNvSpPr/>
          <p:nvPr/>
        </p:nvSpPr>
        <p:spPr>
          <a:xfrm>
            <a:off x="4225595" y="3990698"/>
            <a:ext cx="334961" cy="39608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p:cNvSpPr/>
          <p:nvPr/>
        </p:nvSpPr>
        <p:spPr>
          <a:xfrm>
            <a:off x="11108895" y="7869573"/>
            <a:ext cx="989044" cy="100811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5764567" y="4364339"/>
            <a:ext cx="1107996" cy="369332"/>
          </a:xfrm>
          <a:prstGeom prst="rect">
            <a:avLst/>
          </a:prstGeom>
          <a:noFill/>
        </p:spPr>
        <p:txBody>
          <a:bodyPr wrap="none" rtlCol="0">
            <a:spAutoFit/>
          </a:bodyPr>
          <a:lstStyle/>
          <a:p>
            <a:r>
              <a:rPr kumimoji="1" lang="ja-JP" altLang="en-US" dirty="0" smtClean="0">
                <a:solidFill>
                  <a:srgbClr val="FF0000"/>
                </a:solidFill>
                <a:latin typeface="Meiryo UI" panose="020B0604030504040204" pitchFamily="50" charset="-128"/>
                <a:ea typeface="Meiryo UI" panose="020B0604030504040204" pitchFamily="50" charset="-128"/>
              </a:rPr>
              <a:t>集合場所</a:t>
            </a:r>
            <a:endParaRPr kumimoji="1" lang="ja-JP" altLang="en-US" dirty="0">
              <a:solidFill>
                <a:srgbClr val="FF0000"/>
              </a:solidFill>
              <a:latin typeface="Meiryo UI" panose="020B0604030504040204" pitchFamily="50" charset="-128"/>
              <a:ea typeface="Meiryo UI" panose="020B0604030504040204" pitchFamily="50" charset="-128"/>
            </a:endParaRPr>
          </a:p>
        </p:txBody>
      </p:sp>
      <p:cxnSp>
        <p:nvCxnSpPr>
          <p:cNvPr id="14" name="直線コネクタ 13"/>
          <p:cNvCxnSpPr>
            <a:stCxn id="19" idx="2"/>
          </p:cNvCxnSpPr>
          <p:nvPr/>
        </p:nvCxnSpPr>
        <p:spPr>
          <a:xfrm>
            <a:off x="9547086" y="3992587"/>
            <a:ext cx="1971369" cy="4048373"/>
          </a:xfrm>
          <a:prstGeom prst="line">
            <a:avLst/>
          </a:prstGeom>
          <a:ln>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a:stCxn id="12" idx="1"/>
          </p:cNvCxnSpPr>
          <p:nvPr/>
        </p:nvCxnSpPr>
        <p:spPr>
          <a:xfrm flipH="1" flipV="1">
            <a:off x="4560556" y="4247534"/>
            <a:ext cx="1204011" cy="301471"/>
          </a:xfrm>
          <a:prstGeom prst="line">
            <a:avLst/>
          </a:prstGeom>
          <a:ln>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a:off x="8993088" y="3623255"/>
            <a:ext cx="1107996" cy="369332"/>
          </a:xfrm>
          <a:prstGeom prst="rect">
            <a:avLst/>
          </a:prstGeom>
          <a:solidFill>
            <a:schemeClr val="bg1"/>
          </a:solidFill>
        </p:spPr>
        <p:txBody>
          <a:bodyPr wrap="none" rtlCol="0">
            <a:spAutoFit/>
          </a:bodyPr>
          <a:lstStyle/>
          <a:p>
            <a:r>
              <a:rPr kumimoji="1" lang="ja-JP" altLang="en-US" dirty="0" smtClean="0">
                <a:solidFill>
                  <a:srgbClr val="FF0000"/>
                </a:solidFill>
                <a:latin typeface="Meiryo UI" panose="020B0604030504040204" pitchFamily="50" charset="-128"/>
                <a:ea typeface="Meiryo UI" panose="020B0604030504040204" pitchFamily="50" charset="-128"/>
              </a:rPr>
              <a:t>集合場所</a:t>
            </a:r>
            <a:endParaRPr kumimoji="1" lang="ja-JP" altLang="en-US" dirty="0">
              <a:solidFill>
                <a:srgbClr val="FF0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67362068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2"/>
          <a:stretch>
            <a:fillRect/>
          </a:stretch>
        </p:blipFill>
        <p:spPr>
          <a:xfrm>
            <a:off x="6937363" y="2002072"/>
            <a:ext cx="5368093" cy="7593026"/>
          </a:xfrm>
          <a:prstGeom prst="rect">
            <a:avLst/>
          </a:prstGeom>
        </p:spPr>
      </p:pic>
      <p:pic>
        <p:nvPicPr>
          <p:cNvPr id="3" name="図 2"/>
          <p:cNvPicPr>
            <a:picLocks noChangeAspect="1"/>
          </p:cNvPicPr>
          <p:nvPr/>
        </p:nvPicPr>
        <p:blipFill>
          <a:blip r:embed="rId3"/>
          <a:stretch>
            <a:fillRect/>
          </a:stretch>
        </p:blipFill>
        <p:spPr>
          <a:xfrm>
            <a:off x="832215" y="2548243"/>
            <a:ext cx="4902028" cy="2521109"/>
          </a:xfrm>
          <a:prstGeom prst="rect">
            <a:avLst/>
          </a:prstGeom>
        </p:spPr>
      </p:pic>
      <p:sp>
        <p:nvSpPr>
          <p:cNvPr id="5" name="サブタイトル 2"/>
          <p:cNvSpPr txBox="1">
            <a:spLocks/>
          </p:cNvSpPr>
          <p:nvPr/>
        </p:nvSpPr>
        <p:spPr>
          <a:xfrm>
            <a:off x="2" y="4863"/>
            <a:ext cx="12830353" cy="498598"/>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128016" tIns="64008" rIns="128016" bIns="64008"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marR="0" lvl="0" indent="0" algn="l" defTabSz="1280160" rtl="0" eaLnBrk="1" fontAlgn="auto" latinLnBrk="0" hangingPunct="1">
              <a:lnSpc>
                <a:spcPct val="100000"/>
              </a:lnSpc>
              <a:spcBef>
                <a:spcPct val="20000"/>
              </a:spcBef>
              <a:spcAft>
                <a:spcPts val="0"/>
              </a:spcAft>
              <a:buClrTx/>
              <a:buSzTx/>
              <a:buFont typeface="Arial" pitchFamily="34" charset="0"/>
              <a:buNone/>
              <a:tabLst/>
              <a:defRPr/>
            </a:pPr>
            <a:r>
              <a:rPr lang="ja-JP" altLang="en-US" sz="2400" b="1" dirty="0">
                <a:solidFill>
                  <a:prstClr val="black"/>
                </a:solidFill>
                <a:latin typeface="Meiryo UI" pitchFamily="50" charset="-128"/>
                <a:ea typeface="Meiryo UI" pitchFamily="50" charset="-128"/>
                <a:cs typeface="Meiryo UI" pitchFamily="50" charset="-128"/>
              </a:rPr>
              <a:t>現地</a:t>
            </a:r>
            <a:r>
              <a:rPr kumimoji="1" lang="ja-JP" altLang="en-US" sz="2400" b="1"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説明会</a:t>
            </a:r>
            <a:endParaRPr kumimoji="1" lang="en-US" altLang="ja-JP" sz="24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6" name="スライド番号プレースホルダー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02DA3E-F348-4567-B7F4-A1C96C49CA95}" type="slidenum">
              <a:rPr kumimoji="1" lang="ja-JP" altLang="en-US" sz="168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1" lang="ja-JP" altLang="en-US" sz="168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7" name="テキスト ボックス 6"/>
          <p:cNvSpPr txBox="1"/>
          <p:nvPr/>
        </p:nvSpPr>
        <p:spPr>
          <a:xfrm>
            <a:off x="354821" y="698832"/>
            <a:ext cx="11041805" cy="1323439"/>
          </a:xfrm>
          <a:prstGeom prst="rect">
            <a:avLst/>
          </a:prstGeom>
          <a:noFill/>
        </p:spPr>
        <p:txBody>
          <a:bodyPr wrap="none" rtlCol="0">
            <a:spAutoFit/>
          </a:bodyPr>
          <a:lstStyle/>
          <a:p>
            <a:r>
              <a:rPr kumimoji="1" lang="ja-JP" altLang="en-US" sz="4000" dirty="0" smtClean="0">
                <a:latin typeface="Meiryo UI" panose="020B0604030504040204" pitchFamily="50" charset="-128"/>
                <a:ea typeface="Meiryo UI" panose="020B0604030504040204" pitchFamily="50" charset="-128"/>
              </a:rPr>
              <a:t>茨木地下駐車場</a:t>
            </a:r>
            <a:r>
              <a:rPr kumimoji="1" lang="ja-JP" altLang="en-US" sz="4000" dirty="0">
                <a:latin typeface="Meiryo UI" panose="020B0604030504040204" pitchFamily="50" charset="-128"/>
                <a:ea typeface="Meiryo UI" panose="020B0604030504040204" pitchFamily="50" charset="-128"/>
              </a:rPr>
              <a:t>　</a:t>
            </a:r>
            <a:r>
              <a:rPr kumimoji="1" lang="ja-JP" altLang="en-US" sz="4000" dirty="0" smtClean="0">
                <a:latin typeface="Meiryo UI" panose="020B0604030504040204" pitchFamily="50" charset="-128"/>
                <a:ea typeface="Meiryo UI" panose="020B0604030504040204" pitchFamily="50" charset="-128"/>
              </a:rPr>
              <a:t>　　</a:t>
            </a:r>
            <a:r>
              <a:rPr kumimoji="1" lang="en-US" altLang="ja-JP" sz="4000" dirty="0" smtClean="0">
                <a:latin typeface="Meiryo UI" panose="020B0604030504040204" pitchFamily="50" charset="-128"/>
                <a:ea typeface="Meiryo UI" panose="020B0604030504040204" pitchFamily="50" charset="-128"/>
              </a:rPr>
              <a:t>10</a:t>
            </a:r>
            <a:r>
              <a:rPr kumimoji="1" lang="ja-JP" altLang="en-US" sz="4000" dirty="0">
                <a:latin typeface="Meiryo UI" panose="020B0604030504040204" pitchFamily="50" charset="-128"/>
                <a:ea typeface="Meiryo UI" panose="020B0604030504040204" pitchFamily="50" charset="-128"/>
              </a:rPr>
              <a:t>月</a:t>
            </a:r>
            <a:r>
              <a:rPr kumimoji="1" lang="en-US" altLang="ja-JP" sz="4000" dirty="0" smtClean="0">
                <a:latin typeface="Meiryo UI" panose="020B0604030504040204" pitchFamily="50" charset="-128"/>
                <a:ea typeface="Meiryo UI" panose="020B0604030504040204" pitchFamily="50" charset="-128"/>
              </a:rPr>
              <a:t>17</a:t>
            </a:r>
            <a:r>
              <a:rPr kumimoji="1" lang="ja-JP" altLang="en-US" sz="4000" dirty="0" smtClean="0">
                <a:latin typeface="Meiryo UI" panose="020B0604030504040204" pitchFamily="50" charset="-128"/>
                <a:ea typeface="Meiryo UI" panose="020B0604030504040204" pitchFamily="50" charset="-128"/>
              </a:rPr>
              <a:t>日（木）</a:t>
            </a:r>
            <a:r>
              <a:rPr kumimoji="1" lang="en-US" altLang="ja-JP" sz="4000" dirty="0">
                <a:latin typeface="Meiryo UI" panose="020B0604030504040204" pitchFamily="50" charset="-128"/>
                <a:ea typeface="Meiryo UI" panose="020B0604030504040204" pitchFamily="50" charset="-128"/>
              </a:rPr>
              <a:t>10:00</a:t>
            </a:r>
            <a:r>
              <a:rPr kumimoji="1" lang="ja-JP" altLang="en-US" sz="4000" dirty="0" smtClean="0">
                <a:latin typeface="Meiryo UI" panose="020B0604030504040204" pitchFamily="50" charset="-128"/>
                <a:ea typeface="Meiryo UI" panose="020B0604030504040204" pitchFamily="50" charset="-128"/>
              </a:rPr>
              <a:t>～</a:t>
            </a:r>
            <a:endParaRPr kumimoji="1" lang="en-US" altLang="ja-JP" sz="4000" dirty="0" smtClean="0">
              <a:latin typeface="Meiryo UI" panose="020B0604030504040204" pitchFamily="50" charset="-128"/>
              <a:ea typeface="Meiryo UI" panose="020B0604030504040204" pitchFamily="50" charset="-128"/>
            </a:endParaRPr>
          </a:p>
          <a:p>
            <a:r>
              <a:rPr kumimoji="1" lang="ja-JP" altLang="en-US" sz="4000" dirty="0" smtClean="0">
                <a:latin typeface="Meiryo UI" panose="020B0604030504040204" pitchFamily="50" charset="-128"/>
                <a:ea typeface="Meiryo UI" panose="020B0604030504040204" pitchFamily="50" charset="-128"/>
              </a:rPr>
              <a:t>集合場所：地下一階　歩行者出入口</a:t>
            </a:r>
            <a:endParaRPr kumimoji="1" lang="en-US" altLang="ja-JP" sz="4000" dirty="0">
              <a:latin typeface="Meiryo UI" panose="020B0604030504040204" pitchFamily="50" charset="-128"/>
              <a:ea typeface="Meiryo UI" panose="020B0604030504040204" pitchFamily="50" charset="-128"/>
            </a:endParaRPr>
          </a:p>
        </p:txBody>
      </p:sp>
      <p:sp>
        <p:nvSpPr>
          <p:cNvPr id="10" name="楕円 9"/>
          <p:cNvSpPr/>
          <p:nvPr/>
        </p:nvSpPr>
        <p:spPr>
          <a:xfrm>
            <a:off x="3759474" y="3200102"/>
            <a:ext cx="218061" cy="25683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p:cNvSpPr/>
          <p:nvPr/>
        </p:nvSpPr>
        <p:spPr>
          <a:xfrm>
            <a:off x="9846134" y="8566384"/>
            <a:ext cx="701313" cy="60343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4671310" y="3420849"/>
            <a:ext cx="1107996" cy="369332"/>
          </a:xfrm>
          <a:prstGeom prst="rect">
            <a:avLst/>
          </a:prstGeom>
          <a:noFill/>
        </p:spPr>
        <p:txBody>
          <a:bodyPr wrap="none" rtlCol="0">
            <a:spAutoFit/>
          </a:bodyPr>
          <a:lstStyle/>
          <a:p>
            <a:r>
              <a:rPr kumimoji="1" lang="ja-JP" altLang="en-US" dirty="0" smtClean="0">
                <a:solidFill>
                  <a:srgbClr val="FF0000"/>
                </a:solidFill>
                <a:latin typeface="Meiryo UI" panose="020B0604030504040204" pitchFamily="50" charset="-128"/>
                <a:ea typeface="Meiryo UI" panose="020B0604030504040204" pitchFamily="50" charset="-128"/>
              </a:rPr>
              <a:t>集合場所</a:t>
            </a:r>
            <a:endParaRPr kumimoji="1" lang="ja-JP" altLang="en-US" dirty="0">
              <a:solidFill>
                <a:srgbClr val="FF0000"/>
              </a:solidFill>
              <a:latin typeface="Meiryo UI" panose="020B0604030504040204" pitchFamily="50" charset="-128"/>
              <a:ea typeface="Meiryo UI" panose="020B0604030504040204" pitchFamily="50" charset="-128"/>
            </a:endParaRPr>
          </a:p>
        </p:txBody>
      </p:sp>
      <p:cxnSp>
        <p:nvCxnSpPr>
          <p:cNvPr id="14" name="直線コネクタ 13"/>
          <p:cNvCxnSpPr>
            <a:stCxn id="21" idx="3"/>
            <a:endCxn id="11" idx="1"/>
          </p:cNvCxnSpPr>
          <p:nvPr/>
        </p:nvCxnSpPr>
        <p:spPr>
          <a:xfrm>
            <a:off x="5289623" y="7412629"/>
            <a:ext cx="4659216" cy="1242126"/>
          </a:xfrm>
          <a:prstGeom prst="line">
            <a:avLst/>
          </a:prstGeom>
          <a:ln>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a:stCxn id="12" idx="0"/>
            <a:endCxn id="10" idx="6"/>
          </p:cNvCxnSpPr>
          <p:nvPr/>
        </p:nvCxnSpPr>
        <p:spPr>
          <a:xfrm flipH="1" flipV="1">
            <a:off x="3977535" y="3328520"/>
            <a:ext cx="1247773" cy="92329"/>
          </a:xfrm>
          <a:prstGeom prst="line">
            <a:avLst/>
          </a:prstGeom>
          <a:ln>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pic>
        <p:nvPicPr>
          <p:cNvPr id="21" name="図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794" y="5713943"/>
            <a:ext cx="4529829" cy="3397371"/>
          </a:xfrm>
          <a:prstGeom prst="rect">
            <a:avLst/>
          </a:prstGeom>
        </p:spPr>
      </p:pic>
    </p:spTree>
    <p:extLst>
      <p:ext uri="{BB962C8B-B14F-4D97-AF65-F5344CB8AC3E}">
        <p14:creationId xmlns:p14="http://schemas.microsoft.com/office/powerpoint/2010/main" val="6249290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サブタイトル 2"/>
          <p:cNvSpPr>
            <a:spLocks noGrp="1"/>
          </p:cNvSpPr>
          <p:nvPr>
            <p:ph type="subTitle" idx="1"/>
          </p:nvPr>
        </p:nvSpPr>
        <p:spPr>
          <a:xfrm>
            <a:off x="2" y="4863"/>
            <a:ext cx="12830353" cy="424732"/>
          </a:xfr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wrap="square">
            <a:spAutoFit/>
          </a:bodyPr>
          <a:lstStyle/>
          <a:p>
            <a:pPr algn="l"/>
            <a:r>
              <a:rPr lang="ja-JP" altLang="en-US" sz="2400" b="1" dirty="0" smtClean="0">
                <a:solidFill>
                  <a:schemeClr val="tx1"/>
                </a:solidFill>
                <a:latin typeface="Meiryo UI" pitchFamily="50" charset="-128"/>
                <a:ea typeface="Meiryo UI" pitchFamily="50" charset="-128"/>
                <a:cs typeface="Meiryo UI" pitchFamily="50" charset="-128"/>
              </a:rPr>
              <a:t>調査の趣旨</a:t>
            </a:r>
            <a:endParaRPr lang="en-US" altLang="ja-JP" sz="2400" b="1" dirty="0">
              <a:solidFill>
                <a:schemeClr val="tx1"/>
              </a:solidFill>
              <a:latin typeface="Meiryo UI" pitchFamily="50" charset="-128"/>
              <a:ea typeface="Meiryo UI" pitchFamily="50" charset="-128"/>
              <a:cs typeface="Meiryo UI" pitchFamily="50" charset="-128"/>
            </a:endParaRP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02DA3E-F348-4567-B7F4-A1C96C49CA95}" type="slidenum">
              <a:rPr kumimoji="1" lang="ja-JP" altLang="en-US" sz="168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1" lang="ja-JP" altLang="en-US" sz="168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7" name="Rectangle 1"/>
          <p:cNvSpPr>
            <a:spLocks noChangeArrowheads="1"/>
          </p:cNvSpPr>
          <p:nvPr/>
        </p:nvSpPr>
        <p:spPr bwMode="auto">
          <a:xfrm>
            <a:off x="73024" y="855295"/>
            <a:ext cx="12664520" cy="329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457200" indent="-284163">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914400" indent="-227013">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371600" indent="-227013">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1828800" indent="-227013">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indent="-22701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indent="-22701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indent="-22701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indent="-227013"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endParaRPr kumimoji="0" lang="en-US" altLang="ja-JP" dirty="0">
              <a:latin typeface="Meiryo UI" panose="020B0604030504040204" pitchFamily="50" charset="-128"/>
              <a:ea typeface="Meiryo UI" panose="020B0604030504040204" pitchFamily="50" charset="-128"/>
              <a:cs typeface="メイリオ" panose="020B0604030504040204" pitchFamily="50" charset="-128"/>
            </a:endParaRPr>
          </a:p>
          <a:p>
            <a:pPr marL="514350" lvl="0" indent="-514350">
              <a:buFont typeface="+mj-ea"/>
              <a:buAutoNum type="circleNumDbPlain"/>
            </a:pPr>
            <a:r>
              <a:rPr lang="ja-JP" altLang="ja-JP" b="1" kern="0" dirty="0" smtClean="0">
                <a:latin typeface="Meiryo UI" panose="020B0604030504040204" pitchFamily="50" charset="-128"/>
                <a:ea typeface="Meiryo UI" panose="020B0604030504040204" pitchFamily="50" charset="-128"/>
                <a:cs typeface="ＭＳ 明朝" panose="02020609040205080304" pitchFamily="17" charset="-128"/>
              </a:rPr>
              <a:t>府営</a:t>
            </a:r>
            <a:r>
              <a:rPr lang="ja-JP" altLang="ja-JP" b="1" kern="0" dirty="0">
                <a:latin typeface="Meiryo UI" panose="020B0604030504040204" pitchFamily="50" charset="-128"/>
                <a:ea typeface="Meiryo UI" panose="020B0604030504040204" pitchFamily="50" charset="-128"/>
                <a:cs typeface="ＭＳ 明朝" panose="02020609040205080304" pitchFamily="17" charset="-128"/>
              </a:rPr>
              <a:t>駐車場を廃止した場合、さらなる有効活用の可能性がないか</a:t>
            </a:r>
            <a:r>
              <a:rPr lang="ja-JP" altLang="ja-JP" b="1" kern="0" dirty="0" smtClean="0">
                <a:latin typeface="Meiryo UI" panose="020B0604030504040204" pitchFamily="50" charset="-128"/>
                <a:ea typeface="Meiryo UI" panose="020B0604030504040204" pitchFamily="50" charset="-128"/>
                <a:cs typeface="ＭＳ 明朝" panose="02020609040205080304" pitchFamily="17" charset="-128"/>
              </a:rPr>
              <a:t>。</a:t>
            </a:r>
            <a:endParaRPr lang="en-US" altLang="ja-JP" b="1" kern="0" dirty="0" smtClean="0">
              <a:latin typeface="Meiryo UI" panose="020B0604030504040204" pitchFamily="50" charset="-128"/>
              <a:ea typeface="Meiryo UI" panose="020B0604030504040204" pitchFamily="50" charset="-128"/>
              <a:cs typeface="ＭＳ 明朝" panose="02020609040205080304" pitchFamily="17" charset="-128"/>
            </a:endParaRPr>
          </a:p>
          <a:p>
            <a:pPr marL="514350" lvl="0" indent="-514350">
              <a:buFont typeface="+mj-ea"/>
              <a:buAutoNum type="circleNumDbPlain"/>
            </a:pPr>
            <a:endParaRPr lang="en-US" altLang="ja-JP" kern="0" dirty="0" smtClean="0">
              <a:latin typeface="Meiryo UI" panose="020B0604030504040204" pitchFamily="50" charset="-128"/>
              <a:ea typeface="Meiryo UI" panose="020B0604030504040204" pitchFamily="50" charset="-128"/>
              <a:cs typeface="ＭＳ 明朝" panose="02020609040205080304" pitchFamily="17" charset="-128"/>
            </a:endParaRPr>
          </a:p>
          <a:p>
            <a:pPr marL="514350" indent="-514350">
              <a:buFont typeface="+mj-ea"/>
              <a:buAutoNum type="circleNumDbPlain"/>
            </a:pPr>
            <a:r>
              <a:rPr lang="ja-JP" altLang="ja-JP" b="1" dirty="0" smtClean="0">
                <a:latin typeface="Meiryo UI" panose="020B0604030504040204" pitchFamily="50" charset="-128"/>
                <a:ea typeface="Meiryo UI" panose="020B0604030504040204" pitchFamily="50" charset="-128"/>
              </a:rPr>
              <a:t>引き続き</a:t>
            </a:r>
            <a:r>
              <a:rPr lang="ja-JP" altLang="ja-JP" b="1" dirty="0">
                <a:latin typeface="Meiryo UI" panose="020B0604030504040204" pitchFamily="50" charset="-128"/>
                <a:ea typeface="Meiryo UI" panose="020B0604030504040204" pitchFamily="50" charset="-128"/>
              </a:rPr>
              <a:t>府営駐車場として運営していく場合、さらなる運営の効率化が図れるか。</a:t>
            </a:r>
          </a:p>
          <a:p>
            <a:pPr lvl="0">
              <a:buNone/>
            </a:pPr>
            <a:endParaRPr lang="ja-JP" altLang="ja-JP" sz="24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 name="角丸四角形 1"/>
          <p:cNvSpPr/>
          <p:nvPr/>
        </p:nvSpPr>
        <p:spPr>
          <a:xfrm>
            <a:off x="280120" y="4203344"/>
            <a:ext cx="12241360" cy="51054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36953">
              <a:defRPr/>
            </a:pPr>
            <a:r>
              <a:rPr lang="ja-JP" altLang="en-US" sz="3200" b="1" dirty="0">
                <a:solidFill>
                  <a:schemeClr val="bg1"/>
                </a:solidFill>
                <a:latin typeface="Meiryo UI" panose="020B0604030504040204" pitchFamily="50" charset="-128"/>
                <a:ea typeface="Meiryo UI" panose="020B0604030504040204" pitchFamily="50" charset="-128"/>
              </a:rPr>
              <a:t>（市場調査を実施する目的）</a:t>
            </a:r>
            <a:endParaRPr lang="en-US" altLang="ja-JP" sz="3200" b="1" dirty="0">
              <a:solidFill>
                <a:schemeClr val="bg1"/>
              </a:solidFill>
              <a:latin typeface="Meiryo UI" panose="020B0604030504040204" pitchFamily="50" charset="-128"/>
              <a:ea typeface="Meiryo UI" panose="020B0604030504040204" pitchFamily="50" charset="-128"/>
            </a:endParaRPr>
          </a:p>
          <a:p>
            <a:pPr indent="336953">
              <a:defRPr/>
            </a:pPr>
            <a:endParaRPr lang="en-US" altLang="ja-JP" sz="3200" b="1" dirty="0">
              <a:solidFill>
                <a:prstClr val="black"/>
              </a:solidFill>
              <a:latin typeface="Meiryo UI" panose="020B0604030504040204" pitchFamily="50" charset="-128"/>
              <a:ea typeface="Meiryo UI" panose="020B0604030504040204" pitchFamily="50" charset="-128"/>
            </a:endParaRPr>
          </a:p>
          <a:p>
            <a:pPr indent="336953">
              <a:defRPr/>
            </a:pPr>
            <a:r>
              <a:rPr lang="ja-JP" altLang="ja-JP" sz="3200" dirty="0">
                <a:latin typeface="Meiryo UI" panose="020B0604030504040204" pitchFamily="50" charset="-128"/>
                <a:ea typeface="Meiryo UI" panose="020B0604030504040204" pitchFamily="50" charset="-128"/>
                <a:cs typeface="ＭＳ 明朝" panose="02020609040205080304" pitchFamily="17" charset="-128"/>
              </a:rPr>
              <a:t>応募された皆様との「対話」を通じて</a:t>
            </a:r>
            <a:r>
              <a:rPr lang="ja-JP" altLang="ja-JP" sz="3200" b="1" dirty="0">
                <a:solidFill>
                  <a:srgbClr val="FF0000"/>
                </a:solidFill>
                <a:latin typeface="Meiryo UI" panose="020B0604030504040204" pitchFamily="50" charset="-128"/>
                <a:ea typeface="Meiryo UI" panose="020B0604030504040204" pitchFamily="50" charset="-128"/>
                <a:cs typeface="ＭＳ 明朝" panose="02020609040205080304" pitchFamily="17" charset="-128"/>
              </a:rPr>
              <a:t>自由かつ実現可能なアイデアを広くお聞きし、</a:t>
            </a:r>
            <a:r>
              <a:rPr lang="ja-JP" altLang="ja-JP" sz="3200" dirty="0">
                <a:latin typeface="Meiryo UI" panose="020B0604030504040204" pitchFamily="50" charset="-128"/>
                <a:ea typeface="Meiryo UI" panose="020B0604030504040204" pitchFamily="50" charset="-128"/>
                <a:cs typeface="ＭＳ 明朝" panose="02020609040205080304" pitchFamily="17" charset="-128"/>
              </a:rPr>
              <a:t>その調査結果をもとに、駐車場を含むさらなる有効活用の可能性、及びより効率的な管理運営方策を探ることで、</a:t>
            </a:r>
            <a:r>
              <a:rPr lang="ja-JP" altLang="ja-JP" sz="3200" b="1" dirty="0">
                <a:solidFill>
                  <a:srgbClr val="FF0000"/>
                </a:solidFill>
                <a:latin typeface="Meiryo UI" panose="020B0604030504040204" pitchFamily="50" charset="-128"/>
                <a:ea typeface="Meiryo UI" panose="020B0604030504040204" pitchFamily="50" charset="-128"/>
                <a:cs typeface="ＭＳ 明朝" panose="02020609040205080304" pitchFamily="17" charset="-128"/>
              </a:rPr>
              <a:t>今後の府営駐車場のあり方についての検討の参考</a:t>
            </a:r>
            <a:r>
              <a:rPr lang="ja-JP" altLang="ja-JP" sz="3200" dirty="0">
                <a:latin typeface="Meiryo UI" panose="020B0604030504040204" pitchFamily="50" charset="-128"/>
                <a:ea typeface="Meiryo UI" panose="020B0604030504040204" pitchFamily="50" charset="-128"/>
                <a:cs typeface="ＭＳ 明朝" panose="02020609040205080304" pitchFamily="17" charset="-128"/>
              </a:rPr>
              <a:t>と</a:t>
            </a:r>
            <a:r>
              <a:rPr lang="ja-JP" altLang="en-US" sz="3200" dirty="0">
                <a:latin typeface="Meiryo UI" panose="020B0604030504040204" pitchFamily="50" charset="-128"/>
                <a:ea typeface="Meiryo UI" panose="020B0604030504040204" pitchFamily="50" charset="-128"/>
                <a:cs typeface="ＭＳ 明朝" panose="02020609040205080304" pitchFamily="17" charset="-128"/>
              </a:rPr>
              <a:t>させて頂きます</a:t>
            </a:r>
            <a:r>
              <a:rPr lang="ja-JP" altLang="ja-JP" sz="3200" dirty="0">
                <a:latin typeface="Meiryo UI" panose="020B0604030504040204" pitchFamily="50" charset="-128"/>
                <a:ea typeface="Meiryo UI" panose="020B0604030504040204" pitchFamily="50" charset="-128"/>
                <a:cs typeface="ＭＳ 明朝" panose="02020609040205080304" pitchFamily="17" charset="-128"/>
              </a:rPr>
              <a:t>。</a:t>
            </a:r>
            <a:endParaRPr lang="en-US" altLang="ja-JP" sz="3200" dirty="0">
              <a:latin typeface="Meiryo UI" panose="020B0604030504040204" pitchFamily="50" charset="-128"/>
              <a:ea typeface="Meiryo UI" panose="020B0604030504040204" pitchFamily="50" charset="-128"/>
              <a:cs typeface="ＭＳ 明朝" panose="02020609040205080304" pitchFamily="17" charset="-128"/>
            </a:endParaRPr>
          </a:p>
          <a:p>
            <a:pPr indent="336953">
              <a:defRPr/>
            </a:pPr>
            <a:endParaRPr lang="en-US" altLang="ja-JP" sz="3200" dirty="0">
              <a:latin typeface="Meiryo UI" panose="020B0604030504040204" pitchFamily="50" charset="-128"/>
              <a:ea typeface="Meiryo UI" panose="020B0604030504040204" pitchFamily="50" charset="-128"/>
              <a:cs typeface="ＭＳ 明朝" panose="02020609040205080304" pitchFamily="17" charset="-128"/>
            </a:endParaRPr>
          </a:p>
          <a:p>
            <a:pPr indent="336953">
              <a:defRPr/>
            </a:pPr>
            <a:r>
              <a:rPr lang="ja-JP" altLang="ja-JP" sz="3200" dirty="0">
                <a:latin typeface="Meiryo UI" panose="020B0604030504040204" pitchFamily="50" charset="-128"/>
                <a:ea typeface="Meiryo UI" panose="020B0604030504040204" pitchFamily="50" charset="-128"/>
                <a:cs typeface="ＭＳ 明朝" panose="02020609040205080304" pitchFamily="17" charset="-128"/>
              </a:rPr>
              <a:t>ま</a:t>
            </a:r>
            <a:r>
              <a:rPr lang="ja-JP" altLang="en-US" sz="3200" dirty="0">
                <a:latin typeface="Meiryo UI" panose="020B0604030504040204" pitchFamily="50" charset="-128"/>
                <a:ea typeface="Meiryo UI" panose="020B0604030504040204" pitchFamily="50" charset="-128"/>
                <a:cs typeface="ＭＳ 明朝" panose="02020609040205080304" pitchFamily="17" charset="-128"/>
              </a:rPr>
              <a:t>た</a:t>
            </a:r>
            <a:r>
              <a:rPr lang="ja-JP" altLang="ja-JP" sz="3200" dirty="0">
                <a:latin typeface="Meiryo UI" panose="020B0604030504040204" pitchFamily="50" charset="-128"/>
                <a:ea typeface="Meiryo UI" panose="020B0604030504040204" pitchFamily="50" charset="-128"/>
                <a:cs typeface="ＭＳ 明朝" panose="02020609040205080304" pitchFamily="17" charset="-128"/>
              </a:rPr>
              <a:t>令和３年度以降の指定管理者（または道路占用者）の</a:t>
            </a:r>
            <a:r>
              <a:rPr lang="ja-JP" altLang="ja-JP" sz="3200" b="1" dirty="0">
                <a:solidFill>
                  <a:srgbClr val="FF0000"/>
                </a:solidFill>
                <a:latin typeface="Meiryo UI" panose="020B0604030504040204" pitchFamily="50" charset="-128"/>
                <a:ea typeface="Meiryo UI" panose="020B0604030504040204" pitchFamily="50" charset="-128"/>
                <a:cs typeface="ＭＳ 明朝" panose="02020609040205080304" pitchFamily="17" charset="-128"/>
              </a:rPr>
              <a:t>募集要項の条件等に反映</a:t>
            </a:r>
            <a:r>
              <a:rPr lang="ja-JP" altLang="ja-JP" sz="3200" dirty="0">
                <a:latin typeface="Meiryo UI" panose="020B0604030504040204" pitchFamily="50" charset="-128"/>
                <a:ea typeface="Meiryo UI" panose="020B0604030504040204" pitchFamily="50" charset="-128"/>
                <a:cs typeface="ＭＳ 明朝" panose="02020609040205080304" pitchFamily="17" charset="-128"/>
              </a:rPr>
              <a:t>させていくことを目的としています。</a:t>
            </a:r>
            <a:endParaRPr lang="en-US" altLang="ja-JP" sz="3200" b="1" dirty="0">
              <a:solidFill>
                <a:prstClr val="black"/>
              </a:solidFill>
              <a:latin typeface="Meiryo UI" panose="020B0604030504040204" pitchFamily="50" charset="-128"/>
              <a:ea typeface="Meiryo UI" panose="020B0604030504040204" pitchFamily="50" charset="-128"/>
            </a:endParaRPr>
          </a:p>
          <a:p>
            <a:pPr algn="ctr"/>
            <a:endParaRPr kumimoji="1" lang="ja-JP" altLang="en-US" sz="3200" dirty="0"/>
          </a:p>
        </p:txBody>
      </p:sp>
      <p:sp>
        <p:nvSpPr>
          <p:cNvPr id="3" name="テキスト ボックス 2"/>
          <p:cNvSpPr txBox="1"/>
          <p:nvPr/>
        </p:nvSpPr>
        <p:spPr>
          <a:xfrm>
            <a:off x="66805" y="768152"/>
            <a:ext cx="1005403" cy="584775"/>
          </a:xfrm>
          <a:prstGeom prst="rect">
            <a:avLst/>
          </a:prstGeom>
          <a:noFill/>
          <a:ln>
            <a:solidFill>
              <a:schemeClr val="tx1"/>
            </a:solidFill>
          </a:ln>
        </p:spPr>
        <p:txBody>
          <a:bodyPr wrap="none" rtlCol="0">
            <a:spAutoFit/>
          </a:bodyPr>
          <a:lstStyle/>
          <a:p>
            <a:r>
              <a:rPr kumimoji="1" lang="ja-JP" altLang="en-US" sz="3200" dirty="0" smtClean="0">
                <a:latin typeface="Meiryo UI" panose="020B0604030504040204" pitchFamily="50" charset="-128"/>
                <a:ea typeface="Meiryo UI" panose="020B0604030504040204" pitchFamily="50" charset="-128"/>
              </a:rPr>
              <a:t>視点</a:t>
            </a:r>
            <a:endParaRPr kumimoji="1" lang="ja-JP" altLang="en-US" sz="3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089602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1928" y="552128"/>
            <a:ext cx="13187014" cy="6768752"/>
          </a:xfrm>
        </p:spPr>
        <p:txBody>
          <a:bodyPr>
            <a:normAutofit/>
          </a:bodyPr>
          <a:lstStyle/>
          <a:p>
            <a:r>
              <a:rPr kumimoji="1" lang="ja-JP" altLang="en-US" sz="9600" u="sng" dirty="0" smtClean="0">
                <a:latin typeface="Meiryo UI" panose="020B0604030504040204" pitchFamily="50" charset="-128"/>
                <a:ea typeface="Meiryo UI" panose="020B0604030504040204" pitchFamily="50" charset="-128"/>
              </a:rPr>
              <a:t>府営駐車場について</a:t>
            </a:r>
            <a:endParaRPr kumimoji="1" lang="ja-JP" altLang="en-US" sz="4000" u="sng" dirty="0">
              <a:latin typeface="Meiryo UI" panose="020B0604030504040204" pitchFamily="50" charset="-128"/>
              <a:ea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C402DA3E-F348-4567-B7F4-A1C96C49CA95}" type="slidenum">
              <a:rPr kumimoji="1" lang="ja-JP" altLang="en-US" smtClean="0"/>
              <a:t>7</a:t>
            </a:fld>
            <a:endParaRPr kumimoji="1" lang="ja-JP" altLang="en-US"/>
          </a:p>
        </p:txBody>
      </p:sp>
    </p:spTree>
    <p:extLst>
      <p:ext uri="{BB962C8B-B14F-4D97-AF65-F5344CB8AC3E}">
        <p14:creationId xmlns:p14="http://schemas.microsoft.com/office/powerpoint/2010/main" val="31985396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1928" y="552128"/>
            <a:ext cx="13187014" cy="6768752"/>
          </a:xfrm>
        </p:spPr>
        <p:txBody>
          <a:bodyPr>
            <a:normAutofit/>
          </a:bodyPr>
          <a:lstStyle/>
          <a:p>
            <a:r>
              <a:rPr lang="ja-JP" altLang="en-US" sz="9600" u="sng" dirty="0" smtClean="0">
                <a:latin typeface="Meiryo UI" panose="020B0604030504040204" pitchFamily="50" charset="-128"/>
                <a:ea typeface="Meiryo UI" panose="020B0604030504040204" pitchFamily="50" charset="-128"/>
              </a:rPr>
              <a:t>江坂立体駐車場</a:t>
            </a:r>
            <a:endParaRPr kumimoji="1" lang="ja-JP" altLang="en-US" sz="4000" u="sng" dirty="0">
              <a:latin typeface="Meiryo UI" panose="020B0604030504040204" pitchFamily="50" charset="-128"/>
              <a:ea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C402DA3E-F348-4567-B7F4-A1C96C49CA95}" type="slidenum">
              <a:rPr kumimoji="1" lang="ja-JP" altLang="en-US" smtClean="0"/>
              <a:t>8</a:t>
            </a:fld>
            <a:endParaRPr kumimoji="1" lang="ja-JP" altLang="en-US"/>
          </a:p>
        </p:txBody>
      </p:sp>
    </p:spTree>
    <p:extLst>
      <p:ext uri="{BB962C8B-B14F-4D97-AF65-F5344CB8AC3E}">
        <p14:creationId xmlns:p14="http://schemas.microsoft.com/office/powerpoint/2010/main" val="14850044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サブタイトル 2"/>
          <p:cNvSpPr txBox="1">
            <a:spLocks/>
          </p:cNvSpPr>
          <p:nvPr/>
        </p:nvSpPr>
        <p:spPr>
          <a:xfrm>
            <a:off x="2" y="4863"/>
            <a:ext cx="12830353" cy="498598"/>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128016" tIns="64008" rIns="128016" bIns="64008"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2400" b="1" dirty="0" smtClean="0">
                <a:latin typeface="Meiryo UI" pitchFamily="50" charset="-128"/>
                <a:ea typeface="Meiryo UI" pitchFamily="50" charset="-128"/>
                <a:cs typeface="Meiryo UI" pitchFamily="50" charset="-128"/>
              </a:rPr>
              <a:t>江坂</a:t>
            </a:r>
            <a:r>
              <a:rPr lang="ja-JP" altLang="en-US" sz="2400" b="1" dirty="0">
                <a:latin typeface="Meiryo UI" pitchFamily="50" charset="-128"/>
                <a:ea typeface="Meiryo UI" pitchFamily="50" charset="-128"/>
                <a:cs typeface="Meiryo UI" pitchFamily="50" charset="-128"/>
              </a:rPr>
              <a:t>立体</a:t>
            </a:r>
            <a:r>
              <a:rPr lang="ja-JP" altLang="en-US" sz="2400" b="1" dirty="0" smtClean="0">
                <a:latin typeface="Meiryo UI" pitchFamily="50" charset="-128"/>
                <a:ea typeface="Meiryo UI" pitchFamily="50" charset="-128"/>
                <a:cs typeface="Meiryo UI" pitchFamily="50" charset="-128"/>
              </a:rPr>
              <a:t>駐車場</a:t>
            </a:r>
            <a:endParaRPr lang="en-US" altLang="ja-JP" sz="2400" b="1" dirty="0">
              <a:latin typeface="Meiryo UI" pitchFamily="50" charset="-128"/>
              <a:ea typeface="Meiryo UI" pitchFamily="50" charset="-128"/>
              <a:cs typeface="Meiryo UI" pitchFamily="50" charset="-128"/>
            </a:endParaRPr>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574119"/>
            <a:ext cx="12760825" cy="6466841"/>
          </a:xfrm>
          <a:prstGeom prst="rect">
            <a:avLst/>
          </a:prstGeom>
        </p:spPr>
      </p:pic>
      <p:sp>
        <p:nvSpPr>
          <p:cNvPr id="6" name="楕円 5"/>
          <p:cNvSpPr/>
          <p:nvPr/>
        </p:nvSpPr>
        <p:spPr>
          <a:xfrm>
            <a:off x="6328792" y="3648472"/>
            <a:ext cx="360040" cy="360040"/>
          </a:xfrm>
          <a:prstGeom prst="ellipse">
            <a:avLst/>
          </a:prstGeom>
          <a:noFill/>
          <a:ln w="825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7" name="スライド番号プレースホルダー 6"/>
          <p:cNvSpPr>
            <a:spLocks noGrp="1"/>
          </p:cNvSpPr>
          <p:nvPr>
            <p:ph type="sldNum" sz="quarter" idx="12"/>
          </p:nvPr>
        </p:nvSpPr>
        <p:spPr/>
        <p:txBody>
          <a:bodyPr/>
          <a:lstStyle/>
          <a:p>
            <a:fld id="{C402DA3E-F348-4567-B7F4-A1C96C49CA95}" type="slidenum">
              <a:rPr kumimoji="1" lang="ja-JP" altLang="en-US" smtClean="0"/>
              <a:t>9</a:t>
            </a:fld>
            <a:endParaRPr kumimoji="1" lang="ja-JP" altLang="en-US"/>
          </a:p>
        </p:txBody>
      </p:sp>
    </p:spTree>
    <p:extLst>
      <p:ext uri="{BB962C8B-B14F-4D97-AF65-F5344CB8AC3E}">
        <p14:creationId xmlns:p14="http://schemas.microsoft.com/office/powerpoint/2010/main" val="90585601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6295</TotalTime>
  <Words>2016</Words>
  <Application>Microsoft Office PowerPoint</Application>
  <PresentationFormat>A3 297x420 mm</PresentationFormat>
  <Paragraphs>526</Paragraphs>
  <Slides>58</Slides>
  <Notes>13</Notes>
  <HiddenSlides>0</HiddenSlides>
  <MMClips>0</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58</vt:i4>
      </vt:variant>
    </vt:vector>
  </HeadingPairs>
  <TitlesOfParts>
    <vt:vector size="72" baseType="lpstr">
      <vt:lpstr>Meiryo UI</vt:lpstr>
      <vt:lpstr>ＭＳ Ｐゴシック</vt:lpstr>
      <vt:lpstr>ＭＳ ゴシック</vt:lpstr>
      <vt:lpstr>ＭＳ 明朝</vt:lpstr>
      <vt:lpstr>メイリオ</vt:lpstr>
      <vt:lpstr>游ゴシック</vt:lpstr>
      <vt:lpstr>游ゴシック Light</vt:lpstr>
      <vt:lpstr>Arial</vt:lpstr>
      <vt:lpstr>Calibri</vt:lpstr>
      <vt:lpstr>Calibri Light</vt:lpstr>
      <vt:lpstr>Century</vt:lpstr>
      <vt:lpstr>Times New Roman</vt:lpstr>
      <vt:lpstr>Wingdings</vt:lpstr>
      <vt:lpstr>Office Theme</vt:lpstr>
      <vt:lpstr>PowerPoint プレゼンテーション</vt:lpstr>
      <vt:lpstr>PowerPoint プレゼンテーション</vt:lpstr>
      <vt:lpstr>PowerPoint プレゼンテーション</vt:lpstr>
      <vt:lpstr>調査の趣旨</vt:lpstr>
      <vt:lpstr>PowerPoint プレゼンテーション</vt:lpstr>
      <vt:lpstr>PowerPoint プレゼンテーション</vt:lpstr>
      <vt:lpstr>府営駐車場について</vt:lpstr>
      <vt:lpstr>江坂立体駐車場</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新石切立体駐車場</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茨木地下駐車場</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提案の内容</vt:lpstr>
      <vt:lpstr>PowerPoint プレゼンテーション</vt:lpstr>
      <vt:lpstr>PowerPoint プレゼンテーション</vt:lpstr>
      <vt:lpstr>PowerPoint プレゼンテーション</vt:lpstr>
      <vt:lpstr>留意事項</vt:lpstr>
      <vt:lpstr>PowerPoint プレゼンテーション</vt:lpstr>
      <vt:lpstr>PowerPoint プレゼンテーション</vt:lpstr>
      <vt:lpstr>PowerPoint プレゼンテーション</vt:lpstr>
      <vt:lpstr>PowerPoint プレゼンテーション</vt:lpstr>
      <vt:lpstr>今後のスケジュール</vt:lpstr>
      <vt:lpstr>PowerPoint プレゼンテーション</vt:lpstr>
      <vt:lpstr>PowerPoint プレゼンテーション</vt:lpstr>
      <vt:lpstr>PowerPoint プレゼンテーション</vt:lpstr>
      <vt:lpstr>PowerPoint プレゼンテーション</vt:lpstr>
    </vt:vector>
  </TitlesOfParts>
  <Company>大阪府庁</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大阪府庁</dc:creator>
  <cp:lastModifiedBy>中山　聡</cp:lastModifiedBy>
  <cp:revision>618</cp:revision>
  <cp:lastPrinted>2019-08-02T00:43:23Z</cp:lastPrinted>
  <dcterms:created xsi:type="dcterms:W3CDTF">2013-05-30T06:12:23Z</dcterms:created>
  <dcterms:modified xsi:type="dcterms:W3CDTF">2019-10-08T08:35:17Z</dcterms:modified>
</cp:coreProperties>
</file>