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233" r:id="rId1"/>
    <p:sldMasterId id="2147485281" r:id="rId2"/>
    <p:sldMasterId id="2147485305" r:id="rId3"/>
  </p:sldMasterIdLst>
  <p:notesMasterIdLst>
    <p:notesMasterId r:id="rId40"/>
  </p:notesMasterIdLst>
  <p:handoutMasterIdLst>
    <p:handoutMasterId r:id="rId41"/>
  </p:handoutMasterIdLst>
  <p:sldIdLst>
    <p:sldId id="309" r:id="rId4"/>
    <p:sldId id="706" r:id="rId5"/>
    <p:sldId id="667" r:id="rId6"/>
    <p:sldId id="666" r:id="rId7"/>
    <p:sldId id="711" r:id="rId8"/>
    <p:sldId id="712" r:id="rId9"/>
    <p:sldId id="696" r:id="rId10"/>
    <p:sldId id="697" r:id="rId11"/>
    <p:sldId id="569" r:id="rId12"/>
    <p:sldId id="734" r:id="rId13"/>
    <p:sldId id="570" r:id="rId14"/>
    <p:sldId id="703" r:id="rId15"/>
    <p:sldId id="704" r:id="rId16"/>
    <p:sldId id="699" r:id="rId17"/>
    <p:sldId id="700" r:id="rId18"/>
    <p:sldId id="702" r:id="rId19"/>
    <p:sldId id="719" r:id="rId20"/>
    <p:sldId id="731" r:id="rId21"/>
    <p:sldId id="721" r:id="rId22"/>
    <p:sldId id="717" r:id="rId23"/>
    <p:sldId id="723" r:id="rId24"/>
    <p:sldId id="725" r:id="rId25"/>
    <p:sldId id="728" r:id="rId26"/>
    <p:sldId id="733" r:id="rId27"/>
    <p:sldId id="735" r:id="rId28"/>
    <p:sldId id="736" r:id="rId29"/>
    <p:sldId id="737" r:id="rId30"/>
    <p:sldId id="738" r:id="rId31"/>
    <p:sldId id="739" r:id="rId32"/>
    <p:sldId id="740" r:id="rId33"/>
    <p:sldId id="741" r:id="rId34"/>
    <p:sldId id="742" r:id="rId35"/>
    <p:sldId id="744" r:id="rId36"/>
    <p:sldId id="745" r:id="rId37"/>
    <p:sldId id="708" r:id="rId38"/>
    <p:sldId id="689" r:id="rId39"/>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CC33"/>
    <a:srgbClr val="0066FF"/>
    <a:srgbClr val="AC2A14"/>
    <a:srgbClr val="0070C0"/>
    <a:srgbClr val="339933"/>
    <a:srgbClr val="FFFF66"/>
    <a:srgbClr val="FFCCCC"/>
    <a:srgbClr val="FF99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35" autoAdjust="0"/>
    <p:restoredTop sz="94434" autoAdjust="0"/>
  </p:normalViewPr>
  <p:slideViewPr>
    <p:cSldViewPr>
      <p:cViewPr varScale="1">
        <p:scale>
          <a:sx n="71" d="100"/>
          <a:sy n="71" d="100"/>
        </p:scale>
        <p:origin x="708"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49" d="100"/>
          <a:sy n="49" d="100"/>
        </p:scale>
        <p:origin x="-2916" y="-102"/>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50529" cy="497524"/>
          </a:xfrm>
          <a:prstGeom prst="rect">
            <a:avLst/>
          </a:prstGeom>
        </p:spPr>
        <p:txBody>
          <a:bodyPr vert="horz" lIns="91536" tIns="45767" rIns="91536" bIns="45767"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55083" y="1"/>
            <a:ext cx="2950529" cy="497524"/>
          </a:xfrm>
          <a:prstGeom prst="rect">
            <a:avLst/>
          </a:prstGeom>
        </p:spPr>
        <p:txBody>
          <a:bodyPr vert="horz" lIns="91536" tIns="45767" rIns="91536" bIns="45767" rtlCol="0"/>
          <a:lstStyle>
            <a:lvl1pPr algn="r">
              <a:defRPr sz="1200"/>
            </a:lvl1pPr>
          </a:lstStyle>
          <a:p>
            <a:pPr>
              <a:defRPr/>
            </a:pPr>
            <a:fld id="{1D0518EF-6D63-4377-8F30-CFF9F0B7229B}" type="datetimeFigureOut">
              <a:rPr lang="ja-JP" altLang="en-US"/>
              <a:pPr>
                <a:defRPr/>
              </a:pPr>
              <a:t>2020/11/6</a:t>
            </a:fld>
            <a:endParaRPr lang="ja-JP" altLang="en-US"/>
          </a:p>
        </p:txBody>
      </p:sp>
      <p:sp>
        <p:nvSpPr>
          <p:cNvPr id="4" name="フッター プレースホルダ 3"/>
          <p:cNvSpPr>
            <a:spLocks noGrp="1"/>
          </p:cNvSpPr>
          <p:nvPr>
            <p:ph type="ftr" sz="quarter" idx="2"/>
          </p:nvPr>
        </p:nvSpPr>
        <p:spPr>
          <a:xfrm>
            <a:off x="1" y="9440227"/>
            <a:ext cx="2950529" cy="497523"/>
          </a:xfrm>
          <a:prstGeom prst="rect">
            <a:avLst/>
          </a:prstGeom>
        </p:spPr>
        <p:txBody>
          <a:bodyPr vert="horz" lIns="91536" tIns="45767" rIns="91536" bIns="45767"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55083" y="9440227"/>
            <a:ext cx="2950529" cy="497523"/>
          </a:xfrm>
          <a:prstGeom prst="rect">
            <a:avLst/>
          </a:prstGeom>
        </p:spPr>
        <p:txBody>
          <a:bodyPr vert="horz" lIns="91536" tIns="45767" rIns="91536" bIns="45767" rtlCol="0" anchor="b"/>
          <a:lstStyle>
            <a:lvl1pPr algn="r">
              <a:defRPr sz="1200"/>
            </a:lvl1pPr>
          </a:lstStyle>
          <a:p>
            <a:pPr>
              <a:defRPr/>
            </a:pPr>
            <a:fld id="{F08832BC-5862-4D7F-9B9E-E33B8640252C}" type="slidenum">
              <a:rPr lang="ja-JP" altLang="en-US"/>
              <a:pPr>
                <a:defRPr/>
              </a:pPr>
              <a:t>‹#›</a:t>
            </a:fld>
            <a:endParaRPr lang="ja-JP" altLang="en-US"/>
          </a:p>
        </p:txBody>
      </p:sp>
    </p:spTree>
    <p:extLst>
      <p:ext uri="{BB962C8B-B14F-4D97-AF65-F5344CB8AC3E}">
        <p14:creationId xmlns:p14="http://schemas.microsoft.com/office/powerpoint/2010/main" val="1602111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8939" cy="497524"/>
          </a:xfrm>
          <a:prstGeom prst="rect">
            <a:avLst/>
          </a:prstGeom>
        </p:spPr>
        <p:txBody>
          <a:bodyPr vert="horz" lIns="91399" tIns="45698" rIns="91399" bIns="45698"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672" y="1"/>
            <a:ext cx="2948939" cy="497524"/>
          </a:xfrm>
          <a:prstGeom prst="rect">
            <a:avLst/>
          </a:prstGeom>
        </p:spPr>
        <p:txBody>
          <a:bodyPr vert="horz" lIns="91399" tIns="45698" rIns="91399" bIns="45698" rtlCol="0"/>
          <a:lstStyle>
            <a:lvl1pPr algn="r" fontAlgn="auto">
              <a:spcBef>
                <a:spcPts val="0"/>
              </a:spcBef>
              <a:spcAft>
                <a:spcPts val="0"/>
              </a:spcAft>
              <a:defRPr sz="1200">
                <a:latin typeface="+mn-lt"/>
                <a:ea typeface="+mn-ea"/>
              </a:defRPr>
            </a:lvl1pPr>
          </a:lstStyle>
          <a:p>
            <a:pPr>
              <a:defRPr/>
            </a:pPr>
            <a:fld id="{E2BE0FCB-4665-4A05-8BEC-BD1319E9D4EB}" type="datetimeFigureOut">
              <a:rPr lang="ja-JP" altLang="en-US"/>
              <a:pPr>
                <a:defRPr/>
              </a:pPr>
              <a:t>2020/11/6</a:t>
            </a:fld>
            <a:endParaRPr lang="ja-JP" altLang="en-US" dirty="0"/>
          </a:p>
        </p:txBody>
      </p:sp>
      <p:sp>
        <p:nvSpPr>
          <p:cNvPr id="4" name="スライド イメージ プレースホルダー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399" tIns="45698" rIns="91399" bIns="45698" rtlCol="0" anchor="ctr"/>
          <a:lstStyle/>
          <a:p>
            <a:pPr lvl="0"/>
            <a:endParaRPr lang="ja-JP" altLang="en-US" noProof="0" dirty="0"/>
          </a:p>
        </p:txBody>
      </p:sp>
      <p:sp>
        <p:nvSpPr>
          <p:cNvPr id="5" name="ノート プレースホルダー 4"/>
          <p:cNvSpPr>
            <a:spLocks noGrp="1"/>
          </p:cNvSpPr>
          <p:nvPr>
            <p:ph type="body" sz="quarter" idx="3"/>
          </p:nvPr>
        </p:nvSpPr>
        <p:spPr>
          <a:xfrm>
            <a:off x="680404" y="4720908"/>
            <a:ext cx="5446396" cy="4472940"/>
          </a:xfrm>
          <a:prstGeom prst="rect">
            <a:avLst/>
          </a:prstGeom>
        </p:spPr>
        <p:txBody>
          <a:bodyPr vert="horz" lIns="91399" tIns="45698" rIns="91399" bIns="45698"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9440227"/>
            <a:ext cx="2948939" cy="497523"/>
          </a:xfrm>
          <a:prstGeom prst="rect">
            <a:avLst/>
          </a:prstGeom>
        </p:spPr>
        <p:txBody>
          <a:bodyPr vert="horz" lIns="91399" tIns="45698" rIns="91399" bIns="45698"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672" y="9440227"/>
            <a:ext cx="2948939" cy="497523"/>
          </a:xfrm>
          <a:prstGeom prst="rect">
            <a:avLst/>
          </a:prstGeom>
        </p:spPr>
        <p:txBody>
          <a:bodyPr vert="horz" lIns="91399" tIns="45698" rIns="91399" bIns="45698" rtlCol="0" anchor="b"/>
          <a:lstStyle>
            <a:lvl1pPr algn="r" fontAlgn="auto">
              <a:spcBef>
                <a:spcPts val="0"/>
              </a:spcBef>
              <a:spcAft>
                <a:spcPts val="0"/>
              </a:spcAft>
              <a:defRPr sz="1200">
                <a:latin typeface="+mn-lt"/>
                <a:ea typeface="+mn-ea"/>
              </a:defRPr>
            </a:lvl1pPr>
          </a:lstStyle>
          <a:p>
            <a:pPr>
              <a:defRPr/>
            </a:pPr>
            <a:fld id="{874F2A52-D70E-42BA-B076-67D0B8A79D41}" type="slidenum">
              <a:rPr lang="ja-JP" altLang="en-US"/>
              <a:pPr>
                <a:defRPr/>
              </a:pPr>
              <a:t>‹#›</a:t>
            </a:fld>
            <a:endParaRPr lang="ja-JP" altLang="en-US" dirty="0"/>
          </a:p>
        </p:txBody>
      </p:sp>
    </p:spTree>
    <p:extLst>
      <p:ext uri="{BB962C8B-B14F-4D97-AF65-F5344CB8AC3E}">
        <p14:creationId xmlns:p14="http://schemas.microsoft.com/office/powerpoint/2010/main" val="2415283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4F2A52-D70E-42BA-B076-67D0B8A79D41}" type="slidenum">
              <a:rPr lang="ja-JP" altLang="en-US" smtClean="0"/>
              <a:pPr>
                <a:defRPr/>
              </a:pPr>
              <a:t>1</a:t>
            </a:fld>
            <a:endParaRPr lang="ja-JP" altLang="en-US" dirty="0"/>
          </a:p>
        </p:txBody>
      </p:sp>
    </p:spTree>
    <p:extLst>
      <p:ext uri="{BB962C8B-B14F-4D97-AF65-F5344CB8AC3E}">
        <p14:creationId xmlns:p14="http://schemas.microsoft.com/office/powerpoint/2010/main" val="140401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4F2A52-D70E-42BA-B076-67D0B8A79D41}" type="slidenum">
              <a:rPr lang="ja-JP" altLang="en-US" smtClean="0"/>
              <a:pPr>
                <a:defRPr/>
              </a:pPr>
              <a:t>26</a:t>
            </a:fld>
            <a:endParaRPr lang="ja-JP" altLang="en-US" dirty="0"/>
          </a:p>
        </p:txBody>
      </p:sp>
    </p:spTree>
    <p:extLst>
      <p:ext uri="{BB962C8B-B14F-4D97-AF65-F5344CB8AC3E}">
        <p14:creationId xmlns:p14="http://schemas.microsoft.com/office/powerpoint/2010/main" val="368577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4F2A52-D70E-42BA-B076-67D0B8A79D41}" type="slidenum">
              <a:rPr lang="ja-JP" altLang="en-US" smtClean="0"/>
              <a:pPr>
                <a:defRPr/>
              </a:pPr>
              <a:t>28</a:t>
            </a:fld>
            <a:endParaRPr lang="ja-JP" altLang="en-US" dirty="0"/>
          </a:p>
        </p:txBody>
      </p:sp>
    </p:spTree>
    <p:extLst>
      <p:ext uri="{BB962C8B-B14F-4D97-AF65-F5344CB8AC3E}">
        <p14:creationId xmlns:p14="http://schemas.microsoft.com/office/powerpoint/2010/main" val="69849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74F2A52-D70E-42BA-B076-67D0B8A79D41}" type="slidenum">
              <a:rPr lang="ja-JP" altLang="en-US" smtClean="0"/>
              <a:pPr>
                <a:defRPr/>
              </a:pPr>
              <a:t>32</a:t>
            </a:fld>
            <a:endParaRPr lang="ja-JP" altLang="en-US" dirty="0"/>
          </a:p>
        </p:txBody>
      </p:sp>
    </p:spTree>
    <p:extLst>
      <p:ext uri="{BB962C8B-B14F-4D97-AF65-F5344CB8AC3E}">
        <p14:creationId xmlns:p14="http://schemas.microsoft.com/office/powerpoint/2010/main" val="104877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81DF4076-AAB5-4DD3-9420-35EC31E3D4A9}" type="datetime1">
              <a:rPr lang="ja-JP" altLang="en-US" smtClean="0"/>
              <a:t>2020/11/6</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5A4407B-D863-4107-B620-074B1DB59B59}" type="slidenum">
              <a:rPr lang="ja-JP" altLang="en-US"/>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CB540FED-C8F2-466D-BCB2-FDCBBC092CC9}" type="datetime1">
              <a:rPr lang="ja-JP" altLang="en-US" smtClean="0"/>
              <a:t>2020/11/6</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25E54BC-A05E-4FDF-B822-E8F078DA16C1}" type="slidenum">
              <a:rPr lang="ja-JP" altLang="en-US"/>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3449C96F-2507-4757-B5F1-E1725A73AD54}" type="datetime1">
              <a:rPr lang="ja-JP" altLang="en-US" smtClean="0"/>
              <a:t>2020/11/6</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D3897FC-2F57-40F5-ADF5-D772A4D18DEB}" type="slidenum">
              <a:rPr lang="ja-JP" altLang="en-US"/>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60DDC210-F80A-4EAE-9742-47F3C2E89E63}" type="datetime1">
              <a:rPr lang="ja-JP" altLang="en-US" smtClean="0"/>
              <a:t>2020/11/6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6EB7959-1311-4ACC-BC46-32703B0CECFB}"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8BFD670-D259-4C55-905C-D469D3952E30}" type="datetime1">
              <a:rPr lang="ja-JP" altLang="en-US" smtClean="0"/>
              <a:t>2020/11/6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28F0E39B-BA49-4FB8-AA2D-8533670A9DFA}" type="slidenum">
              <a:rPr lang="ja-JP" altLang="en-US"/>
              <a:pPr>
                <a:defRPr/>
              </a:pPr>
              <a: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53CE292-97BC-49CE-B5DC-E09BA37731F2}" type="datetime1">
              <a:rPr lang="ja-JP" altLang="en-US" smtClean="0"/>
              <a:t>2020/11/6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A4C563D-5C4F-430E-A1CD-96248FFF9447}"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2BA4053E-1D01-4582-95FB-16E927617381}" type="datetime1">
              <a:rPr lang="ja-JP" altLang="en-US" smtClean="0"/>
              <a:t>2020/11/6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B32194D-BA80-4595-BBA7-421635103FDE}"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464B075C-F45C-403E-9D9F-F264F200F4CE}" type="datetime1">
              <a:rPr lang="ja-JP" altLang="en-US" smtClean="0"/>
              <a:t>2020/11/6</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60D732F0-7F94-4F3C-800D-50B6203709BF}"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1C7CEB0E-9308-4780-8ACA-741E4A77A153}" type="datetime1">
              <a:rPr lang="ja-JP" altLang="en-US" smtClean="0"/>
              <a:t>2020/11/6</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C999A474-BAC0-4A0F-A7E3-456675A34871}"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3F44AD07-E6F1-4FC0-93DB-8BEEC47DEFE4}" type="datetime1">
              <a:rPr lang="ja-JP" altLang="en-US" smtClean="0"/>
              <a:t>2020/11/6</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B299593C-E648-4FB3-B636-052C41FD52ED}"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134BCAEA-E302-4752-A9AE-38DDC0263C6E}" type="datetime1">
              <a:rPr lang="ja-JP" altLang="en-US" smtClean="0"/>
              <a:t>2020/11/6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305E772-598F-45B7-804C-B230BF4014D6}"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1BC10E6-A139-43E6-BCE2-A7DA3A98C437}" type="datetime1">
              <a:rPr lang="ja-JP" altLang="en-US" smtClean="0"/>
              <a:t>2020/11/6</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BB72D98-7C08-49CF-ADDD-1A3EB3A1C782}" type="slidenum">
              <a:rPr lang="ja-JP" altLang="en-US"/>
              <a:pPr>
                <a:defRPr/>
              </a:pPr>
              <a:t>‹#›</a:t>
            </a:fld>
            <a:endParaRPr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8CBCFA92-2EC1-4E9E-8CA5-468A59812A3B}" type="datetime1">
              <a:rPr lang="ja-JP" altLang="en-US" smtClean="0"/>
              <a:t>2020/11/6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2635EAC-E688-4900-837E-E2A759F67BDB}"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8F616D62-8538-4988-B218-1BD6A7DA8FCF}" type="datetime1">
              <a:rPr lang="ja-JP" altLang="en-US" smtClean="0"/>
              <a:t>2020/11/6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66D2657-6B9E-49CB-9CF5-B9F3E27849C3}"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2C5D5A89-4E61-43F4-968E-DDAEE925438F}" type="datetime1">
              <a:rPr lang="ja-JP" altLang="en-US" smtClean="0"/>
              <a:t>2020/11/6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4C875E0-7670-4A46-A6FC-950567B21BCE}"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5350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408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9252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3693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961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426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330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AF938FF4-C5BA-4261-86C4-DA13541C5F09}" type="datetime1">
              <a:rPr lang="ja-JP" altLang="en-US" smtClean="0"/>
              <a:t>2020/11/6</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3DF9AD6-BD04-4532-B9EB-490EF70BD929}" type="slidenum">
              <a:rPr lang="ja-JP" altLang="en-US"/>
              <a:pPr>
                <a:defRPr/>
              </a:pPr>
              <a:t>‹#›</a:t>
            </a:fld>
            <a:endParaRPr lang="ja-JP"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5933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0152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3836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B4CC4D-1115-4B65-BA39-51BD6B5B4A62}" type="datetimeFigureOut">
              <a:rPr lang="ja-JP" altLang="en-US" smtClean="0">
                <a:solidFill>
                  <a:prstClr val="black">
                    <a:tint val="75000"/>
                  </a:prstClr>
                </a:solidFill>
              </a:rPr>
              <a:pPr/>
              <a:t>2020/11/6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5FE45B-A852-4644-936B-E768BE1ADE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997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67985A29-FF22-42BD-84A7-153B9FF5654F}" type="datetime1">
              <a:rPr lang="ja-JP" altLang="en-US" smtClean="0"/>
              <a:t>2020/11/6</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4E4C2326-561A-4EC4-B44A-FAF134C7E85F}" type="slidenum">
              <a:rPr lang="ja-JP" altLang="en-US"/>
              <a:pPr>
                <a:defRPr/>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545626A4-501B-48A0-8F98-3FAA4F4C74F3}" type="datetime1">
              <a:rPr lang="ja-JP" altLang="en-US" smtClean="0"/>
              <a:t>2020/11/6</a:t>
            </a:fld>
            <a:endParaRPr lang="ja-JP" altLang="en-US" dirty="0"/>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626B1895-7B29-49D6-8C6D-5FFF3132A178}" type="slidenum">
              <a:rPr lang="ja-JP" altLang="en-US"/>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BC7BBE07-931F-4E5E-A74A-1A71DB0DCC1F}" type="datetime1">
              <a:rPr lang="ja-JP" altLang="en-US" smtClean="0"/>
              <a:t>2020/11/6</a:t>
            </a:fld>
            <a:endParaRPr lang="ja-JP" altLang="en-US" dirty="0"/>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1B31F35E-04B5-40EB-9CDE-A92FEAB66136}" type="slidenum">
              <a:rPr lang="ja-JP" altLang="en-US"/>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8C556B47-FB53-4410-917A-D70A6D105689}" type="datetime1">
              <a:rPr lang="ja-JP" altLang="en-US" smtClean="0"/>
              <a:t>2020/11/6</a:t>
            </a:fld>
            <a:endParaRPr lang="ja-JP" altLang="en-US" dirty="0"/>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a:xfrm>
            <a:off x="6948488" y="6448425"/>
            <a:ext cx="2133600" cy="365125"/>
          </a:xfrm>
        </p:spPr>
        <p:txBody>
          <a:bodyPr/>
          <a:lstStyle>
            <a:lvl1pPr>
              <a:defRPr sz="1100"/>
            </a:lvl1pPr>
          </a:lstStyle>
          <a:p>
            <a:pPr>
              <a:defRPr/>
            </a:pPr>
            <a:fld id="{9126C135-2A3E-49C2-BF18-D65F4F7DE898}" type="slidenum">
              <a:rPr lang="ja-JP" altLang="en-US"/>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65A8D09-DE33-4D7C-83F7-99CD52223D44}" type="datetime1">
              <a:rPr lang="ja-JP" altLang="en-US" smtClean="0"/>
              <a:t>2020/11/6</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6F59263-DEF5-4D0F-B44C-3A1FD1E3EB59}" type="slidenum">
              <a:rPr lang="ja-JP" altLang="en-US"/>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9780CA9-1BA1-4627-B676-2E26BBA34DD8}" type="datetime1">
              <a:rPr lang="ja-JP" altLang="en-US" smtClean="0"/>
              <a:t>2020/11/6</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E57D068C-B9C0-4403-BEA7-4182AB46AFE0}" type="slidenum">
              <a:rPr lang="ja-JP" altLang="en-US"/>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6ED19F6-746D-4123-94E8-6EF4AE5CDA2B}" type="datetime1">
              <a:rPr lang="ja-JP" altLang="en-US" smtClean="0"/>
              <a:t>2020/11/6</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7010400" y="6469063"/>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0C556BD6-1FD3-4B86-B9C0-0341C3BF548C}"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304" r:id="rId7"/>
    <p:sldLayoutId id="2147485289" r:id="rId8"/>
    <p:sldLayoutId id="2147485290" r:id="rId9"/>
    <p:sldLayoutId id="2147485291" r:id="rId10"/>
    <p:sldLayoutId id="2147485292"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3315"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AF4A0C9-C771-4753-A8C1-D26FC9239BD8}" type="datetime1">
              <a:rPr lang="ja-JP" altLang="en-US" smtClean="0"/>
              <a:t>2020/11/6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98A8431-3797-49C3-969F-8361F9E22F3C}"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2B4CC4D-1115-4B65-BA39-51BD6B5B4A62}" type="datetimeFigureOut">
              <a:rPr lang="ja-JP" altLang="en-US" smtClean="0">
                <a:solidFill>
                  <a:prstClr val="black">
                    <a:tint val="75000"/>
                  </a:prstClr>
                </a:solidFill>
                <a:latin typeface="Calibri"/>
                <a:ea typeface="ＭＳ Ｐゴシック"/>
              </a:rPr>
              <a:pPr fontAlgn="auto">
                <a:spcBef>
                  <a:spcPts val="0"/>
                </a:spcBef>
                <a:spcAft>
                  <a:spcPts val="0"/>
                </a:spcAft>
              </a:pPr>
              <a:t>2020/11/6</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35FE45B-A852-4644-936B-E768BE1ADECD}"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92576770"/>
      </p:ext>
    </p:extLst>
  </p:cSld>
  <p:clrMap bg1="lt1" tx1="dk1" bg2="lt2" tx2="dk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8.emf"/><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emf"/><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gif"/></Relationships>
</file>

<file path=ppt/slides/_rels/slide1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emf"/><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29.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tmp"/><Relationship Id="rId1" Type="http://schemas.openxmlformats.org/officeDocument/2006/relationships/slideLayout" Target="../slideLayouts/slideLayout29.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6"/>
          <p:cNvSpPr txBox="1">
            <a:spLocks noChangeArrowheads="1"/>
          </p:cNvSpPr>
          <p:nvPr/>
        </p:nvSpPr>
        <p:spPr bwMode="auto">
          <a:xfrm>
            <a:off x="539750" y="1844675"/>
            <a:ext cx="8280400" cy="1538883"/>
          </a:xfrm>
          <a:prstGeom prst="rect">
            <a:avLst/>
          </a:prstGeom>
          <a:noFill/>
          <a:ln w="9525">
            <a:noFill/>
            <a:miter lim="800000"/>
            <a:headEnd/>
            <a:tailEnd/>
          </a:ln>
        </p:spPr>
        <p:txBody>
          <a:bodyPr>
            <a:spAutoFit/>
          </a:bodyPr>
          <a:lstStyle/>
          <a:p>
            <a:pPr algn="ctr"/>
            <a:r>
              <a:rPr lang="ja-JP" altLang="en-US" sz="4200" b="1" dirty="0">
                <a:latin typeface="Meiryo UI"/>
                <a:ea typeface="Meiryo UI"/>
                <a:cs typeface="Meiryo UI"/>
              </a:rPr>
              <a:t>公共交通戦略</a:t>
            </a:r>
            <a:endParaRPr lang="en-US" altLang="ja-JP" sz="4200" b="1" dirty="0">
              <a:latin typeface="Meiryo UI"/>
              <a:ea typeface="Meiryo UI"/>
              <a:cs typeface="Meiryo UI"/>
            </a:endParaRPr>
          </a:p>
          <a:p>
            <a:pPr algn="ctr"/>
            <a:r>
              <a:rPr lang="ja-JP" altLang="en-US" sz="3200" b="1" dirty="0">
                <a:latin typeface="Meiryo UI"/>
                <a:ea typeface="Meiryo UI"/>
                <a:cs typeface="Meiryo UI"/>
              </a:rPr>
              <a:t>～利用しやすい公共交通を目指して～</a:t>
            </a:r>
            <a:endParaRPr lang="en-US" altLang="ja-JP" sz="3200" b="1" dirty="0">
              <a:latin typeface="Meiryo UI"/>
              <a:ea typeface="Meiryo UI"/>
              <a:cs typeface="Meiryo UI"/>
            </a:endParaRPr>
          </a:p>
          <a:p>
            <a:pPr algn="ctr"/>
            <a:endParaRPr lang="en-US" altLang="ja-JP" sz="2000" b="1" dirty="0">
              <a:latin typeface="Meiryo UI"/>
              <a:ea typeface="Meiryo UI"/>
              <a:cs typeface="Meiryo UI"/>
            </a:endParaRPr>
          </a:p>
        </p:txBody>
      </p:sp>
      <p:sp>
        <p:nvSpPr>
          <p:cNvPr id="27651" name="テキスト ボックス 27"/>
          <p:cNvSpPr txBox="1">
            <a:spLocks noChangeArrowheads="1"/>
          </p:cNvSpPr>
          <p:nvPr/>
        </p:nvSpPr>
        <p:spPr bwMode="auto">
          <a:xfrm>
            <a:off x="2124075" y="4724400"/>
            <a:ext cx="5111750" cy="1815882"/>
          </a:xfrm>
          <a:prstGeom prst="rect">
            <a:avLst/>
          </a:prstGeom>
          <a:noFill/>
          <a:ln w="9525">
            <a:noFill/>
            <a:miter lim="800000"/>
            <a:headEnd/>
            <a:tailEnd/>
          </a:ln>
        </p:spPr>
        <p:txBody>
          <a:bodyPr>
            <a:spAutoFit/>
          </a:bodyPr>
          <a:lstStyle/>
          <a:p>
            <a:pPr algn="ctr"/>
            <a:r>
              <a:rPr lang="en-US" altLang="ja-JP" sz="2800" dirty="0">
                <a:latin typeface="Meiryo UI"/>
                <a:ea typeface="Meiryo UI"/>
                <a:cs typeface="Meiryo UI"/>
              </a:rPr>
              <a:t>H26.</a:t>
            </a:r>
            <a:r>
              <a:rPr lang="ja-JP" altLang="en-US" sz="2800" dirty="0">
                <a:latin typeface="Meiryo UI"/>
                <a:ea typeface="Meiryo UI"/>
                <a:cs typeface="Meiryo UI"/>
              </a:rPr>
              <a:t>１</a:t>
            </a:r>
            <a:endParaRPr lang="en-US" altLang="ja-JP" sz="2800" dirty="0">
              <a:latin typeface="Meiryo UI"/>
              <a:ea typeface="Meiryo UI"/>
              <a:cs typeface="Meiryo UI"/>
            </a:endParaRPr>
          </a:p>
          <a:p>
            <a:pPr algn="ctr"/>
            <a:r>
              <a:rPr lang="ja-JP" altLang="en-US" sz="2800" dirty="0">
                <a:latin typeface="Meiryo UI"/>
                <a:ea typeface="Meiryo UI"/>
                <a:cs typeface="Meiryo UI"/>
              </a:rPr>
              <a:t>（</a:t>
            </a:r>
            <a:r>
              <a:rPr lang="en-US" altLang="ja-JP" sz="2800" dirty="0">
                <a:latin typeface="Meiryo UI"/>
                <a:ea typeface="Meiryo UI"/>
                <a:cs typeface="Meiryo UI"/>
              </a:rPr>
              <a:t>R</a:t>
            </a:r>
            <a:r>
              <a:rPr lang="ja-JP" altLang="en-US" sz="2800" dirty="0">
                <a:latin typeface="Meiryo UI"/>
                <a:ea typeface="Meiryo UI"/>
                <a:cs typeface="Meiryo UI"/>
              </a:rPr>
              <a:t>１</a:t>
            </a:r>
            <a:r>
              <a:rPr lang="en-US" altLang="ja-JP" sz="2800" dirty="0">
                <a:latin typeface="Meiryo UI"/>
                <a:ea typeface="Meiryo UI"/>
                <a:cs typeface="Meiryo UI"/>
              </a:rPr>
              <a:t>.11</a:t>
            </a:r>
            <a:r>
              <a:rPr lang="ja-JP" altLang="en-US" sz="2800" dirty="0">
                <a:latin typeface="Meiryo UI"/>
                <a:ea typeface="Meiryo UI"/>
                <a:cs typeface="Meiryo UI"/>
              </a:rPr>
              <a:t>改訂）</a:t>
            </a:r>
            <a:endParaRPr lang="en-US" altLang="ja-JP" sz="2800" dirty="0">
              <a:latin typeface="Meiryo UI"/>
              <a:ea typeface="Meiryo UI"/>
              <a:cs typeface="Meiryo UI"/>
            </a:endParaRPr>
          </a:p>
          <a:p>
            <a:pPr algn="ctr"/>
            <a:endParaRPr lang="en-US" altLang="ja-JP" sz="2800" dirty="0">
              <a:latin typeface="Meiryo UI"/>
              <a:ea typeface="Meiryo UI"/>
              <a:cs typeface="Meiryo UI"/>
            </a:endParaRPr>
          </a:p>
          <a:p>
            <a:pPr algn="ctr"/>
            <a:r>
              <a:rPr lang="ja-JP" altLang="en-US" sz="2800" dirty="0">
                <a:latin typeface="Meiryo UI"/>
                <a:ea typeface="Meiryo UI"/>
                <a:cs typeface="Meiryo UI"/>
              </a:rPr>
              <a:t>大阪府</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0" y="87015"/>
            <a:ext cx="9144000" cy="461665"/>
          </a:xfrm>
          <a:prstGeom prst="rect">
            <a:avLst/>
          </a:prstGeom>
        </p:spPr>
        <p:txBody>
          <a:bodyPr wrap="square">
            <a:spAutoFit/>
          </a:bodyPr>
          <a:lstStyle/>
          <a:p>
            <a:r>
              <a:rPr lang="ja-JP" altLang="en-US" sz="2400" b="1" dirty="0"/>
              <a:t>■　</a:t>
            </a:r>
            <a:r>
              <a:rPr lang="ja-JP" altLang="en-US" sz="2400" b="1" dirty="0">
                <a:latin typeface="Meiryo UI" pitchFamily="50" charset="-128"/>
                <a:ea typeface="Meiryo UI" pitchFamily="50" charset="-128"/>
                <a:cs typeface="Meiryo UI" pitchFamily="50" charset="-128"/>
              </a:rPr>
              <a:t>公共交通戦略の取組対象</a:t>
            </a:r>
          </a:p>
        </p:txBody>
      </p:sp>
      <p:sp>
        <p:nvSpPr>
          <p:cNvPr id="3" name="正方形/長方形 2"/>
          <p:cNvSpPr/>
          <p:nvPr/>
        </p:nvSpPr>
        <p:spPr>
          <a:xfrm>
            <a:off x="15346" y="836712"/>
            <a:ext cx="4181942" cy="5760551"/>
          </a:xfrm>
          <a:prstGeom prst="rect">
            <a:avLst/>
          </a:prstGeom>
        </p:spPr>
        <p:txBody>
          <a:bodyPr wrap="square">
            <a:spAutoFit/>
          </a:bodyPr>
          <a:lstStyle/>
          <a:p>
            <a:pPr marL="177800" indent="-177800">
              <a:lnSpc>
                <a:spcPts val="2600"/>
              </a:lnSpc>
            </a:pPr>
            <a:r>
              <a:rPr lang="ja-JP" altLang="en-US" sz="2000" dirty="0">
                <a:latin typeface="Meiryo UI" pitchFamily="50" charset="-128"/>
                <a:ea typeface="Meiryo UI" pitchFamily="50" charset="-128"/>
                <a:cs typeface="Meiryo UI" pitchFamily="50" charset="-128"/>
              </a:rPr>
              <a:t>＊　公共交通は、高齢者から子供まで誰もが利用することができる基本的な交通手段であり、誰もが円滑な移動ができるよう、</a:t>
            </a:r>
            <a:r>
              <a:rPr lang="ja-JP" altLang="en-US" sz="2000" b="1" u="sng" dirty="0">
                <a:latin typeface="Meiryo UI" pitchFamily="50" charset="-128"/>
                <a:ea typeface="Meiryo UI" pitchFamily="50" charset="-128"/>
                <a:cs typeface="Meiryo UI" pitchFamily="50" charset="-128"/>
              </a:rPr>
              <a:t>広域的な移動から、市町村等の地域主体のコミュニティバスの運行といったきめ細かな移動まで、切れ目のない取組みが必要</a:t>
            </a:r>
            <a:r>
              <a:rPr lang="ja-JP" altLang="en-US" sz="2000" dirty="0">
                <a:latin typeface="Meiryo UI" pitchFamily="50" charset="-128"/>
                <a:ea typeface="Meiryo UI" pitchFamily="50" charset="-128"/>
                <a:cs typeface="Meiryo UI" pitchFamily="50" charset="-128"/>
              </a:rPr>
              <a:t>である</a:t>
            </a:r>
            <a:endParaRPr lang="en-US" altLang="ja-JP" sz="2000" dirty="0">
              <a:latin typeface="Meiryo UI" pitchFamily="50" charset="-128"/>
              <a:ea typeface="Meiryo UI" pitchFamily="50" charset="-128"/>
              <a:cs typeface="Meiryo UI" pitchFamily="50" charset="-128"/>
            </a:endParaRPr>
          </a:p>
          <a:p>
            <a:pPr marL="177800" indent="-177800">
              <a:lnSpc>
                <a:spcPts val="2600"/>
              </a:lnSpc>
            </a:pPr>
            <a:endParaRPr lang="en-US" altLang="ja-JP" sz="2000" dirty="0">
              <a:latin typeface="Meiryo UI" pitchFamily="50" charset="-128"/>
              <a:ea typeface="Meiryo UI" pitchFamily="50" charset="-128"/>
              <a:cs typeface="Meiryo UI" pitchFamily="50" charset="-128"/>
            </a:endParaRPr>
          </a:p>
          <a:p>
            <a:pPr marL="177800" indent="-177800">
              <a:lnSpc>
                <a:spcPts val="2600"/>
              </a:lnSpc>
            </a:pPr>
            <a:r>
              <a:rPr lang="ja-JP" altLang="en-US" sz="2000" dirty="0">
                <a:latin typeface="Meiryo UI" pitchFamily="50" charset="-128"/>
                <a:ea typeface="Meiryo UI" pitchFamily="50" charset="-128"/>
                <a:cs typeface="Meiryo UI" pitchFamily="50" charset="-128"/>
              </a:rPr>
              <a:t>＊　公共交通戦略では、市町村等の</a:t>
            </a:r>
            <a:endParaRPr lang="en-US" altLang="ja-JP" sz="2000" dirty="0">
              <a:latin typeface="Meiryo UI" pitchFamily="50" charset="-128"/>
              <a:ea typeface="Meiryo UI" pitchFamily="50" charset="-128"/>
              <a:cs typeface="Meiryo UI" pitchFamily="50" charset="-128"/>
            </a:endParaRPr>
          </a:p>
          <a:p>
            <a:pPr marL="177800" indent="-177800">
              <a:lnSpc>
                <a:spcPts val="2600"/>
              </a:lnSpc>
            </a:pPr>
            <a:r>
              <a:rPr lang="ja-JP" altLang="en-US" sz="2000" dirty="0">
                <a:latin typeface="Meiryo UI" pitchFamily="50" charset="-128"/>
                <a:ea typeface="Meiryo UI" pitchFamily="50" charset="-128"/>
                <a:cs typeface="Meiryo UI" pitchFamily="50" charset="-128"/>
              </a:rPr>
              <a:t>　　地域主体の取組みとの連携を意識</a:t>
            </a:r>
            <a:endParaRPr lang="en-US" altLang="ja-JP" sz="2000" dirty="0">
              <a:latin typeface="Meiryo UI" pitchFamily="50" charset="-128"/>
              <a:ea typeface="Meiryo UI" pitchFamily="50" charset="-128"/>
              <a:cs typeface="Meiryo UI" pitchFamily="50" charset="-128"/>
            </a:endParaRPr>
          </a:p>
          <a:p>
            <a:pPr marL="177800" indent="-177800">
              <a:lnSpc>
                <a:spcPts val="2600"/>
              </a:lnSpc>
            </a:pPr>
            <a:r>
              <a:rPr lang="ja-JP" altLang="en-US" sz="2000" dirty="0">
                <a:latin typeface="Meiryo UI" pitchFamily="50" charset="-128"/>
                <a:ea typeface="Meiryo UI" pitchFamily="50" charset="-128"/>
                <a:cs typeface="Meiryo UI" pitchFamily="50" charset="-128"/>
              </a:rPr>
              <a:t>　　しつつ、</a:t>
            </a:r>
            <a:endParaRPr lang="en-US" altLang="ja-JP" sz="2000" dirty="0">
              <a:latin typeface="Meiryo UI" pitchFamily="50" charset="-128"/>
              <a:ea typeface="Meiryo UI" pitchFamily="50" charset="-128"/>
              <a:cs typeface="Meiryo UI" pitchFamily="50" charset="-128"/>
            </a:endParaRPr>
          </a:p>
          <a:p>
            <a:pPr marL="450850" indent="-450850">
              <a:lnSpc>
                <a:spcPts val="2600"/>
              </a:lnSpc>
            </a:pPr>
            <a:r>
              <a:rPr lang="ja-JP" altLang="en-US" sz="2000" dirty="0">
                <a:latin typeface="Meiryo UI" pitchFamily="50" charset="-128"/>
                <a:ea typeface="Meiryo UI" pitchFamily="50" charset="-128"/>
                <a:cs typeface="Meiryo UI" pitchFamily="50" charset="-128"/>
              </a:rPr>
              <a:t>　・　都市間の円滑な移動や利用者が多い拠点へのアクセスのための</a:t>
            </a:r>
            <a:r>
              <a:rPr lang="en-US" altLang="ja-JP" sz="2000" b="1" u="sng" dirty="0">
                <a:latin typeface="Meiryo UI" pitchFamily="50" charset="-128"/>
                <a:ea typeface="Meiryo UI" pitchFamily="50" charset="-128"/>
                <a:cs typeface="Meiryo UI" pitchFamily="50" charset="-128"/>
              </a:rPr>
              <a:t>『</a:t>
            </a:r>
            <a:r>
              <a:rPr lang="ja-JP" altLang="en-US" sz="2000" b="1" u="sng" dirty="0">
                <a:latin typeface="Meiryo UI" pitchFamily="50" charset="-128"/>
                <a:ea typeface="Meiryo UI" pitchFamily="50" charset="-128"/>
                <a:cs typeface="Meiryo UI" pitchFamily="50" charset="-128"/>
              </a:rPr>
              <a:t>鉄道ネットワーク</a:t>
            </a:r>
            <a:r>
              <a:rPr lang="en-US" altLang="ja-JP" sz="2000" b="1" u="sng" dirty="0">
                <a:latin typeface="Meiryo UI" pitchFamily="50" charset="-128"/>
                <a:ea typeface="Meiryo UI" pitchFamily="50" charset="-128"/>
                <a:cs typeface="Meiryo UI" pitchFamily="50" charset="-128"/>
              </a:rPr>
              <a:t>』</a:t>
            </a:r>
            <a:r>
              <a:rPr lang="ja-JP" altLang="en-US" sz="2000" b="1" u="sng" dirty="0">
                <a:latin typeface="Meiryo UI" pitchFamily="50" charset="-128"/>
                <a:ea typeface="Meiryo UI" pitchFamily="50" charset="-128"/>
                <a:cs typeface="Meiryo UI" pitchFamily="50" charset="-128"/>
              </a:rPr>
              <a:t>の充実強化</a:t>
            </a:r>
            <a:endParaRPr lang="en-US" altLang="ja-JP" sz="2000" b="1" u="sng" dirty="0">
              <a:latin typeface="Meiryo UI" pitchFamily="50" charset="-128"/>
              <a:ea typeface="Meiryo UI" pitchFamily="50" charset="-128"/>
              <a:cs typeface="Meiryo UI" pitchFamily="50" charset="-128"/>
            </a:endParaRPr>
          </a:p>
          <a:p>
            <a:pPr marL="450850" indent="-450850">
              <a:lnSpc>
                <a:spcPts val="2600"/>
              </a:lnSpc>
            </a:pPr>
            <a:r>
              <a:rPr lang="ja-JP" altLang="en-US" sz="2000" dirty="0">
                <a:latin typeface="Meiryo UI" pitchFamily="50" charset="-128"/>
                <a:ea typeface="Meiryo UI" pitchFamily="50" charset="-128"/>
                <a:cs typeface="Meiryo UI" pitchFamily="50" charset="-128"/>
              </a:rPr>
              <a:t>　・　</a:t>
            </a:r>
            <a:r>
              <a:rPr lang="ja-JP" altLang="en-US" sz="2000" b="1" u="sng" dirty="0">
                <a:latin typeface="Meiryo UI" pitchFamily="50" charset="-128"/>
                <a:ea typeface="Meiryo UI" pitchFamily="50" charset="-128"/>
                <a:cs typeface="Meiryo UI" pitchFamily="50" charset="-128"/>
              </a:rPr>
              <a:t>鉄道駅から観光地などの目的地を結ぶ、　</a:t>
            </a:r>
            <a:r>
              <a:rPr lang="en-US" altLang="ja-JP" sz="2000" b="1" u="sng" dirty="0">
                <a:latin typeface="Meiryo UI" pitchFamily="50" charset="-128"/>
                <a:ea typeface="Meiryo UI" pitchFamily="50" charset="-128"/>
                <a:cs typeface="Meiryo UI" pitchFamily="50" charset="-128"/>
              </a:rPr>
              <a:t>『</a:t>
            </a:r>
            <a:r>
              <a:rPr lang="ja-JP" altLang="en-US" sz="2000" b="1" u="sng" dirty="0">
                <a:latin typeface="Meiryo UI" pitchFamily="50" charset="-128"/>
                <a:ea typeface="Meiryo UI" pitchFamily="50" charset="-128"/>
                <a:cs typeface="Meiryo UI" pitchFamily="50" charset="-128"/>
              </a:rPr>
              <a:t>バス</a:t>
            </a:r>
            <a:r>
              <a:rPr lang="en-US" altLang="ja-JP" sz="2000" b="1" u="sng" dirty="0">
                <a:latin typeface="Meiryo UI" pitchFamily="50" charset="-128"/>
                <a:ea typeface="Meiryo UI" pitchFamily="50" charset="-128"/>
                <a:cs typeface="Meiryo UI" pitchFamily="50" charset="-128"/>
              </a:rPr>
              <a:t>』</a:t>
            </a:r>
            <a:r>
              <a:rPr lang="ja-JP" altLang="en-US" sz="2000" b="1" u="sng" dirty="0">
                <a:latin typeface="Meiryo UI" pitchFamily="50" charset="-128"/>
                <a:ea typeface="Meiryo UI" pitchFamily="50" charset="-128"/>
                <a:cs typeface="Meiryo UI" pitchFamily="50" charset="-128"/>
              </a:rPr>
              <a:t>などとの乗継ぎ</a:t>
            </a:r>
            <a:endParaRPr lang="en-US" altLang="ja-JP" sz="2000" b="1" u="sng" dirty="0">
              <a:latin typeface="Meiryo UI" pitchFamily="50" charset="-128"/>
              <a:ea typeface="Meiryo UI" pitchFamily="50" charset="-128"/>
              <a:cs typeface="Meiryo UI" pitchFamily="50" charset="-128"/>
            </a:endParaRPr>
          </a:p>
          <a:p>
            <a:pPr marL="177800" indent="-177800">
              <a:lnSpc>
                <a:spcPts val="2600"/>
              </a:lnSpc>
            </a:pPr>
            <a:r>
              <a:rPr lang="ja-JP" altLang="en-US" sz="2000" dirty="0">
                <a:latin typeface="Meiryo UI" pitchFamily="50" charset="-128"/>
                <a:ea typeface="Meiryo UI" pitchFamily="50" charset="-128"/>
                <a:cs typeface="Meiryo UI" pitchFamily="50" charset="-128"/>
              </a:rPr>
              <a:t>　を取組対象とする</a:t>
            </a:r>
            <a:endParaRPr lang="en-US" altLang="ja-JP" sz="2000" dirty="0">
              <a:latin typeface="Meiryo UI" pitchFamily="50" charset="-128"/>
              <a:ea typeface="Meiryo UI" pitchFamily="50" charset="-128"/>
              <a:cs typeface="Meiryo UI" pitchFamily="50" charset="-128"/>
            </a:endParaRPr>
          </a:p>
        </p:txBody>
      </p:sp>
      <p:sp>
        <p:nvSpPr>
          <p:cNvPr id="5" name="Rectangle 4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 name="テキスト ボックス 47"/>
          <p:cNvSpPr txBox="1"/>
          <p:nvPr/>
        </p:nvSpPr>
        <p:spPr>
          <a:xfrm>
            <a:off x="4082458" y="95138"/>
            <a:ext cx="1842171" cy="338554"/>
          </a:xfrm>
          <a:prstGeom prst="rect">
            <a:avLst/>
          </a:prstGeom>
          <a:noFill/>
        </p:spPr>
        <p:txBody>
          <a:bodyPr wrap="none" rtlCol="0">
            <a:spAutoFit/>
          </a:bodyPr>
          <a:lstStyle/>
          <a:p>
            <a:r>
              <a:rPr kumimoji="1" lang="ja-JP" altLang="en-US" sz="1600" dirty="0">
                <a:latin typeface="Meiryo UI" pitchFamily="50" charset="-128"/>
                <a:ea typeface="Meiryo UI" pitchFamily="50" charset="-128"/>
                <a:cs typeface="Meiryo UI" pitchFamily="50" charset="-128"/>
              </a:rPr>
              <a:t>＜取組みイメージ＞</a:t>
            </a:r>
          </a:p>
        </p:txBody>
      </p:sp>
      <p:sp>
        <p:nvSpPr>
          <p:cNvPr id="2" name="スライド番号プレースホルダー 1"/>
          <p:cNvSpPr>
            <a:spLocks noGrp="1"/>
          </p:cNvSpPr>
          <p:nvPr>
            <p:ph type="sldNum" sz="quarter" idx="12"/>
          </p:nvPr>
        </p:nvSpPr>
        <p:spPr>
          <a:xfrm>
            <a:off x="7012880" y="6558579"/>
            <a:ext cx="2133600" cy="365125"/>
          </a:xfrm>
        </p:spPr>
        <p:txBody>
          <a:bodyPr/>
          <a:lstStyle/>
          <a:p>
            <a:pPr>
              <a:defRPr/>
            </a:pPr>
            <a:fld id="{9126C135-2A3E-49C2-BF18-D65F4F7DE898}" type="slidenum">
              <a:rPr lang="ja-JP" altLang="en-US" smtClean="0"/>
              <a:pPr>
                <a:defRPr/>
              </a:pPr>
              <a:t>9</a:t>
            </a:fld>
            <a:endParaRPr lang="ja-JP" altLang="en-US" dirty="0"/>
          </a:p>
        </p:txBody>
      </p:sp>
      <p:sp>
        <p:nvSpPr>
          <p:cNvPr id="6" name="正方形/長方形 5"/>
          <p:cNvSpPr/>
          <p:nvPr/>
        </p:nvSpPr>
        <p:spPr>
          <a:xfrm>
            <a:off x="4138389" y="101529"/>
            <a:ext cx="4939186" cy="655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右大かっこ 3"/>
          <p:cNvSpPr/>
          <p:nvPr/>
        </p:nvSpPr>
        <p:spPr>
          <a:xfrm>
            <a:off x="8689903" y="346975"/>
            <a:ext cx="144000" cy="3672000"/>
          </a:xfrm>
          <a:prstGeom prst="righ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右大かっこ 9"/>
          <p:cNvSpPr/>
          <p:nvPr/>
        </p:nvSpPr>
        <p:spPr>
          <a:xfrm>
            <a:off x="8690833" y="4077536"/>
            <a:ext cx="144000" cy="1332000"/>
          </a:xfrm>
          <a:prstGeom prst="rightBracket">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8764775" y="1748918"/>
            <a:ext cx="384721" cy="1377443"/>
          </a:xfrm>
          <a:prstGeom prst="rect">
            <a:avLst/>
          </a:prstGeom>
          <a:noFill/>
        </p:spPr>
        <p:txBody>
          <a:bodyPr vert="eaVert" wrap="square" rtlCol="0">
            <a:spAutoFit/>
          </a:bodyPr>
          <a:lstStyle/>
          <a:p>
            <a:pPr algn="ctr"/>
            <a:r>
              <a:rPr lang="ja-JP" altLang="en-US" sz="1300" dirty="0">
                <a:latin typeface="Meiryo UI" panose="020B0604030504040204" pitchFamily="50" charset="-128"/>
                <a:ea typeface="Meiryo UI" panose="020B0604030504040204" pitchFamily="50" charset="-128"/>
              </a:rPr>
              <a:t>府の取組対象</a:t>
            </a:r>
            <a:endParaRPr kumimoji="1" lang="ja-JP" altLang="en-US" sz="13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8768897" y="4153749"/>
            <a:ext cx="384721" cy="979084"/>
          </a:xfrm>
          <a:prstGeom prst="rect">
            <a:avLst/>
          </a:prstGeom>
          <a:noFill/>
        </p:spPr>
        <p:txBody>
          <a:bodyPr vert="eaVert" wrap="square" rtlCol="0">
            <a:spAutoFit/>
          </a:bodyPr>
          <a:lstStyle/>
          <a:p>
            <a:pPr algn="ctr"/>
            <a:r>
              <a:rPr lang="ja-JP" altLang="en-US" sz="1300" dirty="0">
                <a:latin typeface="Meiryo UI" panose="020B0604030504040204" pitchFamily="50" charset="-128"/>
                <a:ea typeface="Meiryo UI" panose="020B0604030504040204" pitchFamily="50" charset="-128"/>
              </a:rPr>
              <a:t>地域</a:t>
            </a:r>
            <a:r>
              <a:rPr kumimoji="1" lang="ja-JP" altLang="en-US" sz="1300" dirty="0">
                <a:latin typeface="Meiryo UI" panose="020B0604030504040204" pitchFamily="50" charset="-128"/>
                <a:ea typeface="Meiryo UI" panose="020B0604030504040204" pitchFamily="50" charset="-128"/>
              </a:rPr>
              <a:t>主体</a:t>
            </a:r>
          </a:p>
        </p:txBody>
      </p:sp>
      <p:pic>
        <p:nvPicPr>
          <p:cNvPr id="9" name="図 8"/>
          <p:cNvPicPr>
            <a:picLocks noChangeAspect="1"/>
          </p:cNvPicPr>
          <p:nvPr/>
        </p:nvPicPr>
        <p:blipFill>
          <a:blip r:embed="rId2"/>
          <a:stretch>
            <a:fillRect/>
          </a:stretch>
        </p:blipFill>
        <p:spPr>
          <a:xfrm>
            <a:off x="4231842" y="476350"/>
            <a:ext cx="4516622" cy="5868000"/>
          </a:xfrm>
          <a:prstGeom prst="rect">
            <a:avLst/>
          </a:prstGeom>
        </p:spPr>
      </p:pic>
    </p:spTree>
    <p:extLst>
      <p:ext uri="{BB962C8B-B14F-4D97-AF65-F5344CB8AC3E}">
        <p14:creationId xmlns:p14="http://schemas.microsoft.com/office/powerpoint/2010/main" val="83249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10</a:t>
            </a:fld>
            <a:endParaRPr lang="ja-JP" altLang="en-US" dirty="0"/>
          </a:p>
        </p:txBody>
      </p:sp>
      <p:sp>
        <p:nvSpPr>
          <p:cNvPr id="23" name="正方形/長方形 22"/>
          <p:cNvSpPr/>
          <p:nvPr/>
        </p:nvSpPr>
        <p:spPr>
          <a:xfrm>
            <a:off x="0" y="15007"/>
            <a:ext cx="9144000" cy="461665"/>
          </a:xfrm>
          <a:prstGeom prst="rect">
            <a:avLst/>
          </a:prstGeom>
        </p:spPr>
        <p:txBody>
          <a:bodyPr wrap="square">
            <a:spAutoFit/>
          </a:bodyPr>
          <a:lstStyle/>
          <a:p>
            <a:r>
              <a:rPr lang="ja-JP" altLang="en-US" sz="2400" b="1" dirty="0"/>
              <a:t>■　</a:t>
            </a:r>
            <a:r>
              <a:rPr lang="ja-JP" altLang="en-US" sz="2400" b="1" dirty="0">
                <a:latin typeface="Meiryo UI" pitchFamily="50" charset="-128"/>
                <a:ea typeface="Meiryo UI" pitchFamily="50" charset="-128"/>
                <a:cs typeface="Meiryo UI" pitchFamily="50" charset="-128"/>
              </a:rPr>
              <a:t>公共交通戦略の見取り図</a:t>
            </a:r>
          </a:p>
        </p:txBody>
      </p:sp>
      <p:sp>
        <p:nvSpPr>
          <p:cNvPr id="28" name="角丸四角形 27"/>
          <p:cNvSpPr/>
          <p:nvPr/>
        </p:nvSpPr>
        <p:spPr>
          <a:xfrm>
            <a:off x="2988157" y="1215526"/>
            <a:ext cx="4860000" cy="1260000"/>
          </a:xfrm>
          <a:prstGeom prst="roundRect">
            <a:avLst>
              <a:gd name="adj" fmla="val 523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1300" dirty="0">
              <a:solidFill>
                <a:schemeClr val="tx1"/>
              </a:solidFill>
              <a:latin typeface="HG丸ｺﾞｼｯｸM-PRO" pitchFamily="50" charset="-128"/>
              <a:ea typeface="HG丸ｺﾞｼｯｸM-PRO" pitchFamily="50" charset="-128"/>
            </a:endParaRPr>
          </a:p>
        </p:txBody>
      </p:sp>
      <p:grpSp>
        <p:nvGrpSpPr>
          <p:cNvPr id="34" name="グループ化 33"/>
          <p:cNvGrpSpPr/>
          <p:nvPr/>
        </p:nvGrpSpPr>
        <p:grpSpPr>
          <a:xfrm>
            <a:off x="3150164" y="2985633"/>
            <a:ext cx="4677288" cy="1927230"/>
            <a:chOff x="2912471" y="2698476"/>
            <a:chExt cx="5100789" cy="1642847"/>
          </a:xfrm>
        </p:grpSpPr>
        <p:sp>
          <p:nvSpPr>
            <p:cNvPr id="35" name="角丸四角形 3"/>
            <p:cNvSpPr>
              <a:spLocks noChangeArrowheads="1"/>
            </p:cNvSpPr>
            <p:nvPr/>
          </p:nvSpPr>
          <p:spPr bwMode="auto">
            <a:xfrm>
              <a:off x="2912471" y="2698476"/>
              <a:ext cx="5040000" cy="1642847"/>
            </a:xfrm>
            <a:prstGeom prst="roundRect">
              <a:avLst>
                <a:gd name="adj" fmla="val 5792"/>
              </a:avLst>
            </a:prstGeom>
            <a:solidFill>
              <a:schemeClr val="accent6">
                <a:lumMod val="20000"/>
                <a:lumOff val="80000"/>
              </a:schemeClr>
            </a:solidFill>
            <a:ln w="25400" algn="ctr">
              <a:solidFill>
                <a:schemeClr val="tx1"/>
              </a:solidFill>
              <a:round/>
              <a:headEnd/>
              <a:tailEnd/>
            </a:ln>
          </p:spPr>
          <p:txBody>
            <a:bodyPr lIns="72000" tIns="72000" rIns="72000" bIns="72000"/>
            <a:lstStyle/>
            <a:p>
              <a:pPr>
                <a:defRPr/>
              </a:pPr>
              <a:endParaRPr lang="ja-JP" altLang="en-US" sz="1200" b="1">
                <a:ea typeface="HG丸ｺﾞｼｯｸM-PRO" pitchFamily="50" charset="-128"/>
              </a:endParaRPr>
            </a:p>
          </p:txBody>
        </p:sp>
        <p:sp>
          <p:nvSpPr>
            <p:cNvPr id="36" name="角丸四角形 35"/>
            <p:cNvSpPr/>
            <p:nvPr/>
          </p:nvSpPr>
          <p:spPr>
            <a:xfrm>
              <a:off x="3183342" y="2754208"/>
              <a:ext cx="3060000" cy="447675"/>
            </a:xfrm>
            <a:prstGeom prst="roundRect">
              <a:avLst>
                <a:gd name="adj" fmla="val 3317"/>
              </a:avLst>
            </a:prstGeom>
            <a:solidFill>
              <a:schemeClr val="tx1"/>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a:defRPr/>
              </a:pPr>
              <a:r>
                <a:rPr lang="ja-JP" altLang="en-US" sz="1600" b="1" dirty="0">
                  <a:solidFill>
                    <a:schemeClr val="bg1"/>
                  </a:solidFill>
                  <a:latin typeface="HG丸ｺﾞｼｯｸM-PRO" pitchFamily="50" charset="-128"/>
                  <a:ea typeface="HG丸ｺﾞｼｯｸM-PRO" pitchFamily="50" charset="-128"/>
                </a:rPr>
                <a:t>公共交通戦略</a:t>
              </a:r>
              <a:endParaRPr lang="ja-JP" altLang="en-US" sz="900" b="1" dirty="0">
                <a:solidFill>
                  <a:schemeClr val="bg1"/>
                </a:solidFill>
                <a:latin typeface="HG丸ｺﾞｼｯｸM-PRO" pitchFamily="50" charset="-128"/>
                <a:ea typeface="HG丸ｺﾞｼｯｸM-PRO" pitchFamily="50" charset="-128"/>
              </a:endParaRPr>
            </a:p>
          </p:txBody>
        </p:sp>
        <p:sp>
          <p:nvSpPr>
            <p:cNvPr id="37" name="正方形/長方形 1"/>
            <p:cNvSpPr>
              <a:spLocks noChangeArrowheads="1"/>
            </p:cNvSpPr>
            <p:nvPr/>
          </p:nvSpPr>
          <p:spPr bwMode="auto">
            <a:xfrm>
              <a:off x="3015527" y="3201883"/>
              <a:ext cx="4997733" cy="1085940"/>
            </a:xfrm>
            <a:prstGeom prst="rect">
              <a:avLst/>
            </a:prstGeom>
            <a:noFill/>
            <a:ln w="9525">
              <a:noFill/>
              <a:miter lim="800000"/>
              <a:headEnd/>
              <a:tailEnd/>
            </a:ln>
          </p:spPr>
          <p:txBody>
            <a:bodyPr wrap="square" lIns="72000" tIns="72000" rIns="72000" bIns="72000">
              <a:spAutoFit/>
            </a:bodyPr>
            <a:lstStyle/>
            <a:p>
              <a:pPr marL="177800" indent="-177800">
                <a:lnSpc>
                  <a:spcPts val="2200"/>
                </a:lnSpc>
                <a:defRPr/>
              </a:pPr>
              <a:r>
                <a:rPr lang="ja-JP" altLang="en-US" sz="1600" b="1" dirty="0">
                  <a:latin typeface="Meiryo UI" pitchFamily="50" charset="-128"/>
                  <a:ea typeface="Meiryo UI" pitchFamily="50" charset="-128"/>
                  <a:cs typeface="Meiryo UI" pitchFamily="50" charset="-128"/>
                </a:rPr>
                <a:t>＊公共交通に関する取組みの方向性を取りまとめ</a:t>
              </a:r>
              <a:endParaRPr lang="en-US" altLang="ja-JP" sz="1600" b="1" dirty="0">
                <a:latin typeface="Meiryo UI" pitchFamily="50" charset="-128"/>
                <a:ea typeface="Meiryo UI" pitchFamily="50" charset="-128"/>
                <a:cs typeface="Meiryo UI" pitchFamily="50" charset="-128"/>
              </a:endParaRPr>
            </a:p>
            <a:p>
              <a:pPr marL="177800" indent="-177800">
                <a:lnSpc>
                  <a:spcPts val="2200"/>
                </a:lnSpc>
                <a:defRPr/>
              </a:pPr>
              <a:r>
                <a:rPr lang="en-US" altLang="ja-JP" sz="1600" b="1"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①鉄道ネットワークの充実</a:t>
              </a:r>
              <a:endParaRPr lang="en-US" altLang="ja-JP" sz="1600" b="1" dirty="0">
                <a:latin typeface="Meiryo UI" pitchFamily="50" charset="-128"/>
                <a:ea typeface="Meiryo UI" pitchFamily="50" charset="-128"/>
                <a:cs typeface="Meiryo UI" pitchFamily="50" charset="-128"/>
              </a:endParaRPr>
            </a:p>
            <a:p>
              <a:pPr marL="177800" indent="-177800">
                <a:lnSpc>
                  <a:spcPts val="2200"/>
                </a:lnSpc>
                <a:defRPr/>
              </a:pPr>
              <a:r>
                <a:rPr lang="en-US" altLang="ja-JP" sz="1600" b="1"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②公共交通の利便性向上</a:t>
              </a:r>
              <a:endParaRPr lang="en-US" altLang="ja-JP" sz="1600" b="1" dirty="0">
                <a:latin typeface="Meiryo UI" pitchFamily="50" charset="-128"/>
                <a:ea typeface="Meiryo UI" pitchFamily="50" charset="-128"/>
                <a:cs typeface="Meiryo UI" pitchFamily="50" charset="-128"/>
              </a:endParaRPr>
            </a:p>
            <a:p>
              <a:pPr marL="177800" indent="-177800">
                <a:lnSpc>
                  <a:spcPts val="2200"/>
                </a:lnSpc>
                <a:defRPr/>
              </a:pPr>
              <a:r>
                <a:rPr lang="en-US" altLang="ja-JP" sz="1600" b="1"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③公共交通の利用促進</a:t>
              </a:r>
              <a:endParaRPr lang="en-US" altLang="ja-JP" sz="1600" b="1" dirty="0">
                <a:latin typeface="Meiryo UI" pitchFamily="50" charset="-128"/>
                <a:ea typeface="Meiryo UI" pitchFamily="50" charset="-128"/>
                <a:cs typeface="Meiryo UI" pitchFamily="50" charset="-128"/>
              </a:endParaRPr>
            </a:p>
          </p:txBody>
        </p:sp>
      </p:grpSp>
      <p:sp>
        <p:nvSpPr>
          <p:cNvPr id="38" name="角丸四角形 37"/>
          <p:cNvSpPr/>
          <p:nvPr/>
        </p:nvSpPr>
        <p:spPr>
          <a:xfrm>
            <a:off x="3074130" y="1290580"/>
            <a:ext cx="2340000" cy="545027"/>
          </a:xfrm>
          <a:prstGeom prst="roundRect">
            <a:avLst>
              <a:gd name="adj" fmla="val 1113"/>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大阪の成長戦略</a:t>
            </a:r>
            <a:endParaRPr lang="en-US" altLang="ja-JP" sz="1400" dirty="0">
              <a:solidFill>
                <a:schemeClr val="tx1"/>
              </a:solidFill>
              <a:latin typeface="Meiryo UI" pitchFamily="50" charset="-128"/>
              <a:ea typeface="Meiryo UI" pitchFamily="50" charset="-128"/>
              <a:cs typeface="Meiryo UI" pitchFamily="50" charset="-128"/>
            </a:endParaRPr>
          </a:p>
        </p:txBody>
      </p:sp>
      <p:sp>
        <p:nvSpPr>
          <p:cNvPr id="39" name="角丸四角形 38"/>
          <p:cNvSpPr/>
          <p:nvPr/>
        </p:nvSpPr>
        <p:spPr>
          <a:xfrm>
            <a:off x="99841" y="4278917"/>
            <a:ext cx="2558806" cy="828000"/>
          </a:xfrm>
          <a:prstGeom prst="roundRect">
            <a:avLst>
              <a:gd name="adj" fmla="val 19095"/>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latin typeface="HG丸ｺﾞｼｯｸM-PRO" pitchFamily="50" charset="-128"/>
                <a:ea typeface="HG丸ｺﾞｼｯｸM-PRO" pitchFamily="50" charset="-128"/>
              </a:rPr>
              <a:t>近畿地方交通審議会</a:t>
            </a:r>
            <a:endParaRPr lang="en-US" altLang="ja-JP" sz="1400" dirty="0">
              <a:solidFill>
                <a:schemeClr val="tx1"/>
              </a:solidFill>
              <a:latin typeface="HG丸ｺﾞｼｯｸM-PRO" pitchFamily="50" charset="-128"/>
              <a:ea typeface="HG丸ｺﾞｼｯｸM-PRO" pitchFamily="50" charset="-128"/>
            </a:endParaRPr>
          </a:p>
          <a:p>
            <a:pPr algn="ctr">
              <a:defRPr/>
            </a:pPr>
            <a:r>
              <a:rPr lang="ja-JP" altLang="en-US" sz="1400" dirty="0">
                <a:solidFill>
                  <a:schemeClr val="tx1"/>
                </a:solidFill>
                <a:latin typeface="HG丸ｺﾞｼｯｸM-PRO" pitchFamily="50" charset="-128"/>
                <a:ea typeface="HG丸ｺﾞｼｯｸM-PRO" pitchFamily="50" charset="-128"/>
              </a:rPr>
              <a:t>答申第８号</a:t>
            </a:r>
            <a:endParaRPr lang="en-US" altLang="ja-JP" sz="1400" dirty="0">
              <a:solidFill>
                <a:schemeClr val="tx1"/>
              </a:solidFill>
              <a:latin typeface="HG丸ｺﾞｼｯｸM-PRO" pitchFamily="50" charset="-128"/>
              <a:ea typeface="HG丸ｺﾞｼｯｸM-PRO" pitchFamily="50" charset="-128"/>
            </a:endParaRPr>
          </a:p>
          <a:p>
            <a:pPr>
              <a:defRPr/>
            </a:pPr>
            <a:r>
              <a:rPr lang="ja-JP" altLang="en-US" sz="1300" dirty="0">
                <a:solidFill>
                  <a:schemeClr val="tx1"/>
                </a:solidFill>
                <a:latin typeface="HG丸ｺﾞｼｯｸM-PRO" pitchFamily="50" charset="-128"/>
                <a:ea typeface="HG丸ｺﾞｼｯｸM-PRO" pitchFamily="50" charset="-128"/>
              </a:rPr>
              <a:t>（近畿圏における望ましい</a:t>
            </a:r>
            <a:endParaRPr lang="en-US" altLang="ja-JP" sz="1300" dirty="0">
              <a:solidFill>
                <a:schemeClr val="tx1"/>
              </a:solidFill>
              <a:latin typeface="HG丸ｺﾞｼｯｸM-PRO" pitchFamily="50" charset="-128"/>
              <a:ea typeface="HG丸ｺﾞｼｯｸM-PRO" pitchFamily="50" charset="-128"/>
            </a:endParaRPr>
          </a:p>
          <a:p>
            <a:pPr>
              <a:defRPr/>
            </a:pPr>
            <a:r>
              <a:rPr lang="ja-JP" altLang="en-US" sz="1300" dirty="0">
                <a:solidFill>
                  <a:schemeClr val="tx1"/>
                </a:solidFill>
                <a:latin typeface="HG丸ｺﾞｼｯｸM-PRO" pitchFamily="50" charset="-128"/>
                <a:ea typeface="HG丸ｺﾞｼｯｸM-PRO" pitchFamily="50" charset="-128"/>
              </a:rPr>
              <a:t>交通のあり方を示したもの）</a:t>
            </a:r>
            <a:endParaRPr lang="en-US" altLang="ja-JP" sz="1300" dirty="0">
              <a:solidFill>
                <a:schemeClr val="tx1"/>
              </a:solidFill>
              <a:latin typeface="HG丸ｺﾞｼｯｸM-PRO" pitchFamily="50" charset="-128"/>
              <a:ea typeface="HG丸ｺﾞｼｯｸM-PRO" pitchFamily="50" charset="-128"/>
            </a:endParaRPr>
          </a:p>
        </p:txBody>
      </p:sp>
      <p:sp>
        <p:nvSpPr>
          <p:cNvPr id="41" name="角丸四角形 40"/>
          <p:cNvSpPr/>
          <p:nvPr/>
        </p:nvSpPr>
        <p:spPr>
          <a:xfrm>
            <a:off x="5454788" y="1290581"/>
            <a:ext cx="2340000" cy="545027"/>
          </a:xfrm>
          <a:prstGeom prst="roundRect">
            <a:avLst>
              <a:gd name="adj" fmla="val 1113"/>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グランドデザイン・大阪</a:t>
            </a:r>
            <a:endParaRPr lang="en-US" altLang="ja-JP" sz="1400"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グランドデザイン・大阪都市圏</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43" name="正方形/長方形 20"/>
          <p:cNvSpPr>
            <a:spLocks noChangeArrowheads="1"/>
          </p:cNvSpPr>
          <p:nvPr/>
        </p:nvSpPr>
        <p:spPr bwMode="auto">
          <a:xfrm>
            <a:off x="153702" y="2248365"/>
            <a:ext cx="1963999" cy="338554"/>
          </a:xfrm>
          <a:prstGeom prst="rect">
            <a:avLst/>
          </a:prstGeom>
          <a:noFill/>
          <a:ln w="9525">
            <a:noFill/>
            <a:miter lim="800000"/>
            <a:headEnd/>
            <a:tailEnd/>
          </a:ln>
        </p:spPr>
        <p:txBody>
          <a:bodyPr wrap="none">
            <a:spAutoFit/>
          </a:bodyPr>
          <a:lstStyle/>
          <a:p>
            <a:r>
              <a:rPr lang="ja-JP" altLang="en-US" sz="1600" dirty="0">
                <a:latin typeface="Meiryo UI" pitchFamily="50" charset="-128"/>
                <a:ea typeface="Meiryo UI" pitchFamily="50" charset="-128"/>
                <a:cs typeface="Meiryo UI" pitchFamily="50" charset="-128"/>
              </a:rPr>
              <a:t>＜府のインフラ計画＞</a:t>
            </a:r>
          </a:p>
        </p:txBody>
      </p:sp>
      <p:sp>
        <p:nvSpPr>
          <p:cNvPr id="44" name="正方形/長方形 21"/>
          <p:cNvSpPr>
            <a:spLocks noChangeArrowheads="1"/>
          </p:cNvSpPr>
          <p:nvPr/>
        </p:nvSpPr>
        <p:spPr bwMode="auto">
          <a:xfrm>
            <a:off x="4351288" y="836712"/>
            <a:ext cx="2097049" cy="338554"/>
          </a:xfrm>
          <a:prstGeom prst="rect">
            <a:avLst/>
          </a:prstGeom>
          <a:noFill/>
          <a:ln w="9525">
            <a:noFill/>
            <a:miter lim="800000"/>
            <a:headEnd/>
            <a:tailEnd/>
          </a:ln>
        </p:spPr>
        <p:txBody>
          <a:bodyPr wrap="none">
            <a:spAutoFit/>
          </a:bodyPr>
          <a:lstStyle/>
          <a:p>
            <a:r>
              <a:rPr lang="ja-JP" altLang="en-US" sz="1600" dirty="0">
                <a:latin typeface="Meiryo UI" pitchFamily="50" charset="-128"/>
                <a:ea typeface="Meiryo UI" pitchFamily="50" charset="-128"/>
                <a:cs typeface="Meiryo UI" pitchFamily="50" charset="-128"/>
              </a:rPr>
              <a:t>＜府・市の全体戦略＞</a:t>
            </a:r>
          </a:p>
        </p:txBody>
      </p:sp>
      <p:sp>
        <p:nvSpPr>
          <p:cNvPr id="45" name="正方形/長方形 22"/>
          <p:cNvSpPr>
            <a:spLocks noChangeArrowheads="1"/>
          </p:cNvSpPr>
          <p:nvPr/>
        </p:nvSpPr>
        <p:spPr bwMode="auto">
          <a:xfrm>
            <a:off x="65321" y="3913067"/>
            <a:ext cx="2593326" cy="338554"/>
          </a:xfrm>
          <a:prstGeom prst="rect">
            <a:avLst/>
          </a:prstGeom>
          <a:noFill/>
          <a:ln w="9525">
            <a:noFill/>
            <a:miter lim="800000"/>
            <a:headEnd/>
            <a:tailEnd/>
          </a:ln>
        </p:spPr>
        <p:txBody>
          <a:bodyPr wrap="square">
            <a:spAutoFit/>
          </a:bodyPr>
          <a:lstStyle/>
          <a:p>
            <a:r>
              <a:rPr lang="ja-JP" altLang="en-US" sz="1600" dirty="0">
                <a:latin typeface="Meiryo UI" pitchFamily="50" charset="-128"/>
                <a:ea typeface="Meiryo UI" pitchFamily="50" charset="-128"/>
                <a:cs typeface="Meiryo UI" pitchFamily="50" charset="-128"/>
              </a:rPr>
              <a:t>＜近畿圏の公共交通計画＞</a:t>
            </a:r>
          </a:p>
        </p:txBody>
      </p:sp>
      <p:sp>
        <p:nvSpPr>
          <p:cNvPr id="46" name="角丸四角形 45"/>
          <p:cNvSpPr/>
          <p:nvPr/>
        </p:nvSpPr>
        <p:spPr>
          <a:xfrm>
            <a:off x="279005" y="2630821"/>
            <a:ext cx="2088000" cy="540000"/>
          </a:xfrm>
          <a:prstGeom prst="roundRect">
            <a:avLst>
              <a:gd name="adj" fmla="val 10315"/>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400" dirty="0">
                <a:solidFill>
                  <a:schemeClr val="tx1"/>
                </a:solidFill>
                <a:latin typeface="Meiryo UI" pitchFamily="50" charset="-128"/>
                <a:ea typeface="Meiryo UI" pitchFamily="50" charset="-128"/>
                <a:cs typeface="Meiryo UI" pitchFamily="50" charset="-128"/>
              </a:rPr>
              <a:t>大阪府交通道路</a:t>
            </a:r>
            <a:endParaRPr lang="en-US" altLang="ja-JP" sz="1400" dirty="0">
              <a:solidFill>
                <a:schemeClr val="tx1"/>
              </a:solidFill>
              <a:latin typeface="Meiryo UI" pitchFamily="50" charset="-128"/>
              <a:ea typeface="Meiryo UI" pitchFamily="50" charset="-128"/>
              <a:cs typeface="Meiryo UI" pitchFamily="50" charset="-128"/>
            </a:endParaRPr>
          </a:p>
          <a:p>
            <a:pPr algn="ctr">
              <a:defRPr/>
            </a:pPr>
            <a:r>
              <a:rPr lang="ja-JP" altLang="en-US" sz="1400" dirty="0">
                <a:solidFill>
                  <a:schemeClr val="tx1"/>
                </a:solidFill>
                <a:latin typeface="Meiryo UI" pitchFamily="50" charset="-128"/>
                <a:ea typeface="Meiryo UI" pitchFamily="50" charset="-128"/>
                <a:cs typeface="Meiryo UI" pitchFamily="50" charset="-128"/>
              </a:rPr>
              <a:t>マスタープラン</a:t>
            </a:r>
            <a:endParaRPr lang="en-US" altLang="ja-JP" sz="1400" dirty="0">
              <a:solidFill>
                <a:schemeClr val="tx1"/>
              </a:solidFill>
              <a:latin typeface="Meiryo UI" pitchFamily="50" charset="-128"/>
              <a:ea typeface="Meiryo UI" pitchFamily="50" charset="-128"/>
              <a:cs typeface="Meiryo UI" pitchFamily="50" charset="-128"/>
            </a:endParaRPr>
          </a:p>
        </p:txBody>
      </p:sp>
      <p:sp>
        <p:nvSpPr>
          <p:cNvPr id="47" name="角丸四角形 46"/>
          <p:cNvSpPr/>
          <p:nvPr/>
        </p:nvSpPr>
        <p:spPr>
          <a:xfrm>
            <a:off x="279005" y="3228198"/>
            <a:ext cx="2088000" cy="540000"/>
          </a:xfrm>
          <a:prstGeom prst="roundRect">
            <a:avLst>
              <a:gd name="adj" fmla="val 10315"/>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400" dirty="0">
                <a:solidFill>
                  <a:schemeClr val="tx1"/>
                </a:solidFill>
                <a:latin typeface="Meiryo UI" pitchFamily="50" charset="-128"/>
                <a:ea typeface="Meiryo UI" pitchFamily="50" charset="-128"/>
                <a:cs typeface="Meiryo UI" pitchFamily="50" charset="-128"/>
              </a:rPr>
              <a:t>大阪府</a:t>
            </a:r>
            <a:endParaRPr lang="en-US" altLang="ja-JP" sz="1400" dirty="0">
              <a:solidFill>
                <a:schemeClr val="tx1"/>
              </a:solidFill>
              <a:latin typeface="Meiryo UI" pitchFamily="50" charset="-128"/>
              <a:ea typeface="Meiryo UI" pitchFamily="50" charset="-128"/>
              <a:cs typeface="Meiryo UI" pitchFamily="50" charset="-128"/>
            </a:endParaRPr>
          </a:p>
          <a:p>
            <a:pPr algn="ctr">
              <a:defRPr/>
            </a:pPr>
            <a:r>
              <a:rPr lang="ja-JP" altLang="en-US" sz="1400" dirty="0">
                <a:solidFill>
                  <a:schemeClr val="tx1"/>
                </a:solidFill>
                <a:latin typeface="Meiryo UI" pitchFamily="50" charset="-128"/>
                <a:ea typeface="Meiryo UI" pitchFamily="50" charset="-128"/>
                <a:cs typeface="Meiryo UI" pitchFamily="50" charset="-128"/>
              </a:rPr>
              <a:t>都市整備中期計画（案）</a:t>
            </a:r>
            <a:endParaRPr lang="en-US" altLang="ja-JP" sz="1400" dirty="0">
              <a:solidFill>
                <a:schemeClr val="tx1"/>
              </a:solidFill>
              <a:latin typeface="Meiryo UI" pitchFamily="50" charset="-128"/>
              <a:ea typeface="Meiryo UI" pitchFamily="50" charset="-128"/>
              <a:cs typeface="Meiryo UI" pitchFamily="50" charset="-128"/>
            </a:endParaRPr>
          </a:p>
        </p:txBody>
      </p:sp>
      <p:sp>
        <p:nvSpPr>
          <p:cNvPr id="48" name="角丸四角形 47"/>
          <p:cNvSpPr/>
          <p:nvPr/>
        </p:nvSpPr>
        <p:spPr>
          <a:xfrm>
            <a:off x="246924" y="2594757"/>
            <a:ext cx="2160000" cy="1224000"/>
          </a:xfrm>
          <a:prstGeom prst="roundRect">
            <a:avLst>
              <a:gd name="adj" fmla="val 694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1300" dirty="0">
              <a:solidFill>
                <a:schemeClr val="tx1"/>
              </a:solidFill>
              <a:latin typeface="HG丸ｺﾞｼｯｸM-PRO" pitchFamily="50" charset="-128"/>
              <a:ea typeface="HG丸ｺﾞｼｯｸM-PRO" pitchFamily="50" charset="-128"/>
            </a:endParaRPr>
          </a:p>
        </p:txBody>
      </p:sp>
      <p:sp>
        <p:nvSpPr>
          <p:cNvPr id="49" name="AutoShape 11"/>
          <p:cNvSpPr>
            <a:spLocks noChangeArrowheads="1"/>
          </p:cNvSpPr>
          <p:nvPr/>
        </p:nvSpPr>
        <p:spPr bwMode="auto">
          <a:xfrm rot="16200000">
            <a:off x="2203866" y="4452915"/>
            <a:ext cx="1438712" cy="359016"/>
          </a:xfrm>
          <a:prstGeom prst="downArrow">
            <a:avLst>
              <a:gd name="adj1" fmla="val 52463"/>
              <a:gd name="adj2" fmla="val 69032"/>
            </a:avLst>
          </a:prstGeom>
          <a:solidFill>
            <a:schemeClr val="accent1"/>
          </a:solidFill>
          <a:ln w="9525">
            <a:noFill/>
            <a:miter lim="800000"/>
            <a:headEnd/>
            <a:tailEnd/>
          </a:ln>
        </p:spPr>
        <p:txBody>
          <a:bodyPr rot="10800000" wrap="none" anchor="ctr"/>
          <a:lstStyle/>
          <a:p>
            <a:endParaRPr lang="ja-JP" altLang="en-US">
              <a:ea typeface="HG丸ｺﾞｼｯｸM-PRO" pitchFamily="50" charset="-128"/>
            </a:endParaRPr>
          </a:p>
        </p:txBody>
      </p:sp>
      <p:sp>
        <p:nvSpPr>
          <p:cNvPr id="53" name="AutoShape 11"/>
          <p:cNvSpPr>
            <a:spLocks noChangeArrowheads="1"/>
          </p:cNvSpPr>
          <p:nvPr/>
        </p:nvSpPr>
        <p:spPr bwMode="auto">
          <a:xfrm>
            <a:off x="4659100" y="2541200"/>
            <a:ext cx="1440000" cy="360000"/>
          </a:xfrm>
          <a:prstGeom prst="downArrow">
            <a:avLst>
              <a:gd name="adj1" fmla="val 52463"/>
              <a:gd name="adj2" fmla="val 69032"/>
            </a:avLst>
          </a:prstGeom>
          <a:solidFill>
            <a:schemeClr val="accent1"/>
          </a:solidFill>
          <a:ln w="9525">
            <a:noFill/>
            <a:miter lim="800000"/>
            <a:headEnd/>
            <a:tailEnd/>
          </a:ln>
        </p:spPr>
        <p:txBody>
          <a:bodyPr rot="10800000" wrap="none" anchor="ctr"/>
          <a:lstStyle/>
          <a:p>
            <a:endParaRPr lang="ja-JP" altLang="en-US">
              <a:ea typeface="HG丸ｺﾞｼｯｸM-PRO" pitchFamily="50" charset="-128"/>
            </a:endParaRPr>
          </a:p>
        </p:txBody>
      </p:sp>
      <p:sp>
        <p:nvSpPr>
          <p:cNvPr id="54" name="AutoShape 11"/>
          <p:cNvSpPr>
            <a:spLocks noChangeArrowheads="1"/>
          </p:cNvSpPr>
          <p:nvPr/>
        </p:nvSpPr>
        <p:spPr bwMode="auto">
          <a:xfrm rot="16200000">
            <a:off x="7326300" y="3754841"/>
            <a:ext cx="1438712" cy="359016"/>
          </a:xfrm>
          <a:prstGeom prst="downArrow">
            <a:avLst>
              <a:gd name="adj1" fmla="val 52463"/>
              <a:gd name="adj2" fmla="val 69032"/>
            </a:avLst>
          </a:prstGeom>
          <a:solidFill>
            <a:schemeClr val="bg1"/>
          </a:solidFill>
          <a:ln w="25400">
            <a:solidFill>
              <a:schemeClr val="tx1"/>
            </a:solidFill>
            <a:prstDash val="dash"/>
            <a:miter lim="800000"/>
            <a:headEnd/>
            <a:tailEnd/>
          </a:ln>
        </p:spPr>
        <p:txBody>
          <a:bodyPr rot="10800000" wrap="none" anchor="ctr"/>
          <a:lstStyle/>
          <a:p>
            <a:endParaRPr lang="ja-JP" altLang="en-US">
              <a:ea typeface="HG丸ｺﾞｼｯｸM-PRO" pitchFamily="50" charset="-128"/>
            </a:endParaRPr>
          </a:p>
        </p:txBody>
      </p:sp>
      <p:sp>
        <p:nvSpPr>
          <p:cNvPr id="55" name="角丸四角形 54"/>
          <p:cNvSpPr/>
          <p:nvPr/>
        </p:nvSpPr>
        <p:spPr>
          <a:xfrm>
            <a:off x="8359681" y="2376327"/>
            <a:ext cx="676815" cy="3123000"/>
          </a:xfrm>
          <a:prstGeom prst="roundRect">
            <a:avLst>
              <a:gd name="adj" fmla="val 10315"/>
            </a:avLst>
          </a:prstGeom>
          <a:solidFill>
            <a:schemeClr val="accent1">
              <a:lumMod val="60000"/>
              <a:lumOff val="40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ja-JP" altLang="en-US" sz="1600" b="1" dirty="0">
                <a:solidFill>
                  <a:srgbClr val="FF0000"/>
                </a:solidFill>
                <a:latin typeface="Meiryo UI" pitchFamily="50" charset="-128"/>
                <a:ea typeface="Meiryo UI" pitchFamily="50" charset="-128"/>
                <a:cs typeface="Meiryo UI" pitchFamily="50" charset="-128"/>
              </a:rPr>
              <a:t>具体的な取組みの実践</a:t>
            </a:r>
            <a:endParaRPr lang="en-US" altLang="ja-JP" sz="1600" b="1" dirty="0">
              <a:solidFill>
                <a:srgbClr val="FF0000"/>
              </a:solidFill>
              <a:latin typeface="Meiryo UI" pitchFamily="50" charset="-128"/>
              <a:ea typeface="Meiryo UI" pitchFamily="50" charset="-128"/>
              <a:cs typeface="Meiryo UI" pitchFamily="50" charset="-128"/>
            </a:endParaRPr>
          </a:p>
        </p:txBody>
      </p:sp>
      <p:sp>
        <p:nvSpPr>
          <p:cNvPr id="3" name="左右矢印 2"/>
          <p:cNvSpPr/>
          <p:nvPr/>
        </p:nvSpPr>
        <p:spPr>
          <a:xfrm>
            <a:off x="2208325" y="2670430"/>
            <a:ext cx="894405" cy="1004447"/>
          </a:xfrm>
          <a:prstGeom prst="leftRightArrow">
            <a:avLst>
              <a:gd name="adj1" fmla="val 46955"/>
              <a:gd name="adj2" fmla="val 3628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99841" y="5186754"/>
            <a:ext cx="2558806" cy="904919"/>
          </a:xfrm>
          <a:prstGeom prst="roundRect">
            <a:avLst>
              <a:gd name="adj" fmla="val 15847"/>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丸ｺﾞｼｯｸM-PRO" pitchFamily="50" charset="-128"/>
                <a:ea typeface="HG丸ｺﾞｼｯｸM-PRO" pitchFamily="50" charset="-128"/>
              </a:rPr>
              <a:t>「近畿圏における空港アクセス鉄道ネットワークに関する調査」等、国や鉄道事業者による基礎調査</a:t>
            </a:r>
            <a:endParaRPr lang="en-US" altLang="ja-JP" sz="1400" dirty="0">
              <a:solidFill>
                <a:schemeClr val="tx1"/>
              </a:solidFill>
              <a:latin typeface="HG丸ｺﾞｼｯｸM-PRO" pitchFamily="50" charset="-128"/>
              <a:ea typeface="HG丸ｺﾞｼｯｸM-PRO" pitchFamily="50" charset="-128"/>
            </a:endParaRPr>
          </a:p>
        </p:txBody>
      </p:sp>
      <p:sp>
        <p:nvSpPr>
          <p:cNvPr id="29" name="角丸四角形 28"/>
          <p:cNvSpPr/>
          <p:nvPr/>
        </p:nvSpPr>
        <p:spPr>
          <a:xfrm>
            <a:off x="4244130" y="1875146"/>
            <a:ext cx="2340000" cy="545027"/>
          </a:xfrm>
          <a:prstGeom prst="roundRect">
            <a:avLst>
              <a:gd name="adj" fmla="val 1113"/>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副首都ビジョン</a:t>
            </a:r>
            <a:endParaRPr lang="en-US" altLang="ja-JP" sz="14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3789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44128" y="6431323"/>
            <a:ext cx="2133600" cy="365125"/>
          </a:xfrm>
        </p:spPr>
        <p:txBody>
          <a:bodyPr/>
          <a:lstStyle/>
          <a:p>
            <a:pPr>
              <a:defRPr/>
            </a:pPr>
            <a:fld id="{9126C135-2A3E-49C2-BF18-D65F4F7DE898}" type="slidenum">
              <a:rPr lang="ja-JP" altLang="en-US" smtClean="0"/>
              <a:pPr>
                <a:defRPr/>
              </a:pPr>
              <a:t>11</a:t>
            </a:fld>
            <a:endParaRPr lang="ja-JP" altLang="en-US" dirty="0"/>
          </a:p>
        </p:txBody>
      </p:sp>
      <p:sp>
        <p:nvSpPr>
          <p:cNvPr id="25" name="Rectangle 2"/>
          <p:cNvSpPr>
            <a:spLocks noChangeArrowheads="1"/>
          </p:cNvSpPr>
          <p:nvPr/>
        </p:nvSpPr>
        <p:spPr bwMode="auto">
          <a:xfrm>
            <a:off x="0" y="-27384"/>
            <a:ext cx="9144000" cy="513185"/>
          </a:xfrm>
          <a:prstGeom prst="rect">
            <a:avLst/>
          </a:prstGeom>
          <a:gradFill rotWithShape="1">
            <a:gsLst>
              <a:gs pos="0">
                <a:srgbClr val="3333CC"/>
              </a:gs>
              <a:gs pos="50000">
                <a:schemeClr val="bg1"/>
              </a:gs>
              <a:gs pos="100000">
                <a:srgbClr val="3333CC"/>
              </a:gs>
            </a:gsLst>
            <a:lin ang="5400000" scaled="1"/>
          </a:gradFill>
          <a:ln>
            <a:noFill/>
          </a:ln>
          <a:effectLst/>
        </p:spPr>
        <p:txBody>
          <a:bodyPr wrap="none" lIns="91435" tIns="45717" rIns="91435" bIns="45717" anchor="ctr"/>
          <a:lstStyle/>
          <a:p>
            <a:pPr>
              <a:defRPr/>
            </a:pPr>
            <a:r>
              <a:rPr lang="ja-JP" altLang="en-US" sz="2800" dirty="0">
                <a:latin typeface="Meiryo UI" pitchFamily="50" charset="-128"/>
                <a:ea typeface="Meiryo UI" pitchFamily="50" charset="-128"/>
                <a:cs typeface="Meiryo UI" pitchFamily="50" charset="-128"/>
              </a:rPr>
              <a:t>４．取組みの方向性</a:t>
            </a:r>
          </a:p>
        </p:txBody>
      </p:sp>
      <p:sp>
        <p:nvSpPr>
          <p:cNvPr id="38" name="正方形/長方形 37"/>
          <p:cNvSpPr>
            <a:spLocks noChangeArrowheads="1"/>
          </p:cNvSpPr>
          <p:nvPr/>
        </p:nvSpPr>
        <p:spPr bwMode="auto">
          <a:xfrm>
            <a:off x="107504" y="1097850"/>
            <a:ext cx="8964488" cy="1303809"/>
          </a:xfrm>
          <a:prstGeom prst="rect">
            <a:avLst/>
          </a:prstGeom>
          <a:noFill/>
          <a:ln w="9525">
            <a:noFill/>
            <a:miter lim="800000"/>
            <a:headEnd/>
            <a:tailEnd/>
          </a:ln>
        </p:spPr>
        <p:txBody>
          <a:bodyPr wrap="square" lIns="36000" tIns="36000" rIns="36000" bIns="36000">
            <a:spAutoFit/>
          </a:bodyPr>
          <a:lstStyle/>
          <a:p>
            <a:pPr marL="273050" indent="-273050">
              <a:lnSpc>
                <a:spcPts val="2400"/>
              </a:lnSpc>
            </a:pPr>
            <a:r>
              <a:rPr lang="ja-JP" altLang="en-US" sz="1900" dirty="0">
                <a:latin typeface="Meiryo UI" pitchFamily="50" charset="-128"/>
                <a:ea typeface="Meiryo UI" pitchFamily="50" charset="-128"/>
                <a:cs typeface="Meiryo UI" pitchFamily="50" charset="-128"/>
              </a:rPr>
              <a:t>＊　大阪・関西のさらなる成長のため、一定の公共交通ストック、魅力ある資源（商業・観光）の集積を最大限に活かしつつ、「新大阪・関西３空港・世界遺産へのアクセス強化」／「京阪神各都市の結節強化」／「放射状鉄道の環状結節」／「都市防災機能の向上」などの観点で鉄道ネットワークの充実を図る</a:t>
            </a:r>
            <a:endParaRPr lang="en-US" altLang="ja-JP" sz="1900" dirty="0">
              <a:latin typeface="Meiryo UI" pitchFamily="50" charset="-128"/>
              <a:ea typeface="Meiryo UI" pitchFamily="50" charset="-128"/>
              <a:cs typeface="Meiryo UI" pitchFamily="50" charset="-128"/>
            </a:endParaRPr>
          </a:p>
        </p:txBody>
      </p:sp>
      <p:grpSp>
        <p:nvGrpSpPr>
          <p:cNvPr id="7" name="グループ化 6"/>
          <p:cNvGrpSpPr/>
          <p:nvPr/>
        </p:nvGrpSpPr>
        <p:grpSpPr>
          <a:xfrm>
            <a:off x="4340089" y="2315434"/>
            <a:ext cx="4748838" cy="4497942"/>
            <a:chOff x="4301860" y="1196752"/>
            <a:chExt cx="4748838" cy="5287911"/>
          </a:xfrm>
        </p:grpSpPr>
        <p:grpSp>
          <p:nvGrpSpPr>
            <p:cNvPr id="8" name="グループ化 7"/>
            <p:cNvGrpSpPr/>
            <p:nvPr/>
          </p:nvGrpSpPr>
          <p:grpSpPr>
            <a:xfrm>
              <a:off x="4301860" y="1196752"/>
              <a:ext cx="4748838" cy="5287911"/>
              <a:chOff x="4139952" y="1811895"/>
              <a:chExt cx="4910082" cy="4675106"/>
            </a:xfrm>
          </p:grpSpPr>
          <p:grpSp>
            <p:nvGrpSpPr>
              <p:cNvPr id="13" name="グループ化 12"/>
              <p:cNvGrpSpPr/>
              <p:nvPr/>
            </p:nvGrpSpPr>
            <p:grpSpPr>
              <a:xfrm>
                <a:off x="4875616" y="2014480"/>
                <a:ext cx="3744911" cy="4116394"/>
                <a:chOff x="4733447" y="1555468"/>
                <a:chExt cx="4339988" cy="4509530"/>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88" t="13736" r="19408" b="12901"/>
                <a:stretch/>
              </p:blipFill>
              <p:spPr bwMode="auto">
                <a:xfrm>
                  <a:off x="4733447" y="1555468"/>
                  <a:ext cx="4339988" cy="450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Oval 4"/>
                <p:cNvSpPr>
                  <a:spLocks noChangeArrowheads="1"/>
                </p:cNvSpPr>
                <p:nvPr/>
              </p:nvSpPr>
              <p:spPr bwMode="auto">
                <a:xfrm>
                  <a:off x="5689600" y="4797425"/>
                  <a:ext cx="503238" cy="503238"/>
                </a:xfrm>
                <a:prstGeom prst="ellipse">
                  <a:avLst/>
                </a:prstGeom>
                <a:gradFill rotWithShape="1">
                  <a:gsLst>
                    <a:gs pos="0">
                      <a:schemeClr val="bg1"/>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Freeform 8"/>
                <p:cNvSpPr>
                  <a:spLocks/>
                </p:cNvSpPr>
                <p:nvPr/>
              </p:nvSpPr>
              <p:spPr bwMode="auto">
                <a:xfrm rot="20996530">
                  <a:off x="5907088" y="4149725"/>
                  <a:ext cx="1152525" cy="720725"/>
                </a:xfrm>
                <a:custGeom>
                  <a:avLst/>
                  <a:gdLst>
                    <a:gd name="T0" fmla="*/ 674 w 674"/>
                    <a:gd name="T1" fmla="*/ 0 h 500"/>
                    <a:gd name="T2" fmla="*/ 523 w 674"/>
                    <a:gd name="T3" fmla="*/ 177 h 500"/>
                    <a:gd name="T4" fmla="*/ 340 w 674"/>
                    <a:gd name="T5" fmla="*/ 337 h 500"/>
                    <a:gd name="T6" fmla="*/ 0 w 674"/>
                    <a:gd name="T7" fmla="*/ 500 h 500"/>
                  </a:gdLst>
                  <a:ahLst/>
                  <a:cxnLst>
                    <a:cxn ang="0">
                      <a:pos x="T0" y="T1"/>
                    </a:cxn>
                    <a:cxn ang="0">
                      <a:pos x="T2" y="T3"/>
                    </a:cxn>
                    <a:cxn ang="0">
                      <a:pos x="T4" y="T5"/>
                    </a:cxn>
                    <a:cxn ang="0">
                      <a:pos x="T6" y="T7"/>
                    </a:cxn>
                  </a:cxnLst>
                  <a:rect l="0" t="0" r="r" b="b"/>
                  <a:pathLst>
                    <a:path w="674" h="500">
                      <a:moveTo>
                        <a:pt x="674" y="0"/>
                      </a:moveTo>
                      <a:cubicBezTo>
                        <a:pt x="650" y="29"/>
                        <a:pt x="579" y="121"/>
                        <a:pt x="523" y="177"/>
                      </a:cubicBezTo>
                      <a:cubicBezTo>
                        <a:pt x="467" y="233"/>
                        <a:pt x="427" y="283"/>
                        <a:pt x="340" y="337"/>
                      </a:cubicBezTo>
                      <a:cubicBezTo>
                        <a:pt x="253" y="391"/>
                        <a:pt x="71" y="466"/>
                        <a:pt x="0" y="500"/>
                      </a:cubicBezTo>
                    </a:path>
                  </a:pathLst>
                </a:custGeom>
                <a:noFill/>
                <a:ln w="127000" cap="rnd" cmpd="sng">
                  <a:solidFill>
                    <a:srgbClr val="FF0000"/>
                  </a:solidFill>
                  <a:prstDash val="sysDot"/>
                  <a:round/>
                  <a:headEnd type="stealth" w="med" len="med"/>
                  <a:tailEnd type="stealth"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3" name="Line 12"/>
                <p:cNvSpPr>
                  <a:spLocks noChangeShapeType="1"/>
                </p:cNvSpPr>
                <p:nvPr/>
              </p:nvSpPr>
              <p:spPr bwMode="auto">
                <a:xfrm>
                  <a:off x="5961527" y="3397153"/>
                  <a:ext cx="1061275" cy="95842"/>
                </a:xfrm>
                <a:prstGeom prst="line">
                  <a:avLst/>
                </a:prstGeom>
                <a:noFill/>
                <a:ln w="127000">
                  <a:solidFill>
                    <a:srgbClr val="FF0000"/>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4" name="左右矢印 13"/>
              <p:cNvSpPr/>
              <p:nvPr/>
            </p:nvSpPr>
            <p:spPr>
              <a:xfrm>
                <a:off x="4596581" y="3051529"/>
                <a:ext cx="4392238" cy="1010285"/>
              </a:xfrm>
              <a:prstGeom prst="leftRightArrow">
                <a:avLst/>
              </a:prstGeom>
              <a:solidFill>
                <a:schemeClr val="accent1">
                  <a:lumMod val="60000"/>
                  <a:lumOff val="40000"/>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139952" y="1811895"/>
                <a:ext cx="4910082" cy="46751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5158710" y="4629344"/>
                <a:ext cx="776598" cy="328616"/>
              </a:xfrm>
              <a:prstGeom prst="roundRect">
                <a:avLst/>
              </a:prstGeom>
              <a:solidFill>
                <a:schemeClr val="bg1"/>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Meiryo UI" pitchFamily="50" charset="-128"/>
                    <a:ea typeface="Meiryo UI" pitchFamily="50" charset="-128"/>
                    <a:cs typeface="Meiryo UI" pitchFamily="50" charset="-128"/>
                  </a:rPr>
                  <a:t>関空</a:t>
                </a:r>
              </a:p>
            </p:txBody>
          </p:sp>
          <p:sp>
            <p:nvSpPr>
              <p:cNvPr id="17" name="Oval 4"/>
              <p:cNvSpPr>
                <a:spLocks noChangeArrowheads="1"/>
              </p:cNvSpPr>
              <p:nvPr/>
            </p:nvSpPr>
            <p:spPr bwMode="auto">
              <a:xfrm>
                <a:off x="6851066" y="4021023"/>
                <a:ext cx="434236" cy="459366"/>
              </a:xfrm>
              <a:prstGeom prst="ellipse">
                <a:avLst/>
              </a:prstGeom>
              <a:gradFill rotWithShape="1">
                <a:gsLst>
                  <a:gs pos="0">
                    <a:schemeClr val="bg1"/>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18" name="Line 12"/>
              <p:cNvSpPr>
                <a:spLocks noChangeShapeType="1"/>
              </p:cNvSpPr>
              <p:nvPr/>
            </p:nvSpPr>
            <p:spPr bwMode="auto">
              <a:xfrm flipH="1" flipV="1">
                <a:off x="7254336" y="3966883"/>
                <a:ext cx="1056892" cy="54140"/>
              </a:xfrm>
              <a:prstGeom prst="line">
                <a:avLst/>
              </a:prstGeom>
              <a:noFill/>
              <a:ln w="127000">
                <a:solidFill>
                  <a:srgbClr val="FF0000"/>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 name="Line 12"/>
              <p:cNvSpPr>
                <a:spLocks noChangeShapeType="1"/>
              </p:cNvSpPr>
              <p:nvPr/>
            </p:nvSpPr>
            <p:spPr bwMode="auto">
              <a:xfrm>
                <a:off x="7050547" y="2434744"/>
                <a:ext cx="0" cy="970606"/>
              </a:xfrm>
              <a:prstGeom prst="line">
                <a:avLst/>
              </a:prstGeom>
              <a:noFill/>
              <a:ln w="127000">
                <a:solidFill>
                  <a:srgbClr val="FF0000"/>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 name="Line 12"/>
              <p:cNvSpPr>
                <a:spLocks noChangeShapeType="1"/>
              </p:cNvSpPr>
              <p:nvPr/>
            </p:nvSpPr>
            <p:spPr bwMode="auto">
              <a:xfrm flipV="1">
                <a:off x="7076052" y="4557773"/>
                <a:ext cx="0" cy="1097609"/>
              </a:xfrm>
              <a:prstGeom prst="line">
                <a:avLst/>
              </a:prstGeom>
              <a:noFill/>
              <a:ln w="127000">
                <a:solidFill>
                  <a:srgbClr val="FF0000"/>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1" name="Oval 4"/>
              <p:cNvSpPr>
                <a:spLocks noChangeArrowheads="1"/>
              </p:cNvSpPr>
              <p:nvPr/>
            </p:nvSpPr>
            <p:spPr bwMode="auto">
              <a:xfrm>
                <a:off x="6851066" y="3323730"/>
                <a:ext cx="434236" cy="459366"/>
              </a:xfrm>
              <a:prstGeom prst="ellipse">
                <a:avLst/>
              </a:prstGeom>
              <a:gradFill rotWithShape="1">
                <a:gsLst>
                  <a:gs pos="0">
                    <a:schemeClr val="bg1"/>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22" name="曲折矢印 21"/>
              <p:cNvSpPr/>
              <p:nvPr/>
            </p:nvSpPr>
            <p:spPr>
              <a:xfrm rot="5400000" flipV="1">
                <a:off x="4655765" y="5052605"/>
                <a:ext cx="911128" cy="871358"/>
              </a:xfrm>
              <a:prstGeom prst="bentArrow">
                <a:avLst>
                  <a:gd name="adj1" fmla="val 31837"/>
                  <a:gd name="adj2" fmla="val 25000"/>
                  <a:gd name="adj3" fmla="val 25000"/>
                  <a:gd name="adj4" fmla="val 43750"/>
                </a:avLst>
              </a:prstGeom>
              <a:solidFill>
                <a:schemeClr val="accent1">
                  <a:lumMod val="60000"/>
                  <a:lumOff val="40000"/>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p:cNvSpPr txBox="1"/>
              <p:nvPr/>
            </p:nvSpPr>
            <p:spPr>
              <a:xfrm>
                <a:off x="4241833" y="2759875"/>
                <a:ext cx="994153" cy="319900"/>
              </a:xfrm>
              <a:prstGeom prst="rect">
                <a:avLst/>
              </a:prstGeom>
              <a:noFill/>
            </p:spPr>
            <p:txBody>
              <a:bodyPr wrap="square" rtlCol="0">
                <a:spAutoFit/>
              </a:bodyPr>
              <a:lstStyle/>
              <a:p>
                <a:pPr algn="ctr"/>
                <a:r>
                  <a:rPr kumimoji="1" lang="ja-JP" altLang="en-US" sz="1400" b="1" dirty="0">
                    <a:latin typeface="Meiryo UI" pitchFamily="50" charset="-128"/>
                    <a:ea typeface="Meiryo UI" pitchFamily="50" charset="-128"/>
                    <a:cs typeface="Meiryo UI" pitchFamily="50" charset="-128"/>
                  </a:rPr>
                  <a:t>国土軸</a:t>
                </a:r>
              </a:p>
            </p:txBody>
          </p:sp>
          <p:sp>
            <p:nvSpPr>
              <p:cNvPr id="26" name="テキスト ボックス 25"/>
              <p:cNvSpPr txBox="1"/>
              <p:nvPr/>
            </p:nvSpPr>
            <p:spPr>
              <a:xfrm>
                <a:off x="4301860" y="5994657"/>
                <a:ext cx="1926173" cy="319900"/>
              </a:xfrm>
              <a:prstGeom prst="rect">
                <a:avLst/>
              </a:prstGeom>
              <a:noFill/>
            </p:spPr>
            <p:txBody>
              <a:bodyPr wrap="square" rtlCol="0">
                <a:spAutoFit/>
              </a:bodyPr>
              <a:lstStyle/>
              <a:p>
                <a:pPr algn="ctr"/>
                <a:r>
                  <a:rPr lang="ja-JP" altLang="en-US" sz="1400" b="1" dirty="0">
                    <a:latin typeface="Meiryo UI" pitchFamily="50" charset="-128"/>
                    <a:ea typeface="Meiryo UI" pitchFamily="50" charset="-128"/>
                    <a:cs typeface="Meiryo UI" pitchFamily="50" charset="-128"/>
                  </a:rPr>
                  <a:t>国内外主要都市</a:t>
                </a:r>
                <a:endParaRPr kumimoji="1" lang="ja-JP" altLang="en-US" sz="1400" b="1" dirty="0">
                  <a:latin typeface="Meiryo UI" pitchFamily="50" charset="-128"/>
                  <a:ea typeface="Meiryo UI" pitchFamily="50" charset="-128"/>
                  <a:cs typeface="Meiryo UI" pitchFamily="50" charset="-128"/>
                </a:endParaRPr>
              </a:p>
            </p:txBody>
          </p:sp>
          <p:sp>
            <p:nvSpPr>
              <p:cNvPr id="27" name="円/楕円 26"/>
              <p:cNvSpPr/>
              <p:nvPr/>
            </p:nvSpPr>
            <p:spPr>
              <a:xfrm>
                <a:off x="6182066" y="3183171"/>
                <a:ext cx="1664397" cy="1746192"/>
              </a:xfrm>
              <a:prstGeom prst="ellipse">
                <a:avLst/>
              </a:prstGeom>
              <a:noFill/>
              <a:ln w="1270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7254336" y="3183171"/>
                <a:ext cx="900850" cy="328616"/>
              </a:xfrm>
              <a:prstGeom prst="roundRect">
                <a:avLst/>
              </a:prstGeom>
              <a:solidFill>
                <a:schemeClr val="bg1"/>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Meiryo UI" pitchFamily="50" charset="-128"/>
                    <a:ea typeface="Meiryo UI" pitchFamily="50" charset="-128"/>
                    <a:cs typeface="Meiryo UI" pitchFamily="50" charset="-128"/>
                  </a:rPr>
                  <a:t>新大阪</a:t>
                </a:r>
              </a:p>
            </p:txBody>
          </p:sp>
          <p:sp>
            <p:nvSpPr>
              <p:cNvPr id="29" name="角丸四角形 28"/>
              <p:cNvSpPr/>
              <p:nvPr/>
            </p:nvSpPr>
            <p:spPr>
              <a:xfrm>
                <a:off x="7378661" y="4300626"/>
                <a:ext cx="1397874" cy="328616"/>
              </a:xfrm>
              <a:prstGeom prst="roundRect">
                <a:avLst/>
              </a:prstGeom>
              <a:solidFill>
                <a:schemeClr val="bg1"/>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Meiryo UI" pitchFamily="50" charset="-128"/>
                    <a:ea typeface="Meiryo UI" pitchFamily="50" charset="-128"/>
                    <a:cs typeface="Meiryo UI" pitchFamily="50" charset="-128"/>
                  </a:rPr>
                  <a:t>大阪</a:t>
                </a:r>
                <a:r>
                  <a:rPr kumimoji="1" lang="en-US" altLang="ja-JP" sz="1200" b="1" dirty="0">
                    <a:solidFill>
                      <a:srgbClr val="FF0000"/>
                    </a:solidFill>
                    <a:latin typeface="Meiryo UI" pitchFamily="50" charset="-128"/>
                    <a:ea typeface="Meiryo UI" pitchFamily="50" charset="-128"/>
                    <a:cs typeface="Meiryo UI" pitchFamily="50" charset="-128"/>
                  </a:rPr>
                  <a:t>/</a:t>
                </a:r>
                <a:r>
                  <a:rPr kumimoji="1" lang="ja-JP" altLang="en-US" sz="1200" b="1" dirty="0">
                    <a:solidFill>
                      <a:srgbClr val="FF0000"/>
                    </a:solidFill>
                    <a:latin typeface="Meiryo UI" pitchFamily="50" charset="-128"/>
                    <a:ea typeface="Meiryo UI" pitchFamily="50" charset="-128"/>
                    <a:cs typeface="Meiryo UI" pitchFamily="50" charset="-128"/>
                  </a:rPr>
                  <a:t>うめきた</a:t>
                </a:r>
              </a:p>
            </p:txBody>
          </p:sp>
        </p:grpSp>
        <p:sp>
          <p:nvSpPr>
            <p:cNvPr id="9" name="Oval 4"/>
            <p:cNvSpPr>
              <a:spLocks noChangeArrowheads="1"/>
            </p:cNvSpPr>
            <p:nvPr/>
          </p:nvSpPr>
          <p:spPr bwMode="auto">
            <a:xfrm>
              <a:off x="7630115" y="1828655"/>
              <a:ext cx="434236" cy="459366"/>
            </a:xfrm>
            <a:prstGeom prst="ellipse">
              <a:avLst/>
            </a:prstGeom>
            <a:gradFill rotWithShape="1">
              <a:gsLst>
                <a:gs pos="0">
                  <a:schemeClr val="bg1"/>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10" name="Oval 4"/>
            <p:cNvSpPr>
              <a:spLocks noChangeArrowheads="1"/>
            </p:cNvSpPr>
            <p:nvPr/>
          </p:nvSpPr>
          <p:spPr bwMode="auto">
            <a:xfrm>
              <a:off x="5559182" y="2939156"/>
              <a:ext cx="434236" cy="459366"/>
            </a:xfrm>
            <a:prstGeom prst="ellipse">
              <a:avLst/>
            </a:prstGeom>
            <a:gradFill rotWithShape="1">
              <a:gsLst>
                <a:gs pos="0">
                  <a:schemeClr val="bg1"/>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11" name="テキスト ボックス 10"/>
            <p:cNvSpPr txBox="1"/>
            <p:nvPr/>
          </p:nvSpPr>
          <p:spPr>
            <a:xfrm>
              <a:off x="5385897" y="2378475"/>
              <a:ext cx="994153" cy="361832"/>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兵庫</a:t>
              </a:r>
            </a:p>
          </p:txBody>
        </p:sp>
        <p:sp>
          <p:nvSpPr>
            <p:cNvPr id="12" name="テキスト ボックス 11"/>
            <p:cNvSpPr txBox="1"/>
            <p:nvPr/>
          </p:nvSpPr>
          <p:spPr>
            <a:xfrm>
              <a:off x="7091052" y="1530629"/>
              <a:ext cx="994153" cy="361832"/>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京都</a:t>
              </a:r>
            </a:p>
          </p:txBody>
        </p:sp>
      </p:grpSp>
      <p:sp>
        <p:nvSpPr>
          <p:cNvPr id="34" name="正方形/長方形 33"/>
          <p:cNvSpPr/>
          <p:nvPr/>
        </p:nvSpPr>
        <p:spPr>
          <a:xfrm>
            <a:off x="0" y="2960365"/>
            <a:ext cx="4340089" cy="2139047"/>
          </a:xfrm>
          <a:prstGeom prst="rect">
            <a:avLst/>
          </a:prstGeom>
        </p:spPr>
        <p:txBody>
          <a:bodyPr wrap="square">
            <a:spAutoFit/>
          </a:bodyPr>
          <a:lstStyle/>
          <a:p>
            <a:r>
              <a:rPr lang="ja-JP" altLang="en-US" sz="1900" b="1" dirty="0">
                <a:latin typeface="Meiryo UI" pitchFamily="50" charset="-128"/>
                <a:ea typeface="Meiryo UI" pitchFamily="50" charset="-128"/>
                <a:cs typeface="Meiryo UI" pitchFamily="50" charset="-128"/>
              </a:rPr>
              <a:t>○広域拠点へのアクセス性向上や</a:t>
            </a:r>
            <a:endParaRPr lang="en-US" altLang="ja-JP" sz="1900" b="1" dirty="0">
              <a:latin typeface="Meiryo UI" pitchFamily="50" charset="-128"/>
              <a:ea typeface="Meiryo UI" pitchFamily="50" charset="-128"/>
              <a:cs typeface="Meiryo UI" pitchFamily="50" charset="-128"/>
            </a:endParaRPr>
          </a:p>
          <a:p>
            <a:r>
              <a:rPr lang="ja-JP" altLang="en-US" sz="1900" b="1" dirty="0">
                <a:latin typeface="Meiryo UI" pitchFamily="50" charset="-128"/>
                <a:ea typeface="Meiryo UI" pitchFamily="50" charset="-128"/>
                <a:cs typeface="Meiryo UI" pitchFamily="50" charset="-128"/>
              </a:rPr>
              <a:t>　 ネットワークの多重化</a:t>
            </a:r>
            <a:endParaRPr lang="en-US" altLang="ja-JP" sz="1900" b="1" dirty="0">
              <a:latin typeface="Meiryo UI" pitchFamily="50" charset="-128"/>
              <a:ea typeface="Meiryo UI" pitchFamily="50" charset="-128"/>
              <a:cs typeface="Meiryo UI" pitchFamily="50" charset="-128"/>
            </a:endParaRPr>
          </a:p>
          <a:p>
            <a:pPr marL="449263" indent="-449263"/>
            <a:r>
              <a:rPr lang="ja-JP" altLang="en-US" sz="1900" b="1" dirty="0">
                <a:latin typeface="Meiryo UI" pitchFamily="50" charset="-128"/>
                <a:ea typeface="Meiryo UI" pitchFamily="50" charset="-128"/>
                <a:cs typeface="Meiryo UI" pitchFamily="50" charset="-128"/>
              </a:rPr>
              <a:t>　　・</a:t>
            </a:r>
            <a:r>
              <a:rPr lang="ja-JP" altLang="en-US" sz="1900" dirty="0">
                <a:latin typeface="Meiryo UI" pitchFamily="50" charset="-128"/>
                <a:ea typeface="Meiryo UI" pitchFamily="50" charset="-128"/>
                <a:cs typeface="Meiryo UI" pitchFamily="50" charset="-128"/>
              </a:rPr>
              <a:t>アジアと日本各地をつなぐ関西国際空港や、大阪・関西を代表するターミナル駅である新大阪、大阪（うめきた）などへのアクセス性向上やネットワークの多重化を図る</a:t>
            </a:r>
          </a:p>
        </p:txBody>
      </p:sp>
      <p:sp>
        <p:nvSpPr>
          <p:cNvPr id="35" name="正方形/長方形 34"/>
          <p:cNvSpPr/>
          <p:nvPr/>
        </p:nvSpPr>
        <p:spPr>
          <a:xfrm>
            <a:off x="0" y="5115088"/>
            <a:ext cx="4341908" cy="1554272"/>
          </a:xfrm>
          <a:prstGeom prst="rect">
            <a:avLst/>
          </a:prstGeom>
        </p:spPr>
        <p:txBody>
          <a:bodyPr wrap="square">
            <a:spAutoFit/>
          </a:bodyPr>
          <a:lstStyle/>
          <a:p>
            <a:pPr marL="177800" indent="-177800"/>
            <a:r>
              <a:rPr lang="ja-JP" altLang="en-US" sz="1900" b="1" dirty="0">
                <a:latin typeface="Meiryo UI" pitchFamily="50" charset="-128"/>
                <a:ea typeface="Meiryo UI" pitchFamily="50" charset="-128"/>
                <a:cs typeface="Meiryo UI" pitchFamily="50" charset="-128"/>
              </a:rPr>
              <a:t>○都市間の連携強化、観光拠点へのアクセス性を向上</a:t>
            </a:r>
            <a:endParaRPr lang="en-US" altLang="ja-JP" sz="1900" b="1" dirty="0">
              <a:latin typeface="Meiryo UI" pitchFamily="50" charset="-128"/>
              <a:ea typeface="Meiryo UI" pitchFamily="50" charset="-128"/>
              <a:cs typeface="Meiryo UI" pitchFamily="50" charset="-128"/>
            </a:endParaRPr>
          </a:p>
          <a:p>
            <a:pPr marL="450850" indent="-450850"/>
            <a:r>
              <a:rPr lang="ja-JP" altLang="en-US" sz="1900" b="1" dirty="0">
                <a:latin typeface="Meiryo UI" pitchFamily="50" charset="-128"/>
                <a:ea typeface="Meiryo UI" pitchFamily="50" charset="-128"/>
                <a:cs typeface="Meiryo UI" pitchFamily="50" charset="-128"/>
              </a:rPr>
              <a:t>    ・</a:t>
            </a:r>
            <a:r>
              <a:rPr lang="ja-JP" altLang="en-US" sz="1900" dirty="0">
                <a:latin typeface="Meiryo UI" pitchFamily="50" charset="-128"/>
                <a:ea typeface="Meiryo UI" pitchFamily="50" charset="-128"/>
                <a:cs typeface="Meiryo UI" pitchFamily="50" charset="-128"/>
              </a:rPr>
              <a:t>大阪周辺都市や府内における地域間の連携を強化する</a:t>
            </a:r>
            <a:endParaRPr lang="en-US" altLang="ja-JP" sz="1900" dirty="0">
              <a:latin typeface="Meiryo UI" pitchFamily="50" charset="-128"/>
              <a:ea typeface="Meiryo UI" pitchFamily="50" charset="-128"/>
              <a:cs typeface="Meiryo UI" pitchFamily="50" charset="-128"/>
            </a:endParaRPr>
          </a:p>
          <a:p>
            <a:pPr marL="365125" indent="-365125"/>
            <a:r>
              <a:rPr lang="ja-JP" altLang="en-US" sz="1900" dirty="0">
                <a:latin typeface="Meiryo UI" pitchFamily="50" charset="-128"/>
                <a:ea typeface="Meiryo UI" pitchFamily="50" charset="-128"/>
                <a:cs typeface="Meiryo UI" pitchFamily="50" charset="-128"/>
              </a:rPr>
              <a:t>　　・観光拠点へのアクセス性向上を図る</a:t>
            </a:r>
          </a:p>
        </p:txBody>
      </p:sp>
      <p:sp>
        <p:nvSpPr>
          <p:cNvPr id="37" name="正方形/長方形 36"/>
          <p:cNvSpPr/>
          <p:nvPr/>
        </p:nvSpPr>
        <p:spPr>
          <a:xfrm>
            <a:off x="-45753" y="2623232"/>
            <a:ext cx="2182008" cy="384721"/>
          </a:xfrm>
          <a:prstGeom prst="rect">
            <a:avLst/>
          </a:prstGeom>
        </p:spPr>
        <p:txBody>
          <a:bodyPr wrap="none">
            <a:spAutoFit/>
          </a:bodyPr>
          <a:lstStyle/>
          <a:p>
            <a:r>
              <a:rPr lang="ja-JP" altLang="en-US" sz="1900" b="1" dirty="0">
                <a:solidFill>
                  <a:prstClr val="black"/>
                </a:solidFill>
                <a:latin typeface="Meiryo UI" pitchFamily="50" charset="-128"/>
                <a:ea typeface="Meiryo UI" pitchFamily="50" charset="-128"/>
                <a:cs typeface="Meiryo UI" pitchFamily="50" charset="-128"/>
              </a:rPr>
              <a:t>＜取組みイメージ＞</a:t>
            </a:r>
            <a:endParaRPr lang="ja-JP" altLang="en-US" sz="1900" dirty="0">
              <a:latin typeface="Meiryo UI" pitchFamily="50" charset="-128"/>
              <a:ea typeface="Meiryo UI" pitchFamily="50" charset="-128"/>
              <a:cs typeface="Meiryo UI" pitchFamily="50" charset="-128"/>
            </a:endParaRPr>
          </a:p>
        </p:txBody>
      </p:sp>
      <p:sp>
        <p:nvSpPr>
          <p:cNvPr id="39" name="テキスト ボックス 38"/>
          <p:cNvSpPr txBox="1"/>
          <p:nvPr/>
        </p:nvSpPr>
        <p:spPr>
          <a:xfrm>
            <a:off x="8032102" y="5260316"/>
            <a:ext cx="994153" cy="307777"/>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奈良</a:t>
            </a:r>
          </a:p>
        </p:txBody>
      </p:sp>
      <p:sp>
        <p:nvSpPr>
          <p:cNvPr id="40" name="テキスト ボックス 39"/>
          <p:cNvSpPr txBox="1"/>
          <p:nvPr/>
        </p:nvSpPr>
        <p:spPr>
          <a:xfrm>
            <a:off x="6445934" y="6164585"/>
            <a:ext cx="994153" cy="307777"/>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和歌山</a:t>
            </a:r>
          </a:p>
        </p:txBody>
      </p:sp>
      <p:sp>
        <p:nvSpPr>
          <p:cNvPr id="3" name="正方形/長方形 2"/>
          <p:cNvSpPr/>
          <p:nvPr/>
        </p:nvSpPr>
        <p:spPr>
          <a:xfrm>
            <a:off x="125253" y="619835"/>
            <a:ext cx="3464410" cy="461665"/>
          </a:xfrm>
          <a:prstGeom prst="rect">
            <a:avLst/>
          </a:prstGeom>
        </p:spPr>
        <p:txBody>
          <a:bodyPr wrap="none">
            <a:spAutoFit/>
          </a:bodyPr>
          <a:lstStyle/>
          <a:p>
            <a:r>
              <a:rPr lang="ja-JP" altLang="en-US" sz="2400" b="1" u="sng" dirty="0">
                <a:solidFill>
                  <a:prstClr val="black"/>
                </a:solidFill>
                <a:latin typeface="Meiryo UI" pitchFamily="50" charset="-128"/>
                <a:ea typeface="Meiryo UI" pitchFamily="50" charset="-128"/>
                <a:cs typeface="Meiryo UI" pitchFamily="50" charset="-128"/>
              </a:rPr>
              <a:t>①鉄道ネットワークの充実</a:t>
            </a:r>
            <a:endParaRPr lang="ja-JP" altLang="en-US" sz="2400" dirty="0"/>
          </a:p>
        </p:txBody>
      </p:sp>
    </p:spTree>
    <p:extLst>
      <p:ext uri="{BB962C8B-B14F-4D97-AF65-F5344CB8AC3E}">
        <p14:creationId xmlns:p14="http://schemas.microsoft.com/office/powerpoint/2010/main" val="271008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3204168" y="641615"/>
            <a:ext cx="2880000" cy="432000"/>
          </a:xfrm>
          <a:prstGeom prst="roundRect">
            <a:avLst/>
          </a:prstGeom>
          <a:solidFill>
            <a:schemeClr val="bg1">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ja-JP" altLang="en-US" sz="1500" b="1" dirty="0">
                <a:solidFill>
                  <a:prstClr val="black"/>
                </a:solidFill>
                <a:latin typeface="Meiryo UI" pitchFamily="50" charset="-128"/>
                <a:ea typeface="Meiryo UI" pitchFamily="50" charset="-128"/>
                <a:cs typeface="Meiryo UI" pitchFamily="50" charset="-128"/>
              </a:rPr>
              <a:t>大阪・関西の成長に資する路線</a:t>
            </a:r>
          </a:p>
        </p:txBody>
      </p:sp>
      <p:sp>
        <p:nvSpPr>
          <p:cNvPr id="4" name="正方形/長方形 3"/>
          <p:cNvSpPr/>
          <p:nvPr/>
        </p:nvSpPr>
        <p:spPr>
          <a:xfrm>
            <a:off x="12402" y="15007"/>
            <a:ext cx="4269117" cy="461665"/>
          </a:xfrm>
          <a:prstGeom prst="rect">
            <a:avLst/>
          </a:prstGeom>
        </p:spPr>
        <p:txBody>
          <a:bodyPr wrap="none">
            <a:spAutoFit/>
          </a:bodyPr>
          <a:lstStyle/>
          <a:p>
            <a:pPr fontAlgn="auto">
              <a:spcBef>
                <a:spcPts val="0"/>
              </a:spcBef>
              <a:spcAft>
                <a:spcPts val="0"/>
              </a:spcAft>
            </a:pPr>
            <a:r>
              <a:rPr lang="ja-JP" altLang="en-US" sz="2400" dirty="0">
                <a:solidFill>
                  <a:prstClr val="black"/>
                </a:solidFill>
                <a:latin typeface="Meiryo UI" pitchFamily="50" charset="-128"/>
                <a:ea typeface="Meiryo UI" pitchFamily="50" charset="-128"/>
                <a:cs typeface="Meiryo UI" pitchFamily="50" charset="-128"/>
              </a:rPr>
              <a:t>■事業の具体化に向けたプロセス</a:t>
            </a:r>
          </a:p>
        </p:txBody>
      </p:sp>
      <p:cxnSp>
        <p:nvCxnSpPr>
          <p:cNvPr id="9" name="カギ線コネクタ 8"/>
          <p:cNvCxnSpPr>
            <a:endCxn id="12" idx="0"/>
          </p:cNvCxnSpPr>
          <p:nvPr/>
        </p:nvCxnSpPr>
        <p:spPr>
          <a:xfrm rot="10800000" flipV="1">
            <a:off x="1655537" y="1591804"/>
            <a:ext cx="2988217" cy="97499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カギ線コネクタ 10"/>
          <p:cNvCxnSpPr>
            <a:endCxn id="14" idx="0"/>
          </p:cNvCxnSpPr>
          <p:nvPr/>
        </p:nvCxnSpPr>
        <p:spPr>
          <a:xfrm>
            <a:off x="4516164" y="1591805"/>
            <a:ext cx="3210980" cy="97499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角丸四角形 11"/>
          <p:cNvSpPr/>
          <p:nvPr/>
        </p:nvSpPr>
        <p:spPr>
          <a:xfrm>
            <a:off x="395536" y="2566796"/>
            <a:ext cx="2520000" cy="900000"/>
          </a:xfrm>
          <a:prstGeom prst="roundRect">
            <a:avLst>
              <a:gd name="adj" fmla="val 5083"/>
            </a:avLst>
          </a:prstGeom>
          <a:noFill/>
        </p:spPr>
        <p:style>
          <a:lnRef idx="1">
            <a:schemeClr val="accent1"/>
          </a:lnRef>
          <a:fillRef idx="2">
            <a:schemeClr val="accent1"/>
          </a:fillRef>
          <a:effectRef idx="1">
            <a:schemeClr val="accent1"/>
          </a:effectRef>
          <a:fontRef idx="minor">
            <a:schemeClr val="dk1"/>
          </a:fontRef>
        </p:style>
        <p:txBody>
          <a:bodyPr lIns="36000" tIns="36000" rIns="36000" bIns="36000" rtlCol="0" anchor="t">
            <a:spAutoFit/>
          </a:bodyPr>
          <a:lstStyle/>
          <a:p>
            <a:pPr marL="177800" indent="-177800" fontAlgn="auto">
              <a:spcBef>
                <a:spcPts val="0"/>
              </a:spcBef>
              <a:spcAft>
                <a:spcPts val="0"/>
              </a:spcAft>
            </a:pPr>
            <a:r>
              <a:rPr lang="ja-JP" altLang="en-US" sz="1600" b="1" dirty="0">
                <a:solidFill>
                  <a:prstClr val="black"/>
                </a:solidFill>
                <a:latin typeface="Meiryo UI" pitchFamily="50" charset="-128"/>
                <a:ea typeface="Meiryo UI" pitchFamily="50" charset="-128"/>
                <a:cs typeface="Meiryo UI" pitchFamily="50" charset="-128"/>
              </a:rPr>
              <a:t>◆　大阪都市圏と他都市圏を結ぶ路線</a:t>
            </a:r>
            <a:endParaRPr lang="en-US" altLang="ja-JP" sz="1600" b="1" dirty="0">
              <a:solidFill>
                <a:prstClr val="black"/>
              </a:solidFill>
              <a:latin typeface="Meiryo UI" pitchFamily="50" charset="-128"/>
              <a:ea typeface="Meiryo UI" pitchFamily="50" charset="-128"/>
              <a:cs typeface="Meiryo UI" pitchFamily="50" charset="-128"/>
            </a:endParaRPr>
          </a:p>
          <a:p>
            <a:pPr marL="177800" indent="-177800" fontAlgn="auto">
              <a:spcBef>
                <a:spcPts val="0"/>
              </a:spcBef>
              <a:spcAft>
                <a:spcPts val="0"/>
              </a:spcAft>
            </a:pPr>
            <a:r>
              <a:rPr lang="ja-JP" altLang="en-US" sz="1200" dirty="0">
                <a:solidFill>
                  <a:prstClr val="black"/>
                </a:solidFill>
                <a:latin typeface="Meiryo UI" pitchFamily="50" charset="-128"/>
                <a:ea typeface="Meiryo UI" pitchFamily="50" charset="-128"/>
                <a:cs typeface="Meiryo UI" pitchFamily="50" charset="-128"/>
              </a:rPr>
              <a:t>　・リニア中央新幹線</a:t>
            </a:r>
            <a:r>
              <a:rPr lang="en-US" altLang="ja-JP" sz="1200" dirty="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北陸新幹線</a:t>
            </a:r>
            <a:endParaRPr lang="en-US" altLang="ja-JP" sz="1200" dirty="0">
              <a:solidFill>
                <a:prstClr val="black"/>
              </a:solidFill>
              <a:latin typeface="Meiryo UI" pitchFamily="50" charset="-128"/>
              <a:ea typeface="Meiryo UI" pitchFamily="50" charset="-128"/>
              <a:cs typeface="Meiryo UI" pitchFamily="50" charset="-128"/>
            </a:endParaRPr>
          </a:p>
        </p:txBody>
      </p:sp>
      <p:sp>
        <p:nvSpPr>
          <p:cNvPr id="13" name="角丸四角形 12"/>
          <p:cNvSpPr/>
          <p:nvPr/>
        </p:nvSpPr>
        <p:spPr>
          <a:xfrm>
            <a:off x="3036732" y="2564903"/>
            <a:ext cx="3240000" cy="938659"/>
          </a:xfrm>
          <a:prstGeom prst="roundRect">
            <a:avLst>
              <a:gd name="adj" fmla="val 7345"/>
            </a:avLst>
          </a:prstGeom>
          <a:noFill/>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t">
            <a:spAutoFit/>
          </a:bodyPr>
          <a:lstStyle/>
          <a:p>
            <a:pPr marL="171450" indent="-171450" fontAlgn="auto">
              <a:spcBef>
                <a:spcPts val="0"/>
              </a:spcBef>
              <a:spcAft>
                <a:spcPts val="0"/>
              </a:spcAft>
            </a:pPr>
            <a:r>
              <a:rPr lang="ja-JP" altLang="en-US" sz="1600" b="1" dirty="0">
                <a:solidFill>
                  <a:prstClr val="black"/>
                </a:solidFill>
                <a:latin typeface="Meiryo UI" pitchFamily="50" charset="-128"/>
                <a:ea typeface="Meiryo UI" pitchFamily="50" charset="-128"/>
                <a:cs typeface="Meiryo UI" pitchFamily="50" charset="-128"/>
              </a:rPr>
              <a:t>◆　主として大阪の鉄道ネットワークを形成する路線</a:t>
            </a:r>
            <a:endParaRPr lang="en-US" altLang="ja-JP" sz="1400" b="1" dirty="0">
              <a:solidFill>
                <a:prstClr val="black"/>
              </a:solidFill>
              <a:latin typeface="Meiryo UI" pitchFamily="50" charset="-128"/>
              <a:ea typeface="Meiryo UI" pitchFamily="50" charset="-128"/>
              <a:cs typeface="Meiryo UI" pitchFamily="50" charset="-128"/>
            </a:endParaRPr>
          </a:p>
          <a:p>
            <a:pPr fontAlgn="auto">
              <a:spcBef>
                <a:spcPts val="0"/>
              </a:spcBef>
              <a:spcAft>
                <a:spcPts val="0"/>
              </a:spcAft>
            </a:pPr>
            <a:r>
              <a:rPr lang="ja-JP" altLang="en-US" sz="1100" dirty="0">
                <a:solidFill>
                  <a:prstClr val="black"/>
                </a:solidFill>
                <a:latin typeface="Meiryo UI" pitchFamily="50" charset="-128"/>
                <a:ea typeface="Meiryo UI" pitchFamily="50" charset="-128"/>
                <a:cs typeface="Meiryo UI" pitchFamily="50" charset="-128"/>
              </a:rPr>
              <a:t>　・なにわ筋線、大阪モノレール延伸、</a:t>
            </a:r>
            <a:endParaRPr lang="en-US" altLang="ja-JP" sz="1100" dirty="0">
              <a:solidFill>
                <a:prstClr val="black"/>
              </a:solidFill>
              <a:latin typeface="Meiryo UI" pitchFamily="50" charset="-128"/>
              <a:ea typeface="Meiryo UI" pitchFamily="50" charset="-128"/>
              <a:cs typeface="Meiryo UI" pitchFamily="50" charset="-128"/>
            </a:endParaRPr>
          </a:p>
          <a:p>
            <a:pPr fontAlgn="auto">
              <a:spcBef>
                <a:spcPts val="0"/>
              </a:spcBef>
              <a:spcAft>
                <a:spcPts val="0"/>
              </a:spcAft>
            </a:pPr>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なにわ筋連絡線・新大阪連絡線、中之島線延伸等</a:t>
            </a:r>
            <a:endParaRPr lang="en-US" altLang="ja-JP" sz="1100" b="1" dirty="0">
              <a:solidFill>
                <a:schemeClr val="tx1"/>
              </a:solidFill>
              <a:latin typeface="Meiryo UI" pitchFamily="50" charset="-128"/>
              <a:ea typeface="Meiryo UI" pitchFamily="50" charset="-128"/>
              <a:cs typeface="Meiryo UI" pitchFamily="50" charset="-128"/>
            </a:endParaRPr>
          </a:p>
        </p:txBody>
      </p:sp>
      <p:sp>
        <p:nvSpPr>
          <p:cNvPr id="14" name="角丸四角形 13"/>
          <p:cNvSpPr/>
          <p:nvPr/>
        </p:nvSpPr>
        <p:spPr>
          <a:xfrm>
            <a:off x="6372200" y="2566796"/>
            <a:ext cx="2709888" cy="778818"/>
          </a:xfrm>
          <a:prstGeom prst="roundRect">
            <a:avLst>
              <a:gd name="adj" fmla="val 7617"/>
            </a:avLst>
          </a:prstGeom>
          <a:noFill/>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t">
            <a:spAutoFit/>
          </a:bodyPr>
          <a:lstStyle/>
          <a:p>
            <a:pPr marL="180975" indent="-180975" fontAlgn="auto">
              <a:spcBef>
                <a:spcPts val="0"/>
              </a:spcBef>
              <a:spcAft>
                <a:spcPts val="0"/>
              </a:spcAft>
            </a:pPr>
            <a:r>
              <a:rPr lang="ja-JP" altLang="en-US" sz="1600" b="1" dirty="0">
                <a:solidFill>
                  <a:prstClr val="black"/>
                </a:solidFill>
                <a:latin typeface="Meiryo UI" pitchFamily="50" charset="-128"/>
                <a:ea typeface="Meiryo UI" pitchFamily="50" charset="-128"/>
                <a:cs typeface="Meiryo UI" pitchFamily="50" charset="-128"/>
              </a:rPr>
              <a:t>◆　特定エリアのまちづくりのための路線</a:t>
            </a:r>
            <a:endParaRPr lang="en-US" altLang="ja-JP" sz="1600" b="1" dirty="0">
              <a:solidFill>
                <a:prstClr val="black"/>
              </a:solidFill>
              <a:latin typeface="Meiryo UI" pitchFamily="50" charset="-128"/>
              <a:ea typeface="Meiryo UI" pitchFamily="50" charset="-128"/>
              <a:cs typeface="Meiryo UI" pitchFamily="50" charset="-128"/>
            </a:endParaRPr>
          </a:p>
          <a:p>
            <a:pPr marL="450850" indent="-450850" fontAlgn="auto">
              <a:spcBef>
                <a:spcPts val="0"/>
              </a:spcBef>
              <a:spcAft>
                <a:spcPts val="0"/>
              </a:spcAft>
            </a:pPr>
            <a:r>
              <a:rPr lang="ja-JP" altLang="en-US" sz="1200" dirty="0">
                <a:solidFill>
                  <a:prstClr val="black"/>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桜島線延伸</a:t>
            </a:r>
            <a:r>
              <a:rPr lang="ja-JP" altLang="en-US" sz="1200" dirty="0">
                <a:solidFill>
                  <a:prstClr val="black"/>
                </a:solidFill>
                <a:latin typeface="Meiryo UI" pitchFamily="50" charset="-128"/>
                <a:ea typeface="Meiryo UI" pitchFamily="50" charset="-128"/>
                <a:cs typeface="Meiryo UI" pitchFamily="50" charset="-128"/>
              </a:rPr>
              <a:t>　等</a:t>
            </a:r>
            <a:endParaRPr lang="en-US" altLang="ja-JP"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539536" y="3691164"/>
            <a:ext cx="2196000" cy="1033980"/>
          </a:xfrm>
          <a:prstGeom prst="roundRect">
            <a:avLst>
              <a:gd name="adj" fmla="val 4263"/>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400" b="1" dirty="0">
                <a:solidFill>
                  <a:srgbClr val="FF0000"/>
                </a:solidFill>
                <a:latin typeface="Meiryo UI" pitchFamily="50" charset="-128"/>
                <a:ea typeface="Meiryo UI" pitchFamily="50" charset="-128"/>
                <a:cs typeface="Meiryo UI" pitchFamily="50" charset="-128"/>
              </a:rPr>
              <a:t>＊国家戦略上、国による取組みが基本</a:t>
            </a:r>
            <a:endParaRPr lang="en-US" altLang="ja-JP" sz="1400" b="1" dirty="0">
              <a:solidFill>
                <a:srgbClr val="FF0000"/>
              </a:solidFill>
              <a:latin typeface="Meiryo UI" pitchFamily="50" charset="-128"/>
              <a:ea typeface="Meiryo UI" pitchFamily="50" charset="-128"/>
              <a:cs typeface="Meiryo UI" pitchFamily="50" charset="-128"/>
            </a:endParaRPr>
          </a:p>
          <a:p>
            <a:pPr fontAlgn="auto">
              <a:spcBef>
                <a:spcPts val="0"/>
              </a:spcBef>
              <a:spcAft>
                <a:spcPts val="0"/>
              </a:spcAft>
            </a:pPr>
            <a:r>
              <a:rPr lang="ja-JP" altLang="en-US" sz="1400" b="1" dirty="0">
                <a:solidFill>
                  <a:srgbClr val="FF0000"/>
                </a:solidFill>
                <a:latin typeface="Meiryo UI" pitchFamily="50" charset="-128"/>
                <a:ea typeface="Meiryo UI" pitchFamily="50" charset="-128"/>
                <a:cs typeface="Meiryo UI" pitchFamily="50" charset="-128"/>
              </a:rPr>
              <a:t>＊府は国に対し早期事業化の働きかけを行う</a:t>
            </a:r>
          </a:p>
        </p:txBody>
      </p:sp>
      <p:sp>
        <p:nvSpPr>
          <p:cNvPr id="16" name="角丸四角形 15"/>
          <p:cNvSpPr/>
          <p:nvPr/>
        </p:nvSpPr>
        <p:spPr>
          <a:xfrm>
            <a:off x="6552200" y="3688149"/>
            <a:ext cx="2196000" cy="676955"/>
          </a:xfrm>
          <a:prstGeom prst="roundRect">
            <a:avLst>
              <a:gd name="adj" fmla="val 4263"/>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400" b="1" dirty="0">
                <a:solidFill>
                  <a:srgbClr val="FF0000"/>
                </a:solidFill>
                <a:latin typeface="Meiryo UI" pitchFamily="50" charset="-128"/>
                <a:ea typeface="Meiryo UI" pitchFamily="50" charset="-128"/>
                <a:cs typeface="Meiryo UI" pitchFamily="50" charset="-128"/>
              </a:rPr>
              <a:t>＊まちづくり主体による取組みが基本</a:t>
            </a:r>
            <a:endParaRPr lang="en-US" altLang="ja-JP" sz="1400" b="1" dirty="0">
              <a:solidFill>
                <a:srgbClr val="FF0000"/>
              </a:solidFill>
              <a:latin typeface="Meiryo UI" pitchFamily="50" charset="-128"/>
              <a:ea typeface="Meiryo UI" pitchFamily="50" charset="-128"/>
              <a:cs typeface="Meiryo UI" pitchFamily="50" charset="-128"/>
            </a:endParaRPr>
          </a:p>
        </p:txBody>
      </p:sp>
      <p:sp>
        <p:nvSpPr>
          <p:cNvPr id="17" name="フローチャート : 判断 16"/>
          <p:cNvSpPr/>
          <p:nvPr/>
        </p:nvSpPr>
        <p:spPr>
          <a:xfrm>
            <a:off x="3040122" y="4754111"/>
            <a:ext cx="3240000" cy="936000"/>
          </a:xfrm>
          <a:prstGeom prst="flowChartDecision">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spcBef>
                <a:spcPts val="0"/>
              </a:spcBef>
              <a:spcAft>
                <a:spcPts val="0"/>
              </a:spcAft>
            </a:pPr>
            <a:r>
              <a:rPr lang="ja-JP" altLang="en-US" sz="1400" b="1" dirty="0">
                <a:solidFill>
                  <a:prstClr val="black"/>
                </a:solidFill>
                <a:latin typeface="Meiryo UI" pitchFamily="50" charset="-128"/>
                <a:ea typeface="Meiryo UI" pitchFamily="50" charset="-128"/>
                <a:cs typeface="Meiryo UI" pitchFamily="50" charset="-128"/>
              </a:rPr>
              <a:t>料金収入により運営費が賄えるかどうか</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19" name="フローチャート: 処理 18"/>
          <p:cNvSpPr/>
          <p:nvPr/>
        </p:nvSpPr>
        <p:spPr>
          <a:xfrm>
            <a:off x="6681006" y="5715634"/>
            <a:ext cx="2139466" cy="558704"/>
          </a:xfrm>
          <a:prstGeom prst="flowChartProcess">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1400" dirty="0">
                <a:solidFill>
                  <a:prstClr val="black"/>
                </a:solidFill>
                <a:latin typeface="Meiryo UI" pitchFamily="50" charset="-128"/>
                <a:ea typeface="Meiryo UI" pitchFamily="50" charset="-128"/>
                <a:cs typeface="Meiryo UI" pitchFamily="50" charset="-128"/>
              </a:rPr>
              <a:t>料金収入の増加につながるまちづくりの検討</a:t>
            </a:r>
          </a:p>
        </p:txBody>
      </p:sp>
      <p:cxnSp>
        <p:nvCxnSpPr>
          <p:cNvPr id="21" name="直線矢印コネクタ 20"/>
          <p:cNvCxnSpPr>
            <a:stCxn id="17" idx="2"/>
            <a:endCxn id="34" idx="0"/>
          </p:cNvCxnSpPr>
          <p:nvPr/>
        </p:nvCxnSpPr>
        <p:spPr>
          <a:xfrm flipH="1">
            <a:off x="4657456" y="5690111"/>
            <a:ext cx="2666" cy="511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フローチャート : 代替処理 22"/>
          <p:cNvSpPr/>
          <p:nvPr/>
        </p:nvSpPr>
        <p:spPr>
          <a:xfrm>
            <a:off x="4652605" y="5715625"/>
            <a:ext cx="679538" cy="26262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dirty="0">
                <a:solidFill>
                  <a:prstClr val="black"/>
                </a:solidFill>
                <a:latin typeface="Meiryo UI" pitchFamily="50" charset="-128"/>
                <a:ea typeface="Meiryo UI" pitchFamily="50" charset="-128"/>
                <a:cs typeface="Meiryo UI" pitchFamily="50" charset="-128"/>
              </a:rPr>
              <a:t>YES</a:t>
            </a:r>
            <a:endParaRPr lang="ja-JP" altLang="en-US" sz="1200" dirty="0">
              <a:solidFill>
                <a:prstClr val="black"/>
              </a:solidFill>
              <a:latin typeface="Meiryo UI" pitchFamily="50" charset="-128"/>
              <a:ea typeface="Meiryo UI" pitchFamily="50" charset="-128"/>
              <a:cs typeface="Meiryo UI" pitchFamily="50" charset="-128"/>
            </a:endParaRPr>
          </a:p>
        </p:txBody>
      </p:sp>
      <p:cxnSp>
        <p:nvCxnSpPr>
          <p:cNvPr id="28" name="カギ線コネクタ 27"/>
          <p:cNvCxnSpPr>
            <a:stCxn id="17" idx="3"/>
            <a:endCxn id="19" idx="0"/>
          </p:cNvCxnSpPr>
          <p:nvPr/>
        </p:nvCxnSpPr>
        <p:spPr>
          <a:xfrm>
            <a:off x="6280122" y="5222111"/>
            <a:ext cx="1470617" cy="49352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フローチャート : 代替処理 72"/>
          <p:cNvSpPr/>
          <p:nvPr/>
        </p:nvSpPr>
        <p:spPr>
          <a:xfrm>
            <a:off x="6222719" y="4959489"/>
            <a:ext cx="679538" cy="26262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dirty="0">
                <a:solidFill>
                  <a:prstClr val="black"/>
                </a:solidFill>
                <a:latin typeface="Meiryo UI" pitchFamily="50" charset="-128"/>
                <a:ea typeface="Meiryo UI" pitchFamily="50" charset="-128"/>
                <a:cs typeface="Meiryo UI" pitchFamily="50" charset="-128"/>
              </a:rPr>
              <a:t>NO</a:t>
            </a:r>
            <a:endParaRPr lang="ja-JP" altLang="en-US" sz="1200" dirty="0">
              <a:solidFill>
                <a:prstClr val="black"/>
              </a:solidFill>
              <a:latin typeface="Meiryo UI" pitchFamily="50" charset="-128"/>
              <a:ea typeface="Meiryo UI" pitchFamily="50" charset="-128"/>
              <a:cs typeface="Meiryo UI" pitchFamily="50" charset="-128"/>
            </a:endParaRPr>
          </a:p>
        </p:txBody>
      </p:sp>
      <p:cxnSp>
        <p:nvCxnSpPr>
          <p:cNvPr id="76" name="カギ線コネクタ 75"/>
          <p:cNvCxnSpPr>
            <a:stCxn id="19" idx="2"/>
          </p:cNvCxnSpPr>
          <p:nvPr/>
        </p:nvCxnSpPr>
        <p:spPr>
          <a:xfrm rot="5400000" flipH="1">
            <a:off x="5339501" y="3863100"/>
            <a:ext cx="1725218" cy="3097259"/>
          </a:xfrm>
          <a:prstGeom prst="bentConnector4">
            <a:avLst>
              <a:gd name="adj1" fmla="val -13250"/>
              <a:gd name="adj2" fmla="val -4082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stCxn id="13" idx="2"/>
            <a:endCxn id="17" idx="0"/>
          </p:cNvCxnSpPr>
          <p:nvPr/>
        </p:nvCxnSpPr>
        <p:spPr>
          <a:xfrm>
            <a:off x="4656732" y="3503562"/>
            <a:ext cx="3390" cy="1250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8" idx="2"/>
            <a:endCxn id="13" idx="0"/>
          </p:cNvCxnSpPr>
          <p:nvPr/>
        </p:nvCxnSpPr>
        <p:spPr>
          <a:xfrm>
            <a:off x="4644168" y="1073615"/>
            <a:ext cx="12564" cy="1491288"/>
          </a:xfrm>
          <a:prstGeom prst="line">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フローチャート : 判断 32"/>
          <p:cNvSpPr/>
          <p:nvPr/>
        </p:nvSpPr>
        <p:spPr>
          <a:xfrm>
            <a:off x="2858556" y="1266779"/>
            <a:ext cx="3531792" cy="650053"/>
          </a:xfrm>
          <a:prstGeom prst="flowChartDecision">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fontAlgn="auto">
              <a:spcBef>
                <a:spcPts val="0"/>
              </a:spcBef>
              <a:spcAft>
                <a:spcPts val="0"/>
              </a:spcAft>
            </a:pPr>
            <a:r>
              <a:rPr lang="ja-JP" altLang="en-US" sz="1400" b="1" dirty="0">
                <a:solidFill>
                  <a:prstClr val="black"/>
                </a:solidFill>
                <a:latin typeface="Meiryo UI" pitchFamily="50" charset="-128"/>
                <a:ea typeface="Meiryo UI" pitchFamily="50" charset="-128"/>
                <a:cs typeface="Meiryo UI" pitchFamily="50" charset="-128"/>
              </a:rPr>
              <a:t>将来像実現の上で</a:t>
            </a:r>
            <a:endParaRPr lang="en-US" altLang="ja-JP" sz="1400" b="1" dirty="0">
              <a:solidFill>
                <a:prstClr val="black"/>
              </a:solidFill>
              <a:latin typeface="Meiryo UI" pitchFamily="50" charset="-128"/>
              <a:ea typeface="Meiryo UI" pitchFamily="50" charset="-128"/>
              <a:cs typeface="Meiryo UI" pitchFamily="50" charset="-128"/>
            </a:endParaRPr>
          </a:p>
          <a:p>
            <a:pPr algn="ctr" fontAlgn="auto">
              <a:spcBef>
                <a:spcPts val="0"/>
              </a:spcBef>
              <a:spcAft>
                <a:spcPts val="0"/>
              </a:spcAft>
            </a:pPr>
            <a:r>
              <a:rPr lang="ja-JP" altLang="en-US" sz="1400" b="1" dirty="0">
                <a:solidFill>
                  <a:prstClr val="black"/>
                </a:solidFill>
                <a:latin typeface="Meiryo UI" pitchFamily="50" charset="-128"/>
                <a:ea typeface="Meiryo UI" pitchFamily="50" charset="-128"/>
                <a:cs typeface="Meiryo UI" pitchFamily="50" charset="-128"/>
              </a:rPr>
              <a:t>必要な鉄道ネットワークの検証</a:t>
            </a:r>
            <a:endParaRPr lang="en-US" altLang="ja-JP" sz="1400" dirty="0">
              <a:solidFill>
                <a:prstClr val="black"/>
              </a:solidFill>
              <a:latin typeface="Meiryo UI" pitchFamily="50" charset="-128"/>
              <a:ea typeface="Meiryo UI" pitchFamily="50" charset="-128"/>
              <a:cs typeface="Meiryo UI" pitchFamily="50" charset="-128"/>
            </a:endParaRPr>
          </a:p>
        </p:txBody>
      </p:sp>
      <p:sp>
        <p:nvSpPr>
          <p:cNvPr id="40" name="正方形/長方形 39"/>
          <p:cNvSpPr/>
          <p:nvPr/>
        </p:nvSpPr>
        <p:spPr>
          <a:xfrm>
            <a:off x="2275190" y="1853041"/>
            <a:ext cx="4737056" cy="738664"/>
          </a:xfrm>
          <a:prstGeom prst="rect">
            <a:avLst/>
          </a:prstGeom>
        </p:spPr>
        <p:txBody>
          <a:bodyPr wrap="square">
            <a:spAutoFit/>
          </a:bodyPr>
          <a:lstStyle/>
          <a:p>
            <a:pPr fontAlgn="auto">
              <a:spcBef>
                <a:spcPts val="0"/>
              </a:spcBef>
              <a:spcAft>
                <a:spcPts val="0"/>
              </a:spcAft>
            </a:pPr>
            <a:r>
              <a:rPr lang="ja-JP" altLang="en-US" sz="1400" dirty="0">
                <a:latin typeface="Meiryo UI" pitchFamily="50" charset="-128"/>
                <a:ea typeface="Meiryo UI" pitchFamily="50" charset="-128"/>
                <a:cs typeface="Meiryo UI" pitchFamily="50" charset="-128"/>
              </a:rPr>
              <a:t>新大阪・関西３空港・世界遺産へのアクセス強化／京阪神各都市の結節強化／放射状鉄道の環状結節／都市防災機能の向上から必要な路線</a:t>
            </a:r>
            <a:r>
              <a:rPr lang="ja-JP" altLang="en-US" sz="1400" u="sng" dirty="0">
                <a:latin typeface="Meiryo UI" pitchFamily="50" charset="-128"/>
                <a:ea typeface="Meiryo UI" pitchFamily="50" charset="-128"/>
                <a:cs typeface="Meiryo UI" pitchFamily="50" charset="-128"/>
              </a:rPr>
              <a:t>　</a:t>
            </a:r>
          </a:p>
        </p:txBody>
      </p:sp>
      <p:sp>
        <p:nvSpPr>
          <p:cNvPr id="29" name="角丸四角形 28"/>
          <p:cNvSpPr/>
          <p:nvPr/>
        </p:nvSpPr>
        <p:spPr>
          <a:xfrm>
            <a:off x="3510200" y="3717032"/>
            <a:ext cx="2268000" cy="343818"/>
          </a:xfrm>
          <a:prstGeom prst="roundRect">
            <a:avLst>
              <a:gd name="adj" fmla="val 4263"/>
            </a:avLst>
          </a:prstGeom>
          <a:solidFill>
            <a:srgbClr val="FFD4C0"/>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b="1" dirty="0">
                <a:solidFill>
                  <a:srgbClr val="FF0000"/>
                </a:solidFill>
                <a:latin typeface="Meiryo UI" pitchFamily="50" charset="-128"/>
                <a:ea typeface="Meiryo UI" pitchFamily="50" charset="-128"/>
                <a:cs typeface="Meiryo UI" pitchFamily="50" charset="-128"/>
              </a:rPr>
              <a:t>＊地方による取組みが基本</a:t>
            </a:r>
            <a:endParaRPr lang="en-US" altLang="ja-JP" sz="1400" b="1" dirty="0">
              <a:solidFill>
                <a:srgbClr val="FF0000"/>
              </a:solidFill>
              <a:latin typeface="Meiryo UI" pitchFamily="50" charset="-128"/>
              <a:ea typeface="Meiryo UI" pitchFamily="50" charset="-128"/>
              <a:cs typeface="Meiryo UI" pitchFamily="50" charset="-128"/>
            </a:endParaRPr>
          </a:p>
        </p:txBody>
      </p:sp>
      <p:sp>
        <p:nvSpPr>
          <p:cNvPr id="44" name="正方形/長方形 43"/>
          <p:cNvSpPr/>
          <p:nvPr/>
        </p:nvSpPr>
        <p:spPr>
          <a:xfrm>
            <a:off x="6712585" y="1077832"/>
            <a:ext cx="2081019" cy="523220"/>
          </a:xfrm>
          <a:prstGeom prst="rect">
            <a:avLst/>
          </a:prstGeom>
        </p:spPr>
        <p:txBody>
          <a:bodyPr wrap="none">
            <a:spAutoFit/>
          </a:bodyPr>
          <a:lstStyle/>
          <a:p>
            <a:pPr fontAlgn="auto">
              <a:spcBef>
                <a:spcPts val="0"/>
              </a:spcBef>
              <a:spcAft>
                <a:spcPts val="0"/>
              </a:spcAft>
            </a:pPr>
            <a:r>
              <a:rPr lang="ja-JP" altLang="en-US" sz="1400" dirty="0">
                <a:solidFill>
                  <a:prstClr val="black"/>
                </a:solidFill>
                <a:latin typeface="Meiryo UI" pitchFamily="50" charset="-128"/>
                <a:ea typeface="Meiryo UI" pitchFamily="50" charset="-128"/>
                <a:cs typeface="Meiryo UI" pitchFamily="50" charset="-128"/>
              </a:rPr>
              <a:t>都市のにぎわい・魅力向上</a:t>
            </a:r>
            <a:endParaRPr lang="en-US" altLang="ja-JP" sz="1400" dirty="0">
              <a:solidFill>
                <a:prstClr val="black"/>
              </a:solidFill>
              <a:latin typeface="Meiryo UI" pitchFamily="50" charset="-128"/>
              <a:ea typeface="Meiryo UI" pitchFamily="50" charset="-128"/>
              <a:cs typeface="Meiryo UI" pitchFamily="50" charset="-128"/>
            </a:endParaRPr>
          </a:p>
          <a:p>
            <a:pPr fontAlgn="auto">
              <a:spcBef>
                <a:spcPts val="0"/>
              </a:spcBef>
              <a:spcAft>
                <a:spcPts val="0"/>
              </a:spcAft>
            </a:pPr>
            <a:r>
              <a:rPr lang="ja-JP" altLang="en-US" sz="1400" dirty="0">
                <a:solidFill>
                  <a:prstClr val="black"/>
                </a:solidFill>
                <a:latin typeface="Meiryo UI" pitchFamily="50" charset="-128"/>
                <a:ea typeface="Meiryo UI" pitchFamily="50" charset="-128"/>
                <a:cs typeface="Meiryo UI" pitchFamily="50" charset="-128"/>
              </a:rPr>
              <a:t>の上で必要な路線</a:t>
            </a:r>
          </a:p>
        </p:txBody>
      </p:sp>
      <p:sp>
        <p:nvSpPr>
          <p:cNvPr id="45" name="正方形/長方形 44"/>
          <p:cNvSpPr/>
          <p:nvPr/>
        </p:nvSpPr>
        <p:spPr>
          <a:xfrm>
            <a:off x="665387" y="1293727"/>
            <a:ext cx="1962397" cy="307777"/>
          </a:xfrm>
          <a:prstGeom prst="rect">
            <a:avLst/>
          </a:prstGeom>
        </p:spPr>
        <p:txBody>
          <a:bodyPr wrap="none">
            <a:spAutoFit/>
          </a:bodyPr>
          <a:lstStyle/>
          <a:p>
            <a:pPr fontAlgn="auto">
              <a:spcBef>
                <a:spcPts val="0"/>
              </a:spcBef>
              <a:spcAft>
                <a:spcPts val="0"/>
              </a:spcAft>
            </a:pPr>
            <a:r>
              <a:rPr lang="ja-JP" altLang="en-US" sz="1400" dirty="0">
                <a:solidFill>
                  <a:prstClr val="black"/>
                </a:solidFill>
                <a:latin typeface="Meiryo UI" pitchFamily="50" charset="-128"/>
                <a:ea typeface="Meiryo UI" pitchFamily="50" charset="-128"/>
                <a:cs typeface="Meiryo UI" pitchFamily="50" charset="-128"/>
              </a:rPr>
              <a:t>国家戦略上必要な路線</a:t>
            </a:r>
          </a:p>
        </p:txBody>
      </p:sp>
      <p:sp>
        <p:nvSpPr>
          <p:cNvPr id="32" name="テキスト ボックス 31"/>
          <p:cNvSpPr txBox="1"/>
          <p:nvPr/>
        </p:nvSpPr>
        <p:spPr>
          <a:xfrm>
            <a:off x="369201" y="5426113"/>
            <a:ext cx="3233108" cy="373716"/>
          </a:xfrm>
          <a:prstGeom prst="rect">
            <a:avLst/>
          </a:prstGeom>
          <a:noFill/>
          <a:ln w="6350">
            <a:noFill/>
            <a:prstDash val="sysDot"/>
          </a:ln>
        </p:spPr>
        <p:txBody>
          <a:bodyPr wrap="square" lIns="95782" tIns="47891" rIns="95782" bIns="47891" rtlCol="0" anchor="ctr">
            <a:spAutoFit/>
          </a:bodyPr>
          <a:lstStyle/>
          <a:p>
            <a:pPr algn="r"/>
            <a:r>
              <a:rPr lang="ja-JP" altLang="en-US" dirty="0">
                <a:latin typeface="Meiryo UI" pitchFamily="50" charset="-128"/>
                <a:ea typeface="Meiryo UI" pitchFamily="50" charset="-128"/>
                <a:cs typeface="Meiryo UI" pitchFamily="50" charset="-128"/>
              </a:rPr>
              <a:t>注）</a:t>
            </a:r>
            <a:r>
              <a:rPr lang="ja-JP" altLang="en-US" b="1" dirty="0">
                <a:latin typeface="Meiryo UI" pitchFamily="50" charset="-128"/>
                <a:ea typeface="Meiryo UI" pitchFamily="50" charset="-128"/>
                <a:cs typeface="Meiryo UI" pitchFamily="50" charset="-128"/>
              </a:rPr>
              <a:t>整備費は考慮していない</a:t>
            </a:r>
            <a:endParaRPr lang="en-US" altLang="ja-JP" b="1" dirty="0">
              <a:latin typeface="Meiryo UI" pitchFamily="50" charset="-128"/>
              <a:ea typeface="Meiryo UI" pitchFamily="50" charset="-128"/>
              <a:cs typeface="Meiryo UI" pitchFamily="50" charset="-128"/>
            </a:endParaRPr>
          </a:p>
        </p:txBody>
      </p:sp>
      <p:sp>
        <p:nvSpPr>
          <p:cNvPr id="34" name="フローチャート: 処理 33"/>
          <p:cNvSpPr/>
          <p:nvPr/>
        </p:nvSpPr>
        <p:spPr>
          <a:xfrm>
            <a:off x="2857456" y="6201368"/>
            <a:ext cx="3600000" cy="540000"/>
          </a:xfrm>
          <a:prstGeom prst="flowChartProcess">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r>
              <a:rPr lang="ja-JP" altLang="en-US" sz="1500" b="1" dirty="0">
                <a:solidFill>
                  <a:schemeClr val="tx1"/>
                </a:solidFill>
                <a:latin typeface="Meiryo UI" pitchFamily="50" charset="-128"/>
                <a:ea typeface="Meiryo UI" pitchFamily="50" charset="-128"/>
                <a:cs typeface="Meiryo UI" pitchFamily="50" charset="-128"/>
              </a:rPr>
              <a:t>今後、事業の実施の可否について、</a:t>
            </a:r>
            <a:endParaRPr lang="en-US" altLang="ja-JP" sz="1500" b="1" dirty="0">
              <a:solidFill>
                <a:schemeClr val="tx1"/>
              </a:solidFill>
              <a:latin typeface="Meiryo UI" pitchFamily="50" charset="-128"/>
              <a:ea typeface="Meiryo UI" pitchFamily="50" charset="-128"/>
              <a:cs typeface="Meiryo UI" pitchFamily="50" charset="-128"/>
            </a:endParaRPr>
          </a:p>
          <a:p>
            <a:pPr algn="ctr"/>
            <a:r>
              <a:rPr lang="ja-JP" altLang="en-US" sz="1500" b="1" dirty="0">
                <a:solidFill>
                  <a:schemeClr val="tx1"/>
                </a:solidFill>
                <a:latin typeface="Meiryo UI" pitchFamily="50" charset="-128"/>
                <a:ea typeface="Meiryo UI" pitchFamily="50" charset="-128"/>
                <a:cs typeface="Meiryo UI" pitchFamily="50" charset="-128"/>
              </a:rPr>
              <a:t>個別に検討が必要な路線</a:t>
            </a:r>
          </a:p>
        </p:txBody>
      </p:sp>
      <p:sp>
        <p:nvSpPr>
          <p:cNvPr id="35" name="スライド番号プレースホルダー 1"/>
          <p:cNvSpPr>
            <a:spLocks noGrp="1"/>
          </p:cNvSpPr>
          <p:nvPr>
            <p:ph type="sldNum" sz="quarter" idx="12"/>
          </p:nvPr>
        </p:nvSpPr>
        <p:spPr>
          <a:xfrm>
            <a:off x="6993093" y="6517023"/>
            <a:ext cx="2133600" cy="365125"/>
          </a:xfrm>
        </p:spPr>
        <p:txBody>
          <a:bodyPr/>
          <a:lstStyle/>
          <a:p>
            <a:pPr>
              <a:defRPr/>
            </a:pPr>
            <a:fld id="{9126C135-2A3E-49C2-BF18-D65F4F7DE898}" type="slidenum">
              <a:rPr lang="ja-JP" altLang="en-US" sz="1100" smtClean="0"/>
              <a:pPr>
                <a:defRPr/>
              </a:pPr>
              <a:t>12</a:t>
            </a:fld>
            <a:endParaRPr lang="ja-JP" altLang="en-US" sz="1100" dirty="0"/>
          </a:p>
        </p:txBody>
      </p:sp>
      <p:sp>
        <p:nvSpPr>
          <p:cNvPr id="6" name="テキスト ボックス 5"/>
          <p:cNvSpPr txBox="1"/>
          <p:nvPr/>
        </p:nvSpPr>
        <p:spPr>
          <a:xfrm>
            <a:off x="5296696" y="5202603"/>
            <a:ext cx="1152128"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注）</a:t>
            </a:r>
          </a:p>
        </p:txBody>
      </p:sp>
    </p:spTree>
    <p:extLst>
      <p:ext uri="{BB962C8B-B14F-4D97-AF65-F5344CB8AC3E}">
        <p14:creationId xmlns:p14="http://schemas.microsoft.com/office/powerpoint/2010/main" val="130571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8943" y="3859321"/>
            <a:ext cx="9072000" cy="1476000"/>
          </a:xfrm>
          <a:prstGeom prst="roundRect">
            <a:avLst>
              <a:gd name="adj" fmla="val 7461"/>
            </a:avLst>
          </a:prstGeom>
          <a:noFill/>
          <a:ln w="25400">
            <a:solidFill>
              <a:schemeClr val="accent1"/>
            </a:solidFill>
          </a:ln>
        </p:spPr>
        <p:txBody>
          <a:bodyPr wrap="square" rtlCol="0">
            <a:spAutoFit/>
          </a:bodyPr>
          <a:lstStyle/>
          <a:p>
            <a:pPr>
              <a:lnSpc>
                <a:spcPts val="2200"/>
              </a:lnSpc>
            </a:pPr>
            <a:r>
              <a:rPr kumimoji="1" lang="ja-JP" altLang="en-US" sz="2000" b="1" dirty="0">
                <a:latin typeface="Meiryo UI" pitchFamily="50" charset="-128"/>
                <a:ea typeface="Meiryo UI" pitchFamily="50" charset="-128"/>
                <a:cs typeface="Meiryo UI" pitchFamily="50" charset="-128"/>
              </a:rPr>
              <a:t>◆　</a:t>
            </a:r>
            <a:r>
              <a:rPr kumimoji="1" lang="ja-JP" altLang="en-US" sz="2000" b="1" u="sng" dirty="0">
                <a:latin typeface="Meiryo UI" pitchFamily="50" charset="-128"/>
                <a:ea typeface="Meiryo UI" pitchFamily="50" charset="-128"/>
                <a:cs typeface="Meiryo UI" pitchFamily="50" charset="-128"/>
              </a:rPr>
              <a:t>大阪府として、事業実施の可否の判断の際には、以下の事項を精査</a:t>
            </a:r>
            <a:endParaRPr kumimoji="1" lang="en-US" altLang="ja-JP" sz="2000" b="1" u="sng" dirty="0">
              <a:latin typeface="Meiryo UI" pitchFamily="50" charset="-128"/>
              <a:ea typeface="Meiryo UI" pitchFamily="50" charset="-128"/>
              <a:cs typeface="Meiryo UI" pitchFamily="50" charset="-128"/>
            </a:endParaRPr>
          </a:p>
          <a:p>
            <a:pPr marL="800100" lvl="1" indent="-342900">
              <a:lnSpc>
                <a:spcPts val="2200"/>
              </a:lnSpc>
              <a:buFont typeface="Wingdings" pitchFamily="2" charset="2"/>
              <a:buChar char="Ø"/>
            </a:pPr>
            <a:r>
              <a:rPr lang="ja-JP" altLang="en-US" dirty="0">
                <a:latin typeface="Meiryo UI" pitchFamily="50" charset="-128"/>
                <a:ea typeface="Meiryo UI" pitchFamily="50" charset="-128"/>
                <a:cs typeface="Meiryo UI" pitchFamily="50" charset="-128"/>
              </a:rPr>
              <a:t>事業費、事業スキーム、事業の採算性</a:t>
            </a:r>
            <a:endParaRPr lang="en-US" altLang="ja-JP" dirty="0">
              <a:latin typeface="Meiryo UI" pitchFamily="50" charset="-128"/>
              <a:ea typeface="Meiryo UI" pitchFamily="50" charset="-128"/>
              <a:cs typeface="Meiryo UI" pitchFamily="50" charset="-128"/>
            </a:endParaRPr>
          </a:p>
          <a:p>
            <a:pPr marL="800100" lvl="1" indent="-342900">
              <a:lnSpc>
                <a:spcPts val="2200"/>
              </a:lnSpc>
              <a:buFont typeface="Wingdings" pitchFamily="2" charset="2"/>
              <a:buChar char="Ø"/>
            </a:pPr>
            <a:r>
              <a:rPr lang="ja-JP" altLang="en-US" dirty="0">
                <a:latin typeface="Meiryo UI" pitchFamily="50" charset="-128"/>
                <a:ea typeface="Meiryo UI" pitchFamily="50" charset="-128"/>
                <a:cs typeface="Meiryo UI" pitchFamily="50" charset="-128"/>
              </a:rPr>
              <a:t>鉄道事業者の意欲、地元市との連携</a:t>
            </a:r>
            <a:endParaRPr lang="en-US" altLang="ja-JP" dirty="0">
              <a:latin typeface="Meiryo UI" pitchFamily="50" charset="-128"/>
              <a:ea typeface="Meiryo UI" pitchFamily="50" charset="-128"/>
              <a:cs typeface="Meiryo UI" pitchFamily="50" charset="-128"/>
            </a:endParaRPr>
          </a:p>
          <a:p>
            <a:pPr marL="800100" lvl="1" indent="-342900">
              <a:lnSpc>
                <a:spcPts val="2200"/>
              </a:lnSpc>
              <a:buFont typeface="Wingdings" pitchFamily="2" charset="2"/>
              <a:buChar char="Ø"/>
            </a:pPr>
            <a:r>
              <a:rPr lang="ja-JP" altLang="en-US" dirty="0">
                <a:latin typeface="Meiryo UI" pitchFamily="50" charset="-128"/>
                <a:ea typeface="Meiryo UI" pitchFamily="50" charset="-128"/>
                <a:cs typeface="Meiryo UI" pitchFamily="50" charset="-128"/>
              </a:rPr>
              <a:t>広域的な効果、関連まちづくり</a:t>
            </a:r>
            <a:endParaRPr lang="en-US" altLang="ja-JP" dirty="0">
              <a:latin typeface="Meiryo UI" pitchFamily="50" charset="-128"/>
              <a:ea typeface="Meiryo UI" pitchFamily="50" charset="-128"/>
              <a:cs typeface="Meiryo UI" pitchFamily="50" charset="-128"/>
            </a:endParaRPr>
          </a:p>
          <a:p>
            <a:pPr marL="800100" lvl="1" indent="-342900">
              <a:lnSpc>
                <a:spcPts val="2200"/>
              </a:lnSpc>
              <a:buFont typeface="Wingdings" pitchFamily="2" charset="2"/>
              <a:buChar char="Ø"/>
            </a:pPr>
            <a:r>
              <a:rPr lang="ja-JP" altLang="en-US" dirty="0">
                <a:latin typeface="Meiryo UI" pitchFamily="50" charset="-128"/>
                <a:ea typeface="Meiryo UI" pitchFamily="50" charset="-128"/>
                <a:cs typeface="Meiryo UI" pitchFamily="50" charset="-128"/>
              </a:rPr>
              <a:t>大阪府としての関与の度合い、</a:t>
            </a:r>
            <a:r>
              <a:rPr kumimoji="1" lang="ja-JP" altLang="en-US" dirty="0">
                <a:latin typeface="Meiryo UI" pitchFamily="50" charset="-128"/>
                <a:ea typeface="Meiryo UI" pitchFamily="50" charset="-128"/>
                <a:cs typeface="Meiryo UI" pitchFamily="50" charset="-128"/>
              </a:rPr>
              <a:t>他の事業中路線の進捗状況　など</a:t>
            </a:r>
            <a:endParaRPr kumimoji="1" lang="en-US" altLang="ja-JP" dirty="0">
              <a:latin typeface="Meiryo UI" pitchFamily="50" charset="-128"/>
              <a:ea typeface="Meiryo UI" pitchFamily="50" charset="-128"/>
              <a:cs typeface="Meiryo UI" pitchFamily="50" charset="-128"/>
            </a:endParaRPr>
          </a:p>
        </p:txBody>
      </p:sp>
      <p:sp>
        <p:nvSpPr>
          <p:cNvPr id="8" name="ストライプ矢印 7"/>
          <p:cNvSpPr/>
          <p:nvPr/>
        </p:nvSpPr>
        <p:spPr>
          <a:xfrm rot="5400000">
            <a:off x="4449084" y="2200047"/>
            <a:ext cx="252000" cy="2880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0268" y="116378"/>
            <a:ext cx="9072000" cy="2520000"/>
          </a:xfrm>
          <a:prstGeom prst="roundRect">
            <a:avLst>
              <a:gd name="adj" fmla="val 7461"/>
            </a:avLst>
          </a:prstGeom>
          <a:noFill/>
          <a:ln w="25400">
            <a:solidFill>
              <a:schemeClr val="accent1"/>
            </a:solidFill>
          </a:ln>
        </p:spPr>
        <p:txBody>
          <a:bodyPr wrap="square" rtlCol="0" anchor="ctr">
            <a:spAutoFit/>
          </a:bodyPr>
          <a:lstStyle/>
          <a:p>
            <a:pPr>
              <a:lnSpc>
                <a:spcPts val="2400"/>
              </a:lnSpc>
            </a:pPr>
            <a:r>
              <a:rPr lang="ja-JP" altLang="en-US" sz="2000" b="1" dirty="0">
                <a:latin typeface="Meiryo UI" pitchFamily="50" charset="-128"/>
                <a:ea typeface="Meiryo UI" pitchFamily="50" charset="-128"/>
                <a:cs typeface="Meiryo UI" pitchFamily="50" charset="-128"/>
              </a:rPr>
              <a:t>◆</a:t>
            </a:r>
            <a:r>
              <a:rPr lang="ja-JP" altLang="en-US" b="1"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現在事業中の戦略路線</a:t>
            </a:r>
            <a:r>
              <a:rPr lang="ja-JP" altLang="en-US" sz="2400" b="1" dirty="0">
                <a:latin typeface="Meiryo UI" pitchFamily="50" charset="-128"/>
                <a:ea typeface="Meiryo UI" pitchFamily="50" charset="-128"/>
                <a:cs typeface="Meiryo UI" pitchFamily="50" charset="-128"/>
              </a:rPr>
              <a:t>　</a:t>
            </a:r>
            <a:endParaRPr lang="en-US" altLang="ja-JP" sz="2400" b="1" dirty="0">
              <a:latin typeface="Meiryo UI" pitchFamily="50" charset="-128"/>
              <a:ea typeface="Meiryo UI" pitchFamily="50" charset="-128"/>
              <a:cs typeface="Meiryo UI" pitchFamily="50" charset="-128"/>
            </a:endParaRPr>
          </a:p>
          <a:p>
            <a:pPr>
              <a:lnSpc>
                <a:spcPts val="2400"/>
              </a:lnSpc>
            </a:pPr>
            <a:endParaRPr lang="en-US" altLang="ja-JP" sz="2200" b="1" dirty="0">
              <a:latin typeface="Meiryo UI" pitchFamily="50" charset="-128"/>
              <a:ea typeface="Meiryo UI" pitchFamily="50" charset="-128"/>
              <a:cs typeface="Meiryo UI" pitchFamily="50" charset="-128"/>
            </a:endParaRPr>
          </a:p>
          <a:p>
            <a:pPr>
              <a:lnSpc>
                <a:spcPts val="2400"/>
              </a:lnSpc>
            </a:pPr>
            <a:endParaRPr kumimoji="1" lang="en-US" altLang="ja-JP" sz="2200" b="1" dirty="0">
              <a:latin typeface="Meiryo UI" pitchFamily="50" charset="-128"/>
              <a:ea typeface="Meiryo UI" pitchFamily="50" charset="-128"/>
              <a:cs typeface="Meiryo UI" pitchFamily="50" charset="-128"/>
            </a:endParaRPr>
          </a:p>
          <a:p>
            <a:pPr>
              <a:lnSpc>
                <a:spcPts val="2400"/>
              </a:lnSpc>
            </a:pPr>
            <a:endParaRPr kumimoji="1" lang="en-US" altLang="ja-JP" sz="2000" b="1" dirty="0">
              <a:latin typeface="Meiryo UI" pitchFamily="50" charset="-128"/>
              <a:ea typeface="Meiryo UI" pitchFamily="50" charset="-128"/>
              <a:cs typeface="Meiryo UI" pitchFamily="50" charset="-128"/>
            </a:endParaRPr>
          </a:p>
          <a:p>
            <a:pPr>
              <a:lnSpc>
                <a:spcPts val="2200"/>
              </a:lnSpc>
            </a:pPr>
            <a:r>
              <a:rPr kumimoji="1" lang="ja-JP" altLang="en-US" sz="2000" b="1" dirty="0">
                <a:latin typeface="Meiryo UI" pitchFamily="50" charset="-128"/>
                <a:ea typeface="Meiryo UI" pitchFamily="50" charset="-128"/>
                <a:cs typeface="Meiryo UI" pitchFamily="50" charset="-128"/>
              </a:rPr>
              <a:t>◆</a:t>
            </a:r>
            <a:r>
              <a:rPr lang="ja-JP" altLang="en-US" sz="2000" b="1"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今回の見直しにより、一定の条件のもと、現時点において、料金収入により運営費を賄うこと</a:t>
            </a:r>
            <a:endParaRPr lang="en-US" altLang="ja-JP" dirty="0">
              <a:latin typeface="Meiryo UI" pitchFamily="50" charset="-128"/>
              <a:ea typeface="Meiryo UI" pitchFamily="50" charset="-128"/>
              <a:cs typeface="Meiryo UI" pitchFamily="50" charset="-128"/>
            </a:endParaRPr>
          </a:p>
          <a:p>
            <a:pPr>
              <a:lnSpc>
                <a:spcPts val="2200"/>
              </a:lnSpc>
            </a:pPr>
            <a:r>
              <a:rPr lang="ja-JP" altLang="en-US" dirty="0">
                <a:latin typeface="Meiryo UI" pitchFamily="50" charset="-128"/>
                <a:ea typeface="Meiryo UI" pitchFamily="50" charset="-128"/>
                <a:cs typeface="Meiryo UI" pitchFamily="50" charset="-128"/>
              </a:rPr>
              <a:t>　　ができるものとして、</a:t>
            </a:r>
            <a:r>
              <a:rPr lang="ja-JP" altLang="en-US" sz="2000" b="1" dirty="0">
                <a:latin typeface="Meiryo UI" pitchFamily="50" charset="-128"/>
                <a:ea typeface="Meiryo UI" pitchFamily="50" charset="-128"/>
                <a:cs typeface="Meiryo UI" pitchFamily="50" charset="-128"/>
              </a:rPr>
              <a:t>今後、事業実施の可否について、個別に検討が必要な路線　　　　　　</a:t>
            </a:r>
            <a:endParaRPr lang="en-US" altLang="ja-JP" sz="2000" b="1" dirty="0">
              <a:latin typeface="Meiryo UI" pitchFamily="50" charset="-128"/>
              <a:ea typeface="Meiryo UI" pitchFamily="50" charset="-128"/>
              <a:cs typeface="Meiryo UI" pitchFamily="50" charset="-128"/>
            </a:endParaRPr>
          </a:p>
          <a:p>
            <a:pPr>
              <a:lnSpc>
                <a:spcPts val="2400"/>
              </a:lnSpc>
            </a:pPr>
            <a:r>
              <a:rPr lang="ja-JP" altLang="en-US" sz="2000" b="1"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a:p>
            <a:pPr>
              <a:lnSpc>
                <a:spcPts val="2400"/>
              </a:lnSpc>
            </a:pPr>
            <a:endParaRPr lang="en-US" altLang="ja-JP" dirty="0">
              <a:latin typeface="Meiryo UI" pitchFamily="50" charset="-128"/>
              <a:ea typeface="Meiryo UI" pitchFamily="50" charset="-128"/>
              <a:cs typeface="Meiryo UI" pitchFamily="50" charset="-128"/>
            </a:endParaRPr>
          </a:p>
        </p:txBody>
      </p:sp>
      <p:sp>
        <p:nvSpPr>
          <p:cNvPr id="9" name="スライド番号プレースホルダー 1"/>
          <p:cNvSpPr>
            <a:spLocks noGrp="1"/>
          </p:cNvSpPr>
          <p:nvPr>
            <p:ph type="sldNum" sz="quarter" idx="12"/>
          </p:nvPr>
        </p:nvSpPr>
        <p:spPr>
          <a:xfrm>
            <a:off x="7035130" y="6515296"/>
            <a:ext cx="2133600" cy="365125"/>
          </a:xfrm>
        </p:spPr>
        <p:txBody>
          <a:bodyPr/>
          <a:lstStyle/>
          <a:p>
            <a:pPr>
              <a:defRPr/>
            </a:pPr>
            <a:fld id="{9126C135-2A3E-49C2-BF18-D65F4F7DE898}" type="slidenum">
              <a:rPr lang="ja-JP" altLang="en-US" sz="1100" smtClean="0"/>
              <a:pPr>
                <a:defRPr/>
              </a:pPr>
              <a:t>13</a:t>
            </a:fld>
            <a:endParaRPr lang="ja-JP" altLang="en-US" sz="1100" dirty="0"/>
          </a:p>
        </p:txBody>
      </p:sp>
      <p:sp>
        <p:nvSpPr>
          <p:cNvPr id="10" name="テキスト ボックス 9"/>
          <p:cNvSpPr txBox="1"/>
          <p:nvPr/>
        </p:nvSpPr>
        <p:spPr>
          <a:xfrm>
            <a:off x="55076" y="5446778"/>
            <a:ext cx="9032091" cy="548789"/>
          </a:xfrm>
          <a:prstGeom prst="roundRect">
            <a:avLst>
              <a:gd name="adj" fmla="val 7461"/>
            </a:avLst>
          </a:prstGeom>
          <a:noFill/>
          <a:ln w="12700">
            <a:solidFill>
              <a:schemeClr val="accent1"/>
            </a:solidFill>
          </a:ln>
        </p:spPr>
        <p:txBody>
          <a:bodyPr wrap="square" rtlCol="0" anchor="ctr">
            <a:spAutoFit/>
          </a:bodyPr>
          <a:lstStyle/>
          <a:p>
            <a:pPr marL="266700" indent="-266700">
              <a:lnSpc>
                <a:spcPts val="1700"/>
              </a:lnSpc>
            </a:pPr>
            <a:r>
              <a:rPr lang="ja-JP" altLang="en-US" sz="1700" b="1" dirty="0">
                <a:latin typeface="Meiryo UI" pitchFamily="50" charset="-128"/>
                <a:ea typeface="Meiryo UI" pitchFamily="50" charset="-128"/>
                <a:cs typeface="Meiryo UI" pitchFamily="50" charset="-128"/>
              </a:rPr>
              <a:t>・</a:t>
            </a:r>
            <a:r>
              <a:rPr kumimoji="1" lang="ja-JP" altLang="en-US" sz="1700" b="1" dirty="0">
                <a:latin typeface="Meiryo UI" pitchFamily="50" charset="-128"/>
                <a:ea typeface="Meiryo UI" pitchFamily="50" charset="-128"/>
                <a:cs typeface="Meiryo UI" pitchFamily="50" charset="-128"/>
              </a:rPr>
              <a:t>　</a:t>
            </a:r>
            <a:r>
              <a:rPr lang="ja-JP" altLang="en-US" sz="1700" dirty="0">
                <a:latin typeface="Meiryo UI" pitchFamily="50" charset="-128"/>
                <a:ea typeface="Meiryo UI" pitchFamily="50" charset="-128"/>
                <a:cs typeface="Meiryo UI" pitchFamily="50" charset="-128"/>
              </a:rPr>
              <a:t>桜島線延伸は、夢洲エリアのまちづくりのための路線であり、夢洲まちづくりの主体が夢洲の段階的な土地利用の状況に応じた鉄道整備を検討</a:t>
            </a:r>
            <a:endParaRPr kumimoji="1" lang="en-US" altLang="ja-JP" sz="1700" dirty="0">
              <a:latin typeface="Meiryo UI" pitchFamily="50" charset="-128"/>
              <a:ea typeface="Meiryo UI" pitchFamily="50" charset="-128"/>
              <a:cs typeface="Meiryo UI" pitchFamily="50" charset="-128"/>
            </a:endParaRPr>
          </a:p>
        </p:txBody>
      </p:sp>
      <p:sp>
        <p:nvSpPr>
          <p:cNvPr id="3" name="正方形/長方形 2"/>
          <p:cNvSpPr/>
          <p:nvPr/>
        </p:nvSpPr>
        <p:spPr>
          <a:xfrm>
            <a:off x="-67616" y="460529"/>
            <a:ext cx="8868575" cy="938719"/>
          </a:xfrm>
          <a:prstGeom prst="rect">
            <a:avLst/>
          </a:prstGeom>
        </p:spPr>
        <p:txBody>
          <a:bodyPr wrap="square">
            <a:spAutoFit/>
          </a:bodyPr>
          <a:lstStyle/>
          <a:p>
            <a:pPr marL="800100" lvl="1" indent="-342900">
              <a:lnSpc>
                <a:spcPts val="2200"/>
              </a:lnSpc>
              <a:buFont typeface="Wingdings" pitchFamily="2" charset="2"/>
              <a:buChar char="Ø"/>
            </a:pPr>
            <a:r>
              <a:rPr lang="ja-JP" altLang="en-US" sz="2000" dirty="0">
                <a:latin typeface="Meiryo UI" pitchFamily="50" charset="-128"/>
                <a:ea typeface="Meiryo UI" pitchFamily="50" charset="-128"/>
                <a:cs typeface="Meiryo UI" pitchFamily="50" charset="-128"/>
              </a:rPr>
              <a:t>なにわ筋線</a:t>
            </a:r>
            <a:r>
              <a:rPr lang="en-US" altLang="ja-JP" sz="2000" dirty="0">
                <a:latin typeface="Meiryo UI" pitchFamily="50" charset="-128"/>
                <a:ea typeface="Meiryo UI" pitchFamily="50" charset="-128"/>
                <a:cs typeface="Meiryo UI" pitchFamily="50" charset="-128"/>
              </a:rPr>
              <a:t>【</a:t>
            </a:r>
            <a:r>
              <a:rPr lang="ja-JP" altLang="en-US" sz="2000" dirty="0">
                <a:latin typeface="Meiryo UI" pitchFamily="50" charset="-128"/>
                <a:ea typeface="Meiryo UI" pitchFamily="50" charset="-128"/>
                <a:cs typeface="Meiryo UI" pitchFamily="50" charset="-128"/>
              </a:rPr>
              <a:t>関空アクセス</a:t>
            </a:r>
            <a:r>
              <a:rPr lang="en-US" altLang="ja-JP" sz="20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（（仮称）北梅田～</a:t>
            </a:r>
            <a:r>
              <a:rPr lang="en-US" altLang="ja-JP" sz="1600" dirty="0">
                <a:latin typeface="Meiryo UI" pitchFamily="50" charset="-128"/>
                <a:ea typeface="Meiryo UI" pitchFamily="50" charset="-128"/>
                <a:cs typeface="Meiryo UI" pitchFamily="50" charset="-128"/>
              </a:rPr>
              <a:t>JR</a:t>
            </a:r>
            <a:r>
              <a:rPr lang="ja-JP" altLang="en-US" sz="1600" dirty="0">
                <a:latin typeface="Meiryo UI" pitchFamily="50" charset="-128"/>
                <a:ea typeface="Meiryo UI" pitchFamily="50" charset="-128"/>
                <a:cs typeface="Meiryo UI" pitchFamily="50" charset="-128"/>
              </a:rPr>
              <a:t>難波、南海新今宮）</a:t>
            </a:r>
            <a:endParaRPr lang="en-US" altLang="ja-JP" sz="1600" dirty="0">
              <a:latin typeface="Meiryo UI" pitchFamily="50" charset="-128"/>
              <a:ea typeface="Meiryo UI" pitchFamily="50" charset="-128"/>
              <a:cs typeface="Meiryo UI" pitchFamily="50" charset="-128"/>
            </a:endParaRPr>
          </a:p>
          <a:p>
            <a:pPr marL="800100" lvl="1" indent="-342900">
              <a:lnSpc>
                <a:spcPts val="2200"/>
              </a:lnSpc>
              <a:buFont typeface="Wingdings" pitchFamily="2" charset="2"/>
              <a:buChar char="Ø"/>
            </a:pPr>
            <a:r>
              <a:rPr lang="ja-JP" altLang="en-US" sz="2000" dirty="0">
                <a:latin typeface="Meiryo UI" pitchFamily="50" charset="-128"/>
                <a:ea typeface="Meiryo UI" pitchFamily="50" charset="-128"/>
                <a:cs typeface="Meiryo UI" pitchFamily="50" charset="-128"/>
              </a:rPr>
              <a:t>大阪モノレール延伸</a:t>
            </a:r>
            <a:r>
              <a:rPr lang="en-US" altLang="ja-JP" sz="2000" dirty="0">
                <a:latin typeface="Meiryo UI" pitchFamily="50" charset="-128"/>
                <a:ea typeface="Meiryo UI" pitchFamily="50" charset="-128"/>
                <a:cs typeface="Meiryo UI" pitchFamily="50" charset="-128"/>
              </a:rPr>
              <a:t>【</a:t>
            </a:r>
            <a:r>
              <a:rPr lang="ja-JP" altLang="en-US" sz="2000" dirty="0">
                <a:latin typeface="Meiryo UI" pitchFamily="50" charset="-128"/>
                <a:ea typeface="Meiryo UI" pitchFamily="50" charset="-128"/>
                <a:cs typeface="Meiryo UI" pitchFamily="50" charset="-128"/>
              </a:rPr>
              <a:t>放射状鉄道の環状結節</a:t>
            </a:r>
            <a:r>
              <a:rPr lang="en-US" altLang="ja-JP" sz="20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（門真市～（仮称）瓜生堂）</a:t>
            </a:r>
            <a:endParaRPr lang="en-US" altLang="ja-JP" sz="1600" dirty="0">
              <a:latin typeface="Meiryo UI" pitchFamily="50" charset="-128"/>
              <a:ea typeface="Meiryo UI" pitchFamily="50" charset="-128"/>
              <a:cs typeface="Meiryo UI" pitchFamily="50" charset="-128"/>
            </a:endParaRPr>
          </a:p>
          <a:p>
            <a:pPr marL="800100" lvl="1" indent="-342900">
              <a:lnSpc>
                <a:spcPts val="2200"/>
              </a:lnSpc>
              <a:buFont typeface="Wingdings" pitchFamily="2" charset="2"/>
              <a:buChar char="Ø"/>
            </a:pPr>
            <a:r>
              <a:rPr lang="ja-JP" altLang="en-US" sz="2000" dirty="0">
                <a:latin typeface="Meiryo UI" pitchFamily="50" charset="-128"/>
                <a:ea typeface="Meiryo UI" pitchFamily="50" charset="-128"/>
                <a:cs typeface="Meiryo UI" pitchFamily="50" charset="-128"/>
              </a:rPr>
              <a:t>北大阪急行延伸</a:t>
            </a:r>
            <a:r>
              <a:rPr lang="en-US" altLang="ja-JP" sz="2000" dirty="0">
                <a:latin typeface="Meiryo UI" pitchFamily="50" charset="-128"/>
                <a:ea typeface="Meiryo UI" pitchFamily="50" charset="-128"/>
                <a:cs typeface="Meiryo UI" pitchFamily="50" charset="-128"/>
              </a:rPr>
              <a:t>【</a:t>
            </a:r>
            <a:r>
              <a:rPr lang="ja-JP" altLang="en-US" sz="2000" dirty="0">
                <a:latin typeface="Meiryo UI" pitchFamily="50" charset="-128"/>
                <a:ea typeface="Meiryo UI" pitchFamily="50" charset="-128"/>
                <a:cs typeface="Meiryo UI" pitchFamily="50" charset="-128"/>
              </a:rPr>
              <a:t>南北軸の強化、国土軸アクセス</a:t>
            </a:r>
            <a:r>
              <a:rPr lang="en-US" altLang="ja-JP" sz="20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（千里中央～箕面萱野）</a:t>
            </a:r>
            <a:endParaRPr lang="en-US" altLang="ja-JP" sz="1600" dirty="0">
              <a:latin typeface="Meiryo UI" pitchFamily="50" charset="-128"/>
              <a:ea typeface="Meiryo UI" pitchFamily="50" charset="-128"/>
              <a:cs typeface="Meiryo UI" pitchFamily="50" charset="-128"/>
            </a:endParaRPr>
          </a:p>
        </p:txBody>
      </p:sp>
      <p:sp>
        <p:nvSpPr>
          <p:cNvPr id="11" name="正方形/長方形 10"/>
          <p:cNvSpPr/>
          <p:nvPr/>
        </p:nvSpPr>
        <p:spPr>
          <a:xfrm>
            <a:off x="-98458" y="1957627"/>
            <a:ext cx="9649072" cy="656590"/>
          </a:xfrm>
          <a:prstGeom prst="rect">
            <a:avLst/>
          </a:prstGeom>
        </p:spPr>
        <p:txBody>
          <a:bodyPr wrap="square">
            <a:spAutoFit/>
          </a:bodyPr>
          <a:lstStyle/>
          <a:p>
            <a:pPr marL="800100" lvl="1" indent="-342900">
              <a:lnSpc>
                <a:spcPts val="2200"/>
              </a:lnSpc>
              <a:buFont typeface="Wingdings" pitchFamily="2" charset="2"/>
              <a:buChar char="Ø"/>
            </a:pPr>
            <a:r>
              <a:rPr lang="ja-JP" altLang="en-US" sz="2000" dirty="0">
                <a:latin typeface="Meiryo UI" pitchFamily="50" charset="-128"/>
                <a:ea typeface="Meiryo UI" pitchFamily="50" charset="-128"/>
                <a:cs typeface="Meiryo UI" pitchFamily="50" charset="-128"/>
              </a:rPr>
              <a:t>なにわ筋連絡線・新大阪連絡線</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関空・新大阪アクセス、大阪南部地域の結節強化</a:t>
            </a:r>
            <a:r>
              <a:rPr lang="en-US" altLang="ja-JP" sz="1600" dirty="0">
                <a:latin typeface="Meiryo UI" pitchFamily="50" charset="-128"/>
                <a:ea typeface="Meiryo UI" pitchFamily="50" charset="-128"/>
                <a:cs typeface="Meiryo UI" pitchFamily="50" charset="-128"/>
              </a:rPr>
              <a:t>】</a:t>
            </a:r>
          </a:p>
          <a:p>
            <a:pPr marL="800100" lvl="1" indent="-342900">
              <a:lnSpc>
                <a:spcPts val="2200"/>
              </a:lnSpc>
              <a:buFont typeface="Wingdings" pitchFamily="2" charset="2"/>
              <a:buChar char="Ø"/>
            </a:pPr>
            <a:r>
              <a:rPr lang="ja-JP" altLang="en-US" sz="2000" dirty="0">
                <a:latin typeface="Meiryo UI" pitchFamily="50" charset="-128"/>
                <a:ea typeface="Meiryo UI" pitchFamily="50" charset="-128"/>
                <a:cs typeface="Meiryo UI" pitchFamily="50" charset="-128"/>
              </a:rPr>
              <a:t>中之島線延伸</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東西軸の強化、京阪神の結節強化</a:t>
            </a:r>
            <a:r>
              <a:rPr lang="en-US" altLang="ja-JP" sz="1600" dirty="0">
                <a:latin typeface="Meiryo UI" pitchFamily="50" charset="-128"/>
                <a:ea typeface="Meiryo UI" pitchFamily="50" charset="-128"/>
                <a:cs typeface="Meiryo UI" pitchFamily="50" charset="-128"/>
              </a:rPr>
              <a:t>】</a:t>
            </a:r>
          </a:p>
        </p:txBody>
      </p:sp>
      <p:sp>
        <p:nvSpPr>
          <p:cNvPr id="12" name="正方形/長方形 11"/>
          <p:cNvSpPr/>
          <p:nvPr/>
        </p:nvSpPr>
        <p:spPr>
          <a:xfrm>
            <a:off x="13447" y="2686799"/>
            <a:ext cx="9144000" cy="746358"/>
          </a:xfrm>
          <a:prstGeom prst="rect">
            <a:avLst/>
          </a:prstGeom>
        </p:spPr>
        <p:txBody>
          <a:bodyPr wrap="square">
            <a:spAutoFit/>
          </a:bodyPr>
          <a:lstStyle/>
          <a:p>
            <a:pPr>
              <a:lnSpc>
                <a:spcPts val="1700"/>
              </a:lnSpc>
            </a:pP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なにわ筋連絡線・新大阪連絡線は、戦略路線として位置づけた西梅田十三新大阪連絡線と比較して、なにわ筋線と</a:t>
            </a:r>
            <a:endParaRPr lang="en-US" altLang="ja-JP" sz="1500" dirty="0">
              <a:latin typeface="Meiryo UI" panose="020B0604030504040204" pitchFamily="50" charset="-128"/>
              <a:ea typeface="Meiryo UI" panose="020B0604030504040204" pitchFamily="50" charset="-128"/>
            </a:endParaRPr>
          </a:p>
          <a:p>
            <a:pPr>
              <a:lnSpc>
                <a:spcPts val="1700"/>
              </a:lnSpc>
            </a:pPr>
            <a:r>
              <a:rPr lang="ja-JP" altLang="en-US" sz="1500" dirty="0">
                <a:latin typeface="Meiryo UI" panose="020B0604030504040204" pitchFamily="50" charset="-128"/>
                <a:ea typeface="Meiryo UI" panose="020B0604030504040204" pitchFamily="50" charset="-128"/>
              </a:rPr>
              <a:t>　　の相乗効果や京都・神戸、宝塚方面と関西国際空港との直結性など、より広域的な効果が発揮されることから、</a:t>
            </a:r>
            <a:endParaRPr lang="en-US" altLang="ja-JP" sz="1500" dirty="0">
              <a:latin typeface="Meiryo UI" panose="020B0604030504040204" pitchFamily="50" charset="-128"/>
              <a:ea typeface="Meiryo UI" panose="020B0604030504040204" pitchFamily="50" charset="-128"/>
            </a:endParaRPr>
          </a:p>
          <a:p>
            <a:pPr>
              <a:lnSpc>
                <a:spcPts val="1700"/>
              </a:lnSpc>
            </a:pPr>
            <a:r>
              <a:rPr lang="ja-JP" altLang="en-US" sz="1500" dirty="0">
                <a:latin typeface="Meiryo UI" panose="020B0604030504040204" pitchFamily="50" charset="-128"/>
                <a:ea typeface="Meiryo UI" panose="020B0604030504040204" pitchFamily="50" charset="-128"/>
              </a:rPr>
              <a:t>　　今後、なにわ筋連絡線・新大阪連絡線を関係者と調整</a:t>
            </a:r>
          </a:p>
        </p:txBody>
      </p:sp>
      <p:sp>
        <p:nvSpPr>
          <p:cNvPr id="15" name="テキスト ボックス 14"/>
          <p:cNvSpPr txBox="1"/>
          <p:nvPr/>
        </p:nvSpPr>
        <p:spPr>
          <a:xfrm>
            <a:off x="67162" y="6055977"/>
            <a:ext cx="9032091" cy="548789"/>
          </a:xfrm>
          <a:prstGeom prst="roundRect">
            <a:avLst>
              <a:gd name="adj" fmla="val 7461"/>
            </a:avLst>
          </a:prstGeom>
          <a:noFill/>
          <a:ln w="12700">
            <a:solidFill>
              <a:schemeClr val="accent1"/>
            </a:solidFill>
          </a:ln>
        </p:spPr>
        <p:txBody>
          <a:bodyPr wrap="square" rtlCol="0">
            <a:spAutoFit/>
          </a:bodyPr>
          <a:lstStyle/>
          <a:p>
            <a:pPr marL="266700" indent="-266700">
              <a:lnSpc>
                <a:spcPts val="1700"/>
              </a:lnSpc>
            </a:pPr>
            <a:r>
              <a:rPr lang="ja-JP" altLang="en-US" sz="1700" b="1" dirty="0">
                <a:latin typeface="Meiryo UI" pitchFamily="50" charset="-128"/>
                <a:ea typeface="Meiryo UI" pitchFamily="50" charset="-128"/>
                <a:cs typeface="Meiryo UI" pitchFamily="50" charset="-128"/>
              </a:rPr>
              <a:t>・</a:t>
            </a:r>
            <a:r>
              <a:rPr kumimoji="1" lang="ja-JP" altLang="en-US" sz="1700" b="1" dirty="0">
                <a:latin typeface="Meiryo UI" pitchFamily="50" charset="-128"/>
                <a:ea typeface="Meiryo UI" pitchFamily="50" charset="-128"/>
                <a:cs typeface="Meiryo UI" pitchFamily="50" charset="-128"/>
              </a:rPr>
              <a:t>　</a:t>
            </a:r>
            <a:r>
              <a:rPr lang="ja-JP" altLang="en-US" sz="1700" dirty="0">
                <a:latin typeface="Meiryo UI" pitchFamily="50" charset="-128"/>
                <a:ea typeface="Meiryo UI" pitchFamily="50" charset="-128"/>
                <a:cs typeface="Meiryo UI" pitchFamily="50" charset="-128"/>
              </a:rPr>
              <a:t>市町村等が検討する構想路線については、料金収入により鉄道運営費を賄う事が困難であるが、府として、引き続き、市町村等が主体となったまちづくりの検討などの取組みに対して協力</a:t>
            </a:r>
            <a:endParaRPr kumimoji="1" lang="en-US" altLang="ja-JP" sz="17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58179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452834" y="13027"/>
            <a:ext cx="5398476" cy="6930533"/>
          </a:xfrm>
          <a:prstGeom prst="rect">
            <a:avLst/>
          </a:prstGeom>
        </p:spPr>
      </p:pic>
      <p:sp>
        <p:nvSpPr>
          <p:cNvPr id="9" name="スライド番号プレースホルダー 1"/>
          <p:cNvSpPr>
            <a:spLocks noGrp="1"/>
          </p:cNvSpPr>
          <p:nvPr>
            <p:ph type="sldNum" sz="quarter" idx="12"/>
          </p:nvPr>
        </p:nvSpPr>
        <p:spPr>
          <a:xfrm>
            <a:off x="7010400" y="6487917"/>
            <a:ext cx="2133600" cy="365125"/>
          </a:xfrm>
        </p:spPr>
        <p:txBody>
          <a:bodyPr/>
          <a:lstStyle/>
          <a:p>
            <a:pPr>
              <a:defRPr/>
            </a:pPr>
            <a:r>
              <a:rPr lang="en-US" altLang="ja-JP" sz="1100" dirty="0"/>
              <a:t>14</a:t>
            </a:r>
            <a:endParaRPr lang="ja-JP" altLang="en-US" sz="1100" dirty="0"/>
          </a:p>
        </p:txBody>
      </p:sp>
      <p:sp>
        <p:nvSpPr>
          <p:cNvPr id="4" name="テキスト ボックス 3"/>
          <p:cNvSpPr txBox="1"/>
          <p:nvPr/>
        </p:nvSpPr>
        <p:spPr>
          <a:xfrm>
            <a:off x="-573104" y="17732"/>
            <a:ext cx="2448272" cy="458478"/>
          </a:xfrm>
          <a:prstGeom prst="roundRect">
            <a:avLst>
              <a:gd name="adj" fmla="val 7461"/>
            </a:avLst>
          </a:prstGeom>
          <a:noFill/>
          <a:ln w="25400">
            <a:noFill/>
          </a:ln>
        </p:spPr>
        <p:txBody>
          <a:bodyPr wrap="square" rtlCol="0" anchor="ctr">
            <a:spAutoFit/>
          </a:bodyPr>
          <a:lstStyle/>
          <a:p>
            <a:pPr algn="ctr">
              <a:lnSpc>
                <a:spcPts val="3100"/>
              </a:lnSpc>
            </a:pPr>
            <a:r>
              <a:rPr lang="ja-JP" altLang="en-US" sz="2000" b="1" dirty="0">
                <a:latin typeface="Meiryo UI" pitchFamily="50" charset="-128"/>
                <a:ea typeface="Meiryo UI" pitchFamily="50" charset="-128"/>
                <a:cs typeface="Meiryo UI" pitchFamily="50" charset="-128"/>
              </a:rPr>
              <a:t>路線図</a:t>
            </a:r>
            <a:endParaRPr lang="en-US" altLang="ja-JP" sz="200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stretch>
            <a:fillRect/>
          </a:stretch>
        </p:blipFill>
        <p:spPr>
          <a:xfrm>
            <a:off x="5433928" y="3797811"/>
            <a:ext cx="3404058" cy="3009735"/>
          </a:xfrm>
          <a:prstGeom prst="rect">
            <a:avLst/>
          </a:prstGeom>
          <a:ln>
            <a:solidFill>
              <a:schemeClr val="tx1"/>
            </a:solidFill>
          </a:ln>
        </p:spPr>
      </p:pic>
      <p:sp>
        <p:nvSpPr>
          <p:cNvPr id="25" name="テキスト ボックス 3"/>
          <p:cNvSpPr txBox="1">
            <a:spLocks noChangeArrowheads="1"/>
          </p:cNvSpPr>
          <p:nvPr/>
        </p:nvSpPr>
        <p:spPr bwMode="auto">
          <a:xfrm>
            <a:off x="5159609" y="3525986"/>
            <a:ext cx="18811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lIns="91427" tIns="36000" rIns="91427"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 typeface="Arial" panose="020B0604020202020204" pitchFamily="34" charset="0"/>
              <a:buNone/>
            </a:pPr>
            <a:r>
              <a:rPr lang="ja-JP" altLang="en-US" sz="1400" b="1" dirty="0">
                <a:solidFill>
                  <a:srgbClr val="000000"/>
                </a:solidFill>
                <a:latin typeface="Meiryo UI" panose="020B0604030504040204" pitchFamily="50" charset="-128"/>
                <a:ea typeface="Meiryo UI" panose="020B0604030504040204" pitchFamily="50" charset="-128"/>
              </a:rPr>
              <a:t>　</a:t>
            </a:r>
            <a:r>
              <a:rPr lang="en-US" altLang="ja-JP" sz="1200" b="1" dirty="0">
                <a:solidFill>
                  <a:srgbClr val="000000"/>
                </a:solidFill>
                <a:latin typeface="Meiryo UI" panose="020B0604030504040204" pitchFamily="50" charset="-128"/>
                <a:ea typeface="Meiryo UI" panose="020B0604030504040204" pitchFamily="50" charset="-128"/>
              </a:rPr>
              <a:t>&lt;</a:t>
            </a:r>
            <a:r>
              <a:rPr lang="ja-JP" altLang="en-US" sz="1200" b="1" dirty="0">
                <a:solidFill>
                  <a:srgbClr val="000000"/>
                </a:solidFill>
                <a:latin typeface="Meiryo UI" panose="020B0604030504040204" pitchFamily="50" charset="-128"/>
                <a:ea typeface="Meiryo UI" panose="020B0604030504040204" pitchFamily="50" charset="-128"/>
              </a:rPr>
              <a:t>大阪都心部拡大</a:t>
            </a:r>
            <a:r>
              <a:rPr lang="en-US" altLang="ja-JP" sz="1200" b="1" dirty="0">
                <a:solidFill>
                  <a:srgbClr val="000000"/>
                </a:solidFill>
                <a:latin typeface="Meiryo UI" panose="020B0604030504040204" pitchFamily="50" charset="-128"/>
                <a:ea typeface="Meiryo UI" panose="020B0604030504040204" pitchFamily="50" charset="-128"/>
              </a:rPr>
              <a:t>&gt;</a:t>
            </a:r>
            <a:endParaRPr lang="ja-JP" altLang="en-US" sz="1200" b="1" u="sng" dirty="0">
              <a:solidFill>
                <a:srgbClr val="000000"/>
              </a:solidFill>
              <a:latin typeface="Meiryo UI" panose="020B0604030504040204" pitchFamily="50" charset="-128"/>
              <a:ea typeface="Meiryo UI" panose="020B0604030504040204" pitchFamily="50" charset="-128"/>
            </a:endParaRPr>
          </a:p>
        </p:txBody>
      </p:sp>
      <p:sp>
        <p:nvSpPr>
          <p:cNvPr id="13" name="テキスト ボックス 3"/>
          <p:cNvSpPr txBox="1">
            <a:spLocks noChangeArrowheads="1"/>
          </p:cNvSpPr>
          <p:nvPr/>
        </p:nvSpPr>
        <p:spPr bwMode="auto">
          <a:xfrm>
            <a:off x="47113" y="6611321"/>
            <a:ext cx="29003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lIns="91427" tIns="36000" rIns="91427"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 typeface="Arial" panose="020B0604020202020204" pitchFamily="34" charset="0"/>
              <a:buNone/>
            </a:pP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北大阪急行延伸以外の新駅名は仮称</a:t>
            </a:r>
            <a:endParaRPr lang="en-US" altLang="ja-JP" sz="1100" dirty="0">
              <a:solidFill>
                <a:srgbClr val="000000"/>
              </a:solidFill>
              <a:latin typeface="Meiryo UI" panose="020B0604030504040204" pitchFamily="50" charset="-128"/>
              <a:ea typeface="Meiryo UI" panose="020B0604030504040204" pitchFamily="50" charset="-128"/>
            </a:endParaRPr>
          </a:p>
        </p:txBody>
      </p:sp>
      <p:grpSp>
        <p:nvGrpSpPr>
          <p:cNvPr id="14" name="グループ化 3"/>
          <p:cNvGrpSpPr>
            <a:grpSpLocks noChangeAspect="1"/>
          </p:cNvGrpSpPr>
          <p:nvPr/>
        </p:nvGrpSpPr>
        <p:grpSpPr bwMode="auto">
          <a:xfrm>
            <a:off x="5888738" y="5855521"/>
            <a:ext cx="633372" cy="330032"/>
            <a:chOff x="2135188" y="4914900"/>
            <a:chExt cx="452437" cy="234950"/>
          </a:xfrm>
        </p:grpSpPr>
        <p:sp>
          <p:nvSpPr>
            <p:cNvPr id="15" name="フリーフォーム 69"/>
            <p:cNvSpPr>
              <a:spLocks/>
            </p:cNvSpPr>
            <p:nvPr/>
          </p:nvSpPr>
          <p:spPr bwMode="auto">
            <a:xfrm>
              <a:off x="2135188" y="4929188"/>
              <a:ext cx="444500" cy="220662"/>
            </a:xfrm>
            <a:custGeom>
              <a:avLst/>
              <a:gdLst>
                <a:gd name="T0" fmla="*/ 2147483646 w 13627"/>
                <a:gd name="T1" fmla="*/ 2147483646 h 18669"/>
                <a:gd name="T2" fmla="*/ 2147483646 w 13627"/>
                <a:gd name="T3" fmla="*/ 2147483646 h 18669"/>
                <a:gd name="T4" fmla="*/ 2147483646 w 13627"/>
                <a:gd name="T5" fmla="*/ 0 h 18669"/>
                <a:gd name="T6" fmla="*/ 2147483646 w 13627"/>
                <a:gd name="T7" fmla="*/ 2147483646 h 18669"/>
                <a:gd name="T8" fmla="*/ 0 w 13627"/>
                <a:gd name="T9" fmla="*/ 2147483646 h 1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27" h="18669">
                  <a:moveTo>
                    <a:pt x="13627" y="945"/>
                  </a:moveTo>
                  <a:cubicBezTo>
                    <a:pt x="11672" y="3985"/>
                    <a:pt x="9921" y="1541"/>
                    <a:pt x="8492" y="658"/>
                  </a:cubicBezTo>
                  <a:cubicBezTo>
                    <a:pt x="7210" y="471"/>
                    <a:pt x="5598" y="290"/>
                    <a:pt x="3910" y="0"/>
                  </a:cubicBezTo>
                  <a:cubicBezTo>
                    <a:pt x="2864" y="1947"/>
                    <a:pt x="3295" y="3966"/>
                    <a:pt x="2801" y="6673"/>
                  </a:cubicBezTo>
                  <a:cubicBezTo>
                    <a:pt x="2307" y="9380"/>
                    <a:pt x="212" y="17175"/>
                    <a:pt x="0" y="18669"/>
                  </a:cubicBezTo>
                </a:path>
              </a:pathLst>
            </a:custGeom>
            <a:noFill/>
            <a:ln w="6350" cap="sq">
              <a:solidFill>
                <a:schemeClr val="tx1"/>
              </a:solidFill>
              <a:prstDash val="sysDot"/>
              <a:bevel/>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16" name="楕円 15"/>
            <p:cNvSpPr/>
            <p:nvPr/>
          </p:nvSpPr>
          <p:spPr>
            <a:xfrm>
              <a:off x="2138655" y="5099750"/>
              <a:ext cx="34669" cy="3800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楕円 16"/>
            <p:cNvSpPr/>
            <p:nvPr/>
          </p:nvSpPr>
          <p:spPr>
            <a:xfrm>
              <a:off x="2173324" y="5042740"/>
              <a:ext cx="36403"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楕円 17"/>
            <p:cNvSpPr/>
            <p:nvPr/>
          </p:nvSpPr>
          <p:spPr>
            <a:xfrm>
              <a:off x="2209728" y="4977093"/>
              <a:ext cx="36402" cy="3800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楕円 18"/>
            <p:cNvSpPr/>
            <p:nvPr/>
          </p:nvSpPr>
          <p:spPr>
            <a:xfrm>
              <a:off x="2235729" y="4914900"/>
              <a:ext cx="36403" cy="3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楕円 19"/>
            <p:cNvSpPr/>
            <p:nvPr/>
          </p:nvSpPr>
          <p:spPr>
            <a:xfrm>
              <a:off x="2310269" y="4914900"/>
              <a:ext cx="32935"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楕円 20"/>
            <p:cNvSpPr/>
            <p:nvPr/>
          </p:nvSpPr>
          <p:spPr>
            <a:xfrm>
              <a:off x="2386542" y="4916627"/>
              <a:ext cx="34669" cy="3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楕円 21"/>
            <p:cNvSpPr/>
            <p:nvPr/>
          </p:nvSpPr>
          <p:spPr>
            <a:xfrm>
              <a:off x="2464548" y="4935631"/>
              <a:ext cx="36403" cy="3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楕円 22"/>
            <p:cNvSpPr/>
            <p:nvPr/>
          </p:nvSpPr>
          <p:spPr>
            <a:xfrm>
              <a:off x="2551222" y="4930448"/>
              <a:ext cx="36403"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3864436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6895" y="-54631"/>
            <a:ext cx="9170895" cy="2502504"/>
          </a:xfrm>
          <a:prstGeom prst="rect">
            <a:avLst/>
          </a:prstGeom>
        </p:spPr>
        <p:txBody>
          <a:bodyPr wrap="square" lIns="95782" tIns="47891" rIns="95782" bIns="47891">
            <a:spAutoFit/>
          </a:bodyPr>
          <a:lstStyle/>
          <a:p>
            <a:pPr>
              <a:defRPr/>
            </a:pPr>
            <a:r>
              <a:rPr lang="ja-JP" altLang="en-US" b="1" dirty="0">
                <a:solidFill>
                  <a:prstClr val="black"/>
                </a:solidFill>
                <a:latin typeface="Meiryo UI" pitchFamily="50" charset="-128"/>
                <a:ea typeface="Meiryo UI" pitchFamily="50" charset="-128"/>
                <a:cs typeface="Meiryo UI" pitchFamily="50" charset="-128"/>
              </a:rPr>
              <a:t>　</a:t>
            </a:r>
            <a:r>
              <a:rPr lang="ja-JP" altLang="en-US" sz="2400" b="1" u="sng" dirty="0">
                <a:solidFill>
                  <a:prstClr val="black"/>
                </a:solidFill>
                <a:latin typeface="Meiryo UI" pitchFamily="50" charset="-128"/>
                <a:ea typeface="Meiryo UI" pitchFamily="50" charset="-128"/>
                <a:cs typeface="Meiryo UI" pitchFamily="50" charset="-128"/>
              </a:rPr>
              <a:t>②公共交通の利便性向上／③利用促進</a:t>
            </a:r>
            <a:r>
              <a:rPr lang="ja-JP" altLang="en-US" sz="2800" b="1" dirty="0">
                <a:solidFill>
                  <a:prstClr val="black"/>
                </a:solidFill>
                <a:latin typeface="Meiryo UI" pitchFamily="50" charset="-128"/>
                <a:ea typeface="Meiryo UI" pitchFamily="50" charset="-128"/>
                <a:cs typeface="Meiryo UI" pitchFamily="50" charset="-128"/>
              </a:rPr>
              <a:t>　</a:t>
            </a:r>
            <a:r>
              <a:rPr lang="ja-JP" altLang="en-US" sz="2000" b="1" dirty="0">
                <a:solidFill>
                  <a:prstClr val="black"/>
                </a:solidFill>
                <a:latin typeface="Meiryo UI" pitchFamily="50" charset="-128"/>
                <a:ea typeface="Meiryo UI" pitchFamily="50" charset="-128"/>
                <a:cs typeface="Meiryo UI" pitchFamily="50" charset="-128"/>
              </a:rPr>
              <a:t>　</a:t>
            </a:r>
            <a:endParaRPr lang="en-US" altLang="ja-JP" sz="2000" b="1" dirty="0">
              <a:solidFill>
                <a:prstClr val="black"/>
              </a:solidFill>
              <a:latin typeface="Meiryo UI" pitchFamily="50" charset="-128"/>
              <a:ea typeface="Meiryo UI" pitchFamily="50" charset="-128"/>
              <a:cs typeface="Meiryo UI" pitchFamily="50" charset="-128"/>
            </a:endParaRPr>
          </a:p>
          <a:p>
            <a:pPr marL="355600" indent="-355600">
              <a:lnSpc>
                <a:spcPts val="2200"/>
              </a:lnSpc>
              <a:defRPr/>
            </a:pPr>
            <a:r>
              <a:rPr lang="ja-JP" altLang="en-US" sz="1700" dirty="0">
                <a:solidFill>
                  <a:prstClr val="black"/>
                </a:solidFill>
                <a:latin typeface="Meiryo UI" pitchFamily="50" charset="-128"/>
                <a:ea typeface="Meiryo UI" pitchFamily="50" charset="-128"/>
                <a:cs typeface="Meiryo UI" pitchFamily="50" charset="-128"/>
              </a:rPr>
              <a:t>　</a:t>
            </a:r>
            <a:r>
              <a:rPr lang="ja-JP" altLang="en-US" dirty="0">
                <a:solidFill>
                  <a:prstClr val="black"/>
                </a:solidFill>
                <a:latin typeface="Meiryo UI" pitchFamily="50" charset="-128"/>
                <a:ea typeface="Meiryo UI" pitchFamily="50" charset="-128"/>
                <a:cs typeface="Meiryo UI" pitchFamily="50" charset="-128"/>
              </a:rPr>
              <a:t>＊利用者の視点にたった乗継ぎ時の移動負担の軽減や情報案内の充実などにより、さらなる利便性の向上を図る</a:t>
            </a:r>
          </a:p>
          <a:p>
            <a:pPr marL="355600" indent="-355600">
              <a:lnSpc>
                <a:spcPts val="2200"/>
              </a:lnSpc>
              <a:defRPr/>
            </a:pPr>
            <a:r>
              <a:rPr lang="ja-JP" altLang="en-US" dirty="0">
                <a:solidFill>
                  <a:prstClr val="black"/>
                </a:solidFill>
                <a:latin typeface="Meiryo UI" pitchFamily="50" charset="-128"/>
                <a:ea typeface="Meiryo UI" pitchFamily="50" charset="-128"/>
                <a:cs typeface="Meiryo UI" pitchFamily="50" charset="-128"/>
              </a:rPr>
              <a:t>　＊観光・商業・まちづくりなど、様々な主体と連携した取組みや啓発活動などにより、公共交通の利用機会の増加を促す</a:t>
            </a:r>
            <a:endParaRPr lang="en-US" altLang="ja-JP" dirty="0">
              <a:solidFill>
                <a:prstClr val="black"/>
              </a:solidFill>
              <a:latin typeface="Meiryo UI" pitchFamily="50" charset="-128"/>
              <a:ea typeface="Meiryo UI" pitchFamily="50" charset="-128"/>
              <a:cs typeface="Meiryo UI" pitchFamily="50" charset="-128"/>
            </a:endParaRPr>
          </a:p>
          <a:p>
            <a:pPr marL="355600" indent="-355600">
              <a:lnSpc>
                <a:spcPts val="2200"/>
              </a:lnSpc>
              <a:defRPr/>
            </a:pPr>
            <a:r>
              <a:rPr lang="ja-JP" altLang="en-US" dirty="0">
                <a:solidFill>
                  <a:prstClr val="black"/>
                </a:solidFill>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＊アクティブシニアやインバウンド等、ニーズの多様化を踏まえた、鉄道による周遊性の向上を図る</a:t>
            </a:r>
            <a:endParaRPr lang="en-US" altLang="ja-JP" dirty="0">
              <a:latin typeface="Meiryo UI" pitchFamily="50" charset="-128"/>
              <a:ea typeface="Meiryo UI" pitchFamily="50" charset="-128"/>
              <a:cs typeface="Meiryo UI" pitchFamily="50" charset="-128"/>
            </a:endParaRPr>
          </a:p>
          <a:p>
            <a:pPr marL="355600" indent="-355600">
              <a:lnSpc>
                <a:spcPts val="2200"/>
              </a:lnSpc>
              <a:defRPr/>
            </a:pPr>
            <a:r>
              <a:rPr lang="ja-JP" altLang="en-US" dirty="0">
                <a:solidFill>
                  <a:srgbClr val="FF0000"/>
                </a:solidFill>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＊鉄道施設の耐震化等の防災対策や、災害時に迅速かつ適切な鉄道運行の情報提供に取り組むことで、利用者の安全を確保する</a:t>
            </a:r>
          </a:p>
        </p:txBody>
      </p:sp>
      <p:sp>
        <p:nvSpPr>
          <p:cNvPr id="19477" name="正方形/長方形 5"/>
          <p:cNvSpPr>
            <a:spLocks noChangeArrowheads="1"/>
          </p:cNvSpPr>
          <p:nvPr/>
        </p:nvSpPr>
        <p:spPr bwMode="auto">
          <a:xfrm>
            <a:off x="0" y="2365730"/>
            <a:ext cx="627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solidFill>
                  <a:srgbClr val="000000"/>
                </a:solidFill>
                <a:latin typeface="Meiryo UI" panose="020B0604030504040204" pitchFamily="50" charset="-128"/>
                <a:ea typeface="Meiryo UI" panose="020B0604030504040204" pitchFamily="50" charset="-128"/>
              </a:rPr>
              <a:t>＜取組みイメージ　　～既存ストックを最大限に活用～＞</a:t>
            </a:r>
            <a:endParaRPr lang="ja-JP" altLang="en-US" sz="2000" dirty="0">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1454126134"/>
              </p:ext>
            </p:extLst>
          </p:nvPr>
        </p:nvGraphicFramePr>
        <p:xfrm>
          <a:off x="200320" y="2720706"/>
          <a:ext cx="8745948" cy="4131800"/>
        </p:xfrm>
        <a:graphic>
          <a:graphicData uri="http://schemas.openxmlformats.org/drawingml/2006/table">
            <a:tbl>
              <a:tblPr bandCol="1">
                <a:tableStyleId>{69CF1AB2-1976-4502-BF36-3FF5EA218861}</a:tableStyleId>
              </a:tblPr>
              <a:tblGrid>
                <a:gridCol w="2795039">
                  <a:extLst>
                    <a:ext uri="{9D8B030D-6E8A-4147-A177-3AD203B41FA5}">
                      <a16:colId xmlns:a16="http://schemas.microsoft.com/office/drawing/2014/main" val="20000"/>
                    </a:ext>
                  </a:extLst>
                </a:gridCol>
                <a:gridCol w="5950909">
                  <a:extLst>
                    <a:ext uri="{9D8B030D-6E8A-4147-A177-3AD203B41FA5}">
                      <a16:colId xmlns:a16="http://schemas.microsoft.com/office/drawing/2014/main" val="20001"/>
                    </a:ext>
                  </a:extLst>
                </a:gridCol>
              </a:tblGrid>
              <a:tr h="826153">
                <a:tc>
                  <a:txBody>
                    <a:bodyPr/>
                    <a:lstStyle/>
                    <a:p>
                      <a:pPr marL="0" marR="0" indent="0" algn="l" defTabSz="914400" rtl="0" eaLnBrk="1" fontAlgn="auto" latinLnBrk="0" hangingPunct="1">
                        <a:lnSpc>
                          <a:spcPts val="3300"/>
                        </a:lnSpc>
                        <a:spcBef>
                          <a:spcPts val="0"/>
                        </a:spcBef>
                        <a:spcAft>
                          <a:spcPts val="0"/>
                        </a:spcAft>
                        <a:buClrTx/>
                        <a:buSzTx/>
                        <a:buFontTx/>
                        <a:buNone/>
                        <a:tabLst/>
                        <a:defRPr/>
                      </a:pPr>
                      <a:r>
                        <a:rPr kumimoji="1" lang="ja-JP" altLang="en-US" sz="2000" b="1" dirty="0">
                          <a:solidFill>
                            <a:schemeClr val="tx1"/>
                          </a:solidFill>
                          <a:latin typeface="Meiryo UI" pitchFamily="50" charset="-128"/>
                          <a:ea typeface="Meiryo UI" pitchFamily="50" charset="-128"/>
                          <a:cs typeface="Meiryo UI" pitchFamily="50" charset="-128"/>
                        </a:rPr>
                        <a:t>中長期的な対策として検討を行うもの</a:t>
                      </a:r>
                      <a:endParaRPr kumimoji="1" lang="en-US" altLang="ja-JP" sz="2000" b="1" dirty="0">
                        <a:solidFill>
                          <a:schemeClr val="tx1"/>
                        </a:solidFill>
                        <a:latin typeface="Meiryo UI" pitchFamily="50" charset="-128"/>
                        <a:ea typeface="Meiryo UI" pitchFamily="50" charset="-128"/>
                        <a:cs typeface="Meiryo UI" pitchFamily="50" charset="-128"/>
                      </a:endParaRPr>
                    </a:p>
                  </a:txBody>
                  <a:tcPr marL="108000" marR="108000" marT="36000" marB="36000" anchor="ctr"/>
                </a:tc>
                <a:tc>
                  <a:txBody>
                    <a:bodyPr/>
                    <a:lstStyle/>
                    <a:p>
                      <a:pPr marL="0" marR="0" indent="0" algn="l" defTabSz="914400" rtl="0" eaLnBrk="1" fontAlgn="auto" latinLnBrk="0" hangingPunct="1">
                        <a:lnSpc>
                          <a:spcPts val="2200"/>
                        </a:lnSpc>
                        <a:spcBef>
                          <a:spcPts val="0"/>
                        </a:spcBef>
                        <a:spcAft>
                          <a:spcPts val="0"/>
                        </a:spcAft>
                        <a:buClrTx/>
                        <a:buSzTx/>
                        <a:buFontTx/>
                        <a:buNone/>
                        <a:tabLst/>
                        <a:defRPr/>
                      </a:pPr>
                      <a:r>
                        <a:rPr kumimoji="1" lang="ja-JP" altLang="en-US" sz="1800" b="0" u="none" dirty="0">
                          <a:solidFill>
                            <a:schemeClr val="tx1"/>
                          </a:solidFill>
                          <a:latin typeface="Meiryo UI" pitchFamily="50" charset="-128"/>
                          <a:ea typeface="Meiryo UI" pitchFamily="50" charset="-128"/>
                          <a:cs typeface="Meiryo UI" pitchFamily="50" charset="-128"/>
                        </a:rPr>
                        <a:t>・相互直通運転の実施（部分的な改良など）</a:t>
                      </a:r>
                      <a:endParaRPr kumimoji="1" lang="en-US" altLang="ja-JP" sz="1800" b="0" u="none" dirty="0">
                        <a:solidFill>
                          <a:schemeClr val="tx1"/>
                        </a:solidFill>
                        <a:latin typeface="Meiryo UI" pitchFamily="50" charset="-128"/>
                        <a:ea typeface="Meiryo UI" pitchFamily="50" charset="-128"/>
                        <a:cs typeface="Meiryo UI" pitchFamily="50" charset="-128"/>
                      </a:endParaRPr>
                    </a:p>
                    <a:p>
                      <a:pPr marL="0" marR="0" indent="0" algn="l" defTabSz="914400" rtl="0" eaLnBrk="1" fontAlgn="auto" latinLnBrk="0" hangingPunct="1">
                        <a:lnSpc>
                          <a:spcPts val="2200"/>
                        </a:lnSpc>
                        <a:spcBef>
                          <a:spcPts val="0"/>
                        </a:spcBef>
                        <a:spcAft>
                          <a:spcPts val="0"/>
                        </a:spcAft>
                        <a:buClrTx/>
                        <a:buSzTx/>
                        <a:buFontTx/>
                        <a:buNone/>
                        <a:tabLst/>
                        <a:defRPr/>
                      </a:pPr>
                      <a:r>
                        <a:rPr kumimoji="1" lang="ja-JP" altLang="en-US" sz="1800" b="0" u="none" dirty="0">
                          <a:solidFill>
                            <a:schemeClr val="tx1"/>
                          </a:solidFill>
                          <a:latin typeface="Meiryo UI" pitchFamily="50" charset="-128"/>
                          <a:ea typeface="Meiryo UI" pitchFamily="50" charset="-128"/>
                          <a:cs typeface="Meiryo UI" pitchFamily="50" charset="-128"/>
                        </a:rPr>
                        <a:t>・乗継駅における駅機能の充実</a:t>
                      </a:r>
                      <a:endParaRPr kumimoji="1" lang="en-US" altLang="ja-JP" sz="1800" b="0" u="none" dirty="0">
                        <a:solidFill>
                          <a:schemeClr val="tx1"/>
                        </a:solidFill>
                        <a:latin typeface="Meiryo UI" pitchFamily="50" charset="-128"/>
                        <a:ea typeface="Meiryo UI" pitchFamily="50" charset="-128"/>
                        <a:cs typeface="Meiryo UI" pitchFamily="50" charset="-128"/>
                      </a:endParaRPr>
                    </a:p>
                    <a:p>
                      <a:pPr marL="0" marR="0" indent="0" algn="l" defTabSz="914400" rtl="0" eaLnBrk="1" fontAlgn="auto" latinLnBrk="0" hangingPunct="1">
                        <a:lnSpc>
                          <a:spcPts val="2200"/>
                        </a:lnSpc>
                        <a:spcBef>
                          <a:spcPts val="0"/>
                        </a:spcBef>
                        <a:spcAft>
                          <a:spcPts val="0"/>
                        </a:spcAft>
                        <a:buClrTx/>
                        <a:buSzTx/>
                        <a:buFontTx/>
                        <a:buNone/>
                        <a:tabLst/>
                        <a:defRPr/>
                      </a:pPr>
                      <a:r>
                        <a:rPr kumimoji="1" lang="ja-JP" altLang="en-US" sz="1800" b="0" u="none" dirty="0">
                          <a:solidFill>
                            <a:schemeClr val="tx1"/>
                          </a:solidFill>
                          <a:latin typeface="Meiryo UI" pitchFamily="50" charset="-128"/>
                          <a:ea typeface="Meiryo UI" pitchFamily="50" charset="-128"/>
                          <a:cs typeface="Meiryo UI" pitchFamily="50" charset="-128"/>
                        </a:rPr>
                        <a:t>・料金負担の軽減　</a:t>
                      </a:r>
                      <a:endParaRPr kumimoji="1" lang="en-US" altLang="ja-JP" sz="1800" b="0" u="none"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2200"/>
                        </a:lnSpc>
                        <a:spcBef>
                          <a:spcPts val="0"/>
                        </a:spcBef>
                        <a:spcAft>
                          <a:spcPts val="0"/>
                        </a:spcAft>
                        <a:buClrTx/>
                        <a:buSzTx/>
                        <a:buFontTx/>
                        <a:buNone/>
                        <a:tabLst/>
                        <a:defRPr/>
                      </a:pPr>
                      <a:r>
                        <a:rPr kumimoji="1" lang="ja-JP" altLang="en-US" sz="1800" b="0" u="none" dirty="0">
                          <a:solidFill>
                            <a:schemeClr val="tx1"/>
                          </a:solidFill>
                          <a:latin typeface="Meiryo UI" pitchFamily="50" charset="-128"/>
                          <a:ea typeface="Meiryo UI" pitchFamily="50" charset="-128"/>
                          <a:cs typeface="Meiryo UI" pitchFamily="50" charset="-128"/>
                        </a:rPr>
                        <a:t>★交通手段のシームレス化</a:t>
                      </a:r>
                      <a:r>
                        <a:rPr kumimoji="1" lang="ja-JP" altLang="en-US" sz="1800" b="0" dirty="0">
                          <a:solidFill>
                            <a:schemeClr val="tx1"/>
                          </a:solidFill>
                          <a:latin typeface="Meiryo UI" pitchFamily="50" charset="-128"/>
                          <a:ea typeface="Meiryo UI" pitchFamily="50" charset="-128"/>
                          <a:cs typeface="Meiryo UI" pitchFamily="50" charset="-128"/>
                        </a:rPr>
                        <a:t>　</a:t>
                      </a:r>
                      <a:endParaRPr kumimoji="1" lang="en-US" altLang="ja-JP" sz="1800" b="0"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1800"/>
                        </a:lnSpc>
                        <a:spcBef>
                          <a:spcPts val="0"/>
                        </a:spcBef>
                        <a:spcAft>
                          <a:spcPts val="0"/>
                        </a:spcAft>
                        <a:buClrTx/>
                        <a:buSzTx/>
                        <a:buFontTx/>
                        <a:buNone/>
                        <a:tabLst/>
                        <a:defRPr/>
                      </a:pPr>
                      <a:r>
                        <a:rPr kumimoji="1" lang="ja-JP" altLang="en-US" sz="1400" b="0" u="none" dirty="0">
                          <a:solidFill>
                            <a:schemeClr val="tx1"/>
                          </a:solidFill>
                          <a:latin typeface="Meiryo UI" pitchFamily="50" charset="-128"/>
                          <a:ea typeface="Meiryo UI" pitchFamily="50" charset="-128"/>
                          <a:cs typeface="Meiryo UI" pitchFamily="50" charset="-128"/>
                        </a:rPr>
                        <a:t>（交通手段、事業者の垣根を越え利用者の視点による一元的な交通サービス（</a:t>
                      </a:r>
                      <a:r>
                        <a:rPr kumimoji="1" lang="en-US" altLang="ja-JP" sz="1400" b="0" u="none" dirty="0" err="1">
                          <a:solidFill>
                            <a:schemeClr val="tx1"/>
                          </a:solidFill>
                          <a:latin typeface="Meiryo UI" pitchFamily="50" charset="-128"/>
                          <a:ea typeface="Meiryo UI" pitchFamily="50" charset="-128"/>
                          <a:cs typeface="Meiryo UI" pitchFamily="50" charset="-128"/>
                        </a:rPr>
                        <a:t>MaaS</a:t>
                      </a:r>
                      <a:r>
                        <a:rPr kumimoji="1" lang="ja-JP" altLang="en-US" sz="1400" b="0" u="none" dirty="0">
                          <a:solidFill>
                            <a:schemeClr val="tx1"/>
                          </a:solidFill>
                          <a:latin typeface="Meiryo UI" pitchFamily="50" charset="-128"/>
                          <a:ea typeface="Meiryo UI" pitchFamily="50" charset="-128"/>
                          <a:cs typeface="Meiryo UI" pitchFamily="50" charset="-128"/>
                        </a:rPr>
                        <a:t>）等への展開）</a:t>
                      </a:r>
                      <a:r>
                        <a:rPr kumimoji="1" lang="ja-JP" altLang="en-US" sz="1400" b="0" dirty="0">
                          <a:solidFill>
                            <a:srgbClr val="FF0000"/>
                          </a:solidFill>
                          <a:latin typeface="Meiryo UI" pitchFamily="50" charset="-128"/>
                          <a:ea typeface="Meiryo UI" pitchFamily="50" charset="-128"/>
                          <a:cs typeface="Meiryo UI" pitchFamily="50" charset="-128"/>
                        </a:rPr>
                        <a:t>　　　　　　　　　　　　　　　　　　　　　　　　　　　　</a:t>
                      </a:r>
                      <a:r>
                        <a:rPr kumimoji="1" lang="ja-JP" altLang="en-US" sz="1800" b="0" dirty="0">
                          <a:solidFill>
                            <a:schemeClr val="tx1"/>
                          </a:solidFill>
                          <a:latin typeface="Meiryo UI" pitchFamily="50" charset="-128"/>
                          <a:ea typeface="Meiryo UI" pitchFamily="50" charset="-128"/>
                          <a:cs typeface="Meiryo UI" pitchFamily="50" charset="-128"/>
                        </a:rPr>
                        <a:t>など</a:t>
                      </a:r>
                      <a:r>
                        <a:rPr kumimoji="1" lang="ja-JP" altLang="en-US" sz="1800" b="0" dirty="0">
                          <a:solidFill>
                            <a:srgbClr val="FF0000"/>
                          </a:solidFill>
                          <a:latin typeface="Meiryo UI" pitchFamily="50" charset="-128"/>
                          <a:ea typeface="Meiryo UI" pitchFamily="50" charset="-128"/>
                          <a:cs typeface="Meiryo UI" pitchFamily="50" charset="-128"/>
                        </a:rPr>
                        <a:t>　</a:t>
                      </a:r>
                      <a:r>
                        <a:rPr kumimoji="1" lang="ja-JP" altLang="en-US" sz="1400" b="0" dirty="0">
                          <a:solidFill>
                            <a:srgbClr val="FF0000"/>
                          </a:solidFill>
                          <a:latin typeface="Meiryo UI" pitchFamily="50" charset="-128"/>
                          <a:ea typeface="Meiryo UI" pitchFamily="50" charset="-128"/>
                          <a:cs typeface="Meiryo UI" pitchFamily="50" charset="-128"/>
                        </a:rPr>
                        <a:t>　　　　　　　　　　　　　　　　　　　　　　　　　　　　　　　　　　　　　</a:t>
                      </a:r>
                      <a:endParaRPr kumimoji="1" lang="en-US" altLang="ja-JP" sz="1400" b="0" dirty="0">
                        <a:solidFill>
                          <a:srgbClr val="FF0000"/>
                        </a:solidFill>
                        <a:latin typeface="Meiryo UI" pitchFamily="50" charset="-128"/>
                        <a:ea typeface="Meiryo UI" pitchFamily="50" charset="-128"/>
                        <a:cs typeface="Meiryo UI" pitchFamily="50" charset="-128"/>
                      </a:endParaRPr>
                    </a:p>
                  </a:txBody>
                  <a:tcPr marL="108000" marR="108000" marT="36000" marB="36000" anchor="ctr"/>
                </a:tc>
                <a:extLst>
                  <a:ext uri="{0D108BD9-81ED-4DB2-BD59-A6C34878D82A}">
                    <a16:rowId xmlns:a16="http://schemas.microsoft.com/office/drawing/2014/main" val="10000"/>
                  </a:ext>
                </a:extLst>
              </a:tr>
              <a:tr h="826153">
                <a:tc>
                  <a:txBody>
                    <a:bodyPr/>
                    <a:lstStyle/>
                    <a:p>
                      <a:pPr algn="l">
                        <a:lnSpc>
                          <a:spcPts val="3300"/>
                        </a:lnSpc>
                      </a:pPr>
                      <a:r>
                        <a:rPr kumimoji="1" lang="ja-JP" altLang="en-US" sz="2000" b="1" u="none" dirty="0">
                          <a:solidFill>
                            <a:schemeClr val="tx1"/>
                          </a:solidFill>
                          <a:latin typeface="Meiryo UI" pitchFamily="50" charset="-128"/>
                          <a:ea typeface="Meiryo UI" pitchFamily="50" charset="-128"/>
                          <a:cs typeface="Meiryo UI" pitchFamily="50" charset="-128"/>
                        </a:rPr>
                        <a:t>取組みを進めるもの</a:t>
                      </a:r>
                    </a:p>
                  </a:txBody>
                  <a:tcPr marL="108000" marR="108000" marT="36000" marB="36000" anchor="ctr"/>
                </a:tc>
                <a:tc>
                  <a:txBody>
                    <a:bodyPr/>
                    <a:lstStyle/>
                    <a:p>
                      <a:pPr marL="182563" indent="-182563" algn="l">
                        <a:lnSpc>
                          <a:spcPts val="2200"/>
                        </a:lnSpc>
                      </a:pPr>
                      <a:r>
                        <a:rPr kumimoji="1" lang="ja-JP" altLang="en-US" sz="1800" b="0" dirty="0">
                          <a:solidFill>
                            <a:schemeClr val="tx1"/>
                          </a:solidFill>
                          <a:latin typeface="Meiryo UI" pitchFamily="50" charset="-128"/>
                          <a:ea typeface="Meiryo UI" pitchFamily="50" charset="-128"/>
                          <a:cs typeface="Meiryo UI" pitchFamily="50" charset="-128"/>
                        </a:rPr>
                        <a:t>・鉄道の連続立体交差の整備</a:t>
                      </a:r>
                      <a:endParaRPr kumimoji="1" lang="en-US" altLang="ja-JP" sz="1800" b="0" dirty="0">
                        <a:solidFill>
                          <a:schemeClr val="tx1"/>
                        </a:solidFill>
                        <a:latin typeface="Meiryo UI" pitchFamily="50" charset="-128"/>
                        <a:ea typeface="Meiryo UI" pitchFamily="50" charset="-128"/>
                        <a:cs typeface="Meiryo UI" pitchFamily="50" charset="-128"/>
                      </a:endParaRPr>
                    </a:p>
                    <a:p>
                      <a:pPr marL="182563" indent="-182563" algn="l">
                        <a:lnSpc>
                          <a:spcPts val="2200"/>
                        </a:lnSpc>
                      </a:pPr>
                      <a:r>
                        <a:rPr kumimoji="1" lang="ja-JP" altLang="en-US" sz="1800" b="0" dirty="0">
                          <a:solidFill>
                            <a:schemeClr val="tx1"/>
                          </a:solidFill>
                          <a:latin typeface="Meiryo UI" pitchFamily="50" charset="-128"/>
                          <a:ea typeface="Meiryo UI" pitchFamily="50" charset="-128"/>
                          <a:cs typeface="Meiryo UI" pitchFamily="50" charset="-128"/>
                        </a:rPr>
                        <a:t>・駅前広場の整備、駅へのアクセスの充実</a:t>
                      </a:r>
                      <a:endParaRPr kumimoji="1" lang="en-US" altLang="ja-JP" sz="1800" b="0"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2200"/>
                        </a:lnSpc>
                        <a:spcBef>
                          <a:spcPts val="0"/>
                        </a:spcBef>
                        <a:spcAft>
                          <a:spcPts val="0"/>
                        </a:spcAft>
                        <a:buClrTx/>
                        <a:buSzTx/>
                        <a:buFontTx/>
                        <a:buNone/>
                        <a:tabLst/>
                        <a:defRPr/>
                      </a:pPr>
                      <a:r>
                        <a:rPr kumimoji="1" lang="ja-JP" altLang="en-US" sz="1800" b="0" dirty="0">
                          <a:solidFill>
                            <a:schemeClr val="tx1"/>
                          </a:solidFill>
                          <a:latin typeface="Meiryo UI" pitchFamily="50" charset="-128"/>
                          <a:ea typeface="Meiryo UI" pitchFamily="50" charset="-128"/>
                          <a:cs typeface="Meiryo UI" pitchFamily="50" charset="-128"/>
                        </a:rPr>
                        <a:t>・交通環境学習や利用促進キャンペーンの実施</a:t>
                      </a:r>
                      <a:endParaRPr kumimoji="1" lang="en-US" altLang="ja-JP" sz="1800" b="0"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2200"/>
                        </a:lnSpc>
                        <a:spcBef>
                          <a:spcPts val="0"/>
                        </a:spcBef>
                        <a:spcAft>
                          <a:spcPts val="0"/>
                        </a:spcAft>
                        <a:buClrTx/>
                        <a:buSzTx/>
                        <a:buFontTx/>
                        <a:buNone/>
                        <a:tabLst/>
                        <a:defRPr/>
                      </a:pPr>
                      <a:r>
                        <a:rPr kumimoji="1" lang="ja-JP" altLang="en-US" sz="1800" b="0" dirty="0">
                          <a:solidFill>
                            <a:schemeClr val="tx1"/>
                          </a:solidFill>
                          <a:latin typeface="Meiryo UI" pitchFamily="50" charset="-128"/>
                          <a:ea typeface="Meiryo UI" pitchFamily="50" charset="-128"/>
                          <a:cs typeface="Meiryo UI" pitchFamily="50" charset="-128"/>
                        </a:rPr>
                        <a:t>・鉄道駅</a:t>
                      </a:r>
                      <a:r>
                        <a:rPr kumimoji="1" lang="ja-JP" altLang="en-US" sz="1800" b="0" u="none" dirty="0">
                          <a:solidFill>
                            <a:schemeClr val="tx1"/>
                          </a:solidFill>
                          <a:latin typeface="Meiryo UI" pitchFamily="50" charset="-128"/>
                          <a:ea typeface="Meiryo UI" pitchFamily="50" charset="-128"/>
                          <a:cs typeface="Meiryo UI" pitchFamily="50" charset="-128"/>
                        </a:rPr>
                        <a:t>等</a:t>
                      </a:r>
                      <a:r>
                        <a:rPr kumimoji="1" lang="ja-JP" altLang="en-US" sz="1800" b="0" dirty="0">
                          <a:solidFill>
                            <a:schemeClr val="tx1"/>
                          </a:solidFill>
                          <a:latin typeface="Meiryo UI" pitchFamily="50" charset="-128"/>
                          <a:ea typeface="Meiryo UI" pitchFamily="50" charset="-128"/>
                          <a:cs typeface="Meiryo UI" pitchFamily="50" charset="-128"/>
                        </a:rPr>
                        <a:t>耐震補強、可動式ホーム柵設置　</a:t>
                      </a:r>
                      <a:endParaRPr kumimoji="1" lang="en-US" altLang="ja-JP" sz="1800" b="0" dirty="0">
                        <a:solidFill>
                          <a:schemeClr val="tx1"/>
                        </a:solidFill>
                        <a:latin typeface="Meiryo UI" pitchFamily="50" charset="-128"/>
                        <a:ea typeface="Meiryo UI" pitchFamily="50" charset="-128"/>
                        <a:cs typeface="Meiryo UI" pitchFamily="50" charset="-128"/>
                      </a:endParaRPr>
                    </a:p>
                    <a:p>
                      <a:pPr marL="0" marR="0" indent="0" algn="l" defTabSz="914400" rtl="0" eaLnBrk="1" fontAlgn="auto" latinLnBrk="0" hangingPunct="1">
                        <a:lnSpc>
                          <a:spcPts val="2200"/>
                        </a:lnSpc>
                        <a:spcBef>
                          <a:spcPts val="0"/>
                        </a:spcBef>
                        <a:spcAft>
                          <a:spcPts val="0"/>
                        </a:spcAft>
                        <a:buClrTx/>
                        <a:buSzTx/>
                        <a:buFontTx/>
                        <a:buNone/>
                        <a:tabLst/>
                        <a:defRPr/>
                      </a:pPr>
                      <a:r>
                        <a:rPr kumimoji="1" lang="ja-JP" altLang="en-US" sz="1800" b="0" u="none" dirty="0">
                          <a:solidFill>
                            <a:schemeClr val="tx1"/>
                          </a:solidFill>
                          <a:latin typeface="Meiryo UI" pitchFamily="50" charset="-128"/>
                          <a:ea typeface="Meiryo UI" pitchFamily="50" charset="-128"/>
                          <a:cs typeface="Meiryo UI" pitchFamily="50" charset="-128"/>
                        </a:rPr>
                        <a:t>★乗継案内情報の充実</a:t>
                      </a:r>
                      <a:endParaRPr kumimoji="1" lang="en-US" altLang="ja-JP" sz="1800" b="0" u="none" dirty="0">
                        <a:solidFill>
                          <a:schemeClr val="tx1"/>
                        </a:solidFill>
                        <a:latin typeface="Meiryo UI" pitchFamily="50" charset="-128"/>
                        <a:ea typeface="Meiryo UI" pitchFamily="50" charset="-128"/>
                        <a:cs typeface="Meiryo UI" pitchFamily="50" charset="-128"/>
                      </a:endParaRPr>
                    </a:p>
                    <a:p>
                      <a:pPr marL="0" marR="0" indent="0" algn="l" defTabSz="914400" rtl="0" eaLnBrk="1" fontAlgn="auto" latinLnBrk="0" hangingPunct="1">
                        <a:lnSpc>
                          <a:spcPts val="1800"/>
                        </a:lnSpc>
                        <a:spcBef>
                          <a:spcPts val="0"/>
                        </a:spcBef>
                        <a:spcAft>
                          <a:spcPts val="0"/>
                        </a:spcAft>
                        <a:buClrTx/>
                        <a:buSzTx/>
                        <a:buFontTx/>
                        <a:buNone/>
                        <a:tabLst/>
                        <a:defRPr/>
                      </a:pPr>
                      <a:r>
                        <a:rPr kumimoji="1" lang="ja-JP" altLang="en-US" sz="1400" b="0" u="none" dirty="0">
                          <a:solidFill>
                            <a:schemeClr val="tx1"/>
                          </a:solidFill>
                          <a:latin typeface="Meiryo UI" pitchFamily="50" charset="-128"/>
                          <a:ea typeface="Meiryo UI" pitchFamily="50" charset="-128"/>
                          <a:cs typeface="Meiryo UI" pitchFamily="50" charset="-128"/>
                        </a:rPr>
                        <a:t>　（多機能デジタルサイネージ等による乗継情報、運行情報などの発信など）</a:t>
                      </a:r>
                      <a:endParaRPr kumimoji="1" lang="en-US" altLang="ja-JP" sz="1400" b="0" u="none" dirty="0">
                        <a:solidFill>
                          <a:schemeClr val="tx1"/>
                        </a:solidFill>
                        <a:latin typeface="Meiryo UI" pitchFamily="50" charset="-128"/>
                        <a:ea typeface="Meiryo UI" pitchFamily="50" charset="-128"/>
                        <a:cs typeface="Meiryo UI" pitchFamily="50" charset="-128"/>
                      </a:endParaRPr>
                    </a:p>
                    <a:p>
                      <a:pPr marL="85725" indent="-85725" algn="l">
                        <a:lnSpc>
                          <a:spcPts val="2200"/>
                        </a:lnSpc>
                      </a:pPr>
                      <a:r>
                        <a:rPr kumimoji="1" lang="ja-JP" altLang="en-US" sz="1800" b="0" u="none" dirty="0">
                          <a:solidFill>
                            <a:schemeClr val="tx1"/>
                          </a:solidFill>
                          <a:latin typeface="Meiryo UI" pitchFamily="50" charset="-128"/>
                          <a:ea typeface="Meiryo UI" pitchFamily="50" charset="-128"/>
                          <a:cs typeface="Meiryo UI" pitchFamily="50" charset="-128"/>
                        </a:rPr>
                        <a:t>★観光や地域のにぎわいづくりと連携した利用促進</a:t>
                      </a:r>
                      <a:endParaRPr kumimoji="1" lang="en-US" altLang="ja-JP" sz="1800" b="0" u="none" dirty="0">
                        <a:solidFill>
                          <a:schemeClr val="tx1"/>
                        </a:solidFill>
                        <a:latin typeface="Meiryo UI" pitchFamily="50" charset="-128"/>
                        <a:ea typeface="Meiryo UI" pitchFamily="50" charset="-128"/>
                        <a:cs typeface="Meiryo UI" pitchFamily="50" charset="-128"/>
                      </a:endParaRPr>
                    </a:p>
                    <a:p>
                      <a:pPr marL="85725" indent="-85725" algn="l">
                        <a:lnSpc>
                          <a:spcPts val="1800"/>
                        </a:lnSpc>
                      </a:pPr>
                      <a:r>
                        <a:rPr kumimoji="1" lang="ja-JP" altLang="en-US" sz="1400" b="0" u="none" dirty="0">
                          <a:solidFill>
                            <a:schemeClr val="tx1"/>
                          </a:solidFill>
                          <a:latin typeface="Meiryo UI" pitchFamily="50" charset="-128"/>
                          <a:ea typeface="Meiryo UI" pitchFamily="50" charset="-128"/>
                          <a:cs typeface="Meiryo UI" pitchFamily="50" charset="-128"/>
                        </a:rPr>
                        <a:t>　（鉄道等を使って巡るモデルルート、企画乗車券の検討）　　　　　　　　　　</a:t>
                      </a:r>
                      <a:endParaRPr kumimoji="1" lang="en-US" altLang="ja-JP" sz="1400" b="0" u="none" dirty="0">
                        <a:solidFill>
                          <a:schemeClr val="tx1"/>
                        </a:solidFill>
                        <a:latin typeface="Meiryo UI" pitchFamily="50" charset="-128"/>
                        <a:ea typeface="Meiryo UI" pitchFamily="50" charset="-128"/>
                        <a:cs typeface="Meiryo UI" pitchFamily="50" charset="-128"/>
                      </a:endParaRPr>
                    </a:p>
                    <a:p>
                      <a:pPr marL="85725" indent="-85725" algn="l">
                        <a:lnSpc>
                          <a:spcPts val="2200"/>
                        </a:lnSpc>
                      </a:pPr>
                      <a:r>
                        <a:rPr kumimoji="1" lang="ja-JP" altLang="en-US" sz="1800" b="0" u="none" dirty="0">
                          <a:solidFill>
                            <a:schemeClr val="tx1"/>
                          </a:solidFill>
                          <a:latin typeface="Meiryo UI" pitchFamily="50" charset="-128"/>
                          <a:ea typeface="Meiryo UI" pitchFamily="50" charset="-128"/>
                          <a:cs typeface="Meiryo UI" pitchFamily="50" charset="-128"/>
                        </a:rPr>
                        <a:t>★災害時の鉄道運行の情報提供</a:t>
                      </a:r>
                      <a:r>
                        <a:rPr kumimoji="1" lang="ja-JP" altLang="en-US" sz="1800" b="0" u="none" dirty="0">
                          <a:solidFill>
                            <a:srgbClr val="FF0000"/>
                          </a:solidFill>
                          <a:latin typeface="Meiryo UI" pitchFamily="50" charset="-128"/>
                          <a:ea typeface="Meiryo UI" pitchFamily="50" charset="-128"/>
                          <a:cs typeface="Meiryo UI" pitchFamily="50" charset="-128"/>
                        </a:rPr>
                        <a:t>　　　　　　　　　　　　　　</a:t>
                      </a:r>
                      <a:r>
                        <a:rPr kumimoji="1" lang="ja-JP" altLang="en-US" sz="1800" b="0" dirty="0">
                          <a:solidFill>
                            <a:schemeClr val="tx1"/>
                          </a:solidFill>
                          <a:latin typeface="Meiryo UI" pitchFamily="50" charset="-128"/>
                          <a:ea typeface="Meiryo UI" pitchFamily="50" charset="-128"/>
                          <a:cs typeface="Meiryo UI" pitchFamily="50" charset="-128"/>
                        </a:rPr>
                        <a:t>など</a:t>
                      </a:r>
                    </a:p>
                  </a:txBody>
                  <a:tcPr marL="108000" marR="108000" marT="36000" marB="36000" anchor="ctr"/>
                </a:tc>
                <a:extLst>
                  <a:ext uri="{0D108BD9-81ED-4DB2-BD59-A6C34878D82A}">
                    <a16:rowId xmlns:a16="http://schemas.microsoft.com/office/drawing/2014/main" val="10001"/>
                  </a:ext>
                </a:extLst>
              </a:tr>
            </a:tbl>
          </a:graphicData>
        </a:graphic>
      </p:graphicFrame>
      <p:sp>
        <p:nvSpPr>
          <p:cNvPr id="2" name="テキスト ボックス 1"/>
          <p:cNvSpPr txBox="1"/>
          <p:nvPr/>
        </p:nvSpPr>
        <p:spPr>
          <a:xfrm>
            <a:off x="5971819" y="2395612"/>
            <a:ext cx="376174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★は新規または、取組みを充実させるもの</a:t>
            </a:r>
          </a:p>
        </p:txBody>
      </p:sp>
      <p:sp>
        <p:nvSpPr>
          <p:cNvPr id="9" name="大かっこ 8"/>
          <p:cNvSpPr/>
          <p:nvPr/>
        </p:nvSpPr>
        <p:spPr>
          <a:xfrm>
            <a:off x="6012160" y="2423215"/>
            <a:ext cx="3024000" cy="252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スライド番号プレースホルダー 1"/>
          <p:cNvSpPr>
            <a:spLocks noGrp="1"/>
          </p:cNvSpPr>
          <p:nvPr>
            <p:ph type="sldNum" sz="quarter" idx="12"/>
          </p:nvPr>
        </p:nvSpPr>
        <p:spPr>
          <a:xfrm>
            <a:off x="7092280" y="6542190"/>
            <a:ext cx="2133600" cy="365125"/>
          </a:xfrm>
        </p:spPr>
        <p:txBody>
          <a:bodyPr/>
          <a:lstStyle/>
          <a:p>
            <a:pPr>
              <a:defRPr/>
            </a:pPr>
            <a:r>
              <a:rPr lang="en-US" altLang="ja-JP" sz="1100" dirty="0"/>
              <a:t>15</a:t>
            </a:r>
            <a:endParaRPr lang="ja-JP" altLang="en-US" sz="1100" dirty="0"/>
          </a:p>
        </p:txBody>
      </p:sp>
    </p:spTree>
    <p:extLst>
      <p:ext uri="{BB962C8B-B14F-4D97-AF65-F5344CB8AC3E}">
        <p14:creationId xmlns:p14="http://schemas.microsoft.com/office/powerpoint/2010/main" val="115094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32522" y="1293425"/>
            <a:ext cx="6743734" cy="3589062"/>
            <a:chOff x="1143885" y="2521900"/>
            <a:chExt cx="7111659" cy="3589062"/>
          </a:xfrm>
        </p:grpSpPr>
        <p:pic>
          <p:nvPicPr>
            <p:cNvPr id="9" name="Picture 2" descr="http://www.renritsukyo.com/02FumikiriSuisui/overpass/s40_special/041118/image/3_img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885" y="2521900"/>
              <a:ext cx="7111659" cy="35890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3996012" y="3533983"/>
              <a:ext cx="3536829" cy="1609517"/>
              <a:chOff x="3568781" y="3085571"/>
              <a:chExt cx="3536829" cy="1609517"/>
            </a:xfrm>
          </p:grpSpPr>
          <p:sp>
            <p:nvSpPr>
              <p:cNvPr id="13" name="フリーフォーム 12"/>
              <p:cNvSpPr/>
              <p:nvPr/>
            </p:nvSpPr>
            <p:spPr>
              <a:xfrm>
                <a:off x="4792470" y="3085571"/>
                <a:ext cx="2313140" cy="1609517"/>
              </a:xfrm>
              <a:custGeom>
                <a:avLst/>
                <a:gdLst>
                  <a:gd name="connsiteX0" fmla="*/ 0 w 1719072"/>
                  <a:gd name="connsiteY0" fmla="*/ 914400 h 914400"/>
                  <a:gd name="connsiteX1" fmla="*/ 336499 w 1719072"/>
                  <a:gd name="connsiteY1" fmla="*/ 665684 h 914400"/>
                  <a:gd name="connsiteX2" fmla="*/ 614477 w 1719072"/>
                  <a:gd name="connsiteY2" fmla="*/ 512064 h 914400"/>
                  <a:gd name="connsiteX3" fmla="*/ 885139 w 1719072"/>
                  <a:gd name="connsiteY3" fmla="*/ 402336 h 914400"/>
                  <a:gd name="connsiteX4" fmla="*/ 1141171 w 1719072"/>
                  <a:gd name="connsiteY4" fmla="*/ 336500 h 914400"/>
                  <a:gd name="connsiteX5" fmla="*/ 1367942 w 1719072"/>
                  <a:gd name="connsiteY5" fmla="*/ 219456 h 914400"/>
                  <a:gd name="connsiteX6" fmla="*/ 1697126 w 1719072"/>
                  <a:gd name="connsiteY6" fmla="*/ 36576 h 914400"/>
                  <a:gd name="connsiteX7" fmla="*/ 1719072 w 1719072"/>
                  <a:gd name="connsiteY7" fmla="*/ 0 h 914400"/>
                  <a:gd name="connsiteX0" fmla="*/ 0 w 1793500"/>
                  <a:gd name="connsiteY0" fmla="*/ 1063256 h 1063256"/>
                  <a:gd name="connsiteX1" fmla="*/ 336499 w 1793500"/>
                  <a:gd name="connsiteY1" fmla="*/ 814540 h 1063256"/>
                  <a:gd name="connsiteX2" fmla="*/ 614477 w 1793500"/>
                  <a:gd name="connsiteY2" fmla="*/ 660920 h 1063256"/>
                  <a:gd name="connsiteX3" fmla="*/ 885139 w 1793500"/>
                  <a:gd name="connsiteY3" fmla="*/ 551192 h 1063256"/>
                  <a:gd name="connsiteX4" fmla="*/ 1141171 w 1793500"/>
                  <a:gd name="connsiteY4" fmla="*/ 485356 h 1063256"/>
                  <a:gd name="connsiteX5" fmla="*/ 1367942 w 1793500"/>
                  <a:gd name="connsiteY5" fmla="*/ 368312 h 1063256"/>
                  <a:gd name="connsiteX6" fmla="*/ 1697126 w 1793500"/>
                  <a:gd name="connsiteY6" fmla="*/ 185432 h 1063256"/>
                  <a:gd name="connsiteX7" fmla="*/ 1793500 w 1793500"/>
                  <a:gd name="connsiteY7" fmla="*/ 0 h 1063256"/>
                  <a:gd name="connsiteX0" fmla="*/ 0 w 1457001"/>
                  <a:gd name="connsiteY0" fmla="*/ 814540 h 814540"/>
                  <a:gd name="connsiteX1" fmla="*/ 277978 w 1457001"/>
                  <a:gd name="connsiteY1" fmla="*/ 660920 h 814540"/>
                  <a:gd name="connsiteX2" fmla="*/ 548640 w 1457001"/>
                  <a:gd name="connsiteY2" fmla="*/ 551192 h 814540"/>
                  <a:gd name="connsiteX3" fmla="*/ 804672 w 1457001"/>
                  <a:gd name="connsiteY3" fmla="*/ 485356 h 814540"/>
                  <a:gd name="connsiteX4" fmla="*/ 1031443 w 1457001"/>
                  <a:gd name="connsiteY4" fmla="*/ 368312 h 814540"/>
                  <a:gd name="connsiteX5" fmla="*/ 1360627 w 1457001"/>
                  <a:gd name="connsiteY5" fmla="*/ 185432 h 814540"/>
                  <a:gd name="connsiteX6" fmla="*/ 1457001 w 1457001"/>
                  <a:gd name="connsiteY6" fmla="*/ 0 h 814540"/>
                  <a:gd name="connsiteX0" fmla="*/ 0 w 1179023"/>
                  <a:gd name="connsiteY0" fmla="*/ 660920 h 660920"/>
                  <a:gd name="connsiteX1" fmla="*/ 270662 w 1179023"/>
                  <a:gd name="connsiteY1" fmla="*/ 551192 h 660920"/>
                  <a:gd name="connsiteX2" fmla="*/ 526694 w 1179023"/>
                  <a:gd name="connsiteY2" fmla="*/ 485356 h 660920"/>
                  <a:gd name="connsiteX3" fmla="*/ 753465 w 1179023"/>
                  <a:gd name="connsiteY3" fmla="*/ 368312 h 660920"/>
                  <a:gd name="connsiteX4" fmla="*/ 1082649 w 1179023"/>
                  <a:gd name="connsiteY4" fmla="*/ 185432 h 660920"/>
                  <a:gd name="connsiteX5" fmla="*/ 1179023 w 1179023"/>
                  <a:gd name="connsiteY5" fmla="*/ 0 h 660920"/>
                  <a:gd name="connsiteX0" fmla="*/ 0 w 908361"/>
                  <a:gd name="connsiteY0" fmla="*/ 551192 h 551192"/>
                  <a:gd name="connsiteX1" fmla="*/ 256032 w 908361"/>
                  <a:gd name="connsiteY1" fmla="*/ 485356 h 551192"/>
                  <a:gd name="connsiteX2" fmla="*/ 482803 w 908361"/>
                  <a:gd name="connsiteY2" fmla="*/ 368312 h 551192"/>
                  <a:gd name="connsiteX3" fmla="*/ 811987 w 908361"/>
                  <a:gd name="connsiteY3" fmla="*/ 185432 h 551192"/>
                  <a:gd name="connsiteX4" fmla="*/ 908361 w 908361"/>
                  <a:gd name="connsiteY4" fmla="*/ 0 h 551192"/>
                  <a:gd name="connsiteX0" fmla="*/ 0 w 908361"/>
                  <a:gd name="connsiteY0" fmla="*/ 551192 h 551192"/>
                  <a:gd name="connsiteX1" fmla="*/ 256032 w 908361"/>
                  <a:gd name="connsiteY1" fmla="*/ 485356 h 551192"/>
                  <a:gd name="connsiteX2" fmla="*/ 482803 w 908361"/>
                  <a:gd name="connsiteY2" fmla="*/ 368312 h 551192"/>
                  <a:gd name="connsiteX3" fmla="*/ 737559 w 908361"/>
                  <a:gd name="connsiteY3" fmla="*/ 111004 h 551192"/>
                  <a:gd name="connsiteX4" fmla="*/ 908361 w 908361"/>
                  <a:gd name="connsiteY4" fmla="*/ 0 h 551192"/>
                  <a:gd name="connsiteX0" fmla="*/ 0 w 908361"/>
                  <a:gd name="connsiteY0" fmla="*/ 636253 h 636253"/>
                  <a:gd name="connsiteX1" fmla="*/ 256032 w 908361"/>
                  <a:gd name="connsiteY1" fmla="*/ 570417 h 636253"/>
                  <a:gd name="connsiteX2" fmla="*/ 482803 w 908361"/>
                  <a:gd name="connsiteY2" fmla="*/ 453373 h 636253"/>
                  <a:gd name="connsiteX3" fmla="*/ 737559 w 908361"/>
                  <a:gd name="connsiteY3" fmla="*/ 196065 h 636253"/>
                  <a:gd name="connsiteX4" fmla="*/ 908361 w 908361"/>
                  <a:gd name="connsiteY4" fmla="*/ 0 h 636253"/>
                  <a:gd name="connsiteX0" fmla="*/ 0 w 1994211"/>
                  <a:gd name="connsiteY0" fmla="*/ 1303003 h 1303003"/>
                  <a:gd name="connsiteX1" fmla="*/ 1341882 w 1994211"/>
                  <a:gd name="connsiteY1" fmla="*/ 570417 h 1303003"/>
                  <a:gd name="connsiteX2" fmla="*/ 1568653 w 1994211"/>
                  <a:gd name="connsiteY2" fmla="*/ 453373 h 1303003"/>
                  <a:gd name="connsiteX3" fmla="*/ 1823409 w 1994211"/>
                  <a:gd name="connsiteY3" fmla="*/ 196065 h 1303003"/>
                  <a:gd name="connsiteX4" fmla="*/ 1994211 w 1994211"/>
                  <a:gd name="connsiteY4" fmla="*/ 0 h 1303003"/>
                  <a:gd name="connsiteX0" fmla="*/ 0 w 1994211"/>
                  <a:gd name="connsiteY0" fmla="*/ 1303003 h 1303003"/>
                  <a:gd name="connsiteX1" fmla="*/ 1341882 w 1994211"/>
                  <a:gd name="connsiteY1" fmla="*/ 570417 h 1303003"/>
                  <a:gd name="connsiteX2" fmla="*/ 1568653 w 1994211"/>
                  <a:gd name="connsiteY2" fmla="*/ 453373 h 1303003"/>
                  <a:gd name="connsiteX3" fmla="*/ 1823409 w 1994211"/>
                  <a:gd name="connsiteY3" fmla="*/ 196065 h 1303003"/>
                  <a:gd name="connsiteX4" fmla="*/ 1994211 w 1994211"/>
                  <a:gd name="connsiteY4" fmla="*/ 0 h 1303003"/>
                  <a:gd name="connsiteX0" fmla="*/ 0 w 1994211"/>
                  <a:gd name="connsiteY0" fmla="*/ 1303003 h 1303003"/>
                  <a:gd name="connsiteX1" fmla="*/ 857546 w 1994211"/>
                  <a:gd name="connsiteY1" fmla="*/ 734300 h 1303003"/>
                  <a:gd name="connsiteX2" fmla="*/ 1341882 w 1994211"/>
                  <a:gd name="connsiteY2" fmla="*/ 570417 h 1303003"/>
                  <a:gd name="connsiteX3" fmla="*/ 1568653 w 1994211"/>
                  <a:gd name="connsiteY3" fmla="*/ 453373 h 1303003"/>
                  <a:gd name="connsiteX4" fmla="*/ 1823409 w 1994211"/>
                  <a:gd name="connsiteY4" fmla="*/ 196065 h 1303003"/>
                  <a:gd name="connsiteX5" fmla="*/ 1994211 w 1994211"/>
                  <a:gd name="connsiteY5" fmla="*/ 0 h 1303003"/>
                  <a:gd name="connsiteX0" fmla="*/ 0 w 1994211"/>
                  <a:gd name="connsiteY0" fmla="*/ 1303003 h 1303003"/>
                  <a:gd name="connsiteX1" fmla="*/ 857546 w 1994211"/>
                  <a:gd name="connsiteY1" fmla="*/ 734300 h 1303003"/>
                  <a:gd name="connsiteX2" fmla="*/ 1341882 w 1994211"/>
                  <a:gd name="connsiteY2" fmla="*/ 570417 h 1303003"/>
                  <a:gd name="connsiteX3" fmla="*/ 1501978 w 1994211"/>
                  <a:gd name="connsiteY3" fmla="*/ 424798 h 1303003"/>
                  <a:gd name="connsiteX4" fmla="*/ 1823409 w 1994211"/>
                  <a:gd name="connsiteY4" fmla="*/ 196065 h 1303003"/>
                  <a:gd name="connsiteX5" fmla="*/ 1994211 w 1994211"/>
                  <a:gd name="connsiteY5" fmla="*/ 0 h 1303003"/>
                  <a:gd name="connsiteX0" fmla="*/ 0 w 1994211"/>
                  <a:gd name="connsiteY0" fmla="*/ 1303003 h 1303003"/>
                  <a:gd name="connsiteX1" fmla="*/ 857546 w 1994211"/>
                  <a:gd name="connsiteY1" fmla="*/ 734300 h 1303003"/>
                  <a:gd name="connsiteX2" fmla="*/ 1284732 w 1994211"/>
                  <a:gd name="connsiteY2" fmla="*/ 541842 h 1303003"/>
                  <a:gd name="connsiteX3" fmla="*/ 1501978 w 1994211"/>
                  <a:gd name="connsiteY3" fmla="*/ 424798 h 1303003"/>
                  <a:gd name="connsiteX4" fmla="*/ 1823409 w 1994211"/>
                  <a:gd name="connsiteY4" fmla="*/ 196065 h 1303003"/>
                  <a:gd name="connsiteX5" fmla="*/ 1994211 w 1994211"/>
                  <a:gd name="connsiteY5" fmla="*/ 0 h 1303003"/>
                  <a:gd name="connsiteX0" fmla="*/ 0 w 1994211"/>
                  <a:gd name="connsiteY0" fmla="*/ 1303003 h 1303003"/>
                  <a:gd name="connsiteX1" fmla="*/ 857546 w 1994211"/>
                  <a:gd name="connsiteY1" fmla="*/ 734300 h 1303003"/>
                  <a:gd name="connsiteX2" fmla="*/ 1501978 w 1994211"/>
                  <a:gd name="connsiteY2" fmla="*/ 424798 h 1303003"/>
                  <a:gd name="connsiteX3" fmla="*/ 1823409 w 1994211"/>
                  <a:gd name="connsiteY3" fmla="*/ 196065 h 1303003"/>
                  <a:gd name="connsiteX4" fmla="*/ 1994211 w 1994211"/>
                  <a:gd name="connsiteY4" fmla="*/ 0 h 1303003"/>
                  <a:gd name="connsiteX0" fmla="*/ 80242 w 2074453"/>
                  <a:gd name="connsiteY0" fmla="*/ 1303003 h 1303003"/>
                  <a:gd name="connsiteX1" fmla="*/ 56588 w 2074453"/>
                  <a:gd name="connsiteY1" fmla="*/ 1218992 h 1303003"/>
                  <a:gd name="connsiteX2" fmla="*/ 937788 w 2074453"/>
                  <a:gd name="connsiteY2" fmla="*/ 734300 h 1303003"/>
                  <a:gd name="connsiteX3" fmla="*/ 1582220 w 2074453"/>
                  <a:gd name="connsiteY3" fmla="*/ 424798 h 1303003"/>
                  <a:gd name="connsiteX4" fmla="*/ 1903651 w 2074453"/>
                  <a:gd name="connsiteY4" fmla="*/ 196065 h 1303003"/>
                  <a:gd name="connsiteX5" fmla="*/ 2074453 w 2074453"/>
                  <a:gd name="connsiteY5" fmla="*/ 0 h 1303003"/>
                  <a:gd name="connsiteX0" fmla="*/ 169285 w 2163496"/>
                  <a:gd name="connsiteY0" fmla="*/ 1303003 h 1384227"/>
                  <a:gd name="connsiteX1" fmla="*/ 40856 w 2163496"/>
                  <a:gd name="connsiteY1" fmla="*/ 1352342 h 1384227"/>
                  <a:gd name="connsiteX2" fmla="*/ 1026831 w 2163496"/>
                  <a:gd name="connsiteY2" fmla="*/ 734300 h 1384227"/>
                  <a:gd name="connsiteX3" fmla="*/ 1671263 w 2163496"/>
                  <a:gd name="connsiteY3" fmla="*/ 424798 h 1384227"/>
                  <a:gd name="connsiteX4" fmla="*/ 1992694 w 2163496"/>
                  <a:gd name="connsiteY4" fmla="*/ 196065 h 1384227"/>
                  <a:gd name="connsiteX5" fmla="*/ 2163496 w 2163496"/>
                  <a:gd name="connsiteY5" fmla="*/ 0 h 1384227"/>
                  <a:gd name="connsiteX0" fmla="*/ 181971 w 2176182"/>
                  <a:gd name="connsiteY0" fmla="*/ 1303003 h 1392553"/>
                  <a:gd name="connsiteX1" fmla="*/ 53542 w 2176182"/>
                  <a:gd name="connsiteY1" fmla="*/ 1352342 h 1392553"/>
                  <a:gd name="connsiteX2" fmla="*/ 1039517 w 2176182"/>
                  <a:gd name="connsiteY2" fmla="*/ 734300 h 1392553"/>
                  <a:gd name="connsiteX3" fmla="*/ 1683949 w 2176182"/>
                  <a:gd name="connsiteY3" fmla="*/ 424798 h 1392553"/>
                  <a:gd name="connsiteX4" fmla="*/ 2005380 w 2176182"/>
                  <a:gd name="connsiteY4" fmla="*/ 196065 h 1392553"/>
                  <a:gd name="connsiteX5" fmla="*/ 2176182 w 2176182"/>
                  <a:gd name="connsiteY5" fmla="*/ 0 h 1392553"/>
                  <a:gd name="connsiteX0" fmla="*/ 357079 w 2351290"/>
                  <a:gd name="connsiteY0" fmla="*/ 1303003 h 1548824"/>
                  <a:gd name="connsiteX1" fmla="*/ 47675 w 2351290"/>
                  <a:gd name="connsiteY1" fmla="*/ 1514267 h 1548824"/>
                  <a:gd name="connsiteX2" fmla="*/ 1214625 w 2351290"/>
                  <a:gd name="connsiteY2" fmla="*/ 734300 h 1548824"/>
                  <a:gd name="connsiteX3" fmla="*/ 1859057 w 2351290"/>
                  <a:gd name="connsiteY3" fmla="*/ 424798 h 1548824"/>
                  <a:gd name="connsiteX4" fmla="*/ 2180488 w 2351290"/>
                  <a:gd name="connsiteY4" fmla="*/ 196065 h 1548824"/>
                  <a:gd name="connsiteX5" fmla="*/ 2351290 w 2351290"/>
                  <a:gd name="connsiteY5" fmla="*/ 0 h 1548824"/>
                  <a:gd name="connsiteX0" fmla="*/ 47675 w 2351290"/>
                  <a:gd name="connsiteY0" fmla="*/ 1514267 h 1548824"/>
                  <a:gd name="connsiteX1" fmla="*/ 1214625 w 2351290"/>
                  <a:gd name="connsiteY1" fmla="*/ 734300 h 1548824"/>
                  <a:gd name="connsiteX2" fmla="*/ 1859057 w 2351290"/>
                  <a:gd name="connsiteY2" fmla="*/ 424798 h 1548824"/>
                  <a:gd name="connsiteX3" fmla="*/ 2180488 w 2351290"/>
                  <a:gd name="connsiteY3" fmla="*/ 196065 h 1548824"/>
                  <a:gd name="connsiteX4" fmla="*/ 2351290 w 2351290"/>
                  <a:gd name="connsiteY4" fmla="*/ 0 h 1548824"/>
                  <a:gd name="connsiteX0" fmla="*/ 0 w 2303615"/>
                  <a:gd name="connsiteY0" fmla="*/ 1514267 h 1514267"/>
                  <a:gd name="connsiteX1" fmla="*/ 638175 w 2303615"/>
                  <a:gd name="connsiteY1" fmla="*/ 1038016 h 1514267"/>
                  <a:gd name="connsiteX2" fmla="*/ 1166950 w 2303615"/>
                  <a:gd name="connsiteY2" fmla="*/ 734300 h 1514267"/>
                  <a:gd name="connsiteX3" fmla="*/ 1811382 w 2303615"/>
                  <a:gd name="connsiteY3" fmla="*/ 424798 h 1514267"/>
                  <a:gd name="connsiteX4" fmla="*/ 2132813 w 2303615"/>
                  <a:gd name="connsiteY4" fmla="*/ 196065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811382 w 2303615"/>
                  <a:gd name="connsiteY3" fmla="*/ 424798 h 1514267"/>
                  <a:gd name="connsiteX4" fmla="*/ 2303615 w 2303615"/>
                  <a:gd name="connsiteY4"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04950 w 2303615"/>
                  <a:gd name="connsiteY3" fmla="*/ 533192 h 1514267"/>
                  <a:gd name="connsiteX4" fmla="*/ 1811382 w 2303615"/>
                  <a:gd name="connsiteY4" fmla="*/ 424798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04950 w 2303615"/>
                  <a:gd name="connsiteY3" fmla="*/ 533192 h 1514267"/>
                  <a:gd name="connsiteX4" fmla="*/ 2303615 w 2303615"/>
                  <a:gd name="connsiteY4"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04950 w 2303615"/>
                  <a:gd name="connsiteY3" fmla="*/ 533192 h 1514267"/>
                  <a:gd name="connsiteX4" fmla="*/ 1981200 w 2303615"/>
                  <a:gd name="connsiteY4" fmla="*/ 295067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43050 w 2303615"/>
                  <a:gd name="connsiteY3" fmla="*/ 523667 h 1514267"/>
                  <a:gd name="connsiteX4" fmla="*/ 1981200 w 2303615"/>
                  <a:gd name="connsiteY4" fmla="*/ 295067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43050 w 2303615"/>
                  <a:gd name="connsiteY3" fmla="*/ 523667 h 1514267"/>
                  <a:gd name="connsiteX4" fmla="*/ 1905000 w 2303615"/>
                  <a:gd name="connsiteY4" fmla="*/ 342692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43050 w 2303615"/>
                  <a:gd name="connsiteY3" fmla="*/ 523667 h 1514267"/>
                  <a:gd name="connsiteX4" fmla="*/ 1905000 w 2303615"/>
                  <a:gd name="connsiteY4" fmla="*/ 342692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43050 w 2303615"/>
                  <a:gd name="connsiteY3" fmla="*/ 523667 h 1514267"/>
                  <a:gd name="connsiteX4" fmla="*/ 1905000 w 2303615"/>
                  <a:gd name="connsiteY4" fmla="*/ 342692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581150 w 2303615"/>
                  <a:gd name="connsiteY3" fmla="*/ 523667 h 1514267"/>
                  <a:gd name="connsiteX4" fmla="*/ 1905000 w 2303615"/>
                  <a:gd name="connsiteY4" fmla="*/ 342692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685925 w 2303615"/>
                  <a:gd name="connsiteY3" fmla="*/ 428417 h 1514267"/>
                  <a:gd name="connsiteX4" fmla="*/ 1905000 w 2303615"/>
                  <a:gd name="connsiteY4" fmla="*/ 342692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685925 w 2303615"/>
                  <a:gd name="connsiteY3" fmla="*/ 428417 h 1514267"/>
                  <a:gd name="connsiteX4" fmla="*/ 1905000 w 2303615"/>
                  <a:gd name="connsiteY4" fmla="*/ 342692 h 1514267"/>
                  <a:gd name="connsiteX5" fmla="*/ 2303615 w 2303615"/>
                  <a:gd name="connsiteY5" fmla="*/ 0 h 1514267"/>
                  <a:gd name="connsiteX0" fmla="*/ 0 w 2303615"/>
                  <a:gd name="connsiteY0" fmla="*/ 1514267 h 1514267"/>
                  <a:gd name="connsiteX1" fmla="*/ 638175 w 2303615"/>
                  <a:gd name="connsiteY1" fmla="*/ 1038016 h 1514267"/>
                  <a:gd name="connsiteX2" fmla="*/ 1166950 w 2303615"/>
                  <a:gd name="connsiteY2" fmla="*/ 734300 h 1514267"/>
                  <a:gd name="connsiteX3" fmla="*/ 1685925 w 2303615"/>
                  <a:gd name="connsiteY3" fmla="*/ 428417 h 1514267"/>
                  <a:gd name="connsiteX4" fmla="*/ 1971675 w 2303615"/>
                  <a:gd name="connsiteY4" fmla="*/ 256967 h 1514267"/>
                  <a:gd name="connsiteX5" fmla="*/ 2303615 w 2303615"/>
                  <a:gd name="connsiteY5" fmla="*/ 0 h 1514267"/>
                  <a:gd name="connsiteX0" fmla="*/ 0 w 2313140"/>
                  <a:gd name="connsiteY0" fmla="*/ 1609517 h 1609517"/>
                  <a:gd name="connsiteX1" fmla="*/ 638175 w 2313140"/>
                  <a:gd name="connsiteY1" fmla="*/ 1133266 h 1609517"/>
                  <a:gd name="connsiteX2" fmla="*/ 1166950 w 2313140"/>
                  <a:gd name="connsiteY2" fmla="*/ 829550 h 1609517"/>
                  <a:gd name="connsiteX3" fmla="*/ 1685925 w 2313140"/>
                  <a:gd name="connsiteY3" fmla="*/ 523667 h 1609517"/>
                  <a:gd name="connsiteX4" fmla="*/ 1971675 w 2313140"/>
                  <a:gd name="connsiteY4" fmla="*/ 352217 h 1609517"/>
                  <a:gd name="connsiteX5" fmla="*/ 2313140 w 2313140"/>
                  <a:gd name="connsiteY5"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685925 w 2313140"/>
                  <a:gd name="connsiteY3" fmla="*/ 523667 h 1609517"/>
                  <a:gd name="connsiteX4" fmla="*/ 2009775 w 2313140"/>
                  <a:gd name="connsiteY4" fmla="*/ 266492 h 1609517"/>
                  <a:gd name="connsiteX5" fmla="*/ 2313140 w 2313140"/>
                  <a:gd name="connsiteY5"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685925 w 2313140"/>
                  <a:gd name="connsiteY3" fmla="*/ 523667 h 1609517"/>
                  <a:gd name="connsiteX4" fmla="*/ 2057400 w 2313140"/>
                  <a:gd name="connsiteY4" fmla="*/ 295067 h 1609517"/>
                  <a:gd name="connsiteX5" fmla="*/ 2313140 w 2313140"/>
                  <a:gd name="connsiteY5"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685925 w 2313140"/>
                  <a:gd name="connsiteY3" fmla="*/ 523667 h 1609517"/>
                  <a:gd name="connsiteX4" fmla="*/ 1895474 w 2313140"/>
                  <a:gd name="connsiteY4" fmla="*/ 418892 h 1609517"/>
                  <a:gd name="connsiteX5" fmla="*/ 2057400 w 2313140"/>
                  <a:gd name="connsiteY5" fmla="*/ 295067 h 1609517"/>
                  <a:gd name="connsiteX6" fmla="*/ 2313140 w 2313140"/>
                  <a:gd name="connsiteY6"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685925 w 2313140"/>
                  <a:gd name="connsiteY3" fmla="*/ 523667 h 1609517"/>
                  <a:gd name="connsiteX4" fmla="*/ 2057400 w 2313140"/>
                  <a:gd name="connsiteY4" fmla="*/ 295067 h 1609517"/>
                  <a:gd name="connsiteX5" fmla="*/ 2313140 w 2313140"/>
                  <a:gd name="connsiteY5"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709737 w 2313140"/>
                  <a:gd name="connsiteY3" fmla="*/ 528430 h 1609517"/>
                  <a:gd name="connsiteX4" fmla="*/ 2057400 w 2313140"/>
                  <a:gd name="connsiteY4" fmla="*/ 295067 h 1609517"/>
                  <a:gd name="connsiteX5" fmla="*/ 2313140 w 2313140"/>
                  <a:gd name="connsiteY5"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709737 w 2313140"/>
                  <a:gd name="connsiteY3" fmla="*/ 528430 h 1609517"/>
                  <a:gd name="connsiteX4" fmla="*/ 1914524 w 2313140"/>
                  <a:gd name="connsiteY4" fmla="*/ 414130 h 1609517"/>
                  <a:gd name="connsiteX5" fmla="*/ 2057400 w 2313140"/>
                  <a:gd name="connsiteY5" fmla="*/ 295067 h 1609517"/>
                  <a:gd name="connsiteX6" fmla="*/ 2313140 w 2313140"/>
                  <a:gd name="connsiteY6"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709737 w 2313140"/>
                  <a:gd name="connsiteY3" fmla="*/ 528430 h 1609517"/>
                  <a:gd name="connsiteX4" fmla="*/ 1914524 w 2313140"/>
                  <a:gd name="connsiteY4" fmla="*/ 414130 h 1609517"/>
                  <a:gd name="connsiteX5" fmla="*/ 2057400 w 2313140"/>
                  <a:gd name="connsiteY5" fmla="*/ 295067 h 1609517"/>
                  <a:gd name="connsiteX6" fmla="*/ 2090737 w 2313140"/>
                  <a:gd name="connsiteY6" fmla="*/ 290305 h 1609517"/>
                  <a:gd name="connsiteX7" fmla="*/ 2313140 w 2313140"/>
                  <a:gd name="connsiteY7" fmla="*/ 0 h 1609517"/>
                  <a:gd name="connsiteX0" fmla="*/ 0 w 2313140"/>
                  <a:gd name="connsiteY0" fmla="*/ 1609517 h 1609517"/>
                  <a:gd name="connsiteX1" fmla="*/ 638175 w 2313140"/>
                  <a:gd name="connsiteY1" fmla="*/ 1133266 h 1609517"/>
                  <a:gd name="connsiteX2" fmla="*/ 1166950 w 2313140"/>
                  <a:gd name="connsiteY2" fmla="*/ 829550 h 1609517"/>
                  <a:gd name="connsiteX3" fmla="*/ 1709737 w 2313140"/>
                  <a:gd name="connsiteY3" fmla="*/ 528430 h 1609517"/>
                  <a:gd name="connsiteX4" fmla="*/ 1914524 w 2313140"/>
                  <a:gd name="connsiteY4" fmla="*/ 414130 h 1609517"/>
                  <a:gd name="connsiteX5" fmla="*/ 2057400 w 2313140"/>
                  <a:gd name="connsiteY5" fmla="*/ 295067 h 1609517"/>
                  <a:gd name="connsiteX6" fmla="*/ 2313140 w 2313140"/>
                  <a:gd name="connsiteY6" fmla="*/ 0 h 160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3140" h="1609517">
                    <a:moveTo>
                      <a:pt x="0" y="1609517"/>
                    </a:moveTo>
                    <a:cubicBezTo>
                      <a:pt x="112713" y="1534904"/>
                      <a:pt x="443683" y="1263261"/>
                      <a:pt x="638175" y="1133266"/>
                    </a:cubicBezTo>
                    <a:cubicBezTo>
                      <a:pt x="832667" y="1003272"/>
                      <a:pt x="988356" y="930356"/>
                      <a:pt x="1166950" y="829550"/>
                    </a:cubicBezTo>
                    <a:lnTo>
                      <a:pt x="1709737" y="528430"/>
                    </a:lnTo>
                    <a:cubicBezTo>
                      <a:pt x="1828777" y="462368"/>
                      <a:pt x="1856580" y="453024"/>
                      <a:pt x="1914524" y="414130"/>
                    </a:cubicBezTo>
                    <a:cubicBezTo>
                      <a:pt x="1972468" y="375236"/>
                      <a:pt x="1990964" y="364089"/>
                      <a:pt x="2057400" y="295067"/>
                    </a:cubicBezTo>
                    <a:cubicBezTo>
                      <a:pt x="2123836" y="226045"/>
                      <a:pt x="2259861" y="61472"/>
                      <a:pt x="2313140" y="0"/>
                    </a:cubicBezTo>
                  </a:path>
                </a:pathLst>
              </a:custGeom>
              <a:noFill/>
              <a:ln w="57150" cmpd="dbl">
                <a:solidFill>
                  <a:srgbClr val="FF000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itchFamily="50" charset="-128"/>
                  <a:ea typeface="Meiryo UI" pitchFamily="50" charset="-128"/>
                  <a:cs typeface="Meiryo UI" pitchFamily="50" charset="-128"/>
                </a:endParaRPr>
              </a:p>
            </p:txBody>
          </p:sp>
          <p:sp>
            <p:nvSpPr>
              <p:cNvPr id="24" name="右矢印 23"/>
              <p:cNvSpPr/>
              <p:nvPr/>
            </p:nvSpPr>
            <p:spPr>
              <a:xfrm rot="21300000">
                <a:off x="4749408" y="3925881"/>
                <a:ext cx="202078" cy="160233"/>
              </a:xfrm>
              <a:prstGeom prst="rightArrow">
                <a:avLst/>
              </a:prstGeom>
              <a:solidFill>
                <a:srgbClr val="FF0000"/>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itchFamily="50" charset="-128"/>
                  <a:ea typeface="Meiryo UI" pitchFamily="50" charset="-128"/>
                  <a:cs typeface="Meiryo UI" pitchFamily="50" charset="-128"/>
                </a:endParaRPr>
              </a:p>
            </p:txBody>
          </p:sp>
          <p:sp>
            <p:nvSpPr>
              <p:cNvPr id="25" name="正方形/長方形 24"/>
              <p:cNvSpPr/>
              <p:nvPr/>
            </p:nvSpPr>
            <p:spPr>
              <a:xfrm rot="20893200">
                <a:off x="5012281" y="3823750"/>
                <a:ext cx="1080120" cy="77957"/>
              </a:xfrm>
              <a:prstGeom prst="rect">
                <a:avLst/>
              </a:prstGeom>
              <a:solidFill>
                <a:srgbClr val="FF0000"/>
              </a:solid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itchFamily="50" charset="-128"/>
                  <a:ea typeface="Meiryo UI" pitchFamily="50" charset="-128"/>
                  <a:cs typeface="Meiryo UI" pitchFamily="50" charset="-128"/>
                </a:endParaRPr>
              </a:p>
            </p:txBody>
          </p:sp>
          <p:sp>
            <p:nvSpPr>
              <p:cNvPr id="26" name="正方形/長方形 25"/>
              <p:cNvSpPr/>
              <p:nvPr/>
            </p:nvSpPr>
            <p:spPr>
              <a:xfrm>
                <a:off x="3568781" y="3992456"/>
                <a:ext cx="1080120" cy="77957"/>
              </a:xfrm>
              <a:prstGeom prst="rect">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itchFamily="50" charset="-128"/>
                  <a:ea typeface="Meiryo UI" pitchFamily="50" charset="-128"/>
                  <a:cs typeface="Meiryo UI" pitchFamily="50" charset="-128"/>
                </a:endParaRPr>
              </a:p>
            </p:txBody>
          </p:sp>
          <p:sp>
            <p:nvSpPr>
              <p:cNvPr id="28" name="正方形/長方形 27"/>
              <p:cNvSpPr/>
              <p:nvPr/>
            </p:nvSpPr>
            <p:spPr>
              <a:xfrm rot="19922147">
                <a:off x="5631322" y="3907583"/>
                <a:ext cx="534517" cy="70825"/>
              </a:xfrm>
              <a:prstGeom prst="rect">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itchFamily="50" charset="-128"/>
                  <a:ea typeface="Meiryo UI" pitchFamily="50" charset="-128"/>
                  <a:cs typeface="Meiryo UI" pitchFamily="50" charset="-128"/>
                </a:endParaRPr>
              </a:p>
            </p:txBody>
          </p:sp>
        </p:grpSp>
      </p:grpSp>
      <p:sp>
        <p:nvSpPr>
          <p:cNvPr id="32" name="線吹き出し 2 (枠付き) 31"/>
          <p:cNvSpPr/>
          <p:nvPr/>
        </p:nvSpPr>
        <p:spPr>
          <a:xfrm>
            <a:off x="6595087" y="1975815"/>
            <a:ext cx="2455817" cy="1935656"/>
          </a:xfrm>
          <a:prstGeom prst="borderCallout2">
            <a:avLst>
              <a:gd name="adj1" fmla="val 64763"/>
              <a:gd name="adj2" fmla="val -37"/>
              <a:gd name="adj3" fmla="val 72620"/>
              <a:gd name="adj4" fmla="val -25531"/>
              <a:gd name="adj5" fmla="val 59765"/>
              <a:gd name="adj6" fmla="val -565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Meiryo UI" pitchFamily="50" charset="-128"/>
                <a:ea typeface="Meiryo UI" pitchFamily="50" charset="-128"/>
                <a:cs typeface="Meiryo UI" pitchFamily="50" charset="-128"/>
              </a:rPr>
              <a:t>・乗継案内情報の充実</a:t>
            </a:r>
            <a:endParaRPr lang="en-US" altLang="ja-JP" sz="1600" b="1" dirty="0">
              <a:solidFill>
                <a:schemeClr val="tx1"/>
              </a:solidFill>
              <a:latin typeface="Meiryo UI" pitchFamily="50" charset="-128"/>
              <a:ea typeface="Meiryo UI" pitchFamily="50" charset="-128"/>
              <a:cs typeface="Meiryo UI" pitchFamily="50" charset="-128"/>
            </a:endParaRPr>
          </a:p>
          <a:p>
            <a:endParaRPr lang="en-US" altLang="ja-JP" sz="1600" b="1" dirty="0">
              <a:solidFill>
                <a:schemeClr val="tx1"/>
              </a:solidFill>
              <a:latin typeface="Meiryo UI" pitchFamily="50" charset="-128"/>
              <a:ea typeface="Meiryo UI" pitchFamily="50" charset="-128"/>
              <a:cs typeface="Meiryo UI" pitchFamily="50" charset="-128"/>
            </a:endParaRPr>
          </a:p>
          <a:p>
            <a:endParaRPr lang="ja-JP" altLang="ja-JP" sz="1600" b="1" dirty="0">
              <a:solidFill>
                <a:schemeClr val="tx1"/>
              </a:solidFill>
              <a:latin typeface="Meiryo UI" pitchFamily="50" charset="-128"/>
              <a:ea typeface="Meiryo UI" pitchFamily="50" charset="-128"/>
              <a:cs typeface="Meiryo UI" pitchFamily="50" charset="-128"/>
            </a:endParaRPr>
          </a:p>
        </p:txBody>
      </p:sp>
      <p:sp>
        <p:nvSpPr>
          <p:cNvPr id="10" name="線吹き出し 2 (枠付き) 9"/>
          <p:cNvSpPr/>
          <p:nvPr/>
        </p:nvSpPr>
        <p:spPr>
          <a:xfrm>
            <a:off x="248474" y="908944"/>
            <a:ext cx="3531438" cy="1151904"/>
          </a:xfrm>
          <a:prstGeom prst="borderCallout2">
            <a:avLst>
              <a:gd name="adj1" fmla="val 46725"/>
              <a:gd name="adj2" fmla="val 101025"/>
              <a:gd name="adj3" fmla="val 48218"/>
              <a:gd name="adj4" fmla="val 112239"/>
              <a:gd name="adj5" fmla="val 176471"/>
              <a:gd name="adj6" fmla="val 1193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Meiryo UI" pitchFamily="50" charset="-128"/>
                <a:ea typeface="Meiryo UI" pitchFamily="50" charset="-128"/>
                <a:cs typeface="Meiryo UI" pitchFamily="50" charset="-128"/>
              </a:rPr>
              <a:t>・駅前広場の整備、</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　駅へのアクセスの充実</a:t>
            </a:r>
            <a:endParaRPr lang="en-US" altLang="ja-JP" sz="1600" b="1" dirty="0">
              <a:solidFill>
                <a:schemeClr val="tx1"/>
              </a:solidFill>
              <a:latin typeface="Meiryo UI" pitchFamily="50" charset="-128"/>
              <a:ea typeface="Meiryo UI" pitchFamily="50" charset="-128"/>
              <a:cs typeface="Meiryo UI" pitchFamily="50" charset="-128"/>
            </a:endParaRPr>
          </a:p>
          <a:p>
            <a:pPr marL="84138" indent="-84138"/>
            <a:r>
              <a:rPr lang="ja-JP" altLang="en-US" sz="1600" b="1" dirty="0">
                <a:solidFill>
                  <a:schemeClr val="tx1"/>
                </a:solidFill>
                <a:latin typeface="Meiryo UI" pitchFamily="50" charset="-128"/>
                <a:ea typeface="Meiryo UI" pitchFamily="50" charset="-128"/>
                <a:cs typeface="Meiryo UI" pitchFamily="50" charset="-128"/>
              </a:rPr>
              <a:t>・乗継駅における駅</a:t>
            </a:r>
            <a:endParaRPr lang="en-US" altLang="ja-JP" sz="1600" b="1" dirty="0">
              <a:solidFill>
                <a:schemeClr val="tx1"/>
              </a:solidFill>
              <a:latin typeface="Meiryo UI" pitchFamily="50" charset="-128"/>
              <a:ea typeface="Meiryo UI" pitchFamily="50" charset="-128"/>
              <a:cs typeface="Meiryo UI" pitchFamily="50" charset="-128"/>
            </a:endParaRPr>
          </a:p>
          <a:p>
            <a:pPr marL="84138" indent="-84138"/>
            <a:r>
              <a:rPr lang="ja-JP" altLang="en-US" sz="1600" b="1" dirty="0">
                <a:solidFill>
                  <a:schemeClr val="tx1"/>
                </a:solidFill>
                <a:latin typeface="Meiryo UI" pitchFamily="50" charset="-128"/>
                <a:ea typeface="Meiryo UI" pitchFamily="50" charset="-128"/>
                <a:cs typeface="Meiryo UI" pitchFamily="50" charset="-128"/>
              </a:rPr>
              <a:t>　機能の充実　</a:t>
            </a:r>
            <a:endParaRPr lang="ja-JP" altLang="ja-JP" sz="1600" b="1" dirty="0">
              <a:solidFill>
                <a:schemeClr val="tx1"/>
              </a:solidFill>
              <a:latin typeface="Meiryo UI" pitchFamily="50" charset="-128"/>
              <a:ea typeface="Meiryo UI" pitchFamily="50" charset="-128"/>
              <a:cs typeface="Meiryo UI" pitchFamily="50" charset="-128"/>
            </a:endParaRPr>
          </a:p>
        </p:txBody>
      </p:sp>
      <p:sp>
        <p:nvSpPr>
          <p:cNvPr id="11" name="線吹き出し 2 (枠付き) 10"/>
          <p:cNvSpPr/>
          <p:nvPr/>
        </p:nvSpPr>
        <p:spPr>
          <a:xfrm>
            <a:off x="5940152" y="1268800"/>
            <a:ext cx="2842540" cy="360000"/>
          </a:xfrm>
          <a:prstGeom prst="borderCallout2">
            <a:avLst>
              <a:gd name="adj1" fmla="val 49634"/>
              <a:gd name="adj2" fmla="val -3768"/>
              <a:gd name="adj3" fmla="val 54253"/>
              <a:gd name="adj4" fmla="val -27159"/>
              <a:gd name="adj5" fmla="val 421794"/>
              <a:gd name="adj6" fmla="val -330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Meiryo UI" pitchFamily="50" charset="-128"/>
                <a:ea typeface="Meiryo UI" pitchFamily="50" charset="-128"/>
                <a:cs typeface="Meiryo UI" pitchFamily="50" charset="-128"/>
              </a:rPr>
              <a:t>・相互直通運転の実施</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42" name="線吹き出し 2 (枠付き) 41"/>
          <p:cNvSpPr/>
          <p:nvPr/>
        </p:nvSpPr>
        <p:spPr>
          <a:xfrm>
            <a:off x="251520" y="4423056"/>
            <a:ext cx="4070110" cy="1406814"/>
          </a:xfrm>
          <a:prstGeom prst="borderCallout2">
            <a:avLst>
              <a:gd name="adj1" fmla="val 37935"/>
              <a:gd name="adj2" fmla="val 99722"/>
              <a:gd name="adj3" fmla="val 34934"/>
              <a:gd name="adj4" fmla="val 99774"/>
              <a:gd name="adj5" fmla="val 41807"/>
              <a:gd name="adj6" fmla="val 995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Meiryo UI" pitchFamily="50" charset="-128"/>
                <a:ea typeface="Meiryo UI" pitchFamily="50" charset="-128"/>
                <a:cs typeface="Meiryo UI" pitchFamily="50" charset="-128"/>
              </a:rPr>
              <a:t>・交通環境学習や利用</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促進キャンペーンの実施</a:t>
            </a:r>
          </a:p>
          <a:p>
            <a:r>
              <a:rPr lang="ja-JP" altLang="en-US" sz="1600" b="1" dirty="0">
                <a:solidFill>
                  <a:schemeClr val="tx1"/>
                </a:solidFill>
                <a:latin typeface="Meiryo UI" pitchFamily="50" charset="-128"/>
                <a:ea typeface="Meiryo UI" pitchFamily="50" charset="-128"/>
                <a:cs typeface="Meiryo UI" pitchFamily="50" charset="-128"/>
              </a:rPr>
              <a:t>・観光や地域のにぎわい</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づくりと連携した利用促進</a:t>
            </a:r>
          </a:p>
        </p:txBody>
      </p:sp>
      <p:sp>
        <p:nvSpPr>
          <p:cNvPr id="23" name="正方形/長方形 22"/>
          <p:cNvSpPr/>
          <p:nvPr/>
        </p:nvSpPr>
        <p:spPr>
          <a:xfrm>
            <a:off x="96830" y="539388"/>
            <a:ext cx="2242922"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＜移動の負担軽減＞</a:t>
            </a:r>
            <a:endParaRPr lang="ja-JP" altLang="en-US" dirty="0">
              <a:latin typeface="Meiryo UI" pitchFamily="50" charset="-128"/>
              <a:ea typeface="Meiryo UI" pitchFamily="50" charset="-128"/>
              <a:cs typeface="Meiryo UI" pitchFamily="50" charset="-128"/>
            </a:endParaRPr>
          </a:p>
        </p:txBody>
      </p:sp>
      <p:sp>
        <p:nvSpPr>
          <p:cNvPr id="27" name="正方形/長方形 26"/>
          <p:cNvSpPr/>
          <p:nvPr/>
        </p:nvSpPr>
        <p:spPr>
          <a:xfrm>
            <a:off x="6406033" y="1616662"/>
            <a:ext cx="1569660"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＜情報提供＞</a:t>
            </a:r>
            <a:endParaRPr lang="ja-JP" altLang="en-US" dirty="0">
              <a:latin typeface="Meiryo UI" pitchFamily="50" charset="-128"/>
              <a:ea typeface="Meiryo UI" pitchFamily="50" charset="-128"/>
              <a:cs typeface="Meiryo UI" pitchFamily="50" charset="-128"/>
            </a:endParaRPr>
          </a:p>
        </p:txBody>
      </p:sp>
      <p:sp>
        <p:nvSpPr>
          <p:cNvPr id="29" name="正方形/長方形 28"/>
          <p:cNvSpPr/>
          <p:nvPr/>
        </p:nvSpPr>
        <p:spPr>
          <a:xfrm>
            <a:off x="93147" y="5841120"/>
            <a:ext cx="3636587" cy="369332"/>
          </a:xfrm>
          <a:prstGeom prst="rect">
            <a:avLst/>
          </a:prstGeom>
        </p:spPr>
        <p:txBody>
          <a:bodyPr wrap="square">
            <a:spAutoFit/>
          </a:bodyPr>
          <a:lstStyle/>
          <a:p>
            <a:r>
              <a:rPr lang="ja-JP" altLang="en-US" b="1" dirty="0">
                <a:solidFill>
                  <a:prstClr val="black"/>
                </a:solidFill>
                <a:latin typeface="Meiryo UI" pitchFamily="50" charset="-128"/>
                <a:ea typeface="Meiryo UI" pitchFamily="50" charset="-128"/>
                <a:cs typeface="Meiryo UI" pitchFamily="50" charset="-128"/>
              </a:rPr>
              <a:t>＜交通手段のシームレス化＞</a:t>
            </a:r>
            <a:endParaRPr lang="ja-JP" altLang="en-US" dirty="0">
              <a:latin typeface="Meiryo UI" pitchFamily="50" charset="-128"/>
              <a:ea typeface="Meiryo UI" pitchFamily="50" charset="-128"/>
              <a:cs typeface="Meiryo UI" pitchFamily="50" charset="-128"/>
            </a:endParaRPr>
          </a:p>
        </p:txBody>
      </p:sp>
      <p:sp>
        <p:nvSpPr>
          <p:cNvPr id="30" name="正方形/長方形 29"/>
          <p:cNvSpPr/>
          <p:nvPr/>
        </p:nvSpPr>
        <p:spPr>
          <a:xfrm>
            <a:off x="7338120" y="3942261"/>
            <a:ext cx="1781257"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＜安全の確保＞</a:t>
            </a:r>
            <a:endParaRPr lang="ja-JP" altLang="en-US" dirty="0">
              <a:latin typeface="Meiryo UI" pitchFamily="50" charset="-128"/>
              <a:ea typeface="Meiryo UI" pitchFamily="50" charset="-128"/>
              <a:cs typeface="Meiryo UI" pitchFamily="50" charset="-128"/>
            </a:endParaRPr>
          </a:p>
        </p:txBody>
      </p:sp>
      <p:sp>
        <p:nvSpPr>
          <p:cNvPr id="31" name="正方形/長方形 30"/>
          <p:cNvSpPr/>
          <p:nvPr/>
        </p:nvSpPr>
        <p:spPr>
          <a:xfrm>
            <a:off x="107504" y="4077072"/>
            <a:ext cx="1569660"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＜利用促進＞</a:t>
            </a:r>
            <a:endParaRPr lang="ja-JP" altLang="en-US" dirty="0">
              <a:latin typeface="Meiryo UI" pitchFamily="50" charset="-128"/>
              <a:ea typeface="Meiryo UI" pitchFamily="50" charset="-128"/>
              <a:cs typeface="Meiryo UI" pitchFamily="50" charset="-128"/>
            </a:endParaRPr>
          </a:p>
        </p:txBody>
      </p:sp>
      <p:sp>
        <p:nvSpPr>
          <p:cNvPr id="33" name="線吹き出し 2 (枠付き) 32"/>
          <p:cNvSpPr/>
          <p:nvPr/>
        </p:nvSpPr>
        <p:spPr>
          <a:xfrm>
            <a:off x="237164" y="6210451"/>
            <a:ext cx="4406844" cy="591003"/>
          </a:xfrm>
          <a:prstGeom prst="borderCallout2">
            <a:avLst>
              <a:gd name="adj1" fmla="val 37935"/>
              <a:gd name="adj2" fmla="val 99722"/>
              <a:gd name="adj3" fmla="val 34934"/>
              <a:gd name="adj4" fmla="val 99774"/>
              <a:gd name="adj5" fmla="val 41807"/>
              <a:gd name="adj6" fmla="val 995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4" name="線吹き出し 2 (枠付き) 33"/>
          <p:cNvSpPr/>
          <p:nvPr/>
        </p:nvSpPr>
        <p:spPr>
          <a:xfrm>
            <a:off x="5094208" y="4272026"/>
            <a:ext cx="3956696" cy="1656877"/>
          </a:xfrm>
          <a:prstGeom prst="borderCallout2">
            <a:avLst>
              <a:gd name="adj1" fmla="val -530"/>
              <a:gd name="adj2" fmla="val 23162"/>
              <a:gd name="adj3" fmla="val -18893"/>
              <a:gd name="adj4" fmla="val 11497"/>
              <a:gd name="adj5" fmla="val -61990"/>
              <a:gd name="adj6" fmla="val -9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Meiryo UI" pitchFamily="50" charset="-128"/>
                <a:ea typeface="Meiryo UI" pitchFamily="50" charset="-128"/>
                <a:cs typeface="Meiryo UI" pitchFamily="50" charset="-128"/>
              </a:rPr>
              <a:t>・鉄道の連続立体交差</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　の整備</a:t>
            </a:r>
          </a:p>
          <a:p>
            <a:r>
              <a:rPr lang="ja-JP" altLang="en-US" sz="1600" b="1" dirty="0">
                <a:solidFill>
                  <a:schemeClr val="tx1"/>
                </a:solidFill>
                <a:latin typeface="Meiryo UI" pitchFamily="50" charset="-128"/>
                <a:ea typeface="Meiryo UI" pitchFamily="50" charset="-128"/>
                <a:cs typeface="Meiryo UI" pitchFamily="50" charset="-128"/>
              </a:rPr>
              <a:t>・鉄道駅耐震補強、</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　可動式ホーム柵設置</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・災害時の鉄道運行の</a:t>
            </a:r>
            <a:endParaRPr lang="en-US" altLang="ja-JP" sz="1600" b="1" dirty="0">
              <a:solidFill>
                <a:schemeClr val="tx1"/>
              </a:solidFill>
              <a:latin typeface="Meiryo UI" pitchFamily="50" charset="-128"/>
              <a:ea typeface="Meiryo UI" pitchFamily="50" charset="-128"/>
              <a:cs typeface="Meiryo UI" pitchFamily="50" charset="-128"/>
            </a:endParaRPr>
          </a:p>
          <a:p>
            <a:r>
              <a:rPr lang="ja-JP" altLang="en-US" sz="1600" b="1" dirty="0">
                <a:solidFill>
                  <a:schemeClr val="tx1"/>
                </a:solidFill>
                <a:latin typeface="Meiryo UI" pitchFamily="50" charset="-128"/>
                <a:ea typeface="Meiryo UI" pitchFamily="50" charset="-128"/>
                <a:cs typeface="Meiryo UI" pitchFamily="50" charset="-128"/>
              </a:rPr>
              <a:t>　情報提供　　</a:t>
            </a:r>
          </a:p>
        </p:txBody>
      </p:sp>
      <p:sp>
        <p:nvSpPr>
          <p:cNvPr id="119" name="正方形/長方形 118"/>
          <p:cNvSpPr/>
          <p:nvPr/>
        </p:nvSpPr>
        <p:spPr>
          <a:xfrm>
            <a:off x="5796136" y="899428"/>
            <a:ext cx="2994731"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＜ネットワークの充実・強化＞</a:t>
            </a:r>
            <a:endParaRPr lang="ja-JP" altLang="en-US" dirty="0">
              <a:latin typeface="Meiryo UI" pitchFamily="50" charset="-128"/>
              <a:ea typeface="Meiryo UI" pitchFamily="50" charset="-128"/>
              <a:cs typeface="Meiryo UI" pitchFamily="50" charset="-128"/>
            </a:endParaRPr>
          </a:p>
        </p:txBody>
      </p:sp>
      <p:sp>
        <p:nvSpPr>
          <p:cNvPr id="2" name="正方形/長方形 1"/>
          <p:cNvSpPr/>
          <p:nvPr/>
        </p:nvSpPr>
        <p:spPr>
          <a:xfrm>
            <a:off x="221580" y="5432346"/>
            <a:ext cx="2423226" cy="261610"/>
          </a:xfrm>
          <a:prstGeom prst="rect">
            <a:avLst/>
          </a:prstGeom>
        </p:spPr>
        <p:txBody>
          <a:bodyPr wrap="square">
            <a:spAutoFit/>
          </a:bodyPr>
          <a:lstStyle/>
          <a:p>
            <a:r>
              <a:rPr lang="ja-JP" altLang="en-US" sz="1100" dirty="0">
                <a:latin typeface="Meiryo UI" pitchFamily="50" charset="-128"/>
                <a:ea typeface="Meiryo UI" pitchFamily="50" charset="-128"/>
                <a:cs typeface="Meiryo UI" pitchFamily="50" charset="-128"/>
              </a:rPr>
              <a:t>（鉄道等を乗って巡るモデルルート等）</a:t>
            </a:r>
            <a:endParaRPr lang="ja-JP" altLang="en-US" sz="1100" dirty="0"/>
          </a:p>
        </p:txBody>
      </p:sp>
      <p:pic>
        <p:nvPicPr>
          <p:cNvPr id="36" name="図 35">
            <a:extLst>
              <a:ext uri="{FF2B5EF4-FFF2-40B4-BE49-F238E27FC236}">
                <a16:creationId xmlns:a16="http://schemas.microsoft.com/office/drawing/2014/main" id="{85675C09-9EBE-4C02-84CE-24B0C8DF578F}"/>
              </a:ext>
            </a:extLst>
          </p:cNvPr>
          <p:cNvPicPr>
            <a:picLocks noChangeAspect="1"/>
          </p:cNvPicPr>
          <p:nvPr/>
        </p:nvPicPr>
        <p:blipFill rotWithShape="1">
          <a:blip r:embed="rId3"/>
          <a:srcRect l="7358"/>
          <a:stretch/>
        </p:blipFill>
        <p:spPr>
          <a:xfrm>
            <a:off x="2339752" y="988838"/>
            <a:ext cx="1363861" cy="980054"/>
          </a:xfrm>
          <a:prstGeom prst="rect">
            <a:avLst/>
          </a:prstGeom>
        </p:spPr>
      </p:pic>
      <p:pic>
        <p:nvPicPr>
          <p:cNvPr id="40"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93501" y="4525736"/>
            <a:ext cx="1659885" cy="109578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1" name="正方形/長方形 40"/>
          <p:cNvSpPr/>
          <p:nvPr/>
        </p:nvSpPr>
        <p:spPr>
          <a:xfrm>
            <a:off x="224574" y="6221702"/>
            <a:ext cx="4419434" cy="584775"/>
          </a:xfrm>
          <a:prstGeom prst="rect">
            <a:avLst/>
          </a:prstGeom>
        </p:spPr>
        <p:txBody>
          <a:bodyPr wrap="square">
            <a:spAutoFit/>
          </a:bodyPr>
          <a:lstStyle/>
          <a:p>
            <a:r>
              <a:rPr lang="ja-JP" altLang="en-US" sz="1600" b="1" dirty="0">
                <a:latin typeface="Meiryo UI" pitchFamily="50" charset="-128"/>
                <a:ea typeface="Meiryo UI" pitchFamily="50" charset="-128"/>
                <a:cs typeface="Meiryo UI" pitchFamily="50" charset="-128"/>
              </a:rPr>
              <a:t>・交通手段、事業者の垣根を越え利用者の視点</a:t>
            </a:r>
            <a:endParaRPr lang="en-US" altLang="ja-JP" sz="1600" b="1" dirty="0">
              <a:latin typeface="Meiryo UI" pitchFamily="50" charset="-128"/>
              <a:ea typeface="Meiryo UI" pitchFamily="50" charset="-128"/>
              <a:cs typeface="Meiryo UI" pitchFamily="50" charset="-128"/>
            </a:endParaRPr>
          </a:p>
          <a:p>
            <a:r>
              <a:rPr lang="ja-JP" altLang="en-US" sz="1600" b="1" dirty="0">
                <a:latin typeface="Meiryo UI" pitchFamily="50" charset="-128"/>
                <a:ea typeface="Meiryo UI" pitchFamily="50" charset="-128"/>
                <a:cs typeface="Meiryo UI" pitchFamily="50" charset="-128"/>
              </a:rPr>
              <a:t>　による一元的な交通サービスへの展開</a:t>
            </a:r>
            <a:endParaRPr lang="ja-JP" altLang="en-US" sz="1600" b="1" dirty="0"/>
          </a:p>
        </p:txBody>
      </p:sp>
      <p:sp>
        <p:nvSpPr>
          <p:cNvPr id="35" name="正方形/長方形 34"/>
          <p:cNvSpPr/>
          <p:nvPr/>
        </p:nvSpPr>
        <p:spPr>
          <a:xfrm>
            <a:off x="6580679" y="3491084"/>
            <a:ext cx="2455817" cy="430887"/>
          </a:xfrm>
          <a:prstGeom prst="rect">
            <a:avLst/>
          </a:prstGeom>
        </p:spPr>
        <p:txBody>
          <a:bodyPr wrap="square">
            <a:spAutoFit/>
          </a:bodyPr>
          <a:lstStyle/>
          <a:p>
            <a:r>
              <a:rPr lang="ja-JP" altLang="en-US" sz="1100" dirty="0">
                <a:latin typeface="Meiryo UI" pitchFamily="50" charset="-128"/>
                <a:ea typeface="Meiryo UI" pitchFamily="50" charset="-128"/>
                <a:cs typeface="Meiryo UI" pitchFamily="50" charset="-128"/>
              </a:rPr>
              <a:t>（多機能デジタルサイネージ等による乗継情報、運行情報などの発信）</a:t>
            </a:r>
            <a:endParaRPr lang="ja-JP" altLang="en-US" sz="1100" dirty="0"/>
          </a:p>
        </p:txBody>
      </p:sp>
      <p:sp>
        <p:nvSpPr>
          <p:cNvPr id="37" name="正方形/長方形 36"/>
          <p:cNvSpPr/>
          <p:nvPr/>
        </p:nvSpPr>
        <p:spPr>
          <a:xfrm>
            <a:off x="4919737" y="5957606"/>
            <a:ext cx="3636587" cy="369332"/>
          </a:xfrm>
          <a:prstGeom prst="rect">
            <a:avLst/>
          </a:prstGeom>
        </p:spPr>
        <p:txBody>
          <a:bodyPr wrap="square">
            <a:spAutoFit/>
          </a:bodyPr>
          <a:lstStyle/>
          <a:p>
            <a:r>
              <a:rPr lang="ja-JP" altLang="en-US" b="1" dirty="0">
                <a:solidFill>
                  <a:prstClr val="black"/>
                </a:solidFill>
                <a:latin typeface="Meiryo UI" pitchFamily="50" charset="-128"/>
                <a:ea typeface="Meiryo UI" pitchFamily="50" charset="-128"/>
                <a:cs typeface="Meiryo UI" pitchFamily="50" charset="-128"/>
              </a:rPr>
              <a:t>＜利用しやすい運賃＞</a:t>
            </a:r>
            <a:endParaRPr lang="ja-JP" altLang="en-US" dirty="0">
              <a:latin typeface="Meiryo UI" pitchFamily="50" charset="-128"/>
              <a:ea typeface="Meiryo UI" pitchFamily="50" charset="-128"/>
              <a:cs typeface="Meiryo UI" pitchFamily="50" charset="-128"/>
            </a:endParaRPr>
          </a:p>
        </p:txBody>
      </p:sp>
      <p:sp>
        <p:nvSpPr>
          <p:cNvPr id="38" name="正方形/長方形 37"/>
          <p:cNvSpPr/>
          <p:nvPr/>
        </p:nvSpPr>
        <p:spPr>
          <a:xfrm>
            <a:off x="4988173" y="6348633"/>
            <a:ext cx="2643731" cy="338554"/>
          </a:xfrm>
          <a:prstGeom prst="rect">
            <a:avLst/>
          </a:prstGeom>
        </p:spPr>
        <p:txBody>
          <a:bodyPr wrap="square">
            <a:spAutoFit/>
          </a:bodyPr>
          <a:lstStyle/>
          <a:p>
            <a:r>
              <a:rPr lang="ja-JP" altLang="en-US" sz="1600" b="1" dirty="0">
                <a:latin typeface="Meiryo UI" pitchFamily="50" charset="-128"/>
                <a:ea typeface="Meiryo UI" pitchFamily="50" charset="-128"/>
                <a:cs typeface="Meiryo UI" pitchFamily="50" charset="-128"/>
              </a:rPr>
              <a:t>・料金負担の軽減</a:t>
            </a:r>
            <a:endParaRPr lang="ja-JP" altLang="en-US" sz="1600" b="1" dirty="0"/>
          </a:p>
        </p:txBody>
      </p:sp>
      <p:sp>
        <p:nvSpPr>
          <p:cNvPr id="46" name="線吹き出し 2 (枠付き) 45"/>
          <p:cNvSpPr/>
          <p:nvPr/>
        </p:nvSpPr>
        <p:spPr>
          <a:xfrm>
            <a:off x="4963263" y="6319277"/>
            <a:ext cx="3888000" cy="396000"/>
          </a:xfrm>
          <a:prstGeom prst="borderCallout2">
            <a:avLst>
              <a:gd name="adj1" fmla="val 37935"/>
              <a:gd name="adj2" fmla="val 99722"/>
              <a:gd name="adj3" fmla="val 34934"/>
              <a:gd name="adj4" fmla="val 99774"/>
              <a:gd name="adj5" fmla="val 41807"/>
              <a:gd name="adj6" fmla="val 995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スライド番号プレースホルダー 1"/>
          <p:cNvSpPr>
            <a:spLocks noGrp="1"/>
          </p:cNvSpPr>
          <p:nvPr>
            <p:ph type="sldNum" sz="quarter" idx="12"/>
          </p:nvPr>
        </p:nvSpPr>
        <p:spPr>
          <a:xfrm>
            <a:off x="7010400" y="6470920"/>
            <a:ext cx="2133600" cy="365125"/>
          </a:xfrm>
        </p:spPr>
        <p:txBody>
          <a:bodyPr/>
          <a:lstStyle/>
          <a:p>
            <a:pPr>
              <a:defRPr/>
            </a:pPr>
            <a:fld id="{9126C135-2A3E-49C2-BF18-D65F4F7DE898}" type="slidenum">
              <a:rPr lang="ja-JP" altLang="en-US" sz="1100" smtClean="0"/>
              <a:pPr>
                <a:defRPr/>
              </a:pPr>
              <a:t>16</a:t>
            </a:fld>
            <a:endParaRPr lang="ja-JP" altLang="en-US" sz="1100" dirty="0"/>
          </a:p>
        </p:txBody>
      </p:sp>
      <p:pic>
        <p:nvPicPr>
          <p:cNvPr id="5" name="図 4"/>
          <p:cNvPicPr>
            <a:picLocks noChangeAspect="1"/>
          </p:cNvPicPr>
          <p:nvPr/>
        </p:nvPicPr>
        <p:blipFill rotWithShape="1">
          <a:blip r:embed="rId6"/>
          <a:srcRect l="4736" t="4529" r="-750" b="508"/>
          <a:stretch/>
        </p:blipFill>
        <p:spPr>
          <a:xfrm>
            <a:off x="6964050" y="2263208"/>
            <a:ext cx="1656000" cy="1228624"/>
          </a:xfrm>
          <a:prstGeom prst="rect">
            <a:avLst/>
          </a:prstGeom>
        </p:spPr>
      </p:pic>
      <p:pic>
        <p:nvPicPr>
          <p:cNvPr id="43" name="図 42"/>
          <p:cNvPicPr>
            <a:picLocks noChangeAspect="1"/>
          </p:cNvPicPr>
          <p:nvPr/>
        </p:nvPicPr>
        <p:blipFill>
          <a:blip r:embed="rId7"/>
          <a:stretch>
            <a:fillRect/>
          </a:stretch>
        </p:blipFill>
        <p:spPr>
          <a:xfrm>
            <a:off x="2537515" y="4474461"/>
            <a:ext cx="1701480" cy="1198334"/>
          </a:xfrm>
          <a:prstGeom prst="rect">
            <a:avLst/>
          </a:prstGeom>
        </p:spPr>
      </p:pic>
      <p:pic>
        <p:nvPicPr>
          <p:cNvPr id="44" name="図 43"/>
          <p:cNvPicPr>
            <a:picLocks noChangeAspect="1"/>
          </p:cNvPicPr>
          <p:nvPr/>
        </p:nvPicPr>
        <p:blipFill>
          <a:blip r:embed="rId8"/>
          <a:stretch>
            <a:fillRect/>
          </a:stretch>
        </p:blipFill>
        <p:spPr>
          <a:xfrm rot="20083513">
            <a:off x="3787737" y="5491956"/>
            <a:ext cx="569446" cy="259130"/>
          </a:xfrm>
          <a:prstGeom prst="rect">
            <a:avLst/>
          </a:prstGeom>
        </p:spPr>
      </p:pic>
    </p:spTree>
    <p:extLst>
      <p:ext uri="{BB962C8B-B14F-4D97-AF65-F5344CB8AC3E}">
        <p14:creationId xmlns:p14="http://schemas.microsoft.com/office/powerpoint/2010/main" val="3493510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
          <p:cNvSpPr>
            <a:spLocks noGrp="1"/>
          </p:cNvSpPr>
          <p:nvPr>
            <p:ph type="sldNum" sz="quarter" idx="12"/>
          </p:nvPr>
        </p:nvSpPr>
        <p:spPr>
          <a:xfrm>
            <a:off x="6951076" y="6472728"/>
            <a:ext cx="2133600" cy="365125"/>
          </a:xfrm>
        </p:spPr>
        <p:txBody>
          <a:bodyPr/>
          <a:lstStyle/>
          <a:p>
            <a:pPr>
              <a:defRPr/>
            </a:pPr>
            <a:fld id="{9126C135-2A3E-49C2-BF18-D65F4F7DE898}" type="slidenum">
              <a:rPr lang="ja-JP" altLang="en-US" sz="1100" smtClean="0"/>
              <a:pPr>
                <a:defRPr/>
              </a:pPr>
              <a:t>17</a:t>
            </a:fld>
            <a:endParaRPr lang="ja-JP" altLang="en-US" sz="1100" dirty="0"/>
          </a:p>
        </p:txBody>
      </p:sp>
      <p:sp>
        <p:nvSpPr>
          <p:cNvPr id="45" name="正方形/長方形 6"/>
          <p:cNvSpPr>
            <a:spLocks noChangeArrowheads="1"/>
          </p:cNvSpPr>
          <p:nvPr/>
        </p:nvSpPr>
        <p:spPr bwMode="auto">
          <a:xfrm>
            <a:off x="107504" y="404664"/>
            <a:ext cx="8928992" cy="3456000"/>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相互直通運転の実施</a:t>
            </a:r>
            <a:endParaRPr lang="en-US" altLang="ja-JP" sz="600" dirty="0">
              <a:latin typeface="Meiryo UI" pitchFamily="50" charset="-128"/>
              <a:ea typeface="Meiryo UI" pitchFamily="50" charset="-128"/>
              <a:cs typeface="Meiryo UI" pitchFamily="50" charset="-128"/>
            </a:endParaRPr>
          </a:p>
          <a:p>
            <a:pPr marL="182563" indent="-182563"/>
            <a:endParaRPr lang="en-US" altLang="ja-JP" sz="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既存の鉄道ネットワークを有効活用し、部分的な改良などにより、事業者が相互に乗入運転するなど、乗継負担の軽減を図る</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p:txBody>
      </p:sp>
      <p:sp>
        <p:nvSpPr>
          <p:cNvPr id="34" name="正方形/長方形 33"/>
          <p:cNvSpPr/>
          <p:nvPr/>
        </p:nvSpPr>
        <p:spPr>
          <a:xfrm>
            <a:off x="27296" y="27296"/>
            <a:ext cx="2994731"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＜ネットワークの充実・強化＞</a:t>
            </a:r>
            <a:endParaRPr lang="ja-JP" altLang="en-US" dirty="0">
              <a:latin typeface="Meiryo UI" pitchFamily="50" charset="-128"/>
              <a:ea typeface="Meiryo UI" pitchFamily="50" charset="-128"/>
              <a:cs typeface="Meiryo UI" pitchFamily="50" charset="-128"/>
            </a:endParaRPr>
          </a:p>
        </p:txBody>
      </p:sp>
      <p:grpSp>
        <p:nvGrpSpPr>
          <p:cNvPr id="35" name="グループ化 34"/>
          <p:cNvGrpSpPr/>
          <p:nvPr/>
        </p:nvGrpSpPr>
        <p:grpSpPr>
          <a:xfrm>
            <a:off x="611560" y="1284614"/>
            <a:ext cx="8136903" cy="2521175"/>
            <a:chOff x="164706" y="1631718"/>
            <a:chExt cx="8655765" cy="3957523"/>
          </a:xfrm>
        </p:grpSpPr>
        <p:grpSp>
          <p:nvGrpSpPr>
            <p:cNvPr id="38" name="グループ化 37"/>
            <p:cNvGrpSpPr/>
            <p:nvPr/>
          </p:nvGrpSpPr>
          <p:grpSpPr>
            <a:xfrm>
              <a:off x="380512" y="1631718"/>
              <a:ext cx="8439959" cy="3957523"/>
              <a:chOff x="1060698" y="2063765"/>
              <a:chExt cx="7197358" cy="3957523"/>
            </a:xfrm>
          </p:grpSpPr>
          <p:pic>
            <p:nvPicPr>
              <p:cNvPr id="53" name="Picture 55"/>
              <p:cNvPicPr>
                <a:picLocks noChangeAspect="1" noChangeArrowheads="1"/>
              </p:cNvPicPr>
              <p:nvPr/>
            </p:nvPicPr>
            <p:blipFill>
              <a:blip r:embed="rId2"/>
              <a:srcRect/>
              <a:stretch>
                <a:fillRect/>
              </a:stretch>
            </p:blipFill>
            <p:spPr bwMode="auto">
              <a:xfrm>
                <a:off x="3653978" y="3705999"/>
                <a:ext cx="782852" cy="674465"/>
              </a:xfrm>
              <a:prstGeom prst="rect">
                <a:avLst/>
              </a:prstGeom>
              <a:noFill/>
              <a:ln w="9525">
                <a:noFill/>
                <a:miter lim="800000"/>
                <a:headEnd/>
                <a:tailEnd/>
              </a:ln>
            </p:spPr>
          </p:pic>
          <p:cxnSp>
            <p:nvCxnSpPr>
              <p:cNvPr id="54" name="直線矢印コネクタ 53"/>
              <p:cNvCxnSpPr/>
              <p:nvPr/>
            </p:nvCxnSpPr>
            <p:spPr>
              <a:xfrm>
                <a:off x="2151595" y="4349905"/>
                <a:ext cx="3197" cy="1638781"/>
              </a:xfrm>
              <a:prstGeom prst="straightConnector1">
                <a:avLst/>
              </a:prstGeom>
              <a:ln w="139700">
                <a:solidFill>
                  <a:srgbClr val="FFCCCC"/>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2137947" y="2654327"/>
                <a:ext cx="0" cy="1412742"/>
              </a:xfrm>
              <a:prstGeom prst="straightConnector1">
                <a:avLst/>
              </a:prstGeom>
              <a:ln w="139700">
                <a:solidFill>
                  <a:srgbClr val="FFCCCC"/>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7524328" y="2678524"/>
                <a:ext cx="0" cy="3342764"/>
              </a:xfrm>
              <a:prstGeom prst="straightConnector1">
                <a:avLst/>
              </a:prstGeom>
              <a:ln w="1397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56"/>
              <p:cNvSpPr/>
              <p:nvPr/>
            </p:nvSpPr>
            <p:spPr>
              <a:xfrm>
                <a:off x="2079587" y="412627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8" name="Picture 3" descr="C:\Users\Okada\Desktop\01\30.gif"/>
              <p:cNvPicPr>
                <a:picLocks noChangeAspect="1" noChangeArrowheads="1"/>
              </p:cNvPicPr>
              <p:nvPr/>
            </p:nvPicPr>
            <p:blipFill>
              <a:blip r:embed="rId3" cstate="print"/>
              <a:srcRect/>
              <a:stretch>
                <a:fillRect/>
              </a:stretch>
            </p:blipFill>
            <p:spPr bwMode="auto">
              <a:xfrm>
                <a:off x="1060698" y="3621326"/>
                <a:ext cx="730476" cy="730476"/>
              </a:xfrm>
              <a:prstGeom prst="rect">
                <a:avLst/>
              </a:prstGeom>
              <a:noFill/>
            </p:spPr>
          </p:pic>
          <p:sp>
            <p:nvSpPr>
              <p:cNvPr id="59" name="テキスト ボックス 58"/>
              <p:cNvSpPr txBox="1"/>
              <p:nvPr/>
            </p:nvSpPr>
            <p:spPr>
              <a:xfrm>
                <a:off x="2195736" y="3059668"/>
                <a:ext cx="1188640" cy="443985"/>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路線</a:t>
                </a:r>
                <a:r>
                  <a:rPr kumimoji="1" lang="en-US" altLang="ja-JP" sz="1400" dirty="0">
                    <a:latin typeface="Meiryo UI" pitchFamily="50" charset="-128"/>
                    <a:ea typeface="Meiryo UI" pitchFamily="50" charset="-128"/>
                    <a:cs typeface="Meiryo UI" pitchFamily="50" charset="-128"/>
                  </a:rPr>
                  <a:t>A</a:t>
                </a:r>
                <a:endParaRPr kumimoji="1" lang="ja-JP" altLang="en-US" sz="14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195736" y="5003884"/>
                <a:ext cx="1188640" cy="443985"/>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路線</a:t>
                </a:r>
                <a:r>
                  <a:rPr kumimoji="1" lang="en-US" altLang="ja-JP" sz="1400" dirty="0">
                    <a:latin typeface="Meiryo UI" pitchFamily="50" charset="-128"/>
                    <a:ea typeface="Meiryo UI" pitchFamily="50" charset="-128"/>
                    <a:cs typeface="Meiryo UI" pitchFamily="50" charset="-128"/>
                  </a:rPr>
                  <a:t>B</a:t>
                </a:r>
                <a:endParaRPr kumimoji="1" lang="ja-JP" altLang="en-US" sz="1400" dirty="0">
                  <a:latin typeface="Meiryo UI" pitchFamily="50" charset="-128"/>
                  <a:ea typeface="Meiryo UI" pitchFamily="50" charset="-128"/>
                  <a:cs typeface="Meiryo UI" pitchFamily="50" charset="-128"/>
                </a:endParaRPr>
              </a:p>
            </p:txBody>
          </p:sp>
          <p:sp>
            <p:nvSpPr>
              <p:cNvPr id="61" name="テキスト ボックス 60"/>
              <p:cNvSpPr txBox="1"/>
              <p:nvPr/>
            </p:nvSpPr>
            <p:spPr>
              <a:xfrm>
                <a:off x="6067111" y="4316836"/>
                <a:ext cx="1296000" cy="43480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kumimoji="1" lang="ja-JP" altLang="en-US" sz="1200" dirty="0">
                    <a:latin typeface="Meiryo UI" pitchFamily="50" charset="-128"/>
                    <a:ea typeface="Meiryo UI" pitchFamily="50" charset="-128"/>
                    <a:cs typeface="Meiryo UI" pitchFamily="50" charset="-128"/>
                  </a:rPr>
                  <a:t>相互直通運転</a:t>
                </a:r>
              </a:p>
            </p:txBody>
          </p:sp>
          <p:sp>
            <p:nvSpPr>
              <p:cNvPr id="62" name="テキスト ボックス 61"/>
              <p:cNvSpPr txBox="1"/>
              <p:nvPr/>
            </p:nvSpPr>
            <p:spPr>
              <a:xfrm>
                <a:off x="1565080" y="2063765"/>
                <a:ext cx="1152128" cy="466944"/>
              </a:xfrm>
              <a:prstGeom prst="rect">
                <a:avLst/>
              </a:prstGeom>
              <a:noFill/>
            </p:spPr>
            <p:txBody>
              <a:bodyPr wrap="square" rtlCol="0" anchor="ctr">
                <a:spAutoFit/>
              </a:bodyPr>
              <a:lstStyle/>
              <a:p>
                <a:pPr algn="ct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改良前</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63" name="テキスト ボックス 62"/>
              <p:cNvSpPr txBox="1"/>
              <p:nvPr/>
            </p:nvSpPr>
            <p:spPr>
              <a:xfrm>
                <a:off x="4104112" y="2086744"/>
                <a:ext cx="1476000" cy="466944"/>
              </a:xfrm>
              <a:prstGeom prst="rect">
                <a:avLst/>
              </a:prstGeom>
              <a:noFill/>
            </p:spPr>
            <p:txBody>
              <a:bodyPr wrap="square" rtlCol="0" anchor="ctr">
                <a:spAutoFit/>
              </a:bodyPr>
              <a:lstStyle/>
              <a:p>
                <a:pPr algn="ct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改良</a:t>
                </a:r>
                <a:r>
                  <a:rPr lang="ja-JP" altLang="en-US" sz="1400" dirty="0">
                    <a:latin typeface="Meiryo UI" pitchFamily="50" charset="-128"/>
                    <a:ea typeface="Meiryo UI" pitchFamily="50" charset="-128"/>
                    <a:cs typeface="Meiryo UI" pitchFamily="50" charset="-128"/>
                  </a:rPr>
                  <a:t>案①</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cxnSp>
            <p:nvCxnSpPr>
              <p:cNvPr id="64" name="直線矢印コネクタ 63"/>
              <p:cNvCxnSpPr/>
              <p:nvPr/>
            </p:nvCxnSpPr>
            <p:spPr>
              <a:xfrm>
                <a:off x="4838184" y="4349905"/>
                <a:ext cx="0" cy="1638781"/>
              </a:xfrm>
              <a:prstGeom prst="straightConnector1">
                <a:avLst/>
              </a:prstGeom>
              <a:ln w="139700">
                <a:solidFill>
                  <a:srgbClr val="FFCCCC"/>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4834987" y="2654327"/>
                <a:ext cx="0" cy="1412742"/>
              </a:xfrm>
              <a:prstGeom prst="straightConnector1">
                <a:avLst/>
              </a:prstGeom>
              <a:ln w="139700">
                <a:solidFill>
                  <a:srgbClr val="FFCCCC"/>
                </a:solidFill>
                <a:tailEnd type="triangle"/>
              </a:ln>
            </p:spPr>
            <p:style>
              <a:lnRef idx="1">
                <a:schemeClr val="accent1"/>
              </a:lnRef>
              <a:fillRef idx="0">
                <a:schemeClr val="accent1"/>
              </a:fillRef>
              <a:effectRef idx="0">
                <a:schemeClr val="accent1"/>
              </a:effectRef>
              <a:fontRef idx="minor">
                <a:schemeClr val="tx1"/>
              </a:fontRef>
            </p:style>
          </p:cxnSp>
          <p:sp>
            <p:nvSpPr>
              <p:cNvPr id="66" name="円/楕円 65"/>
              <p:cNvSpPr/>
              <p:nvPr/>
            </p:nvSpPr>
            <p:spPr>
              <a:xfrm>
                <a:off x="4762979" y="414908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7" name="Picture 2" descr="C:\Users\Okada\Desktop\l_04.gif\l_04.gif"/>
              <p:cNvPicPr>
                <a:picLocks noChangeAspect="1" noChangeArrowheads="1"/>
              </p:cNvPicPr>
              <p:nvPr/>
            </p:nvPicPr>
            <p:blipFill>
              <a:blip r:embed="rId4" cstate="print"/>
              <a:srcRect/>
              <a:stretch>
                <a:fillRect/>
              </a:stretch>
            </p:blipFill>
            <p:spPr bwMode="auto">
              <a:xfrm>
                <a:off x="3657333" y="2565320"/>
                <a:ext cx="942976" cy="942974"/>
              </a:xfrm>
              <a:prstGeom prst="rect">
                <a:avLst/>
              </a:prstGeom>
              <a:noFill/>
            </p:spPr>
          </p:pic>
          <p:sp>
            <p:nvSpPr>
              <p:cNvPr id="68" name="テキスト ボックス 67"/>
              <p:cNvSpPr txBox="1"/>
              <p:nvPr/>
            </p:nvSpPr>
            <p:spPr>
              <a:xfrm>
                <a:off x="4895528" y="3059668"/>
                <a:ext cx="1188640" cy="443985"/>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路線</a:t>
                </a:r>
                <a:r>
                  <a:rPr kumimoji="1" lang="en-US" altLang="ja-JP" sz="1400" dirty="0">
                    <a:latin typeface="Meiryo UI" pitchFamily="50" charset="-128"/>
                    <a:ea typeface="Meiryo UI" pitchFamily="50" charset="-128"/>
                    <a:cs typeface="Meiryo UI" pitchFamily="50" charset="-128"/>
                  </a:rPr>
                  <a:t>A</a:t>
                </a:r>
                <a:endParaRPr kumimoji="1" lang="ja-JP" altLang="en-US" sz="1400" dirty="0">
                  <a:latin typeface="Meiryo UI" pitchFamily="50" charset="-128"/>
                  <a:ea typeface="Meiryo UI" pitchFamily="50" charset="-128"/>
                  <a:cs typeface="Meiryo UI" pitchFamily="50" charset="-128"/>
                </a:endParaRPr>
              </a:p>
            </p:txBody>
          </p:sp>
          <p:sp>
            <p:nvSpPr>
              <p:cNvPr id="69" name="テキスト ボックス 68"/>
              <p:cNvSpPr txBox="1"/>
              <p:nvPr/>
            </p:nvSpPr>
            <p:spPr>
              <a:xfrm>
                <a:off x="4892776" y="5003884"/>
                <a:ext cx="1188640" cy="443985"/>
              </a:xfrm>
              <a:prstGeom prst="rect">
                <a:avLst/>
              </a:prstGeom>
              <a:noFill/>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路線</a:t>
                </a:r>
                <a:r>
                  <a:rPr kumimoji="1" lang="en-US" altLang="ja-JP" sz="1400" dirty="0">
                    <a:latin typeface="Meiryo UI" pitchFamily="50" charset="-128"/>
                    <a:ea typeface="Meiryo UI" pitchFamily="50" charset="-128"/>
                    <a:cs typeface="Meiryo UI" pitchFamily="50" charset="-128"/>
                  </a:rPr>
                  <a:t>B</a:t>
                </a:r>
                <a:endParaRPr kumimoji="1" lang="ja-JP" altLang="en-US" sz="1400" dirty="0">
                  <a:latin typeface="Meiryo UI" pitchFamily="50" charset="-128"/>
                  <a:ea typeface="Meiryo UI" pitchFamily="50" charset="-128"/>
                  <a:cs typeface="Meiryo UI" pitchFamily="50" charset="-128"/>
                </a:endParaRPr>
              </a:p>
            </p:txBody>
          </p:sp>
          <p:sp>
            <p:nvSpPr>
              <p:cNvPr id="70" name="テキスト ボックス 69"/>
              <p:cNvSpPr txBox="1"/>
              <p:nvPr/>
            </p:nvSpPr>
            <p:spPr>
              <a:xfrm>
                <a:off x="6782056" y="2086705"/>
                <a:ext cx="1476000" cy="466944"/>
              </a:xfrm>
              <a:prstGeom prst="rect">
                <a:avLst/>
              </a:prstGeom>
              <a:noFill/>
            </p:spPr>
            <p:txBody>
              <a:bodyPr wrap="square" rtlCol="0" anchor="ctr">
                <a:spAutoFit/>
              </a:bodyPr>
              <a:lstStyle/>
              <a:p>
                <a:pPr algn="ct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改良案②</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71" name="テキスト ボックス 70"/>
              <p:cNvSpPr txBox="1"/>
              <p:nvPr/>
            </p:nvSpPr>
            <p:spPr>
              <a:xfrm>
                <a:off x="3491880" y="4486547"/>
                <a:ext cx="1188640" cy="43480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kumimoji="1" lang="ja-JP" altLang="en-US" sz="1200" dirty="0">
                    <a:latin typeface="Meiryo UI" pitchFamily="50" charset="-128"/>
                    <a:ea typeface="Meiryo UI" pitchFamily="50" charset="-128"/>
                    <a:cs typeface="Meiryo UI" pitchFamily="50" charset="-128"/>
                  </a:rPr>
                  <a:t>ホーム乗継ぎ</a:t>
                </a:r>
              </a:p>
            </p:txBody>
          </p:sp>
        </p:grpSp>
        <p:sp>
          <p:nvSpPr>
            <p:cNvPr id="42" name="右矢印 41"/>
            <p:cNvSpPr/>
            <p:nvPr/>
          </p:nvSpPr>
          <p:spPr>
            <a:xfrm>
              <a:off x="2290914" y="3277389"/>
              <a:ext cx="782352" cy="97768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Picture 2" descr="C:\Users\Okada\Desktop\l_04.gif\l_04.gif"/>
            <p:cNvPicPr>
              <a:picLocks noChangeAspect="1" noChangeArrowheads="1"/>
            </p:cNvPicPr>
            <p:nvPr/>
          </p:nvPicPr>
          <p:blipFill>
            <a:blip r:embed="rId4" cstate="print"/>
            <a:srcRect/>
            <a:stretch>
              <a:fillRect/>
            </a:stretch>
          </p:blipFill>
          <p:spPr bwMode="auto">
            <a:xfrm>
              <a:off x="6490229" y="2860526"/>
              <a:ext cx="1105777" cy="942974"/>
            </a:xfrm>
            <a:prstGeom prst="rect">
              <a:avLst/>
            </a:prstGeom>
            <a:noFill/>
          </p:spPr>
        </p:pic>
        <p:pic>
          <p:nvPicPr>
            <p:cNvPr id="49" name="Picture 2" descr="C:\Users\Okada\Desktop\l_04.gif\l_04.gif"/>
            <p:cNvPicPr>
              <a:picLocks noChangeAspect="1" noChangeArrowheads="1"/>
            </p:cNvPicPr>
            <p:nvPr/>
          </p:nvPicPr>
          <p:blipFill>
            <a:blip r:embed="rId4" cstate="print"/>
            <a:srcRect/>
            <a:stretch>
              <a:fillRect/>
            </a:stretch>
          </p:blipFill>
          <p:spPr bwMode="auto">
            <a:xfrm>
              <a:off x="266235" y="2171991"/>
              <a:ext cx="1105777" cy="942974"/>
            </a:xfrm>
            <a:prstGeom prst="rect">
              <a:avLst/>
            </a:prstGeom>
            <a:noFill/>
          </p:spPr>
        </p:pic>
        <p:pic>
          <p:nvPicPr>
            <p:cNvPr id="50" name="Picture 2" descr="C:\Users\Okada\Desktop\l_04.gif\l_04.gif"/>
            <p:cNvPicPr>
              <a:picLocks noChangeAspect="1" noChangeArrowheads="1"/>
            </p:cNvPicPr>
            <p:nvPr/>
          </p:nvPicPr>
          <p:blipFill>
            <a:blip r:embed="rId4" cstate="print"/>
            <a:srcRect/>
            <a:stretch>
              <a:fillRect/>
            </a:stretch>
          </p:blipFill>
          <p:spPr bwMode="auto">
            <a:xfrm>
              <a:off x="284526" y="4547150"/>
              <a:ext cx="1105776" cy="942973"/>
            </a:xfrm>
            <a:prstGeom prst="rect">
              <a:avLst/>
            </a:prstGeom>
            <a:noFill/>
          </p:spPr>
        </p:pic>
        <p:pic>
          <p:nvPicPr>
            <p:cNvPr id="51" name="Picture 2" descr="C:\Users\Okada\Desktop\l_04.gif\l_04.gif"/>
            <p:cNvPicPr>
              <a:picLocks noChangeAspect="1" noChangeArrowheads="1"/>
            </p:cNvPicPr>
            <p:nvPr/>
          </p:nvPicPr>
          <p:blipFill>
            <a:blip r:embed="rId4" cstate="print"/>
            <a:srcRect/>
            <a:stretch>
              <a:fillRect/>
            </a:stretch>
          </p:blipFill>
          <p:spPr bwMode="auto">
            <a:xfrm>
              <a:off x="3421514" y="4609933"/>
              <a:ext cx="1105777" cy="942976"/>
            </a:xfrm>
            <a:prstGeom prst="rect">
              <a:avLst/>
            </a:prstGeom>
            <a:noFill/>
          </p:spPr>
        </p:pic>
        <p:sp>
          <p:nvSpPr>
            <p:cNvPr id="52" name="テキスト ボックス 51"/>
            <p:cNvSpPr txBox="1"/>
            <p:nvPr/>
          </p:nvSpPr>
          <p:spPr>
            <a:xfrm>
              <a:off x="164706" y="4021546"/>
              <a:ext cx="1224000" cy="43480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kumimoji="1" lang="ja-JP" altLang="en-US" sz="1200" dirty="0">
                  <a:latin typeface="Meiryo UI" pitchFamily="50" charset="-128"/>
                  <a:ea typeface="Meiryo UI" pitchFamily="50" charset="-128"/>
                  <a:cs typeface="Meiryo UI" pitchFamily="50" charset="-128"/>
                </a:rPr>
                <a:t>乗継ぎが発生</a:t>
              </a:r>
            </a:p>
          </p:txBody>
        </p:sp>
      </p:grpSp>
      <p:sp>
        <p:nvSpPr>
          <p:cNvPr id="82" name="正方形/長方形 6"/>
          <p:cNvSpPr>
            <a:spLocks noChangeArrowheads="1"/>
          </p:cNvSpPr>
          <p:nvPr/>
        </p:nvSpPr>
        <p:spPr bwMode="auto">
          <a:xfrm>
            <a:off x="148448" y="3974000"/>
            <a:ext cx="5359656" cy="338554"/>
          </a:xfrm>
          <a:prstGeom prst="rect">
            <a:avLst/>
          </a:prstGeom>
          <a:noFill/>
          <a:ln w="9525">
            <a:noFill/>
            <a:miter lim="800000"/>
            <a:headEnd/>
            <a:tailEnd/>
          </a:ln>
        </p:spPr>
        <p:txBody>
          <a:bodyPr wrap="square">
            <a:spAutoFit/>
          </a:bodyPr>
          <a:lstStyle/>
          <a:p>
            <a:pPr marL="177800" indent="-177800"/>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相互直通運転の取組効果：阪神なんば線</a:t>
            </a:r>
            <a:r>
              <a:rPr lang="en-US" altLang="ja-JP" sz="1600" b="1" dirty="0">
                <a:latin typeface="Meiryo UI" pitchFamily="50" charset="-128"/>
                <a:ea typeface="Meiryo UI" pitchFamily="50" charset="-128"/>
                <a:cs typeface="Meiryo UI" pitchFamily="50" charset="-128"/>
              </a:rPr>
              <a:t>】</a:t>
            </a:r>
          </a:p>
        </p:txBody>
      </p:sp>
      <p:pic>
        <p:nvPicPr>
          <p:cNvPr id="83" name="Picture 47"/>
          <p:cNvPicPr>
            <a:picLocks noChangeAspect="1" noChangeArrowheads="1"/>
          </p:cNvPicPr>
          <p:nvPr/>
        </p:nvPicPr>
        <p:blipFill>
          <a:blip r:embed="rId5" cstate="print"/>
          <a:srcRect/>
          <a:stretch>
            <a:fillRect/>
          </a:stretch>
        </p:blipFill>
        <p:spPr bwMode="auto">
          <a:xfrm>
            <a:off x="384408" y="4963248"/>
            <a:ext cx="3992129" cy="1625915"/>
          </a:xfrm>
          <a:prstGeom prst="rect">
            <a:avLst/>
          </a:prstGeom>
          <a:noFill/>
          <a:ln w="9525">
            <a:noFill/>
            <a:miter lim="800000"/>
            <a:headEnd/>
            <a:tailEnd/>
          </a:ln>
        </p:spPr>
      </p:pic>
      <p:sp>
        <p:nvSpPr>
          <p:cNvPr id="87" name="正方形/長方形 86"/>
          <p:cNvSpPr/>
          <p:nvPr/>
        </p:nvSpPr>
        <p:spPr>
          <a:xfrm>
            <a:off x="107504" y="3933056"/>
            <a:ext cx="8928992" cy="2880000"/>
          </a:xfrm>
          <a:prstGeom prst="rect">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6"/>
          <p:cNvSpPr>
            <a:spLocks noChangeArrowheads="1"/>
          </p:cNvSpPr>
          <p:nvPr/>
        </p:nvSpPr>
        <p:spPr bwMode="auto">
          <a:xfrm>
            <a:off x="323528" y="4293096"/>
            <a:ext cx="8503456" cy="565146"/>
          </a:xfrm>
          <a:prstGeom prst="rect">
            <a:avLst/>
          </a:prstGeom>
          <a:noFill/>
          <a:ln w="9525">
            <a:noFill/>
            <a:miter lim="800000"/>
            <a:headEnd/>
            <a:tailEnd/>
          </a:ln>
        </p:spPr>
        <p:txBody>
          <a:bodyPr wrap="square" lIns="36000" tIns="36000" rIns="36000" bIns="36000">
            <a:spAutoFit/>
          </a:bodyPr>
          <a:lstStyle/>
          <a:p>
            <a:r>
              <a:rPr lang="en-US" altLang="ja-JP" sz="1600" dirty="0">
                <a:latin typeface="Meiryo UI" pitchFamily="50" charset="-128"/>
                <a:ea typeface="Meiryo UI" pitchFamily="50" charset="-128"/>
                <a:cs typeface="Meiryo UI" pitchFamily="50" charset="-128"/>
              </a:rPr>
              <a:t>H31</a:t>
            </a:r>
            <a:r>
              <a:rPr lang="ja-JP" altLang="en-US" sz="1600" dirty="0">
                <a:latin typeface="Meiryo UI" pitchFamily="50" charset="-128"/>
                <a:ea typeface="Meiryo UI" pitchFamily="50" charset="-128"/>
                <a:cs typeface="Meiryo UI" pitchFamily="50" charset="-128"/>
              </a:rPr>
              <a:t>年</a:t>
            </a:r>
            <a:r>
              <a:rPr lang="en-US" altLang="ja-JP" sz="1600" dirty="0">
                <a:latin typeface="Meiryo UI" pitchFamily="50" charset="-128"/>
                <a:ea typeface="Meiryo UI" pitchFamily="50" charset="-128"/>
                <a:cs typeface="Meiryo UI" pitchFamily="50" charset="-128"/>
              </a:rPr>
              <a:t>3</a:t>
            </a:r>
            <a:r>
              <a:rPr lang="ja-JP" altLang="en-US" sz="1600" dirty="0">
                <a:latin typeface="Meiryo UI" pitchFamily="50" charset="-128"/>
                <a:ea typeface="Meiryo UI" pitchFamily="50" charset="-128"/>
                <a:cs typeface="Meiryo UI" pitchFamily="50" charset="-128"/>
              </a:rPr>
              <a:t>月で、阪神なんば線の開業から</a:t>
            </a:r>
            <a:r>
              <a:rPr lang="en-US" altLang="ja-JP" sz="1600" dirty="0">
                <a:latin typeface="Meiryo UI" pitchFamily="50" charset="-128"/>
                <a:ea typeface="Meiryo UI" pitchFamily="50" charset="-128"/>
                <a:cs typeface="Meiryo UI" pitchFamily="50" charset="-128"/>
              </a:rPr>
              <a:t>10</a:t>
            </a:r>
            <a:r>
              <a:rPr lang="ja-JP" altLang="en-US" sz="1600" dirty="0">
                <a:latin typeface="Meiryo UI" pitchFamily="50" charset="-128"/>
                <a:ea typeface="Meiryo UI" pitchFamily="50" charset="-128"/>
                <a:cs typeface="Meiryo UI" pitchFamily="50" charset="-128"/>
              </a:rPr>
              <a:t>年が経過し、神戸・難波・奈良が一本で結ばれたことで、学校・職場の選択肢が増えるなど、新たな交流が創出されている</a:t>
            </a:r>
            <a:endParaRPr lang="en-US" altLang="ja-JP" sz="1600" dirty="0">
              <a:latin typeface="Meiryo UI" pitchFamily="50" charset="-128"/>
              <a:ea typeface="Meiryo UI" pitchFamily="50" charset="-128"/>
              <a:cs typeface="Meiryo UI" pitchFamily="50" charset="-128"/>
            </a:endParaRPr>
          </a:p>
        </p:txBody>
      </p:sp>
      <p:cxnSp>
        <p:nvCxnSpPr>
          <p:cNvPr id="3" name="直線矢印コネクタ 2"/>
          <p:cNvCxnSpPr/>
          <p:nvPr/>
        </p:nvCxnSpPr>
        <p:spPr>
          <a:xfrm>
            <a:off x="4016451" y="2509550"/>
            <a:ext cx="173412" cy="0"/>
          </a:xfrm>
          <a:prstGeom prst="straightConnector1">
            <a:avLst/>
          </a:prstGeom>
          <a:ln w="38100" cap="rnd" cmpd="sng">
            <a:solidFill>
              <a:srgbClr val="FF0000"/>
            </a:solidFill>
            <a:prstDash val="solid"/>
            <a:round/>
            <a:tailEnd type="arrow" w="sm" len="sm"/>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4678250" y="5030671"/>
            <a:ext cx="4877539"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学校・職場の選択肢増など、新たな交流の創出</a:t>
            </a:r>
          </a:p>
        </p:txBody>
      </p:sp>
      <p:sp>
        <p:nvSpPr>
          <p:cNvPr id="43" name="正方形/長方形 42"/>
          <p:cNvSpPr/>
          <p:nvPr/>
        </p:nvSpPr>
        <p:spPr>
          <a:xfrm>
            <a:off x="4672601" y="5381126"/>
            <a:ext cx="4572000" cy="830997"/>
          </a:xfrm>
          <a:prstGeom prst="rect">
            <a:avLst/>
          </a:prstGeom>
        </p:spPr>
        <p:txBody>
          <a:bodyPr>
            <a:spAutoFit/>
          </a:bodyPr>
          <a:lstStyle/>
          <a:p>
            <a:pPr marL="142875" indent="-142875"/>
            <a:r>
              <a:rPr kumimoji="1" lang="ja-JP" altLang="en-US" sz="1200" dirty="0">
                <a:solidFill>
                  <a:sysClr val="windowText" lastClr="000000"/>
                </a:solidFill>
                <a:latin typeface="Meiryo UI" panose="020B0604030504040204" pitchFamily="50" charset="-128"/>
                <a:ea typeface="Meiryo UI" panose="020B0604030504040204" pitchFamily="50" charset="-128"/>
              </a:rPr>
              <a:t>○</a:t>
            </a:r>
            <a:r>
              <a:rPr kumimoji="1" lang="ja-JP" altLang="en-US" sz="1200" b="1" dirty="0">
                <a:solidFill>
                  <a:sysClr val="windowText" lastClr="000000"/>
                </a:solidFill>
                <a:latin typeface="Meiryo UI" panose="020B0604030504040204" pitchFamily="50" charset="-128"/>
                <a:ea typeface="Meiryo UI" panose="020B0604030504040204" pitchFamily="50" charset="-128"/>
              </a:rPr>
              <a:t>近鉄沿線の近畿大学</a:t>
            </a:r>
            <a:r>
              <a:rPr kumimoji="1" lang="ja-JP" altLang="en-US" sz="1200" dirty="0">
                <a:solidFill>
                  <a:sysClr val="windowText" lastClr="000000"/>
                </a:solidFill>
                <a:latin typeface="Meiryo UI" panose="020B0604030504040204" pitchFamily="50" charset="-128"/>
                <a:ea typeface="Meiryo UI" panose="020B0604030504040204" pitchFamily="50" charset="-128"/>
              </a:rPr>
              <a:t>、</a:t>
            </a:r>
            <a:r>
              <a:rPr kumimoji="1" lang="en-US" altLang="ja-JP" sz="1200" dirty="0">
                <a:solidFill>
                  <a:sysClr val="windowText" lastClr="000000"/>
                </a:solidFill>
                <a:latin typeface="Meiryo UI" panose="020B0604030504040204" pitchFamily="50" charset="-128"/>
                <a:ea typeface="Meiryo UI" panose="020B0604030504040204" pitchFamily="50" charset="-128"/>
              </a:rPr>
              <a:t>2009</a:t>
            </a:r>
            <a:r>
              <a:rPr kumimoji="1" lang="ja-JP" altLang="en-US" sz="1200" dirty="0">
                <a:solidFill>
                  <a:sysClr val="windowText" lastClr="000000"/>
                </a:solidFill>
                <a:latin typeface="Meiryo UI" panose="020B0604030504040204" pitchFamily="50" charset="-128"/>
                <a:ea typeface="Meiryo UI" panose="020B0604030504040204" pitchFamily="50" charset="-128"/>
              </a:rPr>
              <a:t>年度志願者総数前年比</a:t>
            </a:r>
            <a:r>
              <a:rPr kumimoji="1" lang="en-US" altLang="ja-JP" sz="1200" dirty="0">
                <a:solidFill>
                  <a:sysClr val="windowText" lastClr="000000"/>
                </a:solidFill>
                <a:latin typeface="Meiryo UI" panose="020B0604030504040204" pitchFamily="50" charset="-128"/>
                <a:ea typeface="Meiryo UI" panose="020B0604030504040204" pitchFamily="50" charset="-128"/>
              </a:rPr>
              <a:t>2.2</a:t>
            </a:r>
            <a:r>
              <a:rPr kumimoji="1" lang="ja-JP" altLang="en-US" sz="1200" dirty="0">
                <a:solidFill>
                  <a:sysClr val="windowText" lastClr="000000"/>
                </a:solidFill>
                <a:latin typeface="Meiryo UI" panose="020B0604030504040204" pitchFamily="50" charset="-128"/>
                <a:ea typeface="Meiryo UI" panose="020B0604030504040204" pitchFamily="50" charset="-128"/>
              </a:rPr>
              <a:t>％増</a:t>
            </a:r>
            <a:endParaRPr kumimoji="1" lang="en-US" altLang="ja-JP" sz="1200" dirty="0">
              <a:solidFill>
                <a:sysClr val="windowText" lastClr="000000"/>
              </a:solidFill>
              <a:latin typeface="Meiryo UI" panose="020B0604030504040204" pitchFamily="50" charset="-128"/>
              <a:ea typeface="Meiryo UI" panose="020B0604030504040204" pitchFamily="50" charset="-128"/>
            </a:endParaRPr>
          </a:p>
          <a:p>
            <a:pPr marL="142875" indent="-142875"/>
            <a:r>
              <a:rPr kumimoji="1" lang="ja-JP" altLang="en-US" sz="1200" dirty="0">
                <a:solidFill>
                  <a:sysClr val="windowText" lastClr="000000"/>
                </a:solidFill>
                <a:latin typeface="Meiryo UI" panose="020B0604030504040204" pitchFamily="50" charset="-128"/>
                <a:ea typeface="Meiryo UI" panose="020B0604030504040204" pitchFamily="50" charset="-128"/>
              </a:rPr>
              <a:t>　　に対し、</a:t>
            </a:r>
            <a:r>
              <a:rPr kumimoji="1" lang="ja-JP" altLang="en-US" sz="1200" b="1" dirty="0">
                <a:solidFill>
                  <a:srgbClr val="FF0000"/>
                </a:solidFill>
                <a:latin typeface="Meiryo UI" panose="020B0604030504040204" pitchFamily="50" charset="-128"/>
                <a:ea typeface="Meiryo UI" panose="020B0604030504040204" pitchFamily="50" charset="-128"/>
              </a:rPr>
              <a:t>兵庫県内志願者</a:t>
            </a:r>
            <a:r>
              <a:rPr kumimoji="1" lang="en-US" altLang="ja-JP" sz="1200" b="1" dirty="0">
                <a:solidFill>
                  <a:srgbClr val="FF0000"/>
                </a:solidFill>
                <a:latin typeface="Meiryo UI" panose="020B0604030504040204" pitchFamily="50" charset="-128"/>
                <a:ea typeface="Meiryo UI" panose="020B0604030504040204" pitchFamily="50" charset="-128"/>
              </a:rPr>
              <a:t>9.1</a:t>
            </a:r>
            <a:r>
              <a:rPr kumimoji="1" lang="ja-JP" altLang="en-US" sz="1200" b="1" dirty="0">
                <a:solidFill>
                  <a:srgbClr val="FF0000"/>
                </a:solidFill>
                <a:latin typeface="Meiryo UI" panose="020B0604030504040204" pitchFamily="50" charset="-128"/>
                <a:ea typeface="Meiryo UI" panose="020B0604030504040204" pitchFamily="50" charset="-128"/>
              </a:rPr>
              <a:t>％増</a:t>
            </a:r>
            <a:endParaRPr kumimoji="1" lang="en-US" altLang="ja-JP" sz="1200" b="1" dirty="0">
              <a:solidFill>
                <a:srgbClr val="FF0000"/>
              </a:solidFill>
              <a:latin typeface="Meiryo UI" panose="020B0604030504040204" pitchFamily="50" charset="-128"/>
              <a:ea typeface="Meiryo UI" panose="020B0604030504040204" pitchFamily="50" charset="-128"/>
            </a:endParaRPr>
          </a:p>
          <a:p>
            <a:pPr marL="142875" indent="-142875"/>
            <a:r>
              <a:rPr kumimoji="1" lang="ja-JP" altLang="en-US" sz="1200" b="1" dirty="0">
                <a:solidFill>
                  <a:sysClr val="windowText" lastClr="000000"/>
                </a:solidFill>
                <a:latin typeface="Meiryo UI" panose="020B0604030504040204" pitchFamily="50" charset="-128"/>
                <a:ea typeface="Meiryo UI" panose="020B0604030504040204" pitchFamily="50" charset="-128"/>
              </a:rPr>
              <a:t>○阪神沿線の武庫川女子大学、</a:t>
            </a:r>
            <a:r>
              <a:rPr kumimoji="1" lang="en-US" altLang="ja-JP" sz="1200" dirty="0">
                <a:solidFill>
                  <a:sysClr val="windowText" lastClr="000000"/>
                </a:solidFill>
                <a:latin typeface="Meiryo UI" panose="020B0604030504040204" pitchFamily="50" charset="-128"/>
                <a:ea typeface="Meiryo UI" panose="020B0604030504040204" pitchFamily="50" charset="-128"/>
              </a:rPr>
              <a:t>2009</a:t>
            </a:r>
            <a:r>
              <a:rPr kumimoji="1" lang="ja-JP" altLang="en-US" sz="1200" dirty="0">
                <a:solidFill>
                  <a:sysClr val="windowText" lastClr="000000"/>
                </a:solidFill>
                <a:latin typeface="Meiryo UI" panose="020B0604030504040204" pitchFamily="50" charset="-128"/>
                <a:ea typeface="Meiryo UI" panose="020B0604030504040204" pitchFamily="50" charset="-128"/>
              </a:rPr>
              <a:t>年度志願者総数前年比</a:t>
            </a:r>
            <a:endParaRPr kumimoji="1" lang="en-US" altLang="ja-JP" sz="1200" dirty="0">
              <a:solidFill>
                <a:sysClr val="windowText" lastClr="000000"/>
              </a:solidFill>
              <a:latin typeface="Meiryo UI" panose="020B0604030504040204" pitchFamily="50" charset="-128"/>
              <a:ea typeface="Meiryo UI" panose="020B0604030504040204" pitchFamily="50" charset="-128"/>
            </a:endParaRPr>
          </a:p>
          <a:p>
            <a:pPr marL="142875" indent="-142875"/>
            <a:r>
              <a:rPr kumimoji="1" lang="ja-JP" altLang="en-US" sz="1200" dirty="0">
                <a:solidFill>
                  <a:sysClr val="windowText" lastClr="000000"/>
                </a:solidFill>
                <a:latin typeface="Meiryo UI" panose="020B0604030504040204" pitchFamily="50" charset="-128"/>
                <a:ea typeface="Meiryo UI" panose="020B0604030504040204" pitchFamily="50" charset="-128"/>
              </a:rPr>
              <a:t>　　</a:t>
            </a:r>
            <a:r>
              <a:rPr kumimoji="1" lang="en-US" altLang="ja-JP" sz="1200" dirty="0">
                <a:solidFill>
                  <a:sysClr val="windowText" lastClr="000000"/>
                </a:solidFill>
                <a:latin typeface="Meiryo UI" panose="020B0604030504040204" pitchFamily="50" charset="-128"/>
                <a:ea typeface="Meiryo UI" panose="020B0604030504040204" pitchFamily="50" charset="-128"/>
              </a:rPr>
              <a:t>14.6</a:t>
            </a:r>
            <a:r>
              <a:rPr kumimoji="1" lang="ja-JP" altLang="en-US" sz="1200" dirty="0">
                <a:solidFill>
                  <a:sysClr val="windowText" lastClr="000000"/>
                </a:solidFill>
                <a:latin typeface="Meiryo UI" panose="020B0604030504040204" pitchFamily="50" charset="-128"/>
                <a:ea typeface="Meiryo UI" panose="020B0604030504040204" pitchFamily="50" charset="-128"/>
              </a:rPr>
              <a:t>％増に対し、</a:t>
            </a:r>
            <a:r>
              <a:rPr kumimoji="1" lang="ja-JP" altLang="en-US" sz="1200" b="1" dirty="0">
                <a:solidFill>
                  <a:srgbClr val="FF0000"/>
                </a:solidFill>
                <a:latin typeface="Meiryo UI" panose="020B0604030504040204" pitchFamily="50" charset="-128"/>
                <a:ea typeface="Meiryo UI" panose="020B0604030504040204" pitchFamily="50" charset="-128"/>
              </a:rPr>
              <a:t>奈良県内志願者数</a:t>
            </a:r>
            <a:r>
              <a:rPr kumimoji="1" lang="en-US" altLang="ja-JP" sz="1200" b="1" dirty="0">
                <a:solidFill>
                  <a:srgbClr val="FF0000"/>
                </a:solidFill>
                <a:latin typeface="Meiryo UI" panose="020B0604030504040204" pitchFamily="50" charset="-128"/>
                <a:ea typeface="Meiryo UI" panose="020B0604030504040204" pitchFamily="50" charset="-128"/>
              </a:rPr>
              <a:t>30.9</a:t>
            </a:r>
            <a:r>
              <a:rPr kumimoji="1" lang="ja-JP" altLang="en-US" sz="1200" b="1" dirty="0">
                <a:solidFill>
                  <a:srgbClr val="FF0000"/>
                </a:solidFill>
                <a:latin typeface="Meiryo UI" panose="020B0604030504040204" pitchFamily="50" charset="-128"/>
                <a:ea typeface="Meiryo UI" panose="020B0604030504040204" pitchFamily="50" charset="-128"/>
              </a:rPr>
              <a:t>％増</a:t>
            </a:r>
            <a:endParaRPr kumimoji="1" lang="en-US" altLang="ja-JP" sz="1200" b="1" dirty="0">
              <a:solidFill>
                <a:srgbClr val="FF0000"/>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115942" y="6246415"/>
            <a:ext cx="4439847" cy="215444"/>
          </a:xfrm>
          <a:prstGeom prst="rect">
            <a:avLst/>
          </a:prstGeom>
        </p:spPr>
        <p:txBody>
          <a:bodyPr wrap="square">
            <a:spAutoFit/>
          </a:bodyPr>
          <a:lstStyle/>
          <a:p>
            <a:pPr marL="295275" indent="-295275"/>
            <a:r>
              <a:rPr lang="ja-JP" altLang="en-US" sz="800" dirty="0">
                <a:latin typeface="Meiryo UI" panose="020B0604030504040204" pitchFamily="50" charset="-128"/>
                <a:ea typeface="Meiryo UI" panose="020B0604030504040204" pitchFamily="50" charset="-128"/>
              </a:rPr>
              <a:t>出典：阪神なんば線開通の経済効果（三井住友信託銀行）のレポートより一部抜粋</a:t>
            </a:r>
          </a:p>
        </p:txBody>
      </p:sp>
      <p:sp>
        <p:nvSpPr>
          <p:cNvPr id="2" name="テキスト ボックス 1"/>
          <p:cNvSpPr txBox="1"/>
          <p:nvPr/>
        </p:nvSpPr>
        <p:spPr>
          <a:xfrm>
            <a:off x="336228" y="5355056"/>
            <a:ext cx="432048" cy="415498"/>
          </a:xfrm>
          <a:prstGeom prst="rect">
            <a:avLst/>
          </a:prstGeom>
          <a:solidFill>
            <a:schemeClr val="bg1"/>
          </a:solid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阪神</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神戸</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三宮</a:t>
            </a:r>
          </a:p>
        </p:txBody>
      </p:sp>
      <p:sp>
        <p:nvSpPr>
          <p:cNvPr id="4" name="角丸四角形 3"/>
          <p:cNvSpPr/>
          <p:nvPr/>
        </p:nvSpPr>
        <p:spPr bwMode="auto">
          <a:xfrm>
            <a:off x="390759" y="5156383"/>
            <a:ext cx="356934" cy="843950"/>
          </a:xfrm>
          <a:prstGeom prst="roundRect">
            <a:avLst>
              <a:gd name="adj" fmla="val 7323"/>
            </a:avLst>
          </a:prstGeom>
          <a:noFill/>
          <a:ln w="12700">
            <a:solidFill>
              <a:schemeClr val="tx1"/>
            </a:solidFill>
            <a:prstDash val="solid"/>
            <a:miter lim="800000"/>
            <a:headEnd/>
            <a:tailEnd/>
          </a:ln>
        </p:spPr>
        <p:txBody>
          <a:bodyPr wrap="square" lIns="72000" tIns="72000" rIns="72000" bIns="72000" rtlCol="0" anchor="ctr">
            <a:noAutofit/>
          </a:bodyPr>
          <a:lstStyle/>
          <a:p>
            <a:pPr marL="182563" indent="-182563" algn="ctr">
              <a:lnSpc>
                <a:spcPts val="1800"/>
              </a:lnSpc>
            </a:pPr>
            <a:endParaRPr kumimoji="1" lang="ja-JP" altLang="en-US" sz="16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89462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
          <p:cNvSpPr>
            <a:spLocks noGrp="1"/>
          </p:cNvSpPr>
          <p:nvPr>
            <p:ph type="sldNum" sz="quarter" idx="12"/>
          </p:nvPr>
        </p:nvSpPr>
        <p:spPr>
          <a:xfrm>
            <a:off x="6962307" y="6468092"/>
            <a:ext cx="2133600" cy="365125"/>
          </a:xfrm>
        </p:spPr>
        <p:txBody>
          <a:bodyPr/>
          <a:lstStyle/>
          <a:p>
            <a:pPr>
              <a:defRPr/>
            </a:pPr>
            <a:fld id="{9126C135-2A3E-49C2-BF18-D65F4F7DE898}" type="slidenum">
              <a:rPr lang="ja-JP" altLang="en-US" sz="1100" smtClean="0"/>
              <a:pPr>
                <a:defRPr/>
              </a:pPr>
              <a:t>18</a:t>
            </a:fld>
            <a:endParaRPr lang="ja-JP" altLang="en-US" sz="1100" dirty="0"/>
          </a:p>
        </p:txBody>
      </p:sp>
      <p:sp>
        <p:nvSpPr>
          <p:cNvPr id="45" name="正方形/長方形 6"/>
          <p:cNvSpPr>
            <a:spLocks noChangeArrowheads="1"/>
          </p:cNvSpPr>
          <p:nvPr/>
        </p:nvSpPr>
        <p:spPr bwMode="auto">
          <a:xfrm>
            <a:off x="107504" y="116629"/>
            <a:ext cx="8928000" cy="6660000"/>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r>
              <a:rPr lang="ja-JP" altLang="en-US" sz="1600" dirty="0">
                <a:latin typeface="Meiryo UI" pitchFamily="50" charset="-128"/>
                <a:ea typeface="Meiryo UI" pitchFamily="50" charset="-128"/>
                <a:cs typeface="Meiryo UI" pitchFamily="50" charset="-128"/>
              </a:rPr>
              <a:t>　</a:t>
            </a:r>
            <a:r>
              <a:rPr lang="en-US" altLang="ja-JP" sz="1600"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相互直通運転の検討例：観光地へのアクセス性・周遊性の向上</a:t>
            </a:r>
            <a:r>
              <a:rPr lang="en-US" altLang="ja-JP" sz="1600" b="1" dirty="0">
                <a:latin typeface="Meiryo UI" pitchFamily="50" charset="-128"/>
                <a:ea typeface="Meiryo UI" pitchFamily="50" charset="-128"/>
                <a:cs typeface="Meiryo UI" pitchFamily="50" charset="-128"/>
              </a:rPr>
              <a:t>】</a:t>
            </a:r>
            <a:endParaRPr lang="zh-TW" altLang="en-US" sz="1600" b="1" dirty="0">
              <a:latin typeface="Meiryo UI" pitchFamily="50" charset="-128"/>
              <a:ea typeface="Meiryo UI" pitchFamily="50" charset="-128"/>
              <a:cs typeface="Meiryo UI" pitchFamily="50" charset="-128"/>
            </a:endParaRPr>
          </a:p>
          <a:p>
            <a:pPr marL="182563" indent="-182563"/>
            <a:endParaRPr lang="en-US" altLang="ja-JP" sz="600" b="1" u="sng"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国内外から大阪を訪れる観光客が、観光地間を不自由なく自在に移動できるよう、直通運転の可能性を検討</a:t>
            </a:r>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ja-JP" altLang="en-US"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l="10138" t="32274" r="25424" b="20587"/>
          <a:stretch>
            <a:fillRect/>
          </a:stretch>
        </p:blipFill>
        <p:spPr bwMode="auto">
          <a:xfrm>
            <a:off x="810052" y="1398695"/>
            <a:ext cx="7560840" cy="5054641"/>
          </a:xfrm>
          <a:prstGeom prst="rect">
            <a:avLst/>
          </a:prstGeom>
          <a:solidFill>
            <a:srgbClr val="FFFFFF"/>
          </a:solidFill>
          <a:ln w="9525">
            <a:noFill/>
            <a:miter lim="800000"/>
            <a:headEnd/>
            <a:tailEnd/>
          </a:ln>
        </p:spPr>
      </p:pic>
      <p:sp>
        <p:nvSpPr>
          <p:cNvPr id="25" name="角丸四角形 24"/>
          <p:cNvSpPr/>
          <p:nvPr/>
        </p:nvSpPr>
        <p:spPr>
          <a:xfrm>
            <a:off x="6444208" y="5841304"/>
            <a:ext cx="126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吉野</a:t>
            </a:r>
          </a:p>
        </p:txBody>
      </p:sp>
      <p:sp>
        <p:nvSpPr>
          <p:cNvPr id="26" name="角丸四角形 25"/>
          <p:cNvSpPr/>
          <p:nvPr/>
        </p:nvSpPr>
        <p:spPr>
          <a:xfrm>
            <a:off x="4015001" y="5711506"/>
            <a:ext cx="126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高野山</a:t>
            </a:r>
          </a:p>
        </p:txBody>
      </p:sp>
      <p:sp>
        <p:nvSpPr>
          <p:cNvPr id="27" name="角丸四角形 26"/>
          <p:cNvSpPr/>
          <p:nvPr/>
        </p:nvSpPr>
        <p:spPr>
          <a:xfrm>
            <a:off x="6588224" y="3393032"/>
            <a:ext cx="162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奈良・伊勢</a:t>
            </a:r>
          </a:p>
        </p:txBody>
      </p:sp>
      <p:sp>
        <p:nvSpPr>
          <p:cNvPr id="29" name="角丸四角形 28"/>
          <p:cNvSpPr/>
          <p:nvPr/>
        </p:nvSpPr>
        <p:spPr>
          <a:xfrm>
            <a:off x="863728" y="2420132"/>
            <a:ext cx="126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姫路</a:t>
            </a:r>
          </a:p>
        </p:txBody>
      </p:sp>
      <p:sp>
        <p:nvSpPr>
          <p:cNvPr id="30" name="角丸四角形 29"/>
          <p:cNvSpPr/>
          <p:nvPr/>
        </p:nvSpPr>
        <p:spPr>
          <a:xfrm>
            <a:off x="5672138" y="1681851"/>
            <a:ext cx="126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京都</a:t>
            </a:r>
          </a:p>
        </p:txBody>
      </p:sp>
      <p:sp>
        <p:nvSpPr>
          <p:cNvPr id="32" name="正方形/長方形 6"/>
          <p:cNvSpPr>
            <a:spLocks noChangeArrowheads="1"/>
          </p:cNvSpPr>
          <p:nvPr/>
        </p:nvSpPr>
        <p:spPr bwMode="auto">
          <a:xfrm>
            <a:off x="2267744" y="2060092"/>
            <a:ext cx="3240000" cy="576000"/>
          </a:xfrm>
          <a:prstGeom prst="rect">
            <a:avLst/>
          </a:prstGeom>
          <a:solidFill>
            <a:srgbClr val="FFFFFF"/>
          </a:solidFill>
          <a:ln w="6350">
            <a:solidFill>
              <a:schemeClr val="tx1"/>
            </a:solidFill>
            <a:prstDash val="sysDot"/>
            <a:miter lim="800000"/>
            <a:headEnd/>
            <a:tailEnd/>
          </a:ln>
        </p:spPr>
        <p:txBody>
          <a:bodyPr wrap="square" lIns="36000" tIns="36000" rIns="36000" bIns="36000" anchor="ctr">
            <a:noAutofit/>
          </a:bodyPr>
          <a:lstStyle/>
          <a:p>
            <a:pPr marL="182563" indent="-182563" algn="ctr"/>
            <a:r>
              <a:rPr lang="ja-JP" altLang="en-US" sz="1600" b="1" dirty="0">
                <a:latin typeface="Meiryo UI" pitchFamily="50" charset="-128"/>
                <a:ea typeface="Meiryo UI" pitchFamily="50" charset="-128"/>
                <a:cs typeface="Meiryo UI" pitchFamily="50" charset="-128"/>
              </a:rPr>
              <a:t>姫路と伊勢を結ぶ</a:t>
            </a:r>
            <a:endParaRPr lang="en-US" altLang="ja-JP" sz="1600" b="1" dirty="0">
              <a:latin typeface="Meiryo UI" pitchFamily="50" charset="-128"/>
              <a:ea typeface="Meiryo UI" pitchFamily="50" charset="-128"/>
              <a:cs typeface="Meiryo UI" pitchFamily="50" charset="-128"/>
            </a:endParaRPr>
          </a:p>
          <a:p>
            <a:pPr marL="182563" indent="-182563" algn="ctr"/>
            <a:r>
              <a:rPr lang="ja-JP" altLang="en-US" sz="1600" b="1" dirty="0">
                <a:latin typeface="Meiryo UI" pitchFamily="50" charset="-128"/>
                <a:ea typeface="Meiryo UI" pitchFamily="50" charset="-128"/>
                <a:cs typeface="Meiryo UI" pitchFamily="50" charset="-128"/>
              </a:rPr>
              <a:t>直通運転等の検討</a:t>
            </a:r>
            <a:endParaRPr lang="en-US" altLang="ja-JP" sz="1600" b="1" dirty="0">
              <a:latin typeface="Meiryo UI" pitchFamily="50" charset="-128"/>
              <a:ea typeface="Meiryo UI" pitchFamily="50" charset="-128"/>
              <a:cs typeface="Meiryo UI" pitchFamily="50" charset="-128"/>
            </a:endParaRPr>
          </a:p>
        </p:txBody>
      </p:sp>
      <p:sp>
        <p:nvSpPr>
          <p:cNvPr id="35" name="角丸四角形 34"/>
          <p:cNvSpPr/>
          <p:nvPr/>
        </p:nvSpPr>
        <p:spPr>
          <a:xfrm>
            <a:off x="4389560" y="2783939"/>
            <a:ext cx="180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新大阪・大阪</a:t>
            </a:r>
          </a:p>
        </p:txBody>
      </p:sp>
      <p:sp>
        <p:nvSpPr>
          <p:cNvPr id="33" name="正方形/長方形 6"/>
          <p:cNvSpPr>
            <a:spLocks noChangeArrowheads="1"/>
          </p:cNvSpPr>
          <p:nvPr/>
        </p:nvSpPr>
        <p:spPr bwMode="auto">
          <a:xfrm>
            <a:off x="2253140" y="5105640"/>
            <a:ext cx="3240000" cy="565146"/>
          </a:xfrm>
          <a:prstGeom prst="rect">
            <a:avLst/>
          </a:prstGeom>
          <a:solidFill>
            <a:srgbClr val="FFFFFF"/>
          </a:solidFill>
          <a:ln w="6350">
            <a:solidFill>
              <a:schemeClr val="tx1"/>
            </a:solidFill>
            <a:prstDash val="sysDot"/>
            <a:miter lim="800000"/>
            <a:headEnd/>
            <a:tailEnd/>
          </a:ln>
        </p:spPr>
        <p:txBody>
          <a:bodyPr wrap="square" lIns="36000" tIns="36000" rIns="36000" bIns="36000" anchor="ctr">
            <a:spAutoFit/>
          </a:bodyPr>
          <a:lstStyle/>
          <a:p>
            <a:pPr marL="182563" indent="-182563" algn="ctr"/>
            <a:r>
              <a:rPr lang="ja-JP" altLang="en-US" sz="1600" b="1" dirty="0">
                <a:latin typeface="Meiryo UI" pitchFamily="50" charset="-128"/>
                <a:ea typeface="Meiryo UI" pitchFamily="50" charset="-128"/>
                <a:cs typeface="Meiryo UI" pitchFamily="50" charset="-128"/>
              </a:rPr>
              <a:t>新大阪・大阪と高野山や吉野を結ぶ</a:t>
            </a:r>
            <a:endParaRPr lang="en-US" altLang="ja-JP" sz="1600" b="1" dirty="0">
              <a:latin typeface="Meiryo UI" pitchFamily="50" charset="-128"/>
              <a:ea typeface="Meiryo UI" pitchFamily="50" charset="-128"/>
              <a:cs typeface="Meiryo UI" pitchFamily="50" charset="-128"/>
            </a:endParaRPr>
          </a:p>
          <a:p>
            <a:pPr marL="182563" indent="-182563" algn="ctr"/>
            <a:r>
              <a:rPr lang="ja-JP" altLang="en-US" sz="1600" b="1" dirty="0">
                <a:latin typeface="Meiryo UI" pitchFamily="50" charset="-128"/>
                <a:ea typeface="Meiryo UI" pitchFamily="50" charset="-128"/>
                <a:cs typeface="Meiryo UI" pitchFamily="50" charset="-128"/>
              </a:rPr>
              <a:t>直通運転等の検討</a:t>
            </a:r>
            <a:endParaRPr lang="en-US" altLang="ja-JP" sz="1600" dirty="0">
              <a:latin typeface="Meiryo UI" pitchFamily="50" charset="-128"/>
              <a:ea typeface="Meiryo UI" pitchFamily="50" charset="-128"/>
              <a:cs typeface="Meiryo UI" pitchFamily="50" charset="-128"/>
            </a:endParaRPr>
          </a:p>
        </p:txBody>
      </p:sp>
      <p:sp>
        <p:nvSpPr>
          <p:cNvPr id="3" name="フリーフォーム 2"/>
          <p:cNvSpPr/>
          <p:nvPr/>
        </p:nvSpPr>
        <p:spPr>
          <a:xfrm>
            <a:off x="1867901" y="2879141"/>
            <a:ext cx="6110514" cy="1146628"/>
          </a:xfrm>
          <a:custGeom>
            <a:avLst/>
            <a:gdLst>
              <a:gd name="connsiteX0" fmla="*/ 0 w 6110514"/>
              <a:gd name="connsiteY0" fmla="*/ 0 h 1097474"/>
              <a:gd name="connsiteX1" fmla="*/ 1378857 w 6110514"/>
              <a:gd name="connsiteY1" fmla="*/ 972457 h 1097474"/>
              <a:gd name="connsiteX2" fmla="*/ 2815771 w 6110514"/>
              <a:gd name="connsiteY2" fmla="*/ 522514 h 1097474"/>
              <a:gd name="connsiteX3" fmla="*/ 4528457 w 6110514"/>
              <a:gd name="connsiteY3" fmla="*/ 1074057 h 1097474"/>
              <a:gd name="connsiteX4" fmla="*/ 6110514 w 6110514"/>
              <a:gd name="connsiteY4" fmla="*/ 943428 h 1097474"/>
              <a:gd name="connsiteX0" fmla="*/ 0 w 6110514"/>
              <a:gd name="connsiteY0" fmla="*/ 0 h 1074057"/>
              <a:gd name="connsiteX1" fmla="*/ 1378857 w 6110514"/>
              <a:gd name="connsiteY1" fmla="*/ 972457 h 1074057"/>
              <a:gd name="connsiteX2" fmla="*/ 2815771 w 6110514"/>
              <a:gd name="connsiteY2" fmla="*/ 522514 h 1074057"/>
              <a:gd name="connsiteX3" fmla="*/ 3846286 w 6110514"/>
              <a:gd name="connsiteY3" fmla="*/ 943428 h 1074057"/>
              <a:gd name="connsiteX4" fmla="*/ 4528457 w 6110514"/>
              <a:gd name="connsiteY4" fmla="*/ 1074057 h 1074057"/>
              <a:gd name="connsiteX5" fmla="*/ 6110514 w 6110514"/>
              <a:gd name="connsiteY5" fmla="*/ 943428 h 1074057"/>
              <a:gd name="connsiteX0" fmla="*/ 0 w 6110514"/>
              <a:gd name="connsiteY0" fmla="*/ 0 h 1182427"/>
              <a:gd name="connsiteX1" fmla="*/ 1378857 w 6110514"/>
              <a:gd name="connsiteY1" fmla="*/ 972457 h 1182427"/>
              <a:gd name="connsiteX2" fmla="*/ 2815771 w 6110514"/>
              <a:gd name="connsiteY2" fmla="*/ 522514 h 1182427"/>
              <a:gd name="connsiteX3" fmla="*/ 3846286 w 6110514"/>
              <a:gd name="connsiteY3" fmla="*/ 943428 h 1182427"/>
              <a:gd name="connsiteX4" fmla="*/ 4528457 w 6110514"/>
              <a:gd name="connsiteY4" fmla="*/ 1074057 h 1182427"/>
              <a:gd name="connsiteX5" fmla="*/ 6110514 w 6110514"/>
              <a:gd name="connsiteY5" fmla="*/ 1146628 h 1182427"/>
              <a:gd name="connsiteX0" fmla="*/ 0 w 6110514"/>
              <a:gd name="connsiteY0" fmla="*/ 0 h 1146628"/>
              <a:gd name="connsiteX1" fmla="*/ 1378857 w 6110514"/>
              <a:gd name="connsiteY1" fmla="*/ 972457 h 1146628"/>
              <a:gd name="connsiteX2" fmla="*/ 2815771 w 6110514"/>
              <a:gd name="connsiteY2" fmla="*/ 522514 h 1146628"/>
              <a:gd name="connsiteX3" fmla="*/ 3846286 w 6110514"/>
              <a:gd name="connsiteY3" fmla="*/ 943428 h 1146628"/>
              <a:gd name="connsiteX4" fmla="*/ 6110514 w 6110514"/>
              <a:gd name="connsiteY4" fmla="*/ 1146628 h 1146628"/>
              <a:gd name="connsiteX0" fmla="*/ 0 w 6110514"/>
              <a:gd name="connsiteY0" fmla="*/ 0 h 1146628"/>
              <a:gd name="connsiteX1" fmla="*/ 1393371 w 6110514"/>
              <a:gd name="connsiteY1" fmla="*/ 580571 h 1146628"/>
              <a:gd name="connsiteX2" fmla="*/ 2815771 w 6110514"/>
              <a:gd name="connsiteY2" fmla="*/ 522514 h 1146628"/>
              <a:gd name="connsiteX3" fmla="*/ 3846286 w 6110514"/>
              <a:gd name="connsiteY3" fmla="*/ 943428 h 1146628"/>
              <a:gd name="connsiteX4" fmla="*/ 6110514 w 6110514"/>
              <a:gd name="connsiteY4" fmla="*/ 1146628 h 1146628"/>
              <a:gd name="connsiteX0" fmla="*/ 0 w 6110514"/>
              <a:gd name="connsiteY0" fmla="*/ 0 h 1146628"/>
              <a:gd name="connsiteX1" fmla="*/ 1393371 w 6110514"/>
              <a:gd name="connsiteY1" fmla="*/ 580571 h 1146628"/>
              <a:gd name="connsiteX2" fmla="*/ 2844799 w 6110514"/>
              <a:gd name="connsiteY2" fmla="*/ 420914 h 1146628"/>
              <a:gd name="connsiteX3" fmla="*/ 3846286 w 6110514"/>
              <a:gd name="connsiteY3" fmla="*/ 943428 h 1146628"/>
              <a:gd name="connsiteX4" fmla="*/ 6110514 w 6110514"/>
              <a:gd name="connsiteY4" fmla="*/ 1146628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0514" h="1146628">
                <a:moveTo>
                  <a:pt x="0" y="0"/>
                </a:moveTo>
                <a:cubicBezTo>
                  <a:pt x="454781" y="442685"/>
                  <a:pt x="919238" y="510419"/>
                  <a:pt x="1393371" y="580571"/>
                </a:cubicBezTo>
                <a:cubicBezTo>
                  <a:pt x="1867504" y="650723"/>
                  <a:pt x="2435980" y="360438"/>
                  <a:pt x="2844799" y="420914"/>
                </a:cubicBezTo>
                <a:cubicBezTo>
                  <a:pt x="3253618" y="481390"/>
                  <a:pt x="3297162" y="839409"/>
                  <a:pt x="3846286" y="943428"/>
                </a:cubicBezTo>
                <a:cubicBezTo>
                  <a:pt x="4395410" y="1047447"/>
                  <a:pt x="5638800" y="1104295"/>
                  <a:pt x="6110514" y="1146628"/>
                </a:cubicBezTo>
              </a:path>
            </a:pathLst>
          </a:custGeom>
          <a:noFill/>
          <a:ln w="165100" cap="rnd">
            <a:prstDash val="sysDash"/>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5442857" y="3140212"/>
            <a:ext cx="1403315" cy="2733294"/>
            <a:chOff x="5442857" y="3483429"/>
            <a:chExt cx="1059543" cy="2494397"/>
          </a:xfrm>
        </p:grpSpPr>
        <p:sp>
          <p:nvSpPr>
            <p:cNvPr id="4" name="フリーフォーム 3"/>
            <p:cNvSpPr/>
            <p:nvPr/>
          </p:nvSpPr>
          <p:spPr>
            <a:xfrm>
              <a:off x="5442857" y="3483429"/>
              <a:ext cx="443544" cy="2494397"/>
            </a:xfrm>
            <a:custGeom>
              <a:avLst/>
              <a:gdLst>
                <a:gd name="connsiteX0" fmla="*/ 0 w 446702"/>
                <a:gd name="connsiteY0" fmla="*/ 0 h 2481942"/>
                <a:gd name="connsiteX1" fmla="*/ 435429 w 446702"/>
                <a:gd name="connsiteY1" fmla="*/ 1074057 h 2481942"/>
                <a:gd name="connsiteX2" fmla="*/ 275772 w 446702"/>
                <a:gd name="connsiteY2" fmla="*/ 2481942 h 2481942"/>
                <a:gd name="connsiteX0" fmla="*/ 0 w 440514"/>
                <a:gd name="connsiteY0" fmla="*/ 0 h 2494397"/>
                <a:gd name="connsiteX1" fmla="*/ 435429 w 440514"/>
                <a:gd name="connsiteY1" fmla="*/ 1074057 h 2494397"/>
                <a:gd name="connsiteX2" fmla="*/ 100596 w 440514"/>
                <a:gd name="connsiteY2" fmla="*/ 2494397 h 2494397"/>
                <a:gd name="connsiteX0" fmla="*/ 0 w 442224"/>
                <a:gd name="connsiteY0" fmla="*/ 0 h 2494397"/>
                <a:gd name="connsiteX1" fmla="*/ 435429 w 442224"/>
                <a:gd name="connsiteY1" fmla="*/ 1074057 h 2494397"/>
                <a:gd name="connsiteX2" fmla="*/ 100596 w 442224"/>
                <a:gd name="connsiteY2" fmla="*/ 2494397 h 2494397"/>
                <a:gd name="connsiteX0" fmla="*/ 0 w 443544"/>
                <a:gd name="connsiteY0" fmla="*/ 0 h 2494397"/>
                <a:gd name="connsiteX1" fmla="*/ 435429 w 443544"/>
                <a:gd name="connsiteY1" fmla="*/ 1074057 h 2494397"/>
                <a:gd name="connsiteX2" fmla="*/ 100596 w 443544"/>
                <a:gd name="connsiteY2" fmla="*/ 2494397 h 2494397"/>
              </a:gdLst>
              <a:ahLst/>
              <a:cxnLst>
                <a:cxn ang="0">
                  <a:pos x="connsiteX0" y="connsiteY0"/>
                </a:cxn>
                <a:cxn ang="0">
                  <a:pos x="connsiteX1" y="connsiteY1"/>
                </a:cxn>
                <a:cxn ang="0">
                  <a:pos x="connsiteX2" y="connsiteY2"/>
                </a:cxn>
              </a:cxnLst>
              <a:rect l="l" t="t" r="r" b="b"/>
              <a:pathLst>
                <a:path w="443544" h="2494397">
                  <a:moveTo>
                    <a:pt x="0" y="0"/>
                  </a:moveTo>
                  <a:cubicBezTo>
                    <a:pt x="194733" y="330200"/>
                    <a:pt x="389467" y="660400"/>
                    <a:pt x="435429" y="1074057"/>
                  </a:cubicBezTo>
                  <a:cubicBezTo>
                    <a:pt x="481391" y="1487714"/>
                    <a:pt x="327058" y="2022193"/>
                    <a:pt x="100596" y="2494397"/>
                  </a:cubicBezTo>
                </a:path>
              </a:pathLst>
            </a:custGeom>
            <a:noFill/>
            <a:ln w="165100" cap="rnd">
              <a:solidFill>
                <a:srgbClr val="FF0000"/>
              </a:solidFill>
              <a:prstDash val="sysDash"/>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5892800" y="4630057"/>
              <a:ext cx="609600" cy="841829"/>
            </a:xfrm>
            <a:custGeom>
              <a:avLst/>
              <a:gdLst>
                <a:gd name="connsiteX0" fmla="*/ 0 w 609600"/>
                <a:gd name="connsiteY0" fmla="*/ 0 h 841829"/>
                <a:gd name="connsiteX1" fmla="*/ 362857 w 609600"/>
                <a:gd name="connsiteY1" fmla="*/ 653143 h 841829"/>
                <a:gd name="connsiteX2" fmla="*/ 609600 w 609600"/>
                <a:gd name="connsiteY2" fmla="*/ 841829 h 841829"/>
              </a:gdLst>
              <a:ahLst/>
              <a:cxnLst>
                <a:cxn ang="0">
                  <a:pos x="connsiteX0" y="connsiteY0"/>
                </a:cxn>
                <a:cxn ang="0">
                  <a:pos x="connsiteX1" y="connsiteY1"/>
                </a:cxn>
                <a:cxn ang="0">
                  <a:pos x="connsiteX2" y="connsiteY2"/>
                </a:cxn>
              </a:cxnLst>
              <a:rect l="l" t="t" r="r" b="b"/>
              <a:pathLst>
                <a:path w="609600" h="841829">
                  <a:moveTo>
                    <a:pt x="0" y="0"/>
                  </a:moveTo>
                  <a:cubicBezTo>
                    <a:pt x="130628" y="256419"/>
                    <a:pt x="261257" y="512838"/>
                    <a:pt x="362857" y="653143"/>
                  </a:cubicBezTo>
                  <a:cubicBezTo>
                    <a:pt x="464457" y="793448"/>
                    <a:pt x="537028" y="817638"/>
                    <a:pt x="609600" y="841829"/>
                  </a:cubicBezTo>
                </a:path>
              </a:pathLst>
            </a:custGeom>
            <a:noFill/>
            <a:ln w="165100" cap="rnd">
              <a:solidFill>
                <a:srgbClr val="FF0000"/>
              </a:solidFill>
              <a:prstDash val="sysDash"/>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2575794" y="6462744"/>
            <a:ext cx="6192688" cy="230832"/>
          </a:xfrm>
          <a:prstGeom prst="rect">
            <a:avLst/>
          </a:prstGeom>
        </p:spPr>
        <p:txBody>
          <a:bodyPr wrap="square">
            <a:spAutoFit/>
          </a:bodyPr>
          <a:lstStyle/>
          <a:p>
            <a:pPr marL="177800" lvl="0" indent="-177800" algn="r"/>
            <a:r>
              <a:rPr lang="en-US" altLang="ja-JP" sz="900" dirty="0">
                <a:solidFill>
                  <a:prstClr val="black"/>
                </a:solidFill>
                <a:latin typeface="Meiryo UI"/>
                <a:ea typeface="Meiryo UI"/>
                <a:cs typeface="Meiryo UI"/>
              </a:rPr>
              <a:t>※</a:t>
            </a:r>
            <a:r>
              <a:rPr lang="ja-JP" altLang="en-US" sz="900" dirty="0">
                <a:solidFill>
                  <a:prstClr val="black"/>
                </a:solidFill>
                <a:latin typeface="Meiryo UI"/>
                <a:ea typeface="Meiryo UI"/>
                <a:cs typeface="Meiryo UI"/>
              </a:rPr>
              <a:t>　検討にあたっては、鉄道事業者をはじめ関係団体との調整などが必要</a:t>
            </a:r>
            <a:endParaRPr lang="en-US" altLang="ja-JP" sz="900" dirty="0">
              <a:solidFill>
                <a:prstClr val="black"/>
              </a:solidFill>
              <a:latin typeface="Meiryo UI"/>
              <a:ea typeface="Meiryo UI"/>
              <a:cs typeface="Meiryo U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985" y="2132856"/>
            <a:ext cx="2353814" cy="123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4396657"/>
            <a:ext cx="2136050" cy="124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714" y="1263386"/>
            <a:ext cx="1584176" cy="108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9411" y="911055"/>
            <a:ext cx="1656184" cy="114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391" y="5670786"/>
            <a:ext cx="1905751" cy="113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角丸四角形 23"/>
          <p:cNvSpPr/>
          <p:nvPr/>
        </p:nvSpPr>
        <p:spPr>
          <a:xfrm>
            <a:off x="3070033" y="3666251"/>
            <a:ext cx="1620000" cy="32400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eiryo UI" pitchFamily="50" charset="-128"/>
                <a:ea typeface="Meiryo UI" pitchFamily="50" charset="-128"/>
                <a:cs typeface="Meiryo UI" pitchFamily="50" charset="-128"/>
              </a:rPr>
              <a:t>ベイエリア</a:t>
            </a:r>
            <a:endParaRPr kumimoji="1" lang="ja-JP" altLang="en-US" dirty="0">
              <a:solidFill>
                <a:schemeClr val="tx1"/>
              </a:solidFill>
              <a:latin typeface="Meiryo UI" pitchFamily="50" charset="-128"/>
              <a:ea typeface="Meiryo UI" pitchFamily="50" charset="-128"/>
              <a:cs typeface="Meiryo UI" pitchFamily="50" charset="-128"/>
            </a:endParaRPr>
          </a:p>
        </p:txBody>
      </p:sp>
      <p:sp>
        <p:nvSpPr>
          <p:cNvPr id="28" name="フリーフォーム 27"/>
          <p:cNvSpPr/>
          <p:nvPr/>
        </p:nvSpPr>
        <p:spPr>
          <a:xfrm>
            <a:off x="4780688" y="2239676"/>
            <a:ext cx="2212521" cy="1753054"/>
          </a:xfrm>
          <a:custGeom>
            <a:avLst/>
            <a:gdLst>
              <a:gd name="connsiteX0" fmla="*/ 0 w 6110514"/>
              <a:gd name="connsiteY0" fmla="*/ 0 h 1097474"/>
              <a:gd name="connsiteX1" fmla="*/ 1378857 w 6110514"/>
              <a:gd name="connsiteY1" fmla="*/ 972457 h 1097474"/>
              <a:gd name="connsiteX2" fmla="*/ 2815771 w 6110514"/>
              <a:gd name="connsiteY2" fmla="*/ 522514 h 1097474"/>
              <a:gd name="connsiteX3" fmla="*/ 4528457 w 6110514"/>
              <a:gd name="connsiteY3" fmla="*/ 1074057 h 1097474"/>
              <a:gd name="connsiteX4" fmla="*/ 6110514 w 6110514"/>
              <a:gd name="connsiteY4" fmla="*/ 943428 h 1097474"/>
              <a:gd name="connsiteX0" fmla="*/ 0 w 6110514"/>
              <a:gd name="connsiteY0" fmla="*/ 0 h 1074057"/>
              <a:gd name="connsiteX1" fmla="*/ 1378857 w 6110514"/>
              <a:gd name="connsiteY1" fmla="*/ 972457 h 1074057"/>
              <a:gd name="connsiteX2" fmla="*/ 2815771 w 6110514"/>
              <a:gd name="connsiteY2" fmla="*/ 522514 h 1074057"/>
              <a:gd name="connsiteX3" fmla="*/ 3846286 w 6110514"/>
              <a:gd name="connsiteY3" fmla="*/ 943428 h 1074057"/>
              <a:gd name="connsiteX4" fmla="*/ 4528457 w 6110514"/>
              <a:gd name="connsiteY4" fmla="*/ 1074057 h 1074057"/>
              <a:gd name="connsiteX5" fmla="*/ 6110514 w 6110514"/>
              <a:gd name="connsiteY5" fmla="*/ 943428 h 1074057"/>
              <a:gd name="connsiteX0" fmla="*/ 0 w 6110514"/>
              <a:gd name="connsiteY0" fmla="*/ 0 h 1182427"/>
              <a:gd name="connsiteX1" fmla="*/ 1378857 w 6110514"/>
              <a:gd name="connsiteY1" fmla="*/ 972457 h 1182427"/>
              <a:gd name="connsiteX2" fmla="*/ 2815771 w 6110514"/>
              <a:gd name="connsiteY2" fmla="*/ 522514 h 1182427"/>
              <a:gd name="connsiteX3" fmla="*/ 3846286 w 6110514"/>
              <a:gd name="connsiteY3" fmla="*/ 943428 h 1182427"/>
              <a:gd name="connsiteX4" fmla="*/ 4528457 w 6110514"/>
              <a:gd name="connsiteY4" fmla="*/ 1074057 h 1182427"/>
              <a:gd name="connsiteX5" fmla="*/ 6110514 w 6110514"/>
              <a:gd name="connsiteY5" fmla="*/ 1146628 h 1182427"/>
              <a:gd name="connsiteX0" fmla="*/ 0 w 6110514"/>
              <a:gd name="connsiteY0" fmla="*/ 0 h 1146628"/>
              <a:gd name="connsiteX1" fmla="*/ 1378857 w 6110514"/>
              <a:gd name="connsiteY1" fmla="*/ 972457 h 1146628"/>
              <a:gd name="connsiteX2" fmla="*/ 2815771 w 6110514"/>
              <a:gd name="connsiteY2" fmla="*/ 522514 h 1146628"/>
              <a:gd name="connsiteX3" fmla="*/ 3846286 w 6110514"/>
              <a:gd name="connsiteY3" fmla="*/ 943428 h 1146628"/>
              <a:gd name="connsiteX4" fmla="*/ 6110514 w 6110514"/>
              <a:gd name="connsiteY4" fmla="*/ 1146628 h 1146628"/>
              <a:gd name="connsiteX0" fmla="*/ 0 w 6110514"/>
              <a:gd name="connsiteY0" fmla="*/ 0 h 1146628"/>
              <a:gd name="connsiteX1" fmla="*/ 1393371 w 6110514"/>
              <a:gd name="connsiteY1" fmla="*/ 580571 h 1146628"/>
              <a:gd name="connsiteX2" fmla="*/ 2815771 w 6110514"/>
              <a:gd name="connsiteY2" fmla="*/ 522514 h 1146628"/>
              <a:gd name="connsiteX3" fmla="*/ 3846286 w 6110514"/>
              <a:gd name="connsiteY3" fmla="*/ 943428 h 1146628"/>
              <a:gd name="connsiteX4" fmla="*/ 6110514 w 6110514"/>
              <a:gd name="connsiteY4" fmla="*/ 1146628 h 1146628"/>
              <a:gd name="connsiteX0" fmla="*/ 0 w 6110514"/>
              <a:gd name="connsiteY0" fmla="*/ 0 h 1146628"/>
              <a:gd name="connsiteX1" fmla="*/ 1393371 w 6110514"/>
              <a:gd name="connsiteY1" fmla="*/ 580571 h 1146628"/>
              <a:gd name="connsiteX2" fmla="*/ 2844799 w 6110514"/>
              <a:gd name="connsiteY2" fmla="*/ 420914 h 1146628"/>
              <a:gd name="connsiteX3" fmla="*/ 3846286 w 6110514"/>
              <a:gd name="connsiteY3" fmla="*/ 943428 h 1146628"/>
              <a:gd name="connsiteX4" fmla="*/ 6110514 w 6110514"/>
              <a:gd name="connsiteY4" fmla="*/ 1146628 h 1146628"/>
              <a:gd name="connsiteX0" fmla="*/ 0 w 6110514"/>
              <a:gd name="connsiteY0" fmla="*/ 0 h 1146628"/>
              <a:gd name="connsiteX1" fmla="*/ 1726746 w 6110514"/>
              <a:gd name="connsiteY1" fmla="*/ 66221 h 1146628"/>
              <a:gd name="connsiteX2" fmla="*/ 2844799 w 6110514"/>
              <a:gd name="connsiteY2" fmla="*/ 420914 h 1146628"/>
              <a:gd name="connsiteX3" fmla="*/ 3846286 w 6110514"/>
              <a:gd name="connsiteY3" fmla="*/ 943428 h 1146628"/>
              <a:gd name="connsiteX4" fmla="*/ 6110514 w 6110514"/>
              <a:gd name="connsiteY4" fmla="*/ 1146628 h 1146628"/>
              <a:gd name="connsiteX0" fmla="*/ 0 w 6110514"/>
              <a:gd name="connsiteY0" fmla="*/ 30560 h 1177188"/>
              <a:gd name="connsiteX1" fmla="*/ 1726746 w 6110514"/>
              <a:gd name="connsiteY1" fmla="*/ 96781 h 1177188"/>
              <a:gd name="connsiteX2" fmla="*/ 2844799 w 6110514"/>
              <a:gd name="connsiteY2" fmla="*/ 451474 h 1177188"/>
              <a:gd name="connsiteX3" fmla="*/ 3846286 w 6110514"/>
              <a:gd name="connsiteY3" fmla="*/ 973988 h 1177188"/>
              <a:gd name="connsiteX4" fmla="*/ 6110514 w 6110514"/>
              <a:gd name="connsiteY4" fmla="*/ 1177188 h 1177188"/>
              <a:gd name="connsiteX0" fmla="*/ 0 w 6110514"/>
              <a:gd name="connsiteY0" fmla="*/ 27639 h 1174267"/>
              <a:gd name="connsiteX1" fmla="*/ 1726746 w 6110514"/>
              <a:gd name="connsiteY1" fmla="*/ 93860 h 1174267"/>
              <a:gd name="connsiteX2" fmla="*/ 2524558 w 6110514"/>
              <a:gd name="connsiteY2" fmla="*/ 349774 h 1174267"/>
              <a:gd name="connsiteX3" fmla="*/ 2844799 w 6110514"/>
              <a:gd name="connsiteY3" fmla="*/ 448553 h 1174267"/>
              <a:gd name="connsiteX4" fmla="*/ 3846286 w 6110514"/>
              <a:gd name="connsiteY4" fmla="*/ 971067 h 1174267"/>
              <a:gd name="connsiteX5" fmla="*/ 6110514 w 6110514"/>
              <a:gd name="connsiteY5" fmla="*/ 1174267 h 1174267"/>
              <a:gd name="connsiteX0" fmla="*/ 0 w 6110514"/>
              <a:gd name="connsiteY0" fmla="*/ 47450 h 1194078"/>
              <a:gd name="connsiteX1" fmla="*/ 1126671 w 6110514"/>
              <a:gd name="connsiteY1" fmla="*/ 46996 h 1194078"/>
              <a:gd name="connsiteX2" fmla="*/ 2524558 w 6110514"/>
              <a:gd name="connsiteY2" fmla="*/ 369585 h 1194078"/>
              <a:gd name="connsiteX3" fmla="*/ 2844799 w 6110514"/>
              <a:gd name="connsiteY3" fmla="*/ 468364 h 1194078"/>
              <a:gd name="connsiteX4" fmla="*/ 3846286 w 6110514"/>
              <a:gd name="connsiteY4" fmla="*/ 990878 h 1194078"/>
              <a:gd name="connsiteX5" fmla="*/ 6110514 w 6110514"/>
              <a:gd name="connsiteY5" fmla="*/ 1194078 h 1194078"/>
              <a:gd name="connsiteX0" fmla="*/ 0 w 6110514"/>
              <a:gd name="connsiteY0" fmla="*/ 41182 h 1187810"/>
              <a:gd name="connsiteX1" fmla="*/ 1126671 w 6110514"/>
              <a:gd name="connsiteY1" fmla="*/ 40728 h 1187810"/>
              <a:gd name="connsiteX2" fmla="*/ 2524558 w 6110514"/>
              <a:gd name="connsiteY2" fmla="*/ 363317 h 1187810"/>
              <a:gd name="connsiteX3" fmla="*/ 2844799 w 6110514"/>
              <a:gd name="connsiteY3" fmla="*/ 462096 h 1187810"/>
              <a:gd name="connsiteX4" fmla="*/ 3846286 w 6110514"/>
              <a:gd name="connsiteY4" fmla="*/ 984610 h 1187810"/>
              <a:gd name="connsiteX5" fmla="*/ 6110514 w 6110514"/>
              <a:gd name="connsiteY5" fmla="*/ 1187810 h 1187810"/>
              <a:gd name="connsiteX0" fmla="*/ 0 w 6110514"/>
              <a:gd name="connsiteY0" fmla="*/ 54381 h 1201009"/>
              <a:gd name="connsiteX1" fmla="*/ 1126671 w 6110514"/>
              <a:gd name="connsiteY1" fmla="*/ 53927 h 1201009"/>
              <a:gd name="connsiteX2" fmla="*/ 2524558 w 6110514"/>
              <a:gd name="connsiteY2" fmla="*/ 376516 h 1201009"/>
              <a:gd name="connsiteX3" fmla="*/ 2844799 w 6110514"/>
              <a:gd name="connsiteY3" fmla="*/ 475295 h 1201009"/>
              <a:gd name="connsiteX4" fmla="*/ 3846286 w 6110514"/>
              <a:gd name="connsiteY4" fmla="*/ 997809 h 1201009"/>
              <a:gd name="connsiteX5" fmla="*/ 6110514 w 6110514"/>
              <a:gd name="connsiteY5" fmla="*/ 1201009 h 1201009"/>
              <a:gd name="connsiteX0" fmla="*/ 0 w 6110514"/>
              <a:gd name="connsiteY0" fmla="*/ 53409 h 1200037"/>
              <a:gd name="connsiteX1" fmla="*/ 1126671 w 6110514"/>
              <a:gd name="connsiteY1" fmla="*/ 52955 h 1200037"/>
              <a:gd name="connsiteX2" fmla="*/ 2844799 w 6110514"/>
              <a:gd name="connsiteY2" fmla="*/ 474323 h 1200037"/>
              <a:gd name="connsiteX3" fmla="*/ 3846286 w 6110514"/>
              <a:gd name="connsiteY3" fmla="*/ 996837 h 1200037"/>
              <a:gd name="connsiteX4" fmla="*/ 6110514 w 6110514"/>
              <a:gd name="connsiteY4" fmla="*/ 1200037 h 1200037"/>
              <a:gd name="connsiteX0" fmla="*/ 0 w 6110514"/>
              <a:gd name="connsiteY0" fmla="*/ 88940 h 1235568"/>
              <a:gd name="connsiteX1" fmla="*/ 1126671 w 6110514"/>
              <a:gd name="connsiteY1" fmla="*/ 88486 h 1235568"/>
              <a:gd name="connsiteX2" fmla="*/ 3846286 w 6110514"/>
              <a:gd name="connsiteY2" fmla="*/ 1032368 h 1235568"/>
              <a:gd name="connsiteX3" fmla="*/ 6110514 w 6110514"/>
              <a:gd name="connsiteY3" fmla="*/ 1235568 h 1235568"/>
              <a:gd name="connsiteX0" fmla="*/ 0 w 6110514"/>
              <a:gd name="connsiteY0" fmla="*/ 103491 h 1250119"/>
              <a:gd name="connsiteX1" fmla="*/ 1126671 w 6110514"/>
              <a:gd name="connsiteY1" fmla="*/ 103037 h 1250119"/>
              <a:gd name="connsiteX2" fmla="*/ 6110514 w 6110514"/>
              <a:gd name="connsiteY2" fmla="*/ 1250119 h 1250119"/>
              <a:gd name="connsiteX0" fmla="*/ 0 w 1126671"/>
              <a:gd name="connsiteY0" fmla="*/ 103491 h 103491"/>
              <a:gd name="connsiteX1" fmla="*/ 1126671 w 1126671"/>
              <a:gd name="connsiteY1" fmla="*/ 103037 h 103491"/>
              <a:gd name="connsiteX0" fmla="*/ 0 w 1136196"/>
              <a:gd name="connsiteY0" fmla="*/ 172884 h 172884"/>
              <a:gd name="connsiteX1" fmla="*/ 1136196 w 1136196"/>
              <a:gd name="connsiteY1" fmla="*/ 77180 h 172884"/>
              <a:gd name="connsiteX0" fmla="*/ 0 w 1136196"/>
              <a:gd name="connsiteY0" fmla="*/ 95704 h 95704"/>
              <a:gd name="connsiteX1" fmla="*/ 1136196 w 1136196"/>
              <a:gd name="connsiteY1" fmla="*/ 0 h 95704"/>
              <a:gd name="connsiteX0" fmla="*/ 0 w 1631496"/>
              <a:gd name="connsiteY0" fmla="*/ 352879 h 352879"/>
              <a:gd name="connsiteX1" fmla="*/ 1631496 w 1631496"/>
              <a:gd name="connsiteY1" fmla="*/ 0 h 352879"/>
              <a:gd name="connsiteX0" fmla="*/ 0 w 1631496"/>
              <a:gd name="connsiteY0" fmla="*/ 352879 h 352879"/>
              <a:gd name="connsiteX1" fmla="*/ 842364 w 1631496"/>
              <a:gd name="connsiteY1" fmla="*/ 1062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1631496"/>
              <a:gd name="connsiteY0" fmla="*/ 352879 h 352879"/>
              <a:gd name="connsiteX1" fmla="*/ 1042389 w 1631496"/>
              <a:gd name="connsiteY1" fmla="*/ 258690 h 352879"/>
              <a:gd name="connsiteX2" fmla="*/ 1631496 w 1631496"/>
              <a:gd name="connsiteY2" fmla="*/ 0 h 352879"/>
              <a:gd name="connsiteX0" fmla="*/ 0 w 2136321"/>
              <a:gd name="connsiteY0" fmla="*/ 1619704 h 1619704"/>
              <a:gd name="connsiteX1" fmla="*/ 1042389 w 2136321"/>
              <a:gd name="connsiteY1" fmla="*/ 1525515 h 1619704"/>
              <a:gd name="connsiteX2" fmla="*/ 2136321 w 2136321"/>
              <a:gd name="connsiteY2" fmla="*/ 0 h 1619704"/>
              <a:gd name="connsiteX0" fmla="*/ 0 w 2136321"/>
              <a:gd name="connsiteY0" fmla="*/ 1619704 h 1619704"/>
              <a:gd name="connsiteX1" fmla="*/ 1042389 w 2136321"/>
              <a:gd name="connsiteY1" fmla="*/ 1525515 h 1619704"/>
              <a:gd name="connsiteX2" fmla="*/ 2136321 w 2136321"/>
              <a:gd name="connsiteY2" fmla="*/ 0 h 1619704"/>
              <a:gd name="connsiteX0" fmla="*/ 0 w 2136321"/>
              <a:gd name="connsiteY0" fmla="*/ 1619704 h 1619704"/>
              <a:gd name="connsiteX1" fmla="*/ 1042389 w 2136321"/>
              <a:gd name="connsiteY1" fmla="*/ 1525515 h 1619704"/>
              <a:gd name="connsiteX2" fmla="*/ 2136321 w 2136321"/>
              <a:gd name="connsiteY2" fmla="*/ 0 h 1619704"/>
              <a:gd name="connsiteX0" fmla="*/ 0 w 2136321"/>
              <a:gd name="connsiteY0" fmla="*/ 1619704 h 1619704"/>
              <a:gd name="connsiteX1" fmla="*/ 1042389 w 2136321"/>
              <a:gd name="connsiteY1" fmla="*/ 1458840 h 1619704"/>
              <a:gd name="connsiteX2" fmla="*/ 2136321 w 2136321"/>
              <a:gd name="connsiteY2" fmla="*/ 0 h 1619704"/>
              <a:gd name="connsiteX0" fmla="*/ 0 w 2136321"/>
              <a:gd name="connsiteY0" fmla="*/ 1619704 h 1619704"/>
              <a:gd name="connsiteX1" fmla="*/ 1042389 w 2136321"/>
              <a:gd name="connsiteY1" fmla="*/ 1458840 h 1619704"/>
              <a:gd name="connsiteX2" fmla="*/ 2136321 w 2136321"/>
              <a:gd name="connsiteY2" fmla="*/ 0 h 1619704"/>
              <a:gd name="connsiteX0" fmla="*/ 0 w 2136321"/>
              <a:gd name="connsiteY0" fmla="*/ 1619704 h 1619704"/>
              <a:gd name="connsiteX1" fmla="*/ 1042389 w 2136321"/>
              <a:gd name="connsiteY1" fmla="*/ 1458840 h 1619704"/>
              <a:gd name="connsiteX2" fmla="*/ 2136321 w 2136321"/>
              <a:gd name="connsiteY2" fmla="*/ 0 h 1619704"/>
              <a:gd name="connsiteX0" fmla="*/ 0 w 2212521"/>
              <a:gd name="connsiteY0" fmla="*/ 1753054 h 1753054"/>
              <a:gd name="connsiteX1" fmla="*/ 1042389 w 2212521"/>
              <a:gd name="connsiteY1" fmla="*/ 1592190 h 1753054"/>
              <a:gd name="connsiteX2" fmla="*/ 2212521 w 2212521"/>
              <a:gd name="connsiteY2" fmla="*/ 0 h 1753054"/>
            </a:gdLst>
            <a:ahLst/>
            <a:cxnLst>
              <a:cxn ang="0">
                <a:pos x="connsiteX0" y="connsiteY0"/>
              </a:cxn>
              <a:cxn ang="0">
                <a:pos x="connsiteX1" y="connsiteY1"/>
              </a:cxn>
              <a:cxn ang="0">
                <a:pos x="connsiteX2" y="connsiteY2"/>
              </a:cxn>
            </a:cxnLst>
            <a:rect l="l" t="t" r="r" b="b"/>
            <a:pathLst>
              <a:path w="2212521" h="1753054">
                <a:moveTo>
                  <a:pt x="0" y="1753054"/>
                </a:moveTo>
                <a:cubicBezTo>
                  <a:pt x="347463" y="1699433"/>
                  <a:pt x="704451" y="1702961"/>
                  <a:pt x="1042389" y="1592190"/>
                </a:cubicBezTo>
                <a:cubicBezTo>
                  <a:pt x="1493006" y="1348014"/>
                  <a:pt x="2156127" y="351820"/>
                  <a:pt x="2212521" y="0"/>
                </a:cubicBezTo>
              </a:path>
            </a:pathLst>
          </a:custGeom>
          <a:noFill/>
          <a:ln w="165100" cap="rnd">
            <a:solidFill>
              <a:srgbClr val="FFC000"/>
            </a:solidFill>
            <a:prstDash val="sysDash"/>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807A63EE-9F98-4A54-AFCF-A82E574F49E5}"/>
              </a:ext>
            </a:extLst>
          </p:cNvPr>
          <p:cNvPicPr>
            <a:picLocks noChangeAspect="1"/>
          </p:cNvPicPr>
          <p:nvPr/>
        </p:nvPicPr>
        <p:blipFill rotWithShape="1">
          <a:blip r:embed="rId8"/>
          <a:srcRect l="75722"/>
          <a:stretch/>
        </p:blipFill>
        <p:spPr>
          <a:xfrm>
            <a:off x="710564" y="3253708"/>
            <a:ext cx="1664950" cy="1025236"/>
          </a:xfrm>
          <a:prstGeom prst="ellipse">
            <a:avLst/>
          </a:prstGeom>
          <a:ln>
            <a:noFill/>
          </a:ln>
          <a:effectLst>
            <a:softEdge rad="112500"/>
          </a:effectLst>
        </p:spPr>
      </p:pic>
      <p:sp>
        <p:nvSpPr>
          <p:cNvPr id="9" name="テキスト ボックス 8"/>
          <p:cNvSpPr txBox="1"/>
          <p:nvPr/>
        </p:nvSpPr>
        <p:spPr>
          <a:xfrm>
            <a:off x="943466" y="4114849"/>
            <a:ext cx="2192191" cy="276999"/>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出典：</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万博概要情報（</a:t>
            </a:r>
            <a:r>
              <a:rPr kumimoji="1" lang="en-US" altLang="ja-JP" sz="600" dirty="0">
                <a:latin typeface="Meiryo UI" panose="020B0604030504040204" pitchFamily="50" charset="-128"/>
                <a:ea typeface="Meiryo UI" panose="020B0604030504040204" pitchFamily="50" charset="-128"/>
              </a:rPr>
              <a:t>2025</a:t>
            </a:r>
            <a:r>
              <a:rPr kumimoji="1" lang="ja-JP" altLang="en-US" sz="600" dirty="0">
                <a:latin typeface="Meiryo UI" panose="020B0604030504040204" pitchFamily="50" charset="-128"/>
                <a:ea typeface="Meiryo UI" panose="020B0604030504040204" pitchFamily="50" charset="-128"/>
              </a:rPr>
              <a:t>日本万国博覧会誘致委員会）</a:t>
            </a:r>
          </a:p>
        </p:txBody>
      </p:sp>
      <p:sp>
        <p:nvSpPr>
          <p:cNvPr id="34" name="角丸四角形 33"/>
          <p:cNvSpPr/>
          <p:nvPr/>
        </p:nvSpPr>
        <p:spPr>
          <a:xfrm>
            <a:off x="4238998" y="4205461"/>
            <a:ext cx="1620000" cy="556446"/>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itchFamily="50" charset="-128"/>
                <a:ea typeface="Meiryo UI" pitchFamily="50" charset="-128"/>
                <a:cs typeface="Meiryo UI" pitchFamily="50" charset="-128"/>
              </a:rPr>
              <a:t>百舌鳥・古市古墳群</a:t>
            </a:r>
          </a:p>
        </p:txBody>
      </p:sp>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3382" y="3976326"/>
            <a:ext cx="1739439" cy="1163490"/>
          </a:xfrm>
          <a:prstGeom prst="ellipse">
            <a:avLst/>
          </a:prstGeom>
          <a:ln>
            <a:noFill/>
          </a:ln>
          <a:effectLst>
            <a:softEdge rad="112500"/>
          </a:effectLst>
        </p:spPr>
      </p:pic>
      <p:sp>
        <p:nvSpPr>
          <p:cNvPr id="37" name="テキスト ボックス 36"/>
          <p:cNvSpPr txBox="1"/>
          <p:nvPr/>
        </p:nvSpPr>
        <p:spPr>
          <a:xfrm>
            <a:off x="3665415" y="4941599"/>
            <a:ext cx="585274" cy="184666"/>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出典：堺市</a:t>
            </a:r>
            <a:endParaRPr kumimoji="1" lang="en-US" altLang="ja-JP" sz="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421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1</a:t>
            </a:fld>
            <a:endParaRPr lang="ja-JP" altLang="en-US" dirty="0"/>
          </a:p>
        </p:txBody>
      </p:sp>
      <p:sp>
        <p:nvSpPr>
          <p:cNvPr id="3" name="テキスト ボックス 26"/>
          <p:cNvSpPr txBox="1">
            <a:spLocks noChangeArrowheads="1"/>
          </p:cNvSpPr>
          <p:nvPr/>
        </p:nvSpPr>
        <p:spPr bwMode="auto">
          <a:xfrm>
            <a:off x="-68179" y="560575"/>
            <a:ext cx="9259496" cy="6247864"/>
          </a:xfrm>
          <a:prstGeom prst="rect">
            <a:avLst/>
          </a:prstGeom>
          <a:noFill/>
          <a:ln w="9525">
            <a:noFill/>
            <a:miter lim="800000"/>
            <a:headEnd/>
            <a:tailEnd/>
          </a:ln>
        </p:spPr>
        <p:txBody>
          <a:bodyPr wrap="square">
            <a:spAutoFit/>
          </a:bodyPr>
          <a:lstStyle/>
          <a:p>
            <a:pPr marL="450850" indent="-450850">
              <a:lnSpc>
                <a:spcPts val="2700"/>
              </a:lnSpc>
            </a:pPr>
            <a:r>
              <a:rPr lang="ja-JP" altLang="en-US" sz="2400" dirty="0">
                <a:latin typeface="Meiryo UI"/>
                <a:ea typeface="Meiryo UI"/>
                <a:cs typeface="Meiryo UI"/>
              </a:rPr>
              <a:t>　</a:t>
            </a:r>
            <a:r>
              <a:rPr lang="ja-JP" altLang="en-US" sz="2200" dirty="0">
                <a:latin typeface="Meiryo UI"/>
                <a:ea typeface="Meiryo UI"/>
                <a:cs typeface="Meiryo UI"/>
              </a:rPr>
              <a:t>○　公共交通は、人の移動を担い府民の暮らしを支えるとともに都市が成長していく上で、重要なインフラである。近年の環境・エネルギー問題への意識の高まり等もあり、その重要性はますます大きなものとなってきている</a:t>
            </a:r>
            <a:endParaRPr lang="en-US" altLang="ja-JP" sz="2200" dirty="0">
              <a:latin typeface="Meiryo UI"/>
              <a:ea typeface="Meiryo UI"/>
              <a:cs typeface="Meiryo UI"/>
            </a:endParaRPr>
          </a:p>
          <a:p>
            <a:pPr>
              <a:lnSpc>
                <a:spcPts val="1600"/>
              </a:lnSpc>
            </a:pPr>
            <a:endParaRPr lang="ja-JP" altLang="en-US" sz="2200" dirty="0">
              <a:latin typeface="Meiryo UI"/>
              <a:ea typeface="Meiryo UI"/>
              <a:cs typeface="Meiryo UI"/>
            </a:endParaRPr>
          </a:p>
          <a:p>
            <a:pPr marL="450850" indent="-450850">
              <a:lnSpc>
                <a:spcPts val="2700"/>
              </a:lnSpc>
            </a:pPr>
            <a:r>
              <a:rPr lang="ja-JP" altLang="en-US" sz="2200" dirty="0">
                <a:latin typeface="Meiryo UI"/>
                <a:ea typeface="Meiryo UI"/>
                <a:cs typeface="Meiryo UI"/>
              </a:rPr>
              <a:t>　○　「グランドデザイン・大阪」（平成</a:t>
            </a:r>
            <a:r>
              <a:rPr lang="en-US" altLang="ja-JP" sz="2200" dirty="0">
                <a:latin typeface="Meiryo UI"/>
                <a:ea typeface="Meiryo UI"/>
                <a:cs typeface="Meiryo UI"/>
              </a:rPr>
              <a:t>24</a:t>
            </a:r>
            <a:r>
              <a:rPr lang="ja-JP" altLang="en-US" sz="2200" dirty="0">
                <a:latin typeface="Meiryo UI"/>
                <a:ea typeface="Meiryo UI"/>
                <a:cs typeface="Meiryo UI"/>
              </a:rPr>
              <a:t>年度策定）、「グランドデザイン・大阪都市圏」（平成</a:t>
            </a:r>
            <a:r>
              <a:rPr lang="en-US" altLang="ja-JP" sz="2200" dirty="0">
                <a:latin typeface="Meiryo UI"/>
                <a:ea typeface="Meiryo UI"/>
                <a:cs typeface="Meiryo UI"/>
              </a:rPr>
              <a:t>28</a:t>
            </a:r>
            <a:r>
              <a:rPr lang="ja-JP" altLang="en-US" sz="2200" dirty="0">
                <a:latin typeface="Meiryo UI"/>
                <a:ea typeface="Meiryo UI"/>
                <a:cs typeface="Meiryo UI"/>
              </a:rPr>
              <a:t>年度策定）においても、大阪の魅力を高め、さらなる成長を実現するため、利用者の視点にたった交通システムの実現を位置付けている</a:t>
            </a:r>
            <a:endParaRPr lang="en-US" altLang="ja-JP" sz="2200" dirty="0">
              <a:latin typeface="Meiryo UI"/>
              <a:ea typeface="Meiryo UI"/>
              <a:cs typeface="Meiryo UI"/>
            </a:endParaRPr>
          </a:p>
          <a:p>
            <a:pPr marL="450850" indent="-450850">
              <a:lnSpc>
                <a:spcPts val="1600"/>
              </a:lnSpc>
            </a:pPr>
            <a:endParaRPr lang="en-US" altLang="ja-JP" sz="2200" dirty="0">
              <a:latin typeface="Meiryo UI"/>
              <a:ea typeface="Meiryo UI"/>
              <a:cs typeface="Meiryo UI"/>
            </a:endParaRPr>
          </a:p>
          <a:p>
            <a:pPr marL="450850" indent="-450850">
              <a:lnSpc>
                <a:spcPts val="2700"/>
              </a:lnSpc>
            </a:pPr>
            <a:r>
              <a:rPr lang="ja-JP" altLang="en-US" sz="2200" dirty="0">
                <a:latin typeface="Meiryo UI"/>
                <a:ea typeface="Meiryo UI"/>
                <a:cs typeface="Meiryo UI"/>
              </a:rPr>
              <a:t>　○　こうした状況を踏まえ、平成</a:t>
            </a:r>
            <a:r>
              <a:rPr lang="en-US" altLang="ja-JP" sz="2200" dirty="0">
                <a:latin typeface="Meiryo UI"/>
                <a:ea typeface="Meiryo UI"/>
                <a:cs typeface="Meiryo UI"/>
              </a:rPr>
              <a:t>26</a:t>
            </a:r>
            <a:r>
              <a:rPr lang="ja-JP" altLang="en-US" sz="2200" dirty="0">
                <a:latin typeface="Meiryo UI"/>
                <a:ea typeface="Meiryo UI"/>
                <a:cs typeface="Meiryo UI"/>
              </a:rPr>
              <a:t>年</a:t>
            </a:r>
            <a:r>
              <a:rPr lang="en-US" altLang="ja-JP" sz="2200" dirty="0">
                <a:latin typeface="Meiryo UI"/>
                <a:ea typeface="Meiryo UI"/>
                <a:cs typeface="Meiryo UI"/>
              </a:rPr>
              <a:t>1</a:t>
            </a:r>
            <a:r>
              <a:rPr lang="ja-JP" altLang="en-US" sz="2200" dirty="0">
                <a:latin typeface="Meiryo UI"/>
                <a:ea typeface="Meiryo UI"/>
                <a:cs typeface="Meiryo UI"/>
              </a:rPr>
              <a:t>月に、公共交通の役割や取組みの方向性を明らかにするとともに、府民、事業者、行政が、この戦略を共有し、官民一体による公共交通施策をさらに加速させていくことを目的に、公共交通戦略を策定</a:t>
            </a:r>
            <a:endParaRPr lang="en-US" altLang="ja-JP" sz="2200" dirty="0">
              <a:latin typeface="Meiryo UI"/>
              <a:ea typeface="Meiryo UI"/>
              <a:cs typeface="Meiryo UI"/>
            </a:endParaRPr>
          </a:p>
          <a:p>
            <a:pPr marL="450850" indent="-450850">
              <a:lnSpc>
                <a:spcPts val="1600"/>
              </a:lnSpc>
            </a:pPr>
            <a:r>
              <a:rPr lang="ja-JP" altLang="en-US" sz="2200" dirty="0">
                <a:latin typeface="Meiryo UI"/>
                <a:ea typeface="Meiryo UI"/>
                <a:cs typeface="Meiryo UI"/>
              </a:rPr>
              <a:t>　</a:t>
            </a:r>
            <a:endParaRPr lang="en-US" altLang="ja-JP" sz="2200" dirty="0">
              <a:latin typeface="Meiryo UI"/>
              <a:ea typeface="Meiryo UI"/>
              <a:cs typeface="Meiryo UI"/>
            </a:endParaRPr>
          </a:p>
          <a:p>
            <a:pPr marL="450850" indent="-450850">
              <a:lnSpc>
                <a:spcPts val="2700"/>
              </a:lnSpc>
            </a:pPr>
            <a:r>
              <a:rPr lang="ja-JP" altLang="en-US" sz="2200" dirty="0">
                <a:latin typeface="Meiryo UI"/>
                <a:ea typeface="Meiryo UI"/>
                <a:cs typeface="Meiryo UI"/>
              </a:rPr>
              <a:t>　○　今回、</a:t>
            </a:r>
            <a:r>
              <a:rPr lang="en-US" altLang="ja-JP" sz="2200" dirty="0">
                <a:latin typeface="Meiryo UI"/>
                <a:ea typeface="Meiryo UI"/>
                <a:cs typeface="Meiryo UI"/>
              </a:rPr>
              <a:t>2025</a:t>
            </a:r>
            <a:r>
              <a:rPr lang="ja-JP" altLang="en-US" sz="2200" dirty="0">
                <a:latin typeface="Meiryo UI"/>
                <a:ea typeface="Meiryo UI"/>
                <a:cs typeface="Meiryo UI"/>
              </a:rPr>
              <a:t>年の大阪・関西万博の開催決定や</a:t>
            </a:r>
            <a:r>
              <a:rPr lang="en-US" altLang="ja-JP" sz="2200" dirty="0">
                <a:latin typeface="Meiryo UI"/>
                <a:ea typeface="Meiryo UI"/>
                <a:cs typeface="Meiryo UI"/>
              </a:rPr>
              <a:t>IR</a:t>
            </a:r>
            <a:r>
              <a:rPr lang="ja-JP" altLang="en-US" sz="2200" dirty="0">
                <a:latin typeface="Meiryo UI"/>
                <a:ea typeface="Meiryo UI"/>
                <a:cs typeface="Meiryo UI"/>
              </a:rPr>
              <a:t>の誘致、</a:t>
            </a:r>
            <a:endParaRPr lang="en-US" altLang="ja-JP" sz="2200" dirty="0">
              <a:latin typeface="Meiryo UI"/>
              <a:ea typeface="Meiryo UI"/>
              <a:cs typeface="Meiryo UI"/>
            </a:endParaRPr>
          </a:p>
          <a:p>
            <a:pPr marL="450850" indent="-450850">
              <a:lnSpc>
                <a:spcPts val="2700"/>
              </a:lnSpc>
            </a:pPr>
            <a:r>
              <a:rPr lang="ja-JP" altLang="en-US" sz="2200" dirty="0">
                <a:latin typeface="Meiryo UI"/>
                <a:ea typeface="Meiryo UI"/>
                <a:cs typeface="Meiryo UI"/>
              </a:rPr>
              <a:t>　　 百舌鳥・古市古墳群の世界遺産登録決定、リニア中央新幹線、北陸新幹線等の具体化、近年のインバウンドの増加など、人の流れにインパクトを与える動きや、大阪府北部を震源とする地震、台風などの災害が頻発していることによる防災、減災意識の高まり、さらには人口減少・高齢化社会への対応や、持続可能な開発目標（</a:t>
            </a:r>
            <a:r>
              <a:rPr lang="en-US" altLang="ja-JP" sz="2200" dirty="0">
                <a:latin typeface="Meiryo UI"/>
                <a:ea typeface="Meiryo UI"/>
                <a:cs typeface="Meiryo UI"/>
              </a:rPr>
              <a:t>SDG</a:t>
            </a:r>
            <a:r>
              <a:rPr lang="ja-JP" altLang="en-US" sz="2200" dirty="0">
                <a:latin typeface="Meiryo UI"/>
                <a:ea typeface="Meiryo UI"/>
                <a:cs typeface="Meiryo UI"/>
              </a:rPr>
              <a:t>ｓ）の推進を背景に、公共交通戦略を見直す</a:t>
            </a:r>
            <a:endParaRPr lang="en-US" altLang="ja-JP" sz="2200" dirty="0">
              <a:latin typeface="Meiryo UI"/>
              <a:ea typeface="Meiryo UI"/>
              <a:cs typeface="Meiryo UI"/>
            </a:endParaRPr>
          </a:p>
        </p:txBody>
      </p:sp>
      <p:sp>
        <p:nvSpPr>
          <p:cNvPr id="4" name="テキスト ボックス 26"/>
          <p:cNvSpPr txBox="1">
            <a:spLocks noChangeArrowheads="1"/>
          </p:cNvSpPr>
          <p:nvPr/>
        </p:nvSpPr>
        <p:spPr bwMode="auto">
          <a:xfrm>
            <a:off x="395536" y="117194"/>
            <a:ext cx="8424936" cy="438582"/>
          </a:xfrm>
          <a:prstGeom prst="rect">
            <a:avLst/>
          </a:prstGeom>
          <a:noFill/>
          <a:ln w="9525">
            <a:noFill/>
            <a:miter lim="800000"/>
            <a:headEnd/>
            <a:tailEnd/>
          </a:ln>
        </p:spPr>
        <p:txBody>
          <a:bodyPr wrap="square">
            <a:spAutoFit/>
          </a:bodyPr>
          <a:lstStyle/>
          <a:p>
            <a:pPr algn="ctr">
              <a:lnSpc>
                <a:spcPts val="2700"/>
              </a:lnSpc>
            </a:pPr>
            <a:r>
              <a:rPr lang="ja-JP" altLang="en-US" dirty="0">
                <a:latin typeface="Meiryo UI"/>
                <a:ea typeface="Meiryo UI"/>
                <a:cs typeface="Meiryo UI"/>
              </a:rPr>
              <a:t>　</a:t>
            </a:r>
            <a:r>
              <a:rPr lang="ja-JP" altLang="en-US" sz="2800" b="1" dirty="0">
                <a:latin typeface="Meiryo UI"/>
                <a:ea typeface="Meiryo UI"/>
                <a:cs typeface="Meiryo UI"/>
              </a:rPr>
              <a:t>はじめに　～公共交通戦略の見直しについて～</a:t>
            </a:r>
            <a:endParaRPr lang="en-US" altLang="ja-JP" sz="2800" b="1" dirty="0">
              <a:latin typeface="Meiryo UI"/>
              <a:ea typeface="Meiryo UI"/>
              <a:cs typeface="Meiryo UI"/>
            </a:endParaRPr>
          </a:p>
        </p:txBody>
      </p:sp>
    </p:spTree>
    <p:extLst>
      <p:ext uri="{BB962C8B-B14F-4D97-AF65-F5344CB8AC3E}">
        <p14:creationId xmlns:p14="http://schemas.microsoft.com/office/powerpoint/2010/main" val="91823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6"/>
          <p:cNvSpPr>
            <a:spLocks noChangeArrowheads="1"/>
          </p:cNvSpPr>
          <p:nvPr/>
        </p:nvSpPr>
        <p:spPr bwMode="auto">
          <a:xfrm>
            <a:off x="108496" y="404664"/>
            <a:ext cx="8928000" cy="6408000"/>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駅前広場、駅へのアクセスの充実</a:t>
            </a:r>
            <a:endParaRPr lang="en-US" altLang="ja-JP" sz="1600" b="1" u="sng" dirty="0">
              <a:latin typeface="Meiryo UI" pitchFamily="50" charset="-128"/>
              <a:ea typeface="Meiryo UI" pitchFamily="50" charset="-128"/>
              <a:cs typeface="Meiryo UI" pitchFamily="50" charset="-128"/>
            </a:endParaRPr>
          </a:p>
          <a:p>
            <a:pPr marL="355600" indent="-355600"/>
            <a:endParaRPr lang="en-US" altLang="ja-JP" sz="600" dirty="0">
              <a:latin typeface="Meiryo UI" pitchFamily="50" charset="-128"/>
              <a:ea typeface="Meiryo UI" pitchFamily="50" charset="-128"/>
              <a:cs typeface="Meiryo UI" pitchFamily="50" charset="-128"/>
            </a:endParaRPr>
          </a:p>
          <a:p>
            <a:pPr marL="177800" indent="-177800"/>
            <a:r>
              <a:rPr lang="ja-JP" altLang="en-US" sz="1400"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公共交通は、高齢者から子供までだれでも利用することができる基本的な交通手段であり、</a:t>
            </a:r>
            <a:endParaRPr lang="en-US" altLang="ja-JP" sz="1600" dirty="0">
              <a:latin typeface="Meiryo UI" pitchFamily="50" charset="-128"/>
              <a:ea typeface="Meiryo UI" pitchFamily="50" charset="-128"/>
              <a:cs typeface="Meiryo UI" pitchFamily="50" charset="-128"/>
            </a:endParaRPr>
          </a:p>
          <a:p>
            <a:pPr marL="177800" indent="-177800"/>
            <a:r>
              <a:rPr lang="ja-JP" altLang="en-US" sz="1600" dirty="0">
                <a:latin typeface="Meiryo UI" pitchFamily="50" charset="-128"/>
                <a:ea typeface="Meiryo UI" pitchFamily="50" charset="-128"/>
                <a:cs typeface="Meiryo UI" pitchFamily="50" charset="-128"/>
              </a:rPr>
              <a:t>　　高齢化の進展等に伴い、その重要性が増大</a:t>
            </a:r>
            <a:endParaRPr lang="en-US" altLang="ja-JP" sz="1600" dirty="0">
              <a:latin typeface="Meiryo UI" pitchFamily="50" charset="-128"/>
              <a:ea typeface="Meiryo UI" pitchFamily="50" charset="-128"/>
              <a:cs typeface="Meiryo UI" pitchFamily="50" charset="-128"/>
            </a:endParaRPr>
          </a:p>
          <a:p>
            <a:pPr marL="177800" indent="-177800"/>
            <a:r>
              <a:rPr lang="ja-JP" altLang="en-US" sz="1600" dirty="0">
                <a:latin typeface="Meiryo UI" pitchFamily="50" charset="-128"/>
                <a:ea typeface="Meiryo UI" pitchFamily="50" charset="-128"/>
                <a:cs typeface="Meiryo UI" pitchFamily="50" charset="-128"/>
              </a:rPr>
              <a:t>　　引き続き、駅へのアクセス性を高め、交通結節機能の充実による公共交通の利便性向上を図る</a:t>
            </a:r>
            <a:endParaRPr lang="en-US" altLang="ja-JP" sz="1600" dirty="0">
              <a:latin typeface="Meiryo UI" pitchFamily="50" charset="-128"/>
              <a:ea typeface="Meiryo UI" pitchFamily="50" charset="-128"/>
              <a:cs typeface="Meiryo UI" pitchFamily="50" charset="-128"/>
            </a:endParaRPr>
          </a:p>
          <a:p>
            <a:pPr marL="177800" indent="-177800"/>
            <a:endParaRPr lang="en-US" altLang="ja-JP" sz="1600"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r>
              <a:rPr lang="ja-JP" altLang="en-US" sz="1600" b="1"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乗継駅における駅機能の充実</a:t>
            </a:r>
            <a:endParaRPr lang="en-US" altLang="ja-JP" sz="600" dirty="0">
              <a:latin typeface="Meiryo UI" pitchFamily="50" charset="-128"/>
              <a:ea typeface="Meiryo UI" pitchFamily="50" charset="-128"/>
              <a:cs typeface="Meiryo UI" pitchFamily="50" charset="-128"/>
            </a:endParaRPr>
          </a:p>
          <a:p>
            <a:pPr marL="182563" indent="-182563"/>
            <a:endParaRPr lang="en-US" altLang="ja-JP" sz="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乗継駅における乗継経路の改善や、賑わい創出や、緑化、暑さ対策などの他分野との施策連携により、</a:t>
            </a:r>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快適な乗継空間の創出を図る</a:t>
            </a:r>
            <a:endParaRPr lang="en-US" altLang="ja-JP" sz="1600" b="1" dirty="0">
              <a:latin typeface="Meiryo UI" pitchFamily="50" charset="-128"/>
              <a:ea typeface="Meiryo UI" pitchFamily="50" charset="-128"/>
              <a:cs typeface="Meiryo UI" pitchFamily="50" charset="-128"/>
            </a:endParaRPr>
          </a:p>
          <a:p>
            <a:pPr marL="365125" indent="-365125"/>
            <a:endParaRPr lang="en-US" altLang="ja-JP" sz="1600" b="1" u="sng" dirty="0">
              <a:latin typeface="Meiryo UI" pitchFamily="50" charset="-128"/>
              <a:ea typeface="Meiryo UI" pitchFamily="50" charset="-128"/>
              <a:cs typeface="Meiryo UI" pitchFamily="50" charset="-128"/>
            </a:endParaRPr>
          </a:p>
          <a:p>
            <a:pPr marL="365125" indent="-365125"/>
            <a:endParaRPr lang="en-US" altLang="ja-JP" sz="1600" b="1" u="sng" dirty="0">
              <a:latin typeface="Meiryo UI" pitchFamily="50" charset="-128"/>
              <a:ea typeface="Meiryo UI" pitchFamily="50" charset="-128"/>
              <a:cs typeface="Meiryo UI" pitchFamily="50" charset="-128"/>
            </a:endParaRPr>
          </a:p>
          <a:p>
            <a:pPr marL="365125" indent="-365125"/>
            <a:endParaRPr lang="en-US" altLang="ja-JP" sz="1600" b="1" u="sng" dirty="0">
              <a:latin typeface="Meiryo UI" pitchFamily="50" charset="-128"/>
              <a:ea typeface="Meiryo UI" pitchFamily="50" charset="-128"/>
              <a:cs typeface="Meiryo UI" pitchFamily="50" charset="-128"/>
            </a:endParaRPr>
          </a:p>
          <a:p>
            <a:pPr marL="365125" indent="-365125"/>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77800" indent="-177800"/>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a:p>
            <a:pPr marL="365125" indent="-365125"/>
            <a:endParaRPr lang="en-US" altLang="ja-JP" sz="1600" dirty="0">
              <a:latin typeface="Meiryo UI" pitchFamily="50" charset="-128"/>
              <a:ea typeface="Meiryo UI" pitchFamily="50" charset="-128"/>
              <a:cs typeface="Meiryo UI" pitchFamily="50" charset="-128"/>
            </a:endParaRPr>
          </a:p>
        </p:txBody>
      </p:sp>
      <p:sp>
        <p:nvSpPr>
          <p:cNvPr id="12" name="スライド番号プレースホルダー 1"/>
          <p:cNvSpPr>
            <a:spLocks noGrp="1"/>
          </p:cNvSpPr>
          <p:nvPr>
            <p:ph type="sldNum" sz="quarter" idx="12"/>
          </p:nvPr>
        </p:nvSpPr>
        <p:spPr>
          <a:xfrm>
            <a:off x="6938541" y="6481151"/>
            <a:ext cx="2133600" cy="365125"/>
          </a:xfrm>
        </p:spPr>
        <p:txBody>
          <a:bodyPr/>
          <a:lstStyle/>
          <a:p>
            <a:pPr>
              <a:defRPr/>
            </a:pPr>
            <a:fld id="{9126C135-2A3E-49C2-BF18-D65F4F7DE898}" type="slidenum">
              <a:rPr lang="ja-JP" altLang="en-US" sz="1100" smtClean="0"/>
              <a:pPr>
                <a:defRPr/>
              </a:pPr>
              <a:t>19</a:t>
            </a:fld>
            <a:endParaRPr lang="ja-JP" altLang="en-US" sz="1100" dirty="0"/>
          </a:p>
        </p:txBody>
      </p:sp>
      <p:sp>
        <p:nvSpPr>
          <p:cNvPr id="41" name="正方形/長方形 40"/>
          <p:cNvSpPr/>
          <p:nvPr/>
        </p:nvSpPr>
        <p:spPr>
          <a:xfrm>
            <a:off x="27296" y="27208"/>
            <a:ext cx="2242922"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＜移動の負担軽減＞</a:t>
            </a:r>
            <a:endParaRPr lang="ja-JP" altLang="en-US" dirty="0">
              <a:latin typeface="Meiryo UI" pitchFamily="50" charset="-128"/>
              <a:ea typeface="Meiryo UI" pitchFamily="50" charset="-128"/>
              <a:cs typeface="Meiryo UI" pitchFamily="50" charset="-128"/>
            </a:endParaRPr>
          </a:p>
        </p:txBody>
      </p:sp>
      <p:pic>
        <p:nvPicPr>
          <p:cNvPr id="43" name="Picture 2"/>
          <p:cNvPicPr preferRelativeResize="0">
            <a:picLocks noChangeAspect="1" noChangeArrowheads="1"/>
          </p:cNvPicPr>
          <p:nvPr/>
        </p:nvPicPr>
        <p:blipFill rotWithShape="1">
          <a:blip r:embed="rId2" cstate="print">
            <a:extLst>
              <a:ext uri="{28A0092B-C50C-407E-A947-70E740481C1C}">
                <a14:useLocalDpi xmlns:a14="http://schemas.microsoft.com/office/drawing/2010/main" val="0"/>
              </a:ext>
            </a:extLst>
          </a:blip>
          <a:srcRect l="64422" t="18657" r="3708" b="36014"/>
          <a:stretch/>
        </p:blipFill>
        <p:spPr bwMode="auto">
          <a:xfrm>
            <a:off x="5606857" y="1842417"/>
            <a:ext cx="2043267" cy="141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5"/>
          <p:cNvSpPr txBox="1"/>
          <p:nvPr/>
        </p:nvSpPr>
        <p:spPr>
          <a:xfrm>
            <a:off x="1981266" y="3396482"/>
            <a:ext cx="1441420" cy="3077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rtlCol="0" anchor="t">
            <a:spAutoFit/>
          </a:bodyPr>
          <a:lstStyle/>
          <a:p>
            <a:pPr>
              <a:spcAft>
                <a:spcPts val="0"/>
              </a:spcAft>
            </a:pPr>
            <a:r>
              <a:rPr lang="ja-JP" sz="1400" dirty="0">
                <a:solidFill>
                  <a:srgbClr val="000000"/>
                </a:solidFill>
                <a:effectLst/>
                <a:latin typeface="Meiryo UI" pitchFamily="50" charset="-128"/>
                <a:ea typeface="Meiryo UI" pitchFamily="50" charset="-128"/>
                <a:cs typeface="Meiryo UI" pitchFamily="50" charset="-128"/>
              </a:rPr>
              <a:t>駅前広場の整備</a:t>
            </a:r>
            <a:endParaRPr lang="ja-JP" sz="2400" dirty="0">
              <a:effectLst/>
              <a:latin typeface="Meiryo UI" pitchFamily="50" charset="-128"/>
              <a:ea typeface="Meiryo UI" pitchFamily="50" charset="-128"/>
              <a:cs typeface="Meiryo UI" pitchFamily="50" charset="-128"/>
            </a:endParaRPr>
          </a:p>
        </p:txBody>
      </p:sp>
      <p:sp>
        <p:nvSpPr>
          <p:cNvPr id="2" name="正方形/長方形 1"/>
          <p:cNvSpPr/>
          <p:nvPr/>
        </p:nvSpPr>
        <p:spPr>
          <a:xfrm>
            <a:off x="5619052" y="3367661"/>
            <a:ext cx="2061783" cy="307777"/>
          </a:xfrm>
          <a:prstGeom prst="rect">
            <a:avLst/>
          </a:prstGeom>
        </p:spPr>
        <p:txBody>
          <a:bodyPr wrap="none">
            <a:spAutoFit/>
          </a:bodyPr>
          <a:lstStyle/>
          <a:p>
            <a:r>
              <a:rPr lang="ja-JP" altLang="en-US" sz="1400" dirty="0">
                <a:latin typeface="Meiryo UI" pitchFamily="50" charset="-128"/>
                <a:ea typeface="Meiryo UI" pitchFamily="50" charset="-128"/>
                <a:cs typeface="Meiryo UI" pitchFamily="50" charset="-128"/>
              </a:rPr>
              <a:t>駅へのアクセス道路の整備</a:t>
            </a:r>
            <a:endParaRPr lang="ja-JP" altLang="en-US" sz="1400" dirty="0"/>
          </a:p>
        </p:txBody>
      </p:sp>
      <p:sp>
        <p:nvSpPr>
          <p:cNvPr id="67" name="テキスト ボックス 66">
            <a:extLst>
              <a:ext uri="{FF2B5EF4-FFF2-40B4-BE49-F238E27FC236}">
                <a16:creationId xmlns:a16="http://schemas.microsoft.com/office/drawing/2014/main" id="{2144D1B6-C629-4CDC-A899-857238F24F58}"/>
              </a:ext>
            </a:extLst>
          </p:cNvPr>
          <p:cNvSpPr txBox="1"/>
          <p:nvPr/>
        </p:nvSpPr>
        <p:spPr>
          <a:xfrm>
            <a:off x="868155" y="1573027"/>
            <a:ext cx="3755281" cy="221599"/>
          </a:xfrm>
          <a:prstGeom prst="rect">
            <a:avLst/>
          </a:prstGeom>
          <a:noFill/>
        </p:spPr>
        <p:txBody>
          <a:bodyPr wrap="square" lIns="0" tIns="0" rIns="0" bIns="0" rtlCol="0">
            <a:spAutoFit/>
          </a:bodyPr>
          <a:lstStyle/>
          <a:p>
            <a:pPr algn="ctr">
              <a:lnSpc>
                <a:spcPct val="120000"/>
              </a:lnSpc>
            </a:pPr>
            <a:r>
              <a:rPr kumimoji="1" lang="ja-JP" altLang="en-US" sz="1200" dirty="0">
                <a:latin typeface="Meiryo UI" panose="020B0604030504040204" pitchFamily="50" charset="-128"/>
                <a:ea typeface="Meiryo UI" panose="020B0604030504040204" pitchFamily="50" charset="-128"/>
              </a:rPr>
              <a:t>鉄道駅と各交通機関をシームレスに接続し全天候にも対応</a:t>
            </a:r>
          </a:p>
        </p:txBody>
      </p:sp>
      <p:pic>
        <p:nvPicPr>
          <p:cNvPr id="68" name="図 67">
            <a:extLst>
              <a:ext uri="{FF2B5EF4-FFF2-40B4-BE49-F238E27FC236}">
                <a16:creationId xmlns:a16="http://schemas.microsoft.com/office/drawing/2014/main" id="{46FDB8A6-7C29-4976-92A5-6E518A6EE305}"/>
              </a:ext>
            </a:extLst>
          </p:cNvPr>
          <p:cNvPicPr>
            <a:picLocks noChangeAspect="1"/>
          </p:cNvPicPr>
          <p:nvPr/>
        </p:nvPicPr>
        <p:blipFill>
          <a:blip r:embed="rId3"/>
          <a:stretch>
            <a:fillRect/>
          </a:stretch>
        </p:blipFill>
        <p:spPr>
          <a:xfrm>
            <a:off x="635630" y="1830136"/>
            <a:ext cx="2157984" cy="1436600"/>
          </a:xfrm>
          <a:prstGeom prst="rect">
            <a:avLst/>
          </a:prstGeom>
        </p:spPr>
      </p:pic>
      <p:sp>
        <p:nvSpPr>
          <p:cNvPr id="69" name="テキスト ボックス 68">
            <a:extLst>
              <a:ext uri="{FF2B5EF4-FFF2-40B4-BE49-F238E27FC236}">
                <a16:creationId xmlns:a16="http://schemas.microsoft.com/office/drawing/2014/main" id="{22D3F8A2-1623-4A4D-AC18-4DDC3DB31AD7}"/>
              </a:ext>
            </a:extLst>
          </p:cNvPr>
          <p:cNvSpPr txBox="1"/>
          <p:nvPr/>
        </p:nvSpPr>
        <p:spPr>
          <a:xfrm>
            <a:off x="2751582" y="3275234"/>
            <a:ext cx="2022453" cy="138499"/>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900" dirty="0"/>
              <a:t>出典：</a:t>
            </a:r>
            <a:r>
              <a:rPr lang="en-US" altLang="zh-TW" sz="900" dirty="0"/>
              <a:t>JR</a:t>
            </a:r>
            <a:r>
              <a:rPr lang="zh-TW" altLang="en-US" sz="900" dirty="0"/>
              <a:t>茨木駅東口駅前広場</a:t>
            </a:r>
            <a:r>
              <a:rPr lang="ja-JP" altLang="en-US" sz="900" dirty="0"/>
              <a:t>（茨木市）</a:t>
            </a:r>
            <a:endParaRPr lang="en-US" altLang="ja-JP" sz="900" dirty="0"/>
          </a:p>
        </p:txBody>
      </p:sp>
      <p:pic>
        <p:nvPicPr>
          <p:cNvPr id="70" name="図 69">
            <a:extLst>
              <a:ext uri="{FF2B5EF4-FFF2-40B4-BE49-F238E27FC236}">
                <a16:creationId xmlns:a16="http://schemas.microsoft.com/office/drawing/2014/main" id="{85675C09-9EBE-4C02-84CE-24B0C8DF578F}"/>
              </a:ext>
            </a:extLst>
          </p:cNvPr>
          <p:cNvPicPr>
            <a:picLocks noChangeAspect="1"/>
          </p:cNvPicPr>
          <p:nvPr/>
        </p:nvPicPr>
        <p:blipFill rotWithShape="1">
          <a:blip r:embed="rId4"/>
          <a:srcRect l="7358"/>
          <a:stretch/>
        </p:blipFill>
        <p:spPr>
          <a:xfrm>
            <a:off x="2873973" y="1836375"/>
            <a:ext cx="1956844" cy="1406164"/>
          </a:xfrm>
          <a:prstGeom prst="rect">
            <a:avLst/>
          </a:prstGeom>
        </p:spPr>
      </p:pic>
      <p:sp>
        <p:nvSpPr>
          <p:cNvPr id="72" name="正方形/長方形 71"/>
          <p:cNvSpPr/>
          <p:nvPr/>
        </p:nvSpPr>
        <p:spPr>
          <a:xfrm>
            <a:off x="5114223" y="6205723"/>
            <a:ext cx="3433953" cy="523220"/>
          </a:xfrm>
          <a:prstGeom prst="rect">
            <a:avLst/>
          </a:prstGeom>
        </p:spPr>
        <p:txBody>
          <a:bodyPr wrap="none">
            <a:spAutoFit/>
          </a:bodyPr>
          <a:lstStyle/>
          <a:p>
            <a:pPr algn="ctr"/>
            <a:r>
              <a:rPr lang="ja-JP" altLang="en-US" sz="1400" dirty="0">
                <a:latin typeface="Meiryo UI" panose="020B0604030504040204" pitchFamily="50" charset="-128"/>
                <a:ea typeface="Meiryo UI" panose="020B0604030504040204" pitchFamily="50" charset="-128"/>
              </a:rPr>
              <a:t>シェルターの設置など、暑さ対策との連携による</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快適な乗継空間の創出（イメージ）</a:t>
            </a:r>
          </a:p>
        </p:txBody>
      </p:sp>
      <p:pic>
        <p:nvPicPr>
          <p:cNvPr id="47" name="図 46">
            <a:extLst>
              <a:ext uri="{FF2B5EF4-FFF2-40B4-BE49-F238E27FC236}">
                <a16:creationId xmlns:a16="http://schemas.microsoft.com/office/drawing/2014/main" id="{83B882FC-5618-4C84-A0EF-BFCF4F475DAC}"/>
              </a:ext>
            </a:extLst>
          </p:cNvPr>
          <p:cNvPicPr>
            <a:picLocks noChangeAspect="1"/>
          </p:cNvPicPr>
          <p:nvPr/>
        </p:nvPicPr>
        <p:blipFill rotWithShape="1">
          <a:blip r:embed="rId5"/>
          <a:srcRect b="6983"/>
          <a:stretch/>
        </p:blipFill>
        <p:spPr>
          <a:xfrm>
            <a:off x="1490102" y="4655315"/>
            <a:ext cx="2331720" cy="1546933"/>
          </a:xfrm>
          <a:prstGeom prst="rect">
            <a:avLst/>
          </a:prstGeom>
        </p:spPr>
      </p:pic>
      <p:sp>
        <p:nvSpPr>
          <p:cNvPr id="50" name="フリーフォーム 49"/>
          <p:cNvSpPr/>
          <p:nvPr/>
        </p:nvSpPr>
        <p:spPr>
          <a:xfrm>
            <a:off x="1884905" y="5379692"/>
            <a:ext cx="1333500" cy="457200"/>
          </a:xfrm>
          <a:custGeom>
            <a:avLst/>
            <a:gdLst>
              <a:gd name="connsiteX0" fmla="*/ 2025650 w 2025650"/>
              <a:gd name="connsiteY0" fmla="*/ 0 h 660400"/>
              <a:gd name="connsiteX1" fmla="*/ 450850 w 2025650"/>
              <a:gd name="connsiteY1" fmla="*/ 660400 h 660400"/>
              <a:gd name="connsiteX2" fmla="*/ 0 w 2025650"/>
              <a:gd name="connsiteY2" fmla="*/ 514350 h 660400"/>
              <a:gd name="connsiteX0" fmla="*/ 2025650 w 2025650"/>
              <a:gd name="connsiteY0" fmla="*/ 0 h 654050"/>
              <a:gd name="connsiteX1" fmla="*/ 368300 w 2025650"/>
              <a:gd name="connsiteY1" fmla="*/ 654050 h 654050"/>
              <a:gd name="connsiteX2" fmla="*/ 0 w 2025650"/>
              <a:gd name="connsiteY2" fmla="*/ 514350 h 654050"/>
              <a:gd name="connsiteX0" fmla="*/ 2025650 w 2025650"/>
              <a:gd name="connsiteY0" fmla="*/ 0 h 654183"/>
              <a:gd name="connsiteX1" fmla="*/ 368300 w 2025650"/>
              <a:gd name="connsiteY1" fmla="*/ 654050 h 654183"/>
              <a:gd name="connsiteX2" fmla="*/ 0 w 2025650"/>
              <a:gd name="connsiteY2" fmla="*/ 514350 h 654183"/>
              <a:gd name="connsiteX0" fmla="*/ 2025650 w 2025650"/>
              <a:gd name="connsiteY0" fmla="*/ 0 h 654183"/>
              <a:gd name="connsiteX1" fmla="*/ 368300 w 2025650"/>
              <a:gd name="connsiteY1" fmla="*/ 654050 h 654183"/>
              <a:gd name="connsiteX2" fmla="*/ 0 w 2025650"/>
              <a:gd name="connsiteY2" fmla="*/ 514350 h 654183"/>
              <a:gd name="connsiteX0" fmla="*/ 2025650 w 2025650"/>
              <a:gd name="connsiteY0" fmla="*/ 0 h 654183"/>
              <a:gd name="connsiteX1" fmla="*/ 368300 w 2025650"/>
              <a:gd name="connsiteY1" fmla="*/ 654050 h 654183"/>
              <a:gd name="connsiteX2" fmla="*/ 0 w 2025650"/>
              <a:gd name="connsiteY2" fmla="*/ 514350 h 654183"/>
              <a:gd name="connsiteX0" fmla="*/ 2025650 w 2025650"/>
              <a:gd name="connsiteY0" fmla="*/ 0 h 654802"/>
              <a:gd name="connsiteX1" fmla="*/ 368300 w 2025650"/>
              <a:gd name="connsiteY1" fmla="*/ 654050 h 654802"/>
              <a:gd name="connsiteX2" fmla="*/ 0 w 2025650"/>
              <a:gd name="connsiteY2" fmla="*/ 514350 h 654802"/>
              <a:gd name="connsiteX0" fmla="*/ 2025650 w 2025650"/>
              <a:gd name="connsiteY0" fmla="*/ 0 h 654802"/>
              <a:gd name="connsiteX1" fmla="*/ 368300 w 2025650"/>
              <a:gd name="connsiteY1" fmla="*/ 654050 h 654802"/>
              <a:gd name="connsiteX2" fmla="*/ 0 w 2025650"/>
              <a:gd name="connsiteY2" fmla="*/ 514350 h 654802"/>
              <a:gd name="connsiteX0" fmla="*/ 2025650 w 2025650"/>
              <a:gd name="connsiteY0" fmla="*/ 0 h 654802"/>
              <a:gd name="connsiteX1" fmla="*/ 368300 w 2025650"/>
              <a:gd name="connsiteY1" fmla="*/ 654050 h 654802"/>
              <a:gd name="connsiteX2" fmla="*/ 0 w 2025650"/>
              <a:gd name="connsiteY2" fmla="*/ 514350 h 654802"/>
              <a:gd name="connsiteX0" fmla="*/ 2025650 w 2025650"/>
              <a:gd name="connsiteY0" fmla="*/ 0 h 654802"/>
              <a:gd name="connsiteX1" fmla="*/ 368300 w 2025650"/>
              <a:gd name="connsiteY1" fmla="*/ 654050 h 654802"/>
              <a:gd name="connsiteX2" fmla="*/ 0 w 2025650"/>
              <a:gd name="connsiteY2" fmla="*/ 514350 h 654802"/>
              <a:gd name="connsiteX0" fmla="*/ 2025650 w 2025650"/>
              <a:gd name="connsiteY0" fmla="*/ 0 h 655384"/>
              <a:gd name="connsiteX1" fmla="*/ 368300 w 2025650"/>
              <a:gd name="connsiteY1" fmla="*/ 654050 h 655384"/>
              <a:gd name="connsiteX2" fmla="*/ 0 w 2025650"/>
              <a:gd name="connsiteY2" fmla="*/ 514350 h 655384"/>
              <a:gd name="connsiteX0" fmla="*/ 2025650 w 2025650"/>
              <a:gd name="connsiteY0" fmla="*/ 0 h 692990"/>
              <a:gd name="connsiteX1" fmla="*/ 374650 w 2025650"/>
              <a:gd name="connsiteY1" fmla="*/ 692150 h 692990"/>
              <a:gd name="connsiteX2" fmla="*/ 0 w 2025650"/>
              <a:gd name="connsiteY2" fmla="*/ 514350 h 692990"/>
              <a:gd name="connsiteX0" fmla="*/ 2025650 w 2025650"/>
              <a:gd name="connsiteY0" fmla="*/ 0 h 692990"/>
              <a:gd name="connsiteX1" fmla="*/ 374650 w 2025650"/>
              <a:gd name="connsiteY1" fmla="*/ 692150 h 692990"/>
              <a:gd name="connsiteX2" fmla="*/ 0 w 2025650"/>
              <a:gd name="connsiteY2" fmla="*/ 514350 h 692990"/>
              <a:gd name="connsiteX0" fmla="*/ 2025650 w 2025650"/>
              <a:gd name="connsiteY0" fmla="*/ 0 h 692990"/>
              <a:gd name="connsiteX1" fmla="*/ 374650 w 2025650"/>
              <a:gd name="connsiteY1" fmla="*/ 692150 h 692990"/>
              <a:gd name="connsiteX2" fmla="*/ 0 w 2025650"/>
              <a:gd name="connsiteY2" fmla="*/ 514350 h 692990"/>
              <a:gd name="connsiteX0" fmla="*/ 2025650 w 2025650"/>
              <a:gd name="connsiteY0" fmla="*/ 0 h 693462"/>
              <a:gd name="connsiteX1" fmla="*/ 374650 w 2025650"/>
              <a:gd name="connsiteY1" fmla="*/ 692150 h 693462"/>
              <a:gd name="connsiteX2" fmla="*/ 0 w 2025650"/>
              <a:gd name="connsiteY2" fmla="*/ 514350 h 693462"/>
              <a:gd name="connsiteX0" fmla="*/ 2025650 w 2025650"/>
              <a:gd name="connsiteY0" fmla="*/ 0 h 645219"/>
              <a:gd name="connsiteX1" fmla="*/ 374650 w 2025650"/>
              <a:gd name="connsiteY1" fmla="*/ 641350 h 645219"/>
              <a:gd name="connsiteX2" fmla="*/ 0 w 2025650"/>
              <a:gd name="connsiteY2" fmla="*/ 514350 h 645219"/>
              <a:gd name="connsiteX0" fmla="*/ 2025650 w 2025650"/>
              <a:gd name="connsiteY0" fmla="*/ 0 h 645219"/>
              <a:gd name="connsiteX1" fmla="*/ 374650 w 2025650"/>
              <a:gd name="connsiteY1" fmla="*/ 641350 h 645219"/>
              <a:gd name="connsiteX2" fmla="*/ 0 w 2025650"/>
              <a:gd name="connsiteY2" fmla="*/ 514350 h 645219"/>
              <a:gd name="connsiteX0" fmla="*/ 1949450 w 1949450"/>
              <a:gd name="connsiteY0" fmla="*/ 0 h 696019"/>
              <a:gd name="connsiteX1" fmla="*/ 374650 w 1949450"/>
              <a:gd name="connsiteY1" fmla="*/ 692150 h 696019"/>
              <a:gd name="connsiteX2" fmla="*/ 0 w 1949450"/>
              <a:gd name="connsiteY2" fmla="*/ 565150 h 696019"/>
              <a:gd name="connsiteX0" fmla="*/ 1949450 w 1949450"/>
              <a:gd name="connsiteY0" fmla="*/ 0 h 696019"/>
              <a:gd name="connsiteX1" fmla="*/ 374650 w 1949450"/>
              <a:gd name="connsiteY1" fmla="*/ 692150 h 696019"/>
              <a:gd name="connsiteX2" fmla="*/ 0 w 1949450"/>
              <a:gd name="connsiteY2" fmla="*/ 565150 h 696019"/>
              <a:gd name="connsiteX0" fmla="*/ 1924050 w 1924050"/>
              <a:gd name="connsiteY0" fmla="*/ 0 h 727769"/>
              <a:gd name="connsiteX1" fmla="*/ 374650 w 1924050"/>
              <a:gd name="connsiteY1" fmla="*/ 723900 h 727769"/>
              <a:gd name="connsiteX2" fmla="*/ 0 w 1924050"/>
              <a:gd name="connsiteY2" fmla="*/ 596900 h 727769"/>
              <a:gd name="connsiteX0" fmla="*/ 1924050 w 1924050"/>
              <a:gd name="connsiteY0" fmla="*/ 0 h 727769"/>
              <a:gd name="connsiteX1" fmla="*/ 374650 w 1924050"/>
              <a:gd name="connsiteY1" fmla="*/ 723900 h 727769"/>
              <a:gd name="connsiteX2" fmla="*/ 0 w 1924050"/>
              <a:gd name="connsiteY2" fmla="*/ 596900 h 727769"/>
              <a:gd name="connsiteX0" fmla="*/ 1924050 w 1924050"/>
              <a:gd name="connsiteY0" fmla="*/ 0 h 698098"/>
              <a:gd name="connsiteX1" fmla="*/ 361950 w 1924050"/>
              <a:gd name="connsiteY1" fmla="*/ 685800 h 698098"/>
              <a:gd name="connsiteX2" fmla="*/ 0 w 1924050"/>
              <a:gd name="connsiteY2" fmla="*/ 596900 h 698098"/>
              <a:gd name="connsiteX0" fmla="*/ 1924050 w 1924050"/>
              <a:gd name="connsiteY0" fmla="*/ 0 h 698098"/>
              <a:gd name="connsiteX1" fmla="*/ 361950 w 1924050"/>
              <a:gd name="connsiteY1" fmla="*/ 685800 h 698098"/>
              <a:gd name="connsiteX2" fmla="*/ 0 w 1924050"/>
              <a:gd name="connsiteY2" fmla="*/ 596900 h 698098"/>
              <a:gd name="connsiteX0" fmla="*/ 1924050 w 1924050"/>
              <a:gd name="connsiteY0" fmla="*/ 0 h 698098"/>
              <a:gd name="connsiteX1" fmla="*/ 361950 w 1924050"/>
              <a:gd name="connsiteY1" fmla="*/ 685800 h 698098"/>
              <a:gd name="connsiteX2" fmla="*/ 0 w 1924050"/>
              <a:gd name="connsiteY2" fmla="*/ 596900 h 698098"/>
              <a:gd name="connsiteX0" fmla="*/ 1924050 w 1924050"/>
              <a:gd name="connsiteY0" fmla="*/ 0 h 661337"/>
              <a:gd name="connsiteX1" fmla="*/ 685800 w 1924050"/>
              <a:gd name="connsiteY1" fmla="*/ 603250 h 661337"/>
              <a:gd name="connsiteX2" fmla="*/ 0 w 1924050"/>
              <a:gd name="connsiteY2" fmla="*/ 596900 h 661337"/>
              <a:gd name="connsiteX0" fmla="*/ 1924050 w 1924050"/>
              <a:gd name="connsiteY0" fmla="*/ 0 h 661337"/>
              <a:gd name="connsiteX1" fmla="*/ 685800 w 1924050"/>
              <a:gd name="connsiteY1" fmla="*/ 603250 h 661337"/>
              <a:gd name="connsiteX2" fmla="*/ 0 w 1924050"/>
              <a:gd name="connsiteY2" fmla="*/ 596900 h 661337"/>
              <a:gd name="connsiteX0" fmla="*/ 1924050 w 1924050"/>
              <a:gd name="connsiteY0" fmla="*/ 0 h 661337"/>
              <a:gd name="connsiteX1" fmla="*/ 685800 w 1924050"/>
              <a:gd name="connsiteY1" fmla="*/ 603250 h 661337"/>
              <a:gd name="connsiteX2" fmla="*/ 0 w 1924050"/>
              <a:gd name="connsiteY2" fmla="*/ 596900 h 661337"/>
              <a:gd name="connsiteX0" fmla="*/ 1593850 w 1593850"/>
              <a:gd name="connsiteY0" fmla="*/ 0 h 613497"/>
              <a:gd name="connsiteX1" fmla="*/ 355600 w 1593850"/>
              <a:gd name="connsiteY1" fmla="*/ 603250 h 613497"/>
              <a:gd name="connsiteX2" fmla="*/ 0 w 1593850"/>
              <a:gd name="connsiteY2" fmla="*/ 508000 h 613497"/>
              <a:gd name="connsiteX0" fmla="*/ 1593850 w 1593850"/>
              <a:gd name="connsiteY0" fmla="*/ 0 h 576371"/>
              <a:gd name="connsiteX1" fmla="*/ 723900 w 1593850"/>
              <a:gd name="connsiteY1" fmla="*/ 527050 h 576371"/>
              <a:gd name="connsiteX2" fmla="*/ 0 w 1593850"/>
              <a:gd name="connsiteY2" fmla="*/ 508000 h 576371"/>
              <a:gd name="connsiteX0" fmla="*/ 1593850 w 1593850"/>
              <a:gd name="connsiteY0" fmla="*/ 0 h 576371"/>
              <a:gd name="connsiteX1" fmla="*/ 723900 w 1593850"/>
              <a:gd name="connsiteY1" fmla="*/ 527050 h 576371"/>
              <a:gd name="connsiteX2" fmla="*/ 0 w 1593850"/>
              <a:gd name="connsiteY2" fmla="*/ 508000 h 576371"/>
              <a:gd name="connsiteX0" fmla="*/ 1593850 w 1593850"/>
              <a:gd name="connsiteY0" fmla="*/ 0 h 576371"/>
              <a:gd name="connsiteX1" fmla="*/ 723900 w 1593850"/>
              <a:gd name="connsiteY1" fmla="*/ 527050 h 576371"/>
              <a:gd name="connsiteX2" fmla="*/ 0 w 1593850"/>
              <a:gd name="connsiteY2" fmla="*/ 508000 h 576371"/>
              <a:gd name="connsiteX0" fmla="*/ 1593850 w 1593850"/>
              <a:gd name="connsiteY0" fmla="*/ 0 h 576371"/>
              <a:gd name="connsiteX1" fmla="*/ 723900 w 1593850"/>
              <a:gd name="connsiteY1" fmla="*/ 527050 h 576371"/>
              <a:gd name="connsiteX2" fmla="*/ 0 w 1593850"/>
              <a:gd name="connsiteY2" fmla="*/ 508000 h 576371"/>
              <a:gd name="connsiteX0" fmla="*/ 1593850 w 1593850"/>
              <a:gd name="connsiteY0" fmla="*/ 0 h 576371"/>
              <a:gd name="connsiteX1" fmla="*/ 723900 w 1593850"/>
              <a:gd name="connsiteY1" fmla="*/ 527050 h 576371"/>
              <a:gd name="connsiteX2" fmla="*/ 0 w 1593850"/>
              <a:gd name="connsiteY2" fmla="*/ 508000 h 576371"/>
              <a:gd name="connsiteX0" fmla="*/ 1593850 w 1593850"/>
              <a:gd name="connsiteY0" fmla="*/ 0 h 576371"/>
              <a:gd name="connsiteX1" fmla="*/ 723900 w 1593850"/>
              <a:gd name="connsiteY1" fmla="*/ 527050 h 576371"/>
              <a:gd name="connsiteX2" fmla="*/ 0 w 1593850"/>
              <a:gd name="connsiteY2" fmla="*/ 508000 h 576371"/>
              <a:gd name="connsiteX0" fmla="*/ 1593850 w 1593850"/>
              <a:gd name="connsiteY0" fmla="*/ 0 h 576371"/>
              <a:gd name="connsiteX1" fmla="*/ 723900 w 1593850"/>
              <a:gd name="connsiteY1" fmla="*/ 527050 h 576371"/>
              <a:gd name="connsiteX2" fmla="*/ 0 w 1593850"/>
              <a:gd name="connsiteY2" fmla="*/ 508000 h 576371"/>
              <a:gd name="connsiteX0" fmla="*/ 1600200 w 1600200"/>
              <a:gd name="connsiteY0" fmla="*/ 0 h 646221"/>
              <a:gd name="connsiteX1" fmla="*/ 723900 w 1600200"/>
              <a:gd name="connsiteY1" fmla="*/ 596900 h 646221"/>
              <a:gd name="connsiteX2" fmla="*/ 0 w 1600200"/>
              <a:gd name="connsiteY2" fmla="*/ 577850 h 646221"/>
              <a:gd name="connsiteX0" fmla="*/ 1409700 w 1409700"/>
              <a:gd name="connsiteY0" fmla="*/ 0 h 468421"/>
              <a:gd name="connsiteX1" fmla="*/ 723900 w 1409700"/>
              <a:gd name="connsiteY1" fmla="*/ 419100 h 468421"/>
              <a:gd name="connsiteX2" fmla="*/ 0 w 1409700"/>
              <a:gd name="connsiteY2" fmla="*/ 400050 h 468421"/>
              <a:gd name="connsiteX0" fmla="*/ 1409700 w 1409700"/>
              <a:gd name="connsiteY0" fmla="*/ 0 h 468421"/>
              <a:gd name="connsiteX1" fmla="*/ 723900 w 1409700"/>
              <a:gd name="connsiteY1" fmla="*/ 419100 h 468421"/>
              <a:gd name="connsiteX2" fmla="*/ 0 w 1409700"/>
              <a:gd name="connsiteY2" fmla="*/ 400050 h 468421"/>
              <a:gd name="connsiteX0" fmla="*/ 1409700 w 1409700"/>
              <a:gd name="connsiteY0" fmla="*/ 0 h 468421"/>
              <a:gd name="connsiteX1" fmla="*/ 723900 w 1409700"/>
              <a:gd name="connsiteY1" fmla="*/ 419100 h 468421"/>
              <a:gd name="connsiteX2" fmla="*/ 0 w 1409700"/>
              <a:gd name="connsiteY2" fmla="*/ 400050 h 468421"/>
              <a:gd name="connsiteX0" fmla="*/ 1409700 w 1409700"/>
              <a:gd name="connsiteY0" fmla="*/ 0 h 468421"/>
              <a:gd name="connsiteX1" fmla="*/ 723900 w 1409700"/>
              <a:gd name="connsiteY1" fmla="*/ 419100 h 468421"/>
              <a:gd name="connsiteX2" fmla="*/ 0 w 1409700"/>
              <a:gd name="connsiteY2" fmla="*/ 400050 h 468421"/>
              <a:gd name="connsiteX0" fmla="*/ 1409700 w 1462976"/>
              <a:gd name="connsiteY0" fmla="*/ 0 h 468421"/>
              <a:gd name="connsiteX1" fmla="*/ 723900 w 1462976"/>
              <a:gd name="connsiteY1" fmla="*/ 419100 h 468421"/>
              <a:gd name="connsiteX2" fmla="*/ 0 w 1462976"/>
              <a:gd name="connsiteY2" fmla="*/ 400050 h 468421"/>
              <a:gd name="connsiteX0" fmla="*/ 1409700 w 1409700"/>
              <a:gd name="connsiteY0" fmla="*/ 0 h 468421"/>
              <a:gd name="connsiteX1" fmla="*/ 723900 w 1409700"/>
              <a:gd name="connsiteY1" fmla="*/ 419100 h 468421"/>
              <a:gd name="connsiteX2" fmla="*/ 0 w 1409700"/>
              <a:gd name="connsiteY2" fmla="*/ 400050 h 468421"/>
              <a:gd name="connsiteX0" fmla="*/ 1409700 w 1409700"/>
              <a:gd name="connsiteY0" fmla="*/ 0 h 501248"/>
              <a:gd name="connsiteX1" fmla="*/ 457200 w 1409700"/>
              <a:gd name="connsiteY1" fmla="*/ 488950 h 501248"/>
              <a:gd name="connsiteX2" fmla="*/ 0 w 1409700"/>
              <a:gd name="connsiteY2" fmla="*/ 400050 h 501248"/>
              <a:gd name="connsiteX0" fmla="*/ 1409700 w 1409700"/>
              <a:gd name="connsiteY0" fmla="*/ 0 h 501248"/>
              <a:gd name="connsiteX1" fmla="*/ 457200 w 1409700"/>
              <a:gd name="connsiteY1" fmla="*/ 488950 h 501248"/>
              <a:gd name="connsiteX2" fmla="*/ 0 w 1409700"/>
              <a:gd name="connsiteY2" fmla="*/ 400050 h 501248"/>
              <a:gd name="connsiteX0" fmla="*/ 1409700 w 1409700"/>
              <a:gd name="connsiteY0" fmla="*/ 0 h 501248"/>
              <a:gd name="connsiteX1" fmla="*/ 1023395 w 1409700"/>
              <a:gd name="connsiteY1" fmla="*/ 290858 h 501248"/>
              <a:gd name="connsiteX2" fmla="*/ 457200 w 1409700"/>
              <a:gd name="connsiteY2" fmla="*/ 488950 h 501248"/>
              <a:gd name="connsiteX3" fmla="*/ 0 w 1409700"/>
              <a:gd name="connsiteY3" fmla="*/ 400050 h 501248"/>
              <a:gd name="connsiteX0" fmla="*/ 1409700 w 1409700"/>
              <a:gd name="connsiteY0" fmla="*/ 0 h 501248"/>
              <a:gd name="connsiteX1" fmla="*/ 1023395 w 1409700"/>
              <a:gd name="connsiteY1" fmla="*/ 252758 h 501248"/>
              <a:gd name="connsiteX2" fmla="*/ 457200 w 1409700"/>
              <a:gd name="connsiteY2" fmla="*/ 488950 h 501248"/>
              <a:gd name="connsiteX3" fmla="*/ 0 w 1409700"/>
              <a:gd name="connsiteY3" fmla="*/ 400050 h 501248"/>
              <a:gd name="connsiteX0" fmla="*/ 1409700 w 1409700"/>
              <a:gd name="connsiteY0" fmla="*/ 0 h 501248"/>
              <a:gd name="connsiteX1" fmla="*/ 1023395 w 1409700"/>
              <a:gd name="connsiteY1" fmla="*/ 240058 h 501248"/>
              <a:gd name="connsiteX2" fmla="*/ 457200 w 1409700"/>
              <a:gd name="connsiteY2" fmla="*/ 488950 h 501248"/>
              <a:gd name="connsiteX3" fmla="*/ 0 w 1409700"/>
              <a:gd name="connsiteY3" fmla="*/ 400050 h 501248"/>
              <a:gd name="connsiteX0" fmla="*/ 1409700 w 1409700"/>
              <a:gd name="connsiteY0" fmla="*/ 0 h 483464"/>
              <a:gd name="connsiteX1" fmla="*/ 1023395 w 1409700"/>
              <a:gd name="connsiteY1" fmla="*/ 240058 h 483464"/>
              <a:gd name="connsiteX2" fmla="*/ 425450 w 1409700"/>
              <a:gd name="connsiteY2" fmla="*/ 457200 h 483464"/>
              <a:gd name="connsiteX3" fmla="*/ 0 w 1409700"/>
              <a:gd name="connsiteY3" fmla="*/ 400050 h 483464"/>
              <a:gd name="connsiteX0" fmla="*/ 1409700 w 1409700"/>
              <a:gd name="connsiteY0" fmla="*/ 0 h 474766"/>
              <a:gd name="connsiteX1" fmla="*/ 1023395 w 1409700"/>
              <a:gd name="connsiteY1" fmla="*/ 240058 h 474766"/>
              <a:gd name="connsiteX2" fmla="*/ 425450 w 1409700"/>
              <a:gd name="connsiteY2" fmla="*/ 457200 h 474766"/>
              <a:gd name="connsiteX3" fmla="*/ 0 w 1409700"/>
              <a:gd name="connsiteY3" fmla="*/ 400050 h 474766"/>
              <a:gd name="connsiteX0" fmla="*/ 1409700 w 1409700"/>
              <a:gd name="connsiteY0" fmla="*/ 0 h 474766"/>
              <a:gd name="connsiteX1" fmla="*/ 1023395 w 1409700"/>
              <a:gd name="connsiteY1" fmla="*/ 240058 h 474766"/>
              <a:gd name="connsiteX2" fmla="*/ 425450 w 1409700"/>
              <a:gd name="connsiteY2" fmla="*/ 457200 h 474766"/>
              <a:gd name="connsiteX3" fmla="*/ 0 w 1409700"/>
              <a:gd name="connsiteY3" fmla="*/ 400050 h 474766"/>
              <a:gd name="connsiteX0" fmla="*/ 1333500 w 1333500"/>
              <a:gd name="connsiteY0" fmla="*/ 0 h 474766"/>
              <a:gd name="connsiteX1" fmla="*/ 947195 w 1333500"/>
              <a:gd name="connsiteY1" fmla="*/ 240058 h 474766"/>
              <a:gd name="connsiteX2" fmla="*/ 349250 w 1333500"/>
              <a:gd name="connsiteY2" fmla="*/ 457200 h 474766"/>
              <a:gd name="connsiteX3" fmla="*/ 0 w 1333500"/>
              <a:gd name="connsiteY3" fmla="*/ 400050 h 474766"/>
              <a:gd name="connsiteX0" fmla="*/ 1333500 w 1333500"/>
              <a:gd name="connsiteY0" fmla="*/ 0 h 457200"/>
              <a:gd name="connsiteX1" fmla="*/ 947195 w 1333500"/>
              <a:gd name="connsiteY1" fmla="*/ 240058 h 457200"/>
              <a:gd name="connsiteX2" fmla="*/ 349250 w 1333500"/>
              <a:gd name="connsiteY2" fmla="*/ 457200 h 457200"/>
              <a:gd name="connsiteX3" fmla="*/ 0 w 1333500"/>
              <a:gd name="connsiteY3" fmla="*/ 400050 h 457200"/>
            </a:gdLst>
            <a:ahLst/>
            <a:cxnLst>
              <a:cxn ang="0">
                <a:pos x="connsiteX0" y="connsiteY0"/>
              </a:cxn>
              <a:cxn ang="0">
                <a:pos x="connsiteX1" y="connsiteY1"/>
              </a:cxn>
              <a:cxn ang="0">
                <a:pos x="connsiteX2" y="connsiteY2"/>
              </a:cxn>
              <a:cxn ang="0">
                <a:pos x="connsiteX3" y="connsiteY3"/>
              </a:cxn>
            </a:cxnLst>
            <a:rect l="l" t="t" r="r" b="b"/>
            <a:pathLst>
              <a:path w="1333500" h="457200">
                <a:moveTo>
                  <a:pt x="1333500" y="0"/>
                </a:moveTo>
                <a:cubicBezTo>
                  <a:pt x="1268058" y="56943"/>
                  <a:pt x="1105945" y="158566"/>
                  <a:pt x="947195" y="240058"/>
                </a:cubicBezTo>
                <a:cubicBezTo>
                  <a:pt x="788445" y="321550"/>
                  <a:pt x="620357" y="403018"/>
                  <a:pt x="349250" y="457200"/>
                </a:cubicBezTo>
                <a:cubicBezTo>
                  <a:pt x="112183" y="442383"/>
                  <a:pt x="262467" y="484717"/>
                  <a:pt x="0" y="400050"/>
                </a:cubicBezTo>
              </a:path>
            </a:pathLst>
          </a:custGeom>
          <a:noFill/>
          <a:ln w="31750">
            <a:solidFill>
              <a:srgbClr val="FF0000"/>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735714" y="5586594"/>
            <a:ext cx="1054857" cy="246221"/>
          </a:xfrm>
          <a:prstGeom prst="rect">
            <a:avLst/>
          </a:prstGeom>
          <a:noFill/>
        </p:spPr>
        <p:txBody>
          <a:bodyPr wrap="square" rtlCol="0">
            <a:spAutoFit/>
          </a:bodyPr>
          <a:lstStyle/>
          <a:p>
            <a:pPr algn="ctr"/>
            <a:r>
              <a:rPr kumimoji="1" lang="en-US" altLang="ja-JP" sz="1000" b="1" dirty="0">
                <a:latin typeface="Meiryo UI" panose="020B0604030504040204" pitchFamily="50" charset="-128"/>
                <a:ea typeface="Meiryo UI" panose="020B0604030504040204" pitchFamily="50" charset="-128"/>
              </a:rPr>
              <a:t>JR</a:t>
            </a:r>
            <a:r>
              <a:rPr kumimoji="1" lang="ja-JP" altLang="en-US" sz="1000" b="1" dirty="0">
                <a:latin typeface="Meiryo UI" panose="020B0604030504040204" pitchFamily="50" charset="-128"/>
                <a:ea typeface="Meiryo UI" panose="020B0604030504040204" pitchFamily="50" charset="-128"/>
              </a:rPr>
              <a:t>東羽衣駅</a:t>
            </a:r>
          </a:p>
        </p:txBody>
      </p:sp>
      <p:sp>
        <p:nvSpPr>
          <p:cNvPr id="52" name="テキスト ボックス 51"/>
          <p:cNvSpPr txBox="1"/>
          <p:nvPr/>
        </p:nvSpPr>
        <p:spPr>
          <a:xfrm>
            <a:off x="3085779" y="5331750"/>
            <a:ext cx="1054857" cy="246221"/>
          </a:xfrm>
          <a:prstGeom prst="rect">
            <a:avLst/>
          </a:prstGeom>
          <a:noFill/>
        </p:spPr>
        <p:txBody>
          <a:bodyPr wrap="square" rtlCol="0">
            <a:spAutoFit/>
          </a:bodyPr>
          <a:lstStyle/>
          <a:p>
            <a:pPr algn="ctr"/>
            <a:r>
              <a:rPr lang="ja-JP" altLang="en-US" sz="1000" b="1" dirty="0">
                <a:latin typeface="Meiryo UI" panose="020B0604030504040204" pitchFamily="50" charset="-128"/>
                <a:ea typeface="Meiryo UI" panose="020B0604030504040204" pitchFamily="50" charset="-128"/>
              </a:rPr>
              <a:t>南海羽衣駅</a:t>
            </a:r>
            <a:endParaRPr kumimoji="1" lang="ja-JP" altLang="en-US" sz="1000" b="1" dirty="0">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96B558BB-4733-4C0A-8471-03357F461F6D}"/>
              </a:ext>
            </a:extLst>
          </p:cNvPr>
          <p:cNvSpPr txBox="1"/>
          <p:nvPr/>
        </p:nvSpPr>
        <p:spPr>
          <a:xfrm>
            <a:off x="1972080" y="6210372"/>
            <a:ext cx="2776216" cy="13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ja-JP" altLang="en-US" sz="900" dirty="0"/>
              <a:t>出典：</a:t>
            </a:r>
            <a:r>
              <a:rPr lang="zh-TW" altLang="en-US" sz="900" dirty="0"/>
              <a:t>羽衣駅前地区第一種市街地再開発事業</a:t>
            </a:r>
            <a:r>
              <a:rPr lang="ja-JP" altLang="en-US" sz="900" dirty="0"/>
              <a:t>（高石市）</a:t>
            </a:r>
            <a:endParaRPr lang="en-US" altLang="ja-JP" sz="900" dirty="0"/>
          </a:p>
        </p:txBody>
      </p:sp>
      <p:sp>
        <p:nvSpPr>
          <p:cNvPr id="54" name="正方形/長方形 53"/>
          <p:cNvSpPr/>
          <p:nvPr/>
        </p:nvSpPr>
        <p:spPr>
          <a:xfrm>
            <a:off x="635630" y="6324633"/>
            <a:ext cx="4407303" cy="523220"/>
          </a:xfrm>
          <a:prstGeom prst="rect">
            <a:avLst/>
          </a:prstGeom>
        </p:spPr>
        <p:txBody>
          <a:bodyPr wrap="square">
            <a:spAutoFit/>
          </a:bodyPr>
          <a:lstStyle/>
          <a:p>
            <a:pPr algn="ctr"/>
            <a:r>
              <a:rPr lang="ja-JP" altLang="en-US" sz="1400" dirty="0">
                <a:latin typeface="Meiryo UI" panose="020B0604030504040204" pitchFamily="50" charset="-128"/>
                <a:ea typeface="Meiryo UI" panose="020B0604030504040204" pitchFamily="50" charset="-128"/>
              </a:rPr>
              <a:t>連続立体交差事業と駅前の再開発事業の組合せにより、乗継連絡通路を整備（</a:t>
            </a:r>
            <a:r>
              <a:rPr lang="en-US" altLang="ja-JP" sz="1400" dirty="0">
                <a:latin typeface="Meiryo UI" panose="020B0604030504040204" pitchFamily="50" charset="-128"/>
                <a:ea typeface="Meiryo UI" panose="020B0604030504040204" pitchFamily="50" charset="-128"/>
              </a:rPr>
              <a:t>R1.8</a:t>
            </a:r>
            <a:r>
              <a:rPr lang="ja-JP" altLang="en-US" sz="1400" dirty="0">
                <a:latin typeface="Meiryo UI" panose="020B0604030504040204" pitchFamily="50" charset="-128"/>
                <a:ea typeface="Meiryo UI" panose="020B0604030504040204" pitchFamily="50" charset="-128"/>
              </a:rPr>
              <a:t>完成）</a:t>
            </a:r>
            <a:endParaRPr lang="en-US" altLang="ja-JP" sz="1400" dirty="0">
              <a:latin typeface="Meiryo UI" panose="020B0604030504040204" pitchFamily="50" charset="-128"/>
              <a:ea typeface="Meiryo UI" panose="020B0604030504040204" pitchFamily="50" charset="-128"/>
            </a:endParaRPr>
          </a:p>
        </p:txBody>
      </p:sp>
      <p:pic>
        <p:nvPicPr>
          <p:cNvPr id="57" name="図 56">
            <a:extLst>
              <a:ext uri="{FF2B5EF4-FFF2-40B4-BE49-F238E27FC236}">
                <a16:creationId xmlns:a16="http://schemas.microsoft.com/office/drawing/2014/main" id="{28D071FD-2052-4B34-AE21-5FA6246646CD}"/>
              </a:ext>
            </a:extLst>
          </p:cNvPr>
          <p:cNvPicPr>
            <a:picLocks noChangeAspect="1"/>
          </p:cNvPicPr>
          <p:nvPr/>
        </p:nvPicPr>
        <p:blipFill rotWithShape="1">
          <a:blip r:embed="rId6"/>
          <a:srcRect l="4910" t="5801" r="4570"/>
          <a:stretch/>
        </p:blipFill>
        <p:spPr>
          <a:xfrm>
            <a:off x="5213624" y="4497315"/>
            <a:ext cx="2759099" cy="1725141"/>
          </a:xfrm>
          <a:prstGeom prst="rect">
            <a:avLst/>
          </a:prstGeom>
        </p:spPr>
      </p:pic>
    </p:spTree>
    <p:extLst>
      <p:ext uri="{BB962C8B-B14F-4D97-AF65-F5344CB8AC3E}">
        <p14:creationId xmlns:p14="http://schemas.microsoft.com/office/powerpoint/2010/main" val="3079918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二等辺三角形 32"/>
          <p:cNvSpPr/>
          <p:nvPr/>
        </p:nvSpPr>
        <p:spPr>
          <a:xfrm rot="2940000">
            <a:off x="1681644" y="3165479"/>
            <a:ext cx="126158" cy="40174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65">
            <a:extLst>
              <a:ext uri="{FF2B5EF4-FFF2-40B4-BE49-F238E27FC236}">
                <a16:creationId xmlns:a16="http://schemas.microsoft.com/office/drawing/2014/main" id="{09EF2BEB-7083-474C-A125-BB5B996EBD0C}"/>
              </a:ext>
            </a:extLst>
          </p:cNvPr>
          <p:cNvSpPr/>
          <p:nvPr/>
        </p:nvSpPr>
        <p:spPr>
          <a:xfrm>
            <a:off x="165766" y="1700762"/>
            <a:ext cx="1584000" cy="2733267"/>
          </a:xfrm>
          <a:prstGeom prst="roundRect">
            <a:avLst>
              <a:gd name="adj" fmla="val 4175"/>
            </a:avLst>
          </a:prstGeom>
          <a:solidFill>
            <a:schemeClr val="bg1"/>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 name="スライド番号プレースホルダー 1"/>
          <p:cNvSpPr>
            <a:spLocks noGrp="1"/>
          </p:cNvSpPr>
          <p:nvPr>
            <p:ph type="sldNum" sz="quarter" idx="12"/>
          </p:nvPr>
        </p:nvSpPr>
        <p:spPr>
          <a:xfrm>
            <a:off x="7010400" y="6603052"/>
            <a:ext cx="2133600" cy="365125"/>
          </a:xfrm>
        </p:spPr>
        <p:txBody>
          <a:bodyPr/>
          <a:lstStyle/>
          <a:p>
            <a:pPr>
              <a:defRPr/>
            </a:pPr>
            <a:fld id="{9126C135-2A3E-49C2-BF18-D65F4F7DE898}" type="slidenum">
              <a:rPr lang="ja-JP" altLang="en-US" sz="1100" smtClean="0"/>
              <a:pPr>
                <a:defRPr/>
              </a:pPr>
              <a:t>20</a:t>
            </a:fld>
            <a:endParaRPr lang="ja-JP" altLang="en-US" sz="1100" dirty="0"/>
          </a:p>
        </p:txBody>
      </p:sp>
      <p:sp>
        <p:nvSpPr>
          <p:cNvPr id="45" name="正方形/長方形 6"/>
          <p:cNvSpPr>
            <a:spLocks noChangeArrowheads="1"/>
          </p:cNvSpPr>
          <p:nvPr/>
        </p:nvSpPr>
        <p:spPr bwMode="auto">
          <a:xfrm>
            <a:off x="108496" y="455911"/>
            <a:ext cx="8928000" cy="4097081"/>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lnSpc>
                <a:spcPts val="1800"/>
              </a:lnSpc>
            </a:pPr>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乗継案内情報の充実／観光や地域のにぎわいづくりと連携した利用促進</a:t>
            </a:r>
            <a:endParaRPr lang="en-US" altLang="ja-JP" sz="600" b="1" u="sng" dirty="0">
              <a:latin typeface="Meiryo UI" pitchFamily="50" charset="-128"/>
              <a:ea typeface="Meiryo UI" pitchFamily="50" charset="-128"/>
              <a:cs typeface="Meiryo UI" pitchFamily="50" charset="-128"/>
            </a:endParaRPr>
          </a:p>
          <a:p>
            <a:pPr marL="182563" indent="-182563">
              <a:lnSpc>
                <a:spcPts val="1800"/>
              </a:lnSpc>
            </a:pPr>
            <a:r>
              <a:rPr lang="ja-JP" altLang="en-US" sz="1600" dirty="0">
                <a:latin typeface="Meiryo UI" pitchFamily="50" charset="-128"/>
                <a:ea typeface="Meiryo UI" pitchFamily="50" charset="-128"/>
                <a:cs typeface="Meiryo UI" pitchFamily="50" charset="-128"/>
              </a:rPr>
              <a:t>　　　利用者の視点から、多機能デジタルサイネージ等による乗継情報、運行情報、沿線の観光情報などの発信や、鉄道等で地域の魅力を巡って楽しめるようなモデルルート、企画乗車券などのソフト施策の充実を図り、公共交通の利用促進に向けた取り組みを進める</a:t>
            </a:r>
            <a:endParaRPr lang="en-US" altLang="ja-JP" sz="1600" dirty="0">
              <a:latin typeface="Meiryo UI" pitchFamily="50" charset="-128"/>
              <a:ea typeface="Meiryo UI" pitchFamily="50" charset="-128"/>
              <a:cs typeface="Meiryo UI" pitchFamily="50" charset="-128"/>
            </a:endParaRPr>
          </a:p>
          <a:p>
            <a:pPr marL="182563" indent="-182563">
              <a:lnSpc>
                <a:spcPct val="150000"/>
              </a:lnSpc>
            </a:pPr>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p:txBody>
      </p:sp>
      <p:sp>
        <p:nvSpPr>
          <p:cNvPr id="9" name="正方形/長方形 8"/>
          <p:cNvSpPr/>
          <p:nvPr/>
        </p:nvSpPr>
        <p:spPr>
          <a:xfrm>
            <a:off x="65118" y="105171"/>
            <a:ext cx="4290858" cy="369332"/>
          </a:xfrm>
          <a:prstGeom prst="rect">
            <a:avLst/>
          </a:prstGeom>
        </p:spPr>
        <p:txBody>
          <a:bodyPr wrap="square">
            <a:spAutoFit/>
          </a:bodyPr>
          <a:lstStyle/>
          <a:p>
            <a:pPr>
              <a:tabLst>
                <a:tab pos="900113" algn="l"/>
              </a:tabLst>
            </a:pPr>
            <a:r>
              <a:rPr lang="ja-JP" altLang="en-US" b="1" dirty="0">
                <a:solidFill>
                  <a:prstClr val="black"/>
                </a:solidFill>
                <a:latin typeface="Meiryo UI" pitchFamily="50" charset="-128"/>
                <a:ea typeface="Meiryo UI" pitchFamily="50" charset="-128"/>
                <a:cs typeface="Meiryo UI" pitchFamily="50" charset="-128"/>
              </a:rPr>
              <a:t>＜情報提供＞＜利用促進＞</a:t>
            </a:r>
            <a:endParaRPr lang="ja-JP" altLang="en-US" dirty="0">
              <a:latin typeface="Meiryo UI" pitchFamily="50" charset="-128"/>
              <a:ea typeface="Meiryo UI" pitchFamily="50" charset="-128"/>
              <a:cs typeface="Meiryo UI" pitchFamily="50" charset="-128"/>
            </a:endParaRPr>
          </a:p>
        </p:txBody>
      </p:sp>
      <p:pic>
        <p:nvPicPr>
          <p:cNvPr id="12" name="図 11">
            <a:extLst>
              <a:ext uri="{FF2B5EF4-FFF2-40B4-BE49-F238E27FC236}">
                <a16:creationId xmlns:a16="http://schemas.microsoft.com/office/drawing/2014/main" id="{0A1CC9B7-ED99-4A4C-8F9D-50245F5360EB}"/>
              </a:ext>
            </a:extLst>
          </p:cNvPr>
          <p:cNvPicPr>
            <a:picLocks noChangeAspect="1"/>
          </p:cNvPicPr>
          <p:nvPr/>
        </p:nvPicPr>
        <p:blipFill>
          <a:blip r:embed="rId2"/>
          <a:stretch>
            <a:fillRect/>
          </a:stretch>
        </p:blipFill>
        <p:spPr>
          <a:xfrm>
            <a:off x="165766" y="3444561"/>
            <a:ext cx="1821079" cy="766150"/>
          </a:xfrm>
          <a:prstGeom prst="rect">
            <a:avLst/>
          </a:prstGeom>
        </p:spPr>
      </p:pic>
      <p:sp>
        <p:nvSpPr>
          <p:cNvPr id="14" name="テキスト ボックス 13">
            <a:extLst>
              <a:ext uri="{FF2B5EF4-FFF2-40B4-BE49-F238E27FC236}">
                <a16:creationId xmlns:a16="http://schemas.microsoft.com/office/drawing/2014/main" id="{F8BCB140-9D3C-4C6F-8E78-67F0BB3DCA1B}"/>
              </a:ext>
            </a:extLst>
          </p:cNvPr>
          <p:cNvSpPr txBox="1"/>
          <p:nvPr/>
        </p:nvSpPr>
        <p:spPr>
          <a:xfrm>
            <a:off x="1718078" y="3858610"/>
            <a:ext cx="4211960" cy="184666"/>
          </a:xfrm>
          <a:prstGeom prst="rect">
            <a:avLst/>
          </a:prstGeom>
          <a:noFill/>
        </p:spPr>
        <p:txBody>
          <a:bodyPr wrap="square" lIns="0" tIns="0" rIns="0" bIns="0" rtlCol="0" anchor="ctr" anchorCtr="0">
            <a:spAutoFit/>
          </a:bodyPr>
          <a:lstStyle/>
          <a:p>
            <a:pPr algn="ctr" defTabSz="457200"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多機能デジタルサイネージによる観光情報、乗継情報の発信</a:t>
            </a:r>
          </a:p>
        </p:txBody>
      </p:sp>
      <p:sp>
        <p:nvSpPr>
          <p:cNvPr id="20" name="テキスト ボックス 19">
            <a:extLst>
              <a:ext uri="{FF2B5EF4-FFF2-40B4-BE49-F238E27FC236}">
                <a16:creationId xmlns:a16="http://schemas.microsoft.com/office/drawing/2014/main" id="{8CAD08B6-9A30-466B-AAD1-10C54D4563CD}"/>
              </a:ext>
            </a:extLst>
          </p:cNvPr>
          <p:cNvSpPr txBox="1"/>
          <p:nvPr/>
        </p:nvSpPr>
        <p:spPr>
          <a:xfrm>
            <a:off x="173410" y="3234075"/>
            <a:ext cx="1353076" cy="261610"/>
          </a:xfrm>
          <a:prstGeom prst="rect">
            <a:avLst/>
          </a:prstGeom>
          <a:noFill/>
        </p:spPr>
        <p:txBody>
          <a:bodyPr wrap="square" rtlCol="0">
            <a:spAutoFit/>
          </a:bodyPr>
          <a:lstStyle/>
          <a:p>
            <a:pPr defTabSz="457200" fontAlgn="auto">
              <a:spcBef>
                <a:spcPts val="0"/>
              </a:spcBef>
              <a:spcAft>
                <a:spcPts val="0"/>
              </a:spcAft>
            </a:pPr>
            <a:r>
              <a:rPr kumimoji="0"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私鉄Ｂ</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1157A168-49AF-460F-80B4-44BFCE1BFD12}"/>
              </a:ext>
            </a:extLst>
          </p:cNvPr>
          <p:cNvSpPr txBox="1"/>
          <p:nvPr/>
        </p:nvSpPr>
        <p:spPr>
          <a:xfrm>
            <a:off x="108496" y="1695029"/>
            <a:ext cx="1687772" cy="646331"/>
          </a:xfrm>
          <a:prstGeom prst="rect">
            <a:avLst/>
          </a:prstGeom>
          <a:noFill/>
        </p:spPr>
        <p:txBody>
          <a:bodyPr wrap="square" rtlCol="0">
            <a:spAutoFit/>
          </a:bodyPr>
          <a:lstStyle/>
          <a:p>
            <a:pPr defTabSz="457200"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■乗継先となる鉄道</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457200"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事業者の運行情</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457200"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報をサイネージで案内</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E85373A1-76AE-41D0-90CB-8593B8375F60}"/>
              </a:ext>
            </a:extLst>
          </p:cNvPr>
          <p:cNvSpPr txBox="1"/>
          <p:nvPr/>
        </p:nvSpPr>
        <p:spPr>
          <a:xfrm>
            <a:off x="175754" y="2290319"/>
            <a:ext cx="1353076" cy="261610"/>
          </a:xfrm>
          <a:prstGeom prst="rect">
            <a:avLst/>
          </a:prstGeom>
          <a:noFill/>
        </p:spPr>
        <p:txBody>
          <a:bodyPr wrap="square" rtlCol="0">
            <a:spAutoFit/>
          </a:bodyPr>
          <a:lstStyle/>
          <a:p>
            <a:pPr defTabSz="457200" fontAlgn="auto">
              <a:spcBef>
                <a:spcPts val="0"/>
              </a:spcBef>
              <a:spcAft>
                <a:spcPts val="0"/>
              </a:spcAft>
            </a:pPr>
            <a:r>
              <a:rPr kumimoji="0"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私鉄Ａ</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a:extLst>
              <a:ext uri="{FF2B5EF4-FFF2-40B4-BE49-F238E27FC236}">
                <a16:creationId xmlns:a16="http://schemas.microsoft.com/office/drawing/2014/main" id="{FA105BEB-691D-4089-AA0D-F09DD26E8DE3}"/>
              </a:ext>
            </a:extLst>
          </p:cNvPr>
          <p:cNvPicPr>
            <a:picLocks noChangeAspect="1"/>
          </p:cNvPicPr>
          <p:nvPr/>
        </p:nvPicPr>
        <p:blipFill>
          <a:blip r:embed="rId3"/>
          <a:stretch>
            <a:fillRect/>
          </a:stretch>
        </p:blipFill>
        <p:spPr>
          <a:xfrm>
            <a:off x="153642" y="2489260"/>
            <a:ext cx="1891049" cy="800060"/>
          </a:xfrm>
          <a:prstGeom prst="rect">
            <a:avLst/>
          </a:prstGeom>
        </p:spPr>
      </p:pic>
      <p:pic>
        <p:nvPicPr>
          <p:cNvPr id="32" name="Picture 4">
            <a:extLst>
              <a:ext uri="{FF2B5EF4-FFF2-40B4-BE49-F238E27FC236}">
                <a16:creationId xmlns:a16="http://schemas.microsoft.com/office/drawing/2014/main" id="{331A43DE-D37D-49D1-B8E4-0E8E909FB9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03" t="25" r="36246" b="14881"/>
          <a:stretch/>
        </p:blipFill>
        <p:spPr bwMode="auto">
          <a:xfrm>
            <a:off x="1882491" y="1710531"/>
            <a:ext cx="1110552" cy="2033474"/>
          </a:xfrm>
          <a:prstGeom prst="rect">
            <a:avLst/>
          </a:prstGeom>
          <a:solidFill>
            <a:srgbClr val="FFFFFF">
              <a:shade val="85000"/>
            </a:srgbClr>
          </a:solidFill>
          <a:ln w="9525">
            <a:noFill/>
            <a:miter lim="800000"/>
            <a:headEnd/>
            <a:tailEnd/>
          </a:ln>
          <a:effectLst/>
        </p:spPr>
      </p:pic>
      <p:sp>
        <p:nvSpPr>
          <p:cNvPr id="26" name="正方形/長方形 25"/>
          <p:cNvSpPr/>
          <p:nvPr/>
        </p:nvSpPr>
        <p:spPr>
          <a:xfrm>
            <a:off x="0" y="4618310"/>
            <a:ext cx="2331087" cy="369332"/>
          </a:xfrm>
          <a:prstGeom prst="rect">
            <a:avLst/>
          </a:prstGeom>
        </p:spPr>
        <p:txBody>
          <a:bodyPr wrap="none">
            <a:spAutoFit/>
          </a:bodyPr>
          <a:lstStyle/>
          <a:p>
            <a:pPr>
              <a:tabLst>
                <a:tab pos="900113" algn="l"/>
              </a:tabLst>
            </a:pPr>
            <a:r>
              <a:rPr lang="ja-JP" altLang="en-US" b="1" dirty="0">
                <a:solidFill>
                  <a:prstClr val="black"/>
                </a:solidFill>
                <a:latin typeface="Meiryo UI" pitchFamily="50" charset="-128"/>
                <a:ea typeface="Meiryo UI" pitchFamily="50" charset="-128"/>
                <a:cs typeface="Meiryo UI" pitchFamily="50" charset="-128"/>
              </a:rPr>
              <a:t>＜利用しやすい運賃＞</a:t>
            </a:r>
            <a:endParaRPr lang="ja-JP" altLang="en-US" dirty="0">
              <a:latin typeface="Meiryo UI" pitchFamily="50" charset="-128"/>
              <a:ea typeface="Meiryo UI" pitchFamily="50" charset="-128"/>
              <a:cs typeface="Meiryo UI" pitchFamily="50" charset="-128"/>
            </a:endParaRPr>
          </a:p>
        </p:txBody>
      </p:sp>
      <p:pic>
        <p:nvPicPr>
          <p:cNvPr id="29" name="図 28"/>
          <p:cNvPicPr>
            <a:picLocks noChangeAspect="1"/>
          </p:cNvPicPr>
          <p:nvPr/>
        </p:nvPicPr>
        <p:blipFill rotWithShape="1">
          <a:blip r:embed="rId5"/>
          <a:srcRect l="4736" t="4529" r="-750" b="508"/>
          <a:stretch/>
        </p:blipFill>
        <p:spPr>
          <a:xfrm>
            <a:off x="3067223" y="1684181"/>
            <a:ext cx="2772000" cy="2056603"/>
          </a:xfrm>
          <a:prstGeom prst="rect">
            <a:avLst/>
          </a:prstGeom>
        </p:spPr>
      </p:pic>
      <p:pic>
        <p:nvPicPr>
          <p:cNvPr id="2" name="図 1"/>
          <p:cNvPicPr>
            <a:picLocks noChangeAspect="1"/>
          </p:cNvPicPr>
          <p:nvPr/>
        </p:nvPicPr>
        <p:blipFill>
          <a:blip r:embed="rId6"/>
          <a:stretch>
            <a:fillRect/>
          </a:stretch>
        </p:blipFill>
        <p:spPr>
          <a:xfrm>
            <a:off x="5924644" y="1664729"/>
            <a:ext cx="2947586" cy="2075952"/>
          </a:xfrm>
          <a:prstGeom prst="rect">
            <a:avLst/>
          </a:prstGeom>
        </p:spPr>
      </p:pic>
      <p:pic>
        <p:nvPicPr>
          <p:cNvPr id="25" name="Picture 5" descr="交通系ＩＣ"/>
          <p:cNvPicPr>
            <a:picLocks noChangeAspect="1" noChangeArrowheads="1"/>
          </p:cNvPicPr>
          <p:nvPr/>
        </p:nvPicPr>
        <p:blipFill>
          <a:blip r:embed="rId7"/>
          <a:srcRect/>
          <a:stretch>
            <a:fillRect/>
          </a:stretch>
        </p:blipFill>
        <p:spPr bwMode="auto">
          <a:xfrm>
            <a:off x="3551845" y="5143940"/>
            <a:ext cx="2041301" cy="1183671"/>
          </a:xfrm>
          <a:prstGeom prst="rect">
            <a:avLst/>
          </a:prstGeom>
          <a:noFill/>
        </p:spPr>
      </p:pic>
      <p:sp>
        <p:nvSpPr>
          <p:cNvPr id="31" name="テキスト ボックス 6"/>
          <p:cNvSpPr txBox="1"/>
          <p:nvPr/>
        </p:nvSpPr>
        <p:spPr>
          <a:xfrm>
            <a:off x="3187015" y="6349748"/>
            <a:ext cx="2679382" cy="284528"/>
          </a:xfrm>
          <a:prstGeom prst="rect">
            <a:avLst/>
          </a:prstGeom>
          <a:noFill/>
          <a:ln>
            <a:noFill/>
          </a:ln>
        </p:spPr>
        <p:txBody>
          <a:bodyPr wrap="square" lIns="68415" tIns="34208" rIns="68415" bIns="34208">
            <a:spAutoFit/>
          </a:bodyPr>
          <a:lstStyle/>
          <a:p>
            <a:pPr algn="ctr"/>
            <a:r>
              <a:rPr lang="ja-JP" altLang="en-US" sz="1400" dirty="0">
                <a:latin typeface="Meiryo UI" pitchFamily="50" charset="-128"/>
                <a:ea typeface="Meiryo UI" pitchFamily="50" charset="-128"/>
                <a:cs typeface="Meiryo UI" pitchFamily="50" charset="-128"/>
              </a:rPr>
              <a:t>交通系</a:t>
            </a:r>
            <a:r>
              <a:rPr lang="en-US" altLang="ja-JP" sz="1400" dirty="0">
                <a:latin typeface="Meiryo UI" pitchFamily="50" charset="-128"/>
                <a:ea typeface="Meiryo UI" pitchFamily="50" charset="-128"/>
                <a:cs typeface="Meiryo UI" pitchFamily="50" charset="-128"/>
              </a:rPr>
              <a:t>IC</a:t>
            </a:r>
            <a:r>
              <a:rPr lang="ja-JP" altLang="en-US" sz="1400" dirty="0">
                <a:latin typeface="Meiryo UI" pitchFamily="50" charset="-128"/>
                <a:ea typeface="Meiryo UI" pitchFamily="50" charset="-128"/>
                <a:cs typeface="Meiryo UI" pitchFamily="50" charset="-128"/>
              </a:rPr>
              <a:t>カードと商業施設の連携</a:t>
            </a:r>
            <a:endParaRPr lang="ja-JP" altLang="ja-JP" sz="140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8"/>
          <a:stretch>
            <a:fillRect/>
          </a:stretch>
        </p:blipFill>
        <p:spPr>
          <a:xfrm rot="20083513">
            <a:off x="8002560" y="3564098"/>
            <a:ext cx="1085182" cy="493819"/>
          </a:xfrm>
          <a:prstGeom prst="rect">
            <a:avLst/>
          </a:prstGeom>
        </p:spPr>
      </p:pic>
      <p:sp>
        <p:nvSpPr>
          <p:cNvPr id="7" name="正方形/長方形 6"/>
          <p:cNvSpPr/>
          <p:nvPr/>
        </p:nvSpPr>
        <p:spPr>
          <a:xfrm>
            <a:off x="5854710" y="3787699"/>
            <a:ext cx="3007206" cy="646331"/>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鉄道を乗り継ぎながら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地域の魅力を楽しめるモデルルート、</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企画乗車券の検討</a:t>
            </a:r>
          </a:p>
        </p:txBody>
      </p:sp>
      <p:sp>
        <p:nvSpPr>
          <p:cNvPr id="27" name="テキスト ボックス 26">
            <a:extLst>
              <a:ext uri="{FF2B5EF4-FFF2-40B4-BE49-F238E27FC236}">
                <a16:creationId xmlns:a16="http://schemas.microsoft.com/office/drawing/2014/main" id="{F8BCB140-9D3C-4C6F-8E78-67F0BB3DCA1B}"/>
              </a:ext>
            </a:extLst>
          </p:cNvPr>
          <p:cNvSpPr txBox="1"/>
          <p:nvPr/>
        </p:nvSpPr>
        <p:spPr>
          <a:xfrm>
            <a:off x="333802" y="4210913"/>
            <a:ext cx="1214450" cy="184666"/>
          </a:xfrm>
          <a:prstGeom prst="rect">
            <a:avLst/>
          </a:prstGeom>
          <a:noFill/>
        </p:spPr>
        <p:txBody>
          <a:bodyPr wrap="square" lIns="0" tIns="0" rIns="0" bIns="0" rtlCol="0" anchor="ctr" anchorCtr="0">
            <a:spAutoFit/>
          </a:bodyPr>
          <a:lstStyle/>
          <a:p>
            <a:pPr algn="ctr" defTabSz="457200"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（表示イメージ）</a:t>
            </a:r>
          </a:p>
        </p:txBody>
      </p:sp>
      <p:sp>
        <p:nvSpPr>
          <p:cNvPr id="28" name="正方形/長方形 6"/>
          <p:cNvSpPr>
            <a:spLocks noChangeArrowheads="1"/>
          </p:cNvSpPr>
          <p:nvPr/>
        </p:nvSpPr>
        <p:spPr bwMode="auto">
          <a:xfrm>
            <a:off x="108496" y="4935862"/>
            <a:ext cx="8928000" cy="1771470"/>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lnSpc>
                <a:spcPts val="1800"/>
              </a:lnSpc>
            </a:pPr>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料金負担の軽減</a:t>
            </a:r>
            <a:endParaRPr lang="en-US" altLang="ja-JP" sz="600" b="1" u="sng" dirty="0">
              <a:latin typeface="Meiryo UI" pitchFamily="50" charset="-128"/>
              <a:ea typeface="Meiryo UI" pitchFamily="50" charset="-128"/>
              <a:cs typeface="Meiryo UI" pitchFamily="50" charset="-128"/>
            </a:endParaRPr>
          </a:p>
          <a:p>
            <a:pPr marL="182563" indent="-182563">
              <a:lnSpc>
                <a:spcPts val="1800"/>
              </a:lnSpc>
            </a:pPr>
            <a:r>
              <a:rPr lang="ja-JP" altLang="en-US" sz="1600" dirty="0">
                <a:latin typeface="Meiryo UI" pitchFamily="50" charset="-128"/>
                <a:ea typeface="Meiryo UI" pitchFamily="50" charset="-128"/>
                <a:cs typeface="Meiryo UI" pitchFamily="50" charset="-128"/>
              </a:rPr>
              <a:t>　　インバウンド向けのフリーパスや</a:t>
            </a:r>
            <a:endParaRPr lang="en-US" altLang="ja-JP" sz="1600" dirty="0">
              <a:latin typeface="Meiryo UI" pitchFamily="50" charset="-128"/>
              <a:ea typeface="Meiryo UI" pitchFamily="50" charset="-128"/>
              <a:cs typeface="Meiryo UI" pitchFamily="50" charset="-128"/>
            </a:endParaRPr>
          </a:p>
          <a:p>
            <a:pPr marL="182563" indent="-182563">
              <a:lnSpc>
                <a:spcPts val="1800"/>
              </a:lnSpc>
            </a:pPr>
            <a:r>
              <a:rPr lang="en-US" altLang="ja-JP" sz="1600"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交通系</a:t>
            </a:r>
            <a:r>
              <a:rPr lang="en-US" altLang="ja-JP" sz="1600" dirty="0">
                <a:latin typeface="Meiryo UI" pitchFamily="50" charset="-128"/>
                <a:ea typeface="Meiryo UI" pitchFamily="50" charset="-128"/>
                <a:cs typeface="Meiryo UI" pitchFamily="50" charset="-128"/>
              </a:rPr>
              <a:t>IC</a:t>
            </a:r>
            <a:r>
              <a:rPr lang="ja-JP" altLang="en-US" sz="1600" dirty="0">
                <a:latin typeface="Meiryo UI" pitchFamily="50" charset="-128"/>
                <a:ea typeface="Meiryo UI" pitchFamily="50" charset="-128"/>
                <a:cs typeface="Meiryo UI" pitchFamily="50" charset="-128"/>
              </a:rPr>
              <a:t>カードと商業施設との連携</a:t>
            </a:r>
            <a:endParaRPr lang="en-US" altLang="ja-JP" sz="1600" dirty="0">
              <a:latin typeface="Meiryo UI" pitchFamily="50" charset="-128"/>
              <a:ea typeface="Meiryo UI" pitchFamily="50" charset="-128"/>
              <a:cs typeface="Meiryo UI" pitchFamily="50" charset="-128"/>
            </a:endParaRPr>
          </a:p>
          <a:p>
            <a:pPr marL="182563" indent="-182563">
              <a:lnSpc>
                <a:spcPts val="1800"/>
              </a:lnSpc>
            </a:pPr>
            <a:r>
              <a:rPr lang="en-US" altLang="ja-JP" sz="1600"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などにより、料金負担の軽減を図る　　</a:t>
            </a:r>
            <a:endParaRPr lang="en-US" altLang="ja-JP" sz="1600" dirty="0">
              <a:latin typeface="Meiryo UI" pitchFamily="50" charset="-128"/>
              <a:ea typeface="Meiryo UI" pitchFamily="50" charset="-128"/>
              <a:cs typeface="Meiryo UI" pitchFamily="50" charset="-128"/>
            </a:endParaRPr>
          </a:p>
        </p:txBody>
      </p:sp>
      <p:sp>
        <p:nvSpPr>
          <p:cNvPr id="34" name="テキスト ボックス 6"/>
          <p:cNvSpPr txBox="1"/>
          <p:nvPr/>
        </p:nvSpPr>
        <p:spPr>
          <a:xfrm>
            <a:off x="5790475" y="6244280"/>
            <a:ext cx="3193141" cy="499971"/>
          </a:xfrm>
          <a:prstGeom prst="rect">
            <a:avLst/>
          </a:prstGeom>
          <a:noFill/>
          <a:ln>
            <a:noFill/>
          </a:ln>
        </p:spPr>
        <p:txBody>
          <a:bodyPr wrap="square" lIns="68415" tIns="34208" rIns="68415" bIns="34208">
            <a:spAutoFit/>
          </a:bodyPr>
          <a:lstStyle/>
          <a:p>
            <a:pPr algn="ctr"/>
            <a:r>
              <a:rPr lang="ja-JP" altLang="en-US" sz="1400" dirty="0">
                <a:latin typeface="Meiryo UI" pitchFamily="50" charset="-128"/>
                <a:ea typeface="Meiryo UI" pitchFamily="50" charset="-128"/>
                <a:cs typeface="Meiryo UI" pitchFamily="50" charset="-128"/>
              </a:rPr>
              <a:t>百舌鳥・古市古墳群の世界遺産登録を</a:t>
            </a:r>
            <a:endParaRPr lang="en-US" altLang="ja-JP" sz="1400" dirty="0">
              <a:latin typeface="Meiryo UI" pitchFamily="50" charset="-128"/>
              <a:ea typeface="Meiryo UI" pitchFamily="50" charset="-128"/>
              <a:cs typeface="Meiryo UI" pitchFamily="50" charset="-128"/>
            </a:endParaRPr>
          </a:p>
          <a:p>
            <a:pPr algn="ctr"/>
            <a:r>
              <a:rPr lang="ja-JP" altLang="en-US" sz="1400" dirty="0">
                <a:latin typeface="Meiryo UI" pitchFamily="50" charset="-128"/>
                <a:ea typeface="Meiryo UI" pitchFamily="50" charset="-128"/>
                <a:cs typeface="Meiryo UI" pitchFamily="50" charset="-128"/>
              </a:rPr>
              <a:t>契機とした期間限定の企画乗車券</a:t>
            </a:r>
            <a:endParaRPr lang="ja-JP" altLang="ja-JP" sz="1400" dirty="0">
              <a:latin typeface="Meiryo UI" pitchFamily="50" charset="-128"/>
              <a:ea typeface="Meiryo UI" pitchFamily="50" charset="-128"/>
              <a:cs typeface="Meiryo UI" pitchFamily="50" charset="-128"/>
            </a:endParaRPr>
          </a:p>
        </p:txBody>
      </p:sp>
      <p:sp>
        <p:nvSpPr>
          <p:cNvPr id="36" name="正方形/長方形 35"/>
          <p:cNvSpPr/>
          <p:nvPr/>
        </p:nvSpPr>
        <p:spPr>
          <a:xfrm>
            <a:off x="7679175" y="5143940"/>
            <a:ext cx="1334911" cy="830997"/>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特定区間の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フリー乗車や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沿線施設との連携など</a:t>
            </a:r>
            <a:endParaRPr lang="en-US" altLang="ja-JP" sz="12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22D3F8A2-1623-4A4D-AC18-4DDC3DB31AD7}"/>
              </a:ext>
            </a:extLst>
          </p:cNvPr>
          <p:cNvSpPr txBox="1"/>
          <p:nvPr/>
        </p:nvSpPr>
        <p:spPr>
          <a:xfrm>
            <a:off x="5701642" y="6099195"/>
            <a:ext cx="3312444" cy="138499"/>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900" dirty="0"/>
              <a:t>出典：堺・百舌鳥古墳群世界遺産きっぷ（南海電気鉄道株式会社）</a:t>
            </a:r>
            <a:endParaRPr lang="en-US" altLang="ja-JP" sz="900" dirty="0"/>
          </a:p>
        </p:txBody>
      </p:sp>
      <p:pic>
        <p:nvPicPr>
          <p:cNvPr id="8" name="図 7"/>
          <p:cNvPicPr>
            <a:picLocks noChangeAspect="1"/>
          </p:cNvPicPr>
          <p:nvPr/>
        </p:nvPicPr>
        <p:blipFill rotWithShape="1">
          <a:blip r:embed="rId9"/>
          <a:srcRect l="8493" t="23422" r="36718" b="8657"/>
          <a:stretch/>
        </p:blipFill>
        <p:spPr>
          <a:xfrm>
            <a:off x="6155680" y="5014145"/>
            <a:ext cx="1510544" cy="1052803"/>
          </a:xfrm>
          <a:prstGeom prst="rect">
            <a:avLst/>
          </a:prstGeom>
        </p:spPr>
      </p:pic>
    </p:spTree>
    <p:extLst>
      <p:ext uri="{BB962C8B-B14F-4D97-AF65-F5344CB8AC3E}">
        <p14:creationId xmlns:p14="http://schemas.microsoft.com/office/powerpoint/2010/main" val="376255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6"/>
          <p:cNvSpPr>
            <a:spLocks noChangeArrowheads="1"/>
          </p:cNvSpPr>
          <p:nvPr/>
        </p:nvSpPr>
        <p:spPr bwMode="auto">
          <a:xfrm>
            <a:off x="108348" y="3367494"/>
            <a:ext cx="8928000" cy="3420000"/>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交通手段、事業者の垣根を越え利用者の視点による一元的な交通サービスへの展開</a:t>
            </a:r>
            <a:endParaRPr lang="en-US" altLang="ja-JP" sz="600" b="1" u="sng" dirty="0">
              <a:latin typeface="Meiryo UI" pitchFamily="50" charset="-128"/>
              <a:ea typeface="Meiryo UI" pitchFamily="50" charset="-128"/>
              <a:cs typeface="Meiryo UI" pitchFamily="50" charset="-128"/>
            </a:endParaRPr>
          </a:p>
          <a:p>
            <a:pPr marL="93663" indent="-93663"/>
            <a:r>
              <a:rPr lang="ja-JP" altLang="en-US" sz="1600" dirty="0">
                <a:latin typeface="Meiryo UI" pitchFamily="50" charset="-128"/>
                <a:ea typeface="Meiryo UI" pitchFamily="50" charset="-128"/>
                <a:cs typeface="Meiryo UI" pitchFamily="50" charset="-128"/>
              </a:rPr>
              <a:t>　利用者の多様なニーズに合わせ、交通手段、事業者の垣根なく、最適な交通手段、経路、魅力情報等が検索、予約、決済できる一元的なサービス（</a:t>
            </a:r>
            <a:r>
              <a:rPr lang="en-US" altLang="ja-JP" sz="1600" dirty="0" err="1">
                <a:latin typeface="Meiryo UI" pitchFamily="50" charset="-128"/>
                <a:ea typeface="Meiryo UI" pitchFamily="50" charset="-128"/>
                <a:cs typeface="Meiryo UI" pitchFamily="50" charset="-128"/>
              </a:rPr>
              <a:t>MaaS</a:t>
            </a:r>
            <a:r>
              <a:rPr lang="ja-JP" altLang="en-US" sz="1600" dirty="0">
                <a:latin typeface="Meiryo UI" pitchFamily="50" charset="-128"/>
                <a:ea typeface="Meiryo UI" pitchFamily="50" charset="-128"/>
                <a:cs typeface="Meiryo UI" pitchFamily="50" charset="-128"/>
              </a:rPr>
              <a:t>（</a:t>
            </a:r>
            <a:r>
              <a:rPr lang="en-US" altLang="ja-JP" sz="1600" dirty="0">
                <a:latin typeface="Meiryo UI" pitchFamily="50" charset="-128"/>
                <a:ea typeface="Meiryo UI" pitchFamily="50" charset="-128"/>
                <a:cs typeface="Meiryo UI" pitchFamily="50" charset="-128"/>
              </a:rPr>
              <a:t>Mobility as a Service</a:t>
            </a:r>
            <a:r>
              <a:rPr lang="ja-JP" altLang="en-US" sz="1600" dirty="0">
                <a:latin typeface="Meiryo UI" pitchFamily="50" charset="-128"/>
                <a:ea typeface="Meiryo UI" pitchFamily="50" charset="-128"/>
                <a:cs typeface="Meiryo UI" pitchFamily="50" charset="-128"/>
              </a:rPr>
              <a:t>））等の実現に向けた検討を行い、利用者の利便性向上を図る</a:t>
            </a:r>
            <a:endParaRPr lang="en-US" altLang="ja-JP" sz="1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lgn="ctr"/>
            <a:endParaRPr lang="en-US" altLang="ja-JP" sz="1600" dirty="0">
              <a:latin typeface="Meiryo UI" pitchFamily="50" charset="-128"/>
              <a:ea typeface="Meiryo UI" pitchFamily="50" charset="-128"/>
              <a:cs typeface="Meiryo UI" pitchFamily="50" charset="-128"/>
            </a:endParaRPr>
          </a:p>
          <a:p>
            <a:pPr marL="182563" indent="-182563" algn="ctr"/>
            <a:endParaRPr lang="en-US" altLang="ja-JP" sz="1600" dirty="0">
              <a:latin typeface="Meiryo UI" pitchFamily="50" charset="-128"/>
              <a:ea typeface="Meiryo UI" pitchFamily="50" charset="-128"/>
              <a:cs typeface="Meiryo UI" pitchFamily="50" charset="-128"/>
            </a:endParaRPr>
          </a:p>
          <a:p>
            <a:pPr marL="182563" indent="-182563" algn="ct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p:txBody>
      </p:sp>
      <p:sp>
        <p:nvSpPr>
          <p:cNvPr id="11" name="スライド番号プレースホルダー 1"/>
          <p:cNvSpPr>
            <a:spLocks noGrp="1"/>
          </p:cNvSpPr>
          <p:nvPr>
            <p:ph type="sldNum" sz="quarter" idx="12"/>
          </p:nvPr>
        </p:nvSpPr>
        <p:spPr>
          <a:xfrm>
            <a:off x="6932493" y="6446732"/>
            <a:ext cx="2133600" cy="365125"/>
          </a:xfrm>
        </p:spPr>
        <p:txBody>
          <a:bodyPr/>
          <a:lstStyle/>
          <a:p>
            <a:pPr>
              <a:defRPr/>
            </a:pPr>
            <a:fld id="{9126C135-2A3E-49C2-BF18-D65F4F7DE898}" type="slidenum">
              <a:rPr lang="ja-JP" altLang="en-US" smtClean="0"/>
              <a:pPr>
                <a:defRPr/>
              </a:pPr>
              <a:t>21</a:t>
            </a:fld>
            <a:endParaRPr lang="ja-JP" altLang="en-US" dirty="0"/>
          </a:p>
        </p:txBody>
      </p:sp>
      <p:sp>
        <p:nvSpPr>
          <p:cNvPr id="8" name="正方形/長方形 7"/>
          <p:cNvSpPr/>
          <p:nvPr/>
        </p:nvSpPr>
        <p:spPr>
          <a:xfrm>
            <a:off x="0" y="3052441"/>
            <a:ext cx="2978701"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＜交通手段のシームレス化＞</a:t>
            </a:r>
            <a:endParaRPr lang="ja-JP" altLang="en-US" dirty="0">
              <a:latin typeface="Meiryo UI" pitchFamily="50" charset="-128"/>
              <a:ea typeface="Meiryo UI" pitchFamily="50" charset="-128"/>
              <a:cs typeface="Meiryo UI" pitchFamily="50" charset="-128"/>
            </a:endParaRPr>
          </a:p>
        </p:txBody>
      </p:sp>
      <p:sp>
        <p:nvSpPr>
          <p:cNvPr id="9" name="正方形/長方形 6"/>
          <p:cNvSpPr>
            <a:spLocks noChangeArrowheads="1"/>
          </p:cNvSpPr>
          <p:nvPr/>
        </p:nvSpPr>
        <p:spPr bwMode="auto">
          <a:xfrm>
            <a:off x="77218" y="333218"/>
            <a:ext cx="8928000" cy="2686417"/>
          </a:xfrm>
          <a:prstGeom prst="rect">
            <a:avLst/>
          </a:prstGeom>
          <a:noFill/>
          <a:ln w="6350">
            <a:solidFill>
              <a:schemeClr val="tx1"/>
            </a:solidFill>
            <a:prstDash val="sysDot"/>
            <a:miter lim="800000"/>
            <a:headEnd/>
            <a:tailEnd/>
          </a:ln>
        </p:spPr>
        <p:txBody>
          <a:bodyPr wrap="square" lIns="72000" tIns="72000" rIns="72000" bIns="72000">
            <a:noAutofit/>
          </a:bodyPr>
          <a:lstStyle/>
          <a:p>
            <a:pPr marL="182563" indent="-182563"/>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交通環境学習や利用促進キャンペーンの実施</a:t>
            </a:r>
            <a:endParaRPr lang="en-US" altLang="ja-JP" sz="600" dirty="0">
              <a:latin typeface="Meiryo UI" pitchFamily="50" charset="-128"/>
              <a:ea typeface="Meiryo UI" pitchFamily="50" charset="-128"/>
              <a:cs typeface="Meiryo UI" pitchFamily="50" charset="-128"/>
            </a:endParaRPr>
          </a:p>
          <a:p>
            <a:pPr marL="182563" indent="-182563"/>
            <a:endParaRPr lang="en-US" altLang="ja-JP" sz="600"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交通環境学習や利用促進キャンペーンの実施、パーク＆ライドやレンタサイクルなどについて、ウェブページを用いた公共交通利用の情報発信など、機会を捉えた公共交通の利用促進に向けた取組みを進める</a:t>
            </a:r>
            <a:endParaRPr lang="en-US" altLang="ja-JP" sz="1600" dirty="0">
              <a:latin typeface="Meiryo UI" pitchFamily="50" charset="-128"/>
              <a:ea typeface="Meiryo UI" pitchFamily="50" charset="-128"/>
              <a:cs typeface="Meiryo UI" pitchFamily="50" charset="-128"/>
            </a:endParaRPr>
          </a:p>
          <a:p>
            <a:pPr marL="182563" indent="-182563"/>
            <a:endParaRPr lang="ja-JP" altLang="en-US" sz="1600"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p:txBody>
      </p:sp>
      <p:sp>
        <p:nvSpPr>
          <p:cNvPr id="10" name="正方形/長方形 9"/>
          <p:cNvSpPr/>
          <p:nvPr/>
        </p:nvSpPr>
        <p:spPr>
          <a:xfrm>
            <a:off x="-344" y="17328"/>
            <a:ext cx="1569660"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＜利用促進＞</a:t>
            </a:r>
            <a:endParaRPr lang="ja-JP" altLang="en-US" dirty="0">
              <a:latin typeface="Meiryo UI" pitchFamily="50" charset="-128"/>
              <a:ea typeface="Meiryo UI" pitchFamily="50" charset="-128"/>
              <a:cs typeface="Meiryo UI" pitchFamily="50" charset="-128"/>
            </a:endParaRPr>
          </a:p>
        </p:txBody>
      </p:sp>
      <p:sp>
        <p:nvSpPr>
          <p:cNvPr id="16" name="Text Box 19"/>
          <p:cNvSpPr txBox="1">
            <a:spLocks noChangeArrowheads="1"/>
          </p:cNvSpPr>
          <p:nvPr/>
        </p:nvSpPr>
        <p:spPr bwMode="auto">
          <a:xfrm>
            <a:off x="2067009" y="2700790"/>
            <a:ext cx="1440160" cy="307777"/>
          </a:xfrm>
          <a:prstGeom prst="rect">
            <a:avLst/>
          </a:prstGeom>
          <a:noFill/>
          <a:ln w="9525">
            <a:noFill/>
            <a:miter lim="800000"/>
            <a:headEnd/>
            <a:tailEnd/>
          </a:ln>
        </p:spPr>
        <p:txBody>
          <a:bodyPr wrap="square">
            <a:spAutoFit/>
          </a:bodyPr>
          <a:lstStyle/>
          <a:p>
            <a:pPr algn="ctr">
              <a:spcBef>
                <a:spcPct val="50000"/>
              </a:spcBef>
            </a:pPr>
            <a:r>
              <a:rPr lang="ja-JP" altLang="en-US" sz="1400" dirty="0">
                <a:latin typeface="Meiryo UI" pitchFamily="50" charset="-128"/>
                <a:ea typeface="Meiryo UI" pitchFamily="50" charset="-128"/>
                <a:cs typeface="Meiryo UI" pitchFamily="50" charset="-128"/>
              </a:rPr>
              <a:t>交通環境学習</a:t>
            </a:r>
          </a:p>
        </p:txBody>
      </p:sp>
      <p:sp>
        <p:nvSpPr>
          <p:cNvPr id="17" name="Text Box 19"/>
          <p:cNvSpPr txBox="1">
            <a:spLocks noChangeArrowheads="1"/>
          </p:cNvSpPr>
          <p:nvPr/>
        </p:nvSpPr>
        <p:spPr bwMode="auto">
          <a:xfrm>
            <a:off x="4249397" y="2713720"/>
            <a:ext cx="4381500" cy="307777"/>
          </a:xfrm>
          <a:prstGeom prst="rect">
            <a:avLst/>
          </a:prstGeom>
          <a:noFill/>
          <a:ln w="9525">
            <a:noFill/>
            <a:miter lim="800000"/>
            <a:headEnd/>
            <a:tailEnd/>
          </a:ln>
        </p:spPr>
        <p:txBody>
          <a:bodyPr wrap="square">
            <a:spAutoFit/>
          </a:bodyPr>
          <a:lstStyle/>
          <a:p>
            <a:pPr algn="ctr">
              <a:spcBef>
                <a:spcPct val="50000"/>
              </a:spcBef>
            </a:pPr>
            <a:r>
              <a:rPr lang="ja-JP" altLang="en-US" sz="1400" dirty="0">
                <a:latin typeface="Meiryo UI" pitchFamily="50" charset="-128"/>
                <a:ea typeface="Meiryo UI" pitchFamily="50" charset="-128"/>
                <a:cs typeface="Meiryo UI" pitchFamily="50" charset="-128"/>
              </a:rPr>
              <a:t>節電キャンペーンと連動した利用促進</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2160" y="1367999"/>
            <a:ext cx="1821182" cy="1365887"/>
          </a:xfrm>
          <a:prstGeom prst="rect">
            <a:avLst/>
          </a:prstGeom>
        </p:spPr>
      </p:pic>
      <p:pic>
        <p:nvPicPr>
          <p:cNvPr id="19" name="図 18">
            <a:extLst>
              <a:ext uri="{FF2B5EF4-FFF2-40B4-BE49-F238E27FC236}">
                <a16:creationId xmlns:a16="http://schemas.microsoft.com/office/drawing/2014/main" id="{588E0A82-C6A2-4451-A953-2FE599C806F0}"/>
              </a:ext>
            </a:extLst>
          </p:cNvPr>
          <p:cNvPicPr>
            <a:picLocks noChangeAspect="1"/>
          </p:cNvPicPr>
          <p:nvPr/>
        </p:nvPicPr>
        <p:blipFill>
          <a:blip r:embed="rId3"/>
          <a:stretch>
            <a:fillRect/>
          </a:stretch>
        </p:blipFill>
        <p:spPr>
          <a:xfrm>
            <a:off x="5469867" y="1307950"/>
            <a:ext cx="1940560" cy="1397000"/>
          </a:xfrm>
          <a:prstGeom prst="rect">
            <a:avLst/>
          </a:prstGeom>
        </p:spPr>
      </p:pic>
      <p:sp>
        <p:nvSpPr>
          <p:cNvPr id="22" name="角丸四角形 10">
            <a:extLst>
              <a:ext uri="{FF2B5EF4-FFF2-40B4-BE49-F238E27FC236}">
                <a16:creationId xmlns:a16="http://schemas.microsoft.com/office/drawing/2014/main" id="{F9560BF2-BF06-4FA8-A3BD-E9B9170F565A}"/>
              </a:ext>
            </a:extLst>
          </p:cNvPr>
          <p:cNvSpPr>
            <a:spLocks noChangeAspect="1"/>
          </p:cNvSpPr>
          <p:nvPr/>
        </p:nvSpPr>
        <p:spPr>
          <a:xfrm>
            <a:off x="3563888" y="4560735"/>
            <a:ext cx="3554984" cy="2133066"/>
          </a:xfrm>
          <a:prstGeom prst="roundRect">
            <a:avLst>
              <a:gd name="adj" fmla="val 3255"/>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38">
            <a:extLst>
              <a:ext uri="{FF2B5EF4-FFF2-40B4-BE49-F238E27FC236}">
                <a16:creationId xmlns:a16="http://schemas.microsoft.com/office/drawing/2014/main" id="{6AC909AD-6E55-4FB8-AE04-6A2D9396B492}"/>
              </a:ext>
            </a:extLst>
          </p:cNvPr>
          <p:cNvSpPr/>
          <p:nvPr/>
        </p:nvSpPr>
        <p:spPr>
          <a:xfrm>
            <a:off x="3715334" y="4639716"/>
            <a:ext cx="2119091" cy="1008000"/>
          </a:xfrm>
          <a:prstGeom prst="roundRect">
            <a:avLst>
              <a:gd name="adj" fmla="val 6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756C242D-06BF-4684-AA1E-7CEF5C5FCDE6}"/>
              </a:ext>
            </a:extLst>
          </p:cNvPr>
          <p:cNvGrpSpPr/>
          <p:nvPr/>
        </p:nvGrpSpPr>
        <p:grpSpPr>
          <a:xfrm>
            <a:off x="3877039" y="4805809"/>
            <a:ext cx="1914587" cy="666412"/>
            <a:chOff x="7794138" y="2565749"/>
            <a:chExt cx="3580785" cy="1246372"/>
          </a:xfrm>
        </p:grpSpPr>
        <p:grpSp>
          <p:nvGrpSpPr>
            <p:cNvPr id="25" name="グループ化 24">
              <a:extLst>
                <a:ext uri="{FF2B5EF4-FFF2-40B4-BE49-F238E27FC236}">
                  <a16:creationId xmlns:a16="http://schemas.microsoft.com/office/drawing/2014/main" id="{95F80A7F-12CD-418F-8D31-5DB8B60348B7}"/>
                </a:ext>
              </a:extLst>
            </p:cNvPr>
            <p:cNvGrpSpPr/>
            <p:nvPr/>
          </p:nvGrpSpPr>
          <p:grpSpPr>
            <a:xfrm>
              <a:off x="7794138" y="2724822"/>
              <a:ext cx="3538013" cy="1087299"/>
              <a:chOff x="1933330" y="4843369"/>
              <a:chExt cx="3538013" cy="1087295"/>
            </a:xfrm>
          </p:grpSpPr>
          <p:pic>
            <p:nvPicPr>
              <p:cNvPr id="28" name="Picture 2">
                <a:extLst>
                  <a:ext uri="{FF2B5EF4-FFF2-40B4-BE49-F238E27FC236}">
                    <a16:creationId xmlns:a16="http://schemas.microsoft.com/office/drawing/2014/main" id="{D3829D43-43FD-4551-9786-25BB61D24B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9497" y="4843369"/>
                <a:ext cx="413134" cy="13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a:extLst>
                  <a:ext uri="{FF2B5EF4-FFF2-40B4-BE49-F238E27FC236}">
                    <a16:creationId xmlns:a16="http://schemas.microsoft.com/office/drawing/2014/main" id="{6357C5D6-E744-4134-8824-23EBDCC94D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420" t="7458" r="19444" b="63129"/>
              <a:stretch/>
            </p:blipFill>
            <p:spPr bwMode="auto">
              <a:xfrm>
                <a:off x="1933330" y="4870239"/>
                <a:ext cx="3538013" cy="10604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テキスト ボックス 25">
              <a:extLst>
                <a:ext uri="{FF2B5EF4-FFF2-40B4-BE49-F238E27FC236}">
                  <a16:creationId xmlns:a16="http://schemas.microsoft.com/office/drawing/2014/main" id="{B40398B2-6A00-40B1-9363-C93A017E3A66}"/>
                </a:ext>
              </a:extLst>
            </p:cNvPr>
            <p:cNvSpPr txBox="1"/>
            <p:nvPr/>
          </p:nvSpPr>
          <p:spPr>
            <a:xfrm>
              <a:off x="10376422" y="3142154"/>
              <a:ext cx="998501" cy="122046"/>
            </a:xfrm>
            <a:prstGeom prst="rect">
              <a:avLst/>
            </a:prstGeom>
            <a:solidFill>
              <a:schemeClr val="bg1"/>
            </a:solidFill>
          </p:spPr>
          <p:txBody>
            <a:bodyPr wrap="none" lIns="0" tIns="0" rIns="0" bIns="0" rtlCol="0" anchor="ctr" anchorCtr="0">
              <a:noAutofit/>
            </a:bodyPr>
            <a:lstStyle/>
            <a:p>
              <a:r>
                <a:rPr kumimoji="1" lang="ja-JP" altLang="en-US" sz="500" dirty="0">
                  <a:latin typeface="Meiryo UI" panose="020B0604030504040204" pitchFamily="50" charset="-128"/>
                  <a:ea typeface="Meiryo UI" panose="020B0604030504040204" pitchFamily="50" charset="-128"/>
                  <a:cs typeface="Meiryo UI" panose="020B0604030504040204" pitchFamily="50" charset="-128"/>
                </a:rPr>
                <a:t>シェアバイク</a:t>
              </a:r>
            </a:p>
          </p:txBody>
        </p:sp>
        <p:sp>
          <p:nvSpPr>
            <p:cNvPr id="27" name="テキスト ボックス 26">
              <a:extLst>
                <a:ext uri="{FF2B5EF4-FFF2-40B4-BE49-F238E27FC236}">
                  <a16:creationId xmlns:a16="http://schemas.microsoft.com/office/drawing/2014/main" id="{7B290940-8EA5-486A-8330-5C9529E0A525}"/>
                </a:ext>
              </a:extLst>
            </p:cNvPr>
            <p:cNvSpPr txBox="1"/>
            <p:nvPr/>
          </p:nvSpPr>
          <p:spPr>
            <a:xfrm>
              <a:off x="10284099" y="2565749"/>
              <a:ext cx="877525" cy="122046"/>
            </a:xfrm>
            <a:prstGeom prst="rect">
              <a:avLst/>
            </a:prstGeom>
            <a:solidFill>
              <a:schemeClr val="bg1"/>
            </a:solidFill>
          </p:spPr>
          <p:txBody>
            <a:bodyPr wrap="none" rtlCol="0" anchor="ctr" anchorCtr="0">
              <a:noAutofit/>
            </a:bodyPr>
            <a:lstStyle/>
            <a:p>
              <a:pPr algn="ctr"/>
              <a:r>
                <a:rPr kumimoji="1" lang="en-US" altLang="ja-JP" sz="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新たなモビリティ</a:t>
              </a:r>
              <a:r>
                <a:rPr kumimoji="1" lang="en-US" altLang="ja-JP" sz="6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角丸四角形 6">
            <a:extLst>
              <a:ext uri="{FF2B5EF4-FFF2-40B4-BE49-F238E27FC236}">
                <a16:creationId xmlns:a16="http://schemas.microsoft.com/office/drawing/2014/main" id="{76EAE8D2-5E43-42B6-82A1-83A05FAA4DEF}"/>
              </a:ext>
            </a:extLst>
          </p:cNvPr>
          <p:cNvSpPr/>
          <p:nvPr/>
        </p:nvSpPr>
        <p:spPr>
          <a:xfrm>
            <a:off x="3714091" y="4639716"/>
            <a:ext cx="138499" cy="100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0" tIns="18000" rIns="0" bIns="36000" rtlCol="0" anchor="ctr">
            <a:spAutoFit/>
          </a:bodyPr>
          <a:lstStyle/>
          <a:p>
            <a:pPr algn="ctr"/>
            <a:r>
              <a:rPr kumimoji="1" lang="ja-JP" altLang="en-US" sz="900" dirty="0">
                <a:latin typeface="HGP創英角ｺﾞｼｯｸUB" panose="020B0900000000000000" pitchFamily="50" charset="-128"/>
                <a:ea typeface="HGP創英角ｺﾞｼｯｸUB" panose="020B0900000000000000" pitchFamily="50" charset="-128"/>
              </a:rPr>
              <a:t>多様なモビリティ</a:t>
            </a:r>
          </a:p>
        </p:txBody>
      </p:sp>
      <p:sp>
        <p:nvSpPr>
          <p:cNvPr id="31" name="角丸四角形 38">
            <a:extLst>
              <a:ext uri="{FF2B5EF4-FFF2-40B4-BE49-F238E27FC236}">
                <a16:creationId xmlns:a16="http://schemas.microsoft.com/office/drawing/2014/main" id="{10C2151D-DC68-4EF9-9926-6663A6370B20}"/>
              </a:ext>
            </a:extLst>
          </p:cNvPr>
          <p:cNvSpPr/>
          <p:nvPr/>
        </p:nvSpPr>
        <p:spPr>
          <a:xfrm>
            <a:off x="6026507" y="4649131"/>
            <a:ext cx="852931" cy="1008000"/>
          </a:xfrm>
          <a:prstGeom prst="roundRect">
            <a:avLst>
              <a:gd name="adj" fmla="val 6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6">
            <a:extLst>
              <a:ext uri="{FF2B5EF4-FFF2-40B4-BE49-F238E27FC236}">
                <a16:creationId xmlns:a16="http://schemas.microsoft.com/office/drawing/2014/main" id="{F3A9D425-911E-4C2C-8F6D-B8EC49EA470B}"/>
              </a:ext>
            </a:extLst>
          </p:cNvPr>
          <p:cNvSpPr/>
          <p:nvPr/>
        </p:nvSpPr>
        <p:spPr>
          <a:xfrm>
            <a:off x="5948526" y="4641022"/>
            <a:ext cx="138499" cy="100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0" tIns="18000" rIns="0" bIns="36000" rtlCol="0" anchor="ctr">
            <a:spAutoFit/>
          </a:bodyPr>
          <a:lstStyle/>
          <a:p>
            <a:pPr algn="ctr"/>
            <a:r>
              <a:rPr kumimoji="1" lang="ja-JP" altLang="en-US" sz="900" dirty="0">
                <a:latin typeface="HGP創英角ｺﾞｼｯｸUB" panose="020B0900000000000000" pitchFamily="50" charset="-128"/>
                <a:ea typeface="HGP創英角ｺﾞｼｯｸUB" panose="020B0900000000000000" pitchFamily="50" charset="-128"/>
              </a:rPr>
              <a:t>目的地周辺情報</a:t>
            </a:r>
          </a:p>
        </p:txBody>
      </p:sp>
      <p:sp>
        <p:nvSpPr>
          <p:cNvPr id="33" name="テキスト ボックス 32">
            <a:extLst>
              <a:ext uri="{FF2B5EF4-FFF2-40B4-BE49-F238E27FC236}">
                <a16:creationId xmlns:a16="http://schemas.microsoft.com/office/drawing/2014/main" id="{F3E0BFA9-9A82-49AC-85D1-86D907466564}"/>
              </a:ext>
            </a:extLst>
          </p:cNvPr>
          <p:cNvSpPr txBox="1"/>
          <p:nvPr/>
        </p:nvSpPr>
        <p:spPr>
          <a:xfrm>
            <a:off x="6147360" y="4930224"/>
            <a:ext cx="890394" cy="415498"/>
          </a:xfrm>
          <a:prstGeom prst="rect">
            <a:avLst/>
          </a:prstGeom>
          <a:noFill/>
        </p:spPr>
        <p:txBody>
          <a:bodyPr wrap="square" lIns="0" tIns="0" rIns="0" bIns="0" rtlCol="0" anchor="ctr" anchorCtr="0">
            <a:spAutoFit/>
          </a:bodyPr>
          <a:lstStyle/>
          <a:p>
            <a:r>
              <a:rPr kumimoji="1" lang="ja-JP" altLang="en-US" sz="900" dirty="0">
                <a:latin typeface="HGP創英角ｺﾞｼｯｸUB" panose="020B0900000000000000" pitchFamily="50" charset="-128"/>
                <a:ea typeface="HGP創英角ｺﾞｼｯｸUB" panose="020B0900000000000000" pitchFamily="50" charset="-128"/>
              </a:rPr>
              <a:t>・宿泊地情報</a:t>
            </a:r>
            <a:endParaRPr kumimoji="1" lang="en-US" altLang="ja-JP" sz="900" dirty="0">
              <a:latin typeface="HGP創英角ｺﾞｼｯｸUB" panose="020B0900000000000000" pitchFamily="50" charset="-128"/>
              <a:ea typeface="HGP創英角ｺﾞｼｯｸUB" panose="020B0900000000000000" pitchFamily="50" charset="-128"/>
            </a:endParaRPr>
          </a:p>
          <a:p>
            <a:r>
              <a:rPr kumimoji="1" lang="ja-JP" altLang="en-US" sz="900" dirty="0">
                <a:latin typeface="HGP創英角ｺﾞｼｯｸUB" panose="020B0900000000000000" pitchFamily="50" charset="-128"/>
                <a:ea typeface="HGP創英角ｺﾞｼｯｸUB" panose="020B0900000000000000" pitchFamily="50" charset="-128"/>
              </a:rPr>
              <a:t>・魅力情報</a:t>
            </a:r>
            <a:endParaRPr kumimoji="1" lang="en-US" altLang="ja-JP" sz="900" dirty="0">
              <a:latin typeface="HGP創英角ｺﾞｼｯｸUB" panose="020B0900000000000000" pitchFamily="50" charset="-128"/>
              <a:ea typeface="HGP創英角ｺﾞｼｯｸUB" panose="020B0900000000000000" pitchFamily="50" charset="-128"/>
            </a:endParaRPr>
          </a:p>
          <a:p>
            <a:r>
              <a:rPr kumimoji="1" lang="ja-JP" altLang="en-US" sz="900" dirty="0">
                <a:latin typeface="HGP創英角ｺﾞｼｯｸUB" panose="020B0900000000000000" pitchFamily="50" charset="-128"/>
                <a:ea typeface="HGP創英角ｺﾞｼｯｸUB" panose="020B0900000000000000" pitchFamily="50" charset="-128"/>
              </a:rPr>
              <a:t>　　　　　　など</a:t>
            </a:r>
          </a:p>
        </p:txBody>
      </p:sp>
      <p:pic>
        <p:nvPicPr>
          <p:cNvPr id="34" name="Picture 2">
            <a:extLst>
              <a:ext uri="{FF2B5EF4-FFF2-40B4-BE49-F238E27FC236}">
                <a16:creationId xmlns:a16="http://schemas.microsoft.com/office/drawing/2014/main" id="{EA9750F5-D25A-4EC1-BDAB-E6F3E3C9F72A}"/>
              </a:ext>
            </a:extLst>
          </p:cNvPr>
          <p:cNvPicPr>
            <a:picLocks noChangeAspect="1" noChangeArrowheads="1"/>
          </p:cNvPicPr>
          <p:nvPr/>
        </p:nvPicPr>
        <p:blipFill>
          <a:blip r:embed="rId6"/>
          <a:stretch>
            <a:fillRect/>
          </a:stretch>
        </p:blipFill>
        <p:spPr bwMode="auto">
          <a:xfrm>
            <a:off x="3765792" y="5733256"/>
            <a:ext cx="1460942" cy="91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角丸四角形 6">
            <a:extLst>
              <a:ext uri="{FF2B5EF4-FFF2-40B4-BE49-F238E27FC236}">
                <a16:creationId xmlns:a16="http://schemas.microsoft.com/office/drawing/2014/main" id="{97DA6DEE-1C47-4FCD-B435-67E71BC915FE}"/>
              </a:ext>
            </a:extLst>
          </p:cNvPr>
          <p:cNvSpPr/>
          <p:nvPr/>
        </p:nvSpPr>
        <p:spPr>
          <a:xfrm>
            <a:off x="3716631" y="5735673"/>
            <a:ext cx="138499" cy="9144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0" tIns="18000" rIns="0" bIns="36000" rtlCol="0" anchor="ctr">
            <a:spAutoFit/>
          </a:bodyPr>
          <a:lstStyle/>
          <a:p>
            <a:pPr algn="ctr"/>
            <a:r>
              <a:rPr kumimoji="1" lang="ja-JP" altLang="en-US" sz="900" dirty="0">
                <a:latin typeface="HGP創英角ｺﾞｼｯｸUB" panose="020B0900000000000000" pitchFamily="50" charset="-128"/>
                <a:ea typeface="HGP創英角ｺﾞｼｯｸUB" panose="020B0900000000000000" pitchFamily="50" charset="-128"/>
              </a:rPr>
              <a:t>最適な経路</a:t>
            </a:r>
          </a:p>
        </p:txBody>
      </p:sp>
      <p:sp>
        <p:nvSpPr>
          <p:cNvPr id="37" name="円/楕円 28">
            <a:extLst>
              <a:ext uri="{FF2B5EF4-FFF2-40B4-BE49-F238E27FC236}">
                <a16:creationId xmlns:a16="http://schemas.microsoft.com/office/drawing/2014/main" id="{B32CAA41-03F8-478D-BA39-01D43E4B167B}"/>
              </a:ext>
            </a:extLst>
          </p:cNvPr>
          <p:cNvSpPr>
            <a:spLocks noChangeAspect="1"/>
          </p:cNvSpPr>
          <p:nvPr/>
        </p:nvSpPr>
        <p:spPr>
          <a:xfrm>
            <a:off x="5466380" y="5753313"/>
            <a:ext cx="882046" cy="882046"/>
          </a:xfrm>
          <a:prstGeom prst="ellipse">
            <a:avLst/>
          </a:prstGeom>
          <a:solidFill>
            <a:schemeClr val="bg1"/>
          </a:solidFill>
          <a:ln w="44450" cmpd="dbl">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00" dirty="0">
                <a:solidFill>
                  <a:schemeClr val="tx1"/>
                </a:solidFill>
                <a:latin typeface="HGP創英角ｺﾞｼｯｸUB" panose="020B0900000000000000" pitchFamily="50" charset="-128"/>
                <a:ea typeface="HGP創英角ｺﾞｼｯｸUB" panose="020B0900000000000000" pitchFamily="50" charset="-128"/>
              </a:rPr>
              <a:t>これらのサービスを一括で</a:t>
            </a:r>
            <a:endParaRPr lang="en-US" altLang="ja-JP" sz="10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1000" dirty="0">
                <a:solidFill>
                  <a:schemeClr val="tx1"/>
                </a:solidFill>
                <a:latin typeface="HGP創英角ｺﾞｼｯｸUB" panose="020B0900000000000000" pitchFamily="50" charset="-128"/>
                <a:ea typeface="HGP創英角ｺﾞｼｯｸUB" panose="020B0900000000000000" pitchFamily="50" charset="-128"/>
              </a:rPr>
              <a:t>予約・決済</a:t>
            </a:r>
            <a:endParaRPr lang="en-US" altLang="ja-JP" sz="1000"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8" name="図 37">
            <a:extLst>
              <a:ext uri="{FF2B5EF4-FFF2-40B4-BE49-F238E27FC236}">
                <a16:creationId xmlns:a16="http://schemas.microsoft.com/office/drawing/2014/main" id="{7C76F4AE-5950-4BF2-99F6-BBB8E05491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266" y="5899023"/>
            <a:ext cx="696117" cy="696117"/>
          </a:xfrm>
          <a:prstGeom prst="rect">
            <a:avLst/>
          </a:prstGeom>
        </p:spPr>
      </p:pic>
      <p:sp>
        <p:nvSpPr>
          <p:cNvPr id="40" name="雲 39">
            <a:extLst>
              <a:ext uri="{FF2B5EF4-FFF2-40B4-BE49-F238E27FC236}">
                <a16:creationId xmlns:a16="http://schemas.microsoft.com/office/drawing/2014/main" id="{DACE8B7F-5F66-402F-9882-835FFDF74987}"/>
              </a:ext>
            </a:extLst>
          </p:cNvPr>
          <p:cNvSpPr/>
          <p:nvPr/>
        </p:nvSpPr>
        <p:spPr>
          <a:xfrm rot="403877">
            <a:off x="769608" y="4659185"/>
            <a:ext cx="2572228" cy="2010544"/>
          </a:xfrm>
          <a:prstGeom prst="cloud">
            <a:avLst/>
          </a:prstGeom>
          <a:solidFill>
            <a:schemeClr val="bg1"/>
          </a:solid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6">
            <a:extLst>
              <a:ext uri="{FF2B5EF4-FFF2-40B4-BE49-F238E27FC236}">
                <a16:creationId xmlns:a16="http://schemas.microsoft.com/office/drawing/2014/main" id="{54099BD6-BC60-4857-8867-94EA30B98C2A}"/>
              </a:ext>
            </a:extLst>
          </p:cNvPr>
          <p:cNvSpPr/>
          <p:nvPr/>
        </p:nvSpPr>
        <p:spPr>
          <a:xfrm>
            <a:off x="1125810" y="4671107"/>
            <a:ext cx="1367775" cy="241980"/>
          </a:xfrm>
          <a:prstGeom prst="roundRect">
            <a:avLst>
              <a:gd name="adj" fmla="val 50000"/>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spAutoFit/>
          </a:bodyPr>
          <a:lstStyle/>
          <a:p>
            <a:pPr algn="ctr"/>
            <a:r>
              <a:rPr kumimoji="1" lang="ja-JP" altLang="en-US" sz="1100" dirty="0">
                <a:latin typeface="HGP創英角ｺﾞｼｯｸUB" panose="020B0900000000000000" pitchFamily="50" charset="-128"/>
                <a:ea typeface="HGP創英角ｺﾞｼｯｸUB" panose="020B0900000000000000" pitchFamily="50" charset="-128"/>
              </a:rPr>
              <a:t>利用者のニーズ</a:t>
            </a:r>
          </a:p>
        </p:txBody>
      </p:sp>
      <p:sp>
        <p:nvSpPr>
          <p:cNvPr id="42" name="テキスト ボックス 41">
            <a:extLst>
              <a:ext uri="{FF2B5EF4-FFF2-40B4-BE49-F238E27FC236}">
                <a16:creationId xmlns:a16="http://schemas.microsoft.com/office/drawing/2014/main" id="{29C28054-AB90-49B2-B074-C77CED2D6184}"/>
              </a:ext>
            </a:extLst>
          </p:cNvPr>
          <p:cNvSpPr txBox="1"/>
          <p:nvPr/>
        </p:nvSpPr>
        <p:spPr>
          <a:xfrm>
            <a:off x="1008891" y="4900146"/>
            <a:ext cx="2037417" cy="1454244"/>
          </a:xfrm>
          <a:prstGeom prst="rect">
            <a:avLst/>
          </a:prstGeom>
          <a:noFill/>
        </p:spPr>
        <p:txBody>
          <a:bodyPr wrap="none" lIns="0" tIns="0" rIns="0" bIns="0" rtlCol="0" anchor="ctr" anchorCtr="0">
            <a:spAutoFit/>
          </a:bodyPr>
          <a:lstStyle/>
          <a:p>
            <a:pPr algn="ctr">
              <a:lnSpc>
                <a:spcPct val="150000"/>
              </a:lnSpc>
            </a:pP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「とにかく速く目的地に着きたい」</a:t>
            </a:r>
            <a:r>
              <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rPr>
              <a:t/>
            </a:r>
            <a:br>
              <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rPr>
            </a:b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a:t>
            </a:r>
            <a:r>
              <a:rPr lang="ja-JP" altLang="en-US" sz="1050" dirty="0">
                <a:effectLst>
                  <a:glow rad="127000">
                    <a:schemeClr val="bg1"/>
                  </a:glow>
                </a:effectLst>
                <a:latin typeface="HGPｺﾞｼｯｸE" panose="020B0900000000000000" pitchFamily="50" charset="-128"/>
                <a:ea typeface="HGPｺﾞｼｯｸE" panose="020B0900000000000000" pitchFamily="50" charset="-128"/>
              </a:rPr>
              <a:t>一番お得な方法で移動したい</a:t>
            </a: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a:t>
            </a:r>
            <a:r>
              <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rPr>
              <a:t/>
            </a:r>
            <a:br>
              <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rPr>
            </a:b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「混雑に合わず快適に移動したい」</a:t>
            </a:r>
            <a:r>
              <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rPr>
              <a:t/>
            </a:r>
            <a:br>
              <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rPr>
            </a:b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「移動時間も景色などを楽しみたい」</a:t>
            </a:r>
            <a:endPar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「途中で地域の魅力を巡りながら</a:t>
            </a:r>
            <a:endParaRPr lang="en-US" altLang="ja-JP" sz="1050" dirty="0">
              <a:effectLst>
                <a:glow rad="127000">
                  <a:schemeClr val="bg1"/>
                </a:glow>
              </a:effectLst>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1050" dirty="0">
                <a:effectLst>
                  <a:glow rad="127000">
                    <a:schemeClr val="bg1"/>
                  </a:glow>
                </a:effectLst>
                <a:latin typeface="HGPｺﾞｼｯｸE" panose="020B0900000000000000" pitchFamily="50" charset="-128"/>
                <a:ea typeface="HGPｺﾞｼｯｸE" panose="020B0900000000000000" pitchFamily="50" charset="-128"/>
              </a:rPr>
              <a:t>ゆっくり目的地まで行きたい」</a:t>
            </a:r>
            <a:endParaRPr kumimoji="1" lang="en-US" altLang="ja-JP" sz="1050" dirty="0">
              <a:effectLst>
                <a:glow rad="127000">
                  <a:schemeClr val="bg1"/>
                </a:glow>
              </a:effectLst>
              <a:latin typeface="HGPｺﾞｼｯｸE" panose="020B0900000000000000" pitchFamily="50" charset="-128"/>
              <a:ea typeface="HGPｺﾞｼｯｸE" panose="020B0900000000000000" pitchFamily="50" charset="-128"/>
            </a:endParaRPr>
          </a:p>
        </p:txBody>
      </p:sp>
      <p:sp>
        <p:nvSpPr>
          <p:cNvPr id="43" name="右矢印 63">
            <a:extLst>
              <a:ext uri="{FF2B5EF4-FFF2-40B4-BE49-F238E27FC236}">
                <a16:creationId xmlns:a16="http://schemas.microsoft.com/office/drawing/2014/main" id="{EF38C851-6061-4C36-8117-964FD2B74FC2}"/>
              </a:ext>
            </a:extLst>
          </p:cNvPr>
          <p:cNvSpPr/>
          <p:nvPr/>
        </p:nvSpPr>
        <p:spPr>
          <a:xfrm>
            <a:off x="3062558" y="5449779"/>
            <a:ext cx="612000" cy="335482"/>
          </a:xfrm>
          <a:prstGeom prst="rightArrow">
            <a:avLst>
              <a:gd name="adj1" fmla="val 50000"/>
              <a:gd name="adj2" fmla="val 40260"/>
            </a:avLst>
          </a:prstGeom>
          <a:gradFill>
            <a:gsLst>
              <a:gs pos="35000">
                <a:srgbClr val="4472C4"/>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Tree>
    <p:extLst>
      <p:ext uri="{BB962C8B-B14F-4D97-AF65-F5344CB8AC3E}">
        <p14:creationId xmlns:p14="http://schemas.microsoft.com/office/powerpoint/2010/main" val="279503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
          <p:cNvSpPr>
            <a:spLocks noGrp="1"/>
          </p:cNvSpPr>
          <p:nvPr>
            <p:ph type="sldNum" sz="quarter" idx="12"/>
          </p:nvPr>
        </p:nvSpPr>
        <p:spPr>
          <a:xfrm>
            <a:off x="6939493" y="6433787"/>
            <a:ext cx="2133600" cy="365125"/>
          </a:xfrm>
        </p:spPr>
        <p:txBody>
          <a:bodyPr/>
          <a:lstStyle/>
          <a:p>
            <a:pPr>
              <a:defRPr/>
            </a:pPr>
            <a:fld id="{9126C135-2A3E-49C2-BF18-D65F4F7DE898}" type="slidenum">
              <a:rPr lang="ja-JP" altLang="en-US" sz="1100" smtClean="0"/>
              <a:pPr>
                <a:defRPr/>
              </a:pPr>
              <a:t>22</a:t>
            </a:fld>
            <a:endParaRPr lang="ja-JP" altLang="en-US" sz="1100" dirty="0"/>
          </a:p>
        </p:txBody>
      </p:sp>
      <p:sp>
        <p:nvSpPr>
          <p:cNvPr id="10" name="正方形/長方形 6"/>
          <p:cNvSpPr>
            <a:spLocks noChangeArrowheads="1"/>
          </p:cNvSpPr>
          <p:nvPr/>
        </p:nvSpPr>
        <p:spPr bwMode="auto">
          <a:xfrm>
            <a:off x="111177" y="426854"/>
            <a:ext cx="8928000" cy="6300000"/>
          </a:xfrm>
          <a:prstGeom prst="rect">
            <a:avLst/>
          </a:prstGeom>
          <a:noFill/>
          <a:ln w="6350">
            <a:solidFill>
              <a:schemeClr val="tx1"/>
            </a:solidFill>
            <a:prstDash val="sysDot"/>
            <a:miter lim="800000"/>
            <a:headEnd/>
            <a:tailEnd/>
          </a:ln>
        </p:spPr>
        <p:txBody>
          <a:bodyPr wrap="square" lIns="72000" tIns="72000" rIns="72000" bIns="72000">
            <a:noAutofit/>
          </a:bodyPr>
          <a:lstStyle/>
          <a:p>
            <a:pPr marL="365125" indent="-365125"/>
            <a:r>
              <a:rPr lang="ja-JP" altLang="en-US" sz="1600" dirty="0">
                <a:latin typeface="Meiryo UI" pitchFamily="50" charset="-128"/>
                <a:ea typeface="Meiryo UI" pitchFamily="50" charset="-128"/>
                <a:cs typeface="Meiryo UI" pitchFamily="50" charset="-128"/>
              </a:rPr>
              <a:t>　</a:t>
            </a:r>
            <a:r>
              <a:rPr lang="ja-JP" altLang="en-US" sz="1600" b="1" u="sng" dirty="0">
                <a:latin typeface="Meiryo UI" pitchFamily="50" charset="-128"/>
                <a:ea typeface="Meiryo UI" pitchFamily="50" charset="-128"/>
                <a:cs typeface="Meiryo UI" pitchFamily="50" charset="-128"/>
              </a:rPr>
              <a:t>鉄道の連続立体交差の整備</a:t>
            </a:r>
            <a:endParaRPr lang="en-US" altLang="ja-JP" sz="1600" b="1" u="sng" dirty="0">
              <a:latin typeface="Meiryo UI" pitchFamily="50" charset="-128"/>
              <a:ea typeface="Meiryo UI" pitchFamily="50" charset="-128"/>
              <a:cs typeface="Meiryo UI" pitchFamily="50" charset="-128"/>
            </a:endParaRPr>
          </a:p>
          <a:p>
            <a:pPr marL="365125" indent="-365125"/>
            <a:endParaRPr lang="en-US" altLang="ja-JP" sz="600" dirty="0">
              <a:latin typeface="Meiryo UI" pitchFamily="50" charset="-128"/>
              <a:ea typeface="Meiryo UI" pitchFamily="50" charset="-128"/>
              <a:cs typeface="Meiryo UI" pitchFamily="50" charset="-128"/>
            </a:endParaRPr>
          </a:p>
          <a:p>
            <a:pPr marL="177800" indent="-177800"/>
            <a:r>
              <a:rPr lang="ja-JP" altLang="en-US" sz="1600" dirty="0">
                <a:latin typeface="Meiryo UI" pitchFamily="50" charset="-128"/>
                <a:ea typeface="Meiryo UI" pitchFamily="50" charset="-128"/>
                <a:cs typeface="Meiryo UI" pitchFamily="50" charset="-128"/>
              </a:rPr>
              <a:t>　　踏切をなくすことにより、交通渋滞と踏切事故を解消し、駅へのアクセス性の向上とともに列車運行の定時性の向上を図る</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a:t>
            </a:r>
            <a:r>
              <a:rPr lang="zh-TW" altLang="en-US" sz="1600" b="1" u="sng" dirty="0">
                <a:latin typeface="Meiryo UI" pitchFamily="50" charset="-128"/>
                <a:ea typeface="Meiryo UI" pitchFamily="50" charset="-128"/>
                <a:cs typeface="Meiryo UI" pitchFamily="50" charset="-128"/>
              </a:rPr>
              <a:t>鉄道駅</a:t>
            </a:r>
            <a:r>
              <a:rPr lang="ja-JP" altLang="en-US" sz="1600" b="1" u="sng" dirty="0">
                <a:latin typeface="Meiryo UI" pitchFamily="50" charset="-128"/>
                <a:ea typeface="Meiryo UI" pitchFamily="50" charset="-128"/>
                <a:cs typeface="Meiryo UI" pitchFamily="50" charset="-128"/>
              </a:rPr>
              <a:t>等</a:t>
            </a:r>
            <a:r>
              <a:rPr lang="zh-TW" altLang="en-US" sz="1600" b="1" u="sng" dirty="0">
                <a:latin typeface="Meiryo UI" pitchFamily="50" charset="-128"/>
                <a:ea typeface="Meiryo UI" pitchFamily="50" charset="-128"/>
                <a:cs typeface="Meiryo UI" pitchFamily="50" charset="-128"/>
              </a:rPr>
              <a:t>耐震補強</a:t>
            </a:r>
            <a:r>
              <a:rPr lang="ja-JP" altLang="en-US" sz="1600" b="1" u="sng" dirty="0" err="1">
                <a:latin typeface="Meiryo UI" pitchFamily="50" charset="-128"/>
                <a:ea typeface="Meiryo UI" pitchFamily="50" charset="-128"/>
                <a:cs typeface="Meiryo UI" pitchFamily="50" charset="-128"/>
              </a:rPr>
              <a:t>、</a:t>
            </a:r>
            <a:r>
              <a:rPr lang="ja-JP" altLang="en-US" sz="1600" b="1" u="sng" dirty="0">
                <a:latin typeface="Meiryo UI" pitchFamily="50" charset="-128"/>
                <a:ea typeface="Meiryo UI" pitchFamily="50" charset="-128"/>
                <a:cs typeface="Meiryo UI" pitchFamily="50" charset="-128"/>
              </a:rPr>
              <a:t>可動式ホーム柵設置</a:t>
            </a:r>
            <a:endParaRPr lang="zh-TW" altLang="en-US" sz="1600" b="1" u="sng" dirty="0">
              <a:latin typeface="Meiryo UI" pitchFamily="50" charset="-128"/>
              <a:ea typeface="Meiryo UI" pitchFamily="50" charset="-128"/>
              <a:cs typeface="Meiryo UI" pitchFamily="50" charset="-128"/>
            </a:endParaRPr>
          </a:p>
          <a:p>
            <a:pPr marL="182563" indent="-182563"/>
            <a:endParaRPr lang="en-US" altLang="ja-JP" sz="600" b="1" u="sng" dirty="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　　事業者の整備計画に合わせ、地元市町と連携し利用者の安全確保に向けた取組みを促進する</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p:txBody>
      </p:sp>
      <p:sp>
        <p:nvSpPr>
          <p:cNvPr id="15" name="テキスト ボックス 6"/>
          <p:cNvSpPr txBox="1"/>
          <p:nvPr/>
        </p:nvSpPr>
        <p:spPr>
          <a:xfrm>
            <a:off x="4499992" y="6331822"/>
            <a:ext cx="2679382" cy="284528"/>
          </a:xfrm>
          <a:prstGeom prst="rect">
            <a:avLst/>
          </a:prstGeom>
          <a:noFill/>
          <a:ln>
            <a:noFill/>
          </a:ln>
        </p:spPr>
        <p:txBody>
          <a:bodyPr wrap="square" lIns="68415" tIns="34208" rIns="68415" bIns="34208">
            <a:spAutoFit/>
          </a:bodyPr>
          <a:lstStyle/>
          <a:p>
            <a:pPr algn="ctr"/>
            <a:r>
              <a:rPr lang="ja-JP" altLang="en-US" sz="1400" dirty="0">
                <a:latin typeface="Meiryo UI" pitchFamily="50" charset="-128"/>
                <a:ea typeface="Meiryo UI" pitchFamily="50" charset="-128"/>
                <a:cs typeface="Meiryo UI" pitchFamily="50" charset="-128"/>
              </a:rPr>
              <a:t>可動式ホーム柵の設置</a:t>
            </a:r>
            <a:endParaRPr lang="ja-JP" altLang="ja-JP" sz="1400" dirty="0">
              <a:latin typeface="Meiryo UI" pitchFamily="50" charset="-128"/>
              <a:ea typeface="Meiryo UI" pitchFamily="50" charset="-128"/>
              <a:cs typeface="Meiryo UI" pitchFamily="50" charset="-128"/>
            </a:endParaRPr>
          </a:p>
        </p:txBody>
      </p:sp>
      <p:sp>
        <p:nvSpPr>
          <p:cNvPr id="16" name="テキスト ボックス 6"/>
          <p:cNvSpPr txBox="1"/>
          <p:nvPr/>
        </p:nvSpPr>
        <p:spPr>
          <a:xfrm>
            <a:off x="1127594" y="6301808"/>
            <a:ext cx="2679382" cy="284528"/>
          </a:xfrm>
          <a:prstGeom prst="rect">
            <a:avLst/>
          </a:prstGeom>
          <a:noFill/>
          <a:ln>
            <a:noFill/>
          </a:ln>
        </p:spPr>
        <p:txBody>
          <a:bodyPr wrap="square" lIns="68415" tIns="34208" rIns="68415" bIns="34208">
            <a:spAutoFit/>
          </a:bodyPr>
          <a:lstStyle/>
          <a:p>
            <a:pPr algn="ctr"/>
            <a:r>
              <a:rPr lang="ja-JP" altLang="en-US" sz="1400" dirty="0">
                <a:latin typeface="Meiryo UI" pitchFamily="50" charset="-128"/>
                <a:ea typeface="Meiryo UI" pitchFamily="50" charset="-128"/>
                <a:cs typeface="Meiryo UI" pitchFamily="50" charset="-128"/>
              </a:rPr>
              <a:t>鉄道駅等耐震補強</a:t>
            </a:r>
            <a:endParaRPr lang="ja-JP" altLang="ja-JP" sz="1400" dirty="0">
              <a:latin typeface="Meiryo UI" pitchFamily="50" charset="-128"/>
              <a:ea typeface="Meiryo UI" pitchFamily="50" charset="-128"/>
              <a:cs typeface="Meiryo UI" pitchFamily="50" charset="-128"/>
            </a:endParaRPr>
          </a:p>
        </p:txBody>
      </p:sp>
      <p:sp>
        <p:nvSpPr>
          <p:cNvPr id="18" name="正方形/長方形 17"/>
          <p:cNvSpPr/>
          <p:nvPr/>
        </p:nvSpPr>
        <p:spPr>
          <a:xfrm>
            <a:off x="21544" y="7411"/>
            <a:ext cx="1781257" cy="369332"/>
          </a:xfrm>
          <a:prstGeom prst="rect">
            <a:avLst/>
          </a:prstGeom>
        </p:spPr>
        <p:txBody>
          <a:bodyPr wrap="none">
            <a:spAutoFit/>
          </a:bodyPr>
          <a:lstStyle/>
          <a:p>
            <a:r>
              <a:rPr lang="ja-JP" altLang="en-US" b="1" dirty="0">
                <a:solidFill>
                  <a:prstClr val="black"/>
                </a:solidFill>
                <a:latin typeface="Meiryo UI" pitchFamily="50" charset="-128"/>
                <a:ea typeface="Meiryo UI" pitchFamily="50" charset="-128"/>
                <a:cs typeface="Meiryo UI" pitchFamily="50" charset="-128"/>
              </a:rPr>
              <a:t>＜安全の確保＞</a:t>
            </a:r>
            <a:endParaRPr lang="ja-JP" altLang="en-US" dirty="0">
              <a:latin typeface="Meiryo UI" pitchFamily="50" charset="-128"/>
              <a:ea typeface="Meiryo UI" pitchFamily="50" charset="-128"/>
              <a:cs typeface="Meiryo UI" pitchFamily="50" charset="-128"/>
            </a:endParaRPr>
          </a:p>
        </p:txBody>
      </p:sp>
      <p:pic>
        <p:nvPicPr>
          <p:cNvPr id="2" name="図 1"/>
          <p:cNvPicPr>
            <a:picLocks/>
          </p:cNvPicPr>
          <p:nvPr/>
        </p:nvPicPr>
        <p:blipFill>
          <a:blip r:embed="rId2">
            <a:extLst>
              <a:ext uri="{28A0092B-C50C-407E-A947-70E740481C1C}">
                <a14:useLocalDpi xmlns:a14="http://schemas.microsoft.com/office/drawing/2010/main" val="0"/>
              </a:ext>
            </a:extLst>
          </a:blip>
          <a:stretch>
            <a:fillRect/>
          </a:stretch>
        </p:blipFill>
        <p:spPr>
          <a:xfrm>
            <a:off x="2507626" y="4594575"/>
            <a:ext cx="2160000" cy="1692000"/>
          </a:xfrm>
          <a:prstGeom prst="rect">
            <a:avLst/>
          </a:prstGeom>
        </p:spPr>
      </p:pic>
      <p:sp>
        <p:nvSpPr>
          <p:cNvPr id="3" name="正方形/長方形 2"/>
          <p:cNvSpPr/>
          <p:nvPr/>
        </p:nvSpPr>
        <p:spPr>
          <a:xfrm>
            <a:off x="3018547" y="3364909"/>
            <a:ext cx="2736304" cy="307777"/>
          </a:xfrm>
          <a:prstGeom prst="rect">
            <a:avLst/>
          </a:prstGeom>
        </p:spPr>
        <p:txBody>
          <a:bodyPr wrap="square">
            <a:spAutoFit/>
          </a:bodyPr>
          <a:lstStyle/>
          <a:p>
            <a:pPr algn="r"/>
            <a:r>
              <a:rPr lang="ja-JP" altLang="en-US" sz="1400" dirty="0">
                <a:latin typeface="Meiryo UI" pitchFamily="50" charset="-128"/>
                <a:ea typeface="Meiryo UI" pitchFamily="50" charset="-128"/>
                <a:cs typeface="Meiryo UI" pitchFamily="50" charset="-128"/>
              </a:rPr>
              <a:t>近鉄奈良線連続立体交差事業</a:t>
            </a:r>
          </a:p>
        </p:txBody>
      </p:sp>
      <p:pic>
        <p:nvPicPr>
          <p:cNvPr id="13"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7464"/>
          <a:stretch/>
        </p:blipFill>
        <p:spPr bwMode="auto">
          <a:xfrm>
            <a:off x="4806244" y="4604209"/>
            <a:ext cx="2160000" cy="1692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56D39CA8-407C-46F9-AEAD-C12696744060}"/>
              </a:ext>
            </a:extLst>
          </p:cNvPr>
          <p:cNvSpPr txBox="1"/>
          <p:nvPr/>
        </p:nvSpPr>
        <p:spPr>
          <a:xfrm>
            <a:off x="7064075" y="4427981"/>
            <a:ext cx="1886481" cy="923330"/>
          </a:xfrm>
          <a:prstGeom prst="rect">
            <a:avLst/>
          </a:prstGeom>
          <a:noFill/>
        </p:spPr>
        <p:txBody>
          <a:bodyPr wrap="square" lIns="0" tIns="0" rIns="0" bIns="0" rtlCol="0">
            <a:spAutoFit/>
          </a:bodyPr>
          <a:lstStyle/>
          <a:p>
            <a:pPr>
              <a:lnSpc>
                <a:spcPts val="1200"/>
              </a:lnSpc>
            </a:pPr>
            <a:r>
              <a:rPr lang="ja-JP" altLang="en-US" sz="1100" dirty="0">
                <a:solidFill>
                  <a:prstClr val="black"/>
                </a:solidFill>
                <a:latin typeface="Meiryo UI" panose="020B0604030504040204" pitchFamily="50" charset="-128"/>
                <a:ea typeface="Meiryo UI" panose="020B0604030504040204" pitchFamily="50" charset="-128"/>
              </a:rPr>
              <a:t>〇ソフト施策</a:t>
            </a:r>
          </a:p>
          <a:p>
            <a:pPr>
              <a:lnSpc>
                <a:spcPts val="1200"/>
              </a:lnSpc>
            </a:pPr>
            <a:r>
              <a:rPr lang="ja-JP" altLang="en-US" sz="1100" dirty="0">
                <a:solidFill>
                  <a:prstClr val="black"/>
                </a:solidFill>
                <a:latin typeface="Meiryo UI" panose="020B0604030504040204" pitchFamily="50" charset="-128"/>
                <a:ea typeface="Meiryo UI" panose="020B0604030504040204" pitchFamily="50" charset="-128"/>
              </a:rPr>
              <a:t>駅を利用する</a:t>
            </a:r>
            <a:r>
              <a:rPr lang="ja-JP" altLang="en-US" sz="1100" dirty="0" err="1">
                <a:solidFill>
                  <a:prstClr val="black"/>
                </a:solidFill>
                <a:latin typeface="Meiryo UI" panose="020B0604030504040204" pitchFamily="50" charset="-128"/>
                <a:ea typeface="Meiryo UI" panose="020B0604030504040204" pitchFamily="50" charset="-128"/>
              </a:rPr>
              <a:t>視覚障がい</a:t>
            </a:r>
            <a:r>
              <a:rPr lang="ja-JP" altLang="en-US" sz="1100" dirty="0">
                <a:solidFill>
                  <a:prstClr val="black"/>
                </a:solidFill>
                <a:latin typeface="Meiryo UI" panose="020B0604030504040204" pitchFamily="50" charset="-128"/>
                <a:ea typeface="Meiryo UI" panose="020B0604030504040204" pitchFamily="50" charset="-128"/>
              </a:rPr>
              <a:t>者に対する積極的な声かけが広がるよう、声かけのポイントを示した啓発ツールを作成、活用し、啓発活動に取組みます。</a:t>
            </a:r>
          </a:p>
        </p:txBody>
      </p:sp>
      <p:pic>
        <p:nvPicPr>
          <p:cNvPr id="17" name="図 16">
            <a:extLst>
              <a:ext uri="{FF2B5EF4-FFF2-40B4-BE49-F238E27FC236}">
                <a16:creationId xmlns:a16="http://schemas.microsoft.com/office/drawing/2014/main" id="{427E19E6-DDC9-45C0-A1E0-B23452686E1B}"/>
              </a:ext>
            </a:extLst>
          </p:cNvPr>
          <p:cNvPicPr>
            <a:picLocks noChangeAspect="1"/>
          </p:cNvPicPr>
          <p:nvPr/>
        </p:nvPicPr>
        <p:blipFill>
          <a:blip r:embed="rId5"/>
          <a:stretch>
            <a:fillRect/>
          </a:stretch>
        </p:blipFill>
        <p:spPr>
          <a:xfrm>
            <a:off x="7227835" y="5392525"/>
            <a:ext cx="754443" cy="1079847"/>
          </a:xfrm>
          <a:prstGeom prst="rect">
            <a:avLst/>
          </a:prstGeom>
        </p:spPr>
      </p:pic>
      <p:pic>
        <p:nvPicPr>
          <p:cNvPr id="19" name="図 18">
            <a:extLst>
              <a:ext uri="{FF2B5EF4-FFF2-40B4-BE49-F238E27FC236}">
                <a16:creationId xmlns:a16="http://schemas.microsoft.com/office/drawing/2014/main" id="{C9A06F01-5793-493E-A93B-3D599CAAD96F}"/>
              </a:ext>
            </a:extLst>
          </p:cNvPr>
          <p:cNvPicPr>
            <a:picLocks noChangeAspect="1"/>
          </p:cNvPicPr>
          <p:nvPr/>
        </p:nvPicPr>
        <p:blipFill>
          <a:blip r:embed="rId6"/>
          <a:stretch>
            <a:fillRect/>
          </a:stretch>
        </p:blipFill>
        <p:spPr>
          <a:xfrm>
            <a:off x="8042792" y="5394194"/>
            <a:ext cx="754443" cy="1077775"/>
          </a:xfrm>
          <a:prstGeom prst="rect">
            <a:avLst/>
          </a:prstGeom>
        </p:spPr>
      </p:pic>
      <p:sp>
        <p:nvSpPr>
          <p:cNvPr id="23" name="テキスト ボックス 6">
            <a:extLst>
              <a:ext uri="{FF2B5EF4-FFF2-40B4-BE49-F238E27FC236}">
                <a16:creationId xmlns:a16="http://schemas.microsoft.com/office/drawing/2014/main" id="{FFC8761E-5E8F-4BA6-A41C-832AB795621A}"/>
              </a:ext>
            </a:extLst>
          </p:cNvPr>
          <p:cNvSpPr txBox="1">
            <a:spLocks noChangeAspect="1" noChangeArrowheads="1"/>
          </p:cNvSpPr>
          <p:nvPr/>
        </p:nvSpPr>
        <p:spPr bwMode="auto">
          <a:xfrm>
            <a:off x="7263004" y="6519878"/>
            <a:ext cx="1490793" cy="123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nchorCtr="0">
            <a:spAutoFit/>
          </a:bodyPr>
          <a:lstStyle>
            <a:defPPr>
              <a:defRPr lang="en-US"/>
            </a:defPPr>
            <a:lvl1pPr algn="ctr">
              <a:defRPr kumimoji="1" sz="800">
                <a:latin typeface="ＭＳ Ｐゴシック" panose="020B0600070205080204" pitchFamily="50" charset="-128"/>
                <a:ea typeface="ＭＳ Ｐゴシック" panose="020B0600070205080204" pitchFamily="50" charset="-128"/>
              </a:defRPr>
            </a:lvl1pPr>
          </a:lstStyle>
          <a:p>
            <a:r>
              <a:rPr lang="ja-JP" altLang="en-US" dirty="0"/>
              <a:t>声かけサポートカード（表面・裏面）</a:t>
            </a:r>
          </a:p>
        </p:txBody>
      </p:sp>
      <p:pic>
        <p:nvPicPr>
          <p:cNvPr id="25" name="Picture 3" descr="D:\kimotosy\Desktop\南海.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583801"/>
            <a:ext cx="2160000" cy="169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H:\（移動中）01 連立総括データ\06 写真、ビデオ\01 近鉄奈良線\踏切写真（新・旧）20110622\花園３号踏切１（南から北を望む）.JPG"/>
          <p:cNvPicPr>
            <a:picLocks noChangeAspect="1" noChangeArrowheads="1"/>
          </p:cNvPicPr>
          <p:nvPr/>
        </p:nvPicPr>
        <p:blipFill rotWithShape="1">
          <a:blip r:embed="rId8">
            <a:extLst>
              <a:ext uri="{28A0092B-C50C-407E-A947-70E740481C1C}">
                <a14:useLocalDpi xmlns:a14="http://schemas.microsoft.com/office/drawing/2010/main" val="0"/>
              </a:ext>
            </a:extLst>
          </a:blip>
          <a:srcRect l="4620" b="13905"/>
          <a:stretch/>
        </p:blipFill>
        <p:spPr bwMode="auto">
          <a:xfrm>
            <a:off x="816718" y="1466203"/>
            <a:ext cx="2770908" cy="18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右矢印 21"/>
          <p:cNvSpPr/>
          <p:nvPr/>
        </p:nvSpPr>
        <p:spPr>
          <a:xfrm>
            <a:off x="4291927" y="1886972"/>
            <a:ext cx="558423" cy="100729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9"/>
          <a:stretch>
            <a:fillRect/>
          </a:stretch>
        </p:blipFill>
        <p:spPr>
          <a:xfrm>
            <a:off x="5387052" y="1428616"/>
            <a:ext cx="2560000" cy="1920000"/>
          </a:xfrm>
          <a:prstGeom prst="rect">
            <a:avLst/>
          </a:prstGeom>
        </p:spPr>
      </p:pic>
    </p:spTree>
    <p:extLst>
      <p:ext uri="{BB962C8B-B14F-4D97-AF65-F5344CB8AC3E}">
        <p14:creationId xmlns:p14="http://schemas.microsoft.com/office/powerpoint/2010/main" val="162214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6"/>
          <p:cNvSpPr>
            <a:spLocks noChangeArrowheads="1"/>
          </p:cNvSpPr>
          <p:nvPr/>
        </p:nvSpPr>
        <p:spPr bwMode="auto">
          <a:xfrm>
            <a:off x="107504" y="476672"/>
            <a:ext cx="8928000" cy="6300000"/>
          </a:xfrm>
          <a:prstGeom prst="rect">
            <a:avLst/>
          </a:prstGeom>
          <a:noFill/>
          <a:ln w="6350">
            <a:solidFill>
              <a:schemeClr val="tx1"/>
            </a:solidFill>
            <a:prstDash val="sysDot"/>
            <a:miter lim="800000"/>
            <a:headEnd/>
            <a:tailEnd/>
          </a:ln>
        </p:spPr>
        <p:txBody>
          <a:bodyPr wrap="square" lIns="72000" tIns="72000" rIns="72000" bIns="72000">
            <a:noAutofit/>
          </a:bodyPr>
          <a:lstStyle/>
          <a:p>
            <a:r>
              <a:rPr lang="ja-JP" altLang="en-US" sz="1600"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災害時の鉄道運行の情報提供</a:t>
            </a:r>
            <a:endParaRPr lang="en-US" altLang="ja-JP" sz="1600" b="1" dirty="0">
              <a:latin typeface="Meiryo UI" pitchFamily="50" charset="-128"/>
              <a:ea typeface="Meiryo UI" pitchFamily="50" charset="-128"/>
              <a:cs typeface="Meiryo UI" pitchFamily="50" charset="-128"/>
            </a:endParaRPr>
          </a:p>
          <a:p>
            <a:pPr marL="365125" indent="-365125"/>
            <a:endParaRPr lang="en-US" altLang="ja-JP" sz="600" dirty="0">
              <a:latin typeface="Meiryo UI" pitchFamily="50" charset="-128"/>
              <a:ea typeface="Meiryo UI" pitchFamily="50" charset="-128"/>
              <a:cs typeface="Meiryo UI" pitchFamily="50" charset="-128"/>
            </a:endParaRPr>
          </a:p>
          <a:p>
            <a:pPr marL="177800" indent="-177800"/>
            <a:r>
              <a:rPr lang="ja-JP" altLang="en-US" sz="1600" dirty="0">
                <a:latin typeface="Meiryo UI" pitchFamily="50" charset="-128"/>
                <a:ea typeface="Meiryo UI" pitchFamily="50" charset="-128"/>
                <a:cs typeface="Meiryo UI" pitchFamily="50" charset="-128"/>
              </a:rPr>
              <a:t>　　災害時、鉄道の運行状況について、国や鉄道事業者と連携して、利用者目線で必要な情報を適切に収集し、府民への情報発信につなげる</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marL="182563" indent="-182563"/>
            <a:endParaRPr lang="en-US" altLang="ja-JP" sz="1600" b="1" u="sng" dirty="0">
              <a:latin typeface="Meiryo UI" pitchFamily="50" charset="-128"/>
              <a:ea typeface="Meiryo UI" pitchFamily="50" charset="-128"/>
              <a:cs typeface="Meiryo UI" pitchFamily="50" charset="-128"/>
            </a:endParaRPr>
          </a:p>
          <a:p>
            <a:pPr lvl="0"/>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a:p>
            <a:pPr marL="182563" indent="-182563"/>
            <a:endParaRPr lang="en-US" altLang="ja-JP" sz="1600" dirty="0">
              <a:latin typeface="Meiryo UI" pitchFamily="50" charset="-128"/>
              <a:ea typeface="Meiryo UI" pitchFamily="50" charset="-128"/>
              <a:cs typeface="Meiryo UI" pitchFamily="50" charset="-128"/>
            </a:endParaRPr>
          </a:p>
        </p:txBody>
      </p:sp>
      <p:sp>
        <p:nvSpPr>
          <p:cNvPr id="10" name="テキスト ボックス 6"/>
          <p:cNvSpPr txBox="1"/>
          <p:nvPr/>
        </p:nvSpPr>
        <p:spPr>
          <a:xfrm>
            <a:off x="134398" y="5077738"/>
            <a:ext cx="3845568" cy="715415"/>
          </a:xfrm>
          <a:prstGeom prst="rect">
            <a:avLst/>
          </a:prstGeom>
          <a:noFill/>
          <a:ln>
            <a:noFill/>
          </a:ln>
        </p:spPr>
        <p:txBody>
          <a:bodyPr wrap="square" lIns="68415" tIns="34208" rIns="68415" bIns="34208">
            <a:spAutoFit/>
          </a:bodyPr>
          <a:lstStyle/>
          <a:p>
            <a:pPr algn="ctr"/>
            <a:r>
              <a:rPr lang="ja-JP" altLang="en-US" sz="1400" dirty="0">
                <a:latin typeface="Meiryo UI" pitchFamily="50" charset="-128"/>
                <a:ea typeface="Meiryo UI" pitchFamily="50" charset="-128"/>
                <a:cs typeface="Meiryo UI" pitchFamily="50" charset="-128"/>
              </a:rPr>
              <a:t>災害時に来阪外国人旅行者等へ</a:t>
            </a:r>
            <a:endParaRPr lang="en-US" altLang="ja-JP" sz="1400" dirty="0">
              <a:latin typeface="Meiryo UI" pitchFamily="50" charset="-128"/>
              <a:ea typeface="Meiryo UI" pitchFamily="50" charset="-128"/>
              <a:cs typeface="Meiryo UI" pitchFamily="50" charset="-128"/>
            </a:endParaRPr>
          </a:p>
          <a:p>
            <a:pPr algn="ctr"/>
            <a:r>
              <a:rPr lang="ja-JP" altLang="en-US" sz="1400" dirty="0">
                <a:latin typeface="Meiryo UI" pitchFamily="50" charset="-128"/>
                <a:ea typeface="Meiryo UI" pitchFamily="50" charset="-128"/>
                <a:cs typeface="Meiryo UI" pitchFamily="50" charset="-128"/>
              </a:rPr>
              <a:t>多言語による情報発信するための</a:t>
            </a:r>
            <a:endParaRPr lang="en-US" altLang="ja-JP" sz="1400" dirty="0">
              <a:latin typeface="Meiryo UI" pitchFamily="50" charset="-128"/>
              <a:ea typeface="Meiryo UI" pitchFamily="50" charset="-128"/>
              <a:cs typeface="Meiryo UI" pitchFamily="50" charset="-128"/>
            </a:endParaRPr>
          </a:p>
          <a:p>
            <a:pPr algn="ctr"/>
            <a:r>
              <a:rPr lang="ja-JP" altLang="en-US" sz="1400" dirty="0">
                <a:latin typeface="Meiryo UI" pitchFamily="50" charset="-128"/>
                <a:ea typeface="Meiryo UI" pitchFamily="50" charset="-128"/>
                <a:cs typeface="Meiryo UI" pitchFamily="50" charset="-128"/>
              </a:rPr>
              <a:t>ウェブサイト、アプリの開発・運用</a:t>
            </a:r>
            <a:endParaRPr lang="ja-JP" altLang="ja-JP" sz="1400" dirty="0">
              <a:latin typeface="Meiryo UI" pitchFamily="50" charset="-128"/>
              <a:ea typeface="Meiryo UI" pitchFamily="50" charset="-128"/>
              <a:cs typeface="Meiryo UI" pitchFamily="50" charset="-128"/>
            </a:endParaRPr>
          </a:p>
        </p:txBody>
      </p:sp>
      <p:sp>
        <p:nvSpPr>
          <p:cNvPr id="14" name="テキスト ボックス 6"/>
          <p:cNvSpPr txBox="1"/>
          <p:nvPr/>
        </p:nvSpPr>
        <p:spPr>
          <a:xfrm>
            <a:off x="4571504" y="6226138"/>
            <a:ext cx="4442072" cy="499971"/>
          </a:xfrm>
          <a:prstGeom prst="rect">
            <a:avLst/>
          </a:prstGeom>
          <a:noFill/>
          <a:ln>
            <a:noFill/>
          </a:ln>
        </p:spPr>
        <p:txBody>
          <a:bodyPr wrap="square" lIns="68415" tIns="34208" rIns="68415" bIns="34208">
            <a:spAutoFit/>
          </a:bodyPr>
          <a:lstStyle/>
          <a:p>
            <a:pPr algn="ctr"/>
            <a:r>
              <a:rPr lang="en-US" altLang="ja-JP" sz="1400" dirty="0">
                <a:latin typeface="Meiryo UI" pitchFamily="50" charset="-128"/>
                <a:ea typeface="Meiryo UI" pitchFamily="50" charset="-128"/>
                <a:cs typeface="Meiryo UI" pitchFamily="50" charset="-128"/>
              </a:rPr>
              <a:t>SNS</a:t>
            </a:r>
            <a:r>
              <a:rPr lang="ja-JP" altLang="en-US" sz="1400" dirty="0">
                <a:latin typeface="Meiryo UI" pitchFamily="50" charset="-128"/>
                <a:ea typeface="Meiryo UI" pitchFamily="50" charset="-128"/>
                <a:cs typeface="Meiryo UI" pitchFamily="50" charset="-128"/>
              </a:rPr>
              <a:t>等を活用した</a:t>
            </a:r>
            <a:endParaRPr lang="en-US" altLang="ja-JP" sz="1400" dirty="0">
              <a:latin typeface="Meiryo UI" pitchFamily="50" charset="-128"/>
              <a:ea typeface="Meiryo UI" pitchFamily="50" charset="-128"/>
              <a:cs typeface="Meiryo UI" pitchFamily="50" charset="-128"/>
            </a:endParaRPr>
          </a:p>
          <a:p>
            <a:pPr algn="ctr"/>
            <a:r>
              <a:rPr lang="ja-JP" altLang="en-US" sz="1400" dirty="0">
                <a:latin typeface="Meiryo UI" pitchFamily="50" charset="-128"/>
                <a:ea typeface="Meiryo UI" pitchFamily="50" charset="-128"/>
                <a:cs typeface="Meiryo UI" pitchFamily="50" charset="-128"/>
              </a:rPr>
              <a:t>多言語での運行情報の発信</a:t>
            </a:r>
            <a:endParaRPr lang="ja-JP" altLang="ja-JP" sz="1400" dirty="0">
              <a:latin typeface="Meiryo UI" pitchFamily="50" charset="-128"/>
              <a:ea typeface="Meiryo UI" pitchFamily="50" charset="-128"/>
              <a:cs typeface="Meiryo UI" pitchFamily="50" charset="-128"/>
            </a:endParaRPr>
          </a:p>
        </p:txBody>
      </p:sp>
      <p:pic>
        <p:nvPicPr>
          <p:cNvPr id="5" name="図 4" descr="画面の領域"/>
          <p:cNvPicPr>
            <a:picLocks noChangeAspect="1"/>
          </p:cNvPicPr>
          <p:nvPr/>
        </p:nvPicPr>
        <p:blipFill rotWithShape="1">
          <a:blip r:embed="rId2">
            <a:extLst>
              <a:ext uri="{28A0092B-C50C-407E-A947-70E740481C1C}">
                <a14:useLocalDpi xmlns:a14="http://schemas.microsoft.com/office/drawing/2010/main" val="0"/>
              </a:ext>
            </a:extLst>
          </a:blip>
          <a:srcRect l="6405"/>
          <a:stretch/>
        </p:blipFill>
        <p:spPr>
          <a:xfrm>
            <a:off x="237496" y="1785115"/>
            <a:ext cx="3950933" cy="3105202"/>
          </a:xfrm>
          <a:prstGeom prst="rect">
            <a:avLst/>
          </a:prstGeom>
        </p:spPr>
      </p:pic>
      <p:sp>
        <p:nvSpPr>
          <p:cNvPr id="16" name="スライド番号プレースホルダー 1"/>
          <p:cNvSpPr>
            <a:spLocks noGrp="1"/>
          </p:cNvSpPr>
          <p:nvPr>
            <p:ph type="sldNum" sz="quarter" idx="12"/>
          </p:nvPr>
        </p:nvSpPr>
        <p:spPr>
          <a:xfrm>
            <a:off x="6912868" y="6436828"/>
            <a:ext cx="2133600" cy="365125"/>
          </a:xfrm>
        </p:spPr>
        <p:txBody>
          <a:bodyPr/>
          <a:lstStyle/>
          <a:p>
            <a:pPr>
              <a:defRPr/>
            </a:pPr>
            <a:r>
              <a:rPr lang="en-US" altLang="ja-JP" sz="1100" dirty="0"/>
              <a:t>23</a:t>
            </a:r>
            <a:endParaRPr lang="ja-JP" altLang="en-US" sz="1100" dirty="0"/>
          </a:p>
        </p:txBody>
      </p:sp>
      <p:pic>
        <p:nvPicPr>
          <p:cNvPr id="4" name="図 3"/>
          <p:cNvPicPr>
            <a:picLocks noChangeAspect="1"/>
          </p:cNvPicPr>
          <p:nvPr/>
        </p:nvPicPr>
        <p:blipFill rotWithShape="1">
          <a:blip r:embed="rId3"/>
          <a:srcRect t="9855" b="23864"/>
          <a:stretch/>
        </p:blipFill>
        <p:spPr>
          <a:xfrm>
            <a:off x="4734837" y="1268760"/>
            <a:ext cx="1833895" cy="2160000"/>
          </a:xfrm>
          <a:prstGeom prst="rect">
            <a:avLst/>
          </a:prstGeom>
        </p:spPr>
      </p:pic>
      <p:pic>
        <p:nvPicPr>
          <p:cNvPr id="6" name="図 5"/>
          <p:cNvPicPr>
            <a:picLocks noChangeAspect="1"/>
          </p:cNvPicPr>
          <p:nvPr/>
        </p:nvPicPr>
        <p:blipFill rotWithShape="1">
          <a:blip r:embed="rId4"/>
          <a:srcRect t="10202" b="24052"/>
          <a:stretch/>
        </p:blipFill>
        <p:spPr>
          <a:xfrm>
            <a:off x="6570934" y="1268760"/>
            <a:ext cx="1847085" cy="2160000"/>
          </a:xfrm>
          <a:prstGeom prst="rect">
            <a:avLst/>
          </a:prstGeom>
        </p:spPr>
      </p:pic>
      <p:pic>
        <p:nvPicPr>
          <p:cNvPr id="7" name="図 6"/>
          <p:cNvPicPr>
            <a:picLocks noChangeAspect="1"/>
          </p:cNvPicPr>
          <p:nvPr/>
        </p:nvPicPr>
        <p:blipFill rotWithShape="1">
          <a:blip r:embed="rId5"/>
          <a:srcRect t="9631" b="23521"/>
          <a:stretch/>
        </p:blipFill>
        <p:spPr>
          <a:xfrm>
            <a:off x="4753887" y="3633564"/>
            <a:ext cx="1818353" cy="2160000"/>
          </a:xfrm>
          <a:prstGeom prst="rect">
            <a:avLst/>
          </a:prstGeom>
        </p:spPr>
      </p:pic>
      <p:sp>
        <p:nvSpPr>
          <p:cNvPr id="8" name="テキスト ボックス 7"/>
          <p:cNvSpPr txBox="1"/>
          <p:nvPr/>
        </p:nvSpPr>
        <p:spPr>
          <a:xfrm>
            <a:off x="5232901" y="3387343"/>
            <a:ext cx="720080" cy="246221"/>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（英語）</a:t>
            </a:r>
          </a:p>
        </p:txBody>
      </p:sp>
      <p:sp>
        <p:nvSpPr>
          <p:cNvPr id="13" name="テキスト ボックス 12"/>
          <p:cNvSpPr txBox="1"/>
          <p:nvPr/>
        </p:nvSpPr>
        <p:spPr>
          <a:xfrm>
            <a:off x="7011264" y="3387343"/>
            <a:ext cx="1012612" cy="246221"/>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（繁体字）</a:t>
            </a:r>
          </a:p>
        </p:txBody>
      </p:sp>
      <p:sp>
        <p:nvSpPr>
          <p:cNvPr id="15" name="テキスト ボックス 14"/>
          <p:cNvSpPr txBox="1"/>
          <p:nvPr/>
        </p:nvSpPr>
        <p:spPr>
          <a:xfrm>
            <a:off x="5160773" y="5730811"/>
            <a:ext cx="1012612" cy="246221"/>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（簡体字）</a:t>
            </a:r>
          </a:p>
        </p:txBody>
      </p:sp>
      <p:pic>
        <p:nvPicPr>
          <p:cNvPr id="9" name="図 8"/>
          <p:cNvPicPr>
            <a:picLocks noChangeAspect="1"/>
          </p:cNvPicPr>
          <p:nvPr/>
        </p:nvPicPr>
        <p:blipFill rotWithShape="1">
          <a:blip r:embed="rId6"/>
          <a:srcRect t="10344" b="23940"/>
          <a:stretch/>
        </p:blipFill>
        <p:spPr>
          <a:xfrm>
            <a:off x="6640880" y="3652614"/>
            <a:ext cx="1849704" cy="2160000"/>
          </a:xfrm>
          <a:prstGeom prst="rect">
            <a:avLst/>
          </a:prstGeom>
        </p:spPr>
      </p:pic>
      <p:sp>
        <p:nvSpPr>
          <p:cNvPr id="18" name="テキスト ボックス 17"/>
          <p:cNvSpPr txBox="1"/>
          <p:nvPr/>
        </p:nvSpPr>
        <p:spPr>
          <a:xfrm>
            <a:off x="7098138" y="5747114"/>
            <a:ext cx="1012612" cy="246221"/>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（韓国語）</a:t>
            </a:r>
          </a:p>
        </p:txBody>
      </p:sp>
      <p:sp>
        <p:nvSpPr>
          <p:cNvPr id="19" name="テキスト ボックス 18">
            <a:extLst>
              <a:ext uri="{FF2B5EF4-FFF2-40B4-BE49-F238E27FC236}">
                <a16:creationId xmlns:a16="http://schemas.microsoft.com/office/drawing/2014/main" id="{22D3F8A2-1623-4A4D-AC18-4DDC3DB31AD7}"/>
              </a:ext>
            </a:extLst>
          </p:cNvPr>
          <p:cNvSpPr txBox="1"/>
          <p:nvPr/>
        </p:nvSpPr>
        <p:spPr>
          <a:xfrm>
            <a:off x="5232901" y="6061720"/>
            <a:ext cx="3628668" cy="138499"/>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900" dirty="0"/>
              <a:t>出典：</a:t>
            </a:r>
            <a:r>
              <a:rPr lang="en-US" altLang="ja-JP" sz="900" dirty="0"/>
              <a:t>JR</a:t>
            </a:r>
            <a:r>
              <a:rPr lang="ja-JP" altLang="en-US" sz="900" dirty="0"/>
              <a:t>西日本列車運行情報公式</a:t>
            </a:r>
            <a:r>
              <a:rPr lang="en-US" altLang="ja-JP" sz="900" dirty="0"/>
              <a:t>Twitter</a:t>
            </a:r>
            <a:r>
              <a:rPr lang="ja-JP" altLang="en-US" sz="900" dirty="0"/>
              <a:t>（</a:t>
            </a:r>
            <a:r>
              <a:rPr lang="zh-CN" altLang="en-US" sz="900" dirty="0"/>
              <a:t>西日本旅客鉄道株式会社</a:t>
            </a:r>
            <a:r>
              <a:rPr lang="ja-JP" altLang="en-US" sz="900" dirty="0"/>
              <a:t>）</a:t>
            </a:r>
            <a:endParaRPr lang="en-US" altLang="ja-JP" sz="900" dirty="0"/>
          </a:p>
        </p:txBody>
      </p:sp>
    </p:spTree>
    <p:extLst>
      <p:ext uri="{BB962C8B-B14F-4D97-AF65-F5344CB8AC3E}">
        <p14:creationId xmlns:p14="http://schemas.microsoft.com/office/powerpoint/2010/main" val="3326414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75400" y="6435031"/>
            <a:ext cx="2133600" cy="365125"/>
          </a:xfrm>
        </p:spPr>
        <p:txBody>
          <a:bodyPr/>
          <a:lstStyle/>
          <a:p>
            <a:pPr>
              <a:defRPr/>
            </a:pPr>
            <a:fld id="{9126C135-2A3E-49C2-BF18-D65F4F7DE898}" type="slidenum">
              <a:rPr lang="ja-JP" altLang="en-US" smtClean="0"/>
              <a:pPr>
                <a:defRPr/>
              </a:pPr>
              <a:t>24</a:t>
            </a:fld>
            <a:endParaRPr lang="ja-JP" altLang="en-US" dirty="0"/>
          </a:p>
        </p:txBody>
      </p:sp>
      <p:sp>
        <p:nvSpPr>
          <p:cNvPr id="3" name="Rectangle 2"/>
          <p:cNvSpPr>
            <a:spLocks noChangeArrowheads="1"/>
          </p:cNvSpPr>
          <p:nvPr/>
        </p:nvSpPr>
        <p:spPr bwMode="auto">
          <a:xfrm>
            <a:off x="4432" y="-88"/>
            <a:ext cx="9144000" cy="513185"/>
          </a:xfrm>
          <a:prstGeom prst="rect">
            <a:avLst/>
          </a:prstGeom>
          <a:gradFill rotWithShape="1">
            <a:gsLst>
              <a:gs pos="0">
                <a:srgbClr val="3333CC"/>
              </a:gs>
              <a:gs pos="50000">
                <a:schemeClr val="bg1"/>
              </a:gs>
              <a:gs pos="100000">
                <a:srgbClr val="3333CC"/>
              </a:gs>
            </a:gsLst>
            <a:lin ang="5400000" scaled="1"/>
          </a:gradFill>
          <a:ln>
            <a:noFill/>
          </a:ln>
          <a:effectLst/>
        </p:spPr>
        <p:txBody>
          <a:bodyPr wrap="none" lIns="91435" tIns="45717" rIns="91435" bIns="45717" anchor="ctr"/>
          <a:lstStyle/>
          <a:p>
            <a:pPr>
              <a:defRPr/>
            </a:pPr>
            <a:r>
              <a:rPr lang="ja-JP" altLang="en-US" sz="2800" dirty="0">
                <a:latin typeface="Meiryo UI" pitchFamily="50" charset="-128"/>
                <a:ea typeface="Meiryo UI" pitchFamily="50" charset="-128"/>
                <a:cs typeface="Meiryo UI" pitchFamily="50" charset="-128"/>
              </a:rPr>
              <a:t>５．公共交通戦略</a:t>
            </a:r>
            <a:r>
              <a:rPr lang="en-US" altLang="ja-JP" sz="2800" dirty="0">
                <a:latin typeface="Meiryo UI" pitchFamily="50" charset="-128"/>
                <a:ea typeface="Meiryo UI" pitchFamily="50" charset="-128"/>
                <a:cs typeface="Meiryo UI" pitchFamily="50" charset="-128"/>
              </a:rPr>
              <a:t>(H26.1)</a:t>
            </a:r>
            <a:r>
              <a:rPr lang="ja-JP" altLang="en-US" sz="2800" dirty="0">
                <a:latin typeface="Meiryo UI" pitchFamily="50" charset="-128"/>
                <a:ea typeface="Meiryo UI" pitchFamily="50" charset="-128"/>
                <a:cs typeface="Meiryo UI" pitchFamily="50" charset="-128"/>
              </a:rPr>
              <a:t>以降の取組状況</a:t>
            </a:r>
          </a:p>
        </p:txBody>
      </p:sp>
      <p:sp>
        <p:nvSpPr>
          <p:cNvPr id="4" name="正方形/長方形 3"/>
          <p:cNvSpPr/>
          <p:nvPr/>
        </p:nvSpPr>
        <p:spPr>
          <a:xfrm>
            <a:off x="94079" y="1082659"/>
            <a:ext cx="506743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■北大阪急行延伸（</a:t>
            </a:r>
            <a:r>
              <a:rPr lang="en-US" altLang="ja-JP" b="1" dirty="0">
                <a:solidFill>
                  <a:schemeClr val="tx1"/>
                </a:solidFill>
                <a:latin typeface="Meiryo UI" pitchFamily="50" charset="-128"/>
                <a:ea typeface="Meiryo UI" pitchFamily="50" charset="-128"/>
                <a:cs typeface="Meiryo UI" pitchFamily="50" charset="-128"/>
              </a:rPr>
              <a:t>2023</a:t>
            </a:r>
            <a:r>
              <a:rPr lang="ja-JP" altLang="en-US" b="1" dirty="0">
                <a:solidFill>
                  <a:schemeClr val="tx1"/>
                </a:solidFill>
                <a:latin typeface="Meiryo UI" pitchFamily="50" charset="-128"/>
                <a:ea typeface="Meiryo UI" pitchFamily="50" charset="-128"/>
                <a:cs typeface="Meiryo UI" pitchFamily="50" charset="-128"/>
              </a:rPr>
              <a:t>年度開業目標）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5" name="正方形/長方形 9"/>
          <p:cNvSpPr>
            <a:spLocks noChangeArrowheads="1"/>
          </p:cNvSpPr>
          <p:nvPr/>
        </p:nvSpPr>
        <p:spPr bwMode="auto">
          <a:xfrm>
            <a:off x="413175" y="1375791"/>
            <a:ext cx="6750540"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Font typeface="Arial" panose="020B0604020202020204" pitchFamily="34" charset="0"/>
              <a:buNone/>
            </a:pPr>
            <a:r>
              <a:rPr lang="ja-JP" altLang="en-US" sz="1500" dirty="0">
                <a:solidFill>
                  <a:srgbClr val="000000"/>
                </a:solidFill>
                <a:latin typeface="Meiryo UI" panose="020B0604030504040204" pitchFamily="50" charset="-128"/>
                <a:ea typeface="Meiryo UI" panose="020B0604030504040204" pitchFamily="50" charset="-128"/>
              </a:rPr>
              <a:t>＊区　　間　</a:t>
            </a:r>
            <a:r>
              <a:rPr lang="ja-JP" altLang="en-US" sz="15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en-US" altLang="ja-JP" sz="15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500" dirty="0">
                <a:solidFill>
                  <a:srgbClr val="000000"/>
                </a:solidFill>
                <a:latin typeface="Meiryo UI" panose="020B0604030504040204" pitchFamily="50" charset="-128"/>
                <a:ea typeface="Meiryo UI" panose="020B0604030504040204" pitchFamily="50" charset="-128"/>
              </a:rPr>
              <a:t>千里中央駅</a:t>
            </a:r>
            <a:r>
              <a:rPr lang="en-US" altLang="ja-JP" sz="1500" dirty="0">
                <a:solidFill>
                  <a:srgbClr val="000000"/>
                </a:solidFill>
                <a:latin typeface="Meiryo UI" panose="020B0604030504040204" pitchFamily="50" charset="-128"/>
                <a:ea typeface="Meiryo UI" panose="020B0604030504040204" pitchFamily="50" charset="-128"/>
              </a:rPr>
              <a:t>)</a:t>
            </a:r>
            <a:r>
              <a:rPr lang="ja-JP" altLang="en-US" sz="1500" dirty="0">
                <a:solidFill>
                  <a:srgbClr val="000000"/>
                </a:solidFill>
                <a:latin typeface="Meiryo UI" panose="020B0604030504040204" pitchFamily="50" charset="-128"/>
                <a:ea typeface="Meiryo UI" panose="020B0604030504040204" pitchFamily="50" charset="-128"/>
              </a:rPr>
              <a:t>～箕面船場阪大前駅～箕面萱野駅　　Ｌ≒</a:t>
            </a:r>
            <a:r>
              <a:rPr lang="en-US" altLang="ja-JP" sz="1500" dirty="0">
                <a:solidFill>
                  <a:srgbClr val="000000"/>
                </a:solidFill>
                <a:latin typeface="Meiryo UI" panose="020B0604030504040204" pitchFamily="50" charset="-128"/>
                <a:ea typeface="Meiryo UI" panose="020B0604030504040204" pitchFamily="50" charset="-128"/>
              </a:rPr>
              <a:t>2.5km </a:t>
            </a:r>
            <a:r>
              <a:rPr lang="ja-JP" altLang="en-US" sz="1500" dirty="0">
                <a:solidFill>
                  <a:srgbClr val="000000"/>
                </a:solidFill>
                <a:latin typeface="Meiryo UI" panose="020B0604030504040204" pitchFamily="50" charset="-128"/>
                <a:ea typeface="Meiryo UI" panose="020B0604030504040204" pitchFamily="50" charset="-128"/>
              </a:rPr>
              <a:t>　</a:t>
            </a:r>
          </a:p>
          <a:p>
            <a:pPr>
              <a:lnSpc>
                <a:spcPts val="1600"/>
              </a:lnSpc>
              <a:spcBef>
                <a:spcPct val="0"/>
              </a:spcBef>
              <a:buFont typeface="Arial" panose="020B0604020202020204" pitchFamily="34" charset="0"/>
              <a:buNone/>
            </a:pPr>
            <a:r>
              <a:rPr lang="ja-JP" altLang="en-US" sz="1500" dirty="0">
                <a:solidFill>
                  <a:srgbClr val="000000"/>
                </a:solidFill>
                <a:latin typeface="Meiryo UI" panose="020B0604030504040204" pitchFamily="50" charset="-128"/>
                <a:ea typeface="Meiryo UI" panose="020B0604030504040204" pitchFamily="50" charset="-128"/>
              </a:rPr>
              <a:t>＊事 業 費 ：約</a:t>
            </a:r>
            <a:r>
              <a:rPr lang="en-US" altLang="ja-JP" sz="1500" dirty="0">
                <a:solidFill>
                  <a:srgbClr val="000000"/>
                </a:solidFill>
                <a:latin typeface="Meiryo UI" panose="020B0604030504040204" pitchFamily="50" charset="-128"/>
                <a:ea typeface="Meiryo UI" panose="020B0604030504040204" pitchFamily="50" charset="-128"/>
              </a:rPr>
              <a:t>600</a:t>
            </a:r>
            <a:r>
              <a:rPr lang="ja-JP" altLang="en-US" sz="1500" dirty="0">
                <a:solidFill>
                  <a:srgbClr val="000000"/>
                </a:solidFill>
                <a:latin typeface="Meiryo UI" panose="020B0604030504040204" pitchFamily="50" charset="-128"/>
                <a:ea typeface="Meiryo UI" panose="020B0604030504040204" pitchFamily="50" charset="-128"/>
              </a:rPr>
              <a:t>億円（府費：</a:t>
            </a:r>
            <a:r>
              <a:rPr lang="en-US" altLang="ja-JP" sz="1500" dirty="0">
                <a:solidFill>
                  <a:srgbClr val="000000"/>
                </a:solidFill>
                <a:latin typeface="Meiryo UI" panose="020B0604030504040204" pitchFamily="50" charset="-128"/>
                <a:ea typeface="Meiryo UI" panose="020B0604030504040204" pitchFamily="50" charset="-128"/>
              </a:rPr>
              <a:t>100</a:t>
            </a:r>
            <a:r>
              <a:rPr lang="ja-JP" altLang="en-US" sz="1500" dirty="0">
                <a:solidFill>
                  <a:srgbClr val="000000"/>
                </a:solidFill>
                <a:latin typeface="Meiryo UI" panose="020B0604030504040204" pitchFamily="50" charset="-128"/>
                <a:ea typeface="Meiryo UI" panose="020B0604030504040204" pitchFamily="50" charset="-128"/>
              </a:rPr>
              <a:t>億円上限に箕面市に補助）</a:t>
            </a:r>
            <a:endParaRPr lang="en-US" altLang="ja-JP" sz="15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Font typeface="Arial" panose="020B0604020202020204" pitchFamily="34" charset="0"/>
              <a:buNone/>
            </a:pPr>
            <a:r>
              <a:rPr lang="ja-JP" altLang="en-US" sz="1500" dirty="0">
                <a:solidFill>
                  <a:srgbClr val="000000"/>
                </a:solidFill>
                <a:latin typeface="Meiryo UI" panose="020B0604030504040204" pitchFamily="50" charset="-128"/>
                <a:ea typeface="Meiryo UI" panose="020B0604030504040204" pitchFamily="50" charset="-128"/>
              </a:rPr>
              <a:t>＊事業主体：</a:t>
            </a: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整備</a:t>
            </a:r>
            <a:r>
              <a:rPr lang="en-US" altLang="ja-JP" sz="1500" dirty="0">
                <a:latin typeface="Meiryo UI" panose="020B0604030504040204" pitchFamily="50" charset="-128"/>
                <a:ea typeface="Meiryo UI" panose="020B0604030504040204" pitchFamily="50" charset="-128"/>
              </a:rPr>
              <a:t>〕</a:t>
            </a:r>
            <a:r>
              <a:rPr lang="ja-JP" altLang="en-US" sz="1500" dirty="0">
                <a:solidFill>
                  <a:srgbClr val="000000"/>
                </a:solidFill>
                <a:latin typeface="Meiryo UI" panose="020B0604030504040204" pitchFamily="50" charset="-128"/>
                <a:ea typeface="Meiryo UI" panose="020B0604030504040204" pitchFamily="50" charset="-128"/>
              </a:rPr>
              <a:t>箕面市・北大阪急行電鉄</a:t>
            </a: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運行</a:t>
            </a:r>
            <a:r>
              <a:rPr lang="en-US" altLang="ja-JP" sz="1500" dirty="0">
                <a:latin typeface="Meiryo UI" panose="020B0604030504040204" pitchFamily="50" charset="-128"/>
                <a:ea typeface="Meiryo UI" panose="020B0604030504040204" pitchFamily="50" charset="-128"/>
              </a:rPr>
              <a:t>〕</a:t>
            </a:r>
            <a:r>
              <a:rPr lang="ja-JP" altLang="en-US" sz="1500" dirty="0">
                <a:solidFill>
                  <a:srgbClr val="000000"/>
                </a:solidFill>
                <a:latin typeface="Meiryo UI" panose="020B0604030504040204" pitchFamily="50" charset="-128"/>
                <a:ea typeface="Meiryo UI" panose="020B0604030504040204" pitchFamily="50" charset="-128"/>
              </a:rPr>
              <a:t>北大阪急行電鉄</a:t>
            </a:r>
            <a:endParaRPr lang="en-US" altLang="ja-JP" sz="1500" dirty="0">
              <a:solidFill>
                <a:srgbClr val="000000"/>
              </a:solidFill>
              <a:latin typeface="Meiryo UI" panose="020B0604030504040204" pitchFamily="50" charset="-128"/>
              <a:ea typeface="Meiryo UI" panose="020B0604030504040204" pitchFamily="50" charset="-128"/>
            </a:endParaRPr>
          </a:p>
        </p:txBody>
      </p:sp>
      <p:sp>
        <p:nvSpPr>
          <p:cNvPr id="6" name="正方形/長方形 4"/>
          <p:cNvSpPr>
            <a:spLocks noChangeArrowheads="1"/>
          </p:cNvSpPr>
          <p:nvPr/>
        </p:nvSpPr>
        <p:spPr bwMode="auto">
          <a:xfrm>
            <a:off x="413175" y="2043321"/>
            <a:ext cx="6715436" cy="111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txBody>
          <a:bodyPr wrap="none" lIns="90000" tIns="45714" rIns="91427" bIns="45714">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ts val="1600"/>
              </a:lnSpc>
              <a:spcBef>
                <a:spcPct val="0"/>
              </a:spcBef>
              <a:buFontTx/>
              <a:buNone/>
              <a:defRPr/>
            </a:pPr>
            <a:r>
              <a:rPr kumimoji="0" lang="en-US" altLang="ja-JP" sz="1500" b="1" dirty="0">
                <a:solidFill>
                  <a:srgbClr val="000000"/>
                </a:solidFill>
                <a:latin typeface="Meiryo UI" pitchFamily="50" charset="-128"/>
                <a:ea typeface="Meiryo UI" pitchFamily="50" charset="-128"/>
                <a:cs typeface="Meiryo UI" pitchFamily="50" charset="-128"/>
              </a:rPr>
              <a:t>【</a:t>
            </a:r>
            <a:r>
              <a:rPr kumimoji="0" lang="ja-JP" altLang="en-US" sz="1500" b="1" dirty="0">
                <a:solidFill>
                  <a:srgbClr val="000000"/>
                </a:solidFill>
                <a:latin typeface="Meiryo UI" pitchFamily="50" charset="-128"/>
                <a:ea typeface="Meiryo UI" pitchFamily="50" charset="-128"/>
                <a:cs typeface="Meiryo UI" pitchFamily="50" charset="-128"/>
              </a:rPr>
              <a:t>経過・スケジュール</a:t>
            </a:r>
            <a:r>
              <a:rPr kumimoji="0" lang="en-US" altLang="ja-JP" sz="1500" b="1" dirty="0">
                <a:solidFill>
                  <a:srgbClr val="000000"/>
                </a:solidFill>
                <a:latin typeface="Meiryo UI" pitchFamily="50" charset="-128"/>
                <a:ea typeface="Meiryo UI" pitchFamily="50" charset="-128"/>
                <a:cs typeface="Meiryo UI" pitchFamily="50" charset="-128"/>
              </a:rPr>
              <a:t>】</a:t>
            </a:r>
          </a:p>
          <a:p>
            <a:pPr eaLnBrk="1" hangingPunct="1">
              <a:lnSpc>
                <a:spcPts val="1600"/>
              </a:lnSpc>
              <a:spcBef>
                <a:spcPct val="0"/>
              </a:spcBef>
              <a:buFont typeface="Arial" charset="0"/>
              <a:buNone/>
              <a:defRPr/>
            </a:pPr>
            <a:r>
              <a:rPr lang="en-US" altLang="ja-JP" sz="1500" dirty="0">
                <a:latin typeface="Meiryo UI" pitchFamily="50" charset="-128"/>
                <a:ea typeface="Meiryo UI" pitchFamily="50" charset="-128"/>
                <a:cs typeface="Meiryo UI" pitchFamily="50" charset="-128"/>
              </a:rPr>
              <a:t>  </a:t>
            </a:r>
            <a:r>
              <a:rPr lang="ja-JP" altLang="en-US" sz="1500" dirty="0">
                <a:latin typeface="Meiryo UI" pitchFamily="50" charset="-128"/>
                <a:ea typeface="Meiryo UI" pitchFamily="50" charset="-128"/>
                <a:cs typeface="Meiryo UI" pitchFamily="50" charset="-128"/>
              </a:rPr>
              <a:t>・</a:t>
            </a:r>
            <a:r>
              <a:rPr lang="en-US" altLang="ja-JP" sz="1500" dirty="0">
                <a:latin typeface="Meiryo UI" pitchFamily="50" charset="-128"/>
                <a:ea typeface="Meiryo UI" pitchFamily="50" charset="-128"/>
                <a:cs typeface="Meiryo UI" pitchFamily="50" charset="-128"/>
              </a:rPr>
              <a:t>H26.1     </a:t>
            </a:r>
            <a:r>
              <a:rPr lang="ja-JP" altLang="en-US" sz="1500" dirty="0">
                <a:latin typeface="Meiryo UI" pitchFamily="50" charset="-128"/>
                <a:ea typeface="Meiryo UI" pitchFamily="50" charset="-128"/>
                <a:cs typeface="Meiryo UI" pitchFamily="50" charset="-128"/>
              </a:rPr>
              <a:t>戦略本部会議において、事業主体や事業スキーム等について意思決定</a:t>
            </a:r>
            <a:endParaRPr lang="en-US" altLang="ja-JP" sz="1500" dirty="0">
              <a:latin typeface="Meiryo UI" pitchFamily="50" charset="-128"/>
              <a:ea typeface="Meiryo UI" pitchFamily="50" charset="-128"/>
              <a:cs typeface="Meiryo UI" pitchFamily="50" charset="-128"/>
            </a:endParaRPr>
          </a:p>
          <a:p>
            <a:pPr eaLnBrk="1" hangingPunct="1">
              <a:lnSpc>
                <a:spcPts val="1600"/>
              </a:lnSpc>
              <a:spcBef>
                <a:spcPct val="0"/>
              </a:spcBef>
              <a:buFont typeface="Arial" charset="0"/>
              <a:buNone/>
              <a:defRPr/>
            </a:pPr>
            <a:r>
              <a:rPr lang="ja-JP" altLang="en-US" sz="1500" dirty="0">
                <a:latin typeface="Meiryo UI" pitchFamily="50" charset="-128"/>
                <a:ea typeface="Meiryo UI" pitchFamily="50" charset="-128"/>
                <a:cs typeface="Meiryo UI" pitchFamily="50" charset="-128"/>
              </a:rPr>
              <a:t>　・</a:t>
            </a:r>
            <a:r>
              <a:rPr lang="en-US" altLang="ja-JP" sz="1500" dirty="0">
                <a:latin typeface="Meiryo UI" pitchFamily="50" charset="-128"/>
                <a:ea typeface="Meiryo UI" pitchFamily="50" charset="-128"/>
                <a:cs typeface="Meiryo UI" pitchFamily="50" charset="-128"/>
              </a:rPr>
              <a:t>H27</a:t>
            </a:r>
            <a:r>
              <a:rPr lang="ja-JP" altLang="en-US" sz="1500" dirty="0">
                <a:latin typeface="Meiryo UI" pitchFamily="50" charset="-128"/>
                <a:ea typeface="Meiryo UI" pitchFamily="50" charset="-128"/>
                <a:cs typeface="Meiryo UI" pitchFamily="50" charset="-128"/>
              </a:rPr>
              <a:t>年度　</a:t>
            </a:r>
            <a:r>
              <a:rPr lang="ja-JP" altLang="en-US" sz="1500" spc="-20" dirty="0">
                <a:latin typeface="Meiryo UI" pitchFamily="50" charset="-128"/>
                <a:ea typeface="Meiryo UI" pitchFamily="50" charset="-128"/>
                <a:cs typeface="Meiryo UI" pitchFamily="50" charset="-128"/>
              </a:rPr>
              <a:t>都市計画決定、特許取得</a:t>
            </a:r>
            <a:r>
              <a:rPr lang="en-US" altLang="ja-JP" sz="1500" spc="-20" dirty="0">
                <a:latin typeface="Meiryo UI" pitchFamily="50" charset="-128"/>
                <a:ea typeface="Meiryo UI" pitchFamily="50" charset="-128"/>
                <a:cs typeface="Meiryo UI" pitchFamily="50" charset="-128"/>
              </a:rPr>
              <a:t>(</a:t>
            </a:r>
            <a:r>
              <a:rPr lang="ja-JP" altLang="en-US" sz="1500" spc="-20" dirty="0">
                <a:latin typeface="Meiryo UI" pitchFamily="50" charset="-128"/>
                <a:ea typeface="Meiryo UI" pitchFamily="50" charset="-128"/>
                <a:cs typeface="Meiryo UI" pitchFamily="50" charset="-128"/>
              </a:rPr>
              <a:t>軌道法</a:t>
            </a:r>
            <a:r>
              <a:rPr lang="en-US" altLang="ja-JP" sz="1500" spc="-20" dirty="0">
                <a:latin typeface="Meiryo UI" pitchFamily="50" charset="-128"/>
                <a:ea typeface="Meiryo UI" pitchFamily="50" charset="-128"/>
                <a:cs typeface="Meiryo UI" pitchFamily="50" charset="-128"/>
              </a:rPr>
              <a:t>)</a:t>
            </a:r>
            <a:r>
              <a:rPr lang="ja-JP" altLang="en-US" sz="1500" spc="-20" dirty="0">
                <a:latin typeface="Meiryo UI" pitchFamily="50" charset="-128"/>
                <a:ea typeface="Meiryo UI" pitchFamily="50" charset="-128"/>
                <a:cs typeface="Meiryo UI" pitchFamily="50" charset="-128"/>
              </a:rPr>
              <a:t>・事業許可</a:t>
            </a:r>
            <a:r>
              <a:rPr lang="en-US" altLang="ja-JP" sz="1500" spc="-20" dirty="0">
                <a:latin typeface="Meiryo UI" pitchFamily="50" charset="-128"/>
                <a:ea typeface="Meiryo UI" pitchFamily="50" charset="-128"/>
                <a:cs typeface="Meiryo UI" pitchFamily="50" charset="-128"/>
              </a:rPr>
              <a:t>(</a:t>
            </a:r>
            <a:r>
              <a:rPr lang="ja-JP" altLang="en-US" sz="1500" spc="-20" dirty="0">
                <a:latin typeface="Meiryo UI" pitchFamily="50" charset="-128"/>
                <a:ea typeface="Meiryo UI" pitchFamily="50" charset="-128"/>
                <a:cs typeface="Meiryo UI" pitchFamily="50" charset="-128"/>
              </a:rPr>
              <a:t>鉄道事業法</a:t>
            </a:r>
            <a:r>
              <a:rPr lang="en-US" altLang="ja-JP" sz="1500" spc="-20" dirty="0">
                <a:latin typeface="Meiryo UI" pitchFamily="50" charset="-128"/>
                <a:ea typeface="Meiryo UI" pitchFamily="50" charset="-128"/>
                <a:cs typeface="Meiryo UI" pitchFamily="50" charset="-128"/>
              </a:rPr>
              <a:t>)</a:t>
            </a:r>
          </a:p>
          <a:p>
            <a:pPr eaLnBrk="1" hangingPunct="1">
              <a:lnSpc>
                <a:spcPts val="1600"/>
              </a:lnSpc>
              <a:spcBef>
                <a:spcPct val="0"/>
              </a:spcBef>
              <a:buFont typeface="Arial" charset="0"/>
              <a:buNone/>
              <a:defRPr/>
            </a:pPr>
            <a:r>
              <a:rPr lang="ja-JP" altLang="en-US" sz="1500" dirty="0">
                <a:latin typeface="Meiryo UI" pitchFamily="50" charset="-128"/>
                <a:ea typeface="Meiryo UI" pitchFamily="50" charset="-128"/>
                <a:cs typeface="Meiryo UI" pitchFamily="50" charset="-128"/>
              </a:rPr>
              <a:t>　・</a:t>
            </a:r>
            <a:r>
              <a:rPr lang="en-US" altLang="ja-JP" sz="1500" dirty="0">
                <a:latin typeface="Meiryo UI" pitchFamily="50" charset="-128"/>
                <a:ea typeface="Meiryo UI" pitchFamily="50" charset="-128"/>
                <a:cs typeface="Meiryo UI" pitchFamily="50" charset="-128"/>
              </a:rPr>
              <a:t>H28</a:t>
            </a:r>
            <a:r>
              <a:rPr lang="ja-JP" altLang="en-US" sz="1500" dirty="0">
                <a:latin typeface="Meiryo UI" pitchFamily="50" charset="-128"/>
                <a:ea typeface="Meiryo UI" pitchFamily="50" charset="-128"/>
                <a:cs typeface="Meiryo UI" pitchFamily="50" charset="-128"/>
              </a:rPr>
              <a:t>年度　都市計画事業認可、工事施行認可　⇒　現地着手</a:t>
            </a:r>
            <a:endParaRPr lang="en-US" altLang="ja-JP" sz="1500" dirty="0">
              <a:latin typeface="Meiryo UI" pitchFamily="50" charset="-128"/>
              <a:ea typeface="Meiryo UI" pitchFamily="50" charset="-128"/>
              <a:cs typeface="Meiryo UI" pitchFamily="50" charset="-128"/>
            </a:endParaRPr>
          </a:p>
          <a:p>
            <a:pPr eaLnBrk="1" hangingPunct="1">
              <a:lnSpc>
                <a:spcPts val="1600"/>
              </a:lnSpc>
              <a:spcBef>
                <a:spcPct val="0"/>
              </a:spcBef>
              <a:buFontTx/>
              <a:buNone/>
              <a:defRPr/>
            </a:pPr>
            <a:r>
              <a:rPr lang="en-US" altLang="ja-JP" sz="1500" dirty="0">
                <a:latin typeface="Meiryo UI" pitchFamily="50" charset="-128"/>
                <a:ea typeface="Meiryo UI" pitchFamily="50" charset="-128"/>
                <a:cs typeface="Meiryo UI" pitchFamily="50" charset="-128"/>
              </a:rPr>
              <a:t>  </a:t>
            </a:r>
            <a:r>
              <a:rPr lang="ja-JP" altLang="en-US" sz="1500" dirty="0">
                <a:latin typeface="Meiryo UI" pitchFamily="50" charset="-128"/>
                <a:ea typeface="Meiryo UI" pitchFamily="50" charset="-128"/>
                <a:cs typeface="Meiryo UI" pitchFamily="50" charset="-128"/>
              </a:rPr>
              <a:t>（</a:t>
            </a:r>
            <a:r>
              <a:rPr lang="ja-JP" altLang="en-US" sz="1500" u="sng" dirty="0">
                <a:latin typeface="Meiryo UI" pitchFamily="50" charset="-128"/>
                <a:ea typeface="Meiryo UI" pitchFamily="50" charset="-128"/>
                <a:cs typeface="Meiryo UI" pitchFamily="50" charset="-128"/>
              </a:rPr>
              <a:t>現在、鉄道本体工事等を実施中</a:t>
            </a:r>
            <a:r>
              <a:rPr lang="ja-JP" altLang="en-US" sz="1500" dirty="0">
                <a:latin typeface="Meiryo UI" pitchFamily="50" charset="-128"/>
                <a:ea typeface="Meiryo UI" pitchFamily="50" charset="-128"/>
                <a:cs typeface="Meiryo UI" pitchFamily="50" charset="-128"/>
              </a:rPr>
              <a:t>）</a:t>
            </a:r>
            <a:endParaRPr lang="en-US" altLang="ja-JP" sz="1500" dirty="0">
              <a:latin typeface="Meiryo UI" pitchFamily="50" charset="-128"/>
              <a:ea typeface="Meiryo UI" pitchFamily="50" charset="-128"/>
              <a:cs typeface="Meiryo UI" pitchFamily="50" charset="-128"/>
            </a:endParaRPr>
          </a:p>
        </p:txBody>
      </p:sp>
      <p:sp>
        <p:nvSpPr>
          <p:cNvPr id="7" name="正方形/長方形 6"/>
          <p:cNvSpPr/>
          <p:nvPr/>
        </p:nvSpPr>
        <p:spPr>
          <a:xfrm>
            <a:off x="133651" y="3213321"/>
            <a:ext cx="517187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■大阪モノレール延伸（</a:t>
            </a:r>
            <a:r>
              <a:rPr lang="en-US" altLang="ja-JP" b="1" dirty="0">
                <a:solidFill>
                  <a:schemeClr val="tx1"/>
                </a:solidFill>
                <a:latin typeface="Meiryo UI" pitchFamily="50" charset="-128"/>
                <a:ea typeface="Meiryo UI" pitchFamily="50" charset="-128"/>
                <a:cs typeface="Meiryo UI" pitchFamily="50" charset="-128"/>
              </a:rPr>
              <a:t>2029</a:t>
            </a:r>
            <a:r>
              <a:rPr lang="ja-JP" altLang="en-US" b="1" dirty="0">
                <a:solidFill>
                  <a:schemeClr val="tx1"/>
                </a:solidFill>
                <a:latin typeface="Meiryo UI" pitchFamily="50" charset="-128"/>
                <a:ea typeface="Meiryo UI" pitchFamily="50" charset="-128"/>
                <a:cs typeface="Meiryo UI" pitchFamily="50" charset="-128"/>
              </a:rPr>
              <a:t>年開業目標）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8" name="正方形/長方形 9"/>
          <p:cNvSpPr>
            <a:spLocks noChangeArrowheads="1"/>
          </p:cNvSpPr>
          <p:nvPr/>
        </p:nvSpPr>
        <p:spPr bwMode="auto">
          <a:xfrm>
            <a:off x="396531" y="3492748"/>
            <a:ext cx="8170800"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Font typeface="Arial" panose="020B0604020202020204" pitchFamily="34" charset="0"/>
              <a:buNone/>
            </a:pPr>
            <a:r>
              <a:rPr lang="ja-JP" altLang="en-US" sz="1500" dirty="0">
                <a:solidFill>
                  <a:srgbClr val="000000"/>
                </a:solidFill>
                <a:latin typeface="Meiryo UI" panose="020B0604030504040204" pitchFamily="50" charset="-128"/>
                <a:ea typeface="Meiryo UI" panose="020B0604030504040204" pitchFamily="50" charset="-128"/>
              </a:rPr>
              <a:t>＊区　　間　</a:t>
            </a:r>
            <a:r>
              <a:rPr lang="ja-JP" altLang="en-US" sz="15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en-US" altLang="ja-JP" sz="15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500" dirty="0">
                <a:solidFill>
                  <a:srgbClr val="000000"/>
                </a:solidFill>
                <a:latin typeface="Meiryo UI" panose="020B0604030504040204" pitchFamily="50" charset="-128"/>
                <a:ea typeface="Meiryo UI" panose="020B0604030504040204" pitchFamily="50" charset="-128"/>
              </a:rPr>
              <a:t>門真市駅</a:t>
            </a:r>
            <a:r>
              <a:rPr lang="en-US" altLang="ja-JP" sz="1500" dirty="0">
                <a:solidFill>
                  <a:srgbClr val="000000"/>
                </a:solidFill>
                <a:latin typeface="Meiryo UI" panose="020B0604030504040204" pitchFamily="50" charset="-128"/>
                <a:ea typeface="Meiryo UI" panose="020B0604030504040204" pitchFamily="50" charset="-128"/>
              </a:rPr>
              <a:t>)</a:t>
            </a:r>
            <a:r>
              <a:rPr lang="ja-JP" altLang="en-US" sz="1500" dirty="0">
                <a:solidFill>
                  <a:srgbClr val="000000"/>
                </a:solidFill>
                <a:latin typeface="Meiryo UI" panose="020B0604030504040204" pitchFamily="50" charset="-128"/>
                <a:ea typeface="Meiryo UI" panose="020B0604030504040204" pitchFamily="50" charset="-128"/>
              </a:rPr>
              <a:t>～門真南駅～鴻池新田駅～荒本駅～瓜生堂駅　　Ｌ≒</a:t>
            </a:r>
            <a:r>
              <a:rPr lang="en-US" altLang="ja-JP" sz="1500" dirty="0">
                <a:solidFill>
                  <a:srgbClr val="000000"/>
                </a:solidFill>
                <a:latin typeface="Meiryo UI" panose="020B0604030504040204" pitchFamily="50" charset="-128"/>
                <a:ea typeface="Meiryo UI" panose="020B0604030504040204" pitchFamily="50" charset="-128"/>
              </a:rPr>
              <a:t>8.9km </a:t>
            </a:r>
            <a:endParaRPr lang="ja-JP" altLang="en-US" sz="15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Font typeface="Arial" panose="020B0604020202020204" pitchFamily="34" charset="0"/>
              <a:buNone/>
            </a:pPr>
            <a:r>
              <a:rPr lang="ja-JP" altLang="en-US" sz="1500" dirty="0">
                <a:solidFill>
                  <a:srgbClr val="000000"/>
                </a:solidFill>
                <a:latin typeface="Meiryo UI" panose="020B0604030504040204" pitchFamily="50" charset="-128"/>
                <a:ea typeface="Meiryo UI" panose="020B0604030504040204" pitchFamily="50" charset="-128"/>
              </a:rPr>
              <a:t>＊事 業 費 ：インフラ約</a:t>
            </a:r>
            <a:r>
              <a:rPr lang="en-US" altLang="ja-JP" sz="1500" dirty="0">
                <a:solidFill>
                  <a:srgbClr val="000000"/>
                </a:solidFill>
                <a:latin typeface="Meiryo UI" panose="020B0604030504040204" pitchFamily="50" charset="-128"/>
                <a:ea typeface="Meiryo UI" panose="020B0604030504040204" pitchFamily="50" charset="-128"/>
              </a:rPr>
              <a:t>740</a:t>
            </a:r>
            <a:r>
              <a:rPr lang="ja-JP" altLang="en-US" sz="1500" dirty="0">
                <a:solidFill>
                  <a:srgbClr val="000000"/>
                </a:solidFill>
                <a:latin typeface="Meiryo UI" panose="020B0604030504040204" pitchFamily="50" charset="-128"/>
                <a:ea typeface="Meiryo UI" panose="020B0604030504040204" pitchFamily="50" charset="-128"/>
              </a:rPr>
              <a:t>億円、インフラ外約</a:t>
            </a:r>
            <a:r>
              <a:rPr lang="en-US" altLang="ja-JP" sz="1500" dirty="0">
                <a:solidFill>
                  <a:srgbClr val="000000"/>
                </a:solidFill>
                <a:latin typeface="Meiryo UI" panose="020B0604030504040204" pitchFamily="50" charset="-128"/>
                <a:ea typeface="Meiryo UI" panose="020B0604030504040204" pitchFamily="50" charset="-128"/>
              </a:rPr>
              <a:t>310</a:t>
            </a:r>
            <a:r>
              <a:rPr lang="ja-JP" altLang="en-US" sz="1500" dirty="0">
                <a:solidFill>
                  <a:srgbClr val="000000"/>
                </a:solidFill>
                <a:latin typeface="Meiryo UI" panose="020B0604030504040204" pitchFamily="50" charset="-128"/>
                <a:ea typeface="Meiryo UI" panose="020B0604030504040204" pitchFamily="50" charset="-128"/>
              </a:rPr>
              <a:t>億円　合計約</a:t>
            </a:r>
            <a:r>
              <a:rPr lang="en-US" altLang="ja-JP" sz="1500" dirty="0">
                <a:solidFill>
                  <a:srgbClr val="000000"/>
                </a:solidFill>
                <a:latin typeface="Meiryo UI" panose="020B0604030504040204" pitchFamily="50" charset="-128"/>
                <a:ea typeface="Meiryo UI" panose="020B0604030504040204" pitchFamily="50" charset="-128"/>
              </a:rPr>
              <a:t>1,050</a:t>
            </a:r>
            <a:r>
              <a:rPr lang="ja-JP" altLang="en-US" sz="1500" dirty="0">
                <a:solidFill>
                  <a:srgbClr val="000000"/>
                </a:solidFill>
                <a:latin typeface="Meiryo UI" panose="020B0604030504040204" pitchFamily="50" charset="-128"/>
                <a:ea typeface="Meiryo UI" panose="020B0604030504040204" pitchFamily="50" charset="-128"/>
              </a:rPr>
              <a:t>億円（府費：約</a:t>
            </a:r>
            <a:r>
              <a:rPr lang="en-US" altLang="ja-JP" sz="1500" dirty="0">
                <a:solidFill>
                  <a:srgbClr val="000000"/>
                </a:solidFill>
                <a:latin typeface="Meiryo UI" panose="020B0604030504040204" pitchFamily="50" charset="-128"/>
                <a:ea typeface="Meiryo UI" panose="020B0604030504040204" pitchFamily="50" charset="-128"/>
              </a:rPr>
              <a:t>300</a:t>
            </a:r>
            <a:r>
              <a:rPr lang="ja-JP" altLang="en-US" sz="1500" dirty="0">
                <a:solidFill>
                  <a:srgbClr val="000000"/>
                </a:solidFill>
                <a:latin typeface="Meiryo UI" panose="020B0604030504040204" pitchFamily="50" charset="-128"/>
                <a:ea typeface="Meiryo UI" panose="020B0604030504040204" pitchFamily="50" charset="-128"/>
              </a:rPr>
              <a:t>億円）</a:t>
            </a:r>
            <a:endParaRPr lang="en-US" altLang="ja-JP" sz="15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Font typeface="Arial" panose="020B0604020202020204" pitchFamily="34" charset="0"/>
              <a:buNone/>
            </a:pPr>
            <a:r>
              <a:rPr lang="ja-JP" altLang="en-US" sz="1500" dirty="0">
                <a:latin typeface="Meiryo UI" panose="020B0604030504040204" pitchFamily="50" charset="-128"/>
                <a:ea typeface="Meiryo UI" panose="020B0604030504040204" pitchFamily="50" charset="-128"/>
              </a:rPr>
              <a:t>＊事業主体：</a:t>
            </a: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整備</a:t>
            </a:r>
            <a:r>
              <a:rPr lang="en-US" altLang="ja-JP" sz="1500" dirty="0">
                <a:latin typeface="Meiryo UI" panose="020B0604030504040204" pitchFamily="50" charset="-128"/>
                <a:ea typeface="Meiryo UI" panose="020B0604030504040204" pitchFamily="50" charset="-128"/>
              </a:rPr>
              <a:t>〕</a:t>
            </a:r>
            <a:r>
              <a:rPr lang="ja-JP" altLang="en-US" sz="1500" dirty="0">
                <a:solidFill>
                  <a:srgbClr val="000000"/>
                </a:solidFill>
                <a:latin typeface="Meiryo UI" panose="020B0604030504040204" pitchFamily="50" charset="-128"/>
                <a:ea typeface="Meiryo UI" panose="020B0604030504040204" pitchFamily="50" charset="-128"/>
              </a:rPr>
              <a:t>大阪府・大阪高速鉄道</a:t>
            </a: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a:t>
            </a:r>
            <a:r>
              <a:rPr lang="ja-JP" altLang="en-US" sz="1500" dirty="0">
                <a:latin typeface="Meiryo UI" panose="020B0604030504040204" pitchFamily="50" charset="-128"/>
                <a:ea typeface="Meiryo UI" panose="020B0604030504040204" pitchFamily="50" charset="-128"/>
              </a:rPr>
              <a:t>運行</a:t>
            </a:r>
            <a:r>
              <a:rPr lang="en-US" altLang="ja-JP" sz="1500" dirty="0">
                <a:latin typeface="Meiryo UI" panose="020B0604030504040204" pitchFamily="50" charset="-128"/>
                <a:ea typeface="Meiryo UI" panose="020B0604030504040204" pitchFamily="50" charset="-128"/>
              </a:rPr>
              <a:t>〕</a:t>
            </a:r>
            <a:r>
              <a:rPr lang="ja-JP" altLang="en-US" sz="1500" dirty="0">
                <a:solidFill>
                  <a:srgbClr val="000000"/>
                </a:solidFill>
                <a:latin typeface="Meiryo UI" panose="020B0604030504040204" pitchFamily="50" charset="-128"/>
                <a:ea typeface="Meiryo UI" panose="020B0604030504040204" pitchFamily="50" charset="-128"/>
              </a:rPr>
              <a:t>大阪高速鉄道</a:t>
            </a:r>
            <a:endParaRPr lang="en-US" altLang="ja-JP" sz="1500" dirty="0">
              <a:latin typeface="Meiryo UI" panose="020B0604030504040204" pitchFamily="50" charset="-128"/>
              <a:ea typeface="Meiryo UI" panose="020B0604030504040204" pitchFamily="50" charset="-128"/>
            </a:endParaRPr>
          </a:p>
        </p:txBody>
      </p:sp>
      <p:sp>
        <p:nvSpPr>
          <p:cNvPr id="9" name="正方形/長方形 4"/>
          <p:cNvSpPr>
            <a:spLocks noChangeArrowheads="1"/>
          </p:cNvSpPr>
          <p:nvPr/>
        </p:nvSpPr>
        <p:spPr bwMode="auto">
          <a:xfrm>
            <a:off x="396531" y="4160189"/>
            <a:ext cx="4706711" cy="70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txBody>
          <a:bodyPr wrap="none" lIns="91427" tIns="46800" rIns="91427" bIns="45714">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1600"/>
              </a:lnSpc>
              <a:spcBef>
                <a:spcPct val="0"/>
              </a:spcBef>
              <a:buFontTx/>
              <a:buNone/>
              <a:defRPr/>
            </a:pPr>
            <a:r>
              <a:rPr kumimoji="0" lang="en-US" altLang="ja-JP" sz="1500" b="1" dirty="0">
                <a:solidFill>
                  <a:srgbClr val="000000"/>
                </a:solidFill>
                <a:latin typeface="Meiryo UI" pitchFamily="50" charset="-128"/>
                <a:ea typeface="Meiryo UI" pitchFamily="50" charset="-128"/>
                <a:cs typeface="Meiryo UI" pitchFamily="50" charset="-128"/>
              </a:rPr>
              <a:t>【</a:t>
            </a:r>
            <a:r>
              <a:rPr kumimoji="0" lang="ja-JP" altLang="en-US" sz="1500" b="1" dirty="0">
                <a:solidFill>
                  <a:srgbClr val="000000"/>
                </a:solidFill>
                <a:latin typeface="Meiryo UI" pitchFamily="50" charset="-128"/>
                <a:ea typeface="Meiryo UI" pitchFamily="50" charset="-128"/>
                <a:cs typeface="Meiryo UI" pitchFamily="50" charset="-128"/>
              </a:rPr>
              <a:t>経過・スケジュール</a:t>
            </a:r>
            <a:r>
              <a:rPr kumimoji="0" lang="en-US" altLang="ja-JP" sz="1500" b="1" dirty="0">
                <a:solidFill>
                  <a:srgbClr val="000000"/>
                </a:solidFill>
                <a:latin typeface="Meiryo UI" pitchFamily="50" charset="-128"/>
                <a:ea typeface="Meiryo UI" pitchFamily="50" charset="-128"/>
                <a:cs typeface="Meiryo UI" pitchFamily="50" charset="-128"/>
              </a:rPr>
              <a:t>】</a:t>
            </a:r>
          </a:p>
          <a:p>
            <a:pPr marL="266664" indent="-266664" eaLnBrk="1" hangingPunct="1">
              <a:lnSpc>
                <a:spcPts val="1600"/>
              </a:lnSpc>
              <a:spcBef>
                <a:spcPct val="0"/>
              </a:spcBef>
              <a:buFont typeface="Arial" charset="0"/>
              <a:buNone/>
              <a:defRPr/>
            </a:pPr>
            <a:r>
              <a:rPr kumimoji="0" lang="ja-JP" altLang="en-US" sz="1500" dirty="0">
                <a:solidFill>
                  <a:srgbClr val="000000"/>
                </a:solidFill>
                <a:latin typeface="Meiryo UI" pitchFamily="50" charset="-128"/>
                <a:ea typeface="Meiryo UI" pitchFamily="50" charset="-128"/>
                <a:cs typeface="Meiryo UI" pitchFamily="50" charset="-128"/>
              </a:rPr>
              <a:t>　</a:t>
            </a:r>
            <a:r>
              <a:rPr lang="ja-JP" altLang="en-US" sz="1500" dirty="0">
                <a:solidFill>
                  <a:srgbClr val="000000"/>
                </a:solidFill>
                <a:latin typeface="Meiryo UI" pitchFamily="50" charset="-128"/>
                <a:ea typeface="Meiryo UI" pitchFamily="50" charset="-128"/>
                <a:cs typeface="Meiryo UI" pitchFamily="50" charset="-128"/>
              </a:rPr>
              <a:t>・</a:t>
            </a:r>
            <a:r>
              <a:rPr lang="en-US" altLang="ja-JP" sz="1500" dirty="0">
                <a:solidFill>
                  <a:srgbClr val="000000"/>
                </a:solidFill>
                <a:latin typeface="Meiryo UI" pitchFamily="50" charset="-128"/>
                <a:ea typeface="Meiryo UI" pitchFamily="50" charset="-128"/>
                <a:cs typeface="Meiryo UI" pitchFamily="50" charset="-128"/>
              </a:rPr>
              <a:t>H28.1</a:t>
            </a:r>
            <a:r>
              <a:rPr lang="ja-JP" altLang="en-US" sz="1500" dirty="0">
                <a:solidFill>
                  <a:srgbClr val="000000"/>
                </a:solidFill>
                <a:latin typeface="Meiryo UI" pitchFamily="50" charset="-128"/>
                <a:ea typeface="Meiryo UI" pitchFamily="50" charset="-128"/>
                <a:cs typeface="Meiryo UI" pitchFamily="50" charset="-128"/>
              </a:rPr>
              <a:t>   </a:t>
            </a:r>
            <a:r>
              <a:rPr kumimoji="0" lang="ja-JP" altLang="en-US" sz="1500" dirty="0">
                <a:solidFill>
                  <a:srgbClr val="000000"/>
                </a:solidFill>
                <a:latin typeface="Meiryo UI" pitchFamily="50" charset="-128"/>
                <a:ea typeface="Meiryo UI" pitchFamily="50" charset="-128"/>
                <a:cs typeface="Meiryo UI" pitchFamily="50" charset="-128"/>
              </a:rPr>
              <a:t>　</a:t>
            </a:r>
            <a:r>
              <a:rPr lang="ja-JP" altLang="en-US" sz="1500" dirty="0">
                <a:solidFill>
                  <a:srgbClr val="000000"/>
                </a:solidFill>
                <a:latin typeface="Meiryo UI" pitchFamily="50" charset="-128"/>
                <a:ea typeface="Meiryo UI" pitchFamily="50" charset="-128"/>
                <a:cs typeface="Meiryo UI" pitchFamily="50" charset="-128"/>
              </a:rPr>
              <a:t>戦略本部会議において、事業化の意思決定</a:t>
            </a:r>
            <a:endParaRPr lang="en-US" altLang="ja-JP" sz="1500" dirty="0">
              <a:solidFill>
                <a:srgbClr val="000000"/>
              </a:solidFill>
              <a:latin typeface="Meiryo UI" pitchFamily="50" charset="-128"/>
              <a:ea typeface="Meiryo UI" pitchFamily="50" charset="-128"/>
              <a:cs typeface="Meiryo UI" pitchFamily="50" charset="-128"/>
            </a:endParaRPr>
          </a:p>
          <a:p>
            <a:pPr eaLnBrk="1" hangingPunct="1">
              <a:lnSpc>
                <a:spcPts val="1600"/>
              </a:lnSpc>
              <a:spcBef>
                <a:spcPct val="0"/>
              </a:spcBef>
              <a:buFontTx/>
              <a:buNone/>
              <a:defRPr/>
            </a:pPr>
            <a:r>
              <a:rPr kumimoji="0" lang="ja-JP" altLang="en-US" sz="1500" dirty="0">
                <a:solidFill>
                  <a:srgbClr val="000000"/>
                </a:solidFill>
                <a:latin typeface="Meiryo UI" pitchFamily="50" charset="-128"/>
                <a:ea typeface="Meiryo UI" pitchFamily="50" charset="-128"/>
                <a:cs typeface="Meiryo UI" pitchFamily="50" charset="-128"/>
              </a:rPr>
              <a:t>　・</a:t>
            </a:r>
            <a:r>
              <a:rPr kumimoji="0" lang="en-US" altLang="ja-JP" sz="1500" dirty="0">
                <a:solidFill>
                  <a:srgbClr val="000000"/>
                </a:solidFill>
                <a:latin typeface="Meiryo UI" pitchFamily="50" charset="-128"/>
                <a:ea typeface="Meiryo UI" pitchFamily="50" charset="-128"/>
                <a:cs typeface="Meiryo UI" pitchFamily="50" charset="-128"/>
              </a:rPr>
              <a:t>H30</a:t>
            </a:r>
            <a:r>
              <a:rPr kumimoji="0" lang="ja-JP" altLang="en-US" sz="1500" dirty="0">
                <a:solidFill>
                  <a:srgbClr val="000000"/>
                </a:solidFill>
                <a:latin typeface="Meiryo UI" pitchFamily="50" charset="-128"/>
                <a:ea typeface="Meiryo UI" pitchFamily="50" charset="-128"/>
                <a:cs typeface="Meiryo UI" pitchFamily="50" charset="-128"/>
              </a:rPr>
              <a:t>年度　都市計画決定、特許取得</a:t>
            </a:r>
            <a:r>
              <a:rPr kumimoji="0" lang="en-US" altLang="ja-JP" sz="1500" dirty="0">
                <a:solidFill>
                  <a:srgbClr val="000000"/>
                </a:solidFill>
                <a:latin typeface="Meiryo UI" pitchFamily="50" charset="-128"/>
                <a:ea typeface="Meiryo UI" pitchFamily="50" charset="-128"/>
                <a:cs typeface="Meiryo UI" pitchFamily="50" charset="-128"/>
              </a:rPr>
              <a:t>(</a:t>
            </a:r>
            <a:r>
              <a:rPr kumimoji="0" lang="ja-JP" altLang="en-US" sz="1500" dirty="0">
                <a:solidFill>
                  <a:srgbClr val="000000"/>
                </a:solidFill>
                <a:latin typeface="Meiryo UI" pitchFamily="50" charset="-128"/>
                <a:ea typeface="Meiryo UI" pitchFamily="50" charset="-128"/>
                <a:cs typeface="Meiryo UI" pitchFamily="50" charset="-128"/>
              </a:rPr>
              <a:t>軌道法</a:t>
            </a:r>
            <a:r>
              <a:rPr kumimoji="0" lang="en-US" altLang="ja-JP" sz="1500" dirty="0">
                <a:solidFill>
                  <a:srgbClr val="000000"/>
                </a:solidFill>
                <a:latin typeface="Meiryo UI" pitchFamily="50" charset="-128"/>
                <a:ea typeface="Meiryo UI" pitchFamily="50" charset="-128"/>
                <a:cs typeface="Meiryo UI" pitchFamily="50" charset="-128"/>
              </a:rPr>
              <a:t>)</a:t>
            </a:r>
          </a:p>
        </p:txBody>
      </p:sp>
      <p:sp>
        <p:nvSpPr>
          <p:cNvPr id="10" name="正方形/長方形 9"/>
          <p:cNvSpPr/>
          <p:nvPr/>
        </p:nvSpPr>
        <p:spPr>
          <a:xfrm>
            <a:off x="133651" y="1082659"/>
            <a:ext cx="8844284" cy="205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33651" y="3210559"/>
            <a:ext cx="8844284" cy="1656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32904" y="4939775"/>
            <a:ext cx="8844284" cy="1836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45604" y="4922353"/>
            <a:ext cx="517187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■なにわ筋線（</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年度末開業目標）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14" name="正方形/長方形 13"/>
          <p:cNvSpPr/>
          <p:nvPr/>
        </p:nvSpPr>
        <p:spPr>
          <a:xfrm>
            <a:off x="336352" y="5232438"/>
            <a:ext cx="8577212" cy="995162"/>
          </a:xfrm>
          <a:prstGeom prst="rect">
            <a:avLst/>
          </a:prstGeom>
        </p:spPr>
        <p:txBody>
          <a:bodyPr wrap="none"/>
          <a:lstStyle/>
          <a:p>
            <a:pPr marL="180975" indent="-180975">
              <a:lnSpc>
                <a:spcPts val="1600"/>
              </a:lnSpc>
              <a:spcBef>
                <a:spcPts val="0"/>
              </a:spcBef>
              <a:defRPr/>
            </a:pPr>
            <a:r>
              <a:rPr lang="ja-JP" altLang="en-US" sz="1500" dirty="0">
                <a:solidFill>
                  <a:srgbClr val="000000"/>
                </a:solidFill>
                <a:latin typeface="Meiryo UI" pitchFamily="50" charset="-128"/>
                <a:ea typeface="Meiryo UI" pitchFamily="50" charset="-128"/>
                <a:cs typeface="Meiryo UI" pitchFamily="50" charset="-128"/>
              </a:rPr>
              <a:t>＊区　　間　</a:t>
            </a:r>
            <a:r>
              <a:rPr lang="ja-JP" altLang="en-US" sz="1500" dirty="0">
                <a:solidFill>
                  <a:srgbClr val="000000"/>
                </a:solidFill>
                <a:latin typeface="Meiryo UI" pitchFamily="50" charset="-128"/>
                <a:ea typeface="Meiryo UI" pitchFamily="50" charset="-128"/>
                <a:cs typeface="Meiryo UI" pitchFamily="50" charset="-128"/>
                <a:sym typeface="Wingdings" panose="05000000000000000000" pitchFamily="2" charset="2"/>
              </a:rPr>
              <a:t>：</a:t>
            </a:r>
            <a:r>
              <a:rPr lang="en-US" altLang="ja-JP" sz="1500" dirty="0">
                <a:solidFill>
                  <a:srgbClr val="000000"/>
                </a:solidFill>
                <a:latin typeface="Meiryo UI" pitchFamily="50" charset="-128"/>
                <a:ea typeface="Meiryo UI" pitchFamily="50" charset="-128"/>
                <a:cs typeface="Meiryo UI" pitchFamily="50" charset="-128"/>
                <a:sym typeface="Wingdings" panose="05000000000000000000" pitchFamily="2" charset="2"/>
              </a:rPr>
              <a:t>(</a:t>
            </a:r>
            <a:r>
              <a:rPr lang="ja-JP" altLang="en-US" sz="1500" dirty="0">
                <a:solidFill>
                  <a:srgbClr val="000000"/>
                </a:solidFill>
                <a:latin typeface="Meiryo UI" pitchFamily="50" charset="-128"/>
                <a:ea typeface="Meiryo UI" pitchFamily="50" charset="-128"/>
                <a:cs typeface="Meiryo UI" pitchFamily="50" charset="-128"/>
              </a:rPr>
              <a:t>北梅田駅</a:t>
            </a:r>
            <a:r>
              <a:rPr lang="en-US" altLang="ja-JP" sz="1500" dirty="0">
                <a:solidFill>
                  <a:srgbClr val="000000"/>
                </a:solidFill>
                <a:latin typeface="Meiryo UI" pitchFamily="50" charset="-128"/>
                <a:ea typeface="Meiryo UI" pitchFamily="50" charset="-128"/>
                <a:cs typeface="Meiryo UI" pitchFamily="50" charset="-128"/>
              </a:rPr>
              <a:t>)~</a:t>
            </a:r>
            <a:r>
              <a:rPr lang="ja-JP" altLang="en-US" sz="1500" dirty="0">
                <a:solidFill>
                  <a:srgbClr val="000000"/>
                </a:solidFill>
                <a:latin typeface="Meiryo UI" pitchFamily="50" charset="-128"/>
                <a:ea typeface="Meiryo UI" pitchFamily="50" charset="-128"/>
                <a:cs typeface="Meiryo UI" pitchFamily="50" charset="-128"/>
              </a:rPr>
              <a:t>中之島駅</a:t>
            </a:r>
            <a:r>
              <a:rPr lang="en-US" altLang="ja-JP" sz="1500" dirty="0">
                <a:solidFill>
                  <a:srgbClr val="000000"/>
                </a:solidFill>
                <a:latin typeface="Meiryo UI" pitchFamily="50" charset="-128"/>
                <a:ea typeface="Meiryo UI" pitchFamily="50" charset="-128"/>
                <a:cs typeface="Meiryo UI" pitchFamily="50" charset="-128"/>
              </a:rPr>
              <a:t>~</a:t>
            </a:r>
            <a:r>
              <a:rPr lang="ja-JP" altLang="en-US" sz="1500" dirty="0">
                <a:solidFill>
                  <a:srgbClr val="000000"/>
                </a:solidFill>
                <a:latin typeface="Meiryo UI" pitchFamily="50" charset="-128"/>
                <a:ea typeface="Meiryo UI" pitchFamily="50" charset="-128"/>
                <a:cs typeface="Meiryo UI" pitchFamily="50" charset="-128"/>
              </a:rPr>
              <a:t>西本町駅</a:t>
            </a:r>
            <a:r>
              <a:rPr lang="en-US" altLang="ja-JP" sz="1500" dirty="0">
                <a:solidFill>
                  <a:srgbClr val="000000"/>
                </a:solidFill>
                <a:latin typeface="Meiryo UI" pitchFamily="50" charset="-128"/>
                <a:ea typeface="Meiryo UI" pitchFamily="50" charset="-128"/>
                <a:cs typeface="Meiryo UI" pitchFamily="50" charset="-128"/>
              </a:rPr>
              <a:t>~(J</a:t>
            </a:r>
            <a:r>
              <a:rPr lang="ja-JP" altLang="en-US" sz="1500" dirty="0">
                <a:solidFill>
                  <a:srgbClr val="000000"/>
                </a:solidFill>
                <a:latin typeface="Meiryo UI" pitchFamily="50" charset="-128"/>
                <a:ea typeface="Meiryo UI" pitchFamily="50" charset="-128"/>
                <a:cs typeface="Meiryo UI" pitchFamily="50" charset="-128"/>
              </a:rPr>
              <a:t>Ｒ難波駅</a:t>
            </a:r>
            <a:r>
              <a:rPr lang="en-US" altLang="ja-JP" sz="1500" dirty="0">
                <a:solidFill>
                  <a:srgbClr val="000000"/>
                </a:solidFill>
                <a:latin typeface="Meiryo UI" pitchFamily="50" charset="-128"/>
                <a:ea typeface="Meiryo UI" pitchFamily="50" charset="-128"/>
                <a:cs typeface="Meiryo UI" pitchFamily="50" charset="-128"/>
              </a:rPr>
              <a:t>)</a:t>
            </a:r>
            <a:r>
              <a:rPr lang="ja-JP" altLang="en-US" sz="1500" dirty="0">
                <a:solidFill>
                  <a:srgbClr val="000000"/>
                </a:solidFill>
                <a:latin typeface="Meiryo UI" pitchFamily="50" charset="-128"/>
                <a:ea typeface="Meiryo UI" pitchFamily="50" charset="-128"/>
                <a:cs typeface="Meiryo UI" pitchFamily="50" charset="-128"/>
              </a:rPr>
              <a:t>　</a:t>
            </a:r>
          </a:p>
          <a:p>
            <a:pPr marL="180975" indent="-180975">
              <a:lnSpc>
                <a:spcPts val="1600"/>
              </a:lnSpc>
              <a:spcBef>
                <a:spcPts val="0"/>
              </a:spcBef>
              <a:defRPr/>
            </a:pPr>
            <a:r>
              <a:rPr lang="ja-JP" altLang="en-US" sz="1500" dirty="0">
                <a:solidFill>
                  <a:srgbClr val="000000"/>
                </a:solidFill>
                <a:latin typeface="Meiryo UI" pitchFamily="50" charset="-128"/>
                <a:ea typeface="Meiryo UI" pitchFamily="50" charset="-128"/>
                <a:cs typeface="Meiryo UI" pitchFamily="50" charset="-128"/>
              </a:rPr>
              <a:t> </a:t>
            </a:r>
            <a:r>
              <a:rPr lang="en-US" altLang="ja-JP" sz="1500" dirty="0">
                <a:solidFill>
                  <a:srgbClr val="000000"/>
                </a:solidFill>
                <a:latin typeface="Meiryo UI" pitchFamily="50" charset="-128"/>
                <a:ea typeface="Meiryo UI" pitchFamily="50" charset="-128"/>
                <a:cs typeface="Meiryo UI" pitchFamily="50" charset="-128"/>
              </a:rPr>
              <a:t>               </a:t>
            </a:r>
            <a:r>
              <a:rPr lang="ja-JP" altLang="en-US" sz="1500" dirty="0">
                <a:solidFill>
                  <a:srgbClr val="000000"/>
                </a:solidFill>
                <a:latin typeface="Meiryo UI" pitchFamily="50" charset="-128"/>
                <a:ea typeface="Meiryo UI" pitchFamily="50" charset="-128"/>
                <a:cs typeface="Meiryo UI" pitchFamily="50" charset="-128"/>
              </a:rPr>
              <a:t>　　　　　　　　　　　　　　　　　　　　　　 　</a:t>
            </a:r>
            <a:r>
              <a:rPr lang="en-US" altLang="ja-JP" sz="1500" dirty="0">
                <a:solidFill>
                  <a:srgbClr val="000000"/>
                </a:solidFill>
                <a:latin typeface="Meiryo UI" pitchFamily="50" charset="-128"/>
                <a:ea typeface="Meiryo UI" pitchFamily="50" charset="-128"/>
                <a:cs typeface="Meiryo UI" pitchFamily="50" charset="-128"/>
              </a:rPr>
              <a:t>~</a:t>
            </a:r>
            <a:r>
              <a:rPr lang="ja-JP" altLang="en-US" sz="1500" dirty="0">
                <a:solidFill>
                  <a:srgbClr val="000000"/>
                </a:solidFill>
                <a:latin typeface="Meiryo UI" pitchFamily="50" charset="-128"/>
                <a:ea typeface="Meiryo UI" pitchFamily="50" charset="-128"/>
                <a:cs typeface="Meiryo UI" pitchFamily="50" charset="-128"/>
              </a:rPr>
              <a:t>南海新難波駅</a:t>
            </a:r>
            <a:r>
              <a:rPr lang="en-US" altLang="ja-JP" sz="1500" dirty="0">
                <a:solidFill>
                  <a:srgbClr val="000000"/>
                </a:solidFill>
                <a:latin typeface="Meiryo UI" pitchFamily="50" charset="-128"/>
                <a:ea typeface="Meiryo UI" pitchFamily="50" charset="-128"/>
                <a:cs typeface="Meiryo UI" pitchFamily="50" charset="-128"/>
              </a:rPr>
              <a:t>~(</a:t>
            </a:r>
            <a:r>
              <a:rPr lang="ja-JP" altLang="en-US" sz="1500" dirty="0">
                <a:solidFill>
                  <a:srgbClr val="000000"/>
                </a:solidFill>
                <a:latin typeface="Meiryo UI" pitchFamily="50" charset="-128"/>
                <a:ea typeface="Meiryo UI" pitchFamily="50" charset="-128"/>
                <a:cs typeface="Meiryo UI" pitchFamily="50" charset="-128"/>
              </a:rPr>
              <a:t>南海新今宮駅</a:t>
            </a:r>
            <a:r>
              <a:rPr lang="en-US" altLang="ja-JP" sz="1500" dirty="0">
                <a:solidFill>
                  <a:srgbClr val="000000"/>
                </a:solidFill>
                <a:latin typeface="Meiryo UI" pitchFamily="50" charset="-128"/>
                <a:ea typeface="Meiryo UI" pitchFamily="50" charset="-128"/>
                <a:cs typeface="Meiryo UI" pitchFamily="50" charset="-128"/>
              </a:rPr>
              <a:t>)</a:t>
            </a:r>
            <a:r>
              <a:rPr lang="ja-JP" altLang="en-US" sz="1500" dirty="0">
                <a:solidFill>
                  <a:srgbClr val="000000"/>
                </a:solidFill>
                <a:latin typeface="Meiryo UI" pitchFamily="50" charset="-128"/>
                <a:ea typeface="Meiryo UI" pitchFamily="50" charset="-128"/>
                <a:cs typeface="Meiryo UI" pitchFamily="50" charset="-128"/>
              </a:rPr>
              <a:t>　　Ｌ≒</a:t>
            </a:r>
            <a:r>
              <a:rPr lang="en-US" altLang="ja-JP" sz="1500" dirty="0">
                <a:solidFill>
                  <a:srgbClr val="000000"/>
                </a:solidFill>
                <a:latin typeface="Meiryo UI" pitchFamily="50" charset="-128"/>
                <a:ea typeface="Meiryo UI" pitchFamily="50" charset="-128"/>
                <a:cs typeface="Meiryo UI" pitchFamily="50" charset="-128"/>
              </a:rPr>
              <a:t>7.2km</a:t>
            </a:r>
            <a:r>
              <a:rPr lang="ja-JP" altLang="en-US" sz="1500" dirty="0">
                <a:solidFill>
                  <a:srgbClr val="000000"/>
                </a:solidFill>
                <a:latin typeface="Meiryo UI" pitchFamily="50" charset="-128"/>
                <a:ea typeface="Meiryo UI" pitchFamily="50" charset="-128"/>
                <a:cs typeface="Meiryo UI" pitchFamily="50" charset="-128"/>
              </a:rPr>
              <a:t> 　</a:t>
            </a:r>
            <a:endParaRPr lang="en-US" altLang="ja-JP" sz="1500" dirty="0">
              <a:solidFill>
                <a:srgbClr val="000000"/>
              </a:solidFill>
              <a:latin typeface="Meiryo UI" pitchFamily="50" charset="-128"/>
              <a:ea typeface="Meiryo UI" pitchFamily="50" charset="-128"/>
              <a:cs typeface="Meiryo UI" pitchFamily="50" charset="-128"/>
            </a:endParaRPr>
          </a:p>
          <a:p>
            <a:pPr marL="180975" indent="-180975">
              <a:lnSpc>
                <a:spcPts val="1600"/>
              </a:lnSpc>
              <a:spcBef>
                <a:spcPts val="0"/>
              </a:spcBef>
              <a:defRPr/>
            </a:pPr>
            <a:r>
              <a:rPr lang="ja-JP" altLang="en-US" sz="1500" dirty="0">
                <a:solidFill>
                  <a:srgbClr val="000000"/>
                </a:solidFill>
                <a:latin typeface="Meiryo UI" pitchFamily="50" charset="-128"/>
                <a:ea typeface="Meiryo UI" pitchFamily="50" charset="-128"/>
                <a:cs typeface="Meiryo UI" pitchFamily="50" charset="-128"/>
              </a:rPr>
              <a:t>＊事 業 費 ：約</a:t>
            </a:r>
            <a:r>
              <a:rPr lang="en-US" altLang="ja-JP" sz="1500" dirty="0">
                <a:solidFill>
                  <a:srgbClr val="000000"/>
                </a:solidFill>
                <a:latin typeface="Meiryo UI" pitchFamily="50" charset="-128"/>
                <a:ea typeface="Meiryo UI" pitchFamily="50" charset="-128"/>
                <a:cs typeface="Meiryo UI" pitchFamily="50" charset="-128"/>
              </a:rPr>
              <a:t>3,300</a:t>
            </a:r>
            <a:r>
              <a:rPr lang="ja-JP" altLang="en-US" sz="1500" dirty="0">
                <a:solidFill>
                  <a:srgbClr val="000000"/>
                </a:solidFill>
                <a:latin typeface="Meiryo UI" pitchFamily="50" charset="-128"/>
                <a:ea typeface="Meiryo UI" pitchFamily="50" charset="-128"/>
                <a:cs typeface="Meiryo UI" pitchFamily="50" charset="-128"/>
              </a:rPr>
              <a:t>億円（府費：約</a:t>
            </a:r>
            <a:r>
              <a:rPr lang="en-US" altLang="ja-JP" sz="1500" dirty="0">
                <a:solidFill>
                  <a:srgbClr val="000000"/>
                </a:solidFill>
                <a:latin typeface="Meiryo UI" pitchFamily="50" charset="-128"/>
                <a:ea typeface="Meiryo UI" pitchFamily="50" charset="-128"/>
                <a:cs typeface="Meiryo UI" pitchFamily="50" charset="-128"/>
              </a:rPr>
              <a:t>590</a:t>
            </a:r>
            <a:r>
              <a:rPr lang="ja-JP" altLang="en-US" sz="1500" dirty="0">
                <a:solidFill>
                  <a:srgbClr val="000000"/>
                </a:solidFill>
                <a:latin typeface="Meiryo UI" pitchFamily="50" charset="-128"/>
                <a:ea typeface="Meiryo UI" pitchFamily="50" charset="-128"/>
                <a:cs typeface="Meiryo UI" pitchFamily="50" charset="-128"/>
              </a:rPr>
              <a:t>億円）</a:t>
            </a:r>
            <a:endParaRPr lang="en-US" altLang="ja-JP" sz="1500" dirty="0">
              <a:solidFill>
                <a:srgbClr val="000000"/>
              </a:solidFill>
              <a:latin typeface="Meiryo UI" pitchFamily="50" charset="-128"/>
              <a:ea typeface="Meiryo UI" pitchFamily="50" charset="-128"/>
              <a:cs typeface="Meiryo UI" pitchFamily="50" charset="-128"/>
            </a:endParaRPr>
          </a:p>
          <a:p>
            <a:pPr marL="180975" indent="-180975">
              <a:lnSpc>
                <a:spcPts val="1600"/>
              </a:lnSpc>
              <a:spcBef>
                <a:spcPts val="0"/>
              </a:spcBef>
              <a:defRPr/>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＊事業主体：</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整備</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関西高速鉄道　　　</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運行</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西日本旅客鉄道、南海電気鉄道</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4"/>
          <p:cNvSpPr>
            <a:spLocks noChangeArrowheads="1"/>
          </p:cNvSpPr>
          <p:nvPr/>
        </p:nvSpPr>
        <p:spPr bwMode="auto">
          <a:xfrm>
            <a:off x="318096" y="6094733"/>
            <a:ext cx="8595468" cy="7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txBody>
          <a:bodyPr wrap="square" lIns="91427" tIns="46800" rIns="91427" bIns="45714">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1700"/>
              </a:lnSpc>
              <a:spcBef>
                <a:spcPct val="0"/>
              </a:spcBef>
              <a:buFontTx/>
              <a:buNone/>
              <a:defRPr/>
            </a:pPr>
            <a:r>
              <a:rPr kumimoji="0" lang="en-US" altLang="ja-JP" sz="1500" b="1" dirty="0">
                <a:solidFill>
                  <a:srgbClr val="000000"/>
                </a:solidFill>
                <a:latin typeface="Meiryo UI" pitchFamily="50" charset="-128"/>
                <a:ea typeface="Meiryo UI" pitchFamily="50" charset="-128"/>
                <a:cs typeface="Meiryo UI" pitchFamily="50" charset="-128"/>
              </a:rPr>
              <a:t>【</a:t>
            </a:r>
            <a:r>
              <a:rPr kumimoji="0" lang="ja-JP" altLang="en-US" sz="1500" b="1" dirty="0">
                <a:solidFill>
                  <a:srgbClr val="000000"/>
                </a:solidFill>
                <a:latin typeface="Meiryo UI" pitchFamily="50" charset="-128"/>
                <a:ea typeface="Meiryo UI" pitchFamily="50" charset="-128"/>
                <a:cs typeface="Meiryo UI" pitchFamily="50" charset="-128"/>
              </a:rPr>
              <a:t>経過・スケジュール</a:t>
            </a:r>
            <a:r>
              <a:rPr kumimoji="0" lang="en-US" altLang="ja-JP" sz="1500" b="1" dirty="0">
                <a:solidFill>
                  <a:srgbClr val="000000"/>
                </a:solidFill>
                <a:latin typeface="Meiryo UI" pitchFamily="50" charset="-128"/>
                <a:ea typeface="Meiryo UI" pitchFamily="50" charset="-128"/>
                <a:cs typeface="Meiryo UI" pitchFamily="50" charset="-128"/>
              </a:rPr>
              <a:t>】</a:t>
            </a:r>
          </a:p>
          <a:p>
            <a:pPr marL="266664" indent="-266664" eaLnBrk="1" hangingPunct="1">
              <a:lnSpc>
                <a:spcPts val="1600"/>
              </a:lnSpc>
              <a:spcBef>
                <a:spcPct val="0"/>
              </a:spcBef>
              <a:buFont typeface="Arial" charset="0"/>
              <a:buNone/>
              <a:defRPr/>
            </a:pPr>
            <a:r>
              <a:rPr kumimoji="0" lang="ja-JP" altLang="en-US" sz="1500" dirty="0">
                <a:solidFill>
                  <a:srgbClr val="000000"/>
                </a:solidFill>
                <a:latin typeface="Meiryo UI" pitchFamily="50" charset="-128"/>
                <a:ea typeface="Meiryo UI" pitchFamily="50" charset="-128"/>
                <a:cs typeface="Meiryo UI" pitchFamily="50" charset="-128"/>
              </a:rPr>
              <a:t>　</a:t>
            </a:r>
            <a:r>
              <a:rPr lang="ja-JP" altLang="en-US" sz="1500" dirty="0">
                <a:solidFill>
                  <a:srgbClr val="000000"/>
                </a:solidFill>
                <a:latin typeface="Meiryo UI" pitchFamily="50" charset="-128"/>
                <a:ea typeface="Meiryo UI" pitchFamily="50" charset="-128"/>
                <a:cs typeface="Meiryo UI" pitchFamily="50" charset="-128"/>
              </a:rPr>
              <a:t>・</a:t>
            </a:r>
            <a:r>
              <a:rPr lang="en-US" altLang="ja-JP" sz="1500" dirty="0">
                <a:solidFill>
                  <a:srgbClr val="000000"/>
                </a:solidFill>
                <a:latin typeface="Meiryo UI" pitchFamily="50" charset="-128"/>
                <a:ea typeface="Meiryo UI" pitchFamily="50" charset="-128"/>
                <a:cs typeface="Meiryo UI" pitchFamily="50" charset="-128"/>
              </a:rPr>
              <a:t>H29.9</a:t>
            </a:r>
            <a:r>
              <a:rPr lang="ja-JP" altLang="en-US" sz="1500" dirty="0">
                <a:solidFill>
                  <a:srgbClr val="000000"/>
                </a:solidFill>
                <a:latin typeface="Meiryo UI" pitchFamily="50" charset="-128"/>
                <a:ea typeface="Meiryo UI" pitchFamily="50" charset="-128"/>
                <a:cs typeface="Meiryo UI" pitchFamily="50" charset="-128"/>
              </a:rPr>
              <a:t>   </a:t>
            </a:r>
            <a:r>
              <a:rPr kumimoji="0" lang="ja-JP" altLang="en-US" sz="1500" dirty="0">
                <a:solidFill>
                  <a:srgbClr val="000000"/>
                </a:solidFill>
                <a:latin typeface="Meiryo UI" pitchFamily="50" charset="-128"/>
                <a:ea typeface="Meiryo UI" pitchFamily="50" charset="-128"/>
                <a:cs typeface="Meiryo UI" pitchFamily="50" charset="-128"/>
              </a:rPr>
              <a:t>　府</a:t>
            </a:r>
            <a:r>
              <a:rPr lang="ja-JP" altLang="en-US" sz="1500" dirty="0">
                <a:solidFill>
                  <a:srgbClr val="000000"/>
                </a:solidFill>
                <a:latin typeface="Meiryo UI" pitchFamily="50" charset="-128"/>
                <a:ea typeface="Meiryo UI" pitchFamily="50" charset="-128"/>
                <a:cs typeface="Meiryo UI" pitchFamily="50" charset="-128"/>
              </a:rPr>
              <a:t>戦略本部会議、市戦略会議において、整備主体や事業スキーム等について意思決定</a:t>
            </a:r>
            <a:endParaRPr lang="en-US" altLang="ja-JP" sz="1500" dirty="0">
              <a:solidFill>
                <a:srgbClr val="000000"/>
              </a:solidFill>
              <a:latin typeface="Meiryo UI" pitchFamily="50" charset="-128"/>
              <a:ea typeface="Meiryo UI" pitchFamily="50" charset="-128"/>
              <a:cs typeface="Meiryo UI" pitchFamily="50" charset="-128"/>
            </a:endParaRPr>
          </a:p>
          <a:p>
            <a:pPr marL="266664" indent="-266664" eaLnBrk="1" hangingPunct="1">
              <a:lnSpc>
                <a:spcPts val="1600"/>
              </a:lnSpc>
              <a:spcBef>
                <a:spcPct val="0"/>
              </a:spcBef>
              <a:buFont typeface="Arial" charset="0"/>
              <a:buNone/>
              <a:defRPr/>
            </a:pPr>
            <a:r>
              <a:rPr lang="ja-JP" altLang="en-US" sz="1500" dirty="0">
                <a:solidFill>
                  <a:srgbClr val="000000"/>
                </a:solidFill>
                <a:latin typeface="Meiryo UI" pitchFamily="50" charset="-128"/>
                <a:ea typeface="Meiryo UI" pitchFamily="50" charset="-128"/>
                <a:cs typeface="Meiryo UI" pitchFamily="50" charset="-128"/>
              </a:rPr>
              <a:t>　・</a:t>
            </a:r>
            <a:r>
              <a:rPr lang="en-US" altLang="ja-JP" sz="1500" dirty="0">
                <a:solidFill>
                  <a:srgbClr val="000000"/>
                </a:solidFill>
                <a:latin typeface="Meiryo UI" pitchFamily="50" charset="-128"/>
                <a:ea typeface="Meiryo UI" pitchFamily="50" charset="-128"/>
                <a:cs typeface="Meiryo UI" pitchFamily="50" charset="-128"/>
              </a:rPr>
              <a:t>R1.7</a:t>
            </a:r>
            <a:r>
              <a:rPr lang="ja-JP" altLang="en-US" sz="1500" dirty="0">
                <a:solidFill>
                  <a:srgbClr val="000000"/>
                </a:solidFill>
                <a:latin typeface="Meiryo UI" pitchFamily="50" charset="-128"/>
                <a:ea typeface="Meiryo UI" pitchFamily="50" charset="-128"/>
                <a:cs typeface="Meiryo UI" pitchFamily="50" charset="-128"/>
              </a:rPr>
              <a:t>　　　 事業許可（鉄道事業法）</a:t>
            </a:r>
            <a:endParaRPr lang="en-US" altLang="ja-JP" sz="1500" dirty="0">
              <a:solidFill>
                <a:srgbClr val="000000"/>
              </a:solidFill>
              <a:latin typeface="Meiryo UI" pitchFamily="50" charset="-128"/>
              <a:ea typeface="Meiryo UI" pitchFamily="50" charset="-128"/>
              <a:cs typeface="Meiryo UI" pitchFamily="50" charset="-128"/>
            </a:endParaRPr>
          </a:p>
        </p:txBody>
      </p:sp>
      <p:sp>
        <p:nvSpPr>
          <p:cNvPr id="16" name="正方形/長方形 15"/>
          <p:cNvSpPr/>
          <p:nvPr/>
        </p:nvSpPr>
        <p:spPr>
          <a:xfrm>
            <a:off x="125253" y="619835"/>
            <a:ext cx="3544560" cy="461665"/>
          </a:xfrm>
          <a:prstGeom prst="rect">
            <a:avLst/>
          </a:prstGeom>
        </p:spPr>
        <p:txBody>
          <a:bodyPr wrap="none">
            <a:spAutoFit/>
          </a:bodyPr>
          <a:lstStyle/>
          <a:p>
            <a:r>
              <a:rPr lang="ja-JP" altLang="en-US" sz="2400" b="1" u="sng" dirty="0">
                <a:solidFill>
                  <a:prstClr val="black"/>
                </a:solidFill>
                <a:latin typeface="Meiryo UI" pitchFamily="50" charset="-128"/>
                <a:ea typeface="Meiryo UI" pitchFamily="50" charset="-128"/>
                <a:cs typeface="Meiryo UI" pitchFamily="50" charset="-128"/>
              </a:rPr>
              <a:t>①戦略路線等の進捗状況</a:t>
            </a:r>
            <a:endParaRPr lang="ja-JP" altLang="en-US" sz="2400" dirty="0"/>
          </a:p>
        </p:txBody>
      </p:sp>
    </p:spTree>
    <p:extLst>
      <p:ext uri="{BB962C8B-B14F-4D97-AF65-F5344CB8AC3E}">
        <p14:creationId xmlns:p14="http://schemas.microsoft.com/office/powerpoint/2010/main" val="4092752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25</a:t>
            </a:fld>
            <a:endParaRPr lang="ja-JP" altLang="en-US" dirty="0"/>
          </a:p>
        </p:txBody>
      </p:sp>
      <p:sp>
        <p:nvSpPr>
          <p:cNvPr id="3" name="正方形/長方形 2"/>
          <p:cNvSpPr/>
          <p:nvPr/>
        </p:nvSpPr>
        <p:spPr>
          <a:xfrm>
            <a:off x="35496" y="2332"/>
            <a:ext cx="529200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■おおさか東線の全線開業（平成</a:t>
            </a:r>
            <a:r>
              <a:rPr lang="en-US" altLang="ja-JP" b="1" dirty="0">
                <a:solidFill>
                  <a:schemeClr val="tx1"/>
                </a:solidFill>
                <a:latin typeface="Meiryo UI" pitchFamily="50" charset="-128"/>
                <a:ea typeface="Meiryo UI" pitchFamily="50" charset="-128"/>
                <a:cs typeface="Meiryo UI" pitchFamily="50" charset="-128"/>
              </a:rPr>
              <a:t>31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a:t>
            </a:r>
            <a:r>
              <a:rPr lang="en-US" altLang="ja-JP" b="1" dirty="0">
                <a:solidFill>
                  <a:schemeClr val="tx1"/>
                </a:solidFill>
                <a:latin typeface="Meiryo UI" pitchFamily="50" charset="-128"/>
                <a:ea typeface="Meiryo UI" pitchFamily="50" charset="-128"/>
                <a:cs typeface="Meiryo UI" pitchFamily="50" charset="-128"/>
              </a:rPr>
              <a:t>16</a:t>
            </a:r>
            <a:r>
              <a:rPr lang="ja-JP" altLang="en-US" b="1" dirty="0">
                <a:solidFill>
                  <a:schemeClr val="tx1"/>
                </a:solidFill>
                <a:latin typeface="Meiryo UI" pitchFamily="50" charset="-128"/>
                <a:ea typeface="Meiryo UI" pitchFamily="50" charset="-128"/>
                <a:cs typeface="Meiryo UI" pitchFamily="50" charset="-128"/>
              </a:rPr>
              <a:t>日）</a:t>
            </a:r>
            <a:endParaRPr lang="en-US" altLang="ja-JP" b="1" dirty="0">
              <a:solidFill>
                <a:schemeClr val="tx1"/>
              </a:solidFill>
              <a:latin typeface="Meiryo UI" pitchFamily="50" charset="-128"/>
              <a:ea typeface="Meiryo UI" pitchFamily="50" charset="-128"/>
              <a:cs typeface="Meiryo UI" pitchFamily="50" charset="-128"/>
            </a:endParaRPr>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6045" r="2066"/>
          <a:stretch/>
        </p:blipFill>
        <p:spPr>
          <a:xfrm>
            <a:off x="3855500" y="692696"/>
            <a:ext cx="5324295" cy="5427434"/>
          </a:xfrm>
          <a:prstGeom prst="rect">
            <a:avLst/>
          </a:prstGeom>
        </p:spPr>
      </p:pic>
      <p:sp>
        <p:nvSpPr>
          <p:cNvPr id="6" name="正方形/長方形 5"/>
          <p:cNvSpPr/>
          <p:nvPr/>
        </p:nvSpPr>
        <p:spPr>
          <a:xfrm>
            <a:off x="107862" y="324272"/>
            <a:ext cx="4032000" cy="46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latin typeface="Meiryo UI" pitchFamily="50" charset="-128"/>
                <a:ea typeface="Meiryo UI" pitchFamily="50" charset="-128"/>
                <a:cs typeface="Meiryo UI" pitchFamily="50" charset="-128"/>
              </a:rPr>
              <a:t>◆事業概要</a:t>
            </a:r>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区      間：新大阪～久宝寺（</a:t>
            </a:r>
            <a:r>
              <a:rPr lang="en-US" altLang="ja-JP" sz="1400" dirty="0">
                <a:solidFill>
                  <a:schemeClr val="tx1"/>
                </a:solidFill>
                <a:latin typeface="Meiryo UI" pitchFamily="50" charset="-128"/>
                <a:ea typeface="Meiryo UI" pitchFamily="50" charset="-128"/>
                <a:cs typeface="Meiryo UI" pitchFamily="50" charset="-128"/>
              </a:rPr>
              <a:t>L=20.3</a:t>
            </a:r>
            <a:r>
              <a:rPr lang="ja-JP" altLang="en-US" sz="1400" dirty="0">
                <a:solidFill>
                  <a:schemeClr val="tx1"/>
                </a:solidFill>
                <a:latin typeface="Meiryo UI" pitchFamily="50" charset="-128"/>
                <a:ea typeface="Meiryo UI" pitchFamily="50" charset="-128"/>
                <a:cs typeface="Meiryo UI" pitchFamily="50" charset="-128"/>
              </a:rPr>
              <a:t>㎞）</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事 業 費 ：</a:t>
            </a:r>
            <a:r>
              <a:rPr lang="en-US" altLang="ja-JP" sz="1400" dirty="0">
                <a:solidFill>
                  <a:schemeClr val="tx1"/>
                </a:solidFill>
                <a:latin typeface="Meiryo UI" pitchFamily="50" charset="-128"/>
                <a:ea typeface="Meiryo UI" pitchFamily="50" charset="-128"/>
                <a:cs typeface="Meiryo UI" pitchFamily="50" charset="-128"/>
              </a:rPr>
              <a:t>1,243</a:t>
            </a:r>
            <a:r>
              <a:rPr lang="ja-JP" altLang="en-US" sz="1400" dirty="0">
                <a:solidFill>
                  <a:schemeClr val="tx1"/>
                </a:solidFill>
                <a:latin typeface="Meiryo UI" pitchFamily="50" charset="-128"/>
                <a:ea typeface="Meiryo UI" pitchFamily="50" charset="-128"/>
                <a:cs typeface="Meiryo UI" pitchFamily="50" charset="-128"/>
              </a:rPr>
              <a:t>億円</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事業主体</a:t>
            </a:r>
            <a:r>
              <a:rPr lang="ja-JP" altLang="en-US" sz="1400" dirty="0">
                <a:solidFill>
                  <a:schemeClr val="tx1"/>
                </a:solidFill>
                <a:latin typeface="Meiryo UI" pitchFamily="50" charset="-128"/>
                <a:ea typeface="Meiryo UI" pitchFamily="50" charset="-128"/>
                <a:cs typeface="Meiryo UI" pitchFamily="50" charset="-128"/>
                <a:sym typeface="Wingdings" panose="05000000000000000000" pitchFamily="2" charset="2"/>
              </a:rPr>
              <a:t>：（建設・保有）</a:t>
            </a:r>
            <a:r>
              <a:rPr lang="ja-JP" altLang="en-US" sz="1400" dirty="0">
                <a:solidFill>
                  <a:schemeClr val="tx1"/>
                </a:solidFill>
                <a:latin typeface="Meiryo UI" pitchFamily="50" charset="-128"/>
                <a:ea typeface="Meiryo UI" pitchFamily="50" charset="-128"/>
                <a:cs typeface="Meiryo UI" pitchFamily="50" charset="-128"/>
              </a:rPr>
              <a:t>大阪外環状鉄道</a:t>
            </a:r>
            <a:endParaRPr lang="en-US" altLang="ja-JP" sz="1400" dirty="0">
              <a:solidFill>
                <a:schemeClr val="tx1"/>
              </a:solidFill>
              <a:latin typeface="Meiryo UI" pitchFamily="50" charset="-128"/>
              <a:ea typeface="Meiryo UI" pitchFamily="50" charset="-128"/>
              <a:cs typeface="Meiryo UI" pitchFamily="50" charset="-128"/>
            </a:endParaRPr>
          </a:p>
          <a:p>
            <a:pPr>
              <a:spcAft>
                <a:spcPts val="600"/>
              </a:spcAft>
            </a:pPr>
            <a:r>
              <a:rPr lang="ja-JP" altLang="en-US" sz="1400" dirty="0">
                <a:solidFill>
                  <a:schemeClr val="tx1"/>
                </a:solidFill>
                <a:latin typeface="Meiryo UI" pitchFamily="50" charset="-128"/>
                <a:ea typeface="Meiryo UI" pitchFamily="50" charset="-128"/>
                <a:cs typeface="Meiryo UI" pitchFamily="50" charset="-128"/>
              </a:rPr>
              <a:t>　　　　　　　　　（運営）西日本旅客鉄道</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経過</a:t>
            </a:r>
            <a:r>
              <a:rPr lang="en-US" altLang="ja-JP" sz="1400" dirty="0">
                <a:solidFill>
                  <a:schemeClr val="tx1"/>
                </a:solidFill>
                <a:latin typeface="Meiryo UI" pitchFamily="50" charset="-128"/>
                <a:ea typeface="Meiryo UI" pitchFamily="50" charset="-128"/>
                <a:cs typeface="Meiryo UI" pitchFamily="50" charset="-128"/>
              </a:rPr>
              <a:t>】</a:t>
            </a:r>
          </a:p>
          <a:p>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H 8.12</a:t>
            </a:r>
            <a:r>
              <a:rPr lang="ja-JP" altLang="en-US" sz="1400" dirty="0">
                <a:solidFill>
                  <a:schemeClr val="tx1"/>
                </a:solidFill>
                <a:latin typeface="Meiryo UI" pitchFamily="50" charset="-128"/>
                <a:ea typeface="Meiryo UI" pitchFamily="50" charset="-128"/>
                <a:cs typeface="Meiryo UI" pitchFamily="50" charset="-128"/>
              </a:rPr>
              <a:t>　鉄道事業免許取得</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H11. 6</a:t>
            </a:r>
            <a:r>
              <a:rPr lang="ja-JP" altLang="en-US" sz="1400" dirty="0">
                <a:solidFill>
                  <a:schemeClr val="tx1"/>
                </a:solidFill>
                <a:latin typeface="Meiryo UI" pitchFamily="50" charset="-128"/>
                <a:ea typeface="Meiryo UI" pitchFamily="50" charset="-128"/>
                <a:cs typeface="Meiryo UI" pitchFamily="50" charset="-128"/>
              </a:rPr>
              <a:t>　工事着手</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H20.</a:t>
            </a:r>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3</a:t>
            </a:r>
            <a:r>
              <a:rPr lang="ja-JP" altLang="en-US" sz="1400" dirty="0">
                <a:solidFill>
                  <a:schemeClr val="tx1"/>
                </a:solidFill>
                <a:latin typeface="Meiryo UI" pitchFamily="50" charset="-128"/>
                <a:ea typeface="Meiryo UI" pitchFamily="50" charset="-128"/>
                <a:cs typeface="Meiryo UI" pitchFamily="50" charset="-128"/>
              </a:rPr>
              <a:t>　南区間（放出～久宝寺間）開業</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H30.</a:t>
            </a:r>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3</a:t>
            </a:r>
            <a:r>
              <a:rPr lang="ja-JP" altLang="en-US" sz="1400" dirty="0">
                <a:solidFill>
                  <a:schemeClr val="tx1"/>
                </a:solidFill>
                <a:latin typeface="Meiryo UI" pitchFamily="50" charset="-128"/>
                <a:ea typeface="Meiryo UI" pitchFamily="50" charset="-128"/>
                <a:cs typeface="Meiryo UI" pitchFamily="50" charset="-128"/>
              </a:rPr>
              <a:t>　衣摺加美北駅（南区間）開業</a:t>
            </a:r>
            <a:endParaRPr lang="en-US" altLang="ja-JP" sz="1400" dirty="0">
              <a:solidFill>
                <a:schemeClr val="tx1"/>
              </a:solidFill>
              <a:latin typeface="Meiryo UI" pitchFamily="50" charset="-128"/>
              <a:ea typeface="Meiryo UI" pitchFamily="50" charset="-128"/>
              <a:cs typeface="Meiryo UI" pitchFamily="50" charset="-128"/>
            </a:endParaRPr>
          </a:p>
          <a:p>
            <a:pPr>
              <a:spcAft>
                <a:spcPts val="600"/>
              </a:spcAft>
            </a:pPr>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H31.</a:t>
            </a:r>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3</a:t>
            </a:r>
            <a:r>
              <a:rPr lang="ja-JP" altLang="en-US" sz="1400" dirty="0">
                <a:solidFill>
                  <a:schemeClr val="tx1"/>
                </a:solidFill>
                <a:latin typeface="Meiryo UI" pitchFamily="50" charset="-128"/>
                <a:ea typeface="Meiryo UI" pitchFamily="50" charset="-128"/>
                <a:cs typeface="Meiryo UI" pitchFamily="50" charset="-128"/>
              </a:rPr>
              <a:t>　北区間（新大阪～放出間）開業</a:t>
            </a:r>
            <a:endParaRPr lang="en-US" altLang="ja-JP" sz="14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◆整備効果</a:t>
            </a:r>
            <a:endParaRPr lang="en-US" altLang="ja-JP" sz="1600" dirty="0">
              <a:solidFill>
                <a:schemeClr val="tx1"/>
              </a:solidFill>
              <a:latin typeface="Meiryo UI" pitchFamily="50" charset="-128"/>
              <a:ea typeface="Meiryo UI" pitchFamily="50" charset="-128"/>
              <a:cs typeface="Meiryo UI" pitchFamily="50" charset="-128"/>
            </a:endParaRPr>
          </a:p>
          <a:p>
            <a:pPr marL="432000" indent="-457200"/>
            <a:r>
              <a:rPr lang="ja-JP" altLang="en-US" sz="1400" dirty="0">
                <a:solidFill>
                  <a:schemeClr val="tx1"/>
                </a:solidFill>
                <a:latin typeface="Meiryo UI" pitchFamily="50" charset="-128"/>
                <a:ea typeface="Meiryo UI" pitchFamily="50" charset="-128"/>
                <a:cs typeface="Meiryo UI" pitchFamily="50" charset="-128"/>
              </a:rPr>
              <a:t>　 ✔　新大阪、久宝寺間の９駅で</a:t>
            </a:r>
            <a:r>
              <a:rPr lang="en-US" altLang="ja-JP" sz="1400" dirty="0">
                <a:solidFill>
                  <a:schemeClr val="tx1"/>
                </a:solidFill>
                <a:latin typeface="Meiryo UI" pitchFamily="50" charset="-128"/>
                <a:ea typeface="Meiryo UI" pitchFamily="50" charset="-128"/>
                <a:cs typeface="Meiryo UI" pitchFamily="50" charset="-128"/>
              </a:rPr>
              <a:t>JR</a:t>
            </a:r>
            <a:r>
              <a:rPr lang="ja-JP" altLang="en-US" sz="1400" dirty="0">
                <a:solidFill>
                  <a:schemeClr val="tx1"/>
                </a:solidFill>
                <a:latin typeface="Meiryo UI" pitchFamily="50" charset="-128"/>
                <a:ea typeface="Meiryo UI" pitchFamily="50" charset="-128"/>
                <a:cs typeface="Meiryo UI" pitchFamily="50" charset="-128"/>
              </a:rPr>
              <a:t>・地下鉄・各私鉄の</a:t>
            </a:r>
            <a:r>
              <a:rPr lang="en-US" altLang="ja-JP" sz="1400" dirty="0">
                <a:solidFill>
                  <a:schemeClr val="tx1"/>
                </a:solidFill>
                <a:latin typeface="Meiryo UI" pitchFamily="50" charset="-128"/>
                <a:ea typeface="Meiryo UI" pitchFamily="50" charset="-128"/>
                <a:cs typeface="Meiryo UI" pitchFamily="50" charset="-128"/>
              </a:rPr>
              <a:t>13</a:t>
            </a:r>
            <a:r>
              <a:rPr lang="ja-JP" altLang="en-US" sz="1400" dirty="0">
                <a:solidFill>
                  <a:schemeClr val="tx1"/>
                </a:solidFill>
                <a:latin typeface="Meiryo UI" pitchFamily="50" charset="-128"/>
                <a:ea typeface="Meiryo UI" pitchFamily="50" charset="-128"/>
                <a:cs typeface="Meiryo UI" pitchFamily="50" charset="-128"/>
              </a:rPr>
              <a:t>路線へ接続、大阪中心部、京都、兵庫、奈良へのアクセスが向上</a:t>
            </a:r>
            <a:endParaRPr lang="en-US" altLang="ja-JP" sz="1400" dirty="0">
              <a:solidFill>
                <a:schemeClr val="tx1"/>
              </a:solidFill>
              <a:latin typeface="Meiryo UI" pitchFamily="50" charset="-128"/>
              <a:ea typeface="Meiryo UI" pitchFamily="50" charset="-128"/>
              <a:cs typeface="Meiryo UI" pitchFamily="50" charset="-128"/>
            </a:endParaRPr>
          </a:p>
          <a:p>
            <a:pPr marL="432000" indent="-457200"/>
            <a:r>
              <a:rPr lang="ja-JP" altLang="en-US" sz="1400" dirty="0">
                <a:solidFill>
                  <a:schemeClr val="tx1"/>
                </a:solidFill>
                <a:latin typeface="Meiryo UI" pitchFamily="50" charset="-128"/>
                <a:ea typeface="Meiryo UI" pitchFamily="50" charset="-128"/>
                <a:cs typeface="Meiryo UI" pitchFamily="50" charset="-128"/>
              </a:rPr>
              <a:t>　 ✔　奈良から直通快速で</a:t>
            </a:r>
            <a:r>
              <a:rPr lang="en-US" altLang="ja-JP" sz="1400" dirty="0">
                <a:solidFill>
                  <a:schemeClr val="tx1"/>
                </a:solidFill>
                <a:latin typeface="Meiryo UI" pitchFamily="50" charset="-128"/>
                <a:ea typeface="Meiryo UI" pitchFamily="50" charset="-128"/>
                <a:cs typeface="Meiryo UI" pitchFamily="50" charset="-128"/>
              </a:rPr>
              <a:t>60</a:t>
            </a:r>
            <a:r>
              <a:rPr lang="ja-JP" altLang="en-US" sz="1400" dirty="0">
                <a:solidFill>
                  <a:schemeClr val="tx1"/>
                </a:solidFill>
                <a:latin typeface="Meiryo UI" pitchFamily="50" charset="-128"/>
                <a:ea typeface="Meiryo UI" pitchFamily="50" charset="-128"/>
                <a:cs typeface="Meiryo UI" pitchFamily="50" charset="-128"/>
              </a:rPr>
              <a:t>分、久宝寺から普通で</a:t>
            </a:r>
            <a:r>
              <a:rPr lang="en-US" altLang="ja-JP" sz="1400" dirty="0">
                <a:solidFill>
                  <a:schemeClr val="tx1"/>
                </a:solidFill>
                <a:latin typeface="Meiryo UI" pitchFamily="50" charset="-128"/>
                <a:ea typeface="Meiryo UI" pitchFamily="50" charset="-128"/>
                <a:cs typeface="Meiryo UI" pitchFamily="50" charset="-128"/>
              </a:rPr>
              <a:t>34</a:t>
            </a:r>
            <a:r>
              <a:rPr lang="ja-JP" altLang="en-US" sz="1400" dirty="0">
                <a:solidFill>
                  <a:schemeClr val="tx1"/>
                </a:solidFill>
                <a:latin typeface="Meiryo UI" pitchFamily="50" charset="-128"/>
                <a:ea typeface="Meiryo UI" pitchFamily="50" charset="-128"/>
                <a:cs typeface="Meiryo UI" pitchFamily="50" charset="-128"/>
              </a:rPr>
              <a:t>分で新大阪へ到着</a:t>
            </a:r>
            <a:endParaRPr lang="en-US" altLang="ja-JP" sz="1400" dirty="0">
              <a:solidFill>
                <a:schemeClr val="tx1"/>
              </a:solidFill>
              <a:latin typeface="Meiryo UI" pitchFamily="50" charset="-128"/>
              <a:ea typeface="Meiryo UI" pitchFamily="50" charset="-128"/>
              <a:cs typeface="Meiryo UI" pitchFamily="50" charset="-128"/>
            </a:endParaRPr>
          </a:p>
          <a:p>
            <a:pPr marL="432000" indent="-457200"/>
            <a:r>
              <a:rPr lang="ja-JP" altLang="en-US" sz="1400" dirty="0">
                <a:solidFill>
                  <a:schemeClr val="tx1"/>
                </a:solidFill>
                <a:latin typeface="Meiryo UI" pitchFamily="50" charset="-128"/>
                <a:ea typeface="Meiryo UI" pitchFamily="50" charset="-128"/>
                <a:cs typeface="Meiryo UI" pitchFamily="50" charset="-128"/>
              </a:rPr>
              <a:t>　 ✔　国土軸・新大阪駅に直結、大和路線・学研都市線からも新幹線の利用が便利に</a:t>
            </a:r>
            <a:endParaRPr lang="en-US" altLang="ja-JP" sz="1400" dirty="0">
              <a:solidFill>
                <a:schemeClr val="tx1"/>
              </a:solidFill>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666" y="4623544"/>
            <a:ext cx="2944038" cy="2056510"/>
          </a:xfrm>
          <a:prstGeom prst="rect">
            <a:avLst/>
          </a:prstGeom>
          <a:effectLst>
            <a:softEdge rad="101600"/>
          </a:effectLst>
        </p:spPr>
      </p:pic>
      <p:sp>
        <p:nvSpPr>
          <p:cNvPr id="8" name="正方形/長方形 7"/>
          <p:cNvSpPr/>
          <p:nvPr/>
        </p:nvSpPr>
        <p:spPr>
          <a:xfrm>
            <a:off x="1323132" y="6605587"/>
            <a:ext cx="2088000"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900" dirty="0">
                <a:solidFill>
                  <a:schemeClr val="tx1"/>
                </a:solidFill>
                <a:latin typeface="Meiryo UI" pitchFamily="50" charset="-128"/>
                <a:ea typeface="Meiryo UI" pitchFamily="50" charset="-128"/>
                <a:cs typeface="Meiryo UI" pitchFamily="50" charset="-128"/>
              </a:rPr>
              <a:t>おおさか東線全線開業記念式典の様子</a:t>
            </a:r>
            <a:endParaRPr lang="en-US" altLang="ja-JP" sz="9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3669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1"/>
          <p:cNvSpPr>
            <a:spLocks noGrp="1"/>
          </p:cNvSpPr>
          <p:nvPr>
            <p:ph type="sldNum" sz="quarter" idx="12"/>
          </p:nvPr>
        </p:nvSpPr>
        <p:spPr>
          <a:xfrm>
            <a:off x="7010400" y="6492875"/>
            <a:ext cx="2133600" cy="365125"/>
          </a:xfrm>
        </p:spPr>
        <p:txBody>
          <a:bodyPr/>
          <a:lstStyle/>
          <a:p>
            <a:pPr>
              <a:defRPr/>
            </a:pPr>
            <a:fld id="{9126C135-2A3E-49C2-BF18-D65F4F7DE898}" type="slidenum">
              <a:rPr lang="ja-JP" altLang="en-US" smtClean="0"/>
              <a:pPr>
                <a:defRPr/>
              </a:pPr>
              <a:t>26</a:t>
            </a:fld>
            <a:endParaRPr lang="ja-JP" altLang="en-US" dirty="0"/>
          </a:p>
        </p:txBody>
      </p:sp>
      <p:sp>
        <p:nvSpPr>
          <p:cNvPr id="6" name="正方形/長方形 5"/>
          <p:cNvSpPr/>
          <p:nvPr/>
        </p:nvSpPr>
        <p:spPr>
          <a:xfrm>
            <a:off x="14850" y="301861"/>
            <a:ext cx="365271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■新たな鉄道ネットワーク構想路線</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7" name="正方形/長方形 6"/>
          <p:cNvSpPr/>
          <p:nvPr/>
        </p:nvSpPr>
        <p:spPr>
          <a:xfrm>
            <a:off x="95531" y="562999"/>
            <a:ext cx="9008128" cy="3385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sz="1600" dirty="0">
                <a:solidFill>
                  <a:schemeClr val="tx1"/>
                </a:solidFill>
                <a:latin typeface="Meiryo UI" pitchFamily="50" charset="-128"/>
                <a:ea typeface="Meiryo UI" pitchFamily="50" charset="-128"/>
                <a:cs typeface="Meiryo UI" pitchFamily="50" charset="-128"/>
              </a:rPr>
              <a:t>　新たな鉄道ネットワークとして、鉄道事業者や地元市等が構想している路線の検討状況を以下に示す</a:t>
            </a:r>
            <a:endParaRPr lang="en-US" altLang="ja-JP" sz="1600" dirty="0">
              <a:solidFill>
                <a:schemeClr val="tx1"/>
              </a:solidFill>
              <a:latin typeface="Meiryo UI" pitchFamily="50" charset="-128"/>
              <a:ea typeface="Meiryo UI" pitchFamily="50" charset="-128"/>
              <a:cs typeface="Meiryo UI"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03909835"/>
              </p:ext>
            </p:extLst>
          </p:nvPr>
        </p:nvGraphicFramePr>
        <p:xfrm>
          <a:off x="82235" y="860577"/>
          <a:ext cx="9004148" cy="595884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20000"/>
                    </a:ext>
                  </a:extLst>
                </a:gridCol>
                <a:gridCol w="1440000">
                  <a:extLst>
                    <a:ext uri="{9D8B030D-6E8A-4147-A177-3AD203B41FA5}">
                      <a16:colId xmlns:a16="http://schemas.microsoft.com/office/drawing/2014/main" val="58598438"/>
                    </a:ext>
                  </a:extLst>
                </a:gridCol>
                <a:gridCol w="1621460">
                  <a:extLst>
                    <a:ext uri="{9D8B030D-6E8A-4147-A177-3AD203B41FA5}">
                      <a16:colId xmlns:a16="http://schemas.microsoft.com/office/drawing/2014/main" val="273715686"/>
                    </a:ext>
                  </a:extLst>
                </a:gridCol>
                <a:gridCol w="4502688">
                  <a:extLst>
                    <a:ext uri="{9D8B030D-6E8A-4147-A177-3AD203B41FA5}">
                      <a16:colId xmlns:a16="http://schemas.microsoft.com/office/drawing/2014/main" val="20001"/>
                    </a:ext>
                  </a:extLst>
                </a:gridCol>
              </a:tblGrid>
              <a:tr h="0">
                <a:tc>
                  <a:txBody>
                    <a:bodyPr/>
                    <a:lstStyle/>
                    <a:p>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　構想路線</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dirty="0">
                          <a:latin typeface="Meiryo UI" panose="020B0604030504040204" pitchFamily="50" charset="-128"/>
                          <a:ea typeface="Meiryo UI" panose="020B0604030504040204" pitchFamily="50" charset="-128"/>
                          <a:cs typeface="Meiryo UI" panose="020B0604030504040204" pitchFamily="50" charset="-128"/>
                        </a:rPr>
                        <a:t>区間</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近畿地方交通審議会等における位置づけ</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事業者や地元市等の検討状況</a:t>
                      </a:r>
                    </a:p>
                  </a:txBody>
                  <a:tcPr>
                    <a:solidFill>
                      <a:schemeClr val="bg1">
                        <a:lumMod val="85000"/>
                      </a:schemeClr>
                    </a:solidFill>
                  </a:tcPr>
                </a:tc>
                <a:extLst>
                  <a:ext uri="{0D108BD9-81ED-4DB2-BD59-A6C34878D82A}">
                    <a16:rowId xmlns:a16="http://schemas.microsoft.com/office/drawing/2014/main" val="10000"/>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西梅田十三新大阪連絡線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西梅田～北梅田～十三～新大阪</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近畿地方交通審議会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答申第８号</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H16.10.8</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公共交通戦略路線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○国による「近畿圏における空港アクセス鉄道ネットワークに関する調査」</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H30.4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）対象路線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○調査では、「採算性は西梅田十三連絡線がなにわ筋連絡線を上回るものの、</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費用便益費は、なにわ筋連絡線が西梅田十三連絡線を上回り社会的な</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効用が高い。また、西梅田十三連絡線の整備は、なにわ筋線と一部競合</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するため、なにわ筋線の輸送人員が減少する。」との結果が公表</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〇今後、なにわ筋連絡線・新大阪連絡線について関係者で調整</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2102928823"/>
                  </a:ext>
                </a:extLst>
              </a:tr>
              <a:tr h="908375">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なにわ筋連絡線・新大阪連絡線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北梅田～十三～新大阪</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運輸政策審議会</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答申第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H1.5.31</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○国による「近畿圏における空港アクセス鉄道ネットワークに関する調査」</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H30.4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）対象路線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○調査では、「なにわ筋連絡線が阪急沿線地域（京都・神戸・宝塚方面）と</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十三駅からなにわ筋線を通じて、関西国際空港との直結性を得ることができ、</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近畿圏の空港アクセスネットワークが強化される」との結果が公表</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278864714"/>
                  </a:ext>
                </a:extLst>
              </a:tr>
              <a:tr h="381881">
                <a:tc rowSpan="2">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中之島線延伸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中之島～西九条～新桜島</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近畿地方交通審議会</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答申第８号</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H16.10.8</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○「夢洲まちづくり構想」（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H29.8.4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策定）において、夢洲へとつながる</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鉄道アクセスルートとして記載</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645685633"/>
                  </a:ext>
                </a:extLst>
              </a:tr>
              <a:tr h="0">
                <a:tc vMerge="1">
                  <a:txBody>
                    <a:bodyPr/>
                    <a:lstStyle/>
                    <a:p>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中之島～九条</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○ＩＲの誘致等の状況を見据え、京阪電鉄が中之島線を延伸し、</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九条駅へ接続する案を検討</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○答申ルート（中之島～西九条～新桜島）の取扱いについても、今後調整</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288992705"/>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北港テクノポート線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コスモスクエア駅～夢洲～舞洲～新桜島</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運輸政策審議会</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答申第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H1.5.31</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○大阪港トランスポートシステムが、第一種鉄道事業許可を取得</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H12.10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事業中路線</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○「夢洲まちづくり構想」（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H29.8.4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策定）において、夢洲駅を起点とする</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鉄道アクセスルートとして記載</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年の大阪・関西万博決定後、大阪市は、</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年の開業を目指し、</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cs typeface="Meiryo UI" panose="020B0604030504040204" pitchFamily="50" charset="-128"/>
                        </a:rPr>
                        <a:t> コスモスクエア～夢洲間の</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取組みを進めることを公表</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202018583"/>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桜島線延伸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ユニバーサルシティ駅～桜島～舞洲～夢洲</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○「夢洲まちづくり構想」（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H29.8.4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策定）において、夢洲駅を起点とする</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鉄道アクセスルートとして記載</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560567770"/>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大阪空港線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曽根～（仮称）大阪空港</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○国による「近畿圏における空港アクセス鉄道ネットワークに関する調査」</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H30.4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）対象路線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○調査では、「採算性の向上策の検討が必要。</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年間で黒字転換する</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可能性が低い」との結果が公表</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2401125656"/>
                  </a:ext>
                </a:extLst>
              </a:tr>
            </a:tbl>
          </a:graphicData>
        </a:graphic>
      </p:graphicFrame>
      <p:sp>
        <p:nvSpPr>
          <p:cNvPr id="8" name="正方形/長方形 7"/>
          <p:cNvSpPr/>
          <p:nvPr/>
        </p:nvSpPr>
        <p:spPr>
          <a:xfrm>
            <a:off x="-14608" y="-38163"/>
            <a:ext cx="5929828" cy="461665"/>
          </a:xfrm>
          <a:prstGeom prst="rect">
            <a:avLst/>
          </a:prstGeom>
        </p:spPr>
        <p:txBody>
          <a:bodyPr wrap="none">
            <a:spAutoFit/>
          </a:bodyPr>
          <a:lstStyle/>
          <a:p>
            <a:r>
              <a:rPr lang="ja-JP" altLang="en-US" sz="2400" b="1" u="sng" dirty="0">
                <a:solidFill>
                  <a:prstClr val="black"/>
                </a:solidFill>
                <a:latin typeface="Meiryo UI" pitchFamily="50" charset="-128"/>
                <a:ea typeface="Meiryo UI" pitchFamily="50" charset="-128"/>
                <a:cs typeface="Meiryo UI" pitchFamily="50" charset="-128"/>
              </a:rPr>
              <a:t>②事業者や地元市等の構想路線の検討状況</a:t>
            </a:r>
            <a:endParaRPr lang="ja-JP" altLang="en-US" sz="2400" dirty="0"/>
          </a:p>
        </p:txBody>
      </p:sp>
    </p:spTree>
    <p:extLst>
      <p:ext uri="{BB962C8B-B14F-4D97-AF65-F5344CB8AC3E}">
        <p14:creationId xmlns:p14="http://schemas.microsoft.com/office/powerpoint/2010/main" val="356466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98873" y="6449546"/>
            <a:ext cx="2133600" cy="365125"/>
          </a:xfrm>
        </p:spPr>
        <p:txBody>
          <a:bodyPr/>
          <a:lstStyle/>
          <a:p>
            <a:pPr>
              <a:defRPr/>
            </a:pPr>
            <a:fld id="{9126C135-2A3E-49C2-BF18-D65F4F7DE898}" type="slidenum">
              <a:rPr lang="ja-JP" altLang="en-US" smtClean="0"/>
              <a:pPr>
                <a:defRPr/>
              </a:pPr>
              <a:t>27</a:t>
            </a:fld>
            <a:endParaRPr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1505039816"/>
              </p:ext>
            </p:extLst>
          </p:nvPr>
        </p:nvGraphicFramePr>
        <p:xfrm>
          <a:off x="74537" y="32587"/>
          <a:ext cx="9004148" cy="679704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20000"/>
                    </a:ext>
                  </a:extLst>
                </a:gridCol>
                <a:gridCol w="1440000">
                  <a:extLst>
                    <a:ext uri="{9D8B030D-6E8A-4147-A177-3AD203B41FA5}">
                      <a16:colId xmlns:a16="http://schemas.microsoft.com/office/drawing/2014/main" val="58598438"/>
                    </a:ext>
                  </a:extLst>
                </a:gridCol>
                <a:gridCol w="1621460">
                  <a:extLst>
                    <a:ext uri="{9D8B030D-6E8A-4147-A177-3AD203B41FA5}">
                      <a16:colId xmlns:a16="http://schemas.microsoft.com/office/drawing/2014/main" val="273715686"/>
                    </a:ext>
                  </a:extLst>
                </a:gridCol>
                <a:gridCol w="4502688">
                  <a:extLst>
                    <a:ext uri="{9D8B030D-6E8A-4147-A177-3AD203B41FA5}">
                      <a16:colId xmlns:a16="http://schemas.microsoft.com/office/drawing/2014/main" val="20001"/>
                    </a:ext>
                  </a:extLst>
                </a:gridCol>
              </a:tblGrid>
              <a:tr h="0">
                <a:tc>
                  <a:txBody>
                    <a:bodyPr/>
                    <a:lstStyle/>
                    <a:p>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　構想路線</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dirty="0">
                          <a:latin typeface="Meiryo UI" panose="020B0604030504040204" pitchFamily="50" charset="-128"/>
                          <a:ea typeface="Meiryo UI" panose="020B0604030504040204" pitchFamily="50" charset="-128"/>
                          <a:cs typeface="Meiryo UI" panose="020B0604030504040204" pitchFamily="50" charset="-128"/>
                        </a:rPr>
                        <a:t>区間</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近畿地方交通審議会等における位置づけ</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事業者や地元市等の検討状況</a:t>
                      </a:r>
                    </a:p>
                  </a:txBody>
                  <a:tcPr>
                    <a:solidFill>
                      <a:schemeClr val="bg1">
                        <a:lumMod val="85000"/>
                      </a:schemeClr>
                    </a:solidFill>
                  </a:tcPr>
                </a:tc>
                <a:extLst>
                  <a:ext uri="{0D108BD9-81ED-4DB2-BD59-A6C34878D82A}">
                    <a16:rowId xmlns:a16="http://schemas.microsoft.com/office/drawing/2014/main" val="10000"/>
                  </a:ext>
                </a:extLst>
              </a:tr>
              <a:tr h="0">
                <a:tc rowSpan="2">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今里筋線延伸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今里～湯里六丁目</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近畿地方交通審議会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答申第８号</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H16.10.8</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○大阪市鉄道ネットワーク審議会の答申（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H26.8</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）において、「事業の可能</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性は、公設・民営に関わらす極めて厳しく、当面の方策としては地下鉄に限</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err="1">
                          <a:latin typeface="Meiryo UI" panose="020B0604030504040204" pitchFamily="50" charset="-128"/>
                          <a:ea typeface="Meiryo UI" panose="020B0604030504040204" pitchFamily="50" charset="-128"/>
                          <a:cs typeface="Meiryo UI" panose="020B0604030504040204" pitchFamily="50" charset="-128"/>
                        </a:rPr>
                        <a:t>定するのでは</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なく、利用のしやすさや沿線のまちの活性化、需要の喚起・創</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出の観点から多様な公共交通システムの導入可能性も含め、幅広い検討</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が必要」と記載</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H31.4.1</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より、大阪市と</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Osaka Metro</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が、今里筋線延伸部の需要の喚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起・創出及び鉄道代替の可能性の検証のための「いまざとライナー」</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BRT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）の運行による社会実験を開始</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0">
                <a:tc vMerge="1">
                  <a:txBody>
                    <a:bodyPr/>
                    <a:lstStyle/>
                    <a:p>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井高野～</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JR</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岸辺</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○吹田市の「吹田市都市計画マスタープラン」（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H27.3</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）において、岸辺及び</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正雀駅周辺のポテンシャル向上や大阪市北東部からのアクセス性強化、</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新たな拠点間のネットワーク形成を目指し今里筋線の延伸を促進すると</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記載</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981001652"/>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長堀鶴見緑地線延伸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大正～鶴町</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近畿地方交通審議会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答申第８号</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H16.10.8</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○大阪市鉄道ネットワーク審議会の答申（</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H26.8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）において、「事業の可能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性は、公設・民営に関わらす極めて厳しく、当面の方策としては地下鉄に限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定するのでは</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なく、利用のしやすさや沿線のまちの活性化、需要の喚起・創</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出の観点から多様な公共交通システムの導入可能性も含め、幅広い検討</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が必要」と記載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4062401850"/>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敷津長吉線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住之江公園～喜連瓜破間</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運輸政策審議会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答申第</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H1.5.31</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○大阪市鉄道ネットワーク審議会の答申（</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H26.8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）において、「事業の可能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性は、公設・民営に関わらす極めて厳しく、当面の方策としては地下鉄に限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定するのでは</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なく、利用のしやすさや沿線のまちの活性化、需要の喚起・創</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出の観点から多様な公共交通システムの導入可能性も含め、幅広い検討</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が必要」と記載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460021848"/>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千日前線延伸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南巽～弥刀方面</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運輸政策審議会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答申第</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H1.5.31</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○大阪市鉄道ネットワーク審議会の答申（</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H26.8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）において、「事業の可能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性は、公設・民営に関わらす極めて厳しく、当面の方策としては地下鉄に限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定するのでは</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なく、利用のしやすさや沿線のまちの活性化、需要の喚起・創</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出の観点から多様な公共交通システムの導入可能性も含め、幅広い検討</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が必要」と記載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240687011"/>
                  </a:ext>
                </a:extLst>
              </a:tr>
              <a:tr h="301833">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モノレール延伸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（仮称）瓜生堂～（堺方面）</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運輸政策審議会</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答申第</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H1.5.31</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○堺市が</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年度より、総合交通体系調査として、モノレールの堺方面延伸</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の事業性等に関する調査検討に着手</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21191768"/>
                  </a:ext>
                </a:extLst>
              </a:tr>
              <a:tr h="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泉北高速鉄道延伸</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和泉中央～水間鉄道名越</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l"/>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txBody>
                  <a:tcPr/>
                </a:tc>
                <a:tc>
                  <a:txBody>
                    <a:bodyPr/>
                    <a:lstStyle/>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○岸和田市が新線整備の環境づくりとして、「泉州山手線沿道のまちづくりの</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方針」（</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H28.12</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）を策定、沿線の土地区画整理事業調査などを実施中</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○岸和田市交通まちづくりアクションプラン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地域公共交通網形成計画　</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H29.11</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総合交通戦略（</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H31.2</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において、泉北高速鉄道</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和泉中央駅からの延伸を検討すると記載</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2608247296"/>
                  </a:ext>
                </a:extLst>
              </a:tr>
            </a:tbl>
          </a:graphicData>
        </a:graphic>
      </p:graphicFrame>
    </p:spTree>
    <p:extLst>
      <p:ext uri="{BB962C8B-B14F-4D97-AF65-F5344CB8AC3E}">
        <p14:creationId xmlns:p14="http://schemas.microsoft.com/office/powerpoint/2010/main" val="375471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1"/>
          <p:cNvSpPr>
            <a:spLocks noGrp="1"/>
          </p:cNvSpPr>
          <p:nvPr>
            <p:ph type="sldNum" sz="quarter" idx="12"/>
          </p:nvPr>
        </p:nvSpPr>
        <p:spPr>
          <a:xfrm>
            <a:off x="6948488" y="6448425"/>
            <a:ext cx="2133600" cy="365125"/>
          </a:xfrm>
        </p:spPr>
        <p:txBody>
          <a:bodyPr/>
          <a:lstStyle/>
          <a:p>
            <a:pPr>
              <a:defRPr/>
            </a:pPr>
            <a:fld id="{9126C135-2A3E-49C2-BF18-D65F4F7DE898}" type="slidenum">
              <a:rPr lang="ja-JP" altLang="en-US" smtClean="0"/>
              <a:pPr>
                <a:defRPr/>
              </a:pPr>
              <a:t>28</a:t>
            </a:fld>
            <a:endParaRPr lang="ja-JP" altLang="en-US" dirty="0"/>
          </a:p>
        </p:txBody>
      </p:sp>
      <p:sp>
        <p:nvSpPr>
          <p:cNvPr id="4" name="正方形/長方形 3"/>
          <p:cNvSpPr/>
          <p:nvPr/>
        </p:nvSpPr>
        <p:spPr>
          <a:xfrm>
            <a:off x="14850" y="480523"/>
            <a:ext cx="365271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■相互乗り入れ・乗継改善の取組み</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5" name="正方形/長方形 4"/>
          <p:cNvSpPr/>
          <p:nvPr/>
        </p:nvSpPr>
        <p:spPr>
          <a:xfrm>
            <a:off x="68637" y="763493"/>
            <a:ext cx="9008128" cy="15696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sz="1600" dirty="0">
                <a:solidFill>
                  <a:schemeClr val="tx1"/>
                </a:solidFill>
                <a:latin typeface="Meiryo UI" pitchFamily="50" charset="-128"/>
                <a:ea typeface="Meiryo UI" pitchFamily="50" charset="-128"/>
                <a:cs typeface="Meiryo UI" pitchFamily="50" charset="-128"/>
              </a:rPr>
              <a:t>　「公共交通戦略（</a:t>
            </a:r>
            <a:r>
              <a:rPr lang="en-US" altLang="ja-JP" sz="1600" dirty="0">
                <a:solidFill>
                  <a:schemeClr val="tx1"/>
                </a:solidFill>
                <a:latin typeface="Meiryo UI" pitchFamily="50" charset="-128"/>
                <a:ea typeface="Meiryo UI" pitchFamily="50" charset="-128"/>
                <a:cs typeface="Meiryo UI" pitchFamily="50" charset="-128"/>
              </a:rPr>
              <a:t>H26.1</a:t>
            </a:r>
            <a:r>
              <a:rPr lang="ja-JP" altLang="en-US" sz="1600" dirty="0">
                <a:solidFill>
                  <a:schemeClr val="tx1"/>
                </a:solidFill>
                <a:latin typeface="Meiryo UI" pitchFamily="50" charset="-128"/>
                <a:ea typeface="Meiryo UI" pitchFamily="50" charset="-128"/>
                <a:cs typeface="Meiryo UI" pitchFamily="50" charset="-128"/>
              </a:rPr>
              <a:t>）」の柱の一つである「公共交通の利便性向上」の取組みとして、「都心へのアクセス強化」、「放射環状型鉄道ネットワークの形成」、「観光資源へのアクセス強化」といった観点から抽出した主要駅</a:t>
            </a:r>
            <a:r>
              <a:rPr lang="en-US" altLang="ja-JP" sz="1600" dirty="0">
                <a:solidFill>
                  <a:schemeClr val="tx1"/>
                </a:solidFill>
                <a:latin typeface="Meiryo UI" pitchFamily="50" charset="-128"/>
                <a:ea typeface="Meiryo UI" pitchFamily="50" charset="-128"/>
                <a:cs typeface="Meiryo UI" pitchFamily="50" charset="-128"/>
              </a:rPr>
              <a:t>15</a:t>
            </a:r>
            <a:r>
              <a:rPr lang="ja-JP" altLang="en-US" sz="1600" dirty="0">
                <a:solidFill>
                  <a:schemeClr val="tx1"/>
                </a:solidFill>
                <a:latin typeface="Meiryo UI" pitchFamily="50" charset="-128"/>
                <a:ea typeface="Meiryo UI" pitchFamily="50" charset="-128"/>
                <a:cs typeface="Meiryo UI" pitchFamily="50" charset="-128"/>
              </a:rPr>
              <a:t>箇所の乗継改善について、平成</a:t>
            </a:r>
            <a:r>
              <a:rPr lang="en-US" altLang="ja-JP" sz="1600" dirty="0">
                <a:solidFill>
                  <a:schemeClr val="tx1"/>
                </a:solidFill>
                <a:latin typeface="Meiryo UI" pitchFamily="50" charset="-128"/>
                <a:ea typeface="Meiryo UI" pitchFamily="50" charset="-128"/>
                <a:cs typeface="Meiryo UI" pitchFamily="50" charset="-128"/>
              </a:rPr>
              <a:t>27</a:t>
            </a:r>
            <a:r>
              <a:rPr lang="ja-JP" altLang="en-US" sz="1600" dirty="0">
                <a:solidFill>
                  <a:schemeClr val="tx1"/>
                </a:solidFill>
                <a:latin typeface="Meiryo UI" pitchFamily="50" charset="-128"/>
                <a:ea typeface="Meiryo UI" pitchFamily="50" charset="-128"/>
                <a:cs typeface="Meiryo UI" pitchFamily="50" charset="-128"/>
              </a:rPr>
              <a:t>年度から</a:t>
            </a:r>
            <a:r>
              <a:rPr lang="en-US" altLang="ja-JP" sz="1600" dirty="0">
                <a:solidFill>
                  <a:schemeClr val="tx1"/>
                </a:solidFill>
                <a:latin typeface="Meiryo UI" pitchFamily="50" charset="-128"/>
                <a:ea typeface="Meiryo UI" pitchFamily="50" charset="-128"/>
                <a:cs typeface="Meiryo UI" pitchFamily="50" charset="-128"/>
              </a:rPr>
              <a:t>29</a:t>
            </a:r>
            <a:r>
              <a:rPr lang="ja-JP" altLang="en-US" sz="1600" dirty="0">
                <a:solidFill>
                  <a:schemeClr val="tx1"/>
                </a:solidFill>
                <a:latin typeface="Meiryo UI" pitchFamily="50" charset="-128"/>
                <a:ea typeface="Meiryo UI" pitchFamily="50" charset="-128"/>
                <a:cs typeface="Meiryo UI" pitchFamily="50" charset="-128"/>
              </a:rPr>
              <a:t>年度までの</a:t>
            </a:r>
            <a:r>
              <a:rPr lang="en-US" altLang="ja-JP" sz="1600" dirty="0">
                <a:solidFill>
                  <a:schemeClr val="tx1"/>
                </a:solidFill>
                <a:latin typeface="Meiryo UI" pitchFamily="50" charset="-128"/>
                <a:ea typeface="Meiryo UI" pitchFamily="50" charset="-128"/>
                <a:cs typeface="Meiryo UI" pitchFamily="50" charset="-128"/>
              </a:rPr>
              <a:t>3</a:t>
            </a:r>
            <a:r>
              <a:rPr lang="ja-JP" altLang="en-US" sz="1600" dirty="0">
                <a:solidFill>
                  <a:schemeClr val="tx1"/>
                </a:solidFill>
                <a:latin typeface="Meiryo UI" pitchFamily="50" charset="-128"/>
                <a:ea typeface="Meiryo UI" pitchFamily="50" charset="-128"/>
                <a:cs typeface="Meiryo UI" pitchFamily="50" charset="-128"/>
              </a:rPr>
              <a:t>か年で、大阪府が利用者の視点にたった検討案を作成し、鉄道事業者と意見交換を実施する等の取組みを進めている</a:t>
            </a:r>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　以下に、検討案を作成した</a:t>
            </a:r>
            <a:r>
              <a:rPr lang="en-US" altLang="ja-JP" sz="1600" dirty="0">
                <a:solidFill>
                  <a:schemeClr val="tx1"/>
                </a:solidFill>
                <a:latin typeface="Meiryo UI" pitchFamily="50" charset="-128"/>
                <a:ea typeface="Meiryo UI" pitchFamily="50" charset="-128"/>
                <a:cs typeface="Meiryo UI" pitchFamily="50" charset="-128"/>
              </a:rPr>
              <a:t>15</a:t>
            </a:r>
            <a:r>
              <a:rPr lang="ja-JP" altLang="en-US" sz="1600" dirty="0">
                <a:solidFill>
                  <a:schemeClr val="tx1"/>
                </a:solidFill>
                <a:latin typeface="Meiryo UI" pitchFamily="50" charset="-128"/>
                <a:ea typeface="Meiryo UI" pitchFamily="50" charset="-128"/>
                <a:cs typeface="Meiryo UI" pitchFamily="50" charset="-128"/>
              </a:rPr>
              <a:t>箇所及び、別途、鉄道事業者と課題の整理などを意見交換している中百舌鳥駅の乗継改善、南海高野線のなにわ筋直通の取組状況を示す</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8" name="正方形/長方形 7"/>
          <p:cNvSpPr/>
          <p:nvPr/>
        </p:nvSpPr>
        <p:spPr>
          <a:xfrm>
            <a:off x="10324" y="44624"/>
            <a:ext cx="7277954" cy="461665"/>
          </a:xfrm>
          <a:prstGeom prst="rect">
            <a:avLst/>
          </a:prstGeom>
        </p:spPr>
        <p:txBody>
          <a:bodyPr wrap="none">
            <a:spAutoFit/>
          </a:bodyPr>
          <a:lstStyle/>
          <a:p>
            <a:r>
              <a:rPr lang="ja-JP" altLang="en-US" sz="2400" b="1" u="sng" dirty="0">
                <a:solidFill>
                  <a:prstClr val="black"/>
                </a:solidFill>
                <a:latin typeface="Meiryo UI" pitchFamily="50" charset="-128"/>
                <a:ea typeface="Meiryo UI" pitchFamily="50" charset="-128"/>
                <a:cs typeface="Meiryo UI" pitchFamily="50" charset="-128"/>
              </a:rPr>
              <a:t>③公共交通の利便性向上、利用促進に関する取組状況</a:t>
            </a:r>
            <a:endParaRPr lang="ja-JP" altLang="en-US" sz="2400" dirty="0"/>
          </a:p>
        </p:txBody>
      </p:sp>
      <p:graphicFrame>
        <p:nvGraphicFramePr>
          <p:cNvPr id="9" name="表 8"/>
          <p:cNvGraphicFramePr>
            <a:graphicFrameLocks noGrp="1"/>
          </p:cNvGraphicFramePr>
          <p:nvPr>
            <p:extLst>
              <p:ext uri="{D42A27DB-BD31-4B8C-83A1-F6EECF244321}">
                <p14:modId xmlns:p14="http://schemas.microsoft.com/office/powerpoint/2010/main" val="1710207106"/>
              </p:ext>
            </p:extLst>
          </p:nvPr>
        </p:nvGraphicFramePr>
        <p:xfrm>
          <a:off x="455161" y="2333153"/>
          <a:ext cx="8365311" cy="4442117"/>
        </p:xfrm>
        <a:graphic>
          <a:graphicData uri="http://schemas.openxmlformats.org/drawingml/2006/table">
            <a:tbl>
              <a:tblPr firstRow="1" bandRow="1">
                <a:tableStyleId>{5940675A-B579-460E-94D1-54222C63F5DA}</a:tableStyleId>
              </a:tblPr>
              <a:tblGrid>
                <a:gridCol w="3445480">
                  <a:extLst>
                    <a:ext uri="{9D8B030D-6E8A-4147-A177-3AD203B41FA5}">
                      <a16:colId xmlns:a16="http://schemas.microsoft.com/office/drawing/2014/main" val="20001"/>
                    </a:ext>
                  </a:extLst>
                </a:gridCol>
                <a:gridCol w="4919831">
                  <a:extLst>
                    <a:ext uri="{9D8B030D-6E8A-4147-A177-3AD203B41FA5}">
                      <a16:colId xmlns:a16="http://schemas.microsoft.com/office/drawing/2014/main" val="20003"/>
                    </a:ext>
                  </a:extLst>
                </a:gridCol>
              </a:tblGrid>
              <a:tr h="258845">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検討案</a:t>
                      </a:r>
                    </a:p>
                  </a:txBody>
                  <a:tcPr marL="91448" marR="91448" marT="45685" marB="45685">
                    <a:solidFill>
                      <a:schemeClr val="bg1">
                        <a:lumMod val="85000"/>
                      </a:schemeClr>
                    </a:solidFill>
                  </a:tcPr>
                </a:tc>
                <a:tc>
                  <a:txBody>
                    <a:bodyPr/>
                    <a:lstStyle/>
                    <a:p>
                      <a:pPr algn="ctr">
                        <a:lnSpc>
                          <a:spcPts val="1400"/>
                        </a:lnSpc>
                      </a:pP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取組状況</a:t>
                      </a:r>
                    </a:p>
                  </a:txBody>
                  <a:tcPr marL="91448" marR="91448" marT="45685" marB="45685">
                    <a:solidFill>
                      <a:schemeClr val="bg1">
                        <a:lumMod val="85000"/>
                      </a:schemeClr>
                    </a:solidFill>
                  </a:tcPr>
                </a:tc>
                <a:extLst>
                  <a:ext uri="{0D108BD9-81ED-4DB2-BD59-A6C34878D82A}">
                    <a16:rowId xmlns:a16="http://schemas.microsoft.com/office/drawing/2014/main" val="10000"/>
                  </a:ext>
                </a:extLst>
              </a:tr>
              <a:tr h="744318">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梅田、難波、新大阪、淀屋橋</a:t>
                      </a: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○主要乗継経路の案内強化（サイン等）</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○乗継移動時の快適性向上</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（屋根の設置）等</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○梅田は、大阪・梅田駅周辺サイン整備協議会を設置（</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H30.4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し、</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ターミナルで統一したサイン整備を実施（</a:t>
                      </a:r>
                      <a:r>
                        <a:rPr kumimoji="1" lang="en-US" altLang="ja-JP" sz="1200" baseline="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より</a:t>
                      </a:r>
                      <a:r>
                        <a:rPr kumimoji="1" lang="en-US" altLang="ja-JP" sz="1200" baseline="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年間）</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○難波、新大阪では、乗継情報案内モニター等を整備し、</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案内を強化（新大阪（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）、難波（</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10001"/>
                  </a:ext>
                </a:extLst>
              </a:tr>
              <a:tr h="744297">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鶴橋、新今宮、西九条</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○移動制約者等の乗継経路の短縮・利便性</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向上（エレベーターの設置等）</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○西九条は、乗継経路上にエレベーターを新設し、案内を強化（</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○鶴橋は、乗継情報案内モニター等の整備を実施（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○新今宮についても、乗継情報案内モニターを整備（</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4062401850"/>
                  </a:ext>
                </a:extLst>
              </a:tr>
              <a:tr h="582493">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京橋、天下茶屋</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○利便性を向上させる新たな乗継経路</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（乗継改札や連絡通路等）を新設</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○京橋は、都市再生緊急整備地域が拡大され、京橋駅周辺が</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追加（</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3460021848"/>
                  </a:ext>
                </a:extLst>
              </a:tr>
              <a:tr h="582493">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谷町九丁目（大阪上本町）</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○スムーズな移動、乗り継ぎを楽しめる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空間づくり（店舗等による賑わい創出）</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○鉄道事業者と意見交換を実施（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（主な論点）連絡通路の快適性向上、賑わい創出など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○乗継情報案内モニターを整備（</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1240687011"/>
                  </a:ext>
                </a:extLst>
              </a:tr>
              <a:tr h="744318">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天王寺（阿部野橋）</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○近鉄と</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JR</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を相互直通化することで、南河内・</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奈良方面から大阪、新大阪、京都方面への</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連携を強化</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marL="0" marR="0" lvl="0" indent="0" algn="l" defTabSz="914276" rtl="0" eaLnBrk="1" fontAlgn="auto" latinLnBrk="0" hangingPunct="1">
                        <a:lnSpc>
                          <a:spcPts val="13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○鉄道事業者と意見交換を実施（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76" rtl="0" eaLnBrk="1" fontAlgn="auto" latinLnBrk="0" hangingPunct="1">
                        <a:lnSpc>
                          <a:spcPts val="13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（主な論点）相互直通化の技術的課題、案内充実などによる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76" rtl="0" eaLnBrk="1" fontAlgn="auto" latinLnBrk="0" hangingPunct="1">
                        <a:lnSpc>
                          <a:spcPts val="13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乗継利便性の向上など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○案内サインの整備を実施（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199050942"/>
                  </a:ext>
                </a:extLst>
              </a:tr>
              <a:tr h="744318">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柏原・道明寺、河内長野</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○柏原、道明寺、河内長野駅付近で、隣接</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する路線同士を接続し相互乗入を実現、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観光列車の運行</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○鉄道事業者等と意見交換を実施（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（主な論点）鉄道を利用した周遊性向上のための需要喚起、</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乗継案内の充実など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○柏原、道明寺駅において、案内サイン等を整備（</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1873562969"/>
                  </a:ext>
                </a:extLst>
              </a:tr>
            </a:tbl>
          </a:graphicData>
        </a:graphic>
      </p:graphicFrame>
    </p:spTree>
    <p:extLst>
      <p:ext uri="{BB962C8B-B14F-4D97-AF65-F5344CB8AC3E}">
        <p14:creationId xmlns:p14="http://schemas.microsoft.com/office/powerpoint/2010/main" val="81586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05700" y="6453336"/>
            <a:ext cx="2133600" cy="365125"/>
          </a:xfrm>
        </p:spPr>
        <p:txBody>
          <a:bodyPr/>
          <a:lstStyle/>
          <a:p>
            <a:pPr>
              <a:defRPr/>
            </a:pPr>
            <a:fld id="{9126C135-2A3E-49C2-BF18-D65F4F7DE898}" type="slidenum">
              <a:rPr lang="ja-JP" altLang="en-US" smtClean="0"/>
              <a:pPr>
                <a:defRPr/>
              </a:pPr>
              <a:t>2</a:t>
            </a:fld>
            <a:endParaRPr lang="ja-JP" altLang="en-US" dirty="0"/>
          </a:p>
        </p:txBody>
      </p:sp>
      <p:sp>
        <p:nvSpPr>
          <p:cNvPr id="3" name="Rectangle 2"/>
          <p:cNvSpPr>
            <a:spLocks noChangeArrowheads="1"/>
          </p:cNvSpPr>
          <p:nvPr/>
        </p:nvSpPr>
        <p:spPr bwMode="auto">
          <a:xfrm>
            <a:off x="0" y="-88"/>
            <a:ext cx="9144000" cy="513185"/>
          </a:xfrm>
          <a:prstGeom prst="rect">
            <a:avLst/>
          </a:prstGeom>
          <a:gradFill rotWithShape="1">
            <a:gsLst>
              <a:gs pos="0">
                <a:srgbClr val="3333CC"/>
              </a:gs>
              <a:gs pos="50000">
                <a:schemeClr val="bg1"/>
              </a:gs>
              <a:gs pos="100000">
                <a:srgbClr val="3333CC"/>
              </a:gs>
            </a:gsLst>
            <a:lin ang="5400000" scaled="1"/>
          </a:gradFill>
          <a:ln>
            <a:noFill/>
          </a:ln>
          <a:effectLst/>
        </p:spPr>
        <p:txBody>
          <a:bodyPr wrap="none" lIns="91435" tIns="45717" rIns="91435" bIns="45717" anchor="ctr"/>
          <a:lstStyle/>
          <a:p>
            <a:pPr>
              <a:defRPr/>
            </a:pPr>
            <a:r>
              <a:rPr lang="ja-JP" altLang="en-US" sz="2800" dirty="0">
                <a:latin typeface="Meiryo UI" pitchFamily="50" charset="-128"/>
                <a:ea typeface="Meiryo UI" pitchFamily="50" charset="-128"/>
                <a:cs typeface="Meiryo UI" pitchFamily="50" charset="-128"/>
              </a:rPr>
              <a:t>　戦略の構成</a:t>
            </a:r>
          </a:p>
        </p:txBody>
      </p:sp>
      <p:sp>
        <p:nvSpPr>
          <p:cNvPr id="4" name="正方形/長方形 3"/>
          <p:cNvSpPr/>
          <p:nvPr/>
        </p:nvSpPr>
        <p:spPr>
          <a:xfrm>
            <a:off x="18080" y="990319"/>
            <a:ext cx="5220000" cy="523220"/>
          </a:xfrm>
          <a:prstGeom prst="rect">
            <a:avLst/>
          </a:prstGeom>
          <a:ln>
            <a:solidFill>
              <a:schemeClr val="accent1"/>
            </a:solidFill>
          </a:ln>
        </p:spPr>
        <p:txBody>
          <a:bodyPr wrap="none" anchor="ctr">
            <a:noAutofit/>
          </a:bodyPr>
          <a:lstStyle/>
          <a:p>
            <a:r>
              <a:rPr lang="en-US" altLang="ja-JP" sz="2600" b="1" dirty="0">
                <a:effectLst>
                  <a:outerShdw blurRad="38100" dist="38100" dir="2700000" algn="tl">
                    <a:srgbClr val="000000">
                      <a:alpha val="43137"/>
                    </a:srgbClr>
                  </a:outerShdw>
                </a:effectLst>
                <a:latin typeface="Meiryo UI"/>
                <a:ea typeface="Meiryo UI"/>
                <a:cs typeface="Meiryo UI"/>
              </a:rPr>
              <a:t>1.</a:t>
            </a:r>
            <a:r>
              <a:rPr lang="ja-JP" altLang="en-US" sz="2600" b="1" dirty="0">
                <a:effectLst>
                  <a:outerShdw blurRad="38100" dist="38100" dir="2700000" algn="tl">
                    <a:srgbClr val="000000">
                      <a:alpha val="43137"/>
                    </a:srgbClr>
                  </a:outerShdw>
                </a:effectLst>
                <a:latin typeface="Meiryo UI"/>
                <a:ea typeface="Meiryo UI"/>
                <a:cs typeface="Meiryo UI"/>
              </a:rPr>
              <a:t>　公共交通の役割・効果</a:t>
            </a:r>
          </a:p>
        </p:txBody>
      </p:sp>
      <p:cxnSp>
        <p:nvCxnSpPr>
          <p:cNvPr id="7" name="直線矢印コネクタ 6"/>
          <p:cNvCxnSpPr>
            <a:stCxn id="4" idx="2"/>
            <a:endCxn id="8" idx="0"/>
          </p:cNvCxnSpPr>
          <p:nvPr/>
        </p:nvCxnSpPr>
        <p:spPr>
          <a:xfrm flipH="1">
            <a:off x="2627488" y="1513539"/>
            <a:ext cx="592" cy="5085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7488" y="2022055"/>
            <a:ext cx="5220000" cy="954107"/>
          </a:xfrm>
          <a:prstGeom prst="rect">
            <a:avLst/>
          </a:prstGeom>
          <a:ln>
            <a:solidFill>
              <a:schemeClr val="accent1"/>
            </a:solidFill>
          </a:ln>
        </p:spPr>
        <p:txBody>
          <a:bodyPr wrap="none" anchor="ctr">
            <a:noAutofit/>
          </a:bodyPr>
          <a:lstStyle/>
          <a:p>
            <a:r>
              <a:rPr lang="en-US" altLang="ja-JP" sz="2600" b="1" dirty="0">
                <a:effectLst>
                  <a:outerShdw blurRad="38100" dist="38100" dir="2700000" algn="tl">
                    <a:srgbClr val="000000">
                      <a:alpha val="43137"/>
                    </a:srgbClr>
                  </a:outerShdw>
                </a:effectLst>
                <a:latin typeface="Meiryo UI"/>
                <a:ea typeface="Meiryo UI"/>
                <a:cs typeface="Meiryo UI"/>
              </a:rPr>
              <a:t>2.</a:t>
            </a:r>
            <a:r>
              <a:rPr lang="ja-JP" altLang="en-US" sz="2600" b="1" dirty="0">
                <a:effectLst>
                  <a:outerShdw blurRad="38100" dist="38100" dir="2700000" algn="tl">
                    <a:srgbClr val="000000">
                      <a:alpha val="43137"/>
                    </a:srgbClr>
                  </a:outerShdw>
                </a:effectLst>
                <a:latin typeface="Meiryo UI"/>
                <a:ea typeface="Meiryo UI"/>
                <a:cs typeface="Meiryo UI"/>
              </a:rPr>
              <a:t>　大阪の公共交通の特色</a:t>
            </a:r>
            <a:r>
              <a:rPr lang="en-US" altLang="ja-JP" sz="2600" b="1" dirty="0">
                <a:effectLst>
                  <a:outerShdw blurRad="38100" dist="38100" dir="2700000" algn="tl">
                    <a:srgbClr val="000000">
                      <a:alpha val="43137"/>
                    </a:srgbClr>
                  </a:outerShdw>
                </a:effectLst>
                <a:latin typeface="Meiryo UI"/>
                <a:ea typeface="Meiryo UI"/>
                <a:cs typeface="Meiryo UI"/>
              </a:rPr>
              <a:t>/</a:t>
            </a:r>
          </a:p>
          <a:p>
            <a:r>
              <a:rPr lang="ja-JP" altLang="en-US" sz="2600" b="1" dirty="0">
                <a:effectLst>
                  <a:outerShdw blurRad="38100" dist="38100" dir="2700000" algn="tl">
                    <a:srgbClr val="000000">
                      <a:alpha val="43137"/>
                    </a:srgbClr>
                  </a:outerShdw>
                </a:effectLst>
                <a:latin typeface="Meiryo UI"/>
                <a:ea typeface="Meiryo UI"/>
                <a:cs typeface="Meiryo UI"/>
              </a:rPr>
              <a:t>　　　改善・強化すべき点</a:t>
            </a:r>
          </a:p>
        </p:txBody>
      </p:sp>
      <p:sp>
        <p:nvSpPr>
          <p:cNvPr id="9" name="正方形/長方形 8"/>
          <p:cNvSpPr/>
          <p:nvPr/>
        </p:nvSpPr>
        <p:spPr>
          <a:xfrm>
            <a:off x="13648" y="3510599"/>
            <a:ext cx="5220000" cy="523220"/>
          </a:xfrm>
          <a:prstGeom prst="rect">
            <a:avLst/>
          </a:prstGeom>
          <a:ln>
            <a:solidFill>
              <a:schemeClr val="accent1"/>
            </a:solidFill>
          </a:ln>
        </p:spPr>
        <p:txBody>
          <a:bodyPr wrap="none" anchor="ctr">
            <a:noAutofit/>
          </a:bodyPr>
          <a:lstStyle/>
          <a:p>
            <a:r>
              <a:rPr lang="en-US" altLang="ja-JP" sz="2600" b="1" dirty="0">
                <a:effectLst>
                  <a:outerShdw blurRad="38100" dist="38100" dir="2700000" algn="tl">
                    <a:srgbClr val="000000">
                      <a:alpha val="43137"/>
                    </a:srgbClr>
                  </a:outerShdw>
                </a:effectLst>
                <a:latin typeface="Meiryo UI"/>
                <a:ea typeface="Meiryo UI"/>
                <a:cs typeface="Meiryo UI"/>
              </a:rPr>
              <a:t>3.</a:t>
            </a:r>
            <a:r>
              <a:rPr lang="ja-JP" altLang="en-US" sz="2600" b="1" dirty="0">
                <a:effectLst>
                  <a:outerShdw blurRad="38100" dist="38100" dir="2700000" algn="tl">
                    <a:srgbClr val="000000">
                      <a:alpha val="43137"/>
                    </a:srgbClr>
                  </a:outerShdw>
                </a:effectLst>
                <a:latin typeface="Meiryo UI"/>
                <a:ea typeface="Meiryo UI"/>
                <a:cs typeface="Meiryo UI"/>
              </a:rPr>
              <a:t>　公共交通戦略の基本的方向性</a:t>
            </a:r>
          </a:p>
        </p:txBody>
      </p:sp>
      <p:cxnSp>
        <p:nvCxnSpPr>
          <p:cNvPr id="10" name="直線矢印コネクタ 9"/>
          <p:cNvCxnSpPr>
            <a:stCxn id="8" idx="2"/>
            <a:endCxn id="9" idx="0"/>
          </p:cNvCxnSpPr>
          <p:nvPr/>
        </p:nvCxnSpPr>
        <p:spPr>
          <a:xfrm flipH="1">
            <a:off x="2623648" y="2976162"/>
            <a:ext cx="3840" cy="5344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13720" y="4691771"/>
            <a:ext cx="5220000" cy="523220"/>
          </a:xfrm>
          <a:prstGeom prst="rect">
            <a:avLst/>
          </a:prstGeom>
          <a:ln>
            <a:solidFill>
              <a:schemeClr val="accent1"/>
            </a:solidFill>
          </a:ln>
        </p:spPr>
        <p:txBody>
          <a:bodyPr wrap="none" anchor="ctr">
            <a:noAutofit/>
          </a:bodyPr>
          <a:lstStyle/>
          <a:p>
            <a:r>
              <a:rPr lang="en-US" altLang="ja-JP" sz="2600" b="1" dirty="0">
                <a:effectLst>
                  <a:outerShdw blurRad="38100" dist="38100" dir="2700000" algn="tl">
                    <a:srgbClr val="000000">
                      <a:alpha val="43137"/>
                    </a:srgbClr>
                  </a:outerShdw>
                </a:effectLst>
                <a:latin typeface="Meiryo UI"/>
                <a:ea typeface="Meiryo UI"/>
                <a:cs typeface="Meiryo UI"/>
              </a:rPr>
              <a:t>4.</a:t>
            </a:r>
            <a:r>
              <a:rPr lang="ja-JP" altLang="en-US" sz="2600" b="1" dirty="0">
                <a:effectLst>
                  <a:outerShdw blurRad="38100" dist="38100" dir="2700000" algn="tl">
                    <a:srgbClr val="000000">
                      <a:alpha val="43137"/>
                    </a:srgbClr>
                  </a:outerShdw>
                </a:effectLst>
                <a:latin typeface="Meiryo UI"/>
                <a:ea typeface="Meiryo UI"/>
                <a:cs typeface="Meiryo UI"/>
              </a:rPr>
              <a:t>　取組みの方向性</a:t>
            </a:r>
          </a:p>
        </p:txBody>
      </p:sp>
      <p:cxnSp>
        <p:nvCxnSpPr>
          <p:cNvPr id="13" name="直線矢印コネクタ 12"/>
          <p:cNvCxnSpPr>
            <a:stCxn id="9" idx="2"/>
            <a:endCxn id="12" idx="0"/>
          </p:cNvCxnSpPr>
          <p:nvPr/>
        </p:nvCxnSpPr>
        <p:spPr>
          <a:xfrm>
            <a:off x="2623648" y="4033819"/>
            <a:ext cx="72" cy="65795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364408" y="2377635"/>
            <a:ext cx="2880000" cy="338554"/>
          </a:xfrm>
          <a:prstGeom prst="rect">
            <a:avLst/>
          </a:prstGeom>
          <a:noFill/>
          <a:ln w="6350">
            <a:solidFill>
              <a:schemeClr val="accent1">
                <a:shade val="95000"/>
                <a:satMod val="105000"/>
              </a:schemeClr>
            </a:solidFill>
            <a:prstDash val="dash"/>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＊大阪の公共交通の分析</a:t>
            </a:r>
          </a:p>
        </p:txBody>
      </p:sp>
      <p:sp>
        <p:nvSpPr>
          <p:cNvPr id="16" name="テキスト ボックス 15"/>
          <p:cNvSpPr txBox="1"/>
          <p:nvPr/>
        </p:nvSpPr>
        <p:spPr>
          <a:xfrm>
            <a:off x="5364408" y="3113673"/>
            <a:ext cx="2880000" cy="1323439"/>
          </a:xfrm>
          <a:prstGeom prst="rect">
            <a:avLst/>
          </a:prstGeom>
          <a:noFill/>
          <a:ln w="6350">
            <a:solidFill>
              <a:schemeClr val="accent1">
                <a:shade val="95000"/>
                <a:satMod val="105000"/>
              </a:schemeClr>
            </a:solidFill>
            <a:prstDash val="dash"/>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＊分析結果の反映</a:t>
            </a:r>
            <a:endParaRPr kumimoji="1"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＊戦略の３本柱</a:t>
            </a:r>
            <a:endParaRPr kumimoji="1"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・鉄道ネットワークの充実 </a:t>
            </a:r>
          </a:p>
          <a:p>
            <a:r>
              <a:rPr lang="ja-JP" altLang="en-US" sz="1600" dirty="0">
                <a:latin typeface="Meiryo UI" pitchFamily="50" charset="-128"/>
                <a:ea typeface="Meiryo UI" pitchFamily="50" charset="-128"/>
                <a:cs typeface="Meiryo UI" pitchFamily="50" charset="-128"/>
              </a:rPr>
              <a:t>　　・公共交通の利便性向上</a:t>
            </a:r>
          </a:p>
          <a:p>
            <a:r>
              <a:rPr lang="ja-JP" altLang="en-US" sz="1600" dirty="0">
                <a:latin typeface="Meiryo UI" pitchFamily="50" charset="-128"/>
                <a:ea typeface="Meiryo UI" pitchFamily="50" charset="-128"/>
                <a:cs typeface="Meiryo UI" pitchFamily="50" charset="-128"/>
              </a:rPr>
              <a:t>　　・公共交通の利用促進</a:t>
            </a:r>
            <a:endParaRPr kumimoji="1" lang="ja-JP" altLang="en-US" sz="1600" b="1" dirty="0">
              <a:latin typeface="Meiryo UI" pitchFamily="50" charset="-128"/>
              <a:ea typeface="Meiryo UI" pitchFamily="50" charset="-128"/>
              <a:cs typeface="Meiryo UI" pitchFamily="50" charset="-128"/>
            </a:endParaRPr>
          </a:p>
        </p:txBody>
      </p:sp>
      <p:sp>
        <p:nvSpPr>
          <p:cNvPr id="17" name="テキスト ボックス 16"/>
          <p:cNvSpPr txBox="1"/>
          <p:nvPr/>
        </p:nvSpPr>
        <p:spPr>
          <a:xfrm>
            <a:off x="5364408" y="4784104"/>
            <a:ext cx="2880000" cy="338554"/>
          </a:xfrm>
          <a:prstGeom prst="rect">
            <a:avLst/>
          </a:prstGeom>
          <a:noFill/>
          <a:ln w="6350">
            <a:solidFill>
              <a:schemeClr val="accent1">
                <a:shade val="95000"/>
                <a:satMod val="105000"/>
              </a:schemeClr>
            </a:solidFill>
            <a:prstDash val="dash"/>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＊取組み内容の例示</a:t>
            </a:r>
          </a:p>
        </p:txBody>
      </p:sp>
      <p:sp>
        <p:nvSpPr>
          <p:cNvPr id="18" name="テキスト ボックス 26"/>
          <p:cNvSpPr txBox="1">
            <a:spLocks noChangeArrowheads="1"/>
          </p:cNvSpPr>
          <p:nvPr/>
        </p:nvSpPr>
        <p:spPr bwMode="auto">
          <a:xfrm>
            <a:off x="8100392" y="566900"/>
            <a:ext cx="1043608" cy="5755422"/>
          </a:xfrm>
          <a:prstGeom prst="rect">
            <a:avLst/>
          </a:prstGeom>
          <a:noFill/>
          <a:ln w="9525">
            <a:noFill/>
            <a:miter lim="800000"/>
            <a:headEnd/>
            <a:tailEnd/>
          </a:ln>
        </p:spPr>
        <p:txBody>
          <a:bodyPr wrap="square">
            <a:spAutoFit/>
          </a:bodyPr>
          <a:lstStyle/>
          <a:p>
            <a:pPr algn="ctr"/>
            <a:r>
              <a:rPr lang="ja-JP" altLang="en-US" sz="1600" dirty="0">
                <a:latin typeface="Meiryo UI"/>
                <a:ea typeface="Meiryo UI"/>
                <a:cs typeface="Meiryo UI"/>
              </a:rPr>
              <a:t>頁</a:t>
            </a: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r>
              <a:rPr lang="ja-JP" altLang="en-US" sz="1600" dirty="0">
                <a:latin typeface="Meiryo UI"/>
                <a:ea typeface="Meiryo UI"/>
                <a:cs typeface="Meiryo UI"/>
              </a:rPr>
              <a:t>・・・３　　　</a:t>
            </a: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r>
              <a:rPr lang="ja-JP" altLang="en-US" sz="1600" dirty="0">
                <a:latin typeface="Meiryo UI"/>
                <a:ea typeface="Meiryo UI"/>
                <a:cs typeface="Meiryo UI"/>
              </a:rPr>
              <a:t>・・・４　</a:t>
            </a: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r>
              <a:rPr lang="ja-JP" altLang="en-US" sz="1600" dirty="0">
                <a:latin typeface="Meiryo UI"/>
                <a:ea typeface="Meiryo UI"/>
                <a:cs typeface="Meiryo UI"/>
              </a:rPr>
              <a:t>・・・８　</a:t>
            </a: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r>
              <a:rPr lang="ja-JP" altLang="en-US" sz="1600" dirty="0">
                <a:latin typeface="Meiryo UI"/>
                <a:ea typeface="Meiryo UI"/>
                <a:cs typeface="Meiryo UI"/>
              </a:rPr>
              <a:t>・・・</a:t>
            </a:r>
            <a:r>
              <a:rPr lang="en-US" altLang="ja-JP" sz="1600" dirty="0">
                <a:latin typeface="Meiryo UI"/>
                <a:ea typeface="Meiryo UI"/>
                <a:cs typeface="Meiryo UI"/>
              </a:rPr>
              <a:t>11</a:t>
            </a: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endParaRPr lang="en-US" altLang="ja-JP" sz="1600" dirty="0">
              <a:latin typeface="Meiryo UI"/>
              <a:ea typeface="Meiryo UI"/>
              <a:cs typeface="Meiryo UI"/>
            </a:endParaRPr>
          </a:p>
          <a:p>
            <a:pPr algn="r"/>
            <a:r>
              <a:rPr lang="ja-JP" altLang="en-US" sz="1600" dirty="0">
                <a:latin typeface="Meiryo UI"/>
                <a:ea typeface="Meiryo UI"/>
                <a:cs typeface="Meiryo UI"/>
              </a:rPr>
              <a:t>・・・</a:t>
            </a:r>
            <a:r>
              <a:rPr lang="en-US" altLang="ja-JP" sz="1600" dirty="0">
                <a:latin typeface="Meiryo UI"/>
                <a:ea typeface="Meiryo UI"/>
                <a:cs typeface="Meiryo UI"/>
              </a:rPr>
              <a:t>24 </a:t>
            </a:r>
            <a:r>
              <a:rPr lang="ja-JP" altLang="en-US" sz="1600" dirty="0">
                <a:latin typeface="Meiryo UI"/>
                <a:ea typeface="Meiryo UI"/>
                <a:cs typeface="Meiryo UI"/>
              </a:rPr>
              <a:t>　</a:t>
            </a:r>
            <a:endParaRPr lang="en-US" altLang="ja-JP" sz="1600" dirty="0">
              <a:latin typeface="Meiryo UI"/>
              <a:ea typeface="Meiryo UI"/>
              <a:cs typeface="Meiryo UI"/>
            </a:endParaRPr>
          </a:p>
        </p:txBody>
      </p:sp>
      <p:sp>
        <p:nvSpPr>
          <p:cNvPr id="5" name="大かっこ 4"/>
          <p:cNvSpPr/>
          <p:nvPr/>
        </p:nvSpPr>
        <p:spPr>
          <a:xfrm>
            <a:off x="5662000" y="3672320"/>
            <a:ext cx="2448272" cy="717771"/>
          </a:xfrm>
          <a:prstGeom prst="bracketPair">
            <a:avLst>
              <a:gd name="adj" fmla="val 109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矢印コネクタ 18"/>
          <p:cNvCxnSpPr/>
          <p:nvPr/>
        </p:nvCxnSpPr>
        <p:spPr>
          <a:xfrm>
            <a:off x="2627712" y="5229200"/>
            <a:ext cx="72" cy="65795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22049" y="5930116"/>
            <a:ext cx="5220000" cy="811252"/>
          </a:xfrm>
          <a:prstGeom prst="rect">
            <a:avLst/>
          </a:prstGeom>
          <a:ln>
            <a:solidFill>
              <a:schemeClr val="accent1"/>
            </a:solidFill>
          </a:ln>
        </p:spPr>
        <p:txBody>
          <a:bodyPr wrap="none" anchor="ctr">
            <a:noAutofit/>
          </a:bodyPr>
          <a:lstStyle/>
          <a:p>
            <a:r>
              <a:rPr lang="en-US" altLang="ja-JP" sz="2600" b="1" dirty="0">
                <a:effectLst>
                  <a:outerShdw blurRad="38100" dist="38100" dir="2700000" algn="tl">
                    <a:srgbClr val="000000">
                      <a:alpha val="43137"/>
                    </a:srgbClr>
                  </a:outerShdw>
                </a:effectLst>
                <a:latin typeface="Meiryo UI"/>
                <a:ea typeface="Meiryo UI"/>
                <a:cs typeface="Meiryo UI"/>
              </a:rPr>
              <a:t>5.</a:t>
            </a:r>
            <a:r>
              <a:rPr lang="ja-JP" altLang="en-US" sz="2600" b="1" dirty="0">
                <a:effectLst>
                  <a:outerShdw blurRad="38100" dist="38100" dir="2700000" algn="tl">
                    <a:srgbClr val="000000">
                      <a:alpha val="43137"/>
                    </a:srgbClr>
                  </a:outerShdw>
                </a:effectLst>
                <a:latin typeface="Meiryo UI"/>
                <a:ea typeface="Meiryo UI"/>
                <a:cs typeface="Meiryo UI"/>
              </a:rPr>
              <a:t>　公共交通戦略</a:t>
            </a:r>
            <a:r>
              <a:rPr lang="en-US" altLang="ja-JP" sz="2600" b="1" dirty="0">
                <a:effectLst>
                  <a:outerShdw blurRad="38100" dist="38100" dir="2700000" algn="tl">
                    <a:srgbClr val="000000">
                      <a:alpha val="43137"/>
                    </a:srgbClr>
                  </a:outerShdw>
                </a:effectLst>
                <a:latin typeface="Meiryo UI"/>
                <a:ea typeface="Meiryo UI"/>
                <a:cs typeface="Meiryo UI"/>
              </a:rPr>
              <a:t>(H26.1)</a:t>
            </a:r>
            <a:r>
              <a:rPr lang="ja-JP" altLang="en-US" sz="2600" b="1" dirty="0">
                <a:effectLst>
                  <a:outerShdw blurRad="38100" dist="38100" dir="2700000" algn="tl">
                    <a:srgbClr val="000000">
                      <a:alpha val="43137"/>
                    </a:srgbClr>
                  </a:outerShdw>
                </a:effectLst>
                <a:latin typeface="Meiryo UI"/>
                <a:ea typeface="Meiryo UI"/>
                <a:cs typeface="Meiryo UI"/>
              </a:rPr>
              <a:t>以降の</a:t>
            </a:r>
            <a:endParaRPr lang="en-US" altLang="ja-JP" sz="2600" b="1" dirty="0">
              <a:effectLst>
                <a:outerShdw blurRad="38100" dist="38100" dir="2700000" algn="tl">
                  <a:srgbClr val="000000">
                    <a:alpha val="43137"/>
                  </a:srgbClr>
                </a:outerShdw>
              </a:effectLst>
              <a:latin typeface="Meiryo UI"/>
              <a:ea typeface="Meiryo UI"/>
              <a:cs typeface="Meiryo UI"/>
            </a:endParaRPr>
          </a:p>
          <a:p>
            <a:r>
              <a:rPr lang="ja-JP" altLang="en-US" sz="2600" b="1" dirty="0">
                <a:effectLst>
                  <a:outerShdw blurRad="38100" dist="38100" dir="2700000" algn="tl">
                    <a:srgbClr val="000000">
                      <a:alpha val="43137"/>
                    </a:srgbClr>
                  </a:outerShdw>
                </a:effectLst>
                <a:latin typeface="Meiryo UI"/>
                <a:ea typeface="Meiryo UI"/>
                <a:cs typeface="Meiryo UI"/>
              </a:rPr>
              <a:t>　　 取組状況</a:t>
            </a:r>
          </a:p>
        </p:txBody>
      </p:sp>
      <p:sp>
        <p:nvSpPr>
          <p:cNvPr id="21" name="テキスト ボックス 20"/>
          <p:cNvSpPr txBox="1"/>
          <p:nvPr/>
        </p:nvSpPr>
        <p:spPr>
          <a:xfrm>
            <a:off x="5364088" y="5898758"/>
            <a:ext cx="2880000" cy="338554"/>
          </a:xfrm>
          <a:prstGeom prst="rect">
            <a:avLst/>
          </a:prstGeom>
          <a:noFill/>
          <a:ln w="6350">
            <a:solidFill>
              <a:schemeClr val="accent1">
                <a:shade val="95000"/>
                <a:satMod val="105000"/>
              </a:schemeClr>
            </a:solidFill>
            <a:prstDash val="dash"/>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＊現</a:t>
            </a:r>
            <a:r>
              <a:rPr lang="ja-JP" altLang="en-US" sz="1600" dirty="0">
                <a:latin typeface="Meiryo UI" pitchFamily="50" charset="-128"/>
                <a:ea typeface="Meiryo UI" pitchFamily="50" charset="-128"/>
                <a:cs typeface="Meiryo UI" pitchFamily="50" charset="-128"/>
              </a:rPr>
              <a:t>戦略路線等の進捗状況</a:t>
            </a:r>
            <a:endParaRPr kumimoji="1" lang="ja-JP" altLang="en-US" sz="16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46754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48488" y="6538791"/>
            <a:ext cx="2133600" cy="365125"/>
          </a:xfrm>
        </p:spPr>
        <p:txBody>
          <a:bodyPr/>
          <a:lstStyle/>
          <a:p>
            <a:pPr>
              <a:defRPr/>
            </a:pPr>
            <a:fld id="{9126C135-2A3E-49C2-BF18-D65F4F7DE898}" type="slidenum">
              <a:rPr lang="ja-JP" altLang="en-US" smtClean="0"/>
              <a:pPr>
                <a:defRPr/>
              </a:pPr>
              <a:t>29</a:t>
            </a:fld>
            <a:endParaRPr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94872149"/>
              </p:ext>
            </p:extLst>
          </p:nvPr>
        </p:nvGraphicFramePr>
        <p:xfrm>
          <a:off x="395536" y="245842"/>
          <a:ext cx="8365311" cy="3111150"/>
        </p:xfrm>
        <a:graphic>
          <a:graphicData uri="http://schemas.openxmlformats.org/drawingml/2006/table">
            <a:tbl>
              <a:tblPr firstRow="1" bandRow="1">
                <a:tableStyleId>{5940675A-B579-460E-94D1-54222C63F5DA}</a:tableStyleId>
              </a:tblPr>
              <a:tblGrid>
                <a:gridCol w="3445480">
                  <a:extLst>
                    <a:ext uri="{9D8B030D-6E8A-4147-A177-3AD203B41FA5}">
                      <a16:colId xmlns:a16="http://schemas.microsoft.com/office/drawing/2014/main" val="20001"/>
                    </a:ext>
                  </a:extLst>
                </a:gridCol>
                <a:gridCol w="4919831">
                  <a:extLst>
                    <a:ext uri="{9D8B030D-6E8A-4147-A177-3AD203B41FA5}">
                      <a16:colId xmlns:a16="http://schemas.microsoft.com/office/drawing/2014/main" val="20003"/>
                    </a:ext>
                  </a:extLst>
                </a:gridCol>
              </a:tblGrid>
              <a:tr h="258845">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検討案</a:t>
                      </a:r>
                    </a:p>
                  </a:txBody>
                  <a:tcPr marL="91448" marR="91448" marT="45685" marB="45685">
                    <a:solidFill>
                      <a:schemeClr val="bg1">
                        <a:lumMod val="85000"/>
                      </a:schemeClr>
                    </a:solidFill>
                  </a:tcPr>
                </a:tc>
                <a:tc>
                  <a:txBody>
                    <a:bodyPr/>
                    <a:lstStyle/>
                    <a:p>
                      <a:pPr algn="ctr">
                        <a:lnSpc>
                          <a:spcPts val="1400"/>
                        </a:lnSpc>
                      </a:pP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取組状況</a:t>
                      </a:r>
                    </a:p>
                  </a:txBody>
                  <a:tcPr marL="91448" marR="91448" marT="45685" marB="45685">
                    <a:solidFill>
                      <a:schemeClr val="bg1">
                        <a:lumMod val="85000"/>
                      </a:schemeClr>
                    </a:solidFill>
                  </a:tcPr>
                </a:tc>
                <a:extLst>
                  <a:ext uri="{0D108BD9-81ED-4DB2-BD59-A6C34878D82A}">
                    <a16:rowId xmlns:a16="http://schemas.microsoft.com/office/drawing/2014/main" val="10000"/>
                  </a:ext>
                </a:extLst>
              </a:tr>
              <a:tr h="582493">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日根野</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○大阪南部・和歌山方面と関空方面への同</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一ホーム対面乗換が可能な駅構造に変更</a:t>
                      </a: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○鉄道事業者等と意見交換を実施（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（主な論点）同一ホーム対面乗換の技術的課題、大阪南部、和歌山</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方面から関空への乗換をスムーズにする方策など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1969003581"/>
                  </a:ext>
                </a:extLst>
              </a:tr>
              <a:tr h="582493">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河内磐船（河内森）</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○安全性・快適性に配慮した乗継経路（歩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車分離された連絡通路）の整備等</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○交野市と意見交換を実施（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（主な論点）乗継経路となる市道の安全性向上など</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4044655594"/>
                  </a:ext>
                </a:extLst>
              </a:tr>
              <a:tr h="906142">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中百舌鳥</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○地下鉄と南海の乗継利便性のため、地下連</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絡通路案と橋上通路案の</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案を検討</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○地下連絡通路案について、混雑するホーム上において、工事中も乗客を</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安全に誘導できるよう、技術的な課題を中心に、鉄道事業者と協議を実施</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○また、改札の位置の変更など、移動距離を少しでも減らす改善策</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について</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堺市等と協議中</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(H29~)</a:t>
                      </a:r>
                    </a:p>
                  </a:txBody>
                  <a:tcPr marL="91448" marR="91448" marT="45685" marB="45685"/>
                </a:tc>
                <a:extLst>
                  <a:ext uri="{0D108BD9-81ED-4DB2-BD59-A6C34878D82A}">
                    <a16:rowId xmlns:a16="http://schemas.microsoft.com/office/drawing/2014/main" val="3860576891"/>
                  </a:ext>
                </a:extLst>
              </a:tr>
              <a:tr h="744318">
                <a:tc>
                  <a:txBody>
                    <a:bodyPr/>
                    <a:lstStyle/>
                    <a:p>
                      <a:pPr algn="l">
                        <a:lnSpc>
                          <a:spcPts val="13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南海高野線なにわ筋線への接続</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tc>
                  <a:txBody>
                    <a:bodyPr/>
                    <a:lstStyle/>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○南海高野線からの乗入れの可能性については、採算面、技術面</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で様々な課題があり、鉄道事業者とともに、幅広く検討する必要</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 まずは、新大阪やうめきたと関西国際空港等を結ぶなにわ筋線の</a:t>
                      </a:r>
                      <a:endParaRPr kumimoji="1" lang="en-US" altLang="ja-JP" sz="1200" baseline="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cs typeface="Meiryo UI" panose="020B0604030504040204" pitchFamily="50" charset="-128"/>
                        </a:rPr>
                        <a:t>開業をめざし、関係者とともに確実に取組みを実施</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91448" marR="91448" marT="45685" marB="45685"/>
                </a:tc>
                <a:extLst>
                  <a:ext uri="{0D108BD9-81ED-4DB2-BD59-A6C34878D82A}">
                    <a16:rowId xmlns:a16="http://schemas.microsoft.com/office/drawing/2014/main" val="1528303112"/>
                  </a:ext>
                </a:extLst>
              </a:tr>
            </a:tbl>
          </a:graphicData>
        </a:graphic>
      </p:graphicFrame>
    </p:spTree>
    <p:extLst>
      <p:ext uri="{BB962C8B-B14F-4D97-AF65-F5344CB8AC3E}">
        <p14:creationId xmlns:p14="http://schemas.microsoft.com/office/powerpoint/2010/main" val="862126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30</a:t>
            </a:fld>
            <a:endParaRPr lang="ja-JP" altLang="en-US" dirty="0"/>
          </a:p>
        </p:txBody>
      </p:sp>
      <p:sp>
        <p:nvSpPr>
          <p:cNvPr id="3" name="正方形/長方形 2"/>
          <p:cNvSpPr/>
          <p:nvPr/>
        </p:nvSpPr>
        <p:spPr>
          <a:xfrm>
            <a:off x="55190" y="107340"/>
            <a:ext cx="566893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■連続立体交差事業</a:t>
            </a:r>
            <a:endParaRPr lang="en-US" altLang="ja-JP" b="1" dirty="0">
              <a:solidFill>
                <a:schemeClr val="tx1"/>
              </a:solidFill>
              <a:latin typeface="Meiryo UI" pitchFamily="50" charset="-128"/>
              <a:ea typeface="Meiryo UI" pitchFamily="50" charset="-128"/>
              <a:cs typeface="Meiryo UI" pitchFamily="50" charset="-128"/>
            </a:endParaRPr>
          </a:p>
        </p:txBody>
      </p:sp>
      <p:grpSp>
        <p:nvGrpSpPr>
          <p:cNvPr id="4" name="グループ化 3"/>
          <p:cNvGrpSpPr/>
          <p:nvPr/>
        </p:nvGrpSpPr>
        <p:grpSpPr>
          <a:xfrm>
            <a:off x="4716016" y="478065"/>
            <a:ext cx="4597313" cy="6038850"/>
            <a:chOff x="-6591572" y="1966912"/>
            <a:chExt cx="5851786" cy="7686675"/>
          </a:xfrm>
        </p:grpSpPr>
        <p:sp>
          <p:nvSpPr>
            <p:cNvPr id="5" name="Text Box 58"/>
            <p:cNvSpPr txBox="1">
              <a:spLocks noChangeArrowheads="1"/>
            </p:cNvSpPr>
            <p:nvPr/>
          </p:nvSpPr>
          <p:spPr bwMode="auto">
            <a:xfrm>
              <a:off x="-3060421" y="5759230"/>
              <a:ext cx="670811" cy="503052"/>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ja-JP" altLang="en-US" sz="500" dirty="0">
                <a:solidFill>
                  <a:srgbClr val="000000"/>
                </a:solidFill>
                <a:latin typeface="HG丸ｺﾞｼｯｸM-PRO" panose="020F0600000000000000" pitchFamily="50" charset="-128"/>
                <a:ea typeface="HG丸ｺﾞｼｯｸM-PRO" panose="020F0600000000000000" pitchFamily="50" charset="-128"/>
              </a:endParaRPr>
            </a:p>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大阪外環状線</a:t>
              </a:r>
            </a:p>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（東大阪市）</a:t>
              </a:r>
            </a:p>
          </p:txBody>
        </p:sp>
        <p:sp>
          <p:nvSpPr>
            <p:cNvPr id="6" name="Text Box 49"/>
            <p:cNvSpPr txBox="1">
              <a:spLocks noChangeArrowheads="1"/>
            </p:cNvSpPr>
            <p:nvPr/>
          </p:nvSpPr>
          <p:spPr bwMode="auto">
            <a:xfrm>
              <a:off x="-1892311" y="4219341"/>
              <a:ext cx="1152525" cy="38099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ja-JP" altLang="en-US" sz="500" dirty="0">
                <a:solidFill>
                  <a:srgbClr val="000000"/>
                </a:solidFill>
                <a:latin typeface="HG丸ｺﾞｼｯｸM-PRO" panose="020F0600000000000000" pitchFamily="50" charset="-128"/>
                <a:ea typeface="HG丸ｺﾞｼｯｸM-PRO" panose="020F0600000000000000" pitchFamily="50" charset="-128"/>
              </a:endParaRP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京阪本線・交野線</a:t>
              </a:r>
            </a:p>
            <a:p>
              <a:pPr>
                <a:lnSpc>
                  <a:spcPts val="800"/>
                </a:lnSpc>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（枚方市）</a:t>
              </a:r>
            </a:p>
          </p:txBody>
        </p:sp>
        <p:sp>
          <p:nvSpPr>
            <p:cNvPr id="7" name="Text Box 54"/>
            <p:cNvSpPr txBox="1">
              <a:spLocks noChangeArrowheads="1"/>
            </p:cNvSpPr>
            <p:nvPr/>
          </p:nvSpPr>
          <p:spPr bwMode="auto">
            <a:xfrm>
              <a:off x="-2105297" y="5834062"/>
              <a:ext cx="1257300" cy="24765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近鉄奈良線（東大阪市）</a:t>
              </a:r>
            </a:p>
          </p:txBody>
        </p:sp>
        <p:sp>
          <p:nvSpPr>
            <p:cNvPr id="8" name="Text Box 55"/>
            <p:cNvSpPr txBox="1">
              <a:spLocks noChangeArrowheads="1"/>
            </p:cNvSpPr>
            <p:nvPr/>
          </p:nvSpPr>
          <p:spPr bwMode="auto">
            <a:xfrm>
              <a:off x="-2095772" y="6081712"/>
              <a:ext cx="1190625" cy="24765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近鉄大阪線（八尾市）</a:t>
              </a:r>
            </a:p>
          </p:txBody>
        </p:sp>
        <p:sp>
          <p:nvSpPr>
            <p:cNvPr id="9" name="AutoShape 1"/>
            <p:cNvSpPr>
              <a:spLocks noChangeArrowheads="1"/>
            </p:cNvSpPr>
            <p:nvPr/>
          </p:nvSpPr>
          <p:spPr bwMode="auto">
            <a:xfrm>
              <a:off x="-1619522" y="2043112"/>
              <a:ext cx="381000" cy="400050"/>
            </a:xfrm>
            <a:prstGeom prst="flowChartConnector">
              <a:avLst/>
            </a:prstGeom>
            <a:noFill/>
            <a:ln w="19050">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0" name="Freeform 2"/>
            <p:cNvSpPr>
              <a:spLocks/>
            </p:cNvSpPr>
            <p:nvPr/>
          </p:nvSpPr>
          <p:spPr bwMode="auto">
            <a:xfrm>
              <a:off x="-1505222" y="2043112"/>
              <a:ext cx="142875" cy="390525"/>
            </a:xfrm>
            <a:custGeom>
              <a:avLst/>
              <a:gdLst>
                <a:gd name="T0" fmla="*/ 0 w 15"/>
                <a:gd name="T1" fmla="*/ 2147483647 h 41"/>
                <a:gd name="T2" fmla="*/ 2147483647 w 15"/>
                <a:gd name="T3" fmla="*/ 2147483647 h 41"/>
                <a:gd name="T4" fmla="*/ 2147483647 w 15"/>
                <a:gd name="T5" fmla="*/ 2147483647 h 41"/>
                <a:gd name="T6" fmla="*/ 2147483647 w 15"/>
                <a:gd name="T7" fmla="*/ 0 h 41"/>
                <a:gd name="T8" fmla="*/ 0 w 15"/>
                <a:gd name="T9" fmla="*/ 2147483647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41">
                  <a:moveTo>
                    <a:pt x="0" y="41"/>
                  </a:moveTo>
                  <a:lnTo>
                    <a:pt x="8" y="36"/>
                  </a:lnTo>
                  <a:lnTo>
                    <a:pt x="15" y="40"/>
                  </a:lnTo>
                  <a:lnTo>
                    <a:pt x="8" y="0"/>
                  </a:lnTo>
                  <a:lnTo>
                    <a:pt x="0" y="41"/>
                  </a:lnTo>
                  <a:close/>
                </a:path>
              </a:pathLst>
            </a:custGeom>
            <a:solidFill>
              <a:srgbClr xmlns:mc="http://schemas.openxmlformats.org/markup-compatibility/2006" xmlns:a14="http://schemas.microsoft.com/office/drawing/2010/main" val="000000" mc:Ignorable="a14" a14:legacySpreadsheetColorIndex="8"/>
            </a:solidFill>
            <a:ln w="952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11" name="Freeform 3"/>
            <p:cNvSpPr>
              <a:spLocks/>
            </p:cNvSpPr>
            <p:nvPr/>
          </p:nvSpPr>
          <p:spPr bwMode="auto">
            <a:xfrm>
              <a:off x="-1457597" y="1966912"/>
              <a:ext cx="57150" cy="47625"/>
            </a:xfrm>
            <a:custGeom>
              <a:avLst/>
              <a:gdLst>
                <a:gd name="T0" fmla="*/ 0 w 6"/>
                <a:gd name="T1" fmla="*/ 2147483647 h 9"/>
                <a:gd name="T2" fmla="*/ 2147483647 w 6"/>
                <a:gd name="T3" fmla="*/ 0 h 9"/>
                <a:gd name="T4" fmla="*/ 2147483647 w 6"/>
                <a:gd name="T5" fmla="*/ 2147483647 h 9"/>
                <a:gd name="T6" fmla="*/ 2147483647 w 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0" y="9"/>
                  </a:moveTo>
                  <a:lnTo>
                    <a:pt x="1" y="0"/>
                  </a:lnTo>
                  <a:lnTo>
                    <a:pt x="6" y="8"/>
                  </a:lnTo>
                  <a:lnTo>
                    <a:pt x="6"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2" name="Freeform 4"/>
            <p:cNvSpPr>
              <a:spLocks/>
            </p:cNvSpPr>
            <p:nvPr/>
          </p:nvSpPr>
          <p:spPr bwMode="auto">
            <a:xfrm>
              <a:off x="-4419872" y="2043112"/>
              <a:ext cx="3333750" cy="3771900"/>
            </a:xfrm>
            <a:custGeom>
              <a:avLst/>
              <a:gdLst>
                <a:gd name="T0" fmla="*/ 0 w 350"/>
                <a:gd name="T1" fmla="*/ 2147483647 h 390"/>
                <a:gd name="T2" fmla="*/ 2147483647 w 350"/>
                <a:gd name="T3" fmla="*/ 0 h 390"/>
                <a:gd name="T4" fmla="*/ 2147483647 w 350"/>
                <a:gd name="T5" fmla="*/ 2147483647 h 390"/>
                <a:gd name="T6" fmla="*/ 2147483647 w 350"/>
                <a:gd name="T7" fmla="*/ 2147483647 h 390"/>
                <a:gd name="T8" fmla="*/ 2147483647 w 350"/>
                <a:gd name="T9" fmla="*/ 2147483647 h 390"/>
                <a:gd name="T10" fmla="*/ 2147483647 w 350"/>
                <a:gd name="T11" fmla="*/ 2147483647 h 390"/>
                <a:gd name="T12" fmla="*/ 2147483647 w 350"/>
                <a:gd name="T13" fmla="*/ 2147483647 h 390"/>
                <a:gd name="T14" fmla="*/ 2147483647 w 350"/>
                <a:gd name="T15" fmla="*/ 2147483647 h 390"/>
                <a:gd name="T16" fmla="*/ 2147483647 w 350"/>
                <a:gd name="T17" fmla="*/ 2147483647 h 390"/>
                <a:gd name="T18" fmla="*/ 2147483647 w 350"/>
                <a:gd name="T19" fmla="*/ 2147483647 h 390"/>
                <a:gd name="T20" fmla="*/ 2147483647 w 350"/>
                <a:gd name="T21" fmla="*/ 2147483647 h 390"/>
                <a:gd name="T22" fmla="*/ 2147483647 w 350"/>
                <a:gd name="T23" fmla="*/ 2147483647 h 390"/>
                <a:gd name="T24" fmla="*/ 2147483647 w 350"/>
                <a:gd name="T25" fmla="*/ 2147483647 h 390"/>
                <a:gd name="T26" fmla="*/ 2147483647 w 350"/>
                <a:gd name="T27" fmla="*/ 2147483647 h 390"/>
                <a:gd name="T28" fmla="*/ 2147483647 w 350"/>
                <a:gd name="T29" fmla="*/ 2147483647 h 390"/>
                <a:gd name="T30" fmla="*/ 2147483647 w 350"/>
                <a:gd name="T31" fmla="*/ 2147483647 h 390"/>
                <a:gd name="T32" fmla="*/ 2147483647 w 350"/>
                <a:gd name="T33" fmla="*/ 2147483647 h 390"/>
                <a:gd name="T34" fmla="*/ 2147483647 w 350"/>
                <a:gd name="T35" fmla="*/ 2147483647 h 390"/>
                <a:gd name="T36" fmla="*/ 2147483647 w 350"/>
                <a:gd name="T37" fmla="*/ 2147483647 h 390"/>
                <a:gd name="T38" fmla="*/ 2147483647 w 350"/>
                <a:gd name="T39" fmla="*/ 2147483647 h 390"/>
                <a:gd name="T40" fmla="*/ 2147483647 w 350"/>
                <a:gd name="T41" fmla="*/ 2147483647 h 390"/>
                <a:gd name="T42" fmla="*/ 2147483647 w 350"/>
                <a:gd name="T43" fmla="*/ 2147483647 h 390"/>
                <a:gd name="T44" fmla="*/ 2147483647 w 350"/>
                <a:gd name="T45" fmla="*/ 2147483647 h 390"/>
                <a:gd name="T46" fmla="*/ 2147483647 w 350"/>
                <a:gd name="T47" fmla="*/ 2147483647 h 390"/>
                <a:gd name="T48" fmla="*/ 2147483647 w 350"/>
                <a:gd name="T49" fmla="*/ 2147483647 h 390"/>
                <a:gd name="T50" fmla="*/ 2147483647 w 350"/>
                <a:gd name="T51" fmla="*/ 2147483647 h 390"/>
                <a:gd name="T52" fmla="*/ 2147483647 w 350"/>
                <a:gd name="T53" fmla="*/ 2147483647 h 390"/>
                <a:gd name="T54" fmla="*/ 2147483647 w 350"/>
                <a:gd name="T55" fmla="*/ 2147483647 h 390"/>
                <a:gd name="T56" fmla="*/ 2147483647 w 350"/>
                <a:gd name="T57" fmla="*/ 2147483647 h 390"/>
                <a:gd name="T58" fmla="*/ 2147483647 w 350"/>
                <a:gd name="T59" fmla="*/ 2147483647 h 390"/>
                <a:gd name="T60" fmla="*/ 2147483647 w 350"/>
                <a:gd name="T61" fmla="*/ 2147483647 h 390"/>
                <a:gd name="T62" fmla="*/ 2147483647 w 350"/>
                <a:gd name="T63" fmla="*/ 2147483647 h 390"/>
                <a:gd name="T64" fmla="*/ 2147483647 w 350"/>
                <a:gd name="T65" fmla="*/ 2147483647 h 390"/>
                <a:gd name="T66" fmla="*/ 2147483647 w 350"/>
                <a:gd name="T67" fmla="*/ 2147483647 h 390"/>
                <a:gd name="T68" fmla="*/ 2147483647 w 350"/>
                <a:gd name="T69" fmla="*/ 2147483647 h 390"/>
                <a:gd name="T70" fmla="*/ 2147483647 w 350"/>
                <a:gd name="T71" fmla="*/ 2147483647 h 390"/>
                <a:gd name="T72" fmla="*/ 2147483647 w 350"/>
                <a:gd name="T73" fmla="*/ 2147483647 h 390"/>
                <a:gd name="T74" fmla="*/ 2147483647 w 350"/>
                <a:gd name="T75" fmla="*/ 2147483647 h 390"/>
                <a:gd name="T76" fmla="*/ 2147483647 w 350"/>
                <a:gd name="T77" fmla="*/ 2147483647 h 390"/>
                <a:gd name="T78" fmla="*/ 2147483647 w 350"/>
                <a:gd name="T79" fmla="*/ 2147483647 h 390"/>
                <a:gd name="T80" fmla="*/ 2147483647 w 350"/>
                <a:gd name="T81" fmla="*/ 2147483647 h 390"/>
                <a:gd name="T82" fmla="*/ 2147483647 w 350"/>
                <a:gd name="T83" fmla="*/ 2147483647 h 390"/>
                <a:gd name="T84" fmla="*/ 2147483647 w 350"/>
                <a:gd name="T85" fmla="*/ 2147483647 h 390"/>
                <a:gd name="T86" fmla="*/ 2147483647 w 350"/>
                <a:gd name="T87" fmla="*/ 2147483647 h 390"/>
                <a:gd name="T88" fmla="*/ 2147483647 w 350"/>
                <a:gd name="T89" fmla="*/ 2147483647 h 390"/>
                <a:gd name="T90" fmla="*/ 2147483647 w 350"/>
                <a:gd name="T91" fmla="*/ 2147483647 h 390"/>
                <a:gd name="T92" fmla="*/ 2147483647 w 350"/>
                <a:gd name="T93" fmla="*/ 2147483647 h 390"/>
                <a:gd name="T94" fmla="*/ 2147483647 w 350"/>
                <a:gd name="T95" fmla="*/ 2147483647 h 390"/>
                <a:gd name="T96" fmla="*/ 2147483647 w 350"/>
                <a:gd name="T97" fmla="*/ 2147483647 h 390"/>
                <a:gd name="T98" fmla="*/ 2147483647 w 350"/>
                <a:gd name="T99" fmla="*/ 2147483647 h 390"/>
                <a:gd name="T100" fmla="*/ 2147483647 w 350"/>
                <a:gd name="T101" fmla="*/ 2147483647 h 390"/>
                <a:gd name="T102" fmla="*/ 2147483647 w 350"/>
                <a:gd name="T103" fmla="*/ 2147483647 h 390"/>
                <a:gd name="T104" fmla="*/ 2147483647 w 350"/>
                <a:gd name="T105" fmla="*/ 2147483647 h 390"/>
                <a:gd name="T106" fmla="*/ 2147483647 w 350"/>
                <a:gd name="T107" fmla="*/ 2147483647 h 390"/>
                <a:gd name="T108" fmla="*/ 2147483647 w 350"/>
                <a:gd name="T109" fmla="*/ 2147483647 h 390"/>
                <a:gd name="T110" fmla="*/ 2147483647 w 350"/>
                <a:gd name="T111" fmla="*/ 2147483647 h 390"/>
                <a:gd name="T112" fmla="*/ 2147483647 w 350"/>
                <a:gd name="T113" fmla="*/ 2147483647 h 390"/>
                <a:gd name="T114" fmla="*/ 2147483647 w 350"/>
                <a:gd name="T115" fmla="*/ 2147483647 h 390"/>
                <a:gd name="T116" fmla="*/ 2147483647 w 350"/>
                <a:gd name="T117" fmla="*/ 2147483647 h 390"/>
                <a:gd name="T118" fmla="*/ 2147483647 w 350"/>
                <a:gd name="T119" fmla="*/ 2147483647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0" h="390">
                  <a:moveTo>
                    <a:pt x="0" y="12"/>
                  </a:moveTo>
                  <a:lnTo>
                    <a:pt x="17" y="0"/>
                  </a:lnTo>
                  <a:lnTo>
                    <a:pt x="33" y="3"/>
                  </a:lnTo>
                  <a:lnTo>
                    <a:pt x="42" y="11"/>
                  </a:lnTo>
                  <a:lnTo>
                    <a:pt x="41" y="22"/>
                  </a:lnTo>
                  <a:lnTo>
                    <a:pt x="40" y="32"/>
                  </a:lnTo>
                  <a:lnTo>
                    <a:pt x="41" y="40"/>
                  </a:lnTo>
                  <a:lnTo>
                    <a:pt x="63" y="46"/>
                  </a:lnTo>
                  <a:lnTo>
                    <a:pt x="66" y="38"/>
                  </a:lnTo>
                  <a:lnTo>
                    <a:pt x="75" y="50"/>
                  </a:lnTo>
                  <a:lnTo>
                    <a:pt x="90" y="42"/>
                  </a:lnTo>
                  <a:lnTo>
                    <a:pt x="136" y="63"/>
                  </a:lnTo>
                  <a:lnTo>
                    <a:pt x="127" y="70"/>
                  </a:lnTo>
                  <a:lnTo>
                    <a:pt x="132" y="90"/>
                  </a:lnTo>
                  <a:lnTo>
                    <a:pt x="125" y="92"/>
                  </a:lnTo>
                  <a:lnTo>
                    <a:pt x="129" y="107"/>
                  </a:lnTo>
                  <a:lnTo>
                    <a:pt x="140" y="116"/>
                  </a:lnTo>
                  <a:lnTo>
                    <a:pt x="145" y="108"/>
                  </a:lnTo>
                  <a:lnTo>
                    <a:pt x="155" y="111"/>
                  </a:lnTo>
                  <a:lnTo>
                    <a:pt x="155" y="119"/>
                  </a:lnTo>
                  <a:lnTo>
                    <a:pt x="174" y="133"/>
                  </a:lnTo>
                  <a:lnTo>
                    <a:pt x="175" y="143"/>
                  </a:lnTo>
                  <a:lnTo>
                    <a:pt x="183" y="138"/>
                  </a:lnTo>
                  <a:lnTo>
                    <a:pt x="204" y="141"/>
                  </a:lnTo>
                  <a:lnTo>
                    <a:pt x="209" y="125"/>
                  </a:lnTo>
                  <a:lnTo>
                    <a:pt x="207" y="117"/>
                  </a:lnTo>
                  <a:lnTo>
                    <a:pt x="195" y="123"/>
                  </a:lnTo>
                  <a:lnTo>
                    <a:pt x="194" y="113"/>
                  </a:lnTo>
                  <a:lnTo>
                    <a:pt x="187" y="122"/>
                  </a:lnTo>
                  <a:lnTo>
                    <a:pt x="195" y="98"/>
                  </a:lnTo>
                  <a:lnTo>
                    <a:pt x="206" y="97"/>
                  </a:lnTo>
                  <a:lnTo>
                    <a:pt x="201" y="88"/>
                  </a:lnTo>
                  <a:lnTo>
                    <a:pt x="213" y="77"/>
                  </a:lnTo>
                  <a:lnTo>
                    <a:pt x="218" y="88"/>
                  </a:lnTo>
                  <a:lnTo>
                    <a:pt x="237" y="85"/>
                  </a:lnTo>
                  <a:lnTo>
                    <a:pt x="242" y="97"/>
                  </a:lnTo>
                  <a:lnTo>
                    <a:pt x="234" y="118"/>
                  </a:lnTo>
                  <a:lnTo>
                    <a:pt x="226" y="126"/>
                  </a:lnTo>
                  <a:lnTo>
                    <a:pt x="237" y="130"/>
                  </a:lnTo>
                  <a:lnTo>
                    <a:pt x="244" y="123"/>
                  </a:lnTo>
                  <a:lnTo>
                    <a:pt x="256" y="123"/>
                  </a:lnTo>
                  <a:lnTo>
                    <a:pt x="270" y="140"/>
                  </a:lnTo>
                  <a:lnTo>
                    <a:pt x="271" y="149"/>
                  </a:lnTo>
                  <a:lnTo>
                    <a:pt x="285" y="158"/>
                  </a:lnTo>
                  <a:lnTo>
                    <a:pt x="296" y="174"/>
                  </a:lnTo>
                  <a:lnTo>
                    <a:pt x="295" y="189"/>
                  </a:lnTo>
                  <a:lnTo>
                    <a:pt x="303" y="196"/>
                  </a:lnTo>
                  <a:lnTo>
                    <a:pt x="303" y="213"/>
                  </a:lnTo>
                  <a:lnTo>
                    <a:pt x="313" y="211"/>
                  </a:lnTo>
                  <a:lnTo>
                    <a:pt x="350" y="263"/>
                  </a:lnTo>
                  <a:lnTo>
                    <a:pt x="328" y="292"/>
                  </a:lnTo>
                  <a:lnTo>
                    <a:pt x="318" y="282"/>
                  </a:lnTo>
                  <a:lnTo>
                    <a:pt x="310" y="291"/>
                  </a:lnTo>
                  <a:lnTo>
                    <a:pt x="314" y="319"/>
                  </a:lnTo>
                  <a:lnTo>
                    <a:pt x="306" y="315"/>
                  </a:lnTo>
                  <a:lnTo>
                    <a:pt x="303" y="329"/>
                  </a:lnTo>
                  <a:lnTo>
                    <a:pt x="309" y="345"/>
                  </a:lnTo>
                  <a:lnTo>
                    <a:pt x="287" y="361"/>
                  </a:lnTo>
                  <a:lnTo>
                    <a:pt x="282" y="372"/>
                  </a:lnTo>
                  <a:lnTo>
                    <a:pt x="287" y="390"/>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3" name="Freeform 5"/>
            <p:cNvSpPr>
              <a:spLocks/>
            </p:cNvSpPr>
            <p:nvPr/>
          </p:nvSpPr>
          <p:spPr bwMode="auto">
            <a:xfrm>
              <a:off x="-6591572" y="5748337"/>
              <a:ext cx="4895850" cy="3905250"/>
            </a:xfrm>
            <a:custGeom>
              <a:avLst/>
              <a:gdLst>
                <a:gd name="T0" fmla="*/ 2147483647 w 514"/>
                <a:gd name="T1" fmla="*/ 2147483647 h 410"/>
                <a:gd name="T2" fmla="*/ 2147483647 w 514"/>
                <a:gd name="T3" fmla="*/ 2147483647 h 410"/>
                <a:gd name="T4" fmla="*/ 2147483647 w 514"/>
                <a:gd name="T5" fmla="*/ 2147483647 h 410"/>
                <a:gd name="T6" fmla="*/ 2147483647 w 514"/>
                <a:gd name="T7" fmla="*/ 2147483647 h 410"/>
                <a:gd name="T8" fmla="*/ 2147483647 w 514"/>
                <a:gd name="T9" fmla="*/ 2147483647 h 410"/>
                <a:gd name="T10" fmla="*/ 2147483647 w 514"/>
                <a:gd name="T11" fmla="*/ 2147483647 h 410"/>
                <a:gd name="T12" fmla="*/ 2147483647 w 514"/>
                <a:gd name="T13" fmla="*/ 2147483647 h 410"/>
                <a:gd name="T14" fmla="*/ 2147483647 w 514"/>
                <a:gd name="T15" fmla="*/ 2147483647 h 410"/>
                <a:gd name="T16" fmla="*/ 2147483647 w 514"/>
                <a:gd name="T17" fmla="*/ 2147483647 h 410"/>
                <a:gd name="T18" fmla="*/ 2147483647 w 514"/>
                <a:gd name="T19" fmla="*/ 2147483647 h 410"/>
                <a:gd name="T20" fmla="*/ 2147483647 w 514"/>
                <a:gd name="T21" fmla="*/ 2147483647 h 410"/>
                <a:gd name="T22" fmla="*/ 2147483647 w 514"/>
                <a:gd name="T23" fmla="*/ 2147483647 h 410"/>
                <a:gd name="T24" fmla="*/ 2147483647 w 514"/>
                <a:gd name="T25" fmla="*/ 2147483647 h 410"/>
                <a:gd name="T26" fmla="*/ 2147483647 w 514"/>
                <a:gd name="T27" fmla="*/ 2147483647 h 410"/>
                <a:gd name="T28" fmla="*/ 2147483647 w 514"/>
                <a:gd name="T29" fmla="*/ 2147483647 h 410"/>
                <a:gd name="T30" fmla="*/ 2147483647 w 514"/>
                <a:gd name="T31" fmla="*/ 2147483647 h 410"/>
                <a:gd name="T32" fmla="*/ 2147483647 w 514"/>
                <a:gd name="T33" fmla="*/ 2147483647 h 410"/>
                <a:gd name="T34" fmla="*/ 2147483647 w 514"/>
                <a:gd name="T35" fmla="*/ 2147483647 h 410"/>
                <a:gd name="T36" fmla="*/ 0 w 514"/>
                <a:gd name="T37" fmla="*/ 2147483647 h 410"/>
                <a:gd name="T38" fmla="*/ 2147483647 w 514"/>
                <a:gd name="T39" fmla="*/ 2147483647 h 410"/>
                <a:gd name="T40" fmla="*/ 2147483647 w 514"/>
                <a:gd name="T41" fmla="*/ 2147483647 h 410"/>
                <a:gd name="T42" fmla="*/ 2147483647 w 514"/>
                <a:gd name="T43" fmla="*/ 2147483647 h 410"/>
                <a:gd name="T44" fmla="*/ 2147483647 w 514"/>
                <a:gd name="T45" fmla="*/ 2147483647 h 410"/>
                <a:gd name="T46" fmla="*/ 2147483647 w 514"/>
                <a:gd name="T47" fmla="*/ 2147483647 h 410"/>
                <a:gd name="T48" fmla="*/ 2147483647 w 514"/>
                <a:gd name="T49" fmla="*/ 2147483647 h 410"/>
                <a:gd name="T50" fmla="*/ 2147483647 w 514"/>
                <a:gd name="T51" fmla="*/ 2147483647 h 410"/>
                <a:gd name="T52" fmla="*/ 2147483647 w 514"/>
                <a:gd name="T53" fmla="*/ 2147483647 h 410"/>
                <a:gd name="T54" fmla="*/ 2147483647 w 514"/>
                <a:gd name="T55" fmla="*/ 2147483647 h 410"/>
                <a:gd name="T56" fmla="*/ 2147483647 w 514"/>
                <a:gd name="T57" fmla="*/ 2147483647 h 410"/>
                <a:gd name="T58" fmla="*/ 2147483647 w 514"/>
                <a:gd name="T59" fmla="*/ 2147483647 h 410"/>
                <a:gd name="T60" fmla="*/ 2147483647 w 514"/>
                <a:gd name="T61" fmla="*/ 2147483647 h 410"/>
                <a:gd name="T62" fmla="*/ 2147483647 w 514"/>
                <a:gd name="T63" fmla="*/ 2147483647 h 410"/>
                <a:gd name="T64" fmla="*/ 2147483647 w 514"/>
                <a:gd name="T65" fmla="*/ 2147483647 h 410"/>
                <a:gd name="T66" fmla="*/ 2147483647 w 514"/>
                <a:gd name="T67" fmla="*/ 2147483647 h 410"/>
                <a:gd name="T68" fmla="*/ 2147483647 w 514"/>
                <a:gd name="T69" fmla="*/ 2147483647 h 410"/>
                <a:gd name="T70" fmla="*/ 2147483647 w 514"/>
                <a:gd name="T71" fmla="*/ 2147483647 h 410"/>
                <a:gd name="T72" fmla="*/ 2147483647 w 514"/>
                <a:gd name="T73" fmla="*/ 2147483647 h 410"/>
                <a:gd name="T74" fmla="*/ 2147483647 w 514"/>
                <a:gd name="T75" fmla="*/ 2147483647 h 410"/>
                <a:gd name="T76" fmla="*/ 2147483647 w 514"/>
                <a:gd name="T77" fmla="*/ 2147483647 h 410"/>
                <a:gd name="T78" fmla="*/ 2147483647 w 514"/>
                <a:gd name="T79" fmla="*/ 2147483647 h 410"/>
                <a:gd name="T80" fmla="*/ 2147483647 w 514"/>
                <a:gd name="T81" fmla="*/ 2147483647 h 410"/>
                <a:gd name="T82" fmla="*/ 2147483647 w 514"/>
                <a:gd name="T83" fmla="*/ 2147483647 h 410"/>
                <a:gd name="T84" fmla="*/ 2147483647 w 514"/>
                <a:gd name="T85" fmla="*/ 2147483647 h 410"/>
                <a:gd name="T86" fmla="*/ 2147483647 w 514"/>
                <a:gd name="T87" fmla="*/ 2147483647 h 410"/>
                <a:gd name="T88" fmla="*/ 2147483647 w 514"/>
                <a:gd name="T89" fmla="*/ 2147483647 h 410"/>
                <a:gd name="T90" fmla="*/ 2147483647 w 514"/>
                <a:gd name="T91" fmla="*/ 2147483647 h 4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14" h="410">
                  <a:moveTo>
                    <a:pt x="514" y="6"/>
                  </a:moveTo>
                  <a:lnTo>
                    <a:pt x="495" y="74"/>
                  </a:lnTo>
                  <a:lnTo>
                    <a:pt x="489" y="75"/>
                  </a:lnTo>
                  <a:lnTo>
                    <a:pt x="491" y="81"/>
                  </a:lnTo>
                  <a:lnTo>
                    <a:pt x="511" y="85"/>
                  </a:lnTo>
                  <a:lnTo>
                    <a:pt x="514" y="104"/>
                  </a:lnTo>
                  <a:lnTo>
                    <a:pt x="495" y="126"/>
                  </a:lnTo>
                  <a:lnTo>
                    <a:pt x="487" y="145"/>
                  </a:lnTo>
                  <a:lnTo>
                    <a:pt x="495" y="145"/>
                  </a:lnTo>
                  <a:lnTo>
                    <a:pt x="497" y="156"/>
                  </a:lnTo>
                  <a:lnTo>
                    <a:pt x="505" y="160"/>
                  </a:lnTo>
                  <a:lnTo>
                    <a:pt x="508" y="186"/>
                  </a:lnTo>
                  <a:lnTo>
                    <a:pt x="514" y="204"/>
                  </a:lnTo>
                  <a:lnTo>
                    <a:pt x="514" y="240"/>
                  </a:lnTo>
                  <a:lnTo>
                    <a:pt x="498" y="270"/>
                  </a:lnTo>
                  <a:lnTo>
                    <a:pt x="502" y="279"/>
                  </a:lnTo>
                  <a:lnTo>
                    <a:pt x="489" y="308"/>
                  </a:lnTo>
                  <a:lnTo>
                    <a:pt x="456" y="306"/>
                  </a:lnTo>
                  <a:lnTo>
                    <a:pt x="451" y="316"/>
                  </a:lnTo>
                  <a:lnTo>
                    <a:pt x="436" y="309"/>
                  </a:lnTo>
                  <a:lnTo>
                    <a:pt x="436" y="317"/>
                  </a:lnTo>
                  <a:lnTo>
                    <a:pt x="424" y="313"/>
                  </a:lnTo>
                  <a:lnTo>
                    <a:pt x="396" y="332"/>
                  </a:lnTo>
                  <a:lnTo>
                    <a:pt x="387" y="332"/>
                  </a:lnTo>
                  <a:lnTo>
                    <a:pt x="358" y="354"/>
                  </a:lnTo>
                  <a:lnTo>
                    <a:pt x="357" y="339"/>
                  </a:lnTo>
                  <a:lnTo>
                    <a:pt x="343" y="327"/>
                  </a:lnTo>
                  <a:lnTo>
                    <a:pt x="320" y="341"/>
                  </a:lnTo>
                  <a:lnTo>
                    <a:pt x="314" y="339"/>
                  </a:lnTo>
                  <a:lnTo>
                    <a:pt x="294" y="341"/>
                  </a:lnTo>
                  <a:lnTo>
                    <a:pt x="288" y="348"/>
                  </a:lnTo>
                  <a:lnTo>
                    <a:pt x="278" y="345"/>
                  </a:lnTo>
                  <a:lnTo>
                    <a:pt x="275" y="353"/>
                  </a:lnTo>
                  <a:lnTo>
                    <a:pt x="234" y="357"/>
                  </a:lnTo>
                  <a:lnTo>
                    <a:pt x="216" y="351"/>
                  </a:lnTo>
                  <a:lnTo>
                    <a:pt x="206" y="363"/>
                  </a:lnTo>
                  <a:lnTo>
                    <a:pt x="208" y="369"/>
                  </a:lnTo>
                  <a:lnTo>
                    <a:pt x="184" y="371"/>
                  </a:lnTo>
                  <a:lnTo>
                    <a:pt x="177" y="388"/>
                  </a:lnTo>
                  <a:lnTo>
                    <a:pt x="168" y="367"/>
                  </a:lnTo>
                  <a:lnTo>
                    <a:pt x="158" y="372"/>
                  </a:lnTo>
                  <a:lnTo>
                    <a:pt x="139" y="370"/>
                  </a:lnTo>
                  <a:lnTo>
                    <a:pt x="120" y="383"/>
                  </a:lnTo>
                  <a:lnTo>
                    <a:pt x="103" y="375"/>
                  </a:lnTo>
                  <a:lnTo>
                    <a:pt x="100" y="395"/>
                  </a:lnTo>
                  <a:lnTo>
                    <a:pt x="85" y="398"/>
                  </a:lnTo>
                  <a:lnTo>
                    <a:pt x="80" y="406"/>
                  </a:lnTo>
                  <a:lnTo>
                    <a:pt x="53" y="407"/>
                  </a:lnTo>
                  <a:lnTo>
                    <a:pt x="59" y="402"/>
                  </a:lnTo>
                  <a:lnTo>
                    <a:pt x="47" y="399"/>
                  </a:lnTo>
                  <a:lnTo>
                    <a:pt x="40" y="402"/>
                  </a:lnTo>
                  <a:lnTo>
                    <a:pt x="41" y="410"/>
                  </a:lnTo>
                  <a:lnTo>
                    <a:pt x="19" y="407"/>
                  </a:lnTo>
                  <a:lnTo>
                    <a:pt x="7" y="383"/>
                  </a:lnTo>
                  <a:lnTo>
                    <a:pt x="15" y="370"/>
                  </a:lnTo>
                  <a:lnTo>
                    <a:pt x="5" y="372"/>
                  </a:lnTo>
                  <a:lnTo>
                    <a:pt x="0" y="365"/>
                  </a:lnTo>
                  <a:lnTo>
                    <a:pt x="15" y="359"/>
                  </a:lnTo>
                  <a:lnTo>
                    <a:pt x="38" y="355"/>
                  </a:lnTo>
                  <a:lnTo>
                    <a:pt x="39" y="364"/>
                  </a:lnTo>
                  <a:lnTo>
                    <a:pt x="60" y="353"/>
                  </a:lnTo>
                  <a:lnTo>
                    <a:pt x="82" y="343"/>
                  </a:lnTo>
                  <a:lnTo>
                    <a:pt x="93" y="345"/>
                  </a:lnTo>
                  <a:lnTo>
                    <a:pt x="117" y="335"/>
                  </a:lnTo>
                  <a:lnTo>
                    <a:pt x="141" y="309"/>
                  </a:lnTo>
                  <a:lnTo>
                    <a:pt x="151" y="300"/>
                  </a:lnTo>
                  <a:lnTo>
                    <a:pt x="176" y="286"/>
                  </a:lnTo>
                  <a:lnTo>
                    <a:pt x="190" y="274"/>
                  </a:lnTo>
                  <a:lnTo>
                    <a:pt x="205" y="264"/>
                  </a:lnTo>
                  <a:lnTo>
                    <a:pt x="221" y="236"/>
                  </a:lnTo>
                  <a:lnTo>
                    <a:pt x="234" y="230"/>
                  </a:lnTo>
                  <a:lnTo>
                    <a:pt x="240" y="216"/>
                  </a:lnTo>
                  <a:lnTo>
                    <a:pt x="247" y="215"/>
                  </a:lnTo>
                  <a:lnTo>
                    <a:pt x="239" y="206"/>
                  </a:lnTo>
                  <a:lnTo>
                    <a:pt x="246" y="202"/>
                  </a:lnTo>
                  <a:lnTo>
                    <a:pt x="253" y="207"/>
                  </a:lnTo>
                  <a:lnTo>
                    <a:pt x="252" y="199"/>
                  </a:lnTo>
                  <a:lnTo>
                    <a:pt x="247" y="190"/>
                  </a:lnTo>
                  <a:lnTo>
                    <a:pt x="246" y="182"/>
                  </a:lnTo>
                  <a:lnTo>
                    <a:pt x="250" y="175"/>
                  </a:lnTo>
                  <a:lnTo>
                    <a:pt x="261" y="184"/>
                  </a:lnTo>
                  <a:lnTo>
                    <a:pt x="257" y="170"/>
                  </a:lnTo>
                  <a:lnTo>
                    <a:pt x="263" y="164"/>
                  </a:lnTo>
                  <a:lnTo>
                    <a:pt x="267" y="174"/>
                  </a:lnTo>
                  <a:lnTo>
                    <a:pt x="274" y="176"/>
                  </a:lnTo>
                  <a:lnTo>
                    <a:pt x="274" y="165"/>
                  </a:lnTo>
                  <a:lnTo>
                    <a:pt x="267" y="157"/>
                  </a:lnTo>
                  <a:lnTo>
                    <a:pt x="273" y="150"/>
                  </a:lnTo>
                  <a:lnTo>
                    <a:pt x="275" y="159"/>
                  </a:lnTo>
                  <a:lnTo>
                    <a:pt x="282" y="172"/>
                  </a:lnTo>
                  <a:lnTo>
                    <a:pt x="295" y="158"/>
                  </a:lnTo>
                  <a:lnTo>
                    <a:pt x="272" y="146"/>
                  </a:lnTo>
                  <a:lnTo>
                    <a:pt x="285" y="130"/>
                  </a:lnTo>
                  <a:lnTo>
                    <a:pt x="286" y="143"/>
                  </a:lnTo>
                  <a:lnTo>
                    <a:pt x="293" y="146"/>
                  </a:lnTo>
                  <a:lnTo>
                    <a:pt x="303" y="128"/>
                  </a:lnTo>
                  <a:lnTo>
                    <a:pt x="313" y="133"/>
                  </a:lnTo>
                  <a:lnTo>
                    <a:pt x="310" y="125"/>
                  </a:lnTo>
                  <a:lnTo>
                    <a:pt x="285" y="121"/>
                  </a:lnTo>
                  <a:lnTo>
                    <a:pt x="279" y="85"/>
                  </a:lnTo>
                  <a:lnTo>
                    <a:pt x="292" y="90"/>
                  </a:lnTo>
                  <a:lnTo>
                    <a:pt x="295" y="113"/>
                  </a:lnTo>
                  <a:lnTo>
                    <a:pt x="302" y="110"/>
                  </a:lnTo>
                  <a:lnTo>
                    <a:pt x="299" y="95"/>
                  </a:lnTo>
                  <a:lnTo>
                    <a:pt x="306" y="98"/>
                  </a:lnTo>
                  <a:lnTo>
                    <a:pt x="318" y="118"/>
                  </a:lnTo>
                  <a:lnTo>
                    <a:pt x="322" y="106"/>
                  </a:lnTo>
                  <a:lnTo>
                    <a:pt x="330" y="89"/>
                  </a:lnTo>
                  <a:lnTo>
                    <a:pt x="310" y="94"/>
                  </a:lnTo>
                  <a:lnTo>
                    <a:pt x="298" y="90"/>
                  </a:lnTo>
                  <a:lnTo>
                    <a:pt x="299" y="76"/>
                  </a:lnTo>
                  <a:lnTo>
                    <a:pt x="313" y="85"/>
                  </a:lnTo>
                  <a:lnTo>
                    <a:pt x="310" y="77"/>
                  </a:lnTo>
                  <a:lnTo>
                    <a:pt x="321" y="78"/>
                  </a:lnTo>
                  <a:lnTo>
                    <a:pt x="353" y="89"/>
                  </a:lnTo>
                  <a:lnTo>
                    <a:pt x="317" y="72"/>
                  </a:lnTo>
                  <a:lnTo>
                    <a:pt x="280" y="71"/>
                  </a:lnTo>
                  <a:lnTo>
                    <a:pt x="275" y="62"/>
                  </a:lnTo>
                  <a:lnTo>
                    <a:pt x="289" y="61"/>
                  </a:lnTo>
                  <a:lnTo>
                    <a:pt x="294" y="68"/>
                  </a:lnTo>
                  <a:lnTo>
                    <a:pt x="303" y="67"/>
                  </a:lnTo>
                  <a:lnTo>
                    <a:pt x="302" y="57"/>
                  </a:lnTo>
                  <a:lnTo>
                    <a:pt x="277" y="50"/>
                  </a:lnTo>
                  <a:lnTo>
                    <a:pt x="276" y="44"/>
                  </a:lnTo>
                  <a:lnTo>
                    <a:pt x="313" y="40"/>
                  </a:lnTo>
                  <a:lnTo>
                    <a:pt x="312" y="52"/>
                  </a:lnTo>
                  <a:lnTo>
                    <a:pt x="316" y="66"/>
                  </a:lnTo>
                  <a:lnTo>
                    <a:pt x="320" y="56"/>
                  </a:lnTo>
                  <a:lnTo>
                    <a:pt x="323" y="38"/>
                  </a:lnTo>
                  <a:lnTo>
                    <a:pt x="335" y="42"/>
                  </a:lnTo>
                  <a:lnTo>
                    <a:pt x="327" y="28"/>
                  </a:lnTo>
                  <a:lnTo>
                    <a:pt x="314" y="34"/>
                  </a:lnTo>
                  <a:lnTo>
                    <a:pt x="300" y="29"/>
                  </a:lnTo>
                  <a:lnTo>
                    <a:pt x="328" y="4"/>
                  </a:lnTo>
                  <a:lnTo>
                    <a:pt x="291" y="27"/>
                  </a:lnTo>
                  <a:lnTo>
                    <a:pt x="296" y="10"/>
                  </a:lnTo>
                  <a:lnTo>
                    <a:pt x="312" y="0"/>
                  </a:lnTo>
                  <a:lnTo>
                    <a:pt x="289" y="9"/>
                  </a:lnTo>
                  <a:lnTo>
                    <a:pt x="292" y="2"/>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4" name="Freeform 6"/>
            <p:cNvSpPr>
              <a:spLocks/>
            </p:cNvSpPr>
            <p:nvPr/>
          </p:nvSpPr>
          <p:spPr bwMode="auto">
            <a:xfrm>
              <a:off x="-4429397" y="2157412"/>
              <a:ext cx="2276475" cy="3619500"/>
            </a:xfrm>
            <a:custGeom>
              <a:avLst/>
              <a:gdLst>
                <a:gd name="T0" fmla="*/ 0 w 239"/>
                <a:gd name="T1" fmla="*/ 0 h 374"/>
                <a:gd name="T2" fmla="*/ 2147483647 w 239"/>
                <a:gd name="T3" fmla="*/ 2147483647 h 374"/>
                <a:gd name="T4" fmla="*/ 2147483647 w 239"/>
                <a:gd name="T5" fmla="*/ 2147483647 h 374"/>
                <a:gd name="T6" fmla="*/ 2147483647 w 239"/>
                <a:gd name="T7" fmla="*/ 2147483647 h 374"/>
                <a:gd name="T8" fmla="*/ 2147483647 w 239"/>
                <a:gd name="T9" fmla="*/ 2147483647 h 374"/>
                <a:gd name="T10" fmla="*/ 2147483647 w 239"/>
                <a:gd name="T11" fmla="*/ 2147483647 h 374"/>
                <a:gd name="T12" fmla="*/ 2147483647 w 239"/>
                <a:gd name="T13" fmla="*/ 2147483647 h 374"/>
                <a:gd name="T14" fmla="*/ 2147483647 w 239"/>
                <a:gd name="T15" fmla="*/ 2147483647 h 374"/>
                <a:gd name="T16" fmla="*/ 2147483647 w 239"/>
                <a:gd name="T17" fmla="*/ 2147483647 h 374"/>
                <a:gd name="T18" fmla="*/ 2147483647 w 239"/>
                <a:gd name="T19" fmla="*/ 2147483647 h 374"/>
                <a:gd name="T20" fmla="*/ 2147483647 w 239"/>
                <a:gd name="T21" fmla="*/ 2147483647 h 374"/>
                <a:gd name="T22" fmla="*/ 2147483647 w 239"/>
                <a:gd name="T23" fmla="*/ 2147483647 h 374"/>
                <a:gd name="T24" fmla="*/ 2147483647 w 239"/>
                <a:gd name="T25" fmla="*/ 2147483647 h 374"/>
                <a:gd name="T26" fmla="*/ 2147483647 w 239"/>
                <a:gd name="T27" fmla="*/ 2147483647 h 374"/>
                <a:gd name="T28" fmla="*/ 2147483647 w 239"/>
                <a:gd name="T29" fmla="*/ 2147483647 h 374"/>
                <a:gd name="T30" fmla="*/ 2147483647 w 239"/>
                <a:gd name="T31" fmla="*/ 2147483647 h 374"/>
                <a:gd name="T32" fmla="*/ 2147483647 w 239"/>
                <a:gd name="T33" fmla="*/ 2147483647 h 374"/>
                <a:gd name="T34" fmla="*/ 2147483647 w 239"/>
                <a:gd name="T35" fmla="*/ 2147483647 h 374"/>
                <a:gd name="T36" fmla="*/ 2147483647 w 239"/>
                <a:gd name="T37" fmla="*/ 2147483647 h 374"/>
                <a:gd name="T38" fmla="*/ 2147483647 w 239"/>
                <a:gd name="T39" fmla="*/ 2147483647 h 374"/>
                <a:gd name="T40" fmla="*/ 2147483647 w 239"/>
                <a:gd name="T41" fmla="*/ 2147483647 h 374"/>
                <a:gd name="T42" fmla="*/ 2147483647 w 239"/>
                <a:gd name="T43" fmla="*/ 2147483647 h 374"/>
                <a:gd name="T44" fmla="*/ 2147483647 w 239"/>
                <a:gd name="T45" fmla="*/ 2147483647 h 374"/>
                <a:gd name="T46" fmla="*/ 2147483647 w 239"/>
                <a:gd name="T47" fmla="*/ 2147483647 h 374"/>
                <a:gd name="T48" fmla="*/ 2147483647 w 239"/>
                <a:gd name="T49" fmla="*/ 2147483647 h 374"/>
                <a:gd name="T50" fmla="*/ 2147483647 w 239"/>
                <a:gd name="T51" fmla="*/ 2147483647 h 374"/>
                <a:gd name="T52" fmla="*/ 2147483647 w 239"/>
                <a:gd name="T53" fmla="*/ 2147483647 h 374"/>
                <a:gd name="T54" fmla="*/ 2147483647 w 239"/>
                <a:gd name="T55" fmla="*/ 2147483647 h 374"/>
                <a:gd name="T56" fmla="*/ 2147483647 w 239"/>
                <a:gd name="T57" fmla="*/ 2147483647 h 374"/>
                <a:gd name="T58" fmla="*/ 2147483647 w 239"/>
                <a:gd name="T59" fmla="*/ 2147483647 h 374"/>
                <a:gd name="T60" fmla="*/ 2147483647 w 239"/>
                <a:gd name="T61" fmla="*/ 2147483647 h 374"/>
                <a:gd name="T62" fmla="*/ 2147483647 w 239"/>
                <a:gd name="T63" fmla="*/ 2147483647 h 374"/>
                <a:gd name="T64" fmla="*/ 2147483647 w 239"/>
                <a:gd name="T65" fmla="*/ 2147483647 h 374"/>
                <a:gd name="T66" fmla="*/ 2147483647 w 239"/>
                <a:gd name="T67" fmla="*/ 2147483647 h 374"/>
                <a:gd name="T68" fmla="*/ 2147483647 w 239"/>
                <a:gd name="T69" fmla="*/ 2147483647 h 374"/>
                <a:gd name="T70" fmla="*/ 2147483647 w 239"/>
                <a:gd name="T71" fmla="*/ 2147483647 h 374"/>
                <a:gd name="T72" fmla="*/ 2147483647 w 239"/>
                <a:gd name="T73" fmla="*/ 2147483647 h 374"/>
                <a:gd name="T74" fmla="*/ 2147483647 w 239"/>
                <a:gd name="T75" fmla="*/ 2147483647 h 374"/>
                <a:gd name="T76" fmla="*/ 2147483647 w 239"/>
                <a:gd name="T77" fmla="*/ 2147483647 h 374"/>
                <a:gd name="T78" fmla="*/ 2147483647 w 239"/>
                <a:gd name="T79" fmla="*/ 2147483647 h 374"/>
                <a:gd name="T80" fmla="*/ 2147483647 w 239"/>
                <a:gd name="T81" fmla="*/ 2147483647 h 374"/>
                <a:gd name="T82" fmla="*/ 2147483647 w 239"/>
                <a:gd name="T83" fmla="*/ 2147483647 h 374"/>
                <a:gd name="T84" fmla="*/ 2147483647 w 239"/>
                <a:gd name="T85" fmla="*/ 2147483647 h 374"/>
                <a:gd name="T86" fmla="*/ 2147483647 w 239"/>
                <a:gd name="T87" fmla="*/ 2147483647 h 374"/>
                <a:gd name="T88" fmla="*/ 2147483647 w 239"/>
                <a:gd name="T89" fmla="*/ 2147483647 h 374"/>
                <a:gd name="T90" fmla="*/ 2147483647 w 239"/>
                <a:gd name="T91" fmla="*/ 2147483647 h 374"/>
                <a:gd name="T92" fmla="*/ 2147483647 w 239"/>
                <a:gd name="T93" fmla="*/ 2147483647 h 374"/>
                <a:gd name="T94" fmla="*/ 2147483647 w 239"/>
                <a:gd name="T95" fmla="*/ 2147483647 h 374"/>
                <a:gd name="T96" fmla="*/ 2147483647 w 239"/>
                <a:gd name="T97" fmla="*/ 2147483647 h 374"/>
                <a:gd name="T98" fmla="*/ 2147483647 w 239"/>
                <a:gd name="T99" fmla="*/ 2147483647 h 374"/>
                <a:gd name="T100" fmla="*/ 2147483647 w 239"/>
                <a:gd name="T101" fmla="*/ 2147483647 h 374"/>
                <a:gd name="T102" fmla="*/ 2147483647 w 239"/>
                <a:gd name="T103" fmla="*/ 2147483647 h 374"/>
                <a:gd name="T104" fmla="*/ 2147483647 w 239"/>
                <a:gd name="T105" fmla="*/ 2147483647 h 374"/>
                <a:gd name="T106" fmla="*/ 2147483647 w 239"/>
                <a:gd name="T107" fmla="*/ 2147483647 h 3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 h="374">
                  <a:moveTo>
                    <a:pt x="0" y="0"/>
                  </a:moveTo>
                  <a:lnTo>
                    <a:pt x="10" y="10"/>
                  </a:lnTo>
                  <a:lnTo>
                    <a:pt x="17" y="11"/>
                  </a:lnTo>
                  <a:lnTo>
                    <a:pt x="21" y="18"/>
                  </a:lnTo>
                  <a:lnTo>
                    <a:pt x="17" y="51"/>
                  </a:lnTo>
                  <a:lnTo>
                    <a:pt x="24" y="55"/>
                  </a:lnTo>
                  <a:lnTo>
                    <a:pt x="13" y="61"/>
                  </a:lnTo>
                  <a:lnTo>
                    <a:pt x="13" y="76"/>
                  </a:lnTo>
                  <a:lnTo>
                    <a:pt x="43" y="87"/>
                  </a:lnTo>
                  <a:lnTo>
                    <a:pt x="51" y="100"/>
                  </a:lnTo>
                  <a:lnTo>
                    <a:pt x="62" y="95"/>
                  </a:lnTo>
                  <a:lnTo>
                    <a:pt x="71" y="101"/>
                  </a:lnTo>
                  <a:lnTo>
                    <a:pt x="73" y="108"/>
                  </a:lnTo>
                  <a:lnTo>
                    <a:pt x="93" y="103"/>
                  </a:lnTo>
                  <a:lnTo>
                    <a:pt x="107" y="117"/>
                  </a:lnTo>
                  <a:lnTo>
                    <a:pt x="115" y="112"/>
                  </a:lnTo>
                  <a:lnTo>
                    <a:pt x="112" y="125"/>
                  </a:lnTo>
                  <a:lnTo>
                    <a:pt x="95" y="124"/>
                  </a:lnTo>
                  <a:lnTo>
                    <a:pt x="72" y="135"/>
                  </a:lnTo>
                  <a:lnTo>
                    <a:pt x="84" y="152"/>
                  </a:lnTo>
                  <a:lnTo>
                    <a:pt x="94" y="143"/>
                  </a:lnTo>
                  <a:lnTo>
                    <a:pt x="79" y="190"/>
                  </a:lnTo>
                  <a:lnTo>
                    <a:pt x="71" y="197"/>
                  </a:lnTo>
                  <a:lnTo>
                    <a:pt x="75" y="215"/>
                  </a:lnTo>
                  <a:lnTo>
                    <a:pt x="67" y="228"/>
                  </a:lnTo>
                  <a:lnTo>
                    <a:pt x="79" y="246"/>
                  </a:lnTo>
                  <a:lnTo>
                    <a:pt x="94" y="264"/>
                  </a:lnTo>
                  <a:lnTo>
                    <a:pt x="102" y="302"/>
                  </a:lnTo>
                  <a:lnTo>
                    <a:pt x="99" y="312"/>
                  </a:lnTo>
                  <a:lnTo>
                    <a:pt x="90" y="315"/>
                  </a:lnTo>
                  <a:lnTo>
                    <a:pt x="92" y="332"/>
                  </a:lnTo>
                  <a:lnTo>
                    <a:pt x="65" y="347"/>
                  </a:lnTo>
                  <a:lnTo>
                    <a:pt x="57" y="358"/>
                  </a:lnTo>
                  <a:lnTo>
                    <a:pt x="76" y="353"/>
                  </a:lnTo>
                  <a:lnTo>
                    <a:pt x="63" y="361"/>
                  </a:lnTo>
                  <a:lnTo>
                    <a:pt x="75" y="363"/>
                  </a:lnTo>
                  <a:lnTo>
                    <a:pt x="135" y="329"/>
                  </a:lnTo>
                  <a:lnTo>
                    <a:pt x="147" y="329"/>
                  </a:lnTo>
                  <a:lnTo>
                    <a:pt x="160" y="316"/>
                  </a:lnTo>
                  <a:lnTo>
                    <a:pt x="183" y="314"/>
                  </a:lnTo>
                  <a:lnTo>
                    <a:pt x="187" y="295"/>
                  </a:lnTo>
                  <a:lnTo>
                    <a:pt x="209" y="287"/>
                  </a:lnTo>
                  <a:lnTo>
                    <a:pt x="225" y="268"/>
                  </a:lnTo>
                  <a:lnTo>
                    <a:pt x="239" y="252"/>
                  </a:lnTo>
                  <a:lnTo>
                    <a:pt x="211" y="288"/>
                  </a:lnTo>
                  <a:lnTo>
                    <a:pt x="200" y="295"/>
                  </a:lnTo>
                  <a:lnTo>
                    <a:pt x="188" y="297"/>
                  </a:lnTo>
                  <a:lnTo>
                    <a:pt x="186" y="314"/>
                  </a:lnTo>
                  <a:lnTo>
                    <a:pt x="179" y="318"/>
                  </a:lnTo>
                  <a:lnTo>
                    <a:pt x="160" y="320"/>
                  </a:lnTo>
                  <a:lnTo>
                    <a:pt x="145" y="334"/>
                  </a:lnTo>
                  <a:lnTo>
                    <a:pt x="135" y="334"/>
                  </a:lnTo>
                  <a:lnTo>
                    <a:pt x="92" y="364"/>
                  </a:lnTo>
                  <a:lnTo>
                    <a:pt x="66" y="374"/>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5" name="Freeform 7"/>
            <p:cNvSpPr>
              <a:spLocks/>
            </p:cNvSpPr>
            <p:nvPr/>
          </p:nvSpPr>
          <p:spPr bwMode="auto">
            <a:xfrm>
              <a:off x="-5439047" y="8081962"/>
              <a:ext cx="590550" cy="228600"/>
            </a:xfrm>
            <a:custGeom>
              <a:avLst/>
              <a:gdLst>
                <a:gd name="T0" fmla="*/ 0 w 62"/>
                <a:gd name="T1" fmla="*/ 2147483647 h 24"/>
                <a:gd name="T2" fmla="*/ 2147483647 w 62"/>
                <a:gd name="T3" fmla="*/ 0 h 24"/>
                <a:gd name="T4" fmla="*/ 2147483647 w 62"/>
                <a:gd name="T5" fmla="*/ 0 h 24"/>
                <a:gd name="T6" fmla="*/ 2147483647 w 62"/>
                <a:gd name="T7" fmla="*/ 2147483647 h 24"/>
                <a:gd name="T8" fmla="*/ 2147483647 w 62"/>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4">
                  <a:moveTo>
                    <a:pt x="0" y="21"/>
                  </a:moveTo>
                  <a:lnTo>
                    <a:pt x="27" y="0"/>
                  </a:lnTo>
                  <a:lnTo>
                    <a:pt x="34" y="0"/>
                  </a:lnTo>
                  <a:lnTo>
                    <a:pt x="37" y="5"/>
                  </a:lnTo>
                  <a:lnTo>
                    <a:pt x="62" y="24"/>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6" name="Freeform 8"/>
            <p:cNvSpPr>
              <a:spLocks/>
            </p:cNvSpPr>
            <p:nvPr/>
          </p:nvSpPr>
          <p:spPr bwMode="auto">
            <a:xfrm>
              <a:off x="-5439047" y="8148637"/>
              <a:ext cx="571500" cy="219075"/>
            </a:xfrm>
            <a:custGeom>
              <a:avLst/>
              <a:gdLst>
                <a:gd name="T0" fmla="*/ 0 w 60"/>
                <a:gd name="T1" fmla="*/ 2147483647 h 23"/>
                <a:gd name="T2" fmla="*/ 2147483647 w 60"/>
                <a:gd name="T3" fmla="*/ 2147483647 h 23"/>
                <a:gd name="T4" fmla="*/ 2147483647 w 60"/>
                <a:gd name="T5" fmla="*/ 0 h 23"/>
                <a:gd name="T6" fmla="*/ 2147483647 w 60"/>
                <a:gd name="T7" fmla="*/ 2147483647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23">
                  <a:moveTo>
                    <a:pt x="0" y="15"/>
                  </a:moveTo>
                  <a:lnTo>
                    <a:pt x="6" y="23"/>
                  </a:lnTo>
                  <a:lnTo>
                    <a:pt x="36" y="0"/>
                  </a:lnTo>
                  <a:lnTo>
                    <a:pt x="60" y="19"/>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7" name="Freeform 9"/>
            <p:cNvSpPr>
              <a:spLocks/>
            </p:cNvSpPr>
            <p:nvPr/>
          </p:nvSpPr>
          <p:spPr bwMode="auto">
            <a:xfrm>
              <a:off x="-5591447" y="7967662"/>
              <a:ext cx="542925" cy="352425"/>
            </a:xfrm>
            <a:custGeom>
              <a:avLst/>
              <a:gdLst>
                <a:gd name="T0" fmla="*/ 2147483647 w 57"/>
                <a:gd name="T1" fmla="*/ 2147483647 h 37"/>
                <a:gd name="T2" fmla="*/ 2147483647 w 57"/>
                <a:gd name="T3" fmla="*/ 2147483647 h 37"/>
                <a:gd name="T4" fmla="*/ 0 w 57"/>
                <a:gd name="T5" fmla="*/ 2147483647 h 37"/>
                <a:gd name="T6" fmla="*/ 2147483647 w 57"/>
                <a:gd name="T7" fmla="*/ 2147483647 h 37"/>
                <a:gd name="T8" fmla="*/ 2147483647 w 57"/>
                <a:gd name="T9" fmla="*/ 2147483647 h 37"/>
                <a:gd name="T10" fmla="*/ 2147483647 w 57"/>
                <a:gd name="T11" fmla="*/ 0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37">
                  <a:moveTo>
                    <a:pt x="14" y="31"/>
                  </a:moveTo>
                  <a:lnTo>
                    <a:pt x="7" y="37"/>
                  </a:lnTo>
                  <a:lnTo>
                    <a:pt x="0" y="28"/>
                  </a:lnTo>
                  <a:lnTo>
                    <a:pt x="28" y="7"/>
                  </a:lnTo>
                  <a:lnTo>
                    <a:pt x="19" y="5"/>
                  </a:lnTo>
                  <a:lnTo>
                    <a:pt x="18" y="0"/>
                  </a:lnTo>
                  <a:lnTo>
                    <a:pt x="57" y="1"/>
                  </a:lnTo>
                  <a:lnTo>
                    <a:pt x="56" y="6"/>
                  </a:lnTo>
                  <a:lnTo>
                    <a:pt x="47" y="5"/>
                  </a:lnTo>
                  <a:lnTo>
                    <a:pt x="43" y="10"/>
                  </a:lnTo>
                </a:path>
              </a:pathLst>
            </a:custGeom>
            <a:noFill/>
            <a:ln w="6350" cap="flat" cmpd="sng">
              <a:solidFill>
                <a:srgbClr xmlns:mc="http://schemas.openxmlformats.org/markup-compatibility/2006" xmlns:a14="http://schemas.microsoft.com/office/drawing/2010/main" val="000000" mc:Ignorable="a14" a14:legacySpreadsheetColorIndex="64"/>
              </a:solidFill>
              <a:prstDash val="sysDot"/>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18" name="Freeform 10"/>
            <p:cNvSpPr>
              <a:spLocks/>
            </p:cNvSpPr>
            <p:nvPr/>
          </p:nvSpPr>
          <p:spPr bwMode="auto">
            <a:xfrm>
              <a:off x="-3133997" y="5405437"/>
              <a:ext cx="47625" cy="76200"/>
            </a:xfrm>
            <a:custGeom>
              <a:avLst/>
              <a:gdLst>
                <a:gd name="T0" fmla="*/ 2147483647 w 5"/>
                <a:gd name="T1" fmla="*/ 0 h 8"/>
                <a:gd name="T2" fmla="*/ 2147483647 w 5"/>
                <a:gd name="T3" fmla="*/ 2147483647 h 8"/>
                <a:gd name="T4" fmla="*/ 2147483647 w 5"/>
                <a:gd name="T5" fmla="*/ 2147483647 h 8"/>
                <a:gd name="T6" fmla="*/ 0 w 5"/>
                <a:gd name="T7" fmla="*/ 2147483647 h 8"/>
                <a:gd name="T8" fmla="*/ 2147483647 w 5"/>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1" y="0"/>
                  </a:moveTo>
                  <a:lnTo>
                    <a:pt x="5" y="1"/>
                  </a:lnTo>
                  <a:lnTo>
                    <a:pt x="4" y="8"/>
                  </a:lnTo>
                  <a:lnTo>
                    <a:pt x="0" y="7"/>
                  </a:lnTo>
                  <a:lnTo>
                    <a:pt x="1"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19" name="Freeform 11"/>
            <p:cNvSpPr>
              <a:spLocks/>
            </p:cNvSpPr>
            <p:nvPr/>
          </p:nvSpPr>
          <p:spPr bwMode="auto">
            <a:xfrm>
              <a:off x="-3276872" y="4900612"/>
              <a:ext cx="161925" cy="514350"/>
            </a:xfrm>
            <a:custGeom>
              <a:avLst/>
              <a:gdLst>
                <a:gd name="T0" fmla="*/ 0 w 6539"/>
                <a:gd name="T1" fmla="*/ 0 h 7202"/>
                <a:gd name="T2" fmla="*/ 19004 w 6539"/>
                <a:gd name="T3" fmla="*/ 95765 h 7202"/>
                <a:gd name="T4" fmla="*/ 75965 w 6539"/>
                <a:gd name="T5" fmla="*/ 200848 h 7202"/>
                <a:gd name="T6" fmla="*/ 66488 w 6539"/>
                <a:gd name="T7" fmla="*/ 296327 h 7202"/>
                <a:gd name="T8" fmla="*/ 94968 w 6539"/>
                <a:gd name="T9" fmla="*/ 391948 h 7202"/>
                <a:gd name="T10" fmla="*/ 161382 w 6539"/>
                <a:gd name="T11" fmla="*/ 439759 h 7202"/>
                <a:gd name="T12" fmla="*/ 161382 w 6539"/>
                <a:gd name="T13" fmla="*/ 516242 h 72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39" h="7202">
                  <a:moveTo>
                    <a:pt x="0" y="0"/>
                  </a:moveTo>
                  <a:lnTo>
                    <a:pt x="770" y="1336"/>
                  </a:lnTo>
                  <a:lnTo>
                    <a:pt x="3078" y="2802"/>
                  </a:lnTo>
                  <a:cubicBezTo>
                    <a:pt x="2951" y="3244"/>
                    <a:pt x="2821" y="3691"/>
                    <a:pt x="2694" y="4134"/>
                  </a:cubicBezTo>
                  <a:lnTo>
                    <a:pt x="3848" y="5468"/>
                  </a:lnTo>
                  <a:lnTo>
                    <a:pt x="6539" y="6135"/>
                  </a:lnTo>
                  <a:lnTo>
                    <a:pt x="6539" y="7202"/>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20" name="Freeform 12"/>
            <p:cNvSpPr>
              <a:spLocks/>
            </p:cNvSpPr>
            <p:nvPr/>
          </p:nvSpPr>
          <p:spPr bwMode="auto">
            <a:xfrm>
              <a:off x="-4953272" y="8272462"/>
              <a:ext cx="276225" cy="200025"/>
            </a:xfrm>
            <a:custGeom>
              <a:avLst/>
              <a:gdLst>
                <a:gd name="T0" fmla="*/ 2147483647 w 29"/>
                <a:gd name="T1" fmla="*/ 2147483647 h 21"/>
                <a:gd name="T2" fmla="*/ 0 w 29"/>
                <a:gd name="T3" fmla="*/ 2147483647 h 21"/>
                <a:gd name="T4" fmla="*/ 2147483647 w 29"/>
                <a:gd name="T5" fmla="*/ 2147483647 h 21"/>
                <a:gd name="T6" fmla="*/ 2147483647 w 29"/>
                <a:gd name="T7" fmla="*/ 2147483647 h 21"/>
                <a:gd name="T8" fmla="*/ 2147483647 w 29"/>
                <a:gd name="T9" fmla="*/ 2147483647 h 21"/>
                <a:gd name="T10" fmla="*/ 2147483647 w 29"/>
                <a:gd name="T11" fmla="*/ 2147483647 h 21"/>
                <a:gd name="T12" fmla="*/ 2147483647 w 29"/>
                <a:gd name="T13" fmla="*/ 0 h 21"/>
                <a:gd name="T14" fmla="*/ 2147483647 w 29"/>
                <a:gd name="T15" fmla="*/ 2147483647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21">
                  <a:moveTo>
                    <a:pt x="3" y="21"/>
                  </a:moveTo>
                  <a:lnTo>
                    <a:pt x="0" y="19"/>
                  </a:lnTo>
                  <a:lnTo>
                    <a:pt x="8" y="11"/>
                  </a:lnTo>
                  <a:lnTo>
                    <a:pt x="8" y="6"/>
                  </a:lnTo>
                  <a:lnTo>
                    <a:pt x="11" y="4"/>
                  </a:lnTo>
                  <a:lnTo>
                    <a:pt x="20" y="2"/>
                  </a:lnTo>
                  <a:lnTo>
                    <a:pt x="26" y="0"/>
                  </a:lnTo>
                  <a:lnTo>
                    <a:pt x="29" y="2"/>
                  </a:lnTo>
                </a:path>
              </a:pathLst>
            </a:custGeom>
            <a:noFill/>
            <a:ln w="3175" cmpd="sng">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21" name="Freeform 13"/>
            <p:cNvSpPr>
              <a:spLocks/>
            </p:cNvSpPr>
            <p:nvPr/>
          </p:nvSpPr>
          <p:spPr bwMode="auto">
            <a:xfrm>
              <a:off x="-3715022" y="4271962"/>
              <a:ext cx="161925" cy="161925"/>
            </a:xfrm>
            <a:custGeom>
              <a:avLst/>
              <a:gdLst>
                <a:gd name="T0" fmla="*/ 0 w 17"/>
                <a:gd name="T1" fmla="*/ 0 h 17"/>
                <a:gd name="T2" fmla="*/ 2147483647 w 17"/>
                <a:gd name="T3" fmla="*/ 2147483647 h 17"/>
                <a:gd name="T4" fmla="*/ 2147483647 w 17"/>
                <a:gd name="T5" fmla="*/ 2147483647 h 17"/>
                <a:gd name="T6" fmla="*/ 0 60000 65536"/>
                <a:gd name="T7" fmla="*/ 0 60000 65536"/>
                <a:gd name="T8" fmla="*/ 0 60000 65536"/>
              </a:gdLst>
              <a:ahLst/>
              <a:cxnLst>
                <a:cxn ang="T6">
                  <a:pos x="T0" y="T1"/>
                </a:cxn>
                <a:cxn ang="T7">
                  <a:pos x="T2" y="T3"/>
                </a:cxn>
                <a:cxn ang="T8">
                  <a:pos x="T4" y="T5"/>
                </a:cxn>
              </a:cxnLst>
              <a:rect l="0" t="0" r="r" b="b"/>
              <a:pathLst>
                <a:path w="17" h="17">
                  <a:moveTo>
                    <a:pt x="0" y="0"/>
                  </a:moveTo>
                  <a:lnTo>
                    <a:pt x="12" y="8"/>
                  </a:lnTo>
                  <a:lnTo>
                    <a:pt x="17" y="17"/>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22" name="Freeform 14"/>
            <p:cNvSpPr>
              <a:spLocks/>
            </p:cNvSpPr>
            <p:nvPr/>
          </p:nvSpPr>
          <p:spPr bwMode="auto">
            <a:xfrm>
              <a:off x="-3191147" y="4767262"/>
              <a:ext cx="495300" cy="457200"/>
            </a:xfrm>
            <a:custGeom>
              <a:avLst/>
              <a:gdLst>
                <a:gd name="T0" fmla="*/ 0 w 5323"/>
                <a:gd name="T1" fmla="*/ 460269 h 4913"/>
                <a:gd name="T2" fmla="*/ 190067 w 5323"/>
                <a:gd name="T3" fmla="*/ 422140 h 4913"/>
                <a:gd name="T4" fmla="*/ 237468 w 5323"/>
                <a:gd name="T5" fmla="*/ 307283 h 4913"/>
                <a:gd name="T6" fmla="*/ 322939 w 5323"/>
                <a:gd name="T7" fmla="*/ 278710 h 4913"/>
                <a:gd name="T8" fmla="*/ 491846 w 5323"/>
                <a:gd name="T9" fmla="*/ 0 h 4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3" h="4913">
                  <a:moveTo>
                    <a:pt x="0" y="4913"/>
                  </a:moveTo>
                  <a:lnTo>
                    <a:pt x="2057" y="4506"/>
                  </a:lnTo>
                  <a:cubicBezTo>
                    <a:pt x="2227" y="4097"/>
                    <a:pt x="2400" y="3689"/>
                    <a:pt x="2570" y="3280"/>
                  </a:cubicBezTo>
                  <a:lnTo>
                    <a:pt x="3495" y="2975"/>
                  </a:lnTo>
                  <a:lnTo>
                    <a:pt x="5323"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23" name="Freeform 15"/>
            <p:cNvSpPr>
              <a:spLocks/>
            </p:cNvSpPr>
            <p:nvPr/>
          </p:nvSpPr>
          <p:spPr bwMode="auto">
            <a:xfrm>
              <a:off x="-3438797" y="4643437"/>
              <a:ext cx="171450" cy="257175"/>
            </a:xfrm>
            <a:custGeom>
              <a:avLst/>
              <a:gdLst>
                <a:gd name="T0" fmla="*/ 0 w 18"/>
                <a:gd name="T1" fmla="*/ 0 h 27"/>
                <a:gd name="T2" fmla="*/ 2147483647 w 18"/>
                <a:gd name="T3" fmla="*/ 2147483647 h 27"/>
                <a:gd name="T4" fmla="*/ 2147483647 w 18"/>
                <a:gd name="T5" fmla="*/ 2147483647 h 27"/>
                <a:gd name="T6" fmla="*/ 0 60000 65536"/>
                <a:gd name="T7" fmla="*/ 0 60000 65536"/>
                <a:gd name="T8" fmla="*/ 0 60000 65536"/>
              </a:gdLst>
              <a:ahLst/>
              <a:cxnLst>
                <a:cxn ang="T6">
                  <a:pos x="T0" y="T1"/>
                </a:cxn>
                <a:cxn ang="T7">
                  <a:pos x="T2" y="T3"/>
                </a:cxn>
                <a:cxn ang="T8">
                  <a:pos x="T4" y="T5"/>
                </a:cxn>
              </a:cxnLst>
              <a:rect l="0" t="0" r="r" b="b"/>
              <a:pathLst>
                <a:path w="18" h="27">
                  <a:moveTo>
                    <a:pt x="0" y="0"/>
                  </a:moveTo>
                  <a:lnTo>
                    <a:pt x="8" y="6"/>
                  </a:lnTo>
                  <a:lnTo>
                    <a:pt x="18" y="27"/>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24" name="Line 16"/>
            <p:cNvSpPr>
              <a:spLocks noChangeShapeType="1"/>
            </p:cNvSpPr>
            <p:nvPr/>
          </p:nvSpPr>
          <p:spPr bwMode="auto">
            <a:xfrm flipV="1">
              <a:off x="-2324372" y="4062412"/>
              <a:ext cx="219075" cy="152400"/>
            </a:xfrm>
            <a:custGeom>
              <a:avLst/>
              <a:gdLst>
                <a:gd name="T0" fmla="*/ 0 w 215081"/>
                <a:gd name="T1" fmla="*/ 0 h 148405"/>
                <a:gd name="T2" fmla="*/ 215081 w 215081"/>
                <a:gd name="T3" fmla="*/ 148405 h 148405"/>
                <a:gd name="T4" fmla="*/ 0 60000 65536"/>
                <a:gd name="T5" fmla="*/ 0 60000 65536"/>
              </a:gdLst>
              <a:ahLst/>
              <a:cxnLst>
                <a:cxn ang="T4">
                  <a:pos x="T0" y="T1"/>
                </a:cxn>
                <a:cxn ang="T5">
                  <a:pos x="T2" y="T3"/>
                </a:cxn>
              </a:cxnLst>
              <a:rect l="0" t="0" r="r" b="b"/>
              <a:pathLst>
                <a:path w="215081" h="148405">
                  <a:moveTo>
                    <a:pt x="0" y="0"/>
                  </a:moveTo>
                  <a:cubicBezTo>
                    <a:pt x="69645" y="41275"/>
                    <a:pt x="145436" y="107130"/>
                    <a:pt x="215081" y="148405"/>
                  </a:cubicBezTo>
                </a:path>
              </a:pathLst>
            </a:custGeom>
            <a:noFill/>
            <a:ln w="38100" cmpd="tri">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25" name="Freeform 17"/>
            <p:cNvSpPr>
              <a:spLocks/>
            </p:cNvSpPr>
            <p:nvPr/>
          </p:nvSpPr>
          <p:spPr bwMode="auto">
            <a:xfrm>
              <a:off x="-2152922" y="3614737"/>
              <a:ext cx="638175" cy="942975"/>
            </a:xfrm>
            <a:custGeom>
              <a:avLst/>
              <a:gdLst>
                <a:gd name="T0" fmla="*/ 0 w 67"/>
                <a:gd name="T1" fmla="*/ 2147483647 h 99"/>
                <a:gd name="T2" fmla="*/ 2147483647 w 67"/>
                <a:gd name="T3" fmla="*/ 2147483647 h 99"/>
                <a:gd name="T4" fmla="*/ 2147483647 w 67"/>
                <a:gd name="T5" fmla="*/ 2147483647 h 99"/>
                <a:gd name="T6" fmla="*/ 2147483647 w 67"/>
                <a:gd name="T7" fmla="*/ 2147483647 h 99"/>
                <a:gd name="T8" fmla="*/ 2147483647 w 67"/>
                <a:gd name="T9" fmla="*/ 2147483647 h 99"/>
                <a:gd name="T10" fmla="*/ 2147483647 w 67"/>
                <a:gd name="T11" fmla="*/ 2147483647 h 99"/>
                <a:gd name="T12" fmla="*/ 2147483647 w 67"/>
                <a:gd name="T13" fmla="*/ 2147483647 h 99"/>
                <a:gd name="T14" fmla="*/ 2147483647 w 67"/>
                <a:gd name="T15" fmla="*/ 0 h 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99">
                  <a:moveTo>
                    <a:pt x="0" y="99"/>
                  </a:moveTo>
                  <a:lnTo>
                    <a:pt x="5" y="85"/>
                  </a:lnTo>
                  <a:lnTo>
                    <a:pt x="17" y="82"/>
                  </a:lnTo>
                  <a:lnTo>
                    <a:pt x="27" y="66"/>
                  </a:lnTo>
                  <a:lnTo>
                    <a:pt x="26" y="54"/>
                  </a:lnTo>
                  <a:lnTo>
                    <a:pt x="41" y="39"/>
                  </a:lnTo>
                  <a:lnTo>
                    <a:pt x="58" y="8"/>
                  </a:lnTo>
                  <a:lnTo>
                    <a:pt x="67"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26" name="Freeform 18"/>
            <p:cNvSpPr>
              <a:spLocks/>
            </p:cNvSpPr>
            <p:nvPr/>
          </p:nvSpPr>
          <p:spPr bwMode="auto">
            <a:xfrm>
              <a:off x="-3067322" y="5567362"/>
              <a:ext cx="57150" cy="95250"/>
            </a:xfrm>
            <a:custGeom>
              <a:avLst/>
              <a:gdLst>
                <a:gd name="T0" fmla="*/ 0 w 6"/>
                <a:gd name="T1" fmla="*/ 0 h 4"/>
                <a:gd name="T2" fmla="*/ 2147483647 w 6"/>
                <a:gd name="T3" fmla="*/ 0 h 4"/>
                <a:gd name="T4" fmla="*/ 2147483647 w 6"/>
                <a:gd name="T5" fmla="*/ 2147483647 h 4"/>
                <a:gd name="T6" fmla="*/ 0 w 6"/>
                <a:gd name="T7" fmla="*/ 2147483647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6" y="0"/>
                  </a:lnTo>
                  <a:lnTo>
                    <a:pt x="6" y="4"/>
                  </a:lnTo>
                  <a:lnTo>
                    <a:pt x="0" y="4"/>
                  </a:lnTo>
                  <a:lnTo>
                    <a:pt x="0"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27" name="Freeform 19"/>
            <p:cNvSpPr>
              <a:spLocks/>
            </p:cNvSpPr>
            <p:nvPr/>
          </p:nvSpPr>
          <p:spPr bwMode="auto">
            <a:xfrm>
              <a:off x="-2876822" y="5576887"/>
              <a:ext cx="66675" cy="114300"/>
            </a:xfrm>
            <a:custGeom>
              <a:avLst/>
              <a:gdLst>
                <a:gd name="T0" fmla="*/ 0 w 7"/>
                <a:gd name="T1" fmla="*/ 2147483647 h 6"/>
                <a:gd name="T2" fmla="*/ 2147483647 w 7"/>
                <a:gd name="T3" fmla="*/ 0 h 6"/>
                <a:gd name="T4" fmla="*/ 2147483647 w 7"/>
                <a:gd name="T5" fmla="*/ 2147483647 h 6"/>
                <a:gd name="T6" fmla="*/ 2147483647 w 7"/>
                <a:gd name="T7" fmla="*/ 2147483647 h 6"/>
                <a:gd name="T8" fmla="*/ 0 w 7"/>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3"/>
                  </a:moveTo>
                  <a:lnTo>
                    <a:pt x="4" y="0"/>
                  </a:lnTo>
                  <a:lnTo>
                    <a:pt x="7" y="2"/>
                  </a:lnTo>
                  <a:lnTo>
                    <a:pt x="1" y="6"/>
                  </a:lnTo>
                  <a:lnTo>
                    <a:pt x="0" y="3"/>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28" name="Freeform 20"/>
            <p:cNvSpPr>
              <a:spLocks/>
            </p:cNvSpPr>
            <p:nvPr/>
          </p:nvSpPr>
          <p:spPr bwMode="auto">
            <a:xfrm>
              <a:off x="-3143522" y="5776912"/>
              <a:ext cx="66675" cy="47625"/>
            </a:xfrm>
            <a:custGeom>
              <a:avLst/>
              <a:gdLst>
                <a:gd name="T0" fmla="*/ 2147483647 w 7"/>
                <a:gd name="T1" fmla="*/ 0 h 5"/>
                <a:gd name="T2" fmla="*/ 2147483647 w 7"/>
                <a:gd name="T3" fmla="*/ 2147483647 h 5"/>
                <a:gd name="T4" fmla="*/ 2147483647 w 7"/>
                <a:gd name="T5" fmla="*/ 2147483647 h 5"/>
                <a:gd name="T6" fmla="*/ 0 w 7"/>
                <a:gd name="T7" fmla="*/ 2147483647 h 5"/>
                <a:gd name="T8" fmla="*/ 2147483647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1" y="0"/>
                  </a:moveTo>
                  <a:lnTo>
                    <a:pt x="7" y="1"/>
                  </a:lnTo>
                  <a:lnTo>
                    <a:pt x="6" y="5"/>
                  </a:lnTo>
                  <a:lnTo>
                    <a:pt x="0" y="4"/>
                  </a:lnTo>
                  <a:lnTo>
                    <a:pt x="1"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29" name="Freeform 21"/>
            <p:cNvSpPr>
              <a:spLocks/>
            </p:cNvSpPr>
            <p:nvPr/>
          </p:nvSpPr>
          <p:spPr bwMode="auto">
            <a:xfrm>
              <a:off x="-3086372" y="5834062"/>
              <a:ext cx="47625" cy="66675"/>
            </a:xfrm>
            <a:custGeom>
              <a:avLst/>
              <a:gdLst>
                <a:gd name="T0" fmla="*/ 2147483647 w 5"/>
                <a:gd name="T1" fmla="*/ 0 h 7"/>
                <a:gd name="T2" fmla="*/ 2147483647 w 5"/>
                <a:gd name="T3" fmla="*/ 0 h 7"/>
                <a:gd name="T4" fmla="*/ 2147483647 w 5"/>
                <a:gd name="T5" fmla="*/ 2147483647 h 7"/>
                <a:gd name="T6" fmla="*/ 0 w 5"/>
                <a:gd name="T7" fmla="*/ 2147483647 h 7"/>
                <a:gd name="T8" fmla="*/ 2147483647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1" y="0"/>
                  </a:moveTo>
                  <a:lnTo>
                    <a:pt x="5" y="0"/>
                  </a:lnTo>
                  <a:lnTo>
                    <a:pt x="3" y="7"/>
                  </a:lnTo>
                  <a:lnTo>
                    <a:pt x="0" y="5"/>
                  </a:lnTo>
                  <a:lnTo>
                    <a:pt x="1"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30" name="Freeform 22"/>
            <p:cNvSpPr>
              <a:spLocks/>
            </p:cNvSpPr>
            <p:nvPr/>
          </p:nvSpPr>
          <p:spPr bwMode="auto">
            <a:xfrm>
              <a:off x="-3238772" y="5815012"/>
              <a:ext cx="57150" cy="66675"/>
            </a:xfrm>
            <a:custGeom>
              <a:avLst/>
              <a:gdLst>
                <a:gd name="T0" fmla="*/ 0 w 6"/>
                <a:gd name="T1" fmla="*/ 2147483647 h 7"/>
                <a:gd name="T2" fmla="*/ 2147483647 w 6"/>
                <a:gd name="T3" fmla="*/ 0 h 7"/>
                <a:gd name="T4" fmla="*/ 2147483647 w 6"/>
                <a:gd name="T5" fmla="*/ 2147483647 h 7"/>
                <a:gd name="T6" fmla="*/ 2147483647 w 6"/>
                <a:gd name="T7" fmla="*/ 2147483647 h 7"/>
                <a:gd name="T8" fmla="*/ 0 w 6"/>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3"/>
                  </a:moveTo>
                  <a:lnTo>
                    <a:pt x="3" y="0"/>
                  </a:lnTo>
                  <a:lnTo>
                    <a:pt x="6" y="5"/>
                  </a:lnTo>
                  <a:lnTo>
                    <a:pt x="3" y="7"/>
                  </a:lnTo>
                  <a:lnTo>
                    <a:pt x="0" y="3"/>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31" name="Freeform 23"/>
            <p:cNvSpPr>
              <a:spLocks/>
            </p:cNvSpPr>
            <p:nvPr/>
          </p:nvSpPr>
          <p:spPr bwMode="auto">
            <a:xfrm>
              <a:off x="-3010172" y="5272087"/>
              <a:ext cx="381000" cy="352425"/>
            </a:xfrm>
            <a:custGeom>
              <a:avLst/>
              <a:gdLst>
                <a:gd name="T0" fmla="*/ 0 w 3389"/>
                <a:gd name="T1" fmla="*/ 344330 h 2651"/>
                <a:gd name="T2" fmla="*/ 142399 w 3389"/>
                <a:gd name="T3" fmla="*/ 305104 h 2651"/>
                <a:gd name="T4" fmla="*/ 275275 w 3389"/>
                <a:gd name="T5" fmla="*/ 177036 h 2651"/>
                <a:gd name="T6" fmla="*/ 379693 w 3389"/>
                <a:gd name="T7" fmla="*/ 0 h 26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89" h="2651">
                  <a:moveTo>
                    <a:pt x="0" y="2651"/>
                  </a:moveTo>
                  <a:lnTo>
                    <a:pt x="1271" y="2349"/>
                  </a:lnTo>
                  <a:lnTo>
                    <a:pt x="2457" y="1363"/>
                  </a:lnTo>
                  <a:lnTo>
                    <a:pt x="3389"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2" name="Freeform 24"/>
            <p:cNvSpPr>
              <a:spLocks/>
            </p:cNvSpPr>
            <p:nvPr/>
          </p:nvSpPr>
          <p:spPr bwMode="auto">
            <a:xfrm>
              <a:off x="-2019572" y="4129087"/>
              <a:ext cx="752475" cy="1209675"/>
            </a:xfrm>
            <a:custGeom>
              <a:avLst/>
              <a:gdLst>
                <a:gd name="T0" fmla="*/ 0 w 8683"/>
                <a:gd name="T1" fmla="*/ 1215590 h 9111"/>
                <a:gd name="T2" fmla="*/ 28597 w 8683"/>
                <a:gd name="T3" fmla="*/ 1106719 h 9111"/>
                <a:gd name="T4" fmla="*/ 95036 w 8683"/>
                <a:gd name="T5" fmla="*/ 909124 h 9111"/>
                <a:gd name="T6" fmla="*/ 95036 w 8683"/>
                <a:gd name="T7" fmla="*/ 820400 h 9111"/>
                <a:gd name="T8" fmla="*/ 322948 w 8683"/>
                <a:gd name="T9" fmla="*/ 681910 h 9111"/>
                <a:gd name="T10" fmla="*/ 370380 w 8683"/>
                <a:gd name="T11" fmla="*/ 563299 h 9111"/>
                <a:gd name="T12" fmla="*/ 399150 w 8683"/>
                <a:gd name="T13" fmla="*/ 405197 h 9111"/>
                <a:gd name="T14" fmla="*/ 569696 w 8683"/>
                <a:gd name="T15" fmla="*/ 167976 h 9111"/>
                <a:gd name="T16" fmla="*/ 750177 w 8683"/>
                <a:gd name="T17" fmla="*/ 0 h 9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83" h="9111">
                  <a:moveTo>
                    <a:pt x="0" y="9111"/>
                  </a:moveTo>
                  <a:lnTo>
                    <a:pt x="331" y="8295"/>
                  </a:lnTo>
                  <a:lnTo>
                    <a:pt x="1100" y="6814"/>
                  </a:lnTo>
                  <a:lnTo>
                    <a:pt x="1100" y="6149"/>
                  </a:lnTo>
                  <a:lnTo>
                    <a:pt x="3738" y="5111"/>
                  </a:lnTo>
                  <a:lnTo>
                    <a:pt x="4287" y="4222"/>
                  </a:lnTo>
                  <a:cubicBezTo>
                    <a:pt x="4399" y="3826"/>
                    <a:pt x="4507" y="3432"/>
                    <a:pt x="4620" y="3037"/>
                  </a:cubicBezTo>
                  <a:lnTo>
                    <a:pt x="6594" y="1259"/>
                  </a:lnTo>
                  <a:lnTo>
                    <a:pt x="8683"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3" name="Freeform 25"/>
            <p:cNvSpPr>
              <a:spLocks/>
            </p:cNvSpPr>
            <p:nvPr/>
          </p:nvSpPr>
          <p:spPr bwMode="auto">
            <a:xfrm>
              <a:off x="-1743347" y="4872037"/>
              <a:ext cx="38100" cy="57150"/>
            </a:xfrm>
            <a:custGeom>
              <a:avLst/>
              <a:gdLst>
                <a:gd name="T0" fmla="*/ 0 w 4"/>
                <a:gd name="T1" fmla="*/ 0 h 6"/>
                <a:gd name="T2" fmla="*/ 2147483647 w 4"/>
                <a:gd name="T3" fmla="*/ 0 h 6"/>
                <a:gd name="T4" fmla="*/ 2147483647 w 4"/>
                <a:gd name="T5" fmla="*/ 2147483647 h 6"/>
                <a:gd name="T6" fmla="*/ 0 w 4"/>
                <a:gd name="T7" fmla="*/ 2147483647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lnTo>
                    <a:pt x="4" y="0"/>
                  </a:lnTo>
                  <a:lnTo>
                    <a:pt x="3" y="6"/>
                  </a:lnTo>
                  <a:lnTo>
                    <a:pt x="0" y="6"/>
                  </a:lnTo>
                  <a:lnTo>
                    <a:pt x="0" y="0"/>
                  </a:lnTo>
                  <a:close/>
                </a:path>
              </a:pathLst>
            </a:custGeom>
            <a:solidFill>
              <a:srgbClr xmlns:mc="http://schemas.openxmlformats.org/markup-compatibility/2006" xmlns:a14="http://schemas.microsoft.com/office/drawing/2010/main" val="FFFFFF" mc:Ignorable="a14" a14:legacySpreadsheetColorIndex="9"/>
            </a:solidFill>
            <a:ln w="19050"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34" name="Freeform 26"/>
            <p:cNvSpPr>
              <a:spLocks/>
            </p:cNvSpPr>
            <p:nvPr/>
          </p:nvSpPr>
          <p:spPr bwMode="auto">
            <a:xfrm>
              <a:off x="-1886222" y="4567237"/>
              <a:ext cx="161925" cy="304800"/>
            </a:xfrm>
            <a:custGeom>
              <a:avLst/>
              <a:gdLst>
                <a:gd name="T0" fmla="*/ 0 w 11297"/>
                <a:gd name="T1" fmla="*/ 0 h 11109"/>
                <a:gd name="T2" fmla="*/ 103720 w 11297"/>
                <a:gd name="T3" fmla="*/ 135808 h 11109"/>
                <a:gd name="T4" fmla="*/ 141648 w 11297"/>
                <a:gd name="T5" fmla="*/ 231361 h 11109"/>
                <a:gd name="T6" fmla="*/ 160598 w 11297"/>
                <a:gd name="T7" fmla="*/ 307770 h 11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97" h="11109">
                  <a:moveTo>
                    <a:pt x="0" y="0"/>
                  </a:moveTo>
                  <a:lnTo>
                    <a:pt x="7296" y="4902"/>
                  </a:lnTo>
                  <a:lnTo>
                    <a:pt x="9964" y="8351"/>
                  </a:lnTo>
                  <a:lnTo>
                    <a:pt x="11297" y="11109"/>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5" name="Freeform 27"/>
            <p:cNvSpPr>
              <a:spLocks/>
            </p:cNvSpPr>
            <p:nvPr/>
          </p:nvSpPr>
          <p:spPr bwMode="auto">
            <a:xfrm>
              <a:off x="-2486297" y="5643562"/>
              <a:ext cx="28575" cy="266700"/>
            </a:xfrm>
            <a:custGeom>
              <a:avLst/>
              <a:gdLst>
                <a:gd name="T0" fmla="*/ 9525 w 6000"/>
                <a:gd name="T1" fmla="*/ 0 h 7368"/>
                <a:gd name="T2" fmla="*/ 28575 w 6000"/>
                <a:gd name="T3" fmla="*/ 66534 h 7368"/>
                <a:gd name="T4" fmla="*/ 28575 w 6000"/>
                <a:gd name="T5" fmla="*/ 190103 h 7368"/>
                <a:gd name="T6" fmla="*/ 0 w 6000"/>
                <a:gd name="T7" fmla="*/ 266137 h 7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00" h="7368">
                  <a:moveTo>
                    <a:pt x="2000" y="0"/>
                  </a:moveTo>
                  <a:lnTo>
                    <a:pt x="6000" y="1842"/>
                  </a:lnTo>
                  <a:lnTo>
                    <a:pt x="6000" y="5263"/>
                  </a:lnTo>
                  <a:lnTo>
                    <a:pt x="0" y="7368"/>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6" name="Freeform 28"/>
            <p:cNvSpPr>
              <a:spLocks/>
            </p:cNvSpPr>
            <p:nvPr/>
          </p:nvSpPr>
          <p:spPr bwMode="auto">
            <a:xfrm>
              <a:off x="-2057672" y="5500687"/>
              <a:ext cx="447675" cy="333375"/>
            </a:xfrm>
            <a:custGeom>
              <a:avLst/>
              <a:gdLst>
                <a:gd name="T0" fmla="*/ 0 w 3052"/>
                <a:gd name="T1" fmla="*/ 324094 h 10000"/>
                <a:gd name="T2" fmla="*/ 75565 w 3052"/>
                <a:gd name="T3" fmla="*/ 279401 h 10000"/>
                <a:gd name="T4" fmla="*/ 132093 w 3052"/>
                <a:gd name="T5" fmla="*/ 78236 h 10000"/>
                <a:gd name="T6" fmla="*/ 254741 w 3052"/>
                <a:gd name="T7" fmla="*/ 33511 h 10000"/>
                <a:gd name="T8" fmla="*/ 443508 w 3052"/>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 h="10000">
                  <a:moveTo>
                    <a:pt x="0" y="10000"/>
                  </a:moveTo>
                  <a:lnTo>
                    <a:pt x="520" y="8621"/>
                  </a:lnTo>
                  <a:cubicBezTo>
                    <a:pt x="650" y="6552"/>
                    <a:pt x="779" y="4483"/>
                    <a:pt x="909" y="2414"/>
                  </a:cubicBezTo>
                  <a:lnTo>
                    <a:pt x="1753" y="1034"/>
                  </a:lnTo>
                  <a:lnTo>
                    <a:pt x="3052" y="0"/>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7" name="Freeform 29"/>
            <p:cNvSpPr>
              <a:spLocks/>
            </p:cNvSpPr>
            <p:nvPr/>
          </p:nvSpPr>
          <p:spPr bwMode="auto">
            <a:xfrm>
              <a:off x="-2152922" y="6157912"/>
              <a:ext cx="438150" cy="847725"/>
            </a:xfrm>
            <a:custGeom>
              <a:avLst/>
              <a:gdLst>
                <a:gd name="T0" fmla="*/ 0 w 5055"/>
                <a:gd name="T1" fmla="*/ 0 h 7177"/>
                <a:gd name="T2" fmla="*/ 28281 w 5055"/>
                <a:gd name="T3" fmla="*/ 66421 h 7177"/>
                <a:gd name="T4" fmla="*/ 84758 w 5055"/>
                <a:gd name="T5" fmla="*/ 389341 h 7177"/>
                <a:gd name="T6" fmla="*/ 113039 w 5055"/>
                <a:gd name="T7" fmla="*/ 503341 h 7177"/>
                <a:gd name="T8" fmla="*/ 169516 w 5055"/>
                <a:gd name="T9" fmla="*/ 617341 h 7177"/>
                <a:gd name="T10" fmla="*/ 225992 w 5055"/>
                <a:gd name="T11" fmla="*/ 702723 h 7177"/>
                <a:gd name="T12" fmla="*/ 433216 w 5055"/>
                <a:gd name="T13" fmla="*/ 845222 h 71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55" h="7177">
                  <a:moveTo>
                    <a:pt x="0" y="0"/>
                  </a:moveTo>
                  <a:lnTo>
                    <a:pt x="330" y="564"/>
                  </a:lnTo>
                  <a:lnTo>
                    <a:pt x="989" y="3306"/>
                  </a:lnTo>
                  <a:lnTo>
                    <a:pt x="1319" y="4274"/>
                  </a:lnTo>
                  <a:lnTo>
                    <a:pt x="1978" y="5242"/>
                  </a:lnTo>
                  <a:lnTo>
                    <a:pt x="2637" y="5967"/>
                  </a:lnTo>
                  <a:lnTo>
                    <a:pt x="5055" y="7177"/>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8" name="Freeform 30"/>
            <p:cNvSpPr>
              <a:spLocks/>
            </p:cNvSpPr>
            <p:nvPr/>
          </p:nvSpPr>
          <p:spPr bwMode="auto">
            <a:xfrm>
              <a:off x="-3191147" y="5881687"/>
              <a:ext cx="1524000" cy="933450"/>
            </a:xfrm>
            <a:custGeom>
              <a:avLst/>
              <a:gdLst>
                <a:gd name="T0" fmla="*/ 0 w 160"/>
                <a:gd name="T1" fmla="*/ 0 h 98"/>
                <a:gd name="T2" fmla="*/ 2147483647 w 160"/>
                <a:gd name="T3" fmla="*/ 2147483647 h 98"/>
                <a:gd name="T4" fmla="*/ 2147483647 w 160"/>
                <a:gd name="T5" fmla="*/ 2147483647 h 98"/>
                <a:gd name="T6" fmla="*/ 2147483647 w 160"/>
                <a:gd name="T7" fmla="*/ 2147483647 h 98"/>
                <a:gd name="T8" fmla="*/ 2147483647 w 160"/>
                <a:gd name="T9" fmla="*/ 2147483647 h 98"/>
                <a:gd name="T10" fmla="*/ 2147483647 w 160"/>
                <a:gd name="T11" fmla="*/ 2147483647 h 98"/>
                <a:gd name="T12" fmla="*/ 2147483647 w 160"/>
                <a:gd name="T13" fmla="*/ 2147483647 h 98"/>
                <a:gd name="T14" fmla="*/ 2147483647 w 160"/>
                <a:gd name="T15" fmla="*/ 2147483647 h 98"/>
                <a:gd name="T16" fmla="*/ 2147483647 w 160"/>
                <a:gd name="T17" fmla="*/ 2147483647 h 98"/>
                <a:gd name="T18" fmla="*/ 2147483647 w 160"/>
                <a:gd name="T19" fmla="*/ 2147483647 h 98"/>
                <a:gd name="T20" fmla="*/ 2147483647 w 160"/>
                <a:gd name="T21" fmla="*/ 2147483647 h 98"/>
                <a:gd name="T22" fmla="*/ 2147483647 w 160"/>
                <a:gd name="T23" fmla="*/ 2147483647 h 98"/>
                <a:gd name="T24" fmla="*/ 2147483647 w 160"/>
                <a:gd name="T25" fmla="*/ 2147483647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98">
                  <a:moveTo>
                    <a:pt x="0" y="0"/>
                  </a:moveTo>
                  <a:lnTo>
                    <a:pt x="7" y="7"/>
                  </a:lnTo>
                  <a:lnTo>
                    <a:pt x="17" y="15"/>
                  </a:lnTo>
                  <a:lnTo>
                    <a:pt x="49" y="26"/>
                  </a:lnTo>
                  <a:lnTo>
                    <a:pt x="68" y="29"/>
                  </a:lnTo>
                  <a:lnTo>
                    <a:pt x="79" y="30"/>
                  </a:lnTo>
                  <a:lnTo>
                    <a:pt x="87" y="34"/>
                  </a:lnTo>
                  <a:lnTo>
                    <a:pt x="92" y="43"/>
                  </a:lnTo>
                  <a:lnTo>
                    <a:pt x="106" y="78"/>
                  </a:lnTo>
                  <a:lnTo>
                    <a:pt x="112" y="88"/>
                  </a:lnTo>
                  <a:lnTo>
                    <a:pt x="119" y="94"/>
                  </a:lnTo>
                  <a:lnTo>
                    <a:pt x="127" y="96"/>
                  </a:lnTo>
                  <a:lnTo>
                    <a:pt x="160" y="98"/>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39" name="Freeform 31"/>
            <p:cNvSpPr>
              <a:spLocks/>
            </p:cNvSpPr>
            <p:nvPr/>
          </p:nvSpPr>
          <p:spPr bwMode="auto">
            <a:xfrm>
              <a:off x="-3229247" y="6567487"/>
              <a:ext cx="1390650" cy="295275"/>
            </a:xfrm>
            <a:custGeom>
              <a:avLst/>
              <a:gdLst>
                <a:gd name="T0" fmla="*/ 0 w 146"/>
                <a:gd name="T1" fmla="*/ 2147483647 h 31"/>
                <a:gd name="T2" fmla="*/ 2147483647 w 146"/>
                <a:gd name="T3" fmla="*/ 2147483647 h 31"/>
                <a:gd name="T4" fmla="*/ 2147483647 w 146"/>
                <a:gd name="T5" fmla="*/ 2147483647 h 31"/>
                <a:gd name="T6" fmla="*/ 2147483647 w 146"/>
                <a:gd name="T7" fmla="*/ 2147483647 h 31"/>
                <a:gd name="T8" fmla="*/ 2147483647 w 146"/>
                <a:gd name="T9" fmla="*/ 2147483647 h 31"/>
                <a:gd name="T10" fmla="*/ 2147483647 w 146"/>
                <a:gd name="T11" fmla="*/ 0 h 31"/>
                <a:gd name="T12" fmla="*/ 2147483647 w 146"/>
                <a:gd name="T13" fmla="*/ 2147483647 h 31"/>
                <a:gd name="T14" fmla="*/ 2147483647 w 146"/>
                <a:gd name="T15" fmla="*/ 2147483647 h 31"/>
                <a:gd name="T16" fmla="*/ 2147483647 w 146"/>
                <a:gd name="T17" fmla="*/ 2147483647 h 31"/>
                <a:gd name="T18" fmla="*/ 2147483647 w 146"/>
                <a:gd name="T19" fmla="*/ 2147483647 h 31"/>
                <a:gd name="T20" fmla="*/ 2147483647 w 146"/>
                <a:gd name="T21" fmla="*/ 2147483647 h 31"/>
                <a:gd name="T22" fmla="*/ 2147483647 w 146"/>
                <a:gd name="T23" fmla="*/ 2147483647 h 31"/>
                <a:gd name="T24" fmla="*/ 2147483647 w 146"/>
                <a:gd name="T25" fmla="*/ 2147483647 h 31"/>
                <a:gd name="T26" fmla="*/ 2147483647 w 146"/>
                <a:gd name="T27" fmla="*/ 2147483647 h 31"/>
                <a:gd name="T28" fmla="*/ 2147483647 w 146"/>
                <a:gd name="T29" fmla="*/ 2147483647 h 31"/>
                <a:gd name="T30" fmla="*/ 2147483647 w 146"/>
                <a:gd name="T31" fmla="*/ 2147483647 h 31"/>
                <a:gd name="T32" fmla="*/ 2147483647 w 146"/>
                <a:gd name="T33" fmla="*/ 2147483647 h 31"/>
                <a:gd name="T34" fmla="*/ 2147483647 w 146"/>
                <a:gd name="T35" fmla="*/ 2147483647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31">
                  <a:moveTo>
                    <a:pt x="0" y="3"/>
                  </a:moveTo>
                  <a:lnTo>
                    <a:pt x="5" y="4"/>
                  </a:lnTo>
                  <a:lnTo>
                    <a:pt x="10" y="11"/>
                  </a:lnTo>
                  <a:lnTo>
                    <a:pt x="16" y="12"/>
                  </a:lnTo>
                  <a:lnTo>
                    <a:pt x="26" y="5"/>
                  </a:lnTo>
                  <a:lnTo>
                    <a:pt x="39" y="0"/>
                  </a:lnTo>
                  <a:lnTo>
                    <a:pt x="55" y="1"/>
                  </a:lnTo>
                  <a:lnTo>
                    <a:pt x="68" y="3"/>
                  </a:lnTo>
                  <a:lnTo>
                    <a:pt x="83" y="10"/>
                  </a:lnTo>
                  <a:lnTo>
                    <a:pt x="89" y="15"/>
                  </a:lnTo>
                  <a:lnTo>
                    <a:pt x="103" y="18"/>
                  </a:lnTo>
                  <a:lnTo>
                    <a:pt x="115" y="21"/>
                  </a:lnTo>
                  <a:lnTo>
                    <a:pt x="121" y="30"/>
                  </a:lnTo>
                  <a:lnTo>
                    <a:pt x="131" y="31"/>
                  </a:lnTo>
                  <a:lnTo>
                    <a:pt x="135" y="26"/>
                  </a:lnTo>
                  <a:lnTo>
                    <a:pt x="140" y="26"/>
                  </a:lnTo>
                  <a:lnTo>
                    <a:pt x="139" y="30"/>
                  </a:lnTo>
                  <a:lnTo>
                    <a:pt x="146" y="29"/>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40" name="Freeform 32"/>
            <p:cNvSpPr>
              <a:spLocks/>
            </p:cNvSpPr>
            <p:nvPr/>
          </p:nvSpPr>
          <p:spPr bwMode="auto">
            <a:xfrm>
              <a:off x="-6153422" y="8443912"/>
              <a:ext cx="1343025" cy="1200150"/>
            </a:xfrm>
            <a:custGeom>
              <a:avLst/>
              <a:gdLst>
                <a:gd name="T0" fmla="*/ 1329207 w 10432"/>
                <a:gd name="T1" fmla="*/ 0 h 10261"/>
                <a:gd name="T2" fmla="*/ 1141650 w 10432"/>
                <a:gd name="T3" fmla="*/ 154563 h 10261"/>
                <a:gd name="T4" fmla="*/ 990280 w 10432"/>
                <a:gd name="T5" fmla="*/ 277115 h 10261"/>
                <a:gd name="T6" fmla="*/ 915104 w 10432"/>
                <a:gd name="T7" fmla="*/ 305621 h 10261"/>
                <a:gd name="T8" fmla="*/ 679384 w 10432"/>
                <a:gd name="T9" fmla="*/ 543365 h 10261"/>
                <a:gd name="T10" fmla="*/ 556937 w 10432"/>
                <a:gd name="T11" fmla="*/ 591147 h 10261"/>
                <a:gd name="T12" fmla="*/ 348866 w 10432"/>
                <a:gd name="T13" fmla="*/ 657272 h 10261"/>
                <a:gd name="T14" fmla="*/ 226037 w 10432"/>
                <a:gd name="T15" fmla="*/ 667202 h 10261"/>
                <a:gd name="T16" fmla="*/ 84732 w 10432"/>
                <a:gd name="T17" fmla="*/ 752252 h 10261"/>
                <a:gd name="T18" fmla="*/ 56955 w 10432"/>
                <a:gd name="T19" fmla="*/ 828307 h 10261"/>
                <a:gd name="T20" fmla="*/ 56955 w 10432"/>
                <a:gd name="T21" fmla="*/ 923521 h 10261"/>
                <a:gd name="T22" fmla="*/ 0 w 10432"/>
                <a:gd name="T23" fmla="*/ 1198767 h 10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32" h="10261">
                  <a:moveTo>
                    <a:pt x="10432" y="0"/>
                  </a:moveTo>
                  <a:lnTo>
                    <a:pt x="8960" y="1323"/>
                  </a:lnTo>
                  <a:lnTo>
                    <a:pt x="7772" y="2372"/>
                  </a:lnTo>
                  <a:lnTo>
                    <a:pt x="7182" y="2616"/>
                  </a:lnTo>
                  <a:lnTo>
                    <a:pt x="5332" y="4651"/>
                  </a:lnTo>
                  <a:lnTo>
                    <a:pt x="4371" y="5060"/>
                  </a:lnTo>
                  <a:lnTo>
                    <a:pt x="2738" y="5626"/>
                  </a:lnTo>
                  <a:lnTo>
                    <a:pt x="1774" y="5711"/>
                  </a:lnTo>
                  <a:lnTo>
                    <a:pt x="665" y="6439"/>
                  </a:lnTo>
                  <a:cubicBezTo>
                    <a:pt x="594" y="6655"/>
                    <a:pt x="517" y="6873"/>
                    <a:pt x="447" y="7090"/>
                  </a:cubicBezTo>
                  <a:lnTo>
                    <a:pt x="447" y="7905"/>
                  </a:lnTo>
                  <a:cubicBezTo>
                    <a:pt x="295" y="8692"/>
                    <a:pt x="149" y="9473"/>
                    <a:pt x="0" y="10261"/>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41" name="Line 33"/>
            <p:cNvSpPr>
              <a:spLocks noChangeShapeType="1"/>
            </p:cNvSpPr>
            <p:nvPr/>
          </p:nvSpPr>
          <p:spPr bwMode="auto">
            <a:xfrm flipH="1">
              <a:off x="-4238897" y="7786687"/>
              <a:ext cx="152400" cy="14287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endParaRPr>
            </a:p>
          </p:txBody>
        </p:sp>
        <p:sp>
          <p:nvSpPr>
            <p:cNvPr id="42" name="Freeform 34"/>
            <p:cNvSpPr>
              <a:spLocks/>
            </p:cNvSpPr>
            <p:nvPr/>
          </p:nvSpPr>
          <p:spPr bwMode="auto">
            <a:xfrm>
              <a:off x="-3573013" y="6577012"/>
              <a:ext cx="296140" cy="478002"/>
            </a:xfrm>
            <a:custGeom>
              <a:avLst/>
              <a:gdLst>
                <a:gd name="T0" fmla="*/ 2147483647 w 26"/>
                <a:gd name="T1" fmla="*/ 0 h 40"/>
                <a:gd name="T2" fmla="*/ 2147483647 w 26"/>
                <a:gd name="T3" fmla="*/ 2147483647 h 40"/>
                <a:gd name="T4" fmla="*/ 0 w 26"/>
                <a:gd name="T5" fmla="*/ 2147483647 h 40"/>
                <a:gd name="T6" fmla="*/ 0 60000 65536"/>
                <a:gd name="T7" fmla="*/ 0 60000 65536"/>
                <a:gd name="T8" fmla="*/ 0 60000 65536"/>
                <a:gd name="connsiteX0" fmla="*/ 11958 w 11958"/>
                <a:gd name="connsiteY0" fmla="*/ 0 h 12546"/>
                <a:gd name="connsiteX1" fmla="*/ 3112 w 11958"/>
                <a:gd name="connsiteY1" fmla="*/ 7750 h 12546"/>
                <a:gd name="connsiteX2" fmla="*/ 0 w 11958"/>
                <a:gd name="connsiteY2" fmla="*/ 12546 h 12546"/>
              </a:gdLst>
              <a:ahLst/>
              <a:cxnLst>
                <a:cxn ang="0">
                  <a:pos x="connsiteX0" y="connsiteY0"/>
                </a:cxn>
                <a:cxn ang="0">
                  <a:pos x="connsiteX1" y="connsiteY1"/>
                </a:cxn>
                <a:cxn ang="0">
                  <a:pos x="connsiteX2" y="connsiteY2"/>
                </a:cxn>
              </a:cxnLst>
              <a:rect l="l" t="t" r="r" b="b"/>
              <a:pathLst>
                <a:path w="11958" h="12546">
                  <a:moveTo>
                    <a:pt x="11958" y="0"/>
                  </a:moveTo>
                  <a:lnTo>
                    <a:pt x="3112" y="7750"/>
                  </a:lnTo>
                  <a:cubicBezTo>
                    <a:pt x="2727" y="8500"/>
                    <a:pt x="385" y="11796"/>
                    <a:pt x="0" y="12546"/>
                  </a:cubicBez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43" name="Line 35"/>
            <p:cNvSpPr>
              <a:spLocks noChangeShapeType="1"/>
            </p:cNvSpPr>
            <p:nvPr/>
          </p:nvSpPr>
          <p:spPr bwMode="auto">
            <a:xfrm>
              <a:off x="-2305322" y="6081712"/>
              <a:ext cx="171450" cy="8572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endParaRPr>
            </a:p>
          </p:txBody>
        </p:sp>
        <p:sp>
          <p:nvSpPr>
            <p:cNvPr id="44" name="Line 36"/>
            <p:cNvSpPr>
              <a:spLocks noChangeShapeType="1"/>
            </p:cNvSpPr>
            <p:nvPr/>
          </p:nvSpPr>
          <p:spPr bwMode="auto">
            <a:xfrm>
              <a:off x="-2629172" y="5815012"/>
              <a:ext cx="314325" cy="952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endParaRPr>
            </a:p>
          </p:txBody>
        </p:sp>
        <p:sp>
          <p:nvSpPr>
            <p:cNvPr id="45" name="Freeform 37"/>
            <p:cNvSpPr>
              <a:spLocks/>
            </p:cNvSpPr>
            <p:nvPr/>
          </p:nvSpPr>
          <p:spPr bwMode="auto">
            <a:xfrm>
              <a:off x="-2591072" y="5824537"/>
              <a:ext cx="171450" cy="133350"/>
            </a:xfrm>
            <a:custGeom>
              <a:avLst/>
              <a:gdLst>
                <a:gd name="T0" fmla="*/ 0 w 18"/>
                <a:gd name="T1" fmla="*/ 0 h 14"/>
                <a:gd name="T2" fmla="*/ 2147483647 w 18"/>
                <a:gd name="T3" fmla="*/ 2147483647 h 14"/>
                <a:gd name="T4" fmla="*/ 2147483647 w 18"/>
                <a:gd name="T5" fmla="*/ 2147483647 h 14"/>
                <a:gd name="T6" fmla="*/ 0 60000 65536"/>
                <a:gd name="T7" fmla="*/ 0 60000 65536"/>
                <a:gd name="T8" fmla="*/ 0 60000 65536"/>
              </a:gdLst>
              <a:ahLst/>
              <a:cxnLst>
                <a:cxn ang="T6">
                  <a:pos x="T0" y="T1"/>
                </a:cxn>
                <a:cxn ang="T7">
                  <a:pos x="T2" y="T3"/>
                </a:cxn>
                <a:cxn ang="T8">
                  <a:pos x="T4" y="T5"/>
                </a:cxn>
              </a:cxnLst>
              <a:rect l="0" t="0" r="r" b="b"/>
              <a:pathLst>
                <a:path w="18" h="14">
                  <a:moveTo>
                    <a:pt x="0" y="0"/>
                  </a:moveTo>
                  <a:lnTo>
                    <a:pt x="11" y="3"/>
                  </a:lnTo>
                  <a:lnTo>
                    <a:pt x="18" y="14"/>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46" name="Freeform 38"/>
            <p:cNvSpPr>
              <a:spLocks/>
            </p:cNvSpPr>
            <p:nvPr/>
          </p:nvSpPr>
          <p:spPr bwMode="auto">
            <a:xfrm>
              <a:off x="-2267222" y="5338762"/>
              <a:ext cx="257175" cy="180975"/>
            </a:xfrm>
            <a:custGeom>
              <a:avLst/>
              <a:gdLst>
                <a:gd name="T0" fmla="*/ 0 w 27"/>
                <a:gd name="T1" fmla="*/ 2147483647 h 19"/>
                <a:gd name="T2" fmla="*/ 2147483647 w 27"/>
                <a:gd name="T3" fmla="*/ 2147483647 h 19"/>
                <a:gd name="T4" fmla="*/ 2147483647 w 27"/>
                <a:gd name="T5" fmla="*/ 0 h 19"/>
                <a:gd name="T6" fmla="*/ 0 60000 65536"/>
                <a:gd name="T7" fmla="*/ 0 60000 65536"/>
                <a:gd name="T8" fmla="*/ 0 60000 65536"/>
              </a:gdLst>
              <a:ahLst/>
              <a:cxnLst>
                <a:cxn ang="T6">
                  <a:pos x="T0" y="T1"/>
                </a:cxn>
                <a:cxn ang="T7">
                  <a:pos x="T2" y="T3"/>
                </a:cxn>
                <a:cxn ang="T8">
                  <a:pos x="T4" y="T5"/>
                </a:cxn>
              </a:cxnLst>
              <a:rect l="0" t="0" r="r" b="b"/>
              <a:pathLst>
                <a:path w="27" h="19">
                  <a:moveTo>
                    <a:pt x="0" y="19"/>
                  </a:moveTo>
                  <a:lnTo>
                    <a:pt x="16" y="12"/>
                  </a:lnTo>
                  <a:lnTo>
                    <a:pt x="27" y="0"/>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47" name="Freeform 39"/>
            <p:cNvSpPr>
              <a:spLocks/>
            </p:cNvSpPr>
            <p:nvPr/>
          </p:nvSpPr>
          <p:spPr bwMode="auto">
            <a:xfrm>
              <a:off x="-2619647" y="4862512"/>
              <a:ext cx="504825" cy="419100"/>
            </a:xfrm>
            <a:custGeom>
              <a:avLst/>
              <a:gdLst>
                <a:gd name="T0" fmla="*/ 0 w 9880"/>
                <a:gd name="T1" fmla="*/ 420340 h 10459"/>
                <a:gd name="T2" fmla="*/ 98248 w 9880"/>
                <a:gd name="T3" fmla="*/ 306202 h 10459"/>
                <a:gd name="T4" fmla="*/ 439936 w 9880"/>
                <a:gd name="T5" fmla="*/ 143516 h 10459"/>
                <a:gd name="T6" fmla="*/ 506357 w 9880"/>
                <a:gd name="T7" fmla="*/ 0 h 104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80" h="10459">
                  <a:moveTo>
                    <a:pt x="0" y="10459"/>
                  </a:moveTo>
                  <a:lnTo>
                    <a:pt x="1917" y="7619"/>
                  </a:lnTo>
                  <a:lnTo>
                    <a:pt x="8584" y="3571"/>
                  </a:lnTo>
                  <a:lnTo>
                    <a:pt x="9880" y="0"/>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48" name="Line 40"/>
            <p:cNvSpPr>
              <a:spLocks noChangeShapeType="1"/>
            </p:cNvSpPr>
            <p:nvPr/>
          </p:nvSpPr>
          <p:spPr bwMode="auto">
            <a:xfrm flipV="1">
              <a:off x="-2029097" y="4319587"/>
              <a:ext cx="152400" cy="238125"/>
            </a:xfrm>
            <a:prstGeom prst="line">
              <a:avLst/>
            </a:prstGeom>
            <a:noFill/>
            <a:ln w="38100" cmpd="tri">
              <a:solidFill>
                <a:srgbClr val="0070C0"/>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endParaRPr>
            </a:p>
          </p:txBody>
        </p:sp>
        <p:sp>
          <p:nvSpPr>
            <p:cNvPr id="49" name="Freeform 41"/>
            <p:cNvSpPr>
              <a:spLocks/>
            </p:cNvSpPr>
            <p:nvPr/>
          </p:nvSpPr>
          <p:spPr bwMode="auto">
            <a:xfrm>
              <a:off x="-1962422" y="4471987"/>
              <a:ext cx="85725" cy="95250"/>
            </a:xfrm>
            <a:custGeom>
              <a:avLst/>
              <a:gdLst>
                <a:gd name="T0" fmla="*/ 0 w 9"/>
                <a:gd name="T1" fmla="*/ 0 h 10"/>
                <a:gd name="T2" fmla="*/ 2147483647 w 9"/>
                <a:gd name="T3" fmla="*/ 0 h 10"/>
                <a:gd name="T4" fmla="*/ 2147483647 w 9"/>
                <a:gd name="T5" fmla="*/ 2147483647 h 10"/>
                <a:gd name="T6" fmla="*/ 0 60000 65536"/>
                <a:gd name="T7" fmla="*/ 0 60000 65536"/>
                <a:gd name="T8" fmla="*/ 0 60000 65536"/>
              </a:gdLst>
              <a:ahLst/>
              <a:cxnLst>
                <a:cxn ang="T6">
                  <a:pos x="T0" y="T1"/>
                </a:cxn>
                <a:cxn ang="T7">
                  <a:pos x="T2" y="T3"/>
                </a:cxn>
                <a:cxn ang="T8">
                  <a:pos x="T4" y="T5"/>
                </a:cxn>
              </a:cxnLst>
              <a:rect l="0" t="0" r="r" b="b"/>
              <a:pathLst>
                <a:path w="9" h="10">
                  <a:moveTo>
                    <a:pt x="0" y="0"/>
                  </a:moveTo>
                  <a:lnTo>
                    <a:pt x="5" y="0"/>
                  </a:lnTo>
                  <a:lnTo>
                    <a:pt x="9" y="10"/>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50" name="Line 42"/>
            <p:cNvSpPr>
              <a:spLocks noChangeShapeType="1"/>
            </p:cNvSpPr>
            <p:nvPr/>
          </p:nvSpPr>
          <p:spPr bwMode="auto">
            <a:xfrm flipV="1">
              <a:off x="-2238647" y="5824537"/>
              <a:ext cx="190500" cy="9525"/>
            </a:xfrm>
            <a:custGeom>
              <a:avLst/>
              <a:gdLst>
                <a:gd name="T0" fmla="*/ 0 w 11072"/>
                <a:gd name="T1" fmla="*/ 0 h 10000"/>
                <a:gd name="T2" fmla="*/ 193459 w 11072"/>
                <a:gd name="T3" fmla="*/ 6402 h 10000"/>
                <a:gd name="T4" fmla="*/ 0 60000 65536"/>
                <a:gd name="T5" fmla="*/ 0 60000 65536"/>
              </a:gdLst>
              <a:ahLst/>
              <a:cxnLst>
                <a:cxn ang="T4">
                  <a:pos x="T0" y="T1"/>
                </a:cxn>
                <a:cxn ang="T5">
                  <a:pos x="T2" y="T3"/>
                </a:cxn>
              </a:cxnLst>
              <a:rect l="0" t="0" r="r" b="b"/>
              <a:pathLst>
                <a:path w="11072" h="10000">
                  <a:moveTo>
                    <a:pt x="0" y="0"/>
                  </a:moveTo>
                  <a:cubicBezTo>
                    <a:pt x="3810" y="4959"/>
                    <a:pt x="7262" y="5041"/>
                    <a:pt x="11072" y="10000"/>
                  </a:cubicBezTo>
                </a:path>
              </a:pathLst>
            </a:custGeom>
            <a:noFill/>
            <a:ln w="38100" cmpd="dbl">
              <a:solidFill>
                <a:srgbClr xmlns:mc="http://schemas.openxmlformats.org/markup-compatibility/2006" xmlns:a14="http://schemas.microsoft.com/office/drawing/2010/main" val="FF0000" mc:Ignorable="a14" a14:legacySpreadsheetColorIndex="1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51" name="Freeform 43"/>
            <p:cNvSpPr>
              <a:spLocks/>
            </p:cNvSpPr>
            <p:nvPr/>
          </p:nvSpPr>
          <p:spPr bwMode="auto">
            <a:xfrm>
              <a:off x="-2505347" y="5910262"/>
              <a:ext cx="19050" cy="171450"/>
            </a:xfrm>
            <a:custGeom>
              <a:avLst/>
              <a:gdLst>
                <a:gd name="T0" fmla="*/ 22173 w 17317"/>
                <a:gd name="T1" fmla="*/ 0 h 10000"/>
                <a:gd name="T2" fmla="*/ 0 w 17317"/>
                <a:gd name="T3" fmla="*/ 89337 h 10000"/>
                <a:gd name="T4" fmla="*/ 0 w 17317"/>
                <a:gd name="T5" fmla="*/ 175204 h 10000"/>
                <a:gd name="T6" fmla="*/ 0 60000 65536"/>
                <a:gd name="T7" fmla="*/ 0 60000 65536"/>
                <a:gd name="T8" fmla="*/ 0 60000 65536"/>
              </a:gdLst>
              <a:ahLst/>
              <a:cxnLst>
                <a:cxn ang="T6">
                  <a:pos x="T0" y="T1"/>
                </a:cxn>
                <a:cxn ang="T7">
                  <a:pos x="T2" y="T3"/>
                </a:cxn>
                <a:cxn ang="T8">
                  <a:pos x="T4" y="T5"/>
                </a:cxn>
              </a:cxnLst>
              <a:rect l="0" t="0" r="r" b="b"/>
              <a:pathLst>
                <a:path w="17317" h="10000">
                  <a:moveTo>
                    <a:pt x="17317" y="0"/>
                  </a:moveTo>
                  <a:cubicBezTo>
                    <a:pt x="9106" y="2057"/>
                    <a:pt x="3333" y="3399"/>
                    <a:pt x="0" y="5099"/>
                  </a:cubicBezTo>
                  <a:lnTo>
                    <a:pt x="0" y="10000"/>
                  </a:lnTo>
                </a:path>
              </a:pathLst>
            </a:custGeom>
            <a:noFill/>
            <a:ln w="38100" cap="flat" cmpd="tri">
              <a:solidFill>
                <a:srgbClr val="0066FF"/>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52" name="Freeform 44"/>
            <p:cNvSpPr>
              <a:spLocks/>
            </p:cNvSpPr>
            <p:nvPr/>
          </p:nvSpPr>
          <p:spPr bwMode="auto">
            <a:xfrm>
              <a:off x="-3676051" y="7039149"/>
              <a:ext cx="114300" cy="242888"/>
            </a:xfrm>
            <a:custGeom>
              <a:avLst/>
              <a:gdLst>
                <a:gd name="T0" fmla="*/ 2147483647 w 15"/>
                <a:gd name="T1" fmla="*/ 0 h 33"/>
                <a:gd name="T2" fmla="*/ 2147483647 w 15"/>
                <a:gd name="T3" fmla="*/ 2147483647 h 33"/>
                <a:gd name="T4" fmla="*/ 0 w 15"/>
                <a:gd name="T5" fmla="*/ 2147483647 h 33"/>
                <a:gd name="T6" fmla="*/ 0 60000 65536"/>
                <a:gd name="T7" fmla="*/ 0 60000 65536"/>
                <a:gd name="T8" fmla="*/ 0 60000 65536"/>
              </a:gdLst>
              <a:ahLst/>
              <a:cxnLst>
                <a:cxn ang="T6">
                  <a:pos x="T0" y="T1"/>
                </a:cxn>
                <a:cxn ang="T7">
                  <a:pos x="T2" y="T3"/>
                </a:cxn>
                <a:cxn ang="T8">
                  <a:pos x="T4" y="T5"/>
                </a:cxn>
              </a:cxnLst>
              <a:rect l="0" t="0" r="r" b="b"/>
              <a:pathLst>
                <a:path w="15" h="33">
                  <a:moveTo>
                    <a:pt x="15" y="0"/>
                  </a:moveTo>
                  <a:lnTo>
                    <a:pt x="7" y="21"/>
                  </a:lnTo>
                  <a:lnTo>
                    <a:pt x="0" y="33"/>
                  </a:lnTo>
                </a:path>
              </a:pathLst>
            </a:custGeom>
            <a:noFill/>
            <a:ln w="38100" cap="flat" cmpd="dbl">
              <a:solidFill>
                <a:srgbClr xmlns:mc="http://schemas.openxmlformats.org/markup-compatibility/2006" xmlns:a14="http://schemas.microsoft.com/office/drawing/2010/main" val="FF0000" mc:Ignorable="a14" a14:legacySpreadsheetColorIndex="1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53" name="Freeform 45"/>
            <p:cNvSpPr>
              <a:spLocks/>
            </p:cNvSpPr>
            <p:nvPr/>
          </p:nvSpPr>
          <p:spPr bwMode="auto">
            <a:xfrm>
              <a:off x="-3934097" y="7386637"/>
              <a:ext cx="161925" cy="133350"/>
            </a:xfrm>
            <a:custGeom>
              <a:avLst/>
              <a:gdLst>
                <a:gd name="T0" fmla="*/ 162647 w 10811"/>
                <a:gd name="T1" fmla="*/ 0 h 11609"/>
                <a:gd name="T2" fmla="*/ 75223 w 10811"/>
                <a:gd name="T3" fmla="*/ 46765 h 11609"/>
                <a:gd name="T4" fmla="*/ 0 w 10811"/>
                <a:gd name="T5" fmla="*/ 132124 h 11609"/>
                <a:gd name="T6" fmla="*/ 0 60000 65536"/>
                <a:gd name="T7" fmla="*/ 0 60000 65536"/>
                <a:gd name="T8" fmla="*/ 0 60000 65536"/>
              </a:gdLst>
              <a:ahLst/>
              <a:cxnLst>
                <a:cxn ang="T6">
                  <a:pos x="T0" y="T1"/>
                </a:cxn>
                <a:cxn ang="T7">
                  <a:pos x="T2" y="T3"/>
                </a:cxn>
                <a:cxn ang="T8">
                  <a:pos x="T4" y="T5"/>
                </a:cxn>
              </a:cxnLst>
              <a:rect l="0" t="0" r="r" b="b"/>
              <a:pathLst>
                <a:path w="10811" h="11609">
                  <a:moveTo>
                    <a:pt x="10811" y="0"/>
                  </a:moveTo>
                  <a:lnTo>
                    <a:pt x="5000" y="4109"/>
                  </a:lnTo>
                  <a:lnTo>
                    <a:pt x="0" y="11609"/>
                  </a:lnTo>
                </a:path>
              </a:pathLst>
            </a:custGeom>
            <a:noFill/>
            <a:ln w="38100" cap="flat" cmpd="tri">
              <a:solidFill>
                <a:srgbClr val="0066FF"/>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54" name="Freeform 46"/>
            <p:cNvSpPr>
              <a:spLocks/>
            </p:cNvSpPr>
            <p:nvPr/>
          </p:nvSpPr>
          <p:spPr bwMode="auto">
            <a:xfrm>
              <a:off x="-4819922" y="8281987"/>
              <a:ext cx="209550" cy="161925"/>
            </a:xfrm>
            <a:custGeom>
              <a:avLst/>
              <a:gdLst>
                <a:gd name="T0" fmla="*/ 2147483647 w 22"/>
                <a:gd name="T1" fmla="*/ 0 h 17"/>
                <a:gd name="T2" fmla="*/ 2147483647 w 22"/>
                <a:gd name="T3" fmla="*/ 2147483647 h 17"/>
                <a:gd name="T4" fmla="*/ 0 w 22"/>
                <a:gd name="T5" fmla="*/ 2147483647 h 17"/>
                <a:gd name="T6" fmla="*/ 0 60000 65536"/>
                <a:gd name="T7" fmla="*/ 0 60000 65536"/>
                <a:gd name="T8" fmla="*/ 0 60000 65536"/>
              </a:gdLst>
              <a:ahLst/>
              <a:cxnLst>
                <a:cxn ang="T6">
                  <a:pos x="T0" y="T1"/>
                </a:cxn>
                <a:cxn ang="T7">
                  <a:pos x="T2" y="T3"/>
                </a:cxn>
                <a:cxn ang="T8">
                  <a:pos x="T4" y="T5"/>
                </a:cxn>
              </a:cxnLst>
              <a:rect l="0" t="0" r="r" b="b"/>
              <a:pathLst>
                <a:path w="22" h="17">
                  <a:moveTo>
                    <a:pt x="22" y="0"/>
                  </a:moveTo>
                  <a:lnTo>
                    <a:pt x="9" y="11"/>
                  </a:lnTo>
                  <a:lnTo>
                    <a:pt x="0" y="17"/>
                  </a:lnTo>
                </a:path>
              </a:pathLst>
            </a:custGeom>
            <a:noFill/>
            <a:ln w="38100" cap="flat" cmpd="tri">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55" name="Text Box 47"/>
            <p:cNvSpPr txBox="1">
              <a:spLocks noChangeArrowheads="1"/>
            </p:cNvSpPr>
            <p:nvPr/>
          </p:nvSpPr>
          <p:spPr bwMode="auto">
            <a:xfrm>
              <a:off x="-2618205" y="3798897"/>
              <a:ext cx="723900" cy="4191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ja-JP" altLang="en-US" sz="500" dirty="0">
                <a:solidFill>
                  <a:srgbClr val="000000"/>
                </a:solidFill>
                <a:latin typeface="HG丸ｺﾞｼｯｸM-PRO" panose="020F0600000000000000" pitchFamily="50" charset="-128"/>
                <a:ea typeface="HG丸ｺﾞｼｯｸM-PRO" panose="020F0600000000000000" pitchFamily="50" charset="-128"/>
              </a:endParaRP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阪急京都線</a:t>
              </a:r>
            </a:p>
            <a:p>
              <a:pPr>
                <a:lnSpc>
                  <a:spcPts val="800"/>
                </a:lnSpc>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（高槻市）</a:t>
              </a:r>
            </a:p>
          </p:txBody>
        </p:sp>
        <p:sp>
          <p:nvSpPr>
            <p:cNvPr id="56" name="Text Box 48"/>
            <p:cNvSpPr txBox="1">
              <a:spLocks noChangeArrowheads="1"/>
            </p:cNvSpPr>
            <p:nvPr/>
          </p:nvSpPr>
          <p:spPr bwMode="auto">
            <a:xfrm>
              <a:off x="-3573067" y="4229100"/>
              <a:ext cx="752162" cy="38068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阪急宝塚線</a:t>
              </a: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（池田市</a:t>
              </a:r>
              <a:r>
                <a:rPr lang="en-US" altLang="ja-JP" sz="500" dirty="0">
                  <a:solidFill>
                    <a:srgbClr val="000000"/>
                  </a:solidFill>
                  <a:latin typeface="HG丸ｺﾞｼｯｸM-PRO" panose="020F0600000000000000" pitchFamily="50" charset="-128"/>
                  <a:ea typeface="HG丸ｺﾞｼｯｸM-PRO" panose="020F0600000000000000" pitchFamily="50" charset="-128"/>
                </a:rPr>
                <a:t>Ⅰ</a:t>
              </a:r>
              <a:r>
                <a:rPr lang="ja-JP" altLang="en-US" sz="500" dirty="0">
                  <a:solidFill>
                    <a:srgbClr val="000000"/>
                  </a:solidFill>
                  <a:latin typeface="HG丸ｺﾞｼｯｸM-PRO" panose="020F0600000000000000" pitchFamily="50" charset="-128"/>
                  <a:ea typeface="HG丸ｺﾞｼｯｸM-PRO" panose="020F0600000000000000" pitchFamily="50" charset="-128"/>
                </a:rPr>
                <a:t>期）</a:t>
              </a:r>
            </a:p>
          </p:txBody>
        </p:sp>
        <p:sp>
          <p:nvSpPr>
            <p:cNvPr id="57" name="Text Box 50"/>
            <p:cNvSpPr txBox="1">
              <a:spLocks noChangeArrowheads="1"/>
            </p:cNvSpPr>
            <p:nvPr/>
          </p:nvSpPr>
          <p:spPr bwMode="auto">
            <a:xfrm>
              <a:off x="-3764463" y="4670693"/>
              <a:ext cx="752787" cy="40005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ja-JP" altLang="en-US" sz="500" dirty="0">
                <a:solidFill>
                  <a:srgbClr val="000000"/>
                </a:solidFill>
                <a:latin typeface="HG丸ｺﾞｼｯｸM-PRO" panose="020F0600000000000000" pitchFamily="50" charset="-128"/>
                <a:ea typeface="HG丸ｺﾞｼｯｸM-PRO" panose="020F0600000000000000" pitchFamily="50" charset="-128"/>
              </a:endParaRP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阪急宝塚線</a:t>
              </a: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（豊中市）</a:t>
              </a:r>
            </a:p>
          </p:txBody>
        </p:sp>
        <p:sp>
          <p:nvSpPr>
            <p:cNvPr id="58" name="Text Box 51"/>
            <p:cNvSpPr txBox="1">
              <a:spLocks noChangeArrowheads="1"/>
            </p:cNvSpPr>
            <p:nvPr/>
          </p:nvSpPr>
          <p:spPr bwMode="auto">
            <a:xfrm>
              <a:off x="-2688836" y="4797067"/>
              <a:ext cx="501453" cy="252032"/>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9144"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京阪本線</a:t>
              </a:r>
            </a:p>
            <a:p>
              <a:pPr>
                <a:lnSpc>
                  <a:spcPts val="800"/>
                </a:lnSpc>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（寝屋川市）</a:t>
              </a:r>
            </a:p>
          </p:txBody>
        </p:sp>
        <p:sp>
          <p:nvSpPr>
            <p:cNvPr id="59" name="Text Box 52"/>
            <p:cNvSpPr txBox="1">
              <a:spLocks noChangeArrowheads="1"/>
            </p:cNvSpPr>
            <p:nvPr/>
          </p:nvSpPr>
          <p:spPr bwMode="auto">
            <a:xfrm>
              <a:off x="-2390682" y="5083753"/>
              <a:ext cx="1343025" cy="27622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alpha val="50000"/>
                    </a:srgbClr>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京阪本線</a:t>
              </a:r>
            </a:p>
            <a:p>
              <a:pPr>
                <a:lnSpc>
                  <a:spcPts val="800"/>
                </a:lnSpc>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（寝屋川・門真・守口市）</a:t>
              </a:r>
            </a:p>
          </p:txBody>
        </p:sp>
        <p:sp>
          <p:nvSpPr>
            <p:cNvPr id="60" name="Text Box 53"/>
            <p:cNvSpPr txBox="1">
              <a:spLocks noChangeArrowheads="1"/>
            </p:cNvSpPr>
            <p:nvPr/>
          </p:nvSpPr>
          <p:spPr bwMode="auto">
            <a:xfrm>
              <a:off x="-2076723" y="5277467"/>
              <a:ext cx="1057275" cy="33271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en-US" altLang="ja-JP" sz="500" dirty="0">
                <a:solidFill>
                  <a:srgbClr val="000000"/>
                </a:solidFill>
                <a:latin typeface="HG丸ｺﾞｼｯｸM-PRO" panose="020F0600000000000000" pitchFamily="50" charset="-128"/>
                <a:ea typeface="HG丸ｺﾞｼｯｸM-PRO" panose="020F0600000000000000" pitchFamily="50" charset="-128"/>
              </a:endParaRPr>
            </a:p>
            <a:p>
              <a:pPr>
                <a:lnSpc>
                  <a:spcPts val="800"/>
                </a:lnSpc>
                <a:defRPr sz="1000"/>
              </a:pPr>
              <a:r>
                <a:rPr lang="en-US" altLang="ja-JP" sz="500" dirty="0">
                  <a:solidFill>
                    <a:srgbClr val="000000"/>
                  </a:solidFill>
                  <a:latin typeface="HG丸ｺﾞｼｯｸM-PRO" panose="020F0600000000000000" pitchFamily="50" charset="-128"/>
                  <a:ea typeface="HG丸ｺﾞｼｯｸM-PRO" panose="020F0600000000000000" pitchFamily="50" charset="-128"/>
                </a:rPr>
                <a:t>JR</a:t>
              </a:r>
              <a:r>
                <a:rPr lang="ja-JP" altLang="en-US" sz="500" dirty="0">
                  <a:solidFill>
                    <a:srgbClr val="000000"/>
                  </a:solidFill>
                  <a:latin typeface="HG丸ｺﾞｼｯｸM-PRO" panose="020F0600000000000000" pitchFamily="50" charset="-128"/>
                  <a:ea typeface="HG丸ｺﾞｼｯｸM-PRO" panose="020F0600000000000000" pitchFamily="50" charset="-128"/>
                </a:rPr>
                <a:t>片町線（大東市）</a:t>
              </a:r>
            </a:p>
          </p:txBody>
        </p:sp>
        <p:sp>
          <p:nvSpPr>
            <p:cNvPr id="61" name="Text Box 56"/>
            <p:cNvSpPr txBox="1">
              <a:spLocks noChangeArrowheads="1"/>
            </p:cNvSpPr>
            <p:nvPr/>
          </p:nvSpPr>
          <p:spPr bwMode="auto">
            <a:xfrm>
              <a:off x="-2748155" y="5565170"/>
              <a:ext cx="870015" cy="35877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近鉄大阪線</a:t>
              </a: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奈良線（東大阪市）</a:t>
              </a:r>
            </a:p>
          </p:txBody>
        </p:sp>
        <p:sp>
          <p:nvSpPr>
            <p:cNvPr id="62" name="Text Box 57"/>
            <p:cNvSpPr txBox="1">
              <a:spLocks noChangeArrowheads="1"/>
            </p:cNvSpPr>
            <p:nvPr/>
          </p:nvSpPr>
          <p:spPr bwMode="auto">
            <a:xfrm>
              <a:off x="-2867297" y="6577012"/>
              <a:ext cx="361950" cy="1143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大和川</a:t>
              </a:r>
            </a:p>
          </p:txBody>
        </p:sp>
        <p:sp>
          <p:nvSpPr>
            <p:cNvPr id="63" name="Text Box 59"/>
            <p:cNvSpPr txBox="1">
              <a:spLocks noChangeArrowheads="1"/>
            </p:cNvSpPr>
            <p:nvPr/>
          </p:nvSpPr>
          <p:spPr bwMode="auto">
            <a:xfrm>
              <a:off x="-3343547" y="6729412"/>
              <a:ext cx="1152525" cy="18097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南海本線（堺市）</a:t>
              </a:r>
            </a:p>
          </p:txBody>
        </p:sp>
        <p:sp>
          <p:nvSpPr>
            <p:cNvPr id="64" name="Text Box 61"/>
            <p:cNvSpPr txBox="1">
              <a:spLocks noChangeArrowheads="1"/>
            </p:cNvSpPr>
            <p:nvPr/>
          </p:nvSpPr>
          <p:spPr bwMode="auto">
            <a:xfrm>
              <a:off x="-3610247" y="7158037"/>
              <a:ext cx="1609725" cy="24765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南海本線・高師浜線（高石市）</a:t>
              </a:r>
            </a:p>
          </p:txBody>
        </p:sp>
        <p:sp>
          <p:nvSpPr>
            <p:cNvPr id="65" name="Text Box 62"/>
            <p:cNvSpPr txBox="1">
              <a:spLocks noChangeArrowheads="1"/>
            </p:cNvSpPr>
            <p:nvPr/>
          </p:nvSpPr>
          <p:spPr bwMode="auto">
            <a:xfrm>
              <a:off x="-3857897" y="7434262"/>
              <a:ext cx="1285875" cy="34733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南海本線</a:t>
              </a:r>
            </a:p>
            <a:p>
              <a:pPr>
                <a:lnSpc>
                  <a:spcPts val="800"/>
                </a:lnSpc>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（泉大津市）</a:t>
              </a:r>
            </a:p>
          </p:txBody>
        </p:sp>
        <p:sp>
          <p:nvSpPr>
            <p:cNvPr id="66" name="Text Box 63"/>
            <p:cNvSpPr txBox="1">
              <a:spLocks noChangeArrowheads="1"/>
            </p:cNvSpPr>
            <p:nvPr/>
          </p:nvSpPr>
          <p:spPr bwMode="auto">
            <a:xfrm>
              <a:off x="-4086497" y="7777162"/>
              <a:ext cx="1314450" cy="30302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南海本線</a:t>
              </a:r>
            </a:p>
            <a:p>
              <a:pPr>
                <a:lnSpc>
                  <a:spcPts val="800"/>
                </a:lnSpc>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（岸和田市）</a:t>
              </a:r>
            </a:p>
          </p:txBody>
        </p:sp>
        <p:sp>
          <p:nvSpPr>
            <p:cNvPr id="67" name="Text Box 64"/>
            <p:cNvSpPr txBox="1">
              <a:spLocks noChangeArrowheads="1"/>
            </p:cNvSpPr>
            <p:nvPr/>
          </p:nvSpPr>
          <p:spPr bwMode="auto">
            <a:xfrm>
              <a:off x="-4724672" y="8377236"/>
              <a:ext cx="1266825" cy="466282"/>
            </a:xfrm>
            <a:prstGeom prst="rect">
              <a:avLst/>
            </a:prstGeom>
            <a:noFill/>
            <a:ln>
              <a:noFill/>
            </a:ln>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600" dirty="0">
                  <a:solidFill>
                    <a:prstClr val="black"/>
                  </a:solidFill>
                  <a:latin typeface="HG丸ｺﾞｼｯｸM-PRO" panose="020F0600000000000000" pitchFamily="50" charset="-128"/>
                  <a:ea typeface="HG丸ｺﾞｼｯｸM-PRO" panose="020F0600000000000000" pitchFamily="50" charset="-128"/>
                </a:rPr>
                <a:t>南海本線</a:t>
              </a:r>
            </a:p>
            <a:p>
              <a:pPr>
                <a:defRPr sz="1000"/>
              </a:pPr>
              <a:r>
                <a:rPr lang="ja-JP" altLang="en-US" sz="600" dirty="0">
                  <a:solidFill>
                    <a:prstClr val="black"/>
                  </a:solidFill>
                  <a:latin typeface="HG丸ｺﾞｼｯｸM-PRO" panose="020F0600000000000000" pitchFamily="50" charset="-128"/>
                  <a:ea typeface="HG丸ｺﾞｼｯｸM-PRO" panose="020F0600000000000000" pitchFamily="50" charset="-128"/>
                </a:rPr>
                <a:t>（泉佐野市）</a:t>
              </a:r>
            </a:p>
          </p:txBody>
        </p:sp>
        <p:sp>
          <p:nvSpPr>
            <p:cNvPr id="68" name="Text Box 67"/>
            <p:cNvSpPr txBox="1">
              <a:spLocks noChangeArrowheads="1"/>
            </p:cNvSpPr>
            <p:nvPr/>
          </p:nvSpPr>
          <p:spPr bwMode="auto">
            <a:xfrm>
              <a:off x="-5600972" y="7758112"/>
              <a:ext cx="647700" cy="11430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関西国際空港</a:t>
              </a:r>
            </a:p>
          </p:txBody>
        </p:sp>
        <p:sp>
          <p:nvSpPr>
            <p:cNvPr id="69" name="Text Box 68"/>
            <p:cNvSpPr txBox="1">
              <a:spLocks noChangeArrowheads="1"/>
            </p:cNvSpPr>
            <p:nvPr/>
          </p:nvSpPr>
          <p:spPr bwMode="auto">
            <a:xfrm>
              <a:off x="-3739147" y="3907848"/>
              <a:ext cx="933762" cy="38099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ja-JP" altLang="en-US" sz="500" dirty="0">
                <a:solidFill>
                  <a:srgbClr val="000000"/>
                </a:solidFill>
                <a:latin typeface="HG丸ｺﾞｼｯｸM-PRO" panose="020F0600000000000000" pitchFamily="50" charset="-128"/>
                <a:ea typeface="HG丸ｺﾞｼｯｸM-PRO" panose="020F0600000000000000" pitchFamily="50" charset="-128"/>
              </a:endParaRP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阪急宝塚線</a:t>
              </a:r>
            </a:p>
            <a:p>
              <a:pPr>
                <a:defRPr sz="1000"/>
              </a:pPr>
              <a:r>
                <a:rPr lang="ja-JP" altLang="en-US" sz="500" dirty="0">
                  <a:solidFill>
                    <a:srgbClr val="000000"/>
                  </a:solidFill>
                  <a:latin typeface="HG丸ｺﾞｼｯｸM-PRO" panose="020F0600000000000000" pitchFamily="50" charset="-128"/>
                  <a:ea typeface="HG丸ｺﾞｼｯｸM-PRO" panose="020F0600000000000000" pitchFamily="50" charset="-128"/>
                </a:rPr>
                <a:t>（池田市</a:t>
              </a:r>
              <a:r>
                <a:rPr lang="en-US" altLang="ja-JP" sz="500" dirty="0">
                  <a:solidFill>
                    <a:srgbClr val="000000"/>
                  </a:solidFill>
                  <a:latin typeface="HG丸ｺﾞｼｯｸM-PRO" panose="020F0600000000000000" pitchFamily="50" charset="-128"/>
                  <a:ea typeface="HG丸ｺﾞｼｯｸM-PRO" panose="020F0600000000000000" pitchFamily="50" charset="-128"/>
                </a:rPr>
                <a:t>Ⅱ</a:t>
              </a:r>
              <a:r>
                <a:rPr lang="ja-JP" altLang="en-US" sz="500" dirty="0">
                  <a:solidFill>
                    <a:srgbClr val="000000"/>
                  </a:solidFill>
                  <a:latin typeface="HG丸ｺﾞｼｯｸM-PRO" panose="020F0600000000000000" pitchFamily="50" charset="-128"/>
                  <a:ea typeface="HG丸ｺﾞｼｯｸM-PRO" panose="020F0600000000000000" pitchFamily="50" charset="-128"/>
                </a:rPr>
                <a:t>期）</a:t>
              </a:r>
            </a:p>
          </p:txBody>
        </p:sp>
        <p:sp>
          <p:nvSpPr>
            <p:cNvPr id="70" name="Freeform 72"/>
            <p:cNvSpPr>
              <a:spLocks/>
            </p:cNvSpPr>
            <p:nvPr/>
          </p:nvSpPr>
          <p:spPr bwMode="auto">
            <a:xfrm>
              <a:off x="-5400947" y="5214937"/>
              <a:ext cx="1724025" cy="438150"/>
            </a:xfrm>
            <a:custGeom>
              <a:avLst/>
              <a:gdLst>
                <a:gd name="T0" fmla="*/ 2147483647 w 181"/>
                <a:gd name="T1" fmla="*/ 2147483647 h 45"/>
                <a:gd name="T2" fmla="*/ 2147483647 w 181"/>
                <a:gd name="T3" fmla="*/ 2147483647 h 45"/>
                <a:gd name="T4" fmla="*/ 2147483647 w 181"/>
                <a:gd name="T5" fmla="*/ 2147483647 h 45"/>
                <a:gd name="T6" fmla="*/ 2147483647 w 181"/>
                <a:gd name="T7" fmla="*/ 2147483647 h 45"/>
                <a:gd name="T8" fmla="*/ 2147483647 w 181"/>
                <a:gd name="T9" fmla="*/ 2147483647 h 45"/>
                <a:gd name="T10" fmla="*/ 2147483647 w 181"/>
                <a:gd name="T11" fmla="*/ 2147483647 h 45"/>
                <a:gd name="T12" fmla="*/ 2147483647 w 181"/>
                <a:gd name="T13" fmla="*/ 2147483647 h 45"/>
                <a:gd name="T14" fmla="*/ 2147483647 w 181"/>
                <a:gd name="T15" fmla="*/ 2147483647 h 45"/>
                <a:gd name="T16" fmla="*/ 2147483647 w 181"/>
                <a:gd name="T17" fmla="*/ 2147483647 h 45"/>
                <a:gd name="T18" fmla="*/ 2147483647 w 181"/>
                <a:gd name="T19" fmla="*/ 2147483647 h 45"/>
                <a:gd name="T20" fmla="*/ 2147483647 w 181"/>
                <a:gd name="T21" fmla="*/ 2147483647 h 45"/>
                <a:gd name="T22" fmla="*/ 2147483647 w 181"/>
                <a:gd name="T23" fmla="*/ 2147483647 h 45"/>
                <a:gd name="T24" fmla="*/ 2147483647 w 181"/>
                <a:gd name="T25" fmla="*/ 2147483647 h 45"/>
                <a:gd name="T26" fmla="*/ 2147483647 w 181"/>
                <a:gd name="T27" fmla="*/ 2147483647 h 45"/>
                <a:gd name="T28" fmla="*/ 2147483647 w 181"/>
                <a:gd name="T29" fmla="*/ 2147483647 h 45"/>
                <a:gd name="T30" fmla="*/ 2147483647 w 181"/>
                <a:gd name="T31" fmla="*/ 2147483647 h 45"/>
                <a:gd name="T32" fmla="*/ 2147483647 w 181"/>
                <a:gd name="T33" fmla="*/ 2147483647 h 45"/>
                <a:gd name="T34" fmla="*/ 2147483647 w 181"/>
                <a:gd name="T35" fmla="*/ 2147483647 h 45"/>
                <a:gd name="T36" fmla="*/ 2147483647 w 181"/>
                <a:gd name="T37" fmla="*/ 2147483647 h 45"/>
                <a:gd name="T38" fmla="*/ 2147483647 w 181"/>
                <a:gd name="T39" fmla="*/ 2147483647 h 45"/>
                <a:gd name="T40" fmla="*/ 2147483647 w 181"/>
                <a:gd name="T41" fmla="*/ 0 h 45"/>
                <a:gd name="T42" fmla="*/ 2147483647 w 181"/>
                <a:gd name="T43" fmla="*/ 2147483647 h 45"/>
                <a:gd name="T44" fmla="*/ 2147483647 w 181"/>
                <a:gd name="T45" fmla="*/ 2147483647 h 45"/>
                <a:gd name="T46" fmla="*/ 2147483647 w 181"/>
                <a:gd name="T47" fmla="*/ 2147483647 h 45"/>
                <a:gd name="T48" fmla="*/ 2147483647 w 181"/>
                <a:gd name="T49" fmla="*/ 2147483647 h 45"/>
                <a:gd name="T50" fmla="*/ 2147483647 w 181"/>
                <a:gd name="T51" fmla="*/ 2147483647 h 45"/>
                <a:gd name="T52" fmla="*/ 2147483647 w 181"/>
                <a:gd name="T53" fmla="*/ 2147483647 h 45"/>
                <a:gd name="T54" fmla="*/ 2147483647 w 181"/>
                <a:gd name="T55" fmla="*/ 2147483647 h 45"/>
                <a:gd name="T56" fmla="*/ 2147483647 w 181"/>
                <a:gd name="T57" fmla="*/ 2147483647 h 45"/>
                <a:gd name="T58" fmla="*/ 2147483647 w 181"/>
                <a:gd name="T59" fmla="*/ 2147483647 h 45"/>
                <a:gd name="T60" fmla="*/ 2147483647 w 181"/>
                <a:gd name="T61" fmla="*/ 2147483647 h 45"/>
                <a:gd name="T62" fmla="*/ 2147483647 w 181"/>
                <a:gd name="T63" fmla="*/ 2147483647 h 45"/>
                <a:gd name="T64" fmla="*/ 2147483647 w 181"/>
                <a:gd name="T65" fmla="*/ 2147483647 h 45"/>
                <a:gd name="T66" fmla="*/ 2147483647 w 181"/>
                <a:gd name="T67" fmla="*/ 2147483647 h 45"/>
                <a:gd name="T68" fmla="*/ 2147483647 w 181"/>
                <a:gd name="T69" fmla="*/ 2147483647 h 45"/>
                <a:gd name="T70" fmla="*/ 0 w 181"/>
                <a:gd name="T71" fmla="*/ 2147483647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1" h="45">
                  <a:moveTo>
                    <a:pt x="181" y="23"/>
                  </a:moveTo>
                  <a:lnTo>
                    <a:pt x="172" y="25"/>
                  </a:lnTo>
                  <a:lnTo>
                    <a:pt x="163" y="31"/>
                  </a:lnTo>
                  <a:lnTo>
                    <a:pt x="156" y="41"/>
                  </a:lnTo>
                  <a:lnTo>
                    <a:pt x="152" y="40"/>
                  </a:lnTo>
                  <a:lnTo>
                    <a:pt x="158" y="32"/>
                  </a:lnTo>
                  <a:lnTo>
                    <a:pt x="158" y="30"/>
                  </a:lnTo>
                  <a:lnTo>
                    <a:pt x="161" y="28"/>
                  </a:lnTo>
                  <a:lnTo>
                    <a:pt x="158" y="26"/>
                  </a:lnTo>
                  <a:lnTo>
                    <a:pt x="149" y="37"/>
                  </a:lnTo>
                  <a:lnTo>
                    <a:pt x="146" y="37"/>
                  </a:lnTo>
                  <a:lnTo>
                    <a:pt x="150" y="29"/>
                  </a:lnTo>
                  <a:lnTo>
                    <a:pt x="148" y="28"/>
                  </a:lnTo>
                  <a:lnTo>
                    <a:pt x="142" y="37"/>
                  </a:lnTo>
                  <a:lnTo>
                    <a:pt x="140" y="34"/>
                  </a:lnTo>
                  <a:lnTo>
                    <a:pt x="136" y="43"/>
                  </a:lnTo>
                  <a:lnTo>
                    <a:pt x="133" y="45"/>
                  </a:lnTo>
                  <a:lnTo>
                    <a:pt x="131" y="43"/>
                  </a:lnTo>
                  <a:lnTo>
                    <a:pt x="142" y="21"/>
                  </a:lnTo>
                  <a:lnTo>
                    <a:pt x="140" y="20"/>
                  </a:lnTo>
                  <a:lnTo>
                    <a:pt x="133" y="33"/>
                  </a:lnTo>
                  <a:lnTo>
                    <a:pt x="130" y="32"/>
                  </a:lnTo>
                  <a:lnTo>
                    <a:pt x="129" y="34"/>
                  </a:lnTo>
                  <a:lnTo>
                    <a:pt x="131" y="37"/>
                  </a:lnTo>
                  <a:lnTo>
                    <a:pt x="127" y="40"/>
                  </a:lnTo>
                  <a:lnTo>
                    <a:pt x="119" y="31"/>
                  </a:lnTo>
                  <a:lnTo>
                    <a:pt x="124" y="28"/>
                  </a:lnTo>
                  <a:lnTo>
                    <a:pt x="127" y="30"/>
                  </a:lnTo>
                  <a:lnTo>
                    <a:pt x="128" y="28"/>
                  </a:lnTo>
                  <a:lnTo>
                    <a:pt x="126" y="26"/>
                  </a:lnTo>
                  <a:lnTo>
                    <a:pt x="129" y="24"/>
                  </a:lnTo>
                  <a:lnTo>
                    <a:pt x="128" y="22"/>
                  </a:lnTo>
                  <a:lnTo>
                    <a:pt x="124" y="22"/>
                  </a:lnTo>
                  <a:lnTo>
                    <a:pt x="113" y="8"/>
                  </a:lnTo>
                  <a:lnTo>
                    <a:pt x="111" y="5"/>
                  </a:lnTo>
                  <a:lnTo>
                    <a:pt x="108" y="8"/>
                  </a:lnTo>
                  <a:lnTo>
                    <a:pt x="106" y="6"/>
                  </a:lnTo>
                  <a:lnTo>
                    <a:pt x="106" y="3"/>
                  </a:lnTo>
                  <a:lnTo>
                    <a:pt x="104" y="1"/>
                  </a:lnTo>
                  <a:lnTo>
                    <a:pt x="101" y="2"/>
                  </a:lnTo>
                  <a:lnTo>
                    <a:pt x="98" y="3"/>
                  </a:lnTo>
                  <a:lnTo>
                    <a:pt x="96" y="0"/>
                  </a:lnTo>
                  <a:lnTo>
                    <a:pt x="93" y="0"/>
                  </a:lnTo>
                  <a:lnTo>
                    <a:pt x="93" y="8"/>
                  </a:lnTo>
                  <a:lnTo>
                    <a:pt x="78" y="12"/>
                  </a:lnTo>
                  <a:lnTo>
                    <a:pt x="77" y="8"/>
                  </a:lnTo>
                  <a:lnTo>
                    <a:pt x="66" y="6"/>
                  </a:lnTo>
                  <a:lnTo>
                    <a:pt x="65" y="11"/>
                  </a:lnTo>
                  <a:lnTo>
                    <a:pt x="61" y="10"/>
                  </a:lnTo>
                  <a:lnTo>
                    <a:pt x="44" y="20"/>
                  </a:lnTo>
                  <a:lnTo>
                    <a:pt x="44" y="25"/>
                  </a:lnTo>
                  <a:lnTo>
                    <a:pt x="35" y="25"/>
                  </a:lnTo>
                  <a:lnTo>
                    <a:pt x="34" y="18"/>
                  </a:lnTo>
                  <a:lnTo>
                    <a:pt x="31" y="18"/>
                  </a:lnTo>
                  <a:lnTo>
                    <a:pt x="32" y="26"/>
                  </a:lnTo>
                  <a:lnTo>
                    <a:pt x="22" y="27"/>
                  </a:lnTo>
                  <a:lnTo>
                    <a:pt x="21" y="24"/>
                  </a:lnTo>
                  <a:lnTo>
                    <a:pt x="13" y="25"/>
                  </a:lnTo>
                  <a:lnTo>
                    <a:pt x="13" y="28"/>
                  </a:lnTo>
                  <a:lnTo>
                    <a:pt x="16" y="27"/>
                  </a:lnTo>
                  <a:lnTo>
                    <a:pt x="17" y="30"/>
                  </a:lnTo>
                  <a:lnTo>
                    <a:pt x="15" y="30"/>
                  </a:lnTo>
                  <a:lnTo>
                    <a:pt x="16" y="33"/>
                  </a:lnTo>
                  <a:lnTo>
                    <a:pt x="14" y="33"/>
                  </a:lnTo>
                  <a:lnTo>
                    <a:pt x="12" y="29"/>
                  </a:lnTo>
                  <a:lnTo>
                    <a:pt x="10" y="30"/>
                  </a:lnTo>
                  <a:lnTo>
                    <a:pt x="12" y="34"/>
                  </a:lnTo>
                  <a:lnTo>
                    <a:pt x="8" y="31"/>
                  </a:lnTo>
                  <a:lnTo>
                    <a:pt x="8" y="35"/>
                  </a:lnTo>
                  <a:lnTo>
                    <a:pt x="6" y="35"/>
                  </a:lnTo>
                  <a:lnTo>
                    <a:pt x="4" y="30"/>
                  </a:lnTo>
                  <a:lnTo>
                    <a:pt x="0" y="33"/>
                  </a:lnTo>
                </a:path>
              </a:pathLst>
            </a:custGeom>
            <a:noFill/>
            <a:ln w="3175"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71" name="Freeform 73"/>
            <p:cNvSpPr>
              <a:spLocks/>
            </p:cNvSpPr>
            <p:nvPr/>
          </p:nvSpPr>
          <p:spPr bwMode="auto">
            <a:xfrm>
              <a:off x="-4496072" y="5272087"/>
              <a:ext cx="123825" cy="123825"/>
            </a:xfrm>
            <a:custGeom>
              <a:avLst/>
              <a:gdLst>
                <a:gd name="T0" fmla="*/ 0 w 13"/>
                <a:gd name="T1" fmla="*/ 2147483647 h 13"/>
                <a:gd name="T2" fmla="*/ 2147483647 w 13"/>
                <a:gd name="T3" fmla="*/ 0 h 13"/>
                <a:gd name="T4" fmla="*/ 2147483647 w 13"/>
                <a:gd name="T5" fmla="*/ 2147483647 h 13"/>
                <a:gd name="T6" fmla="*/ 2147483647 w 13"/>
                <a:gd name="T7" fmla="*/ 2147483647 h 13"/>
                <a:gd name="T8" fmla="*/ 2147483647 w 13"/>
                <a:gd name="T9" fmla="*/ 2147483647 h 13"/>
                <a:gd name="T10" fmla="*/ 2147483647 w 13"/>
                <a:gd name="T11" fmla="*/ 2147483647 h 13"/>
                <a:gd name="T12" fmla="*/ 0 w 13"/>
                <a:gd name="T13" fmla="*/ 2147483647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5"/>
                  </a:moveTo>
                  <a:lnTo>
                    <a:pt x="3" y="0"/>
                  </a:lnTo>
                  <a:lnTo>
                    <a:pt x="8" y="1"/>
                  </a:lnTo>
                  <a:lnTo>
                    <a:pt x="13" y="5"/>
                  </a:lnTo>
                  <a:lnTo>
                    <a:pt x="8" y="13"/>
                  </a:lnTo>
                  <a:lnTo>
                    <a:pt x="2" y="13"/>
                  </a:lnTo>
                  <a:lnTo>
                    <a:pt x="0" y="5"/>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72" name="Freeform 74"/>
            <p:cNvSpPr>
              <a:spLocks/>
            </p:cNvSpPr>
            <p:nvPr/>
          </p:nvSpPr>
          <p:spPr bwMode="auto">
            <a:xfrm>
              <a:off x="-4772297" y="5300662"/>
              <a:ext cx="85725" cy="123825"/>
            </a:xfrm>
            <a:custGeom>
              <a:avLst/>
              <a:gdLst>
                <a:gd name="T0" fmla="*/ 2147483647 w 9"/>
                <a:gd name="T1" fmla="*/ 0 h 13"/>
                <a:gd name="T2" fmla="*/ 2147483647 w 9"/>
                <a:gd name="T3" fmla="*/ 2147483647 h 13"/>
                <a:gd name="T4" fmla="*/ 2147483647 w 9"/>
                <a:gd name="T5" fmla="*/ 2147483647 h 13"/>
                <a:gd name="T6" fmla="*/ 2147483647 w 9"/>
                <a:gd name="T7" fmla="*/ 2147483647 h 13"/>
                <a:gd name="T8" fmla="*/ 0 w 9"/>
                <a:gd name="T9" fmla="*/ 2147483647 h 13"/>
                <a:gd name="T10" fmla="*/ 2147483647 w 9"/>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3">
                  <a:moveTo>
                    <a:pt x="2" y="0"/>
                  </a:moveTo>
                  <a:lnTo>
                    <a:pt x="9" y="2"/>
                  </a:lnTo>
                  <a:lnTo>
                    <a:pt x="9" y="13"/>
                  </a:lnTo>
                  <a:lnTo>
                    <a:pt x="1" y="13"/>
                  </a:lnTo>
                  <a:lnTo>
                    <a:pt x="0" y="5"/>
                  </a:lnTo>
                  <a:lnTo>
                    <a:pt x="2" y="0"/>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73" name="Freeform 75"/>
            <p:cNvSpPr>
              <a:spLocks/>
            </p:cNvSpPr>
            <p:nvPr/>
          </p:nvSpPr>
          <p:spPr bwMode="auto">
            <a:xfrm>
              <a:off x="-4953272" y="5367337"/>
              <a:ext cx="133350" cy="76200"/>
            </a:xfrm>
            <a:custGeom>
              <a:avLst/>
              <a:gdLst>
                <a:gd name="T0" fmla="*/ 2147483647 w 14"/>
                <a:gd name="T1" fmla="*/ 0 h 8"/>
                <a:gd name="T2" fmla="*/ 2147483647 w 14"/>
                <a:gd name="T3" fmla="*/ 2147483647 h 8"/>
                <a:gd name="T4" fmla="*/ 0 w 14"/>
                <a:gd name="T5" fmla="*/ 2147483647 h 8"/>
                <a:gd name="T6" fmla="*/ 2147483647 w 14"/>
                <a:gd name="T7" fmla="*/ 2147483647 h 8"/>
                <a:gd name="T8" fmla="*/ 2147483647 w 1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8">
                  <a:moveTo>
                    <a:pt x="12" y="0"/>
                  </a:moveTo>
                  <a:lnTo>
                    <a:pt x="14" y="7"/>
                  </a:lnTo>
                  <a:lnTo>
                    <a:pt x="0" y="8"/>
                  </a:lnTo>
                  <a:lnTo>
                    <a:pt x="1" y="5"/>
                  </a:lnTo>
                  <a:lnTo>
                    <a:pt x="12" y="0"/>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74" name="Freeform 76"/>
            <p:cNvSpPr>
              <a:spLocks/>
            </p:cNvSpPr>
            <p:nvPr/>
          </p:nvSpPr>
          <p:spPr bwMode="auto">
            <a:xfrm>
              <a:off x="-5096147" y="5472112"/>
              <a:ext cx="304800" cy="219075"/>
            </a:xfrm>
            <a:custGeom>
              <a:avLst/>
              <a:gdLst>
                <a:gd name="T0" fmla="*/ 2147483647 w 32"/>
                <a:gd name="T1" fmla="*/ 0 h 22"/>
                <a:gd name="T2" fmla="*/ 2147483647 w 32"/>
                <a:gd name="T3" fmla="*/ 2147483647 h 22"/>
                <a:gd name="T4" fmla="*/ 2147483647 w 32"/>
                <a:gd name="T5" fmla="*/ 2147483647 h 22"/>
                <a:gd name="T6" fmla="*/ 2147483647 w 32"/>
                <a:gd name="T7" fmla="*/ 2147483647 h 22"/>
                <a:gd name="T8" fmla="*/ 2147483647 w 32"/>
                <a:gd name="T9" fmla="*/ 2147483647 h 22"/>
                <a:gd name="T10" fmla="*/ 2147483647 w 32"/>
                <a:gd name="T11" fmla="*/ 2147483647 h 22"/>
                <a:gd name="T12" fmla="*/ 2147483647 w 32"/>
                <a:gd name="T13" fmla="*/ 2147483647 h 22"/>
                <a:gd name="T14" fmla="*/ 2147483647 w 32"/>
                <a:gd name="T15" fmla="*/ 2147483647 h 22"/>
                <a:gd name="T16" fmla="*/ 0 w 32"/>
                <a:gd name="T17" fmla="*/ 2147483647 h 22"/>
                <a:gd name="T18" fmla="*/ 2147483647 w 3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22">
                  <a:moveTo>
                    <a:pt x="12" y="0"/>
                  </a:moveTo>
                  <a:lnTo>
                    <a:pt x="31" y="3"/>
                  </a:lnTo>
                  <a:lnTo>
                    <a:pt x="31" y="9"/>
                  </a:lnTo>
                  <a:lnTo>
                    <a:pt x="23" y="7"/>
                  </a:lnTo>
                  <a:lnTo>
                    <a:pt x="24" y="11"/>
                  </a:lnTo>
                  <a:lnTo>
                    <a:pt x="31" y="13"/>
                  </a:lnTo>
                  <a:lnTo>
                    <a:pt x="32" y="19"/>
                  </a:lnTo>
                  <a:lnTo>
                    <a:pt x="1" y="22"/>
                  </a:lnTo>
                  <a:lnTo>
                    <a:pt x="0" y="6"/>
                  </a:lnTo>
                  <a:lnTo>
                    <a:pt x="12" y="0"/>
                  </a:lnTo>
                  <a:close/>
                </a:path>
              </a:pathLst>
            </a:custGeom>
            <a:solidFill>
              <a:srgbClr xmlns:mc="http://schemas.openxmlformats.org/markup-compatibility/2006" xmlns:a14="http://schemas.microsoft.com/office/drawing/2010/main" val="FFFFFF" mc:Ignorable="a14" a14:legacySpreadsheetColorIndex="9"/>
            </a:solidFill>
            <a:ln w="3175" cap="flat" cmpd="sng">
              <a:solidFill>
                <a:srgbClr xmlns:mc="http://schemas.openxmlformats.org/markup-compatibility/2006" xmlns:a14="http://schemas.microsoft.com/office/drawing/2010/main" val="000000" mc:Ignorable="a14" a14:legacySpreadsheetColorIndex="64"/>
              </a:solidFill>
              <a:prstDash val="solid"/>
              <a:round/>
              <a:headEnd/>
              <a:tailEnd/>
            </a:ln>
          </p:spPr>
          <p:txBody>
            <a:bodyPr/>
            <a:lstStyle/>
            <a:p>
              <a:endParaRPr lang="ja-JP" altLang="en-US" dirty="0">
                <a:solidFill>
                  <a:prstClr val="black"/>
                </a:solidFill>
              </a:endParaRPr>
            </a:p>
          </p:txBody>
        </p:sp>
        <p:sp>
          <p:nvSpPr>
            <p:cNvPr id="75" name="Freeform 78"/>
            <p:cNvSpPr>
              <a:spLocks/>
            </p:cNvSpPr>
            <p:nvPr/>
          </p:nvSpPr>
          <p:spPr bwMode="auto">
            <a:xfrm>
              <a:off x="-2124347" y="4557712"/>
              <a:ext cx="95250" cy="304800"/>
            </a:xfrm>
            <a:custGeom>
              <a:avLst/>
              <a:gdLst>
                <a:gd name="T0" fmla="*/ 0 w 8"/>
                <a:gd name="T1" fmla="*/ 2147483647 h 29"/>
                <a:gd name="T2" fmla="*/ 2147483647 w 8"/>
                <a:gd name="T3" fmla="*/ 2147483647 h 29"/>
                <a:gd name="T4" fmla="*/ 2147483647 w 8"/>
                <a:gd name="T5" fmla="*/ 0 h 29"/>
                <a:gd name="T6" fmla="*/ 0 60000 65536"/>
                <a:gd name="T7" fmla="*/ 0 60000 65536"/>
                <a:gd name="T8" fmla="*/ 0 60000 65536"/>
              </a:gdLst>
              <a:ahLst/>
              <a:cxnLst>
                <a:cxn ang="T6">
                  <a:pos x="T0" y="T1"/>
                </a:cxn>
                <a:cxn ang="T7">
                  <a:pos x="T2" y="T3"/>
                </a:cxn>
                <a:cxn ang="T8">
                  <a:pos x="T4" y="T5"/>
                </a:cxn>
              </a:cxnLst>
              <a:rect l="0" t="0" r="r" b="b"/>
              <a:pathLst>
                <a:path w="8" h="29">
                  <a:moveTo>
                    <a:pt x="0" y="29"/>
                  </a:moveTo>
                  <a:lnTo>
                    <a:pt x="1" y="13"/>
                  </a:lnTo>
                  <a:lnTo>
                    <a:pt x="8" y="0"/>
                  </a:lnTo>
                </a:path>
              </a:pathLst>
            </a:custGeom>
            <a:noFill/>
            <a:ln w="38100" cap="flat" cmpd="dbl">
              <a:solidFill>
                <a:srgbClr xmlns:mc="http://schemas.openxmlformats.org/markup-compatibility/2006" xmlns:a14="http://schemas.microsoft.com/office/drawing/2010/main" val="FF0000" mc:Ignorable="a14" a14:legacySpreadsheetColorIndex="10"/>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76" name="Text Box 79"/>
            <p:cNvSpPr txBox="1">
              <a:spLocks noChangeArrowheads="1"/>
            </p:cNvSpPr>
            <p:nvPr/>
          </p:nvSpPr>
          <p:spPr bwMode="auto">
            <a:xfrm>
              <a:off x="-2057048" y="4639377"/>
              <a:ext cx="1085850" cy="29527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京阪本線 </a:t>
              </a:r>
              <a:endParaRPr lang="en-US" altLang="ja-JP" sz="500" dirty="0">
                <a:solidFill>
                  <a:prstClr val="black"/>
                </a:solidFill>
                <a:latin typeface="HG丸ｺﾞｼｯｸM-PRO" panose="020F0600000000000000" pitchFamily="50" charset="-128"/>
                <a:ea typeface="HG丸ｺﾞｼｯｸM-PRO" panose="020F0600000000000000" pitchFamily="50" charset="-128"/>
              </a:endParaRPr>
            </a:p>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（寝屋川市・枚方市）</a:t>
              </a:r>
            </a:p>
          </p:txBody>
        </p:sp>
        <p:sp>
          <p:nvSpPr>
            <p:cNvPr id="77" name="Line 172"/>
            <p:cNvSpPr>
              <a:spLocks noChangeShapeType="1"/>
            </p:cNvSpPr>
            <p:nvPr/>
          </p:nvSpPr>
          <p:spPr bwMode="auto">
            <a:xfrm flipH="1">
              <a:off x="-2724422" y="4538662"/>
              <a:ext cx="142875" cy="257175"/>
            </a:xfrm>
            <a:prstGeom prst="line">
              <a:avLst/>
            </a:prstGeom>
            <a:noFill/>
            <a:ln w="38100" cmpd="dbl">
              <a:solidFill>
                <a:srgbClr val="FF0000"/>
              </a:solidFill>
              <a:prstDash val="solid"/>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endParaRPr>
            </a:p>
          </p:txBody>
        </p:sp>
        <p:sp>
          <p:nvSpPr>
            <p:cNvPr id="78" name="Text Box 175"/>
            <p:cNvSpPr txBox="1">
              <a:spLocks noChangeArrowheads="1"/>
            </p:cNvSpPr>
            <p:nvPr/>
          </p:nvSpPr>
          <p:spPr bwMode="auto">
            <a:xfrm>
              <a:off x="-3093907" y="4488297"/>
              <a:ext cx="419836" cy="219386"/>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9144"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阪急京都線</a:t>
              </a:r>
            </a:p>
            <a:p>
              <a:pPr>
                <a:defRPr sz="1000"/>
              </a:pPr>
              <a:r>
                <a:rPr lang="ja-JP" altLang="en-US" sz="500" dirty="0">
                  <a:solidFill>
                    <a:prstClr val="black"/>
                  </a:solidFill>
                  <a:latin typeface="HG丸ｺﾞｼｯｸM-PRO" panose="020F0600000000000000" pitchFamily="50" charset="-128"/>
                  <a:ea typeface="HG丸ｺﾞｼｯｸM-PRO" panose="020F0600000000000000" pitchFamily="50" charset="-128"/>
                </a:rPr>
                <a:t>（摂津市）</a:t>
              </a:r>
            </a:p>
          </p:txBody>
        </p:sp>
        <p:grpSp>
          <p:nvGrpSpPr>
            <p:cNvPr id="79" name="グループ化 78"/>
            <p:cNvGrpSpPr>
              <a:grpSpLocks/>
            </p:cNvGrpSpPr>
            <p:nvPr/>
          </p:nvGrpSpPr>
          <p:grpSpPr bwMode="auto">
            <a:xfrm>
              <a:off x="-5715272" y="6328784"/>
              <a:ext cx="1647826" cy="666754"/>
              <a:chOff x="876300" y="4371265"/>
              <a:chExt cx="1692914" cy="699818"/>
            </a:xfrm>
          </p:grpSpPr>
          <p:sp>
            <p:nvSpPr>
              <p:cNvPr id="94" name="Freeform 65"/>
              <p:cNvSpPr>
                <a:spLocks/>
              </p:cNvSpPr>
              <p:nvPr/>
            </p:nvSpPr>
            <p:spPr bwMode="auto">
              <a:xfrm>
                <a:off x="962025" y="4531932"/>
                <a:ext cx="374171" cy="9526"/>
              </a:xfrm>
              <a:custGeom>
                <a:avLst/>
                <a:gdLst>
                  <a:gd name="T0" fmla="*/ 2147483647 w 38"/>
                  <a:gd name="T1" fmla="*/ 0 h 1"/>
                  <a:gd name="T2" fmla="*/ 0 w 38"/>
                  <a:gd name="T3" fmla="*/ 0 h 1"/>
                  <a:gd name="T4" fmla="*/ 0 60000 65536"/>
                  <a:gd name="T5" fmla="*/ 0 60000 65536"/>
                </a:gdLst>
                <a:ahLst/>
                <a:cxnLst>
                  <a:cxn ang="T4">
                    <a:pos x="T0" y="T1"/>
                  </a:cxn>
                  <a:cxn ang="T5">
                    <a:pos x="T2" y="T3"/>
                  </a:cxn>
                </a:cxnLst>
                <a:rect l="0" t="0" r="r" b="b"/>
                <a:pathLst>
                  <a:path w="38" h="1">
                    <a:moveTo>
                      <a:pt x="38" y="0"/>
                    </a:moveTo>
                    <a:lnTo>
                      <a:pt x="0" y="0"/>
                    </a:lnTo>
                  </a:path>
                </a:pathLst>
              </a:custGeom>
              <a:noFill/>
              <a:ln w="38100" cmpd="tri">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95" name="Freeform 70"/>
              <p:cNvSpPr>
                <a:spLocks/>
              </p:cNvSpPr>
              <p:nvPr/>
            </p:nvSpPr>
            <p:spPr bwMode="auto">
              <a:xfrm>
                <a:off x="962025" y="4711649"/>
                <a:ext cx="393221" cy="9526"/>
              </a:xfrm>
              <a:custGeom>
                <a:avLst/>
                <a:gdLst>
                  <a:gd name="T0" fmla="*/ 2147483647 w 40"/>
                  <a:gd name="T1" fmla="*/ 0 h 1"/>
                  <a:gd name="T2" fmla="*/ 0 w 40"/>
                  <a:gd name="T3" fmla="*/ 0 h 1"/>
                  <a:gd name="T4" fmla="*/ 0 60000 65536"/>
                  <a:gd name="T5" fmla="*/ 0 60000 65536"/>
                </a:gdLst>
                <a:ahLst/>
                <a:cxnLst>
                  <a:cxn ang="T4">
                    <a:pos x="T0" y="T1"/>
                  </a:cxn>
                  <a:cxn ang="T5">
                    <a:pos x="T2" y="T3"/>
                  </a:cxn>
                </a:cxnLst>
                <a:rect l="0" t="0" r="r" b="b"/>
                <a:pathLst>
                  <a:path w="40" h="1">
                    <a:moveTo>
                      <a:pt x="40" y="0"/>
                    </a:moveTo>
                    <a:lnTo>
                      <a:pt x="0" y="0"/>
                    </a:lnTo>
                  </a:path>
                </a:pathLst>
              </a:custGeom>
              <a:noFill/>
              <a:ln w="38100" cmpd="dbl">
                <a:solidFill>
                  <a:srgbClr xmlns:mc="http://schemas.openxmlformats.org/markup-compatibility/2006" xmlns:a14="http://schemas.microsoft.com/office/drawing/2010/main" val="FF0000" mc:Ignorable="a14" a14:legacySpreadsheetColorIndex="1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96" name="Rectangle 71"/>
              <p:cNvSpPr>
                <a:spLocks noChangeArrowheads="1"/>
              </p:cNvSpPr>
              <p:nvPr/>
            </p:nvSpPr>
            <p:spPr bwMode="auto">
              <a:xfrm>
                <a:off x="876300" y="4371265"/>
                <a:ext cx="1293963" cy="699818"/>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97" name="Text Box 86"/>
              <p:cNvSpPr txBox="1">
                <a:spLocks noChangeArrowheads="1"/>
              </p:cNvSpPr>
              <p:nvPr/>
            </p:nvSpPr>
            <p:spPr bwMode="auto">
              <a:xfrm>
                <a:off x="1483009" y="4451244"/>
                <a:ext cx="557781" cy="16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600" dirty="0">
                    <a:solidFill>
                      <a:srgbClr val="000000"/>
                    </a:solidFill>
                    <a:latin typeface="HG丸ｺﾞｼｯｸM-PRO" panose="020F0600000000000000" pitchFamily="50" charset="-128"/>
                    <a:ea typeface="HG丸ｺﾞｼｯｸM-PRO" panose="020F0600000000000000" pitchFamily="50" charset="-128"/>
                  </a:rPr>
                  <a:t>完了箇所</a:t>
                </a:r>
              </a:p>
            </p:txBody>
          </p:sp>
          <p:sp>
            <p:nvSpPr>
              <p:cNvPr id="98" name="Text Box 87"/>
              <p:cNvSpPr txBox="1">
                <a:spLocks noChangeArrowheads="1"/>
              </p:cNvSpPr>
              <p:nvPr/>
            </p:nvSpPr>
            <p:spPr bwMode="auto">
              <a:xfrm>
                <a:off x="1483009" y="4621200"/>
                <a:ext cx="958992" cy="18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600" dirty="0">
                    <a:solidFill>
                      <a:srgbClr val="000000"/>
                    </a:solidFill>
                    <a:latin typeface="HG丸ｺﾞｼｯｸM-PRO" panose="020F0600000000000000" pitchFamily="50" charset="-128"/>
                    <a:ea typeface="HG丸ｺﾞｼｯｸM-PRO" panose="020F0600000000000000" pitchFamily="50" charset="-128"/>
                  </a:rPr>
                  <a:t>事業中箇所</a:t>
                </a:r>
              </a:p>
            </p:txBody>
          </p:sp>
          <p:sp>
            <p:nvSpPr>
              <p:cNvPr id="99" name="Text Box 88"/>
              <p:cNvSpPr txBox="1">
                <a:spLocks noChangeArrowheads="1"/>
              </p:cNvSpPr>
              <p:nvPr/>
            </p:nvSpPr>
            <p:spPr bwMode="auto">
              <a:xfrm>
                <a:off x="1473223" y="4831146"/>
                <a:ext cx="1095991" cy="18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600" dirty="0">
                    <a:solidFill>
                      <a:srgbClr val="000000"/>
                    </a:solidFill>
                    <a:latin typeface="HG丸ｺﾞｼｯｸM-PRO" panose="020F0600000000000000" pitchFamily="50" charset="-128"/>
                    <a:ea typeface="HG丸ｺﾞｼｯｸM-PRO" panose="020F0600000000000000" pitchFamily="50" charset="-128"/>
                  </a:rPr>
                  <a:t>計画中箇所</a:t>
                </a:r>
              </a:p>
            </p:txBody>
          </p:sp>
          <p:sp>
            <p:nvSpPr>
              <p:cNvPr id="100" name="Freeform 180"/>
              <p:cNvSpPr>
                <a:spLocks/>
              </p:cNvSpPr>
              <p:nvPr/>
            </p:nvSpPr>
            <p:spPr bwMode="auto">
              <a:xfrm>
                <a:off x="952500" y="4910417"/>
                <a:ext cx="402746" cy="9526"/>
              </a:xfrm>
              <a:custGeom>
                <a:avLst/>
                <a:gdLst>
                  <a:gd name="T0" fmla="*/ 2147483647 w 41"/>
                  <a:gd name="T1" fmla="*/ 0 h 1"/>
                  <a:gd name="T2" fmla="*/ 0 w 41"/>
                  <a:gd name="T3" fmla="*/ 0 h 1"/>
                  <a:gd name="T4" fmla="*/ 0 60000 65536"/>
                  <a:gd name="T5" fmla="*/ 0 60000 65536"/>
                </a:gdLst>
                <a:ahLst/>
                <a:cxnLst>
                  <a:cxn ang="T4">
                    <a:pos x="T0" y="T1"/>
                  </a:cxn>
                  <a:cxn ang="T5">
                    <a:pos x="T2" y="T3"/>
                  </a:cxn>
                </a:cxnLst>
                <a:rect l="0" t="0" r="r" b="b"/>
                <a:pathLst>
                  <a:path w="41" h="1">
                    <a:moveTo>
                      <a:pt x="41" y="0"/>
                    </a:moveTo>
                    <a:lnTo>
                      <a:pt x="0" y="0"/>
                    </a:lnTo>
                  </a:path>
                </a:pathLst>
              </a:custGeom>
              <a:noFill/>
              <a:ln w="38100">
                <a:solidFill>
                  <a:srgbClr xmlns:mc="http://schemas.openxmlformats.org/markup-compatibility/2006" xmlns:a14="http://schemas.microsoft.com/office/drawing/2010/main" val="FF0000" mc:Ignorable="a14" a14:legacySpreadsheetColorIndex="1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grpSp>
        <p:sp>
          <p:nvSpPr>
            <p:cNvPr id="80" name="フリーフォーム 79"/>
            <p:cNvSpPr>
              <a:spLocks/>
            </p:cNvSpPr>
            <p:nvPr/>
          </p:nvSpPr>
          <p:spPr bwMode="auto">
            <a:xfrm>
              <a:off x="-3838847" y="4186237"/>
              <a:ext cx="114300" cy="85725"/>
            </a:xfrm>
            <a:custGeom>
              <a:avLst/>
              <a:gdLst>
                <a:gd name="T0" fmla="*/ 0 w 116758"/>
                <a:gd name="T1" fmla="*/ 0 h 86032"/>
                <a:gd name="T2" fmla="*/ 116758 w 116758"/>
                <a:gd name="T3" fmla="*/ 86032 h 86032"/>
                <a:gd name="T4" fmla="*/ 0 60000 65536"/>
                <a:gd name="T5" fmla="*/ 0 60000 65536"/>
              </a:gdLst>
              <a:ahLst/>
              <a:cxnLst>
                <a:cxn ang="T4">
                  <a:pos x="T0" y="T1"/>
                </a:cxn>
                <a:cxn ang="T5">
                  <a:pos x="T2" y="T3"/>
                </a:cxn>
              </a:cxnLst>
              <a:rect l="0" t="0" r="r" b="b"/>
              <a:pathLst>
                <a:path w="116758" h="86032">
                  <a:moveTo>
                    <a:pt x="0" y="0"/>
                  </a:moveTo>
                  <a:cubicBezTo>
                    <a:pt x="48649" y="36359"/>
                    <a:pt x="97298" y="72718"/>
                    <a:pt x="116758" y="86032"/>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1" name="フリーフォーム 80"/>
            <p:cNvSpPr>
              <a:spLocks/>
            </p:cNvSpPr>
            <p:nvPr/>
          </p:nvSpPr>
          <p:spPr bwMode="auto">
            <a:xfrm>
              <a:off x="-3553097" y="4433887"/>
              <a:ext cx="114300" cy="209550"/>
            </a:xfrm>
            <a:custGeom>
              <a:avLst/>
              <a:gdLst>
                <a:gd name="T0" fmla="*/ 0 w 116758"/>
                <a:gd name="T1" fmla="*/ 0 h 205983"/>
                <a:gd name="T2" fmla="*/ 86032 w 116758"/>
                <a:gd name="T3" fmla="*/ 178210 h 205983"/>
                <a:gd name="T4" fmla="*/ 116758 w 116758"/>
                <a:gd name="T5" fmla="*/ 202791 h 205983"/>
                <a:gd name="T6" fmla="*/ 0 60000 65536"/>
                <a:gd name="T7" fmla="*/ 0 60000 65536"/>
                <a:gd name="T8" fmla="*/ 0 60000 65536"/>
              </a:gdLst>
              <a:ahLst/>
              <a:cxnLst>
                <a:cxn ang="T6">
                  <a:pos x="T0" y="T1"/>
                </a:cxn>
                <a:cxn ang="T7">
                  <a:pos x="T2" y="T3"/>
                </a:cxn>
                <a:cxn ang="T8">
                  <a:pos x="T4" y="T5"/>
                </a:cxn>
              </a:cxnLst>
              <a:rect l="0" t="0" r="r" b="b"/>
              <a:pathLst>
                <a:path w="116758" h="205983">
                  <a:moveTo>
                    <a:pt x="0" y="0"/>
                  </a:moveTo>
                  <a:cubicBezTo>
                    <a:pt x="33286" y="72206"/>
                    <a:pt x="66572" y="144412"/>
                    <a:pt x="86032" y="178210"/>
                  </a:cubicBezTo>
                  <a:cubicBezTo>
                    <a:pt x="105492" y="212008"/>
                    <a:pt x="111125" y="207399"/>
                    <a:pt x="116758" y="202791"/>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2" name="フリーフォーム 81"/>
            <p:cNvSpPr>
              <a:spLocks/>
            </p:cNvSpPr>
            <p:nvPr/>
          </p:nvSpPr>
          <p:spPr bwMode="auto">
            <a:xfrm>
              <a:off x="-2105297" y="3862387"/>
              <a:ext cx="228600" cy="190500"/>
            </a:xfrm>
            <a:custGeom>
              <a:avLst/>
              <a:gdLst>
                <a:gd name="T0" fmla="*/ 0 w 227371"/>
                <a:gd name="T1" fmla="*/ 190500 h 190500"/>
                <a:gd name="T2" fmla="*/ 147483 w 227371"/>
                <a:gd name="T3" fmla="*/ 98323 h 190500"/>
                <a:gd name="T4" fmla="*/ 227371 w 227371"/>
                <a:gd name="T5" fmla="*/ 0 h 190500"/>
                <a:gd name="T6" fmla="*/ 0 60000 65536"/>
                <a:gd name="T7" fmla="*/ 0 60000 65536"/>
                <a:gd name="T8" fmla="*/ 0 60000 65536"/>
              </a:gdLst>
              <a:ahLst/>
              <a:cxnLst>
                <a:cxn ang="T6">
                  <a:pos x="T0" y="T1"/>
                </a:cxn>
                <a:cxn ang="T7">
                  <a:pos x="T2" y="T3"/>
                </a:cxn>
                <a:cxn ang="T8">
                  <a:pos x="T4" y="T5"/>
                </a:cxn>
              </a:cxnLst>
              <a:rect l="0" t="0" r="r" b="b"/>
              <a:pathLst>
                <a:path w="227371" h="190500">
                  <a:moveTo>
                    <a:pt x="0" y="190500"/>
                  </a:moveTo>
                  <a:cubicBezTo>
                    <a:pt x="54794" y="160286"/>
                    <a:pt x="109588" y="130073"/>
                    <a:pt x="147483" y="98323"/>
                  </a:cubicBezTo>
                  <a:cubicBezTo>
                    <a:pt x="185378" y="66573"/>
                    <a:pt x="206374" y="33286"/>
                    <a:pt x="227371" y="0"/>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3" name="フリーフォーム 82"/>
            <p:cNvSpPr>
              <a:spLocks/>
            </p:cNvSpPr>
            <p:nvPr/>
          </p:nvSpPr>
          <p:spPr bwMode="auto">
            <a:xfrm>
              <a:off x="-2572022" y="4195762"/>
              <a:ext cx="266700" cy="333375"/>
            </a:xfrm>
            <a:custGeom>
              <a:avLst/>
              <a:gdLst>
                <a:gd name="T0" fmla="*/ 264242 w 264242"/>
                <a:gd name="T1" fmla="*/ 0 h 337984"/>
                <a:gd name="T2" fmla="*/ 122904 w 264242"/>
                <a:gd name="T3" fmla="*/ 104468 h 337984"/>
                <a:gd name="T4" fmla="*/ 49162 w 264242"/>
                <a:gd name="T5" fmla="*/ 251952 h 337984"/>
                <a:gd name="T6" fmla="*/ 0 w 264242"/>
                <a:gd name="T7" fmla="*/ 337984 h 337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242" h="337984">
                  <a:moveTo>
                    <a:pt x="264242" y="0"/>
                  </a:moveTo>
                  <a:cubicBezTo>
                    <a:pt x="211496" y="31238"/>
                    <a:pt x="158751" y="62476"/>
                    <a:pt x="122904" y="104468"/>
                  </a:cubicBezTo>
                  <a:cubicBezTo>
                    <a:pt x="87057" y="146460"/>
                    <a:pt x="69646" y="213033"/>
                    <a:pt x="49162" y="251952"/>
                  </a:cubicBezTo>
                  <a:cubicBezTo>
                    <a:pt x="28678" y="290871"/>
                    <a:pt x="14339" y="314427"/>
                    <a:pt x="0" y="337984"/>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4" name="フリーフォーム 83"/>
            <p:cNvSpPr>
              <a:spLocks/>
            </p:cNvSpPr>
            <p:nvPr/>
          </p:nvSpPr>
          <p:spPr bwMode="auto">
            <a:xfrm>
              <a:off x="-1876697" y="3890962"/>
              <a:ext cx="390525" cy="419100"/>
            </a:xfrm>
            <a:custGeom>
              <a:avLst/>
              <a:gdLst>
                <a:gd name="T0" fmla="*/ 387145 w 387145"/>
                <a:gd name="T1" fmla="*/ 0 h 424016"/>
                <a:gd name="T2" fmla="*/ 251951 w 387145"/>
                <a:gd name="T3" fmla="*/ 30726 h 424016"/>
                <a:gd name="T4" fmla="*/ 233516 w 387145"/>
                <a:gd name="T5" fmla="*/ 61452 h 424016"/>
                <a:gd name="T6" fmla="*/ 141338 w 387145"/>
                <a:gd name="T7" fmla="*/ 251952 h 424016"/>
                <a:gd name="T8" fmla="*/ 86032 w 387145"/>
                <a:gd name="T9" fmla="*/ 319548 h 424016"/>
                <a:gd name="T10" fmla="*/ 0 w 387145"/>
                <a:gd name="T11" fmla="*/ 424016 h 424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7145" h="424016">
                  <a:moveTo>
                    <a:pt x="387145" y="0"/>
                  </a:moveTo>
                  <a:cubicBezTo>
                    <a:pt x="332350" y="10242"/>
                    <a:pt x="277556" y="20484"/>
                    <a:pt x="251951" y="30726"/>
                  </a:cubicBezTo>
                  <a:cubicBezTo>
                    <a:pt x="226346" y="40968"/>
                    <a:pt x="251951" y="24581"/>
                    <a:pt x="233516" y="61452"/>
                  </a:cubicBezTo>
                  <a:cubicBezTo>
                    <a:pt x="215081" y="98323"/>
                    <a:pt x="165919" y="208936"/>
                    <a:pt x="141338" y="251952"/>
                  </a:cubicBezTo>
                  <a:cubicBezTo>
                    <a:pt x="116757" y="294968"/>
                    <a:pt x="86032" y="319548"/>
                    <a:pt x="86032" y="319548"/>
                  </a:cubicBezTo>
                  <a:lnTo>
                    <a:pt x="0" y="424016"/>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5" name="フリーフォーム 84"/>
            <p:cNvSpPr>
              <a:spLocks/>
            </p:cNvSpPr>
            <p:nvPr/>
          </p:nvSpPr>
          <p:spPr bwMode="auto">
            <a:xfrm>
              <a:off x="-2819672" y="5519737"/>
              <a:ext cx="542925" cy="133350"/>
            </a:xfrm>
            <a:custGeom>
              <a:avLst/>
              <a:gdLst>
                <a:gd name="T0" fmla="*/ 0 w 534629"/>
                <a:gd name="T1" fmla="*/ 64598 h 123803"/>
                <a:gd name="T2" fmla="*/ 49161 w 534629"/>
                <a:gd name="T3" fmla="*/ 33872 h 123803"/>
                <a:gd name="T4" fmla="*/ 129048 w 534629"/>
                <a:gd name="T5" fmla="*/ 58453 h 123803"/>
                <a:gd name="T6" fmla="*/ 307258 w 534629"/>
                <a:gd name="T7" fmla="*/ 119904 h 123803"/>
                <a:gd name="T8" fmla="*/ 374855 w 534629"/>
                <a:gd name="T9" fmla="*/ 113759 h 123803"/>
                <a:gd name="T10" fmla="*/ 387145 w 534629"/>
                <a:gd name="T11" fmla="*/ 83033 h 123803"/>
                <a:gd name="T12" fmla="*/ 417871 w 534629"/>
                <a:gd name="T13" fmla="*/ 3146 h 123803"/>
                <a:gd name="T14" fmla="*/ 473177 w 534629"/>
                <a:gd name="T15" fmla="*/ 15436 h 123803"/>
                <a:gd name="T16" fmla="*/ 534629 w 534629"/>
                <a:gd name="T17" fmla="*/ 9291 h 1238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4629" h="123803">
                  <a:moveTo>
                    <a:pt x="0" y="64598"/>
                  </a:moveTo>
                  <a:cubicBezTo>
                    <a:pt x="13826" y="49747"/>
                    <a:pt x="27653" y="34896"/>
                    <a:pt x="49161" y="33872"/>
                  </a:cubicBezTo>
                  <a:cubicBezTo>
                    <a:pt x="70669" y="32848"/>
                    <a:pt x="86032" y="44114"/>
                    <a:pt x="129048" y="58453"/>
                  </a:cubicBezTo>
                  <a:cubicBezTo>
                    <a:pt x="172064" y="72792"/>
                    <a:pt x="266290" y="110686"/>
                    <a:pt x="307258" y="119904"/>
                  </a:cubicBezTo>
                  <a:cubicBezTo>
                    <a:pt x="348226" y="129122"/>
                    <a:pt x="361540" y="119904"/>
                    <a:pt x="374855" y="113759"/>
                  </a:cubicBezTo>
                  <a:cubicBezTo>
                    <a:pt x="388170" y="107614"/>
                    <a:pt x="379976" y="101469"/>
                    <a:pt x="387145" y="83033"/>
                  </a:cubicBezTo>
                  <a:cubicBezTo>
                    <a:pt x="394314" y="64597"/>
                    <a:pt x="403532" y="14412"/>
                    <a:pt x="417871" y="3146"/>
                  </a:cubicBezTo>
                  <a:cubicBezTo>
                    <a:pt x="432210" y="-8120"/>
                    <a:pt x="453717" y="14412"/>
                    <a:pt x="473177" y="15436"/>
                  </a:cubicBezTo>
                  <a:cubicBezTo>
                    <a:pt x="492637" y="16460"/>
                    <a:pt x="513633" y="12875"/>
                    <a:pt x="534629" y="9291"/>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6" name="フリーフォーム 85"/>
            <p:cNvSpPr>
              <a:spLocks/>
            </p:cNvSpPr>
            <p:nvPr/>
          </p:nvSpPr>
          <p:spPr bwMode="auto">
            <a:xfrm>
              <a:off x="-3076847" y="5805487"/>
              <a:ext cx="438150" cy="9525"/>
            </a:xfrm>
            <a:custGeom>
              <a:avLst/>
              <a:gdLst>
                <a:gd name="T0" fmla="*/ 0 w 433509"/>
                <a:gd name="T1" fmla="*/ 0 h 12212"/>
                <a:gd name="T2" fmla="*/ 433509 w 433509"/>
                <a:gd name="T3" fmla="*/ 12212 h 12212"/>
                <a:gd name="T4" fmla="*/ 0 60000 65536"/>
                <a:gd name="T5" fmla="*/ 0 60000 65536"/>
              </a:gdLst>
              <a:ahLst/>
              <a:cxnLst>
                <a:cxn ang="T4">
                  <a:pos x="T0" y="T1"/>
                </a:cxn>
                <a:cxn ang="T5">
                  <a:pos x="T2" y="T3"/>
                </a:cxn>
              </a:cxnLst>
              <a:rect l="0" t="0" r="r" b="b"/>
              <a:pathLst>
                <a:path w="433509" h="12212">
                  <a:moveTo>
                    <a:pt x="0" y="0"/>
                  </a:moveTo>
                  <a:lnTo>
                    <a:pt x="433509" y="12212"/>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7" name="フリーフォーム 86"/>
            <p:cNvSpPr>
              <a:spLocks/>
            </p:cNvSpPr>
            <p:nvPr/>
          </p:nvSpPr>
          <p:spPr bwMode="auto">
            <a:xfrm>
              <a:off x="-2419622" y="5948362"/>
              <a:ext cx="114300" cy="133350"/>
            </a:xfrm>
            <a:custGeom>
              <a:avLst/>
              <a:gdLst>
                <a:gd name="T0" fmla="*/ 0 w 116010"/>
                <a:gd name="T1" fmla="*/ 0 h 134327"/>
                <a:gd name="T2" fmla="*/ 61058 w 116010"/>
                <a:gd name="T3" fmla="*/ 85480 h 134327"/>
                <a:gd name="T4" fmla="*/ 116010 w 116010"/>
                <a:gd name="T5" fmla="*/ 134327 h 134327"/>
                <a:gd name="T6" fmla="*/ 0 60000 65536"/>
                <a:gd name="T7" fmla="*/ 0 60000 65536"/>
                <a:gd name="T8" fmla="*/ 0 60000 65536"/>
              </a:gdLst>
              <a:ahLst/>
              <a:cxnLst>
                <a:cxn ang="T6">
                  <a:pos x="T0" y="T1"/>
                </a:cxn>
                <a:cxn ang="T7">
                  <a:pos x="T2" y="T3"/>
                </a:cxn>
                <a:cxn ang="T8">
                  <a:pos x="T4" y="T5"/>
                </a:cxn>
              </a:cxnLst>
              <a:rect l="0" t="0" r="r" b="b"/>
              <a:pathLst>
                <a:path w="116010" h="134327">
                  <a:moveTo>
                    <a:pt x="0" y="0"/>
                  </a:moveTo>
                  <a:cubicBezTo>
                    <a:pt x="20861" y="31546"/>
                    <a:pt x="41723" y="63092"/>
                    <a:pt x="61058" y="85480"/>
                  </a:cubicBezTo>
                  <a:cubicBezTo>
                    <a:pt x="80393" y="107868"/>
                    <a:pt x="98201" y="121097"/>
                    <a:pt x="116010" y="134327"/>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8" name="フリーフォーム 87"/>
            <p:cNvSpPr>
              <a:spLocks/>
            </p:cNvSpPr>
            <p:nvPr/>
          </p:nvSpPr>
          <p:spPr bwMode="auto">
            <a:xfrm>
              <a:off x="-2314847" y="5824537"/>
              <a:ext cx="85725" cy="9525"/>
            </a:xfrm>
            <a:custGeom>
              <a:avLst/>
              <a:gdLst>
                <a:gd name="T0" fmla="*/ 0 w 85481"/>
                <a:gd name="T1" fmla="*/ 0 h 6106"/>
                <a:gd name="T2" fmla="*/ 85481 w 85481"/>
                <a:gd name="T3" fmla="*/ 6106 h 6106"/>
                <a:gd name="T4" fmla="*/ 0 60000 65536"/>
                <a:gd name="T5" fmla="*/ 0 60000 65536"/>
              </a:gdLst>
              <a:ahLst/>
              <a:cxnLst>
                <a:cxn ang="T4">
                  <a:pos x="T0" y="T1"/>
                </a:cxn>
                <a:cxn ang="T5">
                  <a:pos x="T2" y="T3"/>
                </a:cxn>
              </a:cxnLst>
              <a:rect l="0" t="0" r="r" b="b"/>
              <a:pathLst>
                <a:path w="85481" h="6106">
                  <a:moveTo>
                    <a:pt x="0" y="0"/>
                  </a:moveTo>
                  <a:lnTo>
                    <a:pt x="85481" y="6106"/>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89" name="フリーフォーム 88"/>
            <p:cNvSpPr>
              <a:spLocks/>
            </p:cNvSpPr>
            <p:nvPr/>
          </p:nvSpPr>
          <p:spPr bwMode="auto">
            <a:xfrm>
              <a:off x="-2514872" y="6072187"/>
              <a:ext cx="9525" cy="57150"/>
            </a:xfrm>
            <a:custGeom>
              <a:avLst/>
              <a:gdLst>
                <a:gd name="T0" fmla="*/ 0 w 12211"/>
                <a:gd name="T1" fmla="*/ 0 h 61058"/>
                <a:gd name="T2" fmla="*/ 12211 w 12211"/>
                <a:gd name="T3" fmla="*/ 61058 h 61058"/>
                <a:gd name="T4" fmla="*/ 0 60000 65536"/>
                <a:gd name="T5" fmla="*/ 0 60000 65536"/>
              </a:gdLst>
              <a:ahLst/>
              <a:cxnLst>
                <a:cxn ang="T4">
                  <a:pos x="T0" y="T1"/>
                </a:cxn>
                <a:cxn ang="T5">
                  <a:pos x="T2" y="T3"/>
                </a:cxn>
              </a:cxnLst>
              <a:rect l="0" t="0" r="r" b="b"/>
              <a:pathLst>
                <a:path w="12211" h="61058">
                  <a:moveTo>
                    <a:pt x="0" y="0"/>
                  </a:moveTo>
                  <a:lnTo>
                    <a:pt x="12211" y="61058"/>
                  </a:ln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90" name="フリーフォーム 89"/>
            <p:cNvSpPr>
              <a:spLocks/>
            </p:cNvSpPr>
            <p:nvPr/>
          </p:nvSpPr>
          <p:spPr bwMode="auto">
            <a:xfrm>
              <a:off x="-3267347" y="5900737"/>
              <a:ext cx="190500" cy="676275"/>
            </a:xfrm>
            <a:custGeom>
              <a:avLst/>
              <a:gdLst>
                <a:gd name="T0" fmla="*/ 189279 w 189279"/>
                <a:gd name="T1" fmla="*/ 0 h 671634"/>
                <a:gd name="T2" fmla="*/ 128221 w 189279"/>
                <a:gd name="T3" fmla="*/ 305288 h 671634"/>
                <a:gd name="T4" fmla="*/ 48846 w 189279"/>
                <a:gd name="T5" fmla="*/ 549519 h 671634"/>
                <a:gd name="T6" fmla="*/ 0 w 189279"/>
                <a:gd name="T7" fmla="*/ 671634 h 6716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9279" h="671634">
                  <a:moveTo>
                    <a:pt x="189279" y="0"/>
                  </a:moveTo>
                  <a:cubicBezTo>
                    <a:pt x="176559" y="63602"/>
                    <a:pt x="151627" y="213702"/>
                    <a:pt x="128221" y="305288"/>
                  </a:cubicBezTo>
                  <a:cubicBezTo>
                    <a:pt x="109904" y="353116"/>
                    <a:pt x="70216" y="488461"/>
                    <a:pt x="48846" y="549519"/>
                  </a:cubicBezTo>
                  <a:cubicBezTo>
                    <a:pt x="27476" y="610577"/>
                    <a:pt x="13738" y="641105"/>
                    <a:pt x="0" y="671634"/>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91" name="フリーフォーム 90"/>
            <p:cNvSpPr>
              <a:spLocks/>
            </p:cNvSpPr>
            <p:nvPr/>
          </p:nvSpPr>
          <p:spPr bwMode="auto">
            <a:xfrm>
              <a:off x="-3781697" y="7262812"/>
              <a:ext cx="114300" cy="123825"/>
            </a:xfrm>
            <a:custGeom>
              <a:avLst/>
              <a:gdLst>
                <a:gd name="T0" fmla="*/ 109904 w 109904"/>
                <a:gd name="T1" fmla="*/ 0 h 122115"/>
                <a:gd name="T2" fmla="*/ 85481 w 109904"/>
                <a:gd name="T3" fmla="*/ 54952 h 122115"/>
                <a:gd name="T4" fmla="*/ 54952 w 109904"/>
                <a:gd name="T5" fmla="*/ 91587 h 122115"/>
                <a:gd name="T6" fmla="*/ 0 w 109904"/>
                <a:gd name="T7" fmla="*/ 122115 h 122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904" h="122115">
                  <a:moveTo>
                    <a:pt x="109904" y="0"/>
                  </a:moveTo>
                  <a:cubicBezTo>
                    <a:pt x="102272" y="19844"/>
                    <a:pt x="94640" y="39688"/>
                    <a:pt x="85481" y="54952"/>
                  </a:cubicBezTo>
                  <a:cubicBezTo>
                    <a:pt x="76322" y="70216"/>
                    <a:pt x="69199" y="80393"/>
                    <a:pt x="54952" y="91587"/>
                  </a:cubicBezTo>
                  <a:cubicBezTo>
                    <a:pt x="40705" y="102781"/>
                    <a:pt x="20352" y="112448"/>
                    <a:pt x="0" y="122115"/>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92" name="フリーフォーム 91"/>
            <p:cNvSpPr>
              <a:spLocks/>
            </p:cNvSpPr>
            <p:nvPr/>
          </p:nvSpPr>
          <p:spPr bwMode="auto">
            <a:xfrm>
              <a:off x="-4076972" y="7500937"/>
              <a:ext cx="142875" cy="276225"/>
            </a:xfrm>
            <a:custGeom>
              <a:avLst/>
              <a:gdLst>
                <a:gd name="T0" fmla="*/ 140433 w 140433"/>
                <a:gd name="T1" fmla="*/ 0 h 274760"/>
                <a:gd name="T2" fmla="*/ 97693 w 140433"/>
                <a:gd name="T3" fmla="*/ 73269 h 274760"/>
                <a:gd name="T4" fmla="*/ 61058 w 140433"/>
                <a:gd name="T5" fmla="*/ 152644 h 274760"/>
                <a:gd name="T6" fmla="*/ 0 w 140433"/>
                <a:gd name="T7" fmla="*/ 274760 h 2747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433" h="274760">
                  <a:moveTo>
                    <a:pt x="140433" y="0"/>
                  </a:moveTo>
                  <a:cubicBezTo>
                    <a:pt x="125677" y="23914"/>
                    <a:pt x="110922" y="47828"/>
                    <a:pt x="97693" y="73269"/>
                  </a:cubicBezTo>
                  <a:cubicBezTo>
                    <a:pt x="84464" y="98710"/>
                    <a:pt x="77340" y="119062"/>
                    <a:pt x="61058" y="152644"/>
                  </a:cubicBezTo>
                  <a:cubicBezTo>
                    <a:pt x="44776" y="186226"/>
                    <a:pt x="0" y="274760"/>
                    <a:pt x="0" y="274760"/>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sp>
          <p:nvSpPr>
            <p:cNvPr id="93" name="フリーフォーム 92"/>
            <p:cNvSpPr>
              <a:spLocks/>
            </p:cNvSpPr>
            <p:nvPr/>
          </p:nvSpPr>
          <p:spPr bwMode="auto">
            <a:xfrm>
              <a:off x="-4619897" y="7929562"/>
              <a:ext cx="371475" cy="352425"/>
            </a:xfrm>
            <a:custGeom>
              <a:avLst/>
              <a:gdLst>
                <a:gd name="T0" fmla="*/ 366346 w 366346"/>
                <a:gd name="T1" fmla="*/ 0 h 354135"/>
                <a:gd name="T2" fmla="*/ 207596 w 366346"/>
                <a:gd name="T3" fmla="*/ 116010 h 354135"/>
                <a:gd name="T4" fmla="*/ 140432 w 366346"/>
                <a:gd name="T5" fmla="*/ 232019 h 354135"/>
                <a:gd name="T6" fmla="*/ 42740 w 366346"/>
                <a:gd name="T7" fmla="*/ 329712 h 354135"/>
                <a:gd name="T8" fmla="*/ 0 w 366346"/>
                <a:gd name="T9" fmla="*/ 354135 h 354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346" h="354135">
                  <a:moveTo>
                    <a:pt x="366346" y="0"/>
                  </a:moveTo>
                  <a:cubicBezTo>
                    <a:pt x="333273" y="24169"/>
                    <a:pt x="245248" y="77340"/>
                    <a:pt x="207596" y="116010"/>
                  </a:cubicBezTo>
                  <a:cubicBezTo>
                    <a:pt x="169944" y="154680"/>
                    <a:pt x="167908" y="196402"/>
                    <a:pt x="140432" y="232019"/>
                  </a:cubicBezTo>
                  <a:cubicBezTo>
                    <a:pt x="112956" y="267636"/>
                    <a:pt x="66145" y="309359"/>
                    <a:pt x="42740" y="329712"/>
                  </a:cubicBezTo>
                  <a:cubicBezTo>
                    <a:pt x="19335" y="350065"/>
                    <a:pt x="9667" y="352100"/>
                    <a:pt x="0" y="354135"/>
                  </a:cubicBezTo>
                </a:path>
              </a:pathLst>
            </a:custGeom>
            <a:noFill/>
            <a:ln w="19050" cap="flat" cmpd="sng">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ja-JP" altLang="en-US" dirty="0">
                <a:solidFill>
                  <a:prstClr val="black"/>
                </a:solidFill>
              </a:endParaRPr>
            </a:p>
          </p:txBody>
        </p:sp>
      </p:grpSp>
      <p:graphicFrame>
        <p:nvGraphicFramePr>
          <p:cNvPr id="101" name="表 100"/>
          <p:cNvGraphicFramePr>
            <a:graphicFrameLocks noGrp="1"/>
          </p:cNvGraphicFramePr>
          <p:nvPr/>
        </p:nvGraphicFramePr>
        <p:xfrm>
          <a:off x="77255" y="2027156"/>
          <a:ext cx="5256950" cy="2804160"/>
        </p:xfrm>
        <a:graphic>
          <a:graphicData uri="http://schemas.openxmlformats.org/drawingml/2006/table">
            <a:tbl>
              <a:tblPr firstRow="1" bandRow="1">
                <a:tableStyleId>{2D5ABB26-0587-4C30-8999-92F81FD0307C}</a:tableStyleId>
              </a:tblPr>
              <a:tblGrid>
                <a:gridCol w="1111941">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772897">
                  <a:extLst>
                    <a:ext uri="{9D8B030D-6E8A-4147-A177-3AD203B41FA5}">
                      <a16:colId xmlns:a16="http://schemas.microsoft.com/office/drawing/2014/main" val="20002"/>
                    </a:ext>
                  </a:extLst>
                </a:gridCol>
                <a:gridCol w="797713">
                  <a:extLst>
                    <a:ext uri="{9D8B030D-6E8A-4147-A177-3AD203B41FA5}">
                      <a16:colId xmlns:a16="http://schemas.microsoft.com/office/drawing/2014/main" val="20003"/>
                    </a:ext>
                  </a:extLst>
                </a:gridCol>
                <a:gridCol w="558399">
                  <a:extLst>
                    <a:ext uri="{9D8B030D-6E8A-4147-A177-3AD203B41FA5}">
                      <a16:colId xmlns:a16="http://schemas.microsoft.com/office/drawing/2014/main" val="20004"/>
                    </a:ext>
                  </a:extLst>
                </a:gridCol>
                <a:gridCol w="576000">
                  <a:extLst>
                    <a:ext uri="{9D8B030D-6E8A-4147-A177-3AD203B41FA5}">
                      <a16:colId xmlns:a16="http://schemas.microsoft.com/office/drawing/2014/main" val="20005"/>
                    </a:ext>
                  </a:extLst>
                </a:gridCol>
                <a:gridCol w="504000">
                  <a:extLst>
                    <a:ext uri="{9D8B030D-6E8A-4147-A177-3AD203B41FA5}">
                      <a16:colId xmlns:a16="http://schemas.microsoft.com/office/drawing/2014/main" val="20006"/>
                    </a:ext>
                  </a:extLst>
                </a:gridCol>
              </a:tblGrid>
              <a:tr h="213360">
                <a:tc>
                  <a:txBody>
                    <a:bodyPr/>
                    <a:lstStyle/>
                    <a:p>
                      <a:pPr algn="ctr"/>
                      <a:r>
                        <a:rPr kumimoji="1" lang="ja-JP" altLang="en-US" sz="1200" dirty="0">
                          <a:latin typeface="Meiryo UI" panose="020B0604030504040204" pitchFamily="50" charset="-128"/>
                          <a:ea typeface="Meiryo UI" panose="020B0604030504040204" pitchFamily="50" charset="-128"/>
                        </a:rPr>
                        <a:t>路線名</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（都市名）</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区間内の駅</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事業延長</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km</a:t>
                      </a:r>
                      <a:r>
                        <a:rPr kumimoji="1" lang="ja-JP" altLang="en-US" sz="1200" dirty="0">
                          <a:latin typeface="Meiryo UI" panose="020B0604030504040204" pitchFamily="50" charset="-128"/>
                          <a:ea typeface="Meiryo UI" panose="020B0604030504040204" pitchFamily="50" charset="-128"/>
                        </a:rPr>
                        <a: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全体</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事業費</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（百万円）</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事業年度</a:t>
                      </a:r>
                      <a:endParaRPr kumimoji="1" lang="en-US" altLang="ja-JP" sz="12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踏切</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除却数</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進捗率</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20041">
                <a:tc>
                  <a:txBody>
                    <a:bodyPr/>
                    <a:lstStyle/>
                    <a:p>
                      <a:pPr algn="ctr"/>
                      <a:r>
                        <a:rPr kumimoji="1" lang="ja-JP" altLang="en-US" sz="1100" dirty="0">
                          <a:latin typeface="Meiryo UI" panose="020B0604030504040204" pitchFamily="50" charset="-128"/>
                          <a:ea typeface="Meiryo UI" panose="020B0604030504040204" pitchFamily="50" charset="-128"/>
                        </a:rPr>
                        <a:t>近鉄奈良線</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（東大阪市）</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latin typeface="Meiryo UI" panose="020B0604030504040204" pitchFamily="50" charset="-128"/>
                          <a:ea typeface="Meiryo UI" panose="020B0604030504040204" pitchFamily="50" charset="-128"/>
                        </a:rPr>
                        <a:t>若江岩田駅、</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河内花園駅</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東花園駅</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3.3</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68,300</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aseline="0" dirty="0">
                          <a:latin typeface="Meiryo UI" panose="020B0604030504040204" pitchFamily="50" charset="-128"/>
                          <a:ea typeface="Meiryo UI" panose="020B0604030504040204" pitchFamily="50" charset="-128"/>
                        </a:rPr>
                        <a:t>H5</a:t>
                      </a:r>
                      <a:r>
                        <a:rPr kumimoji="1" lang="ja-JP" altLang="en-US" sz="1100" baseline="0" dirty="0">
                          <a:latin typeface="Meiryo UI" panose="020B0604030504040204" pitchFamily="50" charset="-128"/>
                          <a:ea typeface="Meiryo UI" panose="020B0604030504040204" pitchFamily="50" charset="-128"/>
                        </a:rPr>
                        <a:t>～</a:t>
                      </a:r>
                      <a:r>
                        <a:rPr kumimoji="1" lang="en-US" altLang="ja-JP" sz="1100" baseline="0" dirty="0">
                          <a:latin typeface="Meiryo UI" panose="020B0604030504040204" pitchFamily="50" charset="-128"/>
                          <a:ea typeface="Meiryo UI" panose="020B0604030504040204" pitchFamily="50" charset="-128"/>
                        </a:rPr>
                        <a:t>H31</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9</a:t>
                      </a:r>
                    </a:p>
                    <a:p>
                      <a:pPr algn="ctr"/>
                      <a:r>
                        <a:rPr kumimoji="1" lang="ja-JP" altLang="en-US" sz="1100" dirty="0">
                          <a:latin typeface="Meiryo UI" panose="020B0604030504040204" pitchFamily="50" charset="-128"/>
                          <a:ea typeface="Meiryo UI" panose="020B0604030504040204" pitchFamily="50" charset="-128"/>
                        </a:rPr>
                        <a:t>（済）</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98</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3360">
                <a:tc>
                  <a:txBody>
                    <a:bodyPr/>
                    <a:lstStyle/>
                    <a:p>
                      <a:pPr algn="ctr"/>
                      <a:r>
                        <a:rPr kumimoji="1" lang="ja-JP" altLang="en-US" sz="1100" dirty="0">
                          <a:latin typeface="Meiryo UI" panose="020B0604030504040204" pitchFamily="50" charset="-128"/>
                          <a:ea typeface="Meiryo UI" panose="020B0604030504040204" pitchFamily="50" charset="-128"/>
                        </a:rPr>
                        <a:t>南海本線・高師浜線</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（高石市）</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latin typeface="Meiryo UI" panose="020B0604030504040204" pitchFamily="50" charset="-128"/>
                          <a:ea typeface="Meiryo UI" panose="020B0604030504040204" pitchFamily="50" charset="-128"/>
                        </a:rPr>
                        <a:t>羽衣駅</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高石駅</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4.1</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61,700</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aseline="0" dirty="0">
                          <a:latin typeface="Meiryo UI" panose="020B0604030504040204" pitchFamily="50" charset="-128"/>
                          <a:ea typeface="Meiryo UI" panose="020B0604030504040204" pitchFamily="50" charset="-128"/>
                        </a:rPr>
                        <a:t>H9</a:t>
                      </a:r>
                      <a:r>
                        <a:rPr kumimoji="1" lang="ja-JP" altLang="en-US" sz="1100" baseline="0" dirty="0">
                          <a:latin typeface="Meiryo UI" panose="020B0604030504040204" pitchFamily="50" charset="-128"/>
                          <a:ea typeface="Meiryo UI" panose="020B0604030504040204" pitchFamily="50" charset="-128"/>
                        </a:rPr>
                        <a:t>～</a:t>
                      </a:r>
                      <a:r>
                        <a:rPr kumimoji="1" lang="en-US" altLang="ja-JP" sz="1100" baseline="0" dirty="0">
                          <a:latin typeface="Meiryo UI" panose="020B0604030504040204" pitchFamily="50" charset="-128"/>
                          <a:ea typeface="Meiryo UI" panose="020B0604030504040204" pitchFamily="50" charset="-128"/>
                        </a:rPr>
                        <a:t>2021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rPr>
                        <a:t>(R3)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13</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84</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3360">
                <a:tc>
                  <a:txBody>
                    <a:bodyPr/>
                    <a:lstStyle/>
                    <a:p>
                      <a:pPr algn="ctr"/>
                      <a:r>
                        <a:rPr kumimoji="1" lang="ja-JP" altLang="en-US" sz="1100" dirty="0">
                          <a:latin typeface="Meiryo UI" panose="020B0604030504040204" pitchFamily="50" charset="-128"/>
                          <a:ea typeface="Meiryo UI" panose="020B0604030504040204" pitchFamily="50" charset="-128"/>
                        </a:rPr>
                        <a:t>京阪本線</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（寝屋川市・枚方市）</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latin typeface="Meiryo UI" panose="020B0604030504040204" pitchFamily="50" charset="-128"/>
                          <a:ea typeface="Meiryo UI" panose="020B0604030504040204" pitchFamily="50" charset="-128"/>
                        </a:rPr>
                        <a:t>香里園駅、</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光善寺駅</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枚方公園駅</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5.5</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106,737</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aseline="0" dirty="0">
                          <a:latin typeface="Meiryo UI" panose="020B0604030504040204" pitchFamily="50" charset="-128"/>
                          <a:ea typeface="Meiryo UI" panose="020B0604030504040204" pitchFamily="50" charset="-128"/>
                        </a:rPr>
                        <a:t>H25</a:t>
                      </a:r>
                      <a:r>
                        <a:rPr kumimoji="1" lang="ja-JP" altLang="en-US" sz="1100" baseline="0" dirty="0">
                          <a:latin typeface="Meiryo UI" panose="020B0604030504040204" pitchFamily="50" charset="-128"/>
                          <a:ea typeface="Meiryo UI" panose="020B0604030504040204" pitchFamily="50" charset="-128"/>
                        </a:rPr>
                        <a:t>～</a:t>
                      </a:r>
                      <a:r>
                        <a:rPr kumimoji="1" lang="en-US" altLang="ja-JP" sz="1100" baseline="0" dirty="0">
                          <a:latin typeface="Meiryo UI" panose="020B0604030504040204" pitchFamily="50" charset="-128"/>
                          <a:ea typeface="Meiryo UI" panose="020B0604030504040204" pitchFamily="50" charset="-128"/>
                        </a:rPr>
                        <a:t>2028</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rPr>
                        <a:t>(R</a:t>
                      </a:r>
                      <a:r>
                        <a:rPr kumimoji="1" lang="ja-JP" altLang="en-US" sz="1100" baseline="0" dirty="0">
                          <a:solidFill>
                            <a:schemeClr val="tx1"/>
                          </a:solidFill>
                          <a:latin typeface="Meiryo UI" panose="020B0604030504040204" pitchFamily="50" charset="-128"/>
                          <a:ea typeface="Meiryo UI" panose="020B0604030504040204" pitchFamily="50" charset="-128"/>
                        </a:rPr>
                        <a:t>１</a:t>
                      </a:r>
                      <a:r>
                        <a:rPr kumimoji="1" lang="en-US" altLang="ja-JP" sz="1100" baseline="0" dirty="0">
                          <a:solidFill>
                            <a:schemeClr val="tx1"/>
                          </a:solidFill>
                          <a:latin typeface="Meiryo UI" panose="020B0604030504040204" pitchFamily="50" charset="-128"/>
                          <a:ea typeface="Meiryo UI" panose="020B0604030504040204" pitchFamily="50" charset="-128"/>
                        </a:rPr>
                        <a:t>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21</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3360">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阪急電鉄京都線</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（摂津市）</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摂津市駅</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43,184</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H29</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2033</a:t>
                      </a:r>
                    </a:p>
                    <a:p>
                      <a:pPr algn="ctr"/>
                      <a:r>
                        <a:rPr kumimoji="1" lang="en-US" altLang="ja-JP" sz="1100" dirty="0">
                          <a:solidFill>
                            <a:schemeClr val="tx1"/>
                          </a:solidFill>
                          <a:latin typeface="Meiryo UI" panose="020B0604030504040204" pitchFamily="50" charset="-128"/>
                          <a:ea typeface="Meiryo UI" panose="020B0604030504040204" pitchFamily="50" charset="-128"/>
                        </a:rPr>
                        <a:t>(R</a:t>
                      </a:r>
                      <a:r>
                        <a:rPr kumimoji="1" lang="ja-JP" altLang="en-US" sz="1100" dirty="0">
                          <a:solidFill>
                            <a:schemeClr val="tx1"/>
                          </a:solidFill>
                          <a:latin typeface="Meiryo UI" panose="020B0604030504040204" pitchFamily="50" charset="-128"/>
                          <a:ea typeface="Meiryo UI" panose="020B0604030504040204" pitchFamily="50" charset="-128"/>
                        </a:rPr>
                        <a:t>１</a:t>
                      </a:r>
                      <a:r>
                        <a:rPr kumimoji="1" lang="en-US" altLang="ja-JP" sz="1100" dirty="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１</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6024">
                <a:tc>
                  <a:txBody>
                    <a:bodyPr/>
                    <a:lstStyle/>
                    <a:p>
                      <a:pPr algn="ctr"/>
                      <a:r>
                        <a:rPr kumimoji="1" lang="ja-JP" altLang="en-US" sz="1100" dirty="0">
                          <a:latin typeface="Meiryo UI" panose="020B0604030504040204" pitchFamily="50" charset="-128"/>
                          <a:ea typeface="Meiryo UI" panose="020B0604030504040204" pitchFamily="50" charset="-128"/>
                        </a:rPr>
                        <a:t>計（４路線）</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a:endParaRPr kumimoji="1" lang="ja-JP" altLang="en-US" sz="11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15.0</a:t>
                      </a:r>
                      <a:endParaRPr kumimoji="1" lang="ja-JP" altLang="en-US" sz="11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279,921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a:latin typeface="Meiryo UI" panose="020B0604030504040204" pitchFamily="50" charset="-128"/>
                          <a:ea typeface="Meiryo UI" panose="020B0604030504040204" pitchFamily="50" charset="-128"/>
                        </a:rPr>
                        <a:t>48</a:t>
                      </a:r>
                      <a:endParaRPr kumimoji="1" lang="ja-JP" altLang="en-US" sz="11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latin typeface="Meiryo UI" panose="020B0604030504040204" pitchFamily="50" charset="-128"/>
                          <a:ea typeface="Meiryo UI" panose="020B0604030504040204" pitchFamily="50" charset="-128"/>
                        </a:rPr>
                        <a:t>－</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02" name="正方形/長方形 101"/>
          <p:cNvSpPr/>
          <p:nvPr/>
        </p:nvSpPr>
        <p:spPr>
          <a:xfrm>
            <a:off x="131010" y="499120"/>
            <a:ext cx="6030849" cy="528350"/>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連続立体交差事業により、踏切を除却し、分断された市街地の一体化に</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よる都市の活性化と踏切事故の解消を図り、地域の安全性を向上させる</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3" name="正方形/長方形 102"/>
          <p:cNvSpPr/>
          <p:nvPr/>
        </p:nvSpPr>
        <p:spPr>
          <a:xfrm>
            <a:off x="-129728" y="1672498"/>
            <a:ext cx="2690282" cy="310341"/>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＜事業中路線の進捗状況＞</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4" name="テキスト ボックス 103"/>
          <p:cNvSpPr txBox="1"/>
          <p:nvPr/>
        </p:nvSpPr>
        <p:spPr>
          <a:xfrm>
            <a:off x="3707466" y="1743097"/>
            <a:ext cx="1728192" cy="261610"/>
          </a:xfrm>
          <a:prstGeom prst="rect">
            <a:avLst/>
          </a:prstGeom>
          <a:noFill/>
        </p:spPr>
        <p:txBody>
          <a:bodyPr wrap="square" rtlCol="0">
            <a:spAutoFit/>
          </a:bodyPr>
          <a:lstStyle/>
          <a:p>
            <a:pPr algn="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H31.3</a:t>
            </a:r>
            <a:r>
              <a:rPr lang="ja-JP" altLang="en-US" sz="1100" dirty="0">
                <a:latin typeface="Meiryo UI" panose="020B0604030504040204" pitchFamily="50" charset="-128"/>
                <a:ea typeface="Meiryo UI" panose="020B0604030504040204" pitchFamily="50" charset="-128"/>
              </a:rPr>
              <a:t>月時点）</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907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31</a:t>
            </a:fld>
            <a:endParaRPr lang="ja-JP" altLang="en-US" dirty="0"/>
          </a:p>
        </p:txBody>
      </p:sp>
      <p:sp>
        <p:nvSpPr>
          <p:cNvPr id="3" name="正方形/長方形 2"/>
          <p:cNvSpPr/>
          <p:nvPr/>
        </p:nvSpPr>
        <p:spPr>
          <a:xfrm>
            <a:off x="55190" y="485918"/>
            <a:ext cx="566893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■鉄道施設の耐震化及び地下駅の浸水対策</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55190" y="3140968"/>
            <a:ext cx="566893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ja-JP" altLang="en-US" b="1" dirty="0">
                <a:solidFill>
                  <a:schemeClr val="tx1"/>
                </a:solidFill>
                <a:latin typeface="Meiryo UI" pitchFamily="50" charset="-128"/>
                <a:ea typeface="Meiryo UI" pitchFamily="50" charset="-128"/>
                <a:cs typeface="Meiryo UI" pitchFamily="50" charset="-128"/>
              </a:rPr>
              <a:t>■可動式ホーム柵の整備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5" name="正方形/長方形 4"/>
          <p:cNvSpPr/>
          <p:nvPr/>
        </p:nvSpPr>
        <p:spPr>
          <a:xfrm>
            <a:off x="230312" y="838358"/>
            <a:ext cx="8712968" cy="528350"/>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鉄道利用者などの安全確保や、</a:t>
            </a:r>
            <a:r>
              <a:rPr lang="ja-JP" altLang="ja-JP" sz="1500" kern="100" dirty="0">
                <a:latin typeface="Meiryo UI" panose="020B0604030504040204" pitchFamily="50" charset="-128"/>
                <a:ea typeface="Meiryo UI" panose="020B0604030504040204" pitchFamily="50" charset="-128"/>
                <a:cs typeface="メイリオ" panose="020B0604030504040204" pitchFamily="50" charset="-128"/>
              </a:rPr>
              <a:t>広域緊急交通路</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など</a:t>
            </a:r>
            <a:r>
              <a:rPr lang="ja-JP" altLang="ja-JP" sz="1500" kern="100" dirty="0">
                <a:latin typeface="Meiryo UI" panose="020B0604030504040204" pitchFamily="50" charset="-128"/>
                <a:ea typeface="Meiryo UI" panose="020B0604030504040204" pitchFamily="50" charset="-128"/>
                <a:cs typeface="メイリオ" panose="020B0604030504040204" pitchFamily="50" charset="-128"/>
              </a:rPr>
              <a:t>の機能確保</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のため、</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鉄道施設の耐震化や地下駅等の浸水対策に取り組む鉄道事業者に対し、事業費の一部を補助</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正方形/長方形 5"/>
          <p:cNvSpPr/>
          <p:nvPr/>
        </p:nvSpPr>
        <p:spPr>
          <a:xfrm>
            <a:off x="514152" y="1449677"/>
            <a:ext cx="8712968" cy="310341"/>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＜新・大阪府地震防災アクションプランの目標に対する進捗状況＞　（</a:t>
            </a:r>
            <a:r>
              <a:rPr lang="en-US" altLang="ja-JP" sz="1500" kern="100" dirty="0">
                <a:latin typeface="Meiryo UI" panose="020B0604030504040204" pitchFamily="50" charset="-128"/>
                <a:ea typeface="Meiryo UI" panose="020B0604030504040204" pitchFamily="50" charset="-128"/>
                <a:cs typeface="メイリオ" panose="020B0604030504040204" pitchFamily="50" charset="-128"/>
              </a:rPr>
              <a:t>H31.3</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月時点）</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正方形/長方形 6"/>
          <p:cNvSpPr/>
          <p:nvPr/>
        </p:nvSpPr>
        <p:spPr>
          <a:xfrm>
            <a:off x="1080120" y="1742639"/>
            <a:ext cx="7236296" cy="746358"/>
          </a:xfrm>
          <a:prstGeom prst="rect">
            <a:avLst/>
          </a:prstGeom>
        </p:spPr>
        <p:txBody>
          <a:bodyPr wrap="square">
            <a:spAutoFit/>
          </a:bodyPr>
          <a:lstStyle/>
          <a:p>
            <a:pPr>
              <a:lnSpc>
                <a:spcPts val="1700"/>
              </a:lnSpc>
            </a:pPr>
            <a:r>
              <a:rPr lang="ja-JP" altLang="en-US" sz="1500" dirty="0">
                <a:latin typeface="Meiryo UI" panose="020B0604030504040204" pitchFamily="50" charset="-128"/>
                <a:ea typeface="Meiryo UI" panose="020B0604030504040204" pitchFamily="50" charset="-128"/>
              </a:rPr>
              <a:t>＊鉄道施設（高架橋等）の耐震性確保</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１）</a:t>
            </a:r>
            <a:r>
              <a:rPr lang="ja-JP" altLang="en-US" sz="1500" dirty="0">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20</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48</a:t>
            </a:r>
            <a:r>
              <a:rPr lang="ja-JP" altLang="en-US" sz="1500" dirty="0">
                <a:latin typeface="Meiryo UI" panose="020B0604030504040204" pitchFamily="50" charset="-128"/>
                <a:ea typeface="Meiryo UI" panose="020B0604030504040204" pitchFamily="50" charset="-128"/>
              </a:rPr>
              <a:t>箇所（実施中</a:t>
            </a:r>
            <a:r>
              <a:rPr lang="en-US" altLang="ja-JP" sz="1500" dirty="0">
                <a:latin typeface="Meiryo UI" panose="020B0604030504040204" pitchFamily="50" charset="-128"/>
                <a:ea typeface="Meiryo UI" panose="020B0604030504040204" pitchFamily="50" charset="-128"/>
              </a:rPr>
              <a:t>17</a:t>
            </a:r>
            <a:r>
              <a:rPr lang="ja-JP" altLang="en-US" sz="1500" dirty="0">
                <a:latin typeface="Meiryo UI" panose="020B0604030504040204" pitchFamily="50" charset="-128"/>
                <a:ea typeface="Meiryo UI" panose="020B0604030504040204" pitchFamily="50" charset="-128"/>
              </a:rPr>
              <a:t>箇所）</a:t>
            </a:r>
            <a:endParaRPr lang="en-US" altLang="ja-JP" sz="1500" dirty="0">
              <a:latin typeface="Meiryo UI" panose="020B0604030504040204" pitchFamily="50" charset="-128"/>
              <a:ea typeface="Meiryo UI" panose="020B0604030504040204" pitchFamily="50" charset="-128"/>
            </a:endParaRPr>
          </a:p>
          <a:p>
            <a:pPr>
              <a:lnSpc>
                <a:spcPts val="1700"/>
              </a:lnSpc>
            </a:pPr>
            <a:r>
              <a:rPr lang="ja-JP" altLang="en-US" sz="1500" dirty="0">
                <a:latin typeface="Meiryo UI" panose="020B0604030504040204" pitchFamily="50" charset="-128"/>
                <a:ea typeface="Meiryo UI" panose="020B0604030504040204" pitchFamily="50" charset="-128"/>
              </a:rPr>
              <a:t>＊鉄道駅舎の耐震性確保</a:t>
            </a:r>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２） 　　　　　　　　　　　 </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14</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25</a:t>
            </a:r>
            <a:r>
              <a:rPr lang="ja-JP" altLang="en-US" sz="1500" dirty="0">
                <a:latin typeface="Meiryo UI" panose="020B0604030504040204" pitchFamily="50" charset="-128"/>
                <a:ea typeface="Meiryo UI" panose="020B0604030504040204" pitchFamily="50" charset="-128"/>
              </a:rPr>
              <a:t>駅（実施中</a:t>
            </a:r>
            <a:r>
              <a:rPr lang="en-US" altLang="ja-JP" sz="1500" dirty="0">
                <a:latin typeface="Meiryo UI" panose="020B0604030504040204" pitchFamily="50" charset="-128"/>
                <a:ea typeface="Meiryo UI" panose="020B0604030504040204" pitchFamily="50" charset="-128"/>
              </a:rPr>
              <a:t>10</a:t>
            </a:r>
            <a:r>
              <a:rPr lang="ja-JP" altLang="en-US" sz="1500" dirty="0">
                <a:latin typeface="Meiryo UI" panose="020B0604030504040204" pitchFamily="50" charset="-128"/>
                <a:ea typeface="Meiryo UI" panose="020B0604030504040204" pitchFamily="50" charset="-128"/>
              </a:rPr>
              <a:t>駅）</a:t>
            </a:r>
          </a:p>
          <a:p>
            <a:pPr>
              <a:lnSpc>
                <a:spcPts val="1700"/>
              </a:lnSpc>
            </a:pPr>
            <a:r>
              <a:rPr lang="ja-JP" altLang="en-US" sz="1500" dirty="0">
                <a:latin typeface="Meiryo UI" panose="020B0604030504040204" pitchFamily="50" charset="-128"/>
                <a:ea typeface="Meiryo UI" panose="020B0604030504040204" pitchFamily="50" charset="-128"/>
              </a:rPr>
              <a:t>＊地下駅等の耐津波性確保</a:t>
            </a: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500" dirty="0">
                <a:latin typeface="Meiryo UI" panose="020B0604030504040204" pitchFamily="50" charset="-128"/>
                <a:ea typeface="Meiryo UI" panose="020B0604030504040204" pitchFamily="50" charset="-128"/>
              </a:rPr>
              <a:t>:9</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10</a:t>
            </a:r>
            <a:r>
              <a:rPr lang="ja-JP" altLang="en-US" sz="1500" dirty="0">
                <a:latin typeface="Meiryo UI" panose="020B0604030504040204" pitchFamily="50" charset="-128"/>
                <a:ea typeface="Meiryo UI" panose="020B0604030504040204" pitchFamily="50" charset="-128"/>
              </a:rPr>
              <a:t>駅</a:t>
            </a:r>
          </a:p>
        </p:txBody>
      </p:sp>
      <p:sp>
        <p:nvSpPr>
          <p:cNvPr id="8" name="正方形/長方形 7"/>
          <p:cNvSpPr/>
          <p:nvPr/>
        </p:nvSpPr>
        <p:spPr>
          <a:xfrm>
            <a:off x="642168" y="1452522"/>
            <a:ext cx="7314208" cy="105669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0836" y="3510300"/>
            <a:ext cx="7929712" cy="746358"/>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「大阪府内の駅ホームにおける安全性向上の取組みについて（平成</a:t>
            </a:r>
            <a:r>
              <a:rPr lang="en-US" altLang="ja-JP" sz="1500" kern="100" dirty="0">
                <a:latin typeface="Meiryo UI" panose="020B0604030504040204" pitchFamily="50" charset="-128"/>
                <a:ea typeface="Meiryo UI" panose="020B0604030504040204" pitchFamily="50" charset="-128"/>
                <a:cs typeface="メイリオ" panose="020B0604030504040204" pitchFamily="50" charset="-128"/>
              </a:rPr>
              <a:t>30</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年</a:t>
            </a:r>
            <a:r>
              <a:rPr lang="en-US" altLang="ja-JP" sz="1500" kern="100" dirty="0">
                <a:latin typeface="Meiryo UI" panose="020B0604030504040204" pitchFamily="50" charset="-128"/>
                <a:ea typeface="Meiryo UI" panose="020B0604030504040204" pitchFamily="50" charset="-128"/>
                <a:cs typeface="メイリオ" panose="020B0604030504040204" pitchFamily="50" charset="-128"/>
              </a:rPr>
              <a:t>3</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月）」に基づき、</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駅ホームからの転落事故を未然に防止するため、</a:t>
            </a:r>
            <a:r>
              <a:rPr lang="ja-JP" altLang="ja-JP" sz="1500" kern="100" dirty="0">
                <a:latin typeface="Meiryo UI" panose="020B0604030504040204" pitchFamily="50" charset="-128"/>
                <a:ea typeface="Meiryo UI" panose="020B0604030504040204" pitchFamily="50" charset="-128"/>
                <a:cs typeface="メイリオ" panose="020B0604030504040204" pitchFamily="50" charset="-128"/>
              </a:rPr>
              <a:t>鉄道事業者が実施する可動式ホーム柵</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整備</a:t>
            </a:r>
            <a:r>
              <a:rPr lang="ja-JP" altLang="en-US" sz="1500" dirty="0">
                <a:latin typeface="Meiryo UI" panose="020B0604030504040204" pitchFamily="50" charset="-128"/>
                <a:ea typeface="Meiryo UI" panose="020B0604030504040204" pitchFamily="50" charset="-128"/>
                <a:cs typeface="メイリオ" panose="020B0604030504040204" pitchFamily="50" charset="-128"/>
              </a:rPr>
              <a:t>に対し、</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事業費の一部を補助</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正方形/長方形 9"/>
          <p:cNvSpPr/>
          <p:nvPr/>
        </p:nvSpPr>
        <p:spPr>
          <a:xfrm>
            <a:off x="518344" y="4407672"/>
            <a:ext cx="8712968" cy="310341"/>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＜大阪府内の駅ホームにおける安全性の向上の取組について＞　（</a:t>
            </a:r>
            <a:r>
              <a:rPr lang="en-US" altLang="ja-JP" sz="1500" kern="100" dirty="0">
                <a:latin typeface="Meiryo UI" panose="020B0604030504040204" pitchFamily="50" charset="-128"/>
                <a:ea typeface="Meiryo UI" panose="020B0604030504040204" pitchFamily="50" charset="-128"/>
                <a:cs typeface="メイリオ" panose="020B0604030504040204" pitchFamily="50" charset="-128"/>
              </a:rPr>
              <a:t>H30.3</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月）</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1" name="正方形/長方形 10"/>
          <p:cNvSpPr/>
          <p:nvPr/>
        </p:nvSpPr>
        <p:spPr>
          <a:xfrm>
            <a:off x="864096" y="4687681"/>
            <a:ext cx="7236296" cy="528350"/>
          </a:xfrm>
          <a:prstGeom prst="rect">
            <a:avLst/>
          </a:prstGeom>
        </p:spPr>
        <p:txBody>
          <a:bodyPr wrap="square">
            <a:spAutoFit/>
          </a:bodyPr>
          <a:lstStyle/>
          <a:p>
            <a:pPr>
              <a:lnSpc>
                <a:spcPts val="1700"/>
              </a:lnSpc>
            </a:pPr>
            <a:r>
              <a:rPr lang="ja-JP" altLang="en-US" sz="1500" dirty="0">
                <a:latin typeface="Meiryo UI" panose="020B0604030504040204" pitchFamily="50" charset="-128"/>
                <a:ea typeface="Meiryo UI" panose="020B0604030504040204" pitchFamily="50" charset="-128"/>
              </a:rPr>
              <a:t>・一日あたり</a:t>
            </a:r>
            <a:r>
              <a:rPr lang="en-US" altLang="ja-JP" sz="1500" dirty="0">
                <a:latin typeface="Meiryo UI" panose="020B0604030504040204" pitchFamily="50" charset="-128"/>
                <a:ea typeface="Meiryo UI" panose="020B0604030504040204" pitchFamily="50" charset="-128"/>
              </a:rPr>
              <a:t>10</a:t>
            </a:r>
            <a:r>
              <a:rPr lang="ja-JP" altLang="en-US" sz="1500" dirty="0">
                <a:latin typeface="Meiryo UI" panose="020B0604030504040204" pitchFamily="50" charset="-128"/>
                <a:ea typeface="Meiryo UI" panose="020B0604030504040204" pitchFamily="50" charset="-128"/>
              </a:rPr>
              <a:t>万人以上が利用する駅を優先的に整備</a:t>
            </a:r>
            <a:endParaRPr lang="en-US" altLang="ja-JP" sz="1500" dirty="0">
              <a:latin typeface="Meiryo UI" panose="020B0604030504040204" pitchFamily="50" charset="-128"/>
              <a:ea typeface="Meiryo UI" panose="020B0604030504040204" pitchFamily="50" charset="-128"/>
            </a:endParaRPr>
          </a:p>
          <a:p>
            <a:pPr>
              <a:lnSpc>
                <a:spcPts val="1700"/>
              </a:lnSpc>
            </a:pPr>
            <a:r>
              <a:rPr lang="ja-JP" altLang="en-US" sz="1500" dirty="0">
                <a:latin typeface="Meiryo UI" panose="020B0604030504040204" pitchFamily="50" charset="-128"/>
                <a:ea typeface="Meiryo UI" panose="020B0604030504040204" pitchFamily="50" charset="-128"/>
              </a:rPr>
              <a:t>・ホーム上の混雑・乗換状況、また転落の危険性等を考慮</a:t>
            </a:r>
          </a:p>
        </p:txBody>
      </p:sp>
      <p:sp>
        <p:nvSpPr>
          <p:cNvPr id="12" name="正方形/長方形 11"/>
          <p:cNvSpPr/>
          <p:nvPr/>
        </p:nvSpPr>
        <p:spPr>
          <a:xfrm>
            <a:off x="646360" y="4397817"/>
            <a:ext cx="7310016" cy="192079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14152" y="5255693"/>
            <a:ext cx="8712968" cy="310341"/>
          </a:xfrm>
          <a:prstGeom prst="rect">
            <a:avLst/>
          </a:prstGeom>
        </p:spPr>
        <p:txBody>
          <a:bodyPr wrap="square">
            <a:spAutoFit/>
          </a:bodyPr>
          <a:lstStyle/>
          <a:p>
            <a:pPr>
              <a:lnSpc>
                <a:spcPts val="1700"/>
              </a:lnSpc>
            </a:pP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　＜進捗状況＞　（</a:t>
            </a:r>
            <a:r>
              <a:rPr lang="en-US" altLang="ja-JP" sz="1500" kern="100" dirty="0">
                <a:latin typeface="Meiryo UI" panose="020B0604030504040204" pitchFamily="50" charset="-128"/>
                <a:ea typeface="Meiryo UI" panose="020B0604030504040204" pitchFamily="50" charset="-128"/>
                <a:cs typeface="メイリオ" panose="020B0604030504040204" pitchFamily="50" charset="-128"/>
              </a:rPr>
              <a:t>H31.3</a:t>
            </a:r>
            <a:r>
              <a:rPr lang="ja-JP" altLang="en-US" sz="1500" kern="100" dirty="0">
                <a:latin typeface="Meiryo UI" panose="020B0604030504040204" pitchFamily="50" charset="-128"/>
                <a:ea typeface="Meiryo UI" panose="020B0604030504040204" pitchFamily="50" charset="-128"/>
                <a:cs typeface="メイリオ" panose="020B0604030504040204" pitchFamily="50" charset="-128"/>
              </a:rPr>
              <a:t>月時点）</a:t>
            </a:r>
            <a:endParaRPr lang="en-US" altLang="ja-JP" sz="1500" kern="1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正方形/長方形 13"/>
          <p:cNvSpPr/>
          <p:nvPr/>
        </p:nvSpPr>
        <p:spPr>
          <a:xfrm>
            <a:off x="968648" y="5505372"/>
            <a:ext cx="7236296" cy="746358"/>
          </a:xfrm>
          <a:prstGeom prst="rect">
            <a:avLst/>
          </a:prstGeom>
        </p:spPr>
        <p:txBody>
          <a:bodyPr wrap="square">
            <a:spAutoFit/>
          </a:bodyPr>
          <a:lstStyle/>
          <a:p>
            <a:pPr>
              <a:lnSpc>
                <a:spcPts val="1700"/>
              </a:lnSpc>
            </a:pPr>
            <a:r>
              <a:rPr lang="ja-JP" altLang="en-US" sz="1500" dirty="0">
                <a:latin typeface="Meiryo UI" panose="020B0604030504040204" pitchFamily="50" charset="-128"/>
                <a:ea typeface="Meiryo UI" panose="020B0604030504040204" pitchFamily="50" charset="-128"/>
              </a:rPr>
              <a:t>＊ホーム柵設置駅　　　　　　　　　　　　　　 ：</a:t>
            </a:r>
            <a:r>
              <a:rPr lang="en-US" altLang="ja-JP" sz="1500" dirty="0">
                <a:latin typeface="Meiryo UI" panose="020B0604030504040204" pitchFamily="50" charset="-128"/>
                <a:ea typeface="Meiryo UI" panose="020B0604030504040204" pitchFamily="50" charset="-128"/>
              </a:rPr>
              <a:t>64</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45</a:t>
            </a:r>
            <a:r>
              <a:rPr lang="ja-JP" altLang="en-US" sz="1500" dirty="0">
                <a:latin typeface="Meiryo UI" panose="020B0604030504040204" pitchFamily="50" charset="-128"/>
                <a:ea typeface="Meiryo UI" panose="020B0604030504040204" pitchFamily="50" charset="-128"/>
              </a:rPr>
              <a:t>）／全駅</a:t>
            </a:r>
            <a:r>
              <a:rPr lang="en-US" altLang="ja-JP" sz="1500" dirty="0">
                <a:latin typeface="Meiryo UI" panose="020B0604030504040204" pitchFamily="50" charset="-128"/>
                <a:ea typeface="Meiryo UI" panose="020B0604030504040204" pitchFamily="50" charset="-128"/>
              </a:rPr>
              <a:t>518</a:t>
            </a:r>
            <a:r>
              <a:rPr lang="ja-JP" altLang="en-US" sz="1500" dirty="0">
                <a:latin typeface="Meiryo UI" panose="020B0604030504040204" pitchFamily="50" charset="-128"/>
                <a:ea typeface="Meiryo UI" panose="020B0604030504040204" pitchFamily="50" charset="-128"/>
              </a:rPr>
              <a:t>駅</a:t>
            </a:r>
            <a:endParaRPr lang="en-US" altLang="ja-JP" sz="1500" dirty="0">
              <a:latin typeface="Meiryo UI" panose="020B0604030504040204" pitchFamily="50" charset="-128"/>
              <a:ea typeface="Meiryo UI" panose="020B0604030504040204" pitchFamily="50" charset="-128"/>
            </a:endParaRPr>
          </a:p>
          <a:p>
            <a:pPr>
              <a:lnSpc>
                <a:spcPts val="1700"/>
              </a:lnSpc>
            </a:pP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10</a:t>
            </a:r>
            <a:r>
              <a:rPr lang="ja-JP" altLang="en-US" sz="1500" dirty="0">
                <a:latin typeface="Meiryo UI" panose="020B0604030504040204" pitchFamily="50" charset="-128"/>
                <a:ea typeface="Meiryo UI" panose="020B0604030504040204" pitchFamily="50" charset="-128"/>
              </a:rPr>
              <a:t>万人以上の利用駅　　　　　　　　　   ：</a:t>
            </a:r>
            <a:r>
              <a:rPr lang="en-US" altLang="ja-JP" sz="1500" dirty="0">
                <a:latin typeface="Meiryo UI" panose="020B0604030504040204" pitchFamily="50" charset="-128"/>
                <a:ea typeface="Meiryo UI" panose="020B0604030504040204" pitchFamily="50" charset="-128"/>
              </a:rPr>
              <a:t>10(2)</a:t>
            </a:r>
            <a:r>
              <a:rPr lang="ja-JP" altLang="en-US" sz="1500" dirty="0">
                <a:latin typeface="Meiryo UI" panose="020B0604030504040204" pitchFamily="50" charset="-128"/>
                <a:ea typeface="Meiryo UI" panose="020B0604030504040204" pitchFamily="50" charset="-128"/>
              </a:rPr>
              <a:t>／</a:t>
            </a:r>
            <a:r>
              <a:rPr lang="en-US" altLang="ja-JP" sz="1500" dirty="0">
                <a:latin typeface="Meiryo UI" panose="020B0604030504040204" pitchFamily="50" charset="-128"/>
                <a:ea typeface="Meiryo UI" panose="020B0604030504040204" pitchFamily="50" charset="-128"/>
              </a:rPr>
              <a:t>27</a:t>
            </a:r>
            <a:r>
              <a:rPr lang="ja-JP" altLang="en-US" sz="1500" dirty="0">
                <a:latin typeface="Meiryo UI" panose="020B0604030504040204" pitchFamily="50" charset="-128"/>
                <a:ea typeface="Meiryo UI" panose="020B0604030504040204" pitchFamily="50" charset="-128"/>
              </a:rPr>
              <a:t>駅</a:t>
            </a:r>
            <a:endParaRPr lang="en-US" altLang="ja-JP" sz="1500" dirty="0">
              <a:latin typeface="Meiryo UI" panose="020B0604030504040204" pitchFamily="50" charset="-128"/>
              <a:ea typeface="Meiryo UI" panose="020B0604030504040204" pitchFamily="50" charset="-128"/>
            </a:endParaRPr>
          </a:p>
          <a:p>
            <a:pPr>
              <a:lnSpc>
                <a:spcPts val="1700"/>
              </a:lnSpc>
            </a:pPr>
            <a:r>
              <a:rPr lang="ja-JP" altLang="en-US" sz="1500" dirty="0">
                <a:latin typeface="Meiryo UI" panose="020B0604030504040204" pitchFamily="50" charset="-128"/>
                <a:ea typeface="Meiryo UI" panose="020B0604030504040204" pitchFamily="50" charset="-128"/>
              </a:rPr>
              <a:t>（）は全ホーム設置済みの駅数（内数）</a:t>
            </a:r>
            <a:endParaRPr lang="en-US" altLang="ja-JP" sz="1500" dirty="0">
              <a:latin typeface="Meiryo UI" panose="020B0604030504040204" pitchFamily="50" charset="-128"/>
              <a:ea typeface="Meiryo UI" panose="020B0604030504040204" pitchFamily="50" charset="-128"/>
            </a:endParaRPr>
          </a:p>
        </p:txBody>
      </p:sp>
      <p:sp>
        <p:nvSpPr>
          <p:cNvPr id="15" name="正方形/長方形 14"/>
          <p:cNvSpPr/>
          <p:nvPr/>
        </p:nvSpPr>
        <p:spPr>
          <a:xfrm>
            <a:off x="681124" y="2505652"/>
            <a:ext cx="7236296" cy="504369"/>
          </a:xfrm>
          <a:prstGeom prst="rect">
            <a:avLst/>
          </a:prstGeom>
        </p:spPr>
        <p:txBody>
          <a:bodyPr wrap="square">
            <a:spAutoFit/>
          </a:bodyPr>
          <a:lstStyle/>
          <a:p>
            <a:pPr>
              <a:lnSpc>
                <a:spcPts val="1700"/>
              </a:lnSpc>
            </a:pP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１広域緊急交通路と交差・並走する箇所</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２折り返し運転可能又は複数路線接続箇所</a:t>
            </a:r>
          </a:p>
        </p:txBody>
      </p:sp>
    </p:spTree>
    <p:extLst>
      <p:ext uri="{BB962C8B-B14F-4D97-AF65-F5344CB8AC3E}">
        <p14:creationId xmlns:p14="http://schemas.microsoft.com/office/powerpoint/2010/main" val="2532816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522749"/>
            <a:ext cx="9144701" cy="557075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268288" indent="-268288"/>
            <a:r>
              <a:rPr lang="ja-JP" altLang="en-US" sz="1000" b="1" dirty="0">
                <a:solidFill>
                  <a:schemeClr val="tx1"/>
                </a:solidFill>
                <a:latin typeface="Meiryo UI" pitchFamily="50" charset="-128"/>
                <a:ea typeface="Meiryo UI" pitchFamily="50" charset="-128"/>
                <a:cs typeface="Meiryo UI" pitchFamily="50" charset="-128"/>
              </a:rPr>
              <a:t>　</a:t>
            </a:r>
            <a:endParaRPr lang="en-US" altLang="ja-JP" sz="1000" b="1" dirty="0">
              <a:solidFill>
                <a:schemeClr val="tx1"/>
              </a:solidFill>
              <a:latin typeface="Meiryo UI" pitchFamily="50" charset="-128"/>
              <a:ea typeface="Meiryo UI" pitchFamily="50" charset="-128"/>
              <a:cs typeface="Meiryo UI" pitchFamily="50" charset="-128"/>
            </a:endParaRPr>
          </a:p>
          <a:p>
            <a:pPr marL="268288" indent="-268288"/>
            <a:r>
              <a:rPr lang="ja-JP" altLang="en-US" sz="1600" b="1" dirty="0">
                <a:solidFill>
                  <a:schemeClr val="tx1"/>
                </a:solidFill>
                <a:latin typeface="Meiryo UI" pitchFamily="50" charset="-128"/>
                <a:ea typeface="Meiryo UI" pitchFamily="50" charset="-128"/>
                <a:cs typeface="Meiryo UI" pitchFamily="50" charset="-128"/>
              </a:rPr>
              <a:t>　</a:t>
            </a:r>
            <a:r>
              <a:rPr lang="en-US" altLang="ja-JP" sz="1600" b="1" dirty="0">
                <a:solidFill>
                  <a:schemeClr val="tx1"/>
                </a:solidFill>
                <a:latin typeface="Meiryo UI" pitchFamily="50" charset="-128"/>
                <a:ea typeface="Meiryo UI" pitchFamily="50" charset="-128"/>
                <a:cs typeface="Meiryo UI" pitchFamily="50" charset="-128"/>
              </a:rPr>
              <a:t>《</a:t>
            </a:r>
            <a:r>
              <a:rPr lang="ja-JP" altLang="en-US" sz="1600" b="1" dirty="0">
                <a:solidFill>
                  <a:schemeClr val="tx1"/>
                </a:solidFill>
                <a:latin typeface="Meiryo UI" pitchFamily="50" charset="-128"/>
                <a:ea typeface="Meiryo UI" pitchFamily="50" charset="-128"/>
                <a:cs typeface="Meiryo UI" pitchFamily="50" charset="-128"/>
              </a:rPr>
              <a:t>府内における協議会の設置状況</a:t>
            </a:r>
            <a:r>
              <a:rPr lang="en-US" altLang="ja-JP" sz="1600" b="1" dirty="0">
                <a:solidFill>
                  <a:schemeClr val="tx1"/>
                </a:solidFill>
                <a:latin typeface="Meiryo UI" pitchFamily="50" charset="-128"/>
                <a:ea typeface="Meiryo UI" pitchFamily="50" charset="-128"/>
                <a:cs typeface="Meiryo UI" pitchFamily="50" charset="-128"/>
              </a:rPr>
              <a:t>》</a:t>
            </a:r>
            <a:endParaRPr lang="ja-JP" altLang="en-US" sz="1600" b="1"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　・</a:t>
            </a:r>
            <a:r>
              <a:rPr lang="en-US" altLang="ja-JP" sz="1600" dirty="0">
                <a:solidFill>
                  <a:schemeClr val="tx1"/>
                </a:solidFill>
                <a:latin typeface="Meiryo UI" pitchFamily="50" charset="-128"/>
                <a:ea typeface="Meiryo UI" pitchFamily="50" charset="-128"/>
                <a:cs typeface="Meiryo UI" pitchFamily="50" charset="-128"/>
              </a:rPr>
              <a:t>43</a:t>
            </a:r>
            <a:r>
              <a:rPr lang="ja-JP" altLang="en-US" sz="1600" dirty="0">
                <a:solidFill>
                  <a:schemeClr val="tx1"/>
                </a:solidFill>
                <a:latin typeface="Meiryo UI" pitchFamily="50" charset="-128"/>
                <a:ea typeface="Meiryo UI" pitchFamily="50" charset="-128"/>
                <a:cs typeface="Meiryo UI" pitchFamily="50" charset="-128"/>
              </a:rPr>
              <a:t>市町村のうち、</a:t>
            </a:r>
            <a:r>
              <a:rPr lang="en-US" altLang="ja-JP" sz="1600" dirty="0">
                <a:solidFill>
                  <a:schemeClr val="tx1"/>
                </a:solidFill>
                <a:latin typeface="Meiryo UI" pitchFamily="50" charset="-128"/>
                <a:ea typeface="Meiryo UI" pitchFamily="50" charset="-128"/>
                <a:cs typeface="Meiryo UI" pitchFamily="50" charset="-128"/>
              </a:rPr>
              <a:t>24</a:t>
            </a:r>
            <a:r>
              <a:rPr lang="ja-JP" altLang="en-US" sz="1600" dirty="0">
                <a:solidFill>
                  <a:schemeClr val="tx1"/>
                </a:solidFill>
                <a:latin typeface="Meiryo UI" pitchFamily="50" charset="-128"/>
                <a:ea typeface="Meiryo UI" pitchFamily="50" charset="-128"/>
                <a:cs typeface="Meiryo UI" pitchFamily="50" charset="-128"/>
              </a:rPr>
              <a:t>市町村で地域公共交通関係の会議を設置</a:t>
            </a:r>
          </a:p>
          <a:p>
            <a:r>
              <a:rPr lang="ja-JP" altLang="en-US" sz="1600" dirty="0">
                <a:solidFill>
                  <a:schemeClr val="tx1"/>
                </a:solidFill>
                <a:latin typeface="Meiryo UI" pitchFamily="50" charset="-128"/>
                <a:ea typeface="Meiryo UI" pitchFamily="50" charset="-128"/>
                <a:cs typeface="Meiryo UI" pitchFamily="50" charset="-128"/>
              </a:rPr>
              <a:t>　　① 「地域公共交通の活性化及び再生に関する法律」に基づく法定協議会</a:t>
            </a: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　　② 「道路運送法」に基づく地域公共交通会議</a:t>
            </a: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r>
              <a:rPr lang="ja-JP" altLang="en-US" sz="1600" dirty="0">
                <a:solidFill>
                  <a:schemeClr val="tx1"/>
                </a:solidFill>
                <a:latin typeface="Meiryo UI" pitchFamily="50" charset="-128"/>
                <a:ea typeface="Meiryo UI" pitchFamily="50" charset="-128"/>
                <a:cs typeface="Meiryo UI" pitchFamily="50" charset="-128"/>
              </a:rPr>
              <a:t>　　③ その他の協議会等</a:t>
            </a: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600" dirty="0">
              <a:solidFill>
                <a:schemeClr val="tx1"/>
              </a:solidFill>
              <a:latin typeface="Meiryo UI" pitchFamily="50" charset="-128"/>
              <a:ea typeface="Meiryo UI" pitchFamily="50" charset="-128"/>
              <a:cs typeface="Meiryo UI" pitchFamily="50" charset="-128"/>
            </a:endParaRPr>
          </a:p>
          <a:p>
            <a:endParaRPr lang="en-US" altLang="ja-JP" sz="1100" dirty="0">
              <a:solidFill>
                <a:schemeClr val="tx1"/>
              </a:solidFill>
              <a:latin typeface="Meiryo UI" pitchFamily="50" charset="-128"/>
              <a:ea typeface="Meiryo UI" pitchFamily="50" charset="-128"/>
              <a:cs typeface="Meiryo UI" pitchFamily="50" charset="-128"/>
            </a:endParaRPr>
          </a:p>
          <a:p>
            <a:r>
              <a:rPr lang="ja-JP" altLang="en-US" dirty="0">
                <a:solidFill>
                  <a:schemeClr val="tx1"/>
                </a:solidFill>
                <a:latin typeface="Meiryo UI" pitchFamily="50" charset="-128"/>
                <a:ea typeface="Meiryo UI" pitchFamily="50" charset="-128"/>
                <a:cs typeface="Meiryo UI" pitchFamily="50" charset="-128"/>
              </a:rPr>
              <a:t>　</a:t>
            </a:r>
            <a:r>
              <a:rPr lang="en-US" altLang="ja-JP" sz="1600" b="1" dirty="0">
                <a:solidFill>
                  <a:schemeClr val="tx1"/>
                </a:solidFill>
                <a:latin typeface="Meiryo UI" pitchFamily="50" charset="-128"/>
                <a:ea typeface="Meiryo UI" pitchFamily="50" charset="-128"/>
                <a:cs typeface="Meiryo UI" pitchFamily="50" charset="-128"/>
              </a:rPr>
              <a:t>《</a:t>
            </a:r>
            <a:r>
              <a:rPr lang="ja-JP" altLang="en-US" sz="1600" b="1" dirty="0">
                <a:solidFill>
                  <a:schemeClr val="tx1"/>
                </a:solidFill>
                <a:latin typeface="Meiryo UI" pitchFamily="50" charset="-128"/>
                <a:ea typeface="Meiryo UI" pitchFamily="50" charset="-128"/>
                <a:cs typeface="Meiryo UI" pitchFamily="50" charset="-128"/>
              </a:rPr>
              <a:t>大阪府地域公共交通研修会</a:t>
            </a:r>
            <a:r>
              <a:rPr lang="en-US" altLang="ja-JP" sz="1600" b="1" dirty="0">
                <a:solidFill>
                  <a:schemeClr val="tx1"/>
                </a:solidFill>
                <a:latin typeface="Meiryo UI" pitchFamily="50" charset="-128"/>
                <a:ea typeface="Meiryo UI" pitchFamily="50" charset="-128"/>
                <a:cs typeface="Meiryo UI" pitchFamily="50" charset="-128"/>
              </a:rPr>
              <a:t>》</a:t>
            </a:r>
          </a:p>
          <a:p>
            <a:pPr marL="174625" indent="-174625"/>
            <a:r>
              <a:rPr lang="ja-JP" altLang="en-US" sz="1600" dirty="0">
                <a:solidFill>
                  <a:schemeClr val="tx1"/>
                </a:solidFill>
                <a:latin typeface="Meiryo UI" pitchFamily="50" charset="-128"/>
                <a:ea typeface="Meiryo UI" pitchFamily="50" charset="-128"/>
                <a:cs typeface="Meiryo UI" pitchFamily="50" charset="-128"/>
              </a:rPr>
              <a:t>　・地域公共交通の活性化に向け、近畿運輸局とも連携し、</a:t>
            </a:r>
            <a:endParaRPr lang="en-US" altLang="ja-JP" sz="1600" dirty="0">
              <a:solidFill>
                <a:schemeClr val="tx1"/>
              </a:solidFill>
              <a:latin typeface="Meiryo UI" pitchFamily="50" charset="-128"/>
              <a:ea typeface="Meiryo UI" pitchFamily="50" charset="-128"/>
              <a:cs typeface="Meiryo UI" pitchFamily="50" charset="-128"/>
            </a:endParaRPr>
          </a:p>
          <a:p>
            <a:pPr marL="174625" indent="-174625"/>
            <a:r>
              <a:rPr lang="ja-JP" altLang="en-US" sz="1600" dirty="0">
                <a:solidFill>
                  <a:schemeClr val="tx1"/>
                </a:solidFill>
                <a:latin typeface="Meiryo UI" pitchFamily="50" charset="-128"/>
                <a:ea typeface="Meiryo UI" pitchFamily="50" charset="-128"/>
                <a:cs typeface="Meiryo UI" pitchFamily="50" charset="-128"/>
              </a:rPr>
              <a:t>　自治体の交通政策担当者や交通事業者の担当者を対象</a:t>
            </a:r>
            <a:endParaRPr lang="en-US" altLang="ja-JP" sz="1600" dirty="0">
              <a:solidFill>
                <a:schemeClr val="tx1"/>
              </a:solidFill>
              <a:latin typeface="Meiryo UI" pitchFamily="50" charset="-128"/>
              <a:ea typeface="Meiryo UI" pitchFamily="50" charset="-128"/>
              <a:cs typeface="Meiryo UI" pitchFamily="50" charset="-128"/>
            </a:endParaRPr>
          </a:p>
          <a:p>
            <a:pPr marL="174625" indent="-174625"/>
            <a:r>
              <a:rPr lang="ja-JP" altLang="en-US" sz="1600" dirty="0">
                <a:solidFill>
                  <a:schemeClr val="tx1"/>
                </a:solidFill>
                <a:latin typeface="Meiryo UI" pitchFamily="50" charset="-128"/>
                <a:ea typeface="Meiryo UI" pitchFamily="50" charset="-128"/>
                <a:cs typeface="Meiryo UI" pitchFamily="50" charset="-128"/>
              </a:rPr>
              <a:t>　とした研修会を開催し、地域公共交通に関する各自治体の</a:t>
            </a:r>
            <a:endParaRPr lang="en-US" altLang="ja-JP" sz="1600" dirty="0">
              <a:solidFill>
                <a:schemeClr val="tx1"/>
              </a:solidFill>
              <a:latin typeface="Meiryo UI" pitchFamily="50" charset="-128"/>
              <a:ea typeface="Meiryo UI" pitchFamily="50" charset="-128"/>
              <a:cs typeface="Meiryo UI" pitchFamily="50" charset="-128"/>
            </a:endParaRPr>
          </a:p>
          <a:p>
            <a:pPr marL="174625" indent="-174625"/>
            <a:r>
              <a:rPr lang="ja-JP" altLang="en-US" sz="1600" dirty="0">
                <a:solidFill>
                  <a:schemeClr val="tx1"/>
                </a:solidFill>
                <a:latin typeface="Meiryo UI" pitchFamily="50" charset="-128"/>
                <a:ea typeface="Meiryo UI" pitchFamily="50" charset="-128"/>
                <a:cs typeface="Meiryo UI" pitchFamily="50" charset="-128"/>
              </a:rPr>
              <a:t>　先進的な取組みや補助制度について情報提供を行っている</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7" name="テキスト ボックス 2"/>
          <p:cNvSpPr txBox="1">
            <a:spLocks noChangeArrowheads="1"/>
          </p:cNvSpPr>
          <p:nvPr/>
        </p:nvSpPr>
        <p:spPr bwMode="auto">
          <a:xfrm>
            <a:off x="683568" y="2576288"/>
            <a:ext cx="7888138" cy="1068736"/>
          </a:xfrm>
          <a:prstGeom prst="rect">
            <a:avLst/>
          </a:prstGeom>
          <a:solidFill>
            <a:srgbClr val="FFCCCC"/>
          </a:solidFill>
          <a:ln w="9525">
            <a:solidFill>
              <a:srgbClr val="000000"/>
            </a:solidFill>
            <a:miter lim="800000"/>
            <a:headEnd/>
            <a:tailEnd/>
          </a:ln>
        </p:spPr>
        <p:txBody>
          <a:bodyPr wrap="square" lIns="72000" tIns="72000" rIns="72000" bIns="72000">
            <a:sp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地域公共交通網形成計画の策定</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河内長野市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岸和田市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貝塚市、</a:t>
            </a:r>
            <a:r>
              <a:rPr lang="ja-JP" altLang="en-US" sz="1200" dirty="0">
                <a:latin typeface="Meiryo UI" panose="020B0604030504040204" pitchFamily="50" charset="-128"/>
                <a:ea typeface="Meiryo UI" panose="020B0604030504040204" pitchFamily="50" charset="-128"/>
              </a:rPr>
              <a:t>寝屋川市、</a:t>
            </a:r>
            <a:r>
              <a:rPr lang="ja-JP" altLang="en-US" sz="1200" u="sng" dirty="0">
                <a:latin typeface="Meiryo UI" panose="020B0604030504040204" pitchFamily="50" charset="-128"/>
                <a:ea typeface="Meiryo UI" panose="020B0604030504040204" pitchFamily="50" charset="-128"/>
              </a:rPr>
              <a:t>和泉市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太子町</a:t>
            </a:r>
            <a:endParaRPr lang="en-US" altLang="ja-JP" sz="1200" u="sng"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地域公共交通網形成計画の策定予定</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箕面市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八尾市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富田林市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阪南市</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千早赤阪村</a:t>
            </a:r>
            <a:endParaRPr lang="ja-JP" altLang="en-US"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上記の下線を引いている市町村は、道路運送法に基づく地域公共交通協議会を兼ねている</a:t>
            </a:r>
            <a:endParaRPr lang="en-US" altLang="ja-JP" sz="1200" dirty="0">
              <a:latin typeface="Meiryo UI" panose="020B0604030504040204" pitchFamily="50" charset="-128"/>
              <a:ea typeface="Meiryo UI" panose="020B0604030504040204" pitchFamily="50" charset="-128"/>
            </a:endParaRPr>
          </a:p>
        </p:txBody>
      </p:sp>
      <p:sp>
        <p:nvSpPr>
          <p:cNvPr id="10" name="テキスト ボックス 2"/>
          <p:cNvSpPr txBox="1">
            <a:spLocks noChangeArrowheads="1"/>
          </p:cNvSpPr>
          <p:nvPr/>
        </p:nvSpPr>
        <p:spPr bwMode="auto">
          <a:xfrm>
            <a:off x="688716" y="4005104"/>
            <a:ext cx="5323444" cy="360000"/>
          </a:xfrm>
          <a:prstGeom prst="rect">
            <a:avLst/>
          </a:prstGeom>
          <a:solidFill>
            <a:srgbClr val="FFCCCC"/>
          </a:solidFill>
          <a:ln w="9525">
            <a:solidFill>
              <a:srgbClr val="000000"/>
            </a:solidFill>
            <a:miter lim="800000"/>
            <a:headEnd/>
            <a:tailEnd/>
          </a:ln>
        </p:spPr>
        <p:txBody>
          <a:bodyPr lIns="72000" tIns="72000" rIns="72000" bIns="72000"/>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ja-JP" altLang="en-US" sz="1200" dirty="0">
                <a:latin typeface="Meiryo UI" panose="020B0604030504040204" pitchFamily="50" charset="-128"/>
                <a:ea typeface="Meiryo UI" panose="020B0604030504040204" pitchFamily="50" charset="-128"/>
              </a:rPr>
              <a:t>堺市、池田市、豊中市、豊能町、大東市、四條畷市、河南町、岬町</a:t>
            </a:r>
          </a:p>
        </p:txBody>
      </p:sp>
      <p:sp>
        <p:nvSpPr>
          <p:cNvPr id="11" name="テキスト ボックス 2"/>
          <p:cNvSpPr txBox="1">
            <a:spLocks noChangeArrowheads="1"/>
          </p:cNvSpPr>
          <p:nvPr/>
        </p:nvSpPr>
        <p:spPr bwMode="auto">
          <a:xfrm>
            <a:off x="688717" y="4725224"/>
            <a:ext cx="5323443" cy="720000"/>
          </a:xfrm>
          <a:prstGeom prst="rect">
            <a:avLst/>
          </a:prstGeom>
          <a:solidFill>
            <a:srgbClr val="FFCCCC"/>
          </a:solidFill>
          <a:ln w="9525">
            <a:solidFill>
              <a:srgbClr val="000000"/>
            </a:solidFill>
            <a:miter lim="800000"/>
            <a:headEnd/>
            <a:tailEnd/>
          </a:ln>
        </p:spPr>
        <p:txBody>
          <a:bodyPr lIns="72000" tIns="72000" rIns="72000" bIns="72000"/>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ja-JP" altLang="en-US" sz="1200" dirty="0">
                <a:latin typeface="Meiryo UI" panose="020B0604030504040204" pitchFamily="50" charset="-128"/>
                <a:ea typeface="Meiryo UI" panose="020B0604030504040204" pitchFamily="50" charset="-128"/>
              </a:rPr>
              <a:t>能勢町（公共交通空白地有償運送運営協議会）</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茨木市、枚方市、東大阪市（総合交通戦略検討協議会等）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交野市（地域公共交通検討会議等）</a:t>
            </a:r>
            <a:endParaRPr lang="en-US" altLang="ja-JP" sz="12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t="14273"/>
          <a:stretch/>
        </p:blipFill>
        <p:spPr>
          <a:xfrm>
            <a:off x="6334280" y="3946830"/>
            <a:ext cx="2237426" cy="1440160"/>
          </a:xfrm>
          <a:prstGeom prst="rect">
            <a:avLst/>
          </a:prstGeom>
        </p:spPr>
      </p:pic>
      <p:pic>
        <p:nvPicPr>
          <p:cNvPr id="2" name="図 1"/>
          <p:cNvPicPr>
            <a:picLocks noChangeAspect="1"/>
          </p:cNvPicPr>
          <p:nvPr/>
        </p:nvPicPr>
        <p:blipFill>
          <a:blip r:embed="rId4"/>
          <a:stretch>
            <a:fillRect/>
          </a:stretch>
        </p:blipFill>
        <p:spPr>
          <a:xfrm>
            <a:off x="6334280" y="5636426"/>
            <a:ext cx="2237426" cy="1088064"/>
          </a:xfrm>
          <a:prstGeom prst="rect">
            <a:avLst/>
          </a:prstGeom>
        </p:spPr>
      </p:pic>
      <p:sp>
        <p:nvSpPr>
          <p:cNvPr id="14" name="正方形/長方形 13"/>
          <p:cNvSpPr/>
          <p:nvPr/>
        </p:nvSpPr>
        <p:spPr>
          <a:xfrm>
            <a:off x="0" y="37610"/>
            <a:ext cx="9124281" cy="160043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93663" indent="-93663"/>
            <a:r>
              <a:rPr lang="ja-JP" altLang="en-US" b="1" dirty="0">
                <a:solidFill>
                  <a:schemeClr val="tx1"/>
                </a:solidFill>
                <a:latin typeface="Meiryo UI" pitchFamily="50" charset="-128"/>
                <a:ea typeface="Meiryo UI" pitchFamily="50" charset="-128"/>
                <a:cs typeface="Meiryo UI" pitchFamily="50" charset="-128"/>
              </a:rPr>
              <a:t>■地域公共交通にかかる取組み</a:t>
            </a:r>
            <a:endParaRPr lang="en-US" altLang="ja-JP" b="1" dirty="0">
              <a:solidFill>
                <a:schemeClr val="tx1"/>
              </a:solidFill>
              <a:latin typeface="Meiryo UI" pitchFamily="50" charset="-128"/>
              <a:ea typeface="Meiryo UI" pitchFamily="50" charset="-128"/>
              <a:cs typeface="Meiryo UI" pitchFamily="50" charset="-128"/>
            </a:endParaRPr>
          </a:p>
          <a:p>
            <a:pPr marL="174625" indent="-174625"/>
            <a:r>
              <a:rPr lang="ja-JP" altLang="en-US" sz="1600" dirty="0">
                <a:solidFill>
                  <a:schemeClr val="tx1"/>
                </a:solidFill>
                <a:latin typeface="Meiryo UI" pitchFamily="50" charset="-128"/>
                <a:ea typeface="Meiryo UI" pitchFamily="50" charset="-128"/>
                <a:cs typeface="Meiryo UI" pitchFamily="50" charset="-128"/>
              </a:rPr>
              <a:t>　・公共交通の維持・充実・活性化に向けては、国・府・市町村・事業者等の関係者がそれぞれの役割分担のもと、連携して、鉄道といった広域的な移動手段の確保・充実から、地域鉄道やバス、タクシーといった地域公共交通の確保維持まで、切れ目ない取組みが必要である</a:t>
            </a:r>
            <a:endParaRPr lang="en-US" altLang="ja-JP" sz="1600" dirty="0">
              <a:solidFill>
                <a:schemeClr val="tx1"/>
              </a:solidFill>
              <a:latin typeface="Meiryo UI" pitchFamily="50" charset="-128"/>
              <a:ea typeface="Meiryo UI" pitchFamily="50" charset="-128"/>
              <a:cs typeface="Meiryo UI" pitchFamily="50" charset="-128"/>
            </a:endParaRPr>
          </a:p>
          <a:p>
            <a:pPr marL="174625" indent="-174625"/>
            <a:r>
              <a:rPr lang="ja-JP" altLang="en-US" sz="1600" dirty="0">
                <a:solidFill>
                  <a:schemeClr val="tx1"/>
                </a:solidFill>
                <a:latin typeface="Meiryo UI" pitchFamily="50" charset="-128"/>
                <a:ea typeface="Meiryo UI" pitchFamily="50" charset="-128"/>
                <a:cs typeface="Meiryo UI" pitchFamily="50" charset="-128"/>
              </a:rPr>
              <a:t>　・大阪府では市町村が取り組む地域公共交通の取組みに関し、地域公共交通に関する協議会への参画や、国の補助制度活用に向けたアドバイスを行うなど支援を行っている</a:t>
            </a:r>
          </a:p>
        </p:txBody>
      </p:sp>
      <p:sp>
        <p:nvSpPr>
          <p:cNvPr id="9" name="スライド番号プレースホルダー 1"/>
          <p:cNvSpPr>
            <a:spLocks noGrp="1"/>
          </p:cNvSpPr>
          <p:nvPr>
            <p:ph type="sldNum" sz="quarter" idx="12"/>
          </p:nvPr>
        </p:nvSpPr>
        <p:spPr>
          <a:xfrm>
            <a:off x="6990681" y="6492875"/>
            <a:ext cx="2133600" cy="365125"/>
          </a:xfrm>
        </p:spPr>
        <p:txBody>
          <a:bodyPr/>
          <a:lstStyle/>
          <a:p>
            <a:pPr>
              <a:defRPr/>
            </a:pPr>
            <a:r>
              <a:rPr lang="en-US" altLang="ja-JP" dirty="0"/>
              <a:t>32</a:t>
            </a:r>
            <a:endParaRPr lang="ja-JP" altLang="en-US" dirty="0"/>
          </a:p>
        </p:txBody>
      </p:sp>
    </p:spTree>
    <p:extLst>
      <p:ext uri="{BB962C8B-B14F-4D97-AF65-F5344CB8AC3E}">
        <p14:creationId xmlns:p14="http://schemas.microsoft.com/office/powerpoint/2010/main" val="1012760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6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156505" y="620688"/>
            <a:ext cx="2853665" cy="438582"/>
          </a:xfrm>
          <a:prstGeom prst="rect">
            <a:avLst/>
          </a:prstGeom>
        </p:spPr>
        <p:txBody>
          <a:bodyPr wrap="none">
            <a:spAutoFit/>
          </a:bodyPr>
          <a:lstStyle/>
          <a:p>
            <a:pPr lvl="0" algn="ctr">
              <a:lnSpc>
                <a:spcPts val="2700"/>
              </a:lnSpc>
            </a:pPr>
            <a:r>
              <a:rPr lang="ja-JP" altLang="en-US" sz="2800" b="1" dirty="0">
                <a:solidFill>
                  <a:prstClr val="black"/>
                </a:solidFill>
                <a:latin typeface="Meiryo UI"/>
                <a:ea typeface="Meiryo UI"/>
                <a:cs typeface="Meiryo UI"/>
              </a:rPr>
              <a:t>戦略実現のために</a:t>
            </a:r>
            <a:endParaRPr lang="en-US" altLang="ja-JP" sz="2800" b="1" dirty="0">
              <a:solidFill>
                <a:prstClr val="black"/>
              </a:solidFill>
              <a:latin typeface="Meiryo UI"/>
              <a:ea typeface="Meiryo UI"/>
              <a:cs typeface="Meiryo UI"/>
            </a:endParaRPr>
          </a:p>
        </p:txBody>
      </p:sp>
      <p:sp>
        <p:nvSpPr>
          <p:cNvPr id="4" name="正方形/長方形 3"/>
          <p:cNvSpPr/>
          <p:nvPr/>
        </p:nvSpPr>
        <p:spPr>
          <a:xfrm>
            <a:off x="202188" y="1412776"/>
            <a:ext cx="8762300" cy="4593565"/>
          </a:xfrm>
          <a:prstGeom prst="rect">
            <a:avLst/>
          </a:prstGeom>
        </p:spPr>
        <p:txBody>
          <a:bodyPr wrap="square">
            <a:spAutoFit/>
          </a:bodyPr>
          <a:lstStyle/>
          <a:p>
            <a:pPr marL="536575" lvl="0" indent="-536575">
              <a:lnSpc>
                <a:spcPts val="2700"/>
              </a:lnSpc>
              <a:defRPr/>
            </a:pPr>
            <a:r>
              <a:rPr lang="ja-JP" altLang="en-US" sz="2400" dirty="0">
                <a:latin typeface="Meiryo UI"/>
                <a:ea typeface="Meiryo UI"/>
                <a:cs typeface="Meiryo UI"/>
              </a:rPr>
              <a:t>○　本戦略は、大阪・関西の成長に向けた取組みの大きな方向性を、広域行政体である大阪府として示したものである</a:t>
            </a:r>
            <a:endParaRPr lang="en-US" altLang="ja-JP" sz="2400" dirty="0">
              <a:latin typeface="Meiryo UI"/>
              <a:ea typeface="Meiryo UI"/>
              <a:cs typeface="Meiryo UI"/>
            </a:endParaRPr>
          </a:p>
          <a:p>
            <a:pPr marL="536575" lvl="0" indent="-536575">
              <a:lnSpc>
                <a:spcPts val="2700"/>
              </a:lnSpc>
              <a:defRPr/>
            </a:pPr>
            <a:endParaRPr lang="en-US" altLang="ja-JP" sz="2400" dirty="0">
              <a:latin typeface="Meiryo UI"/>
              <a:ea typeface="Meiryo UI"/>
              <a:cs typeface="Meiryo UI"/>
            </a:endParaRPr>
          </a:p>
          <a:p>
            <a:pPr marL="536575" lvl="0" indent="-536575">
              <a:lnSpc>
                <a:spcPts val="2700"/>
              </a:lnSpc>
              <a:defRPr/>
            </a:pPr>
            <a:r>
              <a:rPr lang="ja-JP" altLang="en-US" sz="2400" dirty="0">
                <a:latin typeface="Meiryo UI"/>
                <a:ea typeface="Meiryo UI"/>
                <a:cs typeface="Meiryo UI"/>
              </a:rPr>
              <a:t>○　現在事業中の取組みについては、</a:t>
            </a:r>
            <a:r>
              <a:rPr lang="en-US" altLang="ja-JP" sz="2400" dirty="0">
                <a:latin typeface="Meiryo UI"/>
                <a:ea typeface="Meiryo UI"/>
                <a:cs typeface="Meiryo UI"/>
              </a:rPr>
              <a:t>2025</a:t>
            </a:r>
            <a:r>
              <a:rPr lang="ja-JP" altLang="en-US" sz="2400" dirty="0">
                <a:latin typeface="Meiryo UI"/>
                <a:ea typeface="Meiryo UI"/>
                <a:cs typeface="Meiryo UI"/>
              </a:rPr>
              <a:t>年の大阪・関西万博に向け、またそれ以降も途切れることのない成長の流れをつくっていけるよう、着実に進めていく</a:t>
            </a:r>
            <a:endParaRPr lang="en-US" altLang="ja-JP" sz="2400" dirty="0">
              <a:latin typeface="Meiryo UI"/>
              <a:ea typeface="Meiryo UI"/>
              <a:cs typeface="Meiryo UI"/>
            </a:endParaRPr>
          </a:p>
          <a:p>
            <a:pPr marL="536575" lvl="0" indent="-536575">
              <a:lnSpc>
                <a:spcPts val="2700"/>
              </a:lnSpc>
              <a:defRPr/>
            </a:pPr>
            <a:endParaRPr lang="en-US" altLang="ja-JP" sz="2400" dirty="0">
              <a:latin typeface="Meiryo UI"/>
              <a:ea typeface="Meiryo UI"/>
              <a:cs typeface="Meiryo UI"/>
            </a:endParaRPr>
          </a:p>
          <a:p>
            <a:pPr marL="536575" lvl="0" indent="-536575">
              <a:lnSpc>
                <a:spcPts val="2700"/>
              </a:lnSpc>
              <a:defRPr/>
            </a:pPr>
            <a:r>
              <a:rPr lang="ja-JP" altLang="en-US" sz="2400" dirty="0">
                <a:latin typeface="Meiryo UI"/>
                <a:ea typeface="Meiryo UI"/>
                <a:cs typeface="Meiryo UI"/>
              </a:rPr>
              <a:t>○　また、交通事業者をはじめ関係者と、個別具体の実現可能性の検証や調整を進めるとともに、民間のアイデアや資金の活用など、柔軟な発想で、実現に向けた取組みを進めていく</a:t>
            </a:r>
          </a:p>
          <a:p>
            <a:pPr marL="450850" lvl="0" indent="-450850">
              <a:lnSpc>
                <a:spcPts val="2700"/>
              </a:lnSpc>
              <a:defRPr/>
            </a:pPr>
            <a:endParaRPr lang="en-US" altLang="ja-JP" sz="2400" dirty="0">
              <a:latin typeface="Meiryo UI"/>
              <a:ea typeface="Meiryo UI"/>
              <a:cs typeface="Meiryo UI"/>
            </a:endParaRPr>
          </a:p>
          <a:p>
            <a:pPr marL="531813" lvl="0" indent="-531813">
              <a:lnSpc>
                <a:spcPts val="2700"/>
              </a:lnSpc>
              <a:defRPr/>
            </a:pPr>
            <a:r>
              <a:rPr lang="ja-JP" altLang="en-US" sz="2400" dirty="0">
                <a:latin typeface="Meiryo UI"/>
                <a:ea typeface="Meiryo UI"/>
                <a:cs typeface="Meiryo UI"/>
              </a:rPr>
              <a:t>○　なお、戦略については、社会情勢の変化などに応じて、フォローアップや見直しを行う</a:t>
            </a:r>
          </a:p>
        </p:txBody>
      </p:sp>
      <p:sp>
        <p:nvSpPr>
          <p:cNvPr id="5" name="スライド番号プレースホルダー 1"/>
          <p:cNvSpPr>
            <a:spLocks noGrp="1"/>
          </p:cNvSpPr>
          <p:nvPr>
            <p:ph type="sldNum" sz="quarter" idx="12"/>
          </p:nvPr>
        </p:nvSpPr>
        <p:spPr>
          <a:xfrm>
            <a:off x="6948488" y="6448425"/>
            <a:ext cx="2133600" cy="365125"/>
          </a:xfrm>
        </p:spPr>
        <p:txBody>
          <a:bodyPr/>
          <a:lstStyle/>
          <a:p>
            <a:pPr>
              <a:defRPr/>
            </a:pPr>
            <a:r>
              <a:rPr lang="en-US" altLang="ja-JP" dirty="0"/>
              <a:t>33</a:t>
            </a:r>
            <a:endParaRPr lang="ja-JP" altLang="en-US" dirty="0"/>
          </a:p>
        </p:txBody>
      </p:sp>
    </p:spTree>
    <p:extLst>
      <p:ext uri="{BB962C8B-B14F-4D97-AF65-F5344CB8AC3E}">
        <p14:creationId xmlns:p14="http://schemas.microsoft.com/office/powerpoint/2010/main" val="530698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6"/>
          <p:cNvSpPr txBox="1">
            <a:spLocks noChangeArrowheads="1"/>
          </p:cNvSpPr>
          <p:nvPr/>
        </p:nvSpPr>
        <p:spPr bwMode="auto">
          <a:xfrm>
            <a:off x="1076428" y="3499576"/>
            <a:ext cx="7848872" cy="1130291"/>
          </a:xfrm>
          <a:prstGeom prst="rect">
            <a:avLst/>
          </a:prstGeom>
          <a:noFill/>
          <a:ln w="3175">
            <a:solidFill>
              <a:schemeClr val="tx1"/>
            </a:solidFill>
            <a:miter lim="800000"/>
            <a:headEnd/>
            <a:tailEnd/>
          </a:ln>
        </p:spPr>
        <p:txBody>
          <a:bodyPr wrap="square" lIns="72000" tIns="72000" rIns="72000" bIns="72000">
            <a:spAutoFit/>
          </a:bodyPr>
          <a:lstStyle/>
          <a:p>
            <a:r>
              <a:rPr lang="en-US" altLang="ja-JP" sz="1600" dirty="0">
                <a:latin typeface="Meiryo UI"/>
                <a:ea typeface="Meiryo UI"/>
                <a:cs typeface="Meiryo UI"/>
              </a:rPr>
              <a:t>&lt;</a:t>
            </a:r>
            <a:r>
              <a:rPr lang="ja-JP" altLang="en-US" sz="1600" dirty="0">
                <a:latin typeface="Meiryo UI"/>
                <a:ea typeface="Meiryo UI"/>
                <a:cs typeface="Meiryo UI"/>
              </a:rPr>
              <a:t>お問い合わせ</a:t>
            </a:r>
            <a:r>
              <a:rPr lang="en-US" altLang="ja-JP" sz="1600" dirty="0">
                <a:latin typeface="Meiryo UI"/>
                <a:ea typeface="Meiryo UI"/>
                <a:cs typeface="Meiryo UI"/>
              </a:rPr>
              <a:t>&gt;</a:t>
            </a:r>
          </a:p>
          <a:p>
            <a:r>
              <a:rPr lang="ja-JP" altLang="en-US" sz="1600" dirty="0">
                <a:latin typeface="Meiryo UI"/>
                <a:ea typeface="Meiryo UI"/>
                <a:cs typeface="Meiryo UI"/>
              </a:rPr>
              <a:t>　大阪府　交通道路室　都市交通課</a:t>
            </a:r>
            <a:endParaRPr lang="en-US" altLang="ja-JP" sz="1600" dirty="0">
              <a:latin typeface="Meiryo UI"/>
              <a:ea typeface="Meiryo UI"/>
              <a:cs typeface="Meiryo UI"/>
            </a:endParaRPr>
          </a:p>
          <a:p>
            <a:r>
              <a:rPr lang="ja-JP" altLang="en-US" sz="1600" dirty="0">
                <a:latin typeface="Meiryo UI"/>
                <a:ea typeface="Meiryo UI"/>
                <a:cs typeface="Meiryo UI"/>
              </a:rPr>
              <a:t>　〒</a:t>
            </a:r>
            <a:r>
              <a:rPr lang="en-US" altLang="ja-JP" sz="1600" dirty="0">
                <a:latin typeface="Meiryo UI"/>
                <a:ea typeface="Meiryo UI"/>
                <a:cs typeface="Meiryo UI"/>
              </a:rPr>
              <a:t>540-8570</a:t>
            </a:r>
            <a:r>
              <a:rPr lang="ja-JP" altLang="en-US" sz="1600" dirty="0">
                <a:latin typeface="Meiryo UI"/>
                <a:ea typeface="Meiryo UI"/>
                <a:cs typeface="Meiryo UI"/>
              </a:rPr>
              <a:t>　大阪市中央区大手前２丁目　　</a:t>
            </a:r>
            <a:r>
              <a:rPr lang="en-US" altLang="ja-JP" sz="1600" dirty="0">
                <a:latin typeface="Meiryo UI"/>
                <a:ea typeface="Meiryo UI"/>
                <a:cs typeface="Meiryo UI"/>
              </a:rPr>
              <a:t>TEL</a:t>
            </a:r>
            <a:r>
              <a:rPr lang="ja-JP" altLang="en-US" sz="1600" dirty="0">
                <a:latin typeface="Meiryo UI"/>
                <a:ea typeface="Meiryo UI"/>
                <a:cs typeface="Meiryo UI"/>
              </a:rPr>
              <a:t>：</a:t>
            </a:r>
            <a:r>
              <a:rPr lang="en-US" altLang="ja-JP" sz="1600" dirty="0">
                <a:latin typeface="Meiryo UI"/>
                <a:ea typeface="Meiryo UI"/>
                <a:cs typeface="Meiryo UI"/>
              </a:rPr>
              <a:t>06-6944-6779</a:t>
            </a:r>
            <a:r>
              <a:rPr lang="ja-JP" altLang="en-US" sz="1600" dirty="0">
                <a:latin typeface="Meiryo UI"/>
                <a:ea typeface="Meiryo UI"/>
                <a:cs typeface="Meiryo UI"/>
              </a:rPr>
              <a:t>（直通）</a:t>
            </a:r>
          </a:p>
          <a:p>
            <a:r>
              <a:rPr lang="ja-JP" altLang="en-US" sz="1600" dirty="0">
                <a:latin typeface="Meiryo UI"/>
                <a:ea typeface="Meiryo UI"/>
                <a:cs typeface="Meiryo UI"/>
              </a:rPr>
              <a:t>　ホームページ　</a:t>
            </a:r>
            <a:r>
              <a:rPr lang="en-US" altLang="ja-JP" sz="1600" dirty="0">
                <a:latin typeface="Meiryo UI"/>
                <a:ea typeface="Meiryo UI"/>
                <a:cs typeface="Meiryo UI"/>
              </a:rPr>
              <a:t>http://www.pref.osaka.jp/toshikotsu/shokai.html</a:t>
            </a:r>
            <a:endParaRPr lang="ja-JP" altLang="en-US" sz="1600" dirty="0">
              <a:latin typeface="Meiryo UI"/>
              <a:ea typeface="Meiryo UI"/>
              <a:cs typeface="Meiryo UI"/>
            </a:endParaRPr>
          </a:p>
        </p:txBody>
      </p:sp>
      <p:sp>
        <p:nvSpPr>
          <p:cNvPr id="2" name="正方形/長方形 1"/>
          <p:cNvSpPr/>
          <p:nvPr/>
        </p:nvSpPr>
        <p:spPr>
          <a:xfrm>
            <a:off x="170775" y="2649068"/>
            <a:ext cx="8784976" cy="830997"/>
          </a:xfrm>
          <a:prstGeom prst="rect">
            <a:avLst/>
          </a:prstGeom>
        </p:spPr>
        <p:txBody>
          <a:bodyPr wrap="square">
            <a:spAutoFit/>
          </a:bodyPr>
          <a:lstStyle/>
          <a:p>
            <a:pPr marL="177800" lvl="0" indent="-177800"/>
            <a:r>
              <a:rPr lang="en-US" altLang="ja-JP" sz="1600" dirty="0">
                <a:solidFill>
                  <a:prstClr val="black"/>
                </a:solidFill>
                <a:latin typeface="Meiryo UI"/>
                <a:ea typeface="Meiryo UI"/>
                <a:cs typeface="Meiryo UI"/>
              </a:rPr>
              <a:t>※</a:t>
            </a:r>
            <a:r>
              <a:rPr lang="ja-JP" altLang="en-US" sz="1600" dirty="0">
                <a:solidFill>
                  <a:prstClr val="black"/>
                </a:solidFill>
                <a:latin typeface="Meiryo UI"/>
                <a:ea typeface="Meiryo UI"/>
                <a:cs typeface="Meiryo UI"/>
              </a:rPr>
              <a:t>　本戦略は、大阪・関西の成長に向けた取組みの大きな方向性を、広域行政体である大阪府として示　したものであり、実現にあたっては、交通事業者をはじめ関係者と、個別具体の実現可能性の検証や調整などが必要</a:t>
            </a:r>
            <a:endParaRPr lang="en-US" altLang="ja-JP" sz="1600" dirty="0">
              <a:solidFill>
                <a:prstClr val="black"/>
              </a:solidFill>
              <a:latin typeface="Meiryo UI"/>
              <a:ea typeface="Meiryo UI"/>
              <a:cs typeface="Meiryo UI"/>
            </a:endParaRPr>
          </a:p>
        </p:txBody>
      </p:sp>
      <p:pic>
        <p:nvPicPr>
          <p:cNvPr id="4" name="図 3"/>
          <p:cNvPicPr>
            <a:picLocks noChangeAspect="1"/>
          </p:cNvPicPr>
          <p:nvPr/>
        </p:nvPicPr>
        <p:blipFill>
          <a:blip r:embed="rId2"/>
          <a:stretch>
            <a:fillRect/>
          </a:stretch>
        </p:blipFill>
        <p:spPr>
          <a:xfrm>
            <a:off x="7649159" y="5517232"/>
            <a:ext cx="1171313" cy="1171028"/>
          </a:xfrm>
          <a:prstGeom prst="rect">
            <a:avLst/>
          </a:prstGeom>
        </p:spPr>
      </p:pic>
      <p:pic>
        <p:nvPicPr>
          <p:cNvPr id="5" name="図 4"/>
          <p:cNvPicPr>
            <a:picLocks noChangeAspect="1"/>
          </p:cNvPicPr>
          <p:nvPr/>
        </p:nvPicPr>
        <p:blipFill>
          <a:blip r:embed="rId3"/>
          <a:stretch>
            <a:fillRect/>
          </a:stretch>
        </p:blipFill>
        <p:spPr>
          <a:xfrm>
            <a:off x="5055321" y="5530679"/>
            <a:ext cx="1170286" cy="1170286"/>
          </a:xfrm>
          <a:prstGeom prst="rect">
            <a:avLst/>
          </a:prstGeom>
        </p:spPr>
      </p:pic>
      <p:pic>
        <p:nvPicPr>
          <p:cNvPr id="6" name="図 5"/>
          <p:cNvPicPr>
            <a:picLocks noChangeAspect="1"/>
          </p:cNvPicPr>
          <p:nvPr/>
        </p:nvPicPr>
        <p:blipFill>
          <a:blip r:embed="rId4"/>
          <a:stretch>
            <a:fillRect/>
          </a:stretch>
        </p:blipFill>
        <p:spPr>
          <a:xfrm>
            <a:off x="6352383" y="5517232"/>
            <a:ext cx="1170000" cy="1170000"/>
          </a:xfrm>
          <a:prstGeom prst="rect">
            <a:avLst/>
          </a:prstGeom>
        </p:spPr>
      </p:pic>
      <p:sp>
        <p:nvSpPr>
          <p:cNvPr id="7" name="正方形/長方形 6"/>
          <p:cNvSpPr/>
          <p:nvPr/>
        </p:nvSpPr>
        <p:spPr>
          <a:xfrm>
            <a:off x="3662790" y="5042120"/>
            <a:ext cx="6480720" cy="461665"/>
          </a:xfrm>
          <a:prstGeom prst="rect">
            <a:avLst/>
          </a:prstGeom>
        </p:spPr>
        <p:txBody>
          <a:bodyPr wrap="square">
            <a:spAutoFit/>
          </a:bodyPr>
          <a:lstStyle/>
          <a:p>
            <a:pPr marL="177800" lvl="0" indent="-177800"/>
            <a:r>
              <a:rPr lang="ja-JP" altLang="en-US" sz="1200" dirty="0">
                <a:solidFill>
                  <a:prstClr val="black"/>
                </a:solidFill>
                <a:latin typeface="Meiryo UI"/>
                <a:ea typeface="Meiryo UI"/>
                <a:cs typeface="Meiryo UI"/>
              </a:rPr>
              <a:t>大阪府では、</a:t>
            </a:r>
            <a:r>
              <a:rPr lang="en-US" altLang="ja-JP" sz="1200" dirty="0">
                <a:solidFill>
                  <a:prstClr val="black"/>
                </a:solidFill>
                <a:latin typeface="Meiryo UI"/>
                <a:ea typeface="Meiryo UI"/>
                <a:cs typeface="Meiryo UI"/>
              </a:rPr>
              <a:t>SDGs</a:t>
            </a:r>
            <a:r>
              <a:rPr lang="ja-JP" altLang="en-US" sz="1200" dirty="0">
                <a:solidFill>
                  <a:prstClr val="black"/>
                </a:solidFill>
                <a:latin typeface="Meiryo UI"/>
                <a:ea typeface="Meiryo UI"/>
                <a:cs typeface="Meiryo UI"/>
              </a:rPr>
              <a:t>の推進を図り、</a:t>
            </a:r>
            <a:r>
              <a:rPr lang="en-US" altLang="ja-JP" sz="1200" dirty="0">
                <a:solidFill>
                  <a:prstClr val="black"/>
                </a:solidFill>
                <a:latin typeface="Meiryo UI"/>
                <a:ea typeface="Meiryo UI"/>
                <a:cs typeface="Meiryo UI"/>
              </a:rPr>
              <a:t>SDGs</a:t>
            </a:r>
            <a:r>
              <a:rPr lang="ja-JP" altLang="en-US" sz="1200" dirty="0">
                <a:solidFill>
                  <a:prstClr val="black"/>
                </a:solidFill>
                <a:latin typeface="Meiryo UI"/>
                <a:ea typeface="Meiryo UI"/>
                <a:cs typeface="Meiryo UI"/>
              </a:rPr>
              <a:t>先進都市をめざしています</a:t>
            </a:r>
            <a:endParaRPr lang="en-US" altLang="ja-JP" sz="1200" dirty="0">
              <a:solidFill>
                <a:prstClr val="black"/>
              </a:solidFill>
              <a:latin typeface="Meiryo UI"/>
              <a:ea typeface="Meiryo UI"/>
              <a:cs typeface="Meiryo UI"/>
            </a:endParaRPr>
          </a:p>
          <a:p>
            <a:pPr marL="177800" lvl="0" indent="-177800"/>
            <a:r>
              <a:rPr lang="ja-JP" altLang="en-US" sz="1200" dirty="0">
                <a:solidFill>
                  <a:prstClr val="black"/>
                </a:solidFill>
                <a:latin typeface="Meiryo UI"/>
                <a:ea typeface="Meiryo UI"/>
                <a:cs typeface="Meiryo UI"/>
              </a:rPr>
              <a:t>本戦略は、</a:t>
            </a:r>
            <a:r>
              <a:rPr lang="en-US" altLang="ja-JP" sz="1200" dirty="0">
                <a:solidFill>
                  <a:prstClr val="black"/>
                </a:solidFill>
                <a:latin typeface="Meiryo UI"/>
                <a:ea typeface="Meiryo UI"/>
                <a:cs typeface="Meiryo UI"/>
              </a:rPr>
              <a:t>SDGs</a:t>
            </a:r>
            <a:r>
              <a:rPr lang="ja-JP" altLang="en-US" sz="1200" dirty="0">
                <a:solidFill>
                  <a:prstClr val="black"/>
                </a:solidFill>
                <a:latin typeface="Meiryo UI"/>
                <a:ea typeface="Meiryo UI"/>
                <a:cs typeface="Meiryo UI"/>
              </a:rPr>
              <a:t>に掲げる</a:t>
            </a:r>
            <a:r>
              <a:rPr lang="en-US" altLang="ja-JP" sz="1200" dirty="0">
                <a:solidFill>
                  <a:prstClr val="black"/>
                </a:solidFill>
                <a:latin typeface="Meiryo UI"/>
                <a:ea typeface="Meiryo UI"/>
                <a:cs typeface="Meiryo UI"/>
              </a:rPr>
              <a:t>17</a:t>
            </a:r>
            <a:r>
              <a:rPr lang="ja-JP" altLang="en-US" sz="1200" dirty="0">
                <a:solidFill>
                  <a:prstClr val="black"/>
                </a:solidFill>
                <a:latin typeface="Meiryo UI"/>
                <a:ea typeface="Meiryo UI"/>
                <a:cs typeface="Meiryo UI"/>
              </a:rPr>
              <a:t>ゴールのうち、以下の２ゴールの達成に寄与するものです</a:t>
            </a:r>
            <a:endParaRPr lang="en-US" altLang="ja-JP" sz="1200" dirty="0">
              <a:solidFill>
                <a:prstClr val="black"/>
              </a:solidFill>
              <a:latin typeface="Meiryo UI"/>
              <a:ea typeface="Meiryo UI"/>
              <a:cs typeface="Meiryo UI"/>
            </a:endParaRPr>
          </a:p>
        </p:txBody>
      </p:sp>
    </p:spTree>
    <p:extLst>
      <p:ext uri="{BB962C8B-B14F-4D97-AF65-F5344CB8AC3E}">
        <p14:creationId xmlns:p14="http://schemas.microsoft.com/office/powerpoint/2010/main" val="213164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3</a:t>
            </a:fld>
            <a:endParaRPr lang="ja-JP" altLang="en-US" dirty="0"/>
          </a:p>
        </p:txBody>
      </p:sp>
      <p:sp>
        <p:nvSpPr>
          <p:cNvPr id="3" name="Rectangle 2"/>
          <p:cNvSpPr>
            <a:spLocks noChangeArrowheads="1"/>
          </p:cNvSpPr>
          <p:nvPr/>
        </p:nvSpPr>
        <p:spPr bwMode="auto">
          <a:xfrm>
            <a:off x="0" y="-88"/>
            <a:ext cx="9144000" cy="513185"/>
          </a:xfrm>
          <a:prstGeom prst="rect">
            <a:avLst/>
          </a:prstGeom>
          <a:gradFill rotWithShape="1">
            <a:gsLst>
              <a:gs pos="0">
                <a:srgbClr val="3333CC"/>
              </a:gs>
              <a:gs pos="50000">
                <a:schemeClr val="bg1"/>
              </a:gs>
              <a:gs pos="100000">
                <a:srgbClr val="3333CC"/>
              </a:gs>
            </a:gsLst>
            <a:lin ang="5400000" scaled="1"/>
          </a:gradFill>
          <a:ln>
            <a:noFill/>
          </a:ln>
          <a:effectLst/>
        </p:spPr>
        <p:txBody>
          <a:bodyPr wrap="none" lIns="91435" tIns="45717" rIns="91435" bIns="45717" anchor="ctr"/>
          <a:lstStyle/>
          <a:p>
            <a:pPr>
              <a:defRPr/>
            </a:pPr>
            <a:r>
              <a:rPr lang="ja-JP" altLang="en-US" sz="2800" dirty="0">
                <a:latin typeface="Meiryo UI" pitchFamily="50" charset="-128"/>
                <a:ea typeface="Meiryo UI" pitchFamily="50" charset="-128"/>
                <a:cs typeface="Meiryo UI" pitchFamily="50" charset="-128"/>
              </a:rPr>
              <a:t>１．公共交通の役割・効果</a:t>
            </a:r>
          </a:p>
        </p:txBody>
      </p:sp>
      <p:sp>
        <p:nvSpPr>
          <p:cNvPr id="4" name="テキスト ボックス 26"/>
          <p:cNvSpPr txBox="1">
            <a:spLocks noChangeArrowheads="1"/>
          </p:cNvSpPr>
          <p:nvPr/>
        </p:nvSpPr>
        <p:spPr bwMode="auto">
          <a:xfrm>
            <a:off x="0" y="610810"/>
            <a:ext cx="9144000" cy="5847755"/>
          </a:xfrm>
          <a:prstGeom prst="rect">
            <a:avLst/>
          </a:prstGeom>
          <a:noFill/>
          <a:ln w="9525">
            <a:noFill/>
            <a:miter lim="800000"/>
            <a:headEnd/>
            <a:tailEnd/>
          </a:ln>
        </p:spPr>
        <p:txBody>
          <a:bodyPr wrap="square">
            <a:spAutoFit/>
          </a:bodyPr>
          <a:lstStyle/>
          <a:p>
            <a:r>
              <a:rPr lang="en-US" altLang="ja-JP" sz="2400" b="1" dirty="0">
                <a:latin typeface="Meiryo UI"/>
                <a:ea typeface="Meiryo UI"/>
                <a:cs typeface="Meiryo UI"/>
              </a:rPr>
              <a:t>【</a:t>
            </a:r>
            <a:r>
              <a:rPr lang="ja-JP" altLang="en-US" sz="2400" b="1" dirty="0">
                <a:latin typeface="Meiryo UI"/>
                <a:ea typeface="Meiryo UI"/>
                <a:cs typeface="Meiryo UI"/>
              </a:rPr>
              <a:t>公共交通とは</a:t>
            </a:r>
            <a:r>
              <a:rPr lang="en-US" altLang="ja-JP" sz="2400" b="1" dirty="0">
                <a:latin typeface="Meiryo UI"/>
                <a:ea typeface="Meiryo UI"/>
                <a:cs typeface="Meiryo UI"/>
              </a:rPr>
              <a:t>】</a:t>
            </a:r>
          </a:p>
          <a:p>
            <a:endParaRPr lang="en-US" altLang="ja-JP" sz="1000" b="1" dirty="0">
              <a:latin typeface="Meiryo UI"/>
              <a:ea typeface="Meiryo UI"/>
              <a:cs typeface="Meiryo UI"/>
            </a:endParaRPr>
          </a:p>
          <a:p>
            <a:r>
              <a:rPr lang="ja-JP" altLang="en-US" sz="2400" dirty="0">
                <a:latin typeface="Meiryo UI"/>
                <a:ea typeface="Meiryo UI"/>
                <a:cs typeface="Meiryo UI"/>
              </a:rPr>
              <a:t>　公共交通とは、高齢者から子供まで誰もが、日常活動を営むため共通に利用することができる基本的な交通手段である</a:t>
            </a:r>
            <a:endParaRPr lang="en-US" altLang="ja-JP" sz="2400" dirty="0">
              <a:latin typeface="Meiryo UI"/>
              <a:ea typeface="Meiryo UI"/>
              <a:cs typeface="Meiryo UI"/>
            </a:endParaRPr>
          </a:p>
          <a:p>
            <a:r>
              <a:rPr lang="ja-JP" altLang="en-US" sz="2400" dirty="0">
                <a:latin typeface="Meiryo UI"/>
                <a:ea typeface="Meiryo UI"/>
                <a:cs typeface="Meiryo UI"/>
              </a:rPr>
              <a:t>　本戦略における公共交通とは、大阪府において移動する際の代表的な交通手段となっている</a:t>
            </a:r>
            <a:r>
              <a:rPr lang="en-US" altLang="ja-JP" sz="2400" b="1" dirty="0">
                <a:latin typeface="Meiryo UI"/>
                <a:ea typeface="Meiryo UI"/>
                <a:cs typeface="Meiryo UI"/>
              </a:rPr>
              <a:t>『</a:t>
            </a:r>
            <a:r>
              <a:rPr lang="ja-JP" altLang="en-US" sz="2400" b="1" dirty="0">
                <a:latin typeface="Meiryo UI"/>
                <a:ea typeface="Meiryo UI"/>
                <a:cs typeface="Meiryo UI"/>
              </a:rPr>
              <a:t>鉄道</a:t>
            </a:r>
            <a:r>
              <a:rPr lang="en-US" altLang="ja-JP" sz="2400" b="1" dirty="0">
                <a:latin typeface="Meiryo UI"/>
                <a:ea typeface="Meiryo UI"/>
                <a:cs typeface="Meiryo UI"/>
              </a:rPr>
              <a:t>』</a:t>
            </a:r>
            <a:r>
              <a:rPr lang="ja-JP" altLang="en-US" sz="2400" dirty="0">
                <a:latin typeface="Meiryo UI"/>
                <a:ea typeface="Meiryo UI"/>
                <a:cs typeface="Meiryo UI"/>
              </a:rPr>
              <a:t>と</a:t>
            </a:r>
            <a:r>
              <a:rPr lang="en-US" altLang="ja-JP" sz="2400" b="1" dirty="0">
                <a:latin typeface="Meiryo UI"/>
                <a:ea typeface="Meiryo UI"/>
                <a:cs typeface="Meiryo UI"/>
              </a:rPr>
              <a:t>『</a:t>
            </a:r>
            <a:r>
              <a:rPr lang="ja-JP" altLang="en-US" sz="2400" b="1" dirty="0">
                <a:latin typeface="Meiryo UI"/>
                <a:ea typeface="Meiryo UI"/>
                <a:cs typeface="Meiryo UI"/>
              </a:rPr>
              <a:t>バス</a:t>
            </a:r>
            <a:r>
              <a:rPr lang="en-US" altLang="ja-JP" sz="2400" b="1" dirty="0">
                <a:latin typeface="Meiryo UI"/>
                <a:ea typeface="Meiryo UI"/>
                <a:cs typeface="Meiryo UI"/>
              </a:rPr>
              <a:t>』『</a:t>
            </a:r>
            <a:r>
              <a:rPr lang="ja-JP" altLang="en-US" sz="2400" b="1" dirty="0">
                <a:latin typeface="Meiryo UI"/>
                <a:ea typeface="Meiryo UI"/>
                <a:cs typeface="Meiryo UI"/>
              </a:rPr>
              <a:t>タクシー</a:t>
            </a:r>
            <a:r>
              <a:rPr lang="en-US" altLang="ja-JP" sz="2400" b="1" dirty="0">
                <a:latin typeface="Meiryo UI"/>
                <a:ea typeface="Meiryo UI"/>
                <a:cs typeface="Meiryo UI"/>
              </a:rPr>
              <a:t>』</a:t>
            </a:r>
            <a:r>
              <a:rPr lang="ja-JP" altLang="en-US" sz="2400" dirty="0">
                <a:latin typeface="Meiryo UI"/>
                <a:ea typeface="Meiryo UI"/>
                <a:cs typeface="Meiryo UI"/>
              </a:rPr>
              <a:t>などとしている</a:t>
            </a:r>
            <a:endParaRPr lang="en-US" altLang="ja-JP" sz="2400" dirty="0">
              <a:latin typeface="Meiryo UI"/>
              <a:ea typeface="Meiryo UI"/>
              <a:cs typeface="Meiryo UI"/>
            </a:endParaRPr>
          </a:p>
          <a:p>
            <a:r>
              <a:rPr lang="ja-JP" altLang="en-US" sz="2400" dirty="0">
                <a:latin typeface="Meiryo UI"/>
                <a:ea typeface="Meiryo UI"/>
                <a:cs typeface="Meiryo UI"/>
              </a:rPr>
              <a:t>　　</a:t>
            </a:r>
            <a:endParaRPr lang="en-US" altLang="ja-JP" sz="2400" dirty="0">
              <a:latin typeface="Meiryo UI"/>
              <a:ea typeface="Meiryo UI"/>
              <a:cs typeface="Meiryo UI"/>
            </a:endParaRPr>
          </a:p>
          <a:p>
            <a:r>
              <a:rPr lang="en-US" altLang="ja-JP" sz="2400" b="1" dirty="0">
                <a:latin typeface="Meiryo UI"/>
                <a:ea typeface="Meiryo UI"/>
                <a:cs typeface="Meiryo UI"/>
              </a:rPr>
              <a:t>【</a:t>
            </a:r>
            <a:r>
              <a:rPr lang="ja-JP" altLang="en-US" sz="2400" b="1" dirty="0">
                <a:latin typeface="Meiryo UI"/>
                <a:ea typeface="Meiryo UI"/>
                <a:cs typeface="Meiryo UI"/>
              </a:rPr>
              <a:t>公共交通の効果</a:t>
            </a:r>
            <a:r>
              <a:rPr lang="en-US" altLang="ja-JP" sz="2400" b="1" dirty="0">
                <a:latin typeface="Meiryo UI"/>
                <a:ea typeface="Meiryo UI"/>
                <a:cs typeface="Meiryo UI"/>
              </a:rPr>
              <a:t>】</a:t>
            </a:r>
          </a:p>
          <a:p>
            <a:endParaRPr lang="en-US" altLang="ja-JP" sz="1000" dirty="0">
              <a:latin typeface="Meiryo UI"/>
              <a:ea typeface="Meiryo UI"/>
              <a:cs typeface="Meiryo UI"/>
            </a:endParaRPr>
          </a:p>
          <a:p>
            <a:r>
              <a:rPr lang="ja-JP" altLang="en-US" sz="2400" dirty="0">
                <a:latin typeface="Meiryo UI"/>
                <a:ea typeface="Meiryo UI"/>
                <a:cs typeface="Meiryo UI"/>
              </a:rPr>
              <a:t>　◆より多くの人を運ぶことが可能　</a:t>
            </a:r>
            <a:r>
              <a:rPr lang="ja-JP" altLang="en-US" sz="1200" dirty="0">
                <a:latin typeface="Meiryo UI"/>
                <a:ea typeface="Meiryo UI"/>
                <a:cs typeface="Meiryo UI"/>
              </a:rPr>
              <a:t>［参考資料Ｐ</a:t>
            </a:r>
            <a:r>
              <a:rPr lang="en-US" altLang="ja-JP" sz="1200" dirty="0">
                <a:latin typeface="Meiryo UI"/>
                <a:ea typeface="Meiryo UI"/>
                <a:cs typeface="Meiryo UI"/>
              </a:rPr>
              <a:t>2</a:t>
            </a:r>
            <a:r>
              <a:rPr lang="ja-JP" altLang="en-US" sz="1200" dirty="0">
                <a:latin typeface="Meiryo UI"/>
                <a:ea typeface="Meiryo UI"/>
                <a:cs typeface="Meiryo UI"/>
              </a:rPr>
              <a:t>］</a:t>
            </a:r>
            <a:endParaRPr lang="en-US" altLang="ja-JP" sz="1200" dirty="0">
              <a:latin typeface="Meiryo UI"/>
              <a:ea typeface="Meiryo UI"/>
              <a:cs typeface="Meiryo UI"/>
            </a:endParaRPr>
          </a:p>
          <a:p>
            <a:endParaRPr lang="en-US" altLang="ja-JP" sz="1000" dirty="0">
              <a:latin typeface="Meiryo UI"/>
              <a:ea typeface="Meiryo UI"/>
              <a:cs typeface="Meiryo UI"/>
            </a:endParaRPr>
          </a:p>
          <a:p>
            <a:r>
              <a:rPr lang="ja-JP" altLang="en-US" sz="2400" dirty="0">
                <a:latin typeface="Meiryo UI"/>
                <a:ea typeface="Meiryo UI"/>
                <a:cs typeface="Meiryo UI"/>
              </a:rPr>
              <a:t>　◆環境に優しく省エネルギー</a:t>
            </a:r>
            <a:endParaRPr lang="en-US" altLang="ja-JP" sz="2400" dirty="0">
              <a:latin typeface="Meiryo UI"/>
              <a:ea typeface="Meiryo UI"/>
              <a:cs typeface="Meiryo UI"/>
            </a:endParaRPr>
          </a:p>
          <a:p>
            <a:pPr marL="900113" indent="-900113"/>
            <a:r>
              <a:rPr lang="ja-JP" altLang="en-US" sz="2400" dirty="0">
                <a:latin typeface="Meiryo UI"/>
                <a:ea typeface="Meiryo UI"/>
                <a:cs typeface="Meiryo UI"/>
              </a:rPr>
              <a:t>　　　（</a:t>
            </a:r>
            <a:r>
              <a:rPr lang="en-US" altLang="ja-JP" sz="2400" dirty="0">
                <a:latin typeface="Meiryo UI"/>
                <a:ea typeface="Meiryo UI"/>
                <a:cs typeface="Meiryo UI"/>
              </a:rPr>
              <a:t>1</a:t>
            </a:r>
            <a:r>
              <a:rPr lang="ja-JP" altLang="en-US" sz="2400" dirty="0">
                <a:latin typeface="Meiryo UI"/>
                <a:ea typeface="Meiryo UI"/>
                <a:cs typeface="Meiryo UI"/>
              </a:rPr>
              <a:t>人当たり</a:t>
            </a:r>
            <a:r>
              <a:rPr lang="en-US" altLang="ja-JP" sz="2400" dirty="0">
                <a:latin typeface="Meiryo UI"/>
                <a:ea typeface="Meiryo UI"/>
                <a:cs typeface="Meiryo UI"/>
              </a:rPr>
              <a:t>CO</a:t>
            </a:r>
            <a:r>
              <a:rPr lang="en-US" altLang="ja-JP" sz="2400" baseline="-25000" dirty="0">
                <a:latin typeface="Meiryo UI"/>
                <a:ea typeface="Meiryo UI"/>
                <a:cs typeface="Meiryo UI"/>
              </a:rPr>
              <a:t>2</a:t>
            </a:r>
            <a:r>
              <a:rPr lang="ja-JP" altLang="en-US" sz="2400" dirty="0">
                <a:latin typeface="Meiryo UI"/>
                <a:ea typeface="Meiryo UI"/>
                <a:cs typeface="Meiryo UI"/>
              </a:rPr>
              <a:t>排出量：</a:t>
            </a:r>
            <a:endParaRPr lang="en-US" altLang="ja-JP" sz="2400" dirty="0">
              <a:latin typeface="Meiryo UI"/>
              <a:ea typeface="Meiryo UI"/>
              <a:cs typeface="Meiryo UI"/>
            </a:endParaRPr>
          </a:p>
          <a:p>
            <a:pPr lvl="0"/>
            <a:r>
              <a:rPr lang="ja-JP" altLang="en-US" sz="2400" dirty="0">
                <a:latin typeface="Meiryo UI"/>
                <a:ea typeface="Meiryo UI"/>
                <a:cs typeface="Meiryo UI"/>
              </a:rPr>
              <a:t>　　　　　鉄道・バス輸送は自家用乗用車の約</a:t>
            </a:r>
            <a:r>
              <a:rPr lang="en-US" altLang="ja-JP" sz="2400" dirty="0">
                <a:latin typeface="Meiryo UI"/>
                <a:ea typeface="Meiryo UI"/>
                <a:cs typeface="Meiryo UI"/>
              </a:rPr>
              <a:t>1/7</a:t>
            </a:r>
            <a:r>
              <a:rPr lang="ja-JP" altLang="en-US" sz="2400" dirty="0">
                <a:latin typeface="Meiryo UI"/>
                <a:ea typeface="Meiryo UI"/>
                <a:cs typeface="Meiryo UI"/>
              </a:rPr>
              <a:t>～約</a:t>
            </a:r>
            <a:r>
              <a:rPr lang="en-US" altLang="ja-JP" sz="2400" dirty="0">
                <a:latin typeface="Meiryo UI"/>
                <a:ea typeface="Meiryo UI"/>
                <a:cs typeface="Meiryo UI"/>
              </a:rPr>
              <a:t>1/2</a:t>
            </a:r>
            <a:r>
              <a:rPr lang="ja-JP" altLang="en-US" sz="2400" dirty="0">
                <a:latin typeface="Meiryo UI"/>
                <a:ea typeface="Meiryo UI"/>
                <a:cs typeface="Meiryo UI"/>
              </a:rPr>
              <a:t>）</a:t>
            </a:r>
            <a:r>
              <a:rPr lang="ja-JP" altLang="en-US" sz="1200" dirty="0">
                <a:solidFill>
                  <a:prstClr val="black"/>
                </a:solidFill>
                <a:latin typeface="Meiryo UI"/>
                <a:ea typeface="Meiryo UI"/>
                <a:cs typeface="Meiryo UI"/>
              </a:rPr>
              <a:t> </a:t>
            </a:r>
            <a:r>
              <a:rPr lang="ja-JP" altLang="en-US" sz="1200" dirty="0">
                <a:latin typeface="Meiryo UI"/>
                <a:ea typeface="Meiryo UI"/>
                <a:cs typeface="Meiryo UI"/>
              </a:rPr>
              <a:t>［参考資料Ｐ</a:t>
            </a:r>
            <a:r>
              <a:rPr lang="en-US" altLang="ja-JP" sz="1200" dirty="0">
                <a:latin typeface="Meiryo UI"/>
                <a:ea typeface="Meiryo UI"/>
                <a:cs typeface="Meiryo UI"/>
              </a:rPr>
              <a:t>2</a:t>
            </a:r>
            <a:r>
              <a:rPr lang="ja-JP" altLang="en-US" sz="1200" dirty="0">
                <a:latin typeface="Meiryo UI"/>
                <a:ea typeface="Meiryo UI"/>
                <a:cs typeface="Meiryo UI"/>
              </a:rPr>
              <a:t>］</a:t>
            </a:r>
            <a:endParaRPr lang="en-US" altLang="ja-JP" sz="1000" dirty="0">
              <a:latin typeface="Meiryo UI"/>
              <a:ea typeface="Meiryo UI"/>
              <a:cs typeface="Meiryo UI"/>
            </a:endParaRPr>
          </a:p>
          <a:p>
            <a:pPr lvl="0"/>
            <a:endParaRPr lang="en-US" altLang="ja-JP" sz="1000" dirty="0">
              <a:latin typeface="Meiryo UI"/>
              <a:ea typeface="Meiryo UI"/>
              <a:cs typeface="Meiryo UI"/>
            </a:endParaRPr>
          </a:p>
          <a:p>
            <a:pPr lvl="0"/>
            <a:r>
              <a:rPr lang="ja-JP" altLang="en-US" sz="2400" dirty="0">
                <a:latin typeface="Meiryo UI"/>
                <a:ea typeface="Meiryo UI"/>
                <a:cs typeface="Meiryo UI"/>
              </a:rPr>
              <a:t>　◆まちづくり（都市そのものを変える）、観光集客に効果　</a:t>
            </a:r>
            <a:r>
              <a:rPr lang="ja-JP" altLang="en-US" sz="1200" dirty="0">
                <a:latin typeface="Meiryo UI"/>
                <a:ea typeface="Meiryo UI"/>
                <a:cs typeface="Meiryo UI"/>
              </a:rPr>
              <a:t>［参考資料Ｐ</a:t>
            </a:r>
            <a:r>
              <a:rPr lang="en-US" altLang="ja-JP" sz="1200" dirty="0">
                <a:latin typeface="Meiryo UI"/>
                <a:ea typeface="Meiryo UI"/>
                <a:cs typeface="Meiryo UI"/>
              </a:rPr>
              <a:t>3</a:t>
            </a:r>
            <a:r>
              <a:rPr lang="ja-JP" altLang="en-US" sz="1200" dirty="0">
                <a:latin typeface="Meiryo UI"/>
                <a:ea typeface="Meiryo UI"/>
                <a:cs typeface="Meiryo UI"/>
              </a:rPr>
              <a:t>］</a:t>
            </a:r>
            <a:endParaRPr lang="en-US" altLang="ja-JP" sz="1000" dirty="0">
              <a:latin typeface="Meiryo UI"/>
              <a:ea typeface="Meiryo UI"/>
              <a:cs typeface="Meiryo UI"/>
            </a:endParaRPr>
          </a:p>
          <a:p>
            <a:pPr lvl="0"/>
            <a:r>
              <a:rPr lang="ja-JP" altLang="en-US" sz="1000" dirty="0">
                <a:latin typeface="Meiryo UI"/>
                <a:ea typeface="Meiryo UI"/>
                <a:cs typeface="Meiryo UI"/>
              </a:rPr>
              <a:t>　</a:t>
            </a:r>
            <a:endParaRPr lang="en-US" altLang="ja-JP" sz="1000" dirty="0">
              <a:latin typeface="Meiryo UI"/>
              <a:ea typeface="Meiryo UI"/>
              <a:cs typeface="Meiryo UI"/>
            </a:endParaRPr>
          </a:p>
          <a:p>
            <a:pPr lvl="0"/>
            <a:r>
              <a:rPr lang="ja-JP" altLang="en-US" sz="2400" dirty="0">
                <a:latin typeface="Meiryo UI"/>
                <a:ea typeface="Meiryo UI"/>
                <a:cs typeface="Meiryo UI"/>
              </a:rPr>
              <a:t>　◆高い安全性（事故率</a:t>
            </a:r>
            <a:r>
              <a:rPr lang="en-US" altLang="ja-JP" sz="2400" baseline="30000" dirty="0">
                <a:latin typeface="Meiryo UI"/>
                <a:ea typeface="Meiryo UI"/>
                <a:cs typeface="Meiryo UI"/>
              </a:rPr>
              <a:t>※</a:t>
            </a:r>
            <a:r>
              <a:rPr lang="ja-JP" altLang="en-US" sz="2400" dirty="0">
                <a:latin typeface="Meiryo UI"/>
                <a:ea typeface="Meiryo UI"/>
                <a:cs typeface="Meiryo UI"/>
              </a:rPr>
              <a:t>：自動車の約</a:t>
            </a:r>
            <a:r>
              <a:rPr lang="en-US" altLang="ja-JP" sz="2400" dirty="0">
                <a:latin typeface="Meiryo UI"/>
                <a:ea typeface="Meiryo UI"/>
                <a:cs typeface="Meiryo UI"/>
              </a:rPr>
              <a:t>1/800</a:t>
            </a:r>
            <a:r>
              <a:rPr lang="ja-JP" altLang="en-US" sz="2400" dirty="0">
                <a:latin typeface="Meiryo UI"/>
                <a:ea typeface="Meiryo UI"/>
                <a:cs typeface="Meiryo UI"/>
              </a:rPr>
              <a:t>）</a:t>
            </a:r>
            <a:r>
              <a:rPr lang="ja-JP" altLang="en-US" sz="1200" dirty="0">
                <a:solidFill>
                  <a:prstClr val="black"/>
                </a:solidFill>
                <a:latin typeface="Meiryo UI"/>
                <a:ea typeface="Meiryo UI"/>
                <a:cs typeface="Meiryo UI"/>
              </a:rPr>
              <a:t> </a:t>
            </a:r>
            <a:r>
              <a:rPr lang="ja-JP" altLang="en-US" sz="1200" dirty="0">
                <a:latin typeface="Meiryo UI"/>
                <a:ea typeface="Meiryo UI"/>
                <a:cs typeface="Meiryo UI"/>
              </a:rPr>
              <a:t>［参考資料Ｐ</a:t>
            </a:r>
            <a:r>
              <a:rPr lang="en-US" altLang="ja-JP" sz="1200" dirty="0">
                <a:latin typeface="Meiryo UI"/>
                <a:ea typeface="Meiryo UI"/>
                <a:cs typeface="Meiryo UI"/>
              </a:rPr>
              <a:t>3</a:t>
            </a:r>
            <a:r>
              <a:rPr lang="ja-JP" altLang="en-US" sz="1200" dirty="0">
                <a:latin typeface="Meiryo UI"/>
                <a:ea typeface="Meiryo UI"/>
                <a:cs typeface="Meiryo UI"/>
              </a:rPr>
              <a:t>］</a:t>
            </a:r>
            <a:endParaRPr lang="en-US" altLang="ja-JP" sz="1200" dirty="0">
              <a:latin typeface="Meiryo UI"/>
              <a:ea typeface="Meiryo UI"/>
              <a:cs typeface="Meiryo UI"/>
            </a:endParaRPr>
          </a:p>
          <a:p>
            <a:pPr lvl="0"/>
            <a:r>
              <a:rPr lang="ja-JP" altLang="en-US" sz="1200" dirty="0">
                <a:latin typeface="Meiryo UI"/>
                <a:ea typeface="Meiryo UI"/>
                <a:cs typeface="Meiryo UI"/>
              </a:rPr>
              <a:t>　　　　　</a:t>
            </a:r>
            <a:r>
              <a:rPr lang="en-US" altLang="ja-JP" sz="1200" dirty="0">
                <a:latin typeface="Meiryo UI"/>
                <a:ea typeface="Meiryo UI"/>
                <a:cs typeface="Meiryo UI"/>
              </a:rPr>
              <a:t>※</a:t>
            </a:r>
            <a:r>
              <a:rPr lang="ja-JP" altLang="en-US" sz="1200" dirty="0">
                <a:latin typeface="Meiryo UI"/>
                <a:ea typeface="Meiryo UI"/>
                <a:cs typeface="Meiryo UI"/>
              </a:rPr>
              <a:t>事故率：輸送人キロ当たりの交通事故死者数（人</a:t>
            </a:r>
            <a:r>
              <a:rPr lang="en-US" altLang="ja-JP" sz="1200" dirty="0">
                <a:latin typeface="Meiryo UI"/>
                <a:ea typeface="Meiryo UI"/>
                <a:cs typeface="Meiryo UI"/>
              </a:rPr>
              <a:t>/</a:t>
            </a:r>
            <a:r>
              <a:rPr lang="ja-JP" altLang="en-US" sz="1200" dirty="0">
                <a:latin typeface="Meiryo UI"/>
                <a:ea typeface="Meiryo UI"/>
                <a:cs typeface="Meiryo UI"/>
              </a:rPr>
              <a:t>人キロ）</a:t>
            </a:r>
            <a:endParaRPr lang="en-US" altLang="ja-JP" sz="1200" dirty="0">
              <a:latin typeface="Meiryo UI"/>
              <a:ea typeface="Meiryo UI"/>
              <a:cs typeface="Meiryo UI"/>
            </a:endParaRPr>
          </a:p>
        </p:txBody>
      </p:sp>
    </p:spTree>
    <p:extLst>
      <p:ext uri="{BB962C8B-B14F-4D97-AF65-F5344CB8AC3E}">
        <p14:creationId xmlns:p14="http://schemas.microsoft.com/office/powerpoint/2010/main" val="2046138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4</a:t>
            </a:fld>
            <a:endParaRPr lang="ja-JP" altLang="en-US" dirty="0"/>
          </a:p>
        </p:txBody>
      </p:sp>
      <p:sp>
        <p:nvSpPr>
          <p:cNvPr id="3" name="Rectangle 2"/>
          <p:cNvSpPr>
            <a:spLocks noChangeArrowheads="1"/>
          </p:cNvSpPr>
          <p:nvPr/>
        </p:nvSpPr>
        <p:spPr bwMode="auto">
          <a:xfrm>
            <a:off x="0" y="-5449"/>
            <a:ext cx="9144000" cy="513185"/>
          </a:xfrm>
          <a:prstGeom prst="rect">
            <a:avLst/>
          </a:prstGeom>
          <a:gradFill rotWithShape="1">
            <a:gsLst>
              <a:gs pos="0">
                <a:srgbClr val="3333CC"/>
              </a:gs>
              <a:gs pos="50000">
                <a:schemeClr val="bg1"/>
              </a:gs>
              <a:gs pos="100000">
                <a:srgbClr val="3333CC"/>
              </a:gs>
            </a:gsLst>
            <a:lin ang="5400000" scaled="1"/>
          </a:gradFill>
          <a:ln>
            <a:noFill/>
          </a:ln>
          <a:effectLst/>
        </p:spPr>
        <p:txBody>
          <a:bodyPr wrap="none" lIns="91435" tIns="45717" rIns="91435" bIns="45717" anchor="ctr"/>
          <a:lstStyle/>
          <a:p>
            <a:pPr>
              <a:defRPr/>
            </a:pPr>
            <a:r>
              <a:rPr lang="ja-JP" altLang="en-US" sz="2800" dirty="0">
                <a:latin typeface="Meiryo UI" pitchFamily="50" charset="-128"/>
                <a:ea typeface="Meiryo UI" pitchFamily="50" charset="-128"/>
                <a:cs typeface="Meiryo UI" pitchFamily="50" charset="-128"/>
              </a:rPr>
              <a:t>２．大阪の公共交通の特色／改善・強化すべき点</a:t>
            </a:r>
          </a:p>
        </p:txBody>
      </p:sp>
      <p:sp>
        <p:nvSpPr>
          <p:cNvPr id="4" name="テキスト ボックス 2"/>
          <p:cNvSpPr txBox="1">
            <a:spLocks noChangeArrowheads="1"/>
          </p:cNvSpPr>
          <p:nvPr/>
        </p:nvSpPr>
        <p:spPr bwMode="auto">
          <a:xfrm>
            <a:off x="11122" y="500685"/>
            <a:ext cx="9113828" cy="6024659"/>
          </a:xfrm>
          <a:prstGeom prst="rect">
            <a:avLst/>
          </a:prstGeom>
          <a:noFill/>
          <a:ln w="9525">
            <a:noFill/>
            <a:miter lim="800000"/>
            <a:headEnd/>
            <a:tailEnd/>
          </a:ln>
        </p:spPr>
        <p:txBody>
          <a:bodyPr wrap="square" lIns="108000" tIns="108000" rIns="36000" bIns="108000" anchor="t">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lvl="0" indent="0" eaLnBrk="1" hangingPunct="1">
              <a:spcBef>
                <a:spcPts val="0"/>
              </a:spcBef>
              <a:spcAft>
                <a:spcPts val="0"/>
              </a:spcAft>
              <a:defRPr/>
            </a:pPr>
            <a:r>
              <a:rPr lang="en-US" altLang="ja-JP" sz="2400" b="1" dirty="0">
                <a:solidFill>
                  <a:prstClr val="black"/>
                </a:solidFill>
                <a:latin typeface="Meiryo UI" pitchFamily="50" charset="-128"/>
                <a:ea typeface="Meiryo UI" pitchFamily="50" charset="-128"/>
                <a:cs typeface="Meiryo UI" pitchFamily="50" charset="-128"/>
              </a:rPr>
              <a:t>【</a:t>
            </a:r>
            <a:r>
              <a:rPr lang="ja-JP" altLang="en-US" sz="2400" b="1" dirty="0">
                <a:solidFill>
                  <a:prstClr val="black"/>
                </a:solidFill>
                <a:latin typeface="Meiryo UI" pitchFamily="50" charset="-128"/>
                <a:ea typeface="Meiryo UI" pitchFamily="50" charset="-128"/>
                <a:cs typeface="Meiryo UI" pitchFamily="50" charset="-128"/>
              </a:rPr>
              <a:t>大阪の公共交通の特色</a:t>
            </a:r>
            <a:r>
              <a:rPr lang="en-US" altLang="ja-JP" sz="2400" b="1" dirty="0">
                <a:solidFill>
                  <a:prstClr val="black"/>
                </a:solidFill>
                <a:latin typeface="Meiryo UI" pitchFamily="50" charset="-128"/>
                <a:ea typeface="Meiryo UI" pitchFamily="50" charset="-128"/>
                <a:cs typeface="Meiryo UI" pitchFamily="50" charset="-128"/>
              </a:rPr>
              <a:t>】</a:t>
            </a:r>
          </a:p>
          <a:p>
            <a:pPr marL="0" lvl="0" indent="0" eaLnBrk="1" hangingPunct="1">
              <a:spcBef>
                <a:spcPts val="0"/>
              </a:spcBef>
              <a:spcAft>
                <a:spcPts val="0"/>
              </a:spcAft>
              <a:defRPr/>
            </a:pPr>
            <a:endParaRPr lang="en-US" altLang="ja-JP" sz="1000" b="1" dirty="0">
              <a:solidFill>
                <a:prstClr val="black"/>
              </a:solidFill>
              <a:latin typeface="Meiryo UI" pitchFamily="50" charset="-128"/>
              <a:ea typeface="Meiryo UI" pitchFamily="50" charset="-128"/>
              <a:cs typeface="Meiryo UI" pitchFamily="50" charset="-128"/>
            </a:endParaRPr>
          </a:p>
          <a:p>
            <a:pPr marL="0" lvl="0" indent="0" eaLnBrk="1" hangingPunct="1">
              <a:spcBef>
                <a:spcPts val="0"/>
              </a:spcBef>
              <a:spcAft>
                <a:spcPts val="0"/>
              </a:spcAft>
              <a:defRPr/>
            </a:pPr>
            <a:endParaRPr lang="en-US" altLang="ja-JP" sz="1000" b="1" dirty="0">
              <a:solidFill>
                <a:prstClr val="black"/>
              </a:solidFill>
              <a:latin typeface="Meiryo UI" pitchFamily="50" charset="-128"/>
              <a:ea typeface="Meiryo UI" pitchFamily="50" charset="-128"/>
              <a:cs typeface="Meiryo UI" pitchFamily="50" charset="-128"/>
            </a:endParaRPr>
          </a:p>
          <a:p>
            <a:pPr marL="0" lvl="0" indent="0" eaLnBrk="1" hangingPunct="1">
              <a:spcBef>
                <a:spcPts val="0"/>
              </a:spcBef>
              <a:spcAft>
                <a:spcPts val="0"/>
              </a:spcAft>
              <a:defRPr/>
            </a:pPr>
            <a:endParaRPr lang="en-US" altLang="ja-JP" sz="1000" b="1" dirty="0">
              <a:solidFill>
                <a:prstClr val="black"/>
              </a:solidFill>
              <a:latin typeface="Meiryo UI" pitchFamily="50" charset="-128"/>
              <a:ea typeface="Meiryo UI" pitchFamily="50" charset="-128"/>
              <a:cs typeface="Meiryo UI" pitchFamily="50" charset="-128"/>
            </a:endParaRPr>
          </a:p>
          <a:p>
            <a:pPr marL="723900" lvl="0" indent="-723900" eaLnBrk="1"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ja-JP" altLang="en-US" sz="2400" b="1" dirty="0">
                <a:solidFill>
                  <a:prstClr val="black"/>
                </a:solidFill>
                <a:latin typeface="Meiryo UI" pitchFamily="50" charset="-128"/>
                <a:ea typeface="Meiryo UI" pitchFamily="50" charset="-128"/>
                <a:cs typeface="Meiryo UI" pitchFamily="50" charset="-128"/>
              </a:rPr>
              <a:t>公共交通が充実</a:t>
            </a:r>
            <a:endParaRPr lang="en-US" altLang="ja-JP" sz="2400" b="1" dirty="0">
              <a:solidFill>
                <a:prstClr val="black"/>
              </a:solidFill>
              <a:latin typeface="Meiryo UI" pitchFamily="50" charset="-128"/>
              <a:ea typeface="Meiryo UI" pitchFamily="50" charset="-128"/>
              <a:cs typeface="Meiryo UI" pitchFamily="50" charset="-128"/>
            </a:endParaRPr>
          </a:p>
          <a:p>
            <a:pPr marL="0" lvl="0" indent="0" defTabSz="1280160" eaLnBrk="1" fontAlgn="auto"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ja-JP" altLang="en-US" sz="2200" dirty="0">
                <a:solidFill>
                  <a:prstClr val="black"/>
                </a:solidFill>
                <a:latin typeface="Meiryo UI" pitchFamily="50" charset="-128"/>
                <a:ea typeface="Meiryo UI" pitchFamily="50" charset="-128"/>
                <a:cs typeface="Meiryo UI" pitchFamily="50" charset="-128"/>
              </a:rPr>
              <a:t>＊東京に次ぐ密度</a:t>
            </a:r>
            <a:r>
              <a:rPr lang="ja-JP" altLang="en-US" sz="2200" dirty="0">
                <a:solidFill>
                  <a:prstClr val="black"/>
                </a:solidFill>
                <a:latin typeface="Meiryo UI"/>
                <a:ea typeface="Meiryo UI"/>
                <a:cs typeface="Meiryo UI"/>
              </a:rPr>
              <a:t> </a:t>
            </a:r>
            <a:r>
              <a:rPr lang="ja-JP" altLang="en-US" sz="1200" dirty="0">
                <a:latin typeface="Meiryo UI"/>
                <a:ea typeface="Meiryo UI"/>
                <a:cs typeface="Meiryo UI"/>
              </a:rPr>
              <a:t>［参考資料Ｐ</a:t>
            </a:r>
            <a:r>
              <a:rPr lang="en-US" altLang="ja-JP" sz="1200" dirty="0">
                <a:latin typeface="Meiryo UI"/>
                <a:ea typeface="Meiryo UI"/>
                <a:cs typeface="Meiryo UI"/>
              </a:rPr>
              <a:t>4</a:t>
            </a:r>
            <a:r>
              <a:rPr lang="ja-JP" altLang="en-US" sz="1200" dirty="0">
                <a:latin typeface="Meiryo UI"/>
                <a:ea typeface="Meiryo UI"/>
                <a:cs typeface="Meiryo UI"/>
              </a:rPr>
              <a:t>］</a:t>
            </a:r>
            <a:endParaRPr lang="en-US" altLang="ja-JP" sz="2400" dirty="0">
              <a:latin typeface="Meiryo UI" pitchFamily="50" charset="-128"/>
              <a:ea typeface="Meiryo UI" pitchFamily="50" charset="-128"/>
              <a:cs typeface="Meiryo UI" pitchFamily="50" charset="-128"/>
            </a:endParaRPr>
          </a:p>
          <a:p>
            <a:pPr marL="0" lvl="0" indent="0" eaLnBrk="1" hangingPunct="1">
              <a:spcBef>
                <a:spcPts val="0"/>
              </a:spcBef>
              <a:spcAft>
                <a:spcPts val="0"/>
              </a:spcAft>
              <a:defRPr/>
            </a:pPr>
            <a:endParaRPr lang="en-US" altLang="ja-JP" dirty="0">
              <a:solidFill>
                <a:prstClr val="black"/>
              </a:solidFill>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ja-JP" altLang="en-US" sz="2400" b="1" dirty="0">
                <a:solidFill>
                  <a:prstClr val="black"/>
                </a:solidFill>
                <a:latin typeface="Meiryo UI" pitchFamily="50" charset="-128"/>
                <a:ea typeface="Meiryo UI" pitchFamily="50" charset="-128"/>
                <a:cs typeface="Meiryo UI" pitchFamily="50" charset="-128"/>
              </a:rPr>
              <a:t>関西を代表する広域拠点</a:t>
            </a:r>
            <a:r>
              <a:rPr lang="ja-JP" altLang="en-US" sz="2400" dirty="0">
                <a:solidFill>
                  <a:prstClr val="black"/>
                </a:solidFill>
                <a:latin typeface="Meiryo UI" pitchFamily="50" charset="-128"/>
                <a:ea typeface="Meiryo UI" pitchFamily="50" charset="-128"/>
                <a:cs typeface="Meiryo UI" pitchFamily="50" charset="-128"/>
              </a:rPr>
              <a:t>（関西国際空港、新大阪、大阪（うめきた））</a:t>
            </a:r>
            <a:r>
              <a:rPr lang="ja-JP" altLang="en-US" sz="2400" b="1" dirty="0">
                <a:solidFill>
                  <a:prstClr val="black"/>
                </a:solidFill>
                <a:latin typeface="Meiryo UI" pitchFamily="50" charset="-128"/>
                <a:ea typeface="Meiryo UI" pitchFamily="50" charset="-128"/>
                <a:cs typeface="Meiryo UI" pitchFamily="50" charset="-128"/>
              </a:rPr>
              <a:t>が存在</a:t>
            </a:r>
            <a:endParaRPr lang="en-US" altLang="ja-JP" sz="2400" b="1" dirty="0">
              <a:solidFill>
                <a:prstClr val="black"/>
              </a:solidFill>
              <a:latin typeface="Meiryo UI" pitchFamily="50" charset="-128"/>
              <a:ea typeface="Meiryo UI" pitchFamily="50" charset="-128"/>
              <a:cs typeface="Meiryo UI" pitchFamily="50" charset="-128"/>
            </a:endParaRPr>
          </a:p>
          <a:p>
            <a:pPr marL="0" lvl="0" indent="0" eaLnBrk="1" hangingPunct="1">
              <a:spcBef>
                <a:spcPts val="0"/>
              </a:spcBef>
              <a:spcAft>
                <a:spcPts val="0"/>
              </a:spcAft>
              <a:defRPr/>
            </a:pPr>
            <a:endParaRPr lang="en-US" altLang="ja-JP" dirty="0">
              <a:solidFill>
                <a:prstClr val="black"/>
              </a:solidFill>
              <a:latin typeface="Meiryo UI" pitchFamily="50" charset="-128"/>
              <a:ea typeface="Meiryo UI" pitchFamily="50" charset="-128"/>
              <a:cs typeface="Meiryo UI" pitchFamily="50" charset="-128"/>
            </a:endParaRPr>
          </a:p>
          <a:p>
            <a:pPr marL="0" lvl="0" indent="0" eaLnBrk="1"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ja-JP" altLang="en-US" sz="2400" b="1" dirty="0">
                <a:solidFill>
                  <a:prstClr val="black"/>
                </a:solidFill>
                <a:latin typeface="Meiryo UI" pitchFamily="50" charset="-128"/>
                <a:ea typeface="Meiryo UI" pitchFamily="50" charset="-128"/>
                <a:cs typeface="Meiryo UI" pitchFamily="50" charset="-128"/>
              </a:rPr>
              <a:t>魅力ある資源</a:t>
            </a:r>
            <a:r>
              <a:rPr lang="ja-JP" altLang="en-US" sz="2400" dirty="0">
                <a:solidFill>
                  <a:prstClr val="black"/>
                </a:solidFill>
                <a:latin typeface="Meiryo UI" pitchFamily="50" charset="-128"/>
                <a:ea typeface="Meiryo UI" pitchFamily="50" charset="-128"/>
                <a:cs typeface="Meiryo UI" pitchFamily="50" charset="-128"/>
              </a:rPr>
              <a:t>（商業・観光）</a:t>
            </a:r>
            <a:r>
              <a:rPr lang="ja-JP" altLang="en-US" sz="2400" b="1" dirty="0">
                <a:solidFill>
                  <a:prstClr val="black"/>
                </a:solidFill>
                <a:latin typeface="Meiryo UI" pitchFamily="50" charset="-128"/>
                <a:ea typeface="Meiryo UI" pitchFamily="50" charset="-128"/>
                <a:cs typeface="Meiryo UI" pitchFamily="50" charset="-128"/>
              </a:rPr>
              <a:t>が集積</a:t>
            </a:r>
            <a:endParaRPr lang="en-US" altLang="ja-JP" sz="2400" b="1" dirty="0">
              <a:solidFill>
                <a:prstClr val="black"/>
              </a:solidFill>
              <a:latin typeface="Meiryo UI" pitchFamily="50" charset="-128"/>
              <a:ea typeface="Meiryo UI" pitchFamily="50" charset="-128"/>
              <a:cs typeface="Meiryo UI" pitchFamily="50" charset="-128"/>
            </a:endParaRPr>
          </a:p>
          <a:p>
            <a:pPr marL="900113" lvl="0" indent="-900113" defTabSz="1280160" eaLnBrk="1" fontAlgn="auto"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ja-JP" altLang="en-US" sz="2200" dirty="0">
                <a:solidFill>
                  <a:prstClr val="black"/>
                </a:solidFill>
                <a:latin typeface="Meiryo UI" pitchFamily="50" charset="-128"/>
                <a:ea typeface="Meiryo UI" pitchFamily="50" charset="-128"/>
                <a:cs typeface="Meiryo UI" pitchFamily="50" charset="-128"/>
              </a:rPr>
              <a:t>＊高い企業集積（東京に次ぐ事業所数）</a:t>
            </a:r>
            <a:r>
              <a:rPr lang="ja-JP" altLang="en-US" sz="2400" dirty="0">
                <a:solidFill>
                  <a:prstClr val="black"/>
                </a:solidFill>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4</a:t>
            </a:r>
            <a:r>
              <a:rPr lang="ja-JP" altLang="en-US" sz="1200" dirty="0">
                <a:latin typeface="Meiryo UI"/>
                <a:ea typeface="Meiryo UI"/>
                <a:cs typeface="Meiryo UI"/>
              </a:rPr>
              <a:t>］</a:t>
            </a:r>
            <a:endParaRPr lang="en-US" altLang="ja-JP" sz="2400" dirty="0">
              <a:latin typeface="Meiryo UI" pitchFamily="50" charset="-128"/>
              <a:ea typeface="Meiryo UI" pitchFamily="50" charset="-128"/>
              <a:cs typeface="Meiryo UI" pitchFamily="50" charset="-128"/>
            </a:endParaRPr>
          </a:p>
          <a:p>
            <a:pPr marL="900113" lvl="0" indent="-900113" defTabSz="1280160" eaLnBrk="1" fontAlgn="auto"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ja-JP" altLang="en-US" sz="2200" dirty="0">
                <a:solidFill>
                  <a:prstClr val="black"/>
                </a:solidFill>
                <a:latin typeface="Meiryo UI" pitchFamily="50" charset="-128"/>
                <a:ea typeface="Meiryo UI" pitchFamily="50" charset="-128"/>
                <a:cs typeface="Meiryo UI" pitchFamily="50" charset="-128"/>
              </a:rPr>
              <a:t>＊百舌鳥・古市古墳群をはじめ、大阪都市圏には世界遺産など</a:t>
            </a:r>
            <a:endParaRPr lang="en-US" altLang="ja-JP" sz="2200" dirty="0">
              <a:solidFill>
                <a:prstClr val="black"/>
              </a:solidFill>
              <a:latin typeface="Meiryo UI" pitchFamily="50" charset="-128"/>
              <a:ea typeface="Meiryo UI" pitchFamily="50" charset="-128"/>
              <a:cs typeface="Meiryo UI" pitchFamily="50" charset="-128"/>
            </a:endParaRPr>
          </a:p>
          <a:p>
            <a:pPr marL="900113" lvl="0" indent="-900113" defTabSz="1280160" eaLnBrk="1" fontAlgn="auto" hangingPunct="1">
              <a:spcBef>
                <a:spcPts val="0"/>
              </a:spcBef>
              <a:spcAft>
                <a:spcPts val="0"/>
              </a:spcAft>
              <a:defRPr/>
            </a:pPr>
            <a:r>
              <a:rPr lang="ja-JP" altLang="en-US" sz="2200" dirty="0">
                <a:solidFill>
                  <a:prstClr val="black"/>
                </a:solidFill>
                <a:latin typeface="Meiryo UI" pitchFamily="50" charset="-128"/>
                <a:ea typeface="Meiryo UI" pitchFamily="50" charset="-128"/>
                <a:cs typeface="Meiryo UI" pitchFamily="50" charset="-128"/>
              </a:rPr>
              <a:t>　　　　　観光魅力が集積</a:t>
            </a:r>
            <a:r>
              <a:rPr lang="ja-JP" altLang="en-US" sz="2400" dirty="0">
                <a:solidFill>
                  <a:prstClr val="black"/>
                </a:solidFill>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5</a:t>
            </a:r>
            <a:r>
              <a:rPr lang="ja-JP" altLang="en-US" sz="1200" dirty="0">
                <a:latin typeface="Meiryo UI"/>
                <a:ea typeface="Meiryo UI"/>
                <a:cs typeface="Meiryo UI"/>
              </a:rPr>
              <a:t>］</a:t>
            </a:r>
            <a:endParaRPr lang="en-US" altLang="ja-JP" sz="1200" dirty="0">
              <a:latin typeface="Meiryo UI"/>
              <a:ea typeface="Meiryo UI"/>
              <a:cs typeface="Meiryo UI"/>
            </a:endParaRPr>
          </a:p>
          <a:p>
            <a:pPr marL="900113" lvl="0" indent="-900113" defTabSz="1280160" eaLnBrk="1" fontAlgn="auto" hangingPunct="1">
              <a:spcBef>
                <a:spcPts val="0"/>
              </a:spcBef>
              <a:spcAft>
                <a:spcPts val="0"/>
              </a:spcAft>
              <a:defRPr/>
            </a:pPr>
            <a:endParaRPr lang="en-US" altLang="ja-JP" dirty="0">
              <a:latin typeface="Meiryo UI" pitchFamily="50" charset="-128"/>
              <a:ea typeface="Meiryo UI" pitchFamily="50" charset="-128"/>
              <a:cs typeface="Meiryo UI" pitchFamily="50" charset="-128"/>
            </a:endParaRPr>
          </a:p>
          <a:p>
            <a:pPr marL="536575" lvl="0" indent="-536575" defTabSz="1280160" eaLnBrk="1" fontAlgn="auto" hangingPunct="1">
              <a:spcBef>
                <a:spcPts val="0"/>
              </a:spcBef>
              <a:spcAft>
                <a:spcPts val="0"/>
              </a:spcAft>
              <a:defRPr/>
            </a:pPr>
            <a:r>
              <a:rPr lang="ja-JP" altLang="en-US" sz="2400" dirty="0">
                <a:latin typeface="Meiryo UI" pitchFamily="50" charset="-128"/>
                <a:ea typeface="Meiryo UI" pitchFamily="50" charset="-128"/>
                <a:cs typeface="Meiryo UI" pitchFamily="50" charset="-128"/>
              </a:rPr>
              <a:t>　◆</a:t>
            </a:r>
            <a:r>
              <a:rPr lang="ja-JP" altLang="en-US" sz="2400" dirty="0">
                <a:solidFill>
                  <a:prstClr val="black"/>
                </a:solidFill>
                <a:latin typeface="Meiryo UI" pitchFamily="50" charset="-128"/>
                <a:ea typeface="Meiryo UI" pitchFamily="50" charset="-128"/>
                <a:cs typeface="Meiryo UI" pitchFamily="50" charset="-128"/>
              </a:rPr>
              <a:t>個性豊かな都市、京都・神戸と共存し、</a:t>
            </a:r>
            <a:r>
              <a:rPr lang="ja-JP" altLang="en-US" sz="2400" b="1" dirty="0">
                <a:solidFill>
                  <a:prstClr val="black"/>
                </a:solidFill>
                <a:latin typeface="Meiryo UI" pitchFamily="50" charset="-128"/>
                <a:ea typeface="Meiryo UI" pitchFamily="50" charset="-128"/>
                <a:cs typeface="Meiryo UI" pitchFamily="50" charset="-128"/>
              </a:rPr>
              <a:t>人の動き</a:t>
            </a:r>
            <a:r>
              <a:rPr lang="ja-JP" altLang="en-US" sz="2400" dirty="0">
                <a:solidFill>
                  <a:prstClr val="black"/>
                </a:solidFill>
                <a:latin typeface="Meiryo UI" pitchFamily="50" charset="-128"/>
                <a:ea typeface="Meiryo UI" pitchFamily="50" charset="-128"/>
                <a:cs typeface="Meiryo UI" pitchFamily="50" charset="-128"/>
              </a:rPr>
              <a:t>（通勤・通学）</a:t>
            </a:r>
            <a:r>
              <a:rPr lang="ja-JP" altLang="en-US" sz="2400" b="1" dirty="0">
                <a:solidFill>
                  <a:prstClr val="black"/>
                </a:solidFill>
                <a:latin typeface="Meiryo UI" pitchFamily="50" charset="-128"/>
                <a:ea typeface="Meiryo UI" pitchFamily="50" charset="-128"/>
                <a:cs typeface="Meiryo UI" pitchFamily="50" charset="-128"/>
              </a:rPr>
              <a:t>が分散</a:t>
            </a:r>
            <a:r>
              <a:rPr lang="ja-JP" altLang="en-US" sz="2400" dirty="0">
                <a:solidFill>
                  <a:prstClr val="black"/>
                </a:solidFill>
                <a:latin typeface="Meiryo UI" pitchFamily="50" charset="-128"/>
                <a:ea typeface="Meiryo UI" pitchFamily="50" charset="-128"/>
                <a:cs typeface="Meiryo UI" pitchFamily="50" charset="-128"/>
              </a:rPr>
              <a:t>（首都圏や中京圏は一極集中）</a:t>
            </a:r>
            <a:r>
              <a:rPr lang="ja-JP" altLang="en-US" sz="1200" dirty="0">
                <a:latin typeface="Meiryo UI"/>
                <a:ea typeface="Meiryo UI"/>
                <a:cs typeface="Meiryo UI"/>
              </a:rPr>
              <a:t>［参考資料Ｐ</a:t>
            </a:r>
            <a:r>
              <a:rPr lang="en-US" altLang="ja-JP" sz="1200" dirty="0">
                <a:latin typeface="Meiryo UI"/>
                <a:ea typeface="Meiryo UI"/>
                <a:cs typeface="Meiryo UI"/>
              </a:rPr>
              <a:t>6</a:t>
            </a:r>
            <a:r>
              <a:rPr lang="ja-JP" altLang="en-US" sz="1200" dirty="0">
                <a:latin typeface="Meiryo UI"/>
                <a:ea typeface="Meiryo UI"/>
                <a:cs typeface="Meiryo UI"/>
              </a:rPr>
              <a:t>］</a:t>
            </a:r>
            <a:endParaRPr lang="en-US" altLang="ja-JP" sz="1200" dirty="0">
              <a:latin typeface="Meiryo UI"/>
              <a:ea typeface="Meiryo UI"/>
              <a:cs typeface="Meiryo UI"/>
            </a:endParaRPr>
          </a:p>
        </p:txBody>
      </p:sp>
    </p:spTree>
    <p:extLst>
      <p:ext uri="{BB962C8B-B14F-4D97-AF65-F5344CB8AC3E}">
        <p14:creationId xmlns:p14="http://schemas.microsoft.com/office/powerpoint/2010/main" val="362393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5</a:t>
            </a:fld>
            <a:endParaRPr lang="ja-JP" altLang="en-US" dirty="0"/>
          </a:p>
        </p:txBody>
      </p:sp>
      <p:sp>
        <p:nvSpPr>
          <p:cNvPr id="4" name="テキスト ボックス 2"/>
          <p:cNvSpPr txBox="1">
            <a:spLocks noChangeArrowheads="1"/>
          </p:cNvSpPr>
          <p:nvPr/>
        </p:nvSpPr>
        <p:spPr bwMode="auto">
          <a:xfrm>
            <a:off x="24528" y="-43458"/>
            <a:ext cx="9113828" cy="7091078"/>
          </a:xfrm>
          <a:prstGeom prst="rect">
            <a:avLst/>
          </a:prstGeom>
          <a:noFill/>
          <a:ln w="9525">
            <a:noFill/>
            <a:miter lim="800000"/>
            <a:headEnd/>
            <a:tailEnd/>
          </a:ln>
        </p:spPr>
        <p:txBody>
          <a:bodyPr wrap="square" lIns="108000" tIns="108000" rIns="36000" bIns="108000" anchor="t">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723900" indent="-723900" eaLnBrk="1" hangingPunct="1">
              <a:spcBef>
                <a:spcPts val="0"/>
              </a:spcBef>
              <a:spcAft>
                <a:spcPts val="0"/>
              </a:spcAft>
              <a:defRPr/>
            </a:pPr>
            <a:r>
              <a:rPr lang="ja-JP" altLang="en-US" sz="2400" dirty="0">
                <a:solidFill>
                  <a:prstClr val="black"/>
                </a:solidFill>
                <a:latin typeface="Meiryo UI" pitchFamily="50" charset="-128"/>
                <a:ea typeface="Meiryo UI" pitchFamily="50" charset="-128"/>
                <a:cs typeface="Meiryo UI" pitchFamily="50" charset="-128"/>
              </a:rPr>
              <a:t>　</a:t>
            </a:r>
            <a:r>
              <a:rPr lang="en-US" altLang="ja-JP" sz="2400" b="1" dirty="0">
                <a:solidFill>
                  <a:prstClr val="black"/>
                </a:solidFill>
                <a:latin typeface="Meiryo UI" pitchFamily="50" charset="-128"/>
                <a:ea typeface="Meiryo UI" pitchFamily="50" charset="-128"/>
                <a:cs typeface="Meiryo UI" pitchFamily="50" charset="-128"/>
              </a:rPr>
              <a:t>【</a:t>
            </a:r>
            <a:r>
              <a:rPr lang="ja-JP" altLang="en-US" sz="2400" b="1" dirty="0">
                <a:solidFill>
                  <a:prstClr val="black"/>
                </a:solidFill>
                <a:latin typeface="Meiryo UI" pitchFamily="50" charset="-128"/>
                <a:ea typeface="Meiryo UI" pitchFamily="50" charset="-128"/>
                <a:cs typeface="Meiryo UI" pitchFamily="50" charset="-128"/>
              </a:rPr>
              <a:t>大阪の公共交通に関わる最近の動き</a:t>
            </a:r>
            <a:r>
              <a:rPr lang="en-US" altLang="ja-JP" sz="2400" b="1" dirty="0">
                <a:solidFill>
                  <a:prstClr val="black"/>
                </a:solidFill>
                <a:latin typeface="Meiryo UI" pitchFamily="50" charset="-128"/>
                <a:ea typeface="Meiryo UI" pitchFamily="50" charset="-128"/>
                <a:cs typeface="Meiryo UI" pitchFamily="50" charset="-128"/>
              </a:rPr>
              <a:t>】</a:t>
            </a:r>
          </a:p>
          <a:p>
            <a:pPr marL="723900" lvl="0" indent="-723900" eaLnBrk="1" hangingPunct="1">
              <a:lnSpc>
                <a:spcPts val="2000"/>
              </a:lnSpc>
              <a:spcBef>
                <a:spcPts val="0"/>
              </a:spcBef>
              <a:spcAft>
                <a:spcPts val="0"/>
              </a:spcAft>
              <a:defRPr/>
            </a:pPr>
            <a:endParaRPr lang="en-US" altLang="ja-JP" sz="2400" dirty="0">
              <a:solidFill>
                <a:prstClr val="black"/>
              </a:solidFill>
              <a:latin typeface="Meiryo UI" pitchFamily="50" charset="-128"/>
              <a:ea typeface="Meiryo UI" pitchFamily="50" charset="-128"/>
              <a:cs typeface="Meiryo UI" pitchFamily="50" charset="-128"/>
            </a:endParaRPr>
          </a:p>
          <a:p>
            <a:pPr marL="723900" lvl="0" indent="-723900" eaLnBrk="1" hangingPunct="1">
              <a:spcBef>
                <a:spcPts val="0"/>
              </a:spcBef>
              <a:spcAft>
                <a:spcPts val="0"/>
              </a:spcAft>
              <a:defRPr/>
            </a:pPr>
            <a:r>
              <a:rPr lang="ja-JP" altLang="en-US" sz="2400" dirty="0">
                <a:latin typeface="Meiryo UI" pitchFamily="50" charset="-128"/>
                <a:ea typeface="Meiryo UI" pitchFamily="50" charset="-128"/>
                <a:cs typeface="Meiryo UI" pitchFamily="50" charset="-128"/>
              </a:rPr>
              <a:t>  ◆万博の開催決定、ＩＲの誘致、リニア中央新幹線、北陸新幹線などの</a:t>
            </a:r>
            <a:r>
              <a:rPr lang="ja-JP" altLang="en-US" sz="2400" b="1" dirty="0">
                <a:latin typeface="Meiryo UI" pitchFamily="50" charset="-128"/>
                <a:ea typeface="Meiryo UI" pitchFamily="50" charset="-128"/>
                <a:cs typeface="Meiryo UI" pitchFamily="50" charset="-128"/>
              </a:rPr>
              <a:t>大規模プロジェクトが進行中</a:t>
            </a:r>
            <a:endParaRPr lang="en-US" altLang="ja-JP" sz="2400" b="1" dirty="0">
              <a:latin typeface="Meiryo UI" pitchFamily="50" charset="-128"/>
              <a:ea typeface="Meiryo UI" pitchFamily="50" charset="-128"/>
              <a:cs typeface="Meiryo UI" pitchFamily="50" charset="-128"/>
            </a:endParaRPr>
          </a:p>
          <a:p>
            <a:pPr marL="536575" indent="-536575" defTabSz="1280160" eaLnBrk="1" fontAlgn="auto" hangingPunct="1">
              <a:spcBef>
                <a:spcPts val="0"/>
              </a:spcBef>
              <a:spcAft>
                <a:spcPts val="0"/>
              </a:spcAft>
              <a:defRPr/>
            </a:pPr>
            <a:r>
              <a:rPr lang="ja-JP" altLang="en-US" sz="2400" dirty="0">
                <a:latin typeface="Meiryo UI" pitchFamily="50" charset="-128"/>
                <a:ea typeface="Meiryo UI" pitchFamily="50" charset="-128"/>
                <a:cs typeface="Meiryo UI" pitchFamily="50" charset="-128"/>
              </a:rPr>
              <a:t>　　　</a:t>
            </a:r>
            <a:r>
              <a:rPr lang="ja-JP" altLang="en-US" sz="2200" dirty="0">
                <a:latin typeface="Meiryo UI" pitchFamily="50" charset="-128"/>
                <a:ea typeface="Meiryo UI" pitchFamily="50" charset="-128"/>
                <a:cs typeface="Meiryo UI" pitchFamily="50" charset="-128"/>
              </a:rPr>
              <a:t>＊新たに生まれ変わる西の玄関口「新大阪」</a:t>
            </a:r>
            <a:r>
              <a:rPr lang="ja-JP" altLang="en-US" sz="24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参考資料Ｐ</a:t>
            </a:r>
            <a:r>
              <a:rPr lang="en-US" altLang="ja-JP" sz="1200" dirty="0">
                <a:latin typeface="Meiryo UI" pitchFamily="50" charset="-128"/>
                <a:ea typeface="Meiryo UI" pitchFamily="50" charset="-128"/>
                <a:cs typeface="Meiryo UI" pitchFamily="50" charset="-128"/>
              </a:rPr>
              <a:t>7]</a:t>
            </a:r>
            <a:endParaRPr lang="en-US" altLang="ja-JP" sz="2400" b="1" dirty="0">
              <a:latin typeface="Meiryo UI" pitchFamily="50" charset="-128"/>
              <a:ea typeface="Meiryo UI" pitchFamily="50" charset="-128"/>
              <a:cs typeface="Meiryo UI" pitchFamily="50" charset="-128"/>
            </a:endParaRPr>
          </a:p>
          <a:p>
            <a:pPr marL="723900" lvl="0" indent="-723900" eaLnBrk="1" hangingPunct="1">
              <a:lnSpc>
                <a:spcPts val="1200"/>
              </a:lnSpc>
              <a:spcBef>
                <a:spcPts val="0"/>
              </a:spcBef>
              <a:spcAft>
                <a:spcPts val="0"/>
              </a:spcAft>
              <a:defRPr/>
            </a:pPr>
            <a:endParaRPr lang="en-US" altLang="ja-JP" sz="1600" dirty="0">
              <a:solidFill>
                <a:prstClr val="black"/>
              </a:solidFill>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2400" dirty="0">
                <a:latin typeface="Meiryo UI" pitchFamily="50" charset="-128"/>
                <a:ea typeface="Meiryo UI" pitchFamily="50" charset="-128"/>
                <a:cs typeface="Meiryo UI" pitchFamily="50" charset="-128"/>
              </a:rPr>
              <a:t>  ◆</a:t>
            </a:r>
            <a:r>
              <a:rPr lang="ja-JP" altLang="en-US" sz="2400" b="1" dirty="0">
                <a:latin typeface="Meiryo UI" pitchFamily="50" charset="-128"/>
                <a:ea typeface="Meiryo UI" pitchFamily="50" charset="-128"/>
                <a:cs typeface="Meiryo UI" pitchFamily="50" charset="-128"/>
              </a:rPr>
              <a:t>大規模災害の頻発と防災・減災意識の高まり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参考資料　Ｐ</a:t>
            </a:r>
            <a:r>
              <a:rPr lang="en-US" altLang="ja-JP" sz="1200" dirty="0">
                <a:latin typeface="Meiryo UI" pitchFamily="50" charset="-128"/>
                <a:ea typeface="Meiryo UI" pitchFamily="50" charset="-128"/>
                <a:cs typeface="Meiryo UI" pitchFamily="50" charset="-128"/>
              </a:rPr>
              <a:t>7]</a:t>
            </a:r>
          </a:p>
          <a:p>
            <a:pPr marL="536575" lvl="0" indent="-536575" eaLnBrk="1" hangingPunct="1">
              <a:lnSpc>
                <a:spcPts val="1200"/>
              </a:lnSpc>
              <a:spcBef>
                <a:spcPts val="0"/>
              </a:spcBef>
              <a:spcAft>
                <a:spcPts val="0"/>
              </a:spcAft>
              <a:defRPr/>
            </a:pPr>
            <a:endParaRPr lang="en-US" altLang="ja-JP" sz="2400" dirty="0">
              <a:latin typeface="Meiryo UI" pitchFamily="50" charset="-128"/>
              <a:ea typeface="Meiryo UI" pitchFamily="50" charset="-128"/>
              <a:cs typeface="Meiryo UI" pitchFamily="50" charset="-128"/>
            </a:endParaRPr>
          </a:p>
          <a:p>
            <a:pPr marL="536575" indent="-536575" defTabSz="1280160" eaLnBrk="1" fontAlgn="auto" hangingPunct="1">
              <a:spcBef>
                <a:spcPts val="0"/>
              </a:spcBef>
              <a:spcAft>
                <a:spcPts val="0"/>
              </a:spcAft>
              <a:defRPr/>
            </a:pPr>
            <a:r>
              <a:rPr lang="ja-JP" altLang="en-US" sz="2400" dirty="0">
                <a:latin typeface="Meiryo UI"/>
                <a:ea typeface="Meiryo UI"/>
                <a:cs typeface="Meiryo UI"/>
              </a:rPr>
              <a:t>  ◆</a:t>
            </a:r>
            <a:r>
              <a:rPr lang="ja-JP" altLang="en-US" sz="2400" b="1" dirty="0">
                <a:latin typeface="Meiryo UI"/>
                <a:ea typeface="Meiryo UI"/>
                <a:cs typeface="Meiryo UI"/>
              </a:rPr>
              <a:t>インバウンドを含む観光需要の増加</a:t>
            </a:r>
            <a:endParaRPr lang="en-US" altLang="ja-JP" sz="2800" b="1" dirty="0">
              <a:latin typeface="Meiryo UI"/>
              <a:ea typeface="Meiryo UI"/>
              <a:cs typeface="Meiryo UI"/>
            </a:endParaRPr>
          </a:p>
          <a:p>
            <a:pPr marL="536575" indent="-536575" defTabSz="1280160" eaLnBrk="1" fontAlgn="auto" hangingPunct="1">
              <a:spcBef>
                <a:spcPts val="0"/>
              </a:spcBef>
              <a:spcAft>
                <a:spcPts val="0"/>
              </a:spcAft>
              <a:defRPr/>
            </a:pPr>
            <a:r>
              <a:rPr lang="ja-JP" altLang="en-US" sz="2400" dirty="0">
                <a:latin typeface="Meiryo UI"/>
                <a:ea typeface="Meiryo UI"/>
                <a:cs typeface="Meiryo UI"/>
              </a:rPr>
              <a:t>　　　</a:t>
            </a:r>
            <a:r>
              <a:rPr lang="ja-JP" altLang="en-US" sz="2200" dirty="0">
                <a:latin typeface="Meiryo UI"/>
                <a:ea typeface="Meiryo UI"/>
                <a:cs typeface="Meiryo UI"/>
              </a:rPr>
              <a:t>＊来阪外国人旅行者数は過去最高を更新し、今後も増加の見込み</a:t>
            </a:r>
            <a:r>
              <a:rPr lang="ja-JP" altLang="en-US" sz="1400" dirty="0">
                <a:latin typeface="Meiryo UI"/>
                <a:ea typeface="Meiryo UI"/>
                <a:cs typeface="Meiryo UI"/>
              </a:rPr>
              <a:t>　</a:t>
            </a:r>
            <a:endParaRPr lang="en-US" altLang="ja-JP" sz="1400" dirty="0">
              <a:latin typeface="Meiryo UI"/>
              <a:ea typeface="Meiryo UI"/>
              <a:cs typeface="Meiryo UI"/>
            </a:endParaRPr>
          </a:p>
          <a:p>
            <a:pPr marL="536575" indent="-536575" defTabSz="1280160" eaLnBrk="1" fontAlgn="auto" hangingPunct="1">
              <a:spcBef>
                <a:spcPts val="0"/>
              </a:spcBef>
              <a:spcAft>
                <a:spcPts val="0"/>
              </a:spcAft>
              <a:defRPr/>
            </a:pPr>
            <a:r>
              <a:rPr lang="ja-JP" altLang="en-US" sz="1400" dirty="0">
                <a:latin typeface="Meiryo UI"/>
                <a:ea typeface="Meiryo UI"/>
                <a:cs typeface="Meiryo UI"/>
              </a:rPr>
              <a:t>　　　　　　　　　　　　　　　　　　　　　　　　　　　　　　　　　　　　　　　　　　　　　　　　　　　　　　　　　　　　　　　</a:t>
            </a:r>
            <a:r>
              <a:rPr lang="ja-JP" altLang="en-US" sz="1200" dirty="0">
                <a:latin typeface="Meiryo UI"/>
                <a:ea typeface="Meiryo UI"/>
                <a:cs typeface="Meiryo UI"/>
              </a:rPr>
              <a:t>　</a:t>
            </a:r>
            <a:r>
              <a:rPr lang="en-US" altLang="ja-JP" sz="1200" dirty="0">
                <a:latin typeface="Meiryo UI"/>
                <a:ea typeface="Meiryo UI"/>
                <a:cs typeface="Meiryo UI"/>
              </a:rPr>
              <a:t>[</a:t>
            </a:r>
            <a:r>
              <a:rPr lang="ja-JP" altLang="en-US" sz="1200" dirty="0">
                <a:latin typeface="Meiryo UI"/>
                <a:ea typeface="Meiryo UI"/>
                <a:cs typeface="Meiryo UI"/>
              </a:rPr>
              <a:t>参考資料Ｐ</a:t>
            </a:r>
            <a:r>
              <a:rPr lang="en-US" altLang="ja-JP" sz="1200" dirty="0">
                <a:latin typeface="Meiryo UI"/>
                <a:ea typeface="Meiryo UI"/>
                <a:cs typeface="Meiryo UI"/>
              </a:rPr>
              <a:t>8]</a:t>
            </a:r>
            <a:endParaRPr lang="en-US" altLang="ja-JP" sz="1200" dirty="0">
              <a:latin typeface="Meiryo UI" pitchFamily="50" charset="-128"/>
              <a:ea typeface="Meiryo UI" pitchFamily="50" charset="-128"/>
              <a:cs typeface="Meiryo UI" pitchFamily="50" charset="-128"/>
            </a:endParaRPr>
          </a:p>
          <a:p>
            <a:pPr marL="536575" lvl="0" indent="-536575" eaLnBrk="1" hangingPunct="1">
              <a:lnSpc>
                <a:spcPts val="1200"/>
              </a:lnSpc>
              <a:spcBef>
                <a:spcPts val="0"/>
              </a:spcBef>
              <a:spcAft>
                <a:spcPts val="0"/>
              </a:spcAft>
              <a:defRPr/>
            </a:pPr>
            <a:endParaRPr lang="en-US" altLang="ja-JP" sz="2400"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2400" dirty="0">
                <a:latin typeface="Meiryo UI" pitchFamily="50" charset="-128"/>
                <a:ea typeface="Meiryo UI" pitchFamily="50" charset="-128"/>
                <a:cs typeface="Meiryo UI" pitchFamily="50" charset="-128"/>
              </a:rPr>
              <a:t>  ◆</a:t>
            </a:r>
            <a:r>
              <a:rPr lang="ja-JP" altLang="en-US" sz="1200" dirty="0">
                <a:solidFill>
                  <a:srgbClr val="FF0000"/>
                </a:solidFill>
                <a:latin typeface="Meiryo UI" pitchFamily="50" charset="-128"/>
                <a:ea typeface="Meiryo UI" pitchFamily="50" charset="-128"/>
                <a:cs typeface="Meiryo UI" pitchFamily="50" charset="-128"/>
              </a:rPr>
              <a:t>　</a:t>
            </a:r>
            <a:r>
              <a:rPr lang="ja-JP" altLang="en-US" sz="2400" b="1" dirty="0">
                <a:latin typeface="Meiryo UI" pitchFamily="50" charset="-128"/>
                <a:ea typeface="Meiryo UI" pitchFamily="50" charset="-128"/>
                <a:cs typeface="Meiryo UI" pitchFamily="50" charset="-128"/>
              </a:rPr>
              <a:t>アクティブシニアによるお出かけ移動が活発化</a:t>
            </a:r>
            <a:r>
              <a:rPr lang="ja-JP" altLang="en-US" sz="24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1200" dirty="0">
                <a:latin typeface="Meiryo UI" pitchFamily="50" charset="-128"/>
                <a:ea typeface="Meiryo UI" pitchFamily="50" charset="-128"/>
                <a:cs typeface="Meiryo UI" pitchFamily="50" charset="-128"/>
              </a:rPr>
              <a:t>　　　　　</a:t>
            </a:r>
            <a:r>
              <a:rPr lang="ja-JP" altLang="en-US" sz="2200" dirty="0">
                <a:latin typeface="Meiryo UI" pitchFamily="50" charset="-128"/>
                <a:ea typeface="Meiryo UI" pitchFamily="50" charset="-128"/>
                <a:cs typeface="Meiryo UI" pitchFamily="50" charset="-128"/>
              </a:rPr>
              <a:t> ＊</a:t>
            </a:r>
            <a:r>
              <a:rPr lang="en-US" altLang="ja-JP" sz="2200" dirty="0">
                <a:latin typeface="Meiryo UI" pitchFamily="50" charset="-128"/>
                <a:ea typeface="Meiryo UI" pitchFamily="50" charset="-128"/>
                <a:cs typeface="Meiryo UI" pitchFamily="50" charset="-128"/>
              </a:rPr>
              <a:t>60</a:t>
            </a:r>
            <a:r>
              <a:rPr lang="ja-JP" altLang="en-US" sz="2200" dirty="0">
                <a:latin typeface="Meiryo UI" pitchFamily="50" charset="-128"/>
                <a:ea typeface="Meiryo UI" pitchFamily="50" charset="-128"/>
                <a:cs typeface="Meiryo UI" pitchFamily="50" charset="-128"/>
              </a:rPr>
              <a:t>歳以上の外出率が増加</a:t>
            </a:r>
            <a:endParaRPr lang="en-US" altLang="ja-JP" sz="2200"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2200" dirty="0">
                <a:latin typeface="Meiryo UI" pitchFamily="50" charset="-128"/>
                <a:ea typeface="Meiryo UI" pitchFamily="50" charset="-128"/>
                <a:cs typeface="Meiryo UI" pitchFamily="50" charset="-128"/>
              </a:rPr>
              <a:t>　　　＊運転免許証自主返納が増加、公共交通利用増が見込まれる </a:t>
            </a:r>
            <a:endParaRPr lang="en-US" altLang="ja-JP" sz="2200"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参考資料Ｐ</a:t>
            </a:r>
            <a:r>
              <a:rPr lang="en-US" altLang="ja-JP" sz="1200" dirty="0">
                <a:latin typeface="Meiryo UI" pitchFamily="50" charset="-128"/>
                <a:ea typeface="Meiryo UI" pitchFamily="50" charset="-128"/>
                <a:cs typeface="Meiryo UI" pitchFamily="50" charset="-128"/>
              </a:rPr>
              <a:t>8]</a:t>
            </a:r>
          </a:p>
          <a:p>
            <a:pPr marL="536575" lvl="0" indent="-536575" eaLnBrk="1" hangingPunct="1">
              <a:lnSpc>
                <a:spcPts val="1200"/>
              </a:lnSpc>
              <a:spcBef>
                <a:spcPts val="0"/>
              </a:spcBef>
              <a:spcAft>
                <a:spcPts val="0"/>
              </a:spcAft>
              <a:defRPr/>
            </a:pPr>
            <a:endParaRPr lang="en-US" altLang="ja-JP" sz="2400" dirty="0">
              <a:solidFill>
                <a:srgbClr val="FF0000"/>
              </a:solidFill>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1200" dirty="0">
                <a:solidFill>
                  <a:srgbClr val="FF0000"/>
                </a:solidFill>
                <a:latin typeface="Meiryo UI" pitchFamily="50" charset="-128"/>
                <a:ea typeface="Meiryo UI" pitchFamily="50" charset="-128"/>
                <a:cs typeface="Meiryo UI" pitchFamily="50" charset="-128"/>
              </a:rPr>
              <a:t>    </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ICT</a:t>
            </a:r>
            <a:r>
              <a:rPr lang="ja-JP" altLang="en-US" sz="2400" dirty="0">
                <a:latin typeface="Meiryo UI" pitchFamily="50" charset="-128"/>
                <a:ea typeface="Meiryo UI" pitchFamily="50" charset="-128"/>
                <a:cs typeface="Meiryo UI" pitchFamily="50" charset="-128"/>
              </a:rPr>
              <a:t>など新たな技術の革新による</a:t>
            </a:r>
            <a:r>
              <a:rPr lang="ja-JP" altLang="en-US" sz="2400" b="1" dirty="0">
                <a:latin typeface="Meiryo UI" pitchFamily="50" charset="-128"/>
                <a:ea typeface="Meiryo UI" pitchFamily="50" charset="-128"/>
                <a:cs typeface="Meiryo UI" pitchFamily="50" charset="-128"/>
              </a:rPr>
              <a:t>交通モードの多様化、</a:t>
            </a:r>
            <a:endParaRPr lang="en-US" altLang="ja-JP" sz="2400" b="1"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2400" b="1" dirty="0">
                <a:latin typeface="Meiryo UI" pitchFamily="50" charset="-128"/>
                <a:ea typeface="Meiryo UI" pitchFamily="50" charset="-128"/>
                <a:cs typeface="Meiryo UI" pitchFamily="50" charset="-128"/>
              </a:rPr>
              <a:t>　　 移動にかかる選択肢が拡大</a:t>
            </a:r>
            <a:endParaRPr lang="en-US" altLang="ja-JP" sz="2400" b="1"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1200" dirty="0">
                <a:latin typeface="Meiryo UI" pitchFamily="50" charset="-128"/>
                <a:ea typeface="Meiryo UI" pitchFamily="50" charset="-128"/>
                <a:cs typeface="Meiryo UI" pitchFamily="50" charset="-128"/>
              </a:rPr>
              <a:t>　　　　　　</a:t>
            </a:r>
            <a:r>
              <a:rPr lang="ja-JP" altLang="en-US" sz="2200" dirty="0">
                <a:latin typeface="Meiryo UI" pitchFamily="50" charset="-128"/>
                <a:ea typeface="Meiryo UI" pitchFamily="50" charset="-128"/>
                <a:cs typeface="Meiryo UI" pitchFamily="50" charset="-128"/>
              </a:rPr>
              <a:t>＊自動運転技術の進展</a:t>
            </a:r>
            <a:endParaRPr lang="en-US" altLang="ja-JP" sz="2200"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ja-JP" altLang="en-US" sz="2200" dirty="0">
                <a:latin typeface="Meiryo UI" pitchFamily="50" charset="-128"/>
                <a:ea typeface="Meiryo UI" pitchFamily="50" charset="-128"/>
                <a:cs typeface="Meiryo UI" pitchFamily="50" charset="-128"/>
              </a:rPr>
              <a:t>      ＊次世代のモビリティサービスとして</a:t>
            </a:r>
            <a:r>
              <a:rPr lang="en-US" altLang="ja-JP" sz="2200" dirty="0" err="1">
                <a:latin typeface="Meiryo UI" pitchFamily="50" charset="-128"/>
                <a:ea typeface="Meiryo UI" pitchFamily="50" charset="-128"/>
                <a:cs typeface="Meiryo UI" pitchFamily="50" charset="-128"/>
              </a:rPr>
              <a:t>MaaS</a:t>
            </a:r>
            <a:r>
              <a:rPr lang="ja-JP" altLang="en-US" sz="2200" dirty="0">
                <a:latin typeface="Meiryo UI" pitchFamily="50" charset="-128"/>
                <a:ea typeface="Meiryo UI" pitchFamily="50" charset="-128"/>
                <a:cs typeface="Meiryo UI" pitchFamily="50" charset="-128"/>
              </a:rPr>
              <a:t>（</a:t>
            </a:r>
            <a:r>
              <a:rPr lang="en-US" altLang="ja-JP" sz="2200" dirty="0">
                <a:latin typeface="Meiryo UI" pitchFamily="50" charset="-128"/>
                <a:ea typeface="Meiryo UI" pitchFamily="50" charset="-128"/>
                <a:cs typeface="Meiryo UI" pitchFamily="50" charset="-128"/>
              </a:rPr>
              <a:t>Mobility as a Service</a:t>
            </a:r>
            <a:r>
              <a:rPr lang="ja-JP" altLang="en-US" sz="2200" dirty="0">
                <a:latin typeface="Meiryo UI" pitchFamily="50" charset="-128"/>
                <a:ea typeface="Meiryo UI" pitchFamily="50" charset="-128"/>
                <a:cs typeface="Meiryo UI" pitchFamily="50" charset="-128"/>
              </a:rPr>
              <a:t>）が</a:t>
            </a:r>
            <a:endParaRPr lang="en-US" altLang="ja-JP" sz="2200" dirty="0">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r>
              <a:rPr lang="en-US" altLang="ja-JP" sz="2200" dirty="0">
                <a:latin typeface="Meiryo UI" pitchFamily="50" charset="-128"/>
                <a:ea typeface="Meiryo UI" pitchFamily="50" charset="-128"/>
                <a:cs typeface="Meiryo UI" pitchFamily="50" charset="-128"/>
              </a:rPr>
              <a:t>         </a:t>
            </a:r>
            <a:r>
              <a:rPr lang="ja-JP" altLang="en-US" sz="2200" dirty="0">
                <a:latin typeface="Meiryo UI" pitchFamily="50" charset="-128"/>
                <a:ea typeface="Meiryo UI" pitchFamily="50" charset="-128"/>
                <a:cs typeface="Meiryo UI" pitchFamily="50" charset="-128"/>
              </a:rPr>
              <a:t>注目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参考資料Ｐ</a:t>
            </a:r>
            <a:r>
              <a:rPr lang="en-US" altLang="ja-JP" sz="1200" dirty="0">
                <a:latin typeface="Meiryo UI" pitchFamily="50" charset="-128"/>
                <a:ea typeface="Meiryo UI" pitchFamily="50" charset="-128"/>
                <a:cs typeface="Meiryo UI" pitchFamily="50" charset="-128"/>
              </a:rPr>
              <a:t>9]</a:t>
            </a:r>
          </a:p>
          <a:p>
            <a:pPr marL="536575" indent="-536575" eaLnBrk="1" hangingPunct="1">
              <a:spcBef>
                <a:spcPts val="0"/>
              </a:spcBef>
              <a:spcAft>
                <a:spcPts val="0"/>
              </a:spcAft>
              <a:defRPr/>
            </a:pPr>
            <a:r>
              <a:rPr lang="ja-JP" altLang="en-US" sz="1200" dirty="0">
                <a:solidFill>
                  <a:srgbClr val="FF0000"/>
                </a:solidFill>
                <a:latin typeface="Meiryo UI" pitchFamily="50" charset="-128"/>
                <a:ea typeface="Meiryo UI" pitchFamily="50" charset="-128"/>
                <a:cs typeface="Meiryo UI" pitchFamily="50" charset="-128"/>
              </a:rPr>
              <a:t>　</a:t>
            </a:r>
            <a:endParaRPr lang="en-US" altLang="ja-JP" sz="2200" dirty="0">
              <a:solidFill>
                <a:srgbClr val="FF0000"/>
              </a:solidFill>
              <a:latin typeface="Meiryo UI" pitchFamily="50" charset="-128"/>
              <a:ea typeface="Meiryo UI" pitchFamily="50" charset="-128"/>
              <a:cs typeface="Meiryo UI" pitchFamily="50" charset="-128"/>
            </a:endParaRPr>
          </a:p>
          <a:p>
            <a:pPr marL="536575" lvl="0" indent="-536575" eaLnBrk="1" hangingPunct="1">
              <a:spcBef>
                <a:spcPts val="0"/>
              </a:spcBef>
              <a:spcAft>
                <a:spcPts val="0"/>
              </a:spcAft>
              <a:defRPr/>
            </a:pPr>
            <a:endParaRPr lang="en-US" altLang="ja-JP" sz="22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90073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pPr>
              <a:defRPr/>
            </a:pPr>
            <a:fld id="{97825BB0-69D2-4182-912A-59D4510CFFE3}" type="slidenum">
              <a:rPr lang="ja-JP" altLang="en-US"/>
              <a:pPr>
                <a:defRPr/>
              </a:pPr>
              <a:t>6</a:t>
            </a:fld>
            <a:endParaRPr lang="ja-JP" altLang="en-US" dirty="0"/>
          </a:p>
        </p:txBody>
      </p:sp>
      <p:sp>
        <p:nvSpPr>
          <p:cNvPr id="26" name="テキスト ボックス 2"/>
          <p:cNvSpPr txBox="1">
            <a:spLocks noChangeArrowheads="1"/>
          </p:cNvSpPr>
          <p:nvPr/>
        </p:nvSpPr>
        <p:spPr bwMode="auto">
          <a:xfrm>
            <a:off x="7484" y="17329"/>
            <a:ext cx="9144000" cy="6840671"/>
          </a:xfrm>
          <a:prstGeom prst="rect">
            <a:avLst/>
          </a:prstGeom>
          <a:noFill/>
          <a:ln w="9525">
            <a:noFill/>
            <a:miter lim="800000"/>
            <a:headEnd/>
            <a:tailEnd/>
          </a:ln>
        </p:spPr>
        <p:txBody>
          <a:bodyPr wrap="square" lIns="36000" tIns="36000" rIns="36000" bIns="36000">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indent="0" eaLnBrk="1" hangingPunct="1">
              <a:defRPr/>
            </a:pPr>
            <a:r>
              <a:rPr lang="en-US" altLang="ja-JP" sz="2400" b="1" dirty="0">
                <a:latin typeface="Meiryo UI" pitchFamily="50" charset="-128"/>
                <a:ea typeface="Meiryo UI" pitchFamily="50" charset="-128"/>
                <a:cs typeface="Meiryo UI" pitchFamily="50" charset="-128"/>
              </a:rPr>
              <a:t>【</a:t>
            </a:r>
            <a:r>
              <a:rPr lang="ja-JP" altLang="en-US" sz="2400" b="1" dirty="0">
                <a:latin typeface="Meiryo UI" pitchFamily="50" charset="-128"/>
                <a:ea typeface="Meiryo UI" pitchFamily="50" charset="-128"/>
                <a:cs typeface="Meiryo UI" pitchFamily="50" charset="-128"/>
              </a:rPr>
              <a:t>改善・強化すべき点</a:t>
            </a:r>
            <a:r>
              <a:rPr lang="en-US" altLang="ja-JP" sz="2400" b="1" dirty="0">
                <a:latin typeface="Meiryo UI" pitchFamily="50" charset="-128"/>
                <a:ea typeface="Meiryo UI" pitchFamily="50" charset="-128"/>
                <a:cs typeface="Meiryo UI" pitchFamily="50" charset="-128"/>
              </a:rPr>
              <a:t>】</a:t>
            </a:r>
            <a:endParaRPr lang="en-US" altLang="ja-JP" sz="1100" b="1" dirty="0">
              <a:latin typeface="Meiryo UI" pitchFamily="50" charset="-128"/>
              <a:ea typeface="Meiryo UI" pitchFamily="50" charset="-128"/>
              <a:cs typeface="Meiryo UI" pitchFamily="50" charset="-128"/>
            </a:endParaRPr>
          </a:p>
          <a:p>
            <a:pPr eaLnBrk="1" hangingPunct="1">
              <a:lnSpc>
                <a:spcPts val="700"/>
              </a:lnSpc>
              <a:defRPr/>
            </a:pPr>
            <a:r>
              <a:rPr lang="ja-JP" altLang="en-US" sz="1000" dirty="0">
                <a:latin typeface="Meiryo UI" pitchFamily="50" charset="-128"/>
                <a:ea typeface="Meiryo UI" pitchFamily="50" charset="-128"/>
                <a:cs typeface="Meiryo UI" pitchFamily="50" charset="-128"/>
              </a:rPr>
              <a:t>　</a:t>
            </a:r>
            <a:endParaRPr lang="en-US" altLang="ja-JP" sz="1000" dirty="0">
              <a:latin typeface="Meiryo UI" pitchFamily="50" charset="-128"/>
              <a:ea typeface="Meiryo UI" pitchFamily="50" charset="-128"/>
              <a:cs typeface="Meiryo UI" pitchFamily="50" charset="-128"/>
            </a:endParaRPr>
          </a:p>
          <a:p>
            <a:pPr marL="0" indent="0" eaLnBrk="1" hangingPunct="1">
              <a:lnSpc>
                <a:spcPts val="2100"/>
              </a:lnSpc>
              <a:defRPr/>
            </a:pPr>
            <a:r>
              <a:rPr lang="ja-JP" altLang="en-US" sz="2000" dirty="0">
                <a:latin typeface="Meiryo UI" pitchFamily="50" charset="-128"/>
                <a:ea typeface="Meiryo UI" pitchFamily="50" charset="-128"/>
                <a:cs typeface="Meiryo UI" pitchFamily="50" charset="-128"/>
              </a:rPr>
              <a:t>　大阪やその周辺には、大阪の成長を担ってきた高い公共ストックや魅力ある資源（商業・観光）が多数存在し、また将来を見据えた大規模プロジェクトも進行中であり、こうした資源をうまく“繋ぐ”ことが必要である</a:t>
            </a:r>
            <a:endParaRPr lang="en-US" altLang="ja-JP" sz="2000" dirty="0">
              <a:latin typeface="Meiryo UI" pitchFamily="50" charset="-128"/>
              <a:ea typeface="Meiryo UI" pitchFamily="50" charset="-128"/>
              <a:cs typeface="Meiryo UI" pitchFamily="50" charset="-128"/>
            </a:endParaRPr>
          </a:p>
          <a:p>
            <a:pPr marL="0" indent="0" eaLnBrk="1" hangingPunct="1">
              <a:lnSpc>
                <a:spcPts val="2100"/>
              </a:lnSpc>
              <a:defRPr/>
            </a:pPr>
            <a:r>
              <a:rPr lang="ja-JP" altLang="en-US" sz="2000" dirty="0">
                <a:latin typeface="Meiryo UI" pitchFamily="50" charset="-128"/>
                <a:ea typeface="Meiryo UI" pitchFamily="50" charset="-128"/>
                <a:cs typeface="Meiryo UI" pitchFamily="50" charset="-128"/>
              </a:rPr>
              <a:t>　また、今後ますます人口減少・高齢化が進展するなか、公共交通の利用減少が公共交通事業者の経営に影響し、その結果、利便性の悪化を招くという“負の循環”にストップをかけるために、移動負担の軽減など、利用者の視点にたった改善も必要である</a:t>
            </a:r>
            <a:endParaRPr lang="en-US" altLang="ja-JP" sz="2000" dirty="0">
              <a:latin typeface="Meiryo UI" pitchFamily="50" charset="-128"/>
              <a:ea typeface="Meiryo UI" pitchFamily="50" charset="-128"/>
              <a:cs typeface="Meiryo UI" pitchFamily="50" charset="-128"/>
            </a:endParaRPr>
          </a:p>
          <a:p>
            <a:pPr eaLnBrk="1" hangingPunct="1">
              <a:lnSpc>
                <a:spcPts val="700"/>
              </a:lnSpc>
              <a:defRPr/>
            </a:pPr>
            <a:endParaRPr lang="en-US" altLang="ja-JP" sz="1000" dirty="0">
              <a:latin typeface="Meiryo UI" pitchFamily="50" charset="-128"/>
              <a:ea typeface="Meiryo UI" pitchFamily="50" charset="-128"/>
              <a:cs typeface="Meiryo UI" pitchFamily="50" charset="-128"/>
            </a:endParaRPr>
          </a:p>
          <a:p>
            <a:pPr eaLnBrk="1" hangingPunct="1">
              <a:defRPr/>
            </a:pPr>
            <a:r>
              <a:rPr lang="ja-JP" altLang="en-US" sz="2200" dirty="0">
                <a:latin typeface="Meiryo UI" pitchFamily="50" charset="-128"/>
                <a:ea typeface="Meiryo UI" pitchFamily="50" charset="-128"/>
                <a:cs typeface="Meiryo UI" pitchFamily="50" charset="-128"/>
              </a:rPr>
              <a:t>◆</a:t>
            </a:r>
            <a:r>
              <a:rPr lang="ja-JP" altLang="en-US" sz="2200" b="1" dirty="0">
                <a:latin typeface="Meiryo UI" pitchFamily="50" charset="-128"/>
                <a:ea typeface="Meiryo UI" pitchFamily="50" charset="-128"/>
                <a:cs typeface="Meiryo UI" pitchFamily="50" charset="-128"/>
              </a:rPr>
              <a:t>都心から国土軸、関西国際空港、観光拠点へのアクセス</a:t>
            </a:r>
            <a:endParaRPr lang="en-US" altLang="ja-JP" sz="2200" b="1"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2400" b="1" dirty="0">
                <a:latin typeface="Meiryo UI" pitchFamily="50" charset="-128"/>
                <a:ea typeface="Meiryo UI" pitchFamily="50" charset="-128"/>
                <a:cs typeface="Meiryo UI" pitchFamily="50" charset="-128"/>
              </a:rPr>
              <a:t>　</a:t>
            </a:r>
            <a:r>
              <a:rPr lang="ja-JP" altLang="en-US" sz="24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＊都心を貫いていない国土軸</a:t>
            </a:r>
            <a:r>
              <a:rPr lang="ja-JP" altLang="en-US" sz="2400" dirty="0">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10</a:t>
            </a:r>
            <a:r>
              <a:rPr lang="ja-JP" altLang="en-US" sz="1200" dirty="0">
                <a:latin typeface="Meiryo UI"/>
                <a:ea typeface="Meiryo UI"/>
                <a:cs typeface="Meiryo UI"/>
              </a:rPr>
              <a:t>］</a:t>
            </a:r>
            <a:endParaRPr lang="en-US" altLang="ja-JP" sz="1200" dirty="0">
              <a:latin typeface="Meiryo UI"/>
              <a:ea typeface="Meiryo UI"/>
              <a:cs typeface="Meiryo UI"/>
            </a:endParaRPr>
          </a:p>
          <a:p>
            <a:pPr marL="0" lvl="0" indent="0" eaLnBrk="1" hangingPunct="1">
              <a:lnSpc>
                <a:spcPts val="1900"/>
              </a:lnSpc>
            </a:pPr>
            <a:r>
              <a:rPr lang="ja-JP" altLang="en-US" sz="1200" dirty="0">
                <a:solidFill>
                  <a:prstClr val="black"/>
                </a:solidFill>
                <a:latin typeface="Meiryo UI"/>
                <a:ea typeface="Meiryo UI"/>
                <a:cs typeface="Meiryo UI" pitchFamily="50" charset="-128"/>
              </a:rPr>
              <a:t>　　　　</a:t>
            </a:r>
            <a:r>
              <a:rPr lang="ja-JP" altLang="en-US" dirty="0">
                <a:latin typeface="Meiryo UI"/>
                <a:ea typeface="Meiryo UI"/>
                <a:cs typeface="Meiryo UI" pitchFamily="50" charset="-128"/>
              </a:rPr>
              <a:t>＊都心から伸びる放射状路線をつなぐ環状交通が不十分</a:t>
            </a:r>
            <a:r>
              <a:rPr lang="ja-JP" altLang="en-US" sz="2000" dirty="0">
                <a:solidFill>
                  <a:srgbClr val="FF0000"/>
                </a:solidFill>
                <a:latin typeface="Meiryo UI"/>
                <a:ea typeface="Meiryo UI"/>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11</a:t>
            </a:r>
            <a:r>
              <a:rPr lang="ja-JP" altLang="en-US" sz="1200" dirty="0">
                <a:latin typeface="Meiryo UI"/>
                <a:ea typeface="Meiryo UI"/>
                <a:cs typeface="Meiryo UI"/>
              </a:rPr>
              <a:t>］</a:t>
            </a:r>
            <a:endParaRPr lang="en-US" altLang="ja-JP" sz="2000"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24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＊アジアの主要空港と比べるとアクセス性が不十分</a:t>
            </a:r>
            <a:r>
              <a:rPr lang="ja-JP" altLang="en-US" sz="2200" dirty="0">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11</a:t>
            </a:r>
            <a:r>
              <a:rPr lang="ja-JP" altLang="en-US" sz="1200" dirty="0">
                <a:latin typeface="Meiryo UI"/>
                <a:ea typeface="Meiryo UI"/>
                <a:cs typeface="Meiryo UI"/>
              </a:rPr>
              <a:t>］</a:t>
            </a:r>
            <a:endParaRPr lang="en-US" altLang="ja-JP" sz="1200" dirty="0">
              <a:latin typeface="Meiryo UI"/>
              <a:ea typeface="Meiryo UI"/>
              <a:cs typeface="Meiryo UI"/>
            </a:endParaRPr>
          </a:p>
          <a:p>
            <a:pPr marL="0" lvl="0" indent="0" eaLnBrk="1" hangingPunct="1">
              <a:lnSpc>
                <a:spcPts val="800"/>
              </a:lnSpc>
            </a:pPr>
            <a:endParaRPr lang="en-US" altLang="ja-JP" sz="1000" dirty="0">
              <a:latin typeface="Meiryo UI" pitchFamily="50" charset="-128"/>
              <a:ea typeface="Meiryo UI" pitchFamily="50" charset="-128"/>
              <a:cs typeface="Meiryo UI" pitchFamily="50" charset="-128"/>
            </a:endParaRPr>
          </a:p>
          <a:p>
            <a:r>
              <a:rPr lang="ja-JP" altLang="en-US" sz="2200" b="1" dirty="0">
                <a:latin typeface="Meiryo UI" pitchFamily="50" charset="-128"/>
                <a:ea typeface="Meiryo UI" pitchFamily="50" charset="-128"/>
                <a:cs typeface="Meiryo UI" pitchFamily="50" charset="-128"/>
              </a:rPr>
              <a:t>◆都市防災機能の向上</a:t>
            </a:r>
            <a:endParaRPr lang="en-US" altLang="ja-JP" sz="2200" b="1"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11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＊災害時の都市機能確保のためのリダンダンシーの確保</a:t>
            </a:r>
            <a:r>
              <a:rPr lang="ja-JP" altLang="en-US" sz="2000" dirty="0">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12</a:t>
            </a:r>
            <a:r>
              <a:rPr lang="ja-JP" altLang="en-US" sz="1200" dirty="0">
                <a:latin typeface="Meiryo UI"/>
                <a:ea typeface="Meiryo UI"/>
                <a:cs typeface="Meiryo UI"/>
              </a:rPr>
              <a:t>］</a:t>
            </a:r>
            <a:endParaRPr lang="en-US" altLang="ja-JP" sz="2000" dirty="0">
              <a:latin typeface="Meiryo UI" pitchFamily="50" charset="-128"/>
              <a:ea typeface="Meiryo UI" pitchFamily="50" charset="-128"/>
              <a:cs typeface="Meiryo UI" pitchFamily="50" charset="-128"/>
            </a:endParaRPr>
          </a:p>
          <a:p>
            <a:pPr>
              <a:lnSpc>
                <a:spcPts val="1900"/>
              </a:lnSpc>
            </a:pPr>
            <a:r>
              <a:rPr lang="ja-JP" altLang="en-US" sz="20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＊災害時の鉄道運行情報の不足や発信の遅れ</a:t>
            </a:r>
            <a:endParaRPr lang="en-US" altLang="ja-JP" dirty="0">
              <a:latin typeface="Meiryo UI" pitchFamily="50" charset="-128"/>
              <a:ea typeface="Meiryo UI" pitchFamily="50" charset="-128"/>
              <a:cs typeface="Meiryo UI" pitchFamily="50" charset="-128"/>
            </a:endParaRPr>
          </a:p>
          <a:p>
            <a:pPr marL="0" lvl="0" indent="0" eaLnBrk="1" hangingPunct="1">
              <a:lnSpc>
                <a:spcPts val="800"/>
              </a:lnSpc>
            </a:pPr>
            <a:r>
              <a:rPr lang="ja-JP" altLang="en-US" sz="2000" dirty="0">
                <a:solidFill>
                  <a:srgbClr val="FF0000"/>
                </a:solidFill>
                <a:latin typeface="Meiryo UI" pitchFamily="50" charset="-128"/>
                <a:ea typeface="Meiryo UI" pitchFamily="50" charset="-128"/>
                <a:cs typeface="Meiryo UI" pitchFamily="50" charset="-128"/>
              </a:rPr>
              <a:t>　</a:t>
            </a:r>
            <a:endParaRPr lang="en-US" altLang="ja-JP" sz="1100" dirty="0">
              <a:latin typeface="Meiryo UI" pitchFamily="50" charset="-128"/>
              <a:ea typeface="Meiryo UI" pitchFamily="50" charset="-128"/>
              <a:cs typeface="Meiryo UI" pitchFamily="50" charset="-128"/>
            </a:endParaRPr>
          </a:p>
          <a:p>
            <a:r>
              <a:rPr lang="ja-JP" altLang="en-US" sz="2200" dirty="0">
                <a:latin typeface="Meiryo UI" pitchFamily="50" charset="-128"/>
                <a:ea typeface="Meiryo UI" pitchFamily="50" charset="-128"/>
                <a:cs typeface="Meiryo UI" pitchFamily="50" charset="-128"/>
              </a:rPr>
              <a:t>◆</a:t>
            </a:r>
            <a:r>
              <a:rPr lang="ja-JP" altLang="en-US" sz="2200" b="1" dirty="0">
                <a:latin typeface="Meiryo UI" pitchFamily="50" charset="-128"/>
                <a:ea typeface="Meiryo UI" pitchFamily="50" charset="-128"/>
                <a:cs typeface="Meiryo UI" pitchFamily="50" charset="-128"/>
              </a:rPr>
              <a:t>関西圏・地域間の連携、周遊性の向上</a:t>
            </a:r>
            <a:endParaRPr lang="en-US" altLang="ja-JP" sz="2200" b="1"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2400" b="1"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＊移動の際に乗継ぎ</a:t>
            </a:r>
            <a:r>
              <a:rPr lang="ja-JP" altLang="en-US" dirty="0">
                <a:solidFill>
                  <a:prstClr val="black"/>
                </a:solidFill>
                <a:latin typeface="Meiryo UI" pitchFamily="50" charset="-128"/>
                <a:ea typeface="Meiryo UI" pitchFamily="50" charset="-128"/>
                <a:cs typeface="Meiryo UI" pitchFamily="50" charset="-128"/>
              </a:rPr>
              <a:t>が多い </a:t>
            </a:r>
            <a:r>
              <a:rPr lang="ja-JP" altLang="en-US" sz="1200" dirty="0">
                <a:latin typeface="Meiryo UI"/>
                <a:ea typeface="Meiryo UI"/>
                <a:cs typeface="Meiryo UI"/>
              </a:rPr>
              <a:t>［参考資料Ｐ</a:t>
            </a:r>
            <a:r>
              <a:rPr lang="en-US" altLang="ja-JP" sz="1200" dirty="0">
                <a:latin typeface="Meiryo UI"/>
                <a:ea typeface="Meiryo UI"/>
                <a:cs typeface="Meiryo UI"/>
              </a:rPr>
              <a:t>12</a:t>
            </a:r>
            <a:r>
              <a:rPr lang="ja-JP" altLang="en-US" sz="1200" dirty="0">
                <a:latin typeface="Meiryo UI"/>
                <a:ea typeface="Meiryo UI"/>
                <a:cs typeface="Meiryo UI"/>
              </a:rPr>
              <a:t>］</a:t>
            </a:r>
            <a:endParaRPr lang="en-US" altLang="ja-JP" sz="2000" dirty="0">
              <a:latin typeface="Meiryo UI" pitchFamily="50" charset="-128"/>
              <a:ea typeface="Meiryo UI" pitchFamily="50" charset="-128"/>
              <a:cs typeface="Meiryo UI" pitchFamily="50" charset="-128"/>
            </a:endParaRPr>
          </a:p>
          <a:p>
            <a:pPr marL="0" lvl="0" indent="0" eaLnBrk="1" hangingPunct="1">
              <a:lnSpc>
                <a:spcPts val="1900"/>
              </a:lnSpc>
            </a:pPr>
            <a:r>
              <a:rPr lang="en-US" altLang="ja-JP" sz="2000" dirty="0">
                <a:solidFill>
                  <a:prstClr val="black"/>
                </a:solidFill>
                <a:latin typeface="Meiryo UI" pitchFamily="50" charset="-128"/>
                <a:ea typeface="Meiryo UI" pitchFamily="50" charset="-128"/>
                <a:cs typeface="Meiryo UI" pitchFamily="50" charset="-128"/>
              </a:rPr>
              <a:t> </a:t>
            </a:r>
            <a:r>
              <a:rPr lang="ja-JP" altLang="en-US" sz="2000" dirty="0">
                <a:solidFill>
                  <a:prstClr val="black"/>
                </a:solidFill>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＊来阪外国人旅行者の滞在は都心に集中</a:t>
            </a:r>
            <a:r>
              <a:rPr lang="ja-JP" altLang="en-US" sz="2000" dirty="0">
                <a:solidFill>
                  <a:prstClr val="black"/>
                </a:solidFill>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13</a:t>
            </a:r>
            <a:r>
              <a:rPr lang="ja-JP" altLang="en-US" sz="1200" dirty="0">
                <a:latin typeface="Meiryo UI"/>
                <a:ea typeface="Meiryo UI"/>
                <a:cs typeface="Meiryo UI"/>
              </a:rPr>
              <a:t>］</a:t>
            </a:r>
            <a:endParaRPr lang="en-US" altLang="ja-JP" sz="2400" dirty="0">
              <a:latin typeface="Meiryo UI" pitchFamily="50" charset="-128"/>
              <a:ea typeface="Meiryo UI" pitchFamily="50" charset="-128"/>
              <a:cs typeface="Meiryo UI" pitchFamily="50" charset="-128"/>
            </a:endParaRPr>
          </a:p>
          <a:p>
            <a:pPr>
              <a:lnSpc>
                <a:spcPts val="800"/>
              </a:lnSpc>
            </a:pPr>
            <a:endParaRPr lang="en-US" altLang="ja-JP" sz="900" dirty="0">
              <a:latin typeface="Meiryo UI" pitchFamily="50" charset="-128"/>
              <a:ea typeface="Meiryo UI" pitchFamily="50" charset="-128"/>
              <a:cs typeface="Meiryo UI" pitchFamily="50" charset="-128"/>
            </a:endParaRPr>
          </a:p>
          <a:p>
            <a:pPr marL="723900" indent="-723900"/>
            <a:r>
              <a:rPr lang="ja-JP" altLang="en-US" sz="2200" dirty="0">
                <a:latin typeface="Meiryo UI" pitchFamily="50" charset="-128"/>
                <a:ea typeface="Meiryo UI" pitchFamily="50" charset="-128"/>
                <a:cs typeface="Meiryo UI" pitchFamily="50" charset="-128"/>
              </a:rPr>
              <a:t>◆</a:t>
            </a:r>
            <a:r>
              <a:rPr lang="ja-JP" altLang="en-US" sz="2200" b="1" dirty="0">
                <a:latin typeface="Meiryo UI" pitchFamily="50" charset="-128"/>
                <a:ea typeface="Meiryo UI" pitchFamily="50" charset="-128"/>
                <a:cs typeface="Meiryo UI" pitchFamily="50" charset="-128"/>
              </a:rPr>
              <a:t>高齢者をはじめ利用者の視点にたった利便性の向上</a:t>
            </a:r>
            <a:endParaRPr lang="en-US" altLang="ja-JP" sz="2200" b="1"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2400" b="1"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＊乗継ぎ時の利用者の負担感（移動時間、料金）</a:t>
            </a:r>
            <a:r>
              <a:rPr lang="ja-JP" altLang="en-US" sz="2000" dirty="0">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14,15</a:t>
            </a:r>
            <a:r>
              <a:rPr lang="ja-JP" altLang="en-US" sz="1200" dirty="0">
                <a:latin typeface="Meiryo UI"/>
                <a:ea typeface="Meiryo UI"/>
                <a:cs typeface="Meiryo UI"/>
              </a:rPr>
              <a:t>］</a:t>
            </a:r>
            <a:endParaRPr lang="en-US" altLang="ja-JP" sz="2400"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24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＊わかりにくい乗継ぎ案内</a:t>
            </a:r>
            <a:r>
              <a:rPr lang="ja-JP" altLang="en-US" sz="2200" dirty="0">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14,15</a:t>
            </a:r>
            <a:r>
              <a:rPr lang="ja-JP" altLang="en-US" sz="1200" dirty="0">
                <a:latin typeface="Meiryo UI"/>
                <a:ea typeface="Meiryo UI"/>
                <a:cs typeface="Meiryo UI"/>
              </a:rPr>
              <a:t>］</a:t>
            </a:r>
            <a:endParaRPr lang="en-US" altLang="ja-JP" sz="2400"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sz="24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＊鉄道やバスの利用者減少によるサービス低下の恐れ</a:t>
            </a:r>
            <a:r>
              <a:rPr lang="ja-JP" altLang="en-US" sz="2400" dirty="0">
                <a:latin typeface="Meiryo UI" pitchFamily="50" charset="-128"/>
                <a:ea typeface="Meiryo UI" pitchFamily="50" charset="-128"/>
                <a:cs typeface="Meiryo UI" pitchFamily="50" charset="-128"/>
              </a:rPr>
              <a:t>　</a:t>
            </a:r>
            <a:r>
              <a:rPr lang="ja-JP" altLang="en-US" sz="1200" dirty="0">
                <a:latin typeface="Meiryo UI"/>
                <a:ea typeface="Meiryo UI"/>
                <a:cs typeface="Meiryo UI"/>
              </a:rPr>
              <a:t>［参考資料Ｐ</a:t>
            </a:r>
            <a:r>
              <a:rPr lang="en-US" altLang="ja-JP" sz="1200" dirty="0">
                <a:latin typeface="Meiryo UI"/>
                <a:ea typeface="Meiryo UI"/>
                <a:cs typeface="Meiryo UI"/>
              </a:rPr>
              <a:t>16</a:t>
            </a:r>
            <a:r>
              <a:rPr lang="ja-JP" altLang="en-US" sz="1200" dirty="0">
                <a:latin typeface="Meiryo UI"/>
                <a:ea typeface="Meiryo UI"/>
                <a:cs typeface="Meiryo UI"/>
              </a:rPr>
              <a:t>］</a:t>
            </a:r>
            <a:endParaRPr lang="en-US" altLang="ja-JP" sz="1200" dirty="0">
              <a:latin typeface="Meiryo UI"/>
              <a:ea typeface="Meiryo UI"/>
              <a:cs typeface="Meiryo UI"/>
            </a:endParaRPr>
          </a:p>
          <a:p>
            <a:pPr marL="0" lvl="0" indent="0" eaLnBrk="1" hangingPunct="1">
              <a:lnSpc>
                <a:spcPts val="1900"/>
              </a:lnSpc>
            </a:pPr>
            <a:r>
              <a:rPr lang="ja-JP" altLang="en-US" sz="24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＊交通モードの多様化により、選択の幅が増える一方で、公共交通の利用がより複雑になる</a:t>
            </a:r>
            <a:endParaRPr lang="en-US" altLang="ja-JP" dirty="0">
              <a:latin typeface="Meiryo UI" pitchFamily="50" charset="-128"/>
              <a:ea typeface="Meiryo UI" pitchFamily="50" charset="-128"/>
              <a:cs typeface="Meiryo UI" pitchFamily="50" charset="-128"/>
            </a:endParaRPr>
          </a:p>
          <a:p>
            <a:pPr marL="0" lvl="0" indent="0" eaLnBrk="1" hangingPunct="1">
              <a:lnSpc>
                <a:spcPts val="1900"/>
              </a:lnSpc>
            </a:pPr>
            <a:r>
              <a:rPr lang="ja-JP" altLang="en-US" dirty="0">
                <a:latin typeface="Meiryo UI" pitchFamily="50" charset="-128"/>
                <a:ea typeface="Meiryo UI" pitchFamily="50" charset="-128"/>
                <a:cs typeface="Meiryo UI" pitchFamily="50" charset="-128"/>
              </a:rPr>
              <a:t>　　　　 おそれ</a:t>
            </a:r>
            <a:endParaRPr lang="en-US" altLang="ja-JP"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4058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3447" y="-65675"/>
            <a:ext cx="9144000" cy="461665"/>
          </a:xfrm>
          <a:prstGeom prst="rect">
            <a:avLst/>
          </a:prstGeom>
        </p:spPr>
        <p:txBody>
          <a:bodyPr wrap="square">
            <a:spAutoFit/>
          </a:bodyPr>
          <a:lstStyle/>
          <a:p>
            <a:r>
              <a:rPr lang="ja-JP" altLang="en-US" sz="2400" b="1" dirty="0">
                <a:latin typeface="Meiryo UI" pitchFamily="50" charset="-128"/>
                <a:ea typeface="Meiryo UI" pitchFamily="50" charset="-128"/>
                <a:cs typeface="Meiryo UI" pitchFamily="50" charset="-128"/>
              </a:rPr>
              <a:t>■　大阪の公共交通の“特色”と“改善・強化すべき点”（まとめ）</a:t>
            </a:r>
          </a:p>
        </p:txBody>
      </p:sp>
      <p:graphicFrame>
        <p:nvGraphicFramePr>
          <p:cNvPr id="4" name="表 3"/>
          <p:cNvGraphicFramePr>
            <a:graphicFrameLocks noGrp="1"/>
          </p:cNvGraphicFramePr>
          <p:nvPr>
            <p:extLst>
              <p:ext uri="{D42A27DB-BD31-4B8C-83A1-F6EECF244321}">
                <p14:modId xmlns:p14="http://schemas.microsoft.com/office/powerpoint/2010/main" val="1640921100"/>
              </p:ext>
            </p:extLst>
          </p:nvPr>
        </p:nvGraphicFramePr>
        <p:xfrm>
          <a:off x="72673" y="346103"/>
          <a:ext cx="9004768" cy="6481300"/>
        </p:xfrm>
        <a:graphic>
          <a:graphicData uri="http://schemas.openxmlformats.org/drawingml/2006/table">
            <a:tbl>
              <a:tblPr firstRow="1" bandRow="1">
                <a:tableStyleId>{16D9F66E-5EB9-4882-86FB-DCBF35E3C3E4}</a:tableStyleId>
              </a:tblPr>
              <a:tblGrid>
                <a:gridCol w="2699127">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353313">
                  <a:extLst>
                    <a:ext uri="{9D8B030D-6E8A-4147-A177-3AD203B41FA5}">
                      <a16:colId xmlns:a16="http://schemas.microsoft.com/office/drawing/2014/main" val="20002"/>
                    </a:ext>
                  </a:extLst>
                </a:gridCol>
              </a:tblGrid>
              <a:tr h="274585">
                <a:tc>
                  <a:txBody>
                    <a:bodyPr/>
                    <a:lstStyle/>
                    <a:p>
                      <a:pPr algn="ctr">
                        <a:lnSpc>
                          <a:spcPts val="1800"/>
                        </a:lnSpc>
                      </a:pPr>
                      <a:r>
                        <a:rPr kumimoji="1" lang="ja-JP" altLang="en-US" sz="1700" dirty="0">
                          <a:latin typeface="Meiryo UI" pitchFamily="50" charset="-128"/>
                          <a:ea typeface="Meiryo UI" pitchFamily="50" charset="-128"/>
                          <a:cs typeface="Meiryo UI" pitchFamily="50" charset="-128"/>
                        </a:rPr>
                        <a:t>特色・最近の動き</a:t>
                      </a:r>
                    </a:p>
                  </a:txBody>
                  <a:tcPr marL="108000" marR="108000" marT="36000" marB="36000" anchor="ctr"/>
                </a:tc>
                <a:tc>
                  <a:txBody>
                    <a:bodyPr/>
                    <a:lstStyle/>
                    <a:p>
                      <a:pPr algn="ctr">
                        <a:lnSpc>
                          <a:spcPts val="1800"/>
                        </a:lnSpc>
                      </a:pPr>
                      <a:r>
                        <a:rPr kumimoji="1" lang="ja-JP" altLang="en-US" sz="1700" dirty="0">
                          <a:latin typeface="Meiryo UI" pitchFamily="50" charset="-128"/>
                          <a:ea typeface="Meiryo UI" pitchFamily="50" charset="-128"/>
                          <a:cs typeface="Meiryo UI" pitchFamily="50" charset="-128"/>
                        </a:rPr>
                        <a:t>改善・強化すべき点</a:t>
                      </a:r>
                    </a:p>
                  </a:txBody>
                  <a:tcPr marL="108000" marR="108000" marT="36000" marB="36000" anchor="ctr"/>
                </a:tc>
                <a:tc>
                  <a:txBody>
                    <a:bodyPr/>
                    <a:lstStyle/>
                    <a:p>
                      <a:pPr algn="ctr">
                        <a:lnSpc>
                          <a:spcPts val="1800"/>
                        </a:lnSpc>
                      </a:pPr>
                      <a:r>
                        <a:rPr kumimoji="1" lang="ja-JP" altLang="en-US" sz="1700" b="1" dirty="0">
                          <a:latin typeface="Meiryo UI" pitchFamily="50" charset="-128"/>
                          <a:ea typeface="Meiryo UI" pitchFamily="50" charset="-128"/>
                          <a:cs typeface="Meiryo UI" pitchFamily="50" charset="-128"/>
                        </a:rPr>
                        <a:t>取組みの方向性</a:t>
                      </a:r>
                    </a:p>
                  </a:txBody>
                  <a:tcPr marL="108000" marR="108000" marT="36000" marB="36000" anchor="ctr"/>
                </a:tc>
                <a:extLst>
                  <a:ext uri="{0D108BD9-81ED-4DB2-BD59-A6C34878D82A}">
                    <a16:rowId xmlns:a16="http://schemas.microsoft.com/office/drawing/2014/main" val="10000"/>
                  </a:ext>
                </a:extLst>
              </a:tr>
              <a:tr h="6173531">
                <a:tc>
                  <a:txBody>
                    <a:bodyPr/>
                    <a:lstStyle/>
                    <a:p>
                      <a:pPr marL="182563" marR="0" indent="-182563" algn="l" defTabSz="914400" rtl="0" eaLnBrk="1" fontAlgn="auto" latinLnBrk="0" hangingPunct="1">
                        <a:lnSpc>
                          <a:spcPts val="1900"/>
                        </a:lnSpc>
                        <a:spcBef>
                          <a:spcPts val="0"/>
                        </a:spcBef>
                        <a:spcAft>
                          <a:spcPts val="0"/>
                        </a:spcAft>
                        <a:buClrTx/>
                        <a:buSzTx/>
                        <a:buFontTx/>
                        <a:buNone/>
                        <a:tabLst/>
                        <a:defRPr/>
                      </a:pPr>
                      <a:r>
                        <a:rPr kumimoji="1" lang="ja-JP" altLang="en-US" sz="1700" dirty="0">
                          <a:solidFill>
                            <a:schemeClr val="tx1"/>
                          </a:solidFill>
                          <a:latin typeface="Meiryo UI" pitchFamily="50" charset="-128"/>
                          <a:ea typeface="Meiryo UI" pitchFamily="50" charset="-128"/>
                          <a:cs typeface="Meiryo UI" pitchFamily="50" charset="-128"/>
                        </a:rPr>
                        <a:t>◆</a:t>
                      </a:r>
                      <a:r>
                        <a:rPr kumimoji="1" lang="ja-JP" altLang="en-US" sz="1700" b="1" u="none" dirty="0">
                          <a:solidFill>
                            <a:schemeClr val="tx1"/>
                          </a:solidFill>
                          <a:latin typeface="Meiryo UI" pitchFamily="50" charset="-128"/>
                          <a:ea typeface="Meiryo UI" pitchFamily="50" charset="-128"/>
                          <a:cs typeface="Meiryo UI" pitchFamily="50" charset="-128"/>
                        </a:rPr>
                        <a:t>公共交通が充実</a:t>
                      </a:r>
                    </a:p>
                    <a:p>
                      <a:pPr marL="182563" marR="0" indent="-182563" algn="l" defTabSz="914400" rtl="0" eaLnBrk="1" fontAlgn="auto" latinLnBrk="0" hangingPunct="1">
                        <a:lnSpc>
                          <a:spcPts val="700"/>
                        </a:lnSpc>
                        <a:spcBef>
                          <a:spcPts val="0"/>
                        </a:spcBef>
                        <a:spcAft>
                          <a:spcPts val="0"/>
                        </a:spcAft>
                        <a:buClrTx/>
                        <a:buSzTx/>
                        <a:buFontTx/>
                        <a:buNone/>
                        <a:tabLst/>
                        <a:defRPr/>
                      </a:pPr>
                      <a:endParaRPr kumimoji="1" lang="en-US" altLang="ja-JP" sz="1600" dirty="0">
                        <a:solidFill>
                          <a:schemeClr val="tx1"/>
                        </a:solidFill>
                        <a:latin typeface="Meiryo UI" pitchFamily="50" charset="-128"/>
                        <a:ea typeface="Meiryo UI" pitchFamily="50" charset="-128"/>
                        <a:cs typeface="Meiryo UI" pitchFamily="50" charset="-128"/>
                      </a:endParaRPr>
                    </a:p>
                    <a:p>
                      <a:pPr marL="174625" marR="0" indent="-174625" algn="l" defTabSz="914400" rtl="0" eaLnBrk="1" fontAlgn="auto" latinLnBrk="0" hangingPunct="1">
                        <a:lnSpc>
                          <a:spcPts val="1900"/>
                        </a:lnSpc>
                        <a:spcBef>
                          <a:spcPts val="0"/>
                        </a:spcBef>
                        <a:spcAft>
                          <a:spcPts val="0"/>
                        </a:spcAft>
                        <a:buClrTx/>
                        <a:buSzTx/>
                        <a:buFontTx/>
                        <a:buNone/>
                        <a:tabLst/>
                        <a:defRPr/>
                      </a:pPr>
                      <a:r>
                        <a:rPr kumimoji="1" lang="ja-JP" altLang="en-US" sz="1700" dirty="0">
                          <a:solidFill>
                            <a:schemeClr val="tx1"/>
                          </a:solidFill>
                          <a:latin typeface="Meiryo UI" pitchFamily="50" charset="-128"/>
                          <a:ea typeface="Meiryo UI" pitchFamily="50" charset="-128"/>
                          <a:cs typeface="Meiryo UI" pitchFamily="50" charset="-128"/>
                        </a:rPr>
                        <a:t>◆関西を代表する</a:t>
                      </a:r>
                      <a:r>
                        <a:rPr kumimoji="1" lang="ja-JP" altLang="en-US" sz="1700" b="1" dirty="0">
                          <a:solidFill>
                            <a:schemeClr val="tx1"/>
                          </a:solidFill>
                          <a:latin typeface="Meiryo UI" pitchFamily="50" charset="-128"/>
                          <a:ea typeface="Meiryo UI" pitchFamily="50" charset="-128"/>
                          <a:cs typeface="Meiryo UI" pitchFamily="50" charset="-128"/>
                        </a:rPr>
                        <a:t>広域拠　点が存在</a:t>
                      </a:r>
                    </a:p>
                    <a:p>
                      <a:pPr marL="182563" marR="0" indent="-182563" algn="l" defTabSz="914400" rtl="0" eaLnBrk="1" fontAlgn="auto" latinLnBrk="0" hangingPunct="1">
                        <a:lnSpc>
                          <a:spcPts val="700"/>
                        </a:lnSpc>
                        <a:spcBef>
                          <a:spcPts val="0"/>
                        </a:spcBef>
                        <a:spcAft>
                          <a:spcPts val="0"/>
                        </a:spcAft>
                        <a:buClrTx/>
                        <a:buSzTx/>
                        <a:buFontTx/>
                        <a:buNone/>
                        <a:tabLst/>
                        <a:defRPr/>
                      </a:pPr>
                      <a:endParaRPr kumimoji="1" lang="en-US" altLang="ja-JP" sz="1600"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1900"/>
                        </a:lnSpc>
                        <a:spcBef>
                          <a:spcPts val="0"/>
                        </a:spcBef>
                        <a:spcAft>
                          <a:spcPts val="0"/>
                        </a:spcAft>
                        <a:buClrTx/>
                        <a:buSzTx/>
                        <a:buFontTx/>
                        <a:buNone/>
                        <a:tabLst/>
                        <a:defRPr/>
                      </a:pPr>
                      <a:r>
                        <a:rPr kumimoji="1" lang="ja-JP" altLang="en-US" sz="1700" dirty="0">
                          <a:solidFill>
                            <a:schemeClr val="tx1"/>
                          </a:solidFill>
                          <a:latin typeface="Meiryo UI" pitchFamily="50" charset="-128"/>
                          <a:ea typeface="Meiryo UI" pitchFamily="50" charset="-128"/>
                          <a:cs typeface="Meiryo UI" pitchFamily="50" charset="-128"/>
                        </a:rPr>
                        <a:t>◆</a:t>
                      </a:r>
                      <a:r>
                        <a:rPr kumimoji="1" lang="ja-JP" altLang="en-US" sz="1700" b="1" dirty="0">
                          <a:solidFill>
                            <a:schemeClr val="tx1"/>
                          </a:solidFill>
                          <a:latin typeface="Meiryo UI" pitchFamily="50" charset="-128"/>
                          <a:ea typeface="Meiryo UI" pitchFamily="50" charset="-128"/>
                          <a:cs typeface="Meiryo UI" pitchFamily="50" charset="-128"/>
                        </a:rPr>
                        <a:t>魅力ある資源</a:t>
                      </a:r>
                      <a:r>
                        <a:rPr kumimoji="1" lang="ja-JP" altLang="en-US" sz="1700" b="0" dirty="0">
                          <a:solidFill>
                            <a:schemeClr val="tx1"/>
                          </a:solidFill>
                          <a:latin typeface="Meiryo UI" pitchFamily="50" charset="-128"/>
                          <a:ea typeface="Meiryo UI" pitchFamily="50" charset="-128"/>
                          <a:cs typeface="Meiryo UI" pitchFamily="50" charset="-128"/>
                        </a:rPr>
                        <a:t>（商業・観光）</a:t>
                      </a:r>
                      <a:r>
                        <a:rPr kumimoji="1" lang="ja-JP" altLang="en-US" sz="1700" b="1" dirty="0">
                          <a:solidFill>
                            <a:schemeClr val="tx1"/>
                          </a:solidFill>
                          <a:latin typeface="Meiryo UI" pitchFamily="50" charset="-128"/>
                          <a:ea typeface="Meiryo UI" pitchFamily="50" charset="-128"/>
                          <a:cs typeface="Meiryo UI" pitchFamily="50" charset="-128"/>
                        </a:rPr>
                        <a:t>が集積</a:t>
                      </a:r>
                    </a:p>
                    <a:p>
                      <a:pPr marL="0" marR="0" indent="0" algn="l" defTabSz="914400" rtl="0" eaLnBrk="1" fontAlgn="auto" latinLnBrk="0" hangingPunct="1">
                        <a:lnSpc>
                          <a:spcPts val="700"/>
                        </a:lnSpc>
                        <a:spcBef>
                          <a:spcPts val="0"/>
                        </a:spcBef>
                        <a:spcAft>
                          <a:spcPts val="0"/>
                        </a:spcAft>
                        <a:buClrTx/>
                        <a:buSzTx/>
                        <a:buFontTx/>
                        <a:buNone/>
                        <a:tabLst/>
                        <a:defRPr/>
                      </a:pPr>
                      <a:endParaRPr kumimoji="1" lang="en-US" altLang="ja-JP" sz="1600" dirty="0">
                        <a:solidFill>
                          <a:schemeClr val="tx1"/>
                        </a:solidFill>
                        <a:latin typeface="Meiryo UI" pitchFamily="50" charset="-128"/>
                        <a:ea typeface="Meiryo UI" pitchFamily="50" charset="-128"/>
                        <a:cs typeface="Meiryo UI" pitchFamily="50" charset="-128"/>
                      </a:endParaRPr>
                    </a:p>
                    <a:p>
                      <a:pPr marL="174625" marR="0" indent="-174625" algn="l" defTabSz="914400" rtl="0" eaLnBrk="1" fontAlgn="auto" latinLnBrk="0" hangingPunct="1">
                        <a:lnSpc>
                          <a:spcPts val="1900"/>
                        </a:lnSpc>
                        <a:spcBef>
                          <a:spcPts val="0"/>
                        </a:spcBef>
                        <a:spcAft>
                          <a:spcPts val="0"/>
                        </a:spcAft>
                        <a:buClrTx/>
                        <a:buSzTx/>
                        <a:buFontTx/>
                        <a:buNone/>
                        <a:tabLst/>
                        <a:defRPr/>
                      </a:pPr>
                      <a:r>
                        <a:rPr kumimoji="1" lang="ja-JP" altLang="en-US" sz="1700" dirty="0">
                          <a:solidFill>
                            <a:schemeClr val="tx1"/>
                          </a:solidFill>
                          <a:latin typeface="Meiryo UI" pitchFamily="50" charset="-128"/>
                          <a:ea typeface="Meiryo UI" pitchFamily="50" charset="-128"/>
                          <a:cs typeface="Meiryo UI" pitchFamily="50" charset="-128"/>
                        </a:rPr>
                        <a:t>◆京都、神戸と共存し、</a:t>
                      </a:r>
                      <a:r>
                        <a:rPr kumimoji="1" lang="ja-JP" altLang="en-US" sz="1700" b="1" dirty="0">
                          <a:solidFill>
                            <a:schemeClr val="tx1"/>
                          </a:solidFill>
                          <a:latin typeface="Meiryo UI" pitchFamily="50" charset="-128"/>
                          <a:ea typeface="Meiryo UI" pitchFamily="50" charset="-128"/>
                          <a:cs typeface="Meiryo UI" pitchFamily="50" charset="-128"/>
                        </a:rPr>
                        <a:t>人の動き</a:t>
                      </a:r>
                      <a:r>
                        <a:rPr kumimoji="1" lang="ja-JP" altLang="en-US" sz="1700" b="0" dirty="0">
                          <a:solidFill>
                            <a:schemeClr val="tx1"/>
                          </a:solidFill>
                          <a:latin typeface="Meiryo UI" pitchFamily="50" charset="-128"/>
                          <a:ea typeface="Meiryo UI" pitchFamily="50" charset="-128"/>
                          <a:cs typeface="Meiryo UI" pitchFamily="50" charset="-128"/>
                        </a:rPr>
                        <a:t>（通勤・通学）</a:t>
                      </a:r>
                      <a:r>
                        <a:rPr kumimoji="1" lang="ja-JP" altLang="en-US" sz="1700" b="1" dirty="0">
                          <a:solidFill>
                            <a:schemeClr val="tx1"/>
                          </a:solidFill>
                          <a:latin typeface="Meiryo UI" pitchFamily="50" charset="-128"/>
                          <a:ea typeface="Meiryo UI" pitchFamily="50" charset="-128"/>
                          <a:cs typeface="Meiryo UI" pitchFamily="50" charset="-128"/>
                        </a:rPr>
                        <a:t>が分散</a:t>
                      </a:r>
                    </a:p>
                    <a:p>
                      <a:pPr marL="0" marR="0" indent="0" algn="l" defTabSz="914400" rtl="0" eaLnBrk="1" fontAlgn="auto" latinLnBrk="0" hangingPunct="1">
                        <a:lnSpc>
                          <a:spcPts val="700"/>
                        </a:lnSpc>
                        <a:spcBef>
                          <a:spcPts val="0"/>
                        </a:spcBef>
                        <a:spcAft>
                          <a:spcPts val="0"/>
                        </a:spcAft>
                        <a:buClrTx/>
                        <a:buSzTx/>
                        <a:buFontTx/>
                        <a:buNone/>
                        <a:tabLst/>
                        <a:defRPr/>
                      </a:pPr>
                      <a:endParaRPr kumimoji="1" lang="ja-JP" altLang="en-US" sz="1600"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900"/>
                        </a:lnSpc>
                        <a:spcBef>
                          <a:spcPts val="0"/>
                        </a:spcBef>
                        <a:spcAft>
                          <a:spcPts val="0"/>
                        </a:spcAft>
                        <a:buClrTx/>
                        <a:buSzTx/>
                        <a:buFontTx/>
                        <a:buNone/>
                        <a:tabLst/>
                        <a:defRPr/>
                      </a:pPr>
                      <a:r>
                        <a:rPr kumimoji="1" lang="ja-JP" altLang="en-US" sz="1700" dirty="0">
                          <a:solidFill>
                            <a:schemeClr val="tx1"/>
                          </a:solidFill>
                          <a:latin typeface="Meiryo UI" pitchFamily="50" charset="-128"/>
                          <a:ea typeface="Meiryo UI" pitchFamily="50" charset="-128"/>
                          <a:cs typeface="Meiryo UI" pitchFamily="50" charset="-128"/>
                        </a:rPr>
                        <a:t>◆</a:t>
                      </a:r>
                      <a:r>
                        <a:rPr kumimoji="1" lang="ja-JP" altLang="en-US" sz="1700" u="none" dirty="0">
                          <a:solidFill>
                            <a:schemeClr val="tx1"/>
                          </a:solidFill>
                          <a:latin typeface="Meiryo UI" pitchFamily="50" charset="-128"/>
                          <a:ea typeface="Meiryo UI" pitchFamily="50" charset="-128"/>
                          <a:cs typeface="Meiryo UI" pitchFamily="50" charset="-128"/>
                        </a:rPr>
                        <a:t>万博の開催決定、</a:t>
                      </a:r>
                      <a:r>
                        <a:rPr kumimoji="1" lang="en-US" altLang="ja-JP" sz="1700" u="none" dirty="0">
                          <a:solidFill>
                            <a:schemeClr val="tx1"/>
                          </a:solidFill>
                          <a:latin typeface="Meiryo UI" pitchFamily="50" charset="-128"/>
                          <a:ea typeface="Meiryo UI" pitchFamily="50" charset="-128"/>
                          <a:cs typeface="Meiryo UI" pitchFamily="50" charset="-128"/>
                        </a:rPr>
                        <a:t>IR</a:t>
                      </a:r>
                      <a:r>
                        <a:rPr kumimoji="1" lang="ja-JP" altLang="en-US" sz="1700" u="none" dirty="0">
                          <a:solidFill>
                            <a:schemeClr val="tx1"/>
                          </a:solidFill>
                          <a:latin typeface="Meiryo UI" pitchFamily="50" charset="-128"/>
                          <a:ea typeface="Meiryo UI" pitchFamily="50" charset="-128"/>
                          <a:cs typeface="Meiryo UI" pitchFamily="50" charset="-128"/>
                        </a:rPr>
                        <a:t>の誘致、リニア中央新幹線、北陸新幹線</a:t>
                      </a:r>
                      <a:r>
                        <a:rPr kumimoji="1" lang="ja-JP" altLang="en-US" sz="1700" dirty="0">
                          <a:solidFill>
                            <a:schemeClr val="tx1"/>
                          </a:solidFill>
                          <a:latin typeface="Meiryo UI" pitchFamily="50" charset="-128"/>
                          <a:ea typeface="Meiryo UI" pitchFamily="50" charset="-128"/>
                          <a:cs typeface="Meiryo UI" pitchFamily="50" charset="-128"/>
                        </a:rPr>
                        <a:t>などの</a:t>
                      </a:r>
                      <a:r>
                        <a:rPr kumimoji="1" lang="ja-JP" altLang="en-US" sz="1700" b="1" dirty="0">
                          <a:solidFill>
                            <a:schemeClr val="tx1"/>
                          </a:solidFill>
                          <a:latin typeface="Meiryo UI" pitchFamily="50" charset="-128"/>
                          <a:ea typeface="Meiryo UI" pitchFamily="50" charset="-128"/>
                          <a:cs typeface="Meiryo UI" pitchFamily="50" charset="-128"/>
                        </a:rPr>
                        <a:t>大規模プロジェクトが進行中</a:t>
                      </a:r>
                      <a:endParaRPr kumimoji="1" lang="en-US" altLang="ja-JP" sz="1700" b="1"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700"/>
                        </a:lnSpc>
                        <a:spcBef>
                          <a:spcPts val="0"/>
                        </a:spcBef>
                        <a:spcAft>
                          <a:spcPts val="0"/>
                        </a:spcAft>
                        <a:buClrTx/>
                        <a:buSzTx/>
                        <a:buFontTx/>
                        <a:buNone/>
                        <a:tabLst/>
                        <a:defRPr/>
                      </a:pPr>
                      <a:endParaRPr kumimoji="1" lang="en-US" altLang="ja-JP" sz="1600" b="1"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900"/>
                        </a:lnSpc>
                        <a:spcBef>
                          <a:spcPts val="0"/>
                        </a:spcBef>
                        <a:spcAft>
                          <a:spcPts val="0"/>
                        </a:spcAft>
                        <a:buClrTx/>
                        <a:buSzTx/>
                        <a:buFontTx/>
                        <a:buNone/>
                        <a:tabLst/>
                        <a:defRPr/>
                      </a:pPr>
                      <a:r>
                        <a:rPr kumimoji="1" lang="ja-JP" altLang="en-US" sz="1700" b="1" u="none" dirty="0">
                          <a:solidFill>
                            <a:schemeClr val="tx1"/>
                          </a:solidFill>
                          <a:latin typeface="Meiryo UI" pitchFamily="50" charset="-128"/>
                          <a:ea typeface="Meiryo UI" pitchFamily="50" charset="-128"/>
                          <a:cs typeface="Meiryo UI" pitchFamily="50" charset="-128"/>
                        </a:rPr>
                        <a:t>◆大規模災害の頻発と防災・減災意識の高まり</a:t>
                      </a:r>
                      <a:endParaRPr kumimoji="1" lang="en-US" altLang="ja-JP" sz="1700" b="1" u="none"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700"/>
                        </a:lnSpc>
                        <a:spcBef>
                          <a:spcPts val="0"/>
                        </a:spcBef>
                        <a:spcAft>
                          <a:spcPts val="0"/>
                        </a:spcAft>
                        <a:buClrTx/>
                        <a:buSzTx/>
                        <a:buFontTx/>
                        <a:buNone/>
                        <a:tabLst/>
                        <a:defRPr/>
                      </a:pPr>
                      <a:endParaRPr kumimoji="1" lang="en-US" altLang="ja-JP" sz="1600" b="1"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900"/>
                        </a:lnSpc>
                        <a:spcBef>
                          <a:spcPts val="0"/>
                        </a:spcBef>
                        <a:spcAft>
                          <a:spcPts val="0"/>
                        </a:spcAft>
                        <a:buClrTx/>
                        <a:buSzTx/>
                        <a:buFontTx/>
                        <a:buNone/>
                        <a:tabLst/>
                        <a:defRPr/>
                      </a:pPr>
                      <a:r>
                        <a:rPr kumimoji="1" lang="ja-JP" altLang="en-US" sz="1700" b="1" u="none" dirty="0">
                          <a:solidFill>
                            <a:schemeClr val="tx1"/>
                          </a:solidFill>
                          <a:latin typeface="Meiryo UI" pitchFamily="50" charset="-128"/>
                          <a:ea typeface="Meiryo UI" pitchFamily="50" charset="-128"/>
                          <a:cs typeface="Meiryo UI" pitchFamily="50" charset="-128"/>
                        </a:rPr>
                        <a:t>◆インバウンドを含む観光需要の増加</a:t>
                      </a:r>
                      <a:endParaRPr kumimoji="1" lang="en-US" altLang="ja-JP" sz="1700" b="1" u="none"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700"/>
                        </a:lnSpc>
                        <a:spcBef>
                          <a:spcPts val="0"/>
                        </a:spcBef>
                        <a:spcAft>
                          <a:spcPts val="0"/>
                        </a:spcAft>
                        <a:buClrTx/>
                        <a:buSzTx/>
                        <a:buFontTx/>
                        <a:buNone/>
                        <a:tabLst/>
                        <a:defRPr/>
                      </a:pPr>
                      <a:endParaRPr kumimoji="1" lang="en-US" altLang="ja-JP" sz="1600" b="1"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900"/>
                        </a:lnSpc>
                        <a:spcBef>
                          <a:spcPts val="0"/>
                        </a:spcBef>
                        <a:spcAft>
                          <a:spcPts val="0"/>
                        </a:spcAft>
                        <a:buClrTx/>
                        <a:buSzTx/>
                        <a:buFontTx/>
                        <a:buNone/>
                        <a:tabLst/>
                        <a:defRPr/>
                      </a:pPr>
                      <a:r>
                        <a:rPr kumimoji="1" lang="ja-JP" altLang="en-US" sz="1700" b="1" u="none" dirty="0">
                          <a:solidFill>
                            <a:schemeClr val="tx1"/>
                          </a:solidFill>
                          <a:latin typeface="Meiryo UI" pitchFamily="50" charset="-128"/>
                          <a:ea typeface="Meiryo UI" pitchFamily="50" charset="-128"/>
                          <a:cs typeface="Meiryo UI" pitchFamily="50" charset="-128"/>
                        </a:rPr>
                        <a:t>◆アクティブシニアによるお出かけ移動が活発化</a:t>
                      </a:r>
                      <a:endParaRPr kumimoji="1" lang="en-US" altLang="ja-JP" sz="1700" b="1" u="none"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700"/>
                        </a:lnSpc>
                        <a:spcBef>
                          <a:spcPts val="0"/>
                        </a:spcBef>
                        <a:spcAft>
                          <a:spcPts val="0"/>
                        </a:spcAft>
                        <a:buClrTx/>
                        <a:buSzTx/>
                        <a:buFontTx/>
                        <a:buNone/>
                        <a:tabLst/>
                        <a:defRPr/>
                      </a:pPr>
                      <a:endParaRPr kumimoji="1" lang="en-US" altLang="ja-JP" sz="1600" b="1"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900"/>
                        </a:lnSpc>
                        <a:spcBef>
                          <a:spcPts val="0"/>
                        </a:spcBef>
                        <a:spcAft>
                          <a:spcPts val="0"/>
                        </a:spcAft>
                        <a:buClrTx/>
                        <a:buSzTx/>
                        <a:buFontTx/>
                        <a:buNone/>
                        <a:tabLst/>
                        <a:defRPr/>
                      </a:pPr>
                      <a:r>
                        <a:rPr kumimoji="1" lang="ja-JP" altLang="en-US" sz="1700" b="1" u="none" dirty="0">
                          <a:solidFill>
                            <a:schemeClr val="tx1"/>
                          </a:solidFill>
                          <a:latin typeface="Meiryo UI" pitchFamily="50" charset="-128"/>
                          <a:ea typeface="Meiryo UI" pitchFamily="50" charset="-128"/>
                          <a:cs typeface="Meiryo UI" pitchFamily="50" charset="-128"/>
                        </a:rPr>
                        <a:t>◆</a:t>
                      </a:r>
                      <a:r>
                        <a:rPr kumimoji="1" lang="en-US" altLang="ja-JP" sz="1700" b="0" u="none" dirty="0">
                          <a:solidFill>
                            <a:schemeClr val="tx1"/>
                          </a:solidFill>
                          <a:latin typeface="Meiryo UI" pitchFamily="50" charset="-128"/>
                          <a:ea typeface="Meiryo UI" pitchFamily="50" charset="-128"/>
                          <a:cs typeface="Meiryo UI" pitchFamily="50" charset="-128"/>
                        </a:rPr>
                        <a:t>ICT</a:t>
                      </a:r>
                      <a:r>
                        <a:rPr kumimoji="1" lang="ja-JP" altLang="en-US" sz="1700" b="0" u="none" dirty="0">
                          <a:solidFill>
                            <a:schemeClr val="tx1"/>
                          </a:solidFill>
                          <a:latin typeface="Meiryo UI" pitchFamily="50" charset="-128"/>
                          <a:ea typeface="Meiryo UI" pitchFamily="50" charset="-128"/>
                          <a:cs typeface="Meiryo UI" pitchFamily="50" charset="-128"/>
                        </a:rPr>
                        <a:t>など新たな技術の革新による</a:t>
                      </a:r>
                      <a:r>
                        <a:rPr kumimoji="1" lang="ja-JP" altLang="en-US" sz="1700" b="1" u="none" dirty="0">
                          <a:solidFill>
                            <a:schemeClr val="tx1"/>
                          </a:solidFill>
                          <a:latin typeface="Meiryo UI" pitchFamily="50" charset="-128"/>
                          <a:ea typeface="Meiryo UI" pitchFamily="50" charset="-128"/>
                          <a:cs typeface="Meiryo UI" pitchFamily="50" charset="-128"/>
                        </a:rPr>
                        <a:t>交通モードの多様化、移動にかかる選択肢が拡大</a:t>
                      </a:r>
                      <a:endParaRPr kumimoji="1" lang="en-US" altLang="ja-JP" sz="1700" b="1" u="none" dirty="0">
                        <a:solidFill>
                          <a:schemeClr val="tx1"/>
                        </a:solidFill>
                        <a:latin typeface="Meiryo UI" pitchFamily="50" charset="-128"/>
                        <a:ea typeface="Meiryo UI" pitchFamily="50" charset="-128"/>
                        <a:cs typeface="Meiryo UI" pitchFamily="50" charset="-128"/>
                      </a:endParaRPr>
                    </a:p>
                  </a:txBody>
                  <a:tcPr marL="108000" marR="108000" marT="36000" marB="36000"/>
                </a:tc>
                <a:tc>
                  <a:txBody>
                    <a:bodyPr/>
                    <a:lstStyle/>
                    <a:p>
                      <a:pPr marL="182563" marR="0" indent="-182563" algn="l" defTabSz="914400" rtl="0" eaLnBrk="1" fontAlgn="auto" latinLnBrk="0" hangingPunct="1">
                        <a:lnSpc>
                          <a:spcPts val="1900"/>
                        </a:lnSpc>
                        <a:spcBef>
                          <a:spcPts val="0"/>
                        </a:spcBef>
                        <a:spcAft>
                          <a:spcPts val="0"/>
                        </a:spcAft>
                        <a:buClrTx/>
                        <a:buSzTx/>
                        <a:buFontTx/>
                        <a:buNone/>
                        <a:tabLst/>
                        <a:defRPr/>
                      </a:pPr>
                      <a:r>
                        <a:rPr kumimoji="1" lang="ja-JP" altLang="en-US" sz="1700" dirty="0">
                          <a:solidFill>
                            <a:schemeClr val="tx1"/>
                          </a:solidFill>
                          <a:latin typeface="Meiryo UI" pitchFamily="50" charset="-128"/>
                          <a:ea typeface="Meiryo UI" pitchFamily="50" charset="-128"/>
                          <a:cs typeface="Meiryo UI" pitchFamily="50" charset="-128"/>
                        </a:rPr>
                        <a:t>◆</a:t>
                      </a:r>
                      <a:r>
                        <a:rPr kumimoji="1" lang="ja-JP" altLang="en-US" sz="1700" b="1" dirty="0">
                          <a:solidFill>
                            <a:schemeClr val="tx1"/>
                          </a:solidFill>
                          <a:latin typeface="Meiryo UI" pitchFamily="50" charset="-128"/>
                          <a:ea typeface="Meiryo UI" pitchFamily="50" charset="-128"/>
                          <a:cs typeface="Meiryo UI" pitchFamily="50" charset="-128"/>
                        </a:rPr>
                        <a:t>都心から国土軸、関西国際空港、観光拠点へのアクセス</a:t>
                      </a:r>
                    </a:p>
                    <a:p>
                      <a:pPr marL="182563" marR="0" indent="-182563"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Meiryo UI" pitchFamily="50" charset="-128"/>
                          <a:ea typeface="Meiryo UI" pitchFamily="50" charset="-128"/>
                          <a:cs typeface="Meiryo UI" pitchFamily="50" charset="-128"/>
                        </a:rPr>
                        <a:t>＊都心を貫いていない国土軸</a:t>
                      </a:r>
                      <a:endParaRPr kumimoji="1" lang="en-US" altLang="ja-JP" sz="1400"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1600"/>
                        </a:lnSpc>
                        <a:spcBef>
                          <a:spcPts val="0"/>
                        </a:spcBef>
                        <a:spcAft>
                          <a:spcPts val="0"/>
                        </a:spcAft>
                        <a:buClrTx/>
                        <a:buSzTx/>
                        <a:buFontTx/>
                        <a:buNone/>
                        <a:tabLst/>
                        <a:defRPr/>
                      </a:pPr>
                      <a:r>
                        <a:rPr lang="ja-JP" altLang="en-US" sz="1400" u="none" dirty="0">
                          <a:solidFill>
                            <a:schemeClr val="tx1"/>
                          </a:solidFill>
                          <a:latin typeface="Meiryo UI"/>
                          <a:ea typeface="Meiryo UI"/>
                          <a:cs typeface="Meiryo UI" pitchFamily="50" charset="-128"/>
                        </a:rPr>
                        <a:t>＊都心から伸びる放射状路線をつなぐ環状交通が不十分</a:t>
                      </a:r>
                      <a:endParaRPr lang="en-US" altLang="ja-JP" sz="1400" u="none" dirty="0">
                        <a:solidFill>
                          <a:schemeClr val="tx1"/>
                        </a:solidFill>
                        <a:latin typeface="Meiryo UI"/>
                        <a:ea typeface="Meiryo UI"/>
                        <a:cs typeface="Meiryo UI" pitchFamily="50" charset="-128"/>
                      </a:endParaRPr>
                    </a:p>
                    <a:p>
                      <a:pPr marL="182563" marR="0" lvl="0" indent="-182563"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Meiryo UI" pitchFamily="50" charset="-128"/>
                          <a:ea typeface="Meiryo UI" pitchFamily="50" charset="-128"/>
                          <a:cs typeface="Meiryo UI" pitchFamily="50" charset="-128"/>
                        </a:rPr>
                        <a:t>＊アジアの主要空港と比べるとアクセス性が不十分</a:t>
                      </a:r>
                      <a:endParaRPr kumimoji="1" lang="en-US" altLang="ja-JP" sz="1400"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700"/>
                        </a:lnSpc>
                        <a:spcBef>
                          <a:spcPts val="0"/>
                        </a:spcBef>
                        <a:spcAft>
                          <a:spcPts val="0"/>
                        </a:spcAft>
                        <a:buClrTx/>
                        <a:buSzTx/>
                        <a:buFontTx/>
                        <a:buNone/>
                        <a:tabLst/>
                        <a:defRPr/>
                      </a:pPr>
                      <a:endParaRPr kumimoji="1" lang="en-US" altLang="ja-JP" sz="1800"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1900"/>
                        </a:lnSpc>
                        <a:spcBef>
                          <a:spcPts val="0"/>
                        </a:spcBef>
                        <a:spcAft>
                          <a:spcPts val="0"/>
                        </a:spcAft>
                        <a:buClrTx/>
                        <a:buSzTx/>
                        <a:buFontTx/>
                        <a:buNone/>
                        <a:tabLst/>
                        <a:defRPr/>
                      </a:pPr>
                      <a:r>
                        <a:rPr kumimoji="1" lang="ja-JP" altLang="en-US" sz="1800" dirty="0">
                          <a:solidFill>
                            <a:schemeClr val="tx1"/>
                          </a:solidFill>
                          <a:latin typeface="Meiryo UI" pitchFamily="50" charset="-128"/>
                          <a:ea typeface="Meiryo UI" pitchFamily="50" charset="-128"/>
                          <a:cs typeface="Meiryo UI" pitchFamily="50" charset="-128"/>
                        </a:rPr>
                        <a:t>◆</a:t>
                      </a:r>
                      <a:r>
                        <a:rPr lang="ja-JP" altLang="en-US" sz="1800" b="1" dirty="0">
                          <a:solidFill>
                            <a:schemeClr val="tx1"/>
                          </a:solidFill>
                          <a:latin typeface="Meiryo UI" pitchFamily="50" charset="-128"/>
                          <a:ea typeface="Meiryo UI" pitchFamily="50" charset="-128"/>
                          <a:cs typeface="Meiryo UI" pitchFamily="50" charset="-128"/>
                        </a:rPr>
                        <a:t>都市防災機能の向上</a:t>
                      </a:r>
                      <a:endParaRPr lang="en-US" altLang="ja-JP" sz="1800" b="1"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1600"/>
                        </a:lnSpc>
                        <a:spcBef>
                          <a:spcPts val="0"/>
                        </a:spcBef>
                        <a:spcAft>
                          <a:spcPts val="0"/>
                        </a:spcAft>
                        <a:buClrTx/>
                        <a:buSzTx/>
                        <a:buFontTx/>
                        <a:buNone/>
                        <a:tabLst/>
                        <a:defRPr/>
                      </a:pPr>
                      <a:r>
                        <a:rPr lang="ja-JP" altLang="en-US" sz="1400" u="none" dirty="0">
                          <a:solidFill>
                            <a:schemeClr val="tx1"/>
                          </a:solidFill>
                          <a:latin typeface="Meiryo UI" pitchFamily="50" charset="-128"/>
                          <a:ea typeface="Meiryo UI" pitchFamily="50" charset="-128"/>
                          <a:cs typeface="Meiryo UI" pitchFamily="50" charset="-128"/>
                        </a:rPr>
                        <a:t>＊災害時の都市機能確保のためのリダンダンシーの確保</a:t>
                      </a:r>
                      <a:endParaRPr lang="en-US" altLang="ja-JP" sz="1400" u="none"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1600"/>
                        </a:lnSpc>
                        <a:spcBef>
                          <a:spcPts val="0"/>
                        </a:spcBef>
                        <a:spcAft>
                          <a:spcPts val="0"/>
                        </a:spcAft>
                        <a:buClrTx/>
                        <a:buSzTx/>
                        <a:buFontTx/>
                        <a:buNone/>
                        <a:tabLst/>
                        <a:defRPr/>
                      </a:pPr>
                      <a:r>
                        <a:rPr lang="ja-JP" altLang="en-US" sz="1400" u="none" dirty="0">
                          <a:solidFill>
                            <a:schemeClr val="tx1"/>
                          </a:solidFill>
                          <a:latin typeface="Meiryo UI" pitchFamily="50" charset="-128"/>
                          <a:ea typeface="Meiryo UI" pitchFamily="50" charset="-128"/>
                          <a:cs typeface="Meiryo UI" pitchFamily="50" charset="-128"/>
                        </a:rPr>
                        <a:t>＊災害時に鉄道運行情報の不足や発信の遅れ</a:t>
                      </a:r>
                      <a:endParaRPr lang="en-US" altLang="ja-JP" sz="1400" u="none" dirty="0">
                        <a:solidFill>
                          <a:schemeClr val="tx1"/>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700"/>
                        </a:lnSpc>
                        <a:spcBef>
                          <a:spcPts val="0"/>
                        </a:spcBef>
                        <a:spcAft>
                          <a:spcPts val="0"/>
                        </a:spcAft>
                        <a:buClrTx/>
                        <a:buSzTx/>
                        <a:buFontTx/>
                        <a:buNone/>
                        <a:tabLst/>
                        <a:defRPr/>
                      </a:pPr>
                      <a:endParaRPr lang="en-US" altLang="ja-JP" sz="1500" u="sng" dirty="0">
                        <a:solidFill>
                          <a:srgbClr val="FF0000"/>
                        </a:solidFill>
                        <a:latin typeface="Meiryo UI" pitchFamily="50" charset="-128"/>
                        <a:ea typeface="Meiryo UI" pitchFamily="50" charset="-128"/>
                        <a:cs typeface="Meiryo UI" pitchFamily="50" charset="-128"/>
                      </a:endParaRPr>
                    </a:p>
                    <a:p>
                      <a:pPr marL="182563" marR="0" lvl="0" indent="-182563" algn="l" defTabSz="914400" rtl="0" eaLnBrk="1" fontAlgn="auto" latinLnBrk="0" hangingPunct="1">
                        <a:lnSpc>
                          <a:spcPts val="700"/>
                        </a:lnSpc>
                        <a:spcBef>
                          <a:spcPts val="0"/>
                        </a:spcBef>
                        <a:spcAft>
                          <a:spcPts val="0"/>
                        </a:spcAft>
                        <a:buClrTx/>
                        <a:buSzTx/>
                        <a:buFontTx/>
                        <a:buNone/>
                        <a:tabLst/>
                        <a:defRPr/>
                      </a:pPr>
                      <a:endParaRPr kumimoji="1" lang="en-US" altLang="ja-JP" sz="1800"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1900"/>
                        </a:lnSpc>
                        <a:spcBef>
                          <a:spcPts val="0"/>
                        </a:spcBef>
                        <a:spcAft>
                          <a:spcPts val="0"/>
                        </a:spcAft>
                        <a:buClrTx/>
                        <a:buSzTx/>
                        <a:buFontTx/>
                        <a:buNone/>
                        <a:tabLst/>
                        <a:defRPr/>
                      </a:pPr>
                      <a:r>
                        <a:rPr kumimoji="1" lang="ja-JP" altLang="en-US" sz="1800" dirty="0">
                          <a:solidFill>
                            <a:schemeClr val="tx1"/>
                          </a:solidFill>
                          <a:latin typeface="Meiryo UI" pitchFamily="50" charset="-128"/>
                          <a:ea typeface="Meiryo UI" pitchFamily="50" charset="-128"/>
                          <a:cs typeface="Meiryo UI" pitchFamily="50" charset="-128"/>
                        </a:rPr>
                        <a:t>◆</a:t>
                      </a:r>
                      <a:r>
                        <a:rPr kumimoji="1" lang="ja-JP" altLang="en-US" sz="1800" b="1" dirty="0">
                          <a:solidFill>
                            <a:schemeClr val="tx1"/>
                          </a:solidFill>
                          <a:latin typeface="Meiryo UI" pitchFamily="50" charset="-128"/>
                          <a:ea typeface="Meiryo UI" pitchFamily="50" charset="-128"/>
                          <a:cs typeface="Meiryo UI" pitchFamily="50" charset="-128"/>
                        </a:rPr>
                        <a:t>関西圏・地域間の連携</a:t>
                      </a:r>
                      <a:r>
                        <a:rPr kumimoji="1" lang="ja-JP" altLang="en-US" sz="1800" b="1" u="none" dirty="0">
                          <a:solidFill>
                            <a:schemeClr val="tx1"/>
                          </a:solidFill>
                          <a:latin typeface="Meiryo UI" pitchFamily="50" charset="-128"/>
                          <a:ea typeface="Meiryo UI" pitchFamily="50" charset="-128"/>
                          <a:cs typeface="Meiryo UI" pitchFamily="50" charset="-128"/>
                        </a:rPr>
                        <a:t>、周遊性の向上</a:t>
                      </a:r>
                      <a:endParaRPr kumimoji="1" lang="en-US" altLang="ja-JP" sz="1800" b="1" u="none"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Meiryo UI" pitchFamily="50" charset="-128"/>
                          <a:ea typeface="Meiryo UI" pitchFamily="50" charset="-128"/>
                          <a:cs typeface="Meiryo UI" pitchFamily="50" charset="-128"/>
                        </a:rPr>
                        <a:t>＊移動の際に乗継ぎが多い</a:t>
                      </a:r>
                      <a:endParaRPr kumimoji="1" lang="en-US" altLang="ja-JP" sz="1400"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1600"/>
                        </a:lnSpc>
                        <a:spcBef>
                          <a:spcPts val="0"/>
                        </a:spcBef>
                        <a:spcAft>
                          <a:spcPts val="0"/>
                        </a:spcAft>
                        <a:buClrTx/>
                        <a:buSzTx/>
                        <a:buFontTx/>
                        <a:buNone/>
                        <a:tabLst/>
                        <a:defRPr/>
                      </a:pPr>
                      <a:r>
                        <a:rPr kumimoji="1" lang="ja-JP" altLang="en-US" sz="1400" u="none" dirty="0">
                          <a:solidFill>
                            <a:schemeClr val="tx1"/>
                          </a:solidFill>
                          <a:latin typeface="Meiryo UI" pitchFamily="50" charset="-128"/>
                          <a:ea typeface="Meiryo UI" pitchFamily="50" charset="-128"/>
                          <a:cs typeface="Meiryo UI" pitchFamily="50" charset="-128"/>
                        </a:rPr>
                        <a:t>＊来阪外国人旅行者の滞在は都心に集中</a:t>
                      </a:r>
                      <a:endParaRPr kumimoji="1" lang="en-US" altLang="ja-JP" sz="1400" u="none"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700"/>
                        </a:lnSpc>
                        <a:spcBef>
                          <a:spcPts val="0"/>
                        </a:spcBef>
                        <a:spcAft>
                          <a:spcPts val="0"/>
                        </a:spcAft>
                        <a:buClrTx/>
                        <a:buSzTx/>
                        <a:buFontTx/>
                        <a:buNone/>
                        <a:tabLst/>
                        <a:defRPr/>
                      </a:pPr>
                      <a:endParaRPr kumimoji="1" lang="ja-JP" altLang="en-US" sz="1800" dirty="0">
                        <a:solidFill>
                          <a:schemeClr val="tx1"/>
                        </a:solidFill>
                        <a:latin typeface="Meiryo UI" pitchFamily="50" charset="-128"/>
                        <a:ea typeface="Meiryo UI" pitchFamily="50" charset="-128"/>
                        <a:cs typeface="Meiryo UI" pitchFamily="50" charset="-128"/>
                      </a:endParaRPr>
                    </a:p>
                    <a:p>
                      <a:pPr marL="182563" marR="0" indent="-182563" algn="l" defTabSz="914400" rtl="0" eaLnBrk="1" fontAlgn="auto" latinLnBrk="0" hangingPunct="1">
                        <a:lnSpc>
                          <a:spcPts val="1900"/>
                        </a:lnSpc>
                        <a:spcBef>
                          <a:spcPts val="0"/>
                        </a:spcBef>
                        <a:spcAft>
                          <a:spcPts val="0"/>
                        </a:spcAft>
                        <a:buClrTx/>
                        <a:buSzTx/>
                        <a:buFontTx/>
                        <a:buNone/>
                        <a:tabLst/>
                        <a:defRPr/>
                      </a:pPr>
                      <a:r>
                        <a:rPr kumimoji="1" lang="ja-JP" altLang="en-US" sz="1800" dirty="0">
                          <a:solidFill>
                            <a:schemeClr val="tx1"/>
                          </a:solidFill>
                          <a:latin typeface="Meiryo UI" pitchFamily="50" charset="-128"/>
                          <a:ea typeface="Meiryo UI" pitchFamily="50" charset="-128"/>
                          <a:cs typeface="Meiryo UI" pitchFamily="50" charset="-128"/>
                        </a:rPr>
                        <a:t>◆</a:t>
                      </a:r>
                      <a:r>
                        <a:rPr kumimoji="1" lang="ja-JP" altLang="en-US" sz="1800" b="1" dirty="0">
                          <a:solidFill>
                            <a:schemeClr val="tx1"/>
                          </a:solidFill>
                          <a:latin typeface="Meiryo UI" pitchFamily="50" charset="-128"/>
                          <a:ea typeface="Meiryo UI" pitchFamily="50" charset="-128"/>
                          <a:cs typeface="Meiryo UI" pitchFamily="50" charset="-128"/>
                        </a:rPr>
                        <a:t>利用者の視点にたった利便性の向上</a:t>
                      </a:r>
                      <a:endParaRPr kumimoji="1" lang="en-US" altLang="ja-JP" sz="1800" b="1"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Meiryo UI" pitchFamily="50" charset="-128"/>
                          <a:ea typeface="Meiryo UI" pitchFamily="50" charset="-128"/>
                          <a:cs typeface="Meiryo UI" pitchFamily="50" charset="-128"/>
                        </a:rPr>
                        <a:t>＊乗継ぎ時の利用者の負担感（移動時間、料金）</a:t>
                      </a: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Meiryo UI" pitchFamily="50" charset="-128"/>
                          <a:ea typeface="Meiryo UI" pitchFamily="50" charset="-128"/>
                          <a:cs typeface="Meiryo UI" pitchFamily="50" charset="-128"/>
                        </a:rPr>
                        <a:t>＊わかりにくい乗継ぎ案内</a:t>
                      </a:r>
                      <a:endParaRPr kumimoji="1" lang="en-US" altLang="ja-JP" sz="1400"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Meiryo UI" pitchFamily="50" charset="-128"/>
                          <a:ea typeface="Meiryo UI" pitchFamily="50" charset="-128"/>
                          <a:cs typeface="Meiryo UI" pitchFamily="50" charset="-128"/>
                        </a:rPr>
                        <a:t>＊鉄道やバスの利用者減少によるサービス低下の恐れ</a:t>
                      </a:r>
                      <a:endParaRPr kumimoji="1" lang="en-US" altLang="ja-JP" sz="1400" dirty="0">
                        <a:solidFill>
                          <a:schemeClr val="tx1"/>
                        </a:solidFill>
                        <a:latin typeface="Meiryo UI" pitchFamily="50" charset="-128"/>
                        <a:ea typeface="Meiryo UI" pitchFamily="50" charset="-128"/>
                        <a:cs typeface="Meiryo UI" pitchFamily="50" charset="-128"/>
                      </a:endParaRPr>
                    </a:p>
                    <a:p>
                      <a:pPr marL="177800" marR="0" indent="-177800" algn="l" defTabSz="914400" rtl="0" eaLnBrk="1" fontAlgn="auto" latinLnBrk="0" hangingPunct="1">
                        <a:lnSpc>
                          <a:spcPts val="1600"/>
                        </a:lnSpc>
                        <a:spcBef>
                          <a:spcPts val="0"/>
                        </a:spcBef>
                        <a:spcAft>
                          <a:spcPts val="0"/>
                        </a:spcAft>
                        <a:buClrTx/>
                        <a:buSzTx/>
                        <a:buFontTx/>
                        <a:buNone/>
                        <a:tabLst/>
                        <a:defRPr/>
                      </a:pPr>
                      <a:r>
                        <a:rPr kumimoji="1" lang="ja-JP" altLang="en-US" sz="1400" u="none" dirty="0">
                          <a:solidFill>
                            <a:schemeClr val="tx1"/>
                          </a:solidFill>
                          <a:latin typeface="Meiryo UI" pitchFamily="50" charset="-128"/>
                          <a:ea typeface="Meiryo UI" pitchFamily="50" charset="-128"/>
                          <a:cs typeface="Meiryo UI" pitchFamily="50" charset="-128"/>
                        </a:rPr>
                        <a:t>＊交通モードの多様化により、選択の幅が増える一方で、公共交通の利用がより複雑になるおそれ</a:t>
                      </a:r>
                      <a:r>
                        <a:rPr kumimoji="1" lang="ja-JP" altLang="en-US" sz="1400" dirty="0">
                          <a:solidFill>
                            <a:schemeClr val="tx1"/>
                          </a:solidFill>
                          <a:latin typeface="Meiryo UI" pitchFamily="50" charset="-128"/>
                          <a:ea typeface="Meiryo UI" pitchFamily="50" charset="-128"/>
                          <a:cs typeface="Meiryo UI" pitchFamily="50" charset="-128"/>
                        </a:rPr>
                        <a:t>　</a:t>
                      </a:r>
                    </a:p>
                  </a:txBody>
                  <a:tcPr marL="108000" marR="108000" marT="36000" marB="36000"/>
                </a:tc>
                <a:tc>
                  <a:txBody>
                    <a:bodyPr/>
                    <a:lstStyle/>
                    <a:p>
                      <a:pPr algn="l">
                        <a:lnSpc>
                          <a:spcPts val="1900"/>
                        </a:lnSpc>
                      </a:pPr>
                      <a:r>
                        <a:rPr kumimoji="1" lang="ja-JP" altLang="en-US" sz="1700" b="1" dirty="0">
                          <a:solidFill>
                            <a:schemeClr val="tx1"/>
                          </a:solidFill>
                          <a:latin typeface="Meiryo UI" pitchFamily="50" charset="-128"/>
                          <a:ea typeface="Meiryo UI" pitchFamily="50" charset="-128"/>
                          <a:cs typeface="Meiryo UI" pitchFamily="50" charset="-128"/>
                        </a:rPr>
                        <a:t>◆鉄道ネットワークの充実</a:t>
                      </a:r>
                      <a:endParaRPr kumimoji="1" lang="en-US" altLang="ja-JP" sz="1700" b="1" dirty="0">
                        <a:solidFill>
                          <a:schemeClr val="tx1"/>
                        </a:solidFill>
                        <a:latin typeface="Meiryo UI" pitchFamily="50" charset="-128"/>
                        <a:ea typeface="Meiryo UI" pitchFamily="50" charset="-128"/>
                        <a:cs typeface="Meiryo UI" pitchFamily="50" charset="-128"/>
                      </a:endParaRPr>
                    </a:p>
                    <a:p>
                      <a:pPr marL="182563" indent="-182563" algn="l">
                        <a:lnSpc>
                          <a:spcPts val="1800"/>
                        </a:lnSpc>
                      </a:pPr>
                      <a:r>
                        <a:rPr kumimoji="1" lang="ja-JP" altLang="en-US" sz="1600" dirty="0">
                          <a:solidFill>
                            <a:schemeClr val="tx1"/>
                          </a:solidFill>
                          <a:latin typeface="Meiryo UI" pitchFamily="50" charset="-128"/>
                          <a:ea typeface="Meiryo UI" pitchFamily="50" charset="-128"/>
                          <a:cs typeface="Meiryo UI" pitchFamily="50" charset="-128"/>
                        </a:rPr>
                        <a:t>＊広域拠点へのアクセス性の向上</a:t>
                      </a:r>
                      <a:r>
                        <a:rPr kumimoji="1" lang="ja-JP" altLang="en-US" sz="1600" u="none" dirty="0">
                          <a:solidFill>
                            <a:schemeClr val="tx1"/>
                          </a:solidFill>
                          <a:latin typeface="Meiryo UI" pitchFamily="50" charset="-128"/>
                          <a:ea typeface="Meiryo UI" pitchFamily="50" charset="-128"/>
                          <a:cs typeface="Meiryo UI" pitchFamily="50" charset="-128"/>
                        </a:rPr>
                        <a:t>やネットワークの多重化を</a:t>
                      </a:r>
                      <a:r>
                        <a:rPr kumimoji="1" lang="ja-JP" altLang="en-US" sz="1600" dirty="0">
                          <a:solidFill>
                            <a:schemeClr val="tx1"/>
                          </a:solidFill>
                          <a:latin typeface="Meiryo UI" pitchFamily="50" charset="-128"/>
                          <a:ea typeface="Meiryo UI" pitchFamily="50" charset="-128"/>
                          <a:cs typeface="Meiryo UI" pitchFamily="50" charset="-128"/>
                        </a:rPr>
                        <a:t>図る（国土軸、関空、都心など）</a:t>
                      </a:r>
                      <a:endParaRPr kumimoji="1" lang="en-US" altLang="ja-JP" sz="1600" dirty="0">
                        <a:solidFill>
                          <a:schemeClr val="tx1"/>
                        </a:solidFill>
                        <a:latin typeface="Meiryo UI" pitchFamily="50" charset="-128"/>
                        <a:ea typeface="Meiryo UI" pitchFamily="50" charset="-128"/>
                        <a:cs typeface="Meiryo UI" pitchFamily="50" charset="-128"/>
                      </a:endParaRPr>
                    </a:p>
                    <a:p>
                      <a:pPr marL="182563" indent="-182563" algn="l">
                        <a:lnSpc>
                          <a:spcPts val="1800"/>
                        </a:lnSpc>
                      </a:pPr>
                      <a:r>
                        <a:rPr kumimoji="1" lang="ja-JP" altLang="en-US" sz="1600" dirty="0">
                          <a:solidFill>
                            <a:schemeClr val="tx1"/>
                          </a:solidFill>
                          <a:latin typeface="Meiryo UI" pitchFamily="50" charset="-128"/>
                          <a:ea typeface="Meiryo UI" pitchFamily="50" charset="-128"/>
                          <a:cs typeface="Meiryo UI" pitchFamily="50" charset="-128"/>
                        </a:rPr>
                        <a:t>＊既設路線間を有機的に結節し、都市間の連携強化や、観光拠点へのアクセス性の向上を図る</a:t>
                      </a:r>
                      <a:endParaRPr kumimoji="1" lang="en-US" altLang="ja-JP" sz="1600" dirty="0">
                        <a:solidFill>
                          <a:schemeClr val="tx1"/>
                        </a:solidFill>
                        <a:latin typeface="Meiryo UI" pitchFamily="50" charset="-128"/>
                        <a:ea typeface="Meiryo UI" pitchFamily="50" charset="-128"/>
                        <a:cs typeface="Meiryo UI" pitchFamily="50" charset="-128"/>
                      </a:endParaRPr>
                    </a:p>
                    <a:p>
                      <a:pPr marL="182563" indent="-182563" algn="l">
                        <a:lnSpc>
                          <a:spcPts val="2000"/>
                        </a:lnSpc>
                      </a:pPr>
                      <a:endParaRPr kumimoji="1" lang="en-US" altLang="ja-JP" sz="1800" dirty="0">
                        <a:solidFill>
                          <a:schemeClr val="tx1"/>
                        </a:solidFill>
                        <a:latin typeface="Meiryo UI" pitchFamily="50" charset="-128"/>
                        <a:ea typeface="Meiryo UI" pitchFamily="50" charset="-128"/>
                        <a:cs typeface="Meiryo UI" pitchFamily="50" charset="-128"/>
                      </a:endParaRPr>
                    </a:p>
                    <a:p>
                      <a:pPr algn="l">
                        <a:lnSpc>
                          <a:spcPts val="2600"/>
                        </a:lnSpc>
                      </a:pPr>
                      <a:r>
                        <a:rPr kumimoji="1" lang="ja-JP" altLang="en-US" sz="1700" b="1" dirty="0">
                          <a:solidFill>
                            <a:schemeClr val="tx1"/>
                          </a:solidFill>
                          <a:latin typeface="Meiryo UI" pitchFamily="50" charset="-128"/>
                          <a:ea typeface="Meiryo UI" pitchFamily="50" charset="-128"/>
                          <a:cs typeface="Meiryo UI" pitchFamily="50" charset="-128"/>
                        </a:rPr>
                        <a:t>◆利便性向上</a:t>
                      </a:r>
                      <a:endParaRPr kumimoji="1" lang="en-US" altLang="ja-JP" sz="1700" b="1" dirty="0">
                        <a:solidFill>
                          <a:schemeClr val="tx1"/>
                        </a:solidFill>
                        <a:latin typeface="Meiryo UI" pitchFamily="50" charset="-128"/>
                        <a:ea typeface="Meiryo UI" pitchFamily="50" charset="-128"/>
                        <a:cs typeface="Meiryo UI" pitchFamily="50" charset="-128"/>
                      </a:endParaRPr>
                    </a:p>
                    <a:p>
                      <a:pPr marL="174625" indent="-174625" algn="l">
                        <a:lnSpc>
                          <a:spcPts val="1800"/>
                        </a:lnSpc>
                      </a:pPr>
                      <a:r>
                        <a:rPr kumimoji="1" lang="ja-JP" altLang="en-US" sz="1600" dirty="0">
                          <a:solidFill>
                            <a:schemeClr val="tx1"/>
                          </a:solidFill>
                          <a:latin typeface="Meiryo UI" pitchFamily="50" charset="-128"/>
                          <a:ea typeface="Meiryo UI" pitchFamily="50" charset="-128"/>
                          <a:cs typeface="Meiryo UI" pitchFamily="50" charset="-128"/>
                        </a:rPr>
                        <a:t>＊乗継ぎ時の移動負担の軽減や情報案内の充実などにより利便性</a:t>
                      </a:r>
                      <a:r>
                        <a:rPr kumimoji="1" lang="ja-JP" altLang="en-US" sz="1600" u="none" dirty="0">
                          <a:solidFill>
                            <a:schemeClr val="tx1"/>
                          </a:solidFill>
                          <a:latin typeface="Meiryo UI" pitchFamily="50" charset="-128"/>
                          <a:ea typeface="Meiryo UI" pitchFamily="50" charset="-128"/>
                          <a:cs typeface="Meiryo UI" pitchFamily="50" charset="-128"/>
                        </a:rPr>
                        <a:t>や周遊性</a:t>
                      </a:r>
                      <a:r>
                        <a:rPr kumimoji="1" lang="ja-JP" altLang="en-US" sz="1600" dirty="0">
                          <a:solidFill>
                            <a:schemeClr val="tx1"/>
                          </a:solidFill>
                          <a:latin typeface="Meiryo UI" pitchFamily="50" charset="-128"/>
                          <a:ea typeface="Meiryo UI" pitchFamily="50" charset="-128"/>
                          <a:cs typeface="Meiryo UI" pitchFamily="50" charset="-128"/>
                        </a:rPr>
                        <a:t>の向上を図る</a:t>
                      </a:r>
                      <a:endParaRPr kumimoji="1" lang="en-US" altLang="ja-JP" sz="1600" dirty="0">
                        <a:solidFill>
                          <a:schemeClr val="tx1"/>
                        </a:solidFill>
                        <a:latin typeface="Meiryo UI" pitchFamily="50" charset="-128"/>
                        <a:ea typeface="Meiryo UI" pitchFamily="50" charset="-128"/>
                        <a:cs typeface="Meiryo UI" pitchFamily="50" charset="-128"/>
                      </a:endParaRPr>
                    </a:p>
                    <a:p>
                      <a:pPr marL="174625" indent="-174625" algn="l">
                        <a:lnSpc>
                          <a:spcPts val="1800"/>
                        </a:lnSpc>
                      </a:pPr>
                      <a:r>
                        <a:rPr kumimoji="1" lang="ja-JP" altLang="en-US" sz="1600" u="none" dirty="0">
                          <a:solidFill>
                            <a:schemeClr val="tx1"/>
                          </a:solidFill>
                          <a:latin typeface="Meiryo UI" pitchFamily="50" charset="-128"/>
                          <a:ea typeface="Meiryo UI" pitchFamily="50" charset="-128"/>
                          <a:cs typeface="Meiryo UI" pitchFamily="50" charset="-128"/>
                        </a:rPr>
                        <a:t>＊災害時において、利用者視点で迅速かつ適切な鉄道運行の情報提供</a:t>
                      </a:r>
                      <a:endParaRPr kumimoji="1" lang="en-US" altLang="ja-JP" sz="1600" u="none" dirty="0">
                        <a:solidFill>
                          <a:schemeClr val="tx1"/>
                        </a:solidFill>
                        <a:latin typeface="Meiryo UI" pitchFamily="50" charset="-128"/>
                        <a:ea typeface="Meiryo UI" pitchFamily="50" charset="-128"/>
                        <a:cs typeface="Meiryo UI" pitchFamily="50" charset="-128"/>
                      </a:endParaRPr>
                    </a:p>
                    <a:p>
                      <a:pPr marL="174625" indent="-174625" algn="l">
                        <a:lnSpc>
                          <a:spcPts val="1800"/>
                        </a:lnSpc>
                      </a:pPr>
                      <a:endParaRPr kumimoji="1" lang="en-US" altLang="ja-JP" sz="1800" b="0" u="none" dirty="0">
                        <a:solidFill>
                          <a:schemeClr val="tx1"/>
                        </a:solidFill>
                        <a:latin typeface="Meiryo UI" pitchFamily="50" charset="-128"/>
                        <a:ea typeface="Meiryo UI" pitchFamily="50" charset="-128"/>
                        <a:cs typeface="Meiryo UI" pitchFamily="50" charset="-128"/>
                      </a:endParaRPr>
                    </a:p>
                    <a:p>
                      <a:pPr marL="174625" indent="-174625" algn="l">
                        <a:lnSpc>
                          <a:spcPts val="1800"/>
                        </a:lnSpc>
                      </a:pPr>
                      <a:endParaRPr kumimoji="1" lang="en-US" altLang="ja-JP" sz="1800" b="0" u="none" dirty="0">
                        <a:solidFill>
                          <a:schemeClr val="tx1"/>
                        </a:solidFill>
                        <a:latin typeface="Meiryo UI" pitchFamily="50" charset="-128"/>
                        <a:ea typeface="Meiryo UI" pitchFamily="50" charset="-128"/>
                        <a:cs typeface="Meiryo UI" pitchFamily="50" charset="-128"/>
                      </a:endParaRPr>
                    </a:p>
                    <a:p>
                      <a:pPr algn="l">
                        <a:lnSpc>
                          <a:spcPts val="2600"/>
                        </a:lnSpc>
                      </a:pPr>
                      <a:r>
                        <a:rPr kumimoji="1" lang="ja-JP" altLang="en-US" sz="1700" b="1" dirty="0">
                          <a:solidFill>
                            <a:schemeClr val="tx1"/>
                          </a:solidFill>
                          <a:latin typeface="Meiryo UI" pitchFamily="50" charset="-128"/>
                          <a:ea typeface="Meiryo UI" pitchFamily="50" charset="-128"/>
                          <a:cs typeface="Meiryo UI" pitchFamily="50" charset="-128"/>
                        </a:rPr>
                        <a:t>◆利用促進</a:t>
                      </a:r>
                      <a:endParaRPr kumimoji="1" lang="en-US" altLang="ja-JP" sz="1700" b="1" dirty="0">
                        <a:solidFill>
                          <a:schemeClr val="tx1"/>
                        </a:solidFill>
                        <a:latin typeface="Meiryo UI" pitchFamily="50" charset="-128"/>
                        <a:ea typeface="Meiryo UI" pitchFamily="50" charset="-128"/>
                        <a:cs typeface="Meiryo UI" pitchFamily="50" charset="-128"/>
                      </a:endParaRPr>
                    </a:p>
                    <a:p>
                      <a:pPr marL="182563" indent="-182563" algn="l">
                        <a:lnSpc>
                          <a:spcPts val="1800"/>
                        </a:lnSpc>
                      </a:pPr>
                      <a:r>
                        <a:rPr kumimoji="1" lang="ja-JP" altLang="en-US" sz="1600" u="none" dirty="0">
                          <a:solidFill>
                            <a:schemeClr val="tx1"/>
                          </a:solidFill>
                          <a:latin typeface="Meiryo UI" pitchFamily="50" charset="-128"/>
                          <a:ea typeface="Meiryo UI" pitchFamily="50" charset="-128"/>
                          <a:cs typeface="Meiryo UI" pitchFamily="50" charset="-128"/>
                        </a:rPr>
                        <a:t>＊交通手段、事業者の垣根なく、利用者視点による一元的な交通サービス（</a:t>
                      </a:r>
                      <a:r>
                        <a:rPr kumimoji="1" lang="en-US" altLang="ja-JP" sz="1600" u="none" dirty="0" err="1">
                          <a:solidFill>
                            <a:schemeClr val="tx1"/>
                          </a:solidFill>
                          <a:latin typeface="Meiryo UI" pitchFamily="50" charset="-128"/>
                          <a:ea typeface="Meiryo UI" pitchFamily="50" charset="-128"/>
                          <a:cs typeface="Meiryo UI" pitchFamily="50" charset="-128"/>
                        </a:rPr>
                        <a:t>MaaS</a:t>
                      </a:r>
                      <a:r>
                        <a:rPr kumimoji="1" lang="ja-JP" altLang="en-US" sz="1600" u="none" dirty="0">
                          <a:solidFill>
                            <a:schemeClr val="tx1"/>
                          </a:solidFill>
                          <a:latin typeface="Meiryo UI" pitchFamily="50" charset="-128"/>
                          <a:ea typeface="Meiryo UI" pitchFamily="50" charset="-128"/>
                          <a:cs typeface="Meiryo UI" pitchFamily="50" charset="-128"/>
                        </a:rPr>
                        <a:t>）等の実現に向けた</a:t>
                      </a:r>
                      <a:endParaRPr kumimoji="1" lang="en-US" altLang="ja-JP" sz="1600" u="none" dirty="0">
                        <a:solidFill>
                          <a:schemeClr val="tx1"/>
                        </a:solidFill>
                        <a:latin typeface="Meiryo UI" pitchFamily="50" charset="-128"/>
                        <a:ea typeface="Meiryo UI" pitchFamily="50" charset="-128"/>
                        <a:cs typeface="Meiryo UI" pitchFamily="50" charset="-128"/>
                      </a:endParaRPr>
                    </a:p>
                    <a:p>
                      <a:pPr marL="182563" indent="-182563" algn="l">
                        <a:lnSpc>
                          <a:spcPts val="1800"/>
                        </a:lnSpc>
                      </a:pPr>
                      <a:r>
                        <a:rPr kumimoji="1" lang="ja-JP" altLang="en-US" sz="1600" u="none" dirty="0">
                          <a:solidFill>
                            <a:schemeClr val="tx1"/>
                          </a:solidFill>
                          <a:latin typeface="Meiryo UI" pitchFamily="50" charset="-128"/>
                          <a:ea typeface="Meiryo UI" pitchFamily="50" charset="-128"/>
                          <a:cs typeface="Meiryo UI" pitchFamily="50" charset="-128"/>
                        </a:rPr>
                        <a:t>　</a:t>
                      </a:r>
                      <a:r>
                        <a:rPr kumimoji="1" lang="ja-JP" altLang="en-US" sz="1600" u="none" baseline="0" dirty="0">
                          <a:solidFill>
                            <a:schemeClr val="tx1"/>
                          </a:solidFill>
                          <a:latin typeface="Meiryo UI" pitchFamily="50" charset="-128"/>
                          <a:ea typeface="Meiryo UI" pitchFamily="50" charset="-128"/>
                          <a:cs typeface="Meiryo UI" pitchFamily="50" charset="-128"/>
                        </a:rPr>
                        <a:t> </a:t>
                      </a:r>
                      <a:r>
                        <a:rPr kumimoji="1" lang="ja-JP" altLang="en-US" sz="1600" u="none" dirty="0">
                          <a:solidFill>
                            <a:schemeClr val="tx1"/>
                          </a:solidFill>
                          <a:latin typeface="Meiryo UI" pitchFamily="50" charset="-128"/>
                          <a:ea typeface="Meiryo UI" pitchFamily="50" charset="-128"/>
                          <a:cs typeface="Meiryo UI" pitchFamily="50" charset="-128"/>
                        </a:rPr>
                        <a:t>検討</a:t>
                      </a:r>
                      <a:endParaRPr kumimoji="1" lang="en-US" altLang="ja-JP" sz="1600" u="none" dirty="0">
                        <a:solidFill>
                          <a:schemeClr val="tx1"/>
                        </a:solidFill>
                        <a:latin typeface="Meiryo UI" pitchFamily="50" charset="-128"/>
                        <a:ea typeface="Meiryo UI" pitchFamily="50" charset="-128"/>
                        <a:cs typeface="Meiryo UI" pitchFamily="50" charset="-128"/>
                      </a:endParaRPr>
                    </a:p>
                    <a:p>
                      <a:pPr marL="182563" indent="-182563" algn="l">
                        <a:lnSpc>
                          <a:spcPts val="1800"/>
                        </a:lnSpc>
                      </a:pPr>
                      <a:r>
                        <a:rPr kumimoji="1" lang="ja-JP" altLang="en-US" sz="1600" dirty="0">
                          <a:solidFill>
                            <a:schemeClr val="tx1"/>
                          </a:solidFill>
                          <a:latin typeface="Meiryo UI" pitchFamily="50" charset="-128"/>
                          <a:ea typeface="Meiryo UI" pitchFamily="50" charset="-128"/>
                          <a:cs typeface="Meiryo UI" pitchFamily="50" charset="-128"/>
                        </a:rPr>
                        <a:t>＊観光地とタイアップした利用促進策などにより利用機会の増加を促す</a:t>
                      </a:r>
                      <a:endParaRPr kumimoji="1" lang="en-US" altLang="ja-JP" sz="1600" dirty="0">
                        <a:solidFill>
                          <a:schemeClr val="tx1"/>
                        </a:solidFill>
                        <a:latin typeface="Meiryo UI" pitchFamily="50" charset="-128"/>
                        <a:ea typeface="Meiryo UI" pitchFamily="50" charset="-128"/>
                        <a:cs typeface="Meiryo UI" pitchFamily="50" charset="-128"/>
                      </a:endParaRPr>
                    </a:p>
                  </a:txBody>
                  <a:tcPr marL="108000" marR="108000" marT="36000" marB="36000"/>
                </a:tc>
                <a:extLst>
                  <a:ext uri="{0D108BD9-81ED-4DB2-BD59-A6C34878D82A}">
                    <a16:rowId xmlns:a16="http://schemas.microsoft.com/office/drawing/2014/main" val="10001"/>
                  </a:ext>
                </a:extLst>
              </a:tr>
            </a:tbl>
          </a:graphicData>
        </a:graphic>
      </p:graphicFrame>
      <p:sp>
        <p:nvSpPr>
          <p:cNvPr id="7" name="右矢印 6"/>
          <p:cNvSpPr/>
          <p:nvPr/>
        </p:nvSpPr>
        <p:spPr>
          <a:xfrm>
            <a:off x="5616144" y="3627527"/>
            <a:ext cx="252000" cy="1620000"/>
          </a:xfrm>
          <a:prstGeom prst="rightArrow">
            <a:avLst>
              <a:gd name="adj1" fmla="val 50000"/>
              <a:gd name="adj2" fmla="val 70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pPr>
              <a:defRPr/>
            </a:pPr>
            <a:fld id="{9126C135-2A3E-49C2-BF18-D65F4F7DE898}" type="slidenum">
              <a:rPr lang="ja-JP" altLang="en-US" smtClean="0"/>
              <a:pPr>
                <a:defRPr/>
              </a:pPr>
              <a:t>7</a:t>
            </a:fld>
            <a:endParaRPr lang="ja-JP" altLang="en-US" dirty="0"/>
          </a:p>
        </p:txBody>
      </p:sp>
      <p:sp>
        <p:nvSpPr>
          <p:cNvPr id="9" name="右矢印 8"/>
          <p:cNvSpPr/>
          <p:nvPr/>
        </p:nvSpPr>
        <p:spPr>
          <a:xfrm>
            <a:off x="5616144" y="1748705"/>
            <a:ext cx="252000" cy="1620000"/>
          </a:xfrm>
          <a:prstGeom prst="rightArrow">
            <a:avLst>
              <a:gd name="adj1" fmla="val 50000"/>
              <a:gd name="adj2" fmla="val 70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3716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27384"/>
            <a:ext cx="9144000" cy="513185"/>
          </a:xfrm>
          <a:prstGeom prst="rect">
            <a:avLst/>
          </a:prstGeom>
          <a:gradFill rotWithShape="1">
            <a:gsLst>
              <a:gs pos="0">
                <a:srgbClr val="3333CC"/>
              </a:gs>
              <a:gs pos="50000">
                <a:schemeClr val="bg1"/>
              </a:gs>
              <a:gs pos="100000">
                <a:srgbClr val="3333CC"/>
              </a:gs>
            </a:gsLst>
            <a:lin ang="5400000" scaled="1"/>
          </a:gradFill>
          <a:ln>
            <a:noFill/>
          </a:ln>
          <a:effectLst/>
        </p:spPr>
        <p:txBody>
          <a:bodyPr wrap="none" lIns="91435" tIns="45717" rIns="91435" bIns="45717" anchor="ctr"/>
          <a:lstStyle/>
          <a:p>
            <a:pPr>
              <a:defRPr/>
            </a:pPr>
            <a:r>
              <a:rPr lang="ja-JP" altLang="en-US" sz="2800" dirty="0">
                <a:latin typeface="Meiryo UI" pitchFamily="50" charset="-128"/>
                <a:ea typeface="Meiryo UI" pitchFamily="50" charset="-128"/>
                <a:cs typeface="Meiryo UI" pitchFamily="50" charset="-128"/>
              </a:rPr>
              <a:t>３．公共交通戦略の基本的方向性</a:t>
            </a:r>
          </a:p>
        </p:txBody>
      </p:sp>
      <p:sp>
        <p:nvSpPr>
          <p:cNvPr id="5" name="テキスト ボックス 2"/>
          <p:cNvSpPr txBox="1">
            <a:spLocks noChangeArrowheads="1"/>
          </p:cNvSpPr>
          <p:nvPr/>
        </p:nvSpPr>
        <p:spPr bwMode="auto">
          <a:xfrm>
            <a:off x="122237" y="548680"/>
            <a:ext cx="8928000" cy="864000"/>
          </a:xfrm>
          <a:prstGeom prst="rect">
            <a:avLst/>
          </a:prstGeom>
          <a:solidFill>
            <a:schemeClr val="tx2">
              <a:lumMod val="20000"/>
              <a:lumOff val="80000"/>
            </a:schemeClr>
          </a:solidFill>
          <a:ln w="9525">
            <a:solidFill>
              <a:srgbClr val="000000"/>
            </a:solidFill>
            <a:miter lim="800000"/>
            <a:headEnd/>
            <a:tailEnd/>
          </a:ln>
        </p:spPr>
        <p:txBody>
          <a:bodyPr lIns="72000" tIns="72000" rIns="72000" bIns="72000">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indent="0" eaLnBrk="1" hangingPunct="1">
              <a:defRPr/>
            </a:pPr>
            <a:r>
              <a:rPr lang="ja-JP" altLang="en-US" b="1" dirty="0">
                <a:latin typeface="Meiryo UI" pitchFamily="50" charset="-128"/>
                <a:ea typeface="Meiryo UI" pitchFamily="50" charset="-128"/>
                <a:cs typeface="Meiryo UI" pitchFamily="50" charset="-128"/>
              </a:rPr>
              <a:t>■　目的</a:t>
            </a:r>
            <a:endParaRPr lang="en-US" altLang="ja-JP" b="1" dirty="0">
              <a:latin typeface="Meiryo UI" pitchFamily="50" charset="-128"/>
              <a:ea typeface="Meiryo UI" pitchFamily="50" charset="-128"/>
              <a:cs typeface="Meiryo UI" pitchFamily="50" charset="-128"/>
            </a:endParaRPr>
          </a:p>
          <a:p>
            <a:pPr eaLnBrk="1" hangingPunct="1">
              <a:lnSpc>
                <a:spcPts val="2000"/>
              </a:lnSpc>
              <a:defRPr/>
            </a:pPr>
            <a:r>
              <a:rPr lang="ja-JP" altLang="en-US" b="1"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　都市の成長・魅力向上や、府民の暮らしの充実を図るため、公共交通に関する取組みの方向性を明示</a:t>
            </a:r>
          </a:p>
        </p:txBody>
      </p:sp>
      <p:sp>
        <p:nvSpPr>
          <p:cNvPr id="7" name="テキスト ボックス 2"/>
          <p:cNvSpPr txBox="1">
            <a:spLocks noChangeArrowheads="1"/>
          </p:cNvSpPr>
          <p:nvPr/>
        </p:nvSpPr>
        <p:spPr bwMode="auto">
          <a:xfrm>
            <a:off x="122236" y="1461441"/>
            <a:ext cx="8928000" cy="2628000"/>
          </a:xfrm>
          <a:prstGeom prst="rect">
            <a:avLst/>
          </a:prstGeom>
          <a:solidFill>
            <a:schemeClr val="tx2">
              <a:lumMod val="20000"/>
              <a:lumOff val="80000"/>
            </a:schemeClr>
          </a:solidFill>
          <a:ln w="9525">
            <a:solidFill>
              <a:srgbClr val="000000"/>
            </a:solidFill>
            <a:miter lim="800000"/>
            <a:headEnd/>
            <a:tailEnd/>
          </a:ln>
        </p:spPr>
        <p:txBody>
          <a:bodyPr lIns="72000" tIns="72000" rIns="72000" bIns="72000">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indent="0" eaLnBrk="1" hangingPunct="1">
              <a:defRPr/>
            </a:pPr>
            <a:r>
              <a:rPr lang="ja-JP" altLang="en-US" b="1" dirty="0">
                <a:latin typeface="Meiryo UI" pitchFamily="50" charset="-128"/>
                <a:ea typeface="Meiryo UI" pitchFamily="50" charset="-128"/>
                <a:cs typeface="Meiryo UI" pitchFamily="50" charset="-128"/>
              </a:rPr>
              <a:t>■　目指すべき姿</a:t>
            </a:r>
            <a:endParaRPr lang="en-US" altLang="ja-JP" b="1" dirty="0">
              <a:latin typeface="Meiryo UI" pitchFamily="50" charset="-128"/>
              <a:ea typeface="Meiryo UI" pitchFamily="50" charset="-128"/>
              <a:cs typeface="Meiryo UI" pitchFamily="50" charset="-128"/>
            </a:endParaRPr>
          </a:p>
          <a:p>
            <a:pPr eaLnBrk="1" hangingPunct="1">
              <a:lnSpc>
                <a:spcPts val="2000"/>
              </a:lnSpc>
              <a:defRPr/>
            </a:pPr>
            <a:r>
              <a:rPr lang="ja-JP" altLang="en-US" dirty="0">
                <a:latin typeface="Meiryo UI" pitchFamily="50" charset="-128"/>
                <a:ea typeface="Meiryo UI" pitchFamily="50" charset="-128"/>
                <a:cs typeface="Meiryo UI" pitchFamily="50" charset="-128"/>
              </a:rPr>
              <a:t>　　　万博の開催決定や</a:t>
            </a:r>
            <a:r>
              <a:rPr lang="en-US" altLang="ja-JP" dirty="0">
                <a:latin typeface="Meiryo UI" pitchFamily="50" charset="-128"/>
                <a:ea typeface="Meiryo UI" pitchFamily="50" charset="-128"/>
                <a:cs typeface="Meiryo UI" pitchFamily="50" charset="-128"/>
              </a:rPr>
              <a:t>IR</a:t>
            </a:r>
            <a:r>
              <a:rPr lang="ja-JP" altLang="en-US" dirty="0">
                <a:latin typeface="Meiryo UI" pitchFamily="50" charset="-128"/>
                <a:ea typeface="Meiryo UI" pitchFamily="50" charset="-128"/>
                <a:cs typeface="Meiryo UI" pitchFamily="50" charset="-128"/>
              </a:rPr>
              <a:t>の誘致、百舌鳥・古市古墳群の世界遺産登録、リニア中央新幹線、北陸新幹線の具体化にあわせ、大阪における一定の公共交通ストックや魅力ある資源（商業・観光）の集積を活かし、これらの取組効果を最大限に発現させるとともに、災害時も可能な限り早期に都市機能が回復できるよう、</a:t>
            </a:r>
            <a:endParaRPr lang="en-US" altLang="ja-JP" dirty="0">
              <a:latin typeface="Meiryo UI" pitchFamily="50" charset="-128"/>
              <a:ea typeface="Meiryo UI" pitchFamily="50" charset="-128"/>
              <a:cs typeface="Meiryo UI" pitchFamily="50" charset="-128"/>
            </a:endParaRPr>
          </a:p>
          <a:p>
            <a:pPr eaLnBrk="1" hangingPunct="1">
              <a:lnSpc>
                <a:spcPts val="1400"/>
              </a:lnSpc>
              <a:defRPr/>
            </a:pPr>
            <a:endParaRPr lang="en-US" altLang="ja-JP" u="sng" dirty="0">
              <a:solidFill>
                <a:srgbClr val="FF0000"/>
              </a:solidFill>
              <a:latin typeface="Meiryo UI" pitchFamily="50" charset="-128"/>
              <a:ea typeface="Meiryo UI" pitchFamily="50" charset="-128"/>
              <a:cs typeface="Meiryo UI" pitchFamily="50" charset="-128"/>
            </a:endParaRPr>
          </a:p>
          <a:p>
            <a:pPr marL="444500" indent="-444500" eaLnBrk="1" hangingPunct="1">
              <a:lnSpc>
                <a:spcPts val="2000"/>
              </a:lnSpc>
              <a:defRPr/>
            </a:pPr>
            <a:r>
              <a:rPr lang="ja-JP" altLang="en-US" dirty="0">
                <a:latin typeface="Meiryo UI" pitchFamily="50" charset="-128"/>
                <a:ea typeface="Meiryo UI" pitchFamily="50" charset="-128"/>
                <a:cs typeface="Meiryo UI" pitchFamily="50" charset="-128"/>
              </a:rPr>
              <a:t>　　・</a:t>
            </a:r>
            <a:r>
              <a:rPr lang="ja-JP" altLang="en-US" b="1" dirty="0">
                <a:latin typeface="Meiryo UI" pitchFamily="50" charset="-128"/>
                <a:ea typeface="Meiryo UI" pitchFamily="50" charset="-128"/>
                <a:cs typeface="Meiryo UI" pitchFamily="50" charset="-128"/>
              </a:rPr>
              <a:t>広域拠点（関空、新大阪、大阪（うめきた））等へのアクセス性の向上や、大阪周辺都市や府内における地域間の連携強化、都市防災機能の向上を図る</a:t>
            </a:r>
            <a:r>
              <a:rPr lang="ja-JP" altLang="en-US"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a:p>
            <a:pPr marL="444500" indent="-444500" eaLnBrk="1" hangingPunct="1">
              <a:lnSpc>
                <a:spcPts val="2000"/>
              </a:lnSpc>
              <a:defRPr/>
            </a:pPr>
            <a:endParaRPr lang="en-US" altLang="ja-JP" dirty="0">
              <a:latin typeface="Meiryo UI" pitchFamily="50" charset="-128"/>
              <a:ea typeface="Meiryo UI" pitchFamily="50" charset="-128"/>
              <a:cs typeface="Meiryo UI" pitchFamily="50" charset="-128"/>
            </a:endParaRPr>
          </a:p>
          <a:p>
            <a:pPr marL="449263" indent="-449263" eaLnBrk="1" hangingPunct="1">
              <a:lnSpc>
                <a:spcPts val="2000"/>
              </a:lnSpc>
              <a:defRPr/>
            </a:pPr>
            <a:r>
              <a:rPr lang="ja-JP" altLang="en-US" dirty="0">
                <a:latin typeface="Meiryo UI" pitchFamily="50" charset="-128"/>
                <a:ea typeface="Meiryo UI" pitchFamily="50" charset="-128"/>
                <a:cs typeface="Meiryo UI" pitchFamily="50" charset="-128"/>
              </a:rPr>
              <a:t>　　・</a:t>
            </a:r>
            <a:r>
              <a:rPr lang="ja-JP" altLang="en-US" b="1" dirty="0">
                <a:latin typeface="Meiryo UI" pitchFamily="50" charset="-128"/>
                <a:ea typeface="Meiryo UI" pitchFamily="50" charset="-128"/>
                <a:cs typeface="Meiryo UI" pitchFamily="50" charset="-128"/>
              </a:rPr>
              <a:t>利用者の視点にたった、公共交通の利便性向上や、周遊性の向上を図る</a:t>
            </a:r>
            <a:endParaRPr lang="en-US" altLang="ja-JP" b="1" dirty="0">
              <a:latin typeface="Meiryo UI" pitchFamily="50" charset="-128"/>
              <a:ea typeface="Meiryo UI" pitchFamily="50" charset="-128"/>
              <a:cs typeface="Meiryo UI" pitchFamily="50" charset="-128"/>
            </a:endParaRPr>
          </a:p>
          <a:p>
            <a:pPr marL="449263" indent="-449263" eaLnBrk="1" hangingPunct="1">
              <a:lnSpc>
                <a:spcPts val="2000"/>
              </a:lnSpc>
              <a:defRPr/>
            </a:pPr>
            <a:r>
              <a:rPr lang="ja-JP" altLang="en-US" sz="1400" dirty="0">
                <a:latin typeface="Meiryo UI" pitchFamily="50" charset="-128"/>
                <a:ea typeface="Meiryo UI" pitchFamily="50" charset="-128"/>
                <a:cs typeface="Meiryo UI" pitchFamily="50" charset="-128"/>
              </a:rPr>
              <a:t>　</a:t>
            </a:r>
            <a:endParaRPr lang="en-US" altLang="ja-JP" sz="1400" dirty="0">
              <a:latin typeface="Meiryo UI" pitchFamily="50" charset="-128"/>
              <a:ea typeface="Meiryo UI" pitchFamily="50" charset="-128"/>
              <a:cs typeface="Meiryo UI" pitchFamily="50" charset="-128"/>
            </a:endParaRPr>
          </a:p>
          <a:p>
            <a:pPr marL="0" indent="0" eaLnBrk="1" hangingPunct="1">
              <a:defRPr/>
            </a:pPr>
            <a:r>
              <a:rPr lang="ja-JP" altLang="en-US" sz="1600"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p:txBody>
      </p:sp>
      <p:sp>
        <p:nvSpPr>
          <p:cNvPr id="8" name="テキスト ボックス 2"/>
          <p:cNvSpPr txBox="1">
            <a:spLocks noChangeArrowheads="1"/>
          </p:cNvSpPr>
          <p:nvPr/>
        </p:nvSpPr>
        <p:spPr bwMode="auto">
          <a:xfrm>
            <a:off x="119874" y="4129587"/>
            <a:ext cx="8928000" cy="2061164"/>
          </a:xfrm>
          <a:prstGeom prst="rect">
            <a:avLst/>
          </a:prstGeom>
          <a:solidFill>
            <a:schemeClr val="tx2">
              <a:lumMod val="20000"/>
              <a:lumOff val="80000"/>
            </a:schemeClr>
          </a:solidFill>
          <a:ln w="9525">
            <a:solidFill>
              <a:srgbClr val="000000"/>
            </a:solidFill>
            <a:miter lim="800000"/>
            <a:headEnd/>
            <a:tailEnd/>
          </a:ln>
        </p:spPr>
        <p:txBody>
          <a:bodyPr lIns="72000" tIns="72000" rIns="0" bIns="72000" anchor="ctr">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indent="0" eaLnBrk="1" hangingPunct="1">
              <a:lnSpc>
                <a:spcPts val="2000"/>
              </a:lnSpc>
              <a:defRPr/>
            </a:pPr>
            <a:r>
              <a:rPr lang="ja-JP" altLang="en-US" b="1" dirty="0">
                <a:latin typeface="Meiryo UI" pitchFamily="50" charset="-128"/>
                <a:ea typeface="Meiryo UI" pitchFamily="50" charset="-128"/>
                <a:cs typeface="Meiryo UI" pitchFamily="50" charset="-128"/>
              </a:rPr>
              <a:t>■　取組みの方向性</a:t>
            </a:r>
            <a:endParaRPr lang="en-US" altLang="ja-JP" b="1" dirty="0">
              <a:latin typeface="Meiryo UI" pitchFamily="50" charset="-128"/>
              <a:ea typeface="Meiryo UI" pitchFamily="50" charset="-128"/>
              <a:cs typeface="Meiryo UI" pitchFamily="50" charset="-128"/>
            </a:endParaRPr>
          </a:p>
          <a:p>
            <a:pPr marL="3048000" indent="-3048000" eaLnBrk="1" hangingPunct="1">
              <a:lnSpc>
                <a:spcPts val="2000"/>
              </a:lnSpc>
              <a:defRPr/>
            </a:pPr>
            <a:r>
              <a:rPr lang="ja-JP" altLang="en-US" dirty="0">
                <a:latin typeface="Meiryo UI" pitchFamily="50" charset="-128"/>
                <a:ea typeface="Meiryo UI" pitchFamily="50" charset="-128"/>
                <a:cs typeface="Meiryo UI" pitchFamily="50" charset="-128"/>
              </a:rPr>
              <a:t>　</a:t>
            </a:r>
            <a:r>
              <a:rPr lang="ja-JP" altLang="en-US" b="1" dirty="0">
                <a:latin typeface="Meiryo UI" pitchFamily="50" charset="-128"/>
                <a:ea typeface="Meiryo UI" pitchFamily="50" charset="-128"/>
                <a:cs typeface="Meiryo UI" pitchFamily="50" charset="-128"/>
              </a:rPr>
              <a:t>　１．鉄道ネットワークの充実 </a:t>
            </a:r>
            <a:endParaRPr lang="en-US" altLang="ja-JP" b="1" dirty="0">
              <a:latin typeface="Meiryo UI" pitchFamily="50" charset="-128"/>
              <a:ea typeface="Meiryo UI" pitchFamily="50" charset="-128"/>
              <a:cs typeface="Meiryo UI" pitchFamily="50" charset="-128"/>
            </a:endParaRPr>
          </a:p>
          <a:p>
            <a:pPr marL="3048000" indent="-3048000" eaLnBrk="1" hangingPunct="1">
              <a:lnSpc>
                <a:spcPts val="1800"/>
              </a:lnSpc>
              <a:defRPr/>
            </a:pPr>
            <a:r>
              <a:rPr lang="ja-JP" altLang="en-US" sz="1600" b="1"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（広域拠点へのアクセス性の向上やネットワークの多重化、都市間の連携強化、</a:t>
            </a:r>
            <a:endParaRPr lang="en-US" altLang="ja-JP" sz="1600" dirty="0">
              <a:latin typeface="Meiryo UI" pitchFamily="50" charset="-128"/>
              <a:ea typeface="Meiryo UI" pitchFamily="50" charset="-128"/>
              <a:cs typeface="Meiryo UI" pitchFamily="50" charset="-128"/>
            </a:endParaRPr>
          </a:p>
          <a:p>
            <a:pPr marL="3048000" indent="-3048000" eaLnBrk="1" hangingPunct="1">
              <a:lnSpc>
                <a:spcPts val="1800"/>
              </a:lnSpc>
              <a:defRPr/>
            </a:pPr>
            <a:r>
              <a:rPr lang="ja-JP" altLang="en-US" sz="1600" dirty="0">
                <a:latin typeface="Meiryo UI" pitchFamily="50" charset="-128"/>
                <a:ea typeface="Meiryo UI" pitchFamily="50" charset="-128"/>
                <a:cs typeface="Meiryo UI" pitchFamily="50" charset="-128"/>
              </a:rPr>
              <a:t>　　　　　　観光拠点へのアクセス性の向上）</a:t>
            </a:r>
          </a:p>
          <a:p>
            <a:pPr marL="0" indent="0" eaLnBrk="1" hangingPunct="1">
              <a:lnSpc>
                <a:spcPts val="2000"/>
              </a:lnSpc>
              <a:defRPr/>
            </a:pPr>
            <a:r>
              <a:rPr lang="ja-JP" altLang="en-US" b="1" dirty="0">
                <a:latin typeface="Meiryo UI" pitchFamily="50" charset="-128"/>
                <a:ea typeface="Meiryo UI" pitchFamily="50" charset="-128"/>
                <a:cs typeface="Meiryo UI" pitchFamily="50" charset="-128"/>
              </a:rPr>
              <a:t>　　２．公共交通の利便性向上</a:t>
            </a:r>
            <a:endParaRPr lang="en-US" altLang="ja-JP" b="1" dirty="0">
              <a:latin typeface="Meiryo UI" pitchFamily="50" charset="-128"/>
              <a:ea typeface="Meiryo UI" pitchFamily="50" charset="-128"/>
              <a:cs typeface="Meiryo UI" pitchFamily="50" charset="-128"/>
            </a:endParaRPr>
          </a:p>
          <a:p>
            <a:pPr marL="0" indent="0" eaLnBrk="1" hangingPunct="1">
              <a:lnSpc>
                <a:spcPts val="1800"/>
              </a:lnSpc>
              <a:defRPr/>
            </a:pPr>
            <a:r>
              <a:rPr lang="ja-JP" altLang="en-US" sz="1600" b="1"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（移動負担の軽減や乗継案内の充実、災害時の鉄道運行の情報提供などによる利便性向上）</a:t>
            </a:r>
            <a:endParaRPr lang="en-US" altLang="ja-JP" sz="1600" b="1" dirty="0">
              <a:latin typeface="Meiryo UI" pitchFamily="50" charset="-128"/>
              <a:ea typeface="Meiryo UI" pitchFamily="50" charset="-128"/>
              <a:cs typeface="Meiryo UI" pitchFamily="50" charset="-128"/>
            </a:endParaRPr>
          </a:p>
          <a:p>
            <a:pPr marL="0" indent="0" eaLnBrk="1" hangingPunct="1">
              <a:lnSpc>
                <a:spcPts val="2000"/>
              </a:lnSpc>
              <a:defRPr/>
            </a:pPr>
            <a:r>
              <a:rPr lang="ja-JP" altLang="en-US" b="1" dirty="0">
                <a:latin typeface="Meiryo UI" pitchFamily="50" charset="-128"/>
                <a:ea typeface="Meiryo UI" pitchFamily="50" charset="-128"/>
                <a:cs typeface="Meiryo UI" pitchFamily="50" charset="-128"/>
              </a:rPr>
              <a:t>　　３．公共交通の利用促進　</a:t>
            </a:r>
            <a:endParaRPr lang="en-US" altLang="ja-JP" b="1" dirty="0">
              <a:latin typeface="Meiryo UI" pitchFamily="50" charset="-128"/>
              <a:ea typeface="Meiryo UI" pitchFamily="50" charset="-128"/>
              <a:cs typeface="Meiryo UI" pitchFamily="50" charset="-128"/>
            </a:endParaRPr>
          </a:p>
          <a:p>
            <a:pPr marL="0" indent="0" eaLnBrk="1" hangingPunct="1">
              <a:lnSpc>
                <a:spcPts val="1800"/>
              </a:lnSpc>
              <a:defRPr/>
            </a:pPr>
            <a:r>
              <a:rPr lang="en-US" altLang="ja-JP" sz="1600" b="1"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（様々な主体と連携した観光モデルルートの発信や啓発活動などによる利用の促進</a:t>
            </a:r>
            <a:r>
              <a:rPr lang="ja-JP" altLang="en-US" dirty="0">
                <a:latin typeface="Meiryo UI" pitchFamily="50" charset="-128"/>
                <a:ea typeface="Meiryo UI" pitchFamily="50" charset="-128"/>
                <a:cs typeface="Meiryo UI" pitchFamily="50" charset="-128"/>
              </a:rPr>
              <a:t>）</a:t>
            </a:r>
            <a:endParaRPr lang="en-US" altLang="ja-JP" dirty="0">
              <a:latin typeface="Meiryo UI" pitchFamily="50" charset="-128"/>
              <a:ea typeface="Meiryo UI" pitchFamily="50" charset="-128"/>
              <a:cs typeface="Meiryo UI" pitchFamily="50" charset="-128"/>
            </a:endParaRPr>
          </a:p>
        </p:txBody>
      </p:sp>
      <p:sp>
        <p:nvSpPr>
          <p:cNvPr id="9" name="テキスト ボックス 2"/>
          <p:cNvSpPr txBox="1">
            <a:spLocks noChangeArrowheads="1"/>
          </p:cNvSpPr>
          <p:nvPr/>
        </p:nvSpPr>
        <p:spPr bwMode="auto">
          <a:xfrm>
            <a:off x="115932" y="6232538"/>
            <a:ext cx="8928000" cy="576000"/>
          </a:xfrm>
          <a:prstGeom prst="rect">
            <a:avLst/>
          </a:prstGeom>
          <a:solidFill>
            <a:schemeClr val="tx2">
              <a:lumMod val="20000"/>
              <a:lumOff val="80000"/>
            </a:schemeClr>
          </a:solidFill>
          <a:ln w="9525">
            <a:solidFill>
              <a:srgbClr val="000000"/>
            </a:solidFill>
            <a:miter lim="800000"/>
            <a:headEnd/>
            <a:tailEnd/>
          </a:ln>
        </p:spPr>
        <p:txBody>
          <a:bodyPr lIns="72000" tIns="72000" rIns="72000" bIns="72000" anchor="t">
            <a:noAutofit/>
          </a:bodyPr>
          <a:lstStyle>
            <a:lvl1pPr marL="273050" indent="-2730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0" indent="0" eaLnBrk="1" hangingPunct="1">
              <a:lnSpc>
                <a:spcPts val="2000"/>
              </a:lnSpc>
              <a:defRPr/>
            </a:pPr>
            <a:r>
              <a:rPr lang="ja-JP" altLang="en-US" b="1" dirty="0">
                <a:latin typeface="Meiryo UI" pitchFamily="50" charset="-128"/>
                <a:ea typeface="Meiryo UI" pitchFamily="50" charset="-128"/>
                <a:cs typeface="Meiryo UI" pitchFamily="50" charset="-128"/>
              </a:rPr>
              <a:t>■　活用方針</a:t>
            </a:r>
            <a:endParaRPr lang="en-US" altLang="ja-JP" b="1" dirty="0">
              <a:latin typeface="Meiryo UI" pitchFamily="50" charset="-128"/>
              <a:ea typeface="Meiryo UI" pitchFamily="50" charset="-128"/>
              <a:cs typeface="Meiryo UI" pitchFamily="50" charset="-128"/>
            </a:endParaRPr>
          </a:p>
          <a:p>
            <a:pPr marL="355600" indent="-355600" eaLnBrk="1" hangingPunct="1">
              <a:lnSpc>
                <a:spcPts val="2000"/>
              </a:lnSpc>
              <a:defRPr/>
            </a:pPr>
            <a:r>
              <a:rPr lang="ja-JP" altLang="en-US" dirty="0">
                <a:latin typeface="Meiryo UI" pitchFamily="50" charset="-128"/>
                <a:ea typeface="Meiryo UI" pitchFamily="50" charset="-128"/>
                <a:cs typeface="Meiryo UI" pitchFamily="50" charset="-128"/>
              </a:rPr>
              <a:t>　＊　府民や事業者や行政が、取組みの方向性を共有し、公共交通施策をさらに加速</a:t>
            </a:r>
            <a:endParaRPr lang="en-US" altLang="ja-JP" dirty="0">
              <a:latin typeface="Meiryo UI" pitchFamily="50" charset="-128"/>
              <a:ea typeface="Meiryo UI" pitchFamily="50" charset="-128"/>
              <a:cs typeface="Meiryo UI" pitchFamily="50" charset="-128"/>
            </a:endParaRPr>
          </a:p>
          <a:p>
            <a:pPr marL="0" indent="0" eaLnBrk="1" hangingPunct="1">
              <a:defRPr/>
            </a:pPr>
            <a:r>
              <a:rPr lang="en-US" altLang="ja-JP" sz="1600" dirty="0">
                <a:latin typeface="Meiryo UI" pitchFamily="50" charset="-128"/>
                <a:ea typeface="Meiryo UI" pitchFamily="50" charset="-128"/>
                <a:cs typeface="Meiryo UI" pitchFamily="50" charset="-128"/>
              </a:rPr>
              <a:t> </a:t>
            </a:r>
          </a:p>
          <a:p>
            <a:pPr marL="0" indent="0" eaLnBrk="1" hangingPunct="1">
              <a:defRPr/>
            </a:pPr>
            <a:endParaRPr lang="en-US" altLang="ja-JP" sz="1600" dirty="0">
              <a:latin typeface="Meiryo UI" pitchFamily="50" charset="-128"/>
              <a:ea typeface="Meiryo UI" pitchFamily="50" charset="-128"/>
              <a:cs typeface="Meiryo UI" pitchFamily="50" charset="-128"/>
            </a:endParaRPr>
          </a:p>
          <a:p>
            <a:pPr marL="0" indent="0" eaLnBrk="1" hangingPunct="1">
              <a:defRPr/>
            </a:pPr>
            <a:r>
              <a:rPr lang="ja-JP" altLang="en-US" sz="1600"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　</a:t>
            </a:r>
            <a:endParaRPr lang="en-US" altLang="ja-JP" sz="1600" dirty="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a:xfrm>
            <a:off x="7010400" y="6559220"/>
            <a:ext cx="2133600" cy="365125"/>
          </a:xfrm>
        </p:spPr>
        <p:txBody>
          <a:bodyPr/>
          <a:lstStyle/>
          <a:p>
            <a:pPr>
              <a:defRPr/>
            </a:pPr>
            <a:fld id="{9126C135-2A3E-49C2-BF18-D65F4F7DE898}" type="slidenum">
              <a:rPr lang="ja-JP" altLang="en-US" smtClean="0"/>
              <a:pPr>
                <a:defRPr/>
              </a:pPr>
              <a:t>8</a:t>
            </a:fld>
            <a:endParaRPr lang="ja-JP" altLang="en-US" dirty="0"/>
          </a:p>
        </p:txBody>
      </p:sp>
    </p:spTree>
    <p:extLst>
      <p:ext uri="{BB962C8B-B14F-4D97-AF65-F5344CB8AC3E}">
        <p14:creationId xmlns:p14="http://schemas.microsoft.com/office/powerpoint/2010/main" val="181423482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
          <a:solidFill>
            <a:schemeClr val="tx1"/>
          </a:solidFill>
          <a:prstDash val="sysDot"/>
          <a:miter lim="800000"/>
          <a:headEnd/>
          <a:tailEnd/>
        </a:ln>
      </a:spPr>
      <a:bodyPr wrap="square" lIns="72000" tIns="72000" rIns="72000" bIns="72000">
        <a:noAutofit/>
      </a:bodyPr>
      <a:lstStyle>
        <a:defPPr marL="182563" indent="-182563">
          <a:lnSpc>
            <a:spcPts val="1800"/>
          </a:lnSpc>
          <a:defRPr sz="1600" dirty="0" smtClean="0">
            <a:latin typeface="Meiryo UI" pitchFamily="50" charset="-128"/>
            <a:ea typeface="Meiryo UI" pitchFamily="50" charset="-128"/>
            <a:cs typeface="Meiryo UI" pitchFamily="50" charset="-128"/>
          </a:defRPr>
        </a:defPPr>
      </a:lst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43658</TotalTime>
  <Words>9760</Words>
  <Application>Microsoft Office PowerPoint</Application>
  <PresentationFormat>画面に合わせる (4:3)</PresentationFormat>
  <Paragraphs>1061</Paragraphs>
  <Slides>36</Slides>
  <Notes>4</Notes>
  <HiddenSlides>0</HiddenSlides>
  <MMClips>0</MMClips>
  <ScaleCrop>false</ScaleCrop>
  <HeadingPairs>
    <vt:vector size="6" baseType="variant">
      <vt:variant>
        <vt:lpstr>使用されているフォント</vt:lpstr>
      </vt:variant>
      <vt:variant>
        <vt:i4>10</vt:i4>
      </vt:variant>
      <vt:variant>
        <vt:lpstr>テーマ</vt:lpstr>
      </vt:variant>
      <vt:variant>
        <vt:i4>3</vt:i4>
      </vt:variant>
      <vt:variant>
        <vt:lpstr>スライド タイトル</vt:lpstr>
      </vt:variant>
      <vt:variant>
        <vt:i4>36</vt:i4>
      </vt:variant>
    </vt:vector>
  </HeadingPairs>
  <TitlesOfParts>
    <vt:vector size="49" baseType="lpstr">
      <vt:lpstr>HGPｺﾞｼｯｸE</vt:lpstr>
      <vt:lpstr>HGP創英角ｺﾞｼｯｸUB</vt:lpstr>
      <vt:lpstr>HG丸ｺﾞｼｯｸM-PRO</vt:lpstr>
      <vt:lpstr>Meiryo UI</vt:lpstr>
      <vt:lpstr>ＭＳ Ｐゴシック</vt:lpstr>
      <vt:lpstr>メイリオ</vt:lpstr>
      <vt:lpstr>游ゴシック</vt:lpstr>
      <vt:lpstr>Arial</vt:lpstr>
      <vt:lpstr>Calibri</vt:lpstr>
      <vt:lpstr>Wingdings</vt:lpstr>
      <vt:lpstr>Office ​​テーマ</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東日本大震災からの早期復旧・復興における “新しい国のかたち”</dc:title>
  <dc:creator>大阪府庁</dc:creator>
  <cp:lastModifiedBy>清水　梓</cp:lastModifiedBy>
  <cp:revision>2723</cp:revision>
  <cp:lastPrinted>2020-11-06T01:04:46Z</cp:lastPrinted>
  <dcterms:created xsi:type="dcterms:W3CDTF">2011-04-20T00:59:29Z</dcterms:created>
  <dcterms:modified xsi:type="dcterms:W3CDTF">2020-11-06T01:25:26Z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0x01010010C20BB0A50B3045A02625826B3BB5E5</vt:lpwstr>
  </property>
</Properties>
</file>