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233" r:id="rId1"/>
    <p:sldMasterId id="2147485281" r:id="rId2"/>
  </p:sldMasterIdLst>
  <p:notesMasterIdLst>
    <p:notesMasterId r:id="rId28"/>
  </p:notesMasterIdLst>
  <p:handoutMasterIdLst>
    <p:handoutMasterId r:id="rId29"/>
  </p:handoutMasterIdLst>
  <p:sldIdLst>
    <p:sldId id="687" r:id="rId3"/>
    <p:sldId id="705" r:id="rId4"/>
    <p:sldId id="713" r:id="rId5"/>
    <p:sldId id="714" r:id="rId6"/>
    <p:sldId id="715" r:id="rId7"/>
    <p:sldId id="716" r:id="rId8"/>
    <p:sldId id="717" r:id="rId9"/>
    <p:sldId id="718" r:id="rId10"/>
    <p:sldId id="719" r:id="rId11"/>
    <p:sldId id="736" r:id="rId12"/>
    <p:sldId id="720" r:id="rId13"/>
    <p:sldId id="721" r:id="rId14"/>
    <p:sldId id="725" r:id="rId15"/>
    <p:sldId id="726" r:id="rId16"/>
    <p:sldId id="722" r:id="rId17"/>
    <p:sldId id="723" r:id="rId18"/>
    <p:sldId id="724" r:id="rId19"/>
    <p:sldId id="731" r:id="rId20"/>
    <p:sldId id="727" r:id="rId21"/>
    <p:sldId id="728" r:id="rId22"/>
    <p:sldId id="737" r:id="rId23"/>
    <p:sldId id="738" r:id="rId24"/>
    <p:sldId id="739" r:id="rId25"/>
    <p:sldId id="740" r:id="rId26"/>
    <p:sldId id="741" r:id="rId2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AC2A14"/>
    <a:srgbClr val="0070C0"/>
    <a:srgbClr val="339933"/>
    <a:srgbClr val="33CC33"/>
    <a:srgbClr val="FFFF66"/>
    <a:srgbClr val="FFCCCC"/>
    <a:srgbClr val="FF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9276" autoAdjust="0"/>
  </p:normalViewPr>
  <p:slideViewPr>
    <p:cSldViewPr>
      <p:cViewPr varScale="1">
        <p:scale>
          <a:sx n="71" d="100"/>
          <a:sy n="71" d="100"/>
        </p:scale>
        <p:origin x="129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9" d="100"/>
          <a:sy n="49" d="100"/>
        </p:scale>
        <p:origin x="-2916" y="-10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oleObject" Target="file:///\\202.251.19.7\&#36947;&#36335;&#20132;&#36890;&#37096;\&#26989;&#21209;&#12487;&#12540;&#12479;\M145\keikaku\2018\18_048_&#22823;&#38442;&#24220;&#20132;&#36890;&#25919;&#31574;&#65298;\54_&#26032;&#12383;&#12394;&#25351;&#37341;&#12398;&#21462;&#12426;&#12414;&#12392;&#12417;\&#37096;&#21697;\P14_&#20813;&#35377;&#36820;&#32013;&#20214;&#25968;\&#36939;&#36578;&#20813;&#35377;&#36820;&#32013;&#20214;&#2596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2.bin"/></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______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embeddings/oleObject3.bin"/></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92057937202292"/>
          <c:y val="6.267806267806264E-2"/>
          <c:w val="0.71536429474093288"/>
          <c:h val="0.70910738721762256"/>
        </c:manualLayout>
      </c:layout>
      <c:barChart>
        <c:barDir val="bar"/>
        <c:grouping val="clustered"/>
        <c:varyColors val="0"/>
        <c:ser>
          <c:idx val="0"/>
          <c:order val="0"/>
          <c:spPr>
            <a:solidFill>
              <a:srgbClr val="6699FF"/>
            </a:solidFill>
          </c:spPr>
          <c:invertIfNegative val="0"/>
          <c:dPt>
            <c:idx val="0"/>
            <c:invertIfNegative val="0"/>
            <c:bubble3D val="0"/>
            <c:spPr>
              <a:solidFill>
                <a:srgbClr val="FF0066"/>
              </a:solidFill>
            </c:spPr>
            <c:extLst>
              <c:ext xmlns:c16="http://schemas.microsoft.com/office/drawing/2014/chart" uri="{C3380CC4-5D6E-409C-BE32-E72D297353CC}">
                <c16:uniqueId val="{00000001-9B13-4868-88B1-A649F51F040A}"/>
              </c:ext>
            </c:extLst>
          </c:dPt>
          <c:dLbls>
            <c:dLbl>
              <c:idx val="0"/>
              <c:layout>
                <c:manualLayout>
                  <c:x val="-8.0795664430835065E-2"/>
                  <c:y val="1.305777888002074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13-4868-88B1-A649F51F040A}"/>
                </c:ext>
              </c:extLst>
            </c:dLbl>
            <c:spPr>
              <a:noFill/>
              <a:ln>
                <a:noFill/>
              </a:ln>
              <a:effectLst/>
            </c:spPr>
            <c:txPr>
              <a:bodyPr/>
              <a:lstStyle/>
              <a:p>
                <a:pPr>
                  <a:defRPr sz="1200">
                    <a:solidFill>
                      <a:schemeClr val="bg1"/>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'二酸化炭素排出量と利用ガソリン量 (2017)'!$A$1:$A$4</c:f>
              <c:strCache>
                <c:ptCount val="4"/>
                <c:pt idx="0">
                  <c:v>鉄道</c:v>
                </c:pt>
                <c:pt idx="1">
                  <c:v>バス</c:v>
                </c:pt>
                <c:pt idx="2">
                  <c:v>航空</c:v>
                </c:pt>
                <c:pt idx="3">
                  <c:v>自家用乗用車</c:v>
                </c:pt>
              </c:strCache>
            </c:strRef>
          </c:cat>
          <c:val>
            <c:numRef>
              <c:f>'二酸化炭素排出量と利用ガソリン量 (2017)'!$B$1:$B$4</c:f>
              <c:numCache>
                <c:formatCode>General</c:formatCode>
                <c:ptCount val="4"/>
                <c:pt idx="0">
                  <c:v>19</c:v>
                </c:pt>
                <c:pt idx="1">
                  <c:v>56</c:v>
                </c:pt>
                <c:pt idx="2">
                  <c:v>96</c:v>
                </c:pt>
                <c:pt idx="3">
                  <c:v>137</c:v>
                </c:pt>
              </c:numCache>
            </c:numRef>
          </c:val>
          <c:extLst>
            <c:ext xmlns:c16="http://schemas.microsoft.com/office/drawing/2014/chart" uri="{C3380CC4-5D6E-409C-BE32-E72D297353CC}">
              <c16:uniqueId val="{00000002-9B13-4868-88B1-A649F51F040A}"/>
            </c:ext>
          </c:extLst>
        </c:ser>
        <c:dLbls>
          <c:showLegendKey val="0"/>
          <c:showVal val="1"/>
          <c:showCatName val="0"/>
          <c:showSerName val="0"/>
          <c:showPercent val="0"/>
          <c:showBubbleSize val="0"/>
        </c:dLbls>
        <c:gapWidth val="80"/>
        <c:axId val="48896256"/>
        <c:axId val="48906240"/>
      </c:barChart>
      <c:catAx>
        <c:axId val="48896256"/>
        <c:scaling>
          <c:orientation val="maxMin"/>
        </c:scaling>
        <c:delete val="0"/>
        <c:axPos val="l"/>
        <c:numFmt formatCode="General" sourceLinked="1"/>
        <c:majorTickMark val="none"/>
        <c:minorTickMark val="none"/>
        <c:tickLblPos val="nextTo"/>
        <c:crossAx val="48906240"/>
        <c:crosses val="autoZero"/>
        <c:auto val="1"/>
        <c:lblAlgn val="ctr"/>
        <c:lblOffset val="100"/>
        <c:noMultiLvlLbl val="0"/>
      </c:catAx>
      <c:valAx>
        <c:axId val="48906240"/>
        <c:scaling>
          <c:orientation val="minMax"/>
        </c:scaling>
        <c:delete val="0"/>
        <c:axPos val="t"/>
        <c:majorGridlines>
          <c:spPr>
            <a:ln w="6350">
              <a:solidFill>
                <a:schemeClr val="bg1">
                  <a:lumMod val="75000"/>
                </a:schemeClr>
              </a:solidFill>
              <a:prstDash val="sysDot"/>
            </a:ln>
          </c:spPr>
        </c:majorGridlines>
        <c:title>
          <c:tx>
            <c:rich>
              <a:bodyPr/>
              <a:lstStyle/>
              <a:p>
                <a:pPr>
                  <a:defRPr b="0"/>
                </a:pPr>
                <a:r>
                  <a:rPr lang="en-US" altLang="ja-JP" b="0" dirty="0"/>
                  <a:t>(</a:t>
                </a:r>
                <a:r>
                  <a:rPr lang="en-US" altLang="ja-JP" b="0" dirty="0" smtClean="0"/>
                  <a:t>g-CO2/</a:t>
                </a:r>
                <a:r>
                  <a:rPr lang="ja-JP" altLang="en-US" b="0" dirty="0" smtClean="0"/>
                  <a:t>人キロ</a:t>
                </a:r>
                <a:r>
                  <a:rPr lang="en-US" altLang="ja-JP" b="0" dirty="0" smtClean="0"/>
                  <a:t>)</a:t>
                </a:r>
                <a:endParaRPr lang="ja-JP" altLang="en-US" b="0" dirty="0"/>
              </a:p>
            </c:rich>
          </c:tx>
          <c:layout>
            <c:manualLayout>
              <c:xMode val="edge"/>
              <c:yMode val="edge"/>
              <c:x val="0.51338582677165356"/>
              <c:y val="0.8882564340090976"/>
            </c:manualLayout>
          </c:layout>
          <c:overlay val="0"/>
        </c:title>
        <c:numFmt formatCode="General" sourceLinked="1"/>
        <c:majorTickMark val="none"/>
        <c:minorTickMark val="none"/>
        <c:tickLblPos val="high"/>
        <c:crossAx val="48896256"/>
        <c:crosses val="autoZero"/>
        <c:crossBetween val="between"/>
      </c:valAx>
      <c:spPr>
        <a:noFill/>
        <a:ln>
          <a:solidFill>
            <a:schemeClr val="bg1">
              <a:lumMod val="75000"/>
            </a:schemeClr>
          </a:solidFill>
        </a:ln>
      </c:spPr>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7707554254833"/>
          <c:y val="8.393525539065369E-2"/>
          <c:w val="0.84165842101595711"/>
          <c:h val="0.65133681724082404"/>
        </c:manualLayout>
      </c:layout>
      <c:barChart>
        <c:barDir val="col"/>
        <c:grouping val="clustered"/>
        <c:varyColors val="0"/>
        <c:ser>
          <c:idx val="0"/>
          <c:order val="0"/>
          <c:tx>
            <c:strRef>
              <c:f>免許返納件数!$C$8</c:f>
              <c:strCache>
                <c:ptCount val="1"/>
                <c:pt idx="0">
                  <c:v>件数（件）</c:v>
                </c:pt>
              </c:strCache>
            </c:strRef>
          </c:tx>
          <c:spPr>
            <a:solidFill>
              <a:schemeClr val="accent5">
                <a:lumMod val="40000"/>
                <a:lumOff val="60000"/>
              </a:schemeClr>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免許返納件数!$B$9:$B$16</c:f>
              <c:numCache>
                <c:formatCode>General</c:formatCode>
                <c:ptCount val="8"/>
                <c:pt idx="0">
                  <c:v>2010</c:v>
                </c:pt>
                <c:pt idx="1">
                  <c:v>2011</c:v>
                </c:pt>
                <c:pt idx="2">
                  <c:v>2012</c:v>
                </c:pt>
                <c:pt idx="3">
                  <c:v>2013</c:v>
                </c:pt>
                <c:pt idx="4">
                  <c:v>2014</c:v>
                </c:pt>
                <c:pt idx="5">
                  <c:v>2015</c:v>
                </c:pt>
                <c:pt idx="6">
                  <c:v>2016</c:v>
                </c:pt>
                <c:pt idx="7">
                  <c:v>2017</c:v>
                </c:pt>
              </c:numCache>
            </c:numRef>
          </c:cat>
          <c:val>
            <c:numRef>
              <c:f>免許返納件数!$C$9:$C$16</c:f>
              <c:numCache>
                <c:formatCode>#,##0_);[Red]\(#,##0\)</c:formatCode>
                <c:ptCount val="8"/>
                <c:pt idx="0">
                  <c:v>1092</c:v>
                </c:pt>
                <c:pt idx="1">
                  <c:v>1032</c:v>
                </c:pt>
                <c:pt idx="2">
                  <c:v>7506</c:v>
                </c:pt>
                <c:pt idx="3">
                  <c:v>11337</c:v>
                </c:pt>
                <c:pt idx="4">
                  <c:v>23770</c:v>
                </c:pt>
                <c:pt idx="5">
                  <c:v>31861</c:v>
                </c:pt>
                <c:pt idx="6">
                  <c:v>34734</c:v>
                </c:pt>
                <c:pt idx="7">
                  <c:v>35933</c:v>
                </c:pt>
              </c:numCache>
            </c:numRef>
          </c:val>
          <c:extLst>
            <c:ext xmlns:c16="http://schemas.microsoft.com/office/drawing/2014/chart" uri="{C3380CC4-5D6E-409C-BE32-E72D297353CC}">
              <c16:uniqueId val="{00000000-08F8-4A57-B1C1-00F96866030D}"/>
            </c:ext>
          </c:extLst>
        </c:ser>
        <c:dLbls>
          <c:dLblPos val="outEnd"/>
          <c:showLegendKey val="0"/>
          <c:showVal val="1"/>
          <c:showCatName val="0"/>
          <c:showSerName val="0"/>
          <c:showPercent val="0"/>
          <c:showBubbleSize val="0"/>
        </c:dLbls>
        <c:gapWidth val="100"/>
        <c:overlap val="-27"/>
        <c:axId val="697207440"/>
        <c:axId val="697208616"/>
      </c:barChart>
      <c:catAx>
        <c:axId val="6972074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7208616"/>
        <c:crosses val="autoZero"/>
        <c:auto val="1"/>
        <c:lblAlgn val="ctr"/>
        <c:lblOffset val="100"/>
        <c:noMultiLvlLbl val="0"/>
      </c:catAx>
      <c:valAx>
        <c:axId val="697208616"/>
        <c:scaling>
          <c:orientation val="minMax"/>
          <c:max val="40000"/>
          <c:min val="0"/>
        </c:scaling>
        <c:delete val="0"/>
        <c:axPos val="l"/>
        <c:majorGridlines>
          <c:spPr>
            <a:ln w="9525" cap="flat" cmpd="sng" algn="ctr">
              <a:solidFill>
                <a:schemeClr val="bg1">
                  <a:lumMod val="5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7207440"/>
        <c:crosses val="autoZero"/>
        <c:crossBetween val="between"/>
        <c:majorUnit val="15000"/>
        <c:dispUnits>
          <c:builtInUnit val="thousands"/>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ja-JP" altLang="en-US" sz="1000" b="0"/>
              <a:t>（分）</a:t>
            </a:r>
          </a:p>
        </c:rich>
      </c:tx>
      <c:layout>
        <c:manualLayout>
          <c:xMode val="edge"/>
          <c:yMode val="edge"/>
          <c:x val="2.4865226272591225E-2"/>
          <c:y val="3.7036896439803894E-2"/>
        </c:manualLayout>
      </c:layout>
      <c:overlay val="0"/>
    </c:title>
    <c:autoTitleDeleted val="0"/>
    <c:plotArea>
      <c:layout/>
      <c:barChart>
        <c:barDir val="col"/>
        <c:grouping val="clustered"/>
        <c:varyColors val="0"/>
        <c:ser>
          <c:idx val="0"/>
          <c:order val="0"/>
          <c:tx>
            <c:strRef>
              <c:f>Sheet3!$C$3</c:f>
              <c:strCache>
                <c:ptCount val="1"/>
                <c:pt idx="0">
                  <c:v>分</c:v>
                </c:pt>
              </c:strCache>
            </c:strRef>
          </c:tx>
          <c:invertIfNegative val="0"/>
          <c:cat>
            <c:strRef>
              <c:f>Sheet3!$B$4:$B$9</c:f>
              <c:strCache>
                <c:ptCount val="6"/>
                <c:pt idx="0">
                  <c:v>関空</c:v>
                </c:pt>
                <c:pt idx="1">
                  <c:v>成田</c:v>
                </c:pt>
                <c:pt idx="2">
                  <c:v>仁川</c:v>
                </c:pt>
                <c:pt idx="3">
                  <c:v>チャンギ</c:v>
                </c:pt>
                <c:pt idx="4">
                  <c:v>上海</c:v>
                </c:pt>
                <c:pt idx="5">
                  <c:v>香港</c:v>
                </c:pt>
              </c:strCache>
            </c:strRef>
          </c:cat>
          <c:val>
            <c:numRef>
              <c:f>Sheet3!$C$4:$C$9</c:f>
              <c:numCache>
                <c:formatCode>General</c:formatCode>
                <c:ptCount val="6"/>
                <c:pt idx="0">
                  <c:v>56</c:v>
                </c:pt>
                <c:pt idx="1">
                  <c:v>50</c:v>
                </c:pt>
                <c:pt idx="2">
                  <c:v>43</c:v>
                </c:pt>
                <c:pt idx="3">
                  <c:v>27</c:v>
                </c:pt>
                <c:pt idx="4">
                  <c:v>35</c:v>
                </c:pt>
                <c:pt idx="5">
                  <c:v>24</c:v>
                </c:pt>
              </c:numCache>
            </c:numRef>
          </c:val>
          <c:extLst>
            <c:ext xmlns:c16="http://schemas.microsoft.com/office/drawing/2014/chart" uri="{C3380CC4-5D6E-409C-BE32-E72D297353CC}">
              <c16:uniqueId val="{00000000-1EE5-475E-8EBF-36ADACDAAB0B}"/>
            </c:ext>
          </c:extLst>
        </c:ser>
        <c:dLbls>
          <c:showLegendKey val="0"/>
          <c:showVal val="0"/>
          <c:showCatName val="0"/>
          <c:showSerName val="0"/>
          <c:showPercent val="0"/>
          <c:showBubbleSize val="0"/>
        </c:dLbls>
        <c:gapWidth val="150"/>
        <c:axId val="155762688"/>
        <c:axId val="155764992"/>
      </c:barChart>
      <c:catAx>
        <c:axId val="155762688"/>
        <c:scaling>
          <c:orientation val="minMax"/>
        </c:scaling>
        <c:delete val="0"/>
        <c:axPos val="b"/>
        <c:numFmt formatCode="General" sourceLinked="0"/>
        <c:majorTickMark val="none"/>
        <c:minorTickMark val="none"/>
        <c:tickLblPos val="nextTo"/>
        <c:txPr>
          <a:bodyPr/>
          <a:lstStyle/>
          <a:p>
            <a:pPr>
              <a:defRPr sz="1100"/>
            </a:pPr>
            <a:endParaRPr lang="ja-JP"/>
          </a:p>
        </c:txPr>
        <c:crossAx val="155764992"/>
        <c:crosses val="autoZero"/>
        <c:auto val="1"/>
        <c:lblAlgn val="ctr"/>
        <c:lblOffset val="100"/>
        <c:noMultiLvlLbl val="0"/>
      </c:catAx>
      <c:valAx>
        <c:axId val="155764992"/>
        <c:scaling>
          <c:orientation val="minMax"/>
          <c:max val="60"/>
        </c:scaling>
        <c:delete val="0"/>
        <c:axPos val="l"/>
        <c:majorGridlines/>
        <c:numFmt formatCode="General" sourceLinked="1"/>
        <c:majorTickMark val="none"/>
        <c:minorTickMark val="none"/>
        <c:tickLblPos val="nextTo"/>
        <c:crossAx val="155762688"/>
        <c:crosses val="autoZero"/>
        <c:crossBetween val="between"/>
        <c:majorUnit val="20"/>
      </c:valAx>
      <c:spPr>
        <a:ln>
          <a:solidFill>
            <a:srgbClr val="000000"/>
          </a:solidFill>
        </a:ln>
      </c:spPr>
    </c:plotArea>
    <c:plotVisOnly val="1"/>
    <c:dispBlanksAs val="gap"/>
    <c:showDLblsOverMax val="0"/>
  </c:chart>
  <c:spPr>
    <a:ln>
      <a:solidFill>
        <a:srgbClr val="000000"/>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48799966125605"/>
          <c:y val="7.7755419719807137E-2"/>
          <c:w val="0.65951664358230644"/>
          <c:h val="0.6727534140974617"/>
        </c:manualLayout>
      </c:layout>
      <c:barChart>
        <c:barDir val="col"/>
        <c:grouping val="percentStacked"/>
        <c:varyColors val="0"/>
        <c:ser>
          <c:idx val="2"/>
          <c:order val="0"/>
          <c:tx>
            <c:strRef>
              <c:f>'[相互乗り入れ（修正2）.xls]グラフ表'!$D$2</c:f>
              <c:strCache>
                <c:ptCount val="1"/>
                <c:pt idx="0">
                  <c:v>相互直通</c:v>
                </c:pt>
              </c:strCache>
            </c:strRef>
          </c:tx>
          <c:spPr>
            <a:solidFill>
              <a:srgbClr val="969696"/>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'[相互乗り入れ（修正2）.xls]グラフ表'!$A$3:$A$5</c:f>
              <c:strCache>
                <c:ptCount val="3"/>
                <c:pt idx="0">
                  <c:v>東京</c:v>
                </c:pt>
                <c:pt idx="1">
                  <c:v>名古屋</c:v>
                </c:pt>
                <c:pt idx="2">
                  <c:v>大阪</c:v>
                </c:pt>
              </c:strCache>
            </c:strRef>
          </c:cat>
          <c:val>
            <c:numRef>
              <c:f>'[相互乗り入れ（修正2）.xls]グラフ表'!$D$3:$D$5</c:f>
              <c:numCache>
                <c:formatCode>General</c:formatCode>
                <c:ptCount val="3"/>
                <c:pt idx="0">
                  <c:v>15</c:v>
                </c:pt>
                <c:pt idx="1">
                  <c:v>4</c:v>
                </c:pt>
                <c:pt idx="2">
                  <c:v>3</c:v>
                </c:pt>
              </c:numCache>
            </c:numRef>
          </c:val>
          <c:extLst>
            <c:ext xmlns:c16="http://schemas.microsoft.com/office/drawing/2014/chart" uri="{C3380CC4-5D6E-409C-BE32-E72D297353CC}">
              <c16:uniqueId val="{00000000-8A44-45E8-AD3A-6FFB1F08922A}"/>
            </c:ext>
          </c:extLst>
        </c:ser>
        <c:ser>
          <c:idx val="1"/>
          <c:order val="1"/>
          <c:tx>
            <c:strRef>
              <c:f>'[相互乗り入れ（修正2）.xls]グラフ表'!$C$2</c:f>
              <c:strCache>
                <c:ptCount val="1"/>
                <c:pt idx="0">
                  <c:v>乗継ぎ</c:v>
                </c:pt>
              </c:strCache>
            </c:strRef>
          </c:tx>
          <c:spPr>
            <a:solidFill>
              <a:srgbClr val="C0C0C0"/>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'[相互乗り入れ（修正2）.xls]グラフ表'!$A$3:$A$5</c:f>
              <c:strCache>
                <c:ptCount val="3"/>
                <c:pt idx="0">
                  <c:v>東京</c:v>
                </c:pt>
                <c:pt idx="1">
                  <c:v>名古屋</c:v>
                </c:pt>
                <c:pt idx="2">
                  <c:v>大阪</c:v>
                </c:pt>
              </c:strCache>
            </c:strRef>
          </c:cat>
          <c:val>
            <c:numRef>
              <c:f>'[相互乗り入れ（修正2）.xls]グラフ表'!$C$3:$C$5</c:f>
              <c:numCache>
                <c:formatCode>General</c:formatCode>
                <c:ptCount val="3"/>
                <c:pt idx="0">
                  <c:v>8</c:v>
                </c:pt>
                <c:pt idx="1">
                  <c:v>2</c:v>
                </c:pt>
                <c:pt idx="2">
                  <c:v>9</c:v>
                </c:pt>
              </c:numCache>
            </c:numRef>
          </c:val>
          <c:extLst>
            <c:ext xmlns:c16="http://schemas.microsoft.com/office/drawing/2014/chart" uri="{C3380CC4-5D6E-409C-BE32-E72D297353CC}">
              <c16:uniqueId val="{00000001-8A44-45E8-AD3A-6FFB1F08922A}"/>
            </c:ext>
          </c:extLst>
        </c:ser>
        <c:ser>
          <c:idx val="0"/>
          <c:order val="2"/>
          <c:tx>
            <c:strRef>
              <c:f>'[相互乗り入れ（修正2）.xls]グラフ表'!$B$2</c:f>
              <c:strCache>
                <c:ptCount val="1"/>
                <c:pt idx="0">
                  <c:v>接続なし</c:v>
                </c:pt>
              </c:strCache>
            </c:strRef>
          </c:tx>
          <c:spPr>
            <a:solidFill>
              <a:srgbClr val="FFFFFF"/>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'[相互乗り入れ（修正2）.xls]グラフ表'!$A$3:$A$5</c:f>
              <c:strCache>
                <c:ptCount val="3"/>
                <c:pt idx="0">
                  <c:v>東京</c:v>
                </c:pt>
                <c:pt idx="1">
                  <c:v>名古屋</c:v>
                </c:pt>
                <c:pt idx="2">
                  <c:v>大阪</c:v>
                </c:pt>
              </c:strCache>
            </c:strRef>
          </c:cat>
          <c:val>
            <c:numRef>
              <c:f>'[相互乗り入れ（修正2）.xls]グラフ表'!$B$3:$B$5</c:f>
              <c:numCache>
                <c:formatCode>General</c:formatCode>
                <c:ptCount val="3"/>
                <c:pt idx="0">
                  <c:v>3</c:v>
                </c:pt>
                <c:pt idx="1">
                  <c:v>4</c:v>
                </c:pt>
                <c:pt idx="2">
                  <c:v>4</c:v>
                </c:pt>
              </c:numCache>
            </c:numRef>
          </c:val>
          <c:extLst>
            <c:ext xmlns:c16="http://schemas.microsoft.com/office/drawing/2014/chart" uri="{C3380CC4-5D6E-409C-BE32-E72D297353CC}">
              <c16:uniqueId val="{00000002-8A44-45E8-AD3A-6FFB1F08922A}"/>
            </c:ext>
          </c:extLst>
        </c:ser>
        <c:dLbls>
          <c:showLegendKey val="0"/>
          <c:showVal val="0"/>
          <c:showCatName val="0"/>
          <c:showSerName val="0"/>
          <c:showPercent val="0"/>
          <c:showBubbleSize val="0"/>
        </c:dLbls>
        <c:gapWidth val="100"/>
        <c:overlap val="100"/>
        <c:axId val="164238080"/>
        <c:axId val="164239616"/>
      </c:barChart>
      <c:catAx>
        <c:axId val="16423808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64239616"/>
        <c:crosses val="autoZero"/>
        <c:auto val="1"/>
        <c:lblAlgn val="ctr"/>
        <c:lblOffset val="100"/>
        <c:tickLblSkip val="1"/>
        <c:tickMarkSkip val="1"/>
        <c:noMultiLvlLbl val="0"/>
      </c:catAx>
      <c:valAx>
        <c:axId val="164239616"/>
        <c:scaling>
          <c:orientation val="minMax"/>
          <c:max val="1"/>
          <c:min val="0"/>
        </c:scaling>
        <c:delete val="0"/>
        <c:axPos val="l"/>
        <c:majorGridlines>
          <c:spPr>
            <a:ln w="3175">
              <a:solidFill>
                <a:srgbClr val="000000"/>
              </a:solidFill>
              <a:prstDash val="solid"/>
            </a:ln>
          </c:spPr>
        </c:majorGridlines>
        <c:numFmt formatCode="0%"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64238080"/>
        <c:crosses val="autoZero"/>
        <c:crossBetween val="between"/>
        <c:majorUnit val="0.25"/>
      </c:valAx>
      <c:spPr>
        <a:noFill/>
        <a:ln w="12700">
          <a:solidFill>
            <a:srgbClr val="808080"/>
          </a:solidFill>
          <a:prstDash val="solid"/>
        </a:ln>
      </c:spPr>
    </c:plotArea>
    <c:legend>
      <c:legendPos val="r"/>
      <c:layout>
        <c:manualLayout>
          <c:xMode val="edge"/>
          <c:yMode val="edge"/>
          <c:x val="0.82838941737154748"/>
          <c:y val="0.37863508733123474"/>
          <c:w val="0.15518038672524856"/>
          <c:h val="0.17579486197521613"/>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9525">
      <a:solidFill>
        <a:srgbClr val="000000"/>
      </a:solid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48090352447087836"/>
          <c:y val="0.12938002821519809"/>
          <c:w val="0.48784804933005327"/>
          <c:h val="0.84366576819407013"/>
        </c:manualLayout>
      </c:layout>
      <c:barChart>
        <c:barDir val="bar"/>
        <c:grouping val="clustered"/>
        <c:varyColors val="0"/>
        <c:ser>
          <c:idx val="0"/>
          <c:order val="0"/>
          <c:invertIfNegative val="0"/>
          <c:dPt>
            <c:idx val="1"/>
            <c:invertIfNegative val="0"/>
            <c:bubble3D val="0"/>
            <c:spPr>
              <a:solidFill>
                <a:srgbClr val="F79646">
                  <a:lumMod val="75000"/>
                </a:srgbClr>
              </a:solidFill>
            </c:spPr>
            <c:extLst>
              <c:ext xmlns:c16="http://schemas.microsoft.com/office/drawing/2014/chart" uri="{C3380CC4-5D6E-409C-BE32-E72D297353CC}">
                <c16:uniqueId val="{00000001-7B6E-440E-B68F-A936E33C82DE}"/>
              </c:ext>
            </c:extLst>
          </c:dPt>
          <c:dPt>
            <c:idx val="2"/>
            <c:invertIfNegative val="0"/>
            <c:bubble3D val="0"/>
            <c:spPr>
              <a:solidFill>
                <a:schemeClr val="accent6">
                  <a:lumMod val="40000"/>
                  <a:lumOff val="60000"/>
                </a:schemeClr>
              </a:solidFill>
            </c:spPr>
            <c:extLst>
              <c:ext xmlns:c16="http://schemas.microsoft.com/office/drawing/2014/chart" uri="{C3380CC4-5D6E-409C-BE32-E72D297353CC}">
                <c16:uniqueId val="{00000003-7B6E-440E-B68F-A936E33C82DE}"/>
              </c:ext>
            </c:extLst>
          </c:dPt>
          <c:dPt>
            <c:idx val="3"/>
            <c:invertIfNegative val="0"/>
            <c:bubble3D val="0"/>
            <c:spPr>
              <a:solidFill>
                <a:schemeClr val="accent6">
                  <a:lumMod val="40000"/>
                  <a:lumOff val="60000"/>
                </a:schemeClr>
              </a:solidFill>
            </c:spPr>
            <c:extLst>
              <c:ext xmlns:c16="http://schemas.microsoft.com/office/drawing/2014/chart" uri="{C3380CC4-5D6E-409C-BE32-E72D297353CC}">
                <c16:uniqueId val="{00000005-7B6E-440E-B68F-A936E33C82DE}"/>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07-7B6E-440E-B68F-A936E33C82DE}"/>
              </c:ext>
            </c:extLst>
          </c:dPt>
          <c:dLbls>
            <c:numFmt formatCode="0.0%" sourceLinked="0"/>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'Q4改善してほしい点 _乗り換え'!$C$2:$C$12</c:f>
              <c:strCache>
                <c:ptCount val="11"/>
                <c:pt idx="0">
                  <c:v>改善して欲しい点は特にない、分からない（604件)</c:v>
                </c:pt>
                <c:pt idx="1">
                  <c:v>乗継ぎの際の移動距離の短縮（1622件)</c:v>
                </c:pt>
                <c:pt idx="2">
                  <c:v>乗継ぎの際の上下移動の負担軽減（1188件)</c:v>
                </c:pt>
                <c:pt idx="3">
                  <c:v>乗継ぎ先の駅改札口やバス停、鉄道やバスの行き先などの案内（1152件)</c:v>
                </c:pt>
                <c:pt idx="4">
                  <c:v>発車時刻や遅延情報などの案内（636件)</c:v>
                </c:pt>
                <c:pt idx="5">
                  <c:v>乗継ぎせずに移動できる直通運転の実施（868件)</c:v>
                </c:pt>
                <c:pt idx="6">
                  <c:v>鉄道やバスのダイヤ（発車時刻）の調整（941件)</c:v>
                </c:pt>
                <c:pt idx="7">
                  <c:v>乗継ぎの際の運賃の割引（1333件)</c:v>
                </c:pt>
                <c:pt idx="8">
                  <c:v>乗継ぎの際や待ち時間を快適に過ごすことのできる施設、店舗の設置（452件)</c:v>
                </c:pt>
                <c:pt idx="9">
                  <c:v>その他（151件)</c:v>
                </c:pt>
                <c:pt idx="10">
                  <c:v>不明・無回答（56件)</c:v>
                </c:pt>
              </c:strCache>
            </c:strRef>
          </c:cat>
          <c:val>
            <c:numRef>
              <c:f>'Q4改善してほしい点 _乗り換え'!$E$2:$E$12</c:f>
              <c:numCache>
                <c:formatCode>0%</c:formatCode>
                <c:ptCount val="11"/>
                <c:pt idx="0">
                  <c:v>0.13758542141230068</c:v>
                </c:pt>
                <c:pt idx="1">
                  <c:v>0.36947608200455578</c:v>
                </c:pt>
                <c:pt idx="2">
                  <c:v>0.27061503416856492</c:v>
                </c:pt>
                <c:pt idx="3">
                  <c:v>0.26241457858769934</c:v>
                </c:pt>
                <c:pt idx="4">
                  <c:v>0.144874715261959</c:v>
                </c:pt>
                <c:pt idx="5">
                  <c:v>0.19772209567198179</c:v>
                </c:pt>
                <c:pt idx="6">
                  <c:v>0.21435079726651482</c:v>
                </c:pt>
                <c:pt idx="7">
                  <c:v>0.30364464692482918</c:v>
                </c:pt>
                <c:pt idx="8">
                  <c:v>0.1029612756264237</c:v>
                </c:pt>
                <c:pt idx="9">
                  <c:v>3.439635535307517E-2</c:v>
                </c:pt>
                <c:pt idx="10">
                  <c:v>1.275626423690205E-2</c:v>
                </c:pt>
              </c:numCache>
            </c:numRef>
          </c:val>
          <c:extLst>
            <c:ext xmlns:c16="http://schemas.microsoft.com/office/drawing/2014/chart" uri="{C3380CC4-5D6E-409C-BE32-E72D297353CC}">
              <c16:uniqueId val="{00000008-7B6E-440E-B68F-A936E33C82DE}"/>
            </c:ext>
          </c:extLst>
        </c:ser>
        <c:dLbls>
          <c:showLegendKey val="0"/>
          <c:showVal val="0"/>
          <c:showCatName val="0"/>
          <c:showSerName val="0"/>
          <c:showPercent val="0"/>
          <c:showBubbleSize val="0"/>
        </c:dLbls>
        <c:gapWidth val="45"/>
        <c:axId val="164169600"/>
        <c:axId val="164171136"/>
      </c:barChart>
      <c:catAx>
        <c:axId val="164169600"/>
        <c:scaling>
          <c:orientation val="maxMin"/>
        </c:scaling>
        <c:delete val="0"/>
        <c:axPos val="l"/>
        <c:numFmt formatCode="General" sourceLinked="1"/>
        <c:majorTickMark val="none"/>
        <c:minorTickMark val="none"/>
        <c:tickLblPos val="nextTo"/>
        <c:txPr>
          <a:bodyPr/>
          <a:lstStyle/>
          <a:p>
            <a:pPr>
              <a:defRPr sz="1100"/>
            </a:pPr>
            <a:endParaRPr lang="ja-JP"/>
          </a:p>
        </c:txPr>
        <c:crossAx val="164171136"/>
        <c:crosses val="autoZero"/>
        <c:auto val="1"/>
        <c:lblAlgn val="ctr"/>
        <c:lblOffset val="100"/>
        <c:tickMarkSkip val="1"/>
        <c:noMultiLvlLbl val="0"/>
      </c:catAx>
      <c:valAx>
        <c:axId val="164171136"/>
        <c:scaling>
          <c:orientation val="minMax"/>
          <c:max val="0.5"/>
        </c:scaling>
        <c:delete val="0"/>
        <c:axPos val="t"/>
        <c:numFmt formatCode="0%" sourceLinked="1"/>
        <c:majorTickMark val="none"/>
        <c:minorTickMark val="none"/>
        <c:tickLblPos val="nextTo"/>
        <c:txPr>
          <a:bodyPr/>
          <a:lstStyle/>
          <a:p>
            <a:pPr>
              <a:defRPr sz="1100"/>
            </a:pPr>
            <a:endParaRPr lang="ja-JP"/>
          </a:p>
        </c:txPr>
        <c:crossAx val="164169600"/>
        <c:crosses val="autoZero"/>
        <c:crossBetween val="between"/>
      </c:valAx>
      <c:spPr>
        <a:ln w="0">
          <a:noFill/>
        </a:ln>
      </c:spPr>
    </c:plotArea>
    <c:plotVisOnly val="1"/>
    <c:dispBlanksAs val="gap"/>
    <c:showDLblsOverMax val="0"/>
  </c:chart>
  <c:spPr>
    <a:noFill/>
    <a:ln w="9525">
      <a:solidFill>
        <a:schemeClr val="tx1"/>
      </a:solid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65191205006555E-2"/>
          <c:y val="9.8143426743747042E-2"/>
          <c:w val="0.87734611368443594"/>
          <c:h val="0.74005448814879526"/>
        </c:manualLayout>
      </c:layout>
      <c:lineChart>
        <c:grouping val="standard"/>
        <c:varyColors val="0"/>
        <c:ser>
          <c:idx val="1"/>
          <c:order val="0"/>
          <c:tx>
            <c:strRef>
              <c:f>[事業者別運賃Ｇ.xlsx]進士さん作成再現!$D$2</c:f>
              <c:strCache>
                <c:ptCount val="1"/>
                <c:pt idx="0">
                  <c:v>同一事業者の場合の運賃</c:v>
                </c:pt>
              </c:strCache>
            </c:strRef>
          </c:tx>
          <c:spPr>
            <a:ln w="38100">
              <a:solidFill>
                <a:srgbClr val="0000FF"/>
              </a:solidFill>
              <a:prstDash val="solid"/>
            </a:ln>
          </c:spPr>
          <c:marker>
            <c:symbol val="none"/>
          </c:marker>
          <c:val>
            <c:numRef>
              <c:f>[事業者別運賃Ｇ.xlsx]進士さん作成再現!$D$30:$D$54</c:f>
              <c:numCache>
                <c:formatCode>General</c:formatCode>
                <c:ptCount val="25"/>
                <c:pt idx="0">
                  <c:v>151.42857142857142</c:v>
                </c:pt>
                <c:pt idx="1">
                  <c:v>151.42857142857142</c:v>
                </c:pt>
                <c:pt idx="2">
                  <c:v>151.42857142857142</c:v>
                </c:pt>
                <c:pt idx="3">
                  <c:v>182.85714285714286</c:v>
                </c:pt>
                <c:pt idx="4">
                  <c:v>192.85714285714286</c:v>
                </c:pt>
                <c:pt idx="5">
                  <c:v>192.85714285714286</c:v>
                </c:pt>
                <c:pt idx="6">
                  <c:v>201.42857142857142</c:v>
                </c:pt>
                <c:pt idx="7">
                  <c:v>222.85714285714286</c:v>
                </c:pt>
                <c:pt idx="8">
                  <c:v>230</c:v>
                </c:pt>
                <c:pt idx="9">
                  <c:v>235.71428571428572</c:v>
                </c:pt>
                <c:pt idx="10">
                  <c:v>247.14285714285714</c:v>
                </c:pt>
                <c:pt idx="11">
                  <c:v>257.14285714285717</c:v>
                </c:pt>
                <c:pt idx="12">
                  <c:v>262.85714285714283</c:v>
                </c:pt>
                <c:pt idx="13">
                  <c:v>272.85714285714283</c:v>
                </c:pt>
                <c:pt idx="14">
                  <c:v>285.71428571428572</c:v>
                </c:pt>
                <c:pt idx="15">
                  <c:v>304.28571428571428</c:v>
                </c:pt>
                <c:pt idx="16">
                  <c:v>304.28571428571428</c:v>
                </c:pt>
                <c:pt idx="17">
                  <c:v>307.14285714285717</c:v>
                </c:pt>
                <c:pt idx="18">
                  <c:v>317.14285714285717</c:v>
                </c:pt>
                <c:pt idx="19">
                  <c:v>334.28571428571428</c:v>
                </c:pt>
                <c:pt idx="20">
                  <c:v>347.14285714285717</c:v>
                </c:pt>
                <c:pt idx="21">
                  <c:v>347.14285714285717</c:v>
                </c:pt>
                <c:pt idx="22">
                  <c:v>355.71428571428572</c:v>
                </c:pt>
                <c:pt idx="23">
                  <c:v>362.85714285714283</c:v>
                </c:pt>
                <c:pt idx="24">
                  <c:v>364.28571428571428</c:v>
                </c:pt>
              </c:numCache>
            </c:numRef>
          </c:val>
          <c:smooth val="0"/>
          <c:extLst>
            <c:ext xmlns:c16="http://schemas.microsoft.com/office/drawing/2014/chart" uri="{C3380CC4-5D6E-409C-BE32-E72D297353CC}">
              <c16:uniqueId val="{00000000-9C36-41F8-9E78-1DD7D4876CC9}"/>
            </c:ext>
          </c:extLst>
        </c:ser>
        <c:ser>
          <c:idx val="6"/>
          <c:order val="1"/>
          <c:tx>
            <c:strRef>
              <c:f>[事業者別運賃Ｇ.xlsx]進士さん作成再現!$F$2</c:f>
              <c:strCache>
                <c:ptCount val="1"/>
                <c:pt idx="0">
                  <c:v>乗り継ぎ１回の場合</c:v>
                </c:pt>
              </c:strCache>
            </c:strRef>
          </c:tx>
          <c:spPr>
            <a:ln>
              <a:solidFill>
                <a:srgbClr val="FF0000"/>
              </a:solidFill>
            </a:ln>
          </c:spPr>
          <c:marker>
            <c:symbol val="none"/>
          </c:marker>
          <c:val>
            <c:numRef>
              <c:f>[事業者別運賃Ｇ.xlsx]進士さん作成再現!$F$30:$F$54</c:f>
              <c:numCache>
                <c:formatCode>General</c:formatCode>
                <c:ptCount val="25"/>
                <c:pt idx="2">
                  <c:v>302.85714285714283</c:v>
                </c:pt>
                <c:pt idx="3">
                  <c:v>302.85714285714283</c:v>
                </c:pt>
                <c:pt idx="4">
                  <c:v>302.85714285714283</c:v>
                </c:pt>
                <c:pt idx="5">
                  <c:v>302.85714285714283</c:v>
                </c:pt>
                <c:pt idx="6">
                  <c:v>365.71428571428572</c:v>
                </c:pt>
                <c:pt idx="7">
                  <c:v>365.71428571428572</c:v>
                </c:pt>
                <c:pt idx="8">
                  <c:v>385.71428571428572</c:v>
                </c:pt>
                <c:pt idx="9">
                  <c:v>385.71428571428572</c:v>
                </c:pt>
                <c:pt idx="10">
                  <c:v>385.71428571428572</c:v>
                </c:pt>
                <c:pt idx="11">
                  <c:v>385.71428571428572</c:v>
                </c:pt>
                <c:pt idx="12">
                  <c:v>402.85714285714283</c:v>
                </c:pt>
                <c:pt idx="13">
                  <c:v>402.85714285714283</c:v>
                </c:pt>
                <c:pt idx="14">
                  <c:v>445.71428571428572</c:v>
                </c:pt>
                <c:pt idx="15">
                  <c:v>445.71428571428572</c:v>
                </c:pt>
                <c:pt idx="16">
                  <c:v>460</c:v>
                </c:pt>
                <c:pt idx="17">
                  <c:v>460</c:v>
                </c:pt>
                <c:pt idx="18">
                  <c:v>471.42857142857144</c:v>
                </c:pt>
                <c:pt idx="19">
                  <c:v>471.42857142857144</c:v>
                </c:pt>
                <c:pt idx="20">
                  <c:v>494.28571428571428</c:v>
                </c:pt>
                <c:pt idx="21">
                  <c:v>494.28571428571428</c:v>
                </c:pt>
                <c:pt idx="22">
                  <c:v>514.28571428571433</c:v>
                </c:pt>
                <c:pt idx="23">
                  <c:v>514.28571428571433</c:v>
                </c:pt>
                <c:pt idx="24">
                  <c:v>525.71428571428567</c:v>
                </c:pt>
              </c:numCache>
            </c:numRef>
          </c:val>
          <c:smooth val="0"/>
          <c:extLst>
            <c:ext xmlns:c16="http://schemas.microsoft.com/office/drawing/2014/chart" uri="{C3380CC4-5D6E-409C-BE32-E72D297353CC}">
              <c16:uniqueId val="{00000001-9C36-41F8-9E78-1DD7D4876CC9}"/>
            </c:ext>
          </c:extLst>
        </c:ser>
        <c:ser>
          <c:idx val="2"/>
          <c:order val="2"/>
          <c:tx>
            <c:strRef>
              <c:f>[事業者別運賃Ｇ.xlsx]進士さん作成再現!$H$2</c:f>
              <c:strCache>
                <c:ptCount val="1"/>
                <c:pt idx="0">
                  <c:v>乗り継ぎ２回の場合</c:v>
                </c:pt>
              </c:strCache>
            </c:strRef>
          </c:tx>
          <c:spPr>
            <a:ln w="38100">
              <a:solidFill>
                <a:srgbClr val="00B050"/>
              </a:solidFill>
              <a:prstDash val="solid"/>
            </a:ln>
          </c:spPr>
          <c:marker>
            <c:symbol val="none"/>
          </c:marker>
          <c:val>
            <c:numRef>
              <c:f>[事業者別運賃Ｇ.xlsx]進士さん作成再現!$H$30:$H$54</c:f>
              <c:numCache>
                <c:formatCode>General</c:formatCode>
                <c:ptCount val="25"/>
                <c:pt idx="5">
                  <c:v>454.28571428571422</c:v>
                </c:pt>
                <c:pt idx="6">
                  <c:v>454.28571428571422</c:v>
                </c:pt>
                <c:pt idx="7">
                  <c:v>454.28571428571422</c:v>
                </c:pt>
                <c:pt idx="8">
                  <c:v>454.28571428571422</c:v>
                </c:pt>
                <c:pt idx="9">
                  <c:v>548.57142857142856</c:v>
                </c:pt>
                <c:pt idx="10">
                  <c:v>548.57142857142856</c:v>
                </c:pt>
                <c:pt idx="11">
                  <c:v>548.57142857142856</c:v>
                </c:pt>
                <c:pt idx="12">
                  <c:v>578.57142857142856</c:v>
                </c:pt>
                <c:pt idx="13">
                  <c:v>578.57142857142856</c:v>
                </c:pt>
                <c:pt idx="14">
                  <c:v>578.57142857142856</c:v>
                </c:pt>
                <c:pt idx="15">
                  <c:v>578.57142857142856</c:v>
                </c:pt>
                <c:pt idx="16">
                  <c:v>578.57142857142856</c:v>
                </c:pt>
                <c:pt idx="17">
                  <c:v>578.57142857142856</c:v>
                </c:pt>
                <c:pt idx="18">
                  <c:v>604.28571428571422</c:v>
                </c:pt>
                <c:pt idx="19">
                  <c:v>604.28571428571422</c:v>
                </c:pt>
                <c:pt idx="20">
                  <c:v>604.28571428571422</c:v>
                </c:pt>
                <c:pt idx="21">
                  <c:v>668.57142857142856</c:v>
                </c:pt>
                <c:pt idx="22">
                  <c:v>668.57142857142856</c:v>
                </c:pt>
                <c:pt idx="23">
                  <c:v>668.57142857142856</c:v>
                </c:pt>
                <c:pt idx="24">
                  <c:v>690</c:v>
                </c:pt>
              </c:numCache>
            </c:numRef>
          </c:val>
          <c:smooth val="0"/>
          <c:extLst>
            <c:ext xmlns:c16="http://schemas.microsoft.com/office/drawing/2014/chart" uri="{C3380CC4-5D6E-409C-BE32-E72D297353CC}">
              <c16:uniqueId val="{00000002-9C36-41F8-9E78-1DD7D4876CC9}"/>
            </c:ext>
          </c:extLst>
        </c:ser>
        <c:dLbls>
          <c:showLegendKey val="0"/>
          <c:showVal val="0"/>
          <c:showCatName val="0"/>
          <c:showSerName val="0"/>
          <c:showPercent val="0"/>
          <c:showBubbleSize val="0"/>
        </c:dLbls>
        <c:smooth val="0"/>
        <c:axId val="164412800"/>
        <c:axId val="164426880"/>
      </c:lineChart>
      <c:catAx>
        <c:axId val="164412800"/>
        <c:scaling>
          <c:orientation val="minMax"/>
        </c:scaling>
        <c:delete val="0"/>
        <c:axPos val="b"/>
        <c:majorTickMark val="in"/>
        <c:minorTickMark val="none"/>
        <c:tickLblPos val="none"/>
        <c:spPr>
          <a:ln w="3175">
            <a:solidFill>
              <a:srgbClr val="000000"/>
            </a:solidFill>
            <a:prstDash val="solid"/>
          </a:ln>
        </c:spPr>
        <c:crossAx val="164426880"/>
        <c:crosses val="autoZero"/>
        <c:auto val="1"/>
        <c:lblAlgn val="ctr"/>
        <c:lblOffset val="100"/>
        <c:tickLblSkip val="5"/>
        <c:tickMarkSkip val="1"/>
        <c:noMultiLvlLbl val="0"/>
      </c:catAx>
      <c:valAx>
        <c:axId val="164426880"/>
        <c:scaling>
          <c:orientation val="minMax"/>
        </c:scaling>
        <c:delete val="0"/>
        <c:axPos val="l"/>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ゴシック"/>
                <a:ea typeface="ＭＳ ゴシック"/>
                <a:cs typeface="ＭＳ ゴシック"/>
              </a:defRPr>
            </a:pPr>
            <a:endParaRPr lang="ja-JP"/>
          </a:p>
        </c:txPr>
        <c:crossAx val="16441280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chemeClr val="tx1"/>
      </a:solidFill>
      <a:prstDash val="solid"/>
    </a:ln>
  </c:spPr>
  <c:txPr>
    <a:bodyPr/>
    <a:lstStyle/>
    <a:p>
      <a:pPr>
        <a:defRPr sz="900" b="0" i="0" u="none" strike="noStrike" baseline="0">
          <a:solidFill>
            <a:srgbClr val="000000"/>
          </a:solidFill>
          <a:latin typeface="ＭＳ ゴシック"/>
          <a:ea typeface="ＭＳ ゴシック"/>
          <a:cs typeface="ＭＳ ゴシック"/>
        </a:defRPr>
      </a:pPr>
      <a:endParaRPr lang="ja-JP"/>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都市圏間比較!$B$24</c:f>
              <c:strCache>
                <c:ptCount val="1"/>
                <c:pt idx="0">
                  <c:v>首都圏</c:v>
                </c:pt>
              </c:strCache>
            </c:strRef>
          </c:tx>
          <c:marker>
            <c:symbol val="diamond"/>
            <c:size val="10"/>
          </c:marker>
          <c:dPt>
            <c:idx val="1"/>
            <c:bubble3D val="0"/>
            <c:extLst>
              <c:ext xmlns:c16="http://schemas.microsoft.com/office/drawing/2014/chart" uri="{C3380CC4-5D6E-409C-BE32-E72D297353CC}">
                <c16:uniqueId val="{00000000-E6D4-4C64-A4D8-7BB6A3EAFE39}"/>
              </c:ext>
            </c:extLst>
          </c:dPt>
          <c:dPt>
            <c:idx val="3"/>
            <c:bubble3D val="0"/>
            <c:extLst>
              <c:ext xmlns:c16="http://schemas.microsoft.com/office/drawing/2014/chart" uri="{C3380CC4-5D6E-409C-BE32-E72D297353CC}">
                <c16:uniqueId val="{00000001-E6D4-4C64-A4D8-7BB6A3EAFE39}"/>
              </c:ext>
            </c:extLst>
          </c:dPt>
          <c:dPt>
            <c:idx val="5"/>
            <c:bubble3D val="0"/>
            <c:extLst>
              <c:ext xmlns:c16="http://schemas.microsoft.com/office/drawing/2014/chart" uri="{C3380CC4-5D6E-409C-BE32-E72D297353CC}">
                <c16:uniqueId val="{00000002-E6D4-4C64-A4D8-7BB6A3EAFE39}"/>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都市圏間比較!$C$24:$U$24</c:f>
              <c:numCache>
                <c:formatCode>0;_</c:formatCode>
                <c:ptCount val="19"/>
                <c:pt idx="0" formatCode="General">
                  <c:v>11112642</c:v>
                </c:pt>
                <c:pt idx="1">
                  <c:v>12062957</c:v>
                </c:pt>
                <c:pt idx="2" formatCode="General">
                  <c:v>13013272</c:v>
                </c:pt>
                <c:pt idx="3">
                  <c:v>13229707</c:v>
                </c:pt>
                <c:pt idx="4" formatCode="General">
                  <c:v>13446142</c:v>
                </c:pt>
                <c:pt idx="5">
                  <c:v>13304750</c:v>
                </c:pt>
                <c:pt idx="6" formatCode="General">
                  <c:v>13163358</c:v>
                </c:pt>
                <c:pt idx="7" formatCode="General">
                  <c:v>13301694</c:v>
                </c:pt>
                <c:pt idx="8" formatCode="General">
                  <c:v>13331334</c:v>
                </c:pt>
                <c:pt idx="9" formatCode="General">
                  <c:v>13488544</c:v>
                </c:pt>
                <c:pt idx="10" formatCode="General">
                  <c:v>13545911</c:v>
                </c:pt>
                <c:pt idx="11" formatCode="General">
                  <c:v>13694535</c:v>
                </c:pt>
                <c:pt idx="12" formatCode="General">
                  <c:v>13974872</c:v>
                </c:pt>
                <c:pt idx="13" formatCode="General">
                  <c:v>14548897</c:v>
                </c:pt>
                <c:pt idx="14" formatCode="General">
                  <c:v>14686808</c:v>
                </c:pt>
                <c:pt idx="15" formatCode="General">
                  <c:v>14598578</c:v>
                </c:pt>
                <c:pt idx="16" formatCode="General">
                  <c:v>14446390</c:v>
                </c:pt>
                <c:pt idx="17" formatCode="General">
                  <c:v>14465757</c:v>
                </c:pt>
                <c:pt idx="18" formatCode="General">
                  <c:v>14776487</c:v>
                </c:pt>
              </c:numCache>
            </c:numRef>
          </c:val>
          <c:smooth val="0"/>
          <c:extLst>
            <c:ext xmlns:c16="http://schemas.microsoft.com/office/drawing/2014/chart" uri="{C3380CC4-5D6E-409C-BE32-E72D297353CC}">
              <c16:uniqueId val="{00000003-E6D4-4C64-A4D8-7BB6A3EAFE39}"/>
            </c:ext>
          </c:extLst>
        </c:ser>
        <c:ser>
          <c:idx val="1"/>
          <c:order val="1"/>
          <c:tx>
            <c:strRef>
              <c:f>都市圏間比較!$B$25</c:f>
              <c:strCache>
                <c:ptCount val="1"/>
                <c:pt idx="0">
                  <c:v>中京圏</c:v>
                </c:pt>
              </c:strCache>
            </c:strRef>
          </c:tx>
          <c:marker>
            <c:symbol val="square"/>
            <c:size val="10"/>
          </c:marker>
          <c:dPt>
            <c:idx val="1"/>
            <c:bubble3D val="0"/>
            <c:extLst>
              <c:ext xmlns:c16="http://schemas.microsoft.com/office/drawing/2014/chart" uri="{C3380CC4-5D6E-409C-BE32-E72D297353CC}">
                <c16:uniqueId val="{00000004-E6D4-4C64-A4D8-7BB6A3EAFE39}"/>
              </c:ext>
            </c:extLst>
          </c:dPt>
          <c:dPt>
            <c:idx val="3"/>
            <c:bubble3D val="0"/>
            <c:extLst>
              <c:ext xmlns:c16="http://schemas.microsoft.com/office/drawing/2014/chart" uri="{C3380CC4-5D6E-409C-BE32-E72D297353CC}">
                <c16:uniqueId val="{00000005-E6D4-4C64-A4D8-7BB6A3EAFE39}"/>
              </c:ext>
            </c:extLst>
          </c:dPt>
          <c:dPt>
            <c:idx val="5"/>
            <c:bubble3D val="0"/>
            <c:extLst>
              <c:ext xmlns:c16="http://schemas.microsoft.com/office/drawing/2014/chart" uri="{C3380CC4-5D6E-409C-BE32-E72D297353CC}">
                <c16:uniqueId val="{00000006-E6D4-4C64-A4D8-7BB6A3EAFE39}"/>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都市圏間比較!$C$25:$U$25</c:f>
              <c:numCache>
                <c:formatCode>0;_</c:formatCode>
                <c:ptCount val="19"/>
                <c:pt idx="0" formatCode="General">
                  <c:v>1038029</c:v>
                </c:pt>
                <c:pt idx="1">
                  <c:v>1081553</c:v>
                </c:pt>
                <c:pt idx="2" formatCode="General">
                  <c:v>1125077</c:v>
                </c:pt>
                <c:pt idx="3">
                  <c:v>1154126.5</c:v>
                </c:pt>
                <c:pt idx="4" formatCode="General">
                  <c:v>1183176</c:v>
                </c:pt>
                <c:pt idx="5">
                  <c:v>1143533</c:v>
                </c:pt>
                <c:pt idx="6" formatCode="General">
                  <c:v>1103890</c:v>
                </c:pt>
                <c:pt idx="7" formatCode="General">
                  <c:v>1089107</c:v>
                </c:pt>
                <c:pt idx="8" formatCode="General">
                  <c:v>1078055</c:v>
                </c:pt>
                <c:pt idx="9" formatCode="General">
                  <c:v>1130030</c:v>
                </c:pt>
                <c:pt idx="10" formatCode="General">
                  <c:v>1126543</c:v>
                </c:pt>
                <c:pt idx="11" formatCode="General">
                  <c:v>1198501</c:v>
                </c:pt>
                <c:pt idx="12" formatCode="General">
                  <c:v>1182536</c:v>
                </c:pt>
                <c:pt idx="13" formatCode="General">
                  <c:v>1185991</c:v>
                </c:pt>
                <c:pt idx="14" formatCode="General">
                  <c:v>1200820</c:v>
                </c:pt>
                <c:pt idx="15" formatCode="General">
                  <c:v>1176743</c:v>
                </c:pt>
                <c:pt idx="16" formatCode="General">
                  <c:v>1182548</c:v>
                </c:pt>
                <c:pt idx="17" formatCode="General">
                  <c:v>1190265</c:v>
                </c:pt>
                <c:pt idx="18" formatCode="General">
                  <c:v>1208364</c:v>
                </c:pt>
              </c:numCache>
            </c:numRef>
          </c:val>
          <c:smooth val="0"/>
          <c:extLst>
            <c:ext xmlns:c16="http://schemas.microsoft.com/office/drawing/2014/chart" uri="{C3380CC4-5D6E-409C-BE32-E72D297353CC}">
              <c16:uniqueId val="{00000007-E6D4-4C64-A4D8-7BB6A3EAFE39}"/>
            </c:ext>
          </c:extLst>
        </c:ser>
        <c:ser>
          <c:idx val="2"/>
          <c:order val="2"/>
          <c:tx>
            <c:strRef>
              <c:f>都市圏間比較!$B$26</c:f>
              <c:strCache>
                <c:ptCount val="1"/>
                <c:pt idx="0">
                  <c:v>近畿圏</c:v>
                </c:pt>
              </c:strCache>
            </c:strRef>
          </c:tx>
          <c:marker>
            <c:symbol val="triangle"/>
            <c:size val="10"/>
          </c:marker>
          <c:dPt>
            <c:idx val="1"/>
            <c:bubble3D val="0"/>
            <c:extLst>
              <c:ext xmlns:c16="http://schemas.microsoft.com/office/drawing/2014/chart" uri="{C3380CC4-5D6E-409C-BE32-E72D297353CC}">
                <c16:uniqueId val="{00000008-E6D4-4C64-A4D8-7BB6A3EAFE39}"/>
              </c:ext>
            </c:extLst>
          </c:dPt>
          <c:dPt>
            <c:idx val="3"/>
            <c:bubble3D val="0"/>
            <c:extLst>
              <c:ext xmlns:c16="http://schemas.microsoft.com/office/drawing/2014/chart" uri="{C3380CC4-5D6E-409C-BE32-E72D297353CC}">
                <c16:uniqueId val="{00000009-E6D4-4C64-A4D8-7BB6A3EAFE39}"/>
              </c:ext>
            </c:extLst>
          </c:dPt>
          <c:dPt>
            <c:idx val="5"/>
            <c:bubble3D val="0"/>
            <c:extLst>
              <c:ext xmlns:c16="http://schemas.microsoft.com/office/drawing/2014/chart" uri="{C3380CC4-5D6E-409C-BE32-E72D297353CC}">
                <c16:uniqueId val="{0000000A-E6D4-4C64-A4D8-7BB6A3EAFE39}"/>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都市圏間比較!$C$26:$U$26</c:f>
              <c:numCache>
                <c:formatCode>0;_</c:formatCode>
                <c:ptCount val="19"/>
                <c:pt idx="0" formatCode="General">
                  <c:v>4661470</c:v>
                </c:pt>
                <c:pt idx="1">
                  <c:v>4934288</c:v>
                </c:pt>
                <c:pt idx="2" formatCode="General">
                  <c:v>5207106</c:v>
                </c:pt>
                <c:pt idx="3">
                  <c:v>5230724</c:v>
                </c:pt>
                <c:pt idx="4" formatCode="General">
                  <c:v>5254342</c:v>
                </c:pt>
                <c:pt idx="5">
                  <c:v>5068314.5</c:v>
                </c:pt>
                <c:pt idx="6" formatCode="General">
                  <c:v>4882287</c:v>
                </c:pt>
                <c:pt idx="7" formatCode="General">
                  <c:v>4872768</c:v>
                </c:pt>
                <c:pt idx="8" formatCode="General">
                  <c:v>4739366</c:v>
                </c:pt>
                <c:pt idx="9" formatCode="General">
                  <c:v>4745452</c:v>
                </c:pt>
                <c:pt idx="10" formatCode="General">
                  <c:v>4667184</c:v>
                </c:pt>
                <c:pt idx="11" formatCode="General">
                  <c:v>4683459</c:v>
                </c:pt>
                <c:pt idx="12" formatCode="General">
                  <c:v>4713952</c:v>
                </c:pt>
                <c:pt idx="13" formatCode="General">
                  <c:v>4728562</c:v>
                </c:pt>
                <c:pt idx="14" formatCode="General">
                  <c:v>4727303</c:v>
                </c:pt>
                <c:pt idx="15" formatCode="General">
                  <c:v>4616617</c:v>
                </c:pt>
                <c:pt idx="16" formatCode="General">
                  <c:v>4626698</c:v>
                </c:pt>
                <c:pt idx="17" formatCode="General">
                  <c:v>4660434</c:v>
                </c:pt>
                <c:pt idx="18" formatCode="General">
                  <c:v>4692348</c:v>
                </c:pt>
              </c:numCache>
            </c:numRef>
          </c:val>
          <c:smooth val="0"/>
          <c:extLst>
            <c:ext xmlns:c16="http://schemas.microsoft.com/office/drawing/2014/chart" uri="{C3380CC4-5D6E-409C-BE32-E72D297353CC}">
              <c16:uniqueId val="{0000000B-E6D4-4C64-A4D8-7BB6A3EAFE39}"/>
            </c:ext>
          </c:extLst>
        </c:ser>
        <c:ser>
          <c:idx val="3"/>
          <c:order val="3"/>
          <c:tx>
            <c:strRef>
              <c:f>都市圏間比較!$B$27</c:f>
              <c:strCache>
                <c:ptCount val="1"/>
                <c:pt idx="0">
                  <c:v>大阪</c:v>
                </c:pt>
              </c:strCache>
            </c:strRef>
          </c:tx>
          <c:marker>
            <c:symbol val="circle"/>
            <c:size val="10"/>
          </c:marker>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都市圏間比較!$C$27:$U$27</c:f>
              <c:numCache>
                <c:formatCode>0;_</c:formatCode>
                <c:ptCount val="19"/>
                <c:pt idx="0" formatCode="General">
                  <c:v>2977367</c:v>
                </c:pt>
                <c:pt idx="1">
                  <c:v>3142992.5</c:v>
                </c:pt>
                <c:pt idx="2" formatCode="General">
                  <c:v>3308618</c:v>
                </c:pt>
                <c:pt idx="3">
                  <c:v>3314115.5</c:v>
                </c:pt>
                <c:pt idx="4" formatCode="General">
                  <c:v>3319613</c:v>
                </c:pt>
                <c:pt idx="5">
                  <c:v>3168619</c:v>
                </c:pt>
                <c:pt idx="6" formatCode="General">
                  <c:v>3017625</c:v>
                </c:pt>
                <c:pt idx="7" formatCode="General">
                  <c:v>3005364</c:v>
                </c:pt>
                <c:pt idx="8" formatCode="General">
                  <c:v>2905799</c:v>
                </c:pt>
                <c:pt idx="9" formatCode="General">
                  <c:v>2914871</c:v>
                </c:pt>
                <c:pt idx="10" formatCode="General">
                  <c:v>2844817</c:v>
                </c:pt>
                <c:pt idx="11" formatCode="General">
                  <c:v>2861977</c:v>
                </c:pt>
                <c:pt idx="12" formatCode="General">
                  <c:v>2862382</c:v>
                </c:pt>
                <c:pt idx="13" formatCode="General">
                  <c:v>2870459</c:v>
                </c:pt>
                <c:pt idx="14" formatCode="General">
                  <c:v>2849369</c:v>
                </c:pt>
                <c:pt idx="15" formatCode="General">
                  <c:v>2784218</c:v>
                </c:pt>
                <c:pt idx="16" formatCode="General">
                  <c:v>2757211</c:v>
                </c:pt>
                <c:pt idx="17" formatCode="General">
                  <c:v>2763907</c:v>
                </c:pt>
                <c:pt idx="18" formatCode="General">
                  <c:v>2782362</c:v>
                </c:pt>
              </c:numCache>
            </c:numRef>
          </c:val>
          <c:smooth val="0"/>
          <c:extLst>
            <c:ext xmlns:c16="http://schemas.microsoft.com/office/drawing/2014/chart" uri="{C3380CC4-5D6E-409C-BE32-E72D297353CC}">
              <c16:uniqueId val="{0000000C-E6D4-4C64-A4D8-7BB6A3EAFE39}"/>
            </c:ext>
          </c:extLst>
        </c:ser>
        <c:dLbls>
          <c:showLegendKey val="0"/>
          <c:showVal val="0"/>
          <c:showCatName val="0"/>
          <c:showSerName val="0"/>
          <c:showPercent val="0"/>
          <c:showBubbleSize val="0"/>
        </c:dLbls>
        <c:marker val="1"/>
        <c:smooth val="0"/>
        <c:axId val="92676480"/>
        <c:axId val="92678400"/>
      </c:lineChart>
      <c:catAx>
        <c:axId val="92676480"/>
        <c:scaling>
          <c:orientation val="minMax"/>
        </c:scaling>
        <c:delete val="0"/>
        <c:axPos val="b"/>
        <c:title>
          <c:tx>
            <c:rich>
              <a:bodyPr/>
              <a:lstStyle/>
              <a:p>
                <a:pPr>
                  <a:defRPr sz="1100" b="0"/>
                </a:pPr>
                <a:r>
                  <a:rPr lang="ja-JP" altLang="en-US" sz="1100" b="0"/>
                  <a:t>年度</a:t>
                </a:r>
              </a:p>
            </c:rich>
          </c:tx>
          <c:overlay val="0"/>
          <c:spPr>
            <a:noFill/>
            <a:ln w="25400">
              <a:noFill/>
            </a:ln>
          </c:spPr>
        </c:title>
        <c:numFmt formatCode="General" sourceLinked="1"/>
        <c:majorTickMark val="out"/>
        <c:minorTickMark val="none"/>
        <c:tickLblPos val="nextTo"/>
        <c:txPr>
          <a:bodyPr/>
          <a:lstStyle/>
          <a:p>
            <a:pPr>
              <a:defRPr sz="1100"/>
            </a:pPr>
            <a:endParaRPr lang="ja-JP"/>
          </a:p>
        </c:txPr>
        <c:crossAx val="92678400"/>
        <c:crosses val="autoZero"/>
        <c:auto val="1"/>
        <c:lblAlgn val="ctr"/>
        <c:lblOffset val="100"/>
        <c:noMultiLvlLbl val="0"/>
      </c:catAx>
      <c:valAx>
        <c:axId val="92678400"/>
        <c:scaling>
          <c:orientation val="minMax"/>
        </c:scaling>
        <c:delete val="0"/>
        <c:axPos val="l"/>
        <c:majorGridlines/>
        <c:title>
          <c:tx>
            <c:rich>
              <a:bodyPr rot="-5400000" vert="horz"/>
              <a:lstStyle/>
              <a:p>
                <a:pPr>
                  <a:defRPr sz="1100" b="0"/>
                </a:pPr>
                <a:r>
                  <a:rPr lang="ja-JP" altLang="en-US" sz="1100" b="0"/>
                  <a:t>鉄道乗車人員（百万人）</a:t>
                </a:r>
              </a:p>
            </c:rich>
          </c:tx>
          <c:overlay val="0"/>
          <c:spPr>
            <a:noFill/>
            <a:ln w="25400">
              <a:noFill/>
            </a:ln>
          </c:spPr>
        </c:title>
        <c:numFmt formatCode="General" sourceLinked="1"/>
        <c:majorTickMark val="out"/>
        <c:minorTickMark val="none"/>
        <c:tickLblPos val="nextTo"/>
        <c:txPr>
          <a:bodyPr/>
          <a:lstStyle/>
          <a:p>
            <a:pPr>
              <a:defRPr sz="1100"/>
            </a:pPr>
            <a:endParaRPr lang="ja-JP"/>
          </a:p>
        </c:txPr>
        <c:crossAx val="92676480"/>
        <c:crosses val="autoZero"/>
        <c:crossBetween val="between"/>
        <c:dispUnits>
          <c:builtInUnit val="thousands"/>
        </c:dispUnits>
      </c:valAx>
      <c:spPr>
        <a:ln>
          <a:solidFill>
            <a:schemeClr val="tx1"/>
          </a:solidFill>
        </a:ln>
      </c:spPr>
    </c:plotArea>
    <c:legend>
      <c:legendPos val="r"/>
      <c:layout>
        <c:manualLayout>
          <c:xMode val="edge"/>
          <c:yMode val="edge"/>
          <c:x val="0.86029094772244041"/>
          <c:y val="0.50905995678754734"/>
          <c:w val="0.12299393834455617"/>
          <c:h val="0.29192649118416075"/>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都市圏間比較!$B$18</c:f>
              <c:strCache>
                <c:ptCount val="1"/>
                <c:pt idx="0">
                  <c:v>首都圏</c:v>
                </c:pt>
              </c:strCache>
            </c:strRef>
          </c:tx>
          <c:marker>
            <c:symbol val="diamond"/>
            <c:size val="10"/>
          </c:marker>
          <c:dPt>
            <c:idx val="1"/>
            <c:bubble3D val="0"/>
            <c:extLst>
              <c:ext xmlns:c16="http://schemas.microsoft.com/office/drawing/2014/chart" uri="{C3380CC4-5D6E-409C-BE32-E72D297353CC}">
                <c16:uniqueId val="{00000000-40DA-48F8-84AE-87C80A1D067F}"/>
              </c:ext>
            </c:extLst>
          </c:dPt>
          <c:dPt>
            <c:idx val="3"/>
            <c:bubble3D val="0"/>
            <c:extLst>
              <c:ext xmlns:c16="http://schemas.microsoft.com/office/drawing/2014/chart" uri="{C3380CC4-5D6E-409C-BE32-E72D297353CC}">
                <c16:uniqueId val="{00000001-40DA-48F8-84AE-87C80A1D067F}"/>
              </c:ext>
            </c:extLst>
          </c:dPt>
          <c:dPt>
            <c:idx val="5"/>
            <c:bubble3D val="0"/>
            <c:extLst>
              <c:ext xmlns:c16="http://schemas.microsoft.com/office/drawing/2014/chart" uri="{C3380CC4-5D6E-409C-BE32-E72D297353CC}">
                <c16:uniqueId val="{00000002-40DA-48F8-84AE-87C80A1D067F}"/>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都市圏間比較!$C$18:$U$18</c:f>
              <c:numCache>
                <c:formatCode>0;_</c:formatCode>
                <c:ptCount val="19"/>
                <c:pt idx="0" formatCode="General">
                  <c:v>2407561</c:v>
                </c:pt>
                <c:pt idx="1">
                  <c:v>2410348.5</c:v>
                </c:pt>
                <c:pt idx="2" formatCode="General">
                  <c:v>2413136</c:v>
                </c:pt>
                <c:pt idx="3">
                  <c:v>2310079.5</c:v>
                </c:pt>
                <c:pt idx="4" formatCode="General">
                  <c:v>2207023</c:v>
                </c:pt>
                <c:pt idx="5">
                  <c:v>2052429.5</c:v>
                </c:pt>
                <c:pt idx="6" formatCode="General">
                  <c:v>1897836</c:v>
                </c:pt>
                <c:pt idx="7" formatCode="General">
                  <c:v>1808701</c:v>
                </c:pt>
                <c:pt idx="8" formatCode="General">
                  <c:v>1786684</c:v>
                </c:pt>
                <c:pt idx="9" formatCode="General">
                  <c:v>1805620</c:v>
                </c:pt>
                <c:pt idx="10" formatCode="General">
                  <c:v>1776838</c:v>
                </c:pt>
                <c:pt idx="11" formatCode="General">
                  <c:v>1790352</c:v>
                </c:pt>
                <c:pt idx="12" formatCode="General">
                  <c:v>1805750</c:v>
                </c:pt>
                <c:pt idx="13" formatCode="General">
                  <c:v>1835135</c:v>
                </c:pt>
                <c:pt idx="14" formatCode="General">
                  <c:v>1826291</c:v>
                </c:pt>
                <c:pt idx="15" formatCode="General">
                  <c:v>1798342</c:v>
                </c:pt>
                <c:pt idx="16" formatCode="General">
                  <c:v>1792143</c:v>
                </c:pt>
                <c:pt idx="17" formatCode="General">
                  <c:v>1807464</c:v>
                </c:pt>
                <c:pt idx="18" formatCode="General">
                  <c:v>1819433</c:v>
                </c:pt>
              </c:numCache>
            </c:numRef>
          </c:val>
          <c:smooth val="0"/>
          <c:extLst>
            <c:ext xmlns:c16="http://schemas.microsoft.com/office/drawing/2014/chart" uri="{C3380CC4-5D6E-409C-BE32-E72D297353CC}">
              <c16:uniqueId val="{00000003-40DA-48F8-84AE-87C80A1D067F}"/>
            </c:ext>
          </c:extLst>
        </c:ser>
        <c:ser>
          <c:idx val="1"/>
          <c:order val="1"/>
          <c:tx>
            <c:strRef>
              <c:f>都市圏間比較!$B$19</c:f>
              <c:strCache>
                <c:ptCount val="1"/>
                <c:pt idx="0">
                  <c:v>中京圏</c:v>
                </c:pt>
              </c:strCache>
            </c:strRef>
          </c:tx>
          <c:marker>
            <c:symbol val="square"/>
            <c:size val="10"/>
          </c:marker>
          <c:dPt>
            <c:idx val="1"/>
            <c:bubble3D val="0"/>
            <c:extLst>
              <c:ext xmlns:c16="http://schemas.microsoft.com/office/drawing/2014/chart" uri="{C3380CC4-5D6E-409C-BE32-E72D297353CC}">
                <c16:uniqueId val="{00000004-40DA-48F8-84AE-87C80A1D067F}"/>
              </c:ext>
            </c:extLst>
          </c:dPt>
          <c:dPt>
            <c:idx val="3"/>
            <c:bubble3D val="0"/>
            <c:extLst>
              <c:ext xmlns:c16="http://schemas.microsoft.com/office/drawing/2014/chart" uri="{C3380CC4-5D6E-409C-BE32-E72D297353CC}">
                <c16:uniqueId val="{00000005-40DA-48F8-84AE-87C80A1D067F}"/>
              </c:ext>
            </c:extLst>
          </c:dPt>
          <c:dPt>
            <c:idx val="5"/>
            <c:bubble3D val="0"/>
            <c:extLst>
              <c:ext xmlns:c16="http://schemas.microsoft.com/office/drawing/2014/chart" uri="{C3380CC4-5D6E-409C-BE32-E72D297353CC}">
                <c16:uniqueId val="{00000006-40DA-48F8-84AE-87C80A1D067F}"/>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都市圏間比較!$C$19:$U$19</c:f>
              <c:numCache>
                <c:formatCode>0;_</c:formatCode>
                <c:ptCount val="19"/>
                <c:pt idx="0" formatCode="General">
                  <c:v>487867</c:v>
                </c:pt>
                <c:pt idx="1">
                  <c:v>470191</c:v>
                </c:pt>
                <c:pt idx="2" formatCode="General">
                  <c:v>452515</c:v>
                </c:pt>
                <c:pt idx="3">
                  <c:v>424694</c:v>
                </c:pt>
                <c:pt idx="4" formatCode="General">
                  <c:v>396873</c:v>
                </c:pt>
                <c:pt idx="5">
                  <c:v>350907.5</c:v>
                </c:pt>
                <c:pt idx="6" formatCode="General">
                  <c:v>304942</c:v>
                </c:pt>
                <c:pt idx="7" formatCode="General">
                  <c:v>294922</c:v>
                </c:pt>
                <c:pt idx="8" formatCode="General">
                  <c:v>286398</c:v>
                </c:pt>
                <c:pt idx="9" formatCode="General">
                  <c:v>275976</c:v>
                </c:pt>
                <c:pt idx="10" formatCode="General">
                  <c:v>233955</c:v>
                </c:pt>
                <c:pt idx="11" formatCode="General">
                  <c:v>223767</c:v>
                </c:pt>
                <c:pt idx="12" formatCode="General">
                  <c:v>226914</c:v>
                </c:pt>
                <c:pt idx="13" formatCode="General">
                  <c:v>235379</c:v>
                </c:pt>
                <c:pt idx="14" formatCode="General">
                  <c:v>236964</c:v>
                </c:pt>
                <c:pt idx="15" formatCode="General">
                  <c:v>229790</c:v>
                </c:pt>
                <c:pt idx="16" formatCode="General">
                  <c:v>229139</c:v>
                </c:pt>
                <c:pt idx="17" formatCode="General">
                  <c:v>233533</c:v>
                </c:pt>
                <c:pt idx="18" formatCode="General">
                  <c:v>232066</c:v>
                </c:pt>
              </c:numCache>
            </c:numRef>
          </c:val>
          <c:smooth val="0"/>
          <c:extLst>
            <c:ext xmlns:c16="http://schemas.microsoft.com/office/drawing/2014/chart" uri="{C3380CC4-5D6E-409C-BE32-E72D297353CC}">
              <c16:uniqueId val="{00000007-40DA-48F8-84AE-87C80A1D067F}"/>
            </c:ext>
          </c:extLst>
        </c:ser>
        <c:ser>
          <c:idx val="2"/>
          <c:order val="2"/>
          <c:tx>
            <c:strRef>
              <c:f>都市圏間比較!$B$20</c:f>
              <c:strCache>
                <c:ptCount val="1"/>
                <c:pt idx="0">
                  <c:v>近畿圏</c:v>
                </c:pt>
              </c:strCache>
            </c:strRef>
          </c:tx>
          <c:marker>
            <c:symbol val="triangle"/>
            <c:size val="10"/>
          </c:marker>
          <c:dPt>
            <c:idx val="1"/>
            <c:bubble3D val="0"/>
            <c:extLst>
              <c:ext xmlns:c16="http://schemas.microsoft.com/office/drawing/2014/chart" uri="{C3380CC4-5D6E-409C-BE32-E72D297353CC}">
                <c16:uniqueId val="{00000008-40DA-48F8-84AE-87C80A1D067F}"/>
              </c:ext>
            </c:extLst>
          </c:dPt>
          <c:dPt>
            <c:idx val="3"/>
            <c:bubble3D val="0"/>
            <c:extLst>
              <c:ext xmlns:c16="http://schemas.microsoft.com/office/drawing/2014/chart" uri="{C3380CC4-5D6E-409C-BE32-E72D297353CC}">
                <c16:uniqueId val="{00000009-40DA-48F8-84AE-87C80A1D067F}"/>
              </c:ext>
            </c:extLst>
          </c:dPt>
          <c:dPt>
            <c:idx val="5"/>
            <c:bubble3D val="0"/>
            <c:extLst>
              <c:ext xmlns:c16="http://schemas.microsoft.com/office/drawing/2014/chart" uri="{C3380CC4-5D6E-409C-BE32-E72D297353CC}">
                <c16:uniqueId val="{0000000A-40DA-48F8-84AE-87C80A1D067F}"/>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都市圏間比較!$C$20:$U$20</c:f>
              <c:numCache>
                <c:formatCode>0;_</c:formatCode>
                <c:ptCount val="19"/>
                <c:pt idx="0" formatCode="General">
                  <c:v>1176681</c:v>
                </c:pt>
                <c:pt idx="1">
                  <c:v>1166706</c:v>
                </c:pt>
                <c:pt idx="2" formatCode="General">
                  <c:v>1156731</c:v>
                </c:pt>
                <c:pt idx="3">
                  <c:v>1116538.5</c:v>
                </c:pt>
                <c:pt idx="4" formatCode="General">
                  <c:v>1076346</c:v>
                </c:pt>
                <c:pt idx="5">
                  <c:v>996714</c:v>
                </c:pt>
                <c:pt idx="6" formatCode="General">
                  <c:v>917082</c:v>
                </c:pt>
                <c:pt idx="7" formatCode="General">
                  <c:v>888743</c:v>
                </c:pt>
                <c:pt idx="8" formatCode="General">
                  <c:v>862619</c:v>
                </c:pt>
                <c:pt idx="9" formatCode="General">
                  <c:v>853672</c:v>
                </c:pt>
                <c:pt idx="10" formatCode="General">
                  <c:v>837219</c:v>
                </c:pt>
                <c:pt idx="11" formatCode="General">
                  <c:v>824780</c:v>
                </c:pt>
                <c:pt idx="12" formatCode="General">
                  <c:v>814958</c:v>
                </c:pt>
                <c:pt idx="13" formatCode="General">
                  <c:v>819166</c:v>
                </c:pt>
                <c:pt idx="14" formatCode="General">
                  <c:v>808519</c:v>
                </c:pt>
                <c:pt idx="15" formatCode="General">
                  <c:v>756701</c:v>
                </c:pt>
                <c:pt idx="16" formatCode="General">
                  <c:v>753859</c:v>
                </c:pt>
                <c:pt idx="17" formatCode="General">
                  <c:v>744977</c:v>
                </c:pt>
                <c:pt idx="18" formatCode="General">
                  <c:v>743406</c:v>
                </c:pt>
              </c:numCache>
            </c:numRef>
          </c:val>
          <c:smooth val="0"/>
          <c:extLst>
            <c:ext xmlns:c16="http://schemas.microsoft.com/office/drawing/2014/chart" uri="{C3380CC4-5D6E-409C-BE32-E72D297353CC}">
              <c16:uniqueId val="{0000000B-40DA-48F8-84AE-87C80A1D067F}"/>
            </c:ext>
          </c:extLst>
        </c:ser>
        <c:ser>
          <c:idx val="3"/>
          <c:order val="3"/>
          <c:tx>
            <c:strRef>
              <c:f>都市圏間比較!$B$21</c:f>
              <c:strCache>
                <c:ptCount val="1"/>
                <c:pt idx="0">
                  <c:v>大阪</c:v>
                </c:pt>
              </c:strCache>
            </c:strRef>
          </c:tx>
          <c:marker>
            <c:symbol val="circle"/>
            <c:size val="10"/>
          </c:marker>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都市圏間比較!$C$21:$U$21</c:f>
              <c:numCache>
                <c:formatCode>0;_</c:formatCode>
                <c:ptCount val="19"/>
                <c:pt idx="0" formatCode="General">
                  <c:v>425713</c:v>
                </c:pt>
                <c:pt idx="1">
                  <c:v>423791</c:v>
                </c:pt>
                <c:pt idx="2" formatCode="General">
                  <c:v>421869</c:v>
                </c:pt>
                <c:pt idx="3">
                  <c:v>411378</c:v>
                </c:pt>
                <c:pt idx="4" formatCode="General">
                  <c:v>400887</c:v>
                </c:pt>
                <c:pt idx="5">
                  <c:v>374535</c:v>
                </c:pt>
                <c:pt idx="6" formatCode="General">
                  <c:v>348183</c:v>
                </c:pt>
                <c:pt idx="7" formatCode="General">
                  <c:v>340473</c:v>
                </c:pt>
                <c:pt idx="8" formatCode="General">
                  <c:v>331378</c:v>
                </c:pt>
                <c:pt idx="9" formatCode="General">
                  <c:v>328983</c:v>
                </c:pt>
                <c:pt idx="10" formatCode="General">
                  <c:v>321084</c:v>
                </c:pt>
                <c:pt idx="11" formatCode="General">
                  <c:v>316209</c:v>
                </c:pt>
                <c:pt idx="12" formatCode="General">
                  <c:v>310036</c:v>
                </c:pt>
                <c:pt idx="13" formatCode="General">
                  <c:v>304992</c:v>
                </c:pt>
                <c:pt idx="14" formatCode="General">
                  <c:v>298589</c:v>
                </c:pt>
                <c:pt idx="15" formatCode="General">
                  <c:v>264102</c:v>
                </c:pt>
                <c:pt idx="16" formatCode="General">
                  <c:v>260696</c:v>
                </c:pt>
                <c:pt idx="17" formatCode="General">
                  <c:v>257811</c:v>
                </c:pt>
                <c:pt idx="18" formatCode="General">
                  <c:v>255255</c:v>
                </c:pt>
              </c:numCache>
            </c:numRef>
          </c:val>
          <c:smooth val="0"/>
          <c:extLst>
            <c:ext xmlns:c16="http://schemas.microsoft.com/office/drawing/2014/chart" uri="{C3380CC4-5D6E-409C-BE32-E72D297353CC}">
              <c16:uniqueId val="{0000000C-40DA-48F8-84AE-87C80A1D067F}"/>
            </c:ext>
          </c:extLst>
        </c:ser>
        <c:dLbls>
          <c:showLegendKey val="0"/>
          <c:showVal val="0"/>
          <c:showCatName val="0"/>
          <c:showSerName val="0"/>
          <c:showPercent val="0"/>
          <c:showBubbleSize val="0"/>
        </c:dLbls>
        <c:marker val="1"/>
        <c:smooth val="0"/>
        <c:axId val="92614016"/>
        <c:axId val="92640768"/>
      </c:lineChart>
      <c:catAx>
        <c:axId val="92614016"/>
        <c:scaling>
          <c:orientation val="minMax"/>
        </c:scaling>
        <c:delete val="0"/>
        <c:axPos val="b"/>
        <c:title>
          <c:tx>
            <c:rich>
              <a:bodyPr/>
              <a:lstStyle/>
              <a:p>
                <a:pPr>
                  <a:defRPr sz="1100" b="0"/>
                </a:pPr>
                <a:r>
                  <a:rPr lang="ja-JP" altLang="en-US" sz="1100" b="0"/>
                  <a:t>年度</a:t>
                </a:r>
              </a:p>
            </c:rich>
          </c:tx>
          <c:overlay val="0"/>
          <c:spPr>
            <a:noFill/>
            <a:ln w="25400">
              <a:noFill/>
            </a:ln>
          </c:spPr>
        </c:title>
        <c:numFmt formatCode="General" sourceLinked="1"/>
        <c:majorTickMark val="out"/>
        <c:minorTickMark val="none"/>
        <c:tickLblPos val="nextTo"/>
        <c:txPr>
          <a:bodyPr/>
          <a:lstStyle/>
          <a:p>
            <a:pPr>
              <a:defRPr sz="1100"/>
            </a:pPr>
            <a:endParaRPr lang="ja-JP"/>
          </a:p>
        </c:txPr>
        <c:crossAx val="92640768"/>
        <c:crosses val="autoZero"/>
        <c:auto val="1"/>
        <c:lblAlgn val="ctr"/>
        <c:lblOffset val="100"/>
        <c:noMultiLvlLbl val="0"/>
      </c:catAx>
      <c:valAx>
        <c:axId val="92640768"/>
        <c:scaling>
          <c:orientation val="minMax"/>
        </c:scaling>
        <c:delete val="0"/>
        <c:axPos val="l"/>
        <c:majorGridlines/>
        <c:title>
          <c:tx>
            <c:rich>
              <a:bodyPr rot="-5400000" vert="horz"/>
              <a:lstStyle/>
              <a:p>
                <a:pPr>
                  <a:defRPr sz="1100" b="0"/>
                </a:pPr>
                <a:r>
                  <a:rPr lang="ja-JP" altLang="en-US" sz="1100" b="0"/>
                  <a:t>バス輸送人員（百万人）</a:t>
                </a:r>
              </a:p>
            </c:rich>
          </c:tx>
          <c:overlay val="0"/>
          <c:spPr>
            <a:noFill/>
            <a:ln w="25400">
              <a:noFill/>
            </a:ln>
          </c:spPr>
        </c:title>
        <c:numFmt formatCode="General" sourceLinked="1"/>
        <c:majorTickMark val="out"/>
        <c:minorTickMark val="none"/>
        <c:tickLblPos val="nextTo"/>
        <c:txPr>
          <a:bodyPr/>
          <a:lstStyle/>
          <a:p>
            <a:pPr>
              <a:defRPr sz="1100"/>
            </a:pPr>
            <a:endParaRPr lang="ja-JP"/>
          </a:p>
        </c:txPr>
        <c:crossAx val="92614016"/>
        <c:crosses val="autoZero"/>
        <c:crossBetween val="between"/>
        <c:dispUnits>
          <c:builtInUnit val="thousands"/>
        </c:dispUnits>
      </c:valAx>
      <c:spPr>
        <a:ln>
          <a:solidFill>
            <a:schemeClr val="tx1"/>
          </a:solidFill>
        </a:ln>
      </c:spPr>
    </c:plotArea>
    <c:legend>
      <c:legendPos val="r"/>
      <c:layout>
        <c:manualLayout>
          <c:xMode val="edge"/>
          <c:yMode val="edge"/>
          <c:x val="0.86422185914957728"/>
          <c:y val="0.54102972171569275"/>
          <c:w val="0.12274447146638015"/>
          <c:h val="0.26341770445642176"/>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92057937202292"/>
          <c:y val="6.267806267806264E-2"/>
          <c:w val="0.71536429474093266"/>
          <c:h val="0.70910738721762256"/>
        </c:manualLayout>
      </c:layout>
      <c:barChart>
        <c:barDir val="bar"/>
        <c:grouping val="clustered"/>
        <c:varyColors val="0"/>
        <c:ser>
          <c:idx val="0"/>
          <c:order val="0"/>
          <c:spPr>
            <a:solidFill>
              <a:srgbClr val="6699FF"/>
            </a:solidFill>
          </c:spPr>
          <c:invertIfNegative val="0"/>
          <c:dPt>
            <c:idx val="0"/>
            <c:invertIfNegative val="0"/>
            <c:bubble3D val="0"/>
            <c:spPr>
              <a:solidFill>
                <a:srgbClr val="FF0066"/>
              </a:solidFill>
            </c:spPr>
            <c:extLst>
              <c:ext xmlns:c16="http://schemas.microsoft.com/office/drawing/2014/chart" uri="{C3380CC4-5D6E-409C-BE32-E72D297353CC}">
                <c16:uniqueId val="{00000001-AE65-4C27-BBB1-582E32CB78A1}"/>
              </c:ext>
            </c:extLst>
          </c:dPt>
          <c:dLbls>
            <c:dLbl>
              <c:idx val="0"/>
              <c:layout>
                <c:manualLayout>
                  <c:x val="-8.0795664430835065E-2"/>
                  <c:y val="1.305777888002076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65-4C27-BBB1-582E32CB78A1}"/>
                </c:ext>
              </c:extLst>
            </c:dLbl>
            <c:spPr>
              <a:noFill/>
              <a:ln>
                <a:noFill/>
              </a:ln>
              <a:effectLst/>
            </c:spPr>
            <c:txPr>
              <a:bodyPr/>
              <a:lstStyle/>
              <a:p>
                <a:pPr>
                  <a:defRPr sz="1200">
                    <a:solidFill>
                      <a:schemeClr val="bg1"/>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'二酸化炭素排出量と利用ガソリン量 (2017)'!$A$1:$A$4</c:f>
              <c:strCache>
                <c:ptCount val="4"/>
                <c:pt idx="0">
                  <c:v>鉄道</c:v>
                </c:pt>
                <c:pt idx="1">
                  <c:v>バス</c:v>
                </c:pt>
                <c:pt idx="2">
                  <c:v>航空</c:v>
                </c:pt>
                <c:pt idx="3">
                  <c:v>自家用乗用車</c:v>
                </c:pt>
              </c:strCache>
            </c:strRef>
          </c:cat>
          <c:val>
            <c:numRef>
              <c:f>'二酸化炭素排出量と利用ガソリン量 (2017)'!$B$20:$B$23</c:f>
              <c:numCache>
                <c:formatCode>0.0_ </c:formatCode>
                <c:ptCount val="4"/>
                <c:pt idx="0">
                  <c:v>8.1896551724137936</c:v>
                </c:pt>
                <c:pt idx="1">
                  <c:v>24.137931034482762</c:v>
                </c:pt>
                <c:pt idx="2">
                  <c:v>41.379310344827587</c:v>
                </c:pt>
                <c:pt idx="3">
                  <c:v>59.051724137931039</c:v>
                </c:pt>
              </c:numCache>
            </c:numRef>
          </c:val>
          <c:extLst>
            <c:ext xmlns:c16="http://schemas.microsoft.com/office/drawing/2014/chart" uri="{C3380CC4-5D6E-409C-BE32-E72D297353CC}">
              <c16:uniqueId val="{00000002-AE65-4C27-BBB1-582E32CB78A1}"/>
            </c:ext>
          </c:extLst>
        </c:ser>
        <c:dLbls>
          <c:showLegendKey val="0"/>
          <c:showVal val="1"/>
          <c:showCatName val="0"/>
          <c:showSerName val="0"/>
          <c:showPercent val="0"/>
          <c:showBubbleSize val="0"/>
        </c:dLbls>
        <c:gapWidth val="80"/>
        <c:axId val="48927104"/>
        <c:axId val="48928640"/>
      </c:barChart>
      <c:catAx>
        <c:axId val="48927104"/>
        <c:scaling>
          <c:orientation val="maxMin"/>
        </c:scaling>
        <c:delete val="0"/>
        <c:axPos val="l"/>
        <c:numFmt formatCode="General" sourceLinked="1"/>
        <c:majorTickMark val="none"/>
        <c:minorTickMark val="none"/>
        <c:tickLblPos val="nextTo"/>
        <c:crossAx val="48928640"/>
        <c:crosses val="autoZero"/>
        <c:auto val="1"/>
        <c:lblAlgn val="ctr"/>
        <c:lblOffset val="100"/>
        <c:noMultiLvlLbl val="0"/>
      </c:catAx>
      <c:valAx>
        <c:axId val="48928640"/>
        <c:scaling>
          <c:orientation val="minMax"/>
        </c:scaling>
        <c:delete val="0"/>
        <c:axPos val="t"/>
        <c:majorGridlines>
          <c:spPr>
            <a:ln w="6350">
              <a:solidFill>
                <a:schemeClr val="bg1">
                  <a:lumMod val="75000"/>
                </a:schemeClr>
              </a:solidFill>
              <a:prstDash val="sysDot"/>
            </a:ln>
          </c:spPr>
        </c:majorGridlines>
        <c:title>
          <c:tx>
            <c:rich>
              <a:bodyPr/>
              <a:lstStyle/>
              <a:p>
                <a:pPr>
                  <a:defRPr b="0"/>
                </a:pPr>
                <a:r>
                  <a:rPr lang="en-US" altLang="ja-JP" b="0"/>
                  <a:t>(ml/</a:t>
                </a:r>
                <a:r>
                  <a:rPr lang="ja-JP" altLang="en-US" b="0"/>
                  <a:t>人キロ</a:t>
                </a:r>
                <a:r>
                  <a:rPr lang="en-US" altLang="ja-JP" b="0"/>
                  <a:t>)</a:t>
                </a:r>
                <a:endParaRPr lang="ja-JP" altLang="en-US" b="0"/>
              </a:p>
            </c:rich>
          </c:tx>
          <c:layout>
            <c:manualLayout>
              <c:xMode val="edge"/>
              <c:yMode val="edge"/>
              <c:x val="0.51338582677165356"/>
              <c:y val="0.8882564340090976"/>
            </c:manualLayout>
          </c:layout>
          <c:overlay val="0"/>
        </c:title>
        <c:numFmt formatCode="0.0_ " sourceLinked="1"/>
        <c:majorTickMark val="none"/>
        <c:minorTickMark val="none"/>
        <c:tickLblPos val="high"/>
        <c:crossAx val="48927104"/>
        <c:crosses val="autoZero"/>
        <c:crossBetween val="between"/>
      </c:valAx>
      <c:spPr>
        <a:noFill/>
        <a:ln>
          <a:solidFill>
            <a:schemeClr val="bg1">
              <a:lumMod val="75000"/>
            </a:schemeClr>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0133779264214"/>
          <c:y val="0.14331723027375201"/>
          <c:w val="0.78037904124860646"/>
          <c:h val="0.69726247987117551"/>
        </c:manualLayout>
      </c:layout>
      <c:barChart>
        <c:barDir val="col"/>
        <c:grouping val="clustered"/>
        <c:varyColors val="0"/>
        <c:ser>
          <c:idx val="1"/>
          <c:order val="0"/>
          <c:tx>
            <c:strRef>
              <c:f>総括!$I$2</c:f>
              <c:strCache>
                <c:ptCount val="1"/>
                <c:pt idx="0">
                  <c:v>利用者数</c:v>
                </c:pt>
              </c:strCache>
            </c:strRef>
          </c:tx>
          <c:spPr>
            <a:solidFill>
              <a:srgbClr val="CCFFCC"/>
            </a:solidFill>
            <a:ln w="6427">
              <a:solidFill>
                <a:srgbClr val="000000"/>
              </a:solidFill>
              <a:prstDash val="solid"/>
            </a:ln>
          </c:spPr>
          <c:invertIfNegative val="0"/>
          <c:cat>
            <c:strRef>
              <c:f>総括!$H$4:$H$21</c:f>
              <c:strCache>
                <c:ptCount val="18"/>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strCache>
            </c:strRef>
          </c:cat>
          <c:val>
            <c:numRef>
              <c:f>総括!$I$4:$I$21</c:f>
              <c:numCache>
                <c:formatCode>#,##0</c:formatCode>
                <c:ptCount val="18"/>
                <c:pt idx="0">
                  <c:v>385.5</c:v>
                </c:pt>
                <c:pt idx="1">
                  <c:v>979</c:v>
                </c:pt>
                <c:pt idx="2">
                  <c:v>1091.5</c:v>
                </c:pt>
                <c:pt idx="3">
                  <c:v>1755.5</c:v>
                </c:pt>
                <c:pt idx="4">
                  <c:v>1805.5</c:v>
                </c:pt>
                <c:pt idx="5">
                  <c:v>1873</c:v>
                </c:pt>
                <c:pt idx="6">
                  <c:v>1962</c:v>
                </c:pt>
                <c:pt idx="7">
                  <c:v>2038</c:v>
                </c:pt>
                <c:pt idx="8">
                  <c:v>2145</c:v>
                </c:pt>
                <c:pt idx="9">
                  <c:v>2412.9193989071036</c:v>
                </c:pt>
                <c:pt idx="10">
                  <c:v>2629.6698630136984</c:v>
                </c:pt>
                <c:pt idx="11">
                  <c:v>3128.495890410959</c:v>
                </c:pt>
                <c:pt idx="12">
                  <c:v>3494.2794520547945</c:v>
                </c:pt>
                <c:pt idx="13">
                  <c:v>4091.6120218579235</c:v>
                </c:pt>
                <c:pt idx="14">
                  <c:v>4413.6871584699456</c:v>
                </c:pt>
                <c:pt idx="15">
                  <c:v>4444</c:v>
                </c:pt>
                <c:pt idx="16" formatCode="#,##0_);[Red]\(#,##0\)">
                  <c:v>4537</c:v>
                </c:pt>
                <c:pt idx="17" formatCode="#,##0_);[Red]\(#,##0\)">
                  <c:v>4722</c:v>
                </c:pt>
              </c:numCache>
            </c:numRef>
          </c:val>
          <c:extLst>
            <c:ext xmlns:c16="http://schemas.microsoft.com/office/drawing/2014/chart" uri="{C3380CC4-5D6E-409C-BE32-E72D297353CC}">
              <c16:uniqueId val="{00000000-31AB-4785-A720-CA05ADB6053B}"/>
            </c:ext>
          </c:extLst>
        </c:ser>
        <c:dLbls>
          <c:showLegendKey val="0"/>
          <c:showVal val="0"/>
          <c:showCatName val="0"/>
          <c:showSerName val="0"/>
          <c:showPercent val="0"/>
          <c:showBubbleSize val="0"/>
        </c:dLbls>
        <c:gapWidth val="150"/>
        <c:axId val="127349120"/>
        <c:axId val="127350656"/>
      </c:barChart>
      <c:lineChart>
        <c:grouping val="standard"/>
        <c:varyColors val="0"/>
        <c:ser>
          <c:idx val="3"/>
          <c:order val="1"/>
          <c:tx>
            <c:strRef>
              <c:f>総括!$J$2</c:f>
              <c:strCache>
                <c:ptCount val="1"/>
                <c:pt idx="0">
                  <c:v>駅勢圏(1km)人口の伸び</c:v>
                </c:pt>
              </c:strCache>
            </c:strRef>
          </c:tx>
          <c:spPr>
            <a:ln w="19279">
              <a:solidFill>
                <a:srgbClr val="0000FF"/>
              </a:solidFill>
              <a:prstDash val="solid"/>
            </a:ln>
          </c:spPr>
          <c:marker>
            <c:symbol val="diamond"/>
            <c:size val="4"/>
            <c:spPr>
              <a:solidFill>
                <a:srgbClr val="0000FF"/>
              </a:solidFill>
              <a:ln>
                <a:solidFill>
                  <a:srgbClr val="0000FF"/>
                </a:solidFill>
                <a:prstDash val="solid"/>
              </a:ln>
            </c:spPr>
          </c:marker>
          <c:cat>
            <c:strRef>
              <c:f>総括!$H$4:$H$21</c:f>
              <c:strCache>
                <c:ptCount val="18"/>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strCache>
            </c:strRef>
          </c:cat>
          <c:val>
            <c:numRef>
              <c:f>総括!$K$4:$K$21</c:f>
              <c:numCache>
                <c:formatCode>0.00</c:formatCode>
                <c:ptCount val="18"/>
                <c:pt idx="0">
                  <c:v>1</c:v>
                </c:pt>
                <c:pt idx="1">
                  <c:v>1.0187684911242603</c:v>
                </c:pt>
                <c:pt idx="2">
                  <c:v>1.0275702662721893</c:v>
                </c:pt>
                <c:pt idx="3">
                  <c:v>1.0311020710059171</c:v>
                </c:pt>
                <c:pt idx="4">
                  <c:v>1.0472263313609467</c:v>
                </c:pt>
                <c:pt idx="5">
                  <c:v>1.0581915680473373</c:v>
                </c:pt>
                <c:pt idx="6">
                  <c:v>1.0671782544378698</c:v>
                </c:pt>
                <c:pt idx="7">
                  <c:v>1.0759430473372782</c:v>
                </c:pt>
                <c:pt idx="8">
                  <c:v>1.0793639053254438</c:v>
                </c:pt>
                <c:pt idx="9">
                  <c:v>1.0881471893491124</c:v>
                </c:pt>
                <c:pt idx="10">
                  <c:v>1.0881471893491124</c:v>
                </c:pt>
                <c:pt idx="11">
                  <c:v>1.1109837278106509</c:v>
                </c:pt>
                <c:pt idx="12">
                  <c:v>1.1397004437869822</c:v>
                </c:pt>
                <c:pt idx="13">
                  <c:v>1.1667344674556213</c:v>
                </c:pt>
                <c:pt idx="14">
                  <c:v>1.1694526627218935</c:v>
                </c:pt>
                <c:pt idx="15">
                  <c:v>1.1725961538461538</c:v>
                </c:pt>
                <c:pt idx="16">
                  <c:v>1.1785133136094674</c:v>
                </c:pt>
                <c:pt idx="17">
                  <c:v>1.2058062130177514</c:v>
                </c:pt>
              </c:numCache>
            </c:numRef>
          </c:val>
          <c:smooth val="0"/>
          <c:extLst>
            <c:ext xmlns:c16="http://schemas.microsoft.com/office/drawing/2014/chart" uri="{C3380CC4-5D6E-409C-BE32-E72D297353CC}">
              <c16:uniqueId val="{00000001-31AB-4785-A720-CA05ADB6053B}"/>
            </c:ext>
          </c:extLst>
        </c:ser>
        <c:ser>
          <c:idx val="4"/>
          <c:order val="2"/>
          <c:tx>
            <c:strRef>
              <c:f>総括!$L$2</c:f>
              <c:strCache>
                <c:ptCount val="1"/>
                <c:pt idx="0">
                  <c:v>市人口の伸び</c:v>
                </c:pt>
              </c:strCache>
            </c:strRef>
          </c:tx>
          <c:spPr>
            <a:ln w="19279">
              <a:solidFill>
                <a:srgbClr val="FF00FF"/>
              </a:solidFill>
              <a:prstDash val="solid"/>
            </a:ln>
          </c:spPr>
          <c:marker>
            <c:symbol val="circle"/>
            <c:size val="4"/>
            <c:spPr>
              <a:solidFill>
                <a:srgbClr val="FF00FF"/>
              </a:solidFill>
              <a:ln>
                <a:solidFill>
                  <a:srgbClr val="FF00FF"/>
                </a:solidFill>
                <a:prstDash val="solid"/>
              </a:ln>
            </c:spPr>
          </c:marker>
          <c:cat>
            <c:strRef>
              <c:f>総括!$H$4:$H$21</c:f>
              <c:strCache>
                <c:ptCount val="18"/>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strCache>
            </c:strRef>
          </c:cat>
          <c:val>
            <c:numRef>
              <c:f>総括!$M$4:$M$21</c:f>
              <c:numCache>
                <c:formatCode>0.00</c:formatCode>
                <c:ptCount val="18"/>
                <c:pt idx="0">
                  <c:v>1</c:v>
                </c:pt>
                <c:pt idx="1">
                  <c:v>0.99315937816198974</c:v>
                </c:pt>
                <c:pt idx="2">
                  <c:v>0.98476946019393963</c:v>
                </c:pt>
                <c:pt idx="3">
                  <c:v>0.98463572616317063</c:v>
                </c:pt>
                <c:pt idx="4">
                  <c:v>0.98259186644764562</c:v>
                </c:pt>
                <c:pt idx="5">
                  <c:v>0.98243037629728314</c:v>
                </c:pt>
                <c:pt idx="6">
                  <c:v>0.98555167810975775</c:v>
                </c:pt>
                <c:pt idx="7">
                  <c:v>0.98244551599887964</c:v>
                </c:pt>
                <c:pt idx="8">
                  <c:v>0.97870348642094929</c:v>
                </c:pt>
                <c:pt idx="9">
                  <c:v>0.97810042164068944</c:v>
                </c:pt>
                <c:pt idx="10">
                  <c:v>0.97707344521572814</c:v>
                </c:pt>
                <c:pt idx="11">
                  <c:v>0.97456530131791097</c:v>
                </c:pt>
                <c:pt idx="12">
                  <c:v>0.97699774670774575</c:v>
                </c:pt>
                <c:pt idx="13">
                  <c:v>0.97764875387639438</c:v>
                </c:pt>
                <c:pt idx="14">
                  <c:v>0.97937215657479393</c:v>
                </c:pt>
                <c:pt idx="15">
                  <c:v>0.98084827748045089</c:v>
                </c:pt>
                <c:pt idx="16">
                  <c:v>0.98272055391121571</c:v>
                </c:pt>
                <c:pt idx="17">
                  <c:v>0.98085332404764969</c:v>
                </c:pt>
              </c:numCache>
            </c:numRef>
          </c:val>
          <c:smooth val="0"/>
          <c:extLst>
            <c:ext xmlns:c16="http://schemas.microsoft.com/office/drawing/2014/chart" uri="{C3380CC4-5D6E-409C-BE32-E72D297353CC}">
              <c16:uniqueId val="{00000002-31AB-4785-A720-CA05ADB6053B}"/>
            </c:ext>
          </c:extLst>
        </c:ser>
        <c:dLbls>
          <c:showLegendKey val="0"/>
          <c:showVal val="0"/>
          <c:showCatName val="0"/>
          <c:showSerName val="0"/>
          <c:showPercent val="0"/>
          <c:showBubbleSize val="0"/>
        </c:dLbls>
        <c:marker val="1"/>
        <c:smooth val="0"/>
        <c:axId val="127361024"/>
        <c:axId val="127362560"/>
      </c:lineChart>
      <c:catAx>
        <c:axId val="127349120"/>
        <c:scaling>
          <c:orientation val="minMax"/>
        </c:scaling>
        <c:delete val="0"/>
        <c:axPos val="b"/>
        <c:numFmt formatCode="General" sourceLinked="1"/>
        <c:majorTickMark val="in"/>
        <c:minorTickMark val="none"/>
        <c:tickLblPos val="nextTo"/>
        <c:spPr>
          <a:ln w="1606">
            <a:solidFill>
              <a:srgbClr val="000000"/>
            </a:solidFill>
            <a:prstDash val="solid"/>
          </a:ln>
        </c:spPr>
        <c:txPr>
          <a:bodyPr rot="-360000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27350656"/>
        <c:crosses val="autoZero"/>
        <c:auto val="1"/>
        <c:lblAlgn val="ctr"/>
        <c:lblOffset val="100"/>
        <c:tickLblSkip val="1"/>
        <c:tickMarkSkip val="1"/>
        <c:noMultiLvlLbl val="0"/>
      </c:catAx>
      <c:valAx>
        <c:axId val="127350656"/>
        <c:scaling>
          <c:orientation val="minMax"/>
          <c:max val="5000"/>
        </c:scaling>
        <c:delete val="0"/>
        <c:axPos val="l"/>
        <c:majorGridlines>
          <c:spPr>
            <a:ln w="1606">
              <a:solidFill>
                <a:srgbClr val="000000"/>
              </a:solidFill>
              <a:prstDash val="solid"/>
            </a:ln>
          </c:spPr>
        </c:majorGridlines>
        <c:title>
          <c:tx>
            <c:rich>
              <a:bodyPr rot="120000" vert="horz"/>
              <a:lstStyle/>
              <a:p>
                <a:pPr algn="ctr">
                  <a:defRPr sz="1038" b="0" i="0" u="none" strike="noStrike" baseline="0">
                    <a:solidFill>
                      <a:srgbClr val="000000"/>
                    </a:solidFill>
                    <a:latin typeface="ＭＳ Ｐゴシック"/>
                    <a:ea typeface="ＭＳ Ｐゴシック"/>
                    <a:cs typeface="ＭＳ Ｐゴシック"/>
                  </a:defRPr>
                </a:pPr>
                <a:r>
                  <a:rPr lang="ja-JP" altLang="en-US" dirty="0" smtClean="0"/>
                  <a:t>（人</a:t>
                </a:r>
                <a:r>
                  <a:rPr lang="en-US" altLang="ja-JP" dirty="0"/>
                  <a:t>/</a:t>
                </a:r>
                <a:r>
                  <a:rPr lang="ja-JP" altLang="en-US" dirty="0" smtClean="0"/>
                  <a:t>日）</a:t>
                </a:r>
                <a:endParaRPr lang="ja-JP" altLang="en-US" dirty="0"/>
              </a:p>
            </c:rich>
          </c:tx>
          <c:layout>
            <c:manualLayout>
              <c:xMode val="edge"/>
              <c:yMode val="edge"/>
              <c:x val="1.7704781824577676E-2"/>
              <c:y val="1.7892732716722873E-2"/>
            </c:manualLayout>
          </c:layout>
          <c:overlay val="0"/>
          <c:spPr>
            <a:noFill/>
            <a:ln w="12853">
              <a:noFill/>
            </a:ln>
          </c:spPr>
        </c:title>
        <c:numFmt formatCode="#,##0" sourceLinked="1"/>
        <c:majorTickMark val="in"/>
        <c:minorTickMark val="none"/>
        <c:tickLblPos val="nextTo"/>
        <c:spPr>
          <a:ln w="1606">
            <a:solidFill>
              <a:srgbClr val="000000"/>
            </a:solidFill>
            <a:prstDash val="solid"/>
          </a:ln>
        </c:spPr>
        <c:txPr>
          <a:bodyPr rot="0" vert="horz"/>
          <a:lstStyle/>
          <a:p>
            <a:pPr>
              <a:defRPr sz="1280" b="0" i="0" u="none" strike="noStrike" baseline="0">
                <a:solidFill>
                  <a:srgbClr val="000000"/>
                </a:solidFill>
                <a:latin typeface="ＭＳ Ｐゴシック"/>
                <a:ea typeface="ＭＳ Ｐゴシック"/>
                <a:cs typeface="ＭＳ Ｐゴシック"/>
              </a:defRPr>
            </a:pPr>
            <a:endParaRPr lang="ja-JP"/>
          </a:p>
        </c:txPr>
        <c:crossAx val="127349120"/>
        <c:crosses val="autoZero"/>
        <c:crossBetween val="between"/>
        <c:majorUnit val="1000"/>
      </c:valAx>
      <c:catAx>
        <c:axId val="127361024"/>
        <c:scaling>
          <c:orientation val="minMax"/>
        </c:scaling>
        <c:delete val="1"/>
        <c:axPos val="b"/>
        <c:numFmt formatCode="General" sourceLinked="1"/>
        <c:majorTickMark val="out"/>
        <c:minorTickMark val="none"/>
        <c:tickLblPos val="nextTo"/>
        <c:crossAx val="127362560"/>
        <c:crosses val="autoZero"/>
        <c:auto val="1"/>
        <c:lblAlgn val="ctr"/>
        <c:lblOffset val="100"/>
        <c:noMultiLvlLbl val="0"/>
      </c:catAx>
      <c:valAx>
        <c:axId val="127362560"/>
        <c:scaling>
          <c:orientation val="minMax"/>
          <c:min val="0.95"/>
        </c:scaling>
        <c:delete val="0"/>
        <c:axPos val="r"/>
        <c:numFmt formatCode="0.00" sourceLinked="1"/>
        <c:majorTickMark val="in"/>
        <c:minorTickMark val="none"/>
        <c:tickLblPos val="nextTo"/>
        <c:spPr>
          <a:ln w="1606">
            <a:solidFill>
              <a:srgbClr val="000000"/>
            </a:solidFill>
            <a:prstDash val="solid"/>
          </a:ln>
        </c:spPr>
        <c:txPr>
          <a:bodyPr rot="0" vert="horz"/>
          <a:lstStyle/>
          <a:p>
            <a:pPr>
              <a:defRPr sz="1280" b="0" i="0" u="none" strike="noStrike" baseline="0">
                <a:solidFill>
                  <a:srgbClr val="000000"/>
                </a:solidFill>
                <a:latin typeface="ＭＳ Ｐゴシック"/>
                <a:ea typeface="ＭＳ Ｐゴシック"/>
                <a:cs typeface="ＭＳ Ｐゴシック"/>
              </a:defRPr>
            </a:pPr>
            <a:endParaRPr lang="ja-JP"/>
          </a:p>
        </c:txPr>
        <c:crossAx val="127361024"/>
        <c:crosses val="max"/>
        <c:crossBetween val="between"/>
      </c:valAx>
      <c:spPr>
        <a:solidFill>
          <a:srgbClr val="FFFFFF"/>
        </a:solidFill>
        <a:ln w="6427">
          <a:solidFill>
            <a:srgbClr val="000000"/>
          </a:solidFill>
          <a:prstDash val="solid"/>
        </a:ln>
      </c:spPr>
    </c:plotArea>
    <c:legend>
      <c:legendPos val="r"/>
      <c:layout>
        <c:manualLayout>
          <c:xMode val="edge"/>
          <c:yMode val="edge"/>
          <c:x val="0.10013959360787673"/>
          <c:y val="0.17159526259670702"/>
          <c:w val="0.4515049292835257"/>
          <c:h val="0.19645730317032414"/>
        </c:manualLayout>
      </c:layout>
      <c:overlay val="0"/>
      <c:spPr>
        <a:solidFill>
          <a:srgbClr val="FFFFFF"/>
        </a:solidFill>
        <a:ln w="1606">
          <a:solidFill>
            <a:srgbClr val="000000"/>
          </a:solidFill>
          <a:prstDash val="solid"/>
        </a:ln>
      </c:spPr>
      <c:txPr>
        <a:bodyPr/>
        <a:lstStyle/>
        <a:p>
          <a:pPr>
            <a:defRPr sz="1116" b="0" i="0" u="none" strike="noStrike" baseline="0">
              <a:solidFill>
                <a:srgbClr val="000000"/>
              </a:solidFill>
              <a:latin typeface="+mn-ea"/>
              <a:ea typeface="+mn-ea"/>
              <a:cs typeface="Meiryo UI" pitchFamily="50" charset="-128"/>
            </a:defRPr>
          </a:pPr>
          <a:endParaRPr lang="ja-JP"/>
        </a:p>
      </c:txPr>
    </c:legend>
    <c:plotVisOnly val="1"/>
    <c:dispBlanksAs val="gap"/>
    <c:showDLblsOverMax val="0"/>
  </c:chart>
  <c:spPr>
    <a:solidFill>
      <a:srgbClr val="FFFFFF"/>
    </a:solidFill>
    <a:ln>
      <a:noFill/>
    </a:ln>
  </c:spPr>
  <c:txPr>
    <a:bodyPr/>
    <a:lstStyle/>
    <a:p>
      <a:pPr>
        <a:defRPr sz="1054"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15507436570417"/>
          <c:y val="7.9012345679012344E-2"/>
          <c:w val="0.82117125984251971"/>
          <c:h val="0.63403239948827783"/>
        </c:manualLayout>
      </c:layout>
      <c:barChart>
        <c:barDir val="bar"/>
        <c:grouping val="stacked"/>
        <c:varyColors val="0"/>
        <c:ser>
          <c:idx val="1"/>
          <c:order val="1"/>
          <c:spPr>
            <a:solidFill>
              <a:srgbClr val="6699FF"/>
            </a:solidFill>
            <a:ln>
              <a:noFill/>
            </a:ln>
          </c:spPr>
          <c:invertIfNegative val="0"/>
          <c:dLbls>
            <c:dLbl>
              <c:idx val="0"/>
              <c:layout>
                <c:manualLayout>
                  <c:x val="0.3930898950131245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91-44AF-8035-1DA0A6C291DA}"/>
                </c:ext>
              </c:extLst>
            </c:dLbl>
            <c:spPr>
              <a:noFill/>
              <a:ln w="25400">
                <a:noFill/>
              </a:ln>
            </c:spPr>
            <c:txPr>
              <a:bodyPr/>
              <a:lstStyle/>
              <a:p>
                <a:pPr>
                  <a:defRPr sz="12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'[p3-7輸送人・キロ当たりの交通事故死傷者数.xlsx]交通事故死傷者数'!$A$2:$A$4</c:f>
              <c:strCache>
                <c:ptCount val="3"/>
                <c:pt idx="0">
                  <c:v>自動車</c:v>
                </c:pt>
                <c:pt idx="1">
                  <c:v>航空</c:v>
                </c:pt>
                <c:pt idx="2">
                  <c:v>鉄道</c:v>
                </c:pt>
              </c:strCache>
            </c:strRef>
          </c:cat>
          <c:val>
            <c:numRef>
              <c:f>'[p3-7輸送人・キロ当たりの交通事故死傷者数.xlsx]交通事故死傷者数'!$C$2:$C$4</c:f>
              <c:numCache>
                <c:formatCode>General</c:formatCode>
                <c:ptCount val="3"/>
                <c:pt idx="0" formatCode="0_ ">
                  <c:v>777.9289850016221</c:v>
                </c:pt>
              </c:numCache>
            </c:numRef>
          </c:val>
          <c:extLst>
            <c:ext xmlns:c16="http://schemas.microsoft.com/office/drawing/2014/chart" uri="{C3380CC4-5D6E-409C-BE32-E72D297353CC}">
              <c16:uniqueId val="{00000001-2991-44AF-8035-1DA0A6C291DA}"/>
            </c:ext>
          </c:extLst>
        </c:ser>
        <c:dLbls>
          <c:showLegendKey val="0"/>
          <c:showVal val="1"/>
          <c:showCatName val="0"/>
          <c:showSerName val="0"/>
          <c:showPercent val="0"/>
          <c:showBubbleSize val="0"/>
        </c:dLbls>
        <c:gapWidth val="150"/>
        <c:overlap val="100"/>
        <c:axId val="129171840"/>
        <c:axId val="129174528"/>
      </c:barChart>
      <c:barChart>
        <c:barDir val="bar"/>
        <c:grouping val="stacked"/>
        <c:varyColors val="0"/>
        <c:ser>
          <c:idx val="0"/>
          <c:order val="0"/>
          <c:spPr>
            <a:solidFill>
              <a:srgbClr val="6699FF"/>
            </a:solidFill>
            <a:ln>
              <a:noFill/>
            </a:ln>
          </c:spPr>
          <c:invertIfNegative val="0"/>
          <c:dPt>
            <c:idx val="2"/>
            <c:invertIfNegative val="0"/>
            <c:bubble3D val="0"/>
            <c:spPr>
              <a:solidFill>
                <a:srgbClr val="FF0000"/>
              </a:solidFill>
              <a:ln>
                <a:noFill/>
              </a:ln>
            </c:spPr>
            <c:extLst>
              <c:ext xmlns:c16="http://schemas.microsoft.com/office/drawing/2014/chart" uri="{C3380CC4-5D6E-409C-BE32-E72D297353CC}">
                <c16:uniqueId val="{00000003-2991-44AF-8035-1DA0A6C291DA}"/>
              </c:ext>
            </c:extLst>
          </c:dPt>
          <c:dLbls>
            <c:dLbl>
              <c:idx val="1"/>
              <c:layout>
                <c:manualLayout>
                  <c:x val="4.41408573928258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91-44AF-8035-1DA0A6C291DA}"/>
                </c:ext>
              </c:extLst>
            </c:dLbl>
            <c:dLbl>
              <c:idx val="2"/>
              <c:layout>
                <c:manualLayout>
                  <c:x val="9.10649606299212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91-44AF-8035-1DA0A6C291DA}"/>
                </c:ext>
              </c:extLst>
            </c:dLbl>
            <c:spPr>
              <a:noFill/>
              <a:ln w="25400">
                <a:noFill/>
              </a:ln>
            </c:spPr>
            <c:txPr>
              <a:bodyPr/>
              <a:lstStyle/>
              <a:p>
                <a:pPr>
                  <a:defRPr sz="12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'[p3-7輸送人・キロ当たりの交通事故死傷者数.xlsx]交通事故死傷者数'!$A$2:$A$4</c:f>
              <c:strCache>
                <c:ptCount val="3"/>
                <c:pt idx="0">
                  <c:v>自動車</c:v>
                </c:pt>
                <c:pt idx="1">
                  <c:v>航空</c:v>
                </c:pt>
                <c:pt idx="2">
                  <c:v>鉄道</c:v>
                </c:pt>
              </c:strCache>
            </c:strRef>
          </c:cat>
          <c:val>
            <c:numRef>
              <c:f>'[p3-7輸送人・キロ当たりの交通事故死傷者数.xlsx]交通事故死傷者数'!$B$2:$B$4</c:f>
              <c:numCache>
                <c:formatCode>0.0_ </c:formatCode>
                <c:ptCount val="3"/>
                <c:pt idx="1">
                  <c:v>0.36328895989844068</c:v>
                </c:pt>
                <c:pt idx="2">
                  <c:v>1</c:v>
                </c:pt>
              </c:numCache>
            </c:numRef>
          </c:val>
          <c:extLst>
            <c:ext xmlns:c16="http://schemas.microsoft.com/office/drawing/2014/chart" uri="{C3380CC4-5D6E-409C-BE32-E72D297353CC}">
              <c16:uniqueId val="{00000005-2991-44AF-8035-1DA0A6C291DA}"/>
            </c:ext>
          </c:extLst>
        </c:ser>
        <c:dLbls>
          <c:showLegendKey val="0"/>
          <c:showVal val="1"/>
          <c:showCatName val="0"/>
          <c:showSerName val="0"/>
          <c:showPercent val="0"/>
          <c:showBubbleSize val="0"/>
        </c:dLbls>
        <c:gapWidth val="150"/>
        <c:overlap val="100"/>
        <c:axId val="129180416"/>
        <c:axId val="129181952"/>
      </c:barChart>
      <c:catAx>
        <c:axId val="129171840"/>
        <c:scaling>
          <c:orientation val="minMax"/>
        </c:scaling>
        <c:delete val="0"/>
        <c:axPos val="l"/>
        <c:numFmt formatCode="General" sourceLinked="1"/>
        <c:majorTickMark val="none"/>
        <c:minorTickMark val="none"/>
        <c:tickLblPos val="nextTo"/>
        <c:crossAx val="129174528"/>
        <c:crosses val="autoZero"/>
        <c:auto val="1"/>
        <c:lblAlgn val="ctr"/>
        <c:lblOffset val="100"/>
        <c:noMultiLvlLbl val="0"/>
      </c:catAx>
      <c:valAx>
        <c:axId val="129174528"/>
        <c:scaling>
          <c:orientation val="minMax"/>
        </c:scaling>
        <c:delete val="0"/>
        <c:axPos val="b"/>
        <c:majorGridlines>
          <c:spPr>
            <a:ln w="6350">
              <a:solidFill>
                <a:sysClr val="window" lastClr="FFFFFF">
                  <a:lumMod val="75000"/>
                </a:sysClr>
              </a:solidFill>
              <a:prstDash val="sysDot"/>
            </a:ln>
          </c:spPr>
        </c:majorGridlines>
        <c:numFmt formatCode="[=200]&quot;2&quot;;[=100]&quot;1&quot;;0" sourceLinked="0"/>
        <c:majorTickMark val="none"/>
        <c:minorTickMark val="none"/>
        <c:tickLblPos val="nextTo"/>
        <c:spPr>
          <a:ln w="6350">
            <a:solidFill>
              <a:sysClr val="window" lastClr="FFFFFF">
                <a:lumMod val="75000"/>
              </a:sysClr>
            </a:solidFill>
            <a:prstDash val="sysDot"/>
          </a:ln>
        </c:spPr>
        <c:crossAx val="129171840"/>
        <c:crosses val="autoZero"/>
        <c:crossBetween val="between"/>
      </c:valAx>
      <c:catAx>
        <c:axId val="129180416"/>
        <c:scaling>
          <c:orientation val="minMax"/>
        </c:scaling>
        <c:delete val="1"/>
        <c:axPos val="l"/>
        <c:numFmt formatCode="General" sourceLinked="1"/>
        <c:majorTickMark val="out"/>
        <c:minorTickMark val="none"/>
        <c:tickLblPos val="none"/>
        <c:crossAx val="129181952"/>
        <c:crosses val="autoZero"/>
        <c:auto val="1"/>
        <c:lblAlgn val="ctr"/>
        <c:lblOffset val="100"/>
        <c:noMultiLvlLbl val="0"/>
      </c:catAx>
      <c:valAx>
        <c:axId val="129181952"/>
        <c:scaling>
          <c:orientation val="minMax"/>
          <c:max val="10"/>
          <c:min val="0"/>
        </c:scaling>
        <c:delete val="0"/>
        <c:axPos val="t"/>
        <c:numFmt formatCode="0.0_ " sourceLinked="1"/>
        <c:majorTickMark val="none"/>
        <c:minorTickMark val="none"/>
        <c:tickLblPos val="none"/>
        <c:crossAx val="129180416"/>
        <c:crosses val="max"/>
        <c:crossBetween val="between"/>
      </c:valAx>
      <c:spPr>
        <a:solidFill>
          <a:sysClr val="window" lastClr="FFFFFF"/>
        </a:solidFill>
        <a:ln>
          <a:solidFill>
            <a:schemeClr val="bg1">
              <a:lumMod val="75000"/>
            </a:schemeClr>
          </a:solidFill>
        </a:ln>
      </c:spPr>
    </c:plotArea>
    <c:plotVisOnly val="1"/>
    <c:dispBlanksAs val="gap"/>
    <c:showDLblsOverMax val="0"/>
  </c:chart>
  <c:spPr>
    <a:noFill/>
    <a:ln w="9525">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3636363636363"/>
          <c:y val="0.17029045760606887"/>
          <c:w val="0.85681818181818181"/>
          <c:h val="0.54710338507481693"/>
        </c:manualLayout>
      </c:layout>
      <c:barChart>
        <c:barDir val="col"/>
        <c:grouping val="clustered"/>
        <c:varyColors val="0"/>
        <c:ser>
          <c:idx val="0"/>
          <c:order val="0"/>
          <c:tx>
            <c:strRef>
              <c:f>'グラフ (2)'!$AU$4</c:f>
              <c:strCache>
                <c:ptCount val="1"/>
                <c:pt idx="0">
                  <c:v>千キロ/1㎞2</c:v>
                </c:pt>
              </c:strCache>
            </c:strRef>
          </c:tx>
          <c:spPr>
            <a:solidFill>
              <a:srgbClr val="C0C0C0"/>
            </a:solidFill>
            <a:ln w="12700">
              <a:solidFill>
                <a:srgbClr val="000000"/>
              </a:solidFill>
              <a:prstDash val="solid"/>
            </a:ln>
          </c:spPr>
          <c:invertIfNegative val="0"/>
          <c:dPt>
            <c:idx val="1"/>
            <c:invertIfNegative val="0"/>
            <c:bubble3D val="0"/>
            <c:spPr>
              <a:solidFill>
                <a:srgbClr val="808080"/>
              </a:solidFill>
              <a:ln w="12700">
                <a:solidFill>
                  <a:srgbClr val="000000"/>
                </a:solidFill>
                <a:prstDash val="solid"/>
              </a:ln>
            </c:spPr>
            <c:extLst>
              <c:ext xmlns:c16="http://schemas.microsoft.com/office/drawing/2014/chart" uri="{C3380CC4-5D6E-409C-BE32-E72D297353CC}">
                <c16:uniqueId val="{00000001-8190-4FF1-B0E9-5E8881F121A6}"/>
              </c:ext>
            </c:extLst>
          </c:dPt>
          <c:cat>
            <c:strRef>
              <c:f>'グラフ (2)'!$AT$5:$AT$14</c:f>
              <c:strCache>
                <c:ptCount val="10"/>
                <c:pt idx="0">
                  <c:v>東京都</c:v>
                </c:pt>
                <c:pt idx="1">
                  <c:v>大阪府</c:v>
                </c:pt>
                <c:pt idx="2">
                  <c:v>神奈川県</c:v>
                </c:pt>
                <c:pt idx="3">
                  <c:v>福岡県</c:v>
                </c:pt>
                <c:pt idx="4">
                  <c:v>千葉県</c:v>
                </c:pt>
                <c:pt idx="5">
                  <c:v>埼玉県</c:v>
                </c:pt>
                <c:pt idx="6">
                  <c:v>長崎県</c:v>
                </c:pt>
                <c:pt idx="7">
                  <c:v>京都府</c:v>
                </c:pt>
                <c:pt idx="8">
                  <c:v>沖縄県</c:v>
                </c:pt>
                <c:pt idx="9">
                  <c:v>兵庫県</c:v>
                </c:pt>
              </c:strCache>
            </c:strRef>
          </c:cat>
          <c:val>
            <c:numRef>
              <c:f>'グラフ (2)'!$AU$5:$AU$14</c:f>
              <c:numCache>
                <c:formatCode>0.0_ </c:formatCode>
                <c:ptCount val="10"/>
                <c:pt idx="0">
                  <c:v>104.5056</c:v>
                </c:pt>
                <c:pt idx="1">
                  <c:v>100.02791721754886</c:v>
                </c:pt>
                <c:pt idx="2">
                  <c:v>84.341807886218561</c:v>
                </c:pt>
                <c:pt idx="3">
                  <c:v>37.562986715529092</c:v>
                </c:pt>
                <c:pt idx="4">
                  <c:v>28.674345996470613</c:v>
                </c:pt>
                <c:pt idx="5">
                  <c:v>18.997769955214803</c:v>
                </c:pt>
                <c:pt idx="6">
                  <c:v>17.790530846484934</c:v>
                </c:pt>
                <c:pt idx="7">
                  <c:v>16.420019899375923</c:v>
                </c:pt>
                <c:pt idx="8">
                  <c:v>15.785427146717044</c:v>
                </c:pt>
                <c:pt idx="9">
                  <c:v>14.940931119456227</c:v>
                </c:pt>
              </c:numCache>
            </c:numRef>
          </c:val>
          <c:extLst>
            <c:ext xmlns:c16="http://schemas.microsoft.com/office/drawing/2014/chart" uri="{C3380CC4-5D6E-409C-BE32-E72D297353CC}">
              <c16:uniqueId val="{00000002-8190-4FF1-B0E9-5E8881F121A6}"/>
            </c:ext>
          </c:extLst>
        </c:ser>
        <c:dLbls>
          <c:showLegendKey val="0"/>
          <c:showVal val="0"/>
          <c:showCatName val="0"/>
          <c:showSerName val="0"/>
          <c:showPercent val="0"/>
          <c:showBubbleSize val="0"/>
        </c:dLbls>
        <c:gapWidth val="50"/>
        <c:axId val="129234048"/>
        <c:axId val="129235584"/>
      </c:barChart>
      <c:catAx>
        <c:axId val="129234048"/>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wordArtVertRtl"/>
          <a:lstStyle/>
          <a:p>
            <a:pPr>
              <a:defRPr sz="1000" b="0" i="0" u="none" strike="noStrike" baseline="0">
                <a:solidFill>
                  <a:srgbClr val="000000"/>
                </a:solidFill>
                <a:latin typeface="ＭＳ ゴシック"/>
                <a:ea typeface="ＭＳ ゴシック"/>
                <a:cs typeface="ＭＳ ゴシック"/>
              </a:defRPr>
            </a:pPr>
            <a:endParaRPr lang="ja-JP"/>
          </a:p>
        </c:txPr>
        <c:crossAx val="129235584"/>
        <c:crosses val="autoZero"/>
        <c:auto val="1"/>
        <c:lblAlgn val="ctr"/>
        <c:lblOffset val="100"/>
        <c:tickLblSkip val="1"/>
        <c:tickMarkSkip val="1"/>
        <c:noMultiLvlLbl val="0"/>
      </c:catAx>
      <c:valAx>
        <c:axId val="129235584"/>
        <c:scaling>
          <c:orientation val="minMax"/>
        </c:scaling>
        <c:delete val="0"/>
        <c:axPos val="l"/>
        <c:majorGridlines>
          <c:spPr>
            <a:ln w="3175">
              <a:solidFill>
                <a:srgbClr val="C0C0C0"/>
              </a:solidFill>
              <a:prstDash val="solid"/>
            </a:ln>
          </c:spPr>
        </c:majorGridlines>
        <c:numFmt formatCode="0.0_ "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ゴシック"/>
                <a:ea typeface="ＭＳ ゴシック"/>
                <a:cs typeface="ＭＳ ゴシック"/>
              </a:defRPr>
            </a:pPr>
            <a:endParaRPr lang="ja-JP"/>
          </a:p>
        </c:txPr>
        <c:crossAx val="129234048"/>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ＭＳ ゴシック"/>
          <a:ea typeface="ＭＳ ゴシック"/>
          <a:cs typeface="ＭＳ ゴシック"/>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0843568287934E-2"/>
          <c:y val="0.17029038729423418"/>
          <c:w val="0.85681818181818181"/>
          <c:h val="0.54710338507481693"/>
        </c:manualLayout>
      </c:layout>
      <c:barChart>
        <c:barDir val="col"/>
        <c:grouping val="clustered"/>
        <c:varyColors val="0"/>
        <c:ser>
          <c:idx val="0"/>
          <c:order val="0"/>
          <c:tx>
            <c:strRef>
              <c:f>'グラフ (2)'!$AC$4</c:f>
              <c:strCache>
                <c:ptCount val="1"/>
                <c:pt idx="0">
                  <c:v>鉄道路線の密度</c:v>
                </c:pt>
              </c:strCache>
            </c:strRef>
          </c:tx>
          <c:spPr>
            <a:solidFill>
              <a:srgbClr val="C0C0C0"/>
            </a:solidFill>
            <a:ln w="12700">
              <a:solidFill>
                <a:srgbClr val="000000"/>
              </a:solidFill>
              <a:prstDash val="solid"/>
            </a:ln>
          </c:spPr>
          <c:invertIfNegative val="0"/>
          <c:dPt>
            <c:idx val="1"/>
            <c:invertIfNegative val="0"/>
            <c:bubble3D val="0"/>
            <c:spPr>
              <a:solidFill>
                <a:srgbClr val="808080"/>
              </a:solidFill>
              <a:ln w="12700">
                <a:solidFill>
                  <a:srgbClr val="000000"/>
                </a:solidFill>
                <a:prstDash val="solid"/>
              </a:ln>
            </c:spPr>
            <c:extLst>
              <c:ext xmlns:c16="http://schemas.microsoft.com/office/drawing/2014/chart" uri="{C3380CC4-5D6E-409C-BE32-E72D297353CC}">
                <c16:uniqueId val="{00000001-40F9-4925-8524-C0E0FCCB0DA9}"/>
              </c:ext>
            </c:extLst>
          </c:dPt>
          <c:cat>
            <c:strRef>
              <c:f>'グラフ (2)'!$AB$5:$AB$14</c:f>
              <c:strCache>
                <c:ptCount val="10"/>
                <c:pt idx="0">
                  <c:v>東京都</c:v>
                </c:pt>
                <c:pt idx="1">
                  <c:v>大阪府</c:v>
                </c:pt>
                <c:pt idx="2">
                  <c:v>神奈川県</c:v>
                </c:pt>
                <c:pt idx="3">
                  <c:v>千葉県</c:v>
                </c:pt>
                <c:pt idx="4">
                  <c:v>愛知県</c:v>
                </c:pt>
                <c:pt idx="5">
                  <c:v>埼玉県</c:v>
                </c:pt>
                <c:pt idx="6">
                  <c:v>福岡県</c:v>
                </c:pt>
                <c:pt idx="7">
                  <c:v>香川県</c:v>
                </c:pt>
                <c:pt idx="8">
                  <c:v>三重県</c:v>
                </c:pt>
                <c:pt idx="9">
                  <c:v>京都府</c:v>
                </c:pt>
              </c:strCache>
            </c:strRef>
          </c:cat>
          <c:val>
            <c:numRef>
              <c:f>'グラフ (2)'!$AC$5:$AC$14</c:f>
              <c:numCache>
                <c:formatCode>0.00</c:formatCode>
                <c:ptCount val="10"/>
                <c:pt idx="0">
                  <c:v>0.48127999999999999</c:v>
                </c:pt>
                <c:pt idx="1">
                  <c:v>0.39278998351303945</c:v>
                </c:pt>
                <c:pt idx="2">
                  <c:v>0.28052122225625659</c:v>
                </c:pt>
                <c:pt idx="3">
                  <c:v>0.17028332072837279</c:v>
                </c:pt>
                <c:pt idx="4">
                  <c:v>0.16259312609389279</c:v>
                </c:pt>
                <c:pt idx="5">
                  <c:v>0.16236937650896627</c:v>
                </c:pt>
                <c:pt idx="6">
                  <c:v>0.13698354911557409</c:v>
                </c:pt>
                <c:pt idx="7">
                  <c:v>0.11553239223460324</c:v>
                </c:pt>
                <c:pt idx="8">
                  <c:v>0.11093474945778888</c:v>
                </c:pt>
                <c:pt idx="9">
                  <c:v>0.11087724166036231</c:v>
                </c:pt>
              </c:numCache>
            </c:numRef>
          </c:val>
          <c:extLst>
            <c:ext xmlns:c16="http://schemas.microsoft.com/office/drawing/2014/chart" uri="{C3380CC4-5D6E-409C-BE32-E72D297353CC}">
              <c16:uniqueId val="{00000002-40F9-4925-8524-C0E0FCCB0DA9}"/>
            </c:ext>
          </c:extLst>
        </c:ser>
        <c:dLbls>
          <c:showLegendKey val="0"/>
          <c:showVal val="0"/>
          <c:showCatName val="0"/>
          <c:showSerName val="0"/>
          <c:showPercent val="0"/>
          <c:showBubbleSize val="0"/>
        </c:dLbls>
        <c:gapWidth val="50"/>
        <c:axId val="136673920"/>
        <c:axId val="138121600"/>
      </c:barChart>
      <c:catAx>
        <c:axId val="13667392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wordArtVertRtl"/>
          <a:lstStyle/>
          <a:p>
            <a:pPr>
              <a:defRPr sz="1000" b="0" i="0" u="none" strike="noStrike" baseline="0">
                <a:solidFill>
                  <a:srgbClr val="000000"/>
                </a:solidFill>
                <a:latin typeface="ＭＳ ゴシック"/>
                <a:ea typeface="ＭＳ ゴシック"/>
                <a:cs typeface="ＭＳ ゴシック"/>
              </a:defRPr>
            </a:pPr>
            <a:endParaRPr lang="ja-JP"/>
          </a:p>
        </c:txPr>
        <c:crossAx val="138121600"/>
        <c:crosses val="autoZero"/>
        <c:auto val="1"/>
        <c:lblAlgn val="ctr"/>
        <c:lblOffset val="100"/>
        <c:tickLblSkip val="1"/>
        <c:tickMarkSkip val="1"/>
        <c:noMultiLvlLbl val="0"/>
      </c:catAx>
      <c:valAx>
        <c:axId val="138121600"/>
        <c:scaling>
          <c:orientation val="minMax"/>
        </c:scaling>
        <c:delete val="0"/>
        <c:axPos val="l"/>
        <c:majorGridlines>
          <c:spPr>
            <a:ln w="3175">
              <a:solidFill>
                <a:srgbClr val="C0C0C0"/>
              </a:solidFill>
              <a:prstDash val="solid"/>
            </a:ln>
          </c:spPr>
        </c:majorGridlines>
        <c:numFmt formatCode="0.0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ゴシック"/>
                <a:ea typeface="ＭＳ ゴシック"/>
                <a:cs typeface="ＭＳ ゴシック"/>
              </a:defRPr>
            </a:pPr>
            <a:endParaRPr lang="ja-JP"/>
          </a:p>
        </c:txPr>
        <c:crossAx val="13667392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ＭＳ ゴシック"/>
          <a:ea typeface="ＭＳ ゴシック"/>
          <a:cs typeface="ＭＳ ゴシック"/>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'04-11'!$A$15:$A$61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'04-11'!$B$15:$B$61</c:f>
              <c:numCache>
                <c:formatCode>#,###,##0;"△"#,###,##0;\-</c:formatCode>
                <c:ptCount val="47"/>
                <c:pt idx="0">
                  <c:v>224718</c:v>
                </c:pt>
                <c:pt idx="1">
                  <c:v>58116</c:v>
                </c:pt>
                <c:pt idx="2">
                  <c:v>58415</c:v>
                </c:pt>
                <c:pt idx="3">
                  <c:v>97974</c:v>
                </c:pt>
                <c:pt idx="4">
                  <c:v>48769</c:v>
                </c:pt>
                <c:pt idx="5">
                  <c:v>55778</c:v>
                </c:pt>
                <c:pt idx="6">
                  <c:v>85960</c:v>
                </c:pt>
                <c:pt idx="7">
                  <c:v>115007</c:v>
                </c:pt>
                <c:pt idx="8">
                  <c:v>86088</c:v>
                </c:pt>
                <c:pt idx="9">
                  <c:v>90231</c:v>
                </c:pt>
                <c:pt idx="10">
                  <c:v>240542</c:v>
                </c:pt>
                <c:pt idx="11">
                  <c:v>188740</c:v>
                </c:pt>
                <c:pt idx="12">
                  <c:v>621671</c:v>
                </c:pt>
                <c:pt idx="13">
                  <c:v>287942</c:v>
                </c:pt>
                <c:pt idx="14">
                  <c:v>112948</c:v>
                </c:pt>
                <c:pt idx="15">
                  <c:v>51785</c:v>
                </c:pt>
                <c:pt idx="16">
                  <c:v>59770</c:v>
                </c:pt>
                <c:pt idx="17">
                  <c:v>41644</c:v>
                </c:pt>
                <c:pt idx="18">
                  <c:v>42387</c:v>
                </c:pt>
                <c:pt idx="19">
                  <c:v>106030</c:v>
                </c:pt>
                <c:pt idx="20">
                  <c:v>98527</c:v>
                </c:pt>
                <c:pt idx="21">
                  <c:v>172031</c:v>
                </c:pt>
                <c:pt idx="22">
                  <c:v>309867</c:v>
                </c:pt>
                <c:pt idx="23">
                  <c:v>77168</c:v>
                </c:pt>
                <c:pt idx="24">
                  <c:v>55262</c:v>
                </c:pt>
                <c:pt idx="25">
                  <c:v>113774</c:v>
                </c:pt>
                <c:pt idx="26">
                  <c:v>392940</c:v>
                </c:pt>
                <c:pt idx="27">
                  <c:v>214169</c:v>
                </c:pt>
                <c:pt idx="28">
                  <c:v>46487</c:v>
                </c:pt>
                <c:pt idx="29">
                  <c:v>47247</c:v>
                </c:pt>
                <c:pt idx="30">
                  <c:v>25718</c:v>
                </c:pt>
                <c:pt idx="31">
                  <c:v>34987</c:v>
                </c:pt>
                <c:pt idx="32">
                  <c:v>79870</c:v>
                </c:pt>
                <c:pt idx="33">
                  <c:v>127057</c:v>
                </c:pt>
                <c:pt idx="34">
                  <c:v>61385</c:v>
                </c:pt>
                <c:pt idx="35">
                  <c:v>35853</c:v>
                </c:pt>
                <c:pt idx="36">
                  <c:v>46774</c:v>
                </c:pt>
                <c:pt idx="37">
                  <c:v>63310</c:v>
                </c:pt>
                <c:pt idx="38">
                  <c:v>35366</c:v>
                </c:pt>
                <c:pt idx="39">
                  <c:v>212649</c:v>
                </c:pt>
                <c:pt idx="40">
                  <c:v>37479</c:v>
                </c:pt>
                <c:pt idx="41">
                  <c:v>62028</c:v>
                </c:pt>
                <c:pt idx="42">
                  <c:v>72144</c:v>
                </c:pt>
                <c:pt idx="43">
                  <c:v>52973</c:v>
                </c:pt>
                <c:pt idx="44">
                  <c:v>51475</c:v>
                </c:pt>
                <c:pt idx="45">
                  <c:v>75443</c:v>
                </c:pt>
                <c:pt idx="46">
                  <c:v>64285</c:v>
                </c:pt>
              </c:numCache>
            </c:numRef>
          </c:val>
          <c:extLst>
            <c:ext xmlns:c16="http://schemas.microsoft.com/office/drawing/2014/chart" uri="{C3380CC4-5D6E-409C-BE32-E72D297353CC}">
              <c16:uniqueId val="{00000000-6374-4291-9FAC-CE7D8F4CE4E6}"/>
            </c:ext>
          </c:extLst>
        </c:ser>
        <c:dLbls>
          <c:showLegendKey val="0"/>
          <c:showVal val="0"/>
          <c:showCatName val="0"/>
          <c:showSerName val="0"/>
          <c:showPercent val="0"/>
          <c:showBubbleSize val="0"/>
        </c:dLbls>
        <c:gapWidth val="150"/>
        <c:axId val="1749000816"/>
        <c:axId val="1"/>
      </c:barChart>
      <c:catAx>
        <c:axId val="1749000816"/>
        <c:scaling>
          <c:orientation val="minMax"/>
        </c:scaling>
        <c:delete val="0"/>
        <c:axPos val="b"/>
        <c:numFmt formatCode="General" sourceLinked="1"/>
        <c:majorTickMark val="out"/>
        <c:minorTickMark val="none"/>
        <c:tickLblPos val="nextTo"/>
        <c:txPr>
          <a:bodyPr rot="0" vert="eaVert"/>
          <a:lstStyle/>
          <a:p>
            <a:pPr>
              <a:defRPr sz="1100"/>
            </a:pPr>
            <a:endParaRPr lang="ja-JP"/>
          </a:p>
        </c:txPr>
        <c:crossAx val="1"/>
        <c:crosses val="autoZero"/>
        <c:auto val="1"/>
        <c:lblAlgn val="ctr"/>
        <c:lblOffset val="100"/>
        <c:noMultiLvlLbl val="0"/>
      </c:catAx>
      <c:valAx>
        <c:axId val="1"/>
        <c:scaling>
          <c:orientation val="minMax"/>
        </c:scaling>
        <c:delete val="0"/>
        <c:axPos val="l"/>
        <c:majorGridlines/>
        <c:numFmt formatCode="#,###,##0;&quot;△&quot;#,###,##0;\-" sourceLinked="1"/>
        <c:majorTickMark val="out"/>
        <c:minorTickMark val="none"/>
        <c:tickLblPos val="nextTo"/>
        <c:txPr>
          <a:bodyPr/>
          <a:lstStyle/>
          <a:p>
            <a:pPr>
              <a:defRPr sz="1100"/>
            </a:pPr>
            <a:endParaRPr lang="ja-JP"/>
          </a:p>
        </c:txPr>
        <c:crossAx val="1749000816"/>
        <c:crosses val="autoZero"/>
        <c:crossBetween val="between"/>
      </c:valAx>
      <c:spPr>
        <a:ln>
          <a:solidFill>
            <a:schemeClr val="tx1"/>
          </a:solidFill>
        </a:ln>
      </c:spPr>
    </c:plotArea>
    <c:plotVisOnly val="1"/>
    <c:dispBlanksAs val="gap"/>
    <c:showDLblsOverMax val="0"/>
  </c:chart>
  <c:spPr>
    <a:solidFill>
      <a:schemeClr val="bg1"/>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89554943402967E-2"/>
          <c:y val="0.3302868612011734"/>
          <c:w val="0.76537675824577656"/>
          <c:h val="0.53812938088621287"/>
        </c:manualLayout>
      </c:layout>
      <c:barChart>
        <c:barDir val="bar"/>
        <c:grouping val="percentStacked"/>
        <c:varyColors val="0"/>
        <c:ser>
          <c:idx val="0"/>
          <c:order val="0"/>
          <c:tx>
            <c:strRef>
              <c:f>'図2.5.1'!$C$2</c:f>
              <c:strCache>
                <c:ptCount val="1"/>
                <c:pt idx="0">
                  <c:v>バス</c:v>
                </c:pt>
              </c:strCache>
            </c:strRef>
          </c:tx>
          <c:spPr>
            <a:solidFill>
              <a:schemeClr val="accent2"/>
            </a:solidFill>
            <a:ln w="6350">
              <a:solidFill>
                <a:srgbClr val="000000"/>
              </a:solidFill>
              <a:prstDash val="solid"/>
            </a:ln>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'図2.5.1'!$C$3</c:f>
              <c:numCache>
                <c:formatCode>0.0%</c:formatCode>
                <c:ptCount val="1"/>
                <c:pt idx="0">
                  <c:v>0.06</c:v>
                </c:pt>
              </c:numCache>
            </c:numRef>
          </c:val>
          <c:extLst>
            <c:ext xmlns:c16="http://schemas.microsoft.com/office/drawing/2014/chart" uri="{C3380CC4-5D6E-409C-BE32-E72D297353CC}">
              <c16:uniqueId val="{00000000-27C1-4E4C-8E7F-40F9922008AC}"/>
            </c:ext>
          </c:extLst>
        </c:ser>
        <c:ser>
          <c:idx val="4"/>
          <c:order val="1"/>
          <c:tx>
            <c:strRef>
              <c:f>'図2.5.1'!$D$2</c:f>
              <c:strCache>
                <c:ptCount val="1"/>
                <c:pt idx="0">
                  <c:v>自動車</c:v>
                </c:pt>
              </c:strCache>
            </c:strRef>
          </c:tx>
          <c:spPr>
            <a:solidFill>
              <a:schemeClr val="accent3"/>
            </a:solidFill>
            <a:ln w="6350">
              <a:solidFill>
                <a:srgbClr val="000000"/>
              </a:solidFill>
              <a:prstDash val="solid"/>
            </a:ln>
          </c:spPr>
          <c:invertIfNegative val="0"/>
          <c:dLbls>
            <c:dLbl>
              <c:idx val="0"/>
              <c:layout>
                <c:manualLayout>
                  <c:x val="1.0112519534113228E-2"/>
                  <c:y val="8.71502238690751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C1-4E4C-8E7F-40F9922008AC}"/>
                </c:ext>
              </c:extLst>
            </c:dLbl>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'図2.5.1'!$D$3</c:f>
              <c:numCache>
                <c:formatCode>0.0%</c:formatCode>
                <c:ptCount val="1"/>
                <c:pt idx="0">
                  <c:v>1.9E-2</c:v>
                </c:pt>
              </c:numCache>
            </c:numRef>
          </c:val>
          <c:extLst>
            <c:ext xmlns:c16="http://schemas.microsoft.com/office/drawing/2014/chart" uri="{C3380CC4-5D6E-409C-BE32-E72D297353CC}">
              <c16:uniqueId val="{00000002-27C1-4E4C-8E7F-40F9922008AC}"/>
            </c:ext>
          </c:extLst>
        </c:ser>
        <c:ser>
          <c:idx val="5"/>
          <c:order val="2"/>
          <c:tx>
            <c:strRef>
              <c:f>'図2.5.1'!$E$2</c:f>
              <c:strCache>
                <c:ptCount val="1"/>
                <c:pt idx="0">
                  <c:v>自動二輪・二輪</c:v>
                </c:pt>
              </c:strCache>
            </c:strRef>
          </c:tx>
          <c:spPr>
            <a:solidFill>
              <a:schemeClr val="accent4"/>
            </a:solidFill>
            <a:ln w="6350">
              <a:solidFill>
                <a:srgbClr val="000000"/>
              </a:solidFill>
              <a:prstDash val="solid"/>
            </a:ln>
          </c:spPr>
          <c:invertIfNegative val="0"/>
          <c:dPt>
            <c:idx val="0"/>
            <c:invertIfNegative val="0"/>
            <c:bubble3D val="0"/>
            <c:extLst>
              <c:ext xmlns:c16="http://schemas.microsoft.com/office/drawing/2014/chart" uri="{C3380CC4-5D6E-409C-BE32-E72D297353CC}">
                <c16:uniqueId val="{00000003-27C1-4E4C-8E7F-40F9922008AC}"/>
              </c:ext>
            </c:extLst>
          </c:dPt>
          <c:dLbls>
            <c:dLbl>
              <c:idx val="0"/>
              <c:layout>
                <c:manualLayout>
                  <c:x val="1.4144685039370079E-2"/>
                  <c:y val="-0.14204662652462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C1-4E4C-8E7F-40F9922008AC}"/>
                </c:ext>
              </c:extLst>
            </c:dLbl>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'図2.5.1'!$E$3</c:f>
              <c:numCache>
                <c:formatCode>0.0%</c:formatCode>
                <c:ptCount val="1"/>
                <c:pt idx="0">
                  <c:v>8.9999999999999993E-3</c:v>
                </c:pt>
              </c:numCache>
            </c:numRef>
          </c:val>
          <c:extLst>
            <c:ext xmlns:c16="http://schemas.microsoft.com/office/drawing/2014/chart" uri="{C3380CC4-5D6E-409C-BE32-E72D297353CC}">
              <c16:uniqueId val="{00000004-27C1-4E4C-8E7F-40F9922008AC}"/>
            </c:ext>
          </c:extLst>
        </c:ser>
        <c:ser>
          <c:idx val="6"/>
          <c:order val="3"/>
          <c:tx>
            <c:strRef>
              <c:f>'図2.5.1'!$F$2</c:f>
              <c:strCache>
                <c:ptCount val="1"/>
                <c:pt idx="0">
                  <c:v>自転車</c:v>
                </c:pt>
              </c:strCache>
            </c:strRef>
          </c:tx>
          <c:spPr>
            <a:solidFill>
              <a:schemeClr val="accent5"/>
            </a:solidFill>
            <a:ln w="6350">
              <a:solidFill>
                <a:srgbClr val="000000"/>
              </a:solidFill>
              <a:prstDash val="solid"/>
            </a:ln>
          </c:spPr>
          <c:invertIfNegative val="0"/>
          <c:dPt>
            <c:idx val="0"/>
            <c:invertIfNegative val="0"/>
            <c:bubble3D val="0"/>
            <c:extLst>
              <c:ext xmlns:c16="http://schemas.microsoft.com/office/drawing/2014/chart" uri="{C3380CC4-5D6E-409C-BE32-E72D297353CC}">
                <c16:uniqueId val="{00000005-27C1-4E4C-8E7F-40F9922008AC}"/>
              </c:ext>
            </c:extLst>
          </c:dPt>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'図2.5.1'!$F$3</c:f>
              <c:numCache>
                <c:formatCode>0.0%</c:formatCode>
                <c:ptCount val="1"/>
                <c:pt idx="0">
                  <c:v>0.115</c:v>
                </c:pt>
              </c:numCache>
            </c:numRef>
          </c:val>
          <c:extLst>
            <c:ext xmlns:c16="http://schemas.microsoft.com/office/drawing/2014/chart" uri="{C3380CC4-5D6E-409C-BE32-E72D297353CC}">
              <c16:uniqueId val="{00000006-27C1-4E4C-8E7F-40F9922008AC}"/>
            </c:ext>
          </c:extLst>
        </c:ser>
        <c:ser>
          <c:idx val="1"/>
          <c:order val="4"/>
          <c:tx>
            <c:strRef>
              <c:f>'図2.5.1'!$G$2</c:f>
              <c:strCache>
                <c:ptCount val="1"/>
                <c:pt idx="0">
                  <c:v>徒歩</c:v>
                </c:pt>
              </c:strCache>
            </c:strRef>
          </c:tx>
          <c:spPr>
            <a:solidFill>
              <a:schemeClr val="accent6"/>
            </a:solidFill>
            <a:ln w="6350">
              <a:solidFill>
                <a:schemeClr val="tx1"/>
              </a:solidFill>
            </a:ln>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'図2.5.1'!$G$3</c:f>
              <c:numCache>
                <c:formatCode>0.0%</c:formatCode>
                <c:ptCount val="1"/>
                <c:pt idx="0">
                  <c:v>0.69399999999999995</c:v>
                </c:pt>
              </c:numCache>
            </c:numRef>
          </c:val>
          <c:extLst>
            <c:ext xmlns:c16="http://schemas.microsoft.com/office/drawing/2014/chart" uri="{C3380CC4-5D6E-409C-BE32-E72D297353CC}">
              <c16:uniqueId val="{00000007-27C1-4E4C-8E7F-40F9922008AC}"/>
            </c:ext>
          </c:extLst>
        </c:ser>
        <c:ser>
          <c:idx val="2"/>
          <c:order val="5"/>
          <c:tx>
            <c:strRef>
              <c:f>'図2.5.1'!$H$2</c:f>
              <c:strCache>
                <c:ptCount val="1"/>
                <c:pt idx="0">
                  <c:v>その他</c:v>
                </c:pt>
              </c:strCache>
            </c:strRef>
          </c:tx>
          <c:spPr>
            <a:solidFill>
              <a:schemeClr val="tx2">
                <a:lumMod val="20000"/>
                <a:lumOff val="80000"/>
              </a:schemeClr>
            </a:solidFill>
            <a:ln w="6350">
              <a:solidFill>
                <a:schemeClr val="tx1"/>
              </a:solidFill>
            </a:ln>
          </c:spPr>
          <c:invertIfNegative val="0"/>
          <c:dLbls>
            <c:dLbl>
              <c:idx val="0"/>
              <c:layout>
                <c:manualLayout>
                  <c:x val="0"/>
                  <c:y val="-0.118518518518518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C1-4E4C-8E7F-40F9922008AC}"/>
                </c:ext>
              </c:extLst>
            </c:dLbl>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'図2.5.1'!$H$3</c:f>
              <c:numCache>
                <c:formatCode>0.0%</c:formatCode>
                <c:ptCount val="1"/>
                <c:pt idx="0">
                  <c:v>1E-3</c:v>
                </c:pt>
              </c:numCache>
            </c:numRef>
          </c:val>
          <c:extLst>
            <c:ext xmlns:c16="http://schemas.microsoft.com/office/drawing/2014/chart" uri="{C3380CC4-5D6E-409C-BE32-E72D297353CC}">
              <c16:uniqueId val="{00000009-27C1-4E4C-8E7F-40F9922008AC}"/>
            </c:ext>
          </c:extLst>
        </c:ser>
        <c:ser>
          <c:idx val="3"/>
          <c:order val="6"/>
          <c:tx>
            <c:strRef>
              <c:f>'図2.5.1'!$I$2</c:f>
              <c:strCache>
                <c:ptCount val="1"/>
                <c:pt idx="0">
                  <c:v>不明</c:v>
                </c:pt>
              </c:strCache>
            </c:strRef>
          </c:tx>
          <c:spPr>
            <a:solidFill>
              <a:schemeClr val="accent2">
                <a:lumMod val="40000"/>
                <a:lumOff val="60000"/>
              </a:schemeClr>
            </a:solidFill>
            <a:ln w="6350">
              <a:solidFill>
                <a:schemeClr val="tx1"/>
              </a:solidFill>
            </a:ln>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'図2.5.1'!$I$3</c:f>
              <c:numCache>
                <c:formatCode>0.0%</c:formatCode>
                <c:ptCount val="1"/>
                <c:pt idx="0">
                  <c:v>0.10100000000000001</c:v>
                </c:pt>
              </c:numCache>
            </c:numRef>
          </c:val>
          <c:extLst>
            <c:ext xmlns:c16="http://schemas.microsoft.com/office/drawing/2014/chart" uri="{C3380CC4-5D6E-409C-BE32-E72D297353CC}">
              <c16:uniqueId val="{0000000A-27C1-4E4C-8E7F-40F9922008AC}"/>
            </c:ext>
          </c:extLst>
        </c:ser>
        <c:dLbls>
          <c:dLblPos val="ctr"/>
          <c:showLegendKey val="0"/>
          <c:showVal val="1"/>
          <c:showCatName val="0"/>
          <c:showSerName val="0"/>
          <c:showPercent val="0"/>
          <c:showBubbleSize val="0"/>
        </c:dLbls>
        <c:gapWidth val="80"/>
        <c:overlap val="100"/>
        <c:axId val="139716864"/>
        <c:axId val="139599872"/>
      </c:barChart>
      <c:catAx>
        <c:axId val="139716864"/>
        <c:scaling>
          <c:orientation val="maxMin"/>
        </c:scaling>
        <c:delete val="0"/>
        <c:axPos val="l"/>
        <c:numFmt formatCode="General" sourceLinked="1"/>
        <c:majorTickMark val="in"/>
        <c:minorTickMark val="none"/>
        <c:tickLblPos val="none"/>
        <c:spPr>
          <a:ln w="9525">
            <a:noFill/>
          </a:ln>
        </c:spPr>
        <c:crossAx val="139599872"/>
        <c:crosses val="autoZero"/>
        <c:auto val="1"/>
        <c:lblAlgn val="ctr"/>
        <c:lblOffset val="100"/>
        <c:tickMarkSkip val="1"/>
        <c:noMultiLvlLbl val="0"/>
      </c:catAx>
      <c:valAx>
        <c:axId val="139599872"/>
        <c:scaling>
          <c:orientation val="minMax"/>
        </c:scaling>
        <c:delete val="1"/>
        <c:axPos val="t"/>
        <c:numFmt formatCode="0%" sourceLinked="1"/>
        <c:majorTickMark val="in"/>
        <c:minorTickMark val="none"/>
        <c:tickLblPos val="low"/>
        <c:crossAx val="139716864"/>
        <c:crosses val="autoZero"/>
        <c:crossBetween val="between"/>
        <c:majorUnit val="0.2"/>
      </c:valAx>
      <c:spPr>
        <a:noFill/>
        <a:ln w="25400">
          <a:noFill/>
        </a:ln>
      </c:spPr>
    </c:plotArea>
    <c:legend>
      <c:legendPos val="b"/>
      <c:layout>
        <c:manualLayout>
          <c:xMode val="edge"/>
          <c:yMode val="edge"/>
          <c:x val="6.495833333333334E-2"/>
          <c:y val="0.80462745098039212"/>
          <c:w val="0.75341666666666662"/>
          <c:h val="0.14831372549019609"/>
        </c:manualLayout>
      </c:layout>
      <c:overlay val="0"/>
      <c:txPr>
        <a:bodyPr/>
        <a:lstStyle/>
        <a:p>
          <a:pPr>
            <a:defRPr sz="900">
              <a:latin typeface="ＭＳ 明朝" pitchFamily="17" charset="-128"/>
              <a:ea typeface="ＭＳ 明朝" pitchFamily="17" charset="-128"/>
            </a:defRPr>
          </a:pPr>
          <a:endParaRPr lang="ja-JP"/>
        </a:p>
      </c:txPr>
    </c:legend>
    <c:plotVisOnly val="1"/>
    <c:dispBlanksAs val="gap"/>
    <c:showDLblsOverMax val="0"/>
  </c:chart>
  <c:spPr>
    <a:solidFill>
      <a:schemeClr val="bg1"/>
    </a:solidFill>
    <a:ln w="9525">
      <a:noFill/>
    </a:ln>
  </c:spPr>
  <c:txPr>
    <a:bodyPr/>
    <a:lstStyle/>
    <a:p>
      <a:pPr>
        <a:defRPr sz="1075" b="0" i="0" u="none" strike="noStrike" baseline="0">
          <a:solidFill>
            <a:srgbClr val="000000"/>
          </a:solidFill>
          <a:latin typeface="ＭＳ 明朝"/>
          <a:ea typeface="ＭＳ 明朝"/>
          <a:cs typeface="ＭＳ 明朝"/>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1820002809462"/>
          <c:y val="0.16614459556191841"/>
          <c:w val="0.73828754657974238"/>
          <c:h val="0.70469798657718186"/>
        </c:manualLayout>
      </c:layout>
      <c:barChart>
        <c:barDir val="bar"/>
        <c:grouping val="percentStacked"/>
        <c:varyColors val="0"/>
        <c:ser>
          <c:idx val="0"/>
          <c:order val="0"/>
          <c:tx>
            <c:strRef>
              <c:f>'図1.5.2'!$C$7</c:f>
              <c:strCache>
                <c:ptCount val="1"/>
                <c:pt idx="0">
                  <c:v>鉄道</c:v>
                </c:pt>
              </c:strCache>
            </c:strRef>
          </c:tx>
          <c:spPr>
            <a:solidFill>
              <a:schemeClr val="accent1"/>
            </a:solidFill>
            <a:ln w="6350">
              <a:solidFill>
                <a:srgbClr val="000000"/>
              </a:solidFill>
              <a:prstDash val="solid"/>
            </a:ln>
          </c:spPr>
          <c:invertIfNegative val="0"/>
          <c:dLbls>
            <c:dLbl>
              <c:idx val="0"/>
              <c:tx>
                <c:strRef>
                  <c:f>'図1.5.2'!$M$8</c:f>
                  <c:strCache>
                    <c:ptCount val="1"/>
                    <c:pt idx="0">
                      <c:v>9,279
(24.2%)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{777F4ADA-6185-4B0C-9D77-F1689FFB8FE2}</c15:txfldGUID>
                      <c15:f>'図1.5.2'!$M$8</c15:f>
                      <c15:dlblFieldTableCache>
                        <c:ptCount val="1"/>
                        <c:pt idx="0">
                          <c:v>9,279
(24.2%)</c:v>
                        </c:pt>
                      </c15:dlblFieldTableCache>
                    </c15:dlblFTEntry>
                  </c15:dlblFieldTable>
                  <c15:showDataLabelsRange val="0"/>
                </c:ext>
                <c:ext xmlns:c16="http://schemas.microsoft.com/office/drawing/2014/chart" uri="{C3380CC4-5D6E-409C-BE32-E72D297353CC}">
                  <c16:uniqueId val="{00000000-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'図1.5.2'!$C$8</c:f>
              <c:numCache>
                <c:formatCode>#,##0_);[Red]\(#,##0\)</c:formatCode>
                <c:ptCount val="1"/>
                <c:pt idx="0">
                  <c:v>9278.7150000000001</c:v>
                </c:pt>
              </c:numCache>
            </c:numRef>
          </c:val>
          <c:extLst>
            <c:ext xmlns:c16="http://schemas.microsoft.com/office/drawing/2014/chart" uri="{C3380CC4-5D6E-409C-BE32-E72D297353CC}">
              <c16:uniqueId val="{00000001-1477-4B9F-9B15-E007D69CB88E}"/>
            </c:ext>
          </c:extLst>
        </c:ser>
        <c:ser>
          <c:idx val="1"/>
          <c:order val="1"/>
          <c:tx>
            <c:strRef>
              <c:f>'図1.5.2'!$D$7</c:f>
              <c:strCache>
                <c:ptCount val="1"/>
                <c:pt idx="0">
                  <c:v> バス</c:v>
                </c:pt>
              </c:strCache>
            </c:strRef>
          </c:tx>
          <c:spPr>
            <a:solidFill>
              <a:schemeClr val="accent2"/>
            </a:solidFill>
            <a:ln w="6350">
              <a:solidFill>
                <a:srgbClr val="000000"/>
              </a:solidFill>
              <a:prstDash val="solid"/>
            </a:ln>
          </c:spPr>
          <c:invertIfNegative val="0"/>
          <c:dLbls>
            <c:dLbl>
              <c:idx val="0"/>
              <c:layout>
                <c:manualLayout>
                  <c:x val="0"/>
                  <c:y val="0.16666666666666666"/>
                </c:manualLayout>
              </c:layout>
              <c:tx>
                <c:strRef>
                  <c:f>'図1.5.2'!$N$8</c:f>
                  <c:strCache>
                    <c:ptCount val="1"/>
                    <c:pt idx="0">
                      <c:v>814
(2.1%)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{5E629312-86A2-4F61-AAFC-B382B7050258}</c15:txfldGUID>
                      <c15:f>'図1.5.2'!$N$8</c15:f>
                      <c15:dlblFieldTableCache>
                        <c:ptCount val="1"/>
                        <c:pt idx="0">
                          <c:v>814
(2.1%)</c:v>
                        </c:pt>
                      </c15:dlblFieldTableCache>
                    </c15:dlblFTEntry>
                  </c15:dlblFieldTable>
                  <c15:showDataLabelsRange val="0"/>
                </c:ext>
                <c:ext xmlns:c16="http://schemas.microsoft.com/office/drawing/2014/chart" uri="{C3380CC4-5D6E-409C-BE32-E72D297353CC}">
                  <c16:uniqueId val="{00000002-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'図1.5.2'!$D$8</c:f>
              <c:numCache>
                <c:formatCode>#,##0_);[Red]\(#,##0\)</c:formatCode>
                <c:ptCount val="1"/>
                <c:pt idx="0">
                  <c:v>814.10199999999998</c:v>
                </c:pt>
              </c:numCache>
            </c:numRef>
          </c:val>
          <c:extLst>
            <c:ext xmlns:c16="http://schemas.microsoft.com/office/drawing/2014/chart" uri="{C3380CC4-5D6E-409C-BE32-E72D297353CC}">
              <c16:uniqueId val="{00000003-1477-4B9F-9B15-E007D69CB88E}"/>
            </c:ext>
          </c:extLst>
        </c:ser>
        <c:ser>
          <c:idx val="2"/>
          <c:order val="2"/>
          <c:tx>
            <c:strRef>
              <c:f>'図1.5.2'!$E$7</c:f>
              <c:strCache>
                <c:ptCount val="1"/>
                <c:pt idx="0">
                  <c:v>自動車</c:v>
                </c:pt>
              </c:strCache>
            </c:strRef>
          </c:tx>
          <c:spPr>
            <a:solidFill>
              <a:schemeClr val="accent3"/>
            </a:solidFill>
            <a:ln w="6350">
              <a:solidFill>
                <a:srgbClr val="000000"/>
              </a:solidFill>
              <a:prstDash val="solid"/>
            </a:ln>
          </c:spPr>
          <c:invertIfNegative val="0"/>
          <c:dLbls>
            <c:dLbl>
              <c:idx val="0"/>
              <c:tx>
                <c:strRef>
                  <c:f>'図1.5.2'!$O$8</c:f>
                  <c:strCache>
                    <c:ptCount val="1"/>
                    <c:pt idx="0">
                      <c:v>9,030
(23.5%)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{06C1C6D6-D757-4685-BFAA-2E76EAAA875C}</c15:txfldGUID>
                      <c15:f>'図1.5.2'!$O$8</c15:f>
                      <c15:dlblFieldTableCache>
                        <c:ptCount val="1"/>
                        <c:pt idx="0">
                          <c:v>9,030
(23.5%)</c:v>
                        </c:pt>
                      </c15:dlblFieldTableCache>
                    </c15:dlblFTEntry>
                  </c15:dlblFieldTable>
                  <c15:showDataLabelsRange val="0"/>
                </c:ext>
                <c:ext xmlns:c16="http://schemas.microsoft.com/office/drawing/2014/chart" uri="{C3380CC4-5D6E-409C-BE32-E72D297353CC}">
                  <c16:uniqueId val="{00000004-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'図1.5.2'!$E$8</c:f>
              <c:numCache>
                <c:formatCode>#,##0_);[Red]\(#,##0\)</c:formatCode>
                <c:ptCount val="1"/>
                <c:pt idx="0">
                  <c:v>9029.8940000000002</c:v>
                </c:pt>
              </c:numCache>
            </c:numRef>
          </c:val>
          <c:extLst>
            <c:ext xmlns:c16="http://schemas.microsoft.com/office/drawing/2014/chart" uri="{C3380CC4-5D6E-409C-BE32-E72D297353CC}">
              <c16:uniqueId val="{00000005-1477-4B9F-9B15-E007D69CB88E}"/>
            </c:ext>
          </c:extLst>
        </c:ser>
        <c:ser>
          <c:idx val="3"/>
          <c:order val="3"/>
          <c:tx>
            <c:strRef>
              <c:f>'図1.5.2'!$F$7</c:f>
              <c:strCache>
                <c:ptCount val="1"/>
                <c:pt idx="0">
                  <c:v>自動二輪・原付</c:v>
                </c:pt>
              </c:strCache>
            </c:strRef>
          </c:tx>
          <c:spPr>
            <a:solidFill>
              <a:schemeClr val="accent4"/>
            </a:solidFill>
            <a:ln w="6350">
              <a:solidFill>
                <a:srgbClr val="000000"/>
              </a:solidFill>
              <a:prstDash val="solid"/>
            </a:ln>
          </c:spPr>
          <c:invertIfNegative val="0"/>
          <c:dLbls>
            <c:dLbl>
              <c:idx val="0"/>
              <c:layout>
                <c:manualLayout>
                  <c:x val="0"/>
                  <c:y val="0.16161000463177397"/>
                </c:manualLayout>
              </c:layout>
              <c:tx>
                <c:strRef>
                  <c:f>'図1.5.2'!$P$8</c:f>
                  <c:strCache>
                    <c:ptCount val="1"/>
                    <c:pt idx="0">
                      <c:v>1,315
(3.4%)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{7EC0D824-4984-4E43-BEC4-EA771B284E77}</c15:txfldGUID>
                      <c15:f>'図1.5.2'!$P$8</c15:f>
                      <c15:dlblFieldTableCache>
                        <c:ptCount val="1"/>
                        <c:pt idx="0">
                          <c:v>1,315
(3.4%)</c:v>
                        </c:pt>
                      </c15:dlblFieldTableCache>
                    </c15:dlblFTEntry>
                  </c15:dlblFieldTable>
                  <c15:showDataLabelsRange val="0"/>
                </c:ext>
                <c:ext xmlns:c16="http://schemas.microsoft.com/office/drawing/2014/chart" uri="{C3380CC4-5D6E-409C-BE32-E72D297353CC}">
                  <c16:uniqueId val="{00000006-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'図1.5.2'!$F$8</c:f>
              <c:numCache>
                <c:formatCode>#,##0_);[Red]\(#,##0\)</c:formatCode>
                <c:ptCount val="1"/>
                <c:pt idx="0">
                  <c:v>1314.7670000000001</c:v>
                </c:pt>
              </c:numCache>
            </c:numRef>
          </c:val>
          <c:extLst>
            <c:ext xmlns:c16="http://schemas.microsoft.com/office/drawing/2014/chart" uri="{C3380CC4-5D6E-409C-BE32-E72D297353CC}">
              <c16:uniqueId val="{00000007-1477-4B9F-9B15-E007D69CB88E}"/>
            </c:ext>
          </c:extLst>
        </c:ser>
        <c:ser>
          <c:idx val="4"/>
          <c:order val="4"/>
          <c:tx>
            <c:strRef>
              <c:f>'図1.5.2'!$G$7</c:f>
              <c:strCache>
                <c:ptCount val="1"/>
                <c:pt idx="0">
                  <c:v>自転車</c:v>
                </c:pt>
              </c:strCache>
            </c:strRef>
          </c:tx>
          <c:spPr>
            <a:solidFill>
              <a:schemeClr val="accent5"/>
            </a:solidFill>
            <a:ln w="6350">
              <a:solidFill>
                <a:srgbClr val="000000"/>
              </a:solidFill>
              <a:prstDash val="solid"/>
            </a:ln>
          </c:spPr>
          <c:invertIfNegative val="0"/>
          <c:dLbls>
            <c:dLbl>
              <c:idx val="0"/>
              <c:tx>
                <c:strRef>
                  <c:f>'図1.5.2'!$Q$8</c:f>
                  <c:strCache>
                    <c:ptCount val="1"/>
                    <c:pt idx="0">
                      <c:v>8,625
(22.5%)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{B8117D66-768C-4243-944D-111871B33A66}</c15:txfldGUID>
                      <c15:f>'図1.5.2'!$Q$8</c15:f>
                      <c15:dlblFieldTableCache>
                        <c:ptCount val="1"/>
                        <c:pt idx="0">
                          <c:v>8,625
(22.5%)</c:v>
                        </c:pt>
                      </c15:dlblFieldTableCache>
                    </c15:dlblFTEntry>
                  </c15:dlblFieldTable>
                  <c15:showDataLabelsRange val="0"/>
                </c:ext>
                <c:ext xmlns:c16="http://schemas.microsoft.com/office/drawing/2014/chart" uri="{C3380CC4-5D6E-409C-BE32-E72D297353CC}">
                  <c16:uniqueId val="{00000008-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'図1.5.2'!$G$8</c:f>
              <c:numCache>
                <c:formatCode>#,##0_);[Red]\(#,##0\)</c:formatCode>
                <c:ptCount val="1"/>
                <c:pt idx="0">
                  <c:v>8625.1610000000001</c:v>
                </c:pt>
              </c:numCache>
            </c:numRef>
          </c:val>
          <c:extLst>
            <c:ext xmlns:c16="http://schemas.microsoft.com/office/drawing/2014/chart" uri="{C3380CC4-5D6E-409C-BE32-E72D297353CC}">
              <c16:uniqueId val="{00000009-1477-4B9F-9B15-E007D69CB88E}"/>
            </c:ext>
          </c:extLst>
        </c:ser>
        <c:ser>
          <c:idx val="5"/>
          <c:order val="5"/>
          <c:tx>
            <c:strRef>
              <c:f>'図1.5.2'!$H$7</c:f>
              <c:strCache>
                <c:ptCount val="1"/>
                <c:pt idx="0">
                  <c:v>徒歩</c:v>
                </c:pt>
              </c:strCache>
            </c:strRef>
          </c:tx>
          <c:spPr>
            <a:solidFill>
              <a:schemeClr val="accent6"/>
            </a:solidFill>
            <a:ln w="6350">
              <a:solidFill>
                <a:srgbClr val="000000"/>
              </a:solidFill>
              <a:prstDash val="solid"/>
            </a:ln>
          </c:spPr>
          <c:invertIfNegative val="0"/>
          <c:dLbls>
            <c:dLbl>
              <c:idx val="0"/>
              <c:layout>
                <c:manualLayout>
                  <c:x val="-1.8691585728393776E-2"/>
                  <c:y val="0"/>
                </c:manualLayout>
              </c:layout>
              <c:tx>
                <c:strRef>
                  <c:f>'図1.5.2'!$R$8</c:f>
                  <c:strCache>
                    <c:ptCount val="1"/>
                    <c:pt idx="0">
                      <c:v>9,165
(23.9%)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{975C1074-9AB9-49CC-B274-00FBB03B4FD9}</c15:txfldGUID>
                      <c15:f>'図1.5.2'!$R$8</c15:f>
                      <c15:dlblFieldTableCache>
                        <c:ptCount val="1"/>
                        <c:pt idx="0">
                          <c:v>9,165
(23.9%)</c:v>
                        </c:pt>
                      </c15:dlblFieldTableCache>
                    </c15:dlblFTEntry>
                  </c15:dlblFieldTable>
                  <c15:showDataLabelsRange val="0"/>
                </c:ext>
                <c:ext xmlns:c16="http://schemas.microsoft.com/office/drawing/2014/chart" uri="{C3380CC4-5D6E-409C-BE32-E72D297353CC}">
                  <c16:uniqueId val="{0000000A-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'図1.5.2'!$H$8</c:f>
              <c:numCache>
                <c:formatCode>#,##0_);[Red]\(#,##0\)</c:formatCode>
                <c:ptCount val="1"/>
                <c:pt idx="0">
                  <c:v>9164.5570000000007</c:v>
                </c:pt>
              </c:numCache>
            </c:numRef>
          </c:val>
          <c:extLst>
            <c:ext xmlns:c16="http://schemas.microsoft.com/office/drawing/2014/chart" uri="{C3380CC4-5D6E-409C-BE32-E72D297353CC}">
              <c16:uniqueId val="{0000000B-1477-4B9F-9B15-E007D69CB88E}"/>
            </c:ext>
          </c:extLst>
        </c:ser>
        <c:ser>
          <c:idx val="6"/>
          <c:order val="6"/>
          <c:tx>
            <c:strRef>
              <c:f>'図1.5.2'!$I$7</c:f>
              <c:strCache>
                <c:ptCount val="1"/>
                <c:pt idx="0">
                  <c:v>その他</c:v>
                </c:pt>
              </c:strCache>
            </c:strRef>
          </c:tx>
          <c:spPr>
            <a:solidFill>
              <a:schemeClr val="tx2">
                <a:lumMod val="20000"/>
                <a:lumOff val="80000"/>
              </a:schemeClr>
            </a:solidFill>
            <a:ln w="6350">
              <a:solidFill>
                <a:schemeClr val="tx1"/>
              </a:solidFill>
            </a:ln>
          </c:spPr>
          <c:invertIfNegative val="0"/>
          <c:dLbls>
            <c:dLbl>
              <c:idx val="0"/>
              <c:layout>
                <c:manualLayout>
                  <c:x val="-1.8691585728393776E-2"/>
                  <c:y val="0.19298245614035101"/>
                </c:manualLayout>
              </c:layout>
              <c:tx>
                <c:strRef>
                  <c:f>'図1.5.2'!$S$8</c:f>
                  <c:strCache>
                    <c:ptCount val="1"/>
                    <c:pt idx="0">
                      <c:v>68
(0.2%)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{7CF10CE3-50F6-4C1D-82C0-638B6AD09F6D}</c15:txfldGUID>
                      <c15:f>'図1.5.2'!$S$8</c15:f>
                      <c15:dlblFieldTableCache>
                        <c:ptCount val="1"/>
                        <c:pt idx="0">
                          <c:v>68
(0.2%)</c:v>
                        </c:pt>
                      </c15:dlblFieldTableCache>
                    </c15:dlblFTEntry>
                  </c15:dlblFieldTable>
                  <c15:showDataLabelsRange val="0"/>
                </c:ext>
                <c:ext xmlns:c16="http://schemas.microsoft.com/office/drawing/2014/chart" uri="{C3380CC4-5D6E-409C-BE32-E72D297353CC}">
                  <c16:uniqueId val="{0000000C-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'図1.5.2'!$I$8</c:f>
              <c:numCache>
                <c:formatCode>#,##0_);[Red]\(#,##0\)</c:formatCode>
                <c:ptCount val="1"/>
                <c:pt idx="0">
                  <c:v>68.067999999999998</c:v>
                </c:pt>
              </c:numCache>
            </c:numRef>
          </c:val>
          <c:extLst>
            <c:ext xmlns:c16="http://schemas.microsoft.com/office/drawing/2014/chart" uri="{C3380CC4-5D6E-409C-BE32-E72D297353CC}">
              <c16:uniqueId val="{0000000D-1477-4B9F-9B15-E007D69CB88E}"/>
            </c:ext>
          </c:extLst>
        </c:ser>
        <c:ser>
          <c:idx val="7"/>
          <c:order val="7"/>
          <c:tx>
            <c:strRef>
              <c:f>'図1.5.2'!$J$7</c:f>
              <c:strCache>
                <c:ptCount val="1"/>
                <c:pt idx="0">
                  <c:v>不明</c:v>
                </c:pt>
              </c:strCache>
            </c:strRef>
          </c:tx>
          <c:spPr>
            <a:solidFill>
              <a:schemeClr val="accent2">
                <a:lumMod val="40000"/>
                <a:lumOff val="60000"/>
              </a:schemeClr>
            </a:solidFill>
            <a:ln w="6350">
              <a:solidFill>
                <a:schemeClr val="tx1"/>
              </a:solidFill>
            </a:ln>
          </c:spPr>
          <c:invertIfNegative val="0"/>
          <c:dLbls>
            <c:dLbl>
              <c:idx val="0"/>
              <c:layout>
                <c:manualLayout>
                  <c:x val="-3.3728037504019006E-4"/>
                  <c:y val="-6.6699397869383975E-2"/>
                </c:manualLayout>
              </c:layout>
              <c:tx>
                <c:strRef>
                  <c:f>'図1.5.2'!$T$8</c:f>
                  <c:strCache>
                    <c:ptCount val="1"/>
                    <c:pt idx="0">
                      <c:v>63
(0.2%)</c:v>
                    </c:pt>
                  </c:strCache>
                </c:strRef>
              </c:tx>
              <c:spPr>
                <a:solidFill>
                  <a:srgbClr val="FFFFFF"/>
                </a:solidFill>
              </c:spPr>
              <c:txPr>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dlblFieldTable>
                    <c15:dlblFTEntry>
                      <c15:txfldGUID>{8D94D043-03A3-4770-80B4-DB9D0E042976}</c15:txfldGUID>
                      <c15:f>'図1.5.2'!$T$8</c15:f>
                      <c15:dlblFieldTableCache>
                        <c:ptCount val="1"/>
                        <c:pt idx="0">
                          <c:v>63
(0.2%)</c:v>
                        </c:pt>
                      </c15:dlblFieldTableCache>
                    </c15:dlblFTEntry>
                  </c15:dlblFieldTable>
                  <c15:showDataLabelsRange val="0"/>
                </c:ext>
                <c:ext xmlns:c16="http://schemas.microsoft.com/office/drawing/2014/chart" uri="{C3380CC4-5D6E-409C-BE32-E72D297353CC}">
                  <c16:uniqueId val="{0000000E-1477-4B9F-9B15-E007D69CB88E}"/>
                </c:ext>
              </c:extLst>
            </c:dLbl>
            <c:spPr>
              <a:noFill/>
              <a:ln>
                <a:noFill/>
              </a:ln>
              <a:effectLst/>
            </c:spPr>
            <c:txPr>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'図1.5.2'!$J$8</c:f>
              <c:numCache>
                <c:formatCode>#,##0_);[Red]\(#,##0\)</c:formatCode>
                <c:ptCount val="1"/>
                <c:pt idx="0">
                  <c:v>63.183</c:v>
                </c:pt>
              </c:numCache>
            </c:numRef>
          </c:val>
          <c:extLst>
            <c:ext xmlns:c16="http://schemas.microsoft.com/office/drawing/2014/chart" uri="{C3380CC4-5D6E-409C-BE32-E72D297353CC}">
              <c16:uniqueId val="{0000000F-1477-4B9F-9B15-E007D69CB88E}"/>
            </c:ext>
          </c:extLst>
        </c:ser>
        <c:dLbls>
          <c:showLegendKey val="0"/>
          <c:showVal val="1"/>
          <c:showCatName val="0"/>
          <c:showSerName val="0"/>
          <c:showPercent val="0"/>
          <c:showBubbleSize val="0"/>
        </c:dLbls>
        <c:gapWidth val="150"/>
        <c:overlap val="100"/>
        <c:axId val="139732096"/>
        <c:axId val="139733632"/>
      </c:barChart>
      <c:catAx>
        <c:axId val="139732096"/>
        <c:scaling>
          <c:orientation val="minMax"/>
        </c:scaling>
        <c:delete val="1"/>
        <c:axPos val="l"/>
        <c:numFmt formatCode="General" sourceLinked="1"/>
        <c:majorTickMark val="in"/>
        <c:minorTickMark val="none"/>
        <c:tickLblPos val="nextTo"/>
        <c:crossAx val="139733632"/>
        <c:crosses val="autoZero"/>
        <c:auto val="1"/>
        <c:lblAlgn val="ctr"/>
        <c:lblOffset val="100"/>
        <c:noMultiLvlLbl val="0"/>
      </c:catAx>
      <c:valAx>
        <c:axId val="139733632"/>
        <c:scaling>
          <c:orientation val="minMax"/>
        </c:scaling>
        <c:delete val="1"/>
        <c:axPos val="b"/>
        <c:numFmt formatCode="0%" sourceLinked="1"/>
        <c:majorTickMark val="out"/>
        <c:minorTickMark val="none"/>
        <c:tickLblPos val="none"/>
        <c:crossAx val="139732096"/>
        <c:crosses val="autoZero"/>
        <c:crossBetween val="between"/>
      </c:valAx>
      <c:spPr>
        <a:noFill/>
        <a:ln w="25400">
          <a:noFill/>
        </a:ln>
      </c:spPr>
    </c:plotArea>
    <c:legend>
      <c:legendPos val="b"/>
      <c:layout>
        <c:manualLayout>
          <c:xMode val="edge"/>
          <c:yMode val="edge"/>
          <c:x val="0.2568705936134601"/>
          <c:y val="0.78109803921568632"/>
          <c:w val="0.49493271239443343"/>
          <c:h val="0.11694117647058823"/>
        </c:manualLayout>
      </c:layout>
      <c:overlay val="0"/>
      <c:txPr>
        <a:bodyPr/>
        <a:lstStyle/>
        <a:p>
          <a:pPr>
            <a:defRPr sz="900">
              <a:latin typeface="ＭＳ 明朝" pitchFamily="17" charset="-128"/>
              <a:ea typeface="ＭＳ 明朝" pitchFamily="17" charset="-128"/>
            </a:defRPr>
          </a:pPr>
          <a:endParaRPr lang="ja-JP"/>
        </a:p>
      </c:txPr>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0.37002</cdr:x>
      <cdr:y>0.90928</cdr:y>
    </cdr:from>
    <cdr:to>
      <cdr:x>0.5199</cdr:x>
      <cdr:y>1</cdr:y>
    </cdr:to>
    <cdr:sp macro="" textlink="">
      <cdr:nvSpPr>
        <cdr:cNvPr id="2" name="テキスト ボックス 1"/>
        <cdr:cNvSpPr txBox="1"/>
      </cdr:nvSpPr>
      <cdr:spPr>
        <a:xfrm xmlns:a="http://schemas.openxmlformats.org/drawingml/2006/main">
          <a:off x="1679666" y="2672987"/>
          <a:ext cx="680357" cy="258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0.41681</cdr:x>
      <cdr:y>0.86062</cdr:y>
    </cdr:from>
    <cdr:to>
      <cdr:x>0.68059</cdr:x>
      <cdr:y>1</cdr:y>
    </cdr:to>
    <cdr:sp macro="" textlink="">
      <cdr:nvSpPr>
        <cdr:cNvPr id="3" name="テキスト ボックス 2"/>
        <cdr:cNvSpPr txBox="1"/>
      </cdr:nvSpPr>
      <cdr:spPr>
        <a:xfrm xmlns:a="http://schemas.openxmlformats.org/drawingml/2006/main">
          <a:off x="1892066" y="1496809"/>
          <a:ext cx="1197388" cy="242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000" dirty="0">
              <a:latin typeface="+mn-ea"/>
              <a:ea typeface="+mn-ea"/>
            </a:rPr>
            <a:t>（人</a:t>
          </a:r>
          <a:r>
            <a:rPr lang="en-US" altLang="ja-JP" sz="1000" dirty="0">
              <a:latin typeface="+mn-ea"/>
              <a:ea typeface="+mn-ea"/>
            </a:rPr>
            <a:t>/</a:t>
          </a:r>
          <a:r>
            <a:rPr lang="ja-JP" altLang="en-US" sz="1000" dirty="0">
              <a:latin typeface="+mn-ea"/>
              <a:ea typeface="+mn-ea"/>
            </a:rPr>
            <a:t>人キロ）</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0.22724</cdr:x>
      <cdr:y>0.11576</cdr:y>
    </cdr:to>
    <cdr:sp macro="" textlink="">
      <cdr:nvSpPr>
        <cdr:cNvPr id="4097" name="Text Box 1"/>
        <cdr:cNvSpPr txBox="1">
          <a:spLocks xmlns:a="http://schemas.openxmlformats.org/drawingml/2006/main" noChangeArrowheads="1"/>
        </cdr:cNvSpPr>
      </cdr:nvSpPr>
      <cdr:spPr bwMode="auto">
        <a:xfrm xmlns:a="http://schemas.openxmlformats.org/drawingml/2006/main">
          <a:off x="-2843808" y="-3776627"/>
          <a:ext cx="1044388" cy="3262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ゴシック"/>
              <a:ea typeface="ＭＳ ゴシック"/>
            </a:rPr>
            <a:t>面積1km2当たり</a:t>
          </a:r>
        </a:p>
        <a:p xmlns:a="http://schemas.openxmlformats.org/drawingml/2006/main">
          <a:pPr algn="l" rtl="0">
            <a:defRPr sz="1000"/>
          </a:pPr>
          <a:r>
            <a:rPr lang="ja-JP" altLang="en-US" sz="1000" b="0" i="0" u="none" strike="noStrike" baseline="0">
              <a:solidFill>
                <a:srgbClr val="000000"/>
              </a:solidFill>
              <a:latin typeface="ＭＳ ゴシック"/>
              <a:ea typeface="ＭＳ ゴシック"/>
            </a:rPr>
            <a:t>走行キロ(千キロ)</a:t>
          </a:r>
          <a:endParaRPr lang="ja-JP" alt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0.19934</cdr:x>
      <cdr:y>0.11576</cdr:y>
    </cdr:to>
    <cdr:sp macro="" textlink="">
      <cdr:nvSpPr>
        <cdr:cNvPr id="4097" name="Text Box 1"/>
        <cdr:cNvSpPr txBox="1">
          <a:spLocks xmlns:a="http://schemas.openxmlformats.org/drawingml/2006/main" noChangeArrowheads="1"/>
        </cdr:cNvSpPr>
      </cdr:nvSpPr>
      <cdr:spPr bwMode="auto">
        <a:xfrm xmlns:a="http://schemas.openxmlformats.org/drawingml/2006/main">
          <a:off x="0" y="0"/>
          <a:ext cx="916148" cy="3262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ＭＳ ゴシック"/>
              <a:ea typeface="ＭＳ ゴシック"/>
            </a:rPr>
            <a:t>面積1km2当たり</a:t>
          </a:r>
        </a:p>
        <a:p xmlns:a="http://schemas.openxmlformats.org/drawingml/2006/main">
          <a:pPr algn="l" rtl="0">
            <a:defRPr sz="1000"/>
          </a:pPr>
          <a:r>
            <a:rPr lang="ja-JP" altLang="en-US" sz="1000" b="0" i="0" u="none" strike="noStrike" baseline="0" dirty="0">
              <a:solidFill>
                <a:srgbClr val="000000"/>
              </a:solidFill>
              <a:latin typeface="ＭＳ ゴシック"/>
              <a:ea typeface="ＭＳ ゴシック"/>
            </a:rPr>
            <a:t>路線延長(キロ)</a:t>
          </a:r>
          <a:endParaRPr lang="ja-JP" altLang="en-US" sz="1100" dirty="0"/>
        </a:p>
      </cdr:txBody>
    </cdr:sp>
  </cdr:relSizeAnchor>
  <cdr:relSizeAnchor xmlns:cdr="http://schemas.openxmlformats.org/drawingml/2006/chartDrawing">
    <cdr:from>
      <cdr:x>0.82424</cdr:x>
      <cdr:y>0</cdr:y>
    </cdr:from>
    <cdr:to>
      <cdr:x>1</cdr:x>
      <cdr:y>0.10849</cdr:y>
    </cdr:to>
    <cdr:sp macro="" textlink="">
      <cdr:nvSpPr>
        <cdr:cNvPr id="4098" name="Text Box 2"/>
        <cdr:cNvSpPr txBox="1">
          <a:spLocks xmlns:a="http://schemas.openxmlformats.org/drawingml/2006/main" noChangeArrowheads="1"/>
        </cdr:cNvSpPr>
      </cdr:nvSpPr>
      <cdr:spPr bwMode="auto">
        <a:xfrm xmlns:a="http://schemas.openxmlformats.org/drawingml/2006/main">
          <a:off x="4188709" y="-356037"/>
          <a:ext cx="893196" cy="3057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800" b="0" i="0" u="none" strike="noStrike" baseline="0" dirty="0">
              <a:solidFill>
                <a:srgbClr val="000000"/>
              </a:solidFill>
              <a:latin typeface="ＭＳ ゴシック"/>
              <a:ea typeface="ＭＳ ゴシック"/>
            </a:rPr>
            <a:t>※新幹線を除く</a:t>
          </a:r>
        </a:p>
        <a:p xmlns:a="http://schemas.openxmlformats.org/drawingml/2006/main">
          <a:pPr algn="l" rtl="0">
            <a:defRPr sz="1000"/>
          </a:pPr>
          <a:r>
            <a:rPr lang="ja-JP" altLang="en-US" sz="800" b="0" i="0" u="none" strike="noStrike" baseline="0" dirty="0">
              <a:solidFill>
                <a:srgbClr val="000000"/>
              </a:solidFill>
              <a:latin typeface="ＭＳ ゴシック"/>
              <a:ea typeface="ＭＳ ゴシック"/>
            </a:rPr>
            <a:t>　H21.3末時点</a:t>
          </a:r>
          <a:endParaRPr lang="ja-JP" alt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0.62199</cdr:x>
      <cdr:y>0.12168</cdr:y>
    </cdr:from>
    <cdr:to>
      <cdr:x>1</cdr:x>
      <cdr:y>0.34756</cdr:y>
    </cdr:to>
    <cdr:sp macro="" textlink="">
      <cdr:nvSpPr>
        <cdr:cNvPr id="108546" name="Text Box 2"/>
        <cdr:cNvSpPr txBox="1">
          <a:spLocks xmlns:a="http://schemas.openxmlformats.org/drawingml/2006/main" noChangeArrowheads="1"/>
        </cdr:cNvSpPr>
      </cdr:nvSpPr>
      <cdr:spPr bwMode="auto">
        <a:xfrm xmlns:a="http://schemas.openxmlformats.org/drawingml/2006/main">
          <a:off x="5464167" y="197031"/>
          <a:ext cx="3320809" cy="36575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r" rtl="0">
            <a:defRPr sz="1000"/>
          </a:pPr>
          <a:r>
            <a:rPr lang="ja-JP" altLang="en-US" sz="900" b="0" i="0" u="none" strike="noStrike" baseline="0">
              <a:solidFill>
                <a:srgbClr val="000000"/>
              </a:solidFill>
              <a:latin typeface="ＭＳ 明朝"/>
              <a:ea typeface="ＭＳ 明朝"/>
            </a:rPr>
            <a:t>単位：千トリップエンド／日</a:t>
          </a:r>
        </a:p>
        <a:p xmlns:a="http://schemas.openxmlformats.org/drawingml/2006/main">
          <a:pPr algn="r" rtl="0">
            <a:defRPr sz="1000"/>
          </a:pPr>
          <a:r>
            <a:rPr lang="ja-JP" altLang="en-US" sz="900" b="0" i="0" u="none" strike="noStrike" baseline="0">
              <a:solidFill>
                <a:srgbClr val="000000"/>
              </a:solidFill>
              <a:latin typeface="ＭＳ 明朝"/>
              <a:ea typeface="ＭＳ 明朝"/>
            </a:rPr>
            <a:t>　　　()内は代表交通手段構成比</a:t>
          </a:r>
          <a:endParaRPr lang="ja-JP" altLang="en-US"/>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0.07646</cdr:y>
    </cdr:from>
    <cdr:to>
      <cdr:x>0.26826</cdr:x>
      <cdr:y>0.21016</cdr:y>
    </cdr:to>
    <cdr:sp macro="" textlink="">
      <cdr:nvSpPr>
        <cdr:cNvPr id="2" name="テキスト ボックス 4"/>
        <cdr:cNvSpPr txBox="1"/>
      </cdr:nvSpPr>
      <cdr:spPr>
        <a:xfrm xmlns:a="http://schemas.openxmlformats.org/drawingml/2006/main">
          <a:off x="0" y="131996"/>
          <a:ext cx="866205"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900" dirty="0">
              <a:latin typeface="Meiryo UI" panose="020B0604030504040204" pitchFamily="50" charset="-128"/>
              <a:ea typeface="Meiryo UI" panose="020B0604030504040204" pitchFamily="50" charset="-128"/>
            </a:rPr>
            <a:t>（千件）</a:t>
          </a:r>
        </a:p>
      </cdr:txBody>
    </cdr:sp>
  </cdr:relSizeAnchor>
</c:userShapes>
</file>

<file path=ppt/drawings/drawing6.xml><?xml version="1.0" encoding="utf-8"?>
<c:userShapes xmlns:c="http://schemas.openxmlformats.org/drawingml/2006/chart">
  <cdr:relSizeAnchor xmlns:cdr="http://schemas.openxmlformats.org/drawingml/2006/chartDrawing">
    <cdr:from>
      <cdr:x>0.27054</cdr:x>
      <cdr:y>0.08809</cdr:y>
    </cdr:from>
    <cdr:to>
      <cdr:x>0.38433</cdr:x>
      <cdr:y>0.14873</cdr:y>
    </cdr:to>
    <cdr:sp macro="" textlink="">
      <cdr:nvSpPr>
        <cdr:cNvPr id="2049" name="Text Box 1"/>
        <cdr:cNvSpPr txBox="1">
          <a:spLocks xmlns:a="http://schemas.openxmlformats.org/drawingml/2006/main" noChangeArrowheads="1"/>
        </cdr:cNvSpPr>
      </cdr:nvSpPr>
      <cdr:spPr bwMode="auto">
        <a:xfrm xmlns:a="http://schemas.openxmlformats.org/drawingml/2006/main">
          <a:off x="1128662" y="248373"/>
          <a:ext cx="474745" cy="1709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（12％）</a:t>
          </a:r>
        </a:p>
      </cdr:txBody>
    </cdr:sp>
  </cdr:relSizeAnchor>
  <cdr:relSizeAnchor xmlns:cdr="http://schemas.openxmlformats.org/drawingml/2006/chartDrawing">
    <cdr:from>
      <cdr:x>0.14691</cdr:x>
      <cdr:y>0.87445</cdr:y>
    </cdr:from>
    <cdr:to>
      <cdr:x>0.34959</cdr:x>
      <cdr:y>0.94185</cdr:y>
    </cdr:to>
    <cdr:sp macro="" textlink="">
      <cdr:nvSpPr>
        <cdr:cNvPr id="2050" name="Text Box 2"/>
        <cdr:cNvSpPr txBox="1">
          <a:spLocks xmlns:a="http://schemas.openxmlformats.org/drawingml/2006/main" noChangeArrowheads="1"/>
        </cdr:cNvSpPr>
      </cdr:nvSpPr>
      <cdr:spPr bwMode="auto">
        <a:xfrm xmlns:a="http://schemas.openxmlformats.org/drawingml/2006/main">
          <a:off x="617764" y="2476937"/>
          <a:ext cx="847891" cy="190673"/>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prstDash val="sysDot"/>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100" b="0" i="0" u="none" strike="noStrike" baseline="0">
              <a:solidFill>
                <a:srgbClr val="000000"/>
              </a:solidFill>
              <a:latin typeface="ＭＳ Ｐゴシック"/>
              <a:ea typeface="ＭＳ Ｐゴシック"/>
            </a:rPr>
            <a:t>１３路線２６端</a:t>
          </a:r>
        </a:p>
      </cdr:txBody>
    </cdr:sp>
  </cdr:relSizeAnchor>
  <cdr:relSizeAnchor xmlns:cdr="http://schemas.openxmlformats.org/drawingml/2006/chartDrawing">
    <cdr:from>
      <cdr:x>0.37401</cdr:x>
      <cdr:y>0.87445</cdr:y>
    </cdr:from>
    <cdr:to>
      <cdr:x>0.55398</cdr:x>
      <cdr:y>0.94185</cdr:y>
    </cdr:to>
    <cdr:sp macro="" textlink="">
      <cdr:nvSpPr>
        <cdr:cNvPr id="2051" name="Text Box 3"/>
        <cdr:cNvSpPr txBox="1">
          <a:spLocks xmlns:a="http://schemas.openxmlformats.org/drawingml/2006/main" noChangeArrowheads="1"/>
        </cdr:cNvSpPr>
      </cdr:nvSpPr>
      <cdr:spPr bwMode="auto">
        <a:xfrm xmlns:a="http://schemas.openxmlformats.org/drawingml/2006/main">
          <a:off x="1567811" y="2476937"/>
          <a:ext cx="752887" cy="190673"/>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prstDash val="sysDot"/>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100" b="0" i="0" u="none" strike="noStrike" baseline="0">
              <a:solidFill>
                <a:srgbClr val="000000"/>
              </a:solidFill>
              <a:latin typeface="ＭＳ Ｐゴシック"/>
              <a:ea typeface="ＭＳ Ｐゴシック"/>
            </a:rPr>
            <a:t>５路線１０端</a:t>
          </a:r>
        </a:p>
      </cdr:txBody>
    </cdr:sp>
  </cdr:relSizeAnchor>
  <cdr:relSizeAnchor xmlns:cdr="http://schemas.openxmlformats.org/drawingml/2006/chartDrawing">
    <cdr:from>
      <cdr:x>0.59061</cdr:x>
      <cdr:y>0.87445</cdr:y>
    </cdr:from>
    <cdr:to>
      <cdr:x>0.77058</cdr:x>
      <cdr:y>0.94185</cdr:y>
    </cdr:to>
    <cdr:sp macro="" textlink="">
      <cdr:nvSpPr>
        <cdr:cNvPr id="2052" name="Text Box 4"/>
        <cdr:cNvSpPr txBox="1">
          <a:spLocks xmlns:a="http://schemas.openxmlformats.org/drawingml/2006/main" noChangeArrowheads="1"/>
        </cdr:cNvSpPr>
      </cdr:nvSpPr>
      <cdr:spPr bwMode="auto">
        <a:xfrm xmlns:a="http://schemas.openxmlformats.org/drawingml/2006/main">
          <a:off x="2473931" y="2476937"/>
          <a:ext cx="752887" cy="190673"/>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prstDash val="sysDot"/>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100" b="0" i="0" u="none" strike="noStrike" baseline="0" dirty="0">
              <a:solidFill>
                <a:srgbClr val="000000"/>
              </a:solidFill>
              <a:latin typeface="ＭＳ Ｐゴシック"/>
              <a:ea typeface="ＭＳ Ｐゴシック"/>
            </a:rPr>
            <a:t>８路線１６端</a:t>
          </a:r>
        </a:p>
      </cdr:txBody>
    </cdr:sp>
  </cdr:relSizeAnchor>
  <cdr:relSizeAnchor xmlns:cdr="http://schemas.openxmlformats.org/drawingml/2006/chartDrawing">
    <cdr:from>
      <cdr:x>0.20039</cdr:x>
      <cdr:y>0.27485</cdr:y>
    </cdr:from>
    <cdr:to>
      <cdr:x>0.31419</cdr:x>
      <cdr:y>0.33548</cdr:y>
    </cdr:to>
    <cdr:sp macro="" textlink="">
      <cdr:nvSpPr>
        <cdr:cNvPr id="2053" name="Text Box 5"/>
        <cdr:cNvSpPr txBox="1">
          <a:spLocks xmlns:a="http://schemas.openxmlformats.org/drawingml/2006/main" noChangeArrowheads="1"/>
        </cdr:cNvSpPr>
      </cdr:nvSpPr>
      <cdr:spPr bwMode="auto">
        <a:xfrm xmlns:a="http://schemas.openxmlformats.org/drawingml/2006/main">
          <a:off x="841485" y="780691"/>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（31％）</a:t>
          </a:r>
        </a:p>
      </cdr:txBody>
    </cdr:sp>
  </cdr:relSizeAnchor>
  <cdr:relSizeAnchor xmlns:cdr="http://schemas.openxmlformats.org/drawingml/2006/chartDrawing">
    <cdr:from>
      <cdr:x>0.20039</cdr:x>
      <cdr:y>0.58866</cdr:y>
    </cdr:from>
    <cdr:to>
      <cdr:x>0.31419</cdr:x>
      <cdr:y>0.6493</cdr:y>
    </cdr:to>
    <cdr:sp macro="" textlink="">
      <cdr:nvSpPr>
        <cdr:cNvPr id="2054" name="Text Box 6"/>
        <cdr:cNvSpPr txBox="1">
          <a:spLocks xmlns:a="http://schemas.openxmlformats.org/drawingml/2006/main" noChangeArrowheads="1"/>
        </cdr:cNvSpPr>
      </cdr:nvSpPr>
      <cdr:spPr bwMode="auto">
        <a:xfrm xmlns:a="http://schemas.openxmlformats.org/drawingml/2006/main">
          <a:off x="841485" y="1668452"/>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（58％）</a:t>
          </a:r>
        </a:p>
      </cdr:txBody>
    </cdr:sp>
  </cdr:relSizeAnchor>
  <cdr:relSizeAnchor xmlns:cdr="http://schemas.openxmlformats.org/drawingml/2006/chartDrawing">
    <cdr:from>
      <cdr:x>0.63994</cdr:x>
      <cdr:y>0.69568</cdr:y>
    </cdr:from>
    <cdr:to>
      <cdr:x>0.75373</cdr:x>
      <cdr:y>0.75632</cdr:y>
    </cdr:to>
    <cdr:sp macro="" textlink="">
      <cdr:nvSpPr>
        <cdr:cNvPr id="2055" name="Text Box 7"/>
        <cdr:cNvSpPr txBox="1">
          <a:spLocks xmlns:a="http://schemas.openxmlformats.org/drawingml/2006/main" noChangeArrowheads="1"/>
        </cdr:cNvSpPr>
      </cdr:nvSpPr>
      <cdr:spPr bwMode="auto">
        <a:xfrm xmlns:a="http://schemas.openxmlformats.org/drawingml/2006/main">
          <a:off x="2680286" y="1971207"/>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FF0000"/>
              </a:solidFill>
              <a:latin typeface="ＭＳ Ｐゴシック"/>
              <a:ea typeface="ＭＳ Ｐゴシック"/>
            </a:rPr>
            <a:t>（19％）</a:t>
          </a:r>
        </a:p>
      </cdr:txBody>
    </cdr:sp>
  </cdr:relSizeAnchor>
  <cdr:relSizeAnchor xmlns:cdr="http://schemas.openxmlformats.org/drawingml/2006/chartDrawing">
    <cdr:from>
      <cdr:x>0.63994</cdr:x>
      <cdr:y>0.45724</cdr:y>
    </cdr:from>
    <cdr:to>
      <cdr:x>0.75373</cdr:x>
      <cdr:y>0.51788</cdr:y>
    </cdr:to>
    <cdr:sp macro="" textlink="">
      <cdr:nvSpPr>
        <cdr:cNvPr id="2056" name="Text Box 8"/>
        <cdr:cNvSpPr txBox="1">
          <a:spLocks xmlns:a="http://schemas.openxmlformats.org/drawingml/2006/main" noChangeArrowheads="1"/>
        </cdr:cNvSpPr>
      </cdr:nvSpPr>
      <cdr:spPr bwMode="auto">
        <a:xfrm xmlns:a="http://schemas.openxmlformats.org/drawingml/2006/main">
          <a:off x="2680286" y="1296672"/>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FF0000"/>
              </a:solidFill>
              <a:latin typeface="ＭＳ Ｐゴシック"/>
              <a:ea typeface="ＭＳ Ｐゴシック"/>
            </a:rPr>
            <a:t>（56％）</a:t>
          </a:r>
        </a:p>
      </cdr:txBody>
    </cdr:sp>
  </cdr:relSizeAnchor>
  <cdr:relSizeAnchor xmlns:cdr="http://schemas.openxmlformats.org/drawingml/2006/chartDrawing">
    <cdr:from>
      <cdr:x>0.63994</cdr:x>
      <cdr:y>0.18377</cdr:y>
    </cdr:from>
    <cdr:to>
      <cdr:x>0.75373</cdr:x>
      <cdr:y>0.24441</cdr:y>
    </cdr:to>
    <cdr:sp macro="" textlink="">
      <cdr:nvSpPr>
        <cdr:cNvPr id="2057" name="Text Box 9"/>
        <cdr:cNvSpPr txBox="1">
          <a:spLocks xmlns:a="http://schemas.openxmlformats.org/drawingml/2006/main" noChangeArrowheads="1"/>
        </cdr:cNvSpPr>
      </cdr:nvSpPr>
      <cdr:spPr bwMode="auto">
        <a:xfrm xmlns:a="http://schemas.openxmlformats.org/drawingml/2006/main">
          <a:off x="2680286" y="523042"/>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FF0000"/>
              </a:solidFill>
              <a:latin typeface="ＭＳ Ｐゴシック"/>
              <a:ea typeface="ＭＳ Ｐゴシック"/>
            </a:rPr>
            <a:t>（25％）</a:t>
          </a:r>
        </a:p>
      </cdr:txBody>
    </cdr:sp>
  </cdr:relSizeAnchor>
  <cdr:relSizeAnchor xmlns:cdr="http://schemas.openxmlformats.org/drawingml/2006/chartDrawing">
    <cdr:from>
      <cdr:x>0.41211</cdr:x>
      <cdr:y>0.27485</cdr:y>
    </cdr:from>
    <cdr:to>
      <cdr:x>0.5259</cdr:x>
      <cdr:y>0.33548</cdr:y>
    </cdr:to>
    <cdr:sp macro="" textlink="">
      <cdr:nvSpPr>
        <cdr:cNvPr id="2058" name="Text Box 10"/>
        <cdr:cNvSpPr txBox="1">
          <a:spLocks xmlns:a="http://schemas.openxmlformats.org/drawingml/2006/main" noChangeArrowheads="1"/>
        </cdr:cNvSpPr>
      </cdr:nvSpPr>
      <cdr:spPr bwMode="auto">
        <a:xfrm xmlns:a="http://schemas.openxmlformats.org/drawingml/2006/main">
          <a:off x="1727174" y="780691"/>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（40％）</a:t>
          </a:r>
        </a:p>
      </cdr:txBody>
    </cdr:sp>
  </cdr:relSizeAnchor>
  <cdr:relSizeAnchor xmlns:cdr="http://schemas.openxmlformats.org/drawingml/2006/chartDrawing">
    <cdr:from>
      <cdr:x>0.41211</cdr:x>
      <cdr:y>0.43042</cdr:y>
    </cdr:from>
    <cdr:to>
      <cdr:x>0.5259</cdr:x>
      <cdr:y>0.49106</cdr:y>
    </cdr:to>
    <cdr:sp macro="" textlink="">
      <cdr:nvSpPr>
        <cdr:cNvPr id="2059" name="Text Box 11"/>
        <cdr:cNvSpPr txBox="1">
          <a:spLocks xmlns:a="http://schemas.openxmlformats.org/drawingml/2006/main" noChangeArrowheads="1"/>
        </cdr:cNvSpPr>
      </cdr:nvSpPr>
      <cdr:spPr bwMode="auto">
        <a:xfrm xmlns:a="http://schemas.openxmlformats.org/drawingml/2006/main">
          <a:off x="1727174" y="1220813"/>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（20％）</a:t>
          </a:r>
        </a:p>
      </cdr:txBody>
    </cdr:sp>
  </cdr:relSizeAnchor>
  <cdr:relSizeAnchor xmlns:cdr="http://schemas.openxmlformats.org/drawingml/2006/chartDrawing">
    <cdr:from>
      <cdr:x>0.41211</cdr:x>
      <cdr:y>0.63674</cdr:y>
    </cdr:from>
    <cdr:to>
      <cdr:x>0.5259</cdr:x>
      <cdr:y>0.69737</cdr:y>
    </cdr:to>
    <cdr:sp macro="" textlink="">
      <cdr:nvSpPr>
        <cdr:cNvPr id="2060" name="Text Box 12"/>
        <cdr:cNvSpPr txBox="1">
          <a:spLocks xmlns:a="http://schemas.openxmlformats.org/drawingml/2006/main" noChangeArrowheads="1"/>
        </cdr:cNvSpPr>
      </cdr:nvSpPr>
      <cdr:spPr bwMode="auto">
        <a:xfrm xmlns:a="http://schemas.openxmlformats.org/drawingml/2006/main">
          <a:off x="1727174" y="1804453"/>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（40％）</a:t>
          </a:r>
        </a:p>
      </cdr:txBody>
    </cdr:sp>
  </cdr:relSizeAnchor>
</c:userShapes>
</file>

<file path=ppt/drawings/drawing7.xml><?xml version="1.0" encoding="utf-8"?>
<c:userShapes xmlns:c="http://schemas.openxmlformats.org/drawingml/2006/chart">
  <cdr:relSizeAnchor xmlns:cdr="http://schemas.openxmlformats.org/drawingml/2006/chartDrawing">
    <cdr:from>
      <cdr:x>0.01765</cdr:x>
      <cdr:y>0.89885</cdr:y>
    </cdr:from>
    <cdr:to>
      <cdr:x>0.22719</cdr:x>
      <cdr:y>0.96586</cdr:y>
    </cdr:to>
    <cdr:sp macro="" textlink="">
      <cdr:nvSpPr>
        <cdr:cNvPr id="2" name="テキスト ボックス 2"/>
        <cdr:cNvSpPr txBox="1"/>
      </cdr:nvSpPr>
      <cdr:spPr>
        <a:xfrm xmlns:a="http://schemas.openxmlformats.org/drawingml/2006/main">
          <a:off x="128329" y="3960440"/>
          <a:ext cx="1524012" cy="295282"/>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fld id="{5388BFA4-E9EA-4FA8-8780-5B4B2098A9E6}" type="TxLink">
            <a:rPr kumimoji="1" lang="ja-JP" altLang="en-US" sz="1100" b="0" i="0" u="none" strike="noStrike">
              <a:solidFill>
                <a:srgbClr val="000000"/>
              </a:solidFill>
              <a:latin typeface="ＭＳ Ｐゴシック"/>
              <a:ea typeface="ＭＳ Ｐゴシック"/>
            </a:rPr>
            <a:pPr/>
            <a:t>回答件数=4,390件</a:t>
          </a:fld>
          <a:endParaRPr kumimoji="1" lang="ja-JP" altLang="en-US" sz="1100"/>
        </a:p>
      </cdr:txBody>
    </cdr:sp>
  </cdr:relSizeAnchor>
</c:userShapes>
</file>

<file path=ppt/drawings/drawing8.xml><?xml version="1.0" encoding="utf-8"?>
<c:userShapes xmlns:c="http://schemas.openxmlformats.org/drawingml/2006/chart">
  <cdr:relSizeAnchor xmlns:cdr="http://schemas.openxmlformats.org/drawingml/2006/chartDrawing">
    <cdr:from>
      <cdr:x>0.02164</cdr:x>
      <cdr:y>0.02368</cdr:y>
    </cdr:from>
    <cdr:to>
      <cdr:x>0.15628</cdr:x>
      <cdr:y>0.08234</cdr:y>
    </cdr:to>
    <cdr:sp macro="" textlink="">
      <cdr:nvSpPr>
        <cdr:cNvPr id="116737" name="Text Box 1"/>
        <cdr:cNvSpPr txBox="1">
          <a:spLocks xmlns:a="http://schemas.openxmlformats.org/drawingml/2006/main" noChangeArrowheads="1"/>
        </cdr:cNvSpPr>
      </cdr:nvSpPr>
      <cdr:spPr bwMode="auto">
        <a:xfrm xmlns:a="http://schemas.openxmlformats.org/drawingml/2006/main">
          <a:off x="114289" y="68026"/>
          <a:ext cx="710964"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0" i="0" u="none" strike="noStrike" baseline="0" dirty="0">
              <a:solidFill>
                <a:srgbClr val="000000"/>
              </a:solidFill>
              <a:latin typeface="ＭＳ ゴシック"/>
              <a:ea typeface="ＭＳ ゴシック"/>
            </a:rPr>
            <a:t>普通運賃[円]</a:t>
          </a:r>
          <a:endParaRPr lang="ja-JP" altLang="en-US" dirty="0"/>
        </a:p>
      </cdr:txBody>
    </cdr:sp>
  </cdr:relSizeAnchor>
  <cdr:relSizeAnchor xmlns:cdr="http://schemas.openxmlformats.org/drawingml/2006/chartDrawing">
    <cdr:from>
      <cdr:x>0.87539</cdr:x>
      <cdr:y>0.90617</cdr:y>
    </cdr:from>
    <cdr:to>
      <cdr:x>0.96631</cdr:x>
      <cdr:y>0.96482</cdr:y>
    </cdr:to>
    <cdr:sp macro="" textlink="">
      <cdr:nvSpPr>
        <cdr:cNvPr id="116738" name="Text Box 2"/>
        <cdr:cNvSpPr txBox="1">
          <a:spLocks xmlns:a="http://schemas.openxmlformats.org/drawingml/2006/main" noChangeArrowheads="1"/>
        </cdr:cNvSpPr>
      </cdr:nvSpPr>
      <cdr:spPr bwMode="auto">
        <a:xfrm xmlns:a="http://schemas.openxmlformats.org/drawingml/2006/main">
          <a:off x="4622642" y="2603177"/>
          <a:ext cx="480131"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ゴシック"/>
              <a:ea typeface="ＭＳ ゴシック"/>
            </a:rPr>
            <a:t>距離[km]</a:t>
          </a:r>
          <a:endParaRPr lang="ja-JP" altLang="en-US"/>
        </a:p>
      </cdr:txBody>
    </cdr:sp>
  </cdr:relSizeAnchor>
  <cdr:relSizeAnchor xmlns:cdr="http://schemas.openxmlformats.org/drawingml/2006/chartDrawing">
    <cdr:from>
      <cdr:x>0.43967</cdr:x>
      <cdr:y>0.64854</cdr:y>
    </cdr:from>
    <cdr:to>
      <cdr:x>0.72366</cdr:x>
      <cdr:y>0.76746</cdr:y>
    </cdr:to>
    <cdr:sp macro="" textlink="">
      <cdr:nvSpPr>
        <cdr:cNvPr id="18435" name="Text Box 3"/>
        <cdr:cNvSpPr txBox="1">
          <a:spLocks xmlns:a="http://schemas.openxmlformats.org/drawingml/2006/main" noChangeArrowheads="1"/>
        </cdr:cNvSpPr>
      </cdr:nvSpPr>
      <cdr:spPr bwMode="auto">
        <a:xfrm xmlns:a="http://schemas.openxmlformats.org/drawingml/2006/main">
          <a:off x="2321748" y="1863087"/>
          <a:ext cx="1499641" cy="3416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同一事業者の場合の運賃</a:t>
          </a:r>
        </a:p>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（京阪神平均）</a:t>
          </a:r>
        </a:p>
      </cdr:txBody>
    </cdr:sp>
  </cdr:relSizeAnchor>
  <cdr:relSizeAnchor xmlns:cdr="http://schemas.openxmlformats.org/drawingml/2006/chartDrawing">
    <cdr:from>
      <cdr:x>0.57707</cdr:x>
      <cdr:y>0.43378</cdr:y>
    </cdr:from>
    <cdr:to>
      <cdr:x>0.81006</cdr:x>
      <cdr:y>0.49645</cdr:y>
    </cdr:to>
    <cdr:sp macro="" textlink="">
      <cdr:nvSpPr>
        <cdr:cNvPr id="18436" name="Text Box 4"/>
        <cdr:cNvSpPr txBox="1">
          <a:spLocks xmlns:a="http://schemas.openxmlformats.org/drawingml/2006/main" noChangeArrowheads="1"/>
        </cdr:cNvSpPr>
      </cdr:nvSpPr>
      <cdr:spPr bwMode="auto">
        <a:xfrm xmlns:a="http://schemas.openxmlformats.org/drawingml/2006/main">
          <a:off x="3047310" y="1246137"/>
          <a:ext cx="1230337" cy="180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乗り継ぎ１回の場合</a:t>
          </a:r>
        </a:p>
      </cdr:txBody>
    </cdr:sp>
  </cdr:relSizeAnchor>
  <cdr:relSizeAnchor xmlns:cdr="http://schemas.openxmlformats.org/drawingml/2006/chartDrawing">
    <cdr:from>
      <cdr:x>0.46389</cdr:x>
      <cdr:y>0.22557</cdr:y>
    </cdr:from>
    <cdr:to>
      <cdr:x>0.69688</cdr:x>
      <cdr:y>0.28825</cdr:y>
    </cdr:to>
    <cdr:sp macro="" textlink="">
      <cdr:nvSpPr>
        <cdr:cNvPr id="18437" name="Text Box 5"/>
        <cdr:cNvSpPr txBox="1">
          <a:spLocks xmlns:a="http://schemas.openxmlformats.org/drawingml/2006/main" noChangeArrowheads="1"/>
        </cdr:cNvSpPr>
      </cdr:nvSpPr>
      <cdr:spPr bwMode="auto">
        <a:xfrm xmlns:a="http://schemas.openxmlformats.org/drawingml/2006/main">
          <a:off x="2449645" y="648004"/>
          <a:ext cx="1230337" cy="180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乗り継ぎ２回の場合</a:t>
          </a:r>
        </a:p>
      </cdr:txBody>
    </cdr:sp>
  </cdr:relSizeAnchor>
  <cdr:relSizeAnchor xmlns:cdr="http://schemas.openxmlformats.org/drawingml/2006/chartDrawing">
    <cdr:from>
      <cdr:x>0.48484</cdr:x>
      <cdr:y>0.48701</cdr:y>
    </cdr:from>
    <cdr:to>
      <cdr:x>0.55086</cdr:x>
      <cdr:y>0.57176</cdr:y>
    </cdr:to>
    <cdr:sp macro="" textlink="">
      <cdr:nvSpPr>
        <cdr:cNvPr id="18438" name="AutoShape 6"/>
        <cdr:cNvSpPr>
          <a:spLocks xmlns:a="http://schemas.openxmlformats.org/drawingml/2006/main" noChangeArrowheads="1"/>
        </cdr:cNvSpPr>
      </cdr:nvSpPr>
      <cdr:spPr bwMode="auto">
        <a:xfrm xmlns:a="http://schemas.openxmlformats.org/drawingml/2006/main">
          <a:off x="2039081" y="1384940"/>
          <a:ext cx="267052" cy="228135"/>
        </a:xfrm>
        <a:prstGeom xmlns:a="http://schemas.openxmlformats.org/drawingml/2006/main" prst="upArrow">
          <a:avLst>
            <a:gd name="adj1" fmla="val 48574"/>
            <a:gd name="adj2" fmla="val 46667"/>
          </a:avLst>
        </a:prstGeom>
        <a:solidFill xmlns:a="http://schemas.openxmlformats.org/drawingml/2006/main">
          <a:srgbClr val="FF0000"/>
        </a:solidFill>
        <a:ln xmlns:a="http://schemas.openxmlformats.org/drawingml/2006/main" w="9525">
          <a:solidFill>
            <a:srgbClr val="FF0000"/>
          </a:solid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0.48484</cdr:x>
      <cdr:y>0.34665</cdr:y>
    </cdr:from>
    <cdr:to>
      <cdr:x>0.55086</cdr:x>
      <cdr:y>0.43308</cdr:y>
    </cdr:to>
    <cdr:sp macro="" textlink="">
      <cdr:nvSpPr>
        <cdr:cNvPr id="18439" name="AutoShape 7"/>
        <cdr:cNvSpPr>
          <a:spLocks xmlns:a="http://schemas.openxmlformats.org/drawingml/2006/main" noChangeArrowheads="1"/>
        </cdr:cNvSpPr>
      </cdr:nvSpPr>
      <cdr:spPr bwMode="auto">
        <a:xfrm xmlns:a="http://schemas.openxmlformats.org/drawingml/2006/main">
          <a:off x="2039081" y="1002866"/>
          <a:ext cx="267052" cy="230215"/>
        </a:xfrm>
        <a:prstGeom xmlns:a="http://schemas.openxmlformats.org/drawingml/2006/main" prst="upArrow">
          <a:avLst>
            <a:gd name="adj1" fmla="val 48574"/>
            <a:gd name="adj2" fmla="val 46667"/>
          </a:avLst>
        </a:prstGeom>
        <a:solidFill xmlns:a="http://schemas.openxmlformats.org/drawingml/2006/main">
          <a:srgbClr val="FF0000"/>
        </a:solidFill>
        <a:ln xmlns:a="http://schemas.openxmlformats.org/drawingml/2006/main" w="9525">
          <a:solidFill>
            <a:srgbClr val="FF0000"/>
          </a:solid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0.22735</cdr:x>
      <cdr:y>0.85335</cdr:y>
    </cdr:from>
    <cdr:to>
      <cdr:x>0.24178</cdr:x>
      <cdr:y>0.91201</cdr:y>
    </cdr:to>
    <cdr:sp macro="" textlink="">
      <cdr:nvSpPr>
        <cdr:cNvPr id="2" name="Text Box 2"/>
        <cdr:cNvSpPr txBox="1">
          <a:spLocks xmlns:a="http://schemas.openxmlformats.org/drawingml/2006/main" noChangeArrowheads="1"/>
        </cdr:cNvSpPr>
      </cdr:nvSpPr>
      <cdr:spPr bwMode="auto">
        <a:xfrm xmlns:a="http://schemas.openxmlformats.org/drawingml/2006/main">
          <a:off x="1200578" y="2451457"/>
          <a:ext cx="76175"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5</a:t>
          </a:r>
        </a:p>
      </cdr:txBody>
    </cdr:sp>
  </cdr:relSizeAnchor>
  <cdr:relSizeAnchor xmlns:cdr="http://schemas.openxmlformats.org/drawingml/2006/chartDrawing">
    <cdr:from>
      <cdr:x>0.40119</cdr:x>
      <cdr:y>0.85335</cdr:y>
    </cdr:from>
    <cdr:to>
      <cdr:x>0.42655</cdr:x>
      <cdr:y>0.91201</cdr:y>
    </cdr:to>
    <cdr:sp macro="" textlink="">
      <cdr:nvSpPr>
        <cdr:cNvPr id="3" name="Text Box 2"/>
        <cdr:cNvSpPr txBox="1">
          <a:spLocks xmlns:a="http://schemas.openxmlformats.org/drawingml/2006/main" noChangeArrowheads="1"/>
        </cdr:cNvSpPr>
      </cdr:nvSpPr>
      <cdr:spPr bwMode="auto">
        <a:xfrm xmlns:a="http://schemas.openxmlformats.org/drawingml/2006/main">
          <a:off x="2118566"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10</a:t>
          </a:r>
        </a:p>
      </cdr:txBody>
    </cdr:sp>
  </cdr:relSizeAnchor>
  <cdr:relSizeAnchor xmlns:cdr="http://schemas.openxmlformats.org/drawingml/2006/chartDrawing">
    <cdr:from>
      <cdr:x>0.5765</cdr:x>
      <cdr:y>0.85335</cdr:y>
    </cdr:from>
    <cdr:to>
      <cdr:x>0.60186</cdr:x>
      <cdr:y>0.91201</cdr:y>
    </cdr:to>
    <cdr:sp macro="" textlink="">
      <cdr:nvSpPr>
        <cdr:cNvPr id="4" name="Text Box 2"/>
        <cdr:cNvSpPr txBox="1">
          <a:spLocks xmlns:a="http://schemas.openxmlformats.org/drawingml/2006/main" noChangeArrowheads="1"/>
        </cdr:cNvSpPr>
      </cdr:nvSpPr>
      <cdr:spPr bwMode="auto">
        <a:xfrm xmlns:a="http://schemas.openxmlformats.org/drawingml/2006/main">
          <a:off x="3044323"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15</a:t>
          </a:r>
        </a:p>
      </cdr:txBody>
    </cdr:sp>
  </cdr:relSizeAnchor>
  <cdr:relSizeAnchor xmlns:cdr="http://schemas.openxmlformats.org/drawingml/2006/chartDrawing">
    <cdr:from>
      <cdr:x>0.7528</cdr:x>
      <cdr:y>0.85335</cdr:y>
    </cdr:from>
    <cdr:to>
      <cdr:x>0.77815</cdr:x>
      <cdr:y>0.91201</cdr:y>
    </cdr:to>
    <cdr:sp macro="" textlink="">
      <cdr:nvSpPr>
        <cdr:cNvPr id="5" name="Text Box 2"/>
        <cdr:cNvSpPr txBox="1">
          <a:spLocks xmlns:a="http://schemas.openxmlformats.org/drawingml/2006/main" noChangeArrowheads="1"/>
        </cdr:cNvSpPr>
      </cdr:nvSpPr>
      <cdr:spPr bwMode="auto">
        <a:xfrm xmlns:a="http://schemas.openxmlformats.org/drawingml/2006/main">
          <a:off x="3975259"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20</a:t>
          </a:r>
        </a:p>
      </cdr:txBody>
    </cdr:sp>
  </cdr:relSizeAnchor>
  <cdr:relSizeAnchor xmlns:cdr="http://schemas.openxmlformats.org/drawingml/2006/chartDrawing">
    <cdr:from>
      <cdr:x>0.92541</cdr:x>
      <cdr:y>0.85335</cdr:y>
    </cdr:from>
    <cdr:to>
      <cdr:x>0.95076</cdr:x>
      <cdr:y>0.91201</cdr:y>
    </cdr:to>
    <cdr:sp macro="" textlink="">
      <cdr:nvSpPr>
        <cdr:cNvPr id="6" name="Text Box 2"/>
        <cdr:cNvSpPr txBox="1">
          <a:spLocks xmlns:a="http://schemas.openxmlformats.org/drawingml/2006/main" noChangeArrowheads="1"/>
        </cdr:cNvSpPr>
      </cdr:nvSpPr>
      <cdr:spPr bwMode="auto">
        <a:xfrm xmlns:a="http://schemas.openxmlformats.org/drawingml/2006/main">
          <a:off x="4886774"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50529" cy="497524"/>
          </a:xfrm>
          <a:prstGeom prst="rect">
            <a:avLst/>
          </a:prstGeom>
        </p:spPr>
        <p:txBody>
          <a:bodyPr vert="horz" lIns="91536" tIns="45767" rIns="91536" bIns="45767"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55083" y="1"/>
            <a:ext cx="2950529" cy="497524"/>
          </a:xfrm>
          <a:prstGeom prst="rect">
            <a:avLst/>
          </a:prstGeom>
        </p:spPr>
        <p:txBody>
          <a:bodyPr vert="horz" lIns="91536" tIns="45767" rIns="91536" bIns="45767" rtlCol="0"/>
          <a:lstStyle>
            <a:lvl1pPr algn="r">
              <a:defRPr sz="1200"/>
            </a:lvl1pPr>
          </a:lstStyle>
          <a:p>
            <a:pPr>
              <a:defRPr/>
            </a:pPr>
            <a:fld id="{1D0518EF-6D63-4377-8F30-CFF9F0B7229B}" type="datetimeFigureOut">
              <a:rPr lang="ja-JP" altLang="en-US"/>
              <a:pPr>
                <a:defRPr/>
              </a:pPr>
              <a:t>2019/11/21</a:t>
            </a:fld>
            <a:endParaRPr lang="ja-JP" altLang="en-US"/>
          </a:p>
        </p:txBody>
      </p:sp>
      <p:sp>
        <p:nvSpPr>
          <p:cNvPr id="4" name="フッター プレースホルダ 3"/>
          <p:cNvSpPr>
            <a:spLocks noGrp="1"/>
          </p:cNvSpPr>
          <p:nvPr>
            <p:ph type="ftr" sz="quarter" idx="2"/>
          </p:nvPr>
        </p:nvSpPr>
        <p:spPr>
          <a:xfrm>
            <a:off x="1" y="9440227"/>
            <a:ext cx="2950529" cy="497523"/>
          </a:xfrm>
          <a:prstGeom prst="rect">
            <a:avLst/>
          </a:prstGeom>
        </p:spPr>
        <p:txBody>
          <a:bodyPr vert="horz" lIns="91536" tIns="45767" rIns="91536" bIns="45767"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55083" y="9440227"/>
            <a:ext cx="2950529" cy="497523"/>
          </a:xfrm>
          <a:prstGeom prst="rect">
            <a:avLst/>
          </a:prstGeom>
        </p:spPr>
        <p:txBody>
          <a:bodyPr vert="horz" lIns="91536" tIns="45767" rIns="91536" bIns="45767" rtlCol="0" anchor="b"/>
          <a:lstStyle>
            <a:lvl1pPr algn="r">
              <a:defRPr sz="1200"/>
            </a:lvl1pPr>
          </a:lstStyle>
          <a:p>
            <a:pPr>
              <a:defRPr/>
            </a:pPr>
            <a:fld id="{F08832BC-5862-4D7F-9B9E-E33B8640252C}" type="slidenum">
              <a:rPr lang="ja-JP" altLang="en-US"/>
              <a:pPr>
                <a:defRPr/>
              </a:pPr>
              <a:t>‹#›</a:t>
            </a:fld>
            <a:endParaRPr lang="ja-JP" altLang="en-US"/>
          </a:p>
        </p:txBody>
      </p:sp>
    </p:spTree>
    <p:extLst>
      <p:ext uri="{BB962C8B-B14F-4D97-AF65-F5344CB8AC3E}">
        <p14:creationId xmlns:p14="http://schemas.microsoft.com/office/powerpoint/2010/main" val="1602111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939" cy="497524"/>
          </a:xfrm>
          <a:prstGeom prst="rect">
            <a:avLst/>
          </a:prstGeom>
        </p:spPr>
        <p:txBody>
          <a:bodyPr vert="horz" lIns="91399" tIns="45698" rIns="91399" bIns="4569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672" y="1"/>
            <a:ext cx="2948939" cy="497524"/>
          </a:xfrm>
          <a:prstGeom prst="rect">
            <a:avLst/>
          </a:prstGeom>
        </p:spPr>
        <p:txBody>
          <a:bodyPr vert="horz" lIns="91399" tIns="45698" rIns="91399" bIns="45698" rtlCol="0"/>
          <a:lstStyle>
            <a:lvl1pPr algn="r" fontAlgn="auto">
              <a:spcBef>
                <a:spcPts val="0"/>
              </a:spcBef>
              <a:spcAft>
                <a:spcPts val="0"/>
              </a:spcAft>
              <a:defRPr sz="1200">
                <a:latin typeface="+mn-lt"/>
                <a:ea typeface="+mn-ea"/>
              </a:defRPr>
            </a:lvl1pPr>
          </a:lstStyle>
          <a:p>
            <a:pPr>
              <a:defRPr/>
            </a:pPr>
            <a:fld id="{E2BE0FCB-4665-4A05-8BEC-BD1319E9D4EB}" type="datetimeFigureOut">
              <a:rPr lang="ja-JP" altLang="en-US"/>
              <a:pPr>
                <a:defRPr/>
              </a:pPr>
              <a:t>2019/11/21</a:t>
            </a:fld>
            <a:endParaRPr lang="ja-JP" altLang="en-US" dirty="0"/>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399" tIns="45698" rIns="91399" bIns="45698" rtlCol="0" anchor="ctr"/>
          <a:lstStyle/>
          <a:p>
            <a:pPr lvl="0"/>
            <a:endParaRPr lang="ja-JP" altLang="en-US" noProof="0" dirty="0"/>
          </a:p>
        </p:txBody>
      </p:sp>
      <p:sp>
        <p:nvSpPr>
          <p:cNvPr id="5" name="ノート プレースホルダー 4"/>
          <p:cNvSpPr>
            <a:spLocks noGrp="1"/>
          </p:cNvSpPr>
          <p:nvPr>
            <p:ph type="body" sz="quarter" idx="3"/>
          </p:nvPr>
        </p:nvSpPr>
        <p:spPr>
          <a:xfrm>
            <a:off x="680404" y="4720908"/>
            <a:ext cx="5446396" cy="4472940"/>
          </a:xfrm>
          <a:prstGeom prst="rect">
            <a:avLst/>
          </a:prstGeom>
        </p:spPr>
        <p:txBody>
          <a:bodyPr vert="horz" lIns="91399" tIns="45698" rIns="91399" bIns="4569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227"/>
            <a:ext cx="2948939" cy="497523"/>
          </a:xfrm>
          <a:prstGeom prst="rect">
            <a:avLst/>
          </a:prstGeom>
        </p:spPr>
        <p:txBody>
          <a:bodyPr vert="horz" lIns="91399" tIns="45698" rIns="91399" bIns="4569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672" y="9440227"/>
            <a:ext cx="2948939" cy="497523"/>
          </a:xfrm>
          <a:prstGeom prst="rect">
            <a:avLst/>
          </a:prstGeom>
        </p:spPr>
        <p:txBody>
          <a:bodyPr vert="horz" lIns="91399" tIns="45698" rIns="91399" bIns="45698" rtlCol="0" anchor="b"/>
          <a:lstStyle>
            <a:lvl1pPr algn="r" fontAlgn="auto">
              <a:spcBef>
                <a:spcPts val="0"/>
              </a:spcBef>
              <a:spcAft>
                <a:spcPts val="0"/>
              </a:spcAft>
              <a:defRPr sz="1200">
                <a:latin typeface="+mn-lt"/>
                <a:ea typeface="+mn-ea"/>
              </a:defRPr>
            </a:lvl1pPr>
          </a:lstStyle>
          <a:p>
            <a:pPr>
              <a:defRPr/>
            </a:pPr>
            <a:fld id="{874F2A52-D70E-42BA-B076-67D0B8A79D41}" type="slidenum">
              <a:rPr lang="ja-JP" altLang="en-US"/>
              <a:pPr>
                <a:defRPr/>
              </a:pPr>
              <a:t>‹#›</a:t>
            </a:fld>
            <a:endParaRPr lang="ja-JP" altLang="en-US" dirty="0"/>
          </a:p>
        </p:txBody>
      </p:sp>
    </p:spTree>
    <p:extLst>
      <p:ext uri="{BB962C8B-B14F-4D97-AF65-F5344CB8AC3E}">
        <p14:creationId xmlns:p14="http://schemas.microsoft.com/office/powerpoint/2010/main" val="2415283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74F2A52-D70E-42BA-B076-67D0B8A79D41}" type="slidenum">
              <a:rPr lang="ja-JP" altLang="en-US" smtClean="0"/>
              <a:pPr>
                <a:defRPr/>
              </a:pPr>
              <a:t>2</a:t>
            </a:fld>
            <a:endParaRPr lang="ja-JP" altLang="en-US" dirty="0"/>
          </a:p>
        </p:txBody>
      </p:sp>
    </p:spTree>
    <p:extLst>
      <p:ext uri="{BB962C8B-B14F-4D97-AF65-F5344CB8AC3E}">
        <p14:creationId xmlns:p14="http://schemas.microsoft.com/office/powerpoint/2010/main" val="141914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1DF4076-AAB5-4DD3-9420-35EC31E3D4A9}" type="datetime1">
              <a:rPr lang="ja-JP" altLang="en-US" smtClean="0"/>
              <a:t>2019/11/21</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5A4407B-D863-4107-B620-074B1DB59B59}"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B540FED-C8F2-466D-BCB2-FDCBBC092CC9}" type="datetime1">
              <a:rPr lang="ja-JP" altLang="en-US" smtClean="0"/>
              <a:t>2019/11/21</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25E54BC-A05E-4FDF-B822-E8F078DA16C1}"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449C96F-2507-4757-B5F1-E1725A73AD54}" type="datetime1">
              <a:rPr lang="ja-JP" altLang="en-US" smtClean="0"/>
              <a:t>2019/11/21</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D3897FC-2F57-40F5-ADF5-D772A4D18DEB}"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0DDC210-F80A-4EAE-9742-47F3C2E89E63}" type="datetime1">
              <a:rPr lang="ja-JP" altLang="en-US" smtClean="0"/>
              <a:t>2019/11/21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6EB7959-1311-4ACC-BC46-32703B0CECFB}"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8BFD670-D259-4C55-905C-D469D3952E30}" type="datetime1">
              <a:rPr lang="ja-JP" altLang="en-US" smtClean="0"/>
              <a:t>2019/11/21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F0E39B-BA49-4FB8-AA2D-8533670A9DFA}"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53CE292-97BC-49CE-B5DC-E09BA37731F2}" type="datetime1">
              <a:rPr lang="ja-JP" altLang="en-US" smtClean="0"/>
              <a:t>2019/11/21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A4C563D-5C4F-430E-A1CD-96248FFF9447}"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BA4053E-1D01-4582-95FB-16E927617381}" type="datetime1">
              <a:rPr lang="ja-JP" altLang="en-US" smtClean="0"/>
              <a:t>2019/11/21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B32194D-BA80-4595-BBA7-421635103FDE}"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64B075C-F45C-403E-9D9F-F264F200F4CE}" type="datetime1">
              <a:rPr lang="ja-JP" altLang="en-US" smtClean="0"/>
              <a:t>2019/11/21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60D732F0-7F94-4F3C-800D-50B6203709BF}"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1C7CEB0E-9308-4780-8ACA-741E4A77A153}" type="datetime1">
              <a:rPr lang="ja-JP" altLang="en-US" smtClean="0"/>
              <a:t>2019/11/21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999A474-BAC0-4A0F-A7E3-456675A34871}"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F44AD07-E6F1-4FC0-93DB-8BEEC47DEFE4}" type="datetime1">
              <a:rPr lang="ja-JP" altLang="en-US" smtClean="0"/>
              <a:t>2019/11/21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B299593C-E648-4FB3-B636-052C41FD52ED}"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34BCAEA-E302-4752-A9AE-38DDC0263C6E}" type="datetime1">
              <a:rPr lang="ja-JP" altLang="en-US" smtClean="0"/>
              <a:t>2019/11/21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305E772-598F-45B7-804C-B230BF4014D6}"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1BC10E6-A139-43E6-BCE2-A7DA3A98C437}" type="datetime1">
              <a:rPr lang="ja-JP" altLang="en-US" smtClean="0"/>
              <a:t>2019/11/21</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BB72D98-7C08-49CF-ADDD-1A3EB3A1C782}"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CBCFA92-2EC1-4E9E-8CA5-468A59812A3B}" type="datetime1">
              <a:rPr lang="ja-JP" altLang="en-US" smtClean="0"/>
              <a:t>2019/11/21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2635EAC-E688-4900-837E-E2A759F67BDB}"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F616D62-8538-4988-B218-1BD6A7DA8FCF}" type="datetime1">
              <a:rPr lang="ja-JP" altLang="en-US" smtClean="0"/>
              <a:t>2019/11/21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66D2657-6B9E-49CB-9CF5-B9F3E27849C3}"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C5D5A89-4E61-43F4-968E-DDAEE925438F}" type="datetime1">
              <a:rPr lang="ja-JP" altLang="en-US" smtClean="0"/>
              <a:t>2019/11/21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4C875E0-7670-4A46-A6FC-950567B21BCE}"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F938FF4-C5BA-4261-86C4-DA13541C5F09}" type="datetime1">
              <a:rPr lang="ja-JP" altLang="en-US" smtClean="0"/>
              <a:t>2019/11/21</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3DF9AD6-BD04-4532-B9EB-490EF70BD929}"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7985A29-FF22-42BD-84A7-153B9FF5654F}" type="datetime1">
              <a:rPr lang="ja-JP" altLang="en-US" smtClean="0"/>
              <a:t>2019/11/21</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E4C2326-561A-4EC4-B44A-FAF134C7E85F}"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545626A4-501B-48A0-8F98-3FAA4F4C74F3}" type="datetime1">
              <a:rPr lang="ja-JP" altLang="en-US" smtClean="0"/>
              <a:t>2019/11/21</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626B1895-7B29-49D6-8C6D-5FFF3132A178}"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BC7BBE07-931F-4E5E-A74A-1A71DB0DCC1F}" type="datetime1">
              <a:rPr lang="ja-JP" altLang="en-US" smtClean="0"/>
              <a:t>2019/11/21</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B31F35E-04B5-40EB-9CDE-A92FEAB66136}"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C556B47-FB53-4410-917A-D70A6D105689}" type="datetime1">
              <a:rPr lang="ja-JP" altLang="en-US" smtClean="0"/>
              <a:t>2019/11/21</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48488" y="6448425"/>
            <a:ext cx="2133600" cy="365125"/>
          </a:xfrm>
        </p:spPr>
        <p:txBody>
          <a:bodyPr/>
          <a:lstStyle>
            <a:lvl1pPr>
              <a:defRPr sz="1100"/>
            </a:lvl1pPr>
          </a:lstStyle>
          <a:p>
            <a:pPr>
              <a:defRPr/>
            </a:pPr>
            <a:fld id="{9126C135-2A3E-49C2-BF18-D65F4F7DE898}"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65A8D09-DE33-4D7C-83F7-99CD52223D44}" type="datetime1">
              <a:rPr lang="ja-JP" altLang="en-US" smtClean="0"/>
              <a:t>2019/11/21</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6F59263-DEF5-4D0F-B44C-3A1FD1E3EB59}"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9780CA9-1BA1-4627-B676-2E26BBA34DD8}" type="datetime1">
              <a:rPr lang="ja-JP" altLang="en-US" smtClean="0"/>
              <a:t>2019/11/21</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7D068C-B9C0-4403-BEA7-4182AB46AFE0}"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6ED19F6-746D-4123-94E8-6EF4AE5CDA2B}" type="datetime1">
              <a:rPr lang="ja-JP" altLang="en-US" smtClean="0"/>
              <a:t>2019/11/21</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7010400" y="6469063"/>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C556BD6-1FD3-4B86-B9C0-0341C3BF548C}"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304" r:id="rId7"/>
    <p:sldLayoutId id="2147485289" r:id="rId8"/>
    <p:sldLayoutId id="2147485290" r:id="rId9"/>
    <p:sldLayoutId id="2147485291" r:id="rId10"/>
    <p:sldLayoutId id="214748529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3315"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AF4A0C9-C771-4753-A8C1-D26FC9239BD8}" type="datetime1">
              <a:rPr lang="ja-JP" altLang="en-US" smtClean="0"/>
              <a:t>2019/11/21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8A8431-3797-49C3-969F-8361F9E22F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6"/>
          <p:cNvSpPr txBox="1">
            <a:spLocks noChangeArrowheads="1"/>
          </p:cNvSpPr>
          <p:nvPr/>
        </p:nvSpPr>
        <p:spPr bwMode="auto">
          <a:xfrm>
            <a:off x="323528" y="2462970"/>
            <a:ext cx="8624703" cy="646331"/>
          </a:xfrm>
          <a:prstGeom prst="rect">
            <a:avLst/>
          </a:prstGeom>
          <a:noFill/>
          <a:ln w="9525">
            <a:noFill/>
            <a:miter lim="800000"/>
            <a:headEnd/>
            <a:tailEnd/>
          </a:ln>
        </p:spPr>
        <p:txBody>
          <a:bodyPr wrap="square">
            <a:spAutoFit/>
          </a:bodyPr>
          <a:lstStyle/>
          <a:p>
            <a:pPr algn="ctr"/>
            <a:r>
              <a:rPr lang="ja-JP" altLang="en-US" sz="3600" b="1" dirty="0" smtClean="0">
                <a:latin typeface="Meiryo UI"/>
                <a:ea typeface="Meiryo UI"/>
                <a:cs typeface="Meiryo UI"/>
              </a:rPr>
              <a:t>公共</a:t>
            </a:r>
            <a:r>
              <a:rPr lang="ja-JP" altLang="en-US" sz="3600" b="1" dirty="0">
                <a:latin typeface="Meiryo UI"/>
                <a:ea typeface="Meiryo UI"/>
                <a:cs typeface="Meiryo UI"/>
              </a:rPr>
              <a:t>交通</a:t>
            </a:r>
            <a:r>
              <a:rPr lang="ja-JP" altLang="en-US" sz="3600" b="1" dirty="0" smtClean="0">
                <a:latin typeface="Meiryo UI"/>
                <a:ea typeface="Meiryo UI"/>
                <a:cs typeface="Meiryo UI"/>
              </a:rPr>
              <a:t>戦略（</a:t>
            </a:r>
            <a:r>
              <a:rPr lang="en-US" altLang="ja-JP" sz="3600" b="1" dirty="0" smtClean="0">
                <a:latin typeface="Meiryo UI"/>
                <a:ea typeface="Meiryo UI"/>
                <a:cs typeface="Meiryo UI"/>
              </a:rPr>
              <a:t>R1.11</a:t>
            </a:r>
            <a:r>
              <a:rPr lang="ja-JP" altLang="en-US" sz="3600" b="1" dirty="0" smtClean="0">
                <a:latin typeface="Meiryo UI"/>
                <a:ea typeface="Meiryo UI"/>
                <a:cs typeface="Meiryo UI"/>
              </a:rPr>
              <a:t>改訂）</a:t>
            </a:r>
            <a:r>
              <a:rPr lang="en-US" altLang="ja-JP" sz="3600" b="1" dirty="0" smtClean="0">
                <a:latin typeface="Meiryo UI"/>
                <a:ea typeface="Meiryo UI"/>
                <a:cs typeface="Meiryo UI"/>
              </a:rPr>
              <a:t>【</a:t>
            </a:r>
            <a:r>
              <a:rPr lang="ja-JP" altLang="en-US" sz="3600" b="1" dirty="0" smtClean="0">
                <a:latin typeface="Meiryo UI"/>
                <a:ea typeface="Meiryo UI"/>
                <a:cs typeface="Meiryo UI"/>
              </a:rPr>
              <a:t>参考資料</a:t>
            </a:r>
            <a:r>
              <a:rPr lang="en-US" altLang="ja-JP" sz="3600" b="1" dirty="0" smtClean="0">
                <a:latin typeface="Meiryo UI"/>
                <a:ea typeface="Meiryo UI"/>
                <a:cs typeface="Meiryo UI"/>
              </a:rPr>
              <a:t>】</a:t>
            </a:r>
            <a:endParaRPr lang="en-US" altLang="ja-JP" sz="3600" b="1" dirty="0">
              <a:latin typeface="Meiryo UI"/>
              <a:ea typeface="Meiryo UI"/>
              <a:cs typeface="Meiryo UI"/>
            </a:endParaRPr>
          </a:p>
        </p:txBody>
      </p:sp>
    </p:spTree>
    <p:extLst>
      <p:ext uri="{BB962C8B-B14F-4D97-AF65-F5344CB8AC3E}">
        <p14:creationId xmlns:p14="http://schemas.microsoft.com/office/powerpoint/2010/main" val="189365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9</a:t>
            </a:fld>
            <a:endParaRPr lang="ja-JP" altLang="en-US" dirty="0"/>
          </a:p>
        </p:txBody>
      </p:sp>
      <p:sp>
        <p:nvSpPr>
          <p:cNvPr id="3" name="テキスト ボックス 31"/>
          <p:cNvSpPr txBox="1">
            <a:spLocks noChangeArrowheads="1"/>
          </p:cNvSpPr>
          <p:nvPr/>
        </p:nvSpPr>
        <p:spPr bwMode="auto">
          <a:xfrm>
            <a:off x="-2604" y="-27384"/>
            <a:ext cx="7416824"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ICT</a:t>
            </a:r>
            <a:r>
              <a:rPr lang="ja-JP" altLang="en-US" sz="1600" dirty="0">
                <a:latin typeface="Meiryo UI" pitchFamily="50" charset="-128"/>
                <a:ea typeface="Meiryo UI" pitchFamily="50" charset="-128"/>
                <a:cs typeface="Meiryo UI" pitchFamily="50" charset="-128"/>
              </a:rPr>
              <a:t>など新たな技術の革新による交通モードの多様化</a:t>
            </a:r>
            <a:r>
              <a:rPr lang="ja-JP" altLang="en-US" sz="1600" dirty="0" smtClean="0">
                <a:latin typeface="Meiryo UI" pitchFamily="50" charset="-128"/>
                <a:ea typeface="Meiryo UI" pitchFamily="50" charset="-128"/>
                <a:cs typeface="Meiryo UI" pitchFamily="50" charset="-128"/>
              </a:rPr>
              <a:t>、移動</a:t>
            </a:r>
            <a:r>
              <a:rPr lang="ja-JP" altLang="en-US" sz="1600" dirty="0">
                <a:latin typeface="Meiryo UI" pitchFamily="50" charset="-128"/>
                <a:ea typeface="Meiryo UI" pitchFamily="50" charset="-128"/>
                <a:cs typeface="Meiryo UI" pitchFamily="50" charset="-128"/>
              </a:rPr>
              <a:t>にかかる選択肢が拡大</a:t>
            </a:r>
          </a:p>
        </p:txBody>
      </p:sp>
      <p:sp>
        <p:nvSpPr>
          <p:cNvPr id="4" name="テキスト ボックス 31"/>
          <p:cNvSpPr txBox="1">
            <a:spLocks noChangeArrowheads="1"/>
          </p:cNvSpPr>
          <p:nvPr/>
        </p:nvSpPr>
        <p:spPr bwMode="auto">
          <a:xfrm>
            <a:off x="69404" y="247948"/>
            <a:ext cx="9012684" cy="565146"/>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　自動運転に関する政府のロードマップは、</a:t>
            </a:r>
            <a:r>
              <a:rPr lang="en-US" altLang="ja-JP" sz="1600" dirty="0" smtClean="0">
                <a:latin typeface="Meiryo UI" pitchFamily="50" charset="-128"/>
                <a:ea typeface="Meiryo UI" pitchFamily="50" charset="-128"/>
                <a:cs typeface="Meiryo UI" pitchFamily="50" charset="-128"/>
              </a:rPr>
              <a:t>2020</a:t>
            </a:r>
            <a:r>
              <a:rPr lang="ja-JP" altLang="en-US" sz="1600" dirty="0" smtClean="0">
                <a:latin typeface="Meiryo UI" pitchFamily="50" charset="-128"/>
                <a:ea typeface="Meiryo UI" pitchFamily="50" charset="-128"/>
                <a:cs typeface="Meiryo UI" pitchFamily="50" charset="-128"/>
              </a:rPr>
              <a:t>年までに限定地域での無人自動運転による移動サービスを</a:t>
            </a:r>
            <a:endParaRPr lang="en-US" altLang="ja-JP" sz="1600" dirty="0" smtClean="0">
              <a:latin typeface="Meiryo UI" pitchFamily="50" charset="-128"/>
              <a:ea typeface="Meiryo UI" pitchFamily="50" charset="-128"/>
              <a:cs typeface="Meiryo UI" pitchFamily="50" charset="-128"/>
            </a:endParaRPr>
          </a:p>
          <a:p>
            <a:pPr marL="177800" indent="-177800"/>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スタートさせるとしている</a:t>
            </a:r>
            <a:endParaRPr lang="en-US" altLang="ja-JP" sz="1600" dirty="0" smtClean="0">
              <a:latin typeface="Meiryo UI" pitchFamily="50" charset="-128"/>
              <a:ea typeface="Meiryo UI" pitchFamily="50" charset="-128"/>
              <a:cs typeface="Meiryo UI" pitchFamily="50" charset="-128"/>
            </a:endParaRPr>
          </a:p>
        </p:txBody>
      </p:sp>
      <p:pic>
        <p:nvPicPr>
          <p:cNvPr id="5" name="図 4">
            <a:extLst>
              <a:ext uri="{FF2B5EF4-FFF2-40B4-BE49-F238E27FC236}">
                <a16:creationId xmlns:a16="http://schemas.microsoft.com/office/drawing/2014/main" id="{7037EE1A-F6AD-4626-9CA2-E23E2A1B00EF}"/>
              </a:ext>
            </a:extLst>
          </p:cNvPr>
          <p:cNvPicPr>
            <a:picLocks noChangeAspect="1"/>
          </p:cNvPicPr>
          <p:nvPr/>
        </p:nvPicPr>
        <p:blipFill>
          <a:blip r:embed="rId2"/>
          <a:stretch>
            <a:fillRect/>
          </a:stretch>
        </p:blipFill>
        <p:spPr>
          <a:xfrm>
            <a:off x="2385988" y="572099"/>
            <a:ext cx="4362106" cy="2661120"/>
          </a:xfrm>
          <a:prstGeom prst="rect">
            <a:avLst/>
          </a:prstGeom>
        </p:spPr>
      </p:pic>
      <p:sp>
        <p:nvSpPr>
          <p:cNvPr id="6" name="テキスト ボックス 5">
            <a:extLst>
              <a:ext uri="{FF2B5EF4-FFF2-40B4-BE49-F238E27FC236}">
                <a16:creationId xmlns:a16="http://schemas.microsoft.com/office/drawing/2014/main" id="{48713141-83E6-40C4-82C6-3921E0B1FD0A}"/>
              </a:ext>
            </a:extLst>
          </p:cNvPr>
          <p:cNvSpPr txBox="1"/>
          <p:nvPr/>
        </p:nvSpPr>
        <p:spPr>
          <a:xfrm>
            <a:off x="2661512" y="3233219"/>
            <a:ext cx="3947941" cy="138499"/>
          </a:xfrm>
          <a:prstGeom prst="rect">
            <a:avLst/>
          </a:prstGeom>
          <a:noFill/>
        </p:spPr>
        <p:txBody>
          <a:bodyPr wrap="square" lIns="0" tIns="0" rIns="0" bIns="0"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出典：官民</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ITS</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構想・ロードマップ</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（首相官邸）より作成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1"/>
          <p:cNvSpPr txBox="1">
            <a:spLocks noChangeArrowheads="1"/>
          </p:cNvSpPr>
          <p:nvPr/>
        </p:nvSpPr>
        <p:spPr bwMode="auto">
          <a:xfrm>
            <a:off x="35496" y="3374896"/>
            <a:ext cx="9012684" cy="811367"/>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　欧州を中心に、持続可能な社会の実現を目指し、マイカー依存からの脱却を図るため、自動車、鉄道、バス、</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自転車</a:t>
            </a:r>
            <a:r>
              <a:rPr lang="ja-JP" altLang="en-US" sz="1600" dirty="0" smtClean="0">
                <a:latin typeface="Meiryo UI" pitchFamily="50" charset="-128"/>
                <a:ea typeface="Meiryo UI" pitchFamily="50" charset="-128"/>
                <a:cs typeface="Meiryo UI" pitchFamily="50" charset="-128"/>
              </a:rPr>
              <a:t>を単なる移動手段と捉えるのではなく、利用者にとって利便性が高い、一元的な交通サービスとして提供する概念（</a:t>
            </a:r>
            <a:r>
              <a:rPr lang="en-US" altLang="ja-JP" sz="1600" dirty="0" err="1" smtClean="0">
                <a:latin typeface="Meiryo UI" pitchFamily="50" charset="-128"/>
                <a:ea typeface="Meiryo UI" pitchFamily="50" charset="-128"/>
                <a:cs typeface="Meiryo UI" pitchFamily="50" charset="-128"/>
              </a:rPr>
              <a:t>MaaS</a:t>
            </a:r>
            <a:r>
              <a:rPr lang="ja-JP" altLang="en-US" sz="1600" dirty="0" smtClean="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Mobility</a:t>
            </a:r>
            <a:r>
              <a:rPr lang="ja-JP" altLang="en-US" sz="1600" dirty="0" smtClean="0">
                <a:latin typeface="Meiryo UI" pitchFamily="50" charset="-128"/>
                <a:ea typeface="Meiryo UI" pitchFamily="50" charset="-128"/>
                <a:cs typeface="Meiryo UI" pitchFamily="50" charset="-128"/>
              </a:rPr>
              <a:t>　</a:t>
            </a:r>
            <a:r>
              <a:rPr lang="en-US" altLang="ja-JP" sz="1600" dirty="0" smtClean="0">
                <a:latin typeface="Meiryo UI" pitchFamily="50" charset="-128"/>
                <a:ea typeface="Meiryo UI" pitchFamily="50" charset="-128"/>
                <a:cs typeface="Meiryo UI" pitchFamily="50" charset="-128"/>
              </a:rPr>
              <a:t>as a Service</a:t>
            </a:r>
            <a:r>
              <a:rPr lang="ja-JP" altLang="en-US" sz="1600" dirty="0" smtClean="0">
                <a:latin typeface="Meiryo UI" pitchFamily="50" charset="-128"/>
                <a:ea typeface="Meiryo UI" pitchFamily="50" charset="-128"/>
                <a:cs typeface="Meiryo UI" pitchFamily="50" charset="-128"/>
              </a:rPr>
              <a:t>））が広がりをみせている</a:t>
            </a:r>
            <a:endParaRPr lang="en-US" altLang="ja-JP" sz="1600" dirty="0" smtClean="0">
              <a:latin typeface="Meiryo UI" pitchFamily="50" charset="-128"/>
              <a:ea typeface="Meiryo UI" pitchFamily="50" charset="-128"/>
              <a:cs typeface="Meiryo UI" pitchFamily="50" charset="-128"/>
            </a:endParaRPr>
          </a:p>
        </p:txBody>
      </p:sp>
      <p:pic>
        <p:nvPicPr>
          <p:cNvPr id="9" name="図 8" descr="20190314‗参考資料.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900" t="28349" r="28739"/>
          <a:stretch/>
        </p:blipFill>
        <p:spPr>
          <a:xfrm>
            <a:off x="2480214" y="4178693"/>
            <a:ext cx="4216464" cy="2521827"/>
          </a:xfrm>
          <a:prstGeom prst="rect">
            <a:avLst/>
          </a:prstGeom>
        </p:spPr>
      </p:pic>
      <p:sp>
        <p:nvSpPr>
          <p:cNvPr id="10" name="テキスト ボックス 9">
            <a:extLst>
              <a:ext uri="{FF2B5EF4-FFF2-40B4-BE49-F238E27FC236}">
                <a16:creationId xmlns:a16="http://schemas.microsoft.com/office/drawing/2014/main" id="{48713141-83E6-40C4-82C6-3921E0B1FD0A}"/>
              </a:ext>
            </a:extLst>
          </p:cNvPr>
          <p:cNvSpPr txBox="1"/>
          <p:nvPr/>
        </p:nvSpPr>
        <p:spPr>
          <a:xfrm>
            <a:off x="2649720" y="6682735"/>
            <a:ext cx="3947941" cy="138499"/>
          </a:xfrm>
          <a:prstGeom prst="rect">
            <a:avLst/>
          </a:prstGeom>
          <a:noFill/>
        </p:spPr>
        <p:txBody>
          <a:bodyPr wrap="square" lIns="0" tIns="0" rIns="0" bIns="0"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出典：都市と地方の新たなモビリティサービス懇談会資料</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72920" y="4324348"/>
            <a:ext cx="2113068" cy="584775"/>
          </a:xfrm>
          <a:prstGeom prst="rect">
            <a:avLst/>
          </a:prstGeom>
          <a:ln>
            <a:solidFill>
              <a:schemeClr val="tx1"/>
            </a:solidFill>
          </a:ln>
        </p:spPr>
        <p:txBody>
          <a:bodyPr wrap="square">
            <a:spAutoFit/>
          </a:bodyPr>
          <a:lstStyle/>
          <a:p>
            <a:r>
              <a:rPr lang="ja-JP" altLang="en-US" sz="1600" dirty="0" smtClean="0">
                <a:latin typeface="Meiryo UI" pitchFamily="50" charset="-128"/>
                <a:ea typeface="Meiryo UI" pitchFamily="50" charset="-128"/>
                <a:cs typeface="Meiryo UI" pitchFamily="50" charset="-128"/>
              </a:rPr>
              <a:t>世界で展開されている</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移動サービス</a:t>
            </a:r>
            <a:endParaRPr lang="en-US" altLang="ja-JP"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793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p:cNvSpPr>
            <a:spLocks noGrp="1"/>
          </p:cNvSpPr>
          <p:nvPr>
            <p:ph type="sldNum" sz="quarter" idx="12"/>
          </p:nvPr>
        </p:nvSpPr>
        <p:spPr/>
        <p:txBody>
          <a:bodyPr/>
          <a:lstStyle/>
          <a:p>
            <a:pPr>
              <a:defRPr/>
            </a:pPr>
            <a:fld id="{97825BB0-69D2-4182-912A-59D4510CFFE3}" type="slidenum">
              <a:rPr lang="ja-JP" altLang="en-US"/>
              <a:pPr>
                <a:defRPr/>
              </a:pPr>
              <a:t>10</a:t>
            </a:fld>
            <a:endParaRPr lang="ja-JP" altLang="en-US" dirty="0"/>
          </a:p>
        </p:txBody>
      </p:sp>
      <p:sp>
        <p:nvSpPr>
          <p:cNvPr id="8" name="正方形/長方形 7"/>
          <p:cNvSpPr/>
          <p:nvPr/>
        </p:nvSpPr>
        <p:spPr>
          <a:xfrm>
            <a:off x="15861" y="736542"/>
            <a:ext cx="9128139"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都心</a:t>
            </a:r>
            <a:r>
              <a:rPr lang="ja-JP" altLang="en-US" sz="1600" dirty="0">
                <a:latin typeface="Meiryo UI" pitchFamily="50" charset="-128"/>
                <a:ea typeface="Meiryo UI" pitchFamily="50" charset="-128"/>
                <a:cs typeface="Meiryo UI" pitchFamily="50" charset="-128"/>
              </a:rPr>
              <a:t>と</a:t>
            </a:r>
            <a:r>
              <a:rPr lang="ja-JP" altLang="en-US" sz="1600" dirty="0" smtClean="0">
                <a:latin typeface="Meiryo UI" pitchFamily="50" charset="-128"/>
                <a:ea typeface="Meiryo UI" pitchFamily="50" charset="-128"/>
                <a:cs typeface="Meiryo UI" pitchFamily="50" charset="-128"/>
              </a:rPr>
              <a:t>国土軸の位置関係</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（大阪では、国土軸が都心を貫いていない）</a:t>
            </a:r>
            <a:endParaRPr lang="en-US" altLang="ja-JP" sz="16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6605535" y="5081703"/>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endParaRPr lang="ja-JP" altLang="en-US" sz="12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960529" y="5516422"/>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a:latin typeface="Meiryo UI" pitchFamily="50" charset="-128"/>
                <a:ea typeface="Meiryo UI" pitchFamily="50" charset="-128"/>
                <a:cs typeface="Meiryo UI" pitchFamily="50" charset="-128"/>
              </a:rPr>
              <a:t>都心と</a:t>
            </a:r>
            <a:r>
              <a:rPr lang="ja-JP" altLang="en-US" sz="1400" dirty="0" smtClean="0">
                <a:latin typeface="Meiryo UI" pitchFamily="50" charset="-128"/>
                <a:ea typeface="Meiryo UI" pitchFamily="50" charset="-128"/>
                <a:cs typeface="Meiryo UI" pitchFamily="50" charset="-128"/>
              </a:rPr>
              <a:t>国土軸の</a:t>
            </a:r>
            <a:r>
              <a:rPr lang="ja-JP" altLang="en-US" sz="1400" dirty="0">
                <a:latin typeface="Meiryo UI" pitchFamily="50" charset="-128"/>
                <a:ea typeface="Meiryo UI" pitchFamily="50" charset="-128"/>
                <a:cs typeface="Meiryo UI" pitchFamily="50" charset="-128"/>
              </a:rPr>
              <a:t>位置関係</a:t>
            </a: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1823" t="32707" r="38994" b="24399"/>
          <a:stretch/>
        </p:blipFill>
        <p:spPr bwMode="auto">
          <a:xfrm>
            <a:off x="137838" y="1439386"/>
            <a:ext cx="2882151" cy="3631284"/>
          </a:xfrm>
          <a:prstGeom prst="rect">
            <a:avLst/>
          </a:prstGeom>
          <a:solidFill>
            <a:srgbClr val="FFFFFF"/>
          </a:solidFill>
          <a:ln w="9525">
            <a:solidFill>
              <a:srgbClr val="000000"/>
            </a:solidFill>
            <a:miter lim="800000"/>
            <a:headEnd/>
            <a:tailEnd/>
          </a:ln>
        </p:spPr>
      </p:pic>
      <p:sp>
        <p:nvSpPr>
          <p:cNvPr id="10" name="フリーフォーム 9"/>
          <p:cNvSpPr/>
          <p:nvPr/>
        </p:nvSpPr>
        <p:spPr>
          <a:xfrm>
            <a:off x="435958" y="2109660"/>
            <a:ext cx="2549417" cy="224706"/>
          </a:xfrm>
          <a:custGeom>
            <a:avLst/>
            <a:gdLst>
              <a:gd name="connsiteX0" fmla="*/ 0 w 2124075"/>
              <a:gd name="connsiteY0" fmla="*/ 147637 h 198941"/>
              <a:gd name="connsiteX1" fmla="*/ 1166812 w 2124075"/>
              <a:gd name="connsiteY1" fmla="*/ 190500 h 198941"/>
              <a:gd name="connsiteX2" fmla="*/ 2124075 w 2124075"/>
              <a:gd name="connsiteY2" fmla="*/ 0 h 198941"/>
            </a:gdLst>
            <a:ahLst/>
            <a:cxnLst>
              <a:cxn ang="0">
                <a:pos x="connsiteX0" y="connsiteY0"/>
              </a:cxn>
              <a:cxn ang="0">
                <a:pos x="connsiteX1" y="connsiteY1"/>
              </a:cxn>
              <a:cxn ang="0">
                <a:pos x="connsiteX2" y="connsiteY2"/>
              </a:cxn>
            </a:cxnLst>
            <a:rect l="l" t="t" r="r" b="b"/>
            <a:pathLst>
              <a:path w="2124075" h="198941">
                <a:moveTo>
                  <a:pt x="0" y="147637"/>
                </a:moveTo>
                <a:cubicBezTo>
                  <a:pt x="406400" y="181371"/>
                  <a:pt x="812800" y="215106"/>
                  <a:pt x="1166812" y="190500"/>
                </a:cubicBezTo>
                <a:cubicBezTo>
                  <a:pt x="1520824" y="165894"/>
                  <a:pt x="1980406" y="27781"/>
                  <a:pt x="2124075"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sp>
        <p:nvSpPr>
          <p:cNvPr id="11" name="テキスト ボックス 10"/>
          <p:cNvSpPr txBox="1"/>
          <p:nvPr/>
        </p:nvSpPr>
        <p:spPr>
          <a:xfrm>
            <a:off x="736852" y="1946466"/>
            <a:ext cx="1966524" cy="307776"/>
          </a:xfrm>
          <a:prstGeom prst="rect">
            <a:avLst/>
          </a:prstGeom>
          <a:noFill/>
          <a:ln>
            <a:noFill/>
          </a:ln>
        </p:spPr>
        <p:txBody>
          <a:bodyPr wrap="square" rtlCol="0">
            <a:spAutoFit/>
          </a:bodyPr>
          <a:lstStyle/>
          <a:p>
            <a:pPr algn="ctr"/>
            <a:r>
              <a:rPr lang="ja-JP" altLang="en-US" sz="1400" b="1" dirty="0" smtClean="0">
                <a:latin typeface="Meiryo UI" pitchFamily="50" charset="-128"/>
                <a:ea typeface="Meiryo UI" pitchFamily="50" charset="-128"/>
                <a:cs typeface="Meiryo UI" pitchFamily="50" charset="-128"/>
              </a:rPr>
              <a:t>国土軸</a:t>
            </a:r>
            <a:endParaRPr lang="ja-JP" altLang="en-US" sz="1400" b="1" dirty="0">
              <a:latin typeface="Meiryo UI" pitchFamily="50" charset="-128"/>
              <a:ea typeface="Meiryo UI" pitchFamily="50" charset="-128"/>
              <a:cs typeface="Meiryo UI" pitchFamily="50" charset="-128"/>
            </a:endParaRPr>
          </a:p>
        </p:txBody>
      </p:sp>
      <p:sp>
        <p:nvSpPr>
          <p:cNvPr id="12" name="AutoShape 3"/>
          <p:cNvSpPr>
            <a:spLocks noChangeArrowheads="1"/>
          </p:cNvSpPr>
          <p:nvPr/>
        </p:nvSpPr>
        <p:spPr bwMode="auto">
          <a:xfrm>
            <a:off x="1926740" y="2742108"/>
            <a:ext cx="596241" cy="326852"/>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lang="ja-JP" altLang="en-US" sz="1050" b="1" dirty="0" smtClean="0">
                <a:latin typeface="Meiryo UI" pitchFamily="50" charset="-128"/>
                <a:ea typeface="Meiryo UI" pitchFamily="50" charset="-128"/>
                <a:cs typeface="Meiryo UI" pitchFamily="50" charset="-128"/>
              </a:rPr>
              <a:t>都心</a:t>
            </a:r>
            <a:endParaRPr kumimoji="1" lang="ja-JP" sz="3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13" name="四角形吹き出し 12"/>
          <p:cNvSpPr/>
          <p:nvPr/>
        </p:nvSpPr>
        <p:spPr>
          <a:xfrm>
            <a:off x="384708" y="3391394"/>
            <a:ext cx="1045129" cy="404895"/>
          </a:xfrm>
          <a:prstGeom prst="wedgeRectCallout">
            <a:avLst>
              <a:gd name="adj1" fmla="val 84499"/>
              <a:gd name="adj2" fmla="val -20057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国土が都心を</a:t>
            </a:r>
            <a:endParaRPr lang="en-US" altLang="ja-JP" sz="10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000" b="1" dirty="0">
                <a:solidFill>
                  <a:schemeClr val="tx1"/>
                </a:solidFill>
                <a:latin typeface="Meiryo UI" pitchFamily="50" charset="-128"/>
                <a:ea typeface="Meiryo UI" pitchFamily="50" charset="-128"/>
                <a:cs typeface="Meiryo UI" pitchFamily="50" charset="-128"/>
              </a:rPr>
              <a:t>貫いていない</a:t>
            </a:r>
            <a:r>
              <a:rPr lang="ja-JP" altLang="en-US" sz="1000" b="1" dirty="0" smtClean="0">
                <a:solidFill>
                  <a:schemeClr val="tx1"/>
                </a:solidFill>
                <a:latin typeface="Meiryo UI" pitchFamily="50" charset="-128"/>
                <a:ea typeface="Meiryo UI" pitchFamily="50" charset="-128"/>
                <a:cs typeface="Meiryo UI" pitchFamily="50" charset="-128"/>
              </a:rPr>
              <a:t>！</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14" name="AutoShape 3"/>
          <p:cNvSpPr>
            <a:spLocks noChangeArrowheads="1"/>
          </p:cNvSpPr>
          <p:nvPr/>
        </p:nvSpPr>
        <p:spPr bwMode="auto">
          <a:xfrm>
            <a:off x="137838" y="4530066"/>
            <a:ext cx="596241" cy="326852"/>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ja-JP" altLang="en-US"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空港</a:t>
            </a:r>
            <a:endParaRPr kumimoji="1" lang="ja-JP"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15" name="上下矢印 14"/>
          <p:cNvSpPr/>
          <p:nvPr/>
        </p:nvSpPr>
        <p:spPr>
          <a:xfrm>
            <a:off x="2080860" y="2330821"/>
            <a:ext cx="288000" cy="43200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349" t="37888" r="36487" b="19468"/>
          <a:stretch/>
        </p:blipFill>
        <p:spPr bwMode="auto">
          <a:xfrm>
            <a:off x="3119374" y="1439386"/>
            <a:ext cx="2882151" cy="3631284"/>
          </a:xfrm>
          <a:prstGeom prst="rect">
            <a:avLst/>
          </a:prstGeom>
          <a:solidFill>
            <a:srgbClr val="FFFFFF"/>
          </a:solidFill>
          <a:ln w="9525">
            <a:solidFill>
              <a:srgbClr val="000000"/>
            </a:solidFill>
            <a:miter lim="800000"/>
            <a:headEnd/>
            <a:tailEnd/>
          </a:ln>
        </p:spPr>
      </p:pic>
      <p:sp>
        <p:nvSpPr>
          <p:cNvPr id="17" name="フリーフォーム 16"/>
          <p:cNvSpPr/>
          <p:nvPr/>
        </p:nvSpPr>
        <p:spPr>
          <a:xfrm rot="2948769">
            <a:off x="3558170" y="2337918"/>
            <a:ext cx="2503970" cy="811027"/>
          </a:xfrm>
          <a:custGeom>
            <a:avLst/>
            <a:gdLst>
              <a:gd name="connsiteX0" fmla="*/ 0 w 2124075"/>
              <a:gd name="connsiteY0" fmla="*/ 147637 h 198941"/>
              <a:gd name="connsiteX1" fmla="*/ 1166812 w 2124075"/>
              <a:gd name="connsiteY1" fmla="*/ 190500 h 198941"/>
              <a:gd name="connsiteX2" fmla="*/ 2124075 w 2124075"/>
              <a:gd name="connsiteY2" fmla="*/ 0 h 198941"/>
              <a:gd name="connsiteX0" fmla="*/ 0 w 2322361"/>
              <a:gd name="connsiteY0" fmla="*/ 296398 h 303767"/>
              <a:gd name="connsiteX1" fmla="*/ 1365098 w 2322361"/>
              <a:gd name="connsiteY1" fmla="*/ 190500 h 303767"/>
              <a:gd name="connsiteX2" fmla="*/ 2322361 w 2322361"/>
              <a:gd name="connsiteY2" fmla="*/ 0 h 303767"/>
              <a:gd name="connsiteX0" fmla="*/ 0 w 2322361"/>
              <a:gd name="connsiteY0" fmla="*/ 296398 h 296398"/>
              <a:gd name="connsiteX1" fmla="*/ 1365098 w 2322361"/>
              <a:gd name="connsiteY1" fmla="*/ 190500 h 296398"/>
              <a:gd name="connsiteX2" fmla="*/ 2322361 w 2322361"/>
              <a:gd name="connsiteY2" fmla="*/ 0 h 296398"/>
              <a:gd name="connsiteX0" fmla="*/ 0 w 2531324"/>
              <a:gd name="connsiteY0" fmla="*/ 381338 h 381338"/>
              <a:gd name="connsiteX1" fmla="*/ 1574061 w 2531324"/>
              <a:gd name="connsiteY1" fmla="*/ 190500 h 381338"/>
              <a:gd name="connsiteX2" fmla="*/ 2531324 w 2531324"/>
              <a:gd name="connsiteY2" fmla="*/ 0 h 381338"/>
              <a:gd name="connsiteX0" fmla="*/ 1 w 2522848"/>
              <a:gd name="connsiteY0" fmla="*/ 320516 h 320516"/>
              <a:gd name="connsiteX1" fmla="*/ 1565585 w 2522848"/>
              <a:gd name="connsiteY1" fmla="*/ 190500 h 320516"/>
              <a:gd name="connsiteX2" fmla="*/ 2522848 w 2522848"/>
              <a:gd name="connsiteY2" fmla="*/ 0 h 320516"/>
              <a:gd name="connsiteX0" fmla="*/ 0 w 2522847"/>
              <a:gd name="connsiteY0" fmla="*/ 320516 h 320516"/>
              <a:gd name="connsiteX1" fmla="*/ 1348084 w 2522847"/>
              <a:gd name="connsiteY1" fmla="*/ 163220 h 320516"/>
              <a:gd name="connsiteX2" fmla="*/ 2522847 w 2522847"/>
              <a:gd name="connsiteY2" fmla="*/ 0 h 320516"/>
              <a:gd name="connsiteX0" fmla="*/ 0 w 2546753"/>
              <a:gd name="connsiteY0" fmla="*/ 425190 h 425190"/>
              <a:gd name="connsiteX1" fmla="*/ 1371990 w 2546753"/>
              <a:gd name="connsiteY1" fmla="*/ 163220 h 425190"/>
              <a:gd name="connsiteX2" fmla="*/ 2546753 w 2546753"/>
              <a:gd name="connsiteY2" fmla="*/ 0 h 425190"/>
              <a:gd name="connsiteX0" fmla="*/ 0 w 2546753"/>
              <a:gd name="connsiteY0" fmla="*/ 425190 h 425190"/>
              <a:gd name="connsiteX1" fmla="*/ 1371990 w 2546753"/>
              <a:gd name="connsiteY1" fmla="*/ 163220 h 425190"/>
              <a:gd name="connsiteX2" fmla="*/ 2546753 w 2546753"/>
              <a:gd name="connsiteY2" fmla="*/ 0 h 425190"/>
              <a:gd name="connsiteX0" fmla="*/ 0 w 2546753"/>
              <a:gd name="connsiteY0" fmla="*/ 425190 h 425190"/>
              <a:gd name="connsiteX1" fmla="*/ 1371990 w 2546753"/>
              <a:gd name="connsiteY1" fmla="*/ 163220 h 425190"/>
              <a:gd name="connsiteX2" fmla="*/ 2546753 w 2546753"/>
              <a:gd name="connsiteY2" fmla="*/ 0 h 425190"/>
            </a:gdLst>
            <a:ahLst/>
            <a:cxnLst>
              <a:cxn ang="0">
                <a:pos x="connsiteX0" y="connsiteY0"/>
              </a:cxn>
              <a:cxn ang="0">
                <a:pos x="connsiteX1" y="connsiteY1"/>
              </a:cxn>
              <a:cxn ang="0">
                <a:pos x="connsiteX2" y="connsiteY2"/>
              </a:cxn>
            </a:cxnLst>
            <a:rect l="l" t="t" r="r" b="b"/>
            <a:pathLst>
              <a:path w="2546753" h="425190">
                <a:moveTo>
                  <a:pt x="0" y="425190"/>
                </a:moveTo>
                <a:cubicBezTo>
                  <a:pt x="394980" y="334882"/>
                  <a:pt x="947531" y="234085"/>
                  <a:pt x="1371990" y="163220"/>
                </a:cubicBezTo>
                <a:cubicBezTo>
                  <a:pt x="1796449" y="92355"/>
                  <a:pt x="2403084" y="27781"/>
                  <a:pt x="2546753"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sp>
        <p:nvSpPr>
          <p:cNvPr id="19" name="テキスト ボックス 18"/>
          <p:cNvSpPr txBox="1"/>
          <p:nvPr/>
        </p:nvSpPr>
        <p:spPr>
          <a:xfrm>
            <a:off x="3863160" y="1746970"/>
            <a:ext cx="1500928" cy="307776"/>
          </a:xfrm>
          <a:prstGeom prst="rect">
            <a:avLst/>
          </a:prstGeom>
          <a:noFill/>
          <a:ln>
            <a:noFill/>
          </a:ln>
        </p:spPr>
        <p:txBody>
          <a:bodyPr wrap="square" rtlCol="0">
            <a:spAutoFit/>
          </a:bodyPr>
          <a:lstStyle/>
          <a:p>
            <a:pPr algn="ctr"/>
            <a:r>
              <a:rPr lang="ja-JP" altLang="en-US" sz="1400" b="1" dirty="0" smtClean="0">
                <a:latin typeface="Meiryo UI" pitchFamily="50" charset="-128"/>
                <a:ea typeface="Meiryo UI" pitchFamily="50" charset="-128"/>
                <a:cs typeface="Meiryo UI" pitchFamily="50" charset="-128"/>
              </a:rPr>
              <a:t>国土軸</a:t>
            </a:r>
            <a:endParaRPr lang="ja-JP" altLang="en-US" sz="1400" b="1" dirty="0">
              <a:latin typeface="Meiryo UI" pitchFamily="50" charset="-128"/>
              <a:ea typeface="Meiryo UI" pitchFamily="50" charset="-128"/>
              <a:cs typeface="Meiryo UI" pitchFamily="50" charset="-128"/>
            </a:endParaRPr>
          </a:p>
        </p:txBody>
      </p:sp>
      <p:sp>
        <p:nvSpPr>
          <p:cNvPr id="20" name="AutoShape 3"/>
          <p:cNvSpPr>
            <a:spLocks noChangeArrowheads="1"/>
          </p:cNvSpPr>
          <p:nvPr/>
        </p:nvSpPr>
        <p:spPr bwMode="auto">
          <a:xfrm>
            <a:off x="4716016" y="2636912"/>
            <a:ext cx="596241" cy="326852"/>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lang="ja-JP" altLang="en-US" sz="1050" b="1" dirty="0" smtClean="0">
                <a:latin typeface="Meiryo UI" pitchFamily="50" charset="-128"/>
                <a:ea typeface="Meiryo UI" pitchFamily="50" charset="-128"/>
                <a:cs typeface="Meiryo UI" pitchFamily="50" charset="-128"/>
              </a:rPr>
              <a:t>都心</a:t>
            </a:r>
            <a:endParaRPr kumimoji="1" lang="ja-JP" sz="3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21" name="AutoShape 3"/>
          <p:cNvSpPr>
            <a:spLocks noChangeArrowheads="1"/>
          </p:cNvSpPr>
          <p:nvPr/>
        </p:nvSpPr>
        <p:spPr bwMode="auto">
          <a:xfrm>
            <a:off x="4261805" y="4578116"/>
            <a:ext cx="596241" cy="326852"/>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ja-JP" altLang="en-US"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空港</a:t>
            </a:r>
            <a:endParaRPr kumimoji="1" lang="ja-JP"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197" t="27516" r="22063" b="26192"/>
          <a:stretch/>
        </p:blipFill>
        <p:spPr bwMode="auto">
          <a:xfrm>
            <a:off x="6100910" y="1435842"/>
            <a:ext cx="2863578" cy="3631284"/>
          </a:xfrm>
          <a:prstGeom prst="rect">
            <a:avLst/>
          </a:prstGeom>
          <a:solidFill>
            <a:srgbClr val="FFFFFF"/>
          </a:solidFill>
          <a:ln w="9525">
            <a:solidFill>
              <a:srgbClr val="000000"/>
            </a:solidFill>
            <a:miter lim="800000"/>
            <a:headEnd/>
            <a:tailEnd/>
          </a:ln>
        </p:spPr>
      </p:pic>
      <p:sp>
        <p:nvSpPr>
          <p:cNvPr id="23" name="フリーフォーム 22"/>
          <p:cNvSpPr/>
          <p:nvPr/>
        </p:nvSpPr>
        <p:spPr>
          <a:xfrm rot="19025269">
            <a:off x="5656685" y="3579605"/>
            <a:ext cx="2411794" cy="515129"/>
          </a:xfrm>
          <a:custGeom>
            <a:avLst/>
            <a:gdLst>
              <a:gd name="connsiteX0" fmla="*/ 0 w 2124075"/>
              <a:gd name="connsiteY0" fmla="*/ 147637 h 198941"/>
              <a:gd name="connsiteX1" fmla="*/ 1166812 w 2124075"/>
              <a:gd name="connsiteY1" fmla="*/ 190500 h 198941"/>
              <a:gd name="connsiteX2" fmla="*/ 2124075 w 2124075"/>
              <a:gd name="connsiteY2" fmla="*/ 0 h 198941"/>
              <a:gd name="connsiteX0" fmla="*/ 0 w 2322361"/>
              <a:gd name="connsiteY0" fmla="*/ 296398 h 303767"/>
              <a:gd name="connsiteX1" fmla="*/ 1365098 w 2322361"/>
              <a:gd name="connsiteY1" fmla="*/ 190500 h 303767"/>
              <a:gd name="connsiteX2" fmla="*/ 2322361 w 2322361"/>
              <a:gd name="connsiteY2" fmla="*/ 0 h 303767"/>
              <a:gd name="connsiteX0" fmla="*/ 0 w 2322361"/>
              <a:gd name="connsiteY0" fmla="*/ 296398 h 296398"/>
              <a:gd name="connsiteX1" fmla="*/ 1365098 w 2322361"/>
              <a:gd name="connsiteY1" fmla="*/ 190500 h 296398"/>
              <a:gd name="connsiteX2" fmla="*/ 2322361 w 2322361"/>
              <a:gd name="connsiteY2" fmla="*/ 0 h 296398"/>
              <a:gd name="connsiteX0" fmla="*/ 0 w 2531324"/>
              <a:gd name="connsiteY0" fmla="*/ 381338 h 381338"/>
              <a:gd name="connsiteX1" fmla="*/ 1574061 w 2531324"/>
              <a:gd name="connsiteY1" fmla="*/ 190500 h 381338"/>
              <a:gd name="connsiteX2" fmla="*/ 2531324 w 2531324"/>
              <a:gd name="connsiteY2" fmla="*/ 0 h 381338"/>
              <a:gd name="connsiteX0" fmla="*/ 1 w 2522848"/>
              <a:gd name="connsiteY0" fmla="*/ 320516 h 320516"/>
              <a:gd name="connsiteX1" fmla="*/ 1565585 w 2522848"/>
              <a:gd name="connsiteY1" fmla="*/ 190500 h 320516"/>
              <a:gd name="connsiteX2" fmla="*/ 2522848 w 2522848"/>
              <a:gd name="connsiteY2" fmla="*/ 0 h 320516"/>
              <a:gd name="connsiteX0" fmla="*/ 0 w 2381344"/>
              <a:gd name="connsiteY0" fmla="*/ 467978 h 467978"/>
              <a:gd name="connsiteX1" fmla="*/ 1565584 w 2381344"/>
              <a:gd name="connsiteY1" fmla="*/ 337962 h 467978"/>
              <a:gd name="connsiteX2" fmla="*/ 2381344 w 2381344"/>
              <a:gd name="connsiteY2" fmla="*/ 0 h 467978"/>
              <a:gd name="connsiteX0" fmla="*/ 0 w 2367603"/>
              <a:gd name="connsiteY0" fmla="*/ 349667 h 349667"/>
              <a:gd name="connsiteX1" fmla="*/ 1565584 w 2367603"/>
              <a:gd name="connsiteY1" fmla="*/ 219651 h 349667"/>
              <a:gd name="connsiteX2" fmla="*/ 2367603 w 2367603"/>
              <a:gd name="connsiteY2" fmla="*/ 0 h 349667"/>
            </a:gdLst>
            <a:ahLst/>
            <a:cxnLst>
              <a:cxn ang="0">
                <a:pos x="connsiteX0" y="connsiteY0"/>
              </a:cxn>
              <a:cxn ang="0">
                <a:pos x="connsiteX1" y="connsiteY1"/>
              </a:cxn>
              <a:cxn ang="0">
                <a:pos x="connsiteX2" y="connsiteY2"/>
              </a:cxn>
            </a:cxnLst>
            <a:rect l="l" t="t" r="r" b="b"/>
            <a:pathLst>
              <a:path w="2367603" h="349667">
                <a:moveTo>
                  <a:pt x="0" y="349667"/>
                </a:moveTo>
                <a:cubicBezTo>
                  <a:pt x="473261" y="345033"/>
                  <a:pt x="1145110" y="273070"/>
                  <a:pt x="1565584" y="219651"/>
                </a:cubicBezTo>
                <a:cubicBezTo>
                  <a:pt x="1986058" y="166232"/>
                  <a:pt x="2223934" y="27781"/>
                  <a:pt x="2367603"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sp>
        <p:nvSpPr>
          <p:cNvPr id="24" name="テキスト ボックス 23"/>
          <p:cNvSpPr txBox="1"/>
          <p:nvPr/>
        </p:nvSpPr>
        <p:spPr>
          <a:xfrm>
            <a:off x="5913933" y="3789040"/>
            <a:ext cx="1106339" cy="307776"/>
          </a:xfrm>
          <a:prstGeom prst="rect">
            <a:avLst/>
          </a:prstGeom>
          <a:noFill/>
          <a:ln>
            <a:noFill/>
          </a:ln>
        </p:spPr>
        <p:txBody>
          <a:bodyPr wrap="square" rtlCol="0">
            <a:spAutoFit/>
          </a:bodyPr>
          <a:lstStyle/>
          <a:p>
            <a:pPr algn="ctr"/>
            <a:r>
              <a:rPr lang="ja-JP" altLang="en-US" sz="1400" b="1" dirty="0" smtClean="0">
                <a:latin typeface="Meiryo UI" pitchFamily="50" charset="-128"/>
                <a:ea typeface="Meiryo UI" pitchFamily="50" charset="-128"/>
                <a:cs typeface="Meiryo UI" pitchFamily="50" charset="-128"/>
              </a:rPr>
              <a:t>国土軸</a:t>
            </a:r>
            <a:endParaRPr lang="ja-JP" altLang="en-US" sz="1400" b="1" dirty="0">
              <a:latin typeface="Meiryo UI" pitchFamily="50" charset="-128"/>
              <a:ea typeface="Meiryo UI" pitchFamily="50" charset="-128"/>
              <a:cs typeface="Meiryo UI" pitchFamily="50" charset="-128"/>
            </a:endParaRPr>
          </a:p>
        </p:txBody>
      </p:sp>
      <p:sp>
        <p:nvSpPr>
          <p:cNvPr id="25" name="AutoShape 3"/>
          <p:cNvSpPr>
            <a:spLocks noChangeArrowheads="1"/>
          </p:cNvSpPr>
          <p:nvPr/>
        </p:nvSpPr>
        <p:spPr bwMode="auto">
          <a:xfrm>
            <a:off x="6804248" y="3390180"/>
            <a:ext cx="596241" cy="326852"/>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lang="ja-JP" altLang="en-US" sz="1050" b="1" dirty="0" smtClean="0">
                <a:latin typeface="Meiryo UI" pitchFamily="50" charset="-128"/>
                <a:ea typeface="Meiryo UI" pitchFamily="50" charset="-128"/>
                <a:cs typeface="Meiryo UI" pitchFamily="50" charset="-128"/>
              </a:rPr>
              <a:t>都心</a:t>
            </a:r>
            <a:endParaRPr kumimoji="1" lang="ja-JP" sz="3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26" name="AutoShape 3"/>
          <p:cNvSpPr>
            <a:spLocks noChangeArrowheads="1"/>
          </p:cNvSpPr>
          <p:nvPr/>
        </p:nvSpPr>
        <p:spPr bwMode="auto">
          <a:xfrm>
            <a:off x="7298399" y="4210163"/>
            <a:ext cx="596241" cy="326852"/>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ja-JP" altLang="en-US"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空港</a:t>
            </a:r>
            <a:endParaRPr kumimoji="1" lang="ja-JP"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27" name="テキスト ボックス 26"/>
          <p:cNvSpPr txBox="1"/>
          <p:nvPr/>
        </p:nvSpPr>
        <p:spPr>
          <a:xfrm>
            <a:off x="-42825" y="52659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近畿圏の状況</a:t>
            </a:r>
            <a:endParaRPr lang="en-US" altLang="ja-JP" sz="140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2987824" y="52659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中京圏の状況</a:t>
            </a:r>
            <a:endParaRPr lang="en-US" altLang="ja-JP" sz="14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6012160" y="52659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首都圏の状況</a:t>
            </a:r>
            <a:endParaRPr lang="en-US" altLang="ja-JP" sz="1400" dirty="0">
              <a:latin typeface="Meiryo UI" pitchFamily="50" charset="-128"/>
              <a:ea typeface="Meiryo UI" pitchFamily="50" charset="-128"/>
              <a:cs typeface="Meiryo UI" pitchFamily="50" charset="-128"/>
            </a:endParaRPr>
          </a:p>
        </p:txBody>
      </p:sp>
      <p:sp>
        <p:nvSpPr>
          <p:cNvPr id="33"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４．</a:t>
            </a:r>
            <a:r>
              <a:rPr lang="ja-JP" altLang="en-US" sz="2800" dirty="0">
                <a:latin typeface="Meiryo UI" pitchFamily="50" charset="-128"/>
                <a:ea typeface="Meiryo UI" pitchFamily="50" charset="-128"/>
                <a:cs typeface="Meiryo UI" pitchFamily="50" charset="-128"/>
              </a:rPr>
              <a:t>改善・強化すべき点</a:t>
            </a:r>
          </a:p>
        </p:txBody>
      </p:sp>
    </p:spTree>
    <p:extLst>
      <p:ext uri="{BB962C8B-B14F-4D97-AF65-F5344CB8AC3E}">
        <p14:creationId xmlns:p14="http://schemas.microsoft.com/office/powerpoint/2010/main" val="391947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357" y="3568160"/>
            <a:ext cx="4618063"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関空</a:t>
            </a:r>
            <a:r>
              <a:rPr lang="ja-JP" altLang="en-US" sz="1600" dirty="0">
                <a:latin typeface="Meiryo UI" pitchFamily="50" charset="-128"/>
                <a:ea typeface="Meiryo UI" pitchFamily="50" charset="-128"/>
                <a:cs typeface="Meiryo UI" pitchFamily="50" charset="-128"/>
              </a:rPr>
              <a:t>へのアクセス</a:t>
            </a:r>
            <a:r>
              <a:rPr lang="ja-JP" altLang="en-US" sz="1600" dirty="0" smtClean="0">
                <a:latin typeface="Meiryo UI" pitchFamily="50" charset="-128"/>
                <a:ea typeface="Meiryo UI" pitchFamily="50" charset="-128"/>
                <a:cs typeface="Meiryo UI" pitchFamily="50" charset="-128"/>
              </a:rPr>
              <a:t>状況</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（アジアの主要空港と比べるとアクセス性が悪い）</a:t>
            </a:r>
            <a:r>
              <a:rPr lang="ja-JP" altLang="en-US" sz="1600" dirty="0">
                <a:latin typeface="Meiryo UI" pitchFamily="50" charset="-128"/>
                <a:ea typeface="Meiryo UI" pitchFamily="50" charset="-128"/>
                <a:cs typeface="Meiryo UI" pitchFamily="50" charset="-128"/>
              </a:rPr>
              <a:t>　</a:t>
            </a:r>
            <a:r>
              <a:rPr lang="ja-JP" altLang="en-US" sz="1600" dirty="0"/>
              <a:t>　　</a:t>
            </a:r>
            <a:endParaRPr lang="en-US" altLang="ja-JP" sz="1600" dirty="0"/>
          </a:p>
        </p:txBody>
      </p:sp>
      <p:sp>
        <p:nvSpPr>
          <p:cNvPr id="59" name="テキスト ボックス 58"/>
          <p:cNvSpPr txBox="1"/>
          <p:nvPr/>
        </p:nvSpPr>
        <p:spPr>
          <a:xfrm>
            <a:off x="2892877" y="6555081"/>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都心とのアクセス時間</a:t>
            </a:r>
            <a:endParaRPr lang="en-US" altLang="ja-JP" sz="1400"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1774210" y="4112704"/>
            <a:ext cx="5407065" cy="2503897"/>
            <a:chOff x="317063" y="404664"/>
            <a:chExt cx="3822889" cy="2692625"/>
          </a:xfrm>
        </p:grpSpPr>
        <p:graphicFrame>
          <p:nvGraphicFramePr>
            <p:cNvPr id="58" name="グラフ 57"/>
            <p:cNvGraphicFramePr>
              <a:graphicFrameLocks/>
            </p:cNvGraphicFramePr>
            <p:nvPr>
              <p:extLst/>
            </p:nvPr>
          </p:nvGraphicFramePr>
          <p:xfrm>
            <a:off x="317063" y="404664"/>
            <a:ext cx="3822889" cy="2692625"/>
          </p:xfrm>
          <a:graphic>
            <a:graphicData uri="http://schemas.openxmlformats.org/drawingml/2006/chart">
              <c:chart xmlns:c="http://schemas.openxmlformats.org/drawingml/2006/chart" xmlns:r="http://schemas.openxmlformats.org/officeDocument/2006/relationships" r:id="rId2"/>
            </a:graphicData>
          </a:graphic>
        </p:graphicFrame>
        <p:sp>
          <p:nvSpPr>
            <p:cNvPr id="53" name="四角形吹き出し 52"/>
            <p:cNvSpPr/>
            <p:nvPr/>
          </p:nvSpPr>
          <p:spPr>
            <a:xfrm>
              <a:off x="963252" y="491192"/>
              <a:ext cx="1389561" cy="257583"/>
            </a:xfrm>
            <a:prstGeom prst="wedgeRectCallout">
              <a:avLst>
                <a:gd name="adj1" fmla="val -47233"/>
                <a:gd name="adj2" fmla="val 11660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アジアの主要空港の約２倍</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54" name="四角形吹き出し 53"/>
            <p:cNvSpPr/>
            <p:nvPr/>
          </p:nvSpPr>
          <p:spPr>
            <a:xfrm>
              <a:off x="1566318" y="907951"/>
              <a:ext cx="1272631" cy="257583"/>
            </a:xfrm>
            <a:prstGeom prst="wedgeRectCallout">
              <a:avLst>
                <a:gd name="adj1" fmla="val -47233"/>
                <a:gd name="adj2" fmla="val 11660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成田では</a:t>
              </a:r>
              <a:r>
                <a:rPr lang="en-US" altLang="ja-JP" sz="1000" b="1" dirty="0" smtClean="0">
                  <a:solidFill>
                    <a:schemeClr val="tx1"/>
                  </a:solidFill>
                  <a:latin typeface="Meiryo UI" pitchFamily="50" charset="-128"/>
                  <a:ea typeface="Meiryo UI" pitchFamily="50" charset="-128"/>
                  <a:cs typeface="Meiryo UI" pitchFamily="50" charset="-128"/>
                </a:rPr>
                <a:t>30</a:t>
              </a:r>
              <a:r>
                <a:rPr lang="ja-JP" altLang="en-US" sz="1000" b="1" dirty="0" smtClean="0">
                  <a:solidFill>
                    <a:schemeClr val="tx1"/>
                  </a:solidFill>
                  <a:latin typeface="Meiryo UI" pitchFamily="50" charset="-128"/>
                  <a:ea typeface="Meiryo UI" pitchFamily="50" charset="-128"/>
                  <a:cs typeface="Meiryo UI" pitchFamily="50" charset="-128"/>
                </a:rPr>
                <a:t>分台を検討中</a:t>
              </a:r>
              <a:endParaRPr lang="ja-JP" altLang="en-US" sz="1000" b="1" dirty="0">
                <a:solidFill>
                  <a:schemeClr val="tx1"/>
                </a:solidFill>
                <a:latin typeface="Meiryo UI" pitchFamily="50" charset="-128"/>
                <a:ea typeface="Meiryo UI" pitchFamily="50" charset="-128"/>
                <a:cs typeface="Meiryo UI" pitchFamily="50" charset="-128"/>
              </a:endParaRPr>
            </a:p>
          </p:txBody>
        </p:sp>
      </p:grpSp>
      <p:sp>
        <p:nvSpPr>
          <p:cNvPr id="68" name="スライド番号プレースホルダー 2"/>
          <p:cNvSpPr txBox="1">
            <a:spLocks/>
          </p:cNvSpPr>
          <p:nvPr/>
        </p:nvSpPr>
        <p:spPr>
          <a:xfrm>
            <a:off x="6948488" y="6448425"/>
            <a:ext cx="21336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0" kern="1200">
                <a:solidFill>
                  <a:schemeClr val="tx1">
                    <a:tint val="75000"/>
                  </a:schemeClr>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97825BB0-69D2-4182-912A-59D4510CFFE3}" type="slidenum">
              <a:rPr lang="ja-JP" altLang="en-US" smtClean="0"/>
              <a:pPr>
                <a:defRPr/>
              </a:pPr>
              <a:t>11</a:t>
            </a:fld>
            <a:endParaRPr lang="ja-JP" altLang="en-US" dirty="0"/>
          </a:p>
        </p:txBody>
      </p:sp>
      <p:sp>
        <p:nvSpPr>
          <p:cNvPr id="21" name="スライド番号プレースホルダー 1"/>
          <p:cNvSpPr>
            <a:spLocks noGrp="1"/>
          </p:cNvSpPr>
          <p:nvPr>
            <p:ph type="sldNum" sz="quarter" idx="12"/>
          </p:nvPr>
        </p:nvSpPr>
        <p:spPr>
          <a:xfrm>
            <a:off x="6948488" y="6448425"/>
            <a:ext cx="2133600" cy="365125"/>
          </a:xfrm>
        </p:spPr>
        <p:txBody>
          <a:bodyPr/>
          <a:lstStyle/>
          <a:p>
            <a:pPr>
              <a:defRPr/>
            </a:pPr>
            <a:fld id="{9126C135-2A3E-49C2-BF18-D65F4F7DE898}" type="slidenum">
              <a:rPr lang="ja-JP" altLang="en-US" smtClean="0"/>
              <a:pPr>
                <a:defRPr/>
              </a:pPr>
              <a:t>11</a:t>
            </a:fld>
            <a:endParaRPr lang="ja-JP" altLang="en-US" dirty="0"/>
          </a:p>
        </p:txBody>
      </p:sp>
      <p:sp>
        <p:nvSpPr>
          <p:cNvPr id="17" name="テキスト ボックス 16"/>
          <p:cNvSpPr txBox="1"/>
          <p:nvPr/>
        </p:nvSpPr>
        <p:spPr>
          <a:xfrm>
            <a:off x="5043976" y="6589232"/>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r>
              <a:rPr lang="en-US" altLang="ja-JP" sz="1200" dirty="0" smtClean="0">
                <a:latin typeface="Meiryo UI" pitchFamily="50" charset="-128"/>
                <a:ea typeface="Meiryo UI" pitchFamily="50" charset="-128"/>
                <a:cs typeface="Meiryo UI" pitchFamily="50" charset="-128"/>
              </a:rPr>
              <a:t>H26.1</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6" name="正方形/長方形 15"/>
          <p:cNvSpPr/>
          <p:nvPr/>
        </p:nvSpPr>
        <p:spPr>
          <a:xfrm>
            <a:off x="-40704" y="-1984"/>
            <a:ext cx="5846549" cy="338554"/>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◆都心から伸びる放射状路線をつなぐ環状交通の状況</a:t>
            </a:r>
            <a:endParaRPr lang="en-US" altLang="ja-JP" sz="1600" dirty="0" smtClean="0">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195991" y="257398"/>
            <a:ext cx="4828207" cy="3518916"/>
          </a:xfrm>
          <a:prstGeom prst="rect">
            <a:avLst/>
          </a:prstGeom>
        </p:spPr>
      </p:pic>
    </p:spTree>
    <p:extLst>
      <p:ext uri="{BB962C8B-B14F-4D97-AF65-F5344CB8AC3E}">
        <p14:creationId xmlns:p14="http://schemas.microsoft.com/office/powerpoint/2010/main" val="1663911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12</a:t>
            </a:fld>
            <a:endParaRPr lang="ja-JP" altLang="en-US" dirty="0"/>
          </a:p>
        </p:txBody>
      </p:sp>
      <p:sp>
        <p:nvSpPr>
          <p:cNvPr id="4" name="正方形/長方形 3"/>
          <p:cNvSpPr/>
          <p:nvPr/>
        </p:nvSpPr>
        <p:spPr>
          <a:xfrm>
            <a:off x="62792" y="3212976"/>
            <a:ext cx="2915816"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地下鉄</a:t>
            </a:r>
            <a:r>
              <a:rPr lang="ja-JP" altLang="en-US" sz="1600" dirty="0">
                <a:latin typeface="Meiryo UI" pitchFamily="50" charset="-128"/>
                <a:ea typeface="Meiryo UI" pitchFamily="50" charset="-128"/>
                <a:cs typeface="Meiryo UI" pitchFamily="50" charset="-128"/>
              </a:rPr>
              <a:t>の接続</a:t>
            </a:r>
            <a:r>
              <a:rPr lang="ja-JP" altLang="en-US" sz="1600" dirty="0" smtClean="0">
                <a:latin typeface="Meiryo UI" pitchFamily="50" charset="-128"/>
                <a:ea typeface="Meiryo UI" pitchFamily="50" charset="-128"/>
                <a:cs typeface="Meiryo UI" pitchFamily="50" charset="-128"/>
              </a:rPr>
              <a:t>状況</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（移動の際に乗継ぎが多い）</a:t>
            </a:r>
            <a:endParaRPr lang="en-US" altLang="ja-JP" sz="16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2965990" y="649723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地下鉄の接続状況</a:t>
            </a:r>
            <a:endParaRPr lang="en-US" altLang="ja-JP" sz="1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4755944" y="6365065"/>
            <a:ext cx="2912400"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：数値で見る鉄道より作成（</a:t>
            </a:r>
            <a:r>
              <a:rPr lang="en-US" altLang="ja-JP" sz="1200" dirty="0" smtClean="0">
                <a:latin typeface="Meiryo UI" pitchFamily="50" charset="-128"/>
                <a:ea typeface="Meiryo UI" pitchFamily="50" charset="-128"/>
                <a:cs typeface="Meiryo UI" pitchFamily="50" charset="-128"/>
              </a:rPr>
              <a:t>H30</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4201277739"/>
              </p:ext>
            </p:extLst>
          </p:nvPr>
        </p:nvGraphicFramePr>
        <p:xfrm>
          <a:off x="1784098" y="3770455"/>
          <a:ext cx="5438550" cy="2623711"/>
        </p:xfrm>
        <a:graphic>
          <a:graphicData uri="http://schemas.openxmlformats.org/drawingml/2006/chart">
            <c:chart xmlns:c="http://schemas.openxmlformats.org/drawingml/2006/chart" xmlns:r="http://schemas.openxmlformats.org/officeDocument/2006/relationships" r:id="rId2"/>
          </a:graphicData>
        </a:graphic>
      </p:graphicFrame>
      <p:sp>
        <p:nvSpPr>
          <p:cNvPr id="8" name="四角形吹き出し 7"/>
          <p:cNvSpPr/>
          <p:nvPr/>
        </p:nvSpPr>
        <p:spPr>
          <a:xfrm>
            <a:off x="6178640" y="5674896"/>
            <a:ext cx="972000" cy="361566"/>
          </a:xfrm>
          <a:prstGeom prst="wedgeRectCallout">
            <a:avLst>
              <a:gd name="adj1" fmla="val -58284"/>
              <a:gd name="adj2" fmla="val -19050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乗継ぎが多い</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68400" y="188640"/>
            <a:ext cx="7167896" cy="584775"/>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◆都市防災機能の向上</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（大規模災害時における都市機能確保のためのリダンダンシーの確保）</a:t>
            </a:r>
            <a:endParaRPr lang="en-US" altLang="ja-JP" sz="1600" dirty="0">
              <a:latin typeface="Meiryo UI" pitchFamily="50" charset="-128"/>
              <a:ea typeface="Meiryo UI" pitchFamily="50" charset="-128"/>
              <a:cs typeface="Meiryo UI" pitchFamily="50" charset="-128"/>
            </a:endParaRPr>
          </a:p>
        </p:txBody>
      </p:sp>
      <p:grpSp>
        <p:nvGrpSpPr>
          <p:cNvPr id="10" name="グループ化 9">
            <a:extLst>
              <a:ext uri="{FF2B5EF4-FFF2-40B4-BE49-F238E27FC236}">
                <a16:creationId xmlns:a16="http://schemas.microsoft.com/office/drawing/2014/main" id="{17DE116B-4F48-4CD1-B22F-B6DFF578184F}"/>
              </a:ext>
            </a:extLst>
          </p:cNvPr>
          <p:cNvGrpSpPr/>
          <p:nvPr/>
        </p:nvGrpSpPr>
        <p:grpSpPr>
          <a:xfrm>
            <a:off x="2555776" y="746224"/>
            <a:ext cx="5112568" cy="2493944"/>
            <a:chOff x="3624943" y="3239269"/>
            <a:chExt cx="3019523" cy="1443669"/>
          </a:xfrm>
        </p:grpSpPr>
        <p:pic>
          <p:nvPicPr>
            <p:cNvPr id="11" name="図 10">
              <a:extLst>
                <a:ext uri="{FF2B5EF4-FFF2-40B4-BE49-F238E27FC236}">
                  <a16:creationId xmlns:a16="http://schemas.microsoft.com/office/drawing/2014/main" id="{A6547B8B-CE5B-4E79-9ED3-30C8871682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74"/>
            <a:stretch/>
          </p:blipFill>
          <p:spPr>
            <a:xfrm>
              <a:off x="3624943" y="3261926"/>
              <a:ext cx="2414021" cy="1421012"/>
            </a:xfrm>
            <a:prstGeom prst="rect">
              <a:avLst/>
            </a:prstGeom>
            <a:ln>
              <a:solidFill>
                <a:schemeClr val="tx1"/>
              </a:solidFill>
            </a:ln>
          </p:spPr>
        </p:pic>
        <p:sp>
          <p:nvSpPr>
            <p:cNvPr id="12" name="テキスト ボックス 11">
              <a:extLst>
                <a:ext uri="{FF2B5EF4-FFF2-40B4-BE49-F238E27FC236}">
                  <a16:creationId xmlns:a16="http://schemas.microsoft.com/office/drawing/2014/main" id="{FACB0953-3DB1-4AA2-8ECE-EC3B2D6E9279}"/>
                </a:ext>
              </a:extLst>
            </p:cNvPr>
            <p:cNvSpPr txBox="1"/>
            <p:nvPr/>
          </p:nvSpPr>
          <p:spPr>
            <a:xfrm>
              <a:off x="5588219" y="4168294"/>
              <a:ext cx="1056247" cy="142530"/>
            </a:xfrm>
            <a:prstGeom prst="rect">
              <a:avLst/>
            </a:prstGeom>
            <a:solidFill>
              <a:schemeClr val="bg1"/>
            </a:solidFill>
            <a:ln>
              <a:solidFill>
                <a:srgbClr val="FF0000"/>
              </a:solidFill>
            </a:ln>
          </p:spPr>
          <p:txBody>
            <a:bodyPr wrap="square" rtlCol="0">
              <a:spAutoFit/>
            </a:bodyPr>
            <a:lstStyle/>
            <a:p>
              <a:r>
                <a:rPr kumimoji="1" lang="ja-JP" altLang="en-US" sz="1000" dirty="0">
                  <a:solidFill>
                    <a:srgbClr val="FF0000"/>
                  </a:solidFill>
                  <a:latin typeface="Meiryo UI" panose="020B0604030504040204" pitchFamily="50" charset="-128"/>
                  <a:ea typeface="Meiryo UI" panose="020B0604030504040204" pitchFamily="50" charset="-128"/>
                </a:rPr>
                <a:t>国土軸へのアクセスを多重化</a:t>
              </a:r>
            </a:p>
          </p:txBody>
        </p:sp>
        <p:cxnSp>
          <p:nvCxnSpPr>
            <p:cNvPr id="13" name="直線コネクタ 12">
              <a:extLst>
                <a:ext uri="{FF2B5EF4-FFF2-40B4-BE49-F238E27FC236}">
                  <a16:creationId xmlns:a16="http://schemas.microsoft.com/office/drawing/2014/main" id="{768A982F-99C1-4F59-8CF8-4A4C803CA126}"/>
                </a:ext>
              </a:extLst>
            </p:cNvPr>
            <p:cNvCxnSpPr>
              <a:cxnSpLocks/>
              <a:stCxn id="12" idx="1"/>
            </p:cNvCxnSpPr>
            <p:nvPr/>
          </p:nvCxnSpPr>
          <p:spPr>
            <a:xfrm flipH="1" flipV="1">
              <a:off x="4881256" y="3717531"/>
              <a:ext cx="706962" cy="522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E596CB5-615D-49EA-BA17-4C540F804D56}"/>
                </a:ext>
              </a:extLst>
            </p:cNvPr>
            <p:cNvSpPr txBox="1"/>
            <p:nvPr/>
          </p:nvSpPr>
          <p:spPr>
            <a:xfrm>
              <a:off x="3637543" y="3339295"/>
              <a:ext cx="419884" cy="185613"/>
            </a:xfrm>
            <a:prstGeom prst="rect">
              <a:avLst/>
            </a:prstGeom>
            <a:noFill/>
          </p:spPr>
          <p:txBody>
            <a:bodyPr wrap="none" rtlCol="0">
              <a:spAutoFit/>
            </a:bodyPr>
            <a:lstStyle/>
            <a:p>
              <a:r>
                <a:rPr kumimoji="1" lang="ja-JP" altLang="en-US" sz="1000" dirty="0">
                  <a:solidFill>
                    <a:srgbClr val="83602D"/>
                  </a:solidFill>
                  <a:latin typeface="Meiryo UI" panose="020B0604030504040204" pitchFamily="50" charset="-128"/>
                  <a:ea typeface="Meiryo UI" panose="020B0604030504040204" pitchFamily="50" charset="-128"/>
                </a:rPr>
                <a:t>国土軸</a:t>
              </a:r>
            </a:p>
          </p:txBody>
        </p:sp>
        <p:sp>
          <p:nvSpPr>
            <p:cNvPr id="15" name="テキスト ボックス 14">
              <a:extLst>
                <a:ext uri="{FF2B5EF4-FFF2-40B4-BE49-F238E27FC236}">
                  <a16:creationId xmlns:a16="http://schemas.microsoft.com/office/drawing/2014/main" id="{F9E60694-DA05-4910-B25D-07578074C436}"/>
                </a:ext>
              </a:extLst>
            </p:cNvPr>
            <p:cNvSpPr txBox="1"/>
            <p:nvPr/>
          </p:nvSpPr>
          <p:spPr>
            <a:xfrm>
              <a:off x="4405900" y="3743504"/>
              <a:ext cx="325315" cy="185613"/>
            </a:xfrm>
            <a:prstGeom prst="rect">
              <a:avLst/>
            </a:prstGeom>
            <a:noFill/>
          </p:spPr>
          <p:txBody>
            <a:bodyPr wrap="none" rtlCol="0">
              <a:spAutoFit/>
            </a:bodyPr>
            <a:lstStyle/>
            <a:p>
              <a:r>
                <a:rPr kumimoji="1" lang="ja-JP" altLang="en-US" sz="1000" dirty="0">
                  <a:solidFill>
                    <a:srgbClr val="FF0000"/>
                  </a:solidFill>
                  <a:latin typeface="Meiryo UI" panose="020B0604030504040204" pitchFamily="50" charset="-128"/>
                  <a:ea typeface="Meiryo UI" panose="020B0604030504040204" pitchFamily="50" charset="-128"/>
                </a:rPr>
                <a:t>都心</a:t>
              </a:r>
            </a:p>
          </p:txBody>
        </p:sp>
        <p:sp>
          <p:nvSpPr>
            <p:cNvPr id="16" name="テキスト ボックス 15">
              <a:extLst>
                <a:ext uri="{FF2B5EF4-FFF2-40B4-BE49-F238E27FC236}">
                  <a16:creationId xmlns:a16="http://schemas.microsoft.com/office/drawing/2014/main" id="{759EFE9B-246F-43BC-96DC-AB12FFD795B3}"/>
                </a:ext>
              </a:extLst>
            </p:cNvPr>
            <p:cNvSpPr txBox="1"/>
            <p:nvPr/>
          </p:nvSpPr>
          <p:spPr>
            <a:xfrm>
              <a:off x="5548627" y="3239269"/>
              <a:ext cx="671768" cy="231612"/>
            </a:xfrm>
            <a:prstGeom prst="rect">
              <a:avLst/>
            </a:prstGeom>
            <a:solidFill>
              <a:schemeClr val="bg1"/>
            </a:solidFill>
          </p:spPr>
          <p:txBody>
            <a:bodyPr wrap="square" rtlCol="0">
              <a:spAutoFit/>
            </a:bodyPr>
            <a:lstStyle/>
            <a:p>
              <a:r>
                <a:rPr kumimoji="1" lang="ja-JP" altLang="en-US" sz="1000" dirty="0">
                  <a:solidFill>
                    <a:srgbClr val="4472C4"/>
                  </a:solidFill>
                  <a:latin typeface="Meiryo UI" panose="020B0604030504040204" pitchFamily="50" charset="-128"/>
                  <a:ea typeface="Meiryo UI" panose="020B0604030504040204" pitchFamily="50" charset="-128"/>
                </a:rPr>
                <a:t>リニア中央新幹線</a:t>
              </a:r>
              <a:endParaRPr kumimoji="1" lang="en-US" altLang="ja-JP" sz="1000" dirty="0">
                <a:solidFill>
                  <a:srgbClr val="4472C4"/>
                </a:solidFill>
                <a:latin typeface="Meiryo UI" panose="020B0604030504040204" pitchFamily="50" charset="-128"/>
                <a:ea typeface="Meiryo UI" panose="020B0604030504040204" pitchFamily="50" charset="-128"/>
              </a:endParaRPr>
            </a:p>
            <a:p>
              <a:r>
                <a:rPr kumimoji="1" lang="ja-JP" altLang="en-US" sz="1000" dirty="0">
                  <a:solidFill>
                    <a:srgbClr val="4472C4"/>
                  </a:solidFill>
                  <a:latin typeface="Meiryo UI" panose="020B0604030504040204" pitchFamily="50" charset="-128"/>
                  <a:ea typeface="Meiryo UI" panose="020B0604030504040204" pitchFamily="50" charset="-128"/>
                </a:rPr>
                <a:t>北陸新幹線</a:t>
              </a:r>
            </a:p>
          </p:txBody>
        </p:sp>
        <p:cxnSp>
          <p:nvCxnSpPr>
            <p:cNvPr id="17" name="直線矢印コネクタ 16">
              <a:extLst>
                <a:ext uri="{FF2B5EF4-FFF2-40B4-BE49-F238E27FC236}">
                  <a16:creationId xmlns:a16="http://schemas.microsoft.com/office/drawing/2014/main" id="{5BFB0D20-77B8-4A79-B2C0-1212C9C99E6C}"/>
                </a:ext>
              </a:extLst>
            </p:cNvPr>
            <p:cNvCxnSpPr>
              <a:stCxn id="16" idx="1"/>
            </p:cNvCxnSpPr>
            <p:nvPr/>
          </p:nvCxnSpPr>
          <p:spPr>
            <a:xfrm flipH="1">
              <a:off x="4924380" y="3355075"/>
              <a:ext cx="624247" cy="11580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860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13</a:t>
            </a:fld>
            <a:endParaRPr lang="ja-JP" altLang="en-US" dirty="0"/>
          </a:p>
        </p:txBody>
      </p:sp>
      <p:sp>
        <p:nvSpPr>
          <p:cNvPr id="3" name="正方形/長方形 2"/>
          <p:cNvSpPr/>
          <p:nvPr/>
        </p:nvSpPr>
        <p:spPr>
          <a:xfrm>
            <a:off x="179512" y="188640"/>
            <a:ext cx="7167896" cy="338554"/>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◆来阪外国人旅行者の</a:t>
            </a:r>
            <a:r>
              <a:rPr lang="ja-JP" altLang="en-US" sz="1600" dirty="0">
                <a:latin typeface="Meiryo UI" pitchFamily="50" charset="-128"/>
                <a:ea typeface="Meiryo UI" pitchFamily="50" charset="-128"/>
                <a:cs typeface="Meiryo UI" pitchFamily="50" charset="-128"/>
              </a:rPr>
              <a:t>滞在は都心に集中</a:t>
            </a:r>
            <a:endParaRPr lang="en-US" altLang="ja-JP" sz="1600" dirty="0">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69D69A6C-FD1B-4645-95D2-FA0842B33766}"/>
              </a:ext>
            </a:extLst>
          </p:cNvPr>
          <p:cNvPicPr>
            <a:picLocks noChangeAspect="1"/>
          </p:cNvPicPr>
          <p:nvPr/>
        </p:nvPicPr>
        <p:blipFill>
          <a:blip r:embed="rId2"/>
          <a:stretch>
            <a:fillRect/>
          </a:stretch>
        </p:blipFill>
        <p:spPr>
          <a:xfrm>
            <a:off x="2630351" y="527194"/>
            <a:ext cx="3960441" cy="5652276"/>
          </a:xfrm>
          <a:prstGeom prst="rect">
            <a:avLst/>
          </a:prstGeom>
        </p:spPr>
      </p:pic>
      <p:pic>
        <p:nvPicPr>
          <p:cNvPr id="5" name="図 4">
            <a:extLst>
              <a:ext uri="{FF2B5EF4-FFF2-40B4-BE49-F238E27FC236}">
                <a16:creationId xmlns:a16="http://schemas.microsoft.com/office/drawing/2014/main" id="{9BC7F5FB-A967-40B1-9495-1D24F8E6B04E}"/>
              </a:ext>
            </a:extLst>
          </p:cNvPr>
          <p:cNvPicPr>
            <a:picLocks noChangeAspect="1"/>
          </p:cNvPicPr>
          <p:nvPr/>
        </p:nvPicPr>
        <p:blipFill rotWithShape="1">
          <a:blip r:embed="rId3"/>
          <a:srcRect l="656"/>
          <a:stretch/>
        </p:blipFill>
        <p:spPr>
          <a:xfrm>
            <a:off x="1295153" y="1799704"/>
            <a:ext cx="1801165" cy="2628928"/>
          </a:xfrm>
          <a:prstGeom prst="rect">
            <a:avLst/>
          </a:prstGeom>
          <a:ln>
            <a:solidFill>
              <a:schemeClr val="tx1"/>
            </a:solidFill>
          </a:ln>
        </p:spPr>
      </p:pic>
      <p:sp>
        <p:nvSpPr>
          <p:cNvPr id="6" name="テキスト ボックス 5">
            <a:extLst>
              <a:ext uri="{FF2B5EF4-FFF2-40B4-BE49-F238E27FC236}">
                <a16:creationId xmlns:a16="http://schemas.microsoft.com/office/drawing/2014/main" id="{C843E2E6-91C5-411A-A000-186195FEDDF1}"/>
              </a:ext>
            </a:extLst>
          </p:cNvPr>
          <p:cNvSpPr txBox="1"/>
          <p:nvPr/>
        </p:nvSpPr>
        <p:spPr>
          <a:xfrm>
            <a:off x="2885827" y="6410302"/>
            <a:ext cx="4608512" cy="215444"/>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itchFamily="50" charset="-128"/>
              </a:rPr>
              <a:t>市区</a:t>
            </a:r>
            <a:r>
              <a:rPr lang="ja-JP" altLang="en-US" sz="1400" dirty="0">
                <a:latin typeface="Meiryo UI" panose="020B0604030504040204" pitchFamily="50" charset="-128"/>
                <a:ea typeface="Meiryo UI" panose="020B0604030504040204" pitchFamily="50" charset="-128"/>
                <a:cs typeface="Meiryo UI" pitchFamily="50" charset="-128"/>
              </a:rPr>
              <a:t>町村別訪日外国人滞在者数の状況（</a:t>
            </a:r>
            <a:r>
              <a:rPr lang="en-US" altLang="ja-JP" sz="1400" dirty="0">
                <a:latin typeface="Meiryo UI" panose="020B0604030504040204" pitchFamily="50" charset="-128"/>
                <a:ea typeface="Meiryo UI" panose="020B0604030504040204" pitchFamily="50" charset="-128"/>
                <a:cs typeface="Meiryo UI" pitchFamily="50" charset="-128"/>
              </a:rPr>
              <a:t>2017</a:t>
            </a:r>
            <a:r>
              <a:rPr lang="ja-JP" altLang="en-US" sz="1400" dirty="0">
                <a:latin typeface="Meiryo UI" panose="020B0604030504040204" pitchFamily="50" charset="-128"/>
                <a:ea typeface="Meiryo UI" panose="020B0604030504040204" pitchFamily="50" charset="-128"/>
                <a:cs typeface="Meiryo UI" pitchFamily="50" charset="-128"/>
              </a:rPr>
              <a:t>）</a:t>
            </a:r>
          </a:p>
        </p:txBody>
      </p:sp>
      <p:sp>
        <p:nvSpPr>
          <p:cNvPr id="7" name="テキスト ボックス 6">
            <a:extLst>
              <a:ext uri="{FF2B5EF4-FFF2-40B4-BE49-F238E27FC236}">
                <a16:creationId xmlns:a16="http://schemas.microsoft.com/office/drawing/2014/main" id="{F8A896A4-C094-4376-8C1A-BB27A3568037}"/>
              </a:ext>
            </a:extLst>
          </p:cNvPr>
          <p:cNvSpPr txBox="1"/>
          <p:nvPr/>
        </p:nvSpPr>
        <p:spPr>
          <a:xfrm>
            <a:off x="4588364" y="5825952"/>
            <a:ext cx="491359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出典：地域経済分析システム　</a:t>
            </a:r>
            <a:r>
              <a:rPr lang="en-US" altLang="ja-JP" sz="1200" dirty="0">
                <a:latin typeface="Meiryo UI" panose="020B0604030504040204" pitchFamily="50" charset="-128"/>
                <a:ea typeface="Meiryo UI" panose="020B0604030504040204" pitchFamily="50" charset="-128"/>
              </a:rPr>
              <a:t>RESAS</a:t>
            </a:r>
            <a:r>
              <a:rPr lang="ja-JP" altLang="en-US" sz="1200" dirty="0">
                <a:latin typeface="Meiryo UI" panose="020B0604030504040204" pitchFamily="50" charset="-128"/>
                <a:ea typeface="Meiryo UI" panose="020B0604030504040204" pitchFamily="50" charset="-128"/>
              </a:rPr>
              <a:t>　（まち・ひと・しごと創生本部）</a:t>
            </a:r>
          </a:p>
        </p:txBody>
      </p:sp>
      <p:sp>
        <p:nvSpPr>
          <p:cNvPr id="8" name="テキスト ボックス 7">
            <a:extLst>
              <a:ext uri="{FF2B5EF4-FFF2-40B4-BE49-F238E27FC236}">
                <a16:creationId xmlns:a16="http://schemas.microsoft.com/office/drawing/2014/main" id="{52460409-2C27-48C0-9900-BDA57507F1E1}"/>
              </a:ext>
            </a:extLst>
          </p:cNvPr>
          <p:cNvSpPr txBox="1"/>
          <p:nvPr/>
        </p:nvSpPr>
        <p:spPr>
          <a:xfrm>
            <a:off x="5190083" y="5398557"/>
            <a:ext cx="2876339" cy="276999"/>
          </a:xfrm>
          <a:prstGeom prst="rect">
            <a:avLst/>
          </a:prstGeom>
          <a:noFill/>
        </p:spPr>
        <p:txBody>
          <a:bodyPr wrap="square" rtlCol="0">
            <a:spAutoFit/>
          </a:bodyPr>
          <a:lstStyle/>
          <a:p>
            <a:pPr algn="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月（昼間</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rPr>
              <a:t>時）</a:t>
            </a:r>
          </a:p>
        </p:txBody>
      </p:sp>
      <p:sp>
        <p:nvSpPr>
          <p:cNvPr id="9" name="楕円 8"/>
          <p:cNvSpPr/>
          <p:nvPr/>
        </p:nvSpPr>
        <p:spPr>
          <a:xfrm>
            <a:off x="4269100" y="2214168"/>
            <a:ext cx="1800000" cy="1800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547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14</a:t>
            </a:fld>
            <a:endParaRPr lang="ja-JP" altLang="en-US" dirty="0"/>
          </a:p>
        </p:txBody>
      </p:sp>
      <p:sp>
        <p:nvSpPr>
          <p:cNvPr id="4" name="テキスト ボックス 15"/>
          <p:cNvSpPr txBox="1">
            <a:spLocks noChangeArrowheads="1"/>
          </p:cNvSpPr>
          <p:nvPr/>
        </p:nvSpPr>
        <p:spPr bwMode="auto">
          <a:xfrm>
            <a:off x="2915816" y="5863301"/>
            <a:ext cx="5338867" cy="276999"/>
          </a:xfrm>
          <a:prstGeom prst="rect">
            <a:avLst/>
          </a:prstGeom>
          <a:noFill/>
          <a:ln w="9525">
            <a:noFill/>
            <a:miter lim="800000"/>
            <a:headEnd/>
            <a:tailEnd/>
          </a:ln>
        </p:spPr>
        <p:txBody>
          <a:bodyPr wrap="square">
            <a:spAutoFit/>
          </a:bodyPr>
          <a:lstStyle/>
          <a:p>
            <a:pPr algn="r"/>
            <a:r>
              <a:rPr lang="ja-JP" altLang="en-US" sz="1200" dirty="0" smtClean="0">
                <a:latin typeface="Meiryo UI" pitchFamily="50" charset="-128"/>
                <a:ea typeface="Meiryo UI" pitchFamily="50" charset="-128"/>
                <a:cs typeface="Meiryo UI" pitchFamily="50" charset="-128"/>
              </a:rPr>
              <a:t>出典：</a:t>
            </a:r>
            <a:r>
              <a:rPr lang="ja-JP" altLang="en-US" sz="1200" dirty="0">
                <a:latin typeface="Meiryo UI" pitchFamily="50" charset="-128"/>
                <a:ea typeface="Meiryo UI" pitchFamily="50" charset="-128"/>
                <a:cs typeface="Meiryo UI" pitchFamily="50" charset="-128"/>
              </a:rPr>
              <a:t>大阪府の公共交通の利用に関するアンケート</a:t>
            </a:r>
            <a:r>
              <a:rPr lang="ja-JP" altLang="en-US" sz="1200" dirty="0" smtClean="0">
                <a:latin typeface="Meiryo UI" pitchFamily="50" charset="-128"/>
                <a:ea typeface="Meiryo UI" pitchFamily="50" charset="-128"/>
                <a:cs typeface="Meiryo UI" pitchFamily="50" charset="-128"/>
              </a:rPr>
              <a:t>調査（</a:t>
            </a:r>
            <a:r>
              <a:rPr lang="en-US" altLang="ja-JP" sz="1200" dirty="0">
                <a:latin typeface="Meiryo UI" pitchFamily="50" charset="-128"/>
                <a:ea typeface="Meiryo UI" pitchFamily="50" charset="-128"/>
                <a:cs typeface="Meiryo UI" pitchFamily="50" charset="-128"/>
              </a:rPr>
              <a:t>H</a:t>
            </a:r>
            <a:r>
              <a:rPr lang="en-US" altLang="ja-JP" sz="1200" dirty="0" smtClean="0">
                <a:latin typeface="Meiryo UI" pitchFamily="50" charset="-128"/>
                <a:ea typeface="Meiryo UI" pitchFamily="50" charset="-128"/>
                <a:cs typeface="Meiryo UI" pitchFamily="50" charset="-128"/>
              </a:rPr>
              <a:t>23</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3103115" y="6128366"/>
            <a:ext cx="3502271"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公共交通（鉄道・バス）の利用者ニーズ</a:t>
            </a:r>
            <a:r>
              <a:rPr lang="ja-JP" altLang="en-US" sz="1400" dirty="0">
                <a:latin typeface="Meiryo UI" pitchFamily="50" charset="-128"/>
                <a:ea typeface="Meiryo UI" pitchFamily="50" charset="-128"/>
                <a:cs typeface="Meiryo UI" pitchFamily="50" charset="-128"/>
              </a:rPr>
              <a:t>　</a:t>
            </a:r>
            <a:endParaRPr lang="en-US" altLang="ja-JP" sz="1400" dirty="0">
              <a:latin typeface="Meiryo UI" pitchFamily="50" charset="-128"/>
              <a:ea typeface="Meiryo UI" pitchFamily="50" charset="-128"/>
              <a:cs typeface="Meiryo UI" pitchFamily="50" charset="-128"/>
            </a:endParaRPr>
          </a:p>
        </p:txBody>
      </p:sp>
      <p:sp>
        <p:nvSpPr>
          <p:cNvPr id="6" name="正方形/長方形 5"/>
          <p:cNvSpPr/>
          <p:nvPr/>
        </p:nvSpPr>
        <p:spPr>
          <a:xfrm>
            <a:off x="9884" y="14514"/>
            <a:ext cx="5555714" cy="584775"/>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◆公共交通（鉄道・バス）の利用者ニーズ</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（乗継ぐ際の移動や案内、運賃に関する</a:t>
            </a:r>
            <a:r>
              <a:rPr lang="ja-JP" altLang="en-US" sz="1600" dirty="0">
                <a:latin typeface="Meiryo UI" pitchFamily="50" charset="-128"/>
                <a:ea typeface="Meiryo UI" pitchFamily="50" charset="-128"/>
                <a:cs typeface="Meiryo UI" pitchFamily="50" charset="-128"/>
              </a:rPr>
              <a:t>改善ニーズが高い）　</a:t>
            </a:r>
          </a:p>
        </p:txBody>
      </p:sp>
      <p:sp>
        <p:nvSpPr>
          <p:cNvPr id="7" name="正方形/長方形 6"/>
          <p:cNvSpPr/>
          <p:nvPr/>
        </p:nvSpPr>
        <p:spPr>
          <a:xfrm>
            <a:off x="4427797" y="1840832"/>
            <a:ext cx="3221917" cy="1152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438532" y="4142686"/>
            <a:ext cx="2736000" cy="360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グラフ 12"/>
          <p:cNvGraphicFramePr>
            <a:graphicFrameLocks/>
          </p:cNvGraphicFramePr>
          <p:nvPr>
            <p:extLst/>
          </p:nvPr>
        </p:nvGraphicFramePr>
        <p:xfrm>
          <a:off x="986787" y="764704"/>
          <a:ext cx="7272808" cy="5043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190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1915470803"/>
              </p:ext>
            </p:extLst>
          </p:nvPr>
        </p:nvGraphicFramePr>
        <p:xfrm>
          <a:off x="591971" y="3900963"/>
          <a:ext cx="5060149" cy="2628144"/>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14882" y="-4568"/>
            <a:ext cx="7683030" cy="584775"/>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乗継</a:t>
            </a:r>
            <a:r>
              <a:rPr lang="ja-JP" altLang="en-US" sz="1600" dirty="0" smtClean="0">
                <a:latin typeface="Meiryo UI" pitchFamily="50" charset="-128"/>
                <a:ea typeface="Meiryo UI" pitchFamily="50" charset="-128"/>
                <a:cs typeface="Meiryo UI" pitchFamily="50" charset="-128"/>
              </a:rPr>
              <a:t>時間と移動距離</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（乗継ぐ際の移動距離、</a:t>
            </a:r>
            <a:r>
              <a:rPr lang="ja-JP" altLang="en-US" sz="1600" dirty="0">
                <a:latin typeface="Meiryo UI" pitchFamily="50" charset="-128"/>
                <a:ea typeface="Meiryo UI" pitchFamily="50" charset="-128"/>
                <a:cs typeface="Meiryo UI" pitchFamily="50" charset="-128"/>
              </a:rPr>
              <a:t>移動</a:t>
            </a:r>
            <a:r>
              <a:rPr lang="ja-JP" altLang="en-US" sz="1600" dirty="0" smtClean="0">
                <a:latin typeface="Meiryo UI" pitchFamily="50" charset="-128"/>
                <a:ea typeface="Meiryo UI" pitchFamily="50" charset="-128"/>
                <a:cs typeface="Meiryo UI" pitchFamily="50" charset="-128"/>
              </a:rPr>
              <a:t>時間ともに、首都圏より長い）</a:t>
            </a:r>
            <a:r>
              <a:rPr lang="ja-JP" altLang="en-US" sz="1600" dirty="0">
                <a:latin typeface="Meiryo UI" pitchFamily="50" charset="-128"/>
                <a:ea typeface="Meiryo UI" pitchFamily="50" charset="-128"/>
                <a:cs typeface="Meiryo UI" pitchFamily="50" charset="-128"/>
              </a:rPr>
              <a:t>　</a:t>
            </a:r>
          </a:p>
        </p:txBody>
      </p:sp>
      <p:sp>
        <p:nvSpPr>
          <p:cNvPr id="8" name="テキスト ボックス 7"/>
          <p:cNvSpPr txBox="1"/>
          <p:nvPr/>
        </p:nvSpPr>
        <p:spPr>
          <a:xfrm>
            <a:off x="6615520" y="3150038"/>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a:t>
            </a:r>
            <a:r>
              <a:rPr lang="en-US" altLang="ja-JP" sz="1200" dirty="0">
                <a:latin typeface="Meiryo UI" pitchFamily="50" charset="-128"/>
                <a:ea typeface="Meiryo UI" pitchFamily="50" charset="-128"/>
                <a:cs typeface="Meiryo UI" pitchFamily="50" charset="-128"/>
              </a:rPr>
              <a:t>12</a:t>
            </a:r>
            <a:r>
              <a:rPr lang="ja-JP" altLang="en-US" sz="1200" dirty="0" smtClean="0">
                <a:latin typeface="Meiryo UI" pitchFamily="50" charset="-128"/>
                <a:ea typeface="Meiryo UI" pitchFamily="50" charset="-128"/>
                <a:cs typeface="Meiryo UI" pitchFamily="50" charset="-128"/>
              </a:rPr>
              <a:t>回大都市交通センサス</a:t>
            </a:r>
            <a:endParaRPr lang="ja-JP" altLang="en-US" sz="12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5079610" y="3311068"/>
            <a:ext cx="3963052"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乗継時間（ピーク時、オフピーク時）</a:t>
            </a:r>
            <a:endParaRPr lang="en-US" altLang="ja-JP" sz="1400"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942779" y="30683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水平方向移動距離と上下方向移動距離</a:t>
            </a:r>
            <a:endParaRPr lang="en-US" altLang="ja-JP" sz="1400" dirty="0">
              <a:latin typeface="Meiryo UI" pitchFamily="50" charset="-128"/>
              <a:ea typeface="Meiryo UI" pitchFamily="50" charset="-128"/>
              <a:cs typeface="Meiryo UI" pitchFamily="50" charset="-128"/>
            </a:endParaRPr>
          </a:p>
        </p:txBody>
      </p:sp>
      <p:sp>
        <p:nvSpPr>
          <p:cNvPr id="12" name="正方形/長方形 11"/>
          <p:cNvSpPr/>
          <p:nvPr/>
        </p:nvSpPr>
        <p:spPr>
          <a:xfrm>
            <a:off x="-18578" y="3338772"/>
            <a:ext cx="5886721"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乗継回数</a:t>
            </a:r>
            <a:r>
              <a:rPr lang="ja-JP" altLang="en-US" sz="1600" dirty="0">
                <a:latin typeface="Meiryo UI" pitchFamily="50" charset="-128"/>
                <a:ea typeface="Meiryo UI" pitchFamily="50" charset="-128"/>
                <a:cs typeface="Meiryo UI" pitchFamily="50" charset="-128"/>
              </a:rPr>
              <a:t>と</a:t>
            </a:r>
            <a:r>
              <a:rPr lang="ja-JP" altLang="en-US" sz="1600" dirty="0" smtClean="0">
                <a:latin typeface="Meiryo UI" pitchFamily="50" charset="-128"/>
                <a:ea typeface="Meiryo UI" pitchFamily="50" charset="-128"/>
                <a:cs typeface="Meiryo UI" pitchFamily="50" charset="-128"/>
              </a:rPr>
              <a:t>運賃</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（乗継ぐたびに</a:t>
            </a:r>
            <a:r>
              <a:rPr lang="ja-JP" altLang="en-US" sz="1600" dirty="0">
                <a:latin typeface="Meiryo UI" pitchFamily="50" charset="-128"/>
                <a:ea typeface="Meiryo UI" pitchFamily="50" charset="-128"/>
                <a:cs typeface="Meiryo UI" pitchFamily="50" charset="-128"/>
              </a:rPr>
              <a:t>初乗り運賃が</a:t>
            </a:r>
            <a:r>
              <a:rPr lang="ja-JP" altLang="en-US" sz="1600" dirty="0" smtClean="0">
                <a:latin typeface="Meiryo UI" pitchFamily="50" charset="-128"/>
                <a:ea typeface="Meiryo UI" pitchFamily="50" charset="-128"/>
                <a:cs typeface="Meiryo UI" pitchFamily="50" charset="-128"/>
              </a:rPr>
              <a:t>発生）</a:t>
            </a:r>
            <a:r>
              <a:rPr lang="ja-JP" altLang="en-US" sz="1600" dirty="0">
                <a:latin typeface="Meiryo UI" pitchFamily="50" charset="-128"/>
                <a:ea typeface="Meiryo UI" pitchFamily="50" charset="-128"/>
                <a:cs typeface="Meiryo UI" pitchFamily="50" charset="-128"/>
              </a:rPr>
              <a:t>　</a:t>
            </a:r>
          </a:p>
        </p:txBody>
      </p:sp>
      <p:sp>
        <p:nvSpPr>
          <p:cNvPr id="15" name="テキスト ボックス 14"/>
          <p:cNvSpPr txBox="1"/>
          <p:nvPr/>
        </p:nvSpPr>
        <p:spPr>
          <a:xfrm>
            <a:off x="1915155" y="6525344"/>
            <a:ext cx="2368813"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乗継回数と運賃</a:t>
            </a:r>
            <a:endParaRPr lang="en-US" altLang="ja-JP" sz="1400" dirty="0">
              <a:latin typeface="Meiryo UI" pitchFamily="50" charset="-128"/>
              <a:ea typeface="Meiryo UI" pitchFamily="50" charset="-128"/>
              <a:cs typeface="Meiryo UI" pitchFamily="50" charset="-128"/>
            </a:endParaRPr>
          </a:p>
        </p:txBody>
      </p:sp>
      <p:sp>
        <p:nvSpPr>
          <p:cNvPr id="19" name="スライド番号プレースホルダー 1"/>
          <p:cNvSpPr txBox="1">
            <a:spLocks/>
          </p:cNvSpPr>
          <p:nvPr/>
        </p:nvSpPr>
        <p:spPr>
          <a:xfrm>
            <a:off x="6948488" y="6448425"/>
            <a:ext cx="21336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0" kern="1200">
                <a:solidFill>
                  <a:schemeClr val="tx1">
                    <a:tint val="75000"/>
                  </a:schemeClr>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9126C135-2A3E-49C2-BF18-D65F4F7DE898}" type="slidenum">
              <a:rPr lang="ja-JP" altLang="en-US" smtClean="0"/>
              <a:pPr>
                <a:defRPr/>
              </a:pPr>
              <a:t>15</a:t>
            </a:fld>
            <a:endParaRPr lang="ja-JP" altLang="en-US" dirty="0"/>
          </a:p>
        </p:txBody>
      </p:sp>
      <p:sp>
        <p:nvSpPr>
          <p:cNvPr id="21" name="テキスト ボックス 20"/>
          <p:cNvSpPr txBox="1"/>
          <p:nvPr/>
        </p:nvSpPr>
        <p:spPr>
          <a:xfrm>
            <a:off x="3171768" y="6529107"/>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r>
              <a:rPr lang="en-US" altLang="ja-JP" sz="1200" dirty="0" smtClean="0">
                <a:latin typeface="Meiryo UI" pitchFamily="50" charset="-128"/>
                <a:ea typeface="Meiryo UI" pitchFamily="50" charset="-128"/>
                <a:cs typeface="Meiryo UI" pitchFamily="50" charset="-128"/>
              </a:rPr>
              <a:t>H30</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524" r="2141" b="1641"/>
          <a:stretch/>
        </p:blipFill>
        <p:spPr bwMode="auto">
          <a:xfrm>
            <a:off x="578400" y="544112"/>
            <a:ext cx="3666020" cy="2553243"/>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070" y="527201"/>
            <a:ext cx="4673354" cy="254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a:extLst>
              <a:ext uri="{FF2B5EF4-FFF2-40B4-BE49-F238E27FC236}">
                <a16:creationId xmlns:a16="http://schemas.microsoft.com/office/drawing/2014/main" id="{3BA42046-A504-4B78-BCAA-8B0F4A3CE939}"/>
              </a:ext>
            </a:extLst>
          </p:cNvPr>
          <p:cNvSpPr txBox="1"/>
          <p:nvPr/>
        </p:nvSpPr>
        <p:spPr>
          <a:xfrm>
            <a:off x="4767597" y="2938738"/>
            <a:ext cx="4855157" cy="161583"/>
          </a:xfrm>
          <a:prstGeom prst="rect">
            <a:avLst/>
          </a:prstGeom>
          <a:noFill/>
        </p:spPr>
        <p:txBody>
          <a:bodyPr wrap="square" lIns="0" tIns="0" rIns="0" bIns="0" rtlCol="0">
            <a:spAutoFit/>
          </a:bodyPr>
          <a:lstStyle/>
          <a:p>
            <a:r>
              <a:rPr lang="en-US" altLang="ja-JP" sz="1050" dirty="0" smtClean="0">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sz="1050" dirty="0" smtClean="0">
                <a:latin typeface="HGPｺﾞｼｯｸM" panose="020B0600000000000000" pitchFamily="50" charset="-128"/>
                <a:ea typeface="HGPｺﾞｼｯｸM" panose="020B0600000000000000" pitchFamily="50" charset="-128"/>
                <a:cs typeface="Meiryo UI" panose="020B0604030504040204" pitchFamily="50" charset="-128"/>
              </a:rPr>
              <a:t>集計対象はピーク時調及びオフピーク時調査の両調査を実施した経路のみ</a:t>
            </a:r>
            <a:endParaRPr lang="ja-JP" altLang="en-US" sz="1050"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 name="正方形/長方形 1"/>
          <p:cNvSpPr/>
          <p:nvPr/>
        </p:nvSpPr>
        <p:spPr>
          <a:xfrm>
            <a:off x="4572000" y="544112"/>
            <a:ext cx="4523872" cy="26059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95536" y="544112"/>
            <a:ext cx="4128336" cy="26059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6863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5031"/>
            <a:ext cx="8388424"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利用者数の推移</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（鉄道、バスとも利用者が減少傾向にあり、サービス低下の恐れ）</a:t>
            </a:r>
            <a:r>
              <a:rPr lang="ja-JP" altLang="en-US" sz="1600" dirty="0">
                <a:latin typeface="Meiryo UI" pitchFamily="50" charset="-128"/>
                <a:ea typeface="Meiryo UI" pitchFamily="50" charset="-128"/>
                <a:cs typeface="Meiryo UI" pitchFamily="50" charset="-128"/>
              </a:rPr>
              <a:t>　</a:t>
            </a:r>
          </a:p>
        </p:txBody>
      </p:sp>
      <p:sp>
        <p:nvSpPr>
          <p:cNvPr id="29" name="スライド番号プレースホルダー 1"/>
          <p:cNvSpPr>
            <a:spLocks noGrp="1"/>
          </p:cNvSpPr>
          <p:nvPr>
            <p:ph type="sldNum" sz="quarter" idx="12"/>
          </p:nvPr>
        </p:nvSpPr>
        <p:spPr>
          <a:xfrm>
            <a:off x="6948488" y="6448425"/>
            <a:ext cx="2133600" cy="365125"/>
          </a:xfrm>
        </p:spPr>
        <p:txBody>
          <a:bodyPr/>
          <a:lstStyle/>
          <a:p>
            <a:pPr>
              <a:defRPr/>
            </a:pPr>
            <a:fld id="{9126C135-2A3E-49C2-BF18-D65F4F7DE898}" type="slidenum">
              <a:rPr lang="ja-JP" altLang="en-US" smtClean="0"/>
              <a:pPr>
                <a:defRPr/>
              </a:pPr>
              <a:t>16</a:t>
            </a:fld>
            <a:endParaRPr lang="ja-JP" altLang="en-US" dirty="0"/>
          </a:p>
        </p:txBody>
      </p:sp>
      <p:sp>
        <p:nvSpPr>
          <p:cNvPr id="12" name="テキスト ボックス 11"/>
          <p:cNvSpPr txBox="1"/>
          <p:nvPr/>
        </p:nvSpPr>
        <p:spPr>
          <a:xfrm>
            <a:off x="6156176" y="6552437"/>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：地域交通年報より作成</a:t>
            </a:r>
            <a:endParaRPr lang="ja-JP" altLang="en-US" sz="12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4611928" y="3351475"/>
            <a:ext cx="3776496"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：地域交通年報より作成</a:t>
            </a:r>
            <a:endParaRPr lang="ja-JP" altLang="en-US" sz="1200" dirty="0">
              <a:latin typeface="Meiryo UI" pitchFamily="50" charset="-128"/>
              <a:ea typeface="Meiryo UI" pitchFamily="50" charset="-128"/>
              <a:cs typeface="Meiryo UI"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380315218"/>
              </p:ext>
            </p:extLst>
          </p:nvPr>
        </p:nvGraphicFramePr>
        <p:xfrm>
          <a:off x="958504" y="529620"/>
          <a:ext cx="7056784" cy="3158355"/>
        </p:xfrm>
        <a:graphic>
          <a:graphicData uri="http://schemas.openxmlformats.org/drawingml/2006/chart">
            <c:chart xmlns:c="http://schemas.openxmlformats.org/drawingml/2006/chart" xmlns:r="http://schemas.openxmlformats.org/officeDocument/2006/relationships" r:id="rId2"/>
          </a:graphicData>
        </a:graphic>
      </p:graphicFrame>
      <p:sp>
        <p:nvSpPr>
          <p:cNvPr id="18" name="四角形吹き出し 17"/>
          <p:cNvSpPr/>
          <p:nvPr/>
        </p:nvSpPr>
        <p:spPr>
          <a:xfrm>
            <a:off x="2807904" y="1506764"/>
            <a:ext cx="900000" cy="396000"/>
          </a:xfrm>
          <a:prstGeom prst="wedgeRectCallout">
            <a:avLst>
              <a:gd name="adj1" fmla="val -55048"/>
              <a:gd name="adj2" fmla="val 18054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en-US" altLang="ja-JP" sz="1000" b="1" dirty="0" smtClean="0">
                <a:solidFill>
                  <a:schemeClr val="tx1"/>
                </a:solidFill>
                <a:latin typeface="Meiryo UI" pitchFamily="50" charset="-128"/>
                <a:ea typeface="Meiryo UI" pitchFamily="50" charset="-128"/>
                <a:cs typeface="Meiryo UI" pitchFamily="50" charset="-128"/>
              </a:rPr>
              <a:t>H3</a:t>
            </a:r>
            <a:r>
              <a:rPr lang="ja-JP" altLang="en-US" sz="1000" b="1" dirty="0" smtClean="0">
                <a:solidFill>
                  <a:schemeClr val="tx1"/>
                </a:solidFill>
                <a:latin typeface="Meiryo UI" pitchFamily="50" charset="-128"/>
                <a:ea typeface="Meiryo UI" pitchFamily="50" charset="-128"/>
                <a:cs typeface="Meiryo UI" pitchFamily="50" charset="-128"/>
              </a:rPr>
              <a:t>ピーク</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a:solidFill>
                  <a:schemeClr val="tx1"/>
                </a:solidFill>
                <a:latin typeface="Meiryo UI" pitchFamily="50" charset="-128"/>
                <a:ea typeface="Meiryo UI" pitchFamily="50" charset="-128"/>
                <a:cs typeface="Meiryo UI" pitchFamily="50" charset="-128"/>
              </a:rPr>
              <a:t>3,346</a:t>
            </a:r>
            <a:r>
              <a:rPr lang="ja-JP" altLang="en-US" sz="1000" b="1" dirty="0" smtClean="0">
                <a:solidFill>
                  <a:schemeClr val="tx1"/>
                </a:solidFill>
                <a:latin typeface="Meiryo UI" pitchFamily="50" charset="-128"/>
                <a:ea typeface="Meiryo UI" pitchFamily="50" charset="-128"/>
                <a:cs typeface="Meiryo UI" pitchFamily="50" charset="-128"/>
              </a:rPr>
              <a:t>百万人</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19" name="四角形吹き出し 18"/>
          <p:cNvSpPr/>
          <p:nvPr/>
        </p:nvSpPr>
        <p:spPr>
          <a:xfrm>
            <a:off x="5868144" y="1506764"/>
            <a:ext cx="900000" cy="396000"/>
          </a:xfrm>
          <a:prstGeom prst="wedgeRectCallout">
            <a:avLst>
              <a:gd name="adj1" fmla="val 54438"/>
              <a:gd name="adj2" fmla="val 20186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ja-JP" altLang="en-US" sz="1000" b="1" dirty="0" smtClean="0">
                <a:solidFill>
                  <a:schemeClr val="tx1"/>
                </a:solidFill>
                <a:latin typeface="Meiryo UI" pitchFamily="50" charset="-128"/>
                <a:ea typeface="Meiryo UI" pitchFamily="50" charset="-128"/>
                <a:cs typeface="Meiryo UI" pitchFamily="50" charset="-128"/>
              </a:rPr>
              <a:t>ピークから</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a:solidFill>
                  <a:schemeClr val="tx1"/>
                </a:solidFill>
                <a:latin typeface="Meiryo UI" pitchFamily="50" charset="-128"/>
                <a:ea typeface="Meiryo UI" pitchFamily="50" charset="-128"/>
                <a:cs typeface="Meiryo UI" pitchFamily="50" charset="-128"/>
              </a:rPr>
              <a:t>17</a:t>
            </a:r>
            <a:r>
              <a:rPr lang="ja-JP" altLang="en-US" sz="1000" b="1" dirty="0" smtClean="0">
                <a:solidFill>
                  <a:schemeClr val="tx1"/>
                </a:solidFill>
                <a:latin typeface="Meiryo UI" pitchFamily="50" charset="-128"/>
                <a:ea typeface="Meiryo UI" pitchFamily="50" charset="-128"/>
                <a:cs typeface="Meiryo UI" pitchFamily="50" charset="-128"/>
              </a:rPr>
              <a:t>％の減少</a:t>
            </a:r>
            <a:endParaRPr lang="ja-JP" altLang="en-US" sz="1000" b="1" dirty="0">
              <a:solidFill>
                <a:schemeClr val="tx1"/>
              </a:solidFill>
              <a:latin typeface="Meiryo UI" pitchFamily="50" charset="-128"/>
              <a:ea typeface="Meiryo UI" pitchFamily="50" charset="-128"/>
              <a:cs typeface="Meiryo UI"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1646132330"/>
              </p:ext>
            </p:extLst>
          </p:nvPr>
        </p:nvGraphicFramePr>
        <p:xfrm>
          <a:off x="974530" y="3669350"/>
          <a:ext cx="7040758" cy="3053507"/>
        </p:xfrm>
        <a:graphic>
          <a:graphicData uri="http://schemas.openxmlformats.org/drawingml/2006/chart">
            <c:chart xmlns:c="http://schemas.openxmlformats.org/drawingml/2006/chart" xmlns:r="http://schemas.openxmlformats.org/officeDocument/2006/relationships" r:id="rId3"/>
          </a:graphicData>
        </a:graphic>
      </p:graphicFrame>
      <p:sp>
        <p:nvSpPr>
          <p:cNvPr id="16" name="四角形吹き出し 15"/>
          <p:cNvSpPr/>
          <p:nvPr/>
        </p:nvSpPr>
        <p:spPr>
          <a:xfrm>
            <a:off x="2790601" y="4793414"/>
            <a:ext cx="900000" cy="396000"/>
          </a:xfrm>
          <a:prstGeom prst="wedgeRectCallout">
            <a:avLst>
              <a:gd name="adj1" fmla="val -59738"/>
              <a:gd name="adj2" fmla="val 148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en-US" altLang="ja-JP" sz="1000" b="1" dirty="0" smtClean="0">
                <a:solidFill>
                  <a:schemeClr val="tx1"/>
                </a:solidFill>
                <a:latin typeface="Meiryo UI" pitchFamily="50" charset="-128"/>
                <a:ea typeface="Meiryo UI" pitchFamily="50" charset="-128"/>
                <a:cs typeface="Meiryo UI" pitchFamily="50" charset="-128"/>
              </a:rPr>
              <a:t>H3</a:t>
            </a:r>
            <a:r>
              <a:rPr lang="ja-JP" altLang="en-US" sz="1000" b="1" dirty="0" smtClean="0">
                <a:solidFill>
                  <a:schemeClr val="tx1"/>
                </a:solidFill>
                <a:latin typeface="Meiryo UI" pitchFamily="50" charset="-128"/>
                <a:ea typeface="Meiryo UI" pitchFamily="50" charset="-128"/>
                <a:cs typeface="Meiryo UI" pitchFamily="50" charset="-128"/>
              </a:rPr>
              <a:t>ピーク</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smtClean="0">
                <a:solidFill>
                  <a:schemeClr val="tx1"/>
                </a:solidFill>
                <a:latin typeface="Meiryo UI" pitchFamily="50" charset="-128"/>
                <a:ea typeface="Meiryo UI" pitchFamily="50" charset="-128"/>
                <a:cs typeface="Meiryo UI" pitchFamily="50" charset="-128"/>
              </a:rPr>
              <a:t>426</a:t>
            </a:r>
            <a:r>
              <a:rPr lang="ja-JP" altLang="en-US" sz="1000" b="1" dirty="0" smtClean="0">
                <a:solidFill>
                  <a:schemeClr val="tx1"/>
                </a:solidFill>
                <a:latin typeface="Meiryo UI" pitchFamily="50" charset="-128"/>
                <a:ea typeface="Meiryo UI" pitchFamily="50" charset="-128"/>
                <a:cs typeface="Meiryo UI" pitchFamily="50" charset="-128"/>
              </a:rPr>
              <a:t>百万人</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17" name="四角形吹き出し 16"/>
          <p:cNvSpPr/>
          <p:nvPr/>
        </p:nvSpPr>
        <p:spPr>
          <a:xfrm>
            <a:off x="5868144" y="4824602"/>
            <a:ext cx="900000" cy="396000"/>
          </a:xfrm>
          <a:prstGeom prst="wedgeRectCallout">
            <a:avLst>
              <a:gd name="adj1" fmla="val 54438"/>
              <a:gd name="adj2" fmla="val 1912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ja-JP" altLang="en-US" sz="1000" b="1" dirty="0" smtClean="0">
                <a:solidFill>
                  <a:schemeClr val="tx1"/>
                </a:solidFill>
                <a:latin typeface="Meiryo UI" pitchFamily="50" charset="-128"/>
                <a:ea typeface="Meiryo UI" pitchFamily="50" charset="-128"/>
                <a:cs typeface="Meiryo UI" pitchFamily="50" charset="-128"/>
              </a:rPr>
              <a:t>ピークから</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smtClean="0">
                <a:solidFill>
                  <a:schemeClr val="tx1"/>
                </a:solidFill>
                <a:latin typeface="Meiryo UI" pitchFamily="50" charset="-128"/>
                <a:ea typeface="Meiryo UI" pitchFamily="50" charset="-128"/>
                <a:cs typeface="Meiryo UI" pitchFamily="50" charset="-128"/>
              </a:rPr>
              <a:t>40</a:t>
            </a:r>
            <a:r>
              <a:rPr lang="ja-JP" altLang="en-US" sz="1000" b="1" dirty="0" smtClean="0">
                <a:solidFill>
                  <a:schemeClr val="tx1"/>
                </a:solidFill>
                <a:latin typeface="Meiryo UI" pitchFamily="50" charset="-128"/>
                <a:ea typeface="Meiryo UI" pitchFamily="50" charset="-128"/>
                <a:cs typeface="Meiryo UI" pitchFamily="50" charset="-128"/>
              </a:rPr>
              <a:t>％の減少</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3139291" y="6544564"/>
            <a:ext cx="2368813"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バス輸送人員の推移</a:t>
            </a:r>
            <a:endParaRPr lang="en-US" altLang="ja-JP" sz="14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3193078" y="3443500"/>
            <a:ext cx="2368813"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鉄道乗車人員の推移</a:t>
            </a:r>
            <a:endParaRPr lang="en-US" altLang="ja-JP"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25809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883"/>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en-US" altLang="ja-JP" sz="2800" dirty="0">
                <a:latin typeface="Meiryo UI" pitchFamily="50" charset="-128"/>
                <a:ea typeface="Meiryo UI" pitchFamily="50" charset="-128"/>
                <a:cs typeface="Meiryo UI" pitchFamily="50" charset="-128"/>
              </a:rPr>
              <a:t>Ⅱ</a:t>
            </a:r>
            <a:r>
              <a:rPr lang="ja-JP" altLang="en-US" sz="2800" dirty="0" err="1"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民間投資等との連携による財源</a:t>
            </a:r>
            <a:r>
              <a:rPr lang="ja-JP" altLang="en-US" sz="2800" dirty="0">
                <a:latin typeface="Meiryo UI" pitchFamily="50" charset="-128"/>
                <a:ea typeface="Meiryo UI" pitchFamily="50" charset="-128"/>
                <a:cs typeface="Meiryo UI" pitchFamily="50" charset="-128"/>
              </a:rPr>
              <a:t>確保の例</a:t>
            </a:r>
          </a:p>
        </p:txBody>
      </p:sp>
      <p:sp>
        <p:nvSpPr>
          <p:cNvPr id="2" name="スライド番号プレースホルダー 1"/>
          <p:cNvSpPr>
            <a:spLocks noGrp="1"/>
          </p:cNvSpPr>
          <p:nvPr>
            <p:ph type="sldNum" sz="quarter" idx="12"/>
          </p:nvPr>
        </p:nvSpPr>
        <p:spPr>
          <a:xfrm>
            <a:off x="7010400" y="6489692"/>
            <a:ext cx="2133600" cy="365125"/>
          </a:xfrm>
        </p:spPr>
        <p:txBody>
          <a:bodyPr/>
          <a:lstStyle/>
          <a:p>
            <a:pPr>
              <a:defRPr/>
            </a:pPr>
            <a:fld id="{9126C135-2A3E-49C2-BF18-D65F4F7DE898}" type="slidenum">
              <a:rPr lang="ja-JP" altLang="en-US" smtClean="0"/>
              <a:pPr>
                <a:defRPr/>
              </a:pPr>
              <a:t>17</a:t>
            </a:fld>
            <a:endParaRPr lang="ja-JP" altLang="en-US" dirty="0"/>
          </a:p>
        </p:txBody>
      </p:sp>
      <p:sp>
        <p:nvSpPr>
          <p:cNvPr id="4" name="正方形/長方形 27"/>
          <p:cNvSpPr>
            <a:spLocks noChangeArrowheads="1"/>
          </p:cNvSpPr>
          <p:nvPr/>
        </p:nvSpPr>
        <p:spPr bwMode="auto">
          <a:xfrm>
            <a:off x="85472" y="521466"/>
            <a:ext cx="806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smtClean="0">
                <a:solidFill>
                  <a:srgbClr val="000000"/>
                </a:solidFill>
                <a:latin typeface="Meiryo UI" panose="020B0604030504040204" pitchFamily="50" charset="-128"/>
                <a:ea typeface="Meiryo UI" panose="020B0604030504040204" pitchFamily="50" charset="-128"/>
              </a:rPr>
              <a:t>○鉄道整備に係る事業費の</a:t>
            </a:r>
            <a:r>
              <a:rPr lang="ja-JP" altLang="en-US" sz="1800" b="1" dirty="0">
                <a:solidFill>
                  <a:srgbClr val="000000"/>
                </a:solidFill>
                <a:latin typeface="Meiryo UI" panose="020B0604030504040204" pitchFamily="50" charset="-128"/>
                <a:ea typeface="Meiryo UI" panose="020B0604030504040204" pitchFamily="50" charset="-128"/>
              </a:rPr>
              <a:t>一部を沿線の開発者等が負担</a:t>
            </a:r>
            <a:r>
              <a:rPr lang="ja-JP" altLang="en-US" sz="1800" b="1" dirty="0" smtClean="0">
                <a:solidFill>
                  <a:srgbClr val="000000"/>
                </a:solidFill>
                <a:latin typeface="Meiryo UI" panose="020B0604030504040204" pitchFamily="50" charset="-128"/>
                <a:ea typeface="Meiryo UI" panose="020B0604030504040204" pitchFamily="50" charset="-128"/>
              </a:rPr>
              <a:t>し、整備された例</a:t>
            </a:r>
            <a:endParaRPr lang="en-US" altLang="ja-JP" sz="1800" b="1" dirty="0">
              <a:solidFill>
                <a:srgbClr val="000000"/>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18865412"/>
              </p:ext>
            </p:extLst>
          </p:nvPr>
        </p:nvGraphicFramePr>
        <p:xfrm>
          <a:off x="231869" y="872544"/>
          <a:ext cx="8785225" cy="1912107"/>
        </p:xfrm>
        <a:graphic>
          <a:graphicData uri="http://schemas.openxmlformats.org/drawingml/2006/table">
            <a:tbl>
              <a:tblPr firstRow="1" bandRow="1">
                <a:tableStyleId>{5940675A-B579-460E-94D1-54222C63F5DA}</a:tableStyleId>
              </a:tblPr>
              <a:tblGrid>
                <a:gridCol w="2304321">
                  <a:extLst>
                    <a:ext uri="{9D8B030D-6E8A-4147-A177-3AD203B41FA5}">
                      <a16:colId xmlns:a16="http://schemas.microsoft.com/office/drawing/2014/main" val="1702480591"/>
                    </a:ext>
                  </a:extLst>
                </a:gridCol>
                <a:gridCol w="1656231">
                  <a:extLst>
                    <a:ext uri="{9D8B030D-6E8A-4147-A177-3AD203B41FA5}">
                      <a16:colId xmlns:a16="http://schemas.microsoft.com/office/drawing/2014/main" val="411399989"/>
                    </a:ext>
                  </a:extLst>
                </a:gridCol>
                <a:gridCol w="3888542">
                  <a:extLst>
                    <a:ext uri="{9D8B030D-6E8A-4147-A177-3AD203B41FA5}">
                      <a16:colId xmlns:a16="http://schemas.microsoft.com/office/drawing/2014/main" val="1398970149"/>
                    </a:ext>
                  </a:extLst>
                </a:gridCol>
                <a:gridCol w="936131">
                  <a:extLst>
                    <a:ext uri="{9D8B030D-6E8A-4147-A177-3AD203B41FA5}">
                      <a16:colId xmlns:a16="http://schemas.microsoft.com/office/drawing/2014/main" val="1663825689"/>
                    </a:ext>
                  </a:extLst>
                </a:gridCol>
              </a:tblGrid>
              <a:tr h="396000">
                <a:tc gridSpan="2">
                  <a:txBody>
                    <a:bodyPr/>
                    <a:lstStyle/>
                    <a:p>
                      <a:pPr algn="ctr">
                        <a:lnSpc>
                          <a:spcPts val="1700"/>
                        </a:lnSpc>
                      </a:pPr>
                      <a:r>
                        <a:rPr kumimoji="1" lang="ja-JP" altLang="en-US" sz="1400" dirty="0" smtClean="0">
                          <a:latin typeface="Meiryo UI" panose="020B0604030504040204" pitchFamily="50" charset="-128"/>
                          <a:ea typeface="Meiryo UI" panose="020B0604030504040204" pitchFamily="50" charset="-128"/>
                        </a:rPr>
                        <a:t>路線名</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開発者等の負担内容</a:t>
                      </a:r>
                    </a:p>
                  </a:txBody>
                  <a:tcPr marL="91443" marR="91443" marT="45716" marB="45716" anchor="ctr"/>
                </a:tc>
                <a:tc>
                  <a:txBody>
                    <a:bodyPr/>
                    <a:lstStyle/>
                    <a:p>
                      <a:pPr algn="ctr">
                        <a:lnSpc>
                          <a:spcPts val="1700"/>
                        </a:lnSpc>
                      </a:pPr>
                      <a:r>
                        <a:rPr kumimoji="1" lang="ja-JP" altLang="en-US" sz="1400" dirty="0" smtClean="0">
                          <a:latin typeface="Meiryo UI" panose="020B0604030504040204" pitchFamily="50" charset="-128"/>
                          <a:ea typeface="Meiryo UI" panose="020B0604030504040204" pitchFamily="50" charset="-128"/>
                        </a:rPr>
                        <a:t>助成制度</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extLst>
                  <a:ext uri="{0D108BD9-81ED-4DB2-BD59-A6C34878D82A}">
                    <a16:rowId xmlns:a16="http://schemas.microsoft.com/office/drawing/2014/main" val="1381479808"/>
                  </a:ext>
                </a:extLst>
              </a:tr>
              <a:tr h="832107">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近鉄</a:t>
                      </a:r>
                      <a:r>
                        <a:rPr kumimoji="1" lang="ja-JP" altLang="en-US" sz="1400" dirty="0" err="1" smtClean="0">
                          <a:latin typeface="Meiryo UI" panose="020B0604030504040204" pitchFamily="50" charset="-128"/>
                          <a:ea typeface="Meiryo UI" panose="020B0604030504040204" pitchFamily="50" charset="-128"/>
                        </a:rPr>
                        <a:t>けいはんな</a:t>
                      </a:r>
                      <a:r>
                        <a:rPr kumimoji="1" lang="ja-JP" altLang="en-US" sz="1400" dirty="0" smtClean="0">
                          <a:latin typeface="Meiryo UI" panose="020B0604030504040204" pitchFamily="50" charset="-128"/>
                          <a:ea typeface="Meiryo UI" panose="020B0604030504040204" pitchFamily="50" charset="-128"/>
                        </a:rPr>
                        <a:t>線</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（事業主体：</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　　奈良生駒高速鉄道）</a:t>
                      </a:r>
                      <a:endParaRPr kumimoji="1" lang="ja-JP" altLang="en-US" sz="12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生駒</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en-US" altLang="ja-JP" sz="1400" dirty="0" smtClean="0">
                          <a:latin typeface="Meiryo UI" panose="020B0604030504040204" pitchFamily="50" charset="-128"/>
                          <a:ea typeface="Meiryo UI" panose="020B0604030504040204" pitchFamily="50" charset="-128"/>
                        </a:rPr>
                        <a:t>~</a:t>
                      </a:r>
                    </a:p>
                    <a:p>
                      <a:pPr>
                        <a:lnSpc>
                          <a:spcPts val="1700"/>
                        </a:lnSpc>
                      </a:pPr>
                      <a:r>
                        <a:rPr kumimoji="1" lang="ja-JP" altLang="en-US" sz="1400" dirty="0" smtClean="0">
                          <a:latin typeface="Meiryo UI" panose="020B0604030504040204" pitchFamily="50" charset="-128"/>
                          <a:ea typeface="Meiryo UI" panose="020B0604030504040204" pitchFamily="50" charset="-128"/>
                        </a:rPr>
                        <a:t>学研奈良登美ヶ丘</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rPr>
                        <a:t>600</a:t>
                      </a:r>
                      <a:r>
                        <a:rPr kumimoji="1" lang="ja-JP" altLang="en-US" sz="1400" dirty="0" smtClean="0">
                          <a:latin typeface="Meiryo UI" panose="020B0604030504040204" pitchFamily="50" charset="-128"/>
                          <a:ea typeface="Meiryo UI" panose="020B0604030504040204" pitchFamily="50" charset="-128"/>
                        </a:rPr>
                        <a:t>億円</a:t>
                      </a:r>
                      <a:r>
                        <a:rPr kumimoji="1" lang="en-US" altLang="ja-JP" sz="1400" baseline="300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の事業費のうち、約</a:t>
                      </a:r>
                      <a:r>
                        <a:rPr kumimoji="1" lang="en-US" altLang="ja-JP" sz="1400" dirty="0" smtClean="0">
                          <a:latin typeface="Meiryo UI" panose="020B0604030504040204" pitchFamily="50" charset="-128"/>
                          <a:ea typeface="Meiryo UI" panose="020B0604030504040204" pitchFamily="50" charset="-128"/>
                        </a:rPr>
                        <a:t>80</a:t>
                      </a:r>
                      <a:r>
                        <a:rPr kumimoji="1" lang="ja-JP" altLang="en-US" sz="1400" dirty="0" smtClean="0">
                          <a:latin typeface="Meiryo UI" panose="020B0604030504040204" pitchFamily="50" charset="-128"/>
                          <a:ea typeface="Meiryo UI" panose="020B0604030504040204" pitchFamily="50" charset="-128"/>
                        </a:rPr>
                        <a:t>数億円を開発者が負担</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ニュータウン補助</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extLst>
                  <a:ext uri="{0D108BD9-81ED-4DB2-BD59-A6C34878D82A}">
                    <a16:rowId xmlns:a16="http://schemas.microsoft.com/office/drawing/2014/main" val="3061423945"/>
                  </a:ext>
                </a:extLst>
              </a:tr>
              <a:tr h="684000">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大阪モノレール</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（事業主体：大阪高速鉄道）</a:t>
                      </a:r>
                      <a:endParaRPr kumimoji="1" lang="ja-JP" altLang="en-US" sz="12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彩都線</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Ⅰ</a:t>
                      </a:r>
                      <a:r>
                        <a:rPr kumimoji="1" lang="ja-JP" altLang="en-US" sz="1400" dirty="0" smtClean="0">
                          <a:latin typeface="Meiryo UI" panose="020B0604030504040204" pitchFamily="50" charset="-128"/>
                          <a:ea typeface="Meiryo UI" panose="020B0604030504040204" pitchFamily="50" charset="-128"/>
                        </a:rPr>
                        <a:t>期、</a:t>
                      </a:r>
                      <a:r>
                        <a:rPr kumimoji="1" lang="en-US" altLang="ja-JP" sz="1400" dirty="0" smtClean="0">
                          <a:latin typeface="Meiryo UI" panose="020B0604030504040204" pitchFamily="50" charset="-128"/>
                          <a:ea typeface="Meiryo UI" panose="020B0604030504040204" pitchFamily="50" charset="-128"/>
                        </a:rPr>
                        <a:t>Ⅱ</a:t>
                      </a:r>
                      <a:r>
                        <a:rPr kumimoji="1" lang="ja-JP" altLang="en-US" sz="1400" dirty="0" smtClean="0">
                          <a:latin typeface="Meiryo UI" panose="020B0604030504040204" pitchFamily="50" charset="-128"/>
                          <a:ea typeface="Meiryo UI" panose="020B0604030504040204" pitchFamily="50" charset="-128"/>
                        </a:rPr>
                        <a:t>期）</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インフラ外部（約</a:t>
                      </a:r>
                      <a:r>
                        <a:rPr kumimoji="1" lang="en-US" altLang="ja-JP" sz="1400" dirty="0" smtClean="0">
                          <a:latin typeface="Meiryo UI" panose="020B0604030504040204" pitchFamily="50" charset="-128"/>
                          <a:ea typeface="Meiryo UI" panose="020B0604030504040204" pitchFamily="50" charset="-128"/>
                        </a:rPr>
                        <a:t>174.5</a:t>
                      </a:r>
                      <a:r>
                        <a:rPr kumimoji="1" lang="ja-JP" altLang="en-US" sz="1400" dirty="0" smtClean="0">
                          <a:latin typeface="Meiryo UI" panose="020B0604030504040204" pitchFamily="50" charset="-128"/>
                          <a:ea typeface="Meiryo UI" panose="020B0604030504040204" pitchFamily="50" charset="-128"/>
                        </a:rPr>
                        <a:t>億円）の全額を開発者等が負担</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extLst>
                  <a:ext uri="{0D108BD9-81ED-4DB2-BD59-A6C34878D82A}">
                    <a16:rowId xmlns:a16="http://schemas.microsoft.com/office/drawing/2014/main" val="2687069866"/>
                  </a:ext>
                </a:extLst>
              </a:tr>
            </a:tbl>
          </a:graphicData>
        </a:graphic>
      </p:graphicFrame>
      <p:sp>
        <p:nvSpPr>
          <p:cNvPr id="6" name="正方形/長方形 407"/>
          <p:cNvSpPr>
            <a:spLocks noChangeArrowheads="1"/>
          </p:cNvSpPr>
          <p:nvPr/>
        </p:nvSpPr>
        <p:spPr bwMode="auto">
          <a:xfrm>
            <a:off x="4336995" y="1865959"/>
            <a:ext cx="2161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建設利息及び消費税を含まない。</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7" name="正方形/長方形 27"/>
          <p:cNvSpPr>
            <a:spLocks noChangeArrowheads="1"/>
          </p:cNvSpPr>
          <p:nvPr/>
        </p:nvSpPr>
        <p:spPr bwMode="auto">
          <a:xfrm>
            <a:off x="58660" y="2951063"/>
            <a:ext cx="8931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smtClean="0">
                <a:solidFill>
                  <a:srgbClr val="000000"/>
                </a:solidFill>
                <a:latin typeface="Meiryo UI" panose="020B0604030504040204" pitchFamily="50" charset="-128"/>
                <a:ea typeface="Meiryo UI" panose="020B0604030504040204" pitchFamily="50" charset="-128"/>
              </a:rPr>
              <a:t>○宿泊税、企業版ふるさと納税を活用した鉄道駅の乗継案内の充実強化</a:t>
            </a:r>
            <a:endParaRPr lang="en-US" altLang="ja-JP" sz="1800" b="1" dirty="0">
              <a:solidFill>
                <a:srgbClr val="000000"/>
              </a:solidFill>
              <a:latin typeface="Meiryo UI" panose="020B0604030504040204" pitchFamily="50" charset="-128"/>
              <a:ea typeface="Meiryo UI" panose="020B0604030504040204" pitchFamily="50" charset="-128"/>
            </a:endParaRPr>
          </a:p>
        </p:txBody>
      </p:sp>
      <p:sp>
        <p:nvSpPr>
          <p:cNvPr id="8" name="正方形/長方形 27"/>
          <p:cNvSpPr>
            <a:spLocks noChangeArrowheads="1"/>
          </p:cNvSpPr>
          <p:nvPr/>
        </p:nvSpPr>
        <p:spPr bwMode="auto">
          <a:xfrm>
            <a:off x="269969" y="3128268"/>
            <a:ext cx="8064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96805" y="3381083"/>
            <a:ext cx="4480710" cy="1384995"/>
          </a:xfrm>
          <a:prstGeom prst="rect">
            <a:avLst/>
          </a:prstGeom>
          <a:ln>
            <a:noFill/>
            <a:prstDash val="sysDot"/>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大阪府公共交通機関等と連携した受入環境整備事業</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（宿泊税、企業版ふるさと納税活用：</a:t>
            </a:r>
            <a:r>
              <a:rPr lang="en-US" altLang="ja-JP" sz="1400" b="1" dirty="0" smtClean="0">
                <a:latin typeface="Meiryo UI" panose="020B0604030504040204" pitchFamily="50" charset="-128"/>
                <a:ea typeface="Meiryo UI" panose="020B0604030504040204" pitchFamily="50" charset="-128"/>
              </a:rPr>
              <a:t>H29</a:t>
            </a:r>
            <a:r>
              <a:rPr lang="ja-JP" altLang="en-US" sz="1400" b="1"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公共交通機関等と連携した受入環境整備事業として、駅</a:t>
            </a:r>
            <a:r>
              <a:rPr lang="ja-JP" altLang="en-US" sz="1400" dirty="0">
                <a:latin typeface="Meiryo UI" panose="020B0604030504040204" pitchFamily="50" charset="-128"/>
                <a:ea typeface="Meiryo UI" panose="020B0604030504040204" pitchFamily="50" charset="-128"/>
              </a:rPr>
              <a:t>構内など</a:t>
            </a:r>
            <a:r>
              <a:rPr lang="ja-JP" altLang="en-US" sz="1400" dirty="0" smtClean="0">
                <a:latin typeface="Meiryo UI" panose="020B0604030504040204" pitchFamily="50" charset="-128"/>
                <a:ea typeface="Meiryo UI" panose="020B0604030504040204" pitchFamily="50" charset="-128"/>
              </a:rPr>
              <a:t>において</a:t>
            </a:r>
            <a:r>
              <a:rPr lang="ja-JP" altLang="en-US" sz="1400" dirty="0">
                <a:latin typeface="Meiryo UI" panose="020B0604030504040204" pitchFamily="50" charset="-128"/>
                <a:ea typeface="Meiryo UI" panose="020B0604030504040204" pitchFamily="50" charset="-128"/>
              </a:rPr>
              <a:t>、多言語に</a:t>
            </a:r>
            <a:r>
              <a:rPr lang="ja-JP" altLang="en-US" sz="1400" dirty="0" smtClean="0">
                <a:latin typeface="Meiryo UI" panose="020B0604030504040204" pitchFamily="50" charset="-128"/>
                <a:ea typeface="Meiryo UI" panose="020B0604030504040204" pitchFamily="50" charset="-128"/>
              </a:rPr>
              <a:t>よる乗継案内モニターや、床面案内表示など、他事</a:t>
            </a:r>
            <a:r>
              <a:rPr lang="ja-JP" altLang="en-US" sz="1400" dirty="0">
                <a:latin typeface="Meiryo UI" panose="020B0604030504040204" pitchFamily="50" charset="-128"/>
                <a:ea typeface="Meiryo UI" panose="020B0604030504040204" pitchFamily="50" charset="-128"/>
              </a:rPr>
              <a:t>業者への乗継案内</a:t>
            </a:r>
            <a:r>
              <a:rPr lang="ja-JP" altLang="en-US" sz="1400" dirty="0" smtClean="0">
                <a:latin typeface="Meiryo UI" panose="020B0604030504040204" pitchFamily="50" charset="-128"/>
                <a:ea typeface="Meiryo UI" panose="020B0604030504040204" pitchFamily="50" charset="-128"/>
              </a:rPr>
              <a:t>を充実させる鉄道事業者の取組み</a:t>
            </a:r>
            <a:r>
              <a:rPr lang="ja-JP" altLang="en-US" sz="1400" dirty="0">
                <a:latin typeface="Meiryo UI" panose="020B0604030504040204" pitchFamily="50" charset="-128"/>
                <a:ea typeface="Meiryo UI" panose="020B0604030504040204" pitchFamily="50" charset="-128"/>
              </a:rPr>
              <a:t>に対して</a:t>
            </a:r>
            <a:r>
              <a:rPr lang="ja-JP" altLang="en-US" sz="1400" dirty="0" smtClean="0">
                <a:latin typeface="Meiryo UI" panose="020B0604030504040204" pitchFamily="50" charset="-128"/>
                <a:ea typeface="Meiryo UI" panose="020B0604030504040204" pitchFamily="50" charset="-128"/>
              </a:rPr>
              <a:t>、事業費</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補助</a:t>
            </a:r>
            <a:endParaRPr lang="ja-JP" altLang="en-US" sz="1400" dirty="0">
              <a:latin typeface="Meiryo UI" panose="020B0604030504040204" pitchFamily="50" charset="-128"/>
              <a:ea typeface="Meiryo UI" panose="020B0604030504040204" pitchFamily="50" charset="-128"/>
            </a:endParaRPr>
          </a:p>
        </p:txBody>
      </p:sp>
      <p:pic>
        <p:nvPicPr>
          <p:cNvPr id="10" name="Picture 48"/>
          <p:cNvPicPr>
            <a:picLocks noChangeAspect="1" noChangeArrowheads="1"/>
          </p:cNvPicPr>
          <p:nvPr/>
        </p:nvPicPr>
        <p:blipFill>
          <a:blip r:embed="rId2">
            <a:extLst>
              <a:ext uri="{28A0092B-C50C-407E-A947-70E740481C1C}">
                <a14:useLocalDpi xmlns:a14="http://schemas.microsoft.com/office/drawing/2010/main" val="0"/>
              </a:ext>
            </a:extLst>
          </a:blip>
          <a:srcRect t="864" r="7664"/>
          <a:stretch>
            <a:fillRect/>
          </a:stretch>
        </p:blipFill>
        <p:spPr bwMode="auto">
          <a:xfrm>
            <a:off x="6904545" y="3390391"/>
            <a:ext cx="2031949" cy="1322879"/>
          </a:xfrm>
          <a:prstGeom prst="rect">
            <a:avLst/>
          </a:prstGeom>
          <a:noFill/>
          <a:ln w="12700">
            <a:noFill/>
            <a:miter lim="800000"/>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017" y="3370413"/>
            <a:ext cx="2059047" cy="134285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12" name="正方形/長方形 407"/>
          <p:cNvSpPr>
            <a:spLocks noChangeArrowheads="1"/>
          </p:cNvSpPr>
          <p:nvPr/>
        </p:nvSpPr>
        <p:spPr bwMode="auto">
          <a:xfrm>
            <a:off x="4921791" y="4654723"/>
            <a:ext cx="1743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smtClean="0">
                <a:solidFill>
                  <a:srgbClr val="000000"/>
                </a:solidFill>
                <a:latin typeface="Meiryo UI" panose="020B0604030504040204" pitchFamily="50" charset="-128"/>
                <a:ea typeface="Meiryo UI" panose="020B0604030504040204" pitchFamily="50" charset="-128"/>
              </a:rPr>
              <a:t>乗継案内モニター</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3" name="正方形/長方形 407"/>
          <p:cNvSpPr>
            <a:spLocks noChangeArrowheads="1"/>
          </p:cNvSpPr>
          <p:nvPr/>
        </p:nvSpPr>
        <p:spPr bwMode="auto">
          <a:xfrm>
            <a:off x="7068670" y="4696072"/>
            <a:ext cx="1743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smtClean="0">
                <a:solidFill>
                  <a:srgbClr val="000000"/>
                </a:solidFill>
                <a:latin typeface="Meiryo UI" panose="020B0604030504040204" pitchFamily="50" charset="-128"/>
                <a:ea typeface="Meiryo UI" panose="020B0604030504040204" pitchFamily="50" charset="-128"/>
              </a:rPr>
              <a:t>床面案内表示</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96805" y="4972835"/>
            <a:ext cx="4480710" cy="1815882"/>
          </a:xfrm>
          <a:prstGeom prst="rect">
            <a:avLst/>
          </a:prstGeom>
          <a:ln>
            <a:noFill/>
            <a:prstDash val="sysDot"/>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rPr>
              <a:t>・梅田駅周辺サイン整備</a:t>
            </a:r>
            <a:r>
              <a:rPr lang="ja-JP" altLang="en-US" sz="1400" b="1" dirty="0" smtClean="0">
                <a:latin typeface="Meiryo UI" panose="020B0604030504040204" pitchFamily="50" charset="-128"/>
                <a:ea typeface="Meiryo UI" panose="020B0604030504040204" pitchFamily="50" charset="-128"/>
              </a:rPr>
              <a:t>事業</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（宿泊税活用：</a:t>
            </a:r>
            <a:r>
              <a:rPr lang="en-US" altLang="ja-JP" sz="1400" b="1" dirty="0" smtClean="0">
                <a:latin typeface="Meiryo UI" panose="020B0604030504040204" pitchFamily="50" charset="-128"/>
                <a:ea typeface="Meiryo UI" panose="020B0604030504040204" pitchFamily="50" charset="-128"/>
              </a:rPr>
              <a:t>H30</a:t>
            </a:r>
            <a:r>
              <a:rPr lang="ja-JP" altLang="en-US" sz="1400" b="1" dirty="0" smtClean="0">
                <a:latin typeface="Meiryo UI" panose="020B0604030504040204" pitchFamily="50" charset="-128"/>
                <a:ea typeface="Meiryo UI" panose="020B0604030504040204" pitchFamily="50" charset="-128"/>
              </a:rPr>
              <a:t>年度～）</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５か年事業</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大阪駅</a:t>
            </a:r>
            <a:r>
              <a:rPr lang="ja-JP" altLang="en-US" sz="1400" dirty="0">
                <a:latin typeface="Meiryo UI" panose="020B0604030504040204" pitchFamily="50" charset="-128"/>
                <a:ea typeface="Meiryo UI" panose="020B0604030504040204" pitchFamily="50" charset="-128"/>
              </a:rPr>
              <a:t>・梅田駅周辺に</a:t>
            </a:r>
            <a:r>
              <a:rPr lang="ja-JP" altLang="en-US" sz="1400" dirty="0" smtClean="0">
                <a:latin typeface="Meiryo UI" panose="020B0604030504040204" pitchFamily="50" charset="-128"/>
                <a:ea typeface="Meiryo UI" panose="020B0604030504040204" pitchFamily="50" charset="-128"/>
              </a:rPr>
              <a:t>おいて</a:t>
            </a:r>
            <a:r>
              <a:rPr lang="ja-JP" altLang="en-US" sz="1400" dirty="0">
                <a:latin typeface="Meiryo UI" panose="020B0604030504040204" pitchFamily="50" charset="-128"/>
                <a:ea typeface="Meiryo UI" panose="020B0604030504040204" pitchFamily="50" charset="-128"/>
              </a:rPr>
              <a:t>、旅行者の周遊性確保と利便性向上を図るため、大阪市、（公財）大阪観光局や鉄道事業者等と連携し、案内表示（サイン）の表示内容等に関する共通ルールを策定するとともに、サイン改修を行う事業者に対して、事業費の</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補助</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大阪市も同様の補助を実施）</a:t>
            </a:r>
          </a:p>
        </p:txBody>
      </p:sp>
      <p:sp>
        <p:nvSpPr>
          <p:cNvPr id="17" name="正方形/長方形 407"/>
          <p:cNvSpPr>
            <a:spLocks noChangeArrowheads="1"/>
          </p:cNvSpPr>
          <p:nvPr/>
        </p:nvSpPr>
        <p:spPr bwMode="auto">
          <a:xfrm>
            <a:off x="5882926" y="6533756"/>
            <a:ext cx="18382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smtClean="0">
                <a:solidFill>
                  <a:srgbClr val="000000"/>
                </a:solidFill>
                <a:latin typeface="Meiryo UI" panose="020B0604030504040204" pitchFamily="50" charset="-128"/>
                <a:ea typeface="Meiryo UI" panose="020B0604030504040204" pitchFamily="50" charset="-128"/>
              </a:rPr>
              <a:t>整備イメージ</a:t>
            </a:r>
            <a:endParaRPr lang="en-US" altLang="ja-JP" sz="1200" dirty="0">
              <a:solidFill>
                <a:srgbClr val="000000"/>
              </a:solidFill>
              <a:latin typeface="Meiryo UI" panose="020B0604030504040204" pitchFamily="50" charset="-128"/>
              <a:ea typeface="Meiryo UI" panose="020B0604030504040204" pitchFamily="50" charset="-128"/>
            </a:endParaRPr>
          </a:p>
        </p:txBody>
      </p:sp>
      <p:pic>
        <p:nvPicPr>
          <p:cNvPr id="19" name="Picture 12" descr="C:\Users\Tomoya KAMIJO\Desktop\キャプチャ.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416" y="5211397"/>
            <a:ext cx="2151521" cy="43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C:\Users\Tomoya KAMIJO\Desktop\三色サイン_改良前.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263" t="28443" r="18983" b="25041"/>
          <a:stretch/>
        </p:blipFill>
        <p:spPr bwMode="auto">
          <a:xfrm>
            <a:off x="5380297" y="5769808"/>
            <a:ext cx="1393640" cy="79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407"/>
          <p:cNvSpPr>
            <a:spLocks noChangeArrowheads="1"/>
          </p:cNvSpPr>
          <p:nvPr/>
        </p:nvSpPr>
        <p:spPr bwMode="auto">
          <a:xfrm>
            <a:off x="4527474" y="4968910"/>
            <a:ext cx="677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現状</a:t>
            </a:r>
            <a:r>
              <a:rPr lang="en-US" altLang="ja-JP" sz="1000" dirty="0" smtClean="0">
                <a:solidFill>
                  <a:srgbClr val="000000"/>
                </a:solidFill>
                <a:latin typeface="Meiryo UI" panose="020B0604030504040204" pitchFamily="50" charset="-128"/>
                <a:ea typeface="Meiryo UI" panose="020B0604030504040204" pitchFamily="50" charset="-128"/>
              </a:rPr>
              <a:t>】</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448115" y="5746021"/>
            <a:ext cx="1000792" cy="954107"/>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・隣接する他</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サイン</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と</a:t>
            </a:r>
            <a:r>
              <a:rPr lang="ja-JP" altLang="en-US" sz="800" dirty="0">
                <a:latin typeface="Meiryo UI" panose="020B0604030504040204" pitchFamily="50" charset="-128"/>
                <a:ea typeface="Meiryo UI" panose="020B0604030504040204" pitchFamily="50" charset="-128"/>
                <a:cs typeface="メイリオ" panose="020B0604030504040204" pitchFamily="50" charset="-128"/>
              </a:rPr>
              <a:t>の表記方法</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が</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異なる</a:t>
            </a:r>
            <a:endParaRPr lang="en-US" altLang="ja-JP" sz="8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・色彩が単調で</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情報</a:t>
            </a:r>
            <a:r>
              <a:rPr lang="ja-JP" altLang="en-US" sz="800" dirty="0">
                <a:latin typeface="Meiryo UI" panose="020B0604030504040204" pitchFamily="50" charset="-128"/>
                <a:ea typeface="Meiryo UI" panose="020B0604030504040204" pitchFamily="50" charset="-128"/>
                <a:cs typeface="メイリオ" panose="020B0604030504040204" pitchFamily="50" charset="-128"/>
              </a:rPr>
              <a:t>がわかりにくい</a:t>
            </a:r>
            <a:endParaRPr lang="en-US" altLang="ja-JP" sz="8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・ピクトが使用</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されて</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いない</a:t>
            </a:r>
            <a:endParaRPr lang="ja-JP" altLang="en-US" sz="8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右矢印 23"/>
          <p:cNvSpPr/>
          <p:nvPr/>
        </p:nvSpPr>
        <p:spPr>
          <a:xfrm>
            <a:off x="6845635" y="5530067"/>
            <a:ext cx="108000" cy="720000"/>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25" name="Picture 17" descr="C:\Users\Tomoya KAMIJO\Desktop\三色サイン_例.jpg"/>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3420" y="5198454"/>
            <a:ext cx="1986874" cy="356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407"/>
          <p:cNvSpPr>
            <a:spLocks noChangeArrowheads="1"/>
          </p:cNvSpPr>
          <p:nvPr/>
        </p:nvSpPr>
        <p:spPr bwMode="auto">
          <a:xfrm>
            <a:off x="6769295" y="4979347"/>
            <a:ext cx="960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改良</a:t>
            </a:r>
            <a:r>
              <a:rPr lang="ja-JP" altLang="en-US" sz="1000" dirty="0">
                <a:solidFill>
                  <a:srgbClr val="000000"/>
                </a:solidFill>
                <a:latin typeface="Meiryo UI" panose="020B0604030504040204" pitchFamily="50" charset="-128"/>
                <a:ea typeface="Meiryo UI" panose="020B0604030504040204" pitchFamily="50" charset="-128"/>
              </a:rPr>
              <a:t>後</a:t>
            </a:r>
            <a:r>
              <a:rPr lang="en-US" altLang="ja-JP" sz="1000" dirty="0" smtClean="0">
                <a:solidFill>
                  <a:srgbClr val="000000"/>
                </a:solidFill>
                <a:latin typeface="Meiryo UI" panose="020B0604030504040204" pitchFamily="50" charset="-128"/>
                <a:ea typeface="Meiryo UI" panose="020B0604030504040204" pitchFamily="50" charset="-128"/>
              </a:rPr>
              <a:t>】</a:t>
            </a:r>
            <a:endParaRPr lang="en-US" altLang="ja-JP" sz="1000" dirty="0">
              <a:solidFill>
                <a:srgbClr val="000000"/>
              </a:solidFill>
              <a:latin typeface="Meiryo UI" panose="020B0604030504040204" pitchFamily="50" charset="-128"/>
              <a:ea typeface="Meiryo UI" panose="020B0604030504040204" pitchFamily="50" charset="-128"/>
            </a:endParaRPr>
          </a:p>
        </p:txBody>
      </p:sp>
      <p:pic>
        <p:nvPicPr>
          <p:cNvPr id="27" name="Picture 15" descr="C:\Users\Tomoya KAMIJO\Desktop\三色サイン_改良後.jpg"/>
          <p:cNvPicPr preferRelativeResize="0">
            <a:picLocks noChangeAspect="1" noChangeArrowheads="1"/>
          </p:cNvPicPr>
          <p:nvPr/>
        </p:nvPicPr>
        <p:blipFill rotWithShape="1">
          <a:blip r:embed="rId7" cstate="print">
            <a:extLst>
              <a:ext uri="{28A0092B-C50C-407E-A947-70E740481C1C}">
                <a14:useLocalDpi xmlns:a14="http://schemas.microsoft.com/office/drawing/2010/main" val="0"/>
              </a:ext>
            </a:extLst>
          </a:blip>
          <a:srcRect l="24170" t="24188" r="19353" b="20250"/>
          <a:stretch/>
        </p:blipFill>
        <p:spPr bwMode="auto">
          <a:xfrm>
            <a:off x="7671969" y="5797609"/>
            <a:ext cx="1291468" cy="7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6888564" y="5720663"/>
            <a:ext cx="952388" cy="907941"/>
          </a:xfrm>
          <a:prstGeom prst="rect">
            <a:avLst/>
          </a:prstGeom>
          <a:noFill/>
        </p:spPr>
        <p:txBody>
          <a:bodyPr wrap="square" rtlCol="0">
            <a:spAutoFit/>
          </a:bodyPr>
          <a:lstStyle>
            <a:defPPr>
              <a:defRPr lang="ja-JP"/>
            </a:defPPr>
            <a:lvl1pPr>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800" dirty="0">
                <a:latin typeface="Meiryo UI" panose="020B0604030504040204" pitchFamily="50" charset="-128"/>
                <a:ea typeface="Meiryo UI" panose="020B0604030504040204" pitchFamily="50" charset="-128"/>
              </a:rPr>
              <a:t>・表記</a:t>
            </a:r>
            <a:r>
              <a:rPr lang="ja-JP" altLang="en-US" sz="800" dirty="0" smtClean="0">
                <a:latin typeface="Meiryo UI" panose="020B0604030504040204" pitchFamily="50" charset="-128"/>
                <a:ea typeface="Meiryo UI" panose="020B0604030504040204" pitchFamily="50" charset="-128"/>
              </a:rPr>
              <a:t>方法</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統一</a:t>
            </a:r>
            <a:r>
              <a:rPr lang="en-US" altLang="ja-JP"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情報</a:t>
            </a:r>
            <a:r>
              <a:rPr lang="ja-JP" altLang="en-US" sz="700" dirty="0" smtClean="0">
                <a:latin typeface="Meiryo UI" panose="020B0604030504040204" pitchFamily="50" charset="-128"/>
                <a:ea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断絶の改善）</a:t>
            </a:r>
            <a:endParaRPr lang="en-US" altLang="ja-JP" sz="7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・背景色の改善、</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ピクトの統一</a:t>
            </a:r>
            <a:r>
              <a:rPr lang="en-US" altLang="ja-JP"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視認性の改善）</a:t>
            </a:r>
          </a:p>
        </p:txBody>
      </p:sp>
      <p:sp>
        <p:nvSpPr>
          <p:cNvPr id="29" name="正方形/長方形 28"/>
          <p:cNvSpPr/>
          <p:nvPr/>
        </p:nvSpPr>
        <p:spPr>
          <a:xfrm>
            <a:off x="96805" y="3280054"/>
            <a:ext cx="8958739" cy="1641231"/>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2095" y="4993668"/>
            <a:ext cx="8958739" cy="1764000"/>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9990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883"/>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Ⅲ</a:t>
            </a:r>
            <a:r>
              <a:rPr lang="zh-TW" altLang="en-US" sz="2800" dirty="0" smtClean="0">
                <a:latin typeface="Meiryo UI" pitchFamily="50" charset="-128"/>
                <a:ea typeface="Meiryo UI" pitchFamily="50" charset="-128"/>
                <a:cs typeface="Meiryo UI" pitchFamily="50" charset="-128"/>
              </a:rPr>
              <a:t>．</a:t>
            </a:r>
            <a:r>
              <a:rPr lang="ja-JP" altLang="en-US" sz="2800" dirty="0">
                <a:latin typeface="Meiryo UI" pitchFamily="50" charset="-128"/>
                <a:ea typeface="Meiryo UI" pitchFamily="50" charset="-128"/>
                <a:cs typeface="Meiryo UI" pitchFamily="50" charset="-128"/>
              </a:rPr>
              <a:t>検討</a:t>
            </a:r>
            <a:r>
              <a:rPr lang="zh-TW" altLang="en-US" sz="2800" dirty="0" smtClean="0">
                <a:latin typeface="Meiryo UI" pitchFamily="50" charset="-128"/>
                <a:ea typeface="Meiryo UI" pitchFamily="50" charset="-128"/>
                <a:cs typeface="Meiryo UI" pitchFamily="50" charset="-128"/>
              </a:rPr>
              <a:t>経緯</a:t>
            </a:r>
            <a:endParaRPr lang="zh-TW" altLang="en-US" sz="28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18</a:t>
            </a:fld>
            <a:endParaRPr lang="ja-JP" altLang="en-US" dirty="0"/>
          </a:p>
        </p:txBody>
      </p:sp>
      <p:graphicFrame>
        <p:nvGraphicFramePr>
          <p:cNvPr id="11" name="表 10"/>
          <p:cNvGraphicFramePr>
            <a:graphicFrameLocks noGrp="1"/>
          </p:cNvGraphicFramePr>
          <p:nvPr>
            <p:extLst/>
          </p:nvPr>
        </p:nvGraphicFramePr>
        <p:xfrm>
          <a:off x="459881" y="1108752"/>
          <a:ext cx="8208912" cy="5112000"/>
        </p:xfrm>
        <a:graphic>
          <a:graphicData uri="http://schemas.openxmlformats.org/drawingml/2006/table">
            <a:tbl>
              <a:tblPr>
                <a:tableStyleId>{5C22544A-7EE6-4342-B048-85BDC9FD1C3A}</a:tableStyleId>
              </a:tblPr>
              <a:tblGrid>
                <a:gridCol w="208823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00">
                <a:tc>
                  <a:txBody>
                    <a:bodyPr/>
                    <a:lstStyle/>
                    <a:p>
                      <a:pPr algn="ctr" fontAlgn="ctr"/>
                      <a:r>
                        <a:rPr lang="ja-JP" altLang="en-US" sz="1600" b="0" i="0" u="none" strike="noStrike" dirty="0" smtClean="0">
                          <a:effectLst/>
                          <a:latin typeface="Meiryo UI" pitchFamily="50" charset="-128"/>
                          <a:ea typeface="Meiryo UI" pitchFamily="50" charset="-128"/>
                          <a:cs typeface="Meiryo UI" pitchFamily="50" charset="-128"/>
                        </a:rPr>
                        <a:t>年月日</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　　　　　　　　主な内容</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extLst>
                  <a:ext uri="{0D108BD9-81ED-4DB2-BD59-A6C34878D82A}">
                    <a16:rowId xmlns:a16="http://schemas.microsoft.com/office/drawing/2014/main" val="10000"/>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23</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11</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4</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endParaRPr lang="en-US" altLang="ja-JP" sz="1600" b="0" i="0" u="none" strike="noStrike" dirty="0" smtClean="0">
                        <a:effectLst/>
                        <a:latin typeface="Meiryo UI" pitchFamily="50" charset="-128"/>
                        <a:ea typeface="Meiryo UI" pitchFamily="50" charset="-128"/>
                        <a:cs typeface="Meiryo UI" pitchFamily="50" charset="-128"/>
                      </a:endParaRPr>
                    </a:p>
                    <a:p>
                      <a:pPr algn="l" fontAlgn="ctr"/>
                      <a:r>
                        <a:rPr lang="ja-JP" altLang="en-US" sz="1600" b="0" i="0" u="none" strike="noStrike" dirty="0" smtClean="0">
                          <a:effectLst/>
                          <a:latin typeface="Meiryo UI" pitchFamily="50" charset="-128"/>
                          <a:ea typeface="Meiryo UI" pitchFamily="50" charset="-128"/>
                          <a:cs typeface="Meiryo UI" pitchFamily="50" charset="-128"/>
                        </a:rPr>
                        <a:t>・大阪府の公共交通の現況について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1"/>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23</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6</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・乗継改善に向けた検討について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2"/>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日</a:t>
                      </a:r>
                      <a:endParaRPr lang="zh-TW"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・乗継改善に向けた検討、アンケート調査について</a:t>
                      </a:r>
                      <a:endParaRPr lang="en-US" altLang="ja-JP" sz="1600" b="0" i="0" u="none" strike="noStrike" dirty="0" smtClean="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3"/>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3</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27</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・乗継改善に向けた取組みについて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4"/>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27</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大阪における公共交通のあり方についての意見交換会</a:t>
                      </a:r>
                      <a:endParaRPr lang="en-US" altLang="ja-JP" sz="1600" b="0" i="0" u="none" strike="noStrike" dirty="0" smtClean="0">
                        <a:effectLst/>
                        <a:latin typeface="Meiryo UI" pitchFamily="50" charset="-128"/>
                        <a:ea typeface="Meiryo UI" pitchFamily="50" charset="-128"/>
                        <a:cs typeface="Meiryo UI" pitchFamily="50" charset="-128"/>
                      </a:endParaRPr>
                    </a:p>
                    <a:p>
                      <a:pPr algn="l" fontAlgn="ctr"/>
                      <a:r>
                        <a:rPr lang="ja-JP" altLang="en-US" sz="1600" b="0" i="0" u="none" strike="noStrike" dirty="0" smtClean="0">
                          <a:effectLst/>
                          <a:latin typeface="Meiryo UI" pitchFamily="50" charset="-128"/>
                          <a:ea typeface="Meiryo UI" pitchFamily="50" charset="-128"/>
                          <a:cs typeface="Meiryo UI" pitchFamily="50" charset="-128"/>
                        </a:rPr>
                        <a:t>・大阪の公共交通の課題や目指すべき姿について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5"/>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25</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7</a:t>
                      </a:r>
                      <a:r>
                        <a:rPr lang="ja-JP" altLang="en-US" sz="1600" b="0" i="0" u="none" strike="noStrike" dirty="0" smtClean="0">
                          <a:effectLst/>
                          <a:latin typeface="Meiryo UI" pitchFamily="50" charset="-128"/>
                          <a:ea typeface="Meiryo UI" pitchFamily="50" charset="-128"/>
                          <a:cs typeface="Meiryo UI" pitchFamily="50" charset="-128"/>
                        </a:rPr>
                        <a:t>日</a:t>
                      </a:r>
                      <a:endParaRPr 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大阪における公共交通のあり方についての意見交換会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・大阪における公共交通のあり方について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6"/>
                  </a:ext>
                </a:extLst>
              </a:tr>
            </a:tbl>
          </a:graphicData>
        </a:graphic>
      </p:graphicFrame>
      <p:sp>
        <p:nvSpPr>
          <p:cNvPr id="7" name="正方形/長方形 6"/>
          <p:cNvSpPr>
            <a:spLocks noChangeArrowheads="1"/>
          </p:cNvSpPr>
          <p:nvPr/>
        </p:nvSpPr>
        <p:spPr bwMode="auto">
          <a:xfrm>
            <a:off x="99841" y="754824"/>
            <a:ext cx="8928992" cy="5657568"/>
          </a:xfrm>
          <a:prstGeom prst="rect">
            <a:avLst/>
          </a:prstGeom>
          <a:noFill/>
          <a:ln w="6350">
            <a:solidFill>
              <a:schemeClr val="tx1"/>
            </a:solidFill>
            <a:prstDash val="sysDot"/>
            <a:miter lim="800000"/>
            <a:headEnd/>
            <a:tailEnd/>
          </a:ln>
        </p:spPr>
        <p:txBody>
          <a:bodyPr wrap="square" lIns="72000" tIns="72000" rIns="72000" bIns="72000">
            <a:noAutofit/>
          </a:bodyPr>
          <a:lstStyle/>
          <a:p>
            <a:pPr marL="365125" indent="-365125"/>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検討経緯</a:t>
            </a:r>
            <a:r>
              <a:rPr lang="en-US" altLang="ja-JP" sz="1600" dirty="0" smtClean="0">
                <a:latin typeface="Meiryo UI" pitchFamily="50" charset="-128"/>
                <a:ea typeface="Meiryo UI" pitchFamily="50" charset="-128"/>
                <a:cs typeface="Meiryo UI" pitchFamily="50" charset="-128"/>
              </a:rPr>
              <a:t>】</a:t>
            </a: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0642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a:t>
            </a:fld>
            <a:endParaRPr lang="ja-JP" altLang="en-US" dirty="0"/>
          </a:p>
        </p:txBody>
      </p:sp>
      <p:sp>
        <p:nvSpPr>
          <p:cNvPr id="3" name="テキスト ボックス 26"/>
          <p:cNvSpPr txBox="1">
            <a:spLocks noChangeArrowheads="1"/>
          </p:cNvSpPr>
          <p:nvPr/>
        </p:nvSpPr>
        <p:spPr bwMode="auto">
          <a:xfrm>
            <a:off x="-409648" y="653736"/>
            <a:ext cx="8424936" cy="5232202"/>
          </a:xfrm>
          <a:prstGeom prst="rect">
            <a:avLst/>
          </a:prstGeom>
          <a:noFill/>
          <a:ln w="9525">
            <a:noFill/>
            <a:miter lim="800000"/>
            <a:headEnd/>
            <a:tailEnd/>
          </a:ln>
        </p:spPr>
        <p:txBody>
          <a:bodyPr wrap="square">
            <a:spAutoFit/>
          </a:bodyPr>
          <a:lstStyle/>
          <a:p>
            <a:r>
              <a:rPr lang="ja-JP" altLang="en-US" sz="2400" b="1" dirty="0" smtClean="0">
                <a:latin typeface="Meiryo UI"/>
                <a:ea typeface="Meiryo UI"/>
                <a:cs typeface="Meiryo UI"/>
              </a:rPr>
              <a:t>　</a:t>
            </a:r>
            <a:r>
              <a:rPr lang="ja-JP" altLang="en-US" sz="2400" dirty="0" smtClean="0">
                <a:latin typeface="Meiryo UI"/>
                <a:ea typeface="Meiryo UI"/>
                <a:cs typeface="Meiryo UI"/>
              </a:rPr>
              <a:t>　　　</a:t>
            </a:r>
            <a:r>
              <a:rPr lang="ja-JP" altLang="en-US" sz="2400" b="1" dirty="0" smtClean="0">
                <a:latin typeface="Meiryo UI"/>
                <a:ea typeface="Meiryo UI"/>
                <a:cs typeface="Meiryo UI"/>
              </a:rPr>
              <a:t>　　　　　</a:t>
            </a:r>
            <a:endParaRPr lang="en-US" altLang="ja-JP" sz="2400" b="1" dirty="0" smtClean="0">
              <a:latin typeface="Meiryo UI"/>
              <a:ea typeface="Meiryo UI"/>
              <a:cs typeface="Meiryo UI"/>
            </a:endParaRPr>
          </a:p>
          <a:p>
            <a:endParaRPr lang="en-US" altLang="ja-JP" sz="2400" b="1" dirty="0" smtClean="0">
              <a:latin typeface="Meiryo UI"/>
              <a:ea typeface="Meiryo UI"/>
              <a:cs typeface="Meiryo UI"/>
            </a:endParaRPr>
          </a:p>
          <a:p>
            <a:r>
              <a:rPr lang="ja-JP" altLang="en-US" sz="2600" b="1" dirty="0">
                <a:latin typeface="Meiryo UI"/>
                <a:ea typeface="Meiryo UI"/>
                <a:cs typeface="Meiryo UI"/>
              </a:rPr>
              <a:t>　</a:t>
            </a:r>
            <a:r>
              <a:rPr lang="ja-JP" altLang="en-US" sz="2600" b="1" dirty="0" smtClean="0">
                <a:latin typeface="Meiryo UI"/>
                <a:ea typeface="Meiryo UI"/>
                <a:cs typeface="Meiryo UI"/>
              </a:rPr>
              <a:t>　　　　　</a:t>
            </a:r>
            <a:r>
              <a:rPr lang="en-US" altLang="ja-JP" sz="2600" b="1" dirty="0">
                <a:latin typeface="Meiryo UI"/>
                <a:ea typeface="Meiryo UI"/>
                <a:cs typeface="Meiryo UI"/>
              </a:rPr>
              <a:t>Ⅰ</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データ編</a:t>
            </a:r>
            <a:endParaRPr lang="en-US" altLang="ja-JP" sz="2600" b="1" dirty="0" smtClean="0">
              <a:latin typeface="Meiryo UI"/>
              <a:ea typeface="Meiryo UI"/>
              <a:cs typeface="Meiryo UI"/>
            </a:endParaRPr>
          </a:p>
          <a:p>
            <a:r>
              <a:rPr lang="ja-JP" altLang="en-US" sz="2600" b="1" dirty="0" smtClean="0">
                <a:latin typeface="Meiryo UI"/>
                <a:ea typeface="Meiryo UI"/>
                <a:cs typeface="Meiryo UI"/>
              </a:rPr>
              <a:t>　</a:t>
            </a:r>
            <a:r>
              <a:rPr lang="ja-JP" altLang="en-US" sz="2600" b="1" dirty="0">
                <a:latin typeface="Meiryo UI"/>
                <a:ea typeface="Meiryo UI"/>
                <a:cs typeface="Meiryo UI"/>
              </a:rPr>
              <a:t>　</a:t>
            </a:r>
            <a:r>
              <a:rPr lang="ja-JP" altLang="en-US" sz="2600" b="1"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-1</a:t>
            </a:r>
            <a:r>
              <a:rPr lang="ja-JP" altLang="en-US" sz="2600" dirty="0" err="1">
                <a:latin typeface="Meiryo UI"/>
                <a:ea typeface="Meiryo UI"/>
                <a:cs typeface="Meiryo UI"/>
              </a:rPr>
              <a:t>．</a:t>
            </a:r>
            <a:r>
              <a:rPr lang="ja-JP" altLang="en-US" sz="2600" dirty="0">
                <a:latin typeface="Meiryo UI"/>
                <a:ea typeface="Meiryo UI"/>
                <a:cs typeface="Meiryo UI"/>
              </a:rPr>
              <a:t>公共交通の役割・</a:t>
            </a:r>
            <a:r>
              <a:rPr lang="ja-JP" altLang="en-US" sz="2600" dirty="0" smtClean="0">
                <a:latin typeface="Meiryo UI"/>
                <a:ea typeface="Meiryo UI"/>
                <a:cs typeface="Meiryo UI"/>
              </a:rPr>
              <a:t>効果</a:t>
            </a:r>
            <a:endParaRPr lang="en-US" altLang="ja-JP" sz="2600" dirty="0" smtClean="0">
              <a:latin typeface="Meiryo UI"/>
              <a:ea typeface="Meiryo UI"/>
              <a:cs typeface="Meiryo UI"/>
            </a:endParaRPr>
          </a:p>
          <a:p>
            <a:r>
              <a:rPr lang="ja-JP" altLang="en-US" sz="2600" dirty="0" smtClean="0">
                <a:latin typeface="Meiryo UI"/>
                <a:ea typeface="Meiryo UI"/>
                <a:cs typeface="Meiryo UI"/>
              </a:rPr>
              <a:t>　</a:t>
            </a:r>
            <a:r>
              <a:rPr lang="ja-JP" altLang="en-US" sz="2600" dirty="0">
                <a:latin typeface="Meiryo UI"/>
                <a:ea typeface="Meiryo UI"/>
                <a:cs typeface="Meiryo UI"/>
              </a:rPr>
              <a:t>　</a:t>
            </a:r>
            <a:r>
              <a:rPr lang="ja-JP" altLang="en-US" sz="2600"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-2</a:t>
            </a:r>
            <a:r>
              <a:rPr lang="ja-JP" altLang="en-US" sz="2600" dirty="0" err="1">
                <a:latin typeface="Meiryo UI"/>
                <a:ea typeface="Meiryo UI"/>
                <a:cs typeface="Meiryo UI"/>
              </a:rPr>
              <a:t>．</a:t>
            </a:r>
            <a:r>
              <a:rPr lang="ja-JP" altLang="en-US" sz="2600" dirty="0">
                <a:latin typeface="Meiryo UI"/>
                <a:ea typeface="Meiryo UI"/>
                <a:cs typeface="Meiryo UI"/>
              </a:rPr>
              <a:t>大阪の公共交通の</a:t>
            </a:r>
            <a:r>
              <a:rPr lang="ja-JP" altLang="en-US" sz="2600" dirty="0" smtClean="0">
                <a:latin typeface="Meiryo UI"/>
                <a:ea typeface="Meiryo UI"/>
                <a:cs typeface="Meiryo UI"/>
              </a:rPr>
              <a:t>特色　</a:t>
            </a:r>
            <a:endParaRPr lang="en-US" altLang="ja-JP" sz="2600" dirty="0" smtClean="0">
              <a:latin typeface="Meiryo UI"/>
              <a:ea typeface="Meiryo UI"/>
              <a:cs typeface="Meiryo UI"/>
            </a:endParaRPr>
          </a:p>
          <a:p>
            <a:r>
              <a:rPr lang="ja-JP" altLang="en-US" sz="2600" dirty="0">
                <a:latin typeface="Meiryo UI"/>
                <a:ea typeface="Meiryo UI"/>
                <a:cs typeface="Meiryo UI"/>
              </a:rPr>
              <a:t>　</a:t>
            </a:r>
            <a:r>
              <a:rPr lang="ja-JP" altLang="en-US" sz="2600"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‐3.</a:t>
            </a:r>
            <a:r>
              <a:rPr lang="ja-JP" altLang="en-US" sz="2600" dirty="0" smtClean="0">
                <a:latin typeface="Meiryo UI"/>
                <a:ea typeface="Meiryo UI"/>
                <a:cs typeface="Meiryo UI"/>
              </a:rPr>
              <a:t>　大阪の公共交通に関わる最近の動き</a:t>
            </a:r>
            <a:endParaRPr lang="en-US" altLang="ja-JP" sz="2600" dirty="0" smtClean="0">
              <a:latin typeface="Meiryo UI"/>
              <a:ea typeface="Meiryo UI"/>
              <a:cs typeface="Meiryo UI"/>
            </a:endParaRPr>
          </a:p>
          <a:p>
            <a:r>
              <a:rPr lang="ja-JP" altLang="en-US" sz="2600" dirty="0" smtClean="0">
                <a:latin typeface="Meiryo UI"/>
                <a:ea typeface="Meiryo UI"/>
                <a:cs typeface="Meiryo UI"/>
              </a:rPr>
              <a:t>　</a:t>
            </a:r>
            <a:r>
              <a:rPr lang="ja-JP" altLang="en-US" sz="2600" dirty="0">
                <a:latin typeface="Meiryo UI"/>
                <a:ea typeface="Meiryo UI"/>
                <a:cs typeface="Meiryo UI"/>
              </a:rPr>
              <a:t>　</a:t>
            </a:r>
            <a:r>
              <a:rPr lang="ja-JP" altLang="en-US" sz="2600"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-4</a:t>
            </a:r>
            <a:r>
              <a:rPr lang="ja-JP" altLang="en-US" sz="2600" dirty="0" err="1" smtClean="0">
                <a:latin typeface="Meiryo UI"/>
                <a:ea typeface="Meiryo UI"/>
                <a:cs typeface="Meiryo UI"/>
              </a:rPr>
              <a:t>．</a:t>
            </a:r>
            <a:r>
              <a:rPr lang="ja-JP" altLang="en-US" sz="2600" dirty="0" smtClean="0">
                <a:latin typeface="Meiryo UI"/>
                <a:ea typeface="Meiryo UI"/>
                <a:cs typeface="Meiryo UI"/>
              </a:rPr>
              <a:t>改善</a:t>
            </a:r>
            <a:r>
              <a:rPr lang="ja-JP" altLang="en-US" sz="2600" dirty="0">
                <a:latin typeface="Meiryo UI"/>
                <a:ea typeface="Meiryo UI"/>
                <a:cs typeface="Meiryo UI"/>
              </a:rPr>
              <a:t>・強化すべき点</a:t>
            </a:r>
          </a:p>
          <a:p>
            <a:endParaRPr lang="en-US" altLang="ja-JP" sz="2600" b="1" dirty="0" smtClean="0">
              <a:latin typeface="Meiryo UI"/>
              <a:ea typeface="Meiryo UI"/>
              <a:cs typeface="Meiryo UI"/>
            </a:endParaRPr>
          </a:p>
          <a:p>
            <a:r>
              <a:rPr lang="ja-JP" altLang="en-US" sz="2600" b="1" dirty="0" smtClean="0">
                <a:latin typeface="Meiryo UI"/>
                <a:ea typeface="Meiryo UI"/>
                <a:cs typeface="Meiryo UI"/>
              </a:rPr>
              <a:t>　　 　　　　</a:t>
            </a:r>
            <a:r>
              <a:rPr lang="en-US" altLang="ja-JP" sz="2600" b="1" dirty="0">
                <a:latin typeface="Meiryo UI"/>
                <a:ea typeface="Meiryo UI"/>
                <a:cs typeface="Meiryo UI"/>
              </a:rPr>
              <a:t>Ⅱ</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民間投資等との連携による財源確保の例</a:t>
            </a:r>
            <a:endParaRPr lang="en-US" altLang="ja-JP" sz="2600" b="1" dirty="0" smtClean="0">
              <a:latin typeface="Meiryo UI"/>
              <a:ea typeface="Meiryo UI"/>
              <a:cs typeface="Meiryo UI"/>
            </a:endParaRPr>
          </a:p>
          <a:p>
            <a:endParaRPr lang="en-US" altLang="ja-JP" sz="2600" b="1" dirty="0" smtClean="0">
              <a:latin typeface="Meiryo UI"/>
              <a:ea typeface="Meiryo UI"/>
              <a:cs typeface="Meiryo UI"/>
            </a:endParaRPr>
          </a:p>
          <a:p>
            <a:r>
              <a:rPr lang="ja-JP" altLang="en-US" sz="2600" b="1" dirty="0">
                <a:latin typeface="Meiryo UI"/>
                <a:ea typeface="Meiryo UI"/>
                <a:cs typeface="Meiryo UI"/>
              </a:rPr>
              <a:t>　</a:t>
            </a:r>
            <a:r>
              <a:rPr lang="ja-JP" altLang="en-US" sz="2600" b="1" dirty="0" smtClean="0">
                <a:latin typeface="Meiryo UI"/>
                <a:ea typeface="Meiryo UI"/>
                <a:cs typeface="Meiryo UI"/>
              </a:rPr>
              <a:t>　　　　　 </a:t>
            </a:r>
            <a:r>
              <a:rPr lang="en-US" altLang="ja-JP" sz="2600" b="1" dirty="0">
                <a:latin typeface="Meiryo UI"/>
                <a:ea typeface="Meiryo UI"/>
                <a:cs typeface="Meiryo UI"/>
              </a:rPr>
              <a:t>Ⅲ</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検討経緯</a:t>
            </a:r>
            <a:endParaRPr lang="en-US" altLang="ja-JP" sz="2600" b="1" dirty="0" smtClean="0">
              <a:latin typeface="Meiryo UI"/>
              <a:ea typeface="Meiryo UI"/>
              <a:cs typeface="Meiryo UI"/>
            </a:endParaRPr>
          </a:p>
          <a:p>
            <a:endParaRPr lang="en-US" altLang="ja-JP" sz="2600" b="1" dirty="0" smtClean="0">
              <a:latin typeface="Meiryo UI"/>
              <a:ea typeface="Meiryo UI"/>
              <a:cs typeface="Meiryo UI"/>
            </a:endParaRPr>
          </a:p>
          <a:p>
            <a:r>
              <a:rPr lang="ja-JP" altLang="en-US" sz="2600" b="1" dirty="0" smtClean="0">
                <a:latin typeface="Meiryo UI"/>
                <a:ea typeface="Meiryo UI"/>
                <a:cs typeface="Meiryo UI"/>
              </a:rPr>
              <a:t>　　　 　　　</a:t>
            </a:r>
            <a:r>
              <a:rPr lang="en-US" altLang="ja-JP" sz="2600" b="1" dirty="0">
                <a:latin typeface="Meiryo UI"/>
                <a:ea typeface="Meiryo UI"/>
                <a:cs typeface="Meiryo UI"/>
              </a:rPr>
              <a:t>Ⅳ</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用語集</a:t>
            </a:r>
            <a:endParaRPr lang="en-US" altLang="ja-JP" sz="2600" b="1" dirty="0" smtClean="0">
              <a:latin typeface="Meiryo UI"/>
              <a:ea typeface="Meiryo UI"/>
              <a:cs typeface="Meiryo UI"/>
            </a:endParaRPr>
          </a:p>
        </p:txBody>
      </p:sp>
      <p:sp>
        <p:nvSpPr>
          <p:cNvPr id="4" name="テキスト ボックス 26"/>
          <p:cNvSpPr txBox="1">
            <a:spLocks noChangeArrowheads="1"/>
          </p:cNvSpPr>
          <p:nvPr/>
        </p:nvSpPr>
        <p:spPr bwMode="auto">
          <a:xfrm>
            <a:off x="7812360" y="184482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２</a:t>
            </a:r>
            <a:endParaRPr lang="en-US" altLang="ja-JP" sz="1600" dirty="0" smtClean="0">
              <a:latin typeface="Meiryo UI"/>
              <a:ea typeface="Meiryo UI"/>
              <a:cs typeface="Meiryo UI"/>
            </a:endParaRPr>
          </a:p>
        </p:txBody>
      </p:sp>
      <p:sp>
        <p:nvSpPr>
          <p:cNvPr id="5" name="テキスト ボックス 26"/>
          <p:cNvSpPr txBox="1">
            <a:spLocks noChangeArrowheads="1"/>
          </p:cNvSpPr>
          <p:nvPr/>
        </p:nvSpPr>
        <p:spPr bwMode="auto">
          <a:xfrm>
            <a:off x="7785124" y="1144635"/>
            <a:ext cx="1224136" cy="311335"/>
          </a:xfrm>
          <a:prstGeom prst="rect">
            <a:avLst/>
          </a:prstGeom>
          <a:noFill/>
          <a:ln w="9525">
            <a:noFill/>
            <a:miter lim="800000"/>
            <a:headEnd/>
            <a:tailEnd/>
          </a:ln>
        </p:spPr>
        <p:txBody>
          <a:bodyPr wrap="square">
            <a:noAutofit/>
          </a:bodyPr>
          <a:lstStyle/>
          <a:p>
            <a:pPr algn="ctr"/>
            <a:r>
              <a:rPr lang="ja-JP" altLang="en-US" sz="1600" dirty="0">
                <a:latin typeface="Meiryo UI"/>
                <a:ea typeface="Meiryo UI"/>
                <a:cs typeface="Meiryo UI"/>
              </a:rPr>
              <a:t>頁</a:t>
            </a:r>
            <a:endParaRPr lang="en-US" altLang="ja-JP" sz="1600" dirty="0" smtClean="0">
              <a:latin typeface="Meiryo UI"/>
              <a:ea typeface="Meiryo UI"/>
              <a:cs typeface="Meiryo UI"/>
            </a:endParaRPr>
          </a:p>
        </p:txBody>
      </p:sp>
      <p:sp>
        <p:nvSpPr>
          <p:cNvPr id="6" name="テキスト ボックス 26"/>
          <p:cNvSpPr txBox="1">
            <a:spLocks noChangeArrowheads="1"/>
          </p:cNvSpPr>
          <p:nvPr/>
        </p:nvSpPr>
        <p:spPr bwMode="auto">
          <a:xfrm>
            <a:off x="7798913" y="2253569"/>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a:latin typeface="Meiryo UI"/>
                <a:ea typeface="Meiryo UI"/>
                <a:cs typeface="Meiryo UI"/>
              </a:rPr>
              <a:t>4</a:t>
            </a:r>
            <a:endParaRPr lang="en-US" altLang="ja-JP" sz="1600" dirty="0" smtClean="0">
              <a:latin typeface="Meiryo UI"/>
              <a:ea typeface="Meiryo UI"/>
              <a:cs typeface="Meiryo UI"/>
            </a:endParaRPr>
          </a:p>
        </p:txBody>
      </p:sp>
      <p:sp>
        <p:nvSpPr>
          <p:cNvPr id="7" name="テキスト ボックス 26"/>
          <p:cNvSpPr txBox="1">
            <a:spLocks noChangeArrowheads="1"/>
          </p:cNvSpPr>
          <p:nvPr/>
        </p:nvSpPr>
        <p:spPr bwMode="auto">
          <a:xfrm>
            <a:off x="7812360" y="264948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ja-JP" altLang="en-US" sz="1600" dirty="0">
                <a:latin typeface="Meiryo UI"/>
                <a:ea typeface="Meiryo UI"/>
                <a:cs typeface="Meiryo UI"/>
              </a:rPr>
              <a:t>７</a:t>
            </a:r>
            <a:endParaRPr lang="en-US" altLang="ja-JP" sz="1600" dirty="0" smtClean="0">
              <a:latin typeface="Meiryo UI"/>
              <a:ea typeface="Meiryo UI"/>
              <a:cs typeface="Meiryo UI"/>
            </a:endParaRPr>
          </a:p>
        </p:txBody>
      </p:sp>
      <p:sp>
        <p:nvSpPr>
          <p:cNvPr id="8" name="テキスト ボックス 26"/>
          <p:cNvSpPr txBox="1">
            <a:spLocks noChangeArrowheads="1"/>
          </p:cNvSpPr>
          <p:nvPr/>
        </p:nvSpPr>
        <p:spPr bwMode="auto">
          <a:xfrm>
            <a:off x="7842564" y="307732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10</a:t>
            </a:r>
          </a:p>
        </p:txBody>
      </p:sp>
      <p:sp>
        <p:nvSpPr>
          <p:cNvPr id="9" name="テキスト ボックス 26"/>
          <p:cNvSpPr txBox="1">
            <a:spLocks noChangeArrowheads="1"/>
          </p:cNvSpPr>
          <p:nvPr/>
        </p:nvSpPr>
        <p:spPr bwMode="auto">
          <a:xfrm>
            <a:off x="7870921" y="3855561"/>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17</a:t>
            </a:r>
          </a:p>
        </p:txBody>
      </p:sp>
      <p:sp>
        <p:nvSpPr>
          <p:cNvPr id="10" name="テキスト ボックス 26"/>
          <p:cNvSpPr txBox="1">
            <a:spLocks noChangeArrowheads="1"/>
          </p:cNvSpPr>
          <p:nvPr/>
        </p:nvSpPr>
        <p:spPr bwMode="auto">
          <a:xfrm>
            <a:off x="7837900" y="5393567"/>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20</a:t>
            </a:r>
          </a:p>
        </p:txBody>
      </p:sp>
      <p:sp>
        <p:nvSpPr>
          <p:cNvPr id="11" name="テキスト ボックス 26"/>
          <p:cNvSpPr txBox="1">
            <a:spLocks noChangeArrowheads="1"/>
          </p:cNvSpPr>
          <p:nvPr/>
        </p:nvSpPr>
        <p:spPr bwMode="auto">
          <a:xfrm>
            <a:off x="7852701" y="462456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18</a:t>
            </a:r>
          </a:p>
        </p:txBody>
      </p:sp>
    </p:spTree>
    <p:extLst>
      <p:ext uri="{BB962C8B-B14F-4D97-AF65-F5344CB8AC3E}">
        <p14:creationId xmlns:p14="http://schemas.microsoft.com/office/powerpoint/2010/main" val="419754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19</a:t>
            </a:fld>
            <a:endParaRPr lang="ja-JP" altLang="en-US" dirty="0"/>
          </a:p>
        </p:txBody>
      </p:sp>
      <p:graphicFrame>
        <p:nvGraphicFramePr>
          <p:cNvPr id="3" name="表 2"/>
          <p:cNvGraphicFramePr>
            <a:graphicFrameLocks noGrp="1"/>
          </p:cNvGraphicFramePr>
          <p:nvPr>
            <p:extLst/>
          </p:nvPr>
        </p:nvGraphicFramePr>
        <p:xfrm>
          <a:off x="525904" y="1205208"/>
          <a:ext cx="8208912" cy="3528000"/>
        </p:xfrm>
        <a:graphic>
          <a:graphicData uri="http://schemas.openxmlformats.org/drawingml/2006/table">
            <a:tbl>
              <a:tblPr>
                <a:tableStyleId>{5C22544A-7EE6-4342-B048-85BDC9FD1C3A}</a:tableStyleId>
              </a:tblPr>
              <a:tblGrid>
                <a:gridCol w="208823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00">
                <a:tc>
                  <a:txBody>
                    <a:bodyPr/>
                    <a:lstStyle/>
                    <a:p>
                      <a:pPr algn="ctr" fontAlgn="ctr"/>
                      <a:r>
                        <a:rPr lang="ja-JP" altLang="en-US" sz="1600" b="0" i="0" u="none" strike="noStrike" dirty="0" smtClean="0">
                          <a:effectLst/>
                          <a:latin typeface="Meiryo UI" pitchFamily="50" charset="-128"/>
                          <a:ea typeface="Meiryo UI" pitchFamily="50" charset="-128"/>
                          <a:cs typeface="Meiryo UI" pitchFamily="50" charset="-128"/>
                        </a:rPr>
                        <a:t>年月日</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　　　　　　　　主な内容</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extLst>
                  <a:ext uri="{0D108BD9-81ED-4DB2-BD59-A6C34878D82A}">
                    <a16:rowId xmlns:a16="http://schemas.microsoft.com/office/drawing/2014/main" val="10000"/>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29</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8</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endParaRPr lang="en-US" altLang="ja-JP" sz="1600" b="0" i="0" u="none" strike="noStrike" dirty="0" smtClean="0">
                        <a:effectLst/>
                        <a:latin typeface="Meiryo UI" pitchFamily="50" charset="-128"/>
                        <a:ea typeface="Meiryo UI" pitchFamily="50" charset="-128"/>
                        <a:cs typeface="Meiryo UI" pitchFamily="50" charset="-128"/>
                      </a:endParaRPr>
                    </a:p>
                    <a:p>
                      <a:pPr algn="l" fontAlgn="ctr"/>
                      <a:r>
                        <a:rPr lang="ja-JP" altLang="en-US" sz="1600" b="0" i="0" u="none" strike="noStrike" dirty="0" smtClean="0">
                          <a:effectLst/>
                          <a:latin typeface="Meiryo UI" pitchFamily="50" charset="-128"/>
                          <a:ea typeface="Meiryo UI" pitchFamily="50" charset="-128"/>
                          <a:cs typeface="Meiryo UI" pitchFamily="50" charset="-128"/>
                        </a:rPr>
                        <a:t>・大阪を取り巻く現状と課題</a:t>
                      </a:r>
                      <a:endParaRPr lang="en-US" altLang="ja-JP" sz="1600" b="0" i="0" u="none" strike="noStrike" dirty="0" smtClean="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1"/>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30</a:t>
                      </a:r>
                      <a:r>
                        <a:rPr lang="ja-JP" altLang="en-US" sz="1600" b="0" i="0" u="none" strike="noStrike" dirty="0" smtClean="0">
                          <a:effectLst/>
                          <a:latin typeface="Meiryo UI" pitchFamily="50" charset="-128"/>
                          <a:ea typeface="Meiryo UI" pitchFamily="50" charset="-128"/>
                          <a:cs typeface="Meiryo UI" pitchFamily="50" charset="-128"/>
                        </a:rPr>
                        <a:t>年１月</a:t>
                      </a:r>
                      <a:r>
                        <a:rPr lang="en-US" altLang="ja-JP" sz="1600" b="0" i="0" u="none" strike="noStrike" dirty="0" smtClean="0">
                          <a:effectLst/>
                          <a:latin typeface="Meiryo UI" pitchFamily="50" charset="-128"/>
                          <a:ea typeface="Meiryo UI" pitchFamily="50" charset="-128"/>
                          <a:cs typeface="Meiryo UI" pitchFamily="50" charset="-128"/>
                        </a:rPr>
                        <a:t>16</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・新たな交通道路政策の展望、今後の施策の方向性</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2"/>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30</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8</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3</a:t>
                      </a:r>
                      <a:r>
                        <a:rPr lang="ja-JP" altLang="en-US" sz="1600" b="0" i="0" u="none" strike="noStrike" dirty="0" smtClean="0">
                          <a:effectLst/>
                          <a:latin typeface="Meiryo UI" pitchFamily="50" charset="-128"/>
                          <a:ea typeface="Meiryo UI" pitchFamily="50" charset="-128"/>
                          <a:cs typeface="Meiryo UI" pitchFamily="50" charset="-128"/>
                        </a:rPr>
                        <a:t>日</a:t>
                      </a:r>
                      <a:endParaRPr lang="zh-TW"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・今後の施策の検討</a:t>
                      </a:r>
                      <a:endParaRPr lang="en-US" altLang="ja-JP" sz="1600" b="0" i="0" u="none" strike="noStrike" dirty="0" smtClean="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3"/>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30</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21</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・地域毎の課題への対応方向性の検討、成果指標の検討・設定</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4"/>
                  </a:ext>
                </a:extLst>
              </a:tr>
            </a:tbl>
          </a:graphicData>
        </a:graphic>
      </p:graphicFrame>
      <p:sp>
        <p:nvSpPr>
          <p:cNvPr id="4" name="正方形/長方形 3"/>
          <p:cNvSpPr>
            <a:spLocks noChangeArrowheads="1"/>
          </p:cNvSpPr>
          <p:nvPr/>
        </p:nvSpPr>
        <p:spPr bwMode="auto">
          <a:xfrm>
            <a:off x="165864" y="851280"/>
            <a:ext cx="8928992" cy="5657568"/>
          </a:xfrm>
          <a:prstGeom prst="rect">
            <a:avLst/>
          </a:prstGeom>
          <a:noFill/>
          <a:ln w="6350">
            <a:solidFill>
              <a:schemeClr val="tx1"/>
            </a:solidFill>
            <a:prstDash val="sysDot"/>
            <a:miter lim="800000"/>
            <a:headEnd/>
            <a:tailEnd/>
          </a:ln>
        </p:spPr>
        <p:txBody>
          <a:bodyPr wrap="square" lIns="72000" tIns="72000" rIns="72000" bIns="72000">
            <a:noAutofit/>
          </a:bodyPr>
          <a:lstStyle/>
          <a:p>
            <a:pPr marL="365125" indent="-365125"/>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検討経緯</a:t>
            </a:r>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　（</a:t>
            </a:r>
            <a:r>
              <a:rPr lang="en-US" altLang="ja-JP" sz="1600" dirty="0" smtClean="0">
                <a:latin typeface="Meiryo UI" pitchFamily="50" charset="-128"/>
                <a:ea typeface="Meiryo UI" pitchFamily="50" charset="-128"/>
                <a:cs typeface="Meiryo UI" pitchFamily="50" charset="-128"/>
              </a:rPr>
              <a:t>H26.1</a:t>
            </a:r>
            <a:r>
              <a:rPr lang="ja-JP" altLang="en-US" sz="1600" dirty="0" smtClean="0">
                <a:latin typeface="Meiryo UI" pitchFamily="50" charset="-128"/>
                <a:ea typeface="Meiryo UI" pitchFamily="50" charset="-128"/>
                <a:cs typeface="Meiryo UI" pitchFamily="50" charset="-128"/>
              </a:rPr>
              <a:t>策定以降）</a:t>
            </a:r>
            <a:endParaRPr lang="en-US" altLang="ja-JP" sz="1600"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503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293525249"/>
              </p:ext>
            </p:extLst>
          </p:nvPr>
        </p:nvGraphicFramePr>
        <p:xfrm>
          <a:off x="97823" y="620688"/>
          <a:ext cx="8938673" cy="60714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38187">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グランドデザイン・</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大阪</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グランドデザイン・大阪都市圏</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en-US" altLang="ja-JP" sz="1500" u="none" strike="noStrike" dirty="0" smtClean="0">
                          <a:solidFill>
                            <a:schemeClr val="tx1"/>
                          </a:solidFill>
                          <a:effectLst/>
                          <a:latin typeface="Meiryo UI" pitchFamily="50" charset="-128"/>
                          <a:ea typeface="Meiryo UI" pitchFamily="50" charset="-128"/>
                          <a:cs typeface="Meiryo UI" pitchFamily="50" charset="-128"/>
                        </a:rPr>
                        <a:t>2050</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年を目標に、創造的な人材が集積し、住み、働き、楽しみたくなる魅力・環境を備えた大都市・大阪の都市空間の姿をわかりやすく示したもの（グランドデザイン・大阪</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H24.6</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策定、グランドデザイン・大阪都市圏</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H28.12</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1"/>
                  </a:ext>
                </a:extLst>
              </a:tr>
              <a:tr h="648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インバウンド</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海外から日本へ訪れる観光客を示す観光用語	</a:t>
                      </a: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166363322"/>
                  </a:ext>
                </a:extLst>
              </a:tr>
              <a:tr h="757800">
                <a:tc>
                  <a:txBody>
                    <a:bodyPr/>
                    <a:lstStyle/>
                    <a:p>
                      <a:pPr algn="l"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IR</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カジノ施設及び会議場施設、レクリエーション施設、展示施設、宿泊施設</a:t>
                      </a: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　その他の観光の振興に寄与すると認められる施設が一体となっている施設（</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Integrated Resort</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）のこと</a:t>
                      </a:r>
                    </a:p>
                  </a:txBody>
                  <a:tcPr marL="72000" marR="36000" marT="36000" marB="36000" anchor="ctr"/>
                </a:tc>
                <a:tc>
                  <a:txBody>
                    <a:bodyPr/>
                    <a:lstStyle/>
                    <a:p>
                      <a:pPr algn="ctr" fontAlgn="ctr"/>
                      <a:r>
                        <a:rPr lang="en-US" sz="1500" b="0" i="0" u="none" strike="noStrike" dirty="0" smtClean="0">
                          <a:solidFill>
                            <a:schemeClr val="tx1"/>
                          </a:solidFill>
                          <a:effectLst/>
                          <a:latin typeface="Meiryo UI" pitchFamily="50" charset="-128"/>
                          <a:ea typeface="Meiryo UI" pitchFamily="50" charset="-128"/>
                          <a:cs typeface="Meiryo UI" pitchFamily="50" charset="-128"/>
                        </a:rPr>
                        <a:t>P5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96665555"/>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アクティブシニア</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元気な高齢者。健康で、時間的・経済的なゆとりがあり、社会への積極的な参加意欲と自分なりの価値観を大切にする活力にあふれた高齢者</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５</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593254339"/>
                  </a:ext>
                </a:extLst>
              </a:tr>
              <a:tr h="757800">
                <a:tc>
                  <a:txBody>
                    <a:bodyPr/>
                    <a:lstStyle/>
                    <a:p>
                      <a:pPr algn="l"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ICT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情報</a:t>
                      </a:r>
                      <a:r>
                        <a:rPr lang="en-US" altLang="ja-JP" sz="1500" b="0" i="0" u="none" strike="noStrike" baseline="0" dirty="0" smtClean="0">
                          <a:solidFill>
                            <a:schemeClr val="tx1"/>
                          </a:solidFill>
                          <a:latin typeface="Meiryo UI" panose="020B0604030504040204" pitchFamily="50" charset="-128"/>
                          <a:ea typeface="Meiryo UI" panose="020B0604030504040204" pitchFamily="50" charset="-128"/>
                        </a:rPr>
                        <a:t>(information)</a:t>
                      </a:r>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や通信</a:t>
                      </a:r>
                      <a:r>
                        <a:rPr lang="en-US" altLang="ja-JP" sz="1500" b="0" i="0" u="none" strike="noStrike" baseline="0" dirty="0" smtClean="0">
                          <a:solidFill>
                            <a:schemeClr val="tx1"/>
                          </a:solidFill>
                          <a:latin typeface="Meiryo UI" panose="020B0604030504040204" pitchFamily="50" charset="-128"/>
                          <a:ea typeface="Meiryo UI" panose="020B0604030504040204" pitchFamily="50" charset="-128"/>
                        </a:rPr>
                        <a:t>(communication)</a:t>
                      </a:r>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に関する技術の総称。コンピューター・インターネット・携帯電話などを使う情報処理や通信に関する技術</a:t>
                      </a:r>
                      <a:endParaRPr lang="ja-JP" altLang="en-US" sz="1600" b="0" i="0" u="none" strike="noStrike" baseline="0" dirty="0" smtClean="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520610182"/>
                  </a:ext>
                </a:extLst>
              </a:tr>
              <a:tr h="757800">
                <a:tc>
                  <a:txBody>
                    <a:bodyPr/>
                    <a:lstStyle/>
                    <a:p>
                      <a:pPr algn="l" fontAlgn="ctr"/>
                      <a:r>
                        <a:rPr lang="en-US" altLang="ja-JP" sz="1500" b="0" i="0" u="none" strike="noStrike" dirty="0" err="1" smtClean="0">
                          <a:solidFill>
                            <a:schemeClr val="tx1"/>
                          </a:solidFill>
                          <a:effectLst/>
                          <a:latin typeface="Meiryo UI" pitchFamily="50" charset="-128"/>
                          <a:ea typeface="Meiryo UI" pitchFamily="50" charset="-128"/>
                          <a:cs typeface="Meiryo UI" pitchFamily="50" charset="-128"/>
                        </a:rPr>
                        <a:t>MaaS</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(Mobility</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 </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as</a:t>
                      </a:r>
                      <a:r>
                        <a:rPr lang="en-US" altLang="ja-JP" sz="1500" b="0" i="0" u="none" strike="noStrike" baseline="0" dirty="0" smtClean="0">
                          <a:solidFill>
                            <a:schemeClr val="tx1"/>
                          </a:solidFill>
                          <a:effectLst/>
                          <a:latin typeface="Meiryo UI" pitchFamily="50" charset="-128"/>
                          <a:ea typeface="Meiryo UI" pitchFamily="50" charset="-128"/>
                          <a:cs typeface="Meiryo UI" pitchFamily="50" charset="-128"/>
                        </a:rPr>
                        <a:t> a Service</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出発地から目的地までの移動ニーズに対して最適な移動手段をシームレスに一つのアプリで提供するなど、移動を単なる手段としてではなく、利用者にとっての一元的なサービスとして捉える概念</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909635114"/>
                  </a:ext>
                </a:extLst>
              </a:tr>
              <a:tr h="648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公共ストック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公共投資により整備された基盤施設や建築物のこと</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P6</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4233121900"/>
                  </a:ext>
                </a:extLst>
              </a:tr>
            </a:tbl>
          </a:graphicData>
        </a:graphic>
      </p:graphicFrame>
      <p:sp>
        <p:nvSpPr>
          <p:cNvPr id="3" name="Rectangle 2"/>
          <p:cNvSpPr>
            <a:spLocks noChangeArrowheads="1"/>
          </p:cNvSpPr>
          <p:nvPr/>
        </p:nvSpPr>
        <p:spPr bwMode="auto">
          <a:xfrm>
            <a:off x="0" y="-27384"/>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Ⅳ</a:t>
            </a:r>
            <a:r>
              <a:rPr lang="ja-JP" altLang="en-US" sz="2800" dirty="0" err="1"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用語集</a:t>
            </a:r>
            <a:endParaRPr lang="ja-JP" altLang="en-US" sz="28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20</a:t>
            </a:fld>
            <a:endParaRPr lang="ja-JP" altLang="en-US" dirty="0"/>
          </a:p>
        </p:txBody>
      </p:sp>
    </p:spTree>
    <p:extLst>
      <p:ext uri="{BB962C8B-B14F-4D97-AF65-F5344CB8AC3E}">
        <p14:creationId xmlns:p14="http://schemas.microsoft.com/office/powerpoint/2010/main" val="243651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21</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360473684"/>
              </p:ext>
            </p:extLst>
          </p:nvPr>
        </p:nvGraphicFramePr>
        <p:xfrm>
          <a:off x="97823" y="131048"/>
          <a:ext cx="8928000" cy="59238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国土軸</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dirty="0" smtClean="0">
                          <a:solidFill>
                            <a:schemeClr val="tx1"/>
                          </a:solidFill>
                          <a:effectLst/>
                          <a:latin typeface="Meiryo UI" panose="020B0604030504040204" pitchFamily="50" charset="-128"/>
                          <a:ea typeface="Meiryo UI" panose="020B0604030504040204" pitchFamily="50" charset="-128"/>
                        </a:rPr>
                        <a:t>文化と生活様式を創造するための基礎的条件である気候、風土、文化蓄積、アジア・太平洋地域に占める地理的特性において共通性を有する地域の連なりからなり、国土の縦断方向に形成される軸状の圏域のこと</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P6</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446600911"/>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リダンダンシー</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dirty="0" smtClean="0">
                          <a:solidFill>
                            <a:schemeClr val="tx1"/>
                          </a:solidFill>
                          <a:effectLst/>
                          <a:latin typeface="Meiryo UI" panose="020B0604030504040204" pitchFamily="50" charset="-128"/>
                          <a:ea typeface="Meiryo UI" panose="020B0604030504040204" pitchFamily="50" charset="-128"/>
                        </a:rPr>
                        <a:t>「冗長性」、「余剰」を意味する英語であり、国土計画上では、自然災害等による障害発生時に、一部の区間の途絶や一部施設の破壊が全体の機能不全につながらないように、予め交通ネットワークやライフライン施設を多重化したり、予備の手段が用意されている様な性質を示す</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P6</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731887263"/>
                  </a:ext>
                </a:extLst>
              </a:tr>
              <a:tr h="7578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コミュニティバス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交通空白地域・不便地域の解消、高齢者等の外出促進、公共施設の利用促進などを目的として、地方自治体（市区町村）や</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NPO</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などが運行するバス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2"/>
                  </a:ext>
                </a:extLst>
              </a:tr>
              <a:tr h="7200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可動式ホーム柵</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プラットホーム縁端部に設けた柵によりプラットホームと線路を仕切り、列車到着時のみ柵が開閉する設備</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750816415"/>
                  </a:ext>
                </a:extLst>
              </a:tr>
              <a:tr h="720000">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乗継案内情報システム</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公共空間や交通機関等の様々な場所でディスプレイ等の電子的な表示機器を使って、公共交通の運行</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情報や乗継案内等</a:t>
                      </a:r>
                      <a:r>
                        <a:rPr lang="ja-JP" altLang="en-US" sz="1500" u="none" strike="noStrike" dirty="0">
                          <a:solidFill>
                            <a:schemeClr val="tx1"/>
                          </a:solidFill>
                          <a:effectLst/>
                          <a:latin typeface="Meiryo UI" pitchFamily="50" charset="-128"/>
                          <a:ea typeface="Meiryo UI" pitchFamily="50" charset="-128"/>
                          <a:cs typeface="Meiryo UI" pitchFamily="50" charset="-128"/>
                        </a:rPr>
                        <a:t>の情報発信を行う</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システム</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34728222"/>
                  </a:ext>
                </a:extLst>
              </a:tr>
              <a:tr h="612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ラストワンマイル</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鉄道駅やバス停等の交通結節点から目的地までの移動</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091836394"/>
                  </a:ext>
                </a:extLst>
              </a:tr>
              <a:tr h="612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自動運転バス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加速・操舵・制御などの操作をシステムが行い運行するバス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11307204"/>
                  </a:ext>
                </a:extLst>
              </a:tr>
            </a:tbl>
          </a:graphicData>
        </a:graphic>
      </p:graphicFrame>
    </p:spTree>
    <p:extLst>
      <p:ext uri="{BB962C8B-B14F-4D97-AF65-F5344CB8AC3E}">
        <p14:creationId xmlns:p14="http://schemas.microsoft.com/office/powerpoint/2010/main" val="73465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22</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997361056"/>
              </p:ext>
            </p:extLst>
          </p:nvPr>
        </p:nvGraphicFramePr>
        <p:xfrm>
          <a:off x="97823" y="131048"/>
          <a:ext cx="8928000" cy="6642256"/>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デマンド型交通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デマンド（需要・要求）に応じて運行する乗合交通機関をいう。</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利用者の事前予約に応じる形で運行経路や運航スケジュールをそれに合わせて運行する交通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215516117"/>
                  </a:ext>
                </a:extLst>
              </a:tr>
              <a:tr h="918256">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シェアバイク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自転車を共同利用する交通システムで、多数の自転車を都市内の各所に配置し、利用者はどこの拠点</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ポート</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からでも借り出して、好きなポートで返却ができる都市交通手段</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49955395"/>
                  </a:ext>
                </a:extLst>
              </a:tr>
              <a:tr h="7200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大阪の成長戦略</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大阪</a:t>
                      </a:r>
                      <a:r>
                        <a:rPr lang="ja-JP" altLang="en-US" sz="1500" u="none" strike="noStrike" dirty="0">
                          <a:solidFill>
                            <a:schemeClr val="tx1"/>
                          </a:solidFill>
                          <a:effectLst/>
                          <a:latin typeface="Meiryo UI" pitchFamily="50" charset="-128"/>
                          <a:ea typeface="Meiryo UI" pitchFamily="50" charset="-128"/>
                          <a:cs typeface="Meiryo UI" pitchFamily="50" charset="-128"/>
                        </a:rPr>
                        <a:t>がこれまでの長期低迷を脱し、日本の成長エンジンとして再生するための方向性を示した</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もの（</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H25.1</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H28.12</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改訂、</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H30.3</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改訂）</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3"/>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副首都ビジョン</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東西二極の一極として日本の成長エンジンの役割を果たす「副首都」をめざして、大阪府と大阪市が一体となって取り組む中長期的な方向性をまとめたもの（</a:t>
                      </a:r>
                      <a:r>
                        <a:rPr lang="en-US" altLang="ja-JP" sz="1500" dirty="0" smtClean="0">
                          <a:solidFill>
                            <a:schemeClr val="tx1"/>
                          </a:solidFill>
                          <a:latin typeface="Meiryo UI" panose="020B0604030504040204" pitchFamily="50" charset="-128"/>
                          <a:ea typeface="Meiryo UI" panose="020B0604030504040204" pitchFamily="50" charset="-128"/>
                        </a:rPr>
                        <a:t>H29.1</a:t>
                      </a:r>
                      <a:r>
                        <a:rPr lang="ja-JP" altLang="en-US" sz="1500" dirty="0" smtClean="0">
                          <a:solidFill>
                            <a:schemeClr val="tx1"/>
                          </a:solidFill>
                          <a:latin typeface="Meiryo UI" panose="020B0604030504040204" pitchFamily="50" charset="-128"/>
                          <a:ea typeface="Meiryo UI" panose="020B0604030504040204" pitchFamily="50" charset="-128"/>
                        </a:rPr>
                        <a:t>策定）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 </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68075359"/>
                  </a:ext>
                </a:extLst>
              </a:tr>
              <a:tr h="757800">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大阪府</a:t>
                      </a:r>
                      <a:r>
                        <a:rPr lang="zh-TW" altLang="en-US" sz="1500" u="none" strike="noStrike" dirty="0" smtClean="0">
                          <a:solidFill>
                            <a:schemeClr val="tx1"/>
                          </a:solidFill>
                          <a:effectLst/>
                          <a:latin typeface="Meiryo UI" pitchFamily="50" charset="-128"/>
                          <a:ea typeface="Meiryo UI" pitchFamily="50" charset="-128"/>
                          <a:cs typeface="Meiryo UI" pitchFamily="50" charset="-128"/>
                        </a:rPr>
                        <a:t>都市整備</a:t>
                      </a:r>
                      <a:endParaRPr lang="en-US" altLang="zh-TW" sz="150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zh-TW" altLang="en-US" sz="1500" u="none" strike="noStrike" dirty="0" smtClean="0">
                          <a:solidFill>
                            <a:schemeClr val="tx1"/>
                          </a:solidFill>
                          <a:effectLst/>
                          <a:latin typeface="Meiryo UI" pitchFamily="50" charset="-128"/>
                          <a:ea typeface="Meiryo UI" pitchFamily="50" charset="-128"/>
                          <a:cs typeface="Meiryo UI" pitchFamily="50" charset="-128"/>
                        </a:rPr>
                        <a:t>中期</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計画（案）</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大阪の成長戦略や財政構造改革プラン（案）等に示された将来像や財政運営の方向性を踏まえ、都市インフラ政策の総合的指針として、概ね</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30</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年先</a:t>
                      </a:r>
                      <a:r>
                        <a:rPr lang="ja-JP" altLang="en-US" sz="1500" u="none" strike="noStrike" dirty="0">
                          <a:solidFill>
                            <a:schemeClr val="tx1"/>
                          </a:solidFill>
                          <a:effectLst/>
                          <a:latin typeface="Meiryo UI" pitchFamily="50" charset="-128"/>
                          <a:ea typeface="Meiryo UI" pitchFamily="50" charset="-128"/>
                          <a:cs typeface="Meiryo UI" pitchFamily="50" charset="-128"/>
                        </a:rPr>
                        <a:t>を見通しつつ当面の</a:t>
                      </a:r>
                      <a:r>
                        <a:rPr lang="en-US" altLang="ja-JP" sz="1500" u="none" strike="noStrike" dirty="0">
                          <a:solidFill>
                            <a:schemeClr val="tx1"/>
                          </a:solidFill>
                          <a:effectLst/>
                          <a:latin typeface="Meiryo UI" pitchFamily="50" charset="-128"/>
                          <a:ea typeface="Meiryo UI" pitchFamily="50" charset="-128"/>
                          <a:cs typeface="Meiryo UI" pitchFamily="50" charset="-128"/>
                        </a:rPr>
                        <a:t>10 </a:t>
                      </a:r>
                      <a:r>
                        <a:rPr lang="ja-JP" altLang="en-US" sz="1500" u="none" strike="noStrike" dirty="0">
                          <a:solidFill>
                            <a:schemeClr val="tx1"/>
                          </a:solidFill>
                          <a:effectLst/>
                          <a:latin typeface="Meiryo UI" pitchFamily="50" charset="-128"/>
                          <a:ea typeface="Meiryo UI" pitchFamily="50" charset="-128"/>
                          <a:cs typeface="Meiryo UI" pitchFamily="50" charset="-128"/>
                        </a:rPr>
                        <a:t>年間を対象とした</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計画（</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H24.3</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その後</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PDCA</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サイクルに基づき点検を実施し、その結果を基に改訂（</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H28.3</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改訂）</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386503096"/>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交通道路マスタープラン</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概ね</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2025</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年を目標として長期的な交通政策の方向性を示す大阪府の総合的な交通政策に関する計画（</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H16.3</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策定）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341172845"/>
                  </a:ext>
                </a:extLst>
              </a:tr>
              <a:tr h="757800">
                <a:tc>
                  <a:txBody>
                    <a:bodyPr/>
                    <a:lstStyle/>
                    <a:p>
                      <a:pPr algn="l" fontAlgn="ctr"/>
                      <a:r>
                        <a:rPr lang="zh-TW" altLang="en-US" sz="1500" u="none" strike="noStrike" dirty="0">
                          <a:solidFill>
                            <a:schemeClr val="tx1"/>
                          </a:solidFill>
                          <a:effectLst/>
                          <a:latin typeface="Meiryo UI" pitchFamily="50" charset="-128"/>
                          <a:ea typeface="Meiryo UI" pitchFamily="50" charset="-128"/>
                          <a:cs typeface="Meiryo UI" pitchFamily="50" charset="-128"/>
                        </a:rPr>
                        <a:t>近畿地方交通審議会</a:t>
                      </a:r>
                      <a:r>
                        <a:rPr lang="zh-TW" altLang="en-US" sz="1500" u="none" strike="noStrike" dirty="0" smtClean="0">
                          <a:solidFill>
                            <a:schemeClr val="tx1"/>
                          </a:solidFill>
                          <a:effectLst/>
                          <a:latin typeface="Meiryo UI" pitchFamily="50" charset="-128"/>
                          <a:ea typeface="Meiryo UI" pitchFamily="50" charset="-128"/>
                          <a:cs typeface="Meiryo UI" pitchFamily="50" charset="-128"/>
                        </a:rPr>
                        <a:t>答申</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第８号</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目標</a:t>
                      </a:r>
                      <a:r>
                        <a:rPr lang="ja-JP" altLang="en-US" sz="1500" u="none" strike="noStrike" dirty="0">
                          <a:solidFill>
                            <a:schemeClr val="tx1"/>
                          </a:solidFill>
                          <a:effectLst/>
                          <a:latin typeface="Meiryo UI" pitchFamily="50" charset="-128"/>
                          <a:ea typeface="Meiryo UI" pitchFamily="50" charset="-128"/>
                          <a:cs typeface="Meiryo UI" pitchFamily="50" charset="-128"/>
                        </a:rPr>
                        <a:t>年次は</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平成</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27</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年、</a:t>
                      </a:r>
                      <a:r>
                        <a:rPr lang="ja-JP" altLang="en-US" sz="1500" u="none" strike="noStrike" dirty="0">
                          <a:solidFill>
                            <a:schemeClr val="tx1"/>
                          </a:solidFill>
                          <a:effectLst/>
                          <a:latin typeface="Meiryo UI" pitchFamily="50" charset="-128"/>
                          <a:ea typeface="Meiryo UI" pitchFamily="50" charset="-128"/>
                          <a:cs typeface="Meiryo UI" pitchFamily="50" charset="-128"/>
                        </a:rPr>
                        <a:t>対象地域は近畿２府</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４県。鉄道</a:t>
                      </a:r>
                      <a:r>
                        <a:rPr lang="ja-JP" altLang="en-US" sz="1500" u="none" strike="noStrike" dirty="0">
                          <a:solidFill>
                            <a:schemeClr val="tx1"/>
                          </a:solidFill>
                          <a:effectLst/>
                          <a:latin typeface="Meiryo UI" pitchFamily="50" charset="-128"/>
                          <a:ea typeface="Meiryo UI" pitchFamily="50" charset="-128"/>
                          <a:cs typeface="Meiryo UI" pitchFamily="50" charset="-128"/>
                        </a:rPr>
                        <a:t>ネットワーク計画やバスなど交通全般を対象に、中長期的な展望に立った近畿圏の総合的な交通施策の基本的方向性が示されて</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いる（</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H16.10</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617796181"/>
                  </a:ext>
                </a:extLst>
              </a:tr>
            </a:tbl>
          </a:graphicData>
        </a:graphic>
      </p:graphicFrame>
    </p:spTree>
    <p:extLst>
      <p:ext uri="{BB962C8B-B14F-4D97-AF65-F5344CB8AC3E}">
        <p14:creationId xmlns:p14="http://schemas.microsoft.com/office/powerpoint/2010/main" val="401683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23</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895784944"/>
              </p:ext>
            </p:extLst>
          </p:nvPr>
        </p:nvGraphicFramePr>
        <p:xfrm>
          <a:off x="97823" y="131048"/>
          <a:ext cx="8928000" cy="53820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近畿圏における空港アクセス鉄道ネットワークに関する調査</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平成</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30</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3</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月に取りまとめられた国土交通省による調査。人口減少や近畿圏を訪れる外国人の増加等、近畿圏を巡る状況の変化を踏まえ、空港アクセス鉄道ネットワークについて、複数提起されていた事業構想ごとの需要推計及び収支採算性等に関する検討が行われた</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879511455"/>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関西</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3</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空港</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京阪神</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にある三つの主要な</a:t>
                      </a: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空港</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の総称</a:t>
                      </a:r>
                      <a:endParaRPr kumimoji="1" lang="en-US" altLang="ja-JP" sz="1800" b="0" i="0" kern="1200" dirty="0" smtClean="0">
                        <a:solidFill>
                          <a:schemeClr val="tx1"/>
                        </a:solidFill>
                        <a:effectLst/>
                        <a:latin typeface="+mn-lt"/>
                        <a:ea typeface="+mn-ea"/>
                        <a:cs typeface="+mn-cs"/>
                      </a:endParaRPr>
                    </a:p>
                    <a:p>
                      <a:pPr algn="l" fontAlgn="ct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大阪国際空港、関西国際空港、神戸空港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P11</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948544251"/>
                  </a:ext>
                </a:extLst>
              </a:tr>
              <a:tr h="648000">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相互直通運転</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複数の</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鉄道事業者間</a:t>
                      </a:r>
                      <a:r>
                        <a:rPr lang="ja-JP" altLang="en-US" sz="1500" u="none" strike="noStrike" dirty="0">
                          <a:solidFill>
                            <a:schemeClr val="tx1"/>
                          </a:solidFill>
                          <a:effectLst/>
                          <a:latin typeface="Meiryo UI" pitchFamily="50" charset="-128"/>
                          <a:ea typeface="Meiryo UI" pitchFamily="50" charset="-128"/>
                          <a:cs typeface="Meiryo UI" pitchFamily="50" charset="-128"/>
                        </a:rPr>
                        <a:t>で相互に相手の路線に電車</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を乗入運転</a:t>
                      </a:r>
                      <a:r>
                        <a:rPr lang="ja-JP" altLang="en-US" sz="1500" u="none" strike="noStrike" dirty="0">
                          <a:solidFill>
                            <a:schemeClr val="tx1"/>
                          </a:solidFill>
                          <a:effectLst/>
                          <a:latin typeface="Meiryo UI" pitchFamily="50" charset="-128"/>
                          <a:ea typeface="Meiryo UI" pitchFamily="50" charset="-128"/>
                          <a:cs typeface="Meiryo UI" pitchFamily="50" charset="-128"/>
                        </a:rPr>
                        <a:t>する</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こと</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4091306826"/>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多機能デジタルサイネージ</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固定的な案内表示だけでなく、タッチパネル等を活用することにより、鉄道情報や観光案内など様々な情報を提供する、液晶ディスプレイなどの映像表示装置</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425118613"/>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百舌鳥・古市古墳群</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堺市・羽曳野市・藤井寺市にまたがる古墳群</a:t>
                      </a:r>
                      <a:endParaRPr lang="en-US" altLang="ja-JP" sz="1500" b="0" i="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令和元年</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7</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月に大阪初の世界遺産に登録</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P18</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3748412305"/>
                  </a:ext>
                </a:extLst>
              </a:tr>
              <a:tr h="792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パーク＆ライド</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都市部や観光地などの交通渋滞の緩和のため、自動車を郊外の公共交通機関乗降所（鉄道駅やバス停など）に設けた駐車場に停車させ、そこから鉄道やバスなどの公共交通機関に乗り換えて目的地に行く方法</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P21</a:t>
                      </a:r>
                    </a:p>
                  </a:txBody>
                  <a:tcPr marL="72000" marR="36000" marT="36000" marB="36000" anchor="ctr"/>
                </a:tc>
                <a:extLst>
                  <a:ext uri="{0D108BD9-81ED-4DB2-BD59-A6C34878D82A}">
                    <a16:rowId xmlns:a16="http://schemas.microsoft.com/office/drawing/2014/main" val="478923851"/>
                  </a:ext>
                </a:extLst>
              </a:tr>
            </a:tbl>
          </a:graphicData>
        </a:graphic>
      </p:graphicFrame>
    </p:spTree>
    <p:extLst>
      <p:ext uri="{BB962C8B-B14F-4D97-AF65-F5344CB8AC3E}">
        <p14:creationId xmlns:p14="http://schemas.microsoft.com/office/powerpoint/2010/main" val="3374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24</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044668225"/>
              </p:ext>
            </p:extLst>
          </p:nvPr>
        </p:nvGraphicFramePr>
        <p:xfrm>
          <a:off x="97823" y="131048"/>
          <a:ext cx="8928000" cy="52290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effectLst/>
                          <a:latin typeface="Meiryo UI" pitchFamily="50" charset="-128"/>
                          <a:ea typeface="Meiryo UI" pitchFamily="50" charset="-128"/>
                          <a:cs typeface="Meiryo UI" pitchFamily="50" charset="-128"/>
                        </a:rPr>
                        <a:t>用　</a:t>
                      </a:r>
                      <a:r>
                        <a:rPr lang="ja-JP" altLang="en-US" sz="1500" b="0" u="none" strike="noStrike" dirty="0" smtClean="0">
                          <a:effectLst/>
                          <a:latin typeface="Meiryo UI" pitchFamily="50" charset="-128"/>
                          <a:ea typeface="Meiryo UI" pitchFamily="50" charset="-128"/>
                          <a:cs typeface="Meiryo UI" pitchFamily="50" charset="-128"/>
                        </a:rPr>
                        <a:t>語</a:t>
                      </a:r>
                      <a:endParaRPr lang="ja-JP" altLang="en-US" sz="15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effectLst/>
                          <a:latin typeface="Meiryo UI" pitchFamily="50" charset="-128"/>
                          <a:ea typeface="Meiryo UI" pitchFamily="50" charset="-128"/>
                          <a:cs typeface="Meiryo UI" pitchFamily="50" charset="-128"/>
                        </a:rPr>
                        <a:t>解　</a:t>
                      </a:r>
                      <a:r>
                        <a:rPr lang="ja-JP" altLang="en-US" sz="1500" b="0" u="none" strike="noStrike" dirty="0" smtClean="0">
                          <a:effectLst/>
                          <a:latin typeface="Meiryo UI" pitchFamily="50" charset="-128"/>
                          <a:ea typeface="Meiryo UI" pitchFamily="50" charset="-128"/>
                          <a:cs typeface="Meiryo UI" pitchFamily="50" charset="-128"/>
                        </a:rPr>
                        <a:t>説</a:t>
                      </a:r>
                      <a:endParaRPr lang="ja-JP" altLang="en-US" sz="15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effectLst/>
                          <a:latin typeface="Meiryo UI" pitchFamily="50" charset="-128"/>
                          <a:ea typeface="Meiryo UI" pitchFamily="50" charset="-128"/>
                          <a:cs typeface="Meiryo UI" pitchFamily="50" charset="-128"/>
                        </a:rPr>
                        <a:t>掲載頁</a:t>
                      </a:r>
                      <a:endParaRPr lang="ja-JP" altLang="en-US" sz="15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費用便益比</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事業の妥当性を評価するための指標。</a:t>
                      </a:r>
                      <a:r>
                        <a:rPr lang="ja-JP" altLang="en-US" sz="1500" dirty="0" smtClean="0">
                          <a:solidFill>
                            <a:schemeClr val="tx1"/>
                          </a:solidFill>
                          <a:latin typeface="Meiryo UI" panose="020B0604030504040204" pitchFamily="50" charset="-128"/>
                          <a:ea typeface="Meiryo UI" panose="020B0604030504040204" pitchFamily="50" charset="-128"/>
                        </a:rPr>
                        <a:t>事業実施によって発現する効果のうち、貨幣換算可能なものを対象に便益を計測した上で、事業における建設投資額等の費用と比較するもの</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P26</a:t>
                      </a:r>
                    </a:p>
                  </a:txBody>
                  <a:tcPr marL="72000" marR="36000" marT="36000" marB="36000" anchor="ctr"/>
                </a:tc>
                <a:extLst>
                  <a:ext uri="{0D108BD9-81ED-4DB2-BD59-A6C34878D82A}">
                    <a16:rowId xmlns:a16="http://schemas.microsoft.com/office/drawing/2014/main" val="2076163368"/>
                  </a:ext>
                </a:extLst>
              </a:tr>
              <a:tr h="720000">
                <a:tc>
                  <a:txBody>
                    <a:bodyPr/>
                    <a:lstStyle/>
                    <a:p>
                      <a:pPr algn="l"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BRT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連節バス、ＰＴＰＳ（公共車両優先システム）、バス専用道、バスレーン等を組み合わせることで、速達性・定時性の確保や輸送能力の増大が可能となる高次の機能を備えたバスシステム</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P27</a:t>
                      </a:r>
                    </a:p>
                  </a:txBody>
                  <a:tcPr marL="72000" marR="36000" marT="36000" marB="36000" anchor="ctr"/>
                </a:tc>
                <a:extLst>
                  <a:ext uri="{0D108BD9-81ED-4DB2-BD59-A6C34878D82A}">
                    <a16:rowId xmlns:a16="http://schemas.microsoft.com/office/drawing/2014/main" val="278851434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広域緊急交通路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災害発生時に救助・救急、医療、消火並びに緊急物資の供給を迅速かつ的確に実施するための道路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P31</a:t>
                      </a:r>
                    </a:p>
                  </a:txBody>
                  <a:tcPr marL="72000" marR="36000" marT="36000" marB="36000" anchor="ctr"/>
                </a:tc>
                <a:extLst>
                  <a:ext uri="{0D108BD9-81ED-4DB2-BD59-A6C34878D82A}">
                    <a16:rowId xmlns:a16="http://schemas.microsoft.com/office/drawing/2014/main" val="3318290277"/>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新・大阪府地震防災アクションプラン</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平成２６年３月に修正した「大阪府地域防災計画」に基づき、地震津波被害の軽減に向けた具体的対策を着実に推進するため、平成２７年度から１０年間を取組期間として策定した計画（</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H27.3</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策定）</a:t>
                      </a:r>
                      <a:endPar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P31</a:t>
                      </a:r>
                    </a:p>
                  </a:txBody>
                  <a:tcPr marL="72000" marR="36000" marT="36000" marB="36000" anchor="ctr"/>
                </a:tc>
                <a:extLst>
                  <a:ext uri="{0D108BD9-81ED-4DB2-BD59-A6C34878D82A}">
                    <a16:rowId xmlns:a16="http://schemas.microsoft.com/office/drawing/2014/main" val="3416784759"/>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宿泊税</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大阪府内の宿泊施設に一定の金額以上の料金で宿泊する場合に課税される税金。</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大阪が世界有数の国際都市として発展していくことを目指し、都市の魅力を高めるとともに、観光の振興を図る施策に充当している</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参</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P17</a:t>
                      </a:r>
                    </a:p>
                  </a:txBody>
                  <a:tcPr marL="72000" marR="36000" marT="36000" marB="36000" anchor="ctr"/>
                </a:tc>
                <a:extLst>
                  <a:ext uri="{0D108BD9-81ED-4DB2-BD59-A6C34878D82A}">
                    <a16:rowId xmlns:a16="http://schemas.microsoft.com/office/drawing/2014/main" val="196717921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企業版ふるさと納税</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500" b="0" i="0" dirty="0" smtClean="0">
                          <a:solidFill>
                            <a:schemeClr val="tx1"/>
                          </a:solidFill>
                          <a:effectLst/>
                          <a:latin typeface="Meiryo UI" panose="020B0604030504040204" pitchFamily="50" charset="-128"/>
                          <a:ea typeface="Meiryo UI" panose="020B0604030504040204" pitchFamily="50" charset="-128"/>
                        </a:rPr>
                        <a:t>地方公共団体が行う地方創生の取組に対する企業の寄附について、税額が控除される制度</a:t>
                      </a:r>
                      <a:endParaRPr lang="en-US" altLang="ja-JP" sz="1500" b="0" i="0" dirty="0" smtClean="0">
                        <a:solidFill>
                          <a:schemeClr val="tx1"/>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gn="ctr"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参</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P17</a:t>
                      </a:r>
                    </a:p>
                  </a:txBody>
                  <a:tcPr marL="72000" marR="36000" marT="36000" marB="36000" anchor="ctr"/>
                </a:tc>
                <a:extLst>
                  <a:ext uri="{0D108BD9-81ED-4DB2-BD59-A6C34878D82A}">
                    <a16:rowId xmlns:a16="http://schemas.microsoft.com/office/drawing/2014/main" val="2615418250"/>
                  </a:ext>
                </a:extLst>
              </a:tr>
            </a:tbl>
          </a:graphicData>
        </a:graphic>
      </p:graphicFrame>
    </p:spTree>
    <p:extLst>
      <p:ext uri="{BB962C8B-B14F-4D97-AF65-F5344CB8AC3E}">
        <p14:creationId xmlns:p14="http://schemas.microsoft.com/office/powerpoint/2010/main" val="368126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178" y="476672"/>
            <a:ext cx="9144000" cy="568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優れた大量輸送性</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（大量</a:t>
            </a:r>
            <a:r>
              <a:rPr lang="ja-JP" altLang="en-US" sz="1600" dirty="0">
                <a:solidFill>
                  <a:schemeClr val="tx1"/>
                </a:solidFill>
                <a:latin typeface="Meiryo UI" pitchFamily="50" charset="-128"/>
                <a:ea typeface="Meiryo UI" pitchFamily="50" charset="-128"/>
                <a:cs typeface="Meiryo UI" pitchFamily="50" charset="-128"/>
              </a:rPr>
              <a:t>輸送に優れ、社会・経済活動に伴う人の移動に</a:t>
            </a:r>
            <a:r>
              <a:rPr lang="ja-JP" altLang="en-US" sz="1600" dirty="0" smtClean="0">
                <a:solidFill>
                  <a:schemeClr val="tx1"/>
                </a:solidFill>
                <a:latin typeface="Meiryo UI" pitchFamily="50" charset="-128"/>
                <a:ea typeface="Meiryo UI" pitchFamily="50" charset="-128"/>
                <a:cs typeface="Meiryo UI" pitchFamily="50" charset="-128"/>
              </a:rPr>
              <a:t>不可欠）</a:t>
            </a:r>
            <a:endParaRPr lang="ja-JP" altLang="en-US" sz="1600" dirty="0">
              <a:solidFill>
                <a:schemeClr val="tx1"/>
              </a:solidFill>
              <a:latin typeface="Meiryo UI" pitchFamily="50" charset="-128"/>
              <a:ea typeface="Meiryo UI" pitchFamily="50" charset="-128"/>
              <a:cs typeface="Meiryo UI" pitchFamily="50" charset="-128"/>
            </a:endParaRPr>
          </a:p>
          <a:p>
            <a:endParaRPr lang="en-US" altLang="ja-JP" sz="1600" dirty="0" smtClean="0">
              <a:solidFill>
                <a:schemeClr val="tx1"/>
              </a:solidFill>
              <a:latin typeface="Meiryo UI" pitchFamily="50" charset="-128"/>
              <a:ea typeface="Meiryo UI" pitchFamily="50" charset="-128"/>
              <a:cs typeface="Meiryo UI" pitchFamily="50" charset="-128"/>
            </a:endParaRPr>
          </a:p>
          <a:p>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7" name="正方形/長方形 26"/>
          <p:cNvSpPr/>
          <p:nvPr/>
        </p:nvSpPr>
        <p:spPr>
          <a:xfrm>
            <a:off x="-4432" y="3573016"/>
            <a:ext cx="91440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環境にやさしく省エネルギー</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（二酸化炭素</a:t>
            </a:r>
            <a:r>
              <a:rPr lang="ja-JP" altLang="en-US" sz="1600" dirty="0">
                <a:solidFill>
                  <a:schemeClr val="tx1"/>
                </a:solidFill>
                <a:latin typeface="Meiryo UI" pitchFamily="50" charset="-128"/>
                <a:ea typeface="Meiryo UI" pitchFamily="50" charset="-128"/>
                <a:cs typeface="Meiryo UI" pitchFamily="50" charset="-128"/>
              </a:rPr>
              <a:t>の排出量等は、自家用乗用車に比べ、鉄道で</a:t>
            </a:r>
            <a:r>
              <a:rPr lang="ja-JP" altLang="en-US" sz="1600" dirty="0" smtClean="0">
                <a:solidFill>
                  <a:schemeClr val="tx1"/>
                </a:solidFill>
                <a:latin typeface="Meiryo UI" pitchFamily="50" charset="-128"/>
                <a:ea typeface="Meiryo UI" pitchFamily="50" charset="-128"/>
                <a:cs typeface="Meiryo UI" pitchFamily="50" charset="-128"/>
              </a:rPr>
              <a:t>約７分</a:t>
            </a:r>
            <a:r>
              <a:rPr lang="ja-JP" altLang="en-US" sz="1600" dirty="0">
                <a:solidFill>
                  <a:schemeClr val="tx1"/>
                </a:solidFill>
                <a:latin typeface="Meiryo UI" pitchFamily="50" charset="-128"/>
                <a:ea typeface="Meiryo UI" pitchFamily="50" charset="-128"/>
                <a:cs typeface="Meiryo UI" pitchFamily="50" charset="-128"/>
              </a:rPr>
              <a:t>の１、バスで</a:t>
            </a:r>
            <a:r>
              <a:rPr lang="ja-JP" altLang="en-US" sz="1600" dirty="0" smtClean="0">
                <a:solidFill>
                  <a:schemeClr val="tx1"/>
                </a:solidFill>
                <a:latin typeface="Meiryo UI" pitchFamily="50" charset="-128"/>
                <a:ea typeface="Meiryo UI" pitchFamily="50" charset="-128"/>
                <a:cs typeface="Meiryo UI" pitchFamily="50" charset="-128"/>
              </a:rPr>
              <a:t>約２分</a:t>
            </a:r>
            <a:r>
              <a:rPr lang="ja-JP" altLang="en-US" sz="1600" dirty="0">
                <a:solidFill>
                  <a:schemeClr val="tx1"/>
                </a:solidFill>
                <a:latin typeface="Meiryo UI" pitchFamily="50" charset="-128"/>
                <a:ea typeface="Meiryo UI" pitchFamily="50" charset="-128"/>
                <a:cs typeface="Meiryo UI" pitchFamily="50" charset="-128"/>
              </a:rPr>
              <a:t>の</a:t>
            </a:r>
            <a:r>
              <a:rPr lang="ja-JP" altLang="en-US" sz="1600" dirty="0" smtClean="0">
                <a:solidFill>
                  <a:schemeClr val="tx1"/>
                </a:solidFill>
                <a:latin typeface="Meiryo UI" pitchFamily="50" charset="-128"/>
                <a:ea typeface="Meiryo UI" pitchFamily="50" charset="-128"/>
                <a:cs typeface="Meiryo UI" pitchFamily="50" charset="-128"/>
              </a:rPr>
              <a:t>１）</a:t>
            </a: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30" name="Text Box 93"/>
          <p:cNvSpPr txBox="1">
            <a:spLocks noChangeArrowheads="1"/>
          </p:cNvSpPr>
          <p:nvPr/>
        </p:nvSpPr>
        <p:spPr bwMode="auto">
          <a:xfrm>
            <a:off x="2339752" y="6312010"/>
            <a:ext cx="2390398" cy="276999"/>
          </a:xfrm>
          <a:prstGeom prst="rect">
            <a:avLst/>
          </a:prstGeom>
          <a:noFill/>
          <a:ln w="9525">
            <a:noFill/>
            <a:miter lim="800000"/>
            <a:headEnd/>
            <a:tailEnd/>
          </a:ln>
        </p:spPr>
        <p:txBody>
          <a:bodyPr wrap="none">
            <a:spAutoFit/>
          </a:bodyPr>
          <a:lstStyle/>
          <a:p>
            <a:pPr>
              <a:defRPr/>
            </a:pPr>
            <a:r>
              <a:rPr lang="ja-JP" altLang="en-US" sz="1200" dirty="0">
                <a:latin typeface="Meiryo UI" pitchFamily="50" charset="-128"/>
                <a:ea typeface="Meiryo UI" pitchFamily="50" charset="-128"/>
                <a:cs typeface="Meiryo UI" pitchFamily="50" charset="-128"/>
              </a:rPr>
              <a:t>出典：国土</a:t>
            </a:r>
            <a:r>
              <a:rPr lang="ja-JP" altLang="en-US" sz="1200" dirty="0" smtClean="0">
                <a:latin typeface="Meiryo UI" pitchFamily="50" charset="-128"/>
                <a:ea typeface="Meiryo UI" pitchFamily="50" charset="-128"/>
                <a:cs typeface="Meiryo UI" pitchFamily="50" charset="-128"/>
              </a:rPr>
              <a:t>交通省総合政策局</a:t>
            </a:r>
            <a:r>
              <a:rPr lang="en-US" altLang="ja-JP" sz="1200" dirty="0" smtClean="0">
                <a:latin typeface="Meiryo UI" pitchFamily="50" charset="-128"/>
                <a:ea typeface="Meiryo UI" pitchFamily="50" charset="-128"/>
                <a:cs typeface="Meiryo UI" pitchFamily="50" charset="-128"/>
              </a:rPr>
              <a:t>HP</a:t>
            </a:r>
            <a:endParaRPr lang="ja-JP" altLang="en-US" sz="1200" dirty="0">
              <a:latin typeface="Meiryo UI" pitchFamily="50" charset="-128"/>
              <a:ea typeface="Meiryo UI" pitchFamily="50" charset="-128"/>
              <a:cs typeface="Meiryo UI" pitchFamily="50" charset="-128"/>
            </a:endParaRPr>
          </a:p>
        </p:txBody>
      </p:sp>
      <p:sp>
        <p:nvSpPr>
          <p:cNvPr id="31" name="テキスト ボックス 30"/>
          <p:cNvSpPr txBox="1">
            <a:spLocks noChangeArrowheads="1"/>
          </p:cNvSpPr>
          <p:nvPr/>
        </p:nvSpPr>
        <p:spPr bwMode="auto">
          <a:xfrm>
            <a:off x="5541288" y="6522186"/>
            <a:ext cx="2951449" cy="307777"/>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１人</a:t>
            </a:r>
            <a:r>
              <a:rPr lang="ja-JP" altLang="en-US" sz="1400" dirty="0">
                <a:latin typeface="Meiryo UI" pitchFamily="50" charset="-128"/>
                <a:ea typeface="Meiryo UI" pitchFamily="50" charset="-128"/>
                <a:cs typeface="Meiryo UI" pitchFamily="50" charset="-128"/>
              </a:rPr>
              <a:t>を１㎞運ぶのに必要なガソリン量</a:t>
            </a:r>
            <a:endParaRPr lang="ja-JP" altLang="ja-JP" sz="1400" dirty="0">
              <a:latin typeface="Meiryo UI" pitchFamily="50" charset="-128"/>
              <a:ea typeface="Meiryo UI" pitchFamily="50" charset="-128"/>
              <a:cs typeface="Meiryo UI" pitchFamily="50" charset="-128"/>
            </a:endParaRPr>
          </a:p>
        </p:txBody>
      </p:sp>
      <p:sp>
        <p:nvSpPr>
          <p:cNvPr id="40" name="テキスト ボックス 6"/>
          <p:cNvSpPr txBox="1">
            <a:spLocks noChangeArrowheads="1"/>
          </p:cNvSpPr>
          <p:nvPr/>
        </p:nvSpPr>
        <p:spPr bwMode="auto">
          <a:xfrm>
            <a:off x="1062427" y="6527979"/>
            <a:ext cx="3416320" cy="307777"/>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１人</a:t>
            </a:r>
            <a:r>
              <a:rPr lang="ja-JP" altLang="en-US" sz="1400" dirty="0">
                <a:latin typeface="Meiryo UI" pitchFamily="50" charset="-128"/>
                <a:ea typeface="Meiryo UI" pitchFamily="50" charset="-128"/>
                <a:cs typeface="Meiryo UI" pitchFamily="50" charset="-128"/>
              </a:rPr>
              <a:t>を１㎞運ぶのに排出する二酸化炭素量</a:t>
            </a:r>
            <a:endParaRPr lang="ja-JP" altLang="ja-JP" sz="1400"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728818" y="1045107"/>
            <a:ext cx="6075430" cy="2455901"/>
            <a:chOff x="259768" y="1268760"/>
            <a:chExt cx="6075430" cy="2455901"/>
          </a:xfrm>
        </p:grpSpPr>
        <p:pic>
          <p:nvPicPr>
            <p:cNvPr id="11" name="Picture 7"/>
            <p:cNvPicPr>
              <a:picLocks noChangeAspect="1" noChangeArrowheads="1"/>
            </p:cNvPicPr>
            <p:nvPr/>
          </p:nvPicPr>
          <p:blipFill>
            <a:blip r:embed="rId3" cstate="print"/>
            <a:srcRect/>
            <a:stretch>
              <a:fillRect/>
            </a:stretch>
          </p:blipFill>
          <p:spPr bwMode="auto">
            <a:xfrm>
              <a:off x="259768" y="1268760"/>
              <a:ext cx="4083538" cy="2455901"/>
            </a:xfrm>
            <a:prstGeom prst="rect">
              <a:avLst/>
            </a:prstGeom>
            <a:noFill/>
            <a:ln w="9525">
              <a:noFill/>
              <a:miter lim="800000"/>
              <a:headEnd/>
              <a:tailEnd/>
            </a:ln>
          </p:spPr>
        </p:pic>
        <p:sp>
          <p:nvSpPr>
            <p:cNvPr id="6" name="角丸四角形 5"/>
            <p:cNvSpPr/>
            <p:nvPr/>
          </p:nvSpPr>
          <p:spPr>
            <a:xfrm>
              <a:off x="1026383" y="1447701"/>
              <a:ext cx="3185577" cy="900000"/>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a:spLocks noChangeArrowheads="1"/>
            </p:cNvSpPr>
            <p:nvPr/>
          </p:nvSpPr>
          <p:spPr bwMode="auto">
            <a:xfrm>
              <a:off x="4343306" y="1629021"/>
              <a:ext cx="1991892" cy="307777"/>
            </a:xfrm>
            <a:prstGeom prst="rect">
              <a:avLst/>
            </a:prstGeom>
            <a:solidFill>
              <a:schemeClr val="bg1"/>
            </a:solidFill>
            <a:ln w="9525">
              <a:solidFill>
                <a:srgbClr val="FF0000"/>
              </a:solidFill>
              <a:miter lim="800000"/>
              <a:headEnd/>
              <a:tailEnd/>
            </a:ln>
          </p:spPr>
          <p:txBody>
            <a:bodyPr wrap="square">
              <a:spAutoFit/>
            </a:bodyPr>
            <a:lstStyle/>
            <a:p>
              <a:pPr marL="177800" indent="-177800"/>
              <a:r>
                <a:rPr lang="ja-JP" altLang="en-US" sz="1400" b="1" dirty="0" smtClean="0">
                  <a:solidFill>
                    <a:srgbClr val="FF0000"/>
                  </a:solidFill>
                  <a:latin typeface="HG丸ｺﾞｼｯｸM-PRO" pitchFamily="50" charset="-128"/>
                  <a:ea typeface="HG丸ｺﾞｼｯｸM-PRO" pitchFamily="50" charset="-128"/>
                </a:rPr>
                <a:t>大量輸送に優れている</a:t>
              </a:r>
              <a:endParaRPr lang="ja-JP" altLang="en-US" sz="1400" b="1" dirty="0">
                <a:solidFill>
                  <a:srgbClr val="FF0000"/>
                </a:solidFill>
                <a:latin typeface="HG丸ｺﾞｼｯｸM-PRO" pitchFamily="50" charset="-128"/>
                <a:ea typeface="HG丸ｺﾞｼｯｸM-PRO" pitchFamily="50" charset="-128"/>
              </a:endParaRPr>
            </a:p>
          </p:txBody>
        </p:sp>
      </p:grpSp>
      <p:sp>
        <p:nvSpPr>
          <p:cNvPr id="10" name="テキスト ボックス 6"/>
          <p:cNvSpPr txBox="1">
            <a:spLocks noChangeArrowheads="1"/>
          </p:cNvSpPr>
          <p:nvPr/>
        </p:nvSpPr>
        <p:spPr bwMode="auto">
          <a:xfrm>
            <a:off x="1464982" y="3337247"/>
            <a:ext cx="3168352" cy="307777"/>
          </a:xfrm>
          <a:prstGeom prst="rect">
            <a:avLst/>
          </a:prstGeom>
          <a:noFill/>
          <a:ln w="9525">
            <a:noFill/>
            <a:miter lim="800000"/>
            <a:headEnd/>
            <a:tailEnd/>
          </a:ln>
        </p:spPr>
        <p:txBody>
          <a:bodyPr wrap="square">
            <a:spAutoFit/>
          </a:bodyPr>
          <a:lstStyle/>
          <a:p>
            <a:pPr algn="ctr"/>
            <a:r>
              <a:rPr lang="ja-JP" altLang="ja-JP" sz="1400" dirty="0" smtClean="0">
                <a:latin typeface="Meiryo UI" pitchFamily="50" charset="-128"/>
                <a:ea typeface="Meiryo UI" pitchFamily="50" charset="-128"/>
                <a:cs typeface="Meiryo UI" pitchFamily="50" charset="-128"/>
              </a:rPr>
              <a:t>移動</a:t>
            </a:r>
            <a:r>
              <a:rPr lang="ja-JP" altLang="ja-JP" sz="1400" dirty="0">
                <a:latin typeface="Meiryo UI" pitchFamily="50" charset="-128"/>
                <a:ea typeface="Meiryo UI" pitchFamily="50" charset="-128"/>
                <a:cs typeface="Meiryo UI" pitchFamily="50" charset="-128"/>
              </a:rPr>
              <a:t>距離帯別の交通手段分担</a:t>
            </a:r>
          </a:p>
        </p:txBody>
      </p:sp>
      <p:sp>
        <p:nvSpPr>
          <p:cNvPr id="43" name="テキスト ボックス 36"/>
          <p:cNvSpPr txBox="1">
            <a:spLocks noChangeArrowheads="1"/>
          </p:cNvSpPr>
          <p:nvPr/>
        </p:nvSpPr>
        <p:spPr bwMode="auto">
          <a:xfrm>
            <a:off x="3452085" y="3155746"/>
            <a:ext cx="1727046" cy="276999"/>
          </a:xfrm>
          <a:prstGeom prst="rect">
            <a:avLst/>
          </a:prstGeom>
          <a:noFill/>
          <a:ln w="9525">
            <a:noFill/>
            <a:miter lim="800000"/>
            <a:headEnd/>
            <a:tailEnd/>
          </a:ln>
        </p:spPr>
        <p:txBody>
          <a:bodyPr wrap="square">
            <a:spAutoFit/>
          </a:bodyPr>
          <a:lstStyle/>
          <a:p>
            <a:pP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：図説　鉄道</a:t>
            </a:r>
            <a:r>
              <a:rPr lang="ja-JP" altLang="en-US" sz="1200" dirty="0">
                <a:latin typeface="Meiryo UI" pitchFamily="50" charset="-128"/>
                <a:ea typeface="Meiryo UI" pitchFamily="50" charset="-128"/>
                <a:cs typeface="Meiryo UI" pitchFamily="50" charset="-128"/>
              </a:rPr>
              <a:t>工学　</a:t>
            </a:r>
            <a:endParaRPr lang="en-US" altLang="ja-JP" sz="1200" dirty="0">
              <a:latin typeface="Meiryo UI" pitchFamily="50" charset="-128"/>
              <a:ea typeface="Meiryo UI" pitchFamily="50" charset="-128"/>
              <a:cs typeface="Meiryo UI" pitchFamily="50" charset="-128"/>
            </a:endParaRPr>
          </a:p>
        </p:txBody>
      </p:sp>
      <p:sp>
        <p:nvSpPr>
          <p:cNvPr id="26" name="スライド番号プレースホルダー 1"/>
          <p:cNvSpPr>
            <a:spLocks noGrp="1"/>
          </p:cNvSpPr>
          <p:nvPr>
            <p:ph type="sldNum" sz="quarter" idx="12"/>
          </p:nvPr>
        </p:nvSpPr>
        <p:spPr>
          <a:xfrm>
            <a:off x="6948488" y="6448425"/>
            <a:ext cx="2133600" cy="365125"/>
          </a:xfrm>
        </p:spPr>
        <p:txBody>
          <a:bodyPr/>
          <a:lstStyle/>
          <a:p>
            <a:pPr>
              <a:defRPr/>
            </a:pPr>
            <a:fld id="{9126C135-2A3E-49C2-BF18-D65F4F7DE898}" type="slidenum">
              <a:rPr lang="ja-JP" altLang="en-US" smtClean="0"/>
              <a:pPr>
                <a:defRPr/>
              </a:pPr>
              <a:t>2</a:t>
            </a:fld>
            <a:endParaRPr lang="ja-JP" altLang="en-US" dirty="0"/>
          </a:p>
        </p:txBody>
      </p:sp>
      <p:sp>
        <p:nvSpPr>
          <p:cNvPr id="25"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-1</a:t>
            </a:r>
            <a:r>
              <a:rPr lang="ja-JP" altLang="en-US" sz="2800" dirty="0" err="1">
                <a:latin typeface="Meiryo UI" pitchFamily="50" charset="-128"/>
                <a:ea typeface="Meiryo UI" pitchFamily="50" charset="-128"/>
                <a:cs typeface="Meiryo UI" pitchFamily="50" charset="-128"/>
              </a:rPr>
              <a:t>．</a:t>
            </a:r>
            <a:r>
              <a:rPr lang="ja-JP" altLang="en-US" sz="2800" dirty="0">
                <a:latin typeface="Meiryo UI" pitchFamily="50" charset="-128"/>
                <a:ea typeface="Meiryo UI" pitchFamily="50" charset="-128"/>
                <a:cs typeface="Meiryo UI" pitchFamily="50" charset="-128"/>
              </a:rPr>
              <a:t>公共交通の役割・</a:t>
            </a:r>
            <a:r>
              <a:rPr lang="ja-JP" altLang="en-US" sz="2800" dirty="0" smtClean="0">
                <a:latin typeface="Meiryo UI" pitchFamily="50" charset="-128"/>
                <a:ea typeface="Meiryo UI" pitchFamily="50" charset="-128"/>
                <a:cs typeface="Meiryo UI" pitchFamily="50" charset="-128"/>
              </a:rPr>
              <a:t>効果</a:t>
            </a:r>
            <a:endParaRPr lang="ja-JP" altLang="en-US" sz="2800" dirty="0">
              <a:latin typeface="Meiryo UI" pitchFamily="50" charset="-128"/>
              <a:ea typeface="Meiryo UI" pitchFamily="50" charset="-128"/>
              <a:cs typeface="Meiryo UI"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2136746150"/>
              </p:ext>
            </p:extLst>
          </p:nvPr>
        </p:nvGraphicFramePr>
        <p:xfrm>
          <a:off x="195546" y="4225735"/>
          <a:ext cx="4114800" cy="2106757"/>
        </p:xfrm>
        <a:graphic>
          <a:graphicData uri="http://schemas.openxmlformats.org/drawingml/2006/chart">
            <c:chart xmlns:c="http://schemas.openxmlformats.org/drawingml/2006/chart" xmlns:r="http://schemas.openxmlformats.org/officeDocument/2006/relationships" r:id="rId4"/>
          </a:graphicData>
        </a:graphic>
      </p:graphicFrame>
      <p:sp>
        <p:nvSpPr>
          <p:cNvPr id="37" name="テキスト ボックス 36"/>
          <p:cNvSpPr txBox="1"/>
          <p:nvPr/>
        </p:nvSpPr>
        <p:spPr>
          <a:xfrm>
            <a:off x="6195879" y="6316460"/>
            <a:ext cx="2860593" cy="230832"/>
          </a:xfrm>
          <a:prstGeom prst="rect">
            <a:avLst/>
          </a:prstGeom>
          <a:noFill/>
        </p:spPr>
        <p:txBody>
          <a:bodyPr wrap="square">
            <a:spAutoFit/>
          </a:bodyPr>
          <a:lstStyle/>
          <a:p>
            <a:pPr>
              <a:defRPr/>
            </a:pP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ガソリンの</a:t>
            </a:r>
            <a:r>
              <a:rPr lang="en-US" altLang="ja-JP" sz="900" dirty="0">
                <a:latin typeface="Meiryo UI" pitchFamily="50" charset="-128"/>
                <a:ea typeface="Meiryo UI" pitchFamily="50" charset="-128"/>
                <a:cs typeface="Meiryo UI" pitchFamily="50" charset="-128"/>
              </a:rPr>
              <a:t>CO2</a:t>
            </a:r>
            <a:r>
              <a:rPr lang="ja-JP" altLang="en-US" sz="900" dirty="0">
                <a:latin typeface="Meiryo UI" pitchFamily="50" charset="-128"/>
                <a:ea typeface="Meiryo UI" pitchFamily="50" charset="-128"/>
                <a:cs typeface="Meiryo UI" pitchFamily="50" charset="-128"/>
              </a:rPr>
              <a:t>排出量</a:t>
            </a:r>
            <a:r>
              <a:rPr lang="ja-JP" altLang="en-US" sz="900" dirty="0" smtClean="0">
                <a:latin typeface="Meiryo UI" pitchFamily="50" charset="-128"/>
                <a:ea typeface="Meiryo UI" pitchFamily="50" charset="-128"/>
                <a:cs typeface="Meiryo UI" pitchFamily="50" charset="-128"/>
              </a:rPr>
              <a:t>を</a:t>
            </a:r>
            <a:r>
              <a:rPr lang="en-US" altLang="ja-JP" sz="900" dirty="0" smtClean="0">
                <a:latin typeface="Meiryo UI" pitchFamily="50" charset="-128"/>
                <a:ea typeface="Meiryo UI" pitchFamily="50" charset="-128"/>
                <a:cs typeface="Meiryo UI" pitchFamily="50" charset="-128"/>
              </a:rPr>
              <a:t>2.32kg-CO2/l</a:t>
            </a:r>
            <a:r>
              <a:rPr lang="ja-JP" altLang="en-US" sz="900" dirty="0" smtClean="0">
                <a:latin typeface="Meiryo UI" pitchFamily="50" charset="-128"/>
                <a:ea typeface="Meiryo UI" pitchFamily="50" charset="-128"/>
                <a:cs typeface="Meiryo UI" pitchFamily="50" charset="-128"/>
              </a:rPr>
              <a:t>として府が</a:t>
            </a:r>
            <a:r>
              <a:rPr lang="ja-JP" altLang="en-US" sz="900" dirty="0">
                <a:latin typeface="Meiryo UI" pitchFamily="50" charset="-128"/>
                <a:ea typeface="Meiryo UI" pitchFamily="50" charset="-128"/>
                <a:cs typeface="Meiryo UI" pitchFamily="50" charset="-128"/>
              </a:rPr>
              <a:t>算出　　　　</a:t>
            </a:r>
            <a:endParaRPr lang="en-US" altLang="ja-JP" sz="900" dirty="0">
              <a:latin typeface="Meiryo UI" pitchFamily="50" charset="-128"/>
              <a:ea typeface="Meiryo UI" pitchFamily="50" charset="-128"/>
              <a:cs typeface="Meiryo UI" pitchFamily="50" charset="-128"/>
            </a:endParaRPr>
          </a:p>
        </p:txBody>
      </p:sp>
      <p:graphicFrame>
        <p:nvGraphicFramePr>
          <p:cNvPr id="23" name="グラフ 22"/>
          <p:cNvGraphicFramePr>
            <a:graphicFrameLocks/>
          </p:cNvGraphicFramePr>
          <p:nvPr>
            <p:extLst>
              <p:ext uri="{D42A27DB-BD31-4B8C-83A1-F6EECF244321}">
                <p14:modId xmlns:p14="http://schemas.microsoft.com/office/powerpoint/2010/main" val="2097642055"/>
              </p:ext>
            </p:extLst>
          </p:nvPr>
        </p:nvGraphicFramePr>
        <p:xfrm>
          <a:off x="4727165" y="4221019"/>
          <a:ext cx="4114800" cy="2103293"/>
        </p:xfrm>
        <a:graphic>
          <a:graphicData uri="http://schemas.openxmlformats.org/drawingml/2006/chart">
            <c:chart xmlns:c="http://schemas.openxmlformats.org/drawingml/2006/chart" xmlns:r="http://schemas.openxmlformats.org/officeDocument/2006/relationships" r:id="rId5"/>
          </a:graphicData>
        </a:graphic>
      </p:graphicFrame>
      <p:sp>
        <p:nvSpPr>
          <p:cNvPr id="38" name="テキスト ボックス 32"/>
          <p:cNvSpPr txBox="1">
            <a:spLocks noChangeArrowheads="1"/>
          </p:cNvSpPr>
          <p:nvPr/>
        </p:nvSpPr>
        <p:spPr bwMode="auto">
          <a:xfrm>
            <a:off x="2189120" y="4775460"/>
            <a:ext cx="2471604"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２</a:t>
            </a:r>
          </a:p>
        </p:txBody>
      </p:sp>
      <p:sp>
        <p:nvSpPr>
          <p:cNvPr id="39" name="テキスト ボックス 32"/>
          <p:cNvSpPr txBox="1">
            <a:spLocks noChangeArrowheads="1"/>
          </p:cNvSpPr>
          <p:nvPr/>
        </p:nvSpPr>
        <p:spPr bwMode="auto">
          <a:xfrm>
            <a:off x="1480225" y="4391047"/>
            <a:ext cx="2412619"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７</a:t>
            </a:r>
          </a:p>
        </p:txBody>
      </p:sp>
      <p:sp>
        <p:nvSpPr>
          <p:cNvPr id="33" name="テキスト ボックス 32"/>
          <p:cNvSpPr txBox="1">
            <a:spLocks noChangeArrowheads="1"/>
          </p:cNvSpPr>
          <p:nvPr/>
        </p:nvSpPr>
        <p:spPr bwMode="auto">
          <a:xfrm>
            <a:off x="6029852" y="4391047"/>
            <a:ext cx="2581275"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７</a:t>
            </a:r>
          </a:p>
        </p:txBody>
      </p:sp>
      <p:sp>
        <p:nvSpPr>
          <p:cNvPr id="32" name="テキスト ボックス 32"/>
          <p:cNvSpPr txBox="1">
            <a:spLocks noChangeArrowheads="1"/>
          </p:cNvSpPr>
          <p:nvPr/>
        </p:nvSpPr>
        <p:spPr bwMode="auto">
          <a:xfrm>
            <a:off x="6509395" y="4772585"/>
            <a:ext cx="2547077"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２</a:t>
            </a:r>
          </a:p>
        </p:txBody>
      </p:sp>
      <p:sp>
        <p:nvSpPr>
          <p:cNvPr id="2" name="正方形/長方形 1"/>
          <p:cNvSpPr/>
          <p:nvPr/>
        </p:nvSpPr>
        <p:spPr>
          <a:xfrm>
            <a:off x="195546" y="4157791"/>
            <a:ext cx="4437788" cy="21586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67056" y="4149080"/>
            <a:ext cx="4289416" cy="21586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016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3</a:t>
            </a:fld>
            <a:endParaRPr lang="ja-JP" altLang="en-US" dirty="0"/>
          </a:p>
        </p:txBody>
      </p:sp>
      <p:sp>
        <p:nvSpPr>
          <p:cNvPr id="3" name="正方形/長方形 2"/>
          <p:cNvSpPr/>
          <p:nvPr/>
        </p:nvSpPr>
        <p:spPr>
          <a:xfrm>
            <a:off x="-4432" y="130280"/>
            <a:ext cx="9144000" cy="41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まちづくりや観光集客に効果</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7" name="テキスト ボックス 6"/>
          <p:cNvSpPr txBox="1">
            <a:spLocks noChangeArrowheads="1"/>
          </p:cNvSpPr>
          <p:nvPr/>
        </p:nvSpPr>
        <p:spPr bwMode="auto">
          <a:xfrm>
            <a:off x="6156176" y="3907656"/>
            <a:ext cx="2961067" cy="523220"/>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沿線における観光施設などの入館者数</a:t>
            </a:r>
            <a:endParaRPr lang="en-US" altLang="ja-JP" sz="1400" dirty="0" smtClean="0">
              <a:latin typeface="Meiryo UI" pitchFamily="50" charset="-128"/>
              <a:ea typeface="Meiryo UI" pitchFamily="50" charset="-128"/>
              <a:cs typeface="Meiryo UI" pitchFamily="50" charset="-128"/>
            </a:endParaRPr>
          </a:p>
          <a:p>
            <a:pPr algn="ct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富山ライトレールの事例）</a:t>
            </a:r>
            <a:endParaRPr lang="ja-JP" altLang="ja-JP" sz="1400" dirty="0">
              <a:latin typeface="Meiryo UI" pitchFamily="50" charset="-128"/>
              <a:ea typeface="Meiryo UI" pitchFamily="50" charset="-128"/>
              <a:cs typeface="Meiryo UI" pitchFamily="50" charset="-128"/>
            </a:endParaRPr>
          </a:p>
        </p:txBody>
      </p:sp>
      <p:sp>
        <p:nvSpPr>
          <p:cNvPr id="28" name="テキスト ボックス 32"/>
          <p:cNvSpPr txBox="1">
            <a:spLocks noChangeArrowheads="1"/>
          </p:cNvSpPr>
          <p:nvPr/>
        </p:nvSpPr>
        <p:spPr bwMode="auto">
          <a:xfrm>
            <a:off x="4644008" y="365755"/>
            <a:ext cx="4151605" cy="584775"/>
          </a:xfrm>
          <a:prstGeom prst="rect">
            <a:avLst/>
          </a:prstGeom>
          <a:noFill/>
          <a:ln w="9525">
            <a:noFill/>
            <a:miter lim="800000"/>
            <a:headEnd/>
            <a:tailEnd/>
          </a:ln>
        </p:spPr>
        <p:txBody>
          <a:bodyPr wrap="square">
            <a:spAutoFit/>
          </a:bodyPr>
          <a:lstStyle/>
          <a:p>
            <a:pPr marL="177800" indent="-177800"/>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富山ライトレールでは、開業に伴い沿線に</a:t>
            </a:r>
            <a:r>
              <a:rPr lang="ja-JP" altLang="en-US" sz="1600" dirty="0">
                <a:latin typeface="Meiryo UI" pitchFamily="50" charset="-128"/>
                <a:ea typeface="Meiryo UI" pitchFamily="50" charset="-128"/>
                <a:cs typeface="Meiryo UI" pitchFamily="50" charset="-128"/>
              </a:rPr>
              <a:t>おける観光施設などの</a:t>
            </a:r>
            <a:r>
              <a:rPr lang="ja-JP" altLang="en-US" sz="1600" dirty="0" smtClean="0">
                <a:latin typeface="Meiryo UI" pitchFamily="50" charset="-128"/>
                <a:ea typeface="Meiryo UI" pitchFamily="50" charset="-128"/>
                <a:cs typeface="Meiryo UI" pitchFamily="50" charset="-128"/>
              </a:rPr>
              <a:t>入館者数が増加</a:t>
            </a:r>
            <a:endParaRPr lang="ja-JP" altLang="en-US" sz="1600" dirty="0">
              <a:latin typeface="Meiryo UI" pitchFamily="50" charset="-128"/>
              <a:ea typeface="Meiryo UI" pitchFamily="50" charset="-128"/>
              <a:cs typeface="Meiryo UI" pitchFamily="50" charset="-128"/>
            </a:endParaRPr>
          </a:p>
        </p:txBody>
      </p:sp>
      <p:sp>
        <p:nvSpPr>
          <p:cNvPr id="29" name="正方形/長方形 28"/>
          <p:cNvSpPr/>
          <p:nvPr/>
        </p:nvSpPr>
        <p:spPr>
          <a:xfrm>
            <a:off x="4432" y="3911818"/>
            <a:ext cx="91440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高い安全性</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smtClean="0">
                <a:solidFill>
                  <a:schemeClr val="tx1"/>
                </a:solidFill>
                <a:latin typeface="Meiryo UI" pitchFamily="50" charset="-128"/>
                <a:ea typeface="Meiryo UI" pitchFamily="50" charset="-128"/>
                <a:cs typeface="Meiryo UI" pitchFamily="50" charset="-128"/>
              </a:rPr>
              <a:t>　　（自動車</a:t>
            </a:r>
            <a:r>
              <a:rPr lang="ja-JP" altLang="en-US" sz="1600" dirty="0">
                <a:solidFill>
                  <a:schemeClr val="tx1"/>
                </a:solidFill>
                <a:latin typeface="Meiryo UI" pitchFamily="50" charset="-128"/>
                <a:ea typeface="Meiryo UI" pitchFamily="50" charset="-128"/>
                <a:cs typeface="Meiryo UI" pitchFamily="50" charset="-128"/>
              </a:rPr>
              <a:t>と比べて、安全性が</a:t>
            </a:r>
            <a:r>
              <a:rPr lang="ja-JP" altLang="en-US" sz="1600" dirty="0" smtClean="0">
                <a:solidFill>
                  <a:schemeClr val="tx1"/>
                </a:solidFill>
                <a:latin typeface="Meiryo UI" pitchFamily="50" charset="-128"/>
                <a:ea typeface="Meiryo UI" pitchFamily="50" charset="-128"/>
                <a:cs typeface="Meiryo UI" pitchFamily="50" charset="-128"/>
              </a:rPr>
              <a:t>高い</a:t>
            </a:r>
            <a:r>
              <a:rPr lang="ja-JP" altLang="en-US" sz="1600" dirty="0">
                <a:solidFill>
                  <a:schemeClr val="tx1"/>
                </a:solidFill>
                <a:latin typeface="Meiryo UI" pitchFamily="50" charset="-128"/>
                <a:ea typeface="Meiryo UI" pitchFamily="50" charset="-128"/>
                <a:cs typeface="Meiryo UI" pitchFamily="50" charset="-128"/>
              </a:rPr>
              <a:t>）</a:t>
            </a:r>
          </a:p>
        </p:txBody>
      </p:sp>
      <p:sp>
        <p:nvSpPr>
          <p:cNvPr id="34" name="テキスト ボックス 36"/>
          <p:cNvSpPr txBox="1">
            <a:spLocks noChangeArrowheads="1"/>
          </p:cNvSpPr>
          <p:nvPr/>
        </p:nvSpPr>
        <p:spPr bwMode="auto">
          <a:xfrm>
            <a:off x="1319391" y="6577607"/>
            <a:ext cx="4089581" cy="307777"/>
          </a:xfrm>
          <a:prstGeom prst="rect">
            <a:avLst/>
          </a:prstGeom>
          <a:noFill/>
          <a:ln w="9525">
            <a:noFill/>
            <a:miter lim="800000"/>
            <a:headEnd/>
            <a:tailEnd/>
          </a:ln>
        </p:spPr>
        <p:txBody>
          <a:bodyPr wrap="none">
            <a:spAutoFit/>
          </a:bodyPr>
          <a:lstStyle/>
          <a:p>
            <a:pPr>
              <a:defRPr/>
            </a:pPr>
            <a:r>
              <a:rPr lang="ja-JP" altLang="en-US" sz="1400" dirty="0" smtClean="0">
                <a:latin typeface="Meiryo UI" pitchFamily="50" charset="-128"/>
                <a:ea typeface="Meiryo UI" pitchFamily="50" charset="-128"/>
                <a:cs typeface="Meiryo UI" pitchFamily="50" charset="-128"/>
              </a:rPr>
              <a:t>輸送人</a:t>
            </a:r>
            <a:r>
              <a:rPr lang="ja-JP" altLang="en-US" sz="1400" dirty="0">
                <a:latin typeface="Meiryo UI" pitchFamily="50" charset="-128"/>
                <a:ea typeface="Meiryo UI" pitchFamily="50" charset="-128"/>
                <a:cs typeface="Meiryo UI" pitchFamily="50" charset="-128"/>
              </a:rPr>
              <a:t>キロ当たりの交通事故死傷者数</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H21</a:t>
            </a:r>
            <a:r>
              <a:rPr lang="ja-JP" altLang="en-US" sz="1400" dirty="0" smtClean="0">
                <a:latin typeface="Meiryo UI" pitchFamily="50" charset="-128"/>
                <a:ea typeface="Meiryo UI" pitchFamily="50" charset="-128"/>
                <a:cs typeface="Meiryo UI" pitchFamily="50" charset="-128"/>
              </a:rPr>
              <a:t>年度）</a:t>
            </a:r>
            <a:endParaRPr lang="ja-JP" altLang="en-US" sz="1400" dirty="0">
              <a:latin typeface="Meiryo UI" pitchFamily="50" charset="-128"/>
              <a:ea typeface="Meiryo UI" pitchFamily="50" charset="-128"/>
              <a:cs typeface="Meiryo UI" pitchFamily="50" charset="-128"/>
            </a:endParaRPr>
          </a:p>
        </p:txBody>
      </p:sp>
      <p:sp>
        <p:nvSpPr>
          <p:cNvPr id="36" name="テキスト ボックス 32"/>
          <p:cNvSpPr txBox="1">
            <a:spLocks noChangeArrowheads="1"/>
          </p:cNvSpPr>
          <p:nvPr/>
        </p:nvSpPr>
        <p:spPr bwMode="auto">
          <a:xfrm>
            <a:off x="4968941" y="5579367"/>
            <a:ext cx="3332826"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a:t>
            </a:r>
            <a:r>
              <a:rPr lang="ja-JP" altLang="en-US" sz="1400" b="1" dirty="0" smtClean="0">
                <a:solidFill>
                  <a:srgbClr val="FF0000"/>
                </a:solidFill>
                <a:latin typeface="HG丸ｺﾞｼｯｸM-PRO" pitchFamily="50" charset="-128"/>
                <a:ea typeface="HG丸ｺﾞｼｯｸM-PRO" pitchFamily="50" charset="-128"/>
              </a:rPr>
              <a:t>鉄道を１とした場合、約</a:t>
            </a:r>
            <a:r>
              <a:rPr lang="en-US" altLang="ja-JP" sz="1400" b="1" dirty="0" smtClean="0">
                <a:solidFill>
                  <a:srgbClr val="FF0000"/>
                </a:solidFill>
                <a:latin typeface="HG丸ｺﾞｼｯｸM-PRO" pitchFamily="50" charset="-128"/>
                <a:ea typeface="HG丸ｺﾞｼｯｸM-PRO" pitchFamily="50" charset="-128"/>
              </a:rPr>
              <a:t>800</a:t>
            </a:r>
            <a:r>
              <a:rPr lang="ja-JP" altLang="en-US" sz="1400" b="1" dirty="0" smtClean="0">
                <a:solidFill>
                  <a:srgbClr val="FF0000"/>
                </a:solidFill>
                <a:latin typeface="HG丸ｺﾞｼｯｸM-PRO" pitchFamily="50" charset="-128"/>
                <a:ea typeface="HG丸ｺﾞｼｯｸM-PRO" pitchFamily="50" charset="-128"/>
              </a:rPr>
              <a:t>倍</a:t>
            </a:r>
            <a:endParaRPr lang="ja-JP" altLang="en-US" sz="1400" b="1" dirty="0">
              <a:solidFill>
                <a:srgbClr val="FF0000"/>
              </a:solidFill>
              <a:latin typeface="HG丸ｺﾞｼｯｸM-PRO" pitchFamily="50" charset="-128"/>
              <a:ea typeface="HG丸ｺﾞｼｯｸM-PRO" pitchFamily="50" charset="-128"/>
            </a:endParaRPr>
          </a:p>
        </p:txBody>
      </p:sp>
      <p:sp>
        <p:nvSpPr>
          <p:cNvPr id="37" name="テキスト ボックス 36"/>
          <p:cNvSpPr txBox="1"/>
          <p:nvPr/>
        </p:nvSpPr>
        <p:spPr>
          <a:xfrm>
            <a:off x="5258576" y="3538504"/>
            <a:ext cx="3816424" cy="461665"/>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：富山市都市整備事業パンフレット</a:t>
            </a:r>
            <a:endParaRPr lang="en-US" altLang="ja-JP" sz="1200" dirty="0" smtClean="0">
              <a:latin typeface="Meiryo UI" pitchFamily="50" charset="-128"/>
              <a:ea typeface="Meiryo UI" pitchFamily="50" charset="-128"/>
              <a:cs typeface="Meiryo UI" pitchFamily="50" charset="-128"/>
            </a:endParaRPr>
          </a:p>
          <a:p>
            <a:pPr algn="r">
              <a:defRPr/>
            </a:pP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H24.10</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aphicFrame>
        <p:nvGraphicFramePr>
          <p:cNvPr id="24" name="オブジェクト 22"/>
          <p:cNvGraphicFramePr>
            <a:graphicFrameLocks noChangeAspect="1"/>
          </p:cNvGraphicFramePr>
          <p:nvPr>
            <p:extLst/>
          </p:nvPr>
        </p:nvGraphicFramePr>
        <p:xfrm>
          <a:off x="167954" y="913918"/>
          <a:ext cx="4620070" cy="2580992"/>
        </p:xfrm>
        <a:graphic>
          <a:graphicData uri="http://schemas.openxmlformats.org/drawingml/2006/chart">
            <c:chart xmlns:c="http://schemas.openxmlformats.org/drawingml/2006/chart" xmlns:r="http://schemas.openxmlformats.org/officeDocument/2006/relationships" r:id="rId2"/>
          </a:graphicData>
        </a:graphic>
      </p:graphicFrame>
      <p:sp>
        <p:nvSpPr>
          <p:cNvPr id="38" name="Line 22"/>
          <p:cNvSpPr>
            <a:spLocks noChangeShapeType="1"/>
          </p:cNvSpPr>
          <p:nvPr/>
        </p:nvSpPr>
        <p:spPr bwMode="auto">
          <a:xfrm flipV="1">
            <a:off x="2714878" y="1327776"/>
            <a:ext cx="760962" cy="625803"/>
          </a:xfrm>
          <a:prstGeom prst="line">
            <a:avLst/>
          </a:prstGeom>
          <a:noFill/>
          <a:ln w="63500">
            <a:solidFill>
              <a:srgbClr val="FF0000"/>
            </a:solidFill>
            <a:round/>
            <a:headEnd type="none"/>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テキスト ボックス 32"/>
          <p:cNvSpPr txBox="1">
            <a:spLocks noChangeArrowheads="1"/>
          </p:cNvSpPr>
          <p:nvPr/>
        </p:nvSpPr>
        <p:spPr bwMode="auto">
          <a:xfrm>
            <a:off x="-180528" y="365755"/>
            <a:ext cx="4734240" cy="584775"/>
          </a:xfrm>
          <a:prstGeom prst="rect">
            <a:avLst/>
          </a:prstGeom>
          <a:noFill/>
          <a:ln w="9525">
            <a:noFill/>
            <a:miter lim="800000"/>
            <a:headEnd/>
            <a:tailEnd/>
          </a:ln>
        </p:spPr>
        <p:txBody>
          <a:bodyPr wrap="square">
            <a:spAutoFit/>
          </a:bodyPr>
          <a:lstStyle/>
          <a:p>
            <a:pPr marL="627063" indent="-627063"/>
            <a:r>
              <a:rPr lang="ja-JP" altLang="en-US" sz="1600" dirty="0" smtClean="0"/>
              <a:t>　</a:t>
            </a:r>
            <a:r>
              <a:rPr lang="ja-JP" altLang="en-US" sz="1600" dirty="0" smtClean="0">
                <a:latin typeface="Meiryo UI" pitchFamily="50" charset="-128"/>
                <a:ea typeface="Meiryo UI" pitchFamily="50" charset="-128"/>
                <a:cs typeface="Meiryo UI" pitchFamily="50" charset="-128"/>
              </a:rPr>
              <a:t>　　・大阪モノレールでは、沿線まちづくりとあいまって、駅勢圏人口が増加</a:t>
            </a:r>
            <a:endParaRPr lang="ja-JP" altLang="en-US" sz="1600" dirty="0">
              <a:latin typeface="Meiryo UI" pitchFamily="50" charset="-128"/>
              <a:ea typeface="Meiryo UI" pitchFamily="50" charset="-128"/>
              <a:cs typeface="Meiryo UI" pitchFamily="50" charset="-128"/>
            </a:endParaRPr>
          </a:p>
        </p:txBody>
      </p:sp>
      <p:sp>
        <p:nvSpPr>
          <p:cNvPr id="42" name="テキスト ボックス 41"/>
          <p:cNvSpPr txBox="1">
            <a:spLocks noChangeArrowheads="1"/>
          </p:cNvSpPr>
          <p:nvPr/>
        </p:nvSpPr>
        <p:spPr bwMode="auto">
          <a:xfrm>
            <a:off x="971600" y="1911348"/>
            <a:ext cx="1512169" cy="261610"/>
          </a:xfrm>
          <a:prstGeom prst="rect">
            <a:avLst/>
          </a:prstGeom>
          <a:solidFill>
            <a:schemeClr val="bg1"/>
          </a:solidFill>
          <a:ln w="9525">
            <a:solidFill>
              <a:srgbClr val="FF0000"/>
            </a:solidFill>
            <a:miter lim="800000"/>
            <a:headEnd/>
            <a:tailEnd/>
          </a:ln>
        </p:spPr>
        <p:txBody>
          <a:bodyPr wrap="square">
            <a:spAutoFit/>
          </a:bodyPr>
          <a:lstStyle/>
          <a:p>
            <a:pPr marL="177800" indent="-177800"/>
            <a:r>
              <a:rPr lang="ja-JP" altLang="en-US" sz="1100" b="1" dirty="0" smtClean="0">
                <a:solidFill>
                  <a:srgbClr val="FF0000"/>
                </a:solidFill>
                <a:latin typeface="HG丸ｺﾞｼｯｸM-PRO" pitchFamily="50" charset="-128"/>
                <a:ea typeface="HG丸ｺﾞｼｯｸM-PRO" pitchFamily="50" charset="-128"/>
              </a:rPr>
              <a:t>まちび</a:t>
            </a:r>
            <a:r>
              <a:rPr lang="ja-JP" altLang="en-US" sz="1100" b="1" dirty="0" err="1" smtClean="0">
                <a:solidFill>
                  <a:srgbClr val="FF0000"/>
                </a:solidFill>
                <a:latin typeface="HG丸ｺﾞｼｯｸM-PRO" pitchFamily="50" charset="-128"/>
                <a:ea typeface="HG丸ｺﾞｼｯｸM-PRO" pitchFamily="50" charset="-128"/>
              </a:rPr>
              <a:t>ら</a:t>
            </a:r>
            <a:r>
              <a:rPr lang="ja-JP" altLang="en-US" sz="1100" b="1" dirty="0" smtClean="0">
                <a:solidFill>
                  <a:srgbClr val="FF0000"/>
                </a:solidFill>
                <a:latin typeface="HG丸ｺﾞｼｯｸM-PRO" pitchFamily="50" charset="-128"/>
                <a:ea typeface="HG丸ｺﾞｼｯｸM-PRO" pitchFamily="50" charset="-128"/>
              </a:rPr>
              <a:t>き（</a:t>
            </a:r>
            <a:r>
              <a:rPr lang="en-US" altLang="ja-JP" sz="1100" b="1" dirty="0" smtClean="0">
                <a:solidFill>
                  <a:srgbClr val="FF0000"/>
                </a:solidFill>
                <a:latin typeface="HG丸ｺﾞｼｯｸM-PRO" pitchFamily="50" charset="-128"/>
                <a:ea typeface="HG丸ｺﾞｼｯｸM-PRO" pitchFamily="50" charset="-128"/>
              </a:rPr>
              <a:t>H16</a:t>
            </a:r>
            <a:r>
              <a:rPr lang="ja-JP" altLang="en-US" sz="1100" b="1" dirty="0" smtClean="0">
                <a:solidFill>
                  <a:srgbClr val="FF0000"/>
                </a:solidFill>
                <a:latin typeface="HG丸ｺﾞｼｯｸM-PRO" pitchFamily="50" charset="-128"/>
                <a:ea typeface="HG丸ｺﾞｼｯｸM-PRO" pitchFamily="50" charset="-128"/>
              </a:rPr>
              <a:t>）</a:t>
            </a:r>
            <a:endParaRPr lang="ja-JP" altLang="en-US" sz="1100" b="1" dirty="0">
              <a:solidFill>
                <a:srgbClr val="FF0000"/>
              </a:solidFill>
              <a:latin typeface="HG丸ｺﾞｼｯｸM-PRO" pitchFamily="50" charset="-128"/>
              <a:ea typeface="HG丸ｺﾞｼｯｸM-PRO" pitchFamily="50" charset="-128"/>
            </a:endParaRPr>
          </a:p>
        </p:txBody>
      </p:sp>
      <p:sp>
        <p:nvSpPr>
          <p:cNvPr id="23" name="テキスト ボックス 6"/>
          <p:cNvSpPr txBox="1">
            <a:spLocks noChangeArrowheads="1"/>
          </p:cNvSpPr>
          <p:nvPr/>
        </p:nvSpPr>
        <p:spPr bwMode="auto">
          <a:xfrm>
            <a:off x="918320" y="3625279"/>
            <a:ext cx="3345788" cy="307777"/>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少路駅における利用者と駅勢圏人口の推移</a:t>
            </a:r>
            <a:endParaRPr lang="ja-JP" altLang="ja-JP" sz="14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2235664" y="3400647"/>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endParaRPr lang="ja-JP" altLang="en-US" sz="12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2771800" y="6392361"/>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：交通経済統計要覧</a:t>
            </a:r>
            <a:endParaRPr lang="ja-JP" altLang="en-US" sz="1200" dirty="0">
              <a:latin typeface="Meiryo UI" pitchFamily="50" charset="-128"/>
              <a:ea typeface="Meiryo UI" pitchFamily="50" charset="-128"/>
              <a:cs typeface="Meiryo UI" pitchFamily="50" charset="-128"/>
            </a:endParaRPr>
          </a:p>
        </p:txBody>
      </p:sp>
      <p:graphicFrame>
        <p:nvGraphicFramePr>
          <p:cNvPr id="32" name="グラフ 31"/>
          <p:cNvGraphicFramePr>
            <a:graphicFrameLocks/>
          </p:cNvGraphicFramePr>
          <p:nvPr>
            <p:extLst/>
          </p:nvPr>
        </p:nvGraphicFramePr>
        <p:xfrm>
          <a:off x="769056" y="4653136"/>
          <a:ext cx="4539343" cy="1739225"/>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
          <p:cNvPicPr>
            <a:picLocks noChangeAspect="1" noChangeArrowheads="1"/>
          </p:cNvPicPr>
          <p:nvPr/>
        </p:nvPicPr>
        <p:blipFill>
          <a:blip r:embed="rId4" cstate="print"/>
          <a:srcRect/>
          <a:stretch>
            <a:fillRect/>
          </a:stretch>
        </p:blipFill>
        <p:spPr bwMode="auto">
          <a:xfrm rot="5400000">
            <a:off x="1811597" y="5327828"/>
            <a:ext cx="1319747" cy="67173"/>
          </a:xfrm>
          <a:prstGeom prst="rect">
            <a:avLst/>
          </a:prstGeom>
          <a:noFill/>
          <a:ln w="9525">
            <a:noFill/>
            <a:miter lim="800000"/>
            <a:headEnd/>
            <a:tailEnd/>
          </a:ln>
        </p:spPr>
      </p:pic>
      <p:pic>
        <p:nvPicPr>
          <p:cNvPr id="5" name="図 4"/>
          <p:cNvPicPr>
            <a:picLocks noChangeAspect="1"/>
          </p:cNvPicPr>
          <p:nvPr/>
        </p:nvPicPr>
        <p:blipFill rotWithShape="1">
          <a:blip r:embed="rId5"/>
          <a:srcRect l="5633" t="12184" r="3615" b="12270"/>
          <a:stretch/>
        </p:blipFill>
        <p:spPr>
          <a:xfrm>
            <a:off x="5669458" y="1540720"/>
            <a:ext cx="3485487" cy="2040251"/>
          </a:xfrm>
          <a:prstGeom prst="rect">
            <a:avLst/>
          </a:prstGeom>
        </p:spPr>
      </p:pic>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l="9066"/>
          <a:stretch/>
        </p:blipFill>
        <p:spPr>
          <a:xfrm>
            <a:off x="4775996" y="985413"/>
            <a:ext cx="1064805" cy="878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 name="Line 22"/>
          <p:cNvSpPr>
            <a:spLocks noChangeShapeType="1"/>
          </p:cNvSpPr>
          <p:nvPr/>
        </p:nvSpPr>
        <p:spPr bwMode="auto">
          <a:xfrm flipV="1">
            <a:off x="6676739" y="2136696"/>
            <a:ext cx="311420" cy="660607"/>
          </a:xfrm>
          <a:prstGeom prst="line">
            <a:avLst/>
          </a:prstGeom>
          <a:noFill/>
          <a:ln w="63500">
            <a:solidFill>
              <a:srgbClr val="FF0000"/>
            </a:solidFill>
            <a:round/>
            <a:headEnd type="none"/>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テキスト ボックス 42"/>
          <p:cNvSpPr txBox="1">
            <a:spLocks noChangeArrowheads="1"/>
          </p:cNvSpPr>
          <p:nvPr/>
        </p:nvSpPr>
        <p:spPr bwMode="auto">
          <a:xfrm>
            <a:off x="6975645" y="2508369"/>
            <a:ext cx="900000" cy="307777"/>
          </a:xfrm>
          <a:prstGeom prst="rect">
            <a:avLst/>
          </a:prstGeom>
          <a:solidFill>
            <a:schemeClr val="bg1"/>
          </a:solidFill>
          <a:ln w="9525">
            <a:solidFill>
              <a:srgbClr val="FF0000"/>
            </a:solidFill>
            <a:miter lim="800000"/>
            <a:headEnd/>
            <a:tailEnd/>
          </a:ln>
        </p:spPr>
        <p:txBody>
          <a:bodyPr wrap="square">
            <a:spAutoFit/>
          </a:bodyPr>
          <a:lstStyle/>
          <a:p>
            <a:pPr marL="177800" indent="-177800" algn="ctr"/>
            <a:r>
              <a:rPr lang="ja-JP" altLang="en-US" sz="1400" b="1" dirty="0" smtClean="0">
                <a:solidFill>
                  <a:srgbClr val="FF0000"/>
                </a:solidFill>
                <a:latin typeface="HG丸ｺﾞｼｯｸM-PRO" pitchFamily="50" charset="-128"/>
                <a:ea typeface="HG丸ｺﾞｼｯｸM-PRO" pitchFamily="50" charset="-128"/>
              </a:rPr>
              <a:t>約３倍</a:t>
            </a:r>
            <a:endParaRPr lang="ja-JP" altLang="en-US" sz="1400" b="1" dirty="0">
              <a:solidFill>
                <a:srgbClr val="FF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97223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31"/>
          <p:cNvSpPr txBox="1">
            <a:spLocks noChangeArrowheads="1"/>
          </p:cNvSpPr>
          <p:nvPr/>
        </p:nvSpPr>
        <p:spPr bwMode="auto">
          <a:xfrm>
            <a:off x="20324" y="547428"/>
            <a:ext cx="4308356" cy="318924"/>
          </a:xfrm>
          <a:prstGeom prst="rect">
            <a:avLst/>
          </a:prstGeom>
          <a:noFill/>
          <a:ln w="9525">
            <a:noFill/>
            <a:miter lim="800000"/>
            <a:headEnd/>
            <a:tailEnd/>
          </a:ln>
        </p:spPr>
        <p:txBody>
          <a:bodyPr wrap="square" lIns="36000" tIns="36000" rIns="36000" bIns="36000">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鉄道・バス路線密度は東京に次いで高い</a:t>
            </a:r>
            <a:endParaRPr lang="en-US" altLang="ja-JP" sz="1600" dirty="0">
              <a:latin typeface="Meiryo UI" pitchFamily="50" charset="-128"/>
              <a:ea typeface="Meiryo UI" pitchFamily="50" charset="-128"/>
              <a:cs typeface="Meiryo UI" pitchFamily="50" charset="-128"/>
            </a:endParaRPr>
          </a:p>
        </p:txBody>
      </p:sp>
      <p:sp>
        <p:nvSpPr>
          <p:cNvPr id="21" name="テキスト ボックス 36"/>
          <p:cNvSpPr txBox="1">
            <a:spLocks noChangeArrowheads="1"/>
          </p:cNvSpPr>
          <p:nvPr/>
        </p:nvSpPr>
        <p:spPr bwMode="auto">
          <a:xfrm>
            <a:off x="1626448" y="3625279"/>
            <a:ext cx="1407758" cy="307777"/>
          </a:xfrm>
          <a:prstGeom prst="rect">
            <a:avLst/>
          </a:prstGeom>
          <a:noFill/>
          <a:ln w="9525">
            <a:noFill/>
            <a:miter lim="800000"/>
            <a:headEnd/>
            <a:tailEnd/>
          </a:ln>
        </p:spPr>
        <p:txBody>
          <a:bodyPr wrap="none" anchor="ctr">
            <a:spAutoFit/>
          </a:bodyPr>
          <a:lstStyle/>
          <a:p>
            <a:pPr algn="ctr">
              <a:defRPr/>
            </a:pPr>
            <a:r>
              <a:rPr lang="ja-JP" altLang="en-US" sz="1400" dirty="0" smtClean="0">
                <a:latin typeface="Meiryo UI" pitchFamily="50" charset="-128"/>
                <a:ea typeface="Meiryo UI" pitchFamily="50" charset="-128"/>
                <a:cs typeface="Meiryo UI" pitchFamily="50" charset="-128"/>
              </a:rPr>
              <a:t>鉄道路線の密度</a:t>
            </a:r>
            <a:endParaRPr lang="en-US" altLang="ja-JP" sz="14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4" y="3452381"/>
            <a:ext cx="4392000" cy="276999"/>
          </a:xfrm>
          <a:prstGeom prst="rect">
            <a:avLst/>
          </a:prstGeom>
          <a:noFill/>
        </p:spPr>
        <p:txBody>
          <a:bodyPr wrap="square">
            <a:spAutoFit/>
          </a:bodyPr>
          <a:lstStyle/>
          <a:p>
            <a:pPr algn="r">
              <a:defRPr/>
            </a:pPr>
            <a:r>
              <a:rPr lang="ja-JP" altLang="en-US" sz="1200" dirty="0" smtClean="0">
                <a:latin typeface="Meiryo UI" pitchFamily="50" charset="-128"/>
                <a:ea typeface="Meiryo UI" pitchFamily="50" charset="-128"/>
                <a:cs typeface="Meiryo UI" pitchFamily="50" charset="-128"/>
              </a:rPr>
              <a:t>出典：地域交通年報等より府が作成（</a:t>
            </a:r>
            <a:r>
              <a:rPr lang="en-US" altLang="ja-JP" sz="1200" dirty="0" smtClean="0">
                <a:latin typeface="Meiryo UI" pitchFamily="50" charset="-128"/>
                <a:ea typeface="Meiryo UI" pitchFamily="50" charset="-128"/>
                <a:cs typeface="Meiryo UI" pitchFamily="50" charset="-128"/>
              </a:rPr>
              <a:t>H22</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4486764" y="3458218"/>
            <a:ext cx="4608512" cy="276999"/>
          </a:xfrm>
          <a:prstGeom prst="rect">
            <a:avLst/>
          </a:prstGeom>
          <a:noFill/>
        </p:spPr>
        <p:txBody>
          <a:bodyPr wrap="square">
            <a:spAutoFit/>
          </a:bodyPr>
          <a:lstStyle/>
          <a:p>
            <a:pPr algn="r">
              <a:defRPr/>
            </a:pPr>
            <a:r>
              <a:rPr lang="ja-JP" altLang="en-US" sz="1200" dirty="0" smtClean="0">
                <a:latin typeface="Meiryo UI" pitchFamily="50" charset="-128"/>
                <a:ea typeface="Meiryo UI" pitchFamily="50" charset="-128"/>
                <a:cs typeface="Meiryo UI" pitchFamily="50" charset="-128"/>
              </a:rPr>
              <a:t>出典：運輸局資料等より府が作成（</a:t>
            </a:r>
            <a:r>
              <a:rPr lang="en-US" altLang="ja-JP" sz="1200" dirty="0" smtClean="0">
                <a:latin typeface="Meiryo UI" pitchFamily="50" charset="-128"/>
                <a:ea typeface="Meiryo UI" pitchFamily="50" charset="-128"/>
                <a:cs typeface="Meiryo UI" pitchFamily="50" charset="-128"/>
              </a:rPr>
              <a:t>H22</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31" name="テキスト ボックス 36"/>
          <p:cNvSpPr txBox="1">
            <a:spLocks noChangeArrowheads="1"/>
          </p:cNvSpPr>
          <p:nvPr/>
        </p:nvSpPr>
        <p:spPr bwMode="auto">
          <a:xfrm>
            <a:off x="6121605" y="3619747"/>
            <a:ext cx="1338829" cy="307777"/>
          </a:xfrm>
          <a:prstGeom prst="rect">
            <a:avLst/>
          </a:prstGeom>
          <a:noFill/>
          <a:ln w="9525">
            <a:noFill/>
            <a:miter lim="800000"/>
            <a:headEnd/>
            <a:tailEnd/>
          </a:ln>
        </p:spPr>
        <p:txBody>
          <a:bodyPr wrap="none" anchor="ctr">
            <a:spAutoFit/>
          </a:bodyPr>
          <a:lstStyle/>
          <a:p>
            <a:pPr algn="ctr">
              <a:defRPr/>
            </a:pPr>
            <a:r>
              <a:rPr lang="ja-JP" altLang="en-US" sz="1400" dirty="0">
                <a:latin typeface="Meiryo UI" pitchFamily="50" charset="-128"/>
                <a:ea typeface="Meiryo UI" pitchFamily="50" charset="-128"/>
                <a:cs typeface="Meiryo UI" pitchFamily="50" charset="-128"/>
              </a:rPr>
              <a:t>バス</a:t>
            </a:r>
            <a:r>
              <a:rPr lang="ja-JP" altLang="en-US" sz="1400" dirty="0" smtClean="0">
                <a:latin typeface="Meiryo UI" pitchFamily="50" charset="-128"/>
                <a:ea typeface="Meiryo UI" pitchFamily="50" charset="-128"/>
                <a:cs typeface="Meiryo UI" pitchFamily="50" charset="-128"/>
              </a:rPr>
              <a:t>路線の密度</a:t>
            </a:r>
            <a:endParaRPr lang="en-US" altLang="ja-JP" sz="1400"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40491" y="836712"/>
            <a:ext cx="9063018" cy="2624353"/>
            <a:chOff x="40491" y="618792"/>
            <a:chExt cx="9063018" cy="2818374"/>
          </a:xfrm>
        </p:grpSpPr>
        <p:graphicFrame>
          <p:nvGraphicFramePr>
            <p:cNvPr id="26" name="グラフ 25"/>
            <p:cNvGraphicFramePr>
              <a:graphicFrameLocks/>
            </p:cNvGraphicFramePr>
            <p:nvPr>
              <p:extLst/>
            </p:nvPr>
          </p:nvGraphicFramePr>
          <p:xfrm>
            <a:off x="4649003" y="618792"/>
            <a:ext cx="4454506" cy="28183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p:cNvGraphicFramePr>
              <a:graphicFrameLocks/>
            </p:cNvGraphicFramePr>
            <p:nvPr>
              <p:extLst/>
            </p:nvPr>
          </p:nvGraphicFramePr>
          <p:xfrm>
            <a:off x="40491" y="618792"/>
            <a:ext cx="4454506" cy="2818374"/>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777110" y="1421433"/>
              <a:ext cx="396000" cy="1946331"/>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522314" y="1296814"/>
              <a:ext cx="360000" cy="1946331"/>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1"/>
          <p:cNvSpPr txBox="1">
            <a:spLocks noChangeArrowheads="1"/>
          </p:cNvSpPr>
          <p:nvPr/>
        </p:nvSpPr>
        <p:spPr bwMode="auto">
          <a:xfrm>
            <a:off x="141559" y="3928146"/>
            <a:ext cx="9094425"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◆大阪における事業所数は東京に次いで多い</a:t>
            </a:r>
            <a:endParaRPr lang="en-US" altLang="ja-JP" sz="1600" dirty="0">
              <a:latin typeface="Meiryo UI" pitchFamily="50" charset="-128"/>
              <a:ea typeface="Meiryo UI" pitchFamily="50" charset="-128"/>
              <a:cs typeface="Meiryo UI" pitchFamily="50" charset="-128"/>
            </a:endParaRPr>
          </a:p>
        </p:txBody>
      </p:sp>
      <p:sp>
        <p:nvSpPr>
          <p:cNvPr id="22"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-2</a:t>
            </a:r>
            <a:r>
              <a:rPr lang="ja-JP" altLang="en-US" sz="2800" dirty="0" err="1">
                <a:latin typeface="Meiryo UI" pitchFamily="50" charset="-128"/>
                <a:ea typeface="Meiryo UI" pitchFamily="50" charset="-128"/>
                <a:cs typeface="Meiryo UI" pitchFamily="50" charset="-128"/>
              </a:rPr>
              <a:t>．</a:t>
            </a:r>
            <a:r>
              <a:rPr lang="ja-JP" altLang="en-US" sz="2800" dirty="0">
                <a:latin typeface="Meiryo UI" pitchFamily="50" charset="-128"/>
                <a:ea typeface="Meiryo UI" pitchFamily="50" charset="-128"/>
                <a:cs typeface="Meiryo UI" pitchFamily="50" charset="-128"/>
              </a:rPr>
              <a:t>大阪の公共交通の特色</a:t>
            </a:r>
          </a:p>
        </p:txBody>
      </p:sp>
      <p:graphicFrame>
        <p:nvGraphicFramePr>
          <p:cNvPr id="20" name="グラフ 19"/>
          <p:cNvGraphicFramePr>
            <a:graphicFrameLocks/>
          </p:cNvGraphicFramePr>
          <p:nvPr>
            <p:extLst>
              <p:ext uri="{D42A27DB-BD31-4B8C-83A1-F6EECF244321}">
                <p14:modId xmlns:p14="http://schemas.microsoft.com/office/powerpoint/2010/main" val="229624655"/>
              </p:ext>
            </p:extLst>
          </p:nvPr>
        </p:nvGraphicFramePr>
        <p:xfrm>
          <a:off x="53716" y="4384760"/>
          <a:ext cx="9217024" cy="2238742"/>
        </p:xfrm>
        <a:graphic>
          <a:graphicData uri="http://schemas.openxmlformats.org/drawingml/2006/chart">
            <c:chart xmlns:c="http://schemas.openxmlformats.org/drawingml/2006/chart" xmlns:r="http://schemas.openxmlformats.org/officeDocument/2006/relationships" r:id="rId4"/>
          </a:graphicData>
        </a:graphic>
      </p:graphicFrame>
      <p:sp>
        <p:nvSpPr>
          <p:cNvPr id="35" name="正方形/長方形 34"/>
          <p:cNvSpPr/>
          <p:nvPr/>
        </p:nvSpPr>
        <p:spPr>
          <a:xfrm>
            <a:off x="5182142" y="4819552"/>
            <a:ext cx="180000" cy="1620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05820" y="4224500"/>
            <a:ext cx="1139903" cy="230832"/>
          </a:xfrm>
          <a:prstGeom prst="rect">
            <a:avLst/>
          </a:prstGeom>
          <a:noFill/>
        </p:spPr>
        <p:txBody>
          <a:bodyPr wrap="square">
            <a:spAutoFit/>
          </a:bodyPr>
          <a:lstStyle/>
          <a:p>
            <a:pPr algn="r">
              <a:defRPr/>
            </a:pPr>
            <a:r>
              <a:rPr lang="ja-JP" altLang="en-US" sz="900" dirty="0" smtClean="0">
                <a:latin typeface="Meiryo UI" pitchFamily="50" charset="-128"/>
                <a:ea typeface="Meiryo UI" pitchFamily="50" charset="-128"/>
                <a:cs typeface="Meiryo UI" pitchFamily="50" charset="-128"/>
              </a:rPr>
              <a:t>（事業所）</a:t>
            </a:r>
            <a:endParaRPr lang="ja-JP" altLang="en-US" sz="900" dirty="0">
              <a:latin typeface="Meiryo UI" pitchFamily="50" charset="-128"/>
              <a:ea typeface="Meiryo UI" pitchFamily="50" charset="-128"/>
              <a:cs typeface="Meiryo UI" pitchFamily="50" charset="-128"/>
            </a:endParaRPr>
          </a:p>
        </p:txBody>
      </p:sp>
      <p:sp>
        <p:nvSpPr>
          <p:cNvPr id="18" name="スライド番号プレースホルダー 2"/>
          <p:cNvSpPr>
            <a:spLocks noGrp="1"/>
          </p:cNvSpPr>
          <p:nvPr>
            <p:ph type="sldNum" sz="quarter" idx="12"/>
          </p:nvPr>
        </p:nvSpPr>
        <p:spPr>
          <a:xfrm>
            <a:off x="6996140" y="6556716"/>
            <a:ext cx="2133600" cy="365125"/>
          </a:xfrm>
        </p:spPr>
        <p:txBody>
          <a:bodyPr/>
          <a:lstStyle/>
          <a:p>
            <a:pPr>
              <a:defRPr/>
            </a:pPr>
            <a:fld id="{97825BB0-69D2-4182-912A-59D4510CFFE3}" type="slidenum">
              <a:rPr lang="ja-JP" altLang="en-US"/>
              <a:pPr>
                <a:defRPr/>
              </a:pPr>
              <a:t>4</a:t>
            </a:fld>
            <a:endParaRPr lang="ja-JP" altLang="en-US" dirty="0"/>
          </a:p>
        </p:txBody>
      </p:sp>
      <p:sp>
        <p:nvSpPr>
          <p:cNvPr id="37" name="テキスト ボックス 36"/>
          <p:cNvSpPr txBox="1"/>
          <p:nvPr/>
        </p:nvSpPr>
        <p:spPr>
          <a:xfrm>
            <a:off x="3730265" y="6613158"/>
            <a:ext cx="4608512" cy="276999"/>
          </a:xfrm>
          <a:prstGeom prst="rect">
            <a:avLst/>
          </a:prstGeom>
          <a:noFill/>
        </p:spPr>
        <p:txBody>
          <a:bodyPr wrap="square">
            <a:spAutoFit/>
          </a:bodyPr>
          <a:lstStyle/>
          <a:p>
            <a:pPr algn="r">
              <a:defRPr/>
            </a:pPr>
            <a:r>
              <a:rPr lang="ja-JP" altLang="en-US" sz="1200" dirty="0" smtClean="0">
                <a:latin typeface="Meiryo UI" pitchFamily="50" charset="-128"/>
                <a:ea typeface="Meiryo UI" pitchFamily="50" charset="-128"/>
                <a:cs typeface="Meiryo UI" pitchFamily="50" charset="-128"/>
              </a:rPr>
              <a:t>出典：大阪府統計年鑑（</a:t>
            </a:r>
            <a:r>
              <a:rPr lang="en-US" altLang="ja-JP" sz="1200" dirty="0" smtClean="0">
                <a:latin typeface="Meiryo UI" pitchFamily="50" charset="-128"/>
                <a:ea typeface="Meiryo UI" pitchFamily="50" charset="-128"/>
                <a:cs typeface="Meiryo UI" pitchFamily="50" charset="-128"/>
              </a:rPr>
              <a:t>H29</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36" name="テキスト ボックス 36"/>
          <p:cNvSpPr txBox="1">
            <a:spLocks noChangeArrowheads="1"/>
          </p:cNvSpPr>
          <p:nvPr/>
        </p:nvSpPr>
        <p:spPr bwMode="auto">
          <a:xfrm>
            <a:off x="4096658" y="6555666"/>
            <a:ext cx="902811" cy="307777"/>
          </a:xfrm>
          <a:prstGeom prst="rect">
            <a:avLst/>
          </a:prstGeom>
          <a:noFill/>
          <a:ln w="9525">
            <a:noFill/>
            <a:miter lim="800000"/>
            <a:headEnd/>
            <a:tailEnd/>
          </a:ln>
        </p:spPr>
        <p:txBody>
          <a:bodyPr wrap="none" anchor="ctr">
            <a:spAutoFit/>
          </a:bodyPr>
          <a:lstStyle/>
          <a:p>
            <a:pPr algn="ctr">
              <a:defRPr/>
            </a:pPr>
            <a:r>
              <a:rPr lang="ja-JP" altLang="en-US" sz="1400" dirty="0" smtClean="0">
                <a:latin typeface="Meiryo UI" pitchFamily="50" charset="-128"/>
                <a:ea typeface="Meiryo UI" pitchFamily="50" charset="-128"/>
                <a:cs typeface="Meiryo UI" pitchFamily="50" charset="-128"/>
              </a:rPr>
              <a:t>事業所数</a:t>
            </a:r>
            <a:endParaRPr lang="en-US" altLang="ja-JP" sz="1400" dirty="0">
              <a:latin typeface="Meiryo UI" pitchFamily="50" charset="-128"/>
              <a:ea typeface="Meiryo UI" pitchFamily="50" charset="-128"/>
              <a:cs typeface="Meiryo UI" pitchFamily="50" charset="-128"/>
            </a:endParaRPr>
          </a:p>
        </p:txBody>
      </p:sp>
      <p:sp>
        <p:nvSpPr>
          <p:cNvPr id="2" name="正方形/長方形 1"/>
          <p:cNvSpPr/>
          <p:nvPr/>
        </p:nvSpPr>
        <p:spPr>
          <a:xfrm>
            <a:off x="53716" y="4260516"/>
            <a:ext cx="8987772" cy="230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1461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p:cNvSpPr>
            <a:spLocks noGrp="1"/>
          </p:cNvSpPr>
          <p:nvPr>
            <p:ph type="sldNum" sz="quarter" idx="12"/>
          </p:nvPr>
        </p:nvSpPr>
        <p:spPr/>
        <p:txBody>
          <a:bodyPr/>
          <a:lstStyle/>
          <a:p>
            <a:pPr>
              <a:defRPr/>
            </a:pPr>
            <a:fld id="{97825BB0-69D2-4182-912A-59D4510CFFE3}" type="slidenum">
              <a:rPr lang="ja-JP" altLang="en-US"/>
              <a:pPr>
                <a:defRPr/>
              </a:pPr>
              <a:t>5</a:t>
            </a:fld>
            <a:endParaRPr lang="ja-JP" altLang="en-US" dirty="0"/>
          </a:p>
        </p:txBody>
      </p:sp>
      <p:sp>
        <p:nvSpPr>
          <p:cNvPr id="59" name="テキスト ボックス 31"/>
          <p:cNvSpPr txBox="1">
            <a:spLocks noChangeArrowheads="1"/>
          </p:cNvSpPr>
          <p:nvPr/>
        </p:nvSpPr>
        <p:spPr bwMode="auto">
          <a:xfrm>
            <a:off x="0" y="0"/>
            <a:ext cx="4754468"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◆世界遺産など観光魅力が集積</a:t>
            </a:r>
            <a:endParaRPr lang="en-US" altLang="ja-JP" sz="1600"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647104" y="805655"/>
            <a:ext cx="7372275" cy="5000507"/>
            <a:chOff x="1043609" y="1273580"/>
            <a:chExt cx="5902865" cy="4315276"/>
          </a:xfrm>
        </p:grpSpPr>
        <p:grpSp>
          <p:nvGrpSpPr>
            <p:cNvPr id="5" name="グループ化 4"/>
            <p:cNvGrpSpPr/>
            <p:nvPr/>
          </p:nvGrpSpPr>
          <p:grpSpPr>
            <a:xfrm>
              <a:off x="1043609" y="1273580"/>
              <a:ext cx="5902865" cy="4315276"/>
              <a:chOff x="4389532" y="1346756"/>
              <a:chExt cx="6118389" cy="4098468"/>
            </a:xfrm>
          </p:grpSpPr>
          <p:grpSp>
            <p:nvGrpSpPr>
              <p:cNvPr id="21" name="グループ化 20"/>
              <p:cNvGrpSpPr/>
              <p:nvPr/>
            </p:nvGrpSpPr>
            <p:grpSpPr>
              <a:xfrm>
                <a:off x="4389532" y="1346756"/>
                <a:ext cx="4273681" cy="4098468"/>
                <a:chOff x="8049344" y="1874485"/>
                <a:chExt cx="3419475" cy="3325165"/>
              </a:xfrm>
            </p:grpSpPr>
            <p:grpSp>
              <p:nvGrpSpPr>
                <p:cNvPr id="22" name="グループ化 21"/>
                <p:cNvGrpSpPr/>
                <p:nvPr/>
              </p:nvGrpSpPr>
              <p:grpSpPr>
                <a:xfrm>
                  <a:off x="8049344" y="1874485"/>
                  <a:ext cx="3419475" cy="3325165"/>
                  <a:chOff x="1856616" y="1513533"/>
                  <a:chExt cx="5502435" cy="5182376"/>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 t="10982" r="9947" b="4708"/>
                  <a:stretch/>
                </p:blipFill>
                <p:spPr bwMode="auto">
                  <a:xfrm>
                    <a:off x="1856616" y="1513533"/>
                    <a:ext cx="5502435" cy="51823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角丸四角形 34"/>
                  <p:cNvSpPr/>
                  <p:nvPr/>
                </p:nvSpPr>
                <p:spPr>
                  <a:xfrm>
                    <a:off x="1961516" y="3350395"/>
                    <a:ext cx="90000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姫路</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36" name="Oval 4"/>
                  <p:cNvSpPr>
                    <a:spLocks noChangeArrowheads="1"/>
                  </p:cNvSpPr>
                  <p:nvPr/>
                </p:nvSpPr>
                <p:spPr bwMode="auto">
                  <a:xfrm>
                    <a:off x="4602591" y="3599521"/>
                    <a:ext cx="686786" cy="701385"/>
                  </a:xfrm>
                  <a:prstGeom prst="ellipse">
                    <a:avLst/>
                  </a:prstGeom>
                  <a:gradFill rotWithShape="1">
                    <a:gsLst>
                      <a:gs pos="0">
                        <a:schemeClr val="bg1"/>
                      </a:gs>
                      <a:gs pos="100000">
                        <a:srgbClr val="FF0000"/>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dirty="0" smtClean="0">
                        <a:latin typeface="Meiryo UI" pitchFamily="50" charset="-128"/>
                        <a:ea typeface="Meiryo UI" pitchFamily="50" charset="-128"/>
                        <a:cs typeface="Meiryo UI" pitchFamily="50" charset="-128"/>
                      </a:rPr>
                      <a:t>大阪</a:t>
                    </a:r>
                    <a:endParaRPr lang="ja-JP" altLang="en-US" sz="1100" dirty="0">
                      <a:latin typeface="Meiryo UI" pitchFamily="50" charset="-128"/>
                      <a:ea typeface="Meiryo UI" pitchFamily="50" charset="-128"/>
                      <a:cs typeface="Meiryo UI" pitchFamily="50" charset="-128"/>
                    </a:endParaRPr>
                  </a:p>
                </p:txBody>
              </p:sp>
              <p:sp>
                <p:nvSpPr>
                  <p:cNvPr id="37" name="角丸四角形 36"/>
                  <p:cNvSpPr/>
                  <p:nvPr/>
                </p:nvSpPr>
                <p:spPr>
                  <a:xfrm>
                    <a:off x="3773321" y="6136110"/>
                    <a:ext cx="108012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高野山</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38" name="角丸四角形 37"/>
                  <p:cNvSpPr/>
                  <p:nvPr/>
                </p:nvSpPr>
                <p:spPr>
                  <a:xfrm>
                    <a:off x="5343716" y="5341474"/>
                    <a:ext cx="90000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吉野</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39" name="角丸四角形 38"/>
                  <p:cNvSpPr/>
                  <p:nvPr/>
                </p:nvSpPr>
                <p:spPr>
                  <a:xfrm>
                    <a:off x="6292888" y="4008512"/>
                    <a:ext cx="90000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奈良</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0" name="角丸四角形 39"/>
                  <p:cNvSpPr/>
                  <p:nvPr/>
                </p:nvSpPr>
                <p:spPr>
                  <a:xfrm>
                    <a:off x="5331785" y="2026607"/>
                    <a:ext cx="900001"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京都</a:t>
                    </a:r>
                    <a:endParaRPr kumimoji="1" lang="ja-JP" altLang="en-US" sz="1100" dirty="0">
                      <a:solidFill>
                        <a:schemeClr val="tx1"/>
                      </a:solidFill>
                      <a:latin typeface="Meiryo UI" pitchFamily="50" charset="-128"/>
                      <a:ea typeface="Meiryo UI" pitchFamily="50" charset="-128"/>
                      <a:cs typeface="Meiryo UI" pitchFamily="50" charset="-128"/>
                    </a:endParaRPr>
                  </a:p>
                </p:txBody>
              </p:sp>
            </p:grpSp>
            <p:sp>
              <p:nvSpPr>
                <p:cNvPr id="33" name="上下矢印 32"/>
                <p:cNvSpPr/>
                <p:nvPr/>
              </p:nvSpPr>
              <p:spPr>
                <a:xfrm rot="11894389">
                  <a:off x="9643880" y="3681757"/>
                  <a:ext cx="258359" cy="1010091"/>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sp>
            <p:nvSpPr>
              <p:cNvPr id="43" name="正方形/長方形 42"/>
              <p:cNvSpPr/>
              <p:nvPr/>
            </p:nvSpPr>
            <p:spPr>
              <a:xfrm>
                <a:off x="4665878" y="2582442"/>
                <a:ext cx="735718" cy="253457"/>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姫路城</a:t>
                </a:r>
                <a:endParaRPr lang="ja-JP" altLang="en-US" sz="1000" dirty="0">
                  <a:latin typeface="Meiryo UI" pitchFamily="50" charset="-128"/>
                  <a:ea typeface="Meiryo UI" pitchFamily="50" charset="-128"/>
                  <a:cs typeface="Meiryo UI" pitchFamily="50" charset="-128"/>
                </a:endParaRPr>
              </a:p>
            </p:txBody>
          </p:sp>
          <p:sp>
            <p:nvSpPr>
              <p:cNvPr id="44" name="正方形/長方形 43"/>
              <p:cNvSpPr/>
              <p:nvPr/>
            </p:nvSpPr>
            <p:spPr>
              <a:xfrm>
                <a:off x="6320890" y="4769479"/>
                <a:ext cx="1863755" cy="253457"/>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紀伊</a:t>
                </a:r>
                <a:r>
                  <a:rPr lang="ja-JP" altLang="en-US" sz="1000" dirty="0">
                    <a:latin typeface="Meiryo UI" pitchFamily="50" charset="-128"/>
                    <a:ea typeface="Meiryo UI" pitchFamily="50" charset="-128"/>
                    <a:cs typeface="Meiryo UI" pitchFamily="50" charset="-128"/>
                  </a:rPr>
                  <a:t>山地の霊場と参詣</a:t>
                </a:r>
                <a:r>
                  <a:rPr lang="ja-JP" altLang="en-US" sz="1000" dirty="0" smtClean="0">
                    <a:latin typeface="Meiryo UI" pitchFamily="50" charset="-128"/>
                    <a:ea typeface="Meiryo UI" pitchFamily="50" charset="-128"/>
                    <a:cs typeface="Meiryo UI" pitchFamily="50" charset="-128"/>
                  </a:rPr>
                  <a:t>道</a:t>
                </a:r>
                <a:endParaRPr lang="ja-JP" altLang="en-US" sz="1000" dirty="0">
                  <a:latin typeface="Meiryo UI" pitchFamily="50" charset="-128"/>
                  <a:ea typeface="Meiryo UI" pitchFamily="50" charset="-128"/>
                  <a:cs typeface="Meiryo UI" pitchFamily="50" charset="-128"/>
                </a:endParaRPr>
              </a:p>
            </p:txBody>
          </p:sp>
          <p:sp>
            <p:nvSpPr>
              <p:cNvPr id="45" name="正方形/長方形 44"/>
              <p:cNvSpPr/>
              <p:nvPr/>
            </p:nvSpPr>
            <p:spPr>
              <a:xfrm>
                <a:off x="8027561" y="1868504"/>
                <a:ext cx="1443420" cy="253457"/>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古都</a:t>
                </a:r>
                <a:r>
                  <a:rPr lang="ja-JP" altLang="en-US" sz="1000" dirty="0">
                    <a:latin typeface="Meiryo UI" pitchFamily="50" charset="-128"/>
                    <a:ea typeface="Meiryo UI" pitchFamily="50" charset="-128"/>
                    <a:cs typeface="Meiryo UI" pitchFamily="50" charset="-128"/>
                  </a:rPr>
                  <a:t>京都の</a:t>
                </a:r>
                <a:r>
                  <a:rPr lang="ja-JP" altLang="en-US" sz="1000" dirty="0" smtClean="0">
                    <a:latin typeface="Meiryo UI" pitchFamily="50" charset="-128"/>
                    <a:ea typeface="Meiryo UI" pitchFamily="50" charset="-128"/>
                    <a:cs typeface="Meiryo UI" pitchFamily="50" charset="-128"/>
                  </a:rPr>
                  <a:t>文化財</a:t>
                </a:r>
                <a:endParaRPr lang="ja-JP" altLang="en-US" sz="1000" dirty="0">
                  <a:latin typeface="Meiryo UI" pitchFamily="50" charset="-128"/>
                  <a:ea typeface="Meiryo UI" pitchFamily="50" charset="-128"/>
                  <a:cs typeface="Meiryo UI" pitchFamily="50" charset="-128"/>
                </a:endParaRPr>
              </a:p>
            </p:txBody>
          </p:sp>
          <p:sp>
            <p:nvSpPr>
              <p:cNvPr id="42" name="正方形/長方形 41"/>
              <p:cNvSpPr/>
              <p:nvPr/>
            </p:nvSpPr>
            <p:spPr>
              <a:xfrm>
                <a:off x="8802089" y="3151647"/>
                <a:ext cx="1705832" cy="391662"/>
              </a:xfrm>
              <a:prstGeom prst="rect">
                <a:avLst/>
              </a:prstGeom>
            </p:spPr>
            <p:txBody>
              <a:bodyPr wrap="square" lIns="36000" tIns="36000" rIns="36000" bIns="36000">
                <a:spAutoFit/>
              </a:bodyPr>
              <a:lstStyle/>
              <a:p>
                <a:r>
                  <a:rPr lang="ja-JP" altLang="en-US" sz="1000" dirty="0">
                    <a:latin typeface="Meiryo UI" pitchFamily="50" charset="-128"/>
                    <a:ea typeface="Meiryo UI" pitchFamily="50" charset="-128"/>
                    <a:cs typeface="Meiryo UI" pitchFamily="50" charset="-128"/>
                  </a:rPr>
                  <a:t>法隆寺地域の仏教</a:t>
                </a:r>
                <a:r>
                  <a:rPr lang="ja-JP" altLang="en-US" sz="1000" dirty="0" smtClean="0">
                    <a:latin typeface="Meiryo UI" pitchFamily="50" charset="-128"/>
                    <a:ea typeface="Meiryo UI" pitchFamily="50" charset="-128"/>
                    <a:cs typeface="Meiryo UI" pitchFamily="50" charset="-128"/>
                  </a:rPr>
                  <a:t>建造物</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古都</a:t>
                </a:r>
                <a:r>
                  <a:rPr lang="ja-JP" altLang="en-US" sz="1000" dirty="0">
                    <a:latin typeface="Meiryo UI" pitchFamily="50" charset="-128"/>
                    <a:ea typeface="Meiryo UI" pitchFamily="50" charset="-128"/>
                    <a:cs typeface="Meiryo UI" pitchFamily="50" charset="-128"/>
                  </a:rPr>
                  <a:t>奈良の</a:t>
                </a:r>
                <a:r>
                  <a:rPr lang="ja-JP" altLang="en-US" sz="1000" dirty="0" smtClean="0">
                    <a:latin typeface="Meiryo UI" pitchFamily="50" charset="-128"/>
                    <a:ea typeface="Meiryo UI" pitchFamily="50" charset="-128"/>
                    <a:cs typeface="Meiryo UI" pitchFamily="50" charset="-128"/>
                  </a:rPr>
                  <a:t>文化財</a:t>
                </a:r>
                <a:endParaRPr lang="ja-JP" altLang="en-US" sz="1000" dirty="0">
                  <a:latin typeface="Meiryo UI" pitchFamily="50" charset="-128"/>
                  <a:ea typeface="Meiryo UI" pitchFamily="50" charset="-128"/>
                  <a:cs typeface="Meiryo UI" pitchFamily="50" charset="-128"/>
                </a:endParaRPr>
              </a:p>
            </p:txBody>
          </p:sp>
        </p:grpSp>
        <p:sp>
          <p:nvSpPr>
            <p:cNvPr id="47" name="上下矢印 46"/>
            <p:cNvSpPr/>
            <p:nvPr/>
          </p:nvSpPr>
          <p:spPr>
            <a:xfrm rot="8225915">
              <a:off x="3710782" y="3581432"/>
              <a:ext cx="311525" cy="891157"/>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9" name="上下矢印 48"/>
            <p:cNvSpPr/>
            <p:nvPr/>
          </p:nvSpPr>
          <p:spPr>
            <a:xfrm rot="5836408">
              <a:off x="3856717" y="3052257"/>
              <a:ext cx="321792" cy="641143"/>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上下矢印 50"/>
            <p:cNvSpPr/>
            <p:nvPr/>
          </p:nvSpPr>
          <p:spPr>
            <a:xfrm rot="11983207">
              <a:off x="3471188" y="2082681"/>
              <a:ext cx="311525" cy="891157"/>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2" name="上下矢印 51"/>
            <p:cNvSpPr/>
            <p:nvPr/>
          </p:nvSpPr>
          <p:spPr>
            <a:xfrm rot="16595846">
              <a:off x="2301301" y="2484870"/>
              <a:ext cx="312930" cy="1156497"/>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aphicFrame>
        <p:nvGraphicFramePr>
          <p:cNvPr id="6" name="表 5"/>
          <p:cNvGraphicFramePr>
            <a:graphicFrameLocks noGrp="1"/>
          </p:cNvGraphicFramePr>
          <p:nvPr>
            <p:extLst>
              <p:ext uri="{D42A27DB-BD31-4B8C-83A1-F6EECF244321}">
                <p14:modId xmlns:p14="http://schemas.microsoft.com/office/powerpoint/2010/main" val="3939035401"/>
              </p:ext>
            </p:extLst>
          </p:nvPr>
        </p:nvGraphicFramePr>
        <p:xfrm>
          <a:off x="6811744" y="3519985"/>
          <a:ext cx="2232248" cy="2595880"/>
        </p:xfrm>
        <a:graphic>
          <a:graphicData uri="http://schemas.openxmlformats.org/drawingml/2006/table">
            <a:tbl>
              <a:tblPr firstRow="1">
                <a:tableStyleId>{B301B821-A1FF-4177-AEE7-76D212191A09}</a:tableStyleId>
              </a:tblPr>
              <a:tblGrid>
                <a:gridCol w="2232248">
                  <a:extLst>
                    <a:ext uri="{9D8B030D-6E8A-4147-A177-3AD203B41FA5}">
                      <a16:colId xmlns:a16="http://schemas.microsoft.com/office/drawing/2014/main" val="20000"/>
                    </a:ext>
                  </a:extLst>
                </a:gridCol>
              </a:tblGrid>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大阪周辺の世界遺産</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0"/>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法隆寺地域の仏教建造物</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1"/>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姫路城</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2"/>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古都京都の文化財</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3"/>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古都奈良の文化財</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4"/>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紀伊山地の霊場と参詣道</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5"/>
                  </a:ext>
                </a:extLst>
              </a:tr>
              <a:tr h="370840">
                <a:tc>
                  <a:txBody>
                    <a:bodyPr/>
                    <a:lstStyle/>
                    <a:p>
                      <a:r>
                        <a:rPr kumimoji="1" lang="ja-JP" altLang="en-US" sz="1400" dirty="0" smtClean="0">
                          <a:latin typeface="Meiryo UI" pitchFamily="50" charset="-128"/>
                          <a:ea typeface="Meiryo UI" pitchFamily="50" charset="-128"/>
                          <a:cs typeface="Meiryo UI" pitchFamily="50" charset="-128"/>
                        </a:rPr>
                        <a:t>百舌鳥古市古墳群</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895655007"/>
                  </a:ext>
                </a:extLst>
              </a:tr>
            </a:tbl>
          </a:graphicData>
        </a:graphic>
      </p:graphicFrame>
      <p:sp>
        <p:nvSpPr>
          <p:cNvPr id="46" name="テキスト ボックス 31"/>
          <p:cNvSpPr txBox="1">
            <a:spLocks noChangeArrowheads="1"/>
          </p:cNvSpPr>
          <p:nvPr/>
        </p:nvSpPr>
        <p:spPr bwMode="auto">
          <a:xfrm>
            <a:off x="6783925" y="6160144"/>
            <a:ext cx="2160240" cy="626701"/>
          </a:xfrm>
          <a:prstGeom prst="rect">
            <a:avLst/>
          </a:prstGeom>
          <a:noFill/>
          <a:ln w="9525">
            <a:noFill/>
            <a:miter lim="800000"/>
            <a:headEnd/>
            <a:tailEnd/>
          </a:ln>
        </p:spPr>
        <p:txBody>
          <a:bodyPr wrap="square" lIns="36000" tIns="36000" rIns="36000" bIns="36000">
            <a:spAutoFit/>
          </a:bodyPr>
          <a:lstStyle/>
          <a:p>
            <a:pPr marL="174625" indent="-174625"/>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世界遺産（文化遺産）</a:t>
            </a:r>
            <a:r>
              <a:rPr lang="en-US" altLang="ja-JP" sz="1200" dirty="0">
                <a:latin typeface="Meiryo UI" pitchFamily="50" charset="-128"/>
                <a:ea typeface="Meiryo UI" pitchFamily="50" charset="-128"/>
                <a:cs typeface="Meiryo UI" pitchFamily="50" charset="-128"/>
              </a:rPr>
              <a:t>19</a:t>
            </a:r>
            <a:r>
              <a:rPr lang="ja-JP" altLang="en-US" sz="1200" dirty="0" smtClean="0">
                <a:latin typeface="Meiryo UI" pitchFamily="50" charset="-128"/>
                <a:ea typeface="Meiryo UI" pitchFamily="50" charset="-128"/>
                <a:cs typeface="Meiryo UI" pitchFamily="50" charset="-128"/>
              </a:rPr>
              <a:t>箇所の内、大阪周辺に</a:t>
            </a:r>
            <a:r>
              <a:rPr lang="en-US" altLang="ja-JP" sz="1200" dirty="0" smtClean="0">
                <a:latin typeface="Meiryo UI" pitchFamily="50" charset="-128"/>
                <a:ea typeface="Meiryo UI" pitchFamily="50" charset="-128"/>
                <a:cs typeface="Meiryo UI" pitchFamily="50" charset="-128"/>
              </a:rPr>
              <a:t>6</a:t>
            </a:r>
            <a:r>
              <a:rPr lang="ja-JP" altLang="en-US" sz="1200" dirty="0" smtClean="0">
                <a:latin typeface="Meiryo UI" pitchFamily="50" charset="-128"/>
                <a:ea typeface="Meiryo UI" pitchFamily="50" charset="-128"/>
                <a:cs typeface="Meiryo UI" pitchFamily="50" charset="-128"/>
              </a:rPr>
              <a:t>箇所が集積</a:t>
            </a:r>
            <a:endParaRPr lang="en-US" altLang="ja-JP" sz="1200" dirty="0">
              <a:latin typeface="Meiryo UI" pitchFamily="50" charset="-128"/>
              <a:ea typeface="Meiryo UI" pitchFamily="50" charset="-128"/>
              <a:cs typeface="Meiryo UI"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8266" t="45772" b="1"/>
          <a:stretch/>
        </p:blipFill>
        <p:spPr>
          <a:xfrm>
            <a:off x="2899514" y="5589240"/>
            <a:ext cx="1820130" cy="1163423"/>
          </a:xfrm>
          <a:prstGeom prst="ellipse">
            <a:avLst/>
          </a:prstGeom>
          <a:ln>
            <a:noFill/>
          </a:ln>
          <a:effectLst>
            <a:softEdge rad="112500"/>
          </a:effec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21" y="5585555"/>
            <a:ext cx="1948770" cy="1299829"/>
          </a:xfrm>
          <a:prstGeom prst="ellipse">
            <a:avLst/>
          </a:prstGeom>
          <a:ln>
            <a:noFill/>
          </a:ln>
          <a:effectLst>
            <a:softEdge rad="112500"/>
          </a:effec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2" y="4507461"/>
            <a:ext cx="1645920" cy="1100937"/>
          </a:xfrm>
          <a:prstGeom prst="ellipse">
            <a:avLst/>
          </a:prstGeom>
          <a:ln>
            <a:noFill/>
          </a:ln>
          <a:effectLst>
            <a:softEdge rad="112500"/>
          </a:effectLst>
        </p:spPr>
      </p:pic>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l="11062" t="14606" r="8574" b="18131"/>
          <a:stretch/>
        </p:blipFill>
        <p:spPr>
          <a:xfrm>
            <a:off x="382137" y="968991"/>
            <a:ext cx="1995098" cy="1290577"/>
          </a:xfrm>
          <a:prstGeom prst="ellipse">
            <a:avLst/>
          </a:prstGeom>
          <a:ln>
            <a:noFill/>
          </a:ln>
          <a:effectLst>
            <a:softEdge rad="112500"/>
          </a:effectLst>
        </p:spPr>
      </p:pic>
      <p:pic>
        <p:nvPicPr>
          <p:cNvPr id="8" name="図 7"/>
          <p:cNvPicPr>
            <a:picLocks noChangeAspect="1"/>
          </p:cNvPicPr>
          <p:nvPr/>
        </p:nvPicPr>
        <p:blipFill rotWithShape="1">
          <a:blip r:embed="rId7" cstate="print">
            <a:extLst>
              <a:ext uri="{28A0092B-C50C-407E-A947-70E740481C1C}">
                <a14:useLocalDpi xmlns:a14="http://schemas.microsoft.com/office/drawing/2010/main" val="0"/>
              </a:ext>
            </a:extLst>
          </a:blip>
          <a:srcRect r="20736" b="14086"/>
          <a:stretch/>
        </p:blipFill>
        <p:spPr>
          <a:xfrm>
            <a:off x="3910547" y="2084436"/>
            <a:ext cx="1754915" cy="1067699"/>
          </a:xfrm>
          <a:prstGeom prst="ellipse">
            <a:avLst/>
          </a:prstGeom>
          <a:ln>
            <a:noFill/>
          </a:ln>
          <a:effectLst>
            <a:softEdge rad="112500"/>
          </a:effectLst>
        </p:spPr>
      </p:pic>
      <p:sp>
        <p:nvSpPr>
          <p:cNvPr id="48" name="正方形/長方形 47"/>
          <p:cNvSpPr/>
          <p:nvPr/>
        </p:nvSpPr>
        <p:spPr>
          <a:xfrm>
            <a:off x="611560" y="5480823"/>
            <a:ext cx="1121848"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写真提供：堺市</a:t>
            </a:r>
            <a:endParaRPr lang="ja-JP" altLang="en-US" sz="700" dirty="0">
              <a:latin typeface="Meiryo UI" pitchFamily="50" charset="-128"/>
              <a:ea typeface="Meiryo UI" pitchFamily="50" charset="-128"/>
              <a:cs typeface="Meiryo UI" pitchFamily="50" charset="-128"/>
            </a:endParaRPr>
          </a:p>
        </p:txBody>
      </p:sp>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6749" y="45649"/>
            <a:ext cx="2088921" cy="1389996"/>
          </a:xfrm>
          <a:prstGeom prst="ellipse">
            <a:avLst/>
          </a:prstGeom>
          <a:ln>
            <a:noFill/>
          </a:ln>
          <a:effectLst>
            <a:softEdge rad="112500"/>
          </a:effectLst>
        </p:spPr>
      </p:pic>
      <p:sp>
        <p:nvSpPr>
          <p:cNvPr id="50" name="正方形/長方形 49"/>
          <p:cNvSpPr/>
          <p:nvPr/>
        </p:nvSpPr>
        <p:spPr>
          <a:xfrm>
            <a:off x="6203602" y="1170010"/>
            <a:ext cx="1188000"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写真提供：元離宮二条城</a:t>
            </a:r>
            <a:endParaRPr lang="ja-JP" altLang="en-US" sz="700" dirty="0">
              <a:latin typeface="Meiryo UI" pitchFamily="50" charset="-128"/>
              <a:ea typeface="Meiryo UI" pitchFamily="50" charset="-128"/>
              <a:cs typeface="Meiryo UI" pitchFamily="50" charset="-128"/>
            </a:endParaRPr>
          </a:p>
        </p:txBody>
      </p:sp>
      <p:sp>
        <p:nvSpPr>
          <p:cNvPr id="53" name="正方形/長方形 52"/>
          <p:cNvSpPr/>
          <p:nvPr/>
        </p:nvSpPr>
        <p:spPr>
          <a:xfrm>
            <a:off x="1187624" y="2132880"/>
            <a:ext cx="1152000"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写真提供：姫路市</a:t>
            </a:r>
            <a:endParaRPr lang="ja-JP" altLang="en-US" sz="700" dirty="0">
              <a:latin typeface="Meiryo UI" pitchFamily="50" charset="-128"/>
              <a:ea typeface="Meiryo UI" pitchFamily="50" charset="-128"/>
              <a:cs typeface="Meiryo UI" pitchFamily="50" charset="-128"/>
            </a:endParaRPr>
          </a:p>
        </p:txBody>
      </p:sp>
      <p:sp>
        <p:nvSpPr>
          <p:cNvPr id="54" name="正方形/長方形 53"/>
          <p:cNvSpPr/>
          <p:nvPr/>
        </p:nvSpPr>
        <p:spPr>
          <a:xfrm>
            <a:off x="2987824" y="6677663"/>
            <a:ext cx="2088296"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a:t>
            </a:r>
            <a:r>
              <a:rPr lang="zh-TW" altLang="en-US" sz="700" dirty="0" smtClean="0">
                <a:latin typeface="Meiryo UI" pitchFamily="50" charset="-128"/>
                <a:ea typeface="Meiryo UI" pitchFamily="50" charset="-128"/>
                <a:cs typeface="Meiryo UI" pitchFamily="50" charset="-128"/>
              </a:rPr>
              <a:t>和歌山県</a:t>
            </a:r>
            <a:r>
              <a:rPr lang="zh-TW" altLang="en-US" sz="700" dirty="0">
                <a:latin typeface="Meiryo UI" pitchFamily="50" charset="-128"/>
                <a:ea typeface="Meiryo UI" pitchFamily="50" charset="-128"/>
                <a:cs typeface="Meiryo UI" pitchFamily="50" charset="-128"/>
              </a:rPr>
              <a:t>観光</a:t>
            </a:r>
            <a:r>
              <a:rPr lang="zh-TW" altLang="en-US" sz="700" dirty="0" smtClean="0">
                <a:latin typeface="Meiryo UI" pitchFamily="50" charset="-128"/>
                <a:ea typeface="Meiryo UI" pitchFamily="50" charset="-128"/>
                <a:cs typeface="Meiryo UI" pitchFamily="50" charset="-128"/>
              </a:rPr>
              <a:t>連盟</a:t>
            </a:r>
            <a:endParaRPr lang="ja-JP" altLang="en-US" sz="700" dirty="0">
              <a:latin typeface="Meiryo UI" pitchFamily="50" charset="-128"/>
              <a:ea typeface="Meiryo UI" pitchFamily="50" charset="-128"/>
              <a:cs typeface="Meiryo UI" pitchFamily="50" charset="-128"/>
            </a:endParaRPr>
          </a:p>
        </p:txBody>
      </p:sp>
      <p:pic>
        <p:nvPicPr>
          <p:cNvPr id="11" name="図 10"/>
          <p:cNvPicPr>
            <a:picLocks noChangeAspect="1"/>
          </p:cNvPicPr>
          <p:nvPr/>
        </p:nvPicPr>
        <p:blipFill rotWithShape="1">
          <a:blip r:embed="rId9" cstate="print">
            <a:extLst>
              <a:ext uri="{28A0092B-C50C-407E-A947-70E740481C1C}">
                <a14:useLocalDpi xmlns:a14="http://schemas.microsoft.com/office/drawing/2010/main" val="0"/>
              </a:ext>
            </a:extLst>
          </a:blip>
          <a:srcRect t="19692"/>
          <a:stretch/>
        </p:blipFill>
        <p:spPr>
          <a:xfrm>
            <a:off x="5868276" y="1829551"/>
            <a:ext cx="2174249" cy="1276747"/>
          </a:xfrm>
          <a:prstGeom prst="ellipse">
            <a:avLst/>
          </a:prstGeom>
          <a:ln>
            <a:noFill/>
          </a:ln>
          <a:effectLst>
            <a:softEdge rad="112500"/>
          </a:effectLst>
        </p:spPr>
      </p:pic>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0520" y="4263130"/>
            <a:ext cx="2097177" cy="1398118"/>
          </a:xfrm>
          <a:prstGeom prst="ellipse">
            <a:avLst/>
          </a:prstGeom>
          <a:ln>
            <a:noFill/>
          </a:ln>
          <a:effectLst>
            <a:softEdge rad="112500"/>
          </a:effectLst>
        </p:spPr>
      </p:pic>
      <p:sp>
        <p:nvSpPr>
          <p:cNvPr id="55" name="正方形/長方形 54"/>
          <p:cNvSpPr/>
          <p:nvPr/>
        </p:nvSpPr>
        <p:spPr>
          <a:xfrm>
            <a:off x="7494927" y="2970006"/>
            <a:ext cx="2268000" cy="288147"/>
          </a:xfrm>
          <a:prstGeom prst="rect">
            <a:avLst/>
          </a:prstGeom>
        </p:spPr>
        <p:txBody>
          <a:bodyPr wrap="square" lIns="36000" tIns="36000" rIns="36000" bIns="36000">
            <a:spAutoFit/>
          </a:bodyPr>
          <a:lstStyle/>
          <a:p>
            <a:r>
              <a:rPr lang="ja-JP" altLang="en-US" sz="700" dirty="0">
                <a:latin typeface="Meiryo UI" pitchFamily="50" charset="-128"/>
                <a:ea typeface="Meiryo UI" pitchFamily="50" charset="-128"/>
                <a:cs typeface="Meiryo UI" pitchFamily="50" charset="-128"/>
              </a:rPr>
              <a:t>写真提供</a:t>
            </a:r>
            <a:r>
              <a:rPr lang="ja-JP" altLang="en-US" sz="700" dirty="0" smtClean="0">
                <a:latin typeface="Meiryo UI" pitchFamily="50" charset="-128"/>
                <a:ea typeface="Meiryo UI" pitchFamily="50" charset="-128"/>
                <a:cs typeface="Meiryo UI" pitchFamily="50" charset="-128"/>
              </a:rPr>
              <a:t>：</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一般</a:t>
            </a:r>
            <a:r>
              <a:rPr lang="ja-JP" altLang="en-US" sz="700" dirty="0">
                <a:latin typeface="Meiryo UI" pitchFamily="50" charset="-128"/>
                <a:ea typeface="Meiryo UI" pitchFamily="50" charset="-128"/>
                <a:cs typeface="Meiryo UI" pitchFamily="50" charset="-128"/>
              </a:rPr>
              <a:t>財団法人奈良県ビジターズビューロー</a:t>
            </a:r>
          </a:p>
        </p:txBody>
      </p:sp>
      <p:sp>
        <p:nvSpPr>
          <p:cNvPr id="56" name="正方形/長方形 55"/>
          <p:cNvSpPr/>
          <p:nvPr/>
        </p:nvSpPr>
        <p:spPr>
          <a:xfrm>
            <a:off x="5220072" y="5589125"/>
            <a:ext cx="2268000" cy="288147"/>
          </a:xfrm>
          <a:prstGeom prst="rect">
            <a:avLst/>
          </a:prstGeom>
        </p:spPr>
        <p:txBody>
          <a:bodyPr wrap="square" lIns="36000" tIns="36000" rIns="36000" bIns="36000">
            <a:spAutoFit/>
          </a:bodyPr>
          <a:lstStyle/>
          <a:p>
            <a:r>
              <a:rPr lang="ja-JP" altLang="en-US" sz="700" dirty="0">
                <a:latin typeface="Meiryo UI" pitchFamily="50" charset="-128"/>
                <a:ea typeface="Meiryo UI" pitchFamily="50" charset="-128"/>
                <a:cs typeface="Meiryo UI" pitchFamily="50" charset="-128"/>
              </a:rPr>
              <a:t>写真提供</a:t>
            </a:r>
            <a:r>
              <a:rPr lang="ja-JP" altLang="en-US" sz="700" dirty="0" smtClean="0">
                <a:latin typeface="Meiryo UI" pitchFamily="50" charset="-128"/>
                <a:ea typeface="Meiryo UI" pitchFamily="50" charset="-128"/>
                <a:cs typeface="Meiryo UI" pitchFamily="50" charset="-128"/>
              </a:rPr>
              <a:t>：</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一般</a:t>
            </a:r>
            <a:r>
              <a:rPr lang="ja-JP" altLang="en-US" sz="700" dirty="0">
                <a:latin typeface="Meiryo UI" pitchFamily="50" charset="-128"/>
                <a:ea typeface="Meiryo UI" pitchFamily="50" charset="-128"/>
                <a:cs typeface="Meiryo UI" pitchFamily="50" charset="-128"/>
              </a:rPr>
              <a:t>財団法人奈良県ビジターズビューロー</a:t>
            </a:r>
          </a:p>
        </p:txBody>
      </p:sp>
      <p:sp>
        <p:nvSpPr>
          <p:cNvPr id="41" name="上下矢印 40"/>
          <p:cNvSpPr/>
          <p:nvPr/>
        </p:nvSpPr>
        <p:spPr>
          <a:xfrm rot="4800000">
            <a:off x="2795182" y="3113517"/>
            <a:ext cx="372890" cy="504000"/>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7" name="角丸四角形 56"/>
          <p:cNvSpPr/>
          <p:nvPr/>
        </p:nvSpPr>
        <p:spPr>
          <a:xfrm>
            <a:off x="1842152" y="3204764"/>
            <a:ext cx="842275" cy="347366"/>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ベイエリア</a:t>
            </a:r>
            <a:endParaRPr kumimoji="1" lang="ja-JP" altLang="en-US" sz="1100" dirty="0">
              <a:solidFill>
                <a:schemeClr val="tx1"/>
              </a:solidFill>
              <a:latin typeface="Meiryo UI" pitchFamily="50" charset="-128"/>
              <a:ea typeface="Meiryo UI" pitchFamily="50" charset="-128"/>
              <a:cs typeface="Meiryo UI" pitchFamily="50" charset="-128"/>
            </a:endParaRPr>
          </a:p>
        </p:txBody>
      </p:sp>
      <p:pic>
        <p:nvPicPr>
          <p:cNvPr id="58" name="図 57">
            <a:extLst>
              <a:ext uri="{FF2B5EF4-FFF2-40B4-BE49-F238E27FC236}">
                <a16:creationId xmlns:a16="http://schemas.microsoft.com/office/drawing/2014/main" id="{807A63EE-9F98-4A54-AFCF-A82E574F49E5}"/>
              </a:ext>
            </a:extLst>
          </p:cNvPr>
          <p:cNvPicPr>
            <a:picLocks noChangeAspect="1"/>
          </p:cNvPicPr>
          <p:nvPr/>
        </p:nvPicPr>
        <p:blipFill rotWithShape="1">
          <a:blip r:embed="rId11"/>
          <a:srcRect l="75722"/>
          <a:stretch/>
        </p:blipFill>
        <p:spPr>
          <a:xfrm>
            <a:off x="755576" y="3481958"/>
            <a:ext cx="1556761" cy="958596"/>
          </a:xfrm>
          <a:prstGeom prst="ellipse">
            <a:avLst/>
          </a:prstGeom>
          <a:ln>
            <a:noFill/>
          </a:ln>
          <a:effectLst>
            <a:softEdge rad="112500"/>
          </a:effectLst>
        </p:spPr>
      </p:pic>
      <p:sp>
        <p:nvSpPr>
          <p:cNvPr id="60" name="正方形/長方形 59"/>
          <p:cNvSpPr/>
          <p:nvPr/>
        </p:nvSpPr>
        <p:spPr>
          <a:xfrm>
            <a:off x="856234" y="3362590"/>
            <a:ext cx="1053463" cy="246221"/>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大阪・関西万博</a:t>
            </a:r>
            <a:endParaRPr lang="ja-JP" altLang="en-US" sz="1000" dirty="0">
              <a:latin typeface="Meiryo UI" pitchFamily="50" charset="-128"/>
              <a:ea typeface="Meiryo UI" pitchFamily="50" charset="-128"/>
              <a:cs typeface="Meiryo UI" pitchFamily="50" charset="-128"/>
            </a:endParaRPr>
          </a:p>
        </p:txBody>
      </p:sp>
      <p:sp>
        <p:nvSpPr>
          <p:cNvPr id="61" name="正方形/長方形 60"/>
          <p:cNvSpPr/>
          <p:nvPr/>
        </p:nvSpPr>
        <p:spPr>
          <a:xfrm>
            <a:off x="498892" y="4287656"/>
            <a:ext cx="2061856" cy="288147"/>
          </a:xfrm>
          <a:prstGeom prst="rect">
            <a:avLst/>
          </a:prstGeom>
        </p:spPr>
        <p:txBody>
          <a:bodyPr wrap="square" lIns="36000" tIns="36000" rIns="36000" bIns="36000">
            <a:spAutoFit/>
          </a:bodyPr>
          <a:lstStyle/>
          <a:p>
            <a:r>
              <a:rPr lang="ja-JP" altLang="en-US" sz="700" dirty="0" smtClean="0">
                <a:latin typeface="Meiryo UI" pitchFamily="50" charset="-128"/>
                <a:ea typeface="Meiryo UI" pitchFamily="50" charset="-128"/>
                <a:cs typeface="Meiryo UI" pitchFamily="50" charset="-128"/>
              </a:rPr>
              <a:t>出典：万博概要情報</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a:t>
            </a:r>
            <a:r>
              <a:rPr lang="zh-CN" altLang="en-US" sz="700" dirty="0">
                <a:latin typeface="Meiryo UI" pitchFamily="50" charset="-128"/>
                <a:ea typeface="Meiryo UI" pitchFamily="50" charset="-128"/>
                <a:cs typeface="Meiryo UI" pitchFamily="50" charset="-128"/>
              </a:rPr>
              <a:t>一般社団法人２０２５年日本国際博覧会協会</a:t>
            </a:r>
            <a:r>
              <a:rPr lang="ja-JP" altLang="en-US" sz="700" dirty="0" smtClean="0">
                <a:latin typeface="Meiryo UI" pitchFamily="50" charset="-128"/>
                <a:ea typeface="Meiryo UI" pitchFamily="50" charset="-128"/>
                <a:cs typeface="Meiryo UI" pitchFamily="50" charset="-128"/>
              </a:rPr>
              <a:t>）</a:t>
            </a:r>
            <a:endParaRPr lang="ja-JP" altLang="en-US" sz="700" dirty="0">
              <a:latin typeface="Meiryo UI" pitchFamily="50" charset="-128"/>
              <a:ea typeface="Meiryo UI" pitchFamily="50" charset="-128"/>
              <a:cs typeface="Meiryo UI" pitchFamily="50" charset="-128"/>
            </a:endParaRPr>
          </a:p>
        </p:txBody>
      </p:sp>
      <p:sp>
        <p:nvSpPr>
          <p:cNvPr id="62" name="角丸四角形 61"/>
          <p:cNvSpPr/>
          <p:nvPr/>
        </p:nvSpPr>
        <p:spPr>
          <a:xfrm>
            <a:off x="3134079" y="3914530"/>
            <a:ext cx="1010843" cy="347366"/>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百舌鳥・古市古墳群</a:t>
            </a:r>
            <a:endParaRPr kumimoji="1" lang="ja-JP" altLang="en-US" sz="11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8536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p:cNvGraphicFramePr>
            <a:graphicFrameLocks/>
          </p:cNvGraphicFramePr>
          <p:nvPr>
            <p:extLst/>
          </p:nvPr>
        </p:nvGraphicFramePr>
        <p:xfrm>
          <a:off x="1001711" y="5053097"/>
          <a:ext cx="8547227" cy="1619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グラフ 43"/>
          <p:cNvGraphicFramePr>
            <a:graphicFrameLocks/>
          </p:cNvGraphicFramePr>
          <p:nvPr>
            <p:extLst/>
          </p:nvPr>
        </p:nvGraphicFramePr>
        <p:xfrm>
          <a:off x="179511" y="3847626"/>
          <a:ext cx="8784976" cy="1619250"/>
        </p:xfrm>
        <a:graphic>
          <a:graphicData uri="http://schemas.openxmlformats.org/drawingml/2006/chart">
            <c:chart xmlns:c="http://schemas.openxmlformats.org/drawingml/2006/chart" xmlns:r="http://schemas.openxmlformats.org/officeDocument/2006/relationships" r:id="rId3"/>
          </a:graphicData>
        </a:graphic>
      </p:graphicFrame>
      <p:sp>
        <p:nvSpPr>
          <p:cNvPr id="18" name="スライド番号プレースホルダー 2"/>
          <p:cNvSpPr>
            <a:spLocks noGrp="1"/>
          </p:cNvSpPr>
          <p:nvPr>
            <p:ph type="sldNum" sz="quarter" idx="12"/>
          </p:nvPr>
        </p:nvSpPr>
        <p:spPr/>
        <p:txBody>
          <a:bodyPr/>
          <a:lstStyle/>
          <a:p>
            <a:fld id="{97825BB0-69D2-4182-912A-59D4510CFFE3}" type="slidenum">
              <a:rPr lang="ja-JP" altLang="en-US" smtClean="0"/>
              <a:pPr/>
              <a:t>6</a:t>
            </a:fld>
            <a:endParaRPr lang="ja-JP" altLang="en-US" dirty="0"/>
          </a:p>
        </p:txBody>
      </p:sp>
      <p:sp>
        <p:nvSpPr>
          <p:cNvPr id="62" name="テキスト ボックス 31"/>
          <p:cNvSpPr txBox="1">
            <a:spLocks noChangeArrowheads="1"/>
          </p:cNvSpPr>
          <p:nvPr/>
        </p:nvSpPr>
        <p:spPr bwMode="auto">
          <a:xfrm>
            <a:off x="-10756" y="1885"/>
            <a:ext cx="9163132" cy="565146"/>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◆人の動き（通勤・通学）を見ると、首都圏や中京圏では一極集中しており、近畿圏では大阪や京都、神戸に</a:t>
            </a:r>
            <a:endParaRPr lang="en-US" altLang="ja-JP" sz="1600" dirty="0" smtClean="0">
              <a:latin typeface="Meiryo UI" pitchFamily="50" charset="-128"/>
              <a:ea typeface="Meiryo UI" pitchFamily="50" charset="-128"/>
              <a:cs typeface="Meiryo UI" pitchFamily="50" charset="-128"/>
            </a:endParaRPr>
          </a:p>
          <a:p>
            <a:pPr marL="177800" indent="-177800"/>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も分散</a:t>
            </a:r>
            <a:endParaRPr lang="en-US" altLang="ja-JP" sz="1600" dirty="0">
              <a:latin typeface="Meiryo UI" pitchFamily="50" charset="-128"/>
              <a:ea typeface="Meiryo UI" pitchFamily="50" charset="-128"/>
              <a:cs typeface="Meiryo UI" pitchFamily="50" charset="-128"/>
            </a:endParaRPr>
          </a:p>
        </p:txBody>
      </p:sp>
      <p:sp>
        <p:nvSpPr>
          <p:cNvPr id="85" name="テキスト ボックス 84"/>
          <p:cNvSpPr txBox="1"/>
          <p:nvPr/>
        </p:nvSpPr>
        <p:spPr>
          <a:xfrm>
            <a:off x="-42825" y="381550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近畿圏における人の移動（通勤・通学）</a:t>
            </a:r>
            <a:endParaRPr lang="en-US" altLang="ja-JP" sz="14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6635512" y="3669103"/>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a:t>
            </a:r>
            <a:r>
              <a:rPr lang="en-US" altLang="ja-JP" sz="1200" dirty="0">
                <a:latin typeface="Meiryo UI" pitchFamily="50" charset="-128"/>
                <a:ea typeface="Meiryo UI" pitchFamily="50" charset="-128"/>
                <a:cs typeface="Meiryo UI" pitchFamily="50" charset="-128"/>
              </a:rPr>
              <a:t>12</a:t>
            </a:r>
            <a:r>
              <a:rPr lang="ja-JP" altLang="en-US" sz="1200" dirty="0" smtClean="0">
                <a:latin typeface="Meiryo UI" pitchFamily="50" charset="-128"/>
                <a:ea typeface="Meiryo UI" pitchFamily="50" charset="-128"/>
                <a:cs typeface="Meiryo UI" pitchFamily="50" charset="-128"/>
              </a:rPr>
              <a:t>回大都市交通センサス</a:t>
            </a:r>
            <a:endParaRPr lang="ja-JP" altLang="en-US" sz="12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2987824" y="381550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a:latin typeface="Meiryo UI" pitchFamily="50" charset="-128"/>
                <a:ea typeface="Meiryo UI" pitchFamily="50" charset="-128"/>
                <a:cs typeface="Meiryo UI" pitchFamily="50" charset="-128"/>
              </a:rPr>
              <a:t>首都</a:t>
            </a:r>
            <a:r>
              <a:rPr lang="ja-JP" altLang="en-US" sz="1400" dirty="0" smtClean="0">
                <a:latin typeface="Meiryo UI" pitchFamily="50" charset="-128"/>
                <a:ea typeface="Meiryo UI" pitchFamily="50" charset="-128"/>
                <a:cs typeface="Meiryo UI" pitchFamily="50" charset="-128"/>
              </a:rPr>
              <a:t>圏における人の移動（通勤・通学）</a:t>
            </a:r>
            <a:endParaRPr lang="en-US" altLang="ja-JP" sz="14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012160" y="381550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a:latin typeface="Meiryo UI" pitchFamily="50" charset="-128"/>
                <a:ea typeface="Meiryo UI" pitchFamily="50" charset="-128"/>
                <a:cs typeface="Meiryo UI" pitchFamily="50" charset="-128"/>
              </a:rPr>
              <a:t>中京</a:t>
            </a:r>
            <a:r>
              <a:rPr lang="ja-JP" altLang="en-US" sz="1400" dirty="0" smtClean="0">
                <a:latin typeface="Meiryo UI" pitchFamily="50" charset="-128"/>
                <a:ea typeface="Meiryo UI" pitchFamily="50" charset="-128"/>
                <a:cs typeface="Meiryo UI" pitchFamily="50" charset="-128"/>
              </a:rPr>
              <a:t>圏における人の移動（通勤・通学）</a:t>
            </a:r>
            <a:endParaRPr lang="en-US" altLang="ja-JP" sz="1400" dirty="0">
              <a:latin typeface="Meiryo UI" pitchFamily="50" charset="-128"/>
              <a:ea typeface="Meiryo UI" pitchFamily="50" charset="-128"/>
              <a:cs typeface="Meiryo UI" pitchFamily="50" charset="-128"/>
            </a:endParaRPr>
          </a:p>
        </p:txBody>
      </p:sp>
      <p:sp>
        <p:nvSpPr>
          <p:cNvPr id="31" name="テキスト ボックス 31"/>
          <p:cNvSpPr txBox="1">
            <a:spLocks noChangeArrowheads="1"/>
          </p:cNvSpPr>
          <p:nvPr/>
        </p:nvSpPr>
        <p:spPr bwMode="auto">
          <a:xfrm>
            <a:off x="3650" y="4118188"/>
            <a:ext cx="9163132"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移動する際に利用する交通手段として、鉄道は主要な交通手段</a:t>
            </a:r>
            <a:endParaRPr lang="en-US" altLang="ja-JP" sz="1600" dirty="0" smtClean="0">
              <a:latin typeface="Meiryo UI" pitchFamily="50" charset="-128"/>
              <a:ea typeface="Meiryo UI" pitchFamily="50" charset="-128"/>
              <a:cs typeface="Meiryo UI" pitchFamily="50" charset="-128"/>
            </a:endParaRPr>
          </a:p>
        </p:txBody>
      </p:sp>
      <p:sp>
        <p:nvSpPr>
          <p:cNvPr id="37" name="テキスト ボックス 36"/>
          <p:cNvSpPr txBox="1"/>
          <p:nvPr/>
        </p:nvSpPr>
        <p:spPr>
          <a:xfrm>
            <a:off x="2555776" y="5236722"/>
            <a:ext cx="3638564"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大阪府の代表交通手段の構成</a:t>
            </a:r>
            <a:endParaRPr lang="en-US" altLang="ja-JP" sz="14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6012160" y="5278647"/>
            <a:ext cx="2912400"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：第５回近畿圏パーソントリップ調査</a:t>
            </a:r>
            <a:endParaRPr lang="ja-JP" altLang="en-US" sz="1200" dirty="0">
              <a:latin typeface="Meiryo UI" pitchFamily="50" charset="-128"/>
              <a:ea typeface="Meiryo UI" pitchFamily="50" charset="-128"/>
              <a:cs typeface="Meiryo UI" pitchFamily="50" charset="-128"/>
            </a:endParaRPr>
          </a:p>
        </p:txBody>
      </p:sp>
      <p:sp>
        <p:nvSpPr>
          <p:cNvPr id="43" name="テキスト ボックス 31"/>
          <p:cNvSpPr txBox="1">
            <a:spLocks noChangeArrowheads="1"/>
          </p:cNvSpPr>
          <p:nvPr/>
        </p:nvSpPr>
        <p:spPr bwMode="auto">
          <a:xfrm>
            <a:off x="3732" y="5486340"/>
            <a:ext cx="9163132"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◆駅へのアクセス</a:t>
            </a:r>
            <a:r>
              <a:rPr lang="ja-JP" altLang="en-US" sz="1600" dirty="0">
                <a:latin typeface="Meiryo UI" pitchFamily="50" charset="-128"/>
                <a:ea typeface="Meiryo UI" pitchFamily="50" charset="-128"/>
                <a:cs typeface="Meiryo UI" pitchFamily="50" charset="-128"/>
              </a:rPr>
              <a:t>手段として、</a:t>
            </a:r>
            <a:r>
              <a:rPr lang="ja-JP" altLang="en-US" sz="1600" dirty="0" smtClean="0">
                <a:latin typeface="Meiryo UI" pitchFamily="50" charset="-128"/>
                <a:ea typeface="Meiryo UI" pitchFamily="50" charset="-128"/>
                <a:cs typeface="Meiryo UI" pitchFamily="50" charset="-128"/>
              </a:rPr>
              <a:t>徒歩が一番多く、次いで自転車、バスなどを利用</a:t>
            </a:r>
            <a:endParaRPr lang="en-US" altLang="ja-JP" sz="16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2339752" y="6569246"/>
            <a:ext cx="4078039"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大阪府の鉄道端末手段の構成</a:t>
            </a:r>
            <a:endParaRPr lang="en-US" altLang="ja-JP" sz="1400"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6012160" y="6608385"/>
            <a:ext cx="2912400"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：第５回近畿圏パーソントリップ調査</a:t>
            </a:r>
            <a:endParaRPr lang="ja-JP" altLang="en-US" sz="1200" dirty="0">
              <a:latin typeface="Meiryo UI" pitchFamily="50" charset="-128"/>
              <a:ea typeface="Meiryo UI" pitchFamily="50" charset="-128"/>
              <a:cs typeface="Meiryo UI" pitchFamily="50" charset="-128"/>
            </a:endParaRPr>
          </a:p>
        </p:txBody>
      </p:sp>
      <p:pic>
        <p:nvPicPr>
          <p:cNvPr id="48" name="図 47"/>
          <p:cNvPicPr>
            <a:picLocks noChangeAspect="1"/>
          </p:cNvPicPr>
          <p:nvPr/>
        </p:nvPicPr>
        <p:blipFill rotWithShape="1">
          <a:blip r:embed="rId4"/>
          <a:srcRect l="19275" t="23866" r="46240" b="10857"/>
          <a:stretch/>
        </p:blipFill>
        <p:spPr>
          <a:xfrm>
            <a:off x="37250" y="545285"/>
            <a:ext cx="2961351" cy="3151594"/>
          </a:xfrm>
          <a:prstGeom prst="rect">
            <a:avLst/>
          </a:prstGeom>
        </p:spPr>
      </p:pic>
      <p:sp>
        <p:nvSpPr>
          <p:cNvPr id="70" name="テキスト ボックス 69"/>
          <p:cNvSpPr txBox="1"/>
          <p:nvPr/>
        </p:nvSpPr>
        <p:spPr>
          <a:xfrm>
            <a:off x="755576" y="1101638"/>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25.4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2" name="正方形/長方形 1"/>
          <p:cNvSpPr/>
          <p:nvPr/>
        </p:nvSpPr>
        <p:spPr>
          <a:xfrm>
            <a:off x="2336302" y="2798398"/>
            <a:ext cx="711052" cy="94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75979" y="774142"/>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兵庫県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0" name="テキスト ボックス 49"/>
          <p:cNvSpPr txBox="1"/>
          <p:nvPr/>
        </p:nvSpPr>
        <p:spPr>
          <a:xfrm>
            <a:off x="1334389" y="618783"/>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京都府</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1" name="テキスト ボックス 50"/>
          <p:cNvSpPr txBox="1"/>
          <p:nvPr/>
        </p:nvSpPr>
        <p:spPr>
          <a:xfrm>
            <a:off x="2620753" y="1004993"/>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滋賀県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2" name="テキスト ボックス 51"/>
          <p:cNvSpPr txBox="1"/>
          <p:nvPr/>
        </p:nvSpPr>
        <p:spPr>
          <a:xfrm>
            <a:off x="1981377" y="2891494"/>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奈良</a:t>
            </a:r>
            <a:r>
              <a:rPr lang="ja-JP" altLang="en-US" sz="800" b="1" dirty="0" smtClean="0">
                <a:latin typeface="HGPｺﾞｼｯｸM" pitchFamily="50" charset="-128"/>
                <a:ea typeface="HGPｺﾞｼｯｸM" pitchFamily="50" charset="-128"/>
              </a:rPr>
              <a:t>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3" name="テキスト ボックス 52"/>
          <p:cNvSpPr txBox="1"/>
          <p:nvPr/>
        </p:nvSpPr>
        <p:spPr>
          <a:xfrm>
            <a:off x="992602" y="3249427"/>
            <a:ext cx="473786"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smtClean="0">
                <a:latin typeface="HGPｺﾞｼｯｸM" pitchFamily="50" charset="-128"/>
                <a:ea typeface="HGPｺﾞｼｯｸM" pitchFamily="50" charset="-128"/>
              </a:rPr>
              <a:t>和歌山県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4" name="テキスト ボックス 53"/>
          <p:cNvSpPr txBox="1"/>
          <p:nvPr/>
        </p:nvSpPr>
        <p:spPr>
          <a:xfrm>
            <a:off x="20505" y="1867494"/>
            <a:ext cx="981206"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smtClean="0">
                <a:latin typeface="HGPｺﾞｼｯｸM" pitchFamily="50" charset="-128"/>
                <a:ea typeface="HGPｺﾞｼｯｸM" pitchFamily="50" charset="-128"/>
              </a:rPr>
              <a:t>大阪府（大阪市除く）</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5" name="テキスト ボックス 54"/>
          <p:cNvSpPr txBox="1"/>
          <p:nvPr/>
        </p:nvSpPr>
        <p:spPr>
          <a:xfrm>
            <a:off x="1776758" y="704658"/>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19.1</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6" name="テキスト ボックス 55"/>
          <p:cNvSpPr txBox="1"/>
          <p:nvPr/>
        </p:nvSpPr>
        <p:spPr>
          <a:xfrm>
            <a:off x="2613187" y="1459027"/>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10.8</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7" name="テキスト ボックス 56"/>
          <p:cNvSpPr txBox="1"/>
          <p:nvPr/>
        </p:nvSpPr>
        <p:spPr>
          <a:xfrm>
            <a:off x="1990902" y="304980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43.7</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8" name="テキスト ボックス 57"/>
          <p:cNvSpPr txBox="1"/>
          <p:nvPr/>
        </p:nvSpPr>
        <p:spPr>
          <a:xfrm>
            <a:off x="1034791" y="350814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39.2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9" name="テキスト ボックス 58"/>
          <p:cNvSpPr txBox="1"/>
          <p:nvPr/>
        </p:nvSpPr>
        <p:spPr>
          <a:xfrm>
            <a:off x="615544" y="2250967"/>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49.4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 name="正方形/長方形 4"/>
          <p:cNvSpPr/>
          <p:nvPr/>
        </p:nvSpPr>
        <p:spPr>
          <a:xfrm>
            <a:off x="37250" y="545285"/>
            <a:ext cx="2988000" cy="31515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a:spLocks noChangeArrowheads="1"/>
          </p:cNvSpPr>
          <p:nvPr/>
        </p:nvSpPr>
        <p:spPr bwMode="auto">
          <a:xfrm>
            <a:off x="1531534" y="3182487"/>
            <a:ext cx="1503001" cy="580534"/>
          </a:xfrm>
          <a:prstGeom prst="rect">
            <a:avLst/>
          </a:prstGeom>
          <a:solidFill>
            <a:schemeClr val="bg1"/>
          </a:solidFill>
          <a:ln w="9525">
            <a:solidFill>
              <a:srgbClr val="FF0000"/>
            </a:solidFill>
            <a:miter lim="800000"/>
            <a:headEnd/>
            <a:tailEnd/>
          </a:ln>
        </p:spPr>
        <p:txBody>
          <a:bodyPr wrap="square" lIns="36000" tIns="36000" rIns="36000" bIns="36000">
            <a:spAutoFit/>
          </a:bodyPr>
          <a:lstStyle/>
          <a:p>
            <a:r>
              <a:rPr lang="ja-JP" altLang="en-US" sz="1100" b="1" dirty="0" smtClean="0">
                <a:solidFill>
                  <a:srgbClr val="FF0000"/>
                </a:solidFill>
                <a:latin typeface="HG丸ｺﾞｼｯｸM-PRO" pitchFamily="50" charset="-128"/>
                <a:ea typeface="HG丸ｺﾞｼｯｸM-PRO" pitchFamily="50" charset="-128"/>
              </a:rPr>
              <a:t>京都府、兵庫県から</a:t>
            </a:r>
            <a:endParaRPr lang="en-US" altLang="ja-JP" sz="1100" b="1" dirty="0" smtClean="0">
              <a:solidFill>
                <a:srgbClr val="FF0000"/>
              </a:solidFill>
              <a:latin typeface="HG丸ｺﾞｼｯｸM-PRO" pitchFamily="50" charset="-128"/>
              <a:ea typeface="HG丸ｺﾞｼｯｸM-PRO" pitchFamily="50" charset="-128"/>
            </a:endParaRPr>
          </a:p>
          <a:p>
            <a:r>
              <a:rPr lang="ja-JP" altLang="en-US" sz="1100" b="1" dirty="0" smtClean="0">
                <a:solidFill>
                  <a:srgbClr val="FF0000"/>
                </a:solidFill>
                <a:latin typeface="HG丸ｺﾞｼｯｸM-PRO" pitchFamily="50" charset="-128"/>
                <a:ea typeface="HG丸ｺﾞｼｯｸM-PRO" pitchFamily="50" charset="-128"/>
              </a:rPr>
              <a:t>２割程度が、大阪市内に移動</a:t>
            </a:r>
            <a:endParaRPr lang="ja-JP" altLang="en-US" sz="1100" b="1" dirty="0">
              <a:solidFill>
                <a:srgbClr val="FF0000"/>
              </a:solidFill>
              <a:latin typeface="HG丸ｺﾞｼｯｸM-PRO" pitchFamily="50" charset="-128"/>
              <a:ea typeface="HG丸ｺﾞｼｯｸM-PRO" pitchFamily="50" charset="-128"/>
            </a:endParaRPr>
          </a:p>
        </p:txBody>
      </p:sp>
      <p:pic>
        <p:nvPicPr>
          <p:cNvPr id="60" name="図 59"/>
          <p:cNvPicPr>
            <a:picLocks noChangeAspect="1"/>
          </p:cNvPicPr>
          <p:nvPr/>
        </p:nvPicPr>
        <p:blipFill rotWithShape="1">
          <a:blip r:embed="rId5"/>
          <a:srcRect l="22732" t="30672" r="45699" b="15557"/>
          <a:stretch/>
        </p:blipFill>
        <p:spPr>
          <a:xfrm>
            <a:off x="3135229" y="741894"/>
            <a:ext cx="2752018" cy="2635416"/>
          </a:xfrm>
          <a:prstGeom prst="rect">
            <a:avLst/>
          </a:prstGeom>
        </p:spPr>
      </p:pic>
      <p:sp>
        <p:nvSpPr>
          <p:cNvPr id="63" name="正方形/長方形 62"/>
          <p:cNvSpPr/>
          <p:nvPr/>
        </p:nvSpPr>
        <p:spPr>
          <a:xfrm>
            <a:off x="3130320" y="667713"/>
            <a:ext cx="1050043" cy="433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a:spLocks noChangeArrowheads="1"/>
          </p:cNvSpPr>
          <p:nvPr/>
        </p:nvSpPr>
        <p:spPr bwMode="auto">
          <a:xfrm>
            <a:off x="4340371" y="3229060"/>
            <a:ext cx="1512169" cy="411257"/>
          </a:xfrm>
          <a:prstGeom prst="rect">
            <a:avLst/>
          </a:prstGeom>
          <a:solidFill>
            <a:schemeClr val="bg1"/>
          </a:solidFill>
          <a:ln w="9525">
            <a:solidFill>
              <a:srgbClr val="FF0000"/>
            </a:solidFill>
            <a:miter lim="800000"/>
            <a:headEnd/>
            <a:tailEnd/>
          </a:ln>
        </p:spPr>
        <p:txBody>
          <a:bodyPr wrap="square" lIns="36000" tIns="36000" rIns="36000" bIns="36000">
            <a:spAutoFit/>
          </a:bodyPr>
          <a:lstStyle/>
          <a:p>
            <a:r>
              <a:rPr lang="en-US" altLang="ja-JP" sz="1100" b="1" dirty="0" smtClean="0">
                <a:solidFill>
                  <a:srgbClr val="FF0000"/>
                </a:solidFill>
                <a:latin typeface="HG丸ｺﾞｼｯｸM-PRO" pitchFamily="50" charset="-128"/>
                <a:ea typeface="HG丸ｺﾞｼｯｸM-PRO" pitchFamily="50" charset="-128"/>
              </a:rPr>
              <a:t>5</a:t>
            </a:r>
            <a:r>
              <a:rPr lang="ja-JP" altLang="en-US" sz="1100" b="1" dirty="0" smtClean="0">
                <a:solidFill>
                  <a:srgbClr val="FF0000"/>
                </a:solidFill>
                <a:latin typeface="HG丸ｺﾞｼｯｸM-PRO" pitchFamily="50" charset="-128"/>
                <a:ea typeface="HG丸ｺﾞｼｯｸM-PRO" pitchFamily="50" charset="-128"/>
              </a:rPr>
              <a:t>割以上が東京</a:t>
            </a:r>
            <a:r>
              <a:rPr lang="en-US" altLang="ja-JP" sz="1100" b="1" dirty="0" smtClean="0">
                <a:solidFill>
                  <a:srgbClr val="FF0000"/>
                </a:solidFill>
                <a:latin typeface="HG丸ｺﾞｼｯｸM-PRO" pitchFamily="50" charset="-128"/>
                <a:ea typeface="HG丸ｺﾞｼｯｸM-PRO" pitchFamily="50" charset="-128"/>
              </a:rPr>
              <a:t>23</a:t>
            </a:r>
            <a:r>
              <a:rPr lang="ja-JP" altLang="en-US" sz="1100" b="1" dirty="0" smtClean="0">
                <a:solidFill>
                  <a:srgbClr val="FF0000"/>
                </a:solidFill>
                <a:latin typeface="HG丸ｺﾞｼｯｸM-PRO" pitchFamily="50" charset="-128"/>
                <a:ea typeface="HG丸ｺﾞｼｯｸM-PRO" pitchFamily="50" charset="-128"/>
              </a:rPr>
              <a:t>区に移動</a:t>
            </a:r>
            <a:endParaRPr lang="ja-JP" altLang="en-US" sz="1100" b="1" dirty="0">
              <a:solidFill>
                <a:srgbClr val="FF0000"/>
              </a:solidFill>
              <a:latin typeface="HG丸ｺﾞｼｯｸM-PRO" pitchFamily="50" charset="-128"/>
              <a:ea typeface="HG丸ｺﾞｼｯｸM-PRO" pitchFamily="50" charset="-128"/>
            </a:endParaRPr>
          </a:p>
        </p:txBody>
      </p:sp>
      <p:sp>
        <p:nvSpPr>
          <p:cNvPr id="65" name="テキスト ボックス 64"/>
          <p:cNvSpPr txBox="1"/>
          <p:nvPr/>
        </p:nvSpPr>
        <p:spPr>
          <a:xfrm>
            <a:off x="4082436" y="151952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59.2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67" name="テキスト ボックス 66"/>
          <p:cNvSpPr txBox="1"/>
          <p:nvPr/>
        </p:nvSpPr>
        <p:spPr>
          <a:xfrm>
            <a:off x="5346361" y="1334314"/>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52.2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69" name="テキスト ボックス 68"/>
          <p:cNvSpPr txBox="1"/>
          <p:nvPr/>
        </p:nvSpPr>
        <p:spPr>
          <a:xfrm>
            <a:off x="5568990" y="2266728"/>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58.1</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61" name="正方形/長方形 60"/>
          <p:cNvSpPr/>
          <p:nvPr/>
        </p:nvSpPr>
        <p:spPr>
          <a:xfrm>
            <a:off x="3096168" y="543347"/>
            <a:ext cx="2840438" cy="31515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3666171" y="2325442"/>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smtClean="0">
                <a:latin typeface="HGPｺﾞｼｯｸM" pitchFamily="50" charset="-128"/>
                <a:ea typeface="HGPｺﾞｼｯｸM" pitchFamily="50" charset="-128"/>
              </a:rPr>
              <a:t>61.0%</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87" name="テキスト ボックス 86"/>
          <p:cNvSpPr txBox="1"/>
          <p:nvPr/>
        </p:nvSpPr>
        <p:spPr>
          <a:xfrm>
            <a:off x="4014490" y="2914817"/>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43.2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pic>
        <p:nvPicPr>
          <p:cNvPr id="88" name="図 87"/>
          <p:cNvPicPr>
            <a:picLocks noChangeAspect="1"/>
          </p:cNvPicPr>
          <p:nvPr/>
        </p:nvPicPr>
        <p:blipFill rotWithShape="1">
          <a:blip r:embed="rId6"/>
          <a:srcRect l="21747" t="23289" r="44453" b="22743"/>
          <a:stretch/>
        </p:blipFill>
        <p:spPr>
          <a:xfrm>
            <a:off x="6012160" y="684196"/>
            <a:ext cx="3078438" cy="2763507"/>
          </a:xfrm>
          <a:prstGeom prst="rect">
            <a:avLst/>
          </a:prstGeom>
        </p:spPr>
      </p:pic>
      <p:sp>
        <p:nvSpPr>
          <p:cNvPr id="89" name="正方形/長方形 88"/>
          <p:cNvSpPr/>
          <p:nvPr/>
        </p:nvSpPr>
        <p:spPr>
          <a:xfrm>
            <a:off x="8083874" y="482253"/>
            <a:ext cx="1256456" cy="106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009837" y="548680"/>
            <a:ext cx="3091553" cy="31515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a:spLocks noChangeArrowheads="1"/>
          </p:cNvSpPr>
          <p:nvPr/>
        </p:nvSpPr>
        <p:spPr bwMode="auto">
          <a:xfrm>
            <a:off x="6684972" y="3371881"/>
            <a:ext cx="2130051" cy="241980"/>
          </a:xfrm>
          <a:prstGeom prst="rect">
            <a:avLst/>
          </a:prstGeom>
          <a:solidFill>
            <a:schemeClr val="bg1"/>
          </a:solidFill>
          <a:ln w="9525">
            <a:solidFill>
              <a:srgbClr val="FF0000"/>
            </a:solidFill>
            <a:miter lim="800000"/>
            <a:headEnd/>
            <a:tailEnd/>
          </a:ln>
        </p:spPr>
        <p:txBody>
          <a:bodyPr wrap="square" lIns="36000" tIns="36000" rIns="36000" bIns="36000">
            <a:spAutoFit/>
          </a:bodyPr>
          <a:lstStyle/>
          <a:p>
            <a:r>
              <a:rPr lang="en-US" altLang="ja-JP" sz="1100" b="1" dirty="0" smtClean="0">
                <a:solidFill>
                  <a:srgbClr val="FF0000"/>
                </a:solidFill>
                <a:latin typeface="HG丸ｺﾞｼｯｸM-PRO" pitchFamily="50" charset="-128"/>
                <a:ea typeface="HG丸ｺﾞｼｯｸM-PRO" pitchFamily="50" charset="-128"/>
              </a:rPr>
              <a:t>5</a:t>
            </a:r>
            <a:r>
              <a:rPr lang="ja-JP" altLang="en-US" sz="1100" b="1" dirty="0" smtClean="0">
                <a:solidFill>
                  <a:srgbClr val="FF0000"/>
                </a:solidFill>
                <a:latin typeface="HG丸ｺﾞｼｯｸM-PRO" pitchFamily="50" charset="-128"/>
                <a:ea typeface="HG丸ｺﾞｼｯｸM-PRO" pitchFamily="50" charset="-128"/>
              </a:rPr>
              <a:t>割程度が名古屋市内に移動</a:t>
            </a:r>
            <a:endParaRPr lang="ja-JP" altLang="en-US" sz="1100" b="1" dirty="0">
              <a:solidFill>
                <a:srgbClr val="FF0000"/>
              </a:solidFill>
              <a:latin typeface="HG丸ｺﾞｼｯｸM-PRO" pitchFamily="50" charset="-128"/>
              <a:ea typeface="HG丸ｺﾞｼｯｸM-PRO" pitchFamily="50" charset="-128"/>
            </a:endParaRPr>
          </a:p>
        </p:txBody>
      </p:sp>
      <p:sp>
        <p:nvSpPr>
          <p:cNvPr id="91" name="テキスト ボックス 90"/>
          <p:cNvSpPr txBox="1"/>
          <p:nvPr/>
        </p:nvSpPr>
        <p:spPr>
          <a:xfrm>
            <a:off x="6868083" y="932981"/>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56.1</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92" name="テキスト ボックス 91"/>
          <p:cNvSpPr txBox="1"/>
          <p:nvPr/>
        </p:nvSpPr>
        <p:spPr>
          <a:xfrm>
            <a:off x="6505913" y="2791546"/>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42.4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93" name="テキスト ボックス 92"/>
          <p:cNvSpPr txBox="1"/>
          <p:nvPr/>
        </p:nvSpPr>
        <p:spPr>
          <a:xfrm>
            <a:off x="8482659" y="289179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58.4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2204263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723" y="6515660"/>
            <a:ext cx="2133600" cy="365125"/>
          </a:xfrm>
        </p:spPr>
        <p:txBody>
          <a:bodyPr/>
          <a:lstStyle/>
          <a:p>
            <a:pPr>
              <a:defRPr/>
            </a:pPr>
            <a:fld id="{9126C135-2A3E-49C2-BF18-D65F4F7DE898}" type="slidenum">
              <a:rPr lang="ja-JP" altLang="en-US" smtClean="0"/>
              <a:pPr>
                <a:defRPr/>
              </a:pPr>
              <a:t>7</a:t>
            </a:fld>
            <a:endParaRPr lang="ja-JP" altLang="en-US" dirty="0"/>
          </a:p>
        </p:txBody>
      </p:sp>
      <p:sp>
        <p:nvSpPr>
          <p:cNvPr id="3"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３．</a:t>
            </a:r>
            <a:r>
              <a:rPr lang="ja-JP" altLang="en-US" sz="2800" dirty="0">
                <a:latin typeface="Meiryo UI" pitchFamily="50" charset="-128"/>
                <a:ea typeface="Meiryo UI" pitchFamily="50" charset="-128"/>
                <a:cs typeface="Meiryo UI" pitchFamily="50" charset="-128"/>
              </a:rPr>
              <a:t>大阪</a:t>
            </a:r>
            <a:r>
              <a:rPr lang="ja-JP" altLang="en-US" sz="2800" dirty="0" smtClean="0">
                <a:latin typeface="Meiryo UI" pitchFamily="50" charset="-128"/>
                <a:ea typeface="Meiryo UI" pitchFamily="50" charset="-128"/>
                <a:cs typeface="Meiryo UI" pitchFamily="50" charset="-128"/>
              </a:rPr>
              <a:t>の公共交通に関わる最近の動き</a:t>
            </a:r>
            <a:endParaRPr lang="ja-JP" altLang="en-US" sz="2800" dirty="0">
              <a:latin typeface="Meiryo UI" pitchFamily="50" charset="-128"/>
              <a:ea typeface="Meiryo UI" pitchFamily="50" charset="-128"/>
              <a:cs typeface="Meiryo UI" pitchFamily="50" charset="-128"/>
            </a:endParaRPr>
          </a:p>
        </p:txBody>
      </p:sp>
      <p:sp>
        <p:nvSpPr>
          <p:cNvPr id="4" name="テキスト ボックス 31"/>
          <p:cNvSpPr txBox="1">
            <a:spLocks noChangeArrowheads="1"/>
          </p:cNvSpPr>
          <p:nvPr/>
        </p:nvSpPr>
        <p:spPr bwMode="auto">
          <a:xfrm>
            <a:off x="62390" y="535232"/>
            <a:ext cx="9086042" cy="754941"/>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◆新たに生まれ変わる西の玄関口「新大阪」</a:t>
            </a:r>
            <a:endParaRPr lang="en-US" altLang="ja-JP" sz="1600" dirty="0" smtClean="0">
              <a:latin typeface="Meiryo UI" pitchFamily="50" charset="-128"/>
              <a:ea typeface="Meiryo UI" pitchFamily="50" charset="-128"/>
              <a:cs typeface="Meiryo UI" pitchFamily="50" charset="-128"/>
            </a:endParaRPr>
          </a:p>
          <a:p>
            <a:pPr marL="177800" indent="-177800">
              <a:lnSpc>
                <a:spcPts val="1700"/>
              </a:lnSpc>
            </a:pPr>
            <a:r>
              <a:rPr lang="ja-JP" altLang="en-US" sz="1600" dirty="0">
                <a:latin typeface="Meiryo UI" pitchFamily="50" charset="-128"/>
                <a:ea typeface="Meiryo UI" pitchFamily="50" charset="-128"/>
                <a:cs typeface="Meiryo UI" pitchFamily="50" charset="-128"/>
              </a:rPr>
              <a:t>　新</a:t>
            </a:r>
            <a:r>
              <a:rPr lang="ja-JP" altLang="en-US" sz="1600" dirty="0" smtClean="0">
                <a:latin typeface="Meiryo UI" pitchFamily="50" charset="-128"/>
                <a:ea typeface="Meiryo UI" pitchFamily="50" charset="-128"/>
                <a:cs typeface="Meiryo UI" pitchFamily="50" charset="-128"/>
              </a:rPr>
              <a:t>大阪駅は</a:t>
            </a:r>
            <a:r>
              <a:rPr lang="ja-JP" altLang="en-US" sz="1600" dirty="0">
                <a:latin typeface="Meiryo UI" pitchFamily="50" charset="-128"/>
                <a:ea typeface="Meiryo UI" pitchFamily="50" charset="-128"/>
                <a:cs typeface="Meiryo UI" pitchFamily="50" charset="-128"/>
              </a:rPr>
              <a:t>、スーパー・メガリージョンの西の</a:t>
            </a:r>
            <a:r>
              <a:rPr lang="ja-JP" altLang="en-US" sz="1600" dirty="0" smtClean="0">
                <a:latin typeface="Meiryo UI" pitchFamily="50" charset="-128"/>
                <a:ea typeface="Meiryo UI" pitchFamily="50" charset="-128"/>
                <a:cs typeface="Meiryo UI" pitchFamily="50" charset="-128"/>
              </a:rPr>
              <a:t>拠点となり、</a:t>
            </a:r>
            <a:r>
              <a:rPr lang="ja-JP" altLang="en-US" sz="1600" dirty="0">
                <a:latin typeface="Meiryo UI" pitchFamily="50" charset="-128"/>
                <a:ea typeface="Meiryo UI" pitchFamily="50" charset="-128"/>
                <a:cs typeface="Meiryo UI" pitchFamily="50" charset="-128"/>
              </a:rPr>
              <a:t>アジア・世界と直結し</a:t>
            </a:r>
            <a:r>
              <a:rPr lang="ja-JP" altLang="en-US" sz="1600" dirty="0" smtClean="0">
                <a:latin typeface="Meiryo UI" pitchFamily="50" charset="-128"/>
                <a:ea typeface="Meiryo UI" pitchFamily="50" charset="-128"/>
                <a:cs typeface="Meiryo UI" pitchFamily="50" charset="-128"/>
              </a:rPr>
              <a:t>、北陸</a:t>
            </a:r>
            <a:r>
              <a:rPr lang="ja-JP" altLang="en-US" sz="1600" dirty="0">
                <a:latin typeface="Meiryo UI" pitchFamily="50" charset="-128"/>
                <a:ea typeface="Meiryo UI" pitchFamily="50" charset="-128"/>
                <a:cs typeface="Meiryo UI" pitchFamily="50" charset="-128"/>
              </a:rPr>
              <a:t>や西日本</a:t>
            </a:r>
            <a:r>
              <a:rPr lang="ja-JP" altLang="en-US" sz="1600" dirty="0" smtClean="0">
                <a:latin typeface="Meiryo UI" pitchFamily="50" charset="-128"/>
                <a:ea typeface="Meiryo UI" pitchFamily="50" charset="-128"/>
                <a:cs typeface="Meiryo UI" pitchFamily="50" charset="-128"/>
              </a:rPr>
              <a:t>の各地</a:t>
            </a:r>
            <a:r>
              <a:rPr lang="ja-JP" altLang="en-US" sz="1600" dirty="0">
                <a:latin typeface="Meiryo UI" pitchFamily="50" charset="-128"/>
                <a:ea typeface="Meiryo UI" pitchFamily="50" charset="-128"/>
                <a:cs typeface="Meiryo UI" pitchFamily="50" charset="-128"/>
              </a:rPr>
              <a:t>と繋がる</a:t>
            </a:r>
            <a:r>
              <a:rPr lang="ja-JP" altLang="en-US" sz="1600" dirty="0" smtClean="0">
                <a:latin typeface="Meiryo UI" pitchFamily="50" charset="-128"/>
                <a:ea typeface="Meiryo UI" pitchFamily="50" charset="-128"/>
                <a:cs typeface="Meiryo UI" pitchFamily="50" charset="-128"/>
              </a:rPr>
              <a:t>場所として、大きな役割が期待</a:t>
            </a:r>
            <a:endParaRPr lang="en-US" altLang="ja-JP" sz="1600" dirty="0">
              <a:latin typeface="Meiryo UI" pitchFamily="50" charset="-128"/>
              <a:ea typeface="Meiryo UI" pitchFamily="50" charset="-128"/>
              <a:cs typeface="Meiryo UI" pitchFamily="50" charset="-128"/>
            </a:endParaRPr>
          </a:p>
        </p:txBody>
      </p:sp>
      <p:sp>
        <p:nvSpPr>
          <p:cNvPr id="5" name="テキスト ボックス 31"/>
          <p:cNvSpPr txBox="1">
            <a:spLocks noChangeArrowheads="1"/>
          </p:cNvSpPr>
          <p:nvPr/>
        </p:nvSpPr>
        <p:spPr bwMode="auto">
          <a:xfrm>
            <a:off x="35192" y="3483842"/>
            <a:ext cx="9086042" cy="972950"/>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◆大規模災害の頻発と防災・減災意識の高まり</a:t>
            </a:r>
            <a:endParaRPr lang="en-US" altLang="ja-JP" sz="1600" dirty="0" smtClean="0">
              <a:latin typeface="Meiryo UI" pitchFamily="50" charset="-128"/>
              <a:ea typeface="Meiryo UI" pitchFamily="50" charset="-128"/>
              <a:cs typeface="Meiryo UI" pitchFamily="50" charset="-128"/>
            </a:endParaRPr>
          </a:p>
          <a:p>
            <a:pPr marL="177800" indent="-177800">
              <a:lnSpc>
                <a:spcPts val="1700"/>
              </a:lnSpc>
            </a:pP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東日本大震災を契機に、防災意識が高まっている中、平成</a:t>
            </a:r>
            <a:r>
              <a:rPr lang="en-US" altLang="ja-JP" sz="1600" dirty="0" smtClean="0">
                <a:latin typeface="Meiryo UI" pitchFamily="50" charset="-128"/>
                <a:ea typeface="Meiryo UI" pitchFamily="50" charset="-128"/>
                <a:cs typeface="Meiryo UI" pitchFamily="50" charset="-128"/>
              </a:rPr>
              <a:t>30</a:t>
            </a:r>
            <a:r>
              <a:rPr lang="ja-JP" altLang="en-US" sz="1600" dirty="0" smtClean="0">
                <a:latin typeface="Meiryo UI" pitchFamily="50" charset="-128"/>
                <a:ea typeface="Meiryo UI" pitchFamily="50" charset="-128"/>
                <a:cs typeface="Meiryo UI" pitchFamily="50" charset="-128"/>
              </a:rPr>
              <a:t>年は、</a:t>
            </a:r>
            <a:r>
              <a:rPr lang="en-US" altLang="ja-JP" sz="1600" dirty="0" smtClean="0">
                <a:latin typeface="Meiryo UI" pitchFamily="50" charset="-128"/>
                <a:ea typeface="Meiryo UI" pitchFamily="50" charset="-128"/>
                <a:cs typeface="Meiryo UI" pitchFamily="50" charset="-128"/>
              </a:rPr>
              <a:t>6</a:t>
            </a:r>
            <a:r>
              <a:rPr lang="ja-JP" altLang="en-US" sz="1600" dirty="0" smtClean="0">
                <a:latin typeface="Meiryo UI" pitchFamily="50" charset="-128"/>
                <a:ea typeface="Meiryo UI" pitchFamily="50" charset="-128"/>
                <a:cs typeface="Meiryo UI" pitchFamily="50" charset="-128"/>
              </a:rPr>
              <a:t>月の大阪府北部を震源とする地震や、</a:t>
            </a:r>
            <a:r>
              <a:rPr lang="en-US" altLang="ja-JP" sz="1600" dirty="0" smtClean="0">
                <a:latin typeface="Meiryo UI" pitchFamily="50" charset="-128"/>
                <a:ea typeface="Meiryo UI" pitchFamily="50" charset="-128"/>
                <a:cs typeface="Meiryo UI" pitchFamily="50" charset="-128"/>
              </a:rPr>
              <a:t>7</a:t>
            </a:r>
            <a:r>
              <a:rPr lang="ja-JP" altLang="en-US" sz="1600" dirty="0" smtClean="0">
                <a:latin typeface="Meiryo UI" pitchFamily="50" charset="-128"/>
                <a:ea typeface="Meiryo UI" pitchFamily="50" charset="-128"/>
                <a:cs typeface="Meiryo UI" pitchFamily="50" charset="-128"/>
              </a:rPr>
              <a:t>月の豪雨、</a:t>
            </a:r>
            <a:r>
              <a:rPr lang="en-US" altLang="ja-JP" sz="1600" dirty="0" smtClean="0">
                <a:latin typeface="Meiryo UI" pitchFamily="50" charset="-128"/>
                <a:ea typeface="Meiryo UI" pitchFamily="50" charset="-128"/>
                <a:cs typeface="Meiryo UI" pitchFamily="50" charset="-128"/>
              </a:rPr>
              <a:t>9</a:t>
            </a:r>
            <a:r>
              <a:rPr lang="ja-JP" altLang="en-US" sz="1600" dirty="0" smtClean="0">
                <a:latin typeface="Meiryo UI" pitchFamily="50" charset="-128"/>
                <a:ea typeface="Meiryo UI" pitchFamily="50" charset="-128"/>
                <a:cs typeface="Meiryo UI" pitchFamily="50" charset="-128"/>
              </a:rPr>
              <a:t>月の台風など、災害が頻発。また、高い確率で発生が予想されている南海トラフ巨大地震への備えが必要</a:t>
            </a:r>
            <a:endParaRPr lang="en-US" altLang="ja-JP" sz="1600" dirty="0" smtClean="0">
              <a:latin typeface="Meiryo UI" pitchFamily="50" charset="-128"/>
              <a:ea typeface="Meiryo UI" pitchFamily="50" charset="-128"/>
              <a:cs typeface="Meiryo UI" pitchFamily="50" charset="-128"/>
            </a:endParaRPr>
          </a:p>
        </p:txBody>
      </p:sp>
      <p:pic>
        <p:nvPicPr>
          <p:cNvPr id="15" name="図 14">
            <a:extLst>
              <a:ext uri="{FF2B5EF4-FFF2-40B4-BE49-F238E27FC236}">
                <a16:creationId xmlns:a16="http://schemas.microsoft.com/office/drawing/2014/main" id="{94455DEB-1E64-409D-A317-FFEC462B8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65" y="4480766"/>
            <a:ext cx="2332539" cy="1939606"/>
          </a:xfrm>
          <a:prstGeom prst="rect">
            <a:avLst/>
          </a:prstGeom>
          <a:ln>
            <a:noFill/>
          </a:ln>
        </p:spPr>
      </p:pic>
      <p:grpSp>
        <p:nvGrpSpPr>
          <p:cNvPr id="16" name="グループ化 15"/>
          <p:cNvGrpSpPr/>
          <p:nvPr/>
        </p:nvGrpSpPr>
        <p:grpSpPr>
          <a:xfrm>
            <a:off x="4797843" y="4451996"/>
            <a:ext cx="1800424" cy="1997147"/>
            <a:chOff x="3300542" y="7240997"/>
            <a:chExt cx="2094925" cy="2390400"/>
          </a:xfrm>
        </p:grpSpPr>
        <p:grpSp>
          <p:nvGrpSpPr>
            <p:cNvPr id="17" name="グループ化 16">
              <a:extLst>
                <a:ext uri="{FF2B5EF4-FFF2-40B4-BE49-F238E27FC236}">
                  <a16:creationId xmlns:a16="http://schemas.microsoft.com/office/drawing/2014/main" id="{A97D5D2F-530E-4057-8255-B35BC5B71428}"/>
                </a:ext>
              </a:extLst>
            </p:cNvPr>
            <p:cNvGrpSpPr/>
            <p:nvPr/>
          </p:nvGrpSpPr>
          <p:grpSpPr>
            <a:xfrm>
              <a:off x="3733831" y="7240997"/>
              <a:ext cx="1661636" cy="2390400"/>
              <a:chOff x="10745070" y="2607256"/>
              <a:chExt cx="1558270" cy="2241699"/>
            </a:xfrm>
          </p:grpSpPr>
          <p:pic>
            <p:nvPicPr>
              <p:cNvPr id="19" name="Picture 2">
                <a:extLst>
                  <a:ext uri="{FF2B5EF4-FFF2-40B4-BE49-F238E27FC236}">
                    <a16:creationId xmlns:a16="http://schemas.microsoft.com/office/drawing/2014/main" id="{D23E3A02-7BD6-428D-AABC-32CEF40E0B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5070" y="2607256"/>
                <a:ext cx="1558270" cy="2241699"/>
              </a:xfrm>
              <a:prstGeom prst="rect">
                <a:avLst/>
              </a:prstGeom>
              <a:solidFill>
                <a:schemeClr val="bg1"/>
              </a:solidFill>
              <a:ln>
                <a:noFill/>
              </a:ln>
              <a:effectLst/>
              <a:extLst/>
            </p:spPr>
          </p:pic>
          <p:sp>
            <p:nvSpPr>
              <p:cNvPr id="20" name="正方形/長方形 19">
                <a:extLst>
                  <a:ext uri="{FF2B5EF4-FFF2-40B4-BE49-F238E27FC236}">
                    <a16:creationId xmlns:a16="http://schemas.microsoft.com/office/drawing/2014/main" id="{3881CD35-2898-4BD9-BB65-B4C25D543D87}"/>
                  </a:ext>
                </a:extLst>
              </p:cNvPr>
              <p:cNvSpPr/>
              <p:nvPr/>
            </p:nvSpPr>
            <p:spPr>
              <a:xfrm>
                <a:off x="10794609" y="3550888"/>
                <a:ext cx="436099" cy="46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8" name="Picture 12">
              <a:extLst>
                <a:ext uri="{FF2B5EF4-FFF2-40B4-BE49-F238E27FC236}">
                  <a16:creationId xmlns:a16="http://schemas.microsoft.com/office/drawing/2014/main" id="{13AC2A1B-269A-4918-B0AA-63A90A8975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542" y="7622762"/>
              <a:ext cx="1006339" cy="91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正方形/長方形 20">
            <a:extLst>
              <a:ext uri="{FF2B5EF4-FFF2-40B4-BE49-F238E27FC236}">
                <a16:creationId xmlns:a16="http://schemas.microsoft.com/office/drawing/2014/main" id="{03CCF9B0-90E8-4A91-A1CA-217AD287EC0A}"/>
              </a:ext>
            </a:extLst>
          </p:cNvPr>
          <p:cNvSpPr/>
          <p:nvPr/>
        </p:nvSpPr>
        <p:spPr>
          <a:xfrm>
            <a:off x="4645099" y="6447863"/>
            <a:ext cx="4390064" cy="184666"/>
          </a:xfrm>
          <a:prstGeom prst="rect">
            <a:avLst/>
          </a:prstGeom>
        </p:spPr>
        <p:txBody>
          <a:bodyPr wrap="square" lIns="0" tIns="0" rIns="0" bIns="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回南海トラフ巨大地震災害対策等検討部会（大阪府）</a:t>
            </a:r>
          </a:p>
        </p:txBody>
      </p:sp>
      <p:graphicFrame>
        <p:nvGraphicFramePr>
          <p:cNvPr id="22" name="表 21">
            <a:extLst>
              <a:ext uri="{FF2B5EF4-FFF2-40B4-BE49-F238E27FC236}">
                <a16:creationId xmlns:a16="http://schemas.microsoft.com/office/drawing/2014/main" id="{AB3BF569-FBBC-42A7-BF8E-B28745D71D07}"/>
              </a:ext>
            </a:extLst>
          </p:cNvPr>
          <p:cNvGraphicFramePr>
            <a:graphicFrameLocks noGrp="1"/>
          </p:cNvGraphicFramePr>
          <p:nvPr>
            <p:extLst>
              <p:ext uri="{D42A27DB-BD31-4B8C-83A1-F6EECF244321}">
                <p14:modId xmlns:p14="http://schemas.microsoft.com/office/powerpoint/2010/main" val="1364835943"/>
              </p:ext>
            </p:extLst>
          </p:nvPr>
        </p:nvGraphicFramePr>
        <p:xfrm>
          <a:off x="6948488" y="5111315"/>
          <a:ext cx="1494876" cy="1031964"/>
        </p:xfrm>
        <a:graphic>
          <a:graphicData uri="http://schemas.openxmlformats.org/drawingml/2006/table">
            <a:tbl>
              <a:tblPr firstRow="1" bandRow="1">
                <a:tableStyleId>{5940675A-B579-460E-94D1-54222C63F5DA}</a:tableStyleId>
              </a:tblPr>
              <a:tblGrid>
                <a:gridCol w="300170">
                  <a:extLst>
                    <a:ext uri="{9D8B030D-6E8A-4147-A177-3AD203B41FA5}">
                      <a16:colId xmlns:a16="http://schemas.microsoft.com/office/drawing/2014/main" val="20000"/>
                    </a:ext>
                  </a:extLst>
                </a:gridCol>
                <a:gridCol w="733878">
                  <a:extLst>
                    <a:ext uri="{9D8B030D-6E8A-4147-A177-3AD203B41FA5}">
                      <a16:colId xmlns:a16="http://schemas.microsoft.com/office/drawing/2014/main" val="20001"/>
                    </a:ext>
                  </a:extLst>
                </a:gridCol>
                <a:gridCol w="460828">
                  <a:extLst>
                    <a:ext uri="{9D8B030D-6E8A-4147-A177-3AD203B41FA5}">
                      <a16:colId xmlns:a16="http://schemas.microsoft.com/office/drawing/2014/main" val="20002"/>
                    </a:ext>
                  </a:extLst>
                </a:gridCol>
              </a:tblGrid>
              <a:tr h="198943">
                <a:tc gridSpan="2">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項目</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2BE"/>
                    </a:solidFill>
                  </a:tcPr>
                </a:tc>
                <a:tc h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被害額</a:t>
                      </a:r>
                      <a:endParaRPr kumimoji="1"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（兆円）</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2BE"/>
                    </a:solidFill>
                  </a:tcPr>
                </a:tc>
                <a:extLst>
                  <a:ext uri="{0D108BD9-81ED-4DB2-BD59-A6C34878D82A}">
                    <a16:rowId xmlns:a16="http://schemas.microsoft.com/office/drawing/2014/main" val="10000"/>
                  </a:ext>
                </a:extLst>
              </a:tr>
              <a:tr h="133105">
                <a:tc rowSpan="3">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資産</a:t>
                      </a:r>
                      <a:endParaRPr kumimoji="1"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被害</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建物</a:t>
                      </a:r>
                    </a:p>
                  </a:txBody>
                  <a:tcPr marL="65314" marR="65314" marT="32657" marB="32657" anchor="ct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20.1</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133105">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ライフライン・インフラ</a:t>
                      </a:r>
                    </a:p>
                  </a:txBody>
                  <a:tcPr marL="65314" marR="65314" marT="32657" marB="32657" anchor="ct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133105">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災害廃棄物処理</a:t>
                      </a:r>
                    </a:p>
                  </a:txBody>
                  <a:tcPr marL="65314" marR="65314" marT="32657" marB="32657" anchor="ct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133105">
                <a:tc gridSpan="2">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生産・サービス低下</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5.6</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3105">
                <a:tc gridSpan="2">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合計</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en-US" altLang="ja-JP" sz="600" b="1" dirty="0">
                          <a:latin typeface="Meiryo UI" panose="020B0604030504040204" pitchFamily="50" charset="-128"/>
                          <a:ea typeface="Meiryo UI" panose="020B0604030504040204" pitchFamily="50" charset="-128"/>
                          <a:cs typeface="Meiryo UI" panose="020B0604030504040204" pitchFamily="50" charset="-128"/>
                        </a:rPr>
                        <a:t>28.8</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3" name="テキスト ボックス 22">
            <a:extLst>
              <a:ext uri="{FF2B5EF4-FFF2-40B4-BE49-F238E27FC236}">
                <a16:creationId xmlns:a16="http://schemas.microsoft.com/office/drawing/2014/main" id="{F7ABEDE4-D876-40D6-8A34-3273B472AC5C}"/>
              </a:ext>
            </a:extLst>
          </p:cNvPr>
          <p:cNvSpPr txBox="1"/>
          <p:nvPr/>
        </p:nvSpPr>
        <p:spPr>
          <a:xfrm>
            <a:off x="5000414" y="6648229"/>
            <a:ext cx="3896147" cy="215444"/>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計測震度の想定　 （南海トラフ巨大地震）</a:t>
            </a:r>
          </a:p>
        </p:txBody>
      </p:sp>
      <p:sp>
        <p:nvSpPr>
          <p:cNvPr id="24" name="テキスト ボックス 23">
            <a:extLst>
              <a:ext uri="{FF2B5EF4-FFF2-40B4-BE49-F238E27FC236}">
                <a16:creationId xmlns:a16="http://schemas.microsoft.com/office/drawing/2014/main" id="{F7ABEDE4-D876-40D6-8A34-3273B472AC5C}"/>
              </a:ext>
            </a:extLst>
          </p:cNvPr>
          <p:cNvSpPr txBox="1"/>
          <p:nvPr/>
        </p:nvSpPr>
        <p:spPr>
          <a:xfrm>
            <a:off x="6939239" y="4930752"/>
            <a:ext cx="1091646" cy="123111"/>
          </a:xfrm>
          <a:prstGeom prst="rect">
            <a:avLst/>
          </a:prstGeom>
          <a:noFill/>
        </p:spPr>
        <p:txBody>
          <a:bodyPr wrap="none" lIns="0" tIns="0" rIns="0" bIns="0" rtlCol="0" anchor="ctr" anchorCtr="0">
            <a:spAutoFit/>
          </a:bodyPr>
          <a:lstStyle/>
          <a:p>
            <a:r>
              <a:rPr lang="ja-JP" altLang="en-US" sz="800" b="1" dirty="0">
                <a:latin typeface="ＭＳ Ｐゴシック" panose="020B0600070205080204" pitchFamily="50" charset="-128"/>
                <a:ea typeface="ＭＳ Ｐゴシック" panose="020B0600070205080204" pitchFamily="50" charset="-128"/>
                <a:cs typeface="Meiryo UI" pitchFamily="50" charset="-128"/>
              </a:rPr>
              <a:t>■想定される経済被害額</a:t>
            </a:r>
          </a:p>
        </p:txBody>
      </p:sp>
      <p:sp>
        <p:nvSpPr>
          <p:cNvPr id="26" name="テキスト ボックス 25">
            <a:extLst>
              <a:ext uri="{FF2B5EF4-FFF2-40B4-BE49-F238E27FC236}">
                <a16:creationId xmlns:a16="http://schemas.microsoft.com/office/drawing/2014/main" id="{5C397D21-8A46-45DE-BCA6-C6715D26687D}"/>
              </a:ext>
            </a:extLst>
          </p:cNvPr>
          <p:cNvSpPr txBox="1"/>
          <p:nvPr/>
        </p:nvSpPr>
        <p:spPr>
          <a:xfrm>
            <a:off x="670565" y="6648229"/>
            <a:ext cx="2749151" cy="215444"/>
          </a:xfrm>
          <a:prstGeom prst="rect">
            <a:avLst/>
          </a:prstGeom>
          <a:noFill/>
        </p:spPr>
        <p:txBody>
          <a:bodyPr wrap="non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itchFamily="50" charset="-128"/>
              </a:rPr>
              <a:t>津波</a:t>
            </a:r>
            <a:r>
              <a:rPr lang="ja-JP" altLang="en-US" sz="1400" dirty="0">
                <a:latin typeface="Meiryo UI" panose="020B0604030504040204" pitchFamily="50" charset="-128"/>
                <a:ea typeface="Meiryo UI" panose="020B0604030504040204" pitchFamily="50" charset="-128"/>
                <a:cs typeface="Meiryo UI" pitchFamily="50" charset="-128"/>
              </a:rPr>
              <a:t>浸水想定区域の状況（</a:t>
            </a:r>
            <a:r>
              <a:rPr lang="en-US" altLang="ja-JP" sz="1400" dirty="0">
                <a:latin typeface="Meiryo UI" panose="020B0604030504040204" pitchFamily="50" charset="-128"/>
                <a:ea typeface="Meiryo UI" panose="020B0604030504040204" pitchFamily="50" charset="-128"/>
                <a:cs typeface="Meiryo UI" pitchFamily="50" charset="-128"/>
              </a:rPr>
              <a:t>2016</a:t>
            </a:r>
            <a:r>
              <a:rPr lang="ja-JP" altLang="en-US" sz="1400" dirty="0">
                <a:latin typeface="Meiryo UI" panose="020B0604030504040204" pitchFamily="50" charset="-128"/>
                <a:ea typeface="Meiryo UI" panose="020B0604030504040204" pitchFamily="50" charset="-128"/>
                <a:cs typeface="Meiryo UI" pitchFamily="50" charset="-128"/>
              </a:rPr>
              <a:t>）</a:t>
            </a:r>
          </a:p>
        </p:txBody>
      </p:sp>
      <p:pic>
        <p:nvPicPr>
          <p:cNvPr id="27" name="図 26">
            <a:extLst>
              <a:ext uri="{FF2B5EF4-FFF2-40B4-BE49-F238E27FC236}">
                <a16:creationId xmlns:a16="http://schemas.microsoft.com/office/drawing/2014/main" id="{BEEA869B-2369-494A-9EEB-498F8E1F2C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0141" y="5563401"/>
            <a:ext cx="723134" cy="891800"/>
          </a:xfrm>
          <a:prstGeom prst="rect">
            <a:avLst/>
          </a:prstGeom>
        </p:spPr>
      </p:pic>
      <p:sp>
        <p:nvSpPr>
          <p:cNvPr id="28" name="正方形/長方形 27">
            <a:extLst>
              <a:ext uri="{FF2B5EF4-FFF2-40B4-BE49-F238E27FC236}">
                <a16:creationId xmlns:a16="http://schemas.microsoft.com/office/drawing/2014/main" id="{F1E368B6-89D9-4A49-BFEA-5AC53BF0FCB7}"/>
              </a:ext>
            </a:extLst>
          </p:cNvPr>
          <p:cNvSpPr/>
          <p:nvPr/>
        </p:nvSpPr>
        <p:spPr>
          <a:xfrm>
            <a:off x="-246586" y="6458475"/>
            <a:ext cx="4653626" cy="184666"/>
          </a:xfrm>
          <a:prstGeom prst="rect">
            <a:avLst/>
          </a:prstGeom>
        </p:spPr>
        <p:txBody>
          <a:bodyPr wrap="square" lIns="0" tIns="0" rIns="0" bIns="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出典：国土数値情報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年津波浸水想定区域（国土交通省）</a:t>
            </a:r>
          </a:p>
        </p:txBody>
      </p:sp>
      <p:grpSp>
        <p:nvGrpSpPr>
          <p:cNvPr id="29" name="グループ化 28">
            <a:extLst>
              <a:ext uri="{FF2B5EF4-FFF2-40B4-BE49-F238E27FC236}">
                <a16:creationId xmlns:a16="http://schemas.microsoft.com/office/drawing/2014/main" id="{30A542F8-303E-4AAD-BAE7-B382F2772A62}"/>
              </a:ext>
            </a:extLst>
          </p:cNvPr>
          <p:cNvGrpSpPr/>
          <p:nvPr/>
        </p:nvGrpSpPr>
        <p:grpSpPr>
          <a:xfrm>
            <a:off x="689565" y="4982638"/>
            <a:ext cx="1019071" cy="361474"/>
            <a:chOff x="9235374" y="2385995"/>
            <a:chExt cx="1055794" cy="386428"/>
          </a:xfrm>
        </p:grpSpPr>
        <p:cxnSp>
          <p:nvCxnSpPr>
            <p:cNvPr id="30" name="直線コネクタ 29">
              <a:extLst>
                <a:ext uri="{FF2B5EF4-FFF2-40B4-BE49-F238E27FC236}">
                  <a16:creationId xmlns:a16="http://schemas.microsoft.com/office/drawing/2014/main" id="{4C9D36D0-741F-42D9-B532-3988458C7CFB}"/>
                </a:ext>
              </a:extLst>
            </p:cNvPr>
            <p:cNvCxnSpPr>
              <a:cxnSpLocks/>
              <a:endCxn id="31" idx="0"/>
            </p:cNvCxnSpPr>
            <p:nvPr/>
          </p:nvCxnSpPr>
          <p:spPr>
            <a:xfrm flipH="1">
              <a:off x="9756495" y="2385995"/>
              <a:ext cx="534673" cy="227810"/>
            </a:xfrm>
            <a:prstGeom prst="line">
              <a:avLst/>
            </a:prstGeom>
            <a:ln>
              <a:solidFill>
                <a:srgbClr val="0070C0"/>
              </a:solidFill>
              <a:headEnd type="stealth" w="sm" len="med"/>
              <a:tailEnd type="none"/>
            </a:ln>
          </p:spPr>
          <p:style>
            <a:lnRef idx="1">
              <a:schemeClr val="dk1"/>
            </a:lnRef>
            <a:fillRef idx="0">
              <a:schemeClr val="dk1"/>
            </a:fillRef>
            <a:effectRef idx="0">
              <a:schemeClr val="dk1"/>
            </a:effectRef>
            <a:fontRef idx="minor">
              <a:schemeClr val="tx1"/>
            </a:fontRef>
          </p:style>
        </p:cxnSp>
        <p:sp>
          <p:nvSpPr>
            <p:cNvPr id="31" name="四角形: 角を丸くする 288">
              <a:extLst>
                <a:ext uri="{FF2B5EF4-FFF2-40B4-BE49-F238E27FC236}">
                  <a16:creationId xmlns:a16="http://schemas.microsoft.com/office/drawing/2014/main" id="{385E860E-D6C4-4B62-8F17-F4620087E06E}"/>
                </a:ext>
              </a:extLst>
            </p:cNvPr>
            <p:cNvSpPr/>
            <p:nvPr/>
          </p:nvSpPr>
          <p:spPr>
            <a:xfrm>
              <a:off x="9235374" y="2613805"/>
              <a:ext cx="1042242" cy="1586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bg1"/>
                  </a:solidFill>
                  <a:latin typeface="Meiryo UI" panose="020B0604030504040204" pitchFamily="50" charset="-128"/>
                  <a:ea typeface="Meiryo UI" panose="020B0604030504040204" pitchFamily="50" charset="-128"/>
                </a:rPr>
                <a:t>都心は浸水被害が大きい</a:t>
              </a:r>
            </a:p>
          </p:txBody>
        </p:sp>
      </p:grpSp>
      <p:sp>
        <p:nvSpPr>
          <p:cNvPr id="35" name="テキスト ボックス 34">
            <a:extLst>
              <a:ext uri="{FF2B5EF4-FFF2-40B4-BE49-F238E27FC236}">
                <a16:creationId xmlns:a16="http://schemas.microsoft.com/office/drawing/2014/main" id="{E355A7E3-022C-4EAF-B924-C05E4D7EF5BA}"/>
              </a:ext>
            </a:extLst>
          </p:cNvPr>
          <p:cNvSpPr txBox="1"/>
          <p:nvPr/>
        </p:nvSpPr>
        <p:spPr>
          <a:xfrm>
            <a:off x="4019085" y="3261426"/>
            <a:ext cx="5642092" cy="184666"/>
          </a:xfrm>
          <a:prstGeom prst="rect">
            <a:avLst/>
          </a:prstGeom>
          <a:noFill/>
        </p:spPr>
        <p:txBody>
          <a:bodyPr wrap="square" lIns="0" tIns="0" rIns="0" bIns="0"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新大阪駅周辺地域都市再生緊急整備地域検討協議会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38" name="テキスト ボックス 37">
            <a:extLst>
              <a:ext uri="{FF2B5EF4-FFF2-40B4-BE49-F238E27FC236}">
                <a16:creationId xmlns:a16="http://schemas.microsoft.com/office/drawing/2014/main" id="{C798830E-AD57-4488-A045-9449417A7B8B}"/>
              </a:ext>
            </a:extLst>
          </p:cNvPr>
          <p:cNvSpPr txBox="1"/>
          <p:nvPr/>
        </p:nvSpPr>
        <p:spPr>
          <a:xfrm>
            <a:off x="4389630" y="2094655"/>
            <a:ext cx="4587795" cy="1046440"/>
          </a:xfrm>
          <a:prstGeom prst="rect">
            <a:avLst/>
          </a:prstGeom>
          <a:solidFill>
            <a:srgbClr val="EEEACA"/>
          </a:solidFill>
          <a:effectLst>
            <a:outerShdw blurRad="50800" dist="38100" dir="2700000" algn="tl" rotWithShape="0">
              <a:prstClr val="black">
                <a:alpha val="40000"/>
              </a:prstClr>
            </a:outerShdw>
          </a:effectLst>
        </p:spPr>
        <p:txBody>
          <a:bodyPr wrap="square" lIns="0" tIns="0" rIns="0" rtlCol="0" anchor="ctr" anchorCtr="0">
            <a:spAutoFit/>
          </a:bodyPr>
          <a:lstStyle/>
          <a:p>
            <a:pPr>
              <a:lnSpc>
                <a:spcPts val="1300"/>
              </a:lnSpc>
            </a:pPr>
            <a:r>
              <a:rPr lang="ja-JP" altLang="en-US" sz="1400" dirty="0">
                <a:latin typeface="Meiryo UI" panose="020B0604030504040204" pitchFamily="50" charset="-128"/>
                <a:ea typeface="Meiryo UI" panose="020B0604030504040204" pitchFamily="50" charset="-128"/>
              </a:rPr>
              <a:t>＊スーパーメガリージョン</a:t>
            </a:r>
            <a:endParaRPr lang="en-US" altLang="ja-JP" sz="1400" dirty="0">
              <a:latin typeface="Meiryo UI" panose="020B0604030504040204" pitchFamily="50" charset="-128"/>
              <a:ea typeface="Meiryo UI" panose="020B0604030504040204" pitchFamily="50" charset="-128"/>
            </a:endParaRPr>
          </a:p>
          <a:p>
            <a:pPr marL="177800" indent="-177800">
              <a:lnSpc>
                <a:spcPts val="1300"/>
              </a:lnSpc>
            </a:pP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人口減少下にある我が国において、リニア開通による対流の活発化及びそれによる新たな価値の創造を図り、知識集約型社会の時代における我が国全体の持続的な成長につなげていくコアとなるもの</a:t>
            </a:r>
            <a:r>
              <a:rPr lang="ja-JP" altLang="en-US" sz="1400" dirty="0" smtClean="0">
                <a:latin typeface="Meiryo UI" panose="020B0604030504040204" pitchFamily="50" charset="-128"/>
                <a:ea typeface="Meiryo UI" panose="020B0604030504040204" pitchFamily="50" charset="-128"/>
              </a:rPr>
              <a:t>（令和元年</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日　スーパーメガリージョン構想検討会（最終とりまとめ））</a:t>
            </a:r>
            <a:endParaRPr lang="ja-JP" altLang="en-US" sz="14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6"/>
          <a:srcRect l="9408" t="39861" r="31374" b="8952"/>
          <a:stretch/>
        </p:blipFill>
        <p:spPr>
          <a:xfrm>
            <a:off x="240700" y="1319705"/>
            <a:ext cx="4006570" cy="1947104"/>
          </a:xfrm>
          <a:prstGeom prst="rect">
            <a:avLst/>
          </a:prstGeom>
        </p:spPr>
      </p:pic>
      <p:sp>
        <p:nvSpPr>
          <p:cNvPr id="36" name="テキスト ボックス 35">
            <a:extLst>
              <a:ext uri="{FF2B5EF4-FFF2-40B4-BE49-F238E27FC236}">
                <a16:creationId xmlns:a16="http://schemas.microsoft.com/office/drawing/2014/main" id="{57939BAF-A859-4E4B-AD2F-798A980347CB}"/>
              </a:ext>
            </a:extLst>
          </p:cNvPr>
          <p:cNvSpPr txBox="1"/>
          <p:nvPr/>
        </p:nvSpPr>
        <p:spPr>
          <a:xfrm>
            <a:off x="689565" y="3228773"/>
            <a:ext cx="3108841" cy="251795"/>
          </a:xfrm>
          <a:prstGeom prst="rect">
            <a:avLst/>
          </a:prstGeom>
          <a:noFill/>
        </p:spPr>
        <p:txBody>
          <a:bodyPr wrap="none" lIns="108000" tIns="18000" rIns="72000" bIns="18000"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大阪駅周辺地域をとりまく地域イメージ</a:t>
            </a:r>
          </a:p>
        </p:txBody>
      </p:sp>
    </p:spTree>
    <p:extLst>
      <p:ext uri="{BB962C8B-B14F-4D97-AF65-F5344CB8AC3E}">
        <p14:creationId xmlns:p14="http://schemas.microsoft.com/office/powerpoint/2010/main" val="160280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8</a:t>
            </a:fld>
            <a:endParaRPr lang="ja-JP" altLang="en-US" dirty="0"/>
          </a:p>
        </p:txBody>
      </p:sp>
      <p:sp>
        <p:nvSpPr>
          <p:cNvPr id="3" name="テキスト ボックス 31"/>
          <p:cNvSpPr txBox="1">
            <a:spLocks noChangeArrowheads="1"/>
          </p:cNvSpPr>
          <p:nvPr/>
        </p:nvSpPr>
        <p:spPr bwMode="auto">
          <a:xfrm>
            <a:off x="17276" y="-490"/>
            <a:ext cx="3231686"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◆インバウンドを含む観光需要の増加</a:t>
            </a:r>
            <a:endParaRPr lang="en-US" altLang="ja-JP" sz="1600" dirty="0" smtClean="0">
              <a:latin typeface="Meiryo UI" pitchFamily="50" charset="-128"/>
              <a:ea typeface="Meiryo UI" pitchFamily="50" charset="-128"/>
              <a:cs typeface="Meiryo UI" pitchFamily="50" charset="-128"/>
            </a:endParaRPr>
          </a:p>
        </p:txBody>
      </p:sp>
      <p:sp>
        <p:nvSpPr>
          <p:cNvPr id="4" name="テキスト ボックス 31"/>
          <p:cNvSpPr txBox="1">
            <a:spLocks noChangeArrowheads="1"/>
          </p:cNvSpPr>
          <p:nvPr/>
        </p:nvSpPr>
        <p:spPr bwMode="auto">
          <a:xfrm>
            <a:off x="328137" y="308388"/>
            <a:ext cx="6257610"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a:latin typeface="Meiryo UI" pitchFamily="50" charset="-128"/>
                <a:ea typeface="Meiryo UI" pitchFamily="50" charset="-128"/>
                <a:cs typeface="Meiryo UI" pitchFamily="50" charset="-128"/>
              </a:rPr>
              <a:t>来</a:t>
            </a:r>
            <a:r>
              <a:rPr lang="ja-JP" altLang="en-US" sz="1600" dirty="0" smtClean="0">
                <a:latin typeface="Meiryo UI" pitchFamily="50" charset="-128"/>
                <a:ea typeface="Meiryo UI" pitchFamily="50" charset="-128"/>
                <a:cs typeface="Meiryo UI" pitchFamily="50" charset="-128"/>
              </a:rPr>
              <a:t>阪外国人旅行者は過去最高を更新し、今後も増加の見込み</a:t>
            </a:r>
            <a:endParaRPr lang="en-US" altLang="ja-JP" sz="1600" dirty="0" smtClean="0">
              <a:latin typeface="Meiryo UI" pitchFamily="50" charset="-128"/>
              <a:ea typeface="Meiryo UI" pitchFamily="50" charset="-128"/>
              <a:cs typeface="Meiryo UI" pitchFamily="50" charset="-128"/>
            </a:endParaRPr>
          </a:p>
        </p:txBody>
      </p:sp>
      <p:sp>
        <p:nvSpPr>
          <p:cNvPr id="6" name="テキスト ボックス 31"/>
          <p:cNvSpPr txBox="1">
            <a:spLocks noChangeArrowheads="1"/>
          </p:cNvSpPr>
          <p:nvPr/>
        </p:nvSpPr>
        <p:spPr bwMode="auto">
          <a:xfrm>
            <a:off x="17276" y="3937289"/>
            <a:ext cx="4338700"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◆アクティブシニアによるお出かけ移動が活性化</a:t>
            </a:r>
            <a:endParaRPr lang="en-US" altLang="ja-JP" sz="1600" dirty="0" smtClean="0">
              <a:latin typeface="Meiryo UI" pitchFamily="50" charset="-128"/>
              <a:ea typeface="Meiryo UI" pitchFamily="50" charset="-128"/>
              <a:cs typeface="Meiryo UI" pitchFamily="50" charset="-128"/>
            </a:endParaRPr>
          </a:p>
        </p:txBody>
      </p:sp>
      <p:sp>
        <p:nvSpPr>
          <p:cNvPr id="7" name="テキスト ボックス 31"/>
          <p:cNvSpPr txBox="1">
            <a:spLocks noChangeArrowheads="1"/>
          </p:cNvSpPr>
          <p:nvPr/>
        </p:nvSpPr>
        <p:spPr bwMode="auto">
          <a:xfrm>
            <a:off x="316432" y="4182100"/>
            <a:ext cx="3384376" cy="318924"/>
          </a:xfrm>
          <a:prstGeom prst="rect">
            <a:avLst/>
          </a:prstGeom>
          <a:noFill/>
          <a:ln w="9525">
            <a:noFill/>
            <a:miter lim="800000"/>
            <a:headEnd/>
            <a:tailEnd/>
          </a:ln>
        </p:spPr>
        <p:txBody>
          <a:bodyPr wrap="square" lIns="36000" tIns="36000" rIns="36000" bIns="36000">
            <a:spAutoFit/>
          </a:bodyPr>
          <a:lstStyle/>
          <a:p>
            <a:pPr marL="177800" indent="-177800"/>
            <a:r>
              <a:rPr lang="en-US" altLang="ja-JP" sz="1600" dirty="0" smtClean="0">
                <a:latin typeface="Meiryo UI" pitchFamily="50" charset="-128"/>
                <a:ea typeface="Meiryo UI" pitchFamily="50" charset="-128"/>
                <a:cs typeface="Meiryo UI" pitchFamily="50" charset="-128"/>
              </a:rPr>
              <a:t>60</a:t>
            </a:r>
            <a:r>
              <a:rPr lang="ja-JP" altLang="en-US" sz="1600" dirty="0" smtClean="0">
                <a:latin typeface="Meiryo UI" pitchFamily="50" charset="-128"/>
                <a:ea typeface="Meiryo UI" pitchFamily="50" charset="-128"/>
                <a:cs typeface="Meiryo UI" pitchFamily="50" charset="-128"/>
              </a:rPr>
              <a:t>歳以上の外出率が増加</a:t>
            </a:r>
            <a:endParaRPr lang="en-US" altLang="ja-JP" sz="1600" dirty="0" smtClean="0">
              <a:latin typeface="Meiryo UI" pitchFamily="50" charset="-128"/>
              <a:ea typeface="Meiryo UI" pitchFamily="50" charset="-128"/>
              <a:cs typeface="Meiryo UI" pitchFamily="50" charset="-128"/>
            </a:endParaRPr>
          </a:p>
        </p:txBody>
      </p:sp>
      <p:sp>
        <p:nvSpPr>
          <p:cNvPr id="9" name="テキスト ボックス 31"/>
          <p:cNvSpPr txBox="1">
            <a:spLocks noChangeArrowheads="1"/>
          </p:cNvSpPr>
          <p:nvPr/>
        </p:nvSpPr>
        <p:spPr bwMode="auto">
          <a:xfrm>
            <a:off x="5040839" y="4218451"/>
            <a:ext cx="2779258" cy="565146"/>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a:latin typeface="Meiryo UI" pitchFamily="50" charset="-128"/>
                <a:ea typeface="Meiryo UI" pitchFamily="50" charset="-128"/>
                <a:cs typeface="Meiryo UI" pitchFamily="50" charset="-128"/>
              </a:rPr>
              <a:t>運転免許証自主返納が増加</a:t>
            </a:r>
            <a:r>
              <a:rPr lang="ja-JP" altLang="en-US" sz="1600" dirty="0" smtClean="0">
                <a:latin typeface="Meiryo UI" pitchFamily="50" charset="-128"/>
                <a:ea typeface="Meiryo UI" pitchFamily="50" charset="-128"/>
                <a:cs typeface="Meiryo UI" pitchFamily="50" charset="-128"/>
              </a:rPr>
              <a:t>、</a:t>
            </a:r>
            <a:endParaRPr lang="en-US" altLang="ja-JP" sz="1600" dirty="0" smtClean="0">
              <a:latin typeface="Meiryo UI" pitchFamily="50" charset="-128"/>
              <a:ea typeface="Meiryo UI" pitchFamily="50" charset="-128"/>
              <a:cs typeface="Meiryo UI" pitchFamily="50" charset="-128"/>
            </a:endParaRPr>
          </a:p>
          <a:p>
            <a:pPr marL="177800" indent="-177800"/>
            <a:r>
              <a:rPr lang="ja-JP" altLang="en-US" sz="1600" dirty="0" smtClean="0">
                <a:latin typeface="Meiryo UI" pitchFamily="50" charset="-128"/>
                <a:ea typeface="Meiryo UI" pitchFamily="50" charset="-128"/>
                <a:cs typeface="Meiryo UI" pitchFamily="50" charset="-128"/>
              </a:rPr>
              <a:t>公共交通利用増</a:t>
            </a:r>
            <a:r>
              <a:rPr lang="ja-JP" altLang="en-US" sz="1600" dirty="0">
                <a:latin typeface="Meiryo UI" pitchFamily="50" charset="-128"/>
                <a:ea typeface="Meiryo UI" pitchFamily="50" charset="-128"/>
                <a:cs typeface="Meiryo UI" pitchFamily="50" charset="-128"/>
              </a:rPr>
              <a:t>が見込まれる </a:t>
            </a:r>
            <a:endParaRPr lang="en-US" altLang="ja-JP" sz="1600" dirty="0" smtClean="0">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F7ABEDE4-D876-40D6-8A34-3273B472AC5C}"/>
              </a:ext>
            </a:extLst>
          </p:cNvPr>
          <p:cNvSpPr txBox="1"/>
          <p:nvPr/>
        </p:nvSpPr>
        <p:spPr>
          <a:xfrm>
            <a:off x="406005" y="3609921"/>
            <a:ext cx="3433632" cy="215444"/>
          </a:xfrm>
          <a:prstGeom prst="rect">
            <a:avLst/>
          </a:prstGeom>
          <a:noFill/>
        </p:spPr>
        <p:txBody>
          <a:bodyPr wrap="none" lIns="0" tIns="0" rIns="0" bIns="0" rtlCol="0" anchor="ctr" anchorCtr="0">
            <a:spAutoFit/>
          </a:bodyPr>
          <a:lstStyle/>
          <a:p>
            <a:pPr defTabSz="457200" fontAlgn="auto">
              <a:spcBef>
                <a:spcPts val="0"/>
              </a:spcBef>
              <a:spcAft>
                <a:spcPts val="0"/>
              </a:spcAft>
            </a:pPr>
            <a: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訪日・来阪外国人旅行者数</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と主要都市訪問率</a:t>
            </a:r>
          </a:p>
        </p:txBody>
      </p:sp>
      <p:sp>
        <p:nvSpPr>
          <p:cNvPr id="16" name="テキスト ボックス 15">
            <a:extLst>
              <a:ext uri="{FF2B5EF4-FFF2-40B4-BE49-F238E27FC236}">
                <a16:creationId xmlns:a16="http://schemas.microsoft.com/office/drawing/2014/main" id="{CF05969F-7650-49F8-9C0C-C9B1071980F3}"/>
              </a:ext>
            </a:extLst>
          </p:cNvPr>
          <p:cNvSpPr txBox="1"/>
          <p:nvPr/>
        </p:nvSpPr>
        <p:spPr>
          <a:xfrm>
            <a:off x="5702704" y="3571209"/>
            <a:ext cx="1941237" cy="215444"/>
          </a:xfrm>
          <a:prstGeom prst="rect">
            <a:avLst/>
          </a:prstGeom>
          <a:noFill/>
        </p:spPr>
        <p:txBody>
          <a:bodyPr wrap="none" lIns="0" tIns="0" rIns="0" bIns="0" rtlCol="0" anchor="ctr" anchorCtr="0">
            <a:spAutoFit/>
          </a:bodyPr>
          <a:lstStyle/>
          <a:p>
            <a:pPr defTabSz="457200" fontAlgn="auto">
              <a:spcBef>
                <a:spcPts val="0"/>
              </a:spcBef>
              <a:spcAft>
                <a:spcPts val="0"/>
              </a:spcAft>
            </a:pPr>
            <a: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延べ宿泊者数</a:t>
            </a:r>
          </a:p>
        </p:txBody>
      </p:sp>
      <p:sp>
        <p:nvSpPr>
          <p:cNvPr id="17" name="テキスト ボックス 16">
            <a:extLst>
              <a:ext uri="{FF2B5EF4-FFF2-40B4-BE49-F238E27FC236}">
                <a16:creationId xmlns:a16="http://schemas.microsoft.com/office/drawing/2014/main" id="{A4EED544-64AE-4C6F-A247-C1A5E6CCCC71}"/>
              </a:ext>
            </a:extLst>
          </p:cNvPr>
          <p:cNvSpPr txBox="1"/>
          <p:nvPr/>
        </p:nvSpPr>
        <p:spPr>
          <a:xfrm>
            <a:off x="4427252" y="3022352"/>
            <a:ext cx="3994985" cy="276999"/>
          </a:xfrm>
          <a:prstGeom prst="rect">
            <a:avLst/>
          </a:prstGeom>
          <a:noFill/>
        </p:spPr>
        <p:txBody>
          <a:bodyPr wrap="square" rtlCol="0">
            <a:spAutoFit/>
          </a:bodyPr>
          <a:lstStyle/>
          <a:p>
            <a:pPr algn="r"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rPr>
              <a:t>出典：</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a:t>
            </a:r>
            <a:r>
              <a:rPr kumimoji="0" lang="ja-JP" altLang="en-US" sz="1200" dirty="0">
                <a:solidFill>
                  <a:prstClr val="black"/>
                </a:solidFill>
                <a:latin typeface="Meiryo UI" panose="020B0604030504040204" pitchFamily="50" charset="-128"/>
                <a:ea typeface="Meiryo UI" panose="020B0604030504040204" pitchFamily="50" charset="-128"/>
              </a:rPr>
              <a:t>大阪府地域別 延べ宿泊者数（大阪府）</a:t>
            </a:r>
          </a:p>
        </p:txBody>
      </p:sp>
      <p:sp>
        <p:nvSpPr>
          <p:cNvPr id="23" name="テキスト ボックス 22">
            <a:extLst>
              <a:ext uri="{FF2B5EF4-FFF2-40B4-BE49-F238E27FC236}">
                <a16:creationId xmlns:a16="http://schemas.microsoft.com/office/drawing/2014/main" id="{E6649376-C056-4CEC-98DC-87DE6C4E3E42}"/>
              </a:ext>
            </a:extLst>
          </p:cNvPr>
          <p:cNvSpPr txBox="1"/>
          <p:nvPr/>
        </p:nvSpPr>
        <p:spPr>
          <a:xfrm>
            <a:off x="210889" y="6595077"/>
            <a:ext cx="4214295" cy="215444"/>
          </a:xfrm>
          <a:prstGeom prst="rect">
            <a:avLst/>
          </a:prstGeom>
          <a:noFill/>
        </p:spPr>
        <p:txBody>
          <a:bodyPr wrap="none" lIns="0" tIns="0" rIns="0" bIns="0" rtlCol="0" anchor="ctr" anchorCtr="0">
            <a:spAutoFit/>
          </a:bodyPr>
          <a:lstStyle/>
          <a:p>
            <a:r>
              <a:rPr kumimoji="1" lang="en-US" altLang="ja-JP" sz="1400" dirty="0" smtClean="0">
                <a:latin typeface="Meiryo UI" panose="020B0604030504040204" pitchFamily="50" charset="-128"/>
                <a:ea typeface="Meiryo UI" panose="020B0604030504040204" pitchFamily="50" charset="-128"/>
                <a:cs typeface="Meiryo UI" pitchFamily="50" charset="-128"/>
              </a:rPr>
              <a:t>1980</a:t>
            </a:r>
            <a:r>
              <a:rPr kumimoji="1" lang="ja-JP" altLang="en-US" sz="1400" dirty="0">
                <a:latin typeface="Meiryo UI" panose="020B0604030504040204" pitchFamily="50" charset="-128"/>
                <a:ea typeface="Meiryo UI" panose="020B0604030504040204" pitchFamily="50" charset="-128"/>
                <a:cs typeface="Meiryo UI" pitchFamily="50" charset="-128"/>
              </a:rPr>
              <a:t>年～</a:t>
            </a:r>
            <a:r>
              <a:rPr kumimoji="1" lang="en-US" altLang="ja-JP" sz="1400" dirty="0">
                <a:latin typeface="Meiryo UI" panose="020B0604030504040204" pitchFamily="50" charset="-128"/>
                <a:ea typeface="Meiryo UI" panose="020B0604030504040204" pitchFamily="50" charset="-128"/>
                <a:cs typeface="Meiryo UI" pitchFamily="50" charset="-128"/>
              </a:rPr>
              <a:t>2010</a:t>
            </a:r>
            <a:r>
              <a:rPr kumimoji="1" lang="ja-JP" altLang="en-US" sz="1400" dirty="0">
                <a:latin typeface="Meiryo UI" panose="020B0604030504040204" pitchFamily="50" charset="-128"/>
                <a:ea typeface="Meiryo UI" panose="020B0604030504040204" pitchFamily="50" charset="-128"/>
                <a:cs typeface="Meiryo UI" pitchFamily="50" charset="-128"/>
              </a:rPr>
              <a:t>年　年齢階層別外出率の推移（平日）</a:t>
            </a:r>
          </a:p>
        </p:txBody>
      </p:sp>
      <p:sp>
        <p:nvSpPr>
          <p:cNvPr id="24" name="テキスト ボックス 23">
            <a:extLst>
              <a:ext uri="{FF2B5EF4-FFF2-40B4-BE49-F238E27FC236}">
                <a16:creationId xmlns:a16="http://schemas.microsoft.com/office/drawing/2014/main" id="{48713141-83E6-40C4-82C6-3921E0B1FD0A}"/>
              </a:ext>
            </a:extLst>
          </p:cNvPr>
          <p:cNvSpPr txBox="1"/>
          <p:nvPr/>
        </p:nvSpPr>
        <p:spPr>
          <a:xfrm>
            <a:off x="-138412" y="6292402"/>
            <a:ext cx="3947941" cy="184666"/>
          </a:xfrm>
          <a:prstGeom prst="rect">
            <a:avLst/>
          </a:prstGeom>
          <a:noFill/>
        </p:spPr>
        <p:txBody>
          <a:bodyPr wrap="square" lIns="0" tIns="0" rIns="0" bIns="0" rtlCol="0">
            <a:spAutoFit/>
          </a:bodyPr>
          <a:lstStyle/>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各年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近畿圏パーソントリップ調査（国土交通省）</a:t>
            </a:r>
          </a:p>
        </p:txBody>
      </p:sp>
      <p:grpSp>
        <p:nvGrpSpPr>
          <p:cNvPr id="25" name="グループ化 24"/>
          <p:cNvGrpSpPr/>
          <p:nvPr/>
        </p:nvGrpSpPr>
        <p:grpSpPr>
          <a:xfrm>
            <a:off x="528887" y="4619703"/>
            <a:ext cx="2959466" cy="1661100"/>
            <a:chOff x="3696895" y="7557630"/>
            <a:chExt cx="2959466" cy="1661100"/>
          </a:xfrm>
        </p:grpSpPr>
        <p:pic>
          <p:nvPicPr>
            <p:cNvPr id="26" name="Picture 2">
              <a:extLst>
                <a:ext uri="{FF2B5EF4-FFF2-40B4-BE49-F238E27FC236}">
                  <a16:creationId xmlns:a16="http://schemas.microsoft.com/office/drawing/2014/main" id="{F35835C1-A6CA-42DC-8843-9EFBF84A60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623" b="4486"/>
            <a:stretch>
              <a:fillRect/>
            </a:stretch>
          </p:blipFill>
          <p:spPr bwMode="auto">
            <a:xfrm>
              <a:off x="3696895" y="7573633"/>
              <a:ext cx="2534195" cy="164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左中かっこ 26">
              <a:extLst>
                <a:ext uri="{FF2B5EF4-FFF2-40B4-BE49-F238E27FC236}">
                  <a16:creationId xmlns:a16="http://schemas.microsoft.com/office/drawing/2014/main" id="{6C1D6131-E2F9-4008-8EFA-B213B0A4A70F}"/>
                </a:ext>
              </a:extLst>
            </p:cNvPr>
            <p:cNvSpPr/>
            <p:nvPr/>
          </p:nvSpPr>
          <p:spPr>
            <a:xfrm rot="5400000">
              <a:off x="5790177" y="7684131"/>
              <a:ext cx="92465" cy="426973"/>
            </a:xfrm>
            <a:prstGeom prst="leftBrace">
              <a:avLst>
                <a:gd name="adj1" fmla="val 64997"/>
                <a:gd name="adj2" fmla="val 51115"/>
              </a:avLst>
            </a:prstGeom>
            <a:ln w="63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左中かっこ 27">
              <a:extLst>
                <a:ext uri="{FF2B5EF4-FFF2-40B4-BE49-F238E27FC236}">
                  <a16:creationId xmlns:a16="http://schemas.microsoft.com/office/drawing/2014/main" id="{3C31C366-DF49-4815-966E-4BEBAD4929CE}"/>
                </a:ext>
              </a:extLst>
            </p:cNvPr>
            <p:cNvSpPr/>
            <p:nvPr/>
          </p:nvSpPr>
          <p:spPr>
            <a:xfrm rot="16200000">
              <a:off x="4665371" y="7885022"/>
              <a:ext cx="92465" cy="426973"/>
            </a:xfrm>
            <a:prstGeom prst="leftBrace">
              <a:avLst>
                <a:gd name="adj1" fmla="val 6499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31D1B0B2-0066-4B35-8AC1-69FC0E385698}"/>
                </a:ext>
              </a:extLst>
            </p:cNvPr>
            <p:cNvSpPr txBox="1"/>
            <p:nvPr/>
          </p:nvSpPr>
          <p:spPr>
            <a:xfrm>
              <a:off x="4436599" y="8177938"/>
              <a:ext cx="1133936"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20</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30</a:t>
              </a:r>
              <a:r>
                <a:rPr kumimoji="1" lang="ja-JP" altLang="en-US" sz="700" dirty="0">
                  <a:latin typeface="Meiryo UI" panose="020B0604030504040204" pitchFamily="50" charset="-128"/>
                  <a:ea typeface="Meiryo UI" panose="020B0604030504040204" pitchFamily="50" charset="-128"/>
                </a:rPr>
                <a:t>歳代は減少傾向</a:t>
              </a:r>
            </a:p>
          </p:txBody>
        </p:sp>
        <p:sp>
          <p:nvSpPr>
            <p:cNvPr id="30" name="テキスト ボックス 29">
              <a:extLst>
                <a:ext uri="{FF2B5EF4-FFF2-40B4-BE49-F238E27FC236}">
                  <a16:creationId xmlns:a16="http://schemas.microsoft.com/office/drawing/2014/main" id="{28209C5D-AE44-4A2F-AB11-423AE20F3300}"/>
                </a:ext>
              </a:extLst>
            </p:cNvPr>
            <p:cNvSpPr txBox="1"/>
            <p:nvPr/>
          </p:nvSpPr>
          <p:spPr>
            <a:xfrm>
              <a:off x="5622923" y="7630189"/>
              <a:ext cx="1033438" cy="175041"/>
            </a:xfrm>
            <a:prstGeom prst="rect">
              <a:avLst/>
            </a:prstGeom>
            <a:solidFill>
              <a:srgbClr val="0070C0"/>
            </a:solidFill>
          </p:spPr>
          <p:txBody>
            <a:bodyPr wrap="square" lIns="36000" tIns="25714" rIns="36000" bIns="25714" rtlCol="0">
              <a:spAutoFit/>
            </a:bodyPr>
            <a:lstStyle/>
            <a:p>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歳以上は増加傾向</a:t>
              </a:r>
            </a:p>
          </p:txBody>
        </p:sp>
        <p:pic>
          <p:nvPicPr>
            <p:cNvPr id="3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15" t="1714" r="8972" b="88334"/>
            <a:stretch/>
          </p:blipFill>
          <p:spPr bwMode="auto">
            <a:xfrm>
              <a:off x="3830775" y="7557630"/>
              <a:ext cx="1672646" cy="12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2" name="グラフ 3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701099815"/>
              </p:ext>
            </p:extLst>
          </p:nvPr>
        </p:nvGraphicFramePr>
        <p:xfrm>
          <a:off x="5138868" y="4743413"/>
          <a:ext cx="3228975" cy="1726414"/>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a:extLst>
              <a:ext uri="{FF2B5EF4-FFF2-40B4-BE49-F238E27FC236}">
                <a16:creationId xmlns:a16="http://schemas.microsoft.com/office/drawing/2014/main" id="{00BD9ED2-2979-4D77-8988-844244BE7317}"/>
              </a:ext>
            </a:extLst>
          </p:cNvPr>
          <p:cNvSpPr txBox="1"/>
          <p:nvPr/>
        </p:nvSpPr>
        <p:spPr>
          <a:xfrm>
            <a:off x="5138868" y="6250950"/>
            <a:ext cx="3500594" cy="184666"/>
          </a:xfrm>
          <a:prstGeom prst="rect">
            <a:avLst/>
          </a:prstGeom>
          <a:noFill/>
        </p:spPr>
        <p:txBody>
          <a:bodyPr wrap="square" lIns="0" tIns="0" rIns="0" bIns="0" rtlCol="0">
            <a:spAutoFit/>
          </a:bodyPr>
          <a:lstStyle/>
          <a:p>
            <a:pPr algn="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各年大阪の交通白書（大阪府交通安全協会）</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9B03903B-1883-4C0F-B4B3-1AA2FC6850CA}"/>
              </a:ext>
            </a:extLst>
          </p:cNvPr>
          <p:cNvSpPr txBox="1"/>
          <p:nvPr/>
        </p:nvSpPr>
        <p:spPr>
          <a:xfrm>
            <a:off x="4961087" y="6551339"/>
            <a:ext cx="3772186"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における運転免許証自主返納件数の推移</a:t>
            </a:r>
          </a:p>
        </p:txBody>
      </p:sp>
      <p:cxnSp>
        <p:nvCxnSpPr>
          <p:cNvPr id="35" name="直線コネクタ 34">
            <a:extLst>
              <a:ext uri="{FF2B5EF4-FFF2-40B4-BE49-F238E27FC236}">
                <a16:creationId xmlns:a16="http://schemas.microsoft.com/office/drawing/2014/main" id="{094F5655-E0DE-4272-92E4-4B9C8B8FF85E}"/>
              </a:ext>
            </a:extLst>
          </p:cNvPr>
          <p:cNvCxnSpPr>
            <a:cxnSpLocks/>
          </p:cNvCxnSpPr>
          <p:nvPr/>
        </p:nvCxnSpPr>
        <p:spPr>
          <a:xfrm flipH="1">
            <a:off x="5708495" y="4911769"/>
            <a:ext cx="1395613" cy="658520"/>
          </a:xfrm>
          <a:prstGeom prst="line">
            <a:avLst/>
          </a:prstGeom>
          <a:ln w="127000">
            <a:gradFill flip="none" rotWithShape="1">
              <a:gsLst>
                <a:gs pos="0">
                  <a:schemeClr val="accent1">
                    <a:lumMod val="5000"/>
                    <a:lumOff val="95000"/>
                  </a:schemeClr>
                </a:gs>
                <a:gs pos="100000">
                  <a:srgbClr val="0070C0"/>
                </a:gs>
              </a:gsLst>
              <a:lin ang="10800000" scaled="1"/>
              <a:tileRect/>
            </a:gradFill>
            <a:headEnd type="stealth" w="sm" len="med"/>
            <a:tailEnd type="none"/>
          </a:ln>
        </p:spPr>
        <p:style>
          <a:lnRef idx="1">
            <a:schemeClr val="dk1"/>
          </a:lnRef>
          <a:fillRef idx="0">
            <a:schemeClr val="dk1"/>
          </a:fillRef>
          <a:effectRef idx="0">
            <a:schemeClr val="dk1"/>
          </a:effectRef>
          <a:fontRef idx="minor">
            <a:schemeClr val="tx1"/>
          </a:fontRef>
        </p:style>
      </p:cxnSp>
      <p:sp>
        <p:nvSpPr>
          <p:cNvPr id="36" name="四角形: 角を丸くする 288">
            <a:extLst>
              <a:ext uri="{FF2B5EF4-FFF2-40B4-BE49-F238E27FC236}">
                <a16:creationId xmlns:a16="http://schemas.microsoft.com/office/drawing/2014/main" id="{EA6782D1-DA35-40F3-8CB9-A890C859C903}"/>
              </a:ext>
            </a:extLst>
          </p:cNvPr>
          <p:cNvSpPr/>
          <p:nvPr/>
        </p:nvSpPr>
        <p:spPr>
          <a:xfrm>
            <a:off x="5708494" y="4916624"/>
            <a:ext cx="783844" cy="25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bg1"/>
                </a:solidFill>
                <a:latin typeface="Meiryo UI" panose="020B0604030504040204" pitchFamily="50" charset="-128"/>
                <a:ea typeface="Meiryo UI" panose="020B0604030504040204" pitchFamily="50" charset="-128"/>
              </a:rPr>
              <a:t>免許証自主返納件数は増加傾向</a:t>
            </a:r>
          </a:p>
        </p:txBody>
      </p:sp>
      <p:pic>
        <p:nvPicPr>
          <p:cNvPr id="8" name="図 7"/>
          <p:cNvPicPr>
            <a:picLocks noChangeAspect="1"/>
          </p:cNvPicPr>
          <p:nvPr/>
        </p:nvPicPr>
        <p:blipFill>
          <a:blip r:embed="rId5"/>
          <a:stretch>
            <a:fillRect/>
          </a:stretch>
        </p:blipFill>
        <p:spPr>
          <a:xfrm>
            <a:off x="707668" y="622758"/>
            <a:ext cx="2825985" cy="2646747"/>
          </a:xfrm>
          <a:prstGeom prst="rect">
            <a:avLst/>
          </a:prstGeom>
        </p:spPr>
      </p:pic>
      <p:sp>
        <p:nvSpPr>
          <p:cNvPr id="12" name="正方形/長方形 11">
            <a:extLst>
              <a:ext uri="{FF2B5EF4-FFF2-40B4-BE49-F238E27FC236}">
                <a16:creationId xmlns:a16="http://schemas.microsoft.com/office/drawing/2014/main" id="{96C425F4-AD8B-47D8-BB08-C76E2663D540}"/>
              </a:ext>
            </a:extLst>
          </p:cNvPr>
          <p:cNvSpPr/>
          <p:nvPr/>
        </p:nvSpPr>
        <p:spPr>
          <a:xfrm>
            <a:off x="694088" y="3219888"/>
            <a:ext cx="3006720" cy="369332"/>
          </a:xfrm>
          <a:prstGeom prst="rect">
            <a:avLst/>
          </a:prstGeom>
        </p:spPr>
        <p:txBody>
          <a:bodyPr wrap="square" lIns="0" tIns="0" rIns="0" bIns="0">
            <a:spAutoFit/>
          </a:bodyPr>
          <a:lstStyle/>
          <a:p>
            <a:pPr marL="180975" indent="-180975"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rPr>
              <a:t>出典：</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a:t>
            </a:r>
            <a:r>
              <a:rPr kumimoji="0" lang="zh-TW" altLang="en-US" sz="1200" dirty="0">
                <a:solidFill>
                  <a:prstClr val="black"/>
                </a:solidFill>
                <a:latin typeface="Meiryo UI" panose="020B0604030504040204" pitchFamily="50" charset="-128"/>
                <a:ea typeface="Meiryo UI" panose="020B0604030504040204" pitchFamily="50" charset="-128"/>
              </a:rPr>
              <a:t>訪日外国人消費動向</a:t>
            </a:r>
            <a:r>
              <a:rPr kumimoji="0" lang="zh-TW" altLang="en-US" sz="1200" dirty="0" smtClean="0">
                <a:solidFill>
                  <a:prstClr val="black"/>
                </a:solidFill>
                <a:latin typeface="Meiryo UI" panose="020B0604030504040204" pitchFamily="50" charset="-128"/>
                <a:ea typeface="Meiryo UI" panose="020B0604030504040204" pitchFamily="50" charset="-128"/>
              </a:rPr>
              <a:t>調査</a:t>
            </a:r>
            <a:endParaRPr kumimoji="0" lang="en-US" altLang="zh-TW" sz="1200" dirty="0" smtClean="0">
              <a:solidFill>
                <a:prstClr val="black"/>
              </a:solidFill>
              <a:latin typeface="Meiryo UI" panose="020B0604030504040204" pitchFamily="50" charset="-128"/>
              <a:ea typeface="Meiryo UI" panose="020B0604030504040204" pitchFamily="50" charset="-128"/>
            </a:endParaRPr>
          </a:p>
          <a:p>
            <a:pPr marL="180975" indent="-180975" defTabSz="457200" fontAlgn="auto">
              <a:spcBef>
                <a:spcPts val="0"/>
              </a:spcBef>
              <a:spcAft>
                <a:spcPts val="0"/>
              </a:spcAft>
            </a:pPr>
            <a:r>
              <a:rPr kumimoji="0" lang="ja-JP" altLang="en-US" sz="1200" dirty="0" smtClean="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大阪観光局　</a:t>
            </a:r>
            <a:r>
              <a:rPr kumimoji="0" lang="zh-TW" altLang="en-US" sz="1200" dirty="0">
                <a:solidFill>
                  <a:prstClr val="black"/>
                </a:solidFill>
                <a:latin typeface="Meiryo UI" panose="020B0604030504040204" pitchFamily="50" charset="-128"/>
                <a:ea typeface="Meiryo UI" panose="020B0604030504040204" pitchFamily="50" charset="-128"/>
              </a:rPr>
              <a:t>日本政府観光局（</a:t>
            </a:r>
            <a:r>
              <a:rPr kumimoji="0" lang="en-US" altLang="zh-TW" sz="1200" dirty="0">
                <a:solidFill>
                  <a:prstClr val="black"/>
                </a:solidFill>
                <a:latin typeface="Meiryo UI" panose="020B0604030504040204" pitchFamily="50" charset="-128"/>
                <a:ea typeface="Meiryo UI" panose="020B0604030504040204" pitchFamily="50" charset="-128"/>
              </a:rPr>
              <a:t>JNTO)</a:t>
            </a:r>
            <a:r>
              <a:rPr kumimoji="0" lang="zh-TW" altLang="en-US" sz="1200" dirty="0">
                <a:solidFill>
                  <a:prstClr val="black"/>
                </a:solidFill>
                <a:latin typeface="Meiryo UI" panose="020B0604030504040204" pitchFamily="50" charset="-128"/>
                <a:ea typeface="Meiryo UI" panose="020B0604030504040204" pitchFamily="50" charset="-128"/>
              </a:rPr>
              <a:t>　</a:t>
            </a:r>
            <a:r>
              <a:rPr kumimoji="0" lang="ja-JP" altLang="en-US"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p:txBody>
      </p:sp>
      <p:pic>
        <p:nvPicPr>
          <p:cNvPr id="46" name="図 45"/>
          <p:cNvPicPr>
            <a:picLocks noChangeAspect="1"/>
          </p:cNvPicPr>
          <p:nvPr/>
        </p:nvPicPr>
        <p:blipFill>
          <a:blip r:embed="rId6"/>
          <a:stretch>
            <a:fillRect/>
          </a:stretch>
        </p:blipFill>
        <p:spPr>
          <a:xfrm>
            <a:off x="4689654" y="717526"/>
            <a:ext cx="3708397" cy="2300830"/>
          </a:xfrm>
          <a:prstGeom prst="rect">
            <a:avLst/>
          </a:prstGeom>
        </p:spPr>
      </p:pic>
    </p:spTree>
    <p:extLst>
      <p:ext uri="{BB962C8B-B14F-4D97-AF65-F5344CB8AC3E}">
        <p14:creationId xmlns:p14="http://schemas.microsoft.com/office/powerpoint/2010/main" val="13473026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42028</TotalTime>
  <Words>3323</Words>
  <Application>Microsoft Office PowerPoint</Application>
  <PresentationFormat>画面に合わせる (4:3)</PresentationFormat>
  <Paragraphs>573</Paragraphs>
  <Slides>25</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25</vt:i4>
      </vt:variant>
    </vt:vector>
  </HeadingPairs>
  <TitlesOfParts>
    <vt:vector size="36" baseType="lpstr">
      <vt:lpstr>HGPｺﾞｼｯｸM</vt:lpstr>
      <vt:lpstr>HG丸ｺﾞｼｯｸM-PRO</vt:lpstr>
      <vt:lpstr>Meiryo UI</vt:lpstr>
      <vt:lpstr>ＭＳ Ｐゴシック</vt:lpstr>
      <vt:lpstr>ＭＳ ゴシック</vt:lpstr>
      <vt:lpstr>ＭＳ 明朝</vt:lpstr>
      <vt:lpstr>メイリオ</vt:lpstr>
      <vt:lpstr>Arial</vt:lpstr>
      <vt:lpstr>Calibri</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東日本大震災からの早期復旧・復興における “新しい国のかたち”</dc:title>
  <dc:creator>大阪府庁</dc:creator>
  <cp:lastModifiedBy>清水　梓</cp:lastModifiedBy>
  <cp:revision>2553</cp:revision>
  <cp:lastPrinted>2019-09-24T00:56:46Z</cp:lastPrinted>
  <dcterms:created xsi:type="dcterms:W3CDTF">2011-04-20T00:59:29Z</dcterms:created>
  <dcterms:modified xsi:type="dcterms:W3CDTF">2019-11-21T07:54:43Z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0x01010010C20BB0A50B3045A02625826B3BB5E5</vt:lpwstr>
  </property>
</Properties>
</file>