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5233" r:id="rId1"/>
    <p:sldMasterId id="2147485281" r:id="rId2"/>
    <p:sldMasterId id="2147485305" r:id="rId3"/>
  </p:sldMasterIdLst>
  <p:notesMasterIdLst>
    <p:notesMasterId r:id="rId8"/>
  </p:notesMasterIdLst>
  <p:handoutMasterIdLst>
    <p:handoutMasterId r:id="rId9"/>
  </p:handoutMasterIdLst>
  <p:sldIdLst>
    <p:sldId id="569" r:id="rId4"/>
    <p:sldId id="704" r:id="rId5"/>
    <p:sldId id="699" r:id="rId6"/>
    <p:sldId id="702" r:id="rId7"/>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CC33"/>
    <a:srgbClr val="0066FF"/>
    <a:srgbClr val="AC2A14"/>
    <a:srgbClr val="0070C0"/>
    <a:srgbClr val="339933"/>
    <a:srgbClr val="FFFF66"/>
    <a:srgbClr val="FFCCCC"/>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35" autoAdjust="0"/>
    <p:restoredTop sz="94434" autoAdjust="0"/>
  </p:normalViewPr>
  <p:slideViewPr>
    <p:cSldViewPr>
      <p:cViewPr varScale="1">
        <p:scale>
          <a:sx n="71" d="100"/>
          <a:sy n="71" d="100"/>
        </p:scale>
        <p:origin x="1470"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49" d="100"/>
          <a:sy n="49" d="100"/>
        </p:scale>
        <p:origin x="-2916" y="-102"/>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50529" cy="497524"/>
          </a:xfrm>
          <a:prstGeom prst="rect">
            <a:avLst/>
          </a:prstGeom>
        </p:spPr>
        <p:txBody>
          <a:bodyPr vert="horz" lIns="91536" tIns="45767" rIns="91536" bIns="45767" rtlCol="0"/>
          <a:lstStyle>
            <a:lvl1pPr algn="l">
              <a:defRPr sz="1200"/>
            </a:lvl1pPr>
          </a:lstStyle>
          <a:p>
            <a:pPr>
              <a:defRPr/>
            </a:pPr>
            <a:endParaRPr lang="ja-JP" altLang="en-US"/>
          </a:p>
        </p:txBody>
      </p:sp>
      <p:sp>
        <p:nvSpPr>
          <p:cNvPr id="3" name="日付プレースホルダ 2"/>
          <p:cNvSpPr>
            <a:spLocks noGrp="1"/>
          </p:cNvSpPr>
          <p:nvPr>
            <p:ph type="dt" sz="quarter" idx="1"/>
          </p:nvPr>
        </p:nvSpPr>
        <p:spPr>
          <a:xfrm>
            <a:off x="3855083" y="1"/>
            <a:ext cx="2950529" cy="497524"/>
          </a:xfrm>
          <a:prstGeom prst="rect">
            <a:avLst/>
          </a:prstGeom>
        </p:spPr>
        <p:txBody>
          <a:bodyPr vert="horz" lIns="91536" tIns="45767" rIns="91536" bIns="45767" rtlCol="0"/>
          <a:lstStyle>
            <a:lvl1pPr algn="r">
              <a:defRPr sz="1200"/>
            </a:lvl1pPr>
          </a:lstStyle>
          <a:p>
            <a:pPr>
              <a:defRPr/>
            </a:pPr>
            <a:fld id="{1D0518EF-6D63-4377-8F30-CFF9F0B7229B}" type="datetimeFigureOut">
              <a:rPr lang="ja-JP" altLang="en-US"/>
              <a:pPr>
                <a:defRPr/>
              </a:pPr>
              <a:t>2019/11/15</a:t>
            </a:fld>
            <a:endParaRPr lang="ja-JP" altLang="en-US"/>
          </a:p>
        </p:txBody>
      </p:sp>
      <p:sp>
        <p:nvSpPr>
          <p:cNvPr id="4" name="フッター プレースホルダ 3"/>
          <p:cNvSpPr>
            <a:spLocks noGrp="1"/>
          </p:cNvSpPr>
          <p:nvPr>
            <p:ph type="ftr" sz="quarter" idx="2"/>
          </p:nvPr>
        </p:nvSpPr>
        <p:spPr>
          <a:xfrm>
            <a:off x="1" y="9440227"/>
            <a:ext cx="2950529" cy="497523"/>
          </a:xfrm>
          <a:prstGeom prst="rect">
            <a:avLst/>
          </a:prstGeom>
        </p:spPr>
        <p:txBody>
          <a:bodyPr vert="horz" lIns="91536" tIns="45767" rIns="91536" bIns="45767" rtlCol="0" anchor="b"/>
          <a:lstStyle>
            <a:lvl1pPr algn="l">
              <a:defRPr sz="1200"/>
            </a:lvl1pPr>
          </a:lstStyle>
          <a:p>
            <a:pPr>
              <a:defRPr/>
            </a:pPr>
            <a:endParaRPr lang="ja-JP" altLang="en-US"/>
          </a:p>
        </p:txBody>
      </p:sp>
      <p:sp>
        <p:nvSpPr>
          <p:cNvPr id="5" name="スライド番号プレースホルダ 4"/>
          <p:cNvSpPr>
            <a:spLocks noGrp="1"/>
          </p:cNvSpPr>
          <p:nvPr>
            <p:ph type="sldNum" sz="quarter" idx="3"/>
          </p:nvPr>
        </p:nvSpPr>
        <p:spPr>
          <a:xfrm>
            <a:off x="3855083" y="9440227"/>
            <a:ext cx="2950529" cy="497523"/>
          </a:xfrm>
          <a:prstGeom prst="rect">
            <a:avLst/>
          </a:prstGeom>
        </p:spPr>
        <p:txBody>
          <a:bodyPr vert="horz" lIns="91536" tIns="45767" rIns="91536" bIns="45767" rtlCol="0" anchor="b"/>
          <a:lstStyle>
            <a:lvl1pPr algn="r">
              <a:defRPr sz="1200"/>
            </a:lvl1pPr>
          </a:lstStyle>
          <a:p>
            <a:pPr>
              <a:defRPr/>
            </a:pPr>
            <a:fld id="{F08832BC-5862-4D7F-9B9E-E33B8640252C}" type="slidenum">
              <a:rPr lang="ja-JP" altLang="en-US"/>
              <a:pPr>
                <a:defRPr/>
              </a:pPr>
              <a:t>‹#›</a:t>
            </a:fld>
            <a:endParaRPr lang="ja-JP" altLang="en-US"/>
          </a:p>
        </p:txBody>
      </p:sp>
    </p:spTree>
    <p:extLst>
      <p:ext uri="{BB962C8B-B14F-4D97-AF65-F5344CB8AC3E}">
        <p14:creationId xmlns:p14="http://schemas.microsoft.com/office/powerpoint/2010/main" val="16021116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8939" cy="497524"/>
          </a:xfrm>
          <a:prstGeom prst="rect">
            <a:avLst/>
          </a:prstGeom>
        </p:spPr>
        <p:txBody>
          <a:bodyPr vert="horz" lIns="91399" tIns="45698" rIns="91399" bIns="45698"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672" y="1"/>
            <a:ext cx="2948939" cy="497524"/>
          </a:xfrm>
          <a:prstGeom prst="rect">
            <a:avLst/>
          </a:prstGeom>
        </p:spPr>
        <p:txBody>
          <a:bodyPr vert="horz" lIns="91399" tIns="45698" rIns="91399" bIns="45698" rtlCol="0"/>
          <a:lstStyle>
            <a:lvl1pPr algn="r" fontAlgn="auto">
              <a:spcBef>
                <a:spcPts val="0"/>
              </a:spcBef>
              <a:spcAft>
                <a:spcPts val="0"/>
              </a:spcAft>
              <a:defRPr sz="1200">
                <a:latin typeface="+mn-lt"/>
                <a:ea typeface="+mn-ea"/>
              </a:defRPr>
            </a:lvl1pPr>
          </a:lstStyle>
          <a:p>
            <a:pPr>
              <a:defRPr/>
            </a:pPr>
            <a:fld id="{E2BE0FCB-4665-4A05-8BEC-BD1319E9D4EB}" type="datetimeFigureOut">
              <a:rPr lang="ja-JP" altLang="en-US"/>
              <a:pPr>
                <a:defRPr/>
              </a:pPr>
              <a:t>2019/11/15</a:t>
            </a:fld>
            <a:endParaRPr lang="ja-JP" altLang="en-US" dirty="0"/>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399" tIns="45698" rIns="91399" bIns="45698" rtlCol="0" anchor="ctr"/>
          <a:lstStyle/>
          <a:p>
            <a:pPr lvl="0"/>
            <a:endParaRPr lang="ja-JP" altLang="en-US" noProof="0" dirty="0"/>
          </a:p>
        </p:txBody>
      </p:sp>
      <p:sp>
        <p:nvSpPr>
          <p:cNvPr id="5" name="ノート プレースホルダー 4"/>
          <p:cNvSpPr>
            <a:spLocks noGrp="1"/>
          </p:cNvSpPr>
          <p:nvPr>
            <p:ph type="body" sz="quarter" idx="3"/>
          </p:nvPr>
        </p:nvSpPr>
        <p:spPr>
          <a:xfrm>
            <a:off x="680404" y="4720908"/>
            <a:ext cx="5446396" cy="4472940"/>
          </a:xfrm>
          <a:prstGeom prst="rect">
            <a:avLst/>
          </a:prstGeom>
        </p:spPr>
        <p:txBody>
          <a:bodyPr vert="horz" lIns="91399" tIns="45698" rIns="91399" bIns="45698"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440227"/>
            <a:ext cx="2948939" cy="497523"/>
          </a:xfrm>
          <a:prstGeom prst="rect">
            <a:avLst/>
          </a:prstGeom>
        </p:spPr>
        <p:txBody>
          <a:bodyPr vert="horz" lIns="91399" tIns="45698" rIns="91399" bIns="45698"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672" y="9440227"/>
            <a:ext cx="2948939" cy="497523"/>
          </a:xfrm>
          <a:prstGeom prst="rect">
            <a:avLst/>
          </a:prstGeom>
        </p:spPr>
        <p:txBody>
          <a:bodyPr vert="horz" lIns="91399" tIns="45698" rIns="91399" bIns="45698" rtlCol="0" anchor="b"/>
          <a:lstStyle>
            <a:lvl1pPr algn="r" fontAlgn="auto">
              <a:spcBef>
                <a:spcPts val="0"/>
              </a:spcBef>
              <a:spcAft>
                <a:spcPts val="0"/>
              </a:spcAft>
              <a:defRPr sz="1200">
                <a:latin typeface="+mn-lt"/>
                <a:ea typeface="+mn-ea"/>
              </a:defRPr>
            </a:lvl1pPr>
          </a:lstStyle>
          <a:p>
            <a:pPr>
              <a:defRPr/>
            </a:pPr>
            <a:fld id="{874F2A52-D70E-42BA-B076-67D0B8A79D41}" type="slidenum">
              <a:rPr lang="ja-JP" altLang="en-US"/>
              <a:pPr>
                <a:defRPr/>
              </a:pPr>
              <a:t>‹#›</a:t>
            </a:fld>
            <a:endParaRPr lang="ja-JP" altLang="en-US" dirty="0"/>
          </a:p>
        </p:txBody>
      </p:sp>
    </p:spTree>
    <p:extLst>
      <p:ext uri="{BB962C8B-B14F-4D97-AF65-F5344CB8AC3E}">
        <p14:creationId xmlns:p14="http://schemas.microsoft.com/office/powerpoint/2010/main" val="24152833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81DF4076-AAB5-4DD3-9420-35EC31E3D4A9}" type="datetime1">
              <a:rPr lang="ja-JP" altLang="en-US" smtClean="0"/>
              <a:t>2019/11/15</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5A4407B-D863-4107-B620-074B1DB59B59}" type="slidenum">
              <a:rPr lang="ja-JP" altLang="en-US"/>
              <a:pPr>
                <a:defRPr/>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CB540FED-C8F2-466D-BCB2-FDCBBC092CC9}" type="datetime1">
              <a:rPr lang="ja-JP" altLang="en-US" smtClean="0"/>
              <a:t>2019/11/15</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25E54BC-A05E-4FDF-B822-E8F078DA16C1}" type="slidenum">
              <a:rPr lang="ja-JP" altLang="en-US"/>
              <a:pPr>
                <a:defRPr/>
              </a:pPr>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449C96F-2507-4757-B5F1-E1725A73AD54}" type="datetime1">
              <a:rPr lang="ja-JP" altLang="en-US" smtClean="0"/>
              <a:t>2019/11/15</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D3897FC-2F57-40F5-ADF5-D772A4D18DEB}" type="slidenum">
              <a:rPr lang="ja-JP" altLang="en-US"/>
              <a:pPr>
                <a:defRPr/>
              </a:pPr>
              <a:t>‹#›</a:t>
            </a:fld>
            <a:endParaRPr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0DDC210-F80A-4EAE-9742-47F3C2E89E63}" type="datetime1">
              <a:rPr lang="ja-JP" altLang="en-US" smtClean="0"/>
              <a:t>2019/11/15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6EB7959-1311-4ACC-BC46-32703B0CECFB}" type="slidenum">
              <a:rPr lang="ja-JP" altLang="en-US"/>
              <a:pPr>
                <a:defRPr/>
              </a:pPr>
              <a:t>‹#›</a:t>
            </a:fld>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8BFD670-D259-4C55-905C-D469D3952E30}" type="datetime1">
              <a:rPr lang="ja-JP" altLang="en-US" smtClean="0"/>
              <a:t>2019/11/15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8F0E39B-BA49-4FB8-AA2D-8533670A9DFA}" type="slidenum">
              <a:rPr lang="ja-JP" altLang="en-US"/>
              <a:pPr>
                <a:defRPr/>
              </a:pPr>
              <a:t>‹#›</a:t>
            </a:fld>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953CE292-97BC-49CE-B5DC-E09BA37731F2}" type="datetime1">
              <a:rPr lang="ja-JP" altLang="en-US" smtClean="0"/>
              <a:t>2019/11/15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A4C563D-5C4F-430E-A1CD-96248FFF9447}" type="slidenum">
              <a:rPr lang="ja-JP" altLang="en-US"/>
              <a:pPr>
                <a:defRPr/>
              </a:pPr>
              <a:t>‹#›</a:t>
            </a:fld>
            <a:endParaRPr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2BA4053E-1D01-4582-95FB-16E927617381}" type="datetime1">
              <a:rPr lang="ja-JP" altLang="en-US" smtClean="0"/>
              <a:t>2019/11/15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B32194D-BA80-4595-BBA7-421635103FDE}" type="slidenum">
              <a:rPr lang="ja-JP" altLang="en-US"/>
              <a:pPr>
                <a:defRPr/>
              </a:pPr>
              <a:t>‹#›</a:t>
            </a:fld>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464B075C-F45C-403E-9D9F-F264F200F4CE}" type="datetime1">
              <a:rPr lang="ja-JP" altLang="en-US" smtClean="0"/>
              <a:t>2019/11/15</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60D732F0-7F94-4F3C-800D-50B6203709BF}" type="slidenum">
              <a:rPr lang="ja-JP" altLang="en-US"/>
              <a:pPr>
                <a:defRPr/>
              </a:pPr>
              <a:t>‹#›</a:t>
            </a:fld>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1C7CEB0E-9308-4780-8ACA-741E4A77A153}" type="datetime1">
              <a:rPr lang="ja-JP" altLang="en-US" smtClean="0"/>
              <a:t>2019/11/15</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C999A474-BAC0-4A0F-A7E3-456675A34871}" type="slidenum">
              <a:rPr lang="ja-JP" altLang="en-US"/>
              <a:pPr>
                <a:defRPr/>
              </a:pPr>
              <a:t>‹#›</a:t>
            </a:fld>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3F44AD07-E6F1-4FC0-93DB-8BEEC47DEFE4}" type="datetime1">
              <a:rPr lang="ja-JP" altLang="en-US" smtClean="0"/>
              <a:t>2019/11/15</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B299593C-E648-4FB3-B636-052C41FD52ED}" type="slidenum">
              <a:rPr lang="ja-JP" altLang="en-US"/>
              <a:pPr>
                <a:defRPr/>
              </a:pPr>
              <a:t>‹#›</a:t>
            </a:fld>
            <a:endParaRPr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134BCAEA-E302-4752-A9AE-38DDC0263C6E}" type="datetime1">
              <a:rPr lang="ja-JP" altLang="en-US" smtClean="0"/>
              <a:t>2019/11/15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305E772-598F-45B7-804C-B230BF4014D6}"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1BC10E6-A139-43E6-BCE2-A7DA3A98C437}" type="datetime1">
              <a:rPr lang="ja-JP" altLang="en-US" smtClean="0"/>
              <a:t>2019/11/15</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BB72D98-7C08-49CF-ADDD-1A3EB3A1C782}" type="slidenum">
              <a:rPr lang="ja-JP" altLang="en-US"/>
              <a:pPr>
                <a:defRPr/>
              </a:pPr>
              <a:t>‹#›</a:t>
            </a:fld>
            <a:endParaRPr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8CBCFA92-2EC1-4E9E-8CA5-468A59812A3B}" type="datetime1">
              <a:rPr lang="ja-JP" altLang="en-US" smtClean="0"/>
              <a:t>2019/11/15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B2635EAC-E688-4900-837E-E2A759F67BDB}" type="slidenum">
              <a:rPr lang="ja-JP" altLang="en-US"/>
              <a:pPr>
                <a:defRPr/>
              </a:pPr>
              <a:t>‹#›</a:t>
            </a:fld>
            <a:endParaRPr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8F616D62-8538-4988-B218-1BD6A7DA8FCF}" type="datetime1">
              <a:rPr lang="ja-JP" altLang="en-US" smtClean="0"/>
              <a:t>2019/11/15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66D2657-6B9E-49CB-9CF5-B9F3E27849C3}" type="slidenum">
              <a:rPr lang="ja-JP" altLang="en-US"/>
              <a:pPr>
                <a:defRPr/>
              </a:pPr>
              <a:t>‹#›</a:t>
            </a:fld>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C5D5A89-4E61-43F4-968E-DDAEE925438F}" type="datetime1">
              <a:rPr lang="ja-JP" altLang="en-US" smtClean="0"/>
              <a:t>2019/11/15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4C875E0-7670-4A46-A6FC-950567B21BCE}" type="slidenum">
              <a:rPr lang="ja-JP" altLang="en-US"/>
              <a:pPr>
                <a:defRPr/>
              </a:pPr>
              <a:t>‹#›</a:t>
            </a:fld>
            <a:endParaRPr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2B4CC4D-1115-4B65-BA39-51BD6B5B4A62}" type="datetimeFigureOut">
              <a:rPr lang="ja-JP" altLang="en-US" smtClean="0">
                <a:solidFill>
                  <a:prstClr val="black">
                    <a:tint val="75000"/>
                  </a:prstClr>
                </a:solidFill>
              </a:rPr>
              <a:pPr/>
              <a:t>2019/11/15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35FE45B-A852-4644-936B-E768BE1ADEC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5350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2B4CC4D-1115-4B65-BA39-51BD6B5B4A62}" type="datetimeFigureOut">
              <a:rPr lang="ja-JP" altLang="en-US" smtClean="0">
                <a:solidFill>
                  <a:prstClr val="black">
                    <a:tint val="75000"/>
                  </a:prstClr>
                </a:solidFill>
              </a:rPr>
              <a:pPr/>
              <a:t>2019/11/15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35FE45B-A852-4644-936B-E768BE1ADEC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440871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2B4CC4D-1115-4B65-BA39-51BD6B5B4A62}" type="datetimeFigureOut">
              <a:rPr lang="ja-JP" altLang="en-US" smtClean="0">
                <a:solidFill>
                  <a:prstClr val="black">
                    <a:tint val="75000"/>
                  </a:prstClr>
                </a:solidFill>
              </a:rPr>
              <a:pPr/>
              <a:t>2019/11/15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35FE45B-A852-4644-936B-E768BE1ADEC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592529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2B4CC4D-1115-4B65-BA39-51BD6B5B4A62}" type="datetimeFigureOut">
              <a:rPr lang="ja-JP" altLang="en-US" smtClean="0">
                <a:solidFill>
                  <a:prstClr val="black">
                    <a:tint val="75000"/>
                  </a:prstClr>
                </a:solidFill>
              </a:rPr>
              <a:pPr/>
              <a:t>2019/11/15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35FE45B-A852-4644-936B-E768BE1ADEC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236934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2B4CC4D-1115-4B65-BA39-51BD6B5B4A62}" type="datetimeFigureOut">
              <a:rPr lang="ja-JP" altLang="en-US" smtClean="0">
                <a:solidFill>
                  <a:prstClr val="black">
                    <a:tint val="75000"/>
                  </a:prstClr>
                </a:solidFill>
              </a:rPr>
              <a:pPr/>
              <a:t>2019/11/15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435FE45B-A852-4644-936B-E768BE1ADEC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49614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2B4CC4D-1115-4B65-BA39-51BD6B5B4A62}" type="datetimeFigureOut">
              <a:rPr lang="ja-JP" altLang="en-US" smtClean="0">
                <a:solidFill>
                  <a:prstClr val="black">
                    <a:tint val="75000"/>
                  </a:prstClr>
                </a:solidFill>
              </a:rPr>
              <a:pPr/>
              <a:t>2019/11/15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435FE45B-A852-4644-936B-E768BE1ADEC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242642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2B4CC4D-1115-4B65-BA39-51BD6B5B4A62}" type="datetimeFigureOut">
              <a:rPr lang="ja-JP" altLang="en-US" smtClean="0">
                <a:solidFill>
                  <a:prstClr val="black">
                    <a:tint val="75000"/>
                  </a:prstClr>
                </a:solidFill>
              </a:rPr>
              <a:pPr/>
              <a:t>2019/11/15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435FE45B-A852-4644-936B-E768BE1ADEC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3303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AF938FF4-C5BA-4261-86C4-DA13541C5F09}" type="datetime1">
              <a:rPr lang="ja-JP" altLang="en-US" smtClean="0"/>
              <a:t>2019/11/15</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3DF9AD6-BD04-4532-B9EB-490EF70BD929}" type="slidenum">
              <a:rPr lang="ja-JP" altLang="en-US"/>
              <a:pPr>
                <a:defRPr/>
              </a:pPr>
              <a:t>‹#›</a:t>
            </a:fld>
            <a:endParaRPr lang="ja-JP"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2B4CC4D-1115-4B65-BA39-51BD6B5B4A62}" type="datetimeFigureOut">
              <a:rPr lang="ja-JP" altLang="en-US" smtClean="0">
                <a:solidFill>
                  <a:prstClr val="black">
                    <a:tint val="75000"/>
                  </a:prstClr>
                </a:solidFill>
              </a:rPr>
              <a:pPr/>
              <a:t>2019/11/15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35FE45B-A852-4644-936B-E768BE1ADEC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059339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2B4CC4D-1115-4B65-BA39-51BD6B5B4A62}" type="datetimeFigureOut">
              <a:rPr lang="ja-JP" altLang="en-US" smtClean="0">
                <a:solidFill>
                  <a:prstClr val="black">
                    <a:tint val="75000"/>
                  </a:prstClr>
                </a:solidFill>
              </a:rPr>
              <a:pPr/>
              <a:t>2019/11/15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35FE45B-A852-4644-936B-E768BE1ADEC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701528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2B4CC4D-1115-4B65-BA39-51BD6B5B4A62}" type="datetimeFigureOut">
              <a:rPr lang="ja-JP" altLang="en-US" smtClean="0">
                <a:solidFill>
                  <a:prstClr val="black">
                    <a:tint val="75000"/>
                  </a:prstClr>
                </a:solidFill>
              </a:rPr>
              <a:pPr/>
              <a:t>2019/11/15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35FE45B-A852-4644-936B-E768BE1ADEC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038361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2B4CC4D-1115-4B65-BA39-51BD6B5B4A62}" type="datetimeFigureOut">
              <a:rPr lang="ja-JP" altLang="en-US" smtClean="0">
                <a:solidFill>
                  <a:prstClr val="black">
                    <a:tint val="75000"/>
                  </a:prstClr>
                </a:solidFill>
              </a:rPr>
              <a:pPr/>
              <a:t>2019/11/15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35FE45B-A852-4644-936B-E768BE1ADEC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19977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67985A29-FF22-42BD-84A7-153B9FF5654F}" type="datetime1">
              <a:rPr lang="ja-JP" altLang="en-US" smtClean="0"/>
              <a:t>2019/11/15</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E4C2326-561A-4EC4-B44A-FAF134C7E85F}" type="slidenum">
              <a:rPr lang="ja-JP" altLang="en-US"/>
              <a:pPr>
                <a:defRPr/>
              </a:pPr>
              <a:t>‹#›</a:t>
            </a:fld>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545626A4-501B-48A0-8F98-3FAA4F4C74F3}" type="datetime1">
              <a:rPr lang="ja-JP" altLang="en-US" smtClean="0"/>
              <a:t>2019/11/15</a:t>
            </a:fld>
            <a:endParaRPr lang="ja-JP" altLang="en-US" dirty="0"/>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626B1895-7B29-49D6-8C6D-5FFF3132A178}" type="slidenum">
              <a:rPr lang="ja-JP" altLang="en-US"/>
              <a:pPr>
                <a:defRPr/>
              </a:pPr>
              <a:t>‹#›</a:t>
            </a:fld>
            <a:endParaRPr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BC7BBE07-931F-4E5E-A74A-1A71DB0DCC1F}" type="datetime1">
              <a:rPr lang="ja-JP" altLang="en-US" smtClean="0"/>
              <a:t>2019/11/15</a:t>
            </a:fld>
            <a:endParaRPr lang="ja-JP" altLang="en-US" dirty="0"/>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1B31F35E-04B5-40EB-9CDE-A92FEAB66136}" type="slidenum">
              <a:rPr lang="ja-JP" altLang="en-US"/>
              <a:pPr>
                <a:defRPr/>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8C556B47-FB53-4410-917A-D70A6D105689}" type="datetime1">
              <a:rPr lang="ja-JP" altLang="en-US" smtClean="0"/>
              <a:t>2019/11/15</a:t>
            </a:fld>
            <a:endParaRPr lang="ja-JP" altLang="en-US" dirty="0"/>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a:xfrm>
            <a:off x="6948488" y="6448425"/>
            <a:ext cx="2133600" cy="365125"/>
          </a:xfrm>
        </p:spPr>
        <p:txBody>
          <a:bodyPr/>
          <a:lstStyle>
            <a:lvl1pPr>
              <a:defRPr sz="1100"/>
            </a:lvl1pPr>
          </a:lstStyle>
          <a:p>
            <a:pPr>
              <a:defRPr/>
            </a:pPr>
            <a:fld id="{9126C135-2A3E-49C2-BF18-D65F4F7DE898}"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65A8D09-DE33-4D7C-83F7-99CD52223D44}" type="datetime1">
              <a:rPr lang="ja-JP" altLang="en-US" smtClean="0"/>
              <a:t>2019/11/15</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6F59263-DEF5-4D0F-B44C-3A1FD1E3EB59}" type="slidenum">
              <a:rPr lang="ja-JP" altLang="en-US"/>
              <a:pPr>
                <a:defRPr/>
              </a:pPr>
              <a: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9780CA9-1BA1-4627-B676-2E26BBA34DD8}" type="datetime1">
              <a:rPr lang="ja-JP" altLang="en-US" smtClean="0"/>
              <a:t>2019/11/15</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57D068C-B9C0-4403-BEA7-4182AB46AFE0}" type="slidenum">
              <a:rPr lang="ja-JP" altLang="en-US"/>
              <a:pPr>
                <a:defRPr/>
              </a:pPr>
              <a: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6ED19F6-746D-4123-94E8-6EF4AE5CDA2B}" type="datetime1">
              <a:rPr lang="ja-JP" altLang="en-US" smtClean="0"/>
              <a:t>2019/11/15</a:t>
            </a:fld>
            <a:endParaRPr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ー 5"/>
          <p:cNvSpPr>
            <a:spLocks noGrp="1"/>
          </p:cNvSpPr>
          <p:nvPr>
            <p:ph type="sldNum" sz="quarter" idx="4"/>
          </p:nvPr>
        </p:nvSpPr>
        <p:spPr>
          <a:xfrm>
            <a:off x="7010400" y="6469063"/>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pPr>
              <a:defRPr/>
            </a:pPr>
            <a:fld id="{0C556BD6-1FD3-4B86-B9C0-0341C3BF548C}"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5283" r:id="rId1"/>
    <p:sldLayoutId id="2147485284" r:id="rId2"/>
    <p:sldLayoutId id="2147485285" r:id="rId3"/>
    <p:sldLayoutId id="2147485286" r:id="rId4"/>
    <p:sldLayoutId id="2147485287" r:id="rId5"/>
    <p:sldLayoutId id="2147485288" r:id="rId6"/>
    <p:sldLayoutId id="2147485304" r:id="rId7"/>
    <p:sldLayoutId id="2147485289" r:id="rId8"/>
    <p:sldLayoutId id="2147485290" r:id="rId9"/>
    <p:sldLayoutId id="2147485291" r:id="rId10"/>
    <p:sldLayoutId id="2147485292"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タイトル プレースホルダー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3315" name="テキスト プレースホルダー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AF4A0C9-C771-4753-A8C1-D26FC9239BD8}" type="datetime1">
              <a:rPr lang="ja-JP" altLang="en-US" smtClean="0"/>
              <a:t>2019/11/15</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98A8431-3797-49C3-969F-8361F9E22F3C}"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5293" r:id="rId1"/>
    <p:sldLayoutId id="2147485294" r:id="rId2"/>
    <p:sldLayoutId id="2147485295" r:id="rId3"/>
    <p:sldLayoutId id="2147485296" r:id="rId4"/>
    <p:sldLayoutId id="2147485297" r:id="rId5"/>
    <p:sldLayoutId id="2147485298" r:id="rId6"/>
    <p:sldLayoutId id="2147485299" r:id="rId7"/>
    <p:sldLayoutId id="2147485300" r:id="rId8"/>
    <p:sldLayoutId id="2147485301" r:id="rId9"/>
    <p:sldLayoutId id="2147485302" r:id="rId10"/>
    <p:sldLayoutId id="2147485303"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22B4CC4D-1115-4B65-BA39-51BD6B5B4A62}" type="datetimeFigureOut">
              <a:rPr lang="ja-JP" altLang="en-US" smtClean="0">
                <a:solidFill>
                  <a:prstClr val="black">
                    <a:tint val="75000"/>
                  </a:prstClr>
                </a:solidFill>
                <a:latin typeface="Calibri"/>
                <a:ea typeface="ＭＳ Ｐゴシック"/>
              </a:rPr>
              <a:pPr fontAlgn="auto">
                <a:spcBef>
                  <a:spcPts val="0"/>
                </a:spcBef>
                <a:spcAft>
                  <a:spcPts val="0"/>
                </a:spcAft>
              </a:pPr>
              <a:t>2019/11/15</a:t>
            </a:fld>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435FE45B-A852-4644-936B-E768BE1ADECD}"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492576770"/>
      </p:ext>
    </p:extLst>
  </p:cSld>
  <p:clrMap bg1="lt1" tx1="dk1" bg2="lt2" tx2="dk2" accent1="accent1" accent2="accent2" accent3="accent3" accent4="accent4" accent5="accent5" accent6="accent6" hlink="hlink" folHlink="folHlink"/>
  <p:sldLayoutIdLst>
    <p:sldLayoutId id="2147485306" r:id="rId1"/>
    <p:sldLayoutId id="2147485307" r:id="rId2"/>
    <p:sldLayoutId id="2147485308" r:id="rId3"/>
    <p:sldLayoutId id="2147485309" r:id="rId4"/>
    <p:sldLayoutId id="2147485310" r:id="rId5"/>
    <p:sldLayoutId id="2147485311" r:id="rId6"/>
    <p:sldLayoutId id="2147485312" r:id="rId7"/>
    <p:sldLayoutId id="2147485313" r:id="rId8"/>
    <p:sldLayoutId id="2147485314" r:id="rId9"/>
    <p:sldLayoutId id="2147485315" r:id="rId10"/>
    <p:sldLayoutId id="2147485316"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490"/>
            <a:ext cx="9144000" cy="513185"/>
          </a:xfrm>
          <a:prstGeom prst="rect">
            <a:avLst/>
          </a:prstGeom>
          <a:solidFill>
            <a:schemeClr val="bg1"/>
          </a:solidFill>
          <a:ln>
            <a:noFill/>
          </a:ln>
          <a:effectLst/>
          <a:extLst/>
        </p:spPr>
        <p:txBody>
          <a:bodyPr wrap="none" lIns="91435" tIns="45717" rIns="91435" bIns="45717" anchor="ctr"/>
          <a:lstStyle/>
          <a:p>
            <a:pPr algn="ctr">
              <a:defRPr/>
            </a:pPr>
            <a:r>
              <a:rPr lang="ja-JP" altLang="en-US" sz="2800" b="1" dirty="0" smtClean="0">
                <a:latin typeface="Meiryo UI" pitchFamily="50" charset="-128"/>
                <a:ea typeface="Meiryo UI" pitchFamily="50" charset="-128"/>
                <a:cs typeface="Meiryo UI" pitchFamily="50" charset="-128"/>
              </a:rPr>
              <a:t>公共交通戦略（</a:t>
            </a:r>
            <a:r>
              <a:rPr lang="en-US" altLang="ja-JP" sz="2800" b="1" dirty="0" smtClean="0">
                <a:latin typeface="Meiryo UI" pitchFamily="50" charset="-128"/>
                <a:ea typeface="Meiryo UI" pitchFamily="50" charset="-128"/>
                <a:cs typeface="Meiryo UI" pitchFamily="50" charset="-128"/>
              </a:rPr>
              <a:t>R1.11</a:t>
            </a:r>
            <a:r>
              <a:rPr lang="ja-JP" altLang="en-US" sz="2800" b="1" dirty="0" smtClean="0">
                <a:latin typeface="Meiryo UI" pitchFamily="50" charset="-128"/>
                <a:ea typeface="Meiryo UI" pitchFamily="50" charset="-128"/>
                <a:cs typeface="Meiryo UI" pitchFamily="50" charset="-128"/>
              </a:rPr>
              <a:t>改訂）概要</a:t>
            </a:r>
            <a:endParaRPr lang="ja-JP" altLang="en-US" sz="2800" b="1" dirty="0">
              <a:latin typeface="Meiryo UI" pitchFamily="50" charset="-128"/>
              <a:ea typeface="Meiryo UI" pitchFamily="50" charset="-128"/>
              <a:cs typeface="Meiryo UI" pitchFamily="50" charset="-128"/>
            </a:endParaRPr>
          </a:p>
        </p:txBody>
      </p:sp>
      <p:sp>
        <p:nvSpPr>
          <p:cNvPr id="5" name="テキスト ボックス 2"/>
          <p:cNvSpPr txBox="1">
            <a:spLocks noChangeArrowheads="1"/>
          </p:cNvSpPr>
          <p:nvPr/>
        </p:nvSpPr>
        <p:spPr bwMode="auto">
          <a:xfrm>
            <a:off x="122237" y="508339"/>
            <a:ext cx="8928000" cy="864000"/>
          </a:xfrm>
          <a:prstGeom prst="rect">
            <a:avLst/>
          </a:prstGeom>
          <a:solidFill>
            <a:schemeClr val="tx2">
              <a:lumMod val="20000"/>
              <a:lumOff val="80000"/>
            </a:schemeClr>
          </a:solidFill>
          <a:ln w="9525">
            <a:solidFill>
              <a:srgbClr val="000000"/>
            </a:solidFill>
            <a:miter lim="800000"/>
            <a:headEnd/>
            <a:tailEnd/>
          </a:ln>
          <a:extLst/>
        </p:spPr>
        <p:txBody>
          <a:bodyPr lIns="72000" tIns="72000" rIns="72000" bIns="72000">
            <a:noAutofit/>
          </a:bodyPr>
          <a:lstStyle>
            <a:lvl1pPr marL="273050" indent="-273050"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marL="0" indent="0" eaLnBrk="1" hangingPunct="1">
              <a:defRPr/>
            </a:pPr>
            <a:r>
              <a:rPr lang="ja-JP" altLang="en-US" b="1" dirty="0" smtClean="0">
                <a:latin typeface="Meiryo UI" pitchFamily="50" charset="-128"/>
                <a:ea typeface="Meiryo UI" pitchFamily="50" charset="-128"/>
                <a:cs typeface="Meiryo UI" pitchFamily="50" charset="-128"/>
              </a:rPr>
              <a:t>■　目的</a:t>
            </a:r>
            <a:endParaRPr lang="en-US" altLang="ja-JP" b="1" dirty="0">
              <a:latin typeface="Meiryo UI" pitchFamily="50" charset="-128"/>
              <a:ea typeface="Meiryo UI" pitchFamily="50" charset="-128"/>
              <a:cs typeface="Meiryo UI" pitchFamily="50" charset="-128"/>
            </a:endParaRPr>
          </a:p>
          <a:p>
            <a:pPr eaLnBrk="1" hangingPunct="1">
              <a:lnSpc>
                <a:spcPts val="2000"/>
              </a:lnSpc>
              <a:defRPr/>
            </a:pPr>
            <a:r>
              <a:rPr lang="ja-JP" altLang="en-US" b="1" dirty="0">
                <a:latin typeface="Meiryo UI" pitchFamily="50" charset="-128"/>
                <a:ea typeface="Meiryo UI" pitchFamily="50" charset="-128"/>
                <a:cs typeface="Meiryo UI" pitchFamily="50" charset="-128"/>
              </a:rPr>
              <a:t>　</a:t>
            </a:r>
            <a:r>
              <a:rPr lang="ja-JP" altLang="en-US" b="1"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都市</a:t>
            </a:r>
            <a:r>
              <a:rPr lang="ja-JP" altLang="en-US" dirty="0">
                <a:latin typeface="Meiryo UI" pitchFamily="50" charset="-128"/>
                <a:ea typeface="Meiryo UI" pitchFamily="50" charset="-128"/>
                <a:cs typeface="Meiryo UI" pitchFamily="50" charset="-128"/>
              </a:rPr>
              <a:t>の成長・魅力</a:t>
            </a:r>
            <a:r>
              <a:rPr lang="ja-JP" altLang="en-US" dirty="0" smtClean="0">
                <a:latin typeface="Meiryo UI" pitchFamily="50" charset="-128"/>
                <a:ea typeface="Meiryo UI" pitchFamily="50" charset="-128"/>
                <a:cs typeface="Meiryo UI" pitchFamily="50" charset="-128"/>
              </a:rPr>
              <a:t>向上や、府民</a:t>
            </a:r>
            <a:r>
              <a:rPr lang="ja-JP" altLang="en-US" dirty="0">
                <a:latin typeface="Meiryo UI" pitchFamily="50" charset="-128"/>
                <a:ea typeface="Meiryo UI" pitchFamily="50" charset="-128"/>
                <a:cs typeface="Meiryo UI" pitchFamily="50" charset="-128"/>
              </a:rPr>
              <a:t>の</a:t>
            </a:r>
            <a:r>
              <a:rPr lang="ja-JP" altLang="en-US" dirty="0" smtClean="0">
                <a:latin typeface="Meiryo UI" pitchFamily="50" charset="-128"/>
                <a:ea typeface="Meiryo UI" pitchFamily="50" charset="-128"/>
                <a:cs typeface="Meiryo UI" pitchFamily="50" charset="-128"/>
              </a:rPr>
              <a:t>暮らしの充実を図るため、公共交通に関する取組みの方向性を明示</a:t>
            </a:r>
          </a:p>
        </p:txBody>
      </p:sp>
      <p:sp>
        <p:nvSpPr>
          <p:cNvPr id="7" name="テキスト ボックス 2"/>
          <p:cNvSpPr txBox="1">
            <a:spLocks noChangeArrowheads="1"/>
          </p:cNvSpPr>
          <p:nvPr/>
        </p:nvSpPr>
        <p:spPr bwMode="auto">
          <a:xfrm>
            <a:off x="122236" y="1421100"/>
            <a:ext cx="8928000" cy="2628000"/>
          </a:xfrm>
          <a:prstGeom prst="rect">
            <a:avLst/>
          </a:prstGeom>
          <a:solidFill>
            <a:schemeClr val="tx2">
              <a:lumMod val="20000"/>
              <a:lumOff val="80000"/>
            </a:schemeClr>
          </a:solidFill>
          <a:ln w="9525">
            <a:solidFill>
              <a:srgbClr val="000000"/>
            </a:solidFill>
            <a:miter lim="800000"/>
            <a:headEnd/>
            <a:tailEnd/>
          </a:ln>
          <a:extLst/>
        </p:spPr>
        <p:txBody>
          <a:bodyPr lIns="72000" tIns="72000" rIns="72000" bIns="72000">
            <a:noAutofit/>
          </a:bodyPr>
          <a:lstStyle>
            <a:lvl1pPr marL="273050" indent="-273050"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marL="0" indent="0" eaLnBrk="1" hangingPunct="1">
              <a:defRPr/>
            </a:pPr>
            <a:r>
              <a:rPr lang="ja-JP" altLang="en-US" b="1" dirty="0" smtClean="0">
                <a:latin typeface="Meiryo UI" pitchFamily="50" charset="-128"/>
                <a:ea typeface="Meiryo UI" pitchFamily="50" charset="-128"/>
                <a:cs typeface="Meiryo UI" pitchFamily="50" charset="-128"/>
              </a:rPr>
              <a:t>■　目指すべき姿</a:t>
            </a:r>
            <a:endParaRPr lang="en-US" altLang="ja-JP" b="1" dirty="0" smtClean="0">
              <a:latin typeface="Meiryo UI" pitchFamily="50" charset="-128"/>
              <a:ea typeface="Meiryo UI" pitchFamily="50" charset="-128"/>
              <a:cs typeface="Meiryo UI" pitchFamily="50" charset="-128"/>
            </a:endParaRPr>
          </a:p>
          <a:p>
            <a:pPr eaLnBrk="1" hangingPunct="1">
              <a:lnSpc>
                <a:spcPts val="2000"/>
              </a:lnSpc>
              <a:defRPr/>
            </a:pPr>
            <a:r>
              <a:rPr lang="ja-JP" altLang="en-US" dirty="0" smtClean="0">
                <a:latin typeface="Meiryo UI" pitchFamily="50" charset="-128"/>
                <a:ea typeface="Meiryo UI" pitchFamily="50" charset="-128"/>
                <a:cs typeface="Meiryo UI" pitchFamily="50" charset="-128"/>
              </a:rPr>
              <a:t>　　　万博の開催決定や</a:t>
            </a:r>
            <a:r>
              <a:rPr lang="en-US" altLang="ja-JP" dirty="0" smtClean="0">
                <a:latin typeface="Meiryo UI" pitchFamily="50" charset="-128"/>
                <a:ea typeface="Meiryo UI" pitchFamily="50" charset="-128"/>
                <a:cs typeface="Meiryo UI" pitchFamily="50" charset="-128"/>
              </a:rPr>
              <a:t>IR</a:t>
            </a:r>
            <a:r>
              <a:rPr lang="ja-JP" altLang="en-US" dirty="0" smtClean="0">
                <a:latin typeface="Meiryo UI" pitchFamily="50" charset="-128"/>
                <a:ea typeface="Meiryo UI" pitchFamily="50" charset="-128"/>
                <a:cs typeface="Meiryo UI" pitchFamily="50" charset="-128"/>
              </a:rPr>
              <a:t>の誘致、百舌鳥・古市古墳群の世界遺産登録、リニア中央新幹線、北陸新幹線の具体化にあわせ、大阪における一定の公共交通ストックや魅力ある資源（商業・観光）の集積を活かし、これらの取組効果を最大限に発現させるとともに、災害時も可能な限り早期に都市機能が回復できるよう、</a:t>
            </a:r>
            <a:endParaRPr lang="en-US" altLang="ja-JP" dirty="0" smtClean="0">
              <a:latin typeface="Meiryo UI" pitchFamily="50" charset="-128"/>
              <a:ea typeface="Meiryo UI" pitchFamily="50" charset="-128"/>
              <a:cs typeface="Meiryo UI" pitchFamily="50" charset="-128"/>
            </a:endParaRPr>
          </a:p>
          <a:p>
            <a:pPr eaLnBrk="1" hangingPunct="1">
              <a:lnSpc>
                <a:spcPts val="1400"/>
              </a:lnSpc>
              <a:defRPr/>
            </a:pPr>
            <a:endParaRPr lang="en-US" altLang="ja-JP" u="sng" dirty="0" smtClean="0">
              <a:solidFill>
                <a:srgbClr val="FF0000"/>
              </a:solidFill>
              <a:latin typeface="Meiryo UI" pitchFamily="50" charset="-128"/>
              <a:ea typeface="Meiryo UI" pitchFamily="50" charset="-128"/>
              <a:cs typeface="Meiryo UI" pitchFamily="50" charset="-128"/>
            </a:endParaRPr>
          </a:p>
          <a:p>
            <a:pPr marL="444500" indent="-444500" eaLnBrk="1" hangingPunct="1">
              <a:lnSpc>
                <a:spcPts val="2000"/>
              </a:lnSpc>
              <a:defRPr/>
            </a:pPr>
            <a:r>
              <a:rPr lang="ja-JP" altLang="en-US" dirty="0" smtClean="0">
                <a:latin typeface="Meiryo UI" pitchFamily="50" charset="-128"/>
                <a:ea typeface="Meiryo UI" pitchFamily="50" charset="-128"/>
                <a:cs typeface="Meiryo UI" pitchFamily="50" charset="-128"/>
              </a:rPr>
              <a:t>　　・</a:t>
            </a:r>
            <a:r>
              <a:rPr lang="ja-JP" altLang="en-US" b="1" dirty="0" smtClean="0">
                <a:latin typeface="Meiryo UI" pitchFamily="50" charset="-128"/>
                <a:ea typeface="Meiryo UI" pitchFamily="50" charset="-128"/>
                <a:cs typeface="Meiryo UI" pitchFamily="50" charset="-128"/>
              </a:rPr>
              <a:t>広域拠点（関空、新大阪、大阪（うめきた））等へのアクセス性の向上や、大阪周辺都市や府内における地域間の連携強化、都市防災機能の向上を図る</a:t>
            </a:r>
            <a:r>
              <a:rPr lang="ja-JP" altLang="en-US" dirty="0" smtClean="0">
                <a:latin typeface="Meiryo UI" pitchFamily="50" charset="-128"/>
                <a:ea typeface="Meiryo UI" pitchFamily="50" charset="-128"/>
                <a:cs typeface="Meiryo UI" pitchFamily="50" charset="-128"/>
              </a:rPr>
              <a:t>　</a:t>
            </a:r>
            <a:endParaRPr lang="en-US" altLang="ja-JP" dirty="0" smtClean="0">
              <a:latin typeface="Meiryo UI" pitchFamily="50" charset="-128"/>
              <a:ea typeface="Meiryo UI" pitchFamily="50" charset="-128"/>
              <a:cs typeface="Meiryo UI" pitchFamily="50" charset="-128"/>
            </a:endParaRPr>
          </a:p>
          <a:p>
            <a:pPr marL="444500" indent="-444500" eaLnBrk="1" hangingPunct="1">
              <a:lnSpc>
                <a:spcPts val="2000"/>
              </a:lnSpc>
              <a:defRPr/>
            </a:pPr>
            <a:endParaRPr lang="en-US" altLang="ja-JP" dirty="0" smtClean="0">
              <a:latin typeface="Meiryo UI" pitchFamily="50" charset="-128"/>
              <a:ea typeface="Meiryo UI" pitchFamily="50" charset="-128"/>
              <a:cs typeface="Meiryo UI" pitchFamily="50" charset="-128"/>
            </a:endParaRPr>
          </a:p>
          <a:p>
            <a:pPr marL="449263" indent="-449263" eaLnBrk="1" hangingPunct="1">
              <a:lnSpc>
                <a:spcPts val="2000"/>
              </a:lnSpc>
              <a:defRPr/>
            </a:pPr>
            <a:r>
              <a:rPr lang="ja-JP" altLang="en-US" dirty="0" smtClean="0">
                <a:latin typeface="Meiryo UI" pitchFamily="50" charset="-128"/>
                <a:ea typeface="Meiryo UI" pitchFamily="50" charset="-128"/>
                <a:cs typeface="Meiryo UI" pitchFamily="50" charset="-128"/>
              </a:rPr>
              <a:t>　　・</a:t>
            </a:r>
            <a:r>
              <a:rPr lang="ja-JP" altLang="en-US" b="1" dirty="0" smtClean="0">
                <a:latin typeface="Meiryo UI" pitchFamily="50" charset="-128"/>
                <a:ea typeface="Meiryo UI" pitchFamily="50" charset="-128"/>
                <a:cs typeface="Meiryo UI" pitchFamily="50" charset="-128"/>
              </a:rPr>
              <a:t>利用者の視点にたった、公共交通の利便性向上や、周遊性の向上を図る</a:t>
            </a:r>
            <a:endParaRPr lang="en-US" altLang="ja-JP" b="1" dirty="0">
              <a:latin typeface="Meiryo UI" pitchFamily="50" charset="-128"/>
              <a:ea typeface="Meiryo UI" pitchFamily="50" charset="-128"/>
              <a:cs typeface="Meiryo UI" pitchFamily="50" charset="-128"/>
            </a:endParaRPr>
          </a:p>
          <a:p>
            <a:pPr marL="449263" indent="-449263" eaLnBrk="1" hangingPunct="1">
              <a:lnSpc>
                <a:spcPts val="2000"/>
              </a:lnSpc>
              <a:defRPr/>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0" indent="0" eaLnBrk="1" hangingPunct="1">
              <a:defRPr/>
            </a:pPr>
            <a:r>
              <a:rPr lang="ja-JP" altLang="en-US" sz="1600" dirty="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p:txBody>
      </p:sp>
      <p:sp>
        <p:nvSpPr>
          <p:cNvPr id="8" name="テキスト ボックス 2"/>
          <p:cNvSpPr txBox="1">
            <a:spLocks noChangeArrowheads="1"/>
          </p:cNvSpPr>
          <p:nvPr/>
        </p:nvSpPr>
        <p:spPr bwMode="auto">
          <a:xfrm>
            <a:off x="119874" y="4089246"/>
            <a:ext cx="8928000" cy="2061164"/>
          </a:xfrm>
          <a:prstGeom prst="rect">
            <a:avLst/>
          </a:prstGeom>
          <a:solidFill>
            <a:schemeClr val="tx2">
              <a:lumMod val="20000"/>
              <a:lumOff val="80000"/>
            </a:schemeClr>
          </a:solidFill>
          <a:ln w="9525">
            <a:solidFill>
              <a:srgbClr val="000000"/>
            </a:solidFill>
            <a:miter lim="800000"/>
            <a:headEnd/>
            <a:tailEnd/>
          </a:ln>
          <a:extLst/>
        </p:spPr>
        <p:txBody>
          <a:bodyPr lIns="72000" tIns="72000" rIns="0" bIns="72000" anchor="ctr">
            <a:noAutofit/>
          </a:bodyPr>
          <a:lstStyle>
            <a:lvl1pPr marL="273050" indent="-273050"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marL="0" indent="0" eaLnBrk="1" hangingPunct="1">
              <a:lnSpc>
                <a:spcPts val="2000"/>
              </a:lnSpc>
              <a:defRPr/>
            </a:pPr>
            <a:r>
              <a:rPr lang="ja-JP" altLang="en-US" b="1" dirty="0" smtClean="0">
                <a:latin typeface="Meiryo UI" pitchFamily="50" charset="-128"/>
                <a:ea typeface="Meiryo UI" pitchFamily="50" charset="-128"/>
                <a:cs typeface="Meiryo UI" pitchFamily="50" charset="-128"/>
              </a:rPr>
              <a:t>■</a:t>
            </a:r>
            <a:r>
              <a:rPr lang="ja-JP" altLang="en-US" b="1" dirty="0">
                <a:latin typeface="Meiryo UI" pitchFamily="50" charset="-128"/>
                <a:ea typeface="Meiryo UI" pitchFamily="50" charset="-128"/>
                <a:cs typeface="Meiryo UI" pitchFamily="50" charset="-128"/>
              </a:rPr>
              <a:t>　</a:t>
            </a:r>
            <a:r>
              <a:rPr lang="ja-JP" altLang="en-US" b="1" dirty="0" smtClean="0">
                <a:latin typeface="Meiryo UI" pitchFamily="50" charset="-128"/>
                <a:ea typeface="Meiryo UI" pitchFamily="50" charset="-128"/>
                <a:cs typeface="Meiryo UI" pitchFamily="50" charset="-128"/>
              </a:rPr>
              <a:t>取組みの方向性</a:t>
            </a:r>
            <a:endParaRPr lang="en-US" altLang="ja-JP" b="1" dirty="0" smtClean="0">
              <a:latin typeface="Meiryo UI" pitchFamily="50" charset="-128"/>
              <a:ea typeface="Meiryo UI" pitchFamily="50" charset="-128"/>
              <a:cs typeface="Meiryo UI" pitchFamily="50" charset="-128"/>
            </a:endParaRPr>
          </a:p>
          <a:p>
            <a:pPr marL="3048000" indent="-3048000" eaLnBrk="1" hangingPunct="1">
              <a:lnSpc>
                <a:spcPts val="2000"/>
              </a:lnSpc>
              <a:defRPr/>
            </a:pPr>
            <a:r>
              <a:rPr lang="ja-JP" altLang="en-US" dirty="0">
                <a:latin typeface="Meiryo UI" pitchFamily="50" charset="-128"/>
                <a:ea typeface="Meiryo UI" pitchFamily="50" charset="-128"/>
                <a:cs typeface="Meiryo UI" pitchFamily="50" charset="-128"/>
              </a:rPr>
              <a:t>　</a:t>
            </a:r>
            <a:r>
              <a:rPr lang="ja-JP" altLang="en-US" b="1" dirty="0" smtClean="0">
                <a:latin typeface="Meiryo UI" pitchFamily="50" charset="-128"/>
                <a:ea typeface="Meiryo UI" pitchFamily="50" charset="-128"/>
                <a:cs typeface="Meiryo UI" pitchFamily="50" charset="-128"/>
              </a:rPr>
              <a:t>　１．鉄道ネットワークの充実 </a:t>
            </a:r>
            <a:endParaRPr lang="en-US" altLang="ja-JP" b="1" dirty="0" smtClean="0">
              <a:latin typeface="Meiryo UI" pitchFamily="50" charset="-128"/>
              <a:ea typeface="Meiryo UI" pitchFamily="50" charset="-128"/>
              <a:cs typeface="Meiryo UI" pitchFamily="50" charset="-128"/>
            </a:endParaRPr>
          </a:p>
          <a:p>
            <a:pPr marL="3048000" indent="-3048000" eaLnBrk="1" hangingPunct="1">
              <a:lnSpc>
                <a:spcPts val="1800"/>
              </a:lnSpc>
              <a:defRPr/>
            </a:pP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（広域拠点へのアクセス性の向上やネットワークの多重化、</a:t>
            </a:r>
            <a:r>
              <a:rPr lang="ja-JP" altLang="en-US" sz="1600" dirty="0">
                <a:latin typeface="Meiryo UI" pitchFamily="50" charset="-128"/>
                <a:ea typeface="Meiryo UI" pitchFamily="50" charset="-128"/>
                <a:cs typeface="Meiryo UI" pitchFamily="50" charset="-128"/>
              </a:rPr>
              <a:t>都市間の連携強化</a:t>
            </a:r>
            <a:r>
              <a:rPr lang="ja-JP" altLang="en-US" sz="1600" dirty="0" smtClean="0">
                <a:latin typeface="Meiryo UI" pitchFamily="50" charset="-128"/>
                <a:ea typeface="Meiryo UI" pitchFamily="50" charset="-128"/>
                <a:cs typeface="Meiryo UI" pitchFamily="50" charset="-128"/>
              </a:rPr>
              <a:t>、</a:t>
            </a:r>
            <a:endParaRPr lang="en-US" altLang="ja-JP" sz="1600" dirty="0" smtClean="0">
              <a:latin typeface="Meiryo UI" pitchFamily="50" charset="-128"/>
              <a:ea typeface="Meiryo UI" pitchFamily="50" charset="-128"/>
              <a:cs typeface="Meiryo UI" pitchFamily="50" charset="-128"/>
            </a:endParaRPr>
          </a:p>
          <a:p>
            <a:pPr marL="3048000" indent="-3048000" eaLnBrk="1" hangingPunct="1">
              <a:lnSpc>
                <a:spcPts val="1800"/>
              </a:lnSpc>
              <a:defRPr/>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観光拠点へ</a:t>
            </a:r>
            <a:r>
              <a:rPr lang="ja-JP" altLang="en-US" sz="1600" dirty="0">
                <a:latin typeface="Meiryo UI" pitchFamily="50" charset="-128"/>
                <a:ea typeface="Meiryo UI" pitchFamily="50" charset="-128"/>
                <a:cs typeface="Meiryo UI" pitchFamily="50" charset="-128"/>
              </a:rPr>
              <a:t>の</a:t>
            </a:r>
            <a:r>
              <a:rPr lang="ja-JP" altLang="en-US" sz="1600" dirty="0" smtClean="0">
                <a:latin typeface="Meiryo UI" pitchFamily="50" charset="-128"/>
                <a:ea typeface="Meiryo UI" pitchFamily="50" charset="-128"/>
                <a:cs typeface="Meiryo UI" pitchFamily="50" charset="-128"/>
              </a:rPr>
              <a:t>アクセス性の向上）</a:t>
            </a:r>
            <a:endParaRPr lang="ja-JP" altLang="en-US" sz="1600" dirty="0">
              <a:latin typeface="Meiryo UI" pitchFamily="50" charset="-128"/>
              <a:ea typeface="Meiryo UI" pitchFamily="50" charset="-128"/>
              <a:cs typeface="Meiryo UI" pitchFamily="50" charset="-128"/>
            </a:endParaRPr>
          </a:p>
          <a:p>
            <a:pPr marL="0" indent="0" eaLnBrk="1" hangingPunct="1">
              <a:lnSpc>
                <a:spcPts val="2000"/>
              </a:lnSpc>
              <a:defRPr/>
            </a:pPr>
            <a:r>
              <a:rPr lang="ja-JP" altLang="en-US" b="1" dirty="0">
                <a:latin typeface="Meiryo UI" pitchFamily="50" charset="-128"/>
                <a:ea typeface="Meiryo UI" pitchFamily="50" charset="-128"/>
                <a:cs typeface="Meiryo UI" pitchFamily="50" charset="-128"/>
              </a:rPr>
              <a:t>　</a:t>
            </a:r>
            <a:r>
              <a:rPr lang="ja-JP" altLang="en-US" b="1" dirty="0" smtClean="0">
                <a:latin typeface="Meiryo UI" pitchFamily="50" charset="-128"/>
                <a:ea typeface="Meiryo UI" pitchFamily="50" charset="-128"/>
                <a:cs typeface="Meiryo UI" pitchFamily="50" charset="-128"/>
              </a:rPr>
              <a:t>　２．公共交通の利便性向上</a:t>
            </a:r>
            <a:endParaRPr lang="en-US" altLang="ja-JP" b="1" dirty="0" smtClean="0">
              <a:latin typeface="Meiryo UI" pitchFamily="50" charset="-128"/>
              <a:ea typeface="Meiryo UI" pitchFamily="50" charset="-128"/>
              <a:cs typeface="Meiryo UI" pitchFamily="50" charset="-128"/>
            </a:endParaRPr>
          </a:p>
          <a:p>
            <a:pPr marL="0" indent="0" eaLnBrk="1" hangingPunct="1">
              <a:lnSpc>
                <a:spcPts val="1800"/>
              </a:lnSpc>
              <a:defRPr/>
            </a:pP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（移動負担の軽減や乗継案内</a:t>
            </a:r>
            <a:r>
              <a:rPr lang="ja-JP" altLang="en-US" sz="1600" dirty="0">
                <a:latin typeface="Meiryo UI" pitchFamily="50" charset="-128"/>
                <a:ea typeface="Meiryo UI" pitchFamily="50" charset="-128"/>
                <a:cs typeface="Meiryo UI" pitchFamily="50" charset="-128"/>
              </a:rPr>
              <a:t>の</a:t>
            </a:r>
            <a:r>
              <a:rPr lang="ja-JP" altLang="en-US" sz="1600" dirty="0" smtClean="0">
                <a:latin typeface="Meiryo UI" pitchFamily="50" charset="-128"/>
                <a:ea typeface="Meiryo UI" pitchFamily="50" charset="-128"/>
                <a:cs typeface="Meiryo UI" pitchFamily="50" charset="-128"/>
              </a:rPr>
              <a:t>充実、災害時の鉄道運行の情報提供などによる利便性向上）</a:t>
            </a:r>
            <a:endParaRPr lang="en-US" altLang="ja-JP" sz="1600" b="1" dirty="0" smtClean="0">
              <a:latin typeface="Meiryo UI" pitchFamily="50" charset="-128"/>
              <a:ea typeface="Meiryo UI" pitchFamily="50" charset="-128"/>
              <a:cs typeface="Meiryo UI" pitchFamily="50" charset="-128"/>
            </a:endParaRPr>
          </a:p>
          <a:p>
            <a:pPr marL="0" indent="0" eaLnBrk="1" hangingPunct="1">
              <a:lnSpc>
                <a:spcPts val="2000"/>
              </a:lnSpc>
              <a:defRPr/>
            </a:pPr>
            <a:r>
              <a:rPr lang="ja-JP" altLang="en-US" b="1" dirty="0">
                <a:latin typeface="Meiryo UI" pitchFamily="50" charset="-128"/>
                <a:ea typeface="Meiryo UI" pitchFamily="50" charset="-128"/>
                <a:cs typeface="Meiryo UI" pitchFamily="50" charset="-128"/>
              </a:rPr>
              <a:t>　</a:t>
            </a:r>
            <a:r>
              <a:rPr lang="ja-JP" altLang="en-US" b="1" dirty="0" smtClean="0">
                <a:latin typeface="Meiryo UI" pitchFamily="50" charset="-128"/>
                <a:ea typeface="Meiryo UI" pitchFamily="50" charset="-128"/>
                <a:cs typeface="Meiryo UI" pitchFamily="50" charset="-128"/>
              </a:rPr>
              <a:t>　３．公共交通の利用促進　</a:t>
            </a:r>
            <a:endParaRPr lang="en-US" altLang="ja-JP" b="1" dirty="0" smtClean="0">
              <a:latin typeface="Meiryo UI" pitchFamily="50" charset="-128"/>
              <a:ea typeface="Meiryo UI" pitchFamily="50" charset="-128"/>
              <a:cs typeface="Meiryo UI" pitchFamily="50" charset="-128"/>
            </a:endParaRPr>
          </a:p>
          <a:p>
            <a:pPr marL="0" indent="0" eaLnBrk="1" hangingPunct="1">
              <a:lnSpc>
                <a:spcPts val="1800"/>
              </a:lnSpc>
              <a:defRPr/>
            </a:pPr>
            <a:r>
              <a:rPr lang="en-US" altLang="ja-JP" sz="1600" b="1" dirty="0">
                <a:latin typeface="Meiryo UI" pitchFamily="50" charset="-128"/>
                <a:ea typeface="Meiryo UI" pitchFamily="50" charset="-128"/>
                <a:cs typeface="Meiryo UI" pitchFamily="50" charset="-128"/>
              </a:rPr>
              <a:t> </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（様々</a:t>
            </a:r>
            <a:r>
              <a:rPr lang="ja-JP" altLang="en-US" sz="1600" dirty="0">
                <a:latin typeface="Meiryo UI" pitchFamily="50" charset="-128"/>
                <a:ea typeface="Meiryo UI" pitchFamily="50" charset="-128"/>
                <a:cs typeface="Meiryo UI" pitchFamily="50" charset="-128"/>
              </a:rPr>
              <a:t>な主体と連携</a:t>
            </a:r>
            <a:r>
              <a:rPr lang="ja-JP" altLang="en-US" sz="1600" dirty="0" smtClean="0">
                <a:latin typeface="Meiryo UI" pitchFamily="50" charset="-128"/>
                <a:ea typeface="Meiryo UI" pitchFamily="50" charset="-128"/>
                <a:cs typeface="Meiryo UI" pitchFamily="50" charset="-128"/>
              </a:rPr>
              <a:t>した観光モデルルートの発信や</a:t>
            </a:r>
            <a:r>
              <a:rPr lang="ja-JP" altLang="en-US" sz="1600" dirty="0">
                <a:latin typeface="Meiryo UI" pitchFamily="50" charset="-128"/>
                <a:ea typeface="Meiryo UI" pitchFamily="50" charset="-128"/>
                <a:cs typeface="Meiryo UI" pitchFamily="50" charset="-128"/>
              </a:rPr>
              <a:t>啓発活動など</a:t>
            </a:r>
            <a:r>
              <a:rPr lang="ja-JP" altLang="en-US" sz="1600" dirty="0" smtClean="0">
                <a:latin typeface="Meiryo UI" pitchFamily="50" charset="-128"/>
                <a:ea typeface="Meiryo UI" pitchFamily="50" charset="-128"/>
                <a:cs typeface="Meiryo UI" pitchFamily="50" charset="-128"/>
              </a:rPr>
              <a:t>に</a:t>
            </a:r>
            <a:r>
              <a:rPr lang="ja-JP" altLang="en-US" sz="1600" dirty="0">
                <a:latin typeface="Meiryo UI" pitchFamily="50" charset="-128"/>
                <a:ea typeface="Meiryo UI" pitchFamily="50" charset="-128"/>
                <a:cs typeface="Meiryo UI" pitchFamily="50" charset="-128"/>
              </a:rPr>
              <a:t>よる</a:t>
            </a:r>
            <a:r>
              <a:rPr lang="ja-JP" altLang="en-US" sz="1600" dirty="0" smtClean="0">
                <a:latin typeface="Meiryo UI" pitchFamily="50" charset="-128"/>
                <a:ea typeface="Meiryo UI" pitchFamily="50" charset="-128"/>
                <a:cs typeface="Meiryo UI" pitchFamily="50" charset="-128"/>
              </a:rPr>
              <a:t>利用の促進</a:t>
            </a:r>
            <a:r>
              <a:rPr lang="ja-JP" altLang="en-US" dirty="0" smtClean="0">
                <a:latin typeface="Meiryo UI" pitchFamily="50" charset="-128"/>
                <a:ea typeface="Meiryo UI" pitchFamily="50" charset="-128"/>
                <a:cs typeface="Meiryo UI" pitchFamily="50" charset="-128"/>
              </a:rPr>
              <a:t>）</a:t>
            </a:r>
            <a:endParaRPr lang="en-US" altLang="ja-JP" dirty="0" smtClean="0">
              <a:latin typeface="Meiryo UI" pitchFamily="50" charset="-128"/>
              <a:ea typeface="Meiryo UI" pitchFamily="50" charset="-128"/>
              <a:cs typeface="Meiryo UI" pitchFamily="50" charset="-128"/>
            </a:endParaRPr>
          </a:p>
        </p:txBody>
      </p:sp>
      <p:sp>
        <p:nvSpPr>
          <p:cNvPr id="9" name="テキスト ボックス 2"/>
          <p:cNvSpPr txBox="1">
            <a:spLocks noChangeArrowheads="1"/>
          </p:cNvSpPr>
          <p:nvPr/>
        </p:nvSpPr>
        <p:spPr bwMode="auto">
          <a:xfrm>
            <a:off x="115932" y="6192197"/>
            <a:ext cx="8928000" cy="576000"/>
          </a:xfrm>
          <a:prstGeom prst="rect">
            <a:avLst/>
          </a:prstGeom>
          <a:solidFill>
            <a:schemeClr val="tx2">
              <a:lumMod val="20000"/>
              <a:lumOff val="80000"/>
            </a:schemeClr>
          </a:solidFill>
          <a:ln w="9525">
            <a:solidFill>
              <a:srgbClr val="000000"/>
            </a:solidFill>
            <a:miter lim="800000"/>
            <a:headEnd/>
            <a:tailEnd/>
          </a:ln>
          <a:extLst/>
        </p:spPr>
        <p:txBody>
          <a:bodyPr lIns="72000" tIns="72000" rIns="72000" bIns="72000" anchor="t">
            <a:noAutofit/>
          </a:bodyPr>
          <a:lstStyle>
            <a:lvl1pPr marL="273050" indent="-273050"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marL="0" indent="0" eaLnBrk="1" hangingPunct="1">
              <a:lnSpc>
                <a:spcPts val="2000"/>
              </a:lnSpc>
              <a:defRPr/>
            </a:pPr>
            <a:r>
              <a:rPr lang="ja-JP" altLang="en-US" b="1" dirty="0" smtClean="0">
                <a:latin typeface="Meiryo UI" pitchFamily="50" charset="-128"/>
                <a:ea typeface="Meiryo UI" pitchFamily="50" charset="-128"/>
                <a:cs typeface="Meiryo UI" pitchFamily="50" charset="-128"/>
              </a:rPr>
              <a:t>■</a:t>
            </a:r>
            <a:r>
              <a:rPr lang="ja-JP" altLang="en-US" b="1" dirty="0">
                <a:latin typeface="Meiryo UI" pitchFamily="50" charset="-128"/>
                <a:ea typeface="Meiryo UI" pitchFamily="50" charset="-128"/>
                <a:cs typeface="Meiryo UI" pitchFamily="50" charset="-128"/>
              </a:rPr>
              <a:t>　</a:t>
            </a:r>
            <a:r>
              <a:rPr lang="ja-JP" altLang="en-US" b="1" dirty="0" smtClean="0">
                <a:latin typeface="Meiryo UI" pitchFamily="50" charset="-128"/>
                <a:ea typeface="Meiryo UI" pitchFamily="50" charset="-128"/>
                <a:cs typeface="Meiryo UI" pitchFamily="50" charset="-128"/>
              </a:rPr>
              <a:t>活用方針</a:t>
            </a:r>
            <a:endParaRPr lang="en-US" altLang="ja-JP" b="1" dirty="0" smtClean="0">
              <a:latin typeface="Meiryo UI" pitchFamily="50" charset="-128"/>
              <a:ea typeface="Meiryo UI" pitchFamily="50" charset="-128"/>
              <a:cs typeface="Meiryo UI" pitchFamily="50" charset="-128"/>
            </a:endParaRPr>
          </a:p>
          <a:p>
            <a:pPr marL="355600" indent="-355600" eaLnBrk="1" hangingPunct="1">
              <a:lnSpc>
                <a:spcPts val="2000"/>
              </a:lnSpc>
              <a:defRPr/>
            </a:pPr>
            <a:r>
              <a:rPr lang="ja-JP" altLang="en-US" dirty="0">
                <a:latin typeface="Meiryo UI" pitchFamily="50" charset="-128"/>
                <a:ea typeface="Meiryo UI" pitchFamily="50" charset="-128"/>
                <a:cs typeface="Meiryo UI" pitchFamily="50" charset="-128"/>
              </a:rPr>
              <a:t>　＊　</a:t>
            </a:r>
            <a:r>
              <a:rPr lang="ja-JP" altLang="en-US" dirty="0" smtClean="0">
                <a:latin typeface="Meiryo UI" pitchFamily="50" charset="-128"/>
                <a:ea typeface="Meiryo UI" pitchFamily="50" charset="-128"/>
                <a:cs typeface="Meiryo UI" pitchFamily="50" charset="-128"/>
              </a:rPr>
              <a:t>府民や事</a:t>
            </a:r>
            <a:r>
              <a:rPr lang="ja-JP" altLang="en-US" dirty="0">
                <a:latin typeface="Meiryo UI" pitchFamily="50" charset="-128"/>
                <a:ea typeface="Meiryo UI" pitchFamily="50" charset="-128"/>
                <a:cs typeface="Meiryo UI" pitchFamily="50" charset="-128"/>
              </a:rPr>
              <a:t>業者や</a:t>
            </a:r>
            <a:r>
              <a:rPr lang="ja-JP" altLang="en-US" dirty="0" smtClean="0">
                <a:latin typeface="Meiryo UI" pitchFamily="50" charset="-128"/>
                <a:ea typeface="Meiryo UI" pitchFamily="50" charset="-128"/>
                <a:cs typeface="Meiryo UI" pitchFamily="50" charset="-128"/>
              </a:rPr>
              <a:t>行政が、取組み</a:t>
            </a:r>
            <a:r>
              <a:rPr lang="ja-JP" altLang="en-US" dirty="0">
                <a:latin typeface="Meiryo UI" pitchFamily="50" charset="-128"/>
                <a:ea typeface="Meiryo UI" pitchFamily="50" charset="-128"/>
                <a:cs typeface="Meiryo UI" pitchFamily="50" charset="-128"/>
              </a:rPr>
              <a:t>の方向性を共有し</a:t>
            </a:r>
            <a:r>
              <a:rPr lang="ja-JP" altLang="en-US" dirty="0" smtClean="0">
                <a:latin typeface="Meiryo UI" pitchFamily="50" charset="-128"/>
                <a:ea typeface="Meiryo UI" pitchFamily="50" charset="-128"/>
                <a:cs typeface="Meiryo UI" pitchFamily="50" charset="-128"/>
              </a:rPr>
              <a:t>、公共</a:t>
            </a:r>
            <a:r>
              <a:rPr lang="ja-JP" altLang="en-US" dirty="0">
                <a:latin typeface="Meiryo UI" pitchFamily="50" charset="-128"/>
                <a:ea typeface="Meiryo UI" pitchFamily="50" charset="-128"/>
                <a:cs typeface="Meiryo UI" pitchFamily="50" charset="-128"/>
              </a:rPr>
              <a:t>交通施策をさらに</a:t>
            </a:r>
            <a:r>
              <a:rPr lang="ja-JP" altLang="en-US" dirty="0" smtClean="0">
                <a:latin typeface="Meiryo UI" pitchFamily="50" charset="-128"/>
                <a:ea typeface="Meiryo UI" pitchFamily="50" charset="-128"/>
                <a:cs typeface="Meiryo UI" pitchFamily="50" charset="-128"/>
              </a:rPr>
              <a:t>加速</a:t>
            </a:r>
            <a:endParaRPr lang="en-US" altLang="ja-JP" dirty="0" smtClean="0">
              <a:latin typeface="Meiryo UI" pitchFamily="50" charset="-128"/>
              <a:ea typeface="Meiryo UI" pitchFamily="50" charset="-128"/>
              <a:cs typeface="Meiryo UI" pitchFamily="50" charset="-128"/>
            </a:endParaRPr>
          </a:p>
          <a:p>
            <a:pPr marL="0" indent="0" eaLnBrk="1" hangingPunct="1">
              <a:defRPr/>
            </a:pPr>
            <a:r>
              <a:rPr lang="en-US" altLang="ja-JP" sz="1600" dirty="0" smtClean="0">
                <a:latin typeface="Meiryo UI" pitchFamily="50" charset="-128"/>
                <a:ea typeface="Meiryo UI" pitchFamily="50" charset="-128"/>
                <a:cs typeface="Meiryo UI" pitchFamily="50" charset="-128"/>
              </a:rPr>
              <a:t> </a:t>
            </a:r>
          </a:p>
          <a:p>
            <a:pPr marL="0" indent="0" eaLnBrk="1" hangingPunct="1">
              <a:defRPr/>
            </a:pPr>
            <a:endParaRPr lang="en-US" altLang="ja-JP" sz="1600" dirty="0" smtClean="0">
              <a:latin typeface="Meiryo UI" pitchFamily="50" charset="-128"/>
              <a:ea typeface="Meiryo UI" pitchFamily="50" charset="-128"/>
              <a:cs typeface="Meiryo UI" pitchFamily="50" charset="-128"/>
            </a:endParaRPr>
          </a:p>
          <a:p>
            <a:pPr marL="0" indent="0" eaLnBrk="1" hangingPunct="1">
              <a:defRPr/>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14234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3204168" y="722297"/>
            <a:ext cx="2880000" cy="432000"/>
          </a:xfrm>
          <a:prstGeom prst="roundRect">
            <a:avLst/>
          </a:prstGeom>
          <a:solidFill>
            <a:schemeClr val="bg1">
              <a:lumMod val="75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fontAlgn="auto">
              <a:spcBef>
                <a:spcPts val="0"/>
              </a:spcBef>
              <a:spcAft>
                <a:spcPts val="0"/>
              </a:spcAft>
            </a:pPr>
            <a:r>
              <a:rPr lang="ja-JP" altLang="en-US" sz="1500" b="1" dirty="0">
                <a:solidFill>
                  <a:prstClr val="black"/>
                </a:solidFill>
                <a:latin typeface="Meiryo UI" pitchFamily="50" charset="-128"/>
                <a:ea typeface="Meiryo UI" pitchFamily="50" charset="-128"/>
                <a:cs typeface="Meiryo UI" pitchFamily="50" charset="-128"/>
              </a:rPr>
              <a:t>大阪・関西の成長に</a:t>
            </a:r>
            <a:r>
              <a:rPr lang="ja-JP" altLang="en-US" sz="1500" b="1" dirty="0" smtClean="0">
                <a:solidFill>
                  <a:prstClr val="black"/>
                </a:solidFill>
                <a:latin typeface="Meiryo UI" pitchFamily="50" charset="-128"/>
                <a:ea typeface="Meiryo UI" pitchFamily="50" charset="-128"/>
                <a:cs typeface="Meiryo UI" pitchFamily="50" charset="-128"/>
              </a:rPr>
              <a:t>資する路線</a:t>
            </a:r>
            <a:endParaRPr lang="ja-JP" altLang="en-US" sz="1500" b="1" dirty="0">
              <a:solidFill>
                <a:prstClr val="black"/>
              </a:solidFill>
              <a:latin typeface="Meiryo UI" pitchFamily="50" charset="-128"/>
              <a:ea typeface="Meiryo UI" pitchFamily="50" charset="-128"/>
              <a:cs typeface="Meiryo UI" pitchFamily="50" charset="-128"/>
            </a:endParaRPr>
          </a:p>
        </p:txBody>
      </p:sp>
      <p:sp>
        <p:nvSpPr>
          <p:cNvPr id="4" name="正方形/長方形 3"/>
          <p:cNvSpPr/>
          <p:nvPr/>
        </p:nvSpPr>
        <p:spPr>
          <a:xfrm>
            <a:off x="-43837" y="704827"/>
            <a:ext cx="3248005" cy="369332"/>
          </a:xfrm>
          <a:prstGeom prst="rect">
            <a:avLst/>
          </a:prstGeom>
        </p:spPr>
        <p:txBody>
          <a:bodyPr wrap="none">
            <a:spAutoFit/>
          </a:bodyPr>
          <a:lstStyle/>
          <a:p>
            <a:pPr fontAlgn="auto">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■事業の具体化に向けたプロセス</a:t>
            </a:r>
            <a:endParaRPr lang="ja-JP" altLang="en-US" dirty="0">
              <a:solidFill>
                <a:prstClr val="black"/>
              </a:solidFill>
              <a:latin typeface="Meiryo UI" pitchFamily="50" charset="-128"/>
              <a:ea typeface="Meiryo UI" pitchFamily="50" charset="-128"/>
              <a:cs typeface="Meiryo UI" pitchFamily="50" charset="-128"/>
            </a:endParaRPr>
          </a:p>
        </p:txBody>
      </p:sp>
      <p:cxnSp>
        <p:nvCxnSpPr>
          <p:cNvPr id="9" name="カギ線コネクタ 8"/>
          <p:cNvCxnSpPr>
            <a:endCxn id="12" idx="0"/>
          </p:cNvCxnSpPr>
          <p:nvPr/>
        </p:nvCxnSpPr>
        <p:spPr>
          <a:xfrm rot="10800000" flipV="1">
            <a:off x="1655537" y="1672486"/>
            <a:ext cx="2988217" cy="97499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カギ線コネクタ 10"/>
          <p:cNvCxnSpPr>
            <a:endCxn id="14" idx="0"/>
          </p:cNvCxnSpPr>
          <p:nvPr/>
        </p:nvCxnSpPr>
        <p:spPr>
          <a:xfrm>
            <a:off x="4516164" y="1672487"/>
            <a:ext cx="3210980" cy="974991"/>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角丸四角形 11"/>
          <p:cNvSpPr/>
          <p:nvPr/>
        </p:nvSpPr>
        <p:spPr>
          <a:xfrm>
            <a:off x="395536" y="2647478"/>
            <a:ext cx="2520000" cy="900000"/>
          </a:xfrm>
          <a:prstGeom prst="roundRect">
            <a:avLst>
              <a:gd name="adj" fmla="val 5083"/>
            </a:avLst>
          </a:prstGeom>
          <a:noFill/>
        </p:spPr>
        <p:style>
          <a:lnRef idx="1">
            <a:schemeClr val="accent1"/>
          </a:lnRef>
          <a:fillRef idx="2">
            <a:schemeClr val="accent1"/>
          </a:fillRef>
          <a:effectRef idx="1">
            <a:schemeClr val="accent1"/>
          </a:effectRef>
          <a:fontRef idx="minor">
            <a:schemeClr val="dk1"/>
          </a:fontRef>
        </p:style>
        <p:txBody>
          <a:bodyPr lIns="36000" tIns="36000" rIns="36000" bIns="36000" rtlCol="0" anchor="t">
            <a:spAutoFit/>
          </a:bodyPr>
          <a:lstStyle/>
          <a:p>
            <a:pPr marL="177800" indent="-177800" fontAlgn="auto">
              <a:spcBef>
                <a:spcPts val="0"/>
              </a:spcBef>
              <a:spcAft>
                <a:spcPts val="0"/>
              </a:spcAft>
            </a:pPr>
            <a:r>
              <a:rPr lang="ja-JP" altLang="en-US" sz="1600" b="1" dirty="0" smtClean="0">
                <a:solidFill>
                  <a:prstClr val="black"/>
                </a:solidFill>
                <a:latin typeface="Meiryo UI" pitchFamily="50" charset="-128"/>
                <a:ea typeface="Meiryo UI" pitchFamily="50" charset="-128"/>
                <a:cs typeface="Meiryo UI" pitchFamily="50" charset="-128"/>
              </a:rPr>
              <a:t>◆　大阪都市圏と他都市圏を結ぶ路線</a:t>
            </a:r>
            <a:endParaRPr lang="en-US" altLang="ja-JP" sz="1600" b="1" dirty="0" smtClean="0">
              <a:solidFill>
                <a:prstClr val="black"/>
              </a:solidFill>
              <a:latin typeface="Meiryo UI" pitchFamily="50" charset="-128"/>
              <a:ea typeface="Meiryo UI" pitchFamily="50" charset="-128"/>
              <a:cs typeface="Meiryo UI" pitchFamily="50" charset="-128"/>
            </a:endParaRPr>
          </a:p>
          <a:p>
            <a:pPr marL="177800" indent="-177800" fontAlgn="auto">
              <a:spcBef>
                <a:spcPts val="0"/>
              </a:spcBef>
              <a:spcAft>
                <a:spcPts val="0"/>
              </a:spcAft>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・リニア中央新幹線</a:t>
            </a:r>
            <a:r>
              <a:rPr lang="en-US" altLang="ja-JP" sz="1200" dirty="0" smtClean="0">
                <a:solidFill>
                  <a:prstClr val="black"/>
                </a:solidFill>
                <a:latin typeface="Meiryo UI" pitchFamily="50" charset="-128"/>
                <a:ea typeface="Meiryo UI" pitchFamily="50" charset="-128"/>
                <a:cs typeface="Meiryo UI" pitchFamily="50" charset="-128"/>
              </a:rPr>
              <a:t>/</a:t>
            </a:r>
            <a:r>
              <a:rPr lang="ja-JP" altLang="en-US" sz="1200" dirty="0" smtClean="0">
                <a:solidFill>
                  <a:prstClr val="black"/>
                </a:solidFill>
                <a:latin typeface="Meiryo UI" pitchFamily="50" charset="-128"/>
                <a:ea typeface="Meiryo UI" pitchFamily="50" charset="-128"/>
                <a:cs typeface="Meiryo UI" pitchFamily="50" charset="-128"/>
              </a:rPr>
              <a:t>北陸新幹線</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13" name="角丸四角形 12"/>
          <p:cNvSpPr/>
          <p:nvPr/>
        </p:nvSpPr>
        <p:spPr>
          <a:xfrm>
            <a:off x="3036732" y="2645585"/>
            <a:ext cx="3240000" cy="938659"/>
          </a:xfrm>
          <a:prstGeom prst="roundRect">
            <a:avLst>
              <a:gd name="adj" fmla="val 7345"/>
            </a:avLst>
          </a:prstGeom>
          <a:noFill/>
        </p:spPr>
        <p:style>
          <a:lnRef idx="1">
            <a:schemeClr val="accent1"/>
          </a:lnRef>
          <a:fillRef idx="2">
            <a:schemeClr val="accent1"/>
          </a:fillRef>
          <a:effectRef idx="1">
            <a:schemeClr val="accent1"/>
          </a:effectRef>
          <a:fontRef idx="minor">
            <a:schemeClr val="dk1"/>
          </a:fontRef>
        </p:style>
        <p:txBody>
          <a:bodyPr wrap="square" lIns="36000" tIns="36000" rIns="36000" bIns="36000" rtlCol="0" anchor="t">
            <a:spAutoFit/>
          </a:bodyPr>
          <a:lstStyle/>
          <a:p>
            <a:pPr marL="171450" indent="-171450" fontAlgn="auto">
              <a:spcBef>
                <a:spcPts val="0"/>
              </a:spcBef>
              <a:spcAft>
                <a:spcPts val="0"/>
              </a:spcAft>
            </a:pPr>
            <a:r>
              <a:rPr lang="ja-JP" altLang="en-US" sz="1600" b="1" dirty="0" smtClean="0">
                <a:solidFill>
                  <a:prstClr val="black"/>
                </a:solidFill>
                <a:latin typeface="Meiryo UI" pitchFamily="50" charset="-128"/>
                <a:ea typeface="Meiryo UI" pitchFamily="50" charset="-128"/>
                <a:cs typeface="Meiryo UI" pitchFamily="50" charset="-128"/>
              </a:rPr>
              <a:t>◆　主として大阪の鉄道ネットワークを形成する路線</a:t>
            </a:r>
            <a:endParaRPr lang="en-US" altLang="ja-JP" sz="1400" b="1" dirty="0" smtClean="0">
              <a:solidFill>
                <a:prstClr val="black"/>
              </a:solidFill>
              <a:latin typeface="Meiryo UI" pitchFamily="50" charset="-128"/>
              <a:ea typeface="Meiryo UI" pitchFamily="50" charset="-128"/>
              <a:cs typeface="Meiryo UI" pitchFamily="50" charset="-128"/>
            </a:endParaRPr>
          </a:p>
          <a:p>
            <a:pPr fontAlgn="auto">
              <a:spcBef>
                <a:spcPts val="0"/>
              </a:spcBef>
              <a:spcAft>
                <a:spcPts val="0"/>
              </a:spcAft>
            </a:pPr>
            <a:r>
              <a:rPr lang="ja-JP" altLang="en-US" sz="1100" dirty="0" smtClean="0">
                <a:solidFill>
                  <a:prstClr val="black"/>
                </a:solidFill>
                <a:latin typeface="Meiryo UI" pitchFamily="50" charset="-128"/>
                <a:ea typeface="Meiryo UI" pitchFamily="50" charset="-128"/>
                <a:cs typeface="Meiryo UI" pitchFamily="50" charset="-128"/>
              </a:rPr>
              <a:t>　・</a:t>
            </a:r>
            <a:r>
              <a:rPr lang="ja-JP" altLang="en-US" sz="1100" dirty="0">
                <a:solidFill>
                  <a:prstClr val="black"/>
                </a:solidFill>
                <a:latin typeface="Meiryo UI" pitchFamily="50" charset="-128"/>
                <a:ea typeface="Meiryo UI" pitchFamily="50" charset="-128"/>
                <a:cs typeface="Meiryo UI" pitchFamily="50" charset="-128"/>
              </a:rPr>
              <a:t>なにわ筋</a:t>
            </a:r>
            <a:r>
              <a:rPr lang="ja-JP" altLang="en-US" sz="1100" dirty="0" smtClean="0">
                <a:solidFill>
                  <a:prstClr val="black"/>
                </a:solidFill>
                <a:latin typeface="Meiryo UI" pitchFamily="50" charset="-128"/>
                <a:ea typeface="Meiryo UI" pitchFamily="50" charset="-128"/>
                <a:cs typeface="Meiryo UI" pitchFamily="50" charset="-128"/>
              </a:rPr>
              <a:t>線、大阪モノレール延伸、</a:t>
            </a:r>
            <a:endParaRPr lang="en-US" altLang="ja-JP" sz="1100" dirty="0" smtClean="0">
              <a:solidFill>
                <a:prstClr val="black"/>
              </a:solidFill>
              <a:latin typeface="Meiryo UI" pitchFamily="50" charset="-128"/>
              <a:ea typeface="Meiryo UI" pitchFamily="50" charset="-128"/>
              <a:cs typeface="Meiryo UI" pitchFamily="50" charset="-128"/>
            </a:endParaRPr>
          </a:p>
          <a:p>
            <a:pPr fontAlgn="auto">
              <a:spcBef>
                <a:spcPts val="0"/>
              </a:spcBef>
              <a:spcAft>
                <a:spcPts val="0"/>
              </a:spcAft>
            </a:pPr>
            <a:r>
              <a:rPr lang="ja-JP" altLang="en-US" sz="1100" dirty="0">
                <a:solidFill>
                  <a:prstClr val="black"/>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なにわ筋連絡線・新大阪連絡線、中之島線延伸等</a:t>
            </a:r>
            <a:endParaRPr lang="en-US" altLang="ja-JP" sz="1100" b="1" dirty="0" smtClean="0">
              <a:solidFill>
                <a:schemeClr val="tx1"/>
              </a:solidFill>
              <a:latin typeface="Meiryo UI" pitchFamily="50" charset="-128"/>
              <a:ea typeface="Meiryo UI" pitchFamily="50" charset="-128"/>
              <a:cs typeface="Meiryo UI" pitchFamily="50" charset="-128"/>
            </a:endParaRPr>
          </a:p>
        </p:txBody>
      </p:sp>
      <p:sp>
        <p:nvSpPr>
          <p:cNvPr id="14" name="角丸四角形 13"/>
          <p:cNvSpPr/>
          <p:nvPr/>
        </p:nvSpPr>
        <p:spPr>
          <a:xfrm>
            <a:off x="6372200" y="2647478"/>
            <a:ext cx="2709888" cy="778818"/>
          </a:xfrm>
          <a:prstGeom prst="roundRect">
            <a:avLst>
              <a:gd name="adj" fmla="val 7617"/>
            </a:avLst>
          </a:prstGeom>
          <a:noFill/>
        </p:spPr>
        <p:style>
          <a:lnRef idx="1">
            <a:schemeClr val="accent1"/>
          </a:lnRef>
          <a:fillRef idx="2">
            <a:schemeClr val="accent1"/>
          </a:fillRef>
          <a:effectRef idx="1">
            <a:schemeClr val="accent1"/>
          </a:effectRef>
          <a:fontRef idx="minor">
            <a:schemeClr val="dk1"/>
          </a:fontRef>
        </p:style>
        <p:txBody>
          <a:bodyPr wrap="square" lIns="36000" tIns="36000" rIns="36000" bIns="36000" rtlCol="0" anchor="t">
            <a:spAutoFit/>
          </a:bodyPr>
          <a:lstStyle/>
          <a:p>
            <a:pPr marL="180975" indent="-180975" fontAlgn="auto">
              <a:spcBef>
                <a:spcPts val="0"/>
              </a:spcBef>
              <a:spcAft>
                <a:spcPts val="0"/>
              </a:spcAft>
            </a:pPr>
            <a:r>
              <a:rPr lang="ja-JP" altLang="en-US" sz="1600" b="1" dirty="0" smtClean="0">
                <a:solidFill>
                  <a:prstClr val="black"/>
                </a:solidFill>
                <a:latin typeface="Meiryo UI" pitchFamily="50" charset="-128"/>
                <a:ea typeface="Meiryo UI" pitchFamily="50" charset="-128"/>
                <a:cs typeface="Meiryo UI" pitchFamily="50" charset="-128"/>
              </a:rPr>
              <a:t>◆　特定エリアのまちづくりのための路線</a:t>
            </a:r>
            <a:endParaRPr lang="en-US" altLang="ja-JP" sz="1600" b="1" dirty="0" smtClean="0">
              <a:solidFill>
                <a:prstClr val="black"/>
              </a:solidFill>
              <a:latin typeface="Meiryo UI" pitchFamily="50" charset="-128"/>
              <a:ea typeface="Meiryo UI" pitchFamily="50" charset="-128"/>
              <a:cs typeface="Meiryo UI" pitchFamily="50" charset="-128"/>
            </a:endParaRPr>
          </a:p>
          <a:p>
            <a:pPr marL="450850" indent="-450850" fontAlgn="auto">
              <a:spcBef>
                <a:spcPts val="0"/>
              </a:spcBef>
              <a:spcAft>
                <a:spcPts val="0"/>
              </a:spcAft>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桜島線延伸</a:t>
            </a:r>
            <a:r>
              <a:rPr lang="ja-JP" altLang="en-US" sz="1200" dirty="0" smtClean="0">
                <a:solidFill>
                  <a:prstClr val="black"/>
                </a:solidFill>
                <a:latin typeface="Meiryo UI" pitchFamily="50" charset="-128"/>
                <a:ea typeface="Meiryo UI" pitchFamily="50" charset="-128"/>
                <a:cs typeface="Meiryo UI" pitchFamily="50" charset="-128"/>
              </a:rPr>
              <a:t>　等</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15" name="角丸四角形 14"/>
          <p:cNvSpPr/>
          <p:nvPr/>
        </p:nvSpPr>
        <p:spPr>
          <a:xfrm>
            <a:off x="539536" y="3771846"/>
            <a:ext cx="2196000" cy="1033980"/>
          </a:xfrm>
          <a:prstGeom prst="roundRect">
            <a:avLst>
              <a:gd name="adj" fmla="val 4263"/>
            </a:avLst>
          </a:prstGeom>
          <a:noFill/>
          <a:ln w="254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400" b="1" dirty="0" smtClean="0">
                <a:solidFill>
                  <a:srgbClr val="FF0000"/>
                </a:solidFill>
                <a:latin typeface="Meiryo UI" pitchFamily="50" charset="-128"/>
                <a:ea typeface="Meiryo UI" pitchFamily="50" charset="-128"/>
                <a:cs typeface="Meiryo UI" pitchFamily="50" charset="-128"/>
              </a:rPr>
              <a:t>＊国家戦略上、国に</a:t>
            </a:r>
            <a:r>
              <a:rPr lang="ja-JP" altLang="en-US" sz="1400" b="1" dirty="0">
                <a:solidFill>
                  <a:srgbClr val="FF0000"/>
                </a:solidFill>
                <a:latin typeface="Meiryo UI" pitchFamily="50" charset="-128"/>
                <a:ea typeface="Meiryo UI" pitchFamily="50" charset="-128"/>
                <a:cs typeface="Meiryo UI" pitchFamily="50" charset="-128"/>
              </a:rPr>
              <a:t>よる</a:t>
            </a:r>
            <a:r>
              <a:rPr lang="ja-JP" altLang="en-US" sz="1400" b="1" dirty="0" smtClean="0">
                <a:solidFill>
                  <a:srgbClr val="FF0000"/>
                </a:solidFill>
                <a:latin typeface="Meiryo UI" pitchFamily="50" charset="-128"/>
                <a:ea typeface="Meiryo UI" pitchFamily="50" charset="-128"/>
                <a:cs typeface="Meiryo UI" pitchFamily="50" charset="-128"/>
              </a:rPr>
              <a:t>取組みが基本</a:t>
            </a:r>
            <a:endParaRPr lang="en-US" altLang="ja-JP" sz="1400" b="1" dirty="0" smtClean="0">
              <a:solidFill>
                <a:srgbClr val="FF0000"/>
              </a:solidFill>
              <a:latin typeface="Meiryo UI" pitchFamily="50" charset="-128"/>
              <a:ea typeface="Meiryo UI" pitchFamily="50" charset="-128"/>
              <a:cs typeface="Meiryo UI" pitchFamily="50" charset="-128"/>
            </a:endParaRPr>
          </a:p>
          <a:p>
            <a:pPr fontAlgn="auto">
              <a:spcBef>
                <a:spcPts val="0"/>
              </a:spcBef>
              <a:spcAft>
                <a:spcPts val="0"/>
              </a:spcAft>
            </a:pPr>
            <a:r>
              <a:rPr lang="ja-JP" altLang="en-US" sz="1400" b="1" dirty="0" smtClean="0">
                <a:solidFill>
                  <a:srgbClr val="FF0000"/>
                </a:solidFill>
                <a:latin typeface="Meiryo UI" pitchFamily="50" charset="-128"/>
                <a:ea typeface="Meiryo UI" pitchFamily="50" charset="-128"/>
                <a:cs typeface="Meiryo UI" pitchFamily="50" charset="-128"/>
              </a:rPr>
              <a:t>＊府</a:t>
            </a:r>
            <a:r>
              <a:rPr lang="ja-JP" altLang="en-US" sz="1400" b="1" dirty="0">
                <a:solidFill>
                  <a:srgbClr val="FF0000"/>
                </a:solidFill>
                <a:latin typeface="Meiryo UI" pitchFamily="50" charset="-128"/>
                <a:ea typeface="Meiryo UI" pitchFamily="50" charset="-128"/>
                <a:cs typeface="Meiryo UI" pitchFamily="50" charset="-128"/>
              </a:rPr>
              <a:t>は</a:t>
            </a:r>
            <a:r>
              <a:rPr lang="ja-JP" altLang="en-US" sz="1400" b="1" dirty="0" smtClean="0">
                <a:solidFill>
                  <a:srgbClr val="FF0000"/>
                </a:solidFill>
                <a:latin typeface="Meiryo UI" pitchFamily="50" charset="-128"/>
                <a:ea typeface="Meiryo UI" pitchFamily="50" charset="-128"/>
                <a:cs typeface="Meiryo UI" pitchFamily="50" charset="-128"/>
              </a:rPr>
              <a:t>国に対し早期</a:t>
            </a:r>
            <a:r>
              <a:rPr lang="ja-JP" altLang="en-US" sz="1400" b="1" dirty="0">
                <a:solidFill>
                  <a:srgbClr val="FF0000"/>
                </a:solidFill>
                <a:latin typeface="Meiryo UI" pitchFamily="50" charset="-128"/>
                <a:ea typeface="Meiryo UI" pitchFamily="50" charset="-128"/>
                <a:cs typeface="Meiryo UI" pitchFamily="50" charset="-128"/>
              </a:rPr>
              <a:t>事業化の</a:t>
            </a:r>
            <a:r>
              <a:rPr lang="ja-JP" altLang="en-US" sz="1400" b="1" dirty="0" smtClean="0">
                <a:solidFill>
                  <a:srgbClr val="FF0000"/>
                </a:solidFill>
                <a:latin typeface="Meiryo UI" pitchFamily="50" charset="-128"/>
                <a:ea typeface="Meiryo UI" pitchFamily="50" charset="-128"/>
                <a:cs typeface="Meiryo UI" pitchFamily="50" charset="-128"/>
              </a:rPr>
              <a:t>働きかけを行う</a:t>
            </a:r>
            <a:endParaRPr lang="ja-JP" altLang="en-US" sz="1400" b="1" dirty="0">
              <a:solidFill>
                <a:srgbClr val="FF0000"/>
              </a:solidFill>
              <a:latin typeface="Meiryo UI" pitchFamily="50" charset="-128"/>
              <a:ea typeface="Meiryo UI" pitchFamily="50" charset="-128"/>
              <a:cs typeface="Meiryo UI" pitchFamily="50" charset="-128"/>
            </a:endParaRPr>
          </a:p>
        </p:txBody>
      </p:sp>
      <p:sp>
        <p:nvSpPr>
          <p:cNvPr id="16" name="角丸四角形 15"/>
          <p:cNvSpPr/>
          <p:nvPr/>
        </p:nvSpPr>
        <p:spPr>
          <a:xfrm>
            <a:off x="6552200" y="3768831"/>
            <a:ext cx="2196000" cy="676955"/>
          </a:xfrm>
          <a:prstGeom prst="roundRect">
            <a:avLst>
              <a:gd name="adj" fmla="val 4263"/>
            </a:avLst>
          </a:prstGeom>
          <a:noFill/>
          <a:ln w="254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400" b="1" dirty="0" smtClean="0">
                <a:solidFill>
                  <a:srgbClr val="FF0000"/>
                </a:solidFill>
                <a:latin typeface="Meiryo UI" pitchFamily="50" charset="-128"/>
                <a:ea typeface="Meiryo UI" pitchFamily="50" charset="-128"/>
                <a:cs typeface="Meiryo UI" pitchFamily="50" charset="-128"/>
              </a:rPr>
              <a:t>＊まちづくり主体による取組みが基本</a:t>
            </a:r>
            <a:endParaRPr lang="en-US" altLang="ja-JP" sz="1400" b="1" dirty="0" smtClean="0">
              <a:solidFill>
                <a:srgbClr val="FF0000"/>
              </a:solidFill>
              <a:latin typeface="Meiryo UI" pitchFamily="50" charset="-128"/>
              <a:ea typeface="Meiryo UI" pitchFamily="50" charset="-128"/>
              <a:cs typeface="Meiryo UI" pitchFamily="50" charset="-128"/>
            </a:endParaRPr>
          </a:p>
        </p:txBody>
      </p:sp>
      <p:sp>
        <p:nvSpPr>
          <p:cNvPr id="17" name="フローチャート : 判断 16"/>
          <p:cNvSpPr/>
          <p:nvPr/>
        </p:nvSpPr>
        <p:spPr>
          <a:xfrm>
            <a:off x="3040122" y="4834793"/>
            <a:ext cx="3240000" cy="936000"/>
          </a:xfrm>
          <a:prstGeom prst="flowChartDecision">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spcBef>
                <a:spcPts val="0"/>
              </a:spcBef>
              <a:spcAft>
                <a:spcPts val="0"/>
              </a:spcAft>
            </a:pPr>
            <a:r>
              <a:rPr lang="ja-JP" altLang="en-US" sz="1400" b="1" dirty="0">
                <a:solidFill>
                  <a:prstClr val="black"/>
                </a:solidFill>
                <a:latin typeface="Meiryo UI" pitchFamily="50" charset="-128"/>
                <a:ea typeface="Meiryo UI" pitchFamily="50" charset="-128"/>
                <a:cs typeface="Meiryo UI" pitchFamily="50" charset="-128"/>
              </a:rPr>
              <a:t>料金収入により運営費が</a:t>
            </a:r>
            <a:r>
              <a:rPr lang="ja-JP" altLang="en-US" sz="1400" b="1" dirty="0" smtClean="0">
                <a:solidFill>
                  <a:prstClr val="black"/>
                </a:solidFill>
                <a:latin typeface="Meiryo UI" pitchFamily="50" charset="-128"/>
                <a:ea typeface="Meiryo UI" pitchFamily="50" charset="-128"/>
                <a:cs typeface="Meiryo UI" pitchFamily="50" charset="-128"/>
              </a:rPr>
              <a:t>賄えるかどうか</a:t>
            </a:r>
            <a:endParaRPr lang="ja-JP" altLang="en-US" sz="1100" dirty="0">
              <a:solidFill>
                <a:prstClr val="black"/>
              </a:solidFill>
              <a:latin typeface="Meiryo UI" pitchFamily="50" charset="-128"/>
              <a:ea typeface="Meiryo UI" pitchFamily="50" charset="-128"/>
              <a:cs typeface="Meiryo UI" pitchFamily="50" charset="-128"/>
            </a:endParaRPr>
          </a:p>
        </p:txBody>
      </p:sp>
      <p:sp>
        <p:nvSpPr>
          <p:cNvPr id="19" name="フローチャート: 処理 18"/>
          <p:cNvSpPr/>
          <p:nvPr/>
        </p:nvSpPr>
        <p:spPr>
          <a:xfrm>
            <a:off x="6681006" y="5796316"/>
            <a:ext cx="2139466" cy="558704"/>
          </a:xfrm>
          <a:prstGeom prst="flowChartProcess">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400" dirty="0" smtClean="0">
                <a:solidFill>
                  <a:prstClr val="black"/>
                </a:solidFill>
                <a:latin typeface="Meiryo UI" pitchFamily="50" charset="-128"/>
                <a:ea typeface="Meiryo UI" pitchFamily="50" charset="-128"/>
                <a:cs typeface="Meiryo UI" pitchFamily="50" charset="-128"/>
              </a:rPr>
              <a:t>料金収入の増加につながるまちづくりの検討</a:t>
            </a:r>
            <a:endParaRPr lang="ja-JP" altLang="en-US" sz="1400" dirty="0">
              <a:solidFill>
                <a:prstClr val="black"/>
              </a:solidFill>
              <a:latin typeface="Meiryo UI" pitchFamily="50" charset="-128"/>
              <a:ea typeface="Meiryo UI" pitchFamily="50" charset="-128"/>
              <a:cs typeface="Meiryo UI" pitchFamily="50" charset="-128"/>
            </a:endParaRPr>
          </a:p>
        </p:txBody>
      </p:sp>
      <p:cxnSp>
        <p:nvCxnSpPr>
          <p:cNvPr id="21" name="直線矢印コネクタ 20"/>
          <p:cNvCxnSpPr>
            <a:stCxn id="17" idx="2"/>
            <a:endCxn id="34" idx="0"/>
          </p:cNvCxnSpPr>
          <p:nvPr/>
        </p:nvCxnSpPr>
        <p:spPr>
          <a:xfrm flipH="1">
            <a:off x="4657456" y="5770793"/>
            <a:ext cx="2666" cy="5112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フローチャート : 代替処理 22"/>
          <p:cNvSpPr/>
          <p:nvPr/>
        </p:nvSpPr>
        <p:spPr>
          <a:xfrm>
            <a:off x="4652605" y="5796307"/>
            <a:ext cx="679538" cy="262622"/>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altLang="ja-JP" sz="1200" dirty="0" smtClean="0">
                <a:solidFill>
                  <a:prstClr val="black"/>
                </a:solidFill>
                <a:latin typeface="Meiryo UI" pitchFamily="50" charset="-128"/>
                <a:ea typeface="Meiryo UI" pitchFamily="50" charset="-128"/>
                <a:cs typeface="Meiryo UI" pitchFamily="50" charset="-128"/>
              </a:rPr>
              <a:t>YES</a:t>
            </a:r>
            <a:endParaRPr lang="ja-JP" altLang="en-US" sz="1200" dirty="0">
              <a:solidFill>
                <a:prstClr val="black"/>
              </a:solidFill>
              <a:latin typeface="Meiryo UI" pitchFamily="50" charset="-128"/>
              <a:ea typeface="Meiryo UI" pitchFamily="50" charset="-128"/>
              <a:cs typeface="Meiryo UI" pitchFamily="50" charset="-128"/>
            </a:endParaRPr>
          </a:p>
        </p:txBody>
      </p:sp>
      <p:cxnSp>
        <p:nvCxnSpPr>
          <p:cNvPr id="28" name="カギ線コネクタ 27"/>
          <p:cNvCxnSpPr>
            <a:stCxn id="17" idx="3"/>
            <a:endCxn id="19" idx="0"/>
          </p:cNvCxnSpPr>
          <p:nvPr/>
        </p:nvCxnSpPr>
        <p:spPr>
          <a:xfrm>
            <a:off x="6280122" y="5302793"/>
            <a:ext cx="1470617" cy="493523"/>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73" name="フローチャート : 代替処理 72"/>
          <p:cNvSpPr/>
          <p:nvPr/>
        </p:nvSpPr>
        <p:spPr>
          <a:xfrm>
            <a:off x="6222719" y="5040171"/>
            <a:ext cx="679538" cy="262622"/>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altLang="ja-JP" sz="1200" dirty="0" smtClean="0">
                <a:solidFill>
                  <a:prstClr val="black"/>
                </a:solidFill>
                <a:latin typeface="Meiryo UI" pitchFamily="50" charset="-128"/>
                <a:ea typeface="Meiryo UI" pitchFamily="50" charset="-128"/>
                <a:cs typeface="Meiryo UI" pitchFamily="50" charset="-128"/>
              </a:rPr>
              <a:t>NO</a:t>
            </a:r>
            <a:endParaRPr lang="ja-JP" altLang="en-US" sz="1200" dirty="0">
              <a:solidFill>
                <a:prstClr val="black"/>
              </a:solidFill>
              <a:latin typeface="Meiryo UI" pitchFamily="50" charset="-128"/>
              <a:ea typeface="Meiryo UI" pitchFamily="50" charset="-128"/>
              <a:cs typeface="Meiryo UI" pitchFamily="50" charset="-128"/>
            </a:endParaRPr>
          </a:p>
        </p:txBody>
      </p:sp>
      <p:cxnSp>
        <p:nvCxnSpPr>
          <p:cNvPr id="76" name="カギ線コネクタ 75"/>
          <p:cNvCxnSpPr>
            <a:stCxn id="19" idx="2"/>
          </p:cNvCxnSpPr>
          <p:nvPr/>
        </p:nvCxnSpPr>
        <p:spPr>
          <a:xfrm rot="5400000" flipH="1">
            <a:off x="5339501" y="3943782"/>
            <a:ext cx="1725218" cy="3097259"/>
          </a:xfrm>
          <a:prstGeom prst="bentConnector4">
            <a:avLst>
              <a:gd name="adj1" fmla="val -13250"/>
              <a:gd name="adj2" fmla="val -4082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a:stCxn id="13" idx="2"/>
            <a:endCxn id="17" idx="0"/>
          </p:cNvCxnSpPr>
          <p:nvPr/>
        </p:nvCxnSpPr>
        <p:spPr>
          <a:xfrm>
            <a:off x="4656732" y="3584244"/>
            <a:ext cx="3390" cy="12505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8" idx="2"/>
            <a:endCxn id="13" idx="0"/>
          </p:cNvCxnSpPr>
          <p:nvPr/>
        </p:nvCxnSpPr>
        <p:spPr>
          <a:xfrm>
            <a:off x="4644168" y="1154297"/>
            <a:ext cx="12564" cy="1491288"/>
          </a:xfrm>
          <a:prstGeom prst="line">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フローチャート : 判断 32"/>
          <p:cNvSpPr/>
          <p:nvPr/>
        </p:nvSpPr>
        <p:spPr>
          <a:xfrm>
            <a:off x="2858556" y="1347461"/>
            <a:ext cx="3531792" cy="650053"/>
          </a:xfrm>
          <a:prstGeom prst="flowChartDecision">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fontAlgn="auto">
              <a:spcBef>
                <a:spcPts val="0"/>
              </a:spcBef>
              <a:spcAft>
                <a:spcPts val="0"/>
              </a:spcAft>
            </a:pPr>
            <a:r>
              <a:rPr lang="ja-JP" altLang="en-US" sz="1400" b="1" dirty="0" smtClean="0">
                <a:solidFill>
                  <a:prstClr val="black"/>
                </a:solidFill>
                <a:latin typeface="Meiryo UI" pitchFamily="50" charset="-128"/>
                <a:ea typeface="Meiryo UI" pitchFamily="50" charset="-128"/>
                <a:cs typeface="Meiryo UI" pitchFamily="50" charset="-128"/>
              </a:rPr>
              <a:t>将来像実現の上で</a:t>
            </a:r>
            <a:endParaRPr lang="en-US" altLang="ja-JP" sz="1400" b="1" dirty="0" smtClean="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pPr>
            <a:r>
              <a:rPr lang="ja-JP" altLang="en-US" sz="1400" b="1" dirty="0" smtClean="0">
                <a:solidFill>
                  <a:prstClr val="black"/>
                </a:solidFill>
                <a:latin typeface="Meiryo UI" pitchFamily="50" charset="-128"/>
                <a:ea typeface="Meiryo UI" pitchFamily="50" charset="-128"/>
                <a:cs typeface="Meiryo UI" pitchFamily="50" charset="-128"/>
              </a:rPr>
              <a:t>必要な鉄道ネットワークの検証</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40" name="正方形/長方形 39"/>
          <p:cNvSpPr/>
          <p:nvPr/>
        </p:nvSpPr>
        <p:spPr>
          <a:xfrm>
            <a:off x="2275190" y="1933723"/>
            <a:ext cx="4737056" cy="738664"/>
          </a:xfrm>
          <a:prstGeom prst="rect">
            <a:avLst/>
          </a:prstGeom>
        </p:spPr>
        <p:txBody>
          <a:bodyPr wrap="square">
            <a:spAutoFit/>
          </a:bodyPr>
          <a:lstStyle/>
          <a:p>
            <a:pPr fontAlgn="auto">
              <a:spcBef>
                <a:spcPts val="0"/>
              </a:spcBef>
              <a:spcAft>
                <a:spcPts val="0"/>
              </a:spcAft>
            </a:pPr>
            <a:r>
              <a:rPr lang="ja-JP" altLang="en-US" sz="1400" dirty="0">
                <a:latin typeface="Meiryo UI" pitchFamily="50" charset="-128"/>
                <a:ea typeface="Meiryo UI" pitchFamily="50" charset="-128"/>
                <a:cs typeface="Meiryo UI" pitchFamily="50" charset="-128"/>
              </a:rPr>
              <a:t>新</a:t>
            </a:r>
            <a:r>
              <a:rPr lang="ja-JP" altLang="en-US" sz="1400" dirty="0" smtClean="0">
                <a:latin typeface="Meiryo UI" pitchFamily="50" charset="-128"/>
                <a:ea typeface="Meiryo UI" pitchFamily="50" charset="-128"/>
                <a:cs typeface="Meiryo UI" pitchFamily="50" charset="-128"/>
              </a:rPr>
              <a:t>大阪・関西３空港・世界遺産へのアクセス強化／京阪神各都市の結節強化／放射状鉄道の環状結節／都市防災機能の向上から必要な路線</a:t>
            </a:r>
            <a:r>
              <a:rPr lang="ja-JP" altLang="en-US" sz="1400" u="sng" dirty="0" smtClean="0">
                <a:latin typeface="Meiryo UI" pitchFamily="50" charset="-128"/>
                <a:ea typeface="Meiryo UI" pitchFamily="50" charset="-128"/>
                <a:cs typeface="Meiryo UI" pitchFamily="50" charset="-128"/>
              </a:rPr>
              <a:t>　</a:t>
            </a:r>
            <a:endParaRPr lang="ja-JP" altLang="en-US" sz="1400" u="sng" dirty="0">
              <a:latin typeface="Meiryo UI" pitchFamily="50" charset="-128"/>
              <a:ea typeface="Meiryo UI" pitchFamily="50" charset="-128"/>
              <a:cs typeface="Meiryo UI" pitchFamily="50" charset="-128"/>
            </a:endParaRPr>
          </a:p>
        </p:txBody>
      </p:sp>
      <p:sp>
        <p:nvSpPr>
          <p:cNvPr id="29" name="角丸四角形 28"/>
          <p:cNvSpPr/>
          <p:nvPr/>
        </p:nvSpPr>
        <p:spPr>
          <a:xfrm>
            <a:off x="3510200" y="3797714"/>
            <a:ext cx="2268000" cy="343818"/>
          </a:xfrm>
          <a:prstGeom prst="roundRect">
            <a:avLst>
              <a:gd name="adj" fmla="val 4263"/>
            </a:avLst>
          </a:prstGeom>
          <a:solidFill>
            <a:srgbClr val="FFD4C0"/>
          </a:solidFill>
          <a:ln w="254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smtClean="0">
                <a:solidFill>
                  <a:srgbClr val="FF0000"/>
                </a:solidFill>
                <a:latin typeface="Meiryo UI" pitchFamily="50" charset="-128"/>
                <a:ea typeface="Meiryo UI" pitchFamily="50" charset="-128"/>
                <a:cs typeface="Meiryo UI" pitchFamily="50" charset="-128"/>
              </a:rPr>
              <a:t>＊地方による取組みが基本</a:t>
            </a:r>
            <a:endParaRPr lang="en-US" altLang="ja-JP" sz="1400" b="1" dirty="0" smtClean="0">
              <a:solidFill>
                <a:srgbClr val="FF0000"/>
              </a:solidFill>
              <a:latin typeface="Meiryo UI" pitchFamily="50" charset="-128"/>
              <a:ea typeface="Meiryo UI" pitchFamily="50" charset="-128"/>
              <a:cs typeface="Meiryo UI" pitchFamily="50" charset="-128"/>
            </a:endParaRPr>
          </a:p>
        </p:txBody>
      </p:sp>
      <p:sp>
        <p:nvSpPr>
          <p:cNvPr id="44" name="正方形/長方形 43"/>
          <p:cNvSpPr/>
          <p:nvPr/>
        </p:nvSpPr>
        <p:spPr>
          <a:xfrm>
            <a:off x="6712585" y="1158514"/>
            <a:ext cx="2081019" cy="523220"/>
          </a:xfrm>
          <a:prstGeom prst="rect">
            <a:avLst/>
          </a:prstGeom>
        </p:spPr>
        <p:txBody>
          <a:bodyPr wrap="none">
            <a:spAutoFit/>
          </a:bodyPr>
          <a:lstStyle/>
          <a:p>
            <a:pPr fontAlgn="auto">
              <a:spcBef>
                <a:spcPts val="0"/>
              </a:spcBef>
              <a:spcAft>
                <a:spcPts val="0"/>
              </a:spcAft>
            </a:pPr>
            <a:r>
              <a:rPr lang="ja-JP" altLang="en-US" sz="1400" dirty="0" smtClean="0">
                <a:solidFill>
                  <a:prstClr val="black"/>
                </a:solidFill>
                <a:latin typeface="Meiryo UI" pitchFamily="50" charset="-128"/>
                <a:ea typeface="Meiryo UI" pitchFamily="50" charset="-128"/>
                <a:cs typeface="Meiryo UI" pitchFamily="50" charset="-128"/>
              </a:rPr>
              <a:t>都市のにぎわい・魅力向上</a:t>
            </a:r>
            <a:endParaRPr lang="en-US" altLang="ja-JP" sz="1400" dirty="0" smtClean="0">
              <a:solidFill>
                <a:prstClr val="black"/>
              </a:solidFill>
              <a:latin typeface="Meiryo UI" pitchFamily="50" charset="-128"/>
              <a:ea typeface="Meiryo UI" pitchFamily="50" charset="-128"/>
              <a:cs typeface="Meiryo UI" pitchFamily="50" charset="-128"/>
            </a:endParaRPr>
          </a:p>
          <a:p>
            <a:pPr fontAlgn="auto">
              <a:spcBef>
                <a:spcPts val="0"/>
              </a:spcBef>
              <a:spcAft>
                <a:spcPts val="0"/>
              </a:spcAft>
            </a:pPr>
            <a:r>
              <a:rPr lang="ja-JP" altLang="en-US" sz="1400" dirty="0" smtClean="0">
                <a:solidFill>
                  <a:prstClr val="black"/>
                </a:solidFill>
                <a:latin typeface="Meiryo UI" pitchFamily="50" charset="-128"/>
                <a:ea typeface="Meiryo UI" pitchFamily="50" charset="-128"/>
                <a:cs typeface="Meiryo UI" pitchFamily="50" charset="-128"/>
              </a:rPr>
              <a:t>の上で必要な路線</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45" name="正方形/長方形 44"/>
          <p:cNvSpPr/>
          <p:nvPr/>
        </p:nvSpPr>
        <p:spPr>
          <a:xfrm>
            <a:off x="665387" y="1374409"/>
            <a:ext cx="1962397" cy="307777"/>
          </a:xfrm>
          <a:prstGeom prst="rect">
            <a:avLst/>
          </a:prstGeom>
        </p:spPr>
        <p:txBody>
          <a:bodyPr wrap="none">
            <a:spAutoFit/>
          </a:bodyPr>
          <a:lstStyle/>
          <a:p>
            <a:pPr fontAlgn="auto">
              <a:spcBef>
                <a:spcPts val="0"/>
              </a:spcBef>
              <a:spcAft>
                <a:spcPts val="0"/>
              </a:spcAft>
            </a:pPr>
            <a:r>
              <a:rPr lang="ja-JP" altLang="en-US" sz="1400" dirty="0" smtClean="0">
                <a:solidFill>
                  <a:prstClr val="black"/>
                </a:solidFill>
                <a:latin typeface="Meiryo UI" pitchFamily="50" charset="-128"/>
                <a:ea typeface="Meiryo UI" pitchFamily="50" charset="-128"/>
                <a:cs typeface="Meiryo UI" pitchFamily="50" charset="-128"/>
              </a:rPr>
              <a:t>国家戦略上必要</a:t>
            </a:r>
            <a:r>
              <a:rPr lang="ja-JP" altLang="en-US" sz="1400" dirty="0">
                <a:solidFill>
                  <a:prstClr val="black"/>
                </a:solidFill>
                <a:latin typeface="Meiryo UI" pitchFamily="50" charset="-128"/>
                <a:ea typeface="Meiryo UI" pitchFamily="50" charset="-128"/>
                <a:cs typeface="Meiryo UI" pitchFamily="50" charset="-128"/>
              </a:rPr>
              <a:t>な路線</a:t>
            </a:r>
          </a:p>
        </p:txBody>
      </p:sp>
      <p:sp>
        <p:nvSpPr>
          <p:cNvPr id="32" name="テキスト ボックス 31"/>
          <p:cNvSpPr txBox="1"/>
          <p:nvPr/>
        </p:nvSpPr>
        <p:spPr>
          <a:xfrm>
            <a:off x="369201" y="5506795"/>
            <a:ext cx="3233108" cy="373716"/>
          </a:xfrm>
          <a:prstGeom prst="rect">
            <a:avLst/>
          </a:prstGeom>
          <a:noFill/>
          <a:ln w="6350">
            <a:noFill/>
            <a:prstDash val="sysDot"/>
          </a:ln>
        </p:spPr>
        <p:txBody>
          <a:bodyPr wrap="square" lIns="95782" tIns="47891" rIns="95782" bIns="47891" rtlCol="0" anchor="ctr">
            <a:spAutoFit/>
          </a:bodyPr>
          <a:lstStyle/>
          <a:p>
            <a:pPr algn="r"/>
            <a:r>
              <a:rPr lang="ja-JP" altLang="en-US" dirty="0" smtClean="0">
                <a:latin typeface="Meiryo UI" pitchFamily="50" charset="-128"/>
                <a:ea typeface="Meiryo UI" pitchFamily="50" charset="-128"/>
                <a:cs typeface="Meiryo UI" pitchFamily="50" charset="-128"/>
              </a:rPr>
              <a:t>注）</a:t>
            </a:r>
            <a:r>
              <a:rPr lang="ja-JP" altLang="en-US" b="1" dirty="0" smtClean="0">
                <a:latin typeface="Meiryo UI" pitchFamily="50" charset="-128"/>
                <a:ea typeface="Meiryo UI" pitchFamily="50" charset="-128"/>
                <a:cs typeface="Meiryo UI" pitchFamily="50" charset="-128"/>
              </a:rPr>
              <a:t>整備費</a:t>
            </a:r>
            <a:r>
              <a:rPr lang="ja-JP" altLang="en-US" b="1" dirty="0">
                <a:latin typeface="Meiryo UI" pitchFamily="50" charset="-128"/>
                <a:ea typeface="Meiryo UI" pitchFamily="50" charset="-128"/>
                <a:cs typeface="Meiryo UI" pitchFamily="50" charset="-128"/>
              </a:rPr>
              <a:t>は考慮していない</a:t>
            </a:r>
            <a:endParaRPr lang="en-US" altLang="ja-JP" b="1" dirty="0">
              <a:latin typeface="Meiryo UI" pitchFamily="50" charset="-128"/>
              <a:ea typeface="Meiryo UI" pitchFamily="50" charset="-128"/>
              <a:cs typeface="Meiryo UI" pitchFamily="50" charset="-128"/>
            </a:endParaRPr>
          </a:p>
        </p:txBody>
      </p:sp>
      <p:sp>
        <p:nvSpPr>
          <p:cNvPr id="34" name="フローチャート: 処理 33"/>
          <p:cNvSpPr/>
          <p:nvPr/>
        </p:nvSpPr>
        <p:spPr>
          <a:xfrm>
            <a:off x="2857456" y="6282050"/>
            <a:ext cx="3600000" cy="540000"/>
          </a:xfrm>
          <a:prstGeom prst="flowChartProcess">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ja-JP" altLang="en-US" sz="1500" b="1" dirty="0">
                <a:solidFill>
                  <a:schemeClr val="tx1"/>
                </a:solidFill>
                <a:latin typeface="Meiryo UI" pitchFamily="50" charset="-128"/>
                <a:ea typeface="Meiryo UI" pitchFamily="50" charset="-128"/>
                <a:cs typeface="Meiryo UI" pitchFamily="50" charset="-128"/>
              </a:rPr>
              <a:t>今後、事業の実施の可否について</a:t>
            </a:r>
            <a:r>
              <a:rPr lang="ja-JP" altLang="en-US" sz="1500" b="1" dirty="0" smtClean="0">
                <a:solidFill>
                  <a:schemeClr val="tx1"/>
                </a:solidFill>
                <a:latin typeface="Meiryo UI" pitchFamily="50" charset="-128"/>
                <a:ea typeface="Meiryo UI" pitchFamily="50" charset="-128"/>
                <a:cs typeface="Meiryo UI" pitchFamily="50" charset="-128"/>
              </a:rPr>
              <a:t>、</a:t>
            </a:r>
            <a:endParaRPr lang="en-US" altLang="ja-JP" sz="1500" b="1" dirty="0" smtClean="0">
              <a:solidFill>
                <a:schemeClr val="tx1"/>
              </a:solidFill>
              <a:latin typeface="Meiryo UI" pitchFamily="50" charset="-128"/>
              <a:ea typeface="Meiryo UI" pitchFamily="50" charset="-128"/>
              <a:cs typeface="Meiryo UI" pitchFamily="50" charset="-128"/>
            </a:endParaRPr>
          </a:p>
          <a:p>
            <a:pPr algn="ctr"/>
            <a:r>
              <a:rPr lang="ja-JP" altLang="en-US" sz="1500" b="1" dirty="0" smtClean="0">
                <a:solidFill>
                  <a:schemeClr val="tx1"/>
                </a:solidFill>
                <a:latin typeface="Meiryo UI" pitchFamily="50" charset="-128"/>
                <a:ea typeface="Meiryo UI" pitchFamily="50" charset="-128"/>
                <a:cs typeface="Meiryo UI" pitchFamily="50" charset="-128"/>
              </a:rPr>
              <a:t>個別</a:t>
            </a:r>
            <a:r>
              <a:rPr lang="ja-JP" altLang="en-US" sz="1500" b="1" dirty="0">
                <a:solidFill>
                  <a:schemeClr val="tx1"/>
                </a:solidFill>
                <a:latin typeface="Meiryo UI" pitchFamily="50" charset="-128"/>
                <a:ea typeface="Meiryo UI" pitchFamily="50" charset="-128"/>
                <a:cs typeface="Meiryo UI" pitchFamily="50" charset="-128"/>
              </a:rPr>
              <a:t>に検討が必要な路線</a:t>
            </a:r>
          </a:p>
        </p:txBody>
      </p:sp>
      <p:sp>
        <p:nvSpPr>
          <p:cNvPr id="6" name="テキスト ボックス 5"/>
          <p:cNvSpPr txBox="1"/>
          <p:nvPr/>
        </p:nvSpPr>
        <p:spPr>
          <a:xfrm>
            <a:off x="5296696" y="5283285"/>
            <a:ext cx="1152128"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注）</a:t>
            </a:r>
            <a:endParaRPr kumimoji="1" lang="ja-JP" altLang="en-US" sz="1100" dirty="0">
              <a:latin typeface="Meiryo UI" panose="020B0604030504040204" pitchFamily="50" charset="-128"/>
              <a:ea typeface="Meiryo UI" panose="020B0604030504040204" pitchFamily="50" charset="-128"/>
            </a:endParaRPr>
          </a:p>
        </p:txBody>
      </p:sp>
      <p:sp>
        <p:nvSpPr>
          <p:cNvPr id="2" name="正方形/長方形 1"/>
          <p:cNvSpPr/>
          <p:nvPr/>
        </p:nvSpPr>
        <p:spPr>
          <a:xfrm>
            <a:off x="-228983" y="287469"/>
            <a:ext cx="3618298" cy="461665"/>
          </a:xfrm>
          <a:prstGeom prst="rect">
            <a:avLst/>
          </a:prstGeom>
        </p:spPr>
        <p:txBody>
          <a:bodyPr wrap="none">
            <a:spAutoFit/>
          </a:bodyPr>
          <a:lstStyle/>
          <a:p>
            <a:r>
              <a:rPr lang="ja-JP" altLang="en-US" b="1" dirty="0">
                <a:solidFill>
                  <a:prstClr val="black"/>
                </a:solidFill>
                <a:latin typeface="Meiryo UI" pitchFamily="50" charset="-128"/>
                <a:ea typeface="Meiryo UI" pitchFamily="50" charset="-128"/>
                <a:cs typeface="Meiryo UI" pitchFamily="50" charset="-128"/>
              </a:rPr>
              <a:t>　</a:t>
            </a:r>
            <a:r>
              <a:rPr lang="ja-JP" altLang="en-US" sz="2400" b="1" u="sng" dirty="0" smtClean="0">
                <a:solidFill>
                  <a:prstClr val="black"/>
                </a:solidFill>
                <a:latin typeface="Meiryo UI" pitchFamily="50" charset="-128"/>
                <a:ea typeface="Meiryo UI" pitchFamily="50" charset="-128"/>
                <a:cs typeface="Meiryo UI" pitchFamily="50" charset="-128"/>
              </a:rPr>
              <a:t>①鉄道ネットワークの充実</a:t>
            </a:r>
            <a:endParaRPr lang="ja-JP" altLang="en-US" sz="2400" dirty="0"/>
          </a:p>
        </p:txBody>
      </p:sp>
      <p:sp>
        <p:nvSpPr>
          <p:cNvPr id="30" name="正方形/長方形 29"/>
          <p:cNvSpPr/>
          <p:nvPr/>
        </p:nvSpPr>
        <p:spPr>
          <a:xfrm>
            <a:off x="-204565" y="-57088"/>
            <a:ext cx="2654894" cy="461665"/>
          </a:xfrm>
          <a:prstGeom prst="rect">
            <a:avLst/>
          </a:prstGeom>
        </p:spPr>
        <p:txBody>
          <a:bodyPr wrap="none">
            <a:spAutoFit/>
          </a:bodyPr>
          <a:lstStyle/>
          <a:p>
            <a:r>
              <a:rPr lang="ja-JP" altLang="en-US" b="1" dirty="0">
                <a:solidFill>
                  <a:prstClr val="black"/>
                </a:solidFill>
                <a:latin typeface="Meiryo UI" pitchFamily="50" charset="-128"/>
                <a:ea typeface="Meiryo UI" pitchFamily="50" charset="-128"/>
                <a:cs typeface="Meiryo UI" pitchFamily="50" charset="-128"/>
              </a:rPr>
              <a:t>　</a:t>
            </a:r>
            <a:r>
              <a:rPr lang="ja-JP" altLang="en-US" b="1" dirty="0" smtClean="0">
                <a:solidFill>
                  <a:prstClr val="black"/>
                </a:solidFill>
                <a:latin typeface="Meiryo UI" pitchFamily="50" charset="-128"/>
                <a:ea typeface="Meiryo UI" pitchFamily="50" charset="-128"/>
                <a:cs typeface="Meiryo UI" pitchFamily="50" charset="-128"/>
              </a:rPr>
              <a:t>■</a:t>
            </a:r>
            <a:r>
              <a:rPr lang="ja-JP" altLang="en-US" sz="2400" b="1" dirty="0" smtClean="0">
                <a:solidFill>
                  <a:prstClr val="black"/>
                </a:solidFill>
                <a:latin typeface="Meiryo UI" pitchFamily="50" charset="-128"/>
                <a:ea typeface="Meiryo UI" pitchFamily="50" charset="-128"/>
                <a:cs typeface="Meiryo UI" pitchFamily="50" charset="-128"/>
              </a:rPr>
              <a:t>取組みの方向性</a:t>
            </a:r>
            <a:endParaRPr lang="ja-JP" altLang="en-US" sz="2400" dirty="0"/>
          </a:p>
        </p:txBody>
      </p:sp>
    </p:spTree>
    <p:extLst>
      <p:ext uri="{BB962C8B-B14F-4D97-AF65-F5344CB8AC3E}">
        <p14:creationId xmlns:p14="http://schemas.microsoft.com/office/powerpoint/2010/main" val="13057152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48943" y="3859321"/>
            <a:ext cx="9072000" cy="1476000"/>
          </a:xfrm>
          <a:prstGeom prst="roundRect">
            <a:avLst>
              <a:gd name="adj" fmla="val 7461"/>
            </a:avLst>
          </a:prstGeom>
          <a:noFill/>
          <a:ln w="25400">
            <a:solidFill>
              <a:schemeClr val="accent1"/>
            </a:solidFill>
          </a:ln>
        </p:spPr>
        <p:txBody>
          <a:bodyPr wrap="square" rtlCol="0">
            <a:spAutoFit/>
          </a:bodyPr>
          <a:lstStyle/>
          <a:p>
            <a:pPr>
              <a:lnSpc>
                <a:spcPts val="2200"/>
              </a:lnSpc>
            </a:pPr>
            <a:r>
              <a:rPr kumimoji="1" lang="ja-JP" altLang="en-US" sz="2000" b="1" dirty="0" smtClean="0">
                <a:latin typeface="Meiryo UI" pitchFamily="50" charset="-128"/>
                <a:ea typeface="Meiryo UI" pitchFamily="50" charset="-128"/>
                <a:cs typeface="Meiryo UI" pitchFamily="50" charset="-128"/>
              </a:rPr>
              <a:t>◆　</a:t>
            </a:r>
            <a:r>
              <a:rPr kumimoji="1" lang="ja-JP" altLang="en-US" sz="2000" b="1" u="sng" dirty="0" smtClean="0">
                <a:latin typeface="Meiryo UI" pitchFamily="50" charset="-128"/>
                <a:ea typeface="Meiryo UI" pitchFamily="50" charset="-128"/>
                <a:cs typeface="Meiryo UI" pitchFamily="50" charset="-128"/>
              </a:rPr>
              <a:t>大阪府として、事業実施の可否の判断の際には、以下の事項を精査</a:t>
            </a:r>
            <a:endParaRPr kumimoji="1" lang="en-US" altLang="ja-JP" sz="2000" b="1" u="sng" dirty="0" smtClean="0">
              <a:latin typeface="Meiryo UI" pitchFamily="50" charset="-128"/>
              <a:ea typeface="Meiryo UI" pitchFamily="50" charset="-128"/>
              <a:cs typeface="Meiryo UI" pitchFamily="50" charset="-128"/>
            </a:endParaRPr>
          </a:p>
          <a:p>
            <a:pPr marL="800100" lvl="1" indent="-342900">
              <a:lnSpc>
                <a:spcPts val="2200"/>
              </a:lnSpc>
              <a:buFont typeface="Wingdings" pitchFamily="2" charset="2"/>
              <a:buChar char="Ø"/>
            </a:pPr>
            <a:r>
              <a:rPr lang="ja-JP" altLang="en-US" dirty="0" smtClean="0">
                <a:latin typeface="Meiryo UI" pitchFamily="50" charset="-128"/>
                <a:ea typeface="Meiryo UI" pitchFamily="50" charset="-128"/>
                <a:cs typeface="Meiryo UI" pitchFamily="50" charset="-128"/>
              </a:rPr>
              <a:t>事業費、事業スキーム、事業</a:t>
            </a:r>
            <a:r>
              <a:rPr lang="ja-JP" altLang="en-US" dirty="0">
                <a:latin typeface="Meiryo UI" pitchFamily="50" charset="-128"/>
                <a:ea typeface="Meiryo UI" pitchFamily="50" charset="-128"/>
                <a:cs typeface="Meiryo UI" pitchFamily="50" charset="-128"/>
              </a:rPr>
              <a:t>の</a:t>
            </a:r>
            <a:r>
              <a:rPr lang="ja-JP" altLang="en-US" dirty="0" smtClean="0">
                <a:latin typeface="Meiryo UI" pitchFamily="50" charset="-128"/>
                <a:ea typeface="Meiryo UI" pitchFamily="50" charset="-128"/>
                <a:cs typeface="Meiryo UI" pitchFamily="50" charset="-128"/>
              </a:rPr>
              <a:t>採算性</a:t>
            </a:r>
            <a:endParaRPr lang="en-US" altLang="ja-JP" dirty="0" smtClean="0">
              <a:latin typeface="Meiryo UI" pitchFamily="50" charset="-128"/>
              <a:ea typeface="Meiryo UI" pitchFamily="50" charset="-128"/>
              <a:cs typeface="Meiryo UI" pitchFamily="50" charset="-128"/>
            </a:endParaRPr>
          </a:p>
          <a:p>
            <a:pPr marL="800100" lvl="1" indent="-342900">
              <a:lnSpc>
                <a:spcPts val="2200"/>
              </a:lnSpc>
              <a:buFont typeface="Wingdings" pitchFamily="2" charset="2"/>
              <a:buChar char="Ø"/>
            </a:pPr>
            <a:r>
              <a:rPr lang="ja-JP" altLang="en-US" dirty="0" smtClean="0">
                <a:latin typeface="Meiryo UI" pitchFamily="50" charset="-128"/>
                <a:ea typeface="Meiryo UI" pitchFamily="50" charset="-128"/>
                <a:cs typeface="Meiryo UI" pitchFamily="50" charset="-128"/>
              </a:rPr>
              <a:t>鉄道事</a:t>
            </a:r>
            <a:r>
              <a:rPr lang="ja-JP" altLang="en-US" dirty="0">
                <a:latin typeface="Meiryo UI" pitchFamily="50" charset="-128"/>
                <a:ea typeface="Meiryo UI" pitchFamily="50" charset="-128"/>
                <a:cs typeface="Meiryo UI" pitchFamily="50" charset="-128"/>
              </a:rPr>
              <a:t>業者の意欲、地元市との連携</a:t>
            </a:r>
            <a:endParaRPr lang="en-US" altLang="ja-JP" dirty="0">
              <a:latin typeface="Meiryo UI" pitchFamily="50" charset="-128"/>
              <a:ea typeface="Meiryo UI" pitchFamily="50" charset="-128"/>
              <a:cs typeface="Meiryo UI" pitchFamily="50" charset="-128"/>
            </a:endParaRPr>
          </a:p>
          <a:p>
            <a:pPr marL="800100" lvl="1" indent="-342900">
              <a:lnSpc>
                <a:spcPts val="2200"/>
              </a:lnSpc>
              <a:buFont typeface="Wingdings" pitchFamily="2" charset="2"/>
              <a:buChar char="Ø"/>
            </a:pPr>
            <a:r>
              <a:rPr lang="ja-JP" altLang="en-US" dirty="0" smtClean="0">
                <a:latin typeface="Meiryo UI" pitchFamily="50" charset="-128"/>
                <a:ea typeface="Meiryo UI" pitchFamily="50" charset="-128"/>
                <a:cs typeface="Meiryo UI" pitchFamily="50" charset="-128"/>
              </a:rPr>
              <a:t>広域的な効果、関連まちづくり</a:t>
            </a:r>
            <a:endParaRPr lang="en-US" altLang="ja-JP" dirty="0" smtClean="0">
              <a:latin typeface="Meiryo UI" pitchFamily="50" charset="-128"/>
              <a:ea typeface="Meiryo UI" pitchFamily="50" charset="-128"/>
              <a:cs typeface="Meiryo UI" pitchFamily="50" charset="-128"/>
            </a:endParaRPr>
          </a:p>
          <a:p>
            <a:pPr marL="800100" lvl="1" indent="-342900">
              <a:lnSpc>
                <a:spcPts val="2200"/>
              </a:lnSpc>
              <a:buFont typeface="Wingdings" pitchFamily="2" charset="2"/>
              <a:buChar char="Ø"/>
            </a:pPr>
            <a:r>
              <a:rPr lang="ja-JP" altLang="en-US" dirty="0" smtClean="0">
                <a:latin typeface="Meiryo UI" pitchFamily="50" charset="-128"/>
                <a:ea typeface="Meiryo UI" pitchFamily="50" charset="-128"/>
                <a:cs typeface="Meiryo UI" pitchFamily="50" charset="-128"/>
              </a:rPr>
              <a:t>大阪府としての関与の度合い、</a:t>
            </a:r>
            <a:r>
              <a:rPr kumimoji="1" lang="ja-JP" altLang="en-US" dirty="0" smtClean="0">
                <a:latin typeface="Meiryo UI" pitchFamily="50" charset="-128"/>
                <a:ea typeface="Meiryo UI" pitchFamily="50" charset="-128"/>
                <a:cs typeface="Meiryo UI" pitchFamily="50" charset="-128"/>
              </a:rPr>
              <a:t>他の事業中路線の進捗状況　など</a:t>
            </a:r>
            <a:endParaRPr kumimoji="1" lang="en-US" altLang="ja-JP" dirty="0" smtClean="0">
              <a:latin typeface="Meiryo UI" pitchFamily="50" charset="-128"/>
              <a:ea typeface="Meiryo UI" pitchFamily="50" charset="-128"/>
              <a:cs typeface="Meiryo UI" pitchFamily="50" charset="-128"/>
            </a:endParaRPr>
          </a:p>
        </p:txBody>
      </p:sp>
      <p:sp>
        <p:nvSpPr>
          <p:cNvPr id="8" name="ストライプ矢印 7"/>
          <p:cNvSpPr/>
          <p:nvPr/>
        </p:nvSpPr>
        <p:spPr>
          <a:xfrm rot="5400000">
            <a:off x="4449084" y="2200047"/>
            <a:ext cx="252000" cy="288000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40268" y="116378"/>
            <a:ext cx="9072000" cy="2520000"/>
          </a:xfrm>
          <a:prstGeom prst="roundRect">
            <a:avLst>
              <a:gd name="adj" fmla="val 7461"/>
            </a:avLst>
          </a:prstGeom>
          <a:noFill/>
          <a:ln w="25400">
            <a:solidFill>
              <a:schemeClr val="accent1"/>
            </a:solidFill>
          </a:ln>
        </p:spPr>
        <p:txBody>
          <a:bodyPr wrap="square" rtlCol="0" anchor="ctr">
            <a:spAutoFit/>
          </a:bodyPr>
          <a:lstStyle/>
          <a:p>
            <a:pPr>
              <a:lnSpc>
                <a:spcPts val="2400"/>
              </a:lnSpc>
            </a:pPr>
            <a:r>
              <a:rPr lang="ja-JP" altLang="en-US" sz="2000" b="1" dirty="0">
                <a:latin typeface="Meiryo UI" pitchFamily="50" charset="-128"/>
                <a:ea typeface="Meiryo UI" pitchFamily="50" charset="-128"/>
                <a:cs typeface="Meiryo UI" pitchFamily="50" charset="-128"/>
              </a:rPr>
              <a:t>◆</a:t>
            </a:r>
            <a:r>
              <a:rPr lang="ja-JP" altLang="en-US" b="1"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現在事業中の戦略路線</a:t>
            </a:r>
            <a:r>
              <a:rPr lang="ja-JP" altLang="en-US" sz="2400" b="1" dirty="0">
                <a:latin typeface="Meiryo UI" pitchFamily="50" charset="-128"/>
                <a:ea typeface="Meiryo UI" pitchFamily="50" charset="-128"/>
                <a:cs typeface="Meiryo UI" pitchFamily="50" charset="-128"/>
              </a:rPr>
              <a:t>　</a:t>
            </a:r>
            <a:endParaRPr lang="en-US" altLang="ja-JP" sz="2400" b="1" dirty="0" smtClean="0">
              <a:latin typeface="Meiryo UI" pitchFamily="50" charset="-128"/>
              <a:ea typeface="Meiryo UI" pitchFamily="50" charset="-128"/>
              <a:cs typeface="Meiryo UI" pitchFamily="50" charset="-128"/>
            </a:endParaRPr>
          </a:p>
          <a:p>
            <a:pPr>
              <a:lnSpc>
                <a:spcPts val="2400"/>
              </a:lnSpc>
            </a:pPr>
            <a:endParaRPr lang="en-US" altLang="ja-JP" sz="2200" b="1" dirty="0" smtClean="0">
              <a:latin typeface="Meiryo UI" pitchFamily="50" charset="-128"/>
              <a:ea typeface="Meiryo UI" pitchFamily="50" charset="-128"/>
              <a:cs typeface="Meiryo UI" pitchFamily="50" charset="-128"/>
            </a:endParaRPr>
          </a:p>
          <a:p>
            <a:pPr>
              <a:lnSpc>
                <a:spcPts val="2400"/>
              </a:lnSpc>
            </a:pPr>
            <a:endParaRPr kumimoji="1" lang="en-US" altLang="ja-JP" sz="2200" b="1" dirty="0">
              <a:latin typeface="Meiryo UI" pitchFamily="50" charset="-128"/>
              <a:ea typeface="Meiryo UI" pitchFamily="50" charset="-128"/>
              <a:cs typeface="Meiryo UI" pitchFamily="50" charset="-128"/>
            </a:endParaRPr>
          </a:p>
          <a:p>
            <a:pPr>
              <a:lnSpc>
                <a:spcPts val="2400"/>
              </a:lnSpc>
            </a:pPr>
            <a:endParaRPr kumimoji="1" lang="en-US" altLang="ja-JP" sz="2000" b="1" dirty="0" smtClean="0">
              <a:latin typeface="Meiryo UI" pitchFamily="50" charset="-128"/>
              <a:ea typeface="Meiryo UI" pitchFamily="50" charset="-128"/>
              <a:cs typeface="Meiryo UI" pitchFamily="50" charset="-128"/>
            </a:endParaRPr>
          </a:p>
          <a:p>
            <a:pPr>
              <a:lnSpc>
                <a:spcPts val="2200"/>
              </a:lnSpc>
            </a:pPr>
            <a:r>
              <a:rPr kumimoji="1" lang="ja-JP" altLang="en-US" sz="2000" b="1" dirty="0" smtClean="0">
                <a:latin typeface="Meiryo UI" pitchFamily="50" charset="-128"/>
                <a:ea typeface="Meiryo UI" pitchFamily="50" charset="-128"/>
                <a:cs typeface="Meiryo UI" pitchFamily="50" charset="-128"/>
              </a:rPr>
              <a:t>◆</a:t>
            </a:r>
            <a:r>
              <a:rPr lang="ja-JP" altLang="en-US" sz="2000" b="1"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今回の見直しにより、一定の条件のもと、現時点において、料金</a:t>
            </a:r>
            <a:r>
              <a:rPr lang="ja-JP" altLang="en-US" dirty="0">
                <a:latin typeface="Meiryo UI" pitchFamily="50" charset="-128"/>
                <a:ea typeface="Meiryo UI" pitchFamily="50" charset="-128"/>
                <a:cs typeface="Meiryo UI" pitchFamily="50" charset="-128"/>
              </a:rPr>
              <a:t>収入により運営費を賄う</a:t>
            </a:r>
            <a:r>
              <a:rPr lang="ja-JP" altLang="en-US" dirty="0" smtClean="0">
                <a:latin typeface="Meiryo UI" pitchFamily="50" charset="-128"/>
                <a:ea typeface="Meiryo UI" pitchFamily="50" charset="-128"/>
                <a:cs typeface="Meiryo UI" pitchFamily="50" charset="-128"/>
              </a:rPr>
              <a:t>こと</a:t>
            </a:r>
            <a:endParaRPr lang="en-US" altLang="ja-JP" dirty="0" smtClean="0">
              <a:latin typeface="Meiryo UI" pitchFamily="50" charset="-128"/>
              <a:ea typeface="Meiryo UI" pitchFamily="50" charset="-128"/>
              <a:cs typeface="Meiryo UI" pitchFamily="50" charset="-128"/>
            </a:endParaRPr>
          </a:p>
          <a:p>
            <a:pPr>
              <a:lnSpc>
                <a:spcPts val="2200"/>
              </a:lnSpc>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ができるものとして、</a:t>
            </a:r>
            <a:r>
              <a:rPr lang="ja-JP" altLang="en-US" sz="2000" b="1" dirty="0" smtClean="0">
                <a:latin typeface="Meiryo UI" pitchFamily="50" charset="-128"/>
                <a:ea typeface="Meiryo UI" pitchFamily="50" charset="-128"/>
                <a:cs typeface="Meiryo UI" pitchFamily="50" charset="-128"/>
              </a:rPr>
              <a:t>今後、事業実施の可否について、個別に検討が必要な路線　　　　　　</a:t>
            </a:r>
            <a:endParaRPr lang="en-US" altLang="ja-JP" sz="2000" b="1" dirty="0" smtClean="0">
              <a:latin typeface="Meiryo UI" pitchFamily="50" charset="-128"/>
              <a:ea typeface="Meiryo UI" pitchFamily="50" charset="-128"/>
              <a:cs typeface="Meiryo UI" pitchFamily="50" charset="-128"/>
            </a:endParaRPr>
          </a:p>
          <a:p>
            <a:pPr>
              <a:lnSpc>
                <a:spcPts val="2400"/>
              </a:lnSpc>
            </a:pPr>
            <a:r>
              <a:rPr lang="ja-JP" altLang="en-US" sz="2000" b="1"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a:t>
            </a:r>
            <a:endParaRPr lang="en-US" altLang="ja-JP" dirty="0" smtClean="0">
              <a:latin typeface="Meiryo UI" pitchFamily="50" charset="-128"/>
              <a:ea typeface="Meiryo UI" pitchFamily="50" charset="-128"/>
              <a:cs typeface="Meiryo UI" pitchFamily="50" charset="-128"/>
            </a:endParaRPr>
          </a:p>
          <a:p>
            <a:pPr>
              <a:lnSpc>
                <a:spcPts val="2400"/>
              </a:lnSpc>
            </a:pPr>
            <a:endParaRPr lang="en-US" altLang="ja-JP" dirty="0">
              <a:latin typeface="Meiryo UI" pitchFamily="50" charset="-128"/>
              <a:ea typeface="Meiryo UI" pitchFamily="50" charset="-128"/>
              <a:cs typeface="Meiryo UI" pitchFamily="50" charset="-128"/>
            </a:endParaRPr>
          </a:p>
        </p:txBody>
      </p:sp>
      <p:sp>
        <p:nvSpPr>
          <p:cNvPr id="10" name="テキスト ボックス 9"/>
          <p:cNvSpPr txBox="1"/>
          <p:nvPr/>
        </p:nvSpPr>
        <p:spPr>
          <a:xfrm>
            <a:off x="55076" y="5446778"/>
            <a:ext cx="9032091" cy="548789"/>
          </a:xfrm>
          <a:prstGeom prst="roundRect">
            <a:avLst>
              <a:gd name="adj" fmla="val 7461"/>
            </a:avLst>
          </a:prstGeom>
          <a:noFill/>
          <a:ln w="12700">
            <a:solidFill>
              <a:schemeClr val="accent1"/>
            </a:solidFill>
          </a:ln>
        </p:spPr>
        <p:txBody>
          <a:bodyPr wrap="square" rtlCol="0" anchor="ctr">
            <a:spAutoFit/>
          </a:bodyPr>
          <a:lstStyle/>
          <a:p>
            <a:pPr marL="266700" indent="-266700">
              <a:lnSpc>
                <a:spcPts val="1700"/>
              </a:lnSpc>
            </a:pPr>
            <a:r>
              <a:rPr lang="ja-JP" altLang="en-US" sz="1700" b="1" dirty="0">
                <a:latin typeface="Meiryo UI" pitchFamily="50" charset="-128"/>
                <a:ea typeface="Meiryo UI" pitchFamily="50" charset="-128"/>
                <a:cs typeface="Meiryo UI" pitchFamily="50" charset="-128"/>
              </a:rPr>
              <a:t>・</a:t>
            </a:r>
            <a:r>
              <a:rPr kumimoji="1" lang="ja-JP" altLang="en-US" sz="1700" b="1" dirty="0" smtClean="0">
                <a:latin typeface="Meiryo UI" pitchFamily="50" charset="-128"/>
                <a:ea typeface="Meiryo UI" pitchFamily="50" charset="-128"/>
                <a:cs typeface="Meiryo UI" pitchFamily="50" charset="-128"/>
              </a:rPr>
              <a:t>　</a:t>
            </a:r>
            <a:r>
              <a:rPr lang="ja-JP" altLang="en-US" sz="1700" dirty="0" smtClean="0">
                <a:latin typeface="Meiryo UI" pitchFamily="50" charset="-128"/>
                <a:ea typeface="Meiryo UI" pitchFamily="50" charset="-128"/>
                <a:cs typeface="Meiryo UI" pitchFamily="50" charset="-128"/>
              </a:rPr>
              <a:t>桜島</a:t>
            </a:r>
            <a:r>
              <a:rPr lang="ja-JP" altLang="en-US" sz="1700" dirty="0">
                <a:latin typeface="Meiryo UI" pitchFamily="50" charset="-128"/>
                <a:ea typeface="Meiryo UI" pitchFamily="50" charset="-128"/>
                <a:cs typeface="Meiryo UI" pitchFamily="50" charset="-128"/>
              </a:rPr>
              <a:t>線</a:t>
            </a:r>
            <a:r>
              <a:rPr lang="ja-JP" altLang="en-US" sz="1700" dirty="0" smtClean="0">
                <a:latin typeface="Meiryo UI" pitchFamily="50" charset="-128"/>
                <a:ea typeface="Meiryo UI" pitchFamily="50" charset="-128"/>
                <a:cs typeface="Meiryo UI" pitchFamily="50" charset="-128"/>
              </a:rPr>
              <a:t>延伸は、夢洲エリアのまちづくりのための路線であり、夢洲まちづくりの主体が夢洲の段階的な土地利用の状況に応じた鉄道整備を検討</a:t>
            </a:r>
            <a:endParaRPr kumimoji="1" lang="en-US" altLang="ja-JP" sz="1700" dirty="0" smtClean="0">
              <a:latin typeface="Meiryo UI" pitchFamily="50" charset="-128"/>
              <a:ea typeface="Meiryo UI" pitchFamily="50" charset="-128"/>
              <a:cs typeface="Meiryo UI" pitchFamily="50" charset="-128"/>
            </a:endParaRPr>
          </a:p>
        </p:txBody>
      </p:sp>
      <p:sp>
        <p:nvSpPr>
          <p:cNvPr id="3" name="正方形/長方形 2"/>
          <p:cNvSpPr/>
          <p:nvPr/>
        </p:nvSpPr>
        <p:spPr>
          <a:xfrm>
            <a:off x="-67616" y="460529"/>
            <a:ext cx="8868575" cy="938719"/>
          </a:xfrm>
          <a:prstGeom prst="rect">
            <a:avLst/>
          </a:prstGeom>
        </p:spPr>
        <p:txBody>
          <a:bodyPr wrap="square">
            <a:spAutoFit/>
          </a:bodyPr>
          <a:lstStyle/>
          <a:p>
            <a:pPr marL="800100" lvl="1" indent="-342900">
              <a:lnSpc>
                <a:spcPts val="2200"/>
              </a:lnSpc>
              <a:buFont typeface="Wingdings" pitchFamily="2" charset="2"/>
              <a:buChar char="Ø"/>
            </a:pPr>
            <a:r>
              <a:rPr lang="ja-JP" altLang="en-US" sz="2000" dirty="0" smtClean="0">
                <a:latin typeface="Meiryo UI" pitchFamily="50" charset="-128"/>
                <a:ea typeface="Meiryo UI" pitchFamily="50" charset="-128"/>
                <a:cs typeface="Meiryo UI" pitchFamily="50" charset="-128"/>
              </a:rPr>
              <a:t>なにわ筋線</a:t>
            </a:r>
            <a:r>
              <a:rPr lang="en-US" altLang="ja-JP" sz="2000" dirty="0" smtClean="0">
                <a:latin typeface="Meiryo UI" pitchFamily="50" charset="-128"/>
                <a:ea typeface="Meiryo UI" pitchFamily="50" charset="-128"/>
                <a:cs typeface="Meiryo UI" pitchFamily="50" charset="-128"/>
              </a:rPr>
              <a:t>【</a:t>
            </a:r>
            <a:r>
              <a:rPr lang="ja-JP" altLang="en-US" sz="2000" dirty="0" smtClean="0">
                <a:latin typeface="Meiryo UI" pitchFamily="50" charset="-128"/>
                <a:ea typeface="Meiryo UI" pitchFamily="50" charset="-128"/>
                <a:cs typeface="Meiryo UI" pitchFamily="50" charset="-128"/>
              </a:rPr>
              <a:t>関空アクセス</a:t>
            </a:r>
            <a:r>
              <a:rPr lang="en-US" altLang="ja-JP" sz="20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（（仮称）北梅田～</a:t>
            </a:r>
            <a:r>
              <a:rPr lang="en-US" altLang="ja-JP" sz="1600" dirty="0" smtClean="0">
                <a:latin typeface="Meiryo UI" pitchFamily="50" charset="-128"/>
                <a:ea typeface="Meiryo UI" pitchFamily="50" charset="-128"/>
                <a:cs typeface="Meiryo UI" pitchFamily="50" charset="-128"/>
              </a:rPr>
              <a:t>JR</a:t>
            </a:r>
            <a:r>
              <a:rPr lang="ja-JP" altLang="en-US" sz="1600" dirty="0" smtClean="0">
                <a:latin typeface="Meiryo UI" pitchFamily="50" charset="-128"/>
                <a:ea typeface="Meiryo UI" pitchFamily="50" charset="-128"/>
                <a:cs typeface="Meiryo UI" pitchFamily="50" charset="-128"/>
              </a:rPr>
              <a:t>難波、南海新今宮）</a:t>
            </a:r>
            <a:endParaRPr lang="en-US" altLang="ja-JP" sz="1600" dirty="0" smtClean="0">
              <a:latin typeface="Meiryo UI" pitchFamily="50" charset="-128"/>
              <a:ea typeface="Meiryo UI" pitchFamily="50" charset="-128"/>
              <a:cs typeface="Meiryo UI" pitchFamily="50" charset="-128"/>
            </a:endParaRPr>
          </a:p>
          <a:p>
            <a:pPr marL="800100" lvl="1" indent="-342900">
              <a:lnSpc>
                <a:spcPts val="2200"/>
              </a:lnSpc>
              <a:buFont typeface="Wingdings" pitchFamily="2" charset="2"/>
              <a:buChar char="Ø"/>
            </a:pPr>
            <a:r>
              <a:rPr lang="ja-JP" altLang="en-US" sz="2000" dirty="0" smtClean="0">
                <a:latin typeface="Meiryo UI" pitchFamily="50" charset="-128"/>
                <a:ea typeface="Meiryo UI" pitchFamily="50" charset="-128"/>
                <a:cs typeface="Meiryo UI" pitchFamily="50" charset="-128"/>
              </a:rPr>
              <a:t>大阪モノレール延伸</a:t>
            </a:r>
            <a:r>
              <a:rPr lang="en-US" altLang="ja-JP" sz="2000" dirty="0" smtClean="0">
                <a:latin typeface="Meiryo UI" pitchFamily="50" charset="-128"/>
                <a:ea typeface="Meiryo UI" pitchFamily="50" charset="-128"/>
                <a:cs typeface="Meiryo UI" pitchFamily="50" charset="-128"/>
              </a:rPr>
              <a:t>【</a:t>
            </a:r>
            <a:r>
              <a:rPr lang="ja-JP" altLang="en-US" sz="2000" dirty="0" smtClean="0">
                <a:latin typeface="Meiryo UI" pitchFamily="50" charset="-128"/>
                <a:ea typeface="Meiryo UI" pitchFamily="50" charset="-128"/>
                <a:cs typeface="Meiryo UI" pitchFamily="50" charset="-128"/>
              </a:rPr>
              <a:t>放射状鉄道の環状結節</a:t>
            </a:r>
            <a:r>
              <a:rPr lang="en-US" altLang="ja-JP" sz="20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（門真市～（仮称）瓜生堂）</a:t>
            </a:r>
            <a:endParaRPr lang="en-US" altLang="ja-JP" sz="1600" dirty="0" smtClean="0">
              <a:latin typeface="Meiryo UI" pitchFamily="50" charset="-128"/>
              <a:ea typeface="Meiryo UI" pitchFamily="50" charset="-128"/>
              <a:cs typeface="Meiryo UI" pitchFamily="50" charset="-128"/>
            </a:endParaRPr>
          </a:p>
          <a:p>
            <a:pPr marL="800100" lvl="1" indent="-342900">
              <a:lnSpc>
                <a:spcPts val="2200"/>
              </a:lnSpc>
              <a:buFont typeface="Wingdings" pitchFamily="2" charset="2"/>
              <a:buChar char="Ø"/>
            </a:pPr>
            <a:r>
              <a:rPr lang="ja-JP" altLang="en-US" sz="2000" dirty="0" smtClean="0">
                <a:latin typeface="Meiryo UI" pitchFamily="50" charset="-128"/>
                <a:ea typeface="Meiryo UI" pitchFamily="50" charset="-128"/>
                <a:cs typeface="Meiryo UI" pitchFamily="50" charset="-128"/>
              </a:rPr>
              <a:t>北大阪急行延伸</a:t>
            </a:r>
            <a:r>
              <a:rPr lang="en-US" altLang="ja-JP" sz="2000" dirty="0" smtClean="0">
                <a:latin typeface="Meiryo UI" pitchFamily="50" charset="-128"/>
                <a:ea typeface="Meiryo UI" pitchFamily="50" charset="-128"/>
                <a:cs typeface="Meiryo UI" pitchFamily="50" charset="-128"/>
              </a:rPr>
              <a:t>【</a:t>
            </a:r>
            <a:r>
              <a:rPr lang="ja-JP" altLang="en-US" sz="2000" dirty="0" smtClean="0">
                <a:latin typeface="Meiryo UI" pitchFamily="50" charset="-128"/>
                <a:ea typeface="Meiryo UI" pitchFamily="50" charset="-128"/>
                <a:cs typeface="Meiryo UI" pitchFamily="50" charset="-128"/>
              </a:rPr>
              <a:t>南北軸の強化、国土軸アクセス</a:t>
            </a:r>
            <a:r>
              <a:rPr lang="en-US" altLang="ja-JP" sz="20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（千里中央～箕面萱野）</a:t>
            </a:r>
            <a:endParaRPr lang="en-US" altLang="ja-JP" sz="1600" dirty="0" smtClean="0">
              <a:latin typeface="Meiryo UI" pitchFamily="50" charset="-128"/>
              <a:ea typeface="Meiryo UI" pitchFamily="50" charset="-128"/>
              <a:cs typeface="Meiryo UI" pitchFamily="50" charset="-128"/>
            </a:endParaRPr>
          </a:p>
        </p:txBody>
      </p:sp>
      <p:sp>
        <p:nvSpPr>
          <p:cNvPr id="11" name="正方形/長方形 10"/>
          <p:cNvSpPr/>
          <p:nvPr/>
        </p:nvSpPr>
        <p:spPr>
          <a:xfrm>
            <a:off x="-98458" y="1957627"/>
            <a:ext cx="9649072" cy="656590"/>
          </a:xfrm>
          <a:prstGeom prst="rect">
            <a:avLst/>
          </a:prstGeom>
        </p:spPr>
        <p:txBody>
          <a:bodyPr wrap="square">
            <a:spAutoFit/>
          </a:bodyPr>
          <a:lstStyle/>
          <a:p>
            <a:pPr marL="800100" lvl="1" indent="-342900">
              <a:lnSpc>
                <a:spcPts val="2200"/>
              </a:lnSpc>
              <a:buFont typeface="Wingdings" pitchFamily="2" charset="2"/>
              <a:buChar char="Ø"/>
            </a:pPr>
            <a:r>
              <a:rPr lang="ja-JP" altLang="en-US" sz="2000" dirty="0">
                <a:latin typeface="Meiryo UI" pitchFamily="50" charset="-128"/>
                <a:ea typeface="Meiryo UI" pitchFamily="50" charset="-128"/>
                <a:cs typeface="Meiryo UI" pitchFamily="50" charset="-128"/>
              </a:rPr>
              <a:t>なにわ筋連絡線・新大阪連絡</a:t>
            </a:r>
            <a:r>
              <a:rPr lang="ja-JP" altLang="en-US" sz="2000" dirty="0" smtClean="0">
                <a:latin typeface="Meiryo UI" pitchFamily="50" charset="-128"/>
                <a:ea typeface="Meiryo UI" pitchFamily="50" charset="-128"/>
                <a:cs typeface="Meiryo UI" pitchFamily="50" charset="-128"/>
              </a:rPr>
              <a:t>線</a:t>
            </a: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関空・新大阪アクセス、大阪南部地域の結節強化</a:t>
            </a:r>
            <a:r>
              <a:rPr lang="en-US" altLang="ja-JP" sz="1600" dirty="0" smtClean="0">
                <a:latin typeface="Meiryo UI" pitchFamily="50" charset="-128"/>
                <a:ea typeface="Meiryo UI" pitchFamily="50" charset="-128"/>
                <a:cs typeface="Meiryo UI" pitchFamily="50" charset="-128"/>
              </a:rPr>
              <a:t>】</a:t>
            </a:r>
          </a:p>
          <a:p>
            <a:pPr marL="800100" lvl="1" indent="-342900">
              <a:lnSpc>
                <a:spcPts val="2200"/>
              </a:lnSpc>
              <a:buFont typeface="Wingdings" pitchFamily="2" charset="2"/>
              <a:buChar char="Ø"/>
            </a:pPr>
            <a:r>
              <a:rPr lang="ja-JP" altLang="en-US" sz="2000" dirty="0" smtClean="0">
                <a:latin typeface="Meiryo UI" pitchFamily="50" charset="-128"/>
                <a:ea typeface="Meiryo UI" pitchFamily="50" charset="-128"/>
                <a:cs typeface="Meiryo UI" pitchFamily="50" charset="-128"/>
              </a:rPr>
              <a:t>中之島</a:t>
            </a:r>
            <a:r>
              <a:rPr lang="ja-JP" altLang="en-US" sz="2000" dirty="0">
                <a:latin typeface="Meiryo UI" pitchFamily="50" charset="-128"/>
                <a:ea typeface="Meiryo UI" pitchFamily="50" charset="-128"/>
                <a:cs typeface="Meiryo UI" pitchFamily="50" charset="-128"/>
              </a:rPr>
              <a:t>線</a:t>
            </a:r>
            <a:r>
              <a:rPr lang="ja-JP" altLang="en-US" sz="2000" dirty="0" smtClean="0">
                <a:latin typeface="Meiryo UI" pitchFamily="50" charset="-128"/>
                <a:ea typeface="Meiryo UI" pitchFamily="50" charset="-128"/>
                <a:cs typeface="Meiryo UI" pitchFamily="50" charset="-128"/>
              </a:rPr>
              <a:t>延伸</a:t>
            </a: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東西軸の強化、京阪神の結節強化</a:t>
            </a:r>
            <a:r>
              <a:rPr lang="en-US" altLang="ja-JP" sz="1600" dirty="0" smtClean="0">
                <a:latin typeface="Meiryo UI" pitchFamily="50" charset="-128"/>
                <a:ea typeface="Meiryo UI" pitchFamily="50" charset="-128"/>
                <a:cs typeface="Meiryo UI" pitchFamily="50" charset="-128"/>
              </a:rPr>
              <a:t>】</a:t>
            </a:r>
            <a:endParaRPr lang="en-US" altLang="ja-JP" sz="1600" dirty="0">
              <a:latin typeface="Meiryo UI" pitchFamily="50" charset="-128"/>
              <a:ea typeface="Meiryo UI" pitchFamily="50" charset="-128"/>
              <a:cs typeface="Meiryo UI" pitchFamily="50" charset="-128"/>
            </a:endParaRPr>
          </a:p>
        </p:txBody>
      </p:sp>
      <p:sp>
        <p:nvSpPr>
          <p:cNvPr id="12" name="正方形/長方形 11"/>
          <p:cNvSpPr/>
          <p:nvPr/>
        </p:nvSpPr>
        <p:spPr>
          <a:xfrm>
            <a:off x="13447" y="2686799"/>
            <a:ext cx="9144000" cy="746358"/>
          </a:xfrm>
          <a:prstGeom prst="rect">
            <a:avLst/>
          </a:prstGeom>
        </p:spPr>
        <p:txBody>
          <a:bodyPr wrap="square">
            <a:spAutoFit/>
          </a:bodyPr>
          <a:lstStyle/>
          <a:p>
            <a:pPr>
              <a:lnSpc>
                <a:spcPts val="1700"/>
              </a:lnSpc>
            </a:pPr>
            <a:r>
              <a:rPr lang="en-US" altLang="ja-JP" sz="1500" dirty="0" smtClean="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なにわ筋連絡線・新大阪連絡線は、</a:t>
            </a:r>
            <a:r>
              <a:rPr lang="ja-JP" altLang="en-US" sz="1500" dirty="0" smtClean="0">
                <a:latin typeface="Meiryo UI" panose="020B0604030504040204" pitchFamily="50" charset="-128"/>
                <a:ea typeface="Meiryo UI" panose="020B0604030504040204" pitchFamily="50" charset="-128"/>
              </a:rPr>
              <a:t>戦略</a:t>
            </a:r>
            <a:r>
              <a:rPr lang="ja-JP" altLang="en-US" sz="1500" dirty="0">
                <a:latin typeface="Meiryo UI" panose="020B0604030504040204" pitchFamily="50" charset="-128"/>
                <a:ea typeface="Meiryo UI" panose="020B0604030504040204" pitchFamily="50" charset="-128"/>
              </a:rPr>
              <a:t>路線として位置づけた西梅田</a:t>
            </a:r>
            <a:r>
              <a:rPr lang="ja-JP" altLang="en-US" sz="1500" dirty="0" smtClean="0">
                <a:latin typeface="Meiryo UI" panose="020B0604030504040204" pitchFamily="50" charset="-128"/>
                <a:ea typeface="Meiryo UI" panose="020B0604030504040204" pitchFamily="50" charset="-128"/>
              </a:rPr>
              <a:t>十三新</a:t>
            </a:r>
            <a:r>
              <a:rPr lang="ja-JP" altLang="en-US" sz="1500" dirty="0">
                <a:latin typeface="Meiryo UI" panose="020B0604030504040204" pitchFamily="50" charset="-128"/>
                <a:ea typeface="Meiryo UI" panose="020B0604030504040204" pitchFamily="50" charset="-128"/>
              </a:rPr>
              <a:t>大阪連絡</a:t>
            </a:r>
            <a:r>
              <a:rPr lang="ja-JP" altLang="en-US" sz="1500" dirty="0" smtClean="0">
                <a:latin typeface="Meiryo UI" panose="020B0604030504040204" pitchFamily="50" charset="-128"/>
                <a:ea typeface="Meiryo UI" panose="020B0604030504040204" pitchFamily="50" charset="-128"/>
              </a:rPr>
              <a:t>線と比較</a:t>
            </a:r>
            <a:r>
              <a:rPr lang="ja-JP" altLang="en-US" sz="1500" dirty="0">
                <a:latin typeface="Meiryo UI" panose="020B0604030504040204" pitchFamily="50" charset="-128"/>
                <a:ea typeface="Meiryo UI" panose="020B0604030504040204" pitchFamily="50" charset="-128"/>
              </a:rPr>
              <a:t>して</a:t>
            </a:r>
            <a:r>
              <a:rPr lang="ja-JP" altLang="en-US" sz="1500" dirty="0" smtClean="0">
                <a:latin typeface="Meiryo UI" panose="020B0604030504040204" pitchFamily="50" charset="-128"/>
                <a:ea typeface="Meiryo UI" panose="020B0604030504040204" pitchFamily="50" charset="-128"/>
              </a:rPr>
              <a:t>、なにわ</a:t>
            </a:r>
            <a:r>
              <a:rPr lang="ja-JP" altLang="en-US" sz="1500" dirty="0">
                <a:latin typeface="Meiryo UI" panose="020B0604030504040204" pitchFamily="50" charset="-128"/>
                <a:ea typeface="Meiryo UI" panose="020B0604030504040204" pitchFamily="50" charset="-128"/>
              </a:rPr>
              <a:t>筋線</a:t>
            </a:r>
            <a:r>
              <a:rPr lang="ja-JP" altLang="en-US" sz="1500" dirty="0" smtClean="0">
                <a:latin typeface="Meiryo UI" panose="020B0604030504040204" pitchFamily="50" charset="-128"/>
                <a:ea typeface="Meiryo UI" panose="020B0604030504040204" pitchFamily="50" charset="-128"/>
              </a:rPr>
              <a:t>と</a:t>
            </a:r>
            <a:endParaRPr lang="en-US" altLang="ja-JP" sz="1500" dirty="0" smtClean="0">
              <a:latin typeface="Meiryo UI" panose="020B0604030504040204" pitchFamily="50" charset="-128"/>
              <a:ea typeface="Meiryo UI" panose="020B0604030504040204" pitchFamily="50" charset="-128"/>
            </a:endParaRPr>
          </a:p>
          <a:p>
            <a:pPr>
              <a:lnSpc>
                <a:spcPts val="1700"/>
              </a:lnSpc>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の</a:t>
            </a:r>
            <a:r>
              <a:rPr lang="ja-JP" altLang="en-US" sz="1500" dirty="0">
                <a:latin typeface="Meiryo UI" panose="020B0604030504040204" pitchFamily="50" charset="-128"/>
                <a:ea typeface="Meiryo UI" panose="020B0604030504040204" pitchFamily="50" charset="-128"/>
              </a:rPr>
              <a:t>相乗効果</a:t>
            </a:r>
            <a:r>
              <a:rPr lang="ja-JP" altLang="en-US" sz="1500" dirty="0" smtClean="0">
                <a:latin typeface="Meiryo UI" panose="020B0604030504040204" pitchFamily="50" charset="-128"/>
                <a:ea typeface="Meiryo UI" panose="020B0604030504040204" pitchFamily="50" charset="-128"/>
              </a:rPr>
              <a:t>や京都</a:t>
            </a:r>
            <a:r>
              <a:rPr lang="ja-JP" altLang="en-US" sz="1500" dirty="0">
                <a:latin typeface="Meiryo UI" panose="020B0604030504040204" pitchFamily="50" charset="-128"/>
                <a:ea typeface="Meiryo UI" panose="020B0604030504040204" pitchFamily="50" charset="-128"/>
              </a:rPr>
              <a:t>・神戸、</a:t>
            </a:r>
            <a:r>
              <a:rPr lang="ja-JP" altLang="en-US" sz="1500" dirty="0" smtClean="0">
                <a:latin typeface="Meiryo UI" panose="020B0604030504040204" pitchFamily="50" charset="-128"/>
                <a:ea typeface="Meiryo UI" panose="020B0604030504040204" pitchFamily="50" charset="-128"/>
              </a:rPr>
              <a:t>宝塚方面と関西</a:t>
            </a:r>
            <a:r>
              <a:rPr lang="ja-JP" altLang="en-US" sz="1500" dirty="0">
                <a:latin typeface="Meiryo UI" panose="020B0604030504040204" pitchFamily="50" charset="-128"/>
                <a:ea typeface="Meiryo UI" panose="020B0604030504040204" pitchFamily="50" charset="-128"/>
              </a:rPr>
              <a:t>国際空港との</a:t>
            </a:r>
            <a:r>
              <a:rPr lang="ja-JP" altLang="en-US" sz="1500" dirty="0" smtClean="0">
                <a:latin typeface="Meiryo UI" panose="020B0604030504040204" pitchFamily="50" charset="-128"/>
                <a:ea typeface="Meiryo UI" panose="020B0604030504040204" pitchFamily="50" charset="-128"/>
              </a:rPr>
              <a:t>直結性など、より広域的</a:t>
            </a:r>
            <a:r>
              <a:rPr lang="ja-JP" altLang="en-US" sz="1500" dirty="0">
                <a:latin typeface="Meiryo UI" panose="020B0604030504040204" pitchFamily="50" charset="-128"/>
                <a:ea typeface="Meiryo UI" panose="020B0604030504040204" pitchFamily="50" charset="-128"/>
              </a:rPr>
              <a:t>な効果</a:t>
            </a:r>
            <a:r>
              <a:rPr lang="ja-JP" altLang="en-US" sz="1500" dirty="0" smtClean="0">
                <a:latin typeface="Meiryo UI" panose="020B0604030504040204" pitchFamily="50" charset="-128"/>
                <a:ea typeface="Meiryo UI" panose="020B0604030504040204" pitchFamily="50" charset="-128"/>
              </a:rPr>
              <a:t>が発揮されることから、</a:t>
            </a:r>
            <a:endParaRPr lang="en-US" altLang="ja-JP" sz="1500" dirty="0" smtClean="0">
              <a:latin typeface="Meiryo UI" panose="020B0604030504040204" pitchFamily="50" charset="-128"/>
              <a:ea typeface="Meiryo UI" panose="020B0604030504040204" pitchFamily="50" charset="-128"/>
            </a:endParaRPr>
          </a:p>
          <a:p>
            <a:pPr>
              <a:lnSpc>
                <a:spcPts val="1700"/>
              </a:lnSpc>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今後、なにわ</a:t>
            </a:r>
            <a:r>
              <a:rPr lang="ja-JP" altLang="en-US" sz="1500" dirty="0">
                <a:latin typeface="Meiryo UI" panose="020B0604030504040204" pitchFamily="50" charset="-128"/>
                <a:ea typeface="Meiryo UI" panose="020B0604030504040204" pitchFamily="50" charset="-128"/>
              </a:rPr>
              <a:t>筋連絡</a:t>
            </a:r>
            <a:r>
              <a:rPr lang="ja-JP" altLang="en-US" sz="1500" dirty="0" smtClean="0">
                <a:latin typeface="Meiryo UI" panose="020B0604030504040204" pitchFamily="50" charset="-128"/>
                <a:ea typeface="Meiryo UI" panose="020B0604030504040204" pitchFamily="50" charset="-128"/>
              </a:rPr>
              <a:t>線・新大阪連絡線を関係者と調整</a:t>
            </a:r>
            <a:endParaRPr lang="ja-JP" altLang="en-US" sz="15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7162" y="6055977"/>
            <a:ext cx="9032091" cy="548789"/>
          </a:xfrm>
          <a:prstGeom prst="roundRect">
            <a:avLst>
              <a:gd name="adj" fmla="val 7461"/>
            </a:avLst>
          </a:prstGeom>
          <a:noFill/>
          <a:ln w="12700">
            <a:solidFill>
              <a:schemeClr val="accent1"/>
            </a:solidFill>
          </a:ln>
        </p:spPr>
        <p:txBody>
          <a:bodyPr wrap="square" rtlCol="0">
            <a:spAutoFit/>
          </a:bodyPr>
          <a:lstStyle/>
          <a:p>
            <a:pPr marL="266700" indent="-266700">
              <a:lnSpc>
                <a:spcPts val="1700"/>
              </a:lnSpc>
            </a:pPr>
            <a:r>
              <a:rPr lang="ja-JP" altLang="en-US" sz="1700" b="1" dirty="0">
                <a:latin typeface="Meiryo UI" pitchFamily="50" charset="-128"/>
                <a:ea typeface="Meiryo UI" pitchFamily="50" charset="-128"/>
                <a:cs typeface="Meiryo UI" pitchFamily="50" charset="-128"/>
              </a:rPr>
              <a:t>・</a:t>
            </a:r>
            <a:r>
              <a:rPr kumimoji="1" lang="ja-JP" altLang="en-US" sz="1700" b="1" dirty="0" smtClean="0">
                <a:latin typeface="Meiryo UI" pitchFamily="50" charset="-128"/>
                <a:ea typeface="Meiryo UI" pitchFamily="50" charset="-128"/>
                <a:cs typeface="Meiryo UI" pitchFamily="50" charset="-128"/>
              </a:rPr>
              <a:t>　</a:t>
            </a:r>
            <a:r>
              <a:rPr lang="ja-JP" altLang="en-US" sz="1700" dirty="0" smtClean="0">
                <a:latin typeface="Meiryo UI" pitchFamily="50" charset="-128"/>
                <a:ea typeface="Meiryo UI" pitchFamily="50" charset="-128"/>
                <a:cs typeface="Meiryo UI" pitchFamily="50" charset="-128"/>
              </a:rPr>
              <a:t>市町村</a:t>
            </a:r>
            <a:r>
              <a:rPr lang="ja-JP" altLang="en-US" sz="1700" dirty="0">
                <a:latin typeface="Meiryo UI" pitchFamily="50" charset="-128"/>
                <a:ea typeface="Meiryo UI" pitchFamily="50" charset="-128"/>
                <a:cs typeface="Meiryo UI" pitchFamily="50" charset="-128"/>
              </a:rPr>
              <a:t>等</a:t>
            </a:r>
            <a:r>
              <a:rPr lang="ja-JP" altLang="en-US" sz="1700" dirty="0" smtClean="0">
                <a:latin typeface="Meiryo UI" pitchFamily="50" charset="-128"/>
                <a:ea typeface="Meiryo UI" pitchFamily="50" charset="-128"/>
                <a:cs typeface="Meiryo UI" pitchFamily="50" charset="-128"/>
              </a:rPr>
              <a:t>が検討する構想路線については</a:t>
            </a:r>
            <a:r>
              <a:rPr lang="ja-JP" altLang="en-US" sz="1700" dirty="0" smtClean="0">
                <a:latin typeface="Meiryo UI" pitchFamily="50" charset="-128"/>
                <a:ea typeface="Meiryo UI" pitchFamily="50" charset="-128"/>
                <a:cs typeface="Meiryo UI" pitchFamily="50" charset="-128"/>
              </a:rPr>
              <a:t>、</a:t>
            </a:r>
            <a:r>
              <a:rPr lang="ja-JP" altLang="en-US" sz="1700" dirty="0">
                <a:latin typeface="Meiryo UI" pitchFamily="50" charset="-128"/>
                <a:ea typeface="Meiryo UI" pitchFamily="50" charset="-128"/>
                <a:cs typeface="Meiryo UI" pitchFamily="50" charset="-128"/>
              </a:rPr>
              <a:t>料金</a:t>
            </a:r>
            <a:r>
              <a:rPr lang="ja-JP" altLang="en-US" sz="1700" dirty="0" smtClean="0">
                <a:latin typeface="Meiryo UI" pitchFamily="50" charset="-128"/>
                <a:ea typeface="Meiryo UI" pitchFamily="50" charset="-128"/>
                <a:cs typeface="Meiryo UI" pitchFamily="50" charset="-128"/>
              </a:rPr>
              <a:t>収入</a:t>
            </a:r>
            <a:r>
              <a:rPr lang="ja-JP" altLang="en-US" sz="1700" dirty="0" smtClean="0">
                <a:latin typeface="Meiryo UI" pitchFamily="50" charset="-128"/>
                <a:ea typeface="Meiryo UI" pitchFamily="50" charset="-128"/>
                <a:cs typeface="Meiryo UI" pitchFamily="50" charset="-128"/>
              </a:rPr>
              <a:t>によ</a:t>
            </a:r>
            <a:r>
              <a:rPr lang="ja-JP" altLang="en-US" sz="1700" dirty="0">
                <a:latin typeface="Meiryo UI" pitchFamily="50" charset="-128"/>
                <a:ea typeface="Meiryo UI" pitchFamily="50" charset="-128"/>
                <a:cs typeface="Meiryo UI" pitchFamily="50" charset="-128"/>
              </a:rPr>
              <a:t>り</a:t>
            </a:r>
            <a:r>
              <a:rPr lang="ja-JP" altLang="en-US" sz="1700" dirty="0" smtClean="0">
                <a:latin typeface="Meiryo UI" pitchFamily="50" charset="-128"/>
                <a:ea typeface="Meiryo UI" pitchFamily="50" charset="-128"/>
                <a:cs typeface="Meiryo UI" pitchFamily="50" charset="-128"/>
              </a:rPr>
              <a:t>鉄道運営費を賄う事が困難であるが、府として、引き続き、市町村等が主体となったまちづくりの検討などの取組みに対して協力</a:t>
            </a:r>
            <a:endParaRPr kumimoji="1" lang="en-US" altLang="ja-JP" sz="17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58179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6895" y="-54631"/>
            <a:ext cx="9170895" cy="2502504"/>
          </a:xfrm>
          <a:prstGeom prst="rect">
            <a:avLst/>
          </a:prstGeom>
        </p:spPr>
        <p:txBody>
          <a:bodyPr wrap="square" lIns="95782" tIns="47891" rIns="95782" bIns="47891">
            <a:spAutoFit/>
          </a:bodyPr>
          <a:lstStyle/>
          <a:p>
            <a:pPr>
              <a:defRPr/>
            </a:pPr>
            <a:r>
              <a:rPr lang="ja-JP" altLang="en-US" b="1" dirty="0">
                <a:solidFill>
                  <a:prstClr val="black"/>
                </a:solidFill>
                <a:latin typeface="Meiryo UI" pitchFamily="50" charset="-128"/>
                <a:ea typeface="Meiryo UI" pitchFamily="50" charset="-128"/>
                <a:cs typeface="Meiryo UI" pitchFamily="50" charset="-128"/>
              </a:rPr>
              <a:t>　</a:t>
            </a:r>
            <a:r>
              <a:rPr lang="ja-JP" altLang="en-US" sz="2400" b="1" u="sng" dirty="0">
                <a:solidFill>
                  <a:prstClr val="black"/>
                </a:solidFill>
                <a:latin typeface="Meiryo UI" pitchFamily="50" charset="-128"/>
                <a:ea typeface="Meiryo UI" pitchFamily="50" charset="-128"/>
                <a:cs typeface="Meiryo UI" pitchFamily="50" charset="-128"/>
              </a:rPr>
              <a:t>②公共交通の利便性向上／③利用促進</a:t>
            </a:r>
            <a:r>
              <a:rPr lang="ja-JP" altLang="en-US" sz="2800" b="1" dirty="0">
                <a:solidFill>
                  <a:prstClr val="black"/>
                </a:solidFill>
                <a:latin typeface="Meiryo UI" pitchFamily="50" charset="-128"/>
                <a:ea typeface="Meiryo UI" pitchFamily="50" charset="-128"/>
                <a:cs typeface="Meiryo UI" pitchFamily="50" charset="-128"/>
              </a:rPr>
              <a:t>　</a:t>
            </a:r>
            <a:r>
              <a:rPr lang="ja-JP" altLang="en-US" sz="2000" b="1" dirty="0">
                <a:solidFill>
                  <a:prstClr val="black"/>
                </a:solidFill>
                <a:latin typeface="Meiryo UI" pitchFamily="50" charset="-128"/>
                <a:ea typeface="Meiryo UI" pitchFamily="50" charset="-128"/>
                <a:cs typeface="Meiryo UI" pitchFamily="50" charset="-128"/>
              </a:rPr>
              <a:t>　</a:t>
            </a:r>
            <a:endParaRPr lang="en-US" altLang="ja-JP" sz="2000" b="1" dirty="0">
              <a:solidFill>
                <a:prstClr val="black"/>
              </a:solidFill>
              <a:latin typeface="Meiryo UI" pitchFamily="50" charset="-128"/>
              <a:ea typeface="Meiryo UI" pitchFamily="50" charset="-128"/>
              <a:cs typeface="Meiryo UI" pitchFamily="50" charset="-128"/>
            </a:endParaRPr>
          </a:p>
          <a:p>
            <a:pPr marL="355600" indent="-355600">
              <a:lnSpc>
                <a:spcPts val="2200"/>
              </a:lnSpc>
              <a:defRPr/>
            </a:pPr>
            <a:r>
              <a:rPr lang="ja-JP" altLang="en-US" sz="1700" dirty="0">
                <a:solidFill>
                  <a:prstClr val="black"/>
                </a:solidFill>
                <a:latin typeface="Meiryo UI" pitchFamily="50" charset="-128"/>
                <a:ea typeface="Meiryo UI" pitchFamily="50" charset="-128"/>
                <a:cs typeface="Meiryo UI" pitchFamily="50" charset="-128"/>
              </a:rPr>
              <a:t>　</a:t>
            </a:r>
            <a:r>
              <a:rPr lang="ja-JP" altLang="en-US" dirty="0">
                <a:solidFill>
                  <a:prstClr val="black"/>
                </a:solidFill>
                <a:latin typeface="Meiryo UI" pitchFamily="50" charset="-128"/>
                <a:ea typeface="Meiryo UI" pitchFamily="50" charset="-128"/>
                <a:cs typeface="Meiryo UI" pitchFamily="50" charset="-128"/>
              </a:rPr>
              <a:t>＊利用者の視点にたった乗継ぎ時の移動負担の軽減や情報案内の充実などにより、さらなる利便性の向上を図る</a:t>
            </a:r>
          </a:p>
          <a:p>
            <a:pPr marL="355600" indent="-355600">
              <a:lnSpc>
                <a:spcPts val="2200"/>
              </a:lnSpc>
              <a:defRPr/>
            </a:pPr>
            <a:r>
              <a:rPr lang="ja-JP" altLang="en-US" dirty="0">
                <a:solidFill>
                  <a:prstClr val="black"/>
                </a:solidFill>
                <a:latin typeface="Meiryo UI" pitchFamily="50" charset="-128"/>
                <a:ea typeface="Meiryo UI" pitchFamily="50" charset="-128"/>
                <a:cs typeface="Meiryo UI" pitchFamily="50" charset="-128"/>
              </a:rPr>
              <a:t>　＊観光・商業・まちづくりなど、様々な主体と連携した取組みや啓発活動などにより、公共交通の利用機会の増加を促す</a:t>
            </a:r>
            <a:endParaRPr lang="en-US" altLang="ja-JP" dirty="0">
              <a:solidFill>
                <a:prstClr val="black"/>
              </a:solidFill>
              <a:latin typeface="Meiryo UI" pitchFamily="50" charset="-128"/>
              <a:ea typeface="Meiryo UI" pitchFamily="50" charset="-128"/>
              <a:cs typeface="Meiryo UI" pitchFamily="50" charset="-128"/>
            </a:endParaRPr>
          </a:p>
          <a:p>
            <a:pPr marL="355600" indent="-355600">
              <a:lnSpc>
                <a:spcPts val="2200"/>
              </a:lnSpc>
              <a:defRPr/>
            </a:pPr>
            <a:r>
              <a:rPr lang="ja-JP" altLang="en-US" dirty="0">
                <a:solidFill>
                  <a:prstClr val="black"/>
                </a:solidFill>
                <a:latin typeface="Meiryo UI" pitchFamily="50" charset="-128"/>
                <a:ea typeface="Meiryo UI" pitchFamily="50" charset="-128"/>
                <a:cs typeface="Meiryo UI" pitchFamily="50" charset="-128"/>
              </a:rPr>
              <a:t>　</a:t>
            </a:r>
            <a:r>
              <a:rPr lang="ja-JP" altLang="en-US" dirty="0">
                <a:latin typeface="Meiryo UI" pitchFamily="50" charset="-128"/>
                <a:ea typeface="Meiryo UI" pitchFamily="50" charset="-128"/>
                <a:cs typeface="Meiryo UI" pitchFamily="50" charset="-128"/>
              </a:rPr>
              <a:t>＊アクティブシニアやインバウンド等、ニーズの多様化を踏まえた、鉄道に</a:t>
            </a:r>
            <a:r>
              <a:rPr lang="ja-JP" altLang="en-US" dirty="0" smtClean="0">
                <a:latin typeface="Meiryo UI" pitchFamily="50" charset="-128"/>
                <a:ea typeface="Meiryo UI" pitchFamily="50" charset="-128"/>
                <a:cs typeface="Meiryo UI" pitchFamily="50" charset="-128"/>
              </a:rPr>
              <a:t>よる周遊性の向上を図る</a:t>
            </a:r>
            <a:endParaRPr lang="en-US" altLang="ja-JP" dirty="0" smtClean="0">
              <a:latin typeface="Meiryo UI" pitchFamily="50" charset="-128"/>
              <a:ea typeface="Meiryo UI" pitchFamily="50" charset="-128"/>
              <a:cs typeface="Meiryo UI" pitchFamily="50" charset="-128"/>
            </a:endParaRPr>
          </a:p>
          <a:p>
            <a:pPr marL="355600" indent="-355600">
              <a:lnSpc>
                <a:spcPts val="2200"/>
              </a:lnSpc>
              <a:defRPr/>
            </a:pPr>
            <a:r>
              <a:rPr lang="ja-JP" altLang="en-US" dirty="0">
                <a:solidFill>
                  <a:srgbClr val="FF0000"/>
                </a:solidFill>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＊鉄道施設の耐震化等の防災対策や、災害時に迅速かつ適切な鉄道運行の情報提供に取り組むことで、利用者の安全を確保する</a:t>
            </a:r>
            <a:endParaRPr lang="ja-JP" altLang="en-US" dirty="0">
              <a:latin typeface="Meiryo UI" pitchFamily="50" charset="-128"/>
              <a:ea typeface="Meiryo UI" pitchFamily="50" charset="-128"/>
              <a:cs typeface="Meiryo UI" pitchFamily="50" charset="-128"/>
            </a:endParaRPr>
          </a:p>
        </p:txBody>
      </p:sp>
      <p:sp>
        <p:nvSpPr>
          <p:cNvPr id="19477" name="正方形/長方形 5"/>
          <p:cNvSpPr>
            <a:spLocks noChangeArrowheads="1"/>
          </p:cNvSpPr>
          <p:nvPr/>
        </p:nvSpPr>
        <p:spPr bwMode="auto">
          <a:xfrm>
            <a:off x="0" y="2365730"/>
            <a:ext cx="6276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000" b="1" dirty="0">
                <a:solidFill>
                  <a:srgbClr val="000000"/>
                </a:solidFill>
                <a:latin typeface="Meiryo UI" panose="020B0604030504040204" pitchFamily="50" charset="-128"/>
                <a:ea typeface="Meiryo UI" panose="020B0604030504040204" pitchFamily="50" charset="-128"/>
              </a:rPr>
              <a:t>＜取組みイメージ　　～既存ストックを最大限に活用～＞</a:t>
            </a:r>
            <a:endParaRPr lang="ja-JP" altLang="en-US" sz="2000" dirty="0">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454126134"/>
              </p:ext>
            </p:extLst>
          </p:nvPr>
        </p:nvGraphicFramePr>
        <p:xfrm>
          <a:off x="200320" y="2720706"/>
          <a:ext cx="8745948" cy="4131800"/>
        </p:xfrm>
        <a:graphic>
          <a:graphicData uri="http://schemas.openxmlformats.org/drawingml/2006/table">
            <a:tbl>
              <a:tblPr bandCol="1">
                <a:tableStyleId>{69CF1AB2-1976-4502-BF36-3FF5EA218861}</a:tableStyleId>
              </a:tblPr>
              <a:tblGrid>
                <a:gridCol w="2795039">
                  <a:extLst>
                    <a:ext uri="{9D8B030D-6E8A-4147-A177-3AD203B41FA5}">
                      <a16:colId xmlns:a16="http://schemas.microsoft.com/office/drawing/2014/main" val="20000"/>
                    </a:ext>
                  </a:extLst>
                </a:gridCol>
                <a:gridCol w="5950909">
                  <a:extLst>
                    <a:ext uri="{9D8B030D-6E8A-4147-A177-3AD203B41FA5}">
                      <a16:colId xmlns:a16="http://schemas.microsoft.com/office/drawing/2014/main" val="20001"/>
                    </a:ext>
                  </a:extLst>
                </a:gridCol>
              </a:tblGrid>
              <a:tr h="826153">
                <a:tc>
                  <a:txBody>
                    <a:bodyPr/>
                    <a:lstStyle/>
                    <a:p>
                      <a:pPr marL="0" marR="0" indent="0" algn="l" defTabSz="914400" rtl="0" eaLnBrk="1" fontAlgn="auto" latinLnBrk="0" hangingPunct="1">
                        <a:lnSpc>
                          <a:spcPts val="3300"/>
                        </a:lnSpc>
                        <a:spcBef>
                          <a:spcPts val="0"/>
                        </a:spcBef>
                        <a:spcAft>
                          <a:spcPts val="0"/>
                        </a:spcAft>
                        <a:buClrTx/>
                        <a:buSzTx/>
                        <a:buFontTx/>
                        <a:buNone/>
                        <a:tabLst/>
                        <a:defRPr/>
                      </a:pPr>
                      <a:r>
                        <a:rPr kumimoji="1" lang="ja-JP" altLang="en-US" sz="2000" b="1" dirty="0" smtClean="0">
                          <a:solidFill>
                            <a:schemeClr val="tx1"/>
                          </a:solidFill>
                          <a:latin typeface="Meiryo UI" pitchFamily="50" charset="-128"/>
                          <a:ea typeface="Meiryo UI" pitchFamily="50" charset="-128"/>
                          <a:cs typeface="Meiryo UI" pitchFamily="50" charset="-128"/>
                        </a:rPr>
                        <a:t>中長期的な対策として検討を行うもの</a:t>
                      </a:r>
                      <a:endParaRPr kumimoji="1" lang="en-US" altLang="ja-JP" sz="2000" b="1" dirty="0" smtClean="0">
                        <a:solidFill>
                          <a:schemeClr val="tx1"/>
                        </a:solidFill>
                        <a:latin typeface="Meiryo UI" pitchFamily="50" charset="-128"/>
                        <a:ea typeface="Meiryo UI" pitchFamily="50" charset="-128"/>
                        <a:cs typeface="Meiryo UI" pitchFamily="50" charset="-128"/>
                      </a:endParaRPr>
                    </a:p>
                  </a:txBody>
                  <a:tcPr marL="108000" marR="108000" marT="36000" marB="36000" anchor="ctr"/>
                </a:tc>
                <a:tc>
                  <a:txBody>
                    <a:bodyPr/>
                    <a:lstStyle/>
                    <a:p>
                      <a:pPr marL="0" marR="0" indent="0" algn="l" defTabSz="914400" rtl="0" eaLnBrk="1" fontAlgn="auto" latinLnBrk="0" hangingPunct="1">
                        <a:lnSpc>
                          <a:spcPts val="2200"/>
                        </a:lnSpc>
                        <a:spcBef>
                          <a:spcPts val="0"/>
                        </a:spcBef>
                        <a:spcAft>
                          <a:spcPts val="0"/>
                        </a:spcAft>
                        <a:buClrTx/>
                        <a:buSzTx/>
                        <a:buFontTx/>
                        <a:buNone/>
                        <a:tabLst/>
                        <a:defRPr/>
                      </a:pPr>
                      <a:r>
                        <a:rPr kumimoji="1" lang="ja-JP" altLang="en-US" sz="1800" b="0" u="none" dirty="0" smtClean="0">
                          <a:solidFill>
                            <a:schemeClr val="tx1"/>
                          </a:solidFill>
                          <a:latin typeface="Meiryo UI" pitchFamily="50" charset="-128"/>
                          <a:ea typeface="Meiryo UI" pitchFamily="50" charset="-128"/>
                          <a:cs typeface="Meiryo UI" pitchFamily="50" charset="-128"/>
                        </a:rPr>
                        <a:t>・相互直通運転の実施（部分的な改良など）</a:t>
                      </a:r>
                      <a:endParaRPr kumimoji="1" lang="en-US" altLang="ja-JP" sz="1800" b="0" u="none"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200"/>
                        </a:lnSpc>
                        <a:spcBef>
                          <a:spcPts val="0"/>
                        </a:spcBef>
                        <a:spcAft>
                          <a:spcPts val="0"/>
                        </a:spcAft>
                        <a:buClrTx/>
                        <a:buSzTx/>
                        <a:buFontTx/>
                        <a:buNone/>
                        <a:tabLst/>
                        <a:defRPr/>
                      </a:pPr>
                      <a:r>
                        <a:rPr kumimoji="1" lang="ja-JP" altLang="en-US" sz="1800" b="0" u="none" dirty="0" smtClean="0">
                          <a:solidFill>
                            <a:schemeClr val="tx1"/>
                          </a:solidFill>
                          <a:latin typeface="Meiryo UI" pitchFamily="50" charset="-128"/>
                          <a:ea typeface="Meiryo UI" pitchFamily="50" charset="-128"/>
                          <a:cs typeface="Meiryo UI" pitchFamily="50" charset="-128"/>
                        </a:rPr>
                        <a:t>・乗継駅における駅機能の充実</a:t>
                      </a:r>
                      <a:endParaRPr kumimoji="1" lang="en-US" altLang="ja-JP" sz="1800" b="0" u="none"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200"/>
                        </a:lnSpc>
                        <a:spcBef>
                          <a:spcPts val="0"/>
                        </a:spcBef>
                        <a:spcAft>
                          <a:spcPts val="0"/>
                        </a:spcAft>
                        <a:buClrTx/>
                        <a:buSzTx/>
                        <a:buFontTx/>
                        <a:buNone/>
                        <a:tabLst/>
                        <a:defRPr/>
                      </a:pPr>
                      <a:r>
                        <a:rPr kumimoji="1" lang="ja-JP" altLang="en-US" sz="1800" b="0" u="none" dirty="0" smtClean="0">
                          <a:solidFill>
                            <a:schemeClr val="tx1"/>
                          </a:solidFill>
                          <a:latin typeface="Meiryo UI" pitchFamily="50" charset="-128"/>
                          <a:ea typeface="Meiryo UI" pitchFamily="50" charset="-128"/>
                          <a:cs typeface="Meiryo UI" pitchFamily="50" charset="-128"/>
                        </a:rPr>
                        <a:t>・料金負担の軽減　</a:t>
                      </a:r>
                      <a:endParaRPr kumimoji="1" lang="en-US" altLang="ja-JP" sz="1800" b="0" u="none" dirty="0" smtClean="0">
                        <a:solidFill>
                          <a:schemeClr val="tx1"/>
                        </a:solidFill>
                        <a:latin typeface="Meiryo UI" pitchFamily="50" charset="-128"/>
                        <a:ea typeface="Meiryo UI" pitchFamily="50" charset="-128"/>
                        <a:cs typeface="Meiryo UI" pitchFamily="50" charset="-128"/>
                      </a:endParaRPr>
                    </a:p>
                    <a:p>
                      <a:pPr marL="182563" marR="0" indent="-182563" algn="l" defTabSz="914400" rtl="0" eaLnBrk="1" fontAlgn="auto" latinLnBrk="0" hangingPunct="1">
                        <a:lnSpc>
                          <a:spcPts val="2200"/>
                        </a:lnSpc>
                        <a:spcBef>
                          <a:spcPts val="0"/>
                        </a:spcBef>
                        <a:spcAft>
                          <a:spcPts val="0"/>
                        </a:spcAft>
                        <a:buClrTx/>
                        <a:buSzTx/>
                        <a:buFontTx/>
                        <a:buNone/>
                        <a:tabLst/>
                        <a:defRPr/>
                      </a:pPr>
                      <a:r>
                        <a:rPr kumimoji="1" lang="ja-JP" altLang="en-US" sz="1800" b="0" u="none" dirty="0" smtClean="0">
                          <a:solidFill>
                            <a:schemeClr val="tx1"/>
                          </a:solidFill>
                          <a:latin typeface="Meiryo UI" pitchFamily="50" charset="-128"/>
                          <a:ea typeface="Meiryo UI" pitchFamily="50" charset="-128"/>
                          <a:cs typeface="Meiryo UI" pitchFamily="50" charset="-128"/>
                        </a:rPr>
                        <a:t>★交通手段のシームレス化</a:t>
                      </a:r>
                      <a:r>
                        <a:rPr kumimoji="1" lang="ja-JP" altLang="en-US" sz="1800" b="0" dirty="0" smtClean="0">
                          <a:solidFill>
                            <a:schemeClr val="tx1"/>
                          </a:solidFill>
                          <a:latin typeface="Meiryo UI" pitchFamily="50" charset="-128"/>
                          <a:ea typeface="Meiryo UI" pitchFamily="50" charset="-128"/>
                          <a:cs typeface="Meiryo UI" pitchFamily="50" charset="-128"/>
                        </a:rPr>
                        <a:t>　</a:t>
                      </a:r>
                      <a:endParaRPr kumimoji="1" lang="en-US" altLang="ja-JP" sz="1800" b="0" dirty="0" smtClean="0">
                        <a:solidFill>
                          <a:schemeClr val="tx1"/>
                        </a:solidFill>
                        <a:latin typeface="Meiryo UI" pitchFamily="50" charset="-128"/>
                        <a:ea typeface="Meiryo UI" pitchFamily="50" charset="-128"/>
                        <a:cs typeface="Meiryo UI" pitchFamily="50" charset="-128"/>
                      </a:endParaRPr>
                    </a:p>
                    <a:p>
                      <a:pPr marL="182563" marR="0" indent="-182563" algn="l" defTabSz="914400" rtl="0" eaLnBrk="1" fontAlgn="auto" latinLnBrk="0" hangingPunct="1">
                        <a:lnSpc>
                          <a:spcPts val="1800"/>
                        </a:lnSpc>
                        <a:spcBef>
                          <a:spcPts val="0"/>
                        </a:spcBef>
                        <a:spcAft>
                          <a:spcPts val="0"/>
                        </a:spcAft>
                        <a:buClrTx/>
                        <a:buSzTx/>
                        <a:buFontTx/>
                        <a:buNone/>
                        <a:tabLst/>
                        <a:defRPr/>
                      </a:pPr>
                      <a:r>
                        <a:rPr kumimoji="1" lang="ja-JP" altLang="en-US" sz="1400" b="0" u="none" dirty="0" smtClean="0">
                          <a:solidFill>
                            <a:schemeClr val="tx1"/>
                          </a:solidFill>
                          <a:latin typeface="Meiryo UI" pitchFamily="50" charset="-128"/>
                          <a:ea typeface="Meiryo UI" pitchFamily="50" charset="-128"/>
                          <a:cs typeface="Meiryo UI" pitchFamily="50" charset="-128"/>
                        </a:rPr>
                        <a:t>（交通手段、事業者の垣根を越え利用者の視点による一元的な交通サービス（</a:t>
                      </a:r>
                      <a:r>
                        <a:rPr kumimoji="1" lang="en-US" altLang="ja-JP" sz="1400" b="0" u="none" dirty="0" err="1" smtClean="0">
                          <a:solidFill>
                            <a:schemeClr val="tx1"/>
                          </a:solidFill>
                          <a:latin typeface="Meiryo UI" pitchFamily="50" charset="-128"/>
                          <a:ea typeface="Meiryo UI" pitchFamily="50" charset="-128"/>
                          <a:cs typeface="Meiryo UI" pitchFamily="50" charset="-128"/>
                        </a:rPr>
                        <a:t>MaaS</a:t>
                      </a:r>
                      <a:r>
                        <a:rPr kumimoji="1" lang="ja-JP" altLang="en-US" sz="1400" b="0" u="none" dirty="0" smtClean="0">
                          <a:solidFill>
                            <a:schemeClr val="tx1"/>
                          </a:solidFill>
                          <a:latin typeface="Meiryo UI" pitchFamily="50" charset="-128"/>
                          <a:ea typeface="Meiryo UI" pitchFamily="50" charset="-128"/>
                          <a:cs typeface="Meiryo UI" pitchFamily="50" charset="-128"/>
                        </a:rPr>
                        <a:t>）等への展開）</a:t>
                      </a:r>
                      <a:r>
                        <a:rPr kumimoji="1" lang="ja-JP" altLang="en-US" sz="1400" b="0" dirty="0" smtClean="0">
                          <a:solidFill>
                            <a:srgbClr val="FF0000"/>
                          </a:solidFill>
                          <a:latin typeface="Meiryo UI" pitchFamily="50" charset="-128"/>
                          <a:ea typeface="Meiryo UI" pitchFamily="50" charset="-128"/>
                          <a:cs typeface="Meiryo UI" pitchFamily="50" charset="-128"/>
                        </a:rPr>
                        <a:t>　　　　　　　　　　　　　　　　　　　　　　　　　　　　</a:t>
                      </a:r>
                      <a:r>
                        <a:rPr kumimoji="1" lang="ja-JP" altLang="en-US" sz="1800" b="0" dirty="0" smtClean="0">
                          <a:solidFill>
                            <a:schemeClr val="tx1"/>
                          </a:solidFill>
                          <a:latin typeface="Meiryo UI" pitchFamily="50" charset="-128"/>
                          <a:ea typeface="Meiryo UI" pitchFamily="50" charset="-128"/>
                          <a:cs typeface="Meiryo UI" pitchFamily="50" charset="-128"/>
                        </a:rPr>
                        <a:t>など</a:t>
                      </a:r>
                      <a:r>
                        <a:rPr kumimoji="1" lang="ja-JP" altLang="en-US" sz="1800" b="0" dirty="0" smtClean="0">
                          <a:solidFill>
                            <a:srgbClr val="FF0000"/>
                          </a:solidFill>
                          <a:latin typeface="Meiryo UI" pitchFamily="50" charset="-128"/>
                          <a:ea typeface="Meiryo UI" pitchFamily="50" charset="-128"/>
                          <a:cs typeface="Meiryo UI" pitchFamily="50" charset="-128"/>
                        </a:rPr>
                        <a:t>　</a:t>
                      </a:r>
                      <a:r>
                        <a:rPr kumimoji="1" lang="ja-JP" altLang="en-US" sz="1400" b="0" dirty="0" smtClean="0">
                          <a:solidFill>
                            <a:srgbClr val="FF0000"/>
                          </a:solidFill>
                          <a:latin typeface="Meiryo UI" pitchFamily="50" charset="-128"/>
                          <a:ea typeface="Meiryo UI" pitchFamily="50" charset="-128"/>
                          <a:cs typeface="Meiryo UI" pitchFamily="50" charset="-128"/>
                        </a:rPr>
                        <a:t>　　　　　　　　　　　　　　　　　　　　　　　　　　　　　　　　　　　　　</a:t>
                      </a:r>
                      <a:endParaRPr kumimoji="1" lang="en-US" altLang="ja-JP" sz="1400" b="0" dirty="0" smtClean="0">
                        <a:solidFill>
                          <a:srgbClr val="FF0000"/>
                        </a:solidFill>
                        <a:latin typeface="Meiryo UI" pitchFamily="50" charset="-128"/>
                        <a:ea typeface="Meiryo UI" pitchFamily="50" charset="-128"/>
                        <a:cs typeface="Meiryo UI" pitchFamily="50" charset="-128"/>
                      </a:endParaRPr>
                    </a:p>
                  </a:txBody>
                  <a:tcPr marL="108000" marR="108000" marT="36000" marB="36000" anchor="ctr"/>
                </a:tc>
                <a:extLst>
                  <a:ext uri="{0D108BD9-81ED-4DB2-BD59-A6C34878D82A}">
                    <a16:rowId xmlns:a16="http://schemas.microsoft.com/office/drawing/2014/main" val="10000"/>
                  </a:ext>
                </a:extLst>
              </a:tr>
              <a:tr h="826153">
                <a:tc>
                  <a:txBody>
                    <a:bodyPr/>
                    <a:lstStyle/>
                    <a:p>
                      <a:pPr algn="l">
                        <a:lnSpc>
                          <a:spcPts val="3300"/>
                        </a:lnSpc>
                      </a:pPr>
                      <a:r>
                        <a:rPr kumimoji="1" lang="ja-JP" altLang="en-US" sz="2000" b="1" u="none" dirty="0" smtClean="0">
                          <a:solidFill>
                            <a:schemeClr val="tx1"/>
                          </a:solidFill>
                          <a:latin typeface="Meiryo UI" pitchFamily="50" charset="-128"/>
                          <a:ea typeface="Meiryo UI" pitchFamily="50" charset="-128"/>
                          <a:cs typeface="Meiryo UI" pitchFamily="50" charset="-128"/>
                        </a:rPr>
                        <a:t>取組みを進めるもの</a:t>
                      </a:r>
                      <a:endParaRPr kumimoji="1" lang="ja-JP" altLang="en-US" sz="2000" b="1" u="none" dirty="0">
                        <a:solidFill>
                          <a:schemeClr val="tx1"/>
                        </a:solidFill>
                        <a:latin typeface="Meiryo UI" pitchFamily="50" charset="-128"/>
                        <a:ea typeface="Meiryo UI" pitchFamily="50" charset="-128"/>
                        <a:cs typeface="Meiryo UI" pitchFamily="50" charset="-128"/>
                      </a:endParaRPr>
                    </a:p>
                  </a:txBody>
                  <a:tcPr marL="108000" marR="108000" marT="36000" marB="36000" anchor="ctr"/>
                </a:tc>
                <a:tc>
                  <a:txBody>
                    <a:bodyPr/>
                    <a:lstStyle/>
                    <a:p>
                      <a:pPr marL="182563" indent="-182563" algn="l">
                        <a:lnSpc>
                          <a:spcPts val="2200"/>
                        </a:lnSpc>
                      </a:pPr>
                      <a:r>
                        <a:rPr kumimoji="1" lang="ja-JP" altLang="en-US" sz="1800" b="0" dirty="0" smtClean="0">
                          <a:solidFill>
                            <a:schemeClr val="tx1"/>
                          </a:solidFill>
                          <a:latin typeface="Meiryo UI" pitchFamily="50" charset="-128"/>
                          <a:ea typeface="Meiryo UI" pitchFamily="50" charset="-128"/>
                          <a:cs typeface="Meiryo UI" pitchFamily="50" charset="-128"/>
                        </a:rPr>
                        <a:t>・鉄道の連続立体交差の整備</a:t>
                      </a:r>
                      <a:endParaRPr kumimoji="1" lang="en-US" altLang="ja-JP" sz="1800" b="0" dirty="0" smtClean="0">
                        <a:solidFill>
                          <a:schemeClr val="tx1"/>
                        </a:solidFill>
                        <a:latin typeface="Meiryo UI" pitchFamily="50" charset="-128"/>
                        <a:ea typeface="Meiryo UI" pitchFamily="50" charset="-128"/>
                        <a:cs typeface="Meiryo UI" pitchFamily="50" charset="-128"/>
                      </a:endParaRPr>
                    </a:p>
                    <a:p>
                      <a:pPr marL="182563" indent="-182563" algn="l">
                        <a:lnSpc>
                          <a:spcPts val="2200"/>
                        </a:lnSpc>
                      </a:pPr>
                      <a:r>
                        <a:rPr kumimoji="1" lang="ja-JP" altLang="en-US" sz="1800" b="0" dirty="0" smtClean="0">
                          <a:solidFill>
                            <a:schemeClr val="tx1"/>
                          </a:solidFill>
                          <a:latin typeface="Meiryo UI" pitchFamily="50" charset="-128"/>
                          <a:ea typeface="Meiryo UI" pitchFamily="50" charset="-128"/>
                          <a:cs typeface="Meiryo UI" pitchFamily="50" charset="-128"/>
                        </a:rPr>
                        <a:t>・駅前広場の整備、駅へのアクセスの充実</a:t>
                      </a:r>
                      <a:endParaRPr kumimoji="1" lang="en-US" altLang="ja-JP" sz="1800" b="0" dirty="0" smtClean="0">
                        <a:solidFill>
                          <a:schemeClr val="tx1"/>
                        </a:solidFill>
                        <a:latin typeface="Meiryo UI" pitchFamily="50" charset="-128"/>
                        <a:ea typeface="Meiryo UI" pitchFamily="50" charset="-128"/>
                        <a:cs typeface="Meiryo UI" pitchFamily="50" charset="-128"/>
                      </a:endParaRPr>
                    </a:p>
                    <a:p>
                      <a:pPr marL="182563" marR="0" lvl="0" indent="-182563" algn="l" defTabSz="914400" rtl="0" eaLnBrk="1" fontAlgn="auto" latinLnBrk="0" hangingPunct="1">
                        <a:lnSpc>
                          <a:spcPts val="2200"/>
                        </a:lnSpc>
                        <a:spcBef>
                          <a:spcPts val="0"/>
                        </a:spcBef>
                        <a:spcAft>
                          <a:spcPts val="0"/>
                        </a:spcAft>
                        <a:buClrTx/>
                        <a:buSzTx/>
                        <a:buFontTx/>
                        <a:buNone/>
                        <a:tabLst/>
                        <a:defRPr/>
                      </a:pPr>
                      <a:r>
                        <a:rPr kumimoji="1" lang="ja-JP" altLang="en-US" sz="1800" b="0" dirty="0" smtClean="0">
                          <a:solidFill>
                            <a:schemeClr val="tx1"/>
                          </a:solidFill>
                          <a:latin typeface="Meiryo UI" pitchFamily="50" charset="-128"/>
                          <a:ea typeface="Meiryo UI" pitchFamily="50" charset="-128"/>
                          <a:cs typeface="Meiryo UI" pitchFamily="50" charset="-128"/>
                        </a:rPr>
                        <a:t>・交通環境学習や利用促進キャンペーンの実施</a:t>
                      </a:r>
                      <a:endParaRPr kumimoji="1" lang="en-US" altLang="ja-JP" sz="1800" b="0" dirty="0" smtClean="0">
                        <a:solidFill>
                          <a:schemeClr val="tx1"/>
                        </a:solidFill>
                        <a:latin typeface="Meiryo UI" pitchFamily="50" charset="-128"/>
                        <a:ea typeface="Meiryo UI" pitchFamily="50" charset="-128"/>
                        <a:cs typeface="Meiryo UI" pitchFamily="50" charset="-128"/>
                      </a:endParaRPr>
                    </a:p>
                    <a:p>
                      <a:pPr marL="182563" marR="0" lvl="0" indent="-182563" algn="l" defTabSz="914400" rtl="0" eaLnBrk="1" fontAlgn="auto" latinLnBrk="0" hangingPunct="1">
                        <a:lnSpc>
                          <a:spcPts val="2200"/>
                        </a:lnSpc>
                        <a:spcBef>
                          <a:spcPts val="0"/>
                        </a:spcBef>
                        <a:spcAft>
                          <a:spcPts val="0"/>
                        </a:spcAft>
                        <a:buClrTx/>
                        <a:buSzTx/>
                        <a:buFontTx/>
                        <a:buNone/>
                        <a:tabLst/>
                        <a:defRPr/>
                      </a:pPr>
                      <a:r>
                        <a:rPr kumimoji="1" lang="ja-JP" altLang="en-US" sz="1800" b="0" dirty="0" smtClean="0">
                          <a:solidFill>
                            <a:schemeClr val="tx1"/>
                          </a:solidFill>
                          <a:latin typeface="Meiryo UI" pitchFamily="50" charset="-128"/>
                          <a:ea typeface="Meiryo UI" pitchFamily="50" charset="-128"/>
                          <a:cs typeface="Meiryo UI" pitchFamily="50" charset="-128"/>
                        </a:rPr>
                        <a:t>・鉄道駅</a:t>
                      </a:r>
                      <a:r>
                        <a:rPr kumimoji="1" lang="ja-JP" altLang="en-US" sz="1800" b="0" u="none" dirty="0" smtClean="0">
                          <a:solidFill>
                            <a:schemeClr val="tx1"/>
                          </a:solidFill>
                          <a:latin typeface="Meiryo UI" pitchFamily="50" charset="-128"/>
                          <a:ea typeface="Meiryo UI" pitchFamily="50" charset="-128"/>
                          <a:cs typeface="Meiryo UI" pitchFamily="50" charset="-128"/>
                        </a:rPr>
                        <a:t>等</a:t>
                      </a:r>
                      <a:r>
                        <a:rPr kumimoji="1" lang="ja-JP" altLang="en-US" sz="1800" b="0" dirty="0" smtClean="0">
                          <a:solidFill>
                            <a:schemeClr val="tx1"/>
                          </a:solidFill>
                          <a:latin typeface="Meiryo UI" pitchFamily="50" charset="-128"/>
                          <a:ea typeface="Meiryo UI" pitchFamily="50" charset="-128"/>
                          <a:cs typeface="Meiryo UI" pitchFamily="50" charset="-128"/>
                        </a:rPr>
                        <a:t>耐震補強、可動式ホーム柵設置　</a:t>
                      </a:r>
                      <a:endParaRPr kumimoji="1" lang="en-US" altLang="ja-JP" sz="1800" b="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200"/>
                        </a:lnSpc>
                        <a:spcBef>
                          <a:spcPts val="0"/>
                        </a:spcBef>
                        <a:spcAft>
                          <a:spcPts val="0"/>
                        </a:spcAft>
                        <a:buClrTx/>
                        <a:buSzTx/>
                        <a:buFontTx/>
                        <a:buNone/>
                        <a:tabLst/>
                        <a:defRPr/>
                      </a:pPr>
                      <a:r>
                        <a:rPr kumimoji="1" lang="ja-JP" altLang="en-US" sz="1800" b="0" u="none" dirty="0" smtClean="0">
                          <a:solidFill>
                            <a:schemeClr val="tx1"/>
                          </a:solidFill>
                          <a:latin typeface="Meiryo UI" pitchFamily="50" charset="-128"/>
                          <a:ea typeface="Meiryo UI" pitchFamily="50" charset="-128"/>
                          <a:cs typeface="Meiryo UI" pitchFamily="50" charset="-128"/>
                        </a:rPr>
                        <a:t>★乗継案内情報の充実</a:t>
                      </a:r>
                      <a:endParaRPr kumimoji="1" lang="en-US" altLang="ja-JP" sz="1800" b="0" u="none"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400" b="0" u="none" dirty="0" smtClean="0">
                          <a:solidFill>
                            <a:schemeClr val="tx1"/>
                          </a:solidFill>
                          <a:latin typeface="Meiryo UI" pitchFamily="50" charset="-128"/>
                          <a:ea typeface="Meiryo UI" pitchFamily="50" charset="-128"/>
                          <a:cs typeface="Meiryo UI" pitchFamily="50" charset="-128"/>
                        </a:rPr>
                        <a:t>　（多機能デジタルサイネージ等による乗継情報、運行情報などの発信など）</a:t>
                      </a:r>
                      <a:endParaRPr kumimoji="1" lang="en-US" altLang="ja-JP" sz="1400" b="0" u="none" dirty="0" smtClean="0">
                        <a:solidFill>
                          <a:schemeClr val="tx1"/>
                        </a:solidFill>
                        <a:latin typeface="Meiryo UI" pitchFamily="50" charset="-128"/>
                        <a:ea typeface="Meiryo UI" pitchFamily="50" charset="-128"/>
                        <a:cs typeface="Meiryo UI" pitchFamily="50" charset="-128"/>
                      </a:endParaRPr>
                    </a:p>
                    <a:p>
                      <a:pPr marL="85725" indent="-85725" algn="l">
                        <a:lnSpc>
                          <a:spcPts val="2200"/>
                        </a:lnSpc>
                      </a:pPr>
                      <a:r>
                        <a:rPr kumimoji="1" lang="ja-JP" altLang="en-US" sz="1800" b="0" u="none" dirty="0" smtClean="0">
                          <a:solidFill>
                            <a:schemeClr val="tx1"/>
                          </a:solidFill>
                          <a:latin typeface="Meiryo UI" pitchFamily="50" charset="-128"/>
                          <a:ea typeface="Meiryo UI" pitchFamily="50" charset="-128"/>
                          <a:cs typeface="Meiryo UI" pitchFamily="50" charset="-128"/>
                        </a:rPr>
                        <a:t>★観光や地域のにぎわいづくりと連携した利用促進</a:t>
                      </a:r>
                      <a:endParaRPr kumimoji="1" lang="en-US" altLang="ja-JP" sz="1800" b="0" u="none" dirty="0" smtClean="0">
                        <a:solidFill>
                          <a:schemeClr val="tx1"/>
                        </a:solidFill>
                        <a:latin typeface="Meiryo UI" pitchFamily="50" charset="-128"/>
                        <a:ea typeface="Meiryo UI" pitchFamily="50" charset="-128"/>
                        <a:cs typeface="Meiryo UI" pitchFamily="50" charset="-128"/>
                      </a:endParaRPr>
                    </a:p>
                    <a:p>
                      <a:pPr marL="85725" indent="-85725" algn="l">
                        <a:lnSpc>
                          <a:spcPts val="1800"/>
                        </a:lnSpc>
                      </a:pPr>
                      <a:r>
                        <a:rPr kumimoji="1" lang="ja-JP" altLang="en-US" sz="1400" b="0" u="none" dirty="0" smtClean="0">
                          <a:solidFill>
                            <a:schemeClr val="tx1"/>
                          </a:solidFill>
                          <a:latin typeface="Meiryo UI" pitchFamily="50" charset="-128"/>
                          <a:ea typeface="Meiryo UI" pitchFamily="50" charset="-128"/>
                          <a:cs typeface="Meiryo UI" pitchFamily="50" charset="-128"/>
                        </a:rPr>
                        <a:t>　（鉄道等を使って巡るモデルルート、企画乗車券の検討）　　　　　　　　　　</a:t>
                      </a:r>
                      <a:endParaRPr kumimoji="1" lang="en-US" altLang="ja-JP" sz="1400" b="0" u="none" dirty="0" smtClean="0">
                        <a:solidFill>
                          <a:schemeClr val="tx1"/>
                        </a:solidFill>
                        <a:latin typeface="Meiryo UI" pitchFamily="50" charset="-128"/>
                        <a:ea typeface="Meiryo UI" pitchFamily="50" charset="-128"/>
                        <a:cs typeface="Meiryo UI" pitchFamily="50" charset="-128"/>
                      </a:endParaRPr>
                    </a:p>
                    <a:p>
                      <a:pPr marL="85725" indent="-85725" algn="l">
                        <a:lnSpc>
                          <a:spcPts val="2200"/>
                        </a:lnSpc>
                      </a:pPr>
                      <a:r>
                        <a:rPr kumimoji="1" lang="ja-JP" altLang="en-US" sz="1800" b="0" u="none" dirty="0" smtClean="0">
                          <a:solidFill>
                            <a:schemeClr val="tx1"/>
                          </a:solidFill>
                          <a:latin typeface="Meiryo UI" pitchFamily="50" charset="-128"/>
                          <a:ea typeface="Meiryo UI" pitchFamily="50" charset="-128"/>
                          <a:cs typeface="Meiryo UI" pitchFamily="50" charset="-128"/>
                        </a:rPr>
                        <a:t>★災害時の鉄道運行の情報提供</a:t>
                      </a:r>
                      <a:r>
                        <a:rPr kumimoji="1" lang="ja-JP" altLang="en-US" sz="1800" b="0" u="none" dirty="0" smtClean="0">
                          <a:solidFill>
                            <a:srgbClr val="FF0000"/>
                          </a:solidFill>
                          <a:latin typeface="Meiryo UI" pitchFamily="50" charset="-128"/>
                          <a:ea typeface="Meiryo UI" pitchFamily="50" charset="-128"/>
                          <a:cs typeface="Meiryo UI" pitchFamily="50" charset="-128"/>
                        </a:rPr>
                        <a:t>　　　　　　　　　　　　　　</a:t>
                      </a:r>
                      <a:r>
                        <a:rPr kumimoji="1" lang="ja-JP" altLang="en-US" sz="1800" b="0" dirty="0" smtClean="0">
                          <a:solidFill>
                            <a:schemeClr val="tx1"/>
                          </a:solidFill>
                          <a:latin typeface="Meiryo UI" pitchFamily="50" charset="-128"/>
                          <a:ea typeface="Meiryo UI" pitchFamily="50" charset="-128"/>
                          <a:cs typeface="Meiryo UI" pitchFamily="50" charset="-128"/>
                        </a:rPr>
                        <a:t>など</a:t>
                      </a:r>
                    </a:p>
                  </a:txBody>
                  <a:tcPr marL="108000" marR="108000" marT="36000" marB="36000" anchor="ctr"/>
                </a:tc>
                <a:extLst>
                  <a:ext uri="{0D108BD9-81ED-4DB2-BD59-A6C34878D82A}">
                    <a16:rowId xmlns:a16="http://schemas.microsoft.com/office/drawing/2014/main" val="10001"/>
                  </a:ext>
                </a:extLst>
              </a:tr>
            </a:tbl>
          </a:graphicData>
        </a:graphic>
      </p:graphicFrame>
      <p:sp>
        <p:nvSpPr>
          <p:cNvPr id="2" name="テキスト ボックス 1"/>
          <p:cNvSpPr txBox="1"/>
          <p:nvPr/>
        </p:nvSpPr>
        <p:spPr>
          <a:xfrm>
            <a:off x="5971819" y="2395612"/>
            <a:ext cx="3761742"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★は新規または、取組みを充実させるもの</a:t>
            </a:r>
            <a:endParaRPr kumimoji="1" lang="ja-JP" altLang="en-US" sz="1400" dirty="0">
              <a:latin typeface="Meiryo UI" panose="020B0604030504040204" pitchFamily="50" charset="-128"/>
              <a:ea typeface="Meiryo UI" panose="020B0604030504040204" pitchFamily="50" charset="-128"/>
            </a:endParaRPr>
          </a:p>
        </p:txBody>
      </p:sp>
      <p:sp>
        <p:nvSpPr>
          <p:cNvPr id="9" name="大かっこ 8"/>
          <p:cNvSpPr/>
          <p:nvPr/>
        </p:nvSpPr>
        <p:spPr>
          <a:xfrm>
            <a:off x="6012160" y="2423215"/>
            <a:ext cx="3024000" cy="252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1509447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6350">
          <a:solidFill>
            <a:schemeClr val="tx1"/>
          </a:solidFill>
          <a:prstDash val="sysDot"/>
          <a:miter lim="800000"/>
          <a:headEnd/>
          <a:tailEnd/>
        </a:ln>
      </a:spPr>
      <a:bodyPr wrap="square" lIns="72000" tIns="72000" rIns="72000" bIns="72000">
        <a:noAutofit/>
      </a:bodyPr>
      <a:lstStyle>
        <a:defPPr marL="182563" indent="-182563">
          <a:lnSpc>
            <a:spcPts val="1800"/>
          </a:lnSpc>
          <a:defRPr sz="1600" dirty="0" smtClean="0">
            <a:latin typeface="Meiryo UI" pitchFamily="50" charset="-128"/>
            <a:ea typeface="Meiryo UI" pitchFamily="50" charset="-128"/>
            <a:cs typeface="Meiryo UI" pitchFamily="50" charset="-128"/>
          </a:defRPr>
        </a:defPPr>
      </a:lstStyle>
    </a:spDef>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43553</TotalTime>
  <Words>398</Words>
  <Application>Microsoft Office PowerPoint</Application>
  <PresentationFormat>画面に合わせる (4:3)</PresentationFormat>
  <Paragraphs>98</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3</vt:i4>
      </vt:variant>
      <vt:variant>
        <vt:lpstr>スライド タイトル</vt:lpstr>
      </vt:variant>
      <vt:variant>
        <vt:i4>4</vt:i4>
      </vt:variant>
    </vt:vector>
  </HeadingPairs>
  <TitlesOfParts>
    <vt:vector size="12" baseType="lpstr">
      <vt:lpstr>Meiryo UI</vt:lpstr>
      <vt:lpstr>ＭＳ Ｐゴシック</vt:lpstr>
      <vt:lpstr>Arial</vt:lpstr>
      <vt:lpstr>Calibri</vt:lpstr>
      <vt:lpstr>Wingdings</vt:lpstr>
      <vt:lpstr>Office ​​テーマ</vt:lpstr>
      <vt:lpstr>デザインの設定</vt:lpstr>
      <vt:lpstr>1_Office ​​テーマ</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東日本大震災からの早期復旧・復興における “新しい国のかたち”</dc:title>
  <dc:creator>大阪府庁</dc:creator>
  <cp:lastModifiedBy>清水　梓</cp:lastModifiedBy>
  <cp:revision>2703</cp:revision>
  <cp:lastPrinted>2019-09-24T01:56:23Z</cp:lastPrinted>
  <dcterms:created xsi:type="dcterms:W3CDTF">2011-04-20T00:59:29Z</dcterms:created>
  <dcterms:modified xsi:type="dcterms:W3CDTF">2019-11-15T00:07:30Z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0x01010010C20BB0A50B3045A02625826B3BB5E5</vt:lpwstr>
  </property>
</Properties>
</file>