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906000" cy="6858000" type="A4"/>
  <p:notesSz cx="987266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9008" cy="337925"/>
          </a:xfrm>
          <a:prstGeom prst="rect">
            <a:avLst/>
          </a:prstGeom>
        </p:spPr>
        <p:txBody>
          <a:bodyPr vert="horz" lIns="91497" tIns="45748" rIns="91497" bIns="4574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1329" y="3"/>
            <a:ext cx="4279006" cy="337925"/>
          </a:xfrm>
          <a:prstGeom prst="rect">
            <a:avLst/>
          </a:prstGeom>
        </p:spPr>
        <p:txBody>
          <a:bodyPr vert="horz" lIns="91497" tIns="45748" rIns="91497" bIns="45748" rtlCol="0"/>
          <a:lstStyle>
            <a:lvl1pPr algn="r">
              <a:defRPr sz="1200"/>
            </a:lvl1pPr>
          </a:lstStyle>
          <a:p>
            <a:fld id="{A5E029E9-5D07-47CB-BF1E-7D413B51D768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94063" y="841375"/>
            <a:ext cx="3284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7" tIns="45748" rIns="91497" bIns="4574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573" y="3241704"/>
            <a:ext cx="7899528" cy="2652498"/>
          </a:xfrm>
          <a:prstGeom prst="rect">
            <a:avLst/>
          </a:prstGeom>
        </p:spPr>
        <p:txBody>
          <a:bodyPr vert="horz" lIns="91497" tIns="45748" rIns="91497" bIns="4574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397838"/>
            <a:ext cx="4279008" cy="337925"/>
          </a:xfrm>
          <a:prstGeom prst="rect">
            <a:avLst/>
          </a:prstGeom>
        </p:spPr>
        <p:txBody>
          <a:bodyPr vert="horz" lIns="91497" tIns="45748" rIns="91497" bIns="457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1329" y="6397838"/>
            <a:ext cx="4279006" cy="337925"/>
          </a:xfrm>
          <a:prstGeom prst="rect">
            <a:avLst/>
          </a:prstGeom>
        </p:spPr>
        <p:txBody>
          <a:bodyPr vert="horz" lIns="91497" tIns="45748" rIns="91497" bIns="45748" rtlCol="0" anchor="b"/>
          <a:lstStyle>
            <a:lvl1pPr algn="r">
              <a:defRPr sz="1200"/>
            </a:lvl1pPr>
          </a:lstStyle>
          <a:p>
            <a:fld id="{98A9C5D1-F16D-4061-A22A-F7978DC0A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74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94063" y="841375"/>
            <a:ext cx="3284537" cy="2273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A8459-0A7B-4843-BCE8-8BDF6BEC6A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18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4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1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5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03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62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4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90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51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4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14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27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4F76-219F-4019-80A7-35F8A9283102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1A80B-4EA5-4DF5-ACA7-0CD1F629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51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77661" y="928430"/>
            <a:ext cx="4637341" cy="3093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集貨策等による連携強化</a:t>
            </a:r>
          </a:p>
          <a:p>
            <a:pPr>
              <a:lnSpc>
                <a:spcPts val="1300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・府市共同によるポートセールス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（府市共同セミナーの開催、府市共同で荷主・船社等へのセールス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LNG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バンカリング</a:t>
            </a:r>
            <a:r>
              <a:rPr lang="en-US" altLang="ja-JP" sz="1056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拠点の形成（拠点形成に向けた検討会の開催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ts val="16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・施策・予算に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関する国への働きかけ（国家要望等）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・友好港・姉妹港の情報共有・活用</a:t>
            </a:r>
            <a:endParaRPr lang="en-US" altLang="ja-JP" sz="1056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6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（府市の友好港・姉妹港を紹介のうえ相互連携）</a:t>
            </a:r>
          </a:p>
          <a:p>
            <a:pPr>
              <a:lnSpc>
                <a:spcPts val="500"/>
              </a:lnSpc>
            </a:pP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港湾計画策定の連携強化　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・港湾審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</a:t>
            </a:r>
            <a:endParaRPr lang="ja-JP" altLang="en-US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（府市各々の港湾審議会の委員に府及び市の職員が相互に参画）　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（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府市各々の港湾審議会で学識委員を可能な限り同一委員とする）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大阪港及び堺泉北港港湾計画（改訂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）策定に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向けた検討業務</a:t>
            </a: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（特定品種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の貨物量推計及び機能分担や防災に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ja-JP" altLang="en-US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◆港湾利用者の利便性の向上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・外貿ふ頭入構証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の規格の統一及び返納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における相互受付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・市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給水船による堺泉北港での船舶給水対応の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ＰＲ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022492" y="656880"/>
            <a:ext cx="4677715" cy="270076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/>
              <a:t>安全・安心を強化する項目</a:t>
            </a:r>
            <a:endParaRPr lang="ja-JP" altLang="en-US" sz="1138" b="1" strike="sngStrike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022492" y="924094"/>
            <a:ext cx="4677716" cy="1336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◆事故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・災害時における連携強化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・南海トラフ巨大地震に対する堤防の耐震対策（国への要望活動等）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ja-JP" altLang="en-US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◆事故・災害時における連携強化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・港湾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en-US" altLang="ja-JP" sz="1056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の実効性の向上　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（大阪港、堺泉北港</a:t>
            </a:r>
            <a:r>
              <a:rPr lang="en-US" altLang="ja-JP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協議会の情報伝達訓練の共同実施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・オイルフェンス等の相互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en-US" altLang="ja-JP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（油流出事故等発生時に必要な資材の相互支援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　　　</a:t>
            </a:r>
            <a:endParaRPr lang="en-US" altLang="ja-JP" sz="1056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022492" y="2384643"/>
            <a:ext cx="4677716" cy="270075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/>
              <a:t>臨海地域を活性化する項目</a:t>
            </a:r>
            <a:endParaRPr lang="ja-JP" altLang="en-US" sz="1138" b="1" strike="sngStrike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22492" y="2653591"/>
            <a:ext cx="4677716" cy="1349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臨海地域の活性化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・府市の港湾関連用地への企業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（土地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情報の共有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に相互リンク設置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ts val="1200"/>
              </a:lnSpc>
            </a:pP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・府所管船舶の活用		　　　　</a:t>
            </a:r>
            <a:endParaRPr lang="en-US" altLang="ja-JP" sz="106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0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（企業誘致のための視察に府所管船舶を活用）　</a:t>
            </a:r>
            <a:endParaRPr lang="en-US" altLang="ja-JP" sz="10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1056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6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観光集客の活性化</a:t>
            </a:r>
            <a:endParaRPr lang="en-US" altLang="ja-JP" sz="1056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・クルーズ客船の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誘致（受入れ</a:t>
            </a:r>
            <a:r>
              <a:rPr lang="ja-JP" altLang="en-US" sz="105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体制やおもてなしにおける相互協力</a:t>
            </a:r>
            <a:r>
              <a:rPr lang="ja-JP" altLang="en-US" sz="1056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70708" y="652434"/>
            <a:ext cx="4643599" cy="270076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/>
              <a:t>港の成長</a:t>
            </a:r>
            <a:r>
              <a:rPr lang="ja-JP" altLang="en-US" sz="1138" b="1" dirty="0"/>
              <a:t>を促す項目</a:t>
            </a:r>
            <a:endParaRPr lang="ja-JP" altLang="en-US" sz="1138" b="1" strike="sngStrike" dirty="0"/>
          </a:p>
        </p:txBody>
      </p:sp>
      <p:sp>
        <p:nvSpPr>
          <p:cNvPr id="12" name="角丸四角形 11"/>
          <p:cNvSpPr/>
          <p:nvPr/>
        </p:nvSpPr>
        <p:spPr>
          <a:xfrm>
            <a:off x="150481" y="571500"/>
            <a:ext cx="9664834" cy="4600575"/>
          </a:xfrm>
          <a:prstGeom prst="roundRect">
            <a:avLst>
              <a:gd name="adj" fmla="val 183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22" name="角丸四角形 21"/>
          <p:cNvSpPr/>
          <p:nvPr/>
        </p:nvSpPr>
        <p:spPr>
          <a:xfrm>
            <a:off x="150481" y="5316535"/>
            <a:ext cx="9688450" cy="175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引き続き実施</a:t>
            </a:r>
            <a:r>
              <a:rPr lang="ja-JP" altLang="en-US" sz="1138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の可否を検討して</a:t>
            </a:r>
            <a:r>
              <a:rPr lang="ja-JP" altLang="en-US" sz="1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いるもの</a:t>
            </a:r>
            <a:endParaRPr lang="ja-JP" altLang="en-US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8571" y="5532004"/>
            <a:ext cx="9652270" cy="255455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6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06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・災害時の協力体制の</a:t>
            </a:r>
            <a:r>
              <a:rPr lang="ja-JP" altLang="en-US" sz="106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r>
              <a:rPr lang="ja-JP" altLang="en-US" sz="106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（災害復旧相互連絡体制の構築・保有機材等の相互利用及び支援）</a:t>
            </a:r>
            <a:endParaRPr lang="en-US" altLang="ja-JP" sz="106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70708" y="4064671"/>
            <a:ext cx="9422545" cy="1034572"/>
            <a:chOff x="712286" y="3743219"/>
            <a:chExt cx="6624736" cy="1273323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712286" y="3743219"/>
              <a:ext cx="6624736" cy="329165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138" b="1" dirty="0" smtClean="0"/>
                <a:t>その他上記</a:t>
              </a:r>
              <a:r>
                <a:rPr lang="ja-JP" altLang="en-US" sz="1138" b="1" dirty="0"/>
                <a:t>を下支え</a:t>
              </a:r>
              <a:r>
                <a:rPr lang="ja-JP" altLang="en-US" sz="1138" b="1" dirty="0" smtClean="0"/>
                <a:t>する項目</a:t>
              </a:r>
              <a:endParaRPr lang="ja-JP" altLang="en-US" sz="1138" b="1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12286" y="4070324"/>
              <a:ext cx="6624736" cy="946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138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r>
                <a:rPr lang="ja-JP" altLang="en-US" sz="1138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府市港湾の円滑な管理に関する取組を連携して進める</a:t>
              </a:r>
              <a:r>
                <a:rPr lang="ja-JP" altLang="en-US" sz="1138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　　　◆技術・情報の共有化　</a:t>
              </a:r>
              <a:r>
                <a:rPr lang="ja-JP" altLang="en-US" sz="1138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　　　　　　　　　</a:t>
              </a:r>
              <a:r>
                <a:rPr lang="ja-JP" altLang="en-US" sz="1138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138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38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　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情報交換及び調整の場として、府市の港湾局長をトップと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した　　　　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 ・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講演会の合同開催、技術研修の合同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開催</a:t>
              </a:r>
              <a:endParaRPr lang="en-US" altLang="ja-JP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　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大阪港湾連携会議を設置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</a:t>
              </a:r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                         </a:t>
              </a:r>
              <a:r>
                <a:rPr lang="ja-JP" altLang="en-US" sz="1060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en-US" altLang="ja-JP" sz="1060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060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</a:t>
              </a:r>
              <a:r>
                <a:rPr lang="en-US" altLang="ja-JP" sz="106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(</a:t>
              </a:r>
              <a:r>
                <a:rPr lang="ja-JP" altLang="en-US" sz="106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仮称</a:t>
              </a:r>
              <a:r>
                <a:rPr lang="en-US" altLang="ja-JP" sz="106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1060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</a:t>
              </a:r>
              <a:r>
                <a:rPr lang="ja-JP" altLang="en-US" sz="106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市合同データ分析チーム</a:t>
              </a:r>
              <a:r>
                <a:rPr lang="ja-JP" altLang="en-US" sz="1060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」による大阪港と府営港湾の統計データの共有と活用</a:t>
              </a:r>
              <a:endParaRPr lang="en-US" altLang="ja-JP" sz="106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6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6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　　　　　　　　　　　　　　　　　　　　　　　　　　　　　　　　  </a:t>
              </a:r>
              <a:r>
                <a:rPr lang="ja-JP" altLang="en-US" sz="1060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・工事安全施工に関する取組（</a:t>
              </a:r>
              <a:r>
                <a:rPr lang="ja-JP" altLang="en-US" sz="106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府市合同工事安全</a:t>
              </a:r>
              <a:r>
                <a:rPr lang="ja-JP" altLang="en-US" sz="1060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パトロール</a:t>
              </a:r>
              <a:r>
                <a:rPr lang="ja-JP" altLang="en-US" sz="106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の実施）</a:t>
              </a: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0" y="6377343"/>
            <a:ext cx="990599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 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港湾において船舶の燃料としてＬＮＧ（液化天然ガス）を供給する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　　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時の対応や平時の取組を取りまとめた港湾の機能継続計画（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usiness 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ontinuity </a:t>
            </a:r>
            <a:r>
              <a:rPr lang="en-US" altLang="ja-JP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lanning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600"/>
              </a:lnSpc>
            </a:pP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下線：今回新たに追記したもの</a:t>
            </a:r>
            <a:endParaRPr lang="ja-JP" altLang="en-US" sz="10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906000" cy="33327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港湾及び海岸の管理に係る連携の取り組み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6865" y="360631"/>
            <a:ext cx="9688450" cy="175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連携を開始しているもの</a:t>
            </a:r>
            <a:endParaRPr lang="ja-JP" altLang="en-US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26865" y="5918670"/>
            <a:ext cx="9688450" cy="175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連携が困難なもの（現在整理中）</a:t>
            </a:r>
            <a:endParaRPr lang="ja-JP" altLang="en-US" sz="1138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26865" y="6135495"/>
            <a:ext cx="9652270" cy="255455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・それぞれの管理者が権限を行使する業務（一体となった港湾計画の策定、財産の所有が異なる港湾施設の維持管理、施設の許認可業務　など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040969" y="10004"/>
            <a:ext cx="774346" cy="3152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資料</a:t>
            </a:r>
            <a:endParaRPr lang="ja-JP" altLang="en-US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888319" y="104635"/>
            <a:ext cx="2152650" cy="24622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回大阪港湾連携会議（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H31.1.16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359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131</Words>
  <Application>Microsoft Office PowerPoint</Application>
  <PresentationFormat>A4 210 x 297 mm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Arial</vt:lpstr>
      <vt:lpstr>Calibri</vt:lpstr>
      <vt:lpstr>Calibri Light</vt:lpstr>
      <vt:lpstr>Office テーマ</vt:lpstr>
      <vt:lpstr>府市の港湾及び海岸の管理に係る連携の取り組み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府市の港湾及び海岸の管理に係る連携の取り組み</dc:title>
  <cp:lastModifiedBy>玉置　陽菜</cp:lastModifiedBy>
  <cp:revision>3</cp:revision>
  <dcterms:modified xsi:type="dcterms:W3CDTF">2019-01-17T06:46:16Z</dcterms:modified>
</cp:coreProperties>
</file>