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62" r:id="rId2"/>
  </p:sldIdLst>
  <p:sldSz cx="9906000" cy="6858000" type="A4"/>
  <p:notesSz cx="9939338" cy="68072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66" d="100"/>
          <a:sy n="66" d="100"/>
        </p:scale>
        <p:origin x="-1422" y="-28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3"/>
            <a:ext cx="4307906" cy="341509"/>
          </a:xfrm>
          <a:prstGeom prst="rect">
            <a:avLst/>
          </a:prstGeom>
        </p:spPr>
        <p:txBody>
          <a:bodyPr vert="horz" lIns="92238" tIns="46119" rIns="92238" bIns="46119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629090" y="3"/>
            <a:ext cx="4307904" cy="341509"/>
          </a:xfrm>
          <a:prstGeom prst="rect">
            <a:avLst/>
          </a:prstGeom>
        </p:spPr>
        <p:txBody>
          <a:bodyPr vert="horz" lIns="92238" tIns="46119" rIns="92238" bIns="46119" rtlCol="0"/>
          <a:lstStyle>
            <a:lvl1pPr algn="r">
              <a:defRPr sz="1200"/>
            </a:lvl1pPr>
          </a:lstStyle>
          <a:p>
            <a:fld id="{A5E029E9-5D07-47CB-BF1E-7D413B51D768}" type="datetimeFigureOut">
              <a:rPr kumimoji="1" lang="ja-JP" altLang="en-US" smtClean="0"/>
              <a:t>2018/6/18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3309938" y="849313"/>
            <a:ext cx="3319462" cy="22987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238" tIns="46119" rIns="92238" bIns="46119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93236" y="3276084"/>
            <a:ext cx="7952877" cy="2680629"/>
          </a:xfrm>
          <a:prstGeom prst="rect">
            <a:avLst/>
          </a:prstGeom>
        </p:spPr>
        <p:txBody>
          <a:bodyPr vert="horz" lIns="92238" tIns="46119" rIns="92238" bIns="46119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6465691"/>
            <a:ext cx="4307906" cy="341509"/>
          </a:xfrm>
          <a:prstGeom prst="rect">
            <a:avLst/>
          </a:prstGeom>
        </p:spPr>
        <p:txBody>
          <a:bodyPr vert="horz" lIns="92238" tIns="46119" rIns="92238" bIns="46119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629090" y="6465691"/>
            <a:ext cx="4307904" cy="341509"/>
          </a:xfrm>
          <a:prstGeom prst="rect">
            <a:avLst/>
          </a:prstGeom>
        </p:spPr>
        <p:txBody>
          <a:bodyPr vert="horz" lIns="92238" tIns="46119" rIns="92238" bIns="46119" rtlCol="0" anchor="b"/>
          <a:lstStyle>
            <a:lvl1pPr algn="r">
              <a:defRPr sz="1200"/>
            </a:lvl1pPr>
          </a:lstStyle>
          <a:p>
            <a:fld id="{98A9C5D1-F16D-4061-A22A-F7978DC0A2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27400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3309938" y="849313"/>
            <a:ext cx="3319462" cy="22987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2A8459-0A7B-4843-BCE8-8BDF6BEC6A82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41849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74F76-219F-4019-80A7-35F8A9283102}" type="datetimeFigureOut">
              <a:rPr kumimoji="1" lang="ja-JP" altLang="en-US" smtClean="0"/>
              <a:t>2018/6/18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1A80B-4EA5-4DF5-ACA7-0CD1F62965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1453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74F76-219F-4019-80A7-35F8A9283102}" type="datetimeFigureOut">
              <a:rPr kumimoji="1" lang="ja-JP" altLang="en-US" smtClean="0"/>
              <a:t>2018/6/18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1A80B-4EA5-4DF5-ACA7-0CD1F62965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5143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74F76-219F-4019-80A7-35F8A9283102}" type="datetimeFigureOut">
              <a:rPr kumimoji="1" lang="ja-JP" altLang="en-US" smtClean="0"/>
              <a:t>2018/6/18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1A80B-4EA5-4DF5-ACA7-0CD1F62965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42551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74F76-219F-4019-80A7-35F8A9283102}" type="datetimeFigureOut">
              <a:rPr kumimoji="1" lang="ja-JP" altLang="en-US" smtClean="0"/>
              <a:t>2018/6/18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1A80B-4EA5-4DF5-ACA7-0CD1F62965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00344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74F76-219F-4019-80A7-35F8A9283102}" type="datetimeFigureOut">
              <a:rPr kumimoji="1" lang="ja-JP" altLang="en-US" smtClean="0"/>
              <a:t>2018/6/18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1A80B-4EA5-4DF5-ACA7-0CD1F62965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6624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74F76-219F-4019-80A7-35F8A9283102}" type="datetimeFigureOut">
              <a:rPr kumimoji="1" lang="ja-JP" altLang="en-US" smtClean="0"/>
              <a:t>2018/6/18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1A80B-4EA5-4DF5-ACA7-0CD1F62965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18433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74F76-219F-4019-80A7-35F8A9283102}" type="datetimeFigureOut">
              <a:rPr kumimoji="1" lang="ja-JP" altLang="en-US" smtClean="0"/>
              <a:t>2018/6/18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1A80B-4EA5-4DF5-ACA7-0CD1F62965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79055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74F76-219F-4019-80A7-35F8A9283102}" type="datetimeFigureOut">
              <a:rPr kumimoji="1" lang="ja-JP" altLang="en-US" smtClean="0"/>
              <a:t>2018/6/18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1A80B-4EA5-4DF5-ACA7-0CD1F62965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9514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74F76-219F-4019-80A7-35F8A9283102}" type="datetimeFigureOut">
              <a:rPr kumimoji="1" lang="ja-JP" altLang="en-US" smtClean="0"/>
              <a:t>2018/6/18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1A80B-4EA5-4DF5-ACA7-0CD1F62965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7464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74F76-219F-4019-80A7-35F8A9283102}" type="datetimeFigureOut">
              <a:rPr kumimoji="1" lang="ja-JP" altLang="en-US" smtClean="0"/>
              <a:t>2018/6/18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1A80B-4EA5-4DF5-ACA7-0CD1F62965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51423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74F76-219F-4019-80A7-35F8A9283102}" type="datetimeFigureOut">
              <a:rPr kumimoji="1" lang="ja-JP" altLang="en-US" smtClean="0"/>
              <a:t>2018/6/18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1A80B-4EA5-4DF5-ACA7-0CD1F62965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92705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F74F76-219F-4019-80A7-35F8A9283102}" type="datetimeFigureOut">
              <a:rPr kumimoji="1" lang="ja-JP" altLang="en-US" smtClean="0"/>
              <a:t>2018/6/18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71A80B-4EA5-4DF5-ACA7-0CD1F62965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3512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角丸四角形 11"/>
          <p:cNvSpPr/>
          <p:nvPr/>
        </p:nvSpPr>
        <p:spPr>
          <a:xfrm>
            <a:off x="150481" y="571501"/>
            <a:ext cx="9664834" cy="4419600"/>
          </a:xfrm>
          <a:prstGeom prst="roundRect">
            <a:avLst>
              <a:gd name="adj" fmla="val 1832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463"/>
          </a:p>
        </p:txBody>
      </p:sp>
      <p:sp>
        <p:nvSpPr>
          <p:cNvPr id="22" name="角丸四角形 21"/>
          <p:cNvSpPr/>
          <p:nvPr/>
        </p:nvSpPr>
        <p:spPr>
          <a:xfrm>
            <a:off x="126865" y="5138290"/>
            <a:ext cx="9688450" cy="1755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138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引き続き実施</a:t>
            </a:r>
            <a:r>
              <a:rPr lang="ja-JP" altLang="en-US" sz="1138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の可否を検討して</a:t>
            </a:r>
            <a:r>
              <a:rPr lang="ja-JP" altLang="en-US" sz="1138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いるもの</a:t>
            </a:r>
            <a:endParaRPr lang="ja-JP" altLang="en-US" sz="1138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152623" y="5383690"/>
            <a:ext cx="9652270" cy="430567"/>
          </a:xfrm>
          <a:prstGeom prst="rect">
            <a:avLst/>
          </a:prstGeom>
          <a:noFill/>
          <a:ln w="9525"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r>
              <a:rPr lang="ja-JP" altLang="en-US" sz="1138" dirty="0">
                <a:solidFill>
                  <a:srgbClr val="00B0F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060" dirty="0">
                <a:solidFill>
                  <a:srgbClr val="00B0F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06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・港湾調査データの分析・活用（大阪港と府営港湾の港湾統計データに関する情報交換・共有</a:t>
            </a:r>
            <a:r>
              <a:rPr lang="ja-JP" altLang="en-US" sz="106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lang="ja-JP" altLang="en-US" sz="106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06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06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・大阪府所有船舶の整備を大阪市ドックで受託（大阪市の船舶ドックの有効活用）</a:t>
            </a:r>
            <a:r>
              <a:rPr lang="ja-JP" altLang="en-US" sz="106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06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など</a:t>
            </a:r>
            <a:endParaRPr lang="en-US" altLang="ja-JP" sz="106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pSp>
        <p:nvGrpSpPr>
          <p:cNvPr id="2" name="グループ化 1"/>
          <p:cNvGrpSpPr/>
          <p:nvPr/>
        </p:nvGrpSpPr>
        <p:grpSpPr>
          <a:xfrm>
            <a:off x="258611" y="4167080"/>
            <a:ext cx="9422545" cy="708328"/>
            <a:chOff x="703781" y="3922852"/>
            <a:chExt cx="6624736" cy="871791"/>
          </a:xfrm>
        </p:grpSpPr>
        <p:sp>
          <p:nvSpPr>
            <p:cNvPr id="30" name="テキスト ボックス 29"/>
            <p:cNvSpPr txBox="1"/>
            <p:nvPr/>
          </p:nvSpPr>
          <p:spPr>
            <a:xfrm>
              <a:off x="703781" y="3922852"/>
              <a:ext cx="6624736" cy="329165"/>
            </a:xfrm>
            <a:prstGeom prst="rect">
              <a:avLst/>
            </a:prstGeom>
            <a:solidFill>
              <a:srgbClr val="00B0F0">
                <a:alpha val="50000"/>
              </a:srgb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1138" b="1" dirty="0" smtClean="0"/>
                <a:t>その他上記</a:t>
              </a:r>
              <a:r>
                <a:rPr lang="ja-JP" altLang="en-US" sz="1138" b="1" dirty="0"/>
                <a:t>を下支え</a:t>
              </a:r>
              <a:r>
                <a:rPr lang="ja-JP" altLang="en-US" sz="1138" b="1" dirty="0" smtClean="0"/>
                <a:t>する項目</a:t>
              </a:r>
              <a:endParaRPr lang="ja-JP" altLang="en-US" sz="1138" b="1" dirty="0"/>
            </a:p>
          </p:txBody>
        </p:sp>
        <p:sp>
          <p:nvSpPr>
            <p:cNvPr id="31" name="テキスト ボックス 30"/>
            <p:cNvSpPr txBox="1"/>
            <p:nvPr/>
          </p:nvSpPr>
          <p:spPr>
            <a:xfrm>
              <a:off x="703781" y="4249957"/>
              <a:ext cx="6624736" cy="54468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prstDash val="solid"/>
            </a:ln>
          </p:spPr>
          <p:txBody>
            <a:bodyPr wrap="square" rtlCol="0">
              <a:spAutoFit/>
            </a:bodyPr>
            <a:lstStyle/>
            <a:p>
              <a:r>
                <a:rPr lang="ja-JP" altLang="en-US" sz="1138" b="1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 ◆府市港湾の円滑な管理に関する取組を連携して進める</a:t>
              </a:r>
              <a:r>
                <a:rPr lang="ja-JP" altLang="en-US" sz="1138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仕組み　　　　　　　　　　　　　　　　　　　　　　◆技術・情報の共有化　</a:t>
              </a:r>
              <a:r>
                <a:rPr lang="ja-JP" altLang="en-US" sz="1138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　　　　　　　　　　　　　　　　　　　　　　</a:t>
              </a:r>
              <a:r>
                <a:rPr lang="ja-JP" altLang="en-US" sz="1138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</a:t>
              </a:r>
              <a:endParaRPr lang="en-US" altLang="ja-JP" sz="1138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r>
                <a:rPr lang="ja-JP" altLang="en-US" sz="1138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　</a:t>
              </a:r>
              <a:r>
                <a:rPr lang="ja-JP" altLang="en-US" sz="106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</a:t>
              </a:r>
              <a:r>
                <a:rPr lang="ja-JP" altLang="en-US" sz="106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・</a:t>
              </a:r>
              <a:r>
                <a:rPr lang="ja-JP" altLang="en-US" sz="106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情報交換及び調整の場として、府市の港湾局長をトップとした大阪港湾連携会議を</a:t>
              </a:r>
              <a:r>
                <a:rPr lang="ja-JP" altLang="en-US" sz="106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設置　　　　　　　         　・</a:t>
              </a:r>
              <a:r>
                <a:rPr lang="ja-JP" altLang="en-US" sz="106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講演会の合同開催、技術研修の合同</a:t>
              </a:r>
              <a:r>
                <a:rPr lang="ja-JP" altLang="en-US" sz="106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開催</a:t>
              </a:r>
              <a:r>
                <a:rPr lang="ja-JP" altLang="en-US" sz="106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　　</a:t>
              </a:r>
              <a:r>
                <a:rPr lang="ja-JP" altLang="en-US" sz="106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</a:t>
              </a:r>
              <a:r>
                <a:rPr lang="en-US" altLang="ja-JP" sz="106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	</a:t>
              </a:r>
              <a:r>
                <a:rPr lang="ja-JP" altLang="en-US" sz="106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　　</a:t>
              </a:r>
              <a:endParaRPr lang="ja-JP" altLang="en-US" sz="106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</p:grpSp>
      <p:sp>
        <p:nvSpPr>
          <p:cNvPr id="11" name="テキスト ボックス 10"/>
          <p:cNvSpPr txBox="1"/>
          <p:nvPr/>
        </p:nvSpPr>
        <p:spPr>
          <a:xfrm>
            <a:off x="0" y="6548793"/>
            <a:ext cx="9905999" cy="2496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※1 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港湾において船舶の燃料としてＬＮＧ（液化天然ガス）を供給する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こと　　　</a:t>
            </a:r>
            <a:r>
              <a:rPr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※2 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災害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時の対応や平時の取組を取りまとめた港湾の機能継続計画（</a:t>
            </a:r>
            <a:r>
              <a:rPr lang="en-US" altLang="ja-JP" sz="1000" b="1" u="sng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B</a:t>
            </a:r>
            <a:r>
              <a: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usiness </a:t>
            </a:r>
            <a:r>
              <a:rPr lang="en-US" altLang="ja-JP" sz="1000" b="1" u="sng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C</a:t>
            </a:r>
            <a:r>
              <a: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ontinuity </a:t>
            </a:r>
            <a:r>
              <a:rPr lang="en-US" altLang="ja-JP" sz="1000" b="1" u="sng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P</a:t>
            </a:r>
            <a:r>
              <a: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lanning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lang="ja-JP" altLang="en-US" sz="1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8" name="タイトル 1"/>
          <p:cNvSpPr>
            <a:spLocks noGrp="1"/>
          </p:cNvSpPr>
          <p:nvPr>
            <p:ph type="ctrTitle"/>
          </p:nvPr>
        </p:nvSpPr>
        <p:spPr>
          <a:xfrm>
            <a:off x="0" y="1"/>
            <a:ext cx="9906000" cy="333270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anchor="ctr" anchorCtr="1">
            <a:noAutofit/>
          </a:bodyPr>
          <a:lstStyle/>
          <a:p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府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市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港湾及び海岸の管理に係る連携の取り組み</a:t>
            </a:r>
            <a:endParaRPr lang="ja-JP" altLang="en-US" sz="1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7" name="角丸四角形 16"/>
          <p:cNvSpPr/>
          <p:nvPr/>
        </p:nvSpPr>
        <p:spPr>
          <a:xfrm>
            <a:off x="126865" y="360631"/>
            <a:ext cx="9688450" cy="1755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138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連携を開始しているもの</a:t>
            </a:r>
            <a:endParaRPr lang="ja-JP" altLang="en-US" sz="1138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0" name="角丸四角形 19"/>
          <p:cNvSpPr/>
          <p:nvPr/>
        </p:nvSpPr>
        <p:spPr>
          <a:xfrm>
            <a:off x="126865" y="6013920"/>
            <a:ext cx="9688450" cy="1755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138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連携が困難なもの（現在整理中）</a:t>
            </a:r>
            <a:endParaRPr lang="ja-JP" altLang="en-US" sz="1138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126865" y="6211695"/>
            <a:ext cx="9652270" cy="255455"/>
          </a:xfrm>
          <a:prstGeom prst="rect">
            <a:avLst/>
          </a:prstGeom>
          <a:noFill/>
          <a:ln w="9525"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r>
              <a:rPr lang="ja-JP" altLang="en-US" sz="106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・それぞれの管理者が権限を行使する業務（一体となった港湾計画の策定、財産の所有が異なる港湾施設の維持管理、施設の許認可業務　など</a:t>
            </a: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8829675" y="14723"/>
            <a:ext cx="1000125" cy="307777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14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資料３</a:t>
            </a:r>
            <a:endParaRPr lang="ja-JP" altLang="en-US" sz="14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258611" y="1009908"/>
            <a:ext cx="4597473" cy="295209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ts val="1500"/>
              </a:lnSpc>
            </a:pPr>
            <a:r>
              <a:rPr lang="ja-JP" altLang="en-US" sz="1056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◆</a:t>
            </a:r>
            <a:r>
              <a:rPr lang="ja-JP" altLang="en-US" sz="1056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集貨策等による連携強化</a:t>
            </a:r>
          </a:p>
          <a:p>
            <a:pPr>
              <a:lnSpc>
                <a:spcPts val="1300"/>
              </a:lnSpc>
            </a:pPr>
            <a:r>
              <a:rPr lang="ja-JP" altLang="en-US" sz="1056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</a:t>
            </a:r>
            <a:r>
              <a:rPr lang="ja-JP" altLang="en-US" sz="1056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・府市共同によるポートセールス</a:t>
            </a:r>
            <a:endParaRPr lang="en-US" altLang="ja-JP" sz="1056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300"/>
              </a:lnSpc>
            </a:pPr>
            <a:r>
              <a:rPr lang="ja-JP" altLang="en-US" sz="1056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（府市共同セミナーの開催、府市共同で荷主・船社等へのセールス</a:t>
            </a:r>
            <a:r>
              <a:rPr lang="ja-JP" altLang="en-US" sz="1056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lang="en-US" altLang="ja-JP" sz="1056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600"/>
              </a:lnSpc>
            </a:pPr>
            <a:r>
              <a:rPr lang="ja-JP" altLang="en-US" sz="1056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056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・</a:t>
            </a:r>
            <a:r>
              <a:rPr lang="en-US" altLang="ja-JP" sz="1056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LNG</a:t>
            </a:r>
            <a:r>
              <a:rPr lang="ja-JP" altLang="en-US" sz="1056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バンカリング</a:t>
            </a:r>
            <a:r>
              <a:rPr lang="en-US" altLang="ja-JP" sz="1056" baseline="30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※1</a:t>
            </a:r>
            <a:r>
              <a:rPr lang="ja-JP" altLang="en-US" sz="1056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拠点の形成（拠点形成に向けた検討会の開催</a:t>
            </a:r>
            <a:r>
              <a:rPr lang="ja-JP" altLang="en-US" sz="1056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</a:p>
          <a:p>
            <a:pPr>
              <a:lnSpc>
                <a:spcPts val="1600"/>
              </a:lnSpc>
            </a:pPr>
            <a:r>
              <a:rPr lang="ja-JP" altLang="en-US" sz="1056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056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056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・施策・予算に</a:t>
            </a:r>
            <a:r>
              <a:rPr lang="ja-JP" altLang="en-US" sz="1056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関する国への働きかけ（国家要望等）</a:t>
            </a:r>
          </a:p>
          <a:p>
            <a:pPr>
              <a:lnSpc>
                <a:spcPts val="700"/>
              </a:lnSpc>
            </a:pPr>
            <a:r>
              <a:rPr lang="ja-JP" altLang="en-US" sz="1056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endParaRPr lang="en-US" altLang="ja-JP" sz="1056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300"/>
              </a:lnSpc>
            </a:pPr>
            <a:r>
              <a:rPr lang="ja-JP" altLang="en-US" sz="1056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◆</a:t>
            </a:r>
            <a:r>
              <a:rPr lang="ja-JP" altLang="en-US" sz="1056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港湾計画策定の連携強化　</a:t>
            </a:r>
            <a:endParaRPr lang="en-US" altLang="ja-JP" sz="1056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300"/>
              </a:lnSpc>
            </a:pPr>
            <a:r>
              <a:rPr lang="ja-JP" altLang="en-US" sz="1056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・港湾審</a:t>
            </a:r>
            <a:r>
              <a:rPr lang="ja-JP" altLang="en-US" sz="1056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議会</a:t>
            </a:r>
            <a:endParaRPr lang="ja-JP" altLang="en-US" sz="1056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500"/>
              </a:lnSpc>
            </a:pPr>
            <a:r>
              <a:rPr lang="ja-JP" altLang="en-US" sz="1056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（府市各々の港湾審議会の委員に府及び市の職員が相互に参画）　</a:t>
            </a:r>
            <a:endParaRPr lang="en-US" altLang="ja-JP" sz="1056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500"/>
              </a:lnSpc>
            </a:pPr>
            <a:r>
              <a:rPr lang="ja-JP" altLang="en-US" sz="1056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  （</a:t>
            </a:r>
            <a:r>
              <a:rPr lang="ja-JP" altLang="en-US" sz="1056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府市各々の港湾審議会で学識委員を可能な限り同一委員とする</a:t>
            </a:r>
            <a:r>
              <a:rPr lang="ja-JP" altLang="en-US" sz="1056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lang="en-US" altLang="ja-JP" sz="1056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800"/>
              </a:lnSpc>
            </a:pPr>
            <a:r>
              <a:rPr lang="ja-JP" altLang="en-US" sz="1056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056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・</a:t>
            </a:r>
            <a:r>
              <a:rPr lang="ja-JP" altLang="en-US" sz="1056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大阪港及び堺泉北港港湾計画（改訂</a:t>
            </a:r>
            <a:r>
              <a:rPr lang="ja-JP" altLang="en-US" sz="1056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）策定に</a:t>
            </a:r>
            <a:r>
              <a:rPr lang="ja-JP" altLang="en-US" sz="1056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向けた検討業務</a:t>
            </a:r>
          </a:p>
          <a:p>
            <a:pPr>
              <a:lnSpc>
                <a:spcPts val="1300"/>
              </a:lnSpc>
            </a:pPr>
            <a:r>
              <a:rPr lang="ja-JP" altLang="en-US" sz="1056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（特定品種の貨物量推計及び機能分担や防災に</a:t>
            </a:r>
            <a:r>
              <a:rPr lang="ja-JP" altLang="en-US" sz="1056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関する</a:t>
            </a:r>
            <a:r>
              <a:rPr lang="ja-JP" altLang="en-US" sz="1056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方向性</a:t>
            </a:r>
            <a:r>
              <a:rPr lang="ja-JP" altLang="en-US" sz="1056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</a:t>
            </a:r>
            <a:r>
              <a:rPr lang="ja-JP" altLang="en-US" sz="1056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共有</a:t>
            </a:r>
            <a:r>
              <a:rPr lang="ja-JP" altLang="en-US" sz="1056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lang="en-US" altLang="ja-JP" sz="1056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900"/>
              </a:lnSpc>
            </a:pPr>
            <a:endParaRPr lang="ja-JP" altLang="en-US" sz="1056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500"/>
              </a:lnSpc>
            </a:pPr>
            <a:r>
              <a:rPr lang="ja-JP" altLang="en-US" sz="1056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◆港湾利用者の利便性の向上</a:t>
            </a:r>
            <a:endParaRPr lang="en-US" altLang="ja-JP" sz="1056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300"/>
              </a:lnSpc>
            </a:pPr>
            <a:r>
              <a:rPr lang="ja-JP" altLang="en-US" sz="1056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・外貿ふ頭入構証</a:t>
            </a:r>
            <a:r>
              <a:rPr lang="ja-JP" altLang="en-US" sz="1056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の規格の統一及び返納</a:t>
            </a:r>
            <a:r>
              <a:rPr lang="ja-JP" altLang="en-US" sz="1056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における相互受付</a:t>
            </a:r>
            <a:endParaRPr lang="en-US" altLang="ja-JP" sz="1056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200"/>
              </a:lnSpc>
            </a:pPr>
            <a:r>
              <a:rPr lang="ja-JP" altLang="en-US" sz="1056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  ・市</a:t>
            </a:r>
            <a:r>
              <a:rPr lang="ja-JP" altLang="en-US" sz="106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給水船による堺泉北港での船舶給水対応の</a:t>
            </a:r>
            <a:r>
              <a:rPr lang="ja-JP" altLang="en-US" sz="106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ＰＲ</a:t>
            </a:r>
            <a:endParaRPr lang="en-US" altLang="ja-JP" sz="106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700"/>
              </a:lnSpc>
            </a:pPr>
            <a:endParaRPr lang="en-US" altLang="ja-JP" sz="106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5067148" y="729807"/>
            <a:ext cx="4581356" cy="267446"/>
          </a:xfrm>
          <a:prstGeom prst="rect">
            <a:avLst/>
          </a:prstGeom>
          <a:solidFill>
            <a:srgbClr val="00B0F0">
              <a:alpha val="50000"/>
            </a:srgb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1138" b="1" dirty="0"/>
              <a:t>安全・安心を強化する項目</a:t>
            </a:r>
            <a:endParaRPr lang="ja-JP" altLang="en-US" sz="1138" b="1" strike="sngStrike" dirty="0"/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5067147" y="997022"/>
            <a:ext cx="4581362" cy="13362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ts val="1500"/>
              </a:lnSpc>
            </a:pPr>
            <a:r>
              <a:rPr lang="ja-JP" altLang="en-US" sz="1056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◆事故</a:t>
            </a:r>
            <a:r>
              <a:rPr lang="ja-JP" altLang="en-US" sz="1056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・災害時における連携強化</a:t>
            </a:r>
            <a:endParaRPr lang="en-US" altLang="ja-JP" sz="1056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100"/>
              </a:lnSpc>
            </a:pPr>
            <a:r>
              <a:rPr lang="ja-JP" altLang="en-US" sz="1056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056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・南海トラフ巨大地震に対する堤防の耐震対策（国への要望活動等）</a:t>
            </a:r>
            <a:endParaRPr lang="en-US" altLang="ja-JP" sz="1056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500"/>
              </a:lnSpc>
            </a:pPr>
            <a:endParaRPr lang="ja-JP" altLang="en-US" sz="1056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500"/>
              </a:lnSpc>
            </a:pPr>
            <a:r>
              <a:rPr lang="ja-JP" altLang="en-US" sz="1056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◆事故・災害時における連携強化</a:t>
            </a:r>
            <a:endParaRPr lang="en-US" altLang="ja-JP" sz="1056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200"/>
              </a:lnSpc>
            </a:pPr>
            <a:r>
              <a:rPr lang="ja-JP" altLang="en-US" sz="1056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・港湾</a:t>
            </a:r>
            <a:r>
              <a:rPr lang="en-US" altLang="ja-JP" sz="1056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BCP</a:t>
            </a:r>
            <a:r>
              <a:rPr lang="en-US" altLang="ja-JP" sz="1056" baseline="30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※2</a:t>
            </a:r>
            <a:r>
              <a:rPr lang="ja-JP" altLang="en-US" sz="1056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の実効性の向上　</a:t>
            </a:r>
            <a:r>
              <a:rPr lang="en-US" altLang="ja-JP" sz="1056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	</a:t>
            </a:r>
            <a:r>
              <a:rPr lang="ja-JP" altLang="en-US" sz="1056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</a:t>
            </a:r>
            <a:endParaRPr lang="en-US" altLang="ja-JP" sz="1056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500"/>
              </a:lnSpc>
            </a:pPr>
            <a:r>
              <a:rPr lang="ja-JP" altLang="en-US" sz="1056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（大阪港、堺泉北港</a:t>
            </a:r>
            <a:r>
              <a:rPr lang="en-US" altLang="ja-JP" sz="1056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BCP</a:t>
            </a:r>
            <a:r>
              <a:rPr lang="ja-JP" altLang="en-US" sz="1056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協議会の情報伝達訓練の共同実施</a:t>
            </a:r>
            <a:r>
              <a:rPr lang="ja-JP" altLang="en-US" sz="1056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lang="en-US" altLang="ja-JP" sz="1056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200"/>
              </a:lnSpc>
            </a:pPr>
            <a:r>
              <a:rPr lang="ja-JP" altLang="en-US" sz="1056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・オイルフェンス等の相互</a:t>
            </a:r>
            <a:r>
              <a:rPr lang="ja-JP" altLang="en-US" sz="1056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利用</a:t>
            </a:r>
            <a:r>
              <a:rPr lang="ja-JP" altLang="en-US" sz="1056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及び</a:t>
            </a:r>
            <a:r>
              <a:rPr lang="ja-JP" altLang="en-US" sz="1056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支援</a:t>
            </a:r>
            <a:r>
              <a:rPr lang="en-US" altLang="ja-JP" sz="1056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	</a:t>
            </a:r>
            <a:r>
              <a:rPr lang="ja-JP" altLang="en-US" sz="1056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　</a:t>
            </a:r>
            <a:endParaRPr lang="en-US" altLang="ja-JP" sz="1056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200"/>
              </a:lnSpc>
            </a:pPr>
            <a:r>
              <a:rPr lang="ja-JP" altLang="en-US" sz="1056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（油流出事故等発生時に必要な資材の相互支援</a:t>
            </a:r>
            <a:r>
              <a:rPr lang="ja-JP" altLang="en-US" sz="1056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r>
              <a:rPr lang="ja-JP" altLang="en-US" sz="1056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</a:t>
            </a:r>
            <a:endParaRPr lang="en-US" altLang="ja-JP" sz="1056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5067148" y="2356787"/>
            <a:ext cx="4581356" cy="267446"/>
          </a:xfrm>
          <a:prstGeom prst="rect">
            <a:avLst/>
          </a:prstGeom>
          <a:solidFill>
            <a:srgbClr val="00B0F0">
              <a:alpha val="50000"/>
            </a:srgb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1138" b="1" dirty="0"/>
              <a:t>臨海地域を活性化する項目</a:t>
            </a:r>
            <a:endParaRPr lang="ja-JP" altLang="en-US" sz="1138" b="1" strike="sngStrike" dirty="0"/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5067146" y="2625735"/>
            <a:ext cx="4581363" cy="134908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ts val="1500"/>
              </a:lnSpc>
            </a:pPr>
            <a:r>
              <a:rPr lang="ja-JP" altLang="en-US" sz="1056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◆</a:t>
            </a:r>
            <a:r>
              <a:rPr lang="ja-JP" altLang="en-US" sz="1056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臨海地域の活性化</a:t>
            </a:r>
            <a:endParaRPr lang="en-US" altLang="ja-JP" sz="1056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200"/>
              </a:lnSpc>
            </a:pPr>
            <a:r>
              <a:rPr lang="ja-JP" altLang="en-US" sz="1056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06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・府市の港湾関連用地への企業</a:t>
            </a:r>
            <a:r>
              <a:rPr lang="ja-JP" altLang="en-US" sz="106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誘致</a:t>
            </a:r>
            <a:endParaRPr lang="en-US" altLang="ja-JP" sz="106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500"/>
              </a:lnSpc>
            </a:pPr>
            <a:r>
              <a:rPr lang="ja-JP" altLang="en-US" sz="106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06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（土地</a:t>
            </a:r>
            <a:r>
              <a:rPr lang="ja-JP" altLang="en-US" sz="106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情報の共有</a:t>
            </a:r>
            <a:r>
              <a:rPr lang="ja-JP" altLang="en-US" sz="106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</a:t>
            </a:r>
            <a:r>
              <a:rPr lang="en-US" altLang="ja-JP" sz="106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HP</a:t>
            </a:r>
            <a:r>
              <a:rPr lang="ja-JP" altLang="en-US" sz="106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に相互リンク設置</a:t>
            </a:r>
            <a:r>
              <a:rPr lang="ja-JP" altLang="en-US" sz="106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</a:p>
          <a:p>
            <a:pPr>
              <a:lnSpc>
                <a:spcPts val="1200"/>
              </a:lnSpc>
            </a:pPr>
            <a:r>
              <a:rPr lang="ja-JP" altLang="en-US" sz="106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06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06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・府所管船舶の活用		　　　　</a:t>
            </a:r>
            <a:endParaRPr lang="en-US" altLang="ja-JP" sz="106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200"/>
              </a:lnSpc>
            </a:pPr>
            <a:r>
              <a:rPr lang="en-US" altLang="ja-JP" sz="106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  </a:t>
            </a:r>
            <a:r>
              <a:rPr lang="ja-JP" altLang="en-US" sz="106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（企業誘致のための視察に府所管船舶を活用）　</a:t>
            </a:r>
            <a:endParaRPr lang="en-US" altLang="ja-JP" sz="106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500"/>
              </a:lnSpc>
            </a:pP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endParaRPr lang="en-US" altLang="ja-JP" sz="1056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300"/>
              </a:lnSpc>
            </a:pPr>
            <a:endParaRPr lang="en-US" altLang="ja-JP" sz="1056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200"/>
              </a:lnSpc>
            </a:pPr>
            <a:r>
              <a:rPr lang="ja-JP" altLang="en-US" sz="1056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◆</a:t>
            </a:r>
            <a:r>
              <a:rPr lang="ja-JP" altLang="en-US" sz="1056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観光集客の活性化</a:t>
            </a:r>
            <a:endParaRPr lang="en-US" altLang="ja-JP" sz="1056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200"/>
              </a:lnSpc>
            </a:pPr>
            <a:r>
              <a:rPr lang="ja-JP" altLang="en-US" sz="1056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・クルーズ客船の</a:t>
            </a:r>
            <a:r>
              <a:rPr lang="ja-JP" altLang="en-US" sz="1056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誘致（受入れ</a:t>
            </a:r>
            <a:r>
              <a:rPr lang="ja-JP" altLang="en-US" sz="1056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体制やおもてなしにおける相互協力</a:t>
            </a:r>
            <a:r>
              <a:rPr lang="ja-JP" altLang="en-US" sz="1056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258802" y="738675"/>
            <a:ext cx="4603670" cy="267446"/>
          </a:xfrm>
          <a:prstGeom prst="rect">
            <a:avLst/>
          </a:prstGeom>
          <a:solidFill>
            <a:srgbClr val="00B0F0">
              <a:alpha val="50000"/>
            </a:srgb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1138" b="1" dirty="0" smtClean="0"/>
              <a:t>港の成長</a:t>
            </a:r>
            <a:r>
              <a:rPr lang="ja-JP" altLang="en-US" sz="1138" b="1" dirty="0"/>
              <a:t>を促す項目</a:t>
            </a:r>
            <a:endParaRPr lang="ja-JP" altLang="en-US" sz="1138" b="1" strike="sngStrike" dirty="0"/>
          </a:p>
        </p:txBody>
      </p:sp>
    </p:spTree>
    <p:extLst>
      <p:ext uri="{BB962C8B-B14F-4D97-AF65-F5344CB8AC3E}">
        <p14:creationId xmlns:p14="http://schemas.microsoft.com/office/powerpoint/2010/main" val="3303598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1491</TotalTime>
  <Words>107</Words>
  <Application>Microsoft Office PowerPoint</Application>
  <PresentationFormat>A4 210 x 297 mm</PresentationFormat>
  <Paragraphs>49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府市の港湾及び海岸の管理に係る連携の取り組み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府市港湾管理一元化の検討状況について</dc:title>
  <dc:creator>立花 孝昭</dc:creator>
  <cp:lastModifiedBy>HOSTNAME</cp:lastModifiedBy>
  <cp:revision>192</cp:revision>
  <cp:lastPrinted>2018-06-15T01:27:08Z</cp:lastPrinted>
  <dcterms:created xsi:type="dcterms:W3CDTF">2017-09-13T02:11:19Z</dcterms:created>
  <dcterms:modified xsi:type="dcterms:W3CDTF">2018-06-18T05:41:35Z</dcterms:modified>
</cp:coreProperties>
</file>