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1422" y="-2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307906" cy="341509"/>
          </a:xfrm>
          <a:prstGeom prst="rect">
            <a:avLst/>
          </a:prstGeom>
        </p:spPr>
        <p:txBody>
          <a:bodyPr vert="horz" lIns="92238" tIns="46119" rIns="92238" bIns="461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090" y="3"/>
            <a:ext cx="4307904" cy="341509"/>
          </a:xfrm>
          <a:prstGeom prst="rect">
            <a:avLst/>
          </a:prstGeom>
        </p:spPr>
        <p:txBody>
          <a:bodyPr vert="horz" lIns="92238" tIns="46119" rIns="92238" bIns="46119" rtlCol="0"/>
          <a:lstStyle>
            <a:lvl1pPr algn="r">
              <a:defRPr sz="1200"/>
            </a:lvl1pPr>
          </a:lstStyle>
          <a:p>
            <a:fld id="{A5E029E9-5D07-47CB-BF1E-7D413B51D768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49313"/>
            <a:ext cx="3319462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8" tIns="46119" rIns="92238" bIns="461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236" y="3276084"/>
            <a:ext cx="7952877" cy="2680629"/>
          </a:xfrm>
          <a:prstGeom prst="rect">
            <a:avLst/>
          </a:prstGeom>
        </p:spPr>
        <p:txBody>
          <a:bodyPr vert="horz" lIns="92238" tIns="46119" rIns="92238" bIns="4611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691"/>
            <a:ext cx="4307906" cy="341509"/>
          </a:xfrm>
          <a:prstGeom prst="rect">
            <a:avLst/>
          </a:prstGeom>
        </p:spPr>
        <p:txBody>
          <a:bodyPr vert="horz" lIns="92238" tIns="46119" rIns="92238" bIns="461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090" y="6465691"/>
            <a:ext cx="4307904" cy="341509"/>
          </a:xfrm>
          <a:prstGeom prst="rect">
            <a:avLst/>
          </a:prstGeom>
        </p:spPr>
        <p:txBody>
          <a:bodyPr vert="horz" lIns="92238" tIns="46119" rIns="92238" bIns="46119" rtlCol="0" anchor="b"/>
          <a:lstStyle>
            <a:lvl1pPr algn="r">
              <a:defRPr sz="1200"/>
            </a:lvl1pPr>
          </a:lstStyle>
          <a:p>
            <a:fld id="{98A9C5D1-F16D-4061-A22A-F7978DC0A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74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9938" y="849313"/>
            <a:ext cx="3319462" cy="2298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A8459-0A7B-4843-BCE8-8BDF6BEC6A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18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4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1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5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03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62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4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90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51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4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14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27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4F76-219F-4019-80A7-35F8A9283102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51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>
          <a:xfrm>
            <a:off x="150481" y="571501"/>
            <a:ext cx="9664834" cy="4419600"/>
          </a:xfrm>
          <a:prstGeom prst="roundRect">
            <a:avLst>
              <a:gd name="adj" fmla="val 18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22" name="角丸四角形 21"/>
          <p:cNvSpPr/>
          <p:nvPr/>
        </p:nvSpPr>
        <p:spPr>
          <a:xfrm>
            <a:off x="126865" y="5138290"/>
            <a:ext cx="9688450" cy="175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引き続き実施</a:t>
            </a:r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の可否を検討して</a:t>
            </a:r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いるもの</a:t>
            </a:r>
            <a:endParaRPr lang="ja-JP" altLang="en-US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2623" y="5383690"/>
            <a:ext cx="9652270" cy="430567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138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・港湾調査データの分析・活用（大阪港と府営港湾の港湾統計データに関する情報交換・共有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6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・大阪府所有船舶の整備を大阪市ドックで受託（大阪市の船舶ドックの有効活用）</a:t>
            </a:r>
            <a:r>
              <a:rPr lang="ja-JP" altLang="en-US" sz="106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58611" y="4167080"/>
            <a:ext cx="9422545" cy="708328"/>
            <a:chOff x="703781" y="3922852"/>
            <a:chExt cx="6624736" cy="871791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703781" y="3922852"/>
              <a:ext cx="6624736" cy="329165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38" b="1" dirty="0" smtClean="0"/>
                <a:t>その他上記</a:t>
              </a:r>
              <a:r>
                <a:rPr lang="ja-JP" altLang="en-US" sz="1138" b="1" dirty="0"/>
                <a:t>を下支え</a:t>
              </a:r>
              <a:r>
                <a:rPr lang="ja-JP" altLang="en-US" sz="1138" b="1" dirty="0" smtClean="0"/>
                <a:t>する項目</a:t>
              </a:r>
              <a:endParaRPr lang="ja-JP" altLang="en-US" sz="1138" b="1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03781" y="4249957"/>
              <a:ext cx="6624736" cy="54468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138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◆府市港湾の円滑な管理に関する取組を連携して進める</a:t>
              </a:r>
              <a:r>
                <a:rPr lang="ja-JP" altLang="en-US" sz="1138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　　　　　　　　　　　　　　　　　　　　　　◆技術・情報の共有化　</a:t>
              </a:r>
              <a:r>
                <a:rPr lang="ja-JP" altLang="en-US" sz="1138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　　　　　　　　</a:t>
              </a:r>
              <a:r>
                <a:rPr lang="ja-JP" altLang="en-US" sz="1138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138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38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情報交換及び調整の場として、府市の港湾局長をトップとした大阪港湾連携会議を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設置　　　　　　　         　・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講演会の合同開催、技術研修の合同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開催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</a:t>
              </a:r>
              <a:endPara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0" y="6548793"/>
            <a:ext cx="9905999" cy="249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 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港湾において船舶の燃料としてＬＮＧ（液化天然ガス）を供給する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　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時の対応や平時の取組を取りまとめた港湾の機能継続計画（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usiness 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ontinuity 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lanning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906000" cy="33327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港湾及び海岸の管理に係る連携の取り組み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6865" y="360631"/>
            <a:ext cx="9688450" cy="175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連携を開始しているもの</a:t>
            </a:r>
            <a:endParaRPr lang="ja-JP" altLang="en-US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26865" y="6013920"/>
            <a:ext cx="9688450" cy="175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連携が困難なもの（現在整理中）</a:t>
            </a:r>
            <a:endParaRPr lang="ja-JP" altLang="en-US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6865" y="6211695"/>
            <a:ext cx="9652270" cy="255455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・それぞれの管理者が権限を行使する業務（一体となった港湾計画の策定、財産の所有が異なる港湾施設の維持管理、施設の許認可業務　など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829675" y="14723"/>
            <a:ext cx="1000125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資料３</a:t>
            </a:r>
            <a:endParaRPr lang="ja-JP" altLang="en-US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8611" y="1009908"/>
            <a:ext cx="4597473" cy="2952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集貨策等による連携強化</a:t>
            </a:r>
          </a:p>
          <a:p>
            <a:pPr>
              <a:lnSpc>
                <a:spcPts val="13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・府市共同によるポートセールス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（府市共同セミナーの開催、府市共同で荷主・船社等へのセールス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LNG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バンカリング</a:t>
            </a:r>
            <a:r>
              <a:rPr lang="en-US" altLang="ja-JP" sz="1056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拠点の形成（拠点形成に向けた検討会の開催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ts val="16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・施策・予算に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関する国への働きかけ（国家要望等）</a:t>
            </a:r>
          </a:p>
          <a:p>
            <a:pPr>
              <a:lnSpc>
                <a:spcPts val="7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港湾計画策定の連携強化　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・港湾審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</a:t>
            </a:r>
            <a:endParaRPr lang="ja-JP" altLang="en-US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（府市各々の港湾審議会の委員に府及び市の職員が相互に参画）　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（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府市各々の港湾審議会で学識委員を可能な限り同一委員とする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大阪港及び堺泉北港港湾計画（改訂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）策定に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向けた検討業務</a:t>
            </a: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（特定品種の貨物量推計及び機能分担や防災に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endParaRPr lang="ja-JP" altLang="en-US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◆港湾利用者の利便性の向上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・外貿ふ頭入構証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の規格の統一及び返納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における相互受付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・市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給水船による堺泉北港での船舶給水対応の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ＰＲ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067148" y="729807"/>
            <a:ext cx="4581356" cy="26744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安全・安心を強化する項目</a:t>
            </a:r>
            <a:endParaRPr lang="ja-JP" altLang="en-US" sz="1138" b="1" strike="sngStrike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67147" y="997022"/>
            <a:ext cx="4581362" cy="1336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◆事故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・災害時における連携強化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・南海トラフ巨大地震に対する堤防の耐震対策（国への要望活動等）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ja-JP" altLang="en-US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◆事故・災害時における連携強化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・港湾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en-US" altLang="ja-JP" sz="1056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の実効性の向上　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（大阪港、堺泉北港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協議会の情報伝達訓練の共同実施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・オイルフェンス等の相互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en-US" altLang="ja-JP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（油流出事故等発生時に必要な資材の相互支援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067148" y="2356787"/>
            <a:ext cx="4581356" cy="26744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臨海地域を活性化する項目</a:t>
            </a:r>
            <a:endParaRPr lang="ja-JP" altLang="en-US" sz="1138" b="1" strike="sngStrike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067146" y="2625735"/>
            <a:ext cx="4581363" cy="1349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臨海地域の活性化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・府市の港湾関連用地への企業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（土地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情報の共有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に相互リンク設置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ts val="1200"/>
              </a:lnSpc>
            </a:pP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・府所管船舶の活用		　　　　</a:t>
            </a:r>
            <a:endParaRPr lang="en-US" altLang="ja-JP" sz="106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（企業誘致のための視察に府所管船舶を活用）　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観光集客の活性化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・クルーズ客船の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誘致（受入れ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体制やおもてなしにおける相互協力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8802" y="738675"/>
            <a:ext cx="4603670" cy="26744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/>
              <a:t>港の成長</a:t>
            </a:r>
            <a:r>
              <a:rPr lang="ja-JP" altLang="en-US" sz="1138" b="1" dirty="0"/>
              <a:t>を促す項目</a:t>
            </a:r>
            <a:endParaRPr lang="ja-JP" altLang="en-US" sz="1138" b="1" strike="sngStrike" dirty="0"/>
          </a:p>
        </p:txBody>
      </p:sp>
    </p:spTree>
    <p:extLst>
      <p:ext uri="{BB962C8B-B14F-4D97-AF65-F5344CB8AC3E}">
        <p14:creationId xmlns:p14="http://schemas.microsoft.com/office/powerpoint/2010/main" val="33035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1491</TotalTime>
  <Words>107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府市の港湾及び海岸の管理に係る連携の取り組み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府市港湾管理一元化の検討状況について</dc:title>
  <dc:creator>立花 孝昭</dc:creator>
  <cp:lastModifiedBy>HOSTNAME</cp:lastModifiedBy>
  <cp:revision>192</cp:revision>
  <cp:lastPrinted>2018-06-15T01:27:08Z</cp:lastPrinted>
  <dcterms:created xsi:type="dcterms:W3CDTF">2017-09-13T02:11:19Z</dcterms:created>
  <dcterms:modified xsi:type="dcterms:W3CDTF">2018-06-18T05:41:35Z</dcterms:modified>
</cp:coreProperties>
</file>