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100" d="100"/>
          <a:sy n="100" d="100"/>
        </p:scale>
        <p:origin x="-101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E0D8FAC-3399-4AB2-AC7B-C5D59D10E7CA}" type="datetimeFigureOut">
              <a:rPr kumimoji="1" lang="ja-JP" altLang="en-US" smtClean="0"/>
              <a:t>2018/6/21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3276762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E0D8FAC-3399-4AB2-AC7B-C5D59D10E7CA}" type="datetimeFigureOut">
              <a:rPr kumimoji="1" lang="ja-JP" altLang="en-US" smtClean="0"/>
              <a:t>2018/6/21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183482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E0D8FAC-3399-4AB2-AC7B-C5D59D10E7CA}" type="datetimeFigureOut">
              <a:rPr kumimoji="1" lang="ja-JP" altLang="en-US" smtClean="0"/>
              <a:t>2018/6/21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852585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E0D8FAC-3399-4AB2-AC7B-C5D59D10E7CA}" type="datetimeFigureOut">
              <a:rPr kumimoji="1" lang="ja-JP" altLang="en-US" smtClean="0"/>
              <a:t>2018/6/21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481396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E0D8FAC-3399-4AB2-AC7B-C5D59D10E7CA}" type="datetimeFigureOut">
              <a:rPr kumimoji="1" lang="ja-JP" altLang="en-US" smtClean="0"/>
              <a:t>2018/6/21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3020315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E0D8FAC-3399-4AB2-AC7B-C5D59D10E7CA}" type="datetimeFigureOut">
              <a:rPr kumimoji="1" lang="ja-JP" altLang="en-US" smtClean="0"/>
              <a:t>2018/6/21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588320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E0D8FAC-3399-4AB2-AC7B-C5D59D10E7CA}" type="datetimeFigureOut">
              <a:rPr kumimoji="1" lang="ja-JP" altLang="en-US" smtClean="0"/>
              <a:t>2018/6/21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847053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E0D8FAC-3399-4AB2-AC7B-C5D59D10E7CA}" type="datetimeFigureOut">
              <a:rPr kumimoji="1" lang="ja-JP" altLang="en-US" smtClean="0"/>
              <a:t>2018/6/21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322121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0D8FAC-3399-4AB2-AC7B-C5D59D10E7CA}" type="datetimeFigureOut">
              <a:rPr kumimoji="1" lang="ja-JP" altLang="en-US" smtClean="0"/>
              <a:t>2018/6/21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3376456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E0D8FAC-3399-4AB2-AC7B-C5D59D10E7CA}" type="datetimeFigureOut">
              <a:rPr kumimoji="1" lang="ja-JP" altLang="en-US" smtClean="0"/>
              <a:t>2018/6/21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2429761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E0D8FAC-3399-4AB2-AC7B-C5D59D10E7CA}" type="datetimeFigureOut">
              <a:rPr kumimoji="1" lang="ja-JP" altLang="en-US" smtClean="0"/>
              <a:t>2018/6/21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2797306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0D8FAC-3399-4AB2-AC7B-C5D59D10E7CA}" type="datetimeFigureOut">
              <a:rPr kumimoji="1" lang="ja-JP" altLang="en-US" smtClean="0"/>
              <a:t>2018/6/21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37059285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7910286" y="217713"/>
            <a:ext cx="1059543" cy="307777"/>
          </a:xfrm>
          <a:prstGeom prst="rect">
            <a:avLst/>
          </a:prstGeom>
          <a:noFill/>
          <a:ln>
            <a:solidFill>
              <a:schemeClr val="tx1"/>
            </a:solidFill>
          </a:ln>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2962220" y="487189"/>
            <a:ext cx="3671198"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大阪府港湾局　平成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年度主要事業について</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Text Box 57"/>
          <p:cNvSpPr txBox="1">
            <a:spLocks noChangeArrowheads="1"/>
          </p:cNvSpPr>
          <p:nvPr/>
        </p:nvSpPr>
        <p:spPr bwMode="auto">
          <a:xfrm>
            <a:off x="-25320" y="4187766"/>
            <a:ext cx="9180000" cy="276999"/>
          </a:xfrm>
          <a:prstGeom prst="rect">
            <a:avLst/>
          </a:prstGeom>
          <a:solidFill>
            <a:srgbClr val="000099"/>
          </a:solidFill>
          <a:ln w="9525" algn="ctr">
            <a:noFill/>
            <a:miter lim="800000"/>
            <a:headEnd/>
            <a:tailEnd/>
          </a:ln>
          <a:effectLst/>
        </p:spPr>
        <p:txBody>
          <a:bodyPr wrap="square">
            <a:spAutoFit/>
          </a:bodyPr>
          <a:lstStyle/>
          <a:p>
            <a:pPr>
              <a:spcBef>
                <a:spcPts val="600"/>
              </a:spcBef>
              <a:defRPr/>
            </a:pP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大津</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航路浚渫</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等国直轄</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　（平成</a:t>
            </a:r>
            <a:r>
              <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額 ： </a:t>
            </a:r>
            <a:r>
              <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267,267</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Text Box 40"/>
          <p:cNvSpPr txBox="1">
            <a:spLocks noChangeArrowheads="1"/>
          </p:cNvSpPr>
          <p:nvPr/>
        </p:nvSpPr>
        <p:spPr bwMode="auto">
          <a:xfrm>
            <a:off x="88980" y="4480797"/>
            <a:ext cx="8928000" cy="925894"/>
          </a:xfrm>
          <a:prstGeom prst="rect">
            <a:avLst/>
          </a:prstGeom>
          <a:noFill/>
          <a:ln w="9525">
            <a:solidFill>
              <a:schemeClr val="tx1"/>
            </a:solidFill>
            <a:miter lim="800000"/>
            <a:headEnd/>
            <a:tailEnd/>
          </a:ln>
        </p:spPr>
        <p:txBody>
          <a:bodyPr wrap="square">
            <a:spAutoFit/>
          </a:bodyPr>
          <a:lstStyle/>
          <a:p>
            <a:pPr>
              <a:lnSpc>
                <a:spcPts val="13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・西日本エリアにおける中古車輸出の需要増加、船舶大型化に対応することによる物流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効率化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のため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、航路の浚渫を行う（水深</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ｍ➡</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ｍ）。</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年度実施内容</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航路浚渫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京阪神都市圏における大規模震災時において、広域的な災害対策活動を効果的に展開するために必要な基幹的広域防災拠点を整備し、京阪神都市圏の防災安全性の向上を図る。また、平常時における市民の憩いの場を提供す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年度実施内容</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臨港道路　設計・調査等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95309" y="5966422"/>
            <a:ext cx="8928000" cy="707886"/>
          </a:xfrm>
          <a:prstGeom prst="rect">
            <a:avLst/>
          </a:prstGeom>
          <a:noFill/>
          <a:ln>
            <a:solidFill>
              <a:schemeClr val="tx1"/>
            </a:solidFill>
          </a:ln>
        </p:spPr>
        <p:txBody>
          <a:bodyPr wrap="square">
            <a:spAutoFit/>
          </a:bodyPr>
          <a:lstStyle/>
          <a:p>
            <a:pPr marL="171450" indent="-171450">
              <a:lnSpc>
                <a:spcPts val="1600"/>
              </a:lnSpc>
              <a:buFont typeface="Arial" panose="020B0604020202020204" pitchFamily="34" charset="0"/>
              <a:buChar char="•"/>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５か年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対策箇所（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第一線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防潮ライン（海域に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直面））に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ついては、平成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年度末の完成を目指し、着実に対策を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進めていく。</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Arial" panose="020B0604020202020204" pitchFamily="34" charset="0"/>
              <a:buChar char="•"/>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１０か年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対策箇所（埋立地背後（陸堤</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については、５か年対策の完了を待たず、平成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年度より早期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着手</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設計委託</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行っており、平成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より工事着手</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一部</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を行う。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25320" y="5612206"/>
            <a:ext cx="9180000" cy="276999"/>
          </a:xfrm>
          <a:prstGeom prst="rect">
            <a:avLst/>
          </a:prstGeom>
          <a:solidFill>
            <a:srgbClr val="000099"/>
          </a:solidFill>
          <a:ln>
            <a:solidFill>
              <a:schemeClr val="tx1"/>
            </a:solidFill>
          </a:ln>
        </p:spPr>
        <p:txBody>
          <a:bodyPr wrap="square">
            <a:spAutoFit/>
          </a:bodyPr>
          <a:lstStyle/>
          <a:p>
            <a:pP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南海</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トラフ巨大地震に対する堤防等の耐震</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対策（平成</a:t>
            </a:r>
            <a:r>
              <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額 ： </a:t>
            </a:r>
            <a:r>
              <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2,779,000</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別途</a:t>
            </a:r>
            <a:r>
              <a:rPr lang="ja-JP" altLang="en-US" sz="1200"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債務</a:t>
            </a:r>
            <a:r>
              <a:rPr lang="zh-TW"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負担行為　</a:t>
            </a:r>
            <a:r>
              <a:rPr lang="en-US" altLang="zh-TW"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1,137,000</a:t>
            </a:r>
            <a:r>
              <a:rPr lang="zh-TW"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101189" y="3356875"/>
            <a:ext cx="8928000" cy="430887"/>
          </a:xfrm>
          <a:prstGeom prst="rect">
            <a:avLst/>
          </a:prstGeom>
          <a:noFill/>
          <a:ln>
            <a:solidFill>
              <a:schemeClr val="tx1"/>
            </a:solidFill>
          </a:ln>
        </p:spPr>
        <p:txBody>
          <a:bodyPr wrap="square"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年３月に策定した大阪府都市基盤施設長寿命化計画に基づき、老朽化が進む岸壁・橋梁等について長寿命化を基本とした計画的・効率的な維持補修を行う。</a:t>
            </a:r>
          </a:p>
        </p:txBody>
      </p:sp>
      <p:sp>
        <p:nvSpPr>
          <p:cNvPr id="20" name="テキスト ボックス 19"/>
          <p:cNvSpPr txBox="1"/>
          <p:nvPr/>
        </p:nvSpPr>
        <p:spPr>
          <a:xfrm>
            <a:off x="-25320" y="3067861"/>
            <a:ext cx="9180000" cy="276999"/>
          </a:xfrm>
          <a:prstGeom prst="rect">
            <a:avLst/>
          </a:prstGeom>
          <a:solidFill>
            <a:srgbClr val="000099"/>
          </a:solidFill>
          <a:ln>
            <a:noFill/>
          </a:ln>
        </p:spPr>
        <p:txBody>
          <a:bodyPr wrap="square">
            <a:spAutoFit/>
          </a:bodyPr>
          <a:lstStyle/>
          <a:p>
            <a:pP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単独事業</a:t>
            </a:r>
            <a:r>
              <a:rPr lang="ja-JP" altLang="en-US" sz="120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：港湾・海岸施設</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の維持補修</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当初予算額 </a:t>
            </a:r>
            <a:r>
              <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1,631,914</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01189" y="2293268"/>
            <a:ext cx="8928000" cy="600164"/>
          </a:xfrm>
          <a:prstGeom prst="rect">
            <a:avLst/>
          </a:prstGeom>
          <a:noFill/>
          <a:ln>
            <a:solidFill>
              <a:schemeClr val="tx1"/>
            </a:solidFill>
          </a:ln>
        </p:spPr>
        <p:txBody>
          <a:bodyPr wrap="square" rtlCol="0">
            <a:spAutoFit/>
          </a:bodyPr>
          <a:lstStyle/>
          <a:p>
            <a:pPr marL="171450" indent="-171450">
              <a:buFont typeface="Arial" panose="020B0604020202020204" pitchFamily="34" charset="0"/>
              <a:buChar cha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災害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時における緊急物資等の輸送ネットワークを維持するため、耐震強化岸壁につながる泉大津大橋について、必要な耐震化事業を実施し、安心・安全の確保につなげる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老朽化が進む水門・排水機場等について、計画な維持補修を実施するため、施設の長寿命化計画を策定する。</a:t>
            </a:r>
          </a:p>
        </p:txBody>
      </p:sp>
      <p:sp>
        <p:nvSpPr>
          <p:cNvPr id="11" name="テキスト ボックス 10"/>
          <p:cNvSpPr txBox="1"/>
          <p:nvPr/>
        </p:nvSpPr>
        <p:spPr>
          <a:xfrm>
            <a:off x="-25320" y="1818849"/>
            <a:ext cx="9180000" cy="461665"/>
          </a:xfrm>
          <a:prstGeom prst="rect">
            <a:avLst/>
          </a:prstGeom>
          <a:solidFill>
            <a:srgbClr val="000099"/>
          </a:solidFill>
          <a:ln>
            <a:noFill/>
          </a:ln>
        </p:spPr>
        <p:txBody>
          <a:bodyPr wrap="square">
            <a:spAutoFit/>
          </a:bodyPr>
          <a:lstStyle/>
          <a:p>
            <a:pPr>
              <a:defRPr/>
            </a:pP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交付</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金事業：泉大津大橋耐震化事業</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当初予算額 </a:t>
            </a:r>
            <a:r>
              <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230,000</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（別途、債務負担行為　</a:t>
            </a:r>
            <a:r>
              <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220,000</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海岸</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施設長寿命化事業（平成</a:t>
            </a:r>
            <a:r>
              <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年度当初予算額</a:t>
            </a:r>
            <a:r>
              <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94,000</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101189" y="1078951"/>
            <a:ext cx="8928000" cy="600164"/>
          </a:xfrm>
          <a:prstGeom prst="rect">
            <a:avLst/>
          </a:prstGeom>
          <a:noFill/>
          <a:ln>
            <a:solidFill>
              <a:schemeClr val="tx1"/>
            </a:solidFill>
          </a:ln>
        </p:spPr>
        <p:txBody>
          <a:bodyPr wrap="square" rtlCol="0">
            <a:spAutoFit/>
          </a:bodyPr>
          <a:lstStyle/>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府営港湾全体での合板取扱貨物量は全国シェア３位・西日本では１位を誇る。当該岸壁は合板輸入</a:t>
            </a:r>
            <a:r>
              <a:rPr lang="ja-JP" altLang="en-US" sz="1100" smtClean="0">
                <a:latin typeface="Meiryo UI" panose="020B0604030504040204" pitchFamily="50" charset="-128"/>
                <a:ea typeface="Meiryo UI" panose="020B0604030504040204" pitchFamily="50" charset="-128"/>
                <a:cs typeface="Meiryo UI" panose="020B0604030504040204" pitchFamily="50" charset="-128"/>
              </a:rPr>
              <a:t>における主要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な岸壁であるが、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コンクリートの剥離などの老朽化が激しくなっており、岸壁の一部区間については現在、利用制限をかけている状況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。早急に補修を行う必要があることから、平成２６年度より岸壁上部工の更新事業に着手している。</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25320" y="789937"/>
            <a:ext cx="9180000" cy="276999"/>
          </a:xfrm>
          <a:prstGeom prst="rect">
            <a:avLst/>
          </a:prstGeom>
          <a:solidFill>
            <a:srgbClr val="000099"/>
          </a:solidFill>
          <a:ln>
            <a:noFill/>
          </a:ln>
        </p:spPr>
        <p:txBody>
          <a:bodyPr wrap="square">
            <a:spAutoFit/>
          </a:bodyPr>
          <a:lstStyle/>
          <a:p>
            <a:pPr>
              <a:defRPr/>
            </a:pP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補助事業：汐見３号岸壁予防保全事業</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当初予算額 </a:t>
            </a:r>
            <a:r>
              <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790,000</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（別途、債務負担行為　</a:t>
            </a:r>
            <a:r>
              <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400,000</a:t>
            </a: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3780238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TotalTime>
  <Words>255</Words>
  <Application>Microsoft Office PowerPoint</Application>
  <PresentationFormat>画面に合わせる (4:3)</PresentationFormat>
  <Paragraphs>18</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永井　克実</dc:creator>
  <cp:lastModifiedBy>HOSTNAME</cp:lastModifiedBy>
  <cp:revision>29</cp:revision>
  <cp:lastPrinted>2018-06-21T07:37:13Z</cp:lastPrinted>
  <dcterms:created xsi:type="dcterms:W3CDTF">2018-05-31T08:14:44Z</dcterms:created>
  <dcterms:modified xsi:type="dcterms:W3CDTF">2018-06-21T08:22:15Z</dcterms:modified>
</cp:coreProperties>
</file>