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27676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18348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5258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48139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02031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58832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4705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32212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37645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42976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79730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D8FAC-3399-4AB2-AC7B-C5D59D10E7CA}" type="datetimeFigureOut">
              <a:rPr kumimoji="1" lang="ja-JP" altLang="en-US" smtClean="0"/>
              <a:t>2018/6/7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705928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910286" y="217713"/>
            <a:ext cx="1059543" cy="307777"/>
          </a:xfrm>
          <a:prstGeom prst="rect">
            <a:avLst/>
          </a:prstGeom>
          <a:noFill/>
          <a:ln>
            <a:solidFill>
              <a:schemeClr val="tx1"/>
            </a:solidFill>
          </a:ln>
        </p:spPr>
        <p:txBody>
          <a:bodyPr wrap="square" rtlCol="0">
            <a:spAutoFit/>
          </a:bodyPr>
          <a:lstStyle/>
          <a:p>
            <a:pPr algn="ctr"/>
            <a:r>
              <a:rPr kumimoji="1" lang="ja-JP" altLang="en-US" sz="1400" dirty="0" smtClean="0"/>
              <a:t>資料</a:t>
            </a:r>
            <a:r>
              <a:rPr kumimoji="1" lang="en-US" altLang="ja-JP" sz="1400" dirty="0" smtClean="0"/>
              <a:t>1</a:t>
            </a:r>
            <a:endParaRPr kumimoji="1" lang="ja-JP" altLang="en-US" sz="1400" dirty="0"/>
          </a:p>
        </p:txBody>
      </p:sp>
      <p:sp>
        <p:nvSpPr>
          <p:cNvPr id="5" name="テキスト ボックス 4"/>
          <p:cNvSpPr txBox="1"/>
          <p:nvPr/>
        </p:nvSpPr>
        <p:spPr>
          <a:xfrm>
            <a:off x="2962220" y="569902"/>
            <a:ext cx="3671198" cy="307777"/>
          </a:xfrm>
          <a:prstGeom prst="rect">
            <a:avLst/>
          </a:prstGeom>
          <a:noFill/>
        </p:spPr>
        <p:txBody>
          <a:bodyPr wrap="none" rtlCol="0">
            <a:spAutoFit/>
          </a:bodyPr>
          <a:lstStyle/>
          <a:p>
            <a:r>
              <a:rPr kumimoji="1" lang="ja-JP" altLang="en-US" sz="1400" dirty="0" smtClean="0"/>
              <a:t>大阪市港湾局　平成</a:t>
            </a:r>
            <a:r>
              <a:rPr kumimoji="1" lang="en-US" altLang="ja-JP" sz="1400" dirty="0" smtClean="0"/>
              <a:t>30</a:t>
            </a:r>
            <a:r>
              <a:rPr kumimoji="1" lang="ja-JP" altLang="en-US" sz="1400" dirty="0" smtClean="0"/>
              <a:t>年度主要事業について</a:t>
            </a:r>
            <a:endParaRPr kumimoji="1" lang="ja-JP" altLang="en-US" sz="1400" dirty="0"/>
          </a:p>
        </p:txBody>
      </p:sp>
      <p:sp>
        <p:nvSpPr>
          <p:cNvPr id="6" name="Text Box 57"/>
          <p:cNvSpPr txBox="1">
            <a:spLocks noChangeArrowheads="1"/>
          </p:cNvSpPr>
          <p:nvPr/>
        </p:nvSpPr>
        <p:spPr bwMode="auto">
          <a:xfrm>
            <a:off x="0" y="961222"/>
            <a:ext cx="9144000" cy="276999"/>
          </a:xfrm>
          <a:prstGeom prst="rect">
            <a:avLst/>
          </a:prstGeom>
          <a:solidFill>
            <a:srgbClr val="000099"/>
          </a:solidFill>
          <a:ln w="9525" algn="ctr">
            <a:noFill/>
            <a:miter lim="800000"/>
            <a:headEnd/>
            <a:tailEnd/>
          </a:ln>
          <a:effectLst/>
        </p:spPr>
        <p:txBody>
          <a:bodyPr wrap="square">
            <a:spAutoFit/>
          </a:bodyPr>
          <a:lstStyle/>
          <a:p>
            <a:pPr>
              <a:spcBef>
                <a:spcPts val="600"/>
              </a:spcBef>
              <a:defRPr/>
            </a:pPr>
            <a:r>
              <a:rPr lang="ja-JP" altLang="en-US" sz="1200" dirty="0">
                <a:solidFill>
                  <a:schemeClr val="bg1"/>
                </a:solidFill>
                <a:latin typeface="+mj-ea"/>
                <a:ea typeface="+mj-ea"/>
              </a:rPr>
              <a:t>主航路浚渫等国直轄</a:t>
            </a:r>
            <a:r>
              <a:rPr lang="ja-JP" altLang="en-US" sz="1200" dirty="0" smtClean="0">
                <a:solidFill>
                  <a:schemeClr val="bg1"/>
                </a:solidFill>
                <a:latin typeface="+mj-ea"/>
                <a:ea typeface="+mj-ea"/>
              </a:rPr>
              <a:t>事業　（平成</a:t>
            </a:r>
            <a:r>
              <a:rPr lang="en-US" altLang="ja-JP" sz="1200" dirty="0" smtClean="0">
                <a:solidFill>
                  <a:schemeClr val="bg1"/>
                </a:solidFill>
                <a:latin typeface="+mj-ea"/>
                <a:ea typeface="+mj-ea"/>
              </a:rPr>
              <a:t>30</a:t>
            </a:r>
            <a:r>
              <a:rPr lang="ja-JP" altLang="en-US" sz="1200" dirty="0" smtClean="0">
                <a:solidFill>
                  <a:schemeClr val="bg1"/>
                </a:solidFill>
                <a:latin typeface="+mj-ea"/>
                <a:ea typeface="+mj-ea"/>
              </a:rPr>
              <a:t>年度</a:t>
            </a:r>
            <a:r>
              <a:rPr lang="ja-JP" altLang="en-US" sz="1200" dirty="0">
                <a:solidFill>
                  <a:schemeClr val="bg1"/>
                </a:solidFill>
                <a:latin typeface="+mj-ea"/>
                <a:ea typeface="+mj-ea"/>
              </a:rPr>
              <a:t>当初予算</a:t>
            </a:r>
            <a:r>
              <a:rPr lang="ja-JP" altLang="en-US" sz="1200" dirty="0" smtClean="0">
                <a:solidFill>
                  <a:schemeClr val="bg1"/>
                </a:solidFill>
                <a:latin typeface="+mj-ea"/>
                <a:ea typeface="+mj-ea"/>
              </a:rPr>
              <a:t>額 ： </a:t>
            </a:r>
            <a:r>
              <a:rPr lang="en-US" altLang="ja-JP" sz="1200" dirty="0">
                <a:solidFill>
                  <a:schemeClr val="bg1"/>
                </a:solidFill>
                <a:latin typeface="+mj-ea"/>
                <a:ea typeface="+mj-ea"/>
              </a:rPr>
              <a:t>3,134,000</a:t>
            </a:r>
            <a:r>
              <a:rPr lang="ja-JP" altLang="en-US" sz="1200" dirty="0" smtClean="0">
                <a:solidFill>
                  <a:schemeClr val="bg1"/>
                </a:solidFill>
                <a:latin typeface="+mj-ea"/>
                <a:ea typeface="+mj-ea"/>
              </a:rPr>
              <a:t>千円）</a:t>
            </a:r>
            <a:endParaRPr lang="en-US" altLang="ja-JP" sz="1200" dirty="0" smtClean="0">
              <a:solidFill>
                <a:schemeClr val="bg1"/>
              </a:solidFill>
              <a:latin typeface="+mj-ea"/>
              <a:ea typeface="+mj-ea"/>
            </a:endParaRPr>
          </a:p>
        </p:txBody>
      </p:sp>
      <p:sp>
        <p:nvSpPr>
          <p:cNvPr id="7" name="Text Box 40"/>
          <p:cNvSpPr txBox="1">
            <a:spLocks noChangeArrowheads="1"/>
          </p:cNvSpPr>
          <p:nvPr/>
        </p:nvSpPr>
        <p:spPr bwMode="auto">
          <a:xfrm>
            <a:off x="142875" y="1254253"/>
            <a:ext cx="8932860" cy="759182"/>
          </a:xfrm>
          <a:prstGeom prst="rect">
            <a:avLst/>
          </a:prstGeom>
          <a:noFill/>
          <a:ln w="9525">
            <a:solidFill>
              <a:schemeClr val="tx1"/>
            </a:solidFill>
            <a:miter lim="800000"/>
            <a:headEnd/>
            <a:tailEnd/>
          </a:ln>
        </p:spPr>
        <p:txBody>
          <a:bodyPr wrap="square">
            <a:spAutoFit/>
          </a:bodyPr>
          <a:lstStyle/>
          <a:p>
            <a:pPr>
              <a:lnSpc>
                <a:spcPts val="1300"/>
              </a:lnSpc>
            </a:pPr>
            <a:r>
              <a:rPr lang="ja-JP" altLang="en-US" sz="1100" dirty="0" smtClean="0">
                <a:latin typeface="+mn-ea"/>
              </a:rPr>
              <a:t>・主</a:t>
            </a:r>
            <a:r>
              <a:rPr lang="ja-JP" altLang="en-US" sz="1100" dirty="0">
                <a:latin typeface="+mn-ea"/>
              </a:rPr>
              <a:t>航路</a:t>
            </a:r>
            <a:r>
              <a:rPr lang="ja-JP" altLang="en-US" sz="1100" dirty="0" smtClean="0">
                <a:latin typeface="+mn-ea"/>
              </a:rPr>
              <a:t>浚渫：コンテナ</a:t>
            </a:r>
            <a:r>
              <a:rPr lang="ja-JP" altLang="en-US" sz="1100" dirty="0">
                <a:latin typeface="+mn-ea"/>
                <a:cs typeface="Meiryo UI" pitchFamily="50" charset="-128"/>
              </a:rPr>
              <a:t>船の大型化に対応した主航路の増</a:t>
            </a:r>
            <a:r>
              <a:rPr lang="ja-JP" altLang="en-US" sz="1100" dirty="0" smtClean="0">
                <a:latin typeface="+mn-ea"/>
                <a:cs typeface="Meiryo UI" pitchFamily="50" charset="-128"/>
              </a:rPr>
              <a:t>深</a:t>
            </a:r>
            <a:r>
              <a:rPr lang="ja-JP" altLang="en-US" sz="1100" dirty="0">
                <a:latin typeface="+mn-ea"/>
                <a:cs typeface="Meiryo UI" pitchFamily="50" charset="-128"/>
              </a:rPr>
              <a:t>（</a:t>
            </a:r>
            <a:r>
              <a:rPr lang="en-US" altLang="ja-JP" sz="1100" dirty="0" smtClean="0">
                <a:latin typeface="+mn-ea"/>
                <a:cs typeface="Meiryo UI" pitchFamily="50" charset="-128"/>
              </a:rPr>
              <a:t>-</a:t>
            </a:r>
            <a:r>
              <a:rPr lang="en-US" altLang="ja-JP" sz="1100" dirty="0">
                <a:latin typeface="+mn-ea"/>
                <a:cs typeface="Meiryo UI" pitchFamily="50" charset="-128"/>
              </a:rPr>
              <a:t>14.3m</a:t>
            </a:r>
            <a:r>
              <a:rPr lang="ja-JP" altLang="en-US" sz="1100" dirty="0">
                <a:latin typeface="+mn-ea"/>
                <a:cs typeface="Meiryo UI" pitchFamily="50" charset="-128"/>
              </a:rPr>
              <a:t>⇒</a:t>
            </a:r>
            <a:r>
              <a:rPr lang="en-US" altLang="ja-JP" sz="1100" dirty="0">
                <a:latin typeface="+mn-ea"/>
                <a:cs typeface="Meiryo UI" pitchFamily="50" charset="-128"/>
              </a:rPr>
              <a:t>-</a:t>
            </a:r>
            <a:r>
              <a:rPr lang="en-US" altLang="ja-JP" sz="1100" dirty="0" smtClean="0">
                <a:latin typeface="+mn-ea"/>
                <a:cs typeface="Meiryo UI" pitchFamily="50" charset="-128"/>
              </a:rPr>
              <a:t>16.0m</a:t>
            </a:r>
            <a:r>
              <a:rPr lang="ja-JP" altLang="en-US" sz="1100" dirty="0">
                <a:latin typeface="+mn-ea"/>
                <a:cs typeface="Meiryo UI" pitchFamily="50" charset="-128"/>
              </a:rPr>
              <a:t>）</a:t>
            </a:r>
            <a:r>
              <a:rPr lang="ja-JP" altLang="en-US" sz="1100" dirty="0" smtClean="0">
                <a:latin typeface="+mn-ea"/>
                <a:cs typeface="Meiryo UI" pitchFamily="50" charset="-128"/>
              </a:rPr>
              <a:t>・拡幅（</a:t>
            </a:r>
            <a:r>
              <a:rPr lang="en-US" altLang="ja-JP" sz="1100" dirty="0" smtClean="0">
                <a:latin typeface="+mn-ea"/>
                <a:cs typeface="Meiryo UI" pitchFamily="50" charset="-128"/>
              </a:rPr>
              <a:t>400m</a:t>
            </a:r>
            <a:r>
              <a:rPr lang="ja-JP" altLang="en-US" sz="1100" dirty="0">
                <a:latin typeface="+mn-ea"/>
                <a:cs typeface="Meiryo UI" pitchFamily="50" charset="-128"/>
              </a:rPr>
              <a:t>⇒</a:t>
            </a:r>
            <a:r>
              <a:rPr lang="en-US" altLang="ja-JP" sz="1100" dirty="0" smtClean="0">
                <a:latin typeface="+mn-ea"/>
                <a:cs typeface="Meiryo UI" pitchFamily="50" charset="-128"/>
              </a:rPr>
              <a:t>560m</a:t>
            </a:r>
            <a:r>
              <a:rPr lang="ja-JP" altLang="en-US" sz="1100" dirty="0" smtClean="0">
                <a:latin typeface="+mn-ea"/>
                <a:cs typeface="Meiryo UI" pitchFamily="50" charset="-128"/>
              </a:rPr>
              <a:t>）を行う。</a:t>
            </a:r>
            <a:endParaRPr lang="en-US" altLang="ja-JP" sz="1100" dirty="0">
              <a:latin typeface="+mn-ea"/>
            </a:endParaRPr>
          </a:p>
          <a:p>
            <a:pPr>
              <a:lnSpc>
                <a:spcPts val="1300"/>
              </a:lnSpc>
            </a:pPr>
            <a:r>
              <a:rPr lang="ja-JP" altLang="en-US" sz="1100" dirty="0" smtClean="0">
                <a:latin typeface="+mn-ea"/>
              </a:rPr>
              <a:t>　　</a:t>
            </a:r>
            <a:r>
              <a:rPr lang="en-US" altLang="ja-JP" sz="1100" dirty="0" smtClean="0">
                <a:latin typeface="+mn-ea"/>
              </a:rPr>
              <a:t>〔</a:t>
            </a:r>
            <a:r>
              <a:rPr lang="ja-JP" altLang="en-US" sz="1100" dirty="0" smtClean="0">
                <a:latin typeface="+mn-ea"/>
              </a:rPr>
              <a:t>平成</a:t>
            </a:r>
            <a:r>
              <a:rPr lang="en-US" altLang="ja-JP" sz="1100" dirty="0" smtClean="0">
                <a:latin typeface="+mn-ea"/>
              </a:rPr>
              <a:t>30</a:t>
            </a:r>
            <a:r>
              <a:rPr lang="ja-JP" altLang="en-US" sz="1100" dirty="0" smtClean="0">
                <a:latin typeface="+mn-ea"/>
              </a:rPr>
              <a:t>年度実施内容</a:t>
            </a:r>
            <a:r>
              <a:rPr lang="en-US" altLang="ja-JP" sz="1100" dirty="0" smtClean="0">
                <a:latin typeface="+mn-ea"/>
              </a:rPr>
              <a:t>〕</a:t>
            </a:r>
            <a:r>
              <a:rPr lang="ja-JP" altLang="en-US" sz="1100" dirty="0">
                <a:latin typeface="+mn-ea"/>
              </a:rPr>
              <a:t>　</a:t>
            </a:r>
            <a:r>
              <a:rPr lang="ja-JP" altLang="en-US" sz="1100" dirty="0" smtClean="0">
                <a:latin typeface="+mn-ea"/>
              </a:rPr>
              <a:t>新島</a:t>
            </a:r>
            <a:r>
              <a:rPr lang="en-US" altLang="ja-JP" sz="1100" dirty="0">
                <a:latin typeface="+mn-ea"/>
              </a:rPr>
              <a:t>2-1</a:t>
            </a:r>
            <a:r>
              <a:rPr lang="ja-JP" altLang="en-US" sz="1100" dirty="0" smtClean="0">
                <a:latin typeface="+mn-ea"/>
              </a:rPr>
              <a:t>区護岸築造</a:t>
            </a:r>
            <a:r>
              <a:rPr lang="ja-JP" altLang="en-US" sz="1100" dirty="0">
                <a:latin typeface="+mn-ea"/>
              </a:rPr>
              <a:t>（土砂処分場整備</a:t>
            </a:r>
            <a:r>
              <a:rPr lang="ja-JP" altLang="en-US" sz="1100" dirty="0" smtClean="0">
                <a:latin typeface="+mn-ea"/>
              </a:rPr>
              <a:t>）</a:t>
            </a:r>
            <a:endParaRPr lang="en-US" altLang="ja-JP" sz="1100" dirty="0">
              <a:latin typeface="+mn-ea"/>
            </a:endParaRPr>
          </a:p>
          <a:p>
            <a:pPr>
              <a:lnSpc>
                <a:spcPts val="1300"/>
              </a:lnSpc>
            </a:pPr>
            <a:r>
              <a:rPr lang="ja-JP" altLang="en-US" sz="1100" dirty="0">
                <a:latin typeface="+mn-ea"/>
              </a:rPr>
              <a:t>・</a:t>
            </a:r>
            <a:r>
              <a:rPr lang="ja-JP" altLang="en-US" sz="1100" dirty="0" smtClean="0">
                <a:latin typeface="+mn-ea"/>
              </a:rPr>
              <a:t>Ｃ１２</a:t>
            </a:r>
            <a:r>
              <a:rPr lang="ja-JP" altLang="en-US" sz="1100" dirty="0">
                <a:latin typeface="+mn-ea"/>
              </a:rPr>
              <a:t>岸壁</a:t>
            </a:r>
            <a:r>
              <a:rPr lang="ja-JP" altLang="en-US" sz="1100" dirty="0" smtClean="0">
                <a:latin typeface="+mn-ea"/>
              </a:rPr>
              <a:t>延伸：夢</a:t>
            </a:r>
            <a:r>
              <a:rPr lang="ja-JP" altLang="en-US" sz="1100" dirty="0">
                <a:latin typeface="+mn-ea"/>
              </a:rPr>
              <a:t>洲コンテナ埠頭での取扱貨物量の増加に対応した施設の</a:t>
            </a:r>
            <a:r>
              <a:rPr lang="ja-JP" altLang="en-US" sz="1100" dirty="0" smtClean="0">
                <a:latin typeface="+mn-ea"/>
              </a:rPr>
              <a:t>拡充を行う。（</a:t>
            </a:r>
            <a:r>
              <a:rPr lang="ja-JP" altLang="en-US" sz="1100" dirty="0">
                <a:latin typeface="+mn-ea"/>
              </a:rPr>
              <a:t>大規模地震時</a:t>
            </a:r>
            <a:r>
              <a:rPr lang="ja-JP" altLang="en-US" sz="1100" dirty="0" smtClean="0">
                <a:latin typeface="+mn-ea"/>
              </a:rPr>
              <a:t>のコンテナ</a:t>
            </a:r>
            <a:r>
              <a:rPr lang="ja-JP" altLang="en-US" sz="1100" dirty="0">
                <a:latin typeface="+mn-ea"/>
              </a:rPr>
              <a:t>輸送の確保含む</a:t>
            </a:r>
            <a:r>
              <a:rPr lang="ja-JP" altLang="en-US" sz="1100" dirty="0" smtClean="0">
                <a:latin typeface="+mn-ea"/>
              </a:rPr>
              <a:t>）　　等</a:t>
            </a:r>
            <a:endParaRPr lang="en-US" altLang="ja-JP" sz="1100" dirty="0">
              <a:latin typeface="+mn-ea"/>
              <a:cs typeface="Meiryo UI" pitchFamily="50" charset="-128"/>
            </a:endParaRPr>
          </a:p>
          <a:p>
            <a:pPr>
              <a:lnSpc>
                <a:spcPts val="1300"/>
              </a:lnSpc>
            </a:pPr>
            <a:r>
              <a:rPr lang="ja-JP" altLang="en-US" sz="1100" dirty="0" smtClean="0">
                <a:latin typeface="+mn-ea"/>
              </a:rPr>
              <a:t>　　</a:t>
            </a:r>
            <a:r>
              <a:rPr lang="en-US" altLang="ja-JP" sz="1100" dirty="0" smtClean="0">
                <a:latin typeface="+mn-ea"/>
              </a:rPr>
              <a:t>〔</a:t>
            </a:r>
            <a:r>
              <a:rPr lang="ja-JP" altLang="en-US" sz="1100" dirty="0" smtClean="0">
                <a:latin typeface="+mn-ea"/>
              </a:rPr>
              <a:t>平成</a:t>
            </a:r>
            <a:r>
              <a:rPr lang="en-US" altLang="ja-JP" sz="1100" dirty="0" smtClean="0">
                <a:latin typeface="+mn-ea"/>
              </a:rPr>
              <a:t>30</a:t>
            </a:r>
            <a:r>
              <a:rPr lang="ja-JP" altLang="en-US" sz="1100" dirty="0" smtClean="0">
                <a:latin typeface="+mn-ea"/>
              </a:rPr>
              <a:t>年度実施内容</a:t>
            </a:r>
            <a:r>
              <a:rPr lang="en-US" altLang="ja-JP" sz="1100" dirty="0" smtClean="0">
                <a:latin typeface="+mn-ea"/>
              </a:rPr>
              <a:t>〕</a:t>
            </a:r>
            <a:r>
              <a:rPr lang="ja-JP" altLang="en-US" sz="1100" dirty="0">
                <a:latin typeface="+mn-ea"/>
              </a:rPr>
              <a:t>　</a:t>
            </a:r>
            <a:r>
              <a:rPr lang="ja-JP" altLang="en-US" sz="1100" dirty="0" smtClean="0">
                <a:latin typeface="+mn-ea"/>
              </a:rPr>
              <a:t>桟橋背後の埋立</a:t>
            </a:r>
            <a:endParaRPr lang="en-US" altLang="ja-JP" sz="1100" dirty="0">
              <a:latin typeface="+mn-ea"/>
            </a:endParaRPr>
          </a:p>
        </p:txBody>
      </p:sp>
      <p:sp>
        <p:nvSpPr>
          <p:cNvPr id="11" name="テキスト ボックス 10"/>
          <p:cNvSpPr txBox="1"/>
          <p:nvPr/>
        </p:nvSpPr>
        <p:spPr>
          <a:xfrm>
            <a:off x="0" y="2139282"/>
            <a:ext cx="9144000" cy="276999"/>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j-ea"/>
                <a:ea typeface="+mj-ea"/>
              </a:rPr>
              <a:t>国際コンテナ戦略港湾の実現に向けた集貨等の取組み　（平成</a:t>
            </a:r>
            <a:r>
              <a:rPr lang="en-US" altLang="ja-JP" sz="1200" dirty="0" smtClean="0">
                <a:solidFill>
                  <a:schemeClr val="bg1"/>
                </a:solidFill>
                <a:latin typeface="+mj-ea"/>
                <a:ea typeface="+mj-ea"/>
              </a:rPr>
              <a:t>30</a:t>
            </a:r>
            <a:r>
              <a:rPr lang="ja-JP" altLang="en-US" sz="1200" dirty="0" smtClean="0">
                <a:solidFill>
                  <a:schemeClr val="bg1"/>
                </a:solidFill>
                <a:latin typeface="+mj-ea"/>
                <a:ea typeface="+mj-ea"/>
              </a:rPr>
              <a:t>年度</a:t>
            </a:r>
            <a:r>
              <a:rPr lang="ja-JP" altLang="en-US" sz="1200" dirty="0">
                <a:solidFill>
                  <a:schemeClr val="bg1"/>
                </a:solidFill>
                <a:latin typeface="+mj-ea"/>
                <a:ea typeface="+mj-ea"/>
              </a:rPr>
              <a:t>当初予算額 ： </a:t>
            </a:r>
            <a:r>
              <a:rPr lang="en-US" altLang="ja-JP" sz="1200" dirty="0" smtClean="0">
                <a:solidFill>
                  <a:schemeClr val="bg1"/>
                </a:solidFill>
                <a:latin typeface="+mj-ea"/>
                <a:ea typeface="+mj-ea"/>
              </a:rPr>
              <a:t>68,552</a:t>
            </a:r>
            <a:r>
              <a:rPr lang="ja-JP" altLang="en-US" sz="1200" dirty="0" smtClean="0">
                <a:solidFill>
                  <a:schemeClr val="bg1"/>
                </a:solidFill>
                <a:latin typeface="+mj-ea"/>
                <a:ea typeface="+mj-ea"/>
              </a:rPr>
              <a:t>千円） </a:t>
            </a:r>
            <a:endParaRPr lang="en-US" altLang="ja-JP" sz="1200" dirty="0">
              <a:solidFill>
                <a:schemeClr val="bg1"/>
              </a:solidFill>
              <a:latin typeface="+mj-ea"/>
              <a:ea typeface="+mj-ea"/>
            </a:endParaRPr>
          </a:p>
        </p:txBody>
      </p:sp>
      <p:sp>
        <p:nvSpPr>
          <p:cNvPr id="12" name="正方形/長方形 11"/>
          <p:cNvSpPr/>
          <p:nvPr/>
        </p:nvSpPr>
        <p:spPr>
          <a:xfrm>
            <a:off x="139001" y="2434322"/>
            <a:ext cx="8936736" cy="477054"/>
          </a:xfrm>
          <a:prstGeom prst="rect">
            <a:avLst/>
          </a:prstGeom>
          <a:ln>
            <a:solidFill>
              <a:schemeClr val="tx1"/>
            </a:solidFill>
          </a:ln>
        </p:spPr>
        <p:txBody>
          <a:bodyPr wrap="square">
            <a:spAutoFit/>
          </a:bodyPr>
          <a:lstStyle/>
          <a:p>
            <a:pPr lvl="0">
              <a:lnSpc>
                <a:spcPts val="1500"/>
              </a:lnSpc>
            </a:pPr>
            <a:r>
              <a:rPr lang="ja-JP" altLang="en-US" sz="1100" dirty="0" smtClean="0">
                <a:latin typeface="+mj-ea"/>
                <a:ea typeface="+mj-ea"/>
              </a:rPr>
              <a:t>阪神</a:t>
            </a:r>
            <a:r>
              <a:rPr lang="ja-JP" altLang="en-US" sz="1100" dirty="0">
                <a:latin typeface="+mj-ea"/>
                <a:ea typeface="+mj-ea"/>
              </a:rPr>
              <a:t>国際港湾株式会社が実施する集貨事業への支援や</a:t>
            </a:r>
            <a:r>
              <a:rPr lang="ja-JP" altLang="en-US" sz="1100" dirty="0" smtClean="0">
                <a:latin typeface="+mj-ea"/>
                <a:ea typeface="+mj-ea"/>
              </a:rPr>
              <a:t>、国内外のポートセールス活動等に</a:t>
            </a:r>
            <a:r>
              <a:rPr lang="ja-JP" altLang="en-US" sz="1100" dirty="0">
                <a:latin typeface="+mj-ea"/>
                <a:ea typeface="+mj-ea"/>
              </a:rPr>
              <a:t>より、大阪港の強みを活かした集貨に取り組むとともに、コンテナターミナル周辺に発生しているコンテナ車両による滞留を低減し大阪港の機能強化を図るため、滞留対策の検討を行う</a:t>
            </a:r>
            <a:r>
              <a:rPr lang="ja-JP" altLang="en-US" sz="1100" dirty="0" smtClean="0">
                <a:latin typeface="+mj-ea"/>
                <a:ea typeface="+mj-ea"/>
              </a:rPr>
              <a:t>。</a:t>
            </a:r>
            <a:r>
              <a:rPr lang="ja-JP" altLang="en-US" sz="1100" dirty="0" smtClean="0">
                <a:latin typeface="+mn-ea"/>
              </a:rPr>
              <a:t>　</a:t>
            </a:r>
            <a:endParaRPr lang="en-US" altLang="ja-JP" sz="1100" dirty="0" smtClean="0">
              <a:latin typeface="+mj-ea"/>
              <a:ea typeface="+mj-ea"/>
            </a:endParaRPr>
          </a:p>
        </p:txBody>
      </p:sp>
      <p:sp>
        <p:nvSpPr>
          <p:cNvPr id="13" name="テキスト ボックス 12"/>
          <p:cNvSpPr txBox="1"/>
          <p:nvPr/>
        </p:nvSpPr>
        <p:spPr>
          <a:xfrm>
            <a:off x="155535" y="3393539"/>
            <a:ext cx="8920201" cy="707886"/>
          </a:xfrm>
          <a:prstGeom prst="rect">
            <a:avLst/>
          </a:prstGeom>
          <a:noFill/>
          <a:ln>
            <a:solidFill>
              <a:schemeClr val="tx1"/>
            </a:solidFill>
          </a:ln>
        </p:spPr>
        <p:txBody>
          <a:bodyPr wrap="square">
            <a:spAutoFit/>
          </a:bodyPr>
          <a:lstStyle/>
          <a:p>
            <a:pPr>
              <a:lnSpc>
                <a:spcPts val="1600"/>
              </a:lnSpc>
              <a:defRPr/>
            </a:pPr>
            <a:r>
              <a:rPr lang="ja-JP" altLang="en-US" sz="1100" dirty="0" smtClean="0">
                <a:latin typeface="+mn-ea"/>
              </a:rPr>
              <a:t>南海</a:t>
            </a:r>
            <a:r>
              <a:rPr lang="ja-JP" altLang="en-US" sz="1100" dirty="0">
                <a:latin typeface="+mn-ea"/>
              </a:rPr>
              <a:t>トラフ巨大地震による津波浸水想定では、液状化に伴う堤防沈下により市域全体の約</a:t>
            </a:r>
            <a:r>
              <a:rPr lang="en-US" altLang="ja-JP" sz="1100" dirty="0">
                <a:latin typeface="+mn-ea"/>
              </a:rPr>
              <a:t>3</a:t>
            </a:r>
            <a:r>
              <a:rPr lang="ja-JP" altLang="en-US" sz="1100" dirty="0">
                <a:latin typeface="+mn-ea"/>
              </a:rPr>
              <a:t>分の</a:t>
            </a:r>
            <a:r>
              <a:rPr lang="en-US" altLang="ja-JP" sz="1100" dirty="0">
                <a:latin typeface="+mn-ea"/>
              </a:rPr>
              <a:t>1</a:t>
            </a:r>
            <a:r>
              <a:rPr lang="ja-JP" altLang="en-US" sz="1100" dirty="0">
                <a:latin typeface="+mn-ea"/>
              </a:rPr>
              <a:t>が浸水する結果となった</a:t>
            </a:r>
            <a:r>
              <a:rPr lang="ja-JP" altLang="en-US" sz="1100" dirty="0" smtClean="0">
                <a:latin typeface="+mn-ea"/>
              </a:rPr>
              <a:t>。</a:t>
            </a:r>
            <a:endParaRPr lang="en-US" altLang="ja-JP" sz="1100" dirty="0" smtClean="0">
              <a:latin typeface="+mn-ea"/>
            </a:endParaRPr>
          </a:p>
          <a:p>
            <a:pPr>
              <a:lnSpc>
                <a:spcPts val="1600"/>
              </a:lnSpc>
              <a:defRPr/>
            </a:pPr>
            <a:r>
              <a:rPr lang="ja-JP" altLang="en-US" sz="1100" dirty="0" smtClean="0">
                <a:latin typeface="+mn-ea"/>
              </a:rPr>
              <a:t>この</a:t>
            </a:r>
            <a:r>
              <a:rPr lang="ja-JP" altLang="en-US" sz="1100" dirty="0">
                <a:latin typeface="+mn-ea"/>
              </a:rPr>
              <a:t>ため、「南海トラフ巨大地震対策の大きな柱」に堤防の液状化対策等を位置づけ、</a:t>
            </a:r>
            <a:r>
              <a:rPr lang="ja-JP" altLang="ja-JP" sz="1100" dirty="0">
                <a:latin typeface="+mn-ea"/>
              </a:rPr>
              <a:t> </a:t>
            </a:r>
            <a:r>
              <a:rPr lang="en-US" altLang="ja-JP" sz="1100" dirty="0">
                <a:latin typeface="+mn-ea"/>
              </a:rPr>
              <a:t>26</a:t>
            </a:r>
            <a:r>
              <a:rPr lang="ja-JP" altLang="ja-JP" sz="1100" dirty="0" smtClean="0">
                <a:latin typeface="+mn-ea"/>
              </a:rPr>
              <a:t>年度</a:t>
            </a:r>
            <a:r>
              <a:rPr lang="ja-JP" altLang="ja-JP" sz="1100" dirty="0">
                <a:latin typeface="+mn-ea"/>
              </a:rPr>
              <a:t>から府市の港湾・河川部局が連携して地盤改良による液状化対策等に取組んでおり、</a:t>
            </a:r>
            <a:r>
              <a:rPr lang="ja-JP" altLang="ja-JP" sz="1100" dirty="0" smtClean="0">
                <a:latin typeface="+mn-ea"/>
              </a:rPr>
              <a:t>概ね</a:t>
            </a:r>
            <a:r>
              <a:rPr lang="en-US" altLang="ja-JP" sz="1100" dirty="0">
                <a:latin typeface="+mn-ea"/>
              </a:rPr>
              <a:t>10</a:t>
            </a:r>
            <a:r>
              <a:rPr lang="ja-JP" altLang="ja-JP" sz="1100" dirty="0" smtClean="0">
                <a:latin typeface="+mn-ea"/>
              </a:rPr>
              <a:t>年</a:t>
            </a:r>
            <a:r>
              <a:rPr lang="ja-JP" altLang="ja-JP" sz="1100" dirty="0">
                <a:latin typeface="+mn-ea"/>
              </a:rPr>
              <a:t>程度での整備完了をめざす。</a:t>
            </a:r>
            <a:endParaRPr lang="ja-JP" altLang="en-US" sz="1100" dirty="0">
              <a:latin typeface="+mn-ea"/>
            </a:endParaRPr>
          </a:p>
        </p:txBody>
      </p:sp>
      <p:sp>
        <p:nvSpPr>
          <p:cNvPr id="15" name="テキスト ボックス 14"/>
          <p:cNvSpPr txBox="1"/>
          <p:nvPr/>
        </p:nvSpPr>
        <p:spPr>
          <a:xfrm>
            <a:off x="0" y="3086493"/>
            <a:ext cx="9144000" cy="276999"/>
          </a:xfrm>
          <a:prstGeom prst="rect">
            <a:avLst/>
          </a:prstGeom>
          <a:solidFill>
            <a:srgbClr val="000099"/>
          </a:solidFill>
          <a:ln>
            <a:solidFill>
              <a:schemeClr val="tx1"/>
            </a:solidFill>
          </a:ln>
        </p:spPr>
        <p:txBody>
          <a:bodyPr wrap="square">
            <a:spAutoFit/>
          </a:bodyPr>
          <a:lstStyle/>
          <a:p>
            <a:pPr>
              <a:defRPr/>
            </a:pPr>
            <a:r>
              <a:rPr lang="ja-JP" altLang="en-US" sz="1200" dirty="0" smtClean="0">
                <a:solidFill>
                  <a:schemeClr val="bg1"/>
                </a:solidFill>
                <a:latin typeface="+mj-ea"/>
                <a:ea typeface="+mj-ea"/>
              </a:rPr>
              <a:t>南海</a:t>
            </a:r>
            <a:r>
              <a:rPr lang="ja-JP" altLang="en-US" sz="1200" dirty="0">
                <a:solidFill>
                  <a:schemeClr val="bg1"/>
                </a:solidFill>
                <a:latin typeface="+mj-ea"/>
                <a:ea typeface="+mj-ea"/>
              </a:rPr>
              <a:t>トラフ巨大地震に対する堤防等の耐震</a:t>
            </a:r>
            <a:r>
              <a:rPr lang="ja-JP" altLang="en-US" sz="1200" dirty="0" smtClean="0">
                <a:solidFill>
                  <a:schemeClr val="bg1"/>
                </a:solidFill>
                <a:latin typeface="+mj-ea"/>
                <a:ea typeface="+mj-ea"/>
              </a:rPr>
              <a:t>対策　（平成</a:t>
            </a:r>
            <a:r>
              <a:rPr lang="en-US" altLang="ja-JP" sz="1200" dirty="0" smtClean="0">
                <a:solidFill>
                  <a:schemeClr val="bg1"/>
                </a:solidFill>
                <a:latin typeface="+mj-ea"/>
                <a:ea typeface="+mj-ea"/>
              </a:rPr>
              <a:t>30</a:t>
            </a:r>
            <a:r>
              <a:rPr lang="ja-JP" altLang="en-US" sz="1200" dirty="0" smtClean="0">
                <a:solidFill>
                  <a:schemeClr val="bg1"/>
                </a:solidFill>
                <a:latin typeface="+mj-ea"/>
                <a:ea typeface="+mj-ea"/>
              </a:rPr>
              <a:t>年度</a:t>
            </a:r>
            <a:r>
              <a:rPr lang="ja-JP" altLang="en-US" sz="1200" dirty="0">
                <a:solidFill>
                  <a:schemeClr val="bg1"/>
                </a:solidFill>
                <a:latin typeface="+mj-ea"/>
                <a:ea typeface="+mj-ea"/>
              </a:rPr>
              <a:t>当初予算</a:t>
            </a:r>
            <a:r>
              <a:rPr lang="ja-JP" altLang="en-US" sz="1200" dirty="0" smtClean="0">
                <a:solidFill>
                  <a:schemeClr val="bg1"/>
                </a:solidFill>
                <a:latin typeface="+mj-ea"/>
                <a:ea typeface="+mj-ea"/>
              </a:rPr>
              <a:t>額 ： </a:t>
            </a:r>
            <a:r>
              <a:rPr lang="en-US" altLang="ja-JP" sz="1200" dirty="0" smtClean="0">
                <a:solidFill>
                  <a:schemeClr val="bg1"/>
                </a:solidFill>
                <a:latin typeface="+mj-ea"/>
                <a:ea typeface="+mj-ea"/>
              </a:rPr>
              <a:t>4,181,520</a:t>
            </a:r>
            <a:r>
              <a:rPr lang="ja-JP" altLang="en-US" sz="1200" dirty="0" smtClean="0">
                <a:solidFill>
                  <a:schemeClr val="bg1"/>
                </a:solidFill>
                <a:latin typeface="ＭＳ Ｐゴシック" pitchFamily="50" charset="-128"/>
              </a:rPr>
              <a:t>千</a:t>
            </a:r>
            <a:r>
              <a:rPr lang="ja-JP" altLang="en-US" sz="1200" dirty="0" smtClean="0">
                <a:solidFill>
                  <a:schemeClr val="bg1"/>
                </a:solidFill>
                <a:latin typeface="+mj-ea"/>
              </a:rPr>
              <a:t>円　</a:t>
            </a:r>
            <a:r>
              <a:rPr lang="ja-JP" altLang="en-US" sz="1200" dirty="0" smtClean="0">
                <a:solidFill>
                  <a:schemeClr val="bg1"/>
                </a:solidFill>
                <a:latin typeface="+mj-ea"/>
                <a:ea typeface="+mj-ea"/>
              </a:rPr>
              <a:t>（別途</a:t>
            </a:r>
            <a:r>
              <a:rPr lang="ja-JP" altLang="en-US" sz="1200" dirty="0">
                <a:solidFill>
                  <a:schemeClr val="bg1"/>
                </a:solidFill>
                <a:latin typeface="+mj-ea"/>
                <a:ea typeface="+mj-ea"/>
              </a:rPr>
              <a:t>、債務負担行為　</a:t>
            </a:r>
            <a:r>
              <a:rPr lang="en-US" altLang="ja-JP" sz="1200" dirty="0" smtClean="0">
                <a:solidFill>
                  <a:schemeClr val="bg1"/>
                </a:solidFill>
                <a:latin typeface="+mj-ea"/>
                <a:ea typeface="+mj-ea"/>
              </a:rPr>
              <a:t>3,205,000</a:t>
            </a:r>
            <a:r>
              <a:rPr lang="ja-JP" altLang="en-US" sz="1200" dirty="0" smtClean="0">
                <a:solidFill>
                  <a:schemeClr val="bg1"/>
                </a:solidFill>
                <a:latin typeface="+mj-ea"/>
                <a:ea typeface="+mj-ea"/>
              </a:rPr>
              <a:t>千円））</a:t>
            </a:r>
            <a:endParaRPr lang="en-US" altLang="ja-JP" sz="1200" dirty="0">
              <a:solidFill>
                <a:schemeClr val="bg1"/>
              </a:solidFill>
              <a:latin typeface="+mj-ea"/>
              <a:ea typeface="+mj-ea"/>
            </a:endParaRPr>
          </a:p>
        </p:txBody>
      </p:sp>
      <p:sp>
        <p:nvSpPr>
          <p:cNvPr id="16" name="テキスト ボックス 15"/>
          <p:cNvSpPr txBox="1"/>
          <p:nvPr/>
        </p:nvSpPr>
        <p:spPr>
          <a:xfrm>
            <a:off x="146011" y="4562956"/>
            <a:ext cx="8929725" cy="430887"/>
          </a:xfrm>
          <a:prstGeom prst="rect">
            <a:avLst/>
          </a:prstGeom>
          <a:noFill/>
          <a:ln>
            <a:solidFill>
              <a:schemeClr val="tx1"/>
            </a:solidFill>
          </a:ln>
        </p:spPr>
        <p:txBody>
          <a:bodyPr wrap="square">
            <a:spAutoFit/>
          </a:bodyPr>
          <a:lstStyle/>
          <a:p>
            <a:pPr>
              <a:defRPr/>
            </a:pPr>
            <a:r>
              <a:rPr lang="ja-JP" altLang="en-US" sz="1100" dirty="0" smtClean="0"/>
              <a:t>災害</a:t>
            </a:r>
            <a:r>
              <a:rPr lang="ja-JP" altLang="en-US" sz="1100" dirty="0"/>
              <a:t>時の緊急交通路等にかかる橋梁・トンネルについて、南海トラフ巨大地震の特性に起因する地震動、津波、液状化の影響に対して安全性の検討結果に基づき、対策に</a:t>
            </a:r>
            <a:r>
              <a:rPr lang="ja-JP" altLang="en-US" sz="1100" dirty="0" smtClean="0"/>
              <a:t>取り組む。</a:t>
            </a:r>
            <a:endParaRPr lang="ja-JP" altLang="en-US" sz="1100" dirty="0">
              <a:latin typeface="+mn-ea"/>
            </a:endParaRPr>
          </a:p>
        </p:txBody>
      </p:sp>
      <p:sp>
        <p:nvSpPr>
          <p:cNvPr id="18" name="テキスト ボックス 17"/>
          <p:cNvSpPr txBox="1"/>
          <p:nvPr/>
        </p:nvSpPr>
        <p:spPr>
          <a:xfrm>
            <a:off x="0" y="4259509"/>
            <a:ext cx="9144000" cy="276999"/>
          </a:xfrm>
          <a:prstGeom prst="rect">
            <a:avLst/>
          </a:prstGeom>
          <a:solidFill>
            <a:srgbClr val="000099"/>
          </a:solidFill>
          <a:ln>
            <a:noFill/>
          </a:ln>
        </p:spPr>
        <p:txBody>
          <a:bodyPr wrap="square">
            <a:spAutoFit/>
          </a:bodyPr>
          <a:lstStyle/>
          <a:p>
            <a:pPr>
              <a:spcBef>
                <a:spcPts val="600"/>
              </a:spcBef>
              <a:defRPr/>
            </a:pPr>
            <a:r>
              <a:rPr lang="ja-JP" altLang="en-US" sz="1200" dirty="0">
                <a:solidFill>
                  <a:schemeClr val="bg1"/>
                </a:solidFill>
                <a:latin typeface="+mj-ea"/>
                <a:ea typeface="+mj-ea"/>
              </a:rPr>
              <a:t>南海トラフ巨大地震に対する橋梁等の耐震</a:t>
            </a:r>
            <a:r>
              <a:rPr lang="ja-JP" altLang="en-US" sz="1200" dirty="0" smtClean="0">
                <a:solidFill>
                  <a:schemeClr val="bg1"/>
                </a:solidFill>
                <a:latin typeface="+mj-ea"/>
                <a:ea typeface="+mj-ea"/>
              </a:rPr>
              <a:t>対策　（平成</a:t>
            </a:r>
            <a:r>
              <a:rPr lang="en-US" altLang="ja-JP" sz="1200" dirty="0">
                <a:solidFill>
                  <a:schemeClr val="bg1"/>
                </a:solidFill>
                <a:latin typeface="+mj-ea"/>
                <a:ea typeface="+mj-ea"/>
              </a:rPr>
              <a:t>30</a:t>
            </a:r>
            <a:r>
              <a:rPr lang="ja-JP" altLang="en-US" sz="1200" dirty="0">
                <a:solidFill>
                  <a:schemeClr val="bg1"/>
                </a:solidFill>
                <a:latin typeface="+mj-ea"/>
                <a:ea typeface="+mj-ea"/>
              </a:rPr>
              <a:t>年度当初予算</a:t>
            </a:r>
            <a:r>
              <a:rPr lang="ja-JP" altLang="en-US" sz="1200" dirty="0" smtClean="0">
                <a:solidFill>
                  <a:schemeClr val="bg1"/>
                </a:solidFill>
                <a:latin typeface="+mj-ea"/>
                <a:ea typeface="+mj-ea"/>
              </a:rPr>
              <a:t>額 ： </a:t>
            </a:r>
            <a:r>
              <a:rPr lang="en-US" altLang="ja-JP" sz="1200" dirty="0">
                <a:solidFill>
                  <a:schemeClr val="bg1"/>
                </a:solidFill>
                <a:latin typeface="+mj-ea"/>
                <a:ea typeface="+mj-ea"/>
              </a:rPr>
              <a:t>60,600</a:t>
            </a:r>
            <a:r>
              <a:rPr lang="ja-JP" altLang="en-US" sz="1200" dirty="0" smtClean="0">
                <a:solidFill>
                  <a:schemeClr val="bg1"/>
                </a:solidFill>
                <a:latin typeface="+mj-ea"/>
                <a:ea typeface="+mj-ea"/>
              </a:rPr>
              <a:t>千円）</a:t>
            </a:r>
            <a:endParaRPr lang="ja-JP" altLang="en-US" sz="1200" dirty="0">
              <a:solidFill>
                <a:schemeClr val="bg1"/>
              </a:solidFill>
              <a:latin typeface="+mj-ea"/>
              <a:ea typeface="+mj-ea"/>
            </a:endParaRPr>
          </a:p>
        </p:txBody>
      </p:sp>
      <p:sp>
        <p:nvSpPr>
          <p:cNvPr id="19" name="テキスト ボックス 18"/>
          <p:cNvSpPr txBox="1"/>
          <p:nvPr/>
        </p:nvSpPr>
        <p:spPr>
          <a:xfrm>
            <a:off x="167294" y="5426413"/>
            <a:ext cx="8908441" cy="430887"/>
          </a:xfrm>
          <a:prstGeom prst="rect">
            <a:avLst/>
          </a:prstGeom>
          <a:noFill/>
          <a:ln>
            <a:solidFill>
              <a:schemeClr val="tx1"/>
            </a:solidFill>
          </a:ln>
        </p:spPr>
        <p:txBody>
          <a:bodyPr wrap="square" rtlCol="0">
            <a:spAutoFit/>
          </a:bodyPr>
          <a:lstStyle/>
          <a:p>
            <a:r>
              <a:rPr lang="ja-JP" altLang="en-US" sz="1100" dirty="0" smtClean="0">
                <a:latin typeface="+mn-ea"/>
              </a:rPr>
              <a:t>平成</a:t>
            </a:r>
            <a:r>
              <a:rPr lang="en-US" altLang="ja-JP" sz="1100" dirty="0" smtClean="0">
                <a:latin typeface="+mn-ea"/>
              </a:rPr>
              <a:t>27</a:t>
            </a:r>
            <a:r>
              <a:rPr lang="ja-JP" altLang="en-US" sz="1100" dirty="0" smtClean="0">
                <a:latin typeface="+mn-ea"/>
              </a:rPr>
              <a:t>年</a:t>
            </a:r>
            <a:r>
              <a:rPr lang="en-US" altLang="ja-JP" sz="1100" dirty="0" smtClean="0">
                <a:latin typeface="+mn-ea"/>
              </a:rPr>
              <a:t>12</a:t>
            </a:r>
            <a:r>
              <a:rPr lang="ja-JP" altLang="en-US" sz="1100" dirty="0" smtClean="0">
                <a:latin typeface="+mn-ea"/>
              </a:rPr>
              <a:t>月に策定した大阪市公共施設マネジメント基本方針及び予防保全計画に基づき、</a:t>
            </a:r>
            <a:r>
              <a:rPr kumimoji="1" lang="ja-JP" altLang="en-US" sz="1100" dirty="0" smtClean="0">
                <a:latin typeface="+mn-ea"/>
              </a:rPr>
              <a:t>老朽化が進む岸壁・橋梁等について、長寿命化を基本とした計画的・効率的な維持補修を行う。</a:t>
            </a:r>
            <a:endParaRPr lang="ja-JP" altLang="en-US" sz="1100" dirty="0" smtClean="0">
              <a:latin typeface="+mn-ea"/>
            </a:endParaRPr>
          </a:p>
        </p:txBody>
      </p:sp>
      <p:sp>
        <p:nvSpPr>
          <p:cNvPr id="20" name="テキスト ボックス 19"/>
          <p:cNvSpPr txBox="1"/>
          <p:nvPr/>
        </p:nvSpPr>
        <p:spPr>
          <a:xfrm>
            <a:off x="0" y="5137399"/>
            <a:ext cx="9144000" cy="276999"/>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j-ea"/>
                <a:ea typeface="+mj-ea"/>
              </a:rPr>
              <a:t>港湾施設の維持補修</a:t>
            </a:r>
            <a:r>
              <a:rPr lang="ja-JP" altLang="en-US" sz="1200" dirty="0">
                <a:solidFill>
                  <a:schemeClr val="bg1"/>
                </a:solidFill>
                <a:latin typeface="+mj-ea"/>
                <a:ea typeface="+mj-ea"/>
              </a:rPr>
              <a:t>　</a:t>
            </a:r>
            <a:r>
              <a:rPr lang="ja-JP" altLang="en-US" sz="1200" dirty="0" smtClean="0">
                <a:solidFill>
                  <a:schemeClr val="bg1"/>
                </a:solidFill>
                <a:latin typeface="+mj-ea"/>
                <a:ea typeface="+mj-ea"/>
              </a:rPr>
              <a:t>（</a:t>
            </a:r>
            <a:r>
              <a:rPr lang="ja-JP" altLang="en-US" sz="1200" dirty="0" smtClean="0">
                <a:solidFill>
                  <a:schemeClr val="bg1"/>
                </a:solidFill>
                <a:latin typeface="+mj-ea"/>
              </a:rPr>
              <a:t>平成</a:t>
            </a:r>
            <a:r>
              <a:rPr lang="en-US" altLang="ja-JP" sz="1200" dirty="0">
                <a:solidFill>
                  <a:schemeClr val="bg1"/>
                </a:solidFill>
                <a:latin typeface="+mj-ea"/>
              </a:rPr>
              <a:t>30</a:t>
            </a:r>
            <a:r>
              <a:rPr lang="ja-JP" altLang="en-US" sz="1200" dirty="0" smtClean="0">
                <a:solidFill>
                  <a:schemeClr val="bg1"/>
                </a:solidFill>
                <a:latin typeface="+mj-ea"/>
              </a:rPr>
              <a:t>年度</a:t>
            </a:r>
            <a:r>
              <a:rPr lang="ja-JP" altLang="en-US" sz="1200" dirty="0">
                <a:solidFill>
                  <a:schemeClr val="bg1"/>
                </a:solidFill>
                <a:latin typeface="+mj-ea"/>
              </a:rPr>
              <a:t>当初予算額 ： </a:t>
            </a:r>
            <a:r>
              <a:rPr lang="en-US" altLang="ja-JP" sz="1200" dirty="0" smtClean="0">
                <a:solidFill>
                  <a:schemeClr val="bg1"/>
                </a:solidFill>
                <a:latin typeface="+mj-ea"/>
              </a:rPr>
              <a:t>2,614,000</a:t>
            </a:r>
            <a:r>
              <a:rPr lang="ja-JP" altLang="en-US" sz="1200" dirty="0" smtClean="0">
                <a:solidFill>
                  <a:schemeClr val="bg1"/>
                </a:solidFill>
                <a:latin typeface="+mj-ea"/>
              </a:rPr>
              <a:t>千円）</a:t>
            </a:r>
            <a:r>
              <a:rPr lang="ja-JP" altLang="en-US" sz="1200" dirty="0">
                <a:solidFill>
                  <a:schemeClr val="bg1"/>
                </a:solidFill>
                <a:latin typeface="+mj-ea"/>
                <a:ea typeface="+mj-ea"/>
              </a:rPr>
              <a:t>　</a:t>
            </a:r>
            <a:r>
              <a:rPr lang="ja-JP" altLang="en-US" sz="1200" dirty="0" smtClean="0">
                <a:solidFill>
                  <a:schemeClr val="bg1"/>
                </a:solidFill>
                <a:latin typeface="+mj-ea"/>
                <a:ea typeface="+mj-ea"/>
              </a:rPr>
              <a:t>　  </a:t>
            </a:r>
            <a:endParaRPr lang="en-US" altLang="ja-JP" sz="1200" dirty="0" smtClean="0">
              <a:solidFill>
                <a:schemeClr val="bg1"/>
              </a:solidFill>
              <a:latin typeface="+mj-ea"/>
              <a:ea typeface="+mj-ea"/>
            </a:endParaRPr>
          </a:p>
        </p:txBody>
      </p:sp>
      <p:sp>
        <p:nvSpPr>
          <p:cNvPr id="22" name="Rectangle 4"/>
          <p:cNvSpPr>
            <a:spLocks noChangeArrowheads="1"/>
          </p:cNvSpPr>
          <p:nvPr/>
        </p:nvSpPr>
        <p:spPr bwMode="auto">
          <a:xfrm>
            <a:off x="-5401" y="5988860"/>
            <a:ext cx="9145466" cy="323042"/>
          </a:xfrm>
          <a:prstGeom prst="rect">
            <a:avLst/>
          </a:prstGeom>
          <a:solidFill>
            <a:srgbClr val="000099"/>
          </a:solidFill>
          <a:ln w="38100" algn="ctr">
            <a:noFill/>
            <a:miter lim="800000"/>
            <a:headEnd/>
            <a:tailEnd/>
          </a:ln>
          <a:effectLst/>
        </p:spPr>
        <p:txBody>
          <a:bodyPr wrap="none" lIns="71934" tIns="35967" rIns="71934" bIns="35967" anchor="ctr"/>
          <a:lstStyle/>
          <a:p>
            <a:pPr>
              <a:defRPr/>
            </a:pPr>
            <a:r>
              <a:rPr lang="ja-JP" altLang="en-US" sz="1200" dirty="0" smtClean="0">
                <a:solidFill>
                  <a:schemeClr val="bg1"/>
                </a:solidFill>
                <a:latin typeface="+mj-ea"/>
                <a:ea typeface="+mj-ea"/>
              </a:rPr>
              <a:t>臨海部</a:t>
            </a:r>
            <a:r>
              <a:rPr lang="ja-JP" altLang="en-US" sz="1200" dirty="0">
                <a:solidFill>
                  <a:schemeClr val="bg1"/>
                </a:solidFill>
                <a:latin typeface="+mj-ea"/>
                <a:ea typeface="+mj-ea"/>
              </a:rPr>
              <a:t>交通アクセス検討</a:t>
            </a:r>
            <a:r>
              <a:rPr lang="ja-JP" altLang="en-US" sz="1200" dirty="0" smtClean="0">
                <a:solidFill>
                  <a:schemeClr val="bg1"/>
                </a:solidFill>
                <a:latin typeface="+mj-ea"/>
                <a:ea typeface="+mj-ea"/>
              </a:rPr>
              <a:t>調査＜</a:t>
            </a:r>
            <a:r>
              <a:rPr lang="en-US" altLang="ja-JP" sz="1200" dirty="0" smtClean="0">
                <a:solidFill>
                  <a:schemeClr val="bg1"/>
                </a:solidFill>
                <a:latin typeface="+mj-ea"/>
              </a:rPr>
              <a:t>IR</a:t>
            </a:r>
            <a:r>
              <a:rPr lang="ja-JP" altLang="en-US" sz="1200" dirty="0">
                <a:solidFill>
                  <a:schemeClr val="bg1"/>
                </a:solidFill>
                <a:latin typeface="+mj-ea"/>
              </a:rPr>
              <a:t>を含む国際観光拠点の形成に向けた立地推進</a:t>
            </a:r>
            <a:r>
              <a:rPr lang="ja-JP" altLang="en-US" sz="1200" dirty="0" smtClean="0">
                <a:solidFill>
                  <a:schemeClr val="bg1"/>
                </a:solidFill>
                <a:latin typeface="+mj-ea"/>
              </a:rPr>
              <a:t>事業＞</a:t>
            </a:r>
            <a:r>
              <a:rPr lang="ja-JP" altLang="en-US" sz="1200" dirty="0">
                <a:solidFill>
                  <a:schemeClr val="bg1"/>
                </a:solidFill>
                <a:latin typeface="+mj-ea"/>
              </a:rPr>
              <a:t>　</a:t>
            </a:r>
            <a:r>
              <a:rPr lang="ja-JP" altLang="en-US" sz="1200" dirty="0" smtClean="0">
                <a:solidFill>
                  <a:schemeClr val="bg1"/>
                </a:solidFill>
                <a:latin typeface="+mj-ea"/>
                <a:ea typeface="+mj-ea"/>
              </a:rPr>
              <a:t>（平成</a:t>
            </a:r>
            <a:r>
              <a:rPr lang="en-US" altLang="ja-JP" sz="1200" dirty="0">
                <a:solidFill>
                  <a:schemeClr val="bg1"/>
                </a:solidFill>
                <a:latin typeface="+mj-ea"/>
                <a:ea typeface="+mj-ea"/>
              </a:rPr>
              <a:t>30</a:t>
            </a:r>
            <a:r>
              <a:rPr lang="ja-JP" altLang="en-US" sz="1200" dirty="0">
                <a:solidFill>
                  <a:schemeClr val="bg1"/>
                </a:solidFill>
                <a:latin typeface="+mj-ea"/>
                <a:ea typeface="+mj-ea"/>
              </a:rPr>
              <a:t>年度当初予算額；</a:t>
            </a:r>
            <a:r>
              <a:rPr lang="en-US" altLang="ja-JP" sz="1200" dirty="0">
                <a:solidFill>
                  <a:schemeClr val="bg1"/>
                </a:solidFill>
                <a:latin typeface="+mj-ea"/>
                <a:ea typeface="+mj-ea"/>
              </a:rPr>
              <a:t>3,600</a:t>
            </a:r>
            <a:r>
              <a:rPr lang="ja-JP" altLang="en-US" sz="1200" dirty="0" smtClean="0">
                <a:solidFill>
                  <a:schemeClr val="bg1"/>
                </a:solidFill>
                <a:latin typeface="+mj-ea"/>
                <a:ea typeface="+mj-ea"/>
              </a:rPr>
              <a:t>千円）</a:t>
            </a:r>
            <a:endParaRPr lang="en-US" altLang="ja-JP" sz="1200" dirty="0">
              <a:solidFill>
                <a:schemeClr val="bg1"/>
              </a:solidFill>
              <a:latin typeface="+mj-ea"/>
              <a:ea typeface="+mj-ea"/>
            </a:endParaRPr>
          </a:p>
        </p:txBody>
      </p:sp>
      <p:sp>
        <p:nvSpPr>
          <p:cNvPr id="24" name="正方形/長方形 23"/>
          <p:cNvSpPr/>
          <p:nvPr/>
        </p:nvSpPr>
        <p:spPr>
          <a:xfrm>
            <a:off x="201413" y="6330931"/>
            <a:ext cx="8874323" cy="430887"/>
          </a:xfrm>
          <a:prstGeom prst="rect">
            <a:avLst/>
          </a:prstGeom>
          <a:ln>
            <a:solidFill>
              <a:schemeClr val="tx1"/>
            </a:solidFill>
          </a:ln>
        </p:spPr>
        <p:txBody>
          <a:bodyPr wrap="square">
            <a:spAutoFit/>
          </a:bodyPr>
          <a:lstStyle/>
          <a:p>
            <a:r>
              <a:rPr lang="en-US" altLang="ja-JP" sz="1100" dirty="0">
                <a:latin typeface="+mn-ea"/>
              </a:rPr>
              <a:t>IR</a:t>
            </a:r>
            <a:r>
              <a:rPr lang="ja-JP" altLang="en-US" sz="1100" dirty="0">
                <a:latin typeface="+mn-ea"/>
              </a:rPr>
              <a:t>需要をもとにした平成</a:t>
            </a:r>
            <a:r>
              <a:rPr lang="en-US" altLang="ja-JP" sz="1100" dirty="0">
                <a:latin typeface="+mn-ea"/>
              </a:rPr>
              <a:t>29</a:t>
            </a:r>
            <a:r>
              <a:rPr lang="ja-JP" altLang="en-US" sz="1100" dirty="0">
                <a:latin typeface="+mn-ea"/>
              </a:rPr>
              <a:t>年度の臨海部交通アクセス検討調査結果を基に、鉄道や道路ネットワークの検討、駅の位置や駅前広場等の検討を行い、</a:t>
            </a:r>
            <a:r>
              <a:rPr lang="en-US" altLang="ja-JP" sz="1100" dirty="0">
                <a:latin typeface="+mn-ea"/>
              </a:rPr>
              <a:t>IR</a:t>
            </a:r>
            <a:r>
              <a:rPr lang="ja-JP" altLang="en-US" sz="1100" dirty="0">
                <a:latin typeface="+mn-ea"/>
              </a:rPr>
              <a:t>事業者から提案を求める上で必要なインフラ整備に関する基本条件</a:t>
            </a:r>
            <a:r>
              <a:rPr lang="ja-JP" altLang="en-US" sz="1100" dirty="0" smtClean="0">
                <a:latin typeface="+mn-ea"/>
              </a:rPr>
              <a:t>を</a:t>
            </a:r>
            <a:r>
              <a:rPr lang="ja-JP" altLang="en-US" sz="1100" dirty="0">
                <a:latin typeface="+mn-ea"/>
              </a:rPr>
              <a:t>整理</a:t>
            </a:r>
            <a:r>
              <a:rPr lang="ja-JP" altLang="en-US" sz="1100" dirty="0" smtClean="0">
                <a:latin typeface="+mn-ea"/>
              </a:rPr>
              <a:t>する</a:t>
            </a:r>
            <a:r>
              <a:rPr lang="ja-JP" altLang="en-US" sz="1100" dirty="0">
                <a:latin typeface="+mn-ea"/>
              </a:rPr>
              <a:t>。</a:t>
            </a:r>
          </a:p>
        </p:txBody>
      </p:sp>
    </p:spTree>
    <p:extLst>
      <p:ext uri="{BB962C8B-B14F-4D97-AF65-F5344CB8AC3E}">
        <p14:creationId xmlns:p14="http://schemas.microsoft.com/office/powerpoint/2010/main" val="13378023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410</Words>
  <Application>Microsoft Office PowerPoint</Application>
  <PresentationFormat>画面に合わせる (4:3)</PresentationFormat>
  <Paragraphs>18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永井　克実</dc:creator>
  <cp:lastModifiedBy>玉置　陽菜</cp:lastModifiedBy>
  <cp:revision>11</cp:revision>
  <cp:lastPrinted>2018-05-31T09:11:32Z</cp:lastPrinted>
  <dcterms:created xsi:type="dcterms:W3CDTF">2018-05-31T08:14:44Z</dcterms:created>
  <dcterms:modified xsi:type="dcterms:W3CDTF">2018-06-07T05:48:24Z</dcterms:modified>
</cp:coreProperties>
</file>