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-852" y="-5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7906" cy="341509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090" y="1"/>
            <a:ext cx="4307904" cy="341509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r">
              <a:defRPr sz="1200"/>
            </a:lvl1pPr>
          </a:lstStyle>
          <a:p>
            <a:fld id="{A5E029E9-5D07-47CB-BF1E-7D413B51D768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11525" y="850900"/>
            <a:ext cx="3316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3" tIns="46131" rIns="92263" bIns="461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236" y="3276084"/>
            <a:ext cx="7952877" cy="2680629"/>
          </a:xfrm>
          <a:prstGeom prst="rect">
            <a:avLst/>
          </a:prstGeom>
        </p:spPr>
        <p:txBody>
          <a:bodyPr vert="horz" lIns="92263" tIns="46131" rIns="92263" bIns="4613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691"/>
            <a:ext cx="4307906" cy="341509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090" y="6465691"/>
            <a:ext cx="4307904" cy="341509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r">
              <a:defRPr sz="1200"/>
            </a:lvl1pPr>
          </a:lstStyle>
          <a:p>
            <a:fld id="{98A9C5D1-F16D-4061-A22A-F7978DC0A2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740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11525" y="850900"/>
            <a:ext cx="3316288" cy="2297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A8459-0A7B-4843-BCE8-8BDF6BEC6A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184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4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1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5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03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62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84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9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51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4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27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74F76-219F-4019-80A7-35F8A9283102}" type="datetimeFigureOut">
              <a:rPr kumimoji="1" lang="ja-JP" altLang="en-US" smtClean="0"/>
              <a:t>2018/1/23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A80B-4EA5-4DF5-ACA7-0CD1F6296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51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77661" y="880805"/>
            <a:ext cx="4637341" cy="33752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56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＜既に連携を開始しているもの＞</a:t>
            </a:r>
            <a:endParaRPr lang="en-US" altLang="ja-JP" sz="1056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集貨策等による連携強化</a:t>
            </a:r>
          </a:p>
          <a:p>
            <a:pPr>
              <a:lnSpc>
                <a:spcPts val="13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・府市共同によるポートセールス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（府市共同セミナーの開催、府市共同で荷主・船社等へのセールス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LNG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バンカリング</a:t>
            </a:r>
            <a:r>
              <a:rPr lang="en-US" altLang="ja-JP" sz="1056" baseline="30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拠点の形成（拠点形成に向けた検討会の開催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◆港湾計画策定の連携強化　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・港湾審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</a:t>
            </a:r>
            <a:endParaRPr lang="ja-JP" altLang="en-US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（府市各々の港湾審議会の委員に府及び市の職員が相互に参画）　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大阪港及び堺泉北港港湾計画（改訂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）策定に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向けた検討業務</a:t>
            </a: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（特定品種の貨物量推計及び機能分担や防災に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方向性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共有）　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100"/>
              </a:lnSpc>
            </a:pP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＜今後、速やかに連携を行っていくもの＞</a:t>
            </a:r>
            <a:endParaRPr lang="en-US" altLang="ja-JP" sz="1056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港湾利用者の利便性の向上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・外貿ふ頭入構証の規格の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統一　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1300"/>
              </a:lnSpc>
            </a:pP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・市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給水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船に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よる堺泉北港での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船舶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給水対応のＰＲ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  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800"/>
              </a:lnSpc>
            </a:pP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◆港湾計画策定の連携強化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</a:p>
          <a:p>
            <a:pPr>
              <a:lnSpc>
                <a:spcPts val="1300"/>
              </a:lnSpc>
            </a:pP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・港湾審議会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          【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次期改選時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（府市各々の港湾審議会で学識委員を可能な限り同一委員とする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022492" y="599730"/>
            <a:ext cx="4677715" cy="270076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/>
              <a:t>安全・安心を強化する項目</a:t>
            </a:r>
            <a:endParaRPr lang="ja-JP" altLang="en-US" sz="1138" b="1" strike="sngStrike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022492" y="866944"/>
            <a:ext cx="4677716" cy="1567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ja-JP" altLang="en-US" sz="1056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＜既に連携を開始しているもの＞</a:t>
            </a:r>
          </a:p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◆事故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・災害時における連携強化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・南海トラフ巨大地震に対する堤防の耐震対策（国への要望活動等）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6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＜今後、速やかに連携を行っていくもの＞</a:t>
            </a:r>
          </a:p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事故・災害時における連携強化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en-US" altLang="ja-JP" sz="1056" baseline="30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の実効性の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向上　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（大阪港、堺泉北港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協議会の情報伝達訓練の共同実施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・オイルフェンス等の相互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及び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en-US" altLang="ja-JP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（油流出事故等発生時に必要な資材の相互支援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endParaRPr lang="en-US" altLang="ja-JP" sz="1056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022492" y="2445816"/>
            <a:ext cx="4677716" cy="270075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/>
              <a:t>臨海地域を活性化する項目</a:t>
            </a:r>
            <a:endParaRPr lang="ja-JP" altLang="en-US" sz="1138" b="1" strike="sngStrike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022492" y="2718118"/>
            <a:ext cx="4677716" cy="16055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ja-JP" altLang="en-US" sz="1056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＜既に連携を開始しているもの＞</a:t>
            </a:r>
          </a:p>
          <a:p>
            <a:pPr>
              <a:lnSpc>
                <a:spcPts val="15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臨海地域の活性化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・府市の港湾関連用地への企業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（土地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情報の共有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に相互リンク設置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300"/>
              </a:lnSpc>
            </a:pP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56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観光集客の活性化</a:t>
            </a:r>
            <a:endParaRPr lang="en-US" altLang="ja-JP" sz="1056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・クルーズ客船の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誘致（受入れ</a:t>
            </a:r>
            <a:r>
              <a:rPr lang="ja-JP" altLang="en-US" sz="105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体制やおもてなしにおける相互協力</a:t>
            </a:r>
            <a:r>
              <a:rPr lang="ja-JP" altLang="en-US" sz="1056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300"/>
              </a:lnSpc>
            </a:pPr>
            <a:endParaRPr lang="en-US" altLang="ja-JP" sz="1056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6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＜今後、速やかに連携を行っていくもの＞</a:t>
            </a:r>
          </a:p>
          <a:p>
            <a:pPr>
              <a:lnSpc>
                <a:spcPts val="1300"/>
              </a:lnSpc>
            </a:pPr>
            <a:r>
              <a:rPr lang="ja-JP" altLang="en-US" sz="106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06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臨海地域の活性化</a:t>
            </a:r>
            <a:endParaRPr lang="en-US" altLang="ja-JP" sz="106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府所管船舶の活用		　　　　　　</a:t>
            </a: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月から</a:t>
            </a: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en-US" altLang="ja-JP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（企業誘致のための視察に府所管船舶を活用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06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0708" y="604809"/>
            <a:ext cx="4643599" cy="270076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/>
              <a:t>港の成長</a:t>
            </a:r>
            <a:r>
              <a:rPr lang="ja-JP" altLang="en-US" sz="1138" b="1" dirty="0"/>
              <a:t>を促す項目</a:t>
            </a:r>
            <a:endParaRPr lang="ja-JP" altLang="en-US" sz="1138" b="1" strike="sngStrike" dirty="0"/>
          </a:p>
        </p:txBody>
      </p:sp>
      <p:sp>
        <p:nvSpPr>
          <p:cNvPr id="12" name="角丸四角形 11"/>
          <p:cNvSpPr/>
          <p:nvPr/>
        </p:nvSpPr>
        <p:spPr>
          <a:xfrm>
            <a:off x="150481" y="571500"/>
            <a:ext cx="9664834" cy="4729708"/>
          </a:xfrm>
          <a:prstGeom prst="roundRect">
            <a:avLst>
              <a:gd name="adj" fmla="val 18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sp>
        <p:nvSpPr>
          <p:cNvPr id="22" name="角丸四角形 21"/>
          <p:cNvSpPr/>
          <p:nvPr/>
        </p:nvSpPr>
        <p:spPr>
          <a:xfrm>
            <a:off x="126865" y="5361256"/>
            <a:ext cx="9688450" cy="175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</a:t>
            </a:r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検討内容（</a:t>
            </a:r>
            <a:r>
              <a:rPr lang="ja-JP" altLang="en-US" sz="113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引き続き</a:t>
            </a:r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</a:t>
            </a:r>
            <a:r>
              <a:rPr lang="ja-JP" altLang="en-US" sz="113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の可否を検討して</a:t>
            </a:r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いる内容）</a:t>
            </a:r>
            <a:endParaRPr lang="ja-JP" altLang="en-US" sz="113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26865" y="5581972"/>
            <a:ext cx="9652270" cy="442557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1138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・港湾調査データの分析・活用（大阪港と府営港湾の港湾統計データに関する情報交換・共有）</a:t>
            </a:r>
            <a:endParaRPr lang="en-US" altLang="ja-JP" sz="106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大阪府所有船舶の整備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を大阪市ドックで</a:t>
            </a:r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受託</a:t>
            </a:r>
            <a:r>
              <a: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など</a:t>
            </a:r>
            <a:endParaRPr lang="en-US" altLang="ja-JP" sz="106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77661" y="4361817"/>
            <a:ext cx="9422545" cy="887914"/>
            <a:chOff x="1259632" y="3989723"/>
            <a:chExt cx="6624736" cy="1092819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1259632" y="3989723"/>
              <a:ext cx="6624736" cy="329165"/>
            </a:xfrm>
            <a:prstGeom prst="rect">
              <a:avLst/>
            </a:prstGeom>
            <a:solidFill>
              <a:srgbClr val="00B0F0">
                <a:alpha val="50000"/>
              </a:srgb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138" b="1" dirty="0" smtClean="0"/>
                <a:t>その他上記</a:t>
              </a:r>
              <a:r>
                <a:rPr lang="ja-JP" altLang="en-US" sz="1138" b="1" dirty="0"/>
                <a:t>を下支え</a:t>
              </a:r>
              <a:r>
                <a:rPr lang="ja-JP" altLang="en-US" sz="1138" b="1" dirty="0" smtClean="0"/>
                <a:t>する項目</a:t>
              </a:r>
              <a:endParaRPr lang="ja-JP" altLang="en-US" sz="1138" b="1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1259632" y="4332672"/>
              <a:ext cx="6624736" cy="74987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1300"/>
                </a:lnSpc>
              </a:pPr>
              <a:r>
                <a:rPr lang="ja-JP" altLang="en-US" sz="1138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＜既に連携を開始しているもの＞</a:t>
              </a:r>
            </a:p>
            <a:p>
              <a:r>
                <a:rPr lang="ja-JP" altLang="en-US" sz="1138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 ◆府市港湾の円滑な管理に関する取組を連携して進める</a:t>
              </a:r>
              <a:r>
                <a:rPr lang="ja-JP" altLang="en-US" sz="1138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仕組み　　　　　　　　　　　　　　　　　　　　　　◆技術・情報の共有化　</a:t>
              </a:r>
              <a:r>
                <a:rPr lang="ja-JP" altLang="en-US" sz="1138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　　　　　　　　　　　　　　　</a:t>
              </a:r>
              <a:r>
                <a:rPr lang="ja-JP" altLang="en-US" sz="1138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1138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138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情報交換及び調整の場として、府市の港湾局長をトップとした大阪港湾連携会議を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設置　　　　　　　         　・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講演会の合同開催、技術研修の合同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開催</a:t>
              </a:r>
              <a:r>
                <a:rPr lang="ja-JP" altLang="en-US" sz="106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	</a:t>
              </a:r>
              <a:r>
                <a:rPr lang="ja-JP" altLang="en-US" sz="106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</a:t>
              </a:r>
              <a:endParaRPr lang="ja-JP" altLang="en-US" sz="106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73625" y="6596418"/>
            <a:ext cx="9905999" cy="249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 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港湾において船舶の燃料としてＬＮＧ（液化天然ガス）を供給する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こと　　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時の対応や平時の取組を取りまとめた港湾の機能継続計画（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usiness 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ontinuity 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lanning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9906000" cy="33327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1"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港湾及び海岸の管理に係る連携の取り組み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126865" y="360631"/>
            <a:ext cx="9688450" cy="175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主な検討内容（既に連携を開始もしくは今後速やかに連携を行っていく内容）</a:t>
            </a:r>
            <a:endParaRPr lang="ja-JP" altLang="en-US" sz="113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26865" y="6118158"/>
            <a:ext cx="9688450" cy="175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連携が困難な内容（今後、整理を行っていく内容）</a:t>
            </a:r>
            <a:endParaRPr lang="ja-JP" altLang="en-US" sz="113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26865" y="6338874"/>
            <a:ext cx="9652270" cy="255455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106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・それぞれの管理者が権限を行使する業務（一体となった港湾計画の策定、財産の所有が異なる港湾施設の維持管理、施設の許認可業務　など）</a:t>
            </a:r>
            <a:endParaRPr lang="en-US" altLang="ja-JP" sz="106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557049" y="14723"/>
            <a:ext cx="1143157" cy="3077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資料１</a:t>
            </a:r>
            <a:endParaRPr lang="ja-JP" altLang="en-US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9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1409</TotalTime>
  <Words>172</Words>
  <Application>Microsoft Office PowerPoint</Application>
  <PresentationFormat>A4 210 x 297 mm</PresentationFormat>
  <Paragraphs>57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府市の港湾及び海岸の管理に係る連携の取り組み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府市港湾管理一元化の検討状況について</dc:title>
  <dc:creator>立花 孝昭</dc:creator>
  <cp:lastModifiedBy>HOSTNAME</cp:lastModifiedBy>
  <cp:revision>174</cp:revision>
  <cp:lastPrinted>2018-01-22T00:12:06Z</cp:lastPrinted>
  <dcterms:created xsi:type="dcterms:W3CDTF">2017-09-13T02:11:19Z</dcterms:created>
  <dcterms:modified xsi:type="dcterms:W3CDTF">2018-01-23T02:20:42Z</dcterms:modified>
</cp:coreProperties>
</file>