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2" r:id="rId2"/>
  </p:sldIdLst>
  <p:sldSz cx="9906000" cy="6858000" type="A4"/>
  <p:notesSz cx="9872663" cy="67357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-300" y="99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279008" cy="337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91329" y="0"/>
            <a:ext cx="4279006" cy="337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E029E9-5D07-47CB-BF1E-7D413B51D768}" type="datetimeFigureOut">
              <a:rPr kumimoji="1" lang="ja-JP" altLang="en-US" smtClean="0"/>
              <a:t>2017/12/8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294063" y="841375"/>
            <a:ext cx="3284537" cy="2273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6570" y="3241702"/>
            <a:ext cx="7899527" cy="265249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6397838"/>
            <a:ext cx="4279008" cy="337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91329" y="6397838"/>
            <a:ext cx="4279006" cy="337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A9C5D1-F16D-4061-A22A-F7978DC0A2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2740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294063" y="841375"/>
            <a:ext cx="3284537" cy="22733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2A8459-0A7B-4843-BCE8-8BDF6BEC6A8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4184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4F76-219F-4019-80A7-35F8A9283102}" type="datetimeFigureOut">
              <a:rPr kumimoji="1" lang="ja-JP" altLang="en-US" smtClean="0"/>
              <a:t>2017/12/8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1A80B-4EA5-4DF5-ACA7-0CD1F62965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145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4F76-219F-4019-80A7-35F8A9283102}" type="datetimeFigureOut">
              <a:rPr kumimoji="1" lang="ja-JP" altLang="en-US" smtClean="0"/>
              <a:t>2017/12/8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1A80B-4EA5-4DF5-ACA7-0CD1F62965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51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4F76-219F-4019-80A7-35F8A9283102}" type="datetimeFigureOut">
              <a:rPr kumimoji="1" lang="ja-JP" altLang="en-US" smtClean="0"/>
              <a:t>2017/12/8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1A80B-4EA5-4DF5-ACA7-0CD1F62965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4255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4F76-219F-4019-80A7-35F8A9283102}" type="datetimeFigureOut">
              <a:rPr kumimoji="1" lang="ja-JP" altLang="en-US" smtClean="0"/>
              <a:t>2017/12/8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1A80B-4EA5-4DF5-ACA7-0CD1F62965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0034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4F76-219F-4019-80A7-35F8A9283102}" type="datetimeFigureOut">
              <a:rPr kumimoji="1" lang="ja-JP" altLang="en-US" smtClean="0"/>
              <a:t>2017/12/8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1A80B-4EA5-4DF5-ACA7-0CD1F62965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6624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4F76-219F-4019-80A7-35F8A9283102}" type="datetimeFigureOut">
              <a:rPr kumimoji="1" lang="ja-JP" altLang="en-US" smtClean="0"/>
              <a:t>2017/12/8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1A80B-4EA5-4DF5-ACA7-0CD1F62965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1843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4F76-219F-4019-80A7-35F8A9283102}" type="datetimeFigureOut">
              <a:rPr kumimoji="1" lang="ja-JP" altLang="en-US" smtClean="0"/>
              <a:t>2017/12/8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1A80B-4EA5-4DF5-ACA7-0CD1F62965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7905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4F76-219F-4019-80A7-35F8A9283102}" type="datetimeFigureOut">
              <a:rPr kumimoji="1" lang="ja-JP" altLang="en-US" smtClean="0"/>
              <a:t>2017/12/8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1A80B-4EA5-4DF5-ACA7-0CD1F62965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9514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4F76-219F-4019-80A7-35F8A9283102}" type="datetimeFigureOut">
              <a:rPr kumimoji="1" lang="ja-JP" altLang="en-US" smtClean="0"/>
              <a:t>2017/12/8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1A80B-4EA5-4DF5-ACA7-0CD1F62965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746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4F76-219F-4019-80A7-35F8A9283102}" type="datetimeFigureOut">
              <a:rPr kumimoji="1" lang="ja-JP" altLang="en-US" smtClean="0"/>
              <a:t>2017/12/8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1A80B-4EA5-4DF5-ACA7-0CD1F62965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5142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4F76-219F-4019-80A7-35F8A9283102}" type="datetimeFigureOut">
              <a:rPr kumimoji="1" lang="ja-JP" altLang="en-US" smtClean="0"/>
              <a:t>2017/12/8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1A80B-4EA5-4DF5-ACA7-0CD1F62965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9270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74F76-219F-4019-80A7-35F8A9283102}" type="datetimeFigureOut">
              <a:rPr kumimoji="1" lang="ja-JP" altLang="en-US" smtClean="0"/>
              <a:t>2017/12/8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1A80B-4EA5-4DF5-ACA7-0CD1F62965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3512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9898" y="458005"/>
            <a:ext cx="9906000" cy="292388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府市の港湾及び海岸の管理に係る連携の取り組み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70041" y="1457070"/>
            <a:ext cx="4637341" cy="28453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1381"/>
              </a:lnSpc>
            </a:pPr>
            <a:r>
              <a:rPr lang="ja-JP" altLang="en-US" sz="1056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◆集貨策等による連携強化</a:t>
            </a:r>
          </a:p>
          <a:p>
            <a:r>
              <a:rPr lang="ja-JP" altLang="en-US" sz="1056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・府市共同によるポートセールス</a:t>
            </a:r>
            <a:endParaRPr lang="en-US" altLang="ja-JP" sz="1056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（府市共同セミナーの開催、府市共同で荷主・船社等へのセールス）</a:t>
            </a:r>
            <a:endParaRPr lang="en-US" altLang="ja-JP" sz="1056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031"/>
              </a:lnSpc>
            </a:pPr>
            <a:r>
              <a:rPr lang="ja-JP" altLang="en-US" sz="1056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</a:t>
            </a:r>
            <a:r>
              <a:rPr lang="en-US" altLang="ja-JP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LNG</a:t>
            </a: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バンカリング</a:t>
            </a:r>
            <a:r>
              <a:rPr lang="en-US" altLang="ja-JP" sz="1056" baseline="30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※1</a:t>
            </a: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拠点の形成（拠点形成に向けた検討会の開催）　</a:t>
            </a:r>
            <a:endParaRPr lang="en-US" altLang="ja-JP" sz="1056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056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56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◆港湾利用者の利便性の向上</a:t>
            </a:r>
            <a:endParaRPr lang="en-US" altLang="ja-JP" sz="1056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25"/>
              </a:lnSpc>
            </a:pP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・外貿ふ頭入構証の規格の統一</a:t>
            </a:r>
            <a:endParaRPr lang="en-US" altLang="ja-JP" sz="1056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544"/>
              </a:lnSpc>
            </a:pPr>
            <a:endParaRPr lang="en-US" altLang="ja-JP" sz="1056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544"/>
              </a:lnSpc>
            </a:pPr>
            <a:r>
              <a:rPr lang="ja-JP" altLang="en-US" sz="1056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◆港湾計画策定の連携強化　</a:t>
            </a:r>
            <a:endParaRPr lang="en-US" altLang="ja-JP" sz="1056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381"/>
              </a:lnSpc>
            </a:pP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・港湾審議会の運営業務</a:t>
            </a:r>
          </a:p>
          <a:p>
            <a:pPr>
              <a:lnSpc>
                <a:spcPts val="1381"/>
              </a:lnSpc>
            </a:pP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（府市各々の港湾審議会で学識委員を可能な限り同一委員とする）　　　</a:t>
            </a:r>
          </a:p>
          <a:p>
            <a:pPr>
              <a:lnSpc>
                <a:spcPts val="1381"/>
              </a:lnSpc>
            </a:pP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（府市各々の港湾審議会の委員に府及び市の職員が相互に参画）　</a:t>
            </a:r>
            <a:endParaRPr lang="en-US" altLang="ja-JP" sz="1056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381"/>
              </a:lnSpc>
            </a:pP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・大阪港及び堺泉北港港湾計画（改訂）策定業務</a:t>
            </a:r>
            <a:endParaRPr lang="en-US" altLang="ja-JP" sz="1056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381"/>
              </a:lnSpc>
            </a:pP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（特定品種の貨物量推計及び機能分担や防災に関する理念の共有</a:t>
            </a:r>
            <a:r>
              <a:rPr lang="ja-JP" altLang="en-US" sz="1056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056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381"/>
              </a:lnSpc>
            </a:pP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</a:t>
            </a:r>
            <a:r>
              <a:rPr lang="ja-JP" altLang="en-US" sz="1056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</a:t>
            </a: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　</a:t>
            </a:r>
            <a:endParaRPr lang="en-US" altLang="ja-JP" sz="1056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42" name="グループ化 41"/>
          <p:cNvGrpSpPr/>
          <p:nvPr/>
        </p:nvGrpSpPr>
        <p:grpSpPr>
          <a:xfrm>
            <a:off x="270708" y="1201710"/>
            <a:ext cx="9429500" cy="3100754"/>
            <a:chOff x="-4101749" y="687631"/>
            <a:chExt cx="8513900" cy="4837987"/>
          </a:xfrm>
        </p:grpSpPr>
        <p:sp>
          <p:nvSpPr>
            <p:cNvPr id="43" name="テキスト ボックス 42"/>
            <p:cNvSpPr txBox="1"/>
            <p:nvPr/>
          </p:nvSpPr>
          <p:spPr>
            <a:xfrm>
              <a:off x="188639" y="687631"/>
              <a:ext cx="4223511" cy="421388"/>
            </a:xfrm>
            <a:prstGeom prst="rect">
              <a:avLst/>
            </a:prstGeom>
            <a:solidFill>
              <a:srgbClr val="00B0F0">
                <a:alpha val="50000"/>
              </a:srgb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138" b="1" dirty="0"/>
                <a:t>安全・安心を強化する項目</a:t>
              </a:r>
              <a:endParaRPr lang="ja-JP" altLang="en-US" sz="1138" b="1" strike="sngStrike" dirty="0"/>
            </a:p>
          </p:txBody>
        </p:sp>
        <p:sp>
          <p:nvSpPr>
            <p:cNvPr id="44" name="テキスト ボックス 43"/>
            <p:cNvSpPr txBox="1"/>
            <p:nvPr/>
          </p:nvSpPr>
          <p:spPr>
            <a:xfrm>
              <a:off x="188639" y="1082755"/>
              <a:ext cx="4223512" cy="18158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056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◆事故・災害時における連携強化</a:t>
              </a:r>
              <a:endParaRPr lang="en-US" altLang="ja-JP" sz="1056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lnSpc>
                  <a:spcPts val="1381"/>
                </a:lnSpc>
              </a:pPr>
              <a:r>
                <a:rPr lang="ja-JP" altLang="en-US" sz="1056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・港湾</a:t>
              </a:r>
              <a:r>
                <a:rPr lang="en-US" altLang="ja-JP" sz="1056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BCP</a:t>
              </a:r>
              <a:r>
                <a:rPr lang="en-US" altLang="ja-JP" sz="1056" baseline="300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※2</a:t>
              </a:r>
              <a:r>
                <a:rPr lang="ja-JP" altLang="en-US" sz="1056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の実効性の向上</a:t>
              </a:r>
              <a:endParaRPr lang="en-US" altLang="ja-JP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lnSpc>
                  <a:spcPts val="1381"/>
                </a:lnSpc>
              </a:pPr>
              <a:r>
                <a:rPr lang="ja-JP" altLang="en-US" sz="1056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（各港</a:t>
              </a:r>
              <a:r>
                <a:rPr lang="en-US" altLang="ja-JP" sz="1056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BCP</a:t>
              </a:r>
              <a:r>
                <a:rPr lang="ja-JP" altLang="en-US" sz="1056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協議会の情報伝達訓練の共同実施）</a:t>
              </a:r>
              <a:endParaRPr lang="en-US" altLang="ja-JP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lnSpc>
                  <a:spcPts val="1381"/>
                </a:lnSpc>
              </a:pPr>
              <a:r>
                <a:rPr lang="ja-JP" altLang="en-US" sz="1056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・南海トラフ巨大地震に対する堤防の耐震対策（国への要望活動等）</a:t>
              </a:r>
              <a:endParaRPr lang="en-US" altLang="ja-JP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lnSpc>
                  <a:spcPts val="1381"/>
                </a:lnSpc>
              </a:pPr>
              <a:r>
                <a:rPr lang="ja-JP" altLang="en-US" sz="1056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・オイルフェンス等の相互利用および支援</a:t>
              </a:r>
              <a:endParaRPr lang="en-US" altLang="ja-JP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lnSpc>
                  <a:spcPts val="1381"/>
                </a:lnSpc>
              </a:pPr>
              <a:r>
                <a:rPr lang="ja-JP" altLang="en-US" sz="1056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（油流出事故等発生時に必要な資材の相互支援）　　　　　　　　</a:t>
              </a:r>
              <a:endParaRPr lang="en-US" altLang="ja-JP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5" name="テキスト ボックス 24"/>
            <p:cNvSpPr txBox="1"/>
            <p:nvPr/>
          </p:nvSpPr>
          <p:spPr>
            <a:xfrm>
              <a:off x="188639" y="2917075"/>
              <a:ext cx="4223512" cy="421388"/>
            </a:xfrm>
            <a:prstGeom prst="rect">
              <a:avLst/>
            </a:prstGeom>
            <a:solidFill>
              <a:srgbClr val="00B0F0">
                <a:alpha val="50000"/>
              </a:srgb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138" b="1" dirty="0"/>
                <a:t>臨海地域を活性化する項目</a:t>
              </a:r>
              <a:endParaRPr lang="ja-JP" altLang="en-US" sz="1138" b="1" strike="sngStrike" dirty="0"/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188639" y="3312201"/>
              <a:ext cx="4223512" cy="221341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056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◆臨海地域の活性化</a:t>
              </a:r>
              <a:endParaRPr lang="en-US" altLang="ja-JP" sz="1056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1056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・府市の港湾関連用地への企業誘致</a:t>
              </a:r>
              <a:endParaRPr lang="en-US" altLang="ja-JP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1056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　（土地情報の共有、府市の</a:t>
              </a:r>
              <a:r>
                <a:rPr lang="en-US" altLang="ja-JP" sz="1056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HP</a:t>
              </a:r>
              <a:r>
                <a:rPr lang="ja-JP" altLang="en-US" sz="1056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に相互リンク設置）</a:t>
              </a:r>
              <a:endParaRPr lang="en-US" altLang="ja-JP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1056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・旅客船の活用</a:t>
              </a:r>
              <a:endParaRPr lang="en-US" altLang="ja-JP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1056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（企業誘致のための視察に府所管旅客船を活用）</a:t>
              </a:r>
              <a:endParaRPr lang="en-US" altLang="ja-JP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1056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◆観光集客の活性化</a:t>
              </a:r>
              <a:endParaRPr lang="en-US" altLang="ja-JP" sz="1056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1056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・クルーズ客船の誘致</a:t>
              </a:r>
              <a:endParaRPr lang="en-US" altLang="ja-JP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1056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（受入れ体制やおもてなしにおける相互協力）</a:t>
              </a:r>
              <a:r>
                <a:rPr lang="ja-JP" altLang="en-US" sz="1138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　　　　　　　　　　　　</a:t>
              </a:r>
              <a:endParaRPr lang="en-US" altLang="ja-JP" sz="1138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-4101749" y="687631"/>
              <a:ext cx="4192708" cy="421388"/>
            </a:xfrm>
            <a:prstGeom prst="rect">
              <a:avLst/>
            </a:prstGeom>
            <a:solidFill>
              <a:srgbClr val="00B0F0">
                <a:alpha val="50000"/>
              </a:srgb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138" b="1" dirty="0"/>
                <a:t>成長を促す項目</a:t>
              </a:r>
              <a:endParaRPr lang="ja-JP" altLang="en-US" sz="1138" b="1" strike="sngStrike" dirty="0"/>
            </a:p>
          </p:txBody>
        </p:sp>
      </p:grpSp>
      <p:sp>
        <p:nvSpPr>
          <p:cNvPr id="12" name="角丸四角形 11"/>
          <p:cNvSpPr/>
          <p:nvPr/>
        </p:nvSpPr>
        <p:spPr>
          <a:xfrm>
            <a:off x="150481" y="1177382"/>
            <a:ext cx="9664834" cy="4005328"/>
          </a:xfrm>
          <a:prstGeom prst="roundRect">
            <a:avLst>
              <a:gd name="adj" fmla="val 1832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63"/>
          </a:p>
        </p:txBody>
      </p:sp>
      <p:sp>
        <p:nvSpPr>
          <p:cNvPr id="21" name="角丸四角形 20"/>
          <p:cNvSpPr/>
          <p:nvPr/>
        </p:nvSpPr>
        <p:spPr>
          <a:xfrm>
            <a:off x="150481" y="866670"/>
            <a:ext cx="9664834" cy="2845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38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主な検討</a:t>
            </a:r>
            <a:r>
              <a:rPr lang="ja-JP" altLang="en-US" sz="1138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内容</a:t>
            </a:r>
            <a:r>
              <a:rPr lang="ja-JP" altLang="en-US" sz="1138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（実施</a:t>
            </a:r>
            <a:r>
              <a:rPr lang="ja-JP" altLang="en-US" sz="1138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もしくは充実</a:t>
            </a:r>
            <a:r>
              <a:rPr lang="ja-JP" altLang="en-US" sz="1138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に向け条件整理している項目）</a:t>
            </a:r>
            <a:endParaRPr lang="ja-JP" altLang="en-US" sz="1138" strike="sngStrike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126865" y="5208856"/>
            <a:ext cx="4169763" cy="1755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38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その他検討項目</a:t>
            </a:r>
            <a:r>
              <a:rPr lang="ja-JP" altLang="en-US" sz="1138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（実施の可否を検討している項目）</a:t>
            </a: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26865" y="5410522"/>
            <a:ext cx="9652270" cy="617670"/>
          </a:xfrm>
          <a:prstGeom prst="rect">
            <a:avLst/>
          </a:prstGeom>
          <a:noFill/>
          <a:ln w="9525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ja-JP" altLang="en-US" sz="1138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・港湾調査データの分析・活用（大阪港と府営港湾の港湾統計データに関する情報交換・共有）</a:t>
            </a:r>
            <a:endParaRPr lang="en-US" altLang="ja-JP" sz="1138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38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・大阪府船舶整備を大阪市ドックで受託（大阪市の船舶ドックで市が府所有船舶を整備）</a:t>
            </a:r>
            <a:endParaRPr lang="en-US" altLang="ja-JP" sz="1138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38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・給水船による府営港湾での船舶給水ニーズへの対応　など</a:t>
            </a:r>
            <a:endParaRPr lang="en-US" altLang="ja-JP" sz="1138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1619192" y="4399919"/>
            <a:ext cx="6667615" cy="692626"/>
            <a:chOff x="1259632" y="4130398"/>
            <a:chExt cx="6624736" cy="852463"/>
          </a:xfrm>
        </p:grpSpPr>
        <p:sp>
          <p:nvSpPr>
            <p:cNvPr id="30" name="テキスト ボックス 29"/>
            <p:cNvSpPr txBox="1"/>
            <p:nvPr/>
          </p:nvSpPr>
          <p:spPr>
            <a:xfrm>
              <a:off x="1259632" y="4130398"/>
              <a:ext cx="6624736" cy="329165"/>
            </a:xfrm>
            <a:prstGeom prst="rect">
              <a:avLst/>
            </a:prstGeom>
            <a:solidFill>
              <a:srgbClr val="00B0F0">
                <a:alpha val="50000"/>
              </a:srgb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138" b="1" dirty="0"/>
                <a:t>上記を下支えする施設の建設・維持管理</a:t>
              </a:r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1259632" y="4438175"/>
              <a:ext cx="6624736" cy="54468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solid"/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138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◆技術・情報の共有化</a:t>
              </a:r>
              <a:endParaRPr lang="en-US" altLang="ja-JP" sz="1138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1138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　・　講演会の合同開催、技術研修の合同開催　　　　　</a:t>
              </a:r>
              <a:r>
                <a:rPr lang="en-US" altLang="ja-JP" sz="1138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		</a:t>
              </a:r>
              <a:endParaRPr lang="ja-JP" altLang="en-US" sz="1138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11" name="テキスト ボックス 10"/>
          <p:cNvSpPr txBox="1"/>
          <p:nvPr/>
        </p:nvSpPr>
        <p:spPr>
          <a:xfrm>
            <a:off x="3218204" y="6098653"/>
            <a:ext cx="6552728" cy="6176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38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※1 </a:t>
            </a:r>
            <a:r>
              <a:rPr lang="ja-JP" altLang="en-US" sz="1138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港湾において船舶の燃料としてＬＮＧ（液化天然ガス）を供給すること</a:t>
            </a:r>
            <a:endParaRPr lang="en-US" altLang="ja-JP" sz="1138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138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en-US" altLang="ja-JP" sz="1138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 </a:t>
            </a:r>
            <a:r>
              <a:rPr lang="ja-JP" altLang="en-US" sz="1138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災害</a:t>
            </a:r>
            <a:r>
              <a:rPr lang="ja-JP" altLang="en-US" sz="1138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時の対応や平時の取組を取りまとめた港湾の機能継続計画（</a:t>
            </a:r>
            <a:r>
              <a:rPr lang="en-US" altLang="ja-JP" sz="1138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</a:t>
            </a:r>
            <a:r>
              <a:rPr lang="en-US" altLang="ja-JP" sz="1138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usiness </a:t>
            </a:r>
            <a:r>
              <a:rPr lang="en-US" altLang="ja-JP" sz="1138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</a:t>
            </a:r>
            <a:r>
              <a:rPr lang="en-US" altLang="ja-JP" sz="1138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ontinuity </a:t>
            </a:r>
            <a:r>
              <a:rPr lang="en-US" altLang="ja-JP" sz="1138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</a:t>
            </a:r>
            <a:r>
              <a:rPr lang="en-US" altLang="ja-JP" sz="1138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lanning</a:t>
            </a:r>
            <a:r>
              <a:rPr lang="ja-JP" altLang="en-US" sz="1138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138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ja-JP" altLang="en-US" sz="1138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842153" y="92463"/>
            <a:ext cx="858054" cy="317459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63" dirty="0"/>
              <a:t>資料</a:t>
            </a:r>
            <a:r>
              <a:rPr lang="en-US" altLang="ja-JP" sz="1463" dirty="0"/>
              <a:t>1</a:t>
            </a:r>
            <a:endParaRPr lang="ja-JP" altLang="en-US" sz="1463" dirty="0"/>
          </a:p>
        </p:txBody>
      </p:sp>
    </p:spTree>
    <p:extLst>
      <p:ext uri="{BB962C8B-B14F-4D97-AF65-F5344CB8AC3E}">
        <p14:creationId xmlns:p14="http://schemas.microsoft.com/office/powerpoint/2010/main" val="3303598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1047</TotalTime>
  <Words>137</Words>
  <Application>Microsoft Office PowerPoint</Application>
  <PresentationFormat>A4 210 x 297 mm</PresentationFormat>
  <Paragraphs>45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府市港湾管理一元化の検討状況について</dc:title>
  <dc:creator>立花 孝昭</dc:creator>
  <cp:lastModifiedBy>HOSTNAME</cp:lastModifiedBy>
  <cp:revision>112</cp:revision>
  <cp:lastPrinted>2017-12-07T10:07:50Z</cp:lastPrinted>
  <dcterms:created xsi:type="dcterms:W3CDTF">2017-09-13T02:11:19Z</dcterms:created>
  <dcterms:modified xsi:type="dcterms:W3CDTF">2017-12-08T01:52:17Z</dcterms:modified>
</cp:coreProperties>
</file>