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  <a:srgbClr val="FF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CA006-FE9A-4CF3-9941-7B6071F5993B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962F0-0864-44A0-8CC3-F58132E1B4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0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77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54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366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015"/>
            <a:ext cx="9144000" cy="36000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108000" tIns="0" rIns="0" bIns="0">
            <a:noAutofit/>
          </a:bodyPr>
          <a:lstStyle>
            <a:lvl1pPr>
              <a:lnSpc>
                <a:spcPts val="2400"/>
              </a:lnSpc>
              <a:defRPr sz="1662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3037" y="6466372"/>
            <a:ext cx="458730" cy="365125"/>
          </a:xfrm>
        </p:spPr>
        <p:txBody>
          <a:bodyPr/>
          <a:lstStyle>
            <a:lvl1pPr>
              <a:defRPr sz="83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702E0BBC-4F40-48E0-ABDE-2560DC2FE6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09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015"/>
            <a:ext cx="9144000" cy="36000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108000" tIns="0" rIns="0" bIns="0">
            <a:noAutofit/>
          </a:bodyPr>
          <a:lstStyle>
            <a:lvl1pPr>
              <a:lnSpc>
                <a:spcPts val="2400"/>
              </a:lnSpc>
              <a:defRPr sz="1662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3037" y="6466372"/>
            <a:ext cx="458730" cy="365125"/>
          </a:xfrm>
        </p:spPr>
        <p:txBody>
          <a:bodyPr/>
          <a:lstStyle>
            <a:lvl1pPr>
              <a:defRPr sz="83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702E0BBC-4F40-48E0-ABDE-2560DC2FE6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05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01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0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45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62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14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3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41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21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E8C30-7BB4-4AEB-B555-FEC1529A3CA5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F0B2-06D4-40FB-822F-A62D46DAC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16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6817" y="0"/>
            <a:ext cx="9137183" cy="6831496"/>
            <a:chOff x="6817" y="0"/>
            <a:chExt cx="9137183" cy="6831496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17" y="3234569"/>
              <a:ext cx="9131767" cy="3596927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233" y="0"/>
              <a:ext cx="9131767" cy="2968052"/>
            </a:xfrm>
            <a:prstGeom prst="rect">
              <a:avLst/>
            </a:prstGeom>
          </p:spPr>
        </p:pic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09E2E9-237C-4E91-8783-33AB5351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6E694843-2256-4FB3-AD83-1EB93AC54A0A}"/>
              </a:ext>
            </a:extLst>
          </p:cNvPr>
          <p:cNvSpPr txBox="1">
            <a:spLocks/>
          </p:cNvSpPr>
          <p:nvPr/>
        </p:nvSpPr>
        <p:spPr>
          <a:xfrm>
            <a:off x="0" y="2706671"/>
            <a:ext cx="9131767" cy="1160245"/>
          </a:xfrm>
          <a:prstGeom prst="rect">
            <a:avLst/>
          </a:prstGeom>
          <a:ln>
            <a:noFill/>
          </a:ln>
        </p:spPr>
        <p:txBody>
          <a:bodyPr vert="horz" lIns="66462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推進本部設置規約の変更について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EE0EC241-5FCA-467B-9A7C-EC07262E25E7}"/>
              </a:ext>
            </a:extLst>
          </p:cNvPr>
          <p:cNvSpPr txBox="1">
            <a:spLocks/>
          </p:cNvSpPr>
          <p:nvPr/>
        </p:nvSpPr>
        <p:spPr>
          <a:xfrm>
            <a:off x="7962513" y="161359"/>
            <a:ext cx="939889" cy="353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6462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23"/>
              </a:lnSpc>
              <a:spcBef>
                <a:spcPts val="0"/>
              </a:spcBef>
            </a:pP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</a:t>
            </a:r>
            <a:endParaRPr lang="en-US" altLang="ja-JP" sz="1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1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6B9113A0-8895-FAA0-1100-96C33C1AF2F9}"/>
              </a:ext>
            </a:extLst>
          </p:cNvPr>
          <p:cNvSpPr/>
          <p:nvPr/>
        </p:nvSpPr>
        <p:spPr>
          <a:xfrm>
            <a:off x="6462" y="181591"/>
            <a:ext cx="9137538" cy="36833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プレースホルダー 11">
            <a:extLst>
              <a:ext uri="{FF2B5EF4-FFF2-40B4-BE49-F238E27FC236}">
                <a16:creationId xmlns:a16="http://schemas.microsoft.com/office/drawing/2014/main" id="{83456FF5-A54E-4AF6-0753-AA7B696C179A}"/>
              </a:ext>
            </a:extLst>
          </p:cNvPr>
          <p:cNvSpPr txBox="1">
            <a:spLocks/>
          </p:cNvSpPr>
          <p:nvPr/>
        </p:nvSpPr>
        <p:spPr>
          <a:xfrm>
            <a:off x="6463" y="210168"/>
            <a:ext cx="7100514" cy="35775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 smtClean="0"/>
              <a:t>　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推進本部設置規約の変更について</a:t>
            </a:r>
            <a:endParaRPr lang="en-US" altLang="ja-JP" sz="1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BA80873-6221-455C-A589-EE8AA5D6E87F}"/>
              </a:ext>
            </a:extLst>
          </p:cNvPr>
          <p:cNvSpPr txBox="1"/>
          <p:nvPr/>
        </p:nvSpPr>
        <p:spPr>
          <a:xfrm>
            <a:off x="128589" y="680626"/>
            <a:ext cx="8886824" cy="63784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lIns="144000" tIns="72000" rIns="72000" bIns="72000" anchor="ctr" anchorCtr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名称の変更とともに、議事内容に応じた柔軟な会議運営を可能とするため、推進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本部設置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規約の一部を変更する。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85A1CAE-36B7-4F38-8985-4D741AC0337C}"/>
              </a:ext>
            </a:extLst>
          </p:cNvPr>
          <p:cNvSpPr txBox="1"/>
          <p:nvPr/>
        </p:nvSpPr>
        <p:spPr>
          <a:xfrm>
            <a:off x="309432" y="1490119"/>
            <a:ext cx="4896000" cy="46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tlCol="0" anchor="ctr"/>
          <a:lstStyle>
            <a:defPPr>
              <a:defRPr lang="ja-JP"/>
            </a:defPPr>
            <a:lvl1pPr>
              <a:defRPr sz="1400" kern="0" spc="-22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sz="1800" spc="0" dirty="0"/>
              <a:t>① 名称の変更（規約名称、第</a:t>
            </a:r>
            <a:r>
              <a:rPr lang="en-US" altLang="ja-JP" sz="1800" spc="0" dirty="0"/>
              <a:t>1</a:t>
            </a:r>
            <a:r>
              <a:rPr lang="ja-JP" altLang="en-US" sz="1800" spc="0" dirty="0"/>
              <a:t>条、第</a:t>
            </a:r>
            <a:r>
              <a:rPr lang="en-US" altLang="ja-JP" sz="1800" spc="0" dirty="0"/>
              <a:t>2</a:t>
            </a:r>
            <a:r>
              <a:rPr lang="ja-JP" altLang="en-US" sz="1800" spc="0" dirty="0"/>
              <a:t>条関係）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85A1CAE-36B7-4F38-8985-4D741AC0337C}"/>
              </a:ext>
            </a:extLst>
          </p:cNvPr>
          <p:cNvSpPr txBox="1"/>
          <p:nvPr/>
        </p:nvSpPr>
        <p:spPr>
          <a:xfrm>
            <a:off x="309432" y="4055901"/>
            <a:ext cx="3600000" cy="46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tlCol="0" anchor="ctr"/>
          <a:lstStyle>
            <a:defPPr>
              <a:defRPr lang="ja-JP"/>
            </a:defPPr>
            <a:lvl1pPr>
              <a:defRPr sz="1400" kern="0" spc="-22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sz="1800" spc="0" dirty="0"/>
              <a:t>② 会議の運営方法（第４条関係）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5A1CAE-36B7-4F38-8985-4D741AC0337C}"/>
              </a:ext>
            </a:extLst>
          </p:cNvPr>
          <p:cNvSpPr txBox="1"/>
          <p:nvPr/>
        </p:nvSpPr>
        <p:spPr>
          <a:xfrm>
            <a:off x="507430" y="2469341"/>
            <a:ext cx="3457350" cy="97200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lIns="72000" tIns="72000" rIns="72000" bIns="7200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変更前</a:t>
            </a: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新しいまちづくりのグランドデザイン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85A1CAE-36B7-4F38-8985-4D741AC0337C}"/>
              </a:ext>
            </a:extLst>
          </p:cNvPr>
          <p:cNvSpPr txBox="1"/>
          <p:nvPr/>
        </p:nvSpPr>
        <p:spPr>
          <a:xfrm>
            <a:off x="5065782" y="2469341"/>
            <a:ext cx="3457350" cy="97200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lIns="72000" tIns="72000" rIns="72000" bIns="7200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変更後</a:t>
            </a: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大阪のまちづくりグランドデザイン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5A1CAE-36B7-4F38-8985-4D741AC0337C}"/>
              </a:ext>
            </a:extLst>
          </p:cNvPr>
          <p:cNvSpPr txBox="1"/>
          <p:nvPr/>
        </p:nvSpPr>
        <p:spPr>
          <a:xfrm>
            <a:off x="466486" y="4750416"/>
            <a:ext cx="8388000" cy="158400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lIns="72000" tIns="72000" rIns="72000" bIns="7200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追加</a:t>
            </a: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marL="216000" indent="-457200" algn="just">
              <a:lnSpc>
                <a:spcPct val="1500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６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本部長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認めるときは、本部員の出席のみで推進本部の会議を開催することができる。この場合において、大阪都市計画局を担当する大阪府副知事は、推進本部の</a:t>
            </a:r>
            <a:r>
              <a:rPr lang="ja-JP" altLang="ja-JP" sz="16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会議</a:t>
            </a:r>
            <a:r>
              <a:rPr lang="ja-JP" altLang="ja-JP" sz="16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を主宰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する。</a:t>
            </a:r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303740" y="2797231"/>
            <a:ext cx="423081" cy="3162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01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145</Words>
  <PresentationFormat>画面に合わせる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UD デジタル 教科書体 N-B</vt:lpstr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2023-06-19T00:03:35Z</cp:lastPrinted>
  <dcterms:created xsi:type="dcterms:W3CDTF">2023-03-07T06:52:04Z</dcterms:created>
  <dcterms:modified xsi:type="dcterms:W3CDTF">2023-06-19T02:11:38Z</dcterms:modified>
</cp:coreProperties>
</file>