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1"/>
  </p:notesMasterIdLst>
  <p:sldIdLst>
    <p:sldId id="290" r:id="rId3"/>
    <p:sldId id="377" r:id="rId4"/>
    <p:sldId id="329" r:id="rId5"/>
    <p:sldId id="347" r:id="rId6"/>
    <p:sldId id="296" r:id="rId7"/>
    <p:sldId id="298" r:id="rId8"/>
    <p:sldId id="373" r:id="rId9"/>
    <p:sldId id="378" r:id="rId10"/>
    <p:sldId id="414" r:id="rId11"/>
    <p:sldId id="415" r:id="rId12"/>
    <p:sldId id="349" r:id="rId13"/>
    <p:sldId id="416" r:id="rId14"/>
    <p:sldId id="421" r:id="rId15"/>
    <p:sldId id="423" r:id="rId16"/>
    <p:sldId id="420" r:id="rId17"/>
    <p:sldId id="405" r:id="rId18"/>
    <p:sldId id="412" r:id="rId19"/>
    <p:sldId id="413" r:id="rId20"/>
    <p:sldId id="400" r:id="rId21"/>
    <p:sldId id="401" r:id="rId22"/>
    <p:sldId id="402" r:id="rId23"/>
    <p:sldId id="385" r:id="rId24"/>
    <p:sldId id="386" r:id="rId25"/>
    <p:sldId id="387" r:id="rId26"/>
    <p:sldId id="409" r:id="rId27"/>
    <p:sldId id="410" r:id="rId28"/>
    <p:sldId id="389" r:id="rId29"/>
    <p:sldId id="360" r:id="rId3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FF33CC"/>
    <a:srgbClr val="FF66FF"/>
    <a:srgbClr val="A6C3E6"/>
    <a:srgbClr val="F7FAFC"/>
    <a:srgbClr val="657D55"/>
    <a:srgbClr val="FFFF66"/>
    <a:srgbClr val="DDDD85"/>
    <a:srgbClr val="B4C7E7"/>
    <a:srgbClr val="99BE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434" autoAdjust="0"/>
  </p:normalViewPr>
  <p:slideViewPr>
    <p:cSldViewPr snapToGrid="0">
      <p:cViewPr>
        <p:scale>
          <a:sx n="66" d="100"/>
          <a:sy n="66" d="100"/>
        </p:scale>
        <p:origin x="1422" y="78"/>
      </p:cViewPr>
      <p:guideLst/>
    </p:cSldViewPr>
  </p:slideViewPr>
  <p:notesTextViewPr>
    <p:cViewPr>
      <p:scale>
        <a:sx n="66" d="100"/>
        <a:sy n="66" d="100"/>
      </p:scale>
      <p:origin x="0" y="0"/>
    </p:cViewPr>
  </p:notesTextViewPr>
  <p:sorterViewPr>
    <p:cViewPr>
      <p:scale>
        <a:sx n="50" d="100"/>
        <a:sy n="50" d="100"/>
      </p:scale>
      <p:origin x="0" y="-1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709CA006-FE9A-4CF3-9941-7B6071F5993B}" type="datetimeFigureOut">
              <a:rPr kumimoji="1" lang="ja-JP" altLang="en-US" smtClean="0"/>
              <a:t>2023/6/23</a:t>
            </a:fld>
            <a:endParaRPr kumimoji="1" lang="ja-JP" altLang="en-US" dirty="0"/>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3C4962F0-0864-44A0-8CC3-F58132E1B4F0}" type="slidenum">
              <a:rPr kumimoji="1" lang="ja-JP" altLang="en-US" smtClean="0"/>
              <a:t>‹#›</a:t>
            </a:fld>
            <a:endParaRPr kumimoji="1" lang="ja-JP" altLang="en-US" dirty="0"/>
          </a:p>
        </p:txBody>
      </p:sp>
    </p:spTree>
    <p:extLst>
      <p:ext uri="{BB962C8B-B14F-4D97-AF65-F5344CB8AC3E}">
        <p14:creationId xmlns:p14="http://schemas.microsoft.com/office/powerpoint/2010/main" val="1605003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4962F0-0864-44A0-8CC3-F58132E1B4F0}" type="slidenum">
              <a:rPr kumimoji="1" lang="ja-JP" altLang="en-US" smtClean="0"/>
              <a:t>5</a:t>
            </a:fld>
            <a:endParaRPr kumimoji="1" lang="ja-JP" altLang="en-US" dirty="0"/>
          </a:p>
        </p:txBody>
      </p:sp>
    </p:spTree>
    <p:extLst>
      <p:ext uri="{BB962C8B-B14F-4D97-AF65-F5344CB8AC3E}">
        <p14:creationId xmlns:p14="http://schemas.microsoft.com/office/powerpoint/2010/main" val="421918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4962F0-0864-44A0-8CC3-F58132E1B4F0}" type="slidenum">
              <a:rPr kumimoji="1" lang="ja-JP" altLang="en-US" smtClean="0"/>
              <a:t>9</a:t>
            </a:fld>
            <a:endParaRPr kumimoji="1" lang="ja-JP" altLang="en-US"/>
          </a:p>
        </p:txBody>
      </p:sp>
    </p:spTree>
    <p:extLst>
      <p:ext uri="{BB962C8B-B14F-4D97-AF65-F5344CB8AC3E}">
        <p14:creationId xmlns:p14="http://schemas.microsoft.com/office/powerpoint/2010/main" val="8208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4962F0-0864-44A0-8CC3-F58132E1B4F0}" type="slidenum">
              <a:rPr kumimoji="1" lang="ja-JP" altLang="en-US" smtClean="0"/>
              <a:t>11</a:t>
            </a:fld>
            <a:endParaRPr kumimoji="1" lang="ja-JP" altLang="en-US"/>
          </a:p>
        </p:txBody>
      </p:sp>
    </p:spTree>
    <p:extLst>
      <p:ext uri="{BB962C8B-B14F-4D97-AF65-F5344CB8AC3E}">
        <p14:creationId xmlns:p14="http://schemas.microsoft.com/office/powerpoint/2010/main" val="124836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F08FE8E-22D8-4324-842D-633723E3693F}" type="slidenum">
              <a:rPr kumimoji="1" lang="ja-JP" altLang="en-US" smtClean="0"/>
              <a:t>14</a:t>
            </a:fld>
            <a:endParaRPr kumimoji="1" lang="ja-JP" altLang="en-US" dirty="0"/>
          </a:p>
        </p:txBody>
      </p:sp>
    </p:spTree>
    <p:extLst>
      <p:ext uri="{BB962C8B-B14F-4D97-AF65-F5344CB8AC3E}">
        <p14:creationId xmlns:p14="http://schemas.microsoft.com/office/powerpoint/2010/main" val="116917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4962F0-0864-44A0-8CC3-F58132E1B4F0}" type="slidenum">
              <a:rPr kumimoji="1" lang="ja-JP" altLang="en-US" smtClean="0"/>
              <a:t>17</a:t>
            </a:fld>
            <a:endParaRPr kumimoji="1" lang="ja-JP" altLang="en-US" dirty="0"/>
          </a:p>
        </p:txBody>
      </p:sp>
    </p:spTree>
    <p:extLst>
      <p:ext uri="{BB962C8B-B14F-4D97-AF65-F5344CB8AC3E}">
        <p14:creationId xmlns:p14="http://schemas.microsoft.com/office/powerpoint/2010/main" val="429189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FA279A-E64B-40C0-BB50-EB6060F5D29F}" type="slidenum">
              <a:rPr kumimoji="1" lang="ja-JP" altLang="en-US" smtClean="0"/>
              <a:t>19</a:t>
            </a:fld>
            <a:endParaRPr kumimoji="1" lang="ja-JP" altLang="en-US" dirty="0"/>
          </a:p>
        </p:txBody>
      </p:sp>
    </p:spTree>
    <p:extLst>
      <p:ext uri="{BB962C8B-B14F-4D97-AF65-F5344CB8AC3E}">
        <p14:creationId xmlns:p14="http://schemas.microsoft.com/office/powerpoint/2010/main" val="412262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FA279A-E64B-40C0-BB50-EB6060F5D29F}" type="slidenum">
              <a:rPr kumimoji="1" lang="ja-JP" altLang="en-US" smtClean="0"/>
              <a:t>20</a:t>
            </a:fld>
            <a:endParaRPr kumimoji="1" lang="ja-JP" altLang="en-US" dirty="0"/>
          </a:p>
        </p:txBody>
      </p:sp>
    </p:spTree>
    <p:extLst>
      <p:ext uri="{BB962C8B-B14F-4D97-AF65-F5344CB8AC3E}">
        <p14:creationId xmlns:p14="http://schemas.microsoft.com/office/powerpoint/2010/main" val="368978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4962F0-0864-44A0-8CC3-F58132E1B4F0}" type="slidenum">
              <a:rPr kumimoji="1" lang="ja-JP" altLang="en-US" smtClean="0"/>
              <a:t>21</a:t>
            </a:fld>
            <a:endParaRPr kumimoji="1" lang="ja-JP" altLang="en-US" dirty="0"/>
          </a:p>
        </p:txBody>
      </p:sp>
    </p:spTree>
    <p:extLst>
      <p:ext uri="{BB962C8B-B14F-4D97-AF65-F5344CB8AC3E}">
        <p14:creationId xmlns:p14="http://schemas.microsoft.com/office/powerpoint/2010/main" val="2397265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4962F0-0864-44A0-8CC3-F58132E1B4F0}" type="slidenum">
              <a:rPr kumimoji="1" lang="ja-JP" altLang="en-US" smtClean="0"/>
              <a:t>24</a:t>
            </a:fld>
            <a:endParaRPr kumimoji="1" lang="ja-JP" altLang="en-US" dirty="0"/>
          </a:p>
        </p:txBody>
      </p:sp>
    </p:spTree>
    <p:extLst>
      <p:ext uri="{BB962C8B-B14F-4D97-AF65-F5344CB8AC3E}">
        <p14:creationId xmlns:p14="http://schemas.microsoft.com/office/powerpoint/2010/main" val="2905124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296577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169654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167736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49015"/>
            <a:ext cx="9144000" cy="360000"/>
          </a:xfrm>
          <a:solidFill>
            <a:schemeClr val="accent1">
              <a:lumMod val="60000"/>
              <a:lumOff val="40000"/>
            </a:schemeClr>
          </a:solidFill>
          <a:scene3d>
            <a:camera prst="orthographicFront"/>
            <a:lightRig rig="threePt" dir="t"/>
          </a:scene3d>
          <a:sp3d>
            <a:bevelT/>
          </a:sp3d>
        </p:spPr>
        <p:txBody>
          <a:bodyPr lIns="108000" tIns="0" rIns="0" bIns="0">
            <a:noAutofit/>
          </a:bodyPr>
          <a:lstStyle>
            <a:lvl1pPr>
              <a:lnSpc>
                <a:spcPts val="2400"/>
              </a:lnSpc>
              <a:defRPr sz="1662">
                <a:latin typeface="UD デジタル 教科書体 NK-B" panose="02020700000000000000" pitchFamily="18" charset="-128"/>
                <a:ea typeface="UD デジタル 教科書体 NK-B" panose="02020700000000000000" pitchFamily="18" charset="-128"/>
              </a:defRPr>
            </a:lvl1pPr>
          </a:lstStyle>
          <a:p>
            <a:r>
              <a:rPr lang="ja-JP" altLang="en-US" dirty="0"/>
              <a:t>マスター タイトルの書式設定</a:t>
            </a:r>
            <a:endParaRPr lang="en-US" dirty="0"/>
          </a:p>
        </p:txBody>
      </p:sp>
      <p:sp>
        <p:nvSpPr>
          <p:cNvPr id="6" name="Slide Number Placeholder 5"/>
          <p:cNvSpPr>
            <a:spLocks noGrp="1"/>
          </p:cNvSpPr>
          <p:nvPr>
            <p:ph type="sldNum" sz="quarter" idx="12"/>
          </p:nvPr>
        </p:nvSpPr>
        <p:spPr>
          <a:xfrm>
            <a:off x="8673037" y="6466372"/>
            <a:ext cx="458730" cy="365125"/>
          </a:xfrm>
        </p:spPr>
        <p:txBody>
          <a:bodyPr/>
          <a:lstStyle>
            <a:lvl1pPr>
              <a:defRPr sz="831">
                <a:latin typeface="UD デジタル 教科書体 NK-R" panose="02020400000000000000" pitchFamily="18" charset="-128"/>
                <a:ea typeface="UD デジタル 教科書体 NK-R" panose="02020400000000000000" pitchFamily="18" charset="-128"/>
              </a:defRPr>
            </a:lvl1pPr>
          </a:lstStyle>
          <a:p>
            <a:fld id="{702E0BBC-4F40-48E0-ABDE-2560DC2FE617}" type="slidenum">
              <a:rPr kumimoji="1" lang="ja-JP" altLang="en-US" smtClean="0"/>
              <a:pPr/>
              <a:t>‹#›</a:t>
            </a:fld>
            <a:endParaRPr kumimoji="1" lang="ja-JP" altLang="en-US" dirty="0"/>
          </a:p>
        </p:txBody>
      </p:sp>
    </p:spTree>
    <p:extLst>
      <p:ext uri="{BB962C8B-B14F-4D97-AF65-F5344CB8AC3E}">
        <p14:creationId xmlns:p14="http://schemas.microsoft.com/office/powerpoint/2010/main" val="3225098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49015"/>
            <a:ext cx="9144000" cy="360000"/>
          </a:xfrm>
          <a:solidFill>
            <a:schemeClr val="accent1">
              <a:lumMod val="60000"/>
              <a:lumOff val="40000"/>
            </a:schemeClr>
          </a:solidFill>
          <a:scene3d>
            <a:camera prst="orthographicFront"/>
            <a:lightRig rig="threePt" dir="t"/>
          </a:scene3d>
          <a:sp3d>
            <a:bevelT/>
          </a:sp3d>
        </p:spPr>
        <p:txBody>
          <a:bodyPr lIns="108000" tIns="0" rIns="0" bIns="0">
            <a:noAutofit/>
          </a:bodyPr>
          <a:lstStyle>
            <a:lvl1pPr>
              <a:lnSpc>
                <a:spcPts val="2400"/>
              </a:lnSpc>
              <a:defRPr sz="1662">
                <a:latin typeface="UD デジタル 教科書体 NK-B" panose="02020700000000000000" pitchFamily="18" charset="-128"/>
                <a:ea typeface="UD デジタル 教科書体 NK-B" panose="02020700000000000000" pitchFamily="18" charset="-128"/>
              </a:defRPr>
            </a:lvl1pPr>
          </a:lstStyle>
          <a:p>
            <a:r>
              <a:rPr lang="ja-JP" altLang="en-US" dirty="0"/>
              <a:t>マスター タイトルの書式設定</a:t>
            </a:r>
            <a:endParaRPr lang="en-US" dirty="0"/>
          </a:p>
        </p:txBody>
      </p:sp>
      <p:sp>
        <p:nvSpPr>
          <p:cNvPr id="6" name="Slide Number Placeholder 5"/>
          <p:cNvSpPr>
            <a:spLocks noGrp="1"/>
          </p:cNvSpPr>
          <p:nvPr>
            <p:ph type="sldNum" sz="quarter" idx="12"/>
          </p:nvPr>
        </p:nvSpPr>
        <p:spPr>
          <a:xfrm>
            <a:off x="8673037" y="6466372"/>
            <a:ext cx="458730" cy="365125"/>
          </a:xfrm>
        </p:spPr>
        <p:txBody>
          <a:bodyPr/>
          <a:lstStyle>
            <a:lvl1pPr>
              <a:defRPr sz="831">
                <a:latin typeface="UD デジタル 教科書体 NK-R" panose="02020400000000000000" pitchFamily="18" charset="-128"/>
                <a:ea typeface="UD デジタル 教科書体 NK-R" panose="02020400000000000000" pitchFamily="18" charset="-128"/>
              </a:defRPr>
            </a:lvl1pPr>
          </a:lstStyle>
          <a:p>
            <a:fld id="{702E0BBC-4F40-48E0-ABDE-2560DC2FE617}" type="slidenum">
              <a:rPr kumimoji="1" lang="ja-JP" altLang="en-US" smtClean="0"/>
              <a:pPr/>
              <a:t>‹#›</a:t>
            </a:fld>
            <a:endParaRPr kumimoji="1" lang="ja-JP" altLang="en-US" dirty="0"/>
          </a:p>
        </p:txBody>
      </p:sp>
    </p:spTree>
    <p:extLst>
      <p:ext uri="{BB962C8B-B14F-4D97-AF65-F5344CB8AC3E}">
        <p14:creationId xmlns:p14="http://schemas.microsoft.com/office/powerpoint/2010/main" val="3551052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1813356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49015"/>
            <a:ext cx="9144000" cy="360000"/>
          </a:xfrm>
          <a:solidFill>
            <a:schemeClr val="accent1">
              <a:lumMod val="60000"/>
              <a:lumOff val="40000"/>
            </a:schemeClr>
          </a:solidFill>
          <a:scene3d>
            <a:camera prst="orthographicFront"/>
            <a:lightRig rig="threePt" dir="t"/>
          </a:scene3d>
          <a:sp3d>
            <a:bevelT/>
          </a:sp3d>
        </p:spPr>
        <p:txBody>
          <a:bodyPr lIns="108000" tIns="0" rIns="0" bIns="0">
            <a:noAutofit/>
          </a:bodyPr>
          <a:lstStyle>
            <a:lvl1pPr>
              <a:lnSpc>
                <a:spcPts val="2400"/>
              </a:lnSpc>
              <a:defRPr sz="1662">
                <a:latin typeface="UD デジタル 教科書体 NK-B" panose="02020700000000000000" pitchFamily="18" charset="-128"/>
                <a:ea typeface="UD デジタル 教科書体 NK-B" panose="02020700000000000000" pitchFamily="18" charset="-128"/>
              </a:defRPr>
            </a:lvl1pPr>
          </a:lstStyle>
          <a:p>
            <a:r>
              <a:rPr lang="ja-JP" altLang="en-US" dirty="0"/>
              <a:t>マスター タイトルの書式設定</a:t>
            </a:r>
            <a:endParaRPr lang="en-US" dirty="0"/>
          </a:p>
        </p:txBody>
      </p:sp>
      <p:sp>
        <p:nvSpPr>
          <p:cNvPr id="6" name="Slide Number Placeholder 5"/>
          <p:cNvSpPr>
            <a:spLocks noGrp="1"/>
          </p:cNvSpPr>
          <p:nvPr>
            <p:ph type="sldNum" sz="quarter" idx="12"/>
          </p:nvPr>
        </p:nvSpPr>
        <p:spPr>
          <a:xfrm>
            <a:off x="8673037" y="6466372"/>
            <a:ext cx="458730" cy="365125"/>
          </a:xfrm>
        </p:spPr>
        <p:txBody>
          <a:bodyPr/>
          <a:lstStyle>
            <a:lvl1pPr>
              <a:defRPr sz="831">
                <a:latin typeface="UD デジタル 教科書体 NK-R" panose="02020400000000000000" pitchFamily="18" charset="-128"/>
                <a:ea typeface="UD デジタル 教科書体 NK-R" panose="02020400000000000000" pitchFamily="18" charset="-128"/>
              </a:defRPr>
            </a:lvl1pPr>
          </a:lstStyle>
          <a:p>
            <a:fld id="{702E0BBC-4F40-48E0-ABDE-2560DC2FE617}" type="slidenum">
              <a:rPr kumimoji="1" lang="ja-JP" altLang="en-US" smtClean="0"/>
              <a:pPr/>
              <a:t>‹#›</a:t>
            </a:fld>
            <a:endParaRPr kumimoji="1" lang="ja-JP" altLang="en-US" dirty="0"/>
          </a:p>
        </p:txBody>
      </p:sp>
    </p:spTree>
    <p:extLst>
      <p:ext uri="{BB962C8B-B14F-4D97-AF65-F5344CB8AC3E}">
        <p14:creationId xmlns:p14="http://schemas.microsoft.com/office/powerpoint/2010/main" val="2433816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3544722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135360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3853094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119320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2488019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1194173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563108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dirty="0"/>
              <a:t>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3610161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4083388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2296197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769401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172345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64362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304314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953639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856410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87E8C30-7BB4-4AEB-B555-FEC1529A3CA5}" type="datetimeFigureOut">
              <a:rPr kumimoji="1" lang="ja-JP" altLang="en-US" smtClean="0"/>
              <a:t>2023/6/23</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3990218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E8C30-7BB4-4AEB-B555-FEC1529A3CA5}" type="datetimeFigureOut">
              <a:rPr kumimoji="1" lang="ja-JP" altLang="en-US" smtClean="0"/>
              <a:t>2023/6/23</a:t>
            </a:fld>
            <a:endParaRPr kumimoji="1" lang="ja-JP" altLang="en-US" dirty="0"/>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5F0B2-06D4-40FB-822F-A62D46DAC921}" type="slidenum">
              <a:rPr kumimoji="1" lang="ja-JP" altLang="en-US" smtClean="0"/>
              <a:t>‹#›</a:t>
            </a:fld>
            <a:endParaRPr kumimoji="1" lang="ja-JP" altLang="en-US" dirty="0"/>
          </a:p>
        </p:txBody>
      </p:sp>
    </p:spTree>
    <p:extLst>
      <p:ext uri="{BB962C8B-B14F-4D97-AF65-F5344CB8AC3E}">
        <p14:creationId xmlns:p14="http://schemas.microsoft.com/office/powerpoint/2010/main" val="575163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endParaRPr kumimoji="1" lang="ja-JP" altLang="en-US" dirty="0"/>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702E0BBC-4F40-48E0-ABDE-2560DC2FE617}" type="slidenum">
              <a:rPr kumimoji="1" lang="ja-JP" altLang="en-US" smtClean="0"/>
              <a:t>‹#›</a:t>
            </a:fld>
            <a:endParaRPr kumimoji="1" lang="ja-JP" altLang="en-US" dirty="0"/>
          </a:p>
        </p:txBody>
      </p:sp>
    </p:spTree>
    <p:extLst>
      <p:ext uri="{BB962C8B-B14F-4D97-AF65-F5344CB8AC3E}">
        <p14:creationId xmlns:p14="http://schemas.microsoft.com/office/powerpoint/2010/main" val="8275719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7.emf"/><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 Id="rId6" Type="http://schemas.openxmlformats.org/officeDocument/2006/relationships/image" Target="../media/image37.emf"/><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emf"/><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5416" y="-29028"/>
            <a:ext cx="9149416" cy="6912000"/>
            <a:chOff x="6817" y="0"/>
            <a:chExt cx="9137183" cy="6831496"/>
          </a:xfrm>
        </p:grpSpPr>
        <p:pic>
          <p:nvPicPr>
            <p:cNvPr id="8" name="図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17" y="3234569"/>
              <a:ext cx="9131767" cy="3596927"/>
            </a:xfrm>
            <a:prstGeom prst="rect">
              <a:avLst/>
            </a:prstGeom>
          </p:spPr>
        </p:pic>
        <p:pic>
          <p:nvPicPr>
            <p:cNvPr id="9" name="図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33" y="0"/>
              <a:ext cx="9131767" cy="2968052"/>
            </a:xfrm>
            <a:prstGeom prst="rect">
              <a:avLst/>
            </a:prstGeom>
          </p:spPr>
        </p:pic>
      </p:grpSp>
      <p:sp>
        <p:nvSpPr>
          <p:cNvPr id="3" name="スライド番号プレースホルダー 2">
            <a:extLst>
              <a:ext uri="{FF2B5EF4-FFF2-40B4-BE49-F238E27FC236}">
                <a16:creationId xmlns:a16="http://schemas.microsoft.com/office/drawing/2014/main" id="{0E09E2E9-237C-4E91-8783-33AB5351FEDC}"/>
              </a:ext>
            </a:extLst>
          </p:cNvPr>
          <p:cNvSpPr>
            <a:spLocks noGrp="1"/>
          </p:cNvSpPr>
          <p:nvPr>
            <p:ph type="sldNum" sz="quarter" idx="12"/>
          </p:nvPr>
        </p:nvSpPr>
        <p:spPr/>
        <p:txBody>
          <a:bodyPr/>
          <a:lstStyle/>
          <a:p>
            <a:fld id="{702E0BBC-4F40-48E0-ABDE-2560DC2FE617}" type="slidenum">
              <a:rPr kumimoji="1" lang="ja-JP" altLang="en-US" smtClean="0"/>
              <a:pPr/>
              <a:t>1</a:t>
            </a:fld>
            <a:endParaRPr kumimoji="1" lang="ja-JP" altLang="en-US" dirty="0"/>
          </a:p>
        </p:txBody>
      </p:sp>
      <p:sp>
        <p:nvSpPr>
          <p:cNvPr id="4" name="サブタイトル 2">
            <a:extLst>
              <a:ext uri="{FF2B5EF4-FFF2-40B4-BE49-F238E27FC236}">
                <a16:creationId xmlns:a16="http://schemas.microsoft.com/office/drawing/2014/main" id="{6E694843-2256-4FB3-AD83-1EB93AC54A0A}"/>
              </a:ext>
            </a:extLst>
          </p:cNvPr>
          <p:cNvSpPr txBox="1">
            <a:spLocks/>
          </p:cNvSpPr>
          <p:nvPr/>
        </p:nvSpPr>
        <p:spPr>
          <a:xfrm>
            <a:off x="12233" y="1598329"/>
            <a:ext cx="9131767" cy="1160245"/>
          </a:xfrm>
          <a:prstGeom prst="rect">
            <a:avLst/>
          </a:prstGeom>
          <a:ln>
            <a:noFill/>
          </a:ln>
        </p:spPr>
        <p:txBody>
          <a:bodyPr vert="horz" lIns="66462"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r>
              <a:rPr lang="ja-JP" altLang="en-US" sz="3600" b="1" dirty="0" smtClean="0">
                <a:latin typeface="UD デジタル 教科書体 NK-R" panose="02020400000000000000" pitchFamily="18" charset="-128"/>
                <a:ea typeface="UD デジタル 教科書体 NK-R" panose="02020400000000000000" pitchFamily="18" charset="-128"/>
              </a:rPr>
              <a:t>大阪のまちづくりグランドデザインの</a:t>
            </a:r>
            <a:endParaRPr lang="en-US" altLang="ja-JP" sz="3600" b="1" dirty="0" smtClean="0">
              <a:latin typeface="UD デジタル 教科書体 NK-R" panose="02020400000000000000" pitchFamily="18" charset="-128"/>
              <a:ea typeface="UD デジタル 教科書体 NK-R" panose="02020400000000000000" pitchFamily="18" charset="-128"/>
            </a:endParaRPr>
          </a:p>
          <a:p>
            <a:pPr>
              <a:lnSpc>
                <a:spcPct val="100000"/>
              </a:lnSpc>
              <a:spcBef>
                <a:spcPts val="0"/>
              </a:spcBef>
            </a:pPr>
            <a:r>
              <a:rPr lang="ja-JP" altLang="en-US" sz="3600" b="1" dirty="0" smtClean="0">
                <a:latin typeface="UD デジタル 教科書体 NK-R" panose="02020400000000000000" pitchFamily="18" charset="-128"/>
                <a:ea typeface="UD デジタル 教科書体 NK-R" panose="02020400000000000000" pitchFamily="18" charset="-128"/>
              </a:rPr>
              <a:t>推進に向けて</a:t>
            </a:r>
            <a:endParaRPr lang="en-US" altLang="ja-JP" sz="3600" b="1" dirty="0">
              <a:latin typeface="UD デジタル 教科書体 NK-R" panose="02020400000000000000" pitchFamily="18" charset="-128"/>
              <a:ea typeface="UD デジタル 教科書体 NK-R" panose="02020400000000000000" pitchFamily="18" charset="-128"/>
            </a:endParaRPr>
          </a:p>
        </p:txBody>
      </p:sp>
      <p:sp>
        <p:nvSpPr>
          <p:cNvPr id="10" name="サブタイトル 2">
            <a:extLst>
              <a:ext uri="{FF2B5EF4-FFF2-40B4-BE49-F238E27FC236}">
                <a16:creationId xmlns:a16="http://schemas.microsoft.com/office/drawing/2014/main" id="{EE0EC241-5FCA-467B-9A7C-EC07262E25E7}"/>
              </a:ext>
            </a:extLst>
          </p:cNvPr>
          <p:cNvSpPr txBox="1">
            <a:spLocks/>
          </p:cNvSpPr>
          <p:nvPr/>
        </p:nvSpPr>
        <p:spPr>
          <a:xfrm>
            <a:off x="7962513" y="161359"/>
            <a:ext cx="939889" cy="353981"/>
          </a:xfrm>
          <a:prstGeom prst="rect">
            <a:avLst/>
          </a:prstGeom>
          <a:ln>
            <a:solidFill>
              <a:schemeClr val="tx1"/>
            </a:solidFill>
          </a:ln>
        </p:spPr>
        <p:txBody>
          <a:bodyPr vert="horz" lIns="66462"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ts val="3323"/>
              </a:lnSpc>
              <a:spcBef>
                <a:spcPts val="0"/>
              </a:spcBef>
            </a:pPr>
            <a:r>
              <a:rPr lang="ja-JP" altLang="en-US" sz="1800" dirty="0" smtClean="0">
                <a:latin typeface="UD デジタル 教科書体 NK-R" panose="02020400000000000000" pitchFamily="18" charset="-128"/>
                <a:ea typeface="UD デジタル 教科書体 NK-R" panose="02020400000000000000" pitchFamily="18" charset="-128"/>
              </a:rPr>
              <a:t>資料</a:t>
            </a:r>
            <a:r>
              <a:rPr lang="ja-JP" altLang="en-US" sz="1800" dirty="0">
                <a:latin typeface="UD デジタル 教科書体 NK-R" panose="02020400000000000000" pitchFamily="18" charset="-128"/>
                <a:ea typeface="UD デジタル 教科書体 NK-R" panose="02020400000000000000" pitchFamily="18" charset="-128"/>
              </a:rPr>
              <a:t>１</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11" name="サブタイトル 2">
            <a:extLst>
              <a:ext uri="{FF2B5EF4-FFF2-40B4-BE49-F238E27FC236}">
                <a16:creationId xmlns:a16="http://schemas.microsoft.com/office/drawing/2014/main" id="{EE0EC241-5FCA-467B-9A7C-EC07262E25E7}"/>
              </a:ext>
            </a:extLst>
          </p:cNvPr>
          <p:cNvSpPr txBox="1">
            <a:spLocks/>
          </p:cNvSpPr>
          <p:nvPr/>
        </p:nvSpPr>
        <p:spPr>
          <a:xfrm>
            <a:off x="2249000" y="2858091"/>
            <a:ext cx="6312877" cy="3219980"/>
          </a:xfrm>
          <a:prstGeom prst="rect">
            <a:avLst/>
          </a:prstGeom>
          <a:ln>
            <a:noFill/>
          </a:ln>
        </p:spPr>
        <p:txBody>
          <a:bodyPr vert="horz" lIns="66462"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ts val="3323"/>
              </a:lnSpc>
              <a:spcBef>
                <a:spcPts val="0"/>
              </a:spcBef>
            </a:pPr>
            <a:r>
              <a:rPr lang="ja-JP" altLang="en-US" sz="1800" dirty="0">
                <a:latin typeface="UD デジタル 教科書体 NK-R" panose="02020400000000000000" pitchFamily="18" charset="-128"/>
                <a:ea typeface="UD デジタル 教科書体 NK-R" panose="02020400000000000000" pitchFamily="18" charset="-128"/>
              </a:rPr>
              <a:t>（１</a:t>
            </a:r>
            <a:r>
              <a:rPr lang="ja-JP" altLang="en-US" sz="1800" dirty="0" smtClean="0">
                <a:latin typeface="UD デジタル 教科書体 NK-R" panose="02020400000000000000" pitchFamily="18" charset="-128"/>
                <a:ea typeface="UD デジタル 教科書体 NK-R" panose="02020400000000000000" pitchFamily="18" charset="-128"/>
              </a:rPr>
              <a:t>）グランドデザイン</a:t>
            </a:r>
            <a:r>
              <a:rPr lang="ja-JP" altLang="en-US" sz="1800" dirty="0">
                <a:latin typeface="UD デジタル 教科書体 NK-R" panose="02020400000000000000" pitchFamily="18" charset="-128"/>
                <a:ea typeface="UD デジタル 教科書体 NK-R" panose="02020400000000000000" pitchFamily="18" charset="-128"/>
              </a:rPr>
              <a:t>の</a:t>
            </a:r>
            <a:r>
              <a:rPr lang="ja-JP" altLang="en-US" sz="1800" dirty="0" smtClean="0">
                <a:latin typeface="UD デジタル 教科書体 NK-R" panose="02020400000000000000" pitchFamily="18" charset="-128"/>
                <a:ea typeface="UD デジタル 教科書体 NK-R" panose="02020400000000000000" pitchFamily="18" charset="-128"/>
              </a:rPr>
              <a:t>概要</a:t>
            </a:r>
            <a:endParaRPr lang="en-US" altLang="ja-JP" sz="1800" dirty="0" smtClean="0">
              <a:latin typeface="UD デジタル 教科書体 NK-R" panose="02020400000000000000" pitchFamily="18" charset="-128"/>
              <a:ea typeface="UD デジタル 教科書体 NK-R" panose="02020400000000000000" pitchFamily="18" charset="-128"/>
            </a:endParaRPr>
          </a:p>
          <a:p>
            <a:pPr algn="l">
              <a:lnSpc>
                <a:spcPts val="3323"/>
              </a:lnSpc>
              <a:spcBef>
                <a:spcPts val="0"/>
              </a:spcBef>
            </a:pPr>
            <a:r>
              <a:rPr lang="ja-JP" altLang="en-US" sz="1800" dirty="0">
                <a:latin typeface="UD デジタル 教科書体 NK-R" panose="02020400000000000000" pitchFamily="18" charset="-128"/>
                <a:ea typeface="UD デジタル 教科書体 NK-R" panose="02020400000000000000" pitchFamily="18" charset="-128"/>
              </a:rPr>
              <a:t>（２）大阪・関西万博を見据えたまちづくりに係る取組状況</a:t>
            </a:r>
          </a:p>
          <a:p>
            <a:pPr algn="l">
              <a:lnSpc>
                <a:spcPts val="3323"/>
              </a:lnSpc>
              <a:spcBef>
                <a:spcPts val="0"/>
              </a:spcBef>
            </a:pPr>
            <a:r>
              <a:rPr lang="ja-JP" altLang="en-US" sz="1800" dirty="0">
                <a:latin typeface="UD デジタル 教科書体 NK-R" panose="02020400000000000000" pitchFamily="18" charset="-128"/>
                <a:ea typeface="UD デジタル 教科書体 NK-R" panose="02020400000000000000" pitchFamily="18" charset="-128"/>
              </a:rPr>
              <a:t>（３）グランドデザイン推進に</a:t>
            </a:r>
            <a:r>
              <a:rPr lang="ja-JP" altLang="en-US" sz="1800" dirty="0" smtClean="0">
                <a:latin typeface="UD デジタル 教科書体 NK-R" panose="02020400000000000000" pitchFamily="18" charset="-128"/>
                <a:ea typeface="UD デジタル 教科書体 NK-R" panose="02020400000000000000" pitchFamily="18" charset="-128"/>
              </a:rPr>
              <a:t>向けた体制</a:t>
            </a:r>
            <a:r>
              <a:rPr lang="ja-JP" altLang="en-US" sz="1800" dirty="0">
                <a:latin typeface="UD デジタル 教科書体 NK-R" panose="02020400000000000000" pitchFamily="18" charset="-128"/>
                <a:ea typeface="UD デジタル 教科書体 NK-R" panose="02020400000000000000" pitchFamily="18" charset="-128"/>
              </a:rPr>
              <a:t>の構築</a:t>
            </a:r>
          </a:p>
          <a:p>
            <a:pPr algn="l">
              <a:lnSpc>
                <a:spcPts val="3323"/>
              </a:lnSpc>
              <a:spcBef>
                <a:spcPts val="0"/>
              </a:spcBef>
            </a:pPr>
            <a:r>
              <a:rPr lang="ja-JP" altLang="en-US" sz="1800" dirty="0">
                <a:latin typeface="UD デジタル 教科書体 NK-R" panose="02020400000000000000" pitchFamily="18" charset="-128"/>
                <a:ea typeface="UD デジタル 教科書体 NK-R" panose="02020400000000000000" pitchFamily="18" charset="-128"/>
              </a:rPr>
              <a:t>（４）グランドデザインの推進に向けた</a:t>
            </a:r>
            <a:r>
              <a:rPr lang="ja-JP" altLang="en-US" sz="1800" dirty="0" smtClean="0">
                <a:latin typeface="UD デジタル 教科書体 NK-R" panose="02020400000000000000" pitchFamily="18" charset="-128"/>
                <a:ea typeface="UD デジタル 教科書体 NK-R" panose="02020400000000000000" pitchFamily="18" charset="-128"/>
              </a:rPr>
              <a:t>取組</a:t>
            </a:r>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dirty="0" smtClean="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167122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924293" y="728954"/>
            <a:ext cx="7349016" cy="6048000"/>
          </a:xfrm>
          <a:prstGeom prst="rect">
            <a:avLst/>
          </a:prstGeom>
        </p:spPr>
      </p:pic>
      <p:sp>
        <p:nvSpPr>
          <p:cNvPr id="201" name="正方形/長方形 200">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smtClean="0"/>
              <a:t>（</a:t>
            </a:r>
            <a:r>
              <a:rPr lang="ja-JP" altLang="en-US" sz="1800" dirty="0"/>
              <a:t>２）大阪・関西万博を見据えたまちづくりに係る取組状況</a:t>
            </a:r>
          </a:p>
        </p:txBody>
      </p:sp>
      <p:sp>
        <p:nvSpPr>
          <p:cNvPr id="223" name="テキスト ボックス 222"/>
          <p:cNvSpPr txBox="1"/>
          <p:nvPr/>
        </p:nvSpPr>
        <p:spPr>
          <a:xfrm>
            <a:off x="173462" y="596023"/>
            <a:ext cx="3814337" cy="338554"/>
          </a:xfrm>
          <a:prstGeom prst="rect">
            <a:avLst/>
          </a:prstGeom>
          <a:solidFill>
            <a:srgbClr val="FF0000">
              <a:alpha val="20000"/>
            </a:srgbClr>
          </a:solidFill>
        </p:spPr>
        <p:txBody>
          <a:bodyPr wrap="square" rtlCol="0">
            <a:spAutoFit/>
          </a:bodyPr>
          <a:lstStyle/>
          <a:p>
            <a:r>
              <a:rPr kumimoji="1" lang="ja-JP" altLang="en-US" sz="1600" b="1" dirty="0" smtClean="0">
                <a:latin typeface="UD デジタル 教科書体 NK-R" panose="02020400000000000000" pitchFamily="18" charset="-128"/>
                <a:ea typeface="UD デジタル 教科書体 NK-R" panose="02020400000000000000" pitchFamily="18" charset="-128"/>
              </a:rPr>
              <a:t>都心部等における主な取組のロードマップ</a:t>
            </a:r>
            <a:endParaRPr kumimoji="1" lang="ja-JP" altLang="en-US" sz="1600" b="1" dirty="0">
              <a:latin typeface="UD デジタル 教科書体 NK-R" panose="02020400000000000000" pitchFamily="18" charset="-128"/>
              <a:ea typeface="UD デジタル 教科書体 NK-R" panose="02020400000000000000" pitchFamily="18" charset="-128"/>
            </a:endParaRPr>
          </a:p>
        </p:txBody>
      </p:sp>
      <p:sp>
        <p:nvSpPr>
          <p:cNvPr id="225"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10</a:t>
            </a:fld>
            <a:endParaRPr lang="ja-JP" alt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12030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楕円 71"/>
          <p:cNvSpPr>
            <a:spLocks noChangeAspect="1"/>
          </p:cNvSpPr>
          <p:nvPr/>
        </p:nvSpPr>
        <p:spPr>
          <a:xfrm>
            <a:off x="2114305" y="1829032"/>
            <a:ext cx="5044934" cy="4752000"/>
          </a:xfrm>
          <a:prstGeom prst="ellipse">
            <a:avLst/>
          </a:prstGeom>
          <a:solidFill>
            <a:srgbClr val="FFFF00">
              <a:alpha val="30000"/>
            </a:srgbClr>
          </a:solidFill>
          <a:ln w="254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スライド番号プレースホルダー 4"/>
          <p:cNvSpPr>
            <a:spLocks noGrp="1"/>
          </p:cNvSpPr>
          <p:nvPr>
            <p:ph type="sldNum" sz="quarter" idx="12"/>
          </p:nvPr>
        </p:nvSpPr>
        <p:spPr>
          <a:xfrm>
            <a:off x="8608308" y="6460276"/>
            <a:ext cx="535692" cy="337038"/>
          </a:xfrm>
          <a:solidFill>
            <a:srgbClr val="FFFFFF">
              <a:alpha val="30196"/>
            </a:srgbClr>
          </a:solidFill>
        </p:spPr>
        <p:txBody>
          <a:bodyPr/>
          <a:lstStyle/>
          <a:p>
            <a:fld id="{C5024B52-16EA-4BF5-8D74-CE40AF5BF20F}" type="slidenum">
              <a:rPr lang="ja-JP" altLang="en-US" sz="1800" smtClean="0">
                <a:latin typeface="Meiryo UI" panose="020B0604030504040204" pitchFamily="50" charset="-128"/>
                <a:ea typeface="Meiryo UI" panose="020B0604030504040204" pitchFamily="50" charset="-128"/>
              </a:rPr>
              <a:t>11</a:t>
            </a:fld>
            <a:endParaRPr lang="ja-JP" altLang="en-US" sz="1800" dirty="0">
              <a:latin typeface="Meiryo UI" panose="020B0604030504040204" pitchFamily="50" charset="-128"/>
              <a:ea typeface="Meiryo UI" panose="020B0604030504040204" pitchFamily="50" charset="-128"/>
            </a:endParaRPr>
          </a:p>
        </p:txBody>
      </p:sp>
      <p:sp>
        <p:nvSpPr>
          <p:cNvPr id="68" name="正方形/長方形 67">
            <a:extLst>
              <a:ext uri="{FF2B5EF4-FFF2-40B4-BE49-F238E27FC236}">
                <a16:creationId xmlns:a16="http://schemas.microsoft.com/office/drawing/2014/main" id="{10A3EC93-97E5-4CF8-9C54-306699B0FF15}"/>
              </a:ext>
            </a:extLst>
          </p:cNvPr>
          <p:cNvSpPr/>
          <p:nvPr/>
        </p:nvSpPr>
        <p:spPr>
          <a:xfrm>
            <a:off x="3790413" y="3978871"/>
            <a:ext cx="1535346" cy="79514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800" b="1"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都心部等</a:t>
            </a:r>
            <a:endParaRPr lang="en-US" altLang="ja-JP" sz="1800" b="1"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4" name="正方形/長方形 23">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（２）大阪・関西万博を見据えたまちづくりに係る取組状況</a:t>
            </a:r>
          </a:p>
        </p:txBody>
      </p:sp>
      <p:sp>
        <p:nvSpPr>
          <p:cNvPr id="34" name="テキスト ボックス 33">
            <a:extLst>
              <a:ext uri="{FF2B5EF4-FFF2-40B4-BE49-F238E27FC236}">
                <a16:creationId xmlns:a16="http://schemas.microsoft.com/office/drawing/2014/main" id="{8BA80873-6221-455C-A589-EE8AA5D6E87F}"/>
              </a:ext>
            </a:extLst>
          </p:cNvPr>
          <p:cNvSpPr txBox="1"/>
          <p:nvPr/>
        </p:nvSpPr>
        <p:spPr>
          <a:xfrm>
            <a:off x="186163" y="688834"/>
            <a:ext cx="8729427" cy="1044000"/>
          </a:xfrm>
          <a:prstGeom prst="rect">
            <a:avLst/>
          </a:prstGeom>
          <a:noFill/>
          <a:ln w="12700">
            <a:solidFill>
              <a:schemeClr val="bg1">
                <a:lumMod val="50000"/>
              </a:schemeClr>
            </a:solidFill>
            <a:prstDash val="sysDash"/>
          </a:ln>
        </p:spPr>
        <p:txBody>
          <a:bodyPr wrap="square" lIns="72000" tIns="288000" rIns="72000" bIns="72000" anchor="ctr" anchorCtr="0">
            <a:noAutofit/>
          </a:bodyPr>
          <a:lstStyle/>
          <a:p>
            <a:pPr algn="just"/>
            <a:r>
              <a:rPr lang="ja-JP" altLang="en-US" sz="1600" dirty="0" smtClean="0">
                <a:latin typeface="UD デジタル 教科書体 NK-R" panose="02020400000000000000" pitchFamily="18" charset="-128"/>
                <a:ea typeface="UD デジタル 教科書体 NK-R" panose="02020400000000000000" pitchFamily="18" charset="-128"/>
              </a:rPr>
              <a:t>都心部等での拠点形成とともに、その拠点開発効果を府域へ波及させていくことや、新型コロナ禍を 契機としたライフスタイルの多様化を踏まえ、府域の様々な地域において、</a:t>
            </a:r>
            <a:r>
              <a:rPr lang="ja-JP" altLang="en-US" sz="1600" dirty="0">
                <a:latin typeface="UD デジタル 教科書体 NK-R" panose="02020400000000000000" pitchFamily="18" charset="-128"/>
                <a:ea typeface="UD デジタル 教科書体 NK-R" panose="02020400000000000000" pitchFamily="18" charset="-128"/>
              </a:rPr>
              <a:t>様々な取組を市町村や関係部局等が一体となって進め</a:t>
            </a:r>
            <a:r>
              <a:rPr lang="ja-JP" altLang="en-US" sz="1600" dirty="0" smtClean="0">
                <a:latin typeface="UD デジタル 教科書体 NK-R" panose="02020400000000000000" pitchFamily="18" charset="-128"/>
                <a:ea typeface="UD デジタル 教科書体 NK-R" panose="02020400000000000000" pitchFamily="18" charset="-128"/>
              </a:rPr>
              <a:t>、多様な働き方・暮らし方を選択できるまちを実現</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32" name="正方形/長方形 31">
            <a:extLst>
              <a:ext uri="{FF2B5EF4-FFF2-40B4-BE49-F238E27FC236}">
                <a16:creationId xmlns:a16="http://schemas.microsoft.com/office/drawing/2014/main" id="{FC1BA96C-B7D5-46F1-8167-2A742873EA68}"/>
              </a:ext>
            </a:extLst>
          </p:cNvPr>
          <p:cNvSpPr/>
          <p:nvPr/>
        </p:nvSpPr>
        <p:spPr>
          <a:xfrm>
            <a:off x="7478820" y="6201530"/>
            <a:ext cx="1725852" cy="53860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lvl="0" defTabSz="793307">
              <a:spcBef>
                <a:spcPct val="0"/>
              </a:spcBef>
              <a:defRPr/>
            </a:pPr>
            <a:r>
              <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a:t>
            </a:r>
            <a:r>
              <a:rPr lang="ja-JP"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zh-CN"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zh-CN" altLang="en-US" sz="7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：千里中央地区活性化基本</a:t>
            </a:r>
            <a:r>
              <a:rPr lang="zh-CN"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計画</a:t>
            </a:r>
            <a:endParaRPr lang="en-US" altLang="zh-CN"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spcBef>
                <a:spcPct val="0"/>
              </a:spcBef>
              <a:defRPr/>
            </a:pPr>
            <a:r>
              <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a:t>
            </a:r>
            <a:r>
              <a:rPr lang="ja-JP" altLang="en-US" sz="7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出典：</a:t>
            </a:r>
            <a:r>
              <a:rPr lang="zh-TW" altLang="en-US" sz="7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淀川河川事務所</a:t>
            </a:r>
            <a:r>
              <a:rPr lang="en-US" altLang="zh-TW"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HP</a:t>
            </a:r>
            <a:endPar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spcBef>
                <a:spcPct val="0"/>
              </a:spcBef>
              <a:defRPr/>
            </a:pPr>
            <a:r>
              <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※3</a:t>
            </a:r>
            <a:r>
              <a:rPr lang="ja-JP" altLang="en-US" sz="7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提供：堺市</a:t>
            </a:r>
          </a:p>
          <a:p>
            <a:pPr defTabSz="793307">
              <a:spcBef>
                <a:spcPct val="0"/>
              </a:spcBef>
              <a:defRPr/>
            </a:pPr>
            <a:r>
              <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※4</a:t>
            </a:r>
            <a:r>
              <a:rPr lang="ja-JP" altLang="en-US" sz="7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提供：</a:t>
            </a:r>
            <a:r>
              <a:rPr lang="ja-JP"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枚方市</a:t>
            </a:r>
            <a:endPar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spcBef>
                <a:spcPct val="0"/>
              </a:spcBef>
              <a:defRPr/>
            </a:pPr>
            <a:r>
              <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※5</a:t>
            </a:r>
            <a:r>
              <a:rPr lang="ja-JP" altLang="en-US" sz="7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提供</a:t>
            </a:r>
            <a:r>
              <a:rPr lang="ja-JP"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7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近畿</a:t>
            </a:r>
            <a:r>
              <a:rPr lang="ja-JP"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大学</a:t>
            </a:r>
            <a:endPar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13" name="テキスト ボックス 112"/>
          <p:cNvSpPr txBox="1"/>
          <p:nvPr/>
        </p:nvSpPr>
        <p:spPr>
          <a:xfrm>
            <a:off x="185722" y="553493"/>
            <a:ext cx="2770600" cy="365091"/>
          </a:xfrm>
          <a:prstGeom prst="rect">
            <a:avLst/>
          </a:prstGeom>
          <a:solidFill>
            <a:srgbClr val="FFFF00"/>
          </a:solidFill>
        </p:spPr>
        <p:txBody>
          <a:bodyPr wrap="square" tIns="72000" rtlCol="0" anchor="ctr" anchorCtr="0">
            <a:noAutofit/>
          </a:bodyPr>
          <a:lstStyle/>
          <a:p>
            <a:pPr algn="ctr"/>
            <a:r>
              <a:rPr kumimoji="1" lang="ja-JP" altLang="en-US" sz="1600" b="1" dirty="0" smtClean="0">
                <a:latin typeface="UD デジタル 教科書体 NK-R" panose="02020400000000000000" pitchFamily="18" charset="-128"/>
                <a:ea typeface="UD デジタル 教科書体 NK-R" panose="02020400000000000000" pitchFamily="18" charset="-128"/>
              </a:rPr>
              <a:t>大阪府域における主な取組</a:t>
            </a:r>
            <a:endParaRPr kumimoji="1" lang="ja-JP" altLang="en-US" sz="1600" b="1" dirty="0">
              <a:latin typeface="UD デジタル 教科書体 NK-R" panose="02020400000000000000" pitchFamily="18" charset="-128"/>
              <a:ea typeface="UD デジタル 教科書体 NK-R" panose="02020400000000000000" pitchFamily="18" charset="-128"/>
            </a:endParaRPr>
          </a:p>
        </p:txBody>
      </p:sp>
      <p:grpSp>
        <p:nvGrpSpPr>
          <p:cNvPr id="5" name="グループ化 4"/>
          <p:cNvGrpSpPr/>
          <p:nvPr/>
        </p:nvGrpSpPr>
        <p:grpSpPr>
          <a:xfrm>
            <a:off x="348697" y="3313705"/>
            <a:ext cx="1978142" cy="1684107"/>
            <a:chOff x="221501" y="1667692"/>
            <a:chExt cx="1978142" cy="1684107"/>
          </a:xfrm>
        </p:grpSpPr>
        <p:pic>
          <p:nvPicPr>
            <p:cNvPr id="111" name="Picture 2" descr="淀川を航行する観光船"/>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5199"/>
            <a:stretch/>
          </p:blipFill>
          <p:spPr bwMode="auto">
            <a:xfrm>
              <a:off x="221501" y="1667692"/>
              <a:ext cx="1978142" cy="1116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2" name="正方形/長方形 111"/>
            <p:cNvSpPr/>
            <p:nvPr/>
          </p:nvSpPr>
          <p:spPr>
            <a:xfrm>
              <a:off x="454254" y="2832112"/>
              <a:ext cx="1640161" cy="161583"/>
            </a:xfrm>
            <a:prstGeom prst="rect">
              <a:avLst/>
            </a:prstGeom>
            <a:noFill/>
            <a:ln w="25400" cap="flat" cmpd="sng" algn="ctr">
              <a:noFill/>
              <a:prstDash val="solid"/>
            </a:ln>
            <a:effectLst/>
          </p:spPr>
          <p:txBody>
            <a:bodyPr wrap="square" lIns="0" tIns="0" rIns="0" bIns="0" rtlCol="0" anchor="ctr">
              <a:spAutoFit/>
            </a:bodyPr>
            <a:lstStyle/>
            <a:p>
              <a:pPr algn="ctr" defTabSz="830796" fontAlgn="base">
                <a:spcBef>
                  <a:spcPct val="0"/>
                </a:spcBef>
                <a:spcAft>
                  <a:spcPct val="0"/>
                </a:spcAft>
                <a:defRPr/>
              </a:pPr>
              <a:r>
                <a:rPr kumimoji="0" lang="ja-JP" altLang="en-US" sz="1050" kern="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淀川を航行する観光</a:t>
              </a:r>
              <a:r>
                <a:rPr kumimoji="0" lang="ja-JP" altLang="en-US" sz="1050" kern="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船</a:t>
              </a:r>
              <a:r>
                <a:rPr lang="en-US" altLang="ja-JP" sz="1050" baseline="30000" dirty="0" smtClean="0"/>
                <a:t>※2</a:t>
              </a:r>
              <a:endParaRPr lang="zh-TW" altLang="en-US" sz="1050" baseline="30000" dirty="0"/>
            </a:p>
          </p:txBody>
        </p:sp>
        <p:sp>
          <p:nvSpPr>
            <p:cNvPr id="37" name="テキスト ボックス 36">
              <a:extLst>
                <a:ext uri="{FF2B5EF4-FFF2-40B4-BE49-F238E27FC236}">
                  <a16:creationId xmlns:a16="http://schemas.microsoft.com/office/drawing/2014/main" id="{60384191-27BC-4116-96AC-D443D4CF80A8}"/>
                </a:ext>
              </a:extLst>
            </p:cNvPr>
            <p:cNvSpPr txBox="1"/>
            <p:nvPr/>
          </p:nvSpPr>
          <p:spPr>
            <a:xfrm>
              <a:off x="368656" y="3120967"/>
              <a:ext cx="1811356" cy="230832"/>
            </a:xfrm>
            <a:prstGeom prst="rect">
              <a:avLst/>
            </a:prstGeom>
            <a:noFill/>
            <a:ln w="9525">
              <a:solidFill>
                <a:schemeClr val="bg1">
                  <a:lumMod val="50000"/>
                </a:schemeClr>
              </a:solidFill>
              <a:prstDash val="dash"/>
            </a:ln>
          </p:spPr>
          <p:txBody>
            <a:bodyPr wrap="square" rtlCol="0">
              <a:spAutoFit/>
            </a:bodyPr>
            <a:lstStyle>
              <a:defPPr>
                <a:defRPr lang="en-US"/>
              </a:defPPr>
              <a:lvl1pPr algn="ctr">
                <a:defRPr kumimoji="1" sz="800">
                  <a:solidFill>
                    <a:schemeClr val="tx1"/>
                  </a:solidFill>
                  <a:latin typeface="UD デジタル 教科書体 NK-R" panose="02020400000000000000" pitchFamily="18" charset="-128"/>
                  <a:ea typeface="UD デジタル 教科書体 NK-R" panose="02020400000000000000" pitchFamily="18"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sz="900" dirty="0" smtClean="0"/>
                <a:t>・</a:t>
              </a:r>
              <a:r>
                <a:rPr lang="en-US" altLang="ja-JP" sz="900" dirty="0" smtClean="0"/>
                <a:t>2024  </a:t>
              </a:r>
              <a:r>
                <a:rPr lang="ja-JP" altLang="en-US" sz="900" dirty="0" smtClean="0"/>
                <a:t>淀川</a:t>
              </a:r>
              <a:r>
                <a:rPr lang="ja-JP" altLang="en-US" sz="900" dirty="0"/>
                <a:t>大堰</a:t>
              </a:r>
              <a:r>
                <a:rPr lang="ja-JP" altLang="en-US" sz="900" dirty="0" smtClean="0"/>
                <a:t>閘門　完成</a:t>
              </a:r>
              <a:endParaRPr lang="ja-JP" altLang="en-US" sz="900" dirty="0"/>
            </a:p>
          </p:txBody>
        </p:sp>
        <p:sp>
          <p:nvSpPr>
            <p:cNvPr id="40" name="二等辺三角形 39"/>
            <p:cNvSpPr/>
            <p:nvPr/>
          </p:nvSpPr>
          <p:spPr>
            <a:xfrm rot="10800000">
              <a:off x="1163477" y="3041742"/>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p:cNvGrpSpPr/>
          <p:nvPr/>
        </p:nvGrpSpPr>
        <p:grpSpPr>
          <a:xfrm>
            <a:off x="297703" y="1718314"/>
            <a:ext cx="2232884" cy="1628962"/>
            <a:chOff x="3344927" y="1511784"/>
            <a:chExt cx="2232884" cy="1628962"/>
          </a:xfrm>
        </p:grpSpPr>
        <p:pic>
          <p:nvPicPr>
            <p:cNvPr id="27" name="図 26"/>
            <p:cNvPicPr>
              <a:picLocks noChangeAspect="1"/>
            </p:cNvPicPr>
            <p:nvPr/>
          </p:nvPicPr>
          <p:blipFill rotWithShape="1">
            <a:blip r:embed="rId4" cstate="print">
              <a:extLst>
                <a:ext uri="{28A0092B-C50C-407E-A947-70E740481C1C}">
                  <a14:useLocalDpi xmlns:a14="http://schemas.microsoft.com/office/drawing/2010/main"/>
                </a:ext>
              </a:extLst>
            </a:blip>
            <a:srcRect l="4984" t="8425" r="5748" b="8776"/>
            <a:stretch/>
          </p:blipFill>
          <p:spPr>
            <a:xfrm>
              <a:off x="3344927" y="1511784"/>
              <a:ext cx="2145128" cy="1116000"/>
            </a:xfrm>
            <a:prstGeom prst="rect">
              <a:avLst/>
            </a:prstGeom>
            <a:effectLst>
              <a:softEdge rad="63500"/>
            </a:effectLst>
          </p:spPr>
        </p:pic>
        <p:sp>
          <p:nvSpPr>
            <p:cNvPr id="28" name="テキスト ボックス 27"/>
            <p:cNvSpPr txBox="1"/>
            <p:nvPr/>
          </p:nvSpPr>
          <p:spPr>
            <a:xfrm>
              <a:off x="3360477" y="2624423"/>
              <a:ext cx="2217334" cy="173203"/>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en-US"/>
              </a:defPPr>
              <a:lvl1pPr lvl="0" algn="ctr" defTabSz="793307">
                <a:spcBef>
                  <a:spcPct val="0"/>
                </a:spcBef>
                <a:defRPr kumimoji="1" sz="80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defRPr>
              </a:lvl1pPr>
              <a:lvl2pPr marL="341689" defTabSz="683381">
                <a:defRPr kumimoji="1" sz="1300"/>
              </a:lvl2pPr>
              <a:lvl3pPr marL="683381" defTabSz="683381">
                <a:defRPr kumimoji="1" sz="1300"/>
              </a:lvl3pPr>
              <a:lvl4pPr marL="1025068" defTabSz="683381">
                <a:defRPr kumimoji="1" sz="1300"/>
              </a:lvl4pPr>
              <a:lvl5pPr marL="1366760" defTabSz="683381">
                <a:defRPr kumimoji="1" sz="1300"/>
              </a:lvl5pPr>
              <a:lvl6pPr marL="1708448" defTabSz="683381">
                <a:defRPr kumimoji="1" sz="1300"/>
              </a:lvl6pPr>
              <a:lvl7pPr marL="2050140" defTabSz="683381">
                <a:defRPr kumimoji="1" sz="1300"/>
              </a:lvl7pPr>
              <a:lvl8pPr marL="2391827" defTabSz="683381">
                <a:defRPr kumimoji="1" sz="1300"/>
              </a:lvl8pPr>
              <a:lvl9pPr marL="2733516" defTabSz="683381">
                <a:defRPr kumimoji="1" sz="1300"/>
              </a:lvl9pPr>
            </a:lstStyle>
            <a:p>
              <a:r>
                <a:rPr lang="ja-JP" altLang="en-US" sz="1050" dirty="0"/>
                <a:t>千里中央地区　広場整備</a:t>
              </a:r>
              <a:r>
                <a:rPr lang="ja-JP" altLang="en-US" sz="1050" dirty="0" smtClean="0"/>
                <a:t>イメージ</a:t>
              </a:r>
              <a:r>
                <a:rPr lang="en-US" altLang="ja-JP" sz="1050" baseline="30000" dirty="0" smtClean="0"/>
                <a:t>※1</a:t>
              </a:r>
              <a:endParaRPr lang="en-US" altLang="ja-JP" sz="1050" dirty="0"/>
            </a:p>
            <a:p>
              <a:endParaRPr lang="ja-JP" altLang="en-US" sz="1050" dirty="0"/>
            </a:p>
          </p:txBody>
        </p:sp>
        <p:sp>
          <p:nvSpPr>
            <p:cNvPr id="38" name="テキスト ボックス 37">
              <a:extLst>
                <a:ext uri="{FF2B5EF4-FFF2-40B4-BE49-F238E27FC236}">
                  <a16:creationId xmlns:a16="http://schemas.microsoft.com/office/drawing/2014/main" id="{60384191-27BC-4116-96AC-D443D4CF80A8}"/>
                </a:ext>
              </a:extLst>
            </p:cNvPr>
            <p:cNvSpPr txBox="1"/>
            <p:nvPr/>
          </p:nvSpPr>
          <p:spPr>
            <a:xfrm>
              <a:off x="3558578" y="2909914"/>
              <a:ext cx="1630740" cy="230832"/>
            </a:xfrm>
            <a:prstGeom prst="rect">
              <a:avLst/>
            </a:prstGeom>
            <a:noFill/>
            <a:ln w="9525">
              <a:solidFill>
                <a:schemeClr val="bg1">
                  <a:lumMod val="50000"/>
                </a:schemeClr>
              </a:solidFill>
              <a:prstDash val="dash"/>
            </a:ln>
          </p:spPr>
          <p:txBody>
            <a:bodyPr wrap="square" rtlCol="0">
              <a:spAutoFit/>
            </a:bodyPr>
            <a:lstStyle>
              <a:defPPr>
                <a:defRPr lang="en-US"/>
              </a:defPPr>
              <a:lvl1pPr algn="ctr">
                <a:defRPr kumimoji="1" sz="800">
                  <a:solidFill>
                    <a:schemeClr val="tx1"/>
                  </a:solidFill>
                  <a:latin typeface="UD デジタル 教科書体 NK-R" panose="02020400000000000000" pitchFamily="18" charset="-128"/>
                  <a:ea typeface="UD デジタル 教科書体 NK-R" panose="02020400000000000000" pitchFamily="18"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sz="900" dirty="0" smtClean="0"/>
                <a:t>・</a:t>
              </a:r>
              <a:r>
                <a:rPr lang="en-US" altLang="ja-JP" sz="900" dirty="0" smtClean="0"/>
                <a:t>2024</a:t>
              </a:r>
              <a:r>
                <a:rPr lang="ja-JP" altLang="en-US" sz="900" dirty="0" smtClean="0"/>
                <a:t>～　事業認可、着工</a:t>
              </a:r>
              <a:endParaRPr lang="en-US" altLang="ja-JP" sz="900" dirty="0" smtClean="0"/>
            </a:p>
          </p:txBody>
        </p:sp>
        <p:sp>
          <p:nvSpPr>
            <p:cNvPr id="42" name="二等辺三角形 41"/>
            <p:cNvSpPr/>
            <p:nvPr/>
          </p:nvSpPr>
          <p:spPr>
            <a:xfrm rot="10800000">
              <a:off x="4307945" y="2793132"/>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p:cNvGrpSpPr/>
          <p:nvPr/>
        </p:nvGrpSpPr>
        <p:grpSpPr>
          <a:xfrm>
            <a:off x="6939676" y="1871424"/>
            <a:ext cx="2128157" cy="1872919"/>
            <a:chOff x="6419509" y="1890797"/>
            <a:chExt cx="2128157" cy="1872919"/>
          </a:xfrm>
        </p:grpSpPr>
        <p:pic>
          <p:nvPicPr>
            <p:cNvPr id="107" name="Picture 6" descr="https://asset.watch.impress.co.jp/img/ipw/docs/1410/482/01_s.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3212" b="17497"/>
            <a:stretch/>
          </p:blipFill>
          <p:spPr bwMode="auto">
            <a:xfrm>
              <a:off x="6419509" y="1890797"/>
              <a:ext cx="2117048" cy="1224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8" name="テキスト ボックス 107">
              <a:extLst>
                <a:ext uri="{FF2B5EF4-FFF2-40B4-BE49-F238E27FC236}">
                  <a16:creationId xmlns:a16="http://schemas.microsoft.com/office/drawing/2014/main" id="{60384191-27BC-4116-96AC-D443D4CF80A8}"/>
                </a:ext>
              </a:extLst>
            </p:cNvPr>
            <p:cNvSpPr txBox="1"/>
            <p:nvPr/>
          </p:nvSpPr>
          <p:spPr>
            <a:xfrm>
              <a:off x="6765234" y="3089689"/>
              <a:ext cx="1569584" cy="253916"/>
            </a:xfrm>
            <a:prstGeom prst="rect">
              <a:avLst/>
            </a:prstGeom>
            <a:noFill/>
          </p:spPr>
          <p:txBody>
            <a:bodyPr wrap="square" rtlCol="0">
              <a:spAutoFit/>
            </a:bodyPr>
            <a:lstStyle>
              <a:defPPr>
                <a:defRPr lang="en-US"/>
              </a:defPPr>
              <a:lvl1pPr algn="ctr">
                <a:defRPr kumimoji="1" sz="800">
                  <a:solidFill>
                    <a:schemeClr val="tx1"/>
                  </a:solidFill>
                  <a:latin typeface="UD デジタル 教科書体 NK-R" panose="02020400000000000000" pitchFamily="18" charset="-128"/>
                  <a:ea typeface="UD デジタル 教科書体 NK-R" panose="02020400000000000000" pitchFamily="18"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TW" altLang="en-US" sz="1050" dirty="0"/>
                <a:t>枚方市駅周辺</a:t>
              </a:r>
              <a:r>
                <a:rPr lang="zh-TW" altLang="en-US" sz="1050" dirty="0" smtClean="0"/>
                <a:t>再開発</a:t>
              </a:r>
              <a:r>
                <a:rPr lang="en-US" altLang="ja-JP" sz="1050" baseline="30000" dirty="0" smtClean="0"/>
                <a:t>※4</a:t>
              </a:r>
              <a:endParaRPr lang="zh-TW" altLang="en-US" sz="1050" baseline="30000" dirty="0"/>
            </a:p>
          </p:txBody>
        </p:sp>
        <p:sp>
          <p:nvSpPr>
            <p:cNvPr id="31" name="テキスト ボックス 30">
              <a:extLst>
                <a:ext uri="{FF2B5EF4-FFF2-40B4-BE49-F238E27FC236}">
                  <a16:creationId xmlns:a16="http://schemas.microsoft.com/office/drawing/2014/main" id="{60384191-27BC-4116-96AC-D443D4CF80A8}"/>
                </a:ext>
              </a:extLst>
            </p:cNvPr>
            <p:cNvSpPr txBox="1"/>
            <p:nvPr/>
          </p:nvSpPr>
          <p:spPr>
            <a:xfrm>
              <a:off x="6533394" y="3532884"/>
              <a:ext cx="2014272" cy="230832"/>
            </a:xfrm>
            <a:prstGeom prst="rect">
              <a:avLst/>
            </a:prstGeom>
            <a:noFill/>
            <a:ln w="9525">
              <a:solidFill>
                <a:schemeClr val="bg1">
                  <a:lumMod val="50000"/>
                </a:schemeClr>
              </a:solidFill>
              <a:prstDash val="dash"/>
            </a:ln>
          </p:spPr>
          <p:txBody>
            <a:bodyPr wrap="square" rtlCol="0">
              <a:spAutoFit/>
            </a:bodyPr>
            <a:lstStyle>
              <a:defPPr>
                <a:defRPr lang="en-US"/>
              </a:defPPr>
              <a:lvl1pPr algn="ctr">
                <a:defRPr kumimoji="1" sz="800">
                  <a:solidFill>
                    <a:schemeClr val="tx1"/>
                  </a:solidFill>
                  <a:latin typeface="UD デジタル 教科書体 NK-R" panose="02020400000000000000" pitchFamily="18" charset="-128"/>
                  <a:ea typeface="UD デジタル 教科書体 NK-R" panose="02020400000000000000" pitchFamily="18"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sz="900" dirty="0" smtClean="0"/>
                <a:t>・</a:t>
              </a:r>
              <a:r>
                <a:rPr lang="en-US" altLang="ja-JP" sz="900" dirty="0" smtClean="0"/>
                <a:t>2025</a:t>
              </a:r>
              <a:r>
                <a:rPr lang="ja-JP" altLang="en-US" sz="900" dirty="0" smtClean="0"/>
                <a:t> 市街地再開発（</a:t>
              </a:r>
              <a:r>
                <a:rPr lang="en-US" altLang="ja-JP" sz="900" dirty="0" smtClean="0"/>
                <a:t>Ⅰ</a:t>
              </a:r>
              <a:r>
                <a:rPr lang="ja-JP" altLang="en-US" sz="900" dirty="0"/>
                <a:t>期</a:t>
              </a:r>
              <a:r>
                <a:rPr lang="ja-JP" altLang="en-US" sz="900" dirty="0" smtClean="0"/>
                <a:t>）</a:t>
              </a:r>
              <a:r>
                <a:rPr lang="ja-JP" altLang="en-US" sz="900" dirty="0"/>
                <a:t>　</a:t>
              </a:r>
            </a:p>
          </p:txBody>
        </p:sp>
        <p:sp>
          <p:nvSpPr>
            <p:cNvPr id="43" name="二等辺三角形 42"/>
            <p:cNvSpPr/>
            <p:nvPr/>
          </p:nvSpPr>
          <p:spPr>
            <a:xfrm rot="10800000">
              <a:off x="7428218" y="3349808"/>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p:cNvGrpSpPr/>
          <p:nvPr/>
        </p:nvGrpSpPr>
        <p:grpSpPr>
          <a:xfrm>
            <a:off x="183577" y="4988591"/>
            <a:ext cx="2816097" cy="1830500"/>
            <a:chOff x="3297516" y="4942761"/>
            <a:chExt cx="2816097" cy="1830500"/>
          </a:xfrm>
        </p:grpSpPr>
        <p:grpSp>
          <p:nvGrpSpPr>
            <p:cNvPr id="83" name="グループ化 82"/>
            <p:cNvGrpSpPr/>
            <p:nvPr/>
          </p:nvGrpSpPr>
          <p:grpSpPr>
            <a:xfrm>
              <a:off x="3441406" y="4942761"/>
              <a:ext cx="2308315" cy="1500223"/>
              <a:chOff x="4137627" y="5080411"/>
              <a:chExt cx="2308315" cy="1500223"/>
            </a:xfrm>
          </p:grpSpPr>
          <p:pic>
            <p:nvPicPr>
              <p:cNvPr id="87" name="図 8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37627" y="5080411"/>
                <a:ext cx="2011648" cy="1224000"/>
              </a:xfrm>
              <a:prstGeom prst="rect">
                <a:avLst/>
              </a:prstGeom>
              <a:ln w="28575">
                <a:noFill/>
              </a:ln>
              <a:effectLst>
                <a:softEdge rad="63500"/>
              </a:effectLst>
            </p:spPr>
          </p:pic>
          <p:sp>
            <p:nvSpPr>
              <p:cNvPr id="88" name="テキスト ボックス 87">
                <a:extLst>
                  <a:ext uri="{FF2B5EF4-FFF2-40B4-BE49-F238E27FC236}">
                    <a16:creationId xmlns:a16="http://schemas.microsoft.com/office/drawing/2014/main" id="{60384191-27BC-4116-96AC-D443D4CF80A8}"/>
                  </a:ext>
                </a:extLst>
              </p:cNvPr>
              <p:cNvSpPr txBox="1"/>
              <p:nvPr/>
            </p:nvSpPr>
            <p:spPr>
              <a:xfrm>
                <a:off x="4191924" y="6130417"/>
                <a:ext cx="2254018" cy="45021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none" lIns="91430" tIns="0" rIns="91430" bIns="0" anchor="ct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defRPr/>
                </a:pPr>
                <a:r>
                  <a:rPr lang="ja-JP" altLang="en-US" sz="1050" spc="-15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中百舌鳥</a:t>
                </a:r>
                <a:r>
                  <a:rPr lang="ja-JP" altLang="en-US" sz="1050" spc="-15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イノベーション創出</a:t>
                </a:r>
                <a:r>
                  <a:rPr lang="ja-JP" altLang="en-US" sz="1050" spc="-15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拠点イメージ（駅前</a:t>
                </a:r>
                <a:r>
                  <a:rPr lang="ja-JP" altLang="en-US" sz="1050" spc="-15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1050" spc="-150" baseline="30000" dirty="0"/>
                  <a:t> </a:t>
                </a:r>
                <a:r>
                  <a:rPr lang="en-US" altLang="ja-JP" sz="1050" baseline="30000" dirty="0" smtClean="0"/>
                  <a:t>※3</a:t>
                </a:r>
                <a:endParaRPr lang="en-US" altLang="ja-JP" sz="105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35" name="テキスト ボックス 34">
              <a:extLst>
                <a:ext uri="{FF2B5EF4-FFF2-40B4-BE49-F238E27FC236}">
                  <a16:creationId xmlns:a16="http://schemas.microsoft.com/office/drawing/2014/main" id="{60384191-27BC-4116-96AC-D443D4CF80A8}"/>
                </a:ext>
              </a:extLst>
            </p:cNvPr>
            <p:cNvSpPr txBox="1"/>
            <p:nvPr/>
          </p:nvSpPr>
          <p:spPr>
            <a:xfrm>
              <a:off x="3297516" y="6459911"/>
              <a:ext cx="2816097" cy="313350"/>
            </a:xfrm>
            <a:prstGeom prst="rect">
              <a:avLst/>
            </a:prstGeom>
            <a:noFill/>
            <a:ln w="9525">
              <a:solidFill>
                <a:schemeClr val="bg1">
                  <a:lumMod val="50000"/>
                </a:schemeClr>
              </a:solidFill>
              <a:prstDash val="dash"/>
            </a:ln>
          </p:spPr>
          <p:txBody>
            <a:bodyPr wrap="square" tIns="18000" bIns="18000" rtlCol="0">
              <a:spAutoFit/>
            </a:bodyPr>
            <a:lstStyle>
              <a:defPPr>
                <a:defRPr lang="en-US"/>
              </a:defPPr>
              <a:lvl1pPr algn="ctr">
                <a:defRPr kumimoji="1" sz="800">
                  <a:solidFill>
                    <a:schemeClr val="tx1"/>
                  </a:solidFill>
                  <a:latin typeface="UD デジタル 教科書体 NK-R" panose="02020400000000000000" pitchFamily="18" charset="-128"/>
                  <a:ea typeface="UD デジタル 教科書体 NK-R" panose="02020400000000000000" pitchFamily="18"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ja-JP" altLang="en-US" sz="900" dirty="0" smtClean="0"/>
                <a:t>・</a:t>
              </a:r>
              <a:r>
                <a:rPr lang="en-US" altLang="ja-JP" sz="900" dirty="0" smtClean="0"/>
                <a:t>2023</a:t>
              </a:r>
              <a:r>
                <a:rPr lang="ja-JP" altLang="en-US" sz="900" dirty="0" smtClean="0"/>
                <a:t>　南海中百舌鳥駅リニューアル工事完成</a:t>
              </a:r>
              <a:endParaRPr lang="en-US" altLang="ja-JP" sz="900" dirty="0" smtClean="0"/>
            </a:p>
            <a:p>
              <a:pPr algn="l"/>
              <a:r>
                <a:rPr lang="ja-JP" altLang="en-US" sz="900" dirty="0" smtClean="0"/>
                <a:t>・</a:t>
              </a:r>
              <a:r>
                <a:rPr lang="en-US" altLang="ja-JP" sz="900" dirty="0" smtClean="0"/>
                <a:t>2024</a:t>
              </a:r>
              <a:r>
                <a:rPr lang="ja-JP" altLang="en-US" sz="900" dirty="0" smtClean="0"/>
                <a:t>　民間施設整備の事業者公募（駅前）</a:t>
              </a:r>
              <a:endParaRPr lang="ja-JP" altLang="en-US" sz="900" dirty="0"/>
            </a:p>
          </p:txBody>
        </p:sp>
        <p:sp>
          <p:nvSpPr>
            <p:cNvPr id="45" name="二等辺三角形 44"/>
            <p:cNvSpPr/>
            <p:nvPr/>
          </p:nvSpPr>
          <p:spPr>
            <a:xfrm rot="10800000">
              <a:off x="4447230" y="6305747"/>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上下矢印 50"/>
          <p:cNvSpPr/>
          <p:nvPr/>
        </p:nvSpPr>
        <p:spPr>
          <a:xfrm rot="5400000">
            <a:off x="4250655" y="1984937"/>
            <a:ext cx="681315" cy="4505195"/>
          </a:xfrm>
          <a:prstGeom prst="upDownArrow">
            <a:avLst/>
          </a:prstGeom>
          <a:solidFill>
            <a:srgbClr val="00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上下矢印 53"/>
          <p:cNvSpPr/>
          <p:nvPr/>
        </p:nvSpPr>
        <p:spPr>
          <a:xfrm>
            <a:off x="4203175" y="1819912"/>
            <a:ext cx="681315" cy="4974968"/>
          </a:xfrm>
          <a:prstGeom prst="upDownArrow">
            <a:avLst/>
          </a:prstGeom>
          <a:solidFill>
            <a:srgbClr val="00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上下矢印 54"/>
          <p:cNvSpPr/>
          <p:nvPr/>
        </p:nvSpPr>
        <p:spPr>
          <a:xfrm rot="2880479">
            <a:off x="4216355" y="1219354"/>
            <a:ext cx="681315" cy="5918282"/>
          </a:xfrm>
          <a:prstGeom prst="upDownArrow">
            <a:avLst/>
          </a:prstGeom>
          <a:solidFill>
            <a:srgbClr val="0000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上下矢印 55"/>
          <p:cNvSpPr/>
          <p:nvPr/>
        </p:nvSpPr>
        <p:spPr>
          <a:xfrm rot="7967391">
            <a:off x="4195407" y="1609188"/>
            <a:ext cx="681315" cy="5339656"/>
          </a:xfrm>
          <a:prstGeom prst="upDownArrow">
            <a:avLst/>
          </a:prstGeom>
          <a:solidFill>
            <a:srgbClr val="7F7FD9"/>
          </a:solidFill>
          <a:ln>
            <a:noFill/>
          </a:ln>
          <a:effectLst>
            <a:glow>
              <a:srgbClr val="FF00FF"/>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10A3EC93-97E5-4CF8-9C54-306699B0FF15}"/>
              </a:ext>
            </a:extLst>
          </p:cNvPr>
          <p:cNvSpPr/>
          <p:nvPr/>
        </p:nvSpPr>
        <p:spPr>
          <a:xfrm>
            <a:off x="6042990" y="4584734"/>
            <a:ext cx="915288" cy="22347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阪奈</a:t>
            </a: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都市軸</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8" name="正方形/長方形 57">
            <a:extLst>
              <a:ext uri="{FF2B5EF4-FFF2-40B4-BE49-F238E27FC236}">
                <a16:creationId xmlns:a16="http://schemas.microsoft.com/office/drawing/2014/main" id="{10A3EC93-97E5-4CF8-9C54-306699B0FF15}"/>
              </a:ext>
            </a:extLst>
          </p:cNvPr>
          <p:cNvSpPr/>
          <p:nvPr/>
        </p:nvSpPr>
        <p:spPr>
          <a:xfrm rot="18845156">
            <a:off x="5595701" y="5443131"/>
            <a:ext cx="915288" cy="43963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南阪奈（南河内）</a:t>
            </a:r>
            <a:endParaRPr lang="en-US" altLang="ja-JP" sz="1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都市軸</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9" name="正方形/長方形 58">
            <a:extLst>
              <a:ext uri="{FF2B5EF4-FFF2-40B4-BE49-F238E27FC236}">
                <a16:creationId xmlns:a16="http://schemas.microsoft.com/office/drawing/2014/main" id="{10A3EC93-97E5-4CF8-9C54-306699B0FF15}"/>
              </a:ext>
            </a:extLst>
          </p:cNvPr>
          <p:cNvSpPr/>
          <p:nvPr/>
        </p:nvSpPr>
        <p:spPr>
          <a:xfrm rot="2854637">
            <a:off x="6109013" y="2283258"/>
            <a:ext cx="915288" cy="22347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京阪都市軸</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60" name="正方形/長方形 59">
            <a:extLst>
              <a:ext uri="{FF2B5EF4-FFF2-40B4-BE49-F238E27FC236}">
                <a16:creationId xmlns:a16="http://schemas.microsoft.com/office/drawing/2014/main" id="{10A3EC93-97E5-4CF8-9C54-306699B0FF15}"/>
              </a:ext>
            </a:extLst>
          </p:cNvPr>
          <p:cNvSpPr/>
          <p:nvPr/>
        </p:nvSpPr>
        <p:spPr>
          <a:xfrm>
            <a:off x="4015010" y="1968639"/>
            <a:ext cx="997529" cy="17905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北大阪都市軸</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10A3EC93-97E5-4CF8-9C54-306699B0FF15}"/>
              </a:ext>
            </a:extLst>
          </p:cNvPr>
          <p:cNvSpPr/>
          <p:nvPr/>
        </p:nvSpPr>
        <p:spPr>
          <a:xfrm rot="18796705">
            <a:off x="2713415" y="5986757"/>
            <a:ext cx="915288" cy="22347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阪和都市軸</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62" name="楕円 61"/>
          <p:cNvSpPr/>
          <p:nvPr/>
        </p:nvSpPr>
        <p:spPr>
          <a:xfrm>
            <a:off x="3272396" y="3110330"/>
            <a:ext cx="540000" cy="540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4" name="正方形/長方形 63">
            <a:extLst>
              <a:ext uri="{FF2B5EF4-FFF2-40B4-BE49-F238E27FC236}">
                <a16:creationId xmlns:a16="http://schemas.microsoft.com/office/drawing/2014/main" id="{10A3EC93-97E5-4CF8-9C54-306699B0FF15}"/>
              </a:ext>
            </a:extLst>
          </p:cNvPr>
          <p:cNvSpPr/>
          <p:nvPr/>
        </p:nvSpPr>
        <p:spPr>
          <a:xfrm>
            <a:off x="4086188" y="6640771"/>
            <a:ext cx="915288" cy="22347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大阪高野都市軸</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65" name="正方形/長方形 64">
            <a:extLst>
              <a:ext uri="{FF2B5EF4-FFF2-40B4-BE49-F238E27FC236}">
                <a16:creationId xmlns:a16="http://schemas.microsoft.com/office/drawing/2014/main" id="{10A3EC93-97E5-4CF8-9C54-306699B0FF15}"/>
              </a:ext>
            </a:extLst>
          </p:cNvPr>
          <p:cNvSpPr/>
          <p:nvPr/>
        </p:nvSpPr>
        <p:spPr>
          <a:xfrm rot="18731351">
            <a:off x="2468664" y="2767864"/>
            <a:ext cx="997529" cy="17905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北阪神都市軸</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66" name="楕円 65"/>
          <p:cNvSpPr/>
          <p:nvPr/>
        </p:nvSpPr>
        <p:spPr>
          <a:xfrm>
            <a:off x="4245248" y="2696831"/>
            <a:ext cx="540000" cy="540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9" name="楕円 68"/>
          <p:cNvSpPr/>
          <p:nvPr/>
        </p:nvSpPr>
        <p:spPr>
          <a:xfrm>
            <a:off x="5132095" y="2637460"/>
            <a:ext cx="540000" cy="540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0" name="楕円 69"/>
          <p:cNvSpPr/>
          <p:nvPr/>
        </p:nvSpPr>
        <p:spPr>
          <a:xfrm>
            <a:off x="5867193" y="2412705"/>
            <a:ext cx="540000" cy="540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1" name="楕円 70"/>
          <p:cNvSpPr/>
          <p:nvPr/>
        </p:nvSpPr>
        <p:spPr>
          <a:xfrm>
            <a:off x="5507096" y="3898707"/>
            <a:ext cx="540000" cy="540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3" name="楕円 72"/>
          <p:cNvSpPr/>
          <p:nvPr/>
        </p:nvSpPr>
        <p:spPr>
          <a:xfrm>
            <a:off x="5497024" y="3264749"/>
            <a:ext cx="540000" cy="540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4" name="楕円 73"/>
          <p:cNvSpPr/>
          <p:nvPr/>
        </p:nvSpPr>
        <p:spPr>
          <a:xfrm>
            <a:off x="5054265" y="4686379"/>
            <a:ext cx="540000" cy="540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9" name="楕円 78"/>
          <p:cNvSpPr/>
          <p:nvPr/>
        </p:nvSpPr>
        <p:spPr>
          <a:xfrm>
            <a:off x="4270502" y="4899636"/>
            <a:ext cx="540000" cy="540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1" name="楕円 80"/>
          <p:cNvSpPr/>
          <p:nvPr/>
        </p:nvSpPr>
        <p:spPr>
          <a:xfrm>
            <a:off x="4287117" y="5645775"/>
            <a:ext cx="540000" cy="540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4" name="楕円 83"/>
          <p:cNvSpPr/>
          <p:nvPr/>
        </p:nvSpPr>
        <p:spPr>
          <a:xfrm>
            <a:off x="2449648" y="5523951"/>
            <a:ext cx="507490" cy="533604"/>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5" name="楕円 84"/>
          <p:cNvSpPr/>
          <p:nvPr/>
        </p:nvSpPr>
        <p:spPr>
          <a:xfrm>
            <a:off x="2999675" y="5005250"/>
            <a:ext cx="540000" cy="540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6" name="楕円 85"/>
          <p:cNvSpPr/>
          <p:nvPr/>
        </p:nvSpPr>
        <p:spPr>
          <a:xfrm>
            <a:off x="3601191" y="4569772"/>
            <a:ext cx="504000" cy="504000"/>
          </a:xfrm>
          <a:prstGeom prst="ellipse">
            <a:avLst/>
          </a:prstGeom>
          <a:solidFill>
            <a:srgbClr val="FF66FF">
              <a:alpha val="80000"/>
            </a:srgbClr>
          </a:solidFill>
          <a:ln>
            <a:noFill/>
          </a:ln>
          <a:effectLst>
            <a:glow rad="228600">
              <a:srgbClr val="FF66FF">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1600" dirty="0" smtClean="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2" name="正方形/長方形 91">
            <a:extLst>
              <a:ext uri="{FF2B5EF4-FFF2-40B4-BE49-F238E27FC236}">
                <a16:creationId xmlns:a16="http://schemas.microsoft.com/office/drawing/2014/main" id="{10A3EC93-97E5-4CF8-9C54-306699B0FF15}"/>
              </a:ext>
            </a:extLst>
          </p:cNvPr>
          <p:cNvSpPr/>
          <p:nvPr/>
        </p:nvSpPr>
        <p:spPr>
          <a:xfrm>
            <a:off x="2373177" y="4566183"/>
            <a:ext cx="915288" cy="223470"/>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阪神都市軸</a:t>
            </a:r>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9" name="楕円 38"/>
          <p:cNvSpPr/>
          <p:nvPr/>
        </p:nvSpPr>
        <p:spPr>
          <a:xfrm>
            <a:off x="3784086" y="3537992"/>
            <a:ext cx="1548000" cy="1182198"/>
          </a:xfrm>
          <a:prstGeom prst="ellipse">
            <a:avLst/>
          </a:prstGeom>
          <a:solidFill>
            <a:srgbClr val="FFCCCC"/>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91" name="正方形/長方形 90">
            <a:extLst>
              <a:ext uri="{FF2B5EF4-FFF2-40B4-BE49-F238E27FC236}">
                <a16:creationId xmlns:a16="http://schemas.microsoft.com/office/drawing/2014/main" id="{10A3EC93-97E5-4CF8-9C54-306699B0FF15}"/>
              </a:ext>
            </a:extLst>
          </p:cNvPr>
          <p:cNvSpPr/>
          <p:nvPr/>
        </p:nvSpPr>
        <p:spPr>
          <a:xfrm>
            <a:off x="3818799" y="4057695"/>
            <a:ext cx="1535346" cy="33629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都心部等</a:t>
            </a:r>
            <a:endParaRPr lang="en-US" altLang="ja-JP" sz="1600" b="1"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5" name="正方形/長方形 94">
            <a:extLst>
              <a:ext uri="{FF2B5EF4-FFF2-40B4-BE49-F238E27FC236}">
                <a16:creationId xmlns:a16="http://schemas.microsoft.com/office/drawing/2014/main" id="{10A3EC93-97E5-4CF8-9C54-306699B0FF15}"/>
              </a:ext>
            </a:extLst>
          </p:cNvPr>
          <p:cNvSpPr/>
          <p:nvPr/>
        </p:nvSpPr>
        <p:spPr>
          <a:xfrm>
            <a:off x="3075784" y="3109970"/>
            <a:ext cx="915288" cy="71517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北阪神</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都市軸</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活性化エリア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6" name="正方形/長方形 95">
            <a:extLst>
              <a:ext uri="{FF2B5EF4-FFF2-40B4-BE49-F238E27FC236}">
                <a16:creationId xmlns:a16="http://schemas.microsoft.com/office/drawing/2014/main" id="{10A3EC93-97E5-4CF8-9C54-306699B0FF15}"/>
              </a:ext>
            </a:extLst>
          </p:cNvPr>
          <p:cNvSpPr/>
          <p:nvPr/>
        </p:nvSpPr>
        <p:spPr>
          <a:xfrm>
            <a:off x="4105883" y="2795974"/>
            <a:ext cx="915288" cy="39100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北部</a:t>
            </a: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中枢</a:t>
            </a: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7" name="正方形/長方形 96">
            <a:extLst>
              <a:ext uri="{FF2B5EF4-FFF2-40B4-BE49-F238E27FC236}">
                <a16:creationId xmlns:a16="http://schemas.microsoft.com/office/drawing/2014/main" id="{10A3EC93-97E5-4CF8-9C54-306699B0FF15}"/>
              </a:ext>
            </a:extLst>
          </p:cNvPr>
          <p:cNvSpPr/>
          <p:nvPr/>
        </p:nvSpPr>
        <p:spPr>
          <a:xfrm>
            <a:off x="5323663" y="3969470"/>
            <a:ext cx="915288" cy="44625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東部大阪</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中枢エリア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8" name="正方形/長方形 97">
            <a:extLst>
              <a:ext uri="{FF2B5EF4-FFF2-40B4-BE49-F238E27FC236}">
                <a16:creationId xmlns:a16="http://schemas.microsoft.com/office/drawing/2014/main" id="{10A3EC93-97E5-4CF8-9C54-306699B0FF15}"/>
              </a:ext>
            </a:extLst>
          </p:cNvPr>
          <p:cNvSpPr/>
          <p:nvPr/>
        </p:nvSpPr>
        <p:spPr>
          <a:xfrm>
            <a:off x="5316107" y="3207945"/>
            <a:ext cx="915288" cy="68310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京阪</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都市軸南</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活性化エリア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9" name="正方形/長方形 98">
            <a:extLst>
              <a:ext uri="{FF2B5EF4-FFF2-40B4-BE49-F238E27FC236}">
                <a16:creationId xmlns:a16="http://schemas.microsoft.com/office/drawing/2014/main" id="{10A3EC93-97E5-4CF8-9C54-306699B0FF15}"/>
              </a:ext>
            </a:extLst>
          </p:cNvPr>
          <p:cNvSpPr/>
          <p:nvPr/>
        </p:nvSpPr>
        <p:spPr>
          <a:xfrm>
            <a:off x="4940588" y="2532071"/>
            <a:ext cx="915288" cy="68310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京阪</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都市軸北</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活性化エリア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00" name="正方形/長方形 99">
            <a:extLst>
              <a:ext uri="{FF2B5EF4-FFF2-40B4-BE49-F238E27FC236}">
                <a16:creationId xmlns:a16="http://schemas.microsoft.com/office/drawing/2014/main" id="{10A3EC93-97E5-4CF8-9C54-306699B0FF15}"/>
              </a:ext>
            </a:extLst>
          </p:cNvPr>
          <p:cNvSpPr/>
          <p:nvPr/>
        </p:nvSpPr>
        <p:spPr>
          <a:xfrm>
            <a:off x="4913584" y="4646958"/>
            <a:ext cx="915288" cy="74452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南阪奈</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南河内</a:t>
            </a:r>
            <a:r>
              <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都市軸</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活性化エリア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01" name="正方形/長方形 100">
            <a:extLst>
              <a:ext uri="{FF2B5EF4-FFF2-40B4-BE49-F238E27FC236}">
                <a16:creationId xmlns:a16="http://schemas.microsoft.com/office/drawing/2014/main" id="{10A3EC93-97E5-4CF8-9C54-306699B0FF15}"/>
              </a:ext>
            </a:extLst>
          </p:cNvPr>
          <p:cNvSpPr/>
          <p:nvPr/>
        </p:nvSpPr>
        <p:spPr>
          <a:xfrm>
            <a:off x="4065004" y="5000735"/>
            <a:ext cx="915288" cy="37515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南部</a:t>
            </a: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中枢エリア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02" name="正方形/長方形 101">
            <a:extLst>
              <a:ext uri="{FF2B5EF4-FFF2-40B4-BE49-F238E27FC236}">
                <a16:creationId xmlns:a16="http://schemas.microsoft.com/office/drawing/2014/main" id="{10A3EC93-97E5-4CF8-9C54-306699B0FF15}"/>
              </a:ext>
            </a:extLst>
          </p:cNvPr>
          <p:cNvSpPr/>
          <p:nvPr/>
        </p:nvSpPr>
        <p:spPr>
          <a:xfrm>
            <a:off x="4133218" y="5734227"/>
            <a:ext cx="915288" cy="71517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大阪高野都市軸</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郊外拠点</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14" name="正方形/長方形 113">
            <a:extLst>
              <a:ext uri="{FF2B5EF4-FFF2-40B4-BE49-F238E27FC236}">
                <a16:creationId xmlns:a16="http://schemas.microsoft.com/office/drawing/2014/main" id="{10A3EC93-97E5-4CF8-9C54-306699B0FF15}"/>
              </a:ext>
            </a:extLst>
          </p:cNvPr>
          <p:cNvSpPr/>
          <p:nvPr/>
        </p:nvSpPr>
        <p:spPr>
          <a:xfrm>
            <a:off x="3404207" y="4666872"/>
            <a:ext cx="915288" cy="40129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堺</a:t>
            </a: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都心</a:t>
            </a: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周辺</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15" name="正方形/長方形 114">
            <a:extLst>
              <a:ext uri="{FF2B5EF4-FFF2-40B4-BE49-F238E27FC236}">
                <a16:creationId xmlns:a16="http://schemas.microsoft.com/office/drawing/2014/main" id="{10A3EC93-97E5-4CF8-9C54-306699B0FF15}"/>
              </a:ext>
            </a:extLst>
          </p:cNvPr>
          <p:cNvSpPr/>
          <p:nvPr/>
        </p:nvSpPr>
        <p:spPr>
          <a:xfrm>
            <a:off x="2336291" y="5648087"/>
            <a:ext cx="865817" cy="64386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関空・りんくう</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周辺エリア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16" name="正方形/長方形 115">
            <a:extLst>
              <a:ext uri="{FF2B5EF4-FFF2-40B4-BE49-F238E27FC236}">
                <a16:creationId xmlns:a16="http://schemas.microsoft.com/office/drawing/2014/main" id="{10A3EC93-97E5-4CF8-9C54-306699B0FF15}"/>
              </a:ext>
            </a:extLst>
          </p:cNvPr>
          <p:cNvSpPr/>
          <p:nvPr/>
        </p:nvSpPr>
        <p:spPr>
          <a:xfrm>
            <a:off x="2848714" y="5038285"/>
            <a:ext cx="915288" cy="71517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阪和都市軸</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郊外</a:t>
            </a: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拠点</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17" name="正方形/長方形 116">
            <a:extLst>
              <a:ext uri="{FF2B5EF4-FFF2-40B4-BE49-F238E27FC236}">
                <a16:creationId xmlns:a16="http://schemas.microsoft.com/office/drawing/2014/main" id="{10A3EC93-97E5-4CF8-9C54-306699B0FF15}"/>
              </a:ext>
            </a:extLst>
          </p:cNvPr>
          <p:cNvSpPr/>
          <p:nvPr/>
        </p:nvSpPr>
        <p:spPr>
          <a:xfrm>
            <a:off x="5700187" y="2381323"/>
            <a:ext cx="850676" cy="59768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京阪都市軸</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郊外拠点</a:t>
            </a:r>
            <a:endParaRPr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エリア</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nvGrpSpPr>
          <p:cNvPr id="6" name="グループ化 5"/>
          <p:cNvGrpSpPr/>
          <p:nvPr/>
        </p:nvGrpSpPr>
        <p:grpSpPr>
          <a:xfrm>
            <a:off x="6931511" y="4232714"/>
            <a:ext cx="2315775" cy="1677050"/>
            <a:chOff x="6931511" y="4232714"/>
            <a:chExt cx="2315775" cy="1677050"/>
          </a:xfrm>
        </p:grpSpPr>
        <p:grpSp>
          <p:nvGrpSpPr>
            <p:cNvPr id="2" name="グループ化 1"/>
            <p:cNvGrpSpPr/>
            <p:nvPr/>
          </p:nvGrpSpPr>
          <p:grpSpPr>
            <a:xfrm>
              <a:off x="6952118" y="5213094"/>
              <a:ext cx="2295168" cy="696670"/>
              <a:chOff x="6486114" y="5295267"/>
              <a:chExt cx="2295168" cy="696670"/>
            </a:xfrm>
          </p:grpSpPr>
          <p:sp>
            <p:nvSpPr>
              <p:cNvPr id="109" name="正方形/長方形 108"/>
              <p:cNvSpPr/>
              <p:nvPr/>
            </p:nvSpPr>
            <p:spPr>
              <a:xfrm>
                <a:off x="6486114" y="5295267"/>
                <a:ext cx="2295168" cy="323165"/>
              </a:xfrm>
              <a:prstGeom prst="rect">
                <a:avLst/>
              </a:prstGeom>
              <a:noFill/>
              <a:ln w="25400" cap="flat" cmpd="sng" algn="ctr">
                <a:noFill/>
                <a:prstDash val="solid"/>
              </a:ln>
              <a:effectLst/>
            </p:spPr>
            <p:txBody>
              <a:bodyPr wrap="square" lIns="0" tIns="0" rIns="0" bIns="0" rtlCol="0" anchor="ctr">
                <a:spAutoFit/>
              </a:bodyPr>
              <a:lstStyle/>
              <a:p>
                <a:pPr marL="0" marR="0" lvl="0" indent="0" algn="ctr" defTabSz="830796" rtl="0" eaLnBrk="1" fontAlgn="base" latinLnBrk="0" hangingPunct="1">
                  <a:lnSpc>
                    <a:spcPct val="100000"/>
                  </a:lnSpc>
                  <a:spcBef>
                    <a:spcPct val="0"/>
                  </a:spcBef>
                  <a:spcAft>
                    <a:spcPct val="0"/>
                  </a:spcAft>
                  <a:buClrTx/>
                  <a:buSzTx/>
                  <a:buFontTx/>
                  <a:buNone/>
                  <a:tabLst/>
                  <a:defRPr/>
                </a:pPr>
                <a:r>
                  <a:rPr kumimoji="0" lang="ja-JP" altLang="en-US" sz="1050" kern="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泉北</a:t>
                </a:r>
                <a:r>
                  <a:rPr kumimoji="0" lang="en-US" altLang="ja-JP" sz="1050" kern="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NT</a:t>
                </a:r>
                <a:r>
                  <a:rPr kumimoji="0" lang="ja-JP" altLang="en-US" sz="1050" kern="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（泉ヶ丘駅周辺）</a:t>
                </a:r>
                <a:endParaRPr kumimoji="0" lang="en-US" altLang="ja-JP" sz="1050" kern="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algn="ctr" defTabSz="830796" fontAlgn="base">
                  <a:spcBef>
                    <a:spcPct val="0"/>
                  </a:spcBef>
                  <a:spcAft>
                    <a:spcPct val="0"/>
                  </a:spcAft>
                  <a:defRPr/>
                </a:pPr>
                <a:r>
                  <a:rPr kumimoji="0" lang="ja-JP" altLang="en-US" sz="105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近畿大学医学部・病院</a:t>
                </a:r>
                <a:r>
                  <a:rPr kumimoji="0" lang="ja-JP" altLang="en-US" sz="105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イメージ</a:t>
                </a:r>
                <a:r>
                  <a:rPr lang="en-US" altLang="ja-JP" sz="1050" baseline="30000" dirty="0" smtClean="0"/>
                  <a:t>※5</a:t>
                </a:r>
                <a:endParaRPr kumimoji="0" lang="en-US" altLang="ja-JP" sz="1050" b="0"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3" name="テキスト ボックス 32">
                <a:extLst>
                  <a:ext uri="{FF2B5EF4-FFF2-40B4-BE49-F238E27FC236}">
                    <a16:creationId xmlns:a16="http://schemas.microsoft.com/office/drawing/2014/main" id="{60384191-27BC-4116-96AC-D443D4CF80A8}"/>
                  </a:ext>
                </a:extLst>
              </p:cNvPr>
              <p:cNvSpPr txBox="1"/>
              <p:nvPr/>
            </p:nvSpPr>
            <p:spPr>
              <a:xfrm>
                <a:off x="6504074" y="5708031"/>
                <a:ext cx="2128158" cy="283906"/>
              </a:xfrm>
              <a:prstGeom prst="rect">
                <a:avLst/>
              </a:prstGeom>
              <a:noFill/>
              <a:ln w="9525">
                <a:solidFill>
                  <a:schemeClr val="bg1">
                    <a:lumMod val="50000"/>
                  </a:schemeClr>
                </a:solidFill>
                <a:prstDash val="dash"/>
              </a:ln>
            </p:spPr>
            <p:txBody>
              <a:bodyPr wrap="square" lIns="72000" tIns="72000" rIns="72000" bIns="72000" rtlCol="0">
                <a:spAutoFit/>
              </a:bodyPr>
              <a:lstStyle>
                <a:defPPr>
                  <a:defRPr lang="en-US"/>
                </a:defPPr>
                <a:lvl1pPr algn="ctr">
                  <a:defRPr kumimoji="1" sz="800">
                    <a:solidFill>
                      <a:schemeClr val="tx1"/>
                    </a:solidFill>
                    <a:latin typeface="UD デジタル 教科書体 NK-R" panose="02020400000000000000" pitchFamily="18" charset="-128"/>
                    <a:ea typeface="UD デジタル 教科書体 NK-R" panose="02020400000000000000" pitchFamily="18"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ja-JP" altLang="en-US" sz="900" dirty="0" smtClean="0"/>
                  <a:t>・</a:t>
                </a:r>
                <a:r>
                  <a:rPr lang="en-US" altLang="ja-JP" sz="900" dirty="0" smtClean="0"/>
                  <a:t>2025 </a:t>
                </a:r>
                <a:r>
                  <a:rPr lang="ja-JP" altLang="en-US" sz="900" dirty="0" smtClean="0"/>
                  <a:t>近畿大学医学部・病院　開設</a:t>
                </a:r>
                <a:endParaRPr lang="en-US" altLang="ja-JP" sz="900" dirty="0" smtClean="0"/>
              </a:p>
            </p:txBody>
          </p:sp>
          <p:sp>
            <p:nvSpPr>
              <p:cNvPr id="44" name="二等辺三角形 43"/>
              <p:cNvSpPr/>
              <p:nvPr/>
            </p:nvSpPr>
            <p:spPr>
              <a:xfrm rot="10800000">
                <a:off x="7522842" y="5636765"/>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8" name="図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1511" y="4232714"/>
              <a:ext cx="2170575" cy="972000"/>
            </a:xfrm>
            <a:prstGeom prst="rect">
              <a:avLst/>
            </a:prstGeom>
            <a:effectLst>
              <a:softEdge rad="63500"/>
            </a:effectLst>
          </p:spPr>
        </p:pic>
      </p:grpSp>
    </p:spTree>
    <p:extLst>
      <p:ext uri="{BB962C8B-B14F-4D97-AF65-F5344CB8AC3E}">
        <p14:creationId xmlns:p14="http://schemas.microsoft.com/office/powerpoint/2010/main" val="42385173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98692" y="1243932"/>
            <a:ext cx="8757085" cy="5292000"/>
          </a:xfrm>
          <a:prstGeom prst="rect">
            <a:avLst/>
          </a:prstGeom>
        </p:spPr>
      </p:pic>
      <p:sp>
        <p:nvSpPr>
          <p:cNvPr id="100" name="正方形/長方形 99">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（２）大阪・関西万博を見据えたまちづくりに係る取組状況</a:t>
            </a:r>
          </a:p>
        </p:txBody>
      </p:sp>
      <p:sp>
        <p:nvSpPr>
          <p:cNvPr id="103"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12</a:t>
            </a:fld>
            <a:endParaRPr lang="ja-JP" altLang="en-US" sz="1800" dirty="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57763" y="708591"/>
            <a:ext cx="3789378" cy="338554"/>
          </a:xfrm>
          <a:prstGeom prst="rect">
            <a:avLst/>
          </a:prstGeom>
          <a:solidFill>
            <a:srgbClr val="FFFF00"/>
          </a:solidFill>
        </p:spPr>
        <p:txBody>
          <a:bodyPr wrap="square" rtlCol="0">
            <a:spAutoFit/>
          </a:bodyPr>
          <a:lstStyle/>
          <a:p>
            <a:r>
              <a:rPr kumimoji="1" lang="ja-JP" altLang="en-US" sz="1600" b="1" dirty="0" smtClean="0">
                <a:latin typeface="UD デジタル 教科書体 NK-R" panose="02020400000000000000" pitchFamily="18" charset="-128"/>
                <a:ea typeface="UD デジタル 教科書体 NK-R" panose="02020400000000000000" pitchFamily="18" charset="-128"/>
              </a:rPr>
              <a:t>大阪府域における主な取組のロードマップ</a:t>
            </a:r>
            <a:endParaRPr kumimoji="1"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570203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B9113A0-8895-FAA0-1100-96C33C1AF2F9}"/>
              </a:ext>
            </a:extLst>
          </p:cNvPr>
          <p:cNvSpPr/>
          <p:nvPr/>
        </p:nvSpPr>
        <p:spPr>
          <a:xfrm>
            <a:off x="6462" y="2954286"/>
            <a:ext cx="9137538" cy="90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1" y="3128297"/>
            <a:ext cx="9144000" cy="6223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2400" dirty="0" smtClean="0"/>
              <a:t>（３）グランドデザイン推進に向けた体制の構築</a:t>
            </a:r>
            <a:endParaRPr lang="ja-JP" altLang="en-US" sz="2400" dirty="0"/>
          </a:p>
        </p:txBody>
      </p:sp>
    </p:spTree>
    <p:extLst>
      <p:ext uri="{BB962C8B-B14F-4D97-AF65-F5344CB8AC3E}">
        <p14:creationId xmlns:p14="http://schemas.microsoft.com/office/powerpoint/2010/main" val="4217076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4552322" y="5460279"/>
            <a:ext cx="936000" cy="1332000"/>
            <a:chOff x="5399511" y="4935902"/>
            <a:chExt cx="936000" cy="1332000"/>
          </a:xfrm>
        </p:grpSpPr>
        <p:sp>
          <p:nvSpPr>
            <p:cNvPr id="31" name="二等辺三角形 30"/>
            <p:cNvSpPr/>
            <p:nvPr/>
          </p:nvSpPr>
          <p:spPr>
            <a:xfrm rot="16200000" flipV="1">
              <a:off x="5201511" y="5421902"/>
              <a:ext cx="1332000" cy="36000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5399511" y="5068422"/>
              <a:ext cx="936000" cy="1066959"/>
            </a:xfrm>
            <a:prstGeom prst="rect">
              <a:avLst/>
            </a:prstGeom>
          </p:spPr>
          <p:txBody>
            <a:bodyPr wrap="square">
              <a:spAutoFit/>
            </a:bodyPr>
            <a:lstStyle/>
            <a:p>
              <a:pPr marL="72000" indent="-457200" algn="ctr">
                <a:lnSpc>
                  <a:spcPts val="1320"/>
                </a:lnSpc>
                <a:spcAft>
                  <a:spcPts val="0"/>
                </a:spcAft>
              </a:pPr>
              <a:r>
                <a:rPr lang="ja-JP" altLang="en-US"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複数市町村への</a:t>
              </a:r>
              <a:endParaRPr lang="en-US" altLang="ja-JP"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marL="72000" indent="-457200" algn="ctr">
                <a:lnSpc>
                  <a:spcPts val="1320"/>
                </a:lnSpc>
                <a:spcAft>
                  <a:spcPts val="0"/>
                </a:spcAft>
              </a:pPr>
              <a:r>
                <a:rPr lang="ja-JP" altLang="en-US"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横展開につながる</a:t>
              </a:r>
              <a:endParaRPr lang="en-US" altLang="ja-JP"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marL="72000" indent="-457200" algn="ctr">
                <a:lnSpc>
                  <a:spcPts val="1320"/>
                </a:lnSpc>
                <a:spcAft>
                  <a:spcPts val="0"/>
                </a:spcAft>
              </a:pPr>
              <a:r>
                <a:rPr lang="ja-JP" altLang="en-US"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取組等</a:t>
              </a:r>
              <a:endParaRPr lang="en-US" altLang="ja-JP"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marL="72000" indent="-457200" algn="ctr">
                <a:lnSpc>
                  <a:spcPts val="1320"/>
                </a:lnSpc>
                <a:spcAft>
                  <a:spcPts val="0"/>
                </a:spcAft>
              </a:pPr>
              <a:endParaRPr lang="en-US" altLang="ja-JP"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marL="72000" indent="-457200" algn="ctr">
                <a:spcAft>
                  <a:spcPts val="0"/>
                </a:spcAft>
              </a:pPr>
              <a:r>
                <a:rPr lang="ja-JP" altLang="en-US"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広域的観点から</a:t>
              </a:r>
              <a:endParaRPr lang="en-US" altLang="ja-JP"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marL="72000" indent="-457200" algn="ctr">
                <a:spcAft>
                  <a:spcPts val="0"/>
                </a:spcAft>
              </a:pPr>
              <a:r>
                <a:rPr lang="ja-JP" altLang="en-US"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進める取組等</a:t>
              </a:r>
              <a:endParaRPr lang="en-US" altLang="ja-JP" sz="9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grpSp>
      <p:sp>
        <p:nvSpPr>
          <p:cNvPr id="45" name="上カーブ矢印 44"/>
          <p:cNvSpPr/>
          <p:nvPr/>
        </p:nvSpPr>
        <p:spPr>
          <a:xfrm rot="15654378">
            <a:off x="6627567" y="3939942"/>
            <a:ext cx="3744536" cy="808154"/>
          </a:xfrm>
          <a:prstGeom prst="curvedUpArrow">
            <a:avLst>
              <a:gd name="adj1" fmla="val 25000"/>
              <a:gd name="adj2" fmla="val 34587"/>
              <a:gd name="adj3" fmla="val 25000"/>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1" name="正方形/長方形 50"/>
          <p:cNvSpPr/>
          <p:nvPr/>
        </p:nvSpPr>
        <p:spPr>
          <a:xfrm>
            <a:off x="8746693" y="3327946"/>
            <a:ext cx="288000" cy="2520000"/>
          </a:xfrm>
          <a:prstGeom prst="rect">
            <a:avLst/>
          </a:prstGeom>
          <a:solidFill>
            <a:schemeClr val="bg1">
              <a:lumMod val="95000"/>
              <a:alpha val="75000"/>
            </a:schemeClr>
          </a:solidFill>
          <a:ln>
            <a:solidFill>
              <a:schemeClr val="accent1"/>
            </a:solidFill>
          </a:ln>
        </p:spPr>
        <p:txBody>
          <a:bodyPr vert="eaVert" wrap="square" anchor="ctr" anchorCtr="0">
            <a:noAutofit/>
          </a:bodyPr>
          <a:lstStyle/>
          <a:p>
            <a:pPr marL="72000" indent="-457200" algn="ctr">
              <a:spcAft>
                <a:spcPts val="0"/>
              </a:spcAft>
            </a:pPr>
            <a:r>
              <a:rPr lang="ja-JP" altLang="en-US" sz="12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検討結果や成果について、推進本部へ報告</a:t>
            </a:r>
            <a:endParaRPr lang="en-US" altLang="ja-JP" sz="1200" b="1" u="sng"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40" name="正方形/長方形 39">
            <a:extLst>
              <a:ext uri="{FF2B5EF4-FFF2-40B4-BE49-F238E27FC236}">
                <a16:creationId xmlns:a16="http://schemas.microsoft.com/office/drawing/2014/main" id="{6B9113A0-8895-FAA0-1100-96C33C1AF2F9}"/>
              </a:ext>
            </a:extLst>
          </p:cNvPr>
          <p:cNvSpPr/>
          <p:nvPr/>
        </p:nvSpPr>
        <p:spPr>
          <a:xfrm>
            <a:off x="794" y="210168"/>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41"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482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spcAft>
                <a:spcPts val="0"/>
              </a:spcAft>
            </a:pPr>
            <a:r>
              <a:rPr lang="ja-JP" altLang="en-US" sz="1800" dirty="0" smtClean="0">
                <a:latin typeface="UD デジタル 教科書体 NK-R" panose="02020400000000000000" pitchFamily="18" charset="-128"/>
                <a:ea typeface="UD デジタル 教科書体 NK-R" panose="02020400000000000000" pitchFamily="18" charset="-128"/>
              </a:rPr>
              <a:t>（３）</a:t>
            </a:r>
            <a:r>
              <a:rPr lang="ja-JP" altLang="en-US" sz="1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グランドデザイン推進に</a:t>
            </a:r>
            <a:r>
              <a:rPr lang="ja-JP" altLang="en-US" sz="18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向けた体制の構築</a:t>
            </a:r>
            <a:endParaRPr lang="en-US" altLang="ja-JP" sz="1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43" name="スライド番号プレースホルダー 4"/>
          <p:cNvSpPr>
            <a:spLocks noGrp="1"/>
          </p:cNvSpPr>
          <p:nvPr>
            <p:ph type="sldNum" sz="quarter" idx="12"/>
          </p:nvPr>
        </p:nvSpPr>
        <p:spPr>
          <a:xfrm>
            <a:off x="8608308" y="6525378"/>
            <a:ext cx="535692" cy="337038"/>
          </a:xfrm>
          <a:no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14</a:t>
            </a:fld>
            <a:endParaRPr lang="ja-JP" altLang="en-US" sz="180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8BA80873-6221-455C-A589-EE8AA5D6E87F}"/>
              </a:ext>
            </a:extLst>
          </p:cNvPr>
          <p:cNvSpPr txBox="1"/>
          <p:nvPr/>
        </p:nvSpPr>
        <p:spPr>
          <a:xfrm>
            <a:off x="220283" y="626967"/>
            <a:ext cx="8712000" cy="1548000"/>
          </a:xfrm>
          <a:prstGeom prst="rect">
            <a:avLst/>
          </a:prstGeom>
          <a:noFill/>
          <a:ln w="12700">
            <a:solidFill>
              <a:schemeClr val="bg1">
                <a:lumMod val="50000"/>
              </a:schemeClr>
            </a:solidFill>
            <a:prstDash val="sysDash"/>
          </a:ln>
        </p:spPr>
        <p:txBody>
          <a:bodyPr wrap="square" lIns="72000" tIns="36000" rIns="72000" bIns="0" anchor="ctr" anchorCtr="0">
            <a:noAutofit/>
          </a:bodyPr>
          <a:lstStyle/>
          <a:p>
            <a:pPr marL="108000" indent="-457200" algn="just"/>
            <a:r>
              <a:rPr lang="ja-JP" altLang="en-US" sz="1600" spc="-50" dirty="0" smtClean="0">
                <a:latin typeface="UD デジタル 教科書体 NK-R" panose="02020400000000000000" pitchFamily="18" charset="-128"/>
                <a:ea typeface="UD デジタル 教科書体 NK-R" panose="02020400000000000000" pitchFamily="18" charset="-128"/>
              </a:rPr>
              <a:t>・大阪府</a:t>
            </a:r>
            <a:r>
              <a:rPr lang="ja-JP" altLang="en-US" sz="1600" spc="-50" dirty="0">
                <a:latin typeface="UD デジタル 教科書体 NK-R" panose="02020400000000000000" pitchFamily="18" charset="-128"/>
                <a:ea typeface="UD デジタル 教科書体 NK-R" panose="02020400000000000000" pitchFamily="18" charset="-128"/>
              </a:rPr>
              <a:t>・市、</a:t>
            </a:r>
            <a:r>
              <a:rPr lang="ja-JP" altLang="en-US" sz="1600" spc="-50" dirty="0" smtClean="0">
                <a:latin typeface="UD デジタル 教科書体 NK-R" panose="02020400000000000000" pitchFamily="18" charset="-128"/>
                <a:ea typeface="UD デジタル 教科書体 NK-R" panose="02020400000000000000" pitchFamily="18" charset="-128"/>
              </a:rPr>
              <a:t>堺市を</a:t>
            </a:r>
            <a:r>
              <a:rPr lang="ja-JP" altLang="en-US" sz="1600" spc="-50" dirty="0">
                <a:latin typeface="UD デジタル 教科書体 NK-R" panose="02020400000000000000" pitchFamily="18" charset="-128"/>
                <a:ea typeface="UD デジタル 教科書体 NK-R" panose="02020400000000000000" pitchFamily="18" charset="-128"/>
              </a:rPr>
              <a:t>中心とした推進体制を維持・継続するとともに</a:t>
            </a:r>
            <a:r>
              <a:rPr lang="ja-JP" altLang="en-US" sz="1600" spc="-50" dirty="0" smtClean="0">
                <a:latin typeface="UD デジタル 教科書体 NK-R" panose="02020400000000000000" pitchFamily="18" charset="-128"/>
                <a:ea typeface="UD デジタル 教科書体 NK-R" panose="02020400000000000000" pitchFamily="18" charset="-128"/>
              </a:rPr>
              <a:t>、</a:t>
            </a:r>
            <a:r>
              <a:rPr lang="ja-JP" altLang="en-US" sz="1600" spc="-50" dirty="0">
                <a:latin typeface="UD デジタル 教科書体 NK-R" panose="02020400000000000000" pitchFamily="18" charset="-128"/>
                <a:ea typeface="UD デジタル 教科書体 NK-R" panose="02020400000000000000" pitchFamily="18" charset="-128"/>
              </a:rPr>
              <a:t>全市町村が</a:t>
            </a:r>
            <a:r>
              <a:rPr lang="ja-JP" altLang="en-US" sz="1600" spc="-50" dirty="0" smtClean="0">
                <a:latin typeface="UD デジタル 教科書体 NK-R" panose="02020400000000000000" pitchFamily="18" charset="-128"/>
                <a:ea typeface="UD デジタル 教科書体 NK-R" panose="02020400000000000000" pitchFamily="18" charset="-128"/>
              </a:rPr>
              <a:t>参画し</a:t>
            </a:r>
            <a:r>
              <a:rPr lang="ja-JP" altLang="en-US" sz="1600" spc="-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情報共有や           意見交換を行う場</a:t>
            </a:r>
            <a:r>
              <a:rPr lang="ja-JP" altLang="en-US" sz="1600" spc="-5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と</a:t>
            </a:r>
            <a:r>
              <a:rPr lang="ja-JP" altLang="en-US" sz="1600" spc="-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して、新たに「</a:t>
            </a:r>
            <a:r>
              <a:rPr lang="ja-JP" altLang="en-US" sz="1600" spc="-5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市町村まちづくり連携会議」を</a:t>
            </a:r>
            <a:r>
              <a:rPr lang="ja-JP" altLang="en-US" sz="1600" spc="-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設置</a:t>
            </a:r>
            <a:endParaRPr lang="en-US" altLang="ja-JP" sz="1600" spc="-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marL="108000" indent="-457200" algn="just"/>
            <a:r>
              <a:rPr lang="ja-JP" altLang="en-US" sz="1600" spc="-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・また、鉄道事業者と連携して、新たに「鉄道沿線まちづくり推進会議」を設置</a:t>
            </a:r>
            <a:endParaRPr lang="en-US" altLang="ja-JP" sz="1600" spc="-5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marL="72000" indent="-457200" algn="just"/>
            <a:r>
              <a:rPr lang="ja-JP" altLang="en-US" sz="1600" spc="-6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a:t>
            </a:r>
            <a:r>
              <a:rPr lang="ja-JP" altLang="en-US" sz="16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市町村の取組状況や連携会議において共有した情報等に関するヒアリングを</a:t>
            </a:r>
            <a:r>
              <a:rPr lang="ja-JP" altLang="en-US" sz="16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実施</a:t>
            </a:r>
            <a:endParaRPr lang="en-US" altLang="ja-JP" sz="16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marL="108000" indent="-457200" algn="just"/>
            <a:r>
              <a:rPr lang="ja-JP" altLang="en-US" sz="16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・関係部局とも連携しながらテーマ別の会議体の設置や関係者連携のコーディネート等により、　　　　　　実施方策の検討等を進め、事業実施につなげる（成果については、推進本部へ報告）</a:t>
            </a:r>
            <a:endParaRPr lang="en-US" altLang="ja-JP" sz="16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grpSp>
        <p:nvGrpSpPr>
          <p:cNvPr id="24" name="グループ化 23"/>
          <p:cNvGrpSpPr/>
          <p:nvPr/>
        </p:nvGrpSpPr>
        <p:grpSpPr>
          <a:xfrm>
            <a:off x="5496374" y="5352656"/>
            <a:ext cx="3020365" cy="1452438"/>
            <a:chOff x="6390724" y="5370327"/>
            <a:chExt cx="2559638" cy="1452438"/>
          </a:xfrm>
        </p:grpSpPr>
        <p:sp>
          <p:nvSpPr>
            <p:cNvPr id="44" name="角丸四角形 43"/>
            <p:cNvSpPr/>
            <p:nvPr/>
          </p:nvSpPr>
          <p:spPr>
            <a:xfrm>
              <a:off x="6390724" y="5490765"/>
              <a:ext cx="2559638" cy="1332000"/>
            </a:xfrm>
            <a:prstGeom prst="roundRect">
              <a:avLst>
                <a:gd name="adj" fmla="val 8473"/>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6503880" y="5706973"/>
              <a:ext cx="2333327" cy="468000"/>
            </a:xfrm>
            <a:prstGeom prst="roundRect">
              <a:avLst/>
            </a:prstGeom>
            <a:solidFill>
              <a:schemeClr val="bg1">
                <a:lumMod val="95000"/>
              </a:schemeClr>
            </a:solidFill>
            <a:ln w="34925" cmpd="dbl">
              <a:solidFill>
                <a:schemeClr val="bg1">
                  <a:lumMod val="65000"/>
                </a:schemeClr>
              </a:solidFill>
            </a:ln>
          </p:spPr>
          <p:txBody>
            <a:bodyPr wrap="square" lIns="0" tIns="36000" rIns="0" bIns="0" rtlCol="0" anchor="ctr">
              <a:noAutofit/>
            </a:bodyPr>
            <a:lstStyle/>
            <a:p>
              <a:pPr algn="ctr"/>
              <a:r>
                <a:rPr lang="ja-JP" altLang="en-US" sz="1200" b="1" dirty="0" smtClean="0">
                  <a:latin typeface="UD デジタル 教科書体 NK-R" panose="02020400000000000000" pitchFamily="18" charset="-128"/>
                  <a:ea typeface="UD デジタル 教科書体 NK-R" panose="02020400000000000000" pitchFamily="18" charset="-128"/>
                </a:rPr>
                <a:t>テーマ別会議体の設置等</a:t>
              </a:r>
              <a:endParaRPr lang="en-US" altLang="ja-JP" sz="1200" b="1" dirty="0" smtClean="0">
                <a:latin typeface="UD デジタル 教科書体 NK-R" panose="02020400000000000000" pitchFamily="18" charset="-128"/>
                <a:ea typeface="UD デジタル 教科書体 NK-R" panose="02020400000000000000" pitchFamily="18" charset="-128"/>
              </a:endParaRPr>
            </a:p>
            <a:p>
              <a:pPr algn="ctr"/>
              <a:r>
                <a:rPr lang="ja-JP" altLang="en-US" sz="1050" b="1" spc="-50" dirty="0">
                  <a:latin typeface="UD デジタル 教科書体 NK-R" panose="02020400000000000000" pitchFamily="18" charset="-128"/>
                  <a:ea typeface="UD デジタル 教科書体 NK-R" panose="02020400000000000000" pitchFamily="18" charset="-128"/>
                </a:rPr>
                <a:t>（</a:t>
              </a:r>
              <a:r>
                <a:rPr lang="ja-JP" altLang="en-US" sz="1050" b="1" spc="-50" dirty="0" smtClean="0">
                  <a:latin typeface="UD デジタル 教科書体 NK-R" panose="02020400000000000000" pitchFamily="18" charset="-128"/>
                  <a:ea typeface="UD デジタル 教科書体 NK-R" panose="02020400000000000000" pitchFamily="18" charset="-128"/>
                </a:rPr>
                <a:t>個別</a:t>
              </a:r>
              <a:r>
                <a:rPr lang="ja-JP" altLang="en-US" sz="1050" b="1" spc="-50" dirty="0">
                  <a:latin typeface="UD デジタル 教科書体 NK-R" panose="02020400000000000000" pitchFamily="18" charset="-128"/>
                  <a:ea typeface="UD デジタル 教科書体 NK-R" panose="02020400000000000000" pitchFamily="18" charset="-128"/>
                </a:rPr>
                <a:t>路線</a:t>
              </a:r>
              <a:r>
                <a:rPr lang="ja-JP" altLang="en-US" sz="1050" b="1" spc="-50" dirty="0" smtClean="0">
                  <a:latin typeface="UD デジタル 教科書体 NK-R" panose="02020400000000000000" pitchFamily="18" charset="-128"/>
                  <a:ea typeface="UD デジタル 教科書体 NK-R" panose="02020400000000000000" pitchFamily="18" charset="-128"/>
                </a:rPr>
                <a:t>沿線まちづくり協議会 等</a:t>
              </a:r>
              <a:r>
                <a:rPr lang="ja-JP" altLang="en-US" sz="1050" b="1" spc="-50" dirty="0">
                  <a:latin typeface="UD デジタル 教科書体 NK-R" panose="02020400000000000000" pitchFamily="18" charset="-128"/>
                  <a:ea typeface="UD デジタル 教科書体 NK-R" panose="02020400000000000000" pitchFamily="18" charset="-128"/>
                </a:rPr>
                <a:t>）</a:t>
              </a:r>
              <a:endParaRPr lang="en-US" altLang="ja-JP" sz="1050" b="1" spc="-50" dirty="0" smtClean="0">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6503880" y="6265712"/>
              <a:ext cx="2333326" cy="468000"/>
            </a:xfrm>
            <a:prstGeom prst="roundRect">
              <a:avLst/>
            </a:prstGeom>
            <a:solidFill>
              <a:schemeClr val="bg1">
                <a:lumMod val="95000"/>
              </a:schemeClr>
            </a:solidFill>
            <a:ln w="34925" cmpd="dbl">
              <a:solidFill>
                <a:schemeClr val="bg1">
                  <a:lumMod val="65000"/>
                </a:schemeClr>
              </a:solidFill>
            </a:ln>
          </p:spPr>
          <p:txBody>
            <a:bodyPr wrap="square" lIns="36000" tIns="36000" rIns="36000" bIns="0" rtlCol="0" anchor="ctr">
              <a:noAutofit/>
            </a:bodyPr>
            <a:lstStyle/>
            <a:p>
              <a:pPr algn="ctr"/>
              <a:r>
                <a:rPr lang="ja-JP" altLang="en-US" sz="1200" b="1" dirty="0" smtClean="0">
                  <a:latin typeface="UD デジタル 教科書体 NK-R" panose="02020400000000000000" pitchFamily="18" charset="-128"/>
                  <a:ea typeface="UD デジタル 教科書体 NK-R" panose="02020400000000000000" pitchFamily="18" charset="-128"/>
                </a:rPr>
                <a:t>関係者連携の</a:t>
              </a:r>
              <a:r>
                <a:rPr lang="ja-JP" altLang="en-US" sz="1200" b="1" dirty="0">
                  <a:latin typeface="UD デジタル 教科書体 NK-R" panose="02020400000000000000" pitchFamily="18" charset="-128"/>
                  <a:ea typeface="UD デジタル 教科書体 NK-R" panose="02020400000000000000" pitchFamily="18" charset="-128"/>
                </a:rPr>
                <a:t>コーディネート</a:t>
              </a:r>
              <a:r>
                <a:rPr lang="ja-JP" altLang="en-US" sz="1200" b="1" dirty="0" smtClean="0">
                  <a:latin typeface="UD デジタル 教科書体 NK-R" panose="02020400000000000000" pitchFamily="18" charset="-128"/>
                  <a:ea typeface="UD デジタル 教科書体 NK-R" panose="02020400000000000000" pitchFamily="18" charset="-128"/>
                </a:rPr>
                <a:t>、</a:t>
              </a:r>
              <a:endParaRPr lang="en-US" altLang="ja-JP" sz="1200" b="1" dirty="0" smtClean="0">
                <a:latin typeface="UD デジタル 教科書体 NK-R" panose="02020400000000000000" pitchFamily="18" charset="-128"/>
                <a:ea typeface="UD デジタル 教科書体 NK-R" panose="02020400000000000000" pitchFamily="18" charset="-128"/>
              </a:endParaRPr>
            </a:p>
            <a:p>
              <a:pPr algn="ctr"/>
              <a:r>
                <a:rPr lang="ja-JP" altLang="en-US" sz="1200" b="1" dirty="0" smtClean="0">
                  <a:latin typeface="UD デジタル 教科書体 NK-R" panose="02020400000000000000" pitchFamily="18" charset="-128"/>
                  <a:ea typeface="UD デジタル 教科書体 NK-R" panose="02020400000000000000" pitchFamily="18" charset="-128"/>
                </a:rPr>
                <a:t>人的・技術的支援等</a:t>
              </a:r>
              <a:endParaRPr lang="en-US" altLang="ja-JP" sz="1200" b="1" dirty="0" smtClean="0">
                <a:latin typeface="UD デジタル 教科書体 NK-R" panose="02020400000000000000" pitchFamily="18" charset="-128"/>
                <a:ea typeface="UD デジタル 教科書体 NK-R" panose="02020400000000000000" pitchFamily="18" charset="-128"/>
              </a:endParaRPr>
            </a:p>
          </p:txBody>
        </p:sp>
        <p:sp>
          <p:nvSpPr>
            <p:cNvPr id="58" name="テキスト ボックス 57"/>
            <p:cNvSpPr txBox="1"/>
            <p:nvPr/>
          </p:nvSpPr>
          <p:spPr>
            <a:xfrm>
              <a:off x="6824543" y="5370327"/>
              <a:ext cx="1692000" cy="252000"/>
            </a:xfrm>
            <a:prstGeom prst="roundRect">
              <a:avLst/>
            </a:prstGeom>
            <a:solidFill>
              <a:schemeClr val="bg1"/>
            </a:solidFill>
            <a:ln>
              <a:solidFill>
                <a:schemeClr val="tx1"/>
              </a:solidFill>
              <a:prstDash val="dash"/>
            </a:ln>
          </p:spPr>
          <p:txBody>
            <a:bodyPr vert="horz" wrap="square" lIns="0" tIns="36000" rIns="0" bIns="0" rtlCol="0" anchor="ctr" anchorCtr="0">
              <a:noAutofit/>
            </a:bodyPr>
            <a:lstStyle/>
            <a:p>
              <a:pPr algn="ctr"/>
              <a:r>
                <a:rPr kumimoji="1" lang="ja-JP" altLang="en-US" sz="1200" b="1" dirty="0">
                  <a:latin typeface="UD デジタル 教科書体 NK-R" panose="02020400000000000000" pitchFamily="18" charset="-128"/>
                  <a:ea typeface="UD デジタル 教科書体 NK-R" panose="02020400000000000000" pitchFamily="18" charset="-128"/>
                </a:rPr>
                <a:t>実現</a:t>
              </a:r>
              <a:r>
                <a:rPr kumimoji="1" lang="ja-JP" altLang="en-US" sz="1200" b="1" dirty="0" smtClean="0">
                  <a:latin typeface="UD デジタル 教科書体 NK-R" panose="02020400000000000000" pitchFamily="18" charset="-128"/>
                  <a:ea typeface="UD デジタル 教科書体 NK-R" panose="02020400000000000000" pitchFamily="18" charset="-128"/>
                </a:rPr>
                <a:t>方策等の検討</a:t>
              </a:r>
              <a:endParaRPr kumimoji="1" lang="ja-JP" altLang="en-US" sz="1200" b="1" dirty="0">
                <a:latin typeface="UD デジタル 教科書体 NK-R" panose="02020400000000000000" pitchFamily="18" charset="-128"/>
                <a:ea typeface="UD デジタル 教科書体 NK-R" panose="02020400000000000000" pitchFamily="18" charset="-128"/>
              </a:endParaRPr>
            </a:p>
          </p:txBody>
        </p:sp>
      </p:grpSp>
      <p:grpSp>
        <p:nvGrpSpPr>
          <p:cNvPr id="12" name="グループ化 11"/>
          <p:cNvGrpSpPr/>
          <p:nvPr/>
        </p:nvGrpSpPr>
        <p:grpSpPr>
          <a:xfrm>
            <a:off x="147732" y="3328918"/>
            <a:ext cx="4358273" cy="3473579"/>
            <a:chOff x="147732" y="3328918"/>
            <a:chExt cx="4358273" cy="3473579"/>
          </a:xfrm>
        </p:grpSpPr>
        <p:sp>
          <p:nvSpPr>
            <p:cNvPr id="18" name="正方形/長方形 17"/>
            <p:cNvSpPr/>
            <p:nvPr/>
          </p:nvSpPr>
          <p:spPr>
            <a:xfrm>
              <a:off x="147732" y="3490497"/>
              <a:ext cx="4358273" cy="3312000"/>
            </a:xfrm>
            <a:prstGeom prst="rect">
              <a:avLst/>
            </a:prstGeom>
            <a:solidFill>
              <a:schemeClr val="bg1">
                <a:lumMod val="95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p:cNvSpPr txBox="1"/>
            <p:nvPr/>
          </p:nvSpPr>
          <p:spPr>
            <a:xfrm>
              <a:off x="1157563" y="3328918"/>
              <a:ext cx="2338610" cy="324000"/>
            </a:xfrm>
            <a:prstGeom prst="roundRect">
              <a:avLst/>
            </a:prstGeom>
            <a:solidFill>
              <a:schemeClr val="bg1"/>
            </a:solidFill>
            <a:ln w="19050">
              <a:solidFill>
                <a:schemeClr val="bg1">
                  <a:lumMod val="65000"/>
                </a:schemeClr>
              </a:solidFill>
            </a:ln>
          </p:spPr>
          <p:txBody>
            <a:bodyPr wrap="none" tIns="180000" bIns="144000" rtlCol="0" anchor="ctr" anchorCtr="0">
              <a:noAutofit/>
            </a:bodyPr>
            <a:lstStyle/>
            <a:p>
              <a:pPr algn="ctr"/>
              <a:r>
                <a:rPr lang="ja-JP" altLang="en-US" sz="1400" b="1" dirty="0" smtClean="0">
                  <a:latin typeface="UD デジタル 教科書体 NK-R" panose="02020400000000000000" pitchFamily="18" charset="-128"/>
                  <a:ea typeface="UD デジタル 教科書体 NK-R" panose="02020400000000000000" pitchFamily="18" charset="-128"/>
                </a:rPr>
                <a:t>市町村との連携体制の整備</a:t>
              </a:r>
              <a:endParaRPr lang="en-US" altLang="ja-JP" sz="1400" b="1" dirty="0" smtClean="0">
                <a:latin typeface="UD デジタル 教科書体 NK-R" panose="02020400000000000000" pitchFamily="18" charset="-128"/>
                <a:ea typeface="UD デジタル 教科書体 NK-R" panose="02020400000000000000" pitchFamily="18" charset="-128"/>
              </a:endParaRPr>
            </a:p>
          </p:txBody>
        </p:sp>
        <p:sp>
          <p:nvSpPr>
            <p:cNvPr id="4" name="フローチャート: 組合せ 3"/>
            <p:cNvSpPr/>
            <p:nvPr/>
          </p:nvSpPr>
          <p:spPr>
            <a:xfrm>
              <a:off x="2052536" y="5332710"/>
              <a:ext cx="548665" cy="108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 name="グループ化 2"/>
            <p:cNvGrpSpPr/>
            <p:nvPr/>
          </p:nvGrpSpPr>
          <p:grpSpPr>
            <a:xfrm>
              <a:off x="274868" y="5485795"/>
              <a:ext cx="4104000" cy="1269323"/>
              <a:chOff x="270927" y="5485795"/>
              <a:chExt cx="4104000" cy="1269323"/>
            </a:xfrm>
          </p:grpSpPr>
          <p:sp>
            <p:nvSpPr>
              <p:cNvPr id="14" name="正方形/長方形 13"/>
              <p:cNvSpPr/>
              <p:nvPr/>
            </p:nvSpPr>
            <p:spPr>
              <a:xfrm>
                <a:off x="270927" y="5485795"/>
                <a:ext cx="4104000" cy="1224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5" name="テキスト ボックス 14"/>
              <p:cNvSpPr txBox="1"/>
              <p:nvPr/>
            </p:nvSpPr>
            <p:spPr>
              <a:xfrm>
                <a:off x="415790" y="5547820"/>
                <a:ext cx="1728000" cy="252000"/>
              </a:xfrm>
              <a:prstGeom prst="roundRect">
                <a:avLst/>
              </a:prstGeom>
              <a:solidFill>
                <a:srgbClr val="2E75B6"/>
              </a:solidFill>
              <a:ln>
                <a:noFill/>
              </a:ln>
            </p:spPr>
            <p:txBody>
              <a:bodyPr wrap="square" lIns="36000" tIns="36000" rIns="36000" bIns="0" rtlCol="0" anchor="ctr">
                <a:noAutofit/>
              </a:bodyPr>
              <a:lstStyle/>
              <a:p>
                <a:pPr algn="ctr"/>
                <a:r>
                  <a:rPr lang="ja-JP" altLang="en-US" sz="1500" dirty="0" smtClean="0">
                    <a:solidFill>
                      <a:schemeClr val="bg1"/>
                    </a:solidFill>
                    <a:latin typeface="UD デジタル 教科書体 NK-R" panose="02020400000000000000" pitchFamily="18" charset="-128"/>
                    <a:ea typeface="UD デジタル 教科書体 NK-R" panose="02020400000000000000" pitchFamily="18" charset="-128"/>
                  </a:rPr>
                  <a:t>市町村ヒアリング</a:t>
                </a:r>
                <a:endParaRPr kumimoji="1" lang="ja-JP" altLang="en-US" sz="15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a:xfrm>
                <a:off x="486622" y="6414171"/>
                <a:ext cx="2520000" cy="34094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defTabSz="653156" eaLnBrk="0" fontAlgn="base" hangingPunct="0"/>
                <a:r>
                  <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実施主体</a:t>
                </a:r>
                <a:r>
                  <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大阪都市計画局</a:t>
                </a:r>
                <a:endParaRPr lang="en-US" altLang="ja-JP" sz="12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8" name="正方形/長方形 27"/>
              <p:cNvSpPr/>
              <p:nvPr/>
            </p:nvSpPr>
            <p:spPr>
              <a:xfrm>
                <a:off x="366186" y="6109516"/>
                <a:ext cx="3996000" cy="36000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Ins="72000" rtlCol="0" anchor="ctr"/>
              <a:lstStyle/>
              <a:p>
                <a:pPr marL="72000" indent="-457200" algn="just">
                  <a:spcAft>
                    <a:spcPts val="0"/>
                  </a:spcAft>
                </a:pPr>
                <a:r>
                  <a:rPr lang="ja-JP" altLang="en-US" sz="1200" spc="-1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a:t>
                </a:r>
                <a:r>
                  <a:rPr lang="en-US" altLang="ja-JP" sz="1200" spc="-1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GD</a:t>
                </a:r>
                <a:r>
                  <a:rPr lang="ja-JP" altLang="en-US" sz="1200" spc="-1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に記載の取組の進捗状況・課題や連携会議において共有した情報等の具体化に向けた</a:t>
                </a:r>
                <a:r>
                  <a:rPr lang="ja-JP" altLang="en-US" sz="1200" b="1" u="sng" spc="-1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意見交換</a:t>
                </a:r>
                <a:endParaRPr lang="en-US" altLang="ja-JP" sz="1200" b="1" u="sng" spc="-1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42" name="正方形/長方形 41"/>
              <p:cNvSpPr/>
              <p:nvPr/>
            </p:nvSpPr>
            <p:spPr>
              <a:xfrm>
                <a:off x="366187" y="5843404"/>
                <a:ext cx="792000" cy="216000"/>
              </a:xfrm>
              <a:prstGeom prst="rect">
                <a:avLst/>
              </a:prstGeom>
              <a:solidFill>
                <a:schemeClr val="accent5">
                  <a:lumMod val="20000"/>
                  <a:lumOff val="80000"/>
                </a:schemeClr>
              </a:solidFill>
              <a:ln w="9525">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＜目　的＞</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8" name="正方形/長方形 37"/>
              <p:cNvSpPr/>
              <p:nvPr/>
            </p:nvSpPr>
            <p:spPr>
              <a:xfrm>
                <a:off x="2199766" y="5547820"/>
                <a:ext cx="1656000" cy="25200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72000" indent="-457200" algn="just">
                  <a:spcAft>
                    <a:spcPts val="0"/>
                  </a:spcAft>
                </a:pPr>
                <a:r>
                  <a:rPr lang="ja-JP" altLang="en-US" sz="1200" spc="-15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（個別もしくはブロック別）</a:t>
                </a:r>
                <a:endParaRPr lang="en-US" altLang="ja-JP" sz="1200" b="1" u="sng" spc="-15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grpSp>
        <p:grpSp>
          <p:nvGrpSpPr>
            <p:cNvPr id="10" name="グループ化 9"/>
            <p:cNvGrpSpPr/>
            <p:nvPr/>
          </p:nvGrpSpPr>
          <p:grpSpPr>
            <a:xfrm>
              <a:off x="274868" y="3703624"/>
              <a:ext cx="4104000" cy="1584000"/>
              <a:chOff x="270927" y="3703624"/>
              <a:chExt cx="4104000" cy="1584000"/>
            </a:xfrm>
          </p:grpSpPr>
          <p:sp>
            <p:nvSpPr>
              <p:cNvPr id="8" name="正方形/長方形 7"/>
              <p:cNvSpPr/>
              <p:nvPr/>
            </p:nvSpPr>
            <p:spPr>
              <a:xfrm>
                <a:off x="270927" y="3703624"/>
                <a:ext cx="4104000" cy="1584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415790" y="3770901"/>
                <a:ext cx="2520000" cy="252000"/>
              </a:xfrm>
              <a:prstGeom prst="roundRect">
                <a:avLst/>
              </a:prstGeom>
              <a:solidFill>
                <a:srgbClr val="2E75B6"/>
              </a:solidFill>
              <a:ln>
                <a:noFill/>
              </a:ln>
            </p:spPr>
            <p:txBody>
              <a:bodyPr wrap="square" lIns="36000" tIns="36000" rIns="36000" bIns="0" rtlCol="0" anchor="ctr">
                <a:noAutofit/>
              </a:bodyPr>
              <a:lstStyle/>
              <a:p>
                <a:pPr algn="ctr"/>
                <a:r>
                  <a:rPr lang="ja-JP" altLang="en-US" sz="1500" dirty="0">
                    <a:solidFill>
                      <a:schemeClr val="bg1"/>
                    </a:solidFill>
                    <a:latin typeface="UD デジタル 教科書体 NK-R" panose="02020400000000000000" pitchFamily="18" charset="-128"/>
                    <a:ea typeface="UD デジタル 教科書体 NK-R" panose="02020400000000000000" pitchFamily="18" charset="-128"/>
                  </a:rPr>
                  <a:t>市町村</a:t>
                </a:r>
                <a:r>
                  <a:rPr lang="ja-JP" altLang="en-US" sz="1500" dirty="0" smtClean="0">
                    <a:solidFill>
                      <a:schemeClr val="bg1"/>
                    </a:solidFill>
                    <a:latin typeface="UD デジタル 教科書体 NK-R" panose="02020400000000000000" pitchFamily="18" charset="-128"/>
                    <a:ea typeface="UD デジタル 教科書体 NK-R" panose="02020400000000000000" pitchFamily="18" charset="-128"/>
                  </a:rPr>
                  <a:t>まちづくり連携会議</a:t>
                </a:r>
                <a:endParaRPr kumimoji="1" lang="ja-JP" altLang="en-US" sz="15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7" name="正方形/長方形 6"/>
              <p:cNvSpPr/>
              <p:nvPr/>
            </p:nvSpPr>
            <p:spPr>
              <a:xfrm>
                <a:off x="486622" y="4734544"/>
                <a:ext cx="3744000" cy="46800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defTabSz="653156" eaLnBrk="0" fontAlgn="base" hangingPunct="0"/>
                <a:r>
                  <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事務局</a:t>
                </a:r>
                <a:r>
                  <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大阪都市計画局・堺市</a:t>
                </a:r>
                <a:endPar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defTabSz="653156" eaLnBrk="0" fontAlgn="base" hangingPunct="0"/>
                <a:r>
                  <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ｵﾌﾞｻﾞｰﾊﾞｰ</a:t>
                </a:r>
                <a:r>
                  <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200" spc="-1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大阪府（都市整備部、環境農林水産部　他）</a:t>
                </a:r>
                <a:endParaRPr lang="en-US" altLang="ja-JP" sz="1200" spc="-1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defTabSz="653156" eaLnBrk="0" fontAlgn="base" hangingPunct="0"/>
                <a:r>
                  <a:rPr lang="ja-JP" altLang="en-US" sz="12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大阪市（計画調整局）</a:t>
                </a:r>
                <a:endPar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5" name="正方形/長方形 24"/>
              <p:cNvSpPr/>
              <p:nvPr/>
            </p:nvSpPr>
            <p:spPr>
              <a:xfrm>
                <a:off x="366187" y="4060720"/>
                <a:ext cx="791068" cy="216000"/>
              </a:xfrm>
              <a:prstGeom prst="rect">
                <a:avLst/>
              </a:prstGeom>
              <a:solidFill>
                <a:schemeClr val="accent5">
                  <a:lumMod val="20000"/>
                  <a:lumOff val="80000"/>
                </a:schemeClr>
              </a:solidFill>
              <a:ln w="9525">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＜目　的＞</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p:cNvSpPr/>
              <p:nvPr/>
            </p:nvSpPr>
            <p:spPr>
              <a:xfrm>
                <a:off x="366186" y="4272232"/>
                <a:ext cx="3996000" cy="461665"/>
              </a:xfrm>
              <a:prstGeom prst="rect">
                <a:avLst/>
              </a:prstGeom>
            </p:spPr>
            <p:txBody>
              <a:bodyPr wrap="square">
                <a:noAutofit/>
              </a:bodyPr>
              <a:lstStyle/>
              <a:p>
                <a:pPr marL="54000" indent="-457200" algn="just">
                  <a:spcAft>
                    <a:spcPts val="0"/>
                  </a:spcAft>
                </a:pPr>
                <a:r>
                  <a:rPr lang="ja-JP" altLang="en-US" sz="1200" spc="-1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・グランドデザイン推進本部で示した推進に向けた取組等に関する</a:t>
                </a:r>
                <a:r>
                  <a:rPr lang="ja-JP" altLang="en-US" sz="1200" b="1" u="sng" spc="-1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情報提供</a:t>
                </a:r>
                <a:r>
                  <a:rPr lang="en-US" altLang="ja-JP" sz="1200" b="1" u="sng" spc="-100" baseline="300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 </a:t>
                </a:r>
                <a:r>
                  <a:rPr lang="ja-JP" altLang="en-US" sz="1200" b="1" u="sng" spc="-1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・意見交換</a:t>
                </a:r>
                <a:endParaRPr lang="en-US" altLang="ja-JP" sz="1200" b="1" u="sng" spc="-1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grpSp>
      </p:grpSp>
      <p:grpSp>
        <p:nvGrpSpPr>
          <p:cNvPr id="21" name="グループ化 20"/>
          <p:cNvGrpSpPr/>
          <p:nvPr/>
        </p:nvGrpSpPr>
        <p:grpSpPr>
          <a:xfrm>
            <a:off x="1239933" y="2275792"/>
            <a:ext cx="6480000" cy="864000"/>
            <a:chOff x="1544733" y="2259917"/>
            <a:chExt cx="6480000" cy="792000"/>
          </a:xfrm>
        </p:grpSpPr>
        <p:sp>
          <p:nvSpPr>
            <p:cNvPr id="20" name="テキスト ボックス 19"/>
            <p:cNvSpPr txBox="1"/>
            <p:nvPr/>
          </p:nvSpPr>
          <p:spPr>
            <a:xfrm>
              <a:off x="1544733" y="2259917"/>
              <a:ext cx="6480000" cy="792000"/>
            </a:xfrm>
            <a:prstGeom prst="rect">
              <a:avLst/>
            </a:prstGeom>
            <a:solidFill>
              <a:srgbClr val="2E75B6"/>
            </a:solidFill>
            <a:ln w="31750" cmpd="dbl">
              <a:solidFill>
                <a:schemeClr val="accent1">
                  <a:lumMod val="60000"/>
                  <a:lumOff val="40000"/>
                </a:schemeClr>
              </a:solidFill>
            </a:ln>
          </p:spPr>
          <p:txBody>
            <a:bodyPr wrap="square" lIns="36000" tIns="108000" rIns="36000" bIns="0" rtlCol="0" anchor="t">
              <a:noAutofit/>
            </a:bodyPr>
            <a:lstStyle/>
            <a:p>
              <a:pPr algn="ctr"/>
              <a:r>
                <a:rPr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大阪のまちづくりグランドデザイン推進本部会議</a:t>
              </a:r>
              <a:endParaRPr kumimoji="1" lang="ja-JP" altLang="en-US"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2" name="正方形/長方形 31"/>
            <p:cNvSpPr/>
            <p:nvPr/>
          </p:nvSpPr>
          <p:spPr>
            <a:xfrm>
              <a:off x="2535681" y="2651991"/>
              <a:ext cx="4506520" cy="338554"/>
            </a:xfrm>
            <a:prstGeom prst="rect">
              <a:avLst/>
            </a:prstGeom>
            <a:noFill/>
            <a:ln>
              <a:noFill/>
              <a:prstDash val="dash"/>
            </a:ln>
          </p:spPr>
          <p:txBody>
            <a:bodyPr wrap="square" tIns="0" bIns="0">
              <a:spAutoFit/>
            </a:bodyPr>
            <a:lstStyle/>
            <a:p>
              <a:pPr marL="72000" indent="-457200" algn="just">
                <a:spcAft>
                  <a:spcPts val="0"/>
                </a:spcAft>
              </a:pPr>
              <a:r>
                <a:rPr lang="en-US" altLang="ja-JP"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 </a:t>
              </a:r>
              <a:r>
                <a:rPr lang="ja-JP" altLang="en-US"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・当該年度の取組方針　</a:t>
              </a:r>
              <a:r>
                <a:rPr lang="en-US" altLang="ja-JP"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a:t>
              </a:r>
              <a:r>
                <a:rPr lang="ja-JP" altLang="en-US"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　</a:t>
              </a:r>
              <a:r>
                <a:rPr lang="en-US" altLang="ja-JP"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R5</a:t>
              </a:r>
              <a:r>
                <a:rPr lang="ja-JP" altLang="en-US"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年度：　</a:t>
              </a:r>
              <a:r>
                <a:rPr lang="ja-JP" altLang="en-US" sz="1200" u="sng"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推進体制の構築</a:t>
              </a:r>
              <a:r>
                <a:rPr lang="ja-JP" altLang="en-US"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　、　推進に向けた取組</a:t>
              </a:r>
              <a:r>
                <a:rPr lang="en-US" altLang="ja-JP"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a:t>
              </a:r>
              <a:r>
                <a:rPr lang="ja-JP" altLang="en-US"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　　</a:t>
              </a:r>
              <a:endParaRPr lang="en-US" altLang="ja-JP" sz="1200" spc="-150" dirty="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a:p>
              <a:pPr marL="72000" indent="-457200" algn="just">
                <a:spcAft>
                  <a:spcPts val="0"/>
                </a:spcAft>
              </a:pPr>
              <a:r>
                <a:rPr lang="ja-JP" altLang="en-US"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 ・国や関係部局等の取り組みに関する情報提供 等</a:t>
              </a:r>
              <a:endParaRPr lang="en-US" altLang="ja-JP" sz="1200" spc="-150" dirty="0" smtClean="0">
                <a:solidFill>
                  <a:schemeClr val="bg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5" name="大かっこ 4"/>
            <p:cNvSpPr/>
            <p:nvPr/>
          </p:nvSpPr>
          <p:spPr>
            <a:xfrm>
              <a:off x="2509289" y="2632136"/>
              <a:ext cx="4483104" cy="363000"/>
            </a:xfrm>
            <a:prstGeom prst="bracketPair">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grpSp>
        <p:nvGrpSpPr>
          <p:cNvPr id="17" name="グループ化 16"/>
          <p:cNvGrpSpPr/>
          <p:nvPr/>
        </p:nvGrpSpPr>
        <p:grpSpPr>
          <a:xfrm>
            <a:off x="4761203" y="3328918"/>
            <a:ext cx="3744000" cy="1709579"/>
            <a:chOff x="4837403" y="3328918"/>
            <a:chExt cx="3744000" cy="1709579"/>
          </a:xfrm>
        </p:grpSpPr>
        <p:sp>
          <p:nvSpPr>
            <p:cNvPr id="49" name="正方形/長方形 48"/>
            <p:cNvSpPr/>
            <p:nvPr/>
          </p:nvSpPr>
          <p:spPr>
            <a:xfrm>
              <a:off x="4837403" y="3490497"/>
              <a:ext cx="3744000" cy="1548000"/>
            </a:xfrm>
            <a:prstGeom prst="rect">
              <a:avLst/>
            </a:prstGeom>
            <a:solidFill>
              <a:schemeClr val="bg1">
                <a:lumMod val="95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p:cNvSpPr txBox="1"/>
            <p:nvPr/>
          </p:nvSpPr>
          <p:spPr>
            <a:xfrm>
              <a:off x="5647403" y="3328918"/>
              <a:ext cx="2124000" cy="324000"/>
            </a:xfrm>
            <a:prstGeom prst="roundRect">
              <a:avLst/>
            </a:prstGeom>
            <a:solidFill>
              <a:schemeClr val="bg1"/>
            </a:solidFill>
            <a:ln w="19050">
              <a:solidFill>
                <a:schemeClr val="bg1">
                  <a:lumMod val="65000"/>
                </a:schemeClr>
              </a:solidFill>
            </a:ln>
          </p:spPr>
          <p:txBody>
            <a:bodyPr wrap="none" tIns="180000" bIns="144000" rtlCol="0" anchor="ctr" anchorCtr="0">
              <a:noAutofit/>
            </a:bodyPr>
            <a:lstStyle/>
            <a:p>
              <a:pPr algn="ctr"/>
              <a:r>
                <a:rPr lang="ja-JP" altLang="en-US" sz="1400" b="1" dirty="0" smtClean="0">
                  <a:latin typeface="UD デジタル 教科書体 NK-R" panose="02020400000000000000" pitchFamily="18" charset="-128"/>
                  <a:ea typeface="UD デジタル 教科書体 NK-R" panose="02020400000000000000" pitchFamily="18" charset="-128"/>
                </a:rPr>
                <a:t>鉄道事業者</a:t>
              </a:r>
              <a:r>
                <a:rPr lang="ja-JP" altLang="en-US" sz="1400" b="1" dirty="0">
                  <a:latin typeface="UD デジタル 教科書体 NK-R" panose="02020400000000000000" pitchFamily="18" charset="-128"/>
                  <a:ea typeface="UD デジタル 教科書体 NK-R" panose="02020400000000000000" pitchFamily="18" charset="-128"/>
                </a:rPr>
                <a:t>と</a:t>
              </a:r>
              <a:r>
                <a:rPr lang="ja-JP" altLang="en-US" sz="1400" b="1" dirty="0" smtClean="0">
                  <a:latin typeface="UD デジタル 教科書体 NK-R" panose="02020400000000000000" pitchFamily="18" charset="-128"/>
                  <a:ea typeface="UD デジタル 教科書体 NK-R" panose="02020400000000000000" pitchFamily="18" charset="-128"/>
                </a:rPr>
                <a:t>の連携</a:t>
              </a:r>
              <a:endParaRPr lang="en-US" altLang="ja-JP" sz="1400" b="1" dirty="0" smtClean="0">
                <a:latin typeface="UD デジタル 教科書体 NK-R" panose="02020400000000000000" pitchFamily="18" charset="-128"/>
                <a:ea typeface="UD デジタル 教科書体 NK-R" panose="02020400000000000000" pitchFamily="18" charset="-128"/>
              </a:endParaRPr>
            </a:p>
          </p:txBody>
        </p:sp>
        <p:grpSp>
          <p:nvGrpSpPr>
            <p:cNvPr id="11" name="グループ化 10"/>
            <p:cNvGrpSpPr/>
            <p:nvPr/>
          </p:nvGrpSpPr>
          <p:grpSpPr>
            <a:xfrm>
              <a:off x="4954121" y="3703624"/>
              <a:ext cx="3510564" cy="1242820"/>
              <a:chOff x="4949531" y="3703624"/>
              <a:chExt cx="3510564" cy="1242820"/>
            </a:xfrm>
          </p:grpSpPr>
          <p:sp>
            <p:nvSpPr>
              <p:cNvPr id="57" name="正方形/長方形 56"/>
              <p:cNvSpPr/>
              <p:nvPr/>
            </p:nvSpPr>
            <p:spPr>
              <a:xfrm>
                <a:off x="4949531" y="3703624"/>
                <a:ext cx="3492000" cy="122400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5" name="テキスト ボックス 54"/>
              <p:cNvSpPr txBox="1"/>
              <p:nvPr/>
            </p:nvSpPr>
            <p:spPr>
              <a:xfrm>
                <a:off x="5093788" y="3770901"/>
                <a:ext cx="2628000" cy="252000"/>
              </a:xfrm>
              <a:prstGeom prst="roundRect">
                <a:avLst/>
              </a:prstGeom>
              <a:solidFill>
                <a:srgbClr val="2E75B6"/>
              </a:solidFill>
              <a:ln>
                <a:noFill/>
              </a:ln>
            </p:spPr>
            <p:txBody>
              <a:bodyPr wrap="square" lIns="36000" tIns="36000" rIns="36000" bIns="0" rtlCol="0" anchor="ctr">
                <a:noAutofit/>
              </a:bodyPr>
              <a:lstStyle/>
              <a:p>
                <a:pPr algn="ctr"/>
                <a:r>
                  <a:rPr lang="ja-JP" altLang="en-US" sz="1500" dirty="0" smtClean="0">
                    <a:solidFill>
                      <a:schemeClr val="bg1"/>
                    </a:solidFill>
                    <a:latin typeface="UD デジタル 教科書体 NK-R" panose="02020400000000000000" pitchFamily="18" charset="-128"/>
                    <a:ea typeface="UD デジタル 教科書体 NK-R" panose="02020400000000000000" pitchFamily="18" charset="-128"/>
                  </a:rPr>
                  <a:t>鉄道沿線まちづくり推進会議</a:t>
                </a:r>
                <a:endParaRPr kumimoji="1" lang="ja-JP" altLang="en-US" sz="15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56" name="正方形/長方形 55"/>
              <p:cNvSpPr/>
              <p:nvPr/>
            </p:nvSpPr>
            <p:spPr>
              <a:xfrm>
                <a:off x="5035896" y="4060720"/>
                <a:ext cx="791068" cy="216000"/>
              </a:xfrm>
              <a:prstGeom prst="rect">
                <a:avLst/>
              </a:prstGeom>
              <a:solidFill>
                <a:schemeClr val="accent5">
                  <a:lumMod val="20000"/>
                  <a:lumOff val="80000"/>
                </a:schemeClr>
              </a:solidFill>
              <a:ln w="9525">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＜目　的＞</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9" name="正方形/長方形 58"/>
              <p:cNvSpPr/>
              <p:nvPr/>
            </p:nvSpPr>
            <p:spPr>
              <a:xfrm>
                <a:off x="5112095" y="4272232"/>
                <a:ext cx="3348000" cy="324000"/>
              </a:xfrm>
              <a:prstGeom prst="rect">
                <a:avLst/>
              </a:prstGeom>
              <a:noFill/>
              <a:ln w="3175">
                <a:noFill/>
                <a:prstDash val="dash"/>
              </a:ln>
            </p:spPr>
            <p:txBody>
              <a:bodyPr wrap="square" lIns="36000" rIns="0" anchor="t" anchorCtr="0">
                <a:noAutofit/>
              </a:bodyPr>
              <a:lstStyle/>
              <a:p>
                <a:pPr marL="54000" lvl="0" indent="-457200" algn="just" defTabSz="685800">
                  <a:spcBef>
                    <a:spcPts val="363"/>
                  </a:spcBef>
                  <a:defRPr/>
                </a:pPr>
                <a:r>
                  <a:rPr lang="ja-JP" altLang="en-US" sz="1200" spc="-100" dirty="0">
                    <a:latin typeface="UD デジタル 教科書体 NK-R" panose="02020400000000000000" pitchFamily="18" charset="-128"/>
                    <a:ea typeface="UD デジタル 教科書体 NK-R" panose="02020400000000000000" pitchFamily="18" charset="-128"/>
                  </a:rPr>
                  <a:t>・</a:t>
                </a:r>
                <a:r>
                  <a:rPr lang="ja-JP" altLang="en-US" sz="1200" spc="-100" dirty="0" smtClean="0">
                    <a:solidFill>
                      <a:prstClr val="black"/>
                    </a:solidFill>
                    <a:latin typeface="UD デジタル 教科書体 NK-R" panose="02020400000000000000" pitchFamily="18" charset="-128"/>
                    <a:ea typeface="UD デジタル 教科書体 NK-R" panose="02020400000000000000" pitchFamily="18" charset="-128"/>
                  </a:rPr>
                  <a:t>鉄道</a:t>
                </a:r>
                <a:r>
                  <a:rPr lang="ja-JP" altLang="en-US" sz="1200" spc="-100" dirty="0">
                    <a:solidFill>
                      <a:prstClr val="black"/>
                    </a:solidFill>
                    <a:latin typeface="UD デジタル 教科書体 NK-R" panose="02020400000000000000" pitchFamily="18" charset="-128"/>
                    <a:ea typeface="UD デジタル 教科書体 NK-R" panose="02020400000000000000" pitchFamily="18" charset="-128"/>
                  </a:rPr>
                  <a:t>を軸とした</a:t>
                </a:r>
                <a:r>
                  <a:rPr lang="ja-JP" altLang="en-US" sz="1200" spc="-100" dirty="0" smtClean="0">
                    <a:solidFill>
                      <a:prstClr val="black"/>
                    </a:solidFill>
                    <a:latin typeface="UD デジタル 教科書体 NK-R" panose="02020400000000000000" pitchFamily="18" charset="-128"/>
                    <a:ea typeface="UD デジタル 教科書体 NK-R" panose="02020400000000000000" pitchFamily="18" charset="-128"/>
                  </a:rPr>
                  <a:t>まちづくり</a:t>
                </a:r>
                <a:r>
                  <a:rPr lang="ja-JP" altLang="en-US" sz="1200" spc="-100" dirty="0">
                    <a:solidFill>
                      <a:prstClr val="black"/>
                    </a:solidFill>
                    <a:latin typeface="UD デジタル 教科書体 NK-R" panose="02020400000000000000" pitchFamily="18" charset="-128"/>
                    <a:ea typeface="UD デジタル 教科書体 NK-R" panose="02020400000000000000" pitchFamily="18" charset="-128"/>
                  </a:rPr>
                  <a:t>に</a:t>
                </a:r>
                <a:r>
                  <a:rPr lang="ja-JP" altLang="en-US" sz="1200" spc="-100" dirty="0" smtClean="0">
                    <a:solidFill>
                      <a:prstClr val="black"/>
                    </a:solidFill>
                    <a:latin typeface="UD デジタル 教科書体 NK-R" panose="02020400000000000000" pitchFamily="18" charset="-128"/>
                    <a:ea typeface="UD デジタル 教科書体 NK-R" panose="02020400000000000000" pitchFamily="18" charset="-128"/>
                  </a:rPr>
                  <a:t>関する情報提供・意見交換</a:t>
                </a:r>
                <a:endParaRPr lang="en-US" altLang="ja-JP" sz="1200" spc="-100" dirty="0" smtClean="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60" name="正方形/長方形 59"/>
              <p:cNvSpPr/>
              <p:nvPr/>
            </p:nvSpPr>
            <p:spPr>
              <a:xfrm>
                <a:off x="5207569" y="4478444"/>
                <a:ext cx="2484000" cy="46800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defTabSz="653156" eaLnBrk="0" fontAlgn="base" hangingPunct="0"/>
                <a:r>
                  <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メンバー</a:t>
                </a:r>
                <a:r>
                  <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鉄道事業者</a:t>
                </a:r>
                <a:endPar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defTabSz="653156" eaLnBrk="0" fontAlgn="base" hangingPunct="0"/>
                <a:r>
                  <a:rPr lang="ja-JP" altLang="en-US" sz="12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5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r>
                  <a:rPr lang="ja-JP" altLang="en-US"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大阪都市計画局・堺市</a:t>
                </a:r>
                <a:endParaRPr lang="en-US" altLang="ja-JP" sz="12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grpSp>
      <p:sp>
        <p:nvSpPr>
          <p:cNvPr id="50" name="フローチャート: 組合せ 49"/>
          <p:cNvSpPr/>
          <p:nvPr/>
        </p:nvSpPr>
        <p:spPr>
          <a:xfrm>
            <a:off x="6466556" y="5137007"/>
            <a:ext cx="1080000" cy="144000"/>
          </a:xfrm>
          <a:prstGeom prst="flowChartMerg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1" name="フローチャート: 組合せ 60"/>
          <p:cNvSpPr/>
          <p:nvPr/>
        </p:nvSpPr>
        <p:spPr>
          <a:xfrm>
            <a:off x="1786868" y="3180355"/>
            <a:ext cx="1080000" cy="108000"/>
          </a:xfrm>
          <a:prstGeom prst="flowChartMerg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2" name="フローチャート: 組合せ 61"/>
          <p:cNvSpPr/>
          <p:nvPr/>
        </p:nvSpPr>
        <p:spPr>
          <a:xfrm>
            <a:off x="6093203" y="3180355"/>
            <a:ext cx="1080000" cy="108000"/>
          </a:xfrm>
          <a:prstGeom prst="flowChartMerg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Tree>
    <p:extLst>
      <p:ext uri="{BB962C8B-B14F-4D97-AF65-F5344CB8AC3E}">
        <p14:creationId xmlns:p14="http://schemas.microsoft.com/office/powerpoint/2010/main" val="1665123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139856" y="1729130"/>
            <a:ext cx="8899876" cy="296348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grpSp>
        <p:nvGrpSpPr>
          <p:cNvPr id="44" name="グループ化 43"/>
          <p:cNvGrpSpPr/>
          <p:nvPr/>
        </p:nvGrpSpPr>
        <p:grpSpPr>
          <a:xfrm>
            <a:off x="330558" y="2013243"/>
            <a:ext cx="8518473" cy="577289"/>
            <a:chOff x="323528" y="1598387"/>
            <a:chExt cx="8518473" cy="577289"/>
          </a:xfrm>
        </p:grpSpPr>
        <p:sp>
          <p:nvSpPr>
            <p:cNvPr id="46" name="正方形/長方形 45"/>
            <p:cNvSpPr/>
            <p:nvPr/>
          </p:nvSpPr>
          <p:spPr>
            <a:xfrm>
              <a:off x="2129146" y="1599694"/>
              <a:ext cx="1656000" cy="5759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副本部長</a:t>
              </a:r>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p>
            <a:p>
              <a:pPr algn="ctr" defTabSz="653156" eaLnBrk="0" fontAlgn="base" hangingPunct="0"/>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大阪市長</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7" name="正方形/長方形 46"/>
            <p:cNvSpPr/>
            <p:nvPr/>
          </p:nvSpPr>
          <p:spPr>
            <a:xfrm>
              <a:off x="3934764" y="1599694"/>
              <a:ext cx="1656000" cy="5759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副本部長</a:t>
              </a:r>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p>
            <a:p>
              <a:pPr algn="ctr" defTabSz="653156" eaLnBrk="0" fontAlgn="base" hangingPunct="0"/>
              <a:r>
                <a:rPr lang="ja-JP" altLang="en-US"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堺市長</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8" name="正方形/長方形 47"/>
            <p:cNvSpPr/>
            <p:nvPr/>
          </p:nvSpPr>
          <p:spPr>
            <a:xfrm>
              <a:off x="5740382" y="1598387"/>
              <a:ext cx="1476000" cy="57728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市長会</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9" name="正方形/長方形 48"/>
            <p:cNvSpPr/>
            <p:nvPr/>
          </p:nvSpPr>
          <p:spPr>
            <a:xfrm>
              <a:off x="7366001" y="1603105"/>
              <a:ext cx="1476000" cy="57257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町村長会</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0" name="正方形/長方形 49"/>
            <p:cNvSpPr/>
            <p:nvPr/>
          </p:nvSpPr>
          <p:spPr>
            <a:xfrm>
              <a:off x="323528" y="1599694"/>
              <a:ext cx="1656000" cy="5759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本部長</a:t>
              </a:r>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p>
            <a:p>
              <a:pPr algn="ctr" defTabSz="653156" eaLnBrk="0" fontAlgn="base" hangingPunct="0"/>
              <a:r>
                <a:rPr lang="ja-JP" altLang="en-US"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大阪府知事</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sp>
        <p:nvSpPr>
          <p:cNvPr id="51" name="コンテンツ プレースホルダー 2"/>
          <p:cNvSpPr txBox="1">
            <a:spLocks/>
          </p:cNvSpPr>
          <p:nvPr/>
        </p:nvSpPr>
        <p:spPr>
          <a:xfrm>
            <a:off x="139856" y="3839474"/>
            <a:ext cx="5393342" cy="350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pPr>
            <a:endParaRPr lang="en-US" altLang="ja-JP" sz="1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52" name="正方形/長方形 51"/>
          <p:cNvSpPr/>
          <p:nvPr/>
        </p:nvSpPr>
        <p:spPr>
          <a:xfrm>
            <a:off x="330558" y="2780804"/>
            <a:ext cx="2253892" cy="274656"/>
          </a:xfrm>
          <a:prstGeom prst="rect">
            <a:avLst/>
          </a:prstGeom>
          <a:solidFill>
            <a:schemeClr val="accent1">
              <a:lumMod val="75000"/>
            </a:schemeClr>
          </a:solidFill>
          <a:ln w="9525">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ja-JP" altLang="en-US" sz="1600" dirty="0" smtClean="0">
                <a:solidFill>
                  <a:schemeClr val="bg1"/>
                </a:solidFill>
                <a:latin typeface="UD デジタル 教科書体 NK-R" panose="02020400000000000000" pitchFamily="18" charset="-128"/>
                <a:ea typeface="UD デジタル 教科書体 NK-R" panose="02020400000000000000" pitchFamily="18" charset="-128"/>
              </a:rPr>
              <a:t>想定するテーマ（例）</a:t>
            </a:r>
            <a:endPar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53" name="テキスト ボックス 52">
            <a:extLst>
              <a:ext uri="{FF2B5EF4-FFF2-40B4-BE49-F238E27FC236}">
                <a16:creationId xmlns:a16="http://schemas.microsoft.com/office/drawing/2014/main" id="{885A1CAE-36B7-4F38-8985-4D741AC0337C}"/>
              </a:ext>
            </a:extLst>
          </p:cNvPr>
          <p:cNvSpPr txBox="1"/>
          <p:nvPr/>
        </p:nvSpPr>
        <p:spPr>
          <a:xfrm>
            <a:off x="514147" y="3072304"/>
            <a:ext cx="8336407" cy="1539149"/>
          </a:xfrm>
          <a:prstGeom prst="rect">
            <a:avLst/>
          </a:prstGeom>
          <a:noFill/>
          <a:ln>
            <a:noFill/>
          </a:ln>
        </p:spPr>
        <p:txBody>
          <a:bodyPr wrap="square" lIns="0" tIns="0" rIns="0" bIns="0" rtlCol="0" anchor="t" anchorCtr="0">
            <a:noAutofit/>
          </a:bodyPr>
          <a:lstStyle/>
          <a:p>
            <a:pPr marL="342900" indent="-342900">
              <a:lnSpc>
                <a:spcPct val="150000"/>
              </a:lnSpc>
              <a:buFont typeface="+mj-ea"/>
              <a:buAutoNum type="circleNumDbPlain"/>
            </a:pPr>
            <a:r>
              <a:rPr lang="ja-JP" altLang="en-US" sz="1600" dirty="0">
                <a:latin typeface="UD デジタル 教科書体 NK-R" panose="02020400000000000000" pitchFamily="18" charset="-128"/>
                <a:ea typeface="UD デジタル 教科書体 NK-R" panose="02020400000000000000" pitchFamily="18" charset="-128"/>
              </a:rPr>
              <a:t>グランド</a:t>
            </a:r>
            <a:r>
              <a:rPr lang="ja-JP" altLang="en-US" sz="1600" dirty="0" smtClean="0">
                <a:latin typeface="UD デジタル 教科書体 NK-R" panose="02020400000000000000" pitchFamily="18" charset="-128"/>
                <a:ea typeface="UD デジタル 教科書体 NK-R" panose="02020400000000000000" pitchFamily="18" charset="-128"/>
              </a:rPr>
              <a:t>デザインの改定</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342900" indent="-342900">
              <a:lnSpc>
                <a:spcPct val="150000"/>
              </a:lnSpc>
              <a:buFont typeface="+mj-ea"/>
              <a:buAutoNum type="circleNumDbPlain"/>
            </a:pPr>
            <a:r>
              <a:rPr kumimoji="1" lang="ja-JP" altLang="en-US" sz="1600" dirty="0" smtClean="0">
                <a:latin typeface="UD デジタル 教科書体 NK-R" panose="02020400000000000000" pitchFamily="18" charset="-128"/>
                <a:ea typeface="UD デジタル 教科書体 NK-R" panose="02020400000000000000" pitchFamily="18" charset="-128"/>
              </a:rPr>
              <a:t>グランドデザイン推進に係る重要な方針</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pPr marL="342900" indent="-342900">
              <a:lnSpc>
                <a:spcPct val="150000"/>
              </a:lnSpc>
              <a:buFont typeface="+mj-ea"/>
              <a:buAutoNum type="circleNumDbPlain"/>
            </a:pPr>
            <a:r>
              <a:rPr kumimoji="1" lang="ja-JP" altLang="en-US" sz="1600" dirty="0" smtClean="0">
                <a:latin typeface="UD デジタル 教科書体 NK-R" panose="02020400000000000000" pitchFamily="18" charset="-128"/>
                <a:ea typeface="UD デジタル 教科書体 NK-R" panose="02020400000000000000" pitchFamily="18" charset="-128"/>
              </a:rPr>
              <a:t>グランドデザイン推進に</a:t>
            </a:r>
            <a:r>
              <a:rPr lang="ja-JP" altLang="en-US" sz="1600" dirty="0">
                <a:latin typeface="UD デジタル 教科書体 NK-R" panose="02020400000000000000" pitchFamily="18" charset="-128"/>
                <a:ea typeface="UD デジタル 教科書体 NK-R" panose="02020400000000000000" pitchFamily="18" charset="-128"/>
              </a:rPr>
              <a:t>向けた</a:t>
            </a:r>
            <a:r>
              <a:rPr kumimoji="1" lang="ja-JP" altLang="en-US" sz="1600" dirty="0" smtClean="0">
                <a:latin typeface="UD デジタル 教科書体 NK-R" panose="02020400000000000000" pitchFamily="18" charset="-128"/>
                <a:ea typeface="UD デジタル 教科書体 NK-R" panose="02020400000000000000" pitchFamily="18" charset="-128"/>
              </a:rPr>
              <a:t>取組及び進捗状況の確認</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pPr marL="342900" indent="-342900">
              <a:lnSpc>
                <a:spcPct val="150000"/>
              </a:lnSpc>
              <a:buFont typeface="+mj-ea"/>
              <a:buAutoNum type="circleNumDbPlain"/>
            </a:pPr>
            <a:r>
              <a:rPr lang="ja-JP" altLang="en-US" sz="1600" dirty="0" smtClean="0">
                <a:latin typeface="UD デジタル 教科書体 NK-R" panose="02020400000000000000" pitchFamily="18" charset="-128"/>
                <a:ea typeface="UD デジタル 教科書体 NK-R" panose="02020400000000000000" pitchFamily="18" charset="-128"/>
              </a:rPr>
              <a:t>その他、グランドデザインの推進に関すること</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grpSp>
        <p:nvGrpSpPr>
          <p:cNvPr id="2" name="グループ化 1"/>
          <p:cNvGrpSpPr/>
          <p:nvPr/>
        </p:nvGrpSpPr>
        <p:grpSpPr>
          <a:xfrm>
            <a:off x="2743199" y="4881656"/>
            <a:ext cx="3556001" cy="475810"/>
            <a:chOff x="2743199" y="4881656"/>
            <a:chExt cx="3556001" cy="475810"/>
          </a:xfrm>
        </p:grpSpPr>
        <p:sp>
          <p:nvSpPr>
            <p:cNvPr id="34" name="フローチャート: 組合せ 33"/>
            <p:cNvSpPr/>
            <p:nvPr/>
          </p:nvSpPr>
          <p:spPr>
            <a:xfrm>
              <a:off x="2743199" y="4894554"/>
              <a:ext cx="3556001" cy="462912"/>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latin typeface="UD デジタル 教科書体 NK-R" panose="02020400000000000000" pitchFamily="18" charset="-128"/>
                <a:ea typeface="UD デジタル 教科書体 NK-R" panose="02020400000000000000" pitchFamily="18" charset="-128"/>
              </a:endParaRPr>
            </a:p>
          </p:txBody>
        </p:sp>
        <p:sp>
          <p:nvSpPr>
            <p:cNvPr id="59" name="正方形/長方形 58">
              <a:extLst>
                <a:ext uri="{FF2B5EF4-FFF2-40B4-BE49-F238E27FC236}">
                  <a16:creationId xmlns:a16="http://schemas.microsoft.com/office/drawing/2014/main" id="{4A20ACEA-CBB2-438C-9047-EE6EC5823B3B}"/>
                </a:ext>
              </a:extLst>
            </p:cNvPr>
            <p:cNvSpPr/>
            <p:nvPr/>
          </p:nvSpPr>
          <p:spPr>
            <a:xfrm>
              <a:off x="3621199" y="4881656"/>
              <a:ext cx="1800000" cy="437763"/>
            </a:xfrm>
            <a:prstGeom prst="rect">
              <a:avLst/>
            </a:prstGeom>
            <a:noFill/>
            <a:ln w="6350">
              <a:no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ctr"/>
            <a:lstStyle/>
            <a:p>
              <a:pPr marL="98425" indent="-12700" algn="ctr"/>
              <a:r>
                <a:rPr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議事内容に応じた</a:t>
              </a:r>
              <a:endParaRPr lang="en-US" altLang="ja-JP" sz="14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marL="98425" indent="-12700" algn="ctr"/>
              <a:r>
                <a:rPr lang="ja-JP" altLang="en-US"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会議</a:t>
              </a:r>
              <a:r>
                <a:rPr lang="ja-JP" altLang="en-US" sz="14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運営</a:t>
              </a:r>
              <a:endParaRPr lang="en-US" altLang="ja-JP" sz="14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61" name="テキスト ボックス 60"/>
          <p:cNvSpPr txBox="1"/>
          <p:nvPr/>
        </p:nvSpPr>
        <p:spPr>
          <a:xfrm>
            <a:off x="293908" y="1528005"/>
            <a:ext cx="4967483" cy="378327"/>
          </a:xfrm>
          <a:prstGeom prst="roundRect">
            <a:avLst/>
          </a:prstGeom>
          <a:solidFill>
            <a:srgbClr val="2E75B6"/>
          </a:solidFill>
          <a:ln>
            <a:noFill/>
          </a:ln>
        </p:spPr>
        <p:txBody>
          <a:bodyPr wrap="square" lIns="36000" tIns="36000" rIns="36000" bIns="0" rtlCol="0">
            <a:noAutofit/>
          </a:bodyPr>
          <a:lstStyle/>
          <a:p>
            <a:pPr algn="ctr"/>
            <a:r>
              <a:rPr lang="ja-JP" altLang="en-US" dirty="0" smtClean="0">
                <a:solidFill>
                  <a:schemeClr val="bg1"/>
                </a:solidFill>
                <a:latin typeface="UD デジタル 教科書体 NK-R" panose="02020400000000000000" pitchFamily="18" charset="-128"/>
                <a:ea typeface="UD デジタル 教科書体 NK-R" panose="02020400000000000000" pitchFamily="18" charset="-128"/>
              </a:rPr>
              <a:t>大阪のまちづくりグランドデザイン推進本部会議</a:t>
            </a:r>
            <a:endPar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62" name="正方形/長方形 61">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8" name="テキスト ボックス 17">
            <a:extLst>
              <a:ext uri="{FF2B5EF4-FFF2-40B4-BE49-F238E27FC236}">
                <a16:creationId xmlns:a16="http://schemas.microsoft.com/office/drawing/2014/main" id="{8BA80873-6221-455C-A589-EE8AA5D6E87F}"/>
              </a:ext>
            </a:extLst>
          </p:cNvPr>
          <p:cNvSpPr txBox="1"/>
          <p:nvPr/>
        </p:nvSpPr>
        <p:spPr>
          <a:xfrm>
            <a:off x="144000" y="831033"/>
            <a:ext cx="8856000" cy="391628"/>
          </a:xfrm>
          <a:prstGeom prst="rect">
            <a:avLst/>
          </a:prstGeom>
          <a:noFill/>
          <a:ln w="12700">
            <a:solidFill>
              <a:schemeClr val="bg1">
                <a:lumMod val="50000"/>
              </a:schemeClr>
            </a:solidFill>
            <a:prstDash val="sysDash"/>
          </a:ln>
        </p:spPr>
        <p:txBody>
          <a:bodyPr wrap="square" lIns="144000" tIns="72000" rIns="72000" bIns="72000" anchor="ctr" anchorCtr="0">
            <a:spAutoFit/>
          </a:bodyPr>
          <a:lstStyle/>
          <a:p>
            <a:pPr algn="just">
              <a:lnSpc>
                <a:spcPct val="100000"/>
              </a:lnSpc>
            </a:pPr>
            <a:r>
              <a:rPr lang="ja-JP" altLang="en-US" sz="1600" spc="-50" dirty="0">
                <a:latin typeface="UD デジタル 教科書体 NK-R" panose="02020400000000000000" pitchFamily="18" charset="-128"/>
                <a:ea typeface="UD デジタル 教科書体 NK-R" panose="02020400000000000000" pitchFamily="18" charset="-128"/>
              </a:rPr>
              <a:t>機動的にグランドデザインの推進を図るため、議事内容に</a:t>
            </a:r>
            <a:r>
              <a:rPr lang="ja-JP" altLang="en-US" sz="1600" spc="-50" dirty="0" smtClean="0">
                <a:latin typeface="UD デジタル 教科書体 NK-R" panose="02020400000000000000" pitchFamily="18" charset="-128"/>
                <a:ea typeface="UD デジタル 教科書体 NK-R" panose="02020400000000000000" pitchFamily="18" charset="-128"/>
              </a:rPr>
              <a:t>応じて柔軟に会議を運営</a:t>
            </a:r>
            <a:endParaRPr lang="en-US" altLang="ja-JP" sz="1600" spc="-50" dirty="0">
              <a:latin typeface="UD デジタル 教科書体 NK-R" panose="02020400000000000000" pitchFamily="18" charset="-128"/>
              <a:ea typeface="UD デジタル 教科書体 NK-R" panose="02020400000000000000" pitchFamily="18" charset="-128"/>
            </a:endParaRPr>
          </a:p>
        </p:txBody>
      </p:sp>
      <p:sp>
        <p:nvSpPr>
          <p:cNvPr id="20" name="正方形/長方形 19">
            <a:extLst>
              <a:ext uri="{FF2B5EF4-FFF2-40B4-BE49-F238E27FC236}">
                <a16:creationId xmlns:a16="http://schemas.microsoft.com/office/drawing/2014/main" id="{4A20ACEA-CBB2-438C-9047-EE6EC5823B3B}"/>
              </a:ext>
            </a:extLst>
          </p:cNvPr>
          <p:cNvSpPr/>
          <p:nvPr/>
        </p:nvSpPr>
        <p:spPr>
          <a:xfrm>
            <a:off x="275216" y="5602974"/>
            <a:ext cx="8573815" cy="95821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mpd="dbl">
            <a:solidFill>
              <a:schemeClr val="tx1"/>
            </a:solidFill>
            <a:prstDash val="solid"/>
          </a:ln>
          <a:effectLst/>
        </p:spPr>
        <p:style>
          <a:lnRef idx="2">
            <a:schemeClr val="accent6"/>
          </a:lnRef>
          <a:fillRef idx="1">
            <a:schemeClr val="lt1"/>
          </a:fillRef>
          <a:effectRef idx="0">
            <a:schemeClr val="accent6"/>
          </a:effectRef>
          <a:fontRef idx="minor">
            <a:schemeClr val="dk1"/>
          </a:fontRef>
        </p:style>
        <p:txBody>
          <a:bodyPr lIns="36000" tIns="45720" rIns="36000" bIns="45720" spcCol="0" rtlCol="0" anchor="ctr"/>
          <a:lstStyle/>
          <a:p>
            <a:pPr marL="98425" indent="-12700" algn="ctr">
              <a:lnSpc>
                <a:spcPct val="150000"/>
              </a:lnSpc>
            </a:pPr>
            <a:r>
              <a:rPr lang="ja-JP" altLang="en-US"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今後、進捗状況を確認する場合など、本部長が認めるときは、</a:t>
            </a:r>
            <a:endParaRPr lang="en-US" altLang="ja-JP"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98425" indent="-12700" algn="ctr">
              <a:lnSpc>
                <a:spcPct val="150000"/>
              </a:lnSpc>
            </a:pPr>
            <a:r>
              <a:rPr lang="ja-JP" altLang="en-US" b="1" u="sng" kern="100" dirty="0" smtClean="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大阪府副知事が主宰することが可能　（テーマ③、④を想定）</a:t>
            </a:r>
            <a:endParaRPr lang="en-US" altLang="ja-JP" b="1" u="sng"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2"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spcAft>
                <a:spcPts val="0"/>
              </a:spcAft>
            </a:pPr>
            <a:r>
              <a:rPr lang="ja-JP" altLang="en-US" sz="1800" dirty="0" smtClean="0">
                <a:latin typeface="UD デジタル 教科書体 NK-R" panose="02020400000000000000" pitchFamily="18" charset="-128"/>
                <a:ea typeface="UD デジタル 教科書体 NK-R" panose="02020400000000000000" pitchFamily="18" charset="-128"/>
              </a:rPr>
              <a:t>（３）</a:t>
            </a:r>
            <a:r>
              <a:rPr lang="ja-JP" altLang="en-US" sz="1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グランドデザイン推進に</a:t>
            </a:r>
            <a:r>
              <a:rPr lang="ja-JP" altLang="en-US" sz="1800" dirty="0" smtClean="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rPr>
              <a:t>向けた体制の構築</a:t>
            </a:r>
            <a:endParaRPr lang="en-US" altLang="ja-JP" sz="1800" dirty="0">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sp>
        <p:nvSpPr>
          <p:cNvPr id="21"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15</a:t>
            </a:fld>
            <a:endParaRPr lang="ja-JP" alt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934412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B9113A0-8895-FAA0-1100-96C33C1AF2F9}"/>
              </a:ext>
            </a:extLst>
          </p:cNvPr>
          <p:cNvSpPr/>
          <p:nvPr/>
        </p:nvSpPr>
        <p:spPr>
          <a:xfrm>
            <a:off x="6462" y="2954286"/>
            <a:ext cx="9137538" cy="90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1" y="3128297"/>
            <a:ext cx="9144000" cy="6223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3200" dirty="0" smtClean="0"/>
              <a:t>（４）</a:t>
            </a:r>
            <a:r>
              <a:rPr lang="ja-JP" altLang="en-US" sz="3200" dirty="0"/>
              <a:t>グランドデザインの</a:t>
            </a:r>
            <a:r>
              <a:rPr lang="ja-JP" altLang="en-US" sz="3200" dirty="0" smtClean="0"/>
              <a:t>推進に向けた取組</a:t>
            </a:r>
            <a:endParaRPr lang="ja-JP" altLang="en-US" sz="3200" dirty="0"/>
          </a:p>
        </p:txBody>
      </p:sp>
    </p:spTree>
    <p:extLst>
      <p:ext uri="{BB962C8B-B14F-4D97-AF65-F5344CB8AC3E}">
        <p14:creationId xmlns:p14="http://schemas.microsoft.com/office/powerpoint/2010/main" val="7665034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4"/>
          <p:cNvSpPr>
            <a:spLocks noGrp="1"/>
          </p:cNvSpPr>
          <p:nvPr>
            <p:ph type="sldNum" sz="quarter" idx="12"/>
          </p:nvPr>
        </p:nvSpPr>
        <p:spPr>
          <a:xfrm>
            <a:off x="8608308" y="6520962"/>
            <a:ext cx="535692" cy="337038"/>
          </a:xfrm>
          <a:no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17</a:t>
            </a:fld>
            <a:endParaRPr lang="ja-JP" altLang="en-US" sz="1800" dirty="0">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589244" y="2621052"/>
            <a:ext cx="7956096" cy="400110"/>
          </a:xfrm>
          <a:prstGeom prst="rect">
            <a:avLst/>
          </a:prstGeom>
          <a:noFill/>
          <a:ln>
            <a:noFill/>
          </a:ln>
        </p:spPr>
        <p:txBody>
          <a:bodyPr wrap="square" rtlCol="0">
            <a:spAutoFit/>
          </a:bodyPr>
          <a:lstStyle/>
          <a:p>
            <a:r>
              <a:rPr lang="ja-JP" altLang="en-US" sz="2000" dirty="0" smtClean="0">
                <a:latin typeface="UD デジタル 教科書体 NK-R" panose="02020400000000000000" pitchFamily="18" charset="-128"/>
                <a:ea typeface="UD デジタル 教科書体 NK-R" panose="02020400000000000000" pitchFamily="18" charset="-128"/>
              </a:rPr>
              <a:t>① </a:t>
            </a:r>
            <a:r>
              <a:rPr kumimoji="1" lang="ja-JP" altLang="en-US" sz="2000" dirty="0" smtClean="0">
                <a:latin typeface="UD デジタル 教科書体 NK-R" panose="02020400000000000000" pitchFamily="18" charset="-128"/>
                <a:ea typeface="UD デジタル 教科書体 NK-R" panose="02020400000000000000" pitchFamily="18" charset="-128"/>
              </a:rPr>
              <a:t>多様な主体の共有や参画を促し、まちづくりの機運醸成等を図る取組</a:t>
            </a:r>
            <a:endParaRPr kumimoji="1"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52" name="テキスト ボックス 51"/>
          <p:cNvSpPr txBox="1"/>
          <p:nvPr/>
        </p:nvSpPr>
        <p:spPr>
          <a:xfrm>
            <a:off x="589244" y="3514694"/>
            <a:ext cx="6583828" cy="400110"/>
          </a:xfrm>
          <a:prstGeom prst="rect">
            <a:avLst/>
          </a:prstGeom>
          <a:noFill/>
          <a:ln>
            <a:noFill/>
          </a:ln>
        </p:spPr>
        <p:txBody>
          <a:bodyPr wrap="square" rtlCol="0">
            <a:spAutoFit/>
          </a:bodyPr>
          <a:lstStyle/>
          <a:p>
            <a:r>
              <a:rPr kumimoji="1" lang="ja-JP" altLang="en-US" sz="2000" dirty="0" smtClean="0">
                <a:latin typeface="UD デジタル 教科書体 NK-R" panose="02020400000000000000" pitchFamily="18" charset="-128"/>
                <a:ea typeface="UD デジタル 教科書体 NK-R" panose="02020400000000000000" pitchFamily="18" charset="-128"/>
              </a:rPr>
              <a:t>② 民間主導のまちづくりを推進するための環境整備</a:t>
            </a:r>
            <a:endParaRPr kumimoji="1"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54" name="テキスト ボックス 53"/>
          <p:cNvSpPr txBox="1"/>
          <p:nvPr/>
        </p:nvSpPr>
        <p:spPr>
          <a:xfrm>
            <a:off x="589244" y="5301979"/>
            <a:ext cx="4937839" cy="400110"/>
          </a:xfrm>
          <a:prstGeom prst="rect">
            <a:avLst/>
          </a:prstGeom>
          <a:noFill/>
          <a:ln>
            <a:noFill/>
          </a:ln>
        </p:spPr>
        <p:txBody>
          <a:bodyPr wrap="square" rtlCol="0">
            <a:spAutoFit/>
          </a:bodyPr>
          <a:lstStyle/>
          <a:p>
            <a:r>
              <a:rPr lang="ja-JP" altLang="en-US" sz="2000" dirty="0" smtClean="0">
                <a:latin typeface="UD デジタル 教科書体 NK-R" panose="02020400000000000000" pitchFamily="18" charset="-128"/>
                <a:ea typeface="UD デジタル 教科書体 NK-R" panose="02020400000000000000" pitchFamily="18" charset="-128"/>
              </a:rPr>
              <a:t>④ </a:t>
            </a:r>
            <a:r>
              <a:rPr kumimoji="1" lang="ja-JP" altLang="en-US" sz="2000" dirty="0" smtClean="0">
                <a:latin typeface="UD デジタル 教科書体 NK-R" panose="02020400000000000000" pitchFamily="18" charset="-128"/>
                <a:ea typeface="UD デジタル 教科書体 NK-R" panose="02020400000000000000" pitchFamily="18" charset="-128"/>
              </a:rPr>
              <a:t>まちづくりを育てるための取組の推進</a:t>
            </a:r>
            <a:endParaRPr kumimoji="1"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a:off x="589244" y="4408336"/>
            <a:ext cx="5292056" cy="400110"/>
          </a:xfrm>
          <a:prstGeom prst="rect">
            <a:avLst/>
          </a:prstGeom>
          <a:noFill/>
          <a:ln>
            <a:noFill/>
          </a:ln>
        </p:spPr>
        <p:txBody>
          <a:bodyPr wrap="square" rtlCol="0">
            <a:spAutoFit/>
          </a:bodyPr>
          <a:lstStyle/>
          <a:p>
            <a:r>
              <a:rPr lang="ja-JP" altLang="en-US" sz="2000" dirty="0" smtClean="0">
                <a:latin typeface="UD デジタル 教科書体 NK-R" panose="02020400000000000000" pitchFamily="18" charset="-128"/>
                <a:ea typeface="UD デジタル 教科書体 NK-R" panose="02020400000000000000" pitchFamily="18" charset="-128"/>
              </a:rPr>
              <a:t>③ </a:t>
            </a:r>
            <a:r>
              <a:rPr kumimoji="1" lang="ja-JP" altLang="en-US" sz="2000" dirty="0" smtClean="0">
                <a:latin typeface="UD デジタル 教科書体 NK-R" panose="02020400000000000000" pitchFamily="18" charset="-128"/>
                <a:ea typeface="UD デジタル 教科書体 NK-R" panose="02020400000000000000" pitchFamily="18" charset="-128"/>
              </a:rPr>
              <a:t>市町村及び広域連携のまちづくりの</a:t>
            </a:r>
            <a:r>
              <a:rPr lang="ja-JP" altLang="en-US" sz="2000" dirty="0">
                <a:latin typeface="UD デジタル 教科書体 NK-R" panose="02020400000000000000" pitchFamily="18" charset="-128"/>
                <a:ea typeface="UD デジタル 教科書体 NK-R" panose="02020400000000000000" pitchFamily="18" charset="-128"/>
              </a:rPr>
              <a:t>推進</a:t>
            </a:r>
            <a:endParaRPr kumimoji="1"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17" name="テキスト ボックス 16">
            <a:extLst>
              <a:ext uri="{FF2B5EF4-FFF2-40B4-BE49-F238E27FC236}">
                <a16:creationId xmlns:a16="http://schemas.microsoft.com/office/drawing/2014/main" id="{8BA80873-6221-455C-A589-EE8AA5D6E87F}"/>
              </a:ext>
            </a:extLst>
          </p:cNvPr>
          <p:cNvSpPr txBox="1"/>
          <p:nvPr/>
        </p:nvSpPr>
        <p:spPr>
          <a:xfrm>
            <a:off x="144000" y="648000"/>
            <a:ext cx="8856000" cy="648000"/>
          </a:xfrm>
          <a:prstGeom prst="rect">
            <a:avLst/>
          </a:prstGeom>
          <a:noFill/>
          <a:ln w="12700">
            <a:solidFill>
              <a:schemeClr val="bg1">
                <a:lumMod val="50000"/>
              </a:schemeClr>
            </a:solidFill>
            <a:prstDash val="sysDash"/>
          </a:ln>
        </p:spPr>
        <p:txBody>
          <a:bodyPr wrap="square" lIns="108000" tIns="108000" rIns="108000" bIns="72000" anchor="ctr" anchorCtr="0">
            <a:noAutofit/>
          </a:bodyPr>
          <a:lstStyle/>
          <a:p>
            <a:pPr algn="just">
              <a:lnSpc>
                <a:spcPct val="100000"/>
              </a:lnSpc>
            </a:pPr>
            <a:r>
              <a:rPr lang="ja-JP" altLang="en-US" sz="1600" dirty="0" smtClean="0">
                <a:latin typeface="UD デジタル 教科書体 NK-R" panose="02020400000000000000" pitchFamily="18" charset="-128"/>
                <a:ea typeface="UD デジタル 教科書体 NK-R" panose="02020400000000000000" pitchFamily="18" charset="-128"/>
              </a:rPr>
              <a:t>推進体制のもと、各主体がそれぞれの役割を果たしながら、今後の社会状況の変化にも対応しつつ、 民間の活力を最大限発揮し、多様な主体が一体となったまちづくりを推進</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20" name="テキスト ボックス 19">
            <a:extLst>
              <a:ext uri="{FF2B5EF4-FFF2-40B4-BE49-F238E27FC236}">
                <a16:creationId xmlns:a16="http://schemas.microsoft.com/office/drawing/2014/main" id="{8BA80873-6221-455C-A589-EE8AA5D6E87F}"/>
              </a:ext>
            </a:extLst>
          </p:cNvPr>
          <p:cNvSpPr txBox="1"/>
          <p:nvPr/>
        </p:nvSpPr>
        <p:spPr>
          <a:xfrm>
            <a:off x="556239" y="1813886"/>
            <a:ext cx="2303072" cy="453183"/>
          </a:xfrm>
          <a:prstGeom prst="rect">
            <a:avLst/>
          </a:prstGeom>
          <a:solidFill>
            <a:schemeClr val="bg1">
              <a:lumMod val="50000"/>
            </a:schemeClr>
          </a:solidFill>
          <a:ln w="12700">
            <a:noFill/>
            <a:prstDash val="sysDash"/>
          </a:ln>
        </p:spPr>
        <p:txBody>
          <a:bodyPr wrap="square" lIns="108000" tIns="72000" rIns="108000" bIns="72000" anchor="b">
            <a:spAutoFit/>
          </a:bodyPr>
          <a:lstStyle/>
          <a:p>
            <a:pPr algn="ctr">
              <a:lnSpc>
                <a:spcPct val="100000"/>
              </a:lnSpc>
            </a:pPr>
            <a:r>
              <a:rPr lang="ja-JP" altLang="en-US" sz="2000" dirty="0" smtClean="0">
                <a:solidFill>
                  <a:schemeClr val="bg1"/>
                </a:solidFill>
                <a:latin typeface="UD デジタル 教科書体 NK-R" panose="02020400000000000000" pitchFamily="18" charset="-128"/>
                <a:ea typeface="UD デジタル 教科書体 NK-R" panose="02020400000000000000" pitchFamily="18" charset="-128"/>
              </a:rPr>
              <a:t>推進に向けた取組</a:t>
            </a:r>
            <a:endParaRPr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cxnSp>
        <p:nvCxnSpPr>
          <p:cNvPr id="4" name="直線コネクタ 3"/>
          <p:cNvCxnSpPr/>
          <p:nvPr/>
        </p:nvCxnSpPr>
        <p:spPr>
          <a:xfrm>
            <a:off x="556239" y="2267069"/>
            <a:ext cx="7989101"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smtClean="0">
                <a:latin typeface="UD デジタル 教科書体 NK-R" panose="02020400000000000000" pitchFamily="18" charset="-128"/>
                <a:ea typeface="UD デジタル 教科書体 NK-R" panose="02020400000000000000" pitchFamily="18" charset="-128"/>
              </a:rPr>
              <a:t>（４）</a:t>
            </a:r>
            <a:r>
              <a:rPr lang="ja-JP" altLang="en-US" sz="1800" dirty="0">
                <a:latin typeface="UD デジタル 教科書体 NK-R" panose="02020400000000000000" pitchFamily="18" charset="-128"/>
                <a:ea typeface="UD デジタル 教科書体 NK-R" panose="02020400000000000000" pitchFamily="18" charset="-128"/>
              </a:rPr>
              <a:t>グランドデザインの</a:t>
            </a:r>
            <a:r>
              <a:rPr lang="ja-JP" altLang="en-US" sz="1800" dirty="0" smtClean="0">
                <a:latin typeface="UD デジタル 教科書体 NK-R" panose="02020400000000000000" pitchFamily="18" charset="-128"/>
                <a:ea typeface="UD デジタル 教科書体 NK-R" panose="02020400000000000000" pitchFamily="18" charset="-128"/>
              </a:rPr>
              <a:t>推進に向けた取組</a:t>
            </a:r>
            <a:endParaRPr lang="ja-JP" altLang="en-US" sz="1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894333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142907" y="5197668"/>
            <a:ext cx="8892000" cy="1584832"/>
          </a:xfrm>
          <a:prstGeom prst="rect">
            <a:avLst/>
          </a:prstGeom>
          <a:solidFill>
            <a:srgbClr val="FF33CC">
              <a:alpha val="10000"/>
            </a:srgbClr>
          </a:solidFill>
          <a:ln>
            <a:solidFill>
              <a:srgbClr val="FF33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0" name="正方形/長方形 49"/>
          <p:cNvSpPr/>
          <p:nvPr/>
        </p:nvSpPr>
        <p:spPr>
          <a:xfrm>
            <a:off x="142907" y="1334188"/>
            <a:ext cx="8892000" cy="3528000"/>
          </a:xfrm>
          <a:prstGeom prst="rect">
            <a:avLst/>
          </a:prstGeom>
          <a:solidFill>
            <a:srgbClr val="9070AF">
              <a:alpha val="10000"/>
            </a:srgbClr>
          </a:solidFill>
          <a:ln>
            <a:solidFill>
              <a:srgbClr val="9070A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3" name="正方形/長方形 2">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smtClean="0">
                <a:latin typeface="UD デジタル 教科書体 NK-R" panose="02020400000000000000" pitchFamily="18" charset="-128"/>
                <a:ea typeface="UD デジタル 教科書体 NK-R" panose="02020400000000000000" pitchFamily="18" charset="-128"/>
              </a:rPr>
              <a:t>（４）</a:t>
            </a:r>
            <a:r>
              <a:rPr lang="ja-JP" altLang="en-US" sz="1800" dirty="0">
                <a:latin typeface="UD デジタル 教科書体 NK-R" panose="02020400000000000000" pitchFamily="18" charset="-128"/>
                <a:ea typeface="UD デジタル 教科書体 NK-R" panose="02020400000000000000" pitchFamily="18" charset="-128"/>
              </a:rPr>
              <a:t>グランドデザインの</a:t>
            </a:r>
            <a:r>
              <a:rPr lang="ja-JP" altLang="en-US" sz="1800" dirty="0" smtClean="0">
                <a:latin typeface="UD デジタル 教科書体 NK-R" panose="02020400000000000000" pitchFamily="18" charset="-128"/>
                <a:ea typeface="UD デジタル 教科書体 NK-R" panose="02020400000000000000" pitchFamily="18" charset="-128"/>
              </a:rPr>
              <a:t>推進に向けた取組</a:t>
            </a:r>
            <a:endParaRPr lang="ja-JP" altLang="en-US" sz="1800" dirty="0">
              <a:latin typeface="UD デジタル 教科書体 NK-R" panose="02020400000000000000" pitchFamily="18" charset="-128"/>
              <a:ea typeface="UD デジタル 教科書体 NK-R" panose="02020400000000000000" pitchFamily="18" charset="-128"/>
            </a:endParaRPr>
          </a:p>
        </p:txBody>
      </p:sp>
      <p:grpSp>
        <p:nvGrpSpPr>
          <p:cNvPr id="25" name="グループ化 24"/>
          <p:cNvGrpSpPr/>
          <p:nvPr/>
        </p:nvGrpSpPr>
        <p:grpSpPr>
          <a:xfrm>
            <a:off x="4747846" y="1943432"/>
            <a:ext cx="4606558" cy="1073990"/>
            <a:chOff x="4747846" y="1741236"/>
            <a:chExt cx="4606558" cy="1073990"/>
          </a:xfrm>
        </p:grpSpPr>
        <p:sp>
          <p:nvSpPr>
            <p:cNvPr id="7" name="テキスト ボックス 6"/>
            <p:cNvSpPr txBox="1"/>
            <p:nvPr/>
          </p:nvSpPr>
          <p:spPr>
            <a:xfrm flipH="1">
              <a:off x="4862676" y="1741236"/>
              <a:ext cx="3063130" cy="288000"/>
            </a:xfrm>
            <a:prstGeom prst="rect">
              <a:avLst/>
            </a:prstGeom>
            <a:solidFill>
              <a:schemeClr val="bg1"/>
            </a:solidFill>
            <a:ln w="19050">
              <a:noFill/>
            </a:ln>
          </p:spPr>
          <p:txBody>
            <a:bodyPr wrap="square" rtlCol="0">
              <a:spAutoFit/>
            </a:bodyPr>
            <a:lstStyle/>
            <a:p>
              <a:r>
                <a:rPr kumimoji="1" lang="ja-JP" altLang="en-US" sz="1200" dirty="0" smtClean="0">
                  <a:latin typeface="UD デジタル 教科書体 NK-R" panose="02020400000000000000" pitchFamily="18" charset="-128"/>
                  <a:ea typeface="UD デジタル 教科書体 NK-R" panose="02020400000000000000" pitchFamily="18" charset="-128"/>
                </a:rPr>
                <a:t>○ まちづくり指針（まちづくり手引書）の作成</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flipH="1">
              <a:off x="4862675" y="2399728"/>
              <a:ext cx="2414168" cy="415498"/>
            </a:xfrm>
            <a:prstGeom prst="rect">
              <a:avLst/>
            </a:prstGeom>
            <a:noFill/>
          </p:spPr>
          <p:txBody>
            <a:bodyPr wrap="square" lIns="216000"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 まちづくりの考え方や誘導方策</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lang="ja-JP" altLang="en-US" sz="1050" dirty="0" smtClean="0">
                  <a:latin typeface="UD デジタル 教科書体 NK-R" panose="02020400000000000000" pitchFamily="18" charset="-128"/>
                  <a:ea typeface="UD デジタル 教科書体 NK-R" panose="02020400000000000000" pitchFamily="18" charset="-128"/>
                </a:rPr>
                <a:t>➤ 大阪のまちづくりガイドブック</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p:cNvSpPr txBox="1"/>
            <p:nvPr/>
          </p:nvSpPr>
          <p:spPr>
            <a:xfrm flipH="1">
              <a:off x="4747846" y="2027413"/>
              <a:ext cx="4606558" cy="425758"/>
            </a:xfrm>
            <a:prstGeom prst="rect">
              <a:avLst/>
            </a:prstGeom>
            <a:noFill/>
          </p:spPr>
          <p:txBody>
            <a:bodyPr wrap="square" lIns="216000" rtlCol="0">
              <a:spAutoFit/>
            </a:bodyPr>
            <a:lstStyle/>
            <a:p>
              <a:pPr>
                <a:lnSpc>
                  <a:spcPts val="1300"/>
                </a:lnSpc>
              </a:pPr>
              <a:r>
                <a:rPr kumimoji="1" lang="ja-JP" altLang="en-US" sz="1050" dirty="0" smtClean="0">
                  <a:latin typeface="UD デジタル 教科書体 NK-R" panose="02020400000000000000" pitchFamily="18" charset="-128"/>
                  <a:ea typeface="UD デジタル 教科書体 NK-R" panose="02020400000000000000" pitchFamily="18" charset="-128"/>
                </a:rPr>
                <a:t>市町村や民間事業者等がまちづくりの進め方や各種法制度・補助制度</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a:lnSpc>
                  <a:spcPts val="1300"/>
                </a:lnSpc>
              </a:pPr>
              <a:r>
                <a:rPr kumimoji="1" lang="ja-JP" altLang="en-US" sz="1050" dirty="0" smtClean="0">
                  <a:latin typeface="UD デジタル 教科書体 NK-R" panose="02020400000000000000" pitchFamily="18" charset="-128"/>
                  <a:ea typeface="UD デジタル 教科書体 NK-R" panose="02020400000000000000" pitchFamily="18" charset="-128"/>
                </a:rPr>
                <a:t>について理解を深め、まちづくりの取組が促進されるよう手引書を作成</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grpSp>
      <p:grpSp>
        <p:nvGrpSpPr>
          <p:cNvPr id="26" name="グループ化 25"/>
          <p:cNvGrpSpPr/>
          <p:nvPr/>
        </p:nvGrpSpPr>
        <p:grpSpPr>
          <a:xfrm>
            <a:off x="4747846" y="3946886"/>
            <a:ext cx="4218829" cy="942797"/>
            <a:chOff x="4747846" y="3938069"/>
            <a:chExt cx="4218829" cy="942797"/>
          </a:xfrm>
        </p:grpSpPr>
        <p:sp>
          <p:nvSpPr>
            <p:cNvPr id="11" name="テキスト ボックス 10"/>
            <p:cNvSpPr txBox="1"/>
            <p:nvPr/>
          </p:nvSpPr>
          <p:spPr>
            <a:xfrm flipH="1">
              <a:off x="4862675" y="3938069"/>
              <a:ext cx="2180742" cy="276999"/>
            </a:xfrm>
            <a:prstGeom prst="rect">
              <a:avLst/>
            </a:prstGeom>
            <a:solidFill>
              <a:schemeClr val="bg1"/>
            </a:solidFill>
            <a:ln w="19050">
              <a:noFill/>
            </a:ln>
          </p:spPr>
          <p:txBody>
            <a:bodyPr wrap="square" rtlCol="0">
              <a:spAutoFit/>
            </a:bodyPr>
            <a:lstStyle/>
            <a:p>
              <a:r>
                <a:rPr kumimoji="1" lang="ja-JP" altLang="en-US" sz="1200" dirty="0" smtClean="0">
                  <a:latin typeface="UD デジタル 教科書体 NK-R" panose="02020400000000000000" pitchFamily="18" charset="-128"/>
                  <a:ea typeface="UD デジタル 教科書体 NK-R" panose="02020400000000000000" pitchFamily="18" charset="-128"/>
                </a:rPr>
                <a:t>○ 鉄道沿線まちづくりの推進</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p:cNvSpPr txBox="1"/>
            <p:nvPr/>
          </p:nvSpPr>
          <p:spPr>
            <a:xfrm flipH="1">
              <a:off x="4862675" y="4570525"/>
              <a:ext cx="4104000" cy="310341"/>
            </a:xfrm>
            <a:prstGeom prst="rect">
              <a:avLst/>
            </a:prstGeom>
            <a:noFill/>
          </p:spPr>
          <p:txBody>
            <a:bodyPr wrap="square" lIns="216000" rtlCol="0">
              <a:spAutoFit/>
            </a:bodyPr>
            <a:lstStyle/>
            <a:p>
              <a:pPr>
                <a:lnSpc>
                  <a:spcPts val="1700"/>
                </a:lnSpc>
              </a:pPr>
              <a:r>
                <a:rPr kumimoji="1" lang="ja-JP" altLang="en-US" sz="1050" dirty="0" smtClean="0">
                  <a:latin typeface="UD デジタル 教科書体 NK-R" panose="02020400000000000000" pitchFamily="18" charset="-128"/>
                  <a:ea typeface="UD デジタル 教科書体 NK-R" panose="02020400000000000000" pitchFamily="18" charset="-128"/>
                </a:rPr>
                <a:t>➤ 鉄道事</a:t>
              </a:r>
              <a:r>
                <a:rPr lang="ja-JP" altLang="en-US" sz="1050" dirty="0" smtClean="0">
                  <a:latin typeface="UD デジタル 教科書体 NK-R" panose="02020400000000000000" pitchFamily="18" charset="-128"/>
                  <a:ea typeface="UD デジタル 教科書体 NK-R" panose="02020400000000000000" pitchFamily="18" charset="-128"/>
                </a:rPr>
                <a:t>業者</a:t>
              </a:r>
              <a:r>
                <a:rPr lang="ja-JP" altLang="en-US" sz="1050" dirty="0">
                  <a:latin typeface="UD デジタル 教科書体 NK-R" panose="02020400000000000000" pitchFamily="18" charset="-128"/>
                  <a:ea typeface="UD デジタル 教科書体 NK-R" panose="02020400000000000000" pitchFamily="18" charset="-128"/>
                </a:rPr>
                <a:t>・</a:t>
              </a:r>
              <a:r>
                <a:rPr lang="ja-JP" altLang="en-US" sz="1050" dirty="0" smtClean="0">
                  <a:latin typeface="UD デジタル 教科書体 NK-R" panose="02020400000000000000" pitchFamily="18" charset="-128"/>
                  <a:ea typeface="UD デジタル 教科書体 NK-R" panose="02020400000000000000" pitchFamily="18" charset="-128"/>
                </a:rPr>
                <a:t>沿線</a:t>
              </a:r>
              <a:r>
                <a:rPr lang="ja-JP" altLang="en-US" sz="1050" dirty="0">
                  <a:latin typeface="UD デジタル 教科書体 NK-R" panose="02020400000000000000" pitchFamily="18" charset="-128"/>
                  <a:ea typeface="UD デジタル 教科書体 NK-R" panose="02020400000000000000" pitchFamily="18" charset="-128"/>
                </a:rPr>
                <a:t>市町村と</a:t>
              </a:r>
              <a:r>
                <a:rPr kumimoji="1" lang="ja-JP" altLang="en-US" sz="1050" dirty="0" smtClean="0">
                  <a:latin typeface="UD デジタル 教科書体 NK-R" panose="02020400000000000000" pitchFamily="18" charset="-128"/>
                  <a:ea typeface="UD デジタル 教科書体 NK-R" panose="02020400000000000000" pitchFamily="18" charset="-128"/>
                </a:rPr>
                <a:t>連携した鉄道沿線まちづくり</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sp>
          <p:nvSpPr>
            <p:cNvPr id="22" name="テキスト ボックス 21"/>
            <p:cNvSpPr txBox="1"/>
            <p:nvPr/>
          </p:nvSpPr>
          <p:spPr>
            <a:xfrm flipH="1">
              <a:off x="4747846" y="4221443"/>
              <a:ext cx="4104867" cy="425758"/>
            </a:xfrm>
            <a:prstGeom prst="rect">
              <a:avLst/>
            </a:prstGeom>
            <a:noFill/>
          </p:spPr>
          <p:txBody>
            <a:bodyPr wrap="square" lIns="216000" rIns="0" rtlCol="0">
              <a:spAutoFit/>
            </a:bodyPr>
            <a:lstStyle/>
            <a:p>
              <a:pPr>
                <a:lnSpc>
                  <a:spcPts val="1300"/>
                </a:lnSpc>
              </a:pPr>
              <a:r>
                <a:rPr lang="ja-JP" altLang="en-US" sz="1050" dirty="0">
                  <a:latin typeface="UD デジタル 教科書体 NK-R" panose="02020400000000000000" pitchFamily="18" charset="-128"/>
                  <a:ea typeface="UD デジタル 教科書体 NK-R" panose="02020400000000000000" pitchFamily="18" charset="-128"/>
                </a:rPr>
                <a:t>めざすべき</a:t>
              </a:r>
              <a:r>
                <a:rPr lang="ja-JP" altLang="en-US" sz="1050" dirty="0" smtClean="0">
                  <a:latin typeface="UD デジタル 教科書体 NK-R" panose="02020400000000000000" pitchFamily="18" charset="-128"/>
                  <a:ea typeface="UD デジタル 教科書体 NK-R" panose="02020400000000000000" pitchFamily="18" charset="-128"/>
                </a:rPr>
                <a:t>都市</a:t>
              </a:r>
              <a:r>
                <a:rPr lang="ja-JP" altLang="en-US" sz="1050" dirty="0">
                  <a:latin typeface="UD デジタル 教科書体 NK-R" panose="02020400000000000000" pitchFamily="18" charset="-128"/>
                  <a:ea typeface="UD デジタル 教科書体 NK-R" panose="02020400000000000000" pitchFamily="18" charset="-128"/>
                </a:rPr>
                <a:t>構造</a:t>
              </a:r>
              <a:r>
                <a:rPr lang="ja-JP" altLang="en-US" sz="1050" dirty="0" smtClean="0">
                  <a:latin typeface="UD デジタル 教科書体 NK-R" panose="02020400000000000000" pitchFamily="18" charset="-128"/>
                  <a:ea typeface="UD デジタル 教科書体 NK-R" panose="02020400000000000000" pitchFamily="18" charset="-128"/>
                </a:rPr>
                <a:t>の実現に</a:t>
              </a:r>
              <a:r>
                <a:rPr lang="ja-JP" altLang="en-US" sz="1050" dirty="0">
                  <a:latin typeface="UD デジタル 教科書体 NK-R" panose="02020400000000000000" pitchFamily="18" charset="-128"/>
                  <a:ea typeface="UD デジタル 教科書体 NK-R" panose="02020400000000000000" pitchFamily="18" charset="-128"/>
                </a:rPr>
                <a:t>向けて、民間</a:t>
              </a:r>
              <a:r>
                <a:rPr lang="ja-JP" altLang="en-US" sz="1050" dirty="0" smtClean="0">
                  <a:latin typeface="UD デジタル 教科書体 NK-R" panose="02020400000000000000" pitchFamily="18" charset="-128"/>
                  <a:ea typeface="UD デジタル 教科書体 NK-R" panose="02020400000000000000" pitchFamily="18" charset="-128"/>
                </a:rPr>
                <a:t>の活力を最大限引き出し</a:t>
              </a:r>
              <a:endParaRPr lang="en-US" altLang="ja-JP" sz="1050" dirty="0" smtClean="0">
                <a:latin typeface="UD デジタル 教科書体 NK-R" panose="02020400000000000000" pitchFamily="18" charset="-128"/>
                <a:ea typeface="UD デジタル 教科書体 NK-R" panose="02020400000000000000" pitchFamily="18" charset="-128"/>
              </a:endParaRPr>
            </a:p>
            <a:p>
              <a:pPr>
                <a:lnSpc>
                  <a:spcPts val="1300"/>
                </a:lnSpc>
              </a:pPr>
              <a:r>
                <a:rPr lang="ja-JP" altLang="en-US" sz="1050" dirty="0" smtClean="0">
                  <a:latin typeface="UD デジタル 教科書体 NK-R" panose="02020400000000000000" pitchFamily="18" charset="-128"/>
                  <a:ea typeface="UD デジタル 教科書体 NK-R" panose="02020400000000000000" pitchFamily="18" charset="-128"/>
                </a:rPr>
                <a:t>多様な主体が一体となったまちづくり</a:t>
              </a:r>
              <a:r>
                <a:rPr lang="ja-JP" altLang="en-US" sz="1050" dirty="0">
                  <a:latin typeface="UD デジタル 教科書体 NK-R" panose="02020400000000000000" pitchFamily="18" charset="-128"/>
                  <a:ea typeface="UD デジタル 教科書体 NK-R" panose="02020400000000000000" pitchFamily="18" charset="-128"/>
                </a:rPr>
                <a:t>を</a:t>
              </a:r>
              <a:r>
                <a:rPr lang="ja-JP" altLang="en-US" sz="1050" dirty="0" smtClean="0">
                  <a:latin typeface="UD デジタル 教科書体 NK-R" panose="02020400000000000000" pitchFamily="18" charset="-128"/>
                  <a:ea typeface="UD デジタル 教科書体 NK-R" panose="02020400000000000000" pitchFamily="18" charset="-128"/>
                </a:rPr>
                <a:t>コーディネート</a:t>
              </a:r>
              <a:endParaRPr lang="ja-JP" altLang="en-US" sz="1050" dirty="0">
                <a:latin typeface="UD デジタル 教科書体 NK-R" panose="02020400000000000000" pitchFamily="18" charset="-128"/>
                <a:ea typeface="UD デジタル 教科書体 NK-R" panose="02020400000000000000" pitchFamily="18" charset="-128"/>
              </a:endParaRPr>
            </a:p>
          </p:txBody>
        </p:sp>
      </p:grpSp>
      <p:grpSp>
        <p:nvGrpSpPr>
          <p:cNvPr id="30" name="グループ化 29"/>
          <p:cNvGrpSpPr/>
          <p:nvPr/>
        </p:nvGrpSpPr>
        <p:grpSpPr>
          <a:xfrm>
            <a:off x="4747846" y="5489903"/>
            <a:ext cx="3889028" cy="1283733"/>
            <a:chOff x="4747846" y="5446465"/>
            <a:chExt cx="3889028" cy="1283733"/>
          </a:xfrm>
        </p:grpSpPr>
        <p:sp>
          <p:nvSpPr>
            <p:cNvPr id="17" name="テキスト ボックス 16"/>
            <p:cNvSpPr txBox="1"/>
            <p:nvPr/>
          </p:nvSpPr>
          <p:spPr>
            <a:xfrm flipH="1">
              <a:off x="4862675" y="6153117"/>
              <a:ext cx="3508696" cy="577081"/>
            </a:xfrm>
            <a:prstGeom prst="rect">
              <a:avLst/>
            </a:prstGeom>
            <a:noFill/>
          </p:spPr>
          <p:txBody>
            <a:bodyPr wrap="square" lIns="216000" rIns="0" rtlCol="0">
              <a:spAutoFit/>
            </a:bodyPr>
            <a:lstStyle/>
            <a:p>
              <a:r>
                <a:rPr lang="ja-JP" altLang="en-US" sz="1050" dirty="0" smtClean="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自転車を活用した広域連携型まちづくり</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 淀川沿川まちづくり</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 生駒山系の歴史・文化資源を活かしたまちづくり</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flipH="1">
              <a:off x="4859519" y="5446465"/>
              <a:ext cx="2706522" cy="292388"/>
            </a:xfrm>
            <a:prstGeom prst="rect">
              <a:avLst/>
            </a:prstGeom>
            <a:solidFill>
              <a:schemeClr val="bg1"/>
            </a:solidFill>
          </p:spPr>
          <p:txBody>
            <a:bodyPr wrap="square" rtlCol="0">
              <a:spAutoFit/>
            </a:bodyPr>
            <a:lstStyle/>
            <a:p>
              <a:r>
                <a:rPr kumimoji="1" lang="ja-JP" altLang="en-US" sz="1300" dirty="0" smtClean="0">
                  <a:latin typeface="UD デジタル 教科書体 NK-R" panose="02020400000000000000" pitchFamily="18" charset="-128"/>
                  <a:ea typeface="UD デジタル 教科書体 NK-R" panose="02020400000000000000" pitchFamily="18" charset="-128"/>
                </a:rPr>
                <a:t>○ </a:t>
              </a:r>
              <a:r>
                <a:rPr kumimoji="1" lang="ja-JP" altLang="en-US" sz="1300" dirty="0">
                  <a:latin typeface="UD デジタル 教科書体 NK-R" panose="02020400000000000000" pitchFamily="18" charset="-128"/>
                  <a:ea typeface="UD デジタル 教科書体 NK-R" panose="02020400000000000000" pitchFamily="18" charset="-128"/>
                </a:rPr>
                <a:t>広域</a:t>
              </a:r>
              <a:r>
                <a:rPr kumimoji="1" lang="ja-JP" altLang="en-US" sz="1300" dirty="0" smtClean="0">
                  <a:latin typeface="UD デジタル 教科書体 NK-R" panose="02020400000000000000" pitchFamily="18" charset="-128"/>
                  <a:ea typeface="UD デジタル 教科書体 NK-R" panose="02020400000000000000" pitchFamily="18" charset="-128"/>
                </a:rPr>
                <a:t>連携による地域魅力の発信</a:t>
              </a:r>
              <a:endParaRPr kumimoji="1" lang="ja-JP" altLang="en-US" sz="1300" dirty="0">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p:cNvSpPr txBox="1"/>
            <p:nvPr/>
          </p:nvSpPr>
          <p:spPr>
            <a:xfrm flipH="1">
              <a:off x="4747846" y="5747489"/>
              <a:ext cx="3889028" cy="425758"/>
            </a:xfrm>
            <a:prstGeom prst="rect">
              <a:avLst/>
            </a:prstGeom>
            <a:noFill/>
          </p:spPr>
          <p:txBody>
            <a:bodyPr wrap="square" lIns="216000" rIns="0" rtlCol="0">
              <a:spAutoFit/>
            </a:bodyPr>
            <a:lstStyle/>
            <a:p>
              <a:pPr>
                <a:lnSpc>
                  <a:spcPts val="1300"/>
                </a:lnSpc>
              </a:pPr>
              <a:r>
                <a:rPr lang="ja-JP" altLang="en-US" sz="1050" dirty="0" smtClean="0">
                  <a:latin typeface="UD デジタル 教科書体 NK-R" panose="02020400000000000000" pitchFamily="18" charset="-128"/>
                  <a:ea typeface="UD デジタル 教科書体 NK-R" panose="02020400000000000000" pitchFamily="18" charset="-128"/>
                </a:rPr>
                <a:t>多様な地域資源を活かした地域活性化に向けて、地域魅力に係る情報発信等を実施</a:t>
              </a:r>
              <a:endParaRPr lang="ja-JP" altLang="en-US" sz="1050" dirty="0">
                <a:latin typeface="UD デジタル 教科書体 NK-R" panose="02020400000000000000" pitchFamily="18" charset="-128"/>
                <a:ea typeface="UD デジタル 教科書体 NK-R" panose="02020400000000000000" pitchFamily="18" charset="-128"/>
              </a:endParaRPr>
            </a:p>
          </p:txBody>
        </p:sp>
      </p:grpSp>
      <p:grpSp>
        <p:nvGrpSpPr>
          <p:cNvPr id="19" name="グループ化 18"/>
          <p:cNvGrpSpPr/>
          <p:nvPr/>
        </p:nvGrpSpPr>
        <p:grpSpPr>
          <a:xfrm>
            <a:off x="4747846" y="3113702"/>
            <a:ext cx="4290829" cy="782602"/>
            <a:chOff x="4747846" y="3065242"/>
            <a:chExt cx="4290829" cy="782602"/>
          </a:xfrm>
        </p:grpSpPr>
        <p:sp>
          <p:nvSpPr>
            <p:cNvPr id="10" name="テキスト ボックス 9"/>
            <p:cNvSpPr txBox="1"/>
            <p:nvPr/>
          </p:nvSpPr>
          <p:spPr>
            <a:xfrm flipH="1">
              <a:off x="4862675" y="3065242"/>
              <a:ext cx="3508696" cy="276999"/>
            </a:xfrm>
            <a:prstGeom prst="rect">
              <a:avLst/>
            </a:prstGeom>
            <a:solidFill>
              <a:schemeClr val="bg1"/>
            </a:solidFill>
            <a:ln w="19050">
              <a:noFill/>
            </a:ln>
          </p:spPr>
          <p:txBody>
            <a:bodyPr wrap="square" rtlCol="0">
              <a:spAutoFit/>
            </a:bodyPr>
            <a:lstStyle/>
            <a:p>
              <a:r>
                <a:rPr kumimoji="1" lang="ja-JP" altLang="en-US" sz="1200" dirty="0" smtClean="0">
                  <a:latin typeface="UD デジタル 教科書体 NK-R" panose="02020400000000000000" pitchFamily="18" charset="-128"/>
                  <a:ea typeface="UD デジタル 教科書体 NK-R" panose="02020400000000000000" pitchFamily="18" charset="-128"/>
                </a:rPr>
                <a:t>○ 法制度・手法等の改善に向けた国への働きかけ</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20" name="テキスト ボックス 19"/>
            <p:cNvSpPr txBox="1"/>
            <p:nvPr/>
          </p:nvSpPr>
          <p:spPr>
            <a:xfrm flipH="1">
              <a:off x="4747846" y="3346038"/>
              <a:ext cx="3889028" cy="284693"/>
            </a:xfrm>
            <a:prstGeom prst="rect">
              <a:avLst/>
            </a:prstGeom>
            <a:noFill/>
          </p:spPr>
          <p:txBody>
            <a:bodyPr wrap="square" lIns="216000" rIns="0" rtlCol="0">
              <a:spAutoFit/>
            </a:bodyPr>
            <a:lstStyle/>
            <a:p>
              <a:pPr>
                <a:lnSpc>
                  <a:spcPts val="1500"/>
                </a:lnSpc>
              </a:pPr>
              <a:r>
                <a:rPr lang="ja-JP" altLang="en-US" sz="1050" dirty="0">
                  <a:latin typeface="UD デジタル 教科書体 NK-R" panose="02020400000000000000" pitchFamily="18" charset="-128"/>
                  <a:ea typeface="UD デジタル 教科書体 NK-R" panose="02020400000000000000" pitchFamily="18" charset="-128"/>
                </a:rPr>
                <a:t>国の支援</a:t>
              </a:r>
              <a:r>
                <a:rPr lang="ja-JP" altLang="en-US" sz="1050" dirty="0" smtClean="0">
                  <a:latin typeface="UD デジタル 教科書体 NK-R" panose="02020400000000000000" pitchFamily="18" charset="-128"/>
                  <a:ea typeface="UD デジタル 教科書体 NK-R" panose="02020400000000000000" pitchFamily="18" charset="-128"/>
                </a:rPr>
                <a:t>等を要する課題の解決に向けて、国への働きかけを実施</a:t>
              </a:r>
              <a:r>
                <a:rPr kumimoji="1" lang="ja-JP" altLang="en-US" sz="1050" dirty="0" smtClean="0">
                  <a:latin typeface="UD デジタル 教科書体 NK-R" panose="02020400000000000000" pitchFamily="18" charset="-128"/>
                  <a:ea typeface="UD デジタル 教科書体 NK-R" panose="02020400000000000000" pitchFamily="18" charset="-128"/>
                </a:rPr>
                <a:t>　　　　　　　　　　　　　　　　　　　　　　　　　　　　　　　　　　　　　 　　</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sp>
          <p:nvSpPr>
            <p:cNvPr id="24" name="テキスト ボックス 23"/>
            <p:cNvSpPr txBox="1"/>
            <p:nvPr/>
          </p:nvSpPr>
          <p:spPr>
            <a:xfrm flipH="1">
              <a:off x="4862675" y="3563151"/>
              <a:ext cx="4176000" cy="284693"/>
            </a:xfrm>
            <a:prstGeom prst="rect">
              <a:avLst/>
            </a:prstGeom>
            <a:noFill/>
          </p:spPr>
          <p:txBody>
            <a:bodyPr wrap="square" lIns="216000" rIns="0" rtlCol="0">
              <a:spAutoFit/>
            </a:bodyPr>
            <a:lstStyle/>
            <a:p>
              <a:pPr>
                <a:lnSpc>
                  <a:spcPts val="1500"/>
                </a:lnSpc>
              </a:pPr>
              <a:r>
                <a:rPr kumimoji="1" lang="ja-JP" altLang="en-US" sz="1050" dirty="0" smtClean="0">
                  <a:latin typeface="UD デジタル 教科書体 NK-R" panose="02020400000000000000" pitchFamily="18" charset="-128"/>
                  <a:ea typeface="UD デジタル 教科書体 NK-R" panose="02020400000000000000" pitchFamily="18" charset="-128"/>
                </a:rPr>
                <a:t>➤ 国の施策並びに予算に関する提案・要望</a:t>
              </a:r>
              <a:r>
                <a:rPr kumimoji="1"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smtClean="0">
                  <a:latin typeface="UD デジタル 教科書体 NK-R" panose="02020400000000000000" pitchFamily="18" charset="-128"/>
                  <a:ea typeface="UD デジタル 教科書体 NK-R" panose="02020400000000000000" pitchFamily="18" charset="-128"/>
                </a:rPr>
                <a:t>　　　　　　　　　　　　　　　　　　　　　　　　　　　　　　　　　　　　　 　　</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grpSp>
      <p:grpSp>
        <p:nvGrpSpPr>
          <p:cNvPr id="6" name="グループ化 5"/>
          <p:cNvGrpSpPr/>
          <p:nvPr/>
        </p:nvGrpSpPr>
        <p:grpSpPr>
          <a:xfrm>
            <a:off x="209097" y="2026348"/>
            <a:ext cx="4496463" cy="1082576"/>
            <a:chOff x="209097" y="1879648"/>
            <a:chExt cx="4496463" cy="1082576"/>
          </a:xfrm>
        </p:grpSpPr>
        <p:sp>
          <p:nvSpPr>
            <p:cNvPr id="42" name="テキスト ボックス 41"/>
            <p:cNvSpPr txBox="1"/>
            <p:nvPr/>
          </p:nvSpPr>
          <p:spPr>
            <a:xfrm flipH="1">
              <a:off x="325134" y="1879648"/>
              <a:ext cx="2556000" cy="276999"/>
            </a:xfrm>
            <a:prstGeom prst="rect">
              <a:avLst/>
            </a:prstGeom>
            <a:solidFill>
              <a:schemeClr val="bg1"/>
            </a:solidFill>
            <a:ln w="19050">
              <a:noFill/>
            </a:ln>
          </p:spPr>
          <p:txBody>
            <a:bodyPr wrap="square" rtlCol="0">
              <a:spAutoFit/>
            </a:bodyPr>
            <a:lstStyle/>
            <a:p>
              <a:r>
                <a:rPr kumimoji="1" lang="ja-JP" altLang="en-US" sz="1200" dirty="0" smtClean="0">
                  <a:latin typeface="UD デジタル 教科書体 NK-R" panose="02020400000000000000" pitchFamily="18" charset="-128"/>
                  <a:ea typeface="UD デジタル 教科書体 NK-R" panose="02020400000000000000" pitchFamily="18" charset="-128"/>
                </a:rPr>
                <a:t>○ グランドデザインのプロモーション</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p:cNvSpPr txBox="1"/>
            <p:nvPr/>
          </p:nvSpPr>
          <p:spPr>
            <a:xfrm flipH="1">
              <a:off x="301400" y="2546726"/>
              <a:ext cx="3060000" cy="415498"/>
            </a:xfrm>
            <a:prstGeom prst="rect">
              <a:avLst/>
            </a:prstGeom>
            <a:noFill/>
          </p:spPr>
          <p:txBody>
            <a:bodyPr wrap="square" lIns="216000"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 </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パンフレット、</a:t>
              </a:r>
              <a:r>
                <a:rPr kumimoji="1" lang="en-US" altLang="ja-JP" sz="1050" dirty="0" smtClean="0">
                  <a:latin typeface="UD デジタル 教科書体 NK-R" panose="02020400000000000000" pitchFamily="18" charset="-128"/>
                  <a:ea typeface="UD デジタル 教科書体 NK-R" panose="02020400000000000000" pitchFamily="18" charset="-128"/>
                </a:rPr>
                <a:t>PR</a:t>
              </a:r>
              <a:r>
                <a:rPr kumimoji="1" lang="ja-JP" altLang="en-US" sz="1050" dirty="0" smtClean="0">
                  <a:latin typeface="UD デジタル 教科書体 NK-R" panose="02020400000000000000" pitchFamily="18" charset="-128"/>
                  <a:ea typeface="UD デジタル 教科書体 NK-R" panose="02020400000000000000" pitchFamily="18" charset="-128"/>
                </a:rPr>
                <a:t>動画の作成</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 セミナー、シンポジウム</a:t>
              </a:r>
              <a:r>
                <a:rPr kumimoji="1" lang="ja-JP" altLang="en-US" sz="1050" dirty="0">
                  <a:latin typeface="UD デジタル 教科書体 NK-R" panose="02020400000000000000" pitchFamily="18" charset="-128"/>
                  <a:ea typeface="UD デジタル 教科書体 NK-R" panose="02020400000000000000" pitchFamily="18" charset="-128"/>
                </a:rPr>
                <a:t>の</a:t>
              </a:r>
              <a:r>
                <a:rPr kumimoji="1" lang="ja-JP" altLang="en-US" sz="1050" dirty="0" smtClean="0">
                  <a:latin typeface="UD デジタル 教科書体 NK-R" panose="02020400000000000000" pitchFamily="18" charset="-128"/>
                  <a:ea typeface="UD デジタル 教科書体 NK-R" panose="02020400000000000000" pitchFamily="18" charset="-128"/>
                </a:rPr>
                <a:t>開催及び参加</a:t>
              </a:r>
              <a:r>
                <a:rPr lang="ja-JP" altLang="en-US" sz="1050" dirty="0">
                  <a:latin typeface="UD デジタル 教科書体 NK-R" panose="02020400000000000000" pitchFamily="18" charset="-128"/>
                  <a:ea typeface="UD デジタル 教科書体 NK-R" panose="02020400000000000000" pitchFamily="18" charset="-128"/>
                </a:rPr>
                <a:t>　</a:t>
              </a:r>
              <a:r>
                <a:rPr kumimoji="1" lang="ja-JP" altLang="en-US" sz="1050" dirty="0">
                  <a:latin typeface="UD デジタル 教科書体 NK-R" panose="02020400000000000000" pitchFamily="18" charset="-128"/>
                  <a:ea typeface="UD デジタル 教科書体 NK-R" panose="02020400000000000000" pitchFamily="18" charset="-128"/>
                </a:rPr>
                <a:t>　等</a:t>
              </a:r>
            </a:p>
          </p:txBody>
        </p:sp>
        <p:sp>
          <p:nvSpPr>
            <p:cNvPr id="45" name="テキスト ボックス 44"/>
            <p:cNvSpPr txBox="1"/>
            <p:nvPr/>
          </p:nvSpPr>
          <p:spPr>
            <a:xfrm flipH="1">
              <a:off x="209097" y="2151435"/>
              <a:ext cx="4496463" cy="425758"/>
            </a:xfrm>
            <a:prstGeom prst="rect">
              <a:avLst/>
            </a:prstGeom>
            <a:noFill/>
          </p:spPr>
          <p:txBody>
            <a:bodyPr wrap="square" lIns="216000" rtlCol="0">
              <a:spAutoFit/>
            </a:bodyPr>
            <a:lstStyle/>
            <a:p>
              <a:pPr>
                <a:lnSpc>
                  <a:spcPts val="1300"/>
                </a:lnSpc>
              </a:pPr>
              <a:r>
                <a:rPr lang="ja-JP" altLang="en-US" sz="1050" dirty="0">
                  <a:latin typeface="UD デジタル 教科書体 NK-R" panose="02020400000000000000" pitchFamily="18" charset="-128"/>
                  <a:ea typeface="UD デジタル 教科書体 NK-R" panose="02020400000000000000" pitchFamily="18" charset="-128"/>
                </a:rPr>
                <a:t>府民</a:t>
              </a:r>
              <a:r>
                <a:rPr lang="ja-JP" altLang="en-US" sz="1050" dirty="0" smtClean="0">
                  <a:latin typeface="UD デジタル 教科書体 NK-R" panose="02020400000000000000" pitchFamily="18" charset="-128"/>
                  <a:ea typeface="UD デジタル 教科書体 NK-R" panose="02020400000000000000" pitchFamily="18" charset="-128"/>
                </a:rPr>
                <a:t>や民間事業者等に向け、グランドデザインの理念や市町村等の取組</a:t>
              </a:r>
              <a:endParaRPr lang="en-US" altLang="ja-JP" sz="1050" dirty="0" smtClean="0">
                <a:latin typeface="UD デジタル 教科書体 NK-R" panose="02020400000000000000" pitchFamily="18" charset="-128"/>
                <a:ea typeface="UD デジタル 教科書体 NK-R" panose="02020400000000000000" pitchFamily="18" charset="-128"/>
              </a:endParaRPr>
            </a:p>
            <a:p>
              <a:pPr>
                <a:lnSpc>
                  <a:spcPts val="1300"/>
                </a:lnSpc>
              </a:pPr>
              <a:r>
                <a:rPr lang="ja-JP" altLang="en-US" sz="1050" dirty="0" smtClean="0">
                  <a:latin typeface="UD デジタル 教科書体 NK-R" panose="02020400000000000000" pitchFamily="18" charset="-128"/>
                  <a:ea typeface="UD デジタル 教科書体 NK-R" panose="02020400000000000000" pitchFamily="18" charset="-128"/>
                </a:rPr>
                <a:t>を発信し、まちづくりの理解・関心を高め、民間等の参画や投資を喚起</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grpSp>
      <p:grpSp>
        <p:nvGrpSpPr>
          <p:cNvPr id="9" name="グループ化 8"/>
          <p:cNvGrpSpPr/>
          <p:nvPr/>
        </p:nvGrpSpPr>
        <p:grpSpPr>
          <a:xfrm>
            <a:off x="222826" y="3170826"/>
            <a:ext cx="4311073" cy="701412"/>
            <a:chOff x="222826" y="3090642"/>
            <a:chExt cx="4311073" cy="701412"/>
          </a:xfrm>
        </p:grpSpPr>
        <p:sp>
          <p:nvSpPr>
            <p:cNvPr id="44" name="テキスト ボックス 43"/>
            <p:cNvSpPr txBox="1"/>
            <p:nvPr/>
          </p:nvSpPr>
          <p:spPr>
            <a:xfrm flipH="1">
              <a:off x="325132" y="3090642"/>
              <a:ext cx="2062468" cy="276999"/>
            </a:xfrm>
            <a:prstGeom prst="rect">
              <a:avLst/>
            </a:prstGeom>
            <a:solidFill>
              <a:schemeClr val="bg1"/>
            </a:solidFill>
            <a:ln w="19050">
              <a:noFill/>
            </a:ln>
          </p:spPr>
          <p:txBody>
            <a:bodyPr wrap="square" rtlCol="0">
              <a:spAutoFit/>
            </a:bodyPr>
            <a:lstStyle/>
            <a:p>
              <a:r>
                <a:rPr kumimoji="1" lang="ja-JP" altLang="en-US" sz="1200" dirty="0" smtClean="0">
                  <a:latin typeface="UD デジタル 教科書体 NK-R" panose="02020400000000000000" pitchFamily="18" charset="-128"/>
                  <a:ea typeface="UD デジタル 教科書体 NK-R" panose="02020400000000000000" pitchFamily="18" charset="-128"/>
                </a:rPr>
                <a:t>○ まちづくりレポートの発信</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46" name="テキスト ボックス 45"/>
            <p:cNvSpPr txBox="1"/>
            <p:nvPr/>
          </p:nvSpPr>
          <p:spPr>
            <a:xfrm flipH="1">
              <a:off x="222826" y="3366296"/>
              <a:ext cx="4311073" cy="425758"/>
            </a:xfrm>
            <a:prstGeom prst="rect">
              <a:avLst/>
            </a:prstGeom>
            <a:noFill/>
          </p:spPr>
          <p:txBody>
            <a:bodyPr wrap="square" lIns="216000" rtlCol="0">
              <a:spAutoFit/>
            </a:bodyPr>
            <a:lstStyle/>
            <a:p>
              <a:pPr>
                <a:lnSpc>
                  <a:spcPts val="1300"/>
                </a:lnSpc>
              </a:pPr>
              <a:r>
                <a:rPr kumimoji="1" lang="ja-JP" altLang="en-US" sz="1050" dirty="0" smtClean="0">
                  <a:latin typeface="UD デジタル 教科書体 NK-R" panose="02020400000000000000" pitchFamily="18" charset="-128"/>
                  <a:ea typeface="UD デジタル 教科書体 NK-R" panose="02020400000000000000" pitchFamily="18" charset="-128"/>
                </a:rPr>
                <a:t>府民等に向けて、拠点エリアにおける主な取組の進捗状況を発信し</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a:lnSpc>
                  <a:spcPts val="1300"/>
                </a:lnSpc>
              </a:pPr>
              <a:r>
                <a:rPr lang="ja-JP" altLang="en-US" sz="1050" dirty="0">
                  <a:latin typeface="UD デジタル 教科書体 NK-R" panose="02020400000000000000" pitchFamily="18" charset="-128"/>
                  <a:ea typeface="UD デジタル 教科書体 NK-R" panose="02020400000000000000" pitchFamily="18" charset="-128"/>
                </a:rPr>
                <a:t>まちづくり</a:t>
              </a:r>
              <a:r>
                <a:rPr lang="ja-JP" altLang="en-US" sz="1050" dirty="0" smtClean="0">
                  <a:latin typeface="UD デジタル 教科書体 NK-R" panose="02020400000000000000" pitchFamily="18" charset="-128"/>
                  <a:ea typeface="UD デジタル 教科書体 NK-R" panose="02020400000000000000" pitchFamily="18" charset="-128"/>
                </a:rPr>
                <a:t>の進捗に対する実感につなげる</a:t>
              </a:r>
              <a:endParaRPr kumimoji="1" lang="ja-JP" altLang="en-US" sz="1050" dirty="0">
                <a:latin typeface="UD デジタル 教科書体 NK-R" panose="02020400000000000000" pitchFamily="18" charset="-128"/>
                <a:ea typeface="UD デジタル 教科書体 NK-R" panose="02020400000000000000" pitchFamily="18" charset="-128"/>
              </a:endParaRPr>
            </a:p>
          </p:txBody>
        </p:sp>
      </p:grpSp>
      <p:sp>
        <p:nvSpPr>
          <p:cNvPr id="51" name="テキスト ボックス 50"/>
          <p:cNvSpPr txBox="1"/>
          <p:nvPr/>
        </p:nvSpPr>
        <p:spPr>
          <a:xfrm>
            <a:off x="138166" y="1121563"/>
            <a:ext cx="4730860" cy="288000"/>
          </a:xfrm>
          <a:prstGeom prst="roundRect">
            <a:avLst>
              <a:gd name="adj" fmla="val 0"/>
            </a:avLst>
          </a:prstGeom>
          <a:solidFill>
            <a:srgbClr val="9070AF"/>
          </a:solidFill>
        </p:spPr>
        <p:txBody>
          <a:bodyPr wrap="none" rtlCol="0" anchor="ctr" anchorCtr="0">
            <a:no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グランドデザイン推進本部が中心となって進める取組</a:t>
            </a:r>
            <a:endParaRPr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grpSp>
        <p:nvGrpSpPr>
          <p:cNvPr id="14" name="グループ化 13"/>
          <p:cNvGrpSpPr/>
          <p:nvPr/>
        </p:nvGrpSpPr>
        <p:grpSpPr>
          <a:xfrm>
            <a:off x="222827" y="3934141"/>
            <a:ext cx="4108622" cy="903426"/>
            <a:chOff x="222827" y="3950769"/>
            <a:chExt cx="4108622" cy="903426"/>
          </a:xfrm>
        </p:grpSpPr>
        <p:sp>
          <p:nvSpPr>
            <p:cNvPr id="40" name="テキスト ボックス 39"/>
            <p:cNvSpPr txBox="1"/>
            <p:nvPr/>
          </p:nvSpPr>
          <p:spPr>
            <a:xfrm flipH="1">
              <a:off x="325133" y="4600279"/>
              <a:ext cx="3508696" cy="253916"/>
            </a:xfrm>
            <a:prstGeom prst="rect">
              <a:avLst/>
            </a:prstGeom>
            <a:noFill/>
          </p:spPr>
          <p:txBody>
            <a:bodyPr wrap="square" lIns="216000" rIns="0" rtlCol="0">
              <a:spAutoFit/>
            </a:bodyPr>
            <a:lstStyle/>
            <a:p>
              <a:r>
                <a:rPr lang="ja-JP" altLang="en-US" sz="1050" dirty="0" smtClean="0">
                  <a:latin typeface="UD デジタル 教科書体 NK-R" panose="02020400000000000000" pitchFamily="18" charset="-128"/>
                  <a:ea typeface="UD デジタル 教科書体 NK-R" panose="02020400000000000000" pitchFamily="18" charset="-128"/>
                </a:rPr>
                <a:t>➤ 大阪</a:t>
              </a:r>
              <a:r>
                <a:rPr lang="ja-JP" altLang="en-US" sz="1050" dirty="0">
                  <a:latin typeface="UD デジタル 教科書体 NK-R" panose="02020400000000000000" pitchFamily="18" charset="-128"/>
                  <a:ea typeface="UD デジタル 教科書体 NK-R" panose="02020400000000000000" pitchFamily="18" charset="-128"/>
                </a:rPr>
                <a:t>広域ベイエリアの</a:t>
              </a:r>
              <a:r>
                <a:rPr lang="ja-JP" altLang="en-US" sz="1050" dirty="0" smtClean="0">
                  <a:latin typeface="UD デジタル 教科書体 NK-R" panose="02020400000000000000" pitchFamily="18" charset="-128"/>
                  <a:ea typeface="UD デジタル 教科書体 NK-R" panose="02020400000000000000" pitchFamily="18" charset="-128"/>
                </a:rPr>
                <a:t>まちづくり</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sp>
          <p:nvSpPr>
            <p:cNvPr id="41" name="テキスト ボックス 40"/>
            <p:cNvSpPr txBox="1"/>
            <p:nvPr/>
          </p:nvSpPr>
          <p:spPr>
            <a:xfrm flipH="1">
              <a:off x="325131" y="3950769"/>
              <a:ext cx="2268000" cy="276999"/>
            </a:xfrm>
            <a:prstGeom prst="rect">
              <a:avLst/>
            </a:prstGeom>
            <a:solidFill>
              <a:schemeClr val="bg1"/>
            </a:solidFill>
          </p:spPr>
          <p:txBody>
            <a:bodyPr wrap="square" rtlCol="0">
              <a:spAutoFit/>
            </a:bodyPr>
            <a:lstStyle/>
            <a:p>
              <a:r>
                <a:rPr kumimoji="1" lang="ja-JP" altLang="en-US" sz="1200" dirty="0" smtClean="0">
                  <a:latin typeface="UD デジタル 教科書体 NK-R" panose="02020400000000000000" pitchFamily="18" charset="-128"/>
                  <a:ea typeface="UD デジタル 教科書体 NK-R" panose="02020400000000000000" pitchFamily="18" charset="-128"/>
                </a:rPr>
                <a:t>○ </a:t>
              </a:r>
              <a:r>
                <a:rPr kumimoji="1" lang="ja-JP" altLang="en-US" sz="1200" dirty="0">
                  <a:latin typeface="UD デジタル 教科書体 NK-R" panose="02020400000000000000" pitchFamily="18" charset="-128"/>
                  <a:ea typeface="UD デジタル 教科書体 NK-R" panose="02020400000000000000" pitchFamily="18" charset="-128"/>
                </a:rPr>
                <a:t>広域連携</a:t>
              </a:r>
              <a:r>
                <a:rPr kumimoji="1" lang="ja-JP" altLang="en-US" sz="1200" dirty="0" smtClean="0">
                  <a:latin typeface="UD デジタル 教科書体 NK-R" panose="02020400000000000000" pitchFamily="18" charset="-128"/>
                  <a:ea typeface="UD デジタル 教科書体 NK-R" panose="02020400000000000000" pitchFamily="18" charset="-128"/>
                </a:rPr>
                <a:t>のまちづくりの推進</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49" name="テキスト ボックス 48"/>
            <p:cNvSpPr txBox="1"/>
            <p:nvPr/>
          </p:nvSpPr>
          <p:spPr>
            <a:xfrm flipH="1">
              <a:off x="222827" y="4232611"/>
              <a:ext cx="4108622" cy="425758"/>
            </a:xfrm>
            <a:prstGeom prst="rect">
              <a:avLst/>
            </a:prstGeom>
            <a:noFill/>
          </p:spPr>
          <p:txBody>
            <a:bodyPr wrap="square" lIns="216000" rIns="0" rtlCol="0">
              <a:spAutoFit/>
            </a:bodyPr>
            <a:lstStyle/>
            <a:p>
              <a:pPr>
                <a:lnSpc>
                  <a:spcPts val="1300"/>
                </a:lnSpc>
              </a:pPr>
              <a:r>
                <a:rPr lang="ja-JP" altLang="en-US" sz="1050" dirty="0" smtClean="0">
                  <a:latin typeface="UD デジタル 教科書体 NK-R" panose="02020400000000000000" pitchFamily="18" charset="-128"/>
                  <a:ea typeface="UD デジタル 教科書体 NK-R" panose="02020400000000000000" pitchFamily="18" charset="-128"/>
                </a:rPr>
                <a:t>多様な地域資源を活かした地域活性化に向けて、広域的な観点から取組を実施</a:t>
              </a:r>
              <a:endParaRPr lang="ja-JP" altLang="en-US" sz="1050" dirty="0">
                <a:latin typeface="UD デジタル 教科書体 NK-R" panose="02020400000000000000" pitchFamily="18" charset="-128"/>
                <a:ea typeface="UD デジタル 教科書体 NK-R" panose="02020400000000000000" pitchFamily="18" charset="-128"/>
              </a:endParaRPr>
            </a:p>
          </p:txBody>
        </p:sp>
      </p:grpSp>
      <p:sp>
        <p:nvSpPr>
          <p:cNvPr id="35" name="スライド番号プレースホルダー 4"/>
          <p:cNvSpPr>
            <a:spLocks noGrp="1"/>
          </p:cNvSpPr>
          <p:nvPr>
            <p:ph type="sldNum" sz="quarter" idx="12"/>
          </p:nvPr>
        </p:nvSpPr>
        <p:spPr>
          <a:xfrm>
            <a:off x="8608308" y="6520962"/>
            <a:ext cx="535692" cy="337038"/>
          </a:xfrm>
          <a:noFill/>
        </p:spPr>
        <p:txBody>
          <a:bodyPr/>
          <a:lstStyle/>
          <a:p>
            <a:fld id="{C5024B52-16EA-4BF5-8D74-CE40AF5BF20F}" type="slidenum">
              <a:rPr lang="ja-JP" altLang="en-US" sz="1800"/>
              <a:t>18</a:t>
            </a:fld>
            <a:endParaRPr lang="ja-JP" altLang="en-US" sz="1800" dirty="0"/>
          </a:p>
        </p:txBody>
      </p:sp>
      <p:sp>
        <p:nvSpPr>
          <p:cNvPr id="36" name="テキスト ボックス 35">
            <a:extLst>
              <a:ext uri="{FF2B5EF4-FFF2-40B4-BE49-F238E27FC236}">
                <a16:creationId xmlns:a16="http://schemas.microsoft.com/office/drawing/2014/main" id="{8BA80873-6221-455C-A589-EE8AA5D6E87F}"/>
              </a:ext>
            </a:extLst>
          </p:cNvPr>
          <p:cNvSpPr txBox="1"/>
          <p:nvPr/>
        </p:nvSpPr>
        <p:spPr>
          <a:xfrm>
            <a:off x="185092" y="586599"/>
            <a:ext cx="8791605" cy="490753"/>
          </a:xfrm>
          <a:prstGeom prst="rect">
            <a:avLst/>
          </a:prstGeom>
          <a:noFill/>
          <a:ln w="12700">
            <a:solidFill>
              <a:schemeClr val="bg1">
                <a:lumMod val="50000"/>
              </a:schemeClr>
            </a:solidFill>
            <a:prstDash val="sysDash"/>
          </a:ln>
        </p:spPr>
        <p:txBody>
          <a:bodyPr wrap="square" lIns="108000" tIns="72000" rIns="108000" bIns="36000" anchor="ctr" anchorCtr="0">
            <a:noAutofit/>
          </a:bodyPr>
          <a:lstStyle/>
          <a:p>
            <a:pPr algn="just">
              <a:lnSpc>
                <a:spcPct val="100000"/>
              </a:lnSpc>
            </a:pPr>
            <a:r>
              <a:rPr lang="ja-JP" altLang="en-US" sz="1600" dirty="0" smtClean="0">
                <a:latin typeface="UD デジタル 教科書体 NK-R" panose="02020400000000000000" pitchFamily="18" charset="-128"/>
                <a:ea typeface="UD デジタル 教科書体 NK-R" panose="02020400000000000000" pitchFamily="18" charset="-128"/>
              </a:rPr>
              <a:t>前述の推進体制のもと、市町村や鉄道事業者等と連携しながら、今年度より、グランドデザインに位置づけた「推進に向けた取組」を踏まえ、以下の取組を進める</a:t>
            </a:r>
            <a:r>
              <a:rPr lang="ja-JP" altLang="en-US" sz="1600" dirty="0">
                <a:latin typeface="UD デジタル 教科書体 NK-R" panose="02020400000000000000" pitchFamily="18" charset="-128"/>
                <a:ea typeface="UD デジタル 教科書体 NK-R" panose="02020400000000000000" pitchFamily="18" charset="-128"/>
              </a:rPr>
              <a:t>。</a:t>
            </a:r>
            <a:endParaRPr lang="en-US" altLang="ja-JP" sz="1600" dirty="0" smtClean="0">
              <a:latin typeface="UD デジタル 教科書体 NK-R" panose="02020400000000000000" pitchFamily="18" charset="-128"/>
              <a:ea typeface="UD デジタル 教科書体 NK-R" panose="02020400000000000000" pitchFamily="18" charset="-128"/>
            </a:endParaRPr>
          </a:p>
        </p:txBody>
      </p:sp>
      <p:sp>
        <p:nvSpPr>
          <p:cNvPr id="53" name="テキスト ボックス 52"/>
          <p:cNvSpPr txBox="1"/>
          <p:nvPr/>
        </p:nvSpPr>
        <p:spPr>
          <a:xfrm>
            <a:off x="139581" y="4960627"/>
            <a:ext cx="3930760" cy="294855"/>
          </a:xfrm>
          <a:prstGeom prst="roundRect">
            <a:avLst>
              <a:gd name="adj" fmla="val 0"/>
            </a:avLst>
          </a:prstGeom>
          <a:solidFill>
            <a:srgbClr val="FF33CC">
              <a:alpha val="90000"/>
            </a:srgbClr>
          </a:solidFill>
        </p:spPr>
        <p:txBody>
          <a:bodyPr wrap="none" rtlCol="0" anchor="ctr" anchorCtr="0">
            <a:no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大阪府が広域的な観点から進める取組</a:t>
            </a:r>
            <a:endParaRPr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2" name="角丸四角形 1"/>
          <p:cNvSpPr/>
          <p:nvPr/>
        </p:nvSpPr>
        <p:spPr>
          <a:xfrm>
            <a:off x="209097" y="1450182"/>
            <a:ext cx="4032000" cy="50400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r>
              <a:rPr lang="ja-JP" altLang="en-US" sz="1400" kern="0" spc="-220" dirty="0" smtClean="0">
                <a:solidFill>
                  <a:schemeClr val="tx1"/>
                </a:solidFill>
                <a:latin typeface="UD デジタル 教科書体 NK-R" panose="02020400000000000000" pitchFamily="18" charset="-128"/>
                <a:ea typeface="UD デジタル 教科書体 NK-R" panose="02020400000000000000" pitchFamily="18" charset="-128"/>
              </a:rPr>
              <a:t>　①　多様</a:t>
            </a:r>
            <a:r>
              <a:rPr lang="ja-JP" altLang="en-US" sz="1400" kern="0" spc="-220" dirty="0">
                <a:solidFill>
                  <a:schemeClr val="tx1"/>
                </a:solidFill>
                <a:latin typeface="UD デジタル 教科書体 NK-R" panose="02020400000000000000" pitchFamily="18" charset="-128"/>
                <a:ea typeface="UD デジタル 教科書体 NK-R" panose="02020400000000000000" pitchFamily="18" charset="-128"/>
              </a:rPr>
              <a:t>な主体の共有や参画を促し、</a:t>
            </a:r>
            <a:endParaRPr lang="en-US" altLang="ja-JP" sz="1400" kern="0" spc="-220" dirty="0">
              <a:solidFill>
                <a:schemeClr val="tx1"/>
              </a:solidFill>
              <a:latin typeface="UD デジタル 教科書体 NK-R" panose="02020400000000000000" pitchFamily="18" charset="-128"/>
              <a:ea typeface="UD デジタル 教科書体 NK-R" panose="02020400000000000000" pitchFamily="18" charset="-128"/>
            </a:endParaRPr>
          </a:p>
          <a:p>
            <a:r>
              <a:rPr lang="en-US" altLang="ja-JP" sz="1400" kern="0" spc="-220"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1400" kern="0" spc="-220"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1400" kern="0" spc="-220" dirty="0" smtClean="0">
                <a:solidFill>
                  <a:schemeClr val="tx1"/>
                </a:solidFill>
                <a:latin typeface="UD デジタル 教科書体 NK-R" panose="02020400000000000000" pitchFamily="18" charset="-128"/>
                <a:ea typeface="UD デジタル 教科書体 NK-R" panose="02020400000000000000" pitchFamily="18" charset="-128"/>
              </a:rPr>
              <a:t>　　　　　まちづくり</a:t>
            </a:r>
            <a:r>
              <a:rPr lang="ja-JP" altLang="en-US" sz="1400" kern="0" spc="-220" dirty="0">
                <a:solidFill>
                  <a:schemeClr val="tx1"/>
                </a:solidFill>
                <a:latin typeface="UD デジタル 教科書体 NK-R" panose="02020400000000000000" pitchFamily="18" charset="-128"/>
                <a:ea typeface="UD デジタル 教科書体 NK-R" panose="02020400000000000000" pitchFamily="18" charset="-128"/>
              </a:rPr>
              <a:t>の機運醸成等を図る</a:t>
            </a:r>
            <a:r>
              <a:rPr lang="ja-JP" altLang="en-US" sz="1400" kern="0" spc="-220" dirty="0" smtClean="0">
                <a:solidFill>
                  <a:schemeClr val="tx1"/>
                </a:solidFill>
                <a:latin typeface="UD デジタル 教科書体 NK-R" panose="02020400000000000000" pitchFamily="18" charset="-128"/>
                <a:ea typeface="UD デジタル 教科書体 NK-R" panose="02020400000000000000" pitchFamily="18" charset="-128"/>
              </a:rPr>
              <a:t>取組</a:t>
            </a:r>
            <a:endParaRPr lang="ja-JP" altLang="en-US" sz="1400" kern="0" spc="-22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7" name="角丸四角形 46"/>
          <p:cNvSpPr/>
          <p:nvPr/>
        </p:nvSpPr>
        <p:spPr>
          <a:xfrm>
            <a:off x="4776318" y="1450183"/>
            <a:ext cx="3780000" cy="323735"/>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spc="-150" dirty="0" smtClean="0">
                <a:solidFill>
                  <a:schemeClr val="tx1"/>
                </a:solidFill>
                <a:latin typeface="UD デジタル 教科書体 NK-R" panose="02020400000000000000" pitchFamily="18" charset="-128"/>
                <a:ea typeface="UD デジタル 教科書体 NK-R" panose="02020400000000000000" pitchFamily="18" charset="-128"/>
              </a:rPr>
              <a:t>②  民間</a:t>
            </a:r>
            <a:r>
              <a:rPr lang="ja-JP" altLang="en-US" sz="1400" spc="-150" dirty="0">
                <a:solidFill>
                  <a:schemeClr val="tx1"/>
                </a:solidFill>
                <a:latin typeface="UD デジタル 教科書体 NK-R" panose="02020400000000000000" pitchFamily="18" charset="-128"/>
                <a:ea typeface="UD デジタル 教科書体 NK-R" panose="02020400000000000000" pitchFamily="18" charset="-128"/>
              </a:rPr>
              <a:t>主導のまちづくりを推進するための環境</a:t>
            </a:r>
            <a:r>
              <a:rPr lang="ja-JP" altLang="en-US" sz="1400" spc="-150" dirty="0" smtClean="0">
                <a:solidFill>
                  <a:schemeClr val="tx1"/>
                </a:solidFill>
                <a:latin typeface="UD デジタル 教科書体 NK-R" panose="02020400000000000000" pitchFamily="18" charset="-128"/>
                <a:ea typeface="UD デジタル 教科書体 NK-R" panose="02020400000000000000" pitchFamily="18" charset="-128"/>
              </a:rPr>
              <a:t>整備</a:t>
            </a:r>
            <a:endParaRPr lang="ja-JP" altLang="en-US" sz="1400" spc="-1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8" name="角丸四角形 47"/>
          <p:cNvSpPr/>
          <p:nvPr/>
        </p:nvSpPr>
        <p:spPr>
          <a:xfrm>
            <a:off x="215487" y="5286643"/>
            <a:ext cx="3329998" cy="323735"/>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spc="-150" dirty="0" smtClean="0">
                <a:solidFill>
                  <a:schemeClr val="tx1"/>
                </a:solidFill>
                <a:latin typeface="UD デジタル 教科書体 NK-R" panose="02020400000000000000" pitchFamily="18" charset="-128"/>
                <a:ea typeface="UD デジタル 教科書体 NK-R" panose="02020400000000000000" pitchFamily="18" charset="-128"/>
              </a:rPr>
              <a:t>③　市町村</a:t>
            </a:r>
            <a:r>
              <a:rPr lang="ja-JP" altLang="en-US" sz="1400" spc="-150" dirty="0">
                <a:solidFill>
                  <a:schemeClr val="tx1"/>
                </a:solidFill>
                <a:latin typeface="UD デジタル 教科書体 NK-R" panose="02020400000000000000" pitchFamily="18" charset="-128"/>
                <a:ea typeface="UD デジタル 教科書体 NK-R" panose="02020400000000000000" pitchFamily="18" charset="-128"/>
              </a:rPr>
              <a:t>及び広域連携のまちづくりの</a:t>
            </a:r>
            <a:r>
              <a:rPr lang="ja-JP" altLang="en-US" sz="1400" spc="-150" dirty="0" smtClean="0">
                <a:solidFill>
                  <a:schemeClr val="tx1"/>
                </a:solidFill>
                <a:latin typeface="UD デジタル 教科書体 NK-R" panose="02020400000000000000" pitchFamily="18" charset="-128"/>
                <a:ea typeface="UD デジタル 教科書体 NK-R" panose="02020400000000000000" pitchFamily="18" charset="-128"/>
              </a:rPr>
              <a:t>推進</a:t>
            </a:r>
            <a:endParaRPr lang="ja-JP" altLang="en-US" sz="1400" spc="-150"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nvGrpSpPr>
          <p:cNvPr id="54" name="グループ化 53"/>
          <p:cNvGrpSpPr/>
          <p:nvPr/>
        </p:nvGrpSpPr>
        <p:grpSpPr>
          <a:xfrm>
            <a:off x="222826" y="5679474"/>
            <a:ext cx="4217492" cy="1100980"/>
            <a:chOff x="222826" y="5602500"/>
            <a:chExt cx="4217492" cy="1100980"/>
          </a:xfrm>
        </p:grpSpPr>
        <p:sp>
          <p:nvSpPr>
            <p:cNvPr id="55" name="テキスト ボックス 54"/>
            <p:cNvSpPr txBox="1"/>
            <p:nvPr/>
          </p:nvSpPr>
          <p:spPr>
            <a:xfrm flipH="1">
              <a:off x="325132" y="5602500"/>
              <a:ext cx="2995200" cy="292388"/>
            </a:xfrm>
            <a:prstGeom prst="rect">
              <a:avLst/>
            </a:prstGeom>
            <a:solidFill>
              <a:schemeClr val="bg1"/>
            </a:solidFill>
            <a:ln>
              <a:noFill/>
            </a:ln>
          </p:spPr>
          <p:txBody>
            <a:bodyPr wrap="square" rtlCol="0">
              <a:spAutoFit/>
            </a:bodyPr>
            <a:lstStyle/>
            <a:p>
              <a:r>
                <a:rPr kumimoji="1" lang="ja-JP" altLang="en-US" sz="1300" dirty="0" smtClean="0">
                  <a:latin typeface="UD デジタル 教科書体 NK-R" panose="02020400000000000000" pitchFamily="18" charset="-128"/>
                  <a:ea typeface="UD デジタル 教科書体 NK-R" panose="02020400000000000000" pitchFamily="18" charset="-128"/>
                </a:rPr>
                <a:t>○ 市町村のまちづくり支援の充実・強化</a:t>
              </a:r>
              <a:endParaRPr kumimoji="1" lang="ja-JP" altLang="en-US" sz="1300" dirty="0">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p:cNvSpPr txBox="1"/>
            <p:nvPr/>
          </p:nvSpPr>
          <p:spPr>
            <a:xfrm flipH="1">
              <a:off x="325132" y="6287982"/>
              <a:ext cx="3600000" cy="415498"/>
            </a:xfrm>
            <a:prstGeom prst="rect">
              <a:avLst/>
            </a:prstGeom>
            <a:noFill/>
          </p:spPr>
          <p:txBody>
            <a:bodyPr wrap="square" lIns="216000" rIns="0" rtlCol="0">
              <a:spAutoFit/>
            </a:bodyPr>
            <a:lstStyle/>
            <a:p>
              <a:r>
                <a:rPr kumimoji="1" lang="ja-JP" altLang="en-US" sz="1050" dirty="0" smtClean="0">
                  <a:latin typeface="UD デジタル 教科書体 NK-R" panose="02020400000000000000" pitchFamily="18" charset="-128"/>
                  <a:ea typeface="UD デジタル 教科書体 NK-R" panose="02020400000000000000" pitchFamily="18" charset="-128"/>
                </a:rPr>
                <a:t>➤ まちづくりの相談体制の</a:t>
              </a:r>
              <a:r>
                <a:rPr lang="ja-JP" altLang="en-US" sz="1050" dirty="0">
                  <a:latin typeface="UD デジタル 教科書体 NK-R" panose="02020400000000000000" pitchFamily="18" charset="-128"/>
                  <a:ea typeface="UD デジタル 教科書体 NK-R" panose="02020400000000000000" pitchFamily="18" charset="-128"/>
                </a:rPr>
                <a:t>充実</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r>
                <a:rPr kumimoji="1" lang="ja-JP" altLang="en-US" sz="1050" dirty="0" smtClean="0">
                  <a:latin typeface="UD デジタル 教科書体 NK-R" panose="02020400000000000000" pitchFamily="18" charset="-128"/>
                  <a:ea typeface="UD デジタル 教科書体 NK-R" panose="02020400000000000000" pitchFamily="18" charset="-128"/>
                </a:rPr>
                <a:t>➤ 関係者連携のコーディネート（人的・技術的支援）等</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sp>
          <p:nvSpPr>
            <p:cNvPr id="57" name="テキスト ボックス 56"/>
            <p:cNvSpPr txBox="1"/>
            <p:nvPr/>
          </p:nvSpPr>
          <p:spPr>
            <a:xfrm flipH="1">
              <a:off x="222826" y="5925235"/>
              <a:ext cx="4217492" cy="425758"/>
            </a:xfrm>
            <a:prstGeom prst="rect">
              <a:avLst/>
            </a:prstGeom>
            <a:noFill/>
          </p:spPr>
          <p:txBody>
            <a:bodyPr wrap="square" lIns="216000" rIns="0" rtlCol="0">
              <a:spAutoFit/>
            </a:bodyPr>
            <a:lstStyle/>
            <a:p>
              <a:pPr>
                <a:lnSpc>
                  <a:spcPts val="1300"/>
                </a:lnSpc>
              </a:pPr>
              <a:r>
                <a:rPr lang="ja-JP" altLang="en-US" sz="1050" dirty="0">
                  <a:latin typeface="UD デジタル 教科書体 NK-R" panose="02020400000000000000" pitchFamily="18" charset="-128"/>
                  <a:ea typeface="UD デジタル 教科書体 NK-R" panose="02020400000000000000" pitchFamily="18" charset="-128"/>
                </a:rPr>
                <a:t>まちづくりに</a:t>
              </a:r>
              <a:r>
                <a:rPr lang="ja-JP" altLang="en-US" sz="1050" dirty="0" smtClean="0">
                  <a:latin typeface="UD デジタル 教科書体 NK-R" panose="02020400000000000000" pitchFamily="18" charset="-128"/>
                  <a:ea typeface="UD デジタル 教科書体 NK-R" panose="02020400000000000000" pitchFamily="18" charset="-128"/>
                </a:rPr>
                <a:t>取り組む市町村を支援するため、まちづくり指針</a:t>
              </a:r>
              <a:r>
                <a:rPr lang="ja-JP" altLang="en-US" sz="1050" dirty="0">
                  <a:latin typeface="UD デジタル 教科書体 NK-R" panose="02020400000000000000" pitchFamily="18" charset="-128"/>
                  <a:ea typeface="UD デジタル 教科書体 NK-R" panose="02020400000000000000" pitchFamily="18" charset="-128"/>
                </a:rPr>
                <a:t>等</a:t>
              </a:r>
              <a:r>
                <a:rPr lang="ja-JP" altLang="en-US" sz="1050" dirty="0" smtClean="0">
                  <a:latin typeface="UD デジタル 教科書体 NK-R" panose="02020400000000000000" pitchFamily="18" charset="-128"/>
                  <a:ea typeface="UD デジタル 教科書体 NK-R" panose="02020400000000000000" pitchFamily="18" charset="-128"/>
                </a:rPr>
                <a:t>を活用し技術的支援等を実施</a:t>
              </a:r>
              <a:r>
                <a:rPr kumimoji="1" lang="ja-JP" altLang="en-US" sz="1050" dirty="0" smtClean="0">
                  <a:latin typeface="UD デジタル 教科書体 NK-R" panose="02020400000000000000" pitchFamily="18" charset="-128"/>
                  <a:ea typeface="UD デジタル 教科書体 NK-R" panose="02020400000000000000" pitchFamily="18" charset="-128"/>
                </a:rPr>
                <a:t>　　　　　　　　　　　　　　　　　　　　　　　　　　　　　 　　</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p:txBody>
        </p:sp>
      </p:grpSp>
    </p:spTree>
    <p:extLst>
      <p:ext uri="{BB962C8B-B14F-4D97-AF65-F5344CB8AC3E}">
        <p14:creationId xmlns:p14="http://schemas.microsoft.com/office/powerpoint/2010/main" val="1720561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04829" y="1809575"/>
            <a:ext cx="1260000" cy="36123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テキスト ボックス 42">
            <a:extLst>
              <a:ext uri="{FF2B5EF4-FFF2-40B4-BE49-F238E27FC236}">
                <a16:creationId xmlns:a16="http://schemas.microsoft.com/office/drawing/2014/main" id="{37511901-8789-4F88-9B42-E1FB3ED93BC9}"/>
              </a:ext>
            </a:extLst>
          </p:cNvPr>
          <p:cNvSpPr txBox="1"/>
          <p:nvPr/>
        </p:nvSpPr>
        <p:spPr>
          <a:xfrm>
            <a:off x="144000" y="800944"/>
            <a:ext cx="8856000" cy="782619"/>
          </a:xfrm>
          <a:prstGeom prst="rect">
            <a:avLst/>
          </a:prstGeom>
          <a:noFill/>
          <a:ln w="12700">
            <a:solidFill>
              <a:schemeClr val="bg1">
                <a:lumMod val="50000"/>
              </a:schemeClr>
            </a:solidFill>
            <a:prstDash val="sysDash"/>
          </a:ln>
        </p:spPr>
        <p:txBody>
          <a:bodyPr wrap="square" lIns="108000" tIns="72000" rIns="108000" bIns="72000" rtlCol="0" anchor="t" anchorCtr="0">
            <a:noAutofit/>
          </a:bodyPr>
          <a:lstStyle/>
          <a:p>
            <a:pPr algn="just">
              <a:lnSpc>
                <a:spcPts val="2400"/>
              </a:lnSpc>
            </a:pPr>
            <a:r>
              <a:rPr lang="ja-JP" altLang="en-US" sz="1600" dirty="0">
                <a:latin typeface="UD デジタル 教科書体 NK-R" panose="02020400000000000000" pitchFamily="18" charset="-128"/>
                <a:ea typeface="UD デジタル 教科書体 NK-R" panose="02020400000000000000" pitchFamily="18" charset="-128"/>
              </a:rPr>
              <a:t>府民や民間事業者等に向けて、グランドデザインの理念や市町村等のまちづくりに係る取組み</a:t>
            </a:r>
            <a:r>
              <a:rPr lang="ja-JP" altLang="en-US" sz="1600" dirty="0" smtClean="0">
                <a:latin typeface="UD デジタル 教科書体 NK-R" panose="02020400000000000000" pitchFamily="18" charset="-128"/>
                <a:ea typeface="UD デジタル 教科書体 NK-R" panose="02020400000000000000" pitchFamily="18" charset="-128"/>
              </a:rPr>
              <a:t>を　　　　　情報</a:t>
            </a:r>
            <a:r>
              <a:rPr lang="ja-JP" altLang="en-US" sz="1600" dirty="0">
                <a:latin typeface="UD デジタル 教科書体 NK-R" panose="02020400000000000000" pitchFamily="18" charset="-128"/>
                <a:ea typeface="UD デジタル 教科書体 NK-R" panose="02020400000000000000" pitchFamily="18" charset="-128"/>
              </a:rPr>
              <a:t>発信</a:t>
            </a:r>
            <a:endParaRPr lang="en-US" altLang="ja-JP" sz="1600" b="1" u="sng" dirty="0">
              <a:latin typeface="UD デジタル 教科書体 NK-R" panose="02020400000000000000" pitchFamily="18" charset="-128"/>
              <a:ea typeface="UD デジタル 教科書体 NK-R" panose="02020400000000000000" pitchFamily="18" charset="-128"/>
            </a:endParaRPr>
          </a:p>
          <a:p>
            <a:pPr>
              <a:lnSpc>
                <a:spcPts val="2400"/>
              </a:lnSpc>
            </a:pPr>
            <a:endParaRPr lang="en-US" altLang="ja-JP" sz="1600" b="1" u="sng" dirty="0">
              <a:latin typeface="UD デジタル 教科書体 NK-R" panose="02020400000000000000" pitchFamily="18" charset="-128"/>
              <a:ea typeface="UD デジタル 教科書体 NK-R" panose="02020400000000000000" pitchFamily="18" charset="-128"/>
            </a:endParaRPr>
          </a:p>
        </p:txBody>
      </p:sp>
      <p:sp>
        <p:nvSpPr>
          <p:cNvPr id="29"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19</a:t>
            </a:fld>
            <a:endParaRPr lang="ja-JP" altLang="en-US" sz="1800" dirty="0">
              <a:latin typeface="Meiryo UI" panose="020B0604030504040204" pitchFamily="50" charset="-128"/>
              <a:ea typeface="Meiryo UI" panose="020B0604030504040204" pitchFamily="50" charset="-128"/>
            </a:endParaRPr>
          </a:p>
        </p:txBody>
      </p:sp>
      <p:grpSp>
        <p:nvGrpSpPr>
          <p:cNvPr id="11" name="グループ化 10"/>
          <p:cNvGrpSpPr/>
          <p:nvPr/>
        </p:nvGrpSpPr>
        <p:grpSpPr>
          <a:xfrm>
            <a:off x="92129" y="115127"/>
            <a:ext cx="9013783" cy="710881"/>
            <a:chOff x="92129" y="115127"/>
            <a:chExt cx="9013783" cy="710881"/>
          </a:xfrm>
        </p:grpSpPr>
        <p:pic>
          <p:nvPicPr>
            <p:cNvPr id="12" name="図 11">
              <a:extLst>
                <a:ext uri="{FF2B5EF4-FFF2-40B4-BE49-F238E27FC236}">
                  <a16:creationId xmlns:a16="http://schemas.microsoft.com/office/drawing/2014/main" id="{72C3A243-2497-FEE6-4C91-844420520CB6}"/>
                </a:ext>
              </a:extLst>
            </p:cNvPr>
            <p:cNvPicPr>
              <a:picLocks noChangeAspect="1"/>
            </p:cNvPicPr>
            <p:nvPr/>
          </p:nvPicPr>
          <p:blipFill>
            <a:blip r:embed="rId3"/>
            <a:stretch>
              <a:fillRect/>
            </a:stretch>
          </p:blipFill>
          <p:spPr>
            <a:xfrm>
              <a:off x="92129" y="115127"/>
              <a:ext cx="1125562" cy="710881"/>
            </a:xfrm>
            <a:prstGeom prst="rect">
              <a:avLst/>
            </a:prstGeom>
          </p:spPr>
        </p:pic>
        <p:sp>
          <p:nvSpPr>
            <p:cNvPr id="13" name="正方形/長方形 12">
              <a:extLst>
                <a:ext uri="{FF2B5EF4-FFF2-40B4-BE49-F238E27FC236}">
                  <a16:creationId xmlns:a16="http://schemas.microsoft.com/office/drawing/2014/main" id="{C6B7CECB-AAED-7C07-DB37-F34AF36EEA46}"/>
                </a:ext>
              </a:extLst>
            </p:cNvPr>
            <p:cNvSpPr/>
            <p:nvPr/>
          </p:nvSpPr>
          <p:spPr>
            <a:xfrm>
              <a:off x="1077912" y="609955"/>
              <a:ext cx="8028000" cy="72000"/>
            </a:xfrm>
            <a:prstGeom prst="rect">
              <a:avLst/>
            </a:prstGeom>
            <a:solidFill>
              <a:srgbClr val="907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4" name="テキスト プレースホルダー 11">
            <a:extLst>
              <a:ext uri="{FF2B5EF4-FFF2-40B4-BE49-F238E27FC236}">
                <a16:creationId xmlns:a16="http://schemas.microsoft.com/office/drawing/2014/main" id="{B00317AD-BE2F-638B-D8FE-11AC906236AC}"/>
              </a:ext>
            </a:extLst>
          </p:cNvPr>
          <p:cNvSpPr txBox="1">
            <a:spLocks/>
          </p:cNvSpPr>
          <p:nvPr/>
        </p:nvSpPr>
        <p:spPr>
          <a:xfrm>
            <a:off x="1260000" y="108000"/>
            <a:ext cx="7353318" cy="78428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kumimoji="1" sz="1600" b="1" kern="120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1800"/>
              </a:lnSpc>
              <a:spcBef>
                <a:spcPts val="0"/>
              </a:spcBef>
            </a:pPr>
            <a:r>
              <a:rPr lang="ja-JP" altLang="en-US" sz="1800" dirty="0" smtClean="0">
                <a:latin typeface="UD デジタル 教科書体 NK-R" panose="02020400000000000000" pitchFamily="18" charset="-128"/>
                <a:ea typeface="UD デジタル 教科書体 NK-R" panose="02020400000000000000" pitchFamily="18" charset="-128"/>
              </a:rPr>
              <a:t>多様な主体の共有や参画を促し、まちづくりの機運醸成等を図る取組</a:t>
            </a:r>
            <a:endParaRPr lang="en-US" altLang="ja-JP" sz="1800" dirty="0" smtClean="0">
              <a:latin typeface="UD デジタル 教科書体 NK-R" panose="02020400000000000000" pitchFamily="18" charset="-128"/>
              <a:ea typeface="UD デジタル 教科書体 NK-R" panose="02020400000000000000" pitchFamily="18" charset="-128"/>
            </a:endParaRPr>
          </a:p>
          <a:p>
            <a:pPr>
              <a:lnSpc>
                <a:spcPts val="1800"/>
              </a:lnSpc>
              <a:spcBef>
                <a:spcPts val="0"/>
              </a:spcBef>
            </a:pPr>
            <a:r>
              <a:rPr lang="en-US" altLang="ja-JP" dirty="0">
                <a:latin typeface="UD デジタル 教科書体 NK-R" panose="02020400000000000000" pitchFamily="18" charset="-128"/>
                <a:ea typeface="UD デジタル 教科書体 NK-R" panose="02020400000000000000" pitchFamily="18" charset="-128"/>
              </a:rPr>
              <a:t> </a:t>
            </a:r>
            <a:r>
              <a:rPr lang="en-US" altLang="ja-JP" dirty="0" smtClean="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（グランドデザインのプロモーション）</a:t>
            </a:r>
            <a:endParaRPr lang="ja-JP" altLang="en-US"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p:cNvSpPr txBox="1"/>
          <p:nvPr/>
        </p:nvSpPr>
        <p:spPr>
          <a:xfrm>
            <a:off x="181477" y="143612"/>
            <a:ext cx="947031" cy="514738"/>
          </a:xfrm>
          <a:prstGeom prst="rect">
            <a:avLst/>
          </a:prstGeom>
          <a:solidFill>
            <a:srgbClr val="9070AF"/>
          </a:solidFill>
        </p:spPr>
        <p:txBody>
          <a:bodyPr wrap="square" lIns="0" tIns="72000" rIns="0" bIns="72000" rtlCol="0">
            <a:spAutoFit/>
          </a:bodyPr>
          <a:lstStyle/>
          <a:p>
            <a:r>
              <a:rPr lang="ja-JP" altLang="en-US" sz="2400" b="1" dirty="0" smtClean="0">
                <a:solidFill>
                  <a:schemeClr val="bg1"/>
                </a:solidFill>
                <a:latin typeface="UD デジタル 教科書体 NK-B" panose="02020700000000000000" pitchFamily="18" charset="-128"/>
                <a:ea typeface="UD デジタル 教科書体 NK-B" panose="02020700000000000000" pitchFamily="18" charset="-128"/>
              </a:rPr>
              <a:t>取組❶</a:t>
            </a:r>
            <a:endParaRPr kumimoji="1" lang="ja-JP" alt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5" name="テキスト ボックス 34">
            <a:extLst>
              <a:ext uri="{FF2B5EF4-FFF2-40B4-BE49-F238E27FC236}">
                <a16:creationId xmlns:a16="http://schemas.microsoft.com/office/drawing/2014/main" id="{37511901-8789-4F88-9B42-E1FB3ED93BC9}"/>
              </a:ext>
            </a:extLst>
          </p:cNvPr>
          <p:cNvSpPr txBox="1"/>
          <p:nvPr/>
        </p:nvSpPr>
        <p:spPr>
          <a:xfrm>
            <a:off x="93142" y="2214563"/>
            <a:ext cx="8968130" cy="720000"/>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smtClean="0">
                <a:latin typeface="UD デジタル 教科書体 NK-R" panose="02020400000000000000" pitchFamily="18" charset="-128"/>
                <a:ea typeface="UD デジタル 教科書体 NK-R" panose="02020400000000000000" pitchFamily="18" charset="-128"/>
              </a:rPr>
              <a:t>　</a:t>
            </a:r>
            <a:r>
              <a:rPr lang="ja-JP" altLang="en-US" sz="1600" b="1" dirty="0">
                <a:latin typeface="UD デジタル 教科書体 NK-R" panose="02020400000000000000" pitchFamily="18" charset="-128"/>
                <a:ea typeface="UD デジタル 教科書体 NK-R" panose="02020400000000000000" pitchFamily="18" charset="-128"/>
              </a:rPr>
              <a:t> </a:t>
            </a:r>
            <a:r>
              <a:rPr lang="ja-JP" altLang="en-US" sz="1600" b="1" dirty="0" smtClean="0">
                <a:latin typeface="UD デジタル 教科書体 NK-R" panose="02020400000000000000" pitchFamily="18" charset="-128"/>
                <a:ea typeface="UD デジタル 教科書体 NK-R" panose="02020400000000000000" pitchFamily="18" charset="-128"/>
              </a:rPr>
              <a:t>  ① まちづくり</a:t>
            </a:r>
            <a:r>
              <a:rPr lang="ja-JP" altLang="en-US" sz="1600" b="1" dirty="0">
                <a:latin typeface="UD デジタル 教科書体 NK-R" panose="02020400000000000000" pitchFamily="18" charset="-128"/>
                <a:ea typeface="UD デジタル 教科書体 NK-R" panose="02020400000000000000" pitchFamily="18" charset="-128"/>
              </a:rPr>
              <a:t>への理解・関心を</a:t>
            </a:r>
            <a:r>
              <a:rPr lang="ja-JP" altLang="en-US" sz="1600" b="1" dirty="0" smtClean="0">
                <a:latin typeface="UD デジタル 教科書体 NK-R" panose="02020400000000000000" pitchFamily="18" charset="-128"/>
                <a:ea typeface="UD デジタル 教科書体 NK-R" panose="02020400000000000000" pitchFamily="18" charset="-128"/>
              </a:rPr>
              <a:t>高める</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lnSpc>
                <a:spcPts val="2400"/>
              </a:lnSpc>
            </a:pPr>
            <a:r>
              <a:rPr lang="ja-JP" altLang="en-US" sz="1600" dirty="0" smtClean="0">
                <a:latin typeface="UD デジタル 教科書体 NK-R" panose="02020400000000000000" pitchFamily="18" charset="-128"/>
                <a:ea typeface="UD デジタル 教科書体 NK-R" panose="02020400000000000000" pitchFamily="18" charset="-128"/>
              </a:rPr>
              <a:t>　　       ⇒府民・民間事業者等にグランドデザイン</a:t>
            </a:r>
            <a:r>
              <a:rPr lang="ja-JP" altLang="en-US" sz="1600" dirty="0">
                <a:latin typeface="UD デジタル 教科書体 NK-R" panose="02020400000000000000" pitchFamily="18" charset="-128"/>
                <a:ea typeface="UD デジタル 教科書体 NK-R" panose="02020400000000000000" pitchFamily="18" charset="-128"/>
              </a:rPr>
              <a:t>のめざすべき都市像やまちづくり戦略等</a:t>
            </a:r>
            <a:r>
              <a:rPr lang="ja-JP" altLang="en-US" sz="1600" dirty="0" smtClean="0">
                <a:latin typeface="UD デジタル 教科書体 NK-R" panose="02020400000000000000" pitchFamily="18" charset="-128"/>
                <a:ea typeface="UD デジタル 教科書体 NK-R" panose="02020400000000000000" pitchFamily="18" charset="-128"/>
              </a:rPr>
              <a:t>を広く発信</a:t>
            </a:r>
            <a:endParaRPr lang="en-US" altLang="ja-JP" sz="1600" b="1" u="sng" dirty="0">
              <a:latin typeface="UD デジタル 教科書体 NK-R" panose="02020400000000000000" pitchFamily="18" charset="-128"/>
              <a:ea typeface="UD デジタル 教科書体 NK-R" panose="02020400000000000000" pitchFamily="18" charset="-128"/>
            </a:endParaRPr>
          </a:p>
          <a:p>
            <a:endParaRPr lang="en-US" altLang="ja-JP" sz="1600" b="1" u="sng"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p:cNvSpPr/>
          <p:nvPr/>
        </p:nvSpPr>
        <p:spPr>
          <a:xfrm>
            <a:off x="228600" y="2241403"/>
            <a:ext cx="3726179" cy="30437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37511901-8789-4F88-9B42-E1FB3ED93BC9}"/>
              </a:ext>
            </a:extLst>
          </p:cNvPr>
          <p:cNvSpPr txBox="1"/>
          <p:nvPr/>
        </p:nvSpPr>
        <p:spPr>
          <a:xfrm>
            <a:off x="93142" y="2923134"/>
            <a:ext cx="8968130" cy="720000"/>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smtClean="0">
                <a:latin typeface="UD デジタル 教科書体 NK-R" panose="02020400000000000000" pitchFamily="18" charset="-128"/>
                <a:ea typeface="UD デジタル 教科書体 NK-R" panose="02020400000000000000" pitchFamily="18" charset="-128"/>
              </a:rPr>
              <a:t>　   ② 民間事</a:t>
            </a:r>
            <a:r>
              <a:rPr lang="ja-JP" altLang="en-US" sz="1600" b="1" dirty="0">
                <a:latin typeface="UD デジタル 教科書体 NK-R" panose="02020400000000000000" pitchFamily="18" charset="-128"/>
                <a:ea typeface="UD デジタル 教科書体 NK-R" panose="02020400000000000000" pitchFamily="18" charset="-128"/>
              </a:rPr>
              <a:t>業者等</a:t>
            </a:r>
            <a:r>
              <a:rPr lang="ja-JP" altLang="en-US" sz="1600" b="1" dirty="0" smtClean="0">
                <a:latin typeface="UD デジタル 教科書体 NK-R" panose="02020400000000000000" pitchFamily="18" charset="-128"/>
                <a:ea typeface="UD デジタル 教科書体 NK-R" panose="02020400000000000000" pitchFamily="18" charset="-128"/>
              </a:rPr>
              <a:t>のまちづくりへの参画を</a:t>
            </a:r>
            <a:r>
              <a:rPr lang="ja-JP" altLang="en-US" sz="1600" b="1" dirty="0">
                <a:latin typeface="UD デジタル 教科書体 NK-R" panose="02020400000000000000" pitchFamily="18" charset="-128"/>
                <a:ea typeface="UD デジタル 教科書体 NK-R" panose="02020400000000000000" pitchFamily="18" charset="-128"/>
              </a:rPr>
              <a:t>促進</a:t>
            </a:r>
            <a:endParaRPr lang="en-US" altLang="ja-JP" sz="1600" b="1" dirty="0">
              <a:latin typeface="UD デジタル 教科書体 NK-R" panose="02020400000000000000" pitchFamily="18" charset="-128"/>
              <a:ea typeface="UD デジタル 教科書体 NK-R" panose="02020400000000000000" pitchFamily="18" charset="-128"/>
            </a:endParaRPr>
          </a:p>
          <a:p>
            <a:pPr>
              <a:lnSpc>
                <a:spcPts val="2400"/>
              </a:lnSpc>
            </a:pPr>
            <a:r>
              <a:rPr lang="ja-JP" altLang="en-US" sz="1600" dirty="0" smtClean="0">
                <a:latin typeface="UD デジタル 教科書体 NK-R" panose="02020400000000000000" pitchFamily="18" charset="-128"/>
                <a:ea typeface="UD デジタル 教科書体 NK-R" panose="02020400000000000000" pitchFamily="18" charset="-128"/>
              </a:rPr>
              <a:t>　　       ⇒大阪府</a:t>
            </a:r>
            <a:r>
              <a:rPr lang="ja-JP" altLang="en-US" sz="1600" dirty="0">
                <a:latin typeface="UD デジタル 教科書体 NK-R" panose="02020400000000000000" pitchFamily="18" charset="-128"/>
                <a:ea typeface="UD デジタル 教科書体 NK-R" panose="02020400000000000000" pitchFamily="18" charset="-128"/>
              </a:rPr>
              <a:t>や市町村</a:t>
            </a:r>
            <a:r>
              <a:rPr lang="ja-JP" altLang="en-US" sz="1600" dirty="0" smtClean="0">
                <a:latin typeface="UD デジタル 教科書体 NK-R" panose="02020400000000000000" pitchFamily="18" charset="-128"/>
                <a:ea typeface="UD デジタル 教科書体 NK-R" panose="02020400000000000000" pitchFamily="18" charset="-128"/>
              </a:rPr>
              <a:t>のまちづくりの取組</a:t>
            </a:r>
            <a:r>
              <a:rPr lang="ja-JP" altLang="en-US" sz="1600" dirty="0">
                <a:latin typeface="UD デジタル 教科書体 NK-R" panose="02020400000000000000" pitchFamily="18" charset="-128"/>
                <a:ea typeface="UD デジタル 教科書体 NK-R" panose="02020400000000000000" pitchFamily="18" charset="-128"/>
              </a:rPr>
              <a:t>等</a:t>
            </a:r>
            <a:r>
              <a:rPr lang="ja-JP" altLang="en-US" sz="1600" dirty="0" smtClean="0">
                <a:latin typeface="UD デジタル 教科書体 NK-R" panose="02020400000000000000" pitchFamily="18" charset="-128"/>
                <a:ea typeface="UD デジタル 教科書体 NK-R" panose="02020400000000000000" pitchFamily="18" charset="-128"/>
              </a:rPr>
              <a:t>を発信し、民間投資を喚起</a:t>
            </a:r>
            <a:endParaRPr lang="en-US" altLang="ja-JP" sz="1600" b="1" u="sng" dirty="0">
              <a:latin typeface="UD デジタル 教科書体 NK-R" panose="02020400000000000000" pitchFamily="18" charset="-128"/>
              <a:ea typeface="UD デジタル 教科書体 NK-R" panose="02020400000000000000" pitchFamily="18" charset="-128"/>
            </a:endParaRPr>
          </a:p>
          <a:p>
            <a:endParaRPr lang="en-US" altLang="ja-JP" sz="1600" b="1" u="sng" dirty="0">
              <a:latin typeface="UD デジタル 教科書体 NK-R" panose="02020400000000000000" pitchFamily="18" charset="-128"/>
              <a:ea typeface="UD デジタル 教科書体 NK-R" panose="02020400000000000000" pitchFamily="18" charset="-128"/>
            </a:endParaRPr>
          </a:p>
        </p:txBody>
      </p:sp>
      <p:sp>
        <p:nvSpPr>
          <p:cNvPr id="39" name="正方形/長方形 38"/>
          <p:cNvSpPr/>
          <p:nvPr/>
        </p:nvSpPr>
        <p:spPr>
          <a:xfrm>
            <a:off x="228601" y="2937908"/>
            <a:ext cx="4414959" cy="30437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37511901-8789-4F88-9B42-E1FB3ED93BC9}"/>
              </a:ext>
            </a:extLst>
          </p:cNvPr>
          <p:cNvSpPr txBox="1"/>
          <p:nvPr/>
        </p:nvSpPr>
        <p:spPr>
          <a:xfrm>
            <a:off x="420690" y="1736725"/>
            <a:ext cx="634216" cy="380639"/>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a:latin typeface="UD デジタル 教科書体 NK-R" panose="02020400000000000000" pitchFamily="18" charset="-128"/>
                <a:ea typeface="UD デジタル 教科書体 NK-R" panose="02020400000000000000" pitchFamily="18" charset="-128"/>
              </a:rPr>
              <a:t>目的</a:t>
            </a:r>
            <a:endParaRPr lang="en-US" altLang="ja-JP" sz="1600" b="1" dirty="0" smtClean="0">
              <a:latin typeface="UD デジタル 教科書体 NK-R" panose="02020400000000000000" pitchFamily="18" charset="-128"/>
              <a:ea typeface="UD デジタル 教科書体 NK-R" panose="02020400000000000000" pitchFamily="18" charset="-128"/>
            </a:endParaRPr>
          </a:p>
        </p:txBody>
      </p:sp>
      <p:sp>
        <p:nvSpPr>
          <p:cNvPr id="44" name="正方形/長方形 43"/>
          <p:cNvSpPr/>
          <p:nvPr/>
        </p:nvSpPr>
        <p:spPr>
          <a:xfrm>
            <a:off x="130230" y="3908259"/>
            <a:ext cx="1546170" cy="36123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テキスト ボックス 44">
            <a:extLst>
              <a:ext uri="{FF2B5EF4-FFF2-40B4-BE49-F238E27FC236}">
                <a16:creationId xmlns:a16="http://schemas.microsoft.com/office/drawing/2014/main" id="{37511901-8789-4F88-9B42-E1FB3ED93BC9}"/>
              </a:ext>
            </a:extLst>
          </p:cNvPr>
          <p:cNvSpPr txBox="1"/>
          <p:nvPr/>
        </p:nvSpPr>
        <p:spPr>
          <a:xfrm>
            <a:off x="420690" y="3851175"/>
            <a:ext cx="1260000" cy="360000"/>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smtClean="0">
                <a:latin typeface="UD デジタル 教科書体 NK-R" panose="02020400000000000000" pitchFamily="18" charset="-128"/>
                <a:ea typeface="UD デジタル 教科書体 NK-R" panose="02020400000000000000" pitchFamily="18" charset="-128"/>
              </a:rPr>
              <a:t>取組内容</a:t>
            </a:r>
            <a:endParaRPr lang="en-US" altLang="ja-JP" sz="1600" b="1" dirty="0" smtClean="0">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a:xfrm>
            <a:off x="609778" y="4990230"/>
            <a:ext cx="3600000" cy="172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p:cNvSpPr txBox="1"/>
          <p:nvPr/>
        </p:nvSpPr>
        <p:spPr>
          <a:xfrm>
            <a:off x="574118" y="4982971"/>
            <a:ext cx="3844479" cy="2092881"/>
          </a:xfrm>
          <a:prstGeom prst="rect">
            <a:avLst/>
          </a:prstGeom>
          <a:noFill/>
        </p:spPr>
        <p:txBody>
          <a:bodyPr wrap="square" rtlCol="0">
            <a:spAutoFit/>
          </a:bodyPr>
          <a:lstStyle/>
          <a:p>
            <a:pPr>
              <a:lnSpc>
                <a:spcPts val="2600"/>
              </a:lnSpc>
              <a:spcBef>
                <a:spcPts val="600"/>
              </a:spcBef>
            </a:pPr>
            <a:r>
              <a:rPr kumimoji="1" lang="ja-JP" altLang="en-US" sz="1600" dirty="0" smtClean="0">
                <a:latin typeface="UD デジタル 教科書体 NK-B" panose="02020700000000000000" pitchFamily="18" charset="-128"/>
                <a:ea typeface="UD デジタル 教科書体 NK-B" panose="02020700000000000000" pitchFamily="18" charset="-128"/>
              </a:rPr>
              <a:t>・シンポジウム</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pPr>
              <a:lnSpc>
                <a:spcPts val="2600"/>
              </a:lnSpc>
            </a:pPr>
            <a:r>
              <a:rPr kumimoji="1" lang="ja-JP" altLang="en-US" sz="1600" dirty="0" smtClean="0">
                <a:latin typeface="UD デジタル 教科書体 NK-B" panose="02020700000000000000" pitchFamily="18" charset="-128"/>
                <a:ea typeface="UD デジタル 教科書体 NK-B" panose="02020700000000000000" pitchFamily="18" charset="-128"/>
              </a:rPr>
              <a:t>・パンフレット（グランドデザインの概要）</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pPr>
              <a:lnSpc>
                <a:spcPts val="2600"/>
              </a:lnSpc>
            </a:pPr>
            <a:r>
              <a:rPr lang="ja-JP" altLang="en-US" sz="1600" dirty="0" smtClean="0">
                <a:latin typeface="UD デジタル 教科書体 NK-B" panose="02020700000000000000" pitchFamily="18" charset="-128"/>
                <a:ea typeface="UD デジタル 教科書体 NK-B" panose="02020700000000000000" pitchFamily="18" charset="-128"/>
              </a:rPr>
              <a:t>・動画</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pPr>
              <a:lnSpc>
                <a:spcPts val="2600"/>
              </a:lnSpc>
            </a:pPr>
            <a:r>
              <a:rPr kumimoji="1" lang="ja-JP" altLang="en-US" sz="1600" dirty="0" smtClean="0">
                <a:latin typeface="UD デジタル 教科書体 NK-B" panose="02020700000000000000" pitchFamily="18" charset="-128"/>
                <a:ea typeface="UD デジタル 教科書体 NK-B" panose="02020700000000000000" pitchFamily="18" charset="-128"/>
              </a:rPr>
              <a:t>・ホームページ等</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pPr>
              <a:lnSpc>
                <a:spcPts val="2600"/>
              </a:lnSpc>
            </a:pPr>
            <a:r>
              <a:rPr lang="ja-JP" altLang="en-US" sz="1600" dirty="0">
                <a:latin typeface="UD デジタル 教科書体 NK-B" panose="02020700000000000000" pitchFamily="18" charset="-128"/>
                <a:ea typeface="UD デジタル 教科書体 NK-B" panose="02020700000000000000" pitchFamily="18" charset="-128"/>
              </a:rPr>
              <a:t>　（「まちづくりポータルサイト」の創設等）</a:t>
            </a:r>
          </a:p>
          <a:p>
            <a:pPr>
              <a:lnSpc>
                <a:spcPts val="2600"/>
              </a:lnSpc>
            </a:pP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48" name="正方形/長方形 47"/>
          <p:cNvSpPr/>
          <p:nvPr/>
        </p:nvSpPr>
        <p:spPr>
          <a:xfrm>
            <a:off x="4973134" y="4999986"/>
            <a:ext cx="3600000" cy="172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51"/>
          <p:cNvSpPr txBox="1"/>
          <p:nvPr/>
        </p:nvSpPr>
        <p:spPr>
          <a:xfrm>
            <a:off x="4933846" y="5170522"/>
            <a:ext cx="3816455" cy="1426031"/>
          </a:xfrm>
          <a:prstGeom prst="rect">
            <a:avLst/>
          </a:prstGeom>
          <a:noFill/>
        </p:spPr>
        <p:txBody>
          <a:bodyPr wrap="square" rtlCol="0">
            <a:spAutoFit/>
          </a:bodyPr>
          <a:lstStyle/>
          <a:p>
            <a:pPr>
              <a:lnSpc>
                <a:spcPts val="2600"/>
              </a:lnSpc>
              <a:spcBef>
                <a:spcPts val="600"/>
              </a:spcBef>
            </a:pPr>
            <a:r>
              <a:rPr kumimoji="1" lang="ja-JP" altLang="en-US" sz="1600" dirty="0" smtClean="0">
                <a:latin typeface="UD デジタル 教科書体 NK-B" panose="02020700000000000000" pitchFamily="18" charset="-128"/>
                <a:ea typeface="UD デジタル 教科書体 NK-B" panose="02020700000000000000" pitchFamily="18" charset="-128"/>
              </a:rPr>
              <a:t>・まちづくりセミナー</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pPr>
              <a:lnSpc>
                <a:spcPts val="2600"/>
              </a:lnSpc>
            </a:pPr>
            <a:r>
              <a:rPr kumimoji="1" lang="ja-JP" altLang="en-US" sz="1600" dirty="0" smtClean="0">
                <a:latin typeface="UD デジタル 教科書体 NK-B" panose="02020700000000000000" pitchFamily="18" charset="-128"/>
                <a:ea typeface="UD デジタル 教科書体 NK-B" panose="02020700000000000000" pitchFamily="18" charset="-128"/>
              </a:rPr>
              <a:t>・まちづくり紹介パンフレット</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pPr>
              <a:lnSpc>
                <a:spcPts val="2600"/>
              </a:lnSpc>
            </a:pPr>
            <a:r>
              <a:rPr lang="ja-JP" altLang="en-US" sz="1600" dirty="0" smtClean="0">
                <a:latin typeface="UD デジタル 教科書体 NK-B" panose="02020700000000000000" pitchFamily="18" charset="-128"/>
                <a:ea typeface="UD デジタル 教科書体 NK-B" panose="02020700000000000000" pitchFamily="18" charset="-128"/>
              </a:rPr>
              <a:t>・ホームページ等</a:t>
            </a:r>
            <a:endParaRPr kumimoji="1" lang="en-US" altLang="ja-JP" sz="1600" dirty="0" smtClean="0">
              <a:latin typeface="UD デジタル 教科書体 NK-B" panose="02020700000000000000" pitchFamily="18" charset="-128"/>
              <a:ea typeface="UD デジタル 教科書体 NK-B" panose="02020700000000000000" pitchFamily="18" charset="-128"/>
            </a:endParaRPr>
          </a:p>
          <a:p>
            <a:pPr>
              <a:lnSpc>
                <a:spcPts val="2600"/>
              </a:lnSpc>
            </a:pPr>
            <a:r>
              <a:rPr lang="ja-JP" altLang="en-US" sz="1600" dirty="0">
                <a:latin typeface="UD デジタル 教科書体 NK-B" panose="02020700000000000000" pitchFamily="18" charset="-128"/>
                <a:ea typeface="UD デジタル 教科書体 NK-B" panose="02020700000000000000" pitchFamily="18" charset="-128"/>
              </a:rPr>
              <a:t>　</a:t>
            </a:r>
            <a:r>
              <a:rPr lang="ja-JP" altLang="en-US" sz="1600" dirty="0" smtClean="0">
                <a:latin typeface="UD デジタル 教科書体 NK-B" panose="02020700000000000000" pitchFamily="18" charset="-128"/>
                <a:ea typeface="UD デジタル 教科書体 NK-B" panose="02020700000000000000" pitchFamily="18" charset="-128"/>
              </a:rPr>
              <a:t>（「まちづくりポータルサイト」の創設等）</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53" name="二等辺三角形 52"/>
          <p:cNvSpPr/>
          <p:nvPr/>
        </p:nvSpPr>
        <p:spPr>
          <a:xfrm flipV="1">
            <a:off x="1676400" y="4734818"/>
            <a:ext cx="1452090" cy="1846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二等辺三角形 55"/>
          <p:cNvSpPr/>
          <p:nvPr/>
        </p:nvSpPr>
        <p:spPr>
          <a:xfrm flipV="1">
            <a:off x="5892145" y="4734818"/>
            <a:ext cx="1452090" cy="1846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テキスト ボックス 56">
            <a:extLst>
              <a:ext uri="{FF2B5EF4-FFF2-40B4-BE49-F238E27FC236}">
                <a16:creationId xmlns:a16="http://schemas.microsoft.com/office/drawing/2014/main" id="{37511901-8789-4F88-9B42-E1FB3ED93BC9}"/>
              </a:ext>
            </a:extLst>
          </p:cNvPr>
          <p:cNvSpPr txBox="1"/>
          <p:nvPr/>
        </p:nvSpPr>
        <p:spPr>
          <a:xfrm>
            <a:off x="514782" y="4282331"/>
            <a:ext cx="3742035" cy="380639"/>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smtClean="0">
                <a:latin typeface="UD デジタル 教科書体 NK-R" panose="02020400000000000000" pitchFamily="18" charset="-128"/>
                <a:ea typeface="UD デジタル 教科書体 NK-R" panose="02020400000000000000" pitchFamily="18" charset="-128"/>
              </a:rPr>
              <a:t>目的① まちづくり</a:t>
            </a:r>
            <a:r>
              <a:rPr lang="ja-JP" altLang="en-US" sz="1600" b="1" dirty="0">
                <a:latin typeface="UD デジタル 教科書体 NK-R" panose="02020400000000000000" pitchFamily="18" charset="-128"/>
                <a:ea typeface="UD デジタル 教科書体 NK-R" panose="02020400000000000000" pitchFamily="18" charset="-128"/>
              </a:rPr>
              <a:t>への理解・関心を</a:t>
            </a:r>
            <a:r>
              <a:rPr lang="ja-JP" altLang="en-US" sz="1600" b="1" dirty="0" smtClean="0">
                <a:latin typeface="UD デジタル 教科書体 NK-R" panose="02020400000000000000" pitchFamily="18" charset="-128"/>
                <a:ea typeface="UD デジタル 教科書体 NK-R" panose="02020400000000000000" pitchFamily="18" charset="-128"/>
              </a:rPr>
              <a:t>高める</a:t>
            </a:r>
            <a:endParaRPr lang="en-US" altLang="ja-JP" sz="1600" b="1" dirty="0" smtClean="0">
              <a:latin typeface="UD デジタル 教科書体 NK-R" panose="02020400000000000000" pitchFamily="18" charset="-128"/>
              <a:ea typeface="UD デジタル 教科書体 NK-R" panose="02020400000000000000" pitchFamily="18" charset="-128"/>
            </a:endParaRPr>
          </a:p>
        </p:txBody>
      </p:sp>
      <p:sp>
        <p:nvSpPr>
          <p:cNvPr id="58" name="正方形/長方形 57"/>
          <p:cNvSpPr/>
          <p:nvPr/>
        </p:nvSpPr>
        <p:spPr>
          <a:xfrm>
            <a:off x="520701" y="4347271"/>
            <a:ext cx="3736116" cy="3043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37511901-8789-4F88-9B42-E1FB3ED93BC9}"/>
              </a:ext>
            </a:extLst>
          </p:cNvPr>
          <p:cNvSpPr txBox="1"/>
          <p:nvPr/>
        </p:nvSpPr>
        <p:spPr>
          <a:xfrm>
            <a:off x="4389370" y="4282785"/>
            <a:ext cx="4586809" cy="400250"/>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a:latin typeface="UD デジタル 教科書体 NK-R" panose="02020400000000000000" pitchFamily="18" charset="-128"/>
                <a:ea typeface="UD デジタル 教科書体 NK-R" panose="02020400000000000000" pitchFamily="18" charset="-128"/>
              </a:rPr>
              <a:t>　目的</a:t>
            </a:r>
            <a:r>
              <a:rPr lang="ja-JP" altLang="en-US" sz="1600" b="1" dirty="0" smtClean="0">
                <a:latin typeface="UD デジタル 教科書体 NK-R" panose="02020400000000000000" pitchFamily="18" charset="-128"/>
                <a:ea typeface="UD デジタル 教科書体 NK-R" panose="02020400000000000000" pitchFamily="18" charset="-128"/>
              </a:rPr>
              <a:t>② 民間事</a:t>
            </a:r>
            <a:r>
              <a:rPr lang="ja-JP" altLang="en-US" sz="1600" b="1" dirty="0">
                <a:latin typeface="UD デジタル 教科書体 NK-R" panose="02020400000000000000" pitchFamily="18" charset="-128"/>
                <a:ea typeface="UD デジタル 教科書体 NK-R" panose="02020400000000000000" pitchFamily="18" charset="-128"/>
              </a:rPr>
              <a:t>業者等</a:t>
            </a:r>
            <a:r>
              <a:rPr lang="ja-JP" altLang="en-US" sz="1600" b="1" dirty="0" smtClean="0">
                <a:latin typeface="UD デジタル 教科書体 NK-R" panose="02020400000000000000" pitchFamily="18" charset="-128"/>
                <a:ea typeface="UD デジタル 教科書体 NK-R" panose="02020400000000000000" pitchFamily="18" charset="-128"/>
              </a:rPr>
              <a:t>の</a:t>
            </a:r>
            <a:r>
              <a:rPr lang="ja-JP" altLang="en-US" sz="1600" b="1" dirty="0">
                <a:latin typeface="UD デジタル 教科書体 NK-R" panose="02020400000000000000" pitchFamily="18" charset="-128"/>
                <a:ea typeface="UD デジタル 教科書体 NK-R" panose="02020400000000000000" pitchFamily="18" charset="-128"/>
              </a:rPr>
              <a:t>まちづくりへの</a:t>
            </a:r>
            <a:r>
              <a:rPr lang="ja-JP" altLang="en-US" sz="1600" b="1" dirty="0" smtClean="0">
                <a:latin typeface="UD デジタル 教科書体 NK-R" panose="02020400000000000000" pitchFamily="18" charset="-128"/>
                <a:ea typeface="UD デジタル 教科書体 NK-R" panose="02020400000000000000" pitchFamily="18" charset="-128"/>
              </a:rPr>
              <a:t>参画を促進</a:t>
            </a:r>
            <a:endParaRPr lang="en-US" altLang="ja-JP" sz="1600" b="1" dirty="0">
              <a:latin typeface="UD デジタル 教科書体 NK-R" panose="02020400000000000000" pitchFamily="18" charset="-128"/>
              <a:ea typeface="UD デジタル 教科書体 NK-R" panose="02020400000000000000" pitchFamily="18" charset="-128"/>
            </a:endParaRPr>
          </a:p>
        </p:txBody>
      </p:sp>
      <p:sp>
        <p:nvSpPr>
          <p:cNvPr id="30" name="正方形/長方形 29"/>
          <p:cNvSpPr/>
          <p:nvPr/>
        </p:nvSpPr>
        <p:spPr>
          <a:xfrm>
            <a:off x="4524830" y="4347271"/>
            <a:ext cx="4451349" cy="3043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96310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B9113A0-8895-FAA0-1100-96C33C1AF2F9}"/>
              </a:ext>
            </a:extLst>
          </p:cNvPr>
          <p:cNvSpPr/>
          <p:nvPr/>
        </p:nvSpPr>
        <p:spPr>
          <a:xfrm>
            <a:off x="6462" y="2954286"/>
            <a:ext cx="9137538" cy="90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2" y="3128297"/>
            <a:ext cx="9137538" cy="6223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3200" dirty="0" smtClean="0"/>
              <a:t>（１）グランドデザインの概要</a:t>
            </a:r>
            <a:endParaRPr lang="ja-JP" altLang="en-US" sz="3200" dirty="0"/>
          </a:p>
        </p:txBody>
      </p:sp>
    </p:spTree>
    <p:extLst>
      <p:ext uri="{BB962C8B-B14F-4D97-AF65-F5344CB8AC3E}">
        <p14:creationId xmlns:p14="http://schemas.microsoft.com/office/powerpoint/2010/main" val="3616737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楕円 17"/>
          <p:cNvSpPr/>
          <p:nvPr/>
        </p:nvSpPr>
        <p:spPr>
          <a:xfrm>
            <a:off x="6564890" y="4659600"/>
            <a:ext cx="2463800" cy="1353719"/>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20</a:t>
            </a:fld>
            <a:endParaRPr lang="ja-JP" altLang="en-US" sz="1800" dirty="0">
              <a:latin typeface="Meiryo UI" panose="020B0604030504040204" pitchFamily="50" charset="-128"/>
              <a:ea typeface="Meiryo UI" panose="020B0604030504040204" pitchFamily="50" charset="-128"/>
            </a:endParaRPr>
          </a:p>
        </p:txBody>
      </p:sp>
      <p:grpSp>
        <p:nvGrpSpPr>
          <p:cNvPr id="11" name="グループ化 10"/>
          <p:cNvGrpSpPr/>
          <p:nvPr/>
        </p:nvGrpSpPr>
        <p:grpSpPr>
          <a:xfrm>
            <a:off x="92129" y="115127"/>
            <a:ext cx="9013783" cy="710881"/>
            <a:chOff x="92129" y="115127"/>
            <a:chExt cx="9013783" cy="710881"/>
          </a:xfrm>
        </p:grpSpPr>
        <p:pic>
          <p:nvPicPr>
            <p:cNvPr id="12" name="図 11">
              <a:extLst>
                <a:ext uri="{FF2B5EF4-FFF2-40B4-BE49-F238E27FC236}">
                  <a16:creationId xmlns:a16="http://schemas.microsoft.com/office/drawing/2014/main" id="{72C3A243-2497-FEE6-4C91-844420520CB6}"/>
                </a:ext>
              </a:extLst>
            </p:cNvPr>
            <p:cNvPicPr>
              <a:picLocks noChangeAspect="1"/>
            </p:cNvPicPr>
            <p:nvPr/>
          </p:nvPicPr>
          <p:blipFill>
            <a:blip r:embed="rId3"/>
            <a:stretch>
              <a:fillRect/>
            </a:stretch>
          </p:blipFill>
          <p:spPr>
            <a:xfrm>
              <a:off x="92129" y="115127"/>
              <a:ext cx="1125562" cy="710881"/>
            </a:xfrm>
            <a:prstGeom prst="rect">
              <a:avLst/>
            </a:prstGeom>
          </p:spPr>
        </p:pic>
        <p:sp>
          <p:nvSpPr>
            <p:cNvPr id="13" name="正方形/長方形 12">
              <a:extLst>
                <a:ext uri="{FF2B5EF4-FFF2-40B4-BE49-F238E27FC236}">
                  <a16:creationId xmlns:a16="http://schemas.microsoft.com/office/drawing/2014/main" id="{C6B7CECB-AAED-7C07-DB37-F34AF36EEA46}"/>
                </a:ext>
              </a:extLst>
            </p:cNvPr>
            <p:cNvSpPr/>
            <p:nvPr/>
          </p:nvSpPr>
          <p:spPr>
            <a:xfrm>
              <a:off x="1077912" y="609955"/>
              <a:ext cx="8028000" cy="72000"/>
            </a:xfrm>
            <a:prstGeom prst="rect">
              <a:avLst/>
            </a:prstGeom>
            <a:solidFill>
              <a:srgbClr val="907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6" name="テキスト ボックス 15"/>
          <p:cNvSpPr txBox="1"/>
          <p:nvPr/>
        </p:nvSpPr>
        <p:spPr>
          <a:xfrm>
            <a:off x="181477" y="143612"/>
            <a:ext cx="947031" cy="514738"/>
          </a:xfrm>
          <a:prstGeom prst="rect">
            <a:avLst/>
          </a:prstGeom>
          <a:solidFill>
            <a:srgbClr val="9070AF"/>
          </a:solidFill>
        </p:spPr>
        <p:txBody>
          <a:bodyPr wrap="square" lIns="0" tIns="72000" rIns="0" bIns="72000" rtlCol="0">
            <a:spAutoFit/>
          </a:bodyPr>
          <a:lstStyle/>
          <a:p>
            <a:r>
              <a:rPr lang="ja-JP" altLang="en-US" sz="2400" b="1" dirty="0" smtClean="0">
                <a:solidFill>
                  <a:schemeClr val="bg1"/>
                </a:solidFill>
                <a:latin typeface="UD デジタル 教科書体 NK-B" panose="02020700000000000000" pitchFamily="18" charset="-128"/>
                <a:ea typeface="UD デジタル 教科書体 NK-B" panose="02020700000000000000" pitchFamily="18" charset="-128"/>
              </a:rPr>
              <a:t>取組❶</a:t>
            </a:r>
            <a:endParaRPr kumimoji="1" lang="ja-JP" alt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5" name="テキスト ボックス 34">
            <a:extLst>
              <a:ext uri="{FF2B5EF4-FFF2-40B4-BE49-F238E27FC236}">
                <a16:creationId xmlns:a16="http://schemas.microsoft.com/office/drawing/2014/main" id="{37511901-8789-4F88-9B42-E1FB3ED93BC9}"/>
              </a:ext>
            </a:extLst>
          </p:cNvPr>
          <p:cNvSpPr txBox="1"/>
          <p:nvPr/>
        </p:nvSpPr>
        <p:spPr>
          <a:xfrm>
            <a:off x="222682" y="722887"/>
            <a:ext cx="3742035" cy="380639"/>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smtClean="0">
                <a:latin typeface="UD デジタル 教科書体 NK-R" panose="02020400000000000000" pitchFamily="18" charset="-128"/>
                <a:ea typeface="UD デジタル 教科書体 NK-R" panose="02020400000000000000" pitchFamily="18" charset="-128"/>
              </a:rPr>
              <a:t>目的① まちづくり</a:t>
            </a:r>
            <a:r>
              <a:rPr lang="ja-JP" altLang="en-US" sz="1600" b="1" dirty="0">
                <a:latin typeface="UD デジタル 教科書体 NK-R" panose="02020400000000000000" pitchFamily="18" charset="-128"/>
                <a:ea typeface="UD デジタル 教科書体 NK-R" panose="02020400000000000000" pitchFamily="18" charset="-128"/>
              </a:rPr>
              <a:t>への理解・関心を</a:t>
            </a:r>
            <a:r>
              <a:rPr lang="ja-JP" altLang="en-US" sz="1600" b="1" dirty="0" smtClean="0">
                <a:latin typeface="UD デジタル 教科書体 NK-R" panose="02020400000000000000" pitchFamily="18" charset="-128"/>
                <a:ea typeface="UD デジタル 教科書体 NK-R" panose="02020400000000000000" pitchFamily="18" charset="-128"/>
              </a:rPr>
              <a:t>高める</a:t>
            </a:r>
            <a:endParaRPr lang="en-US" altLang="ja-JP" sz="1600" b="1" dirty="0" smtClean="0">
              <a:latin typeface="UD デジタル 教科書体 NK-R" panose="02020400000000000000" pitchFamily="18" charset="-128"/>
              <a:ea typeface="UD デジタル 教科書体 NK-R" panose="02020400000000000000" pitchFamily="18" charset="-128"/>
            </a:endParaRPr>
          </a:p>
        </p:txBody>
      </p:sp>
      <p:sp>
        <p:nvSpPr>
          <p:cNvPr id="4" name="正方形/長方形 3"/>
          <p:cNvSpPr/>
          <p:nvPr/>
        </p:nvSpPr>
        <p:spPr>
          <a:xfrm>
            <a:off x="228601" y="787827"/>
            <a:ext cx="3736116" cy="3043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9" name="表 38"/>
          <p:cNvGraphicFramePr>
            <a:graphicFrameLocks noGrp="1"/>
          </p:cNvGraphicFramePr>
          <p:nvPr>
            <p:extLst>
              <p:ext uri="{D42A27DB-BD31-4B8C-83A1-F6EECF244321}">
                <p14:modId xmlns:p14="http://schemas.microsoft.com/office/powerpoint/2010/main" val="3071606139"/>
              </p:ext>
            </p:extLst>
          </p:nvPr>
        </p:nvGraphicFramePr>
        <p:xfrm>
          <a:off x="309021" y="1549400"/>
          <a:ext cx="8388000" cy="1986280"/>
        </p:xfrm>
        <a:graphic>
          <a:graphicData uri="http://schemas.openxmlformats.org/drawingml/2006/table">
            <a:tbl>
              <a:tblPr firstRow="1" bandRow="1">
                <a:tableStyleId>{5C22544A-7EE6-4342-B048-85BDC9FD1C3A}</a:tableStyleId>
              </a:tblPr>
              <a:tblGrid>
                <a:gridCol w="3222000">
                  <a:extLst>
                    <a:ext uri="{9D8B030D-6E8A-4147-A177-3AD203B41FA5}">
                      <a16:colId xmlns:a16="http://schemas.microsoft.com/office/drawing/2014/main" val="914688113"/>
                    </a:ext>
                  </a:extLst>
                </a:gridCol>
                <a:gridCol w="5166000">
                  <a:extLst>
                    <a:ext uri="{9D8B030D-6E8A-4147-A177-3AD203B41FA5}">
                      <a16:colId xmlns:a16="http://schemas.microsoft.com/office/drawing/2014/main" val="701016649"/>
                    </a:ext>
                  </a:extLst>
                </a:gridCol>
              </a:tblGrid>
              <a:tr h="198723">
                <a:tc>
                  <a:txBody>
                    <a:bodyPr/>
                    <a:lstStyle/>
                    <a:p>
                      <a:pPr algn="ctr"/>
                      <a:r>
                        <a:rPr kumimoji="1" lang="ja-JP" altLang="en-US" sz="1400" dirty="0" smtClean="0"/>
                        <a:t>項目</a:t>
                      </a:r>
                      <a:endParaRPr kumimoji="1" lang="ja-JP" altLang="en-US" sz="1400" dirty="0"/>
                    </a:p>
                  </a:txBody>
                  <a:tcPr anchor="ctr"/>
                </a:tc>
                <a:tc>
                  <a:txBody>
                    <a:bodyPr/>
                    <a:lstStyle/>
                    <a:p>
                      <a:pPr algn="ctr"/>
                      <a:r>
                        <a:rPr kumimoji="1" lang="ja-JP" altLang="en-US" sz="1400" dirty="0" smtClean="0"/>
                        <a:t>内容</a:t>
                      </a:r>
                      <a:endParaRPr kumimoji="1" lang="ja-JP" altLang="en-US" sz="1400" dirty="0"/>
                    </a:p>
                  </a:txBody>
                  <a:tcPr anchor="ctr"/>
                </a:tc>
                <a:extLst>
                  <a:ext uri="{0D108BD9-81ED-4DB2-BD59-A6C34878D82A}">
                    <a16:rowId xmlns:a16="http://schemas.microsoft.com/office/drawing/2014/main" val="2637191495"/>
                  </a:ext>
                </a:extLst>
              </a:tr>
              <a:tr h="370840">
                <a:tc>
                  <a:txBody>
                    <a:bodyPr/>
                    <a:lstStyle/>
                    <a:p>
                      <a:r>
                        <a:rPr lang="ja-JP" altLang="en-US" sz="1400" b="0" dirty="0" smtClean="0">
                          <a:latin typeface="UD デジタル 教科書体 NK-B" panose="02020700000000000000" pitchFamily="18" charset="-128"/>
                          <a:ea typeface="UD デジタル 教科書体 NK-B" panose="02020700000000000000" pitchFamily="18" charset="-128"/>
                        </a:rPr>
                        <a:t>シンポジウム</a:t>
                      </a:r>
                      <a:endParaRPr lang="en-US" altLang="ja-JP" sz="1400" b="0" dirty="0">
                        <a:latin typeface="UD デジタル 教科書体 NK-B" panose="02020700000000000000" pitchFamily="18" charset="-128"/>
                        <a:ea typeface="UD デジタル 教科書体 NK-B" panose="02020700000000000000" pitchFamily="18" charset="-128"/>
                      </a:endParaRPr>
                    </a:p>
                  </a:txBody>
                  <a:tcPr anchor="ctr"/>
                </a:tc>
                <a:tc>
                  <a:txBody>
                    <a:bodyPr/>
                    <a:lstStyle/>
                    <a:p>
                      <a:pPr lvl="0">
                        <a:defRPr/>
                      </a:pPr>
                      <a:r>
                        <a:rPr lang="ja-JP" altLang="en-US" sz="1400" dirty="0" smtClean="0">
                          <a:latin typeface="UD デジタル 教科書体 NK-R" panose="02020400000000000000" pitchFamily="18" charset="-128"/>
                          <a:ea typeface="UD デジタル 教科書体 NK-R" panose="02020400000000000000" pitchFamily="18" charset="-128"/>
                        </a:rPr>
                        <a:t>グランドデザインの内容及び大阪のまちづくりについて発信</a:t>
                      </a:r>
                      <a:endParaRPr lang="en-US" altLang="ja-JP" sz="1400" dirty="0" smtClean="0">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2702445228"/>
                  </a:ext>
                </a:extLst>
              </a:tr>
              <a:tr h="370840">
                <a:tc>
                  <a:txBody>
                    <a:bodyPr/>
                    <a:lstStyle/>
                    <a:p>
                      <a:pPr>
                        <a:lnSpc>
                          <a:spcPts val="2600"/>
                        </a:lnSpc>
                      </a:pPr>
                      <a:r>
                        <a:rPr kumimoji="1" lang="ja-JP" altLang="en-US" sz="1400" b="0" dirty="0" smtClean="0">
                          <a:latin typeface="UD デジタル 教科書体 NK-B" panose="02020700000000000000" pitchFamily="18" charset="-128"/>
                          <a:ea typeface="UD デジタル 教科書体 NK-B" panose="02020700000000000000" pitchFamily="18" charset="-128"/>
                        </a:rPr>
                        <a:t>パンフレット（グランドデザインの概要）</a:t>
                      </a:r>
                      <a:endParaRPr kumimoji="1" lang="en-US" altLang="ja-JP" sz="1400" b="0" dirty="0" smtClean="0">
                        <a:latin typeface="UD デジタル 教科書体 NK-B" panose="02020700000000000000" pitchFamily="18" charset="-128"/>
                        <a:ea typeface="UD デジタル 教科書体 NK-B" panose="02020700000000000000" pitchFamily="18" charset="-128"/>
                      </a:endParaRPr>
                    </a:p>
                  </a:txBody>
                  <a:tcPr anchor="ctr"/>
                </a:tc>
                <a:tc>
                  <a:txBody>
                    <a:bodyPr/>
                    <a:lstStyle/>
                    <a:p>
                      <a:r>
                        <a:rPr lang="ja-JP" altLang="en-US" sz="1400" dirty="0" smtClean="0">
                          <a:solidFill>
                            <a:schemeClr val="dk1"/>
                          </a:solidFill>
                          <a:latin typeface="UD デジタル 教科書体 NK-R" panose="02020400000000000000" pitchFamily="18" charset="-128"/>
                          <a:ea typeface="UD デジタル 教科書体 NK-R" panose="02020400000000000000" pitchFamily="18" charset="-128"/>
                        </a:rPr>
                        <a:t>グランドデザインの概要をコンパクトにわかりやすく紹介</a:t>
                      </a:r>
                      <a:endParaRPr lang="en-US" altLang="ja-JP" sz="1400" dirty="0">
                        <a:solidFill>
                          <a:schemeClr val="dk1"/>
                        </a:solidFill>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19131355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smtClean="0">
                          <a:latin typeface="UD デジタル 教科書体 NK-B" panose="02020700000000000000" pitchFamily="18" charset="-128"/>
                          <a:ea typeface="UD デジタル 教科書体 NK-B" panose="02020700000000000000" pitchFamily="18" charset="-128"/>
                        </a:rPr>
                        <a:t>動画</a:t>
                      </a:r>
                      <a:endParaRPr lang="en-US" altLang="ja-JP" sz="1400" b="0" u="sng" dirty="0" smtClean="0">
                        <a:latin typeface="UD デジタル 教科書体 NK-B" panose="02020700000000000000" pitchFamily="18" charset="-128"/>
                        <a:ea typeface="UD デジタル 教科書体 NK-B" panose="02020700000000000000" pitchFamily="18" charset="-128"/>
                      </a:endParaRPr>
                    </a:p>
                  </a:txBody>
                  <a:tcPr anchor="ctr"/>
                </a:tc>
                <a:tc>
                  <a:txBody>
                    <a:bodyPr/>
                    <a:lstStyle/>
                    <a:p>
                      <a:r>
                        <a:rPr lang="ja-JP" altLang="en-US" sz="1400" dirty="0" smtClean="0">
                          <a:solidFill>
                            <a:schemeClr val="dk1"/>
                          </a:solidFill>
                          <a:latin typeface="UD デジタル 教科書体 NK-R" panose="02020400000000000000" pitchFamily="18" charset="-128"/>
                          <a:ea typeface="UD デジタル 教科書体 NK-R" panose="02020400000000000000" pitchFamily="18" charset="-128"/>
                        </a:rPr>
                        <a:t>グランドデザインの概要を視覚的にわかりやすく紹介</a:t>
                      </a:r>
                      <a:endParaRPr lang="en-US" altLang="ja-JP" sz="1400" dirty="0" smtClean="0">
                        <a:solidFill>
                          <a:schemeClr val="dk1"/>
                        </a:solidFill>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3627377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smtClean="0">
                          <a:latin typeface="UD デジタル 教科書体 NK-B" panose="02020700000000000000" pitchFamily="18" charset="-128"/>
                          <a:ea typeface="UD デジタル 教科書体 NK-B" panose="02020700000000000000" pitchFamily="18" charset="-128"/>
                        </a:rPr>
                        <a:t>ホームページ等</a:t>
                      </a:r>
                      <a:endParaRPr lang="en-US" altLang="ja-JP" sz="1400" b="0" dirty="0" smtClean="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dirty="0" smtClean="0">
                          <a:latin typeface="UD デジタル 教科書体 NK-B" panose="02020700000000000000" pitchFamily="18" charset="-128"/>
                          <a:ea typeface="UD デジタル 教科書体 NK-B" panose="02020700000000000000" pitchFamily="18" charset="-128"/>
                        </a:rPr>
                        <a:t>(</a:t>
                      </a:r>
                      <a:r>
                        <a:rPr lang="ja-JP" altLang="en-US" sz="1400" b="0" dirty="0" smtClean="0">
                          <a:latin typeface="UD デジタル 教科書体 NK-B" panose="02020700000000000000" pitchFamily="18" charset="-128"/>
                          <a:ea typeface="UD デジタル 教科書体 NK-B" panose="02020700000000000000" pitchFamily="18" charset="-128"/>
                        </a:rPr>
                        <a:t>「まちづくりポータルサイト」の創設等）</a:t>
                      </a:r>
                      <a:endParaRPr kumimoji="1" lang="ja-JP" altLang="en-US" sz="1400" b="0" kern="1200" dirty="0" smtClean="0">
                        <a:solidFill>
                          <a:schemeClr val="dk1"/>
                        </a:solidFill>
                        <a:latin typeface="UD デジタル 教科書体 NK-B" panose="02020700000000000000" pitchFamily="18" charset="-128"/>
                        <a:ea typeface="UD デジタル 教科書体 NK-B" panose="02020700000000000000" pitchFamily="18" charset="-128"/>
                        <a:cs typeface="+mn-cs"/>
                      </a:endParaRPr>
                    </a:p>
                  </a:txBody>
                  <a:tcPr anchor="ctr"/>
                </a:tc>
                <a:tc>
                  <a:txBody>
                    <a:bodyPr/>
                    <a:lstStyle/>
                    <a:p>
                      <a:r>
                        <a:rPr lang="ja-JP" altLang="en-US" sz="1400" dirty="0" smtClean="0">
                          <a:latin typeface="UD デジタル 教科書体 NK-R" panose="02020400000000000000" pitchFamily="18" charset="-128"/>
                          <a:ea typeface="UD デジタル 教科書体 NK-R" panose="02020400000000000000" pitchFamily="18" charset="-128"/>
                        </a:rPr>
                        <a:t>グランドデザインに関する情報及び大阪府・市町村の最新の取組を</a:t>
                      </a:r>
                      <a:endParaRPr lang="en-US" altLang="ja-JP" sz="1400" dirty="0" smtClean="0">
                        <a:latin typeface="UD デジタル 教科書体 NK-R" panose="02020400000000000000" pitchFamily="18" charset="-128"/>
                        <a:ea typeface="UD デジタル 教科書体 NK-R" panose="02020400000000000000" pitchFamily="18" charset="-128"/>
                      </a:endParaRPr>
                    </a:p>
                    <a:p>
                      <a:r>
                        <a:rPr lang="ja-JP" altLang="en-US" sz="1400" dirty="0" smtClean="0">
                          <a:latin typeface="UD デジタル 教科書体 NK-R" panose="02020400000000000000" pitchFamily="18" charset="-128"/>
                          <a:ea typeface="UD デジタル 教科書体 NK-R" panose="02020400000000000000" pitchFamily="18" charset="-128"/>
                        </a:rPr>
                        <a:t>ホームページや</a:t>
                      </a:r>
                      <a:r>
                        <a:rPr lang="en-US" altLang="ja-JP" sz="1400" dirty="0" smtClean="0">
                          <a:latin typeface="UD デジタル 教科書体 NK-R" panose="02020400000000000000" pitchFamily="18" charset="-128"/>
                          <a:ea typeface="UD デジタル 教科書体 NK-R" panose="02020400000000000000" pitchFamily="18" charset="-128"/>
                        </a:rPr>
                        <a:t>SNS</a:t>
                      </a:r>
                      <a:r>
                        <a:rPr lang="ja-JP" altLang="en-US" sz="1400" dirty="0" smtClean="0">
                          <a:latin typeface="UD デジタル 教科書体 NK-R" panose="02020400000000000000" pitchFamily="18" charset="-128"/>
                          <a:ea typeface="UD デジタル 教科書体 NK-R" panose="02020400000000000000" pitchFamily="18" charset="-128"/>
                        </a:rPr>
                        <a:t>で</a:t>
                      </a:r>
                      <a:r>
                        <a:rPr lang="ja-JP" altLang="en-US" sz="1400" dirty="0" smtClean="0">
                          <a:solidFill>
                            <a:schemeClr val="dk1"/>
                          </a:solidFill>
                          <a:latin typeface="UD デジタル 教科書体 NK-R" panose="02020400000000000000" pitchFamily="18" charset="-128"/>
                          <a:ea typeface="UD デジタル 教科書体 NK-R" panose="02020400000000000000" pitchFamily="18" charset="-128"/>
                        </a:rPr>
                        <a:t>発信</a:t>
                      </a:r>
                      <a:endParaRPr lang="en-US" altLang="ja-JP" sz="1400" dirty="0" smtClean="0">
                        <a:solidFill>
                          <a:schemeClr val="dk1"/>
                        </a:solidFill>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1984524046"/>
                  </a:ext>
                </a:extLst>
              </a:tr>
            </a:tbl>
          </a:graphicData>
        </a:graphic>
      </p:graphicFrame>
      <p:sp>
        <p:nvSpPr>
          <p:cNvPr id="40" name="二等辺三角形 39"/>
          <p:cNvSpPr/>
          <p:nvPr/>
        </p:nvSpPr>
        <p:spPr>
          <a:xfrm rot="5400000">
            <a:off x="5210906" y="5120459"/>
            <a:ext cx="2124000" cy="4320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2" name="テキスト ボックス 41">
            <a:extLst>
              <a:ext uri="{FF2B5EF4-FFF2-40B4-BE49-F238E27FC236}">
                <a16:creationId xmlns:a16="http://schemas.microsoft.com/office/drawing/2014/main" id="{37511901-8789-4F88-9B42-E1FB3ED93BC9}"/>
              </a:ext>
            </a:extLst>
          </p:cNvPr>
          <p:cNvSpPr txBox="1"/>
          <p:nvPr/>
        </p:nvSpPr>
        <p:spPr>
          <a:xfrm>
            <a:off x="6892400" y="4941555"/>
            <a:ext cx="1897220" cy="789809"/>
          </a:xfrm>
          <a:prstGeom prst="rect">
            <a:avLst/>
          </a:prstGeom>
          <a:noFill/>
          <a:ln>
            <a:noFill/>
          </a:ln>
        </p:spPr>
        <p:txBody>
          <a:bodyPr wrap="square" lIns="0" tIns="0" rIns="0" bIns="0" rtlCol="0" anchor="ctr" anchorCtr="0">
            <a:no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まちづくりへの</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理解・関心の高まり</a:t>
            </a:r>
            <a:endParaRPr lang="en-US" altLang="ja-JP" b="1" dirty="0">
              <a:latin typeface="UD デジタル 教科書体 NK-R" panose="02020400000000000000" pitchFamily="18" charset="-128"/>
              <a:ea typeface="UD デジタル 教科書体 NK-R" panose="02020400000000000000" pitchFamily="18" charset="-128"/>
            </a:endParaRPr>
          </a:p>
        </p:txBody>
      </p:sp>
      <p:sp>
        <p:nvSpPr>
          <p:cNvPr id="50" name="テキスト ボックス 49"/>
          <p:cNvSpPr txBox="1"/>
          <p:nvPr/>
        </p:nvSpPr>
        <p:spPr>
          <a:xfrm>
            <a:off x="356940" y="1157069"/>
            <a:ext cx="17844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◆取組内容</a:t>
            </a:r>
            <a:endParaRPr kumimoji="1" lang="en-US" altLang="ja-JP" sz="1600" b="1" i="0" u="sng" strike="noStrike" kern="1200" cap="none" spc="0" normalizeH="0" baseline="3000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1" name="テキスト ボックス 50"/>
          <p:cNvSpPr txBox="1"/>
          <p:nvPr/>
        </p:nvSpPr>
        <p:spPr>
          <a:xfrm>
            <a:off x="344240" y="3677111"/>
            <a:ext cx="17844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lang="ja-JP" altLang="en-US" sz="1600" b="1" u="sng" noProof="0" dirty="0" smtClean="0">
                <a:solidFill>
                  <a:prstClr val="black"/>
                </a:solidFill>
                <a:latin typeface="UD デジタル 教科書体 NK-R" panose="02020400000000000000" pitchFamily="18" charset="-128"/>
                <a:ea typeface="UD デジタル 教科書体 NK-R" panose="02020400000000000000" pitchFamily="18" charset="-128"/>
              </a:rPr>
              <a:t>取組イメージ</a:t>
            </a:r>
            <a:endParaRPr kumimoji="1" lang="en-US" altLang="ja-JP" sz="1600" b="1" i="0" u="sng" strike="noStrike" kern="1200" cap="none" spc="0" normalizeH="0" baseline="3000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5" name="グループ化 4"/>
          <p:cNvGrpSpPr/>
          <p:nvPr/>
        </p:nvGrpSpPr>
        <p:grpSpPr>
          <a:xfrm>
            <a:off x="103190" y="3924873"/>
            <a:ext cx="6164533" cy="2861273"/>
            <a:chOff x="103190" y="3924873"/>
            <a:chExt cx="6164533" cy="2861273"/>
          </a:xfrm>
        </p:grpSpPr>
        <p:sp>
          <p:nvSpPr>
            <p:cNvPr id="27" name="テキスト ボックス 26">
              <a:extLst>
                <a:ext uri="{FF2B5EF4-FFF2-40B4-BE49-F238E27FC236}">
                  <a16:creationId xmlns:a16="http://schemas.microsoft.com/office/drawing/2014/main" id="{37511901-8789-4F88-9B42-E1FB3ED93BC9}"/>
                </a:ext>
              </a:extLst>
            </p:cNvPr>
            <p:cNvSpPr txBox="1"/>
            <p:nvPr/>
          </p:nvSpPr>
          <p:spPr>
            <a:xfrm>
              <a:off x="2965890" y="6534146"/>
              <a:ext cx="1045621" cy="252000"/>
            </a:xfrm>
            <a:prstGeom prst="rect">
              <a:avLst/>
            </a:prstGeom>
            <a:noFill/>
            <a:ln>
              <a:noFill/>
            </a:ln>
          </p:spPr>
          <p:txBody>
            <a:bodyPr wrap="square" lIns="0" tIns="0" rIns="0" bIns="0" rtlCol="0" anchor="t" anchorCtr="0">
              <a:noAutofit/>
            </a:bodyPr>
            <a:lstStyle/>
            <a:p>
              <a:r>
                <a:rPr lang="ja-JP" altLang="en-US" sz="1400" b="1" dirty="0">
                  <a:latin typeface="UD デジタル 教科書体 NK-R" panose="02020400000000000000" pitchFamily="18" charset="-128"/>
                  <a:ea typeface="UD デジタル 教科書体 NK-R" panose="02020400000000000000" pitchFamily="18" charset="-128"/>
                </a:rPr>
                <a:t>参加</a:t>
              </a:r>
              <a:r>
                <a:rPr lang="ja-JP" altLang="en-US" sz="1400" b="1" dirty="0" smtClean="0">
                  <a:latin typeface="UD デジタル 教科書体 NK-R" panose="02020400000000000000" pitchFamily="18" charset="-128"/>
                  <a:ea typeface="UD デジタル 教科書体 NK-R" panose="02020400000000000000" pitchFamily="18" charset="-128"/>
                </a:rPr>
                <a:t>する</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grpSp>
          <p:nvGrpSpPr>
            <p:cNvPr id="2" name="グループ化 1"/>
            <p:cNvGrpSpPr/>
            <p:nvPr/>
          </p:nvGrpSpPr>
          <p:grpSpPr>
            <a:xfrm>
              <a:off x="103190" y="3924873"/>
              <a:ext cx="6164533" cy="2546151"/>
              <a:chOff x="103190" y="3924873"/>
              <a:chExt cx="6164533" cy="2546151"/>
            </a:xfrm>
          </p:grpSpPr>
          <p:cxnSp>
            <p:nvCxnSpPr>
              <p:cNvPr id="3" name="直線コネクタ 2"/>
              <p:cNvCxnSpPr/>
              <p:nvPr/>
            </p:nvCxnSpPr>
            <p:spPr>
              <a:xfrm>
                <a:off x="768139" y="5296804"/>
                <a:ext cx="4565861" cy="0"/>
              </a:xfrm>
              <a:prstGeom prst="line">
                <a:avLst/>
              </a:prstGeom>
              <a:ln w="28575">
                <a:solidFill>
                  <a:schemeClr val="accent3">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3305814" y="4178300"/>
                <a:ext cx="0" cy="2292724"/>
              </a:xfrm>
              <a:prstGeom prst="line">
                <a:avLst/>
              </a:prstGeom>
              <a:ln w="28575">
                <a:solidFill>
                  <a:schemeClr val="accent3">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37511901-8789-4F88-9B42-E1FB3ED93BC9}"/>
                  </a:ext>
                </a:extLst>
              </p:cNvPr>
              <p:cNvSpPr txBox="1"/>
              <p:nvPr/>
            </p:nvSpPr>
            <p:spPr>
              <a:xfrm>
                <a:off x="103190" y="5209886"/>
                <a:ext cx="1245224" cy="312567"/>
              </a:xfrm>
              <a:prstGeom prst="rect">
                <a:avLst/>
              </a:prstGeom>
              <a:noFill/>
              <a:ln>
                <a:noFill/>
              </a:ln>
            </p:spPr>
            <p:txBody>
              <a:bodyPr wrap="square" lIns="0" tIns="0" rIns="0" bIns="0" rtlCol="0" anchor="t" anchorCtr="0">
                <a:noAutofit/>
              </a:bodyPr>
              <a:lstStyle/>
              <a:p>
                <a:r>
                  <a:rPr lang="ja-JP" altLang="en-US" sz="1400" b="1" dirty="0" smtClean="0">
                    <a:latin typeface="UD デジタル 教科書体 NK-R" panose="02020400000000000000" pitchFamily="18" charset="-128"/>
                    <a:ea typeface="UD デジタル 教科書体 NK-R" panose="02020400000000000000" pitchFamily="18" charset="-128"/>
                  </a:rPr>
                  <a:t>デジタル</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26" name="テキスト ボックス 25">
                <a:extLst>
                  <a:ext uri="{FF2B5EF4-FFF2-40B4-BE49-F238E27FC236}">
                    <a16:creationId xmlns:a16="http://schemas.microsoft.com/office/drawing/2014/main" id="{37511901-8789-4F88-9B42-E1FB3ED93BC9}"/>
                  </a:ext>
                </a:extLst>
              </p:cNvPr>
              <p:cNvSpPr txBox="1"/>
              <p:nvPr/>
            </p:nvSpPr>
            <p:spPr>
              <a:xfrm>
                <a:off x="5384079" y="5211074"/>
                <a:ext cx="883644" cy="312567"/>
              </a:xfrm>
              <a:prstGeom prst="rect">
                <a:avLst/>
              </a:prstGeom>
              <a:noFill/>
              <a:ln>
                <a:noFill/>
              </a:ln>
            </p:spPr>
            <p:txBody>
              <a:bodyPr wrap="square" lIns="0" tIns="0" rIns="0" bIns="0" rtlCol="0" anchor="t" anchorCtr="0">
                <a:noAutofit/>
              </a:bodyPr>
              <a:lstStyle/>
              <a:p>
                <a:r>
                  <a:rPr lang="ja-JP" altLang="en-US" sz="1400" b="1" dirty="0">
                    <a:latin typeface="UD デジタル 教科書体 NK-R" panose="02020400000000000000" pitchFamily="18" charset="-128"/>
                    <a:ea typeface="UD デジタル 教科書体 NK-R" panose="02020400000000000000" pitchFamily="18" charset="-128"/>
                  </a:rPr>
                  <a:t>リアル</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28" name="テキスト ボックス 27">
                <a:extLst>
                  <a:ext uri="{FF2B5EF4-FFF2-40B4-BE49-F238E27FC236}">
                    <a16:creationId xmlns:a16="http://schemas.microsoft.com/office/drawing/2014/main" id="{37511901-8789-4F88-9B42-E1FB3ED93BC9}"/>
                  </a:ext>
                </a:extLst>
              </p:cNvPr>
              <p:cNvSpPr txBox="1"/>
              <p:nvPr/>
            </p:nvSpPr>
            <p:spPr>
              <a:xfrm>
                <a:off x="3163591" y="3924873"/>
                <a:ext cx="774665" cy="312567"/>
              </a:xfrm>
              <a:prstGeom prst="rect">
                <a:avLst/>
              </a:prstGeom>
              <a:noFill/>
              <a:ln>
                <a:noFill/>
              </a:ln>
            </p:spPr>
            <p:txBody>
              <a:bodyPr wrap="square" lIns="0" tIns="0" rIns="0" bIns="0" rtlCol="0" anchor="t" anchorCtr="0">
                <a:noAutofit/>
              </a:bodyPr>
              <a:lstStyle/>
              <a:p>
                <a:r>
                  <a:rPr lang="ja-JP" altLang="en-US" sz="1400" b="1" dirty="0" smtClean="0">
                    <a:latin typeface="UD デジタル 教科書体 NK-R" panose="02020400000000000000" pitchFamily="18" charset="-128"/>
                    <a:ea typeface="UD デジタル 教科書体 NK-R" panose="02020400000000000000" pitchFamily="18" charset="-128"/>
                  </a:rPr>
                  <a:t>知る</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54" name="正方形/長方形 53"/>
              <p:cNvSpPr/>
              <p:nvPr/>
            </p:nvSpPr>
            <p:spPr>
              <a:xfrm>
                <a:off x="3495432" y="4293587"/>
                <a:ext cx="1728000" cy="828000"/>
              </a:xfrm>
              <a:prstGeom prst="rect">
                <a:avLst/>
              </a:prstGeom>
              <a:solidFill>
                <a:schemeClr val="accent1">
                  <a:lumMod val="20000"/>
                  <a:lumOff val="80000"/>
                </a:schemeClr>
              </a:solidFill>
              <a:ln w="38100"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p:cNvSpPr/>
              <p:nvPr/>
            </p:nvSpPr>
            <p:spPr>
              <a:xfrm>
                <a:off x="964773" y="4293587"/>
                <a:ext cx="2161412" cy="828000"/>
              </a:xfrm>
              <a:prstGeom prst="rect">
                <a:avLst/>
              </a:prstGeom>
              <a:solidFill>
                <a:schemeClr val="accent1">
                  <a:lumMod val="20000"/>
                  <a:lumOff val="80000"/>
                </a:schemeClr>
              </a:solidFill>
              <a:ln w="38100"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正方形/長方形 55"/>
              <p:cNvSpPr/>
              <p:nvPr/>
            </p:nvSpPr>
            <p:spPr>
              <a:xfrm>
                <a:off x="3495128" y="5474653"/>
                <a:ext cx="1728000" cy="828000"/>
              </a:xfrm>
              <a:prstGeom prst="rect">
                <a:avLst/>
              </a:prstGeom>
              <a:solidFill>
                <a:schemeClr val="accent1">
                  <a:lumMod val="20000"/>
                  <a:lumOff val="80000"/>
                </a:schemeClr>
              </a:solidFill>
              <a:ln w="38100"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a:extLst>
                  <a:ext uri="{FF2B5EF4-FFF2-40B4-BE49-F238E27FC236}">
                    <a16:creationId xmlns:a16="http://schemas.microsoft.com/office/drawing/2014/main" id="{37511901-8789-4F88-9B42-E1FB3ED93BC9}"/>
                  </a:ext>
                </a:extLst>
              </p:cNvPr>
              <p:cNvSpPr txBox="1"/>
              <p:nvPr/>
            </p:nvSpPr>
            <p:spPr>
              <a:xfrm>
                <a:off x="3428301" y="4353106"/>
                <a:ext cx="1860549" cy="548812"/>
              </a:xfrm>
              <a:prstGeom prst="rect">
                <a:avLst/>
              </a:prstGeom>
              <a:noFill/>
              <a:ln>
                <a:noFill/>
              </a:ln>
            </p:spPr>
            <p:txBody>
              <a:bodyPr wrap="square" lIns="0" tIns="0" rIns="0" bIns="0" rtlCol="0" anchor="t" anchorCtr="0">
                <a:noAutofit/>
              </a:bodyPr>
              <a:lstStyle/>
              <a:p>
                <a:pPr algn="ctr"/>
                <a:r>
                  <a:rPr lang="ja-JP" altLang="en-US" sz="1600" b="1" dirty="0" smtClean="0">
                    <a:latin typeface="UD デジタル 教科書体 NK-B" panose="02020700000000000000" pitchFamily="18" charset="-128"/>
                    <a:ea typeface="UD デジタル 教科書体 NK-B" panose="02020700000000000000" pitchFamily="18" charset="-128"/>
                  </a:rPr>
                  <a:t>パンフレット</a:t>
                </a:r>
                <a:endParaRPr lang="en-US" altLang="ja-JP" sz="1600" b="1" dirty="0" smtClean="0">
                  <a:latin typeface="UD デジタル 教科書体 NK-B" panose="02020700000000000000" pitchFamily="18" charset="-128"/>
                  <a:ea typeface="UD デジタル 教科書体 NK-B" panose="02020700000000000000" pitchFamily="18" charset="-128"/>
                </a:endParaRPr>
              </a:p>
              <a:p>
                <a:pPr algn="ctr"/>
                <a:r>
                  <a:rPr lang="ja-JP" altLang="en-US" sz="1200" b="1" dirty="0" smtClean="0">
                    <a:latin typeface="UD デジタル 教科書体 NK-B" panose="02020700000000000000" pitchFamily="18" charset="-128"/>
                    <a:ea typeface="UD デジタル 教科書体 NK-B" panose="02020700000000000000" pitchFamily="18" charset="-128"/>
                  </a:rPr>
                  <a:t>（グランドデザインの概要）</a:t>
                </a:r>
                <a:endParaRPr lang="en-US" altLang="ja-JP" sz="1200" b="1" dirty="0">
                  <a:latin typeface="UD デジタル 教科書体 NK-B" panose="02020700000000000000" pitchFamily="18" charset="-128"/>
                  <a:ea typeface="UD デジタル 教科書体 NK-B" panose="02020700000000000000" pitchFamily="18" charset="-128"/>
                </a:endParaRPr>
              </a:p>
            </p:txBody>
          </p:sp>
          <p:sp>
            <p:nvSpPr>
              <p:cNvPr id="17" name="テキスト ボックス 16">
                <a:extLst>
                  <a:ext uri="{FF2B5EF4-FFF2-40B4-BE49-F238E27FC236}">
                    <a16:creationId xmlns:a16="http://schemas.microsoft.com/office/drawing/2014/main" id="{37511901-8789-4F88-9B42-E1FB3ED93BC9}"/>
                  </a:ext>
                </a:extLst>
              </p:cNvPr>
              <p:cNvSpPr txBox="1"/>
              <p:nvPr/>
            </p:nvSpPr>
            <p:spPr>
              <a:xfrm>
                <a:off x="1179616" y="4616500"/>
                <a:ext cx="2029697" cy="572739"/>
              </a:xfrm>
              <a:prstGeom prst="rect">
                <a:avLst/>
              </a:prstGeom>
              <a:noFill/>
              <a:ln>
                <a:noFill/>
              </a:ln>
            </p:spPr>
            <p:txBody>
              <a:bodyPr wrap="square" lIns="0" tIns="0" rIns="0" bIns="0" rtlCol="0" anchor="t" anchorCtr="0">
                <a:noAutofit/>
              </a:bodyPr>
              <a:lstStyle/>
              <a:p>
                <a:r>
                  <a:rPr lang="ja-JP" altLang="en-US" sz="1400" dirty="0" smtClean="0">
                    <a:solidFill>
                      <a:schemeClr val="dk1"/>
                    </a:solidFill>
                    <a:latin typeface="UD デジタル 教科書体 NK-R" panose="02020400000000000000" pitchFamily="18" charset="-128"/>
                    <a:ea typeface="UD デジタル 教科書体 NK-R" panose="02020400000000000000" pitchFamily="18" charset="-128"/>
                  </a:rPr>
                  <a:t>ショート版：</a:t>
                </a:r>
                <a:r>
                  <a:rPr lang="en-US" altLang="ja-JP" sz="1400" dirty="0" smtClean="0">
                    <a:solidFill>
                      <a:schemeClr val="dk1"/>
                    </a:solidFill>
                    <a:latin typeface="UD デジタル 教科書体 NK-R" panose="02020400000000000000" pitchFamily="18" charset="-128"/>
                    <a:ea typeface="UD デジタル 教科書体 NK-R" panose="02020400000000000000" pitchFamily="18" charset="-128"/>
                  </a:rPr>
                  <a:t>R5</a:t>
                </a:r>
                <a:r>
                  <a:rPr lang="ja-JP" altLang="en-US" sz="1400" dirty="0" smtClean="0">
                    <a:solidFill>
                      <a:schemeClr val="dk1"/>
                    </a:solidFill>
                    <a:latin typeface="UD デジタル 教科書体 NK-R" panose="02020400000000000000" pitchFamily="18" charset="-128"/>
                    <a:ea typeface="UD デジタル 教科書体 NK-R" panose="02020400000000000000" pitchFamily="18" charset="-128"/>
                  </a:rPr>
                  <a:t>年度夏頃</a:t>
                </a:r>
                <a:endParaRPr lang="en-US" altLang="ja-JP" sz="1400" dirty="0" smtClean="0">
                  <a:solidFill>
                    <a:schemeClr val="dk1"/>
                  </a:solidFill>
                  <a:latin typeface="UD デジタル 教科書体 NK-R" panose="02020400000000000000" pitchFamily="18" charset="-128"/>
                  <a:ea typeface="UD デジタル 教科書体 NK-R" panose="02020400000000000000" pitchFamily="18" charset="-128"/>
                </a:endParaRPr>
              </a:p>
              <a:p>
                <a:r>
                  <a:rPr lang="ja-JP" altLang="en-US" sz="1400" dirty="0" smtClean="0">
                    <a:solidFill>
                      <a:schemeClr val="dk1"/>
                    </a:solidFill>
                    <a:latin typeface="UD デジタル 教科書体 NK-R" panose="02020400000000000000" pitchFamily="18" charset="-128"/>
                    <a:ea typeface="UD デジタル 教科書体 NK-R" panose="02020400000000000000" pitchFamily="18" charset="-128"/>
                  </a:rPr>
                  <a:t>ロング版：</a:t>
                </a:r>
                <a:r>
                  <a:rPr lang="en-US" altLang="ja-JP" sz="1400" dirty="0" smtClean="0">
                    <a:solidFill>
                      <a:schemeClr val="dk1"/>
                    </a:solidFill>
                    <a:latin typeface="UD デジタル 教科書体 NK-R" panose="02020400000000000000" pitchFamily="18" charset="-128"/>
                    <a:ea typeface="UD デジタル 教科書体 NK-R" panose="02020400000000000000" pitchFamily="18" charset="-128"/>
                  </a:rPr>
                  <a:t>R5</a:t>
                </a:r>
                <a:r>
                  <a:rPr lang="ja-JP" altLang="en-US" sz="1400" dirty="0" smtClean="0">
                    <a:solidFill>
                      <a:schemeClr val="dk1"/>
                    </a:solidFill>
                    <a:latin typeface="UD デジタル 教科書体 NK-R" panose="02020400000000000000" pitchFamily="18" charset="-128"/>
                    <a:ea typeface="UD デジタル 教科書体 NK-R" panose="02020400000000000000" pitchFamily="18" charset="-128"/>
                  </a:rPr>
                  <a:t>年度冬頃</a:t>
                </a:r>
                <a:endParaRPr lang="en-US" altLang="ja-JP" sz="1400" dirty="0">
                  <a:solidFill>
                    <a:schemeClr val="dk1"/>
                  </a:solidFill>
                  <a:latin typeface="UD デジタル 教科書体 NK-R" panose="02020400000000000000" pitchFamily="18" charset="-128"/>
                  <a:ea typeface="UD デジタル 教科書体 NK-R" panose="02020400000000000000" pitchFamily="18" charset="-128"/>
                </a:endParaRPr>
              </a:p>
            </p:txBody>
          </p:sp>
          <p:sp>
            <p:nvSpPr>
              <p:cNvPr id="20" name="テキスト ボックス 19">
                <a:extLst>
                  <a:ext uri="{FF2B5EF4-FFF2-40B4-BE49-F238E27FC236}">
                    <a16:creationId xmlns:a16="http://schemas.microsoft.com/office/drawing/2014/main" id="{37511901-8789-4F88-9B42-E1FB3ED93BC9}"/>
                  </a:ext>
                </a:extLst>
              </p:cNvPr>
              <p:cNvSpPr txBox="1"/>
              <p:nvPr/>
            </p:nvSpPr>
            <p:spPr>
              <a:xfrm>
                <a:off x="3797207" y="5643845"/>
                <a:ext cx="1433965" cy="351535"/>
              </a:xfrm>
              <a:prstGeom prst="rect">
                <a:avLst/>
              </a:prstGeom>
              <a:noFill/>
              <a:ln>
                <a:noFill/>
              </a:ln>
            </p:spPr>
            <p:txBody>
              <a:bodyPr wrap="square" lIns="0" tIns="0" rIns="0" bIns="0" rtlCol="0" anchor="t" anchorCtr="0">
                <a:noAutofit/>
              </a:bodyPr>
              <a:lstStyle/>
              <a:p>
                <a:r>
                  <a:rPr lang="ja-JP" altLang="en-US" sz="1600" b="1" dirty="0">
                    <a:latin typeface="UD デジタル 教科書体 NK-B" panose="02020700000000000000" pitchFamily="18" charset="-128"/>
                    <a:ea typeface="UD デジタル 教科書体 NK-B" panose="02020700000000000000" pitchFamily="18" charset="-128"/>
                  </a:rPr>
                  <a:t>シンポジウム</a:t>
                </a:r>
                <a:endParaRPr lang="en-US" altLang="ja-JP" sz="1600" b="1" dirty="0">
                  <a:latin typeface="UD デジタル 教科書体 NK-B" panose="02020700000000000000" pitchFamily="18" charset="-128"/>
                  <a:ea typeface="UD デジタル 教科書体 NK-B" panose="02020700000000000000" pitchFamily="18" charset="-128"/>
                </a:endParaRPr>
              </a:p>
            </p:txBody>
          </p:sp>
          <p:sp>
            <p:nvSpPr>
              <p:cNvPr id="21" name="テキスト ボックス 20">
                <a:extLst>
                  <a:ext uri="{FF2B5EF4-FFF2-40B4-BE49-F238E27FC236}">
                    <a16:creationId xmlns:a16="http://schemas.microsoft.com/office/drawing/2014/main" id="{37511901-8789-4F88-9B42-E1FB3ED93BC9}"/>
                  </a:ext>
                </a:extLst>
              </p:cNvPr>
              <p:cNvSpPr txBox="1"/>
              <p:nvPr/>
            </p:nvSpPr>
            <p:spPr>
              <a:xfrm>
                <a:off x="1807981" y="4327812"/>
                <a:ext cx="707417" cy="351535"/>
              </a:xfrm>
              <a:prstGeom prst="rect">
                <a:avLst/>
              </a:prstGeom>
              <a:noFill/>
              <a:ln>
                <a:noFill/>
              </a:ln>
            </p:spPr>
            <p:txBody>
              <a:bodyPr wrap="square" lIns="0" tIns="0" rIns="0" bIns="0" rtlCol="0" anchor="t" anchorCtr="0">
                <a:noAutofit/>
              </a:bodyPr>
              <a:lstStyle/>
              <a:p>
                <a:r>
                  <a:rPr lang="ja-JP" altLang="en-US" sz="1600" b="1" dirty="0" smtClean="0">
                    <a:latin typeface="UD デジタル 教科書体 NK-B" panose="02020700000000000000" pitchFamily="18" charset="-128"/>
                    <a:ea typeface="UD デジタル 教科書体 NK-B" panose="02020700000000000000" pitchFamily="18" charset="-128"/>
                  </a:rPr>
                  <a:t>動画</a:t>
                </a:r>
                <a:endParaRPr lang="en-US" altLang="ja-JP" sz="1600" b="1" u="sng" dirty="0">
                  <a:latin typeface="UD デジタル 教科書体 NK-B" panose="02020700000000000000" pitchFamily="18" charset="-128"/>
                  <a:ea typeface="UD デジタル 教科書体 NK-B" panose="02020700000000000000" pitchFamily="18" charset="-128"/>
                </a:endParaRPr>
              </a:p>
            </p:txBody>
          </p:sp>
          <p:sp>
            <p:nvSpPr>
              <p:cNvPr id="22" name="テキスト ボックス 21">
                <a:extLst>
                  <a:ext uri="{FF2B5EF4-FFF2-40B4-BE49-F238E27FC236}">
                    <a16:creationId xmlns:a16="http://schemas.microsoft.com/office/drawing/2014/main" id="{37511901-8789-4F88-9B42-E1FB3ED93BC9}"/>
                  </a:ext>
                </a:extLst>
              </p:cNvPr>
              <p:cNvSpPr txBox="1"/>
              <p:nvPr/>
            </p:nvSpPr>
            <p:spPr>
              <a:xfrm>
                <a:off x="4013411" y="4850587"/>
                <a:ext cx="1081038" cy="314743"/>
              </a:xfrm>
              <a:prstGeom prst="rect">
                <a:avLst/>
              </a:prstGeom>
              <a:noFill/>
              <a:ln>
                <a:noFill/>
              </a:ln>
            </p:spPr>
            <p:txBody>
              <a:bodyPr wrap="square" lIns="0" tIns="0" rIns="0" bIns="0" rtlCol="0" anchor="t" anchorCtr="0">
                <a:noAutofit/>
              </a:bodyPr>
              <a:lstStyle/>
              <a:p>
                <a:r>
                  <a:rPr lang="ja-JP" altLang="en-US" sz="1400" dirty="0" smtClean="0">
                    <a:solidFill>
                      <a:schemeClr val="dk1"/>
                    </a:solidFill>
                    <a:latin typeface="UD デジタル 教科書体 NK-R" panose="02020400000000000000" pitchFamily="18" charset="-128"/>
                    <a:ea typeface="UD デジタル 教科書体 NK-R" panose="02020400000000000000" pitchFamily="18" charset="-128"/>
                  </a:rPr>
                  <a:t>（作成済）</a:t>
                </a:r>
                <a:endParaRPr lang="en-US" altLang="ja-JP" sz="1400" dirty="0">
                  <a:solidFill>
                    <a:schemeClr val="dk1"/>
                  </a:solidFill>
                  <a:latin typeface="UD デジタル 教科書体 NK-R" panose="02020400000000000000" pitchFamily="18" charset="-128"/>
                  <a:ea typeface="UD デジタル 教科書体 NK-R" panose="02020400000000000000" pitchFamily="18" charset="-128"/>
                </a:endParaRPr>
              </a:p>
            </p:txBody>
          </p:sp>
          <p:sp>
            <p:nvSpPr>
              <p:cNvPr id="24" name="テキスト ボックス 23">
                <a:extLst>
                  <a:ext uri="{FF2B5EF4-FFF2-40B4-BE49-F238E27FC236}">
                    <a16:creationId xmlns:a16="http://schemas.microsoft.com/office/drawing/2014/main" id="{37511901-8789-4F88-9B42-E1FB3ED93BC9}"/>
                  </a:ext>
                </a:extLst>
              </p:cNvPr>
              <p:cNvSpPr txBox="1"/>
              <p:nvPr/>
            </p:nvSpPr>
            <p:spPr>
              <a:xfrm>
                <a:off x="3493415" y="5894675"/>
                <a:ext cx="1729714" cy="429463"/>
              </a:xfrm>
              <a:prstGeom prst="rect">
                <a:avLst/>
              </a:prstGeom>
              <a:noFill/>
              <a:ln>
                <a:noFill/>
              </a:ln>
            </p:spPr>
            <p:txBody>
              <a:bodyPr wrap="square" lIns="0" tIns="0" rIns="0" bIns="0" rtlCol="0" anchor="t" anchorCtr="0">
                <a:noAutofit/>
              </a:bodyPr>
              <a:lstStyle/>
              <a:p>
                <a:pPr lvl="0" algn="ctr">
                  <a:defRPr/>
                </a:pP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R5</a:t>
                </a:r>
                <a:r>
                  <a:rPr lang="ja-JP" altLang="en-US" sz="1400" dirty="0" smtClean="0">
                    <a:latin typeface="UD デジタル 教科書体 NK-R" panose="02020400000000000000" pitchFamily="18" charset="-128"/>
                    <a:ea typeface="UD デジタル 教科書体 NK-R" panose="02020400000000000000" pitchFamily="18" charset="-128"/>
                  </a:rPr>
                  <a:t>年度夏秋頃）</a:t>
                </a: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57" name="正方形/長方形 56"/>
              <p:cNvSpPr/>
              <p:nvPr/>
            </p:nvSpPr>
            <p:spPr>
              <a:xfrm>
                <a:off x="964872" y="5474653"/>
                <a:ext cx="2161412" cy="828000"/>
              </a:xfrm>
              <a:prstGeom prst="rect">
                <a:avLst/>
              </a:prstGeom>
              <a:solidFill>
                <a:schemeClr val="accent1">
                  <a:lumMod val="20000"/>
                  <a:lumOff val="80000"/>
                </a:schemeClr>
              </a:solidFill>
              <a:ln w="38100"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37511901-8789-4F88-9B42-E1FB3ED93BC9}"/>
                  </a:ext>
                </a:extLst>
              </p:cNvPr>
              <p:cNvSpPr txBox="1"/>
              <p:nvPr/>
            </p:nvSpPr>
            <p:spPr>
              <a:xfrm>
                <a:off x="1601060" y="6013967"/>
                <a:ext cx="1230086" cy="356823"/>
              </a:xfrm>
              <a:prstGeom prst="rect">
                <a:avLst/>
              </a:prstGeom>
              <a:noFill/>
              <a:ln>
                <a:noFill/>
              </a:ln>
            </p:spPr>
            <p:txBody>
              <a:bodyPr wrap="square" lIns="0" tIns="0" rIns="0" bIns="0" rtlCol="0" anchor="t" anchorCtr="0">
                <a:no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（随時更新）</a:t>
                </a:r>
                <a:endParaRPr lang="en-US" altLang="ja-JP" sz="1400" dirty="0" smtClean="0">
                  <a:solidFill>
                    <a:schemeClr val="dk1"/>
                  </a:solidFill>
                  <a:latin typeface="UD デジタル 教科書体 NK-R" panose="02020400000000000000" pitchFamily="18" charset="-128"/>
                  <a:ea typeface="UD デジタル 教科書体 NK-R" panose="02020400000000000000" pitchFamily="18" charset="-128"/>
                </a:endParaRPr>
              </a:p>
            </p:txBody>
          </p:sp>
          <p:sp>
            <p:nvSpPr>
              <p:cNvPr id="58" name="大かっこ 57"/>
              <p:cNvSpPr/>
              <p:nvPr/>
            </p:nvSpPr>
            <p:spPr>
              <a:xfrm>
                <a:off x="1068460" y="4589563"/>
                <a:ext cx="1968611" cy="454222"/>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37511901-8789-4F88-9B42-E1FB3ED93BC9}"/>
                  </a:ext>
                </a:extLst>
              </p:cNvPr>
              <p:cNvSpPr txBox="1"/>
              <p:nvPr/>
            </p:nvSpPr>
            <p:spPr>
              <a:xfrm>
                <a:off x="1177615" y="5523928"/>
                <a:ext cx="1859555" cy="548812"/>
              </a:xfrm>
              <a:prstGeom prst="rect">
                <a:avLst/>
              </a:prstGeom>
              <a:noFill/>
              <a:ln>
                <a:noFill/>
              </a:ln>
            </p:spPr>
            <p:txBody>
              <a:bodyPr wrap="square" lIns="0" tIns="0" rIns="0" bIns="0" rtlCol="0" anchor="t" anchorCtr="0">
                <a:noAutofit/>
              </a:bodyPr>
              <a:lstStyle/>
              <a:p>
                <a:pPr lvl="0">
                  <a:defRPr/>
                </a:pPr>
                <a:r>
                  <a:rPr lang="ja-JP" altLang="en-US" sz="1600" dirty="0" smtClean="0">
                    <a:latin typeface="UD デジタル 教科書体 NK-B" panose="02020700000000000000" pitchFamily="18" charset="-128"/>
                    <a:ea typeface="UD デジタル 教科書体 NK-B" panose="02020700000000000000" pitchFamily="18" charset="-128"/>
                  </a:rPr>
                  <a:t>　  ホームページ</a:t>
                </a:r>
                <a:r>
                  <a:rPr lang="ja-JP" altLang="en-US" sz="1600" dirty="0">
                    <a:latin typeface="UD デジタル 教科書体 NK-B" panose="02020700000000000000" pitchFamily="18" charset="-128"/>
                    <a:ea typeface="UD デジタル 教科書体 NK-B" panose="02020700000000000000" pitchFamily="18" charset="-128"/>
                  </a:rPr>
                  <a:t>等</a:t>
                </a:r>
                <a:endParaRPr lang="en-US" altLang="ja-JP" sz="1600" dirty="0">
                  <a:latin typeface="UD デジタル 教科書体 NK-B" panose="02020700000000000000" pitchFamily="18" charset="-128"/>
                  <a:ea typeface="UD デジタル 教科書体 NK-B" panose="02020700000000000000" pitchFamily="18" charset="-128"/>
                </a:endParaRPr>
              </a:p>
              <a:p>
                <a:pPr algn="ctr"/>
                <a:r>
                  <a:rPr lang="ja-JP" altLang="en-US" sz="1200" b="1" dirty="0" smtClean="0">
                    <a:latin typeface="UD デジタル 教科書体 NK-B" panose="02020700000000000000" pitchFamily="18" charset="-128"/>
                    <a:ea typeface="UD デジタル 教科書体 NK-B" panose="02020700000000000000" pitchFamily="18" charset="-128"/>
                  </a:rPr>
                  <a:t>（</a:t>
                </a:r>
                <a:r>
                  <a:rPr lang="ja-JP" altLang="en-US" sz="1200" dirty="0">
                    <a:latin typeface="UD デジタル 教科書体 NK-B" panose="02020700000000000000" pitchFamily="18" charset="-128"/>
                    <a:ea typeface="UD デジタル 教科書体 NK-B" panose="02020700000000000000" pitchFamily="18" charset="-128"/>
                  </a:rPr>
                  <a:t>まちづくりポータルサイト</a:t>
                </a:r>
                <a:r>
                  <a:rPr lang="ja-JP" altLang="en-US" sz="1200" b="1" dirty="0" smtClean="0">
                    <a:latin typeface="UD デジタル 教科書体 NK-B" panose="02020700000000000000" pitchFamily="18" charset="-128"/>
                    <a:ea typeface="UD デジタル 教科書体 NK-B" panose="02020700000000000000" pitchFamily="18" charset="-128"/>
                  </a:rPr>
                  <a:t>）</a:t>
                </a:r>
                <a:endParaRPr lang="en-US" altLang="ja-JP" sz="1200" b="1" dirty="0">
                  <a:latin typeface="UD デジタル 教科書体 NK-B" panose="02020700000000000000" pitchFamily="18" charset="-128"/>
                  <a:ea typeface="UD デジタル 教科書体 NK-B" panose="02020700000000000000" pitchFamily="18" charset="-128"/>
                </a:endParaRPr>
              </a:p>
            </p:txBody>
          </p:sp>
        </p:grpSp>
      </p:grpSp>
      <p:sp>
        <p:nvSpPr>
          <p:cNvPr id="37" name="テキスト プレースホルダー 11">
            <a:extLst>
              <a:ext uri="{FF2B5EF4-FFF2-40B4-BE49-F238E27FC236}">
                <a16:creationId xmlns:a16="http://schemas.microsoft.com/office/drawing/2014/main" id="{B00317AD-BE2F-638B-D8FE-11AC906236AC}"/>
              </a:ext>
            </a:extLst>
          </p:cNvPr>
          <p:cNvSpPr txBox="1">
            <a:spLocks/>
          </p:cNvSpPr>
          <p:nvPr/>
        </p:nvSpPr>
        <p:spPr>
          <a:xfrm>
            <a:off x="1260000" y="108000"/>
            <a:ext cx="7353318" cy="78428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kumimoji="1" sz="1600" b="1" kern="120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1800"/>
              </a:lnSpc>
              <a:spcBef>
                <a:spcPts val="0"/>
              </a:spcBef>
            </a:pPr>
            <a:r>
              <a:rPr lang="ja-JP" altLang="en-US" sz="1800" dirty="0" smtClean="0">
                <a:latin typeface="UD デジタル 教科書体 NK-R" panose="02020400000000000000" pitchFamily="18" charset="-128"/>
                <a:ea typeface="UD デジタル 教科書体 NK-R" panose="02020400000000000000" pitchFamily="18" charset="-128"/>
              </a:rPr>
              <a:t>多様な主体の共有や参画を促し、まちづくりの機運醸成等を図る取組</a:t>
            </a:r>
            <a:endParaRPr lang="en-US" altLang="ja-JP" sz="1800" dirty="0" smtClean="0">
              <a:latin typeface="UD デジタル 教科書体 NK-R" panose="02020400000000000000" pitchFamily="18" charset="-128"/>
              <a:ea typeface="UD デジタル 教科書体 NK-R" panose="02020400000000000000" pitchFamily="18" charset="-128"/>
            </a:endParaRPr>
          </a:p>
          <a:p>
            <a:pPr>
              <a:lnSpc>
                <a:spcPts val="1800"/>
              </a:lnSpc>
              <a:spcBef>
                <a:spcPts val="0"/>
              </a:spcBef>
            </a:pPr>
            <a:r>
              <a:rPr lang="en-US" altLang="ja-JP" dirty="0">
                <a:latin typeface="UD デジタル 教科書体 NK-R" panose="02020400000000000000" pitchFamily="18" charset="-128"/>
                <a:ea typeface="UD デジタル 教科書体 NK-R" panose="02020400000000000000" pitchFamily="18" charset="-128"/>
              </a:rPr>
              <a:t> </a:t>
            </a:r>
            <a:r>
              <a:rPr lang="en-US" altLang="ja-JP" dirty="0" smtClean="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（グランドデザインのプロモーション）</a:t>
            </a:r>
            <a:endParaRPr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76561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7050917" y="4382391"/>
            <a:ext cx="1407285" cy="202287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21</a:t>
            </a:fld>
            <a:endParaRPr lang="ja-JP" altLang="en-US" sz="1800" dirty="0">
              <a:latin typeface="Meiryo UI" panose="020B0604030504040204" pitchFamily="50" charset="-128"/>
              <a:ea typeface="Meiryo UI" panose="020B0604030504040204" pitchFamily="50" charset="-128"/>
            </a:endParaRPr>
          </a:p>
        </p:txBody>
      </p:sp>
      <p:grpSp>
        <p:nvGrpSpPr>
          <p:cNvPr id="56" name="グループ化 55"/>
          <p:cNvGrpSpPr/>
          <p:nvPr/>
        </p:nvGrpSpPr>
        <p:grpSpPr>
          <a:xfrm>
            <a:off x="92129" y="115127"/>
            <a:ext cx="9013783" cy="710881"/>
            <a:chOff x="92129" y="115127"/>
            <a:chExt cx="9013783" cy="710881"/>
          </a:xfrm>
        </p:grpSpPr>
        <p:pic>
          <p:nvPicPr>
            <p:cNvPr id="58" name="図 57">
              <a:extLst>
                <a:ext uri="{FF2B5EF4-FFF2-40B4-BE49-F238E27FC236}">
                  <a16:creationId xmlns:a16="http://schemas.microsoft.com/office/drawing/2014/main" id="{72C3A243-2497-FEE6-4C91-844420520CB6}"/>
                </a:ext>
              </a:extLst>
            </p:cNvPr>
            <p:cNvPicPr>
              <a:picLocks noChangeAspect="1"/>
            </p:cNvPicPr>
            <p:nvPr/>
          </p:nvPicPr>
          <p:blipFill>
            <a:blip r:embed="rId3"/>
            <a:stretch>
              <a:fillRect/>
            </a:stretch>
          </p:blipFill>
          <p:spPr>
            <a:xfrm>
              <a:off x="92129" y="115127"/>
              <a:ext cx="1125562" cy="710881"/>
            </a:xfrm>
            <a:prstGeom prst="rect">
              <a:avLst/>
            </a:prstGeom>
          </p:spPr>
        </p:pic>
        <p:sp>
          <p:nvSpPr>
            <p:cNvPr id="59" name="正方形/長方形 58">
              <a:extLst>
                <a:ext uri="{FF2B5EF4-FFF2-40B4-BE49-F238E27FC236}">
                  <a16:creationId xmlns:a16="http://schemas.microsoft.com/office/drawing/2014/main" id="{C6B7CECB-AAED-7C07-DB37-F34AF36EEA46}"/>
                </a:ext>
              </a:extLst>
            </p:cNvPr>
            <p:cNvSpPr/>
            <p:nvPr/>
          </p:nvSpPr>
          <p:spPr>
            <a:xfrm>
              <a:off x="1077912" y="609955"/>
              <a:ext cx="8028000" cy="72000"/>
            </a:xfrm>
            <a:prstGeom prst="rect">
              <a:avLst/>
            </a:prstGeom>
            <a:solidFill>
              <a:srgbClr val="907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1" name="テキスト ボックス 60"/>
          <p:cNvSpPr txBox="1"/>
          <p:nvPr/>
        </p:nvSpPr>
        <p:spPr>
          <a:xfrm>
            <a:off x="617153" y="153298"/>
            <a:ext cx="480467" cy="215444"/>
          </a:xfrm>
          <a:prstGeom prst="rect">
            <a:avLst/>
          </a:prstGeom>
          <a:solidFill>
            <a:srgbClr val="9070AF"/>
          </a:solidFill>
        </p:spPr>
        <p:txBody>
          <a:bodyPr wrap="square" lIns="0" tIns="0" rIns="0" bIns="0" rtlCol="0">
            <a:spAutoFit/>
          </a:bodyPr>
          <a:lstStyle/>
          <a:p>
            <a:r>
              <a:rPr lang="ja-JP" altLang="en-US" sz="1400" b="1" dirty="0" smtClean="0">
                <a:solidFill>
                  <a:schemeClr val="bg1"/>
                </a:solidFill>
                <a:latin typeface="UD デジタル 教科書体 NK-B" panose="02020700000000000000" pitchFamily="18" charset="-128"/>
                <a:ea typeface="UD デジタル 教科書体 NK-B" panose="02020700000000000000" pitchFamily="18" charset="-128"/>
              </a:rPr>
              <a:t>取 組</a:t>
            </a:r>
            <a:endPar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2" name="テキスト ボックス 61"/>
          <p:cNvSpPr txBox="1"/>
          <p:nvPr/>
        </p:nvSpPr>
        <p:spPr>
          <a:xfrm>
            <a:off x="181477" y="143612"/>
            <a:ext cx="947031" cy="514738"/>
          </a:xfrm>
          <a:prstGeom prst="rect">
            <a:avLst/>
          </a:prstGeom>
          <a:solidFill>
            <a:srgbClr val="9070AF"/>
          </a:solidFill>
        </p:spPr>
        <p:txBody>
          <a:bodyPr wrap="square" lIns="0" tIns="72000" rIns="0" bIns="72000" rtlCol="0">
            <a:spAutoFit/>
          </a:bodyPr>
          <a:lstStyle/>
          <a:p>
            <a:r>
              <a:rPr lang="ja-JP" altLang="en-US" sz="2400" b="1" dirty="0" smtClean="0">
                <a:solidFill>
                  <a:schemeClr val="bg1"/>
                </a:solidFill>
                <a:latin typeface="UD デジタル 教科書体 NK-B" panose="02020700000000000000" pitchFamily="18" charset="-128"/>
                <a:ea typeface="UD デジタル 教科書体 NK-B" panose="02020700000000000000" pitchFamily="18" charset="-128"/>
              </a:rPr>
              <a:t>取組❶</a:t>
            </a:r>
            <a:endParaRPr kumimoji="1" lang="ja-JP" alt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graphicFrame>
        <p:nvGraphicFramePr>
          <p:cNvPr id="53" name="表 52"/>
          <p:cNvGraphicFramePr>
            <a:graphicFrameLocks noGrp="1"/>
          </p:cNvGraphicFramePr>
          <p:nvPr>
            <p:extLst>
              <p:ext uri="{D42A27DB-BD31-4B8C-83A1-F6EECF244321}">
                <p14:modId xmlns:p14="http://schemas.microsoft.com/office/powerpoint/2010/main" val="1896226132"/>
              </p:ext>
            </p:extLst>
          </p:nvPr>
        </p:nvGraphicFramePr>
        <p:xfrm>
          <a:off x="309021" y="1648117"/>
          <a:ext cx="8388000" cy="1711960"/>
        </p:xfrm>
        <a:graphic>
          <a:graphicData uri="http://schemas.openxmlformats.org/drawingml/2006/table">
            <a:tbl>
              <a:tblPr firstRow="1" bandRow="1">
                <a:tableStyleId>{5C22544A-7EE6-4342-B048-85BDC9FD1C3A}</a:tableStyleId>
              </a:tblPr>
              <a:tblGrid>
                <a:gridCol w="3221579">
                  <a:extLst>
                    <a:ext uri="{9D8B030D-6E8A-4147-A177-3AD203B41FA5}">
                      <a16:colId xmlns:a16="http://schemas.microsoft.com/office/drawing/2014/main" val="914688113"/>
                    </a:ext>
                  </a:extLst>
                </a:gridCol>
                <a:gridCol w="5166421">
                  <a:extLst>
                    <a:ext uri="{9D8B030D-6E8A-4147-A177-3AD203B41FA5}">
                      <a16:colId xmlns:a16="http://schemas.microsoft.com/office/drawing/2014/main" val="701016649"/>
                    </a:ext>
                  </a:extLst>
                </a:gridCol>
              </a:tblGrid>
              <a:tr h="253943">
                <a:tc>
                  <a:txBody>
                    <a:bodyPr/>
                    <a:lstStyle/>
                    <a:p>
                      <a:pPr algn="ctr"/>
                      <a:r>
                        <a:rPr kumimoji="1" lang="ja-JP" altLang="en-US" sz="1400" dirty="0" smtClean="0"/>
                        <a:t>項目</a:t>
                      </a:r>
                      <a:endParaRPr kumimoji="1" lang="ja-JP" altLang="en-US" sz="1400" dirty="0"/>
                    </a:p>
                  </a:txBody>
                  <a:tcPr anchor="ctr"/>
                </a:tc>
                <a:tc>
                  <a:txBody>
                    <a:bodyPr/>
                    <a:lstStyle/>
                    <a:p>
                      <a:pPr algn="ctr"/>
                      <a:r>
                        <a:rPr kumimoji="1" lang="ja-JP" altLang="en-US" sz="1400" dirty="0" smtClean="0"/>
                        <a:t>内容</a:t>
                      </a:r>
                      <a:endParaRPr kumimoji="1" lang="ja-JP" altLang="en-US" sz="1400" dirty="0"/>
                    </a:p>
                  </a:txBody>
                  <a:tcPr anchor="ctr"/>
                </a:tc>
                <a:extLst>
                  <a:ext uri="{0D108BD9-81ED-4DB2-BD59-A6C34878D82A}">
                    <a16:rowId xmlns:a16="http://schemas.microsoft.com/office/drawing/2014/main" val="26371914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spc="-150" dirty="0" smtClean="0">
                          <a:latin typeface="UD デジタル 教科書体 NK-B" panose="02020700000000000000" pitchFamily="18" charset="-128"/>
                          <a:ea typeface="UD デジタル 教科書体 NK-B" panose="02020700000000000000" pitchFamily="18" charset="-128"/>
                        </a:rPr>
                        <a:t>まちづくりセミナー</a:t>
                      </a:r>
                      <a:endParaRPr kumimoji="1" lang="ja-JP" altLang="en-US" sz="1400" b="0" spc="-150" dirty="0" smtClean="0">
                        <a:latin typeface="UD デジタル 教科書体 NK-B" panose="02020700000000000000" pitchFamily="18" charset="-128"/>
                        <a:ea typeface="UD デジタル 教科書体 NK-B" panose="02020700000000000000" pitchFamily="18" charset="-128"/>
                      </a:endParaRPr>
                    </a:p>
                  </a:txBody>
                  <a:tcPr anchor="ctr"/>
                </a:tc>
                <a:tc>
                  <a:txBody>
                    <a:bodyPr/>
                    <a:lstStyle/>
                    <a:p>
                      <a:r>
                        <a:rPr lang="ja-JP" altLang="ja-JP" sz="1400" dirty="0" smtClean="0">
                          <a:latin typeface="UD デジタル 教科書体 NK-R" panose="02020400000000000000" pitchFamily="18" charset="-128"/>
                          <a:ea typeface="UD デジタル 教科書体 NK-R" panose="02020400000000000000" pitchFamily="18" charset="-128"/>
                        </a:rPr>
                        <a:t>民間事業者</a:t>
                      </a:r>
                      <a:r>
                        <a:rPr lang="ja-JP" altLang="en-US" sz="1400" dirty="0" smtClean="0">
                          <a:latin typeface="UD デジタル 教科書体 NK-R" panose="02020400000000000000" pitchFamily="18" charset="-128"/>
                          <a:ea typeface="UD デジタル 教科書体 NK-R" panose="02020400000000000000" pitchFamily="18" charset="-128"/>
                        </a:rPr>
                        <a:t>等の参画を期待する、最新のまちづくりの</a:t>
                      </a:r>
                      <a:r>
                        <a:rPr lang="ja-JP" altLang="ja-JP" sz="1400" dirty="0" smtClean="0">
                          <a:latin typeface="UD デジタル 教科書体 NK-R" panose="02020400000000000000" pitchFamily="18" charset="-128"/>
                          <a:ea typeface="UD デジタル 教科書体 NK-R" panose="02020400000000000000" pitchFamily="18" charset="-128"/>
                        </a:rPr>
                        <a:t>取組を紹介</a:t>
                      </a:r>
                      <a:endParaRPr kumimoji="1" lang="ja-JP" altLang="en-US" sz="1400" dirty="0" smtClean="0"/>
                    </a:p>
                  </a:txBody>
                  <a:tcPr anchor="ctr"/>
                </a:tc>
                <a:extLst>
                  <a:ext uri="{0D108BD9-81ED-4DB2-BD59-A6C34878D82A}">
                    <a16:rowId xmlns:a16="http://schemas.microsoft.com/office/drawing/2014/main" val="2702445228"/>
                  </a:ext>
                </a:extLst>
              </a:tr>
              <a:tr h="370840">
                <a:tc>
                  <a:txBody>
                    <a:bodyPr/>
                    <a:lstStyle/>
                    <a:p>
                      <a:pPr marL="0" algn="l" defTabSz="914400" rtl="0" eaLnBrk="1" latinLnBrk="0" hangingPunct="1"/>
                      <a:r>
                        <a:rPr kumimoji="1" lang="ja-JP" altLang="en-US" sz="1400" b="0" kern="1200" dirty="0" smtClean="0">
                          <a:solidFill>
                            <a:schemeClr val="dk1"/>
                          </a:solidFill>
                          <a:latin typeface="UD デジタル 教科書体 NK-B" panose="02020700000000000000" pitchFamily="18" charset="-128"/>
                          <a:ea typeface="UD デジタル 教科書体 NK-B" panose="02020700000000000000" pitchFamily="18" charset="-128"/>
                          <a:cs typeface="+mn-cs"/>
                        </a:rPr>
                        <a:t>まちづくり紹介パンフレット</a:t>
                      </a:r>
                      <a:endParaRPr kumimoji="1" lang="ja-JP" altLang="en-US" sz="1400" b="0" kern="1200" dirty="0">
                        <a:solidFill>
                          <a:schemeClr val="dk1"/>
                        </a:solidFill>
                        <a:latin typeface="UD デジタル 教科書体 NK-B" panose="02020700000000000000" pitchFamily="18" charset="-128"/>
                        <a:ea typeface="UD デジタル 教科書体 NK-B" panose="02020700000000000000" pitchFamily="18" charset="-128"/>
                        <a:cs typeface="+mn-cs"/>
                      </a:endParaRPr>
                    </a:p>
                  </a:txBody>
                  <a:tcPr anchor="ctr"/>
                </a:tc>
                <a:tc>
                  <a:txBody>
                    <a:bodyPr/>
                    <a:lstStyle/>
                    <a:p>
                      <a:pPr marL="0" algn="l" defTabSz="914400" rtl="0" eaLnBrk="1" latinLnBrk="0" hangingPunct="1"/>
                      <a:r>
                        <a:rPr kumimoji="1" lang="ja-JP" altLang="en-US" sz="1400" kern="1200" dirty="0" smtClean="0">
                          <a:solidFill>
                            <a:schemeClr val="dk1"/>
                          </a:solidFill>
                          <a:latin typeface="UD デジタル 教科書体 NK-R" panose="02020400000000000000" pitchFamily="18" charset="-128"/>
                          <a:ea typeface="UD デジタル 教科書体 NK-R" panose="02020400000000000000" pitchFamily="18" charset="-128"/>
                          <a:cs typeface="+mn-cs"/>
                        </a:rPr>
                        <a:t>大阪の魅力や、民間事業者等の</a:t>
                      </a:r>
                      <a:r>
                        <a:rPr lang="ja-JP" altLang="en-US" sz="1400" dirty="0" smtClean="0">
                          <a:latin typeface="UD デジタル 教科書体 NK-R" panose="02020400000000000000" pitchFamily="18" charset="-128"/>
                          <a:ea typeface="UD デジタル 教科書体 NK-R" panose="02020400000000000000" pitchFamily="18" charset="-128"/>
                        </a:rPr>
                        <a:t>参画を期待する</a:t>
                      </a:r>
                      <a:r>
                        <a:rPr kumimoji="1" lang="ja-JP" altLang="en-US" sz="1400" kern="1200" dirty="0" smtClean="0">
                          <a:solidFill>
                            <a:schemeClr val="dk1"/>
                          </a:solidFill>
                          <a:latin typeface="UD デジタル 教科書体 NK-R" panose="02020400000000000000" pitchFamily="18" charset="-128"/>
                          <a:ea typeface="UD デジタル 教科書体 NK-R" panose="02020400000000000000" pitchFamily="18" charset="-128"/>
                          <a:cs typeface="+mn-cs"/>
                        </a:rPr>
                        <a:t>、最新のまちづくり</a:t>
                      </a:r>
                      <a:endParaRPr kumimoji="1" lang="en-US" altLang="ja-JP" sz="1400" kern="1200" dirty="0" smtClean="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0" algn="l" defTabSz="914400" rtl="0" eaLnBrk="1" latinLnBrk="0" hangingPunct="1"/>
                      <a:r>
                        <a:rPr kumimoji="1" lang="ja-JP" altLang="en-US" sz="1400" kern="1200" dirty="0" smtClean="0">
                          <a:solidFill>
                            <a:schemeClr val="dk1"/>
                          </a:solidFill>
                          <a:latin typeface="UD デジタル 教科書体 NK-R" panose="02020400000000000000" pitchFamily="18" charset="-128"/>
                          <a:ea typeface="UD デジタル 教科書体 NK-R" panose="02020400000000000000" pitchFamily="18" charset="-128"/>
                          <a:cs typeface="+mn-cs"/>
                        </a:rPr>
                        <a:t>情報等を紹介</a:t>
                      </a:r>
                      <a:endPar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txBody>
                  <a:tcPr anchor="ctr"/>
                </a:tc>
                <a:extLst>
                  <a:ext uri="{0D108BD9-81ED-4DB2-BD59-A6C34878D82A}">
                    <a16:rowId xmlns:a16="http://schemas.microsoft.com/office/drawing/2014/main" val="19131355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smtClean="0">
                          <a:latin typeface="UD デジタル 教科書体 NK-B" panose="02020700000000000000" pitchFamily="18" charset="-128"/>
                          <a:ea typeface="UD デジタル 教科書体 NK-B" panose="02020700000000000000" pitchFamily="18" charset="-128"/>
                        </a:rPr>
                        <a:t>ホームページ等</a:t>
                      </a:r>
                      <a:endParaRPr lang="en-US" altLang="ja-JP" sz="1400" b="0" dirty="0" smtClean="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0" dirty="0" smtClean="0">
                          <a:latin typeface="UD デジタル 教科書体 NK-B" panose="02020700000000000000" pitchFamily="18" charset="-128"/>
                          <a:ea typeface="UD デジタル 教科書体 NK-B" panose="02020700000000000000" pitchFamily="18" charset="-128"/>
                        </a:rPr>
                        <a:t>(</a:t>
                      </a:r>
                      <a:r>
                        <a:rPr lang="ja-JP" altLang="en-US" sz="1400" b="0" dirty="0" smtClean="0">
                          <a:latin typeface="UD デジタル 教科書体 NK-B" panose="02020700000000000000" pitchFamily="18" charset="-128"/>
                          <a:ea typeface="UD デジタル 教科書体 NK-B" panose="02020700000000000000" pitchFamily="18" charset="-128"/>
                        </a:rPr>
                        <a:t>「まちづくりポータルサイト」の創設等）</a:t>
                      </a:r>
                      <a:endParaRPr kumimoji="1" lang="ja-JP" altLang="en-US" sz="1400" b="0" kern="1200" dirty="0" smtClean="0">
                        <a:solidFill>
                          <a:schemeClr val="dk1"/>
                        </a:solidFill>
                        <a:latin typeface="UD デジタル 教科書体 NK-B" panose="02020700000000000000" pitchFamily="18" charset="-128"/>
                        <a:ea typeface="UD デジタル 教科書体 NK-B" panose="02020700000000000000" pitchFamily="18" charset="-128"/>
                        <a:cs typeface="+mn-cs"/>
                      </a:endParaRPr>
                    </a:p>
                  </a:txBody>
                  <a:tcPr anchor="ctr"/>
                </a:tc>
                <a:tc>
                  <a:txBody>
                    <a:bodyPr/>
                    <a:lstStyle/>
                    <a:p>
                      <a:r>
                        <a:rPr lang="ja-JP" altLang="en-US" sz="1400" dirty="0" smtClean="0">
                          <a:latin typeface="UD デジタル 教科書体 NK-R" panose="02020400000000000000" pitchFamily="18" charset="-128"/>
                          <a:ea typeface="UD デジタル 教科書体 NK-R" panose="02020400000000000000" pitchFamily="18" charset="-128"/>
                        </a:rPr>
                        <a:t>グランドデザインに関する情報及び大阪府・市町村の最新の取組を</a:t>
                      </a:r>
                      <a:endParaRPr lang="en-US" altLang="ja-JP" sz="1400" dirty="0" smtClean="0">
                        <a:latin typeface="UD デジタル 教科書体 NK-R" panose="02020400000000000000" pitchFamily="18" charset="-128"/>
                        <a:ea typeface="UD デジタル 教科書体 NK-R" panose="02020400000000000000" pitchFamily="18" charset="-128"/>
                      </a:endParaRPr>
                    </a:p>
                    <a:p>
                      <a:r>
                        <a:rPr lang="ja-JP" altLang="en-US" sz="1400" dirty="0" smtClean="0">
                          <a:latin typeface="UD デジタル 教科書体 NK-R" panose="02020400000000000000" pitchFamily="18" charset="-128"/>
                          <a:ea typeface="UD デジタル 教科書体 NK-R" panose="02020400000000000000" pitchFamily="18" charset="-128"/>
                        </a:rPr>
                        <a:t>ホームページや</a:t>
                      </a:r>
                      <a:r>
                        <a:rPr lang="en-US" altLang="ja-JP" sz="1400" dirty="0" smtClean="0">
                          <a:latin typeface="UD デジタル 教科書体 NK-R" panose="02020400000000000000" pitchFamily="18" charset="-128"/>
                          <a:ea typeface="UD デジタル 教科書体 NK-R" panose="02020400000000000000" pitchFamily="18" charset="-128"/>
                        </a:rPr>
                        <a:t>SNS</a:t>
                      </a:r>
                      <a:r>
                        <a:rPr lang="ja-JP" altLang="en-US" sz="1400" dirty="0" smtClean="0">
                          <a:latin typeface="UD デジタル 教科書体 NK-R" panose="02020400000000000000" pitchFamily="18" charset="-128"/>
                          <a:ea typeface="UD デジタル 教科書体 NK-R" panose="02020400000000000000" pitchFamily="18" charset="-128"/>
                        </a:rPr>
                        <a:t>で</a:t>
                      </a:r>
                      <a:r>
                        <a:rPr lang="ja-JP" altLang="en-US" sz="1400" dirty="0" smtClean="0">
                          <a:solidFill>
                            <a:schemeClr val="dk1"/>
                          </a:solidFill>
                          <a:latin typeface="UD デジタル 教科書体 NK-R" panose="02020400000000000000" pitchFamily="18" charset="-128"/>
                          <a:ea typeface="UD デジタル 教科書体 NK-R" panose="02020400000000000000" pitchFamily="18" charset="-128"/>
                        </a:rPr>
                        <a:t>発信</a:t>
                      </a:r>
                      <a:endParaRPr lang="en-US" altLang="ja-JP" sz="1400" dirty="0" smtClean="0">
                        <a:solidFill>
                          <a:schemeClr val="dk1"/>
                        </a:solidFill>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1984524046"/>
                  </a:ext>
                </a:extLst>
              </a:tr>
            </a:tbl>
          </a:graphicData>
        </a:graphic>
      </p:graphicFrame>
      <p:sp>
        <p:nvSpPr>
          <p:cNvPr id="67" name="テキスト ボックス 66">
            <a:extLst>
              <a:ext uri="{FF2B5EF4-FFF2-40B4-BE49-F238E27FC236}">
                <a16:creationId xmlns:a16="http://schemas.microsoft.com/office/drawing/2014/main" id="{37511901-8789-4F88-9B42-E1FB3ED93BC9}"/>
              </a:ext>
            </a:extLst>
          </p:cNvPr>
          <p:cNvSpPr txBox="1"/>
          <p:nvPr/>
        </p:nvSpPr>
        <p:spPr>
          <a:xfrm>
            <a:off x="482898" y="3370870"/>
            <a:ext cx="7671801" cy="337038"/>
          </a:xfrm>
          <a:prstGeom prst="rect">
            <a:avLst/>
          </a:prstGeom>
          <a:noFill/>
          <a:ln>
            <a:noFill/>
          </a:ln>
        </p:spPr>
        <p:txBody>
          <a:bodyPr wrap="square" lIns="0" tIns="0" rIns="0" bIns="0" rtlCol="0" anchor="t" anchorCtr="0">
            <a:noAutofit/>
          </a:bodyPr>
          <a:lstStyle/>
          <a:p>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その他、関係部局や各種まちづくり団体等が実施するセミナー等へ参加</a:t>
            </a:r>
            <a:endParaRPr lang="ja-JP" altLang="ja-JP" sz="140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p:cNvSpPr txBox="1"/>
          <p:nvPr/>
        </p:nvSpPr>
        <p:spPr>
          <a:xfrm>
            <a:off x="482898" y="4364748"/>
            <a:ext cx="2056419" cy="2160000"/>
          </a:xfrm>
          <a:prstGeom prst="rect">
            <a:avLst/>
          </a:prstGeom>
          <a:solidFill>
            <a:schemeClr val="accent4">
              <a:lumMod val="20000"/>
              <a:lumOff val="80000"/>
            </a:schemeClr>
          </a:solidFill>
          <a:ln w="28575">
            <a:solidFill>
              <a:schemeClr val="bg1">
                <a:lumMod val="65000"/>
              </a:schemeClr>
            </a:solidFill>
            <a:prstDash val="sysDash"/>
          </a:ln>
        </p:spPr>
        <p:txBody>
          <a:bodyPr wrap="square" rtlCol="0">
            <a:spAutoFit/>
          </a:bodyPr>
          <a:lstStyle/>
          <a:p>
            <a:pPr algn="ctr"/>
            <a:endParaRPr kumimoji="1" lang="ja-JP" altLang="en-US" sz="1600" b="1" dirty="0"/>
          </a:p>
        </p:txBody>
      </p:sp>
      <p:sp>
        <p:nvSpPr>
          <p:cNvPr id="17" name="ストライプ矢印 16"/>
          <p:cNvSpPr/>
          <p:nvPr/>
        </p:nvSpPr>
        <p:spPr>
          <a:xfrm>
            <a:off x="5890895" y="4475741"/>
            <a:ext cx="1100624" cy="1762545"/>
          </a:xfrm>
          <a:prstGeom prst="stripedRightArrow">
            <a:avLst>
              <a:gd name="adj1" fmla="val 60679"/>
              <a:gd name="adj2" fmla="val 4515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p:cNvSpPr/>
          <p:nvPr/>
        </p:nvSpPr>
        <p:spPr>
          <a:xfrm>
            <a:off x="3405089" y="5803263"/>
            <a:ext cx="2376000" cy="720000"/>
          </a:xfrm>
          <a:prstGeom prst="rect">
            <a:avLst/>
          </a:prstGeom>
          <a:solidFill>
            <a:schemeClr val="accent1">
              <a:lumMod val="20000"/>
              <a:lumOff val="80000"/>
            </a:schemeClr>
          </a:solidFill>
          <a:ln w="38100"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p:cNvSpPr txBox="1"/>
          <p:nvPr/>
        </p:nvSpPr>
        <p:spPr>
          <a:xfrm>
            <a:off x="7050917" y="5193313"/>
            <a:ext cx="1407285" cy="338554"/>
          </a:xfrm>
          <a:prstGeom prst="rect">
            <a:avLst/>
          </a:prstGeom>
          <a:noFill/>
        </p:spPr>
        <p:txBody>
          <a:bodyPr wrap="square" rtlCol="0">
            <a:spAutoFit/>
          </a:bodyPr>
          <a:lstStyle>
            <a:defPPr>
              <a:defRPr lang="ja-JP"/>
            </a:defPPr>
            <a:lvl1pPr>
              <a:defRPr sz="1600">
                <a:latin typeface="UD デジタル 教科書体 NK-B" panose="02020700000000000000" pitchFamily="18" charset="-128"/>
                <a:ea typeface="UD デジタル 教科書体 NK-B" panose="02020700000000000000" pitchFamily="18" charset="-128"/>
              </a:defRPr>
            </a:lvl1pPr>
          </a:lstStyle>
          <a:p>
            <a:r>
              <a:rPr lang="ja-JP" altLang="en-US" dirty="0"/>
              <a:t>民間事業者等</a:t>
            </a:r>
            <a:endParaRPr lang="en-US" altLang="ja-JP" dirty="0"/>
          </a:p>
        </p:txBody>
      </p:sp>
      <p:sp>
        <p:nvSpPr>
          <p:cNvPr id="28" name="テキスト ボックス 27"/>
          <p:cNvSpPr txBox="1"/>
          <p:nvPr/>
        </p:nvSpPr>
        <p:spPr>
          <a:xfrm>
            <a:off x="448946" y="4438293"/>
            <a:ext cx="2164247" cy="338554"/>
          </a:xfrm>
          <a:prstGeom prst="rect">
            <a:avLst/>
          </a:prstGeom>
          <a:noFill/>
        </p:spPr>
        <p:txBody>
          <a:bodyPr wrap="square" rtlCol="0">
            <a:spAutoFit/>
          </a:bodyPr>
          <a:lstStyle/>
          <a:p>
            <a:r>
              <a:rPr lang="ja-JP" altLang="en-US" sz="1600" dirty="0" smtClean="0">
                <a:latin typeface="UD デジタル 教科書体 NK-B" panose="02020700000000000000" pitchFamily="18" charset="-128"/>
                <a:ea typeface="UD デジタル 教科書体 NK-B" panose="02020700000000000000" pitchFamily="18" charset="-128"/>
              </a:rPr>
              <a:t>大阪府・市町村</a:t>
            </a:r>
            <a:r>
              <a:rPr lang="ja-JP" altLang="en-US" sz="1600" dirty="0">
                <a:latin typeface="UD デジタル 教科書体 NK-B" panose="02020700000000000000" pitchFamily="18" charset="-128"/>
                <a:ea typeface="UD デジタル 教科書体 NK-B" panose="02020700000000000000" pitchFamily="18" charset="-128"/>
              </a:rPr>
              <a:t>の</a:t>
            </a:r>
            <a:r>
              <a:rPr lang="ja-JP" altLang="en-US" sz="1600" dirty="0" smtClean="0">
                <a:latin typeface="UD デジタル 教科書体 NK-B" panose="02020700000000000000" pitchFamily="18" charset="-128"/>
                <a:ea typeface="UD デジタル 教科書体 NK-B" panose="02020700000000000000" pitchFamily="18" charset="-128"/>
              </a:rPr>
              <a:t>取組</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36" name="正方形/長方形 35"/>
          <p:cNvSpPr/>
          <p:nvPr/>
        </p:nvSpPr>
        <p:spPr>
          <a:xfrm>
            <a:off x="3405089" y="5085750"/>
            <a:ext cx="2376000" cy="576000"/>
          </a:xfrm>
          <a:prstGeom prst="rect">
            <a:avLst/>
          </a:prstGeom>
          <a:solidFill>
            <a:schemeClr val="accent1">
              <a:lumMod val="20000"/>
              <a:lumOff val="80000"/>
            </a:schemeClr>
          </a:solidFill>
          <a:ln w="38100"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テキスト ボックス 36"/>
          <p:cNvSpPr txBox="1"/>
          <p:nvPr/>
        </p:nvSpPr>
        <p:spPr>
          <a:xfrm>
            <a:off x="3368470" y="5115557"/>
            <a:ext cx="2651329" cy="338554"/>
          </a:xfrm>
          <a:prstGeom prst="rect">
            <a:avLst/>
          </a:prstGeom>
          <a:noFill/>
        </p:spPr>
        <p:txBody>
          <a:bodyPr wrap="square" rtlCol="0">
            <a:spAutoFit/>
          </a:bodyPr>
          <a:lstStyle/>
          <a:p>
            <a:r>
              <a:rPr lang="ja-JP" altLang="en-US" sz="1600" dirty="0" smtClean="0">
                <a:latin typeface="UD デジタル 教科書体 NK-B" panose="02020700000000000000" pitchFamily="18" charset="-128"/>
                <a:ea typeface="UD デジタル 教科書体 NK-B" panose="02020700000000000000" pitchFamily="18" charset="-128"/>
              </a:rPr>
              <a:t>まちづくり紹介</a:t>
            </a:r>
            <a:r>
              <a:rPr kumimoji="1" lang="ja-JP" altLang="en-US" sz="1600" dirty="0" smtClean="0">
                <a:latin typeface="UD デジタル 教科書体 NK-B" panose="02020700000000000000" pitchFamily="18" charset="-128"/>
                <a:ea typeface="UD デジタル 教科書体 NK-B" panose="02020700000000000000" pitchFamily="18" charset="-128"/>
              </a:rPr>
              <a:t>パンフレット</a:t>
            </a:r>
            <a:endParaRPr kumimoji="1"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38" name="正方形/長方形 37"/>
          <p:cNvSpPr/>
          <p:nvPr/>
        </p:nvSpPr>
        <p:spPr>
          <a:xfrm>
            <a:off x="3405089" y="4385090"/>
            <a:ext cx="2376000" cy="576000"/>
          </a:xfrm>
          <a:prstGeom prst="rect">
            <a:avLst/>
          </a:prstGeom>
          <a:solidFill>
            <a:schemeClr val="accent1">
              <a:lumMod val="20000"/>
              <a:lumOff val="80000"/>
            </a:schemeClr>
          </a:solidFill>
          <a:ln w="38100" cmpd="db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p:cNvSpPr txBox="1"/>
          <p:nvPr/>
        </p:nvSpPr>
        <p:spPr>
          <a:xfrm>
            <a:off x="3724828" y="4408547"/>
            <a:ext cx="1789575" cy="338554"/>
          </a:xfrm>
          <a:prstGeom prst="rect">
            <a:avLst/>
          </a:prstGeom>
          <a:noFill/>
        </p:spPr>
        <p:txBody>
          <a:bodyPr wrap="square" rtlCol="0">
            <a:spAutoFit/>
          </a:bodyPr>
          <a:lstStyle/>
          <a:p>
            <a:r>
              <a:rPr kumimoji="1" lang="ja-JP" altLang="en-US" sz="1600" dirty="0" smtClean="0">
                <a:latin typeface="UD デジタル 教科書体 NK-B" panose="02020700000000000000" pitchFamily="18" charset="-128"/>
                <a:ea typeface="UD デジタル 教科書体 NK-B" panose="02020700000000000000" pitchFamily="18" charset="-128"/>
              </a:rPr>
              <a:t>まちづくりセミナー</a:t>
            </a:r>
            <a:endParaRPr kumimoji="1"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2" name="角丸四角形 1"/>
          <p:cNvSpPr/>
          <p:nvPr/>
        </p:nvSpPr>
        <p:spPr>
          <a:xfrm>
            <a:off x="685951" y="5013317"/>
            <a:ext cx="1671169" cy="2880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テキスト ボックス 42">
            <a:extLst>
              <a:ext uri="{FF2B5EF4-FFF2-40B4-BE49-F238E27FC236}">
                <a16:creationId xmlns:a16="http://schemas.microsoft.com/office/drawing/2014/main" id="{37511901-8789-4F88-9B42-E1FB3ED93BC9}"/>
              </a:ext>
            </a:extLst>
          </p:cNvPr>
          <p:cNvSpPr txBox="1"/>
          <p:nvPr/>
        </p:nvSpPr>
        <p:spPr>
          <a:xfrm>
            <a:off x="882211" y="5066989"/>
            <a:ext cx="923401" cy="337038"/>
          </a:xfrm>
          <a:prstGeom prst="rect">
            <a:avLst/>
          </a:prstGeom>
          <a:noFill/>
          <a:ln>
            <a:noFill/>
          </a:ln>
        </p:spPr>
        <p:txBody>
          <a:bodyPr wrap="square" lIns="0" tIns="0" rIns="0" bIns="0" rtlCol="0" anchor="t" anchorCtr="0">
            <a:no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事業計画</a:t>
            </a:r>
            <a:endParaRPr lang="ja-JP" altLang="ja-JP" sz="1400" dirty="0">
              <a:latin typeface="UD デジタル 教科書体 NK-R" panose="02020400000000000000" pitchFamily="18" charset="-128"/>
              <a:ea typeface="UD デジタル 教科書体 NK-R" panose="02020400000000000000" pitchFamily="18" charset="-128"/>
            </a:endParaRPr>
          </a:p>
        </p:txBody>
      </p:sp>
      <p:sp>
        <p:nvSpPr>
          <p:cNvPr id="45" name="角丸四角形 44"/>
          <p:cNvSpPr/>
          <p:nvPr/>
        </p:nvSpPr>
        <p:spPr>
          <a:xfrm>
            <a:off x="685951" y="5377384"/>
            <a:ext cx="1671169" cy="2880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a:extLst>
              <a:ext uri="{FF2B5EF4-FFF2-40B4-BE49-F238E27FC236}">
                <a16:creationId xmlns:a16="http://schemas.microsoft.com/office/drawing/2014/main" id="{37511901-8789-4F88-9B42-E1FB3ED93BC9}"/>
              </a:ext>
            </a:extLst>
          </p:cNvPr>
          <p:cNvSpPr txBox="1"/>
          <p:nvPr/>
        </p:nvSpPr>
        <p:spPr>
          <a:xfrm>
            <a:off x="882211" y="5431056"/>
            <a:ext cx="923401" cy="337038"/>
          </a:xfrm>
          <a:prstGeom prst="rect">
            <a:avLst/>
          </a:prstGeom>
          <a:noFill/>
          <a:ln>
            <a:noFill/>
          </a:ln>
        </p:spPr>
        <p:txBody>
          <a:bodyPr wrap="square" lIns="0" tIns="0" rIns="0" bIns="0" rtlCol="0" anchor="t" anchorCtr="0">
            <a:no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公有地活用</a:t>
            </a:r>
            <a:endParaRPr lang="ja-JP" altLang="ja-JP" sz="1400" dirty="0">
              <a:latin typeface="UD デジタル 教科書体 NK-R" panose="02020400000000000000" pitchFamily="18" charset="-128"/>
              <a:ea typeface="UD デジタル 教科書体 NK-R" panose="02020400000000000000" pitchFamily="18" charset="-128"/>
            </a:endParaRPr>
          </a:p>
        </p:txBody>
      </p:sp>
      <p:sp>
        <p:nvSpPr>
          <p:cNvPr id="47" name="角丸四角形 46"/>
          <p:cNvSpPr/>
          <p:nvPr/>
        </p:nvSpPr>
        <p:spPr>
          <a:xfrm>
            <a:off x="685951" y="5741451"/>
            <a:ext cx="1671169" cy="2880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37511901-8789-4F88-9B42-E1FB3ED93BC9}"/>
              </a:ext>
            </a:extLst>
          </p:cNvPr>
          <p:cNvSpPr txBox="1"/>
          <p:nvPr/>
        </p:nvSpPr>
        <p:spPr>
          <a:xfrm>
            <a:off x="882211" y="5795123"/>
            <a:ext cx="1297868" cy="290153"/>
          </a:xfrm>
          <a:prstGeom prst="rect">
            <a:avLst/>
          </a:prstGeom>
          <a:noFill/>
          <a:ln>
            <a:noFill/>
          </a:ln>
        </p:spPr>
        <p:txBody>
          <a:bodyPr wrap="square" lIns="0" tIns="0" rIns="0" bIns="0" rtlCol="0" anchor="t" anchorCtr="0">
            <a:noAutofit/>
          </a:bodyPr>
          <a:lstStyle/>
          <a:p>
            <a:r>
              <a:rPr lang="ja-JP" altLang="en-US" sz="1400" dirty="0">
                <a:latin typeface="UD デジタル 教科書体 NK-R" panose="02020400000000000000" pitchFamily="18" charset="-128"/>
                <a:ea typeface="UD デジタル 教科書体 NK-R" panose="02020400000000000000" pitchFamily="18" charset="-128"/>
              </a:rPr>
              <a:t>プロポーザル</a:t>
            </a:r>
            <a:endParaRPr lang="ja-JP" altLang="ja-JP" sz="1400" dirty="0">
              <a:latin typeface="UD デジタル 教科書体 NK-R" panose="02020400000000000000" pitchFamily="18" charset="-128"/>
              <a:ea typeface="UD デジタル 教科書体 NK-R" panose="02020400000000000000" pitchFamily="18" charset="-128"/>
            </a:endParaRPr>
          </a:p>
        </p:txBody>
      </p:sp>
      <p:sp>
        <p:nvSpPr>
          <p:cNvPr id="49" name="角丸四角形 48"/>
          <p:cNvSpPr/>
          <p:nvPr/>
        </p:nvSpPr>
        <p:spPr>
          <a:xfrm>
            <a:off x="685951" y="6105517"/>
            <a:ext cx="1671169" cy="28800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37511901-8789-4F88-9B42-E1FB3ED93BC9}"/>
              </a:ext>
            </a:extLst>
          </p:cNvPr>
          <p:cNvSpPr txBox="1"/>
          <p:nvPr/>
        </p:nvSpPr>
        <p:spPr>
          <a:xfrm>
            <a:off x="882211" y="6159189"/>
            <a:ext cx="923401" cy="337038"/>
          </a:xfrm>
          <a:prstGeom prst="rect">
            <a:avLst/>
          </a:prstGeom>
          <a:noFill/>
          <a:ln>
            <a:noFill/>
          </a:ln>
        </p:spPr>
        <p:txBody>
          <a:bodyPr wrap="square" lIns="0" tIns="0" rIns="0" bIns="0" rtlCol="0" anchor="t" anchorCtr="0">
            <a:no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イベント</a:t>
            </a:r>
            <a:endParaRPr lang="ja-JP" altLang="ja-JP" sz="1400" dirty="0">
              <a:latin typeface="UD デジタル 教科書体 NK-R" panose="02020400000000000000" pitchFamily="18" charset="-128"/>
              <a:ea typeface="UD デジタル 教科書体 NK-R" panose="02020400000000000000" pitchFamily="18" charset="-128"/>
            </a:endParaRPr>
          </a:p>
        </p:txBody>
      </p:sp>
      <p:sp>
        <p:nvSpPr>
          <p:cNvPr id="68" name="テキスト ボックス 67">
            <a:extLst>
              <a:ext uri="{FF2B5EF4-FFF2-40B4-BE49-F238E27FC236}">
                <a16:creationId xmlns:a16="http://schemas.microsoft.com/office/drawing/2014/main" id="{37511901-8789-4F88-9B42-E1FB3ED93BC9}"/>
              </a:ext>
            </a:extLst>
          </p:cNvPr>
          <p:cNvSpPr txBox="1"/>
          <p:nvPr/>
        </p:nvSpPr>
        <p:spPr>
          <a:xfrm>
            <a:off x="6042491" y="5221105"/>
            <a:ext cx="923401" cy="337038"/>
          </a:xfrm>
          <a:prstGeom prst="rect">
            <a:avLst/>
          </a:prstGeom>
          <a:noFill/>
          <a:ln>
            <a:noFill/>
          </a:ln>
        </p:spPr>
        <p:txBody>
          <a:bodyPr wrap="square" lIns="0" tIns="0" rIns="0" bIns="0" rtlCol="0" anchor="t" anchorCtr="0">
            <a:noAutofit/>
          </a:bodyPr>
          <a:lstStyle/>
          <a:p>
            <a:r>
              <a:rPr lang="ja-JP" altLang="en-US" dirty="0" smtClean="0">
                <a:latin typeface="UD デジタル 教科書体 NK-R" panose="02020400000000000000" pitchFamily="18" charset="-128"/>
                <a:ea typeface="UD デジタル 教科書体 NK-R" panose="02020400000000000000" pitchFamily="18" charset="-128"/>
              </a:rPr>
              <a:t>情報発信</a:t>
            </a:r>
            <a:endParaRPr lang="ja-JP" altLang="ja-JP" dirty="0">
              <a:latin typeface="UD デジタル 教科書体 NK-R" panose="02020400000000000000" pitchFamily="18" charset="-128"/>
              <a:ea typeface="UD デジタル 教科書体 NK-R" panose="02020400000000000000" pitchFamily="18" charset="-128"/>
            </a:endParaRPr>
          </a:p>
        </p:txBody>
      </p:sp>
      <p:sp>
        <p:nvSpPr>
          <p:cNvPr id="70" name="テキスト ボックス 69">
            <a:extLst>
              <a:ext uri="{FF2B5EF4-FFF2-40B4-BE49-F238E27FC236}">
                <a16:creationId xmlns:a16="http://schemas.microsoft.com/office/drawing/2014/main" id="{37511901-8789-4F88-9B42-E1FB3ED93BC9}"/>
              </a:ext>
            </a:extLst>
          </p:cNvPr>
          <p:cNvSpPr txBox="1"/>
          <p:nvPr/>
        </p:nvSpPr>
        <p:spPr>
          <a:xfrm>
            <a:off x="632325" y="4755630"/>
            <a:ext cx="483687" cy="314245"/>
          </a:xfrm>
          <a:prstGeom prst="rect">
            <a:avLst/>
          </a:prstGeom>
          <a:noFill/>
          <a:ln>
            <a:noFill/>
          </a:ln>
        </p:spPr>
        <p:txBody>
          <a:bodyPr wrap="square" lIns="0" tIns="0" rIns="0" bIns="0" rtlCol="0" anchor="t" anchorCtr="0">
            <a:noAutofit/>
          </a:bodyPr>
          <a:lstStyle/>
          <a:p>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例</a:t>
            </a:r>
            <a:r>
              <a:rPr lang="en-US" altLang="ja-JP" sz="1400" dirty="0" smtClean="0">
                <a:latin typeface="UD デジタル 教科書体 NK-R" panose="02020400000000000000" pitchFamily="18" charset="-128"/>
                <a:ea typeface="UD デジタル 教科書体 NK-R" panose="02020400000000000000" pitchFamily="18" charset="-128"/>
              </a:rPr>
              <a:t>〉</a:t>
            </a:r>
            <a:endParaRPr lang="ja-JP" altLang="ja-JP" sz="1400" dirty="0">
              <a:latin typeface="UD デジタル 教科書体 NK-R" panose="02020400000000000000" pitchFamily="18" charset="-128"/>
              <a:ea typeface="UD デジタル 教科書体 NK-R" panose="02020400000000000000" pitchFamily="18" charset="-128"/>
            </a:endParaRPr>
          </a:p>
        </p:txBody>
      </p:sp>
      <p:sp>
        <p:nvSpPr>
          <p:cNvPr id="90" name="テキスト ボックス 89">
            <a:extLst>
              <a:ext uri="{FF2B5EF4-FFF2-40B4-BE49-F238E27FC236}">
                <a16:creationId xmlns:a16="http://schemas.microsoft.com/office/drawing/2014/main" id="{37511901-8789-4F88-9B42-E1FB3ED93BC9}"/>
              </a:ext>
            </a:extLst>
          </p:cNvPr>
          <p:cNvSpPr txBox="1"/>
          <p:nvPr/>
        </p:nvSpPr>
        <p:spPr>
          <a:xfrm>
            <a:off x="93141" y="787977"/>
            <a:ext cx="4586809" cy="400250"/>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a:latin typeface="UD デジタル 教科書体 NK-R" panose="02020400000000000000" pitchFamily="18" charset="-128"/>
                <a:ea typeface="UD デジタル 教科書体 NK-R" panose="02020400000000000000" pitchFamily="18" charset="-128"/>
              </a:rPr>
              <a:t>　目的</a:t>
            </a:r>
            <a:r>
              <a:rPr lang="ja-JP" altLang="en-US" sz="1600" b="1" dirty="0" smtClean="0">
                <a:latin typeface="UD デジタル 教科書体 NK-R" panose="02020400000000000000" pitchFamily="18" charset="-128"/>
                <a:ea typeface="UD デジタル 教科書体 NK-R" panose="02020400000000000000" pitchFamily="18" charset="-128"/>
              </a:rPr>
              <a:t>② 民間事</a:t>
            </a:r>
            <a:r>
              <a:rPr lang="ja-JP" altLang="en-US" sz="1600" b="1" dirty="0">
                <a:latin typeface="UD デジタル 教科書体 NK-R" panose="02020400000000000000" pitchFamily="18" charset="-128"/>
                <a:ea typeface="UD デジタル 教科書体 NK-R" panose="02020400000000000000" pitchFamily="18" charset="-128"/>
              </a:rPr>
              <a:t>業者等</a:t>
            </a:r>
            <a:r>
              <a:rPr lang="ja-JP" altLang="en-US" sz="1600" b="1" dirty="0" smtClean="0">
                <a:latin typeface="UD デジタル 教科書体 NK-R" panose="02020400000000000000" pitchFamily="18" charset="-128"/>
                <a:ea typeface="UD デジタル 教科書体 NK-R" panose="02020400000000000000" pitchFamily="18" charset="-128"/>
              </a:rPr>
              <a:t>の</a:t>
            </a:r>
            <a:r>
              <a:rPr lang="ja-JP" altLang="en-US" sz="1600" b="1" dirty="0">
                <a:latin typeface="UD デジタル 教科書体 NK-R" panose="02020400000000000000" pitchFamily="18" charset="-128"/>
                <a:ea typeface="UD デジタル 教科書体 NK-R" panose="02020400000000000000" pitchFamily="18" charset="-128"/>
              </a:rPr>
              <a:t>まちづくりへの</a:t>
            </a:r>
            <a:r>
              <a:rPr lang="ja-JP" altLang="en-US" sz="1600" b="1" dirty="0" smtClean="0">
                <a:latin typeface="UD デジタル 教科書体 NK-R" panose="02020400000000000000" pitchFamily="18" charset="-128"/>
                <a:ea typeface="UD デジタル 教科書体 NK-R" panose="02020400000000000000" pitchFamily="18" charset="-128"/>
              </a:rPr>
              <a:t>参画を促進</a:t>
            </a:r>
            <a:endParaRPr lang="en-US" altLang="ja-JP" sz="1600" b="1" dirty="0">
              <a:latin typeface="UD デジタル 教科書体 NK-R" panose="02020400000000000000" pitchFamily="18" charset="-128"/>
              <a:ea typeface="UD デジタル 教科書体 NK-R" panose="02020400000000000000" pitchFamily="18" charset="-128"/>
            </a:endParaRPr>
          </a:p>
        </p:txBody>
      </p:sp>
      <p:sp>
        <p:nvSpPr>
          <p:cNvPr id="91" name="二等辺三角形 90"/>
          <p:cNvSpPr/>
          <p:nvPr/>
        </p:nvSpPr>
        <p:spPr>
          <a:xfrm rot="5400000">
            <a:off x="1825477" y="5168148"/>
            <a:ext cx="2347120" cy="471757"/>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2" name="テキスト ボックス 71">
            <a:extLst>
              <a:ext uri="{FF2B5EF4-FFF2-40B4-BE49-F238E27FC236}">
                <a16:creationId xmlns:a16="http://schemas.microsoft.com/office/drawing/2014/main" id="{37511901-8789-4F88-9B42-E1FB3ED93BC9}"/>
              </a:ext>
            </a:extLst>
          </p:cNvPr>
          <p:cNvSpPr txBox="1"/>
          <p:nvPr/>
        </p:nvSpPr>
        <p:spPr>
          <a:xfrm>
            <a:off x="2746905" y="5276923"/>
            <a:ext cx="488129" cy="308265"/>
          </a:xfrm>
          <a:prstGeom prst="rect">
            <a:avLst/>
          </a:prstGeom>
          <a:noFill/>
          <a:ln>
            <a:noFill/>
          </a:ln>
        </p:spPr>
        <p:txBody>
          <a:bodyPr wrap="square" lIns="0" tIns="0" rIns="0" bIns="0" rtlCol="0" anchor="t" anchorCtr="0">
            <a:noAutofit/>
          </a:bodyPr>
          <a:lstStyle/>
          <a:p>
            <a:r>
              <a:rPr lang="ja-JP" altLang="en-US" dirty="0" smtClean="0">
                <a:latin typeface="UD デジタル 教科書体 NK-R" panose="02020400000000000000" pitchFamily="18" charset="-128"/>
                <a:ea typeface="UD デジタル 教科書体 NK-R" panose="02020400000000000000" pitchFamily="18" charset="-128"/>
              </a:rPr>
              <a:t>反映</a:t>
            </a:r>
            <a:endParaRPr lang="ja-JP" altLang="ja-JP" dirty="0">
              <a:latin typeface="UD デジタル 教科書体 NK-R" panose="02020400000000000000" pitchFamily="18" charset="-128"/>
              <a:ea typeface="UD デジタル 教科書体 NK-R" panose="02020400000000000000" pitchFamily="18" charset="-128"/>
            </a:endParaRPr>
          </a:p>
        </p:txBody>
      </p:sp>
      <p:sp>
        <p:nvSpPr>
          <p:cNvPr id="55" name="テキスト ボックス 54">
            <a:extLst>
              <a:ext uri="{FF2B5EF4-FFF2-40B4-BE49-F238E27FC236}">
                <a16:creationId xmlns:a16="http://schemas.microsoft.com/office/drawing/2014/main" id="{37511901-8789-4F88-9B42-E1FB3ED93BC9}"/>
              </a:ext>
            </a:extLst>
          </p:cNvPr>
          <p:cNvSpPr txBox="1"/>
          <p:nvPr/>
        </p:nvSpPr>
        <p:spPr>
          <a:xfrm>
            <a:off x="4118578" y="6282473"/>
            <a:ext cx="1046193" cy="337038"/>
          </a:xfrm>
          <a:prstGeom prst="rect">
            <a:avLst/>
          </a:prstGeom>
          <a:noFill/>
          <a:ln>
            <a:noFill/>
          </a:ln>
        </p:spPr>
        <p:txBody>
          <a:bodyPr wrap="square" lIns="0" tIns="0" rIns="0" bIns="0" rtlCol="0" anchor="t" anchorCtr="0">
            <a:no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（随時更新）</a:t>
            </a:r>
            <a:endParaRPr lang="ja-JP" altLang="ja-JP" sz="1400" dirty="0">
              <a:latin typeface="UD デジタル 教科書体 NK-R" panose="02020400000000000000" pitchFamily="18" charset="-128"/>
              <a:ea typeface="UD デジタル 教科書体 NK-R" panose="02020400000000000000" pitchFamily="18" charset="-128"/>
            </a:endParaRPr>
          </a:p>
        </p:txBody>
      </p:sp>
      <p:sp>
        <p:nvSpPr>
          <p:cNvPr id="65" name="テキスト ボックス 64">
            <a:extLst>
              <a:ext uri="{FF2B5EF4-FFF2-40B4-BE49-F238E27FC236}">
                <a16:creationId xmlns:a16="http://schemas.microsoft.com/office/drawing/2014/main" id="{37511901-8789-4F88-9B42-E1FB3ED93BC9}"/>
              </a:ext>
            </a:extLst>
          </p:cNvPr>
          <p:cNvSpPr txBox="1"/>
          <p:nvPr/>
        </p:nvSpPr>
        <p:spPr>
          <a:xfrm>
            <a:off x="3799545" y="5413341"/>
            <a:ext cx="1760810" cy="337038"/>
          </a:xfrm>
          <a:prstGeom prst="rect">
            <a:avLst/>
          </a:prstGeom>
          <a:noFill/>
          <a:ln>
            <a:noFill/>
          </a:ln>
        </p:spPr>
        <p:txBody>
          <a:bodyPr wrap="square" lIns="0" tIns="0" rIns="0" bIns="0" rtlCol="0" anchor="t" anchorCtr="0">
            <a:no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R5</a:t>
            </a:r>
            <a:r>
              <a:rPr lang="ja-JP" altLang="en-US" sz="1400" dirty="0" smtClean="0">
                <a:latin typeface="UD デジタル 教科書体 NK-R" panose="02020400000000000000" pitchFamily="18" charset="-128"/>
                <a:ea typeface="UD デジタル 教科書体 NK-R" panose="02020400000000000000" pitchFamily="18" charset="-128"/>
              </a:rPr>
              <a:t>年度秋頃作成）</a:t>
            </a:r>
            <a:endParaRPr lang="ja-JP" altLang="ja-JP" sz="1400" dirty="0">
              <a:latin typeface="UD デジタル 教科書体 NK-R" panose="02020400000000000000" pitchFamily="18" charset="-128"/>
              <a:ea typeface="UD デジタル 教科書体 NK-R" panose="02020400000000000000" pitchFamily="18" charset="-128"/>
            </a:endParaRPr>
          </a:p>
        </p:txBody>
      </p:sp>
      <p:sp>
        <p:nvSpPr>
          <p:cNvPr id="69" name="正方形/長方形 68"/>
          <p:cNvSpPr/>
          <p:nvPr/>
        </p:nvSpPr>
        <p:spPr>
          <a:xfrm>
            <a:off x="228601" y="867702"/>
            <a:ext cx="4451349" cy="3043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テキスト ボックス 65">
            <a:extLst>
              <a:ext uri="{FF2B5EF4-FFF2-40B4-BE49-F238E27FC236}">
                <a16:creationId xmlns:a16="http://schemas.microsoft.com/office/drawing/2014/main" id="{37511901-8789-4F88-9B42-E1FB3ED93BC9}"/>
              </a:ext>
            </a:extLst>
          </p:cNvPr>
          <p:cNvSpPr txBox="1"/>
          <p:nvPr/>
        </p:nvSpPr>
        <p:spPr>
          <a:xfrm>
            <a:off x="3958384" y="4692836"/>
            <a:ext cx="1561442" cy="337038"/>
          </a:xfrm>
          <a:prstGeom prst="rect">
            <a:avLst/>
          </a:prstGeom>
          <a:noFill/>
          <a:ln>
            <a:noFill/>
          </a:ln>
        </p:spPr>
        <p:txBody>
          <a:bodyPr wrap="square" lIns="0" tIns="0" rIns="0" bIns="0" rtlCol="0" anchor="t" anchorCtr="0">
            <a:no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R</a:t>
            </a:r>
            <a:r>
              <a:rPr lang="ja-JP" altLang="en-US" sz="1400" dirty="0">
                <a:latin typeface="UD デジタル 教科書体 NK-R" panose="02020400000000000000" pitchFamily="18" charset="-128"/>
                <a:ea typeface="UD デジタル 教科書体 NK-R" panose="02020400000000000000" pitchFamily="18" charset="-128"/>
              </a:rPr>
              <a:t>５</a:t>
            </a:r>
            <a:r>
              <a:rPr lang="ja-JP" altLang="en-US" sz="1400" dirty="0" smtClean="0">
                <a:latin typeface="UD デジタル 教科書体 NK-R" panose="02020400000000000000" pitchFamily="18" charset="-128"/>
                <a:ea typeface="UD デジタル 教科書体 NK-R" panose="02020400000000000000" pitchFamily="18" charset="-128"/>
              </a:rPr>
              <a:t>年度冬頃）</a:t>
            </a:r>
            <a:endParaRPr lang="ja-JP" altLang="ja-JP" sz="1400" dirty="0">
              <a:latin typeface="UD デジタル 教科書体 NK-R" panose="02020400000000000000" pitchFamily="18" charset="-128"/>
              <a:ea typeface="UD デジタル 教科書体 NK-R" panose="02020400000000000000" pitchFamily="18" charset="-128"/>
            </a:endParaRPr>
          </a:p>
        </p:txBody>
      </p:sp>
      <p:sp>
        <p:nvSpPr>
          <p:cNvPr id="73" name="テキスト ボックス 72"/>
          <p:cNvSpPr txBox="1"/>
          <p:nvPr/>
        </p:nvSpPr>
        <p:spPr>
          <a:xfrm>
            <a:off x="356940" y="1266613"/>
            <a:ext cx="17844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lang="ja-JP" altLang="en-US" sz="1600" b="1" u="sng" dirty="0">
                <a:solidFill>
                  <a:prstClr val="black"/>
                </a:solidFill>
                <a:latin typeface="UD デジタル 教科書体 NK-R" panose="02020400000000000000" pitchFamily="18" charset="-128"/>
                <a:ea typeface="UD デジタル 教科書体 NK-R" panose="02020400000000000000" pitchFamily="18" charset="-128"/>
              </a:rPr>
              <a:t>取組内容</a:t>
            </a:r>
            <a:endParaRPr kumimoji="1" lang="en-US" altLang="ja-JP" sz="1600" b="1" i="0" u="sng" strike="noStrike" kern="1200" cap="none" spc="0" normalizeH="0" baseline="3000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76" name="テキスト ボックス 75"/>
          <p:cNvSpPr txBox="1"/>
          <p:nvPr/>
        </p:nvSpPr>
        <p:spPr>
          <a:xfrm>
            <a:off x="356940" y="3949944"/>
            <a:ext cx="17844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lang="ja-JP" altLang="en-US" sz="1600" b="1" u="sng" dirty="0" smtClean="0">
                <a:solidFill>
                  <a:prstClr val="black"/>
                </a:solidFill>
                <a:latin typeface="UD デジタル 教科書体 NK-R" panose="02020400000000000000" pitchFamily="18" charset="-128"/>
                <a:ea typeface="UD デジタル 教科書体 NK-R" panose="02020400000000000000" pitchFamily="18" charset="-128"/>
              </a:rPr>
              <a:t>取組イメージ</a:t>
            </a:r>
            <a:endParaRPr kumimoji="1" lang="en-US" altLang="ja-JP" sz="1600" b="1" i="0" u="sng" strike="noStrike" kern="1200" cap="none" spc="0" normalizeH="0" baseline="3000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4" name="テキスト ボックス 53">
            <a:extLst>
              <a:ext uri="{FF2B5EF4-FFF2-40B4-BE49-F238E27FC236}">
                <a16:creationId xmlns:a16="http://schemas.microsoft.com/office/drawing/2014/main" id="{37511901-8789-4F88-9B42-E1FB3ED93BC9}"/>
              </a:ext>
            </a:extLst>
          </p:cNvPr>
          <p:cNvSpPr txBox="1"/>
          <p:nvPr/>
        </p:nvSpPr>
        <p:spPr>
          <a:xfrm>
            <a:off x="3642010" y="5847553"/>
            <a:ext cx="1859555" cy="548812"/>
          </a:xfrm>
          <a:prstGeom prst="rect">
            <a:avLst/>
          </a:prstGeom>
          <a:noFill/>
          <a:ln>
            <a:noFill/>
          </a:ln>
        </p:spPr>
        <p:txBody>
          <a:bodyPr wrap="square" lIns="0" tIns="0" rIns="0" bIns="0" rtlCol="0" anchor="t" anchorCtr="0">
            <a:noAutofit/>
          </a:bodyPr>
          <a:lstStyle/>
          <a:p>
            <a:pPr lvl="0">
              <a:defRPr/>
            </a:pPr>
            <a:r>
              <a:rPr lang="ja-JP" altLang="en-US" sz="1600" dirty="0" smtClean="0">
                <a:latin typeface="UD デジタル 教科書体 NK-B" panose="02020700000000000000" pitchFamily="18" charset="-128"/>
                <a:ea typeface="UD デジタル 教科書体 NK-B" panose="02020700000000000000" pitchFamily="18" charset="-128"/>
              </a:rPr>
              <a:t>　  ホームページ</a:t>
            </a:r>
            <a:r>
              <a:rPr lang="ja-JP" altLang="en-US" sz="1600" dirty="0">
                <a:latin typeface="UD デジタル 教科書体 NK-B" panose="02020700000000000000" pitchFamily="18" charset="-128"/>
                <a:ea typeface="UD デジタル 教科書体 NK-B" panose="02020700000000000000" pitchFamily="18" charset="-128"/>
              </a:rPr>
              <a:t>等</a:t>
            </a:r>
            <a:endParaRPr lang="en-US" altLang="ja-JP" sz="1600" dirty="0">
              <a:latin typeface="UD デジタル 教科書体 NK-B" panose="02020700000000000000" pitchFamily="18" charset="-128"/>
              <a:ea typeface="UD デジタル 教科書体 NK-B" panose="02020700000000000000" pitchFamily="18" charset="-128"/>
            </a:endParaRPr>
          </a:p>
          <a:p>
            <a:pPr algn="ctr"/>
            <a:r>
              <a:rPr lang="ja-JP" altLang="en-US" sz="1200" b="1" dirty="0" smtClean="0">
                <a:latin typeface="UD デジタル 教科書体 NK-B" panose="02020700000000000000" pitchFamily="18" charset="-128"/>
                <a:ea typeface="UD デジタル 教科書体 NK-B" panose="02020700000000000000" pitchFamily="18" charset="-128"/>
              </a:rPr>
              <a:t>（</a:t>
            </a:r>
            <a:r>
              <a:rPr lang="ja-JP" altLang="en-US" sz="1200" dirty="0">
                <a:latin typeface="UD デジタル 教科書体 NK-B" panose="02020700000000000000" pitchFamily="18" charset="-128"/>
                <a:ea typeface="UD デジタル 教科書体 NK-B" panose="02020700000000000000" pitchFamily="18" charset="-128"/>
              </a:rPr>
              <a:t>まちづくりポータルサイト</a:t>
            </a:r>
            <a:r>
              <a:rPr lang="ja-JP" altLang="en-US" sz="1200" b="1" dirty="0" smtClean="0">
                <a:latin typeface="UD デジタル 教科書体 NK-B" panose="02020700000000000000" pitchFamily="18" charset="-128"/>
                <a:ea typeface="UD デジタル 教科書体 NK-B" panose="02020700000000000000" pitchFamily="18" charset="-128"/>
              </a:rPr>
              <a:t>）</a:t>
            </a:r>
            <a:endParaRPr lang="en-US" altLang="ja-JP" sz="1200" b="1" dirty="0">
              <a:latin typeface="UD デジタル 教科書体 NK-B" panose="02020700000000000000" pitchFamily="18" charset="-128"/>
              <a:ea typeface="UD デジタル 教科書体 NK-B" panose="02020700000000000000" pitchFamily="18" charset="-128"/>
            </a:endParaRPr>
          </a:p>
        </p:txBody>
      </p:sp>
      <p:sp>
        <p:nvSpPr>
          <p:cNvPr id="52" name="テキスト プレースホルダー 11">
            <a:extLst>
              <a:ext uri="{FF2B5EF4-FFF2-40B4-BE49-F238E27FC236}">
                <a16:creationId xmlns:a16="http://schemas.microsoft.com/office/drawing/2014/main" id="{B00317AD-BE2F-638B-D8FE-11AC906236AC}"/>
              </a:ext>
            </a:extLst>
          </p:cNvPr>
          <p:cNvSpPr txBox="1">
            <a:spLocks/>
          </p:cNvSpPr>
          <p:nvPr/>
        </p:nvSpPr>
        <p:spPr>
          <a:xfrm>
            <a:off x="1260000" y="108000"/>
            <a:ext cx="7353318" cy="78428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kumimoji="1" sz="1600" b="1" kern="120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1800"/>
              </a:lnSpc>
              <a:spcBef>
                <a:spcPts val="0"/>
              </a:spcBef>
            </a:pPr>
            <a:r>
              <a:rPr lang="ja-JP" altLang="en-US" sz="1800" dirty="0" smtClean="0">
                <a:latin typeface="UD デジタル 教科書体 NK-R" panose="02020400000000000000" pitchFamily="18" charset="-128"/>
                <a:ea typeface="UD デジタル 教科書体 NK-R" panose="02020400000000000000" pitchFamily="18" charset="-128"/>
              </a:rPr>
              <a:t>多様な主体の共有や参画を促し、まちづくりの機運醸成等を図る取組</a:t>
            </a:r>
            <a:endParaRPr lang="en-US" altLang="ja-JP" sz="1800" dirty="0" smtClean="0">
              <a:latin typeface="UD デジタル 教科書体 NK-R" panose="02020400000000000000" pitchFamily="18" charset="-128"/>
              <a:ea typeface="UD デジタル 教科書体 NK-R" panose="02020400000000000000" pitchFamily="18" charset="-128"/>
            </a:endParaRPr>
          </a:p>
          <a:p>
            <a:pPr>
              <a:lnSpc>
                <a:spcPts val="1800"/>
              </a:lnSpc>
              <a:spcBef>
                <a:spcPts val="0"/>
              </a:spcBef>
            </a:pPr>
            <a:r>
              <a:rPr lang="en-US" altLang="ja-JP" dirty="0">
                <a:latin typeface="UD デジタル 教科書体 NK-R" panose="02020400000000000000" pitchFamily="18" charset="-128"/>
                <a:ea typeface="UD デジタル 教科書体 NK-R" panose="02020400000000000000" pitchFamily="18" charset="-128"/>
              </a:rPr>
              <a:t> </a:t>
            </a:r>
            <a:r>
              <a:rPr lang="en-US" altLang="ja-JP" dirty="0" smtClean="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（グランドデザインのプロモーション）</a:t>
            </a:r>
            <a:endParaRPr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803057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37511901-8789-4F88-9B42-E1FB3ED93BC9}"/>
              </a:ext>
            </a:extLst>
          </p:cNvPr>
          <p:cNvSpPr txBox="1"/>
          <p:nvPr/>
        </p:nvSpPr>
        <p:spPr>
          <a:xfrm>
            <a:off x="144000" y="859393"/>
            <a:ext cx="8856000" cy="612000"/>
          </a:xfrm>
          <a:prstGeom prst="rect">
            <a:avLst/>
          </a:prstGeom>
          <a:noFill/>
          <a:ln w="12700">
            <a:solidFill>
              <a:schemeClr val="bg1">
                <a:lumMod val="50000"/>
              </a:schemeClr>
            </a:solidFill>
            <a:prstDash val="sysDash"/>
          </a:ln>
        </p:spPr>
        <p:txBody>
          <a:bodyPr wrap="square" lIns="36000" tIns="72000" rIns="36000" bIns="72000" rtlCol="0" anchor="t" anchorCtr="0">
            <a:noAutofit/>
          </a:bodyPr>
          <a:lstStyle/>
          <a:p>
            <a:pPr marL="93663"/>
            <a:r>
              <a:rPr lang="ja-JP" altLang="en-US" sz="1600" dirty="0" smtClean="0">
                <a:latin typeface="UD デジタル 教科書体 NK-R" panose="02020400000000000000" pitchFamily="18" charset="-128"/>
                <a:ea typeface="UD デジタル 教科書体 NK-R" panose="02020400000000000000" pitchFamily="18" charset="-128"/>
              </a:rPr>
              <a:t>府民等がまちづくりの進捗を実感できるよう、グランドデザイン本編「５．取組ロードマップ」等に</a:t>
            </a:r>
            <a:r>
              <a:rPr lang="ja-JP" altLang="en-US" sz="1600" dirty="0">
                <a:latin typeface="UD デジタル 教科書体 NK-R" panose="02020400000000000000" pitchFamily="18" charset="-128"/>
                <a:ea typeface="UD デジタル 教科書体 NK-R" panose="02020400000000000000" pitchFamily="18" charset="-128"/>
              </a:rPr>
              <a:t>掲載</a:t>
            </a:r>
            <a:r>
              <a:rPr lang="ja-JP" altLang="en-US" sz="1600" dirty="0" smtClean="0">
                <a:latin typeface="UD デジタル 教科書体 NK-R" panose="02020400000000000000" pitchFamily="18" charset="-128"/>
                <a:ea typeface="UD デジタル 教科書体 NK-R" panose="02020400000000000000" pitchFamily="18" charset="-128"/>
              </a:rPr>
              <a:t>した</a:t>
            </a:r>
            <a:r>
              <a:rPr lang="ja-JP" altLang="en-US" sz="1600" dirty="0">
                <a:latin typeface="UD デジタル 教科書体 NK-R" panose="02020400000000000000" pitchFamily="18" charset="-128"/>
                <a:ea typeface="UD デジタル 教科書体 NK-R" panose="02020400000000000000" pitchFamily="18" charset="-128"/>
              </a:rPr>
              <a:t>拠点</a:t>
            </a:r>
            <a:r>
              <a:rPr lang="ja-JP" altLang="en-US" sz="1600" dirty="0" smtClean="0">
                <a:latin typeface="UD デジタル 教科書体 NK-R" panose="02020400000000000000" pitchFamily="18" charset="-128"/>
                <a:ea typeface="UD デジタル 教科書体 NK-R" panose="02020400000000000000" pitchFamily="18" charset="-128"/>
              </a:rPr>
              <a:t>エリアにおける取組や、新たに創出された取組等をとりまとめ・公表</a:t>
            </a:r>
            <a:endParaRPr lang="en-US" altLang="ja-JP" sz="1600" dirty="0" smtClean="0">
              <a:latin typeface="UD デジタル 教科書体 NK-R" panose="02020400000000000000" pitchFamily="18" charset="-128"/>
              <a:ea typeface="UD デジタル 教科書体 NK-R" panose="02020400000000000000" pitchFamily="18" charset="-128"/>
            </a:endParaRPr>
          </a:p>
        </p:txBody>
      </p:sp>
      <p:sp>
        <p:nvSpPr>
          <p:cNvPr id="38" name="テキスト ボックス 37">
            <a:extLst>
              <a:ext uri="{FF2B5EF4-FFF2-40B4-BE49-F238E27FC236}">
                <a16:creationId xmlns:a16="http://schemas.microsoft.com/office/drawing/2014/main" id="{37511901-8789-4F88-9B42-E1FB3ED93BC9}"/>
              </a:ext>
            </a:extLst>
          </p:cNvPr>
          <p:cNvSpPr txBox="1"/>
          <p:nvPr/>
        </p:nvSpPr>
        <p:spPr>
          <a:xfrm>
            <a:off x="211452" y="1598614"/>
            <a:ext cx="5776024" cy="668789"/>
          </a:xfrm>
          <a:prstGeom prst="rect">
            <a:avLst/>
          </a:prstGeom>
          <a:noFill/>
          <a:ln>
            <a:noFill/>
          </a:ln>
        </p:spPr>
        <p:txBody>
          <a:bodyPr wrap="square" lIns="0" tIns="0" rIns="0" bIns="0" rtlCol="0" anchor="t" anchorCtr="0">
            <a:no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＜とりまとめイメージ＞</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節目を迎える取組、進捗のあった取組を抽出</a:t>
            </a:r>
          </a:p>
        </p:txBody>
      </p:sp>
      <p:pic>
        <p:nvPicPr>
          <p:cNvPr id="39" name="図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452" y="2512648"/>
            <a:ext cx="4307791" cy="4030015"/>
          </a:xfrm>
          <a:prstGeom prst="rect">
            <a:avLst/>
          </a:prstGeom>
          <a:ln w="38100">
            <a:solidFill>
              <a:schemeClr val="accent2"/>
            </a:solidFill>
          </a:ln>
        </p:spPr>
      </p:pic>
      <p:sp>
        <p:nvSpPr>
          <p:cNvPr id="41" name="角丸四角形 40"/>
          <p:cNvSpPr/>
          <p:nvPr/>
        </p:nvSpPr>
        <p:spPr>
          <a:xfrm>
            <a:off x="163368" y="2260648"/>
            <a:ext cx="2757488" cy="252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latin typeface="BIZ UDPゴシック" panose="020B0400000000000000" pitchFamily="50" charset="-128"/>
                <a:ea typeface="BIZ UDPゴシック" panose="020B0400000000000000" pitchFamily="50" charset="-128"/>
              </a:rPr>
              <a:t>戦略</a:t>
            </a:r>
            <a:r>
              <a:rPr kumimoji="1" lang="en-US" altLang="ja-JP" sz="1200" dirty="0" smtClean="0">
                <a:latin typeface="BIZ UDPゴシック" panose="020B0400000000000000" pitchFamily="50" charset="-128"/>
                <a:ea typeface="BIZ UDPゴシック" panose="020B0400000000000000" pitchFamily="50" charset="-128"/>
              </a:rPr>
              <a:t>01 </a:t>
            </a:r>
            <a:r>
              <a:rPr kumimoji="1" lang="ja-JP" altLang="en-US" sz="1200" dirty="0" smtClean="0">
                <a:latin typeface="BIZ UDPゴシック" panose="020B0400000000000000" pitchFamily="50" charset="-128"/>
                <a:ea typeface="BIZ UDPゴシック" panose="020B0400000000000000" pitchFamily="50" charset="-128"/>
              </a:rPr>
              <a:t>　○○　●●エリア</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43" name="角丸四角形 42"/>
          <p:cNvSpPr/>
          <p:nvPr/>
        </p:nvSpPr>
        <p:spPr>
          <a:xfrm>
            <a:off x="4661146" y="5409398"/>
            <a:ext cx="1767332" cy="237135"/>
          </a:xfrm>
          <a:prstGeom prst="roundRect">
            <a:avLst>
              <a:gd name="adj"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smtClean="0">
                <a:latin typeface="BIZ UDPゴシック" panose="020B0400000000000000" pitchFamily="50" charset="-128"/>
                <a:ea typeface="BIZ UDPゴシック" panose="020B0400000000000000" pitchFamily="50" charset="-128"/>
              </a:rPr>
              <a:t>取組ロードマップ</a:t>
            </a:r>
            <a:endParaRPr kumimoji="1" lang="ja-JP" altLang="en-US" sz="1200" dirty="0">
              <a:latin typeface="BIZ UDPゴシック" panose="020B0400000000000000" pitchFamily="50" charset="-128"/>
              <a:ea typeface="BIZ UDPゴシック" panose="020B0400000000000000" pitchFamily="50" charset="-128"/>
            </a:endParaRPr>
          </a:p>
        </p:txBody>
      </p:sp>
      <p:grpSp>
        <p:nvGrpSpPr>
          <p:cNvPr id="22" name="グループ化 21"/>
          <p:cNvGrpSpPr/>
          <p:nvPr/>
        </p:nvGrpSpPr>
        <p:grpSpPr>
          <a:xfrm>
            <a:off x="92129" y="114487"/>
            <a:ext cx="9013783" cy="710881"/>
            <a:chOff x="92129" y="114487"/>
            <a:chExt cx="9013783" cy="710881"/>
          </a:xfrm>
        </p:grpSpPr>
        <p:pic>
          <p:nvPicPr>
            <p:cNvPr id="23" name="図 22">
              <a:extLst>
                <a:ext uri="{FF2B5EF4-FFF2-40B4-BE49-F238E27FC236}">
                  <a16:creationId xmlns:a16="http://schemas.microsoft.com/office/drawing/2014/main" id="{72C3A243-2497-FEE6-4C91-844420520CB6}"/>
                </a:ext>
              </a:extLst>
            </p:cNvPr>
            <p:cNvPicPr>
              <a:picLocks noChangeAspect="1"/>
            </p:cNvPicPr>
            <p:nvPr/>
          </p:nvPicPr>
          <p:blipFill>
            <a:blip r:embed="rId3"/>
            <a:stretch>
              <a:fillRect/>
            </a:stretch>
          </p:blipFill>
          <p:spPr>
            <a:xfrm>
              <a:off x="92129" y="114487"/>
              <a:ext cx="1125562" cy="710881"/>
            </a:xfrm>
            <a:prstGeom prst="rect">
              <a:avLst/>
            </a:prstGeom>
          </p:spPr>
        </p:pic>
        <p:sp>
          <p:nvSpPr>
            <p:cNvPr id="24" name="正方形/長方形 23">
              <a:extLst>
                <a:ext uri="{FF2B5EF4-FFF2-40B4-BE49-F238E27FC236}">
                  <a16:creationId xmlns:a16="http://schemas.microsoft.com/office/drawing/2014/main" id="{C6B7CECB-AAED-7C07-DB37-F34AF36EEA46}"/>
                </a:ext>
              </a:extLst>
            </p:cNvPr>
            <p:cNvSpPr/>
            <p:nvPr/>
          </p:nvSpPr>
          <p:spPr>
            <a:xfrm>
              <a:off x="1077912" y="609955"/>
              <a:ext cx="8028000" cy="72000"/>
            </a:xfrm>
            <a:prstGeom prst="rect">
              <a:avLst/>
            </a:prstGeom>
            <a:solidFill>
              <a:srgbClr val="907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5" name="テキスト ボックス 24"/>
          <p:cNvSpPr txBox="1"/>
          <p:nvPr/>
        </p:nvSpPr>
        <p:spPr>
          <a:xfrm>
            <a:off x="617153" y="153298"/>
            <a:ext cx="480467" cy="215444"/>
          </a:xfrm>
          <a:prstGeom prst="rect">
            <a:avLst/>
          </a:prstGeom>
          <a:solidFill>
            <a:srgbClr val="9070AF"/>
          </a:solidFill>
        </p:spPr>
        <p:txBody>
          <a:bodyPr wrap="square" lIns="0" tIns="0" rIns="0" bIns="0" rtlCol="0">
            <a:spAutoFit/>
          </a:bodyPr>
          <a:lstStyle/>
          <a:p>
            <a:r>
              <a:rPr lang="ja-JP" altLang="en-US" sz="1400" b="1" dirty="0" smtClean="0">
                <a:solidFill>
                  <a:schemeClr val="bg1"/>
                </a:solidFill>
                <a:latin typeface="UD デジタル 教科書体 NK-B" panose="02020700000000000000" pitchFamily="18" charset="-128"/>
                <a:ea typeface="UD デジタル 教科書体 NK-B" panose="02020700000000000000" pitchFamily="18" charset="-128"/>
              </a:rPr>
              <a:t>取 組</a:t>
            </a:r>
            <a:endParaRPr kumimoji="1" lang="ja-JP" altLang="en-US" sz="1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7" name="スライド番号プレースホルダー 4"/>
          <p:cNvSpPr>
            <a:spLocks noGrp="1"/>
          </p:cNvSpPr>
          <p:nvPr>
            <p:ph type="sldNum" sz="quarter" idx="12"/>
          </p:nvPr>
        </p:nvSpPr>
        <p:spPr>
          <a:xfrm>
            <a:off x="8608308" y="6520962"/>
            <a:ext cx="535692" cy="337038"/>
          </a:xfrm>
          <a:no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22</a:t>
            </a:fld>
            <a:endParaRPr lang="ja-JP" altLang="en-US" sz="18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4"/>
          <a:srcRect l="2201"/>
          <a:stretch/>
        </p:blipFill>
        <p:spPr>
          <a:xfrm>
            <a:off x="4691626" y="5669533"/>
            <a:ext cx="4234824" cy="873129"/>
          </a:xfrm>
          <a:prstGeom prst="rect">
            <a:avLst/>
          </a:prstGeom>
          <a:ln w="28575">
            <a:solidFill>
              <a:srgbClr val="002060"/>
            </a:solidFill>
          </a:ln>
          <a:effectLst/>
        </p:spPr>
      </p:pic>
      <p:sp>
        <p:nvSpPr>
          <p:cNvPr id="3" name="テキスト ボックス 2"/>
          <p:cNvSpPr txBox="1"/>
          <p:nvPr/>
        </p:nvSpPr>
        <p:spPr>
          <a:xfrm>
            <a:off x="4664934" y="2257668"/>
            <a:ext cx="4261515" cy="1754326"/>
          </a:xfrm>
          <a:prstGeom prst="rect">
            <a:avLst/>
          </a:prstGeom>
          <a:noFill/>
          <a:ln>
            <a:solidFill>
              <a:schemeClr val="tx1"/>
            </a:solidFill>
          </a:ln>
        </p:spPr>
        <p:txBody>
          <a:bodyPr wrap="square" rtlCol="0" anchor="ctr">
            <a:spAutoFit/>
          </a:bodyPr>
          <a:lstStyle/>
          <a:p>
            <a:pPr algn="ctr"/>
            <a:endParaRPr kumimoji="1" lang="en-US" altLang="ja-JP" dirty="0" smtClean="0">
              <a:latin typeface="+mn-ea"/>
            </a:endParaRPr>
          </a:p>
          <a:p>
            <a:pPr algn="ctr"/>
            <a:endParaRPr lang="en-US" altLang="ja-JP" dirty="0">
              <a:latin typeface="UD デジタル 教科書体 NK-R" panose="02020400000000000000" pitchFamily="18" charset="-128"/>
              <a:ea typeface="UD デジタル 教科書体 NK-R" panose="02020400000000000000" pitchFamily="18" charset="-128"/>
            </a:endParaRPr>
          </a:p>
          <a:p>
            <a:pPr algn="ctr"/>
            <a:r>
              <a:rPr lang="ja-JP" altLang="en-US" dirty="0" smtClean="0">
                <a:latin typeface="UD デジタル 教科書体 NK-R" panose="02020400000000000000" pitchFamily="18" charset="-128"/>
                <a:ea typeface="UD デジタル 教科書体 NK-R" panose="02020400000000000000" pitchFamily="18" charset="-128"/>
              </a:rPr>
              <a:t>取組の進捗がわかる</a:t>
            </a:r>
            <a:endParaRPr lang="en-US" altLang="ja-JP" dirty="0" smtClean="0">
              <a:latin typeface="UD デジタル 教科書体 NK-R" panose="02020400000000000000" pitchFamily="18" charset="-128"/>
              <a:ea typeface="UD デジタル 教科書体 NK-R" panose="02020400000000000000" pitchFamily="18" charset="-128"/>
            </a:endParaRPr>
          </a:p>
          <a:p>
            <a:pPr algn="ctr"/>
            <a:r>
              <a:rPr lang="ja-JP" altLang="en-US" dirty="0">
                <a:latin typeface="UD デジタル 教科書体 NK-R" panose="02020400000000000000" pitchFamily="18" charset="-128"/>
                <a:ea typeface="UD デジタル 教科書体 NK-R" panose="02020400000000000000" pitchFamily="18" charset="-128"/>
              </a:rPr>
              <a:t>図</a:t>
            </a:r>
            <a:r>
              <a:rPr lang="ja-JP" altLang="en-US" dirty="0" smtClean="0">
                <a:latin typeface="UD デジタル 教科書体 NK-R" panose="02020400000000000000" pitchFamily="18" charset="-128"/>
                <a:ea typeface="UD デジタル 教科書体 NK-R" panose="02020400000000000000" pitchFamily="18" charset="-128"/>
              </a:rPr>
              <a:t>や写真を掲載予定</a:t>
            </a:r>
            <a:endParaRPr kumimoji="1" lang="en-US" altLang="ja-JP" dirty="0" smtClean="0">
              <a:latin typeface="UD デジタル 教科書体 NK-R" panose="02020400000000000000" pitchFamily="18" charset="-128"/>
              <a:ea typeface="UD デジタル 教科書体 NK-R" panose="02020400000000000000" pitchFamily="18" charset="-128"/>
            </a:endParaRPr>
          </a:p>
          <a:p>
            <a:pPr algn="ctr"/>
            <a:endParaRPr kumimoji="1" lang="en-US" altLang="ja-JP" dirty="0" smtClean="0">
              <a:latin typeface="+mn-ea"/>
            </a:endParaRPr>
          </a:p>
          <a:p>
            <a:pPr algn="ctr"/>
            <a:endParaRPr kumimoji="1" lang="ja-JP" altLang="en-US" dirty="0">
              <a:latin typeface="+mn-ea"/>
            </a:endParaRPr>
          </a:p>
        </p:txBody>
      </p:sp>
      <p:sp>
        <p:nvSpPr>
          <p:cNvPr id="27" name="テキスト ボックス 26"/>
          <p:cNvSpPr txBox="1"/>
          <p:nvPr/>
        </p:nvSpPr>
        <p:spPr>
          <a:xfrm>
            <a:off x="4661145" y="4124685"/>
            <a:ext cx="4265303" cy="1200329"/>
          </a:xfrm>
          <a:prstGeom prst="rect">
            <a:avLst/>
          </a:prstGeom>
          <a:noFill/>
          <a:ln>
            <a:solidFill>
              <a:schemeClr val="tx1"/>
            </a:solidFill>
          </a:ln>
        </p:spPr>
        <p:txBody>
          <a:bodyPr wrap="square" rtlCol="0" anchor="ctr">
            <a:spAutoFit/>
          </a:bodyPr>
          <a:lstStyle/>
          <a:p>
            <a:pPr algn="ctr"/>
            <a:endParaRPr kumimoji="1" lang="en-US" altLang="ja-JP"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dirty="0" smtClean="0">
                <a:latin typeface="UD デジタル 教科書体 NK-R" panose="02020400000000000000" pitchFamily="18" charset="-128"/>
                <a:ea typeface="UD デジタル 教科書体 NK-R" panose="02020400000000000000" pitchFamily="18" charset="-128"/>
              </a:rPr>
              <a:t>まちづくりが進展することで</a:t>
            </a:r>
            <a:endParaRPr kumimoji="1" lang="en-US" altLang="ja-JP" dirty="0" smtClean="0">
              <a:latin typeface="UD デジタル 教科書体 NK-R" panose="02020400000000000000" pitchFamily="18" charset="-128"/>
              <a:ea typeface="UD デジタル 教科書体 NK-R" panose="02020400000000000000" pitchFamily="18" charset="-128"/>
            </a:endParaRPr>
          </a:p>
          <a:p>
            <a:pPr algn="ctr"/>
            <a:r>
              <a:rPr lang="ja-JP" altLang="en-US" dirty="0" smtClean="0">
                <a:latin typeface="UD デジタル 教科書体 NK-R" panose="02020400000000000000" pitchFamily="18" charset="-128"/>
                <a:ea typeface="UD デジタル 教科書体 NK-R" panose="02020400000000000000" pitchFamily="18" charset="-128"/>
              </a:rPr>
              <a:t>今後新たに</a:t>
            </a:r>
            <a:r>
              <a:rPr kumimoji="1" lang="ja-JP" altLang="en-US" dirty="0" smtClean="0">
                <a:latin typeface="UD デジタル 教科書体 NK-R" panose="02020400000000000000" pitchFamily="18" charset="-128"/>
                <a:ea typeface="UD デジタル 教科書体 NK-R" panose="02020400000000000000" pitchFamily="18" charset="-128"/>
              </a:rPr>
              <a:t>期待される取組を記載予定</a:t>
            </a:r>
            <a:endParaRPr kumimoji="1" lang="en-US" altLang="ja-JP" dirty="0" smtClean="0">
              <a:latin typeface="UD デジタル 教科書体 NK-R" panose="02020400000000000000" pitchFamily="18" charset="-128"/>
              <a:ea typeface="UD デジタル 教科書体 NK-R" panose="02020400000000000000" pitchFamily="18" charset="-128"/>
            </a:endParaRPr>
          </a:p>
          <a:p>
            <a:pPr algn="ctr"/>
            <a:endParaRPr kumimoji="1" lang="ja-JP" altLang="en-US" dirty="0">
              <a:latin typeface="+mn-ea"/>
            </a:endParaRPr>
          </a:p>
        </p:txBody>
      </p:sp>
      <p:sp>
        <p:nvSpPr>
          <p:cNvPr id="17" name="テキスト ボックス 16"/>
          <p:cNvSpPr txBox="1"/>
          <p:nvPr/>
        </p:nvSpPr>
        <p:spPr>
          <a:xfrm>
            <a:off x="181477" y="151856"/>
            <a:ext cx="947031" cy="514738"/>
          </a:xfrm>
          <a:prstGeom prst="rect">
            <a:avLst/>
          </a:prstGeom>
          <a:solidFill>
            <a:srgbClr val="9070AF"/>
          </a:solidFill>
        </p:spPr>
        <p:txBody>
          <a:bodyPr wrap="square" lIns="0" tIns="72000" rIns="0" bIns="72000" rtlCol="0">
            <a:spAutoFit/>
          </a:bodyP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取組❶</a:t>
            </a:r>
            <a:endParaRPr kumimoji="1" lang="ja-JP" alt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8" name="テキスト プレースホルダー 11">
            <a:extLst>
              <a:ext uri="{FF2B5EF4-FFF2-40B4-BE49-F238E27FC236}">
                <a16:creationId xmlns:a16="http://schemas.microsoft.com/office/drawing/2014/main" id="{B00317AD-BE2F-638B-D8FE-11AC906236AC}"/>
              </a:ext>
            </a:extLst>
          </p:cNvPr>
          <p:cNvSpPr txBox="1">
            <a:spLocks/>
          </p:cNvSpPr>
          <p:nvPr/>
        </p:nvSpPr>
        <p:spPr>
          <a:xfrm>
            <a:off x="1260000" y="108000"/>
            <a:ext cx="7353318" cy="78428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kumimoji="1" sz="1600" b="1" kern="120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1800"/>
              </a:lnSpc>
              <a:spcBef>
                <a:spcPts val="0"/>
              </a:spcBef>
            </a:pPr>
            <a:r>
              <a:rPr lang="ja-JP" altLang="en-US" sz="1800" dirty="0" smtClean="0">
                <a:latin typeface="UD デジタル 教科書体 NK-R" panose="02020400000000000000" pitchFamily="18" charset="-128"/>
                <a:ea typeface="UD デジタル 教科書体 NK-R" panose="02020400000000000000" pitchFamily="18" charset="-128"/>
              </a:rPr>
              <a:t>多様な主体の共有や参画を促し、まちづくりの機運醸成等を図る取組</a:t>
            </a:r>
            <a:endParaRPr lang="en-US" altLang="ja-JP" sz="1800" dirty="0" smtClean="0">
              <a:latin typeface="UD デジタル 教科書体 NK-R" panose="02020400000000000000" pitchFamily="18" charset="-128"/>
              <a:ea typeface="UD デジタル 教科書体 NK-R" panose="02020400000000000000" pitchFamily="18" charset="-128"/>
            </a:endParaRPr>
          </a:p>
          <a:p>
            <a:pPr>
              <a:lnSpc>
                <a:spcPts val="1800"/>
              </a:lnSpc>
              <a:spcBef>
                <a:spcPts val="0"/>
              </a:spcBef>
            </a:pPr>
            <a:r>
              <a:rPr lang="en-US" altLang="ja-JP" dirty="0">
                <a:latin typeface="UD デジタル 教科書体 NK-R" panose="02020400000000000000" pitchFamily="18" charset="-128"/>
                <a:ea typeface="UD デジタル 教科書体 NK-R" panose="02020400000000000000" pitchFamily="18" charset="-128"/>
              </a:rPr>
              <a:t> </a:t>
            </a:r>
            <a:r>
              <a:rPr lang="en-US" altLang="ja-JP" dirty="0" smtClean="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　　　　　</a:t>
            </a:r>
            <a:r>
              <a:rPr lang="en-US" altLang="ja-JP" dirty="0" smtClean="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（まちづくりレポートの発信）</a:t>
            </a:r>
            <a:endParaRPr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467328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 35"/>
          <p:cNvSpPr/>
          <p:nvPr/>
        </p:nvSpPr>
        <p:spPr>
          <a:xfrm>
            <a:off x="4817818" y="1973782"/>
            <a:ext cx="684220" cy="59171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3">
                  <a:lumMod val="20000"/>
                  <a:lumOff val="80000"/>
                </a:schemeClr>
              </a:solidFill>
            </a:endParaRPr>
          </a:p>
        </p:txBody>
      </p:sp>
      <p:sp>
        <p:nvSpPr>
          <p:cNvPr id="4" name="角丸四角形 3"/>
          <p:cNvSpPr/>
          <p:nvPr/>
        </p:nvSpPr>
        <p:spPr>
          <a:xfrm>
            <a:off x="351068" y="1986482"/>
            <a:ext cx="684220" cy="59171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accent3">
                  <a:lumMod val="20000"/>
                  <a:lumOff val="80000"/>
                </a:schemeClr>
              </a:solidFill>
            </a:endParaRPr>
          </a:p>
        </p:txBody>
      </p:sp>
      <p:sp>
        <p:nvSpPr>
          <p:cNvPr id="10" name="テキスト ボックス 9">
            <a:extLst>
              <a:ext uri="{FF2B5EF4-FFF2-40B4-BE49-F238E27FC236}">
                <a16:creationId xmlns:a16="http://schemas.microsoft.com/office/drawing/2014/main" id="{37511901-8789-4F88-9B42-E1FB3ED93BC9}"/>
              </a:ext>
            </a:extLst>
          </p:cNvPr>
          <p:cNvSpPr txBox="1"/>
          <p:nvPr/>
        </p:nvSpPr>
        <p:spPr>
          <a:xfrm>
            <a:off x="1035288" y="1941311"/>
            <a:ext cx="3644828" cy="720477"/>
          </a:xfrm>
          <a:prstGeom prst="rect">
            <a:avLst/>
          </a:prstGeom>
          <a:noFill/>
          <a:ln>
            <a:noFill/>
          </a:ln>
        </p:spPr>
        <p:txBody>
          <a:bodyPr wrap="square" lIns="0" tIns="0" rIns="0" bIns="0" rtlCol="0" anchor="t" anchorCtr="0">
            <a:noAutofit/>
          </a:bodyPr>
          <a:lstStyle/>
          <a:p>
            <a:pPr marL="108441">
              <a:lnSpc>
                <a:spcPts val="1846"/>
              </a:lnSpc>
            </a:pPr>
            <a:r>
              <a:rPr lang="ja-JP" altLang="en-US" sz="1600" dirty="0" smtClean="0">
                <a:latin typeface="UD デジタル 教科書体 NK-R" panose="02020400000000000000" pitchFamily="18" charset="-128"/>
                <a:ea typeface="UD デジタル 教科書体 NK-R" panose="02020400000000000000" pitchFamily="18" charset="-128"/>
              </a:rPr>
              <a:t>➤まちづくりの考え方や誘導方策</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108441">
              <a:lnSpc>
                <a:spcPts val="1846"/>
              </a:lnSpc>
            </a:pPr>
            <a:r>
              <a:rPr lang="ja-JP" altLang="en-US" sz="1400" dirty="0" smtClean="0">
                <a:latin typeface="UD デジタル 教科書体 NK-R" panose="02020400000000000000" pitchFamily="18" charset="-128"/>
                <a:ea typeface="UD デジタル 教科書体 NK-R" panose="02020400000000000000" pitchFamily="18" charset="-128"/>
              </a:rPr>
              <a:t>　・鉄道沿線まちづくり　　</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108441">
              <a:lnSpc>
                <a:spcPts val="1846"/>
              </a:lnSpc>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・地域資源を活かしたまちづくり　等</a:t>
            </a:r>
            <a:endParaRPr lang="en-US" altLang="ja-JP" sz="1400" dirty="0">
              <a:latin typeface="UD デジタル 教科書体 NK-R" panose="02020400000000000000" pitchFamily="18" charset="-128"/>
              <a:ea typeface="UD デジタル 教科書体 NK-R" panose="02020400000000000000" pitchFamily="18" charset="-128"/>
            </a:endParaRPr>
          </a:p>
        </p:txBody>
      </p:sp>
      <p:grpSp>
        <p:nvGrpSpPr>
          <p:cNvPr id="3" name="グループ化 2"/>
          <p:cNvGrpSpPr/>
          <p:nvPr/>
        </p:nvGrpSpPr>
        <p:grpSpPr>
          <a:xfrm>
            <a:off x="190250" y="1882319"/>
            <a:ext cx="4281736" cy="766446"/>
            <a:chOff x="228210" y="3092461"/>
            <a:chExt cx="4055449" cy="766446"/>
          </a:xfrm>
        </p:grpSpPr>
        <p:sp>
          <p:nvSpPr>
            <p:cNvPr id="16" name="テキスト ボックス 15"/>
            <p:cNvSpPr txBox="1"/>
            <p:nvPr/>
          </p:nvSpPr>
          <p:spPr>
            <a:xfrm>
              <a:off x="228210" y="3327025"/>
              <a:ext cx="937179" cy="369332"/>
            </a:xfrm>
            <a:prstGeom prst="rect">
              <a:avLst/>
            </a:prstGeom>
            <a:noFill/>
          </p:spPr>
          <p:txBody>
            <a:bodyPr wrap="square" rtlCol="0">
              <a:spAutoFit/>
            </a:bodyPr>
            <a:lstStyle/>
            <a:p>
              <a:pPr algn="ctr"/>
              <a:r>
                <a:rPr lang="en-US" altLang="ja-JP" b="1" dirty="0"/>
                <a:t>1</a:t>
              </a:r>
              <a:r>
                <a:rPr kumimoji="1" lang="ja-JP" altLang="en-US" b="1" dirty="0" smtClean="0"/>
                <a:t>章</a:t>
              </a:r>
              <a:endParaRPr kumimoji="1" lang="ja-JP" altLang="en-US" b="1" dirty="0"/>
            </a:p>
          </p:txBody>
        </p:sp>
        <p:sp>
          <p:nvSpPr>
            <p:cNvPr id="23" name="角丸四角形 22"/>
            <p:cNvSpPr/>
            <p:nvPr/>
          </p:nvSpPr>
          <p:spPr>
            <a:xfrm>
              <a:off x="338070" y="3092461"/>
              <a:ext cx="3945589" cy="766446"/>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グループ化 36"/>
          <p:cNvGrpSpPr/>
          <p:nvPr/>
        </p:nvGrpSpPr>
        <p:grpSpPr>
          <a:xfrm>
            <a:off x="4766299" y="1869619"/>
            <a:ext cx="4068000" cy="766446"/>
            <a:chOff x="338070" y="3092461"/>
            <a:chExt cx="4046182" cy="766446"/>
          </a:xfrm>
        </p:grpSpPr>
        <p:sp>
          <p:nvSpPr>
            <p:cNvPr id="38" name="テキスト ボックス 37"/>
            <p:cNvSpPr txBox="1"/>
            <p:nvPr/>
          </p:nvSpPr>
          <p:spPr>
            <a:xfrm>
              <a:off x="341865" y="3327025"/>
              <a:ext cx="763792" cy="369332"/>
            </a:xfrm>
            <a:prstGeom prst="rect">
              <a:avLst/>
            </a:prstGeom>
            <a:noFill/>
          </p:spPr>
          <p:txBody>
            <a:bodyPr wrap="square" rtlCol="0">
              <a:spAutoFit/>
            </a:bodyPr>
            <a:lstStyle/>
            <a:p>
              <a:pPr algn="ctr"/>
              <a:r>
                <a:rPr lang="en-US" altLang="ja-JP" b="1" dirty="0"/>
                <a:t>2</a:t>
              </a:r>
              <a:r>
                <a:rPr kumimoji="1" lang="ja-JP" altLang="en-US" b="1" dirty="0" smtClean="0"/>
                <a:t>章</a:t>
              </a:r>
              <a:endParaRPr kumimoji="1" lang="ja-JP" altLang="en-US" b="1" dirty="0"/>
            </a:p>
          </p:txBody>
        </p:sp>
        <p:sp>
          <p:nvSpPr>
            <p:cNvPr id="39" name="角丸四角形 38"/>
            <p:cNvSpPr/>
            <p:nvPr/>
          </p:nvSpPr>
          <p:spPr>
            <a:xfrm>
              <a:off x="338070" y="3092461"/>
              <a:ext cx="4046182" cy="766446"/>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0" name="テキスト ボックス 39">
            <a:extLst>
              <a:ext uri="{FF2B5EF4-FFF2-40B4-BE49-F238E27FC236}">
                <a16:creationId xmlns:a16="http://schemas.microsoft.com/office/drawing/2014/main" id="{37511901-8789-4F88-9B42-E1FB3ED93BC9}"/>
              </a:ext>
            </a:extLst>
          </p:cNvPr>
          <p:cNvSpPr txBox="1"/>
          <p:nvPr/>
        </p:nvSpPr>
        <p:spPr>
          <a:xfrm>
            <a:off x="5528611" y="1928610"/>
            <a:ext cx="3409327" cy="886027"/>
          </a:xfrm>
          <a:prstGeom prst="rect">
            <a:avLst/>
          </a:prstGeom>
          <a:noFill/>
          <a:ln>
            <a:noFill/>
          </a:ln>
        </p:spPr>
        <p:txBody>
          <a:bodyPr wrap="square" lIns="0" tIns="0" rIns="0" bIns="0" rtlCol="0" anchor="t" anchorCtr="0">
            <a:noAutofit/>
          </a:bodyPr>
          <a:lstStyle/>
          <a:p>
            <a:pPr marL="108441">
              <a:lnSpc>
                <a:spcPts val="1846"/>
              </a:lnSpc>
            </a:pPr>
            <a:r>
              <a:rPr lang="ja-JP" altLang="en-US" sz="1600" dirty="0" smtClean="0">
                <a:latin typeface="UD デジタル 教科書体 NK-R" panose="02020400000000000000" pitchFamily="18" charset="-128"/>
                <a:ea typeface="UD デジタル 教科書体 NK-R" panose="02020400000000000000" pitchFamily="18" charset="-128"/>
              </a:rPr>
              <a:t>➤大阪のまちづくりガイドブック</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108441">
              <a:lnSpc>
                <a:spcPts val="1846"/>
              </a:lnSpc>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・まちづくり制度の紹介</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108441">
              <a:lnSpc>
                <a:spcPts val="1846"/>
              </a:lnSpc>
            </a:pPr>
            <a:r>
              <a:rPr lang="ja-JP" altLang="en-US" sz="1400" dirty="0" smtClean="0">
                <a:latin typeface="UD デジタル 教科書体 NK-R" panose="02020400000000000000" pitchFamily="18" charset="-128"/>
                <a:ea typeface="UD デジタル 教科書体 NK-R" panose="02020400000000000000" pitchFamily="18" charset="-128"/>
              </a:rPr>
              <a:t>　・まちづくり制度の活用イメージ　</a:t>
            </a:r>
            <a:endParaRPr lang="en-US" altLang="ja-JP" sz="1400" dirty="0">
              <a:latin typeface="UD デジタル 教科書体 NK-R" panose="02020400000000000000" pitchFamily="18" charset="-128"/>
              <a:ea typeface="UD デジタル 教科書体 NK-R" panose="02020400000000000000" pitchFamily="18" charset="-128"/>
            </a:endParaRPr>
          </a:p>
          <a:p>
            <a:pPr marL="108441">
              <a:lnSpc>
                <a:spcPts val="1846"/>
              </a:lnSpc>
            </a:pP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76" name="テキスト ボックス 75">
            <a:extLst>
              <a:ext uri="{FF2B5EF4-FFF2-40B4-BE49-F238E27FC236}">
                <a16:creationId xmlns:a16="http://schemas.microsoft.com/office/drawing/2014/main" id="{37511901-8789-4F88-9B42-E1FB3ED93BC9}"/>
              </a:ext>
            </a:extLst>
          </p:cNvPr>
          <p:cNvSpPr txBox="1"/>
          <p:nvPr/>
        </p:nvSpPr>
        <p:spPr>
          <a:xfrm>
            <a:off x="247421" y="3107015"/>
            <a:ext cx="4379182" cy="849619"/>
          </a:xfrm>
          <a:prstGeom prst="rect">
            <a:avLst/>
          </a:prstGeom>
          <a:noFill/>
          <a:ln>
            <a:noFill/>
          </a:ln>
        </p:spPr>
        <p:txBody>
          <a:bodyPr wrap="square" lIns="0" tIns="0" rIns="0" bIns="0" rtlCol="0" anchor="t" anchorCtr="0">
            <a:noAutofit/>
          </a:bodyPr>
          <a:lstStyle/>
          <a:p>
            <a:pPr marL="108441">
              <a:lnSpc>
                <a:spcPts val="1846"/>
              </a:lnSpc>
            </a:pPr>
            <a:r>
              <a:rPr lang="ja-JP" altLang="en-US" sz="1400" dirty="0" smtClean="0">
                <a:latin typeface="UD デジタル 教科書体 NK-R" panose="02020400000000000000" pitchFamily="18" charset="-128"/>
                <a:ea typeface="UD デジタル 教科書体 NK-R" panose="02020400000000000000" pitchFamily="18" charset="-128"/>
              </a:rPr>
              <a:t>参考事例として、広域的観点</a:t>
            </a:r>
            <a:r>
              <a:rPr lang="ja-JP" altLang="en-US" sz="1400" dirty="0">
                <a:latin typeface="UD デジタル 教科書体 NK-R" panose="02020400000000000000" pitchFamily="18" charset="-128"/>
                <a:ea typeface="UD デジタル 教科書体 NK-R" panose="02020400000000000000" pitchFamily="18" charset="-128"/>
              </a:rPr>
              <a:t>で</a:t>
            </a:r>
            <a:r>
              <a:rPr lang="ja-JP" altLang="en-US" sz="1400" dirty="0" smtClean="0">
                <a:latin typeface="UD デジタル 教科書体 NK-R" panose="02020400000000000000" pitchFamily="18" charset="-128"/>
                <a:ea typeface="UD デジタル 教科書体 NK-R" panose="02020400000000000000" pitchFamily="18" charset="-128"/>
              </a:rPr>
              <a:t>のまちづくりの誘導方策を提示することにより、市町村単独では進んでいなかったまちづくりの取組を促進</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108441">
              <a:lnSpc>
                <a:spcPts val="1846"/>
              </a:lnSpc>
            </a:pP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82" name="テキスト ボックス 81">
            <a:extLst>
              <a:ext uri="{FF2B5EF4-FFF2-40B4-BE49-F238E27FC236}">
                <a16:creationId xmlns:a16="http://schemas.microsoft.com/office/drawing/2014/main" id="{37511901-8789-4F88-9B42-E1FB3ED93BC9}"/>
              </a:ext>
            </a:extLst>
          </p:cNvPr>
          <p:cNvSpPr txBox="1"/>
          <p:nvPr/>
        </p:nvSpPr>
        <p:spPr>
          <a:xfrm>
            <a:off x="4712765" y="3121074"/>
            <a:ext cx="4344283" cy="835560"/>
          </a:xfrm>
          <a:prstGeom prst="rect">
            <a:avLst/>
          </a:prstGeom>
          <a:noFill/>
          <a:ln>
            <a:noFill/>
          </a:ln>
        </p:spPr>
        <p:txBody>
          <a:bodyPr wrap="square" lIns="0" tIns="0" rIns="0" bIns="0" rtlCol="0" anchor="t" anchorCtr="0">
            <a:noAutofit/>
          </a:bodyPr>
          <a:lstStyle/>
          <a:p>
            <a:pPr marL="108441">
              <a:lnSpc>
                <a:spcPts val="1846"/>
              </a:lnSpc>
            </a:pPr>
            <a:r>
              <a:rPr lang="ja-JP" altLang="en-US" sz="1400" dirty="0" smtClean="0">
                <a:latin typeface="UD デジタル 教科書体 NK-R" panose="02020400000000000000" pitchFamily="18" charset="-128"/>
                <a:ea typeface="UD デジタル 教科書体 NK-R" panose="02020400000000000000" pitchFamily="18" charset="-128"/>
              </a:rPr>
              <a:t>まちづくり制度や活用イメージを一元的にまとめたものを提示することにより、多様な主体がまちづくりを進める上で参考にすることで、まちづくりの取組を促進</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29"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23</a:t>
            </a:fld>
            <a:endParaRPr lang="ja-JP" altLang="en-US" sz="1800" dirty="0">
              <a:latin typeface="Meiryo UI" panose="020B0604030504040204" pitchFamily="50" charset="-128"/>
              <a:ea typeface="Meiryo UI" panose="020B0604030504040204" pitchFamily="50" charset="-128"/>
            </a:endParaRPr>
          </a:p>
        </p:txBody>
      </p:sp>
      <p:sp>
        <p:nvSpPr>
          <p:cNvPr id="102" name="正方形/長方形 101"/>
          <p:cNvSpPr/>
          <p:nvPr/>
        </p:nvSpPr>
        <p:spPr>
          <a:xfrm>
            <a:off x="338368" y="2707589"/>
            <a:ext cx="1044000" cy="34989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sz="14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目的・効果</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03" name="正方形/長方形 102"/>
          <p:cNvSpPr/>
          <p:nvPr/>
        </p:nvSpPr>
        <p:spPr>
          <a:xfrm>
            <a:off x="4817818" y="2707589"/>
            <a:ext cx="1042082" cy="34989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sz="1400"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目的・効果</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1" name="テキスト ボックス 40">
            <a:extLst>
              <a:ext uri="{FF2B5EF4-FFF2-40B4-BE49-F238E27FC236}">
                <a16:creationId xmlns:a16="http://schemas.microsoft.com/office/drawing/2014/main" id="{37511901-8789-4F88-9B42-E1FB3ED93BC9}"/>
              </a:ext>
            </a:extLst>
          </p:cNvPr>
          <p:cNvSpPr txBox="1"/>
          <p:nvPr/>
        </p:nvSpPr>
        <p:spPr>
          <a:xfrm>
            <a:off x="2226167" y="6646253"/>
            <a:ext cx="4366482" cy="211747"/>
          </a:xfrm>
          <a:prstGeom prst="rect">
            <a:avLst/>
          </a:prstGeom>
          <a:noFill/>
          <a:ln>
            <a:noFill/>
          </a:ln>
        </p:spPr>
        <p:txBody>
          <a:bodyPr wrap="square" lIns="0" tIns="0" rIns="0" bIns="0" rtlCol="0" anchor="t" anchorCtr="0">
            <a:noAutofit/>
          </a:bodyPr>
          <a:lstStyle/>
          <a:p>
            <a:pPr marL="108441" algn="ctr">
              <a:lnSpc>
                <a:spcPts val="1846"/>
              </a:lnSpc>
            </a:pPr>
            <a:r>
              <a:rPr lang="ja-JP" altLang="en-US" sz="1200" dirty="0">
                <a:latin typeface="UD デジタル 教科書体 NK-R" panose="02020400000000000000" pitchFamily="18" charset="-128"/>
                <a:ea typeface="UD デジタル 教科書体 NK-R" panose="02020400000000000000" pitchFamily="18" charset="-128"/>
              </a:rPr>
              <a:t>まちづくり制度の</a:t>
            </a:r>
            <a:r>
              <a:rPr lang="ja-JP" altLang="en-US" sz="1200" dirty="0" smtClean="0">
                <a:latin typeface="UD デジタル 教科書体 NK-R" panose="02020400000000000000" pitchFamily="18" charset="-128"/>
                <a:ea typeface="UD デジタル 教科書体 NK-R" panose="02020400000000000000" pitchFamily="18" charset="-128"/>
              </a:rPr>
              <a:t>活用のイメージ</a:t>
            </a:r>
            <a:endParaRPr lang="en-US" altLang="ja-JP" sz="1200" dirty="0">
              <a:latin typeface="UD デジタル 教科書体 NK-R" panose="02020400000000000000" pitchFamily="18" charset="-128"/>
              <a:ea typeface="UD デジタル 教科書体 NK-R" panose="02020400000000000000" pitchFamily="18" charset="-128"/>
            </a:endParaRPr>
          </a:p>
          <a:p>
            <a:pPr marL="108441" algn="ctr">
              <a:lnSpc>
                <a:spcPts val="1846"/>
              </a:lnSpc>
            </a:pPr>
            <a:endParaRPr lang="en-US" altLang="ja-JP" sz="1200" dirty="0">
              <a:latin typeface="UD デジタル 教科書体 NK-R" panose="02020400000000000000" pitchFamily="18" charset="-128"/>
              <a:ea typeface="UD デジタル 教科書体 NK-R" panose="02020400000000000000" pitchFamily="18" charset="-128"/>
            </a:endParaRPr>
          </a:p>
        </p:txBody>
      </p:sp>
      <p:grpSp>
        <p:nvGrpSpPr>
          <p:cNvPr id="2" name="グループ化 1"/>
          <p:cNvGrpSpPr/>
          <p:nvPr/>
        </p:nvGrpSpPr>
        <p:grpSpPr>
          <a:xfrm>
            <a:off x="92129" y="139670"/>
            <a:ext cx="8964919" cy="685800"/>
            <a:chOff x="92129" y="139670"/>
            <a:chExt cx="8964919" cy="685800"/>
          </a:xfrm>
        </p:grpSpPr>
        <p:pic>
          <p:nvPicPr>
            <p:cNvPr id="24" name="図 23">
              <a:extLst>
                <a:ext uri="{FF2B5EF4-FFF2-40B4-BE49-F238E27FC236}">
                  <a16:creationId xmlns:a16="http://schemas.microsoft.com/office/drawing/2014/main" id="{970D6336-A69B-27FE-D6FD-D28D6685DB79}"/>
                </a:ext>
              </a:extLst>
            </p:cNvPr>
            <p:cNvPicPr>
              <a:picLocks noChangeAspect="1"/>
            </p:cNvPicPr>
            <p:nvPr/>
          </p:nvPicPr>
          <p:blipFill>
            <a:blip r:embed="rId2"/>
            <a:stretch>
              <a:fillRect/>
            </a:stretch>
          </p:blipFill>
          <p:spPr>
            <a:xfrm>
              <a:off x="92129" y="139670"/>
              <a:ext cx="1085850" cy="685800"/>
            </a:xfrm>
            <a:prstGeom prst="rect">
              <a:avLst/>
            </a:prstGeom>
          </p:spPr>
        </p:pic>
        <p:sp>
          <p:nvSpPr>
            <p:cNvPr id="22" name="正方形/長方形 21">
              <a:extLst>
                <a:ext uri="{FF2B5EF4-FFF2-40B4-BE49-F238E27FC236}">
                  <a16:creationId xmlns:a16="http://schemas.microsoft.com/office/drawing/2014/main" id="{77FE0724-FDE8-4A41-4EC8-E3C73630B5EE}"/>
                </a:ext>
              </a:extLst>
            </p:cNvPr>
            <p:cNvSpPr/>
            <p:nvPr/>
          </p:nvSpPr>
          <p:spPr>
            <a:xfrm>
              <a:off x="1173048" y="614102"/>
              <a:ext cx="7884000" cy="72000"/>
            </a:xfrm>
            <a:prstGeom prst="rect">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5" name="テキスト ボックス 24"/>
          <p:cNvSpPr txBox="1"/>
          <p:nvPr/>
        </p:nvSpPr>
        <p:spPr>
          <a:xfrm>
            <a:off x="195766" y="157901"/>
            <a:ext cx="947031" cy="514738"/>
          </a:xfrm>
          <a:prstGeom prst="rect">
            <a:avLst/>
          </a:prstGeom>
          <a:solidFill>
            <a:srgbClr val="036EB8"/>
          </a:solidFill>
        </p:spPr>
        <p:txBody>
          <a:bodyPr wrap="square" lIns="0" tIns="72000" rIns="0" bIns="72000" rtlCol="0">
            <a:spAutoFit/>
          </a:bodyP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取組</a:t>
            </a:r>
            <a:r>
              <a:rPr lang="ja-JP" altLang="en-US" sz="2400" b="1" dirty="0" smtClean="0">
                <a:solidFill>
                  <a:schemeClr val="bg1"/>
                </a:solidFill>
                <a:latin typeface="UD デジタル 教科書体 NK-B" panose="02020700000000000000" pitchFamily="18" charset="-128"/>
                <a:ea typeface="UD デジタル 教科書体 NK-B" panose="02020700000000000000" pitchFamily="18" charset="-128"/>
              </a:rPr>
              <a:t>❷</a:t>
            </a:r>
            <a:endParaRPr kumimoji="1" lang="ja-JP" alt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7" name="テキスト ボックス 26">
            <a:extLst>
              <a:ext uri="{FF2B5EF4-FFF2-40B4-BE49-F238E27FC236}">
                <a16:creationId xmlns:a16="http://schemas.microsoft.com/office/drawing/2014/main" id="{37511901-8789-4F88-9B42-E1FB3ED93BC9}"/>
              </a:ext>
            </a:extLst>
          </p:cNvPr>
          <p:cNvSpPr txBox="1"/>
          <p:nvPr/>
        </p:nvSpPr>
        <p:spPr>
          <a:xfrm>
            <a:off x="143999" y="756000"/>
            <a:ext cx="8856000" cy="684000"/>
          </a:xfrm>
          <a:prstGeom prst="rect">
            <a:avLst/>
          </a:prstGeom>
          <a:noFill/>
          <a:ln w="12700">
            <a:solidFill>
              <a:schemeClr val="bg1">
                <a:lumMod val="50000"/>
              </a:schemeClr>
            </a:solidFill>
            <a:prstDash val="sysDash"/>
          </a:ln>
        </p:spPr>
        <p:txBody>
          <a:bodyPr wrap="square" lIns="108000" tIns="108000" rIns="108000" bIns="72000" rtlCol="0" anchor="ctr" anchorCtr="0">
            <a:noAutofit/>
          </a:bodyPr>
          <a:lstStyle/>
          <a:p>
            <a:pPr algn="just"/>
            <a:r>
              <a:rPr lang="ja-JP" altLang="en-US" sz="1600" dirty="0">
                <a:latin typeface="UD デジタル 教科書体 NK-R" panose="02020400000000000000" pitchFamily="18" charset="-128"/>
                <a:ea typeface="UD デジタル 教科書体 NK-R" panose="02020400000000000000" pitchFamily="18" charset="-128"/>
              </a:rPr>
              <a:t>市町村や民間事業者向けに、まちづくりの進め方や各種法制度・補助</a:t>
            </a:r>
            <a:r>
              <a:rPr lang="ja-JP" altLang="en-US" sz="1600" dirty="0" smtClean="0">
                <a:latin typeface="UD デジタル 教科書体 NK-R" panose="02020400000000000000" pitchFamily="18" charset="-128"/>
                <a:ea typeface="UD デジタル 教科書体 NK-R" panose="02020400000000000000" pitchFamily="18" charset="-128"/>
              </a:rPr>
              <a:t>制度といった支援メニューなどを</a:t>
            </a:r>
            <a:r>
              <a:rPr lang="ja-JP" altLang="en-US" sz="1600" dirty="0">
                <a:latin typeface="UD デジタル 教科書体 NK-R" panose="02020400000000000000" pitchFamily="18" charset="-128"/>
                <a:ea typeface="UD デジタル 教科書体 NK-R" panose="02020400000000000000" pitchFamily="18" charset="-128"/>
              </a:rPr>
              <a:t>分かりやすく示した、まちづくりの手引書となる指針</a:t>
            </a:r>
            <a:r>
              <a:rPr lang="ja-JP" altLang="en-US" sz="1600" dirty="0" smtClean="0">
                <a:latin typeface="UD デジタル 教科書体 NK-R" panose="02020400000000000000" pitchFamily="18" charset="-128"/>
                <a:ea typeface="UD デジタル 教科書体 NK-R" panose="02020400000000000000" pitchFamily="18" charset="-128"/>
              </a:rPr>
              <a:t>を</a:t>
            </a:r>
            <a:r>
              <a:rPr lang="ja-JP" altLang="en-US" sz="1600" dirty="0">
                <a:latin typeface="UD デジタル 教科書体 NK-R" panose="02020400000000000000" pitchFamily="18" charset="-128"/>
                <a:ea typeface="UD デジタル 教科書体 NK-R" panose="02020400000000000000" pitchFamily="18" charset="-128"/>
              </a:rPr>
              <a:t>作成</a:t>
            </a:r>
            <a:endParaRPr lang="en-US" altLang="ja-JP" sz="1600" dirty="0" smtClean="0">
              <a:latin typeface="UD デジタル 教科書体 NK-R" panose="02020400000000000000" pitchFamily="18" charset="-128"/>
              <a:ea typeface="UD デジタル 教科書体 NK-R" panose="02020400000000000000" pitchFamily="18" charset="-128"/>
            </a:endParaRPr>
          </a:p>
        </p:txBody>
      </p:sp>
      <p:sp>
        <p:nvSpPr>
          <p:cNvPr id="30" name="テキスト プレースホルダー 11">
            <a:extLst>
              <a:ext uri="{FF2B5EF4-FFF2-40B4-BE49-F238E27FC236}">
                <a16:creationId xmlns:a16="http://schemas.microsoft.com/office/drawing/2014/main" id="{B00317AD-BE2F-638B-D8FE-11AC906236AC}"/>
              </a:ext>
            </a:extLst>
          </p:cNvPr>
          <p:cNvSpPr txBox="1">
            <a:spLocks/>
          </p:cNvSpPr>
          <p:nvPr/>
        </p:nvSpPr>
        <p:spPr>
          <a:xfrm>
            <a:off x="1260000" y="108000"/>
            <a:ext cx="7353318" cy="540000"/>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kumimoji="1" sz="1600" b="1" kern="120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1800"/>
              </a:lnSpc>
              <a:spcBef>
                <a:spcPts val="0"/>
              </a:spcBef>
            </a:pPr>
            <a:r>
              <a:rPr lang="ja-JP" altLang="en-US" sz="1800" dirty="0" smtClean="0">
                <a:latin typeface="UD デジタル 教科書体 NK-R" panose="02020400000000000000" pitchFamily="18" charset="-128"/>
                <a:ea typeface="UD デジタル 教科書体 NK-R" panose="02020400000000000000" pitchFamily="18" charset="-128"/>
              </a:rPr>
              <a:t>民間主導のまちづくりを推進するための環境整備</a:t>
            </a:r>
            <a:r>
              <a:rPr lang="en-US" altLang="ja-JP" sz="1800" dirty="0" smtClean="0">
                <a:latin typeface="UD デジタル 教科書体 NK-R" panose="02020400000000000000" pitchFamily="18" charset="-128"/>
                <a:ea typeface="UD デジタル 教科書体 NK-R" panose="02020400000000000000" pitchFamily="18" charset="-128"/>
              </a:rPr>
              <a:t> </a:t>
            </a:r>
          </a:p>
          <a:p>
            <a:pPr>
              <a:lnSpc>
                <a:spcPts val="1800"/>
              </a:lnSpc>
              <a:spcBef>
                <a:spcPts val="0"/>
              </a:spcBef>
            </a:pPr>
            <a:r>
              <a:rPr lang="ja-JP" altLang="en-US" dirty="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　　　　　　　　　　　　　　　　　　　　　　　　　　　　　（まちづくり指針（まちづくり手引書）の作成）</a:t>
            </a:r>
            <a:endParaRPr lang="ja-JP" altLang="en-US" dirty="0">
              <a:latin typeface="UD デジタル 教科書体 NK-R" panose="02020400000000000000" pitchFamily="18" charset="-128"/>
              <a:ea typeface="UD デジタル 教科書体 NK-R" panose="02020400000000000000" pitchFamily="18" charset="-128"/>
            </a:endParaRPr>
          </a:p>
        </p:txBody>
      </p:sp>
      <p:sp>
        <p:nvSpPr>
          <p:cNvPr id="31" name="テキスト ボックス 30"/>
          <p:cNvSpPr txBox="1"/>
          <p:nvPr/>
        </p:nvSpPr>
        <p:spPr>
          <a:xfrm>
            <a:off x="177042" y="1527424"/>
            <a:ext cx="2772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lang="en-US" altLang="ja-JP" sz="1600" b="1" u="sng" noProof="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600" b="1" u="sng" noProof="0" dirty="0" smtClean="0">
                <a:solidFill>
                  <a:prstClr val="black"/>
                </a:solidFill>
                <a:latin typeface="UD デジタル 教科書体 NK-R" panose="02020400000000000000" pitchFamily="18" charset="-128"/>
                <a:ea typeface="UD デジタル 教科書体 NK-R" panose="02020400000000000000" pitchFamily="18" charset="-128"/>
              </a:rPr>
              <a:t>まちづくり指針のイメージ</a:t>
            </a:r>
            <a:endParaRPr kumimoji="1" lang="en-US" altLang="ja-JP" sz="1600" b="1" i="0" u="sng" strike="noStrike" kern="1200" cap="none" spc="0" normalizeH="0" baseline="3000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5" name="図 4"/>
          <p:cNvPicPr>
            <a:picLocks noChangeAspect="1"/>
          </p:cNvPicPr>
          <p:nvPr/>
        </p:nvPicPr>
        <p:blipFill>
          <a:blip r:embed="rId3"/>
          <a:stretch>
            <a:fillRect/>
          </a:stretch>
        </p:blipFill>
        <p:spPr>
          <a:xfrm>
            <a:off x="232383" y="4000962"/>
            <a:ext cx="8728479" cy="2520000"/>
          </a:xfrm>
          <a:prstGeom prst="rect">
            <a:avLst/>
          </a:prstGeom>
        </p:spPr>
      </p:pic>
    </p:spTree>
    <p:extLst>
      <p:ext uri="{BB962C8B-B14F-4D97-AF65-F5344CB8AC3E}">
        <p14:creationId xmlns:p14="http://schemas.microsoft.com/office/powerpoint/2010/main" val="835462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a:stretch>
            <a:fillRect/>
          </a:stretch>
        </p:blipFill>
        <p:spPr>
          <a:xfrm>
            <a:off x="6604921" y="3871159"/>
            <a:ext cx="2452127" cy="1728000"/>
          </a:xfrm>
          <a:prstGeom prst="rect">
            <a:avLst/>
          </a:prstGeom>
          <a:ln>
            <a:noFill/>
          </a:ln>
        </p:spPr>
      </p:pic>
      <p:sp>
        <p:nvSpPr>
          <p:cNvPr id="18" name="テキスト ボックス 17">
            <a:extLst>
              <a:ext uri="{FF2B5EF4-FFF2-40B4-BE49-F238E27FC236}">
                <a16:creationId xmlns:a16="http://schemas.microsoft.com/office/drawing/2014/main" id="{37511901-8789-4F88-9B42-E1FB3ED93BC9}"/>
              </a:ext>
            </a:extLst>
          </p:cNvPr>
          <p:cNvSpPr txBox="1"/>
          <p:nvPr/>
        </p:nvSpPr>
        <p:spPr>
          <a:xfrm>
            <a:off x="143999" y="756000"/>
            <a:ext cx="8856000" cy="648000"/>
          </a:xfrm>
          <a:prstGeom prst="rect">
            <a:avLst/>
          </a:prstGeom>
          <a:noFill/>
          <a:ln w="12700">
            <a:solidFill>
              <a:schemeClr val="bg1">
                <a:lumMod val="50000"/>
              </a:schemeClr>
            </a:solidFill>
            <a:prstDash val="sysDash"/>
          </a:ln>
        </p:spPr>
        <p:txBody>
          <a:bodyPr wrap="square" lIns="108000" tIns="72000" rIns="108000" bIns="72000" rtlCol="0" anchor="ctr" anchorCtr="0">
            <a:noAutofit/>
          </a:bodyPr>
          <a:lstStyle/>
          <a:p>
            <a:pPr algn="just"/>
            <a:r>
              <a:rPr lang="ja-JP" altLang="en-US" sz="1600" dirty="0" smtClean="0">
                <a:latin typeface="UD デジタル 教科書体 NK-R" panose="02020400000000000000" pitchFamily="18" charset="-128"/>
                <a:ea typeface="UD デジタル 教科書体 NK-R" panose="02020400000000000000" pitchFamily="18" charset="-128"/>
              </a:rPr>
              <a:t>市町村との意見交換を踏まえ、国</a:t>
            </a:r>
            <a:r>
              <a:rPr lang="ja-JP" altLang="en-US" sz="1600" dirty="0">
                <a:latin typeface="UD デジタル 教科書体 NK-R" panose="02020400000000000000" pitchFamily="18" charset="-128"/>
                <a:ea typeface="UD デジタル 教科書体 NK-R" panose="02020400000000000000" pitchFamily="18" charset="-128"/>
              </a:rPr>
              <a:t>の支援等に</a:t>
            </a:r>
            <a:r>
              <a:rPr lang="ja-JP" altLang="en-US" sz="1600" dirty="0" smtClean="0">
                <a:latin typeface="UD デジタル 教科書体 NK-R" panose="02020400000000000000" pitchFamily="18" charset="-128"/>
                <a:ea typeface="UD デジタル 教科書体 NK-R" panose="02020400000000000000" pitchFamily="18" charset="-128"/>
              </a:rPr>
              <a:t>より事業</a:t>
            </a:r>
            <a:r>
              <a:rPr lang="ja-JP" altLang="en-US" sz="1600" dirty="0">
                <a:latin typeface="UD デジタル 教科書体 NK-R" panose="02020400000000000000" pitchFamily="18" charset="-128"/>
                <a:ea typeface="UD デジタル 教科書体 NK-R" panose="02020400000000000000" pitchFamily="18" charset="-128"/>
              </a:rPr>
              <a:t>推進が期待</a:t>
            </a:r>
            <a:r>
              <a:rPr lang="ja-JP" altLang="en-US" sz="1600" dirty="0" smtClean="0">
                <a:latin typeface="UD デジタル 教科書体 NK-R" panose="02020400000000000000" pitchFamily="18" charset="-128"/>
                <a:ea typeface="UD デジタル 教科書体 NK-R" panose="02020400000000000000" pitchFamily="18" charset="-128"/>
              </a:rPr>
              <a:t>できる事案の実現に向けて必要な 法</a:t>
            </a:r>
            <a:r>
              <a:rPr lang="ja-JP" altLang="en-US" sz="1600" dirty="0">
                <a:latin typeface="UD デジタル 教科書体 NK-R" panose="02020400000000000000" pitchFamily="18" charset="-128"/>
                <a:ea typeface="UD デジタル 教科書体 NK-R" panose="02020400000000000000" pitchFamily="18" charset="-128"/>
              </a:rPr>
              <a:t>改正や制度改善</a:t>
            </a:r>
            <a:r>
              <a:rPr lang="ja-JP" altLang="en-US" sz="1600" dirty="0" smtClean="0">
                <a:latin typeface="UD デジタル 教科書体 NK-R" panose="02020400000000000000" pitchFamily="18" charset="-128"/>
                <a:ea typeface="UD デジタル 教科書体 NK-R" panose="02020400000000000000" pitchFamily="18" charset="-128"/>
              </a:rPr>
              <a:t>等について国に対して提案</a:t>
            </a:r>
            <a:r>
              <a:rPr lang="ja-JP" altLang="en-US" sz="1600" dirty="0">
                <a:latin typeface="UD デジタル 教科書体 NK-R" panose="02020400000000000000" pitchFamily="18" charset="-128"/>
                <a:ea typeface="UD デジタル 教科書体 NK-R" panose="02020400000000000000" pitchFamily="18" charset="-128"/>
              </a:rPr>
              <a:t>・</a:t>
            </a:r>
            <a:r>
              <a:rPr lang="ja-JP" altLang="en-US" sz="1600" dirty="0" smtClean="0">
                <a:latin typeface="UD デジタル 教科書体 NK-R" panose="02020400000000000000" pitchFamily="18" charset="-128"/>
                <a:ea typeface="UD デジタル 教科書体 NK-R" panose="02020400000000000000" pitchFamily="18" charset="-128"/>
              </a:rPr>
              <a:t>要望</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2" name="角丸四角形 1"/>
          <p:cNvSpPr/>
          <p:nvPr/>
        </p:nvSpPr>
        <p:spPr>
          <a:xfrm>
            <a:off x="224342" y="1617724"/>
            <a:ext cx="7127450" cy="396000"/>
          </a:xfrm>
          <a:prstGeom prst="roundRect">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9"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24</a:t>
            </a:fld>
            <a:endParaRPr lang="ja-JP" altLang="en-US" sz="1800" dirty="0">
              <a:latin typeface="Meiryo UI" panose="020B0604030504040204" pitchFamily="50" charset="-128"/>
              <a:ea typeface="Meiryo UI" panose="020B0604030504040204" pitchFamily="50" charset="-128"/>
            </a:endParaRPr>
          </a:p>
        </p:txBody>
      </p:sp>
      <p:sp>
        <p:nvSpPr>
          <p:cNvPr id="48" name="正方形/長方形 47"/>
          <p:cNvSpPr/>
          <p:nvPr/>
        </p:nvSpPr>
        <p:spPr>
          <a:xfrm>
            <a:off x="175719" y="1253191"/>
            <a:ext cx="8697825" cy="638282"/>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テキスト ボックス 49">
            <a:extLst>
              <a:ext uri="{FF2B5EF4-FFF2-40B4-BE49-F238E27FC236}">
                <a16:creationId xmlns:a16="http://schemas.microsoft.com/office/drawing/2014/main" id="{37511901-8789-4F88-9B42-E1FB3ED93BC9}"/>
              </a:ext>
            </a:extLst>
          </p:cNvPr>
          <p:cNvSpPr txBox="1"/>
          <p:nvPr/>
        </p:nvSpPr>
        <p:spPr>
          <a:xfrm>
            <a:off x="385660" y="1715388"/>
            <a:ext cx="7234342" cy="288565"/>
          </a:xfrm>
          <a:prstGeom prst="rect">
            <a:avLst/>
          </a:prstGeom>
          <a:noFill/>
          <a:ln>
            <a:noFill/>
          </a:ln>
        </p:spPr>
        <p:txBody>
          <a:bodyPr wrap="square" lIns="0" tIns="0" rIns="0" bIns="0" rtlCol="0" anchor="t" anchorCtr="0">
            <a:noAutofit/>
          </a:bodyPr>
          <a:lstStyle/>
          <a:p>
            <a:r>
              <a:rPr lang="ja-JP" altLang="en-US" sz="1600" b="1" dirty="0" smtClean="0">
                <a:latin typeface="UD デジタル 教科書体 NK-R" panose="02020400000000000000" pitchFamily="18" charset="-128"/>
                <a:ea typeface="UD デジタル 教科書体 NK-R" panose="02020400000000000000" pitchFamily="18" charset="-128"/>
              </a:rPr>
              <a:t>昨年度</a:t>
            </a:r>
            <a:r>
              <a:rPr lang="ja-JP" altLang="en-US" sz="1600" b="1" dirty="0">
                <a:latin typeface="UD デジタル 教科書体 NK-R" panose="02020400000000000000" pitchFamily="18" charset="-128"/>
                <a:ea typeface="UD デジタル 教科書体 NK-R" panose="02020400000000000000" pitchFamily="18" charset="-128"/>
              </a:rPr>
              <a:t>の</a:t>
            </a:r>
            <a:r>
              <a:rPr lang="ja-JP" altLang="en-US" sz="1600" b="1" dirty="0" smtClean="0">
                <a:latin typeface="UD デジタル 教科書体 NK-R" panose="02020400000000000000" pitchFamily="18" charset="-128"/>
                <a:ea typeface="UD デジタル 教科書体 NK-R" panose="02020400000000000000" pitchFamily="18" charset="-128"/>
              </a:rPr>
              <a:t>事例　：　市街地再開発事業における飛び施行地区の運用について</a:t>
            </a:r>
            <a:endParaRPr lang="en-US" altLang="ja-JP" sz="1600" dirty="0" smtClean="0">
              <a:latin typeface="UD デジタル 教科書体 NK-R" panose="02020400000000000000" pitchFamily="18" charset="-128"/>
              <a:ea typeface="UD デジタル 教科書体 NK-R" panose="02020400000000000000" pitchFamily="18" charset="-128"/>
            </a:endParaRPr>
          </a:p>
        </p:txBody>
      </p:sp>
      <p:sp>
        <p:nvSpPr>
          <p:cNvPr id="4" name="正方形/長方形 3"/>
          <p:cNvSpPr/>
          <p:nvPr/>
        </p:nvSpPr>
        <p:spPr>
          <a:xfrm>
            <a:off x="92129" y="2628460"/>
            <a:ext cx="8696529" cy="433553"/>
          </a:xfrm>
          <a:prstGeom prst="rect">
            <a:avLst/>
          </a:prstGeom>
          <a:noFill/>
          <a:ln>
            <a:noFill/>
          </a:ln>
        </p:spPr>
        <p:txBody>
          <a:bodyPr wrap="square" tIns="108000" bIns="10800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　</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56" name="正方形/長方形 55"/>
          <p:cNvSpPr/>
          <p:nvPr/>
        </p:nvSpPr>
        <p:spPr>
          <a:xfrm>
            <a:off x="216326" y="5877596"/>
            <a:ext cx="8391982" cy="900246"/>
          </a:xfrm>
          <a:prstGeom prst="rect">
            <a:avLst/>
          </a:prstGeom>
          <a:solidFill>
            <a:schemeClr val="accent5">
              <a:lumMod val="20000"/>
              <a:lumOff val="80000"/>
            </a:schemeClr>
          </a:solidFill>
          <a:ln>
            <a:noFill/>
          </a:ln>
        </p:spPr>
        <p:txBody>
          <a:bodyPr wrap="square">
            <a:spAutoFit/>
          </a:bodyPr>
          <a:lstStyle/>
          <a:p>
            <a:pPr>
              <a:spcAft>
                <a:spcPts val="300"/>
              </a:spcAft>
            </a:pPr>
            <a:r>
              <a:rPr lang="ja-JP" altLang="en-US" sz="1600" dirty="0" smtClean="0">
                <a:latin typeface="UD デジタル 教科書体 NK-R" panose="02020400000000000000" pitchFamily="18" charset="-128"/>
                <a:ea typeface="UD デジタル 教科書体 NK-R" panose="02020400000000000000" pitchFamily="18" charset="-128"/>
              </a:rPr>
              <a:t>　</a:t>
            </a:r>
            <a:r>
              <a:rPr lang="ja-JP" altLang="en-US" sz="1600" u="sng" dirty="0" smtClean="0">
                <a:latin typeface="UD デジタル 教科書体 NK-R" panose="02020400000000000000" pitchFamily="18" charset="-128"/>
                <a:ea typeface="UD デジタル 教科書体 NK-R" panose="02020400000000000000" pitchFamily="18" charset="-128"/>
              </a:rPr>
              <a:t>まちづくりの取組において期待</a:t>
            </a:r>
            <a:r>
              <a:rPr lang="ja-JP" altLang="en-US" sz="1600" u="sng" dirty="0">
                <a:latin typeface="UD デジタル 教科書体 NK-R" panose="02020400000000000000" pitchFamily="18" charset="-128"/>
                <a:ea typeface="UD デジタル 教科書体 NK-R" panose="02020400000000000000" pitchFamily="18" charset="-128"/>
              </a:rPr>
              <a:t>される</a:t>
            </a:r>
            <a:r>
              <a:rPr lang="ja-JP" altLang="en-US" sz="1600" u="sng" dirty="0" smtClean="0">
                <a:latin typeface="UD デジタル 教科書体 NK-R" panose="02020400000000000000" pitchFamily="18" charset="-128"/>
                <a:ea typeface="UD デジタル 教科書体 NK-R" panose="02020400000000000000" pitchFamily="18" charset="-128"/>
              </a:rPr>
              <a:t>効果</a:t>
            </a:r>
            <a:endParaRPr lang="en-US" altLang="ja-JP" sz="1600" u="sng" dirty="0" smtClean="0">
              <a:latin typeface="UD デジタル 教科書体 NK-R" panose="02020400000000000000" pitchFamily="18" charset="-128"/>
              <a:ea typeface="UD デジタル 教科書体 NK-R" panose="02020400000000000000" pitchFamily="18" charset="-128"/>
            </a:endParaRPr>
          </a:p>
          <a:p>
            <a:pPr marL="285750" indent="-285750">
              <a:buFont typeface="Wingdings" panose="05000000000000000000" pitchFamily="2" charset="2"/>
              <a:buChar char="Ø"/>
            </a:pPr>
            <a:r>
              <a:rPr lang="ja-JP" altLang="en-US" sz="1600" dirty="0">
                <a:latin typeface="UD デジタル 教科書体 NK-R" panose="02020400000000000000" pitchFamily="18" charset="-128"/>
                <a:ea typeface="UD デジタル 教科書体 NK-R" panose="02020400000000000000" pitchFamily="18" charset="-128"/>
              </a:rPr>
              <a:t>こ</a:t>
            </a:r>
            <a:r>
              <a:rPr lang="ja-JP" altLang="en-US" sz="1600" dirty="0" smtClean="0">
                <a:latin typeface="UD デジタル 教科書体 NK-R" panose="02020400000000000000" pitchFamily="18" charset="-128"/>
                <a:ea typeface="UD デジタル 教科書体 NK-R" panose="02020400000000000000" pitchFamily="18" charset="-128"/>
              </a:rPr>
              <a:t>れまで進まなかった再開発ビル等の更新が進むことで、駅周辺まちづくりの取組を促進</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285750" indent="-285750">
              <a:buFont typeface="Wingdings" panose="05000000000000000000" pitchFamily="2" charset="2"/>
              <a:buChar char="Ø"/>
            </a:pPr>
            <a:r>
              <a:rPr lang="ja-JP" altLang="en-US" sz="1600" dirty="0" smtClean="0">
                <a:latin typeface="UD デジタル 教科書体 NK-R" panose="02020400000000000000" pitchFamily="18" charset="-128"/>
                <a:ea typeface="UD デジタル 教科書体 NK-R" panose="02020400000000000000" pitchFamily="18" charset="-128"/>
              </a:rPr>
              <a:t>跡地</a:t>
            </a:r>
            <a:r>
              <a:rPr lang="ja-JP" altLang="en-US" sz="1600" dirty="0">
                <a:latin typeface="UD デジタル 教科書体 NK-R" panose="02020400000000000000" pitchFamily="18" charset="-128"/>
                <a:ea typeface="UD デジタル 教科書体 NK-R" panose="02020400000000000000" pitchFamily="18" charset="-128"/>
              </a:rPr>
              <a:t>に新たな機能を</a:t>
            </a:r>
            <a:r>
              <a:rPr lang="ja-JP" altLang="en-US" sz="1600" dirty="0" smtClean="0">
                <a:latin typeface="UD デジタル 教科書体 NK-R" panose="02020400000000000000" pitchFamily="18" charset="-128"/>
                <a:ea typeface="UD デジタル 教科書体 NK-R" panose="02020400000000000000" pitchFamily="18" charset="-128"/>
              </a:rPr>
              <a:t>導入するなど、エリア全体の連鎖的な更新</a:t>
            </a:r>
            <a:r>
              <a:rPr lang="ja-JP" altLang="en-US" sz="1600" dirty="0">
                <a:latin typeface="UD デジタル 教科書体 NK-R" panose="02020400000000000000" pitchFamily="18" charset="-128"/>
                <a:ea typeface="UD デジタル 教科書体 NK-R" panose="02020400000000000000" pitchFamily="18" charset="-128"/>
              </a:rPr>
              <a:t>に</a:t>
            </a:r>
            <a:r>
              <a:rPr lang="ja-JP" altLang="en-US" sz="1600" dirty="0" smtClean="0">
                <a:latin typeface="UD デジタル 教科書体 NK-R" panose="02020400000000000000" pitchFamily="18" charset="-128"/>
                <a:ea typeface="UD デジタル 教科書体 NK-R" panose="02020400000000000000" pitchFamily="18" charset="-128"/>
              </a:rPr>
              <a:t>期待</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57" name="正方形/長方形 56"/>
          <p:cNvSpPr/>
          <p:nvPr/>
        </p:nvSpPr>
        <p:spPr>
          <a:xfrm>
            <a:off x="73740" y="2262499"/>
            <a:ext cx="8697824" cy="3331782"/>
          </a:xfrm>
          <a:prstGeom prst="rect">
            <a:avLst/>
          </a:prstGeom>
          <a:ln>
            <a:noFill/>
          </a:ln>
        </p:spPr>
        <p:txBody>
          <a:bodyPr wrap="square" tIns="108000" bIns="10800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　</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直面</a:t>
            </a:r>
            <a:r>
              <a:rPr lang="ja-JP" altLang="en-US" sz="1400" dirty="0">
                <a:latin typeface="UD デジタル 教科書体 NK-R" panose="02020400000000000000" pitchFamily="18" charset="-128"/>
                <a:ea typeface="UD デジタル 教科書体 NK-R" panose="02020400000000000000" pitchFamily="18" charset="-128"/>
              </a:rPr>
              <a:t>する</a:t>
            </a:r>
            <a:r>
              <a:rPr lang="ja-JP" altLang="en-US" sz="1400" dirty="0" smtClean="0">
                <a:latin typeface="UD デジタル 教科書体 NK-R" panose="02020400000000000000" pitchFamily="18" charset="-128"/>
                <a:ea typeface="UD デジタル 教科書体 NK-R" panose="02020400000000000000" pitchFamily="18" charset="-128"/>
              </a:rPr>
              <a:t>課題</a:t>
            </a:r>
            <a:r>
              <a:rPr lang="en-US" altLang="ja-JP"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a:latin typeface="UD デジタル 教科書体 NK-R" panose="02020400000000000000" pitchFamily="18" charset="-128"/>
              <a:ea typeface="UD デジタル 教科書体 NK-R" panose="02020400000000000000" pitchFamily="18" charset="-128"/>
            </a:endParaRPr>
          </a:p>
          <a:p>
            <a:pPr>
              <a:spcBef>
                <a:spcPts val="600"/>
              </a:spcBef>
            </a:pPr>
            <a:r>
              <a:rPr lang="ja-JP" altLang="en-US" sz="1400" dirty="0" smtClean="0">
                <a:latin typeface="UD デジタル 教科書体 NK-R" panose="02020400000000000000" pitchFamily="18" charset="-128"/>
                <a:ea typeface="UD デジタル 教科書体 NK-R" panose="02020400000000000000" pitchFamily="18" charset="-128"/>
              </a:rPr>
              <a:t>　　現地</a:t>
            </a:r>
            <a:r>
              <a:rPr lang="ja-JP" altLang="en-US" sz="1400" dirty="0">
                <a:latin typeface="UD デジタル 教科書体 NK-R" panose="02020400000000000000" pitchFamily="18" charset="-128"/>
                <a:ea typeface="UD デジタル 教科書体 NK-R" panose="02020400000000000000" pitchFamily="18" charset="-128"/>
              </a:rPr>
              <a:t>建替えが困難なため、駅前の再開発ビル等</a:t>
            </a:r>
            <a:r>
              <a:rPr lang="ja-JP" altLang="en-US" sz="1400" dirty="0" smtClean="0">
                <a:latin typeface="UD デジタル 教科書体 NK-R" panose="02020400000000000000" pitchFamily="18" charset="-128"/>
                <a:ea typeface="UD デジタル 教科書体 NK-R" panose="02020400000000000000" pitchFamily="18" charset="-128"/>
              </a:rPr>
              <a:t>の</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a:spcBef>
                <a:spcPts val="600"/>
              </a:spcBef>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再々</a:t>
            </a:r>
            <a:r>
              <a:rPr lang="ja-JP" altLang="en-US" sz="1400" dirty="0">
                <a:latin typeface="UD デジタル 教科書体 NK-R" panose="02020400000000000000" pitchFamily="18" charset="-128"/>
                <a:ea typeface="UD デジタル 教科書体 NK-R" panose="02020400000000000000" pitchFamily="18" charset="-128"/>
              </a:rPr>
              <a:t>開発が進まず、　老朽化や陳腐化が進行</a:t>
            </a:r>
            <a:endParaRPr lang="en-US" altLang="ja-JP" sz="1400" dirty="0">
              <a:latin typeface="UD デジタル 教科書体 NK-R" panose="02020400000000000000" pitchFamily="18" charset="-128"/>
              <a:ea typeface="UD デジタル 教科書体 NK-R" panose="02020400000000000000" pitchFamily="18" charset="-128"/>
            </a:endParaRPr>
          </a:p>
          <a:p>
            <a:r>
              <a:rPr lang="ja-JP" altLang="en-US" sz="1400" dirty="0" smtClean="0">
                <a:latin typeface="UD デジタル 教科書体 NK-R" panose="02020400000000000000" pitchFamily="18" charset="-128"/>
                <a:ea typeface="UD デジタル 教科書体 NK-R" panose="02020400000000000000" pitchFamily="18" charset="-128"/>
              </a:rPr>
              <a:t>　</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a:spcBef>
                <a:spcPts val="600"/>
              </a:spcBef>
            </a:pPr>
            <a:r>
              <a:rPr lang="ja-JP" altLang="en-US" sz="1400" dirty="0">
                <a:latin typeface="UD デジタル 教科書体 NK-R" panose="02020400000000000000" pitchFamily="18" charset="-128"/>
                <a:ea typeface="UD デジタル 教科書体 NK-R" panose="02020400000000000000" pitchFamily="18" charset="-128"/>
              </a:rPr>
              <a:t>　</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国</a:t>
            </a:r>
            <a:r>
              <a:rPr lang="ja-JP" altLang="en-US" sz="1400" dirty="0">
                <a:latin typeface="UD デジタル 教科書体 NK-R" panose="02020400000000000000" pitchFamily="18" charset="-128"/>
                <a:ea typeface="UD デジタル 教科書体 NK-R" panose="02020400000000000000" pitchFamily="18" charset="-128"/>
              </a:rPr>
              <a:t>への</a:t>
            </a:r>
            <a:r>
              <a:rPr lang="ja-JP" altLang="en-US" sz="1400" dirty="0" smtClean="0">
                <a:latin typeface="UD デジタル 教科書体 NK-R" panose="02020400000000000000" pitchFamily="18" charset="-128"/>
                <a:ea typeface="UD デジタル 教科書体 NK-R" panose="02020400000000000000" pitchFamily="18" charset="-128"/>
              </a:rPr>
              <a:t>働きかけ</a:t>
            </a:r>
            <a:r>
              <a:rPr lang="en-US" altLang="ja-JP" sz="1400" dirty="0" smtClean="0">
                <a:latin typeface="UD デジタル 教科書体 NK-R" panose="02020400000000000000" pitchFamily="18" charset="-128"/>
                <a:ea typeface="UD デジタル 教科書体 NK-R" panose="02020400000000000000" pitchFamily="18" charset="-128"/>
              </a:rPr>
              <a:t>】</a:t>
            </a:r>
            <a:endParaRPr lang="ja-JP" altLang="en-US" sz="1400" dirty="0">
              <a:latin typeface="UD デジタル 教科書体 NK-R" panose="02020400000000000000" pitchFamily="18" charset="-128"/>
              <a:ea typeface="UD デジタル 教科書体 NK-R" panose="02020400000000000000" pitchFamily="18" charset="-128"/>
            </a:endParaRPr>
          </a:p>
          <a:p>
            <a:pPr>
              <a:spcBef>
                <a:spcPts val="600"/>
              </a:spcBef>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隣接</a:t>
            </a:r>
            <a:r>
              <a:rPr lang="ja-JP" altLang="en-US" sz="1400" dirty="0">
                <a:latin typeface="UD デジタル 教科書体 NK-R" panose="02020400000000000000" pitchFamily="18" charset="-128"/>
                <a:ea typeface="UD デジタル 教科書体 NK-R" panose="02020400000000000000" pitchFamily="18" charset="-128"/>
              </a:rPr>
              <a:t>しない空閑地等を活用</a:t>
            </a:r>
            <a:r>
              <a:rPr lang="ja-JP" altLang="en-US" sz="1400" dirty="0" smtClean="0">
                <a:latin typeface="UD デジタル 教科書体 NK-R" panose="02020400000000000000" pitchFamily="18" charset="-128"/>
                <a:ea typeface="UD デジタル 教科書体 NK-R" panose="02020400000000000000" pitchFamily="18" charset="-128"/>
              </a:rPr>
              <a:t>した一体的な</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a:spcBef>
                <a:spcPts val="600"/>
              </a:spcBef>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再開発</a:t>
            </a:r>
            <a:r>
              <a:rPr lang="ja-JP" altLang="en-US" sz="1400" dirty="0">
                <a:latin typeface="UD デジタル 教科書体 NK-R" panose="02020400000000000000" pitchFamily="18" charset="-128"/>
                <a:ea typeface="UD デジタル 教科書体 NK-R" panose="02020400000000000000" pitchFamily="18" charset="-128"/>
              </a:rPr>
              <a:t>手法を</a:t>
            </a:r>
            <a:r>
              <a:rPr lang="ja-JP" altLang="en-US" sz="1400" dirty="0" smtClean="0">
                <a:latin typeface="UD デジタル 教科書体 NK-R" panose="02020400000000000000" pitchFamily="18" charset="-128"/>
                <a:ea typeface="UD デジタル 教科書体 NK-R" panose="02020400000000000000" pitchFamily="18" charset="-128"/>
              </a:rPr>
              <a:t>提案</a:t>
            </a:r>
            <a:endParaRPr lang="en-US" altLang="ja-JP" sz="1400" dirty="0" smtClean="0">
              <a:latin typeface="UD デジタル 教科書体 NK-R" panose="02020400000000000000" pitchFamily="18" charset="-128"/>
              <a:ea typeface="UD デジタル 教科書体 NK-R" panose="02020400000000000000" pitchFamily="18" charset="-128"/>
            </a:endParaRPr>
          </a:p>
          <a:p>
            <a:endParaRPr lang="ja-JP" altLang="en-US" sz="900" dirty="0">
              <a:latin typeface="UD デジタル 教科書体 NK-R" panose="02020400000000000000" pitchFamily="18" charset="-128"/>
              <a:ea typeface="UD デジタル 教科書体 NK-R" panose="02020400000000000000" pitchFamily="18" charset="-128"/>
            </a:endParaRPr>
          </a:p>
          <a:p>
            <a:pPr>
              <a:spcBef>
                <a:spcPts val="600"/>
              </a:spcBef>
            </a:pPr>
            <a:r>
              <a:rPr lang="ja-JP" altLang="en-US" sz="1400" dirty="0" smtClean="0">
                <a:latin typeface="UD デジタル 教科書体 NK-R" panose="02020400000000000000" pitchFamily="18" charset="-128"/>
                <a:ea typeface="UD デジタル 教科書体 NK-R" panose="02020400000000000000" pitchFamily="18" charset="-128"/>
              </a:rPr>
              <a:t>　</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国交省の対応</a:t>
            </a:r>
            <a:r>
              <a:rPr lang="en-US" altLang="ja-JP" sz="1400" dirty="0" smtClean="0">
                <a:latin typeface="UD デジタル 教科書体 NK-R" panose="02020400000000000000" pitchFamily="18" charset="-128"/>
                <a:ea typeface="UD デジタル 教科書体 NK-R" panose="02020400000000000000" pitchFamily="18" charset="-128"/>
              </a:rPr>
              <a:t>】</a:t>
            </a:r>
          </a:p>
          <a:p>
            <a:pPr>
              <a:spcBef>
                <a:spcPts val="600"/>
              </a:spcBef>
            </a:pPr>
            <a:r>
              <a:rPr lang="ja-JP" altLang="en-US" sz="1400" dirty="0" smtClean="0">
                <a:latin typeface="UD デジタル 教科書体 NK-R" panose="02020400000000000000" pitchFamily="18" charset="-128"/>
                <a:ea typeface="UD デジタル 教科書体 NK-R" panose="02020400000000000000" pitchFamily="18" charset="-128"/>
              </a:rPr>
              <a:t>   ・　市街地再開発事業における飛び施行地区の運用に関する考え方を整理</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a:spcBef>
                <a:spcPts val="600"/>
              </a:spcBef>
            </a:pPr>
            <a:r>
              <a:rPr lang="en-US" altLang="ja-JP" sz="1400" dirty="0">
                <a:latin typeface="UD デジタル 教科書体 NK-R" panose="02020400000000000000" pitchFamily="18" charset="-128"/>
                <a:ea typeface="UD デジタル 教科書体 NK-R" panose="02020400000000000000" pitchFamily="18" charset="-128"/>
              </a:rPr>
              <a:t> </a:t>
            </a:r>
            <a:r>
              <a:rPr lang="en-US" altLang="ja-JP" sz="1400" dirty="0" smtClean="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二以上の物理的に離れた区域を一の施行地区とする都市計画決定について</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a:lnSpc>
                <a:spcPts val="150"/>
              </a:lnSpc>
              <a:spcBef>
                <a:spcPts val="600"/>
              </a:spcBef>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a:lnSpc>
                <a:spcPts val="130"/>
              </a:lnSpc>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決定権者の判断で</a:t>
            </a:r>
            <a:r>
              <a:rPr lang="ja-JP" altLang="en-US" sz="1400" dirty="0">
                <a:latin typeface="UD デジタル 教科書体 NK-R" panose="02020400000000000000" pitchFamily="18" charset="-128"/>
                <a:ea typeface="UD デジタル 教科書体 NK-R" panose="02020400000000000000" pitchFamily="18" charset="-128"/>
              </a:rPr>
              <a:t>実施</a:t>
            </a:r>
            <a:r>
              <a:rPr lang="ja-JP" altLang="en-US" sz="1400" dirty="0" smtClean="0">
                <a:latin typeface="UD デジタル 教科書体 NK-R" panose="02020400000000000000" pitchFamily="18" charset="-128"/>
                <a:ea typeface="UD デジタル 教科書体 NK-R" panose="02020400000000000000" pitchFamily="18" charset="-128"/>
              </a:rPr>
              <a:t>可能との見解を明示</a:t>
            </a:r>
            <a:endParaRPr lang="en-US" altLang="ja-JP" sz="1400" dirty="0">
              <a:latin typeface="UD デジタル 教科書体 NK-R" panose="02020400000000000000" pitchFamily="18" charset="-128"/>
              <a:ea typeface="UD デジタル 教科書体 NK-R" panose="02020400000000000000" pitchFamily="18" charset="-128"/>
            </a:endParaRPr>
          </a:p>
        </p:txBody>
      </p:sp>
      <p:grpSp>
        <p:nvGrpSpPr>
          <p:cNvPr id="14" name="グループ化 13"/>
          <p:cNvGrpSpPr/>
          <p:nvPr/>
        </p:nvGrpSpPr>
        <p:grpSpPr>
          <a:xfrm>
            <a:off x="92129" y="139670"/>
            <a:ext cx="8964919" cy="685800"/>
            <a:chOff x="92129" y="139670"/>
            <a:chExt cx="8964919" cy="685800"/>
          </a:xfrm>
        </p:grpSpPr>
        <p:pic>
          <p:nvPicPr>
            <p:cNvPr id="16" name="図 15">
              <a:extLst>
                <a:ext uri="{FF2B5EF4-FFF2-40B4-BE49-F238E27FC236}">
                  <a16:creationId xmlns:a16="http://schemas.microsoft.com/office/drawing/2014/main" id="{970D6336-A69B-27FE-D6FD-D28D6685DB79}"/>
                </a:ext>
              </a:extLst>
            </p:cNvPr>
            <p:cNvPicPr>
              <a:picLocks noChangeAspect="1"/>
            </p:cNvPicPr>
            <p:nvPr/>
          </p:nvPicPr>
          <p:blipFill>
            <a:blip r:embed="rId4"/>
            <a:stretch>
              <a:fillRect/>
            </a:stretch>
          </p:blipFill>
          <p:spPr>
            <a:xfrm>
              <a:off x="92129" y="139670"/>
              <a:ext cx="1085850" cy="685800"/>
            </a:xfrm>
            <a:prstGeom prst="rect">
              <a:avLst/>
            </a:prstGeom>
          </p:spPr>
        </p:pic>
        <p:sp>
          <p:nvSpPr>
            <p:cNvPr id="17" name="正方形/長方形 16">
              <a:extLst>
                <a:ext uri="{FF2B5EF4-FFF2-40B4-BE49-F238E27FC236}">
                  <a16:creationId xmlns:a16="http://schemas.microsoft.com/office/drawing/2014/main" id="{77FE0724-FDE8-4A41-4EC8-E3C73630B5EE}"/>
                </a:ext>
              </a:extLst>
            </p:cNvPr>
            <p:cNvSpPr/>
            <p:nvPr/>
          </p:nvSpPr>
          <p:spPr>
            <a:xfrm>
              <a:off x="1173048" y="614102"/>
              <a:ext cx="7884000" cy="72000"/>
            </a:xfrm>
            <a:prstGeom prst="rect">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0" name="テキスト ボックス 19"/>
          <p:cNvSpPr txBox="1"/>
          <p:nvPr/>
        </p:nvSpPr>
        <p:spPr>
          <a:xfrm>
            <a:off x="195766" y="157901"/>
            <a:ext cx="947031" cy="514738"/>
          </a:xfrm>
          <a:prstGeom prst="rect">
            <a:avLst/>
          </a:prstGeom>
          <a:solidFill>
            <a:srgbClr val="036EB8"/>
          </a:solidFill>
        </p:spPr>
        <p:txBody>
          <a:bodyPr wrap="square" lIns="0" tIns="72000" rIns="0" bIns="72000" rtlCol="0">
            <a:spAutoFit/>
          </a:bodyP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取組❷</a:t>
            </a:r>
            <a:endParaRPr kumimoji="1" lang="ja-JP" alt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4" name="正方形/長方形 23"/>
          <p:cNvSpPr/>
          <p:nvPr/>
        </p:nvSpPr>
        <p:spPr>
          <a:xfrm>
            <a:off x="6604921" y="5513195"/>
            <a:ext cx="2402308" cy="261610"/>
          </a:xfrm>
          <a:prstGeom prst="rect">
            <a:avLst/>
          </a:prstGeom>
          <a:solidFill>
            <a:schemeClr val="bg1">
              <a:lumMod val="95000"/>
            </a:schemeClr>
          </a:solidFill>
          <a:ln>
            <a:noFill/>
          </a:ln>
        </p:spPr>
        <p:txBody>
          <a:bodyPr wrap="square">
            <a:spAutoFit/>
          </a:bodyPr>
          <a:lstStyle/>
          <a:p>
            <a:pPr algn="ctr"/>
            <a:r>
              <a:rPr lang="ja-JP" altLang="en-US" sz="1100" dirty="0">
                <a:solidFill>
                  <a:srgbClr val="000000"/>
                </a:solidFill>
                <a:latin typeface="UD デジタル 教科書体 NK-R" panose="02020400000000000000" pitchFamily="18" charset="-128"/>
                <a:ea typeface="UD デジタル 教科書体 NK-R" panose="02020400000000000000" pitchFamily="18" charset="-128"/>
              </a:rPr>
              <a:t>隣接しない空閑地を活用した</a:t>
            </a:r>
            <a:r>
              <a:rPr lang="ja-JP" altLang="en-US" sz="1100" dirty="0" smtClean="0">
                <a:solidFill>
                  <a:srgbClr val="000000"/>
                </a:solidFill>
                <a:latin typeface="UD デジタル 教科書体 NK-R" panose="02020400000000000000" pitchFamily="18" charset="-128"/>
                <a:ea typeface="UD デジタル 教科書体 NK-R" panose="02020400000000000000" pitchFamily="18" charset="-128"/>
              </a:rPr>
              <a:t>再開発</a:t>
            </a:r>
            <a:endParaRPr lang="en-US" altLang="ja-JP" sz="1100" dirty="0" smtClean="0">
              <a:solidFill>
                <a:srgbClr val="000000"/>
              </a:solidFill>
              <a:latin typeface="UD デジタル 教科書体 NK-R" panose="02020400000000000000" pitchFamily="18" charset="-128"/>
              <a:ea typeface="UD デジタル 教科書体 NK-R" panose="02020400000000000000" pitchFamily="18" charset="-128"/>
            </a:endParaRPr>
          </a:p>
        </p:txBody>
      </p:sp>
      <p:grpSp>
        <p:nvGrpSpPr>
          <p:cNvPr id="3" name="グループ化 2"/>
          <p:cNvGrpSpPr/>
          <p:nvPr/>
        </p:nvGrpSpPr>
        <p:grpSpPr>
          <a:xfrm>
            <a:off x="5003800" y="2130667"/>
            <a:ext cx="2667298" cy="1728000"/>
            <a:chOff x="4244042" y="2330699"/>
            <a:chExt cx="2667298" cy="1728000"/>
          </a:xfrm>
        </p:grpSpPr>
        <p:pic>
          <p:nvPicPr>
            <p:cNvPr id="21" name="図 20"/>
            <p:cNvPicPr>
              <a:picLocks noChangeAspect="1"/>
            </p:cNvPicPr>
            <p:nvPr/>
          </p:nvPicPr>
          <p:blipFill rotWithShape="1">
            <a:blip r:embed="rId5"/>
            <a:srcRect b="29004"/>
            <a:stretch/>
          </p:blipFill>
          <p:spPr>
            <a:xfrm>
              <a:off x="4244042" y="2335547"/>
              <a:ext cx="2660281" cy="1226803"/>
            </a:xfrm>
            <a:prstGeom prst="rect">
              <a:avLst/>
            </a:prstGeom>
            <a:ln>
              <a:noFill/>
            </a:ln>
          </p:spPr>
        </p:pic>
        <p:sp>
          <p:nvSpPr>
            <p:cNvPr id="22" name="正方形/長方形 21"/>
            <p:cNvSpPr/>
            <p:nvPr/>
          </p:nvSpPr>
          <p:spPr>
            <a:xfrm>
              <a:off x="5661659" y="3606062"/>
              <a:ext cx="1249681" cy="430887"/>
            </a:xfrm>
            <a:prstGeom prst="rect">
              <a:avLst/>
            </a:prstGeom>
            <a:solidFill>
              <a:schemeClr val="bg1">
                <a:lumMod val="95000"/>
              </a:schemeClr>
            </a:solidFill>
          </p:spPr>
          <p:txBody>
            <a:bodyPr wrap="square">
              <a:spAutoFit/>
            </a:bodyPr>
            <a:lstStyle/>
            <a:p>
              <a:r>
                <a:rPr lang="ja-JP" altLang="en-US" sz="1100" dirty="0">
                  <a:solidFill>
                    <a:srgbClr val="000000"/>
                  </a:solidFill>
                  <a:latin typeface="UD デジタル 教科書体 NK-R" panose="02020400000000000000" pitchFamily="18" charset="-128"/>
                  <a:ea typeface="UD デジタル 教科書体 NK-R" panose="02020400000000000000" pitchFamily="18" charset="-128"/>
                </a:rPr>
                <a:t>駅</a:t>
              </a:r>
              <a:r>
                <a:rPr lang="ja-JP" altLang="en-US" sz="1100" dirty="0" smtClean="0">
                  <a:solidFill>
                    <a:srgbClr val="000000"/>
                  </a:solidFill>
                  <a:latin typeface="UD デジタル 教科書体 NK-R" panose="02020400000000000000" pitchFamily="18" charset="-128"/>
                  <a:ea typeface="UD デジタル 教科書体 NK-R" panose="02020400000000000000" pitchFamily="18" charset="-128"/>
                </a:rPr>
                <a:t>両側</a:t>
              </a:r>
              <a:r>
                <a:rPr lang="ja-JP" altLang="en-US" sz="1100" dirty="0">
                  <a:solidFill>
                    <a:srgbClr val="000000"/>
                  </a:solidFill>
                  <a:latin typeface="UD デジタル 教科書体 NK-R" panose="02020400000000000000" pitchFamily="18" charset="-128"/>
                  <a:ea typeface="UD デジタル 教科書体 NK-R" panose="02020400000000000000" pitchFamily="18" charset="-128"/>
                </a:rPr>
                <a:t>における</a:t>
              </a:r>
              <a:endParaRPr lang="en-US" altLang="ja-JP" sz="1100" dirty="0" smtClean="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1100" dirty="0" smtClean="0">
                  <a:solidFill>
                    <a:srgbClr val="000000"/>
                  </a:solidFill>
                  <a:latin typeface="UD デジタル 教科書体 NK-R" panose="02020400000000000000" pitchFamily="18" charset="-128"/>
                  <a:ea typeface="UD デジタル 教科書体 NK-R" panose="02020400000000000000" pitchFamily="18" charset="-128"/>
                </a:rPr>
                <a:t>駅前</a:t>
              </a:r>
              <a:r>
                <a:rPr lang="ja-JP" altLang="en-US" sz="1100" dirty="0">
                  <a:solidFill>
                    <a:srgbClr val="000000"/>
                  </a:solidFill>
                  <a:latin typeface="UD デジタル 教科書体 NK-R" panose="02020400000000000000" pitchFamily="18" charset="-128"/>
                  <a:ea typeface="UD デジタル 教科書体 NK-R" panose="02020400000000000000" pitchFamily="18" charset="-128"/>
                </a:rPr>
                <a:t>空間の整備</a:t>
              </a:r>
              <a:endParaRPr lang="en-US" altLang="ja-JP" sz="1100" dirty="0" smtClean="0">
                <a:solidFill>
                  <a:srgbClr val="000000"/>
                </a:solidFill>
                <a:latin typeface="UD デジタル 教科書体 NK-R" panose="02020400000000000000" pitchFamily="18" charset="-128"/>
                <a:ea typeface="UD デジタル 教科書体 NK-R" panose="02020400000000000000" pitchFamily="18" charset="-128"/>
              </a:endParaRPr>
            </a:p>
          </p:txBody>
        </p:sp>
        <p:pic>
          <p:nvPicPr>
            <p:cNvPr id="25" name="図 24"/>
            <p:cNvPicPr>
              <a:picLocks noChangeAspect="1"/>
            </p:cNvPicPr>
            <p:nvPr/>
          </p:nvPicPr>
          <p:blipFill rotWithShape="1">
            <a:blip r:embed="rId5"/>
            <a:srcRect r="47571"/>
            <a:stretch/>
          </p:blipFill>
          <p:spPr>
            <a:xfrm>
              <a:off x="4244045" y="2330699"/>
              <a:ext cx="1394758" cy="1728000"/>
            </a:xfrm>
            <a:prstGeom prst="rect">
              <a:avLst/>
            </a:prstGeom>
            <a:ln>
              <a:noFill/>
            </a:ln>
          </p:spPr>
        </p:pic>
      </p:grpSp>
      <p:sp>
        <p:nvSpPr>
          <p:cNvPr id="26" name="テキスト プレースホルダー 11">
            <a:extLst>
              <a:ext uri="{FF2B5EF4-FFF2-40B4-BE49-F238E27FC236}">
                <a16:creationId xmlns:a16="http://schemas.microsoft.com/office/drawing/2014/main" id="{B00317AD-BE2F-638B-D8FE-11AC906236AC}"/>
              </a:ext>
            </a:extLst>
          </p:cNvPr>
          <p:cNvSpPr txBox="1">
            <a:spLocks/>
          </p:cNvSpPr>
          <p:nvPr/>
        </p:nvSpPr>
        <p:spPr>
          <a:xfrm>
            <a:off x="1260000" y="108000"/>
            <a:ext cx="7596000" cy="540000"/>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kumimoji="1" sz="1600" b="1" kern="120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1800"/>
              </a:lnSpc>
              <a:spcBef>
                <a:spcPts val="0"/>
              </a:spcBef>
            </a:pPr>
            <a:r>
              <a:rPr lang="ja-JP" altLang="en-US" sz="1800" dirty="0" smtClean="0">
                <a:latin typeface="UD デジタル 教科書体 NK-R" panose="02020400000000000000" pitchFamily="18" charset="-128"/>
                <a:ea typeface="UD デジタル 教科書体 NK-R" panose="02020400000000000000" pitchFamily="18" charset="-128"/>
              </a:rPr>
              <a:t>民間主導のまちづくりを推進するための環境整備</a:t>
            </a:r>
            <a:r>
              <a:rPr lang="en-US" altLang="ja-JP" sz="1800" dirty="0" smtClean="0">
                <a:latin typeface="UD デジタル 教科書体 NK-R" panose="02020400000000000000" pitchFamily="18" charset="-128"/>
                <a:ea typeface="UD デジタル 教科書体 NK-R" panose="02020400000000000000" pitchFamily="18" charset="-128"/>
              </a:rPr>
              <a:t> </a:t>
            </a:r>
          </a:p>
          <a:p>
            <a:pPr>
              <a:lnSpc>
                <a:spcPts val="1800"/>
              </a:lnSpc>
              <a:spcBef>
                <a:spcPts val="0"/>
              </a:spcBef>
            </a:pPr>
            <a:r>
              <a:rPr lang="ja-JP" altLang="en-US" dirty="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　　　　　　　　　　　　　　　　　　　　　　　　　　　　　（法制度・手法等の改善に向けた国への働きかけ）</a:t>
            </a:r>
            <a:endParaRPr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3299434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4"/>
          <p:cNvSpPr>
            <a:spLocks noGrp="1"/>
          </p:cNvSpPr>
          <p:nvPr>
            <p:ph type="sldNum" sz="quarter" idx="12"/>
          </p:nvPr>
        </p:nvSpPr>
        <p:spPr>
          <a:xfrm>
            <a:off x="8608308" y="6496327"/>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25</a:t>
            </a:fld>
            <a:endParaRPr lang="ja-JP" altLang="en-US" sz="1800" dirty="0">
              <a:latin typeface="Meiryo UI" panose="020B0604030504040204" pitchFamily="50" charset="-128"/>
              <a:ea typeface="Meiryo UI" panose="020B0604030504040204" pitchFamily="50" charset="-128"/>
            </a:endParaRPr>
          </a:p>
        </p:txBody>
      </p:sp>
      <p:grpSp>
        <p:nvGrpSpPr>
          <p:cNvPr id="24" name="グループ化 23"/>
          <p:cNvGrpSpPr/>
          <p:nvPr/>
        </p:nvGrpSpPr>
        <p:grpSpPr>
          <a:xfrm>
            <a:off x="92129" y="139670"/>
            <a:ext cx="8964919" cy="685800"/>
            <a:chOff x="92129" y="139670"/>
            <a:chExt cx="8964919" cy="685800"/>
          </a:xfrm>
        </p:grpSpPr>
        <p:pic>
          <p:nvPicPr>
            <p:cNvPr id="25" name="図 24">
              <a:extLst>
                <a:ext uri="{FF2B5EF4-FFF2-40B4-BE49-F238E27FC236}">
                  <a16:creationId xmlns:a16="http://schemas.microsoft.com/office/drawing/2014/main" id="{970D6336-A69B-27FE-D6FD-D28D6685DB79}"/>
                </a:ext>
              </a:extLst>
            </p:cNvPr>
            <p:cNvPicPr>
              <a:picLocks noChangeAspect="1"/>
            </p:cNvPicPr>
            <p:nvPr/>
          </p:nvPicPr>
          <p:blipFill>
            <a:blip r:embed="rId2"/>
            <a:stretch>
              <a:fillRect/>
            </a:stretch>
          </p:blipFill>
          <p:spPr>
            <a:xfrm>
              <a:off x="92129" y="139670"/>
              <a:ext cx="1085850" cy="685800"/>
            </a:xfrm>
            <a:prstGeom prst="rect">
              <a:avLst/>
            </a:prstGeom>
          </p:spPr>
        </p:pic>
        <p:sp>
          <p:nvSpPr>
            <p:cNvPr id="26" name="正方形/長方形 25">
              <a:extLst>
                <a:ext uri="{FF2B5EF4-FFF2-40B4-BE49-F238E27FC236}">
                  <a16:creationId xmlns:a16="http://schemas.microsoft.com/office/drawing/2014/main" id="{77FE0724-FDE8-4A41-4EC8-E3C73630B5EE}"/>
                </a:ext>
              </a:extLst>
            </p:cNvPr>
            <p:cNvSpPr/>
            <p:nvPr/>
          </p:nvSpPr>
          <p:spPr>
            <a:xfrm>
              <a:off x="1173048" y="614102"/>
              <a:ext cx="7884000" cy="72000"/>
            </a:xfrm>
            <a:prstGeom prst="rect">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8" name="テキスト ボックス 27"/>
          <p:cNvSpPr txBox="1"/>
          <p:nvPr/>
        </p:nvSpPr>
        <p:spPr>
          <a:xfrm>
            <a:off x="195766" y="157901"/>
            <a:ext cx="947031" cy="514738"/>
          </a:xfrm>
          <a:prstGeom prst="rect">
            <a:avLst/>
          </a:prstGeom>
          <a:solidFill>
            <a:srgbClr val="036EB8"/>
          </a:solidFill>
        </p:spPr>
        <p:txBody>
          <a:bodyPr wrap="square" lIns="0" tIns="72000" rIns="0" bIns="72000" rtlCol="0">
            <a:spAutoFit/>
          </a:bodyP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取組</a:t>
            </a:r>
            <a:r>
              <a:rPr lang="ja-JP" altLang="en-US" sz="2400" b="1" dirty="0" smtClean="0">
                <a:solidFill>
                  <a:schemeClr val="bg1"/>
                </a:solidFill>
                <a:latin typeface="UD デジタル 教科書体 NK-B" panose="02020700000000000000" pitchFamily="18" charset="-128"/>
                <a:ea typeface="UD デジタル 教科書体 NK-B" panose="02020700000000000000" pitchFamily="18" charset="-128"/>
              </a:rPr>
              <a:t>❷</a:t>
            </a:r>
            <a:endPar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4" name="タイトル 1"/>
          <p:cNvSpPr txBox="1">
            <a:spLocks/>
          </p:cNvSpPr>
          <p:nvPr/>
        </p:nvSpPr>
        <p:spPr>
          <a:xfrm>
            <a:off x="143999" y="756000"/>
            <a:ext cx="8856000" cy="432000"/>
          </a:xfrm>
          <a:prstGeom prst="rect">
            <a:avLst/>
          </a:prstGeom>
          <a:ln w="12700">
            <a:solidFill>
              <a:schemeClr val="bg1">
                <a:lumMod val="50000"/>
              </a:schemeClr>
            </a:solidFill>
            <a:prstDash val="sysDash"/>
          </a:ln>
        </p:spPr>
        <p:txBody>
          <a:bodyPr vert="horz" lIns="108000" tIns="108000" rIns="108000" bIns="7200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marR="0" lvl="0" algn="just" defTabSz="685800" rtl="0" eaLnBrk="1" fontAlgn="auto" latinLnBrk="0" hangingPunct="1">
              <a:lnSpc>
                <a:spcPct val="100000"/>
              </a:lnSpc>
              <a:spcBef>
                <a:spcPts val="363"/>
              </a:spcBef>
              <a:spcAft>
                <a:spcPts val="0"/>
              </a:spcAft>
              <a:buClrTx/>
              <a:buSzTx/>
              <a:buFontTx/>
              <a:buNone/>
              <a:tabLst/>
              <a:defRPr/>
            </a:pPr>
            <a:r>
              <a:rPr kumimoji="1" lang="ja-JP" altLang="en-US" sz="1600" b="0" i="0" u="none" strike="noStrike" kern="1200" cap="none" spc="-12"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マルチハブ＆ネットワーク型都市構造の形成に向けて鉄道を軸としたまちづくりを推進</a:t>
            </a:r>
            <a:endParaRPr kumimoji="1" lang="en-US" altLang="ja-JP" sz="1600" b="0" i="0" u="none" strike="noStrike" kern="1200" cap="none" spc="-12"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grpSp>
        <p:nvGrpSpPr>
          <p:cNvPr id="2" name="グループ化 1"/>
          <p:cNvGrpSpPr/>
          <p:nvPr/>
        </p:nvGrpSpPr>
        <p:grpSpPr>
          <a:xfrm>
            <a:off x="211923" y="4052044"/>
            <a:ext cx="8714923" cy="2247337"/>
            <a:chOff x="140483" y="4052044"/>
            <a:chExt cx="8714923" cy="2247337"/>
          </a:xfrm>
        </p:grpSpPr>
        <p:sp>
          <p:nvSpPr>
            <p:cNvPr id="30" name="正方形/長方形 29"/>
            <p:cNvSpPr/>
            <p:nvPr/>
          </p:nvSpPr>
          <p:spPr>
            <a:xfrm>
              <a:off x="140483" y="4213780"/>
              <a:ext cx="8714923" cy="1939744"/>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31" name="テキスト ボックス 30"/>
            <p:cNvSpPr txBox="1"/>
            <p:nvPr/>
          </p:nvSpPr>
          <p:spPr>
            <a:xfrm>
              <a:off x="491080" y="4052044"/>
              <a:ext cx="3168337" cy="322038"/>
            </a:xfrm>
            <a:prstGeom prst="roundRect">
              <a:avLst/>
            </a:prstGeom>
            <a:solidFill>
              <a:srgbClr val="2E75B6"/>
            </a:solidFill>
            <a:ln>
              <a:noFill/>
            </a:ln>
          </p:spPr>
          <p:txBody>
            <a:bodyPr wrap="square" lIns="36000" tIns="36000" rIns="36000" bIns="0" rtlCol="0" anchor="ctr">
              <a:noAutofit/>
            </a:bodyPr>
            <a:lstStyle/>
            <a:p>
              <a:pPr algn="ctr"/>
              <a:r>
                <a:rPr lang="ja-JP" altLang="en-US" dirty="0" smtClean="0">
                  <a:solidFill>
                    <a:schemeClr val="bg1"/>
                  </a:solidFill>
                  <a:latin typeface="UD デジタル 教科書体 NK-R" panose="02020400000000000000" pitchFamily="18" charset="-128"/>
                  <a:ea typeface="UD デジタル 教科書体 NK-R" panose="02020400000000000000" pitchFamily="18" charset="-128"/>
                </a:rPr>
                <a:t>鉄道沿線まちづくり推進会議</a:t>
              </a:r>
              <a:endPar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2" name="正方形/長方形 31"/>
            <p:cNvSpPr/>
            <p:nvPr/>
          </p:nvSpPr>
          <p:spPr>
            <a:xfrm>
              <a:off x="416629" y="5634154"/>
              <a:ext cx="1483067" cy="274656"/>
            </a:xfrm>
            <a:prstGeom prst="rect">
              <a:avLst/>
            </a:prstGeom>
            <a:solidFill>
              <a:schemeClr val="accent5">
                <a:lumMod val="20000"/>
                <a:lumOff val="80000"/>
              </a:schemeClr>
            </a:solidFill>
            <a:ln w="9525">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ja-JP" altLang="en-US" sz="1600" dirty="0" smtClean="0">
                  <a:solidFill>
                    <a:schemeClr val="tx1"/>
                  </a:solidFill>
                  <a:latin typeface="UD デジタル 教科書体 NK-R" panose="02020400000000000000" pitchFamily="18" charset="-128"/>
                  <a:ea typeface="UD デジタル 教科書体 NK-R" panose="02020400000000000000" pitchFamily="18" charset="-128"/>
                </a:rPr>
                <a:t>テーマ</a:t>
              </a: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3" name="テキスト ボックス 32">
              <a:extLst>
                <a:ext uri="{FF2B5EF4-FFF2-40B4-BE49-F238E27FC236}">
                  <a16:creationId xmlns:a16="http://schemas.microsoft.com/office/drawing/2014/main" id="{885A1CAE-36B7-4F38-8985-4D741AC0337C}"/>
                </a:ext>
              </a:extLst>
            </p:cNvPr>
            <p:cNvSpPr txBox="1"/>
            <p:nvPr/>
          </p:nvSpPr>
          <p:spPr>
            <a:xfrm>
              <a:off x="2011930" y="5382987"/>
              <a:ext cx="6305384" cy="916394"/>
            </a:xfrm>
            <a:prstGeom prst="rect">
              <a:avLst/>
            </a:prstGeom>
            <a:noFill/>
            <a:ln>
              <a:noFill/>
            </a:ln>
          </p:spPr>
          <p:txBody>
            <a:bodyPr wrap="square" lIns="0" tIns="0" rIns="0" bIns="0" rtlCol="0" anchor="t" anchorCtr="0">
              <a:noAutofit/>
            </a:bodyPr>
            <a:lstStyle/>
            <a:p>
              <a:pPr marL="342900" indent="-342900">
                <a:buFont typeface="+mj-ea"/>
                <a:buAutoNum type="circleNumDbPlain"/>
              </a:pPr>
              <a:r>
                <a:rPr lang="ja-JP" altLang="en-US" sz="1600" dirty="0" smtClean="0">
                  <a:latin typeface="UD デジタル 教科書体 NK-R" panose="02020400000000000000" pitchFamily="18" charset="-128"/>
                  <a:ea typeface="UD デジタル 教科書体 NK-R" panose="02020400000000000000" pitchFamily="18" charset="-128"/>
                </a:rPr>
                <a:t>グランドデザインの推進に向けた取組の共有</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342900" indent="-342900">
                <a:buFont typeface="+mj-ea"/>
                <a:buAutoNum type="circleNumDbPlain"/>
              </a:pPr>
              <a:r>
                <a:rPr lang="ja-JP" altLang="en-US" sz="1600" dirty="0" smtClean="0">
                  <a:latin typeface="UD デジタル 教科書体 NK-R" panose="02020400000000000000" pitchFamily="18" charset="-128"/>
                  <a:ea typeface="UD デジタル 教科書体 NK-R" panose="02020400000000000000" pitchFamily="18" charset="-128"/>
                </a:rPr>
                <a:t>鉄道</a:t>
              </a:r>
              <a:r>
                <a:rPr lang="ja-JP" altLang="en-US" sz="1600" dirty="0">
                  <a:latin typeface="UD デジタル 教科書体 NK-R" panose="02020400000000000000" pitchFamily="18" charset="-128"/>
                  <a:ea typeface="UD デジタル 教科書体 NK-R" panose="02020400000000000000" pitchFamily="18" charset="-128"/>
                </a:rPr>
                <a:t>沿線まちづくり</a:t>
              </a:r>
              <a:r>
                <a:rPr lang="ja-JP" altLang="en-US" sz="1600" dirty="0" smtClean="0">
                  <a:latin typeface="UD デジタル 教科書体 NK-R" panose="02020400000000000000" pitchFamily="18" charset="-128"/>
                  <a:ea typeface="UD デジタル 教科書体 NK-R" panose="02020400000000000000" pitchFamily="18" charset="-128"/>
                </a:rPr>
                <a:t>に係る取組の共有</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342900" indent="-342900">
                <a:buFont typeface="+mj-ea"/>
                <a:buAutoNum type="circleNumDbPlain"/>
              </a:pPr>
              <a:r>
                <a:rPr lang="ja-JP" altLang="en-US" sz="1600" dirty="0" smtClean="0">
                  <a:latin typeface="UD デジタル 教科書体 NK-R" panose="02020400000000000000" pitchFamily="18" charset="-128"/>
                  <a:ea typeface="UD デジタル 教科書体 NK-R" panose="02020400000000000000" pitchFamily="18" charset="-128"/>
                </a:rPr>
                <a:t>その他、鉄道沿線まちづくりの推進に関すること</a:t>
              </a:r>
              <a:endParaRPr lang="ja-JP" altLang="en-US" sz="1600" dirty="0">
                <a:latin typeface="UD デジタル 教科書体 NK-R" panose="02020400000000000000" pitchFamily="18" charset="-128"/>
                <a:ea typeface="UD デジタル 教科書体 NK-R" panose="02020400000000000000" pitchFamily="18" charset="-128"/>
              </a:endParaRPr>
            </a:p>
          </p:txBody>
        </p:sp>
        <p:grpSp>
          <p:nvGrpSpPr>
            <p:cNvPr id="38" name="グループ化 37"/>
            <p:cNvGrpSpPr/>
            <p:nvPr/>
          </p:nvGrpSpPr>
          <p:grpSpPr>
            <a:xfrm>
              <a:off x="777620" y="4604766"/>
              <a:ext cx="7440648" cy="587228"/>
              <a:chOff x="491080" y="4648474"/>
              <a:chExt cx="7440648" cy="587228"/>
            </a:xfrm>
          </p:grpSpPr>
          <p:sp>
            <p:nvSpPr>
              <p:cNvPr id="39" name="正方形/長方形 38"/>
              <p:cNvSpPr/>
              <p:nvPr/>
            </p:nvSpPr>
            <p:spPr>
              <a:xfrm>
                <a:off x="491080" y="4659720"/>
                <a:ext cx="1656000" cy="5759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smtClean="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鉄道事業者</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0" name="正方形/長方形 39"/>
              <p:cNvSpPr/>
              <p:nvPr/>
            </p:nvSpPr>
            <p:spPr>
              <a:xfrm>
                <a:off x="2419296" y="4651127"/>
                <a:ext cx="1656000" cy="5759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大阪府</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3" name="正方形/長方形 52"/>
              <p:cNvSpPr/>
              <p:nvPr/>
            </p:nvSpPr>
            <p:spPr>
              <a:xfrm>
                <a:off x="4347512" y="4658980"/>
                <a:ext cx="1656000" cy="5759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大阪市</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4" name="正方形/長方形 53"/>
              <p:cNvSpPr/>
              <p:nvPr/>
            </p:nvSpPr>
            <p:spPr>
              <a:xfrm>
                <a:off x="6275728" y="4648474"/>
                <a:ext cx="1656000" cy="5759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堺市</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grpSp>
      <p:sp>
        <p:nvSpPr>
          <p:cNvPr id="55" name="テキスト ボックス 54">
            <a:extLst>
              <a:ext uri="{FF2B5EF4-FFF2-40B4-BE49-F238E27FC236}">
                <a16:creationId xmlns:a16="http://schemas.microsoft.com/office/drawing/2014/main" id="{37511901-8789-4F88-9B42-E1FB3ED93BC9}"/>
              </a:ext>
            </a:extLst>
          </p:cNvPr>
          <p:cNvSpPr txBox="1"/>
          <p:nvPr/>
        </p:nvSpPr>
        <p:spPr>
          <a:xfrm>
            <a:off x="128588" y="2144460"/>
            <a:ext cx="8968130" cy="404208"/>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spc="-70" dirty="0">
                <a:latin typeface="UD デジタル 教科書体 NK-R" panose="02020400000000000000" pitchFamily="18" charset="-128"/>
                <a:ea typeface="UD デジタル 教科書体 NK-R" panose="02020400000000000000" pitchFamily="18" charset="-128"/>
              </a:rPr>
              <a:t>　</a:t>
            </a:r>
            <a:r>
              <a:rPr lang="ja-JP" altLang="en-US" sz="1600" spc="-70" dirty="0" smtClean="0">
                <a:latin typeface="UD デジタル 教科書体 NK-R" panose="02020400000000000000" pitchFamily="18" charset="-128"/>
                <a:ea typeface="UD デジタル 教科書体 NK-R" panose="02020400000000000000" pitchFamily="18" charset="-128"/>
              </a:rPr>
              <a:t>①　交通</a:t>
            </a:r>
            <a:r>
              <a:rPr lang="ja-JP" altLang="en-US" sz="1600" spc="-70" dirty="0">
                <a:latin typeface="UD デジタル 教科書体 NK-R" panose="02020400000000000000" pitchFamily="18" charset="-128"/>
                <a:ea typeface="UD デジタル 教科書体 NK-R" panose="02020400000000000000" pitchFamily="18" charset="-128"/>
              </a:rPr>
              <a:t>ネットワークの強化やネットワークを</a:t>
            </a:r>
            <a:r>
              <a:rPr lang="ja-JP" altLang="en-US" sz="1600" spc="-70" dirty="0" smtClean="0">
                <a:latin typeface="UD デジタル 教科書体 NK-R" panose="02020400000000000000" pitchFamily="18" charset="-128"/>
                <a:ea typeface="UD デジタル 教科書体 NK-R" panose="02020400000000000000" pitchFamily="18" charset="-128"/>
              </a:rPr>
              <a:t>活かしたまちづくり</a:t>
            </a:r>
            <a:r>
              <a:rPr lang="ja-JP" altLang="en-US" sz="1600" spc="-70" dirty="0">
                <a:latin typeface="UD デジタル 教科書体 NK-R" panose="02020400000000000000" pitchFamily="18" charset="-128"/>
                <a:ea typeface="UD デジタル 教科書体 NK-R" panose="02020400000000000000" pitchFamily="18" charset="-128"/>
              </a:rPr>
              <a:t>による都市軸の</a:t>
            </a:r>
            <a:r>
              <a:rPr lang="ja-JP" altLang="en-US" sz="1600" spc="-70" dirty="0" smtClean="0">
                <a:latin typeface="UD デジタル 教科書体 NK-R" panose="02020400000000000000" pitchFamily="18" charset="-128"/>
                <a:ea typeface="UD デジタル 教科書体 NK-R" panose="02020400000000000000" pitchFamily="18" charset="-128"/>
              </a:rPr>
              <a:t>強化</a:t>
            </a:r>
            <a:endParaRPr lang="en-US" altLang="ja-JP" sz="1600" u="sng" spc="-70" dirty="0">
              <a:latin typeface="UD デジタル 教科書体 NK-R" panose="02020400000000000000" pitchFamily="18" charset="-128"/>
              <a:ea typeface="UD デジタル 教科書体 NK-R" panose="02020400000000000000" pitchFamily="18" charset="-128"/>
            </a:endParaRPr>
          </a:p>
        </p:txBody>
      </p:sp>
      <p:sp>
        <p:nvSpPr>
          <p:cNvPr id="56" name="正方形/長方形 55"/>
          <p:cNvSpPr/>
          <p:nvPr/>
        </p:nvSpPr>
        <p:spPr>
          <a:xfrm>
            <a:off x="228600" y="2178087"/>
            <a:ext cx="8626806" cy="30437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テキスト ボックス 56">
            <a:extLst>
              <a:ext uri="{FF2B5EF4-FFF2-40B4-BE49-F238E27FC236}">
                <a16:creationId xmlns:a16="http://schemas.microsoft.com/office/drawing/2014/main" id="{37511901-8789-4F88-9B42-E1FB3ED93BC9}"/>
              </a:ext>
            </a:extLst>
          </p:cNvPr>
          <p:cNvSpPr txBox="1"/>
          <p:nvPr/>
        </p:nvSpPr>
        <p:spPr>
          <a:xfrm>
            <a:off x="128588" y="2619481"/>
            <a:ext cx="8968130" cy="396000"/>
          </a:xfrm>
          <a:prstGeom prst="rect">
            <a:avLst/>
          </a:prstGeom>
          <a:noFill/>
          <a:ln w="12700">
            <a:noFill/>
            <a:prstDash val="sysDash"/>
          </a:ln>
        </p:spPr>
        <p:txBody>
          <a:bodyPr wrap="square" lIns="72000" tIns="72000" rIns="72000" bIns="72000" rtlCol="0" anchor="t" anchorCtr="0">
            <a:noAutofit/>
          </a:bodyPr>
          <a:lstStyle/>
          <a:p>
            <a:pPr algn="just">
              <a:lnSpc>
                <a:spcPts val="2400"/>
              </a:lnSpc>
            </a:pPr>
            <a:r>
              <a:rPr lang="ja-JP" altLang="en-US" sz="1600" spc="-70" dirty="0">
                <a:latin typeface="UD デジタル 教科書体 NK-R" panose="02020400000000000000" pitchFamily="18" charset="-128"/>
                <a:ea typeface="UD デジタル 教科書体 NK-R" panose="02020400000000000000" pitchFamily="18" charset="-128"/>
              </a:rPr>
              <a:t>　</a:t>
            </a:r>
            <a:r>
              <a:rPr lang="ja-JP" altLang="en-US" sz="1600" spc="-70" dirty="0" smtClean="0">
                <a:latin typeface="UD デジタル 教科書体 NK-R" panose="02020400000000000000" pitchFamily="18" charset="-128"/>
                <a:ea typeface="UD デジタル 教科書体 NK-R" panose="02020400000000000000" pitchFamily="18" charset="-128"/>
              </a:rPr>
              <a:t>②　主要</a:t>
            </a:r>
            <a:r>
              <a:rPr lang="ja-JP" altLang="en-US" sz="1600" spc="-70" dirty="0">
                <a:latin typeface="UD デジタル 教科書体 NK-R" panose="02020400000000000000" pitchFamily="18" charset="-128"/>
                <a:ea typeface="UD デジタル 教科書体 NK-R" panose="02020400000000000000" pitchFamily="18" charset="-128"/>
              </a:rPr>
              <a:t>な駅周辺や生活の中心となる場への都市機能の集積等</a:t>
            </a:r>
            <a:r>
              <a:rPr lang="ja-JP" altLang="en-US" sz="1600" spc="-70" dirty="0" smtClean="0">
                <a:latin typeface="UD デジタル 教科書体 NK-R" panose="02020400000000000000" pitchFamily="18" charset="-128"/>
                <a:ea typeface="UD デジタル 教科書体 NK-R" panose="02020400000000000000" pitchFamily="18" charset="-128"/>
              </a:rPr>
              <a:t>、集約型の歩いて暮らせるまちづくり</a:t>
            </a:r>
            <a:r>
              <a:rPr lang="ja-JP" altLang="en-US" sz="1600" spc="-70" dirty="0">
                <a:latin typeface="UD デジタル 教科書体 NK-R" panose="02020400000000000000" pitchFamily="18" charset="-128"/>
                <a:ea typeface="UD デジタル 教科書体 NK-R" panose="02020400000000000000" pitchFamily="18" charset="-128"/>
              </a:rPr>
              <a:t>の</a:t>
            </a:r>
            <a:r>
              <a:rPr lang="ja-JP" altLang="en-US" sz="1600" spc="-70" dirty="0" smtClean="0">
                <a:latin typeface="UD デジタル 教科書体 NK-R" panose="02020400000000000000" pitchFamily="18" charset="-128"/>
                <a:ea typeface="UD デジタル 教科書体 NK-R" panose="02020400000000000000" pitchFamily="18" charset="-128"/>
              </a:rPr>
              <a:t>推進</a:t>
            </a:r>
            <a:endParaRPr lang="en-US" altLang="ja-JP" sz="1600" u="sng" spc="-70" dirty="0">
              <a:latin typeface="UD デジタル 教科書体 NK-R" panose="02020400000000000000" pitchFamily="18" charset="-128"/>
              <a:ea typeface="UD デジタル 教科書体 NK-R" panose="02020400000000000000" pitchFamily="18" charset="-128"/>
            </a:endParaRPr>
          </a:p>
        </p:txBody>
      </p:sp>
      <p:sp>
        <p:nvSpPr>
          <p:cNvPr id="58" name="正方形/長方形 57"/>
          <p:cNvSpPr/>
          <p:nvPr/>
        </p:nvSpPr>
        <p:spPr>
          <a:xfrm>
            <a:off x="228601" y="2747592"/>
            <a:ext cx="8626805" cy="33694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9" name="グループ化 58"/>
          <p:cNvGrpSpPr/>
          <p:nvPr/>
        </p:nvGrpSpPr>
        <p:grpSpPr>
          <a:xfrm>
            <a:off x="104829" y="1521010"/>
            <a:ext cx="1260000" cy="395986"/>
            <a:chOff x="104829" y="1835336"/>
            <a:chExt cx="1260000" cy="395986"/>
          </a:xfrm>
        </p:grpSpPr>
        <p:sp>
          <p:nvSpPr>
            <p:cNvPr id="60" name="正方形/長方形 59"/>
            <p:cNvSpPr/>
            <p:nvPr/>
          </p:nvSpPr>
          <p:spPr>
            <a:xfrm>
              <a:off x="104829" y="1870086"/>
              <a:ext cx="1260000" cy="3612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テキスト ボックス 60">
              <a:extLst>
                <a:ext uri="{FF2B5EF4-FFF2-40B4-BE49-F238E27FC236}">
                  <a16:creationId xmlns:a16="http://schemas.microsoft.com/office/drawing/2014/main" id="{37511901-8789-4F88-9B42-E1FB3ED93BC9}"/>
                </a:ext>
              </a:extLst>
            </p:cNvPr>
            <p:cNvSpPr txBox="1"/>
            <p:nvPr/>
          </p:nvSpPr>
          <p:spPr>
            <a:xfrm>
              <a:off x="420690" y="1835336"/>
              <a:ext cx="634216" cy="380639"/>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a:latin typeface="UD デジタル 教科書体 NK-R" panose="02020400000000000000" pitchFamily="18" charset="-128"/>
                  <a:ea typeface="UD デジタル 教科書体 NK-R" panose="02020400000000000000" pitchFamily="18" charset="-128"/>
                </a:rPr>
                <a:t>目的</a:t>
              </a:r>
              <a:endParaRPr lang="en-US" altLang="ja-JP" sz="1600" b="1" dirty="0" smtClean="0">
                <a:latin typeface="UD デジタル 教科書体 NK-R" panose="02020400000000000000" pitchFamily="18" charset="-128"/>
                <a:ea typeface="UD デジタル 教科書体 NK-R" panose="02020400000000000000" pitchFamily="18" charset="-128"/>
              </a:endParaRPr>
            </a:p>
          </p:txBody>
        </p:sp>
      </p:grpSp>
      <p:grpSp>
        <p:nvGrpSpPr>
          <p:cNvPr id="62" name="グループ化 61"/>
          <p:cNvGrpSpPr/>
          <p:nvPr/>
        </p:nvGrpSpPr>
        <p:grpSpPr>
          <a:xfrm>
            <a:off x="104829" y="3321879"/>
            <a:ext cx="1550460" cy="418320"/>
            <a:chOff x="130230" y="3668145"/>
            <a:chExt cx="1550460" cy="418320"/>
          </a:xfrm>
        </p:grpSpPr>
        <p:sp>
          <p:nvSpPr>
            <p:cNvPr id="63" name="正方形/長方形 62"/>
            <p:cNvSpPr/>
            <p:nvPr/>
          </p:nvSpPr>
          <p:spPr>
            <a:xfrm>
              <a:off x="130230" y="3725229"/>
              <a:ext cx="1546170" cy="3612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テキスト ボックス 65">
              <a:extLst>
                <a:ext uri="{FF2B5EF4-FFF2-40B4-BE49-F238E27FC236}">
                  <a16:creationId xmlns:a16="http://schemas.microsoft.com/office/drawing/2014/main" id="{37511901-8789-4F88-9B42-E1FB3ED93BC9}"/>
                </a:ext>
              </a:extLst>
            </p:cNvPr>
            <p:cNvSpPr txBox="1"/>
            <p:nvPr/>
          </p:nvSpPr>
          <p:spPr>
            <a:xfrm>
              <a:off x="420690" y="3668145"/>
              <a:ext cx="1260000" cy="360000"/>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smtClean="0">
                  <a:latin typeface="UD デジタル 教科書体 NK-R" panose="02020400000000000000" pitchFamily="18" charset="-128"/>
                  <a:ea typeface="UD デジタル 教科書体 NK-R" panose="02020400000000000000" pitchFamily="18" charset="-128"/>
                </a:rPr>
                <a:t>推進体制</a:t>
              </a:r>
              <a:endParaRPr lang="en-US" altLang="ja-JP" sz="1600" b="1" dirty="0" smtClean="0">
                <a:latin typeface="UD デジタル 教科書体 NK-R" panose="02020400000000000000" pitchFamily="18" charset="-128"/>
                <a:ea typeface="UD デジタル 教科書体 NK-R" panose="02020400000000000000" pitchFamily="18" charset="-128"/>
              </a:endParaRPr>
            </a:p>
          </p:txBody>
        </p:sp>
      </p:grpSp>
      <p:sp>
        <p:nvSpPr>
          <p:cNvPr id="35" name="テキスト プレースホルダー 11">
            <a:extLst>
              <a:ext uri="{FF2B5EF4-FFF2-40B4-BE49-F238E27FC236}">
                <a16:creationId xmlns:a16="http://schemas.microsoft.com/office/drawing/2014/main" id="{B00317AD-BE2F-638B-D8FE-11AC906236AC}"/>
              </a:ext>
            </a:extLst>
          </p:cNvPr>
          <p:cNvSpPr txBox="1">
            <a:spLocks/>
          </p:cNvSpPr>
          <p:nvPr/>
        </p:nvSpPr>
        <p:spPr>
          <a:xfrm>
            <a:off x="1260000" y="108000"/>
            <a:ext cx="7596000" cy="540000"/>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kumimoji="1" sz="1600" b="1" kern="120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1800"/>
              </a:lnSpc>
              <a:spcBef>
                <a:spcPts val="0"/>
              </a:spcBef>
            </a:pPr>
            <a:r>
              <a:rPr lang="ja-JP" altLang="en-US" sz="1800" dirty="0" smtClean="0">
                <a:latin typeface="UD デジタル 教科書体 NK-R" panose="02020400000000000000" pitchFamily="18" charset="-128"/>
                <a:ea typeface="UD デジタル 教科書体 NK-R" panose="02020400000000000000" pitchFamily="18" charset="-128"/>
              </a:rPr>
              <a:t>民間主導のまちづくりを推進するための環境整備</a:t>
            </a:r>
            <a:r>
              <a:rPr lang="en-US" altLang="ja-JP" sz="1800" dirty="0" smtClean="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（鉄道沿線まちづくりの推進）</a:t>
            </a:r>
            <a:endParaRPr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7526215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26</a:t>
            </a:fld>
            <a:endParaRPr lang="ja-JP" altLang="en-US" sz="1800" dirty="0">
              <a:latin typeface="Meiryo UI" panose="020B0604030504040204" pitchFamily="50" charset="-128"/>
              <a:ea typeface="Meiryo UI" panose="020B0604030504040204" pitchFamily="50" charset="-128"/>
            </a:endParaRPr>
          </a:p>
        </p:txBody>
      </p:sp>
      <p:grpSp>
        <p:nvGrpSpPr>
          <p:cNvPr id="41" name="グループ化 40"/>
          <p:cNvGrpSpPr/>
          <p:nvPr/>
        </p:nvGrpSpPr>
        <p:grpSpPr>
          <a:xfrm>
            <a:off x="92129" y="139670"/>
            <a:ext cx="8964919" cy="685800"/>
            <a:chOff x="92129" y="139670"/>
            <a:chExt cx="8964919" cy="685800"/>
          </a:xfrm>
        </p:grpSpPr>
        <p:pic>
          <p:nvPicPr>
            <p:cNvPr id="43" name="図 42">
              <a:extLst>
                <a:ext uri="{FF2B5EF4-FFF2-40B4-BE49-F238E27FC236}">
                  <a16:creationId xmlns:a16="http://schemas.microsoft.com/office/drawing/2014/main" id="{970D6336-A69B-27FE-D6FD-D28D6685DB79}"/>
                </a:ext>
              </a:extLst>
            </p:cNvPr>
            <p:cNvPicPr>
              <a:picLocks noChangeAspect="1"/>
            </p:cNvPicPr>
            <p:nvPr/>
          </p:nvPicPr>
          <p:blipFill>
            <a:blip r:embed="rId2"/>
            <a:stretch>
              <a:fillRect/>
            </a:stretch>
          </p:blipFill>
          <p:spPr>
            <a:xfrm>
              <a:off x="92129" y="139670"/>
              <a:ext cx="1085850" cy="685800"/>
            </a:xfrm>
            <a:prstGeom prst="rect">
              <a:avLst/>
            </a:prstGeom>
          </p:spPr>
        </p:pic>
        <p:sp>
          <p:nvSpPr>
            <p:cNvPr id="44" name="正方形/長方形 43">
              <a:extLst>
                <a:ext uri="{FF2B5EF4-FFF2-40B4-BE49-F238E27FC236}">
                  <a16:creationId xmlns:a16="http://schemas.microsoft.com/office/drawing/2014/main" id="{77FE0724-FDE8-4A41-4EC8-E3C73630B5EE}"/>
                </a:ext>
              </a:extLst>
            </p:cNvPr>
            <p:cNvSpPr/>
            <p:nvPr/>
          </p:nvSpPr>
          <p:spPr>
            <a:xfrm>
              <a:off x="1173048" y="614102"/>
              <a:ext cx="7884000" cy="72000"/>
            </a:xfrm>
            <a:prstGeom prst="rect">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2" name="テキスト ボックス 61"/>
          <p:cNvSpPr txBox="1"/>
          <p:nvPr/>
        </p:nvSpPr>
        <p:spPr>
          <a:xfrm>
            <a:off x="195766" y="157901"/>
            <a:ext cx="947031" cy="514738"/>
          </a:xfrm>
          <a:prstGeom prst="rect">
            <a:avLst/>
          </a:prstGeom>
          <a:solidFill>
            <a:srgbClr val="036EB8"/>
          </a:solidFill>
        </p:spPr>
        <p:txBody>
          <a:bodyPr wrap="square" lIns="0" tIns="72000" rIns="0" bIns="72000" rtlCol="0">
            <a:spAutoFit/>
          </a:bodyP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取組❷</a:t>
            </a:r>
            <a:endParaRPr kumimoji="1" lang="ja-JP" alt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9" name="テキスト ボックス 68"/>
          <p:cNvSpPr txBox="1"/>
          <p:nvPr/>
        </p:nvSpPr>
        <p:spPr>
          <a:xfrm>
            <a:off x="272920" y="2498097"/>
            <a:ext cx="17844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◆推進体制（例）</a:t>
            </a:r>
            <a:endParaRPr kumimoji="1" lang="en-US" altLang="ja-JP" sz="1600" b="1" i="0" u="sng" strike="noStrike" kern="1200" cap="none" spc="0" normalizeH="0" baseline="3000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70" name="テキスト ボックス 69"/>
          <p:cNvSpPr txBox="1"/>
          <p:nvPr/>
        </p:nvSpPr>
        <p:spPr>
          <a:xfrm>
            <a:off x="359125" y="4850957"/>
            <a:ext cx="17844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◆検討手順</a:t>
            </a:r>
            <a:endParaRPr kumimoji="1" lang="en-US" altLang="ja-JP" sz="1600" b="1" i="0" u="sng" strike="noStrike" kern="1200" cap="none" spc="0" normalizeH="0" baseline="3000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71" name="テキスト ボックス 70">
            <a:extLst>
              <a:ext uri="{FF2B5EF4-FFF2-40B4-BE49-F238E27FC236}">
                <a16:creationId xmlns:a16="http://schemas.microsoft.com/office/drawing/2014/main" id="{37511901-8789-4F88-9B42-E1FB3ED93BC9}"/>
              </a:ext>
            </a:extLst>
          </p:cNvPr>
          <p:cNvSpPr txBox="1"/>
          <p:nvPr/>
        </p:nvSpPr>
        <p:spPr>
          <a:xfrm>
            <a:off x="144000" y="1291569"/>
            <a:ext cx="8856000" cy="1080000"/>
          </a:xfrm>
          <a:prstGeom prst="rect">
            <a:avLst/>
          </a:prstGeom>
          <a:noFill/>
          <a:ln w="12700">
            <a:solidFill>
              <a:schemeClr val="bg1">
                <a:lumMod val="50000"/>
              </a:schemeClr>
            </a:solidFill>
            <a:prstDash val="sysDash"/>
          </a:ln>
        </p:spPr>
        <p:txBody>
          <a:bodyPr wrap="square" lIns="108000" tIns="72000" rIns="108000" bIns="72000" rtlCol="0" anchor="t" anchorCtr="0">
            <a:noAutofit/>
          </a:bodyPr>
          <a:lstStyle/>
          <a:p>
            <a:pPr marL="72000" indent="-540000" algn="just"/>
            <a:r>
              <a:rPr lang="ja-JP" altLang="en-US" sz="1600" spc="-100" dirty="0" smtClean="0">
                <a:latin typeface="UD デジタル 教科書体 NK-R" panose="02020400000000000000" pitchFamily="18" charset="-128"/>
                <a:ea typeface="UD デジタル 教科書体 NK-R" panose="02020400000000000000" pitchFamily="18" charset="-128"/>
              </a:rPr>
              <a:t>・鉄道事業者や沿線市町村等が参画する会議体の設置など推進体制を整備し、沿線まちづくりの方向性</a:t>
            </a:r>
            <a:r>
              <a:rPr lang="ja-JP" altLang="en-US" sz="1600" spc="-100" dirty="0">
                <a:latin typeface="UD デジタル 教科書体 NK-R" panose="02020400000000000000" pitchFamily="18" charset="-128"/>
                <a:ea typeface="UD デジタル 教科書体 NK-R" panose="02020400000000000000" pitchFamily="18" charset="-128"/>
              </a:rPr>
              <a:t>等</a:t>
            </a:r>
            <a:r>
              <a:rPr lang="ja-JP" altLang="en-US" sz="1600" spc="-100" dirty="0" smtClean="0">
                <a:latin typeface="UD デジタル 教科書体 NK-R" panose="02020400000000000000" pitchFamily="18" charset="-128"/>
                <a:ea typeface="UD デジタル 教科書体 NK-R" panose="02020400000000000000" pitchFamily="18" charset="-128"/>
              </a:rPr>
              <a:t>について検討、共有したうえで具体的方策</a:t>
            </a:r>
            <a:r>
              <a:rPr lang="ja-JP" altLang="en-US" sz="1600" spc="-100" dirty="0">
                <a:latin typeface="UD デジタル 教科書体 NK-R" panose="02020400000000000000" pitchFamily="18" charset="-128"/>
                <a:ea typeface="UD デジタル 教科書体 NK-R" panose="02020400000000000000" pitchFamily="18" charset="-128"/>
              </a:rPr>
              <a:t>を</a:t>
            </a:r>
            <a:r>
              <a:rPr lang="ja-JP" altLang="en-US" sz="1600" spc="-100" dirty="0" smtClean="0">
                <a:latin typeface="UD デジタル 教科書体 NK-R" panose="02020400000000000000" pitchFamily="18" charset="-128"/>
                <a:ea typeface="UD デジタル 教科書体 NK-R" panose="02020400000000000000" pitchFamily="18" charset="-128"/>
              </a:rPr>
              <a:t>実施</a:t>
            </a:r>
            <a:endParaRPr lang="en-US" altLang="ja-JP" sz="1600" spc="-100" dirty="0" smtClean="0">
              <a:latin typeface="UD デジタル 教科書体 NK-R" panose="02020400000000000000" pitchFamily="18" charset="-128"/>
              <a:ea typeface="UD デジタル 教科書体 NK-R" panose="02020400000000000000" pitchFamily="18" charset="-128"/>
            </a:endParaRPr>
          </a:p>
          <a:p>
            <a:pPr marL="90000" indent="-457200" algn="just"/>
            <a:r>
              <a:rPr lang="ja-JP" altLang="en-US" sz="1600" spc="-100" dirty="0" smtClean="0">
                <a:latin typeface="UD デジタル 教科書体 NK-R" panose="02020400000000000000" pitchFamily="18" charset="-128"/>
                <a:ea typeface="UD デジタル 教科書体 NK-R" panose="02020400000000000000" pitchFamily="18" charset="-128"/>
              </a:rPr>
              <a:t>・その他、都市軸の強化や魅力向上につながる取組については、他の路線においても活用が可能となるよう　　情報を共有</a:t>
            </a:r>
            <a:endParaRPr lang="ja-JP" altLang="en-US" sz="1600" spc="-100" dirty="0">
              <a:latin typeface="UD デジタル 教科書体 NK-R" panose="02020400000000000000" pitchFamily="18" charset="-128"/>
              <a:ea typeface="UD デジタル 教科書体 NK-R" panose="02020400000000000000" pitchFamily="18" charset="-128"/>
            </a:endParaRPr>
          </a:p>
        </p:txBody>
      </p:sp>
      <p:grpSp>
        <p:nvGrpSpPr>
          <p:cNvPr id="72" name="グループ化 71"/>
          <p:cNvGrpSpPr/>
          <p:nvPr/>
        </p:nvGrpSpPr>
        <p:grpSpPr>
          <a:xfrm>
            <a:off x="108000" y="797632"/>
            <a:ext cx="1808329" cy="418320"/>
            <a:chOff x="162794" y="669040"/>
            <a:chExt cx="1808329" cy="418320"/>
          </a:xfrm>
        </p:grpSpPr>
        <p:sp>
          <p:nvSpPr>
            <p:cNvPr id="73" name="正方形/長方形 72"/>
            <p:cNvSpPr/>
            <p:nvPr/>
          </p:nvSpPr>
          <p:spPr>
            <a:xfrm>
              <a:off x="162794" y="726124"/>
              <a:ext cx="1728420" cy="3612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テキスト ボックス 75">
              <a:extLst>
                <a:ext uri="{FF2B5EF4-FFF2-40B4-BE49-F238E27FC236}">
                  <a16:creationId xmlns:a16="http://schemas.microsoft.com/office/drawing/2014/main" id="{37511901-8789-4F88-9B42-E1FB3ED93BC9}"/>
                </a:ext>
              </a:extLst>
            </p:cNvPr>
            <p:cNvSpPr txBox="1"/>
            <p:nvPr/>
          </p:nvSpPr>
          <p:spPr>
            <a:xfrm>
              <a:off x="359125" y="669040"/>
              <a:ext cx="1611998" cy="360000"/>
            </a:xfrm>
            <a:prstGeom prst="rect">
              <a:avLst/>
            </a:prstGeom>
            <a:noFill/>
            <a:ln w="12700">
              <a:noFill/>
              <a:prstDash val="sysDash"/>
            </a:ln>
          </p:spPr>
          <p:txBody>
            <a:bodyPr wrap="square" lIns="72000" tIns="72000" rIns="72000" bIns="72000" rtlCol="0" anchor="t" anchorCtr="0">
              <a:noAutofit/>
            </a:bodyPr>
            <a:lstStyle/>
            <a:p>
              <a:pPr>
                <a:lnSpc>
                  <a:spcPts val="2400"/>
                </a:lnSpc>
              </a:pPr>
              <a:r>
                <a:rPr lang="ja-JP" altLang="en-US" sz="1600" b="1" dirty="0" smtClean="0">
                  <a:latin typeface="UD デジタル 教科書体 NK-R" panose="02020400000000000000" pitchFamily="18" charset="-128"/>
                  <a:ea typeface="UD デジタル 教科書体 NK-R" panose="02020400000000000000" pitchFamily="18" charset="-128"/>
                </a:rPr>
                <a:t>取組の方向性</a:t>
              </a:r>
              <a:endParaRPr lang="en-US" altLang="ja-JP" sz="1600" b="1" dirty="0" smtClean="0">
                <a:latin typeface="UD デジタル 教科書体 NK-R" panose="02020400000000000000" pitchFamily="18" charset="-128"/>
                <a:ea typeface="UD デジタル 教科書体 NK-R" panose="02020400000000000000" pitchFamily="18" charset="-128"/>
              </a:endParaRPr>
            </a:p>
          </p:txBody>
        </p:sp>
      </p:grpSp>
      <p:pic>
        <p:nvPicPr>
          <p:cNvPr id="77" name="図 76"/>
          <p:cNvPicPr>
            <a:picLocks noChangeAspect="1"/>
          </p:cNvPicPr>
          <p:nvPr/>
        </p:nvPicPr>
        <p:blipFill>
          <a:blip r:embed="rId3"/>
          <a:stretch>
            <a:fillRect/>
          </a:stretch>
        </p:blipFill>
        <p:spPr>
          <a:xfrm>
            <a:off x="2310073" y="4974862"/>
            <a:ext cx="4284000" cy="1828733"/>
          </a:xfrm>
          <a:prstGeom prst="rect">
            <a:avLst/>
          </a:prstGeom>
        </p:spPr>
      </p:pic>
      <p:pic>
        <p:nvPicPr>
          <p:cNvPr id="78" name="図 77"/>
          <p:cNvPicPr>
            <a:picLocks noChangeAspect="1"/>
          </p:cNvPicPr>
          <p:nvPr/>
        </p:nvPicPr>
        <p:blipFill>
          <a:blip r:embed="rId4"/>
          <a:stretch>
            <a:fillRect/>
          </a:stretch>
        </p:blipFill>
        <p:spPr>
          <a:xfrm>
            <a:off x="1085822" y="2599693"/>
            <a:ext cx="6696000" cy="2312631"/>
          </a:xfrm>
          <a:prstGeom prst="rect">
            <a:avLst/>
          </a:prstGeom>
        </p:spPr>
      </p:pic>
      <p:sp>
        <p:nvSpPr>
          <p:cNvPr id="16" name="テキスト プレースホルダー 11">
            <a:extLst>
              <a:ext uri="{FF2B5EF4-FFF2-40B4-BE49-F238E27FC236}">
                <a16:creationId xmlns:a16="http://schemas.microsoft.com/office/drawing/2014/main" id="{B00317AD-BE2F-638B-D8FE-11AC906236AC}"/>
              </a:ext>
            </a:extLst>
          </p:cNvPr>
          <p:cNvSpPr txBox="1">
            <a:spLocks/>
          </p:cNvSpPr>
          <p:nvPr/>
        </p:nvSpPr>
        <p:spPr>
          <a:xfrm>
            <a:off x="1260000" y="108000"/>
            <a:ext cx="7596000" cy="540000"/>
          </a:xfrm>
          <a:prstGeom prst="rect">
            <a:avLst/>
          </a:prstGeom>
        </p:spPr>
        <p:txBody>
          <a:bodyPr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kumimoji="1" sz="1600" b="1" kern="120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1800"/>
              </a:lnSpc>
              <a:spcBef>
                <a:spcPts val="0"/>
              </a:spcBef>
            </a:pPr>
            <a:r>
              <a:rPr lang="ja-JP" altLang="en-US" sz="1800" dirty="0" smtClean="0">
                <a:latin typeface="UD デジタル 教科書体 NK-R" panose="02020400000000000000" pitchFamily="18" charset="-128"/>
                <a:ea typeface="UD デジタル 教科書体 NK-R" panose="02020400000000000000" pitchFamily="18" charset="-128"/>
              </a:rPr>
              <a:t>民間主導のまちづくりを推進するための環境整備</a:t>
            </a:r>
            <a:r>
              <a:rPr lang="en-US" altLang="ja-JP" sz="1800" dirty="0" smtClean="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（鉄道沿線まちづくりの推進）</a:t>
            </a:r>
            <a:endParaRPr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313234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4671" y="4806006"/>
            <a:ext cx="2160000" cy="1370467"/>
          </a:xfrm>
          <a:prstGeom prst="rect">
            <a:avLst/>
          </a:prstGeom>
        </p:spPr>
      </p:pic>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20681" t="30105" r="3472" b="5621"/>
          <a:stretch/>
        </p:blipFill>
        <p:spPr>
          <a:xfrm>
            <a:off x="6727123" y="2469263"/>
            <a:ext cx="2160000" cy="1372279"/>
          </a:xfrm>
          <a:prstGeom prst="rect">
            <a:avLst/>
          </a:prstGeom>
        </p:spPr>
      </p:pic>
      <p:sp>
        <p:nvSpPr>
          <p:cNvPr id="5" name="正方形/長方形 4"/>
          <p:cNvSpPr/>
          <p:nvPr/>
        </p:nvSpPr>
        <p:spPr>
          <a:xfrm>
            <a:off x="238797" y="6293686"/>
            <a:ext cx="2153738" cy="276999"/>
          </a:xfrm>
          <a:prstGeom prst="rect">
            <a:avLst/>
          </a:prstGeom>
          <a:noFill/>
          <a:ln w="25400" cap="flat" cmpd="sng" algn="ctr">
            <a:noFill/>
            <a:prstDash val="solid"/>
          </a:ln>
          <a:effectLst/>
        </p:spPr>
        <p:txBody>
          <a:bodyPr wrap="square" lIns="0" tIns="0" rIns="0" bIns="0" rtlCol="0" anchor="ctr">
            <a:spAutoFit/>
          </a:bodyPr>
          <a:lstStyle/>
          <a:p>
            <a:pPr algn="ctr" defTabSz="766908" fontAlgn="base">
              <a:spcBef>
                <a:spcPct val="0"/>
              </a:spcBef>
              <a:spcAft>
                <a:spcPct val="0"/>
              </a:spcAft>
              <a:defRPr/>
            </a:pPr>
            <a:r>
              <a:rPr kumimoji="0" lang="ja-JP" altLang="en-US" sz="900" kern="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海上交通の活性化に向けた</a:t>
            </a:r>
            <a:endParaRPr kumimoji="0" lang="en-US" altLang="ja-JP" sz="900" kern="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66908" fontAlgn="base">
              <a:spcBef>
                <a:spcPct val="0"/>
              </a:spcBef>
              <a:spcAft>
                <a:spcPct val="0"/>
              </a:spcAft>
              <a:defRPr/>
            </a:pPr>
            <a:r>
              <a:rPr kumimoji="0" lang="ja-JP" altLang="en-US" sz="900" kern="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舟運事業社会実験（堺旧港）</a:t>
            </a:r>
            <a:r>
              <a:rPr kumimoji="0" lang="en-US" altLang="ja-JP" sz="900" kern="0" baseline="300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0" lang="ja-JP" altLang="en-US" sz="900" kern="0" baseline="300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３</a:t>
            </a:r>
            <a:endParaRPr kumimoji="0" lang="ja-JP" altLang="en-US" sz="900" kern="0" baseline="30000" dirty="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7" name="正方形/長方形 6"/>
          <p:cNvSpPr/>
          <p:nvPr/>
        </p:nvSpPr>
        <p:spPr>
          <a:xfrm>
            <a:off x="238686" y="4346688"/>
            <a:ext cx="2163156" cy="483328"/>
          </a:xfrm>
          <a:prstGeom prst="rect">
            <a:avLst/>
          </a:prstGeom>
          <a:solidFill>
            <a:srgbClr val="FFFF66">
              <a:alpha val="87059"/>
            </a:srgbClr>
          </a:solidFill>
          <a:ln w="9525">
            <a:noFill/>
          </a:ln>
        </p:spPr>
        <p:txBody>
          <a:bodyPr wrap="square" lIns="0" tIns="0" rIns="0" bIns="0" anchor="ctr" anchorCtr="0">
            <a:noAutofit/>
          </a:bodyPr>
          <a:lstStyle/>
          <a:p>
            <a:pPr algn="ctr" defTabSz="422041"/>
            <a:r>
              <a:rPr kumimoji="0" lang="ja-JP" altLang="en-US" sz="1292" spc="-37" dirty="0">
                <a:solidFill>
                  <a:prstClr val="black"/>
                </a:solidFill>
                <a:latin typeface="UD デジタル 教科書体 NK-B" panose="02020700000000000000" pitchFamily="18" charset="-128"/>
                <a:ea typeface="UD デジタル 教科書体 NK-B" panose="02020700000000000000" pitchFamily="18" charset="-128"/>
              </a:rPr>
              <a:t>大阪広域ベイエリアまちづくり  </a:t>
            </a:r>
            <a:endParaRPr kumimoji="0" lang="en-US" altLang="ja-JP" sz="1292" spc="-37"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8" name="正方形/長方形 7"/>
          <p:cNvSpPr/>
          <p:nvPr/>
        </p:nvSpPr>
        <p:spPr>
          <a:xfrm>
            <a:off x="6730070" y="2008893"/>
            <a:ext cx="2164840" cy="489150"/>
          </a:xfrm>
          <a:prstGeom prst="rect">
            <a:avLst/>
          </a:prstGeom>
          <a:solidFill>
            <a:schemeClr val="accent5">
              <a:lumMod val="40000"/>
              <a:lumOff val="60000"/>
            </a:schemeClr>
          </a:solidFill>
          <a:ln w="9525">
            <a:noFill/>
          </a:ln>
        </p:spPr>
        <p:txBody>
          <a:bodyPr wrap="square" lIns="33231" rIns="33231" anchor="ctr" anchorCtr="0">
            <a:noAutofit/>
          </a:bodyPr>
          <a:lstStyle/>
          <a:p>
            <a:pPr algn="ctr" defTabSz="422041">
              <a:lnSpc>
                <a:spcPts val="1662"/>
              </a:lnSpc>
            </a:pPr>
            <a:r>
              <a:rPr kumimoji="0" lang="ja-JP" altLang="en-US" sz="1292" spc="-37" dirty="0">
                <a:solidFill>
                  <a:prstClr val="black"/>
                </a:solidFill>
                <a:latin typeface="UD デジタル 教科書体 NK-B" panose="02020700000000000000" pitchFamily="18" charset="-128"/>
                <a:ea typeface="UD デジタル 教科書体 NK-B" panose="02020700000000000000" pitchFamily="18" charset="-128"/>
              </a:rPr>
              <a:t>淀川沿</a:t>
            </a:r>
            <a:r>
              <a:rPr kumimoji="0" lang="ja-JP" altLang="en-US" sz="1292" spc="-37" dirty="0" smtClean="0">
                <a:solidFill>
                  <a:prstClr val="black"/>
                </a:solidFill>
                <a:latin typeface="UD デジタル 教科書体 NK-B" panose="02020700000000000000" pitchFamily="18" charset="-128"/>
                <a:ea typeface="UD デジタル 教科書体 NK-B" panose="02020700000000000000" pitchFamily="18" charset="-128"/>
              </a:rPr>
              <a:t>川のまちづくり</a:t>
            </a:r>
            <a:endParaRPr kumimoji="0" lang="en-US" altLang="ja-JP" sz="1477" spc="-37"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1" name="正方形/長方形 10"/>
          <p:cNvSpPr/>
          <p:nvPr/>
        </p:nvSpPr>
        <p:spPr>
          <a:xfrm>
            <a:off x="6529813" y="3879126"/>
            <a:ext cx="2527235" cy="138499"/>
          </a:xfrm>
          <a:prstGeom prst="rect">
            <a:avLst/>
          </a:prstGeom>
          <a:noFill/>
          <a:ln w="25400" cap="flat" cmpd="sng" algn="ctr">
            <a:noFill/>
            <a:prstDash val="solid"/>
          </a:ln>
          <a:effectLst/>
        </p:spPr>
        <p:txBody>
          <a:bodyPr wrap="square" lIns="0" tIns="0" rIns="0" bIns="0" rtlCol="0" anchor="ctr">
            <a:spAutoFit/>
          </a:bodyPr>
          <a:lstStyle/>
          <a:p>
            <a:pPr algn="ctr" defTabSz="766908" fontAlgn="base">
              <a:spcBef>
                <a:spcPct val="0"/>
              </a:spcBef>
              <a:spcAft>
                <a:spcPct val="0"/>
              </a:spcAft>
              <a:defRPr/>
            </a:pPr>
            <a:r>
              <a:rPr kumimoji="0" lang="ja-JP" altLang="en-US" sz="900" kern="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ロハスパーク枚方</a:t>
            </a:r>
            <a:r>
              <a:rPr kumimoji="0" lang="en-US" altLang="ja-JP" sz="900" kern="0" baseline="300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0" lang="ja-JP" altLang="en-US" sz="900" kern="0" baseline="300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２</a:t>
            </a:r>
            <a:endParaRPr kumimoji="0" lang="en-US" altLang="ja-JP" sz="900" kern="0" baseline="300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9" name="正方形/長方形 8"/>
          <p:cNvSpPr/>
          <p:nvPr/>
        </p:nvSpPr>
        <p:spPr>
          <a:xfrm>
            <a:off x="240264" y="1997404"/>
            <a:ext cx="2145804" cy="481589"/>
          </a:xfrm>
          <a:prstGeom prst="rect">
            <a:avLst/>
          </a:prstGeom>
          <a:solidFill>
            <a:srgbClr val="FF66FF"/>
          </a:solidFill>
          <a:ln w="9525">
            <a:noFill/>
          </a:ln>
        </p:spPr>
        <p:txBody>
          <a:bodyPr wrap="square" lIns="0" tIns="0" rIns="0" bIns="0" anchor="ctr" anchorCtr="0">
            <a:noAutofit/>
          </a:bodyPr>
          <a:lstStyle/>
          <a:p>
            <a:pPr algn="ctr" defTabSz="422041">
              <a:lnSpc>
                <a:spcPts val="1662"/>
              </a:lnSpc>
            </a:pPr>
            <a:r>
              <a:rPr kumimoji="0" lang="ja-JP" altLang="en-US" sz="1292" spc="-37" dirty="0" smtClean="0">
                <a:solidFill>
                  <a:prstClr val="black"/>
                </a:solidFill>
                <a:latin typeface="UD デジタル 教科書体 NK-B" panose="02020700000000000000" pitchFamily="18" charset="-128"/>
                <a:ea typeface="UD デジタル 教科書体 NK-B" panose="02020700000000000000" pitchFamily="18" charset="-128"/>
              </a:rPr>
              <a:t>自転車を活用した</a:t>
            </a:r>
            <a:endParaRPr kumimoji="0" lang="en-US" altLang="ja-JP" sz="1292" spc="-37" dirty="0" smtClean="0">
              <a:solidFill>
                <a:prstClr val="black"/>
              </a:solidFill>
              <a:latin typeface="UD デジタル 教科書体 NK-B" panose="02020700000000000000" pitchFamily="18" charset="-128"/>
              <a:ea typeface="UD デジタル 教科書体 NK-B" panose="02020700000000000000" pitchFamily="18" charset="-128"/>
            </a:endParaRPr>
          </a:p>
          <a:p>
            <a:pPr algn="ctr" defTabSz="422041">
              <a:lnSpc>
                <a:spcPts val="1662"/>
              </a:lnSpc>
            </a:pPr>
            <a:r>
              <a:rPr kumimoji="0" lang="ja-JP" altLang="en-US" sz="1292" spc="-37" dirty="0">
                <a:solidFill>
                  <a:prstClr val="black"/>
                </a:solidFill>
                <a:latin typeface="UD デジタル 教科書体 NK-B" panose="02020700000000000000" pitchFamily="18" charset="-128"/>
                <a:ea typeface="UD デジタル 教科書体 NK-B" panose="02020700000000000000" pitchFamily="18" charset="-128"/>
              </a:rPr>
              <a:t>広域</a:t>
            </a:r>
            <a:r>
              <a:rPr kumimoji="0" lang="ja-JP" altLang="en-US" sz="1292" spc="-37" dirty="0" smtClean="0">
                <a:solidFill>
                  <a:prstClr val="black"/>
                </a:solidFill>
                <a:latin typeface="UD デジタル 教科書体 NK-B" panose="02020700000000000000" pitchFamily="18" charset="-128"/>
                <a:ea typeface="UD デジタル 教科書体 NK-B" panose="02020700000000000000" pitchFamily="18" charset="-128"/>
              </a:rPr>
              <a:t>連携型まちづくり</a:t>
            </a:r>
            <a:endParaRPr kumimoji="0" lang="en-US" altLang="ja-JP" sz="1292" spc="-37"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55" name="正方形/長方形 54"/>
          <p:cNvSpPr/>
          <p:nvPr/>
        </p:nvSpPr>
        <p:spPr>
          <a:xfrm>
            <a:off x="6700940" y="6221170"/>
            <a:ext cx="2316126" cy="138499"/>
          </a:xfrm>
          <a:prstGeom prst="rect">
            <a:avLst/>
          </a:prstGeom>
          <a:noFill/>
          <a:ln w="25400" cap="flat" cmpd="sng" algn="ctr">
            <a:noFill/>
            <a:prstDash val="solid"/>
          </a:ln>
          <a:effectLst/>
        </p:spPr>
        <p:txBody>
          <a:bodyPr wrap="square" lIns="0" tIns="0" rIns="0" bIns="0" rtlCol="0" anchor="ctr">
            <a:spAutoFit/>
          </a:bodyPr>
          <a:lstStyle/>
          <a:p>
            <a:pPr algn="ctr" defTabSz="766908" fontAlgn="base">
              <a:spcBef>
                <a:spcPct val="0"/>
              </a:spcBef>
              <a:spcAft>
                <a:spcPct val="0"/>
              </a:spcAft>
              <a:defRPr/>
            </a:pPr>
            <a:r>
              <a:rPr kumimoji="0" lang="ja-JP" altLang="en-US" sz="900" kern="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飯盛山歴史山歩</a:t>
            </a:r>
            <a:r>
              <a:rPr kumimoji="0" lang="en-US" altLang="ja-JP" sz="900" kern="0" baseline="300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kumimoji="0" lang="ja-JP" altLang="en-US" sz="900" kern="0" baseline="300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４</a:t>
            </a:r>
            <a:endParaRPr kumimoji="0" lang="en-US" altLang="ja-JP" sz="900" kern="0" baseline="30000" dirty="0" smtClean="0">
              <a:solidFill>
                <a:prstClr val="black"/>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83" name="正方形/長方形 82">
            <a:extLst>
              <a:ext uri="{FF2B5EF4-FFF2-40B4-BE49-F238E27FC236}">
                <a16:creationId xmlns:a16="http://schemas.microsoft.com/office/drawing/2014/main" id="{77FE0724-FDE8-4A41-4EC8-E3C73630B5EE}"/>
              </a:ext>
            </a:extLst>
          </p:cNvPr>
          <p:cNvSpPr/>
          <p:nvPr/>
        </p:nvSpPr>
        <p:spPr>
          <a:xfrm>
            <a:off x="1103509" y="867729"/>
            <a:ext cx="7920000" cy="7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6" name="正方形/長方形 85"/>
          <p:cNvSpPr/>
          <p:nvPr/>
        </p:nvSpPr>
        <p:spPr>
          <a:xfrm>
            <a:off x="6733398" y="4330563"/>
            <a:ext cx="2177027" cy="475443"/>
          </a:xfrm>
          <a:prstGeom prst="rect">
            <a:avLst/>
          </a:prstGeom>
          <a:solidFill>
            <a:schemeClr val="accent6">
              <a:lumMod val="40000"/>
              <a:lumOff val="60000"/>
            </a:schemeClr>
          </a:solidFill>
          <a:ln w="9525">
            <a:noFill/>
          </a:ln>
        </p:spPr>
        <p:txBody>
          <a:bodyPr wrap="square" lIns="33231" rIns="33231" anchor="ctr" anchorCtr="0">
            <a:noAutofit/>
          </a:bodyPr>
          <a:lstStyle/>
          <a:p>
            <a:pPr algn="ctr" defTabSz="422041">
              <a:lnSpc>
                <a:spcPts val="1662"/>
              </a:lnSpc>
            </a:pPr>
            <a:r>
              <a:rPr kumimoji="0" lang="ja-JP" altLang="en-US" sz="1292" spc="-37" dirty="0" smtClean="0">
                <a:solidFill>
                  <a:prstClr val="black"/>
                </a:solidFill>
                <a:latin typeface="UD デジタル 教科書体 NK-B" panose="02020700000000000000" pitchFamily="18" charset="-128"/>
                <a:ea typeface="UD デジタル 教科書体 NK-B" panose="02020700000000000000" pitchFamily="18" charset="-128"/>
              </a:rPr>
              <a:t>生駒山系の歴史・文化資源を活かしたまちづくり</a:t>
            </a:r>
            <a:endParaRPr kumimoji="0" lang="en-US" altLang="ja-JP" sz="1477" spc="-37" dirty="0">
              <a:solidFill>
                <a:prstClr val="black"/>
              </a:solidFill>
              <a:latin typeface="UD デジタル 教科書体 NK-B" panose="02020700000000000000" pitchFamily="18" charset="-128"/>
              <a:ea typeface="UD デジタル 教科書体 NK-B" panose="02020700000000000000" pitchFamily="18" charset="-128"/>
            </a:endParaRPr>
          </a:p>
        </p:txBody>
      </p:sp>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t="14708"/>
          <a:stretch/>
        </p:blipFill>
        <p:spPr>
          <a:xfrm>
            <a:off x="240264" y="4855998"/>
            <a:ext cx="2160000" cy="1381726"/>
          </a:xfrm>
          <a:prstGeom prst="rect">
            <a:avLst/>
          </a:prstGeom>
        </p:spPr>
      </p:pic>
      <p:sp>
        <p:nvSpPr>
          <p:cNvPr id="80"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27</a:t>
            </a:fld>
            <a:endParaRPr lang="ja-JP" altLang="en-US" sz="1800" dirty="0">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A09734C9-920C-402F-A4FA-74317B8F7227}"/>
              </a:ext>
            </a:extLst>
          </p:cNvPr>
          <p:cNvSpPr txBox="1"/>
          <p:nvPr/>
        </p:nvSpPr>
        <p:spPr>
          <a:xfrm>
            <a:off x="523123" y="3815106"/>
            <a:ext cx="1681245" cy="247554"/>
          </a:xfrm>
          <a:prstGeom prst="rect">
            <a:avLst/>
          </a:prstGeom>
          <a:noFill/>
          <a:ln w="3175">
            <a:noFill/>
          </a:ln>
        </p:spPr>
        <p:txBody>
          <a:bodyPr wrap="square" lIns="36000" tIns="72000" rIns="36000" bIns="36000" rtlCol="0" anchor="ctr">
            <a:spAutoFit/>
          </a:bodyPr>
          <a:lstStyle/>
          <a:p>
            <a:pPr algn="ctr"/>
            <a:r>
              <a:rPr kumimoji="1" lang="ja-JP" altLang="en-US" sz="900" spc="-100" dirty="0">
                <a:latin typeface="UD デジタル 教科書体 NK-R" panose="02020400000000000000" pitchFamily="18" charset="-128"/>
                <a:ea typeface="UD デジタル 教科書体 NK-R" panose="02020400000000000000" pitchFamily="18" charset="-128"/>
              </a:rPr>
              <a:t>沿川を活用した</a:t>
            </a:r>
            <a:r>
              <a:rPr kumimoji="1" lang="ja-JP" altLang="en-US" sz="900" spc="-100" dirty="0" smtClean="0">
                <a:latin typeface="UD デジタル 教科書体 NK-R" panose="02020400000000000000" pitchFamily="18" charset="-128"/>
                <a:ea typeface="UD デジタル 教科書体 NK-R" panose="02020400000000000000" pitchFamily="18" charset="-128"/>
              </a:rPr>
              <a:t>サイクルルート</a:t>
            </a:r>
            <a:r>
              <a:rPr kumimoji="1" lang="en-US" altLang="ja-JP" sz="900" spc="-100" baseline="40000" dirty="0" smtClean="0">
                <a:latin typeface="UD デジタル 教科書体 NK-R" panose="02020400000000000000" pitchFamily="18" charset="-128"/>
                <a:ea typeface="UD デジタル 教科書体 NK-R" panose="02020400000000000000" pitchFamily="18" charset="-128"/>
              </a:rPr>
              <a:t>※</a:t>
            </a:r>
            <a:r>
              <a:rPr kumimoji="1" lang="ja-JP" altLang="en-US" sz="900" spc="-100" baseline="40000" dirty="0" smtClean="0">
                <a:latin typeface="UD デジタル 教科書体 NK-R" panose="02020400000000000000" pitchFamily="18" charset="-128"/>
                <a:ea typeface="UD デジタル 教科書体 NK-R" panose="02020400000000000000" pitchFamily="18" charset="-128"/>
              </a:rPr>
              <a:t>１</a:t>
            </a:r>
            <a:endParaRPr kumimoji="1" lang="en-US" altLang="ja-JP" sz="900" spc="-100" baseline="40000" dirty="0">
              <a:latin typeface="UD デジタル 教科書体 NK-R" panose="02020400000000000000" pitchFamily="18" charset="-128"/>
              <a:ea typeface="UD デジタル 教科書体 NK-R" panose="02020400000000000000" pitchFamily="18" charset="-128"/>
            </a:endParaRPr>
          </a:p>
        </p:txBody>
      </p:sp>
      <p:pic>
        <p:nvPicPr>
          <p:cNvPr id="89" name="図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264" y="2478993"/>
            <a:ext cx="2160000" cy="1347963"/>
          </a:xfrm>
          <a:prstGeom prst="rect">
            <a:avLst/>
          </a:prstGeom>
        </p:spPr>
      </p:pic>
      <p:sp>
        <p:nvSpPr>
          <p:cNvPr id="64" name="正方形/長方形 63">
            <a:extLst>
              <a:ext uri="{FF2B5EF4-FFF2-40B4-BE49-F238E27FC236}">
                <a16:creationId xmlns:a16="http://schemas.microsoft.com/office/drawing/2014/main" id="{FC1BA96C-B7D5-46F1-8167-2A742873EA68}"/>
              </a:ext>
            </a:extLst>
          </p:cNvPr>
          <p:cNvSpPr/>
          <p:nvPr/>
        </p:nvSpPr>
        <p:spPr>
          <a:xfrm>
            <a:off x="7418148" y="6520962"/>
            <a:ext cx="1725852" cy="3231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lvl="0" defTabSz="793307">
              <a:spcBef>
                <a:spcPct val="0"/>
              </a:spcBef>
              <a:defRPr/>
            </a:pPr>
            <a:r>
              <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※1,4</a:t>
            </a:r>
            <a:r>
              <a:rPr lang="ja-JP"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提供：大阪府</a:t>
            </a:r>
            <a:endParaRPr lang="en-US" altLang="zh-TW"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defTabSz="793307">
              <a:spcBef>
                <a:spcPct val="0"/>
              </a:spcBef>
              <a:defRPr/>
            </a:pPr>
            <a:r>
              <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a:t>
            </a:r>
            <a:r>
              <a:rPr lang="ja-JP"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提供</a:t>
            </a:r>
            <a:r>
              <a:rPr lang="zh-CN"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枚方市</a:t>
            </a:r>
            <a:endParaRPr lang="en-US" altLang="zh-CN"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spcBef>
                <a:spcPct val="0"/>
              </a:spcBef>
              <a:defRPr/>
            </a:pPr>
            <a:r>
              <a:rPr lang="en-US" altLang="ja-JP" sz="7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※3</a:t>
            </a:r>
            <a:r>
              <a:rPr lang="ja-JP" altLang="en-US" sz="7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出典：大阪港湾局</a:t>
            </a:r>
            <a:r>
              <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HP</a:t>
            </a:r>
            <a:endParaRPr lang="ja-JP" altLang="en-US" sz="7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2D8B1848-A312-4BF5-8150-4656A81BFC2C}"/>
              </a:ext>
            </a:extLst>
          </p:cNvPr>
          <p:cNvSpPr txBox="1"/>
          <p:nvPr/>
        </p:nvSpPr>
        <p:spPr>
          <a:xfrm>
            <a:off x="144000" y="1008000"/>
            <a:ext cx="8856000" cy="648000"/>
          </a:xfrm>
          <a:prstGeom prst="rect">
            <a:avLst/>
          </a:prstGeom>
          <a:noFill/>
          <a:ln w="12700">
            <a:solidFill>
              <a:schemeClr val="bg1">
                <a:lumMod val="50000"/>
              </a:schemeClr>
            </a:solidFill>
            <a:prstDash val="sysDash"/>
          </a:ln>
        </p:spPr>
        <p:txBody>
          <a:bodyPr wrap="square" lIns="108000" tIns="72000" rIns="108000" bIns="72000" rtlCol="0" anchor="ctr" anchorCtr="0">
            <a:noAutofit/>
          </a:bodyPr>
          <a:lstStyle/>
          <a:p>
            <a:pPr algn="just" defTabSz="422041">
              <a:spcAft>
                <a:spcPts val="277"/>
              </a:spcAft>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多様な地域資源を活かした地域活性化に向けて、広域的な観点から取組の推進</a:t>
            </a:r>
            <a:r>
              <a:rPr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rPr>
              <a:t>や地域</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魅力に</a:t>
            </a:r>
            <a:r>
              <a:rPr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rPr>
              <a:t>係る  情報</a:t>
            </a: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発信等を</a:t>
            </a:r>
            <a:r>
              <a:rPr lang="ja-JP" altLang="en-US" sz="1600" dirty="0" smtClean="0">
                <a:solidFill>
                  <a:prstClr val="black"/>
                </a:solidFill>
                <a:latin typeface="UD デジタル 教科書体 NK-R" panose="02020400000000000000" pitchFamily="18" charset="-128"/>
                <a:ea typeface="UD デジタル 教科書体 NK-R" panose="02020400000000000000" pitchFamily="18" charset="-128"/>
              </a:rPr>
              <a:t>実施</a:t>
            </a:r>
            <a:endParaRPr lang="ja-JP" altLang="en-US" sz="1600" dirty="0">
              <a:solidFill>
                <a:prstClr val="black"/>
              </a:solidFill>
              <a:latin typeface="UD デジタル 教科書体 NK-R" panose="02020400000000000000" pitchFamily="18" charset="-128"/>
              <a:ea typeface="UD デジタル 教科書体 NK-R" panose="02020400000000000000" pitchFamily="18" charset="-128"/>
            </a:endParaRPr>
          </a:p>
        </p:txBody>
      </p:sp>
      <p:pic>
        <p:nvPicPr>
          <p:cNvPr id="12" name="図 11"/>
          <p:cNvPicPr>
            <a:picLocks noChangeAspect="1"/>
          </p:cNvPicPr>
          <p:nvPr/>
        </p:nvPicPr>
        <p:blipFill>
          <a:blip r:embed="rId6"/>
          <a:stretch>
            <a:fillRect/>
          </a:stretch>
        </p:blipFill>
        <p:spPr>
          <a:xfrm>
            <a:off x="2759013" y="1810563"/>
            <a:ext cx="3708601" cy="5040000"/>
          </a:xfrm>
          <a:prstGeom prst="rect">
            <a:avLst/>
          </a:prstGeom>
        </p:spPr>
      </p:pic>
      <p:sp>
        <p:nvSpPr>
          <p:cNvPr id="46" name="テキスト プレースホルダー 11">
            <a:extLst>
              <a:ext uri="{FF2B5EF4-FFF2-40B4-BE49-F238E27FC236}">
                <a16:creationId xmlns:a16="http://schemas.microsoft.com/office/drawing/2014/main" id="{B00317AD-BE2F-638B-D8FE-11AC906236AC}"/>
              </a:ext>
            </a:extLst>
          </p:cNvPr>
          <p:cNvSpPr txBox="1">
            <a:spLocks/>
          </p:cNvSpPr>
          <p:nvPr/>
        </p:nvSpPr>
        <p:spPr>
          <a:xfrm>
            <a:off x="1260000" y="108000"/>
            <a:ext cx="7353318" cy="78428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kumimoji="1" sz="1600" b="1" kern="1200">
                <a:solidFill>
                  <a:schemeClr val="tx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ts val="1800"/>
              </a:lnSpc>
              <a:spcBef>
                <a:spcPts val="0"/>
              </a:spcBef>
            </a:pPr>
            <a:r>
              <a:rPr lang="ja-JP" altLang="en-US" dirty="0" smtClean="0">
                <a:latin typeface="UD デジタル 教科書体 NK-R" panose="02020400000000000000" pitchFamily="18" charset="-128"/>
                <a:ea typeface="UD デジタル 教科書体 NK-R" panose="02020400000000000000" pitchFamily="18" charset="-128"/>
              </a:rPr>
              <a:t>① </a:t>
            </a:r>
            <a:r>
              <a:rPr lang="ja-JP" altLang="en-US" sz="1800" dirty="0" smtClean="0">
                <a:latin typeface="UD デジタル 教科書体 NK-R" panose="02020400000000000000" pitchFamily="18" charset="-128"/>
                <a:ea typeface="UD デジタル 教科書体 NK-R" panose="02020400000000000000" pitchFamily="18" charset="-128"/>
              </a:rPr>
              <a:t>多様な主体の共有や参画を促し、まちづくりの機運醸成等を図る取組</a:t>
            </a:r>
            <a:endParaRPr lang="en-US" altLang="ja-JP" sz="1800" dirty="0" smtClean="0">
              <a:latin typeface="UD デジタル 教科書体 NK-R" panose="02020400000000000000" pitchFamily="18" charset="-128"/>
              <a:ea typeface="UD デジタル 教科書体 NK-R" panose="02020400000000000000" pitchFamily="18" charset="-128"/>
            </a:endParaRPr>
          </a:p>
          <a:p>
            <a:pPr>
              <a:lnSpc>
                <a:spcPts val="1800"/>
              </a:lnSpc>
              <a:spcBef>
                <a:spcPts val="0"/>
              </a:spcBef>
            </a:pPr>
            <a:r>
              <a:rPr lang="en-US" altLang="ja-JP" dirty="0">
                <a:latin typeface="UD デジタル 教科書体 NK-R" panose="02020400000000000000" pitchFamily="18" charset="-128"/>
                <a:ea typeface="UD デジタル 教科書体 NK-R" panose="02020400000000000000" pitchFamily="18" charset="-128"/>
              </a:rPr>
              <a:t> </a:t>
            </a:r>
            <a:r>
              <a:rPr lang="en-US" altLang="ja-JP" dirty="0" smtClean="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a:t>
            </a:r>
            <a:r>
              <a:rPr lang="ja-JP" altLang="en-US" dirty="0">
                <a:latin typeface="UD デジタル 教科書体 NK-R" panose="02020400000000000000" pitchFamily="18" charset="-128"/>
                <a:ea typeface="UD デジタル 教科書体 NK-R" panose="02020400000000000000" pitchFamily="18" charset="-128"/>
              </a:rPr>
              <a:t>広域連携</a:t>
            </a:r>
            <a:r>
              <a:rPr lang="ja-JP" altLang="en-US" dirty="0" smtClean="0">
                <a:latin typeface="UD デジタル 教科書体 NK-R" panose="02020400000000000000" pitchFamily="18" charset="-128"/>
                <a:ea typeface="UD デジタル 教科書体 NK-R" panose="02020400000000000000" pitchFamily="18" charset="-128"/>
              </a:rPr>
              <a:t>のまちづくりの推進）</a:t>
            </a:r>
            <a:endParaRPr lang="en-US" altLang="ja-JP" dirty="0" smtClean="0">
              <a:latin typeface="UD デジタル 教科書体 NK-R" panose="02020400000000000000" pitchFamily="18" charset="-128"/>
              <a:ea typeface="UD デジタル 教科書体 NK-R" panose="02020400000000000000" pitchFamily="18" charset="-128"/>
            </a:endParaRPr>
          </a:p>
          <a:p>
            <a:pPr>
              <a:lnSpc>
                <a:spcPts val="1800"/>
              </a:lnSpc>
              <a:spcBef>
                <a:spcPts val="0"/>
              </a:spcBef>
            </a:pPr>
            <a:r>
              <a:rPr lang="ja-JP" altLang="en-US" dirty="0" smtClean="0">
                <a:latin typeface="UD デジタル 教科書体 NK-R" panose="02020400000000000000" pitchFamily="18" charset="-128"/>
                <a:ea typeface="UD デジタル 教科書体 NK-R" panose="02020400000000000000" pitchFamily="18" charset="-128"/>
              </a:rPr>
              <a:t>③ </a:t>
            </a:r>
            <a:r>
              <a:rPr lang="ja-JP" altLang="en-US" sz="1800" dirty="0" smtClean="0">
                <a:latin typeface="UD デジタル 教科書体 NK-R" panose="02020400000000000000" pitchFamily="18" charset="-128"/>
                <a:ea typeface="UD デジタル 教科書体 NK-R" panose="02020400000000000000" pitchFamily="18" charset="-128"/>
              </a:rPr>
              <a:t>市町村及び広域連携のまちづくりの推進</a:t>
            </a:r>
            <a:r>
              <a:rPr lang="ja-JP" altLang="en-US" dirty="0" smtClean="0">
                <a:latin typeface="UD デジタル 教科書体 NK-R" panose="02020400000000000000" pitchFamily="18" charset="-128"/>
                <a:ea typeface="UD デジタル 教科書体 NK-R" panose="02020400000000000000" pitchFamily="18" charset="-128"/>
              </a:rPr>
              <a:t>（広域連携による地域魅力の発信）</a:t>
            </a:r>
            <a:endParaRPr lang="ja-JP" altLang="en-US" dirty="0">
              <a:latin typeface="UD デジタル 教科書体 NK-R" panose="02020400000000000000" pitchFamily="18" charset="-128"/>
              <a:ea typeface="UD デジタル 教科書体 NK-R" panose="02020400000000000000" pitchFamily="18" charset="-128"/>
            </a:endParaRPr>
          </a:p>
        </p:txBody>
      </p:sp>
      <p:sp>
        <p:nvSpPr>
          <p:cNvPr id="3" name="対角する 2 つの角を丸めた四角形 2"/>
          <p:cNvSpPr/>
          <p:nvPr/>
        </p:nvSpPr>
        <p:spPr>
          <a:xfrm>
            <a:off x="96761" y="280988"/>
            <a:ext cx="1080000" cy="651121"/>
          </a:xfrm>
          <a:prstGeom prst="round2Diag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テキスト ボックス 84"/>
          <p:cNvSpPr txBox="1"/>
          <p:nvPr/>
        </p:nvSpPr>
        <p:spPr>
          <a:xfrm>
            <a:off x="162564" y="356109"/>
            <a:ext cx="947031" cy="576000"/>
          </a:xfrm>
          <a:prstGeom prst="rect">
            <a:avLst/>
          </a:prstGeom>
          <a:solidFill>
            <a:schemeClr val="accent6"/>
          </a:solidFill>
        </p:spPr>
        <p:txBody>
          <a:bodyPr wrap="square" lIns="0" tIns="72000" rIns="0" bIns="72000" rtlCol="0">
            <a:spAutoFit/>
          </a:bodyPr>
          <a:lstStyle/>
          <a:p>
            <a:pPr algn="ctr"/>
            <a:r>
              <a:rPr lang="ja-JP" altLang="en-US" sz="2400" b="1" dirty="0" smtClean="0">
                <a:solidFill>
                  <a:schemeClr val="bg1"/>
                </a:solidFill>
                <a:latin typeface="UD デジタル 教科書体 NK-B" panose="02020700000000000000" pitchFamily="18" charset="-128"/>
                <a:ea typeface="UD デジタル 教科書体 NK-B" panose="02020700000000000000" pitchFamily="18" charset="-128"/>
              </a:rPr>
              <a:t>取組</a:t>
            </a:r>
            <a:endParaRPr kumimoji="1" lang="ja-JP" alt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9428471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5416" y="0"/>
            <a:ext cx="9137183" cy="6831496"/>
            <a:chOff x="6817" y="0"/>
            <a:chExt cx="9137183" cy="6831496"/>
          </a:xfrm>
        </p:grpSpPr>
        <p:pic>
          <p:nvPicPr>
            <p:cNvPr id="8" name="図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17" y="3234569"/>
              <a:ext cx="9131767" cy="3596927"/>
            </a:xfrm>
            <a:prstGeom prst="rect">
              <a:avLst/>
            </a:prstGeom>
          </p:spPr>
        </p:pic>
        <p:pic>
          <p:nvPicPr>
            <p:cNvPr id="9" name="図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33" y="0"/>
              <a:ext cx="9131767" cy="2968052"/>
            </a:xfrm>
            <a:prstGeom prst="rect">
              <a:avLst/>
            </a:prstGeom>
          </p:spPr>
        </p:pic>
      </p:grpSp>
      <p:sp>
        <p:nvSpPr>
          <p:cNvPr id="3" name="スライド番号プレースホルダー 2">
            <a:extLst>
              <a:ext uri="{FF2B5EF4-FFF2-40B4-BE49-F238E27FC236}">
                <a16:creationId xmlns:a16="http://schemas.microsoft.com/office/drawing/2014/main" id="{0E09E2E9-237C-4E91-8783-33AB5351FEDC}"/>
              </a:ext>
            </a:extLst>
          </p:cNvPr>
          <p:cNvSpPr>
            <a:spLocks noGrp="1"/>
          </p:cNvSpPr>
          <p:nvPr>
            <p:ph type="sldNum" sz="quarter" idx="12"/>
          </p:nvPr>
        </p:nvSpPr>
        <p:spPr/>
        <p:txBody>
          <a:bodyPr/>
          <a:lstStyle/>
          <a:p>
            <a:fld id="{702E0BBC-4F40-48E0-ABDE-2560DC2FE617}" type="slidenum">
              <a:rPr kumimoji="1" lang="ja-JP" altLang="en-US" smtClean="0"/>
              <a:pPr/>
              <a:t>28</a:t>
            </a:fld>
            <a:endParaRPr kumimoji="1" lang="ja-JP" altLang="en-US" dirty="0"/>
          </a:p>
        </p:txBody>
      </p:sp>
    </p:spTree>
    <p:extLst>
      <p:ext uri="{BB962C8B-B14F-4D97-AF65-F5344CB8AC3E}">
        <p14:creationId xmlns:p14="http://schemas.microsoft.com/office/powerpoint/2010/main" val="3716647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3</a:t>
            </a:fld>
            <a:endParaRPr lang="ja-JP" altLang="en-US" sz="1800" dirty="0">
              <a:latin typeface="Meiryo UI" panose="020B0604030504040204" pitchFamily="50" charset="-128"/>
              <a:ea typeface="Meiryo UI" panose="020B0604030504040204" pitchFamily="50" charset="-128"/>
            </a:endParaRPr>
          </a:p>
        </p:txBody>
      </p:sp>
      <p:sp>
        <p:nvSpPr>
          <p:cNvPr id="8" name="正方形/長方形 7"/>
          <p:cNvSpPr/>
          <p:nvPr/>
        </p:nvSpPr>
        <p:spPr>
          <a:xfrm>
            <a:off x="251518" y="4586537"/>
            <a:ext cx="2700000" cy="5080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学識経験者</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a:extLst>
              <a:ext uri="{FF2B5EF4-FFF2-40B4-BE49-F238E27FC236}">
                <a16:creationId xmlns:a16="http://schemas.microsoft.com/office/drawing/2014/main" id="{885A1CAE-36B7-4F38-8985-4D741AC0337C}"/>
              </a:ext>
            </a:extLst>
          </p:cNvPr>
          <p:cNvSpPr txBox="1"/>
          <p:nvPr/>
        </p:nvSpPr>
        <p:spPr>
          <a:xfrm>
            <a:off x="251768" y="5420897"/>
            <a:ext cx="2376264" cy="384514"/>
          </a:xfrm>
          <a:prstGeom prst="rect">
            <a:avLst/>
          </a:prstGeom>
          <a:noFill/>
          <a:ln>
            <a:noFill/>
          </a:ln>
        </p:spPr>
        <p:txBody>
          <a:bodyPr wrap="square" lIns="0" tIns="0" rIns="0" bIns="0" rtlCol="0" anchor="ctr" anchorCtr="0">
            <a:noAutofit/>
          </a:bodyPr>
          <a:lstStyle/>
          <a:p>
            <a:pPr>
              <a:lnSpc>
                <a:spcPts val="1500"/>
              </a:lnSpc>
            </a:pPr>
            <a:r>
              <a:rPr lang="ja-JP" altLang="en-US" dirty="0">
                <a:latin typeface="UD デジタル 教科書体 NK-R" panose="02020400000000000000" pitchFamily="18" charset="-128"/>
                <a:ea typeface="UD デジタル 教科書体 NK-R" panose="02020400000000000000" pitchFamily="18" charset="-128"/>
              </a:rPr>
              <a:t>〇 </a:t>
            </a:r>
            <a:r>
              <a:rPr lang="ja-JP" altLang="en-US" dirty="0" smtClean="0">
                <a:latin typeface="UD デジタル 教科書体 NK-R" panose="02020400000000000000" pitchFamily="18" charset="-128"/>
                <a:ea typeface="UD デジタル 教科書体 NK-R" panose="02020400000000000000" pitchFamily="18" charset="-128"/>
              </a:rPr>
              <a:t>検討経過</a:t>
            </a:r>
            <a:endParaRPr kumimoji="1"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11" name="正方形/長方形 10"/>
          <p:cNvSpPr/>
          <p:nvPr/>
        </p:nvSpPr>
        <p:spPr>
          <a:xfrm>
            <a:off x="3317415" y="4586537"/>
            <a:ext cx="2700000" cy="5080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民間事業者・経済団体等</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フローチャート: 組合せ 11"/>
          <p:cNvSpPr/>
          <p:nvPr/>
        </p:nvSpPr>
        <p:spPr>
          <a:xfrm rot="10800000">
            <a:off x="251513" y="3861048"/>
            <a:ext cx="8797583" cy="614539"/>
          </a:xfrm>
          <a:prstGeom prst="flowChartMerg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latin typeface="UD デジタル 教科書体 NK-R" panose="02020400000000000000" pitchFamily="18" charset="-128"/>
              <a:ea typeface="UD デジタル 教科書体 NK-R" panose="02020400000000000000" pitchFamily="18" charset="-128"/>
            </a:endParaRPr>
          </a:p>
        </p:txBody>
      </p:sp>
      <p:cxnSp>
        <p:nvCxnSpPr>
          <p:cNvPr id="13" name="直線コネクタ 12"/>
          <p:cNvCxnSpPr/>
          <p:nvPr/>
        </p:nvCxnSpPr>
        <p:spPr>
          <a:xfrm>
            <a:off x="107504" y="5280039"/>
            <a:ext cx="8977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383312" y="4586537"/>
            <a:ext cx="2628000" cy="5080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市町村</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5" name="正方形/長方形 14"/>
          <p:cNvSpPr/>
          <p:nvPr/>
        </p:nvSpPr>
        <p:spPr>
          <a:xfrm>
            <a:off x="149224" y="1172703"/>
            <a:ext cx="8899876" cy="258950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p:cNvSpPr txBox="1"/>
          <p:nvPr/>
        </p:nvSpPr>
        <p:spPr>
          <a:xfrm>
            <a:off x="1538822" y="980728"/>
            <a:ext cx="6120680" cy="378327"/>
          </a:xfrm>
          <a:prstGeom prst="roundRect">
            <a:avLst/>
          </a:prstGeom>
          <a:solidFill>
            <a:srgbClr val="FBD48F"/>
          </a:solidFill>
          <a:ln>
            <a:solidFill>
              <a:schemeClr val="tx1"/>
            </a:solidFill>
          </a:ln>
        </p:spPr>
        <p:txBody>
          <a:bodyPr wrap="square" lIns="36000" tIns="36000" rIns="36000" bIns="0" rtlCol="0">
            <a:noAutofit/>
          </a:bodyPr>
          <a:lstStyle/>
          <a:p>
            <a:pPr algn="ctr"/>
            <a:r>
              <a:rPr lang="ja-JP" altLang="en-US" b="1" dirty="0" smtClean="0">
                <a:latin typeface="UD デジタル 教科書体 NK-R" panose="02020400000000000000" pitchFamily="18" charset="-128"/>
                <a:ea typeface="UD デジタル 教科書体 NK-R" panose="02020400000000000000" pitchFamily="18" charset="-128"/>
              </a:rPr>
              <a:t>新しい</a:t>
            </a:r>
            <a:r>
              <a:rPr lang="ja-JP" altLang="en-US" b="1" dirty="0">
                <a:latin typeface="UD デジタル 教科書体 NK-R" panose="02020400000000000000" pitchFamily="18" charset="-128"/>
                <a:ea typeface="UD デジタル 教科書体 NK-R" panose="02020400000000000000" pitchFamily="18" charset="-128"/>
              </a:rPr>
              <a:t>まちづくりのグランドデザイン推進</a:t>
            </a:r>
            <a:r>
              <a:rPr kumimoji="1" lang="ja-JP" altLang="en-US" b="1" dirty="0">
                <a:latin typeface="UD デジタル 教科書体 NK-R" panose="02020400000000000000" pitchFamily="18" charset="-128"/>
                <a:ea typeface="UD デジタル 教科書体 NK-R" panose="02020400000000000000" pitchFamily="18" charset="-128"/>
              </a:rPr>
              <a:t>本部会議</a:t>
            </a:r>
          </a:p>
        </p:txBody>
      </p:sp>
      <p:grpSp>
        <p:nvGrpSpPr>
          <p:cNvPr id="17" name="グループ化 16"/>
          <p:cNvGrpSpPr/>
          <p:nvPr/>
        </p:nvGrpSpPr>
        <p:grpSpPr>
          <a:xfrm>
            <a:off x="339926" y="1581661"/>
            <a:ext cx="8518473" cy="1441468"/>
            <a:chOff x="323528" y="1581661"/>
            <a:chExt cx="8518473" cy="1441468"/>
          </a:xfrm>
        </p:grpSpPr>
        <p:grpSp>
          <p:nvGrpSpPr>
            <p:cNvPr id="19" name="グループ化 18"/>
            <p:cNvGrpSpPr/>
            <p:nvPr/>
          </p:nvGrpSpPr>
          <p:grpSpPr>
            <a:xfrm>
              <a:off x="2129146" y="1596263"/>
              <a:ext cx="1656000" cy="1426866"/>
              <a:chOff x="2119804" y="1596263"/>
              <a:chExt cx="1656000" cy="1426866"/>
            </a:xfrm>
          </p:grpSpPr>
          <p:sp>
            <p:nvSpPr>
              <p:cNvPr id="28" name="正方形/長方形 27"/>
              <p:cNvSpPr/>
              <p:nvPr/>
            </p:nvSpPr>
            <p:spPr>
              <a:xfrm>
                <a:off x="2119804" y="1596263"/>
                <a:ext cx="1656000" cy="5759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副本部長</a:t>
                </a:r>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p>
              <a:p>
                <a:pPr algn="ctr" defTabSz="653156" eaLnBrk="0" fontAlgn="base" hangingPunct="0"/>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大阪市長</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1" name="正方形/長方形 30"/>
              <p:cNvSpPr/>
              <p:nvPr/>
            </p:nvSpPr>
            <p:spPr>
              <a:xfrm>
                <a:off x="2119804" y="2172265"/>
                <a:ext cx="1656000" cy="850864"/>
              </a:xfrm>
              <a:prstGeom prst="rect">
                <a:avLst/>
              </a:prstGeom>
              <a:solidFill>
                <a:schemeClr val="bg1"/>
              </a:solidFill>
              <a:ln w="6350">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t"/>
              <a:lstStyle/>
              <a:p>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大阪市副市長</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大阪都市計画局長</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14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その他</a:t>
                </a:r>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関係部局長</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endParaRPr lang="en-US" altLang="ja-JP" sz="12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endParaRPr lang="ja-JP" altLang="en-US" sz="12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nvGrpSpPr>
            <p:cNvPr id="20" name="グループ化 19"/>
            <p:cNvGrpSpPr/>
            <p:nvPr/>
          </p:nvGrpSpPr>
          <p:grpSpPr>
            <a:xfrm>
              <a:off x="3934764" y="1599694"/>
              <a:ext cx="1656000" cy="1423435"/>
              <a:chOff x="3863554" y="1599694"/>
              <a:chExt cx="1656000" cy="1423435"/>
            </a:xfrm>
          </p:grpSpPr>
          <p:sp>
            <p:nvSpPr>
              <p:cNvPr id="26" name="正方形/長方形 25"/>
              <p:cNvSpPr/>
              <p:nvPr/>
            </p:nvSpPr>
            <p:spPr>
              <a:xfrm>
                <a:off x="3863554" y="1599694"/>
                <a:ext cx="1656000" cy="5759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副本部長</a:t>
                </a:r>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p>
              <a:p>
                <a:pPr algn="ctr" defTabSz="653156" eaLnBrk="0" fontAlgn="base" hangingPunct="0"/>
                <a:r>
                  <a:rPr lang="ja-JP" altLang="en-US"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堺市長</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7" name="正方形/長方形 26"/>
              <p:cNvSpPr/>
              <p:nvPr/>
            </p:nvSpPr>
            <p:spPr>
              <a:xfrm>
                <a:off x="3863554" y="2172265"/>
                <a:ext cx="1656000" cy="850864"/>
              </a:xfrm>
              <a:prstGeom prst="rect">
                <a:avLst/>
              </a:prstGeom>
              <a:solidFill>
                <a:schemeClr val="bg1"/>
              </a:solidFill>
              <a:ln w="6350">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t"/>
              <a:lstStyle/>
              <a:p>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堺市副市長</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建築都市局長</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その他関係部局長</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endParaRPr lang="ja-JP" altLang="en-US" sz="12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sp>
          <p:nvSpPr>
            <p:cNvPr id="21" name="正方形/長方形 20"/>
            <p:cNvSpPr/>
            <p:nvPr/>
          </p:nvSpPr>
          <p:spPr>
            <a:xfrm>
              <a:off x="5740382" y="1581661"/>
              <a:ext cx="1476000" cy="57728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市長会</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2" name="正方形/長方形 21"/>
            <p:cNvSpPr/>
            <p:nvPr/>
          </p:nvSpPr>
          <p:spPr>
            <a:xfrm>
              <a:off x="7366001" y="1588476"/>
              <a:ext cx="1476000" cy="57257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町村長会</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nvGrpSpPr>
            <p:cNvPr id="23" name="グループ化 22"/>
            <p:cNvGrpSpPr/>
            <p:nvPr/>
          </p:nvGrpSpPr>
          <p:grpSpPr>
            <a:xfrm>
              <a:off x="323528" y="1596181"/>
              <a:ext cx="1656000" cy="1426948"/>
              <a:chOff x="323528" y="1596181"/>
              <a:chExt cx="1656000" cy="1426948"/>
            </a:xfrm>
          </p:grpSpPr>
          <p:sp>
            <p:nvSpPr>
              <p:cNvPr id="24" name="正方形/長方形 23"/>
              <p:cNvSpPr/>
              <p:nvPr/>
            </p:nvSpPr>
            <p:spPr>
              <a:xfrm>
                <a:off x="323528" y="1596181"/>
                <a:ext cx="1656000" cy="5759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53156" eaLnBrk="0" fontAlgn="base" hangingPunct="0"/>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本部長</a:t>
                </a:r>
                <a:r>
                  <a:rPr lang="en-US" altLang="ja-JP" sz="1400"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p>
              <a:p>
                <a:pPr algn="ctr" defTabSz="653156" eaLnBrk="0" fontAlgn="base" hangingPunct="0"/>
                <a:r>
                  <a:rPr lang="ja-JP" altLang="en-US" dirty="0">
                    <a:solidFill>
                      <a:srgbClr val="00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大阪府知事</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5" name="正方形/長方形 24"/>
              <p:cNvSpPr/>
              <p:nvPr/>
            </p:nvSpPr>
            <p:spPr>
              <a:xfrm>
                <a:off x="323528" y="2172265"/>
                <a:ext cx="1656000" cy="850864"/>
              </a:xfrm>
              <a:prstGeom prst="rect">
                <a:avLst/>
              </a:prstGeom>
              <a:solidFill>
                <a:schemeClr val="bg1"/>
              </a:solidFill>
              <a:ln w="6350">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t"/>
              <a:lstStyle/>
              <a:p>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大阪府副知事</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大阪都市計画局長</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r>
                  <a:rPr lang="ja-JP" altLang="en-US"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その他関係部局長</a:t>
                </a:r>
                <a:endParaRPr lang="en-US" altLang="ja-JP" sz="14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grpSp>
      </p:grpSp>
      <p:sp>
        <p:nvSpPr>
          <p:cNvPr id="32" name="コンテンツ プレースホルダー 2"/>
          <p:cNvSpPr txBox="1">
            <a:spLocks/>
          </p:cNvSpPr>
          <p:nvPr/>
        </p:nvSpPr>
        <p:spPr>
          <a:xfrm>
            <a:off x="3301541" y="4056576"/>
            <a:ext cx="2595241" cy="3144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pPr>
            <a:r>
              <a:rPr lang="ja-JP" altLang="en-US" sz="1400" kern="100" dirty="0">
                <a:solidFill>
                  <a:schemeClr val="bg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懇話会等を開催し、意見</a:t>
            </a:r>
            <a:r>
              <a:rPr lang="ja-JP" altLang="en-US" sz="1400" kern="100" dirty="0" smtClean="0">
                <a:solidFill>
                  <a:schemeClr val="bg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を</a:t>
            </a:r>
            <a:r>
              <a:rPr lang="ja-JP" altLang="en-US" sz="1400" kern="100" dirty="0">
                <a:solidFill>
                  <a:schemeClr val="bg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聴取</a:t>
            </a:r>
            <a:endParaRPr lang="en-US" altLang="ja-JP" sz="1400" kern="100" dirty="0">
              <a:solidFill>
                <a:schemeClr val="bg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3" name="コンテンツ プレースホルダー 2"/>
          <p:cNvSpPr txBox="1">
            <a:spLocks/>
          </p:cNvSpPr>
          <p:nvPr/>
        </p:nvSpPr>
        <p:spPr>
          <a:xfrm>
            <a:off x="114762" y="3101976"/>
            <a:ext cx="5393342" cy="350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spcBef>
                <a:spcPts val="0"/>
              </a:spcBef>
              <a:buNone/>
            </a:pPr>
            <a:endParaRPr lang="en-US" altLang="ja-JP" sz="1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6" name="正方形/長方形 35">
            <a:extLst>
              <a:ext uri="{FF2B5EF4-FFF2-40B4-BE49-F238E27FC236}">
                <a16:creationId xmlns:a16="http://schemas.microsoft.com/office/drawing/2014/main" id="{4A20ACEA-CBB2-438C-9047-EE6EC5823B3B}"/>
              </a:ext>
            </a:extLst>
          </p:cNvPr>
          <p:cNvSpPr/>
          <p:nvPr/>
        </p:nvSpPr>
        <p:spPr>
          <a:xfrm>
            <a:off x="372718" y="2996952"/>
            <a:ext cx="3816000" cy="756000"/>
          </a:xfrm>
          <a:prstGeom prst="rect">
            <a:avLst/>
          </a:prstGeom>
          <a:noFill/>
          <a:ln w="6350">
            <a:no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ctr"/>
          <a:lstStyle/>
          <a:p>
            <a:pPr>
              <a:lnSpc>
                <a:spcPts val="1600"/>
              </a:lnSpc>
            </a:pPr>
            <a:r>
              <a:rPr lang="ja-JP" altLang="en-US" sz="11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新しい</a:t>
            </a:r>
            <a:r>
              <a:rPr lang="ja-JP" altLang="en-US" sz="11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まちづくりのグランドデザイン推進本部事務局：　</a:t>
            </a:r>
            <a:endParaRPr lang="en-US" altLang="ja-JP" sz="11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nSpc>
                <a:spcPts val="1600"/>
              </a:lnSpc>
            </a:pPr>
            <a:r>
              <a:rPr lang="ja-JP" altLang="en-US" sz="11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大阪都市</a:t>
            </a:r>
            <a:r>
              <a:rPr lang="ja-JP" altLang="en-US" sz="11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計画局、堺市</a:t>
            </a:r>
            <a:r>
              <a:rPr lang="ja-JP" altLang="en-US" sz="11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建築</a:t>
            </a:r>
            <a:r>
              <a:rPr lang="ja-JP" altLang="en-US" sz="1100"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都市局</a:t>
            </a:r>
            <a:endParaRPr lang="en-US" altLang="ja-JP" sz="1100"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7" name="テキスト ボックス 36"/>
          <p:cNvSpPr txBox="1"/>
          <p:nvPr/>
        </p:nvSpPr>
        <p:spPr>
          <a:xfrm>
            <a:off x="293569" y="6197366"/>
            <a:ext cx="1769792" cy="360000"/>
          </a:xfrm>
          <a:prstGeom prst="roundRect">
            <a:avLst>
              <a:gd name="adj" fmla="val 9084"/>
            </a:avLst>
          </a:prstGeom>
          <a:noFill/>
          <a:ln>
            <a:noFill/>
          </a:ln>
        </p:spPr>
        <p:txBody>
          <a:bodyPr wrap="square" lIns="0" tIns="0" rIns="0" bIns="0" rtlCol="0" anchor="ctr" anchorCtr="0">
            <a:noAutofit/>
          </a:bodyPr>
          <a:lstStyle/>
          <a:p>
            <a:r>
              <a:rPr kumimoji="1" lang="en-US" altLang="ja-JP" sz="1300" dirty="0" smtClean="0">
                <a:latin typeface="UD デジタル 教科書体 NK-R" panose="02020400000000000000" pitchFamily="18" charset="-128"/>
                <a:ea typeface="UD デジタル 教科書体 NK-R" panose="02020400000000000000" pitchFamily="18" charset="-128"/>
              </a:rPr>
              <a:t>2021</a:t>
            </a:r>
            <a:r>
              <a:rPr kumimoji="1" lang="ja-JP" altLang="en-US" sz="1300" dirty="0">
                <a:latin typeface="UD デジタル 教科書体 NK-R" panose="02020400000000000000" pitchFamily="18" charset="-128"/>
                <a:ea typeface="UD デジタル 教科書体 NK-R" panose="02020400000000000000" pitchFamily="18" charset="-128"/>
              </a:rPr>
              <a:t>（</a:t>
            </a:r>
            <a:r>
              <a:rPr kumimoji="1" lang="en-US" altLang="ja-JP" sz="1300" dirty="0">
                <a:latin typeface="UD デジタル 教科書体 NK-R" panose="02020400000000000000" pitchFamily="18" charset="-128"/>
                <a:ea typeface="UD デジタル 教科書体 NK-R" panose="02020400000000000000" pitchFamily="18" charset="-128"/>
              </a:rPr>
              <a:t>R</a:t>
            </a:r>
            <a:r>
              <a:rPr kumimoji="1" lang="ja-JP" altLang="en-US" sz="1300" dirty="0">
                <a:latin typeface="UD デジタル 教科書体 NK-R" panose="02020400000000000000" pitchFamily="18" charset="-128"/>
                <a:ea typeface="UD デジタル 教科書体 NK-R" panose="02020400000000000000" pitchFamily="18" charset="-128"/>
              </a:rPr>
              <a:t>３</a:t>
            </a:r>
            <a:r>
              <a:rPr kumimoji="1" lang="ja-JP" altLang="en-US" sz="1300" dirty="0" smtClean="0">
                <a:latin typeface="UD デジタル 教科書体 NK-R" panose="02020400000000000000" pitchFamily="18" charset="-128"/>
                <a:ea typeface="UD デジタル 教科書体 NK-R" panose="02020400000000000000" pitchFamily="18" charset="-128"/>
              </a:rPr>
              <a:t>）</a:t>
            </a:r>
            <a:r>
              <a:rPr lang="ja-JP" altLang="en-US" sz="1300" dirty="0" smtClean="0">
                <a:latin typeface="UD デジタル 教科書体 NK-R" panose="02020400000000000000" pitchFamily="18" charset="-128"/>
                <a:ea typeface="UD デジタル 教科書体 NK-R" panose="02020400000000000000" pitchFamily="18" charset="-128"/>
              </a:rPr>
              <a:t>年８月</a:t>
            </a:r>
            <a:endParaRPr lang="en-US" altLang="ja-JP" sz="1300" dirty="0">
              <a:latin typeface="UD デジタル 教科書体 NK-R" panose="02020400000000000000" pitchFamily="18" charset="-128"/>
              <a:ea typeface="UD デジタル 教科書体 NK-R" panose="02020400000000000000" pitchFamily="18" charset="-128"/>
            </a:endParaRPr>
          </a:p>
          <a:p>
            <a:r>
              <a:rPr lang="ja-JP" altLang="en-US" sz="1300" dirty="0" smtClean="0">
                <a:latin typeface="UD デジタル 教科書体 NK-R" panose="02020400000000000000" pitchFamily="18" charset="-128"/>
                <a:ea typeface="UD デジタル 教科書体 NK-R" panose="02020400000000000000" pitchFamily="18" charset="-128"/>
              </a:rPr>
              <a:t>（今後の進め方）</a:t>
            </a:r>
            <a:r>
              <a:rPr lang="ja-JP" altLang="en-US" sz="1300" dirty="0">
                <a:latin typeface="UD デジタル 教科書体 NK-R" panose="02020400000000000000" pitchFamily="18" charset="-128"/>
                <a:ea typeface="UD デジタル 教科書体 NK-R" panose="02020400000000000000" pitchFamily="18" charset="-128"/>
              </a:rPr>
              <a:t>　</a:t>
            </a:r>
            <a:endParaRPr lang="en-US" altLang="ja-JP" sz="1300" dirty="0">
              <a:latin typeface="UD デジタル 教科書体 NK-R" panose="02020400000000000000" pitchFamily="18" charset="-128"/>
              <a:ea typeface="UD デジタル 教科書体 NK-R" panose="02020400000000000000" pitchFamily="18" charset="-128"/>
            </a:endParaRPr>
          </a:p>
        </p:txBody>
      </p:sp>
      <p:sp>
        <p:nvSpPr>
          <p:cNvPr id="40" name="二等辺三角形 39"/>
          <p:cNvSpPr>
            <a:spLocks noChangeAspect="1"/>
          </p:cNvSpPr>
          <p:nvPr/>
        </p:nvSpPr>
        <p:spPr>
          <a:xfrm rot="5400000">
            <a:off x="4161770" y="6294338"/>
            <a:ext cx="180000" cy="1551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latin typeface="UD デジタル 教科書体 NK-R" panose="02020400000000000000" pitchFamily="18" charset="-128"/>
              <a:ea typeface="UD デジタル 教科書体 NK-R" panose="02020400000000000000" pitchFamily="18" charset="-128"/>
            </a:endParaRPr>
          </a:p>
        </p:txBody>
      </p:sp>
      <p:sp>
        <p:nvSpPr>
          <p:cNvPr id="41" name="二等辺三角形 40"/>
          <p:cNvSpPr>
            <a:spLocks noChangeAspect="1"/>
          </p:cNvSpPr>
          <p:nvPr/>
        </p:nvSpPr>
        <p:spPr>
          <a:xfrm rot="5400000">
            <a:off x="1927368" y="6294338"/>
            <a:ext cx="180000" cy="1551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p:cNvSpPr txBox="1"/>
          <p:nvPr/>
        </p:nvSpPr>
        <p:spPr>
          <a:xfrm>
            <a:off x="2054931" y="6080452"/>
            <a:ext cx="2058846" cy="722171"/>
          </a:xfrm>
          <a:prstGeom prst="roundRect">
            <a:avLst>
              <a:gd name="adj" fmla="val 9084"/>
            </a:avLst>
          </a:prstGeom>
          <a:noFill/>
          <a:ln>
            <a:noFill/>
          </a:ln>
        </p:spPr>
        <p:txBody>
          <a:bodyPr wrap="square" lIns="0" tIns="0" rIns="0" bIns="0" rtlCol="0" anchor="ctr" anchorCtr="0">
            <a:noAutofit/>
          </a:bodyPr>
          <a:lstStyle/>
          <a:p>
            <a:pPr algn="ctr">
              <a:lnSpc>
                <a:spcPts val="1200"/>
              </a:lnSpc>
            </a:pPr>
            <a:r>
              <a:rPr lang="en-US" altLang="ja-JP" sz="1300" dirty="0" smtClean="0">
                <a:latin typeface="UD デジタル 教科書体 NK-R" panose="02020400000000000000" pitchFamily="18" charset="-128"/>
                <a:ea typeface="UD デジタル 教科書体 NK-R" panose="02020400000000000000" pitchFamily="18" charset="-128"/>
              </a:rPr>
              <a:t>2021</a:t>
            </a:r>
            <a:r>
              <a:rPr kumimoji="1" lang="ja-JP" altLang="en-US" sz="1300" dirty="0" smtClean="0">
                <a:latin typeface="UD デジタル 教科書体 NK-R" panose="02020400000000000000" pitchFamily="18" charset="-128"/>
                <a:ea typeface="UD デジタル 教科書体 NK-R" panose="02020400000000000000" pitchFamily="18" charset="-128"/>
              </a:rPr>
              <a:t>（</a:t>
            </a:r>
            <a:r>
              <a:rPr kumimoji="1" lang="en-US" altLang="ja-JP" sz="1300" dirty="0">
                <a:latin typeface="UD デジタル 教科書体 NK-R" panose="02020400000000000000" pitchFamily="18" charset="-128"/>
                <a:ea typeface="UD デジタル 教科書体 NK-R" panose="02020400000000000000" pitchFamily="18" charset="-128"/>
              </a:rPr>
              <a:t>R</a:t>
            </a:r>
            <a:r>
              <a:rPr kumimoji="1" lang="ja-JP" altLang="en-US" sz="1300" dirty="0">
                <a:latin typeface="UD デジタル 教科書体 NK-R" panose="02020400000000000000" pitchFamily="18" charset="-128"/>
                <a:ea typeface="UD デジタル 教科書体 NK-R" panose="02020400000000000000" pitchFamily="18" charset="-128"/>
              </a:rPr>
              <a:t>３</a:t>
            </a:r>
            <a:r>
              <a:rPr kumimoji="1" lang="ja-JP" altLang="en-US" sz="1300" dirty="0" smtClean="0">
                <a:latin typeface="UD デジタル 教科書体 NK-R" panose="02020400000000000000" pitchFamily="18" charset="-128"/>
                <a:ea typeface="UD デジタル 教科書体 NK-R" panose="02020400000000000000" pitchFamily="18" charset="-128"/>
              </a:rPr>
              <a:t>）</a:t>
            </a:r>
            <a:r>
              <a:rPr lang="ja-JP" altLang="en-US" sz="1300" dirty="0" smtClean="0">
                <a:latin typeface="UD デジタル 教科書体 NK-R" panose="02020400000000000000" pitchFamily="18" charset="-128"/>
                <a:ea typeface="UD デジタル 教科書体 NK-R" panose="02020400000000000000" pitchFamily="18" charset="-128"/>
              </a:rPr>
              <a:t>年</a:t>
            </a:r>
            <a:r>
              <a:rPr lang="en-US" altLang="ja-JP" sz="1300" dirty="0" smtClean="0">
                <a:latin typeface="UD デジタル 教科書体 NK-R" panose="02020400000000000000" pitchFamily="18" charset="-128"/>
                <a:ea typeface="UD デジタル 教科書体 NK-R" panose="02020400000000000000" pitchFamily="18" charset="-128"/>
              </a:rPr>
              <a:t>12</a:t>
            </a:r>
            <a:r>
              <a:rPr lang="ja-JP" altLang="en-US" sz="1300" dirty="0" smtClean="0">
                <a:latin typeface="UD デジタル 教科書体 NK-R" panose="02020400000000000000" pitchFamily="18" charset="-128"/>
                <a:ea typeface="UD デジタル 教科書体 NK-R" panose="02020400000000000000" pitchFamily="18" charset="-128"/>
              </a:rPr>
              <a:t>月</a:t>
            </a:r>
            <a:endParaRPr lang="en-US" altLang="ja-JP" sz="1300" dirty="0" smtClean="0">
              <a:latin typeface="UD デジタル 教科書体 NK-R" panose="02020400000000000000" pitchFamily="18" charset="-128"/>
              <a:ea typeface="UD デジタル 教科書体 NK-R" panose="02020400000000000000" pitchFamily="18" charset="-128"/>
            </a:endParaRPr>
          </a:p>
          <a:p>
            <a:pPr algn="ctr">
              <a:lnSpc>
                <a:spcPts val="1200"/>
              </a:lnSpc>
            </a:pPr>
            <a:r>
              <a:rPr lang="ja-JP" altLang="en-US" sz="1300" dirty="0" smtClean="0">
                <a:latin typeface="UD デジタル 教科書体 NK-R" panose="02020400000000000000" pitchFamily="18" charset="-128"/>
                <a:ea typeface="UD デジタル 教科書体 NK-R" panose="02020400000000000000" pitchFamily="18" charset="-128"/>
              </a:rPr>
              <a:t>～</a:t>
            </a:r>
            <a:endParaRPr lang="en-US" altLang="ja-JP" sz="1300" dirty="0" smtClean="0">
              <a:latin typeface="UD デジタル 教科書体 NK-R" panose="02020400000000000000" pitchFamily="18" charset="-128"/>
              <a:ea typeface="UD デジタル 教科書体 NK-R" panose="02020400000000000000" pitchFamily="18" charset="-128"/>
            </a:endParaRPr>
          </a:p>
          <a:p>
            <a:pPr algn="ctr">
              <a:lnSpc>
                <a:spcPts val="1200"/>
              </a:lnSpc>
            </a:pPr>
            <a:r>
              <a:rPr lang="en-US" altLang="ja-JP" sz="1300" dirty="0" smtClean="0">
                <a:latin typeface="UD デジタル 教科書体 NK-R" panose="02020400000000000000" pitchFamily="18" charset="-128"/>
                <a:ea typeface="UD デジタル 教科書体 NK-R" panose="02020400000000000000" pitchFamily="18" charset="-128"/>
              </a:rPr>
              <a:t>2022</a:t>
            </a:r>
            <a:r>
              <a:rPr lang="ja-JP" altLang="en-US" sz="1300" dirty="0" smtClean="0">
                <a:latin typeface="UD デジタル 教科書体 NK-R" panose="02020400000000000000" pitchFamily="18" charset="-128"/>
                <a:ea typeface="UD デジタル 教科書体 NK-R" panose="02020400000000000000" pitchFamily="18" charset="-128"/>
              </a:rPr>
              <a:t>（</a:t>
            </a:r>
            <a:r>
              <a:rPr lang="en-US" altLang="ja-JP" sz="1300" dirty="0" smtClean="0">
                <a:latin typeface="UD デジタル 教科書体 NK-R" panose="02020400000000000000" pitchFamily="18" charset="-128"/>
                <a:ea typeface="UD デジタル 教科書体 NK-R" panose="02020400000000000000" pitchFamily="18" charset="-128"/>
              </a:rPr>
              <a:t>R</a:t>
            </a:r>
            <a:r>
              <a:rPr lang="ja-JP" altLang="en-US" sz="1300" dirty="0">
                <a:latin typeface="UD デジタル 教科書体 NK-R" panose="02020400000000000000" pitchFamily="18" charset="-128"/>
                <a:ea typeface="UD デジタル 教科書体 NK-R" panose="02020400000000000000" pitchFamily="18" charset="-128"/>
              </a:rPr>
              <a:t>４</a:t>
            </a:r>
            <a:r>
              <a:rPr lang="ja-JP" altLang="en-US" sz="1300" dirty="0" smtClean="0">
                <a:latin typeface="UD デジタル 教科書体 NK-R" panose="02020400000000000000" pitchFamily="18" charset="-128"/>
                <a:ea typeface="UD デジタル 教科書体 NK-R" panose="02020400000000000000" pitchFamily="18" charset="-128"/>
              </a:rPr>
              <a:t>）年</a:t>
            </a:r>
            <a:r>
              <a:rPr lang="en-US" altLang="ja-JP" sz="1300" dirty="0" smtClean="0">
                <a:latin typeface="UD デジタル 教科書体 NK-R" panose="02020400000000000000" pitchFamily="18" charset="-128"/>
                <a:ea typeface="UD デジタル 教科書体 NK-R" panose="02020400000000000000" pitchFamily="18" charset="-128"/>
              </a:rPr>
              <a:t>11</a:t>
            </a:r>
            <a:r>
              <a:rPr lang="ja-JP" altLang="en-US" sz="1300" dirty="0" smtClean="0">
                <a:latin typeface="UD デジタル 教科書体 NK-R" panose="02020400000000000000" pitchFamily="18" charset="-128"/>
                <a:ea typeface="UD デジタル 教科書体 NK-R" panose="02020400000000000000" pitchFamily="18" charset="-128"/>
              </a:rPr>
              <a:t>月</a:t>
            </a:r>
            <a:r>
              <a:rPr lang="ja-JP" altLang="en-US" sz="1300" dirty="0">
                <a:latin typeface="UD デジタル 教科書体 NK-R" panose="02020400000000000000" pitchFamily="18" charset="-128"/>
                <a:ea typeface="UD デジタル 教科書体 NK-R" panose="02020400000000000000" pitchFamily="18" charset="-128"/>
              </a:rPr>
              <a:t>　</a:t>
            </a:r>
            <a:endParaRPr lang="en-US" altLang="ja-JP" sz="1300" dirty="0">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p:cNvSpPr txBox="1"/>
          <p:nvPr/>
        </p:nvSpPr>
        <p:spPr>
          <a:xfrm>
            <a:off x="7208265" y="6163802"/>
            <a:ext cx="1739547" cy="493026"/>
          </a:xfrm>
          <a:prstGeom prst="roundRect">
            <a:avLst>
              <a:gd name="adj" fmla="val 9084"/>
            </a:avLst>
          </a:prstGeom>
          <a:noFill/>
          <a:ln>
            <a:noFill/>
          </a:ln>
        </p:spPr>
        <p:txBody>
          <a:bodyPr wrap="square" lIns="0" tIns="0" rIns="0" bIns="0" rtlCol="0" anchor="ctr" anchorCtr="0">
            <a:noAutofit/>
          </a:bodyPr>
          <a:lstStyle/>
          <a:p>
            <a:r>
              <a:rPr kumimoji="1" lang="en-US" altLang="ja-JP" sz="1300" dirty="0" smtClean="0">
                <a:latin typeface="UD デジタル 教科書体 NK-R" panose="02020400000000000000" pitchFamily="18" charset="-128"/>
                <a:ea typeface="UD デジタル 教科書体 NK-R" panose="02020400000000000000" pitchFamily="18" charset="-128"/>
              </a:rPr>
              <a:t>202</a:t>
            </a:r>
            <a:r>
              <a:rPr lang="en-US" altLang="ja-JP" sz="1300" dirty="0" smtClean="0">
                <a:latin typeface="UD デジタル 教科書体 NK-R" panose="02020400000000000000" pitchFamily="18" charset="-128"/>
                <a:ea typeface="UD デジタル 教科書体 NK-R" panose="02020400000000000000" pitchFamily="18" charset="-128"/>
              </a:rPr>
              <a:t>2</a:t>
            </a:r>
            <a:r>
              <a:rPr kumimoji="1" lang="ja-JP" altLang="en-US" sz="1300" dirty="0" smtClean="0">
                <a:latin typeface="UD デジタル 教科書体 NK-R" panose="02020400000000000000" pitchFamily="18" charset="-128"/>
                <a:ea typeface="UD デジタル 教科書体 NK-R" panose="02020400000000000000" pitchFamily="18" charset="-128"/>
              </a:rPr>
              <a:t>（</a:t>
            </a:r>
            <a:r>
              <a:rPr kumimoji="1" lang="en-US" altLang="ja-JP" sz="1300" dirty="0" smtClean="0">
                <a:latin typeface="UD デジタル 教科書体 NK-R" panose="02020400000000000000" pitchFamily="18" charset="-128"/>
                <a:ea typeface="UD デジタル 教科書体 NK-R" panose="02020400000000000000" pitchFamily="18" charset="-128"/>
              </a:rPr>
              <a:t>R</a:t>
            </a:r>
            <a:r>
              <a:rPr kumimoji="1" lang="ja-JP" altLang="en-US" sz="1300" dirty="0" smtClean="0">
                <a:latin typeface="UD デジタル 教科書体 NK-R" panose="02020400000000000000" pitchFamily="18" charset="-128"/>
                <a:ea typeface="UD デジタル 教科書体 NK-R" panose="02020400000000000000" pitchFamily="18" charset="-128"/>
              </a:rPr>
              <a:t>４）</a:t>
            </a:r>
            <a:r>
              <a:rPr lang="ja-JP" altLang="en-US" sz="1300" dirty="0" smtClean="0">
                <a:latin typeface="UD デジタル 教科書体 NK-R" panose="02020400000000000000" pitchFamily="18" charset="-128"/>
                <a:ea typeface="UD デジタル 教科書体 NK-R" panose="02020400000000000000" pitchFamily="18" charset="-128"/>
              </a:rPr>
              <a:t>年</a:t>
            </a:r>
            <a:r>
              <a:rPr lang="en-US" altLang="ja-JP" sz="1300" dirty="0" smtClean="0">
                <a:latin typeface="UD デジタル 教科書体 NK-R" panose="02020400000000000000" pitchFamily="18" charset="-128"/>
                <a:ea typeface="UD デジタル 教科書体 NK-R" panose="02020400000000000000" pitchFamily="18" charset="-128"/>
              </a:rPr>
              <a:t>12</a:t>
            </a:r>
            <a:r>
              <a:rPr lang="ja-JP" altLang="en-US" sz="1300" dirty="0" smtClean="0">
                <a:latin typeface="UD デジタル 教科書体 NK-R" panose="02020400000000000000" pitchFamily="18" charset="-128"/>
                <a:ea typeface="UD デジタル 教科書体 NK-R" panose="02020400000000000000" pitchFamily="18" charset="-128"/>
              </a:rPr>
              <a:t>月</a:t>
            </a:r>
            <a:endParaRPr lang="en-US" altLang="ja-JP" sz="1300" dirty="0">
              <a:latin typeface="UD デジタル 教科書体 NK-R" panose="02020400000000000000" pitchFamily="18" charset="-128"/>
              <a:ea typeface="UD デジタル 教科書体 NK-R" panose="02020400000000000000" pitchFamily="18" charset="-128"/>
            </a:endParaRPr>
          </a:p>
          <a:p>
            <a:r>
              <a:rPr lang="ja-JP" altLang="en-US" sz="1300" dirty="0" smtClean="0">
                <a:latin typeface="UD デジタル 教科書体 NK-R" panose="02020400000000000000" pitchFamily="18" charset="-128"/>
                <a:ea typeface="UD デジタル 教科書体 NK-R" panose="02020400000000000000" pitchFamily="18" charset="-128"/>
              </a:rPr>
              <a:t>（策定の報告）</a:t>
            </a:r>
            <a:r>
              <a:rPr lang="ja-JP" altLang="en-US" sz="1300" dirty="0">
                <a:latin typeface="UD デジタル 教科書体 NK-R" panose="02020400000000000000" pitchFamily="18" charset="-128"/>
                <a:ea typeface="UD デジタル 教科書体 NK-R" panose="02020400000000000000" pitchFamily="18" charset="-128"/>
              </a:rPr>
              <a:t>　</a:t>
            </a:r>
            <a:endParaRPr lang="en-US" altLang="ja-JP" sz="1300" dirty="0">
              <a:latin typeface="UD デジタル 教科書体 NK-R" panose="02020400000000000000" pitchFamily="18" charset="-128"/>
              <a:ea typeface="UD デジタル 教科書体 NK-R" panose="02020400000000000000" pitchFamily="18" charset="-128"/>
            </a:endParaRPr>
          </a:p>
        </p:txBody>
      </p:sp>
      <p:sp>
        <p:nvSpPr>
          <p:cNvPr id="46" name="正方形/長方形 45">
            <a:extLst>
              <a:ext uri="{FF2B5EF4-FFF2-40B4-BE49-F238E27FC236}">
                <a16:creationId xmlns:a16="http://schemas.microsoft.com/office/drawing/2014/main" id="{4A20ACEA-CBB2-438C-9047-EE6EC5823B3B}"/>
              </a:ext>
            </a:extLst>
          </p:cNvPr>
          <p:cNvSpPr/>
          <p:nvPr/>
        </p:nvSpPr>
        <p:spPr>
          <a:xfrm>
            <a:off x="229196" y="5753390"/>
            <a:ext cx="1805617" cy="345615"/>
          </a:xfrm>
          <a:prstGeom prst="rect">
            <a:avLst/>
          </a:prstGeom>
          <a:noFill/>
          <a:ln w="6350">
            <a:no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ctr"/>
          <a:lstStyle/>
          <a:p>
            <a:pPr marL="360000" indent="-457200">
              <a:lnSpc>
                <a:spcPts val="1600"/>
              </a:lnSpc>
            </a:pPr>
            <a:r>
              <a:rPr lang="ja-JP" altLang="en-US" sz="1300" u="sng"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副首都推進</a:t>
            </a:r>
            <a:r>
              <a:rPr lang="ja-JP" altLang="en-US" sz="1300" u="sng"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本部会議</a:t>
            </a:r>
            <a:endParaRPr lang="en-US" altLang="ja-JP" sz="13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7" name="正方形/長方形 46">
            <a:extLst>
              <a:ext uri="{FF2B5EF4-FFF2-40B4-BE49-F238E27FC236}">
                <a16:creationId xmlns:a16="http://schemas.microsoft.com/office/drawing/2014/main" id="{4A20ACEA-CBB2-438C-9047-EE6EC5823B3B}"/>
              </a:ext>
            </a:extLst>
          </p:cNvPr>
          <p:cNvSpPr/>
          <p:nvPr/>
        </p:nvSpPr>
        <p:spPr>
          <a:xfrm>
            <a:off x="7097956" y="5735500"/>
            <a:ext cx="1805617" cy="345615"/>
          </a:xfrm>
          <a:prstGeom prst="rect">
            <a:avLst/>
          </a:prstGeom>
          <a:noFill/>
          <a:ln w="6350">
            <a:no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ctr"/>
          <a:lstStyle/>
          <a:p>
            <a:pPr marL="360000" indent="-457200">
              <a:lnSpc>
                <a:spcPts val="1600"/>
              </a:lnSpc>
            </a:pPr>
            <a:r>
              <a:rPr lang="ja-JP" altLang="en-US" sz="1300" u="sng"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副首都推進本部会議</a:t>
            </a:r>
            <a:endParaRPr lang="en-US" altLang="ja-JP" sz="13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8" name="正方形/長方形 47">
            <a:extLst>
              <a:ext uri="{FF2B5EF4-FFF2-40B4-BE49-F238E27FC236}">
                <a16:creationId xmlns:a16="http://schemas.microsoft.com/office/drawing/2014/main" id="{4A20ACEA-CBB2-438C-9047-EE6EC5823B3B}"/>
              </a:ext>
            </a:extLst>
          </p:cNvPr>
          <p:cNvSpPr/>
          <p:nvPr/>
        </p:nvSpPr>
        <p:spPr>
          <a:xfrm>
            <a:off x="2076807" y="5550723"/>
            <a:ext cx="2320383" cy="768958"/>
          </a:xfrm>
          <a:prstGeom prst="rect">
            <a:avLst/>
          </a:prstGeom>
          <a:noFill/>
          <a:ln w="6350">
            <a:no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ctr"/>
          <a:lstStyle/>
          <a:p>
            <a:pPr marL="360000" indent="-457200">
              <a:lnSpc>
                <a:spcPts val="1600"/>
              </a:lnSpc>
            </a:pPr>
            <a:r>
              <a:rPr lang="ja-JP" altLang="en-US" sz="1200" u="sng"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新しいまちづくりの</a:t>
            </a:r>
            <a:endParaRPr lang="en-US" altLang="ja-JP" sz="1200" u="sng"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360000" indent="-457200">
              <a:lnSpc>
                <a:spcPts val="1600"/>
              </a:lnSpc>
            </a:pPr>
            <a:r>
              <a:rPr lang="ja-JP" altLang="en-US" sz="1200" u="sng"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グランドデザイン推進本部会議</a:t>
            </a:r>
            <a:endParaRPr lang="en-US" altLang="ja-JP" sz="12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0" name="正方形/長方形 49">
            <a:extLst>
              <a:ext uri="{FF2B5EF4-FFF2-40B4-BE49-F238E27FC236}">
                <a16:creationId xmlns:a16="http://schemas.microsoft.com/office/drawing/2014/main" id="{4A20ACEA-CBB2-438C-9047-EE6EC5823B3B}"/>
              </a:ext>
            </a:extLst>
          </p:cNvPr>
          <p:cNvSpPr/>
          <p:nvPr/>
        </p:nvSpPr>
        <p:spPr>
          <a:xfrm>
            <a:off x="4625790" y="6206804"/>
            <a:ext cx="2031005" cy="381039"/>
          </a:xfrm>
          <a:prstGeom prst="rect">
            <a:avLst/>
          </a:prstGeom>
          <a:noFill/>
          <a:ln w="6350">
            <a:no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ctr"/>
          <a:lstStyle/>
          <a:p>
            <a:pPr marL="360000" indent="-457200">
              <a:lnSpc>
                <a:spcPts val="1600"/>
              </a:lnSpc>
            </a:pPr>
            <a:r>
              <a:rPr lang="en-US" altLang="ja-JP" sz="1300" dirty="0">
                <a:latin typeface="UD デジタル 教科書体 NK-R" panose="02020400000000000000" pitchFamily="18" charset="-128"/>
                <a:ea typeface="UD デジタル 教科書体 NK-R" panose="02020400000000000000" pitchFamily="18" charset="-128"/>
              </a:rPr>
              <a:t>2022</a:t>
            </a:r>
            <a:r>
              <a:rPr lang="ja-JP" altLang="en-US" sz="1300" dirty="0">
                <a:latin typeface="UD デジタル 教科書体 NK-R" panose="02020400000000000000" pitchFamily="18" charset="-128"/>
                <a:ea typeface="UD デジタル 教科書体 NK-R" panose="02020400000000000000" pitchFamily="18" charset="-128"/>
              </a:rPr>
              <a:t>（</a:t>
            </a:r>
            <a:r>
              <a:rPr lang="en-US" altLang="ja-JP" sz="1300" dirty="0">
                <a:latin typeface="UD デジタル 教科書体 NK-R" panose="02020400000000000000" pitchFamily="18" charset="-128"/>
                <a:ea typeface="UD デジタル 教科書体 NK-R" panose="02020400000000000000" pitchFamily="18" charset="-128"/>
              </a:rPr>
              <a:t>R</a:t>
            </a:r>
            <a:r>
              <a:rPr lang="ja-JP" altLang="en-US" sz="1300" dirty="0">
                <a:latin typeface="UD デジタル 教科書体 NK-R" panose="02020400000000000000" pitchFamily="18" charset="-128"/>
                <a:ea typeface="UD デジタル 教科書体 NK-R" panose="02020400000000000000" pitchFamily="18" charset="-128"/>
              </a:rPr>
              <a:t>４）</a:t>
            </a:r>
            <a:r>
              <a:rPr lang="ja-JP" altLang="en-US" sz="1300" dirty="0" smtClean="0">
                <a:latin typeface="UD デジタル 教科書体 NK-R" panose="02020400000000000000" pitchFamily="18" charset="-128"/>
                <a:ea typeface="UD デジタル 教科書体 NK-R" panose="02020400000000000000" pitchFamily="18" charset="-128"/>
              </a:rPr>
              <a:t>年</a:t>
            </a:r>
            <a:r>
              <a:rPr lang="en-US" altLang="ja-JP" sz="1300" dirty="0" smtClean="0">
                <a:latin typeface="UD デジタル 教科書体 NK-R" panose="02020400000000000000" pitchFamily="18" charset="-128"/>
                <a:ea typeface="UD デジタル 教科書体 NK-R" panose="02020400000000000000" pitchFamily="18" charset="-128"/>
              </a:rPr>
              <a:t>12</a:t>
            </a:r>
            <a:r>
              <a:rPr lang="ja-JP" altLang="en-US" sz="1300" dirty="0" smtClean="0">
                <a:latin typeface="UD デジタル 教科書体 NK-R" panose="02020400000000000000" pitchFamily="18" charset="-128"/>
                <a:ea typeface="UD デジタル 教科書体 NK-R" panose="02020400000000000000" pitchFamily="18" charset="-128"/>
              </a:rPr>
              <a:t>月</a:t>
            </a:r>
            <a:r>
              <a:rPr lang="ja-JP" altLang="en-US" sz="1300" dirty="0">
                <a:latin typeface="UD デジタル 教科書体 NK-R" panose="02020400000000000000" pitchFamily="18" charset="-128"/>
                <a:ea typeface="UD デジタル 教科書体 NK-R" panose="02020400000000000000" pitchFamily="18" charset="-128"/>
              </a:rPr>
              <a:t>　</a:t>
            </a:r>
            <a:endParaRPr lang="en-US" altLang="ja-JP" sz="1300" dirty="0">
              <a:latin typeface="UD デジタル 教科書体 NK-R" panose="02020400000000000000" pitchFamily="18" charset="-128"/>
              <a:ea typeface="UD デジタル 教科書体 NK-R" panose="02020400000000000000" pitchFamily="18" charset="-128"/>
            </a:endParaRPr>
          </a:p>
        </p:txBody>
      </p:sp>
      <p:sp>
        <p:nvSpPr>
          <p:cNvPr id="51" name="正方形/長方形 50">
            <a:extLst>
              <a:ext uri="{FF2B5EF4-FFF2-40B4-BE49-F238E27FC236}">
                <a16:creationId xmlns:a16="http://schemas.microsoft.com/office/drawing/2014/main" id="{4A20ACEA-CBB2-438C-9047-EE6EC5823B3B}"/>
              </a:ext>
            </a:extLst>
          </p:cNvPr>
          <p:cNvSpPr/>
          <p:nvPr/>
        </p:nvSpPr>
        <p:spPr>
          <a:xfrm>
            <a:off x="4141098" y="5766239"/>
            <a:ext cx="2768600" cy="381039"/>
          </a:xfrm>
          <a:prstGeom prst="rect">
            <a:avLst/>
          </a:prstGeom>
          <a:noFill/>
          <a:ln w="6350">
            <a:noFill/>
            <a:prstDash val="solid"/>
          </a:ln>
        </p:spPr>
        <p:style>
          <a:lnRef idx="2">
            <a:schemeClr val="accent6"/>
          </a:lnRef>
          <a:fillRef idx="1">
            <a:schemeClr val="lt1"/>
          </a:fillRef>
          <a:effectRef idx="0">
            <a:schemeClr val="accent6"/>
          </a:effectRef>
          <a:fontRef idx="minor">
            <a:schemeClr val="dk1"/>
          </a:fontRef>
        </p:style>
        <p:txBody>
          <a:bodyPr lIns="91440" tIns="45720" rIns="91440" bIns="45720" spcCol="0" rtlCol="0" anchor="ctr"/>
          <a:lstStyle/>
          <a:p>
            <a:pPr marL="360000" indent="-457200" algn="ctr">
              <a:lnSpc>
                <a:spcPts val="1600"/>
              </a:lnSpc>
            </a:pPr>
            <a:r>
              <a:rPr lang="ja-JP" altLang="en-US" sz="1300" u="sng"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「大阪のまちづくりグランドデザイン」</a:t>
            </a:r>
            <a:endParaRPr lang="en-US" altLang="ja-JP" sz="1300" u="sng"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360000" indent="-457200" algn="ctr">
              <a:lnSpc>
                <a:spcPts val="1600"/>
              </a:lnSpc>
            </a:pPr>
            <a:r>
              <a:rPr lang="ja-JP" altLang="en-US" sz="1300" u="sng" kern="100" dirty="0" smtClean="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策定・公表</a:t>
            </a:r>
            <a:endParaRPr lang="en-US" altLang="ja-JP" sz="13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2" name="二等辺三角形 51"/>
          <p:cNvSpPr>
            <a:spLocks noChangeAspect="1"/>
          </p:cNvSpPr>
          <p:nvPr/>
        </p:nvSpPr>
        <p:spPr>
          <a:xfrm rot="5400000">
            <a:off x="6770712" y="6307038"/>
            <a:ext cx="180000" cy="15517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2060"/>
              </a:solidFill>
              <a:latin typeface="UD デジタル 教科書体 NK-R" panose="02020400000000000000" pitchFamily="18" charset="-128"/>
              <a:ea typeface="UD デジタル 教科書体 NK-R" panose="02020400000000000000" pitchFamily="18" charset="-128"/>
            </a:endParaRPr>
          </a:p>
        </p:txBody>
      </p:sp>
      <p:sp>
        <p:nvSpPr>
          <p:cNvPr id="39"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smtClean="0"/>
              <a:t>（１）グランドデザインの概要</a:t>
            </a:r>
            <a:endParaRPr lang="ja-JP" altLang="en-US" sz="1800" dirty="0"/>
          </a:p>
        </p:txBody>
      </p:sp>
    </p:spTree>
    <p:extLst>
      <p:ext uri="{BB962C8B-B14F-4D97-AF65-F5344CB8AC3E}">
        <p14:creationId xmlns:p14="http://schemas.microsoft.com/office/powerpoint/2010/main" val="39110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2E979D0D-D2D4-4253-80B6-893345AB2079}"/>
              </a:ext>
            </a:extLst>
          </p:cNvPr>
          <p:cNvSpPr txBox="1">
            <a:spLocks/>
          </p:cNvSpPr>
          <p:nvPr/>
        </p:nvSpPr>
        <p:spPr>
          <a:xfrm>
            <a:off x="35496" y="743695"/>
            <a:ext cx="2682304" cy="245947"/>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300"/>
              </a:spcBef>
            </a:pPr>
            <a:r>
              <a:rPr lang="ja-JP" altLang="en-US" sz="1800" b="1" dirty="0">
                <a:latin typeface="UD デジタル 教科書体 NK-R" panose="02020400000000000000" pitchFamily="18" charset="-128"/>
                <a:ea typeface="UD デジタル 教科書体 NK-R" panose="02020400000000000000" pitchFamily="18" charset="-128"/>
              </a:rPr>
              <a:t>　</a:t>
            </a: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まちづくりの基本目標</a:t>
            </a:r>
            <a:r>
              <a:rPr lang="en-US" altLang="ja-JP" sz="1800" b="1" dirty="0">
                <a:latin typeface="UD デジタル 教科書体 NK-R" panose="02020400000000000000" pitchFamily="18" charset="-128"/>
                <a:ea typeface="UD デジタル 教科書体 NK-R" panose="02020400000000000000" pitchFamily="18" charset="-128"/>
              </a:rPr>
              <a:t>】</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6" name="タイトル 1">
            <a:extLst>
              <a:ext uri="{FF2B5EF4-FFF2-40B4-BE49-F238E27FC236}">
                <a16:creationId xmlns:a16="http://schemas.microsoft.com/office/drawing/2014/main" id="{5ACC3250-2540-416B-953F-0C95361B3CEB}"/>
              </a:ext>
            </a:extLst>
          </p:cNvPr>
          <p:cNvSpPr txBox="1">
            <a:spLocks/>
          </p:cNvSpPr>
          <p:nvPr/>
        </p:nvSpPr>
        <p:spPr>
          <a:xfrm>
            <a:off x="672353" y="1079772"/>
            <a:ext cx="7906870" cy="878282"/>
          </a:xfrm>
          <a:prstGeom prst="rect">
            <a:avLst/>
          </a:prstGeom>
          <a:solidFill>
            <a:schemeClr val="bg1"/>
          </a:solidFill>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ct val="100000"/>
              </a:lnSpc>
            </a:pPr>
            <a:r>
              <a:rPr lang="ja-JP" altLang="en-US" sz="2800"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未来社会を支え、新たな価値を創造し続ける</a:t>
            </a:r>
            <a:r>
              <a:rPr lang="ja-JP" altLang="en-US" sz="2800" dirty="0" smtClean="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endParaRPr lang="en-US" altLang="ja-JP" sz="2800" dirty="0" smtClean="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a:lnSpc>
                <a:spcPct val="100000"/>
              </a:lnSpc>
            </a:pPr>
            <a:r>
              <a:rPr lang="ja-JP" altLang="en-US" sz="2800" dirty="0" smtClean="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人</a:t>
            </a:r>
            <a:r>
              <a:rPr lang="ja-JP" altLang="en-US" sz="2800"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中心のまちづくり</a:t>
            </a:r>
            <a:endParaRPr lang="en-US" altLang="ja-JP" sz="2800"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21" name="正方形/長方形 20"/>
          <p:cNvSpPr/>
          <p:nvPr/>
        </p:nvSpPr>
        <p:spPr>
          <a:xfrm>
            <a:off x="1746196" y="5719929"/>
            <a:ext cx="2027275" cy="762000"/>
          </a:xfrm>
          <a:prstGeom prst="rect">
            <a:avLst/>
          </a:prstGeom>
          <a:solidFill>
            <a:schemeClr val="accent5">
              <a:lumMod val="60000"/>
              <a:lumOff val="40000"/>
            </a:schemeClr>
          </a:solidFill>
          <a:ln w="38100"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latin typeface="UD デジタル 教科書体 NK-R" panose="02020400000000000000" pitchFamily="18" charset="-128"/>
                <a:ea typeface="UD デジタル 教科書体 NK-R" panose="02020400000000000000" pitchFamily="18" charset="-128"/>
              </a:rPr>
              <a:t>多様性</a:t>
            </a:r>
            <a:r>
              <a:rPr lang="ja-JP" altLang="en-US" b="1" dirty="0">
                <a:solidFill>
                  <a:schemeClr val="tx1"/>
                </a:solidFill>
                <a:latin typeface="UD デジタル 教科書体 NK-R" panose="02020400000000000000" pitchFamily="18" charset="-128"/>
                <a:ea typeface="UD デジタル 教科書体 NK-R" panose="02020400000000000000" pitchFamily="18" charset="-128"/>
              </a:rPr>
              <a:t>の確保</a:t>
            </a:r>
            <a:endParaRPr kumimoji="1" lang="ja-JP" altLang="en-US"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3" name="正方形/長方形 22"/>
          <p:cNvSpPr/>
          <p:nvPr/>
        </p:nvSpPr>
        <p:spPr>
          <a:xfrm>
            <a:off x="4189100" y="5719929"/>
            <a:ext cx="2027275" cy="762000"/>
          </a:xfrm>
          <a:prstGeom prst="rect">
            <a:avLst/>
          </a:prstGeom>
          <a:solidFill>
            <a:schemeClr val="accent5">
              <a:lumMod val="60000"/>
              <a:lumOff val="40000"/>
            </a:schemeClr>
          </a:solidFill>
          <a:ln w="38100"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latin typeface="UD デジタル 教科書体 NK-R" panose="02020400000000000000" pitchFamily="18" charset="-128"/>
                <a:ea typeface="UD デジタル 教科書体 NK-R" panose="02020400000000000000" pitchFamily="18" charset="-128"/>
              </a:rPr>
              <a:t>共創</a:t>
            </a:r>
            <a:endParaRPr kumimoji="1" lang="ja-JP" altLang="en-US"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4" name="正方形/長方形 23"/>
          <p:cNvSpPr/>
          <p:nvPr/>
        </p:nvSpPr>
        <p:spPr>
          <a:xfrm>
            <a:off x="6632004" y="5719929"/>
            <a:ext cx="2027275" cy="762000"/>
          </a:xfrm>
          <a:prstGeom prst="rect">
            <a:avLst/>
          </a:prstGeom>
          <a:solidFill>
            <a:schemeClr val="accent5">
              <a:lumMod val="60000"/>
              <a:lumOff val="40000"/>
            </a:schemeClr>
          </a:solidFill>
          <a:ln w="38100"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latin typeface="UD デジタル 教科書体 NK-R" panose="02020400000000000000" pitchFamily="18" charset="-128"/>
                <a:ea typeface="UD デジタル 教科書体 NK-R" panose="02020400000000000000" pitchFamily="18" charset="-128"/>
              </a:rPr>
              <a:t>資源の活用</a:t>
            </a:r>
            <a:endParaRPr kumimoji="1" lang="ja-JP" altLang="en-US"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5" name="六角形 24"/>
          <p:cNvSpPr/>
          <p:nvPr/>
        </p:nvSpPr>
        <p:spPr>
          <a:xfrm>
            <a:off x="228844" y="5627084"/>
            <a:ext cx="1309537" cy="947690"/>
          </a:xfrm>
          <a:prstGeom prst="hexagon">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rPr>
              <a:t>まちづくり</a:t>
            </a:r>
            <a:endParaRPr kumimoji="1" lang="en-US" altLang="ja-JP" sz="1600" b="1" dirty="0" smtClean="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rPr>
              <a:t>推進の</a:t>
            </a:r>
            <a:endParaRPr kumimoji="1" lang="en-US" altLang="ja-JP" sz="1600" b="1" dirty="0" smtClean="0">
              <a:solidFill>
                <a:schemeClr val="tx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rPr>
              <a:t>視点</a:t>
            </a:r>
            <a:endPar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nvGrpSpPr>
          <p:cNvPr id="46" name="グループ化 45"/>
          <p:cNvGrpSpPr/>
          <p:nvPr/>
        </p:nvGrpSpPr>
        <p:grpSpPr>
          <a:xfrm>
            <a:off x="6708894" y="4321930"/>
            <a:ext cx="2410163" cy="927892"/>
            <a:chOff x="6846660" y="2208736"/>
            <a:chExt cx="2410163" cy="927892"/>
          </a:xfrm>
        </p:grpSpPr>
        <p:sp>
          <p:nvSpPr>
            <p:cNvPr id="47" name="楕円 46"/>
            <p:cNvSpPr/>
            <p:nvPr/>
          </p:nvSpPr>
          <p:spPr>
            <a:xfrm>
              <a:off x="7218191" y="2208736"/>
              <a:ext cx="1592114" cy="927892"/>
            </a:xfrm>
            <a:prstGeom prst="ellipse">
              <a:avLst/>
            </a:prstGeom>
            <a:gradFill flip="none" rotWithShape="1">
              <a:gsLst>
                <a:gs pos="0">
                  <a:srgbClr val="00B0F0"/>
                </a:gs>
                <a:gs pos="100000">
                  <a:schemeClr val="accent1">
                    <a:lumMod val="20000"/>
                    <a:lumOff val="8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正方形/長方形 47"/>
            <p:cNvSpPr/>
            <p:nvPr/>
          </p:nvSpPr>
          <p:spPr>
            <a:xfrm>
              <a:off x="6846660" y="2323808"/>
              <a:ext cx="2410163" cy="762000"/>
            </a:xfrm>
            <a:prstGeom prst="rect">
              <a:avLst/>
            </a:prstGeom>
            <a:noFill/>
            <a:ln w="381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rPr>
                <a:t>サスティナブル</a:t>
              </a:r>
              <a:endParaRPr lang="en-US" altLang="ja-JP" sz="1600" b="1" dirty="0" smtClean="0">
                <a:solidFill>
                  <a:schemeClr val="tx1"/>
                </a:solidFill>
                <a:latin typeface="UD デジタル 教科書体 NK-R" panose="02020400000000000000" pitchFamily="18" charset="-128"/>
                <a:ea typeface="UD デジタル 教科書体 NK-R" panose="02020400000000000000" pitchFamily="18" charset="-128"/>
              </a:endParaRPr>
            </a:p>
            <a:p>
              <a:pPr algn="ctr"/>
              <a:r>
                <a:rPr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rPr>
                <a:t>な大阪</a:t>
              </a:r>
              <a:endPar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sp>
        <p:nvSpPr>
          <p:cNvPr id="49" name="二等辺三角形 48"/>
          <p:cNvSpPr/>
          <p:nvPr/>
        </p:nvSpPr>
        <p:spPr>
          <a:xfrm rot="5400000">
            <a:off x="5321548" y="3598965"/>
            <a:ext cx="2660393" cy="371531"/>
          </a:xfrm>
          <a:prstGeom prst="triangl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グループ化 1"/>
          <p:cNvGrpSpPr/>
          <p:nvPr/>
        </p:nvGrpSpPr>
        <p:grpSpPr>
          <a:xfrm>
            <a:off x="388418" y="2004643"/>
            <a:ext cx="5868000" cy="3251510"/>
            <a:chOff x="577104" y="2004643"/>
            <a:chExt cx="5868000" cy="3251510"/>
          </a:xfrm>
        </p:grpSpPr>
        <p:sp>
          <p:nvSpPr>
            <p:cNvPr id="42" name="正方形/長方形 41"/>
            <p:cNvSpPr/>
            <p:nvPr/>
          </p:nvSpPr>
          <p:spPr>
            <a:xfrm>
              <a:off x="577104" y="2004643"/>
              <a:ext cx="5868000" cy="3251510"/>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タイトル 1">
              <a:extLst>
                <a:ext uri="{FF2B5EF4-FFF2-40B4-BE49-F238E27FC236}">
                  <a16:creationId xmlns:a16="http://schemas.microsoft.com/office/drawing/2014/main" id="{560A16D0-D593-4A69-B606-CCD9D4BBBB5F}"/>
                </a:ext>
              </a:extLst>
            </p:cNvPr>
            <p:cNvSpPr txBox="1">
              <a:spLocks/>
            </p:cNvSpPr>
            <p:nvPr/>
          </p:nvSpPr>
          <p:spPr>
            <a:xfrm>
              <a:off x="749208" y="2665773"/>
              <a:ext cx="5508000" cy="432000"/>
            </a:xfrm>
            <a:prstGeom prst="rect">
              <a:avLst/>
            </a:prstGeom>
            <a:solidFill>
              <a:schemeClr val="accent1">
                <a:lumMod val="20000"/>
                <a:lumOff val="80000"/>
              </a:schemeClr>
            </a:solidFill>
          </p:spPr>
          <p:txBody>
            <a:bodyPr vert="horz" wrap="square" lIns="91440" tIns="144000" rIns="91440" bIns="10800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just">
                <a:lnSpc>
                  <a:spcPts val="1600"/>
                </a:lnSpc>
                <a:spcBef>
                  <a:spcPts val="200"/>
                </a:spcBef>
              </a:pPr>
              <a:r>
                <a:rPr lang="ja-JP" altLang="en-US" sz="1800" b="1" dirty="0" smtClean="0">
                  <a:latin typeface="UD デジタル 教科書体 NK-R" panose="02020400000000000000" pitchFamily="18" charset="-128"/>
                  <a:ea typeface="UD デジタル 教科書体 NK-R" panose="02020400000000000000" pitchFamily="18" charset="-128"/>
                </a:rPr>
                <a:t>❶ 魅力的</a:t>
              </a:r>
              <a:r>
                <a:rPr lang="ja-JP" altLang="en-US" sz="1800" b="1" dirty="0">
                  <a:latin typeface="UD デジタル 教科書体 NK-R" panose="02020400000000000000" pitchFamily="18" charset="-128"/>
                  <a:ea typeface="UD デジタル 教科書体 NK-R" panose="02020400000000000000" pitchFamily="18" charset="-128"/>
                </a:rPr>
                <a:t>な国際都市として成長する</a:t>
              </a:r>
              <a:r>
                <a:rPr lang="ja-JP" altLang="en-US" sz="1800" b="1" dirty="0" smtClean="0">
                  <a:latin typeface="UD デジタル 教科書体 NK-R" panose="02020400000000000000" pitchFamily="18" charset="-128"/>
                  <a:ea typeface="UD デジタル 教科書体 NK-R" panose="02020400000000000000" pitchFamily="18" charset="-128"/>
                </a:rPr>
                <a:t>大阪</a:t>
              </a:r>
              <a:endParaRPr lang="en-US" altLang="ja-JP" sz="1800" b="1" dirty="0">
                <a:latin typeface="UD デジタル 教科書体 NK-R" panose="02020400000000000000" pitchFamily="18" charset="-128"/>
                <a:ea typeface="UD デジタル 教科書体 NK-R" panose="02020400000000000000" pitchFamily="18" charset="-128"/>
              </a:endParaRPr>
            </a:p>
          </p:txBody>
        </p:sp>
        <p:sp>
          <p:nvSpPr>
            <p:cNvPr id="17" name="タイトル 1">
              <a:extLst>
                <a:ext uri="{FF2B5EF4-FFF2-40B4-BE49-F238E27FC236}">
                  <a16:creationId xmlns:a16="http://schemas.microsoft.com/office/drawing/2014/main" id="{560A16D0-D593-4A69-B606-CCD9D4BBBB5F}"/>
                </a:ext>
              </a:extLst>
            </p:cNvPr>
            <p:cNvSpPr txBox="1">
              <a:spLocks/>
            </p:cNvSpPr>
            <p:nvPr/>
          </p:nvSpPr>
          <p:spPr>
            <a:xfrm>
              <a:off x="749208" y="3573974"/>
              <a:ext cx="5508000" cy="432000"/>
            </a:xfrm>
            <a:prstGeom prst="rect">
              <a:avLst/>
            </a:prstGeom>
            <a:solidFill>
              <a:schemeClr val="accent1">
                <a:lumMod val="20000"/>
                <a:lumOff val="80000"/>
              </a:schemeClr>
            </a:solidFill>
          </p:spPr>
          <p:txBody>
            <a:bodyPr vert="horz" wrap="square" lIns="91440" tIns="144000" rIns="91440" bIns="10800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just">
                <a:lnSpc>
                  <a:spcPts val="1600"/>
                </a:lnSpc>
                <a:spcBef>
                  <a:spcPts val="1200"/>
                </a:spcBef>
              </a:pPr>
              <a:r>
                <a:rPr lang="ja-JP" altLang="en-US" sz="1800" b="1" dirty="0" smtClean="0">
                  <a:latin typeface="UD デジタル 教科書体 NK-R" panose="02020400000000000000" pitchFamily="18" charset="-128"/>
                  <a:ea typeface="UD デジタル 教科書体 NK-R" panose="02020400000000000000" pitchFamily="18" charset="-128"/>
                </a:rPr>
                <a:t>❷ 健康</a:t>
              </a:r>
              <a:r>
                <a:rPr lang="ja-JP" altLang="en-US" sz="1800" b="1" dirty="0">
                  <a:latin typeface="UD デジタル 教科書体 NK-R" panose="02020400000000000000" pitchFamily="18" charset="-128"/>
                  <a:ea typeface="UD デジタル 教科書体 NK-R" panose="02020400000000000000" pitchFamily="18" charset="-128"/>
                </a:rPr>
                <a:t>長寿で誰もが幸せを実感しながら暮らせる大阪　</a:t>
              </a:r>
              <a:endParaRPr lang="en-US" altLang="ja-JP" sz="1800" b="1" dirty="0">
                <a:latin typeface="UD デジタル 教科書体 NK-R" panose="02020400000000000000" pitchFamily="18" charset="-128"/>
                <a:ea typeface="UD デジタル 教科書体 NK-R" panose="02020400000000000000" pitchFamily="18" charset="-128"/>
              </a:endParaRPr>
            </a:p>
          </p:txBody>
        </p:sp>
        <p:sp>
          <p:nvSpPr>
            <p:cNvPr id="18" name="タイトル 1">
              <a:extLst>
                <a:ext uri="{FF2B5EF4-FFF2-40B4-BE49-F238E27FC236}">
                  <a16:creationId xmlns:a16="http://schemas.microsoft.com/office/drawing/2014/main" id="{560A16D0-D593-4A69-B606-CCD9D4BBBB5F}"/>
                </a:ext>
              </a:extLst>
            </p:cNvPr>
            <p:cNvSpPr txBox="1">
              <a:spLocks/>
            </p:cNvSpPr>
            <p:nvPr/>
          </p:nvSpPr>
          <p:spPr>
            <a:xfrm>
              <a:off x="749208" y="4482174"/>
              <a:ext cx="5508000" cy="432000"/>
            </a:xfrm>
            <a:prstGeom prst="rect">
              <a:avLst/>
            </a:prstGeom>
            <a:solidFill>
              <a:schemeClr val="accent1">
                <a:lumMod val="20000"/>
                <a:lumOff val="80000"/>
              </a:schemeClr>
            </a:solidFill>
          </p:spPr>
          <p:txBody>
            <a:bodyPr vert="horz" wrap="square" lIns="91440" tIns="144000" rIns="91440" bIns="10800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just">
                <a:lnSpc>
                  <a:spcPts val="1600"/>
                </a:lnSpc>
                <a:spcBef>
                  <a:spcPts val="1200"/>
                </a:spcBef>
              </a:pPr>
              <a:r>
                <a:rPr lang="ja-JP" altLang="en-US" sz="1800" b="1" dirty="0" smtClean="0">
                  <a:latin typeface="UD デジタル 教科書体 NK-R" panose="02020400000000000000" pitchFamily="18" charset="-128"/>
                  <a:ea typeface="UD デジタル 教科書体 NK-R" panose="02020400000000000000" pitchFamily="18" charset="-128"/>
                </a:rPr>
                <a:t>❸ 未来</a:t>
              </a:r>
              <a:r>
                <a:rPr lang="ja-JP" altLang="en-US" sz="1800" b="1" dirty="0">
                  <a:latin typeface="UD デジタル 教科書体 NK-R" panose="02020400000000000000" pitchFamily="18" charset="-128"/>
                  <a:ea typeface="UD デジタル 教科書体 NK-R" panose="02020400000000000000" pitchFamily="18" charset="-128"/>
                </a:rPr>
                <a:t>へつながる安全・安心な</a:t>
              </a:r>
              <a:r>
                <a:rPr lang="ja-JP" altLang="en-US" sz="1800" b="1" dirty="0" smtClean="0">
                  <a:latin typeface="UD デジタル 教科書体 NK-R" panose="02020400000000000000" pitchFamily="18" charset="-128"/>
                  <a:ea typeface="UD デジタル 教科書体 NK-R" panose="02020400000000000000" pitchFamily="18" charset="-128"/>
                </a:rPr>
                <a:t>大阪</a:t>
              </a:r>
              <a:endParaRPr lang="en-US" altLang="ja-JP" sz="1800" b="1" dirty="0">
                <a:latin typeface="UD デジタル 教科書体 NK-R" panose="02020400000000000000" pitchFamily="18" charset="-128"/>
                <a:ea typeface="UD デジタル 教科書体 NK-R" panose="02020400000000000000" pitchFamily="18" charset="-128"/>
              </a:endParaRPr>
            </a:p>
          </p:txBody>
        </p:sp>
        <p:sp>
          <p:nvSpPr>
            <p:cNvPr id="50" name="タイトル 1">
              <a:extLst>
                <a:ext uri="{FF2B5EF4-FFF2-40B4-BE49-F238E27FC236}">
                  <a16:creationId xmlns:a16="http://schemas.microsoft.com/office/drawing/2014/main" id="{2E979D0D-D2D4-4253-80B6-893345AB2079}"/>
                </a:ext>
              </a:extLst>
            </p:cNvPr>
            <p:cNvSpPr txBox="1">
              <a:spLocks/>
            </p:cNvSpPr>
            <p:nvPr/>
          </p:nvSpPr>
          <p:spPr>
            <a:xfrm>
              <a:off x="577104" y="2162669"/>
              <a:ext cx="1508871" cy="245947"/>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300"/>
                </a:spcBef>
              </a:pPr>
              <a:r>
                <a:rPr lang="ja-JP" altLang="en-US" sz="1800" b="1" dirty="0">
                  <a:latin typeface="UD デジタル 教科書体 NK-R" panose="02020400000000000000" pitchFamily="18" charset="-128"/>
                  <a:ea typeface="UD デジタル 教科書体 NK-R" panose="02020400000000000000" pitchFamily="18" charset="-128"/>
                </a:rPr>
                <a:t>　</a:t>
              </a:r>
              <a:r>
                <a:rPr lang="en-US" altLang="ja-JP" sz="1800" b="1" dirty="0" smtClean="0">
                  <a:latin typeface="UD デジタル 教科書体 NK-R" panose="02020400000000000000" pitchFamily="18" charset="-128"/>
                  <a:ea typeface="UD デジタル 教科書体 NK-R" panose="02020400000000000000" pitchFamily="18" charset="-128"/>
                </a:rPr>
                <a:t>【</a:t>
              </a:r>
              <a:r>
                <a:rPr lang="ja-JP" altLang="en-US" sz="1800" b="1" dirty="0" smtClean="0">
                  <a:latin typeface="UD デジタル 教科書体 NK-R" panose="02020400000000000000" pitchFamily="18" charset="-128"/>
                  <a:ea typeface="UD デジタル 教科書体 NK-R" panose="02020400000000000000" pitchFamily="18" charset="-128"/>
                </a:rPr>
                <a:t>将来像</a:t>
              </a:r>
              <a:r>
                <a:rPr lang="en-US" altLang="ja-JP" sz="1800" b="1" dirty="0" smtClean="0">
                  <a:latin typeface="UD デジタル 教科書体 NK-R" panose="02020400000000000000" pitchFamily="18" charset="-128"/>
                  <a:ea typeface="UD デジタル 教科書体 NK-R" panose="02020400000000000000" pitchFamily="18" charset="-128"/>
                </a:rPr>
                <a:t>】</a:t>
              </a:r>
              <a:endParaRPr lang="en-US" altLang="ja-JP" sz="1800" dirty="0">
                <a:latin typeface="UD デジタル 教科書体 NK-R" panose="02020400000000000000" pitchFamily="18" charset="-128"/>
                <a:ea typeface="UD デジタル 教科書体 NK-R" panose="02020400000000000000" pitchFamily="18" charset="-128"/>
              </a:endParaRPr>
            </a:p>
          </p:txBody>
        </p:sp>
      </p:grpSp>
      <p:grpSp>
        <p:nvGrpSpPr>
          <p:cNvPr id="51" name="グループ化 50"/>
          <p:cNvGrpSpPr/>
          <p:nvPr/>
        </p:nvGrpSpPr>
        <p:grpSpPr>
          <a:xfrm>
            <a:off x="6708894" y="3330695"/>
            <a:ext cx="2410163" cy="927892"/>
            <a:chOff x="6846660" y="2208736"/>
            <a:chExt cx="2410163" cy="927892"/>
          </a:xfrm>
        </p:grpSpPr>
        <p:sp>
          <p:nvSpPr>
            <p:cNvPr id="52" name="楕円 51"/>
            <p:cNvSpPr/>
            <p:nvPr/>
          </p:nvSpPr>
          <p:spPr>
            <a:xfrm>
              <a:off x="7218191" y="2208736"/>
              <a:ext cx="1592114" cy="927892"/>
            </a:xfrm>
            <a:prstGeom prst="ellipse">
              <a:avLst/>
            </a:prstGeom>
            <a:gradFill flip="none" rotWithShape="1">
              <a:gsLst>
                <a:gs pos="0">
                  <a:srgbClr val="00B0F0"/>
                </a:gs>
                <a:gs pos="100000">
                  <a:schemeClr val="accent1">
                    <a:lumMod val="20000"/>
                    <a:lumOff val="8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正方形/長方形 52"/>
            <p:cNvSpPr/>
            <p:nvPr/>
          </p:nvSpPr>
          <p:spPr>
            <a:xfrm>
              <a:off x="6846660" y="2323808"/>
              <a:ext cx="2410163" cy="762000"/>
            </a:xfrm>
            <a:prstGeom prst="rect">
              <a:avLst/>
            </a:prstGeom>
            <a:noFill/>
            <a:ln w="381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rPr>
                <a:t>ウェルビーイング</a:t>
              </a:r>
              <a:endParaRPr lang="en-US" altLang="ja-JP" sz="1600" b="1" dirty="0" smtClean="0">
                <a:solidFill>
                  <a:schemeClr val="tx1"/>
                </a:solidFill>
                <a:latin typeface="UD デジタル 教科書体 NK-R" panose="02020400000000000000" pitchFamily="18" charset="-128"/>
                <a:ea typeface="UD デジタル 教科書体 NK-R" panose="02020400000000000000" pitchFamily="18" charset="-128"/>
              </a:endParaRPr>
            </a:p>
            <a:p>
              <a:pPr algn="ctr"/>
              <a:r>
                <a:rPr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rPr>
                <a:t>な大阪</a:t>
              </a:r>
              <a:endPar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grpSp>
        <p:nvGrpSpPr>
          <p:cNvPr id="54" name="グループ化 53"/>
          <p:cNvGrpSpPr/>
          <p:nvPr/>
        </p:nvGrpSpPr>
        <p:grpSpPr>
          <a:xfrm>
            <a:off x="6708894" y="2339461"/>
            <a:ext cx="2410163" cy="927892"/>
            <a:chOff x="6846660" y="2208736"/>
            <a:chExt cx="2410163" cy="927892"/>
          </a:xfrm>
        </p:grpSpPr>
        <p:sp>
          <p:nvSpPr>
            <p:cNvPr id="55" name="楕円 54"/>
            <p:cNvSpPr/>
            <p:nvPr/>
          </p:nvSpPr>
          <p:spPr>
            <a:xfrm>
              <a:off x="7218191" y="2208736"/>
              <a:ext cx="1592114" cy="927892"/>
            </a:xfrm>
            <a:prstGeom prst="ellipse">
              <a:avLst/>
            </a:prstGeom>
            <a:gradFill flip="none" rotWithShape="1">
              <a:gsLst>
                <a:gs pos="0">
                  <a:srgbClr val="00B0F0"/>
                </a:gs>
                <a:gs pos="100000">
                  <a:schemeClr val="accent1">
                    <a:lumMod val="20000"/>
                    <a:lumOff val="8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正方形/長方形 55"/>
            <p:cNvSpPr/>
            <p:nvPr/>
          </p:nvSpPr>
          <p:spPr>
            <a:xfrm>
              <a:off x="6846660" y="2323808"/>
              <a:ext cx="2410163" cy="762000"/>
            </a:xfrm>
            <a:prstGeom prst="rect">
              <a:avLst/>
            </a:prstGeom>
            <a:noFill/>
            <a:ln w="3810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rPr>
                <a:t>イノベーティブ</a:t>
              </a:r>
              <a:endParaRPr lang="en-US" altLang="ja-JP" sz="1600" b="1" dirty="0" smtClean="0">
                <a:solidFill>
                  <a:schemeClr val="tx1"/>
                </a:solidFill>
                <a:latin typeface="UD デジタル 教科書体 NK-R" panose="02020400000000000000" pitchFamily="18" charset="-128"/>
                <a:ea typeface="UD デジタル 教科書体 NK-R" panose="02020400000000000000" pitchFamily="18" charset="-128"/>
              </a:endParaRPr>
            </a:p>
            <a:p>
              <a:pPr algn="ctr"/>
              <a:r>
                <a:rPr lang="ja-JP" altLang="en-US" sz="1600" b="1" dirty="0" smtClean="0">
                  <a:solidFill>
                    <a:schemeClr val="tx1"/>
                  </a:solidFill>
                  <a:latin typeface="UD デジタル 教科書体 NK-R" panose="02020400000000000000" pitchFamily="18" charset="-128"/>
                  <a:ea typeface="UD デジタル 教科書体 NK-R" panose="02020400000000000000" pitchFamily="18" charset="-128"/>
                </a:rPr>
                <a:t>な大阪</a:t>
              </a:r>
              <a:endParaRPr kumimoji="1" lang="ja-JP" altLang="en-US" sz="1600" b="1"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sp>
        <p:nvSpPr>
          <p:cNvPr id="27"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4</a:t>
            </a:fld>
            <a:endParaRPr lang="ja-JP" altLang="en-US" sz="1800" dirty="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（１）グランドデザインの概要</a:t>
            </a:r>
          </a:p>
        </p:txBody>
      </p:sp>
    </p:spTree>
    <p:extLst>
      <p:ext uri="{BB962C8B-B14F-4D97-AF65-F5344CB8AC3E}">
        <p14:creationId xmlns:p14="http://schemas.microsoft.com/office/powerpoint/2010/main" val="1722511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5</a:t>
            </a:fld>
            <a:endParaRPr lang="ja-JP" altLang="en-US" sz="1800" dirty="0">
              <a:latin typeface="Meiryo UI" panose="020B0604030504040204" pitchFamily="50" charset="-128"/>
              <a:ea typeface="Meiryo UI" panose="020B0604030504040204" pitchFamily="50" charset="-128"/>
            </a:endParaRPr>
          </a:p>
        </p:txBody>
      </p:sp>
      <p:pic>
        <p:nvPicPr>
          <p:cNvPr id="14" name="図 13" descr="ダイアグラム&#10;&#10;自動的に生成された説明">
            <a:extLst>
              <a:ext uri="{FF2B5EF4-FFF2-40B4-BE49-F238E27FC236}">
                <a16:creationId xmlns:a16="http://schemas.microsoft.com/office/drawing/2014/main" id="{6BD319D4-25CC-4861-9A36-DD737AF396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66344" y="2627448"/>
            <a:ext cx="5448001" cy="3412715"/>
          </a:xfrm>
          <a:prstGeom prst="rect">
            <a:avLst/>
          </a:prstGeom>
        </p:spPr>
      </p:pic>
      <p:sp>
        <p:nvSpPr>
          <p:cNvPr id="15" name="タイトル 1">
            <a:extLst>
              <a:ext uri="{FF2B5EF4-FFF2-40B4-BE49-F238E27FC236}">
                <a16:creationId xmlns:a16="http://schemas.microsoft.com/office/drawing/2014/main" id="{7F1F332F-DC4E-4605-8561-A6608554B6FA}"/>
              </a:ext>
            </a:extLst>
          </p:cNvPr>
          <p:cNvSpPr txBox="1">
            <a:spLocks/>
          </p:cNvSpPr>
          <p:nvPr/>
        </p:nvSpPr>
        <p:spPr>
          <a:xfrm>
            <a:off x="144000" y="1383725"/>
            <a:ext cx="8856000" cy="864000"/>
          </a:xfrm>
          <a:prstGeom prst="rect">
            <a:avLst/>
          </a:prstGeom>
          <a:ln w="12700">
            <a:solidFill>
              <a:schemeClr val="bg1">
                <a:lumMod val="50000"/>
              </a:schemeClr>
            </a:solidFill>
            <a:prstDash val="sysDash"/>
          </a:ln>
        </p:spPr>
        <p:txBody>
          <a:bodyPr vert="horz" lIns="108000" tIns="72000" rIns="108000" bIns="7200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just">
              <a:lnSpc>
                <a:spcPct val="100000"/>
              </a:lnSpc>
              <a:spcBef>
                <a:spcPts val="200"/>
              </a:spcBef>
            </a:pPr>
            <a:r>
              <a:rPr lang="ja-JP" altLang="en-US" sz="1600" spc="-20" dirty="0">
                <a:latin typeface="UD デジタル 教科書体 NK-R" panose="02020400000000000000" pitchFamily="18" charset="-128"/>
                <a:ea typeface="UD デジタル 教科書体 NK-R" panose="02020400000000000000" pitchFamily="18" charset="-128"/>
              </a:rPr>
              <a:t>都心部やベイエリアにおける国際競争力を</a:t>
            </a:r>
            <a:r>
              <a:rPr lang="ja-JP" altLang="en-US" sz="1600" spc="-20" dirty="0" smtClean="0">
                <a:latin typeface="UD デジタル 教科書体 NK-R" panose="02020400000000000000" pitchFamily="18" charset="-128"/>
                <a:ea typeface="UD デジタル 教科書体 NK-R" panose="02020400000000000000" pitchFamily="18" charset="-128"/>
              </a:rPr>
              <a:t>備えたエリア形成とともに、放射・環状の交通ネットワーク上を中心として、多様な都市機能を備えた特色ある拠点エリアや魅力ある生活圏を形成し、相互に連携する都市構造を形成</a:t>
            </a:r>
            <a:endParaRPr lang="ja-JP" altLang="en-US" sz="1600" spc="-2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8BA80873-6221-455C-A589-EE8AA5D6E87F}"/>
              </a:ext>
            </a:extLst>
          </p:cNvPr>
          <p:cNvSpPr txBox="1"/>
          <p:nvPr/>
        </p:nvSpPr>
        <p:spPr>
          <a:xfrm>
            <a:off x="154652" y="1006873"/>
            <a:ext cx="7941598" cy="338554"/>
          </a:xfrm>
          <a:prstGeom prst="rect">
            <a:avLst/>
          </a:prstGeom>
          <a:noFill/>
        </p:spPr>
        <p:txBody>
          <a:bodyPr wrap="square">
            <a:spAutoFit/>
          </a:bodyPr>
          <a:lstStyle/>
          <a:p>
            <a:pPr algn="just">
              <a:lnSpc>
                <a:spcPct val="100000"/>
              </a:lnSpc>
            </a:pPr>
            <a:r>
              <a:rPr lang="ja-JP" altLang="en-US" sz="1600" b="1" dirty="0" smtClean="0">
                <a:latin typeface="UD デジタル 教科書体 NK-R" panose="02020400000000000000" pitchFamily="18" charset="-128"/>
                <a:ea typeface="UD デジタル 教科書体 NK-R" panose="02020400000000000000" pitchFamily="18" charset="-128"/>
              </a:rPr>
              <a:t>◆マルチハブ</a:t>
            </a:r>
            <a:r>
              <a:rPr lang="ja-JP" altLang="en-US" sz="1600" b="1" dirty="0">
                <a:latin typeface="UD デジタル 教科書体 NK-R" panose="02020400000000000000" pitchFamily="18" charset="-128"/>
                <a:ea typeface="UD デジタル 教科書体 NK-R" panose="02020400000000000000" pitchFamily="18" charset="-128"/>
              </a:rPr>
              <a:t>＆ネットワーク型都市構造の形成</a:t>
            </a:r>
            <a:endParaRPr lang="en-US" altLang="ja-JP" sz="1600" b="1" dirty="0">
              <a:latin typeface="UD デジタル 教科書体 NK-R" panose="02020400000000000000" pitchFamily="18" charset="-128"/>
              <a:ea typeface="UD デジタル 教科書体 NK-R" panose="02020400000000000000" pitchFamily="18" charset="-128"/>
            </a:endParaRPr>
          </a:p>
        </p:txBody>
      </p:sp>
      <p:sp>
        <p:nvSpPr>
          <p:cNvPr id="10" name="正方形/長方形 9">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（１）グランドデザインの概要</a:t>
            </a:r>
          </a:p>
        </p:txBody>
      </p:sp>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l="6466" r="9708"/>
          <a:stretch/>
        </p:blipFill>
        <p:spPr>
          <a:xfrm>
            <a:off x="281806" y="2470752"/>
            <a:ext cx="3200400" cy="3816000"/>
          </a:xfrm>
          <a:prstGeom prst="rect">
            <a:avLst/>
          </a:prstGeom>
        </p:spPr>
      </p:pic>
      <p:pic>
        <p:nvPicPr>
          <p:cNvPr id="13" name="図 12">
            <a:extLst>
              <a:ext uri="{FF2B5EF4-FFF2-40B4-BE49-F238E27FC236}">
                <a16:creationId xmlns:a16="http://schemas.microsoft.com/office/drawing/2014/main" id="{86ACE510-7A58-4D75-91C7-39788536740C}"/>
              </a:ext>
            </a:extLst>
          </p:cNvPr>
          <p:cNvPicPr>
            <a:picLocks noChangeAspect="1"/>
          </p:cNvPicPr>
          <p:nvPr/>
        </p:nvPicPr>
        <p:blipFill>
          <a:blip r:embed="rId5"/>
          <a:stretch>
            <a:fillRect/>
          </a:stretch>
        </p:blipFill>
        <p:spPr>
          <a:xfrm>
            <a:off x="281806" y="2868981"/>
            <a:ext cx="441422" cy="451018"/>
          </a:xfrm>
          <a:prstGeom prst="rect">
            <a:avLst/>
          </a:prstGeom>
        </p:spPr>
      </p:pic>
      <p:sp>
        <p:nvSpPr>
          <p:cNvPr id="17" name="テキスト ボックス 16"/>
          <p:cNvSpPr txBox="1"/>
          <p:nvPr/>
        </p:nvSpPr>
        <p:spPr>
          <a:xfrm>
            <a:off x="1040784" y="6317952"/>
            <a:ext cx="1682443" cy="307777"/>
          </a:xfrm>
          <a:prstGeom prst="rect">
            <a:avLst/>
          </a:prstGeom>
          <a:noFill/>
        </p:spPr>
        <p:txBody>
          <a:bodyPr wrap="square" rtlCol="0">
            <a:spAutoFit/>
          </a:bodyPr>
          <a:lstStyle/>
          <a:p>
            <a:pPr algn="ctr"/>
            <a:r>
              <a:rPr kumimoji="1" lang="en-US" altLang="ja-JP" sz="1400" b="1" dirty="0" smtClean="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府域の都市軸</a:t>
            </a:r>
            <a:r>
              <a:rPr kumimoji="1" lang="en-US" altLang="ja-JP" sz="1400" b="1" dirty="0" smtClean="0">
                <a:latin typeface="UD デジタル 教科書体 NK-R" panose="02020400000000000000" pitchFamily="18" charset="-128"/>
                <a:ea typeface="UD デジタル 教科書体 NK-R" panose="02020400000000000000" pitchFamily="18" charset="-128"/>
              </a:rPr>
              <a:t>】</a:t>
            </a:r>
            <a:endParaRPr kumimoji="1"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4056062" y="6335775"/>
            <a:ext cx="4468564" cy="307777"/>
          </a:xfrm>
          <a:prstGeom prst="rect">
            <a:avLst/>
          </a:prstGeom>
          <a:noFill/>
        </p:spPr>
        <p:txBody>
          <a:bodyPr wrap="square" rtlCol="0">
            <a:spAutoFit/>
          </a:bodyPr>
          <a:lstStyle/>
          <a:p>
            <a:pPr algn="ctr"/>
            <a:r>
              <a:rPr kumimoji="1" lang="en-US" altLang="ja-JP" sz="1400" b="1" dirty="0" smtClean="0">
                <a:latin typeface="UD デジタル 教科書体 NK-R" panose="02020400000000000000" pitchFamily="18" charset="-128"/>
                <a:ea typeface="UD デジタル 教科書体 NK-R" panose="02020400000000000000" pitchFamily="18" charset="-128"/>
              </a:rPr>
              <a:t>【</a:t>
            </a:r>
            <a:r>
              <a:rPr lang="ja-JP" altLang="en-US" sz="1400" b="1" dirty="0" smtClean="0">
                <a:latin typeface="UD デジタル 教科書体 NK-R" panose="02020400000000000000" pitchFamily="18" charset="-128"/>
                <a:ea typeface="UD デジタル 教科書体 NK-R" panose="02020400000000000000" pitchFamily="18" charset="-128"/>
              </a:rPr>
              <a:t>マルチハブ＆ネットワーク型都市構造の形成</a:t>
            </a:r>
            <a:r>
              <a:rPr kumimoji="1" lang="en-US" altLang="ja-JP" sz="1400" b="1" dirty="0" smtClean="0">
                <a:latin typeface="UD デジタル 教科書体 NK-R" panose="02020400000000000000" pitchFamily="18" charset="-128"/>
                <a:ea typeface="UD デジタル 教科書体 NK-R" panose="02020400000000000000" pitchFamily="18" charset="-128"/>
              </a:rPr>
              <a:t>】</a:t>
            </a:r>
            <a:endParaRPr kumimoji="1"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9" name="タイトル 1">
            <a:extLst>
              <a:ext uri="{FF2B5EF4-FFF2-40B4-BE49-F238E27FC236}">
                <a16:creationId xmlns:a16="http://schemas.microsoft.com/office/drawing/2014/main" id="{2E979D0D-D2D4-4253-80B6-893345AB2079}"/>
              </a:ext>
            </a:extLst>
          </p:cNvPr>
          <p:cNvSpPr txBox="1">
            <a:spLocks/>
          </p:cNvSpPr>
          <p:nvPr/>
        </p:nvSpPr>
        <p:spPr>
          <a:xfrm>
            <a:off x="40923" y="719757"/>
            <a:ext cx="3092802" cy="245947"/>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300"/>
              </a:spcBef>
            </a:pPr>
            <a:r>
              <a:rPr lang="ja-JP" altLang="en-US" sz="1800" b="1" dirty="0">
                <a:latin typeface="UD デジタル 教科書体 NK-R" panose="02020400000000000000" pitchFamily="18" charset="-128"/>
                <a:ea typeface="UD デジタル 教科書体 NK-R" panose="02020400000000000000" pitchFamily="18" charset="-128"/>
              </a:rPr>
              <a:t>　</a:t>
            </a:r>
            <a:r>
              <a:rPr lang="en-US" altLang="ja-JP" sz="1800" b="1" dirty="0" smtClean="0">
                <a:latin typeface="UD デジタル 教科書体 NK-R" panose="02020400000000000000" pitchFamily="18" charset="-128"/>
                <a:ea typeface="UD デジタル 教科書体 NK-R" panose="02020400000000000000" pitchFamily="18" charset="-128"/>
              </a:rPr>
              <a:t>【</a:t>
            </a:r>
            <a:r>
              <a:rPr lang="ja-JP" altLang="en-US" sz="1800" b="1" dirty="0" smtClean="0">
                <a:latin typeface="UD デジタル 教科書体 NK-R" panose="02020400000000000000" pitchFamily="18" charset="-128"/>
                <a:ea typeface="UD デジタル 教科書体 NK-R" panose="02020400000000000000" pitchFamily="18" charset="-128"/>
              </a:rPr>
              <a:t>めざすべき都市構造</a:t>
            </a:r>
            <a:r>
              <a:rPr lang="en-US" altLang="ja-JP" sz="1800" b="1" dirty="0" smtClean="0">
                <a:latin typeface="UD デジタル 教科書体 NK-R" panose="02020400000000000000" pitchFamily="18" charset="-128"/>
                <a:ea typeface="UD デジタル 教科書体 NK-R" panose="02020400000000000000" pitchFamily="18" charset="-128"/>
              </a:rPr>
              <a:t>】</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428298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6</a:t>
            </a:fld>
            <a:endParaRPr lang="ja-JP" altLang="en-US" sz="18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stretch>
            <a:fillRect/>
          </a:stretch>
        </p:blipFill>
        <p:spPr>
          <a:xfrm>
            <a:off x="1279152" y="3166404"/>
            <a:ext cx="6592158" cy="3691596"/>
          </a:xfrm>
          <a:prstGeom prst="rect">
            <a:avLst/>
          </a:prstGeom>
        </p:spPr>
      </p:pic>
      <p:sp>
        <p:nvSpPr>
          <p:cNvPr id="5" name="タイトル 1">
            <a:extLst>
              <a:ext uri="{FF2B5EF4-FFF2-40B4-BE49-F238E27FC236}">
                <a16:creationId xmlns:a16="http://schemas.microsoft.com/office/drawing/2014/main" id="{2E979D0D-D2D4-4253-80B6-893345AB2079}"/>
              </a:ext>
            </a:extLst>
          </p:cNvPr>
          <p:cNvSpPr txBox="1">
            <a:spLocks/>
          </p:cNvSpPr>
          <p:nvPr/>
        </p:nvSpPr>
        <p:spPr>
          <a:xfrm>
            <a:off x="-107840" y="3166523"/>
            <a:ext cx="3260154" cy="245947"/>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300"/>
              </a:spcBef>
            </a:pPr>
            <a:r>
              <a:rPr lang="ja-JP" altLang="en-US" sz="1600" b="1" dirty="0">
                <a:latin typeface="UD デジタル 教科書体 NK-R" panose="02020400000000000000" pitchFamily="18" charset="-128"/>
                <a:ea typeface="UD デジタル 教科書体 NK-R" panose="02020400000000000000" pitchFamily="18" charset="-128"/>
              </a:rPr>
              <a:t>　</a:t>
            </a:r>
            <a:r>
              <a:rPr lang="en-US" altLang="ja-JP" sz="1600" b="1" dirty="0" smtClean="0">
                <a:latin typeface="UD デジタル 教科書体 NK-R" panose="02020400000000000000" pitchFamily="18" charset="-128"/>
                <a:ea typeface="UD デジタル 教科書体 NK-R" panose="02020400000000000000" pitchFamily="18" charset="-128"/>
              </a:rPr>
              <a:t>【</a:t>
            </a:r>
            <a:r>
              <a:rPr lang="ja-JP" altLang="en-US" sz="1600" b="1" dirty="0" smtClean="0">
                <a:latin typeface="UD デジタル 教科書体 NK-R" panose="02020400000000000000" pitchFamily="18" charset="-128"/>
                <a:ea typeface="UD デジタル 教科書体 NK-R" panose="02020400000000000000" pitchFamily="18" charset="-128"/>
              </a:rPr>
              <a:t>戦略のねらいのイメージ</a:t>
            </a:r>
            <a:r>
              <a:rPr lang="en-US" altLang="ja-JP" sz="1600" b="1" dirty="0" smtClean="0">
                <a:latin typeface="UD デジタル 教科書体 NK-R" panose="02020400000000000000" pitchFamily="18" charset="-128"/>
                <a:ea typeface="UD デジタル 教科書体 NK-R" panose="02020400000000000000" pitchFamily="18" charset="-128"/>
              </a:rPr>
              <a:t>】</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7" name="正方形/長方形 6">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（１）グランドデザインの概要</a:t>
            </a:r>
          </a:p>
        </p:txBody>
      </p:sp>
      <p:sp>
        <p:nvSpPr>
          <p:cNvPr id="9" name="タイトル 1">
            <a:extLst>
              <a:ext uri="{FF2B5EF4-FFF2-40B4-BE49-F238E27FC236}">
                <a16:creationId xmlns:a16="http://schemas.microsoft.com/office/drawing/2014/main" id="{7F1F332F-DC4E-4605-8561-A6608554B6FA}"/>
              </a:ext>
            </a:extLst>
          </p:cNvPr>
          <p:cNvSpPr txBox="1">
            <a:spLocks/>
          </p:cNvSpPr>
          <p:nvPr/>
        </p:nvSpPr>
        <p:spPr>
          <a:xfrm>
            <a:off x="144000" y="670099"/>
            <a:ext cx="8856000" cy="612000"/>
          </a:xfrm>
          <a:prstGeom prst="rect">
            <a:avLst/>
          </a:prstGeom>
          <a:ln w="12700">
            <a:solidFill>
              <a:schemeClr val="bg1">
                <a:lumMod val="50000"/>
              </a:schemeClr>
            </a:solidFill>
            <a:prstDash val="sysDash"/>
          </a:ln>
        </p:spPr>
        <p:txBody>
          <a:bodyPr vert="horz" lIns="72000" tIns="108000" rIns="72000" bIns="7200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just">
              <a:lnSpc>
                <a:spcPct val="100000"/>
              </a:lnSpc>
              <a:spcBef>
                <a:spcPts val="200"/>
              </a:spcBef>
            </a:pPr>
            <a:r>
              <a:rPr lang="ja-JP" altLang="en-US" sz="1600" spc="-20" dirty="0" smtClean="0">
                <a:latin typeface="UD デジタル 教科書体 NK-R" panose="02020400000000000000" pitchFamily="18" charset="-128"/>
                <a:ea typeface="UD デジタル 教科書体 NK-R" panose="02020400000000000000" pitchFamily="18" charset="-128"/>
              </a:rPr>
              <a:t>めざすべき都市像の実現に向け、広域的な視点から取り組むべき、５つのまちづくりの戦略とその取組の方向性を示し、民間の活力を最大限に引き出しながら、具体的な取組を多様な主体が一体となって推進</a:t>
            </a:r>
            <a:endParaRPr lang="ja-JP" altLang="en-US" sz="1600" spc="-20" dirty="0">
              <a:latin typeface="UD デジタル 教科書体 NK-R" panose="02020400000000000000" pitchFamily="18" charset="-128"/>
              <a:ea typeface="UD デジタル 教科書体 NK-R" panose="02020400000000000000" pitchFamily="18" charset="-128"/>
            </a:endParaRPr>
          </a:p>
        </p:txBody>
      </p:sp>
      <p:grpSp>
        <p:nvGrpSpPr>
          <p:cNvPr id="4" name="グループ化 3"/>
          <p:cNvGrpSpPr/>
          <p:nvPr/>
        </p:nvGrpSpPr>
        <p:grpSpPr>
          <a:xfrm>
            <a:off x="1080101" y="1702344"/>
            <a:ext cx="6967133" cy="1401981"/>
            <a:chOff x="1080101" y="1430879"/>
            <a:chExt cx="6967133" cy="1401981"/>
          </a:xfrm>
        </p:grpSpPr>
        <p:grpSp>
          <p:nvGrpSpPr>
            <p:cNvPr id="2" name="グループ化 1"/>
            <p:cNvGrpSpPr>
              <a:grpSpLocks noChangeAspect="1"/>
            </p:cNvGrpSpPr>
            <p:nvPr/>
          </p:nvGrpSpPr>
          <p:grpSpPr>
            <a:xfrm>
              <a:off x="1080101" y="1430879"/>
              <a:ext cx="6957609" cy="1188494"/>
              <a:chOff x="-1887828" y="6858001"/>
              <a:chExt cx="6117241" cy="1044943"/>
            </a:xfrm>
          </p:grpSpPr>
          <p:pic>
            <p:nvPicPr>
              <p:cNvPr id="10" name="図 9"/>
              <p:cNvPicPr>
                <a:picLocks noChangeAspect="1"/>
              </p:cNvPicPr>
              <p:nvPr/>
            </p:nvPicPr>
            <p:blipFill rotWithShape="1">
              <a:blip r:embed="rId3"/>
              <a:srcRect t="9923" b="69467"/>
              <a:stretch/>
            </p:blipFill>
            <p:spPr>
              <a:xfrm>
                <a:off x="-1887828" y="6858001"/>
                <a:ext cx="6117241" cy="514350"/>
              </a:xfrm>
              <a:prstGeom prst="rect">
                <a:avLst/>
              </a:prstGeom>
            </p:spPr>
          </p:pic>
          <p:pic>
            <p:nvPicPr>
              <p:cNvPr id="11" name="図 10"/>
              <p:cNvPicPr>
                <a:picLocks noChangeAspect="1"/>
              </p:cNvPicPr>
              <p:nvPr/>
            </p:nvPicPr>
            <p:blipFill rotWithShape="1">
              <a:blip r:embed="rId3"/>
              <a:srcRect t="59731" b="19008"/>
              <a:stretch/>
            </p:blipFill>
            <p:spPr>
              <a:xfrm>
                <a:off x="-1887828" y="7372351"/>
                <a:ext cx="6117241" cy="530593"/>
              </a:xfrm>
              <a:prstGeom prst="rect">
                <a:avLst/>
              </a:prstGeom>
            </p:spPr>
          </p:pic>
        </p:grpSp>
        <p:pic>
          <p:nvPicPr>
            <p:cNvPr id="12" name="図 11"/>
            <p:cNvPicPr>
              <a:picLocks noChangeAspect="1"/>
            </p:cNvPicPr>
            <p:nvPr/>
          </p:nvPicPr>
          <p:blipFill rotWithShape="1">
            <a:blip r:embed="rId3"/>
            <a:srcRect t="92499"/>
            <a:stretch/>
          </p:blipFill>
          <p:spPr>
            <a:xfrm>
              <a:off x="1089625" y="2619949"/>
              <a:ext cx="6957609" cy="212911"/>
            </a:xfrm>
            <a:prstGeom prst="rect">
              <a:avLst/>
            </a:prstGeom>
          </p:spPr>
        </p:pic>
      </p:grpSp>
      <p:sp>
        <p:nvSpPr>
          <p:cNvPr id="13" name="タイトル 1">
            <a:extLst>
              <a:ext uri="{FF2B5EF4-FFF2-40B4-BE49-F238E27FC236}">
                <a16:creationId xmlns:a16="http://schemas.microsoft.com/office/drawing/2014/main" id="{2E979D0D-D2D4-4253-80B6-893345AB2079}"/>
              </a:ext>
            </a:extLst>
          </p:cNvPr>
          <p:cNvSpPr txBox="1">
            <a:spLocks/>
          </p:cNvSpPr>
          <p:nvPr/>
        </p:nvSpPr>
        <p:spPr>
          <a:xfrm>
            <a:off x="-107840" y="1391520"/>
            <a:ext cx="4512200" cy="245947"/>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300"/>
              </a:spcBef>
            </a:pPr>
            <a:r>
              <a:rPr lang="ja-JP" altLang="en-US" sz="1600" b="1" dirty="0">
                <a:latin typeface="UD デジタル 教科書体 NK-R" panose="02020400000000000000" pitchFamily="18" charset="-128"/>
                <a:ea typeface="UD デジタル 教科書体 NK-R" panose="02020400000000000000" pitchFamily="18" charset="-128"/>
              </a:rPr>
              <a:t>　</a:t>
            </a:r>
            <a:r>
              <a:rPr lang="en-US" altLang="ja-JP" sz="1600" b="1" dirty="0" smtClean="0">
                <a:latin typeface="UD デジタル 教科書体 NK-R" panose="02020400000000000000" pitchFamily="18" charset="-128"/>
                <a:ea typeface="UD デジタル 教科書体 NK-R" panose="02020400000000000000" pitchFamily="18" charset="-128"/>
              </a:rPr>
              <a:t>【</a:t>
            </a:r>
            <a:r>
              <a:rPr lang="ja-JP" altLang="en-US" sz="1600" b="1" dirty="0" smtClean="0">
                <a:latin typeface="UD デジタル 教科書体 NK-R" panose="02020400000000000000" pitchFamily="18" charset="-128"/>
                <a:ea typeface="UD デジタル 教科書体 NK-R" panose="02020400000000000000" pitchFamily="18" charset="-128"/>
              </a:rPr>
              <a:t>５つのまちづくりの戦略と取組の方向性</a:t>
            </a:r>
            <a:r>
              <a:rPr lang="en-US" altLang="ja-JP" sz="1600" b="1" dirty="0" smtClean="0">
                <a:latin typeface="UD デジタル 教科書体 NK-R" panose="02020400000000000000" pitchFamily="18" charset="-128"/>
                <a:ea typeface="UD デジタル 教科書体 NK-R" panose="02020400000000000000" pitchFamily="18" charset="-128"/>
              </a:rPr>
              <a:t>】</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737286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7</a:t>
            </a:fld>
            <a:endParaRPr lang="ja-JP" altLang="en-US" sz="180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（１）グランドデザインの概要</a:t>
            </a:r>
          </a:p>
        </p:txBody>
      </p:sp>
      <p:sp>
        <p:nvSpPr>
          <p:cNvPr id="9" name="タイトル 1">
            <a:extLst>
              <a:ext uri="{FF2B5EF4-FFF2-40B4-BE49-F238E27FC236}">
                <a16:creationId xmlns:a16="http://schemas.microsoft.com/office/drawing/2014/main" id="{7F1F332F-DC4E-4605-8561-A6608554B6FA}"/>
              </a:ext>
            </a:extLst>
          </p:cNvPr>
          <p:cNvSpPr txBox="1">
            <a:spLocks/>
          </p:cNvSpPr>
          <p:nvPr/>
        </p:nvSpPr>
        <p:spPr>
          <a:xfrm>
            <a:off x="144000" y="1091937"/>
            <a:ext cx="8856000" cy="864000"/>
          </a:xfrm>
          <a:prstGeom prst="rect">
            <a:avLst/>
          </a:prstGeom>
          <a:ln w="12700">
            <a:solidFill>
              <a:schemeClr val="bg1">
                <a:lumMod val="50000"/>
              </a:schemeClr>
            </a:solidFill>
            <a:prstDash val="sysDash"/>
          </a:ln>
        </p:spPr>
        <p:txBody>
          <a:bodyPr vert="horz" lIns="72000" tIns="72000" rIns="72000" bIns="7200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just">
              <a:lnSpc>
                <a:spcPct val="100000"/>
              </a:lnSpc>
              <a:spcBef>
                <a:spcPts val="200"/>
              </a:spcBef>
            </a:pPr>
            <a:r>
              <a:rPr lang="ja-JP" altLang="en-US" sz="1600" spc="-20" dirty="0" smtClean="0">
                <a:latin typeface="UD デジタル 教科書体 NK-R" panose="02020400000000000000" pitchFamily="18" charset="-128"/>
                <a:ea typeface="UD デジタル 教科書体 NK-R" panose="02020400000000000000" pitchFamily="18" charset="-128"/>
              </a:rPr>
              <a:t>大阪・関西万博や、スーパー・メガリージョン形成等のインパクトを活かし、東西二極の一極を担う副首都として、大阪がさらに成長・発展していくため、短期（２０２５年春）、中期（２０３０年頃）、長期（２０４０年～     ２０５０年頃）を目標に、まちづくり</a:t>
            </a:r>
            <a:r>
              <a:rPr lang="ja-JP" altLang="en-US" sz="1600" spc="-20" dirty="0">
                <a:latin typeface="UD デジタル 教科書体 NK-R" panose="02020400000000000000" pitchFamily="18" charset="-128"/>
                <a:ea typeface="UD デジタル 教科書体 NK-R" panose="02020400000000000000" pitchFamily="18" charset="-128"/>
              </a:rPr>
              <a:t>の戦略</a:t>
            </a:r>
            <a:r>
              <a:rPr lang="ja-JP" altLang="en-US" sz="1600" spc="-20" dirty="0" smtClean="0">
                <a:latin typeface="UD デジタル 教科書体 NK-R" panose="02020400000000000000" pitchFamily="18" charset="-128"/>
                <a:ea typeface="UD デジタル 教科書体 NK-R" panose="02020400000000000000" pitchFamily="18" charset="-128"/>
              </a:rPr>
              <a:t>に基づく取組を推進</a:t>
            </a:r>
            <a:endParaRPr lang="ja-JP" altLang="en-US" sz="1600" spc="-20" dirty="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a:extLst>
              <a:ext uri="{FF2B5EF4-FFF2-40B4-BE49-F238E27FC236}">
                <a16:creationId xmlns:a16="http://schemas.microsoft.com/office/drawing/2014/main" id="{37511901-8789-4F88-9B42-E1FB3ED93BC9}"/>
              </a:ext>
            </a:extLst>
          </p:cNvPr>
          <p:cNvSpPr txBox="1"/>
          <p:nvPr/>
        </p:nvSpPr>
        <p:spPr>
          <a:xfrm>
            <a:off x="96479" y="678810"/>
            <a:ext cx="3236806" cy="359389"/>
          </a:xfrm>
          <a:prstGeom prst="rect">
            <a:avLst/>
          </a:prstGeom>
          <a:solidFill>
            <a:schemeClr val="bg1"/>
          </a:solidFill>
          <a:ln w="53975">
            <a:noFill/>
          </a:ln>
        </p:spPr>
        <p:txBody>
          <a:bodyPr wrap="square" lIns="36000" tIns="36000" rIns="36000" bIns="36000" rtlCol="0" anchor="ctr" anchorCtr="0">
            <a:noAutofit/>
          </a:bodyPr>
          <a:lstStyle/>
          <a:p>
            <a:pPr marL="447675" indent="-447675" algn="ctr"/>
            <a:r>
              <a:rPr kumimoji="1" lang="en-US" altLang="ja-JP" sz="1600" b="1" spc="-20" dirty="0">
                <a:latin typeface="UD デジタル 教科書体 NK-R" panose="02020400000000000000" pitchFamily="18" charset="-128"/>
                <a:ea typeface="UD デジタル 教科書体 NK-R" panose="02020400000000000000" pitchFamily="18" charset="-128"/>
              </a:rPr>
              <a:t>【</a:t>
            </a:r>
            <a:r>
              <a:rPr kumimoji="1" lang="ja-JP" altLang="en-US" sz="1600" b="1" spc="-20" dirty="0">
                <a:latin typeface="UD デジタル 教科書体 NK-R" panose="02020400000000000000" pitchFamily="18" charset="-128"/>
                <a:ea typeface="UD デジタル 教科書体 NK-R" panose="02020400000000000000" pitchFamily="18" charset="-128"/>
              </a:rPr>
              <a:t>大阪の成長・発展に向けたイメージ</a:t>
            </a:r>
            <a:r>
              <a:rPr kumimoji="1" lang="en-US" altLang="ja-JP" sz="1600" b="1" spc="-20" dirty="0">
                <a:latin typeface="UD デジタル 教科書体 NK-R" panose="02020400000000000000" pitchFamily="18" charset="-128"/>
                <a:ea typeface="UD デジタル 教科書体 NK-R" panose="02020400000000000000" pitchFamily="18" charset="-128"/>
              </a:rPr>
              <a:t>】</a:t>
            </a:r>
          </a:p>
        </p:txBody>
      </p:sp>
      <p:pic>
        <p:nvPicPr>
          <p:cNvPr id="11" name="図 10"/>
          <p:cNvPicPr>
            <a:picLocks noChangeAspect="1"/>
          </p:cNvPicPr>
          <p:nvPr/>
        </p:nvPicPr>
        <p:blipFill>
          <a:blip r:embed="rId2"/>
          <a:stretch>
            <a:fillRect/>
          </a:stretch>
        </p:blipFill>
        <p:spPr>
          <a:xfrm>
            <a:off x="96479" y="2499599"/>
            <a:ext cx="8957503" cy="3852000"/>
          </a:xfrm>
          <a:prstGeom prst="rect">
            <a:avLst/>
          </a:prstGeom>
        </p:spPr>
      </p:pic>
      <p:sp>
        <p:nvSpPr>
          <p:cNvPr id="2" name="正方形/長方形 1"/>
          <p:cNvSpPr/>
          <p:nvPr/>
        </p:nvSpPr>
        <p:spPr>
          <a:xfrm>
            <a:off x="5234378" y="4661941"/>
            <a:ext cx="1166422" cy="329784"/>
          </a:xfrm>
          <a:prstGeom prst="rect">
            <a:avLst/>
          </a:prstGeom>
          <a:solidFill>
            <a:srgbClr val="A9C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53461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B9113A0-8895-FAA0-1100-96C33C1AF2F9}"/>
              </a:ext>
            </a:extLst>
          </p:cNvPr>
          <p:cNvSpPr/>
          <p:nvPr/>
        </p:nvSpPr>
        <p:spPr>
          <a:xfrm>
            <a:off x="6462" y="2954286"/>
            <a:ext cx="9137538" cy="12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1" y="2954286"/>
            <a:ext cx="9144000" cy="1224000"/>
          </a:xfrm>
          <a:prstGeom prst="rect">
            <a:avLst/>
          </a:prstGeom>
        </p:spPr>
        <p:txBody>
          <a:bodyPr tIns="108000"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200" dirty="0" smtClean="0"/>
              <a:t>　　（</a:t>
            </a:r>
            <a:r>
              <a:rPr lang="ja-JP" altLang="en-US" sz="3200" dirty="0"/>
              <a:t>２</a:t>
            </a:r>
            <a:r>
              <a:rPr lang="ja-JP" altLang="en-US" sz="3200" dirty="0" smtClean="0"/>
              <a:t>）</a:t>
            </a:r>
            <a:r>
              <a:rPr lang="ja-JP" altLang="en-US" sz="3200" dirty="0">
                <a:latin typeface="UD デジタル 教科書体 NK-R" panose="02020400000000000000" pitchFamily="18" charset="-128"/>
                <a:ea typeface="UD デジタル 教科書体 NK-R" panose="02020400000000000000" pitchFamily="18" charset="-128"/>
              </a:rPr>
              <a:t>大阪・関西万博を</a:t>
            </a:r>
            <a:r>
              <a:rPr lang="ja-JP" altLang="en-US" sz="3200" dirty="0" smtClean="0">
                <a:latin typeface="UD デジタル 教科書体 NK-R" panose="02020400000000000000" pitchFamily="18" charset="-128"/>
                <a:ea typeface="UD デジタル 教科書体 NK-R" panose="02020400000000000000" pitchFamily="18" charset="-128"/>
              </a:rPr>
              <a:t>見据えた</a:t>
            </a:r>
            <a:endParaRPr lang="en-US" altLang="ja-JP" sz="3200" dirty="0" smtClean="0">
              <a:latin typeface="UD デジタル 教科書体 NK-R" panose="02020400000000000000" pitchFamily="18" charset="-128"/>
              <a:ea typeface="UD デジタル 教科書体 NK-R" panose="02020400000000000000" pitchFamily="18" charset="-128"/>
            </a:endParaRPr>
          </a:p>
          <a:p>
            <a:pPr algn="ctr"/>
            <a:r>
              <a:rPr lang="ja-JP" altLang="en-US" sz="3200" dirty="0">
                <a:latin typeface="UD デジタル 教科書体 NK-R" panose="02020400000000000000" pitchFamily="18" charset="-128"/>
                <a:ea typeface="UD デジタル 教科書体 NK-R" panose="02020400000000000000" pitchFamily="18" charset="-128"/>
              </a:rPr>
              <a:t>　</a:t>
            </a:r>
            <a:r>
              <a:rPr lang="ja-JP" altLang="en-US" sz="3200" dirty="0" smtClean="0">
                <a:latin typeface="UD デジタル 教科書体 NK-R" panose="02020400000000000000" pitchFamily="18" charset="-128"/>
                <a:ea typeface="UD デジタル 教科書体 NK-R" panose="02020400000000000000" pitchFamily="18" charset="-128"/>
              </a:rPr>
              <a:t>　　　　　　　　　　　　　まちづくりに係る取組状況</a:t>
            </a:r>
            <a:endParaRPr lang="ja-JP" altLang="en-US" sz="3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278513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8BA80873-6221-455C-A589-EE8AA5D6E87F}"/>
              </a:ext>
            </a:extLst>
          </p:cNvPr>
          <p:cNvSpPr txBox="1"/>
          <p:nvPr/>
        </p:nvSpPr>
        <p:spPr>
          <a:xfrm>
            <a:off x="144105" y="710606"/>
            <a:ext cx="8866929" cy="783255"/>
          </a:xfrm>
          <a:prstGeom prst="rect">
            <a:avLst/>
          </a:prstGeom>
          <a:noFill/>
          <a:ln w="12700">
            <a:solidFill>
              <a:schemeClr val="bg1">
                <a:lumMod val="50000"/>
              </a:schemeClr>
            </a:solidFill>
            <a:prstDash val="sysDash"/>
          </a:ln>
        </p:spPr>
        <p:txBody>
          <a:bodyPr wrap="square" lIns="72000" tIns="216000" rIns="72000" bIns="72000">
            <a:spAutoFit/>
          </a:bodyPr>
          <a:lstStyle/>
          <a:p>
            <a:pPr algn="just">
              <a:lnSpc>
                <a:spcPct val="100000"/>
              </a:lnSpc>
            </a:pPr>
            <a:r>
              <a:rPr lang="ja-JP" altLang="en-US" sz="1600" dirty="0" smtClean="0">
                <a:latin typeface="UD デジタル 教科書体 NK-R" panose="02020400000000000000" pitchFamily="18" charset="-128"/>
                <a:ea typeface="UD デジタル 教科書体 NK-R" panose="02020400000000000000" pitchFamily="18" charset="-128"/>
              </a:rPr>
              <a:t>２０２５年大阪・関西万博を見据えながら、都心部</a:t>
            </a:r>
            <a:r>
              <a:rPr lang="ja-JP" altLang="en-US" sz="1600" dirty="0">
                <a:latin typeface="UD デジタル 教科書体 NK-R" panose="02020400000000000000" pitchFamily="18" charset="-128"/>
                <a:ea typeface="UD デジタル 教科書体 NK-R" panose="02020400000000000000" pitchFamily="18" charset="-128"/>
              </a:rPr>
              <a:t>やベイエリア</a:t>
            </a:r>
            <a:r>
              <a:rPr lang="ja-JP" altLang="en-US" sz="1600" dirty="0" smtClean="0">
                <a:latin typeface="UD デジタル 教科書体 NK-R" panose="02020400000000000000" pitchFamily="18" charset="-128"/>
                <a:ea typeface="UD デジタル 教科書体 NK-R" panose="02020400000000000000" pitchFamily="18" charset="-128"/>
              </a:rPr>
              <a:t>において、様々な取組を市町村や関係部局等が一体となって進め、拠点エリアの形成を推進</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5" name="楕円 4"/>
          <p:cNvSpPr>
            <a:spLocks noChangeAspect="1"/>
          </p:cNvSpPr>
          <p:nvPr/>
        </p:nvSpPr>
        <p:spPr>
          <a:xfrm>
            <a:off x="3001161" y="1836011"/>
            <a:ext cx="3448165" cy="3564000"/>
          </a:xfrm>
          <a:prstGeom prst="ellipse">
            <a:avLst/>
          </a:prstGeom>
          <a:solidFill>
            <a:srgbClr val="FF0000">
              <a:alpha val="20000"/>
            </a:srgbClr>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スライド番号プレースホルダー 4"/>
          <p:cNvSpPr>
            <a:spLocks noGrp="1"/>
          </p:cNvSpPr>
          <p:nvPr>
            <p:ph type="sldNum" sz="quarter" idx="12"/>
          </p:nvPr>
        </p:nvSpPr>
        <p:spPr>
          <a:xfrm>
            <a:off x="8608308" y="6520962"/>
            <a:ext cx="535692" cy="337038"/>
          </a:xfrm>
          <a:solidFill>
            <a:srgbClr val="FFFFFF">
              <a:alpha val="30196"/>
            </a:srgbClr>
          </a:solidFill>
        </p:spPr>
        <p:txBody>
          <a:bodyPr/>
          <a:lstStyle/>
          <a:p>
            <a:fld id="{C5024B52-16EA-4BF5-8D74-CE40AF5BF20F}" type="slidenum">
              <a:rPr lang="ja-JP" altLang="en-US" sz="1800">
                <a:latin typeface="Meiryo UI" panose="020B0604030504040204" pitchFamily="50" charset="-128"/>
                <a:ea typeface="Meiryo UI" panose="020B0604030504040204" pitchFamily="50" charset="-128"/>
              </a:rPr>
              <a:t>9</a:t>
            </a:fld>
            <a:endParaRPr lang="ja-JP" altLang="en-US" sz="1800" dirty="0">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64357" y="2769133"/>
            <a:ext cx="1669537" cy="1044000"/>
          </a:xfrm>
          <a:prstGeom prst="rect">
            <a:avLst/>
          </a:prstGeom>
          <a:effectLst>
            <a:softEdge rad="63500"/>
          </a:effectLst>
        </p:spPr>
      </p:pic>
      <p:pic>
        <p:nvPicPr>
          <p:cNvPr id="33" name="図 3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875910" y="1748654"/>
            <a:ext cx="1739417" cy="1008000"/>
          </a:xfrm>
          <a:prstGeom prst="rect">
            <a:avLst/>
          </a:prstGeom>
          <a:effectLst>
            <a:softEdge rad="63500"/>
          </a:effectLst>
        </p:spPr>
      </p:pic>
      <p:pic>
        <p:nvPicPr>
          <p:cNvPr id="38" name="図 37">
            <a:extLst>
              <a:ext uri="{FF2B5EF4-FFF2-40B4-BE49-F238E27FC236}">
                <a16:creationId xmlns:a16="http://schemas.microsoft.com/office/drawing/2014/main" id="{21BBB5A3-4E5B-44DB-8E79-4BD3371FF030}"/>
              </a:ext>
            </a:extLst>
          </p:cNvPr>
          <p:cNvPicPr>
            <a:picLocks noChangeAspect="1"/>
          </p:cNvPicPr>
          <p:nvPr/>
        </p:nvPicPr>
        <p:blipFill>
          <a:blip r:embed="rId5"/>
          <a:stretch>
            <a:fillRect/>
          </a:stretch>
        </p:blipFill>
        <p:spPr>
          <a:xfrm>
            <a:off x="4922951" y="5682882"/>
            <a:ext cx="1754440" cy="972000"/>
          </a:xfrm>
          <a:prstGeom prst="rect">
            <a:avLst/>
          </a:prstGeom>
          <a:effectLst>
            <a:softEdge rad="63500"/>
          </a:effectLst>
        </p:spPr>
      </p:pic>
      <p:pic>
        <p:nvPicPr>
          <p:cNvPr id="40" name="図 39">
            <a:extLst>
              <a:ext uri="{FF2B5EF4-FFF2-40B4-BE49-F238E27FC236}">
                <a16:creationId xmlns:a16="http://schemas.microsoft.com/office/drawing/2014/main" id="{488ED2DE-AC96-47C0-9109-1FCE46E1058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6439" y="2793542"/>
            <a:ext cx="1771489" cy="1080000"/>
          </a:xfrm>
          <a:prstGeom prst="rect">
            <a:avLst/>
          </a:prstGeom>
          <a:effectLst>
            <a:softEdge rad="63500"/>
          </a:effectLst>
        </p:spPr>
      </p:pic>
      <p:sp>
        <p:nvSpPr>
          <p:cNvPr id="22" name="テキスト ボックス 21">
            <a:extLst>
              <a:ext uri="{FF2B5EF4-FFF2-40B4-BE49-F238E27FC236}">
                <a16:creationId xmlns:a16="http://schemas.microsoft.com/office/drawing/2014/main" id="{8BA80873-6221-455C-A589-EE8AA5D6E87F}"/>
              </a:ext>
            </a:extLst>
          </p:cNvPr>
          <p:cNvSpPr txBox="1"/>
          <p:nvPr/>
        </p:nvSpPr>
        <p:spPr>
          <a:xfrm>
            <a:off x="7098751" y="2514462"/>
            <a:ext cx="1600750" cy="261610"/>
          </a:xfrm>
          <a:prstGeom prst="rect">
            <a:avLst/>
          </a:prstGeom>
          <a:solidFill>
            <a:srgbClr val="FFFF00">
              <a:alpha val="30000"/>
            </a:srgbClr>
          </a:solidFill>
          <a:ln>
            <a:noFill/>
            <a:prstDash val="dash"/>
          </a:ln>
        </p:spPr>
        <p:txBody>
          <a:bodyPr wrap="square">
            <a:spAutoFit/>
          </a:bodyPr>
          <a:lstStyle/>
          <a:p>
            <a:pPr algn="just">
              <a:lnSpc>
                <a:spcPct val="100000"/>
              </a:lnSpc>
            </a:pPr>
            <a:r>
              <a:rPr lang="ja-JP" altLang="en-US" sz="1100" dirty="0">
                <a:latin typeface="UD デジタル 教科書体 NK-R" panose="02020400000000000000" pitchFamily="18" charset="-128"/>
                <a:ea typeface="UD デジタル 教科書体 NK-R" panose="02020400000000000000" pitchFamily="18" charset="-128"/>
              </a:rPr>
              <a:t>大阪</a:t>
            </a:r>
            <a:r>
              <a:rPr lang="ja-JP" altLang="en-US" sz="1100" dirty="0" smtClean="0">
                <a:latin typeface="UD デジタル 教科書体 NK-R" panose="02020400000000000000" pitchFamily="18" charset="-128"/>
                <a:ea typeface="UD デジタル 教科書体 NK-R" panose="02020400000000000000" pitchFamily="18" charset="-128"/>
              </a:rPr>
              <a:t>城・周辺エリア</a:t>
            </a:r>
            <a:endParaRPr lang="en-US" altLang="ja-JP" sz="1100" dirty="0" smtClean="0">
              <a:latin typeface="UD デジタル 教科書体 NK-R" panose="02020400000000000000" pitchFamily="18" charset="-128"/>
              <a:ea typeface="UD デジタル 教科書体 NK-R" panose="02020400000000000000" pitchFamily="18" charset="-128"/>
            </a:endParaRPr>
          </a:p>
        </p:txBody>
      </p:sp>
      <p:sp>
        <p:nvSpPr>
          <p:cNvPr id="28" name="正方形/長方形 27">
            <a:extLst>
              <a:ext uri="{FF2B5EF4-FFF2-40B4-BE49-F238E27FC236}">
                <a16:creationId xmlns:a16="http://schemas.microsoft.com/office/drawing/2014/main" id="{80B03159-9C38-4CFF-A1CF-AC898B1DD0C1}"/>
              </a:ext>
            </a:extLst>
          </p:cNvPr>
          <p:cNvSpPr/>
          <p:nvPr/>
        </p:nvSpPr>
        <p:spPr>
          <a:xfrm>
            <a:off x="6993304" y="3818153"/>
            <a:ext cx="1856981" cy="353426"/>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lvl="0" algn="ctr" defTabSz="793307">
              <a:spcBef>
                <a:spcPct val="0"/>
              </a:spcBef>
              <a:defRPr/>
            </a:pPr>
            <a:r>
              <a:rPr lang="ja-JP" altLang="en-US" sz="9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大阪公立</a:t>
            </a: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大学</a:t>
            </a:r>
            <a:endParaRPr lang="en-US" altLang="ja-JP" sz="9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algn="ctr" defTabSz="793307">
              <a:spcBef>
                <a:spcPct val="0"/>
              </a:spcBef>
              <a:defRPr/>
            </a:pPr>
            <a:r>
              <a:rPr lang="ja-JP" altLang="en-US" sz="9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森之宮キャンパスのイメージ</a:t>
            </a:r>
            <a:r>
              <a:rPr lang="en-US" altLang="ja-JP" sz="900" baseline="30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a:t>
            </a:r>
            <a:endParaRPr lang="ja-JP" altLang="en-US" sz="9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0B97BA7A-8926-4FE1-B92B-5BDFC9DFCD55}"/>
              </a:ext>
            </a:extLst>
          </p:cNvPr>
          <p:cNvSpPr/>
          <p:nvPr/>
        </p:nvSpPr>
        <p:spPr>
          <a:xfrm>
            <a:off x="677985" y="3879818"/>
            <a:ext cx="1653237" cy="405045"/>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lvl="0" algn="ctr" defTabSz="793307">
              <a:spcBef>
                <a:spcPct val="0"/>
              </a:spcBef>
              <a:defRPr/>
            </a:pPr>
            <a:r>
              <a:rPr kumimoji="1" lang="en-US" altLang="ja-JP" sz="1000" b="0" i="0"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a:t>
            </a:r>
            <a:r>
              <a:rPr kumimoji="1" lang="ja-JP" altLang="en-US" sz="1000" b="0" i="0"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年日本国際博覧会会場</a:t>
            </a:r>
            <a:r>
              <a:rPr kumimoji="1" lang="ja-JP" altLang="en-US" sz="1000" b="0" i="0"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a:t>
            </a:r>
            <a:endParaRPr kumimoji="1" lang="en-US" altLang="ja-JP" sz="1000" b="0" i="0"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defTabSz="793307">
              <a:spcBef>
                <a:spcPct val="0"/>
              </a:spcBef>
              <a:defRPr/>
            </a:pPr>
            <a:r>
              <a:rPr kumimoji="1" lang="ja-JP" altLang="en-US" sz="1000" b="0" i="0"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鳥瞰図イメージ</a:t>
            </a:r>
            <a:r>
              <a:rPr lang="en-US" altLang="ja-JP" sz="1000" baseline="30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※6</a:t>
            </a:r>
            <a:endParaRPr lang="ja-JP"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algn="ctr" defTabSz="793307">
              <a:spcBef>
                <a:spcPct val="0"/>
              </a:spcBef>
              <a:defRPr/>
            </a:pPr>
            <a:endParaRPr kumimoji="1" lang="en-US" altLang="ja-JP" sz="1000" b="0" i="0"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FB617E5A-84F8-4975-BB08-FBB9F790C234}"/>
              </a:ext>
            </a:extLst>
          </p:cNvPr>
          <p:cNvSpPr/>
          <p:nvPr/>
        </p:nvSpPr>
        <p:spPr>
          <a:xfrm>
            <a:off x="4852579" y="6666515"/>
            <a:ext cx="2039576" cy="19813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lvl="0" algn="ctr" defTabSz="793307">
              <a:spcBef>
                <a:spcPct val="0"/>
              </a:spcBef>
              <a:defRPr/>
            </a:pP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なんば駅周辺</a:t>
            </a:r>
            <a:r>
              <a:rPr lang="ja-JP" altLang="en-US" sz="1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の空間</a:t>
            </a: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再編</a:t>
            </a:r>
            <a:r>
              <a:rPr lang="ja-JP" altLang="en-US" sz="1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イメージ</a:t>
            </a:r>
            <a:r>
              <a:rPr lang="en-US" altLang="ja-JP" sz="1000" baseline="30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※7</a:t>
            </a:r>
            <a:endParaRPr lang="ja-JP"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2" name="正方形/長方形 31">
            <a:extLst>
              <a:ext uri="{FF2B5EF4-FFF2-40B4-BE49-F238E27FC236}">
                <a16:creationId xmlns:a16="http://schemas.microsoft.com/office/drawing/2014/main" id="{69F6ACFF-4E41-4097-9FF8-2D7FE435509D}"/>
              </a:ext>
            </a:extLst>
          </p:cNvPr>
          <p:cNvSpPr/>
          <p:nvPr/>
        </p:nvSpPr>
        <p:spPr>
          <a:xfrm>
            <a:off x="2109858" y="3178242"/>
            <a:ext cx="2679336" cy="22578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lvl="0" algn="ctr" defTabSz="793307">
              <a:spcBef>
                <a:spcPct val="0"/>
              </a:spcBef>
              <a:defRPr/>
            </a:pPr>
            <a:r>
              <a:rPr lang="zh-CN"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未来医療国際拠点</a:t>
            </a:r>
            <a:r>
              <a:rPr lang="ja-JP" altLang="en-US" sz="1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のイメージパース</a:t>
            </a:r>
            <a:r>
              <a:rPr lang="en-US" altLang="ja-JP" sz="1000" baseline="30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※5</a:t>
            </a:r>
            <a:endParaRPr lang="ja-JP"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algn="ctr" defTabSz="793307">
              <a:spcBef>
                <a:spcPct val="0"/>
              </a:spcBef>
              <a:defRPr/>
            </a:pPr>
            <a:endParaRPr lang="zh-CN"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35" name="テキスト ボックス 34">
            <a:extLst>
              <a:ext uri="{FF2B5EF4-FFF2-40B4-BE49-F238E27FC236}">
                <a16:creationId xmlns:a16="http://schemas.microsoft.com/office/drawing/2014/main" id="{8BA80873-6221-455C-A589-EE8AA5D6E87F}"/>
              </a:ext>
            </a:extLst>
          </p:cNvPr>
          <p:cNvSpPr txBox="1"/>
          <p:nvPr/>
        </p:nvSpPr>
        <p:spPr>
          <a:xfrm>
            <a:off x="586438" y="2545550"/>
            <a:ext cx="1693809" cy="276999"/>
          </a:xfrm>
          <a:prstGeom prst="rect">
            <a:avLst/>
          </a:prstGeom>
          <a:solidFill>
            <a:srgbClr val="FFFF00">
              <a:alpha val="30000"/>
            </a:srgbClr>
          </a:solidFill>
          <a:ln>
            <a:noFill/>
            <a:prstDash val="dash"/>
          </a:ln>
        </p:spPr>
        <p:txBody>
          <a:bodyPr wrap="square">
            <a:spAutoFit/>
          </a:bodyPr>
          <a:lstStyle/>
          <a:p>
            <a:pPr algn="just">
              <a:lnSpc>
                <a:spcPct val="100000"/>
              </a:lnSpc>
            </a:pPr>
            <a:r>
              <a:rPr lang="ja-JP" altLang="en-US" sz="1200" dirty="0" smtClean="0">
                <a:latin typeface="UD デジタル 教科書体 NK-R" panose="02020400000000000000" pitchFamily="18" charset="-128"/>
                <a:ea typeface="UD デジタル 教科書体 NK-R" panose="02020400000000000000" pitchFamily="18" charset="-128"/>
              </a:rPr>
              <a:t>夢洲・咲洲エリア</a:t>
            </a:r>
            <a:endParaRPr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37" name="テキスト ボックス 36">
            <a:extLst>
              <a:ext uri="{FF2B5EF4-FFF2-40B4-BE49-F238E27FC236}">
                <a16:creationId xmlns:a16="http://schemas.microsoft.com/office/drawing/2014/main" id="{8BA80873-6221-455C-A589-EE8AA5D6E87F}"/>
              </a:ext>
            </a:extLst>
          </p:cNvPr>
          <p:cNvSpPr txBox="1"/>
          <p:nvPr/>
        </p:nvSpPr>
        <p:spPr>
          <a:xfrm>
            <a:off x="4948821" y="1473970"/>
            <a:ext cx="1635899" cy="261610"/>
          </a:xfrm>
          <a:prstGeom prst="rect">
            <a:avLst/>
          </a:prstGeom>
          <a:solidFill>
            <a:srgbClr val="FFFF00">
              <a:alpha val="30000"/>
            </a:srgbClr>
          </a:solidFill>
          <a:ln>
            <a:noFill/>
            <a:prstDash val="dash"/>
          </a:ln>
        </p:spPr>
        <p:txBody>
          <a:bodyPr wrap="square">
            <a:spAutoFit/>
          </a:bodyPr>
          <a:lstStyle/>
          <a:p>
            <a:pPr algn="just">
              <a:lnSpc>
                <a:spcPct val="100000"/>
              </a:lnSpc>
            </a:pPr>
            <a:r>
              <a:rPr lang="ja-JP" altLang="en-US" sz="1100" dirty="0" smtClean="0">
                <a:latin typeface="UD デジタル 教科書体 NK-R" panose="02020400000000000000" pitchFamily="18" charset="-128"/>
                <a:ea typeface="UD デジタル 教科書体 NK-R" panose="02020400000000000000" pitchFamily="18" charset="-128"/>
              </a:rPr>
              <a:t>新大阪・大阪エリア</a:t>
            </a:r>
            <a:endParaRPr lang="en-US" altLang="ja-JP" sz="1100" dirty="0" smtClean="0">
              <a:latin typeface="UD デジタル 教科書体 NK-R" panose="02020400000000000000" pitchFamily="18" charset="-128"/>
              <a:ea typeface="UD デジタル 教科書体 NK-R" panose="02020400000000000000" pitchFamily="18" charset="-128"/>
            </a:endParaRPr>
          </a:p>
        </p:txBody>
      </p:sp>
      <p:sp>
        <p:nvSpPr>
          <p:cNvPr id="39" name="テキスト ボックス 38">
            <a:extLst>
              <a:ext uri="{FF2B5EF4-FFF2-40B4-BE49-F238E27FC236}">
                <a16:creationId xmlns:a16="http://schemas.microsoft.com/office/drawing/2014/main" id="{8BA80873-6221-455C-A589-EE8AA5D6E87F}"/>
              </a:ext>
            </a:extLst>
          </p:cNvPr>
          <p:cNvSpPr txBox="1"/>
          <p:nvPr/>
        </p:nvSpPr>
        <p:spPr>
          <a:xfrm>
            <a:off x="4823175" y="5479628"/>
            <a:ext cx="1955094" cy="261610"/>
          </a:xfrm>
          <a:prstGeom prst="rect">
            <a:avLst/>
          </a:prstGeom>
          <a:solidFill>
            <a:srgbClr val="FFFF00">
              <a:alpha val="30000"/>
            </a:srgbClr>
          </a:solidFill>
          <a:ln>
            <a:noFill/>
            <a:prstDash val="dash"/>
          </a:ln>
        </p:spPr>
        <p:txBody>
          <a:bodyPr wrap="square">
            <a:spAutoFit/>
          </a:bodyPr>
          <a:lstStyle/>
          <a:p>
            <a:pPr algn="just">
              <a:lnSpc>
                <a:spcPct val="100000"/>
              </a:lnSpc>
            </a:pPr>
            <a:r>
              <a:rPr lang="ja-JP" altLang="en-US" sz="1100" dirty="0" smtClean="0">
                <a:latin typeface="UD デジタル 教科書体 NK-R" panose="02020400000000000000" pitchFamily="18" charset="-128"/>
                <a:ea typeface="UD デジタル 教科書体 NK-R" panose="02020400000000000000" pitchFamily="18" charset="-128"/>
              </a:rPr>
              <a:t>なんば・天王寺・あべのエリア</a:t>
            </a:r>
            <a:endParaRPr lang="en-US" altLang="ja-JP" sz="1100" dirty="0" smtClean="0">
              <a:latin typeface="UD デジタル 教科書体 NK-R" panose="02020400000000000000" pitchFamily="18" charset="-128"/>
              <a:ea typeface="UD デジタル 教科書体 NK-R" panose="02020400000000000000" pitchFamily="18" charset="-128"/>
            </a:endParaRPr>
          </a:p>
        </p:txBody>
      </p:sp>
      <p:sp>
        <p:nvSpPr>
          <p:cNvPr id="43" name="正方形/長方形 42">
            <a:extLst>
              <a:ext uri="{FF2B5EF4-FFF2-40B4-BE49-F238E27FC236}">
                <a16:creationId xmlns:a16="http://schemas.microsoft.com/office/drawing/2014/main" id="{FC1BA96C-B7D5-46F1-8167-2A742873EA68}"/>
              </a:ext>
            </a:extLst>
          </p:cNvPr>
          <p:cNvSpPr/>
          <p:nvPr/>
        </p:nvSpPr>
        <p:spPr>
          <a:xfrm>
            <a:off x="5157483" y="5182036"/>
            <a:ext cx="1267976" cy="153888"/>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ctr" anchorCtr="0">
            <a:spAutoFit/>
          </a:bodyPr>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フルモール化</a:t>
            </a:r>
            <a:r>
              <a:rPr lang="ja-JP" altLang="en-US" sz="1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イメージ</a:t>
            </a:r>
            <a:r>
              <a:rPr lang="en-US" altLang="ja-JP" sz="1000" baseline="30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※3</a:t>
            </a:r>
            <a:endParaRPr lang="ja-JP"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5" name="テキスト ボックス 44">
            <a:extLst>
              <a:ext uri="{FF2B5EF4-FFF2-40B4-BE49-F238E27FC236}">
                <a16:creationId xmlns:a16="http://schemas.microsoft.com/office/drawing/2014/main" id="{8BA80873-6221-455C-A589-EE8AA5D6E87F}"/>
              </a:ext>
            </a:extLst>
          </p:cNvPr>
          <p:cNvSpPr txBox="1"/>
          <p:nvPr/>
        </p:nvSpPr>
        <p:spPr>
          <a:xfrm>
            <a:off x="5011062" y="3894580"/>
            <a:ext cx="1554234" cy="261610"/>
          </a:xfrm>
          <a:prstGeom prst="rect">
            <a:avLst/>
          </a:prstGeom>
          <a:solidFill>
            <a:srgbClr val="FFFF00">
              <a:alpha val="30000"/>
            </a:srgbClr>
          </a:solidFill>
          <a:ln>
            <a:noFill/>
            <a:prstDash val="dash"/>
          </a:ln>
        </p:spPr>
        <p:txBody>
          <a:bodyPr wrap="square">
            <a:spAutoFit/>
          </a:bodyPr>
          <a:lstStyle/>
          <a:p>
            <a:pPr algn="just">
              <a:lnSpc>
                <a:spcPct val="100000"/>
              </a:lnSpc>
            </a:pPr>
            <a:r>
              <a:rPr lang="ja-JP" altLang="en-US" sz="1100" dirty="0" smtClean="0">
                <a:latin typeface="UD デジタル 教科書体 NK-R" panose="02020400000000000000" pitchFamily="18" charset="-128"/>
                <a:ea typeface="UD デジタル 教科書体 NK-R" panose="02020400000000000000" pitchFamily="18" charset="-128"/>
              </a:rPr>
              <a:t>御堂筋・周辺エリア</a:t>
            </a:r>
            <a:endParaRPr lang="en-US" altLang="ja-JP" sz="1100" dirty="0" smtClean="0">
              <a:latin typeface="UD デジタル 教科書体 NK-R" panose="02020400000000000000" pitchFamily="18" charset="-128"/>
              <a:ea typeface="UD デジタル 教科書体 NK-R" panose="02020400000000000000" pitchFamily="18" charset="-128"/>
            </a:endParaRPr>
          </a:p>
        </p:txBody>
      </p:sp>
      <p:sp>
        <p:nvSpPr>
          <p:cNvPr id="27" name="正方形/長方形 26">
            <a:extLst>
              <a:ext uri="{FF2B5EF4-FFF2-40B4-BE49-F238E27FC236}">
                <a16:creationId xmlns:a16="http://schemas.microsoft.com/office/drawing/2014/main" id="{10A3EC93-97E5-4CF8-9C54-306699B0FF15}"/>
              </a:ext>
            </a:extLst>
          </p:cNvPr>
          <p:cNvSpPr/>
          <p:nvPr/>
        </p:nvSpPr>
        <p:spPr>
          <a:xfrm>
            <a:off x="4938786" y="2789944"/>
            <a:ext cx="1931560" cy="18378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algn="ctr" defTabSz="793307">
              <a:spcBef>
                <a:spcPct val="0"/>
              </a:spcBef>
              <a:defRPr/>
            </a:pP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うめきた</a:t>
            </a:r>
            <a:r>
              <a:rPr lang="en-US" altLang="ja-JP"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a:t>
            </a: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期地区開発の</a:t>
            </a:r>
            <a:r>
              <a:rPr lang="ja-JP" altLang="en-US" sz="1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イメージ</a:t>
            </a:r>
            <a:r>
              <a:rPr lang="en-US" altLang="ja-JP" sz="1000" baseline="30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1000" baseline="30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１</a:t>
            </a:r>
            <a:endParaRPr lang="en-US" altLang="ja-JP" sz="1000" baseline="30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41" name="図 40">
            <a:extLst>
              <a:ext uri="{FF2B5EF4-FFF2-40B4-BE49-F238E27FC236}">
                <a16:creationId xmlns:a16="http://schemas.microsoft.com/office/drawing/2014/main" id="{CE8BC32C-9E46-4735-AC7C-F39B0C055B2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48821" y="4129373"/>
            <a:ext cx="1714185" cy="1080000"/>
          </a:xfrm>
          <a:prstGeom prst="rect">
            <a:avLst/>
          </a:prstGeom>
          <a:effectLst>
            <a:softEdge rad="63500"/>
          </a:effectLst>
        </p:spPr>
      </p:pic>
      <p:pic>
        <p:nvPicPr>
          <p:cNvPr id="57" name="図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6816" y="1996183"/>
            <a:ext cx="1680001" cy="1188000"/>
          </a:xfrm>
          <a:prstGeom prst="rect">
            <a:avLst/>
          </a:prstGeom>
          <a:effectLst>
            <a:softEdge rad="63500"/>
          </a:effectLst>
        </p:spPr>
      </p:pic>
      <p:sp>
        <p:nvSpPr>
          <p:cNvPr id="34" name="テキスト ボックス 33">
            <a:extLst>
              <a:ext uri="{FF2B5EF4-FFF2-40B4-BE49-F238E27FC236}">
                <a16:creationId xmlns:a16="http://schemas.microsoft.com/office/drawing/2014/main" id="{8BA80873-6221-455C-A589-EE8AA5D6E87F}"/>
              </a:ext>
            </a:extLst>
          </p:cNvPr>
          <p:cNvSpPr txBox="1"/>
          <p:nvPr/>
        </p:nvSpPr>
        <p:spPr>
          <a:xfrm>
            <a:off x="2800842" y="1719326"/>
            <a:ext cx="1626373" cy="261610"/>
          </a:xfrm>
          <a:prstGeom prst="rect">
            <a:avLst/>
          </a:prstGeom>
          <a:solidFill>
            <a:srgbClr val="FFFF00">
              <a:alpha val="30000"/>
            </a:srgbClr>
          </a:solidFill>
          <a:ln>
            <a:noFill/>
            <a:prstDash val="dash"/>
          </a:ln>
        </p:spPr>
        <p:txBody>
          <a:bodyPr wrap="square">
            <a:spAutoFit/>
          </a:bodyPr>
          <a:lstStyle/>
          <a:p>
            <a:pPr algn="just">
              <a:lnSpc>
                <a:spcPct val="100000"/>
              </a:lnSpc>
            </a:pPr>
            <a:r>
              <a:rPr lang="ja-JP" altLang="en-US" sz="1100" dirty="0" smtClean="0">
                <a:latin typeface="UD デジタル 教科書体 NK-R" panose="02020400000000000000" pitchFamily="18" charset="-128"/>
                <a:ea typeface="UD デジタル 教科書体 NK-R" panose="02020400000000000000" pitchFamily="18" charset="-128"/>
              </a:rPr>
              <a:t>中之島・周辺エリア</a:t>
            </a:r>
            <a:endParaRPr lang="en-US" altLang="ja-JP" sz="1100" dirty="0" smtClean="0">
              <a:latin typeface="UD デジタル 教科書体 NK-R" panose="02020400000000000000" pitchFamily="18" charset="-128"/>
              <a:ea typeface="UD デジタル 教科書体 NK-R" panose="02020400000000000000" pitchFamily="18" charset="-128"/>
            </a:endParaRPr>
          </a:p>
        </p:txBody>
      </p:sp>
      <p:sp>
        <p:nvSpPr>
          <p:cNvPr id="42" name="正方形/長方形 41">
            <a:extLst>
              <a:ext uri="{FF2B5EF4-FFF2-40B4-BE49-F238E27FC236}">
                <a16:creationId xmlns:a16="http://schemas.microsoft.com/office/drawing/2014/main" id="{6B9113A0-8895-FAA0-1100-96C33C1AF2F9}"/>
              </a:ext>
            </a:extLst>
          </p:cNvPr>
          <p:cNvSpPr/>
          <p:nvPr/>
        </p:nvSpPr>
        <p:spPr>
          <a:xfrm>
            <a:off x="6462" y="181591"/>
            <a:ext cx="9137538" cy="3683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テキスト プレースホルダー 11">
            <a:extLst>
              <a:ext uri="{FF2B5EF4-FFF2-40B4-BE49-F238E27FC236}">
                <a16:creationId xmlns:a16="http://schemas.microsoft.com/office/drawing/2014/main" id="{83456FF5-A54E-4AF6-0753-AA7B696C179A}"/>
              </a:ext>
            </a:extLst>
          </p:cNvPr>
          <p:cNvSpPr txBox="1">
            <a:spLocks/>
          </p:cNvSpPr>
          <p:nvPr/>
        </p:nvSpPr>
        <p:spPr>
          <a:xfrm>
            <a:off x="6463" y="210168"/>
            <a:ext cx="7100514" cy="35775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bg1"/>
                </a:solidFill>
                <a:latin typeface="UD デジタル 教科書体 N-B" panose="02020700000000000000" pitchFamily="17" charset="-128"/>
                <a:ea typeface="UD デジタル 教科書体 N-B" panose="02020700000000000000" pitchFamily="17"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t>（２）大阪・関西万博を</a:t>
            </a:r>
            <a:r>
              <a:rPr lang="ja-JP" altLang="en-US" sz="1800" dirty="0" smtClean="0"/>
              <a:t>見据えたまちづくりに係る取組状況</a:t>
            </a:r>
            <a:endParaRPr lang="ja-JP" altLang="en-US" sz="1800" dirty="0"/>
          </a:p>
        </p:txBody>
      </p:sp>
      <p:sp>
        <p:nvSpPr>
          <p:cNvPr id="46" name="正方形/長方形 45">
            <a:extLst>
              <a:ext uri="{FF2B5EF4-FFF2-40B4-BE49-F238E27FC236}">
                <a16:creationId xmlns:a16="http://schemas.microsoft.com/office/drawing/2014/main" id="{FC1BA96C-B7D5-46F1-8167-2A742873EA68}"/>
              </a:ext>
            </a:extLst>
          </p:cNvPr>
          <p:cNvSpPr/>
          <p:nvPr/>
        </p:nvSpPr>
        <p:spPr>
          <a:xfrm>
            <a:off x="6790470" y="5666065"/>
            <a:ext cx="2544457" cy="92333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defTabSz="793307">
              <a:spcBef>
                <a:spcPct val="0"/>
              </a:spcBef>
              <a:defRPr/>
            </a:pPr>
            <a:r>
              <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１　提供</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：うめきた</a:t>
            </a:r>
            <a:r>
              <a:rPr lang="en-US" altLang="ja-JP"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期開発事</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業者</a:t>
            </a:r>
            <a:endPar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spcBef>
                <a:spcPct val="0"/>
              </a:spcBef>
              <a:defRPr/>
            </a:pPr>
            <a:r>
              <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２　出典</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：公立大学法人大阪</a:t>
            </a:r>
            <a:r>
              <a:rPr lang="en-US" altLang="ja-JP"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HP</a:t>
            </a:r>
            <a:endPar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defTabSz="793307">
              <a:spcBef>
                <a:spcPct val="0"/>
              </a:spcBef>
              <a:defRPr/>
            </a:pPr>
            <a:r>
              <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３　出典</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：御堂筋将来</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ビジョン</a:t>
            </a:r>
            <a:endPar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defTabSz="793307">
              <a:spcBef>
                <a:spcPct val="0"/>
              </a:spcBef>
              <a:defRPr/>
            </a:pPr>
            <a:r>
              <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※4</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提供：堺市</a:t>
            </a:r>
            <a:endPar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defTabSz="793307">
              <a:spcBef>
                <a:spcPct val="0"/>
              </a:spcBef>
              <a:defRPr/>
            </a:pPr>
            <a:r>
              <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5</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提供</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：中之島</a:t>
            </a:r>
            <a:r>
              <a:rPr lang="en-US" altLang="ja-JP"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4</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丁目用地に</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おける</a:t>
            </a:r>
            <a:endPar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defTabSz="793307">
              <a:spcBef>
                <a:spcPct val="0"/>
              </a:spcBef>
              <a:defRPr/>
            </a:pP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未来</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医療国際拠点整備</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・運営</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事業開発事</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業者</a:t>
            </a:r>
            <a:endPar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defTabSz="793307">
              <a:spcBef>
                <a:spcPct val="0"/>
              </a:spcBef>
              <a:defRPr/>
            </a:pP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5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55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55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2021</a:t>
            </a:r>
            <a:r>
              <a:rPr lang="ja-JP" altLang="en-US" sz="55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年</a:t>
            </a:r>
            <a:r>
              <a:rPr lang="en-US" altLang="ja-JP" sz="55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5</a:t>
            </a:r>
            <a:r>
              <a:rPr lang="ja-JP" altLang="en-US" sz="55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月時点のイメージパースであり、今後変更の可能性があります）</a:t>
            </a:r>
            <a:endParaRPr lang="en-US" altLang="ja-JP" sz="55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defTabSz="793307">
              <a:spcBef>
                <a:spcPct val="0"/>
              </a:spcBef>
              <a:defRPr/>
            </a:pPr>
            <a:r>
              <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6</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zh-CN"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提供</a:t>
            </a:r>
            <a:r>
              <a:rPr lang="zh-CN"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zh-CN"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a:t>
            </a:r>
            <a:r>
              <a:rPr lang="zh-CN"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年日本国際博覧会協会</a:t>
            </a:r>
          </a:p>
          <a:p>
            <a:pPr lvl="0" defTabSz="793307">
              <a:spcBef>
                <a:spcPct val="0"/>
              </a:spcBef>
              <a:defRPr/>
            </a:pPr>
            <a:r>
              <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7</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出典</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：なんば駅周辺に</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おける空間</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再編推進事業整備</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プラン</a:t>
            </a:r>
            <a:endPar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lvl="0" defTabSz="793307">
              <a:spcBef>
                <a:spcPct val="0"/>
              </a:spcBef>
              <a:defRPr/>
            </a:pPr>
            <a:r>
              <a:rPr lang="en-US" altLang="ja-JP"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※8</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出典</a:t>
            </a:r>
            <a:r>
              <a:rPr lang="ja-JP" altLang="en-US" sz="6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：大阪パークビジョン</a:t>
            </a:r>
            <a:endParaRPr lang="ja-JP" altLang="en-US" sz="6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7" name="正方形/長方形 46">
            <a:extLst>
              <a:ext uri="{FF2B5EF4-FFF2-40B4-BE49-F238E27FC236}">
                <a16:creationId xmlns:a16="http://schemas.microsoft.com/office/drawing/2014/main" id="{FC1BA96C-B7D5-46F1-8167-2A742873EA68}"/>
              </a:ext>
            </a:extLst>
          </p:cNvPr>
          <p:cNvSpPr/>
          <p:nvPr/>
        </p:nvSpPr>
        <p:spPr>
          <a:xfrm>
            <a:off x="6731597" y="1874556"/>
            <a:ext cx="1762164"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2024</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うめきた一部先行</a:t>
            </a:r>
            <a:r>
              <a:rPr lang="ja-JP" altLang="en-US" sz="800" dirty="0" err="1"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ま</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ちびらき</a:t>
            </a:r>
            <a:endPar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2027</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うめきた全体</a:t>
            </a:r>
            <a:r>
              <a:rPr lang="ja-JP" altLang="en-US" sz="800" dirty="0" err="1"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ま</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ちびらき</a:t>
            </a:r>
            <a:endPar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8" name="正方形/長方形 47">
            <a:extLst>
              <a:ext uri="{FF2B5EF4-FFF2-40B4-BE49-F238E27FC236}">
                <a16:creationId xmlns:a16="http://schemas.microsoft.com/office/drawing/2014/main" id="{FC1BA96C-B7D5-46F1-8167-2A742873EA68}"/>
              </a:ext>
            </a:extLst>
          </p:cNvPr>
          <p:cNvSpPr/>
          <p:nvPr/>
        </p:nvSpPr>
        <p:spPr>
          <a:xfrm>
            <a:off x="7006340" y="4225979"/>
            <a:ext cx="1853181"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defTabSz="793307">
              <a:lnSpc>
                <a:spcPct val="150000"/>
              </a:lnSpc>
              <a:spcBef>
                <a:spcPct val="0"/>
              </a:spcBef>
              <a:defRPr/>
            </a:pPr>
            <a:r>
              <a:rPr lang="ja-JP" altLang="en-US"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2024</a:t>
            </a:r>
            <a:r>
              <a:rPr lang="ja-JP" altLang="en-US"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難波宮</a:t>
            </a:r>
            <a:r>
              <a:rPr lang="ja-JP" altLang="en-US" sz="800" spc="-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跡公園（北部ブロック）</a:t>
            </a:r>
            <a:r>
              <a:rPr lang="ja-JP" altLang="en-US"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整備完了</a:t>
            </a:r>
            <a:endParaRPr lang="en-US" altLang="ja-JP"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lnSpc>
                <a:spcPct val="150000"/>
              </a:lnSpc>
              <a:spcBef>
                <a:spcPct val="0"/>
              </a:spcBef>
              <a:defRPr/>
            </a:pPr>
            <a:r>
              <a:rPr lang="ja-JP" altLang="en-US"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a:t>
            </a:r>
            <a:r>
              <a:rPr lang="ja-JP" altLang="en-US" sz="800" spc="-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大阪公立大学森之宮１期キャンパス開所</a:t>
            </a:r>
            <a:endParaRPr lang="en-US" altLang="ja-JP"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lnSpc>
                <a:spcPct val="150000"/>
              </a:lnSpc>
              <a:spcBef>
                <a:spcPct val="0"/>
              </a:spcBef>
              <a:defRPr/>
            </a:pPr>
            <a:r>
              <a:rPr lang="ja-JP" altLang="en-US"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2028</a:t>
            </a:r>
            <a:r>
              <a:rPr lang="ja-JP" altLang="en-US"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新駅開業、</a:t>
            </a:r>
            <a:r>
              <a:rPr lang="en-US" altLang="ja-JP"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1.5</a:t>
            </a:r>
            <a:r>
              <a:rPr lang="ja-JP" altLang="en-US"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期開発</a:t>
            </a:r>
            <a:r>
              <a:rPr lang="ja-JP" altLang="en-US" sz="800" spc="-100" dirty="0" err="1"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ま</a:t>
            </a:r>
            <a:r>
              <a:rPr lang="ja-JP" altLang="en-US" sz="800" spc="-1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ちびらき</a:t>
            </a:r>
            <a:endParaRPr lang="en-US" altLang="ja-JP" sz="800" spc="-1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49" name="正方形/長方形 48">
            <a:extLst>
              <a:ext uri="{FF2B5EF4-FFF2-40B4-BE49-F238E27FC236}">
                <a16:creationId xmlns:a16="http://schemas.microsoft.com/office/drawing/2014/main" id="{FC1BA96C-B7D5-46F1-8167-2A742873EA68}"/>
              </a:ext>
            </a:extLst>
          </p:cNvPr>
          <p:cNvSpPr/>
          <p:nvPr/>
        </p:nvSpPr>
        <p:spPr>
          <a:xfrm>
            <a:off x="6795271" y="4966338"/>
            <a:ext cx="1846832" cy="4770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2019</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「御堂筋将来ビジョン」策定</a:t>
            </a:r>
            <a:endParaRPr lang="en-US" altLang="ja-JP" sz="800" spc="-15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  </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側道歩行者空間化　</a:t>
            </a:r>
            <a:r>
              <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完了</a:t>
            </a:r>
            <a:endPar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spcBef>
                <a:spcPct val="0"/>
              </a:spcBef>
              <a:defRPr/>
            </a:pPr>
            <a:r>
              <a:rPr lang="ja-JP" altLang="en-US"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（千日前通～長堀通区間）</a:t>
            </a:r>
            <a:endParaRPr lang="en-US" altLang="ja-JP" sz="7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0" name="正方形/長方形 49">
            <a:extLst>
              <a:ext uri="{FF2B5EF4-FFF2-40B4-BE49-F238E27FC236}">
                <a16:creationId xmlns:a16="http://schemas.microsoft.com/office/drawing/2014/main" id="{FC1BA96C-B7D5-46F1-8167-2A742873EA68}"/>
              </a:ext>
            </a:extLst>
          </p:cNvPr>
          <p:cNvSpPr/>
          <p:nvPr/>
        </p:nvSpPr>
        <p:spPr>
          <a:xfrm>
            <a:off x="703072" y="4337540"/>
            <a:ext cx="1644768" cy="35266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大阪・関西万博　開催</a:t>
            </a:r>
            <a:endPar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2029  IR</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開業</a:t>
            </a:r>
            <a:endPar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FC1BA96C-B7D5-46F1-8167-2A742873EA68}"/>
              </a:ext>
            </a:extLst>
          </p:cNvPr>
          <p:cNvSpPr/>
          <p:nvPr/>
        </p:nvSpPr>
        <p:spPr>
          <a:xfrm>
            <a:off x="484842" y="1831264"/>
            <a:ext cx="2149416"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2024</a:t>
            </a:r>
            <a:r>
              <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未来医療国際拠点の整備</a:t>
            </a:r>
            <a:endPar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中之島</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GATE</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ターミナル開業</a:t>
            </a:r>
            <a:endPar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2030</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なにわ筋線　</a:t>
            </a:r>
            <a:r>
              <a:rPr lang="en-US" altLang="ja-JP"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仮称</a:t>
            </a:r>
            <a:r>
              <a:rPr lang="en-US" altLang="ja-JP"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中之島駅開業</a:t>
            </a:r>
            <a:endPar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53" name="正方形/長方形 52">
            <a:extLst>
              <a:ext uri="{FF2B5EF4-FFF2-40B4-BE49-F238E27FC236}">
                <a16:creationId xmlns:a16="http://schemas.microsoft.com/office/drawing/2014/main" id="{FC1BA96C-B7D5-46F1-8167-2A742873EA68}"/>
              </a:ext>
            </a:extLst>
          </p:cNvPr>
          <p:cNvSpPr/>
          <p:nvPr/>
        </p:nvSpPr>
        <p:spPr>
          <a:xfrm>
            <a:off x="2469414" y="6094155"/>
            <a:ext cx="2168806" cy="6771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spAutoFit/>
          </a:bodyPr>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2017</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なんば駅周辺道路空間の</a:t>
            </a:r>
            <a:endPar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spcBef>
                <a:spcPct val="0"/>
              </a:spcBef>
              <a:defRPr/>
            </a:pPr>
            <a:r>
              <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再編に向けた取組</a:t>
            </a:r>
            <a:endPar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2025</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なん</a:t>
            </a:r>
            <a:r>
              <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さん通り</a:t>
            </a:r>
            <a:r>
              <a:rPr lang="en-US" altLang="ja-JP"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南北</a:t>
            </a:r>
            <a:r>
              <a:rPr lang="en-US" altLang="ja-JP"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含む全体</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完成</a:t>
            </a:r>
            <a:endPar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defTabSz="793307">
              <a:lnSpc>
                <a:spcPct val="150000"/>
              </a:lnSpc>
              <a:spcBef>
                <a:spcPct val="0"/>
              </a:spcBef>
              <a:defRPr/>
            </a:pP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2030</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なにわ筋線</a:t>
            </a:r>
            <a:r>
              <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8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仮称</a:t>
            </a:r>
            <a:r>
              <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ja-JP" altLang="en-US"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南海新難波駅開業</a:t>
            </a:r>
            <a:endParaRPr lang="en-US" altLang="ja-JP" sz="8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2" name="ホームベース 1"/>
          <p:cNvSpPr/>
          <p:nvPr/>
        </p:nvSpPr>
        <p:spPr>
          <a:xfrm>
            <a:off x="427442" y="1787682"/>
            <a:ext cx="2197851" cy="627298"/>
          </a:xfrm>
          <a:prstGeom prst="homePlate">
            <a:avLst>
              <a:gd name="adj" fmla="val 0"/>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ホームベース 51"/>
          <p:cNvSpPr/>
          <p:nvPr/>
        </p:nvSpPr>
        <p:spPr>
          <a:xfrm flipH="1">
            <a:off x="724449" y="4326266"/>
            <a:ext cx="1417786" cy="372616"/>
          </a:xfrm>
          <a:prstGeom prst="homePlate">
            <a:avLst>
              <a:gd name="adj" fmla="val 0"/>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4" name="ホームベース 53"/>
          <p:cNvSpPr/>
          <p:nvPr/>
        </p:nvSpPr>
        <p:spPr>
          <a:xfrm flipH="1">
            <a:off x="6746365" y="4948276"/>
            <a:ext cx="1861942" cy="538332"/>
          </a:xfrm>
          <a:prstGeom prst="homePlate">
            <a:avLst>
              <a:gd name="adj" fmla="val 0"/>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ホームベース 54"/>
          <p:cNvSpPr/>
          <p:nvPr/>
        </p:nvSpPr>
        <p:spPr>
          <a:xfrm rot="5400000" flipH="1">
            <a:off x="7638447" y="3538947"/>
            <a:ext cx="656105" cy="1973995"/>
          </a:xfrm>
          <a:prstGeom prst="homePlate">
            <a:avLst>
              <a:gd name="adj" fmla="val 0"/>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ホームベース 55"/>
          <p:cNvSpPr/>
          <p:nvPr/>
        </p:nvSpPr>
        <p:spPr>
          <a:xfrm flipH="1">
            <a:off x="6701117" y="1852529"/>
            <a:ext cx="1704766" cy="421123"/>
          </a:xfrm>
          <a:prstGeom prst="homePlate">
            <a:avLst>
              <a:gd name="adj" fmla="val 0"/>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ホームベース 57"/>
          <p:cNvSpPr/>
          <p:nvPr/>
        </p:nvSpPr>
        <p:spPr>
          <a:xfrm>
            <a:off x="2432165" y="6111566"/>
            <a:ext cx="2275471" cy="674163"/>
          </a:xfrm>
          <a:prstGeom prst="homePlate">
            <a:avLst>
              <a:gd name="adj" fmla="val 0"/>
            </a:avLst>
          </a:prstGeom>
          <a:noFill/>
          <a:ln w="952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40478" y="561777"/>
            <a:ext cx="2623984" cy="338554"/>
          </a:xfrm>
          <a:prstGeom prst="rect">
            <a:avLst/>
          </a:prstGeom>
          <a:solidFill>
            <a:srgbClr val="FFCCCC"/>
          </a:solidFill>
        </p:spPr>
        <p:txBody>
          <a:bodyPr wrap="square" rtlCol="0">
            <a:spAutoFit/>
          </a:bodyPr>
          <a:lstStyle/>
          <a:p>
            <a:r>
              <a:rPr kumimoji="1" lang="ja-JP" altLang="en-US" sz="1600" b="1" dirty="0" smtClean="0">
                <a:latin typeface="UD デジタル 教科書体 NK-R" panose="02020400000000000000" pitchFamily="18" charset="-128"/>
                <a:ea typeface="UD デジタル 教科書体 NK-R" panose="02020400000000000000" pitchFamily="18" charset="-128"/>
              </a:rPr>
              <a:t>都心部等における主な取組</a:t>
            </a:r>
            <a:endParaRPr kumimoji="1" lang="ja-JP" altLang="en-US" sz="1600" b="1" dirty="0">
              <a:latin typeface="UD デジタル 教科書体 NK-R" panose="02020400000000000000" pitchFamily="18" charset="-128"/>
              <a:ea typeface="UD デジタル 教科書体 NK-R" panose="02020400000000000000" pitchFamily="18" charset="-128"/>
            </a:endParaRPr>
          </a:p>
        </p:txBody>
      </p:sp>
      <p:sp>
        <p:nvSpPr>
          <p:cNvPr id="4" name="二等辺三角形 3"/>
          <p:cNvSpPr/>
          <p:nvPr/>
        </p:nvSpPr>
        <p:spPr>
          <a:xfrm rot="16200000">
            <a:off x="2548161" y="2030419"/>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二等辺三角形 58"/>
          <p:cNvSpPr/>
          <p:nvPr/>
        </p:nvSpPr>
        <p:spPr>
          <a:xfrm rot="5400000">
            <a:off x="6593772" y="1988720"/>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p:cNvSpPr/>
          <p:nvPr/>
        </p:nvSpPr>
        <p:spPr>
          <a:xfrm rot="10800000">
            <a:off x="7802044" y="4106859"/>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二等辺三角形 61"/>
          <p:cNvSpPr/>
          <p:nvPr/>
        </p:nvSpPr>
        <p:spPr>
          <a:xfrm rot="5400000">
            <a:off x="6624175" y="4969657"/>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二等辺三角形 62"/>
          <p:cNvSpPr/>
          <p:nvPr/>
        </p:nvSpPr>
        <p:spPr>
          <a:xfrm rot="10800000">
            <a:off x="1322485" y="4198532"/>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二等辺三角形 63"/>
          <p:cNvSpPr/>
          <p:nvPr/>
        </p:nvSpPr>
        <p:spPr>
          <a:xfrm rot="16200000">
            <a:off x="4730745" y="6267287"/>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4251906" y="4091172"/>
            <a:ext cx="400110" cy="762827"/>
          </a:xfrm>
          <a:prstGeom prst="rect">
            <a:avLst/>
          </a:prstGeom>
          <a:noFill/>
        </p:spPr>
        <p:txBody>
          <a:bodyPr vert="eaVert" wrap="square" rtlCol="0">
            <a:spAutoFit/>
          </a:bodyPr>
          <a:lstStyle/>
          <a:p>
            <a:r>
              <a:rPr kumimoji="1" lang="ja-JP" altLang="en-US" sz="1400" b="1" dirty="0" smtClean="0">
                <a:latin typeface="UD デジタル 教科書体 NK-R" panose="02020400000000000000" pitchFamily="18" charset="-128"/>
                <a:ea typeface="UD デジタル 教科書体 NK-R" panose="02020400000000000000" pitchFamily="18" charset="-128"/>
              </a:rPr>
              <a:t>南北軸</a:t>
            </a:r>
            <a:endParaRPr kumimoji="1"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66" name="テキスト ボックス 65"/>
          <p:cNvSpPr txBox="1"/>
          <p:nvPr/>
        </p:nvSpPr>
        <p:spPr>
          <a:xfrm>
            <a:off x="3563344" y="3743856"/>
            <a:ext cx="885308" cy="307777"/>
          </a:xfrm>
          <a:prstGeom prst="rect">
            <a:avLst/>
          </a:prstGeom>
          <a:noFill/>
        </p:spPr>
        <p:txBody>
          <a:bodyPr wrap="square" rtlCol="0">
            <a:spAutoFit/>
          </a:bodyPr>
          <a:lstStyle/>
          <a:p>
            <a:r>
              <a:rPr kumimoji="1" lang="ja-JP" altLang="en-US" sz="1400" b="1" dirty="0" smtClean="0">
                <a:latin typeface="UD デジタル 教科書体 NK-R" panose="02020400000000000000" pitchFamily="18" charset="-128"/>
                <a:ea typeface="UD デジタル 教科書体 NK-R" panose="02020400000000000000" pitchFamily="18" charset="-128"/>
              </a:rPr>
              <a:t>東西軸</a:t>
            </a:r>
            <a:endParaRPr kumimoji="1"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67" name="四方向矢印 66"/>
          <p:cNvSpPr>
            <a:spLocks noChangeAspect="1"/>
          </p:cNvSpPr>
          <p:nvPr/>
        </p:nvSpPr>
        <p:spPr>
          <a:xfrm>
            <a:off x="3304338" y="1941541"/>
            <a:ext cx="2757478" cy="3312000"/>
          </a:xfrm>
          <a:prstGeom prst="quadArrow">
            <a:avLst>
              <a:gd name="adj1" fmla="val 6632"/>
              <a:gd name="adj2" fmla="val 7518"/>
              <a:gd name="adj3" fmla="val 477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図 68"/>
          <p:cNvPicPr>
            <a:picLocks noChangeAspect="1"/>
          </p:cNvPicPr>
          <p:nvPr/>
        </p:nvPicPr>
        <p:blipFill rotWithShape="1">
          <a:blip r:embed="rId9" cstate="print">
            <a:extLst>
              <a:ext uri="{28A0092B-C50C-407E-A947-70E740481C1C}">
                <a14:useLocalDpi xmlns:a14="http://schemas.microsoft.com/office/drawing/2010/main" val="0"/>
              </a:ext>
            </a:extLst>
          </a:blip>
          <a:srcRect b="7108"/>
          <a:stretch/>
        </p:blipFill>
        <p:spPr>
          <a:xfrm>
            <a:off x="2413029" y="4281211"/>
            <a:ext cx="1778743" cy="1008000"/>
          </a:xfrm>
          <a:prstGeom prst="rect">
            <a:avLst/>
          </a:prstGeom>
          <a:effectLst>
            <a:softEdge rad="63500"/>
          </a:effectLst>
        </p:spPr>
      </p:pic>
      <p:sp>
        <p:nvSpPr>
          <p:cNvPr id="70" name="正方形/長方形 69">
            <a:extLst>
              <a:ext uri="{FF2B5EF4-FFF2-40B4-BE49-F238E27FC236}">
                <a16:creationId xmlns:a16="http://schemas.microsoft.com/office/drawing/2014/main" id="{043A20C3-A2C1-4110-A6D3-B0BCA1CC62D7}"/>
              </a:ext>
            </a:extLst>
          </p:cNvPr>
          <p:cNvSpPr/>
          <p:nvPr/>
        </p:nvSpPr>
        <p:spPr>
          <a:xfrm>
            <a:off x="2641208" y="5289211"/>
            <a:ext cx="1442106" cy="14370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lvl="0" algn="ctr" defTabSz="793307">
              <a:spcBef>
                <a:spcPct val="0"/>
              </a:spcBef>
              <a:defRPr/>
            </a:pPr>
            <a:r>
              <a:rPr kumimoji="1" lang="ja-JP" altLang="en-US" sz="1050" b="0" i="0"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堺駅・堺旧港</a:t>
            </a:r>
            <a:r>
              <a:rPr kumimoji="1" lang="ja-JP" altLang="en-US" sz="1050" b="0" i="0" strike="noStrike" kern="1200" cap="none" spc="0" normalizeH="0" baseline="0" noProof="0" dirty="0" smtClean="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エリア</a:t>
            </a:r>
            <a:r>
              <a:rPr lang="en-US" altLang="ja-JP" sz="1050" baseline="30000" dirty="0" smtClean="0"/>
              <a:t>※4</a:t>
            </a:r>
            <a:endParaRPr kumimoji="1" lang="ja-JP" altLang="en-US" sz="1050" b="0" i="0"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71" name="テキスト ボックス 70">
            <a:extLst>
              <a:ext uri="{FF2B5EF4-FFF2-40B4-BE49-F238E27FC236}">
                <a16:creationId xmlns:a16="http://schemas.microsoft.com/office/drawing/2014/main" id="{60384191-27BC-4116-96AC-D443D4CF80A8}"/>
              </a:ext>
            </a:extLst>
          </p:cNvPr>
          <p:cNvSpPr txBox="1"/>
          <p:nvPr/>
        </p:nvSpPr>
        <p:spPr>
          <a:xfrm>
            <a:off x="2432165" y="5544857"/>
            <a:ext cx="1819741" cy="461665"/>
          </a:xfrm>
          <a:prstGeom prst="rect">
            <a:avLst/>
          </a:prstGeom>
          <a:noFill/>
          <a:ln w="9525">
            <a:solidFill>
              <a:schemeClr val="bg1">
                <a:lumMod val="50000"/>
              </a:schemeClr>
            </a:solidFill>
            <a:prstDash val="dash"/>
          </a:ln>
        </p:spPr>
        <p:txBody>
          <a:bodyPr wrap="square" rtlCol="0">
            <a:spAutoFit/>
          </a:bodyPr>
          <a:lstStyle>
            <a:defPPr>
              <a:defRPr lang="en-US"/>
            </a:defPPr>
            <a:lvl1pPr algn="ctr">
              <a:defRPr kumimoji="1" sz="800">
                <a:solidFill>
                  <a:schemeClr val="tx1"/>
                </a:solidFill>
                <a:latin typeface="UD デジタル 教科書体 NK-R" panose="02020400000000000000" pitchFamily="18" charset="-128"/>
                <a:ea typeface="UD デジタル 教科書体 NK-R" panose="02020400000000000000" pitchFamily="18"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ja-JP" altLang="en-US" dirty="0" smtClean="0"/>
              <a:t>・２０２３　</a:t>
            </a:r>
            <a:r>
              <a:rPr lang="ja-JP" altLang="en-US" dirty="0"/>
              <a:t>堺</a:t>
            </a:r>
            <a:r>
              <a:rPr lang="ja-JP" altLang="en-US" dirty="0" smtClean="0"/>
              <a:t>都心未来創造ビジョン策定</a:t>
            </a:r>
            <a:endParaRPr lang="en-US" altLang="ja-JP" dirty="0" smtClean="0"/>
          </a:p>
          <a:p>
            <a:pPr algn="l"/>
            <a:r>
              <a:rPr lang="ja-JP" altLang="en-US" dirty="0" smtClean="0"/>
              <a:t>・</a:t>
            </a:r>
            <a:r>
              <a:rPr lang="en-US" altLang="ja-JP" dirty="0" smtClean="0"/>
              <a:t>2025</a:t>
            </a:r>
            <a:r>
              <a:rPr lang="ja-JP" altLang="en-US" dirty="0" smtClean="0"/>
              <a:t>　</a:t>
            </a:r>
            <a:r>
              <a:rPr lang="ja-JP" altLang="en-US" spc="-150" dirty="0"/>
              <a:t>市</a:t>
            </a:r>
            <a:r>
              <a:rPr lang="ja-JP" altLang="en-US" spc="-150" dirty="0" smtClean="0"/>
              <a:t>有地等を活用した</a:t>
            </a:r>
            <a:endParaRPr lang="en-US" altLang="ja-JP" spc="-150" dirty="0" smtClean="0"/>
          </a:p>
          <a:p>
            <a:pPr algn="l"/>
            <a:r>
              <a:rPr lang="ja-JP" altLang="en-US" spc="-150" dirty="0"/>
              <a:t>　</a:t>
            </a:r>
            <a:r>
              <a:rPr lang="ja-JP" altLang="en-US" spc="-150" dirty="0" smtClean="0"/>
              <a:t>　　　　　　　　　　 堺旧港周辺活性化の取組の実施</a:t>
            </a:r>
            <a:endParaRPr lang="en-US" altLang="ja-JP" spc="-150" dirty="0" smtClean="0"/>
          </a:p>
        </p:txBody>
      </p:sp>
      <p:sp>
        <p:nvSpPr>
          <p:cNvPr id="72" name="二等辺三角形 71"/>
          <p:cNvSpPr/>
          <p:nvPr/>
        </p:nvSpPr>
        <p:spPr>
          <a:xfrm rot="10800000">
            <a:off x="3227812" y="5465404"/>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60384191-27BC-4116-96AC-D443D4CF80A8}"/>
              </a:ext>
            </a:extLst>
          </p:cNvPr>
          <p:cNvSpPr txBox="1"/>
          <p:nvPr/>
        </p:nvSpPr>
        <p:spPr>
          <a:xfrm>
            <a:off x="369141" y="6418314"/>
            <a:ext cx="1754180" cy="338554"/>
          </a:xfrm>
          <a:prstGeom prst="rect">
            <a:avLst/>
          </a:prstGeom>
          <a:noFill/>
          <a:ln w="9525">
            <a:solidFill>
              <a:schemeClr val="bg1">
                <a:lumMod val="50000"/>
              </a:schemeClr>
            </a:solidFill>
            <a:prstDash val="dash"/>
          </a:ln>
        </p:spPr>
        <p:txBody>
          <a:bodyPr wrap="square" rtlCol="0">
            <a:spAutoFit/>
          </a:bodyPr>
          <a:lstStyle>
            <a:defPPr>
              <a:defRPr lang="en-US"/>
            </a:defPPr>
            <a:lvl1pPr algn="ctr">
              <a:defRPr kumimoji="1" sz="800">
                <a:solidFill>
                  <a:schemeClr val="tx1"/>
                </a:solidFill>
                <a:latin typeface="UD デジタル 教科書体 NK-R" panose="02020400000000000000" pitchFamily="18" charset="-128"/>
                <a:ea typeface="UD デジタル 教科書体 NK-R" panose="02020400000000000000" pitchFamily="18"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ja-JP" altLang="en-US" dirty="0"/>
              <a:t>・</a:t>
            </a:r>
            <a:r>
              <a:rPr lang="en-US" altLang="ja-JP" dirty="0" smtClean="0"/>
              <a:t>2025</a:t>
            </a:r>
            <a:r>
              <a:rPr lang="ja-JP" altLang="en-US" dirty="0"/>
              <a:t> </a:t>
            </a:r>
            <a:r>
              <a:rPr lang="en-US" altLang="ja-JP" dirty="0" smtClean="0"/>
              <a:t>P-PFI</a:t>
            </a:r>
            <a:r>
              <a:rPr lang="ja-JP" altLang="en-US" dirty="0" smtClean="0"/>
              <a:t>事業による</a:t>
            </a:r>
            <a:endParaRPr lang="en-US" altLang="ja-JP" dirty="0" smtClean="0"/>
          </a:p>
          <a:p>
            <a:pPr algn="l"/>
            <a:r>
              <a:rPr lang="ja-JP" altLang="en-US" dirty="0" smtClean="0"/>
              <a:t> 　　　　　　 公園・民活施設オープン</a:t>
            </a:r>
            <a:r>
              <a:rPr lang="ja-JP" altLang="en-US" dirty="0"/>
              <a:t>　</a:t>
            </a:r>
          </a:p>
        </p:txBody>
      </p:sp>
      <p:sp>
        <p:nvSpPr>
          <p:cNvPr id="76" name="二等辺三角形 75"/>
          <p:cNvSpPr/>
          <p:nvPr/>
        </p:nvSpPr>
        <p:spPr>
          <a:xfrm rot="10800000">
            <a:off x="1135374" y="6356492"/>
            <a:ext cx="221714" cy="14100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8BA80873-6221-455C-A589-EE8AA5D6E87F}"/>
              </a:ext>
            </a:extLst>
          </p:cNvPr>
          <p:cNvSpPr txBox="1"/>
          <p:nvPr/>
        </p:nvSpPr>
        <p:spPr>
          <a:xfrm>
            <a:off x="303452" y="4856890"/>
            <a:ext cx="1812217" cy="261610"/>
          </a:xfrm>
          <a:prstGeom prst="rect">
            <a:avLst/>
          </a:prstGeom>
          <a:solidFill>
            <a:srgbClr val="FFFF00">
              <a:alpha val="30000"/>
            </a:srgbClr>
          </a:solidFill>
          <a:ln>
            <a:noFill/>
            <a:prstDash val="dash"/>
          </a:ln>
        </p:spPr>
        <p:txBody>
          <a:bodyPr wrap="square">
            <a:spAutoFit/>
          </a:bodyPr>
          <a:lstStyle/>
          <a:p>
            <a:pPr algn="just">
              <a:lnSpc>
                <a:spcPct val="100000"/>
              </a:lnSpc>
            </a:pPr>
            <a:r>
              <a:rPr lang="ja-JP" altLang="en-US" sz="1100" dirty="0" smtClean="0">
                <a:latin typeface="UD デジタル 教科書体 NK-R" panose="02020400000000000000" pitchFamily="18" charset="-128"/>
                <a:ea typeface="UD デジタル 教科書体 NK-R" panose="02020400000000000000" pitchFamily="18" charset="-128"/>
              </a:rPr>
              <a:t>関空・りんくう周辺エリア</a:t>
            </a:r>
            <a:endParaRPr lang="en-US" altLang="ja-JP" sz="1100" dirty="0" smtClean="0">
              <a:latin typeface="UD デジタル 教科書体 NK-R" panose="02020400000000000000" pitchFamily="18" charset="-128"/>
              <a:ea typeface="UD デジタル 教科書体 NK-R" panose="02020400000000000000" pitchFamily="18" charset="-128"/>
            </a:endParaRPr>
          </a:p>
        </p:txBody>
      </p:sp>
      <p:sp>
        <p:nvSpPr>
          <p:cNvPr id="80" name="テキスト ボックス 79">
            <a:extLst>
              <a:ext uri="{FF2B5EF4-FFF2-40B4-BE49-F238E27FC236}">
                <a16:creationId xmlns:a16="http://schemas.microsoft.com/office/drawing/2014/main" id="{8BA80873-6221-455C-A589-EE8AA5D6E87F}"/>
              </a:ext>
            </a:extLst>
          </p:cNvPr>
          <p:cNvSpPr txBox="1"/>
          <p:nvPr/>
        </p:nvSpPr>
        <p:spPr>
          <a:xfrm>
            <a:off x="2463813" y="4054529"/>
            <a:ext cx="1681049" cy="261610"/>
          </a:xfrm>
          <a:prstGeom prst="rect">
            <a:avLst/>
          </a:prstGeom>
          <a:solidFill>
            <a:srgbClr val="FFFF00">
              <a:alpha val="30000"/>
            </a:srgbClr>
          </a:solidFill>
          <a:ln>
            <a:noFill/>
            <a:prstDash val="dash"/>
          </a:ln>
        </p:spPr>
        <p:txBody>
          <a:bodyPr wrap="square">
            <a:spAutoFit/>
          </a:bodyPr>
          <a:lstStyle/>
          <a:p>
            <a:pPr algn="just">
              <a:lnSpc>
                <a:spcPct val="100000"/>
              </a:lnSpc>
            </a:pPr>
            <a:r>
              <a:rPr lang="ja-JP" altLang="en-US" sz="1100" dirty="0" smtClean="0">
                <a:latin typeface="UD デジタル 教科書体 NK-R" panose="02020400000000000000" pitchFamily="18" charset="-128"/>
                <a:ea typeface="UD デジタル 教科書体 NK-R" panose="02020400000000000000" pitchFamily="18" charset="-128"/>
              </a:rPr>
              <a:t>堺都心周辺エリア</a:t>
            </a:r>
            <a:endParaRPr lang="en-US" altLang="ja-JP" sz="1100" dirty="0" smtClean="0">
              <a:latin typeface="UD デジタル 教科書体 NK-R" panose="02020400000000000000" pitchFamily="18" charset="-128"/>
              <a:ea typeface="UD デジタル 教科書体 NK-R" panose="02020400000000000000" pitchFamily="18" charset="-128"/>
            </a:endParaRPr>
          </a:p>
        </p:txBody>
      </p:sp>
      <p:pic>
        <p:nvPicPr>
          <p:cNvPr id="6" name="図 5"/>
          <p:cNvPicPr>
            <a:picLocks noChangeAspect="1"/>
          </p:cNvPicPr>
          <p:nvPr/>
        </p:nvPicPr>
        <p:blipFill>
          <a:blip r:embed="rId10"/>
          <a:stretch>
            <a:fillRect/>
          </a:stretch>
        </p:blipFill>
        <p:spPr>
          <a:xfrm>
            <a:off x="309610" y="5110243"/>
            <a:ext cx="1816293" cy="1103389"/>
          </a:xfrm>
          <a:prstGeom prst="rect">
            <a:avLst/>
          </a:prstGeom>
        </p:spPr>
      </p:pic>
      <p:sp>
        <p:nvSpPr>
          <p:cNvPr id="68" name="正方形/長方形 67">
            <a:extLst>
              <a:ext uri="{FF2B5EF4-FFF2-40B4-BE49-F238E27FC236}">
                <a16:creationId xmlns:a16="http://schemas.microsoft.com/office/drawing/2014/main" id="{0B97BA7A-8926-4FE1-B92B-5BDFC9DFCD55}"/>
              </a:ext>
            </a:extLst>
          </p:cNvPr>
          <p:cNvSpPr/>
          <p:nvPr/>
        </p:nvSpPr>
        <p:spPr>
          <a:xfrm>
            <a:off x="405049" y="6198346"/>
            <a:ext cx="1653237" cy="202523"/>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lIns="0" tIns="0" rIns="0" bIns="0" rtlCol="0" anchor="t"/>
          <a:lstStyle>
            <a:defPPr>
              <a:defRPr lang="ja-JP"/>
            </a:defPPr>
            <a:lvl1pPr marL="0" algn="l" defTabSz="683381" rtl="0" eaLnBrk="1" latinLnBrk="0" hangingPunct="1">
              <a:defRPr kumimoji="1" sz="1300" kern="1200">
                <a:solidFill>
                  <a:schemeClr val="dk1"/>
                </a:solidFill>
                <a:latin typeface="+mn-lt"/>
                <a:ea typeface="+mn-ea"/>
                <a:cs typeface="+mn-cs"/>
              </a:defRPr>
            </a:lvl1pPr>
            <a:lvl2pPr marL="341689" algn="l" defTabSz="683381" rtl="0" eaLnBrk="1" latinLnBrk="0" hangingPunct="1">
              <a:defRPr kumimoji="1" sz="1300" kern="1200">
                <a:solidFill>
                  <a:schemeClr val="dk1"/>
                </a:solidFill>
                <a:latin typeface="+mn-lt"/>
                <a:ea typeface="+mn-ea"/>
                <a:cs typeface="+mn-cs"/>
              </a:defRPr>
            </a:lvl2pPr>
            <a:lvl3pPr marL="683381" algn="l" defTabSz="683381" rtl="0" eaLnBrk="1" latinLnBrk="0" hangingPunct="1">
              <a:defRPr kumimoji="1" sz="1300" kern="1200">
                <a:solidFill>
                  <a:schemeClr val="dk1"/>
                </a:solidFill>
                <a:latin typeface="+mn-lt"/>
                <a:ea typeface="+mn-ea"/>
                <a:cs typeface="+mn-cs"/>
              </a:defRPr>
            </a:lvl3pPr>
            <a:lvl4pPr marL="1025068" algn="l" defTabSz="683381" rtl="0" eaLnBrk="1" latinLnBrk="0" hangingPunct="1">
              <a:defRPr kumimoji="1" sz="1300" kern="1200">
                <a:solidFill>
                  <a:schemeClr val="dk1"/>
                </a:solidFill>
                <a:latin typeface="+mn-lt"/>
                <a:ea typeface="+mn-ea"/>
                <a:cs typeface="+mn-cs"/>
              </a:defRPr>
            </a:lvl4pPr>
            <a:lvl5pPr marL="1366760" algn="l" defTabSz="683381" rtl="0" eaLnBrk="1" latinLnBrk="0" hangingPunct="1">
              <a:defRPr kumimoji="1" sz="1300" kern="1200">
                <a:solidFill>
                  <a:schemeClr val="dk1"/>
                </a:solidFill>
                <a:latin typeface="+mn-lt"/>
                <a:ea typeface="+mn-ea"/>
                <a:cs typeface="+mn-cs"/>
              </a:defRPr>
            </a:lvl5pPr>
            <a:lvl6pPr marL="1708448" algn="l" defTabSz="683381" rtl="0" eaLnBrk="1" latinLnBrk="0" hangingPunct="1">
              <a:defRPr kumimoji="1" sz="1300" kern="1200">
                <a:solidFill>
                  <a:schemeClr val="dk1"/>
                </a:solidFill>
                <a:latin typeface="+mn-lt"/>
                <a:ea typeface="+mn-ea"/>
                <a:cs typeface="+mn-cs"/>
              </a:defRPr>
            </a:lvl6pPr>
            <a:lvl7pPr marL="2050140" algn="l" defTabSz="683381" rtl="0" eaLnBrk="1" latinLnBrk="0" hangingPunct="1">
              <a:defRPr kumimoji="1" sz="1300" kern="1200">
                <a:solidFill>
                  <a:schemeClr val="dk1"/>
                </a:solidFill>
                <a:latin typeface="+mn-lt"/>
                <a:ea typeface="+mn-ea"/>
                <a:cs typeface="+mn-cs"/>
              </a:defRPr>
            </a:lvl7pPr>
            <a:lvl8pPr marL="2391827" algn="l" defTabSz="683381" rtl="0" eaLnBrk="1" latinLnBrk="0" hangingPunct="1">
              <a:defRPr kumimoji="1" sz="1300" kern="1200">
                <a:solidFill>
                  <a:schemeClr val="dk1"/>
                </a:solidFill>
                <a:latin typeface="+mn-lt"/>
                <a:ea typeface="+mn-ea"/>
                <a:cs typeface="+mn-cs"/>
              </a:defRPr>
            </a:lvl8pPr>
            <a:lvl9pPr marL="2733516" algn="l" defTabSz="683381" rtl="0" eaLnBrk="1" latinLnBrk="0" hangingPunct="1">
              <a:defRPr kumimoji="1" sz="1300" kern="1200">
                <a:solidFill>
                  <a:schemeClr val="dk1"/>
                </a:solidFill>
                <a:latin typeface="+mn-lt"/>
                <a:ea typeface="+mn-ea"/>
                <a:cs typeface="+mn-cs"/>
              </a:defRPr>
            </a:lvl9pPr>
          </a:lstStyle>
          <a:p>
            <a:pPr lvl="0" algn="ctr" defTabSz="793307">
              <a:spcBef>
                <a:spcPct val="0"/>
              </a:spcBef>
              <a:defRPr/>
            </a:pPr>
            <a:r>
              <a:rPr lang="ja-JP" altLang="en-US" sz="1000" dirty="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りんくう公</a:t>
            </a:r>
            <a:r>
              <a:rPr lang="ja-JP" altLang="en-US" sz="1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園の整備</a:t>
            </a:r>
            <a:r>
              <a:rPr lang="en-US" altLang="ja-JP" sz="1000" baseline="30000" dirty="0" smtClean="0">
                <a:solidFill>
                  <a:schemeClr val="tx1"/>
                </a:solidFill>
                <a:latin typeface="UD デジタル 教科書体 NK-R" panose="02020400000000000000" pitchFamily="18" charset="-128"/>
                <a:ea typeface="UD デジタル 教科書体 NK-R" panose="02020400000000000000" pitchFamily="18" charset="-128"/>
                <a:cs typeface="Meiryo UI" panose="020B0604030504040204" pitchFamily="50" charset="-128"/>
              </a:rPr>
              <a:t>※8</a:t>
            </a:r>
            <a:endParaRPr kumimoji="1" lang="en-US" altLang="ja-JP" sz="1000" b="0" i="0" strike="noStrike" kern="1200" cap="none" spc="0" normalizeH="0" baseline="3000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Tree>
    <p:extLst>
      <p:ext uri="{BB962C8B-B14F-4D97-AF65-F5344CB8AC3E}">
        <p14:creationId xmlns:p14="http://schemas.microsoft.com/office/powerpoint/2010/main" val="2961054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4353</TotalTime>
  <Words>4357</Words>
  <PresentationFormat>画面に合わせる (4:3)</PresentationFormat>
  <Paragraphs>536</Paragraphs>
  <Slides>28</Slides>
  <Notes>9</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28</vt:i4>
      </vt:variant>
    </vt:vector>
  </HeadingPairs>
  <TitlesOfParts>
    <vt:vector size="44" baseType="lpstr">
      <vt:lpstr>BIZ UDPゴシック</vt:lpstr>
      <vt:lpstr>Meiryo UI</vt:lpstr>
      <vt:lpstr>ＭＳ Ｐゴシック</vt:lpstr>
      <vt:lpstr>新細明體</vt:lpstr>
      <vt:lpstr>UD デジタル 教科書体 N-B</vt:lpstr>
      <vt:lpstr>UD デジタル 教科書体 NK-B</vt:lpstr>
      <vt:lpstr>UD デジタル 教科書体 NK-R</vt:lpstr>
      <vt:lpstr>游ゴシック</vt:lpstr>
      <vt:lpstr>游ゴシック Light</vt:lpstr>
      <vt:lpstr>Arial</vt:lpstr>
      <vt:lpstr>Calibri</vt:lpstr>
      <vt:lpstr>Calibri Light</vt:lpstr>
      <vt:lpstr>Times New Roman</vt:lpstr>
      <vt:lpstr>Wingdings</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2023-06-19T08:38:41Z</cp:lastPrinted>
  <dcterms:created xsi:type="dcterms:W3CDTF">2023-03-07T06:52:04Z</dcterms:created>
  <dcterms:modified xsi:type="dcterms:W3CDTF">2023-06-23T11:53:51Z</dcterms:modified>
</cp:coreProperties>
</file>