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62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12" autoAdjust="0"/>
    <p:restoredTop sz="94660"/>
  </p:normalViewPr>
  <p:slideViewPr>
    <p:cSldViewPr snapToGrid="0">
      <p:cViewPr varScale="1">
        <p:scale>
          <a:sx n="46" d="100"/>
          <a:sy n="46" d="100"/>
        </p:scale>
        <p:origin x="27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97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08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1909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530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02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103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33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58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87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9697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9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F2317-9BF4-44F1-A000-4B771EB59D0B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586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5" Type="http://schemas.openxmlformats.org/officeDocument/2006/relationships/image" Target="../media/image14.gif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52059" y="471944"/>
            <a:ext cx="6721744" cy="9369458"/>
            <a:chOff x="59531" y="455036"/>
            <a:chExt cx="6717875" cy="9369458"/>
          </a:xfrm>
        </p:grpSpPr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85" y="455036"/>
              <a:ext cx="6716221" cy="2610931"/>
            </a:xfrm>
            <a:prstGeom prst="rect">
              <a:avLst/>
            </a:prstGeom>
          </p:spPr>
        </p:pic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531" y="5671825"/>
              <a:ext cx="6717048" cy="4152669"/>
            </a:xfrm>
            <a:prstGeom prst="rect">
              <a:avLst/>
            </a:prstGeom>
          </p:spPr>
        </p:pic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58" y="3060895"/>
              <a:ext cx="6716221" cy="2610931"/>
            </a:xfrm>
            <a:prstGeom prst="rect">
              <a:avLst/>
            </a:prstGeom>
          </p:spPr>
        </p:pic>
      </p:grpSp>
      <p:sp>
        <p:nvSpPr>
          <p:cNvPr id="4" name="AutoShape 1"/>
          <p:cNvSpPr>
            <a:spLocks noChangeArrowheads="1"/>
          </p:cNvSpPr>
          <p:nvPr/>
        </p:nvSpPr>
        <p:spPr bwMode="auto">
          <a:xfrm>
            <a:off x="30956" y="34245"/>
            <a:ext cx="6791325" cy="1159984"/>
          </a:xfrm>
          <a:prstGeom prst="horizontalScroll">
            <a:avLst>
              <a:gd name="adj" fmla="val 10645"/>
            </a:avLst>
          </a:prstGeom>
          <a:solidFill>
            <a:schemeClr val="bg1"/>
          </a:solidFill>
          <a:ln w="28575">
            <a:solidFill>
              <a:srgbClr val="7F7F7F"/>
            </a:solidFill>
            <a:round/>
            <a:headEnd/>
            <a:tailEnd/>
          </a:ln>
        </p:spPr>
        <p:txBody>
          <a:bodyPr wrap="square" lIns="74295" tIns="8890" rIns="74295" bIns="889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050">
                <a:solidFill>
                  <a:srgbClr val="000000"/>
                </a:solidFill>
                <a:latin typeface="ＭＳ 明朝"/>
                <a:ea typeface="ＭＳ 明朝"/>
              </a:rPr>
              <a:t>　　　　　　　</a:t>
            </a:r>
          </a:p>
        </p:txBody>
      </p:sp>
      <p:pic>
        <p:nvPicPr>
          <p:cNvPr id="7" name="図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005" y="331883"/>
            <a:ext cx="529150" cy="581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038981" y="277610"/>
            <a:ext cx="3407557" cy="66462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buNone/>
            </a:pPr>
            <a:r>
              <a:rPr lang="ja-JP" altLang="en-US" sz="3600" b="1" kern="10" dirty="0" smtClean="0">
                <a:ln w="3175">
                  <a:solidFill>
                    <a:srgbClr val="243F6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4F81BD"/>
                    </a:gs>
                    <a:gs pos="100000">
                      <a:srgbClr val="4F81BD">
                        <a:gamma/>
                        <a:tint val="20000"/>
                        <a:invGamma/>
                      </a:srgbClr>
                    </a:gs>
                  </a:gsLst>
                  <a:lin ang="5400000" scaled="1"/>
                </a:gradFill>
                <a:effectLst>
                  <a:prstShdw prst="shdw18" dist="17961" dir="13500000">
                    <a:srgbClr val="243F60">
                      <a:gamma/>
                      <a:shade val="60000"/>
                      <a:invGamma/>
                    </a:srgbClr>
                  </a:prstShdw>
                </a:effectLst>
                <a:latin typeface="HG創英角ｺﾞｼｯｸUB"/>
                <a:ea typeface="HG創英角ｺﾞｼｯｸUB"/>
              </a:rPr>
              <a:t>安まち通信</a:t>
            </a:r>
            <a:endParaRPr lang="ja-JP" altLang="en-US" sz="3600" b="1" kern="10" dirty="0">
              <a:ln w="3175">
                <a:solidFill>
                  <a:srgbClr val="243F6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4F81BD"/>
                  </a:gs>
                  <a:gs pos="100000">
                    <a:srgbClr val="4F81BD">
                      <a:gamma/>
                      <a:tint val="20000"/>
                      <a:invGamma/>
                    </a:srgbClr>
                  </a:gs>
                </a:gsLst>
                <a:lin ang="5400000" scaled="1"/>
              </a:gradFill>
              <a:effectLst>
                <a:prstShdw prst="shdw18" dist="17961" dir="13500000">
                  <a:srgbClr val="243F60">
                    <a:gamma/>
                    <a:shade val="60000"/>
                    <a:invGamma/>
                  </a:srgbClr>
                </a:prstShdw>
              </a:effectLst>
              <a:latin typeface="HG創英角ｺﾞｼｯｸUB"/>
              <a:ea typeface="HG創英角ｺﾞｼｯｸUB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475055"/>
              </p:ext>
            </p:extLst>
          </p:nvPr>
        </p:nvGraphicFramePr>
        <p:xfrm>
          <a:off x="5033880" y="249609"/>
          <a:ext cx="1710949" cy="713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令和２年９月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6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大阪府安全なまちづくり推進会議</a:t>
                      </a:r>
                      <a:endParaRPr kumimoji="1" lang="ja-JP" altLang="en-US" sz="80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令和２年度　第７号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フローチャート: 代替処理 12"/>
          <p:cNvSpPr/>
          <p:nvPr/>
        </p:nvSpPr>
        <p:spPr>
          <a:xfrm>
            <a:off x="256757" y="2405265"/>
            <a:ext cx="6377496" cy="1321751"/>
          </a:xfrm>
          <a:prstGeom prst="flowChartAlternateProcess">
            <a:avLst/>
          </a:prstGeom>
          <a:ln/>
          <a:effectLst>
            <a:softEdge rad="635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大阪府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安全なまちづくり推進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会議は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、府民が安心して暮らせるまち大阪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の確立に向け、</a:t>
            </a:r>
            <a:endParaRPr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600" b="1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600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ja-JP" altLang="en-US" sz="1600" b="1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を「大阪府</a:t>
            </a:r>
            <a:r>
              <a:rPr lang="ja-JP" altLang="en-US" sz="1600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安全なまちづくり推進</a:t>
            </a:r>
            <a:r>
              <a:rPr lang="ja-JP" altLang="en-US" sz="1600" b="1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月間」</a:t>
            </a:r>
            <a:endParaRPr lang="en-US" altLang="ja-JP" sz="1600" b="1" u="sng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定め、防犯に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関する集中的な各種取組を行って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います。 </a:t>
            </a: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21" y="1164198"/>
            <a:ext cx="6437445" cy="1208962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605387" y="1336910"/>
            <a:ext cx="57954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１０月は</a:t>
            </a:r>
            <a:endParaRPr kumimoji="1" lang="en-US" altLang="ja-JP" sz="2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「大阪府安全なまちづくり推進月間」です！</a:t>
            </a:r>
            <a:endParaRPr kumimoji="1" lang="ja-JP" altLang="en-US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714500" y="4075837"/>
            <a:ext cx="3429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フローチャート: 代替処理 16"/>
          <p:cNvSpPr/>
          <p:nvPr/>
        </p:nvSpPr>
        <p:spPr>
          <a:xfrm>
            <a:off x="256757" y="3797454"/>
            <a:ext cx="6377496" cy="1258846"/>
          </a:xfrm>
          <a:prstGeom prst="flowChartAlternateProcess">
            <a:avLst/>
          </a:prstGeom>
          <a:ln/>
          <a:effectLst>
            <a:softEdge rad="635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本年度は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、新型コロナウイルス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感染症の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感染拡大防止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のため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、やむなく街頭での防犯キャンペーン等の活動を見送り、</a:t>
            </a:r>
            <a:r>
              <a: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SNS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endParaRPr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活用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した非接触型の広報啓発による情報提供を実施します。</a:t>
            </a:r>
            <a:endParaRPr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241527" y="5432444"/>
            <a:ext cx="3156993" cy="2362574"/>
          </a:xfrm>
          <a:prstGeom prst="roundRect">
            <a:avLst>
              <a:gd name="adj" fmla="val 5711"/>
            </a:avLst>
          </a:prstGeom>
          <a:ln>
            <a:solidFill>
              <a:schemeClr val="tx1"/>
            </a:solidFill>
          </a:ln>
          <a:effectLst>
            <a:softEdge rad="3175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3501619" y="5447727"/>
            <a:ext cx="3151555" cy="906781"/>
          </a:xfrm>
          <a:prstGeom prst="roundRect">
            <a:avLst/>
          </a:prstGeom>
          <a:ln>
            <a:solidFill>
              <a:schemeClr val="tx1"/>
            </a:solidFill>
          </a:ln>
          <a:effectLst>
            <a:softEdge rad="3175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1" name="図 3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4384" y="6408007"/>
            <a:ext cx="566352" cy="566352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207" y="5724856"/>
            <a:ext cx="566352" cy="566352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207" y="7072012"/>
            <a:ext cx="566352" cy="566352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210" y="5689041"/>
            <a:ext cx="562372" cy="562372"/>
          </a:xfrm>
          <a:prstGeom prst="rect">
            <a:avLst/>
          </a:prstGeom>
        </p:spPr>
      </p:pic>
      <p:sp>
        <p:nvSpPr>
          <p:cNvPr id="35" name="1 つの角を切り取り 1 つの角を丸めた四角形 34"/>
          <p:cNvSpPr/>
          <p:nvPr/>
        </p:nvSpPr>
        <p:spPr>
          <a:xfrm>
            <a:off x="759324" y="5228104"/>
            <a:ext cx="2060762" cy="389035"/>
          </a:xfrm>
          <a:prstGeom prst="snipRoundRect">
            <a:avLst/>
          </a:prstGeom>
          <a:solidFill>
            <a:schemeClr val="bg1"/>
          </a:solidFill>
          <a:ln>
            <a:solidFill>
              <a:schemeClr val="accent5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accent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Twitter</a:t>
            </a:r>
          </a:p>
        </p:txBody>
      </p:sp>
      <p:sp>
        <p:nvSpPr>
          <p:cNvPr id="36" name="1 つの角を切り取り 1 つの角を丸めた四角形 35"/>
          <p:cNvSpPr/>
          <p:nvPr/>
        </p:nvSpPr>
        <p:spPr>
          <a:xfrm>
            <a:off x="4011391" y="5228104"/>
            <a:ext cx="2060762" cy="389035"/>
          </a:xfrm>
          <a:prstGeom prst="snip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YouTube</a:t>
            </a:r>
            <a:endParaRPr kumimoji="1" lang="en-US" altLang="ja-JP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7" name="図 3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428" y="7112099"/>
            <a:ext cx="486180" cy="486180"/>
          </a:xfrm>
          <a:prstGeom prst="ellipse">
            <a:avLst/>
          </a:prstGeom>
          <a:ln w="3175">
            <a:solidFill>
              <a:schemeClr val="tx1"/>
            </a:solidFill>
          </a:ln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758" y="5759553"/>
            <a:ext cx="486180" cy="486180"/>
          </a:xfrm>
          <a:prstGeom prst="ellipse">
            <a:avLst/>
          </a:prstGeom>
          <a:ln w="3175">
            <a:solidFill>
              <a:schemeClr val="tx1"/>
            </a:solidFill>
          </a:ln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883" y="6453507"/>
            <a:ext cx="485624" cy="485624"/>
          </a:xfrm>
          <a:prstGeom prst="ellipse">
            <a:avLst/>
          </a:prstGeom>
          <a:ln w="3175">
            <a:solidFill>
              <a:schemeClr val="tx1"/>
            </a:solidFill>
          </a:ln>
        </p:spPr>
      </p:pic>
      <p:sp>
        <p:nvSpPr>
          <p:cNvPr id="40" name="テキスト ボックス 39"/>
          <p:cNvSpPr txBox="1"/>
          <p:nvPr/>
        </p:nvSpPr>
        <p:spPr>
          <a:xfrm>
            <a:off x="738475" y="6453693"/>
            <a:ext cx="1569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大阪府警察防犯情報</a:t>
            </a:r>
            <a:endParaRPr kumimoji="1"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＠</a:t>
            </a:r>
            <a:r>
              <a:rPr kumimoji="1" lang="en-US" altLang="ja-JP" sz="12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OPP_seian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41773" y="5763616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公式</a:t>
            </a:r>
            <a:r>
              <a:rPr kumimoji="1"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大阪府治安対策課</a:t>
            </a:r>
            <a:endParaRPr kumimoji="1"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＠</a:t>
            </a:r>
            <a:r>
              <a:rPr kumimoji="1" lang="en-US" altLang="ja-JP" sz="12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Osaka_chiantai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51298" y="7124356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大阪ランニングパトロール</a:t>
            </a:r>
            <a:endParaRPr kumimoji="1"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＠</a:t>
            </a:r>
            <a:r>
              <a:rPr kumimoji="1" lang="en-US" altLang="ja-JP" sz="12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OPP_ranpato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024091" y="5729537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大阪府警察</a:t>
            </a:r>
            <a:endParaRPr kumimoji="1"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安まち公式チャンネル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4" name="図 4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799" y="5733832"/>
            <a:ext cx="485624" cy="485624"/>
          </a:xfrm>
          <a:prstGeom prst="ellipse">
            <a:avLst/>
          </a:prstGeom>
          <a:ln w="3175">
            <a:solidFill>
              <a:schemeClr val="tx1"/>
            </a:solidFill>
          </a:ln>
        </p:spPr>
      </p:pic>
      <p:sp>
        <p:nvSpPr>
          <p:cNvPr id="47" name="角丸四角形 46"/>
          <p:cNvSpPr/>
          <p:nvPr/>
        </p:nvSpPr>
        <p:spPr>
          <a:xfrm>
            <a:off x="3496181" y="6640613"/>
            <a:ext cx="3156993" cy="1154405"/>
          </a:xfrm>
          <a:prstGeom prst="roundRect">
            <a:avLst/>
          </a:prstGeom>
          <a:ln>
            <a:solidFill>
              <a:schemeClr val="tx1"/>
            </a:solidFill>
          </a:ln>
          <a:effectLst>
            <a:softEdge rad="3175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1 つの角を切り取り 1 つの角を丸めた四角形 47"/>
          <p:cNvSpPr/>
          <p:nvPr/>
        </p:nvSpPr>
        <p:spPr>
          <a:xfrm>
            <a:off x="4010847" y="6420990"/>
            <a:ext cx="2060762" cy="389035"/>
          </a:xfrm>
          <a:prstGeom prst="snipRoundRect">
            <a:avLst/>
          </a:prstGeom>
          <a:ln>
            <a:solidFill>
              <a:srgbClr val="00B05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accent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ホームページ</a:t>
            </a:r>
            <a:endParaRPr kumimoji="1" lang="en-US" altLang="ja-JP" b="1" dirty="0">
              <a:solidFill>
                <a:schemeClr val="accent6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291764" y="6862958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大阪府警察</a:t>
            </a:r>
            <a:endParaRPr kumimoji="1"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595588" y="6848402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大阪府治安対策課</a:t>
            </a:r>
            <a:endParaRPr kumimoji="1"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51" name="図 5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6248" y="7169254"/>
            <a:ext cx="569109" cy="569109"/>
          </a:xfrm>
          <a:prstGeom prst="rect">
            <a:avLst/>
          </a:prstGeom>
        </p:spPr>
      </p:pic>
      <p:pic>
        <p:nvPicPr>
          <p:cNvPr id="52" name="図 5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0941" y="7172976"/>
            <a:ext cx="569109" cy="569109"/>
          </a:xfrm>
          <a:prstGeom prst="rect">
            <a:avLst/>
          </a:prstGeom>
        </p:spPr>
      </p:pic>
      <p:pic>
        <p:nvPicPr>
          <p:cNvPr id="53" name="図 52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276" y="7228505"/>
            <a:ext cx="586879" cy="433303"/>
          </a:xfrm>
          <a:prstGeom prst="rect">
            <a:avLst/>
          </a:prstGeom>
        </p:spPr>
      </p:pic>
      <p:pic>
        <p:nvPicPr>
          <p:cNvPr id="54" name="図 53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1885" y="7157669"/>
            <a:ext cx="566279" cy="536785"/>
          </a:xfrm>
          <a:prstGeom prst="rect">
            <a:avLst/>
          </a:prstGeom>
        </p:spPr>
      </p:pic>
      <p:sp>
        <p:nvSpPr>
          <p:cNvPr id="59" name="フローチャート: 代替処理 58"/>
          <p:cNvSpPr/>
          <p:nvPr/>
        </p:nvSpPr>
        <p:spPr>
          <a:xfrm>
            <a:off x="256757" y="8023431"/>
            <a:ext cx="6377496" cy="1591586"/>
          </a:xfrm>
          <a:prstGeom prst="flowChartAlternateProcess">
            <a:avLst/>
          </a:prstGeom>
          <a:solidFill>
            <a:schemeClr val="bg1">
              <a:alpha val="48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dist"/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本月間中に防犯に関するイベントなどを実施される際は、</a:t>
            </a:r>
            <a:endParaRPr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啓発物品やチラシなどの提供、開催状況の取材をさせていただきたいと思います。</a:t>
            </a:r>
            <a:endParaRPr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dist"/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是非、事前に当事務局までご連絡をいただきたいと思います。</a:t>
            </a:r>
            <a:endParaRPr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ご理解とご協力を賜りますよう、よろしくお願いします。</a:t>
            </a:r>
            <a:endParaRPr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8489" y="269215"/>
            <a:ext cx="513796" cy="692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2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228</Words>
  <Application>Microsoft Office PowerPoint</Application>
  <PresentationFormat>A4 210 x 297 mm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HG創英角ｺﾞｼｯｸUB</vt:lpstr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2020-09-17T03:12:01Z</dcterms:created>
  <dcterms:modified xsi:type="dcterms:W3CDTF">2020-09-17T03:13:23Z</dcterms:modified>
</cp:coreProperties>
</file>