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2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12" autoAdjust="0"/>
    <p:restoredTop sz="94660"/>
  </p:normalViewPr>
  <p:slideViewPr>
    <p:cSldViewPr snapToGrid="0">
      <p:cViewPr>
        <p:scale>
          <a:sx n="75" d="100"/>
          <a:sy n="75" d="100"/>
        </p:scale>
        <p:origin x="214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97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08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90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53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0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10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33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58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87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69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9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2317-9BF4-44F1-A000-4B771EB59D0B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58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jpeg"/><Relationship Id="rId5" Type="http://schemas.openxmlformats.org/officeDocument/2006/relationships/image" Target="../media/image4.emf"/><Relationship Id="rId10" Type="http://schemas.openxmlformats.org/officeDocument/2006/relationships/image" Target="../media/image8.png"/><Relationship Id="rId4" Type="http://schemas.openxmlformats.org/officeDocument/2006/relationships/image" Target="../media/image3.emf"/><Relationship Id="rId9" Type="http://schemas.openxmlformats.org/officeDocument/2006/relationships/hyperlink" Target="http://ord.yahoo.co.jp/o/image/RV=1/RE=1561784275/RH=b3JkLnlhaG9vLmNvLmpw/RB=/RU=aHR0cHM6Ly9pcGhvbmUtbWFuaWEuanAvbmV3cy0xMzI2NjQv/RS=%5eADBN1KxJHk0nIzPFW9wR1hZa1V8Qyk-;_ylc=X3IDMgRmc3QDMD9yPTUmbD1yaQRpZHgDMARvaWQDQU5kOUdjUm9kQnpUWHpWd2NYcFdlR1dseGVDSlM2T3ltQzVqMzZoRUNfUlFyQ1FSM2o2aFN2eDZtTVFmaHVkQQRwA1ZIZHBkSFJsY2ctLQRwb3MDNQRzZWMDc2h3BHNsawNyaQ--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52399" y="465183"/>
            <a:ext cx="6717544" cy="9372237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" name="AutoShape 1"/>
          <p:cNvSpPr>
            <a:spLocks noChangeArrowheads="1"/>
          </p:cNvSpPr>
          <p:nvPr/>
        </p:nvSpPr>
        <p:spPr bwMode="auto">
          <a:xfrm>
            <a:off x="21431" y="34244"/>
            <a:ext cx="6817520" cy="1026777"/>
          </a:xfrm>
          <a:prstGeom prst="horizontalScroll">
            <a:avLst>
              <a:gd name="adj" fmla="val 10645"/>
            </a:avLst>
          </a:prstGeom>
          <a:solidFill>
            <a:schemeClr val="bg1"/>
          </a:solidFill>
          <a:ln w="28575">
            <a:solidFill>
              <a:srgbClr val="7F7F7F"/>
            </a:solidFill>
            <a:round/>
            <a:headEnd/>
            <a:tailEnd/>
          </a:ln>
        </p:spPr>
        <p:txBody>
          <a:bodyPr wrap="square" lIns="74295" tIns="8890" rIns="74295" bIns="889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050">
                <a:solidFill>
                  <a:srgbClr val="000000"/>
                </a:solidFill>
                <a:latin typeface="ＭＳ 明朝"/>
                <a:ea typeface="ＭＳ 明朝"/>
              </a:rPr>
              <a:t>　　　　　　　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59" y="235396"/>
            <a:ext cx="1043386" cy="65003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59" y="331883"/>
            <a:ext cx="478295" cy="52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086606" y="214110"/>
            <a:ext cx="3407557" cy="66462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r>
              <a:rPr lang="ja-JP" altLang="en-US" sz="3600" b="1" kern="10" dirty="0">
                <a:ln w="3175">
                  <a:solidFill>
                    <a:srgbClr val="243F6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4F81BD"/>
                    </a:gs>
                    <a:gs pos="100000">
                      <a:srgbClr val="4F81BD">
                        <a:gamma/>
                        <a:tint val="20000"/>
                        <a:invGamma/>
                      </a:srgbClr>
                    </a:gs>
                  </a:gsLst>
                  <a:lin ang="5400000" scaled="1"/>
                </a:gradFill>
                <a:effectLst>
                  <a:prstShdw prst="shdw18" dist="17961" dir="13500000">
                    <a:srgbClr val="243F60">
                      <a:gamma/>
                      <a:shade val="60000"/>
                      <a:invGamma/>
                    </a:srgbClr>
                  </a:prstShdw>
                </a:effectLst>
                <a:latin typeface="HG創英角ｺﾞｼｯｸUB"/>
                <a:ea typeface="HG創英角ｺﾞｼｯｸUB"/>
              </a:rPr>
              <a:t> 安まち通信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810448"/>
              </p:ext>
            </p:extLst>
          </p:nvPr>
        </p:nvGraphicFramePr>
        <p:xfrm>
          <a:off x="5040230" y="186109"/>
          <a:ext cx="1710949" cy="713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令和２年９月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大阪府安全なまちづくり推進会議</a:t>
                      </a:r>
                      <a:endParaRPr kumimoji="1" lang="ja-JP" altLang="en-US" sz="8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令和２年度　第６号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497" y="4356533"/>
            <a:ext cx="3193806" cy="1669438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3326" y="4356533"/>
            <a:ext cx="3193808" cy="179591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" y="1109758"/>
            <a:ext cx="6372225" cy="648454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753903" y="1136284"/>
            <a:ext cx="5416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特殊詐欺認知状況（令和２年７月末）</a:t>
            </a:r>
            <a:endParaRPr kumimoji="1" lang="ja-JP" altLang="en-US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099" y="1816466"/>
            <a:ext cx="669878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大阪府内における特殊詐欺の被害認知状況は、下表のとおり</a:t>
            </a:r>
            <a:endParaRPr kumimoji="1"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認知件数　　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622</a:t>
            </a:r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件（前年比－</a:t>
            </a:r>
            <a:r>
              <a:rPr kumimoji="1"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399</a:t>
            </a:r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件）</a:t>
            </a:r>
            <a:endParaRPr kumimoji="1"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被害金額　</a:t>
            </a:r>
            <a:r>
              <a:rPr kumimoji="1" lang="ja-JP" altLang="en-US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約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kumimoji="1" lang="ja-JP" altLang="en-US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億円</a:t>
            </a:r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（前年比－約</a:t>
            </a:r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３億円</a:t>
            </a:r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kumimoji="1"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と減少しています。</a:t>
            </a:r>
            <a:endParaRPr kumimoji="1"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dist"/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しかし、全国的に見ると大阪府の認知件数は、依然として</a:t>
            </a:r>
            <a:endParaRPr kumimoji="1"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高水準で発生しています。</a:t>
            </a:r>
            <a:endParaRPr kumimoji="1"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dist"/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引き続き、被害防止に向けた広報啓発活動にご協力をお願い</a:t>
            </a:r>
            <a:endParaRPr kumimoji="1"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します。</a:t>
            </a:r>
            <a:endParaRPr kumimoji="1"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67606" y="6611772"/>
            <a:ext cx="6340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中国人留学生を狙った特殊詐欺手口を認知！</a:t>
            </a:r>
            <a:endParaRPr kumimoji="1" lang="ja-JP" altLang="en-US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49718" y="7115064"/>
            <a:ext cx="66987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最近、犯行グループが中国大使館や中国警察をかたり、日本に居住している中国人に架電し、「あなたの名義で違法な荷物が中国に送られた。このままだと強制送還になる。お金を振り込んでください。」等とだます「オレオレ詐欺」が発生しています。</a:t>
            </a:r>
            <a:endParaRPr kumimoji="1"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大阪府警察が中国語の防犯速報を作成しましたので、是非、ご活用いただき、被害の未然防止にご協力をお</a:t>
            </a: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願</a:t>
            </a:r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いします。</a:t>
            </a: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kumimoji="1"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23" y="6209318"/>
            <a:ext cx="6603206" cy="338849"/>
          </a:xfrm>
          <a:prstGeom prst="rect">
            <a:avLst/>
          </a:prstGeom>
        </p:spPr>
      </p:pic>
      <p:grpSp>
        <p:nvGrpSpPr>
          <p:cNvPr id="18" name="グループ化 17"/>
          <p:cNvGrpSpPr/>
          <p:nvPr/>
        </p:nvGrpSpPr>
        <p:grpSpPr>
          <a:xfrm>
            <a:off x="358756" y="9149439"/>
            <a:ext cx="6142869" cy="573163"/>
            <a:chOff x="175381" y="8526392"/>
            <a:chExt cx="6142869" cy="573163"/>
          </a:xfrm>
        </p:grpSpPr>
        <p:sp>
          <p:nvSpPr>
            <p:cNvPr id="20" name="正方形/長方形 19"/>
            <p:cNvSpPr/>
            <p:nvPr/>
          </p:nvSpPr>
          <p:spPr>
            <a:xfrm>
              <a:off x="175381" y="8561376"/>
              <a:ext cx="6142869" cy="530403"/>
            </a:xfrm>
            <a:prstGeom prst="rect">
              <a:avLst/>
            </a:prstGeom>
            <a:solidFill>
              <a:srgbClr val="1DA1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115"/>
            </a:p>
          </p:txBody>
        </p:sp>
        <p:pic>
          <p:nvPicPr>
            <p:cNvPr id="21" name="図 20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54" t="6554" r="6554" b="6554"/>
            <a:stretch/>
          </p:blipFill>
          <p:spPr>
            <a:xfrm>
              <a:off x="5759060" y="8598256"/>
              <a:ext cx="442025" cy="442024"/>
            </a:xfrm>
            <a:prstGeom prst="rect">
              <a:avLst/>
            </a:prstGeom>
          </p:spPr>
        </p:pic>
        <p:sp>
          <p:nvSpPr>
            <p:cNvPr id="22" name="テキスト ボックス 21"/>
            <p:cNvSpPr txBox="1"/>
            <p:nvPr/>
          </p:nvSpPr>
          <p:spPr>
            <a:xfrm>
              <a:off x="634442" y="8526392"/>
              <a:ext cx="31962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Twitter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のフォロー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をお願い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します！</a:t>
              </a:r>
              <a:endPara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23" name="Picture 2" descr="クリックすると新しいウィンドウで開きます">
              <a:hlinkClick r:id="rId9"/>
            </p:cNvPr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84231" y="8565705"/>
              <a:ext cx="506941" cy="5069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6" descr="【公式】大阪府治安対策課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3104" y="8603003"/>
              <a:ext cx="440997" cy="440997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テキスト ボックス 24"/>
            <p:cNvSpPr txBox="1"/>
            <p:nvPr/>
          </p:nvSpPr>
          <p:spPr>
            <a:xfrm>
              <a:off x="2732718" y="8791778"/>
              <a:ext cx="18373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/>
                <a:t> </a:t>
              </a:r>
              <a:r>
                <a:rPr kumimoji="1" lang="en-US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@</a:t>
              </a:r>
              <a:r>
                <a:rPr kumimoji="1" lang="en-US" altLang="ja-JP" sz="1400" b="1" dirty="0" err="1">
                  <a:latin typeface="Meiryo UI" panose="020B0604030504040204" pitchFamily="50" charset="-128"/>
                  <a:ea typeface="Meiryo UI" panose="020B0604030504040204" pitchFamily="50" charset="-128"/>
                </a:rPr>
                <a:t>osaka_chiantai</a:t>
              </a:r>
              <a:endPara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750943" y="8784003"/>
              <a:ext cx="21595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公式</a:t>
              </a:r>
              <a:r>
                <a:rPr kumimoji="1" lang="en-US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大阪府治安対策課</a:t>
              </a: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4903216" y="8578716"/>
              <a:ext cx="909261" cy="414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QR</a:t>
              </a:r>
              <a:r>
                <a:rPr kumimoji="1"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コードから</a:t>
              </a:r>
              <a:endPara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r"/>
              <a:r>
                <a:rPr kumimoji="1"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どうぞ⇒</a:t>
              </a:r>
              <a:endPara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222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245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HG丸ｺﾞｼｯｸM-PRO</vt:lpstr>
      <vt:lpstr>HG創英角ｺﾞｼｯｸUB</vt:lpstr>
      <vt:lpstr>Meiryo UI</vt:lpstr>
      <vt:lpstr>ＭＳ 明朝</vt:lpstr>
      <vt:lpstr>UD デジタル 教科書体 NP-B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2020-09-10T07:06:32Z</dcterms:created>
  <dcterms:modified xsi:type="dcterms:W3CDTF">2020-09-11T00:49:41Z</dcterms:modified>
</cp:coreProperties>
</file>