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62" r:id="rId1"/>
  </p:sldMasterIdLst>
  <p:sldIdLst>
    <p:sldId id="256" r:id="rId2"/>
  </p:sldIdLst>
  <p:sldSz cx="6858000" cy="9906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412" autoAdjust="0"/>
    <p:restoredTop sz="94660"/>
  </p:normalViewPr>
  <p:slideViewPr>
    <p:cSldViewPr snapToGrid="0">
      <p:cViewPr varScale="1">
        <p:scale>
          <a:sx n="46" d="100"/>
          <a:sy n="46" d="100"/>
        </p:scale>
        <p:origin x="277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F2317-9BF4-44F1-A000-4B771EB59D0B}" type="datetimeFigureOut">
              <a:rPr kumimoji="1" lang="ja-JP" altLang="en-US" smtClean="0"/>
              <a:t>2020/7/15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EC67-613C-4646-8F4E-ED19BE4D62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5976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F2317-9BF4-44F1-A000-4B771EB59D0B}" type="datetimeFigureOut">
              <a:rPr kumimoji="1" lang="ja-JP" altLang="en-US" smtClean="0"/>
              <a:t>2020/7/15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EC67-613C-4646-8F4E-ED19BE4D62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3088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F2317-9BF4-44F1-A000-4B771EB59D0B}" type="datetimeFigureOut">
              <a:rPr kumimoji="1" lang="ja-JP" altLang="en-US" smtClean="0"/>
              <a:t>2020/7/15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EC67-613C-4646-8F4E-ED19BE4D62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1909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F2317-9BF4-44F1-A000-4B771EB59D0B}" type="datetimeFigureOut">
              <a:rPr kumimoji="1" lang="ja-JP" altLang="en-US" smtClean="0"/>
              <a:t>2020/7/15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EC67-613C-4646-8F4E-ED19BE4D62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8530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F2317-9BF4-44F1-A000-4B771EB59D0B}" type="datetimeFigureOut">
              <a:rPr kumimoji="1" lang="ja-JP" altLang="en-US" smtClean="0"/>
              <a:t>2020/7/15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EC67-613C-4646-8F4E-ED19BE4D62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002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F2317-9BF4-44F1-A000-4B771EB59D0B}" type="datetimeFigureOut">
              <a:rPr kumimoji="1" lang="ja-JP" altLang="en-US" smtClean="0"/>
              <a:t>2020/7/15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EC67-613C-4646-8F4E-ED19BE4D62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7103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F2317-9BF4-44F1-A000-4B771EB59D0B}" type="datetimeFigureOut">
              <a:rPr kumimoji="1" lang="ja-JP" altLang="en-US" smtClean="0"/>
              <a:t>2020/7/15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EC67-613C-4646-8F4E-ED19BE4D62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0338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F2317-9BF4-44F1-A000-4B771EB59D0B}" type="datetimeFigureOut">
              <a:rPr kumimoji="1" lang="ja-JP" altLang="en-US" smtClean="0"/>
              <a:t>2020/7/15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EC67-613C-4646-8F4E-ED19BE4D62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2584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F2317-9BF4-44F1-A000-4B771EB59D0B}" type="datetimeFigureOut">
              <a:rPr kumimoji="1" lang="ja-JP" altLang="en-US" smtClean="0"/>
              <a:t>2020/7/15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EC67-613C-4646-8F4E-ED19BE4D62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4875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F2317-9BF4-44F1-A000-4B771EB59D0B}" type="datetimeFigureOut">
              <a:rPr kumimoji="1" lang="ja-JP" altLang="en-US" smtClean="0"/>
              <a:t>2020/7/15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EC67-613C-4646-8F4E-ED19BE4D62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9697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F2317-9BF4-44F1-A000-4B771EB59D0B}" type="datetimeFigureOut">
              <a:rPr kumimoji="1" lang="ja-JP" altLang="en-US" smtClean="0"/>
              <a:t>2020/7/15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EC67-613C-4646-8F4E-ED19BE4D62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994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F2317-9BF4-44F1-A000-4B771EB59D0B}" type="datetimeFigureOut">
              <a:rPr kumimoji="1" lang="ja-JP" altLang="en-US" smtClean="0"/>
              <a:t>2020/7/15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EEC67-613C-4646-8F4E-ED19BE4D62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158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図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52540">
            <a:off x="389978" y="4895831"/>
            <a:ext cx="1417922" cy="1359651"/>
          </a:xfrm>
          <a:prstGeom prst="rect">
            <a:avLst/>
          </a:prstGeom>
          <a:effectLst/>
        </p:spPr>
      </p:pic>
      <p:pic>
        <p:nvPicPr>
          <p:cNvPr id="34" name="図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70911">
            <a:off x="2370282" y="5189807"/>
            <a:ext cx="1417922" cy="1359651"/>
          </a:xfrm>
          <a:prstGeom prst="rect">
            <a:avLst/>
          </a:prstGeom>
          <a:effectLst/>
        </p:spPr>
      </p:pic>
      <p:pic>
        <p:nvPicPr>
          <p:cNvPr id="35" name="図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72257">
            <a:off x="4303537" y="5335095"/>
            <a:ext cx="1138326" cy="1091545"/>
          </a:xfrm>
          <a:prstGeom prst="rect">
            <a:avLst/>
          </a:prstGeom>
          <a:effectLst/>
        </p:spPr>
      </p:pic>
      <p:pic>
        <p:nvPicPr>
          <p:cNvPr id="31" name="図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36146">
            <a:off x="35738" y="849889"/>
            <a:ext cx="2470951" cy="2369405"/>
          </a:xfrm>
          <a:prstGeom prst="rect">
            <a:avLst/>
          </a:prstGeom>
          <a:effectLst/>
        </p:spPr>
      </p:pic>
      <p:pic>
        <p:nvPicPr>
          <p:cNvPr id="29" name="図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0785">
            <a:off x="5030680" y="994592"/>
            <a:ext cx="1772868" cy="1700010"/>
          </a:xfrm>
          <a:prstGeom prst="rect">
            <a:avLst/>
          </a:prstGeom>
          <a:effectLst/>
        </p:spPr>
      </p:pic>
      <p:pic>
        <p:nvPicPr>
          <p:cNvPr id="30" name="図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9739">
            <a:off x="151698" y="7344597"/>
            <a:ext cx="2214201" cy="2123206"/>
          </a:xfrm>
          <a:prstGeom prst="rect">
            <a:avLst/>
          </a:prstGeom>
          <a:effectLst/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58193">
            <a:off x="3531535" y="7261529"/>
            <a:ext cx="3163768" cy="3033750"/>
          </a:xfrm>
          <a:prstGeom prst="rect">
            <a:avLst/>
          </a:prstGeom>
          <a:effectLst/>
        </p:spPr>
      </p:pic>
      <p:pic>
        <p:nvPicPr>
          <p:cNvPr id="26" name="図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2425">
            <a:off x="1913044" y="918107"/>
            <a:ext cx="3163768" cy="3033750"/>
          </a:xfrm>
          <a:prstGeom prst="rect">
            <a:avLst/>
          </a:prstGeom>
          <a:effectLst/>
        </p:spPr>
      </p:pic>
      <p:pic>
        <p:nvPicPr>
          <p:cNvPr id="27" name="図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72257">
            <a:off x="1886303" y="7502158"/>
            <a:ext cx="2539914" cy="2435534"/>
          </a:xfrm>
          <a:prstGeom prst="rect">
            <a:avLst/>
          </a:prstGeom>
          <a:effectLst/>
        </p:spPr>
      </p:pic>
      <p:sp>
        <p:nvSpPr>
          <p:cNvPr id="28" name="正方形/長方形 27"/>
          <p:cNvSpPr/>
          <p:nvPr/>
        </p:nvSpPr>
        <p:spPr>
          <a:xfrm>
            <a:off x="52399" y="503379"/>
            <a:ext cx="6717544" cy="9372237"/>
          </a:xfrm>
          <a:prstGeom prst="rect">
            <a:avLst/>
          </a:prstGeom>
          <a:solidFill>
            <a:schemeClr val="bg1">
              <a:alpha val="40000"/>
            </a:schemeClr>
          </a:solidFill>
          <a:ln w="19050">
            <a:solidFill>
              <a:schemeClr val="accent1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20" name="1 つの角を切り取った四角形 19"/>
          <p:cNvSpPr/>
          <p:nvPr/>
        </p:nvSpPr>
        <p:spPr>
          <a:xfrm>
            <a:off x="290281" y="3692102"/>
            <a:ext cx="6241780" cy="1860021"/>
          </a:xfrm>
          <a:prstGeom prst="snip1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b="1"/>
          </a:p>
        </p:txBody>
      </p:sp>
      <p:sp>
        <p:nvSpPr>
          <p:cNvPr id="4" name="AutoShape 1"/>
          <p:cNvSpPr>
            <a:spLocks noChangeArrowheads="1"/>
          </p:cNvSpPr>
          <p:nvPr/>
        </p:nvSpPr>
        <p:spPr bwMode="auto">
          <a:xfrm>
            <a:off x="21431" y="34244"/>
            <a:ext cx="6817520" cy="1026777"/>
          </a:xfrm>
          <a:prstGeom prst="horizontalScroll">
            <a:avLst>
              <a:gd name="adj" fmla="val 10645"/>
            </a:avLst>
          </a:prstGeom>
          <a:solidFill>
            <a:schemeClr val="bg1"/>
          </a:solidFill>
          <a:ln w="28575">
            <a:solidFill>
              <a:srgbClr val="7F7F7F"/>
            </a:solidFill>
            <a:round/>
            <a:headEnd/>
            <a:tailEnd/>
          </a:ln>
        </p:spPr>
        <p:txBody>
          <a:bodyPr wrap="square" lIns="74295" tIns="8890" rIns="74295" bIns="889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ja-JP" altLang="en-US" sz="1050">
                <a:solidFill>
                  <a:srgbClr val="000000"/>
                </a:solidFill>
                <a:latin typeface="ＭＳ 明朝"/>
                <a:ea typeface="ＭＳ 明朝"/>
              </a:rPr>
              <a:t>　　　　　　　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9559" y="235396"/>
            <a:ext cx="1043386" cy="650033"/>
          </a:xfrm>
          <a:prstGeom prst="rect">
            <a:avLst/>
          </a:prstGeom>
        </p:spPr>
      </p:pic>
      <p:pic>
        <p:nvPicPr>
          <p:cNvPr id="7" name="図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859" y="331883"/>
            <a:ext cx="478295" cy="52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1086606" y="214110"/>
            <a:ext cx="3407557" cy="66462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buNone/>
            </a:pPr>
            <a:r>
              <a:rPr lang="ja-JP" altLang="en-US" sz="3600" b="1" kern="10" dirty="0">
                <a:ln w="3175">
                  <a:solidFill>
                    <a:srgbClr val="243F6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4F81BD"/>
                    </a:gs>
                    <a:gs pos="100000">
                      <a:srgbClr val="4F81BD">
                        <a:gamma/>
                        <a:tint val="20000"/>
                        <a:invGamma/>
                      </a:srgbClr>
                    </a:gs>
                  </a:gsLst>
                  <a:lin ang="5400000" scaled="1"/>
                </a:gradFill>
                <a:effectLst>
                  <a:prstShdw prst="shdw18" dist="17961" dir="13500000">
                    <a:srgbClr val="243F60">
                      <a:gamma/>
                      <a:shade val="60000"/>
                      <a:invGamma/>
                    </a:srgbClr>
                  </a:prstShdw>
                </a:effectLst>
                <a:latin typeface="HG創英角ｺﾞｼｯｸUB"/>
                <a:ea typeface="HG創英角ｺﾞｼｯｸUB"/>
              </a:rPr>
              <a:t> 安まち通信</a:t>
            </a:r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0411916"/>
              </p:ext>
            </p:extLst>
          </p:nvPr>
        </p:nvGraphicFramePr>
        <p:xfrm>
          <a:off x="5040230" y="186109"/>
          <a:ext cx="1710949" cy="7139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09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令和２年７月</a:t>
                      </a:r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15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日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67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baseline="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大阪府安全なまちづくり推進会議</a:t>
                      </a:r>
                      <a:endParaRPr kumimoji="1" lang="ja-JP" altLang="en-US" sz="800" baseline="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令和２年度　第３号</a:t>
                      </a:r>
                      <a:endParaRPr kumimoji="1" lang="ja-JP" altLang="en-US" sz="9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テキスト ボックス 1"/>
          <p:cNvSpPr txBox="1"/>
          <p:nvPr/>
        </p:nvSpPr>
        <p:spPr>
          <a:xfrm>
            <a:off x="74351" y="1031066"/>
            <a:ext cx="6676828" cy="2185214"/>
          </a:xfrm>
          <a:prstGeom prst="rect">
            <a:avLst/>
          </a:prstGeom>
          <a:solidFill>
            <a:srgbClr val="FFFF00">
              <a:alpha val="60000"/>
            </a:srgbClr>
          </a:solidFill>
          <a:effectLst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令和</a:t>
            </a:r>
            <a:r>
              <a:rPr kumimoji="1" lang="ja-JP" altLang="en-US" sz="28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元年（１月から１２月末）</a:t>
            </a:r>
            <a:endParaRPr kumimoji="1" lang="en-US" altLang="ja-JP" sz="28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8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特殊詐欺認知件数と被害金額</a:t>
            </a:r>
            <a:r>
              <a:rPr kumimoji="1" lang="en-US" altLang="ja-JP" sz="28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kumimoji="1" lang="ja-JP" altLang="en-US" sz="28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確定値</a:t>
            </a:r>
            <a:r>
              <a:rPr kumimoji="1" lang="en-US" altLang="ja-JP" sz="28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</a:p>
          <a:p>
            <a:pPr algn="ctr"/>
            <a:r>
              <a:rPr kumimoji="1" lang="ja-JP" altLang="en-US" sz="1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　　　　　　　　　</a:t>
            </a:r>
            <a:r>
              <a:rPr kumimoji="1" lang="en-US" altLang="ja-JP" sz="1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kumimoji="1" lang="ja-JP" altLang="en-US" sz="1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令和２年７月１４日公表</a:t>
            </a:r>
            <a:endParaRPr kumimoji="1" lang="en-US" altLang="ja-JP" sz="16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kumimoji="1" lang="en-US" altLang="ja-JP" sz="16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kumimoji="1" lang="en-US" altLang="ja-JP" sz="16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kumimoji="1" lang="en-US" altLang="ja-JP" sz="1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kumimoji="1" lang="en-US" altLang="ja-JP" sz="1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74852" y="3313913"/>
            <a:ext cx="1826141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32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被害件数</a:t>
            </a:r>
            <a:endParaRPr kumimoji="1" lang="ja-JP" altLang="en-US" sz="3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19874" y="3996321"/>
            <a:ext cx="51026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u="sng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大阪府　　　１，８０９件</a:t>
            </a:r>
            <a:endParaRPr kumimoji="1" lang="en-US" altLang="ja-JP" sz="2800" b="1" u="sng" dirty="0" smtClean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0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</a:t>
            </a:r>
            <a:r>
              <a:rPr kumimoji="1" lang="ja-JP" altLang="en-US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</a:t>
            </a:r>
            <a:r>
              <a:rPr kumimoji="1" lang="en-US" altLang="ja-JP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kumimoji="1" lang="ja-JP" altLang="en-US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前年比　＋３８件</a:t>
            </a:r>
            <a:r>
              <a:rPr kumimoji="1" lang="en-US" altLang="ja-JP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  <a:endParaRPr kumimoji="1" lang="ja-JP" altLang="en-US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19874" y="4864889"/>
            <a:ext cx="4493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全　国　　１６，８５１件</a:t>
            </a:r>
            <a:endParaRPr kumimoji="1" lang="ja-JP" altLang="en-US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pSp>
        <p:nvGrpSpPr>
          <p:cNvPr id="19" name="グループ化 18"/>
          <p:cNvGrpSpPr/>
          <p:nvPr/>
        </p:nvGrpSpPr>
        <p:grpSpPr>
          <a:xfrm>
            <a:off x="4807080" y="3324494"/>
            <a:ext cx="1950037" cy="1714545"/>
            <a:chOff x="7497735" y="2643020"/>
            <a:chExt cx="1950037" cy="1714545"/>
          </a:xfrm>
        </p:grpSpPr>
        <p:pic>
          <p:nvPicPr>
            <p:cNvPr id="16" name="図 1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7735" y="2643020"/>
              <a:ext cx="1950037" cy="1714545"/>
            </a:xfrm>
            <a:prstGeom prst="rect">
              <a:avLst/>
            </a:prstGeom>
          </p:spPr>
        </p:pic>
        <p:sp>
          <p:nvSpPr>
            <p:cNvPr id="15" name="角丸四角形 14"/>
            <p:cNvSpPr/>
            <p:nvPr/>
          </p:nvSpPr>
          <p:spPr>
            <a:xfrm>
              <a:off x="7750050" y="3022689"/>
              <a:ext cx="1445405" cy="88908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000" b="1" dirty="0" smtClean="0">
                  <a:solidFill>
                    <a:schemeClr val="bg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全国の</a:t>
              </a:r>
              <a:endParaRPr kumimoji="1" lang="en-US" altLang="ja-JP" sz="2000" b="1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ctr"/>
              <a:r>
                <a:rPr kumimoji="1" lang="ja-JP" altLang="en-US" sz="2000" b="1" dirty="0" smtClean="0">
                  <a:solidFill>
                    <a:schemeClr val="bg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約</a:t>
              </a:r>
              <a:r>
                <a:rPr kumimoji="1" lang="ja-JP" altLang="en-US" sz="2400" b="1" dirty="0" smtClean="0">
                  <a:solidFill>
                    <a:schemeClr val="bg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１１</a:t>
              </a:r>
              <a:r>
                <a:rPr kumimoji="1" lang="ja-JP" altLang="en-US" sz="2000" b="1" dirty="0" smtClean="0">
                  <a:solidFill>
                    <a:schemeClr val="bg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％</a:t>
              </a:r>
              <a:endParaRPr kumimoji="1" lang="ja-JP" altLang="en-US" sz="20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pic>
        <p:nvPicPr>
          <p:cNvPr id="43" name="図 4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502" y="7313690"/>
            <a:ext cx="2672241" cy="2748620"/>
          </a:xfrm>
          <a:prstGeom prst="rect">
            <a:avLst/>
          </a:prstGeom>
        </p:spPr>
      </p:pic>
      <p:grpSp>
        <p:nvGrpSpPr>
          <p:cNvPr id="41" name="グループ化 40"/>
          <p:cNvGrpSpPr/>
          <p:nvPr/>
        </p:nvGrpSpPr>
        <p:grpSpPr>
          <a:xfrm>
            <a:off x="2327396" y="8216395"/>
            <a:ext cx="2399878" cy="1461123"/>
            <a:chOff x="3268104" y="8517007"/>
            <a:chExt cx="2065834" cy="1142920"/>
          </a:xfrm>
        </p:grpSpPr>
        <p:pic>
          <p:nvPicPr>
            <p:cNvPr id="40" name="図 39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8104" y="8517007"/>
              <a:ext cx="2007564" cy="1142920"/>
            </a:xfrm>
            <a:prstGeom prst="rect">
              <a:avLst/>
            </a:prstGeom>
          </p:spPr>
        </p:pic>
        <p:sp>
          <p:nvSpPr>
            <p:cNvPr id="37" name="テキスト ボックス 36"/>
            <p:cNvSpPr txBox="1"/>
            <p:nvPr/>
          </p:nvSpPr>
          <p:spPr>
            <a:xfrm>
              <a:off x="3371919" y="8947491"/>
              <a:ext cx="1962019" cy="2819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b="1" dirty="0">
                  <a:solidFill>
                    <a:schemeClr val="bg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詳</a:t>
              </a:r>
              <a:r>
                <a:rPr kumimoji="1" lang="ja-JP" altLang="en-US" b="1" dirty="0" smtClean="0">
                  <a:solidFill>
                    <a:schemeClr val="bg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しくは、コチラ</a:t>
              </a:r>
              <a:endParaRPr kumimoji="1" lang="ja-JP" altLang="en-US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sp>
        <p:nvSpPr>
          <p:cNvPr id="25" name="1 つの角を切り取った四角形 24"/>
          <p:cNvSpPr/>
          <p:nvPr/>
        </p:nvSpPr>
        <p:spPr>
          <a:xfrm>
            <a:off x="290281" y="6082852"/>
            <a:ext cx="6241780" cy="1873802"/>
          </a:xfrm>
          <a:prstGeom prst="snip1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b="1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19017" y="5644160"/>
            <a:ext cx="1832553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32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被害金額</a:t>
            </a:r>
            <a:endParaRPr kumimoji="1" lang="ja-JP" altLang="en-US" sz="3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19874" y="6401936"/>
            <a:ext cx="60215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u="sng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大阪府　　約 　２５．２億円</a:t>
            </a:r>
            <a:endParaRPr kumimoji="1" lang="en-US" altLang="ja-JP" sz="2800" b="1" u="sng" dirty="0" smtClean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32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</a:t>
            </a:r>
            <a:r>
              <a:rPr kumimoji="1" lang="en-US" altLang="ja-JP" sz="20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kumimoji="1" lang="ja-JP" altLang="en-US" sz="20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前年比　約－１２．３憶円</a:t>
            </a:r>
            <a:r>
              <a:rPr kumimoji="1" lang="en-US" altLang="ja-JP" sz="20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  <a:endParaRPr kumimoji="1" lang="ja-JP" altLang="en-US" sz="20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19874" y="7355300"/>
            <a:ext cx="49712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全　国　　約 ３１５．</a:t>
            </a:r>
            <a:r>
              <a:rPr kumimoji="1"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８</a:t>
            </a:r>
            <a:r>
              <a:rPr kumimoji="1" lang="ja-JP" altLang="en-US" sz="28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億円</a:t>
            </a:r>
            <a:endParaRPr kumimoji="1" lang="ja-JP" altLang="en-US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pSp>
        <p:nvGrpSpPr>
          <p:cNvPr id="21" name="グループ化 20"/>
          <p:cNvGrpSpPr/>
          <p:nvPr/>
        </p:nvGrpSpPr>
        <p:grpSpPr>
          <a:xfrm>
            <a:off x="5104821" y="5470281"/>
            <a:ext cx="1755976" cy="1632711"/>
            <a:chOff x="7497735" y="2643020"/>
            <a:chExt cx="1950037" cy="1714545"/>
          </a:xfrm>
        </p:grpSpPr>
        <p:pic>
          <p:nvPicPr>
            <p:cNvPr id="22" name="図 2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7735" y="2643020"/>
              <a:ext cx="1950037" cy="1714545"/>
            </a:xfrm>
            <a:prstGeom prst="rect">
              <a:avLst/>
            </a:prstGeom>
          </p:spPr>
        </p:pic>
        <p:sp>
          <p:nvSpPr>
            <p:cNvPr id="23" name="角丸四角形 22"/>
            <p:cNvSpPr/>
            <p:nvPr/>
          </p:nvSpPr>
          <p:spPr>
            <a:xfrm>
              <a:off x="7750050" y="3022689"/>
              <a:ext cx="1445405" cy="88908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000" b="1" dirty="0" smtClean="0">
                  <a:solidFill>
                    <a:schemeClr val="bg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全国の</a:t>
              </a:r>
              <a:endParaRPr kumimoji="1" lang="en-US" altLang="ja-JP" sz="2000" b="1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ctr"/>
              <a:r>
                <a:rPr kumimoji="1" lang="ja-JP" altLang="en-US" sz="2000" b="1" dirty="0" smtClean="0">
                  <a:solidFill>
                    <a:schemeClr val="bg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約</a:t>
              </a:r>
              <a:r>
                <a:rPr kumimoji="1" lang="en-US" altLang="ja-JP" sz="2000" b="1" dirty="0" smtClean="0">
                  <a:solidFill>
                    <a:schemeClr val="bg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</a:t>
              </a:r>
              <a:r>
                <a:rPr kumimoji="1" lang="ja-JP" altLang="en-US" sz="2400" b="1" dirty="0" smtClean="0">
                  <a:solidFill>
                    <a:schemeClr val="bg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８ </a:t>
              </a:r>
              <a:r>
                <a:rPr kumimoji="1" lang="ja-JP" altLang="en-US" sz="2000" b="1" dirty="0" smtClean="0">
                  <a:solidFill>
                    <a:schemeClr val="bg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％</a:t>
              </a:r>
              <a:endParaRPr kumimoji="1" lang="ja-JP" altLang="en-US" sz="20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sp>
        <p:nvSpPr>
          <p:cNvPr id="13" name="テキスト ボックス 12"/>
          <p:cNvSpPr txBox="1"/>
          <p:nvPr/>
        </p:nvSpPr>
        <p:spPr>
          <a:xfrm>
            <a:off x="215215" y="2279938"/>
            <a:ext cx="6450023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1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令和元年中の特殊詐欺認知件数</a:t>
            </a:r>
            <a:r>
              <a:rPr kumimoji="1" lang="en-US" altLang="ja-JP" sz="1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kumimoji="1" lang="ja-JP" altLang="en-US" sz="1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確定値</a:t>
            </a:r>
            <a:r>
              <a:rPr kumimoji="1" lang="en-US" altLang="ja-JP" sz="1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  <a:r>
              <a:rPr kumimoji="1" lang="ja-JP" altLang="en-US" sz="1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が公表されましたので、</a:t>
            </a:r>
            <a:endParaRPr kumimoji="1" lang="en-US" altLang="ja-JP" sz="16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お知らせします。</a:t>
            </a:r>
            <a:endParaRPr kumimoji="1" lang="en-US" altLang="ja-JP" sz="16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引き続き、特殊詐欺の被害防止にご協力をお願いします。</a:t>
            </a:r>
            <a:endParaRPr kumimoji="1" lang="ja-JP" altLang="en-US" sz="1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085" y="8054912"/>
            <a:ext cx="1731022" cy="173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22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168</Words>
  <Application>Microsoft Office PowerPoint</Application>
  <PresentationFormat>A4 210 x 297 mm</PresentationFormat>
  <Paragraphs>26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HG丸ｺﾞｼｯｸM-PRO</vt:lpstr>
      <vt:lpstr>HG創英角ｺﾞｼｯｸUB</vt:lpstr>
      <vt:lpstr>ＭＳ 明朝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2020-07-15T01:31:49Z</dcterms:created>
  <dcterms:modified xsi:type="dcterms:W3CDTF">2020-07-15T02:10:21Z</dcterms:modified>
</cp:coreProperties>
</file>