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762" r:id="rId1"/>
  </p:sldMasterIdLst>
  <p:sldIdLst>
    <p:sldId id="256" r:id="rId2"/>
  </p:sldIdLst>
  <p:sldSz cx="6858000" cy="9906000" type="A4"/>
  <p:notesSz cx="6807200" cy="99393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4412" autoAdjust="0"/>
    <p:restoredTop sz="94660"/>
  </p:normalViewPr>
  <p:slideViewPr>
    <p:cSldViewPr snapToGrid="0">
      <p:cViewPr varScale="1">
        <p:scale>
          <a:sx n="46" d="100"/>
          <a:sy n="46" d="100"/>
        </p:scale>
        <p:origin x="2778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ja-JP" altLang="en-US" smtClean="0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EF2317-9BF4-44F1-A000-4B771EB59D0B}" type="datetimeFigureOut">
              <a:rPr kumimoji="1" lang="ja-JP" altLang="en-US" smtClean="0"/>
              <a:t>2020/6/22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1EEC67-613C-4646-8F4E-ED19BE4D629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459761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EF2317-9BF4-44F1-A000-4B771EB59D0B}" type="datetimeFigureOut">
              <a:rPr kumimoji="1" lang="ja-JP" altLang="en-US" smtClean="0"/>
              <a:t>2020/6/22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1EEC67-613C-4646-8F4E-ED19BE4D629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330882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27403"/>
            <a:ext cx="1478756" cy="8394877"/>
          </a:xfrm>
        </p:spPr>
        <p:txBody>
          <a:bodyPr vert="eaVert"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27403"/>
            <a:ext cx="4350544" cy="8394877"/>
          </a:xfrm>
        </p:spPr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EF2317-9BF4-44F1-A000-4B771EB59D0B}" type="datetimeFigureOut">
              <a:rPr kumimoji="1" lang="ja-JP" altLang="en-US" smtClean="0"/>
              <a:t>2020/6/22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1EEC67-613C-4646-8F4E-ED19BE4D629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319099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EF2317-9BF4-44F1-A000-4B771EB59D0B}" type="datetimeFigureOut">
              <a:rPr kumimoji="1" lang="ja-JP" altLang="en-US" smtClean="0"/>
              <a:t>2020/6/22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1EEC67-613C-4646-8F4E-ED19BE4D629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785302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469624"/>
            <a:ext cx="5915025" cy="4120620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629226"/>
            <a:ext cx="5915025" cy="216693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EF2317-9BF4-44F1-A000-4B771EB59D0B}" type="datetimeFigureOut">
              <a:rPr kumimoji="1" lang="ja-JP" altLang="en-US" smtClean="0"/>
              <a:t>2020/6/22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1EEC67-613C-4646-8F4E-ED19BE4D629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20020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EF2317-9BF4-44F1-A000-4B771EB59D0B}" type="datetimeFigureOut">
              <a:rPr kumimoji="1" lang="ja-JP" altLang="en-US" smtClean="0"/>
              <a:t>2020/6/22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1EEC67-613C-4646-8F4E-ED19BE4D629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671035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27405"/>
            <a:ext cx="5915025" cy="1914702"/>
          </a:xfrm>
        </p:spPr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618442"/>
            <a:ext cx="2901255" cy="5322183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428347"/>
            <a:ext cx="2915543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618442"/>
            <a:ext cx="2915543" cy="5322183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EF2317-9BF4-44F1-A000-4B771EB59D0B}" type="datetimeFigureOut">
              <a:rPr kumimoji="1" lang="ja-JP" altLang="en-US" smtClean="0"/>
              <a:t>2020/6/22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1EEC67-613C-4646-8F4E-ED19BE4D629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703383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EF2317-9BF4-44F1-A000-4B771EB59D0B}" type="datetimeFigureOut">
              <a:rPr kumimoji="1" lang="ja-JP" altLang="en-US" smtClean="0"/>
              <a:t>2020/6/22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1EEC67-613C-4646-8F4E-ED19BE4D629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725844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EF2317-9BF4-44F1-A000-4B771EB59D0B}" type="datetimeFigureOut">
              <a:rPr kumimoji="1" lang="ja-JP" altLang="en-US" smtClean="0"/>
              <a:t>2020/6/22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1EEC67-613C-4646-8F4E-ED19BE4D629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348756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426283"/>
            <a:ext cx="3471863" cy="7039681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EF2317-9BF4-44F1-A000-4B771EB59D0B}" type="datetimeFigureOut">
              <a:rPr kumimoji="1" lang="ja-JP" altLang="en-US" smtClean="0"/>
              <a:t>2020/6/22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1EEC67-613C-4646-8F4E-ED19BE4D629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196977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426283"/>
            <a:ext cx="3471863" cy="7039681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ja-JP" altLang="en-US" smtClean="0"/>
              <a:t>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EF2317-9BF4-44F1-A000-4B771EB59D0B}" type="datetimeFigureOut">
              <a:rPr kumimoji="1" lang="ja-JP" altLang="en-US" smtClean="0"/>
              <a:t>2020/6/22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1EEC67-613C-4646-8F4E-ED19BE4D629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29941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EF2317-9BF4-44F1-A000-4B771EB59D0B}" type="datetimeFigureOut">
              <a:rPr kumimoji="1" lang="ja-JP" altLang="en-US" smtClean="0"/>
              <a:t>2020/6/22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1EEC67-613C-4646-8F4E-ED19BE4D629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215867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3" r:id="rId1"/>
    <p:sldLayoutId id="2147483764" r:id="rId2"/>
    <p:sldLayoutId id="2147483765" r:id="rId3"/>
    <p:sldLayoutId id="2147483766" r:id="rId4"/>
    <p:sldLayoutId id="2147483767" r:id="rId5"/>
    <p:sldLayoutId id="2147483768" r:id="rId6"/>
    <p:sldLayoutId id="2147483769" r:id="rId7"/>
    <p:sldLayoutId id="2147483770" r:id="rId8"/>
    <p:sldLayoutId id="2147483771" r:id="rId9"/>
    <p:sldLayoutId id="2147483772" r:id="rId10"/>
    <p:sldLayoutId id="2147483773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kumimoji="1"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1.png"/><Relationship Id="rId18" Type="http://schemas.openxmlformats.org/officeDocument/2006/relationships/image" Target="../media/image14.PNG"/><Relationship Id="rId3" Type="http://schemas.openxmlformats.org/officeDocument/2006/relationships/image" Target="../media/image2.png"/><Relationship Id="rId21" Type="http://schemas.openxmlformats.org/officeDocument/2006/relationships/image" Target="../media/image17.png"/><Relationship Id="rId7" Type="http://schemas.openxmlformats.org/officeDocument/2006/relationships/image" Target="../media/image6.png"/><Relationship Id="rId12" Type="http://schemas.openxmlformats.org/officeDocument/2006/relationships/image" Target="../media/image10.png"/><Relationship Id="rId17" Type="http://schemas.openxmlformats.org/officeDocument/2006/relationships/image" Target="../media/image13.png"/><Relationship Id="rId2" Type="http://schemas.openxmlformats.org/officeDocument/2006/relationships/image" Target="../media/image1.png"/><Relationship Id="rId16" Type="http://schemas.microsoft.com/office/2007/relationships/hdphoto" Target="../media/hdphoto1.wdp"/><Relationship Id="rId20" Type="http://schemas.openxmlformats.org/officeDocument/2006/relationships/image" Target="../media/image1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hyperlink" Target="https://twitter.com/osaka_chiantai/" TargetMode="External"/><Relationship Id="rId5" Type="http://schemas.openxmlformats.org/officeDocument/2006/relationships/image" Target="../media/image4.png"/><Relationship Id="rId15" Type="http://schemas.openxmlformats.org/officeDocument/2006/relationships/image" Target="../media/image12.png"/><Relationship Id="rId10" Type="http://schemas.openxmlformats.org/officeDocument/2006/relationships/image" Target="../media/image9.jpeg"/><Relationship Id="rId19" Type="http://schemas.openxmlformats.org/officeDocument/2006/relationships/image" Target="../media/image15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hyperlink" Target="http://ord.yahoo.co.jp/o/image/RV=1/RE=1561784275/RH=b3JkLnlhaG9vLmNvLmpw/RB=/RU=aHR0cHM6Ly9pcGhvbmUtbWFuaWEuanAvbmV3cy0xMzI2NjQv/RS=%5eADBN1KxJHk0nIzPFW9wR1hZa1V8Qyk-;_ylc=X3IDMgRmc3QDMD9yPTUmbD1yaQRpZHgDMARvaWQDQU5kOUdjUm9kQnpUWHpWd2NYcFdlR1dseGVDSlM2T3ltQzVqMzZoRUNfUlFyQ1FSM2o2aFN2eDZtTVFmaHVkQQRwA1ZIZHBkSFJsY2ctLQRwb3MDNQRzZWMDc2h3BHNsawNyaQ--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図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65" y="2740917"/>
            <a:ext cx="2993228" cy="2948330"/>
          </a:xfrm>
          <a:prstGeom prst="rect">
            <a:avLst/>
          </a:prstGeom>
        </p:spPr>
      </p:pic>
      <p:pic>
        <p:nvPicPr>
          <p:cNvPr id="13" name="図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30449">
            <a:off x="15928" y="1562055"/>
            <a:ext cx="6858000" cy="215190"/>
          </a:xfrm>
          <a:prstGeom prst="rect">
            <a:avLst/>
          </a:prstGeom>
        </p:spPr>
      </p:pic>
      <p:sp>
        <p:nvSpPr>
          <p:cNvPr id="28" name="正方形/長方形 27"/>
          <p:cNvSpPr/>
          <p:nvPr/>
        </p:nvSpPr>
        <p:spPr>
          <a:xfrm>
            <a:off x="52399" y="465183"/>
            <a:ext cx="6717544" cy="9372237"/>
          </a:xfrm>
          <a:prstGeom prst="rect">
            <a:avLst/>
          </a:prstGeom>
          <a:noFill/>
          <a:ln w="19050">
            <a:solidFill>
              <a:schemeClr val="accent1">
                <a:lumMod val="50000"/>
              </a:schemeClr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dirty="0"/>
          </a:p>
        </p:txBody>
      </p:sp>
      <p:sp>
        <p:nvSpPr>
          <p:cNvPr id="4" name="AutoShape 1"/>
          <p:cNvSpPr>
            <a:spLocks noChangeArrowheads="1"/>
          </p:cNvSpPr>
          <p:nvPr/>
        </p:nvSpPr>
        <p:spPr bwMode="auto">
          <a:xfrm>
            <a:off x="21431" y="34244"/>
            <a:ext cx="6817520" cy="1026777"/>
          </a:xfrm>
          <a:prstGeom prst="horizontalScroll">
            <a:avLst>
              <a:gd name="adj" fmla="val 10645"/>
            </a:avLst>
          </a:prstGeom>
          <a:solidFill>
            <a:schemeClr val="bg1"/>
          </a:solidFill>
          <a:ln w="28575">
            <a:solidFill>
              <a:srgbClr val="7F7F7F"/>
            </a:solidFill>
            <a:round/>
            <a:headEnd/>
            <a:tailEnd/>
          </a:ln>
        </p:spPr>
        <p:txBody>
          <a:bodyPr wrap="square" lIns="74295" tIns="8890" rIns="74295" bIns="889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l" rtl="0">
              <a:defRPr sz="1000"/>
            </a:pPr>
            <a:r>
              <a:rPr lang="ja-JP" altLang="en-US" sz="1050">
                <a:solidFill>
                  <a:srgbClr val="000000"/>
                </a:solidFill>
                <a:latin typeface="ＭＳ 明朝"/>
                <a:ea typeface="ＭＳ 明朝"/>
              </a:rPr>
              <a:t>　　　　　　　</a:t>
            </a:r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9559" y="235396"/>
            <a:ext cx="1043386" cy="650033"/>
          </a:xfrm>
          <a:prstGeom prst="rect">
            <a:avLst/>
          </a:prstGeom>
        </p:spPr>
      </p:pic>
      <p:pic>
        <p:nvPicPr>
          <p:cNvPr id="7" name="図 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1859" y="331883"/>
            <a:ext cx="478295" cy="5253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WordArt 5"/>
          <p:cNvSpPr>
            <a:spLocks noChangeArrowheads="1" noChangeShapeType="1" noTextEdit="1"/>
          </p:cNvSpPr>
          <p:nvPr/>
        </p:nvSpPr>
        <p:spPr bwMode="auto">
          <a:xfrm>
            <a:off x="1086606" y="214110"/>
            <a:ext cx="3407557" cy="664620"/>
          </a:xfrm>
          <a:prstGeom prst="rect">
            <a:avLst/>
          </a:prstGeom>
        </p:spPr>
        <p:txBody>
          <a:bodyPr wrap="none" numCol="1" fromWordArt="1">
            <a:prstTxWarp prst="textPlain">
              <a:avLst>
                <a:gd name="adj" fmla="val 50000"/>
              </a:avLst>
            </a:prstTxWarp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rtl="0">
              <a:buNone/>
            </a:pPr>
            <a:r>
              <a:rPr lang="ja-JP" altLang="en-US" sz="3600" b="1" kern="10" dirty="0">
                <a:ln w="3175">
                  <a:solidFill>
                    <a:srgbClr val="243F60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4F81BD"/>
                    </a:gs>
                    <a:gs pos="100000">
                      <a:srgbClr val="4F81BD">
                        <a:gamma/>
                        <a:tint val="20000"/>
                        <a:invGamma/>
                      </a:srgbClr>
                    </a:gs>
                  </a:gsLst>
                  <a:lin ang="5400000" scaled="1"/>
                </a:gradFill>
                <a:effectLst>
                  <a:prstShdw prst="shdw18" dist="17961" dir="13500000">
                    <a:srgbClr val="243F60">
                      <a:gamma/>
                      <a:shade val="60000"/>
                      <a:invGamma/>
                    </a:srgbClr>
                  </a:prstShdw>
                </a:effectLst>
                <a:latin typeface="HG創英角ｺﾞｼｯｸUB"/>
                <a:ea typeface="HG創英角ｺﾞｼｯｸUB"/>
              </a:rPr>
              <a:t> 安まち通信</a:t>
            </a:r>
          </a:p>
        </p:txBody>
      </p:sp>
      <p:graphicFrame>
        <p:nvGraphicFramePr>
          <p:cNvPr id="8" name="表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45584528"/>
              </p:ext>
            </p:extLst>
          </p:nvPr>
        </p:nvGraphicFramePr>
        <p:xfrm>
          <a:off x="5040230" y="186109"/>
          <a:ext cx="1710949" cy="71392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1094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47650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000" b="0" dirty="0" smtClean="0">
                          <a:solidFill>
                            <a:schemeClr val="tx1"/>
                          </a:solidFill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令和２年６月</a:t>
                      </a:r>
                      <a:r>
                        <a:rPr kumimoji="1" lang="en-US" altLang="ja-JP" sz="1000" b="0" dirty="0" smtClean="0">
                          <a:solidFill>
                            <a:schemeClr val="tx1"/>
                          </a:solidFill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23</a:t>
                      </a:r>
                      <a:r>
                        <a:rPr kumimoji="1" lang="ja-JP" altLang="en-US" sz="1000" b="0" dirty="0" smtClean="0">
                          <a:solidFill>
                            <a:schemeClr val="tx1"/>
                          </a:solidFill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日</a:t>
                      </a:r>
                      <a:endParaRPr kumimoji="1" lang="ja-JP" altLang="en-US" sz="1000" b="0" dirty="0">
                        <a:solidFill>
                          <a:schemeClr val="tx1"/>
                        </a:solidFill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</a:txBody>
                  <a:tcPr marT="45721" marB="4572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37677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800" baseline="0" dirty="0" smtClean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大阪府安全なまちづくり推進会議</a:t>
                      </a:r>
                      <a:endParaRPr kumimoji="1" lang="ja-JP" altLang="en-US" sz="800" baseline="0" dirty="0"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</a:txBody>
                  <a:tcPr marT="45721" marB="4572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28602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900" dirty="0" smtClean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令和２年度　第２号</a:t>
                      </a:r>
                      <a:endParaRPr kumimoji="1" lang="ja-JP" altLang="en-US" sz="900" dirty="0"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</a:txBody>
                  <a:tcPr marT="45721" marB="4572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10" name="図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795010">
            <a:off x="-68615" y="1711912"/>
            <a:ext cx="6858000" cy="215190"/>
          </a:xfrm>
          <a:prstGeom prst="rect">
            <a:avLst/>
          </a:prstGeom>
        </p:spPr>
      </p:pic>
      <p:sp>
        <p:nvSpPr>
          <p:cNvPr id="9" name="テキスト ボックス 8"/>
          <p:cNvSpPr txBox="1"/>
          <p:nvPr/>
        </p:nvSpPr>
        <p:spPr>
          <a:xfrm>
            <a:off x="397380" y="1226849"/>
            <a:ext cx="6191960" cy="954107"/>
          </a:xfrm>
          <a:prstGeom prst="rect">
            <a:avLst/>
          </a:prstGeom>
          <a:solidFill>
            <a:srgbClr val="FFFF00">
              <a:alpha val="71000"/>
            </a:srgbClr>
          </a:solidFill>
          <a:ln w="57150">
            <a:solidFill>
              <a:schemeClr val="tx1"/>
            </a:solidFill>
            <a:prstDash val="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kumimoji="1" lang="ja-JP" altLang="en-US" sz="2800" b="1" dirty="0" smtClean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キャッシュカードを</a:t>
            </a:r>
            <a:endParaRPr kumimoji="1" lang="en-US" altLang="ja-JP" sz="2800" b="1" dirty="0" smtClean="0">
              <a:solidFill>
                <a:schemeClr val="tx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kumimoji="1" lang="ja-JP" altLang="en-US" sz="2800" b="1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</a:t>
            </a:r>
            <a:r>
              <a:rPr kumimoji="1" lang="ja-JP" altLang="en-US" sz="2800" b="1" dirty="0" smtClean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　だまし取る詐欺が多発中！！</a:t>
            </a:r>
            <a:endParaRPr kumimoji="1" lang="ja-JP" altLang="en-US" sz="2800" b="1" dirty="0">
              <a:solidFill>
                <a:schemeClr val="tx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pic>
        <p:nvPicPr>
          <p:cNvPr id="19" name="図 18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590"/>
          <a:stretch/>
        </p:blipFill>
        <p:spPr>
          <a:xfrm>
            <a:off x="2406840" y="2095155"/>
            <a:ext cx="4440779" cy="4367990"/>
          </a:xfrm>
          <a:prstGeom prst="rect">
            <a:avLst/>
          </a:prstGeom>
        </p:spPr>
      </p:pic>
      <p:grpSp>
        <p:nvGrpSpPr>
          <p:cNvPr id="15" name="グループ化 14"/>
          <p:cNvGrpSpPr/>
          <p:nvPr/>
        </p:nvGrpSpPr>
        <p:grpSpPr>
          <a:xfrm>
            <a:off x="1000310" y="4739994"/>
            <a:ext cx="2886967" cy="1837111"/>
            <a:chOff x="789715" y="3116838"/>
            <a:chExt cx="2446345" cy="1422978"/>
          </a:xfrm>
        </p:grpSpPr>
        <p:pic>
          <p:nvPicPr>
            <p:cNvPr id="14" name="図 13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228936">
              <a:off x="2022971" y="3116838"/>
              <a:ext cx="1213089" cy="1422978"/>
            </a:xfrm>
            <a:prstGeom prst="rect">
              <a:avLst/>
            </a:prstGeom>
          </p:spPr>
        </p:pic>
        <p:pic>
          <p:nvPicPr>
            <p:cNvPr id="16" name="図 15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606696">
              <a:off x="789715" y="3497950"/>
              <a:ext cx="1434728" cy="899096"/>
            </a:xfrm>
            <a:prstGeom prst="rect">
              <a:avLst/>
            </a:prstGeom>
          </p:spPr>
        </p:pic>
      </p:grpSp>
      <p:sp>
        <p:nvSpPr>
          <p:cNvPr id="25" name="テキスト ボックス 24"/>
          <p:cNvSpPr txBox="1"/>
          <p:nvPr/>
        </p:nvSpPr>
        <p:spPr>
          <a:xfrm>
            <a:off x="4039157" y="2437024"/>
            <a:ext cx="100540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6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はさみで</a:t>
            </a:r>
            <a:endParaRPr kumimoji="1" lang="en-US" altLang="ja-JP" sz="1600" dirty="0" smtClean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kumimoji="1" lang="ja-JP" altLang="en-US" sz="16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切ります</a:t>
            </a:r>
            <a:endParaRPr kumimoji="1" lang="ja-JP" altLang="en-US" sz="16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27" name="テキスト ボックス 26"/>
          <p:cNvSpPr txBox="1"/>
          <p:nvPr/>
        </p:nvSpPr>
        <p:spPr>
          <a:xfrm>
            <a:off x="2790535" y="3094845"/>
            <a:ext cx="877163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6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これで</a:t>
            </a:r>
            <a:endParaRPr kumimoji="1" lang="en-US" altLang="ja-JP" sz="1600" dirty="0" smtClean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kumimoji="1" lang="ja-JP" altLang="en-US" b="1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大丈夫</a:t>
            </a:r>
            <a:endParaRPr kumimoji="1" lang="ja-JP" altLang="en-US" b="1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29" name="テキスト ボックス 28"/>
          <p:cNvSpPr txBox="1"/>
          <p:nvPr/>
        </p:nvSpPr>
        <p:spPr>
          <a:xfrm>
            <a:off x="2752062" y="4321357"/>
            <a:ext cx="954107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600" b="1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安心</a:t>
            </a:r>
            <a:r>
              <a:rPr kumimoji="1" lang="ja-JP" altLang="en-US" sz="14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して</a:t>
            </a:r>
            <a:endParaRPr kumimoji="1" lang="en-US" altLang="ja-JP" sz="1400" dirty="0" smtClean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kumimoji="1" lang="ja-JP" altLang="en-US" sz="14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ください</a:t>
            </a:r>
            <a:endParaRPr kumimoji="1" lang="ja-JP" altLang="en-US" sz="14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30" name="テキスト ボックス 29"/>
          <p:cNvSpPr txBox="1"/>
          <p:nvPr/>
        </p:nvSpPr>
        <p:spPr>
          <a:xfrm>
            <a:off x="5485188" y="2467801"/>
            <a:ext cx="1133644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6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悪用</a:t>
            </a:r>
            <a:r>
              <a:rPr kumimoji="1" lang="ja-JP" altLang="en-US" sz="14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されて</a:t>
            </a:r>
            <a:endParaRPr kumimoji="1" lang="en-US" altLang="ja-JP" sz="1400" dirty="0" smtClean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kumimoji="1" lang="ja-JP" altLang="en-US" sz="14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いますよ！</a:t>
            </a:r>
            <a:endParaRPr kumimoji="1" lang="ja-JP" altLang="en-US" sz="14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26" name="テキスト ボックス 25"/>
          <p:cNvSpPr txBox="1"/>
          <p:nvPr/>
        </p:nvSpPr>
        <p:spPr>
          <a:xfrm>
            <a:off x="908281" y="6475112"/>
            <a:ext cx="5896166" cy="15081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0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これは、安心させるための「</a:t>
            </a:r>
            <a:r>
              <a:rPr kumimoji="1" lang="ja-JP" altLang="en-US" sz="2400" b="1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偽装工作</a:t>
            </a:r>
            <a:r>
              <a:rPr kumimoji="1" lang="ja-JP" altLang="en-US" sz="20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」です！</a:t>
            </a:r>
            <a:endParaRPr kumimoji="1" lang="en-US" altLang="ja-JP" sz="2000" dirty="0" smtClean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kumimoji="1" lang="ja-JP" altLang="en-US" sz="20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犯人は、</a:t>
            </a:r>
            <a:r>
              <a:rPr kumimoji="1" lang="en-US" altLang="ja-JP" sz="20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『</a:t>
            </a:r>
            <a:r>
              <a:rPr kumimoji="1" lang="ja-JP" altLang="en-US" sz="20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口座番号</a:t>
            </a:r>
            <a:r>
              <a:rPr kumimoji="1" lang="en-US" altLang="ja-JP" sz="20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』</a:t>
            </a:r>
            <a:r>
              <a:rPr kumimoji="1" lang="ja-JP" altLang="en-US" sz="20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や</a:t>
            </a:r>
            <a:r>
              <a:rPr kumimoji="1" lang="en-US" altLang="ja-JP" sz="20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『</a:t>
            </a:r>
            <a:r>
              <a:rPr kumimoji="1" lang="ja-JP" altLang="en-US" sz="20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ＩＣ</a:t>
            </a:r>
            <a:r>
              <a:rPr kumimoji="1" lang="en-US" altLang="ja-JP" sz="20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』</a:t>
            </a:r>
            <a:r>
              <a:rPr kumimoji="1" lang="ja-JP" altLang="en-US" sz="20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などの</a:t>
            </a:r>
            <a:endParaRPr kumimoji="1" lang="en-US" altLang="ja-JP" sz="2000" dirty="0" smtClean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kumimoji="1" lang="ja-JP" altLang="en-US" sz="20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情報部分を避けて、</a:t>
            </a:r>
            <a:r>
              <a:rPr kumimoji="1" lang="ja-JP" altLang="en-US" sz="2400" b="1" dirty="0" smtClean="0">
                <a:solidFill>
                  <a:srgbClr val="FF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はさみで切込みを入れて</a:t>
            </a:r>
            <a:endParaRPr kumimoji="1" lang="en-US" altLang="ja-JP" sz="2400" b="1" dirty="0" smtClean="0">
              <a:solidFill>
                <a:srgbClr val="FF0000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kumimoji="1" lang="ja-JP" altLang="en-US" sz="2400" b="1" dirty="0" smtClean="0">
                <a:solidFill>
                  <a:srgbClr val="FF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使える状態で持ち帰ります</a:t>
            </a:r>
            <a:r>
              <a:rPr kumimoji="1" lang="ja-JP" altLang="en-US" sz="2400" dirty="0" smtClean="0">
                <a:solidFill>
                  <a:srgbClr val="FF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！</a:t>
            </a:r>
            <a:endParaRPr kumimoji="1" lang="en-US" altLang="ja-JP" sz="2400" dirty="0" smtClean="0">
              <a:solidFill>
                <a:srgbClr val="FF0000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34" name="テキスト ボックス 33"/>
          <p:cNvSpPr txBox="1"/>
          <p:nvPr/>
        </p:nvSpPr>
        <p:spPr>
          <a:xfrm>
            <a:off x="902141" y="8004344"/>
            <a:ext cx="3897221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0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特殊詐欺の被害防止について</a:t>
            </a:r>
            <a:r>
              <a:rPr kumimoji="1" lang="ja-JP" altLang="en-US" sz="20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、</a:t>
            </a:r>
            <a:endParaRPr kumimoji="1" lang="en-US" altLang="ja-JP" sz="2000" dirty="0" smtClean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kumimoji="1" lang="ja-JP" altLang="en-US" sz="2400" b="1" dirty="0" smtClean="0">
                <a:solidFill>
                  <a:srgbClr val="0070C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家族や大切な人を守るため</a:t>
            </a:r>
            <a:endParaRPr kumimoji="1" lang="en-US" altLang="ja-JP" sz="2400" b="1" dirty="0" smtClean="0">
              <a:solidFill>
                <a:srgbClr val="0070C0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kumimoji="1" lang="ja-JP" altLang="en-US" sz="20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ぜひ、教えてあげてください。</a:t>
            </a:r>
            <a:endParaRPr kumimoji="1" lang="en-US" altLang="ja-JP" sz="20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35" name="テキスト ボックス 34"/>
          <p:cNvSpPr txBox="1"/>
          <p:nvPr/>
        </p:nvSpPr>
        <p:spPr>
          <a:xfrm>
            <a:off x="730008" y="9211336"/>
            <a:ext cx="389722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400" b="1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～みんな</a:t>
            </a:r>
            <a:r>
              <a:rPr kumimoji="1" lang="ja-JP" altLang="en-US" sz="24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の絆で被害</a:t>
            </a:r>
            <a:r>
              <a:rPr kumimoji="1" lang="ja-JP" altLang="en-US" sz="2400" b="1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ゼロ～</a:t>
            </a:r>
            <a:endParaRPr kumimoji="1" lang="ja-JP" altLang="en-US" dirty="0"/>
          </a:p>
        </p:txBody>
      </p:sp>
      <p:grpSp>
        <p:nvGrpSpPr>
          <p:cNvPr id="48" name="グループ化 47"/>
          <p:cNvGrpSpPr/>
          <p:nvPr/>
        </p:nvGrpSpPr>
        <p:grpSpPr>
          <a:xfrm>
            <a:off x="5106494" y="7635240"/>
            <a:ext cx="1653483" cy="2148659"/>
            <a:chOff x="5340011" y="7855956"/>
            <a:chExt cx="1424473" cy="1927943"/>
          </a:xfrm>
        </p:grpSpPr>
        <p:sp>
          <p:nvSpPr>
            <p:cNvPr id="11" name="正方形/長方形 10"/>
            <p:cNvSpPr/>
            <p:nvPr/>
          </p:nvSpPr>
          <p:spPr>
            <a:xfrm>
              <a:off x="5340011" y="7883158"/>
              <a:ext cx="1388250" cy="1900741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grpSp>
          <p:nvGrpSpPr>
            <p:cNvPr id="31" name="グループ化 30"/>
            <p:cNvGrpSpPr/>
            <p:nvPr/>
          </p:nvGrpSpPr>
          <p:grpSpPr>
            <a:xfrm>
              <a:off x="5443471" y="7855956"/>
              <a:ext cx="1248686" cy="1394613"/>
              <a:chOff x="5457157" y="7294094"/>
              <a:chExt cx="1248686" cy="1394613"/>
            </a:xfrm>
          </p:grpSpPr>
          <p:sp>
            <p:nvSpPr>
              <p:cNvPr id="32" name="テキスト ボックス 31"/>
              <p:cNvSpPr txBox="1"/>
              <p:nvPr/>
            </p:nvSpPr>
            <p:spPr>
              <a:xfrm>
                <a:off x="5457157" y="7294094"/>
                <a:ext cx="1248686" cy="139461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endParaRPr kumimoji="1" lang="en-US" altLang="ja-JP" sz="1100" dirty="0">
                  <a:latin typeface="Meiryo UI" panose="020B0604030504040204" pitchFamily="50" charset="-128"/>
                  <a:ea typeface="Meiryo UI" panose="020B0604030504040204" pitchFamily="50" charset="-128"/>
                </a:endParaRPr>
              </a:p>
              <a:p>
                <a:pPr algn="ctr"/>
                <a:endParaRPr kumimoji="1" lang="en-US" altLang="ja-JP" sz="1100" dirty="0" smtClean="0">
                  <a:latin typeface="Meiryo UI" panose="020B0604030504040204" pitchFamily="50" charset="-128"/>
                  <a:ea typeface="Meiryo UI" panose="020B0604030504040204" pitchFamily="50" charset="-128"/>
                </a:endParaRPr>
              </a:p>
              <a:p>
                <a:pPr algn="ctr"/>
                <a:endParaRPr kumimoji="1" lang="en-US" altLang="ja-JP" sz="1100" dirty="0">
                  <a:latin typeface="Meiryo UI" panose="020B0604030504040204" pitchFamily="50" charset="-128"/>
                  <a:ea typeface="Meiryo UI" panose="020B0604030504040204" pitchFamily="50" charset="-128"/>
                </a:endParaRPr>
              </a:p>
              <a:p>
                <a:pPr algn="ctr"/>
                <a:endParaRPr kumimoji="1" lang="en-US" altLang="ja-JP" sz="1100" dirty="0" smtClean="0">
                  <a:latin typeface="Meiryo UI" panose="020B0604030504040204" pitchFamily="50" charset="-128"/>
                  <a:ea typeface="Meiryo UI" panose="020B0604030504040204" pitchFamily="50" charset="-128"/>
                </a:endParaRPr>
              </a:p>
              <a:p>
                <a:pPr algn="ctr"/>
                <a:endParaRPr kumimoji="1" lang="en-US" altLang="ja-JP" sz="1100" dirty="0">
                  <a:latin typeface="Meiryo UI" panose="020B0604030504040204" pitchFamily="50" charset="-128"/>
                  <a:ea typeface="Meiryo UI" panose="020B0604030504040204" pitchFamily="50" charset="-128"/>
                </a:endParaRPr>
              </a:p>
              <a:p>
                <a:pPr algn="ctr"/>
                <a:endParaRPr kumimoji="1" lang="en-US" altLang="ja-JP" sz="1100" dirty="0" smtClean="0">
                  <a:latin typeface="Meiryo UI" panose="020B0604030504040204" pitchFamily="50" charset="-128"/>
                  <a:ea typeface="Meiryo UI" panose="020B0604030504040204" pitchFamily="50" charset="-128"/>
                </a:endParaRPr>
              </a:p>
              <a:p>
                <a:pPr algn="ctr"/>
                <a:endParaRPr kumimoji="1" lang="en-US" altLang="ja-JP" sz="1100" dirty="0" smtClean="0">
                  <a:latin typeface="Meiryo UI" panose="020B0604030504040204" pitchFamily="50" charset="-128"/>
                  <a:ea typeface="Meiryo UI" panose="020B0604030504040204" pitchFamily="50" charset="-128"/>
                </a:endParaRPr>
              </a:p>
              <a:p>
                <a:pPr algn="ctr"/>
                <a:r>
                  <a:rPr kumimoji="1" lang="ja-JP" altLang="en-US" sz="900" dirty="0" smtClean="0">
                    <a:latin typeface="Meiryo UI" panose="020B0604030504040204" pitchFamily="50" charset="-128"/>
                    <a:ea typeface="Meiryo UI" panose="020B0604030504040204" pitchFamily="50" charset="-128"/>
                  </a:rPr>
                  <a:t>または</a:t>
                </a:r>
                <a:endParaRPr kumimoji="1" lang="en-US" altLang="ja-JP" sz="900" dirty="0" smtClean="0">
                  <a:latin typeface="Meiryo UI" panose="020B0604030504040204" pitchFamily="50" charset="-128"/>
                  <a:ea typeface="Meiryo UI" panose="020B0604030504040204" pitchFamily="50" charset="-128"/>
                </a:endParaRPr>
              </a:p>
              <a:p>
                <a:pPr algn="ctr"/>
                <a:r>
                  <a:rPr kumimoji="1" lang="ja-JP" altLang="en-US" sz="900" dirty="0" smtClean="0">
                    <a:latin typeface="Meiryo UI" panose="020B0604030504040204" pitchFamily="50" charset="-128"/>
                    <a:ea typeface="Meiryo UI" panose="020B0604030504040204" pitchFamily="50" charset="-128"/>
                  </a:rPr>
                  <a:t>「大阪府 特殊詐欺」と検索</a:t>
                </a:r>
                <a:endParaRPr kumimoji="1" lang="en-US" altLang="ja-JP" sz="900" dirty="0" smtClean="0">
                  <a:latin typeface="Meiryo UI" panose="020B0604030504040204" pitchFamily="50" charset="-128"/>
                  <a:ea typeface="Meiryo UI" panose="020B0604030504040204" pitchFamily="50" charset="-128"/>
                </a:endParaRPr>
              </a:p>
            </p:txBody>
          </p:sp>
          <p:pic>
            <p:nvPicPr>
              <p:cNvPr id="33" name="図 32"/>
              <p:cNvPicPr>
                <a:picLocks noChangeAspect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584040" y="7413356"/>
                <a:ext cx="955798" cy="955798"/>
              </a:xfrm>
              <a:prstGeom prst="rect">
                <a:avLst/>
              </a:prstGeom>
            </p:spPr>
          </p:pic>
        </p:grpSp>
        <p:sp>
          <p:nvSpPr>
            <p:cNvPr id="36" name="角丸四角形 35"/>
            <p:cNvSpPr/>
            <p:nvPr/>
          </p:nvSpPr>
          <p:spPr>
            <a:xfrm>
              <a:off x="5400253" y="9226197"/>
              <a:ext cx="1296000" cy="504000"/>
            </a:xfrm>
            <a:prstGeom prst="roundRect">
              <a:avLst>
                <a:gd name="adj" fmla="val 7848"/>
              </a:avLst>
            </a:prstGeom>
            <a:solidFill>
              <a:srgbClr val="35B9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7" name="テキスト ボックス 36"/>
            <p:cNvSpPr txBox="1"/>
            <p:nvPr/>
          </p:nvSpPr>
          <p:spPr>
            <a:xfrm>
              <a:off x="5749463" y="9205548"/>
              <a:ext cx="1015021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kumimoji="1" lang="en-US" altLang="ja-JP" sz="800" b="1" dirty="0" smtClean="0">
                  <a:solidFill>
                    <a:schemeClr val="bg1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Twitter</a:t>
              </a:r>
              <a:r>
                <a:rPr lang="ja-JP" altLang="en-US" sz="800" b="1" dirty="0" smtClean="0">
                  <a:solidFill>
                    <a:schemeClr val="bg1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でも</a:t>
              </a:r>
              <a:endParaRPr lang="en-US" altLang="ja-JP" sz="800" b="1" dirty="0" smtClean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endParaRPr>
            </a:p>
            <a:p>
              <a:pPr algn="ctr"/>
              <a:r>
                <a:rPr lang="ja-JP" altLang="en-US" sz="800" b="1" dirty="0">
                  <a:solidFill>
                    <a:schemeClr val="bg1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発信</a:t>
              </a:r>
              <a:r>
                <a:rPr lang="ja-JP" altLang="en-US" sz="800" b="1" dirty="0" smtClean="0">
                  <a:solidFill>
                    <a:schemeClr val="bg1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しています！！</a:t>
              </a:r>
              <a:endParaRPr kumimoji="1" lang="en-US" altLang="ja-JP" sz="800" b="1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pic>
          <p:nvPicPr>
            <p:cNvPr id="38" name="Picture 6" descr="【公式】大阪府治安対策課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49546" y="9250375"/>
              <a:ext cx="345236" cy="345236"/>
            </a:xfrm>
            <a:prstGeom prst="ellipse">
              <a:avLst/>
            </a:prstGeom>
            <a:noFill/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9" name="テキスト ボックス 38"/>
            <p:cNvSpPr txBox="1"/>
            <p:nvPr/>
          </p:nvSpPr>
          <p:spPr>
            <a:xfrm>
              <a:off x="5733433" y="9447005"/>
              <a:ext cx="888249" cy="1656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600" b="1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【</a:t>
              </a:r>
              <a:r>
                <a:rPr kumimoji="1" lang="ja-JP" altLang="en-US" sz="600" b="1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公式</a:t>
              </a:r>
              <a:r>
                <a:rPr kumimoji="1" lang="en-US" altLang="ja-JP" sz="600" b="1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】</a:t>
              </a:r>
              <a:r>
                <a:rPr kumimoji="1" lang="ja-JP" altLang="en-US" sz="600" b="1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大阪府治安対策課</a:t>
              </a:r>
            </a:p>
          </p:txBody>
        </p:sp>
        <p:sp>
          <p:nvSpPr>
            <p:cNvPr id="40" name="テキスト ボックス 39"/>
            <p:cNvSpPr txBox="1"/>
            <p:nvPr/>
          </p:nvSpPr>
          <p:spPr>
            <a:xfrm>
              <a:off x="5769454" y="9563604"/>
              <a:ext cx="766722" cy="1656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600" dirty="0"/>
                <a:t> </a:t>
              </a:r>
              <a:r>
                <a:rPr kumimoji="1" lang="en-US" altLang="ja-JP" sz="600" b="1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@</a:t>
              </a:r>
              <a:r>
                <a:rPr kumimoji="1" lang="en-US" altLang="ja-JP" sz="600" b="1" dirty="0" err="1">
                  <a:latin typeface="Meiryo UI" panose="020B0604030504040204" pitchFamily="50" charset="-128"/>
                  <a:ea typeface="Meiryo UI" panose="020B0604030504040204" pitchFamily="50" charset="-128"/>
                </a:rPr>
                <a:t>osaka_chiantai</a:t>
              </a:r>
              <a:endParaRPr kumimoji="1" lang="ja-JP" altLang="en-US" sz="600" b="1" dirty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grpSp>
          <p:nvGrpSpPr>
            <p:cNvPr id="41" name="グループ化 40"/>
            <p:cNvGrpSpPr/>
            <p:nvPr/>
          </p:nvGrpSpPr>
          <p:grpSpPr>
            <a:xfrm>
              <a:off x="5441117" y="9607757"/>
              <a:ext cx="362094" cy="98189"/>
              <a:chOff x="7153931" y="7345340"/>
              <a:chExt cx="1776916" cy="481846"/>
            </a:xfrm>
          </p:grpSpPr>
          <p:pic>
            <p:nvPicPr>
              <p:cNvPr id="42" name="図 41">
                <a:hlinkClick r:id="rId11"/>
              </p:cNvPr>
              <p:cNvPicPr>
                <a:picLocks noChangeAspect="1"/>
              </p:cNvPicPr>
              <p:nvPr/>
            </p:nvPicPr>
            <p:blipFill rotWithShape="1">
              <a:blip r:embed="rId12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>
                <a:off x="7153931" y="7345340"/>
                <a:ext cx="1581444" cy="481846"/>
              </a:xfrm>
              <a:prstGeom prst="rect">
                <a:avLst/>
              </a:prstGeom>
            </p:spPr>
          </p:pic>
          <p:pic>
            <p:nvPicPr>
              <p:cNvPr id="43" name="Picture 10" descr="http://yajidesign.com/i/0149/0149_5.png"/>
              <p:cNvPicPr>
                <a:picLocks noChangeAspect="1" noChangeArrowheads="1"/>
              </p:cNvPicPr>
              <p:nvPr/>
            </p:nvPicPr>
            <p:blipFill>
              <a:blip r:embed="rId1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870902" flipH="1">
                <a:off x="8593468" y="7549037"/>
                <a:ext cx="337379" cy="26749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pic>
          <p:nvPicPr>
            <p:cNvPr id="44" name="Picture 2" descr="クリックすると新しいウィンドウで開きます">
              <a:hlinkClick r:id="rId14"/>
            </p:cNvPr>
            <p:cNvPicPr>
              <a:picLocks noChangeAspect="1" noChangeArrowheads="1"/>
            </p:cNvPicPr>
            <p:nvPr/>
          </p:nvPicPr>
          <p:blipFill rotWithShape="1">
            <a:blip r:embed="rId15" cstate="print">
              <a:extLst>
                <a:ext uri="{BEBA8EAE-BF5A-486C-A8C5-ECC9F3942E4B}">
                  <a14:imgProps xmlns:a14="http://schemas.microsoft.com/office/drawing/2010/main">
                    <a14:imgLayer r:embed="rId16">
                      <a14:imgEffect>
                        <a14:backgroundRemoval t="18721" b="81278" l="18721" r="81278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902" t="10902" r="10902" b="10902"/>
            <a:stretch/>
          </p:blipFill>
          <p:spPr bwMode="auto">
            <a:xfrm>
              <a:off x="5822060" y="9237499"/>
              <a:ext cx="150950" cy="1509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7" name="図 16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257" y="9025185"/>
            <a:ext cx="625470" cy="742464"/>
          </a:xfrm>
          <a:prstGeom prst="rect">
            <a:avLst/>
          </a:prstGeom>
        </p:spPr>
      </p:pic>
      <p:pic>
        <p:nvPicPr>
          <p:cNvPr id="21" name="図 20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7908" y="9013717"/>
            <a:ext cx="658584" cy="789058"/>
          </a:xfrm>
          <a:prstGeom prst="rect">
            <a:avLst/>
          </a:prstGeom>
          <a:noFill/>
        </p:spPr>
      </p:pic>
      <p:pic>
        <p:nvPicPr>
          <p:cNvPr id="22" name="図 21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86" y="6558201"/>
            <a:ext cx="957097" cy="682251"/>
          </a:xfrm>
          <a:prstGeom prst="rect">
            <a:avLst/>
          </a:prstGeom>
        </p:spPr>
      </p:pic>
      <p:pic>
        <p:nvPicPr>
          <p:cNvPr id="23" name="図 22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69" y="8018546"/>
            <a:ext cx="891735" cy="587402"/>
          </a:xfrm>
          <a:prstGeom prst="rect">
            <a:avLst/>
          </a:prstGeom>
        </p:spPr>
      </p:pic>
      <p:pic>
        <p:nvPicPr>
          <p:cNvPr id="2" name="図 1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817614" y="9621197"/>
            <a:ext cx="3685391" cy="1627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2226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147</Words>
  <Application>Microsoft Office PowerPoint</Application>
  <PresentationFormat>A4 210 x 297 mm</PresentationFormat>
  <Paragraphs>36</Paragraphs>
  <Slides>1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9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11" baseType="lpstr">
      <vt:lpstr>HG丸ｺﾞｼｯｸM-PRO</vt:lpstr>
      <vt:lpstr>HG創英角ｺﾞｼｯｸUB</vt:lpstr>
      <vt:lpstr>Meiryo UI</vt:lpstr>
      <vt:lpstr>ＭＳ 明朝</vt:lpstr>
      <vt:lpstr>游ゴシック</vt:lpstr>
      <vt:lpstr>游ゴシック Light</vt:lpstr>
      <vt:lpstr>Arial</vt:lpstr>
      <vt:lpstr>Calibri</vt:lpstr>
      <vt:lpstr>Calibri Light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2020-06-22T08:20:23Z</dcterms:created>
  <dcterms:modified xsi:type="dcterms:W3CDTF">2020-06-22T08:21:06Z</dcterms:modified>
</cp:coreProperties>
</file>