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660"/>
  </p:normalViewPr>
  <p:slideViewPr>
    <p:cSldViewPr snapToGrid="0">
      <p:cViewPr>
        <p:scale>
          <a:sx n="100" d="100"/>
          <a:sy n="100" d="100"/>
        </p:scale>
        <p:origin x="1608" y="-14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54597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63308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33190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87853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8200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96710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97033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07258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13487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21969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829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2317-9BF4-44F1-A000-4B771EB59D0B}" type="datetimeFigureOut">
              <a:rPr kumimoji="1" lang="ja-JP" altLang="en-US" smtClean="0"/>
              <a:t>2021/1/14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62158675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0" y="14514"/>
            <a:ext cx="6858000" cy="9906000"/>
            <a:chOff x="52399" y="1070941"/>
            <a:chExt cx="7315200" cy="9698963"/>
          </a:xfrm>
        </p:grpSpPr>
        <p:grpSp>
          <p:nvGrpSpPr>
            <p:cNvPr id="20" name="グループ化 19"/>
            <p:cNvGrpSpPr/>
            <p:nvPr/>
          </p:nvGrpSpPr>
          <p:grpSpPr>
            <a:xfrm>
              <a:off x="52399" y="1070941"/>
              <a:ext cx="7315200" cy="1624828"/>
              <a:chOff x="52399" y="1070941"/>
              <a:chExt cx="7315200" cy="1624828"/>
            </a:xfrm>
          </p:grpSpPr>
          <p:pic>
            <p:nvPicPr>
              <p:cNvPr id="19" name="図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21" name="図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22" name="図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nvGrpSpPr>
            <p:cNvPr id="24" name="グループ化 23"/>
            <p:cNvGrpSpPr/>
            <p:nvPr/>
          </p:nvGrpSpPr>
          <p:grpSpPr>
            <a:xfrm>
              <a:off x="52399" y="2690191"/>
              <a:ext cx="7315200" cy="1624828"/>
              <a:chOff x="52399" y="1070941"/>
              <a:chExt cx="7315200" cy="1624828"/>
            </a:xfrm>
          </p:grpSpPr>
          <p:pic>
            <p:nvPicPr>
              <p:cNvPr id="25" name="図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26" name="図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27" name="図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nvGrpSpPr>
            <p:cNvPr id="29" name="グループ化 28"/>
            <p:cNvGrpSpPr/>
            <p:nvPr/>
          </p:nvGrpSpPr>
          <p:grpSpPr>
            <a:xfrm>
              <a:off x="52399" y="4309441"/>
              <a:ext cx="7315200" cy="1624828"/>
              <a:chOff x="52399" y="1070941"/>
              <a:chExt cx="7315200" cy="1624828"/>
            </a:xfrm>
          </p:grpSpPr>
          <p:pic>
            <p:nvPicPr>
              <p:cNvPr id="30" name="図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31" name="図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32" name="図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nvGrpSpPr>
            <p:cNvPr id="33" name="グループ化 32"/>
            <p:cNvGrpSpPr/>
            <p:nvPr/>
          </p:nvGrpSpPr>
          <p:grpSpPr>
            <a:xfrm>
              <a:off x="52399" y="5928691"/>
              <a:ext cx="7315200" cy="1624828"/>
              <a:chOff x="52399" y="1070941"/>
              <a:chExt cx="7315200" cy="1624828"/>
            </a:xfrm>
          </p:grpSpPr>
          <p:pic>
            <p:nvPicPr>
              <p:cNvPr id="34" name="図 3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35" name="図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36" name="図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nvGrpSpPr>
            <p:cNvPr id="37" name="グループ化 36"/>
            <p:cNvGrpSpPr/>
            <p:nvPr/>
          </p:nvGrpSpPr>
          <p:grpSpPr>
            <a:xfrm>
              <a:off x="52399" y="7525826"/>
              <a:ext cx="7315200" cy="1624828"/>
              <a:chOff x="52399" y="1070941"/>
              <a:chExt cx="7315200" cy="1624828"/>
            </a:xfrm>
          </p:grpSpPr>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40" name="図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nvGrpSpPr>
            <p:cNvPr id="41" name="グループ化 40"/>
            <p:cNvGrpSpPr/>
            <p:nvPr/>
          </p:nvGrpSpPr>
          <p:grpSpPr>
            <a:xfrm>
              <a:off x="52399" y="9145076"/>
              <a:ext cx="7315200" cy="1624828"/>
              <a:chOff x="52399" y="1070941"/>
              <a:chExt cx="7315200" cy="1624828"/>
            </a:xfrm>
          </p:grpSpPr>
          <p:pic>
            <p:nvPicPr>
              <p:cNvPr id="42" name="図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99" y="1076519"/>
                <a:ext cx="2438400" cy="1619250"/>
              </a:xfrm>
              <a:prstGeom prst="rect">
                <a:avLst/>
              </a:prstGeom>
            </p:spPr>
          </p:pic>
          <p:pic>
            <p:nvPicPr>
              <p:cNvPr id="43" name="図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799" y="1070941"/>
                <a:ext cx="2438400" cy="1619250"/>
              </a:xfrm>
              <a:prstGeom prst="rect">
                <a:avLst/>
              </a:prstGeom>
            </p:spPr>
          </p:pic>
          <p:pic>
            <p:nvPicPr>
              <p:cNvPr id="44" name="図 4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9199" y="1076519"/>
                <a:ext cx="2438400" cy="1619250"/>
              </a:xfrm>
              <a:prstGeom prst="rect">
                <a:avLst/>
              </a:prstGeom>
            </p:spPr>
          </p:pic>
        </p:grpSp>
      </p:grpSp>
      <p:sp>
        <p:nvSpPr>
          <p:cNvPr id="9" name="AutoShape 1"/>
          <p:cNvSpPr>
            <a:spLocks noChangeArrowheads="1"/>
          </p:cNvSpPr>
          <p:nvPr/>
        </p:nvSpPr>
        <p:spPr bwMode="auto">
          <a:xfrm>
            <a:off x="26336" y="22699"/>
            <a:ext cx="6791325" cy="1159984"/>
          </a:xfrm>
          <a:prstGeom prst="horizontalScroll">
            <a:avLst>
              <a:gd name="adj" fmla="val 10645"/>
            </a:avLst>
          </a:prstGeom>
          <a:solidFill>
            <a:schemeClr val="bg1"/>
          </a:solid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10" name="図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6385" y="320337"/>
            <a:ext cx="529150" cy="581183"/>
          </a:xfrm>
          <a:prstGeom prst="rect">
            <a:avLst/>
          </a:prstGeom>
          <a:noFill/>
          <a:extLst>
            <a:ext uri="{909E8E84-426E-40DD-AFC4-6F175D3DCCD1}">
              <a14:hiddenFill xmlns:a14="http://schemas.microsoft.com/office/drawing/2010/main">
                <a:solidFill>
                  <a:srgbClr val="FFFFFF"/>
                </a:solidFill>
              </a14:hiddenFill>
            </a:ext>
          </a:extLst>
        </p:spPr>
      </p:pic>
      <p:sp>
        <p:nvSpPr>
          <p:cNvPr id="11" name="WordArt 5"/>
          <p:cNvSpPr>
            <a:spLocks noChangeArrowheads="1" noChangeShapeType="1" noTextEdit="1"/>
          </p:cNvSpPr>
          <p:nvPr/>
        </p:nvSpPr>
        <p:spPr bwMode="auto">
          <a:xfrm>
            <a:off x="1024836" y="266064"/>
            <a:ext cx="3407557"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smtClean="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安まち通信</a:t>
            </a:r>
            <a:endParaRPr lang="ja-JP" altLang="en-US" sz="3600" b="1" kern="1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endParaRPr>
          </a:p>
        </p:txBody>
      </p:sp>
      <p:graphicFrame>
        <p:nvGraphicFramePr>
          <p:cNvPr id="12" name="表 11"/>
          <p:cNvGraphicFramePr>
            <a:graphicFrameLocks noGrp="1"/>
          </p:cNvGraphicFramePr>
          <p:nvPr>
            <p:extLst>
              <p:ext uri="{D42A27DB-BD31-4B8C-83A1-F6EECF244321}">
                <p14:modId xmlns:p14="http://schemas.microsoft.com/office/powerpoint/2010/main" val="1897282629"/>
              </p:ext>
            </p:extLst>
          </p:nvPr>
        </p:nvGraphicFramePr>
        <p:xfrm>
          <a:off x="5029260" y="238063"/>
          <a:ext cx="1710949" cy="713929"/>
        </p:xfrm>
        <a:graphic>
          <a:graphicData uri="http://schemas.openxmlformats.org/drawingml/2006/table">
            <a:tbl>
              <a:tblPr firstRow="1" bandRow="1">
                <a:tableStyleId>{5C22544A-7EE6-4342-B048-85BDC9FD1C3A}</a:tableStyleId>
              </a:tblPr>
              <a:tblGrid>
                <a:gridCol w="1710949">
                  <a:extLst>
                    <a:ext uri="{9D8B030D-6E8A-4147-A177-3AD203B41FA5}">
                      <a16:colId xmlns:a16="http://schemas.microsoft.com/office/drawing/2014/main" val="20000"/>
                    </a:ext>
                  </a:extLst>
                </a:gridCol>
              </a:tblGrid>
              <a:tr h="247650">
                <a:tc>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令和３年１月</a:t>
                      </a:r>
                      <a:r>
                        <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rPr>
                        <a:t>15</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日</a:t>
                      </a: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7677">
                <a:tc>
                  <a:txBody>
                    <a:bodyPr/>
                    <a:lstStyle/>
                    <a:p>
                      <a:pPr algn="ctr"/>
                      <a:r>
                        <a:rPr kumimoji="1" lang="ja-JP" altLang="en-US" sz="800" baseline="0" dirty="0" smtClean="0">
                          <a:latin typeface="HG丸ｺﾞｼｯｸM-PRO" panose="020F0600000000000000" pitchFamily="50" charset="-128"/>
                          <a:ea typeface="HG丸ｺﾞｼｯｸM-PRO" panose="020F0600000000000000" pitchFamily="50" charset="-128"/>
                        </a:rPr>
                        <a:t>大阪府安全なまちづくり推進会議</a:t>
                      </a:r>
                      <a:endParaRPr kumimoji="1" lang="ja-JP" altLang="en-US" sz="800" baseline="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2">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令和２年度　第</a:t>
                      </a:r>
                      <a:r>
                        <a:rPr kumimoji="1" lang="en-US" altLang="ja-JP" sz="900" dirty="0" smtClean="0">
                          <a:latin typeface="HG丸ｺﾞｼｯｸM-PRO" panose="020F0600000000000000" pitchFamily="50" charset="-128"/>
                          <a:ea typeface="HG丸ｺﾞｼｯｸM-PRO" panose="020F0600000000000000" pitchFamily="50" charset="-128"/>
                        </a:rPr>
                        <a:t>11</a:t>
                      </a:r>
                      <a:r>
                        <a:rPr kumimoji="1" lang="ja-JP" altLang="en-US" sz="900" dirty="0" smtClean="0">
                          <a:latin typeface="HG丸ｺﾞｼｯｸM-PRO" panose="020F0600000000000000" pitchFamily="50" charset="-128"/>
                          <a:ea typeface="HG丸ｺﾞｼｯｸM-PRO" panose="020F0600000000000000" pitchFamily="50" charset="-128"/>
                        </a:rPr>
                        <a:t>号</a:t>
                      </a:r>
                      <a:endParaRPr kumimoji="1" lang="ja-JP" altLang="en-US" sz="90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13" name="図 12"/>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43869" y="257669"/>
            <a:ext cx="513796" cy="692221"/>
          </a:xfrm>
          <a:prstGeom prst="rect">
            <a:avLst/>
          </a:prstGeom>
        </p:spPr>
      </p:pic>
      <p:sp>
        <p:nvSpPr>
          <p:cNvPr id="48" name="角丸四角形 47"/>
          <p:cNvSpPr/>
          <p:nvPr/>
        </p:nvSpPr>
        <p:spPr>
          <a:xfrm>
            <a:off x="109700" y="1182683"/>
            <a:ext cx="6681637" cy="2415743"/>
          </a:xfrm>
          <a:prstGeom prst="roundRect">
            <a:avLst>
              <a:gd name="adj" fmla="val 12754"/>
            </a:avLst>
          </a:prstGeom>
          <a:solidFill>
            <a:schemeClr val="bg1">
              <a:alpha val="36000"/>
            </a:schemeClr>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213744" y="3680099"/>
            <a:ext cx="6430513" cy="2089359"/>
          </a:xfrm>
          <a:prstGeom prst="roundRect">
            <a:avLst/>
          </a:prstGeom>
          <a:solidFill>
            <a:schemeClr val="bg1">
              <a:alpha val="36000"/>
            </a:schemeClr>
          </a:solidFill>
          <a:ln w="508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2251" y="3902968"/>
            <a:ext cx="1587824" cy="461665"/>
          </a:xfrm>
          <a:prstGeom prst="rect">
            <a:avLst/>
          </a:prstGeom>
          <a:noFill/>
        </p:spPr>
        <p:txBody>
          <a:bodyPr wrap="square" rtlCol="0">
            <a:spAutoFit/>
          </a:bodyPr>
          <a:lstStyle/>
          <a:p>
            <a:r>
              <a:rPr kumimoji="1" lang="ja-JP" altLang="en-US" sz="2400" dirty="0" smtClean="0">
                <a:latin typeface="HGS行書体" panose="03000600000000000000" pitchFamily="66" charset="-128"/>
                <a:ea typeface="HGS行書体" panose="03000600000000000000" pitchFamily="66" charset="-128"/>
              </a:rPr>
              <a:t>認知件数　</a:t>
            </a:r>
            <a:endParaRPr kumimoji="1" lang="ja-JP" altLang="en-US" sz="2400" dirty="0">
              <a:latin typeface="HGS行書体" panose="03000600000000000000" pitchFamily="66" charset="-128"/>
              <a:ea typeface="HGS行書体" panose="03000600000000000000" pitchFamily="66" charset="-128"/>
            </a:endParaRPr>
          </a:p>
        </p:txBody>
      </p:sp>
      <p:sp>
        <p:nvSpPr>
          <p:cNvPr id="8" name="正方形/長方形 7"/>
          <p:cNvSpPr/>
          <p:nvPr/>
        </p:nvSpPr>
        <p:spPr>
          <a:xfrm>
            <a:off x="2355837" y="3865745"/>
            <a:ext cx="2315566" cy="461665"/>
          </a:xfrm>
          <a:prstGeom prst="rect">
            <a:avLst/>
          </a:prstGeom>
        </p:spPr>
        <p:txBody>
          <a:bodyPr wrap="square">
            <a:spAutoFit/>
          </a:bodyPr>
          <a:lstStyle/>
          <a:p>
            <a:r>
              <a:rPr kumimoji="1"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１，１０８ </a:t>
            </a:r>
            <a:r>
              <a:rPr kumimoji="1" lang="ja-JP" altLang="en-US" sz="2400" dirty="0" smtClean="0">
                <a:solidFill>
                  <a:srgbClr val="FF0000"/>
                </a:solidFill>
                <a:latin typeface="HGS行書体" panose="03000600000000000000" pitchFamily="66" charset="-128"/>
                <a:ea typeface="HGS行書体" panose="03000600000000000000" pitchFamily="66" charset="-128"/>
              </a:rPr>
              <a:t>件</a:t>
            </a:r>
            <a:endParaRPr kumimoji="1" lang="ja-JP" altLang="en-US" sz="2400" dirty="0">
              <a:solidFill>
                <a:srgbClr val="FF0000"/>
              </a:solidFill>
              <a:latin typeface="HGS行書体" panose="03000600000000000000" pitchFamily="66" charset="-128"/>
              <a:ea typeface="HGS行書体" panose="03000600000000000000" pitchFamily="66" charset="-128"/>
            </a:endParaRPr>
          </a:p>
        </p:txBody>
      </p:sp>
      <p:sp>
        <p:nvSpPr>
          <p:cNvPr id="14" name="正方形/長方形 13"/>
          <p:cNvSpPr/>
          <p:nvPr/>
        </p:nvSpPr>
        <p:spPr>
          <a:xfrm>
            <a:off x="1837798" y="4217585"/>
            <a:ext cx="3782447" cy="461665"/>
          </a:xfrm>
          <a:prstGeom prst="rect">
            <a:avLst/>
          </a:prstGeom>
        </p:spPr>
        <p:txBody>
          <a:bodyPr wrap="square">
            <a:spAutoFit/>
          </a:bodyPr>
          <a:lstStyle/>
          <a:p>
            <a:r>
              <a:rPr kumimoji="1" lang="ja-JP" altLang="en-US" dirty="0">
                <a:latin typeface="HGS行書体" panose="03000600000000000000" pitchFamily="66" charset="-128"/>
                <a:ea typeface="HGS行書体" panose="03000600000000000000" pitchFamily="66" charset="-128"/>
              </a:rPr>
              <a:t>　　</a:t>
            </a:r>
            <a:r>
              <a:rPr kumimoji="1" lang="ja-JP" altLang="en-US" sz="2000" dirty="0">
                <a:latin typeface="HGS行書体" panose="03000600000000000000" pitchFamily="66" charset="-128"/>
                <a:ea typeface="HGS行書体" panose="03000600000000000000" pitchFamily="66" charset="-128"/>
              </a:rPr>
              <a:t>（前年比　</a:t>
            </a:r>
            <a:r>
              <a:rPr kumimoji="1" lang="ja-JP" altLang="en-US" sz="2400" b="1" dirty="0">
                <a:solidFill>
                  <a:srgbClr val="0070C0"/>
                </a:solidFill>
                <a:latin typeface="HG丸ｺﾞｼｯｸM-PRO" panose="020F0600000000000000" pitchFamily="50" charset="-128"/>
                <a:ea typeface="HG丸ｺﾞｼｯｸM-PRO" panose="020F0600000000000000" pitchFamily="50" charset="-128"/>
              </a:rPr>
              <a:t>－</a:t>
            </a:r>
            <a:r>
              <a:rPr kumimoji="1" lang="ja-JP" altLang="en-US" sz="2400" b="1" dirty="0" smtClean="0">
                <a:solidFill>
                  <a:srgbClr val="0070C0"/>
                </a:solidFill>
                <a:latin typeface="HG丸ｺﾞｼｯｸM-PRO" panose="020F0600000000000000" pitchFamily="50" charset="-128"/>
                <a:ea typeface="HG丸ｺﾞｼｯｸM-PRO" panose="020F0600000000000000" pitchFamily="50" charset="-128"/>
              </a:rPr>
              <a:t>７０１ </a:t>
            </a:r>
            <a:r>
              <a:rPr kumimoji="1" lang="ja-JP" altLang="en-US" sz="2000" dirty="0" smtClean="0">
                <a:solidFill>
                  <a:srgbClr val="0070C0"/>
                </a:solidFill>
                <a:latin typeface="HGS行書体" panose="03000600000000000000" pitchFamily="66" charset="-128"/>
                <a:ea typeface="HGS行書体" panose="03000600000000000000" pitchFamily="66" charset="-128"/>
              </a:rPr>
              <a:t>件</a:t>
            </a:r>
            <a:r>
              <a:rPr kumimoji="1" lang="ja-JP" altLang="en-US" sz="2000" dirty="0" smtClean="0">
                <a:latin typeface="HGS行書体" panose="03000600000000000000" pitchFamily="66" charset="-128"/>
                <a:ea typeface="HGS行書体" panose="03000600000000000000" pitchFamily="66" charset="-128"/>
              </a:rPr>
              <a:t>）</a:t>
            </a:r>
            <a:endParaRPr kumimoji="1" lang="en-US" altLang="ja-JP" sz="2000" dirty="0">
              <a:latin typeface="HGS行書体" panose="03000600000000000000" pitchFamily="66" charset="-128"/>
              <a:ea typeface="HGS行書体" panose="03000600000000000000" pitchFamily="66" charset="-128"/>
            </a:endParaRPr>
          </a:p>
        </p:txBody>
      </p:sp>
      <p:sp>
        <p:nvSpPr>
          <p:cNvPr id="15" name="正方形/長方形 14"/>
          <p:cNvSpPr/>
          <p:nvPr/>
        </p:nvSpPr>
        <p:spPr>
          <a:xfrm>
            <a:off x="842250" y="4841316"/>
            <a:ext cx="1513587" cy="461665"/>
          </a:xfrm>
          <a:prstGeom prst="rect">
            <a:avLst/>
          </a:prstGeom>
        </p:spPr>
        <p:txBody>
          <a:bodyPr wrap="square">
            <a:spAutoFit/>
          </a:bodyPr>
          <a:lstStyle/>
          <a:p>
            <a:r>
              <a:rPr kumimoji="1" lang="ja-JP" altLang="en-US" sz="2400" dirty="0">
                <a:latin typeface="HGS行書体" panose="03000600000000000000" pitchFamily="66" charset="-128"/>
                <a:ea typeface="HGS行書体" panose="03000600000000000000" pitchFamily="66" charset="-128"/>
              </a:rPr>
              <a:t>被害</a:t>
            </a:r>
            <a:r>
              <a:rPr kumimoji="1" lang="ja-JP" altLang="en-US" sz="2400" dirty="0" smtClean="0">
                <a:latin typeface="HGS行書体" panose="03000600000000000000" pitchFamily="66" charset="-128"/>
                <a:ea typeface="HGS行書体" panose="03000600000000000000" pitchFamily="66" charset="-128"/>
              </a:rPr>
              <a:t>金額</a:t>
            </a:r>
            <a:endParaRPr kumimoji="1" lang="ja-JP" altLang="en-US" sz="2400" dirty="0">
              <a:latin typeface="HGS行書体" panose="03000600000000000000" pitchFamily="66" charset="-128"/>
              <a:ea typeface="HGS行書体" panose="03000600000000000000" pitchFamily="66" charset="-128"/>
            </a:endParaRPr>
          </a:p>
        </p:txBody>
      </p:sp>
      <p:sp>
        <p:nvSpPr>
          <p:cNvPr id="16" name="正方形/長方形 15"/>
          <p:cNvSpPr/>
          <p:nvPr/>
        </p:nvSpPr>
        <p:spPr>
          <a:xfrm>
            <a:off x="2013453" y="4824096"/>
            <a:ext cx="3404565" cy="461665"/>
          </a:xfrm>
          <a:prstGeom prst="rect">
            <a:avLst/>
          </a:prstGeom>
        </p:spPr>
        <p:txBody>
          <a:bodyPr wrap="square">
            <a:spAutoFit/>
          </a:bodyPr>
          <a:lstStyle/>
          <a:p>
            <a:r>
              <a:rPr kumimoji="1" lang="ja-JP" altLang="en-US" sz="2400" dirty="0">
                <a:latin typeface="HGS行書体" panose="03000600000000000000" pitchFamily="66" charset="-128"/>
                <a:ea typeface="HGS行書体" panose="03000600000000000000" pitchFamily="66" charset="-128"/>
              </a:rPr>
              <a:t>　</a:t>
            </a:r>
            <a:r>
              <a:rPr kumimoji="1" lang="ja-JP" altLang="en-US" sz="2400" dirty="0" smtClean="0">
                <a:latin typeface="HGS行書体" panose="03000600000000000000" pitchFamily="66" charset="-128"/>
                <a:ea typeface="HGS行書体" panose="03000600000000000000" pitchFamily="66" charset="-128"/>
              </a:rPr>
              <a:t>約 </a:t>
            </a:r>
            <a:r>
              <a:rPr kumimoji="1"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２</a:t>
            </a:r>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２</a:t>
            </a:r>
            <a:r>
              <a:rPr kumimoji="1" lang="ja-JP" altLang="en-US" sz="2400" b="1" dirty="0" smtClean="0">
                <a:solidFill>
                  <a:srgbClr val="FF0000"/>
                </a:solidFill>
                <a:latin typeface="HGS行書体" panose="03000600000000000000" pitchFamily="66" charset="-128"/>
                <a:ea typeface="HGS行書体" panose="03000600000000000000" pitchFamily="66" charset="-128"/>
              </a:rPr>
              <a:t>億 </a:t>
            </a:r>
            <a:r>
              <a:rPr kumimoji="1"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４</a:t>
            </a:r>
            <a:r>
              <a:rPr kumimoji="1" lang="ja-JP" altLang="en-US" sz="2400" b="1" dirty="0" smtClean="0">
                <a:solidFill>
                  <a:srgbClr val="FF0000"/>
                </a:solidFill>
                <a:latin typeface="HGS行書体" panose="03000600000000000000" pitchFamily="66" charset="-128"/>
                <a:ea typeface="HGS行書体" panose="03000600000000000000" pitchFamily="66" charset="-128"/>
              </a:rPr>
              <a:t>千万 円</a:t>
            </a:r>
            <a:endParaRPr kumimoji="1" lang="ja-JP" altLang="en-US" sz="2400" b="1" dirty="0">
              <a:solidFill>
                <a:srgbClr val="FF0000"/>
              </a:solidFill>
              <a:latin typeface="HGS行書体" panose="03000600000000000000" pitchFamily="66" charset="-128"/>
              <a:ea typeface="HGS行書体" panose="03000600000000000000" pitchFamily="66" charset="-128"/>
            </a:endParaRPr>
          </a:p>
        </p:txBody>
      </p:sp>
      <p:sp>
        <p:nvSpPr>
          <p:cNvPr id="17" name="正方形/長方形 16"/>
          <p:cNvSpPr/>
          <p:nvPr/>
        </p:nvSpPr>
        <p:spPr>
          <a:xfrm>
            <a:off x="2319208" y="5285761"/>
            <a:ext cx="4435830" cy="461665"/>
          </a:xfrm>
          <a:prstGeom prst="rect">
            <a:avLst/>
          </a:prstGeom>
        </p:spPr>
        <p:txBody>
          <a:bodyPr wrap="none">
            <a:spAutoFit/>
          </a:bodyPr>
          <a:lstStyle/>
          <a:p>
            <a:r>
              <a:rPr kumimoji="1" lang="ja-JP" altLang="en-US" sz="2000" dirty="0">
                <a:latin typeface="HGS行書体" panose="03000600000000000000" pitchFamily="66" charset="-128"/>
                <a:ea typeface="HGS行書体" panose="03000600000000000000" pitchFamily="66" charset="-128"/>
              </a:rPr>
              <a:t>（前年比　</a:t>
            </a:r>
            <a:r>
              <a:rPr kumimoji="1" lang="ja-JP" altLang="en-US" sz="2000" dirty="0" smtClean="0">
                <a:latin typeface="HGS行書体" panose="03000600000000000000" pitchFamily="66" charset="-128"/>
                <a:ea typeface="HGS行書体" panose="03000600000000000000" pitchFamily="66" charset="-128"/>
              </a:rPr>
              <a:t>約 </a:t>
            </a:r>
            <a:r>
              <a:rPr kumimoji="1" lang="ja-JP" altLang="en-US" sz="2400" b="1" dirty="0" smtClean="0">
                <a:solidFill>
                  <a:srgbClr val="0070C0"/>
                </a:solidFill>
                <a:latin typeface="HG丸ｺﾞｼｯｸM-PRO" panose="020F0600000000000000" pitchFamily="50" charset="-128"/>
                <a:ea typeface="HG丸ｺﾞｼｯｸM-PRO" panose="020F0600000000000000" pitchFamily="50" charset="-128"/>
              </a:rPr>
              <a:t>－２</a:t>
            </a:r>
            <a:r>
              <a:rPr kumimoji="1" lang="ja-JP" altLang="en-US" sz="2400" b="1" dirty="0" smtClean="0">
                <a:solidFill>
                  <a:srgbClr val="0070C0"/>
                </a:solidFill>
                <a:latin typeface="HGS行書体" panose="03000600000000000000" pitchFamily="66" charset="-128"/>
                <a:ea typeface="HGS行書体" panose="03000600000000000000" pitchFamily="66" charset="-128"/>
              </a:rPr>
              <a:t>億 </a:t>
            </a:r>
            <a:r>
              <a:rPr kumimoji="1" lang="ja-JP" altLang="en-US" sz="2400" b="1" dirty="0" smtClean="0">
                <a:solidFill>
                  <a:srgbClr val="0070C0"/>
                </a:solidFill>
                <a:latin typeface="HG丸ｺﾞｼｯｸM-PRO" panose="020F0600000000000000" pitchFamily="50" charset="-128"/>
                <a:ea typeface="HG丸ｺﾞｼｯｸM-PRO" panose="020F0600000000000000" pitchFamily="50" charset="-128"/>
              </a:rPr>
              <a:t>７</a:t>
            </a:r>
            <a:r>
              <a:rPr kumimoji="1" lang="ja-JP" altLang="en-US" sz="2400" b="1" dirty="0" smtClean="0">
                <a:solidFill>
                  <a:srgbClr val="0070C0"/>
                </a:solidFill>
                <a:latin typeface="HGS行書体" panose="03000600000000000000" pitchFamily="66" charset="-128"/>
                <a:ea typeface="HGS行書体" panose="03000600000000000000" pitchFamily="66" charset="-128"/>
              </a:rPr>
              <a:t>千万 円</a:t>
            </a:r>
            <a:r>
              <a:rPr kumimoji="1" lang="ja-JP" altLang="en-US" sz="2000" dirty="0" smtClean="0">
                <a:latin typeface="HGS行書体" panose="03000600000000000000" pitchFamily="66" charset="-128"/>
                <a:ea typeface="HGS行書体" panose="03000600000000000000" pitchFamily="66" charset="-128"/>
              </a:rPr>
              <a:t>）</a:t>
            </a:r>
            <a:endParaRPr lang="ja-JP" altLang="en-US" sz="2000" dirty="0">
              <a:latin typeface="HGS行書体" panose="03000600000000000000" pitchFamily="66" charset="-128"/>
              <a:ea typeface="HGS行書体" panose="03000600000000000000" pitchFamily="66" charset="-128"/>
            </a:endParaRPr>
          </a:p>
        </p:txBody>
      </p:sp>
      <p:pic>
        <p:nvPicPr>
          <p:cNvPr id="47" name="図 4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202" y="1583725"/>
            <a:ext cx="6491006" cy="194427"/>
          </a:xfrm>
          <a:prstGeom prst="rect">
            <a:avLst/>
          </a:prstGeom>
        </p:spPr>
      </p:pic>
      <p:sp>
        <p:nvSpPr>
          <p:cNvPr id="4" name="テキスト ボックス 3"/>
          <p:cNvSpPr txBox="1"/>
          <p:nvPr/>
        </p:nvSpPr>
        <p:spPr>
          <a:xfrm>
            <a:off x="343869" y="1117049"/>
            <a:ext cx="6647974" cy="523220"/>
          </a:xfrm>
          <a:prstGeom prst="rect">
            <a:avLst/>
          </a:prstGeom>
          <a:noFill/>
        </p:spPr>
        <p:txBody>
          <a:bodyPr wrap="none" rtlCol="0">
            <a:spAutoFit/>
          </a:bodyPr>
          <a:lstStyle/>
          <a:p>
            <a:r>
              <a:rPr kumimoji="1" lang="ja-JP" altLang="en-US" sz="2800" dirty="0" smtClean="0">
                <a:latin typeface="HGS行書体" panose="03000600000000000000" pitchFamily="66" charset="-128"/>
                <a:ea typeface="HGS行書体" panose="03000600000000000000" pitchFamily="66" charset="-128"/>
              </a:rPr>
              <a:t>特殊詐欺認知状況について</a:t>
            </a:r>
            <a:r>
              <a:rPr kumimoji="1" lang="en-US" altLang="ja-JP" sz="2400" dirty="0" smtClean="0">
                <a:latin typeface="HGS行書体" panose="03000600000000000000" pitchFamily="66" charset="-128"/>
                <a:ea typeface="HGS行書体" panose="03000600000000000000" pitchFamily="66" charset="-128"/>
              </a:rPr>
              <a:t>【</a:t>
            </a:r>
            <a:r>
              <a:rPr kumimoji="1" lang="ja-JP" altLang="en-US" sz="2400" dirty="0" smtClean="0">
                <a:latin typeface="HGS行書体" panose="03000600000000000000" pitchFamily="66" charset="-128"/>
                <a:ea typeface="HGS行書体" panose="03000600000000000000" pitchFamily="66" charset="-128"/>
              </a:rPr>
              <a:t>令和２年中</a:t>
            </a:r>
            <a:r>
              <a:rPr kumimoji="1" lang="en-US" altLang="ja-JP" sz="2400" dirty="0" smtClean="0">
                <a:latin typeface="HGS行書体" panose="03000600000000000000" pitchFamily="66" charset="-128"/>
                <a:ea typeface="HGS行書体" panose="03000600000000000000" pitchFamily="66" charset="-128"/>
              </a:rPr>
              <a:t>】</a:t>
            </a:r>
            <a:endParaRPr kumimoji="1" lang="ja-JP" altLang="en-US" sz="2400" dirty="0">
              <a:latin typeface="HGS行書体" panose="03000600000000000000" pitchFamily="66" charset="-128"/>
              <a:ea typeface="HGS行書体" panose="03000600000000000000" pitchFamily="66" charset="-128"/>
            </a:endParaRPr>
          </a:p>
        </p:txBody>
      </p:sp>
      <p:sp>
        <p:nvSpPr>
          <p:cNvPr id="7" name="テキスト ボックス 6"/>
          <p:cNvSpPr txBox="1"/>
          <p:nvPr/>
        </p:nvSpPr>
        <p:spPr>
          <a:xfrm>
            <a:off x="470975" y="1820383"/>
            <a:ext cx="5977459" cy="1754326"/>
          </a:xfrm>
          <a:prstGeom prst="rect">
            <a:avLst/>
          </a:prstGeom>
          <a:noFill/>
        </p:spPr>
        <p:txBody>
          <a:bodyPr wrap="square" rtlCol="0">
            <a:spAutoFit/>
          </a:bodyPr>
          <a:lstStyle/>
          <a:p>
            <a:pPr algn="dist"/>
            <a:r>
              <a:rPr kumimoji="1" lang="ja-JP" altLang="en-US" dirty="0" smtClean="0">
                <a:latin typeface="HGS行書体" panose="03000600000000000000" pitchFamily="66" charset="-128"/>
                <a:ea typeface="HGS行書体" panose="03000600000000000000" pitchFamily="66" charset="-128"/>
              </a:rPr>
              <a:t>　令和２年中の「特殊詐欺認知件数」及び「被害金額」は、オール大阪による各種取組により、下記のとおり</a:t>
            </a:r>
            <a:endParaRPr kumimoji="1" lang="en-US" altLang="ja-JP" dirty="0" smtClean="0">
              <a:latin typeface="HGS行書体" panose="03000600000000000000" pitchFamily="66" charset="-128"/>
              <a:ea typeface="HGS行書体" panose="03000600000000000000" pitchFamily="66" charset="-128"/>
            </a:endParaRPr>
          </a:p>
          <a:p>
            <a:r>
              <a:rPr kumimoji="1" lang="ja-JP" altLang="en-US" dirty="0" smtClean="0">
                <a:latin typeface="HGS行書体" panose="03000600000000000000" pitchFamily="66" charset="-128"/>
                <a:ea typeface="HGS行書体" panose="03000600000000000000" pitchFamily="66" charset="-128"/>
              </a:rPr>
              <a:t>減少しました。</a:t>
            </a:r>
            <a:endParaRPr kumimoji="1" lang="en-US" altLang="ja-JP" dirty="0" smtClean="0">
              <a:latin typeface="HGS行書体" panose="03000600000000000000" pitchFamily="66" charset="-128"/>
              <a:ea typeface="HGS行書体" panose="03000600000000000000" pitchFamily="66" charset="-128"/>
            </a:endParaRPr>
          </a:p>
          <a:p>
            <a:r>
              <a:rPr kumimoji="1" lang="ja-JP" altLang="en-US" dirty="0" smtClean="0">
                <a:latin typeface="HGS行書体" panose="03000600000000000000" pitchFamily="66" charset="-128"/>
                <a:ea typeface="HGS行書体" panose="03000600000000000000" pitchFamily="66" charset="-128"/>
              </a:rPr>
              <a:t>　しかし、依然として被害が後を絶たない状況にありますので、引き続き、被害の未然防止に向けた広報啓発活動にご協力をよろしくお願いします。</a:t>
            </a:r>
            <a:endParaRPr kumimoji="1" lang="ja-JP" altLang="en-US" dirty="0">
              <a:latin typeface="HGS行書体" panose="03000600000000000000" pitchFamily="66" charset="-128"/>
              <a:ea typeface="HGS行書体" panose="03000600000000000000" pitchFamily="66" charset="-128"/>
            </a:endParaRPr>
          </a:p>
        </p:txBody>
      </p:sp>
      <p:grpSp>
        <p:nvGrpSpPr>
          <p:cNvPr id="53" name="グループ化 52"/>
          <p:cNvGrpSpPr/>
          <p:nvPr/>
        </p:nvGrpSpPr>
        <p:grpSpPr>
          <a:xfrm>
            <a:off x="-6408" y="5890786"/>
            <a:ext cx="6791337" cy="3003792"/>
            <a:chOff x="0" y="6274160"/>
            <a:chExt cx="6791337" cy="3003792"/>
          </a:xfrm>
        </p:grpSpPr>
        <p:grpSp>
          <p:nvGrpSpPr>
            <p:cNvPr id="46" name="グループ化 45"/>
            <p:cNvGrpSpPr/>
            <p:nvPr/>
          </p:nvGrpSpPr>
          <p:grpSpPr>
            <a:xfrm>
              <a:off x="0" y="6274160"/>
              <a:ext cx="6791337" cy="3003792"/>
              <a:chOff x="109700" y="6479977"/>
              <a:chExt cx="6791337" cy="3003792"/>
            </a:xfrm>
          </p:grpSpPr>
          <p:sp>
            <p:nvSpPr>
              <p:cNvPr id="52" name="角丸四角形 51"/>
              <p:cNvSpPr/>
              <p:nvPr/>
            </p:nvSpPr>
            <p:spPr>
              <a:xfrm>
                <a:off x="193076" y="6479977"/>
                <a:ext cx="6707961" cy="2938483"/>
              </a:xfrm>
              <a:prstGeom prst="roundRect">
                <a:avLst>
                  <a:gd name="adj" fmla="val 9860"/>
                </a:avLst>
              </a:prstGeom>
              <a:solidFill>
                <a:schemeClr val="bg1">
                  <a:alpha val="70000"/>
                </a:schemeClr>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8" name="図 27"/>
              <p:cNvPicPr>
                <a:picLocks noChangeAspect="1"/>
              </p:cNvPicPr>
              <p:nvPr/>
            </p:nvPicPr>
            <p:blipFill>
              <a:blip r:embed="rId6"/>
              <a:stretch>
                <a:fillRect/>
              </a:stretch>
            </p:blipFill>
            <p:spPr>
              <a:xfrm>
                <a:off x="109700" y="6648512"/>
                <a:ext cx="6733096" cy="2835257"/>
              </a:xfrm>
              <a:prstGeom prst="rect">
                <a:avLst/>
              </a:prstGeom>
            </p:spPr>
          </p:pic>
        </p:grpSp>
        <p:sp>
          <p:nvSpPr>
            <p:cNvPr id="3" name="テキスト ボックス 2"/>
            <p:cNvSpPr txBox="1"/>
            <p:nvPr/>
          </p:nvSpPr>
          <p:spPr>
            <a:xfrm>
              <a:off x="1118592" y="8992211"/>
              <a:ext cx="2438488" cy="200055"/>
            </a:xfrm>
            <a:prstGeom prst="rect">
              <a:avLst/>
            </a:prstGeom>
            <a:noFill/>
          </p:spPr>
          <p:txBody>
            <a:bodyPr wrap="none" rtlCol="0">
              <a:spAutoFit/>
            </a:bodyPr>
            <a:lstStyle/>
            <a:p>
              <a:r>
                <a:rPr kumimoji="1" lang="en-US" altLang="ja-JP" sz="700" dirty="0">
                  <a:latin typeface="+mn-ea"/>
                </a:rPr>
                <a:t>※</a:t>
              </a:r>
              <a:r>
                <a:rPr kumimoji="1" lang="ja-JP" altLang="en-US" sz="700" dirty="0">
                  <a:latin typeface="+mn-ea"/>
                </a:rPr>
                <a:t>　平成</a:t>
              </a:r>
              <a:r>
                <a:rPr kumimoji="1" lang="en-US" altLang="ja-JP" sz="700" dirty="0">
                  <a:latin typeface="+mn-ea"/>
                </a:rPr>
                <a:t>30</a:t>
              </a:r>
              <a:r>
                <a:rPr kumimoji="1" lang="ja-JP" altLang="en-US" sz="700" dirty="0">
                  <a:latin typeface="+mn-ea"/>
                </a:rPr>
                <a:t>年以降は、キャッシュカード詐欺盗を含む。</a:t>
              </a:r>
            </a:p>
          </p:txBody>
        </p:sp>
      </p:grpSp>
      <p:pic>
        <p:nvPicPr>
          <p:cNvPr id="56" name="図 5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36" y="8749625"/>
            <a:ext cx="1503803" cy="1092607"/>
          </a:xfrm>
          <a:prstGeom prst="rect">
            <a:avLst/>
          </a:prstGeom>
        </p:spPr>
      </p:pic>
      <p:pic>
        <p:nvPicPr>
          <p:cNvPr id="57" name="図 5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5607542" y="3280719"/>
            <a:ext cx="1138612" cy="813943"/>
          </a:xfrm>
          <a:prstGeom prst="rect">
            <a:avLst/>
          </a:prstGeom>
        </p:spPr>
      </p:pic>
      <p:pic>
        <p:nvPicPr>
          <p:cNvPr id="58" name="図 5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0967" y="3912794"/>
            <a:ext cx="459599" cy="451536"/>
          </a:xfrm>
          <a:prstGeom prst="rect">
            <a:avLst/>
          </a:prstGeom>
        </p:spPr>
      </p:pic>
      <p:pic>
        <p:nvPicPr>
          <p:cNvPr id="59" name="図 5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0967" y="4848502"/>
            <a:ext cx="459599" cy="451536"/>
          </a:xfrm>
          <a:prstGeom prst="rect">
            <a:avLst/>
          </a:prstGeom>
        </p:spPr>
      </p:pic>
      <p:sp>
        <p:nvSpPr>
          <p:cNvPr id="60" name="テキスト ボックス 59"/>
          <p:cNvSpPr txBox="1"/>
          <p:nvPr/>
        </p:nvSpPr>
        <p:spPr>
          <a:xfrm>
            <a:off x="1489340" y="8914978"/>
            <a:ext cx="5498621" cy="892552"/>
          </a:xfrm>
          <a:prstGeom prst="rect">
            <a:avLst/>
          </a:prstGeom>
          <a:noFill/>
        </p:spPr>
        <p:txBody>
          <a:bodyPr wrap="none" rtlCol="0">
            <a:spAutoFit/>
          </a:bodyPr>
          <a:lstStyle/>
          <a:p>
            <a:r>
              <a:rPr kumimoji="1" lang="ja-JP" altLang="en-US" dirty="0" smtClean="0">
                <a:latin typeface="HGS行書体" panose="03000600000000000000" pitchFamily="66" charset="-128"/>
                <a:ea typeface="HGS行書体" panose="03000600000000000000" pitchFamily="66" charset="-128"/>
              </a:rPr>
              <a:t>　本年も、昨年同様</a:t>
            </a:r>
            <a:r>
              <a:rPr kumimoji="1" lang="ja-JP" altLang="en-US" dirty="0">
                <a:latin typeface="HGS行書体" panose="03000600000000000000" pitchFamily="66" charset="-128"/>
                <a:ea typeface="HGS行書体" panose="03000600000000000000" pitchFamily="66" charset="-128"/>
              </a:rPr>
              <a:t>の</a:t>
            </a:r>
            <a:r>
              <a:rPr kumimoji="1" lang="ja-JP" altLang="en-US" dirty="0" smtClean="0">
                <a:latin typeface="HGS行書体" panose="03000600000000000000" pitchFamily="66" charset="-128"/>
                <a:ea typeface="HGS行書体" panose="03000600000000000000" pitchFamily="66" charset="-128"/>
              </a:rPr>
              <a:t>ご指導ご鞭撻を賜りますよう</a:t>
            </a:r>
            <a:endParaRPr kumimoji="1" lang="en-US" altLang="ja-JP" dirty="0" smtClean="0">
              <a:latin typeface="HGS行書体" panose="03000600000000000000" pitchFamily="66" charset="-128"/>
              <a:ea typeface="HGS行書体" panose="03000600000000000000" pitchFamily="66" charset="-128"/>
            </a:endParaRPr>
          </a:p>
          <a:p>
            <a:r>
              <a:rPr kumimoji="1" lang="ja-JP" altLang="en-US" dirty="0" smtClean="0">
                <a:latin typeface="HGS行書体" panose="03000600000000000000" pitchFamily="66" charset="-128"/>
                <a:ea typeface="HGS行書体" panose="03000600000000000000" pitchFamily="66" charset="-128"/>
              </a:rPr>
              <a:t>よろしくお願いいたします。</a:t>
            </a:r>
            <a:endParaRPr kumimoji="1" lang="en-US" altLang="ja-JP" dirty="0">
              <a:latin typeface="HGS行書体" panose="03000600000000000000" pitchFamily="66" charset="-128"/>
              <a:ea typeface="HGS行書体" panose="03000600000000000000" pitchFamily="66" charset="-128"/>
            </a:endParaRPr>
          </a:p>
          <a:p>
            <a:r>
              <a:rPr kumimoji="1" lang="ja-JP" altLang="en-US" sz="1400" dirty="0" smtClean="0">
                <a:latin typeface="HGS行書体" panose="03000600000000000000" pitchFamily="66" charset="-128"/>
                <a:ea typeface="HGS行書体" panose="03000600000000000000" pitchFamily="66" charset="-128"/>
              </a:rPr>
              <a:t>　　　　　　</a:t>
            </a:r>
            <a:r>
              <a:rPr kumimoji="1" lang="ja-JP" altLang="en-US" sz="1600" dirty="0" smtClean="0">
                <a:latin typeface="HGS行書体" panose="03000600000000000000" pitchFamily="66" charset="-128"/>
                <a:ea typeface="HGS行書体" panose="03000600000000000000" pitchFamily="66" charset="-128"/>
              </a:rPr>
              <a:t>大阪府安全なまちづくり推進会議 事務局一同</a:t>
            </a:r>
            <a:endParaRPr kumimoji="1" lang="ja-JP" altLang="en-US" sz="1600" dirty="0">
              <a:latin typeface="HGS行書体" panose="03000600000000000000" pitchFamily="66" charset="-128"/>
              <a:ea typeface="HGS行書体" panose="03000600000000000000" pitchFamily="66" charset="-128"/>
            </a:endParaRPr>
          </a:p>
        </p:txBody>
      </p:sp>
    </p:spTree>
    <p:extLst>
      <p:ext uri="{BB962C8B-B14F-4D97-AF65-F5344CB8AC3E}">
        <p14:creationId xmlns:p14="http://schemas.microsoft.com/office/powerpoint/2010/main" val="208222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171</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HGS行書体</vt:lpstr>
      <vt:lpstr>HG丸ｺﾞｼｯｸM-PRO</vt:lpstr>
      <vt:lpstr>HG創英角ｺﾞｼｯｸUB</vt:lpstr>
      <vt:lpstr>ＭＳ 明朝</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2021-01-14T02:53:05Z</dcterms:created>
  <dcterms:modified xsi:type="dcterms:W3CDTF">2021-01-14T02:54:06Z</dcterms:modified>
</cp:coreProperties>
</file>