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62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12" autoAdjust="0"/>
    <p:restoredTop sz="94660"/>
  </p:normalViewPr>
  <p:slideViewPr>
    <p:cSldViewPr snapToGrid="0">
      <p:cViewPr>
        <p:scale>
          <a:sx n="100" d="100"/>
          <a:sy n="100" d="100"/>
        </p:scale>
        <p:origin x="1608" y="-3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97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08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1909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530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02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103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33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58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87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9697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9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F2317-9BF4-44F1-A000-4B771EB59D0B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586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テキスト ボックス 30"/>
          <p:cNvSpPr txBox="1"/>
          <p:nvPr/>
        </p:nvSpPr>
        <p:spPr>
          <a:xfrm>
            <a:off x="266721" y="5730945"/>
            <a:ext cx="6386634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目標</a:t>
            </a:r>
            <a:r>
              <a:rPr kumimoji="1"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地域の犯罪情勢に即した犯罪抑止活動の推進</a:t>
            </a:r>
            <a:endParaRPr kumimoji="1" lang="en-US" altLang="ja-JP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詳細は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別紙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を参照してください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52399" y="465183"/>
            <a:ext cx="6717544" cy="9372237"/>
          </a:xfrm>
          <a:prstGeom prst="rect">
            <a:avLst/>
          </a:prstGeom>
          <a:noFill/>
          <a:ln w="19050">
            <a:solidFill>
              <a:schemeClr val="accent1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" name="AutoShape 1"/>
          <p:cNvSpPr>
            <a:spLocks noChangeArrowheads="1"/>
          </p:cNvSpPr>
          <p:nvPr/>
        </p:nvSpPr>
        <p:spPr bwMode="auto">
          <a:xfrm>
            <a:off x="21431" y="34244"/>
            <a:ext cx="6817520" cy="1026777"/>
          </a:xfrm>
          <a:prstGeom prst="horizontalScroll">
            <a:avLst>
              <a:gd name="adj" fmla="val 10645"/>
            </a:avLst>
          </a:prstGeom>
          <a:solidFill>
            <a:schemeClr val="bg1"/>
          </a:solidFill>
          <a:ln w="28575">
            <a:solidFill>
              <a:srgbClr val="7F7F7F"/>
            </a:solidFill>
            <a:round/>
            <a:headEnd/>
            <a:tailEnd/>
          </a:ln>
        </p:spPr>
        <p:txBody>
          <a:bodyPr wrap="square" lIns="74295" tIns="8890" rIns="74295" bIns="889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050">
                <a:solidFill>
                  <a:srgbClr val="000000"/>
                </a:solidFill>
                <a:latin typeface="ＭＳ 明朝"/>
                <a:ea typeface="ＭＳ 明朝"/>
              </a:rPr>
              <a:t>　　　　　　　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59" y="235396"/>
            <a:ext cx="1043386" cy="650033"/>
          </a:xfrm>
          <a:prstGeom prst="rect">
            <a:avLst/>
          </a:prstGeom>
        </p:spPr>
      </p:pic>
      <p:pic>
        <p:nvPicPr>
          <p:cNvPr id="7" name="図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59" y="331883"/>
            <a:ext cx="478295" cy="525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086606" y="214110"/>
            <a:ext cx="3407557" cy="66462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buNone/>
            </a:pPr>
            <a:r>
              <a:rPr lang="ja-JP" altLang="en-US" sz="3600" b="1" kern="10" dirty="0">
                <a:ln w="3175">
                  <a:solidFill>
                    <a:srgbClr val="243F6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4F81BD"/>
                    </a:gs>
                    <a:gs pos="100000">
                      <a:srgbClr val="4F81BD">
                        <a:gamma/>
                        <a:tint val="20000"/>
                        <a:invGamma/>
                      </a:srgbClr>
                    </a:gs>
                  </a:gsLst>
                  <a:lin ang="5400000" scaled="1"/>
                </a:gradFill>
                <a:effectLst>
                  <a:prstShdw prst="shdw18" dist="17961" dir="13500000">
                    <a:srgbClr val="243F60">
                      <a:gamma/>
                      <a:shade val="60000"/>
                      <a:invGamma/>
                    </a:srgbClr>
                  </a:prstShdw>
                </a:effectLst>
                <a:latin typeface="HG創英角ｺﾞｼｯｸUB"/>
                <a:ea typeface="HG創英角ｺﾞｼｯｸUB"/>
              </a:rPr>
              <a:t> 安まち通信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612031"/>
              </p:ext>
            </p:extLst>
          </p:nvPr>
        </p:nvGraphicFramePr>
        <p:xfrm>
          <a:off x="5040230" y="186109"/>
          <a:ext cx="1710949" cy="713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</a:t>
                      </a:r>
                      <a:r>
                        <a:rPr kumimoji="1" lang="ja-JP" altLang="en-US" sz="1000" b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２年６月４日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6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大阪府安全なまちづくり推進会議</a:t>
                      </a:r>
                      <a:endParaRPr kumimoji="1" lang="ja-JP" altLang="en-US" sz="80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令和２年度　第１号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427954" y="1628018"/>
            <a:ext cx="6194809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本年度の「第</a:t>
            </a:r>
            <a:r>
              <a: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18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回大阪府安全なまちづくり推進会議総会」については、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新型コロナウイルス感染症拡大防止のため、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一堂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に会しての開催を見送り、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構成員皆様のご協力のもと書面による審議を行いました。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その結果、次の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とおり審議案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は「</a:t>
            </a:r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全会一致で承認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」されました。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81" y="1148061"/>
            <a:ext cx="6541142" cy="80902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20" y="2641686"/>
            <a:ext cx="6541142" cy="80902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15" name="テキスト ボックス 14"/>
          <p:cNvSpPr txBox="1"/>
          <p:nvPr/>
        </p:nvSpPr>
        <p:spPr>
          <a:xfrm>
            <a:off x="845889" y="1269308"/>
            <a:ext cx="5841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effectLst>
                  <a:outerShdw blurRad="50800" dist="76200" algn="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第１８回大阪府安全なまちづくり推進会議総会の結果</a:t>
            </a:r>
            <a:endParaRPr kumimoji="1" lang="en-US" altLang="ja-JP" b="1" dirty="0" smtClean="0">
              <a:effectLst>
                <a:outerShdw blurRad="50800" dist="76200" algn="l" rotWithShape="0">
                  <a:prstClr val="black">
                    <a:alpha val="40000"/>
                  </a:prst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2227" y="2653786"/>
            <a:ext cx="672512" cy="884884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170" y="2620225"/>
            <a:ext cx="657200" cy="862840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189559" y="3471022"/>
            <a:ext cx="52116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１．規約の改正（学識経験者の追加に伴う「別表１」の改正）</a:t>
            </a:r>
            <a:endParaRPr kumimoji="1" lang="en-US" altLang="ja-JP" sz="1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3" y="971054"/>
            <a:ext cx="865978" cy="865978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94134" y="3769121"/>
            <a:ext cx="999190" cy="1240271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17" name="テキスト ボックス 16"/>
          <p:cNvSpPr txBox="1"/>
          <p:nvPr/>
        </p:nvSpPr>
        <p:spPr>
          <a:xfrm>
            <a:off x="4162787" y="4946449"/>
            <a:ext cx="1261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追手門学院大学</a:t>
            </a:r>
            <a:endParaRPr kumimoji="1" lang="en-US" altLang="ja-JP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原田 章　教授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96104" y="3771511"/>
            <a:ext cx="963159" cy="1192343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19" name="テキスト ボックス 18"/>
          <p:cNvSpPr txBox="1"/>
          <p:nvPr/>
        </p:nvSpPr>
        <p:spPr>
          <a:xfrm>
            <a:off x="5424671" y="4918959"/>
            <a:ext cx="1313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大阪教育大学</a:t>
            </a:r>
            <a:endParaRPr kumimoji="1" lang="en-US" altLang="ja-JP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藤田 大輔　教授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02259" y="5385068"/>
            <a:ext cx="4913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２．令和２年度 大阪府安全なまちづくり推進会議活動</a:t>
            </a:r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</a:t>
            </a:r>
            <a:endParaRPr kumimoji="1"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90182" y="6332864"/>
            <a:ext cx="35958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３．大阪府安全なまちづくり大使の</a:t>
            </a:r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再委嘱</a:t>
            </a:r>
            <a:endParaRPr kumimoji="1" lang="ja-JP" altLang="en-US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2847953" y="2748046"/>
            <a:ext cx="1224169" cy="697289"/>
            <a:chOff x="297883" y="2881320"/>
            <a:chExt cx="1224169" cy="697289"/>
          </a:xfrm>
        </p:grpSpPr>
        <p:pic>
          <p:nvPicPr>
            <p:cNvPr id="27" name="図 26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7883" y="2881320"/>
              <a:ext cx="1224169" cy="697289"/>
            </a:xfrm>
            <a:prstGeom prst="rect">
              <a:avLst/>
            </a:prstGeom>
          </p:spPr>
        </p:pic>
        <p:sp>
          <p:nvSpPr>
            <p:cNvPr id="26" name="テキスト ボックス 25"/>
            <p:cNvSpPr txBox="1"/>
            <p:nvPr/>
          </p:nvSpPr>
          <p:spPr>
            <a:xfrm>
              <a:off x="471385" y="3070746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審</a:t>
              </a:r>
              <a:r>
                <a:rPr kumimoji="1" lang="ja-JP" altLang="en-US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議</a:t>
              </a:r>
              <a:r>
                <a:rPr kumimoji="1" lang="ja-JP" altLang="en-US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案</a:t>
              </a:r>
            </a:p>
          </p:txBody>
        </p:sp>
      </p:grpSp>
      <p:sp>
        <p:nvSpPr>
          <p:cNvPr id="30" name="テキスト ボックス 29"/>
          <p:cNvSpPr txBox="1"/>
          <p:nvPr/>
        </p:nvSpPr>
        <p:spPr>
          <a:xfrm>
            <a:off x="368321" y="3787096"/>
            <a:ext cx="3798026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これまで学識経験者として、参画いただいている摂南大学中沼教授に加え、新たに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追手門学院大学　原田教授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大阪教育大学　藤田教授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のお二方に学識経験者として参画をいただくことにいたしました。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499818" y="6901914"/>
            <a:ext cx="4122945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平成２９年度から３年間に亘り、「大阪府安全なまちづくり大使」として活動いただいている、吉本興業の「西川きよしファミリー」に本年度も継続して大使として活動していただきます。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50094" y="5992490"/>
            <a:ext cx="1203261" cy="829108"/>
          </a:xfrm>
          <a:prstGeom prst="rect">
            <a:avLst/>
          </a:prstGeom>
        </p:spPr>
      </p:pic>
      <p:sp>
        <p:nvSpPr>
          <p:cNvPr id="37" name="テキスト ボックス 36"/>
          <p:cNvSpPr txBox="1"/>
          <p:nvPr/>
        </p:nvSpPr>
        <p:spPr>
          <a:xfrm>
            <a:off x="-40958" y="8094855"/>
            <a:ext cx="6917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お知らせ</a:t>
            </a:r>
            <a:r>
              <a:rPr kumimoji="1"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毎月</a:t>
            </a:r>
            <a:r>
              <a:rPr kumimoji="1"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日の防犯デーは「安全・安心まちづくりの日」に名称を変更！</a:t>
            </a:r>
            <a:endParaRPr kumimoji="1" lang="ja-JP" altLang="en-US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7425" y="6773941"/>
            <a:ext cx="2068801" cy="121111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9" name="テキスト ボックス 38"/>
          <p:cNvSpPr txBox="1"/>
          <p:nvPr/>
        </p:nvSpPr>
        <p:spPr>
          <a:xfrm>
            <a:off x="275727" y="8390299"/>
            <a:ext cx="6347036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これまで毎月</a:t>
            </a:r>
            <a:r>
              <a: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日は「ひったくり防止デー」として、オール大阪の体制で「ひったくり防止カバー無料取付キャンペーン」等の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活動に取り組んできたところですが、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ひったくり被害が激減しました。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よって、他の犯罪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被害の防止対策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にシフトする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ため、名称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を「安全・安心まちづくりの日」と改め、地域の犯罪情勢に応じた集中的な</a:t>
            </a:r>
            <a:r>
              <a:rPr kumimoji="1" lang="ja-JP" altLang="en-US" sz="140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防犯</a:t>
            </a:r>
            <a:r>
              <a:rPr kumimoji="1" lang="ja-JP" altLang="en-US" sz="140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取組日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としますので、各地で行う「防犯デー」</a:t>
            </a:r>
            <a:r>
              <a:rPr kumimoji="1" lang="ja-JP" altLang="en-US" sz="140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kumimoji="1" lang="ja-JP" altLang="en-US" sz="140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取組に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ご協力をお願いします。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222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403</Words>
  <Application>Microsoft Office PowerPoint</Application>
  <PresentationFormat>A4 210 x 297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HG創英角ｺﾞｼｯｸUB</vt:lpstr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2020-06-04T07:52:55Z</dcterms:created>
  <dcterms:modified xsi:type="dcterms:W3CDTF">2020-06-04T07:53:55Z</dcterms:modified>
</cp:coreProperties>
</file>