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Lst>
  <p:notesMasterIdLst>
    <p:notesMasterId r:id="rId3"/>
  </p:notes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12" autoAdjust="0"/>
    <p:restoredTop sz="94061" autoAdjust="0"/>
  </p:normalViewPr>
  <p:slideViewPr>
    <p:cSldViewPr snapToGrid="0">
      <p:cViewPr>
        <p:scale>
          <a:sx n="75" d="100"/>
          <a:sy n="75" d="100"/>
        </p:scale>
        <p:origin x="2148" y="-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1"/>
            <a:ext cx="2949575" cy="498475"/>
          </a:xfrm>
          <a:prstGeom prst="rect">
            <a:avLst/>
          </a:prstGeom>
        </p:spPr>
        <p:txBody>
          <a:bodyPr vert="horz" lIns="91432" tIns="45716" rIns="91432" bIns="45716" rtlCol="0"/>
          <a:lstStyle>
            <a:lvl1pPr algn="r">
              <a:defRPr sz="1200"/>
            </a:lvl1pPr>
          </a:lstStyle>
          <a:p>
            <a:fld id="{EC3B2C5B-5B58-469B-98D8-94F7D537930C}" type="datetimeFigureOut">
              <a:rPr kumimoji="1" lang="ja-JP" altLang="en-US" smtClean="0"/>
              <a:t>2021/2/9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2" tIns="45716" rIns="91432" bIns="45716" rtlCol="0" anchor="b"/>
          <a:lstStyle>
            <a:lvl1pPr algn="r">
              <a:defRPr sz="1200"/>
            </a:lvl1pPr>
          </a:lstStyle>
          <a:p>
            <a:fld id="{060472AE-387E-40DE-890A-214D1542E978}" type="slidenum">
              <a:rPr kumimoji="1" lang="ja-JP" altLang="en-US" smtClean="0"/>
              <a:t>‹#›</a:t>
            </a:fld>
            <a:endParaRPr kumimoji="1" lang="ja-JP" altLang="en-US"/>
          </a:p>
        </p:txBody>
      </p:sp>
    </p:spTree>
    <p:extLst>
      <p:ext uri="{BB962C8B-B14F-4D97-AF65-F5344CB8AC3E}">
        <p14:creationId xmlns:p14="http://schemas.microsoft.com/office/powerpoint/2010/main" val="3551449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60472AE-387E-40DE-890A-214D1542E978}" type="slidenum">
              <a:rPr kumimoji="1" lang="ja-JP" altLang="en-US" smtClean="0"/>
              <a:t>1</a:t>
            </a:fld>
            <a:endParaRPr kumimoji="1" lang="ja-JP" altLang="en-US"/>
          </a:p>
        </p:txBody>
      </p:sp>
    </p:spTree>
    <p:extLst>
      <p:ext uri="{BB962C8B-B14F-4D97-AF65-F5344CB8AC3E}">
        <p14:creationId xmlns:p14="http://schemas.microsoft.com/office/powerpoint/2010/main" val="1132609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54597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63308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33190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87853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8200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96710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97033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07258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13487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421969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829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2317-9BF4-44F1-A000-4B771EB59D0B}" type="datetimeFigureOut">
              <a:rPr kumimoji="1" lang="ja-JP" altLang="en-US" smtClean="0"/>
              <a:t>2021/2/9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62158675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emf"/><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フローチャート: カード 68"/>
          <p:cNvSpPr/>
          <p:nvPr/>
        </p:nvSpPr>
        <p:spPr>
          <a:xfrm flipH="1">
            <a:off x="99966" y="5957066"/>
            <a:ext cx="6640242" cy="2472240"/>
          </a:xfrm>
          <a:prstGeom prst="flowChartPunchedCard">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8" name="図 47"/>
          <p:cNvPicPr>
            <a:picLocks noChangeAspect="1"/>
          </p:cNvPicPr>
          <p:nvPr/>
        </p:nvPicPr>
        <p:blipFill rotWithShape="1">
          <a:blip r:embed="rId3" cstate="print">
            <a:extLst>
              <a:ext uri="{28A0092B-C50C-407E-A947-70E740481C1C}">
                <a14:useLocalDpi xmlns:a14="http://schemas.microsoft.com/office/drawing/2010/main" val="0"/>
              </a:ext>
            </a:extLst>
          </a:blip>
          <a:srcRect t="-2407" b="-1"/>
          <a:stretch/>
        </p:blipFill>
        <p:spPr>
          <a:xfrm>
            <a:off x="627015" y="8502955"/>
            <a:ext cx="6107159" cy="1296782"/>
          </a:xfrm>
          <a:prstGeom prst="rect">
            <a:avLst/>
          </a:prstGeom>
        </p:spPr>
      </p:pic>
      <p:sp>
        <p:nvSpPr>
          <p:cNvPr id="28" name="正方形/長方形 27"/>
          <p:cNvSpPr/>
          <p:nvPr/>
        </p:nvSpPr>
        <p:spPr>
          <a:xfrm>
            <a:off x="52399" y="484233"/>
            <a:ext cx="6717544" cy="9372237"/>
          </a:xfrm>
          <a:prstGeom prst="rect">
            <a:avLst/>
          </a:prstGeom>
          <a:noFill/>
          <a:ln w="19050">
            <a:solidFill>
              <a:schemeClr val="accent1">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AutoShape 1"/>
          <p:cNvSpPr>
            <a:spLocks noChangeArrowheads="1"/>
          </p:cNvSpPr>
          <p:nvPr/>
        </p:nvSpPr>
        <p:spPr bwMode="auto">
          <a:xfrm>
            <a:off x="26336" y="22699"/>
            <a:ext cx="6791325" cy="1159984"/>
          </a:xfrm>
          <a:prstGeom prst="horizontalScroll">
            <a:avLst>
              <a:gd name="adj" fmla="val 10645"/>
            </a:avLst>
          </a:prstGeom>
          <a:solidFill>
            <a:schemeClr val="bg1"/>
          </a:solid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a:solidFill>
                  <a:srgbClr val="000000"/>
                </a:solidFill>
                <a:latin typeface="ＭＳ 明朝"/>
                <a:ea typeface="ＭＳ 明朝"/>
              </a:rPr>
              <a:t>　　　　　　　</a:t>
            </a:r>
          </a:p>
        </p:txBody>
      </p:sp>
      <p:pic>
        <p:nvPicPr>
          <p:cNvPr id="10" name="図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6385" y="320337"/>
            <a:ext cx="529150" cy="581183"/>
          </a:xfrm>
          <a:prstGeom prst="rect">
            <a:avLst/>
          </a:prstGeom>
          <a:noFill/>
          <a:extLst>
            <a:ext uri="{909E8E84-426E-40DD-AFC4-6F175D3DCCD1}">
              <a14:hiddenFill xmlns:a14="http://schemas.microsoft.com/office/drawing/2010/main">
                <a:solidFill>
                  <a:srgbClr val="FFFFFF"/>
                </a:solidFill>
              </a14:hiddenFill>
            </a:ext>
          </a:extLst>
        </p:spPr>
      </p:pic>
      <p:sp>
        <p:nvSpPr>
          <p:cNvPr id="11" name="WordArt 5"/>
          <p:cNvSpPr>
            <a:spLocks noChangeArrowheads="1" noChangeShapeType="1" noTextEdit="1"/>
          </p:cNvSpPr>
          <p:nvPr/>
        </p:nvSpPr>
        <p:spPr bwMode="auto">
          <a:xfrm>
            <a:off x="1024836" y="266064"/>
            <a:ext cx="3407557" cy="66462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dirty="0" smtClean="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安まち通信</a:t>
            </a:r>
            <a:endParaRPr lang="ja-JP" altLang="en-US" sz="3600" b="1" kern="1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endParaRPr>
          </a:p>
        </p:txBody>
      </p:sp>
      <p:graphicFrame>
        <p:nvGraphicFramePr>
          <p:cNvPr id="12" name="表 11"/>
          <p:cNvGraphicFramePr>
            <a:graphicFrameLocks noGrp="1"/>
          </p:cNvGraphicFramePr>
          <p:nvPr>
            <p:extLst>
              <p:ext uri="{D42A27DB-BD31-4B8C-83A1-F6EECF244321}">
                <p14:modId xmlns:p14="http://schemas.microsoft.com/office/powerpoint/2010/main" val="3150336092"/>
              </p:ext>
            </p:extLst>
          </p:nvPr>
        </p:nvGraphicFramePr>
        <p:xfrm>
          <a:off x="5029260" y="238063"/>
          <a:ext cx="1710949" cy="713929"/>
        </p:xfrm>
        <a:graphic>
          <a:graphicData uri="http://schemas.openxmlformats.org/drawingml/2006/table">
            <a:tbl>
              <a:tblPr firstRow="1" bandRow="1">
                <a:tableStyleId>{5C22544A-7EE6-4342-B048-85BDC9FD1C3A}</a:tableStyleId>
              </a:tblPr>
              <a:tblGrid>
                <a:gridCol w="1710949">
                  <a:extLst>
                    <a:ext uri="{9D8B030D-6E8A-4147-A177-3AD203B41FA5}">
                      <a16:colId xmlns:a16="http://schemas.microsoft.com/office/drawing/2014/main" val="20000"/>
                    </a:ext>
                  </a:extLst>
                </a:gridCol>
              </a:tblGrid>
              <a:tr h="247650">
                <a:tc>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令和３年２月９日</a:t>
                      </a: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7677">
                <a:tc>
                  <a:txBody>
                    <a:bodyPr/>
                    <a:lstStyle/>
                    <a:p>
                      <a:pPr algn="ctr"/>
                      <a:r>
                        <a:rPr kumimoji="1" lang="ja-JP" altLang="en-US" sz="800" baseline="0" dirty="0" smtClean="0">
                          <a:latin typeface="HG丸ｺﾞｼｯｸM-PRO" panose="020F0600000000000000" pitchFamily="50" charset="-128"/>
                          <a:ea typeface="HG丸ｺﾞｼｯｸM-PRO" panose="020F0600000000000000" pitchFamily="50" charset="-128"/>
                        </a:rPr>
                        <a:t>大阪府安全なまちづくり推進会議</a:t>
                      </a:r>
                      <a:endParaRPr kumimoji="1" lang="ja-JP" altLang="en-US" sz="800" baseline="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2">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令和２年度　第</a:t>
                      </a:r>
                      <a:r>
                        <a:rPr kumimoji="1" lang="en-US" altLang="ja-JP" sz="900" dirty="0" smtClean="0">
                          <a:latin typeface="HG丸ｺﾞｼｯｸM-PRO" panose="020F0600000000000000" pitchFamily="50" charset="-128"/>
                          <a:ea typeface="HG丸ｺﾞｼｯｸM-PRO" panose="020F0600000000000000" pitchFamily="50" charset="-128"/>
                        </a:rPr>
                        <a:t>12</a:t>
                      </a:r>
                      <a:r>
                        <a:rPr kumimoji="1" lang="ja-JP" altLang="en-US" sz="900" dirty="0" smtClean="0">
                          <a:latin typeface="HG丸ｺﾞｼｯｸM-PRO" panose="020F0600000000000000" pitchFamily="50" charset="-128"/>
                          <a:ea typeface="HG丸ｺﾞｼｯｸM-PRO" panose="020F0600000000000000" pitchFamily="50" charset="-128"/>
                        </a:rPr>
                        <a:t>号</a:t>
                      </a:r>
                      <a:endParaRPr kumimoji="1" lang="ja-JP" altLang="en-US" sz="90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13" name="図 1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43869" y="257669"/>
            <a:ext cx="513796" cy="692221"/>
          </a:xfrm>
          <a:prstGeom prst="rect">
            <a:avLst/>
          </a:prstGeom>
        </p:spPr>
      </p:pic>
      <p:sp>
        <p:nvSpPr>
          <p:cNvPr id="3" name="テキスト ボックス 2"/>
          <p:cNvSpPr txBox="1"/>
          <p:nvPr/>
        </p:nvSpPr>
        <p:spPr>
          <a:xfrm>
            <a:off x="333379" y="1159698"/>
            <a:ext cx="6460423" cy="369332"/>
          </a:xfrm>
          <a:prstGeom prst="rect">
            <a:avLst/>
          </a:prstGeom>
          <a:noFill/>
        </p:spPr>
        <p:txBody>
          <a:bodyPr wrap="none" rtlCol="0">
            <a:spAutoFit/>
          </a:bodyPr>
          <a:lstStyle/>
          <a:p>
            <a:r>
              <a:rPr kumimoji="1" lang="ja-JP" altLang="en-US" b="1" dirty="0" smtClean="0">
                <a:latin typeface="HG丸ｺﾞｼｯｸM-PRO" panose="020F0600000000000000" pitchFamily="50" charset="-128"/>
                <a:ea typeface="HG丸ｺﾞｼｯｸM-PRO" panose="020F0600000000000000" pitchFamily="50" charset="-128"/>
              </a:rPr>
              <a:t>令和２年中の刑法犯認知件数</a:t>
            </a:r>
            <a:r>
              <a:rPr kumimoji="1" lang="ja-JP" altLang="en-US" b="1" dirty="0" smtClean="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暫定</a:t>
            </a:r>
            <a:r>
              <a:rPr kumimoji="1" lang="ja-JP" altLang="en-US" b="1" dirty="0" smtClean="0">
                <a:latin typeface="HG丸ｺﾞｼｯｸM-PRO" panose="020F0600000000000000" pitchFamily="50" charset="-128"/>
                <a:ea typeface="HG丸ｺﾞｼｯｸM-PRO" panose="020F0600000000000000" pitchFamily="50" charset="-128"/>
              </a:rPr>
              <a:t>値</a:t>
            </a:r>
            <a:r>
              <a:rPr kumimoji="1" lang="ja-JP" altLang="en-US" b="1" dirty="0" smtClean="0">
                <a:latin typeface="HG丸ｺﾞｼｯｸM-PRO" panose="020F0600000000000000" pitchFamily="50" charset="-128"/>
                <a:ea typeface="HG丸ｺﾞｼｯｸM-PRO" panose="020F0600000000000000" pitchFamily="50" charset="-128"/>
              </a:rPr>
              <a:t>）が公表されました！</a:t>
            </a:r>
            <a:endParaRPr kumimoji="1" lang="en-US" altLang="ja-JP" b="1" dirty="0" smtClean="0">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109654" y="1591961"/>
            <a:ext cx="6630555" cy="95410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　大阪府における令和２年の刑法犯認知件数は、６</a:t>
            </a:r>
            <a:r>
              <a:rPr kumimoji="1" lang="en-US" altLang="ja-JP" sz="1400" dirty="0" smtClean="0">
                <a:latin typeface="HG丸ｺﾞｼｯｸM-PRO" panose="020F0600000000000000" pitchFamily="50" charset="-128"/>
                <a:ea typeface="HG丸ｺﾞｼｯｸM-PRO" panose="020F0600000000000000" pitchFamily="50" charset="-128"/>
              </a:rPr>
              <a:t>8,372</a:t>
            </a:r>
            <a:r>
              <a:rPr kumimoji="1" lang="ja-JP" altLang="en-US" sz="1400" dirty="0" smtClean="0">
                <a:latin typeface="HG丸ｺﾞｼｯｸM-PRO" panose="020F0600000000000000" pitchFamily="50" charset="-128"/>
                <a:ea typeface="HG丸ｺﾞｼｯｸM-PRO" panose="020F0600000000000000" pitchFamily="50" charset="-128"/>
              </a:rPr>
              <a:t>件と安全なまちづくりに向けたオール大阪の取組により、前年比で約１９％減少しました。</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smtClean="0">
                <a:latin typeface="HG丸ｺﾞｼｯｸM-PRO" panose="020F0600000000000000" pitchFamily="50" charset="-128"/>
                <a:ea typeface="HG丸ｺﾞｼｯｸM-PRO" panose="020F0600000000000000" pitchFamily="50" charset="-128"/>
              </a:rPr>
              <a:t>しかし、全国的に見ると多発傾向にありますので、「安全なまち大阪」の確立に向けた各種取組に引き続き、ご理解とご協力をお願いします。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32255" y="2590765"/>
            <a:ext cx="430887" cy="3303398"/>
          </a:xfrm>
          <a:prstGeom prst="rect">
            <a:avLst/>
          </a:prstGeom>
          <a:solidFill>
            <a:schemeClr val="accent1">
              <a:lumMod val="60000"/>
              <a:lumOff val="40000"/>
            </a:schemeClr>
          </a:solidFill>
          <a:ln w="19050">
            <a:solidFill>
              <a:schemeClr val="bg1"/>
            </a:solidFill>
          </a:ln>
        </p:spPr>
        <p:txBody>
          <a:bodyPr vert="eaVert" wrap="square" rtlCol="0">
            <a:spAutoFit/>
          </a:bodyPr>
          <a:lstStyle/>
          <a:p>
            <a:pPr algn="dist"/>
            <a:r>
              <a:rPr kumimoji="1" lang="ja-JP" altLang="en-US" sz="1600" dirty="0" smtClean="0">
                <a:latin typeface="HG丸ｺﾞｼｯｸM-PRO" panose="020F0600000000000000" pitchFamily="50" charset="-128"/>
                <a:ea typeface="HG丸ｺﾞｼｯｸM-PRO" panose="020F0600000000000000" pitchFamily="50" charset="-128"/>
              </a:rPr>
              <a:t>刑法犯認知件数</a:t>
            </a:r>
            <a:endParaRPr kumimoji="1" lang="ja-JP" altLang="en-US" sz="1600" dirty="0">
              <a:latin typeface="HG丸ｺﾞｼｯｸM-PRO" panose="020F0600000000000000" pitchFamily="50" charset="-128"/>
              <a:ea typeface="HG丸ｺﾞｼｯｸM-PRO" panose="020F0600000000000000"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046702817"/>
              </p:ext>
            </p:extLst>
          </p:nvPr>
        </p:nvGraphicFramePr>
        <p:xfrm>
          <a:off x="603217" y="2588015"/>
          <a:ext cx="2915131" cy="3314700"/>
        </p:xfrm>
        <a:graphic>
          <a:graphicData uri="http://schemas.openxmlformats.org/drawingml/2006/table">
            <a:tbl>
              <a:tblPr firstRow="1" bandRow="1">
                <a:tableStyleId>{F5AB1C69-6EDB-4FF4-983F-18BD219EF322}</a:tableStyleId>
              </a:tblPr>
              <a:tblGrid>
                <a:gridCol w="318455">
                  <a:extLst>
                    <a:ext uri="{9D8B030D-6E8A-4147-A177-3AD203B41FA5}">
                      <a16:colId xmlns:a16="http://schemas.microsoft.com/office/drawing/2014/main" val="1427995615"/>
                    </a:ext>
                  </a:extLst>
                </a:gridCol>
                <a:gridCol w="2596676">
                  <a:extLst>
                    <a:ext uri="{9D8B030D-6E8A-4147-A177-3AD203B41FA5}">
                      <a16:colId xmlns:a16="http://schemas.microsoft.com/office/drawing/2014/main" val="1177265628"/>
                    </a:ext>
                  </a:extLst>
                </a:gridCol>
              </a:tblGrid>
              <a:tr h="454679">
                <a:tc gridSpan="2">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全　国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614,303</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en-US" altLang="ja-JP"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（前年比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134,256</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solidFill>
                      <a:schemeClr val="accent1">
                        <a:lumMod val="60000"/>
                        <a:lumOff val="40000"/>
                      </a:schemeClr>
                    </a:solidFill>
                  </a:tcPr>
                </a:tc>
                <a:tc hMerge="1">
                  <a:txBody>
                    <a:bodyPr/>
                    <a:lstStyle/>
                    <a:p>
                      <a:endParaRPr kumimoji="1" lang="ja-JP" altLang="en-US" dirty="0"/>
                    </a:p>
                  </a:txBody>
                  <a:tcPr/>
                </a:tc>
                <a:extLst>
                  <a:ext uri="{0D108BD9-81ED-4DB2-BD59-A6C34878D82A}">
                    <a16:rowId xmlns:a16="http://schemas.microsoft.com/office/drawing/2014/main" val="3017236869"/>
                  </a:ext>
                </a:extLst>
              </a:tr>
              <a:tr h="165257">
                <a:tc gridSpan="2">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ワースト５</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solidFill>
                      <a:schemeClr val="accent1">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333967692"/>
                  </a:ext>
                </a:extLst>
              </a:tr>
              <a:tr h="454679">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東京都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82,766</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en-US" altLang="ja-JP"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（前年比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21,898</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05614130"/>
                  </a:ext>
                </a:extLst>
              </a:tr>
              <a:tr h="454679">
                <a:tc>
                  <a:txBody>
                    <a:bodyPr/>
                    <a:lstStyle/>
                    <a:p>
                      <a:pPr algn="ct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２</a:t>
                      </a:r>
                      <a:endParaRPr kumimoji="1" lang="ja-JP" altLang="en-US" b="1" dirty="0">
                        <a:solidFill>
                          <a:schemeClr val="bg1"/>
                        </a:solidFill>
                        <a:latin typeface="HG丸ｺﾞｼｯｸM-PRO" panose="020F0600000000000000" pitchFamily="50" charset="-128"/>
                        <a:ea typeface="HG丸ｺﾞｼｯｸM-PRO" panose="020F0600000000000000" pitchFamily="50" charset="-128"/>
                      </a:endParaRPr>
                    </a:p>
                  </a:txBody>
                  <a:tcPr anchor="ctr">
                    <a:solidFill>
                      <a:srgbClr val="FF0000"/>
                    </a:solidFill>
                  </a:tcPr>
                </a:tc>
                <a:tc>
                  <a:txBody>
                    <a:bodyPr/>
                    <a:lstStyle/>
                    <a:p>
                      <a:pPr algn="ct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大阪府　　　</a:t>
                      </a:r>
                      <a:r>
                        <a:rPr kumimoji="1" lang="en-US" altLang="ja-JP" b="1" dirty="0" smtClean="0">
                          <a:solidFill>
                            <a:schemeClr val="bg1"/>
                          </a:solidFill>
                          <a:latin typeface="HG丸ｺﾞｼｯｸM-PRO" panose="020F0600000000000000" pitchFamily="50" charset="-128"/>
                          <a:ea typeface="HG丸ｺﾞｼｯｸM-PRO" panose="020F0600000000000000" pitchFamily="50" charset="-128"/>
                        </a:rPr>
                        <a:t>68,372</a:t>
                      </a: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件</a:t>
                      </a:r>
                      <a:endParaRPr kumimoji="1" lang="en-US" altLang="ja-JP"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（前年比　　－</a:t>
                      </a:r>
                      <a:r>
                        <a:rPr kumimoji="1" lang="en-US" altLang="ja-JP" b="1" dirty="0" smtClean="0">
                          <a:solidFill>
                            <a:schemeClr val="bg1"/>
                          </a:solidFill>
                          <a:latin typeface="HG丸ｺﾞｼｯｸM-PRO" panose="020F0600000000000000" pitchFamily="50" charset="-128"/>
                          <a:ea typeface="HG丸ｺﾞｼｯｸM-PRO" panose="020F0600000000000000" pitchFamily="50" charset="-128"/>
                        </a:rPr>
                        <a:t>16,300</a:t>
                      </a: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件）</a:t>
                      </a:r>
                      <a:endParaRPr kumimoji="1" lang="ja-JP" altLang="en-US" b="1" dirty="0">
                        <a:solidFill>
                          <a:schemeClr val="bg1"/>
                        </a:solidFill>
                        <a:latin typeface="HG丸ｺﾞｼｯｸM-PRO" panose="020F0600000000000000" pitchFamily="50" charset="-128"/>
                        <a:ea typeface="HG丸ｺﾞｼｯｸM-PRO" panose="020F0600000000000000" pitchFamily="50" charset="-128"/>
                      </a:endParaRPr>
                    </a:p>
                  </a:txBody>
                  <a:tcPr>
                    <a:solidFill>
                      <a:srgbClr val="FF0000"/>
                    </a:solidFill>
                  </a:tcPr>
                </a:tc>
                <a:extLst>
                  <a:ext uri="{0D108BD9-81ED-4DB2-BD59-A6C34878D82A}">
                    <a16:rowId xmlns:a16="http://schemas.microsoft.com/office/drawing/2014/main" val="715159670"/>
                  </a:ext>
                </a:extLst>
              </a:tr>
              <a:tr h="454679">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埼玉県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44,488</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en-US" altLang="ja-JP"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（前年比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11,009</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81837122"/>
                  </a:ext>
                </a:extLst>
              </a:tr>
              <a:tr h="454679">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愛知県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39,900</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en-US" altLang="ja-JP"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（前年比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10,056</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811209584"/>
                  </a:ext>
                </a:extLst>
              </a:tr>
              <a:tr h="454679">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５</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神奈川県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35,241</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en-US" altLang="ja-JP" b="0"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（前年比　</a:t>
                      </a:r>
                      <a:r>
                        <a:rPr kumimoji="1" lang="ja-JP" altLang="en-US" b="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b="0" dirty="0" smtClean="0">
                          <a:solidFill>
                            <a:schemeClr val="tx1"/>
                          </a:solidFill>
                          <a:latin typeface="HG丸ｺﾞｼｯｸM-PRO" panose="020F0600000000000000" pitchFamily="50" charset="-128"/>
                          <a:ea typeface="HG丸ｺﾞｼｯｸM-PRO" panose="020F0600000000000000" pitchFamily="50" charset="-128"/>
                        </a:rPr>
                        <a:t>6,539</a:t>
                      </a:r>
                      <a:r>
                        <a:rPr kumimoji="1" lang="ja-JP" altLang="en-US" b="0" dirty="0" smtClean="0">
                          <a:solidFill>
                            <a:schemeClr val="tx1"/>
                          </a:solidFill>
                          <a:latin typeface="HG丸ｺﾞｼｯｸM-PRO" panose="020F0600000000000000" pitchFamily="50" charset="-128"/>
                          <a:ea typeface="HG丸ｺﾞｼｯｸM-PRO" panose="020F0600000000000000" pitchFamily="50" charset="-128"/>
                        </a:rPr>
                        <a:t>件）</a:t>
                      </a:r>
                      <a:endParaRPr kumimoji="1" lang="ja-JP" altLang="en-US" b="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78772318"/>
                  </a:ext>
                </a:extLst>
              </a:tr>
            </a:tbl>
          </a:graphicData>
        </a:graphic>
      </p:graphicFrame>
      <p:pic>
        <p:nvPicPr>
          <p:cNvPr id="42" name="図 41"/>
          <p:cNvPicPr>
            <a:picLocks noChangeAspect="1"/>
          </p:cNvPicPr>
          <p:nvPr/>
        </p:nvPicPr>
        <p:blipFill rotWithShape="1">
          <a:blip r:embed="rId6"/>
          <a:srcRect l="18013" t="784" r="9365"/>
          <a:stretch/>
        </p:blipFill>
        <p:spPr>
          <a:xfrm>
            <a:off x="3571240" y="2600418"/>
            <a:ext cx="3126105" cy="3290200"/>
          </a:xfrm>
          <a:prstGeom prst="rect">
            <a:avLst/>
          </a:prstGeom>
          <a:ln w="19050">
            <a:solidFill>
              <a:schemeClr val="bg1"/>
            </a:solidFill>
          </a:ln>
        </p:spPr>
      </p:pic>
      <p:pic>
        <p:nvPicPr>
          <p:cNvPr id="43" name="図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20208" y="8770666"/>
            <a:ext cx="802967" cy="802967"/>
          </a:xfrm>
          <a:prstGeom prst="rect">
            <a:avLst/>
          </a:prstGeom>
        </p:spPr>
      </p:pic>
      <p:sp>
        <p:nvSpPr>
          <p:cNvPr id="44" name="テキスト ボックス 43"/>
          <p:cNvSpPr txBox="1"/>
          <p:nvPr/>
        </p:nvSpPr>
        <p:spPr>
          <a:xfrm>
            <a:off x="2224247" y="8681086"/>
            <a:ext cx="2969083" cy="461665"/>
          </a:xfrm>
          <a:prstGeom prst="rect">
            <a:avLst/>
          </a:prstGeom>
          <a:noFill/>
        </p:spPr>
        <p:txBody>
          <a:bodyPr wrap="none" rtlCol="0">
            <a:spAutoFit/>
          </a:bodyPr>
          <a:lstStyle/>
          <a:p>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大阪府内の犯罪統計</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5" name="テキスト ボックス 44"/>
          <p:cNvSpPr txBox="1"/>
          <p:nvPr/>
        </p:nvSpPr>
        <p:spPr>
          <a:xfrm>
            <a:off x="1013476" y="9335187"/>
            <a:ext cx="4856971" cy="307777"/>
          </a:xfrm>
          <a:prstGeom prst="rect">
            <a:avLst/>
          </a:prstGeom>
          <a:noFill/>
        </p:spPr>
        <p:txBody>
          <a:bodyPr wrap="none" rtlCol="0">
            <a:spAutoFit/>
          </a:bodyPr>
          <a:lstStyle/>
          <a:p>
            <a:r>
              <a:rPr kumimoji="1" lang="en-US" altLang="ja-JP" sz="1400" dirty="0">
                <a:solidFill>
                  <a:schemeClr val="bg1"/>
                </a:solidFill>
              </a:rPr>
              <a:t>https://www.police.pref.osaka.lg.jp/seikatsu/hanzai/11032.html</a:t>
            </a:r>
            <a:endParaRPr kumimoji="1" lang="ja-JP" altLang="en-US" sz="1400" dirty="0">
              <a:solidFill>
                <a:schemeClr val="bg1"/>
              </a:solidFill>
            </a:endParaRPr>
          </a:p>
        </p:txBody>
      </p:sp>
      <p:sp>
        <p:nvSpPr>
          <p:cNvPr id="47" name="テキスト ボックス 46"/>
          <p:cNvSpPr txBox="1"/>
          <p:nvPr/>
        </p:nvSpPr>
        <p:spPr>
          <a:xfrm>
            <a:off x="2609955" y="9108876"/>
            <a:ext cx="2159566" cy="307777"/>
          </a:xfrm>
          <a:prstGeom prst="rect">
            <a:avLst/>
          </a:prstGeom>
          <a:noFill/>
        </p:spPr>
        <p:txBody>
          <a:bodyPr wrap="none" rtlCol="0">
            <a:spAutoFit/>
          </a:bodyPr>
          <a:lstStyle/>
          <a:p>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大阪府警察ホームページ</a:t>
            </a:r>
            <a:endParaRPr kumimoji="1" lang="ja-JP" altLang="en-US" sz="1400" dirty="0">
              <a:solidFill>
                <a:schemeClr val="bg1"/>
              </a:solidFill>
              <a:latin typeface="HG丸ｺﾞｼｯｸM-PRO" panose="020F0600000000000000" pitchFamily="50" charset="-128"/>
              <a:ea typeface="HG丸ｺﾞｼｯｸM-PRO" panose="020F0600000000000000" pitchFamily="50" charset="-128"/>
            </a:endParaRPr>
          </a:p>
        </p:txBody>
      </p:sp>
      <p:pic>
        <p:nvPicPr>
          <p:cNvPr id="53" name="図 5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77137" y="8759130"/>
            <a:ext cx="658008" cy="623736"/>
          </a:xfrm>
          <a:prstGeom prst="rect">
            <a:avLst/>
          </a:prstGeom>
        </p:spPr>
      </p:pic>
      <p:cxnSp>
        <p:nvCxnSpPr>
          <p:cNvPr id="56" name="直線コネクタ 55"/>
          <p:cNvCxnSpPr/>
          <p:nvPr/>
        </p:nvCxnSpPr>
        <p:spPr>
          <a:xfrm>
            <a:off x="286452" y="1537689"/>
            <a:ext cx="635347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144694" y="6018194"/>
            <a:ext cx="1569660" cy="369332"/>
          </a:xfrm>
          <a:prstGeom prst="rect">
            <a:avLst/>
          </a:prstGeom>
          <a:solidFill>
            <a:schemeClr val="accent5">
              <a:lumMod val="50000"/>
            </a:schemeClr>
          </a:solidFill>
        </p:spPr>
        <p:txBody>
          <a:bodyPr wrap="none" rtlCol="0">
            <a:spAutoFit/>
          </a:bodyPr>
          <a:lstStyle/>
          <a:p>
            <a:r>
              <a:rPr kumimoji="1" lang="ja-JP" altLang="en-US" b="1" dirty="0" smtClean="0">
                <a:solidFill>
                  <a:srgbClr val="FFFF00"/>
                </a:solidFill>
                <a:latin typeface="HG丸ｺﾞｼｯｸM-PRO" panose="020F0600000000000000" pitchFamily="50" charset="-128"/>
                <a:ea typeface="HG丸ｺﾞｼｯｸM-PRO" panose="020F0600000000000000" pitchFamily="50" charset="-128"/>
              </a:rPr>
              <a:t>大阪重点犯罪</a:t>
            </a:r>
            <a:endParaRPr kumimoji="1"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58" name="テキスト ボックス 57"/>
          <p:cNvSpPr txBox="1"/>
          <p:nvPr/>
        </p:nvSpPr>
        <p:spPr>
          <a:xfrm>
            <a:off x="-2075543" y="3744686"/>
            <a:ext cx="184731" cy="369332"/>
          </a:xfrm>
          <a:prstGeom prst="rect">
            <a:avLst/>
          </a:prstGeom>
          <a:noFill/>
        </p:spPr>
        <p:txBody>
          <a:bodyPr wrap="none" rtlCol="0">
            <a:spAutoFit/>
          </a:bodyPr>
          <a:lstStyle/>
          <a:p>
            <a:endParaRPr kumimoji="1" lang="ja-JP" altLang="en-US" dirty="0"/>
          </a:p>
        </p:txBody>
      </p:sp>
      <p:sp>
        <p:nvSpPr>
          <p:cNvPr id="59" name="テキスト ボックス 58"/>
          <p:cNvSpPr txBox="1"/>
          <p:nvPr/>
        </p:nvSpPr>
        <p:spPr>
          <a:xfrm>
            <a:off x="5709157" y="5869848"/>
            <a:ext cx="1031051" cy="184666"/>
          </a:xfrm>
          <a:prstGeom prst="rect">
            <a:avLst/>
          </a:prstGeom>
          <a:noFill/>
        </p:spPr>
        <p:txBody>
          <a:bodyPr wrap="none" rtlCol="0">
            <a:spAutoFit/>
          </a:bodyPr>
          <a:lstStyle/>
          <a:p>
            <a:r>
              <a:rPr kumimoji="1" lang="en-US" altLang="ja-JP" sz="600" dirty="0" smtClean="0">
                <a:latin typeface="HG丸ｺﾞｼｯｸM-PRO" panose="020F0600000000000000" pitchFamily="50" charset="-128"/>
                <a:ea typeface="HG丸ｺﾞｼｯｸM-PRO" panose="020F0600000000000000" pitchFamily="50" charset="-128"/>
              </a:rPr>
              <a:t>※</a:t>
            </a:r>
            <a:r>
              <a:rPr kumimoji="1" lang="ja-JP" altLang="en-US" sz="600" dirty="0" smtClean="0">
                <a:latin typeface="HG丸ｺﾞｼｯｸM-PRO" panose="020F0600000000000000" pitchFamily="50" charset="-128"/>
                <a:ea typeface="HG丸ｺﾞｼｯｸM-PRO" panose="020F0600000000000000" pitchFamily="50" charset="-128"/>
              </a:rPr>
              <a:t>警察庁統計資料による</a:t>
            </a:r>
            <a:endParaRPr kumimoji="1" lang="ja-JP" altLang="en-US" sz="600" dirty="0">
              <a:latin typeface="HG丸ｺﾞｼｯｸM-PRO" panose="020F0600000000000000" pitchFamily="50" charset="-128"/>
              <a:ea typeface="HG丸ｺﾞｼｯｸM-PRO" panose="020F0600000000000000" pitchFamily="50" charset="-128"/>
            </a:endParaRPr>
          </a:p>
        </p:txBody>
      </p:sp>
      <p:sp>
        <p:nvSpPr>
          <p:cNvPr id="61" name="テキスト ボックス 60"/>
          <p:cNvSpPr txBox="1"/>
          <p:nvPr/>
        </p:nvSpPr>
        <p:spPr>
          <a:xfrm>
            <a:off x="132255" y="8152306"/>
            <a:ext cx="6820842" cy="276999"/>
          </a:xfrm>
          <a:prstGeom prst="rect">
            <a:avLst/>
          </a:prstGeom>
          <a:noFill/>
        </p:spPr>
        <p:txBody>
          <a:bodyPr wrap="square" rtlCol="0">
            <a:spAutoFit/>
          </a:bodyPr>
          <a:lstStyle/>
          <a:p>
            <a:r>
              <a:rPr kumimoji="1" lang="en-US" altLang="ja-JP" sz="600" dirty="0">
                <a:latin typeface="HG丸ｺﾞｼｯｸM-PRO" panose="020F0600000000000000" pitchFamily="50" charset="-128"/>
                <a:ea typeface="HG丸ｺﾞｼｯｸM-PRO" panose="020F0600000000000000" pitchFamily="50" charset="-128"/>
              </a:rPr>
              <a:t>※</a:t>
            </a:r>
            <a:r>
              <a:rPr kumimoji="1" lang="ja-JP" altLang="en-US" sz="600" dirty="0">
                <a:latin typeface="HG丸ｺﾞｼｯｸM-PRO" panose="020F0600000000000000" pitchFamily="50" charset="-128"/>
                <a:ea typeface="HG丸ｺﾞｼｯｸM-PRO" panose="020F0600000000000000" pitchFamily="50" charset="-128"/>
              </a:rPr>
              <a:t>　大阪府警察統計</a:t>
            </a:r>
            <a:r>
              <a:rPr kumimoji="1" lang="ja-JP" altLang="en-US" sz="600" dirty="0" smtClean="0">
                <a:latin typeface="HG丸ｺﾞｼｯｸM-PRO" panose="020F0600000000000000" pitchFamily="50" charset="-128"/>
                <a:ea typeface="HG丸ｺﾞｼｯｸM-PRO" panose="020F0600000000000000" pitchFamily="50" charset="-128"/>
              </a:rPr>
              <a:t>資料による</a:t>
            </a:r>
            <a:endParaRPr kumimoji="1" lang="en-US" altLang="ja-JP" sz="600" dirty="0" smtClean="0">
              <a:latin typeface="HG丸ｺﾞｼｯｸM-PRO" panose="020F0600000000000000" pitchFamily="50" charset="-128"/>
              <a:ea typeface="HG丸ｺﾞｼｯｸM-PRO" panose="020F0600000000000000" pitchFamily="50" charset="-128"/>
            </a:endParaRPr>
          </a:p>
          <a:p>
            <a:r>
              <a:rPr kumimoji="1" lang="en-US" altLang="ja-JP" sz="600" dirty="0">
                <a:latin typeface="HG丸ｺﾞｼｯｸM-PRO" panose="020F0600000000000000" pitchFamily="50" charset="-128"/>
                <a:ea typeface="HG丸ｺﾞｼｯｸM-PRO" panose="020F0600000000000000" pitchFamily="50" charset="-128"/>
              </a:rPr>
              <a:t>※</a:t>
            </a:r>
            <a:r>
              <a:rPr kumimoji="1" lang="ja-JP" altLang="en-US" sz="600" dirty="0">
                <a:latin typeface="HG丸ｺﾞｼｯｸM-PRO" panose="020F0600000000000000" pitchFamily="50" charset="-128"/>
                <a:ea typeface="HG丸ｺﾞｼｯｸM-PRO" panose="020F0600000000000000" pitchFamily="50" charset="-128"/>
              </a:rPr>
              <a:t>　痴漢は、刑法犯ではなく大阪府公衆に著しく迷惑をかける暴力的不良行為等の防止に関する条例第６条第１項第１号違反（特別法犯）</a:t>
            </a:r>
            <a:r>
              <a:rPr kumimoji="1" lang="ja-JP" altLang="en-US" sz="600" dirty="0" smtClean="0">
                <a:latin typeface="HG丸ｺﾞｼｯｸM-PRO" panose="020F0600000000000000" pitchFamily="50" charset="-128"/>
                <a:ea typeface="HG丸ｺﾞｼｯｸM-PRO" panose="020F0600000000000000" pitchFamily="50" charset="-128"/>
              </a:rPr>
              <a:t>であるため認知</a:t>
            </a:r>
            <a:r>
              <a:rPr kumimoji="1" lang="ja-JP" altLang="en-US" sz="600" dirty="0">
                <a:latin typeface="HG丸ｺﾞｼｯｸM-PRO" panose="020F0600000000000000" pitchFamily="50" charset="-128"/>
                <a:ea typeface="HG丸ｺﾞｼｯｸM-PRO" panose="020F0600000000000000" pitchFamily="50" charset="-128"/>
              </a:rPr>
              <a:t>件数はない。</a:t>
            </a:r>
          </a:p>
        </p:txBody>
      </p:sp>
      <p:sp>
        <p:nvSpPr>
          <p:cNvPr id="62" name="テキスト ボックス 61"/>
          <p:cNvSpPr txBox="1"/>
          <p:nvPr/>
        </p:nvSpPr>
        <p:spPr>
          <a:xfrm>
            <a:off x="132255" y="6469474"/>
            <a:ext cx="6628312"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下表</a:t>
            </a:r>
            <a:r>
              <a:rPr kumimoji="1" lang="ja-JP" altLang="en-US" sz="1400" dirty="0" smtClean="0">
                <a:latin typeface="HG丸ｺﾞｼｯｸM-PRO" panose="020F0600000000000000" pitchFamily="50" charset="-128"/>
                <a:ea typeface="HG丸ｺﾞｼｯｸM-PRO" panose="020F0600000000000000" pitchFamily="50" charset="-128"/>
              </a:rPr>
              <a:t>のとおり、「強制性交等」及び「公然わいせつ」を除く罪種が減少しました。</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pic>
        <p:nvPicPr>
          <p:cNvPr id="65" name="図 6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43230" y="5982696"/>
            <a:ext cx="3530976" cy="477023"/>
          </a:xfrm>
          <a:prstGeom prst="rect">
            <a:avLst/>
          </a:prstGeom>
        </p:spPr>
      </p:pic>
      <p:pic>
        <p:nvPicPr>
          <p:cNvPr id="68" name="図 67"/>
          <p:cNvPicPr>
            <a:picLocks noChangeAspect="1"/>
          </p:cNvPicPr>
          <p:nvPr/>
        </p:nvPicPr>
        <p:blipFill>
          <a:blip r:embed="rId10"/>
          <a:stretch>
            <a:fillRect/>
          </a:stretch>
        </p:blipFill>
        <p:spPr>
          <a:xfrm>
            <a:off x="138386" y="6808674"/>
            <a:ext cx="6545570" cy="1375125"/>
          </a:xfrm>
          <a:prstGeom prst="rect">
            <a:avLst/>
          </a:prstGeom>
          <a:solidFill>
            <a:schemeClr val="bg1">
              <a:lumMod val="95000"/>
            </a:schemeClr>
          </a:solidFill>
        </p:spPr>
      </p:pic>
      <p:grpSp>
        <p:nvGrpSpPr>
          <p:cNvPr id="74" name="グループ化 73"/>
          <p:cNvGrpSpPr/>
          <p:nvPr/>
        </p:nvGrpSpPr>
        <p:grpSpPr>
          <a:xfrm rot="10800000">
            <a:off x="84014" y="8549050"/>
            <a:ext cx="523015" cy="1243092"/>
            <a:chOff x="-1206915" y="6031457"/>
            <a:chExt cx="601249" cy="1243092"/>
          </a:xfrm>
        </p:grpSpPr>
        <p:sp>
          <p:nvSpPr>
            <p:cNvPr id="72" name="片側の 2 つの角を丸めた四角形 71"/>
            <p:cNvSpPr/>
            <p:nvPr/>
          </p:nvSpPr>
          <p:spPr>
            <a:xfrm rot="16200000">
              <a:off x="-1533047" y="6382207"/>
              <a:ext cx="1233896" cy="550788"/>
            </a:xfrm>
            <a:prstGeom prst="round2Same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pic>
          <p:nvPicPr>
            <p:cNvPr id="52" name="図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0800000">
              <a:off x="-1206915" y="6031457"/>
              <a:ext cx="296835" cy="1232012"/>
            </a:xfrm>
            <a:prstGeom prst="rect">
              <a:avLst/>
            </a:prstGeom>
          </p:spPr>
        </p:pic>
        <p:sp>
          <p:nvSpPr>
            <p:cNvPr id="70" name="テキスト ボックス 69"/>
            <p:cNvSpPr txBox="1"/>
            <p:nvPr/>
          </p:nvSpPr>
          <p:spPr>
            <a:xfrm rot="10800000">
              <a:off x="-1005776" y="6272070"/>
              <a:ext cx="400110" cy="797654"/>
            </a:xfrm>
            <a:prstGeom prst="rect">
              <a:avLst/>
            </a:prstGeom>
            <a:noFill/>
          </p:spPr>
          <p:txBody>
            <a:bodyPr vert="eaVert" wrap="none" rtlCol="0">
              <a:spAutoFit/>
            </a:bodyPr>
            <a:lstStyle/>
            <a:p>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詳しくは</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208222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290</Words>
  <Application>Microsoft Office PowerPoint</Application>
  <PresentationFormat>A4 210 x 297 mm</PresentationFormat>
  <Paragraphs>37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HG創英角ｺﾞｼｯｸUB</vt:lpstr>
      <vt:lpstr>ＭＳ 明朝</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2021-02-09T01:01:07Z</dcterms:created>
  <dcterms:modified xsi:type="dcterms:W3CDTF">2021-02-09T08:29:30Z</dcterms:modified>
</cp:coreProperties>
</file>