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2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12" autoAdjust="0"/>
    <p:restoredTop sz="94660"/>
  </p:normalViewPr>
  <p:slideViewPr>
    <p:cSldViewPr snapToGrid="0">
      <p:cViewPr varScale="1">
        <p:scale>
          <a:sx n="46" d="100"/>
          <a:sy n="46" d="100"/>
        </p:scale>
        <p:origin x="27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2B0A6-C037-4C56-A122-A93BF48E57BF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3260D-A044-4D13-B0ED-C36D0A377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70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97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08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90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53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0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10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33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58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87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9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F2317-9BF4-44F1-A000-4B771EB59D0B}" type="datetimeFigureOut">
              <a:rPr kumimoji="1" lang="ja-JP" altLang="en-US" smtClean="0"/>
              <a:t>2020/7/29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EEC67-613C-4646-8F4E-ED19BE4D62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58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29027" y="490228"/>
            <a:ext cx="6795410" cy="9372237"/>
          </a:xfrm>
          <a:prstGeom prst="rect">
            <a:avLst/>
          </a:prstGeom>
          <a:noFill/>
          <a:ln w="19050">
            <a:solidFill>
              <a:srgbClr val="00B05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21431" y="34244"/>
            <a:ext cx="6817520" cy="1026777"/>
          </a:xfrm>
          <a:prstGeom prst="horizontalScroll">
            <a:avLst>
              <a:gd name="adj" fmla="val 10645"/>
            </a:avLst>
          </a:prstGeom>
          <a:solidFill>
            <a:schemeClr val="bg1"/>
          </a:solidFill>
          <a:ln w="28575">
            <a:solidFill>
              <a:srgbClr val="7F7F7F"/>
            </a:solidFill>
            <a:round/>
            <a:headEnd/>
            <a:tailEnd/>
          </a:ln>
        </p:spPr>
        <p:txBody>
          <a:bodyPr wrap="square" lIns="74295" tIns="8890" rIns="74295" bIns="889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050">
                <a:solidFill>
                  <a:srgbClr val="000000"/>
                </a:solidFill>
                <a:latin typeface="ＭＳ 明朝"/>
                <a:ea typeface="ＭＳ 明朝"/>
              </a:rPr>
              <a:t>　　　　　　　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59" y="235396"/>
            <a:ext cx="1043386" cy="65003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59" y="331883"/>
            <a:ext cx="478295" cy="52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086606" y="214110"/>
            <a:ext cx="3407557" cy="66462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buNone/>
            </a:pPr>
            <a:r>
              <a:rPr lang="ja-JP" altLang="en-US" sz="3600" b="1" kern="10" dirty="0">
                <a:ln w="3175">
                  <a:solidFill>
                    <a:srgbClr val="243F6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4F81BD"/>
                    </a:gs>
                    <a:gs pos="100000">
                      <a:srgbClr val="4F81BD">
                        <a:gamma/>
                        <a:tint val="20000"/>
                        <a:invGamma/>
                      </a:srgbClr>
                    </a:gs>
                  </a:gsLst>
                  <a:lin ang="5400000" scaled="1"/>
                </a:gradFill>
                <a:effectLst>
                  <a:prstShdw prst="shdw18" dist="17961" dir="13500000">
                    <a:srgbClr val="243F60">
                      <a:gamma/>
                      <a:shade val="60000"/>
                      <a:invGamma/>
                    </a:srgbClr>
                  </a:prstShdw>
                </a:effectLst>
                <a:latin typeface="HG創英角ｺﾞｼｯｸUB"/>
                <a:ea typeface="HG創英角ｺﾞｼｯｸUB"/>
              </a:rPr>
              <a:t> 安まち通信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680714"/>
              </p:ext>
            </p:extLst>
          </p:nvPr>
        </p:nvGraphicFramePr>
        <p:xfrm>
          <a:off x="5040230" y="186109"/>
          <a:ext cx="1710949" cy="713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令和２年７月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6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大阪府安全なまちづくり推進会議</a:t>
                      </a:r>
                      <a:endParaRPr kumimoji="1" lang="ja-JP" altLang="en-US" sz="8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令和２年度　第５号</a:t>
                      </a:r>
                      <a:endParaRPr kumimoji="1" lang="ja-JP" altLang="en-US" sz="9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テキスト ボックス 23"/>
          <p:cNvSpPr txBox="1"/>
          <p:nvPr/>
        </p:nvSpPr>
        <p:spPr>
          <a:xfrm>
            <a:off x="327088" y="1535003"/>
            <a:ext cx="62062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大阪府警察より、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本年６月末時点における特殊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詐欺の認知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状況が公表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されました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下表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のとおり、「オール大阪」に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よる取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り組み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よって、被害件数、被害金額とも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endParaRPr kumimoji="1"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昨年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より減少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しています。</a:t>
            </a:r>
            <a:endParaRPr kumimoji="1" lang="en-US" altLang="ja-JP" sz="12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特殊詐欺被害の撲滅に向けて、引き続き、被害の未然防止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にご協力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をお願い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します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1200" dirty="0"/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927" y="5532351"/>
            <a:ext cx="2988774" cy="4309556"/>
          </a:xfrm>
          <a:prstGeom prst="rect">
            <a:avLst/>
          </a:prstGeom>
        </p:spPr>
      </p:pic>
      <p:grpSp>
        <p:nvGrpSpPr>
          <p:cNvPr id="29" name="グループ化 28"/>
          <p:cNvGrpSpPr/>
          <p:nvPr/>
        </p:nvGrpSpPr>
        <p:grpSpPr>
          <a:xfrm>
            <a:off x="410252" y="2792139"/>
            <a:ext cx="5906317" cy="2882530"/>
            <a:chOff x="204132" y="2852330"/>
            <a:chExt cx="5906317" cy="2882530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282657" y="5550194"/>
              <a:ext cx="2040943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+mn-ea"/>
                </a:rPr>
                <a:t>　</a:t>
              </a:r>
              <a:r>
                <a:rPr kumimoji="1" lang="en-US" altLang="ja-JP" sz="600" dirty="0">
                  <a:latin typeface="+mn-ea"/>
                </a:rPr>
                <a:t>※</a:t>
              </a:r>
              <a:r>
                <a:rPr kumimoji="1" lang="ja-JP" altLang="en-US" sz="600" dirty="0">
                  <a:latin typeface="+mn-ea"/>
                </a:rPr>
                <a:t>平成</a:t>
              </a:r>
              <a:r>
                <a:rPr kumimoji="1" lang="en-US" altLang="ja-JP" sz="600" dirty="0">
                  <a:latin typeface="+mn-ea"/>
                </a:rPr>
                <a:t>30</a:t>
              </a:r>
              <a:r>
                <a:rPr kumimoji="1" lang="ja-JP" altLang="en-US" sz="600" dirty="0">
                  <a:latin typeface="+mn-ea"/>
                </a:rPr>
                <a:t>年以降は、キャッシュカード詐欺盗を含む</a:t>
              </a:r>
            </a:p>
          </p:txBody>
        </p:sp>
        <p:pic>
          <p:nvPicPr>
            <p:cNvPr id="27" name="図 2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4132" y="2852330"/>
              <a:ext cx="5906317" cy="2750754"/>
            </a:xfrm>
            <a:prstGeom prst="rect">
              <a:avLst/>
            </a:prstGeom>
          </p:spPr>
        </p:pic>
      </p:grpSp>
      <p:grpSp>
        <p:nvGrpSpPr>
          <p:cNvPr id="35" name="グループ化 34"/>
          <p:cNvGrpSpPr/>
          <p:nvPr/>
        </p:nvGrpSpPr>
        <p:grpSpPr>
          <a:xfrm>
            <a:off x="90499" y="2430116"/>
            <a:ext cx="3262301" cy="338275"/>
            <a:chOff x="189559" y="2422496"/>
            <a:chExt cx="3262301" cy="338275"/>
          </a:xfrm>
        </p:grpSpPr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559" y="2422496"/>
              <a:ext cx="3262301" cy="338275"/>
            </a:xfrm>
            <a:prstGeom prst="rect">
              <a:avLst/>
            </a:prstGeom>
          </p:spPr>
        </p:pic>
        <p:sp>
          <p:nvSpPr>
            <p:cNvPr id="32" name="テキスト ボックス 31"/>
            <p:cNvSpPr txBox="1"/>
            <p:nvPr/>
          </p:nvSpPr>
          <p:spPr>
            <a:xfrm>
              <a:off x="272663" y="2428541"/>
              <a:ext cx="30572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★認知件数及び被害金額の年別推移</a:t>
              </a:r>
              <a:endParaRPr kumimoji="1"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90500" y="5663874"/>
            <a:ext cx="3262300" cy="338275"/>
            <a:chOff x="189559" y="5674691"/>
            <a:chExt cx="3529904" cy="338275"/>
          </a:xfrm>
        </p:grpSpPr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559" y="5674691"/>
              <a:ext cx="3529904" cy="338275"/>
            </a:xfrm>
            <a:prstGeom prst="rect">
              <a:avLst/>
            </a:prstGeom>
          </p:spPr>
        </p:pic>
        <p:sp>
          <p:nvSpPr>
            <p:cNvPr id="34" name="テキスト ボックス 33"/>
            <p:cNvSpPr txBox="1"/>
            <p:nvPr/>
          </p:nvSpPr>
          <p:spPr>
            <a:xfrm>
              <a:off x="273144" y="5681828"/>
              <a:ext cx="29858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★認知件数及び被害金額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【</a:t>
              </a:r>
              <a:r>
                <a:rPr kumimoji="1" lang="ja-JP" altLang="en-US" sz="1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暫定値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】</a:t>
              </a:r>
              <a:endParaRPr kumimoji="1"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37" name="図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35572">
            <a:off x="5466603" y="5658525"/>
            <a:ext cx="1228522" cy="456089"/>
          </a:xfrm>
          <a:prstGeom prst="rect">
            <a:avLst/>
          </a:prstGeom>
        </p:spPr>
      </p:pic>
      <p:grpSp>
        <p:nvGrpSpPr>
          <p:cNvPr id="40" name="グループ化 39"/>
          <p:cNvGrpSpPr/>
          <p:nvPr/>
        </p:nvGrpSpPr>
        <p:grpSpPr>
          <a:xfrm>
            <a:off x="132341" y="1019839"/>
            <a:ext cx="6549221" cy="484667"/>
            <a:chOff x="-448842" y="1655113"/>
            <a:chExt cx="6549221" cy="484667"/>
          </a:xfrm>
        </p:grpSpPr>
        <p:pic>
          <p:nvPicPr>
            <p:cNvPr id="38" name="図 3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48842" y="1674023"/>
              <a:ext cx="6549221" cy="465757"/>
            </a:xfrm>
            <a:prstGeom prst="rect">
              <a:avLst/>
            </a:prstGeom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-384628" y="1655113"/>
              <a:ext cx="6420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 smtClean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特殊詐欺認知状況（令和２年上半期）</a:t>
              </a:r>
              <a:endParaRPr kumimoji="1" lang="en-US" altLang="ja-JP" sz="2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 flipH="1">
            <a:off x="4071160" y="6398936"/>
            <a:ext cx="2289175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　オレオレ詐欺の認知件数及び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被害金額が大幅に減少した。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キャッシュカード詐欺盗の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認知件数及び被害金額が大幅に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減少している。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架空料金請求詐欺（未払い料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金などの架空事実を口実とした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もの）が増加傾向にあるので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注意！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1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還付金詐欺（税金還付等を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装い、被害者に</a:t>
            </a:r>
            <a:r>
              <a:rPr kumimoji="1"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ATM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を操作さ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せるもの）が増加傾向にあるの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で注意！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被害者の約８割が６５歳以上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の高齢者が占めており、防犯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機能付電話機の活用など電話に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でない対策が効果的である！</a:t>
            </a:r>
            <a:endParaRPr kumimoji="1"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41299" y="9687721"/>
            <a:ext cx="350769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 smtClean="0">
                <a:latin typeface="+mn-ea"/>
              </a:rPr>
              <a:t>※</a:t>
            </a:r>
            <a:r>
              <a:rPr kumimoji="1" lang="ja-JP" altLang="en-US" sz="600" dirty="0" smtClean="0">
                <a:latin typeface="+mn-ea"/>
              </a:rPr>
              <a:t>キャッシュカード</a:t>
            </a:r>
            <a:r>
              <a:rPr kumimoji="1" lang="ja-JP" altLang="en-US" sz="600" dirty="0">
                <a:latin typeface="+mn-ea"/>
              </a:rPr>
              <a:t>手交型及び窃取型の特殊詐欺における</a:t>
            </a:r>
            <a:r>
              <a:rPr kumimoji="1" lang="en-US" altLang="ja-JP" sz="600" dirty="0">
                <a:latin typeface="+mn-ea"/>
              </a:rPr>
              <a:t>ATM</a:t>
            </a:r>
            <a:r>
              <a:rPr kumimoji="1" lang="ja-JP" altLang="en-US" sz="600" dirty="0">
                <a:latin typeface="+mn-ea"/>
              </a:rPr>
              <a:t>から</a:t>
            </a:r>
            <a:r>
              <a:rPr kumimoji="1" lang="ja-JP" altLang="en-US" sz="600" dirty="0" smtClean="0">
                <a:latin typeface="+mn-ea"/>
              </a:rPr>
              <a:t>引き出された被害金額</a:t>
            </a:r>
            <a:r>
              <a:rPr kumimoji="1" lang="ja-JP" altLang="en-US" sz="600" dirty="0">
                <a:latin typeface="+mn-ea"/>
              </a:rPr>
              <a:t>を</a:t>
            </a:r>
            <a:r>
              <a:rPr kumimoji="1" lang="ja-JP" altLang="en-US" sz="600" dirty="0" smtClean="0">
                <a:latin typeface="+mn-ea"/>
              </a:rPr>
              <a:t>含む</a:t>
            </a:r>
            <a:endParaRPr kumimoji="1" lang="en-US" altLang="ja-JP" sz="600" dirty="0" smtClean="0">
              <a:latin typeface="+mn-ea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5841" y="6050098"/>
            <a:ext cx="3441650" cy="365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2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286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HG創英角ｺﾞｼｯｸUB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2020-07-29T05:06:10Z</dcterms:created>
  <dcterms:modified xsi:type="dcterms:W3CDTF">2020-07-29T05:07:06Z</dcterms:modified>
</cp:coreProperties>
</file>