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2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12" autoAdjust="0"/>
    <p:restoredTop sz="94660"/>
  </p:normalViewPr>
  <p:slideViewPr>
    <p:cSldViewPr snapToGrid="0">
      <p:cViewPr varScale="1">
        <p:scale>
          <a:sx n="46" d="100"/>
          <a:sy n="46" d="100"/>
        </p:scale>
        <p:origin x="277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976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308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190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853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02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10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338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58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87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69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F2317-9BF4-44F1-A000-4B771EB59D0B}" type="datetimeFigureOut">
              <a:rPr kumimoji="1" lang="ja-JP" altLang="en-US" smtClean="0"/>
              <a:t>2020/10/29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EEC67-613C-4646-8F4E-ED19BE4D62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586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11" Type="http://schemas.openxmlformats.org/officeDocument/2006/relationships/image" Target="../media/image7.png"/><Relationship Id="rId5" Type="http://schemas.openxmlformats.org/officeDocument/2006/relationships/image" Target="../media/image4.emf"/><Relationship Id="rId10" Type="http://schemas.openxmlformats.org/officeDocument/2006/relationships/image" Target="../media/image6.png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52399" y="465183"/>
            <a:ext cx="6717544" cy="9372237"/>
          </a:xfrm>
          <a:prstGeom prst="rect">
            <a:avLst/>
          </a:prstGeom>
          <a:noFill/>
          <a:ln w="19050">
            <a:solidFill>
              <a:schemeClr val="accent1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AutoShape 1"/>
          <p:cNvSpPr>
            <a:spLocks noChangeArrowheads="1"/>
          </p:cNvSpPr>
          <p:nvPr/>
        </p:nvSpPr>
        <p:spPr bwMode="auto">
          <a:xfrm>
            <a:off x="26336" y="22699"/>
            <a:ext cx="6791325" cy="1159984"/>
          </a:xfrm>
          <a:prstGeom prst="horizontalScroll">
            <a:avLst>
              <a:gd name="adj" fmla="val 10645"/>
            </a:avLst>
          </a:prstGeom>
          <a:solidFill>
            <a:schemeClr val="bg1"/>
          </a:solidFill>
          <a:ln w="28575">
            <a:solidFill>
              <a:srgbClr val="7F7F7F"/>
            </a:solidFill>
            <a:round/>
            <a:headEnd/>
            <a:tailEnd/>
          </a:ln>
        </p:spPr>
        <p:txBody>
          <a:bodyPr wrap="square" lIns="74295" tIns="8890" rIns="74295" bIns="889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defRPr sz="1000"/>
            </a:pPr>
            <a:r>
              <a:rPr lang="ja-JP" altLang="en-US" sz="1050">
                <a:solidFill>
                  <a:srgbClr val="000000"/>
                </a:solidFill>
                <a:latin typeface="ＭＳ 明朝"/>
                <a:ea typeface="ＭＳ 明朝"/>
              </a:rPr>
              <a:t>　　　　　　　</a:t>
            </a:r>
          </a:p>
        </p:txBody>
      </p:sp>
      <p:pic>
        <p:nvPicPr>
          <p:cNvPr id="10" name="図 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85" y="320337"/>
            <a:ext cx="529150" cy="58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WordArt 5"/>
          <p:cNvSpPr>
            <a:spLocks noChangeArrowheads="1" noChangeShapeType="1" noTextEdit="1"/>
          </p:cNvSpPr>
          <p:nvPr/>
        </p:nvSpPr>
        <p:spPr bwMode="auto">
          <a:xfrm>
            <a:off x="1024836" y="266064"/>
            <a:ext cx="3407557" cy="664620"/>
          </a:xfrm>
          <a:prstGeom prst="rect">
            <a:avLst/>
          </a:prstGeom>
        </p:spPr>
        <p:txBody>
          <a:bodyPr wrap="none" numCol="1" fromWordArt="1">
            <a:prstTxWarp prst="textPlain">
              <a:avLst>
                <a:gd name="adj" fmla="val 50000"/>
              </a:avLst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buNone/>
            </a:pPr>
            <a:r>
              <a:rPr lang="ja-JP" altLang="en-US" sz="3600" b="1" kern="10" dirty="0" smtClean="0">
                <a:ln w="3175">
                  <a:solidFill>
                    <a:srgbClr val="243F6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4F81BD"/>
                    </a:gs>
                    <a:gs pos="100000">
                      <a:srgbClr val="4F81BD">
                        <a:gamma/>
                        <a:tint val="20000"/>
                        <a:invGamma/>
                      </a:srgbClr>
                    </a:gs>
                  </a:gsLst>
                  <a:lin ang="5400000" scaled="1"/>
                </a:gradFill>
                <a:effectLst>
                  <a:prstShdw prst="shdw18" dist="17961" dir="13500000">
                    <a:srgbClr val="243F60">
                      <a:gamma/>
                      <a:shade val="60000"/>
                      <a:invGamma/>
                    </a:srgbClr>
                  </a:prstShdw>
                </a:effectLst>
                <a:latin typeface="HG創英角ｺﾞｼｯｸUB"/>
                <a:ea typeface="HG創英角ｺﾞｼｯｸUB"/>
              </a:rPr>
              <a:t>安まち通信</a:t>
            </a:r>
            <a:endParaRPr lang="ja-JP" altLang="en-US" sz="3600" b="1" kern="10" dirty="0">
              <a:ln w="3175">
                <a:solidFill>
                  <a:srgbClr val="243F6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4F81BD"/>
                  </a:gs>
                  <a:gs pos="100000">
                    <a:srgbClr val="4F81BD">
                      <a:gamma/>
                      <a:tint val="20000"/>
                      <a:invGamma/>
                    </a:srgbClr>
                  </a:gs>
                </a:gsLst>
                <a:lin ang="5400000" scaled="1"/>
              </a:gradFill>
              <a:effectLst>
                <a:prstShdw prst="shdw18" dist="17961" dir="13500000">
                  <a:srgbClr val="243F60">
                    <a:gamma/>
                    <a:shade val="60000"/>
                    <a:invGamma/>
                  </a:srgbClr>
                </a:prstShdw>
              </a:effectLst>
              <a:latin typeface="HG創英角ｺﾞｼｯｸUB"/>
              <a:ea typeface="HG創英角ｺﾞｼｯｸUB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732938"/>
              </p:ext>
            </p:extLst>
          </p:nvPr>
        </p:nvGraphicFramePr>
        <p:xfrm>
          <a:off x="5029260" y="238063"/>
          <a:ext cx="1710949" cy="713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0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月</a:t>
                      </a:r>
                      <a:r>
                        <a:rPr kumimoji="1" lang="en-US" altLang="ja-JP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29</a:t>
                      </a:r>
                      <a:r>
                        <a:rPr kumimoji="1" lang="ja-JP" altLang="en-US" sz="1000" b="0" dirty="0" smtClean="0">
                          <a:solidFill>
                            <a:schemeClr val="tx1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aseline="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大阪府安全なまちづくり推進会議</a:t>
                      </a:r>
                      <a:endParaRPr kumimoji="1" lang="ja-JP" altLang="en-US" sz="800" baseline="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令和２年度　第８号</a:t>
                      </a:r>
                      <a:endParaRPr kumimoji="1" lang="ja-JP" altLang="en-US" sz="9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3869" y="257669"/>
            <a:ext cx="513796" cy="692221"/>
          </a:xfrm>
          <a:prstGeom prst="rect">
            <a:avLst/>
          </a:prstGeom>
        </p:spPr>
      </p:pic>
      <p:sp>
        <p:nvSpPr>
          <p:cNvPr id="15" name="吹き出し: 四角形 64">
            <a:extLst>
              <a:ext uri="{FF2B5EF4-FFF2-40B4-BE49-F238E27FC236}">
                <a16:creationId xmlns:a16="http://schemas.microsoft.com/office/drawing/2014/main" id="{2B167599-FD16-4DBE-9908-6D4CE7A3424B}"/>
              </a:ext>
            </a:extLst>
          </p:cNvPr>
          <p:cNvSpPr/>
          <p:nvPr/>
        </p:nvSpPr>
        <p:spPr>
          <a:xfrm>
            <a:off x="109657" y="6559397"/>
            <a:ext cx="3604731" cy="1336524"/>
          </a:xfrm>
          <a:prstGeom prst="wedgeRectCallout">
            <a:avLst>
              <a:gd name="adj1" fmla="val -44889"/>
              <a:gd name="adj2" fmla="val -13211"/>
            </a:avLst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Group 11">
            <a:extLst>
              <a:ext uri="{FF2B5EF4-FFF2-40B4-BE49-F238E27FC236}">
                <a16:creationId xmlns:a16="http://schemas.microsoft.com/office/drawing/2014/main" id="{9273EE7E-AB62-48B9-903B-E7854DFFB2C8}"/>
              </a:ext>
            </a:extLst>
          </p:cNvPr>
          <p:cNvGrpSpPr>
            <a:grpSpLocks/>
          </p:cNvGrpSpPr>
          <p:nvPr/>
        </p:nvGrpSpPr>
        <p:grpSpPr bwMode="auto">
          <a:xfrm>
            <a:off x="757617" y="1205955"/>
            <a:ext cx="5158045" cy="702298"/>
            <a:chOff x="-18" y="-65"/>
            <a:chExt cx="754" cy="806"/>
          </a:xfrm>
        </p:grpSpPr>
        <p:pic>
          <p:nvPicPr>
            <p:cNvPr id="17" name="Picture 13">
              <a:extLst>
                <a:ext uri="{FF2B5EF4-FFF2-40B4-BE49-F238E27FC236}">
                  <a16:creationId xmlns:a16="http://schemas.microsoft.com/office/drawing/2014/main" id="{D1ABB63F-1E10-417C-ABAA-102CDA081D6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" y="348"/>
              <a:ext cx="281" cy="393"/>
            </a:xfrm>
            <a:prstGeom prst="rect">
              <a:avLst/>
            </a:prstGeom>
            <a:noFill/>
            <a:ln>
              <a:noFill/>
            </a:ln>
            <a:extLst/>
          </p:spPr>
        </p:pic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AFEBFEEF-0632-427D-B306-2D7291E42F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8" y="-65"/>
              <a:ext cx="754" cy="678"/>
            </a:xfrm>
            <a:custGeom>
              <a:avLst/>
              <a:gdLst>
                <a:gd name="T0" fmla="*/ 6642 w 21600"/>
                <a:gd name="T1" fmla="*/ 12859 h 21600"/>
                <a:gd name="T2" fmla="*/ 7389 w 21600"/>
                <a:gd name="T3" fmla="*/ 11685 h 21600"/>
                <a:gd name="T4" fmla="*/ 4028 w 21600"/>
                <a:gd name="T5" fmla="*/ 8651 h 21600"/>
                <a:gd name="T6" fmla="*/ 1234 w 21600"/>
                <a:gd name="T7" fmla="*/ 6773 h 21600"/>
                <a:gd name="T8" fmla="*/ 747 w 21600"/>
                <a:gd name="T9" fmla="*/ 5544 h 21600"/>
                <a:gd name="T10" fmla="*/ 1965 w 21600"/>
                <a:gd name="T11" fmla="*/ 5544 h 21600"/>
                <a:gd name="T12" fmla="*/ 1315 w 21600"/>
                <a:gd name="T13" fmla="*/ 5256 h 21600"/>
                <a:gd name="T14" fmla="*/ 3232 w 21600"/>
                <a:gd name="T15" fmla="*/ 5274 h 21600"/>
                <a:gd name="T16" fmla="*/ 4807 w 21600"/>
                <a:gd name="T17" fmla="*/ 5617 h 21600"/>
                <a:gd name="T18" fmla="*/ 9582 w 21600"/>
                <a:gd name="T19" fmla="*/ 8055 h 21600"/>
                <a:gd name="T20" fmla="*/ 12668 w 21600"/>
                <a:gd name="T21" fmla="*/ 3793 h 21600"/>
                <a:gd name="T22" fmla="*/ 13934 w 21600"/>
                <a:gd name="T23" fmla="*/ 1192 h 21600"/>
                <a:gd name="T24" fmla="*/ 15136 w 21600"/>
                <a:gd name="T25" fmla="*/ 452 h 21600"/>
                <a:gd name="T26" fmla="*/ 17069 w 21600"/>
                <a:gd name="T27" fmla="*/ 361 h 21600"/>
                <a:gd name="T28" fmla="*/ 19310 w 21600"/>
                <a:gd name="T29" fmla="*/ 2456 h 21600"/>
                <a:gd name="T30" fmla="*/ 19960 w 21600"/>
                <a:gd name="T31" fmla="*/ 4605 h 21600"/>
                <a:gd name="T32" fmla="*/ 19472 w 21600"/>
                <a:gd name="T33" fmla="*/ 6592 h 21600"/>
                <a:gd name="T34" fmla="*/ 17881 w 21600"/>
                <a:gd name="T35" fmla="*/ 8542 h 21600"/>
                <a:gd name="T36" fmla="*/ 15867 w 21600"/>
                <a:gd name="T37" fmla="*/ 9283 h 21600"/>
                <a:gd name="T38" fmla="*/ 14340 w 21600"/>
                <a:gd name="T39" fmla="*/ 10547 h 21600"/>
                <a:gd name="T40" fmla="*/ 19164 w 21600"/>
                <a:gd name="T41" fmla="*/ 15062 h 21600"/>
                <a:gd name="T42" fmla="*/ 20869 w 21600"/>
                <a:gd name="T43" fmla="*/ 16724 h 21600"/>
                <a:gd name="T44" fmla="*/ 21438 w 21600"/>
                <a:gd name="T45" fmla="*/ 18259 h 21600"/>
                <a:gd name="T46" fmla="*/ 21178 w 21600"/>
                <a:gd name="T47" fmla="*/ 20336 h 21600"/>
                <a:gd name="T48" fmla="*/ 20252 w 21600"/>
                <a:gd name="T49" fmla="*/ 21347 h 21600"/>
                <a:gd name="T50" fmla="*/ 18693 w 21600"/>
                <a:gd name="T51" fmla="*/ 21257 h 21600"/>
                <a:gd name="T52" fmla="*/ 17215 w 21600"/>
                <a:gd name="T53" fmla="*/ 20498 h 21600"/>
                <a:gd name="T54" fmla="*/ 16452 w 21600"/>
                <a:gd name="T55" fmla="*/ 19595 h 21600"/>
                <a:gd name="T56" fmla="*/ 11563 w 21600"/>
                <a:gd name="T57" fmla="*/ 13852 h 21600"/>
                <a:gd name="T58" fmla="*/ 10703 w 21600"/>
                <a:gd name="T59" fmla="*/ 14864 h 21600"/>
                <a:gd name="T60" fmla="*/ 6642 w 21600"/>
                <a:gd name="T61" fmla="*/ 1285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600" h="21600">
                  <a:moveTo>
                    <a:pt x="6642" y="12859"/>
                  </a:moveTo>
                  <a:cubicBezTo>
                    <a:pt x="6935" y="12353"/>
                    <a:pt x="7195" y="11956"/>
                    <a:pt x="7389" y="11685"/>
                  </a:cubicBezTo>
                  <a:cubicBezTo>
                    <a:pt x="6269" y="10836"/>
                    <a:pt x="5165" y="10041"/>
                    <a:pt x="4028" y="8651"/>
                  </a:cubicBezTo>
                  <a:cubicBezTo>
                    <a:pt x="2404" y="6718"/>
                    <a:pt x="2322" y="7694"/>
                    <a:pt x="1234" y="6773"/>
                  </a:cubicBezTo>
                  <a:cubicBezTo>
                    <a:pt x="162" y="5833"/>
                    <a:pt x="536" y="5617"/>
                    <a:pt x="747" y="5544"/>
                  </a:cubicBezTo>
                  <a:cubicBezTo>
                    <a:pt x="942" y="5490"/>
                    <a:pt x="2436" y="5689"/>
                    <a:pt x="1965" y="5544"/>
                  </a:cubicBezTo>
                  <a:cubicBezTo>
                    <a:pt x="1494" y="5400"/>
                    <a:pt x="0" y="5346"/>
                    <a:pt x="1315" y="5256"/>
                  </a:cubicBezTo>
                  <a:cubicBezTo>
                    <a:pt x="2631" y="5183"/>
                    <a:pt x="2371" y="4822"/>
                    <a:pt x="3232" y="5274"/>
                  </a:cubicBezTo>
                  <a:cubicBezTo>
                    <a:pt x="4076" y="5725"/>
                    <a:pt x="3719" y="5310"/>
                    <a:pt x="4807" y="5617"/>
                  </a:cubicBezTo>
                  <a:cubicBezTo>
                    <a:pt x="5879" y="5924"/>
                    <a:pt x="8786" y="7748"/>
                    <a:pt x="9582" y="8055"/>
                  </a:cubicBezTo>
                  <a:cubicBezTo>
                    <a:pt x="11563" y="5346"/>
                    <a:pt x="12392" y="4154"/>
                    <a:pt x="12668" y="3793"/>
                  </a:cubicBezTo>
                  <a:cubicBezTo>
                    <a:pt x="12538" y="2691"/>
                    <a:pt x="13187" y="1300"/>
                    <a:pt x="13934" y="1192"/>
                  </a:cubicBezTo>
                  <a:cubicBezTo>
                    <a:pt x="14682" y="1102"/>
                    <a:pt x="14243" y="433"/>
                    <a:pt x="15136" y="452"/>
                  </a:cubicBezTo>
                  <a:cubicBezTo>
                    <a:pt x="16029" y="488"/>
                    <a:pt x="16208" y="0"/>
                    <a:pt x="17069" y="361"/>
                  </a:cubicBezTo>
                  <a:cubicBezTo>
                    <a:pt x="18449" y="488"/>
                    <a:pt x="19229" y="1662"/>
                    <a:pt x="19310" y="2456"/>
                  </a:cubicBezTo>
                  <a:cubicBezTo>
                    <a:pt x="19846" y="3377"/>
                    <a:pt x="20268" y="3630"/>
                    <a:pt x="19960" y="4605"/>
                  </a:cubicBezTo>
                  <a:cubicBezTo>
                    <a:pt x="19635" y="5563"/>
                    <a:pt x="19943" y="6339"/>
                    <a:pt x="19472" y="6592"/>
                  </a:cubicBezTo>
                  <a:cubicBezTo>
                    <a:pt x="19018" y="6863"/>
                    <a:pt x="18189" y="8470"/>
                    <a:pt x="17881" y="8542"/>
                  </a:cubicBezTo>
                  <a:cubicBezTo>
                    <a:pt x="17572" y="8597"/>
                    <a:pt x="16988" y="9283"/>
                    <a:pt x="15867" y="9283"/>
                  </a:cubicBezTo>
                  <a:cubicBezTo>
                    <a:pt x="15461" y="9518"/>
                    <a:pt x="14714" y="10114"/>
                    <a:pt x="14340" y="10547"/>
                  </a:cubicBezTo>
                  <a:cubicBezTo>
                    <a:pt x="15477" y="11486"/>
                    <a:pt x="18953" y="13762"/>
                    <a:pt x="19164" y="15062"/>
                  </a:cubicBezTo>
                  <a:cubicBezTo>
                    <a:pt x="20609" y="15514"/>
                    <a:pt x="20804" y="16399"/>
                    <a:pt x="20869" y="16724"/>
                  </a:cubicBezTo>
                  <a:cubicBezTo>
                    <a:pt x="20918" y="17031"/>
                    <a:pt x="21600" y="18006"/>
                    <a:pt x="21438" y="18259"/>
                  </a:cubicBezTo>
                  <a:cubicBezTo>
                    <a:pt x="21275" y="18512"/>
                    <a:pt x="21486" y="20065"/>
                    <a:pt x="21178" y="20336"/>
                  </a:cubicBezTo>
                  <a:cubicBezTo>
                    <a:pt x="20869" y="20607"/>
                    <a:pt x="20658" y="21347"/>
                    <a:pt x="20252" y="21347"/>
                  </a:cubicBezTo>
                  <a:cubicBezTo>
                    <a:pt x="19846" y="21347"/>
                    <a:pt x="18937" y="21600"/>
                    <a:pt x="18693" y="21257"/>
                  </a:cubicBezTo>
                  <a:cubicBezTo>
                    <a:pt x="18027" y="20932"/>
                    <a:pt x="17264" y="20860"/>
                    <a:pt x="17215" y="20498"/>
                  </a:cubicBezTo>
                  <a:cubicBezTo>
                    <a:pt x="17150" y="20155"/>
                    <a:pt x="16565" y="20264"/>
                    <a:pt x="16452" y="19595"/>
                  </a:cubicBezTo>
                  <a:cubicBezTo>
                    <a:pt x="15932" y="18710"/>
                    <a:pt x="12651" y="14575"/>
                    <a:pt x="11563" y="13852"/>
                  </a:cubicBezTo>
                  <a:cubicBezTo>
                    <a:pt x="11352" y="14069"/>
                    <a:pt x="11027" y="14448"/>
                    <a:pt x="10703" y="14864"/>
                  </a:cubicBezTo>
                  <a:cubicBezTo>
                    <a:pt x="10703" y="14864"/>
                    <a:pt x="6642" y="12859"/>
                    <a:pt x="6642" y="12859"/>
                  </a:cubicBezTo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600">
                  <a:solidFill>
                    <a:srgbClr val="FF0000"/>
                  </a:solidFill>
                  <a:bevel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350"/>
            </a:p>
          </p:txBody>
        </p:sp>
      </p:grp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F6A2074-A417-4901-856A-6CA99BEC8845}"/>
              </a:ext>
            </a:extLst>
          </p:cNvPr>
          <p:cNvSpPr/>
          <p:nvPr/>
        </p:nvSpPr>
        <p:spPr>
          <a:xfrm>
            <a:off x="251053" y="1069585"/>
            <a:ext cx="631508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ja-JP" altLang="en-US" sz="4000" b="1" spc="38" dirty="0">
                <a:ln w="11430">
                  <a:noFill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還付金詐欺多発警報発令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FB328C1-F0BE-4A42-B303-1EB87B0B4074}"/>
              </a:ext>
            </a:extLst>
          </p:cNvPr>
          <p:cNvSpPr txBox="1"/>
          <p:nvPr/>
        </p:nvSpPr>
        <p:spPr>
          <a:xfrm>
            <a:off x="298979" y="2638656"/>
            <a:ext cx="6358602" cy="1200329"/>
          </a:xfrm>
          <a:prstGeom prst="rect">
            <a:avLst/>
          </a:prstGeom>
          <a:noFill/>
          <a:ln>
            <a:solidFill>
              <a:schemeClr val="accent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還付金詐欺とは</a:t>
            </a:r>
            <a:r>
              <a:rPr kumimoji="1" lang="en-US" altLang="ja-JP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…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役所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職員など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名乗り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、「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保険料、医療費の過払い金を返金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します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。」、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「今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日中なら、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ATM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で手続きが出来ます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」などと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電話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掛けて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きます。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その後、被害者を</a:t>
            </a:r>
            <a:r>
              <a:rPr kumimoji="1"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ATM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に誘導し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、電話口で言葉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巧みに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ATM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を操作させ、逆に犯人側</a:t>
            </a:r>
            <a:r>
              <a:rPr kumimoji="1"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の口座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へお金を振り込ませる手口です。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5B98E57-A925-49FA-A7DA-17A2E21125C9}"/>
              </a:ext>
            </a:extLst>
          </p:cNvPr>
          <p:cNvSpPr txBox="1"/>
          <p:nvPr/>
        </p:nvSpPr>
        <p:spPr>
          <a:xfrm>
            <a:off x="198517" y="7610933"/>
            <a:ext cx="6172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　</a:t>
            </a:r>
            <a:r>
              <a:rPr kumimoji="1" lang="en-US" altLang="ja-JP" sz="2800" b="1" spc="-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ATM</a:t>
            </a:r>
            <a:r>
              <a:rPr kumimoji="1" lang="ja-JP" altLang="en-US" sz="2800" b="1" spc="-15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で還付金は戻りません！！</a:t>
            </a:r>
            <a:endParaRPr lang="en-US" altLang="ja-JP" sz="2800" b="1" spc="-15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267D938-8862-4CA9-A461-C04E423B4F74}"/>
              </a:ext>
            </a:extLst>
          </p:cNvPr>
          <p:cNvSpPr txBox="1"/>
          <p:nvPr/>
        </p:nvSpPr>
        <p:spPr>
          <a:xfrm>
            <a:off x="407369" y="7150797"/>
            <a:ext cx="31350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 　覚えてください！！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2F7ED87-A91C-4549-B7F4-E8FFFED6ADB9}"/>
              </a:ext>
            </a:extLst>
          </p:cNvPr>
          <p:cNvSpPr/>
          <p:nvPr/>
        </p:nvSpPr>
        <p:spPr>
          <a:xfrm>
            <a:off x="818334" y="8365579"/>
            <a:ext cx="532157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endParaRPr lang="en-US" altLang="ja-JP" sz="1600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「携帯電話で通話しながら</a:t>
            </a:r>
            <a:r>
              <a:rPr lang="en-US" altLang="ja-JP" sz="16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ATM</a:t>
            </a:r>
            <a:r>
              <a:rPr lang="ja-JP" altLang="en-US" sz="16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を操作している方」を</a:t>
            </a:r>
            <a:endParaRPr lang="en-US" altLang="ja-JP" sz="1600" b="1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見かけたら、「還付金があると言われていませんか」等の</a:t>
            </a:r>
            <a:r>
              <a:rPr lang="ja-JP" altLang="en-US" sz="1600" b="1" dirty="0" smtClean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声掛けと１１０番通報お願い</a:t>
            </a:r>
            <a:r>
              <a:rPr lang="ja-JP" altLang="en-US" sz="1600" b="1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します！</a:t>
            </a:r>
            <a:endParaRPr lang="en-US" altLang="ja-JP" sz="1600" b="1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lang="ja-JP" altLang="en-US" sz="1600" dirty="0">
                <a:ln w="12700">
                  <a:noFill/>
                  <a:prstDash val="solid"/>
                </a:ln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　</a:t>
            </a:r>
            <a:endParaRPr lang="ja-JP" altLang="en-US" sz="1600" cap="none" spc="0" dirty="0">
              <a:ln w="12700">
                <a:noFill/>
                <a:prstDash val="solid"/>
              </a:ln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377CBD4-4BE1-4391-B14A-5EB98D4F6773}"/>
              </a:ext>
            </a:extLst>
          </p:cNvPr>
          <p:cNvSpPr txBox="1"/>
          <p:nvPr/>
        </p:nvSpPr>
        <p:spPr>
          <a:xfrm>
            <a:off x="411660" y="8217265"/>
            <a:ext cx="4223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</a:t>
            </a:r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みなさまへのお願いです！！</a:t>
            </a:r>
            <a:endParaRPr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2C059282-BBEF-46F6-A0AA-7668E00CDABB}"/>
              </a:ext>
            </a:extLst>
          </p:cNvPr>
          <p:cNvCxnSpPr>
            <a:cxnSpLocks/>
          </p:cNvCxnSpPr>
          <p:nvPr/>
        </p:nvCxnSpPr>
        <p:spPr>
          <a:xfrm>
            <a:off x="597641" y="7570929"/>
            <a:ext cx="2615335" cy="25531"/>
          </a:xfrm>
          <a:prstGeom prst="line">
            <a:avLst/>
          </a:prstGeom>
          <a:ln w="34925" cap="rnd">
            <a:solidFill>
              <a:srgbClr val="FF00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40E1EBC9-B677-4333-8A0E-AE718FB8122C}"/>
              </a:ext>
            </a:extLst>
          </p:cNvPr>
          <p:cNvCxnSpPr>
            <a:cxnSpLocks/>
          </p:cNvCxnSpPr>
          <p:nvPr/>
        </p:nvCxnSpPr>
        <p:spPr>
          <a:xfrm>
            <a:off x="597641" y="8586597"/>
            <a:ext cx="3567959" cy="1"/>
          </a:xfrm>
          <a:prstGeom prst="line">
            <a:avLst/>
          </a:prstGeom>
          <a:ln w="34925" cap="rnd">
            <a:solidFill>
              <a:srgbClr val="FF00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3746">
            <a:off x="6132009" y="1093478"/>
            <a:ext cx="260671" cy="670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テキスト ボックス 35"/>
          <p:cNvSpPr txBox="1"/>
          <p:nvPr/>
        </p:nvSpPr>
        <p:spPr>
          <a:xfrm>
            <a:off x="589336" y="1936878"/>
            <a:ext cx="5887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10</a:t>
            </a:r>
            <a:r>
              <a:rPr kumimoji="1" lang="ja-JP" altLang="en-US" sz="2000" b="1" spc="3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月中、還付金詐欺が多発しています。</a:t>
            </a:r>
            <a:endParaRPr kumimoji="1" lang="en-US" altLang="ja-JP" sz="2000" b="1" spc="3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b="1" spc="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注意</a:t>
            </a:r>
            <a:r>
              <a:rPr kumimoji="1" lang="ja-JP" altLang="en-US" sz="2000" b="1" spc="6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2000" b="1" spc="6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ください</a:t>
            </a:r>
            <a:r>
              <a:rPr kumimoji="1" lang="ja-JP" altLang="en-US" sz="2000" b="1" spc="6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！</a:t>
            </a:r>
            <a:endParaRPr kumimoji="1" lang="ja-JP" altLang="en-US" sz="2000" b="1" spc="6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0" name="オブジェクト 39">
            <a:extLst>
              <a:ext uri="{FF2B5EF4-FFF2-40B4-BE49-F238E27FC236}">
                <a16:creationId xmlns:a16="http://schemas.microsoft.com/office/drawing/2014/main" id="{3CB860B3-96B4-42CF-A145-649F481A59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4449502"/>
              </p:ext>
            </p:extLst>
          </p:nvPr>
        </p:nvGraphicFramePr>
        <p:xfrm>
          <a:off x="576329" y="7200887"/>
          <a:ext cx="319952" cy="31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花子" r:id="rId7" imgW="475920" imgH="475920" progId="HANAKO.Document.9">
                  <p:embed/>
                </p:oleObj>
              </mc:Choice>
              <mc:Fallback>
                <p:oleObj name="花子" r:id="rId7" imgW="475920" imgH="475920" progId="HANAKO.Document.9">
                  <p:embed/>
                  <p:pic>
                    <p:nvPicPr>
                      <p:cNvPr id="7" name="オブジェクト 6">
                        <a:extLst>
                          <a:ext uri="{FF2B5EF4-FFF2-40B4-BE49-F238E27FC236}">
                            <a16:creationId xmlns:a16="http://schemas.microsoft.com/office/drawing/2014/main" id="{3CB860B3-96B4-42CF-A145-649F481A59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6329" y="7200887"/>
                        <a:ext cx="319952" cy="319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オブジェクト 40">
            <a:extLst>
              <a:ext uri="{FF2B5EF4-FFF2-40B4-BE49-F238E27FC236}">
                <a16:creationId xmlns:a16="http://schemas.microsoft.com/office/drawing/2014/main" id="{77C223C3-A36F-4665-8C65-30E68A6602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9866578"/>
              </p:ext>
            </p:extLst>
          </p:nvPr>
        </p:nvGraphicFramePr>
        <p:xfrm>
          <a:off x="597641" y="8202298"/>
          <a:ext cx="319952" cy="319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花子" r:id="rId9" imgW="475920" imgH="475920" progId="HANAKO.Document.9">
                  <p:embed/>
                </p:oleObj>
              </mc:Choice>
              <mc:Fallback>
                <p:oleObj name="花子" r:id="rId9" imgW="475920" imgH="475920" progId="HANAKO.Document.9">
                  <p:embed/>
                  <p:pic>
                    <p:nvPicPr>
                      <p:cNvPr id="36" name="オブジェクト 35">
                        <a:extLst>
                          <a:ext uri="{FF2B5EF4-FFF2-40B4-BE49-F238E27FC236}">
                            <a16:creationId xmlns:a16="http://schemas.microsoft.com/office/drawing/2014/main" id="{77C223C3-A36F-4665-8C65-30E68A66024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7641" y="8202298"/>
                        <a:ext cx="319952" cy="31995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図 41">
            <a:extLst>
              <a:ext uri="{FF2B5EF4-FFF2-40B4-BE49-F238E27FC236}">
                <a16:creationId xmlns:a16="http://schemas.microsoft.com/office/drawing/2014/main" id="{585D39FB-7543-495A-953F-F1BB35F30B3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470" y="7484807"/>
            <a:ext cx="1102830" cy="1628892"/>
          </a:xfrm>
          <a:prstGeom prst="rect">
            <a:avLst/>
          </a:prstGeom>
        </p:spPr>
      </p:pic>
      <p:cxnSp>
        <p:nvCxnSpPr>
          <p:cNvPr id="14" name="直線コネクタ 13"/>
          <p:cNvCxnSpPr/>
          <p:nvPr/>
        </p:nvCxnSpPr>
        <p:spPr>
          <a:xfrm>
            <a:off x="251053" y="1849719"/>
            <a:ext cx="6336000" cy="0"/>
          </a:xfrm>
          <a:prstGeom prst="line">
            <a:avLst/>
          </a:prstGeom>
          <a:ln w="34925" cap="rnd">
            <a:solidFill>
              <a:schemeClr val="tx2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40899" y="3958080"/>
            <a:ext cx="5956308" cy="304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2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188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HG丸ｺﾞｼｯｸM-PRO</vt:lpstr>
      <vt:lpstr>HG創英角ｺﾞｼｯｸUB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花子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2020-10-29T03:32:52Z</dcterms:created>
  <dcterms:modified xsi:type="dcterms:W3CDTF">2020-10-29T03:36:29Z</dcterms:modified>
</cp:coreProperties>
</file>