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3"/>
  </p:notesMasterIdLst>
  <p:sldIdLst>
    <p:sldId id="285" r:id="rId2"/>
  </p:sldIdLst>
  <p:sldSz cx="9906000" cy="6858000" type="A4"/>
  <p:notesSz cx="1436846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793E8"/>
    <a:srgbClr val="E7A2E7"/>
    <a:srgbClr val="B6D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9" autoAdjust="0"/>
    <p:restoredTop sz="94434" autoAdjust="0"/>
  </p:normalViewPr>
  <p:slideViewPr>
    <p:cSldViewPr snapToGrid="0">
      <p:cViewPr varScale="1">
        <p:scale>
          <a:sx n="74" d="100"/>
          <a:sy n="74" d="100"/>
        </p:scale>
        <p:origin x="1374" y="72"/>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5"/>
            <a:ext cx="6226105" cy="498358"/>
          </a:xfrm>
          <a:prstGeom prst="rect">
            <a:avLst/>
          </a:prstGeom>
        </p:spPr>
        <p:txBody>
          <a:bodyPr vert="horz" lIns="132674" tIns="66339" rIns="132674" bIns="66339" rtlCol="0"/>
          <a:lstStyle>
            <a:lvl1pPr algn="l">
              <a:defRPr sz="1700"/>
            </a:lvl1pPr>
          </a:lstStyle>
          <a:p>
            <a:endParaRPr kumimoji="1" lang="ja-JP" altLang="en-US"/>
          </a:p>
        </p:txBody>
      </p:sp>
      <p:sp>
        <p:nvSpPr>
          <p:cNvPr id="3" name="日付プレースホルダー 2"/>
          <p:cNvSpPr>
            <a:spLocks noGrp="1"/>
          </p:cNvSpPr>
          <p:nvPr>
            <p:ph type="dt" idx="1"/>
          </p:nvPr>
        </p:nvSpPr>
        <p:spPr>
          <a:xfrm>
            <a:off x="8137773" y="5"/>
            <a:ext cx="6228399" cy="498358"/>
          </a:xfrm>
          <a:prstGeom prst="rect">
            <a:avLst/>
          </a:prstGeom>
        </p:spPr>
        <p:txBody>
          <a:bodyPr vert="horz" lIns="132674" tIns="66339" rIns="132674" bIns="66339" rtlCol="0"/>
          <a:lstStyle>
            <a:lvl1pPr algn="r">
              <a:defRPr sz="1700"/>
            </a:lvl1pPr>
          </a:lstStyle>
          <a:p>
            <a:fld id="{92186FDB-5415-4B33-AEF1-6BDADBB72E20}" type="datetimeFigureOut">
              <a:rPr kumimoji="1" lang="ja-JP" altLang="en-US" smtClean="0"/>
              <a:t>2022/9/15</a:t>
            </a:fld>
            <a:endParaRPr kumimoji="1" lang="ja-JP" altLang="en-US"/>
          </a:p>
        </p:txBody>
      </p:sp>
      <p:sp>
        <p:nvSpPr>
          <p:cNvPr id="4" name="スライド イメージ プレースホルダー 3"/>
          <p:cNvSpPr>
            <a:spLocks noGrp="1" noRot="1" noChangeAspect="1"/>
          </p:cNvSpPr>
          <p:nvPr>
            <p:ph type="sldImg" idx="2"/>
          </p:nvPr>
        </p:nvSpPr>
        <p:spPr>
          <a:xfrm>
            <a:off x="4764088" y="1243013"/>
            <a:ext cx="4840287" cy="3352800"/>
          </a:xfrm>
          <a:prstGeom prst="rect">
            <a:avLst/>
          </a:prstGeom>
          <a:noFill/>
          <a:ln w="12700">
            <a:solidFill>
              <a:prstClr val="black"/>
            </a:solidFill>
          </a:ln>
        </p:spPr>
        <p:txBody>
          <a:bodyPr vert="horz" lIns="132674" tIns="66339" rIns="132674" bIns="66339" rtlCol="0" anchor="ctr"/>
          <a:lstStyle/>
          <a:p>
            <a:endParaRPr lang="ja-JP" altLang="en-US"/>
          </a:p>
        </p:txBody>
      </p:sp>
      <p:sp>
        <p:nvSpPr>
          <p:cNvPr id="5" name="ノート プレースホルダー 4"/>
          <p:cNvSpPr>
            <a:spLocks noGrp="1"/>
          </p:cNvSpPr>
          <p:nvPr>
            <p:ph type="body" sz="quarter" idx="3"/>
          </p:nvPr>
        </p:nvSpPr>
        <p:spPr>
          <a:xfrm>
            <a:off x="1436619" y="4784235"/>
            <a:ext cx="11495231" cy="3912687"/>
          </a:xfrm>
          <a:prstGeom prst="rect">
            <a:avLst/>
          </a:prstGeom>
        </p:spPr>
        <p:txBody>
          <a:bodyPr vert="horz" lIns="132674" tIns="66339" rIns="132674" bIns="6633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985"/>
            <a:ext cx="6226105" cy="498357"/>
          </a:xfrm>
          <a:prstGeom prst="rect">
            <a:avLst/>
          </a:prstGeom>
        </p:spPr>
        <p:txBody>
          <a:bodyPr vert="horz" lIns="132674" tIns="66339" rIns="132674" bIns="66339"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8137773" y="9440985"/>
            <a:ext cx="6228399" cy="498357"/>
          </a:xfrm>
          <a:prstGeom prst="rect">
            <a:avLst/>
          </a:prstGeom>
        </p:spPr>
        <p:txBody>
          <a:bodyPr vert="horz" lIns="132674" tIns="66339" rIns="132674" bIns="66339" rtlCol="0" anchor="b"/>
          <a:lstStyle>
            <a:lvl1pPr algn="r">
              <a:defRPr sz="1700"/>
            </a:lvl1pPr>
          </a:lstStyle>
          <a:p>
            <a:fld id="{EF6EA422-683C-40C1-A2C3-248EFC9ACFFF}" type="slidenum">
              <a:rPr kumimoji="1" lang="ja-JP" altLang="en-US" smtClean="0"/>
              <a:t>‹#›</a:t>
            </a:fld>
            <a:endParaRPr kumimoji="1" lang="ja-JP" altLang="en-US"/>
          </a:p>
        </p:txBody>
      </p:sp>
    </p:spTree>
    <p:extLst>
      <p:ext uri="{BB962C8B-B14F-4D97-AF65-F5344CB8AC3E}">
        <p14:creationId xmlns:p14="http://schemas.microsoft.com/office/powerpoint/2010/main" val="15135082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F6EA422-683C-40C1-A2C3-248EFC9ACFFF}" type="slidenum">
              <a:rPr kumimoji="1" lang="ja-JP" altLang="en-US" smtClean="0"/>
              <a:t>1</a:t>
            </a:fld>
            <a:endParaRPr kumimoji="1" lang="ja-JP" altLang="en-US"/>
          </a:p>
        </p:txBody>
      </p:sp>
    </p:spTree>
    <p:extLst>
      <p:ext uri="{BB962C8B-B14F-4D97-AF65-F5344CB8AC3E}">
        <p14:creationId xmlns:p14="http://schemas.microsoft.com/office/powerpoint/2010/main" val="1207287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24270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72275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80472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03110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400282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8567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146517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58451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126599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73709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2022/9/15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024950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7597D-BD3F-487B-85C7-69E6FBBE5B4D}" type="datetimeFigureOut">
              <a:rPr kumimoji="1" lang="ja-JP" altLang="en-US" smtClean="0"/>
              <a:t>2022/9/15</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415466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テキスト ボックス 122">
            <a:extLst>
              <a:ext uri="{FF2B5EF4-FFF2-40B4-BE49-F238E27FC236}">
                <a16:creationId xmlns:a16="http://schemas.microsoft.com/office/drawing/2014/main" id="{D584E0BA-A9FD-4A94-B448-A211C17F7630}"/>
              </a:ext>
            </a:extLst>
          </p:cNvPr>
          <p:cNvSpPr txBox="1"/>
          <p:nvPr/>
        </p:nvSpPr>
        <p:spPr>
          <a:xfrm>
            <a:off x="39926" y="1775460"/>
            <a:ext cx="4055018" cy="5054024"/>
          </a:xfrm>
          <a:prstGeom prst="roundRect">
            <a:avLst>
              <a:gd name="adj" fmla="val 1608"/>
            </a:avLst>
          </a:prstGeom>
          <a:solidFill>
            <a:schemeClr val="bg1"/>
          </a:solidFill>
          <a:ln>
            <a:solidFill>
              <a:schemeClr val="bg2">
                <a:lumMod val="50000"/>
              </a:schemeClr>
            </a:solidFill>
          </a:ln>
        </p:spPr>
        <p:txBody>
          <a:bodyPr wrap="square" lIns="36000" tIns="90000" rIns="0" bIns="0" rtlCol="0" anchor="t" anchorCtr="0">
            <a:noAutofit/>
          </a:bodyPr>
          <a:lstStyle/>
          <a:p>
            <a:pPr marL="92075" indent="-92075">
              <a:lnSpc>
                <a:spcPts val="1000"/>
              </a:lnSpc>
              <a:tabLst>
                <a:tab pos="93663"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F05AE927-91F8-4781-BDB6-0C1FF2622A17}"/>
              </a:ext>
            </a:extLst>
          </p:cNvPr>
          <p:cNvSpPr txBox="1"/>
          <p:nvPr/>
        </p:nvSpPr>
        <p:spPr>
          <a:xfrm>
            <a:off x="0" y="92331"/>
            <a:ext cx="9905999" cy="252000"/>
          </a:xfrm>
          <a:prstGeom prst="rect">
            <a:avLst/>
          </a:prstGeom>
          <a:solidFill>
            <a:schemeClr val="accent1">
              <a:lumMod val="75000"/>
            </a:schemeClr>
          </a:solidFill>
        </p:spPr>
        <p:txBody>
          <a:bodyPr wrap="square" lIns="0" tIns="0" rIns="0" bIns="0" rtlCol="0" anchor="ctr" anchorCtr="0">
            <a:noAutofit/>
          </a:bodyPr>
          <a:lstStyle/>
          <a:p>
            <a:pPr algn="ctr">
              <a:lnSpc>
                <a:spcPts val="2300"/>
              </a:lnSpc>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（仮称）新しいまちづくりのグランドデザイン（案）のたたき台の概要</a:t>
            </a:r>
          </a:p>
        </p:txBody>
      </p:sp>
      <p:sp>
        <p:nvSpPr>
          <p:cNvPr id="248" name="テキスト ボックス 247">
            <a:extLst>
              <a:ext uri="{FF2B5EF4-FFF2-40B4-BE49-F238E27FC236}">
                <a16:creationId xmlns:a16="http://schemas.microsoft.com/office/drawing/2014/main" id="{D584E0BA-A9FD-4A94-B448-A211C17F7630}"/>
              </a:ext>
            </a:extLst>
          </p:cNvPr>
          <p:cNvSpPr txBox="1"/>
          <p:nvPr/>
        </p:nvSpPr>
        <p:spPr>
          <a:xfrm>
            <a:off x="38486" y="871212"/>
            <a:ext cx="4068000" cy="792000"/>
          </a:xfrm>
          <a:prstGeom prst="roundRect">
            <a:avLst>
              <a:gd name="adj" fmla="val 4522"/>
            </a:avLst>
          </a:prstGeom>
          <a:solidFill>
            <a:schemeClr val="bg1"/>
          </a:solidFill>
          <a:ln>
            <a:solidFill>
              <a:schemeClr val="bg2">
                <a:lumMod val="50000"/>
              </a:schemeClr>
            </a:solidFill>
          </a:ln>
        </p:spPr>
        <p:txBody>
          <a:bodyPr wrap="square" lIns="0" tIns="72000" rIns="0" bIns="0" rtlCol="0" anchor="t" anchorCtr="0">
            <a:noAutofit/>
          </a:bodyPr>
          <a:lstStyle/>
          <a:p>
            <a:pPr marL="92075" indent="-92075" algn="just">
              <a:lnSpc>
                <a:spcPts val="900"/>
              </a:lnSpc>
              <a:tabLst>
                <a:tab pos="93663" algn="l"/>
              </a:tabLst>
            </a:pPr>
            <a:r>
              <a:rPr kumimoji="1" lang="ja-JP" altLang="en-US" sz="700" spc="-30" dirty="0">
                <a:latin typeface="UD デジタル 教科書体 NK-R" panose="02020400000000000000" pitchFamily="18" charset="-128"/>
                <a:ea typeface="UD デジタル 教科書体 NK-R" panose="02020400000000000000" pitchFamily="18" charset="-128"/>
              </a:rPr>
              <a:t>　◆交通ネットワークを中心に都市機能が集積した市街地が連坦し、コンパクトな府域を形成</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93663" algn="l"/>
              </a:tabLst>
            </a:pPr>
            <a:r>
              <a:rPr kumimoji="1" lang="ja-JP" altLang="en-US" sz="700" spc="-30" dirty="0">
                <a:latin typeface="UD デジタル 教科書体 NK-R" panose="02020400000000000000" pitchFamily="18" charset="-128"/>
                <a:ea typeface="UD デジタル 教科書体 NK-R" panose="02020400000000000000" pitchFamily="18" charset="-128"/>
              </a:rPr>
              <a:t>　◆近隣府県の主要な都市と一体となって、広域的な経済交流圏を形成</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93663" algn="l"/>
              </a:tabLst>
            </a:pPr>
            <a:r>
              <a:rPr kumimoji="1" lang="ja-JP" altLang="en-US" sz="700" spc="-30" dirty="0">
                <a:latin typeface="UD デジタル 教科書体 NK-R" panose="02020400000000000000" pitchFamily="18" charset="-128"/>
                <a:ea typeface="UD デジタル 教科書体 NK-R" panose="02020400000000000000" pitchFamily="18" charset="-128"/>
              </a:rPr>
              <a:t>　</a:t>
            </a:r>
            <a:r>
              <a:rPr kumimoji="1" lang="ja-JP" altLang="en-US" sz="700" spc="-10" dirty="0">
                <a:latin typeface="UD デジタル 教科書体 NK-R" panose="02020400000000000000" pitchFamily="18" charset="-128"/>
                <a:ea typeface="UD デジタル 教科書体 NK-R" panose="02020400000000000000" pitchFamily="18" charset="-128"/>
              </a:rPr>
              <a:t>◆都市に近接した豊かな自然や歴史・文化資源等の多様な地域資源が集積、アクセスが良い</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93663" algn="l"/>
              </a:tabLst>
            </a:pPr>
            <a:r>
              <a:rPr kumimoji="1" lang="ja-JP" altLang="en-US" sz="700" spc="-30" dirty="0">
                <a:latin typeface="UD デジタル 教科書体 NK-R" panose="02020400000000000000" pitchFamily="18" charset="-128"/>
                <a:ea typeface="UD デジタル 教科書体 NK-R" panose="02020400000000000000" pitchFamily="18" charset="-128"/>
              </a:rPr>
              <a:t>　◆西日本経済の中心、世界のゲートウェイの役割、ｽｰﾊﾟｰ・ﾒｶﾞﾘｰｼﾞｮﾝの西の核としての機能が求められている</a:t>
            </a:r>
            <a:endParaRPr kumimoji="1" lang="en-US" altLang="ja-JP" sz="700" spc="-1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◆１９７０年大阪万博から５０年余りが経過、大阪の安全・安心や成長・発展を支えてきた多くの都市ストックの計画的な更新により、大都市のリノベーションを進めることが重要</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214" name="テキスト ボックス 213">
            <a:extLst>
              <a:ext uri="{FF2B5EF4-FFF2-40B4-BE49-F238E27FC236}">
                <a16:creationId xmlns:a16="http://schemas.microsoft.com/office/drawing/2014/main" id="{D584E0BA-A9FD-4A94-B448-A211C17F7630}"/>
              </a:ext>
            </a:extLst>
          </p:cNvPr>
          <p:cNvSpPr txBox="1"/>
          <p:nvPr/>
        </p:nvSpPr>
        <p:spPr>
          <a:xfrm>
            <a:off x="9109526" y="137281"/>
            <a:ext cx="755649" cy="179056"/>
          </a:xfrm>
          <a:prstGeom prst="rect">
            <a:avLst/>
          </a:prstGeom>
          <a:solidFill>
            <a:schemeClr val="bg1"/>
          </a:solidFill>
          <a:ln>
            <a:solidFill>
              <a:schemeClr val="tx1"/>
            </a:solidFill>
          </a:ln>
        </p:spPr>
        <p:txBody>
          <a:bodyPr wrap="square" lIns="0" tIns="0" rIns="0" bIns="0" rtlCol="0" anchor="ctr" anchorCtr="0">
            <a:noAutofit/>
          </a:bodyPr>
          <a:lstStyle/>
          <a:p>
            <a:pPr marL="176213" indent="-176213" algn="ctr">
              <a:lnSpc>
                <a:spcPts val="1400"/>
              </a:lnSpc>
              <a:tabLst>
                <a:tab pos="93663" algn="l"/>
              </a:tabLst>
            </a:pPr>
            <a:r>
              <a:rPr kumimoji="1" lang="ja-JP" altLang="en-US" sz="1000" dirty="0">
                <a:latin typeface="UD デジタル 教科書体 NK-R" panose="02020400000000000000" pitchFamily="18" charset="-128"/>
                <a:ea typeface="UD デジタル 教科書体 NK-R" panose="02020400000000000000" pitchFamily="18" charset="-128"/>
              </a:rPr>
              <a:t>説明</a:t>
            </a:r>
            <a:r>
              <a:rPr kumimoji="1" lang="ja-JP" altLang="en-US" sz="1000" dirty="0" smtClean="0">
                <a:latin typeface="UD デジタル 教科書体 NK-R" panose="02020400000000000000" pitchFamily="18" charset="-128"/>
                <a:ea typeface="UD デジタル 教科書体 NK-R" panose="02020400000000000000" pitchFamily="18" charset="-128"/>
              </a:rPr>
              <a:t>資料</a:t>
            </a:r>
            <a:r>
              <a:rPr kumimoji="1" lang="ja-JP" altLang="en-US" sz="1000" dirty="0">
                <a:latin typeface="UD デジタル 教科書体 NK-R" panose="02020400000000000000" pitchFamily="18" charset="-128"/>
                <a:ea typeface="UD デジタル 教科書体 NK-R" panose="02020400000000000000" pitchFamily="18" charset="-128"/>
              </a:rPr>
              <a:t>１</a:t>
            </a:r>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215" name="テキスト ボックス 214">
            <a:extLst>
              <a:ext uri="{FF2B5EF4-FFF2-40B4-BE49-F238E27FC236}">
                <a16:creationId xmlns:a16="http://schemas.microsoft.com/office/drawing/2014/main" id="{D584E0BA-A9FD-4A94-B448-A211C17F7630}"/>
              </a:ext>
            </a:extLst>
          </p:cNvPr>
          <p:cNvSpPr txBox="1"/>
          <p:nvPr/>
        </p:nvSpPr>
        <p:spPr>
          <a:xfrm>
            <a:off x="72070" y="778080"/>
            <a:ext cx="2155372" cy="170448"/>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１．大阪都市圏からみた特徴・役割</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20" name="テキスト ボックス 219">
            <a:extLst>
              <a:ext uri="{FF2B5EF4-FFF2-40B4-BE49-F238E27FC236}">
                <a16:creationId xmlns:a16="http://schemas.microsoft.com/office/drawing/2014/main" id="{D584E0BA-A9FD-4A94-B448-A211C17F7630}"/>
              </a:ext>
            </a:extLst>
          </p:cNvPr>
          <p:cNvSpPr txBox="1"/>
          <p:nvPr/>
        </p:nvSpPr>
        <p:spPr>
          <a:xfrm>
            <a:off x="58976" y="1700866"/>
            <a:ext cx="1707507" cy="180164"/>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２．めざすべき都市像</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8" name="テキスト ボックス 57">
            <a:extLst>
              <a:ext uri="{FF2B5EF4-FFF2-40B4-BE49-F238E27FC236}">
                <a16:creationId xmlns:a16="http://schemas.microsoft.com/office/drawing/2014/main" id="{D584E0BA-A9FD-4A94-B448-A211C17F7630}"/>
              </a:ext>
            </a:extLst>
          </p:cNvPr>
          <p:cNvSpPr txBox="1"/>
          <p:nvPr/>
        </p:nvSpPr>
        <p:spPr>
          <a:xfrm>
            <a:off x="50035" y="445483"/>
            <a:ext cx="9828000" cy="360000"/>
          </a:xfrm>
          <a:prstGeom prst="rect">
            <a:avLst/>
          </a:prstGeom>
          <a:noFill/>
          <a:ln>
            <a:noFill/>
          </a:ln>
        </p:spPr>
        <p:txBody>
          <a:bodyPr wrap="square" lIns="36000" tIns="0" rIns="36000" bIns="0" rtlCol="0" anchor="t" anchorCtr="0">
            <a:noAutofit/>
          </a:bodyPr>
          <a:lstStyle/>
          <a:p>
            <a:pPr>
              <a:lnSpc>
                <a:spcPts val="1300"/>
              </a:lnSpc>
              <a:tabLst>
                <a:tab pos="93663" algn="l"/>
              </a:tabLst>
            </a:pPr>
            <a:r>
              <a:rPr kumimoji="1" lang="ja-JP" altLang="en-US" sz="1100" dirty="0">
                <a:latin typeface="UD デジタル 教科書体 NK-B" panose="02020700000000000000" pitchFamily="18" charset="-128"/>
                <a:ea typeface="UD デジタル 教科書体 NK-B" panose="02020700000000000000" pitchFamily="18" charset="-128"/>
              </a:rPr>
              <a:t>　ポストコロナを見据え、大阪・関西万博やスーパー・メガリージョン形成等のインパクトを活かし、東西二極の一極を担う「副首都」として、さらに成長・発展していくため、</a:t>
            </a:r>
            <a:endParaRPr kumimoji="1" lang="en-US" altLang="ja-JP" sz="1100" dirty="0">
              <a:latin typeface="UD デジタル 教科書体 NK-B" panose="02020700000000000000" pitchFamily="18" charset="-128"/>
              <a:ea typeface="UD デジタル 教科書体 NK-B" panose="02020700000000000000" pitchFamily="18" charset="-128"/>
            </a:endParaRPr>
          </a:p>
          <a:p>
            <a:pPr>
              <a:lnSpc>
                <a:spcPts val="1300"/>
              </a:lnSpc>
              <a:tabLst>
                <a:tab pos="93663" algn="l"/>
              </a:tabLst>
            </a:pPr>
            <a:r>
              <a:rPr kumimoji="1" lang="ja-JP" altLang="en-US" sz="1100" dirty="0">
                <a:latin typeface="UD デジタル 教科書体 NK-B" panose="02020700000000000000" pitchFamily="18" charset="-128"/>
                <a:ea typeface="UD デジタル 教科書体 NK-B" panose="02020700000000000000" pitchFamily="18" charset="-128"/>
              </a:rPr>
              <a:t>関西圏や大阪都市圏全体を視野に、</a:t>
            </a:r>
            <a:r>
              <a:rPr kumimoji="1" lang="en-US" altLang="ja-JP" sz="1100" dirty="0">
                <a:latin typeface="UD デジタル 教科書体 NK-B" panose="02020700000000000000" pitchFamily="18" charset="-128"/>
                <a:ea typeface="UD デジタル 教科書体 NK-B" panose="02020700000000000000" pitchFamily="18" charset="-128"/>
              </a:rPr>
              <a:t>2050</a:t>
            </a:r>
            <a:r>
              <a:rPr kumimoji="1" lang="ja-JP" altLang="en-US" sz="1100" dirty="0">
                <a:latin typeface="UD デジタル 教科書体 NK-B" panose="02020700000000000000" pitchFamily="18" charset="-128"/>
                <a:ea typeface="UD デジタル 教科書体 NK-B" panose="02020700000000000000" pitchFamily="18" charset="-128"/>
              </a:rPr>
              <a:t>年を目標として、大阪のめざすべき都市像やまちづくりの方向性、その推進の取組等を示す。</a:t>
            </a:r>
            <a:endParaRPr kumimoji="1" lang="en-US" altLang="ja-JP" sz="1100" dirty="0">
              <a:latin typeface="UD デジタル 教科書体 NK-B" panose="02020700000000000000" pitchFamily="18" charset="-128"/>
              <a:ea typeface="UD デジタル 教科書体 NK-B" panose="02020700000000000000" pitchFamily="18" charset="-128"/>
            </a:endParaRPr>
          </a:p>
        </p:txBody>
      </p:sp>
      <p:sp>
        <p:nvSpPr>
          <p:cNvPr id="226" name="テキスト ボックス 225">
            <a:extLst>
              <a:ext uri="{FF2B5EF4-FFF2-40B4-BE49-F238E27FC236}">
                <a16:creationId xmlns:a16="http://schemas.microsoft.com/office/drawing/2014/main" id="{D584E0BA-A9FD-4A94-B448-A211C17F7630}"/>
              </a:ext>
            </a:extLst>
          </p:cNvPr>
          <p:cNvSpPr txBox="1"/>
          <p:nvPr/>
        </p:nvSpPr>
        <p:spPr>
          <a:xfrm>
            <a:off x="4166459" y="860811"/>
            <a:ext cx="5723666" cy="4563070"/>
          </a:xfrm>
          <a:prstGeom prst="roundRect">
            <a:avLst>
              <a:gd name="adj" fmla="val 880"/>
            </a:avLst>
          </a:prstGeom>
          <a:solidFill>
            <a:schemeClr val="bg1"/>
          </a:solidFill>
          <a:ln>
            <a:solidFill>
              <a:schemeClr val="bg2">
                <a:lumMod val="50000"/>
              </a:schemeClr>
            </a:solidFill>
          </a:ln>
        </p:spPr>
        <p:txBody>
          <a:bodyPr wrap="square" lIns="36000" tIns="126000" rIns="36000" bIns="0" rtlCol="0" anchor="t" anchorCtr="0">
            <a:noAutofit/>
          </a:bodyPr>
          <a:lstStyle/>
          <a:p>
            <a:pPr marL="92075" indent="-92075">
              <a:lnSpc>
                <a:spcPts val="1200"/>
              </a:lnSpc>
              <a:tabLst>
                <a:tab pos="93663" algn="l"/>
              </a:tabLst>
            </a:pPr>
            <a:endParaRPr kumimoji="1" lang="en-US" altLang="ja-JP" sz="9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27" name="テキスト ボックス 226">
            <a:extLst>
              <a:ext uri="{FF2B5EF4-FFF2-40B4-BE49-F238E27FC236}">
                <a16:creationId xmlns:a16="http://schemas.microsoft.com/office/drawing/2014/main" id="{D584E0BA-A9FD-4A94-B448-A211C17F7630}"/>
              </a:ext>
            </a:extLst>
          </p:cNvPr>
          <p:cNvSpPr txBox="1"/>
          <p:nvPr/>
        </p:nvSpPr>
        <p:spPr>
          <a:xfrm>
            <a:off x="4223840" y="782304"/>
            <a:ext cx="2340000" cy="162000"/>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rPr>
              <a:t>3</a:t>
            </a:r>
            <a:r>
              <a:rPr kumimoji="1" lang="ja-JP" altLang="en-US" sz="1000" dirty="0" err="1">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まちづくりの戦略と取組の方向性</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76" name="テキスト ボックス 175">
            <a:extLst>
              <a:ext uri="{FF2B5EF4-FFF2-40B4-BE49-F238E27FC236}">
                <a16:creationId xmlns:a16="http://schemas.microsoft.com/office/drawing/2014/main" id="{D584E0BA-A9FD-4A94-B448-A211C17F7630}"/>
              </a:ext>
            </a:extLst>
          </p:cNvPr>
          <p:cNvSpPr txBox="1"/>
          <p:nvPr/>
        </p:nvSpPr>
        <p:spPr>
          <a:xfrm>
            <a:off x="6102368" y="1397539"/>
            <a:ext cx="1872000" cy="2448000"/>
          </a:xfrm>
          <a:prstGeom prst="rect">
            <a:avLst/>
          </a:prstGeom>
          <a:solidFill>
            <a:schemeClr val="bg1">
              <a:lumMod val="85000"/>
            </a:schemeClr>
          </a:solidFill>
          <a:ln>
            <a:noFill/>
            <a:prstDash val="dash"/>
          </a:ln>
        </p:spPr>
        <p:txBody>
          <a:bodyPr wrap="square" lIns="18000" tIns="108000" rIns="18000" bIns="0" rtlCol="0" anchor="t" anchorCtr="0">
            <a:noAutofit/>
          </a:bodyPr>
          <a:lstStyle/>
          <a:p>
            <a:pPr marL="92075" indent="-92075" algn="ctr">
              <a:lnSpc>
                <a:spcPts val="900"/>
              </a:lnSpc>
              <a:tabLst>
                <a:tab pos="0" algn="l"/>
              </a:tabLst>
            </a:pPr>
            <a:r>
              <a:rPr kumimoji="1" lang="ja-JP" altLang="en-US" sz="800" u="sng" spc="-30" dirty="0">
                <a:latin typeface="UD デジタル 教科書体 NK-B" panose="02020700000000000000" pitchFamily="18" charset="-128"/>
                <a:ea typeface="UD デジタル 教科書体 NK-B" panose="02020700000000000000" pitchFamily="18" charset="-128"/>
              </a:rPr>
              <a:t>大阪ならではの魅力を活かし、</a:t>
            </a:r>
            <a:endParaRPr kumimoji="1" lang="en-US" altLang="ja-JP" sz="800" u="sng" spc="-30" dirty="0">
              <a:latin typeface="UD デジタル 教科書体 NK-B" panose="02020700000000000000" pitchFamily="18" charset="-128"/>
              <a:ea typeface="UD デジタル 教科書体 NK-B" panose="02020700000000000000" pitchFamily="18" charset="-128"/>
            </a:endParaRPr>
          </a:p>
          <a:p>
            <a:pPr marL="92075" indent="-92075" algn="ctr">
              <a:lnSpc>
                <a:spcPts val="900"/>
              </a:lnSpc>
              <a:spcAft>
                <a:spcPts val="600"/>
              </a:spcAft>
              <a:tabLst>
                <a:tab pos="0" algn="l"/>
              </a:tabLst>
            </a:pPr>
            <a:r>
              <a:rPr kumimoji="1" lang="ja-JP" altLang="en-US" sz="800" u="sng" spc="-30" dirty="0">
                <a:latin typeface="UD デジタル 教科書体 NK-B" panose="02020700000000000000" pitchFamily="18" charset="-128"/>
                <a:ea typeface="UD デジタル 教科書体 NK-B" panose="02020700000000000000" pitchFamily="18" charset="-128"/>
              </a:rPr>
              <a:t>暮らしやすさ</a:t>
            </a:r>
            <a:r>
              <a:rPr kumimoji="1" lang="en-US" altLang="ja-JP" sz="800" u="sng" spc="-30" dirty="0">
                <a:latin typeface="UD デジタル 教科書体 NK-B" panose="02020700000000000000" pitchFamily="18" charset="-128"/>
                <a:ea typeface="UD デジタル 教科書体 NK-B" panose="02020700000000000000" pitchFamily="18" charset="-128"/>
              </a:rPr>
              <a:t>No.1</a:t>
            </a:r>
            <a:r>
              <a:rPr kumimoji="1" lang="ja-JP" altLang="en-US" sz="800" u="sng" spc="-30" dirty="0">
                <a:latin typeface="UD デジタル 教科書体 NK-B" panose="02020700000000000000" pitchFamily="18" charset="-128"/>
                <a:ea typeface="UD デジタル 教科書体 NK-B" panose="02020700000000000000" pitchFamily="18" charset="-128"/>
              </a:rPr>
              <a:t>都市を実現</a:t>
            </a:r>
            <a:endParaRPr kumimoji="1" lang="en-US" altLang="ja-JP" sz="800" u="sng" spc="-30"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b="1" dirty="0">
                <a:latin typeface="UD デジタル 教科書体 NK-B" panose="02020700000000000000" pitchFamily="18" charset="-128"/>
                <a:ea typeface="UD デジタル 教科書体 NK-B" panose="02020700000000000000" pitchFamily="18" charset="-128"/>
              </a:rPr>
              <a:t>１）駅周辺での拠点形成と魅力ある生活圏の創造</a:t>
            </a:r>
            <a:endParaRPr kumimoji="1" lang="en-US" altLang="ja-JP" sz="800" b="1"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・駅周辺の再整備等に併せた都市機能の集積、人中心の空間への転換、鉄道沿線まちづくり</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a:t>
            </a:r>
            <a:r>
              <a:rPr kumimoji="1" lang="ja-JP" altLang="en-US" sz="700" spc="-30" dirty="0">
                <a:latin typeface="UD デジタル 教科書体 NK-R" panose="02020400000000000000" pitchFamily="18" charset="-128"/>
                <a:ea typeface="UD デジタル 教科書体 NK-R" panose="02020400000000000000" pitchFamily="18" charset="-128"/>
              </a:rPr>
              <a:t>新たなﾓﾋﾞﾘﾃｨの活用による回遊性の向上 など</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300"/>
              </a:spcBef>
              <a:tabLst>
                <a:tab pos="0" algn="l"/>
              </a:tabLst>
            </a:pPr>
            <a:r>
              <a:rPr kumimoji="1" lang="en-US" altLang="ja-JP" sz="800" b="1" dirty="0">
                <a:latin typeface="UD デジタル 教科書体 NK-B" panose="02020700000000000000" pitchFamily="18" charset="-128"/>
                <a:ea typeface="UD デジタル 教科書体 NK-B" panose="02020700000000000000" pitchFamily="18" charset="-128"/>
              </a:rPr>
              <a:t>2)</a:t>
            </a:r>
            <a:r>
              <a:rPr kumimoji="1" lang="ja-JP" altLang="en-US" sz="800" b="1" dirty="0">
                <a:latin typeface="UD デジタル 教科書体 NK-B" panose="02020700000000000000" pitchFamily="18" charset="-128"/>
                <a:ea typeface="UD デジタル 教科書体 NK-B" panose="02020700000000000000" pitchFamily="18" charset="-128"/>
              </a:rPr>
              <a:t>郊外住宅地を多様な世代が住み、働き、交流するまちへ再編</a:t>
            </a:r>
            <a:endParaRPr kumimoji="1" lang="en-US" altLang="ja-JP" sz="800" b="1"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・地域の核となる機能の導入やコワーキングスペース等の働く環境・場の創出</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・新たなモビリティを活用した移動円滑化</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・周辺の田園環境を活かした農との共存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300"/>
              </a:spcBef>
              <a:tabLst>
                <a:tab pos="0" algn="l"/>
              </a:tabLst>
            </a:pPr>
            <a:r>
              <a:rPr kumimoji="1" lang="en-US" altLang="ja-JP" sz="800" b="1" dirty="0">
                <a:latin typeface="UD デジタル 教科書体 NK-B" panose="02020700000000000000" pitchFamily="18" charset="-128"/>
                <a:ea typeface="UD デジタル 教科書体 NK-B" panose="02020700000000000000" pitchFamily="18" charset="-128"/>
              </a:rPr>
              <a:t>3</a:t>
            </a:r>
            <a:r>
              <a:rPr kumimoji="1" lang="ja-JP" altLang="en-US" sz="800" b="1" dirty="0">
                <a:latin typeface="UD デジタル 教科書体 NK-B" panose="02020700000000000000" pitchFamily="18" charset="-128"/>
                <a:ea typeface="UD デジタル 教科書体 NK-B" panose="02020700000000000000" pitchFamily="18" charset="-128"/>
              </a:rPr>
              <a:t>）豊かな自然を活かしたまちづくり</a:t>
            </a:r>
            <a:endParaRPr kumimoji="1" lang="en-US" altLang="ja-JP" sz="800" b="1"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a:t>
            </a:r>
            <a:r>
              <a:rPr kumimoji="1" lang="en-US" altLang="ja-JP" sz="700" dirty="0">
                <a:latin typeface="UD デジタル 教科書体 NK-R" panose="02020400000000000000" pitchFamily="18" charset="-128"/>
                <a:ea typeface="UD デジタル 教科書体 NK-R" panose="02020400000000000000" pitchFamily="18" charset="-128"/>
              </a:rPr>
              <a:t>AI</a:t>
            </a:r>
            <a:r>
              <a:rPr kumimoji="1" lang="ja-JP" altLang="en-US" sz="700" dirty="0">
                <a:latin typeface="UD デジタル 教科書体 NK-R" panose="02020400000000000000" pitchFamily="18" charset="-128"/>
                <a:ea typeface="UD デジタル 教科書体 NK-R" panose="02020400000000000000" pitchFamily="18" charset="-128"/>
              </a:rPr>
              <a:t>ｵﾝﾃﾞﾏﾝﾄﾞ交通等による交通アクセスの確保</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・既存ストックを活用した働く場等の創出、先端技術を活用した生活支援サービスの提供</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・豊かな自然を体験できるまちづくり、ワーケーションやマルチハビテーションの促進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200"/>
              </a:spcBef>
              <a:tabLst>
                <a:tab pos="0"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200"/>
              </a:spcBef>
              <a:tabLst>
                <a:tab pos="0"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200"/>
              </a:spcBef>
              <a:tabLst>
                <a:tab pos="0"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177" name="テキスト ボックス 176">
            <a:extLst>
              <a:ext uri="{FF2B5EF4-FFF2-40B4-BE49-F238E27FC236}">
                <a16:creationId xmlns:a16="http://schemas.microsoft.com/office/drawing/2014/main" id="{D584E0BA-A9FD-4A94-B448-A211C17F7630}"/>
              </a:ext>
            </a:extLst>
          </p:cNvPr>
          <p:cNvSpPr txBox="1"/>
          <p:nvPr/>
        </p:nvSpPr>
        <p:spPr>
          <a:xfrm>
            <a:off x="7997357" y="1397539"/>
            <a:ext cx="1872000" cy="2448000"/>
          </a:xfrm>
          <a:prstGeom prst="rect">
            <a:avLst/>
          </a:prstGeom>
          <a:solidFill>
            <a:schemeClr val="bg1">
              <a:lumMod val="85000"/>
            </a:schemeClr>
          </a:solidFill>
          <a:ln>
            <a:noFill/>
            <a:prstDash val="dash"/>
          </a:ln>
        </p:spPr>
        <p:txBody>
          <a:bodyPr wrap="square" lIns="18000" tIns="108000" rIns="18000" bIns="0" rtlCol="0" anchor="t" anchorCtr="0">
            <a:noAutofit/>
          </a:bodyPr>
          <a:lstStyle/>
          <a:p>
            <a:pPr marL="92075" indent="-92075">
              <a:lnSpc>
                <a:spcPts val="900"/>
              </a:lnSpc>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　　</a:t>
            </a:r>
            <a:r>
              <a:rPr kumimoji="1" lang="ja-JP" altLang="en-US" sz="800" u="sng" dirty="0">
                <a:latin typeface="UD デジタル 教科書体 NK-B" panose="02020700000000000000" pitchFamily="18" charset="-128"/>
                <a:ea typeface="UD デジタル 教科書体 NK-B" panose="02020700000000000000" pitchFamily="18" charset="-128"/>
              </a:rPr>
              <a:t>海・川・山や多様な地域資源を活かし、</a:t>
            </a:r>
            <a:endParaRPr kumimoji="1" lang="en-US" altLang="ja-JP" sz="800" u="sng"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　　</a:t>
            </a:r>
            <a:r>
              <a:rPr kumimoji="1" lang="ja-JP" altLang="en-US" sz="800" u="sng" dirty="0">
                <a:latin typeface="UD デジタル 教科書体 NK-B" panose="02020700000000000000" pitchFamily="18" charset="-128"/>
                <a:ea typeface="UD デジタル 教科書体 NK-B" panose="02020700000000000000" pitchFamily="18" charset="-128"/>
              </a:rPr>
              <a:t>地域を活性化</a:t>
            </a:r>
            <a:endParaRPr kumimoji="1" lang="en-US" altLang="ja-JP" sz="800" u="sng" dirty="0">
              <a:latin typeface="UD デジタル 教科書体 NK-B" panose="02020700000000000000" pitchFamily="18" charset="-128"/>
              <a:ea typeface="UD デジタル 教科書体 NK-B" panose="02020700000000000000" pitchFamily="18" charset="-128"/>
            </a:endParaRPr>
          </a:p>
          <a:p>
            <a:pPr marL="92075" indent="-92075" algn="just">
              <a:lnSpc>
                <a:spcPts val="900"/>
              </a:lnSpc>
              <a:spcBef>
                <a:spcPts val="5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１）大阪広域ベイエリアのまちづくり</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92075" indent="-92075"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・多様な地域資源・ストックを活かしたまちづくり</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・海上交通・自転車等による回遊性の向上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44000" indent="-180000" algn="just">
              <a:lnSpc>
                <a:spcPts val="900"/>
              </a:lnSpc>
              <a:spcBef>
                <a:spcPts val="4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２）河川空間を活かした魅力あるまちづくり</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144000" indent="-180000"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・舟運活性化や水辺空間の整備等にぎわい創出</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44000" indent="-180000"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・自転車等による回遊性の向上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44000" indent="-182563" algn="just">
              <a:lnSpc>
                <a:spcPts val="900"/>
              </a:lnSpc>
              <a:spcBef>
                <a:spcPts val="4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３）周辺山系の自然資源等を活用したまちづくり</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182563" indent="-182563"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・自然資源、歴史・文化、風景地等のﾈｯﾄﾜｰｸ化</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82563" indent="-182563"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・民間活力による魅力向上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144000" indent="-180000" algn="just">
              <a:lnSpc>
                <a:spcPts val="900"/>
              </a:lnSpc>
              <a:spcBef>
                <a:spcPts val="4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４）多様な地域資源を活かした魅力あふれる都市空間の形成</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128588" indent="-165100" algn="just">
              <a:lnSpc>
                <a:spcPts val="900"/>
              </a:lnSpc>
              <a:tabLst>
                <a:tab pos="92075"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・世界遺産など、歴史・文化遺産を巡る観光ネットワークの形成</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88900" indent="-88900" algn="just">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a:t>
            </a:r>
            <a:r>
              <a:rPr kumimoji="1" lang="ja-JP" altLang="en-US" sz="700" spc="-40" dirty="0">
                <a:latin typeface="UD デジタル 教科書体 NK-R" panose="02020400000000000000" pitchFamily="18" charset="-128"/>
                <a:ea typeface="UD デジタル 教科書体 NK-R" panose="02020400000000000000" pitchFamily="18" charset="-128"/>
              </a:rPr>
              <a:t>・景観資源やアートを活かしたまちづくり　　　</a:t>
            </a:r>
            <a:r>
              <a:rPr kumimoji="1" lang="ja-JP" altLang="en-US" sz="700" dirty="0">
                <a:latin typeface="UD デジタル 教科書体 NK-R" panose="02020400000000000000" pitchFamily="18" charset="-128"/>
                <a:ea typeface="UD デジタル 教科書体 NK-R" panose="02020400000000000000" pitchFamily="18" charset="-128"/>
              </a:rPr>
              <a:t>　など</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57" name="テキスト ボックス 56">
            <a:extLst>
              <a:ext uri="{FF2B5EF4-FFF2-40B4-BE49-F238E27FC236}">
                <a16:creationId xmlns:a16="http://schemas.microsoft.com/office/drawing/2014/main" id="{D584E0BA-A9FD-4A94-B448-A211C17F7630}"/>
              </a:ext>
            </a:extLst>
          </p:cNvPr>
          <p:cNvSpPr txBox="1"/>
          <p:nvPr/>
        </p:nvSpPr>
        <p:spPr>
          <a:xfrm>
            <a:off x="-6838" y="1923603"/>
            <a:ext cx="1163192" cy="137915"/>
          </a:xfrm>
          <a:prstGeom prst="rect">
            <a:avLst/>
          </a:prstGeom>
          <a:noFill/>
          <a:ln>
            <a:noFill/>
          </a:ln>
        </p:spPr>
        <p:txBody>
          <a:bodyPr wrap="square" lIns="0" tIns="0" rIns="0" bIns="0" rtlCol="0" anchor="t" anchorCtr="0">
            <a:noAutofit/>
          </a:bodyPr>
          <a:lstStyle/>
          <a:p>
            <a:pPr>
              <a:lnSpc>
                <a:spcPts val="1100"/>
              </a:lnSpc>
              <a:tabLst>
                <a:tab pos="93663" algn="l"/>
              </a:tabLst>
            </a:pP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（１）まちづくりの目標</a:t>
            </a:r>
            <a:endParaRPr kumimoji="1" lang="en-US" altLang="ja-JP" sz="900" dirty="0">
              <a:latin typeface="UD デジタル 教科書体 NK-B" panose="02020700000000000000" pitchFamily="18" charset="-128"/>
              <a:ea typeface="UD デジタル 教科書体 NK-B" panose="02020700000000000000" pitchFamily="18" charset="-128"/>
            </a:endParaRPr>
          </a:p>
        </p:txBody>
      </p:sp>
      <p:sp>
        <p:nvSpPr>
          <p:cNvPr id="145" name="テキスト ボックス 144">
            <a:extLst>
              <a:ext uri="{FF2B5EF4-FFF2-40B4-BE49-F238E27FC236}">
                <a16:creationId xmlns:a16="http://schemas.microsoft.com/office/drawing/2014/main" id="{D584E0BA-A9FD-4A94-B448-A211C17F7630}"/>
              </a:ext>
            </a:extLst>
          </p:cNvPr>
          <p:cNvSpPr txBox="1"/>
          <p:nvPr/>
        </p:nvSpPr>
        <p:spPr>
          <a:xfrm>
            <a:off x="4197200" y="4194943"/>
            <a:ext cx="2772000" cy="1188000"/>
          </a:xfrm>
          <a:prstGeom prst="rect">
            <a:avLst/>
          </a:prstGeom>
          <a:solidFill>
            <a:schemeClr val="bg1">
              <a:lumMod val="85000"/>
            </a:schemeClr>
          </a:solidFill>
          <a:ln>
            <a:noFill/>
            <a:prstDash val="dash"/>
          </a:ln>
        </p:spPr>
        <p:txBody>
          <a:bodyPr wrap="square" lIns="18000" tIns="72000" rIns="18000" bIns="0" rtlCol="0" anchor="t" anchorCtr="0">
            <a:noAutofit/>
          </a:bodyPr>
          <a:lstStyle/>
          <a:p>
            <a:pPr marL="92075" indent="-92075" algn="ctr">
              <a:lnSpc>
                <a:spcPts val="900"/>
              </a:lnSpc>
              <a:spcBef>
                <a:spcPts val="200"/>
              </a:spcBef>
              <a:spcAft>
                <a:spcPts val="400"/>
              </a:spcAft>
              <a:tabLst>
                <a:tab pos="0" algn="l"/>
              </a:tabLst>
            </a:pPr>
            <a:r>
              <a:rPr kumimoji="1" lang="ja-JP" altLang="en-US" sz="900" u="sng" dirty="0">
                <a:latin typeface="UD デジタル 教科書体 NK-B" panose="02020700000000000000" pitchFamily="18" charset="-128"/>
                <a:ea typeface="UD デジタル 教科書体 NK-B" panose="02020700000000000000" pitchFamily="18" charset="-128"/>
              </a:rPr>
              <a:t>人・モノ・情報の交流を促進</a:t>
            </a:r>
            <a:endParaRPr kumimoji="1" lang="en-US" altLang="ja-JP" sz="800" u="sng"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１）交通インフラと連携したまちづくり</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・道路ネットワークの機能強化と沿道まちづくり</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・交通ネットワークの充実と沿線まちづくり</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・空港・港湾の機能強化等</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4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２）豊かな都市空間を創造するまちづくり</a:t>
            </a:r>
          </a:p>
          <a:p>
            <a:pPr marL="92075" indent="-92075">
              <a:lnSpc>
                <a:spcPts val="900"/>
              </a:lnSpc>
              <a:tabLst>
                <a:tab pos="0" algn="l"/>
              </a:tabLst>
            </a:pPr>
            <a:r>
              <a:rPr kumimoji="1" lang="ja-JP" altLang="en-US" sz="700" dirty="0">
                <a:latin typeface="UD デジタル 教科書体 NK-R" panose="02020400000000000000" pitchFamily="18" charset="-128"/>
                <a:ea typeface="UD デジタル 教科書体 NK-R" panose="02020400000000000000" pitchFamily="18" charset="-128"/>
              </a:rPr>
              <a:t>　・人中心の快適で魅力ある空間の創出</a:t>
            </a:r>
          </a:p>
          <a:p>
            <a:pPr marL="92075" indent="-92075">
              <a:lnSpc>
                <a:spcPts val="900"/>
              </a:lnSpc>
              <a:tabLst>
                <a:tab pos="0"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・自転車、水上交通、新たなモビリティ、エアモビリティを活用したまちづくり</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p:txBody>
      </p:sp>
      <p:sp>
        <p:nvSpPr>
          <p:cNvPr id="146" name="テキスト ボックス 145">
            <a:extLst>
              <a:ext uri="{FF2B5EF4-FFF2-40B4-BE49-F238E27FC236}">
                <a16:creationId xmlns:a16="http://schemas.microsoft.com/office/drawing/2014/main" id="{D584E0BA-A9FD-4A94-B448-A211C17F7630}"/>
              </a:ext>
            </a:extLst>
          </p:cNvPr>
          <p:cNvSpPr txBox="1"/>
          <p:nvPr/>
        </p:nvSpPr>
        <p:spPr>
          <a:xfrm>
            <a:off x="7053126" y="4194943"/>
            <a:ext cx="2808000" cy="1188000"/>
          </a:xfrm>
          <a:prstGeom prst="rect">
            <a:avLst/>
          </a:prstGeom>
          <a:solidFill>
            <a:schemeClr val="bg1">
              <a:lumMod val="85000"/>
            </a:schemeClr>
          </a:solidFill>
          <a:ln>
            <a:noFill/>
            <a:prstDash val="dash"/>
          </a:ln>
        </p:spPr>
        <p:txBody>
          <a:bodyPr wrap="square" lIns="18000" tIns="72000" rIns="18000" bIns="0" rtlCol="0" anchor="t" anchorCtr="0">
            <a:noAutofit/>
          </a:bodyPr>
          <a:lstStyle/>
          <a:p>
            <a:pPr marL="92075" indent="-92075" algn="ctr">
              <a:lnSpc>
                <a:spcPts val="900"/>
              </a:lnSpc>
              <a:spcBef>
                <a:spcPts val="200"/>
              </a:spcBef>
              <a:spcAft>
                <a:spcPts val="400"/>
              </a:spcAft>
              <a:tabLst>
                <a:tab pos="0" algn="l"/>
              </a:tabLst>
            </a:pPr>
            <a:r>
              <a:rPr kumimoji="1" lang="ja-JP" altLang="en-US" sz="900" u="sng" dirty="0">
                <a:latin typeface="UD デジタル 教科書体 NK-B" panose="02020700000000000000" pitchFamily="18" charset="-128"/>
                <a:ea typeface="UD デジタル 教科書体 NK-B" panose="02020700000000000000" pitchFamily="18" charset="-128"/>
              </a:rPr>
              <a:t>安全・安心でグリーンな社会を実現</a:t>
            </a:r>
            <a:endParaRPr kumimoji="1" lang="en-US" altLang="ja-JP" sz="900" u="sng"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spc="-20" dirty="0">
                <a:latin typeface="UD デジタル 教科書体 NK-B" panose="02020700000000000000" pitchFamily="18" charset="-128"/>
                <a:ea typeface="UD デジタル 教科書体 NK-B" panose="02020700000000000000" pitchFamily="18" charset="-128"/>
              </a:rPr>
              <a:t>１）安全・安心なまちづくり</a:t>
            </a:r>
            <a:endParaRPr kumimoji="1" lang="en-US" altLang="ja-JP" sz="800" spc="-20"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spc="-20" dirty="0">
                <a:latin typeface="UD デジタル 教科書体 NK-R" panose="02020400000000000000" pitchFamily="18" charset="-128"/>
                <a:ea typeface="UD デジタル 教科書体 NK-R" panose="02020400000000000000" pitchFamily="18" charset="-128"/>
              </a:rPr>
              <a:t>　</a:t>
            </a:r>
            <a:r>
              <a:rPr kumimoji="1" lang="ja-JP" altLang="en-US" sz="700" spc="-20" dirty="0">
                <a:latin typeface="UD デジタル 教科書体 NK-R" panose="02020400000000000000" pitchFamily="18" charset="-128"/>
                <a:ea typeface="UD デジタル 教科書体 NK-R" panose="02020400000000000000" pitchFamily="18" charset="-128"/>
              </a:rPr>
              <a:t>・人命を守る都市機能の強化</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・供給処理施設の機能維持</a:t>
            </a:r>
            <a:r>
              <a:rPr kumimoji="1" lang="ja-JP" altLang="en-US" sz="700" spc="-20" dirty="0">
                <a:solidFill>
                  <a:srgbClr val="FF0000"/>
                </a:solidFill>
                <a:latin typeface="UD デジタル 教科書体 NK-R" panose="02020400000000000000" pitchFamily="18" charset="-128"/>
                <a:ea typeface="UD デジタル 教科書体 NK-R" panose="02020400000000000000" pitchFamily="18" charset="-128"/>
              </a:rPr>
              <a:t>、</a:t>
            </a:r>
            <a:r>
              <a:rPr kumimoji="1" lang="ja-JP" altLang="en-US" sz="700" spc="-20" dirty="0">
                <a:latin typeface="UD デジタル 教科書体 NK-R" panose="02020400000000000000" pitchFamily="18" charset="-128"/>
                <a:ea typeface="UD デジタル 教科書体 NK-R" panose="02020400000000000000" pitchFamily="18" charset="-128"/>
              </a:rPr>
              <a:t>再構築とまちづくりへの利活用</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spcBef>
                <a:spcPts val="300"/>
              </a:spcBef>
              <a:tabLst>
                <a:tab pos="0" algn="l"/>
              </a:tabLst>
            </a:pPr>
            <a:r>
              <a:rPr kumimoji="1" lang="ja-JP" altLang="en-US" sz="800" spc="-20" dirty="0">
                <a:latin typeface="UD デジタル 教科書体 NK-B" panose="02020700000000000000" pitchFamily="18" charset="-128"/>
                <a:ea typeface="UD デジタル 教科書体 NK-B" panose="02020700000000000000" pitchFamily="18" charset="-128"/>
              </a:rPr>
              <a:t>２）グリーン社会の実現に向けたまちづくり</a:t>
            </a:r>
            <a:endParaRPr kumimoji="1" lang="en-US" altLang="ja-JP" sz="800" spc="-20" dirty="0">
              <a:latin typeface="UD デジタル 教科書体 NK-B" panose="02020700000000000000" pitchFamily="18" charset="-128"/>
              <a:ea typeface="UD デジタル 教科書体 NK-B" panose="02020700000000000000" pitchFamily="18" charset="-128"/>
            </a:endParaRPr>
          </a:p>
          <a:p>
            <a:pPr marL="92075" indent="-92075">
              <a:lnSpc>
                <a:spcPts val="900"/>
              </a:lnSpc>
              <a:tabLst>
                <a:tab pos="0" algn="l"/>
              </a:tabLst>
            </a:pPr>
            <a:r>
              <a:rPr kumimoji="1" lang="ja-JP" altLang="en-US" sz="800" spc="-20" dirty="0">
                <a:latin typeface="UD デジタル 教科書体 NK-R" panose="02020400000000000000" pitchFamily="18" charset="-128"/>
                <a:ea typeface="UD デジタル 教科書体 NK-R" panose="02020400000000000000" pitchFamily="18" charset="-128"/>
              </a:rPr>
              <a:t>　</a:t>
            </a:r>
            <a:r>
              <a:rPr kumimoji="1" lang="ja-JP" altLang="en-US" sz="700" spc="-20" dirty="0">
                <a:latin typeface="UD デジタル 教科書体 NK-R" panose="02020400000000000000" pitchFamily="18" charset="-128"/>
                <a:ea typeface="UD デジタル 教科書体 NK-R" panose="02020400000000000000" pitchFamily="18" charset="-128"/>
              </a:rPr>
              <a:t>・みどりを活かした魅力あふれるまちづくり</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・脱炭素・省エネルギー社会の実現に向けたまちづくり</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a:p>
            <a:pPr marL="92075" indent="-92075">
              <a:lnSpc>
                <a:spcPts val="900"/>
              </a:lnSpc>
              <a:tabLst>
                <a:tab pos="0" algn="l"/>
              </a:tabLst>
            </a:pPr>
            <a:r>
              <a:rPr kumimoji="1" lang="ja-JP" altLang="en-US" sz="700" spc="-20" dirty="0">
                <a:latin typeface="UD デジタル 教科書体 NK-R" panose="02020400000000000000" pitchFamily="18" charset="-128"/>
                <a:ea typeface="UD デジタル 教科書体 NK-R" panose="02020400000000000000" pitchFamily="18" charset="-128"/>
              </a:rPr>
              <a:t>　・資源循環型社会の実現に向けたまちづくり　</a:t>
            </a:r>
            <a:endParaRPr kumimoji="1" lang="en-US" altLang="ja-JP" sz="700" spc="-20" dirty="0">
              <a:latin typeface="UD デジタル 教科書体 NK-R" panose="02020400000000000000" pitchFamily="18" charset="-128"/>
              <a:ea typeface="UD デジタル 教科書体 NK-R" panose="02020400000000000000" pitchFamily="18" charset="-128"/>
            </a:endParaRPr>
          </a:p>
        </p:txBody>
      </p:sp>
      <p:sp>
        <p:nvSpPr>
          <p:cNvPr id="175" name="テキスト ボックス 174">
            <a:extLst>
              <a:ext uri="{FF2B5EF4-FFF2-40B4-BE49-F238E27FC236}">
                <a16:creationId xmlns:a16="http://schemas.microsoft.com/office/drawing/2014/main" id="{D584E0BA-A9FD-4A94-B448-A211C17F7630}"/>
              </a:ext>
            </a:extLst>
          </p:cNvPr>
          <p:cNvSpPr txBox="1"/>
          <p:nvPr/>
        </p:nvSpPr>
        <p:spPr>
          <a:xfrm>
            <a:off x="4206783" y="1397539"/>
            <a:ext cx="1872000" cy="2448000"/>
          </a:xfrm>
          <a:prstGeom prst="rect">
            <a:avLst/>
          </a:prstGeom>
          <a:solidFill>
            <a:schemeClr val="bg1">
              <a:lumMod val="85000"/>
            </a:schemeClr>
          </a:solidFill>
          <a:ln>
            <a:noFill/>
            <a:prstDash val="dash"/>
          </a:ln>
        </p:spPr>
        <p:txBody>
          <a:bodyPr wrap="square" lIns="18000" tIns="144000" rIns="18000" bIns="0" rtlCol="0" anchor="t" anchorCtr="0">
            <a:noAutofit/>
          </a:bodyPr>
          <a:lstStyle/>
          <a:p>
            <a:pPr marL="92075" indent="-92075" algn="ctr">
              <a:lnSpc>
                <a:spcPts val="900"/>
              </a:lnSpc>
              <a:spcBef>
                <a:spcPts val="400"/>
              </a:spcBef>
              <a:spcAft>
                <a:spcPts val="600"/>
              </a:spcAft>
              <a:tabLst>
                <a:tab pos="0" algn="l"/>
              </a:tabLst>
            </a:pPr>
            <a:r>
              <a:rPr kumimoji="1" lang="ja-JP" altLang="en-US" sz="800" u="sng" dirty="0">
                <a:latin typeface="UD デジタル 教科書体 NK-B" panose="02020700000000000000" pitchFamily="18" charset="-128"/>
                <a:ea typeface="UD デジタル 教科書体 NK-B" panose="02020700000000000000" pitchFamily="18" charset="-128"/>
              </a:rPr>
              <a:t>成長・発展をけん引する拠点エリアを形成</a:t>
            </a:r>
            <a:endParaRPr kumimoji="1" lang="en-US" altLang="ja-JP" sz="800" u="sng" dirty="0">
              <a:latin typeface="UD デジタル 教科書体 NK-B" panose="02020700000000000000" pitchFamily="18" charset="-128"/>
              <a:ea typeface="UD デジタル 教科書体 NK-B" panose="02020700000000000000" pitchFamily="18" charset="-128"/>
            </a:endParaRPr>
          </a:p>
          <a:p>
            <a:pPr marL="92075" indent="-92075" algn="just">
              <a:lnSpc>
                <a:spcPts val="900"/>
              </a:lnSpc>
              <a:spcBef>
                <a:spcPts val="200"/>
              </a:spcBef>
              <a:tabLst>
                <a:tab pos="0" algn="l"/>
              </a:tabLst>
            </a:pPr>
            <a:r>
              <a:rPr kumimoji="1" lang="ja-JP" altLang="en-US" sz="800" spc="-30" dirty="0">
                <a:latin typeface="UD デジタル 教科書体 NK-B" panose="02020700000000000000" pitchFamily="18" charset="-128"/>
                <a:ea typeface="UD デジタル 教科書体 NK-B" panose="02020700000000000000" pitchFamily="18" charset="-128"/>
              </a:rPr>
              <a:t>１）世界で存在感を発揮する拠点エリア</a:t>
            </a:r>
            <a:endParaRPr kumimoji="1" lang="en-US" altLang="ja-JP" sz="800" spc="-30" dirty="0">
              <a:latin typeface="UD デジタル 教科書体 NK-B" panose="02020700000000000000" pitchFamily="18" charset="-128"/>
              <a:ea typeface="UD デジタル 教科書体 NK-B" panose="02020700000000000000" pitchFamily="18" charset="-128"/>
            </a:endParaRPr>
          </a:p>
          <a:p>
            <a:pPr algn="just">
              <a:lnSpc>
                <a:spcPts val="900"/>
              </a:lnSpc>
              <a:tabLst>
                <a:tab pos="0" algn="l"/>
              </a:tabLst>
            </a:pPr>
            <a:r>
              <a:rPr kumimoji="1" lang="en-US" altLang="ja-JP" sz="800" spc="-30" dirty="0">
                <a:latin typeface="UD デジタル 教科書体 NK-R" panose="02020400000000000000" pitchFamily="18" charset="-128"/>
                <a:ea typeface="UD デジタル 教科書体 NK-R" panose="02020400000000000000" pitchFamily="18" charset="-128"/>
              </a:rPr>
              <a:t>   </a:t>
            </a:r>
            <a:r>
              <a:rPr kumimoji="1" lang="ja-JP" altLang="en-US" sz="700" spc="-40" dirty="0">
                <a:latin typeface="UD デジタル 教科書体 NK-R" panose="02020400000000000000" pitchFamily="18" charset="-128"/>
                <a:ea typeface="UD デジタル 教科書体 NK-R" panose="02020400000000000000" pitchFamily="18" charset="-128"/>
              </a:rPr>
              <a:t>都心部やベイエリアにおいて、国際競争力を備えた拠点エリアを形成</a:t>
            </a:r>
            <a:endParaRPr kumimoji="1" lang="en-US" altLang="ja-JP" sz="700" spc="-40" dirty="0">
              <a:latin typeface="UD デジタル 教科書体 NK-R" panose="02020400000000000000" pitchFamily="18" charset="-128"/>
              <a:ea typeface="UD デジタル 教科書体 NK-R" panose="02020400000000000000" pitchFamily="18" charset="-128"/>
            </a:endParaRPr>
          </a:p>
          <a:p>
            <a:pPr marL="88900" indent="-88900" algn="just">
              <a:lnSpc>
                <a:spcPts val="700"/>
              </a:lnSpc>
              <a:tabLst>
                <a:tab pos="0" algn="l"/>
              </a:tabLst>
            </a:pPr>
            <a:r>
              <a:rPr kumimoji="1" lang="en-US" altLang="ja-JP" sz="600" spc="-40" dirty="0">
                <a:latin typeface="UD デジタル 教科書体 NK-R" panose="02020400000000000000" pitchFamily="18" charset="-128"/>
                <a:ea typeface="UD デジタル 教科書体 NK-R" panose="02020400000000000000" pitchFamily="18" charset="-128"/>
              </a:rPr>
              <a:t>【</a:t>
            </a:r>
            <a:r>
              <a:rPr kumimoji="1" lang="ja-JP" altLang="en-US" sz="600" spc="-40" dirty="0">
                <a:latin typeface="UD デジタル 教科書体 NK-R" panose="02020400000000000000" pitchFamily="18" charset="-128"/>
                <a:ea typeface="UD デジタル 教科書体 NK-R" panose="02020400000000000000" pitchFamily="18" charset="-128"/>
              </a:rPr>
              <a:t>拠点エリアの候補</a:t>
            </a:r>
            <a:r>
              <a:rPr kumimoji="1" lang="en-US" altLang="ja-JP" sz="600" spc="-40" dirty="0">
                <a:latin typeface="UD デジタル 教科書体 NK-R" panose="02020400000000000000" pitchFamily="18" charset="-128"/>
                <a:ea typeface="UD デジタル 教科書体 NK-R" panose="02020400000000000000" pitchFamily="18" charset="-128"/>
              </a:rPr>
              <a:t>】</a:t>
            </a:r>
            <a:r>
              <a:rPr kumimoji="1" lang="ja-JP" altLang="en-US" sz="600" spc="-40" dirty="0">
                <a:latin typeface="UD デジタル 教科書体 NK-R" panose="02020400000000000000" pitchFamily="18" charset="-128"/>
                <a:ea typeface="UD デジタル 教科書体 NK-R" panose="02020400000000000000" pitchFamily="18" charset="-128"/>
              </a:rPr>
              <a:t>「新大阪・大阪エリア」、「大阪城・周辺エリア」、「なんば・天王寺・あべのエリア」、「御堂筋・周辺エリア」、「中之島・周辺エリア」、「夢洲・咲洲エリア」、「堺都心周辺エリア」、「関空・りんくう周辺エリア」　計８エリア</a:t>
            </a:r>
            <a:endParaRPr kumimoji="1" lang="en-US" altLang="ja-JP" sz="700" spc="-4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spcBef>
                <a:spcPts val="6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２）大阪の中核を担う拠点エリア</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algn="just">
              <a:lnSpc>
                <a:spcPts val="900"/>
              </a:lnSpc>
              <a:tabLst>
                <a:tab pos="0" algn="l"/>
              </a:tabLst>
            </a:pPr>
            <a:r>
              <a:rPr kumimoji="1" lang="ja-JP" altLang="en-US" sz="800" spc="-20" dirty="0">
                <a:latin typeface="UD デジタル 教科書体 NK-R" panose="02020400000000000000" pitchFamily="18" charset="-128"/>
                <a:ea typeface="UD デジタル 教科書体 NK-R" panose="02020400000000000000" pitchFamily="18" charset="-128"/>
              </a:rPr>
              <a:t>　</a:t>
            </a:r>
            <a:r>
              <a:rPr kumimoji="1" lang="ja-JP" altLang="en-US" sz="700" spc="-20" dirty="0">
                <a:latin typeface="UD デジタル 教科書体 NK-R" panose="02020400000000000000" pitchFamily="18" charset="-128"/>
                <a:ea typeface="UD デジタル 教科書体 NK-R" panose="02020400000000000000" pitchFamily="18" charset="-128"/>
              </a:rPr>
              <a:t>都心部周辺や郊外部において、多</a:t>
            </a:r>
            <a:r>
              <a:rPr kumimoji="1" lang="ja-JP" altLang="en-US" sz="700" spc="-30" dirty="0">
                <a:latin typeface="UD デジタル 教科書体 NK-R" panose="02020400000000000000" pitchFamily="18" charset="-128"/>
                <a:ea typeface="UD デジタル 教科書体 NK-R" panose="02020400000000000000" pitchFamily="18" charset="-128"/>
              </a:rPr>
              <a:t>様な都市機能を備えた拠点エリアを形成</a:t>
            </a:r>
            <a:endParaRPr kumimoji="1" lang="en-US" altLang="ja-JP" sz="700" spc="-30" dirty="0">
              <a:latin typeface="UD デジタル 教科書体 NK-R" panose="02020400000000000000" pitchFamily="18" charset="-128"/>
              <a:ea typeface="UD デジタル 教科書体 NK-R" panose="02020400000000000000" pitchFamily="18" charset="-128"/>
            </a:endParaRPr>
          </a:p>
          <a:p>
            <a:pPr algn="just">
              <a:lnSpc>
                <a:spcPts val="900"/>
              </a:lnSpc>
              <a:tabLst>
                <a:tab pos="0" algn="l"/>
              </a:tabLst>
            </a:pPr>
            <a:r>
              <a:rPr kumimoji="1" lang="en-US" altLang="ja-JP" sz="600" spc="-40" dirty="0">
                <a:latin typeface="UD デジタル 教科書体 NK-R" panose="02020400000000000000" pitchFamily="18" charset="-128"/>
                <a:ea typeface="UD デジタル 教科書体 NK-R" panose="02020400000000000000" pitchFamily="18" charset="-128"/>
              </a:rPr>
              <a:t>【</a:t>
            </a:r>
            <a:r>
              <a:rPr kumimoji="1" lang="ja-JP" altLang="en-US" sz="600" spc="-40" dirty="0">
                <a:latin typeface="UD デジタル 教科書体 NK-R" panose="02020400000000000000" pitchFamily="18" charset="-128"/>
                <a:ea typeface="UD デジタル 教科書体 NK-R" panose="02020400000000000000" pitchFamily="18" charset="-128"/>
              </a:rPr>
              <a:t>拠点エリアの候補</a:t>
            </a:r>
            <a:r>
              <a:rPr kumimoji="1" lang="en-US" altLang="ja-JP" sz="600" spc="-40" dirty="0">
                <a:latin typeface="UD デジタル 教科書体 NK-R" panose="02020400000000000000" pitchFamily="18" charset="-128"/>
                <a:ea typeface="UD デジタル 教科書体 NK-R" panose="02020400000000000000" pitchFamily="18" charset="-128"/>
              </a:rPr>
              <a:t>】</a:t>
            </a:r>
          </a:p>
          <a:p>
            <a:pPr algn="just">
              <a:lnSpc>
                <a:spcPts val="900"/>
              </a:lnSpc>
              <a:tabLst>
                <a:tab pos="0" algn="l"/>
              </a:tabLst>
            </a:pPr>
            <a:r>
              <a:rPr kumimoji="1" lang="ja-JP" altLang="en-US" sz="600" spc="-40" dirty="0">
                <a:latin typeface="UD デジタル 教科書体 NK-R" panose="02020400000000000000" pitchFamily="18" charset="-128"/>
                <a:ea typeface="UD デジタル 教科書体 NK-R" panose="02020400000000000000" pitchFamily="18" charset="-128"/>
              </a:rPr>
              <a:t>　都市軸の結節性等を重視し、</a:t>
            </a:r>
            <a:r>
              <a:rPr kumimoji="1" lang="en-US" altLang="ja-JP" sz="600" spc="-40" dirty="0">
                <a:latin typeface="UD デジタル 教科書体 NK-R" panose="02020400000000000000" pitchFamily="18" charset="-128"/>
                <a:ea typeface="UD デジタル 教科書体 NK-R" panose="02020400000000000000" pitchFamily="18" charset="-128"/>
              </a:rPr>
              <a:t>10</a:t>
            </a:r>
            <a:r>
              <a:rPr kumimoji="1" lang="ja-JP" altLang="en-US" sz="600" spc="-40" dirty="0">
                <a:latin typeface="UD デジタル 教科書体 NK-R" panose="02020400000000000000" pitchFamily="18" charset="-128"/>
                <a:ea typeface="UD デジタル 教科書体 NK-R" panose="02020400000000000000" pitchFamily="18" charset="-128"/>
              </a:rPr>
              <a:t>エリアを設定</a:t>
            </a:r>
            <a:endParaRPr kumimoji="1" lang="en-US" altLang="ja-JP" sz="600" spc="-3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spcBef>
                <a:spcPts val="600"/>
              </a:spcBef>
              <a:tabLst>
                <a:tab pos="0" algn="l"/>
              </a:tabLst>
            </a:pPr>
            <a:r>
              <a:rPr kumimoji="1" lang="ja-JP" altLang="en-US" sz="800" dirty="0">
                <a:latin typeface="UD デジタル 教科書体 NK-B" panose="02020700000000000000" pitchFamily="18" charset="-128"/>
                <a:ea typeface="UD デジタル 教科書体 NK-B" panose="02020700000000000000" pitchFamily="18" charset="-128"/>
              </a:rPr>
              <a:t>３）経済成長を促す産業拠点・集積エリア</a:t>
            </a:r>
            <a:endParaRPr kumimoji="1" lang="en-US" altLang="ja-JP" sz="800" dirty="0">
              <a:latin typeface="UD デジタル 教科書体 NK-B" panose="02020700000000000000" pitchFamily="18" charset="-128"/>
              <a:ea typeface="UD デジタル 教科書体 NK-B" panose="02020700000000000000" pitchFamily="18" charset="-128"/>
            </a:endParaRPr>
          </a:p>
          <a:p>
            <a:pPr indent="-88900" algn="just">
              <a:lnSpc>
                <a:spcPts val="900"/>
              </a:lnSpc>
              <a:spcBef>
                <a:spcPts val="200"/>
              </a:spcBef>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　</a:t>
            </a:r>
            <a:r>
              <a:rPr kumimoji="1" lang="ja-JP" altLang="en-US" sz="700" dirty="0">
                <a:latin typeface="UD デジタル 教科書体 NK-R" panose="02020400000000000000" pitchFamily="18" charset="-128"/>
                <a:ea typeface="UD デジタル 教科書体 NK-R" panose="02020400000000000000" pitchFamily="18" charset="-128"/>
              </a:rPr>
              <a:t> ものづくり産業や環境・ 新エネ産業、健康・医療関連産業など、大阪の成長・発展をけん引する産業拠点エリアの形成や、幹線道路沿道やベイエリア等での新たな産業用地等の創出　など</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marL="92075" indent="-92075" algn="just">
              <a:lnSpc>
                <a:spcPts val="900"/>
              </a:lnSpc>
              <a:spcBef>
                <a:spcPts val="200"/>
              </a:spcBef>
              <a:tabLst>
                <a:tab pos="0" algn="l"/>
              </a:tabLst>
            </a:pP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90" name="テキスト ボックス 89">
            <a:extLst>
              <a:ext uri="{FF2B5EF4-FFF2-40B4-BE49-F238E27FC236}">
                <a16:creationId xmlns:a16="http://schemas.microsoft.com/office/drawing/2014/main" id="{D584E0BA-A9FD-4A94-B448-A211C17F7630}"/>
              </a:ext>
            </a:extLst>
          </p:cNvPr>
          <p:cNvSpPr txBox="1"/>
          <p:nvPr/>
        </p:nvSpPr>
        <p:spPr>
          <a:xfrm>
            <a:off x="4219483" y="1318091"/>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戦略１</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91" name="テキスト ボックス 90">
            <a:extLst>
              <a:ext uri="{FF2B5EF4-FFF2-40B4-BE49-F238E27FC236}">
                <a16:creationId xmlns:a16="http://schemas.microsoft.com/office/drawing/2014/main" id="{D584E0BA-A9FD-4A94-B448-A211C17F7630}"/>
              </a:ext>
            </a:extLst>
          </p:cNvPr>
          <p:cNvSpPr txBox="1"/>
          <p:nvPr/>
        </p:nvSpPr>
        <p:spPr>
          <a:xfrm>
            <a:off x="6115068" y="1318091"/>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戦略２</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92" name="テキスト ボックス 91">
            <a:extLst>
              <a:ext uri="{FF2B5EF4-FFF2-40B4-BE49-F238E27FC236}">
                <a16:creationId xmlns:a16="http://schemas.microsoft.com/office/drawing/2014/main" id="{D584E0BA-A9FD-4A94-B448-A211C17F7630}"/>
              </a:ext>
            </a:extLst>
          </p:cNvPr>
          <p:cNvSpPr txBox="1"/>
          <p:nvPr/>
        </p:nvSpPr>
        <p:spPr>
          <a:xfrm>
            <a:off x="8010057" y="1318091"/>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戦略３</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36" name="二等辺三角形 35"/>
          <p:cNvSpPr/>
          <p:nvPr/>
        </p:nvSpPr>
        <p:spPr>
          <a:xfrm>
            <a:off x="4788280" y="3913525"/>
            <a:ext cx="4500176" cy="180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800"/>
              </a:lnSpc>
            </a:pPr>
            <a:r>
              <a:rPr kumimoji="1" lang="ja-JP" altLang="en-US" sz="1000" dirty="0">
                <a:latin typeface="UD デジタル 教科書体 NK-B" panose="02020700000000000000" pitchFamily="18" charset="-128"/>
                <a:ea typeface="UD デジタル 教科書体 NK-B" panose="02020700000000000000" pitchFamily="18" charset="-128"/>
              </a:rPr>
              <a:t>支える</a:t>
            </a:r>
          </a:p>
        </p:txBody>
      </p:sp>
      <p:sp>
        <p:nvSpPr>
          <p:cNvPr id="474" name="テキスト ボックス 473">
            <a:extLst>
              <a:ext uri="{FF2B5EF4-FFF2-40B4-BE49-F238E27FC236}">
                <a16:creationId xmlns:a16="http://schemas.microsoft.com/office/drawing/2014/main" id="{D584E0BA-A9FD-4A94-B448-A211C17F7630}"/>
              </a:ext>
            </a:extLst>
          </p:cNvPr>
          <p:cNvSpPr txBox="1"/>
          <p:nvPr/>
        </p:nvSpPr>
        <p:spPr>
          <a:xfrm>
            <a:off x="4212442" y="4126824"/>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戦略４</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475" name="テキスト ボックス 474">
            <a:extLst>
              <a:ext uri="{FF2B5EF4-FFF2-40B4-BE49-F238E27FC236}">
                <a16:creationId xmlns:a16="http://schemas.microsoft.com/office/drawing/2014/main" id="{D584E0BA-A9FD-4A94-B448-A211C17F7630}"/>
              </a:ext>
            </a:extLst>
          </p:cNvPr>
          <p:cNvSpPr txBox="1"/>
          <p:nvPr/>
        </p:nvSpPr>
        <p:spPr>
          <a:xfrm>
            <a:off x="7068366" y="4126824"/>
            <a:ext cx="360000" cy="144000"/>
          </a:xfrm>
          <a:prstGeom prst="roundRect">
            <a:avLst/>
          </a:prstGeom>
          <a:solidFill>
            <a:schemeClr val="accent4">
              <a:lumMod val="60000"/>
              <a:lumOff val="40000"/>
            </a:schemeClr>
          </a:solidFill>
          <a:ln w="3175">
            <a:solidFill>
              <a:schemeClr val="bg2">
                <a:lumMod val="50000"/>
              </a:schemeClr>
            </a:solidFill>
          </a:ln>
        </p:spPr>
        <p:txBody>
          <a:bodyPr wrap="square" lIns="0" tIns="36000" rIns="0" bIns="0" rtlCol="0" anchor="t" anchorCtr="0">
            <a:noAutofit/>
          </a:bodyPr>
          <a:lstStyle/>
          <a:p>
            <a:pPr marL="92075" indent="-92075" algn="ctr">
              <a:lnSpc>
                <a:spcPts val="700"/>
              </a:lnSpc>
              <a:tabLst>
                <a:tab pos="93663" algn="l"/>
              </a:tabLst>
            </a:pPr>
            <a:r>
              <a:rPr kumimoji="1" lang="ja-JP" altLang="en-US" sz="700" b="1" dirty="0">
                <a:latin typeface="UD デジタル 教科書体 NK-B" panose="02020700000000000000" pitchFamily="18" charset="-128"/>
                <a:ea typeface="UD デジタル 教科書体 NK-B" panose="02020700000000000000" pitchFamily="18" charset="-128"/>
              </a:rPr>
              <a:t>戦略５</a:t>
            </a:r>
            <a:endParaRPr kumimoji="1" lang="en-US" altLang="ja-JP" sz="700" b="1" dirty="0">
              <a:latin typeface="UD デジタル 教科書体 NK-B" panose="02020700000000000000" pitchFamily="18" charset="-128"/>
              <a:ea typeface="UD デジタル 教科書体 NK-B" panose="02020700000000000000" pitchFamily="18" charset="-128"/>
            </a:endParaRPr>
          </a:p>
        </p:txBody>
      </p:sp>
      <p:sp>
        <p:nvSpPr>
          <p:cNvPr id="97" name="タイトル 1"/>
          <p:cNvSpPr txBox="1">
            <a:spLocks/>
          </p:cNvSpPr>
          <p:nvPr/>
        </p:nvSpPr>
        <p:spPr>
          <a:xfrm>
            <a:off x="1146258" y="1920560"/>
            <a:ext cx="2916000" cy="144000"/>
          </a:xfrm>
          <a:prstGeom prst="roundRect">
            <a:avLst/>
          </a:prstGeom>
          <a:solidFill>
            <a:schemeClr val="accent1">
              <a:lumMod val="40000"/>
              <a:lumOff val="60000"/>
            </a:schemeClr>
          </a:solidFill>
          <a:ln>
            <a:noFill/>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UD デジタル 教科書体 NK-B" panose="02020700000000000000" pitchFamily="18" charset="-128"/>
                <a:ea typeface="UD デジタル 教科書体 NK-B" panose="02020700000000000000" pitchFamily="18" charset="-128"/>
              </a:rPr>
              <a:t>未来社会を支え、新たな価値を創造し続ける、人中心のまちづくり</a:t>
            </a:r>
            <a:endParaRPr lang="en-US" altLang="ja-JP" sz="800" dirty="0">
              <a:latin typeface="UD デジタル 教科書体 NK-B" panose="02020700000000000000" pitchFamily="18" charset="-128"/>
              <a:ea typeface="UD デジタル 教科書体 NK-B" panose="02020700000000000000" pitchFamily="18" charset="-128"/>
            </a:endParaRPr>
          </a:p>
        </p:txBody>
      </p:sp>
      <p:sp>
        <p:nvSpPr>
          <p:cNvPr id="99" name="テキスト ボックス 98">
            <a:extLst>
              <a:ext uri="{FF2B5EF4-FFF2-40B4-BE49-F238E27FC236}">
                <a16:creationId xmlns:a16="http://schemas.microsoft.com/office/drawing/2014/main" id="{D584E0BA-A9FD-4A94-B448-A211C17F7630}"/>
              </a:ext>
            </a:extLst>
          </p:cNvPr>
          <p:cNvSpPr txBox="1"/>
          <p:nvPr/>
        </p:nvSpPr>
        <p:spPr>
          <a:xfrm>
            <a:off x="-6838" y="4417320"/>
            <a:ext cx="2286712" cy="137915"/>
          </a:xfrm>
          <a:prstGeom prst="rect">
            <a:avLst/>
          </a:prstGeom>
          <a:noFill/>
          <a:ln>
            <a:noFill/>
          </a:ln>
        </p:spPr>
        <p:txBody>
          <a:bodyPr wrap="square" lIns="0" tIns="0" rIns="0" bIns="0" rtlCol="0" anchor="t" anchorCtr="0">
            <a:noAutofit/>
          </a:bodyPr>
          <a:lstStyle/>
          <a:p>
            <a:pPr>
              <a:lnSpc>
                <a:spcPts val="1100"/>
              </a:lnSpc>
              <a:tabLst>
                <a:tab pos="93663" algn="l"/>
              </a:tabLst>
            </a:pP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（３）めざすべき都市構造</a:t>
            </a:r>
            <a:endParaRPr kumimoji="1" lang="en-US" altLang="ja-JP" sz="900" dirty="0">
              <a:latin typeface="UD デジタル 教科書体 NK-B" panose="02020700000000000000" pitchFamily="18" charset="-128"/>
              <a:ea typeface="UD デジタル 教科書体 NK-B" panose="02020700000000000000" pitchFamily="18" charset="-128"/>
            </a:endParaRPr>
          </a:p>
        </p:txBody>
      </p:sp>
      <p:sp>
        <p:nvSpPr>
          <p:cNvPr id="102" name="テキスト ボックス 101">
            <a:extLst>
              <a:ext uri="{FF2B5EF4-FFF2-40B4-BE49-F238E27FC236}">
                <a16:creationId xmlns:a16="http://schemas.microsoft.com/office/drawing/2014/main" id="{D584E0BA-A9FD-4A94-B448-A211C17F7630}"/>
              </a:ext>
            </a:extLst>
          </p:cNvPr>
          <p:cNvSpPr txBox="1"/>
          <p:nvPr/>
        </p:nvSpPr>
        <p:spPr>
          <a:xfrm>
            <a:off x="67113" y="4846892"/>
            <a:ext cx="1584000" cy="432000"/>
          </a:xfrm>
          <a:prstGeom prst="rect">
            <a:avLst/>
          </a:prstGeom>
          <a:noFill/>
          <a:ln>
            <a:noFill/>
          </a:ln>
        </p:spPr>
        <p:txBody>
          <a:bodyPr wrap="square" lIns="36000" tIns="0" rIns="0" bIns="0" rtlCol="0" anchor="t" anchorCtr="0">
            <a:noAutofit/>
          </a:bodyPr>
          <a:lstStyle/>
          <a:p>
            <a:pPr>
              <a:lnSpc>
                <a:spcPts val="8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国土軸や環状軸、空港・港湾・新幹線等の広域交通インフラなど、広域的な都市構造を活かし、ｽｰﾊﾟｰ・ﾒｶﾞﾘｰｼﾞｮﾝの西の核、世界のｹﾞｰﾄｳｪｲに相応しい都市圏を形成</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104" name="テキスト ボックス 103">
            <a:extLst>
              <a:ext uri="{FF2B5EF4-FFF2-40B4-BE49-F238E27FC236}">
                <a16:creationId xmlns:a16="http://schemas.microsoft.com/office/drawing/2014/main" id="{D584E0BA-A9FD-4A94-B448-A211C17F7630}"/>
              </a:ext>
            </a:extLst>
          </p:cNvPr>
          <p:cNvSpPr txBox="1"/>
          <p:nvPr/>
        </p:nvSpPr>
        <p:spPr>
          <a:xfrm>
            <a:off x="1739924" y="4846892"/>
            <a:ext cx="2340000" cy="432000"/>
          </a:xfrm>
          <a:prstGeom prst="rect">
            <a:avLst/>
          </a:prstGeom>
          <a:noFill/>
          <a:ln>
            <a:noFill/>
          </a:ln>
        </p:spPr>
        <p:txBody>
          <a:bodyPr wrap="square" lIns="36000" tIns="0" rIns="36000" bIns="0" rtlCol="0" anchor="t" anchorCtr="0">
            <a:noAutofit/>
          </a:bodyPr>
          <a:lstStyle/>
          <a:p>
            <a:pPr>
              <a:lnSpc>
                <a:spcPts val="8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　都心部やベイエリアにおける国際競争力を備えた拠点エリアの形成とともに、放射・環状の都市軸上に多様な都市機能を備えた拠点エリアや魅力ある生活圏を形成し、相互に連携する都市構造をめざす</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189" name="テキスト ボックス 188">
            <a:extLst>
              <a:ext uri="{FF2B5EF4-FFF2-40B4-BE49-F238E27FC236}">
                <a16:creationId xmlns:a16="http://schemas.microsoft.com/office/drawing/2014/main" id="{D584E0BA-A9FD-4A94-B448-A211C17F7630}"/>
              </a:ext>
            </a:extLst>
          </p:cNvPr>
          <p:cNvSpPr txBox="1"/>
          <p:nvPr/>
        </p:nvSpPr>
        <p:spPr>
          <a:xfrm>
            <a:off x="4230780" y="984019"/>
            <a:ext cx="5567270" cy="283363"/>
          </a:xfrm>
          <a:prstGeom prst="rect">
            <a:avLst/>
          </a:prstGeom>
          <a:noFill/>
          <a:ln>
            <a:noFill/>
          </a:ln>
        </p:spPr>
        <p:txBody>
          <a:bodyPr wrap="square" lIns="36000" tIns="0" rIns="36000" bIns="0" rtlCol="0" anchor="t" anchorCtr="0">
            <a:noAutofit/>
          </a:bodyPr>
          <a:lstStyle/>
          <a:p>
            <a:pPr>
              <a:lnSpc>
                <a:spcPts val="11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　広域的な視点から取り組むべき５つのまちづくりの戦略とその取組の方向性を示し、民間活力を最大限に引き出しながら、多様な主体が一体となって取組を進める。</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grpSp>
        <p:nvGrpSpPr>
          <p:cNvPr id="70" name="グループ化 69"/>
          <p:cNvGrpSpPr/>
          <p:nvPr/>
        </p:nvGrpSpPr>
        <p:grpSpPr>
          <a:xfrm>
            <a:off x="4166458" y="5476371"/>
            <a:ext cx="2886668" cy="1353113"/>
            <a:chOff x="3483511" y="6287764"/>
            <a:chExt cx="2886668" cy="1353113"/>
          </a:xfrm>
        </p:grpSpPr>
        <p:sp>
          <p:nvSpPr>
            <p:cNvPr id="71" name="テキスト ボックス 70">
              <a:extLst>
                <a:ext uri="{FF2B5EF4-FFF2-40B4-BE49-F238E27FC236}">
                  <a16:creationId xmlns:a16="http://schemas.microsoft.com/office/drawing/2014/main" id="{D584E0BA-A9FD-4A94-B448-A211C17F7630}"/>
                </a:ext>
              </a:extLst>
            </p:cNvPr>
            <p:cNvSpPr txBox="1"/>
            <p:nvPr/>
          </p:nvSpPr>
          <p:spPr>
            <a:xfrm>
              <a:off x="3483511" y="6358897"/>
              <a:ext cx="2886668" cy="1281980"/>
            </a:xfrm>
            <a:prstGeom prst="roundRect">
              <a:avLst>
                <a:gd name="adj" fmla="val 6040"/>
              </a:avLst>
            </a:prstGeom>
            <a:solidFill>
              <a:schemeClr val="bg1"/>
            </a:solidFill>
            <a:ln>
              <a:solidFill>
                <a:schemeClr val="bg2">
                  <a:lumMod val="50000"/>
                </a:schemeClr>
              </a:solidFill>
            </a:ln>
          </p:spPr>
          <p:txBody>
            <a:bodyPr wrap="square" lIns="36000" tIns="108000" rIns="0" bIns="0" rtlCol="0" anchor="ctr" anchorCtr="0">
              <a:noAutofit/>
            </a:bodyPr>
            <a:lstStyle/>
            <a:p>
              <a:pPr>
                <a:lnSpc>
                  <a:spcPts val="12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（１）まちづくりに関わる様々な主体の役割・連携</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nSpc>
                  <a:spcPts val="12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　・府、市町村、民間事業者・団体、府民等の役割　など</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nSpc>
                  <a:spcPts val="1200"/>
                </a:lnSpc>
                <a:spcBef>
                  <a:spcPts val="600"/>
                </a:spcBef>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（２）推進体制や推進のための仕組みづくり</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marL="88900" indent="-88900">
                <a:lnSpc>
                  <a:spcPts val="12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　・規制緩和や公民連携の促進など、民間主導による取組の推進　など</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nSpc>
                  <a:spcPts val="1200"/>
                </a:lnSpc>
                <a:spcBef>
                  <a:spcPts val="600"/>
                </a:spcBef>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（３）めざすべき都市像の実現に向けたステップアップイメージ</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72" name="テキスト ボックス 71">
              <a:extLst>
                <a:ext uri="{FF2B5EF4-FFF2-40B4-BE49-F238E27FC236}">
                  <a16:creationId xmlns:a16="http://schemas.microsoft.com/office/drawing/2014/main" id="{D584E0BA-A9FD-4A94-B448-A211C17F7630}"/>
                </a:ext>
              </a:extLst>
            </p:cNvPr>
            <p:cNvSpPr txBox="1"/>
            <p:nvPr/>
          </p:nvSpPr>
          <p:spPr>
            <a:xfrm>
              <a:off x="3540664" y="6287764"/>
              <a:ext cx="2124000" cy="162000"/>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４．グランドデザインの推進に向けて</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grpSp>
      <p:grpSp>
        <p:nvGrpSpPr>
          <p:cNvPr id="73" name="グループ化 72"/>
          <p:cNvGrpSpPr/>
          <p:nvPr/>
        </p:nvGrpSpPr>
        <p:grpSpPr>
          <a:xfrm>
            <a:off x="7080138" y="5476371"/>
            <a:ext cx="2772000" cy="745608"/>
            <a:chOff x="6406516" y="6297289"/>
            <a:chExt cx="2772000" cy="745608"/>
          </a:xfrm>
        </p:grpSpPr>
        <p:sp>
          <p:nvSpPr>
            <p:cNvPr id="74" name="テキスト ボックス 73">
              <a:extLst>
                <a:ext uri="{FF2B5EF4-FFF2-40B4-BE49-F238E27FC236}">
                  <a16:creationId xmlns:a16="http://schemas.microsoft.com/office/drawing/2014/main" id="{D584E0BA-A9FD-4A94-B448-A211C17F7630}"/>
                </a:ext>
              </a:extLst>
            </p:cNvPr>
            <p:cNvSpPr txBox="1"/>
            <p:nvPr/>
          </p:nvSpPr>
          <p:spPr>
            <a:xfrm>
              <a:off x="6406516" y="6358897"/>
              <a:ext cx="2772000" cy="684000"/>
            </a:xfrm>
            <a:prstGeom prst="roundRect">
              <a:avLst>
                <a:gd name="adj" fmla="val 9554"/>
              </a:avLst>
            </a:prstGeom>
            <a:solidFill>
              <a:schemeClr val="bg1"/>
            </a:solidFill>
            <a:ln>
              <a:solidFill>
                <a:schemeClr val="bg2">
                  <a:lumMod val="50000"/>
                </a:schemeClr>
              </a:solidFill>
            </a:ln>
          </p:spPr>
          <p:txBody>
            <a:bodyPr wrap="square" lIns="36000" tIns="108000" rIns="36000" bIns="0" rtlCol="0" anchor="ctr" anchorCtr="0">
              <a:noAutofit/>
            </a:bodyPr>
            <a:lstStyle/>
            <a:p>
              <a:pPr>
                <a:lnSpc>
                  <a:spcPts val="1100"/>
                </a:lnSpc>
                <a:tabLst>
                  <a:tab pos="0" algn="l"/>
                </a:tabLst>
              </a:pPr>
              <a:r>
                <a:rPr kumimoji="1" lang="ja-JP" altLang="en-US" sz="800" dirty="0">
                  <a:latin typeface="UD デジタル 教科書体 NK-R" panose="02020400000000000000" pitchFamily="18" charset="-128"/>
                  <a:ea typeface="UD デジタル 教科書体 NK-R" panose="02020400000000000000" pitchFamily="18" charset="-128"/>
                </a:rPr>
                <a:t>短期（２０２５年）、中期（</a:t>
              </a:r>
              <a:r>
                <a:rPr kumimoji="1" lang="en-US" altLang="ja-JP" sz="800" dirty="0">
                  <a:latin typeface="UD デジタル 教科書体 NK-R" panose="02020400000000000000" pitchFamily="18" charset="-128"/>
                  <a:ea typeface="UD デジタル 教科書体 NK-R" panose="02020400000000000000" pitchFamily="18" charset="-128"/>
                </a:rPr>
                <a:t>2030</a:t>
              </a:r>
              <a:r>
                <a:rPr kumimoji="1" lang="ja-JP" altLang="en-US" sz="800" dirty="0">
                  <a:latin typeface="UD デジタル 教科書体 NK-R" panose="02020400000000000000" pitchFamily="18" charset="-128"/>
                  <a:ea typeface="UD デジタル 教科書体 NK-R" panose="02020400000000000000" pitchFamily="18" charset="-128"/>
                </a:rPr>
                <a:t>年）、長期（２０４０年）、超長期（２０５０年）を目標年次とした拠点エリア等における主な取組のロードマップ</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75" name="テキスト ボックス 74">
              <a:extLst>
                <a:ext uri="{FF2B5EF4-FFF2-40B4-BE49-F238E27FC236}">
                  <a16:creationId xmlns:a16="http://schemas.microsoft.com/office/drawing/2014/main" id="{D584E0BA-A9FD-4A94-B448-A211C17F7630}"/>
                </a:ext>
              </a:extLst>
            </p:cNvPr>
            <p:cNvSpPr txBox="1"/>
            <p:nvPr/>
          </p:nvSpPr>
          <p:spPr>
            <a:xfrm>
              <a:off x="6463667" y="6297289"/>
              <a:ext cx="1404000" cy="162000"/>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５．取組ロードマップ</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grpSp>
      <p:grpSp>
        <p:nvGrpSpPr>
          <p:cNvPr id="76" name="グループ化 75"/>
          <p:cNvGrpSpPr/>
          <p:nvPr/>
        </p:nvGrpSpPr>
        <p:grpSpPr>
          <a:xfrm>
            <a:off x="7078050" y="6275725"/>
            <a:ext cx="2783076" cy="553759"/>
            <a:chOff x="3483511" y="6287764"/>
            <a:chExt cx="2783076" cy="553759"/>
          </a:xfrm>
        </p:grpSpPr>
        <p:sp>
          <p:nvSpPr>
            <p:cNvPr id="77" name="テキスト ボックス 76">
              <a:extLst>
                <a:ext uri="{FF2B5EF4-FFF2-40B4-BE49-F238E27FC236}">
                  <a16:creationId xmlns:a16="http://schemas.microsoft.com/office/drawing/2014/main" id="{D584E0BA-A9FD-4A94-B448-A211C17F7630}"/>
                </a:ext>
              </a:extLst>
            </p:cNvPr>
            <p:cNvSpPr txBox="1"/>
            <p:nvPr/>
          </p:nvSpPr>
          <p:spPr>
            <a:xfrm>
              <a:off x="3483511" y="6358897"/>
              <a:ext cx="2783076" cy="482626"/>
            </a:xfrm>
            <a:prstGeom prst="roundRect">
              <a:avLst>
                <a:gd name="adj" fmla="val 11434"/>
              </a:avLst>
            </a:prstGeom>
            <a:solidFill>
              <a:schemeClr val="bg1"/>
            </a:solidFill>
            <a:ln>
              <a:solidFill>
                <a:schemeClr val="bg2">
                  <a:lumMod val="50000"/>
                </a:schemeClr>
              </a:solidFill>
            </a:ln>
          </p:spPr>
          <p:txBody>
            <a:bodyPr wrap="square" lIns="36000" tIns="108000" rIns="36000" bIns="0" rtlCol="0" anchor="ctr" anchorCtr="0">
              <a:noAutofit/>
            </a:bodyPr>
            <a:lstStyle/>
            <a:p>
              <a:pPr>
                <a:lnSpc>
                  <a:spcPts val="1000"/>
                </a:lnSpc>
                <a:tabLst>
                  <a:tab pos="93663" algn="l"/>
                </a:tabLst>
              </a:pPr>
              <a:r>
                <a:rPr kumimoji="1" lang="ja-JP" altLang="en-US" sz="800" dirty="0">
                  <a:latin typeface="UD デジタル 教科書体 NK-R" panose="02020400000000000000" pitchFamily="18" charset="-128"/>
                  <a:ea typeface="UD デジタル 教科書体 NK-R" panose="02020400000000000000" pitchFamily="18" charset="-128"/>
                </a:rPr>
                <a:t>戦略と取組の方向性を踏まえた、大阪全体のまちづくりのイメージを示す図</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78" name="テキスト ボックス 77">
              <a:extLst>
                <a:ext uri="{FF2B5EF4-FFF2-40B4-BE49-F238E27FC236}">
                  <a16:creationId xmlns:a16="http://schemas.microsoft.com/office/drawing/2014/main" id="{D584E0BA-A9FD-4A94-B448-A211C17F7630}"/>
                </a:ext>
              </a:extLst>
            </p:cNvPr>
            <p:cNvSpPr txBox="1"/>
            <p:nvPr/>
          </p:nvSpPr>
          <p:spPr>
            <a:xfrm>
              <a:off x="3540664" y="6287764"/>
              <a:ext cx="2124000" cy="162000"/>
            </a:xfrm>
            <a:prstGeom prst="rect">
              <a:avLst/>
            </a:prstGeom>
            <a:solidFill>
              <a:schemeClr val="accent1"/>
            </a:solidFill>
            <a:ln>
              <a:noFill/>
            </a:ln>
          </p:spPr>
          <p:txBody>
            <a:bodyPr wrap="square" lIns="0" tIns="0" rIns="0" bIns="0" rtlCol="0" anchor="ctr" anchorCtr="0">
              <a:noAutofit/>
            </a:bodyPr>
            <a:lstStyle/>
            <a:p>
              <a:pPr marL="85725">
                <a:lnSpc>
                  <a:spcPts val="1300"/>
                </a:lnSpc>
                <a:tabLst>
                  <a:tab pos="93663" algn="l"/>
                </a:tabLst>
              </a:pP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６．まちづくりマップ</a:t>
              </a:r>
              <a:endParaRPr kumimoji="1" lang="en-US" altLang="ja-JP" sz="1000" dirty="0">
                <a:solidFill>
                  <a:schemeClr val="bg1"/>
                </a:solidFill>
                <a:latin typeface="UD デジタル 教科書体 NK-B" panose="02020700000000000000" pitchFamily="18" charset="-128"/>
                <a:ea typeface="UD デジタル 教科書体 NK-B" panose="02020700000000000000" pitchFamily="18" charset="-128"/>
              </a:endParaRPr>
            </a:p>
          </p:txBody>
        </p:sp>
      </p:grpSp>
      <p:sp>
        <p:nvSpPr>
          <p:cNvPr id="85" name="テキスト ボックス 84">
            <a:extLst>
              <a:ext uri="{FF2B5EF4-FFF2-40B4-BE49-F238E27FC236}">
                <a16:creationId xmlns:a16="http://schemas.microsoft.com/office/drawing/2014/main" id="{D584E0BA-A9FD-4A94-B448-A211C17F7630}"/>
              </a:ext>
            </a:extLst>
          </p:cNvPr>
          <p:cNvSpPr txBox="1"/>
          <p:nvPr/>
        </p:nvSpPr>
        <p:spPr>
          <a:xfrm>
            <a:off x="79322" y="2671055"/>
            <a:ext cx="3996000" cy="148455"/>
          </a:xfrm>
          <a:prstGeom prst="rect">
            <a:avLst/>
          </a:prstGeom>
          <a:noFill/>
          <a:ln>
            <a:noFill/>
          </a:ln>
        </p:spPr>
        <p:txBody>
          <a:bodyPr wrap="square" lIns="0" tIns="0" rIns="0" bIns="0" rtlCol="0" anchor="t" anchorCtr="0">
            <a:noAutofit/>
          </a:bodyPr>
          <a:lstStyle/>
          <a:p>
            <a:pPr marL="92075" indent="-92075">
              <a:lnSpc>
                <a:spcPts val="1000"/>
              </a:lnSpc>
              <a:tabLst>
                <a:tab pos="93663" algn="l"/>
              </a:tabLst>
            </a:pPr>
            <a:r>
              <a:rPr kumimoji="1" lang="en-US" altLang="ja-JP" sz="700" spc="-40" dirty="0">
                <a:latin typeface="UD デジタル 教科書体 NK-B" panose="02020700000000000000" pitchFamily="18" charset="-128"/>
                <a:ea typeface="UD デジタル 教科書体 NK-B" panose="02020700000000000000" pitchFamily="18" charset="-128"/>
              </a:rPr>
              <a:t>【</a:t>
            </a:r>
            <a:r>
              <a:rPr kumimoji="1" lang="ja-JP" altLang="en-US" sz="700" spc="-40" dirty="0">
                <a:latin typeface="UD デジタル 教科書体 NK-B" panose="02020700000000000000" pitchFamily="18" charset="-128"/>
                <a:ea typeface="UD デジタル 教科書体 NK-B" panose="02020700000000000000" pitchFamily="18" charset="-128"/>
              </a:rPr>
              <a:t>まちづくり推進の視点</a:t>
            </a:r>
            <a:r>
              <a:rPr kumimoji="1" lang="en-US" altLang="ja-JP" sz="700" spc="-40" dirty="0">
                <a:latin typeface="UD デジタル 教科書体 NK-B" panose="02020700000000000000" pitchFamily="18" charset="-128"/>
                <a:ea typeface="UD デジタル 教科書体 NK-B" panose="02020700000000000000" pitchFamily="18" charset="-128"/>
              </a:rPr>
              <a:t>】</a:t>
            </a:r>
            <a:r>
              <a:rPr kumimoji="1" lang="ja-JP" altLang="en-US" sz="700" spc="-40" dirty="0">
                <a:latin typeface="UD デジタル 教科書体 NK-R" panose="02020400000000000000" pitchFamily="18" charset="-128"/>
                <a:ea typeface="UD デジタル 教科書体 NK-R" panose="02020400000000000000" pitchFamily="18" charset="-128"/>
              </a:rPr>
              <a:t>「ダイバーシティ（多様性の確保）」、「コ・クリエーション（共創）」、「リソース（資源の活用）」</a:t>
            </a:r>
            <a:endParaRPr kumimoji="1" lang="en-US" altLang="ja-JP" sz="700" spc="-40" dirty="0">
              <a:latin typeface="UD デジタル 教科書体 NK-R" panose="02020400000000000000" pitchFamily="18" charset="-128"/>
              <a:ea typeface="UD デジタル 教科書体 NK-R" panose="02020400000000000000" pitchFamily="18" charset="-128"/>
            </a:endParaRPr>
          </a:p>
        </p:txBody>
      </p:sp>
      <p:grpSp>
        <p:nvGrpSpPr>
          <p:cNvPr id="66" name="グループ化 65"/>
          <p:cNvGrpSpPr/>
          <p:nvPr/>
        </p:nvGrpSpPr>
        <p:grpSpPr>
          <a:xfrm>
            <a:off x="2616693" y="2192821"/>
            <a:ext cx="1463805" cy="428124"/>
            <a:chOff x="5018077" y="9314761"/>
            <a:chExt cx="1463805" cy="428124"/>
          </a:xfrm>
        </p:grpSpPr>
        <p:sp>
          <p:nvSpPr>
            <p:cNvPr id="69" name="楕円 68"/>
            <p:cNvSpPr/>
            <p:nvPr/>
          </p:nvSpPr>
          <p:spPr>
            <a:xfrm>
              <a:off x="5151519" y="9490885"/>
              <a:ext cx="1152000" cy="252000"/>
            </a:xfrm>
            <a:prstGeom prst="ellipse">
              <a:avLst/>
            </a:prstGeom>
            <a:gradFill>
              <a:gsLst>
                <a:gs pos="0">
                  <a:schemeClr val="accent2">
                    <a:lumMod val="110000"/>
                    <a:satMod val="105000"/>
                    <a:tint val="67000"/>
                    <a:alpha val="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lIns="0" tIns="7200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500" b="1" dirty="0">
                  <a:latin typeface="UD デジタル 教科書体 NK-R" panose="02020400000000000000" pitchFamily="18" charset="-128"/>
                  <a:ea typeface="UD デジタル 教科書体 NK-R" panose="02020400000000000000" pitchFamily="18" charset="-128"/>
                </a:rPr>
                <a:t>サスティナブルな大阪</a:t>
              </a:r>
              <a:endParaRPr kumimoji="1" lang="ja-JP" altLang="en-US" sz="700" dirty="0"/>
            </a:p>
          </p:txBody>
        </p:sp>
        <p:sp>
          <p:nvSpPr>
            <p:cNvPr id="68" name="楕円 67"/>
            <p:cNvSpPr/>
            <p:nvPr/>
          </p:nvSpPr>
          <p:spPr>
            <a:xfrm>
              <a:off x="5689882" y="9317285"/>
              <a:ext cx="792000" cy="252000"/>
            </a:xfrm>
            <a:prstGeom prst="ellipse">
              <a:avLst/>
            </a:prstGeom>
            <a:gradFill>
              <a:gsLst>
                <a:gs pos="0">
                  <a:schemeClr val="accent2">
                    <a:lumMod val="110000"/>
                    <a:satMod val="105000"/>
                    <a:tint val="67000"/>
                    <a:alpha val="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500" b="1" spc="-60" dirty="0">
                  <a:latin typeface="UD デジタル 教科書体 NK-R" panose="02020400000000000000" pitchFamily="18" charset="-128"/>
                  <a:ea typeface="UD デジタル 教科書体 NK-R" panose="02020400000000000000" pitchFamily="18" charset="-128"/>
                </a:rPr>
                <a:t>ウェルビーイングな大阪</a:t>
              </a:r>
              <a:endParaRPr kumimoji="1" lang="ja-JP" altLang="en-US" sz="700" spc="-60" dirty="0"/>
            </a:p>
          </p:txBody>
        </p:sp>
        <p:sp>
          <p:nvSpPr>
            <p:cNvPr id="67" name="楕円 66"/>
            <p:cNvSpPr/>
            <p:nvPr/>
          </p:nvSpPr>
          <p:spPr>
            <a:xfrm>
              <a:off x="5018077" y="9314761"/>
              <a:ext cx="792000" cy="252000"/>
            </a:xfrm>
            <a:prstGeom prst="ellipse">
              <a:avLst/>
            </a:prstGeom>
            <a:gradFill>
              <a:gsLst>
                <a:gs pos="0">
                  <a:schemeClr val="accent2">
                    <a:lumMod val="110000"/>
                    <a:satMod val="105000"/>
                    <a:tint val="67000"/>
                    <a:alpha val="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500" b="1" dirty="0">
                  <a:latin typeface="UD デジタル 教科書体 NK-R" panose="02020400000000000000" pitchFamily="18" charset="-128"/>
                  <a:ea typeface="UD デジタル 教科書体 NK-R" panose="02020400000000000000" pitchFamily="18" charset="-128"/>
                </a:rPr>
                <a:t>イノベイティブな大阪</a:t>
              </a:r>
              <a:endParaRPr kumimoji="1" lang="ja-JP" altLang="en-US" sz="700" dirty="0"/>
            </a:p>
          </p:txBody>
        </p:sp>
      </p:grpSp>
      <p:sp>
        <p:nvSpPr>
          <p:cNvPr id="79" name="テキスト ボックス 78">
            <a:extLst>
              <a:ext uri="{FF2B5EF4-FFF2-40B4-BE49-F238E27FC236}">
                <a16:creationId xmlns:a16="http://schemas.microsoft.com/office/drawing/2014/main" id="{D584E0BA-A9FD-4A94-B448-A211C17F7630}"/>
              </a:ext>
            </a:extLst>
          </p:cNvPr>
          <p:cNvSpPr txBox="1"/>
          <p:nvPr/>
        </p:nvSpPr>
        <p:spPr>
          <a:xfrm>
            <a:off x="79322" y="2073552"/>
            <a:ext cx="501501" cy="130811"/>
          </a:xfrm>
          <a:prstGeom prst="rect">
            <a:avLst/>
          </a:prstGeom>
          <a:noFill/>
          <a:ln>
            <a:noFill/>
          </a:ln>
        </p:spPr>
        <p:txBody>
          <a:bodyPr wrap="square" lIns="0" tIns="0" rIns="0" bIns="0" rtlCol="0" anchor="t" anchorCtr="0">
            <a:noAutofit/>
          </a:bodyPr>
          <a:lstStyle/>
          <a:p>
            <a:pPr marL="92075" indent="-92075">
              <a:lnSpc>
                <a:spcPts val="1000"/>
              </a:lnSpc>
              <a:tabLst>
                <a:tab pos="93663" algn="l"/>
              </a:tabLst>
            </a:pPr>
            <a:r>
              <a:rPr kumimoji="1" lang="en-US" altLang="ja-JP" sz="700" dirty="0">
                <a:latin typeface="UD デジタル 教科書体 NK-B" panose="02020700000000000000" pitchFamily="18" charset="-128"/>
                <a:ea typeface="UD デジタル 教科書体 NK-B" panose="02020700000000000000" pitchFamily="18" charset="-128"/>
              </a:rPr>
              <a:t>【</a:t>
            </a:r>
            <a:r>
              <a:rPr kumimoji="1" lang="ja-JP" altLang="en-US" sz="700" dirty="0">
                <a:latin typeface="UD デジタル 教科書体 NK-B" panose="02020700000000000000" pitchFamily="18" charset="-128"/>
                <a:ea typeface="UD デジタル 教科書体 NK-B" panose="02020700000000000000" pitchFamily="18" charset="-128"/>
              </a:rPr>
              <a:t>将来像</a:t>
            </a:r>
            <a:r>
              <a:rPr kumimoji="1" lang="en-US" altLang="ja-JP" sz="700" dirty="0">
                <a:latin typeface="UD デジタル 教科書体 NK-B" panose="02020700000000000000" pitchFamily="18" charset="-128"/>
                <a:ea typeface="UD デジタル 教科書体 NK-B" panose="02020700000000000000" pitchFamily="18" charset="-128"/>
              </a:rPr>
              <a:t>】</a:t>
            </a:r>
          </a:p>
        </p:txBody>
      </p:sp>
      <p:sp>
        <p:nvSpPr>
          <p:cNvPr id="111" name="テキスト ボックス 110">
            <a:extLst>
              <a:ext uri="{FF2B5EF4-FFF2-40B4-BE49-F238E27FC236}">
                <a16:creationId xmlns:a16="http://schemas.microsoft.com/office/drawing/2014/main" id="{D584E0BA-A9FD-4A94-B448-A211C17F7630}"/>
              </a:ext>
            </a:extLst>
          </p:cNvPr>
          <p:cNvSpPr txBox="1"/>
          <p:nvPr/>
        </p:nvSpPr>
        <p:spPr>
          <a:xfrm>
            <a:off x="44180" y="4698264"/>
            <a:ext cx="1647400"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spc="-30" dirty="0">
                <a:latin typeface="UD デジタル 教科書体 NK-B" panose="02020700000000000000" pitchFamily="18" charset="-128"/>
                <a:ea typeface="UD デジタル 教科書体 NK-B" panose="02020700000000000000" pitchFamily="18" charset="-128"/>
              </a:rPr>
              <a:t>広域的な都市構造を活かした都市圏の形成</a:t>
            </a:r>
            <a:endParaRPr kumimoji="1" lang="en-US" altLang="ja-JP" sz="600" spc="-30" dirty="0">
              <a:latin typeface="UD デジタル 教科書体 NK-R" panose="02020400000000000000" pitchFamily="18" charset="-128"/>
              <a:ea typeface="UD デジタル 教科書体 NK-R" panose="02020400000000000000" pitchFamily="18" charset="-128"/>
            </a:endParaRPr>
          </a:p>
        </p:txBody>
      </p:sp>
      <p:grpSp>
        <p:nvGrpSpPr>
          <p:cNvPr id="46" name="グループ化 45"/>
          <p:cNvGrpSpPr/>
          <p:nvPr/>
        </p:nvGrpSpPr>
        <p:grpSpPr>
          <a:xfrm>
            <a:off x="67113" y="4545542"/>
            <a:ext cx="1647400" cy="127381"/>
            <a:chOff x="98863" y="4061212"/>
            <a:chExt cx="1647400" cy="127381"/>
          </a:xfrm>
        </p:grpSpPr>
        <p:sp>
          <p:nvSpPr>
            <p:cNvPr id="101" name="テキスト ボックス 100">
              <a:extLst>
                <a:ext uri="{FF2B5EF4-FFF2-40B4-BE49-F238E27FC236}">
                  <a16:creationId xmlns:a16="http://schemas.microsoft.com/office/drawing/2014/main" id="{D584E0BA-A9FD-4A94-B448-A211C17F7630}"/>
                </a:ext>
              </a:extLst>
            </p:cNvPr>
            <p:cNvSpPr txBox="1"/>
            <p:nvPr/>
          </p:nvSpPr>
          <p:spPr>
            <a:xfrm>
              <a:off x="98863" y="4061212"/>
              <a:ext cx="1647400"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◆広域レベル</a:t>
              </a:r>
              <a:endParaRPr kumimoji="1" lang="en-US" altLang="ja-JP" sz="700" dirty="0">
                <a:latin typeface="UD デジタル 教科書体 NK-B" panose="02020700000000000000" pitchFamily="18" charset="-128"/>
                <a:ea typeface="UD デジタル 教科書体 NK-B" panose="02020700000000000000" pitchFamily="18" charset="-128"/>
              </a:endParaRPr>
            </a:p>
          </p:txBody>
        </p:sp>
        <p:cxnSp>
          <p:nvCxnSpPr>
            <p:cNvPr id="45" name="直線コネクタ 44"/>
            <p:cNvCxnSpPr/>
            <p:nvPr/>
          </p:nvCxnSpPr>
          <p:spPr>
            <a:xfrm>
              <a:off x="113822" y="4188593"/>
              <a:ext cx="1584000"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20" name="テキスト ボックス 119">
            <a:extLst>
              <a:ext uri="{FF2B5EF4-FFF2-40B4-BE49-F238E27FC236}">
                <a16:creationId xmlns:a16="http://schemas.microsoft.com/office/drawing/2014/main" id="{D584E0BA-A9FD-4A94-B448-A211C17F7630}"/>
              </a:ext>
            </a:extLst>
          </p:cNvPr>
          <p:cNvSpPr txBox="1"/>
          <p:nvPr/>
        </p:nvSpPr>
        <p:spPr>
          <a:xfrm>
            <a:off x="1745980" y="4698264"/>
            <a:ext cx="1853246"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マルチハブ＆ネットワーク型都市構造の形成</a:t>
            </a:r>
            <a:endParaRPr kumimoji="1" lang="en-US" altLang="ja-JP" sz="600" spc="-20" dirty="0">
              <a:latin typeface="UD デジタル 教科書体 NK-R" panose="02020400000000000000" pitchFamily="18" charset="-128"/>
              <a:ea typeface="UD デジタル 教科書体 NK-R" panose="02020400000000000000" pitchFamily="18" charset="-128"/>
            </a:endParaRPr>
          </a:p>
        </p:txBody>
      </p:sp>
      <p:grpSp>
        <p:nvGrpSpPr>
          <p:cNvPr id="124" name="グループ化 123"/>
          <p:cNvGrpSpPr/>
          <p:nvPr/>
        </p:nvGrpSpPr>
        <p:grpSpPr>
          <a:xfrm>
            <a:off x="1724463" y="4545542"/>
            <a:ext cx="2354959" cy="127381"/>
            <a:chOff x="98863" y="4061212"/>
            <a:chExt cx="2354959" cy="127381"/>
          </a:xfrm>
        </p:grpSpPr>
        <p:sp>
          <p:nvSpPr>
            <p:cNvPr id="128" name="テキスト ボックス 127">
              <a:extLst>
                <a:ext uri="{FF2B5EF4-FFF2-40B4-BE49-F238E27FC236}">
                  <a16:creationId xmlns:a16="http://schemas.microsoft.com/office/drawing/2014/main" id="{D584E0BA-A9FD-4A94-B448-A211C17F7630}"/>
                </a:ext>
              </a:extLst>
            </p:cNvPr>
            <p:cNvSpPr txBox="1"/>
            <p:nvPr/>
          </p:nvSpPr>
          <p:spPr>
            <a:xfrm>
              <a:off x="98863" y="4061212"/>
              <a:ext cx="1647400"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◆府域レベル</a:t>
              </a:r>
              <a:endParaRPr kumimoji="1" lang="en-US" altLang="ja-JP" sz="700" dirty="0">
                <a:latin typeface="UD デジタル 教科書体 NK-B" panose="02020700000000000000" pitchFamily="18" charset="-128"/>
                <a:ea typeface="UD デジタル 教科書体 NK-B" panose="02020700000000000000" pitchFamily="18" charset="-128"/>
              </a:endParaRPr>
            </a:p>
          </p:txBody>
        </p:sp>
        <p:cxnSp>
          <p:nvCxnSpPr>
            <p:cNvPr id="129" name="直線コネクタ 128"/>
            <p:cNvCxnSpPr/>
            <p:nvPr/>
          </p:nvCxnSpPr>
          <p:spPr>
            <a:xfrm>
              <a:off x="113822" y="4188593"/>
              <a:ext cx="2340000"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30" name="テキスト ボックス 129">
            <a:extLst>
              <a:ext uri="{FF2B5EF4-FFF2-40B4-BE49-F238E27FC236}">
                <a16:creationId xmlns:a16="http://schemas.microsoft.com/office/drawing/2014/main" id="{D584E0BA-A9FD-4A94-B448-A211C17F7630}"/>
              </a:ext>
            </a:extLst>
          </p:cNvPr>
          <p:cNvSpPr txBox="1"/>
          <p:nvPr/>
        </p:nvSpPr>
        <p:spPr>
          <a:xfrm>
            <a:off x="-6838" y="2846930"/>
            <a:ext cx="2286712" cy="137915"/>
          </a:xfrm>
          <a:prstGeom prst="rect">
            <a:avLst/>
          </a:prstGeom>
          <a:noFill/>
          <a:ln>
            <a:noFill/>
          </a:ln>
        </p:spPr>
        <p:txBody>
          <a:bodyPr wrap="square" lIns="0" tIns="0" rIns="0" bIns="0" rtlCol="0" anchor="t" anchorCtr="0">
            <a:noAutofit/>
          </a:bodyPr>
          <a:lstStyle/>
          <a:p>
            <a:pPr>
              <a:lnSpc>
                <a:spcPts val="1100"/>
              </a:lnSpc>
              <a:tabLst>
                <a:tab pos="93663" algn="l"/>
              </a:tabLst>
            </a:pP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（２）大阪を取り巻く都市構造</a:t>
            </a:r>
            <a:endParaRPr kumimoji="1" lang="en-US" altLang="ja-JP" sz="900" dirty="0">
              <a:latin typeface="UD デジタル 教科書体 NK-B" panose="02020700000000000000" pitchFamily="18" charset="-128"/>
              <a:ea typeface="UD デジタル 教科書体 NK-B" panose="02020700000000000000" pitchFamily="18" charset="-128"/>
            </a:endParaRPr>
          </a:p>
        </p:txBody>
      </p:sp>
      <p:graphicFrame>
        <p:nvGraphicFramePr>
          <p:cNvPr id="47" name="表 46"/>
          <p:cNvGraphicFramePr>
            <a:graphicFrameLocks noGrp="1"/>
          </p:cNvGraphicFramePr>
          <p:nvPr>
            <p:extLst>
              <p:ext uri="{D42A27DB-BD31-4B8C-83A1-F6EECF244321}">
                <p14:modId xmlns:p14="http://schemas.microsoft.com/office/powerpoint/2010/main" val="254332214"/>
              </p:ext>
            </p:extLst>
          </p:nvPr>
        </p:nvGraphicFramePr>
        <p:xfrm>
          <a:off x="113250" y="2207112"/>
          <a:ext cx="2686050" cy="448220"/>
        </p:xfrm>
        <a:graphic>
          <a:graphicData uri="http://schemas.openxmlformats.org/drawingml/2006/table">
            <a:tbl>
              <a:tblPr firstRow="1" bandRow="1">
                <a:tableStyleId>{5C22544A-7EE6-4342-B048-85BDC9FD1C3A}</a:tableStyleId>
              </a:tblPr>
              <a:tblGrid>
                <a:gridCol w="1556800">
                  <a:extLst>
                    <a:ext uri="{9D8B030D-6E8A-4147-A177-3AD203B41FA5}">
                      <a16:colId xmlns:a16="http://schemas.microsoft.com/office/drawing/2014/main" val="2085626178"/>
                    </a:ext>
                  </a:extLst>
                </a:gridCol>
                <a:gridCol w="1129250">
                  <a:extLst>
                    <a:ext uri="{9D8B030D-6E8A-4147-A177-3AD203B41FA5}">
                      <a16:colId xmlns:a16="http://schemas.microsoft.com/office/drawing/2014/main" val="799557683"/>
                    </a:ext>
                  </a:extLst>
                </a:gridCol>
              </a:tblGrid>
              <a:tr h="122510">
                <a:tc>
                  <a:txBody>
                    <a:bodyPr/>
                    <a:lstStyle/>
                    <a:p>
                      <a:pPr marL="88900" indent="-88900">
                        <a:lnSpc>
                          <a:spcPts val="800"/>
                        </a:lnSpc>
                      </a:pPr>
                      <a:r>
                        <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rPr>
                        <a:t>①魅力的な国際都市として成長する大阪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ts val="800"/>
                        </a:lnSpc>
                      </a:pPr>
                      <a:r>
                        <a:rPr kumimoji="1" lang="ja-JP" altLang="en-US" sz="700" b="1" dirty="0">
                          <a:solidFill>
                            <a:schemeClr val="tx1"/>
                          </a:solidFill>
                          <a:latin typeface="UD デジタル 教科書体 NK-B" panose="02020700000000000000" pitchFamily="18" charset="-128"/>
                          <a:ea typeface="UD デジタル 教科書体 NK-B" panose="02020700000000000000" pitchFamily="18" charset="-128"/>
                        </a:rPr>
                        <a:t>「イノベイティブな大阪」</a:t>
                      </a:r>
                      <a:endPar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5454795"/>
                  </a:ext>
                </a:extLst>
              </a:tr>
              <a:tr h="186980">
                <a:tc>
                  <a:txBody>
                    <a:bodyPr/>
                    <a:lstStyle/>
                    <a:p>
                      <a:pPr marL="88900" marR="0" lvl="0" indent="-88900" algn="l" defTabSz="914400" rtl="0" eaLnBrk="1" fontAlgn="auto" latinLnBrk="0" hangingPunct="1">
                        <a:lnSpc>
                          <a:spcPts val="800"/>
                        </a:lnSpc>
                        <a:spcBef>
                          <a:spcPts val="0"/>
                        </a:spcBef>
                        <a:spcAft>
                          <a:spcPts val="0"/>
                        </a:spcAft>
                        <a:buClrTx/>
                        <a:buSzTx/>
                        <a:buFontTx/>
                        <a:buNone/>
                        <a:tabLst/>
                        <a:defRPr/>
                      </a:pPr>
                      <a:r>
                        <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rPr>
                        <a:t>②健康長寿で誰もが幸せを実感しながら暮らせる大阪</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ts val="800"/>
                        </a:lnSpc>
                      </a:pPr>
                      <a:r>
                        <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rPr>
                        <a:t>「ウェルビーイングな大阪」</a:t>
                      </a:r>
                      <a:endPar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8804120"/>
                  </a:ext>
                </a:extLst>
              </a:tr>
              <a:tr h="122510">
                <a:tc>
                  <a:txBody>
                    <a:bodyPr/>
                    <a:lstStyle/>
                    <a:p>
                      <a:pPr marL="85725" indent="-85725">
                        <a:lnSpc>
                          <a:spcPts val="800"/>
                        </a:lnSpc>
                      </a:pPr>
                      <a:r>
                        <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rPr>
                        <a:t>③未来へつながる安全・安心な大阪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88900" indent="-88900" algn="l">
                        <a:lnSpc>
                          <a:spcPts val="800"/>
                        </a:lnSpc>
                      </a:pPr>
                      <a:r>
                        <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rPr>
                        <a:t>「サスティナブルな大阪」</a:t>
                      </a:r>
                      <a:endParaRPr kumimoji="1" lang="ja-JP" altLang="en-US" sz="700" b="0" dirty="0">
                        <a:solidFill>
                          <a:schemeClr val="tx1"/>
                        </a:solidFill>
                        <a:latin typeface="UD デジタル 教科書体 NK-R" panose="02020400000000000000" pitchFamily="18" charset="-128"/>
                        <a:ea typeface="UD デジタル 教科書体 NK-R" panose="02020400000000000000" pitchFamily="18"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704823"/>
                  </a:ext>
                </a:extLst>
              </a:tr>
            </a:tbl>
          </a:graphicData>
        </a:graphic>
      </p:graphicFrame>
      <p:sp>
        <p:nvSpPr>
          <p:cNvPr id="82" name="テキスト ボックス 81">
            <a:extLst>
              <a:ext uri="{FF2B5EF4-FFF2-40B4-BE49-F238E27FC236}">
                <a16:creationId xmlns:a16="http://schemas.microsoft.com/office/drawing/2014/main" id="{D584E0BA-A9FD-4A94-B448-A211C17F7630}"/>
              </a:ext>
            </a:extLst>
          </p:cNvPr>
          <p:cNvSpPr txBox="1"/>
          <p:nvPr/>
        </p:nvSpPr>
        <p:spPr>
          <a:xfrm>
            <a:off x="81500" y="3184232"/>
            <a:ext cx="936000" cy="1135953"/>
          </a:xfrm>
          <a:prstGeom prst="rect">
            <a:avLst/>
          </a:prstGeom>
          <a:noFill/>
          <a:ln>
            <a:noFill/>
          </a:ln>
        </p:spPr>
        <p:txBody>
          <a:bodyPr wrap="square" lIns="36000" tIns="0" rIns="0" bIns="0" rtlCol="0" anchor="t" anchorCtr="0">
            <a:noAutofit/>
          </a:bodyPr>
          <a:lstStyle/>
          <a:p>
            <a:pPr>
              <a:lnSpc>
                <a:spcPts val="8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・交通ネットワークを中心に多様な都市機能が集積し、都市軸を形成</a:t>
            </a:r>
            <a:endParaRPr kumimoji="1" lang="en-US" altLang="ja-JP" sz="700" dirty="0">
              <a:latin typeface="UD デジタル 教科書体 NK-R" panose="02020400000000000000" pitchFamily="18" charset="-128"/>
              <a:ea typeface="UD デジタル 教科書体 NK-R" panose="02020400000000000000" pitchFamily="18" charset="-128"/>
            </a:endParaRPr>
          </a:p>
          <a:p>
            <a:pPr>
              <a:lnSpc>
                <a:spcPts val="800"/>
              </a:lnSpc>
              <a:spcBef>
                <a:spcPts val="300"/>
              </a:spcBef>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・都心部を貫く東西・南北都市軸や、放射方向に広がる８つの都市軸及び中央環状都市軸を位置づけ</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84" name="テキスト ボックス 83">
            <a:extLst>
              <a:ext uri="{FF2B5EF4-FFF2-40B4-BE49-F238E27FC236}">
                <a16:creationId xmlns:a16="http://schemas.microsoft.com/office/drawing/2014/main" id="{D584E0BA-A9FD-4A94-B448-A211C17F7630}"/>
              </a:ext>
            </a:extLst>
          </p:cNvPr>
          <p:cNvSpPr txBox="1"/>
          <p:nvPr/>
        </p:nvSpPr>
        <p:spPr>
          <a:xfrm>
            <a:off x="2081340" y="3171532"/>
            <a:ext cx="900000" cy="417595"/>
          </a:xfrm>
          <a:prstGeom prst="rect">
            <a:avLst/>
          </a:prstGeom>
          <a:noFill/>
          <a:ln>
            <a:noFill/>
          </a:ln>
        </p:spPr>
        <p:txBody>
          <a:bodyPr wrap="square" lIns="36000" tIns="0" rIns="0" bIns="0" rtlCol="0" anchor="t" anchorCtr="0">
            <a:noAutofit/>
          </a:bodyPr>
          <a:lstStyle/>
          <a:p>
            <a:pPr>
              <a:lnSpc>
                <a:spcPts val="800"/>
              </a:lnSpc>
              <a:tabLst>
                <a:tab pos="93663" algn="l"/>
              </a:tabLst>
            </a:pPr>
            <a:r>
              <a:rPr kumimoji="1" lang="ja-JP" altLang="en-US" sz="700" dirty="0">
                <a:latin typeface="UD デジタル 教科書体 NK-R" panose="02020400000000000000" pitchFamily="18" charset="-128"/>
                <a:ea typeface="UD デジタル 教科書体 NK-R" panose="02020400000000000000" pitchFamily="18" charset="-128"/>
              </a:rPr>
              <a:t>土地利用や人口・都市機能の集積状況等を踏まえ、６つのｿﾞｰﾆﾝｸﾞを設定</a:t>
            </a:r>
            <a:endParaRPr kumimoji="1" lang="en-US" altLang="ja-JP" sz="700" dirty="0">
              <a:latin typeface="UD デジタル 教科書体 NK-R" panose="02020400000000000000" pitchFamily="18" charset="-128"/>
              <a:ea typeface="UD デジタル 教科書体 NK-R" panose="02020400000000000000" pitchFamily="18" charset="-128"/>
            </a:endParaRPr>
          </a:p>
        </p:txBody>
      </p:sp>
      <p:sp>
        <p:nvSpPr>
          <p:cNvPr id="87" name="テキスト ボックス 86">
            <a:extLst>
              <a:ext uri="{FF2B5EF4-FFF2-40B4-BE49-F238E27FC236}">
                <a16:creationId xmlns:a16="http://schemas.microsoft.com/office/drawing/2014/main" id="{D584E0BA-A9FD-4A94-B448-A211C17F7630}"/>
              </a:ext>
            </a:extLst>
          </p:cNvPr>
          <p:cNvSpPr txBox="1"/>
          <p:nvPr/>
        </p:nvSpPr>
        <p:spPr>
          <a:xfrm>
            <a:off x="2198933" y="3719858"/>
            <a:ext cx="664813" cy="624329"/>
          </a:xfrm>
          <a:prstGeom prst="bracketPair">
            <a:avLst>
              <a:gd name="adj" fmla="val 8530"/>
            </a:avLst>
          </a:prstGeom>
          <a:noFill/>
          <a:ln w="6350">
            <a:solidFill>
              <a:schemeClr val="tx1"/>
            </a:solidFill>
          </a:ln>
        </p:spPr>
        <p:txBody>
          <a:bodyPr wrap="square" lIns="0" tIns="0" rIns="0" bIns="0" rtlCol="0" anchor="t" anchorCtr="0">
            <a:noAutofit/>
          </a:bodyPr>
          <a:lstStyle/>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大阪都心部</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都心部周辺</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郊外部</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ベイエリア</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河川空間</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周辺山系</a:t>
            </a:r>
            <a:endParaRPr kumimoji="1" lang="en-US" altLang="ja-JP" sz="700" dirty="0">
              <a:latin typeface="UD デジタル 教科書体 NK-B" panose="02020700000000000000" pitchFamily="18" charset="-128"/>
              <a:ea typeface="UD デジタル 教科書体 NK-B" panose="02020700000000000000" pitchFamily="18" charset="-128"/>
            </a:endParaRPr>
          </a:p>
          <a:p>
            <a:pPr algn="ctr">
              <a:lnSpc>
                <a:spcPts val="800"/>
              </a:lnSpc>
              <a:tabLst>
                <a:tab pos="93663" algn="l"/>
              </a:tabLst>
            </a:pPr>
            <a:endParaRPr kumimoji="1" lang="en-US" altLang="ja-JP" sz="700" dirty="0">
              <a:latin typeface="UD デジタル 教科書体 NK-B" panose="02020700000000000000" pitchFamily="18" charset="-128"/>
              <a:ea typeface="UD デジタル 教科書体 NK-B" panose="02020700000000000000" pitchFamily="18" charset="-128"/>
            </a:endParaRPr>
          </a:p>
        </p:txBody>
      </p:sp>
      <p:grpSp>
        <p:nvGrpSpPr>
          <p:cNvPr id="5" name="グループ化 4"/>
          <p:cNvGrpSpPr/>
          <p:nvPr/>
        </p:nvGrpSpPr>
        <p:grpSpPr>
          <a:xfrm>
            <a:off x="54285" y="2989220"/>
            <a:ext cx="2018549" cy="126364"/>
            <a:chOff x="54285" y="2989220"/>
            <a:chExt cx="2018549" cy="126364"/>
          </a:xfrm>
        </p:grpSpPr>
        <p:sp>
          <p:nvSpPr>
            <p:cNvPr id="80" name="テキスト ボックス 79">
              <a:extLst>
                <a:ext uri="{FF2B5EF4-FFF2-40B4-BE49-F238E27FC236}">
                  <a16:creationId xmlns:a16="http://schemas.microsoft.com/office/drawing/2014/main" id="{D584E0BA-A9FD-4A94-B448-A211C17F7630}"/>
                </a:ext>
              </a:extLst>
            </p:cNvPr>
            <p:cNvSpPr txBox="1"/>
            <p:nvPr/>
          </p:nvSpPr>
          <p:spPr>
            <a:xfrm>
              <a:off x="54285" y="2989220"/>
              <a:ext cx="1853246"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◆府域の都市軸</a:t>
              </a:r>
              <a:endParaRPr kumimoji="1" lang="en-US" altLang="ja-JP" sz="600" spc="-20" dirty="0">
                <a:latin typeface="UD デジタル 教科書体 NK-R" panose="02020400000000000000" pitchFamily="18" charset="-128"/>
                <a:ea typeface="UD デジタル 教科書体 NK-R" panose="02020400000000000000" pitchFamily="18" charset="-128"/>
              </a:endParaRPr>
            </a:p>
          </p:txBody>
        </p:sp>
        <p:cxnSp>
          <p:nvCxnSpPr>
            <p:cNvPr id="88" name="直線コネクタ 87"/>
            <p:cNvCxnSpPr/>
            <p:nvPr/>
          </p:nvCxnSpPr>
          <p:spPr>
            <a:xfrm>
              <a:off x="92834" y="3115584"/>
              <a:ext cx="1980000"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2074116" y="2989220"/>
            <a:ext cx="1993318" cy="126364"/>
            <a:chOff x="2074116" y="2989220"/>
            <a:chExt cx="1993318" cy="126364"/>
          </a:xfrm>
        </p:grpSpPr>
        <p:sp>
          <p:nvSpPr>
            <p:cNvPr id="81" name="テキスト ボックス 80">
              <a:extLst>
                <a:ext uri="{FF2B5EF4-FFF2-40B4-BE49-F238E27FC236}">
                  <a16:creationId xmlns:a16="http://schemas.microsoft.com/office/drawing/2014/main" id="{D584E0BA-A9FD-4A94-B448-A211C17F7630}"/>
                </a:ext>
              </a:extLst>
            </p:cNvPr>
            <p:cNvSpPr txBox="1"/>
            <p:nvPr/>
          </p:nvSpPr>
          <p:spPr>
            <a:xfrm>
              <a:off x="2074116" y="2989220"/>
              <a:ext cx="1853246" cy="108000"/>
            </a:xfrm>
            <a:prstGeom prst="rect">
              <a:avLst/>
            </a:prstGeom>
            <a:noFill/>
            <a:ln>
              <a:noFill/>
            </a:ln>
          </p:spPr>
          <p:txBody>
            <a:bodyPr wrap="square" lIns="36000" tIns="0" rIns="36000" bIns="0" rtlCol="0" anchor="t" anchorCtr="0">
              <a:noAutofit/>
            </a:bodyPr>
            <a:lstStyle/>
            <a:p>
              <a:pPr marL="92075" indent="-92075">
                <a:lnSpc>
                  <a:spcPts val="1000"/>
                </a:lnSpc>
                <a:tabLst>
                  <a:tab pos="93663" algn="l"/>
                </a:tabLst>
              </a:pPr>
              <a:r>
                <a:rPr kumimoji="1" lang="ja-JP" altLang="en-US" sz="700" dirty="0">
                  <a:latin typeface="UD デジタル 教科書体 NK-B" panose="02020700000000000000" pitchFamily="18" charset="-128"/>
                  <a:ea typeface="UD デジタル 教科書体 NK-B" panose="02020700000000000000" pitchFamily="18" charset="-128"/>
                </a:rPr>
                <a:t>◆府域のゾーニング</a:t>
              </a:r>
              <a:endParaRPr kumimoji="1" lang="en-US" altLang="ja-JP" sz="600" spc="-20" dirty="0">
                <a:latin typeface="UD デジタル 教科書体 NK-R" panose="02020400000000000000" pitchFamily="18" charset="-128"/>
                <a:ea typeface="UD デジタル 教科書体 NK-R" panose="02020400000000000000" pitchFamily="18" charset="-128"/>
              </a:endParaRPr>
            </a:p>
          </p:txBody>
        </p:sp>
        <p:cxnSp>
          <p:nvCxnSpPr>
            <p:cNvPr id="89" name="直線コネクタ 88"/>
            <p:cNvCxnSpPr/>
            <p:nvPr/>
          </p:nvCxnSpPr>
          <p:spPr>
            <a:xfrm>
              <a:off x="2123434" y="3115584"/>
              <a:ext cx="1944000"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8" name="図 17">
            <a:extLst>
              <a:ext uri="{FF2B5EF4-FFF2-40B4-BE49-F238E27FC236}">
                <a16:creationId xmlns:a16="http://schemas.microsoft.com/office/drawing/2014/main" id="{ECC9347E-DDAD-462D-9532-F1B42BF3B3D3}"/>
              </a:ext>
            </a:extLst>
          </p:cNvPr>
          <p:cNvPicPr>
            <a:picLocks noChangeAspect="1"/>
          </p:cNvPicPr>
          <p:nvPr/>
        </p:nvPicPr>
        <p:blipFill rotWithShape="1">
          <a:blip r:embed="rId3"/>
          <a:srcRect l="1328" t="220" r="1984" b="1468"/>
          <a:stretch/>
        </p:blipFill>
        <p:spPr>
          <a:xfrm>
            <a:off x="2987487" y="3154412"/>
            <a:ext cx="1080697" cy="1260389"/>
          </a:xfrm>
          <a:prstGeom prst="rect">
            <a:avLst/>
          </a:prstGeom>
          <a:ln>
            <a:noFill/>
          </a:ln>
          <a:effectLst>
            <a:softEdge rad="25400"/>
          </a:effectLst>
        </p:spPr>
      </p:pic>
      <p:pic>
        <p:nvPicPr>
          <p:cNvPr id="20" name="図 19" descr="ダイアグラム&#10;&#10;自動的に生成された説明">
            <a:extLst>
              <a:ext uri="{FF2B5EF4-FFF2-40B4-BE49-F238E27FC236}">
                <a16:creationId xmlns:a16="http://schemas.microsoft.com/office/drawing/2014/main" id="{31C47DCC-E024-4849-8346-47166BD3614D}"/>
              </a:ext>
            </a:extLst>
          </p:cNvPr>
          <p:cNvPicPr>
            <a:picLocks noChangeAspect="1"/>
          </p:cNvPicPr>
          <p:nvPr/>
        </p:nvPicPr>
        <p:blipFill rotWithShape="1">
          <a:blip r:embed="rId4"/>
          <a:srcRect l="13942" t="14912" b="1952"/>
          <a:stretch/>
        </p:blipFill>
        <p:spPr>
          <a:xfrm>
            <a:off x="1729534" y="5364718"/>
            <a:ext cx="2329554" cy="1378939"/>
          </a:xfrm>
          <a:prstGeom prst="rect">
            <a:avLst/>
          </a:prstGeom>
        </p:spPr>
      </p:pic>
      <p:pic>
        <p:nvPicPr>
          <p:cNvPr id="22" name="図 21" descr="マップ&#10;&#10;自動的に生成された説明">
            <a:extLst>
              <a:ext uri="{FF2B5EF4-FFF2-40B4-BE49-F238E27FC236}">
                <a16:creationId xmlns:a16="http://schemas.microsoft.com/office/drawing/2014/main" id="{48942319-60BB-4B56-BCA9-11413C59FEA4}"/>
              </a:ext>
            </a:extLst>
          </p:cNvPr>
          <p:cNvPicPr>
            <a:picLocks noChangeAspect="1"/>
          </p:cNvPicPr>
          <p:nvPr/>
        </p:nvPicPr>
        <p:blipFill rotWithShape="1">
          <a:blip r:embed="rId5"/>
          <a:srcRect l="17842" t="30901" r="30251" b="14369"/>
          <a:stretch/>
        </p:blipFill>
        <p:spPr>
          <a:xfrm>
            <a:off x="80986" y="5333556"/>
            <a:ext cx="1610594" cy="1456747"/>
          </a:xfrm>
          <a:prstGeom prst="rect">
            <a:avLst/>
          </a:prstGeom>
          <a:ln>
            <a:noFill/>
          </a:ln>
          <a:effectLst>
            <a:softEdge rad="25400"/>
          </a:effectLst>
        </p:spPr>
      </p:pic>
      <p:pic>
        <p:nvPicPr>
          <p:cNvPr id="26" name="図 25">
            <a:extLst>
              <a:ext uri="{FF2B5EF4-FFF2-40B4-BE49-F238E27FC236}">
                <a16:creationId xmlns:a16="http://schemas.microsoft.com/office/drawing/2014/main" id="{F19BCAA7-A1E5-4B5A-9BE6-5BBA8977053C}"/>
              </a:ext>
            </a:extLst>
          </p:cNvPr>
          <p:cNvPicPr>
            <a:picLocks noChangeAspect="1"/>
          </p:cNvPicPr>
          <p:nvPr/>
        </p:nvPicPr>
        <p:blipFill rotWithShape="1">
          <a:blip r:embed="rId6"/>
          <a:srcRect l="2046" r="7817" b="3585"/>
          <a:stretch/>
        </p:blipFill>
        <p:spPr>
          <a:xfrm>
            <a:off x="1018897" y="3164850"/>
            <a:ext cx="1065780" cy="1227129"/>
          </a:xfrm>
          <a:prstGeom prst="rect">
            <a:avLst/>
          </a:prstGeom>
          <a:ln>
            <a:noFill/>
          </a:ln>
          <a:effectLst>
            <a:softEdge rad="25400"/>
          </a:effectLst>
        </p:spPr>
      </p:pic>
      <p:sp>
        <p:nvSpPr>
          <p:cNvPr id="83" name="サブタイトル 2">
            <a:extLst>
              <a:ext uri="{FF2B5EF4-FFF2-40B4-BE49-F238E27FC236}">
                <a16:creationId xmlns:a16="http://schemas.microsoft.com/office/drawing/2014/main" id="{04742539-6372-45C0-8DC5-01F3F7AA2722}"/>
              </a:ext>
            </a:extLst>
          </p:cNvPr>
          <p:cNvSpPr txBox="1">
            <a:spLocks/>
          </p:cNvSpPr>
          <p:nvPr/>
        </p:nvSpPr>
        <p:spPr>
          <a:xfrm>
            <a:off x="8034541" y="64422"/>
            <a:ext cx="1084962" cy="319426"/>
          </a:xfrm>
          <a:prstGeom prst="rect">
            <a:avLst/>
          </a:prstGeom>
          <a:ln>
            <a:noFill/>
          </a:ln>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kumimoji="1" sz="1385" kern="1200">
                <a:solidFill>
                  <a:schemeClr val="tx1"/>
                </a:solidFill>
                <a:latin typeface="HGｺﾞｼｯｸE" panose="020B0909000000000000" pitchFamily="49" charset="-128"/>
                <a:ea typeface="HGｺﾞｼｯｸE" panose="020B0909000000000000" pitchFamily="49" charset="-128"/>
                <a:cs typeface="+mn-cs"/>
              </a:defRPr>
            </a:lvl1pPr>
            <a:lvl2pPr marL="316506" indent="0" algn="ctr" defTabSz="685800" rtl="0" eaLnBrk="1" latinLnBrk="0" hangingPunct="1">
              <a:lnSpc>
                <a:spcPct val="90000"/>
              </a:lnSpc>
              <a:spcBef>
                <a:spcPts val="375"/>
              </a:spcBef>
              <a:buFont typeface="Arial" panose="020B0604020202020204" pitchFamily="34" charset="0"/>
              <a:buNone/>
              <a:defRPr kumimoji="1" sz="1385" kern="1200">
                <a:solidFill>
                  <a:schemeClr val="tx1"/>
                </a:solidFill>
                <a:latin typeface="+mn-lt"/>
                <a:ea typeface="+mn-ea"/>
                <a:cs typeface="+mn-cs"/>
              </a:defRPr>
            </a:lvl2pPr>
            <a:lvl3pPr marL="633012" indent="0" algn="ctr" defTabSz="685800" rtl="0" eaLnBrk="1" latinLnBrk="0" hangingPunct="1">
              <a:lnSpc>
                <a:spcPct val="90000"/>
              </a:lnSpc>
              <a:spcBef>
                <a:spcPts val="375"/>
              </a:spcBef>
              <a:buFont typeface="Arial" panose="020B0604020202020204" pitchFamily="34" charset="0"/>
              <a:buNone/>
              <a:defRPr kumimoji="1" sz="1246" kern="1200">
                <a:solidFill>
                  <a:schemeClr val="tx1"/>
                </a:solidFill>
                <a:latin typeface="+mn-lt"/>
                <a:ea typeface="+mn-ea"/>
                <a:cs typeface="+mn-cs"/>
              </a:defRPr>
            </a:lvl3pPr>
            <a:lvl4pPr marL="949519"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4pPr>
            <a:lvl5pPr marL="1266026"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5pPr>
            <a:lvl6pPr marL="1582531"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6pPr>
            <a:lvl7pPr marL="1899038"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7pPr>
            <a:lvl8pPr marL="2215544"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8pPr>
            <a:lvl9pPr marL="2532051"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9pPr>
          </a:lstStyle>
          <a:p>
            <a:pPr algn="r">
              <a:lnSpc>
                <a:spcPts val="1000"/>
              </a:lnSpc>
              <a:spcBef>
                <a:spcPts val="0"/>
              </a:spcBef>
            </a:pPr>
            <a:r>
              <a:rPr lang="ja-JP" altLang="en-US" sz="1000" b="1" dirty="0">
                <a:solidFill>
                  <a:schemeClr val="bg1"/>
                </a:solidFill>
                <a:latin typeface="UD デジタル 教科書体 NK-R" panose="02020400000000000000" pitchFamily="18" charset="-128"/>
                <a:ea typeface="UD デジタル 教科書体 NK-R" panose="02020400000000000000" pitchFamily="18" charset="-128"/>
              </a:rPr>
              <a:t>大阪都市</a:t>
            </a:r>
            <a:r>
              <a:rPr lang="ja-JP" altLang="en-US" sz="1000" b="1" dirty="0" smtClean="0">
                <a:solidFill>
                  <a:schemeClr val="bg1"/>
                </a:solidFill>
                <a:latin typeface="UD デジタル 教科書体 NK-R" panose="02020400000000000000" pitchFamily="18" charset="-128"/>
                <a:ea typeface="UD デジタル 教科書体 NK-R" panose="02020400000000000000" pitchFamily="18" charset="-128"/>
              </a:rPr>
              <a:t>計画局</a:t>
            </a:r>
            <a:endParaRPr lang="en-US" altLang="ja-JP" sz="1000" b="1" dirty="0" smtClean="0">
              <a:solidFill>
                <a:schemeClr val="bg1"/>
              </a:solidFill>
              <a:latin typeface="UD デジタル 教科書体 NK-R" panose="02020400000000000000" pitchFamily="18" charset="-128"/>
              <a:ea typeface="UD デジタル 教科書体 NK-R" panose="02020400000000000000" pitchFamily="18" charset="-128"/>
            </a:endParaRPr>
          </a:p>
          <a:p>
            <a:pPr algn="r">
              <a:lnSpc>
                <a:spcPts val="1000"/>
              </a:lnSpc>
              <a:spcBef>
                <a:spcPts val="0"/>
              </a:spcBef>
            </a:pPr>
            <a:r>
              <a:rPr lang="en-US" altLang="ja-JP" sz="1000" b="1" dirty="0" smtClean="0">
                <a:solidFill>
                  <a:schemeClr val="bg1"/>
                </a:solidFill>
                <a:latin typeface="UD デジタル 教科書体 NK-R" panose="02020400000000000000" pitchFamily="18" charset="-128"/>
                <a:ea typeface="UD デジタル 教科書体 NK-R" panose="02020400000000000000" pitchFamily="18" charset="-128"/>
              </a:rPr>
              <a:t>R4.8</a:t>
            </a:r>
            <a:r>
              <a:rPr lang="ja-JP" altLang="en-US" sz="1000" b="1" dirty="0" smtClean="0">
                <a:solidFill>
                  <a:schemeClr val="bg1"/>
                </a:solidFill>
                <a:latin typeface="UD デジタル 教科書体 NK-R" panose="02020400000000000000" pitchFamily="18" charset="-128"/>
                <a:ea typeface="UD デジタル 教科書体 NK-R" panose="02020400000000000000" pitchFamily="18" charset="-128"/>
              </a:rPr>
              <a:t>時点</a:t>
            </a:r>
            <a:r>
              <a:rPr lang="en-US" altLang="ja-JP" sz="1000" b="1" dirty="0" smtClean="0">
                <a:solidFill>
                  <a:schemeClr val="bg1"/>
                </a:solidFill>
                <a:latin typeface="UD デジタル 教科書体 NK-R" panose="02020400000000000000" pitchFamily="18" charset="-128"/>
                <a:ea typeface="UD デジタル 教科書体 NK-R" panose="02020400000000000000" pitchFamily="18" charset="-128"/>
              </a:rPr>
              <a:t> </a:t>
            </a:r>
          </a:p>
          <a:p>
            <a:pPr algn="r">
              <a:lnSpc>
                <a:spcPts val="1000"/>
              </a:lnSpc>
              <a:spcBef>
                <a:spcPts val="0"/>
              </a:spcBef>
            </a:pPr>
            <a:endParaRPr lang="en-US" altLang="ja-JP" sz="1000" b="1" dirty="0" smtClean="0">
              <a:solidFill>
                <a:schemeClr val="bg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64768166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1497</Words>
  <Application>Microsoft Office PowerPoint</Application>
  <PresentationFormat>A4 210 x 297 mm</PresentationFormat>
  <Paragraphs>118</Paragraphs>
  <Slides>1</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UD デジタル 教科書体 NK-B</vt:lpstr>
      <vt:lpstr>UD デジタル 教科書体 NK-R</vt:lpstr>
      <vt:lpstr>游ゴシック</vt:lpstr>
      <vt:lpstr>游ゴシック Light</vt:lpstr>
      <vt:lpstr>Arial</vt:lpstr>
      <vt:lpstr>Calibri</vt:lpstr>
      <vt:lpstr>Calibri Light</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2022-09-15T02:26:19Z</dcterms:created>
  <dcterms:modified xsi:type="dcterms:W3CDTF">2022-09-15T02:26:42Z</dcterms:modified>
</cp:coreProperties>
</file>