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5" r:id="rId2"/>
  </p:sldIdLst>
  <p:sldSz cx="9906000" cy="6858000" type="A4"/>
  <p:notesSz cx="9939338" cy="6807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E793E8"/>
    <a:srgbClr val="E7A2E7"/>
    <a:srgbClr val="B6D8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529" autoAdjust="0"/>
    <p:restoredTop sz="94434" autoAdjust="0"/>
  </p:normalViewPr>
  <p:slideViewPr>
    <p:cSldViewPr snapToGrid="0">
      <p:cViewPr varScale="1">
        <p:scale>
          <a:sx n="70" d="100"/>
          <a:sy n="70" d="100"/>
        </p:scale>
        <p:origin x="1506" y="72"/>
      </p:cViewPr>
      <p:guideLst/>
    </p:cSldViewPr>
  </p:slideViewPr>
  <p:notesTextViewPr>
    <p:cViewPr>
      <p:scale>
        <a:sx n="400" d="100"/>
        <a:sy n="400" d="100"/>
      </p:scale>
      <p:origin x="0" y="-234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7597D-BD3F-487B-85C7-69E6FBBE5B4D}" type="datetimeFigureOut">
              <a:rPr kumimoji="1" lang="ja-JP" altLang="en-US" smtClean="0"/>
              <a:t>2022/7/13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152E3-CE09-46A6-B08D-749A3C6B22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7078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7597D-BD3F-487B-85C7-69E6FBBE5B4D}" type="datetimeFigureOut">
              <a:rPr kumimoji="1" lang="ja-JP" altLang="en-US" smtClean="0"/>
              <a:t>2022/7/13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152E3-CE09-46A6-B08D-749A3C6B22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2753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7597D-BD3F-487B-85C7-69E6FBBE5B4D}" type="datetimeFigureOut">
              <a:rPr kumimoji="1" lang="ja-JP" altLang="en-US" smtClean="0"/>
              <a:t>2022/7/13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152E3-CE09-46A6-B08D-749A3C6B22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47283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7597D-BD3F-487B-85C7-69E6FBBE5B4D}" type="datetimeFigureOut">
              <a:rPr kumimoji="1" lang="ja-JP" altLang="en-US" smtClean="0"/>
              <a:t>2022/7/13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152E3-CE09-46A6-B08D-749A3C6B22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11096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7597D-BD3F-487B-85C7-69E6FBBE5B4D}" type="datetimeFigureOut">
              <a:rPr kumimoji="1" lang="ja-JP" altLang="en-US" smtClean="0"/>
              <a:t>2022/7/13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152E3-CE09-46A6-B08D-749A3C6B22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28249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7597D-BD3F-487B-85C7-69E6FBBE5B4D}" type="datetimeFigureOut">
              <a:rPr kumimoji="1" lang="ja-JP" altLang="en-US" smtClean="0"/>
              <a:t>2022/7/13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152E3-CE09-46A6-B08D-749A3C6B22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6732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7597D-BD3F-487B-85C7-69E6FBBE5B4D}" type="datetimeFigureOut">
              <a:rPr kumimoji="1" lang="ja-JP" altLang="en-US" smtClean="0"/>
              <a:t>2022/7/13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152E3-CE09-46A6-B08D-749A3C6B22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51738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7597D-BD3F-487B-85C7-69E6FBBE5B4D}" type="datetimeFigureOut">
              <a:rPr kumimoji="1" lang="ja-JP" altLang="en-US" smtClean="0"/>
              <a:t>2022/7/13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152E3-CE09-46A6-B08D-749A3C6B22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45100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7597D-BD3F-487B-85C7-69E6FBBE5B4D}" type="datetimeFigureOut">
              <a:rPr kumimoji="1" lang="ja-JP" altLang="en-US" smtClean="0"/>
              <a:t>2022/7/13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152E3-CE09-46A6-B08D-749A3C6B22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59929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7597D-BD3F-487B-85C7-69E6FBBE5B4D}" type="datetimeFigureOut">
              <a:rPr kumimoji="1" lang="ja-JP" altLang="en-US" smtClean="0"/>
              <a:t>2022/7/13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152E3-CE09-46A6-B08D-749A3C6B22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70968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7597D-BD3F-487B-85C7-69E6FBBE5B4D}" type="datetimeFigureOut">
              <a:rPr kumimoji="1" lang="ja-JP" altLang="en-US" smtClean="0"/>
              <a:t>2022/7/13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152E3-CE09-46A6-B08D-749A3C6B22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4950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B7597D-BD3F-487B-85C7-69E6FBBE5B4D}" type="datetimeFigureOut">
              <a:rPr kumimoji="1" lang="ja-JP" altLang="en-US" smtClean="0"/>
              <a:t>2022/7/13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6152E3-CE09-46A6-B08D-749A3C6B22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466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テキスト ボックス 122">
            <a:extLst>
              <a:ext uri="{FF2B5EF4-FFF2-40B4-BE49-F238E27FC236}">
                <a16:creationId xmlns:a16="http://schemas.microsoft.com/office/drawing/2014/main" id="{D584E0BA-A9FD-4A94-B448-A211C17F7630}"/>
              </a:ext>
            </a:extLst>
          </p:cNvPr>
          <p:cNvSpPr txBox="1"/>
          <p:nvPr/>
        </p:nvSpPr>
        <p:spPr>
          <a:xfrm>
            <a:off x="86516" y="2104535"/>
            <a:ext cx="4055018" cy="4716003"/>
          </a:xfrm>
          <a:prstGeom prst="roundRect">
            <a:avLst>
              <a:gd name="adj" fmla="val 1608"/>
            </a:avLst>
          </a:prstGeom>
          <a:solidFill>
            <a:schemeClr val="bg1"/>
          </a:solidFill>
          <a:ln>
            <a:solidFill>
              <a:schemeClr val="bg2">
                <a:lumMod val="50000"/>
              </a:schemeClr>
            </a:solidFill>
          </a:ln>
        </p:spPr>
        <p:txBody>
          <a:bodyPr wrap="square" lIns="36000" tIns="90000" rIns="0" bIns="0" rtlCol="0" anchor="t" anchorCtr="0">
            <a:noAutofit/>
          </a:bodyPr>
          <a:lstStyle/>
          <a:p>
            <a:pPr marL="92075" indent="-92075">
              <a:lnSpc>
                <a:spcPts val="1000"/>
              </a:lnSpc>
              <a:tabLst>
                <a:tab pos="93663" algn="l"/>
              </a:tabLst>
            </a:pPr>
            <a:endParaRPr kumimoji="1" lang="en-US" altLang="ja-JP" sz="8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05AE927-91F8-4781-BDB6-0C1FF2622A17}"/>
              </a:ext>
            </a:extLst>
          </p:cNvPr>
          <p:cNvSpPr txBox="1"/>
          <p:nvPr/>
        </p:nvSpPr>
        <p:spPr>
          <a:xfrm>
            <a:off x="0" y="92331"/>
            <a:ext cx="9905999" cy="25200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ts val="2300"/>
              </a:lnSpc>
            </a:pPr>
            <a:r>
              <a:rPr kumimoji="1" lang="ja-JP" altLang="en-US" sz="1600" dirty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新しいまちづくりのグランドデザイン　中間とりまとめ（案）の概要</a:t>
            </a:r>
          </a:p>
        </p:txBody>
      </p:sp>
      <p:sp>
        <p:nvSpPr>
          <p:cNvPr id="248" name="テキスト ボックス 247">
            <a:extLst>
              <a:ext uri="{FF2B5EF4-FFF2-40B4-BE49-F238E27FC236}">
                <a16:creationId xmlns:a16="http://schemas.microsoft.com/office/drawing/2014/main" id="{D584E0BA-A9FD-4A94-B448-A211C17F7630}"/>
              </a:ext>
            </a:extLst>
          </p:cNvPr>
          <p:cNvSpPr txBox="1"/>
          <p:nvPr/>
        </p:nvSpPr>
        <p:spPr>
          <a:xfrm>
            <a:off x="38486" y="932171"/>
            <a:ext cx="4068000" cy="1080779"/>
          </a:xfrm>
          <a:prstGeom prst="roundRect">
            <a:avLst>
              <a:gd name="adj" fmla="val 4522"/>
            </a:avLst>
          </a:prstGeom>
          <a:solidFill>
            <a:schemeClr val="bg1"/>
          </a:solidFill>
          <a:ln>
            <a:solidFill>
              <a:schemeClr val="bg2">
                <a:lumMod val="50000"/>
              </a:schemeClr>
            </a:solidFill>
          </a:ln>
        </p:spPr>
        <p:txBody>
          <a:bodyPr wrap="square" lIns="0" tIns="72000" rIns="0" bIns="0" rtlCol="0" anchor="t" anchorCtr="0">
            <a:noAutofit/>
          </a:bodyPr>
          <a:lstStyle/>
          <a:p>
            <a:pPr marL="92075" indent="-92075" algn="just">
              <a:lnSpc>
                <a:spcPts val="1100"/>
              </a:lnSpc>
              <a:tabLst>
                <a:tab pos="93663" algn="l"/>
              </a:tabLst>
            </a:pPr>
            <a:r>
              <a:rPr kumimoji="1" lang="ja-JP" altLang="en-US" sz="800" spc="-3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◆交通</a:t>
            </a:r>
            <a:r>
              <a:rPr kumimoji="1" lang="ja-JP" altLang="en-US" sz="800" spc="-3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ネットワークを</a:t>
            </a:r>
            <a:r>
              <a:rPr kumimoji="1" lang="ja-JP" altLang="en-US" sz="800" spc="-3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中心に都市機能が集積した市街地が連坦し、コンパクトな府域を形成</a:t>
            </a:r>
            <a:endParaRPr kumimoji="1" lang="en-US" altLang="ja-JP" sz="800" spc="-3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marL="92075" indent="-92075" algn="just">
              <a:lnSpc>
                <a:spcPts val="1100"/>
              </a:lnSpc>
              <a:tabLst>
                <a:tab pos="93663" algn="l"/>
              </a:tabLst>
            </a:pPr>
            <a:r>
              <a:rPr kumimoji="1" lang="ja-JP" altLang="en-US" sz="800" spc="-3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◆近隣府県の主要な都市と一体となって、広域的な経済交流圏を形成</a:t>
            </a:r>
            <a:endParaRPr kumimoji="1" lang="en-US" altLang="ja-JP" sz="800" spc="-3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marL="92075" indent="-92075" algn="just">
              <a:lnSpc>
                <a:spcPts val="1100"/>
              </a:lnSpc>
              <a:tabLst>
                <a:tab pos="93663" algn="l"/>
              </a:tabLst>
            </a:pPr>
            <a:r>
              <a:rPr kumimoji="1" lang="ja-JP" altLang="en-US" sz="800" spc="-3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r>
              <a:rPr kumimoji="1" lang="ja-JP" altLang="en-US" sz="800" spc="-1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◆都市に近接した豊かな自然や歴史・文化資源等の多様な地域資源が集積、アクセスが</a:t>
            </a:r>
            <a:r>
              <a:rPr kumimoji="1" lang="ja-JP" altLang="en-US" sz="800" spc="-1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良い</a:t>
            </a:r>
            <a:endParaRPr kumimoji="1" lang="en-US" altLang="ja-JP" sz="800" spc="-3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marL="92075" indent="-92075" algn="just">
              <a:lnSpc>
                <a:spcPts val="1100"/>
              </a:lnSpc>
              <a:tabLst>
                <a:tab pos="93663" algn="l"/>
              </a:tabLst>
            </a:pPr>
            <a:r>
              <a:rPr kumimoji="1" lang="ja-JP" altLang="en-US" sz="800" spc="-3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◆</a:t>
            </a:r>
            <a:r>
              <a:rPr kumimoji="1" lang="ja-JP" altLang="en-US" sz="800" spc="-3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西日本経済の中心、世界のゲートウェイの役割とともに、スーパー・メガリージョンの西の核としての機能が求められて</a:t>
            </a:r>
            <a:r>
              <a:rPr kumimoji="1" lang="ja-JP" altLang="en-US" sz="800" spc="-3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いる</a:t>
            </a:r>
            <a:endParaRPr kumimoji="1" lang="en-US" altLang="ja-JP" sz="800" spc="-1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marL="92075" indent="-92075" algn="just">
              <a:lnSpc>
                <a:spcPts val="1100"/>
              </a:lnSpc>
              <a:tabLst>
                <a:tab pos="93663" algn="l"/>
              </a:tabLst>
            </a:pPr>
            <a:r>
              <a:rPr kumimoji="1" lang="ja-JP" altLang="en-US" sz="8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◆１９７０年大阪万博から５０年余りが経過、大阪の成長・発展を支えてきた多くの都市ストックの計画的な更新により、大都市のリノベーションを進めることが</a:t>
            </a:r>
            <a:r>
              <a:rPr kumimoji="1" lang="ja-JP" altLang="en-US" sz="8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重要</a:t>
            </a:r>
            <a:endParaRPr kumimoji="1" lang="en-US" altLang="ja-JP" sz="8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214" name="テキスト ボックス 213">
            <a:extLst>
              <a:ext uri="{FF2B5EF4-FFF2-40B4-BE49-F238E27FC236}">
                <a16:creationId xmlns:a16="http://schemas.microsoft.com/office/drawing/2014/main" id="{D584E0BA-A9FD-4A94-B448-A211C17F7630}"/>
              </a:ext>
            </a:extLst>
          </p:cNvPr>
          <p:cNvSpPr txBox="1"/>
          <p:nvPr/>
        </p:nvSpPr>
        <p:spPr>
          <a:xfrm>
            <a:off x="9245599" y="119018"/>
            <a:ext cx="615527" cy="17905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pPr marL="176213" indent="-176213" algn="ctr">
              <a:lnSpc>
                <a:spcPts val="1400"/>
              </a:lnSpc>
              <a:tabLst>
                <a:tab pos="93663" algn="l"/>
              </a:tabLst>
            </a:pPr>
            <a:r>
              <a:rPr kumimoji="1" lang="ja-JP" altLang="en-US" sz="10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資料１</a:t>
            </a:r>
            <a:endParaRPr kumimoji="1" lang="en-US" altLang="ja-JP" sz="10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215" name="テキスト ボックス 214">
            <a:extLst>
              <a:ext uri="{FF2B5EF4-FFF2-40B4-BE49-F238E27FC236}">
                <a16:creationId xmlns:a16="http://schemas.microsoft.com/office/drawing/2014/main" id="{D584E0BA-A9FD-4A94-B448-A211C17F7630}"/>
              </a:ext>
            </a:extLst>
          </p:cNvPr>
          <p:cNvSpPr txBox="1"/>
          <p:nvPr/>
        </p:nvSpPr>
        <p:spPr>
          <a:xfrm>
            <a:off x="72070" y="840489"/>
            <a:ext cx="2155372" cy="1704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wrap="square" lIns="0" tIns="0" rIns="0" bIns="0" rtlCol="0" anchor="ctr" anchorCtr="0">
            <a:noAutofit/>
          </a:bodyPr>
          <a:lstStyle/>
          <a:p>
            <a:pPr marL="85725">
              <a:lnSpc>
                <a:spcPts val="1300"/>
              </a:lnSpc>
              <a:tabLst>
                <a:tab pos="93663" algn="l"/>
              </a:tabLst>
            </a:pPr>
            <a:r>
              <a:rPr kumimoji="1" lang="ja-JP" altLang="en-US" sz="1000" dirty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１．大阪</a:t>
            </a:r>
            <a:r>
              <a:rPr kumimoji="1" lang="ja-JP" altLang="en-US" sz="1000" dirty="0" smtClean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都市圏からみた特徴</a:t>
            </a:r>
            <a:r>
              <a:rPr kumimoji="1" lang="ja-JP" altLang="en-US" sz="1000" dirty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・役割</a:t>
            </a:r>
            <a:endParaRPr kumimoji="1" lang="en-US" altLang="ja-JP" sz="1000" dirty="0">
              <a:solidFill>
                <a:schemeClr val="bg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220" name="テキスト ボックス 219">
            <a:extLst>
              <a:ext uri="{FF2B5EF4-FFF2-40B4-BE49-F238E27FC236}">
                <a16:creationId xmlns:a16="http://schemas.microsoft.com/office/drawing/2014/main" id="{D584E0BA-A9FD-4A94-B448-A211C17F7630}"/>
              </a:ext>
            </a:extLst>
          </p:cNvPr>
          <p:cNvSpPr txBox="1"/>
          <p:nvPr/>
        </p:nvSpPr>
        <p:spPr>
          <a:xfrm>
            <a:off x="97076" y="2061864"/>
            <a:ext cx="1707507" cy="18016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wrap="square" lIns="0" tIns="0" rIns="0" bIns="0" rtlCol="0" anchor="ctr" anchorCtr="0">
            <a:noAutofit/>
          </a:bodyPr>
          <a:lstStyle/>
          <a:p>
            <a:pPr marL="85725">
              <a:lnSpc>
                <a:spcPts val="1300"/>
              </a:lnSpc>
              <a:tabLst>
                <a:tab pos="93663" algn="l"/>
              </a:tabLst>
            </a:pPr>
            <a:r>
              <a:rPr kumimoji="1" lang="ja-JP" altLang="en-US" sz="1000" dirty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２．めざすべき都市像</a:t>
            </a:r>
            <a:endParaRPr kumimoji="1" lang="en-US" altLang="ja-JP" sz="1000" dirty="0">
              <a:solidFill>
                <a:schemeClr val="bg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58" name="テキスト ボックス 57">
            <a:extLst>
              <a:ext uri="{FF2B5EF4-FFF2-40B4-BE49-F238E27FC236}">
                <a16:creationId xmlns:a16="http://schemas.microsoft.com/office/drawing/2014/main" id="{D584E0BA-A9FD-4A94-B448-A211C17F7630}"/>
              </a:ext>
            </a:extLst>
          </p:cNvPr>
          <p:cNvSpPr txBox="1"/>
          <p:nvPr/>
        </p:nvSpPr>
        <p:spPr>
          <a:xfrm>
            <a:off x="50035" y="407383"/>
            <a:ext cx="9828000" cy="360000"/>
          </a:xfrm>
          <a:prstGeom prst="rect">
            <a:avLst/>
          </a:prstGeom>
          <a:noFill/>
          <a:ln>
            <a:noFill/>
          </a:ln>
        </p:spPr>
        <p:txBody>
          <a:bodyPr wrap="square" lIns="36000" tIns="0" rIns="36000" bIns="0" rtlCol="0" anchor="t" anchorCtr="0">
            <a:noAutofit/>
          </a:bodyPr>
          <a:lstStyle/>
          <a:p>
            <a:pPr>
              <a:lnSpc>
                <a:spcPts val="1400"/>
              </a:lnSpc>
              <a:tabLst>
                <a:tab pos="93663" algn="l"/>
              </a:tabLst>
            </a:pPr>
            <a:r>
              <a:rPr kumimoji="1" lang="ja-JP" altLang="en-US" sz="1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ポストコロナを見据え、大阪・関西万博やスーパー・メガリージョン形成等のインパクトを活かし、東西二極の一極を担う「副首都」として、さらに成長・発展していくため、</a:t>
            </a:r>
            <a:endParaRPr kumimoji="1" lang="en-US" altLang="ja-JP" sz="11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>
              <a:lnSpc>
                <a:spcPts val="1400"/>
              </a:lnSpc>
              <a:tabLst>
                <a:tab pos="93663" algn="l"/>
              </a:tabLst>
            </a:pPr>
            <a:r>
              <a:rPr kumimoji="1" lang="ja-JP" altLang="en-US" sz="1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関西圏や大阪都市圏全体を視野に、</a:t>
            </a:r>
            <a:r>
              <a:rPr kumimoji="1" lang="en-US" altLang="ja-JP" sz="1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2050</a:t>
            </a:r>
            <a:r>
              <a:rPr kumimoji="1" lang="ja-JP" altLang="en-US" sz="1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年を目標として、大阪のめざすべき都市像やまちづくりの方向性、</a:t>
            </a:r>
            <a:r>
              <a:rPr kumimoji="1" lang="ja-JP" altLang="en-US" sz="11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その推進方策</a:t>
            </a:r>
            <a:r>
              <a:rPr kumimoji="1" lang="ja-JP" altLang="en-US" sz="1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等を示す。</a:t>
            </a:r>
            <a:endParaRPr kumimoji="1" lang="en-US" altLang="ja-JP" sz="11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226" name="テキスト ボックス 225">
            <a:extLst>
              <a:ext uri="{FF2B5EF4-FFF2-40B4-BE49-F238E27FC236}">
                <a16:creationId xmlns:a16="http://schemas.microsoft.com/office/drawing/2014/main" id="{D584E0BA-A9FD-4A94-B448-A211C17F7630}"/>
              </a:ext>
            </a:extLst>
          </p:cNvPr>
          <p:cNvSpPr txBox="1"/>
          <p:nvPr/>
        </p:nvSpPr>
        <p:spPr>
          <a:xfrm>
            <a:off x="4166459" y="932171"/>
            <a:ext cx="5723666" cy="4491710"/>
          </a:xfrm>
          <a:prstGeom prst="roundRect">
            <a:avLst>
              <a:gd name="adj" fmla="val 880"/>
            </a:avLst>
          </a:prstGeom>
          <a:solidFill>
            <a:schemeClr val="bg1"/>
          </a:solidFill>
          <a:ln>
            <a:solidFill>
              <a:schemeClr val="bg2">
                <a:lumMod val="50000"/>
              </a:schemeClr>
            </a:solidFill>
          </a:ln>
        </p:spPr>
        <p:txBody>
          <a:bodyPr wrap="square" lIns="36000" tIns="126000" rIns="36000" bIns="0" rtlCol="0" anchor="t" anchorCtr="0">
            <a:noAutofit/>
          </a:bodyPr>
          <a:lstStyle/>
          <a:p>
            <a:pPr marL="92075" indent="-92075">
              <a:lnSpc>
                <a:spcPts val="1200"/>
              </a:lnSpc>
              <a:tabLst>
                <a:tab pos="93663" algn="l"/>
              </a:tabLst>
            </a:pPr>
            <a:endParaRPr kumimoji="1" lang="en-US" altLang="ja-JP" sz="900" dirty="0">
              <a:solidFill>
                <a:srgbClr val="FF00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227" name="テキスト ボックス 226">
            <a:extLst>
              <a:ext uri="{FF2B5EF4-FFF2-40B4-BE49-F238E27FC236}">
                <a16:creationId xmlns:a16="http://schemas.microsoft.com/office/drawing/2014/main" id="{D584E0BA-A9FD-4A94-B448-A211C17F7630}"/>
              </a:ext>
            </a:extLst>
          </p:cNvPr>
          <p:cNvSpPr txBox="1"/>
          <p:nvPr/>
        </p:nvSpPr>
        <p:spPr>
          <a:xfrm>
            <a:off x="4223840" y="837591"/>
            <a:ext cx="2340000" cy="162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wrap="square" lIns="0" tIns="0" rIns="0" bIns="0" rtlCol="0" anchor="ctr" anchorCtr="0">
            <a:noAutofit/>
          </a:bodyPr>
          <a:lstStyle/>
          <a:p>
            <a:pPr marL="85725">
              <a:lnSpc>
                <a:spcPts val="1300"/>
              </a:lnSpc>
              <a:tabLst>
                <a:tab pos="93663" algn="l"/>
              </a:tabLst>
            </a:pPr>
            <a:r>
              <a:rPr kumimoji="1" lang="en-US" altLang="ja-JP" sz="1000" dirty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3</a:t>
            </a:r>
            <a:r>
              <a:rPr kumimoji="1" lang="ja-JP" altLang="en-US" sz="1000" dirty="0" err="1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．</a:t>
            </a:r>
            <a:r>
              <a:rPr kumimoji="1" lang="ja-JP" altLang="en-US" sz="1000" dirty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まちづくりの戦略と</a:t>
            </a:r>
            <a:r>
              <a:rPr kumimoji="1" lang="ja-JP" altLang="en-US" sz="1000" dirty="0" smtClean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取組の</a:t>
            </a:r>
            <a:r>
              <a:rPr kumimoji="1" lang="ja-JP" altLang="en-US" sz="1000" dirty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方向性</a:t>
            </a:r>
            <a:endParaRPr kumimoji="1" lang="en-US" altLang="ja-JP" sz="1000" dirty="0">
              <a:solidFill>
                <a:schemeClr val="bg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76" name="テキスト ボックス 175">
            <a:extLst>
              <a:ext uri="{FF2B5EF4-FFF2-40B4-BE49-F238E27FC236}">
                <a16:creationId xmlns:a16="http://schemas.microsoft.com/office/drawing/2014/main" id="{D584E0BA-A9FD-4A94-B448-A211C17F7630}"/>
              </a:ext>
            </a:extLst>
          </p:cNvPr>
          <p:cNvSpPr txBox="1"/>
          <p:nvPr/>
        </p:nvSpPr>
        <p:spPr>
          <a:xfrm>
            <a:off x="6102368" y="1397539"/>
            <a:ext cx="1872000" cy="244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  <a:prstDash val="dash"/>
          </a:ln>
        </p:spPr>
        <p:txBody>
          <a:bodyPr wrap="square" lIns="18000" tIns="108000" rIns="18000" bIns="0" rtlCol="0" anchor="t" anchorCtr="0">
            <a:noAutofit/>
          </a:bodyPr>
          <a:lstStyle/>
          <a:p>
            <a:pPr marL="92075" indent="-92075" algn="ctr">
              <a:lnSpc>
                <a:spcPts val="900"/>
              </a:lnSpc>
              <a:tabLst>
                <a:tab pos="0" algn="l"/>
              </a:tabLst>
            </a:pPr>
            <a:r>
              <a:rPr kumimoji="1" lang="ja-JP" altLang="en-US" sz="800" u="sng" spc="-3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大阪ならでは</a:t>
            </a:r>
            <a:r>
              <a:rPr kumimoji="1" lang="ja-JP" altLang="en-US" sz="800" u="sng" spc="-3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の魅力を活かし、</a:t>
            </a:r>
            <a:endParaRPr kumimoji="1" lang="en-US" altLang="ja-JP" sz="800" u="sng" spc="-3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marL="92075" indent="-92075" algn="ctr">
              <a:lnSpc>
                <a:spcPts val="900"/>
              </a:lnSpc>
              <a:spcAft>
                <a:spcPts val="600"/>
              </a:spcAft>
              <a:tabLst>
                <a:tab pos="0" algn="l"/>
              </a:tabLst>
            </a:pPr>
            <a:r>
              <a:rPr kumimoji="1" lang="ja-JP" altLang="en-US" sz="800" u="sng" spc="-3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暮らしやすさ</a:t>
            </a:r>
            <a:r>
              <a:rPr kumimoji="1" lang="en-US" altLang="ja-JP" sz="800" u="sng" spc="-3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No.1</a:t>
            </a:r>
            <a:r>
              <a:rPr kumimoji="1" lang="ja-JP" altLang="en-US" sz="800" u="sng" spc="-3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都市を実現</a:t>
            </a:r>
            <a:endParaRPr kumimoji="1" lang="en-US" altLang="ja-JP" sz="800" u="sng" spc="-3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marL="92075" indent="-92075">
              <a:lnSpc>
                <a:spcPts val="900"/>
              </a:lnSpc>
              <a:tabLst>
                <a:tab pos="0" algn="l"/>
              </a:tabLst>
            </a:pPr>
            <a:r>
              <a:rPr kumimoji="1" lang="ja-JP" altLang="en-US" sz="8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１）駅周辺での拠点形成と魅力ある生活圏の創造</a:t>
            </a:r>
            <a:endParaRPr kumimoji="1" lang="en-US" altLang="ja-JP" sz="800" b="1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marL="92075" indent="-92075">
              <a:lnSpc>
                <a:spcPts val="900"/>
              </a:lnSpc>
              <a:tabLst>
                <a:tab pos="0" algn="l"/>
              </a:tabLst>
            </a:pPr>
            <a:r>
              <a:rPr kumimoji="1" lang="ja-JP" altLang="en-US" sz="7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・駅周辺の再整備等に併せた都市機能の集積、人中心の空間への転換、鉄道沿線まちづくり</a:t>
            </a:r>
            <a:endParaRPr kumimoji="1" lang="en-US" altLang="ja-JP" sz="7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marL="92075" indent="-92075">
              <a:lnSpc>
                <a:spcPts val="900"/>
              </a:lnSpc>
              <a:tabLst>
                <a:tab pos="0" algn="l"/>
              </a:tabLst>
            </a:pPr>
            <a:r>
              <a:rPr kumimoji="1" lang="ja-JP" altLang="en-US" sz="7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・新たな</a:t>
            </a:r>
            <a:r>
              <a:rPr kumimoji="1" lang="ja-JP" altLang="en-US" sz="7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ﾓﾋﾞﾘﾃｨの活用</a:t>
            </a:r>
            <a:r>
              <a:rPr kumimoji="1" lang="ja-JP" altLang="en-US" sz="7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による回遊性の向上　など</a:t>
            </a:r>
            <a:endParaRPr kumimoji="1" lang="en-US" altLang="ja-JP" sz="7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marL="92075" indent="-92075">
              <a:lnSpc>
                <a:spcPts val="900"/>
              </a:lnSpc>
              <a:spcBef>
                <a:spcPts val="300"/>
              </a:spcBef>
              <a:tabLst>
                <a:tab pos="0" algn="l"/>
              </a:tabLst>
            </a:pPr>
            <a:r>
              <a:rPr kumimoji="1" lang="en-US" altLang="ja-JP" sz="8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2)</a:t>
            </a:r>
            <a:r>
              <a:rPr kumimoji="1" lang="ja-JP" altLang="en-US" sz="8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郊外住</a:t>
            </a:r>
            <a:r>
              <a:rPr kumimoji="1" lang="ja-JP" altLang="en-US" sz="8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宅地を多様</a:t>
            </a:r>
            <a:r>
              <a:rPr kumimoji="1" lang="ja-JP" altLang="en-US" sz="8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な世代が住み、働き、交流するまち</a:t>
            </a:r>
            <a:r>
              <a:rPr kumimoji="1" lang="ja-JP" altLang="en-US" sz="8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へ再編</a:t>
            </a:r>
            <a:endParaRPr kumimoji="1" lang="en-US" altLang="ja-JP" sz="800" b="1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marL="92075" indent="-92075">
              <a:lnSpc>
                <a:spcPts val="900"/>
              </a:lnSpc>
              <a:tabLst>
                <a:tab pos="0" algn="l"/>
              </a:tabLst>
            </a:pPr>
            <a:r>
              <a:rPr kumimoji="1" lang="ja-JP" altLang="en-US" sz="8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r>
              <a:rPr kumimoji="1" lang="ja-JP" altLang="en-US" sz="7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・働く場の創出や地域の核となる機能の導入</a:t>
            </a:r>
            <a:endParaRPr kumimoji="1" lang="en-US" altLang="ja-JP" sz="7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marL="92075" indent="-92075">
              <a:lnSpc>
                <a:spcPts val="900"/>
              </a:lnSpc>
              <a:tabLst>
                <a:tab pos="0" algn="l"/>
              </a:tabLst>
            </a:pPr>
            <a:r>
              <a:rPr kumimoji="1" lang="ja-JP" altLang="en-US" sz="7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・新たなモビリティを活用した移動の円滑化</a:t>
            </a:r>
            <a:endParaRPr kumimoji="1" lang="en-US" altLang="ja-JP" sz="7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marL="92075" indent="-92075">
              <a:lnSpc>
                <a:spcPts val="900"/>
              </a:lnSpc>
              <a:tabLst>
                <a:tab pos="0" algn="l"/>
              </a:tabLst>
            </a:pPr>
            <a:r>
              <a:rPr kumimoji="1" lang="ja-JP" altLang="en-US" sz="7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・周辺の田園環境を活かした農との共存　　など</a:t>
            </a:r>
            <a:endParaRPr kumimoji="1" lang="en-US" altLang="ja-JP" sz="7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marL="92075" indent="-92075">
              <a:lnSpc>
                <a:spcPts val="900"/>
              </a:lnSpc>
              <a:spcBef>
                <a:spcPts val="300"/>
              </a:spcBef>
              <a:tabLst>
                <a:tab pos="0" algn="l"/>
              </a:tabLst>
            </a:pPr>
            <a:r>
              <a:rPr kumimoji="1" lang="en-US" altLang="ja-JP" sz="8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3</a:t>
            </a:r>
            <a:r>
              <a:rPr kumimoji="1" lang="ja-JP" altLang="en-US" sz="8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）豊かな自然を活かしたまちづくり</a:t>
            </a:r>
            <a:endParaRPr kumimoji="1" lang="en-US" altLang="ja-JP" sz="800" b="1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marL="92075" indent="-92075">
              <a:lnSpc>
                <a:spcPts val="900"/>
              </a:lnSpc>
              <a:tabLst>
                <a:tab pos="0" algn="l"/>
              </a:tabLst>
            </a:pPr>
            <a:r>
              <a:rPr kumimoji="1" lang="ja-JP" altLang="en-US" sz="8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r>
              <a:rPr kumimoji="1" lang="ja-JP" altLang="en-US" sz="7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・</a:t>
            </a:r>
            <a:r>
              <a:rPr kumimoji="1" lang="en-US" altLang="ja-JP" sz="7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AI</a:t>
            </a:r>
            <a:r>
              <a:rPr kumimoji="1" lang="ja-JP" altLang="en-US" sz="7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ｵﾝﾃﾞﾏﾝﾄﾞ交通等による交通アクセスの確保</a:t>
            </a:r>
            <a:endParaRPr kumimoji="1" lang="en-US" altLang="ja-JP" sz="7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marL="92075" indent="-92075">
              <a:lnSpc>
                <a:spcPts val="900"/>
              </a:lnSpc>
              <a:tabLst>
                <a:tab pos="0" algn="l"/>
              </a:tabLst>
            </a:pPr>
            <a:r>
              <a:rPr kumimoji="1" lang="ja-JP" altLang="en-US" sz="7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・既存ストックを活用した働く場</a:t>
            </a:r>
            <a:r>
              <a:rPr kumimoji="1" lang="ja-JP" altLang="en-US" sz="70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等</a:t>
            </a:r>
            <a:r>
              <a:rPr kumimoji="1" lang="ja-JP" altLang="en-US" sz="70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の創出、</a:t>
            </a:r>
            <a:r>
              <a:rPr kumimoji="1" lang="ja-JP" altLang="en-US" sz="7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先端技術を活用した生活支援サービスの提供</a:t>
            </a:r>
            <a:endParaRPr kumimoji="1" lang="en-US" altLang="ja-JP" sz="7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marL="92075" indent="-92075">
              <a:lnSpc>
                <a:spcPts val="900"/>
              </a:lnSpc>
              <a:tabLst>
                <a:tab pos="0" algn="l"/>
              </a:tabLst>
            </a:pPr>
            <a:r>
              <a:rPr kumimoji="1" lang="ja-JP" altLang="en-US" sz="7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・豊かな自然を体験できるまちづくり、ワーケーションやマルチハビテーションの促進　など</a:t>
            </a:r>
            <a:endParaRPr kumimoji="1" lang="en-US" altLang="ja-JP" sz="7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marL="92075" indent="-92075">
              <a:lnSpc>
                <a:spcPts val="900"/>
              </a:lnSpc>
              <a:spcBef>
                <a:spcPts val="200"/>
              </a:spcBef>
              <a:tabLst>
                <a:tab pos="0" algn="l"/>
              </a:tabLst>
            </a:pPr>
            <a:endParaRPr kumimoji="1" lang="en-US" altLang="ja-JP" sz="8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marL="92075" indent="-92075">
              <a:lnSpc>
                <a:spcPts val="900"/>
              </a:lnSpc>
              <a:spcBef>
                <a:spcPts val="200"/>
              </a:spcBef>
              <a:tabLst>
                <a:tab pos="0" algn="l"/>
              </a:tabLst>
            </a:pPr>
            <a:endParaRPr kumimoji="1" lang="en-US" altLang="ja-JP" sz="8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marL="92075" indent="-92075">
              <a:lnSpc>
                <a:spcPts val="900"/>
              </a:lnSpc>
              <a:spcBef>
                <a:spcPts val="200"/>
              </a:spcBef>
              <a:tabLst>
                <a:tab pos="0" algn="l"/>
              </a:tabLst>
            </a:pPr>
            <a:endParaRPr kumimoji="1" lang="en-US" altLang="ja-JP" sz="8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177" name="テキスト ボックス 176">
            <a:extLst>
              <a:ext uri="{FF2B5EF4-FFF2-40B4-BE49-F238E27FC236}">
                <a16:creationId xmlns:a16="http://schemas.microsoft.com/office/drawing/2014/main" id="{D584E0BA-A9FD-4A94-B448-A211C17F7630}"/>
              </a:ext>
            </a:extLst>
          </p:cNvPr>
          <p:cNvSpPr txBox="1"/>
          <p:nvPr/>
        </p:nvSpPr>
        <p:spPr>
          <a:xfrm>
            <a:off x="7997357" y="1397539"/>
            <a:ext cx="1872000" cy="244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  <a:prstDash val="dash"/>
          </a:ln>
        </p:spPr>
        <p:txBody>
          <a:bodyPr wrap="square" lIns="18000" tIns="108000" rIns="18000" bIns="0" rtlCol="0" anchor="t" anchorCtr="0">
            <a:noAutofit/>
          </a:bodyPr>
          <a:lstStyle/>
          <a:p>
            <a:pPr marL="92075" indent="-92075">
              <a:lnSpc>
                <a:spcPts val="900"/>
              </a:lnSpc>
              <a:tabLst>
                <a:tab pos="0" algn="l"/>
              </a:tabLst>
            </a:pPr>
            <a:r>
              <a:rPr kumimoji="1" lang="ja-JP" altLang="en-US" sz="8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</a:t>
            </a:r>
            <a:r>
              <a:rPr kumimoji="1" lang="ja-JP" altLang="en-US" sz="800" u="sng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海</a:t>
            </a:r>
            <a:r>
              <a:rPr kumimoji="1" lang="ja-JP" altLang="en-US" sz="800" u="sng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・川・山や多様な地域資源を活かし</a:t>
            </a:r>
            <a:r>
              <a:rPr kumimoji="1" lang="ja-JP" altLang="en-US" sz="800" u="sng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、</a:t>
            </a:r>
            <a:endParaRPr kumimoji="1" lang="en-US" altLang="ja-JP" sz="800" u="sng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marL="92075" indent="-92075">
              <a:lnSpc>
                <a:spcPts val="900"/>
              </a:lnSpc>
              <a:tabLst>
                <a:tab pos="0" algn="l"/>
              </a:tabLst>
            </a:pPr>
            <a:r>
              <a:rPr kumimoji="1" lang="ja-JP" altLang="en-US" sz="8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</a:t>
            </a:r>
            <a:r>
              <a:rPr kumimoji="1" lang="ja-JP" altLang="en-US" sz="800" u="sng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地域</a:t>
            </a:r>
            <a:r>
              <a:rPr kumimoji="1" lang="ja-JP" altLang="en-US" sz="800" u="sng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を活性化</a:t>
            </a:r>
            <a:endParaRPr kumimoji="1" lang="en-US" altLang="ja-JP" sz="800" u="sng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marL="92075" indent="-92075" algn="just">
              <a:lnSpc>
                <a:spcPts val="900"/>
              </a:lnSpc>
              <a:tabLst>
                <a:tab pos="0" algn="l"/>
              </a:tabLst>
            </a:pPr>
            <a:r>
              <a:rPr kumimoji="1" lang="ja-JP" altLang="en-US" sz="8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１</a:t>
            </a:r>
            <a:r>
              <a:rPr kumimoji="1" lang="ja-JP" altLang="en-US" sz="8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）大阪広域ベイエリア</a:t>
            </a:r>
            <a:r>
              <a:rPr kumimoji="1" lang="ja-JP" altLang="en-US" sz="8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の</a:t>
            </a:r>
            <a:r>
              <a:rPr kumimoji="1" lang="ja-JP" altLang="en-US" sz="8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まちづくり</a:t>
            </a:r>
            <a:endParaRPr kumimoji="1" lang="en-US" altLang="ja-JP" sz="8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marL="92075" indent="-92075" algn="just">
              <a:lnSpc>
                <a:spcPts val="900"/>
              </a:lnSpc>
              <a:tabLst>
                <a:tab pos="0" algn="l"/>
              </a:tabLst>
            </a:pPr>
            <a:r>
              <a:rPr kumimoji="1" lang="ja-JP" altLang="en-US" sz="7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・多様な地域資源・ストックを活かしたまちづくり</a:t>
            </a:r>
            <a:endParaRPr kumimoji="1" lang="en-US" altLang="ja-JP" sz="7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marL="92075" indent="-92075" algn="just">
              <a:lnSpc>
                <a:spcPts val="900"/>
              </a:lnSpc>
              <a:tabLst>
                <a:tab pos="0" algn="l"/>
              </a:tabLst>
            </a:pPr>
            <a:r>
              <a:rPr kumimoji="1" lang="ja-JP" altLang="en-US" sz="8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r>
              <a:rPr kumimoji="1" lang="ja-JP" altLang="en-US" sz="7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・海上交通</a:t>
            </a:r>
            <a:r>
              <a:rPr kumimoji="1" lang="ja-JP" altLang="en-US" sz="7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・</a:t>
            </a:r>
            <a:r>
              <a:rPr kumimoji="1" lang="ja-JP" altLang="en-US" sz="7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自転車</a:t>
            </a:r>
            <a:r>
              <a:rPr kumimoji="1" lang="ja-JP" altLang="en-US" sz="7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等</a:t>
            </a:r>
            <a:r>
              <a:rPr kumimoji="1" lang="ja-JP" altLang="en-US" sz="7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による回遊性の向上 など</a:t>
            </a:r>
            <a:endParaRPr kumimoji="1" lang="en-US" altLang="ja-JP" sz="7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marL="144000" indent="-180000" algn="just">
              <a:lnSpc>
                <a:spcPts val="900"/>
              </a:lnSpc>
              <a:spcBef>
                <a:spcPts val="400"/>
              </a:spcBef>
              <a:tabLst>
                <a:tab pos="0" algn="l"/>
              </a:tabLst>
            </a:pPr>
            <a:r>
              <a:rPr kumimoji="1" lang="ja-JP" altLang="en-US" sz="8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２）河川空間を</a:t>
            </a:r>
            <a:r>
              <a:rPr kumimoji="1" lang="ja-JP" altLang="en-US" sz="8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活かした魅力</a:t>
            </a:r>
            <a:r>
              <a:rPr kumimoji="1" lang="ja-JP" altLang="en-US" sz="8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ある</a:t>
            </a:r>
            <a:r>
              <a:rPr kumimoji="1" lang="ja-JP" altLang="en-US" sz="8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まちづくり</a:t>
            </a:r>
            <a:endParaRPr kumimoji="1" lang="en-US" altLang="ja-JP" sz="8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marL="144000" indent="-180000" algn="just">
              <a:lnSpc>
                <a:spcPts val="900"/>
              </a:lnSpc>
              <a:tabLst>
                <a:tab pos="0" algn="l"/>
              </a:tabLst>
            </a:pPr>
            <a:r>
              <a:rPr kumimoji="1" lang="ja-JP" altLang="en-US" sz="7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・舟運活性化や水辺空間の整備等にぎわい創出</a:t>
            </a:r>
            <a:endParaRPr kumimoji="1" lang="en-US" altLang="ja-JP" sz="7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marL="144000" indent="-180000" algn="just">
              <a:lnSpc>
                <a:spcPts val="900"/>
              </a:lnSpc>
              <a:tabLst>
                <a:tab pos="0" algn="l"/>
              </a:tabLst>
            </a:pPr>
            <a:r>
              <a:rPr kumimoji="1" lang="ja-JP" altLang="en-US" sz="7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・サイクル等による回遊性の向上　　など</a:t>
            </a:r>
            <a:endParaRPr kumimoji="1" lang="en-US" altLang="ja-JP" sz="7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marL="144000" indent="-182563" algn="just">
              <a:lnSpc>
                <a:spcPts val="900"/>
              </a:lnSpc>
              <a:spcBef>
                <a:spcPts val="400"/>
              </a:spcBef>
              <a:tabLst>
                <a:tab pos="0" algn="l"/>
              </a:tabLst>
            </a:pPr>
            <a:r>
              <a:rPr kumimoji="1" lang="ja-JP" altLang="en-US" sz="8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３）周辺山系</a:t>
            </a:r>
            <a:r>
              <a:rPr kumimoji="1" lang="ja-JP" altLang="en-US" sz="8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の</a:t>
            </a:r>
            <a:r>
              <a:rPr kumimoji="1" lang="ja-JP" altLang="en-US" sz="8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自然</a:t>
            </a:r>
            <a:r>
              <a:rPr kumimoji="1" lang="ja-JP" altLang="en-US" sz="8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資源等を</a:t>
            </a:r>
            <a:r>
              <a:rPr kumimoji="1" lang="ja-JP" altLang="en-US" sz="8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活用</a:t>
            </a:r>
            <a:r>
              <a:rPr kumimoji="1" lang="ja-JP" altLang="en-US" sz="8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したまちづくり</a:t>
            </a:r>
            <a:endParaRPr kumimoji="1" lang="en-US" altLang="ja-JP" sz="8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marL="182563" indent="-182563" algn="just">
              <a:lnSpc>
                <a:spcPts val="900"/>
              </a:lnSpc>
              <a:tabLst>
                <a:tab pos="0" algn="l"/>
              </a:tabLst>
            </a:pPr>
            <a:r>
              <a:rPr kumimoji="1" lang="ja-JP" altLang="en-US" sz="7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・自然公園、歴史・文化、風景地等のﾈｯﾄﾜｰｸ化</a:t>
            </a:r>
            <a:endParaRPr kumimoji="1" lang="en-US" altLang="ja-JP" sz="7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marL="182563" indent="-182563" algn="just">
              <a:lnSpc>
                <a:spcPts val="900"/>
              </a:lnSpc>
              <a:tabLst>
                <a:tab pos="0" algn="l"/>
              </a:tabLst>
            </a:pPr>
            <a:r>
              <a:rPr kumimoji="1" lang="ja-JP" altLang="en-US" sz="7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・民活による利用促進・利便性向上　など</a:t>
            </a:r>
            <a:endParaRPr kumimoji="1" lang="en-US" altLang="ja-JP" sz="7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marL="144000" indent="-180000" algn="just">
              <a:lnSpc>
                <a:spcPts val="900"/>
              </a:lnSpc>
              <a:spcBef>
                <a:spcPts val="400"/>
              </a:spcBef>
              <a:tabLst>
                <a:tab pos="0" algn="l"/>
              </a:tabLst>
            </a:pPr>
            <a:r>
              <a:rPr kumimoji="1" lang="ja-JP" altLang="en-US" sz="8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４）多様な地域資源を活かした魅力あふれる</a:t>
            </a:r>
            <a:r>
              <a:rPr kumimoji="1" lang="ja-JP" altLang="en-US" sz="8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都市空間の</a:t>
            </a:r>
            <a:r>
              <a:rPr kumimoji="1" lang="ja-JP" altLang="en-US" sz="8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形成</a:t>
            </a:r>
            <a:endParaRPr kumimoji="1" lang="en-US" altLang="ja-JP" sz="8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marL="36513" indent="-73025" algn="just">
              <a:lnSpc>
                <a:spcPts val="900"/>
              </a:lnSpc>
              <a:tabLst>
                <a:tab pos="0" algn="l"/>
              </a:tabLst>
            </a:pPr>
            <a:r>
              <a:rPr kumimoji="1" lang="ja-JP" altLang="en-US" sz="700" spc="-2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・世界遺産など、歴史・文化遺産の魅力発信と</a:t>
            </a:r>
            <a:endParaRPr kumimoji="1" lang="en-US" altLang="ja-JP" sz="700" spc="-2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marL="36513" indent="-73025" algn="just">
              <a:lnSpc>
                <a:spcPts val="900"/>
              </a:lnSpc>
              <a:tabLst>
                <a:tab pos="0" algn="l"/>
              </a:tabLst>
            </a:pPr>
            <a:r>
              <a:rPr kumimoji="1" lang="ja-JP" altLang="en-US" sz="700" spc="-2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観光ネットワークの形成</a:t>
            </a:r>
            <a:endParaRPr kumimoji="1" lang="en-US" altLang="ja-JP" sz="700" spc="-2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marL="88900" indent="-88900" algn="just">
              <a:lnSpc>
                <a:spcPts val="900"/>
              </a:lnSpc>
              <a:tabLst>
                <a:tab pos="0" algn="l"/>
              </a:tabLst>
            </a:pPr>
            <a:r>
              <a:rPr kumimoji="1" lang="ja-JP" altLang="en-US" sz="7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r>
              <a:rPr kumimoji="1" lang="ja-JP" altLang="en-US" sz="700" spc="-4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・景観資源やアートを活かしたまちづくり　　　</a:t>
            </a:r>
            <a:r>
              <a:rPr kumimoji="1" lang="ja-JP" altLang="en-US" sz="7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など</a:t>
            </a:r>
            <a:endParaRPr kumimoji="1" lang="en-US" altLang="ja-JP" sz="8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D584E0BA-A9FD-4A94-B448-A211C17F7630}"/>
              </a:ext>
            </a:extLst>
          </p:cNvPr>
          <p:cNvSpPr txBox="1"/>
          <p:nvPr/>
        </p:nvSpPr>
        <p:spPr>
          <a:xfrm>
            <a:off x="31262" y="2300467"/>
            <a:ext cx="2899472" cy="137915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t" anchorCtr="0">
            <a:noAutofit/>
          </a:bodyPr>
          <a:lstStyle/>
          <a:p>
            <a:pPr>
              <a:lnSpc>
                <a:spcPts val="1100"/>
              </a:lnSpc>
              <a:tabLst>
                <a:tab pos="93663" algn="l"/>
              </a:tabLst>
            </a:pPr>
            <a:r>
              <a:rPr kumimoji="1" lang="ja-JP" altLang="en-US" sz="9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r>
              <a:rPr kumimoji="1" lang="ja-JP" altLang="en-US" sz="9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（１）まちづくりの基本目標</a:t>
            </a:r>
            <a:endParaRPr kumimoji="1" lang="en-US" altLang="ja-JP" sz="9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45" name="テキスト ボックス 144">
            <a:extLst>
              <a:ext uri="{FF2B5EF4-FFF2-40B4-BE49-F238E27FC236}">
                <a16:creationId xmlns:a16="http://schemas.microsoft.com/office/drawing/2014/main" id="{D584E0BA-A9FD-4A94-B448-A211C17F7630}"/>
              </a:ext>
            </a:extLst>
          </p:cNvPr>
          <p:cNvSpPr txBox="1"/>
          <p:nvPr/>
        </p:nvSpPr>
        <p:spPr>
          <a:xfrm>
            <a:off x="4197200" y="4194943"/>
            <a:ext cx="2772000" cy="118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  <a:prstDash val="dash"/>
          </a:ln>
        </p:spPr>
        <p:txBody>
          <a:bodyPr wrap="square" lIns="18000" tIns="72000" rIns="18000" bIns="0" rtlCol="0" anchor="t" anchorCtr="0">
            <a:noAutofit/>
          </a:bodyPr>
          <a:lstStyle/>
          <a:p>
            <a:pPr marL="92075" indent="-92075" algn="ctr">
              <a:lnSpc>
                <a:spcPts val="900"/>
              </a:lnSpc>
              <a:spcBef>
                <a:spcPts val="200"/>
              </a:spcBef>
              <a:spcAft>
                <a:spcPts val="400"/>
              </a:spcAft>
              <a:tabLst>
                <a:tab pos="0" algn="l"/>
              </a:tabLst>
            </a:pPr>
            <a:r>
              <a:rPr kumimoji="1" lang="ja-JP" altLang="en-US" sz="900" u="sng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人・モノ・情報の交流を促進</a:t>
            </a:r>
            <a:endParaRPr kumimoji="1" lang="en-US" altLang="ja-JP" sz="800" u="sng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marL="92075" indent="-92075">
              <a:lnSpc>
                <a:spcPts val="900"/>
              </a:lnSpc>
              <a:tabLst>
                <a:tab pos="0" algn="l"/>
              </a:tabLst>
            </a:pPr>
            <a:r>
              <a:rPr kumimoji="1" lang="ja-JP" altLang="en-US" sz="8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１）交通インフラと連携したまちづくり</a:t>
            </a:r>
            <a:endParaRPr kumimoji="1" lang="en-US" altLang="ja-JP" sz="8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marL="92075" indent="-92075">
              <a:lnSpc>
                <a:spcPts val="900"/>
              </a:lnSpc>
              <a:tabLst>
                <a:tab pos="0" algn="l"/>
              </a:tabLst>
            </a:pPr>
            <a:r>
              <a:rPr kumimoji="1" lang="ja-JP" altLang="en-US" sz="7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・道路ネットワークの機能強化と沿道まちづくり</a:t>
            </a:r>
            <a:endParaRPr kumimoji="1" lang="en-US" altLang="ja-JP" sz="7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marL="92075" indent="-92075">
              <a:lnSpc>
                <a:spcPts val="900"/>
              </a:lnSpc>
              <a:tabLst>
                <a:tab pos="0" algn="l"/>
              </a:tabLst>
            </a:pPr>
            <a:r>
              <a:rPr kumimoji="1" lang="ja-JP" altLang="en-US" sz="7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・交通ネットワークの</a:t>
            </a:r>
            <a:r>
              <a:rPr kumimoji="1" lang="ja-JP" altLang="en-US" sz="7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充実と</a:t>
            </a:r>
            <a:r>
              <a:rPr kumimoji="1" lang="ja-JP" altLang="en-US" sz="7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沿線まちづくり</a:t>
            </a:r>
            <a:endParaRPr kumimoji="1" lang="en-US" altLang="ja-JP" sz="7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marL="92075" indent="-92075">
              <a:lnSpc>
                <a:spcPts val="900"/>
              </a:lnSpc>
              <a:tabLst>
                <a:tab pos="0" algn="l"/>
              </a:tabLst>
            </a:pPr>
            <a:r>
              <a:rPr kumimoji="1" lang="ja-JP" altLang="en-US" sz="7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・空港・港湾の機能強化等</a:t>
            </a:r>
            <a:endParaRPr kumimoji="1" lang="en-US" altLang="ja-JP" sz="7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marL="92075" indent="-92075">
              <a:lnSpc>
                <a:spcPts val="900"/>
              </a:lnSpc>
              <a:spcBef>
                <a:spcPts val="400"/>
              </a:spcBef>
              <a:tabLst>
                <a:tab pos="0" algn="l"/>
              </a:tabLst>
            </a:pPr>
            <a:r>
              <a:rPr kumimoji="1" lang="ja-JP" altLang="en-US" sz="8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２</a:t>
            </a:r>
            <a:r>
              <a:rPr kumimoji="1" lang="ja-JP" altLang="en-US" sz="8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）豊かな都市空間を創造するまちづくり</a:t>
            </a:r>
            <a:endParaRPr kumimoji="1" lang="ja-JP" altLang="en-US" sz="8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marL="92075" indent="-92075">
              <a:lnSpc>
                <a:spcPts val="900"/>
              </a:lnSpc>
              <a:tabLst>
                <a:tab pos="0" algn="l"/>
              </a:tabLst>
            </a:pPr>
            <a:r>
              <a:rPr kumimoji="1" lang="ja-JP" altLang="en-US" sz="7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r>
              <a:rPr kumimoji="1" lang="ja-JP" altLang="en-US" sz="7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・</a:t>
            </a:r>
            <a:r>
              <a:rPr kumimoji="1" lang="ja-JP" altLang="en-US" sz="7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人中心</a:t>
            </a:r>
            <a:r>
              <a:rPr kumimoji="1" lang="ja-JP" altLang="en-US" sz="7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の快適で魅力ある空間の創出</a:t>
            </a:r>
            <a:endParaRPr kumimoji="1" lang="ja-JP" altLang="en-US" sz="7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marL="92075" indent="-92075">
              <a:lnSpc>
                <a:spcPts val="900"/>
              </a:lnSpc>
              <a:tabLst>
                <a:tab pos="0" algn="l"/>
              </a:tabLst>
            </a:pPr>
            <a:r>
              <a:rPr kumimoji="1" lang="ja-JP" altLang="en-US" sz="700" spc="-2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・自転車、水上交通、新たなモビリティ、エアモビリティを活用したまちづくり</a:t>
            </a:r>
            <a:endParaRPr kumimoji="1" lang="en-US" altLang="ja-JP" sz="700" spc="-2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146" name="テキスト ボックス 145">
            <a:extLst>
              <a:ext uri="{FF2B5EF4-FFF2-40B4-BE49-F238E27FC236}">
                <a16:creationId xmlns:a16="http://schemas.microsoft.com/office/drawing/2014/main" id="{D584E0BA-A9FD-4A94-B448-A211C17F7630}"/>
              </a:ext>
            </a:extLst>
          </p:cNvPr>
          <p:cNvSpPr txBox="1"/>
          <p:nvPr/>
        </p:nvSpPr>
        <p:spPr>
          <a:xfrm>
            <a:off x="7053126" y="4194943"/>
            <a:ext cx="2808000" cy="118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  <a:prstDash val="dash"/>
          </a:ln>
        </p:spPr>
        <p:txBody>
          <a:bodyPr wrap="square" lIns="18000" tIns="72000" rIns="18000" bIns="0" rtlCol="0" anchor="t" anchorCtr="0">
            <a:noAutofit/>
          </a:bodyPr>
          <a:lstStyle/>
          <a:p>
            <a:pPr marL="92075" indent="-92075" algn="ctr">
              <a:lnSpc>
                <a:spcPts val="900"/>
              </a:lnSpc>
              <a:spcBef>
                <a:spcPts val="200"/>
              </a:spcBef>
              <a:spcAft>
                <a:spcPts val="400"/>
              </a:spcAft>
              <a:tabLst>
                <a:tab pos="0" algn="l"/>
              </a:tabLst>
            </a:pPr>
            <a:r>
              <a:rPr kumimoji="1" lang="ja-JP" altLang="en-US" sz="900" u="sng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安全・安心でグリーンな社会を実現</a:t>
            </a:r>
            <a:endParaRPr kumimoji="1" lang="en-US" altLang="ja-JP" sz="900" u="sng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marL="92075" indent="-92075">
              <a:lnSpc>
                <a:spcPts val="900"/>
              </a:lnSpc>
              <a:tabLst>
                <a:tab pos="0" algn="l"/>
              </a:tabLst>
            </a:pPr>
            <a:r>
              <a:rPr kumimoji="1" lang="ja-JP" altLang="en-US" sz="800" spc="-2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１</a:t>
            </a:r>
            <a:r>
              <a:rPr kumimoji="1" lang="ja-JP" altLang="en-US" sz="800" spc="-2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）安全・安心なまちづくり</a:t>
            </a:r>
            <a:endParaRPr kumimoji="1" lang="en-US" altLang="ja-JP" sz="800" spc="-2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marL="92075" indent="-92075">
              <a:lnSpc>
                <a:spcPts val="900"/>
              </a:lnSpc>
              <a:tabLst>
                <a:tab pos="0" algn="l"/>
              </a:tabLst>
            </a:pPr>
            <a:r>
              <a:rPr kumimoji="1" lang="ja-JP" altLang="en-US" sz="800" spc="-2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r>
              <a:rPr kumimoji="1" lang="ja-JP" altLang="en-US" sz="700" spc="-2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・</a:t>
            </a:r>
            <a:r>
              <a:rPr kumimoji="1" lang="ja-JP" altLang="en-US" sz="700" spc="-2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人命</a:t>
            </a:r>
            <a:r>
              <a:rPr kumimoji="1" lang="ja-JP" altLang="en-US" sz="700" spc="-2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を守る都市機能の強化</a:t>
            </a:r>
            <a:endParaRPr kumimoji="1" lang="en-US" altLang="ja-JP" sz="700" spc="-2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marL="92075" indent="-92075">
              <a:lnSpc>
                <a:spcPts val="900"/>
              </a:lnSpc>
              <a:tabLst>
                <a:tab pos="0" algn="l"/>
              </a:tabLst>
            </a:pPr>
            <a:r>
              <a:rPr kumimoji="1" lang="ja-JP" altLang="en-US" sz="700" spc="-2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r>
              <a:rPr kumimoji="1" lang="ja-JP" altLang="en-US" sz="700" spc="-2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・供給処理施設の機能維持</a:t>
            </a:r>
            <a:r>
              <a:rPr kumimoji="1" lang="ja-JP" altLang="en-US" sz="700" spc="-20" dirty="0" smtClean="0">
                <a:solidFill>
                  <a:srgbClr val="FF00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、</a:t>
            </a:r>
            <a:r>
              <a:rPr kumimoji="1" lang="ja-JP" altLang="en-US" sz="700" spc="-2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再構築とまちづくりへの利活用</a:t>
            </a:r>
            <a:endParaRPr kumimoji="1" lang="en-US" altLang="ja-JP" sz="700" spc="-2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marL="92075" indent="-92075">
              <a:lnSpc>
                <a:spcPts val="900"/>
              </a:lnSpc>
              <a:spcBef>
                <a:spcPts val="300"/>
              </a:spcBef>
              <a:tabLst>
                <a:tab pos="0" algn="l"/>
              </a:tabLst>
            </a:pPr>
            <a:r>
              <a:rPr kumimoji="1" lang="ja-JP" altLang="en-US" sz="800" spc="-2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２）グリーン社会の実現に向けたまちづくり</a:t>
            </a:r>
            <a:endParaRPr kumimoji="1" lang="en-US" altLang="ja-JP" sz="800" spc="-2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marL="92075" indent="-92075">
              <a:lnSpc>
                <a:spcPts val="900"/>
              </a:lnSpc>
              <a:tabLst>
                <a:tab pos="0" algn="l"/>
              </a:tabLst>
            </a:pPr>
            <a:r>
              <a:rPr kumimoji="1" lang="ja-JP" altLang="en-US" sz="800" spc="-2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r>
              <a:rPr kumimoji="1" lang="ja-JP" altLang="en-US" sz="700" spc="-2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・みどりを活かした魅力あふれるまちづくり</a:t>
            </a:r>
            <a:endParaRPr kumimoji="1" lang="en-US" altLang="ja-JP" sz="700" spc="-2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marL="92075" indent="-92075">
              <a:lnSpc>
                <a:spcPts val="900"/>
              </a:lnSpc>
              <a:tabLst>
                <a:tab pos="0" algn="l"/>
              </a:tabLst>
            </a:pPr>
            <a:r>
              <a:rPr kumimoji="1" lang="ja-JP" altLang="en-US" sz="700" spc="-2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r>
              <a:rPr kumimoji="1" lang="ja-JP" altLang="en-US" sz="700" spc="-2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・脱炭素・省エネルギー社会</a:t>
            </a:r>
            <a:r>
              <a:rPr kumimoji="1" lang="ja-JP" altLang="en-US" sz="700" spc="-2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の実現に向けた</a:t>
            </a:r>
            <a:r>
              <a:rPr kumimoji="1" lang="ja-JP" altLang="en-US" sz="700" spc="-2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まちづくり</a:t>
            </a:r>
            <a:endParaRPr kumimoji="1" lang="en-US" altLang="ja-JP" sz="700" spc="-20" dirty="0" smtClean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marL="92075" indent="-92075">
              <a:lnSpc>
                <a:spcPts val="900"/>
              </a:lnSpc>
              <a:tabLst>
                <a:tab pos="0" algn="l"/>
              </a:tabLst>
            </a:pPr>
            <a:r>
              <a:rPr kumimoji="1" lang="ja-JP" altLang="en-US" sz="700" spc="-2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r>
              <a:rPr kumimoji="1" lang="ja-JP" altLang="en-US" sz="700" spc="-2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・資源循環型社会の実現に向けたまちづくり</a:t>
            </a:r>
            <a:r>
              <a:rPr kumimoji="1" lang="ja-JP" altLang="en-US" sz="700" spc="-2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endParaRPr kumimoji="1" lang="en-US" altLang="ja-JP" sz="700" spc="-2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175" name="テキスト ボックス 174">
            <a:extLst>
              <a:ext uri="{FF2B5EF4-FFF2-40B4-BE49-F238E27FC236}">
                <a16:creationId xmlns:a16="http://schemas.microsoft.com/office/drawing/2014/main" id="{D584E0BA-A9FD-4A94-B448-A211C17F7630}"/>
              </a:ext>
            </a:extLst>
          </p:cNvPr>
          <p:cNvSpPr txBox="1"/>
          <p:nvPr/>
        </p:nvSpPr>
        <p:spPr>
          <a:xfrm>
            <a:off x="4206783" y="1397539"/>
            <a:ext cx="1872000" cy="244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  <a:prstDash val="dash"/>
          </a:ln>
        </p:spPr>
        <p:txBody>
          <a:bodyPr wrap="square" lIns="18000" tIns="144000" rIns="18000" bIns="0" rtlCol="0" anchor="t" anchorCtr="0">
            <a:noAutofit/>
          </a:bodyPr>
          <a:lstStyle/>
          <a:p>
            <a:pPr marL="92075" indent="-92075" algn="ctr">
              <a:lnSpc>
                <a:spcPts val="900"/>
              </a:lnSpc>
              <a:spcBef>
                <a:spcPts val="400"/>
              </a:spcBef>
              <a:spcAft>
                <a:spcPts val="600"/>
              </a:spcAft>
              <a:tabLst>
                <a:tab pos="0" algn="l"/>
              </a:tabLst>
            </a:pPr>
            <a:r>
              <a:rPr kumimoji="1" lang="ja-JP" altLang="en-US" sz="800" u="sng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成長・発展をけん引する拠点エリアを形成</a:t>
            </a:r>
            <a:endParaRPr kumimoji="1" lang="en-US" altLang="ja-JP" sz="800" u="sng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marL="92075" indent="-92075" algn="just">
              <a:lnSpc>
                <a:spcPts val="900"/>
              </a:lnSpc>
              <a:spcBef>
                <a:spcPts val="200"/>
              </a:spcBef>
              <a:tabLst>
                <a:tab pos="0" algn="l"/>
              </a:tabLst>
            </a:pPr>
            <a:r>
              <a:rPr kumimoji="1" lang="ja-JP" altLang="en-US" sz="800" spc="-3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１）世界の中で存在感を発揮する拠点エリア</a:t>
            </a:r>
            <a:endParaRPr kumimoji="1" lang="en-US" altLang="ja-JP" sz="800" spc="-3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just">
              <a:lnSpc>
                <a:spcPts val="900"/>
              </a:lnSpc>
              <a:tabLst>
                <a:tab pos="0" algn="l"/>
              </a:tabLst>
            </a:pPr>
            <a:r>
              <a:rPr kumimoji="1" lang="en-US" altLang="ja-JP" sz="800" spc="-3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   </a:t>
            </a:r>
            <a:r>
              <a:rPr kumimoji="1" lang="ja-JP" altLang="en-US" sz="700" spc="-4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都心部やベイエリアにおいて、国際競争力を備えた拠点エリアを形成</a:t>
            </a:r>
            <a:endParaRPr kumimoji="1" lang="en-US" altLang="ja-JP" sz="700" spc="-4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marL="88900" indent="-88900" algn="just">
              <a:lnSpc>
                <a:spcPts val="900"/>
              </a:lnSpc>
              <a:tabLst>
                <a:tab pos="0" algn="l"/>
              </a:tabLst>
            </a:pPr>
            <a:r>
              <a:rPr kumimoji="1" lang="ja-JP" altLang="en-US" sz="700" spc="-4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r>
              <a:rPr kumimoji="1" lang="en-US" altLang="ja-JP" sz="600" spc="-4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【</a:t>
            </a:r>
            <a:r>
              <a:rPr kumimoji="1" lang="ja-JP" altLang="en-US" sz="600" spc="-4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拠点エリアの候補</a:t>
            </a:r>
            <a:r>
              <a:rPr kumimoji="1" lang="en-US" altLang="ja-JP" sz="600" spc="-4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】</a:t>
            </a:r>
            <a:r>
              <a:rPr kumimoji="1" lang="ja-JP" altLang="en-US" sz="600" spc="-4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「新大阪・大阪エリア」、「大阪城・周辺エリア」</a:t>
            </a:r>
            <a:r>
              <a:rPr kumimoji="1" lang="ja-JP" altLang="en-US" sz="600" spc="-4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、「</a:t>
            </a:r>
            <a:r>
              <a:rPr kumimoji="1" lang="ja-JP" altLang="en-US" sz="600" spc="-4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なんば・天王寺・あべのエリア」、「御堂筋・周辺エリア」、「中之島・周辺エリア」、「夢洲・咲洲エリア」、「堺都心周辺エリア」、</a:t>
            </a:r>
            <a:r>
              <a:rPr kumimoji="1" lang="ja-JP" altLang="en-US" sz="600" spc="-4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「関空</a:t>
            </a:r>
            <a:r>
              <a:rPr kumimoji="1" lang="ja-JP" altLang="en-US" sz="600" spc="-40" dirty="0" smtClean="0">
                <a:solidFill>
                  <a:srgbClr val="FF00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・</a:t>
            </a:r>
            <a:r>
              <a:rPr kumimoji="1" lang="ja-JP" altLang="en-US" sz="600" spc="-4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りんくう周辺</a:t>
            </a:r>
            <a:r>
              <a:rPr kumimoji="1" lang="ja-JP" altLang="en-US" sz="600" spc="-4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エリア」</a:t>
            </a:r>
            <a:endParaRPr kumimoji="1" lang="en-US" altLang="ja-JP" sz="700" spc="-4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marL="92075" indent="-92075" algn="just">
              <a:lnSpc>
                <a:spcPts val="900"/>
              </a:lnSpc>
              <a:spcBef>
                <a:spcPts val="600"/>
              </a:spcBef>
              <a:tabLst>
                <a:tab pos="0" algn="l"/>
              </a:tabLst>
            </a:pPr>
            <a:r>
              <a:rPr kumimoji="1" lang="ja-JP" altLang="en-US" sz="8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２）大阪の中核を担う拠点エリア</a:t>
            </a:r>
            <a:endParaRPr kumimoji="1" lang="en-US" altLang="ja-JP" sz="8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just">
              <a:lnSpc>
                <a:spcPts val="900"/>
              </a:lnSpc>
              <a:tabLst>
                <a:tab pos="0" algn="l"/>
              </a:tabLst>
            </a:pPr>
            <a:r>
              <a:rPr kumimoji="1" lang="ja-JP" altLang="en-US" sz="800" spc="-2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r>
              <a:rPr kumimoji="1" lang="ja-JP" altLang="en-US" sz="700" spc="-2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都心部周辺や郊外部において、多</a:t>
            </a:r>
            <a:r>
              <a:rPr kumimoji="1" lang="ja-JP" altLang="en-US" sz="700" spc="-3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様な都市機能を備えた拠点エリアを形成</a:t>
            </a:r>
            <a:endParaRPr kumimoji="1" lang="en-US" altLang="ja-JP" sz="700" spc="-3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algn="just">
              <a:lnSpc>
                <a:spcPts val="900"/>
              </a:lnSpc>
              <a:tabLst>
                <a:tab pos="0" algn="l"/>
              </a:tabLst>
            </a:pPr>
            <a:r>
              <a:rPr kumimoji="1" lang="ja-JP" altLang="en-US" sz="600" spc="-4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r>
              <a:rPr kumimoji="1" lang="en-US" altLang="ja-JP" sz="600" spc="-4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【</a:t>
            </a:r>
            <a:r>
              <a:rPr kumimoji="1" lang="ja-JP" altLang="en-US" sz="600" spc="-4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拠点エリアの候補</a:t>
            </a:r>
            <a:r>
              <a:rPr kumimoji="1" lang="en-US" altLang="ja-JP" sz="600" spc="-4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】※</a:t>
            </a:r>
            <a:r>
              <a:rPr kumimoji="1" lang="ja-JP" altLang="en-US" sz="600" spc="-4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今後精査</a:t>
            </a:r>
            <a:endParaRPr kumimoji="1" lang="en-US" altLang="ja-JP" sz="600" spc="-3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marL="92075" indent="-92075" algn="just">
              <a:lnSpc>
                <a:spcPts val="900"/>
              </a:lnSpc>
              <a:spcBef>
                <a:spcPts val="600"/>
              </a:spcBef>
              <a:tabLst>
                <a:tab pos="0" algn="l"/>
              </a:tabLst>
            </a:pPr>
            <a:r>
              <a:rPr kumimoji="1" lang="ja-JP" altLang="en-US" sz="8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３）経済成長を促す産業拠点・集積エリア</a:t>
            </a:r>
            <a:endParaRPr kumimoji="1" lang="en-US" altLang="ja-JP" sz="8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indent="-88900" algn="just">
              <a:lnSpc>
                <a:spcPts val="900"/>
              </a:lnSpc>
              <a:spcBef>
                <a:spcPts val="200"/>
              </a:spcBef>
              <a:tabLst>
                <a:tab pos="0" algn="l"/>
              </a:tabLst>
            </a:pPr>
            <a:r>
              <a:rPr kumimoji="1" lang="ja-JP" altLang="en-US" sz="8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r>
              <a:rPr kumimoji="1" lang="ja-JP" altLang="en-US" sz="7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 ものづくり産業や健康・医療関連産業、環境・ 新エネ産業など、大阪の成長・発展をけん引する産業拠点エリアの形成や</a:t>
            </a:r>
            <a:r>
              <a:rPr kumimoji="1" lang="ja-JP" altLang="en-US" sz="7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、幹線道路沿道やベイエリア等</a:t>
            </a:r>
            <a:r>
              <a:rPr kumimoji="1" lang="ja-JP" altLang="en-US" sz="7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での新たな</a:t>
            </a:r>
            <a:r>
              <a:rPr kumimoji="1" lang="ja-JP" altLang="en-US" sz="7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産業用地等の</a:t>
            </a:r>
            <a:r>
              <a:rPr kumimoji="1" lang="ja-JP" altLang="en-US" sz="7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創出　など</a:t>
            </a:r>
            <a:endParaRPr kumimoji="1" lang="en-US" altLang="ja-JP" sz="7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marL="92075" indent="-92075" algn="just">
              <a:lnSpc>
                <a:spcPts val="900"/>
              </a:lnSpc>
              <a:spcBef>
                <a:spcPts val="200"/>
              </a:spcBef>
              <a:tabLst>
                <a:tab pos="0" algn="l"/>
              </a:tabLst>
            </a:pPr>
            <a:endParaRPr kumimoji="1" lang="en-US" altLang="ja-JP" sz="8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90" name="テキスト ボックス 89">
            <a:extLst>
              <a:ext uri="{FF2B5EF4-FFF2-40B4-BE49-F238E27FC236}">
                <a16:creationId xmlns:a16="http://schemas.microsoft.com/office/drawing/2014/main" id="{D584E0BA-A9FD-4A94-B448-A211C17F7630}"/>
              </a:ext>
            </a:extLst>
          </p:cNvPr>
          <p:cNvSpPr txBox="1"/>
          <p:nvPr/>
        </p:nvSpPr>
        <p:spPr>
          <a:xfrm>
            <a:off x="4219483" y="1318091"/>
            <a:ext cx="360000" cy="14400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 w="3175">
            <a:solidFill>
              <a:schemeClr val="bg2">
                <a:lumMod val="50000"/>
              </a:schemeClr>
            </a:solidFill>
          </a:ln>
        </p:spPr>
        <p:txBody>
          <a:bodyPr wrap="square" lIns="0" tIns="36000" rIns="0" bIns="0" rtlCol="0" anchor="t" anchorCtr="0">
            <a:noAutofit/>
          </a:bodyPr>
          <a:lstStyle/>
          <a:p>
            <a:pPr marL="92075" indent="-92075" algn="ctr">
              <a:lnSpc>
                <a:spcPts val="700"/>
              </a:lnSpc>
              <a:tabLst>
                <a:tab pos="93663" algn="l"/>
              </a:tabLst>
            </a:pPr>
            <a:r>
              <a:rPr kumimoji="1" lang="ja-JP" altLang="en-US" sz="7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戦略１</a:t>
            </a:r>
            <a:endParaRPr kumimoji="1" lang="en-US" altLang="ja-JP" sz="700" b="1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91" name="テキスト ボックス 90">
            <a:extLst>
              <a:ext uri="{FF2B5EF4-FFF2-40B4-BE49-F238E27FC236}">
                <a16:creationId xmlns:a16="http://schemas.microsoft.com/office/drawing/2014/main" id="{D584E0BA-A9FD-4A94-B448-A211C17F7630}"/>
              </a:ext>
            </a:extLst>
          </p:cNvPr>
          <p:cNvSpPr txBox="1"/>
          <p:nvPr/>
        </p:nvSpPr>
        <p:spPr>
          <a:xfrm>
            <a:off x="6115068" y="1318091"/>
            <a:ext cx="360000" cy="14400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 w="3175">
            <a:solidFill>
              <a:schemeClr val="bg2">
                <a:lumMod val="50000"/>
              </a:schemeClr>
            </a:solidFill>
          </a:ln>
        </p:spPr>
        <p:txBody>
          <a:bodyPr wrap="square" lIns="0" tIns="36000" rIns="0" bIns="0" rtlCol="0" anchor="t" anchorCtr="0">
            <a:noAutofit/>
          </a:bodyPr>
          <a:lstStyle/>
          <a:p>
            <a:pPr marL="92075" indent="-92075" algn="ctr">
              <a:lnSpc>
                <a:spcPts val="700"/>
              </a:lnSpc>
              <a:tabLst>
                <a:tab pos="93663" algn="l"/>
              </a:tabLst>
            </a:pPr>
            <a:r>
              <a:rPr kumimoji="1" lang="ja-JP" altLang="en-US" sz="7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戦略２</a:t>
            </a:r>
            <a:endParaRPr kumimoji="1" lang="en-US" altLang="ja-JP" sz="700" b="1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92" name="テキスト ボックス 91">
            <a:extLst>
              <a:ext uri="{FF2B5EF4-FFF2-40B4-BE49-F238E27FC236}">
                <a16:creationId xmlns:a16="http://schemas.microsoft.com/office/drawing/2014/main" id="{D584E0BA-A9FD-4A94-B448-A211C17F7630}"/>
              </a:ext>
            </a:extLst>
          </p:cNvPr>
          <p:cNvSpPr txBox="1"/>
          <p:nvPr/>
        </p:nvSpPr>
        <p:spPr>
          <a:xfrm>
            <a:off x="8010057" y="1318091"/>
            <a:ext cx="360000" cy="14400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 w="3175">
            <a:solidFill>
              <a:schemeClr val="bg2">
                <a:lumMod val="50000"/>
              </a:schemeClr>
            </a:solidFill>
          </a:ln>
        </p:spPr>
        <p:txBody>
          <a:bodyPr wrap="square" lIns="0" tIns="36000" rIns="0" bIns="0" rtlCol="0" anchor="t" anchorCtr="0">
            <a:noAutofit/>
          </a:bodyPr>
          <a:lstStyle/>
          <a:p>
            <a:pPr marL="92075" indent="-92075" algn="ctr">
              <a:lnSpc>
                <a:spcPts val="700"/>
              </a:lnSpc>
              <a:tabLst>
                <a:tab pos="93663" algn="l"/>
              </a:tabLst>
            </a:pPr>
            <a:r>
              <a:rPr kumimoji="1" lang="ja-JP" altLang="en-US" sz="7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戦略３</a:t>
            </a:r>
            <a:endParaRPr kumimoji="1" lang="en-US" altLang="ja-JP" sz="700" b="1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36" name="二等辺三角形 35"/>
          <p:cNvSpPr/>
          <p:nvPr/>
        </p:nvSpPr>
        <p:spPr>
          <a:xfrm>
            <a:off x="4788280" y="3913525"/>
            <a:ext cx="4500176" cy="180000"/>
          </a:xfrm>
          <a:prstGeom prst="triangl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800"/>
              </a:lnSpc>
            </a:pPr>
            <a:r>
              <a:rPr kumimoji="1" lang="ja-JP" altLang="en-US" sz="10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支える</a:t>
            </a:r>
          </a:p>
        </p:txBody>
      </p:sp>
      <p:sp>
        <p:nvSpPr>
          <p:cNvPr id="474" name="テキスト ボックス 473">
            <a:extLst>
              <a:ext uri="{FF2B5EF4-FFF2-40B4-BE49-F238E27FC236}">
                <a16:creationId xmlns:a16="http://schemas.microsoft.com/office/drawing/2014/main" id="{D584E0BA-A9FD-4A94-B448-A211C17F7630}"/>
              </a:ext>
            </a:extLst>
          </p:cNvPr>
          <p:cNvSpPr txBox="1"/>
          <p:nvPr/>
        </p:nvSpPr>
        <p:spPr>
          <a:xfrm>
            <a:off x="4212442" y="4126824"/>
            <a:ext cx="360000" cy="14400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 w="3175">
            <a:solidFill>
              <a:schemeClr val="bg2">
                <a:lumMod val="50000"/>
              </a:schemeClr>
            </a:solidFill>
          </a:ln>
        </p:spPr>
        <p:txBody>
          <a:bodyPr wrap="square" lIns="0" tIns="36000" rIns="0" bIns="0" rtlCol="0" anchor="t" anchorCtr="0">
            <a:noAutofit/>
          </a:bodyPr>
          <a:lstStyle/>
          <a:p>
            <a:pPr marL="92075" indent="-92075" algn="ctr">
              <a:lnSpc>
                <a:spcPts val="700"/>
              </a:lnSpc>
              <a:tabLst>
                <a:tab pos="93663" algn="l"/>
              </a:tabLst>
            </a:pPr>
            <a:r>
              <a:rPr kumimoji="1" lang="ja-JP" altLang="en-US" sz="7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戦略４</a:t>
            </a:r>
            <a:endParaRPr kumimoji="1" lang="en-US" altLang="ja-JP" sz="700" b="1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475" name="テキスト ボックス 474">
            <a:extLst>
              <a:ext uri="{FF2B5EF4-FFF2-40B4-BE49-F238E27FC236}">
                <a16:creationId xmlns:a16="http://schemas.microsoft.com/office/drawing/2014/main" id="{D584E0BA-A9FD-4A94-B448-A211C17F7630}"/>
              </a:ext>
            </a:extLst>
          </p:cNvPr>
          <p:cNvSpPr txBox="1"/>
          <p:nvPr/>
        </p:nvSpPr>
        <p:spPr>
          <a:xfrm>
            <a:off x="7068366" y="4126824"/>
            <a:ext cx="360000" cy="14400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 w="3175">
            <a:solidFill>
              <a:schemeClr val="bg2">
                <a:lumMod val="50000"/>
              </a:schemeClr>
            </a:solidFill>
          </a:ln>
        </p:spPr>
        <p:txBody>
          <a:bodyPr wrap="square" lIns="0" tIns="36000" rIns="0" bIns="0" rtlCol="0" anchor="t" anchorCtr="0">
            <a:noAutofit/>
          </a:bodyPr>
          <a:lstStyle/>
          <a:p>
            <a:pPr marL="92075" indent="-92075" algn="ctr">
              <a:lnSpc>
                <a:spcPts val="700"/>
              </a:lnSpc>
              <a:tabLst>
                <a:tab pos="93663" algn="l"/>
              </a:tabLst>
            </a:pPr>
            <a:r>
              <a:rPr kumimoji="1" lang="ja-JP" altLang="en-US" sz="7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戦略５</a:t>
            </a:r>
            <a:endParaRPr kumimoji="1" lang="en-US" altLang="ja-JP" sz="700" b="1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97" name="タイトル 1"/>
          <p:cNvSpPr txBox="1">
            <a:spLocks/>
          </p:cNvSpPr>
          <p:nvPr/>
        </p:nvSpPr>
        <p:spPr>
          <a:xfrm>
            <a:off x="184504" y="2454718"/>
            <a:ext cx="1764000" cy="3600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txBody>
          <a:bodyPr vert="horz" lIns="0" tIns="0" rIns="0" bIns="0" rtlCol="0" anchor="ctr" anchorCtr="0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2769" kern="1200">
                <a:solidFill>
                  <a:schemeClr val="tx1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  <a:cs typeface="+mj-cs"/>
              </a:defRPr>
            </a:lvl1pPr>
          </a:lstStyle>
          <a:p>
            <a:pPr>
              <a:lnSpc>
                <a:spcPts val="1000"/>
              </a:lnSpc>
            </a:pPr>
            <a:r>
              <a:rPr lang="ja-JP" altLang="en-US" sz="8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未来社会を支え、新たな価値を</a:t>
            </a:r>
            <a:endParaRPr lang="en-US" altLang="ja-JP" sz="8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>
              <a:lnSpc>
                <a:spcPts val="1000"/>
              </a:lnSpc>
            </a:pPr>
            <a:r>
              <a:rPr lang="ja-JP" altLang="en-US" sz="8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創造し続ける、人中心のまちづくり</a:t>
            </a:r>
            <a:endParaRPr lang="en-US" altLang="ja-JP" sz="8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98" name="テキスト ボックス 97">
            <a:extLst>
              <a:ext uri="{FF2B5EF4-FFF2-40B4-BE49-F238E27FC236}">
                <a16:creationId xmlns:a16="http://schemas.microsoft.com/office/drawing/2014/main" id="{D584E0BA-A9FD-4A94-B448-A211C17F7630}"/>
              </a:ext>
            </a:extLst>
          </p:cNvPr>
          <p:cNvSpPr txBox="1"/>
          <p:nvPr/>
        </p:nvSpPr>
        <p:spPr>
          <a:xfrm>
            <a:off x="2007566" y="2441195"/>
            <a:ext cx="2052000" cy="393746"/>
          </a:xfrm>
          <a:prstGeom prst="rect">
            <a:avLst/>
          </a:prstGeom>
          <a:noFill/>
          <a:ln>
            <a:noFill/>
          </a:ln>
        </p:spPr>
        <p:txBody>
          <a:bodyPr wrap="square" lIns="36000" tIns="0" rIns="36000" bIns="0" rtlCol="0" anchor="t" anchorCtr="0">
            <a:noAutofit/>
          </a:bodyPr>
          <a:lstStyle/>
          <a:p>
            <a:pPr marL="92075" indent="-92075">
              <a:lnSpc>
                <a:spcPts val="1000"/>
              </a:lnSpc>
              <a:tabLst>
                <a:tab pos="93663" algn="l"/>
              </a:tabLst>
            </a:pPr>
            <a:r>
              <a:rPr kumimoji="1" lang="ja-JP" altLang="en-US" sz="7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①魅力的な国際都市として成長する大阪</a:t>
            </a:r>
            <a:endParaRPr kumimoji="1" lang="en-US" altLang="ja-JP" sz="7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marL="92075" indent="-92075">
              <a:lnSpc>
                <a:spcPts val="1000"/>
              </a:lnSpc>
              <a:tabLst>
                <a:tab pos="93663" algn="l"/>
              </a:tabLst>
            </a:pPr>
            <a:r>
              <a:rPr kumimoji="1" lang="ja-JP" altLang="en-US" sz="700" spc="-2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②健康長寿で誰もが幸せを実感しながら暮らせる大阪</a:t>
            </a:r>
            <a:endParaRPr kumimoji="1" lang="en-US" altLang="ja-JP" sz="700" spc="-2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marL="92075" indent="-92075">
              <a:lnSpc>
                <a:spcPts val="1000"/>
              </a:lnSpc>
              <a:tabLst>
                <a:tab pos="93663" algn="l"/>
              </a:tabLst>
            </a:pPr>
            <a:r>
              <a:rPr kumimoji="1" lang="ja-JP" altLang="en-US" sz="700" spc="-2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③未来へつながる安全・安心な大阪</a:t>
            </a:r>
            <a:endParaRPr kumimoji="1" lang="en-US" altLang="ja-JP" sz="600" spc="-2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99" name="テキスト ボックス 98">
            <a:extLst>
              <a:ext uri="{FF2B5EF4-FFF2-40B4-BE49-F238E27FC236}">
                <a16:creationId xmlns:a16="http://schemas.microsoft.com/office/drawing/2014/main" id="{D584E0BA-A9FD-4A94-B448-A211C17F7630}"/>
              </a:ext>
            </a:extLst>
          </p:cNvPr>
          <p:cNvSpPr txBox="1"/>
          <p:nvPr/>
        </p:nvSpPr>
        <p:spPr>
          <a:xfrm>
            <a:off x="31262" y="2869653"/>
            <a:ext cx="2899472" cy="137915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t" anchorCtr="0">
            <a:noAutofit/>
          </a:bodyPr>
          <a:lstStyle/>
          <a:p>
            <a:pPr>
              <a:lnSpc>
                <a:spcPts val="1100"/>
              </a:lnSpc>
              <a:tabLst>
                <a:tab pos="93663" algn="l"/>
              </a:tabLst>
            </a:pPr>
            <a:r>
              <a:rPr kumimoji="1" lang="ja-JP" altLang="en-US" sz="9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r>
              <a:rPr kumimoji="1" lang="ja-JP" altLang="en-US" sz="9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（２）めざすべき都市構造</a:t>
            </a:r>
            <a:endParaRPr kumimoji="1" lang="en-US" altLang="ja-JP" sz="9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01" name="テキスト ボックス 100">
            <a:extLst>
              <a:ext uri="{FF2B5EF4-FFF2-40B4-BE49-F238E27FC236}">
                <a16:creationId xmlns:a16="http://schemas.microsoft.com/office/drawing/2014/main" id="{D584E0BA-A9FD-4A94-B448-A211C17F7630}"/>
              </a:ext>
            </a:extLst>
          </p:cNvPr>
          <p:cNvSpPr txBox="1"/>
          <p:nvPr/>
        </p:nvSpPr>
        <p:spPr>
          <a:xfrm>
            <a:off x="67673" y="3053135"/>
            <a:ext cx="2340000" cy="138202"/>
          </a:xfrm>
          <a:prstGeom prst="rect">
            <a:avLst/>
          </a:prstGeom>
          <a:noFill/>
          <a:ln>
            <a:noFill/>
          </a:ln>
        </p:spPr>
        <p:txBody>
          <a:bodyPr wrap="square" lIns="36000" tIns="0" rIns="36000" bIns="0" rtlCol="0" anchor="t" anchorCtr="0">
            <a:noAutofit/>
          </a:bodyPr>
          <a:lstStyle/>
          <a:p>
            <a:pPr marL="92075" indent="-92075">
              <a:lnSpc>
                <a:spcPts val="1000"/>
              </a:lnSpc>
              <a:tabLst>
                <a:tab pos="93663" algn="l"/>
              </a:tabLst>
            </a:pPr>
            <a:r>
              <a:rPr kumimoji="1" lang="ja-JP" altLang="en-US" sz="800" spc="-6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◆</a:t>
            </a:r>
            <a:r>
              <a:rPr kumimoji="1" lang="ja-JP" altLang="en-US" sz="800" spc="-6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広域</a:t>
            </a:r>
            <a:r>
              <a:rPr kumimoji="1" lang="ja-JP" altLang="en-US" sz="800" spc="-6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ﾚﾍﾞﾙ</a:t>
            </a:r>
            <a:r>
              <a:rPr kumimoji="1" lang="ja-JP" altLang="en-US" sz="800" spc="-6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：</a:t>
            </a:r>
            <a:r>
              <a:rPr kumimoji="1" lang="ja-JP" altLang="en-US" sz="800" spc="-6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広域的な都市構造を活かした都市圏の形成</a:t>
            </a:r>
            <a:endParaRPr kumimoji="1" lang="en-US" altLang="ja-JP" sz="700" spc="-6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102" name="テキスト ボックス 101">
            <a:extLst>
              <a:ext uri="{FF2B5EF4-FFF2-40B4-BE49-F238E27FC236}">
                <a16:creationId xmlns:a16="http://schemas.microsoft.com/office/drawing/2014/main" id="{D584E0BA-A9FD-4A94-B448-A211C17F7630}"/>
              </a:ext>
            </a:extLst>
          </p:cNvPr>
          <p:cNvSpPr txBox="1"/>
          <p:nvPr/>
        </p:nvSpPr>
        <p:spPr>
          <a:xfrm>
            <a:off x="130382" y="3279193"/>
            <a:ext cx="2160000" cy="880306"/>
          </a:xfrm>
          <a:prstGeom prst="rect">
            <a:avLst/>
          </a:prstGeom>
          <a:noFill/>
          <a:ln>
            <a:noFill/>
          </a:ln>
        </p:spPr>
        <p:txBody>
          <a:bodyPr wrap="square" lIns="36000" tIns="0" rIns="36000" bIns="0" rtlCol="0" anchor="t" anchorCtr="0">
            <a:noAutofit/>
          </a:bodyPr>
          <a:lstStyle/>
          <a:p>
            <a:pPr>
              <a:lnSpc>
                <a:spcPts val="900"/>
              </a:lnSpc>
              <a:tabLst>
                <a:tab pos="93663" algn="l"/>
              </a:tabLst>
            </a:pPr>
            <a:r>
              <a:rPr kumimoji="1" lang="ja-JP" altLang="en-US" sz="7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国土軸や環状軸、空港・</a:t>
            </a:r>
            <a:r>
              <a:rPr kumimoji="1" lang="ja-JP" altLang="en-US" sz="7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港湾</a:t>
            </a:r>
            <a:r>
              <a:rPr kumimoji="1" lang="ja-JP" altLang="en-US" sz="700" dirty="0" smtClean="0">
                <a:solidFill>
                  <a:srgbClr val="FF00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・</a:t>
            </a:r>
            <a:r>
              <a:rPr kumimoji="1" lang="ja-JP" altLang="en-US" sz="7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新幹線等の</a:t>
            </a:r>
            <a:r>
              <a:rPr kumimoji="1" lang="ja-JP" altLang="en-US" sz="7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広域</a:t>
            </a:r>
            <a:r>
              <a:rPr kumimoji="1" lang="ja-JP" altLang="en-US" sz="7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交通</a:t>
            </a:r>
            <a:r>
              <a:rPr kumimoji="1" lang="ja-JP" altLang="en-US" sz="7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インフラなど、広域的な都市構造を活かし、ｽｰﾊﾟｰ・ﾒｶﾞﾘｰｼﾞｮﾝの西の</a:t>
            </a:r>
            <a:r>
              <a:rPr kumimoji="1" lang="ja-JP" altLang="en-US" sz="7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核、</a:t>
            </a:r>
            <a:r>
              <a:rPr kumimoji="1" lang="ja-JP" altLang="en-US" sz="7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世界のｹﾞｰﾄｳｪｲに相応しい都市圏を形成</a:t>
            </a:r>
            <a:endParaRPr kumimoji="1" lang="en-US" altLang="ja-JP" sz="7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marL="85725" indent="-85725">
              <a:lnSpc>
                <a:spcPts val="900"/>
              </a:lnSpc>
              <a:spcBef>
                <a:spcPts val="600"/>
              </a:spcBef>
              <a:tabLst>
                <a:tab pos="93663" algn="l"/>
              </a:tabLst>
            </a:pPr>
            <a:r>
              <a:rPr kumimoji="1" lang="ja-JP" altLang="en-US" sz="7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➢都心部や</a:t>
            </a:r>
            <a:r>
              <a:rPr kumimoji="1" lang="ja-JP" altLang="en-US" sz="7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ベイエリア</a:t>
            </a:r>
            <a:r>
              <a:rPr kumimoji="1" lang="ja-JP" altLang="en-US" sz="7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において</a:t>
            </a:r>
            <a:r>
              <a:rPr kumimoji="1" lang="ja-JP" altLang="en-US" sz="7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国際</a:t>
            </a:r>
            <a:r>
              <a:rPr kumimoji="1" lang="ja-JP" altLang="en-US" sz="7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競争力を備えた拠点</a:t>
            </a:r>
            <a:r>
              <a:rPr kumimoji="1" lang="ja-JP" altLang="en-US" sz="7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エリアを形成</a:t>
            </a:r>
            <a:endParaRPr kumimoji="1" lang="en-US" altLang="ja-JP" sz="7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marL="85725" indent="-85725">
              <a:lnSpc>
                <a:spcPts val="900"/>
              </a:lnSpc>
              <a:tabLst>
                <a:tab pos="93663" algn="l"/>
              </a:tabLst>
            </a:pPr>
            <a:r>
              <a:rPr kumimoji="1" lang="ja-JP" altLang="en-US" sz="7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➢産業</a:t>
            </a:r>
            <a:r>
              <a:rPr kumimoji="1" lang="ja-JP" altLang="en-US" sz="7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拠点エリアの</a:t>
            </a:r>
            <a:r>
              <a:rPr kumimoji="1" lang="ja-JP" altLang="en-US" sz="7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形成や新たな産業</a:t>
            </a:r>
            <a:r>
              <a:rPr kumimoji="1" lang="ja-JP" altLang="en-US" sz="7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用地等の</a:t>
            </a:r>
            <a:r>
              <a:rPr kumimoji="1" lang="ja-JP" altLang="en-US" sz="7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創出を誘導</a:t>
            </a:r>
            <a:endParaRPr kumimoji="1" lang="en-US" altLang="ja-JP" sz="7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103" name="テキスト ボックス 102">
            <a:extLst>
              <a:ext uri="{FF2B5EF4-FFF2-40B4-BE49-F238E27FC236}">
                <a16:creationId xmlns:a16="http://schemas.microsoft.com/office/drawing/2014/main" id="{D584E0BA-A9FD-4A94-B448-A211C17F7630}"/>
              </a:ext>
            </a:extLst>
          </p:cNvPr>
          <p:cNvSpPr txBox="1"/>
          <p:nvPr/>
        </p:nvSpPr>
        <p:spPr>
          <a:xfrm>
            <a:off x="64046" y="4297099"/>
            <a:ext cx="2719006" cy="138202"/>
          </a:xfrm>
          <a:prstGeom prst="rect">
            <a:avLst/>
          </a:prstGeom>
          <a:noFill/>
          <a:ln>
            <a:noFill/>
          </a:ln>
        </p:spPr>
        <p:txBody>
          <a:bodyPr wrap="square" lIns="36000" tIns="0" rIns="36000" bIns="0" rtlCol="0" anchor="t" anchorCtr="0">
            <a:noAutofit/>
          </a:bodyPr>
          <a:lstStyle/>
          <a:p>
            <a:pPr marL="92075" indent="-92075">
              <a:lnSpc>
                <a:spcPts val="1000"/>
              </a:lnSpc>
              <a:tabLst>
                <a:tab pos="93663" algn="l"/>
              </a:tabLst>
            </a:pPr>
            <a:r>
              <a:rPr kumimoji="1" lang="ja-JP" altLang="en-US" sz="8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◆府域レベル：マルチハブ＆ネットワーク型都市構造の形成</a:t>
            </a:r>
            <a:endParaRPr kumimoji="1" lang="en-US" altLang="ja-JP" sz="700" spc="-2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104" name="テキスト ボックス 103">
            <a:extLst>
              <a:ext uri="{FF2B5EF4-FFF2-40B4-BE49-F238E27FC236}">
                <a16:creationId xmlns:a16="http://schemas.microsoft.com/office/drawing/2014/main" id="{D584E0BA-A9FD-4A94-B448-A211C17F7630}"/>
              </a:ext>
            </a:extLst>
          </p:cNvPr>
          <p:cNvSpPr txBox="1"/>
          <p:nvPr/>
        </p:nvSpPr>
        <p:spPr>
          <a:xfrm>
            <a:off x="126325" y="4460771"/>
            <a:ext cx="3857148" cy="381494"/>
          </a:xfrm>
          <a:prstGeom prst="rect">
            <a:avLst/>
          </a:prstGeom>
          <a:noFill/>
          <a:ln>
            <a:noFill/>
          </a:ln>
        </p:spPr>
        <p:txBody>
          <a:bodyPr wrap="square" lIns="36000" tIns="0" rIns="36000" bIns="0" rtlCol="0" anchor="t" anchorCtr="0">
            <a:noAutofit/>
          </a:bodyPr>
          <a:lstStyle/>
          <a:p>
            <a:pPr>
              <a:lnSpc>
                <a:spcPts val="900"/>
              </a:lnSpc>
              <a:tabLst>
                <a:tab pos="93663" algn="l"/>
              </a:tabLst>
            </a:pPr>
            <a:r>
              <a:rPr kumimoji="1" lang="ja-JP" altLang="en-US" sz="7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都心部の拠点開発効果の府域への</a:t>
            </a:r>
            <a:r>
              <a:rPr kumimoji="1" lang="ja-JP" altLang="en-US" sz="7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波及や、コロナ禍を</a:t>
            </a:r>
            <a:r>
              <a:rPr kumimoji="1" lang="ja-JP" altLang="en-US" sz="7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契機とした多様な働き方・暮らし方を選択できるまちの実現に向け、放射・環状</a:t>
            </a:r>
            <a:r>
              <a:rPr kumimoji="1" lang="ja-JP" altLang="en-US" sz="7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の都市軸上に多様</a:t>
            </a:r>
            <a:r>
              <a:rPr kumimoji="1" lang="ja-JP" altLang="en-US" sz="7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な都市機能を備えた拠点エリアや魅力ある生活圏を形成し、相互に連携する都市構造をめざす</a:t>
            </a:r>
            <a:endParaRPr kumimoji="1" lang="en-US" altLang="ja-JP" sz="7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grpSp>
        <p:nvGrpSpPr>
          <p:cNvPr id="105" name="グループ化 104">
            <a:extLst>
              <a:ext uri="{FF2B5EF4-FFF2-40B4-BE49-F238E27FC236}">
                <a16:creationId xmlns:a16="http://schemas.microsoft.com/office/drawing/2014/main" id="{264AED56-D301-42FD-8946-AFFEFDAACF45}"/>
              </a:ext>
            </a:extLst>
          </p:cNvPr>
          <p:cNvGrpSpPr/>
          <p:nvPr/>
        </p:nvGrpSpPr>
        <p:grpSpPr>
          <a:xfrm>
            <a:off x="117421" y="4820966"/>
            <a:ext cx="3954369" cy="1980000"/>
            <a:chOff x="791766" y="2940692"/>
            <a:chExt cx="4476293" cy="2241336"/>
          </a:xfrm>
        </p:grpSpPr>
        <p:pic>
          <p:nvPicPr>
            <p:cNvPr id="106" name="図 105">
              <a:extLst>
                <a:ext uri="{FF2B5EF4-FFF2-40B4-BE49-F238E27FC236}">
                  <a16:creationId xmlns:a16="http://schemas.microsoft.com/office/drawing/2014/main" id="{D347BD15-64D0-4CF7-ADC3-AF2AF699623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l="7941" r="13754" b="15935"/>
            <a:stretch/>
          </p:blipFill>
          <p:spPr>
            <a:xfrm>
              <a:off x="2013523" y="2940692"/>
              <a:ext cx="2072396" cy="2241336"/>
            </a:xfrm>
            <a:prstGeom prst="rect">
              <a:avLst/>
            </a:prstGeom>
          </p:spPr>
        </p:pic>
        <p:sp>
          <p:nvSpPr>
            <p:cNvPr id="107" name="テキスト ボックス 106">
              <a:extLst>
                <a:ext uri="{FF2B5EF4-FFF2-40B4-BE49-F238E27FC236}">
                  <a16:creationId xmlns:a16="http://schemas.microsoft.com/office/drawing/2014/main" id="{DCD4E2EB-BDB4-4952-8561-B6230C8FE05A}"/>
                </a:ext>
              </a:extLst>
            </p:cNvPr>
            <p:cNvSpPr txBox="1"/>
            <p:nvPr/>
          </p:nvSpPr>
          <p:spPr>
            <a:xfrm>
              <a:off x="791766" y="3059947"/>
              <a:ext cx="1385552" cy="652025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bg1">
                  <a:lumMod val="50000"/>
                </a:schemeClr>
              </a:solidFill>
            </a:ln>
          </p:spPr>
          <p:txBody>
            <a:bodyPr wrap="square" lIns="36000" tIns="18000" rIns="0" bIns="0" rtlCol="0" anchor="t" anchorCtr="0">
              <a:noAutofit/>
            </a:bodyPr>
            <a:lstStyle/>
            <a:p>
              <a:pPr>
                <a:lnSpc>
                  <a:spcPts val="900"/>
                </a:lnSpc>
              </a:pPr>
              <a:r>
                <a:rPr kumimoji="1" lang="ja-JP" altLang="en-US" sz="6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交通</a:t>
              </a:r>
              <a:r>
                <a:rPr kumimoji="1" lang="ja-JP" altLang="en-US" sz="6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ネットワークの強化やネットワークを活かしたまちづくりによ</a:t>
              </a:r>
              <a:r>
                <a:rPr kumimoji="1" lang="ja-JP" altLang="en-US" sz="6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り</a:t>
              </a:r>
              <a:r>
                <a:rPr kumimoji="1" lang="ja-JP" altLang="en-US" sz="6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、都市軸を強化</a:t>
              </a:r>
              <a:endParaRPr kumimoji="1" lang="en-US" altLang="ja-JP" sz="600" dirty="0" smtClean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cxnSp>
          <p:nvCxnSpPr>
            <p:cNvPr id="108" name="直線コネクタ 107">
              <a:extLst>
                <a:ext uri="{FF2B5EF4-FFF2-40B4-BE49-F238E27FC236}">
                  <a16:creationId xmlns:a16="http://schemas.microsoft.com/office/drawing/2014/main" id="{CA65236B-84F7-4976-9A5E-BB392CD055CB}"/>
                </a:ext>
              </a:extLst>
            </p:cNvPr>
            <p:cNvCxnSpPr>
              <a:cxnSpLocks/>
              <a:endCxn id="107" idx="3"/>
            </p:cNvCxnSpPr>
            <p:nvPr/>
          </p:nvCxnSpPr>
          <p:spPr>
            <a:xfrm flipH="1" flipV="1">
              <a:off x="2177318" y="3385959"/>
              <a:ext cx="774821" cy="132347"/>
            </a:xfrm>
            <a:prstGeom prst="line">
              <a:avLst/>
            </a:prstGeom>
            <a:ln w="9525">
              <a:solidFill>
                <a:schemeClr val="bg1">
                  <a:lumMod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9" name="テキスト ボックス 108">
              <a:extLst>
                <a:ext uri="{FF2B5EF4-FFF2-40B4-BE49-F238E27FC236}">
                  <a16:creationId xmlns:a16="http://schemas.microsoft.com/office/drawing/2014/main" id="{C29B0EE1-298E-4A97-8060-0F1AE31B95C9}"/>
                </a:ext>
              </a:extLst>
            </p:cNvPr>
            <p:cNvSpPr txBox="1"/>
            <p:nvPr/>
          </p:nvSpPr>
          <p:spPr>
            <a:xfrm>
              <a:off x="3988581" y="3600216"/>
              <a:ext cx="1263297" cy="453274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bg1">
                  <a:lumMod val="50000"/>
                </a:schemeClr>
              </a:solidFill>
            </a:ln>
          </p:spPr>
          <p:txBody>
            <a:bodyPr wrap="square" lIns="36000" tIns="0" rIns="0" bIns="0" rtlCol="0" anchor="ctr" anchorCtr="0">
              <a:noAutofit/>
            </a:bodyPr>
            <a:lstStyle/>
            <a:p>
              <a:pPr>
                <a:lnSpc>
                  <a:spcPts val="900"/>
                </a:lnSpc>
              </a:pPr>
              <a:r>
                <a:rPr kumimoji="1" lang="ja-JP" altLang="en-US" sz="6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主要</a:t>
              </a:r>
              <a:r>
                <a:rPr kumimoji="1" lang="ja-JP" altLang="en-US" sz="6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な駅周辺や生活の中心と</a:t>
              </a:r>
              <a:r>
                <a:rPr kumimoji="1" lang="ja-JP" altLang="en-US" sz="6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なる場への都市機能の集積など、集約型の歩いて暮らせるまちづくりを推進</a:t>
              </a:r>
              <a:endParaRPr kumimoji="1" lang="en-US" altLang="ja-JP" sz="600" dirty="0" smtClean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cxnSp>
          <p:nvCxnSpPr>
            <p:cNvPr id="110" name="直線コネクタ 109">
              <a:extLst>
                <a:ext uri="{FF2B5EF4-FFF2-40B4-BE49-F238E27FC236}">
                  <a16:creationId xmlns:a16="http://schemas.microsoft.com/office/drawing/2014/main" id="{24632C92-98F5-442E-880C-365093CAFC24}"/>
                </a:ext>
              </a:extLst>
            </p:cNvPr>
            <p:cNvCxnSpPr>
              <a:cxnSpLocks/>
              <a:stCxn id="109" idx="1"/>
            </p:cNvCxnSpPr>
            <p:nvPr/>
          </p:nvCxnSpPr>
          <p:spPr>
            <a:xfrm flipH="1" flipV="1">
              <a:off x="3494863" y="3822414"/>
              <a:ext cx="493718" cy="4440"/>
            </a:xfrm>
            <a:prstGeom prst="line">
              <a:avLst/>
            </a:prstGeom>
            <a:ln w="9525">
              <a:solidFill>
                <a:schemeClr val="bg1">
                  <a:lumMod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直線コネクタ 111">
              <a:extLst>
                <a:ext uri="{FF2B5EF4-FFF2-40B4-BE49-F238E27FC236}">
                  <a16:creationId xmlns:a16="http://schemas.microsoft.com/office/drawing/2014/main" id="{17228946-D12A-4FE6-9261-97738D21D255}"/>
                </a:ext>
              </a:extLst>
            </p:cNvPr>
            <p:cNvCxnSpPr>
              <a:cxnSpLocks/>
              <a:endCxn id="109" idx="1"/>
            </p:cNvCxnSpPr>
            <p:nvPr/>
          </p:nvCxnSpPr>
          <p:spPr>
            <a:xfrm flipV="1">
              <a:off x="3485439" y="3826854"/>
              <a:ext cx="503142" cy="604595"/>
            </a:xfrm>
            <a:prstGeom prst="line">
              <a:avLst/>
            </a:prstGeom>
            <a:ln w="9525">
              <a:solidFill>
                <a:schemeClr val="bg1">
                  <a:lumMod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3" name="テキスト ボックス 112">
              <a:extLst>
                <a:ext uri="{FF2B5EF4-FFF2-40B4-BE49-F238E27FC236}">
                  <a16:creationId xmlns:a16="http://schemas.microsoft.com/office/drawing/2014/main" id="{22B9B6C2-BCFA-442B-B02D-0812AB9AB464}"/>
                </a:ext>
              </a:extLst>
            </p:cNvPr>
            <p:cNvSpPr txBox="1"/>
            <p:nvPr/>
          </p:nvSpPr>
          <p:spPr>
            <a:xfrm>
              <a:off x="804859" y="4219881"/>
              <a:ext cx="1181794" cy="326013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bg1">
                  <a:lumMod val="50000"/>
                </a:schemeClr>
              </a:solidFill>
            </a:ln>
          </p:spPr>
          <p:txBody>
            <a:bodyPr wrap="square" lIns="36000" tIns="0" rIns="0" bIns="0" rtlCol="0" anchor="ctr" anchorCtr="0">
              <a:noAutofit/>
            </a:bodyPr>
            <a:lstStyle/>
            <a:p>
              <a:pPr>
                <a:lnSpc>
                  <a:spcPts val="900"/>
                </a:lnSpc>
              </a:pPr>
              <a:r>
                <a:rPr kumimoji="1" lang="ja-JP" altLang="en-US" sz="6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国際</a:t>
              </a:r>
              <a:r>
                <a:rPr kumimoji="1" lang="ja-JP" altLang="en-US" sz="6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競争力を</a:t>
              </a:r>
              <a:r>
                <a:rPr kumimoji="1" lang="ja-JP" altLang="en-US" sz="6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備えた都心部やベイエリアの形成</a:t>
              </a:r>
              <a:endParaRPr kumimoji="1" lang="en-US" altLang="ja-JP" sz="6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cxnSp>
          <p:nvCxnSpPr>
            <p:cNvPr id="114" name="直線コネクタ 113">
              <a:extLst>
                <a:ext uri="{FF2B5EF4-FFF2-40B4-BE49-F238E27FC236}">
                  <a16:creationId xmlns:a16="http://schemas.microsoft.com/office/drawing/2014/main" id="{FE3A54EA-DDE8-4E2A-8707-123D8CA90C00}"/>
                </a:ext>
              </a:extLst>
            </p:cNvPr>
            <p:cNvCxnSpPr>
              <a:cxnSpLocks/>
              <a:stCxn id="113" idx="3"/>
            </p:cNvCxnSpPr>
            <p:nvPr/>
          </p:nvCxnSpPr>
          <p:spPr>
            <a:xfrm flipV="1">
              <a:off x="1986653" y="4080623"/>
              <a:ext cx="583777" cy="302265"/>
            </a:xfrm>
            <a:prstGeom prst="line">
              <a:avLst/>
            </a:prstGeom>
            <a:ln w="9525">
              <a:solidFill>
                <a:schemeClr val="bg1">
                  <a:lumMod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直線コネクタ 114">
              <a:extLst>
                <a:ext uri="{FF2B5EF4-FFF2-40B4-BE49-F238E27FC236}">
                  <a16:creationId xmlns:a16="http://schemas.microsoft.com/office/drawing/2014/main" id="{33104E4A-4F98-47D9-A4BD-E04AC41BA0FD}"/>
                </a:ext>
              </a:extLst>
            </p:cNvPr>
            <p:cNvCxnSpPr>
              <a:cxnSpLocks/>
              <a:stCxn id="118" idx="1"/>
            </p:cNvCxnSpPr>
            <p:nvPr/>
          </p:nvCxnSpPr>
          <p:spPr>
            <a:xfrm flipH="1">
              <a:off x="2984965" y="3217574"/>
              <a:ext cx="1019797" cy="176973"/>
            </a:xfrm>
            <a:prstGeom prst="line">
              <a:avLst/>
            </a:prstGeom>
            <a:ln w="9525">
              <a:solidFill>
                <a:schemeClr val="bg1">
                  <a:lumMod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直線コネクタ 115">
              <a:extLst>
                <a:ext uri="{FF2B5EF4-FFF2-40B4-BE49-F238E27FC236}">
                  <a16:creationId xmlns:a16="http://schemas.microsoft.com/office/drawing/2014/main" id="{18709950-1203-4680-9026-B01ABFFB8A07}"/>
                </a:ext>
              </a:extLst>
            </p:cNvPr>
            <p:cNvCxnSpPr>
              <a:cxnSpLocks/>
              <a:stCxn id="118" idx="1"/>
            </p:cNvCxnSpPr>
            <p:nvPr/>
          </p:nvCxnSpPr>
          <p:spPr>
            <a:xfrm flipH="1">
              <a:off x="3471420" y="3217574"/>
              <a:ext cx="533342" cy="326591"/>
            </a:xfrm>
            <a:prstGeom prst="line">
              <a:avLst/>
            </a:prstGeom>
            <a:ln w="9525">
              <a:solidFill>
                <a:schemeClr val="bg1">
                  <a:lumMod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直線コネクタ 116">
              <a:extLst>
                <a:ext uri="{FF2B5EF4-FFF2-40B4-BE49-F238E27FC236}">
                  <a16:creationId xmlns:a16="http://schemas.microsoft.com/office/drawing/2014/main" id="{5449D7C3-9C03-499D-B981-E78BE6AE4B74}"/>
                </a:ext>
              </a:extLst>
            </p:cNvPr>
            <p:cNvCxnSpPr>
              <a:cxnSpLocks/>
              <a:endCxn id="127" idx="1"/>
            </p:cNvCxnSpPr>
            <p:nvPr/>
          </p:nvCxnSpPr>
          <p:spPr>
            <a:xfrm>
              <a:off x="3180282" y="4683110"/>
              <a:ext cx="773885" cy="178733"/>
            </a:xfrm>
            <a:prstGeom prst="line">
              <a:avLst/>
            </a:prstGeom>
            <a:ln w="9525">
              <a:solidFill>
                <a:schemeClr val="bg1">
                  <a:lumMod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8" name="テキスト ボックス 117">
              <a:extLst>
                <a:ext uri="{FF2B5EF4-FFF2-40B4-BE49-F238E27FC236}">
                  <a16:creationId xmlns:a16="http://schemas.microsoft.com/office/drawing/2014/main" id="{5D05F269-569F-44E0-B66C-9C8ACC2E688B}"/>
                </a:ext>
              </a:extLst>
            </p:cNvPr>
            <p:cNvSpPr txBox="1"/>
            <p:nvPr/>
          </p:nvSpPr>
          <p:spPr>
            <a:xfrm>
              <a:off x="4004762" y="3074943"/>
              <a:ext cx="1263297" cy="285261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bg1">
                  <a:lumMod val="50000"/>
                </a:schemeClr>
              </a:solidFill>
            </a:ln>
          </p:spPr>
          <p:txBody>
            <a:bodyPr wrap="square" lIns="36000" tIns="0" rIns="0" bIns="0" rtlCol="0" anchor="ctr" anchorCtr="0">
              <a:noAutofit/>
            </a:bodyPr>
            <a:lstStyle/>
            <a:p>
              <a:pPr>
                <a:lnSpc>
                  <a:spcPts val="900"/>
                </a:lnSpc>
              </a:pPr>
              <a:r>
                <a:rPr kumimoji="1" lang="ja-JP" altLang="en-US" sz="6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多様な都市機能を備えた府域の中核を担う拠点エリアを形成</a:t>
              </a:r>
            </a:p>
          </p:txBody>
        </p:sp>
        <p:cxnSp>
          <p:nvCxnSpPr>
            <p:cNvPr id="119" name="直線コネクタ 118">
              <a:extLst>
                <a:ext uri="{FF2B5EF4-FFF2-40B4-BE49-F238E27FC236}">
                  <a16:creationId xmlns:a16="http://schemas.microsoft.com/office/drawing/2014/main" id="{18709950-1203-4680-9026-B01ABFFB8A07}"/>
                </a:ext>
              </a:extLst>
            </p:cNvPr>
            <p:cNvCxnSpPr>
              <a:cxnSpLocks/>
              <a:stCxn id="118" idx="1"/>
            </p:cNvCxnSpPr>
            <p:nvPr/>
          </p:nvCxnSpPr>
          <p:spPr>
            <a:xfrm flipH="1">
              <a:off x="3282763" y="3217574"/>
              <a:ext cx="721999" cy="550214"/>
            </a:xfrm>
            <a:prstGeom prst="line">
              <a:avLst/>
            </a:prstGeom>
            <a:ln w="9525">
              <a:solidFill>
                <a:schemeClr val="bg1">
                  <a:lumMod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直線コネクタ 124">
              <a:extLst>
                <a:ext uri="{FF2B5EF4-FFF2-40B4-BE49-F238E27FC236}">
                  <a16:creationId xmlns:a16="http://schemas.microsoft.com/office/drawing/2014/main" id="{31A6918D-DB8E-43C1-BC79-EA2A4B5307F2}"/>
                </a:ext>
              </a:extLst>
            </p:cNvPr>
            <p:cNvCxnSpPr>
              <a:cxnSpLocks/>
              <a:stCxn id="113" idx="3"/>
            </p:cNvCxnSpPr>
            <p:nvPr/>
          </p:nvCxnSpPr>
          <p:spPr>
            <a:xfrm flipV="1">
              <a:off x="1986653" y="4104789"/>
              <a:ext cx="911459" cy="278099"/>
            </a:xfrm>
            <a:prstGeom prst="line">
              <a:avLst/>
            </a:prstGeom>
            <a:ln w="9525">
              <a:solidFill>
                <a:schemeClr val="bg1">
                  <a:lumMod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直線コネクタ 125">
              <a:extLst>
                <a:ext uri="{FF2B5EF4-FFF2-40B4-BE49-F238E27FC236}">
                  <a16:creationId xmlns:a16="http://schemas.microsoft.com/office/drawing/2014/main" id="{D8EFABA5-EC09-4DFC-90CC-81EB9DDDAB87}"/>
                </a:ext>
              </a:extLst>
            </p:cNvPr>
            <p:cNvCxnSpPr>
              <a:cxnSpLocks/>
              <a:stCxn id="113" idx="3"/>
            </p:cNvCxnSpPr>
            <p:nvPr/>
          </p:nvCxnSpPr>
          <p:spPr>
            <a:xfrm>
              <a:off x="1986653" y="4382888"/>
              <a:ext cx="475725" cy="191161"/>
            </a:xfrm>
            <a:prstGeom prst="line">
              <a:avLst/>
            </a:prstGeom>
            <a:ln w="9525">
              <a:solidFill>
                <a:schemeClr val="bg1">
                  <a:lumMod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7" name="テキスト ボックス 126">
              <a:extLst>
                <a:ext uri="{FF2B5EF4-FFF2-40B4-BE49-F238E27FC236}">
                  <a16:creationId xmlns:a16="http://schemas.microsoft.com/office/drawing/2014/main" id="{C67CEC16-553A-40BA-B9B9-E87ACCAE4FAB}"/>
                </a:ext>
              </a:extLst>
            </p:cNvPr>
            <p:cNvSpPr txBox="1"/>
            <p:nvPr/>
          </p:nvSpPr>
          <p:spPr>
            <a:xfrm>
              <a:off x="3954166" y="4658085"/>
              <a:ext cx="1299563" cy="407516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bg1">
                  <a:lumMod val="50000"/>
                </a:schemeClr>
              </a:solidFill>
            </a:ln>
          </p:spPr>
          <p:txBody>
            <a:bodyPr wrap="square" lIns="36000" tIns="0" rIns="0" bIns="0" rtlCol="0" anchor="ctr" anchorCtr="0">
              <a:noAutofit/>
            </a:bodyPr>
            <a:lstStyle/>
            <a:p>
              <a:pPr>
                <a:lnSpc>
                  <a:spcPts val="900"/>
                </a:lnSpc>
              </a:pPr>
              <a:r>
                <a:rPr kumimoji="1" lang="ja-JP" altLang="en-US" sz="6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みどり豊かな</a:t>
              </a:r>
              <a:r>
                <a:rPr kumimoji="1" lang="ja-JP" altLang="en-US" sz="6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環境と都心部等へのアクセス性を</a:t>
              </a:r>
              <a:r>
                <a:rPr kumimoji="1" lang="ja-JP" altLang="en-US" sz="6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活かした魅力ある</a:t>
              </a:r>
              <a:r>
                <a:rPr kumimoji="1" lang="ja-JP" altLang="en-US" sz="6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まちづくりの推進</a:t>
              </a:r>
              <a:endParaRPr kumimoji="1" lang="en-US" altLang="ja-JP" sz="6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cxnSp>
          <p:nvCxnSpPr>
            <p:cNvPr id="143" name="直線コネクタ 142">
              <a:extLst>
                <a:ext uri="{FF2B5EF4-FFF2-40B4-BE49-F238E27FC236}">
                  <a16:creationId xmlns:a16="http://schemas.microsoft.com/office/drawing/2014/main" id="{CA65236B-84F7-4976-9A5E-BB392CD055CB}"/>
                </a:ext>
              </a:extLst>
            </p:cNvPr>
            <p:cNvCxnSpPr>
              <a:cxnSpLocks/>
              <a:endCxn id="107" idx="3"/>
            </p:cNvCxnSpPr>
            <p:nvPr/>
          </p:nvCxnSpPr>
          <p:spPr>
            <a:xfrm flipH="1" flipV="1">
              <a:off x="2177318" y="3385959"/>
              <a:ext cx="645304" cy="297672"/>
            </a:xfrm>
            <a:prstGeom prst="line">
              <a:avLst/>
            </a:prstGeom>
            <a:ln w="9525">
              <a:solidFill>
                <a:schemeClr val="bg1">
                  <a:lumMod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直線コネクタ 92">
              <a:extLst>
                <a:ext uri="{FF2B5EF4-FFF2-40B4-BE49-F238E27FC236}">
                  <a16:creationId xmlns:a16="http://schemas.microsoft.com/office/drawing/2014/main" id="{5449D7C3-9C03-499D-B981-E78BE6AE4B74}"/>
                </a:ext>
              </a:extLst>
            </p:cNvPr>
            <p:cNvCxnSpPr>
              <a:cxnSpLocks/>
              <a:endCxn id="109" idx="1"/>
            </p:cNvCxnSpPr>
            <p:nvPr/>
          </p:nvCxnSpPr>
          <p:spPr>
            <a:xfrm flipV="1">
              <a:off x="3737010" y="3826854"/>
              <a:ext cx="251572" cy="126800"/>
            </a:xfrm>
            <a:prstGeom prst="line">
              <a:avLst/>
            </a:prstGeom>
            <a:ln w="9525">
              <a:solidFill>
                <a:schemeClr val="bg1">
                  <a:lumMod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直線コネクタ 99">
              <a:extLst>
                <a:ext uri="{FF2B5EF4-FFF2-40B4-BE49-F238E27FC236}">
                  <a16:creationId xmlns:a16="http://schemas.microsoft.com/office/drawing/2014/main" id="{CA65236B-84F7-4976-9A5E-BB392CD055CB}"/>
                </a:ext>
              </a:extLst>
            </p:cNvPr>
            <p:cNvCxnSpPr>
              <a:cxnSpLocks/>
              <a:endCxn id="107" idx="3"/>
            </p:cNvCxnSpPr>
            <p:nvPr/>
          </p:nvCxnSpPr>
          <p:spPr>
            <a:xfrm flipH="1" flipV="1">
              <a:off x="2177318" y="3385959"/>
              <a:ext cx="330624" cy="214257"/>
            </a:xfrm>
            <a:prstGeom prst="line">
              <a:avLst/>
            </a:prstGeom>
            <a:ln w="9525">
              <a:solidFill>
                <a:schemeClr val="bg1">
                  <a:lumMod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直線コネクタ 121">
              <a:extLst>
                <a:ext uri="{FF2B5EF4-FFF2-40B4-BE49-F238E27FC236}">
                  <a16:creationId xmlns:a16="http://schemas.microsoft.com/office/drawing/2014/main" id="{CA65236B-84F7-4976-9A5E-BB392CD055CB}"/>
                </a:ext>
              </a:extLst>
            </p:cNvPr>
            <p:cNvCxnSpPr>
              <a:cxnSpLocks/>
              <a:endCxn id="107" idx="3"/>
            </p:cNvCxnSpPr>
            <p:nvPr/>
          </p:nvCxnSpPr>
          <p:spPr>
            <a:xfrm flipH="1" flipV="1">
              <a:off x="2177318" y="3385959"/>
              <a:ext cx="570122" cy="649475"/>
            </a:xfrm>
            <a:prstGeom prst="line">
              <a:avLst/>
            </a:prstGeom>
            <a:ln w="9525">
              <a:solidFill>
                <a:schemeClr val="bg1">
                  <a:lumMod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9" name="テキスト ボックス 188">
            <a:extLst>
              <a:ext uri="{FF2B5EF4-FFF2-40B4-BE49-F238E27FC236}">
                <a16:creationId xmlns:a16="http://schemas.microsoft.com/office/drawing/2014/main" id="{D584E0BA-A9FD-4A94-B448-A211C17F7630}"/>
              </a:ext>
            </a:extLst>
          </p:cNvPr>
          <p:cNvSpPr txBox="1"/>
          <p:nvPr/>
        </p:nvSpPr>
        <p:spPr>
          <a:xfrm>
            <a:off x="4230780" y="1029929"/>
            <a:ext cx="5567270" cy="283363"/>
          </a:xfrm>
          <a:prstGeom prst="rect">
            <a:avLst/>
          </a:prstGeom>
          <a:noFill/>
          <a:ln>
            <a:noFill/>
          </a:ln>
        </p:spPr>
        <p:txBody>
          <a:bodyPr wrap="square" lIns="36000" tIns="0" rIns="36000" bIns="0" rtlCol="0" anchor="t" anchorCtr="0">
            <a:noAutofit/>
          </a:bodyPr>
          <a:lstStyle/>
          <a:p>
            <a:pPr>
              <a:lnSpc>
                <a:spcPts val="1100"/>
              </a:lnSpc>
              <a:tabLst>
                <a:tab pos="93663" algn="l"/>
              </a:tabLst>
            </a:pPr>
            <a:r>
              <a:rPr kumimoji="1" lang="ja-JP" altLang="en-US" sz="8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広域的な視点から取り組むべき５つのまちづくりの戦略とその</a:t>
            </a:r>
            <a:r>
              <a:rPr kumimoji="1" lang="ja-JP" altLang="en-US" sz="8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取組の</a:t>
            </a:r>
            <a:r>
              <a:rPr kumimoji="1" lang="ja-JP" altLang="en-US" sz="8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方向性を示し、民間活力を最大限活かしながら、多様な主体が一体となって取組を進める。</a:t>
            </a:r>
            <a:endParaRPr kumimoji="1" lang="en-US" altLang="ja-JP" sz="8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192" name="テキスト ボックス 191">
            <a:extLst>
              <a:ext uri="{FF2B5EF4-FFF2-40B4-BE49-F238E27FC236}">
                <a16:creationId xmlns:a16="http://schemas.microsoft.com/office/drawing/2014/main" id="{D584E0BA-A9FD-4A94-B448-A211C17F7630}"/>
              </a:ext>
            </a:extLst>
          </p:cNvPr>
          <p:cNvSpPr txBox="1"/>
          <p:nvPr/>
        </p:nvSpPr>
        <p:spPr>
          <a:xfrm>
            <a:off x="4196550" y="5497919"/>
            <a:ext cx="5663484" cy="203925"/>
          </a:xfrm>
          <a:prstGeom prst="rect">
            <a:avLst/>
          </a:prstGeom>
          <a:noFill/>
          <a:ln>
            <a:noFill/>
          </a:ln>
        </p:spPr>
        <p:txBody>
          <a:bodyPr wrap="square" lIns="36000" tIns="0" rIns="36000" bIns="0" rtlCol="0" anchor="t" anchorCtr="0">
            <a:noAutofit/>
          </a:bodyPr>
          <a:lstStyle/>
          <a:p>
            <a:pPr marL="85725" indent="-85725">
              <a:lnSpc>
                <a:spcPts val="1400"/>
              </a:lnSpc>
              <a:tabLst>
                <a:tab pos="93663" algn="l"/>
              </a:tabLst>
            </a:pPr>
            <a:r>
              <a:rPr kumimoji="1"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今後、それぞれの項目についてブラッシュアップを図るとともに、以下について検討する。</a:t>
            </a:r>
            <a:endParaRPr kumimoji="1"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70" name="グループ化 69"/>
          <p:cNvGrpSpPr/>
          <p:nvPr/>
        </p:nvGrpSpPr>
        <p:grpSpPr>
          <a:xfrm>
            <a:off x="4166458" y="6245405"/>
            <a:ext cx="2700000" cy="575133"/>
            <a:chOff x="3483511" y="6287764"/>
            <a:chExt cx="2700000" cy="575133"/>
          </a:xfrm>
        </p:grpSpPr>
        <p:sp>
          <p:nvSpPr>
            <p:cNvPr id="71" name="テキスト ボックス 70">
              <a:extLst>
                <a:ext uri="{FF2B5EF4-FFF2-40B4-BE49-F238E27FC236}">
                  <a16:creationId xmlns:a16="http://schemas.microsoft.com/office/drawing/2014/main" id="{D584E0BA-A9FD-4A94-B448-A211C17F7630}"/>
                </a:ext>
              </a:extLst>
            </p:cNvPr>
            <p:cNvSpPr txBox="1"/>
            <p:nvPr/>
          </p:nvSpPr>
          <p:spPr>
            <a:xfrm>
              <a:off x="3483511" y="6358897"/>
              <a:ext cx="2700000" cy="504000"/>
            </a:xfrm>
            <a:prstGeom prst="roundRect">
              <a:avLst>
                <a:gd name="adj" fmla="val 12578"/>
              </a:avLst>
            </a:prstGeom>
            <a:solidFill>
              <a:schemeClr val="bg1"/>
            </a:solidFill>
            <a:ln>
              <a:solidFill>
                <a:schemeClr val="bg2">
                  <a:lumMod val="50000"/>
                </a:schemeClr>
              </a:solidFill>
            </a:ln>
          </p:spPr>
          <p:txBody>
            <a:bodyPr wrap="square" lIns="36000" tIns="108000" rIns="0" bIns="0" rtlCol="0" anchor="ctr" anchorCtr="0">
              <a:noAutofit/>
            </a:bodyPr>
            <a:lstStyle/>
            <a:p>
              <a:pPr>
                <a:lnSpc>
                  <a:spcPts val="1000"/>
                </a:lnSpc>
                <a:tabLst>
                  <a:tab pos="93663" algn="l"/>
                </a:tabLst>
              </a:pPr>
              <a:r>
                <a:rPr kumimoji="1" lang="ja-JP" altLang="en-US" sz="800" spc="-20" dirty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・規制緩和や公民</a:t>
              </a:r>
              <a:r>
                <a:rPr kumimoji="1" lang="ja-JP" altLang="en-US" sz="800" spc="-20" dirty="0" smtClean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連携の促進など</a:t>
              </a:r>
              <a:r>
                <a:rPr kumimoji="1" lang="ja-JP" altLang="en-US" sz="800" spc="-20" dirty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、</a:t>
              </a:r>
              <a:r>
                <a:rPr kumimoji="1" lang="ja-JP" altLang="en-US" sz="800" spc="-20" dirty="0" smtClean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民間主導による取組</a:t>
              </a:r>
              <a:r>
                <a:rPr kumimoji="1" lang="ja-JP" altLang="en-US" sz="800" spc="-20" dirty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の</a:t>
              </a:r>
              <a:r>
                <a:rPr kumimoji="1" lang="ja-JP" altLang="en-US" sz="800" spc="-20" dirty="0" smtClean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推進</a:t>
              </a:r>
              <a:endParaRPr kumimoji="1" lang="ja-JP" altLang="en-US" sz="800" spc="-2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endParaRPr>
            </a:p>
            <a:p>
              <a:pPr marL="92075" indent="-92075">
                <a:lnSpc>
                  <a:spcPts val="1000"/>
                </a:lnSpc>
                <a:tabLst>
                  <a:tab pos="93663" algn="l"/>
                </a:tabLst>
              </a:pPr>
              <a:r>
                <a:rPr kumimoji="1" lang="ja-JP" altLang="en-US" sz="800" dirty="0" smtClean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・</a:t>
              </a:r>
              <a:r>
                <a:rPr kumimoji="1" lang="ja-JP" altLang="en-US" sz="800" dirty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府、市町村、民間団体等による推進体制の構築　等</a:t>
              </a:r>
              <a:endParaRPr kumimoji="1" lang="en-US" altLang="ja-JP" sz="8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endParaRPr>
            </a:p>
          </p:txBody>
        </p:sp>
        <p:sp>
          <p:nvSpPr>
            <p:cNvPr id="72" name="テキスト ボックス 71">
              <a:extLst>
                <a:ext uri="{FF2B5EF4-FFF2-40B4-BE49-F238E27FC236}">
                  <a16:creationId xmlns:a16="http://schemas.microsoft.com/office/drawing/2014/main" id="{D584E0BA-A9FD-4A94-B448-A211C17F7630}"/>
                </a:ext>
              </a:extLst>
            </p:cNvPr>
            <p:cNvSpPr txBox="1"/>
            <p:nvPr/>
          </p:nvSpPr>
          <p:spPr>
            <a:xfrm>
              <a:off x="3540664" y="6287764"/>
              <a:ext cx="2124000" cy="162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wrap="square" lIns="0" tIns="0" rIns="0" bIns="0" rtlCol="0" anchor="ctr" anchorCtr="0">
              <a:noAutofit/>
            </a:bodyPr>
            <a:lstStyle/>
            <a:p>
              <a:pPr marL="85725">
                <a:lnSpc>
                  <a:spcPts val="1300"/>
                </a:lnSpc>
                <a:tabLst>
                  <a:tab pos="93663" algn="l"/>
                </a:tabLst>
              </a:pPr>
              <a:r>
                <a:rPr kumimoji="1" lang="ja-JP" altLang="en-US" sz="1000" dirty="0">
                  <a:solidFill>
                    <a:schemeClr val="bg1"/>
                  </a:solidFill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○　グランドデザインの推進に向けて</a:t>
              </a:r>
              <a:endParaRPr kumimoji="1" lang="en-US" altLang="ja-JP" sz="1000" dirty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endParaRPr>
            </a:p>
          </p:txBody>
        </p:sp>
      </p:grpSp>
      <p:grpSp>
        <p:nvGrpSpPr>
          <p:cNvPr id="73" name="グループ化 72"/>
          <p:cNvGrpSpPr/>
          <p:nvPr/>
        </p:nvGrpSpPr>
        <p:grpSpPr>
          <a:xfrm>
            <a:off x="6901913" y="6263876"/>
            <a:ext cx="2988000" cy="565608"/>
            <a:chOff x="6406516" y="6297289"/>
            <a:chExt cx="2988000" cy="565608"/>
          </a:xfrm>
        </p:grpSpPr>
        <p:sp>
          <p:nvSpPr>
            <p:cNvPr id="74" name="テキスト ボックス 73">
              <a:extLst>
                <a:ext uri="{FF2B5EF4-FFF2-40B4-BE49-F238E27FC236}">
                  <a16:creationId xmlns:a16="http://schemas.microsoft.com/office/drawing/2014/main" id="{D584E0BA-A9FD-4A94-B448-A211C17F7630}"/>
                </a:ext>
              </a:extLst>
            </p:cNvPr>
            <p:cNvSpPr txBox="1"/>
            <p:nvPr/>
          </p:nvSpPr>
          <p:spPr>
            <a:xfrm>
              <a:off x="6406516" y="6358897"/>
              <a:ext cx="2988000" cy="504000"/>
            </a:xfrm>
            <a:prstGeom prst="roundRect">
              <a:avLst>
                <a:gd name="adj" fmla="val 12578"/>
              </a:avLst>
            </a:prstGeom>
            <a:solidFill>
              <a:schemeClr val="bg1"/>
            </a:solidFill>
            <a:ln>
              <a:solidFill>
                <a:schemeClr val="bg2">
                  <a:lumMod val="50000"/>
                </a:schemeClr>
              </a:solidFill>
            </a:ln>
          </p:spPr>
          <p:txBody>
            <a:bodyPr wrap="square" lIns="36000" tIns="108000" rIns="0" bIns="0" rtlCol="0" anchor="ctr" anchorCtr="0">
              <a:noAutofit/>
            </a:bodyPr>
            <a:lstStyle/>
            <a:p>
              <a:pPr>
                <a:lnSpc>
                  <a:spcPts val="1100"/>
                </a:lnSpc>
                <a:tabLst>
                  <a:tab pos="0" algn="l"/>
                </a:tabLst>
              </a:pPr>
              <a:r>
                <a:rPr kumimoji="1" lang="ja-JP" altLang="en-US" sz="800" dirty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重点プロジェクト等について、</a:t>
              </a:r>
              <a:r>
                <a:rPr kumimoji="1" lang="en-US" altLang="ja-JP" sz="800" dirty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2050</a:t>
              </a:r>
              <a:r>
                <a:rPr kumimoji="1" lang="ja-JP" altLang="en-US" sz="800" dirty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年を見据えた、短期・中期・長期を目標年次とした取組ロードマップ（</a:t>
              </a:r>
              <a:r>
                <a:rPr kumimoji="1" lang="en-US" altLang="ja-JP" sz="800" dirty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2025</a:t>
              </a:r>
              <a:r>
                <a:rPr kumimoji="1" lang="ja-JP" altLang="en-US" sz="800" dirty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年、</a:t>
              </a:r>
              <a:r>
                <a:rPr kumimoji="1" lang="en-US" altLang="ja-JP" sz="800" dirty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2030</a:t>
              </a:r>
              <a:r>
                <a:rPr kumimoji="1" lang="ja-JP" altLang="en-US" sz="800" dirty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年、</a:t>
              </a:r>
              <a:r>
                <a:rPr kumimoji="1" lang="en-US" altLang="ja-JP" sz="800" dirty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2040</a:t>
              </a:r>
              <a:r>
                <a:rPr kumimoji="1" lang="ja-JP" altLang="en-US" sz="800" dirty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年）</a:t>
              </a:r>
              <a:endParaRPr kumimoji="1" lang="en-US" altLang="ja-JP" sz="8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endParaRPr>
            </a:p>
          </p:txBody>
        </p:sp>
        <p:sp>
          <p:nvSpPr>
            <p:cNvPr id="75" name="テキスト ボックス 74">
              <a:extLst>
                <a:ext uri="{FF2B5EF4-FFF2-40B4-BE49-F238E27FC236}">
                  <a16:creationId xmlns:a16="http://schemas.microsoft.com/office/drawing/2014/main" id="{D584E0BA-A9FD-4A94-B448-A211C17F7630}"/>
                </a:ext>
              </a:extLst>
            </p:cNvPr>
            <p:cNvSpPr txBox="1"/>
            <p:nvPr/>
          </p:nvSpPr>
          <p:spPr>
            <a:xfrm>
              <a:off x="6463667" y="6297289"/>
              <a:ext cx="1404000" cy="162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wrap="square" lIns="0" tIns="0" rIns="0" bIns="0" rtlCol="0" anchor="ctr" anchorCtr="0">
              <a:noAutofit/>
            </a:bodyPr>
            <a:lstStyle/>
            <a:p>
              <a:pPr marL="85725">
                <a:lnSpc>
                  <a:spcPts val="1300"/>
                </a:lnSpc>
                <a:tabLst>
                  <a:tab pos="93663" algn="l"/>
                </a:tabLst>
              </a:pPr>
              <a:r>
                <a:rPr kumimoji="1" lang="ja-JP" altLang="en-US" sz="1000" dirty="0">
                  <a:solidFill>
                    <a:schemeClr val="bg1"/>
                  </a:solidFill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○</a:t>
              </a:r>
              <a:r>
                <a:rPr kumimoji="1" lang="ja-JP" altLang="en-US" sz="1000">
                  <a:solidFill>
                    <a:schemeClr val="bg1"/>
                  </a:solidFill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　取組ロードマップ</a:t>
              </a:r>
              <a:endParaRPr kumimoji="1" lang="en-US" altLang="ja-JP" sz="1000" dirty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endParaRPr>
            </a:p>
          </p:txBody>
        </p:sp>
      </p:grpSp>
      <p:grpSp>
        <p:nvGrpSpPr>
          <p:cNvPr id="76" name="グループ化 75"/>
          <p:cNvGrpSpPr/>
          <p:nvPr/>
        </p:nvGrpSpPr>
        <p:grpSpPr>
          <a:xfrm>
            <a:off x="4166458" y="5716930"/>
            <a:ext cx="2700000" cy="467133"/>
            <a:chOff x="3483511" y="6287764"/>
            <a:chExt cx="2700000" cy="467133"/>
          </a:xfrm>
        </p:grpSpPr>
        <p:sp>
          <p:nvSpPr>
            <p:cNvPr id="77" name="テキスト ボックス 76">
              <a:extLst>
                <a:ext uri="{FF2B5EF4-FFF2-40B4-BE49-F238E27FC236}">
                  <a16:creationId xmlns:a16="http://schemas.microsoft.com/office/drawing/2014/main" id="{D584E0BA-A9FD-4A94-B448-A211C17F7630}"/>
                </a:ext>
              </a:extLst>
            </p:cNvPr>
            <p:cNvSpPr txBox="1"/>
            <p:nvPr/>
          </p:nvSpPr>
          <p:spPr>
            <a:xfrm>
              <a:off x="3483511" y="6358897"/>
              <a:ext cx="2700000" cy="396000"/>
            </a:xfrm>
            <a:prstGeom prst="roundRect">
              <a:avLst>
                <a:gd name="adj" fmla="val 12578"/>
              </a:avLst>
            </a:prstGeom>
            <a:solidFill>
              <a:schemeClr val="bg1"/>
            </a:solidFill>
            <a:ln>
              <a:solidFill>
                <a:schemeClr val="bg2">
                  <a:lumMod val="50000"/>
                </a:schemeClr>
              </a:solidFill>
            </a:ln>
          </p:spPr>
          <p:txBody>
            <a:bodyPr wrap="square" lIns="36000" tIns="108000" rIns="0" bIns="0" rtlCol="0" anchor="ctr" anchorCtr="0">
              <a:noAutofit/>
            </a:bodyPr>
            <a:lstStyle/>
            <a:p>
              <a:pPr>
                <a:lnSpc>
                  <a:spcPts val="1000"/>
                </a:lnSpc>
                <a:tabLst>
                  <a:tab pos="93663" algn="l"/>
                </a:tabLst>
              </a:pPr>
              <a:r>
                <a:rPr kumimoji="1" lang="ja-JP" altLang="en-US" sz="800" dirty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戦略と取組みの方向性を踏まえた、大阪全体のまちづくりプロジェクトの提示</a:t>
              </a:r>
              <a:endParaRPr kumimoji="1" lang="en-US" altLang="ja-JP" sz="8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endParaRPr>
            </a:p>
          </p:txBody>
        </p:sp>
        <p:sp>
          <p:nvSpPr>
            <p:cNvPr id="78" name="テキスト ボックス 77">
              <a:extLst>
                <a:ext uri="{FF2B5EF4-FFF2-40B4-BE49-F238E27FC236}">
                  <a16:creationId xmlns:a16="http://schemas.microsoft.com/office/drawing/2014/main" id="{D584E0BA-A9FD-4A94-B448-A211C17F7630}"/>
                </a:ext>
              </a:extLst>
            </p:cNvPr>
            <p:cNvSpPr txBox="1"/>
            <p:nvPr/>
          </p:nvSpPr>
          <p:spPr>
            <a:xfrm>
              <a:off x="3540664" y="6287764"/>
              <a:ext cx="2124000" cy="162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wrap="square" lIns="0" tIns="0" rIns="0" bIns="0" rtlCol="0" anchor="ctr" anchorCtr="0">
              <a:noAutofit/>
            </a:bodyPr>
            <a:lstStyle/>
            <a:p>
              <a:pPr marL="85725">
                <a:lnSpc>
                  <a:spcPts val="1300"/>
                </a:lnSpc>
                <a:tabLst>
                  <a:tab pos="93663" algn="l"/>
                </a:tabLst>
              </a:pPr>
              <a:r>
                <a:rPr kumimoji="1" lang="ja-JP" altLang="en-US" sz="1000" dirty="0">
                  <a:solidFill>
                    <a:schemeClr val="bg1"/>
                  </a:solidFill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○　まちづくりプロジェクト図</a:t>
              </a:r>
              <a:endParaRPr kumimoji="1" lang="en-US" altLang="ja-JP" sz="1000" dirty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endParaRPr>
            </a:p>
          </p:txBody>
        </p:sp>
      </p:grpSp>
      <p:grpSp>
        <p:nvGrpSpPr>
          <p:cNvPr id="79" name="グループ化 78"/>
          <p:cNvGrpSpPr/>
          <p:nvPr/>
        </p:nvGrpSpPr>
        <p:grpSpPr>
          <a:xfrm>
            <a:off x="6901913" y="5735401"/>
            <a:ext cx="2988000" cy="457608"/>
            <a:chOff x="6406516" y="6297289"/>
            <a:chExt cx="2988000" cy="457608"/>
          </a:xfrm>
        </p:grpSpPr>
        <p:sp>
          <p:nvSpPr>
            <p:cNvPr id="80" name="テキスト ボックス 79">
              <a:extLst>
                <a:ext uri="{FF2B5EF4-FFF2-40B4-BE49-F238E27FC236}">
                  <a16:creationId xmlns:a16="http://schemas.microsoft.com/office/drawing/2014/main" id="{D584E0BA-A9FD-4A94-B448-A211C17F7630}"/>
                </a:ext>
              </a:extLst>
            </p:cNvPr>
            <p:cNvSpPr txBox="1"/>
            <p:nvPr/>
          </p:nvSpPr>
          <p:spPr>
            <a:xfrm>
              <a:off x="6406516" y="6358897"/>
              <a:ext cx="2988000" cy="396000"/>
            </a:xfrm>
            <a:prstGeom prst="roundRect">
              <a:avLst>
                <a:gd name="adj" fmla="val 12578"/>
              </a:avLst>
            </a:prstGeom>
            <a:solidFill>
              <a:schemeClr val="bg1"/>
            </a:solidFill>
            <a:ln>
              <a:solidFill>
                <a:schemeClr val="bg2">
                  <a:lumMod val="50000"/>
                </a:schemeClr>
              </a:solidFill>
            </a:ln>
          </p:spPr>
          <p:txBody>
            <a:bodyPr wrap="square" lIns="36000" tIns="108000" rIns="0" bIns="0" rtlCol="0" anchor="ctr" anchorCtr="0">
              <a:noAutofit/>
            </a:bodyPr>
            <a:lstStyle/>
            <a:p>
              <a:pPr>
                <a:lnSpc>
                  <a:spcPts val="1100"/>
                </a:lnSpc>
                <a:tabLst>
                  <a:tab pos="0" algn="l"/>
                </a:tabLst>
              </a:pPr>
              <a:r>
                <a:rPr kumimoji="1" lang="ja-JP" altLang="en-US" sz="800" dirty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パースやストーリー等を用いたまちの将来像やライフスタイルのイメージの提示</a:t>
              </a:r>
              <a:endParaRPr kumimoji="1" lang="en-US" altLang="ja-JP" sz="8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endParaRPr>
            </a:p>
          </p:txBody>
        </p:sp>
        <p:sp>
          <p:nvSpPr>
            <p:cNvPr id="81" name="テキスト ボックス 80">
              <a:extLst>
                <a:ext uri="{FF2B5EF4-FFF2-40B4-BE49-F238E27FC236}">
                  <a16:creationId xmlns:a16="http://schemas.microsoft.com/office/drawing/2014/main" id="{D584E0BA-A9FD-4A94-B448-A211C17F7630}"/>
                </a:ext>
              </a:extLst>
            </p:cNvPr>
            <p:cNvSpPr txBox="1"/>
            <p:nvPr/>
          </p:nvSpPr>
          <p:spPr>
            <a:xfrm>
              <a:off x="6463667" y="6297289"/>
              <a:ext cx="1404000" cy="162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wrap="square" lIns="0" tIns="0" rIns="0" bIns="0" rtlCol="0" anchor="ctr" anchorCtr="0">
              <a:noAutofit/>
            </a:bodyPr>
            <a:lstStyle/>
            <a:p>
              <a:pPr marL="85725">
                <a:lnSpc>
                  <a:spcPts val="1300"/>
                </a:lnSpc>
                <a:tabLst>
                  <a:tab pos="93663" algn="l"/>
                </a:tabLst>
              </a:pPr>
              <a:r>
                <a:rPr kumimoji="1" lang="ja-JP" altLang="en-US" sz="1000" dirty="0">
                  <a:solidFill>
                    <a:schemeClr val="bg1"/>
                  </a:solidFill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○　将来イメージ</a:t>
              </a:r>
              <a:endParaRPr kumimoji="1" lang="en-US" altLang="ja-JP" sz="1000" dirty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endParaRPr>
            </a:p>
          </p:txBody>
        </p:sp>
      </p:grpSp>
      <p:sp>
        <p:nvSpPr>
          <p:cNvPr id="144" name="テキスト ボックス 143">
            <a:extLst>
              <a:ext uri="{FF2B5EF4-FFF2-40B4-BE49-F238E27FC236}">
                <a16:creationId xmlns:a16="http://schemas.microsoft.com/office/drawing/2014/main" id="{DCD4E2EB-BDB4-4952-8561-B6230C8FE05A}"/>
              </a:ext>
            </a:extLst>
          </p:cNvPr>
          <p:cNvSpPr txBox="1"/>
          <p:nvPr/>
        </p:nvSpPr>
        <p:spPr>
          <a:xfrm>
            <a:off x="147033" y="5189280"/>
            <a:ext cx="1152000" cy="288000"/>
          </a:xfrm>
          <a:prstGeom prst="bracketPair">
            <a:avLst>
              <a:gd name="adj" fmla="val 11691"/>
            </a:avLst>
          </a:prstGeom>
          <a:noFill/>
          <a:ln w="6350"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lIns="36000" tIns="18000" rIns="0" bIns="0" rtlCol="0" anchor="t" anchorCtr="0">
            <a:noAutofit/>
          </a:bodyPr>
          <a:lstStyle/>
          <a:p>
            <a:pPr>
              <a:lnSpc>
                <a:spcPts val="700"/>
              </a:lnSpc>
            </a:pPr>
            <a:r>
              <a:rPr kumimoji="1" lang="ja-JP" altLang="en-US" sz="5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新</a:t>
            </a:r>
            <a:r>
              <a:rPr kumimoji="1" lang="ja-JP" altLang="en-US" sz="500" dirty="0">
                <a:latin typeface="Meiryo UI" panose="020B0604030504040204" pitchFamily="50" charset="-128"/>
                <a:ea typeface="Meiryo UI" panose="020B0604030504040204" pitchFamily="50" charset="-128"/>
              </a:rPr>
              <a:t>大阪</a:t>
            </a:r>
            <a:r>
              <a:rPr kumimoji="1" lang="ja-JP" altLang="en-US" sz="5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を中心に、広域交通ネットワークの強化及び連携まちづくりにより</a:t>
            </a:r>
            <a:r>
              <a:rPr kumimoji="1" lang="ja-JP" altLang="en-US" sz="500" dirty="0"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r>
              <a:rPr kumimoji="1" lang="ja-JP" altLang="en-US" sz="5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東西・南北都市軸を強化</a:t>
            </a:r>
            <a:endParaRPr kumimoji="1" lang="en-US" altLang="ja-JP" sz="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 rotWithShape="1">
          <a:blip r:embed="rId3"/>
          <a:srcRect l="18552" t="12495" r="19287" b="13643"/>
          <a:stretch/>
        </p:blipFill>
        <p:spPr>
          <a:xfrm>
            <a:off x="2387314" y="3064217"/>
            <a:ext cx="1700213" cy="13192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76816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6719</TotalTime>
  <Words>1476</Words>
  <Application>Microsoft Office PowerPoint</Application>
  <PresentationFormat>A4 210 x 297 mm</PresentationFormat>
  <Paragraphs>102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Meiryo UI</vt:lpstr>
      <vt:lpstr>UD デジタル 教科書体 NK-B</vt:lpstr>
      <vt:lpstr>UD デジタル 教科書体 NK-R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岩田賢治</dc:creator>
  <cp:lastModifiedBy>森川　達也</cp:lastModifiedBy>
  <cp:revision>954</cp:revision>
  <cp:lastPrinted>2022-07-13T01:18:37Z</cp:lastPrinted>
  <dcterms:created xsi:type="dcterms:W3CDTF">2021-05-22T07:27:20Z</dcterms:created>
  <dcterms:modified xsi:type="dcterms:W3CDTF">2022-07-13T08:53:14Z</dcterms:modified>
</cp:coreProperties>
</file>