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</p:sldIdLst>
  <p:sldSz cx="9906000" cy="6858000" type="A4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793E8"/>
    <a:srgbClr val="E7A2E7"/>
    <a:srgbClr val="B6D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29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1506" y="72"/>
      </p:cViewPr>
      <p:guideLst/>
    </p:cSldViewPr>
  </p:slideViewPr>
  <p:notesTextViewPr>
    <p:cViewPr>
      <p:scale>
        <a:sx n="400" d="100"/>
        <a:sy n="400" d="100"/>
      </p:scale>
      <p:origin x="0" y="-23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07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75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728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109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282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7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17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51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99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9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95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7597D-BD3F-487B-85C7-69E6FBBE5B4D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52E3-CE09-46A6-B08D-749A3C6B2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6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86516" y="2104535"/>
            <a:ext cx="4055018" cy="4716003"/>
          </a:xfrm>
          <a:prstGeom prst="roundRect">
            <a:avLst>
              <a:gd name="adj" fmla="val 1608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36000" tIns="90000" rIns="0" bIns="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5AE927-91F8-4781-BDB6-0C1FF2622A17}"/>
              </a:ext>
            </a:extLst>
          </p:cNvPr>
          <p:cNvSpPr txBox="1"/>
          <p:nvPr/>
        </p:nvSpPr>
        <p:spPr>
          <a:xfrm>
            <a:off x="0" y="92331"/>
            <a:ext cx="9905999" cy="252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>
              <a:lnSpc>
                <a:spcPts val="2300"/>
              </a:lnSpc>
            </a:pPr>
            <a:r>
              <a:rPr kumimoji="1" lang="ja-JP" altLang="en-US" sz="1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新しいまちづくりのグランドデザイン　中間とりまとめ（案）の概要</a:t>
            </a:r>
          </a:p>
        </p:txBody>
      </p:sp>
      <p:sp>
        <p:nvSpPr>
          <p:cNvPr id="248" name="テキスト ボックス 247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38486" y="932171"/>
            <a:ext cx="4068000" cy="1080779"/>
          </a:xfrm>
          <a:prstGeom prst="roundRect">
            <a:avLst>
              <a:gd name="adj" fmla="val 4522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0" tIns="72000" rIns="0" bIns="0" rtlCol="0" anchor="t" anchorCtr="0">
            <a:noAutofit/>
          </a:bodyPr>
          <a:lstStyle/>
          <a:p>
            <a:pPr marL="92075" indent="-92075" algn="just"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◆交通</a:t>
            </a:r>
            <a:r>
              <a:rPr kumimoji="1" lang="ja-JP" altLang="en-US" sz="800" spc="-3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ネットワークを</a:t>
            </a:r>
            <a:r>
              <a:rPr kumimoji="1" lang="ja-JP" altLang="en-US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中心に都市機能が集積した市街地が連坦し、コンパクトな府域を形成</a:t>
            </a:r>
            <a:endParaRPr kumimoji="1" lang="en-US" altLang="ja-JP" sz="800" spc="-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◆近隣府県の主要な都市と一体となって、広域的な経済交流圏を形成</a:t>
            </a:r>
            <a:endParaRPr kumimoji="1" lang="en-US" altLang="ja-JP" sz="800" spc="-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800" spc="-1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◆都市に近接した豊かな自然や歴史・文化資源等の多様な地域資源が集積、アクセスが</a:t>
            </a:r>
            <a:r>
              <a:rPr kumimoji="1" lang="ja-JP" altLang="en-US" sz="800" spc="-1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良い</a:t>
            </a:r>
            <a:endParaRPr kumimoji="1" lang="en-US" altLang="ja-JP" sz="800" spc="-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spc="-3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</a:t>
            </a:r>
            <a:r>
              <a:rPr kumimoji="1" lang="ja-JP" altLang="en-US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西日本経済の中心、世界のゲートウェイの役割とともに、スーパー・メガリージョンの西の核としての機能が求められて</a:t>
            </a:r>
            <a:r>
              <a:rPr kumimoji="1" lang="ja-JP" altLang="en-US" sz="800" spc="-3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いる</a:t>
            </a:r>
            <a:endParaRPr kumimoji="1" lang="en-US" altLang="ja-JP" sz="800" spc="-1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◆１９７０年大阪万博から５０年余りが経過、大阪の成長・発展を支えてきた多くの都市ストックの計画的な更新により、大都市のリノベーションを進めることが</a:t>
            </a:r>
            <a:r>
              <a:rPr kumimoji="1"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重要</a:t>
            </a: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4" name="テキスト ボックス 213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9245599" y="119018"/>
            <a:ext cx="615527" cy="1790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176213" indent="-176213" algn="ctr"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資料１</a:t>
            </a:r>
            <a:endParaRPr kumimoji="1"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5" name="テキスト ボックス 21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72070" y="840489"/>
            <a:ext cx="2155372" cy="170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85725">
              <a:lnSpc>
                <a:spcPts val="1300"/>
              </a:lnSpc>
              <a:tabLst>
                <a:tab pos="93663" algn="l"/>
              </a:tabLst>
            </a:pP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１．大阪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都市圏からみた特徴</a:t>
            </a: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・役割</a:t>
            </a:r>
            <a:endParaRPr kumimoji="1" lang="en-US" altLang="ja-JP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0" name="テキスト ボックス 219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97076" y="2061864"/>
            <a:ext cx="1707507" cy="18016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85725">
              <a:lnSpc>
                <a:spcPts val="1300"/>
              </a:lnSpc>
              <a:tabLst>
                <a:tab pos="93663" algn="l"/>
              </a:tabLst>
            </a:pP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２．めざすべき都市像</a:t>
            </a:r>
            <a:endParaRPr kumimoji="1" lang="en-US" altLang="ja-JP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50035" y="407383"/>
            <a:ext cx="9828000" cy="360000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ポストコロナを見据え、大阪・関西万博やスーパー・メガリージョン形成等のインパクトを活かし、東西二極の一極を担う「副首都」として、さらに成長・発展していくため、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400"/>
              </a:lnSpc>
              <a:tabLst>
                <a:tab pos="93663" algn="l"/>
              </a:tabLst>
            </a:pP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関西圏や大阪都市圏全体を視野に、</a:t>
            </a:r>
            <a:r>
              <a:rPr kumimoji="1" lang="en-US" altLang="ja-JP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2050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年を目標として、大阪のめざすべき都市像やまちづくりの方向性、</a:t>
            </a:r>
            <a:r>
              <a:rPr kumimoji="1" lang="ja-JP" altLang="en-US" sz="11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その推進方策</a:t>
            </a:r>
            <a:r>
              <a:rPr kumimoji="1"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等を示す。</a:t>
            </a:r>
            <a:endParaRPr kumimoji="1" lang="en-US" altLang="ja-JP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6" name="テキスト ボックス 225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166459" y="932171"/>
            <a:ext cx="5723666" cy="4491710"/>
          </a:xfrm>
          <a:prstGeom prst="roundRect">
            <a:avLst>
              <a:gd name="adj" fmla="val 88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 lIns="36000" tIns="126000" rIns="36000" bIns="0" rtlCol="0" anchor="t" anchorCtr="0">
            <a:noAutofit/>
          </a:bodyPr>
          <a:lstStyle/>
          <a:p>
            <a:pPr marL="92075" indent="-92075">
              <a:lnSpc>
                <a:spcPts val="1200"/>
              </a:lnSpc>
              <a:tabLst>
                <a:tab pos="93663" algn="l"/>
              </a:tabLst>
            </a:pPr>
            <a:endParaRPr kumimoji="1" lang="en-US" altLang="ja-JP" sz="900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27" name="テキスト ボックス 226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223840" y="837591"/>
            <a:ext cx="2340000" cy="16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 anchor="ctr" anchorCtr="0">
            <a:noAutofit/>
          </a:bodyPr>
          <a:lstStyle/>
          <a:p>
            <a:pPr marL="85725">
              <a:lnSpc>
                <a:spcPts val="1300"/>
              </a:lnSpc>
              <a:tabLst>
                <a:tab pos="93663" algn="l"/>
              </a:tabLst>
            </a:pPr>
            <a:r>
              <a:rPr kumimoji="1"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1000" dirty="0" err="1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．</a:t>
            </a: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まちづくりの戦略と</a:t>
            </a:r>
            <a:r>
              <a:rPr kumimoji="1" lang="ja-JP" altLang="en-US" sz="1000" dirty="0" smtClean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取組の</a:t>
            </a:r>
            <a:r>
              <a:rPr kumimoji="1" lang="ja-JP" altLang="en-US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方向性</a:t>
            </a:r>
            <a:endParaRPr kumimoji="1" lang="en-US" altLang="ja-JP" sz="10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6" name="テキスト ボックス 175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6102368" y="1397539"/>
            <a:ext cx="1872000" cy="24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txBody>
          <a:bodyPr wrap="square" lIns="18000" tIns="108000" rIns="18000" bIns="0" rtlCol="0" anchor="t" anchorCtr="0">
            <a:noAutofit/>
          </a:bodyPr>
          <a:lstStyle/>
          <a:p>
            <a:pPr marL="92075" indent="-92075" algn="ctr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u="sng" spc="-3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大阪ならでは</a:t>
            </a:r>
            <a:r>
              <a:rPr kumimoji="1" lang="ja-JP" altLang="en-US" sz="800" u="sng" spc="-3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の魅力を活かし、</a:t>
            </a:r>
            <a:endParaRPr kumimoji="1" lang="en-US" altLang="ja-JP" sz="800" u="sng" spc="-3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 algn="ctr">
              <a:lnSpc>
                <a:spcPts val="900"/>
              </a:lnSpc>
              <a:spcAft>
                <a:spcPts val="600"/>
              </a:spcAft>
              <a:tabLst>
                <a:tab pos="0" algn="l"/>
              </a:tabLst>
            </a:pPr>
            <a:r>
              <a:rPr kumimoji="1" lang="ja-JP" altLang="en-US" sz="800" u="sng" spc="-3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暮らしやすさ</a:t>
            </a:r>
            <a:r>
              <a:rPr kumimoji="1" lang="en-US" altLang="ja-JP" sz="800" u="sng" spc="-3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No.1</a:t>
            </a:r>
            <a:r>
              <a:rPr kumimoji="1" lang="ja-JP" altLang="en-US" sz="800" u="sng" spc="-3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都市を実現</a:t>
            </a:r>
            <a:endParaRPr kumimoji="1" lang="en-US" altLang="ja-JP" sz="800" u="sng" spc="-3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１）駅周辺での拠点形成と魅力ある生活圏の創造</a:t>
            </a:r>
            <a:endParaRPr kumimoji="1" lang="en-US" altLang="ja-JP" sz="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・駅周辺の再整備等に併せた都市機能の集積、人中心の空間への転換、鉄道沿線まちづくり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・新たな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ﾓﾋﾞﾘﾃｨの活用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による回遊性の向上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300"/>
              </a:spcBef>
              <a:tabLst>
                <a:tab pos="0" algn="l"/>
              </a:tabLst>
            </a:pPr>
            <a:r>
              <a:rPr kumimoji="1"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2)</a:t>
            </a:r>
            <a:r>
              <a:rPr kumimoji="1"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郊外住</a:t>
            </a:r>
            <a:r>
              <a:rPr kumimoji="1"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宅地を多様</a:t>
            </a:r>
            <a:r>
              <a:rPr kumimoji="1"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な世代が住み、働き、交流するまち</a:t>
            </a:r>
            <a:r>
              <a:rPr kumimoji="1" lang="ja-JP" altLang="en-US" sz="8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へ再編</a:t>
            </a:r>
            <a:endParaRPr kumimoji="1" lang="en-US" altLang="ja-JP" sz="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・働く場の創出や地域の核となる機能の導入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・新たなモビリティを活用した移動の円滑化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・周辺の田園環境を活かした農との共存　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300"/>
              </a:spcBef>
              <a:tabLst>
                <a:tab pos="0" algn="l"/>
              </a:tabLst>
            </a:pPr>
            <a:r>
              <a:rPr kumimoji="1" lang="en-US" altLang="ja-JP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3</a:t>
            </a:r>
            <a:r>
              <a:rPr kumimoji="1" lang="ja-JP" altLang="en-US" sz="8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）豊かな自然を活かしたまちづくり</a:t>
            </a:r>
            <a:endParaRPr kumimoji="1" lang="en-US" altLang="ja-JP" sz="8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en-US" altLang="ja-JP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AI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ｵﾝﾃﾞﾏﾝﾄﾞ交通等による交通アクセスの確保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・既存ストックを活用した働く場</a:t>
            </a:r>
            <a:r>
              <a:rPr kumimoji="1" lang="ja-JP" altLang="en-US" sz="70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</a:t>
            </a:r>
            <a:r>
              <a:rPr kumimoji="1" lang="ja-JP" altLang="en-US" sz="70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の創出、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先端技術を活用した生活支援サービスの提供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・豊かな自然を体験できるまちづくり、ワーケーションやマルチハビテーションの促進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7" name="テキスト ボックス 176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7997357" y="1397539"/>
            <a:ext cx="1872000" cy="24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txBody>
          <a:bodyPr wrap="square" lIns="18000" tIns="108000" rIns="18000" bIns="0" rtlCol="0" anchor="t" anchorCtr="0">
            <a:noAutofit/>
          </a:bodyPr>
          <a:lstStyle/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海</a:t>
            </a:r>
            <a:r>
              <a:rPr kumimoji="1" lang="ja-JP" altLang="en-US" sz="8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・川・山や多様な地域資源を活かし</a:t>
            </a:r>
            <a:r>
              <a:rPr kumimoji="1" lang="ja-JP" altLang="en-US" sz="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、</a:t>
            </a:r>
            <a:endParaRPr kumimoji="1" lang="en-US" altLang="ja-JP" sz="8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kumimoji="1" lang="ja-JP" altLang="en-US" sz="800" u="sng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地域</a:t>
            </a:r>
            <a:r>
              <a:rPr kumimoji="1" lang="ja-JP" altLang="en-US" sz="8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を活性化</a:t>
            </a:r>
            <a:endParaRPr kumimoji="1" lang="en-US" altLang="ja-JP" sz="8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）大阪広域ベイエリア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まちづくり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・多様な地域資源・ストックを活かしたまちづくり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・海上交通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自転車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等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による回遊性の向上 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44000" indent="-180000" algn="just">
              <a:lnSpc>
                <a:spcPts val="900"/>
              </a:lnSpc>
              <a:spcBef>
                <a:spcPts val="4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２）河川空間を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活かした魅力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ある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まちづくり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44000" indent="-180000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・舟運活性化や水辺空間の整備等にぎわい創出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44000" indent="-180000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・サイクル等による回遊性の向上　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44000" indent="-182563" algn="just">
              <a:lnSpc>
                <a:spcPts val="900"/>
              </a:lnSpc>
              <a:spcBef>
                <a:spcPts val="4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３）周辺山系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自然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資源等を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活用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したまちづくり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182563" indent="-182563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・自然公園、歴史・文化、風景地等のﾈｯﾄﾜｰｸ化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82563" indent="-182563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・民活による利用促進・利便性向上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144000" indent="-180000" algn="just">
              <a:lnSpc>
                <a:spcPts val="900"/>
              </a:lnSpc>
              <a:spcBef>
                <a:spcPts val="4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４）多様な地域資源を活かした魅力あふれる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都市空間の</a:t>
            </a: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形成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36513" indent="-73025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・世界遺産など、歴史・文化遺産の魅力発信と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36513" indent="-73025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観光ネットワークの形成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・景観資源やアートを活かしたまちづくり　　　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など</a:t>
            </a: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31262" y="2300467"/>
            <a:ext cx="2899472" cy="1379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（１）まちづくりの基本目標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45" name="テキスト ボックス 14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197200" y="4194943"/>
            <a:ext cx="2772000" cy="11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txBody>
          <a:bodyPr wrap="square" lIns="18000" tIns="72000" rIns="18000" bIns="0" rtlCol="0" anchor="t" anchorCtr="0">
            <a:noAutofit/>
          </a:bodyPr>
          <a:lstStyle/>
          <a:p>
            <a:pPr marL="92075" indent="-92075" algn="ctr">
              <a:lnSpc>
                <a:spcPts val="900"/>
              </a:lnSpc>
              <a:spcBef>
                <a:spcPts val="200"/>
              </a:spcBef>
              <a:spcAft>
                <a:spcPts val="400"/>
              </a:spcAft>
              <a:tabLst>
                <a:tab pos="0" algn="l"/>
              </a:tabLst>
            </a:pPr>
            <a:r>
              <a:rPr kumimoji="1" lang="ja-JP" altLang="en-US" sz="9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人・モノ・情報の交流を促進</a:t>
            </a:r>
            <a:endParaRPr kumimoji="1" lang="en-US" altLang="ja-JP" sz="800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１）交通インフラと連携したまちづくり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・道路ネットワークの機能強化と沿道まちづくり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・交通ネットワークの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充実と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沿線まちづくり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・空港・港湾の機能強化等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4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</a:t>
            </a:r>
            <a:r>
              <a:rPr kumimoji="1" lang="ja-JP" altLang="en-US" sz="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）豊かな都市空間を創造するまちづくり</a:t>
            </a:r>
            <a:endParaRPr kumimoji="1"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人中心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の快適で魅力ある空間の創出</a:t>
            </a:r>
            <a:endParaRPr kumimoji="1" lang="ja-JP" altLang="en-US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・自転車、水上交通、新たなモビリティ、エアモビリティを活用したまちづくり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46" name="テキスト ボックス 145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7053126" y="4194943"/>
            <a:ext cx="2808000" cy="11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txBody>
          <a:bodyPr wrap="square" lIns="18000" tIns="72000" rIns="18000" bIns="0" rtlCol="0" anchor="t" anchorCtr="0">
            <a:noAutofit/>
          </a:bodyPr>
          <a:lstStyle/>
          <a:p>
            <a:pPr marL="92075" indent="-92075" algn="ctr">
              <a:lnSpc>
                <a:spcPts val="900"/>
              </a:lnSpc>
              <a:spcBef>
                <a:spcPts val="200"/>
              </a:spcBef>
              <a:spcAft>
                <a:spcPts val="400"/>
              </a:spcAft>
              <a:tabLst>
                <a:tab pos="0" algn="l"/>
              </a:tabLst>
            </a:pPr>
            <a:r>
              <a:rPr kumimoji="1" lang="ja-JP" altLang="en-US" sz="9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安全・安心でグリーンな社会を実現</a:t>
            </a:r>
            <a:endParaRPr kumimoji="1" lang="en-US" altLang="ja-JP" sz="9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spc="-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kumimoji="1" lang="ja-JP" altLang="en-US" sz="800" spc="-2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）安全・安心なまちづくり</a:t>
            </a:r>
            <a:endParaRPr kumimoji="1" lang="en-US" altLang="ja-JP" sz="800" spc="-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人命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を守る都市機能の強化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・供給処理施設の機能維持</a:t>
            </a:r>
            <a:r>
              <a:rPr kumimoji="1" lang="ja-JP" altLang="en-US" sz="700" spc="-2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再構築とまちづくりへの利活用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spcBef>
                <a:spcPts val="300"/>
              </a:spcBef>
              <a:tabLst>
                <a:tab pos="0" algn="l"/>
              </a:tabLst>
            </a:pPr>
            <a:r>
              <a:rPr kumimoji="1" lang="ja-JP" altLang="en-US" sz="800" spc="-2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２）グリーン社会の実現に向けたまちづくり</a:t>
            </a:r>
            <a:endParaRPr kumimoji="1" lang="en-US" altLang="ja-JP" sz="800" spc="-2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・みどりを活かした魅力あふれるまちづくり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・脱炭素・省エネルギー社会</a:t>
            </a: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の実現に向けた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まちづくり</a:t>
            </a:r>
            <a:endParaRPr kumimoji="1" lang="en-US" altLang="ja-JP" sz="700" spc="-20" dirty="0" smtClean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・資源循環型社会の実現に向けたまちづくり</a:t>
            </a: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75" name="テキスト ボックス 17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206783" y="1397539"/>
            <a:ext cx="1872000" cy="244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  <a:prstDash val="dash"/>
          </a:ln>
        </p:spPr>
        <p:txBody>
          <a:bodyPr wrap="square" lIns="18000" tIns="144000" rIns="18000" bIns="0" rtlCol="0" anchor="t" anchorCtr="0">
            <a:noAutofit/>
          </a:bodyPr>
          <a:lstStyle/>
          <a:p>
            <a:pPr marL="92075" indent="-92075" algn="ctr">
              <a:lnSpc>
                <a:spcPts val="900"/>
              </a:lnSpc>
              <a:spcBef>
                <a:spcPts val="400"/>
              </a:spcBef>
              <a:spcAft>
                <a:spcPts val="600"/>
              </a:spcAft>
              <a:tabLst>
                <a:tab pos="0" algn="l"/>
              </a:tabLst>
            </a:pPr>
            <a:r>
              <a:rPr kumimoji="1" lang="ja-JP" altLang="en-US" sz="800" u="sng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成長・発展をけん引する拠点エリアを形成</a:t>
            </a:r>
            <a:endParaRPr kumimoji="1" lang="en-US" altLang="ja-JP" sz="800" u="sng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L="92075" indent="-92075" algn="just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r>
              <a:rPr kumimoji="1" lang="ja-JP" altLang="en-US" sz="800" spc="-3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１）世界の中で存在感を発揮する拠点エリア</a:t>
            </a:r>
            <a:endParaRPr kumimoji="1" lang="en-US" altLang="ja-JP" sz="800" spc="-3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900"/>
              </a:lnSpc>
              <a:tabLst>
                <a:tab pos="0" algn="l"/>
              </a:tabLst>
            </a:pPr>
            <a:r>
              <a:rPr kumimoji="1" lang="en-US" altLang="ja-JP" sz="8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  </a:t>
            </a:r>
            <a:r>
              <a:rPr kumimoji="1" lang="ja-JP" altLang="en-US" sz="7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都心部やベイエリアにおいて、国際競争力を備えた拠点エリアを形成</a:t>
            </a:r>
            <a:endParaRPr kumimoji="1" lang="en-US" altLang="ja-JP" sz="700" spc="-4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8900" indent="-88900"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7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拠点エリアの候補</a:t>
            </a:r>
            <a:r>
              <a:rPr kumimoji="1" lang="en-US" altLang="ja-JP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「新大阪・大阪エリア」、「大阪城・周辺エリア」</a:t>
            </a:r>
            <a:r>
              <a:rPr kumimoji="1" lang="ja-JP" altLang="en-US" sz="600" spc="-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、「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なんば・天王寺・あべのエリア」、「御堂筋・周辺エリア」、「中之島・周辺エリア」、「夢洲・咲洲エリア」、「堺都心周辺エリア」、</a:t>
            </a:r>
            <a:r>
              <a:rPr kumimoji="1" lang="ja-JP" altLang="en-US" sz="600" spc="-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「関空</a:t>
            </a:r>
            <a:r>
              <a:rPr kumimoji="1" lang="ja-JP" altLang="en-US" sz="600" spc="-4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ja-JP" altLang="en-US" sz="600" spc="-4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りんくう周辺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エリア」</a:t>
            </a:r>
            <a:endParaRPr kumimoji="1" lang="en-US" altLang="ja-JP" sz="700" spc="-4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900"/>
              </a:lnSpc>
              <a:spcBef>
                <a:spcPts val="6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２）大阪の中核を担う拠点エリア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都心部周辺や郊外部において、多</a:t>
            </a:r>
            <a:r>
              <a:rPr kumimoji="1" lang="ja-JP" altLang="en-US" sz="700" spc="-3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様な都市機能を備えた拠点エリアを形成</a:t>
            </a:r>
            <a:endParaRPr kumimoji="1" lang="en-US" altLang="ja-JP" sz="700" spc="-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algn="just">
              <a:lnSpc>
                <a:spcPts val="900"/>
              </a:lnSpc>
              <a:tabLst>
                <a:tab pos="0" algn="l"/>
              </a:tabLst>
            </a:pP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en-US" altLang="ja-JP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【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拠点エリアの候補</a:t>
            </a:r>
            <a:r>
              <a:rPr kumimoji="1" lang="en-US" altLang="ja-JP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】※</a:t>
            </a:r>
            <a:r>
              <a:rPr kumimoji="1" lang="ja-JP" altLang="en-US" sz="600" spc="-4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今後精査</a:t>
            </a:r>
            <a:endParaRPr kumimoji="1" lang="en-US" altLang="ja-JP" sz="600" spc="-3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900"/>
              </a:lnSpc>
              <a:spcBef>
                <a:spcPts val="6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３）経済成長を促す産業拠点・集積エリア</a:t>
            </a:r>
            <a:endParaRPr kumimoji="1"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indent="-88900" algn="just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ものづくり産業や健康・医療関連産業、環境・ 新エネ産業など、大阪の成長・発展をけん引する産業拠点エリアの形成や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、幹線道路沿道やベイエリア等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での新たな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産業用地等の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創出　など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 algn="just">
              <a:lnSpc>
                <a:spcPts val="900"/>
              </a:lnSpc>
              <a:spcBef>
                <a:spcPts val="200"/>
              </a:spcBef>
              <a:tabLst>
                <a:tab pos="0" algn="l"/>
              </a:tabLst>
            </a:pP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219483" y="1318091"/>
            <a:ext cx="360000" cy="14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lIns="0" tIns="36000" rIns="0" bIns="0" rtlCol="0" anchor="t" anchorCtr="0">
            <a:noAutofit/>
          </a:bodyPr>
          <a:lstStyle/>
          <a:p>
            <a:pPr marL="92075" indent="-92075" algn="ctr">
              <a:lnSpc>
                <a:spcPts val="700"/>
              </a:lnSpc>
              <a:tabLst>
                <a:tab pos="93663" algn="l"/>
              </a:tabLst>
            </a:pPr>
            <a:r>
              <a:rPr kumimoji="1" lang="ja-JP" altLang="en-US" sz="7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戦略１</a:t>
            </a:r>
            <a:endParaRPr kumimoji="1" lang="en-US" altLang="ja-JP" sz="7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6115068" y="1318091"/>
            <a:ext cx="360000" cy="14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lIns="0" tIns="36000" rIns="0" bIns="0" rtlCol="0" anchor="t" anchorCtr="0">
            <a:noAutofit/>
          </a:bodyPr>
          <a:lstStyle/>
          <a:p>
            <a:pPr marL="92075" indent="-92075" algn="ctr">
              <a:lnSpc>
                <a:spcPts val="700"/>
              </a:lnSpc>
              <a:tabLst>
                <a:tab pos="93663" algn="l"/>
              </a:tabLst>
            </a:pPr>
            <a:r>
              <a:rPr kumimoji="1" lang="ja-JP" altLang="en-US" sz="7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戦略２</a:t>
            </a:r>
            <a:endParaRPr kumimoji="1" lang="en-US" altLang="ja-JP" sz="7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8010057" y="1318091"/>
            <a:ext cx="360000" cy="14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lIns="0" tIns="36000" rIns="0" bIns="0" rtlCol="0" anchor="t" anchorCtr="0">
            <a:noAutofit/>
          </a:bodyPr>
          <a:lstStyle/>
          <a:p>
            <a:pPr marL="92075" indent="-92075" algn="ctr">
              <a:lnSpc>
                <a:spcPts val="700"/>
              </a:lnSpc>
              <a:tabLst>
                <a:tab pos="93663" algn="l"/>
              </a:tabLst>
            </a:pPr>
            <a:r>
              <a:rPr kumimoji="1" lang="ja-JP" altLang="en-US" sz="7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戦略３</a:t>
            </a:r>
            <a:endParaRPr kumimoji="1" lang="en-US" altLang="ja-JP" sz="7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6" name="二等辺三角形 35"/>
          <p:cNvSpPr/>
          <p:nvPr/>
        </p:nvSpPr>
        <p:spPr>
          <a:xfrm>
            <a:off x="4788280" y="3913525"/>
            <a:ext cx="4500176" cy="180000"/>
          </a:xfrm>
          <a:prstGeom prst="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800"/>
              </a:lnSpc>
            </a:pPr>
            <a:r>
              <a:rPr kumimoji="1" lang="ja-JP" altLang="en-US" sz="1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支える</a:t>
            </a:r>
          </a:p>
        </p:txBody>
      </p:sp>
      <p:sp>
        <p:nvSpPr>
          <p:cNvPr id="474" name="テキスト ボックス 473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212442" y="4126824"/>
            <a:ext cx="360000" cy="14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lIns="0" tIns="36000" rIns="0" bIns="0" rtlCol="0" anchor="t" anchorCtr="0">
            <a:noAutofit/>
          </a:bodyPr>
          <a:lstStyle/>
          <a:p>
            <a:pPr marL="92075" indent="-92075" algn="ctr">
              <a:lnSpc>
                <a:spcPts val="700"/>
              </a:lnSpc>
              <a:tabLst>
                <a:tab pos="93663" algn="l"/>
              </a:tabLst>
            </a:pPr>
            <a:r>
              <a:rPr kumimoji="1" lang="ja-JP" altLang="en-US" sz="7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戦略４</a:t>
            </a:r>
            <a:endParaRPr kumimoji="1" lang="en-US" altLang="ja-JP" sz="7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5" name="テキスト ボックス 474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7068366" y="4126824"/>
            <a:ext cx="360000" cy="144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3175">
            <a:solidFill>
              <a:schemeClr val="bg2">
                <a:lumMod val="50000"/>
              </a:schemeClr>
            </a:solidFill>
          </a:ln>
        </p:spPr>
        <p:txBody>
          <a:bodyPr wrap="square" lIns="0" tIns="36000" rIns="0" bIns="0" rtlCol="0" anchor="t" anchorCtr="0">
            <a:noAutofit/>
          </a:bodyPr>
          <a:lstStyle/>
          <a:p>
            <a:pPr marL="92075" indent="-92075" algn="ctr">
              <a:lnSpc>
                <a:spcPts val="700"/>
              </a:lnSpc>
              <a:tabLst>
                <a:tab pos="93663" algn="l"/>
              </a:tabLst>
            </a:pPr>
            <a:r>
              <a:rPr kumimoji="1" lang="ja-JP" altLang="en-US" sz="7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戦略５</a:t>
            </a:r>
            <a:endParaRPr kumimoji="1" lang="en-US" altLang="ja-JP" sz="7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7" name="タイトル 1"/>
          <p:cNvSpPr txBox="1">
            <a:spLocks/>
          </p:cNvSpPr>
          <p:nvPr/>
        </p:nvSpPr>
        <p:spPr>
          <a:xfrm>
            <a:off x="184504" y="2454718"/>
            <a:ext cx="1764000" cy="36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769" kern="120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+mj-cs"/>
              </a:defRPr>
            </a:lvl1pPr>
          </a:lstStyle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未来社会を支え、新たな価値を</a:t>
            </a:r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創造し続ける、人中心のまちづくり</a:t>
            </a:r>
            <a:endPara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2007566" y="2441195"/>
            <a:ext cx="2052000" cy="393746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①魅力的な国際都市として成長する大阪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②健康長寿で誰もが幸せを実感しながら暮らせる大阪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r>
              <a:rPr kumimoji="1" lang="ja-JP" altLang="en-US" sz="7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③未来へつながる安全・安心な大阪</a:t>
            </a:r>
            <a:endParaRPr kumimoji="1" lang="en-US" altLang="ja-JP" sz="6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31262" y="2869653"/>
            <a:ext cx="2899472" cy="13791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9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kumimoji="1" lang="ja-JP" altLang="en-US" sz="9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（２）めざすべき都市構造</a:t>
            </a:r>
            <a:endPara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67673" y="3053135"/>
            <a:ext cx="2340000" cy="138202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r>
              <a:rPr kumimoji="1" lang="ja-JP" altLang="en-US" sz="800" spc="-6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</a:t>
            </a:r>
            <a:r>
              <a:rPr kumimoji="1" lang="ja-JP" altLang="en-US" sz="800" spc="-6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広域</a:t>
            </a:r>
            <a:r>
              <a:rPr kumimoji="1" lang="ja-JP" altLang="en-US" sz="800" spc="-6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ﾚﾍﾞﾙ</a:t>
            </a:r>
            <a:r>
              <a:rPr kumimoji="1" lang="ja-JP" altLang="en-US" sz="800" spc="-6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</a:t>
            </a:r>
            <a:r>
              <a:rPr kumimoji="1" lang="ja-JP" altLang="en-US" sz="800" spc="-6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広域的な都市構造を活かした都市圏の形成</a:t>
            </a:r>
            <a:endParaRPr kumimoji="1" lang="en-US" altLang="ja-JP" sz="700" spc="-6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130382" y="3279193"/>
            <a:ext cx="2160000" cy="880306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>
              <a:lnSpc>
                <a:spcPts val="900"/>
              </a:lnSpc>
              <a:tabLst>
                <a:tab pos="93663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国土軸や環状軸、空港・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港湾</a:t>
            </a:r>
            <a:r>
              <a:rPr kumimoji="1" lang="ja-JP" altLang="en-US" sz="700" dirty="0" smtClean="0">
                <a:solidFill>
                  <a:srgbClr val="FF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・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新幹線等の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広域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交通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インフラなど、広域的な都市構造を活かし、ｽｰﾊﾟｰ・ﾒｶﾞﾘｰｼﾞｮﾝの西の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核、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世界のｹﾞｰﾄｳｪｲに相応しい都市圏を形成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5725" indent="-85725">
              <a:lnSpc>
                <a:spcPts val="900"/>
              </a:lnSpc>
              <a:spcBef>
                <a:spcPts val="600"/>
              </a:spcBef>
              <a:tabLst>
                <a:tab pos="93663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➢都心部や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ベイエリア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において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国際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競争力を備えた拠点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エリアを形成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 marL="85725" indent="-85725">
              <a:lnSpc>
                <a:spcPts val="900"/>
              </a:lnSpc>
              <a:tabLst>
                <a:tab pos="93663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➢産業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拠点エリアの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形成や新たな産業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用地等の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創出を誘導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64046" y="4297099"/>
            <a:ext cx="2719006" cy="138202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 marL="92075" indent="-92075">
              <a:lnSpc>
                <a:spcPts val="1000"/>
              </a:lnSpc>
              <a:tabLst>
                <a:tab pos="93663" algn="l"/>
              </a:tabLst>
            </a:pPr>
            <a:r>
              <a:rPr kumimoji="1" lang="ja-JP" altLang="en-US" sz="8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◆府域レベル：マルチハブ＆ネットワーク型都市構造の形成</a:t>
            </a:r>
            <a:endParaRPr kumimoji="1" lang="en-US" altLang="ja-JP" sz="700" spc="-2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126325" y="4460771"/>
            <a:ext cx="3857148" cy="381494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>
              <a:lnSpc>
                <a:spcPts val="900"/>
              </a:lnSpc>
              <a:tabLst>
                <a:tab pos="93663" algn="l"/>
              </a:tabLst>
            </a:pP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都心部の拠点開発効果の府域への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波及や、コロナ禍を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契機とした多様な働き方・暮らし方を選択できるまちの実現に向け、放射・環状</a:t>
            </a:r>
            <a:r>
              <a:rPr kumimoji="1" lang="ja-JP" altLang="en-US" sz="7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の都市軸上に多様</a:t>
            </a:r>
            <a:r>
              <a:rPr kumimoji="1" lang="ja-JP" altLang="en-US" sz="7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な都市機能を備えた拠点エリアや魅力ある生活圏を形成し、相互に連携する都市構造をめざす</a:t>
            </a:r>
            <a:endParaRPr kumimoji="1" lang="en-US" altLang="ja-JP" sz="7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264AED56-D301-42FD-8946-AFFEFDAACF45}"/>
              </a:ext>
            </a:extLst>
          </p:cNvPr>
          <p:cNvGrpSpPr/>
          <p:nvPr/>
        </p:nvGrpSpPr>
        <p:grpSpPr>
          <a:xfrm>
            <a:off x="117421" y="4820966"/>
            <a:ext cx="3954369" cy="1980000"/>
            <a:chOff x="791766" y="2940692"/>
            <a:chExt cx="4476293" cy="2241336"/>
          </a:xfrm>
        </p:grpSpPr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D347BD15-64D0-4CF7-ADC3-AF2AF699623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941" r="13754" b="15935"/>
            <a:stretch/>
          </p:blipFill>
          <p:spPr>
            <a:xfrm>
              <a:off x="2013523" y="2940692"/>
              <a:ext cx="2072396" cy="2241336"/>
            </a:xfrm>
            <a:prstGeom prst="rect">
              <a:avLst/>
            </a:prstGeom>
          </p:spPr>
        </p:pic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DCD4E2EB-BDB4-4952-8561-B6230C8FE05A}"/>
                </a:ext>
              </a:extLst>
            </p:cNvPr>
            <p:cNvSpPr txBox="1"/>
            <p:nvPr/>
          </p:nvSpPr>
          <p:spPr>
            <a:xfrm>
              <a:off x="791766" y="3059947"/>
              <a:ext cx="1385552" cy="65202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18000" rIns="0" bIns="0" rtlCol="0" anchor="t" anchorCtr="0">
              <a:no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交通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ネットワークの強化やネットワークを活かしたまちづくりによ</a:t>
              </a: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り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、都市軸を強化</a:t>
              </a:r>
              <a:endPara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08" name="直線コネクタ 107">
              <a:extLst>
                <a:ext uri="{FF2B5EF4-FFF2-40B4-BE49-F238E27FC236}">
                  <a16:creationId xmlns:a16="http://schemas.microsoft.com/office/drawing/2014/main" id="{CA65236B-84F7-4976-9A5E-BB392CD055CB}"/>
                </a:ext>
              </a:extLst>
            </p:cNvPr>
            <p:cNvCxnSpPr>
              <a:cxnSpLocks/>
              <a:endCxn id="107" idx="3"/>
            </p:cNvCxnSpPr>
            <p:nvPr/>
          </p:nvCxnSpPr>
          <p:spPr>
            <a:xfrm flipH="1" flipV="1">
              <a:off x="2177318" y="3385959"/>
              <a:ext cx="774821" cy="132347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C29B0EE1-298E-4A97-8060-0F1AE31B95C9}"/>
                </a:ext>
              </a:extLst>
            </p:cNvPr>
            <p:cNvSpPr txBox="1"/>
            <p:nvPr/>
          </p:nvSpPr>
          <p:spPr>
            <a:xfrm>
              <a:off x="3988581" y="3600216"/>
              <a:ext cx="1263297" cy="453274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0" rIns="0" bIns="0" rtlCol="0" anchor="ctr" anchorCtr="0">
              <a:no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主要</a:t>
              </a: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な駅周辺や生活の中心と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なる場への都市機能の集積など、集約型の歩いて暮らせるまちづくりを推進</a:t>
              </a:r>
              <a:endParaRPr kumimoji="1"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24632C92-98F5-442E-880C-365093CAFC24}"/>
                </a:ext>
              </a:extLst>
            </p:cNvPr>
            <p:cNvCxnSpPr>
              <a:cxnSpLocks/>
              <a:stCxn id="109" idx="1"/>
            </p:cNvCxnSpPr>
            <p:nvPr/>
          </p:nvCxnSpPr>
          <p:spPr>
            <a:xfrm flipH="1" flipV="1">
              <a:off x="3494863" y="3822414"/>
              <a:ext cx="493718" cy="444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17228946-D12A-4FE6-9261-97738D21D255}"/>
                </a:ext>
              </a:extLst>
            </p:cNvPr>
            <p:cNvCxnSpPr>
              <a:cxnSpLocks/>
              <a:endCxn id="109" idx="1"/>
            </p:cNvCxnSpPr>
            <p:nvPr/>
          </p:nvCxnSpPr>
          <p:spPr>
            <a:xfrm flipV="1">
              <a:off x="3485439" y="3826854"/>
              <a:ext cx="503142" cy="604595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22B9B6C2-BCFA-442B-B02D-0812AB9AB464}"/>
                </a:ext>
              </a:extLst>
            </p:cNvPr>
            <p:cNvSpPr txBox="1"/>
            <p:nvPr/>
          </p:nvSpPr>
          <p:spPr>
            <a:xfrm>
              <a:off x="804859" y="4219881"/>
              <a:ext cx="1181794" cy="3260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0" rIns="0" bIns="0" rtlCol="0" anchor="ctr" anchorCtr="0">
              <a:no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国際</a:t>
              </a: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競争力を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備えた都心部やベイエリアの形成</a:t>
              </a:r>
              <a:endPara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FE3A54EA-DDE8-4E2A-8707-123D8CA90C00}"/>
                </a:ext>
              </a:extLst>
            </p:cNvPr>
            <p:cNvCxnSpPr>
              <a:cxnSpLocks/>
              <a:stCxn id="113" idx="3"/>
            </p:cNvCxnSpPr>
            <p:nvPr/>
          </p:nvCxnSpPr>
          <p:spPr>
            <a:xfrm flipV="1">
              <a:off x="1986653" y="4080623"/>
              <a:ext cx="583777" cy="302265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直線コネクタ 114">
              <a:extLst>
                <a:ext uri="{FF2B5EF4-FFF2-40B4-BE49-F238E27FC236}">
                  <a16:creationId xmlns:a16="http://schemas.microsoft.com/office/drawing/2014/main" id="{33104E4A-4F98-47D9-A4BD-E04AC41BA0FD}"/>
                </a:ext>
              </a:extLst>
            </p:cNvPr>
            <p:cNvCxnSpPr>
              <a:cxnSpLocks/>
              <a:stCxn id="118" idx="1"/>
            </p:cNvCxnSpPr>
            <p:nvPr/>
          </p:nvCxnSpPr>
          <p:spPr>
            <a:xfrm flipH="1">
              <a:off x="2984965" y="3217574"/>
              <a:ext cx="1019797" cy="17697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直線コネクタ 115">
              <a:extLst>
                <a:ext uri="{FF2B5EF4-FFF2-40B4-BE49-F238E27FC236}">
                  <a16:creationId xmlns:a16="http://schemas.microsoft.com/office/drawing/2014/main" id="{18709950-1203-4680-9026-B01ABFFB8A07}"/>
                </a:ext>
              </a:extLst>
            </p:cNvPr>
            <p:cNvCxnSpPr>
              <a:cxnSpLocks/>
              <a:stCxn id="118" idx="1"/>
            </p:cNvCxnSpPr>
            <p:nvPr/>
          </p:nvCxnSpPr>
          <p:spPr>
            <a:xfrm flipH="1">
              <a:off x="3471420" y="3217574"/>
              <a:ext cx="533342" cy="326591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直線コネクタ 116">
              <a:extLst>
                <a:ext uri="{FF2B5EF4-FFF2-40B4-BE49-F238E27FC236}">
                  <a16:creationId xmlns:a16="http://schemas.microsoft.com/office/drawing/2014/main" id="{5449D7C3-9C03-499D-B981-E78BE6AE4B74}"/>
                </a:ext>
              </a:extLst>
            </p:cNvPr>
            <p:cNvCxnSpPr>
              <a:cxnSpLocks/>
              <a:endCxn id="127" idx="1"/>
            </p:cNvCxnSpPr>
            <p:nvPr/>
          </p:nvCxnSpPr>
          <p:spPr>
            <a:xfrm>
              <a:off x="3180282" y="4683110"/>
              <a:ext cx="773885" cy="178733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テキスト ボックス 117">
              <a:extLst>
                <a:ext uri="{FF2B5EF4-FFF2-40B4-BE49-F238E27FC236}">
                  <a16:creationId xmlns:a16="http://schemas.microsoft.com/office/drawing/2014/main" id="{5D05F269-569F-44E0-B66C-9C8ACC2E688B}"/>
                </a:ext>
              </a:extLst>
            </p:cNvPr>
            <p:cNvSpPr txBox="1"/>
            <p:nvPr/>
          </p:nvSpPr>
          <p:spPr>
            <a:xfrm>
              <a:off x="4004762" y="3074943"/>
              <a:ext cx="1263297" cy="28526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0" rIns="0" bIns="0" rtlCol="0" anchor="ctr" anchorCtr="0">
              <a:no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多様な都市機能を備えた府域の中核を担う拠点エリアを形成</a:t>
              </a:r>
            </a:p>
          </p:txBody>
        </p:sp>
        <p:cxnSp>
          <p:nvCxnSpPr>
            <p:cNvPr id="119" name="直線コネクタ 118">
              <a:extLst>
                <a:ext uri="{FF2B5EF4-FFF2-40B4-BE49-F238E27FC236}">
                  <a16:creationId xmlns:a16="http://schemas.microsoft.com/office/drawing/2014/main" id="{18709950-1203-4680-9026-B01ABFFB8A07}"/>
                </a:ext>
              </a:extLst>
            </p:cNvPr>
            <p:cNvCxnSpPr>
              <a:cxnSpLocks/>
              <a:stCxn id="118" idx="1"/>
            </p:cNvCxnSpPr>
            <p:nvPr/>
          </p:nvCxnSpPr>
          <p:spPr>
            <a:xfrm flipH="1">
              <a:off x="3282763" y="3217574"/>
              <a:ext cx="721999" cy="550214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線コネクタ 124">
              <a:extLst>
                <a:ext uri="{FF2B5EF4-FFF2-40B4-BE49-F238E27FC236}">
                  <a16:creationId xmlns:a16="http://schemas.microsoft.com/office/drawing/2014/main" id="{31A6918D-DB8E-43C1-BC79-EA2A4B5307F2}"/>
                </a:ext>
              </a:extLst>
            </p:cNvPr>
            <p:cNvCxnSpPr>
              <a:cxnSpLocks/>
              <a:stCxn id="113" idx="3"/>
            </p:cNvCxnSpPr>
            <p:nvPr/>
          </p:nvCxnSpPr>
          <p:spPr>
            <a:xfrm flipV="1">
              <a:off x="1986653" y="4104789"/>
              <a:ext cx="911459" cy="278099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直線コネクタ 125">
              <a:extLst>
                <a:ext uri="{FF2B5EF4-FFF2-40B4-BE49-F238E27FC236}">
                  <a16:creationId xmlns:a16="http://schemas.microsoft.com/office/drawing/2014/main" id="{D8EFABA5-EC09-4DFC-90CC-81EB9DDDAB87}"/>
                </a:ext>
              </a:extLst>
            </p:cNvPr>
            <p:cNvCxnSpPr>
              <a:cxnSpLocks/>
              <a:stCxn id="113" idx="3"/>
            </p:cNvCxnSpPr>
            <p:nvPr/>
          </p:nvCxnSpPr>
          <p:spPr>
            <a:xfrm>
              <a:off x="1986653" y="4382888"/>
              <a:ext cx="475725" cy="191161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テキスト ボックス 126">
              <a:extLst>
                <a:ext uri="{FF2B5EF4-FFF2-40B4-BE49-F238E27FC236}">
                  <a16:creationId xmlns:a16="http://schemas.microsoft.com/office/drawing/2014/main" id="{C67CEC16-553A-40BA-B9B9-E87ACCAE4FAB}"/>
                </a:ext>
              </a:extLst>
            </p:cNvPr>
            <p:cNvSpPr txBox="1"/>
            <p:nvPr/>
          </p:nvSpPr>
          <p:spPr>
            <a:xfrm>
              <a:off x="3954166" y="4658085"/>
              <a:ext cx="1299563" cy="40751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txBody>
            <a:bodyPr wrap="square" lIns="36000" tIns="0" rIns="0" bIns="0" rtlCol="0" anchor="ctr" anchorCtr="0">
              <a:noAutofit/>
            </a:bodyPr>
            <a:lstStyle/>
            <a:p>
              <a:pPr>
                <a:lnSpc>
                  <a:spcPts val="900"/>
                </a:lnSpc>
              </a:pP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みどり豊かな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環境と都心部等へのアクセス性を</a:t>
              </a:r>
              <a:r>
                <a:rPr kumimoji="1" lang="ja-JP" altLang="en-US" sz="600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活かした魅力ある</a:t>
              </a:r>
              <a:r>
                <a:rPr kumimoji="1" lang="ja-JP" altLang="en-US" sz="600" dirty="0" smtClean="0">
                  <a:latin typeface="Meiryo UI" panose="020B0604030504040204" pitchFamily="50" charset="-128"/>
                  <a:ea typeface="Meiryo UI" panose="020B0604030504040204" pitchFamily="50" charset="-128"/>
                </a:rPr>
                <a:t>まちづくりの推進</a:t>
              </a:r>
              <a:endParaRPr kumimoji="1" lang="en-US" altLang="ja-JP" sz="6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43" name="直線コネクタ 142">
              <a:extLst>
                <a:ext uri="{FF2B5EF4-FFF2-40B4-BE49-F238E27FC236}">
                  <a16:creationId xmlns:a16="http://schemas.microsoft.com/office/drawing/2014/main" id="{CA65236B-84F7-4976-9A5E-BB392CD055CB}"/>
                </a:ext>
              </a:extLst>
            </p:cNvPr>
            <p:cNvCxnSpPr>
              <a:cxnSpLocks/>
              <a:endCxn id="107" idx="3"/>
            </p:cNvCxnSpPr>
            <p:nvPr/>
          </p:nvCxnSpPr>
          <p:spPr>
            <a:xfrm flipH="1" flipV="1">
              <a:off x="2177318" y="3385959"/>
              <a:ext cx="645304" cy="297672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5449D7C3-9C03-499D-B981-E78BE6AE4B74}"/>
                </a:ext>
              </a:extLst>
            </p:cNvPr>
            <p:cNvCxnSpPr>
              <a:cxnSpLocks/>
              <a:endCxn id="109" idx="1"/>
            </p:cNvCxnSpPr>
            <p:nvPr/>
          </p:nvCxnSpPr>
          <p:spPr>
            <a:xfrm flipV="1">
              <a:off x="3737010" y="3826854"/>
              <a:ext cx="251572" cy="126800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CA65236B-84F7-4976-9A5E-BB392CD055CB}"/>
                </a:ext>
              </a:extLst>
            </p:cNvPr>
            <p:cNvCxnSpPr>
              <a:cxnSpLocks/>
              <a:endCxn id="107" idx="3"/>
            </p:cNvCxnSpPr>
            <p:nvPr/>
          </p:nvCxnSpPr>
          <p:spPr>
            <a:xfrm flipH="1" flipV="1">
              <a:off x="2177318" y="3385959"/>
              <a:ext cx="330624" cy="214257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直線コネクタ 121">
              <a:extLst>
                <a:ext uri="{FF2B5EF4-FFF2-40B4-BE49-F238E27FC236}">
                  <a16:creationId xmlns:a16="http://schemas.microsoft.com/office/drawing/2014/main" id="{CA65236B-84F7-4976-9A5E-BB392CD055CB}"/>
                </a:ext>
              </a:extLst>
            </p:cNvPr>
            <p:cNvCxnSpPr>
              <a:cxnSpLocks/>
              <a:endCxn id="107" idx="3"/>
            </p:cNvCxnSpPr>
            <p:nvPr/>
          </p:nvCxnSpPr>
          <p:spPr>
            <a:xfrm flipH="1" flipV="1">
              <a:off x="2177318" y="3385959"/>
              <a:ext cx="570122" cy="649475"/>
            </a:xfrm>
            <a:prstGeom prst="line">
              <a:avLst/>
            </a:prstGeom>
            <a:ln w="9525">
              <a:solidFill>
                <a:schemeClr val="bg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230780" y="1029929"/>
            <a:ext cx="5567270" cy="283363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>
              <a:lnSpc>
                <a:spcPts val="1100"/>
              </a:lnSpc>
              <a:tabLst>
                <a:tab pos="93663" algn="l"/>
              </a:tabLst>
            </a:pP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広域的な視点から取り組むべき５つのまちづくりの戦略とその</a:t>
            </a:r>
            <a:r>
              <a:rPr kumimoji="1" lang="ja-JP" altLang="en-US" sz="800" dirty="0" smtClean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取組の</a:t>
            </a:r>
            <a:r>
              <a:rPr kumimoji="1"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方向性を示し、民間活力を最大限活かしながら、多様な主体が一体となって取組を進める。</a:t>
            </a:r>
            <a:endParaRPr kumimoji="1" lang="en-US" altLang="ja-JP" sz="8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D584E0BA-A9FD-4A94-B448-A211C17F7630}"/>
              </a:ext>
            </a:extLst>
          </p:cNvPr>
          <p:cNvSpPr txBox="1"/>
          <p:nvPr/>
        </p:nvSpPr>
        <p:spPr>
          <a:xfrm>
            <a:off x="4196550" y="5497919"/>
            <a:ext cx="5663484" cy="203925"/>
          </a:xfrm>
          <a:prstGeom prst="rect">
            <a:avLst/>
          </a:prstGeom>
          <a:noFill/>
          <a:ln>
            <a:noFill/>
          </a:ln>
        </p:spPr>
        <p:txBody>
          <a:bodyPr wrap="square" lIns="36000" tIns="0" rIns="36000" bIns="0" rtlCol="0" anchor="t" anchorCtr="0">
            <a:noAutofit/>
          </a:bodyPr>
          <a:lstStyle/>
          <a:p>
            <a:pPr marL="85725" indent="-85725">
              <a:lnSpc>
                <a:spcPts val="1400"/>
              </a:lnSpc>
              <a:tabLst>
                <a:tab pos="93663" algn="l"/>
              </a:tabLst>
            </a:pP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今後、それぞれの項目についてブラッシュアップを図るとともに、以下について検討する。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70" name="グループ化 69"/>
          <p:cNvGrpSpPr/>
          <p:nvPr/>
        </p:nvGrpSpPr>
        <p:grpSpPr>
          <a:xfrm>
            <a:off x="4166458" y="6245405"/>
            <a:ext cx="2700000" cy="575133"/>
            <a:chOff x="3483511" y="6287764"/>
            <a:chExt cx="2700000" cy="575133"/>
          </a:xfrm>
        </p:grpSpPr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3483511" y="6358897"/>
              <a:ext cx="2700000" cy="504000"/>
            </a:xfrm>
            <a:prstGeom prst="roundRect">
              <a:avLst>
                <a:gd name="adj" fmla="val 12578"/>
              </a:avLst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36000" tIns="10800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  <a:tabLst>
                  <a:tab pos="93663" algn="l"/>
                </a:tabLst>
              </a:pPr>
              <a:r>
                <a:rPr kumimoji="1" lang="ja-JP" altLang="en-US" sz="800" spc="-2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・規制緩和や公民</a:t>
              </a:r>
              <a:r>
                <a:rPr kumimoji="1" lang="ja-JP" altLang="en-US" sz="800" spc="-2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連携の促進など</a:t>
              </a:r>
              <a:r>
                <a:rPr kumimoji="1" lang="ja-JP" altLang="en-US" sz="800" spc="-2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、</a:t>
              </a:r>
              <a:r>
                <a:rPr kumimoji="1" lang="ja-JP" altLang="en-US" sz="800" spc="-2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民間主導による取組</a:t>
              </a:r>
              <a:r>
                <a:rPr kumimoji="1" lang="ja-JP" altLang="en-US" sz="800" spc="-2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の</a:t>
              </a:r>
              <a:r>
                <a:rPr kumimoji="1" lang="ja-JP" altLang="en-US" sz="800" spc="-2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推進</a:t>
              </a:r>
              <a:endParaRPr kumimoji="1" lang="ja-JP" altLang="en-US" sz="800" spc="-2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  <a:p>
              <a:pPr marL="92075" indent="-92075">
                <a:lnSpc>
                  <a:spcPts val="1000"/>
                </a:lnSpc>
                <a:tabLst>
                  <a:tab pos="93663" algn="l"/>
                </a:tabLst>
              </a:pPr>
              <a:r>
                <a:rPr kumimoji="1" lang="ja-JP" altLang="en-US" sz="800" dirty="0" smtClean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・</a:t>
              </a: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府、市町村、民間団体等による推進体制の構築　等</a:t>
              </a:r>
              <a:endParaRPr kumimoji="1"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2" name="テキスト ボックス 71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3540664" y="6287764"/>
              <a:ext cx="2124000" cy="16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85725">
                <a:lnSpc>
                  <a:spcPts val="1300"/>
                </a:lnSpc>
                <a:tabLst>
                  <a:tab pos="93663" algn="l"/>
                </a:tabLst>
              </a:pPr>
              <a:r>
                <a:rPr kumimoji="1" lang="ja-JP" altLang="en-US" sz="10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　グランドデザインの推進に向けて</a:t>
              </a:r>
              <a:endParaRPr kumimoji="1"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73" name="グループ化 72"/>
          <p:cNvGrpSpPr/>
          <p:nvPr/>
        </p:nvGrpSpPr>
        <p:grpSpPr>
          <a:xfrm>
            <a:off x="6901913" y="6263876"/>
            <a:ext cx="2988000" cy="565608"/>
            <a:chOff x="6406516" y="6297289"/>
            <a:chExt cx="2988000" cy="565608"/>
          </a:xfrm>
        </p:grpSpPr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6406516" y="6358897"/>
              <a:ext cx="2988000" cy="504000"/>
            </a:xfrm>
            <a:prstGeom prst="roundRect">
              <a:avLst>
                <a:gd name="adj" fmla="val 12578"/>
              </a:avLst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36000" tIns="108000" rIns="0" bIns="0" rtlCol="0" anchor="ctr" anchorCtr="0">
              <a:noAutofit/>
            </a:bodyPr>
            <a:lstStyle/>
            <a:p>
              <a:pPr>
                <a:lnSpc>
                  <a:spcPts val="1100"/>
                </a:lnSpc>
                <a:tabLst>
                  <a:tab pos="0" algn="l"/>
                </a:tabLst>
              </a:pP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重点プロジェクト等について、</a:t>
              </a:r>
              <a:r>
                <a:rPr kumimoji="1" lang="en-US" altLang="ja-JP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2050</a:t>
              </a: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年を見据えた、短期・中期・長期を目標年次とした取組ロードマップ（</a:t>
              </a:r>
              <a:r>
                <a:rPr kumimoji="1" lang="en-US" altLang="ja-JP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2025</a:t>
              </a: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年、</a:t>
              </a:r>
              <a:r>
                <a:rPr kumimoji="1" lang="en-US" altLang="ja-JP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2030</a:t>
              </a: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年、</a:t>
              </a:r>
              <a:r>
                <a:rPr kumimoji="1" lang="en-US" altLang="ja-JP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2040</a:t>
              </a: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年）</a:t>
              </a:r>
              <a:endParaRPr kumimoji="1"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6463667" y="6297289"/>
              <a:ext cx="1404000" cy="16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85725">
                <a:lnSpc>
                  <a:spcPts val="1300"/>
                </a:lnSpc>
                <a:tabLst>
                  <a:tab pos="93663" algn="l"/>
                </a:tabLst>
              </a:pPr>
              <a:r>
                <a:rPr kumimoji="1" lang="ja-JP" altLang="en-US" sz="10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</a:t>
              </a:r>
              <a:r>
                <a:rPr kumimoji="1" lang="ja-JP" altLang="en-US" sz="100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　取組ロードマップ</a:t>
              </a:r>
              <a:endParaRPr kumimoji="1"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76" name="グループ化 75"/>
          <p:cNvGrpSpPr/>
          <p:nvPr/>
        </p:nvGrpSpPr>
        <p:grpSpPr>
          <a:xfrm>
            <a:off x="4166458" y="5716930"/>
            <a:ext cx="2700000" cy="467133"/>
            <a:chOff x="3483511" y="6287764"/>
            <a:chExt cx="2700000" cy="467133"/>
          </a:xfrm>
        </p:grpSpPr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3483511" y="6358897"/>
              <a:ext cx="2700000" cy="396000"/>
            </a:xfrm>
            <a:prstGeom prst="roundRect">
              <a:avLst>
                <a:gd name="adj" fmla="val 12578"/>
              </a:avLst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36000" tIns="108000" rIns="0" bIns="0" rtlCol="0" anchor="ctr" anchorCtr="0">
              <a:noAutofit/>
            </a:bodyPr>
            <a:lstStyle/>
            <a:p>
              <a:pPr>
                <a:lnSpc>
                  <a:spcPts val="1000"/>
                </a:lnSpc>
                <a:tabLst>
                  <a:tab pos="93663" algn="l"/>
                </a:tabLst>
              </a:pP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戦略と取組みの方向性を踏まえた、大阪全体のまちづくりプロジェクトの提示</a:t>
              </a:r>
              <a:endParaRPr kumimoji="1"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3540664" y="6287764"/>
              <a:ext cx="2124000" cy="16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85725">
                <a:lnSpc>
                  <a:spcPts val="1300"/>
                </a:lnSpc>
                <a:tabLst>
                  <a:tab pos="93663" algn="l"/>
                </a:tabLst>
              </a:pPr>
              <a:r>
                <a:rPr kumimoji="1" lang="ja-JP" altLang="en-US" sz="10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　まちづくりプロジェクト図</a:t>
              </a:r>
              <a:endParaRPr kumimoji="1"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grpSp>
        <p:nvGrpSpPr>
          <p:cNvPr id="79" name="グループ化 78"/>
          <p:cNvGrpSpPr/>
          <p:nvPr/>
        </p:nvGrpSpPr>
        <p:grpSpPr>
          <a:xfrm>
            <a:off x="6901913" y="5735401"/>
            <a:ext cx="2988000" cy="457608"/>
            <a:chOff x="6406516" y="6297289"/>
            <a:chExt cx="2988000" cy="457608"/>
          </a:xfrm>
        </p:grpSpPr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6406516" y="6358897"/>
              <a:ext cx="2988000" cy="396000"/>
            </a:xfrm>
            <a:prstGeom prst="roundRect">
              <a:avLst>
                <a:gd name="adj" fmla="val 12578"/>
              </a:avLst>
            </a:prstGeom>
            <a:solidFill>
              <a:schemeClr val="bg1"/>
            </a:solidFill>
            <a:ln>
              <a:solidFill>
                <a:schemeClr val="bg2">
                  <a:lumMod val="50000"/>
                </a:schemeClr>
              </a:solidFill>
            </a:ln>
          </p:spPr>
          <p:txBody>
            <a:bodyPr wrap="square" lIns="36000" tIns="108000" rIns="0" bIns="0" rtlCol="0" anchor="ctr" anchorCtr="0">
              <a:noAutofit/>
            </a:bodyPr>
            <a:lstStyle/>
            <a:p>
              <a:pPr>
                <a:lnSpc>
                  <a:spcPts val="1100"/>
                </a:lnSpc>
                <a:tabLst>
                  <a:tab pos="0" algn="l"/>
                </a:tabLst>
              </a:pPr>
              <a:r>
                <a:rPr kumimoji="1" lang="ja-JP" altLang="en-US" sz="800" dirty="0"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パースやストーリー等を用いたまちの将来像やライフスタイルのイメージの提示</a:t>
              </a:r>
              <a:endParaRPr kumimoji="1" lang="en-US" altLang="ja-JP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D584E0BA-A9FD-4A94-B448-A211C17F7630}"/>
                </a:ext>
              </a:extLst>
            </p:cNvPr>
            <p:cNvSpPr txBox="1"/>
            <p:nvPr/>
          </p:nvSpPr>
          <p:spPr>
            <a:xfrm>
              <a:off x="6463667" y="6297289"/>
              <a:ext cx="1404000" cy="16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square" lIns="0" tIns="0" rIns="0" bIns="0" rtlCol="0" anchor="ctr" anchorCtr="0">
              <a:noAutofit/>
            </a:bodyPr>
            <a:lstStyle/>
            <a:p>
              <a:pPr marL="85725">
                <a:lnSpc>
                  <a:spcPts val="1300"/>
                </a:lnSpc>
                <a:tabLst>
                  <a:tab pos="93663" algn="l"/>
                </a:tabLst>
              </a:pPr>
              <a:r>
                <a:rPr kumimoji="1" lang="ja-JP" altLang="en-US" sz="1000" dirty="0">
                  <a:solidFill>
                    <a:schemeClr val="bg1"/>
                  </a:solidFill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○　将来イメージ</a:t>
              </a:r>
              <a:endParaRPr kumimoji="1" lang="en-US" altLang="ja-JP" sz="10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endParaRPr>
            </a:p>
          </p:txBody>
        </p:sp>
      </p:grp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DCD4E2EB-BDB4-4952-8561-B6230C8FE05A}"/>
              </a:ext>
            </a:extLst>
          </p:cNvPr>
          <p:cNvSpPr txBox="1"/>
          <p:nvPr/>
        </p:nvSpPr>
        <p:spPr>
          <a:xfrm>
            <a:off x="147033" y="5189280"/>
            <a:ext cx="1152000" cy="288000"/>
          </a:xfrm>
          <a:prstGeom prst="bracketPair">
            <a:avLst>
              <a:gd name="adj" fmla="val 11691"/>
            </a:avLst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lIns="36000" tIns="18000" rIns="0" bIns="0" rtlCol="0" anchor="t" anchorCtr="0">
            <a:noAutofit/>
          </a:bodyPr>
          <a:lstStyle/>
          <a:p>
            <a:pPr>
              <a:lnSpc>
                <a:spcPts val="700"/>
              </a:lnSpc>
            </a:pP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を中心に、広域交通ネットワークの強化及び連携まちづくりにより</a:t>
            </a:r>
            <a:r>
              <a:rPr kumimoji="1" lang="ja-JP" altLang="en-US" sz="5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5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東西・南北都市軸を強化</a:t>
            </a:r>
            <a:endParaRPr kumimoji="1" lang="en-US" altLang="ja-JP" sz="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l="18552" t="12495" r="19287" b="13643"/>
          <a:stretch/>
        </p:blipFill>
        <p:spPr>
          <a:xfrm>
            <a:off x="2387314" y="3064217"/>
            <a:ext cx="1700213" cy="1319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681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6719</TotalTime>
  <Words>1476</Words>
  <Application>Microsoft Office PowerPoint</Application>
  <PresentationFormat>A4 210 x 297 mm</PresentationFormat>
  <Paragraphs>102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UD デジタル 教科書体 NK-B</vt:lpstr>
      <vt:lpstr>UD デジタル 教科書体 NK-R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岩田賢治</dc:creator>
  <cp:lastModifiedBy>森川　達也</cp:lastModifiedBy>
  <cp:revision>954</cp:revision>
  <cp:lastPrinted>2022-07-13T01:18:37Z</cp:lastPrinted>
  <dcterms:created xsi:type="dcterms:W3CDTF">2021-05-22T07:27:20Z</dcterms:created>
  <dcterms:modified xsi:type="dcterms:W3CDTF">2022-07-13T08:53:14Z</dcterms:modified>
</cp:coreProperties>
</file>