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Lst>
  <p:sldSz cx="9906000" cy="6858000" type="A4"/>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3E8"/>
    <a:srgbClr val="E7A2E7"/>
    <a:srgbClr val="B6D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6" autoAdjust="0"/>
    <p:restoredTop sz="94434" autoAdjust="0"/>
  </p:normalViewPr>
  <p:slideViewPr>
    <p:cSldViewPr snapToGrid="0">
      <p:cViewPr varScale="1">
        <p:scale>
          <a:sx n="70" d="100"/>
          <a:sy n="70" d="100"/>
        </p:scale>
        <p:origin x="15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24270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72275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380472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303110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400282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38567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146517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58451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126599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373709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302495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7597D-BD3F-487B-85C7-69E6FBBE5B4D}" type="datetimeFigureOut">
              <a:rPr kumimoji="1" lang="ja-JP" altLang="en-US" smtClean="0"/>
              <a:t>2022/5/9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415466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テキスト ボックス 122">
            <a:extLst>
              <a:ext uri="{FF2B5EF4-FFF2-40B4-BE49-F238E27FC236}">
                <a16:creationId xmlns:a16="http://schemas.microsoft.com/office/drawing/2014/main" id="{D584E0BA-A9FD-4A94-B448-A211C17F7630}"/>
              </a:ext>
            </a:extLst>
          </p:cNvPr>
          <p:cNvSpPr txBox="1"/>
          <p:nvPr/>
        </p:nvSpPr>
        <p:spPr>
          <a:xfrm>
            <a:off x="42927" y="2609850"/>
            <a:ext cx="4055018" cy="4240530"/>
          </a:xfrm>
          <a:prstGeom prst="roundRect">
            <a:avLst>
              <a:gd name="adj" fmla="val 1608"/>
            </a:avLst>
          </a:prstGeom>
          <a:solidFill>
            <a:schemeClr val="bg1"/>
          </a:solidFill>
          <a:ln>
            <a:solidFill>
              <a:schemeClr val="bg2">
                <a:lumMod val="50000"/>
              </a:schemeClr>
            </a:solidFill>
          </a:ln>
        </p:spPr>
        <p:txBody>
          <a:bodyPr wrap="square" lIns="36000" tIns="90000" rIns="0" bIns="0" rtlCol="0" anchor="t" anchorCtr="0">
            <a:noAutofit/>
          </a:bodyPr>
          <a:lstStyle/>
          <a:p>
            <a:pPr marL="92075" indent="-92075">
              <a:lnSpc>
                <a:spcPts val="1000"/>
              </a:lnSpc>
              <a:tabLst>
                <a:tab pos="93663" algn="l"/>
              </a:tabLst>
            </a:pP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pic>
        <p:nvPicPr>
          <p:cNvPr id="3" name="図 2"/>
          <p:cNvPicPr>
            <a:picLocks noChangeAspect="1"/>
          </p:cNvPicPr>
          <p:nvPr/>
        </p:nvPicPr>
        <p:blipFill rotWithShape="1">
          <a:blip r:embed="rId2"/>
          <a:srcRect l="14886" r="19714"/>
          <a:stretch/>
        </p:blipFill>
        <p:spPr>
          <a:xfrm>
            <a:off x="100013" y="4931482"/>
            <a:ext cx="1754152" cy="1944000"/>
          </a:xfrm>
          <a:prstGeom prst="rect">
            <a:avLst/>
          </a:prstGeom>
          <a:ln>
            <a:noFill/>
          </a:ln>
          <a:effectLst>
            <a:softEdge rad="112500"/>
          </a:effectLst>
        </p:spPr>
      </p:pic>
      <p:sp>
        <p:nvSpPr>
          <p:cNvPr id="4" name="テキスト ボックス 3">
            <a:extLst>
              <a:ext uri="{FF2B5EF4-FFF2-40B4-BE49-F238E27FC236}">
                <a16:creationId xmlns:a16="http://schemas.microsoft.com/office/drawing/2014/main" id="{F05AE927-91F8-4781-BDB6-0C1FF2622A17}"/>
              </a:ext>
            </a:extLst>
          </p:cNvPr>
          <p:cNvSpPr txBox="1"/>
          <p:nvPr/>
        </p:nvSpPr>
        <p:spPr>
          <a:xfrm>
            <a:off x="0" y="92331"/>
            <a:ext cx="9905999" cy="252000"/>
          </a:xfrm>
          <a:prstGeom prst="rect">
            <a:avLst/>
          </a:prstGeom>
          <a:solidFill>
            <a:schemeClr val="accent1">
              <a:lumMod val="75000"/>
            </a:schemeClr>
          </a:solidFill>
        </p:spPr>
        <p:txBody>
          <a:bodyPr wrap="square" lIns="0" tIns="0" rIns="0" bIns="0" rtlCol="0" anchor="ctr" anchorCtr="0">
            <a:noAutofit/>
          </a:bodyPr>
          <a:lstStyle/>
          <a:p>
            <a:pPr algn="ctr">
              <a:lnSpc>
                <a:spcPts val="2300"/>
              </a:lnSpc>
            </a:pP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新しいまちづくりのグランドデザイン（たたき台）</a:t>
            </a:r>
          </a:p>
        </p:txBody>
      </p:sp>
      <p:sp>
        <p:nvSpPr>
          <p:cNvPr id="248" name="テキスト ボックス 247">
            <a:extLst>
              <a:ext uri="{FF2B5EF4-FFF2-40B4-BE49-F238E27FC236}">
                <a16:creationId xmlns:a16="http://schemas.microsoft.com/office/drawing/2014/main" id="{D584E0BA-A9FD-4A94-B448-A211C17F7630}"/>
              </a:ext>
            </a:extLst>
          </p:cNvPr>
          <p:cNvSpPr txBox="1"/>
          <p:nvPr/>
        </p:nvSpPr>
        <p:spPr>
          <a:xfrm>
            <a:off x="48202" y="932171"/>
            <a:ext cx="4068000" cy="1542963"/>
          </a:xfrm>
          <a:prstGeom prst="roundRect">
            <a:avLst>
              <a:gd name="adj" fmla="val 4522"/>
            </a:avLst>
          </a:prstGeom>
          <a:solidFill>
            <a:schemeClr val="bg1"/>
          </a:solidFill>
          <a:ln>
            <a:solidFill>
              <a:schemeClr val="bg2">
                <a:lumMod val="50000"/>
              </a:schemeClr>
            </a:solidFill>
          </a:ln>
        </p:spPr>
        <p:txBody>
          <a:bodyPr wrap="square" lIns="0" tIns="72000" rIns="0" bIns="0" rtlCol="0" anchor="t" anchorCtr="0">
            <a:noAutofit/>
          </a:bodyPr>
          <a:lstStyle/>
          <a:p>
            <a:pPr marL="92075" indent="-92075" algn="just">
              <a:lnSpc>
                <a:spcPts val="1100"/>
              </a:lnSpc>
              <a:tabLst>
                <a:tab pos="93663" algn="l"/>
              </a:tabLst>
            </a:pPr>
            <a:r>
              <a:rPr kumimoji="1" lang="ja-JP" altLang="en-US" sz="800" spc="-30" dirty="0">
                <a:latin typeface="UD デジタル 教科書体 NK-R" panose="02020400000000000000" pitchFamily="18" charset="-128"/>
                <a:ea typeface="UD デジタル 教科書体 NK-R" panose="02020400000000000000" pitchFamily="18" charset="-128"/>
              </a:rPr>
              <a:t>　◆交通ネットワーク上を中心に都市機能が集積した市街地が連坦し、コンパクトな府域を形成</a:t>
            </a:r>
            <a:endParaRPr kumimoji="1" lang="en-US" altLang="ja-JP" sz="800" spc="-30" dirty="0">
              <a:latin typeface="UD デジタル 教科書体 NK-R" panose="02020400000000000000" pitchFamily="18" charset="-128"/>
              <a:ea typeface="UD デジタル 教科書体 NK-R" panose="02020400000000000000" pitchFamily="18" charset="-128"/>
            </a:endParaRPr>
          </a:p>
          <a:p>
            <a:pPr marL="92075" indent="-92075" algn="just">
              <a:lnSpc>
                <a:spcPts val="1100"/>
              </a:lnSpc>
              <a:tabLst>
                <a:tab pos="93663" algn="l"/>
              </a:tabLst>
            </a:pPr>
            <a:r>
              <a:rPr kumimoji="1" lang="ja-JP" altLang="en-US" sz="800" spc="-30" dirty="0">
                <a:latin typeface="UD デジタル 教科書体 NK-R" panose="02020400000000000000" pitchFamily="18" charset="-128"/>
                <a:ea typeface="UD デジタル 教科書体 NK-R" panose="02020400000000000000" pitchFamily="18" charset="-128"/>
              </a:rPr>
              <a:t>　◆近隣府県の個性ある都市と一体となって都市圏を形成</a:t>
            </a:r>
            <a:endParaRPr kumimoji="1" lang="en-US" altLang="ja-JP" sz="800" spc="-30" dirty="0">
              <a:latin typeface="UD デジタル 教科書体 NK-R" panose="02020400000000000000" pitchFamily="18" charset="-128"/>
              <a:ea typeface="UD デジタル 教科書体 NK-R" panose="02020400000000000000" pitchFamily="18" charset="-128"/>
            </a:endParaRPr>
          </a:p>
          <a:p>
            <a:pPr marL="92075" indent="-92075" algn="just">
              <a:lnSpc>
                <a:spcPts val="1100"/>
              </a:lnSpc>
              <a:tabLst>
                <a:tab pos="93663" algn="l"/>
              </a:tabLst>
            </a:pPr>
            <a:r>
              <a:rPr kumimoji="1" lang="ja-JP" altLang="en-US" sz="800" dirty="0">
                <a:latin typeface="UD デジタル 教科書体 NK-R" panose="02020400000000000000" pitchFamily="18" charset="-128"/>
                <a:ea typeface="UD デジタル 教科書体 NK-R" panose="02020400000000000000" pitchFamily="18" charset="-128"/>
              </a:rPr>
              <a:t>　◆大都市でありながら、豊かな自然環境や歴史・文化資源等の多様な地域資源が集積</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180000" indent="-216000" algn="just">
              <a:lnSpc>
                <a:spcPts val="1100"/>
              </a:lnSpc>
              <a:tabLst>
                <a:tab pos="93663" algn="l"/>
              </a:tabLst>
            </a:pPr>
            <a:r>
              <a:rPr kumimoji="1" lang="ja-JP" altLang="en-US" sz="800" dirty="0">
                <a:latin typeface="UD デジタル 教科書体 NK-R" panose="02020400000000000000" pitchFamily="18" charset="-128"/>
                <a:ea typeface="UD デジタル 教科書体 NK-R" panose="02020400000000000000" pitchFamily="18" charset="-128"/>
              </a:rPr>
              <a:t>　◆１９７０年大阪万博から５０年余りが経過、大阪の成長・発展を支えてきた多くの都市ストックの更新により、大都市のリノベーションが可能</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gn="just">
              <a:lnSpc>
                <a:spcPts val="1100"/>
              </a:lnSpc>
              <a:tabLst>
                <a:tab pos="93663" algn="l"/>
              </a:tabLst>
            </a:pPr>
            <a:r>
              <a:rPr kumimoji="1" lang="ja-JP" altLang="en-US" sz="800" dirty="0">
                <a:latin typeface="UD デジタル 教科書体 NK-R" panose="02020400000000000000" pitchFamily="18" charset="-128"/>
                <a:ea typeface="UD デジタル 教科書体 NK-R" panose="02020400000000000000" pitchFamily="18" charset="-128"/>
              </a:rPr>
              <a:t>　◆大阪版</a:t>
            </a:r>
            <a:r>
              <a:rPr kumimoji="1" lang="en-US" altLang="ja-JP" sz="800" dirty="0">
                <a:latin typeface="UD デジタル 教科書体 NK-R" panose="02020400000000000000" pitchFamily="18" charset="-128"/>
                <a:ea typeface="UD デジタル 教科書体 NK-R" panose="02020400000000000000" pitchFamily="18" charset="-128"/>
              </a:rPr>
              <a:t>BID</a:t>
            </a:r>
            <a:r>
              <a:rPr kumimoji="1" lang="ja-JP" altLang="en-US" sz="800" dirty="0">
                <a:latin typeface="UD デジタル 教科書体 NK-R" panose="02020400000000000000" pitchFamily="18" charset="-128"/>
                <a:ea typeface="UD デジタル 教科書体 NK-R" panose="02020400000000000000" pitchFamily="18" charset="-128"/>
              </a:rPr>
              <a:t>制度を全国に先駆け立ち上げるなど、民間の力を活用したまちづくりを推進</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88900" indent="-88900" algn="just">
              <a:lnSpc>
                <a:spcPts val="1100"/>
              </a:lnSpc>
              <a:spcBef>
                <a:spcPts val="200"/>
              </a:spcBef>
              <a:tabLst>
                <a:tab pos="177800" algn="l"/>
              </a:tabLst>
            </a:pPr>
            <a:r>
              <a:rPr kumimoji="1" lang="ja-JP" altLang="en-US" sz="800" dirty="0">
                <a:latin typeface="UD デジタル 教科書体 NK-R" panose="02020400000000000000" pitchFamily="18" charset="-128"/>
                <a:ea typeface="UD デジタル 教科書体 NK-R" panose="02020400000000000000" pitchFamily="18" charset="-128"/>
              </a:rPr>
              <a:t>⇒多様な都市機能・地域資源等が集積する強みを活かし、ポストコロナを見据え</a:t>
            </a:r>
            <a:r>
              <a:rPr kumimoji="1" lang="ja-JP" altLang="en-US" sz="800" dirty="0" smtClean="0">
                <a:latin typeface="UD デジタル 教科書体 NK-R" panose="02020400000000000000" pitchFamily="18" charset="-128"/>
                <a:ea typeface="UD デジタル 教科書体 NK-R" panose="02020400000000000000" pitchFamily="18" charset="-128"/>
              </a:rPr>
              <a:t>、</a:t>
            </a:r>
            <a:r>
              <a:rPr kumimoji="1" lang="en-US" altLang="ja-JP" sz="800" dirty="0">
                <a:latin typeface="UD デジタル 教科書体 NK-B" panose="02020700000000000000" pitchFamily="18" charset="-128"/>
                <a:ea typeface="UD デジタル 教科書体 NK-B" panose="02020700000000000000" pitchFamily="18" charset="-128"/>
              </a:rPr>
              <a:t> SDG</a:t>
            </a:r>
            <a:r>
              <a:rPr kumimoji="1" lang="ja-JP" altLang="en-US" sz="800" dirty="0" err="1">
                <a:latin typeface="UD デジタル 教科書体 NK-B" panose="02020700000000000000" pitchFamily="18" charset="-128"/>
                <a:ea typeface="UD デジタル 教科書体 NK-B" panose="02020700000000000000" pitchFamily="18" charset="-128"/>
              </a:rPr>
              <a:t>ｓ</a:t>
            </a:r>
            <a:r>
              <a:rPr kumimoji="1" lang="ja-JP" altLang="en-US" sz="800" dirty="0">
                <a:latin typeface="UD デジタル 教科書体 NK-B" panose="02020700000000000000" pitchFamily="18" charset="-128"/>
                <a:ea typeface="UD デジタル 教科書体 NK-B" panose="02020700000000000000" pitchFamily="18" charset="-128"/>
              </a:rPr>
              <a:t>の</a:t>
            </a:r>
            <a:r>
              <a:rPr kumimoji="1" lang="ja-JP" altLang="en-US" sz="800" dirty="0" smtClean="0">
                <a:latin typeface="UD デジタル 教科書体 NK-B" panose="02020700000000000000" pitchFamily="18" charset="-128"/>
                <a:ea typeface="UD デジタル 教科書体 NK-B" panose="02020700000000000000" pitchFamily="18" charset="-128"/>
              </a:rPr>
              <a:t>達成</a:t>
            </a:r>
            <a:r>
              <a:rPr kumimoji="1" lang="ja-JP" altLang="en-US" sz="800" dirty="0">
                <a:latin typeface="UD デジタル 教科書体 NK-R" panose="02020400000000000000" pitchFamily="18" charset="-128"/>
                <a:ea typeface="UD デジタル 教科書体 NK-R" panose="02020400000000000000" pitchFamily="18" charset="-128"/>
              </a:rPr>
              <a:t>ととも</a:t>
            </a:r>
            <a:r>
              <a:rPr kumimoji="1" lang="ja-JP" altLang="en-US" sz="800" dirty="0" smtClean="0">
                <a:latin typeface="UD デジタル 教科書体 NK-R" panose="02020400000000000000" pitchFamily="18" charset="-128"/>
                <a:ea typeface="UD デジタル 教科書体 NK-R" panose="02020400000000000000" pitchFamily="18" charset="-128"/>
              </a:rPr>
              <a:t>に、万博</a:t>
            </a:r>
            <a:r>
              <a:rPr kumimoji="1" lang="ja-JP" altLang="en-US" sz="800">
                <a:latin typeface="UD デジタル 教科書体 NK-R" panose="02020400000000000000" pitchFamily="18" charset="-128"/>
                <a:ea typeface="UD デジタル 教科書体 NK-R" panose="02020400000000000000" pitchFamily="18" charset="-128"/>
              </a:rPr>
              <a:t>を</a:t>
            </a:r>
            <a:r>
              <a:rPr kumimoji="1" lang="ja-JP" altLang="en-US" sz="800" smtClean="0">
                <a:latin typeface="UD デジタル 教科書体 NK-R" panose="02020400000000000000" pitchFamily="18" charset="-128"/>
                <a:ea typeface="UD デジタル 教科書体 NK-R" panose="02020400000000000000" pitchFamily="18" charset="-128"/>
              </a:rPr>
              <a:t>契機とした</a:t>
            </a:r>
            <a:r>
              <a:rPr kumimoji="1" lang="ja-JP" altLang="en-US" sz="800" b="1" dirty="0" smtClean="0">
                <a:latin typeface="UD デジタル 教科書体 NK-B" panose="02020700000000000000" pitchFamily="18" charset="-128"/>
                <a:ea typeface="UD デジタル 教科書体 NK-B" panose="02020700000000000000" pitchFamily="18" charset="-128"/>
              </a:rPr>
              <a:t>最先端</a:t>
            </a:r>
            <a:r>
              <a:rPr kumimoji="1" lang="ja-JP" altLang="en-US" sz="800" b="1" dirty="0">
                <a:latin typeface="UD デジタル 教科書体 NK-B" panose="02020700000000000000" pitchFamily="18" charset="-128"/>
                <a:ea typeface="UD デジタル 教科書体 NK-B" panose="02020700000000000000" pitchFamily="18" charset="-128"/>
              </a:rPr>
              <a:t>テクノロジーの導入やグリーン社会の実現など</a:t>
            </a:r>
            <a:r>
              <a:rPr kumimoji="1" lang="ja-JP" altLang="en-US" sz="800" dirty="0">
                <a:latin typeface="UD デジタル 教科書体 NK-R" panose="02020400000000000000" pitchFamily="18" charset="-128"/>
                <a:ea typeface="UD デジタル 教科書体 NK-R" panose="02020400000000000000" pitchFamily="18" charset="-128"/>
              </a:rPr>
              <a:t>、都市機能・空間を次世代型に更新し、</a:t>
            </a:r>
            <a:r>
              <a:rPr kumimoji="1" lang="ja-JP" altLang="en-US" sz="800" b="1" dirty="0">
                <a:latin typeface="UD デジタル 教科書体 NK-B" panose="02020700000000000000" pitchFamily="18" charset="-128"/>
                <a:ea typeface="UD デジタル 教科書体 NK-B" panose="02020700000000000000" pitchFamily="18" charset="-128"/>
              </a:rPr>
              <a:t>東西二極の一極を担う副首都として、国際金融など多様な機能を備えた世界から選ばれる都市</a:t>
            </a:r>
            <a:r>
              <a:rPr kumimoji="1" lang="ja-JP" altLang="en-US" sz="800" dirty="0">
                <a:latin typeface="UD デジタル 教科書体 NK-R" panose="02020400000000000000" pitchFamily="18" charset="-128"/>
                <a:ea typeface="UD デジタル 教科書体 NK-R" panose="02020400000000000000" pitchFamily="18" charset="-128"/>
              </a:rPr>
              <a:t>を形成することが求められる。</a:t>
            </a: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215" name="テキスト ボックス 214">
            <a:extLst>
              <a:ext uri="{FF2B5EF4-FFF2-40B4-BE49-F238E27FC236}">
                <a16:creationId xmlns:a16="http://schemas.microsoft.com/office/drawing/2014/main" id="{D584E0BA-A9FD-4A94-B448-A211C17F7630}"/>
              </a:ext>
            </a:extLst>
          </p:cNvPr>
          <p:cNvSpPr txBox="1"/>
          <p:nvPr/>
        </p:nvSpPr>
        <p:spPr>
          <a:xfrm>
            <a:off x="81787" y="840489"/>
            <a:ext cx="1465880"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１．大阪都市圏の特徴等</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20" name="テキスト ボックス 219">
            <a:extLst>
              <a:ext uri="{FF2B5EF4-FFF2-40B4-BE49-F238E27FC236}">
                <a16:creationId xmlns:a16="http://schemas.microsoft.com/office/drawing/2014/main" id="{D584E0BA-A9FD-4A94-B448-A211C17F7630}"/>
              </a:ext>
            </a:extLst>
          </p:cNvPr>
          <p:cNvSpPr txBox="1"/>
          <p:nvPr/>
        </p:nvSpPr>
        <p:spPr>
          <a:xfrm>
            <a:off x="81787" y="2529717"/>
            <a:ext cx="1707507"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２．めざすべき都市像</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8" name="テキスト ボックス 57">
            <a:extLst>
              <a:ext uri="{FF2B5EF4-FFF2-40B4-BE49-F238E27FC236}">
                <a16:creationId xmlns:a16="http://schemas.microsoft.com/office/drawing/2014/main" id="{D584E0BA-A9FD-4A94-B448-A211C17F7630}"/>
              </a:ext>
            </a:extLst>
          </p:cNvPr>
          <p:cNvSpPr txBox="1"/>
          <p:nvPr/>
        </p:nvSpPr>
        <p:spPr>
          <a:xfrm>
            <a:off x="267091" y="508124"/>
            <a:ext cx="9503354" cy="360000"/>
          </a:xfrm>
          <a:prstGeom prst="rect">
            <a:avLst/>
          </a:prstGeom>
          <a:noFill/>
          <a:ln>
            <a:noFill/>
          </a:ln>
        </p:spPr>
        <p:txBody>
          <a:bodyPr wrap="square" lIns="36000" tIns="0" rIns="36000" bIns="0" rtlCol="0" anchor="t" anchorCtr="0">
            <a:noAutofit/>
          </a:bodyPr>
          <a:lstStyle/>
          <a:p>
            <a:pPr>
              <a:lnSpc>
                <a:spcPts val="1200"/>
              </a:lnSpc>
              <a:tabLst>
                <a:tab pos="93663" algn="l"/>
              </a:tabLst>
            </a:pPr>
            <a:r>
              <a:rPr kumimoji="1" lang="ja-JP" altLang="en-US" sz="1100" spc="100" dirty="0">
                <a:latin typeface="UD デジタル 教科書体 NK-B" panose="02020700000000000000" pitchFamily="18" charset="-128"/>
                <a:ea typeface="UD デジタル 教科書体 NK-B" panose="02020700000000000000" pitchFamily="18" charset="-128"/>
              </a:rPr>
              <a:t>　大阪・関西万博やスーパー・メガリージョン形成等のインパクトを活かし、東西二極の一極を担う「副首都」として、さらに成長・発展していくため、</a:t>
            </a:r>
            <a:endParaRPr kumimoji="1" lang="en-US" altLang="ja-JP" sz="1100" spc="100" dirty="0">
              <a:latin typeface="UD デジタル 教科書体 NK-B" panose="02020700000000000000" pitchFamily="18" charset="-128"/>
              <a:ea typeface="UD デジタル 教科書体 NK-B" panose="02020700000000000000" pitchFamily="18" charset="-128"/>
            </a:endParaRPr>
          </a:p>
          <a:p>
            <a:pPr>
              <a:lnSpc>
                <a:spcPts val="1200"/>
              </a:lnSpc>
              <a:tabLst>
                <a:tab pos="93663" algn="l"/>
              </a:tabLst>
            </a:pPr>
            <a:r>
              <a:rPr kumimoji="1" lang="ja-JP" altLang="en-US" sz="1100" spc="100" dirty="0">
                <a:latin typeface="UD デジタル 教科書体 NK-B" panose="02020700000000000000" pitchFamily="18" charset="-128"/>
                <a:ea typeface="UD デジタル 教科書体 NK-B" panose="02020700000000000000" pitchFamily="18" charset="-128"/>
              </a:rPr>
              <a:t>関西圏や大阪都市圏全体を視野に、</a:t>
            </a:r>
            <a:r>
              <a:rPr kumimoji="1" lang="en-US" altLang="ja-JP" sz="1100" spc="100" dirty="0">
                <a:latin typeface="UD デジタル 教科書体 NK-B" panose="02020700000000000000" pitchFamily="18" charset="-128"/>
                <a:ea typeface="UD デジタル 教科書体 NK-B" panose="02020700000000000000" pitchFamily="18" charset="-128"/>
              </a:rPr>
              <a:t>2050</a:t>
            </a:r>
            <a:r>
              <a:rPr kumimoji="1" lang="ja-JP" altLang="en-US" sz="1100" spc="100" dirty="0">
                <a:latin typeface="UD デジタル 教科書体 NK-B" panose="02020700000000000000" pitchFamily="18" charset="-128"/>
                <a:ea typeface="UD デジタル 教科書体 NK-B" panose="02020700000000000000" pitchFamily="18" charset="-128"/>
              </a:rPr>
              <a:t>年を目標として、大阪のめざすべき都市像やまちづくりの方向性、その実現方策等を示す。</a:t>
            </a:r>
            <a:endParaRPr kumimoji="1" lang="en-US" altLang="ja-JP" sz="1100" spc="100" dirty="0">
              <a:latin typeface="UD デジタル 教科書体 NK-B" panose="02020700000000000000" pitchFamily="18" charset="-128"/>
              <a:ea typeface="UD デジタル 教科書体 NK-B" panose="02020700000000000000" pitchFamily="18" charset="-128"/>
            </a:endParaRPr>
          </a:p>
        </p:txBody>
      </p:sp>
      <p:grpSp>
        <p:nvGrpSpPr>
          <p:cNvPr id="9" name="グループ化 8"/>
          <p:cNvGrpSpPr/>
          <p:nvPr/>
        </p:nvGrpSpPr>
        <p:grpSpPr>
          <a:xfrm>
            <a:off x="4180610" y="5966093"/>
            <a:ext cx="5702530" cy="370204"/>
            <a:chOff x="3483512" y="5831496"/>
            <a:chExt cx="5702530" cy="370204"/>
          </a:xfrm>
        </p:grpSpPr>
        <p:sp>
          <p:nvSpPr>
            <p:cNvPr id="190" name="テキスト ボックス 189">
              <a:extLst>
                <a:ext uri="{FF2B5EF4-FFF2-40B4-BE49-F238E27FC236}">
                  <a16:creationId xmlns:a16="http://schemas.microsoft.com/office/drawing/2014/main" id="{D584E0BA-A9FD-4A94-B448-A211C17F7630}"/>
                </a:ext>
              </a:extLst>
            </p:cNvPr>
            <p:cNvSpPr txBox="1"/>
            <p:nvPr/>
          </p:nvSpPr>
          <p:spPr>
            <a:xfrm>
              <a:off x="3483512" y="5913700"/>
              <a:ext cx="5702530" cy="288000"/>
            </a:xfrm>
            <a:prstGeom prst="roundRect">
              <a:avLst>
                <a:gd name="adj" fmla="val 11006"/>
              </a:avLst>
            </a:prstGeom>
            <a:solidFill>
              <a:schemeClr val="bg1"/>
            </a:solidFill>
            <a:ln>
              <a:solidFill>
                <a:schemeClr val="bg2">
                  <a:lumMod val="50000"/>
                </a:schemeClr>
              </a:solidFill>
            </a:ln>
          </p:spPr>
          <p:txBody>
            <a:bodyPr wrap="square" lIns="36000" tIns="108000" rIns="36000" bIns="0" rtlCol="0" anchor="ctr" anchorCtr="0">
              <a:noAutofit/>
            </a:bodyPr>
            <a:lstStyle/>
            <a:p>
              <a:pPr>
                <a:lnSpc>
                  <a:spcPts val="800"/>
                </a:lnSpc>
              </a:pPr>
              <a:r>
                <a:rPr kumimoji="1" lang="ja-JP" altLang="en-US" sz="700" dirty="0">
                  <a:latin typeface="UD デジタル 教科書体 NK-R" panose="02020400000000000000" pitchFamily="18" charset="-128"/>
                  <a:ea typeface="UD デジタル 教科書体 NK-R" panose="02020400000000000000" pitchFamily="18" charset="-128"/>
                </a:rPr>
                <a:t>大阪のまちの将来像やライフスタイルのイメージを、</a:t>
              </a:r>
              <a:r>
                <a:rPr kumimoji="1" lang="en-US" altLang="ja-JP" sz="700" dirty="0">
                  <a:latin typeface="UD デジタル 教科書体 NK-R" panose="02020400000000000000" pitchFamily="18" charset="-128"/>
                  <a:ea typeface="UD デジタル 教科書体 NK-R" panose="02020400000000000000" pitchFamily="18" charset="-128"/>
                </a:rPr>
                <a:t> </a:t>
              </a:r>
              <a:r>
                <a:rPr kumimoji="1" lang="ja-JP" altLang="en-US" sz="700" dirty="0">
                  <a:latin typeface="UD デジタル 教科書体 NK-R" panose="02020400000000000000" pitchFamily="18" charset="-128"/>
                  <a:ea typeface="UD デジタル 教科書体 NK-R" panose="02020400000000000000" pitchFamily="18" charset="-128"/>
                </a:rPr>
                <a:t>パースやストーリー等により分かりやすく示す。</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91" name="テキスト ボックス 190">
              <a:extLst>
                <a:ext uri="{FF2B5EF4-FFF2-40B4-BE49-F238E27FC236}">
                  <a16:creationId xmlns:a16="http://schemas.microsoft.com/office/drawing/2014/main" id="{D584E0BA-A9FD-4A94-B448-A211C17F7630}"/>
                </a:ext>
              </a:extLst>
            </p:cNvPr>
            <p:cNvSpPr txBox="1"/>
            <p:nvPr/>
          </p:nvSpPr>
          <p:spPr>
            <a:xfrm>
              <a:off x="3544068" y="5831496"/>
              <a:ext cx="1123183"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rPr>
                <a:t>5</a:t>
              </a:r>
              <a:r>
                <a:rPr kumimoji="1" lang="ja-JP" altLang="en-US" sz="1000" dirty="0" err="1">
                  <a:solidFill>
                    <a:schemeClr val="bg1"/>
                  </a:solidFill>
                  <a:latin typeface="UD デジタル 教科書体 NK-B" panose="02020700000000000000" pitchFamily="18" charset="-128"/>
                  <a:ea typeface="UD デジタル 教科書体 NK-B" panose="02020700000000000000" pitchFamily="18" charset="-128"/>
                </a:rPr>
                <a:t>．</a:t>
              </a: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将来イメージ</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pSp>
        <p:nvGrpSpPr>
          <p:cNvPr id="8" name="グループ化 7"/>
          <p:cNvGrpSpPr/>
          <p:nvPr/>
        </p:nvGrpSpPr>
        <p:grpSpPr>
          <a:xfrm>
            <a:off x="4166459" y="6404104"/>
            <a:ext cx="2397381" cy="431133"/>
            <a:chOff x="3483512" y="6287764"/>
            <a:chExt cx="2397381" cy="431133"/>
          </a:xfrm>
        </p:grpSpPr>
        <p:sp>
          <p:nvSpPr>
            <p:cNvPr id="221" name="テキスト ボックス 220">
              <a:extLst>
                <a:ext uri="{FF2B5EF4-FFF2-40B4-BE49-F238E27FC236}">
                  <a16:creationId xmlns:a16="http://schemas.microsoft.com/office/drawing/2014/main" id="{D584E0BA-A9FD-4A94-B448-A211C17F7630}"/>
                </a:ext>
              </a:extLst>
            </p:cNvPr>
            <p:cNvSpPr txBox="1"/>
            <p:nvPr/>
          </p:nvSpPr>
          <p:spPr>
            <a:xfrm>
              <a:off x="3483512" y="6358897"/>
              <a:ext cx="2397381" cy="360000"/>
            </a:xfrm>
            <a:prstGeom prst="roundRect">
              <a:avLst>
                <a:gd name="adj" fmla="val 12578"/>
              </a:avLst>
            </a:prstGeom>
            <a:solidFill>
              <a:schemeClr val="bg1"/>
            </a:solidFill>
            <a:ln>
              <a:solidFill>
                <a:schemeClr val="bg2">
                  <a:lumMod val="50000"/>
                </a:schemeClr>
              </a:solidFill>
            </a:ln>
          </p:spPr>
          <p:txBody>
            <a:bodyPr wrap="square" lIns="36000" tIns="108000" rIns="0" bIns="0" rtlCol="0" anchor="ctr" anchorCtr="0">
              <a:noAutofit/>
            </a:bodyPr>
            <a:lstStyle/>
            <a:p>
              <a:pPr marL="92075" indent="-92075">
                <a:lnSpc>
                  <a:spcPts val="800"/>
                </a:lnSpc>
                <a:tabLst>
                  <a:tab pos="93663" algn="l"/>
                </a:tabLst>
              </a:pPr>
              <a:r>
                <a:rPr kumimoji="1" lang="ja-JP" altLang="en-US" sz="700" dirty="0">
                  <a:latin typeface="UD デジタル 教科書体 NK-R" panose="02020400000000000000" pitchFamily="18" charset="-128"/>
                  <a:ea typeface="UD デジタル 教科書体 NK-R" panose="02020400000000000000" pitchFamily="18" charset="-128"/>
                </a:rPr>
                <a:t>・規制緩和等、民間主導の取組みを推進するための仕組み</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800"/>
                </a:lnSpc>
                <a:tabLst>
                  <a:tab pos="93663" algn="l"/>
                </a:tabLst>
              </a:pPr>
              <a:r>
                <a:rPr kumimoji="1" lang="ja-JP" altLang="en-US" sz="700" dirty="0">
                  <a:latin typeface="UD デジタル 教科書体 NK-R" panose="02020400000000000000" pitchFamily="18" charset="-128"/>
                  <a:ea typeface="UD デジタル 教科書体 NK-R" panose="02020400000000000000" pitchFamily="18" charset="-128"/>
                </a:rPr>
                <a:t>・府、市町村、民間団体等による推進体制の構築　等</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223" name="テキスト ボックス 222">
              <a:extLst>
                <a:ext uri="{FF2B5EF4-FFF2-40B4-BE49-F238E27FC236}">
                  <a16:creationId xmlns:a16="http://schemas.microsoft.com/office/drawing/2014/main" id="{D584E0BA-A9FD-4A94-B448-A211C17F7630}"/>
                </a:ext>
              </a:extLst>
            </p:cNvPr>
            <p:cNvSpPr txBox="1"/>
            <p:nvPr/>
          </p:nvSpPr>
          <p:spPr>
            <a:xfrm>
              <a:off x="3540664" y="6287764"/>
              <a:ext cx="2088000"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rPr>
                <a:t>6</a:t>
              </a:r>
              <a:r>
                <a:rPr kumimoji="1" lang="ja-JP" altLang="en-US" sz="1000" dirty="0" err="1">
                  <a:solidFill>
                    <a:schemeClr val="bg1"/>
                  </a:solidFill>
                  <a:latin typeface="UD デジタル 教科書体 NK-B" panose="02020700000000000000" pitchFamily="18" charset="-128"/>
                  <a:ea typeface="UD デジタル 教科書体 NK-B" panose="02020700000000000000" pitchFamily="18" charset="-128"/>
                </a:rPr>
                <a:t>．</a:t>
              </a: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グランドデザインの推進に向けて</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pSp>
        <p:nvGrpSpPr>
          <p:cNvPr id="7" name="グループ化 6"/>
          <p:cNvGrpSpPr/>
          <p:nvPr/>
        </p:nvGrpSpPr>
        <p:grpSpPr>
          <a:xfrm>
            <a:off x="6605271" y="6422575"/>
            <a:ext cx="3276000" cy="421608"/>
            <a:chOff x="6406516" y="6297289"/>
            <a:chExt cx="3276000" cy="421608"/>
          </a:xfrm>
        </p:grpSpPr>
        <p:sp>
          <p:nvSpPr>
            <p:cNvPr id="224" name="テキスト ボックス 223">
              <a:extLst>
                <a:ext uri="{FF2B5EF4-FFF2-40B4-BE49-F238E27FC236}">
                  <a16:creationId xmlns:a16="http://schemas.microsoft.com/office/drawing/2014/main" id="{D584E0BA-A9FD-4A94-B448-A211C17F7630}"/>
                </a:ext>
              </a:extLst>
            </p:cNvPr>
            <p:cNvSpPr txBox="1"/>
            <p:nvPr/>
          </p:nvSpPr>
          <p:spPr>
            <a:xfrm>
              <a:off x="6406516" y="6358897"/>
              <a:ext cx="3276000" cy="360000"/>
            </a:xfrm>
            <a:prstGeom prst="roundRect">
              <a:avLst>
                <a:gd name="adj" fmla="val 12578"/>
              </a:avLst>
            </a:prstGeom>
            <a:solidFill>
              <a:schemeClr val="bg1"/>
            </a:solidFill>
            <a:ln>
              <a:solidFill>
                <a:schemeClr val="bg2">
                  <a:lumMod val="50000"/>
                </a:schemeClr>
              </a:solidFill>
            </a:ln>
          </p:spPr>
          <p:txBody>
            <a:bodyPr wrap="square" lIns="36000" tIns="108000" rIns="0" bIns="0" rtlCol="0" anchor="ctr" anchorCtr="0">
              <a:noAutofit/>
            </a:bodyPr>
            <a:lstStyle/>
            <a:p>
              <a:pPr>
                <a:lnSpc>
                  <a:spcPts val="8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重点プロジェクト等の</a:t>
              </a:r>
              <a:r>
                <a:rPr kumimoji="1" lang="en-US" altLang="ja-JP" sz="700" dirty="0">
                  <a:latin typeface="UD デジタル 教科書体 NK-R" panose="02020400000000000000" pitchFamily="18" charset="-128"/>
                  <a:ea typeface="UD デジタル 教科書体 NK-R" panose="02020400000000000000" pitchFamily="18" charset="-128"/>
                </a:rPr>
                <a:t>2050</a:t>
              </a:r>
              <a:r>
                <a:rPr kumimoji="1" lang="ja-JP" altLang="en-US" sz="700" dirty="0">
                  <a:latin typeface="UD デジタル 教科書体 NK-R" panose="02020400000000000000" pitchFamily="18" charset="-128"/>
                  <a:ea typeface="UD デジタル 教科書体 NK-R" panose="02020400000000000000" pitchFamily="18" charset="-128"/>
                </a:rPr>
                <a:t>年を見据えた、短期</a:t>
              </a:r>
              <a:r>
                <a:rPr kumimoji="1" lang="en-US" altLang="ja-JP" sz="700" dirty="0">
                  <a:latin typeface="UD デジタル 教科書体 NK-R" panose="02020400000000000000" pitchFamily="18" charset="-128"/>
                  <a:ea typeface="UD デジタル 教科書体 NK-R" panose="02020400000000000000" pitchFamily="18" charset="-128"/>
                </a:rPr>
                <a:t>(2025)</a:t>
              </a:r>
              <a:r>
                <a:rPr kumimoji="1" lang="ja-JP" altLang="en-US" sz="700" dirty="0" err="1">
                  <a:latin typeface="UD デジタル 教科書体 NK-R" panose="02020400000000000000" pitchFamily="18" charset="-128"/>
                  <a:ea typeface="UD デジタル 教科書体 NK-R" panose="02020400000000000000" pitchFamily="18" charset="-128"/>
                </a:rPr>
                <a:t>、</a:t>
              </a:r>
              <a:r>
                <a:rPr kumimoji="1" lang="en-US" altLang="ja-JP" sz="700" dirty="0">
                  <a:latin typeface="UD デジタル 教科書体 NK-R" panose="02020400000000000000" pitchFamily="18" charset="-128"/>
                  <a:ea typeface="UD デジタル 教科書体 NK-R" panose="02020400000000000000" pitchFamily="18" charset="-128"/>
                </a:rPr>
                <a:t> </a:t>
              </a:r>
              <a:r>
                <a:rPr kumimoji="1" lang="ja-JP" altLang="en-US" sz="700" dirty="0">
                  <a:latin typeface="UD デジタル 教科書体 NK-R" panose="02020400000000000000" pitchFamily="18" charset="-128"/>
                  <a:ea typeface="UD デジタル 教科書体 NK-R" panose="02020400000000000000" pitchFamily="18" charset="-128"/>
                </a:rPr>
                <a:t>中期</a:t>
              </a:r>
              <a:r>
                <a:rPr kumimoji="1" lang="en-US" altLang="ja-JP" sz="700" dirty="0">
                  <a:latin typeface="UD デジタル 教科書体 NK-R" panose="02020400000000000000" pitchFamily="18" charset="-128"/>
                  <a:ea typeface="UD デジタル 教科書体 NK-R" panose="02020400000000000000" pitchFamily="18" charset="-128"/>
                </a:rPr>
                <a:t>(2030)</a:t>
              </a:r>
              <a:r>
                <a:rPr kumimoji="1" lang="ja-JP" altLang="en-US" sz="700" dirty="0" err="1">
                  <a:latin typeface="UD デジタル 教科書体 NK-R" panose="02020400000000000000" pitchFamily="18" charset="-128"/>
                  <a:ea typeface="UD デジタル 教科書体 NK-R" panose="02020400000000000000" pitchFamily="18" charset="-128"/>
                </a:rPr>
                <a:t>、</a:t>
              </a:r>
              <a:r>
                <a:rPr kumimoji="1" lang="ja-JP" altLang="en-US" sz="700" dirty="0">
                  <a:latin typeface="UD デジタル 教科書体 NK-R" panose="02020400000000000000" pitchFamily="18" charset="-128"/>
                  <a:ea typeface="UD デジタル 教科書体 NK-R" panose="02020400000000000000" pitchFamily="18" charset="-128"/>
                </a:rPr>
                <a:t>長期</a:t>
              </a:r>
              <a:r>
                <a:rPr kumimoji="1" lang="en-US" altLang="ja-JP" sz="700" dirty="0">
                  <a:latin typeface="UD デジタル 教科書体 NK-R" panose="02020400000000000000" pitchFamily="18" charset="-128"/>
                  <a:ea typeface="UD デジタル 教科書体 NK-R" panose="02020400000000000000" pitchFamily="18" charset="-128"/>
                </a:rPr>
                <a:t>(2040)</a:t>
              </a:r>
              <a:r>
                <a:rPr kumimoji="1" lang="ja-JP" altLang="en-US" sz="700" dirty="0">
                  <a:latin typeface="UD デジタル 教科書体 NK-R" panose="02020400000000000000" pitchFamily="18" charset="-128"/>
                  <a:ea typeface="UD デジタル 教科書体 NK-R" panose="02020400000000000000" pitchFamily="18" charset="-128"/>
                </a:rPr>
                <a:t>を目標年次とした取組みロードマップ</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225" name="テキスト ボックス 224">
              <a:extLst>
                <a:ext uri="{FF2B5EF4-FFF2-40B4-BE49-F238E27FC236}">
                  <a16:creationId xmlns:a16="http://schemas.microsoft.com/office/drawing/2014/main" id="{D584E0BA-A9FD-4A94-B448-A211C17F7630}"/>
                </a:ext>
              </a:extLst>
            </p:cNvPr>
            <p:cNvSpPr txBox="1"/>
            <p:nvPr/>
          </p:nvSpPr>
          <p:spPr>
            <a:xfrm>
              <a:off x="6463668" y="6297289"/>
              <a:ext cx="1393557"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rPr>
                <a:t>7</a:t>
              </a:r>
              <a:r>
                <a:rPr kumimoji="1" lang="ja-JP" altLang="en-US" sz="1000" dirty="0" err="1">
                  <a:solidFill>
                    <a:schemeClr val="bg1"/>
                  </a:solidFill>
                  <a:latin typeface="UD デジタル 教科書体 NK-B" panose="02020700000000000000" pitchFamily="18" charset="-128"/>
                  <a:ea typeface="UD デジタル 教科書体 NK-B" panose="02020700000000000000" pitchFamily="18" charset="-128"/>
                </a:rPr>
                <a:t>．</a:t>
              </a: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取組みロードマップ</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sp>
        <p:nvSpPr>
          <p:cNvPr id="226" name="テキスト ボックス 225">
            <a:extLst>
              <a:ext uri="{FF2B5EF4-FFF2-40B4-BE49-F238E27FC236}">
                <a16:creationId xmlns:a16="http://schemas.microsoft.com/office/drawing/2014/main" id="{D584E0BA-A9FD-4A94-B448-A211C17F7630}"/>
              </a:ext>
            </a:extLst>
          </p:cNvPr>
          <p:cNvSpPr txBox="1"/>
          <p:nvPr/>
        </p:nvSpPr>
        <p:spPr>
          <a:xfrm>
            <a:off x="4166459" y="932173"/>
            <a:ext cx="5723666" cy="4536000"/>
          </a:xfrm>
          <a:prstGeom prst="roundRect">
            <a:avLst>
              <a:gd name="adj" fmla="val 880"/>
            </a:avLst>
          </a:prstGeom>
          <a:solidFill>
            <a:schemeClr val="bg1"/>
          </a:solidFill>
          <a:ln>
            <a:solidFill>
              <a:schemeClr val="bg2">
                <a:lumMod val="50000"/>
              </a:schemeClr>
            </a:solidFill>
          </a:ln>
        </p:spPr>
        <p:txBody>
          <a:bodyPr wrap="square" lIns="36000" tIns="126000" rIns="36000" bIns="0" rtlCol="0" anchor="t" anchorCtr="0">
            <a:noAutofit/>
          </a:bodyPr>
          <a:lstStyle/>
          <a:p>
            <a:pPr marL="92075" indent="-92075">
              <a:lnSpc>
                <a:spcPts val="1200"/>
              </a:lnSpc>
              <a:tabLst>
                <a:tab pos="93663" algn="l"/>
              </a:tabLst>
            </a:pPr>
            <a:endParaRPr kumimoji="1" lang="en-US" altLang="ja-JP" sz="9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27" name="テキスト ボックス 226">
            <a:extLst>
              <a:ext uri="{FF2B5EF4-FFF2-40B4-BE49-F238E27FC236}">
                <a16:creationId xmlns:a16="http://schemas.microsoft.com/office/drawing/2014/main" id="{D584E0BA-A9FD-4A94-B448-A211C17F7630}"/>
              </a:ext>
            </a:extLst>
          </p:cNvPr>
          <p:cNvSpPr txBox="1"/>
          <p:nvPr/>
        </p:nvSpPr>
        <p:spPr>
          <a:xfrm>
            <a:off x="4223840" y="837591"/>
            <a:ext cx="2340000"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rPr>
              <a:t>3</a:t>
            </a:r>
            <a:r>
              <a:rPr kumimoji="1" lang="ja-JP" altLang="en-US" sz="1000" dirty="0" err="1">
                <a:solidFill>
                  <a:schemeClr val="bg1"/>
                </a:solidFill>
                <a:latin typeface="UD デジタル 教科書体 NK-B" panose="02020700000000000000" pitchFamily="18" charset="-128"/>
                <a:ea typeface="UD デジタル 教科書体 NK-B" panose="02020700000000000000" pitchFamily="18" charset="-128"/>
              </a:rPr>
              <a:t>．</a:t>
            </a: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まちづくりの戦略と取組みの方向性</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76" name="テキスト ボックス 175">
            <a:extLst>
              <a:ext uri="{FF2B5EF4-FFF2-40B4-BE49-F238E27FC236}">
                <a16:creationId xmlns:a16="http://schemas.microsoft.com/office/drawing/2014/main" id="{D584E0BA-A9FD-4A94-B448-A211C17F7630}"/>
              </a:ext>
            </a:extLst>
          </p:cNvPr>
          <p:cNvSpPr txBox="1"/>
          <p:nvPr/>
        </p:nvSpPr>
        <p:spPr>
          <a:xfrm>
            <a:off x="6102368" y="1168660"/>
            <a:ext cx="1872000" cy="2592000"/>
          </a:xfrm>
          <a:prstGeom prst="rect">
            <a:avLst/>
          </a:prstGeom>
          <a:solidFill>
            <a:schemeClr val="bg1">
              <a:lumMod val="85000"/>
            </a:schemeClr>
          </a:solidFill>
          <a:ln>
            <a:noFill/>
            <a:prstDash val="dash"/>
          </a:ln>
        </p:spPr>
        <p:txBody>
          <a:bodyPr wrap="square" lIns="18000" tIns="144000" rIns="18000" bIns="0" rtlCol="0" anchor="t" anchorCtr="0">
            <a:noAutofit/>
          </a:bodyPr>
          <a:lstStyle/>
          <a:p>
            <a:pPr marL="92075" indent="-92075" algn="ctr">
              <a:lnSpc>
                <a:spcPts val="900"/>
              </a:lnSpc>
              <a:spcAft>
                <a:spcPts val="600"/>
              </a:spcAft>
              <a:tabLst>
                <a:tab pos="0" algn="l"/>
              </a:tabLst>
            </a:pPr>
            <a:r>
              <a:rPr kumimoji="1" lang="ja-JP" altLang="en-US" sz="800" spc="-30" dirty="0">
                <a:latin typeface="UD デジタル 教科書体 NK-B" panose="02020700000000000000" pitchFamily="18" charset="-128"/>
                <a:ea typeface="UD デジタル 教科書体 NK-B" panose="02020700000000000000" pitchFamily="18" charset="-128"/>
              </a:rPr>
              <a:t>～大阪ならではの魅力ある郊外の創造～</a:t>
            </a:r>
            <a:endParaRPr kumimoji="1" lang="en-US" altLang="ja-JP" sz="800" spc="-30"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spcBef>
                <a:spcPts val="300"/>
              </a:spcBef>
              <a:tabLst>
                <a:tab pos="0" algn="l"/>
              </a:tabLst>
            </a:pPr>
            <a:r>
              <a:rPr kumimoji="1" lang="ja-JP" altLang="en-US" sz="800" b="1" dirty="0">
                <a:latin typeface="UD デジタル 教科書体 NK-B" panose="02020700000000000000" pitchFamily="18" charset="-128"/>
                <a:ea typeface="UD デジタル 教科書体 NK-B" panose="02020700000000000000" pitchFamily="18" charset="-128"/>
              </a:rPr>
              <a:t>１）駅周辺を中心とした魅力ある生活圏の形成</a:t>
            </a:r>
            <a:endParaRPr kumimoji="1" lang="en-US" altLang="ja-JP" sz="800" b="1"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・駅周辺の再整備等に併せた都市機能の集積、人中心の空間への転換</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・新たなﾓﾋﾞﾘﾃｨを活用したﾈｯﾄﾜｰｸの充実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300"/>
              </a:spcBef>
              <a:tabLst>
                <a:tab pos="0" algn="l"/>
              </a:tabLst>
            </a:pPr>
            <a:r>
              <a:rPr kumimoji="1" lang="ja-JP" altLang="en-US" sz="800" b="1" dirty="0">
                <a:latin typeface="UD デジタル 教科書体 NK-B" panose="02020700000000000000" pitchFamily="18" charset="-128"/>
                <a:ea typeface="UD デジタル 教科書体 NK-B" panose="02020700000000000000" pitchFamily="18" charset="-128"/>
              </a:rPr>
              <a:t>２）自然との近接性を活かし、豊かな自然を活かしたまちづくりを進める</a:t>
            </a:r>
            <a:endParaRPr kumimoji="1" lang="en-US" altLang="ja-JP" sz="800" b="1"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ja-JP" altLang="en-US" sz="700" dirty="0">
                <a:latin typeface="UD デジタル 教科書体 NK-R" panose="02020400000000000000" pitchFamily="18" charset="-128"/>
                <a:ea typeface="UD デジタル 教科書体 NK-R" panose="02020400000000000000" pitchFamily="18" charset="-128"/>
              </a:rPr>
              <a:t>・</a:t>
            </a:r>
            <a:r>
              <a:rPr kumimoji="1" lang="en-US" altLang="ja-JP" sz="700" dirty="0">
                <a:latin typeface="UD デジタル 教科書体 NK-R" panose="02020400000000000000" pitchFamily="18" charset="-128"/>
                <a:ea typeface="UD デジタル 教科書体 NK-R" panose="02020400000000000000" pitchFamily="18" charset="-128"/>
              </a:rPr>
              <a:t>AI</a:t>
            </a:r>
            <a:r>
              <a:rPr kumimoji="1" lang="ja-JP" altLang="en-US" sz="700" dirty="0">
                <a:latin typeface="UD デジタル 教科書体 NK-R" panose="02020400000000000000" pitchFamily="18" charset="-128"/>
                <a:ea typeface="UD デジタル 教科書体 NK-R" panose="02020400000000000000" pitchFamily="18" charset="-128"/>
              </a:rPr>
              <a:t>ｵﾝﾃﾞﾏﾝﾄﾞ交通等による交通アクセスの確保</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・既存ストックを活用した働く場等の確保、先端技術を活用した生活支援サービスの提供</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・豊かな自然を体験できるまちづくり、ワーケーションやマルチハビテーションの促進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300"/>
              </a:spcBef>
              <a:tabLst>
                <a:tab pos="0" algn="l"/>
              </a:tabLst>
            </a:pPr>
            <a:r>
              <a:rPr kumimoji="1" lang="en-US" altLang="ja-JP" sz="800" b="1" dirty="0">
                <a:latin typeface="UD デジタル 教科書体 NK-B" panose="02020700000000000000" pitchFamily="18" charset="-128"/>
                <a:ea typeface="UD デジタル 教科書体 NK-B" panose="02020700000000000000" pitchFamily="18" charset="-128"/>
              </a:rPr>
              <a:t>3)</a:t>
            </a:r>
            <a:r>
              <a:rPr kumimoji="1" lang="ja-JP" altLang="en-US" sz="800" b="1" dirty="0">
                <a:latin typeface="UD デジタル 教科書体 NK-B" panose="02020700000000000000" pitchFamily="18" charset="-128"/>
                <a:ea typeface="UD デジタル 教科書体 NK-B" panose="02020700000000000000" pitchFamily="18" charset="-128"/>
              </a:rPr>
              <a:t>郊外住宅地を多様な世代が住み、働き、交流するまちに生まれ変わらせる</a:t>
            </a:r>
            <a:endParaRPr kumimoji="1" lang="en-US" altLang="ja-JP" sz="800" b="1"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ja-JP" altLang="en-US" sz="700" dirty="0">
                <a:latin typeface="UD デジタル 教科書体 NK-R" panose="02020400000000000000" pitchFamily="18" charset="-128"/>
                <a:ea typeface="UD デジタル 教科書体 NK-R" panose="02020400000000000000" pitchFamily="18" charset="-128"/>
              </a:rPr>
              <a:t>・働く場の創出や地域の核となる機能の導入</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・新たなモビリティを活用した移動の円滑化</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・周辺の田園環境を活かした農との共存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177" name="テキスト ボックス 176">
            <a:extLst>
              <a:ext uri="{FF2B5EF4-FFF2-40B4-BE49-F238E27FC236}">
                <a16:creationId xmlns:a16="http://schemas.microsoft.com/office/drawing/2014/main" id="{D584E0BA-A9FD-4A94-B448-A211C17F7630}"/>
              </a:ext>
            </a:extLst>
          </p:cNvPr>
          <p:cNvSpPr txBox="1"/>
          <p:nvPr/>
        </p:nvSpPr>
        <p:spPr>
          <a:xfrm>
            <a:off x="7997357" y="1168660"/>
            <a:ext cx="1872000" cy="2592000"/>
          </a:xfrm>
          <a:prstGeom prst="rect">
            <a:avLst/>
          </a:prstGeom>
          <a:solidFill>
            <a:schemeClr val="bg1">
              <a:lumMod val="85000"/>
            </a:schemeClr>
          </a:solidFill>
          <a:ln>
            <a:noFill/>
            <a:prstDash val="dash"/>
          </a:ln>
        </p:spPr>
        <p:txBody>
          <a:bodyPr wrap="square" lIns="18000" tIns="144000" rIns="18000" bIns="0" rtlCol="0" anchor="t" anchorCtr="0">
            <a:noAutofit/>
          </a:bodyPr>
          <a:lstStyle/>
          <a:p>
            <a:pPr marL="92075" indent="-92075" algn="ctr">
              <a:lnSpc>
                <a:spcPts val="900"/>
              </a:lnSpc>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～海・川・山の地形的特徴や歴史・文化等の多様な地域資源を活かす～</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92075" indent="-92075" algn="just">
              <a:lnSpc>
                <a:spcPts val="900"/>
              </a:lnSpc>
              <a:spcBef>
                <a:spcPts val="4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１）ベイエリアのまちづくりを推進する</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92075" indent="-92075" algn="just">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・多様な地域資源・ストックを活かしたまちづくり</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gn="just">
              <a:lnSpc>
                <a:spcPts val="900"/>
              </a:lnSpc>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ja-JP" altLang="en-US" sz="700" dirty="0">
                <a:latin typeface="UD デジタル 教科書体 NK-R" panose="02020400000000000000" pitchFamily="18" charset="-128"/>
                <a:ea typeface="UD デジタル 教科書体 NK-R" panose="02020400000000000000" pitchFamily="18" charset="-128"/>
              </a:rPr>
              <a:t>・海上交通・サイクル等による回遊性の向上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144000" indent="-180000" algn="just">
              <a:lnSpc>
                <a:spcPts val="900"/>
              </a:lnSpc>
              <a:spcBef>
                <a:spcPts val="4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２）河川空間を活かし、魅力あるまちづくりを進める</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144000" indent="-180000" algn="just">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・舟運活性化や水辺空間の整備等にぎわい創出</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144000" indent="-180000" algn="just">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・サイクル等による回遊性の向上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144000" indent="-182563" algn="just">
              <a:lnSpc>
                <a:spcPts val="900"/>
              </a:lnSpc>
              <a:spcBef>
                <a:spcPts val="4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３）周辺山系の地域資源を活用し地域全体の活性化を図る</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182563" indent="-182563" algn="just">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・自然公園、歴史・文化、風景地等のﾈｯﾄﾜｰｸ化</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182563" indent="-182563" algn="just">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・民活による利用促進・利便性向上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144000" indent="-180000" algn="just">
              <a:lnSpc>
                <a:spcPts val="900"/>
              </a:lnSpc>
              <a:spcBef>
                <a:spcPts val="4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４）多様な地域資源を活かした魅力あふれる都市の形成</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144000" indent="-180000" algn="just">
              <a:lnSpc>
                <a:spcPts val="900"/>
              </a:lnSpc>
              <a:tabLst>
                <a:tab pos="0" algn="l"/>
              </a:tabLst>
            </a:pPr>
            <a:r>
              <a:rPr kumimoji="1" lang="ja-JP" altLang="en-US" sz="700" spc="-20" dirty="0">
                <a:latin typeface="UD デジタル 教科書体 NK-R" panose="02020400000000000000" pitchFamily="18" charset="-128"/>
                <a:ea typeface="UD デジタル 教科書体 NK-R" panose="02020400000000000000" pitchFamily="18" charset="-128"/>
              </a:rPr>
              <a:t>　・みどりのﾈｯﾄﾜｰｸの形成、水辺空間等の魅力創出</a:t>
            </a:r>
            <a:endParaRPr kumimoji="1" lang="en-US" altLang="ja-JP" sz="700" spc="-20" dirty="0">
              <a:latin typeface="UD デジタル 教科書体 NK-R" panose="02020400000000000000" pitchFamily="18" charset="-128"/>
              <a:ea typeface="UD デジタル 教科書体 NK-R" panose="02020400000000000000" pitchFamily="18" charset="-128"/>
            </a:endParaRPr>
          </a:p>
          <a:p>
            <a:pPr marL="88900" indent="-88900" algn="just">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a:t>
            </a:r>
            <a:r>
              <a:rPr kumimoji="1" lang="ja-JP" altLang="en-US" sz="700" spc="-40" dirty="0">
                <a:latin typeface="UD デジタル 教科書体 NK-R" panose="02020400000000000000" pitchFamily="18" charset="-128"/>
                <a:ea typeface="UD デジタル 教科書体 NK-R" panose="02020400000000000000" pitchFamily="18" charset="-128"/>
              </a:rPr>
              <a:t>・歴史・文化・景観資源やアートを活かしたまちづくり</a:t>
            </a:r>
            <a:endParaRPr kumimoji="1" lang="en-US" altLang="ja-JP" sz="700" spc="-40" dirty="0">
              <a:latin typeface="UD デジタル 教科書体 NK-R" panose="02020400000000000000" pitchFamily="18" charset="-128"/>
              <a:ea typeface="UD デジタル 教科書体 NK-R" panose="02020400000000000000" pitchFamily="18" charset="-128"/>
            </a:endParaRPr>
          </a:p>
          <a:p>
            <a:pPr marL="88900" indent="-88900" algn="r">
              <a:lnSpc>
                <a:spcPts val="900"/>
              </a:lnSpc>
              <a:tabLst>
                <a:tab pos="0" algn="l"/>
              </a:tabLst>
            </a:pPr>
            <a:r>
              <a:rPr kumimoji="1" lang="ja-JP" altLang="en-US" sz="700">
                <a:latin typeface="UD デジタル 教科書体 NK-R" panose="02020400000000000000" pitchFamily="18" charset="-128"/>
                <a:ea typeface="UD デジタル 教科書体 NK-R" panose="02020400000000000000" pitchFamily="18" charset="-128"/>
              </a:rPr>
              <a:t>　など</a:t>
            </a: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D584E0BA-A9FD-4A94-B448-A211C17F7630}"/>
              </a:ext>
            </a:extLst>
          </p:cNvPr>
          <p:cNvSpPr txBox="1"/>
          <p:nvPr/>
        </p:nvSpPr>
        <p:spPr>
          <a:xfrm>
            <a:off x="5360" y="2729500"/>
            <a:ext cx="2899472" cy="137915"/>
          </a:xfrm>
          <a:prstGeom prst="rect">
            <a:avLst/>
          </a:prstGeom>
          <a:noFill/>
          <a:ln>
            <a:noFill/>
          </a:ln>
        </p:spPr>
        <p:txBody>
          <a:bodyPr wrap="square" lIns="0" tIns="0" rIns="0" bIns="0" rtlCol="0" anchor="t" anchorCtr="0">
            <a:noAutofit/>
          </a:bodyPr>
          <a:lstStyle/>
          <a:p>
            <a:pPr>
              <a:lnSpc>
                <a:spcPts val="1100"/>
              </a:lnSpc>
              <a:tabLst>
                <a:tab pos="93663" algn="l"/>
              </a:tabLst>
            </a:pPr>
            <a:r>
              <a:rPr kumimoji="1" lang="ja-JP" altLang="en-US" sz="900" dirty="0">
                <a:latin typeface="UD デジタル 教科書体 NK-R" panose="02020400000000000000" pitchFamily="18" charset="-128"/>
                <a:ea typeface="UD デジタル 教科書体 NK-R" panose="02020400000000000000" pitchFamily="18" charset="-128"/>
              </a:rPr>
              <a:t>　</a:t>
            </a:r>
            <a:r>
              <a:rPr kumimoji="1" lang="ja-JP" altLang="en-US" sz="900" dirty="0">
                <a:latin typeface="UD デジタル 教科書体 NK-B" panose="02020700000000000000" pitchFamily="18" charset="-128"/>
                <a:ea typeface="UD デジタル 教科書体 NK-B" panose="02020700000000000000" pitchFamily="18" charset="-128"/>
              </a:rPr>
              <a:t>（１）将来像</a:t>
            </a:r>
            <a:endParaRPr kumimoji="1" lang="en-US" altLang="ja-JP" sz="900" dirty="0">
              <a:latin typeface="UD デジタル 教科書体 NK-B" panose="02020700000000000000" pitchFamily="18" charset="-128"/>
              <a:ea typeface="UD デジタル 教科書体 NK-B" panose="02020700000000000000" pitchFamily="18" charset="-128"/>
            </a:endParaRPr>
          </a:p>
        </p:txBody>
      </p:sp>
      <p:sp>
        <p:nvSpPr>
          <p:cNvPr id="59" name="テキスト ボックス 58">
            <a:extLst>
              <a:ext uri="{FF2B5EF4-FFF2-40B4-BE49-F238E27FC236}">
                <a16:creationId xmlns:a16="http://schemas.microsoft.com/office/drawing/2014/main" id="{D584E0BA-A9FD-4A94-B448-A211C17F7630}"/>
              </a:ext>
            </a:extLst>
          </p:cNvPr>
          <p:cNvSpPr txBox="1"/>
          <p:nvPr/>
        </p:nvSpPr>
        <p:spPr>
          <a:xfrm>
            <a:off x="710250" y="2723750"/>
            <a:ext cx="3312000" cy="324000"/>
          </a:xfrm>
          <a:prstGeom prst="roundRect">
            <a:avLst>
              <a:gd name="adj" fmla="val 17075"/>
            </a:avLst>
          </a:prstGeom>
          <a:solidFill>
            <a:schemeClr val="accent5">
              <a:lumMod val="40000"/>
              <a:lumOff val="60000"/>
            </a:schemeClr>
          </a:solidFill>
          <a:ln>
            <a:noFill/>
          </a:ln>
        </p:spPr>
        <p:txBody>
          <a:bodyPr wrap="square" lIns="0" tIns="0" rIns="0" bIns="0" rtlCol="0" anchor="ctr" anchorCtr="0">
            <a:noAutofit/>
          </a:bodyPr>
          <a:lstStyle/>
          <a:p>
            <a:pPr algn="ctr">
              <a:lnSpc>
                <a:spcPts val="1200"/>
              </a:lnSpc>
              <a:tabLst>
                <a:tab pos="93663" algn="l"/>
              </a:tabLst>
            </a:pPr>
            <a:r>
              <a:rPr kumimoji="1" lang="ja-JP" altLang="en-US" sz="900" b="1" dirty="0">
                <a:latin typeface="UD デジタル 教科書体 NK-B" panose="02020700000000000000" pitchFamily="18" charset="-128"/>
                <a:ea typeface="UD デジタル 教科書体 NK-B" panose="02020700000000000000" pitchFamily="18" charset="-128"/>
              </a:rPr>
              <a:t>東西二極の一極を担う副首都として、新たな価値を創造する大</a:t>
            </a:r>
            <a:r>
              <a:rPr kumimoji="1" lang="ja-JP" altLang="en-US" sz="800" b="1" dirty="0">
                <a:latin typeface="UD デジタル 教科書体 NK-B" panose="02020700000000000000" pitchFamily="18" charset="-128"/>
                <a:ea typeface="UD デジタル 教科書体 NK-B" panose="02020700000000000000" pitchFamily="18" charset="-128"/>
              </a:rPr>
              <a:t>阪</a:t>
            </a:r>
            <a:endParaRPr kumimoji="1" lang="en-US" altLang="ja-JP" sz="800" b="1" dirty="0">
              <a:latin typeface="UD デジタル 教科書体 NK-B" panose="02020700000000000000" pitchFamily="18" charset="-128"/>
              <a:ea typeface="UD デジタル 教科書体 NK-B" panose="02020700000000000000" pitchFamily="18" charset="-128"/>
            </a:endParaRPr>
          </a:p>
          <a:p>
            <a:pPr marL="92075" indent="-92075" algn="ctr">
              <a:lnSpc>
                <a:spcPts val="1200"/>
              </a:lnSpc>
              <a:tabLst>
                <a:tab pos="93663" algn="l"/>
              </a:tabLst>
            </a:pPr>
            <a:r>
              <a:rPr kumimoji="1" lang="ja-JP" altLang="en-US" sz="800" dirty="0">
                <a:latin typeface="UD デジタル 教科書体 NK-B" panose="02020700000000000000" pitchFamily="18" charset="-128"/>
                <a:ea typeface="UD デジタル 教科書体 NK-B" panose="02020700000000000000" pitchFamily="18" charset="-128"/>
              </a:rPr>
              <a:t>～多様な魅力を備えた人中心のまちづくりの推進～</a:t>
            </a:r>
            <a:endParaRPr kumimoji="1" lang="en-US" altLang="ja-JP" sz="800" dirty="0">
              <a:latin typeface="UD デジタル 教科書体 NK-B" panose="02020700000000000000" pitchFamily="18" charset="-128"/>
              <a:ea typeface="UD デジタル 教科書体 NK-B" panose="02020700000000000000" pitchFamily="18" charset="-128"/>
            </a:endParaRPr>
          </a:p>
        </p:txBody>
      </p:sp>
      <p:sp>
        <p:nvSpPr>
          <p:cNvPr id="61" name="テキスト ボックス 60">
            <a:extLst>
              <a:ext uri="{FF2B5EF4-FFF2-40B4-BE49-F238E27FC236}">
                <a16:creationId xmlns:a16="http://schemas.microsoft.com/office/drawing/2014/main" id="{D584E0BA-A9FD-4A94-B448-A211C17F7630}"/>
              </a:ext>
            </a:extLst>
          </p:cNvPr>
          <p:cNvSpPr txBox="1"/>
          <p:nvPr/>
        </p:nvSpPr>
        <p:spPr>
          <a:xfrm>
            <a:off x="5360" y="3058236"/>
            <a:ext cx="2899472" cy="137915"/>
          </a:xfrm>
          <a:prstGeom prst="rect">
            <a:avLst/>
          </a:prstGeom>
          <a:noFill/>
          <a:ln>
            <a:noFill/>
          </a:ln>
        </p:spPr>
        <p:txBody>
          <a:bodyPr wrap="square" lIns="0" tIns="0" rIns="0" bIns="0" rtlCol="0" anchor="t" anchorCtr="0">
            <a:noAutofit/>
          </a:bodyPr>
          <a:lstStyle/>
          <a:p>
            <a:pPr>
              <a:lnSpc>
                <a:spcPts val="1100"/>
              </a:lnSpc>
              <a:tabLst>
                <a:tab pos="93663" algn="l"/>
              </a:tabLst>
            </a:pPr>
            <a:r>
              <a:rPr kumimoji="1" lang="ja-JP" altLang="en-US" sz="900" dirty="0">
                <a:latin typeface="UD デジタル 教科書体 NK-B" panose="02020700000000000000" pitchFamily="18" charset="-128"/>
                <a:ea typeface="UD デジタル 教科書体 NK-B" panose="02020700000000000000" pitchFamily="18" charset="-128"/>
              </a:rPr>
              <a:t>　（２）めざすべき都市構造</a:t>
            </a:r>
            <a:endParaRPr kumimoji="1" lang="en-US" altLang="ja-JP" sz="900" dirty="0">
              <a:latin typeface="UD デジタル 教科書体 NK-B" panose="02020700000000000000" pitchFamily="18" charset="-128"/>
              <a:ea typeface="UD デジタル 教科書体 NK-B" panose="02020700000000000000" pitchFamily="18" charset="-128"/>
            </a:endParaRPr>
          </a:p>
        </p:txBody>
      </p:sp>
      <p:sp>
        <p:nvSpPr>
          <p:cNvPr id="63" name="テキスト ボックス 62">
            <a:extLst>
              <a:ext uri="{FF2B5EF4-FFF2-40B4-BE49-F238E27FC236}">
                <a16:creationId xmlns:a16="http://schemas.microsoft.com/office/drawing/2014/main" id="{D584E0BA-A9FD-4A94-B448-A211C17F7630}"/>
              </a:ext>
            </a:extLst>
          </p:cNvPr>
          <p:cNvSpPr txBox="1"/>
          <p:nvPr/>
        </p:nvSpPr>
        <p:spPr>
          <a:xfrm>
            <a:off x="162504" y="3205799"/>
            <a:ext cx="1692000" cy="133106"/>
          </a:xfrm>
          <a:prstGeom prst="rect">
            <a:avLst/>
          </a:prstGeom>
          <a:solidFill>
            <a:schemeClr val="accent4">
              <a:lumMod val="40000"/>
              <a:lumOff val="60000"/>
            </a:schemeClr>
          </a:solidFill>
          <a:ln>
            <a:solidFill>
              <a:schemeClr val="bg1">
                <a:lumMod val="50000"/>
              </a:schemeClr>
            </a:solidFill>
          </a:ln>
        </p:spPr>
        <p:txBody>
          <a:bodyPr wrap="square" lIns="36000" tIns="0" rIns="36000" bIns="0" rtlCol="0" anchor="ctr" anchorCtr="0">
            <a:noAutofit/>
          </a:bodyPr>
          <a:lstStyle/>
          <a:p>
            <a:pPr marL="92075" indent="-92075" algn="ctr">
              <a:lnSpc>
                <a:spcPts val="1100"/>
              </a:lnSpc>
              <a:tabLst>
                <a:tab pos="93663" algn="l"/>
              </a:tabLst>
            </a:pPr>
            <a:r>
              <a:rPr kumimoji="1" lang="ja-JP" altLang="en-US" sz="800" dirty="0">
                <a:latin typeface="UD デジタル 教科書体 NK-B" panose="02020700000000000000" pitchFamily="18" charset="-128"/>
                <a:ea typeface="UD デジタル 教科書体 NK-B" panose="02020700000000000000" pitchFamily="18" charset="-128"/>
              </a:rPr>
              <a:t>広域レベル</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45" name="テキスト ボックス 144">
            <a:extLst>
              <a:ext uri="{FF2B5EF4-FFF2-40B4-BE49-F238E27FC236}">
                <a16:creationId xmlns:a16="http://schemas.microsoft.com/office/drawing/2014/main" id="{D584E0BA-A9FD-4A94-B448-A211C17F7630}"/>
              </a:ext>
            </a:extLst>
          </p:cNvPr>
          <p:cNvSpPr txBox="1"/>
          <p:nvPr/>
        </p:nvSpPr>
        <p:spPr>
          <a:xfrm>
            <a:off x="4197200" y="4140764"/>
            <a:ext cx="2808000" cy="1296000"/>
          </a:xfrm>
          <a:prstGeom prst="rect">
            <a:avLst/>
          </a:prstGeom>
          <a:solidFill>
            <a:schemeClr val="bg1">
              <a:lumMod val="85000"/>
            </a:schemeClr>
          </a:solidFill>
          <a:ln>
            <a:noFill/>
            <a:prstDash val="dash"/>
          </a:ln>
        </p:spPr>
        <p:txBody>
          <a:bodyPr wrap="square" lIns="18000" tIns="72000" rIns="18000" bIns="0" rtlCol="0" anchor="t" anchorCtr="0">
            <a:noAutofit/>
          </a:bodyPr>
          <a:lstStyle/>
          <a:p>
            <a:pPr marL="92075" indent="-92075" algn="ctr">
              <a:lnSpc>
                <a:spcPts val="900"/>
              </a:lnSpc>
              <a:spcBef>
                <a:spcPts val="200"/>
              </a:spcBef>
              <a:spcAft>
                <a:spcPts val="400"/>
              </a:spcAft>
              <a:tabLst>
                <a:tab pos="0" algn="l"/>
              </a:tabLst>
            </a:pPr>
            <a:r>
              <a:rPr kumimoji="1" lang="ja-JP" altLang="en-US" sz="900" dirty="0">
                <a:latin typeface="UD デジタル 教科書体 NK-B" panose="02020700000000000000" pitchFamily="18" charset="-128"/>
                <a:ea typeface="UD デジタル 教科書体 NK-B" panose="02020700000000000000" pitchFamily="18" charset="-128"/>
              </a:rPr>
              <a:t>人・モノ・情報の交流を促進</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4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１）交通インフラ・新たなモビリティと連携したまちづくり</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spcBef>
                <a:spcPts val="200"/>
              </a:spcBef>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・道路、公共</a:t>
            </a:r>
            <a:r>
              <a:rPr kumimoji="1" lang="ja-JP" altLang="en-US" sz="800" dirty="0" smtClean="0">
                <a:latin typeface="UD デジタル 教科書体 NK-R" panose="02020400000000000000" pitchFamily="18" charset="-128"/>
                <a:ea typeface="UD デジタル 教科書体 NK-R" panose="02020400000000000000" pitchFamily="18" charset="-128"/>
              </a:rPr>
              <a:t>交通の</a:t>
            </a:r>
            <a:r>
              <a:rPr kumimoji="1" lang="ja-JP" altLang="en-US" sz="800" dirty="0">
                <a:latin typeface="UD デジタル 教科書体 NK-R" panose="02020400000000000000" pitchFamily="18" charset="-128"/>
                <a:ea typeface="UD デジタル 教科書体 NK-R" panose="02020400000000000000" pitchFamily="18" charset="-128"/>
              </a:rPr>
              <a:t>充実・強化と</a:t>
            </a:r>
            <a:r>
              <a:rPr kumimoji="1" lang="ja-JP" altLang="en-US" sz="800" dirty="0" smtClean="0">
                <a:latin typeface="UD デジタル 教科書体 NK-R" panose="02020400000000000000" pitchFamily="18" charset="-128"/>
                <a:ea typeface="UD デジタル 教科書体 NK-R" panose="02020400000000000000" pitchFamily="18" charset="-128"/>
              </a:rPr>
              <a:t>まちづくり</a:t>
            </a:r>
            <a:endParaRPr kumimoji="1" lang="en-US" altLang="ja-JP" sz="800" dirty="0" smtClean="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ja-JP" altLang="en-US" sz="800" dirty="0" smtClean="0">
                <a:latin typeface="UD デジタル 教科書体 NK-R" panose="02020400000000000000" pitchFamily="18" charset="-128"/>
                <a:ea typeface="UD デジタル 教科書体 NK-R" panose="02020400000000000000" pitchFamily="18" charset="-128"/>
              </a:rPr>
              <a:t>・空港・港湾の機能強化</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・自転車、水上交通、エアモビリティ等との連携</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4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２）デジタル技術を活用したまちづくり</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92075" indent="-92075">
              <a:lnSpc>
                <a:spcPts val="1000"/>
              </a:lnSpc>
              <a:spcBef>
                <a:spcPts val="200"/>
              </a:spcBef>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・地域特性を活かしたスマートシティの推進など、大阪版の      デジタル田園都市の実現　　　など</a:t>
            </a: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146" name="テキスト ボックス 145">
            <a:extLst>
              <a:ext uri="{FF2B5EF4-FFF2-40B4-BE49-F238E27FC236}">
                <a16:creationId xmlns:a16="http://schemas.microsoft.com/office/drawing/2014/main" id="{D584E0BA-A9FD-4A94-B448-A211C17F7630}"/>
              </a:ext>
            </a:extLst>
          </p:cNvPr>
          <p:cNvSpPr txBox="1"/>
          <p:nvPr/>
        </p:nvSpPr>
        <p:spPr>
          <a:xfrm>
            <a:off x="7053126" y="4140764"/>
            <a:ext cx="2808000" cy="1296000"/>
          </a:xfrm>
          <a:prstGeom prst="rect">
            <a:avLst/>
          </a:prstGeom>
          <a:solidFill>
            <a:schemeClr val="bg1">
              <a:lumMod val="85000"/>
            </a:schemeClr>
          </a:solidFill>
          <a:ln>
            <a:noFill/>
            <a:prstDash val="dash"/>
          </a:ln>
        </p:spPr>
        <p:txBody>
          <a:bodyPr wrap="square" lIns="18000" tIns="72000" rIns="18000" bIns="0" rtlCol="0" anchor="t" anchorCtr="0">
            <a:noAutofit/>
          </a:bodyPr>
          <a:lstStyle/>
          <a:p>
            <a:pPr marL="92075" indent="-92075" algn="ctr">
              <a:lnSpc>
                <a:spcPts val="900"/>
              </a:lnSpc>
              <a:spcBef>
                <a:spcPts val="200"/>
              </a:spcBef>
              <a:spcAft>
                <a:spcPts val="400"/>
              </a:spcAft>
              <a:tabLst>
                <a:tab pos="0" algn="l"/>
              </a:tabLst>
            </a:pPr>
            <a:r>
              <a:rPr kumimoji="1" lang="ja-JP" altLang="en-US" sz="900" dirty="0">
                <a:latin typeface="UD デジタル 教科書体 NK-B" panose="02020700000000000000" pitchFamily="18" charset="-128"/>
                <a:ea typeface="UD デジタル 教科書体 NK-B" panose="02020700000000000000" pitchFamily="18" charset="-128"/>
              </a:rPr>
              <a:t>安全・安心でグリーンな社会を実現</a:t>
            </a:r>
            <a:endParaRPr kumimoji="1" lang="en-US" altLang="ja-JP" sz="900"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spcBef>
                <a:spcPts val="400"/>
              </a:spcBef>
              <a:tabLst>
                <a:tab pos="0" algn="l"/>
              </a:tabLst>
            </a:pPr>
            <a:r>
              <a:rPr kumimoji="1" lang="ja-JP" altLang="en-US" sz="800" spc="-20" dirty="0">
                <a:latin typeface="UD デジタル 教科書体 NK-B" panose="02020700000000000000" pitchFamily="18" charset="-128"/>
                <a:ea typeface="UD デジタル 教科書体 NK-B" panose="02020700000000000000" pitchFamily="18" charset="-128"/>
              </a:rPr>
              <a:t>１）災害に強いまちづくり</a:t>
            </a:r>
            <a:endParaRPr kumimoji="1" lang="en-US" altLang="ja-JP" sz="800" spc="-20"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spcBef>
                <a:spcPts val="200"/>
              </a:spcBef>
              <a:tabLst>
                <a:tab pos="0" algn="l"/>
              </a:tabLst>
            </a:pPr>
            <a:r>
              <a:rPr kumimoji="1" lang="ja-JP" altLang="en-US" sz="800" spc="-20" dirty="0">
                <a:latin typeface="UD デジタル 教科書体 NK-R" panose="02020400000000000000" pitchFamily="18" charset="-128"/>
                <a:ea typeface="UD デジタル 教科書体 NK-R" panose="02020400000000000000" pitchFamily="18" charset="-128"/>
              </a:rPr>
              <a:t>　・地震、土砂災害、水害等に強いまちづくり</a:t>
            </a:r>
            <a:endParaRPr kumimoji="1" lang="en-US" altLang="ja-JP" sz="800" spc="-2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r>
              <a:rPr kumimoji="1" lang="ja-JP" altLang="en-US" sz="800" spc="-20" dirty="0">
                <a:latin typeface="UD デジタル 教科書体 NK-R" panose="02020400000000000000" pitchFamily="18" charset="-128"/>
                <a:ea typeface="UD デジタル 教科書体 NK-R" panose="02020400000000000000" pitchFamily="18" charset="-128"/>
              </a:rPr>
              <a:t>　・地域防災力の向上や災害リスクを踏まえた土地利用の誘導　など</a:t>
            </a:r>
            <a:endParaRPr kumimoji="1" lang="en-US" altLang="ja-JP" sz="800" spc="-2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400"/>
              </a:spcBef>
              <a:tabLst>
                <a:tab pos="0" algn="l"/>
              </a:tabLst>
            </a:pPr>
            <a:r>
              <a:rPr kumimoji="1" lang="ja-JP" altLang="en-US" sz="800" spc="-20" dirty="0">
                <a:latin typeface="UD デジタル 教科書体 NK-B" panose="02020700000000000000" pitchFamily="18" charset="-128"/>
                <a:ea typeface="UD デジタル 教科書体 NK-B" panose="02020700000000000000" pitchFamily="18" charset="-128"/>
              </a:rPr>
              <a:t>２）グリーン社会の実現に向けたまちづくり</a:t>
            </a:r>
            <a:endParaRPr kumimoji="1" lang="en-US" altLang="ja-JP" sz="800" spc="-20"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spcBef>
                <a:spcPts val="200"/>
              </a:spcBef>
              <a:tabLst>
                <a:tab pos="0" algn="l"/>
              </a:tabLst>
            </a:pPr>
            <a:r>
              <a:rPr kumimoji="1" lang="ja-JP" altLang="en-US" sz="800" spc="-20" dirty="0">
                <a:latin typeface="UD デジタル 教科書体 NK-R" panose="02020400000000000000" pitchFamily="18" charset="-128"/>
                <a:ea typeface="UD デジタル 教科書体 NK-R" panose="02020400000000000000" pitchFamily="18" charset="-128"/>
              </a:rPr>
              <a:t>　・省エネ・再エネ拡大等につながるスマートで強靭なまちづくり</a:t>
            </a:r>
            <a:endParaRPr kumimoji="1" lang="en-US" altLang="ja-JP" sz="800" spc="-2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r>
              <a:rPr kumimoji="1" lang="ja-JP" altLang="en-US" sz="800" spc="-20" dirty="0">
                <a:latin typeface="UD デジタル 教科書体 NK-R" panose="02020400000000000000" pitchFamily="18" charset="-128"/>
                <a:ea typeface="UD デジタル 教科書体 NK-R" panose="02020400000000000000" pitchFamily="18" charset="-128"/>
              </a:rPr>
              <a:t>　・グリーンインフラを活用した自然共生のまちづくり　　　　　など</a:t>
            </a:r>
            <a:endParaRPr kumimoji="1" lang="en-US" altLang="ja-JP" sz="800" spc="-2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r>
              <a:rPr kumimoji="1" lang="ja-JP" altLang="en-US" sz="800" spc="-20" dirty="0">
                <a:latin typeface="UD デジタル 教科書体 NK-R" panose="02020400000000000000" pitchFamily="18" charset="-128"/>
                <a:ea typeface="UD デジタル 教科書体 NK-R" panose="02020400000000000000" pitchFamily="18" charset="-128"/>
              </a:rPr>
              <a:t>　</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175" name="テキスト ボックス 174">
            <a:extLst>
              <a:ext uri="{FF2B5EF4-FFF2-40B4-BE49-F238E27FC236}">
                <a16:creationId xmlns:a16="http://schemas.microsoft.com/office/drawing/2014/main" id="{D584E0BA-A9FD-4A94-B448-A211C17F7630}"/>
              </a:ext>
            </a:extLst>
          </p:cNvPr>
          <p:cNvSpPr txBox="1"/>
          <p:nvPr/>
        </p:nvSpPr>
        <p:spPr>
          <a:xfrm>
            <a:off x="4206783" y="1168660"/>
            <a:ext cx="1872000" cy="2592000"/>
          </a:xfrm>
          <a:prstGeom prst="rect">
            <a:avLst/>
          </a:prstGeom>
          <a:solidFill>
            <a:schemeClr val="bg1">
              <a:lumMod val="85000"/>
            </a:schemeClr>
          </a:solidFill>
          <a:ln>
            <a:noFill/>
            <a:prstDash val="dash"/>
          </a:ln>
        </p:spPr>
        <p:txBody>
          <a:bodyPr wrap="square" lIns="18000" tIns="144000" rIns="18000" bIns="0" rtlCol="0" anchor="t" anchorCtr="0">
            <a:noAutofit/>
          </a:bodyPr>
          <a:lstStyle/>
          <a:p>
            <a:pPr marL="92075" indent="-92075" algn="just">
              <a:lnSpc>
                <a:spcPts val="900"/>
              </a:lnSpc>
              <a:spcBef>
                <a:spcPts val="400"/>
              </a:spcBef>
              <a:spcAft>
                <a:spcPts val="600"/>
              </a:spcAft>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～大都市・大阪に相応しい拠点の形成～</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92075" indent="-92075" algn="just">
              <a:lnSpc>
                <a:spcPts val="900"/>
              </a:lnSpc>
              <a:spcBef>
                <a:spcPts val="200"/>
              </a:spcBef>
              <a:tabLst>
                <a:tab pos="0" algn="l"/>
              </a:tabLst>
            </a:pPr>
            <a:r>
              <a:rPr kumimoji="1" lang="ja-JP" altLang="en-US" sz="800" spc="-20" dirty="0">
                <a:latin typeface="UD デジタル 教科書体 NK-B" panose="02020700000000000000" pitchFamily="18" charset="-128"/>
                <a:ea typeface="UD デジタル 教科書体 NK-B" panose="02020700000000000000" pitchFamily="18" charset="-128"/>
              </a:rPr>
              <a:t>１）世界の中で存在感を発揮する拠点</a:t>
            </a:r>
            <a:endParaRPr kumimoji="1" lang="en-US" altLang="ja-JP" sz="800" spc="-20" dirty="0">
              <a:latin typeface="UD デジタル 教科書体 NK-B" panose="02020700000000000000" pitchFamily="18" charset="-128"/>
              <a:ea typeface="UD デジタル 教科書体 NK-B" panose="02020700000000000000" pitchFamily="18" charset="-128"/>
            </a:endParaRPr>
          </a:p>
          <a:p>
            <a:pPr algn="just">
              <a:lnSpc>
                <a:spcPts val="900"/>
              </a:lnSpc>
              <a:tabLst>
                <a:tab pos="0" algn="l"/>
              </a:tabLst>
            </a:pPr>
            <a:r>
              <a:rPr kumimoji="1" lang="en-US" altLang="ja-JP" sz="800" spc="-30" dirty="0">
                <a:latin typeface="UD デジタル 教科書体 NK-R" panose="02020400000000000000" pitchFamily="18" charset="-128"/>
                <a:ea typeface="UD デジタル 教科書体 NK-R" panose="02020400000000000000" pitchFamily="18" charset="-128"/>
              </a:rPr>
              <a:t>   </a:t>
            </a:r>
            <a:r>
              <a:rPr kumimoji="1" lang="ja-JP" altLang="en-US" sz="700" spc="-40" dirty="0">
                <a:latin typeface="UD デジタル 教科書体 NK-R" panose="02020400000000000000" pitchFamily="18" charset="-128"/>
                <a:ea typeface="UD デジタル 教科書体 NK-R" panose="02020400000000000000" pitchFamily="18" charset="-128"/>
              </a:rPr>
              <a:t>都心部やベイエリアにおいて、国際競争力を備えた拠点形成を促進</a:t>
            </a:r>
            <a:endParaRPr kumimoji="1" lang="en-US" altLang="ja-JP" sz="700" spc="-40" dirty="0">
              <a:latin typeface="UD デジタル 教科書体 NK-R" panose="02020400000000000000" pitchFamily="18" charset="-128"/>
              <a:ea typeface="UD デジタル 教科書体 NK-R" panose="02020400000000000000" pitchFamily="18" charset="-128"/>
            </a:endParaRPr>
          </a:p>
          <a:p>
            <a:pPr marL="92075" indent="-92075" algn="just">
              <a:lnSpc>
                <a:spcPts val="900"/>
              </a:lnSpc>
              <a:spcBef>
                <a:spcPts val="600"/>
              </a:spcBef>
              <a:tabLst>
                <a:tab pos="0" algn="l"/>
              </a:tabLst>
            </a:pP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92075" indent="-92075" algn="just">
              <a:lnSpc>
                <a:spcPts val="900"/>
              </a:lnSpc>
              <a:spcBef>
                <a:spcPts val="6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２）大阪の中核を担う拠点</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algn="just">
              <a:lnSpc>
                <a:spcPts val="900"/>
              </a:lnSpc>
              <a:tabLst>
                <a:tab pos="0" algn="l"/>
              </a:tabLst>
            </a:pPr>
            <a:r>
              <a:rPr kumimoji="1" lang="ja-JP" altLang="en-US" sz="800" spc="-20" dirty="0">
                <a:latin typeface="UD デジタル 教科書体 NK-R" panose="02020400000000000000" pitchFamily="18" charset="-128"/>
                <a:ea typeface="UD デジタル 教科書体 NK-R" panose="02020400000000000000" pitchFamily="18" charset="-128"/>
              </a:rPr>
              <a:t>　</a:t>
            </a:r>
            <a:r>
              <a:rPr kumimoji="1" lang="ja-JP" altLang="en-US" sz="700" spc="-30" dirty="0">
                <a:latin typeface="UD デジタル 教科書体 NK-R" panose="02020400000000000000" pitchFamily="18" charset="-128"/>
                <a:ea typeface="UD デジタル 教科書体 NK-R" panose="02020400000000000000" pitchFamily="18" charset="-128"/>
              </a:rPr>
              <a:t>交通ネットワークの高い結節性を有し、広域的観点から、大阪の成長・発展を支える拠点形成を促進</a:t>
            </a:r>
            <a:endParaRPr kumimoji="1" lang="en-US" altLang="ja-JP" sz="700" spc="-30" dirty="0">
              <a:latin typeface="UD デジタル 教科書体 NK-R" panose="02020400000000000000" pitchFamily="18" charset="-128"/>
              <a:ea typeface="UD デジタル 教科書体 NK-R" panose="02020400000000000000" pitchFamily="18" charset="-128"/>
            </a:endParaRPr>
          </a:p>
          <a:p>
            <a:pPr algn="just">
              <a:lnSpc>
                <a:spcPts val="900"/>
              </a:lnSpc>
              <a:tabLst>
                <a:tab pos="0" algn="l"/>
              </a:tabLst>
            </a:pPr>
            <a:endParaRPr kumimoji="1" lang="en-US" altLang="ja-JP" sz="800" spc="-30" dirty="0">
              <a:latin typeface="UD デジタル 教科書体 NK-R" panose="02020400000000000000" pitchFamily="18" charset="-128"/>
              <a:ea typeface="UD デジタル 教科書体 NK-R" panose="02020400000000000000" pitchFamily="18" charset="-128"/>
            </a:endParaRPr>
          </a:p>
          <a:p>
            <a:pPr marL="92075" indent="-92075" algn="just">
              <a:lnSpc>
                <a:spcPts val="900"/>
              </a:lnSpc>
              <a:spcBef>
                <a:spcPts val="6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３）経済成長を促す産業拠点・集積ゾーン</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indent="-88900" algn="just">
              <a:lnSpc>
                <a:spcPts val="900"/>
              </a:lnSpc>
              <a:spcBef>
                <a:spcPts val="200"/>
              </a:spcBef>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ja-JP" altLang="en-US" sz="700" dirty="0">
                <a:latin typeface="UD デジタル 教科書体 NK-R" panose="02020400000000000000" pitchFamily="18" charset="-128"/>
                <a:ea typeface="UD デジタル 教科書体 NK-R" panose="02020400000000000000" pitchFamily="18" charset="-128"/>
              </a:rPr>
              <a:t> ものづくり産業や健康・医療関連産業、環境・ 新エネ産業など、大阪の成長・発展をけん引する産業拠点の形成や、幹線道路沿道やベイエリア等での新たな産業用地の創出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gn="just">
              <a:lnSpc>
                <a:spcPts val="900"/>
              </a:lnSpc>
              <a:spcBef>
                <a:spcPts val="200"/>
              </a:spcBef>
              <a:tabLst>
                <a:tab pos="0" algn="l"/>
              </a:tabLst>
            </a:pP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90" name="テキスト ボックス 89">
            <a:extLst>
              <a:ext uri="{FF2B5EF4-FFF2-40B4-BE49-F238E27FC236}">
                <a16:creationId xmlns:a16="http://schemas.microsoft.com/office/drawing/2014/main" id="{D584E0BA-A9FD-4A94-B448-A211C17F7630}"/>
              </a:ext>
            </a:extLst>
          </p:cNvPr>
          <p:cNvSpPr txBox="1"/>
          <p:nvPr/>
        </p:nvSpPr>
        <p:spPr>
          <a:xfrm>
            <a:off x="4219483" y="1089212"/>
            <a:ext cx="360000" cy="144000"/>
          </a:xfrm>
          <a:prstGeom prst="roundRect">
            <a:avLst/>
          </a:prstGeom>
          <a:solidFill>
            <a:schemeClr val="accent4">
              <a:lumMod val="60000"/>
              <a:lumOff val="40000"/>
            </a:schemeClr>
          </a:solidFill>
          <a:ln w="3175">
            <a:solidFill>
              <a:schemeClr val="bg2">
                <a:lumMod val="50000"/>
              </a:schemeClr>
            </a:solidFill>
          </a:ln>
        </p:spPr>
        <p:txBody>
          <a:bodyPr wrap="square" lIns="0" tIns="36000" rIns="0" bIns="0" rtlCol="0" anchor="t" anchorCtr="0">
            <a:noAutofit/>
          </a:bodyPr>
          <a:lstStyle/>
          <a:p>
            <a:pPr marL="92075" indent="-92075" algn="ctr">
              <a:lnSpc>
                <a:spcPts val="700"/>
              </a:lnSpc>
              <a:tabLst>
                <a:tab pos="93663" algn="l"/>
              </a:tabLst>
            </a:pPr>
            <a:r>
              <a:rPr kumimoji="1" lang="ja-JP" altLang="en-US" sz="700" b="1" dirty="0">
                <a:latin typeface="UD デジタル 教科書体 NK-B" panose="02020700000000000000" pitchFamily="18" charset="-128"/>
                <a:ea typeface="UD デジタル 教科書体 NK-B" panose="02020700000000000000" pitchFamily="18" charset="-128"/>
              </a:rPr>
              <a:t>戦略１</a:t>
            </a:r>
            <a:endParaRPr kumimoji="1" lang="en-US" altLang="ja-JP" sz="700" b="1" dirty="0">
              <a:latin typeface="UD デジタル 教科書体 NK-B" panose="02020700000000000000" pitchFamily="18" charset="-128"/>
              <a:ea typeface="UD デジタル 教科書体 NK-B" panose="02020700000000000000" pitchFamily="18" charset="-128"/>
            </a:endParaRPr>
          </a:p>
        </p:txBody>
      </p:sp>
      <p:sp>
        <p:nvSpPr>
          <p:cNvPr id="91" name="テキスト ボックス 90">
            <a:extLst>
              <a:ext uri="{FF2B5EF4-FFF2-40B4-BE49-F238E27FC236}">
                <a16:creationId xmlns:a16="http://schemas.microsoft.com/office/drawing/2014/main" id="{D584E0BA-A9FD-4A94-B448-A211C17F7630}"/>
              </a:ext>
            </a:extLst>
          </p:cNvPr>
          <p:cNvSpPr txBox="1"/>
          <p:nvPr/>
        </p:nvSpPr>
        <p:spPr>
          <a:xfrm>
            <a:off x="6115068" y="1089212"/>
            <a:ext cx="360000" cy="144000"/>
          </a:xfrm>
          <a:prstGeom prst="roundRect">
            <a:avLst/>
          </a:prstGeom>
          <a:solidFill>
            <a:schemeClr val="accent4">
              <a:lumMod val="60000"/>
              <a:lumOff val="40000"/>
            </a:schemeClr>
          </a:solidFill>
          <a:ln w="3175">
            <a:solidFill>
              <a:schemeClr val="bg2">
                <a:lumMod val="50000"/>
              </a:schemeClr>
            </a:solidFill>
          </a:ln>
        </p:spPr>
        <p:txBody>
          <a:bodyPr wrap="square" lIns="0" tIns="36000" rIns="0" bIns="0" rtlCol="0" anchor="t" anchorCtr="0">
            <a:noAutofit/>
          </a:bodyPr>
          <a:lstStyle/>
          <a:p>
            <a:pPr marL="92075" indent="-92075" algn="ctr">
              <a:lnSpc>
                <a:spcPts val="700"/>
              </a:lnSpc>
              <a:tabLst>
                <a:tab pos="93663" algn="l"/>
              </a:tabLst>
            </a:pPr>
            <a:r>
              <a:rPr kumimoji="1" lang="ja-JP" altLang="en-US" sz="700" b="1" dirty="0">
                <a:latin typeface="UD デジタル 教科書体 NK-B" panose="02020700000000000000" pitchFamily="18" charset="-128"/>
                <a:ea typeface="UD デジタル 教科書体 NK-B" panose="02020700000000000000" pitchFamily="18" charset="-128"/>
              </a:rPr>
              <a:t>戦略２</a:t>
            </a:r>
            <a:endParaRPr kumimoji="1" lang="en-US" altLang="ja-JP" sz="700" b="1" dirty="0">
              <a:latin typeface="UD デジタル 教科書体 NK-B" panose="02020700000000000000" pitchFamily="18" charset="-128"/>
              <a:ea typeface="UD デジタル 教科書体 NK-B" panose="02020700000000000000" pitchFamily="18" charset="-128"/>
            </a:endParaRPr>
          </a:p>
        </p:txBody>
      </p:sp>
      <p:sp>
        <p:nvSpPr>
          <p:cNvPr id="92" name="テキスト ボックス 91">
            <a:extLst>
              <a:ext uri="{FF2B5EF4-FFF2-40B4-BE49-F238E27FC236}">
                <a16:creationId xmlns:a16="http://schemas.microsoft.com/office/drawing/2014/main" id="{D584E0BA-A9FD-4A94-B448-A211C17F7630}"/>
              </a:ext>
            </a:extLst>
          </p:cNvPr>
          <p:cNvSpPr txBox="1"/>
          <p:nvPr/>
        </p:nvSpPr>
        <p:spPr>
          <a:xfrm>
            <a:off x="8010057" y="1089212"/>
            <a:ext cx="360000" cy="144000"/>
          </a:xfrm>
          <a:prstGeom prst="roundRect">
            <a:avLst/>
          </a:prstGeom>
          <a:solidFill>
            <a:schemeClr val="accent4">
              <a:lumMod val="60000"/>
              <a:lumOff val="40000"/>
            </a:schemeClr>
          </a:solidFill>
          <a:ln w="3175">
            <a:solidFill>
              <a:schemeClr val="bg2">
                <a:lumMod val="50000"/>
              </a:schemeClr>
            </a:solidFill>
          </a:ln>
        </p:spPr>
        <p:txBody>
          <a:bodyPr wrap="square" lIns="0" tIns="36000" rIns="0" bIns="0" rtlCol="0" anchor="t" anchorCtr="0">
            <a:noAutofit/>
          </a:bodyPr>
          <a:lstStyle/>
          <a:p>
            <a:pPr marL="92075" indent="-92075" algn="ctr">
              <a:lnSpc>
                <a:spcPts val="700"/>
              </a:lnSpc>
              <a:tabLst>
                <a:tab pos="93663" algn="l"/>
              </a:tabLst>
            </a:pPr>
            <a:r>
              <a:rPr kumimoji="1" lang="ja-JP" altLang="en-US" sz="700" b="1" dirty="0">
                <a:latin typeface="UD デジタル 教科書体 NK-B" panose="02020700000000000000" pitchFamily="18" charset="-128"/>
                <a:ea typeface="UD デジタル 教科書体 NK-B" panose="02020700000000000000" pitchFamily="18" charset="-128"/>
              </a:rPr>
              <a:t>戦略３</a:t>
            </a:r>
            <a:endParaRPr kumimoji="1" lang="en-US" altLang="ja-JP" sz="700" b="1" dirty="0">
              <a:latin typeface="UD デジタル 教科書体 NK-B" panose="02020700000000000000" pitchFamily="18" charset="-128"/>
              <a:ea typeface="UD デジタル 教科書体 NK-B" panose="02020700000000000000" pitchFamily="18" charset="-128"/>
            </a:endParaRPr>
          </a:p>
        </p:txBody>
      </p:sp>
      <p:grpSp>
        <p:nvGrpSpPr>
          <p:cNvPr id="120" name="グループ化 119"/>
          <p:cNvGrpSpPr/>
          <p:nvPr/>
        </p:nvGrpSpPr>
        <p:grpSpPr>
          <a:xfrm>
            <a:off x="4166001" y="5499316"/>
            <a:ext cx="5715269" cy="406204"/>
            <a:chOff x="3483511" y="5801240"/>
            <a:chExt cx="5715269" cy="406204"/>
          </a:xfrm>
        </p:grpSpPr>
        <p:sp>
          <p:nvSpPr>
            <p:cNvPr id="121" name="テキスト ボックス 120">
              <a:extLst>
                <a:ext uri="{FF2B5EF4-FFF2-40B4-BE49-F238E27FC236}">
                  <a16:creationId xmlns:a16="http://schemas.microsoft.com/office/drawing/2014/main" id="{D584E0BA-A9FD-4A94-B448-A211C17F7630}"/>
                </a:ext>
              </a:extLst>
            </p:cNvPr>
            <p:cNvSpPr txBox="1"/>
            <p:nvPr/>
          </p:nvSpPr>
          <p:spPr>
            <a:xfrm>
              <a:off x="3483511" y="5883444"/>
              <a:ext cx="5715269" cy="324000"/>
            </a:xfrm>
            <a:prstGeom prst="roundRect">
              <a:avLst>
                <a:gd name="adj" fmla="val 11006"/>
              </a:avLst>
            </a:prstGeom>
            <a:solidFill>
              <a:schemeClr val="bg1"/>
            </a:solidFill>
            <a:ln>
              <a:solidFill>
                <a:schemeClr val="bg2">
                  <a:lumMod val="50000"/>
                </a:schemeClr>
              </a:solidFill>
            </a:ln>
          </p:spPr>
          <p:txBody>
            <a:bodyPr wrap="square" lIns="36000" tIns="108000" rIns="36000" bIns="0" rtlCol="0" anchor="ctr" anchorCtr="0">
              <a:noAutofit/>
            </a:bodyPr>
            <a:lstStyle/>
            <a:p>
              <a:pPr marL="92075" indent="-92075">
                <a:lnSpc>
                  <a:spcPts val="800"/>
                </a:lnSpc>
                <a:tabLst>
                  <a:tab pos="93663" algn="l"/>
                </a:tabLst>
              </a:pPr>
              <a:r>
                <a:rPr kumimoji="1" lang="ja-JP" altLang="en-US" sz="700" dirty="0">
                  <a:latin typeface="UD デジタル 教科書体 NK-R" panose="02020400000000000000" pitchFamily="18" charset="-128"/>
                  <a:ea typeface="UD デジタル 教科書体 NK-R" panose="02020400000000000000" pitchFamily="18" charset="-128"/>
                </a:rPr>
                <a:t>「まちづくりの戦略と取組みの方向性」を踏まえた大阪全体のまちづくりプロジェクトを総括図として示す。</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22" name="テキスト ボックス 121">
              <a:extLst>
                <a:ext uri="{FF2B5EF4-FFF2-40B4-BE49-F238E27FC236}">
                  <a16:creationId xmlns:a16="http://schemas.microsoft.com/office/drawing/2014/main" id="{D584E0BA-A9FD-4A94-B448-A211C17F7630}"/>
                </a:ext>
              </a:extLst>
            </p:cNvPr>
            <p:cNvSpPr txBox="1"/>
            <p:nvPr/>
          </p:nvSpPr>
          <p:spPr>
            <a:xfrm>
              <a:off x="3544067" y="5801240"/>
              <a:ext cx="2016000"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４．まちづくりプロジェクト総括図</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aphicFrame>
        <p:nvGraphicFramePr>
          <p:cNvPr id="129" name="表 128"/>
          <p:cNvGraphicFramePr>
            <a:graphicFrameLocks noGrp="1"/>
          </p:cNvGraphicFramePr>
          <p:nvPr>
            <p:extLst>
              <p:ext uri="{D42A27DB-BD31-4B8C-83A1-F6EECF244321}">
                <p14:modId xmlns:p14="http://schemas.microsoft.com/office/powerpoint/2010/main" val="1999094975"/>
              </p:ext>
            </p:extLst>
          </p:nvPr>
        </p:nvGraphicFramePr>
        <p:xfrm>
          <a:off x="1915940" y="4996226"/>
          <a:ext cx="2111005" cy="1824312"/>
        </p:xfrm>
        <a:graphic>
          <a:graphicData uri="http://schemas.openxmlformats.org/drawingml/2006/table">
            <a:tbl>
              <a:tblPr firstRow="1" bandRow="1">
                <a:tableStyleId>{5C22544A-7EE6-4342-B048-85BDC9FD1C3A}</a:tableStyleId>
              </a:tblPr>
              <a:tblGrid>
                <a:gridCol w="311005">
                  <a:extLst>
                    <a:ext uri="{9D8B030D-6E8A-4147-A177-3AD203B41FA5}">
                      <a16:colId xmlns:a16="http://schemas.microsoft.com/office/drawing/2014/main" val="1126055308"/>
                    </a:ext>
                  </a:extLst>
                </a:gridCol>
                <a:gridCol w="1800000">
                  <a:extLst>
                    <a:ext uri="{9D8B030D-6E8A-4147-A177-3AD203B41FA5}">
                      <a16:colId xmlns:a16="http://schemas.microsoft.com/office/drawing/2014/main" val="472932056"/>
                    </a:ext>
                  </a:extLst>
                </a:gridCol>
              </a:tblGrid>
              <a:tr h="304052">
                <a:tc>
                  <a:txBody>
                    <a:bodyPr/>
                    <a:lstStyle/>
                    <a:p>
                      <a:pPr algn="ctr"/>
                      <a:r>
                        <a:rPr kumimoji="1" lang="ja-JP" altLang="en-US" sz="600" b="0" dirty="0">
                          <a:solidFill>
                            <a:schemeClr val="bg1"/>
                          </a:solidFill>
                          <a:latin typeface="UD デジタル 教科書体 NK-R" panose="02020400000000000000" pitchFamily="18" charset="-128"/>
                          <a:ea typeface="UD デジタル 教科書体 NK-R" panose="02020400000000000000" pitchFamily="18" charset="-128"/>
                        </a:rPr>
                        <a:t>大阪</a:t>
                      </a:r>
                      <a:endParaRPr kumimoji="1" lang="en-US" altLang="ja-JP" sz="600" b="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600" b="0" dirty="0">
                          <a:solidFill>
                            <a:schemeClr val="bg1"/>
                          </a:solidFill>
                          <a:latin typeface="UD デジタル 教科書体 NK-R" panose="02020400000000000000" pitchFamily="18" charset="-128"/>
                          <a:ea typeface="UD デジタル 教科書体 NK-R" panose="02020400000000000000" pitchFamily="18" charset="-128"/>
                        </a:rPr>
                        <a:t>都心部</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just"/>
                      <a:r>
                        <a:rPr kumimoji="1" lang="ja-JP" altLang="en-US" sz="600" b="0" dirty="0">
                          <a:solidFill>
                            <a:schemeClr val="tx1"/>
                          </a:solidFill>
                          <a:latin typeface="UD デジタル 教科書体 NK-R" panose="02020400000000000000" pitchFamily="18" charset="-128"/>
                          <a:ea typeface="UD デジタル 教科書体 NK-R" panose="02020400000000000000" pitchFamily="18" charset="-128"/>
                        </a:rPr>
                        <a:t>高度なビジネス機能や多彩なエンターテイメント機能 などの多様な都市機能が集積した、世界で存在感を発揮する一大拠点を形成</a:t>
                      </a:r>
                      <a:endParaRPr kumimoji="1" lang="en-US" altLang="ja-JP" sz="6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45108742"/>
                  </a:ext>
                </a:extLst>
              </a:tr>
              <a:tr h="304052">
                <a:tc>
                  <a:txBody>
                    <a:bodyPr/>
                    <a:lstStyle/>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都心部</a:t>
                      </a:r>
                      <a:endParaRPr kumimoji="1" lang="en-US" altLang="ja-JP" sz="6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周辺</a:t>
                      </a:r>
                      <a:endParaRPr kumimoji="1" lang="en-US" altLang="ja-JP" sz="600" dirty="0">
                        <a:solidFill>
                          <a:schemeClr val="bg1"/>
                        </a:solidFill>
                        <a:latin typeface="UD デジタル 教科書体 NK-R" panose="02020400000000000000" pitchFamily="18" charset="-128"/>
                        <a:ea typeface="UD デジタル 教科書体 NK-R" panose="02020400000000000000" pitchFamily="18"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just"/>
                      <a:r>
                        <a:rPr kumimoji="1" lang="ja-JP" altLang="en-US" sz="600" dirty="0">
                          <a:solidFill>
                            <a:schemeClr val="tx1"/>
                          </a:solidFill>
                          <a:latin typeface="UD デジタル 教科書体 NK-R" panose="02020400000000000000" pitchFamily="18" charset="-128"/>
                          <a:ea typeface="UD デジタル 教科書体 NK-R" panose="02020400000000000000" pitchFamily="18" charset="-128"/>
                        </a:rPr>
                        <a:t>都心部と一体となって成長・発展をけん引するゾーン として、中核を担う拠点の形成や多様な都市居住  ニーズに対応するまちづくり</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45074670"/>
                  </a:ext>
                </a:extLst>
              </a:tr>
              <a:tr h="304052">
                <a:tc>
                  <a:txBody>
                    <a:bodyPr/>
                    <a:lstStyle/>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郊外部</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just"/>
                      <a:r>
                        <a:rPr kumimoji="1" lang="ja-JP" altLang="en-US" sz="600" dirty="0">
                          <a:solidFill>
                            <a:schemeClr val="tx1"/>
                          </a:solidFill>
                          <a:latin typeface="UD デジタル 教科書体 NK-R" panose="02020400000000000000" pitchFamily="18" charset="-128"/>
                          <a:ea typeface="UD デジタル 教科書体 NK-R" panose="02020400000000000000" pitchFamily="18" charset="-128"/>
                        </a:rPr>
                        <a:t>多様な働き方・暮らし方を実現できるまちとして、大阪ならではの新しい郊外の創造や中核を担う拠点を形成</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678012"/>
                  </a:ext>
                </a:extLst>
              </a:tr>
              <a:tr h="304052">
                <a:tc>
                  <a:txBody>
                    <a:bodyPr/>
                    <a:lstStyle/>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ベイ</a:t>
                      </a:r>
                      <a:endParaRPr kumimoji="1" lang="en-US" altLang="ja-JP" sz="6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エリア</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just"/>
                      <a:r>
                        <a:rPr kumimoji="1" lang="ja-JP" altLang="en-US" sz="600" b="0" dirty="0">
                          <a:solidFill>
                            <a:schemeClr val="tx1"/>
                          </a:solidFill>
                          <a:latin typeface="UD デジタル 教科書体 NK-R" panose="02020400000000000000" pitchFamily="18" charset="-128"/>
                          <a:ea typeface="UD デジタル 教科書体 NK-R" panose="02020400000000000000" pitchFamily="18" charset="-128"/>
                        </a:rPr>
                        <a:t>世界で存在感を発揮する拠点形成とともに、多彩な    地域資源を活かした広域連携の取組みによりエリア 全体の魅力を向上</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22187082"/>
                  </a:ext>
                </a:extLst>
              </a:tr>
              <a:tr h="304052">
                <a:tc>
                  <a:txBody>
                    <a:bodyPr/>
                    <a:lstStyle/>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河川</a:t>
                      </a:r>
                      <a:endParaRPr kumimoji="1" lang="en-US" altLang="ja-JP" sz="6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空間</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just"/>
                      <a:r>
                        <a:rPr kumimoji="1" lang="ja-JP" altLang="en-US" sz="600" dirty="0">
                          <a:solidFill>
                            <a:schemeClr val="tx1"/>
                          </a:solidFill>
                          <a:latin typeface="UD デジタル 教科書体 NK-R" panose="02020400000000000000" pitchFamily="18" charset="-128"/>
                          <a:ea typeface="UD デジタル 教科書体 NK-R" panose="02020400000000000000" pitchFamily="18" charset="-128"/>
                        </a:rPr>
                        <a:t>水辺空間をはじめ、魅力ある地域資源を活かした     広域連携の取組みにより、エリア全体の魅力を向上</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50913437"/>
                  </a:ext>
                </a:extLst>
              </a:tr>
              <a:tr h="304052">
                <a:tc>
                  <a:txBody>
                    <a:bodyPr/>
                    <a:lstStyle/>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周辺</a:t>
                      </a:r>
                      <a:endParaRPr kumimoji="1" lang="en-US" altLang="ja-JP" sz="6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山系</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just"/>
                      <a:r>
                        <a:rPr kumimoji="1" lang="ja-JP" altLang="en-US" sz="600" dirty="0">
                          <a:solidFill>
                            <a:schemeClr val="tx1"/>
                          </a:solidFill>
                          <a:latin typeface="UD デジタル 教科書体 NK-R" panose="02020400000000000000" pitchFamily="18" charset="-128"/>
                          <a:ea typeface="UD デジタル 教科書体 NK-R" panose="02020400000000000000" pitchFamily="18" charset="-128"/>
                        </a:rPr>
                        <a:t>多様な歴史・文化資源や自然環境を活かした広域   連携の取組みにより、多彩なアクティビティを楽しめるゾーンを形成</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24164320"/>
                  </a:ext>
                </a:extLst>
              </a:tr>
            </a:tbl>
          </a:graphicData>
        </a:graphic>
      </p:graphicFrame>
      <p:sp>
        <p:nvSpPr>
          <p:cNvPr id="136" name="テキスト ボックス 135">
            <a:extLst>
              <a:ext uri="{FF2B5EF4-FFF2-40B4-BE49-F238E27FC236}">
                <a16:creationId xmlns:a16="http://schemas.microsoft.com/office/drawing/2014/main" id="{D584E0BA-A9FD-4A94-B448-A211C17F7630}"/>
              </a:ext>
            </a:extLst>
          </p:cNvPr>
          <p:cNvSpPr txBox="1"/>
          <p:nvPr/>
        </p:nvSpPr>
        <p:spPr>
          <a:xfrm>
            <a:off x="1904593" y="3205799"/>
            <a:ext cx="2124000" cy="133106"/>
          </a:xfrm>
          <a:prstGeom prst="rect">
            <a:avLst/>
          </a:prstGeom>
          <a:solidFill>
            <a:schemeClr val="accent4">
              <a:lumMod val="40000"/>
              <a:lumOff val="60000"/>
            </a:schemeClr>
          </a:solidFill>
          <a:ln>
            <a:solidFill>
              <a:schemeClr val="bg1">
                <a:lumMod val="50000"/>
              </a:schemeClr>
            </a:solidFill>
          </a:ln>
        </p:spPr>
        <p:txBody>
          <a:bodyPr wrap="square" lIns="36000" tIns="0" rIns="36000" bIns="0" rtlCol="0" anchor="ctr" anchorCtr="0">
            <a:noAutofit/>
          </a:bodyPr>
          <a:lstStyle/>
          <a:p>
            <a:pPr marL="92075" indent="-92075" algn="ctr">
              <a:lnSpc>
                <a:spcPts val="1100"/>
              </a:lnSpc>
              <a:tabLst>
                <a:tab pos="93663" algn="l"/>
              </a:tabLst>
            </a:pPr>
            <a:r>
              <a:rPr kumimoji="1" lang="ja-JP" altLang="en-US" sz="800" dirty="0">
                <a:latin typeface="UD デジタル 教科書体 NK-B" panose="02020700000000000000" pitchFamily="18" charset="-128"/>
                <a:ea typeface="UD デジタル 教科書体 NK-B" panose="02020700000000000000" pitchFamily="18" charset="-128"/>
              </a:rPr>
              <a:t>府域レベル</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76" name="テキスト ボックス 75">
            <a:extLst>
              <a:ext uri="{FF2B5EF4-FFF2-40B4-BE49-F238E27FC236}">
                <a16:creationId xmlns:a16="http://schemas.microsoft.com/office/drawing/2014/main" id="{2529B0F6-0D75-4A1F-B8F8-9765E2A3D481}"/>
              </a:ext>
            </a:extLst>
          </p:cNvPr>
          <p:cNvSpPr txBox="1"/>
          <p:nvPr/>
        </p:nvSpPr>
        <p:spPr>
          <a:xfrm>
            <a:off x="1194852" y="4768481"/>
            <a:ext cx="540000" cy="61555"/>
          </a:xfrm>
          <a:prstGeom prst="rect">
            <a:avLst/>
          </a:prstGeom>
          <a:noFill/>
        </p:spPr>
        <p:txBody>
          <a:bodyPr wrap="square" lIns="0" tIns="0" rIns="0" bIns="0" rtlCol="0">
            <a:spAutoFit/>
          </a:bodyPr>
          <a:lstStyle/>
          <a:p>
            <a:pPr algn="r"/>
            <a:r>
              <a:rPr kumimoji="1" lang="en-US" altLang="ja-JP" sz="400" b="1" dirty="0">
                <a:latin typeface="UD デジタル 教科書体 NK-B" panose="02020700000000000000" pitchFamily="18" charset="-128"/>
                <a:ea typeface="UD デジタル 教科書体 NK-B" panose="02020700000000000000" pitchFamily="18" charset="-128"/>
              </a:rPr>
              <a:t>【</a:t>
            </a:r>
            <a:r>
              <a:rPr kumimoji="1" lang="ja-JP" altLang="en-US" sz="400" b="1" dirty="0">
                <a:latin typeface="UD デジタル 教科書体 NK-B" panose="02020700000000000000" pitchFamily="18" charset="-128"/>
                <a:ea typeface="UD デジタル 教科書体 NK-B" panose="02020700000000000000" pitchFamily="18" charset="-128"/>
              </a:rPr>
              <a:t>イメージ図</a:t>
            </a:r>
            <a:r>
              <a:rPr kumimoji="1" lang="en-US" altLang="ja-JP" sz="400" b="1" dirty="0">
                <a:latin typeface="UD デジタル 教科書体 NK-B" panose="02020700000000000000" pitchFamily="18" charset="-128"/>
                <a:ea typeface="UD デジタル 教科書体 NK-B" panose="02020700000000000000" pitchFamily="18" charset="-128"/>
              </a:rPr>
              <a:t>】</a:t>
            </a:r>
            <a:endParaRPr kumimoji="1" lang="ja-JP" altLang="en-US" sz="400" b="1" dirty="0">
              <a:latin typeface="UD デジタル 教科書体 NK-B" panose="02020700000000000000" pitchFamily="18" charset="-128"/>
              <a:ea typeface="UD デジタル 教科書体 NK-B" panose="02020700000000000000" pitchFamily="18" charset="-128"/>
            </a:endParaRPr>
          </a:p>
        </p:txBody>
      </p:sp>
      <p:pic>
        <p:nvPicPr>
          <p:cNvPr id="147" name="図 146"/>
          <p:cNvPicPr>
            <a:picLocks noChangeAspect="1"/>
          </p:cNvPicPr>
          <p:nvPr/>
        </p:nvPicPr>
        <p:blipFill rotWithShape="1">
          <a:blip r:embed="rId3"/>
          <a:srcRect l="18707" t="14023" r="18723" b="14486"/>
          <a:stretch/>
        </p:blipFill>
        <p:spPr>
          <a:xfrm>
            <a:off x="123482" y="3626324"/>
            <a:ext cx="1728000" cy="1192041"/>
          </a:xfrm>
          <a:prstGeom prst="rect">
            <a:avLst/>
          </a:prstGeom>
        </p:spPr>
      </p:pic>
      <p:sp>
        <p:nvSpPr>
          <p:cNvPr id="166" name="テキスト ボックス 165">
            <a:extLst>
              <a:ext uri="{FF2B5EF4-FFF2-40B4-BE49-F238E27FC236}">
                <a16:creationId xmlns:a16="http://schemas.microsoft.com/office/drawing/2014/main" id="{2529B0F6-0D75-4A1F-B8F8-9765E2A3D481}"/>
              </a:ext>
            </a:extLst>
          </p:cNvPr>
          <p:cNvSpPr txBox="1"/>
          <p:nvPr/>
        </p:nvSpPr>
        <p:spPr>
          <a:xfrm>
            <a:off x="3361850" y="4795867"/>
            <a:ext cx="540000" cy="61555"/>
          </a:xfrm>
          <a:prstGeom prst="rect">
            <a:avLst/>
          </a:prstGeom>
          <a:noFill/>
        </p:spPr>
        <p:txBody>
          <a:bodyPr wrap="square" lIns="0" tIns="0" rIns="0" bIns="0" rtlCol="0">
            <a:spAutoFit/>
          </a:bodyPr>
          <a:lstStyle/>
          <a:p>
            <a:pPr algn="r"/>
            <a:r>
              <a:rPr kumimoji="1" lang="en-US" altLang="ja-JP" sz="400" b="1" dirty="0">
                <a:latin typeface="UD デジタル 教科書体 NK-B" panose="02020700000000000000" pitchFamily="18" charset="-128"/>
                <a:ea typeface="UD デジタル 教科書体 NK-B" panose="02020700000000000000" pitchFamily="18" charset="-128"/>
              </a:rPr>
              <a:t>【</a:t>
            </a:r>
            <a:r>
              <a:rPr kumimoji="1" lang="ja-JP" altLang="en-US" sz="400" b="1" dirty="0">
                <a:latin typeface="UD デジタル 教科書体 NK-B" panose="02020700000000000000" pitchFamily="18" charset="-128"/>
                <a:ea typeface="UD デジタル 教科書体 NK-B" panose="02020700000000000000" pitchFamily="18" charset="-128"/>
              </a:rPr>
              <a:t>イメージ図</a:t>
            </a:r>
            <a:r>
              <a:rPr kumimoji="1" lang="en-US" altLang="ja-JP" sz="400" b="1" dirty="0">
                <a:latin typeface="UD デジタル 教科書体 NK-B" panose="02020700000000000000" pitchFamily="18" charset="-128"/>
                <a:ea typeface="UD デジタル 教科書体 NK-B" panose="02020700000000000000" pitchFamily="18" charset="-128"/>
              </a:rPr>
              <a:t>】</a:t>
            </a:r>
            <a:endParaRPr kumimoji="1" lang="ja-JP" altLang="en-US" sz="400" b="1" dirty="0">
              <a:latin typeface="UD デジタル 教科書体 NK-B" panose="02020700000000000000" pitchFamily="18" charset="-128"/>
              <a:ea typeface="UD デジタル 教科書体 NK-B" panose="02020700000000000000" pitchFamily="18" charset="-128"/>
            </a:endParaRPr>
          </a:p>
        </p:txBody>
      </p:sp>
      <p:sp>
        <p:nvSpPr>
          <p:cNvPr id="167" name="テキスト ボックス 166">
            <a:extLst>
              <a:ext uri="{FF2B5EF4-FFF2-40B4-BE49-F238E27FC236}">
                <a16:creationId xmlns:a16="http://schemas.microsoft.com/office/drawing/2014/main" id="{D584E0BA-A9FD-4A94-B448-A211C17F7630}"/>
              </a:ext>
            </a:extLst>
          </p:cNvPr>
          <p:cNvSpPr txBox="1"/>
          <p:nvPr/>
        </p:nvSpPr>
        <p:spPr>
          <a:xfrm>
            <a:off x="5360" y="4857084"/>
            <a:ext cx="2899472" cy="137915"/>
          </a:xfrm>
          <a:prstGeom prst="rect">
            <a:avLst/>
          </a:prstGeom>
          <a:noFill/>
          <a:ln>
            <a:noFill/>
          </a:ln>
        </p:spPr>
        <p:txBody>
          <a:bodyPr wrap="square" lIns="0" tIns="0" rIns="0" bIns="0" rtlCol="0" anchor="t" anchorCtr="0">
            <a:noAutofit/>
          </a:bodyPr>
          <a:lstStyle/>
          <a:p>
            <a:pPr>
              <a:lnSpc>
                <a:spcPts val="1100"/>
              </a:lnSpc>
              <a:tabLst>
                <a:tab pos="93663" algn="l"/>
              </a:tabLst>
            </a:pPr>
            <a:r>
              <a:rPr kumimoji="1" lang="ja-JP" altLang="en-US" sz="900" dirty="0">
                <a:latin typeface="UD デジタル 教科書体 NK-B" panose="02020700000000000000" pitchFamily="18" charset="-128"/>
                <a:ea typeface="UD デジタル 教科書体 NK-B" panose="02020700000000000000" pitchFamily="18" charset="-128"/>
              </a:rPr>
              <a:t>　（</a:t>
            </a:r>
            <a:r>
              <a:rPr kumimoji="1" lang="en-US" altLang="ja-JP" sz="900" dirty="0">
                <a:latin typeface="UD デジタル 教科書体 NK-B" panose="02020700000000000000" pitchFamily="18" charset="-128"/>
                <a:ea typeface="UD デジタル 教科書体 NK-B" panose="02020700000000000000" pitchFamily="18" charset="-128"/>
              </a:rPr>
              <a:t>3</a:t>
            </a:r>
            <a:r>
              <a:rPr kumimoji="1" lang="ja-JP" altLang="en-US" sz="900" dirty="0">
                <a:latin typeface="UD デジタル 教科書体 NK-B" panose="02020700000000000000" pitchFamily="18" charset="-128"/>
                <a:ea typeface="UD デジタル 教科書体 NK-B" panose="02020700000000000000" pitchFamily="18" charset="-128"/>
              </a:rPr>
              <a:t>）ゾーニングとまちづくりの大きな方向性</a:t>
            </a:r>
            <a:endParaRPr kumimoji="1" lang="en-US" altLang="ja-JP" sz="900" dirty="0">
              <a:latin typeface="UD デジタル 教科書体 NK-B" panose="02020700000000000000" pitchFamily="18" charset="-128"/>
              <a:ea typeface="UD デジタル 教科書体 NK-B" panose="02020700000000000000" pitchFamily="18" charset="-128"/>
            </a:endParaRPr>
          </a:p>
        </p:txBody>
      </p:sp>
      <p:grpSp>
        <p:nvGrpSpPr>
          <p:cNvPr id="267" name="グループ化 266"/>
          <p:cNvGrpSpPr/>
          <p:nvPr/>
        </p:nvGrpSpPr>
        <p:grpSpPr>
          <a:xfrm>
            <a:off x="62735" y="5058017"/>
            <a:ext cx="1838844" cy="1762523"/>
            <a:chOff x="-5318631" y="4760900"/>
            <a:chExt cx="1838844" cy="1762523"/>
          </a:xfrm>
        </p:grpSpPr>
        <p:sp>
          <p:nvSpPr>
            <p:cNvPr id="268" name="コンテンツ プレースホルダー 2">
              <a:extLst>
                <a:ext uri="{FF2B5EF4-FFF2-40B4-BE49-F238E27FC236}">
                  <a16:creationId xmlns:a16="http://schemas.microsoft.com/office/drawing/2014/main" id="{6A7F4644-991C-4743-8E74-EFBD009A60CE}"/>
                </a:ext>
              </a:extLst>
            </p:cNvPr>
            <p:cNvSpPr txBox="1">
              <a:spLocks/>
            </p:cNvSpPr>
            <p:nvPr/>
          </p:nvSpPr>
          <p:spPr>
            <a:xfrm>
              <a:off x="-3893340" y="4760900"/>
              <a:ext cx="288000" cy="1080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latin typeface="Meiryo UI" panose="020B0604030504040204" pitchFamily="50" charset="-128"/>
                  <a:ea typeface="Meiryo UI" panose="020B0604030504040204" pitchFamily="50" charset="-128"/>
                </a:rPr>
                <a:t>京都</a:t>
              </a:r>
            </a:p>
          </p:txBody>
        </p:sp>
        <p:sp>
          <p:nvSpPr>
            <p:cNvPr id="269" name="コンテンツ プレースホルダー 2">
              <a:extLst>
                <a:ext uri="{FF2B5EF4-FFF2-40B4-BE49-F238E27FC236}">
                  <a16:creationId xmlns:a16="http://schemas.microsoft.com/office/drawing/2014/main" id="{6A7F4644-991C-4743-8E74-EFBD009A60CE}"/>
                </a:ext>
              </a:extLst>
            </p:cNvPr>
            <p:cNvSpPr txBox="1">
              <a:spLocks/>
            </p:cNvSpPr>
            <p:nvPr/>
          </p:nvSpPr>
          <p:spPr>
            <a:xfrm>
              <a:off x="-4874413" y="6415423"/>
              <a:ext cx="360000" cy="1080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latin typeface="Meiryo UI" panose="020B0604030504040204" pitchFamily="50" charset="-128"/>
                  <a:ea typeface="Meiryo UI" panose="020B0604030504040204" pitchFamily="50" charset="-128"/>
                </a:rPr>
                <a:t>和歌山</a:t>
              </a:r>
            </a:p>
          </p:txBody>
        </p:sp>
        <p:sp>
          <p:nvSpPr>
            <p:cNvPr id="270" name="コンテンツ プレースホルダー 2">
              <a:extLst>
                <a:ext uri="{FF2B5EF4-FFF2-40B4-BE49-F238E27FC236}">
                  <a16:creationId xmlns:a16="http://schemas.microsoft.com/office/drawing/2014/main" id="{A41CF3F1-DBCF-4F2C-B66A-275A9D8D4A96}"/>
                </a:ext>
              </a:extLst>
            </p:cNvPr>
            <p:cNvSpPr txBox="1">
              <a:spLocks/>
            </p:cNvSpPr>
            <p:nvPr/>
          </p:nvSpPr>
          <p:spPr>
            <a:xfrm>
              <a:off x="-5023030" y="5909342"/>
              <a:ext cx="396000" cy="72000"/>
            </a:xfrm>
            <a:prstGeom prst="rect">
              <a:avLst/>
            </a:prstGeom>
            <a:solidFill>
              <a:schemeClr val="bg1"/>
            </a:solidFill>
            <a:ln w="2540">
              <a:solidFill>
                <a:schemeClr val="tx1"/>
              </a:solidFill>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ベイエリア</a:t>
              </a:r>
            </a:p>
          </p:txBody>
        </p:sp>
        <p:sp>
          <p:nvSpPr>
            <p:cNvPr id="271" name="コンテンツ プレースホルダー 2">
              <a:extLst>
                <a:ext uri="{FF2B5EF4-FFF2-40B4-BE49-F238E27FC236}">
                  <a16:creationId xmlns:a16="http://schemas.microsoft.com/office/drawing/2014/main" id="{19B352DD-D66D-4048-A366-2DAB651E31BB}"/>
                </a:ext>
              </a:extLst>
            </p:cNvPr>
            <p:cNvSpPr txBox="1">
              <a:spLocks/>
            </p:cNvSpPr>
            <p:nvPr/>
          </p:nvSpPr>
          <p:spPr>
            <a:xfrm>
              <a:off x="-4472343" y="4876580"/>
              <a:ext cx="358397" cy="72000"/>
            </a:xfrm>
            <a:prstGeom prst="rect">
              <a:avLst/>
            </a:prstGeom>
            <a:solidFill>
              <a:schemeClr val="bg1"/>
            </a:solidFill>
            <a:ln w="2540">
              <a:solidFill>
                <a:schemeClr val="tx1"/>
              </a:solidFill>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周辺山系</a:t>
              </a:r>
            </a:p>
          </p:txBody>
        </p:sp>
        <p:sp>
          <p:nvSpPr>
            <p:cNvPr id="272" name="コンテンツ プレースホルダー 2">
              <a:extLst>
                <a:ext uri="{FF2B5EF4-FFF2-40B4-BE49-F238E27FC236}">
                  <a16:creationId xmlns:a16="http://schemas.microsoft.com/office/drawing/2014/main" id="{4B98E13E-3DDD-40EC-B393-8CF87CC96752}"/>
                </a:ext>
              </a:extLst>
            </p:cNvPr>
            <p:cNvSpPr txBox="1">
              <a:spLocks/>
            </p:cNvSpPr>
            <p:nvPr/>
          </p:nvSpPr>
          <p:spPr>
            <a:xfrm>
              <a:off x="-3803787" y="4925972"/>
              <a:ext cx="324000" cy="72000"/>
            </a:xfrm>
            <a:prstGeom prst="borderCallout1">
              <a:avLst>
                <a:gd name="adj1" fmla="val 52264"/>
                <a:gd name="adj2" fmla="val 486"/>
                <a:gd name="adj3" fmla="val 273718"/>
                <a:gd name="adj4" fmla="val -33870"/>
              </a:avLst>
            </a:prstGeom>
            <a:solidFill>
              <a:schemeClr val="bg1"/>
            </a:solidFill>
            <a:ln w="2540">
              <a:solidFill>
                <a:schemeClr val="tx1"/>
              </a:solidFill>
              <a:tailEnd type="oval" w="sm" len="sm"/>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河川空間</a:t>
              </a:r>
            </a:p>
          </p:txBody>
        </p:sp>
        <p:sp>
          <p:nvSpPr>
            <p:cNvPr id="273" name="コンテンツ プレースホルダー 2">
              <a:extLst>
                <a:ext uri="{FF2B5EF4-FFF2-40B4-BE49-F238E27FC236}">
                  <a16:creationId xmlns:a16="http://schemas.microsoft.com/office/drawing/2014/main" id="{4B98E13E-3DDD-40EC-B393-8CF87CC96752}"/>
                </a:ext>
              </a:extLst>
            </p:cNvPr>
            <p:cNvSpPr txBox="1">
              <a:spLocks/>
            </p:cNvSpPr>
            <p:nvPr/>
          </p:nvSpPr>
          <p:spPr>
            <a:xfrm>
              <a:off x="-3833700" y="5753656"/>
              <a:ext cx="324000" cy="72000"/>
            </a:xfrm>
            <a:prstGeom prst="borderCallout1">
              <a:avLst>
                <a:gd name="adj1" fmla="val 55792"/>
                <a:gd name="adj2" fmla="val -562"/>
                <a:gd name="adj3" fmla="val 24835"/>
                <a:gd name="adj4" fmla="val -17330"/>
              </a:avLst>
            </a:prstGeom>
            <a:solidFill>
              <a:schemeClr val="bg1"/>
            </a:solidFill>
            <a:ln w="2540">
              <a:solidFill>
                <a:schemeClr val="tx1"/>
              </a:solidFill>
              <a:tailEnd type="oval" w="sm" len="sm"/>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河川空間</a:t>
              </a:r>
            </a:p>
          </p:txBody>
        </p:sp>
        <p:sp>
          <p:nvSpPr>
            <p:cNvPr id="274" name="コンテンツ プレースホルダー 2">
              <a:extLst>
                <a:ext uri="{FF2B5EF4-FFF2-40B4-BE49-F238E27FC236}">
                  <a16:creationId xmlns:a16="http://schemas.microsoft.com/office/drawing/2014/main" id="{4B98E13E-3DDD-40EC-B393-8CF87CC96752}"/>
                </a:ext>
              </a:extLst>
            </p:cNvPr>
            <p:cNvSpPr txBox="1">
              <a:spLocks/>
            </p:cNvSpPr>
            <p:nvPr/>
          </p:nvSpPr>
          <p:spPr>
            <a:xfrm>
              <a:off x="-5068215" y="4957782"/>
              <a:ext cx="288000" cy="72000"/>
            </a:xfrm>
            <a:prstGeom prst="borderCallout1">
              <a:avLst>
                <a:gd name="adj1" fmla="val 56673"/>
                <a:gd name="adj2" fmla="val 103012"/>
                <a:gd name="adj3" fmla="val 419917"/>
                <a:gd name="adj4" fmla="val 173887"/>
              </a:avLst>
            </a:prstGeom>
            <a:solidFill>
              <a:schemeClr val="bg1"/>
            </a:solidFill>
            <a:ln w="2540">
              <a:solidFill>
                <a:schemeClr val="tx1"/>
              </a:solidFill>
              <a:tailEnd type="oval" w="sm" len="sm"/>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郊外部</a:t>
              </a:r>
              <a:endParaRPr lang="en-US" altLang="ja-JP" sz="500" dirty="0"/>
            </a:p>
          </p:txBody>
        </p:sp>
        <p:sp>
          <p:nvSpPr>
            <p:cNvPr id="275" name="コンテンツ プレースホルダー 2">
              <a:extLst>
                <a:ext uri="{FF2B5EF4-FFF2-40B4-BE49-F238E27FC236}">
                  <a16:creationId xmlns:a16="http://schemas.microsoft.com/office/drawing/2014/main" id="{4B98E13E-3DDD-40EC-B393-8CF87CC96752}"/>
                </a:ext>
              </a:extLst>
            </p:cNvPr>
            <p:cNvSpPr txBox="1">
              <a:spLocks/>
            </p:cNvSpPr>
            <p:nvPr/>
          </p:nvSpPr>
          <p:spPr>
            <a:xfrm>
              <a:off x="-3803787" y="6008303"/>
              <a:ext cx="288000" cy="72000"/>
            </a:xfrm>
            <a:prstGeom prst="borderCallout1">
              <a:avLst>
                <a:gd name="adj1" fmla="val 52264"/>
                <a:gd name="adj2" fmla="val 486"/>
                <a:gd name="adj3" fmla="val -45470"/>
                <a:gd name="adj4" fmla="val -120432"/>
              </a:avLst>
            </a:prstGeom>
            <a:solidFill>
              <a:schemeClr val="bg1"/>
            </a:solidFill>
            <a:ln w="2540">
              <a:solidFill>
                <a:schemeClr val="tx1"/>
              </a:solidFill>
              <a:tailEnd type="oval" w="sm" len="sm"/>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郊外部</a:t>
              </a:r>
              <a:endParaRPr lang="en-US" altLang="ja-JP" sz="500" dirty="0"/>
            </a:p>
          </p:txBody>
        </p:sp>
        <p:sp>
          <p:nvSpPr>
            <p:cNvPr id="276" name="コンテンツ プレースホルダー 2">
              <a:extLst>
                <a:ext uri="{FF2B5EF4-FFF2-40B4-BE49-F238E27FC236}">
                  <a16:creationId xmlns:a16="http://schemas.microsoft.com/office/drawing/2014/main" id="{3C908BF6-57ED-4AA9-94EB-22C85D580171}"/>
                </a:ext>
              </a:extLst>
            </p:cNvPr>
            <p:cNvSpPr txBox="1">
              <a:spLocks/>
            </p:cNvSpPr>
            <p:nvPr/>
          </p:nvSpPr>
          <p:spPr>
            <a:xfrm>
              <a:off x="-4251465" y="6228951"/>
              <a:ext cx="288000" cy="72000"/>
            </a:xfrm>
            <a:prstGeom prst="rect">
              <a:avLst/>
            </a:prstGeom>
            <a:solidFill>
              <a:schemeClr val="bg1"/>
            </a:solidFill>
            <a:ln w="2540">
              <a:solidFill>
                <a:schemeClr val="tx1"/>
              </a:solidFill>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周辺山系</a:t>
              </a:r>
            </a:p>
          </p:txBody>
        </p:sp>
        <p:sp>
          <p:nvSpPr>
            <p:cNvPr id="277" name="コンテンツ プレースホルダー 2">
              <a:extLst>
                <a:ext uri="{FF2B5EF4-FFF2-40B4-BE49-F238E27FC236}">
                  <a16:creationId xmlns:a16="http://schemas.microsoft.com/office/drawing/2014/main" id="{4B98E13E-3DDD-40EC-B393-8CF87CC96752}"/>
                </a:ext>
              </a:extLst>
            </p:cNvPr>
            <p:cNvSpPr txBox="1">
              <a:spLocks/>
            </p:cNvSpPr>
            <p:nvPr/>
          </p:nvSpPr>
          <p:spPr>
            <a:xfrm>
              <a:off x="-4982413" y="5689815"/>
              <a:ext cx="468000" cy="72000"/>
            </a:xfrm>
            <a:prstGeom prst="borderCallout1">
              <a:avLst>
                <a:gd name="adj1" fmla="val 54889"/>
                <a:gd name="adj2" fmla="val 100969"/>
                <a:gd name="adj3" fmla="val 43163"/>
                <a:gd name="adj4" fmla="val 146935"/>
              </a:avLst>
            </a:prstGeom>
            <a:solidFill>
              <a:schemeClr val="bg1"/>
            </a:solidFill>
            <a:ln w="2540">
              <a:solidFill>
                <a:schemeClr val="tx1"/>
              </a:solidFill>
              <a:tailEnd type="oval" w="sm" len="sm"/>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都心部周辺</a:t>
              </a:r>
              <a:endParaRPr lang="en-US" altLang="ja-JP" sz="500" dirty="0"/>
            </a:p>
          </p:txBody>
        </p:sp>
        <p:sp>
          <p:nvSpPr>
            <p:cNvPr id="279" name="コンテンツ プレースホルダー 2">
              <a:extLst>
                <a:ext uri="{FF2B5EF4-FFF2-40B4-BE49-F238E27FC236}">
                  <a16:creationId xmlns:a16="http://schemas.microsoft.com/office/drawing/2014/main" id="{6A7F4644-991C-4743-8E74-EFBD009A60CE}"/>
                </a:ext>
              </a:extLst>
            </p:cNvPr>
            <p:cNvSpPr txBox="1">
              <a:spLocks/>
            </p:cNvSpPr>
            <p:nvPr/>
          </p:nvSpPr>
          <p:spPr>
            <a:xfrm>
              <a:off x="-3803787" y="5485822"/>
              <a:ext cx="252000" cy="1080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latin typeface="Meiryo UI" panose="020B0604030504040204" pitchFamily="50" charset="-128"/>
                  <a:ea typeface="Meiryo UI" panose="020B0604030504040204" pitchFamily="50" charset="-128"/>
                </a:rPr>
                <a:t>奈良</a:t>
              </a:r>
            </a:p>
          </p:txBody>
        </p:sp>
        <p:sp>
          <p:nvSpPr>
            <p:cNvPr id="280" name="コンテンツ プレースホルダー 2">
              <a:extLst>
                <a:ext uri="{FF2B5EF4-FFF2-40B4-BE49-F238E27FC236}">
                  <a16:creationId xmlns:a16="http://schemas.microsoft.com/office/drawing/2014/main" id="{6A7F4644-991C-4743-8E74-EFBD009A60CE}"/>
                </a:ext>
              </a:extLst>
            </p:cNvPr>
            <p:cNvSpPr txBox="1">
              <a:spLocks/>
            </p:cNvSpPr>
            <p:nvPr/>
          </p:nvSpPr>
          <p:spPr>
            <a:xfrm>
              <a:off x="-3963465" y="5336961"/>
              <a:ext cx="288000" cy="1080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600"/>
                </a:lnSpc>
                <a:spcBef>
                  <a:spcPts val="0"/>
                </a:spcBef>
                <a:buNone/>
              </a:pPr>
              <a:r>
                <a:rPr lang="ja-JP" altLang="en-US" sz="400" dirty="0">
                  <a:latin typeface="Meiryo UI" panose="020B0604030504040204" pitchFamily="50" charset="-128"/>
                  <a:ea typeface="Meiryo UI" panose="020B0604030504040204" pitchFamily="50" charset="-128"/>
                </a:rPr>
                <a:t>学研都市</a:t>
              </a:r>
            </a:p>
          </p:txBody>
        </p:sp>
        <p:sp>
          <p:nvSpPr>
            <p:cNvPr id="281" name="コンテンツ プレースホルダー 2">
              <a:extLst>
                <a:ext uri="{FF2B5EF4-FFF2-40B4-BE49-F238E27FC236}">
                  <a16:creationId xmlns:a16="http://schemas.microsoft.com/office/drawing/2014/main" id="{6A7F4644-991C-4743-8E74-EFBD009A60CE}"/>
                </a:ext>
              </a:extLst>
            </p:cNvPr>
            <p:cNvSpPr txBox="1">
              <a:spLocks/>
            </p:cNvSpPr>
            <p:nvPr/>
          </p:nvSpPr>
          <p:spPr>
            <a:xfrm>
              <a:off x="-4885673" y="5417189"/>
              <a:ext cx="225988" cy="137674"/>
            </a:xfrm>
            <a:prstGeom prst="ellipse">
              <a:avLst/>
            </a:prstGeom>
            <a:solidFill>
              <a:schemeClr val="bg1">
                <a:lumMod val="95000"/>
              </a:schemeClr>
            </a:solidFill>
            <a:ln>
              <a:noFill/>
            </a:ln>
            <a:effectLst>
              <a:outerShdw blurRad="50800" dist="38100" dir="2700000" algn="tl" rotWithShape="0">
                <a:prstClr val="black">
                  <a:alpha val="40000"/>
                </a:prstClr>
              </a:outerShdw>
            </a:effectLst>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latin typeface="Meiryo UI" panose="020B0604030504040204" pitchFamily="50" charset="-128"/>
                  <a:ea typeface="Meiryo UI" panose="020B0604030504040204" pitchFamily="50" charset="-128"/>
                </a:rPr>
                <a:t>神戸</a:t>
              </a:r>
            </a:p>
          </p:txBody>
        </p:sp>
        <p:sp>
          <p:nvSpPr>
            <p:cNvPr id="282" name="コンテンツ プレースホルダー 2">
              <a:extLst>
                <a:ext uri="{FF2B5EF4-FFF2-40B4-BE49-F238E27FC236}">
                  <a16:creationId xmlns:a16="http://schemas.microsoft.com/office/drawing/2014/main" id="{4B98E13E-3DDD-40EC-B393-8CF87CC96752}"/>
                </a:ext>
              </a:extLst>
            </p:cNvPr>
            <p:cNvSpPr txBox="1">
              <a:spLocks/>
            </p:cNvSpPr>
            <p:nvPr/>
          </p:nvSpPr>
          <p:spPr>
            <a:xfrm>
              <a:off x="-5083673" y="5261342"/>
              <a:ext cx="396000" cy="72000"/>
            </a:xfrm>
            <a:prstGeom prst="borderCallout1">
              <a:avLst>
                <a:gd name="adj1" fmla="val 54889"/>
                <a:gd name="adj2" fmla="val 100969"/>
                <a:gd name="adj3" fmla="val 417989"/>
                <a:gd name="adj4" fmla="val 215269"/>
              </a:avLst>
            </a:prstGeom>
            <a:solidFill>
              <a:schemeClr val="bg1"/>
            </a:solidFill>
            <a:ln w="2540">
              <a:solidFill>
                <a:schemeClr val="tx1"/>
              </a:solidFill>
              <a:tailEnd type="oval" w="sm" len="sm"/>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大阪都心部</a:t>
              </a:r>
              <a:endParaRPr lang="en-US" altLang="ja-JP" sz="500" dirty="0"/>
            </a:p>
          </p:txBody>
        </p:sp>
        <p:sp>
          <p:nvSpPr>
            <p:cNvPr id="85" name="コンテンツ プレースホルダー 2">
              <a:extLst>
                <a:ext uri="{FF2B5EF4-FFF2-40B4-BE49-F238E27FC236}">
                  <a16:creationId xmlns:a16="http://schemas.microsoft.com/office/drawing/2014/main" id="{6A7F4644-991C-4743-8E74-EFBD009A60CE}"/>
                </a:ext>
              </a:extLst>
            </p:cNvPr>
            <p:cNvSpPr txBox="1">
              <a:spLocks/>
            </p:cNvSpPr>
            <p:nvPr/>
          </p:nvSpPr>
          <p:spPr>
            <a:xfrm>
              <a:off x="-5318631" y="5772117"/>
              <a:ext cx="360000" cy="108000"/>
            </a:xfrm>
            <a:prstGeom prst="ellipse">
              <a:avLst/>
            </a:prstGeom>
            <a:noFill/>
            <a:ln>
              <a:noFill/>
            </a:ln>
            <a:effectLst>
              <a:outerShdw blurRad="50800" dist="38100" dir="2700000" algn="tl" rotWithShape="0">
                <a:prstClr val="black">
                  <a:alpha val="40000"/>
                </a:prstClr>
              </a:outerShdw>
            </a:effectLst>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400" dirty="0">
                  <a:latin typeface="Meiryo UI" panose="020B0604030504040204" pitchFamily="50" charset="-128"/>
                  <a:ea typeface="Meiryo UI" panose="020B0604030504040204" pitchFamily="50" charset="-128"/>
                </a:rPr>
                <a:t>淡路島</a:t>
              </a:r>
            </a:p>
          </p:txBody>
        </p:sp>
      </p:grpSp>
      <p:sp>
        <p:nvSpPr>
          <p:cNvPr id="283" name="テキスト ボックス 282">
            <a:extLst>
              <a:ext uri="{FF2B5EF4-FFF2-40B4-BE49-F238E27FC236}">
                <a16:creationId xmlns:a16="http://schemas.microsoft.com/office/drawing/2014/main" id="{2529B0F6-0D75-4A1F-B8F8-9765E2A3D481}"/>
              </a:ext>
            </a:extLst>
          </p:cNvPr>
          <p:cNvSpPr txBox="1"/>
          <p:nvPr/>
        </p:nvSpPr>
        <p:spPr>
          <a:xfrm>
            <a:off x="1260724" y="6747802"/>
            <a:ext cx="540000" cy="61555"/>
          </a:xfrm>
          <a:prstGeom prst="rect">
            <a:avLst/>
          </a:prstGeom>
          <a:noFill/>
        </p:spPr>
        <p:txBody>
          <a:bodyPr wrap="square" lIns="0" tIns="0" rIns="0" bIns="0" rtlCol="0">
            <a:spAutoFit/>
          </a:bodyPr>
          <a:lstStyle/>
          <a:p>
            <a:pPr algn="r"/>
            <a:r>
              <a:rPr kumimoji="1" lang="en-US" altLang="ja-JP" sz="400" b="1" dirty="0">
                <a:latin typeface="UD デジタル 教科書体 NK-B" panose="02020700000000000000" pitchFamily="18" charset="-128"/>
                <a:ea typeface="UD デジタル 教科書体 NK-B" panose="02020700000000000000" pitchFamily="18" charset="-128"/>
              </a:rPr>
              <a:t>【</a:t>
            </a:r>
            <a:r>
              <a:rPr kumimoji="1" lang="ja-JP" altLang="en-US" sz="400" b="1" dirty="0">
                <a:latin typeface="UD デジタル 教科書体 NK-B" panose="02020700000000000000" pitchFamily="18" charset="-128"/>
                <a:ea typeface="UD デジタル 教科書体 NK-B" panose="02020700000000000000" pitchFamily="18" charset="-128"/>
              </a:rPr>
              <a:t>イメージ図</a:t>
            </a:r>
            <a:r>
              <a:rPr kumimoji="1" lang="en-US" altLang="ja-JP" sz="400" b="1" dirty="0">
                <a:latin typeface="UD デジタル 教科書体 NK-B" panose="02020700000000000000" pitchFamily="18" charset="-128"/>
                <a:ea typeface="UD デジタル 教科書体 NK-B" panose="02020700000000000000" pitchFamily="18" charset="-128"/>
              </a:rPr>
              <a:t>】</a:t>
            </a:r>
            <a:endParaRPr kumimoji="1" lang="ja-JP" altLang="en-US" sz="400" b="1" dirty="0">
              <a:latin typeface="UD デジタル 教科書体 NK-B" panose="02020700000000000000" pitchFamily="18" charset="-128"/>
              <a:ea typeface="UD デジタル 教科書体 NK-B" panose="02020700000000000000" pitchFamily="18" charset="-128"/>
            </a:endParaRPr>
          </a:p>
        </p:txBody>
      </p:sp>
      <p:sp>
        <p:nvSpPr>
          <p:cNvPr id="124" name="テキスト ボックス 123">
            <a:extLst>
              <a:ext uri="{FF2B5EF4-FFF2-40B4-BE49-F238E27FC236}">
                <a16:creationId xmlns:a16="http://schemas.microsoft.com/office/drawing/2014/main" id="{D584E0BA-A9FD-4A94-B448-A211C17F7630}"/>
              </a:ext>
            </a:extLst>
          </p:cNvPr>
          <p:cNvSpPr txBox="1"/>
          <p:nvPr/>
        </p:nvSpPr>
        <p:spPr>
          <a:xfrm>
            <a:off x="176716" y="3362023"/>
            <a:ext cx="1657028" cy="288000"/>
          </a:xfrm>
          <a:prstGeom prst="rect">
            <a:avLst/>
          </a:prstGeom>
          <a:noFill/>
          <a:ln>
            <a:noFill/>
          </a:ln>
        </p:spPr>
        <p:txBody>
          <a:bodyPr wrap="square" lIns="36000" tIns="0" rIns="36000" bIns="0" rtlCol="0" anchor="t" anchorCtr="0">
            <a:noAutofit/>
          </a:bodyPr>
          <a:lstStyle/>
          <a:p>
            <a:pPr marL="92075" indent="-92075">
              <a:lnSpc>
                <a:spcPts val="840"/>
              </a:lnSpc>
              <a:tabLst>
                <a:tab pos="93663" algn="l"/>
              </a:tabLst>
            </a:pPr>
            <a:r>
              <a:rPr kumimoji="1" lang="ja-JP" altLang="en-US" sz="700" dirty="0">
                <a:latin typeface="UD デジタル 教科書体 NK-B" panose="02020700000000000000" pitchFamily="18" charset="-128"/>
                <a:ea typeface="UD デジタル 教科書体 NK-B" panose="02020700000000000000" pitchFamily="18" charset="-128"/>
              </a:rPr>
              <a:t>国土軸・環状軸の形成・強化</a:t>
            </a:r>
            <a:endParaRPr kumimoji="1" lang="en-US" altLang="ja-JP" sz="700" dirty="0">
              <a:latin typeface="UD デジタル 教科書体 NK-B" panose="02020700000000000000" pitchFamily="18" charset="-128"/>
              <a:ea typeface="UD デジタル 教科書体 NK-B" panose="02020700000000000000" pitchFamily="18" charset="-128"/>
            </a:endParaRPr>
          </a:p>
          <a:p>
            <a:pPr>
              <a:lnSpc>
                <a:spcPts val="840"/>
              </a:lnSpc>
              <a:tabLst>
                <a:tab pos="93663" algn="l"/>
              </a:tabLst>
            </a:pPr>
            <a:r>
              <a:rPr kumimoji="1" lang="ja-JP" altLang="en-US" sz="600" dirty="0">
                <a:latin typeface="UD デジタル 教科書体 NK-R" panose="02020400000000000000" pitchFamily="18" charset="-128"/>
                <a:ea typeface="UD デジタル 教科書体 NK-R" panose="02020400000000000000" pitchFamily="18" charset="-128"/>
              </a:rPr>
              <a:t>全国や都市圏内外での人・モノ・情報の交流・   連携を強化</a:t>
            </a:r>
            <a:endParaRPr kumimoji="1" lang="en-US" altLang="ja-JP" sz="600" dirty="0">
              <a:latin typeface="UD デジタル 教科書体 NK-R" panose="02020400000000000000" pitchFamily="18" charset="-128"/>
              <a:ea typeface="UD デジタル 教科書体 NK-R" panose="02020400000000000000" pitchFamily="18" charset="-128"/>
            </a:endParaRPr>
          </a:p>
        </p:txBody>
      </p:sp>
      <p:sp>
        <p:nvSpPr>
          <p:cNvPr id="62" name="テキスト ボックス 61">
            <a:extLst>
              <a:ext uri="{FF2B5EF4-FFF2-40B4-BE49-F238E27FC236}">
                <a16:creationId xmlns:a16="http://schemas.microsoft.com/office/drawing/2014/main" id="{D584E0BA-A9FD-4A94-B448-A211C17F7630}"/>
              </a:ext>
            </a:extLst>
          </p:cNvPr>
          <p:cNvSpPr txBox="1"/>
          <p:nvPr/>
        </p:nvSpPr>
        <p:spPr>
          <a:xfrm>
            <a:off x="1896973" y="3365389"/>
            <a:ext cx="2124000" cy="288000"/>
          </a:xfrm>
          <a:prstGeom prst="rect">
            <a:avLst/>
          </a:prstGeom>
          <a:noFill/>
          <a:ln>
            <a:noFill/>
          </a:ln>
        </p:spPr>
        <p:txBody>
          <a:bodyPr wrap="square" lIns="36000" tIns="0" rIns="36000" bIns="0" rtlCol="0" anchor="t" anchorCtr="0">
            <a:noAutofit/>
          </a:bodyPr>
          <a:lstStyle/>
          <a:p>
            <a:pPr marL="92075" indent="-92075">
              <a:lnSpc>
                <a:spcPts val="840"/>
              </a:lnSpc>
              <a:tabLst>
                <a:tab pos="93663" algn="l"/>
              </a:tabLst>
            </a:pPr>
            <a:r>
              <a:rPr kumimoji="1" lang="ja-JP" altLang="en-US" sz="700" dirty="0">
                <a:latin typeface="UD デジタル 教科書体 NK-B" panose="02020700000000000000" pitchFamily="18" charset="-128"/>
                <a:ea typeface="UD デジタル 教科書体 NK-B" panose="02020700000000000000" pitchFamily="18" charset="-128"/>
              </a:rPr>
              <a:t>“マルチハブ＆ネットワーク型都市構造”の形成・強化</a:t>
            </a:r>
            <a:endParaRPr kumimoji="1" lang="en-US" altLang="ja-JP" sz="600" dirty="0">
              <a:latin typeface="UD デジタル 教科書体 NK-R" panose="02020400000000000000" pitchFamily="18" charset="-128"/>
              <a:ea typeface="UD デジタル 教科書体 NK-R" panose="02020400000000000000" pitchFamily="18" charset="-128"/>
            </a:endParaRPr>
          </a:p>
          <a:p>
            <a:pPr>
              <a:lnSpc>
                <a:spcPts val="700"/>
              </a:lnSpc>
              <a:tabLst>
                <a:tab pos="182563" algn="l"/>
              </a:tabLst>
            </a:pPr>
            <a:r>
              <a:rPr kumimoji="1" lang="ja-JP" altLang="en-US" sz="600" spc="-20" dirty="0">
                <a:latin typeface="UD デジタル 教科書体 NK-R" panose="02020400000000000000" pitchFamily="18" charset="-128"/>
                <a:ea typeface="UD デジタル 教科書体 NK-R" panose="02020400000000000000" pitchFamily="18" charset="-128"/>
              </a:rPr>
              <a:t> 都心部での拠点形成とともに、道路・鉄道ネットワーク上を中心に、多様な都市機能を備えた拠点や魅力ある生活圏等を形成</a:t>
            </a:r>
            <a:endParaRPr kumimoji="1" lang="en-US" altLang="ja-JP" sz="600" spc="-20" dirty="0">
              <a:latin typeface="UD デジタル 教科書体 NK-R" panose="02020400000000000000" pitchFamily="18" charset="-128"/>
              <a:ea typeface="UD デジタル 教科書体 NK-R" panose="02020400000000000000" pitchFamily="18" charset="-128"/>
            </a:endParaRPr>
          </a:p>
        </p:txBody>
      </p:sp>
      <p:sp>
        <p:nvSpPr>
          <p:cNvPr id="286" name="テキスト ボックス 285">
            <a:extLst>
              <a:ext uri="{FF2B5EF4-FFF2-40B4-BE49-F238E27FC236}">
                <a16:creationId xmlns:a16="http://schemas.microsoft.com/office/drawing/2014/main" id="{D584E0BA-A9FD-4A94-B448-A211C17F7630}"/>
              </a:ext>
            </a:extLst>
          </p:cNvPr>
          <p:cNvSpPr txBox="1"/>
          <p:nvPr/>
        </p:nvSpPr>
        <p:spPr>
          <a:xfrm>
            <a:off x="4686687" y="1090986"/>
            <a:ext cx="1161848" cy="144000"/>
          </a:xfrm>
          <a:prstGeom prst="rect">
            <a:avLst/>
          </a:prstGeom>
          <a:solidFill>
            <a:schemeClr val="tx1">
              <a:lumMod val="50000"/>
              <a:lumOff val="50000"/>
            </a:schemeClr>
          </a:solidFill>
          <a:ln w="6350">
            <a:solidFill>
              <a:schemeClr val="tx1"/>
            </a:solidFill>
            <a:prstDash val="solid"/>
          </a:ln>
        </p:spPr>
        <p:txBody>
          <a:bodyPr wrap="square" lIns="0" tIns="0" rIns="0" bIns="0" rtlCol="0" anchor="ctr" anchorCtr="0">
            <a:noAutofit/>
          </a:bodyPr>
          <a:lstStyle/>
          <a:p>
            <a:pPr marL="92075" indent="-92075" algn="ctr">
              <a:lnSpc>
                <a:spcPts val="1300"/>
              </a:lnSpc>
              <a:tabLst>
                <a:tab pos="0" algn="l"/>
              </a:tabLst>
            </a:pPr>
            <a:r>
              <a:rPr kumimoji="1" lang="ja-JP" altLang="en-US" sz="900" dirty="0">
                <a:solidFill>
                  <a:schemeClr val="bg1"/>
                </a:solidFill>
                <a:latin typeface="UD デジタル 教科書体 NK-B" panose="02020700000000000000" pitchFamily="18" charset="-128"/>
                <a:ea typeface="UD デジタル 教科書体 NK-B" panose="02020700000000000000" pitchFamily="18" charset="-128"/>
              </a:rPr>
              <a:t>拠点の形成</a:t>
            </a:r>
            <a:endParaRPr kumimoji="1" lang="en-US" altLang="ja-JP" sz="9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87" name="テキスト ボックス 286">
            <a:extLst>
              <a:ext uri="{FF2B5EF4-FFF2-40B4-BE49-F238E27FC236}">
                <a16:creationId xmlns:a16="http://schemas.microsoft.com/office/drawing/2014/main" id="{D584E0BA-A9FD-4A94-B448-A211C17F7630}"/>
              </a:ext>
            </a:extLst>
          </p:cNvPr>
          <p:cNvSpPr txBox="1"/>
          <p:nvPr/>
        </p:nvSpPr>
        <p:spPr>
          <a:xfrm>
            <a:off x="6598484" y="1090986"/>
            <a:ext cx="1161848" cy="144000"/>
          </a:xfrm>
          <a:prstGeom prst="rect">
            <a:avLst/>
          </a:prstGeom>
          <a:solidFill>
            <a:schemeClr val="tx1">
              <a:lumMod val="50000"/>
              <a:lumOff val="50000"/>
            </a:schemeClr>
          </a:solidFill>
          <a:ln w="6350">
            <a:solidFill>
              <a:schemeClr val="tx1"/>
            </a:solidFill>
            <a:prstDash val="solid"/>
          </a:ln>
        </p:spPr>
        <p:txBody>
          <a:bodyPr wrap="square" lIns="0" tIns="0" rIns="0" bIns="0" rtlCol="0" anchor="ctr" anchorCtr="0">
            <a:noAutofit/>
          </a:bodyPr>
          <a:lstStyle/>
          <a:p>
            <a:pPr marL="92075" indent="-92075" algn="ctr">
              <a:lnSpc>
                <a:spcPts val="1300"/>
              </a:lnSpc>
              <a:tabLst>
                <a:tab pos="0" algn="l"/>
              </a:tabLst>
            </a:pPr>
            <a:r>
              <a:rPr kumimoji="1" lang="ja-JP" altLang="en-US" sz="900" dirty="0">
                <a:solidFill>
                  <a:schemeClr val="bg1"/>
                </a:solidFill>
                <a:latin typeface="UD デジタル 教科書体 NK-B" panose="02020700000000000000" pitchFamily="18" charset="-128"/>
                <a:ea typeface="UD デジタル 教科書体 NK-B" panose="02020700000000000000" pitchFamily="18" charset="-128"/>
              </a:rPr>
              <a:t>新しい郊外の創造</a:t>
            </a:r>
            <a:endParaRPr kumimoji="1" lang="en-US" altLang="ja-JP" sz="9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88" name="テキスト ボックス 287">
            <a:extLst>
              <a:ext uri="{FF2B5EF4-FFF2-40B4-BE49-F238E27FC236}">
                <a16:creationId xmlns:a16="http://schemas.microsoft.com/office/drawing/2014/main" id="{D584E0BA-A9FD-4A94-B448-A211C17F7630}"/>
              </a:ext>
            </a:extLst>
          </p:cNvPr>
          <p:cNvSpPr txBox="1"/>
          <p:nvPr/>
        </p:nvSpPr>
        <p:spPr>
          <a:xfrm>
            <a:off x="8503425" y="1090986"/>
            <a:ext cx="1161848" cy="144000"/>
          </a:xfrm>
          <a:prstGeom prst="rect">
            <a:avLst/>
          </a:prstGeom>
          <a:solidFill>
            <a:schemeClr val="tx1">
              <a:lumMod val="50000"/>
              <a:lumOff val="50000"/>
            </a:schemeClr>
          </a:solidFill>
          <a:ln w="6350">
            <a:solidFill>
              <a:schemeClr val="tx1"/>
            </a:solidFill>
            <a:prstDash val="solid"/>
          </a:ln>
        </p:spPr>
        <p:txBody>
          <a:bodyPr wrap="square" lIns="0" tIns="0" rIns="0" bIns="0" rtlCol="0" anchor="ctr" anchorCtr="0">
            <a:noAutofit/>
          </a:bodyPr>
          <a:lstStyle/>
          <a:p>
            <a:pPr marL="92075" indent="-92075" algn="ctr">
              <a:lnSpc>
                <a:spcPts val="1300"/>
              </a:lnSpc>
              <a:tabLst>
                <a:tab pos="0" algn="l"/>
              </a:tabLst>
            </a:pPr>
            <a:r>
              <a:rPr kumimoji="1" lang="ja-JP" altLang="en-US" sz="900" dirty="0">
                <a:solidFill>
                  <a:schemeClr val="bg1"/>
                </a:solidFill>
                <a:latin typeface="UD デジタル 教科書体 NK-B" panose="02020700000000000000" pitchFamily="18" charset="-128"/>
                <a:ea typeface="UD デジタル 教科書体 NK-B" panose="02020700000000000000" pitchFamily="18" charset="-128"/>
              </a:rPr>
              <a:t>広域連携</a:t>
            </a:r>
            <a:endParaRPr kumimoji="1" lang="en-US" altLang="ja-JP" sz="9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6" name="二等辺三角形 35"/>
          <p:cNvSpPr/>
          <p:nvPr/>
        </p:nvSpPr>
        <p:spPr>
          <a:xfrm>
            <a:off x="4788280" y="3846644"/>
            <a:ext cx="4500176" cy="1800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4" name="テキスト ボックス 473">
            <a:extLst>
              <a:ext uri="{FF2B5EF4-FFF2-40B4-BE49-F238E27FC236}">
                <a16:creationId xmlns:a16="http://schemas.microsoft.com/office/drawing/2014/main" id="{D584E0BA-A9FD-4A94-B448-A211C17F7630}"/>
              </a:ext>
            </a:extLst>
          </p:cNvPr>
          <p:cNvSpPr txBox="1"/>
          <p:nvPr/>
        </p:nvSpPr>
        <p:spPr>
          <a:xfrm>
            <a:off x="4212442" y="4072643"/>
            <a:ext cx="360000" cy="144000"/>
          </a:xfrm>
          <a:prstGeom prst="roundRect">
            <a:avLst/>
          </a:prstGeom>
          <a:solidFill>
            <a:schemeClr val="accent4">
              <a:lumMod val="60000"/>
              <a:lumOff val="40000"/>
            </a:schemeClr>
          </a:solidFill>
          <a:ln w="3175">
            <a:solidFill>
              <a:schemeClr val="bg2">
                <a:lumMod val="50000"/>
              </a:schemeClr>
            </a:solidFill>
          </a:ln>
        </p:spPr>
        <p:txBody>
          <a:bodyPr wrap="square" lIns="0" tIns="36000" rIns="0" bIns="0" rtlCol="0" anchor="t" anchorCtr="0">
            <a:noAutofit/>
          </a:bodyPr>
          <a:lstStyle/>
          <a:p>
            <a:pPr marL="92075" indent="-92075" algn="ctr">
              <a:lnSpc>
                <a:spcPts val="700"/>
              </a:lnSpc>
              <a:tabLst>
                <a:tab pos="93663" algn="l"/>
              </a:tabLst>
            </a:pPr>
            <a:r>
              <a:rPr kumimoji="1" lang="ja-JP" altLang="en-US" sz="700" b="1" dirty="0">
                <a:latin typeface="UD デジタル 教科書体 NK-B" panose="02020700000000000000" pitchFamily="18" charset="-128"/>
                <a:ea typeface="UD デジタル 教科書体 NK-B" panose="02020700000000000000" pitchFamily="18" charset="-128"/>
              </a:rPr>
              <a:t>戦略４</a:t>
            </a:r>
            <a:endParaRPr kumimoji="1" lang="en-US" altLang="ja-JP" sz="700" b="1" dirty="0">
              <a:latin typeface="UD デジタル 教科書体 NK-B" panose="02020700000000000000" pitchFamily="18" charset="-128"/>
              <a:ea typeface="UD デジタル 教科書体 NK-B" panose="02020700000000000000" pitchFamily="18" charset="-128"/>
            </a:endParaRPr>
          </a:p>
        </p:txBody>
      </p:sp>
      <p:sp>
        <p:nvSpPr>
          <p:cNvPr id="475" name="テキスト ボックス 474">
            <a:extLst>
              <a:ext uri="{FF2B5EF4-FFF2-40B4-BE49-F238E27FC236}">
                <a16:creationId xmlns:a16="http://schemas.microsoft.com/office/drawing/2014/main" id="{D584E0BA-A9FD-4A94-B448-A211C17F7630}"/>
              </a:ext>
            </a:extLst>
          </p:cNvPr>
          <p:cNvSpPr txBox="1"/>
          <p:nvPr/>
        </p:nvSpPr>
        <p:spPr>
          <a:xfrm>
            <a:off x="7068366" y="4072643"/>
            <a:ext cx="360000" cy="144000"/>
          </a:xfrm>
          <a:prstGeom prst="roundRect">
            <a:avLst/>
          </a:prstGeom>
          <a:solidFill>
            <a:schemeClr val="accent4">
              <a:lumMod val="60000"/>
              <a:lumOff val="40000"/>
            </a:schemeClr>
          </a:solidFill>
          <a:ln w="3175">
            <a:solidFill>
              <a:schemeClr val="bg2">
                <a:lumMod val="50000"/>
              </a:schemeClr>
            </a:solidFill>
          </a:ln>
        </p:spPr>
        <p:txBody>
          <a:bodyPr wrap="square" lIns="0" tIns="36000" rIns="0" bIns="0" rtlCol="0" anchor="t" anchorCtr="0">
            <a:noAutofit/>
          </a:bodyPr>
          <a:lstStyle/>
          <a:p>
            <a:pPr marL="92075" indent="-92075" algn="ctr">
              <a:lnSpc>
                <a:spcPts val="700"/>
              </a:lnSpc>
              <a:tabLst>
                <a:tab pos="93663" algn="l"/>
              </a:tabLst>
            </a:pPr>
            <a:r>
              <a:rPr kumimoji="1" lang="ja-JP" altLang="en-US" sz="700" b="1" dirty="0">
                <a:latin typeface="UD デジタル 教科書体 NK-B" panose="02020700000000000000" pitchFamily="18" charset="-128"/>
                <a:ea typeface="UD デジタル 教科書体 NK-B" panose="02020700000000000000" pitchFamily="18" charset="-128"/>
              </a:rPr>
              <a:t>戦略５</a:t>
            </a:r>
            <a:endParaRPr kumimoji="1" lang="en-US" altLang="ja-JP" sz="700" b="1" dirty="0">
              <a:latin typeface="UD デジタル 教科書体 NK-B" panose="02020700000000000000" pitchFamily="18" charset="-128"/>
              <a:ea typeface="UD デジタル 教科書体 NK-B" panose="02020700000000000000" pitchFamily="18" charset="-128"/>
            </a:endParaRPr>
          </a:p>
        </p:txBody>
      </p:sp>
      <p:grpSp>
        <p:nvGrpSpPr>
          <p:cNvPr id="10" name="グループ化 9"/>
          <p:cNvGrpSpPr/>
          <p:nvPr/>
        </p:nvGrpSpPr>
        <p:grpSpPr>
          <a:xfrm>
            <a:off x="1961812" y="3639904"/>
            <a:ext cx="2119896" cy="1278000"/>
            <a:chOff x="-3226691" y="386204"/>
            <a:chExt cx="2119896" cy="1278000"/>
          </a:xfrm>
        </p:grpSpPr>
        <p:grpSp>
          <p:nvGrpSpPr>
            <p:cNvPr id="148" name="グループ化 147"/>
            <p:cNvGrpSpPr/>
            <p:nvPr/>
          </p:nvGrpSpPr>
          <p:grpSpPr>
            <a:xfrm>
              <a:off x="-3226691" y="489887"/>
              <a:ext cx="2119896" cy="1019401"/>
              <a:chOff x="693410" y="2432499"/>
              <a:chExt cx="3548583" cy="1706416"/>
            </a:xfrm>
          </p:grpSpPr>
          <p:sp>
            <p:nvSpPr>
              <p:cNvPr id="151" name="テキスト ボックス 150">
                <a:extLst>
                  <a:ext uri="{FF2B5EF4-FFF2-40B4-BE49-F238E27FC236}">
                    <a16:creationId xmlns:a16="http://schemas.microsoft.com/office/drawing/2014/main" id="{DCD4E2EB-BDB4-4952-8561-B6230C8FE05A}"/>
                  </a:ext>
                </a:extLst>
              </p:cNvPr>
              <p:cNvSpPr txBox="1"/>
              <p:nvPr/>
            </p:nvSpPr>
            <p:spPr>
              <a:xfrm>
                <a:off x="2702433" y="3969156"/>
                <a:ext cx="1084714" cy="169759"/>
              </a:xfrm>
              <a:prstGeom prst="rect">
                <a:avLst/>
              </a:prstGeom>
              <a:solidFill>
                <a:schemeClr val="bg1"/>
              </a:solidFill>
              <a:ln w="6350">
                <a:solidFill>
                  <a:schemeClr val="bg1">
                    <a:lumMod val="50000"/>
                  </a:schemeClr>
                </a:solidFill>
              </a:ln>
            </p:spPr>
            <p:txBody>
              <a:bodyPr wrap="square" lIns="0" tIns="0" rIns="0" bIns="0" rtlCol="0" anchor="ctr" anchorCtr="0">
                <a:noAutofit/>
              </a:bodyPr>
              <a:lstStyle/>
              <a:p>
                <a:pPr algn="ctr">
                  <a:lnSpc>
                    <a:spcPts val="500"/>
                  </a:lnSpc>
                </a:pPr>
                <a:r>
                  <a:rPr kumimoji="1" lang="ja-JP" altLang="en-US" sz="500" dirty="0">
                    <a:latin typeface="Meiryo UI" panose="020B0604030504040204" pitchFamily="50" charset="-128"/>
                    <a:ea typeface="Meiryo UI" panose="020B0604030504040204" pitchFamily="50" charset="-128"/>
                  </a:rPr>
                  <a:t>ネットワークの強化等</a:t>
                </a:r>
              </a:p>
            </p:txBody>
          </p:sp>
          <p:cxnSp>
            <p:nvCxnSpPr>
              <p:cNvPr id="152" name="直線コネクタ 151">
                <a:extLst>
                  <a:ext uri="{FF2B5EF4-FFF2-40B4-BE49-F238E27FC236}">
                    <a16:creationId xmlns:a16="http://schemas.microsoft.com/office/drawing/2014/main" id="{CA65236B-84F7-4976-9A5E-BB392CD055CB}"/>
                  </a:ext>
                </a:extLst>
              </p:cNvPr>
              <p:cNvCxnSpPr>
                <a:cxnSpLocks/>
                <a:endCxn id="151" idx="1"/>
              </p:cNvCxnSpPr>
              <p:nvPr/>
            </p:nvCxnSpPr>
            <p:spPr>
              <a:xfrm>
                <a:off x="2511001" y="3249129"/>
                <a:ext cx="191432" cy="80490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FDEA749C-B430-4F75-9EBA-8D90FFA03C96}"/>
                  </a:ext>
                </a:extLst>
              </p:cNvPr>
              <p:cNvCxnSpPr>
                <a:cxnSpLocks/>
                <a:endCxn id="151" idx="1"/>
              </p:cNvCxnSpPr>
              <p:nvPr/>
            </p:nvCxnSpPr>
            <p:spPr>
              <a:xfrm>
                <a:off x="2161378" y="3779789"/>
                <a:ext cx="541055" cy="27424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4" name="テキスト ボックス 153">
                <a:extLst>
                  <a:ext uri="{FF2B5EF4-FFF2-40B4-BE49-F238E27FC236}">
                    <a16:creationId xmlns:a16="http://schemas.microsoft.com/office/drawing/2014/main" id="{C29B0EE1-298E-4A97-8060-0F1AE31B95C9}"/>
                  </a:ext>
                </a:extLst>
              </p:cNvPr>
              <p:cNvSpPr txBox="1"/>
              <p:nvPr/>
            </p:nvSpPr>
            <p:spPr>
              <a:xfrm>
                <a:off x="2735445" y="3151408"/>
                <a:ext cx="1506548" cy="298644"/>
              </a:xfrm>
              <a:prstGeom prst="rect">
                <a:avLst/>
              </a:prstGeom>
              <a:solidFill>
                <a:schemeClr val="bg1"/>
              </a:solidFill>
              <a:ln w="6350">
                <a:solidFill>
                  <a:schemeClr val="bg1">
                    <a:lumMod val="50000"/>
                  </a:schemeClr>
                </a:solidFill>
              </a:ln>
            </p:spPr>
            <p:txBody>
              <a:bodyPr wrap="square" lIns="0" tIns="0" rIns="0" bIns="0" rtlCol="0" anchor="ctr" anchorCtr="0">
                <a:noAutofit/>
              </a:bodyPr>
              <a:lstStyle/>
              <a:p>
                <a:pPr algn="ctr">
                  <a:lnSpc>
                    <a:spcPts val="500"/>
                  </a:lnSpc>
                </a:pPr>
                <a:r>
                  <a:rPr kumimoji="1" lang="ja-JP" altLang="en-US" sz="500" dirty="0">
                    <a:latin typeface="Meiryo UI" panose="020B0604030504040204" pitchFamily="50" charset="-128"/>
                    <a:ea typeface="Meiryo UI" panose="020B0604030504040204" pitchFamily="50" charset="-128"/>
                  </a:rPr>
                  <a:t>地域の特性・ポテンシャルを活かした魅力ある生活圏等の形成</a:t>
                </a:r>
                <a:endParaRPr kumimoji="1" lang="en-US" altLang="ja-JP" sz="500" dirty="0">
                  <a:latin typeface="Meiryo UI" panose="020B0604030504040204" pitchFamily="50" charset="-128"/>
                  <a:ea typeface="Meiryo UI" panose="020B0604030504040204" pitchFamily="50" charset="-128"/>
                </a:endParaRPr>
              </a:p>
            </p:txBody>
          </p:sp>
          <p:cxnSp>
            <p:nvCxnSpPr>
              <p:cNvPr id="155" name="直線コネクタ 154">
                <a:extLst>
                  <a:ext uri="{FF2B5EF4-FFF2-40B4-BE49-F238E27FC236}">
                    <a16:creationId xmlns:a16="http://schemas.microsoft.com/office/drawing/2014/main" id="{24632C92-98F5-442E-880C-365093CAFC24}"/>
                  </a:ext>
                </a:extLst>
              </p:cNvPr>
              <p:cNvCxnSpPr>
                <a:cxnSpLocks/>
                <a:stCxn id="154" idx="1"/>
              </p:cNvCxnSpPr>
              <p:nvPr/>
            </p:nvCxnSpPr>
            <p:spPr>
              <a:xfrm flipH="1">
                <a:off x="2390680" y="3300730"/>
                <a:ext cx="344765" cy="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2A65F22F-7FB0-46A8-8D64-D5EB6E222CF1}"/>
                  </a:ext>
                </a:extLst>
              </p:cNvPr>
              <p:cNvCxnSpPr>
                <a:cxnSpLocks/>
                <a:stCxn id="154" idx="1"/>
              </p:cNvCxnSpPr>
              <p:nvPr/>
            </p:nvCxnSpPr>
            <p:spPr>
              <a:xfrm flipH="1" flipV="1">
                <a:off x="2511003" y="2942725"/>
                <a:ext cx="224442" cy="35800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17228946-D12A-4FE6-9261-97738D21D255}"/>
                  </a:ext>
                </a:extLst>
              </p:cNvPr>
              <p:cNvCxnSpPr>
                <a:cxnSpLocks/>
                <a:stCxn id="154" idx="1"/>
              </p:cNvCxnSpPr>
              <p:nvPr/>
            </p:nvCxnSpPr>
            <p:spPr>
              <a:xfrm flipH="1">
                <a:off x="2458689" y="3300730"/>
                <a:ext cx="276756" cy="33123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8" name="テキスト ボックス 157">
                <a:extLst>
                  <a:ext uri="{FF2B5EF4-FFF2-40B4-BE49-F238E27FC236}">
                    <a16:creationId xmlns:a16="http://schemas.microsoft.com/office/drawing/2014/main" id="{22B9B6C2-BCFA-442B-B02D-0812AB9AB464}"/>
                  </a:ext>
                </a:extLst>
              </p:cNvPr>
              <p:cNvSpPr txBox="1"/>
              <p:nvPr/>
            </p:nvSpPr>
            <p:spPr>
              <a:xfrm>
                <a:off x="693410" y="2507956"/>
                <a:ext cx="719645" cy="256429"/>
              </a:xfrm>
              <a:prstGeom prst="rect">
                <a:avLst/>
              </a:prstGeom>
              <a:solidFill>
                <a:schemeClr val="bg1"/>
              </a:solidFill>
              <a:ln w="6350">
                <a:solidFill>
                  <a:schemeClr val="bg1">
                    <a:lumMod val="50000"/>
                  </a:schemeClr>
                </a:solidFill>
              </a:ln>
            </p:spPr>
            <p:txBody>
              <a:bodyPr wrap="square" lIns="0" tIns="0" rIns="0" bIns="0" rtlCol="0" anchor="ctr" anchorCtr="0">
                <a:noAutofit/>
              </a:bodyPr>
              <a:lstStyle/>
              <a:p>
                <a:pPr algn="ctr">
                  <a:lnSpc>
                    <a:spcPts val="500"/>
                  </a:lnSpc>
                </a:pPr>
                <a:r>
                  <a:rPr kumimoji="1" lang="ja-JP" altLang="en-US" sz="500" dirty="0">
                    <a:latin typeface="Meiryo UI" panose="020B0604030504040204" pitchFamily="50" charset="-128"/>
                    <a:ea typeface="Meiryo UI" panose="020B0604030504040204" pitchFamily="50" charset="-128"/>
                  </a:rPr>
                  <a:t>都心部における</a:t>
                </a:r>
                <a:endParaRPr kumimoji="1" lang="en-US" altLang="ja-JP" sz="500" dirty="0">
                  <a:latin typeface="Meiryo UI" panose="020B0604030504040204" pitchFamily="50" charset="-128"/>
                  <a:ea typeface="Meiryo UI" panose="020B0604030504040204" pitchFamily="50" charset="-128"/>
                </a:endParaRPr>
              </a:p>
              <a:p>
                <a:pPr algn="ctr">
                  <a:lnSpc>
                    <a:spcPts val="500"/>
                  </a:lnSpc>
                </a:pPr>
                <a:r>
                  <a:rPr kumimoji="1" lang="ja-JP" altLang="en-US" sz="500" dirty="0">
                    <a:latin typeface="Meiryo UI" panose="020B0604030504040204" pitchFamily="50" charset="-128"/>
                    <a:ea typeface="Meiryo UI" panose="020B0604030504040204" pitchFamily="50" charset="-128"/>
                  </a:rPr>
                  <a:t>拠点形成等</a:t>
                </a:r>
                <a:endParaRPr kumimoji="1" lang="en-US" altLang="ja-JP" sz="500" dirty="0">
                  <a:latin typeface="Meiryo UI" panose="020B0604030504040204" pitchFamily="50" charset="-128"/>
                  <a:ea typeface="Meiryo UI" panose="020B0604030504040204" pitchFamily="50" charset="-128"/>
                </a:endParaRPr>
              </a:p>
            </p:txBody>
          </p:sp>
          <p:cxnSp>
            <p:nvCxnSpPr>
              <p:cNvPr id="159" name="直線コネクタ 158">
                <a:extLst>
                  <a:ext uri="{FF2B5EF4-FFF2-40B4-BE49-F238E27FC236}">
                    <a16:creationId xmlns:a16="http://schemas.microsoft.com/office/drawing/2014/main" id="{FE3A54EA-DDE8-4E2A-8707-123D8CA90C00}"/>
                  </a:ext>
                </a:extLst>
              </p:cNvPr>
              <p:cNvCxnSpPr>
                <a:cxnSpLocks/>
                <a:stCxn id="158" idx="3"/>
              </p:cNvCxnSpPr>
              <p:nvPr/>
            </p:nvCxnSpPr>
            <p:spPr>
              <a:xfrm>
                <a:off x="1413055" y="2636171"/>
                <a:ext cx="245156" cy="64845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2575760B-21E7-4D23-A9AD-7CF1CA2450EE}"/>
                  </a:ext>
                </a:extLst>
              </p:cNvPr>
              <p:cNvCxnSpPr>
                <a:cxnSpLocks/>
                <a:stCxn id="164" idx="1"/>
              </p:cNvCxnSpPr>
              <p:nvPr/>
            </p:nvCxnSpPr>
            <p:spPr>
              <a:xfrm flipH="1">
                <a:off x="1753511" y="2581182"/>
                <a:ext cx="848839" cy="3990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33104E4A-4F98-47D9-A4BD-E04AC41BA0FD}"/>
                  </a:ext>
                </a:extLst>
              </p:cNvPr>
              <p:cNvCxnSpPr>
                <a:cxnSpLocks/>
                <a:stCxn id="164" idx="1"/>
              </p:cNvCxnSpPr>
              <p:nvPr/>
            </p:nvCxnSpPr>
            <p:spPr>
              <a:xfrm flipH="1">
                <a:off x="2315487" y="2581182"/>
                <a:ext cx="286863" cy="223729"/>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18709950-1203-4680-9026-B01ABFFB8A07}"/>
                  </a:ext>
                </a:extLst>
              </p:cNvPr>
              <p:cNvCxnSpPr>
                <a:cxnSpLocks/>
                <a:stCxn id="164" idx="1"/>
              </p:cNvCxnSpPr>
              <p:nvPr/>
            </p:nvCxnSpPr>
            <p:spPr>
              <a:xfrm flipH="1">
                <a:off x="1713611" y="2581182"/>
                <a:ext cx="888739" cy="36153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5449D7C3-9C03-499D-B981-E78BE6AE4B74}"/>
                  </a:ext>
                </a:extLst>
              </p:cNvPr>
              <p:cNvCxnSpPr>
                <a:cxnSpLocks/>
                <a:stCxn id="164" idx="1"/>
              </p:cNvCxnSpPr>
              <p:nvPr/>
            </p:nvCxnSpPr>
            <p:spPr>
              <a:xfrm flipH="1">
                <a:off x="2040471" y="2581182"/>
                <a:ext cx="561879" cy="53035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4" name="テキスト ボックス 163">
                <a:extLst>
                  <a:ext uri="{FF2B5EF4-FFF2-40B4-BE49-F238E27FC236}">
                    <a16:creationId xmlns:a16="http://schemas.microsoft.com/office/drawing/2014/main" id="{5D05F269-569F-44E0-B66C-9C8ACC2E688B}"/>
                  </a:ext>
                </a:extLst>
              </p:cNvPr>
              <p:cNvSpPr txBox="1"/>
              <p:nvPr/>
            </p:nvSpPr>
            <p:spPr>
              <a:xfrm>
                <a:off x="2602350" y="2432499"/>
                <a:ext cx="1627072" cy="297364"/>
              </a:xfrm>
              <a:prstGeom prst="rect">
                <a:avLst/>
              </a:prstGeom>
              <a:solidFill>
                <a:schemeClr val="bg1"/>
              </a:solidFill>
              <a:ln w="6350">
                <a:solidFill>
                  <a:schemeClr val="bg1">
                    <a:lumMod val="50000"/>
                  </a:schemeClr>
                </a:solidFill>
              </a:ln>
            </p:spPr>
            <p:txBody>
              <a:bodyPr wrap="square" lIns="0" tIns="0" rIns="0" bIns="0" rtlCol="0" anchor="ctr" anchorCtr="0">
                <a:noAutofit/>
              </a:bodyPr>
              <a:lstStyle/>
              <a:p>
                <a:pPr algn="ctr">
                  <a:lnSpc>
                    <a:spcPts val="500"/>
                  </a:lnSpc>
                </a:pPr>
                <a:r>
                  <a:rPr kumimoji="1" lang="ja-JP" altLang="en-US" sz="500" dirty="0">
                    <a:latin typeface="Meiryo UI" panose="020B0604030504040204" pitchFamily="50" charset="-128"/>
                    <a:ea typeface="Meiryo UI" panose="020B0604030504040204" pitchFamily="50" charset="-128"/>
                  </a:rPr>
                  <a:t>道路・鉄道ネットワーク上を中心に</a:t>
                </a:r>
                <a:endParaRPr kumimoji="1" lang="en-US" altLang="ja-JP" sz="500" dirty="0">
                  <a:latin typeface="Meiryo UI" panose="020B0604030504040204" pitchFamily="50" charset="-128"/>
                  <a:ea typeface="Meiryo UI" panose="020B0604030504040204" pitchFamily="50" charset="-128"/>
                </a:endParaRPr>
              </a:p>
              <a:p>
                <a:pPr algn="ctr">
                  <a:lnSpc>
                    <a:spcPts val="500"/>
                  </a:lnSpc>
                </a:pPr>
                <a:r>
                  <a:rPr kumimoji="1" lang="ja-JP" altLang="en-US" sz="500" dirty="0">
                    <a:latin typeface="Meiryo UI" panose="020B0604030504040204" pitchFamily="50" charset="-128"/>
                    <a:ea typeface="Meiryo UI" panose="020B0604030504040204" pitchFamily="50" charset="-128"/>
                  </a:rPr>
                  <a:t>多様な都市機能を備えた拠点形成</a:t>
                </a:r>
              </a:p>
            </p:txBody>
          </p:sp>
          <p:cxnSp>
            <p:nvCxnSpPr>
              <p:cNvPr id="165" name="直線コネクタ 164">
                <a:extLst>
                  <a:ext uri="{FF2B5EF4-FFF2-40B4-BE49-F238E27FC236}">
                    <a16:creationId xmlns:a16="http://schemas.microsoft.com/office/drawing/2014/main" id="{FDEA749C-B430-4F75-9EBA-8D90FFA03C96}"/>
                  </a:ext>
                </a:extLst>
              </p:cNvPr>
              <p:cNvCxnSpPr>
                <a:cxnSpLocks/>
                <a:endCxn id="151" idx="1"/>
              </p:cNvCxnSpPr>
              <p:nvPr/>
            </p:nvCxnSpPr>
            <p:spPr>
              <a:xfrm flipV="1">
                <a:off x="1430279" y="4054037"/>
                <a:ext cx="1272154" cy="2876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6" name="図 5"/>
            <p:cNvPicPr>
              <a:picLocks noChangeAspect="1"/>
            </p:cNvPicPr>
            <p:nvPr/>
          </p:nvPicPr>
          <p:blipFill rotWithShape="1">
            <a:blip r:embed="rId4"/>
            <a:srcRect l="21297" t="19453" r="14903" b="20744"/>
            <a:stretch/>
          </p:blipFill>
          <p:spPr>
            <a:xfrm>
              <a:off x="-3095976" y="386204"/>
              <a:ext cx="1069019" cy="1278000"/>
            </a:xfrm>
            <a:prstGeom prst="rect">
              <a:avLst/>
            </a:prstGeom>
          </p:spPr>
        </p:pic>
      </p:grpSp>
      <p:sp>
        <p:nvSpPr>
          <p:cNvPr id="84" name="サブタイトル 2"/>
          <p:cNvSpPr txBox="1">
            <a:spLocks/>
          </p:cNvSpPr>
          <p:nvPr/>
        </p:nvSpPr>
        <p:spPr>
          <a:xfrm>
            <a:off x="6003042" y="358646"/>
            <a:ext cx="3888000" cy="144000"/>
          </a:xfrm>
          <a:prstGeom prst="rect">
            <a:avLst/>
          </a:prstGeom>
          <a:ln>
            <a:noFill/>
            <a:prstDash val="dash"/>
          </a:ln>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600"/>
              </a:lnSpc>
              <a:spcBef>
                <a:spcPts val="0"/>
              </a:spcBef>
            </a:pPr>
            <a:r>
              <a:rPr lang="en-US" altLang="ja-JP" sz="600" dirty="0">
                <a:latin typeface="UD デジタル 教科書体 NK-R" panose="02020400000000000000" pitchFamily="18" charset="-128"/>
                <a:ea typeface="UD デジタル 教科書体 NK-R" panose="02020400000000000000" pitchFamily="18" charset="-128"/>
              </a:rPr>
              <a:t>※</a:t>
            </a:r>
            <a:r>
              <a:rPr lang="ja-JP" altLang="en-US" sz="600" dirty="0">
                <a:latin typeface="UD デジタル 教科書体 NK-R" panose="02020400000000000000" pitchFamily="18" charset="-128"/>
                <a:ea typeface="UD デジタル 教科書体 NK-R" panose="02020400000000000000" pitchFamily="18" charset="-128"/>
              </a:rPr>
              <a:t>本資料は有識者懇話会における議論のたたき台として事務局が作成したもので、内容が確定したものではありません。</a:t>
            </a:r>
            <a:endParaRPr lang="en-US" altLang="ja-JP" sz="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4768166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6354</TotalTime>
  <Words>1489</Words>
  <Application>Microsoft Office PowerPoint</Application>
  <PresentationFormat>A4 210 x 297 mm</PresentationFormat>
  <Paragraphs>133</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Meiryo UI</vt:lpstr>
      <vt:lpstr>UD デジタル 教科書体 NK-B</vt:lpstr>
      <vt:lpstr>UD デジタル 教科書体 NK-R</vt: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岩田賢治</dc:creator>
  <cp:lastModifiedBy>森川　達也</cp:lastModifiedBy>
  <cp:revision>871</cp:revision>
  <cp:lastPrinted>2022-03-25T06:20:30Z</cp:lastPrinted>
  <dcterms:created xsi:type="dcterms:W3CDTF">2021-05-22T07:27:20Z</dcterms:created>
  <dcterms:modified xsi:type="dcterms:W3CDTF">2022-05-09T05:02:01Z</dcterms:modified>
</cp:coreProperties>
</file>