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drawings/drawing1.xml" ContentType="application/vnd.openxmlformats-officedocument.drawingml.chartshapes+xml"/>
  <Override PartName="/ppt/charts/chart1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Lst>
  <p:notesMasterIdLst>
    <p:notesMasterId r:id="rId70"/>
  </p:notesMasterIdLst>
  <p:sldIdLst>
    <p:sldId id="424" r:id="rId2"/>
    <p:sldId id="383" r:id="rId3"/>
    <p:sldId id="272" r:id="rId4"/>
    <p:sldId id="415" r:id="rId5"/>
    <p:sldId id="396" r:id="rId6"/>
    <p:sldId id="384" r:id="rId7"/>
    <p:sldId id="256" r:id="rId8"/>
    <p:sldId id="258" r:id="rId9"/>
    <p:sldId id="386" r:id="rId10"/>
    <p:sldId id="271" r:id="rId11"/>
    <p:sldId id="297" r:id="rId12"/>
    <p:sldId id="393" r:id="rId13"/>
    <p:sldId id="267" r:id="rId14"/>
    <p:sldId id="402" r:id="rId15"/>
    <p:sldId id="388" r:id="rId16"/>
    <p:sldId id="403" r:id="rId17"/>
    <p:sldId id="293" r:id="rId18"/>
    <p:sldId id="294" r:id="rId19"/>
    <p:sldId id="397" r:id="rId20"/>
    <p:sldId id="401" r:id="rId21"/>
    <p:sldId id="264" r:id="rId22"/>
    <p:sldId id="398" r:id="rId23"/>
    <p:sldId id="284" r:id="rId24"/>
    <p:sldId id="399" r:id="rId25"/>
    <p:sldId id="416" r:id="rId26"/>
    <p:sldId id="385" r:id="rId27"/>
    <p:sldId id="278" r:id="rId28"/>
    <p:sldId id="275" r:id="rId29"/>
    <p:sldId id="276" r:id="rId30"/>
    <p:sldId id="277" r:id="rId31"/>
    <p:sldId id="285" r:id="rId32"/>
    <p:sldId id="283" r:id="rId33"/>
    <p:sldId id="281" r:id="rId34"/>
    <p:sldId id="282" r:id="rId35"/>
    <p:sldId id="280" r:id="rId36"/>
    <p:sldId id="265" r:id="rId37"/>
    <p:sldId id="288" r:id="rId38"/>
    <p:sldId id="418" r:id="rId39"/>
    <p:sldId id="417" r:id="rId40"/>
    <p:sldId id="411" r:id="rId41"/>
    <p:sldId id="412" r:id="rId42"/>
    <p:sldId id="419" r:id="rId43"/>
    <p:sldId id="292" r:id="rId44"/>
    <p:sldId id="289" r:id="rId45"/>
    <p:sldId id="394" r:id="rId46"/>
    <p:sldId id="295" r:id="rId47"/>
    <p:sldId id="273" r:id="rId48"/>
    <p:sldId id="259" r:id="rId49"/>
    <p:sldId id="286" r:id="rId50"/>
    <p:sldId id="287" r:id="rId51"/>
    <p:sldId id="392" r:id="rId52"/>
    <p:sldId id="270" r:id="rId53"/>
    <p:sldId id="291" r:id="rId54"/>
    <p:sldId id="413" r:id="rId55"/>
    <p:sldId id="414" r:id="rId56"/>
    <p:sldId id="407" r:id="rId57"/>
    <p:sldId id="260" r:id="rId58"/>
    <p:sldId id="261" r:id="rId59"/>
    <p:sldId id="263" r:id="rId60"/>
    <p:sldId id="391" r:id="rId61"/>
    <p:sldId id="408" r:id="rId62"/>
    <p:sldId id="409" r:id="rId63"/>
    <p:sldId id="405" r:id="rId64"/>
    <p:sldId id="406" r:id="rId65"/>
    <p:sldId id="422" r:id="rId66"/>
    <p:sldId id="421" r:id="rId67"/>
    <p:sldId id="420" r:id="rId68"/>
    <p:sldId id="423" r:id="rId69"/>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B6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50" autoAdjust="0"/>
    <p:restoredTop sz="94660"/>
  </p:normalViewPr>
  <p:slideViewPr>
    <p:cSldViewPr snapToGrid="0">
      <p:cViewPr varScale="1">
        <p:scale>
          <a:sx n="74" d="100"/>
          <a:sy n="74" d="100"/>
        </p:scale>
        <p:origin x="126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_____.xlsx"/></Relationships>
</file>

<file path=ppt/charts/_rels/chart10.xml.rels><?xml version="1.0" encoding="UTF-8" standalone="yes"?>
<Relationships xmlns="http://schemas.openxmlformats.org/package/2006/relationships"><Relationship Id="rId3" Type="http://schemas.openxmlformats.org/officeDocument/2006/relationships/oleObject" Target="file:///\\zt730os001\&#22320;&#22495;&#21109;&#36896;&#23460;\&#22320;&#22495;&#12510;&#12493;&#12472;&#12513;&#12531;&#12488;\&#26087;&#22806;&#20184;&#12369;&#12495;&#12540;&#12489;I_1tb\500_&#12304;&#20491;&#20154;&#12501;&#12457;&#12523;&#12480;&#65288;&#21508;60GB&#20301;&#36804;&#65289;&#12305;\528_&#30707;&#20117;&#26234;&#20063;\&#26989;&#21209;\03_&#12464;&#12521;&#12531;&#12489;&#12487;&#12470;&#12452;&#12531;\&#21442;&#32771;&#36039;&#26009;&#32232;&#12464;&#12521;&#12501;&#20316;&#25104;.xlsx" TargetMode="External"/><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______4.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______5.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______6.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______1.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______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tomoya.ishii\Downloads\hi0007.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tomoya.ishii\Downloads\hi0007.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zt730os001\&#22320;&#22495;&#21109;&#36896;&#23460;\&#22320;&#22495;&#12510;&#12493;&#12472;&#12513;&#12531;&#12488;\&#26087;&#22806;&#20184;&#12369;&#12495;&#12540;&#12489;I_1tb\500_&#12304;&#20491;&#20154;&#12501;&#12457;&#12523;&#12480;&#65288;&#21508;60GB&#20301;&#36804;&#65289;&#12305;\528_&#30707;&#20117;&#26234;&#20063;\&#26989;&#21209;\03_&#12464;&#12521;&#12531;&#12489;&#12487;&#12470;&#12452;&#12531;\&#21442;&#32771;&#36039;&#26009;&#32232;&#12464;&#12521;&#12501;&#20316;&#25104;.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1" Type="http://schemas.openxmlformats.org/officeDocument/2006/relationships/oleObject" Target="file:///\\zt730os001\&#22320;&#22495;&#21109;&#36896;&#23460;\&#22320;&#22495;&#12510;&#12493;&#12472;&#12513;&#12531;&#12488;\&#26087;&#22806;&#20184;&#12369;&#12495;&#12540;&#12489;I_1tb\500_&#12304;&#20491;&#20154;&#12501;&#12457;&#12523;&#12480;&#65288;&#21508;60GB&#20301;&#36804;&#65289;&#12305;\528_&#30707;&#20117;&#26234;&#20063;\&#26989;&#21209;\03_&#12464;&#12521;&#12531;&#12489;&#12487;&#12470;&#12452;&#12531;\&#21442;&#32771;&#36039;&#26009;&#32232;&#12539;&#12487;&#12540;&#12479;&#38598;\&#21442;&#32771;&#36039;&#26009;&#32232;&#12464;&#12521;&#12501;&#20316;&#25104;.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zt730os001\&#22320;&#22495;&#21109;&#36896;&#23460;\&#22320;&#22495;&#12510;&#12493;&#12472;&#12513;&#12531;&#12488;\&#26087;&#22806;&#20184;&#12369;&#12495;&#12540;&#12489;I_1tb\500_&#12304;&#20491;&#20154;&#12501;&#12457;&#12523;&#12480;&#65288;&#21508;60GB&#20301;&#36804;&#65289;&#12305;\528_&#30707;&#20117;&#26234;&#20063;\&#26989;&#21209;\03_&#12464;&#12521;&#12531;&#12489;&#12487;&#12470;&#12452;&#12531;\&#21442;&#32771;&#36039;&#26009;&#32232;&#12464;&#12521;&#12501;&#20316;&#25104;.xlsx" TargetMode="External"/><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______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'人口推計（全国）'!$B$3</c:f>
              <c:strCache>
                <c:ptCount val="1"/>
                <c:pt idx="0">
                  <c:v>実数</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3.2345013477088957E-2"/>
                  <c:y val="5.422647527910685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0BC-459B-A0C5-CCA38C12E718}"/>
                </c:ext>
              </c:extLst>
            </c:dLbl>
            <c:dLbl>
              <c:idx val="9"/>
              <c:layout>
                <c:manualLayout>
                  <c:x val="-4.3126684636118663E-2"/>
                  <c:y val="-3.508771929824561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0BC-459B-A0C5-CCA38C12E71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'人口推計（全国）'!$C$2:$W$2</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'人口推計（全国）'!$C$3:$W$3</c:f>
              <c:numCache>
                <c:formatCode>#,##0_);[Red]\(#,##0\)</c:formatCode>
                <c:ptCount val="21"/>
                <c:pt idx="0">
                  <c:v>9827.5</c:v>
                </c:pt>
                <c:pt idx="1">
                  <c:v>10372</c:v>
                </c:pt>
                <c:pt idx="2">
                  <c:v>11194</c:v>
                </c:pt>
                <c:pt idx="3">
                  <c:v>11706.1</c:v>
                </c:pt>
                <c:pt idx="4">
                  <c:v>12104.9</c:v>
                </c:pt>
                <c:pt idx="5">
                  <c:v>12361.2</c:v>
                </c:pt>
                <c:pt idx="6">
                  <c:v>12557</c:v>
                </c:pt>
                <c:pt idx="7">
                  <c:v>12692.6</c:v>
                </c:pt>
                <c:pt idx="8">
                  <c:v>12776.8</c:v>
                </c:pt>
                <c:pt idx="9">
                  <c:v>12805.8</c:v>
                </c:pt>
                <c:pt idx="10">
                  <c:v>12709.5</c:v>
                </c:pt>
              </c:numCache>
            </c:numRef>
          </c:val>
          <c:smooth val="0"/>
          <c:extLst>
            <c:ext xmlns:c16="http://schemas.microsoft.com/office/drawing/2014/chart" uri="{C3380CC4-5D6E-409C-BE32-E72D297353CC}">
              <c16:uniqueId val="{00000002-90BC-459B-A0C5-CCA38C12E718}"/>
            </c:ext>
          </c:extLst>
        </c:ser>
        <c:ser>
          <c:idx val="1"/>
          <c:order val="1"/>
          <c:tx>
            <c:strRef>
              <c:f>'人口推計（全国）'!$B$4</c:f>
              <c:strCache>
                <c:ptCount val="1"/>
                <c:pt idx="0">
                  <c:v>予測値</c:v>
                </c:pt>
              </c:strCache>
            </c:strRef>
          </c:tx>
          <c:spPr>
            <a:ln w="28575" cap="rnd">
              <a:solidFill>
                <a:schemeClr val="accent2"/>
              </a:solidFill>
              <a:prstDash val="sysDot"/>
              <a:round/>
            </a:ln>
            <a:effectLst/>
          </c:spPr>
          <c:marker>
            <c:symbol val="circle"/>
            <c:size val="5"/>
            <c:spPr>
              <a:solidFill>
                <a:schemeClr val="accent2"/>
              </a:solidFill>
              <a:ln w="9525">
                <a:solidFill>
                  <a:schemeClr val="accent2"/>
                </a:solidFill>
                <a:prstDash val="sysDot"/>
              </a:ln>
              <a:effectLst/>
            </c:spPr>
          </c:marker>
          <c:dLbls>
            <c:dLbl>
              <c:idx val="10"/>
              <c:delete val="1"/>
              <c:extLst>
                <c:ext xmlns:c15="http://schemas.microsoft.com/office/drawing/2012/chart" uri="{CE6537A1-D6FC-4f65-9D91-7224C49458BB}"/>
                <c:ext xmlns:c16="http://schemas.microsoft.com/office/drawing/2014/chart" uri="{C3380CC4-5D6E-409C-BE32-E72D297353CC}">
                  <c16:uniqueId val="{00000016-90BC-459B-A0C5-CCA38C12E718}"/>
                </c:ext>
              </c:extLst>
            </c:dLbl>
            <c:dLbl>
              <c:idx val="11"/>
              <c:delete val="1"/>
              <c:extLst>
                <c:ext xmlns:c15="http://schemas.microsoft.com/office/drawing/2012/chart" uri="{CE6537A1-D6FC-4f65-9D91-7224C49458BB}"/>
                <c:ext xmlns:c16="http://schemas.microsoft.com/office/drawing/2014/chart" uri="{C3380CC4-5D6E-409C-BE32-E72D297353CC}">
                  <c16:uniqueId val="{00000015-90BC-459B-A0C5-CCA38C12E718}"/>
                </c:ext>
              </c:extLst>
            </c:dLbl>
            <c:dLbl>
              <c:idx val="12"/>
              <c:delete val="1"/>
              <c:extLst>
                <c:ext xmlns:c15="http://schemas.microsoft.com/office/drawing/2012/chart" uri="{CE6537A1-D6FC-4f65-9D91-7224C49458BB}"/>
                <c:ext xmlns:c16="http://schemas.microsoft.com/office/drawing/2014/chart" uri="{C3380CC4-5D6E-409C-BE32-E72D297353CC}">
                  <c16:uniqueId val="{00000014-90BC-459B-A0C5-CCA38C12E718}"/>
                </c:ext>
              </c:extLst>
            </c:dLbl>
            <c:dLbl>
              <c:idx val="13"/>
              <c:delete val="1"/>
              <c:extLst>
                <c:ext xmlns:c15="http://schemas.microsoft.com/office/drawing/2012/chart" uri="{CE6537A1-D6FC-4f65-9D91-7224C49458BB}"/>
                <c:ext xmlns:c16="http://schemas.microsoft.com/office/drawing/2014/chart" uri="{C3380CC4-5D6E-409C-BE32-E72D297353CC}">
                  <c16:uniqueId val="{00000013-90BC-459B-A0C5-CCA38C12E718}"/>
                </c:ext>
              </c:extLst>
            </c:dLbl>
            <c:dLbl>
              <c:idx val="14"/>
              <c:delete val="1"/>
              <c:extLst>
                <c:ext xmlns:c15="http://schemas.microsoft.com/office/drawing/2012/chart" uri="{CE6537A1-D6FC-4f65-9D91-7224C49458BB}"/>
                <c:ext xmlns:c16="http://schemas.microsoft.com/office/drawing/2014/chart" uri="{C3380CC4-5D6E-409C-BE32-E72D297353CC}">
                  <c16:uniqueId val="{00000012-90BC-459B-A0C5-CCA38C12E718}"/>
                </c:ext>
              </c:extLst>
            </c:dLbl>
            <c:dLbl>
              <c:idx val="15"/>
              <c:delete val="1"/>
              <c:extLst>
                <c:ext xmlns:c15="http://schemas.microsoft.com/office/drawing/2012/chart" uri="{CE6537A1-D6FC-4f65-9D91-7224C49458BB}"/>
                <c:ext xmlns:c16="http://schemas.microsoft.com/office/drawing/2014/chart" uri="{C3380CC4-5D6E-409C-BE32-E72D297353CC}">
                  <c16:uniqueId val="{00000003-90BC-459B-A0C5-CCA38C12E718}"/>
                </c:ext>
              </c:extLst>
            </c:dLbl>
            <c:dLbl>
              <c:idx val="16"/>
              <c:delete val="1"/>
              <c:extLst>
                <c:ext xmlns:c15="http://schemas.microsoft.com/office/drawing/2012/chart" uri="{CE6537A1-D6FC-4f65-9D91-7224C49458BB}"/>
                <c:ext xmlns:c16="http://schemas.microsoft.com/office/drawing/2014/chart" uri="{C3380CC4-5D6E-409C-BE32-E72D297353CC}">
                  <c16:uniqueId val="{00000020-90BC-459B-A0C5-CCA38C12E718}"/>
                </c:ext>
              </c:extLst>
            </c:dLbl>
            <c:dLbl>
              <c:idx val="17"/>
              <c:layout>
                <c:manualLayout>
                  <c:x val="-3.6066041181171266E-2"/>
                  <c:y val="-3.761980469016134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90BC-459B-A0C5-CCA38C12E718}"/>
                </c:ext>
              </c:extLst>
            </c:dLbl>
            <c:dLbl>
              <c:idx val="18"/>
              <c:delete val="1"/>
              <c:extLst>
                <c:ext xmlns:c15="http://schemas.microsoft.com/office/drawing/2012/chart" uri="{CE6537A1-D6FC-4f65-9D91-7224C49458BB}"/>
                <c:ext xmlns:c16="http://schemas.microsoft.com/office/drawing/2014/chart" uri="{C3380CC4-5D6E-409C-BE32-E72D297353CC}">
                  <c16:uniqueId val="{00000010-90BC-459B-A0C5-CCA38C12E718}"/>
                </c:ext>
              </c:extLst>
            </c:dLbl>
            <c:dLbl>
              <c:idx val="19"/>
              <c:delete val="1"/>
              <c:extLst>
                <c:ext xmlns:c15="http://schemas.microsoft.com/office/drawing/2012/chart" uri="{CE6537A1-D6FC-4f65-9D91-7224C49458BB}"/>
                <c:ext xmlns:c16="http://schemas.microsoft.com/office/drawing/2014/chart" uri="{C3380CC4-5D6E-409C-BE32-E72D297353CC}">
                  <c16:uniqueId val="{0000000F-90BC-459B-A0C5-CCA38C12E718}"/>
                </c:ext>
              </c:extLst>
            </c:dLbl>
            <c:dLbl>
              <c:idx val="20"/>
              <c:layout>
                <c:manualLayout>
                  <c:x val="-3.1738116239430909E-2"/>
                  <c:y val="-6.986535156744248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90BC-459B-A0C5-CCA38C12E71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'人口推計（全国）'!$C$2:$W$2</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'人口推計（全国）'!$C$4:$W$4</c:f>
              <c:numCache>
                <c:formatCode>General</c:formatCode>
                <c:ptCount val="21"/>
                <c:pt idx="10" formatCode="#,##0_);[Red]\(#,##0\)">
                  <c:v>12709.5</c:v>
                </c:pt>
                <c:pt idx="11" formatCode="#,##0_);[Red]\(#,##0\)">
                  <c:v>12532.5</c:v>
                </c:pt>
                <c:pt idx="12" formatCode="#,##0_);[Red]\(#,##0\)">
                  <c:v>12254.5</c:v>
                </c:pt>
                <c:pt idx="13" formatCode="#,##0_);[Red]\(#,##0\)">
                  <c:v>11912.6</c:v>
                </c:pt>
                <c:pt idx="14" formatCode="#,##0_);[Red]\(#,##0\)">
                  <c:v>11521.6</c:v>
                </c:pt>
                <c:pt idx="15" formatCode="#,##0_);[Red]\(#,##0\)">
                  <c:v>11091.9</c:v>
                </c:pt>
                <c:pt idx="16" formatCode="#,##0_);[Red]\(#,##0\)">
                  <c:v>10642.1</c:v>
                </c:pt>
                <c:pt idx="17" formatCode="#,##0_);[Red]\(#,##0\)">
                  <c:v>10192.299999999999</c:v>
                </c:pt>
                <c:pt idx="18" formatCode="#,##0_);[Red]\(#,##0\)">
                  <c:v>9744.1</c:v>
                </c:pt>
                <c:pt idx="19" formatCode="#,##0_);[Red]\(#,##0\)">
                  <c:v>9283.9</c:v>
                </c:pt>
                <c:pt idx="20" formatCode="#,##0_);[Red]\(#,##0\)">
                  <c:v>8807.6</c:v>
                </c:pt>
              </c:numCache>
            </c:numRef>
          </c:val>
          <c:smooth val="0"/>
          <c:extLst>
            <c:ext xmlns:c16="http://schemas.microsoft.com/office/drawing/2014/chart" uri="{C3380CC4-5D6E-409C-BE32-E72D297353CC}">
              <c16:uniqueId val="{00000005-90BC-459B-A0C5-CCA38C12E718}"/>
            </c:ext>
          </c:extLst>
        </c:ser>
        <c:dLbls>
          <c:showLegendKey val="0"/>
          <c:showVal val="0"/>
          <c:showCatName val="0"/>
          <c:showSerName val="0"/>
          <c:showPercent val="0"/>
          <c:showBubbleSize val="0"/>
        </c:dLbls>
        <c:marker val="1"/>
        <c:smooth val="0"/>
        <c:axId val="365443183"/>
        <c:axId val="365430287"/>
      </c:lineChart>
      <c:lineChart>
        <c:grouping val="standard"/>
        <c:varyColors val="0"/>
        <c:ser>
          <c:idx val="2"/>
          <c:order val="2"/>
          <c:tx>
            <c:strRef>
              <c:f>'人口推計（全国）'!$B$5</c:f>
              <c:strCache>
                <c:ptCount val="1"/>
              </c:strCache>
            </c:strRef>
          </c:tx>
          <c:spPr>
            <a:ln w="28575" cap="rnd">
              <a:solidFill>
                <a:srgbClr val="002060"/>
              </a:solidFill>
              <a:round/>
            </a:ln>
            <a:effectLst/>
          </c:spPr>
          <c:marker>
            <c:symbol val="circle"/>
            <c:size val="5"/>
            <c:spPr>
              <a:solidFill>
                <a:schemeClr val="accent1"/>
              </a:solidFill>
              <a:ln w="9525">
                <a:solidFill>
                  <a:srgbClr val="002060"/>
                </a:solidFill>
              </a:ln>
              <a:effectLst/>
            </c:spPr>
          </c:marker>
          <c:dLbls>
            <c:dLbl>
              <c:idx val="0"/>
              <c:layout>
                <c:manualLayout>
                  <c:x val="-2.8751123090745741E-2"/>
                  <c:y val="5.103668261562998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90BC-459B-A0C5-CCA38C12E718}"/>
                </c:ext>
              </c:extLst>
            </c:dLbl>
            <c:dLbl>
              <c:idx val="9"/>
              <c:layout>
                <c:manualLayout>
                  <c:x val="-2.6954177897574191E-2"/>
                  <c:y val="-3.508771929824561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90BC-459B-A0C5-CCA38C12E71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'人口推計（全国）'!$C$2:$W$2</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'人口推計（全国）'!$C$5:$W$5</c:f>
              <c:numCache>
                <c:formatCode>#,##0_);[Red]\(#,##0\)</c:formatCode>
                <c:ptCount val="21"/>
                <c:pt idx="0">
                  <c:v>665.71889999999996</c:v>
                </c:pt>
                <c:pt idx="1">
                  <c:v>762.048</c:v>
                </c:pt>
                <c:pt idx="2">
                  <c:v>827.89250000000004</c:v>
                </c:pt>
                <c:pt idx="3">
                  <c:v>847.34460000000001</c:v>
                </c:pt>
                <c:pt idx="4">
                  <c:v>866.80949999999996</c:v>
                </c:pt>
                <c:pt idx="5">
                  <c:v>873.45159999999998</c:v>
                </c:pt>
                <c:pt idx="6">
                  <c:v>879.72680000000003</c:v>
                </c:pt>
                <c:pt idx="7">
                  <c:v>880.50810000000001</c:v>
                </c:pt>
                <c:pt idx="8">
                  <c:v>881.71659999999997</c:v>
                </c:pt>
                <c:pt idx="9">
                  <c:v>886.52449999999999</c:v>
                </c:pt>
                <c:pt idx="10">
                  <c:v>883.94690000000003</c:v>
                </c:pt>
              </c:numCache>
            </c:numRef>
          </c:val>
          <c:smooth val="0"/>
          <c:extLst>
            <c:ext xmlns:c16="http://schemas.microsoft.com/office/drawing/2014/chart" uri="{C3380CC4-5D6E-409C-BE32-E72D297353CC}">
              <c16:uniqueId val="{00000008-90BC-459B-A0C5-CCA38C12E718}"/>
            </c:ext>
          </c:extLst>
        </c:ser>
        <c:ser>
          <c:idx val="3"/>
          <c:order val="3"/>
          <c:tx>
            <c:strRef>
              <c:f>'人口推計（全国）'!$B$6</c:f>
              <c:strCache>
                <c:ptCount val="1"/>
              </c:strCache>
            </c:strRef>
          </c:tx>
          <c:spPr>
            <a:ln w="28575" cap="sq">
              <a:solidFill>
                <a:srgbClr val="00B050"/>
              </a:solidFill>
              <a:prstDash val="sysDot"/>
              <a:miter lim="800000"/>
            </a:ln>
            <a:effectLst/>
          </c:spPr>
          <c:marker>
            <c:symbol val="circle"/>
            <c:size val="5"/>
            <c:spPr>
              <a:solidFill>
                <a:srgbClr val="00B050"/>
              </a:solidFill>
              <a:ln w="9525">
                <a:solidFill>
                  <a:srgbClr val="00B050"/>
                </a:solidFill>
                <a:prstDash val="sysDot"/>
              </a:ln>
              <a:effectLst/>
            </c:spPr>
          </c:marker>
          <c:dLbls>
            <c:dLbl>
              <c:idx val="10"/>
              <c:delete val="1"/>
              <c:extLst>
                <c:ext xmlns:c15="http://schemas.microsoft.com/office/drawing/2012/chart" uri="{CE6537A1-D6FC-4f65-9D91-7224C49458BB}"/>
                <c:ext xmlns:c16="http://schemas.microsoft.com/office/drawing/2014/chart" uri="{C3380CC4-5D6E-409C-BE32-E72D297353CC}">
                  <c16:uniqueId val="{0000001E-90BC-459B-A0C5-CCA38C12E718}"/>
                </c:ext>
              </c:extLst>
            </c:dLbl>
            <c:dLbl>
              <c:idx val="11"/>
              <c:delete val="1"/>
              <c:extLst>
                <c:ext xmlns:c15="http://schemas.microsoft.com/office/drawing/2012/chart" uri="{CE6537A1-D6FC-4f65-9D91-7224C49458BB}"/>
                <c:ext xmlns:c16="http://schemas.microsoft.com/office/drawing/2014/chart" uri="{C3380CC4-5D6E-409C-BE32-E72D297353CC}">
                  <c16:uniqueId val="{0000001D-90BC-459B-A0C5-CCA38C12E718}"/>
                </c:ext>
              </c:extLst>
            </c:dLbl>
            <c:dLbl>
              <c:idx val="12"/>
              <c:delete val="1"/>
              <c:extLst>
                <c:ext xmlns:c15="http://schemas.microsoft.com/office/drawing/2012/chart" uri="{CE6537A1-D6FC-4f65-9D91-7224C49458BB}"/>
                <c:ext xmlns:c16="http://schemas.microsoft.com/office/drawing/2014/chart" uri="{C3380CC4-5D6E-409C-BE32-E72D297353CC}">
                  <c16:uniqueId val="{0000001C-90BC-459B-A0C5-CCA38C12E718}"/>
                </c:ext>
              </c:extLst>
            </c:dLbl>
            <c:dLbl>
              <c:idx val="13"/>
              <c:delete val="1"/>
              <c:extLst>
                <c:ext xmlns:c15="http://schemas.microsoft.com/office/drawing/2012/chart" uri="{CE6537A1-D6FC-4f65-9D91-7224C49458BB}"/>
                <c:ext xmlns:c16="http://schemas.microsoft.com/office/drawing/2014/chart" uri="{C3380CC4-5D6E-409C-BE32-E72D297353CC}">
                  <c16:uniqueId val="{0000001B-90BC-459B-A0C5-CCA38C12E718}"/>
                </c:ext>
              </c:extLst>
            </c:dLbl>
            <c:dLbl>
              <c:idx val="14"/>
              <c:delete val="1"/>
              <c:extLst>
                <c:ext xmlns:c15="http://schemas.microsoft.com/office/drawing/2012/chart" uri="{CE6537A1-D6FC-4f65-9D91-7224C49458BB}"/>
                <c:ext xmlns:c16="http://schemas.microsoft.com/office/drawing/2014/chart" uri="{C3380CC4-5D6E-409C-BE32-E72D297353CC}">
                  <c16:uniqueId val="{0000001A-90BC-459B-A0C5-CCA38C12E718}"/>
                </c:ext>
              </c:extLst>
            </c:dLbl>
            <c:dLbl>
              <c:idx val="15"/>
              <c:delete val="1"/>
              <c:extLst>
                <c:ext xmlns:c15="http://schemas.microsoft.com/office/drawing/2012/chart" uri="{CE6537A1-D6FC-4f65-9D91-7224C49458BB}"/>
                <c:ext xmlns:c16="http://schemas.microsoft.com/office/drawing/2014/chart" uri="{C3380CC4-5D6E-409C-BE32-E72D297353CC}">
                  <c16:uniqueId val="{00000009-90BC-459B-A0C5-CCA38C12E718}"/>
                </c:ext>
              </c:extLst>
            </c:dLbl>
            <c:dLbl>
              <c:idx val="16"/>
              <c:delete val="1"/>
              <c:extLst>
                <c:ext xmlns:c15="http://schemas.microsoft.com/office/drawing/2012/chart" uri="{CE6537A1-D6FC-4f65-9D91-7224C49458BB}"/>
                <c:ext xmlns:c16="http://schemas.microsoft.com/office/drawing/2014/chart" uri="{C3380CC4-5D6E-409C-BE32-E72D297353CC}">
                  <c16:uniqueId val="{00000019-90BC-459B-A0C5-CCA38C12E718}"/>
                </c:ext>
              </c:extLst>
            </c:dLbl>
            <c:dLbl>
              <c:idx val="17"/>
              <c:layout>
                <c:manualLayout>
                  <c:x val="-2.3082266355949569E-2"/>
                  <c:y val="-4.836832031592172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90BC-459B-A0C5-CCA38C12E718}"/>
                </c:ext>
              </c:extLst>
            </c:dLbl>
            <c:dLbl>
              <c:idx val="18"/>
              <c:delete val="1"/>
              <c:extLst>
                <c:ext xmlns:c15="http://schemas.microsoft.com/office/drawing/2012/chart" uri="{CE6537A1-D6FC-4f65-9D91-7224C49458BB}"/>
                <c:ext xmlns:c16="http://schemas.microsoft.com/office/drawing/2014/chart" uri="{C3380CC4-5D6E-409C-BE32-E72D297353CC}">
                  <c16:uniqueId val="{00000018-90BC-459B-A0C5-CCA38C12E718}"/>
                </c:ext>
              </c:extLst>
            </c:dLbl>
            <c:dLbl>
              <c:idx val="19"/>
              <c:delete val="1"/>
              <c:extLst>
                <c:ext xmlns:c15="http://schemas.microsoft.com/office/drawing/2012/chart" uri="{CE6537A1-D6FC-4f65-9D91-7224C49458BB}"/>
                <c:ext xmlns:c16="http://schemas.microsoft.com/office/drawing/2014/chart" uri="{C3380CC4-5D6E-409C-BE32-E72D297353CC}">
                  <c16:uniqueId val="{00000017-90BC-459B-A0C5-CCA38C12E718}"/>
                </c:ext>
              </c:extLst>
            </c:dLbl>
            <c:dLbl>
              <c:idx val="20"/>
              <c:layout>
                <c:manualLayout>
                  <c:x val="-2.4524908003196635E-2"/>
                  <c:y val="-4.836832031592182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90BC-459B-A0C5-CCA38C12E71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'人口推計（全国）'!$C$2:$W$2</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'人口推計（全国）'!$C$6:$W$6</c:f>
              <c:numCache>
                <c:formatCode>General</c:formatCode>
                <c:ptCount val="21"/>
                <c:pt idx="10" formatCode="#,##0_);[Red]\(#,##0\)">
                  <c:v>883.94690000000003</c:v>
                </c:pt>
                <c:pt idx="11" formatCode="#,##0_);[Red]\(#,##0\)">
                  <c:v>874.28356021677848</c:v>
                </c:pt>
                <c:pt idx="12" formatCode="#,##0_);[Red]\(#,##0\)">
                  <c:v>856.19393226808995</c:v>
                </c:pt>
                <c:pt idx="13" formatCode="#,##0_);[Red]\(#,##0\)">
                  <c:v>832.8289351216979</c:v>
                </c:pt>
                <c:pt idx="14" formatCode="#,##0_);[Red]\(#,##0\)">
                  <c:v>805.65047350409964</c:v>
                </c:pt>
                <c:pt idx="15" formatCode="#,##0_);[Red]\(#,##0\)">
                  <c:v>776.14465712587912</c:v>
                </c:pt>
                <c:pt idx="16" formatCode="#,##0_);[Red]\(#,##0\)">
                  <c:v>747.82054534903932</c:v>
                </c:pt>
                <c:pt idx="17" formatCode="#,##0_);[Red]\(#,##0\)">
                  <c:v>718.22681528815065</c:v>
                </c:pt>
                <c:pt idx="18" formatCode="#,##0_);[Red]\(#,##0\)">
                  <c:v>685.23082554175755</c:v>
                </c:pt>
                <c:pt idx="19" formatCode="#,##0_);[Red]\(#,##0\)">
                  <c:v>648.68791916639748</c:v>
                </c:pt>
                <c:pt idx="20" formatCode="#,##0_);[Red]\(#,##0\)">
                  <c:v>610.30157085654594</c:v>
                </c:pt>
              </c:numCache>
            </c:numRef>
          </c:val>
          <c:smooth val="0"/>
          <c:extLst>
            <c:ext xmlns:c16="http://schemas.microsoft.com/office/drawing/2014/chart" uri="{C3380CC4-5D6E-409C-BE32-E72D297353CC}">
              <c16:uniqueId val="{0000000B-90BC-459B-A0C5-CCA38C12E718}"/>
            </c:ext>
          </c:extLst>
        </c:ser>
        <c:dLbls>
          <c:showLegendKey val="0"/>
          <c:showVal val="0"/>
          <c:showCatName val="0"/>
          <c:showSerName val="0"/>
          <c:showPercent val="0"/>
          <c:showBubbleSize val="0"/>
        </c:dLbls>
        <c:marker val="1"/>
        <c:smooth val="0"/>
        <c:axId val="327381823"/>
        <c:axId val="327378911"/>
      </c:lineChart>
      <c:catAx>
        <c:axId val="365443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365430287"/>
        <c:crosses val="autoZero"/>
        <c:auto val="1"/>
        <c:lblAlgn val="ctr"/>
        <c:lblOffset val="100"/>
        <c:noMultiLvlLbl val="0"/>
      </c:catAx>
      <c:valAx>
        <c:axId val="365430287"/>
        <c:scaling>
          <c:orientation val="minMax"/>
          <c:max val="15000"/>
          <c:min val="5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365443183"/>
        <c:crosses val="autoZero"/>
        <c:crossBetween val="between"/>
      </c:valAx>
      <c:valAx>
        <c:axId val="327378911"/>
        <c:scaling>
          <c:orientation val="minMax"/>
          <c:max val="1500"/>
          <c:min val="500"/>
        </c:scaling>
        <c:delete val="0"/>
        <c:axPos val="r"/>
        <c:numFmt formatCode="#,##0_);[Red]\(#,##0\)" sourceLinked="1"/>
        <c:majorTickMark val="out"/>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ja-JP"/>
          </a:p>
        </c:txPr>
        <c:crossAx val="327381823"/>
        <c:crosses val="max"/>
        <c:crossBetween val="between"/>
      </c:valAx>
      <c:catAx>
        <c:axId val="327381823"/>
        <c:scaling>
          <c:orientation val="minMax"/>
        </c:scaling>
        <c:delete val="1"/>
        <c:axPos val="b"/>
        <c:numFmt formatCode="General" sourceLinked="1"/>
        <c:majorTickMark val="out"/>
        <c:minorTickMark val="none"/>
        <c:tickLblPos val="nextTo"/>
        <c:crossAx val="327378911"/>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Sheet3!$C$23:$L$23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Sheet3!$C$24:$L$24</c:f>
              <c:numCache>
                <c:formatCode>General</c:formatCode>
                <c:ptCount val="10"/>
                <c:pt idx="0">
                  <c:v>235</c:v>
                </c:pt>
                <c:pt idx="1">
                  <c:v>158</c:v>
                </c:pt>
                <c:pt idx="2">
                  <c:v>203</c:v>
                </c:pt>
                <c:pt idx="3">
                  <c:v>263</c:v>
                </c:pt>
                <c:pt idx="4">
                  <c:v>376</c:v>
                </c:pt>
                <c:pt idx="5">
                  <c:v>716</c:v>
                </c:pt>
                <c:pt idx="6">
                  <c:v>940</c:v>
                </c:pt>
                <c:pt idx="7" formatCode="#,##0">
                  <c:v>1110</c:v>
                </c:pt>
                <c:pt idx="8" formatCode="#,##0">
                  <c:v>1142</c:v>
                </c:pt>
                <c:pt idx="9" formatCode="#,##0">
                  <c:v>1231</c:v>
                </c:pt>
              </c:numCache>
            </c:numRef>
          </c:val>
          <c:smooth val="0"/>
          <c:extLst>
            <c:ext xmlns:c16="http://schemas.microsoft.com/office/drawing/2014/chart" uri="{C3380CC4-5D6E-409C-BE32-E72D297353CC}">
              <c16:uniqueId val="{00000000-745C-4F07-8DB4-B108B9BD6C62}"/>
            </c:ext>
          </c:extLst>
        </c:ser>
        <c:dLbls>
          <c:dLblPos val="t"/>
          <c:showLegendKey val="0"/>
          <c:showVal val="1"/>
          <c:showCatName val="0"/>
          <c:showSerName val="0"/>
          <c:showPercent val="0"/>
          <c:showBubbleSize val="0"/>
        </c:dLbls>
        <c:marker val="1"/>
        <c:smooth val="0"/>
        <c:axId val="948527200"/>
        <c:axId val="947890064"/>
      </c:lineChart>
      <c:catAx>
        <c:axId val="948527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947890064"/>
        <c:crosses val="autoZero"/>
        <c:auto val="1"/>
        <c:lblAlgn val="ctr"/>
        <c:lblOffset val="100"/>
        <c:noMultiLvlLbl val="0"/>
      </c:catAx>
      <c:valAx>
        <c:axId val="947890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9485272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72365908249199"/>
          <c:y val="3.8425335726389329E-2"/>
          <c:w val="0.80310555045649967"/>
          <c:h val="0.6089609882093121"/>
        </c:manualLayout>
      </c:layout>
      <c:barChart>
        <c:barDir val="col"/>
        <c:grouping val="stacked"/>
        <c:varyColors val="0"/>
        <c:ser>
          <c:idx val="8"/>
          <c:order val="8"/>
          <c:tx>
            <c:strRef>
              <c:f>'グラフデータ '!$A$11:$B$11</c:f>
              <c:strCache>
                <c:ptCount val="2"/>
                <c:pt idx="0">
                  <c:v>全国</c:v>
                </c:pt>
                <c:pt idx="1">
                  <c:v>　日本人延べ宿泊者数</c:v>
                </c:pt>
              </c:strCache>
            </c:strRef>
          </c:tx>
          <c:spPr>
            <a:pattFill prst="ltDnDiag">
              <a:fgClr>
                <a:schemeClr val="tx1"/>
              </a:fgClr>
              <a:bgClr>
                <a:schemeClr val="bg1"/>
              </a:bgClr>
            </a:pattFill>
            <a:ln>
              <a:solidFill>
                <a:srgbClr val="002060"/>
              </a:solidFill>
            </a:ln>
          </c:spPr>
          <c:invertIfNegative val="0"/>
          <c:cat>
            <c:numRef>
              <c:f>'グラフデータ '!$C$3:$K$3</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'グラフデータ '!$C$11:$K$11</c:f>
              <c:numCache>
                <c:formatCode>#,##0_);[Red]\(#,##0\)</c:formatCode>
                <c:ptCount val="9"/>
                <c:pt idx="0">
                  <c:v>398818.76</c:v>
                </c:pt>
                <c:pt idx="1">
                  <c:v>413180.78</c:v>
                </c:pt>
                <c:pt idx="2">
                  <c:v>432397.64</c:v>
                </c:pt>
                <c:pt idx="3">
                  <c:v>428677.35</c:v>
                </c:pt>
                <c:pt idx="4">
                  <c:v>438463.77</c:v>
                </c:pt>
                <c:pt idx="5">
                  <c:v>423096.22</c:v>
                </c:pt>
                <c:pt idx="6">
                  <c:v>429906.27</c:v>
                </c:pt>
                <c:pt idx="7">
                  <c:v>443726.26</c:v>
                </c:pt>
                <c:pt idx="8" formatCode="General">
                  <c:v>480265</c:v>
                </c:pt>
              </c:numCache>
            </c:numRef>
          </c:val>
          <c:extLst>
            <c:ext xmlns:c16="http://schemas.microsoft.com/office/drawing/2014/chart" uri="{C3380CC4-5D6E-409C-BE32-E72D297353CC}">
              <c16:uniqueId val="{00000000-55A1-40B9-A0BD-3C5D1234B099}"/>
            </c:ext>
          </c:extLst>
        </c:ser>
        <c:ser>
          <c:idx val="9"/>
          <c:order val="9"/>
          <c:tx>
            <c:strRef>
              <c:f>'グラフデータ '!$A$10:$B$10</c:f>
              <c:strCache>
                <c:ptCount val="2"/>
                <c:pt idx="0">
                  <c:v>全国</c:v>
                </c:pt>
                <c:pt idx="1">
                  <c:v>　外国人延べ宿泊者数</c:v>
                </c:pt>
              </c:strCache>
            </c:strRef>
          </c:tx>
          <c:spPr>
            <a:pattFill prst="pct10">
              <a:fgClr>
                <a:schemeClr val="tx1"/>
              </a:fgClr>
              <a:bgClr>
                <a:schemeClr val="bg1"/>
              </a:bgClr>
            </a:pattFill>
            <a:ln>
              <a:solidFill>
                <a:srgbClr val="002060"/>
              </a:solidFill>
            </a:ln>
          </c:spPr>
          <c:invertIfNegative val="0"/>
          <c:cat>
            <c:numRef>
              <c:f>'グラフデータ '!$C$3:$K$3</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'グラフデータ '!$C$10:$K$10</c:f>
              <c:numCache>
                <c:formatCode>#,##0_);[Red]\(#,##0\)</c:formatCode>
                <c:ptCount val="9"/>
                <c:pt idx="0">
                  <c:v>18415.689999999999</c:v>
                </c:pt>
                <c:pt idx="1">
                  <c:v>26314.34</c:v>
                </c:pt>
                <c:pt idx="2">
                  <c:v>33495.730000000003</c:v>
                </c:pt>
                <c:pt idx="3">
                  <c:v>44824.6</c:v>
                </c:pt>
                <c:pt idx="4">
                  <c:v>65614.600000000006</c:v>
                </c:pt>
                <c:pt idx="5">
                  <c:v>69388.94</c:v>
                </c:pt>
                <c:pt idx="6">
                  <c:v>79690.59</c:v>
                </c:pt>
                <c:pt idx="7">
                  <c:v>94275.24</c:v>
                </c:pt>
                <c:pt idx="8" formatCode="General">
                  <c:v>115656</c:v>
                </c:pt>
              </c:numCache>
            </c:numRef>
          </c:val>
          <c:extLst>
            <c:ext xmlns:c16="http://schemas.microsoft.com/office/drawing/2014/chart" uri="{C3380CC4-5D6E-409C-BE32-E72D297353CC}">
              <c16:uniqueId val="{00000001-55A1-40B9-A0BD-3C5D1234B099}"/>
            </c:ext>
          </c:extLst>
        </c:ser>
        <c:dLbls>
          <c:showLegendKey val="0"/>
          <c:showVal val="0"/>
          <c:showCatName val="0"/>
          <c:showSerName val="0"/>
          <c:showPercent val="0"/>
          <c:showBubbleSize val="0"/>
        </c:dLbls>
        <c:gapWidth val="150"/>
        <c:overlap val="100"/>
        <c:axId val="139089792"/>
        <c:axId val="139100160"/>
      </c:barChart>
      <c:lineChart>
        <c:grouping val="standard"/>
        <c:varyColors val="0"/>
        <c:ser>
          <c:idx val="0"/>
          <c:order val="0"/>
          <c:tx>
            <c:strRef>
              <c:f>'グラフデータ '!$A$4:$B$4</c:f>
              <c:strCache>
                <c:ptCount val="2"/>
                <c:pt idx="0">
                  <c:v>大阪府</c:v>
                </c:pt>
                <c:pt idx="1">
                  <c:v>　外国人延べ宿泊者数の全国シェア</c:v>
                </c:pt>
              </c:strCache>
            </c:strRef>
          </c:tx>
          <c:cat>
            <c:numRef>
              <c:f>'グラフデータ '!$C$3:$K$3</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'グラフデータ '!$C$4:$K$4</c:f>
              <c:numCache>
                <c:formatCode>0.0%</c:formatCode>
                <c:ptCount val="9"/>
                <c:pt idx="0">
                  <c:v>0.12844427767843616</c:v>
                </c:pt>
                <c:pt idx="1">
                  <c:v>0.11631870683437243</c:v>
                </c:pt>
                <c:pt idx="2">
                  <c:v>0.12880746292139325</c:v>
                </c:pt>
                <c:pt idx="3">
                  <c:v>0.13832047581015783</c:v>
                </c:pt>
                <c:pt idx="4">
                  <c:v>0.13664138773992374</c:v>
                </c:pt>
                <c:pt idx="5">
                  <c:v>0.14424243978939583</c:v>
                </c:pt>
                <c:pt idx="6">
                  <c:v>0.14646697935101247</c:v>
                </c:pt>
                <c:pt idx="7">
                  <c:v>0.16042536725443499</c:v>
                </c:pt>
                <c:pt idx="8">
                  <c:v>0.15499512132278082</c:v>
                </c:pt>
              </c:numCache>
            </c:numRef>
          </c:val>
          <c:smooth val="0"/>
          <c:extLst>
            <c:ext xmlns:c16="http://schemas.microsoft.com/office/drawing/2014/chart" uri="{C3380CC4-5D6E-409C-BE32-E72D297353CC}">
              <c16:uniqueId val="{00000002-55A1-40B9-A0BD-3C5D1234B099}"/>
            </c:ext>
          </c:extLst>
        </c:ser>
        <c:ser>
          <c:idx val="1"/>
          <c:order val="1"/>
          <c:tx>
            <c:strRef>
              <c:f>'グラフデータ '!$A$5:$B$5</c:f>
              <c:strCache>
                <c:ptCount val="2"/>
                <c:pt idx="0">
                  <c:v>大阪府</c:v>
                </c:pt>
                <c:pt idx="1">
                  <c:v>　日本人延べ宿泊者数の全国シェア</c:v>
                </c:pt>
              </c:strCache>
            </c:strRef>
          </c:tx>
          <c:cat>
            <c:numRef>
              <c:f>'グラフデータ '!$C$3:$K$3</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'グラフデータ '!$C$5:$K$5</c:f>
              <c:numCache>
                <c:formatCode>0.0%</c:formatCode>
                <c:ptCount val="9"/>
                <c:pt idx="0">
                  <c:v>4.8641743934011529E-2</c:v>
                </c:pt>
                <c:pt idx="1">
                  <c:v>4.9089335665613486E-2</c:v>
                </c:pt>
                <c:pt idx="2">
                  <c:v>4.5252166501186269E-2</c:v>
                </c:pt>
                <c:pt idx="3">
                  <c:v>5.1715095280868005E-2</c:v>
                </c:pt>
                <c:pt idx="4">
                  <c:v>4.8807704226052698E-2</c:v>
                </c:pt>
                <c:pt idx="5">
                  <c:v>4.9637975966790725E-2</c:v>
                </c:pt>
                <c:pt idx="6">
                  <c:v>5.0104968229470109E-2</c:v>
                </c:pt>
                <c:pt idx="7">
                  <c:v>5.5831336193625326E-2</c:v>
                </c:pt>
                <c:pt idx="8">
                  <c:v>6.1427195432656123E-2</c:v>
                </c:pt>
              </c:numCache>
            </c:numRef>
          </c:val>
          <c:smooth val="0"/>
          <c:extLst>
            <c:ext xmlns:c16="http://schemas.microsoft.com/office/drawing/2014/chart" uri="{C3380CC4-5D6E-409C-BE32-E72D297353CC}">
              <c16:uniqueId val="{00000003-55A1-40B9-A0BD-3C5D1234B099}"/>
            </c:ext>
          </c:extLst>
        </c:ser>
        <c:ser>
          <c:idx val="2"/>
          <c:order val="2"/>
          <c:tx>
            <c:strRef>
              <c:f>'グラフデータ '!$A$6:$B$6</c:f>
              <c:strCache>
                <c:ptCount val="2"/>
                <c:pt idx="0">
                  <c:v>東京都</c:v>
                </c:pt>
                <c:pt idx="1">
                  <c:v>　外国人延べ宿泊者数の全国シェア</c:v>
                </c:pt>
              </c:strCache>
            </c:strRef>
          </c:tx>
          <c:spPr>
            <a:ln>
              <a:solidFill>
                <a:srgbClr val="FFC000"/>
              </a:solidFill>
              <a:prstDash val="sysDash"/>
            </a:ln>
          </c:spPr>
          <c:marker>
            <c:spPr>
              <a:solidFill>
                <a:srgbClr val="FFC000"/>
              </a:solidFill>
              <a:ln>
                <a:solidFill>
                  <a:srgbClr val="FFC000"/>
                </a:solidFill>
              </a:ln>
            </c:spPr>
          </c:marker>
          <c:cat>
            <c:numRef>
              <c:f>'グラフデータ '!$C$3:$K$3</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'グラフデータ '!$C$6:$K$6</c:f>
              <c:numCache>
                <c:formatCode>0.0%</c:formatCode>
                <c:ptCount val="9"/>
                <c:pt idx="0">
                  <c:v>0.30690188638058097</c:v>
                </c:pt>
                <c:pt idx="1">
                  <c:v>0.31510347589945253</c:v>
                </c:pt>
                <c:pt idx="2">
                  <c:v>0.29349860415043949</c:v>
                </c:pt>
                <c:pt idx="3">
                  <c:v>0.29437540993115391</c:v>
                </c:pt>
                <c:pt idx="4">
                  <c:v>0.2676323562134037</c:v>
                </c:pt>
                <c:pt idx="5">
                  <c:v>0.26027144959989301</c:v>
                </c:pt>
                <c:pt idx="6">
                  <c:v>0.24815840866531419</c:v>
                </c:pt>
                <c:pt idx="7">
                  <c:v>0.24602992259685574</c:v>
                </c:pt>
                <c:pt idx="8">
                  <c:v>0.25377465223483192</c:v>
                </c:pt>
              </c:numCache>
            </c:numRef>
          </c:val>
          <c:smooth val="0"/>
          <c:extLst>
            <c:ext xmlns:c16="http://schemas.microsoft.com/office/drawing/2014/chart" uri="{C3380CC4-5D6E-409C-BE32-E72D297353CC}">
              <c16:uniqueId val="{00000004-55A1-40B9-A0BD-3C5D1234B099}"/>
            </c:ext>
          </c:extLst>
        </c:ser>
        <c:ser>
          <c:idx val="3"/>
          <c:order val="3"/>
          <c:tx>
            <c:strRef>
              <c:f>'グラフデータ '!$A$7:$B$7</c:f>
              <c:strCache>
                <c:ptCount val="2"/>
                <c:pt idx="0">
                  <c:v>東京都</c:v>
                </c:pt>
                <c:pt idx="1">
                  <c:v>　日本人延べ宿泊者数の全国シェア</c:v>
                </c:pt>
              </c:strCache>
            </c:strRef>
          </c:tx>
          <c:spPr>
            <a:ln>
              <a:prstDash val="sysDash"/>
            </a:ln>
          </c:spPr>
          <c:cat>
            <c:numRef>
              <c:f>'グラフデータ '!$C$3:$K$3</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'グラフデータ '!$C$7:$K$7</c:f>
              <c:numCache>
                <c:formatCode>0.0%</c:formatCode>
                <c:ptCount val="9"/>
                <c:pt idx="0">
                  <c:v>8.9956926800534659E-2</c:v>
                </c:pt>
                <c:pt idx="1">
                  <c:v>9.8983621648615877E-2</c:v>
                </c:pt>
                <c:pt idx="2">
                  <c:v>9.9429566729365121E-2</c:v>
                </c:pt>
                <c:pt idx="3">
                  <c:v>9.579120520363392E-2</c:v>
                </c:pt>
                <c:pt idx="4">
                  <c:v>9.4710972356963491E-2</c:v>
                </c:pt>
                <c:pt idx="5">
                  <c:v>9.3252995736998079E-2</c:v>
                </c:pt>
                <c:pt idx="6">
                  <c:v>9.3447764788357229E-2</c:v>
                </c:pt>
                <c:pt idx="7">
                  <c:v>9.6713974061395411E-2</c:v>
                </c:pt>
                <c:pt idx="8">
                  <c:v>0.10334098167818263</c:v>
                </c:pt>
              </c:numCache>
            </c:numRef>
          </c:val>
          <c:smooth val="0"/>
          <c:extLst>
            <c:ext xmlns:c16="http://schemas.microsoft.com/office/drawing/2014/chart" uri="{C3380CC4-5D6E-409C-BE32-E72D297353CC}">
              <c16:uniqueId val="{00000005-55A1-40B9-A0BD-3C5D1234B099}"/>
            </c:ext>
          </c:extLst>
        </c:ser>
        <c:ser>
          <c:idx val="4"/>
          <c:order val="4"/>
          <c:tx>
            <c:strRef>
              <c:f>'グラフデータ '!$A$8:$B$8</c:f>
              <c:strCache>
                <c:ptCount val="2"/>
                <c:pt idx="0">
                  <c:v>京都府</c:v>
                </c:pt>
                <c:pt idx="1">
                  <c:v>　外国人延べ宿泊者数の全国シェア</c:v>
                </c:pt>
              </c:strCache>
            </c:strRef>
          </c:tx>
          <c:spPr>
            <a:ln cmpd="dbl"/>
          </c:spPr>
          <c:cat>
            <c:numRef>
              <c:f>'グラフデータ '!$C$3:$K$3</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'グラフデータ '!$C$8:$K$8</c:f>
              <c:numCache>
                <c:formatCode>0.0%</c:formatCode>
                <c:ptCount val="9"/>
                <c:pt idx="0">
                  <c:v>5.7165384517224173E-2</c:v>
                </c:pt>
                <c:pt idx="1">
                  <c:v>8.7601285078782148E-2</c:v>
                </c:pt>
                <c:pt idx="2">
                  <c:v>7.8394469981696177E-2</c:v>
                </c:pt>
                <c:pt idx="3">
                  <c:v>7.3419729345047147E-2</c:v>
                </c:pt>
                <c:pt idx="4">
                  <c:v>6.9781268193359405E-2</c:v>
                </c:pt>
                <c:pt idx="5">
                  <c:v>6.6333481964128582E-2</c:v>
                </c:pt>
                <c:pt idx="6">
                  <c:v>6.9724417901787406E-2</c:v>
                </c:pt>
                <c:pt idx="7">
                  <c:v>6.6483522078543633E-2</c:v>
                </c:pt>
                <c:pt idx="8">
                  <c:v>0.10397224190457334</c:v>
                </c:pt>
              </c:numCache>
            </c:numRef>
          </c:val>
          <c:smooth val="0"/>
          <c:extLst>
            <c:ext xmlns:c16="http://schemas.microsoft.com/office/drawing/2014/chart" uri="{C3380CC4-5D6E-409C-BE32-E72D297353CC}">
              <c16:uniqueId val="{00000006-55A1-40B9-A0BD-3C5D1234B099}"/>
            </c:ext>
          </c:extLst>
        </c:ser>
        <c:ser>
          <c:idx val="5"/>
          <c:order val="5"/>
          <c:tx>
            <c:strRef>
              <c:f>'グラフデータ '!$A$9:$B$9</c:f>
              <c:strCache>
                <c:ptCount val="2"/>
                <c:pt idx="0">
                  <c:v>京都府</c:v>
                </c:pt>
                <c:pt idx="1">
                  <c:v>　日本人延べ宿泊者数の全国シェア</c:v>
                </c:pt>
              </c:strCache>
            </c:strRef>
          </c:tx>
          <c:spPr>
            <a:ln cmpd="dbl">
              <a:solidFill>
                <a:srgbClr val="002060"/>
              </a:solidFill>
            </a:ln>
          </c:spPr>
          <c:marker>
            <c:spPr>
              <a:solidFill>
                <a:srgbClr val="002060"/>
              </a:solidFill>
              <a:ln>
                <a:solidFill>
                  <a:srgbClr val="002060"/>
                </a:solidFill>
              </a:ln>
            </c:spPr>
          </c:marker>
          <c:cat>
            <c:numRef>
              <c:f>'グラフデータ '!$C$3:$K$3</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'グラフデータ '!$C$9:$K$9</c:f>
              <c:numCache>
                <c:formatCode>0.0%</c:formatCode>
                <c:ptCount val="9"/>
                <c:pt idx="0">
                  <c:v>3.3479794180193534E-2</c:v>
                </c:pt>
                <c:pt idx="1">
                  <c:v>3.3727561093233813E-2</c:v>
                </c:pt>
                <c:pt idx="2">
                  <c:v>4.038326851182629E-2</c:v>
                </c:pt>
                <c:pt idx="3">
                  <c:v>3.1948853840773256E-2</c:v>
                </c:pt>
                <c:pt idx="4">
                  <c:v>3.1191539497094595E-2</c:v>
                </c:pt>
                <c:pt idx="5">
                  <c:v>3.0836224440861232E-2</c:v>
                </c:pt>
                <c:pt idx="6">
                  <c:v>3.1088962717384885E-2</c:v>
                </c:pt>
                <c:pt idx="7">
                  <c:v>3.196337760131663E-2</c:v>
                </c:pt>
                <c:pt idx="8">
                  <c:v>3.8987860726011903E-2</c:v>
                </c:pt>
              </c:numCache>
            </c:numRef>
          </c:val>
          <c:smooth val="0"/>
          <c:extLst>
            <c:ext xmlns:c16="http://schemas.microsoft.com/office/drawing/2014/chart" uri="{C3380CC4-5D6E-409C-BE32-E72D297353CC}">
              <c16:uniqueId val="{00000007-55A1-40B9-A0BD-3C5D1234B099}"/>
            </c:ext>
          </c:extLst>
        </c:ser>
        <c:dLbls>
          <c:showLegendKey val="0"/>
          <c:showVal val="0"/>
          <c:showCatName val="0"/>
          <c:showSerName val="0"/>
          <c:showPercent val="0"/>
          <c:showBubbleSize val="0"/>
        </c:dLbls>
        <c:marker val="1"/>
        <c:smooth val="0"/>
        <c:axId val="1016805903"/>
        <c:axId val="1016785519"/>
        <c:extLst>
          <c:ext xmlns:c15="http://schemas.microsoft.com/office/drawing/2012/chart" uri="{02D57815-91ED-43cb-92C2-25804820EDAC}">
            <c15:filteredLineSeries>
              <c15:ser>
                <c:idx val="7"/>
                <c:order val="6"/>
                <c:tx>
                  <c:strRef>
                    <c:extLst>
                      <c:ext uri="{02D57815-91ED-43cb-92C2-25804820EDAC}">
                        <c15:formulaRef>
                          <c15:sqref>'グラフデータ '!#REF!</c15:sqref>
                        </c15:formulaRef>
                      </c:ext>
                    </c:extLst>
                    <c:strCache>
                      <c:ptCount val="1"/>
                      <c:pt idx="0">
                        <c:v>#REF!</c:v>
                      </c:pt>
                    </c:strCache>
                  </c:strRef>
                </c:tx>
                <c:cat>
                  <c:numRef>
                    <c:extLst>
                      <c:ext uri="{02D57815-91ED-43cb-92C2-25804820EDAC}">
                        <c15:formulaRef>
                          <c15:sqref>'グラフデータ '!$C$3:$K$3</c15:sqref>
                        </c15:formulaRef>
                      </c:ext>
                    </c:extLst>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extLst>
                      <c:ext uri="{02D57815-91ED-43cb-92C2-25804820EDAC}">
                        <c15:formulaRef>
                          <c15:sqref>'グラフデータ '!#REF!</c15:sqref>
                        </c15:formulaRef>
                      </c:ext>
                    </c:extLst>
                    <c:numCache>
                      <c:formatCode>General</c:formatCode>
                      <c:ptCount val="1"/>
                      <c:pt idx="0">
                        <c:v>1</c:v>
                      </c:pt>
                    </c:numCache>
                  </c:numRef>
                </c:val>
                <c:smooth val="0"/>
                <c:extLst>
                  <c:ext xmlns:c16="http://schemas.microsoft.com/office/drawing/2014/chart" uri="{C3380CC4-5D6E-409C-BE32-E72D297353CC}">
                    <c16:uniqueId val="{00000008-55A1-40B9-A0BD-3C5D1234B099}"/>
                  </c:ext>
                </c:extLst>
              </c15:ser>
            </c15:filteredLineSeries>
            <c15:filteredLineSeries>
              <c15:ser>
                <c:idx val="6"/>
                <c:order val="7"/>
                <c:tx>
                  <c:strRef>
                    <c:extLst xmlns:c15="http://schemas.microsoft.com/office/drawing/2012/chart">
                      <c:ext xmlns:c15="http://schemas.microsoft.com/office/drawing/2012/chart" uri="{02D57815-91ED-43cb-92C2-25804820EDAC}">
                        <c15:formulaRef>
                          <c15:sqref>'グラフデータ '!#REF!</c15:sqref>
                        </c15:formulaRef>
                      </c:ext>
                    </c:extLst>
                    <c:strCache>
                      <c:ptCount val="1"/>
                      <c:pt idx="0">
                        <c:v>#REF!</c:v>
                      </c:pt>
                    </c:strCache>
                  </c:strRef>
                </c:tx>
                <c:cat>
                  <c:numRef>
                    <c:extLst xmlns:c15="http://schemas.microsoft.com/office/drawing/2012/chart">
                      <c:ext xmlns:c15="http://schemas.microsoft.com/office/drawing/2012/chart" uri="{02D57815-91ED-43cb-92C2-25804820EDAC}">
                        <c15:formulaRef>
                          <c15:sqref>'グラフデータ '!$C$3:$K$3</c15:sqref>
                        </c15:formulaRef>
                      </c:ext>
                    </c:extLst>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extLst xmlns:c15="http://schemas.microsoft.com/office/drawing/2012/chart">
                      <c:ext xmlns:c15="http://schemas.microsoft.com/office/drawing/2012/chart" uri="{02D57815-91ED-43cb-92C2-25804820EDAC}">
                        <c15:formulaRef>
                          <c15:sqref>'グラフデータ '!#REF!</c15:sqref>
                        </c15:formulaRef>
                      </c:ext>
                    </c:extLst>
                    <c:numCache>
                      <c:formatCode>General</c:formatCode>
                      <c:ptCount val="1"/>
                      <c:pt idx="0">
                        <c:v>1</c:v>
                      </c:pt>
                    </c:numCache>
                  </c:numRef>
                </c:val>
                <c:smooth val="0"/>
                <c:extLst xmlns:c15="http://schemas.microsoft.com/office/drawing/2012/chart">
                  <c:ext xmlns:c16="http://schemas.microsoft.com/office/drawing/2014/chart" uri="{C3380CC4-5D6E-409C-BE32-E72D297353CC}">
                    <c16:uniqueId val="{00000009-55A1-40B9-A0BD-3C5D1234B099}"/>
                  </c:ext>
                </c:extLst>
              </c15:ser>
            </c15:filteredLineSeries>
          </c:ext>
        </c:extLst>
      </c:lineChart>
      <c:catAx>
        <c:axId val="139089792"/>
        <c:scaling>
          <c:orientation val="minMax"/>
        </c:scaling>
        <c:delete val="0"/>
        <c:axPos val="b"/>
        <c:numFmt formatCode="General" sourceLinked="1"/>
        <c:majorTickMark val="out"/>
        <c:minorTickMark val="none"/>
        <c:tickLblPos val="nextTo"/>
        <c:crossAx val="139100160"/>
        <c:crosses val="autoZero"/>
        <c:auto val="1"/>
        <c:lblAlgn val="ctr"/>
        <c:lblOffset val="100"/>
        <c:noMultiLvlLbl val="0"/>
      </c:catAx>
      <c:valAx>
        <c:axId val="139100160"/>
        <c:scaling>
          <c:orientation val="minMax"/>
        </c:scaling>
        <c:delete val="0"/>
        <c:axPos val="l"/>
        <c:majorGridlines/>
        <c:numFmt formatCode="#,##0_);[Red]\(#,##0\)" sourceLinked="1"/>
        <c:majorTickMark val="out"/>
        <c:minorTickMark val="none"/>
        <c:tickLblPos val="high"/>
        <c:crossAx val="139089792"/>
        <c:crosses val="autoZero"/>
        <c:crossBetween val="between"/>
        <c:majorUnit val="200000"/>
      </c:valAx>
      <c:valAx>
        <c:axId val="1016785519"/>
        <c:scaling>
          <c:orientation val="minMax"/>
          <c:max val="0.4"/>
        </c:scaling>
        <c:delete val="0"/>
        <c:axPos val="r"/>
        <c:numFmt formatCode="0.0%" sourceLinked="1"/>
        <c:majorTickMark val="out"/>
        <c:minorTickMark val="none"/>
        <c:tickLblPos val="low"/>
        <c:crossAx val="1016805903"/>
        <c:crosses val="max"/>
        <c:crossBetween val="between"/>
        <c:majorUnit val="0.1"/>
      </c:valAx>
      <c:catAx>
        <c:axId val="1016805903"/>
        <c:scaling>
          <c:orientation val="minMax"/>
        </c:scaling>
        <c:delete val="1"/>
        <c:axPos val="b"/>
        <c:numFmt formatCode="General" sourceLinked="1"/>
        <c:majorTickMark val="out"/>
        <c:minorTickMark val="none"/>
        <c:tickLblPos val="nextTo"/>
        <c:crossAx val="1016785519"/>
        <c:crosses val="autoZero"/>
        <c:auto val="1"/>
        <c:lblAlgn val="ctr"/>
        <c:lblOffset val="100"/>
        <c:noMultiLvlLbl val="0"/>
      </c:catAx>
    </c:plotArea>
    <c:legend>
      <c:legendPos val="b"/>
      <c:layout>
        <c:manualLayout>
          <c:xMode val="edge"/>
          <c:yMode val="edge"/>
          <c:x val="0"/>
          <c:y val="0.73716458091765291"/>
          <c:w val="1"/>
          <c:h val="0.24093261121136325"/>
        </c:manualLayout>
      </c:layout>
      <c:overlay val="0"/>
      <c:txPr>
        <a:bodyPr/>
        <a:lstStyle/>
        <a:p>
          <a:pPr>
            <a:defRPr sz="800"/>
          </a:pPr>
          <a:endParaRPr lang="ja-JP"/>
        </a:p>
      </c:txPr>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580904718724534"/>
          <c:y val="9.7332792140957219E-2"/>
          <c:w val="0.8419975940507437"/>
          <c:h val="0.7627912656751239"/>
        </c:manualLayout>
      </c:layout>
      <c:lineChart>
        <c:grouping val="standard"/>
        <c:varyColors val="0"/>
        <c:ser>
          <c:idx val="0"/>
          <c:order val="0"/>
          <c:tx>
            <c:strRef>
              <c:f>訪問地別_1人当たり旅行支出!$A$5</c:f>
              <c:strCache>
                <c:ptCount val="1"/>
                <c:pt idx="0">
                  <c:v>大阪</c:v>
                </c:pt>
              </c:strCache>
            </c:strRef>
          </c:tx>
          <c:spPr>
            <a:ln>
              <a:solidFill>
                <a:srgbClr val="FF0000"/>
              </a:solidFill>
            </a:ln>
          </c:spPr>
          <c:marker>
            <c:symbol val="circle"/>
            <c:size val="6"/>
            <c:spPr>
              <a:solidFill>
                <a:srgbClr val="FF0000"/>
              </a:solidFill>
              <a:ln>
                <a:solidFill>
                  <a:srgbClr val="FF0000"/>
                </a:solidFill>
              </a:ln>
            </c:spPr>
          </c:marker>
          <c:dLbls>
            <c:dLbl>
              <c:idx val="9"/>
              <c:layout>
                <c:manualLayout>
                  <c:x val="-1.7627896833140116E-2"/>
                  <c:y val="-3.048668145102724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CA14-4D8A-9315-4E93DDA75421}"/>
                </c:ext>
              </c:extLst>
            </c:dLbl>
            <c:spPr>
              <a:noFill/>
              <a:ln>
                <a:noFill/>
              </a:ln>
              <a:effectLst/>
            </c:spPr>
            <c:txPr>
              <a:bodyPr wrap="square" lIns="38100" tIns="19050" rIns="38100" bIns="19050" anchor="ctr">
                <a:spAutoFit/>
              </a:bodyPr>
              <a:lstStyle/>
              <a:p>
                <a:pPr>
                  <a:defRPr>
                    <a:solidFill>
                      <a:srgbClr val="FF0000"/>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訪問地別_1人当たり旅行支出!$B$4:$K$4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訪問地別_1人当たり旅行支出!$B$5:$K$5</c:f>
              <c:numCache>
                <c:formatCode>#,##0_ </c:formatCode>
                <c:ptCount val="10"/>
                <c:pt idx="0">
                  <c:v>24174</c:v>
                </c:pt>
                <c:pt idx="1">
                  <c:v>20209</c:v>
                </c:pt>
                <c:pt idx="2">
                  <c:v>21801</c:v>
                </c:pt>
                <c:pt idx="3">
                  <c:v>21065</c:v>
                </c:pt>
                <c:pt idx="4">
                  <c:v>21391</c:v>
                </c:pt>
                <c:pt idx="5">
                  <c:v>35156</c:v>
                </c:pt>
                <c:pt idx="6">
                  <c:v>36720</c:v>
                </c:pt>
                <c:pt idx="7">
                  <c:v>42171</c:v>
                </c:pt>
                <c:pt idx="8">
                  <c:v>62744</c:v>
                </c:pt>
                <c:pt idx="9">
                  <c:v>63889</c:v>
                </c:pt>
              </c:numCache>
            </c:numRef>
          </c:val>
          <c:smooth val="0"/>
          <c:extLst>
            <c:ext xmlns:c16="http://schemas.microsoft.com/office/drawing/2014/chart" uri="{C3380CC4-5D6E-409C-BE32-E72D297353CC}">
              <c16:uniqueId val="{00000001-CA14-4D8A-9315-4E93DDA75421}"/>
            </c:ext>
          </c:extLst>
        </c:ser>
        <c:ser>
          <c:idx val="1"/>
          <c:order val="1"/>
          <c:tx>
            <c:strRef>
              <c:f>訪問地別_1人当たり旅行支出!$A$6</c:f>
              <c:strCache>
                <c:ptCount val="1"/>
                <c:pt idx="0">
                  <c:v>東京</c:v>
                </c:pt>
              </c:strCache>
            </c:strRef>
          </c:tx>
          <c:spPr>
            <a:ln>
              <a:solidFill>
                <a:schemeClr val="accent1"/>
              </a:solidFill>
            </a:ln>
          </c:spPr>
          <c:marker>
            <c:symbol val="square"/>
            <c:size val="6"/>
            <c:spPr>
              <a:solidFill>
                <a:schemeClr val="accent1"/>
              </a:solidFill>
              <a:ln>
                <a:solidFill>
                  <a:schemeClr val="accent1"/>
                </a:solidFill>
              </a:ln>
            </c:spPr>
          </c:marker>
          <c:dLbls>
            <c:dLbl>
              <c:idx val="9"/>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CA14-4D8A-9315-4E93DDA75421}"/>
                </c:ext>
              </c:extLst>
            </c:dLbl>
            <c:spPr>
              <a:noFill/>
              <a:ln>
                <a:noFill/>
              </a:ln>
              <a:effectLst/>
            </c:spPr>
            <c:txPr>
              <a:bodyPr wrap="square" lIns="38100" tIns="19050" rIns="38100" bIns="19050" anchor="ctr">
                <a:spAutoFit/>
              </a:bodyPr>
              <a:lstStyle/>
              <a:p>
                <a:pPr>
                  <a:defRPr>
                    <a:solidFill>
                      <a:schemeClr val="accent1"/>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訪問地別_1人当たり旅行支出!$B$4:$K$4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訪問地別_1人当たり旅行支出!$B$6:$K$6</c:f>
              <c:numCache>
                <c:formatCode>#,##0_ </c:formatCode>
                <c:ptCount val="10"/>
                <c:pt idx="0">
                  <c:v>21266</c:v>
                </c:pt>
                <c:pt idx="1">
                  <c:v>22169</c:v>
                </c:pt>
                <c:pt idx="2">
                  <c:v>24194</c:v>
                </c:pt>
                <c:pt idx="3">
                  <c:v>27851</c:v>
                </c:pt>
                <c:pt idx="4">
                  <c:v>33939</c:v>
                </c:pt>
                <c:pt idx="5">
                  <c:v>81858</c:v>
                </c:pt>
                <c:pt idx="6">
                  <c:v>64952</c:v>
                </c:pt>
                <c:pt idx="7">
                  <c:v>67926</c:v>
                </c:pt>
                <c:pt idx="8">
                  <c:v>98561</c:v>
                </c:pt>
                <c:pt idx="9">
                  <c:v>99959</c:v>
                </c:pt>
              </c:numCache>
            </c:numRef>
          </c:val>
          <c:smooth val="0"/>
          <c:extLst>
            <c:ext xmlns:c16="http://schemas.microsoft.com/office/drawing/2014/chart" uri="{C3380CC4-5D6E-409C-BE32-E72D297353CC}">
              <c16:uniqueId val="{00000003-CA14-4D8A-9315-4E93DDA75421}"/>
            </c:ext>
          </c:extLst>
        </c:ser>
        <c:ser>
          <c:idx val="2"/>
          <c:order val="2"/>
          <c:tx>
            <c:strRef>
              <c:f>訪問地別_1人当たり旅行支出!$A$7</c:f>
              <c:strCache>
                <c:ptCount val="1"/>
                <c:pt idx="0">
                  <c:v>愛知</c:v>
                </c:pt>
              </c:strCache>
            </c:strRef>
          </c:tx>
          <c:marker>
            <c:symbol val="triangle"/>
            <c:size val="6"/>
          </c:marker>
          <c:dLbls>
            <c:dLbl>
              <c:idx val="9"/>
              <c:layout>
                <c:manualLayout>
                  <c:x val="-2.0440700726363828E-3"/>
                  <c:y val="-4.445610965296008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CA14-4D8A-9315-4E93DDA75421}"/>
                </c:ext>
              </c:extLst>
            </c:dLbl>
            <c:spPr>
              <a:noFill/>
              <a:ln>
                <a:noFill/>
              </a:ln>
              <a:effectLst/>
            </c:spPr>
            <c:txPr>
              <a:bodyPr wrap="square" lIns="38100" tIns="19050" rIns="38100" bIns="19050" anchor="ctr">
                <a:spAutoFit/>
              </a:bodyPr>
              <a:lstStyle/>
              <a:p>
                <a:pPr>
                  <a:defRPr>
                    <a:solidFill>
                      <a:schemeClr val="accent3"/>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訪問地別_1人当たり旅行支出!$B$4:$K$4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訪問地別_1人当たり旅行支出!$B$7:$K$7</c:f>
              <c:numCache>
                <c:formatCode>#,##0_ </c:formatCode>
                <c:ptCount val="10"/>
                <c:pt idx="0">
                  <c:v>21103</c:v>
                </c:pt>
                <c:pt idx="1">
                  <c:v>15874</c:v>
                </c:pt>
                <c:pt idx="2">
                  <c:v>15855</c:v>
                </c:pt>
                <c:pt idx="3">
                  <c:v>16908</c:v>
                </c:pt>
                <c:pt idx="4">
                  <c:v>19306</c:v>
                </c:pt>
                <c:pt idx="5">
                  <c:v>31143</c:v>
                </c:pt>
                <c:pt idx="6">
                  <c:v>28946</c:v>
                </c:pt>
                <c:pt idx="7">
                  <c:v>34490</c:v>
                </c:pt>
                <c:pt idx="8">
                  <c:v>52535</c:v>
                </c:pt>
                <c:pt idx="9">
                  <c:v>50776</c:v>
                </c:pt>
              </c:numCache>
            </c:numRef>
          </c:val>
          <c:smooth val="0"/>
          <c:extLst>
            <c:ext xmlns:c16="http://schemas.microsoft.com/office/drawing/2014/chart" uri="{C3380CC4-5D6E-409C-BE32-E72D297353CC}">
              <c16:uniqueId val="{00000005-CA14-4D8A-9315-4E93DDA75421}"/>
            </c:ext>
          </c:extLst>
        </c:ser>
        <c:ser>
          <c:idx val="3"/>
          <c:order val="3"/>
          <c:tx>
            <c:strRef>
              <c:f>訪問地別_1人当たり旅行支出!$A$8</c:f>
              <c:strCache>
                <c:ptCount val="1"/>
                <c:pt idx="0">
                  <c:v>京都</c:v>
                </c:pt>
              </c:strCache>
            </c:strRef>
          </c:tx>
          <c:marker>
            <c:symbol val="x"/>
            <c:size val="6"/>
          </c:marker>
          <c:dLbls>
            <c:dLbl>
              <c:idx val="9"/>
              <c:layout>
                <c:manualLayout>
                  <c:x val="-2.0440700726363828E-3"/>
                  <c:y val="-4.908573928258967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CA14-4D8A-9315-4E93DDA75421}"/>
                </c:ext>
              </c:extLst>
            </c:dLbl>
            <c:spPr>
              <a:noFill/>
              <a:ln>
                <a:noFill/>
              </a:ln>
              <a:effectLst/>
            </c:spPr>
            <c:txPr>
              <a:bodyPr wrap="square" lIns="38100" tIns="19050" rIns="38100" bIns="19050" anchor="ctr">
                <a:spAutoFit/>
              </a:bodyPr>
              <a:lstStyle/>
              <a:p>
                <a:pPr>
                  <a:defRPr>
                    <a:solidFill>
                      <a:schemeClr val="accent4"/>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訪問地別_1人当たり旅行支出!$B$4:$K$4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訪問地別_1人当たり旅行支出!$B$8:$K$8</c:f>
              <c:numCache>
                <c:formatCode>#,##0_ </c:formatCode>
                <c:ptCount val="10"/>
                <c:pt idx="0">
                  <c:v>16600</c:v>
                </c:pt>
                <c:pt idx="1">
                  <c:v>16169</c:v>
                </c:pt>
                <c:pt idx="2">
                  <c:v>16586</c:v>
                </c:pt>
                <c:pt idx="3">
                  <c:v>16190</c:v>
                </c:pt>
                <c:pt idx="4">
                  <c:v>17706</c:v>
                </c:pt>
                <c:pt idx="5">
                  <c:v>21727</c:v>
                </c:pt>
                <c:pt idx="6">
                  <c:v>16303</c:v>
                </c:pt>
                <c:pt idx="7">
                  <c:v>16967</c:v>
                </c:pt>
                <c:pt idx="8">
                  <c:v>29659</c:v>
                </c:pt>
                <c:pt idx="9">
                  <c:v>28825</c:v>
                </c:pt>
              </c:numCache>
            </c:numRef>
          </c:val>
          <c:smooth val="0"/>
          <c:extLst>
            <c:ext xmlns:c16="http://schemas.microsoft.com/office/drawing/2014/chart" uri="{C3380CC4-5D6E-409C-BE32-E72D297353CC}">
              <c16:uniqueId val="{00000007-CA14-4D8A-9315-4E93DDA75421}"/>
            </c:ext>
          </c:extLst>
        </c:ser>
        <c:dLbls>
          <c:showLegendKey val="0"/>
          <c:showVal val="0"/>
          <c:showCatName val="0"/>
          <c:showSerName val="0"/>
          <c:showPercent val="0"/>
          <c:showBubbleSize val="0"/>
        </c:dLbls>
        <c:marker val="1"/>
        <c:smooth val="0"/>
        <c:axId val="142609024"/>
        <c:axId val="142619008"/>
      </c:lineChart>
      <c:catAx>
        <c:axId val="142609024"/>
        <c:scaling>
          <c:orientation val="minMax"/>
        </c:scaling>
        <c:delete val="0"/>
        <c:axPos val="b"/>
        <c:numFmt formatCode="General" sourceLinked="1"/>
        <c:majorTickMark val="out"/>
        <c:minorTickMark val="none"/>
        <c:tickLblPos val="nextTo"/>
        <c:crossAx val="142619008"/>
        <c:crosses val="autoZero"/>
        <c:auto val="1"/>
        <c:lblAlgn val="ctr"/>
        <c:lblOffset val="100"/>
        <c:noMultiLvlLbl val="0"/>
      </c:catAx>
      <c:valAx>
        <c:axId val="142619008"/>
        <c:scaling>
          <c:orientation val="minMax"/>
          <c:max val="100000"/>
        </c:scaling>
        <c:delete val="0"/>
        <c:axPos val="l"/>
        <c:majorGridlines/>
        <c:numFmt formatCode="#,##0_ " sourceLinked="1"/>
        <c:majorTickMark val="out"/>
        <c:minorTickMark val="none"/>
        <c:tickLblPos val="nextTo"/>
        <c:crossAx val="142609024"/>
        <c:crosses val="autoZero"/>
        <c:crossBetween val="between"/>
      </c:valAx>
    </c:plotArea>
    <c:legend>
      <c:legendPos val="t"/>
      <c:layout>
        <c:manualLayout>
          <c:xMode val="edge"/>
          <c:yMode val="edge"/>
          <c:x val="0.12888888888888886"/>
          <c:y val="1.8518518518518517E-2"/>
          <c:w val="0.72213172190685482"/>
          <c:h val="6.9828302712160978E-2"/>
        </c:manualLayout>
      </c:layout>
      <c:overlay val="0"/>
    </c:legend>
    <c:plotVisOnly val="1"/>
    <c:dispBlanksAs val="gap"/>
    <c:showDLblsOverMax val="0"/>
  </c:chart>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525240594925633"/>
          <c:y val="8.6765557882394831E-2"/>
          <c:w val="0.83419203849518808"/>
          <c:h val="0.76184712567587909"/>
        </c:manualLayout>
      </c:layout>
      <c:lineChart>
        <c:grouping val="standard"/>
        <c:varyColors val="0"/>
        <c:ser>
          <c:idx val="0"/>
          <c:order val="0"/>
          <c:tx>
            <c:strRef>
              <c:f>国地域別_1人当たり旅行支出!$C$3</c:f>
              <c:strCache>
                <c:ptCount val="1"/>
                <c:pt idx="0">
                  <c:v>中国</c:v>
                </c:pt>
              </c:strCache>
            </c:strRef>
          </c:tx>
          <c:dLbls>
            <c:dLbl>
              <c:idx val="9"/>
              <c:layout>
                <c:manualLayout>
                  <c:x val="0"/>
                  <c:y val="-0.1002573184778471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CCD6-42AB-A21A-6C1A5BD3E649}"/>
                </c:ext>
              </c:extLst>
            </c:dLbl>
            <c:spPr>
              <a:noFill/>
              <a:ln>
                <a:noFill/>
              </a:ln>
              <a:effectLst/>
            </c:spPr>
            <c:txPr>
              <a:bodyPr wrap="square" lIns="38100" tIns="19050" rIns="38100" bIns="19050" anchor="ctr">
                <a:spAutoFit/>
              </a:bodyPr>
              <a:lstStyle/>
              <a:p>
                <a:pPr>
                  <a:defRPr>
                    <a:solidFill>
                      <a:srgbClr val="0070C0"/>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国地域別_1人当たり旅行支出!$C$4:$C$13</c:f>
              <c:numCache>
                <c:formatCode>#,##0_);[Red]\(#,##0\)</c:formatCode>
                <c:ptCount val="10"/>
                <c:pt idx="0">
                  <c:v>145498</c:v>
                </c:pt>
                <c:pt idx="1">
                  <c:v>164358</c:v>
                </c:pt>
                <c:pt idx="2">
                  <c:v>160154</c:v>
                </c:pt>
                <c:pt idx="3">
                  <c:v>189111</c:v>
                </c:pt>
                <c:pt idx="4">
                  <c:v>197777</c:v>
                </c:pt>
                <c:pt idx="5">
                  <c:v>229317</c:v>
                </c:pt>
                <c:pt idx="6">
                  <c:v>190406</c:v>
                </c:pt>
                <c:pt idx="7">
                  <c:v>195044</c:v>
                </c:pt>
                <c:pt idx="8" formatCode="#,##0">
                  <c:v>192931</c:v>
                </c:pt>
                <c:pt idx="9">
                  <c:v>185836</c:v>
                </c:pt>
              </c:numCache>
            </c:numRef>
          </c:val>
          <c:smooth val="0"/>
          <c:extLst>
            <c:ext xmlns:c16="http://schemas.microsoft.com/office/drawing/2014/chart" uri="{C3380CC4-5D6E-409C-BE32-E72D297353CC}">
              <c16:uniqueId val="{00000001-CCD6-42AB-A21A-6C1A5BD3E649}"/>
            </c:ext>
          </c:extLst>
        </c:ser>
        <c:ser>
          <c:idx val="1"/>
          <c:order val="1"/>
          <c:tx>
            <c:strRef>
              <c:f>国地域別_1人当たり旅行支出!$D$3</c:f>
              <c:strCache>
                <c:ptCount val="1"/>
                <c:pt idx="0">
                  <c:v>韓国</c:v>
                </c:pt>
              </c:strCache>
            </c:strRef>
          </c:tx>
          <c:spPr>
            <a:ln>
              <a:solidFill>
                <a:schemeClr val="accent2"/>
              </a:solidFill>
            </a:ln>
          </c:spPr>
          <c:dLbls>
            <c:dLbl>
              <c:idx val="9"/>
              <c:layout>
                <c:manualLayout>
                  <c:x val="-1.9738829451759695E-2"/>
                  <c:y val="-2.530445910495269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CCD6-42AB-A21A-6C1A5BD3E649}"/>
                </c:ext>
              </c:extLst>
            </c:dLbl>
            <c:spPr>
              <a:noFill/>
              <a:ln>
                <a:noFill/>
              </a:ln>
              <a:effectLst/>
            </c:spPr>
            <c:txPr>
              <a:bodyPr wrap="square" lIns="38100" tIns="19050" rIns="38100" bIns="19050" anchor="ctr">
                <a:spAutoFit/>
              </a:bodyPr>
              <a:lstStyle/>
              <a:p>
                <a:pPr>
                  <a:defRPr>
                    <a:solidFill>
                      <a:schemeClr val="accent2"/>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国地域別_1人当たり旅行支出!$D$4:$D$13</c:f>
              <c:numCache>
                <c:formatCode>#,##0_);[Red]\(#,##0\)</c:formatCode>
                <c:ptCount val="10"/>
                <c:pt idx="0">
                  <c:v>68489</c:v>
                </c:pt>
                <c:pt idx="1">
                  <c:v>63614</c:v>
                </c:pt>
                <c:pt idx="2">
                  <c:v>61983</c:v>
                </c:pt>
                <c:pt idx="3">
                  <c:v>66204</c:v>
                </c:pt>
                <c:pt idx="4">
                  <c:v>64020</c:v>
                </c:pt>
                <c:pt idx="5">
                  <c:v>63469</c:v>
                </c:pt>
                <c:pt idx="6">
                  <c:v>51569</c:v>
                </c:pt>
                <c:pt idx="7">
                  <c:v>62621</c:v>
                </c:pt>
                <c:pt idx="8" formatCode="#,##0">
                  <c:v>69457</c:v>
                </c:pt>
                <c:pt idx="9">
                  <c:v>68533</c:v>
                </c:pt>
              </c:numCache>
            </c:numRef>
          </c:val>
          <c:smooth val="0"/>
          <c:extLst>
            <c:ext xmlns:c16="http://schemas.microsoft.com/office/drawing/2014/chart" uri="{C3380CC4-5D6E-409C-BE32-E72D297353CC}">
              <c16:uniqueId val="{00000003-CCD6-42AB-A21A-6C1A5BD3E649}"/>
            </c:ext>
          </c:extLst>
        </c:ser>
        <c:ser>
          <c:idx val="2"/>
          <c:order val="2"/>
          <c:tx>
            <c:strRef>
              <c:f>国地域別_1人当たり旅行支出!$E$3</c:f>
              <c:strCache>
                <c:ptCount val="1"/>
                <c:pt idx="0">
                  <c:v>台湾</c:v>
                </c:pt>
              </c:strCache>
            </c:strRef>
          </c:tx>
          <c:dLbls>
            <c:dLbl>
              <c:idx val="9"/>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CCD6-42AB-A21A-6C1A5BD3E649}"/>
                </c:ext>
              </c:extLst>
            </c:dLbl>
            <c:spPr>
              <a:noFill/>
              <a:ln>
                <a:noFill/>
              </a:ln>
              <a:effectLst/>
            </c:spPr>
            <c:txPr>
              <a:bodyPr wrap="square" lIns="38100" tIns="19050" rIns="38100" bIns="19050" anchor="ctr">
                <a:spAutoFit/>
              </a:bodyPr>
              <a:lstStyle/>
              <a:p>
                <a:pPr>
                  <a:defRPr>
                    <a:solidFill>
                      <a:schemeClr val="accent3"/>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国地域別_1人当たり旅行支出!$E$4:$E$13</c:f>
              <c:numCache>
                <c:formatCode>#,##0_);[Red]\(#,##0\)</c:formatCode>
                <c:ptCount val="10"/>
                <c:pt idx="0">
                  <c:v>77555</c:v>
                </c:pt>
                <c:pt idx="1">
                  <c:v>82508</c:v>
                </c:pt>
                <c:pt idx="2">
                  <c:v>85266</c:v>
                </c:pt>
                <c:pt idx="3">
                  <c:v>80009</c:v>
                </c:pt>
                <c:pt idx="4">
                  <c:v>88915</c:v>
                </c:pt>
                <c:pt idx="5">
                  <c:v>101740</c:v>
                </c:pt>
                <c:pt idx="6">
                  <c:v>92900</c:v>
                </c:pt>
                <c:pt idx="7">
                  <c:v>93376</c:v>
                </c:pt>
                <c:pt idx="8" formatCode="#,##0">
                  <c:v>99398</c:v>
                </c:pt>
                <c:pt idx="9">
                  <c:v>93993</c:v>
                </c:pt>
              </c:numCache>
            </c:numRef>
          </c:val>
          <c:smooth val="0"/>
          <c:extLst>
            <c:ext xmlns:c16="http://schemas.microsoft.com/office/drawing/2014/chart" uri="{C3380CC4-5D6E-409C-BE32-E72D297353CC}">
              <c16:uniqueId val="{00000005-CCD6-42AB-A21A-6C1A5BD3E649}"/>
            </c:ext>
          </c:extLst>
        </c:ser>
        <c:ser>
          <c:idx val="3"/>
          <c:order val="3"/>
          <c:tx>
            <c:strRef>
              <c:f>国地域別_1人当たり旅行支出!$F$3</c:f>
              <c:strCache>
                <c:ptCount val="1"/>
                <c:pt idx="0">
                  <c:v>香港</c:v>
                </c:pt>
              </c:strCache>
            </c:strRef>
          </c:tx>
          <c:dLbls>
            <c:dLbl>
              <c:idx val="9"/>
              <c:layout>
                <c:manualLayout>
                  <c:x val="0"/>
                  <c:y val="-2.842749491215662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CCD6-42AB-A21A-6C1A5BD3E649}"/>
                </c:ext>
              </c:extLst>
            </c:dLbl>
            <c:spPr>
              <a:noFill/>
              <a:ln>
                <a:noFill/>
              </a:ln>
              <a:effectLst/>
            </c:spPr>
            <c:txPr>
              <a:bodyPr wrap="square" lIns="38100" tIns="19050" rIns="38100" bIns="19050" anchor="ctr">
                <a:spAutoFit/>
              </a:bodyPr>
              <a:lstStyle/>
              <a:p>
                <a:pPr>
                  <a:defRPr>
                    <a:solidFill>
                      <a:schemeClr val="accent4"/>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国地域別_1人当たり旅行支出!$F$4:$F$13</c:f>
              <c:numCache>
                <c:formatCode>#,##0_);[Red]\(#,##0\)</c:formatCode>
                <c:ptCount val="10"/>
                <c:pt idx="0">
                  <c:v>91053</c:v>
                </c:pt>
                <c:pt idx="1">
                  <c:v>95381</c:v>
                </c:pt>
                <c:pt idx="2">
                  <c:v>109934</c:v>
                </c:pt>
                <c:pt idx="3">
                  <c:v>113198</c:v>
                </c:pt>
                <c:pt idx="4">
                  <c:v>110821</c:v>
                </c:pt>
                <c:pt idx="5">
                  <c:v>141135</c:v>
                </c:pt>
                <c:pt idx="6">
                  <c:v>134868</c:v>
                </c:pt>
                <c:pt idx="7">
                  <c:v>133120</c:v>
                </c:pt>
                <c:pt idx="8" formatCode="#,##0">
                  <c:v>136039</c:v>
                </c:pt>
                <c:pt idx="9">
                  <c:v>138521</c:v>
                </c:pt>
              </c:numCache>
            </c:numRef>
          </c:val>
          <c:smooth val="0"/>
          <c:extLst>
            <c:ext xmlns:c16="http://schemas.microsoft.com/office/drawing/2014/chart" uri="{C3380CC4-5D6E-409C-BE32-E72D297353CC}">
              <c16:uniqueId val="{00000007-CCD6-42AB-A21A-6C1A5BD3E649}"/>
            </c:ext>
          </c:extLst>
        </c:ser>
        <c:ser>
          <c:idx val="4"/>
          <c:order val="4"/>
          <c:tx>
            <c:strRef>
              <c:f>国地域別_1人当たり旅行支出!$G$3</c:f>
              <c:strCache>
                <c:ptCount val="1"/>
                <c:pt idx="0">
                  <c:v>アメリカ</c:v>
                </c:pt>
              </c:strCache>
            </c:strRef>
          </c:tx>
          <c:dLbls>
            <c:dLbl>
              <c:idx val="9"/>
              <c:layout>
                <c:manualLayout>
                  <c:x val="-3.5169201010676067E-3"/>
                  <c:y val="-1.905838749054488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CCD6-42AB-A21A-6C1A5BD3E649}"/>
                </c:ext>
              </c:extLst>
            </c:dLbl>
            <c:spPr>
              <a:noFill/>
              <a:ln>
                <a:noFill/>
              </a:ln>
              <a:effectLst/>
            </c:spPr>
            <c:txPr>
              <a:bodyPr wrap="square" lIns="38100" tIns="19050" rIns="38100" bIns="19050" anchor="ctr">
                <a:spAutoFit/>
              </a:bodyPr>
              <a:lstStyle/>
              <a:p>
                <a:pPr>
                  <a:defRPr>
                    <a:solidFill>
                      <a:schemeClr val="accent5"/>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国地域別_1人当たり旅行支出!$G$4:$G$13</c:f>
              <c:numCache>
                <c:formatCode>#,##0_);[Red]\(#,##0\)</c:formatCode>
                <c:ptCount val="10"/>
                <c:pt idx="0">
                  <c:v>145675</c:v>
                </c:pt>
                <c:pt idx="1">
                  <c:v>134405</c:v>
                </c:pt>
                <c:pt idx="2">
                  <c:v>130244</c:v>
                </c:pt>
                <c:pt idx="3">
                  <c:v>156943</c:v>
                </c:pt>
                <c:pt idx="4">
                  <c:v>146558</c:v>
                </c:pt>
                <c:pt idx="5">
                  <c:v>158839</c:v>
                </c:pt>
                <c:pt idx="6">
                  <c:v>152690</c:v>
                </c:pt>
                <c:pt idx="7">
                  <c:v>163390</c:v>
                </c:pt>
                <c:pt idx="8" formatCode="#,##0">
                  <c:v>168307</c:v>
                </c:pt>
                <c:pt idx="9">
                  <c:v>171349</c:v>
                </c:pt>
              </c:numCache>
            </c:numRef>
          </c:val>
          <c:smooth val="0"/>
          <c:extLst>
            <c:ext xmlns:c16="http://schemas.microsoft.com/office/drawing/2014/chart" uri="{C3380CC4-5D6E-409C-BE32-E72D297353CC}">
              <c16:uniqueId val="{00000009-CCD6-42AB-A21A-6C1A5BD3E649}"/>
            </c:ext>
          </c:extLst>
        </c:ser>
        <c:dLbls>
          <c:showLegendKey val="0"/>
          <c:showVal val="0"/>
          <c:showCatName val="0"/>
          <c:showSerName val="0"/>
          <c:showPercent val="0"/>
          <c:showBubbleSize val="0"/>
        </c:dLbls>
        <c:marker val="1"/>
        <c:smooth val="0"/>
        <c:axId val="138759552"/>
        <c:axId val="138761344"/>
      </c:lineChart>
      <c:catAx>
        <c:axId val="138759552"/>
        <c:scaling>
          <c:orientation val="minMax"/>
        </c:scaling>
        <c:delete val="0"/>
        <c:axPos val="b"/>
        <c:numFmt formatCode="General" sourceLinked="1"/>
        <c:majorTickMark val="out"/>
        <c:minorTickMark val="none"/>
        <c:tickLblPos val="nextTo"/>
        <c:crossAx val="138761344"/>
        <c:crosses val="autoZero"/>
        <c:auto val="1"/>
        <c:lblAlgn val="ctr"/>
        <c:lblOffset val="100"/>
        <c:noMultiLvlLbl val="0"/>
      </c:catAx>
      <c:valAx>
        <c:axId val="138761344"/>
        <c:scaling>
          <c:orientation val="minMax"/>
        </c:scaling>
        <c:delete val="0"/>
        <c:axPos val="l"/>
        <c:majorGridlines/>
        <c:numFmt formatCode="#,##0_);[Red]\(#,##0\)" sourceLinked="1"/>
        <c:majorTickMark val="out"/>
        <c:minorTickMark val="none"/>
        <c:tickLblPos val="nextTo"/>
        <c:crossAx val="138759552"/>
        <c:crosses val="autoZero"/>
        <c:crossBetween val="between"/>
      </c:valAx>
      <c:spPr>
        <a:noFill/>
        <a:ln w="25400">
          <a:noFill/>
        </a:ln>
      </c:spPr>
    </c:plotArea>
    <c:legend>
      <c:legendPos val="t"/>
      <c:layout>
        <c:manualLayout>
          <c:xMode val="edge"/>
          <c:yMode val="edge"/>
          <c:x val="9.5187842533364E-2"/>
          <c:y val="1.5615179036019668E-2"/>
          <c:w val="0.81548584843505134"/>
          <c:h val="5.6473586002504329E-2"/>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'人口構成（３区分）'!$A$4</c:f>
              <c:strCache>
                <c:ptCount val="1"/>
                <c:pt idx="0">
                  <c:v>   0  ～  14  歳</c:v>
                </c:pt>
              </c:strCache>
            </c:strRef>
          </c:tx>
          <c:spPr>
            <a:solidFill>
              <a:schemeClr val="accent1">
                <a:lumMod val="40000"/>
                <a:lumOff val="60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6009-4399-BB43-80D2E0F2AAD2}"/>
                </c:ext>
              </c:extLst>
            </c:dLbl>
            <c:dLbl>
              <c:idx val="2"/>
              <c:delete val="1"/>
              <c:extLst>
                <c:ext xmlns:c15="http://schemas.microsoft.com/office/drawing/2012/chart" uri="{CE6537A1-D6FC-4f65-9D91-7224C49458BB}"/>
                <c:ext xmlns:c16="http://schemas.microsoft.com/office/drawing/2014/chart" uri="{C3380CC4-5D6E-409C-BE32-E72D297353CC}">
                  <c16:uniqueId val="{00000001-6009-4399-BB43-80D2E0F2AAD2}"/>
                </c:ext>
              </c:extLst>
            </c:dLbl>
            <c:dLbl>
              <c:idx val="3"/>
              <c:delete val="1"/>
              <c:extLst>
                <c:ext xmlns:c15="http://schemas.microsoft.com/office/drawing/2012/chart" uri="{CE6537A1-D6FC-4f65-9D91-7224C49458BB}"/>
                <c:ext xmlns:c16="http://schemas.microsoft.com/office/drawing/2014/chart" uri="{C3380CC4-5D6E-409C-BE32-E72D297353CC}">
                  <c16:uniqueId val="{00000002-6009-4399-BB43-80D2E0F2AAD2}"/>
                </c:ext>
              </c:extLst>
            </c:dLbl>
            <c:dLbl>
              <c:idx val="4"/>
              <c:delete val="1"/>
              <c:extLst>
                <c:ext xmlns:c15="http://schemas.microsoft.com/office/drawing/2012/chart" uri="{CE6537A1-D6FC-4f65-9D91-7224C49458BB}"/>
                <c:ext xmlns:c16="http://schemas.microsoft.com/office/drawing/2014/chart" uri="{C3380CC4-5D6E-409C-BE32-E72D297353CC}">
                  <c16:uniqueId val="{00000003-6009-4399-BB43-80D2E0F2AAD2}"/>
                </c:ext>
              </c:extLst>
            </c:dLbl>
            <c:dLbl>
              <c:idx val="5"/>
              <c:delete val="1"/>
              <c:extLst>
                <c:ext xmlns:c15="http://schemas.microsoft.com/office/drawing/2012/chart" uri="{CE6537A1-D6FC-4f65-9D91-7224C49458BB}"/>
                <c:ext xmlns:c16="http://schemas.microsoft.com/office/drawing/2014/chart" uri="{C3380CC4-5D6E-409C-BE32-E72D297353CC}">
                  <c16:uniqueId val="{00000004-6009-4399-BB43-80D2E0F2AAD2}"/>
                </c:ext>
              </c:extLst>
            </c:dLbl>
            <c:dLbl>
              <c:idx val="7"/>
              <c:delete val="1"/>
              <c:extLst>
                <c:ext xmlns:c15="http://schemas.microsoft.com/office/drawing/2012/chart" uri="{CE6537A1-D6FC-4f65-9D91-7224C49458BB}"/>
                <c:ext xmlns:c16="http://schemas.microsoft.com/office/drawing/2014/chart" uri="{C3380CC4-5D6E-409C-BE32-E72D297353CC}">
                  <c16:uniqueId val="{00000005-6009-4399-BB43-80D2E0F2AAD2}"/>
                </c:ext>
              </c:extLst>
            </c:dLbl>
            <c:dLbl>
              <c:idx val="8"/>
              <c:delete val="1"/>
              <c:extLst>
                <c:ext xmlns:c15="http://schemas.microsoft.com/office/drawing/2012/chart" uri="{CE6537A1-D6FC-4f65-9D91-7224C49458BB}"/>
                <c:ext xmlns:c16="http://schemas.microsoft.com/office/drawing/2014/chart" uri="{C3380CC4-5D6E-409C-BE32-E72D297353CC}">
                  <c16:uniqueId val="{00000006-6009-4399-BB43-80D2E0F2AAD2}"/>
                </c:ext>
              </c:extLst>
            </c:dLbl>
            <c:dLbl>
              <c:idx val="9"/>
              <c:delete val="1"/>
              <c:extLst>
                <c:ext xmlns:c15="http://schemas.microsoft.com/office/drawing/2012/chart" uri="{CE6537A1-D6FC-4f65-9D91-7224C49458BB}"/>
                <c:ext xmlns:c16="http://schemas.microsoft.com/office/drawing/2014/chart" uri="{C3380CC4-5D6E-409C-BE32-E72D297353CC}">
                  <c16:uniqueId val="{00000007-6009-4399-BB43-80D2E0F2AAD2}"/>
                </c:ext>
              </c:extLst>
            </c:dLbl>
            <c:dLbl>
              <c:idx val="11"/>
              <c:delete val="1"/>
              <c:extLst>
                <c:ext xmlns:c15="http://schemas.microsoft.com/office/drawing/2012/chart" uri="{CE6537A1-D6FC-4f65-9D91-7224C49458BB}"/>
                <c:ext xmlns:c16="http://schemas.microsoft.com/office/drawing/2014/chart" uri="{C3380CC4-5D6E-409C-BE32-E72D297353CC}">
                  <c16:uniqueId val="{00000008-6009-4399-BB43-80D2E0F2AAD2}"/>
                </c:ext>
              </c:extLst>
            </c:dLbl>
            <c:dLbl>
              <c:idx val="12"/>
              <c:delete val="1"/>
              <c:extLst>
                <c:ext xmlns:c15="http://schemas.microsoft.com/office/drawing/2012/chart" uri="{CE6537A1-D6FC-4f65-9D91-7224C49458BB}"/>
                <c:ext xmlns:c16="http://schemas.microsoft.com/office/drawing/2014/chart" uri="{C3380CC4-5D6E-409C-BE32-E72D297353CC}">
                  <c16:uniqueId val="{00000009-6009-4399-BB43-80D2E0F2AAD2}"/>
                </c:ext>
              </c:extLst>
            </c:dLbl>
            <c:dLbl>
              <c:idx val="13"/>
              <c:delete val="1"/>
              <c:extLst>
                <c:ext xmlns:c15="http://schemas.microsoft.com/office/drawing/2012/chart" uri="{CE6537A1-D6FC-4f65-9D91-7224C49458BB}"/>
                <c:ext xmlns:c16="http://schemas.microsoft.com/office/drawing/2014/chart" uri="{C3380CC4-5D6E-409C-BE32-E72D297353CC}">
                  <c16:uniqueId val="{0000000A-6009-4399-BB43-80D2E0F2AAD2}"/>
                </c:ext>
              </c:extLst>
            </c:dLbl>
            <c:dLbl>
              <c:idx val="14"/>
              <c:delete val="1"/>
              <c:extLst>
                <c:ext xmlns:c15="http://schemas.microsoft.com/office/drawing/2012/chart" uri="{CE6537A1-D6FC-4f65-9D91-7224C49458BB}"/>
                <c:ext xmlns:c16="http://schemas.microsoft.com/office/drawing/2014/chart" uri="{C3380CC4-5D6E-409C-BE32-E72D297353CC}">
                  <c16:uniqueId val="{0000000B-6009-4399-BB43-80D2E0F2AAD2}"/>
                </c:ext>
              </c:extLst>
            </c:dLbl>
            <c:dLbl>
              <c:idx val="16"/>
              <c:delete val="1"/>
              <c:extLst>
                <c:ext xmlns:c15="http://schemas.microsoft.com/office/drawing/2012/chart" uri="{CE6537A1-D6FC-4f65-9D91-7224C49458BB}"/>
                <c:ext xmlns:c16="http://schemas.microsoft.com/office/drawing/2014/chart" uri="{C3380CC4-5D6E-409C-BE32-E72D297353CC}">
                  <c16:uniqueId val="{0000000C-6009-4399-BB43-80D2E0F2AAD2}"/>
                </c:ext>
              </c:extLst>
            </c:dLbl>
            <c:dLbl>
              <c:idx val="18"/>
              <c:delete val="1"/>
              <c:extLst>
                <c:ext xmlns:c15="http://schemas.microsoft.com/office/drawing/2012/chart" uri="{CE6537A1-D6FC-4f65-9D91-7224C49458BB}"/>
                <c:ext xmlns:c16="http://schemas.microsoft.com/office/drawing/2014/chart" uri="{C3380CC4-5D6E-409C-BE32-E72D297353CC}">
                  <c16:uniqueId val="{0000000D-6009-4399-BB43-80D2E0F2AAD2}"/>
                </c:ext>
              </c:extLst>
            </c:dLbl>
            <c:dLbl>
              <c:idx val="19"/>
              <c:delete val="1"/>
              <c:extLst>
                <c:ext xmlns:c15="http://schemas.microsoft.com/office/drawing/2012/chart" uri="{CE6537A1-D6FC-4f65-9D91-7224C49458BB}"/>
                <c:ext xmlns:c16="http://schemas.microsoft.com/office/drawing/2014/chart" uri="{C3380CC4-5D6E-409C-BE32-E72D297353CC}">
                  <c16:uniqueId val="{0000000E-6009-4399-BB43-80D2E0F2AAD2}"/>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'人口構成（３区分）'!$B$3:$V$3</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'人口構成（３区分）'!$B$4:$V$4</c:f>
              <c:numCache>
                <c:formatCode>#,##0.0_ </c:formatCode>
                <c:ptCount val="21"/>
                <c:pt idx="0">
                  <c:v>25.6</c:v>
                </c:pt>
                <c:pt idx="1">
                  <c:v>23.93</c:v>
                </c:pt>
                <c:pt idx="2">
                  <c:v>24.33</c:v>
                </c:pt>
                <c:pt idx="3">
                  <c:v>23.51</c:v>
                </c:pt>
                <c:pt idx="4">
                  <c:v>21.51</c:v>
                </c:pt>
                <c:pt idx="5">
                  <c:v>18.239999999999998</c:v>
                </c:pt>
                <c:pt idx="6">
                  <c:v>15.95</c:v>
                </c:pt>
                <c:pt idx="7">
                  <c:v>14.58</c:v>
                </c:pt>
                <c:pt idx="8">
                  <c:v>13.76</c:v>
                </c:pt>
                <c:pt idx="9">
                  <c:v>13.15</c:v>
                </c:pt>
                <c:pt idx="10" formatCode="General">
                  <c:v>12.5</c:v>
                </c:pt>
                <c:pt idx="11" formatCode="0.0">
                  <c:v>12</c:v>
                </c:pt>
                <c:pt idx="12" formatCode="General">
                  <c:v>11.5</c:v>
                </c:pt>
                <c:pt idx="13" formatCode="General">
                  <c:v>11.1</c:v>
                </c:pt>
                <c:pt idx="14" formatCode="General">
                  <c:v>10.8</c:v>
                </c:pt>
                <c:pt idx="15" formatCode="General">
                  <c:v>10.8</c:v>
                </c:pt>
                <c:pt idx="16" formatCode="General">
                  <c:v>10.7</c:v>
                </c:pt>
                <c:pt idx="17" formatCode="General">
                  <c:v>10.6</c:v>
                </c:pt>
                <c:pt idx="18" formatCode="General">
                  <c:v>10.4</c:v>
                </c:pt>
                <c:pt idx="19" formatCode="General">
                  <c:v>10.199999999999999</c:v>
                </c:pt>
                <c:pt idx="20" formatCode="General">
                  <c:v>10.199999999999999</c:v>
                </c:pt>
              </c:numCache>
            </c:numRef>
          </c:val>
          <c:extLst>
            <c:ext xmlns:c16="http://schemas.microsoft.com/office/drawing/2014/chart" uri="{C3380CC4-5D6E-409C-BE32-E72D297353CC}">
              <c16:uniqueId val="{0000000F-6009-4399-BB43-80D2E0F2AAD2}"/>
            </c:ext>
          </c:extLst>
        </c:ser>
        <c:ser>
          <c:idx val="1"/>
          <c:order val="1"/>
          <c:tx>
            <c:strRef>
              <c:f>'人口構成（３区分）'!$A$5</c:f>
              <c:strCache>
                <c:ptCount val="1"/>
                <c:pt idx="0">
                  <c:v>  15  ～  64  歳</c:v>
                </c:pt>
              </c:strCache>
            </c:strRef>
          </c:tx>
          <c:spPr>
            <a:pattFill prst="ltDnDiag">
              <a:fgClr>
                <a:srgbClr val="92D050"/>
              </a:fgClr>
              <a:bgClr>
                <a:schemeClr val="bg1"/>
              </a:bgClr>
            </a:patt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10-6009-4399-BB43-80D2E0F2AAD2}"/>
                </c:ext>
              </c:extLst>
            </c:dLbl>
            <c:dLbl>
              <c:idx val="2"/>
              <c:delete val="1"/>
              <c:extLst>
                <c:ext xmlns:c15="http://schemas.microsoft.com/office/drawing/2012/chart" uri="{CE6537A1-D6FC-4f65-9D91-7224C49458BB}"/>
                <c:ext xmlns:c16="http://schemas.microsoft.com/office/drawing/2014/chart" uri="{C3380CC4-5D6E-409C-BE32-E72D297353CC}">
                  <c16:uniqueId val="{00000011-6009-4399-BB43-80D2E0F2AAD2}"/>
                </c:ext>
              </c:extLst>
            </c:dLbl>
            <c:dLbl>
              <c:idx val="3"/>
              <c:delete val="1"/>
              <c:extLst>
                <c:ext xmlns:c15="http://schemas.microsoft.com/office/drawing/2012/chart" uri="{CE6537A1-D6FC-4f65-9D91-7224C49458BB}"/>
                <c:ext xmlns:c16="http://schemas.microsoft.com/office/drawing/2014/chart" uri="{C3380CC4-5D6E-409C-BE32-E72D297353CC}">
                  <c16:uniqueId val="{00000012-6009-4399-BB43-80D2E0F2AAD2}"/>
                </c:ext>
              </c:extLst>
            </c:dLbl>
            <c:dLbl>
              <c:idx val="4"/>
              <c:delete val="1"/>
              <c:extLst>
                <c:ext xmlns:c15="http://schemas.microsoft.com/office/drawing/2012/chart" uri="{CE6537A1-D6FC-4f65-9D91-7224C49458BB}"/>
                <c:ext xmlns:c16="http://schemas.microsoft.com/office/drawing/2014/chart" uri="{C3380CC4-5D6E-409C-BE32-E72D297353CC}">
                  <c16:uniqueId val="{00000013-6009-4399-BB43-80D2E0F2AAD2}"/>
                </c:ext>
              </c:extLst>
            </c:dLbl>
            <c:dLbl>
              <c:idx val="5"/>
              <c:delete val="1"/>
              <c:extLst>
                <c:ext xmlns:c15="http://schemas.microsoft.com/office/drawing/2012/chart" uri="{CE6537A1-D6FC-4f65-9D91-7224C49458BB}"/>
                <c:ext xmlns:c16="http://schemas.microsoft.com/office/drawing/2014/chart" uri="{C3380CC4-5D6E-409C-BE32-E72D297353CC}">
                  <c16:uniqueId val="{00000014-6009-4399-BB43-80D2E0F2AAD2}"/>
                </c:ext>
              </c:extLst>
            </c:dLbl>
            <c:dLbl>
              <c:idx val="7"/>
              <c:delete val="1"/>
              <c:extLst>
                <c:ext xmlns:c15="http://schemas.microsoft.com/office/drawing/2012/chart" uri="{CE6537A1-D6FC-4f65-9D91-7224C49458BB}"/>
                <c:ext xmlns:c16="http://schemas.microsoft.com/office/drawing/2014/chart" uri="{C3380CC4-5D6E-409C-BE32-E72D297353CC}">
                  <c16:uniqueId val="{00000015-6009-4399-BB43-80D2E0F2AAD2}"/>
                </c:ext>
              </c:extLst>
            </c:dLbl>
            <c:dLbl>
              <c:idx val="8"/>
              <c:delete val="1"/>
              <c:extLst>
                <c:ext xmlns:c15="http://schemas.microsoft.com/office/drawing/2012/chart" uri="{CE6537A1-D6FC-4f65-9D91-7224C49458BB}"/>
                <c:ext xmlns:c16="http://schemas.microsoft.com/office/drawing/2014/chart" uri="{C3380CC4-5D6E-409C-BE32-E72D297353CC}">
                  <c16:uniqueId val="{00000016-6009-4399-BB43-80D2E0F2AAD2}"/>
                </c:ext>
              </c:extLst>
            </c:dLbl>
            <c:dLbl>
              <c:idx val="9"/>
              <c:delete val="1"/>
              <c:extLst>
                <c:ext xmlns:c15="http://schemas.microsoft.com/office/drawing/2012/chart" uri="{CE6537A1-D6FC-4f65-9D91-7224C49458BB}"/>
                <c:ext xmlns:c16="http://schemas.microsoft.com/office/drawing/2014/chart" uri="{C3380CC4-5D6E-409C-BE32-E72D297353CC}">
                  <c16:uniqueId val="{00000017-6009-4399-BB43-80D2E0F2AAD2}"/>
                </c:ext>
              </c:extLst>
            </c:dLbl>
            <c:dLbl>
              <c:idx val="11"/>
              <c:delete val="1"/>
              <c:extLst>
                <c:ext xmlns:c15="http://schemas.microsoft.com/office/drawing/2012/chart" uri="{CE6537A1-D6FC-4f65-9D91-7224C49458BB}"/>
                <c:ext xmlns:c16="http://schemas.microsoft.com/office/drawing/2014/chart" uri="{C3380CC4-5D6E-409C-BE32-E72D297353CC}">
                  <c16:uniqueId val="{00000018-6009-4399-BB43-80D2E0F2AAD2}"/>
                </c:ext>
              </c:extLst>
            </c:dLbl>
            <c:dLbl>
              <c:idx val="12"/>
              <c:delete val="1"/>
              <c:extLst>
                <c:ext xmlns:c15="http://schemas.microsoft.com/office/drawing/2012/chart" uri="{CE6537A1-D6FC-4f65-9D91-7224C49458BB}"/>
                <c:ext xmlns:c16="http://schemas.microsoft.com/office/drawing/2014/chart" uri="{C3380CC4-5D6E-409C-BE32-E72D297353CC}">
                  <c16:uniqueId val="{00000019-6009-4399-BB43-80D2E0F2AAD2}"/>
                </c:ext>
              </c:extLst>
            </c:dLbl>
            <c:dLbl>
              <c:idx val="13"/>
              <c:delete val="1"/>
              <c:extLst>
                <c:ext xmlns:c15="http://schemas.microsoft.com/office/drawing/2012/chart" uri="{CE6537A1-D6FC-4f65-9D91-7224C49458BB}"/>
                <c:ext xmlns:c16="http://schemas.microsoft.com/office/drawing/2014/chart" uri="{C3380CC4-5D6E-409C-BE32-E72D297353CC}">
                  <c16:uniqueId val="{0000001A-6009-4399-BB43-80D2E0F2AAD2}"/>
                </c:ext>
              </c:extLst>
            </c:dLbl>
            <c:dLbl>
              <c:idx val="14"/>
              <c:delete val="1"/>
              <c:extLst>
                <c:ext xmlns:c15="http://schemas.microsoft.com/office/drawing/2012/chart" uri="{CE6537A1-D6FC-4f65-9D91-7224C49458BB}"/>
                <c:ext xmlns:c16="http://schemas.microsoft.com/office/drawing/2014/chart" uri="{C3380CC4-5D6E-409C-BE32-E72D297353CC}">
                  <c16:uniqueId val="{0000001B-6009-4399-BB43-80D2E0F2AAD2}"/>
                </c:ext>
              </c:extLst>
            </c:dLbl>
            <c:dLbl>
              <c:idx val="16"/>
              <c:delete val="1"/>
              <c:extLst>
                <c:ext xmlns:c15="http://schemas.microsoft.com/office/drawing/2012/chart" uri="{CE6537A1-D6FC-4f65-9D91-7224C49458BB}"/>
                <c:ext xmlns:c16="http://schemas.microsoft.com/office/drawing/2014/chart" uri="{C3380CC4-5D6E-409C-BE32-E72D297353CC}">
                  <c16:uniqueId val="{0000001C-6009-4399-BB43-80D2E0F2AAD2}"/>
                </c:ext>
              </c:extLst>
            </c:dLbl>
            <c:dLbl>
              <c:idx val="18"/>
              <c:delete val="1"/>
              <c:extLst>
                <c:ext xmlns:c15="http://schemas.microsoft.com/office/drawing/2012/chart" uri="{CE6537A1-D6FC-4f65-9D91-7224C49458BB}"/>
                <c:ext xmlns:c16="http://schemas.microsoft.com/office/drawing/2014/chart" uri="{C3380CC4-5D6E-409C-BE32-E72D297353CC}">
                  <c16:uniqueId val="{0000001D-6009-4399-BB43-80D2E0F2AAD2}"/>
                </c:ext>
              </c:extLst>
            </c:dLbl>
            <c:dLbl>
              <c:idx val="19"/>
              <c:delete val="1"/>
              <c:extLst>
                <c:ext xmlns:c15="http://schemas.microsoft.com/office/drawing/2012/chart" uri="{CE6537A1-D6FC-4f65-9D91-7224C49458BB}"/>
                <c:ext xmlns:c16="http://schemas.microsoft.com/office/drawing/2014/chart" uri="{C3380CC4-5D6E-409C-BE32-E72D297353CC}">
                  <c16:uniqueId val="{0000001E-6009-4399-BB43-80D2E0F2AAD2}"/>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'人口構成（３区分）'!$B$3:$V$3</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'人口構成（３区分）'!$B$5:$V$5</c:f>
              <c:numCache>
                <c:formatCode>#,##0.0_ </c:formatCode>
                <c:ptCount val="21"/>
                <c:pt idx="0">
                  <c:v>68.099999999999994</c:v>
                </c:pt>
                <c:pt idx="1">
                  <c:v>69</c:v>
                </c:pt>
                <c:pt idx="2">
                  <c:v>67.75</c:v>
                </c:pt>
                <c:pt idx="3">
                  <c:v>67.39</c:v>
                </c:pt>
                <c:pt idx="4">
                  <c:v>68.180000000000007</c:v>
                </c:pt>
                <c:pt idx="5">
                  <c:v>69.69</c:v>
                </c:pt>
                <c:pt idx="6">
                  <c:v>69.489999999999995</c:v>
                </c:pt>
                <c:pt idx="7">
                  <c:v>68.06</c:v>
                </c:pt>
                <c:pt idx="8">
                  <c:v>66.069999999999993</c:v>
                </c:pt>
                <c:pt idx="9">
                  <c:v>63.83</c:v>
                </c:pt>
                <c:pt idx="10" formatCode="General">
                  <c:v>60.8</c:v>
                </c:pt>
                <c:pt idx="11" formatCode="General">
                  <c:v>59.1</c:v>
                </c:pt>
                <c:pt idx="12" formatCode="General">
                  <c:v>58.5</c:v>
                </c:pt>
                <c:pt idx="13" formatCode="General">
                  <c:v>57.7</c:v>
                </c:pt>
                <c:pt idx="14" formatCode="General">
                  <c:v>56.4</c:v>
                </c:pt>
                <c:pt idx="15" formatCode="General">
                  <c:v>53.9</c:v>
                </c:pt>
                <c:pt idx="16" formatCode="General">
                  <c:v>52.5</c:v>
                </c:pt>
                <c:pt idx="17" formatCode="General">
                  <c:v>51.8</c:v>
                </c:pt>
                <c:pt idx="18" formatCode="General">
                  <c:v>51.6</c:v>
                </c:pt>
                <c:pt idx="19" formatCode="General">
                  <c:v>51.6</c:v>
                </c:pt>
                <c:pt idx="20" formatCode="General">
                  <c:v>51.4</c:v>
                </c:pt>
              </c:numCache>
            </c:numRef>
          </c:val>
          <c:extLst>
            <c:ext xmlns:c16="http://schemas.microsoft.com/office/drawing/2014/chart" uri="{C3380CC4-5D6E-409C-BE32-E72D297353CC}">
              <c16:uniqueId val="{0000001F-6009-4399-BB43-80D2E0F2AAD2}"/>
            </c:ext>
          </c:extLst>
        </c:ser>
        <c:ser>
          <c:idx val="2"/>
          <c:order val="2"/>
          <c:tx>
            <c:strRef>
              <c:f>'人口構成（３区分）'!$A$6</c:f>
              <c:strCache>
                <c:ptCount val="1"/>
                <c:pt idx="0">
                  <c:v>  65  歳  以  上</c:v>
                </c:pt>
              </c:strCache>
            </c:strRef>
          </c:tx>
          <c:spPr>
            <a:pattFill prst="pct90">
              <a:fgClr>
                <a:schemeClr val="accent4"/>
              </a:fgClr>
              <a:bgClr>
                <a:schemeClr val="bg1"/>
              </a:bgClr>
            </a:patt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20-6009-4399-BB43-80D2E0F2AAD2}"/>
                </c:ext>
              </c:extLst>
            </c:dLbl>
            <c:dLbl>
              <c:idx val="2"/>
              <c:delete val="1"/>
              <c:extLst>
                <c:ext xmlns:c15="http://schemas.microsoft.com/office/drawing/2012/chart" uri="{CE6537A1-D6FC-4f65-9D91-7224C49458BB}"/>
                <c:ext xmlns:c16="http://schemas.microsoft.com/office/drawing/2014/chart" uri="{C3380CC4-5D6E-409C-BE32-E72D297353CC}">
                  <c16:uniqueId val="{00000021-6009-4399-BB43-80D2E0F2AAD2}"/>
                </c:ext>
              </c:extLst>
            </c:dLbl>
            <c:dLbl>
              <c:idx val="3"/>
              <c:delete val="1"/>
              <c:extLst>
                <c:ext xmlns:c15="http://schemas.microsoft.com/office/drawing/2012/chart" uri="{CE6537A1-D6FC-4f65-9D91-7224C49458BB}"/>
                <c:ext xmlns:c16="http://schemas.microsoft.com/office/drawing/2014/chart" uri="{C3380CC4-5D6E-409C-BE32-E72D297353CC}">
                  <c16:uniqueId val="{00000022-6009-4399-BB43-80D2E0F2AAD2}"/>
                </c:ext>
              </c:extLst>
            </c:dLbl>
            <c:dLbl>
              <c:idx val="4"/>
              <c:delete val="1"/>
              <c:extLst>
                <c:ext xmlns:c15="http://schemas.microsoft.com/office/drawing/2012/chart" uri="{CE6537A1-D6FC-4f65-9D91-7224C49458BB}"/>
                <c:ext xmlns:c16="http://schemas.microsoft.com/office/drawing/2014/chart" uri="{C3380CC4-5D6E-409C-BE32-E72D297353CC}">
                  <c16:uniqueId val="{00000023-6009-4399-BB43-80D2E0F2AAD2}"/>
                </c:ext>
              </c:extLst>
            </c:dLbl>
            <c:dLbl>
              <c:idx val="5"/>
              <c:delete val="1"/>
              <c:extLst>
                <c:ext xmlns:c15="http://schemas.microsoft.com/office/drawing/2012/chart" uri="{CE6537A1-D6FC-4f65-9D91-7224C49458BB}"/>
                <c:ext xmlns:c16="http://schemas.microsoft.com/office/drawing/2014/chart" uri="{C3380CC4-5D6E-409C-BE32-E72D297353CC}">
                  <c16:uniqueId val="{00000024-6009-4399-BB43-80D2E0F2AAD2}"/>
                </c:ext>
              </c:extLst>
            </c:dLbl>
            <c:dLbl>
              <c:idx val="7"/>
              <c:delete val="1"/>
              <c:extLst>
                <c:ext xmlns:c15="http://schemas.microsoft.com/office/drawing/2012/chart" uri="{CE6537A1-D6FC-4f65-9D91-7224C49458BB}"/>
                <c:ext xmlns:c16="http://schemas.microsoft.com/office/drawing/2014/chart" uri="{C3380CC4-5D6E-409C-BE32-E72D297353CC}">
                  <c16:uniqueId val="{00000025-6009-4399-BB43-80D2E0F2AAD2}"/>
                </c:ext>
              </c:extLst>
            </c:dLbl>
            <c:dLbl>
              <c:idx val="8"/>
              <c:delete val="1"/>
              <c:extLst>
                <c:ext xmlns:c15="http://schemas.microsoft.com/office/drawing/2012/chart" uri="{CE6537A1-D6FC-4f65-9D91-7224C49458BB}"/>
                <c:ext xmlns:c16="http://schemas.microsoft.com/office/drawing/2014/chart" uri="{C3380CC4-5D6E-409C-BE32-E72D297353CC}">
                  <c16:uniqueId val="{00000026-6009-4399-BB43-80D2E0F2AAD2}"/>
                </c:ext>
              </c:extLst>
            </c:dLbl>
            <c:dLbl>
              <c:idx val="9"/>
              <c:delete val="1"/>
              <c:extLst>
                <c:ext xmlns:c15="http://schemas.microsoft.com/office/drawing/2012/chart" uri="{CE6537A1-D6FC-4f65-9D91-7224C49458BB}"/>
                <c:ext xmlns:c16="http://schemas.microsoft.com/office/drawing/2014/chart" uri="{C3380CC4-5D6E-409C-BE32-E72D297353CC}">
                  <c16:uniqueId val="{00000027-6009-4399-BB43-80D2E0F2AAD2}"/>
                </c:ext>
              </c:extLst>
            </c:dLbl>
            <c:dLbl>
              <c:idx val="11"/>
              <c:delete val="1"/>
              <c:extLst>
                <c:ext xmlns:c15="http://schemas.microsoft.com/office/drawing/2012/chart" uri="{CE6537A1-D6FC-4f65-9D91-7224C49458BB}"/>
                <c:ext xmlns:c16="http://schemas.microsoft.com/office/drawing/2014/chart" uri="{C3380CC4-5D6E-409C-BE32-E72D297353CC}">
                  <c16:uniqueId val="{00000028-6009-4399-BB43-80D2E0F2AAD2}"/>
                </c:ext>
              </c:extLst>
            </c:dLbl>
            <c:dLbl>
              <c:idx val="12"/>
              <c:delete val="1"/>
              <c:extLst>
                <c:ext xmlns:c15="http://schemas.microsoft.com/office/drawing/2012/chart" uri="{CE6537A1-D6FC-4f65-9D91-7224C49458BB}"/>
                <c:ext xmlns:c16="http://schemas.microsoft.com/office/drawing/2014/chart" uri="{C3380CC4-5D6E-409C-BE32-E72D297353CC}">
                  <c16:uniqueId val="{00000029-6009-4399-BB43-80D2E0F2AAD2}"/>
                </c:ext>
              </c:extLst>
            </c:dLbl>
            <c:dLbl>
              <c:idx val="13"/>
              <c:delete val="1"/>
              <c:extLst>
                <c:ext xmlns:c15="http://schemas.microsoft.com/office/drawing/2012/chart" uri="{CE6537A1-D6FC-4f65-9D91-7224C49458BB}"/>
                <c:ext xmlns:c16="http://schemas.microsoft.com/office/drawing/2014/chart" uri="{C3380CC4-5D6E-409C-BE32-E72D297353CC}">
                  <c16:uniqueId val="{0000002A-6009-4399-BB43-80D2E0F2AAD2}"/>
                </c:ext>
              </c:extLst>
            </c:dLbl>
            <c:dLbl>
              <c:idx val="14"/>
              <c:delete val="1"/>
              <c:extLst>
                <c:ext xmlns:c15="http://schemas.microsoft.com/office/drawing/2012/chart" uri="{CE6537A1-D6FC-4f65-9D91-7224C49458BB}"/>
                <c:ext xmlns:c16="http://schemas.microsoft.com/office/drawing/2014/chart" uri="{C3380CC4-5D6E-409C-BE32-E72D297353CC}">
                  <c16:uniqueId val="{0000002B-6009-4399-BB43-80D2E0F2AAD2}"/>
                </c:ext>
              </c:extLst>
            </c:dLbl>
            <c:dLbl>
              <c:idx val="16"/>
              <c:delete val="1"/>
              <c:extLst>
                <c:ext xmlns:c15="http://schemas.microsoft.com/office/drawing/2012/chart" uri="{CE6537A1-D6FC-4f65-9D91-7224C49458BB}"/>
                <c:ext xmlns:c16="http://schemas.microsoft.com/office/drawing/2014/chart" uri="{C3380CC4-5D6E-409C-BE32-E72D297353CC}">
                  <c16:uniqueId val="{0000002C-6009-4399-BB43-80D2E0F2AAD2}"/>
                </c:ext>
              </c:extLst>
            </c:dLbl>
            <c:dLbl>
              <c:idx val="18"/>
              <c:delete val="1"/>
              <c:extLst>
                <c:ext xmlns:c15="http://schemas.microsoft.com/office/drawing/2012/chart" uri="{CE6537A1-D6FC-4f65-9D91-7224C49458BB}"/>
                <c:ext xmlns:c16="http://schemas.microsoft.com/office/drawing/2014/chart" uri="{C3380CC4-5D6E-409C-BE32-E72D297353CC}">
                  <c16:uniqueId val="{0000002D-6009-4399-BB43-80D2E0F2AAD2}"/>
                </c:ext>
              </c:extLst>
            </c:dLbl>
            <c:dLbl>
              <c:idx val="19"/>
              <c:delete val="1"/>
              <c:extLst>
                <c:ext xmlns:c15="http://schemas.microsoft.com/office/drawing/2012/chart" uri="{CE6537A1-D6FC-4f65-9D91-7224C49458BB}"/>
                <c:ext xmlns:c16="http://schemas.microsoft.com/office/drawing/2014/chart" uri="{C3380CC4-5D6E-409C-BE32-E72D297353CC}">
                  <c16:uniqueId val="{0000002E-6009-4399-BB43-80D2E0F2AAD2}"/>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'人口構成（３区分）'!$B$3:$V$3</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'人口構成（３区分）'!$B$6:$V$6</c:f>
              <c:numCache>
                <c:formatCode>#,##0.0_ </c:formatCode>
                <c:ptCount val="21"/>
                <c:pt idx="0">
                  <c:v>6.3</c:v>
                </c:pt>
                <c:pt idx="1">
                  <c:v>7.07</c:v>
                </c:pt>
                <c:pt idx="2">
                  <c:v>7.92</c:v>
                </c:pt>
                <c:pt idx="3">
                  <c:v>9.1</c:v>
                </c:pt>
                <c:pt idx="4">
                  <c:v>10.3</c:v>
                </c:pt>
                <c:pt idx="5">
                  <c:v>12.08</c:v>
                </c:pt>
                <c:pt idx="6">
                  <c:v>14.56</c:v>
                </c:pt>
                <c:pt idx="7">
                  <c:v>17.36</c:v>
                </c:pt>
                <c:pt idx="8">
                  <c:v>20.16</c:v>
                </c:pt>
                <c:pt idx="9">
                  <c:v>23.02</c:v>
                </c:pt>
                <c:pt idx="10" formatCode="General">
                  <c:v>26.6</c:v>
                </c:pt>
                <c:pt idx="11" formatCode="General">
                  <c:v>28.9</c:v>
                </c:pt>
                <c:pt idx="12" formatCode="0.0">
                  <c:v>30</c:v>
                </c:pt>
                <c:pt idx="13" formatCode="General">
                  <c:v>31.2</c:v>
                </c:pt>
                <c:pt idx="14" formatCode="General">
                  <c:v>32.799999999999997</c:v>
                </c:pt>
                <c:pt idx="15" formatCode="General">
                  <c:v>35.299999999999997</c:v>
                </c:pt>
                <c:pt idx="16" formatCode="General">
                  <c:v>36.799999999999997</c:v>
                </c:pt>
                <c:pt idx="17" formatCode="General">
                  <c:v>37.700000000000003</c:v>
                </c:pt>
                <c:pt idx="18" formatCode="0.0">
                  <c:v>38</c:v>
                </c:pt>
                <c:pt idx="19" formatCode="General">
                  <c:v>38.1</c:v>
                </c:pt>
                <c:pt idx="20" formatCode="General">
                  <c:v>38.4</c:v>
                </c:pt>
              </c:numCache>
            </c:numRef>
          </c:val>
          <c:extLst>
            <c:ext xmlns:c16="http://schemas.microsoft.com/office/drawing/2014/chart" uri="{C3380CC4-5D6E-409C-BE32-E72D297353CC}">
              <c16:uniqueId val="{0000002F-6009-4399-BB43-80D2E0F2AAD2}"/>
            </c:ext>
          </c:extLst>
        </c:ser>
        <c:dLbls>
          <c:showLegendKey val="0"/>
          <c:showVal val="0"/>
          <c:showCatName val="0"/>
          <c:showSerName val="0"/>
          <c:showPercent val="0"/>
          <c:showBubbleSize val="0"/>
        </c:dLbls>
        <c:gapWidth val="79"/>
        <c:overlap val="100"/>
        <c:serLines>
          <c:spPr>
            <a:ln w="9525" cap="flat" cmpd="sng" algn="ctr">
              <a:solidFill>
                <a:schemeClr val="tx1">
                  <a:lumMod val="35000"/>
                  <a:lumOff val="65000"/>
                </a:schemeClr>
              </a:solidFill>
              <a:round/>
            </a:ln>
            <a:effectLst/>
          </c:spPr>
        </c:serLines>
        <c:axId val="442442463"/>
        <c:axId val="442450783"/>
      </c:barChart>
      <c:catAx>
        <c:axId val="442442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42450783"/>
        <c:crosses val="autoZero"/>
        <c:auto val="1"/>
        <c:lblAlgn val="ctr"/>
        <c:lblOffset val="100"/>
        <c:noMultiLvlLbl val="0"/>
      </c:catAx>
      <c:valAx>
        <c:axId val="4424507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42442463"/>
        <c:crosses val="autoZero"/>
        <c:crossBetween val="between"/>
      </c:valAx>
      <c:spPr>
        <a:noFill/>
        <a:ln>
          <a:noFill/>
        </a:ln>
        <a:effectLst/>
      </c:spPr>
    </c:plotArea>
    <c:legend>
      <c:legendPos val="b"/>
      <c:layout/>
      <c:overlay val="0"/>
      <c:spPr>
        <a:noFill/>
        <a:ln>
          <a:solidFill>
            <a:schemeClr val="bg1">
              <a:lumMod val="75000"/>
            </a:schemeClr>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982499920161817E-2"/>
          <c:y val="8.7336522472604691E-2"/>
          <c:w val="0.9027988021671256"/>
          <c:h val="0.74869880608099315"/>
        </c:manualLayout>
      </c:layout>
      <c:barChart>
        <c:barDir val="col"/>
        <c:grouping val="percentStacked"/>
        <c:varyColors val="0"/>
        <c:ser>
          <c:idx val="0"/>
          <c:order val="0"/>
          <c:tx>
            <c:strRef>
              <c:f>'人口構成（３区分）'!$C$3</c:f>
              <c:strCache>
                <c:ptCount val="1"/>
                <c:pt idx="0">
                  <c:v>0～14歳</c:v>
                </c:pt>
              </c:strCache>
            </c:strRef>
          </c:tx>
          <c:spPr>
            <a:solidFill>
              <a:schemeClr val="accent5">
                <a:lumMod val="60000"/>
                <a:lumOff val="40000"/>
              </a:schemeClr>
            </a:solidFill>
            <a:ln>
              <a:noFill/>
            </a:ln>
          </c:spPr>
          <c:invertIfNegative val="0"/>
          <c:dPt>
            <c:idx val="10"/>
            <c:invertIfNegative val="0"/>
            <c:bubble3D val="0"/>
            <c:spPr>
              <a:solidFill>
                <a:schemeClr val="accent5">
                  <a:lumMod val="60000"/>
                  <a:lumOff val="40000"/>
                </a:schemeClr>
              </a:solidFill>
              <a:ln w="9525">
                <a:noFill/>
                <a:prstDash val="solid"/>
              </a:ln>
            </c:spPr>
            <c:extLst>
              <c:ext xmlns:c16="http://schemas.microsoft.com/office/drawing/2014/chart" uri="{C3380CC4-5D6E-409C-BE32-E72D297353CC}">
                <c16:uniqueId val="{00000001-4EDE-43F9-962A-85E24A2A9B09}"/>
              </c:ext>
            </c:extLst>
          </c:dPt>
          <c:dPt>
            <c:idx val="11"/>
            <c:invertIfNegative val="0"/>
            <c:bubble3D val="0"/>
            <c:spPr>
              <a:solidFill>
                <a:schemeClr val="accent5">
                  <a:lumMod val="60000"/>
                  <a:lumOff val="40000"/>
                </a:schemeClr>
              </a:solidFill>
              <a:ln>
                <a:noFill/>
                <a:prstDash val="dash"/>
              </a:ln>
            </c:spPr>
            <c:extLst>
              <c:ext xmlns:c16="http://schemas.microsoft.com/office/drawing/2014/chart" uri="{C3380CC4-5D6E-409C-BE32-E72D297353CC}">
                <c16:uniqueId val="{00000003-4EDE-43F9-962A-85E24A2A9B09}"/>
              </c:ext>
            </c:extLst>
          </c:dPt>
          <c:dPt>
            <c:idx val="12"/>
            <c:invertIfNegative val="0"/>
            <c:bubble3D val="0"/>
            <c:spPr>
              <a:solidFill>
                <a:schemeClr val="accent5">
                  <a:lumMod val="60000"/>
                  <a:lumOff val="40000"/>
                </a:schemeClr>
              </a:solidFill>
              <a:ln>
                <a:noFill/>
                <a:prstDash val="dash"/>
              </a:ln>
            </c:spPr>
            <c:extLst>
              <c:ext xmlns:c16="http://schemas.microsoft.com/office/drawing/2014/chart" uri="{C3380CC4-5D6E-409C-BE32-E72D297353CC}">
                <c16:uniqueId val="{00000005-4EDE-43F9-962A-85E24A2A9B09}"/>
              </c:ext>
            </c:extLst>
          </c:dPt>
          <c:dPt>
            <c:idx val="13"/>
            <c:invertIfNegative val="0"/>
            <c:bubble3D val="0"/>
            <c:spPr>
              <a:solidFill>
                <a:schemeClr val="accent5">
                  <a:lumMod val="60000"/>
                  <a:lumOff val="40000"/>
                </a:schemeClr>
              </a:solidFill>
              <a:ln>
                <a:noFill/>
                <a:prstDash val="dash"/>
              </a:ln>
            </c:spPr>
            <c:extLst>
              <c:ext xmlns:c16="http://schemas.microsoft.com/office/drawing/2014/chart" uri="{C3380CC4-5D6E-409C-BE32-E72D297353CC}">
                <c16:uniqueId val="{00000007-4EDE-43F9-962A-85E24A2A9B09}"/>
              </c:ext>
            </c:extLst>
          </c:dPt>
          <c:dPt>
            <c:idx val="14"/>
            <c:invertIfNegative val="0"/>
            <c:bubble3D val="0"/>
            <c:spPr>
              <a:solidFill>
                <a:schemeClr val="accent5">
                  <a:lumMod val="60000"/>
                  <a:lumOff val="40000"/>
                </a:schemeClr>
              </a:solidFill>
              <a:ln>
                <a:noFill/>
                <a:prstDash val="dash"/>
              </a:ln>
            </c:spPr>
            <c:extLst>
              <c:ext xmlns:c16="http://schemas.microsoft.com/office/drawing/2014/chart" uri="{C3380CC4-5D6E-409C-BE32-E72D297353CC}">
                <c16:uniqueId val="{00000009-4EDE-43F9-962A-85E24A2A9B09}"/>
              </c:ext>
            </c:extLst>
          </c:dPt>
          <c:dPt>
            <c:idx val="15"/>
            <c:invertIfNegative val="0"/>
            <c:bubble3D val="0"/>
            <c:spPr>
              <a:solidFill>
                <a:schemeClr val="accent5">
                  <a:lumMod val="60000"/>
                  <a:lumOff val="40000"/>
                </a:schemeClr>
              </a:solidFill>
              <a:ln>
                <a:noFill/>
                <a:prstDash val="dash"/>
              </a:ln>
            </c:spPr>
            <c:extLst>
              <c:ext xmlns:c16="http://schemas.microsoft.com/office/drawing/2014/chart" uri="{C3380CC4-5D6E-409C-BE32-E72D297353CC}">
                <c16:uniqueId val="{0000000B-4EDE-43F9-962A-85E24A2A9B09}"/>
              </c:ext>
            </c:extLst>
          </c:dPt>
          <c:dPt>
            <c:idx val="16"/>
            <c:invertIfNegative val="0"/>
            <c:bubble3D val="0"/>
            <c:spPr>
              <a:solidFill>
                <a:schemeClr val="accent5">
                  <a:lumMod val="60000"/>
                  <a:lumOff val="40000"/>
                </a:schemeClr>
              </a:solidFill>
              <a:ln>
                <a:noFill/>
                <a:prstDash val="sysDash"/>
              </a:ln>
            </c:spPr>
            <c:extLst>
              <c:ext xmlns:c16="http://schemas.microsoft.com/office/drawing/2014/chart" uri="{C3380CC4-5D6E-409C-BE32-E72D297353CC}">
                <c16:uniqueId val="{0000000D-4EDE-43F9-962A-85E24A2A9B09}"/>
              </c:ext>
            </c:extLst>
          </c:dPt>
          <c:dPt>
            <c:idx val="17"/>
            <c:invertIfNegative val="0"/>
            <c:bubble3D val="0"/>
            <c:spPr>
              <a:solidFill>
                <a:schemeClr val="accent5">
                  <a:lumMod val="60000"/>
                  <a:lumOff val="40000"/>
                </a:schemeClr>
              </a:solidFill>
              <a:ln>
                <a:noFill/>
                <a:prstDash val="dash"/>
              </a:ln>
            </c:spPr>
            <c:extLst>
              <c:ext xmlns:c16="http://schemas.microsoft.com/office/drawing/2014/chart" uri="{C3380CC4-5D6E-409C-BE32-E72D297353CC}">
                <c16:uniqueId val="{0000000F-4EDE-43F9-962A-85E24A2A9B09}"/>
              </c:ext>
            </c:extLst>
          </c:dPt>
          <c:dPt>
            <c:idx val="18"/>
            <c:invertIfNegative val="0"/>
            <c:bubble3D val="0"/>
            <c:spPr>
              <a:solidFill>
                <a:schemeClr val="accent5">
                  <a:lumMod val="60000"/>
                  <a:lumOff val="40000"/>
                </a:schemeClr>
              </a:solidFill>
              <a:ln>
                <a:noFill/>
                <a:prstDash val="dash"/>
              </a:ln>
            </c:spPr>
            <c:extLst>
              <c:ext xmlns:c16="http://schemas.microsoft.com/office/drawing/2014/chart" uri="{C3380CC4-5D6E-409C-BE32-E72D297353CC}">
                <c16:uniqueId val="{00000011-4EDE-43F9-962A-85E24A2A9B09}"/>
              </c:ext>
            </c:extLst>
          </c:dPt>
          <c:dPt>
            <c:idx val="19"/>
            <c:invertIfNegative val="0"/>
            <c:bubble3D val="0"/>
            <c:spPr>
              <a:solidFill>
                <a:schemeClr val="accent5">
                  <a:lumMod val="60000"/>
                  <a:lumOff val="40000"/>
                </a:schemeClr>
              </a:solidFill>
              <a:ln>
                <a:noFill/>
                <a:prstDash val="dash"/>
              </a:ln>
            </c:spPr>
            <c:extLst>
              <c:ext xmlns:c16="http://schemas.microsoft.com/office/drawing/2014/chart" uri="{C3380CC4-5D6E-409C-BE32-E72D297353CC}">
                <c16:uniqueId val="{00000013-4EDE-43F9-962A-85E24A2A9B09}"/>
              </c:ext>
            </c:extLst>
          </c:dPt>
          <c:dPt>
            <c:idx val="20"/>
            <c:invertIfNegative val="0"/>
            <c:bubble3D val="0"/>
            <c:spPr>
              <a:solidFill>
                <a:schemeClr val="accent5">
                  <a:lumMod val="60000"/>
                  <a:lumOff val="40000"/>
                </a:schemeClr>
              </a:solidFill>
              <a:ln>
                <a:noFill/>
                <a:prstDash val="dash"/>
              </a:ln>
            </c:spPr>
            <c:extLst>
              <c:ext xmlns:c16="http://schemas.microsoft.com/office/drawing/2014/chart" uri="{C3380CC4-5D6E-409C-BE32-E72D297353CC}">
                <c16:uniqueId val="{00000015-4EDE-43F9-962A-85E24A2A9B09}"/>
              </c:ext>
            </c:extLst>
          </c:dPt>
          <c:dLbls>
            <c:dLbl>
              <c:idx val="1"/>
              <c:delete val="1"/>
              <c:extLst>
                <c:ext xmlns:c15="http://schemas.microsoft.com/office/drawing/2012/chart" uri="{CE6537A1-D6FC-4f65-9D91-7224C49458BB}"/>
                <c:ext xmlns:c16="http://schemas.microsoft.com/office/drawing/2014/chart" uri="{C3380CC4-5D6E-409C-BE32-E72D297353CC}">
                  <c16:uniqueId val="{00000016-4EDE-43F9-962A-85E24A2A9B09}"/>
                </c:ext>
              </c:extLst>
            </c:dLbl>
            <c:dLbl>
              <c:idx val="2"/>
              <c:delete val="1"/>
              <c:extLst>
                <c:ext xmlns:c15="http://schemas.microsoft.com/office/drawing/2012/chart" uri="{CE6537A1-D6FC-4f65-9D91-7224C49458BB}"/>
                <c:ext xmlns:c16="http://schemas.microsoft.com/office/drawing/2014/chart" uri="{C3380CC4-5D6E-409C-BE32-E72D297353CC}">
                  <c16:uniqueId val="{00000017-4EDE-43F9-962A-85E24A2A9B09}"/>
                </c:ext>
              </c:extLst>
            </c:dLbl>
            <c:dLbl>
              <c:idx val="3"/>
              <c:delete val="1"/>
              <c:extLst>
                <c:ext xmlns:c15="http://schemas.microsoft.com/office/drawing/2012/chart" uri="{CE6537A1-D6FC-4f65-9D91-7224C49458BB}"/>
                <c:ext xmlns:c16="http://schemas.microsoft.com/office/drawing/2014/chart" uri="{C3380CC4-5D6E-409C-BE32-E72D297353CC}">
                  <c16:uniqueId val="{00000018-4EDE-43F9-962A-85E24A2A9B09}"/>
                </c:ext>
              </c:extLst>
            </c:dLbl>
            <c:dLbl>
              <c:idx val="4"/>
              <c:delete val="1"/>
              <c:extLst>
                <c:ext xmlns:c15="http://schemas.microsoft.com/office/drawing/2012/chart" uri="{CE6537A1-D6FC-4f65-9D91-7224C49458BB}"/>
                <c:ext xmlns:c16="http://schemas.microsoft.com/office/drawing/2014/chart" uri="{C3380CC4-5D6E-409C-BE32-E72D297353CC}">
                  <c16:uniqueId val="{00000019-4EDE-43F9-962A-85E24A2A9B09}"/>
                </c:ext>
              </c:extLst>
            </c:dLbl>
            <c:dLbl>
              <c:idx val="5"/>
              <c:delete val="1"/>
              <c:extLst>
                <c:ext xmlns:c15="http://schemas.microsoft.com/office/drawing/2012/chart" uri="{CE6537A1-D6FC-4f65-9D91-7224C49458BB}"/>
                <c:ext xmlns:c16="http://schemas.microsoft.com/office/drawing/2014/chart" uri="{C3380CC4-5D6E-409C-BE32-E72D297353CC}">
                  <c16:uniqueId val="{0000001A-4EDE-43F9-962A-85E24A2A9B09}"/>
                </c:ext>
              </c:extLst>
            </c:dLbl>
            <c:dLbl>
              <c:idx val="7"/>
              <c:delete val="1"/>
              <c:extLst>
                <c:ext xmlns:c15="http://schemas.microsoft.com/office/drawing/2012/chart" uri="{CE6537A1-D6FC-4f65-9D91-7224C49458BB}"/>
                <c:ext xmlns:c16="http://schemas.microsoft.com/office/drawing/2014/chart" uri="{C3380CC4-5D6E-409C-BE32-E72D297353CC}">
                  <c16:uniqueId val="{0000001B-4EDE-43F9-962A-85E24A2A9B09}"/>
                </c:ext>
              </c:extLst>
            </c:dLbl>
            <c:dLbl>
              <c:idx val="8"/>
              <c:delete val="1"/>
              <c:extLst>
                <c:ext xmlns:c15="http://schemas.microsoft.com/office/drawing/2012/chart" uri="{CE6537A1-D6FC-4f65-9D91-7224C49458BB}"/>
                <c:ext xmlns:c16="http://schemas.microsoft.com/office/drawing/2014/chart" uri="{C3380CC4-5D6E-409C-BE32-E72D297353CC}">
                  <c16:uniqueId val="{0000001C-4EDE-43F9-962A-85E24A2A9B09}"/>
                </c:ext>
              </c:extLst>
            </c:dLbl>
            <c:dLbl>
              <c:idx val="9"/>
              <c:delete val="1"/>
              <c:extLst>
                <c:ext xmlns:c15="http://schemas.microsoft.com/office/drawing/2012/chart" uri="{CE6537A1-D6FC-4f65-9D91-7224C49458BB}"/>
                <c:ext xmlns:c16="http://schemas.microsoft.com/office/drawing/2014/chart" uri="{C3380CC4-5D6E-409C-BE32-E72D297353CC}">
                  <c16:uniqueId val="{0000001D-4EDE-43F9-962A-85E24A2A9B09}"/>
                </c:ext>
              </c:extLst>
            </c:dLbl>
            <c:dLbl>
              <c:idx val="11"/>
              <c:delete val="1"/>
              <c:extLst>
                <c:ext xmlns:c15="http://schemas.microsoft.com/office/drawing/2012/chart" uri="{CE6537A1-D6FC-4f65-9D91-7224C49458BB}"/>
                <c:ext xmlns:c16="http://schemas.microsoft.com/office/drawing/2014/chart" uri="{C3380CC4-5D6E-409C-BE32-E72D297353CC}">
                  <c16:uniqueId val="{00000003-4EDE-43F9-962A-85E24A2A9B09}"/>
                </c:ext>
              </c:extLst>
            </c:dLbl>
            <c:dLbl>
              <c:idx val="12"/>
              <c:delete val="1"/>
              <c:extLst>
                <c:ext xmlns:c15="http://schemas.microsoft.com/office/drawing/2012/chart" uri="{CE6537A1-D6FC-4f65-9D91-7224C49458BB}"/>
                <c:ext xmlns:c16="http://schemas.microsoft.com/office/drawing/2014/chart" uri="{C3380CC4-5D6E-409C-BE32-E72D297353CC}">
                  <c16:uniqueId val="{00000005-4EDE-43F9-962A-85E24A2A9B09}"/>
                </c:ext>
              </c:extLst>
            </c:dLbl>
            <c:dLbl>
              <c:idx val="13"/>
              <c:delete val="1"/>
              <c:extLst>
                <c:ext xmlns:c15="http://schemas.microsoft.com/office/drawing/2012/chart" uri="{CE6537A1-D6FC-4f65-9D91-7224C49458BB}"/>
                <c:ext xmlns:c16="http://schemas.microsoft.com/office/drawing/2014/chart" uri="{C3380CC4-5D6E-409C-BE32-E72D297353CC}">
                  <c16:uniqueId val="{00000007-4EDE-43F9-962A-85E24A2A9B09}"/>
                </c:ext>
              </c:extLst>
            </c:dLbl>
            <c:dLbl>
              <c:idx val="14"/>
              <c:delete val="1"/>
              <c:extLst>
                <c:ext xmlns:c15="http://schemas.microsoft.com/office/drawing/2012/chart" uri="{CE6537A1-D6FC-4f65-9D91-7224C49458BB}"/>
                <c:ext xmlns:c16="http://schemas.microsoft.com/office/drawing/2014/chart" uri="{C3380CC4-5D6E-409C-BE32-E72D297353CC}">
                  <c16:uniqueId val="{00000009-4EDE-43F9-962A-85E24A2A9B09}"/>
                </c:ext>
              </c:extLst>
            </c:dLbl>
            <c:dLbl>
              <c:idx val="16"/>
              <c:delete val="1"/>
              <c:extLst>
                <c:ext xmlns:c15="http://schemas.microsoft.com/office/drawing/2012/chart" uri="{CE6537A1-D6FC-4f65-9D91-7224C49458BB}"/>
                <c:ext xmlns:c16="http://schemas.microsoft.com/office/drawing/2014/chart" uri="{C3380CC4-5D6E-409C-BE32-E72D297353CC}">
                  <c16:uniqueId val="{0000000D-4EDE-43F9-962A-85E24A2A9B09}"/>
                </c:ext>
              </c:extLst>
            </c:dLbl>
            <c:dLbl>
              <c:idx val="18"/>
              <c:delete val="1"/>
              <c:extLst>
                <c:ext xmlns:c15="http://schemas.microsoft.com/office/drawing/2012/chart" uri="{CE6537A1-D6FC-4f65-9D91-7224C49458BB}"/>
                <c:ext xmlns:c16="http://schemas.microsoft.com/office/drawing/2014/chart" uri="{C3380CC4-5D6E-409C-BE32-E72D297353CC}">
                  <c16:uniqueId val="{00000011-4EDE-43F9-962A-85E24A2A9B09}"/>
                </c:ext>
              </c:extLst>
            </c:dLbl>
            <c:dLbl>
              <c:idx val="19"/>
              <c:delete val="1"/>
              <c:extLst>
                <c:ext xmlns:c15="http://schemas.microsoft.com/office/drawing/2012/chart" uri="{CE6537A1-D6FC-4f65-9D91-7224C49458BB}"/>
                <c:ext xmlns:c16="http://schemas.microsoft.com/office/drawing/2014/chart" uri="{C3380CC4-5D6E-409C-BE32-E72D297353CC}">
                  <c16:uniqueId val="{00000013-4EDE-43F9-962A-85E24A2A9B09}"/>
                </c:ext>
              </c:extLst>
            </c:dLbl>
            <c:spPr>
              <a:noFill/>
              <a:ln>
                <a:noFill/>
              </a:ln>
              <a:effectLst/>
            </c:spPr>
            <c:txPr>
              <a:bodyPr/>
              <a:lstStyle/>
              <a:p>
                <a:pPr>
                  <a:defRPr sz="1100" b="1">
                    <a:latin typeface="游ゴシック" panose="020B0400000000000000" pitchFamily="50" charset="-128"/>
                    <a:ea typeface="游ゴシック" panose="020B0400000000000000" pitchFamily="50" charset="-128"/>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'人口構成（３区分）'!$A$4:$A$24</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'人口構成（３区分）'!$C$4:$C$24</c:f>
              <c:numCache>
                <c:formatCode>0.0_);[Red]\(0.0\)</c:formatCode>
                <c:ptCount val="21"/>
                <c:pt idx="0">
                  <c:v>22.934950472339001</c:v>
                </c:pt>
                <c:pt idx="1">
                  <c:v>23.890660430839002</c:v>
                </c:pt>
                <c:pt idx="2">
                  <c:v>25.633872710240546</c:v>
                </c:pt>
                <c:pt idx="3">
                  <c:v>24.427261312410181</c:v>
                </c:pt>
                <c:pt idx="4">
                  <c:v>21.363432459691971</c:v>
                </c:pt>
                <c:pt idx="5">
                  <c:v>17.297100650830174</c:v>
                </c:pt>
                <c:pt idx="6">
                  <c:v>15.048748504633997</c:v>
                </c:pt>
                <c:pt idx="7">
                  <c:v>14.22123855746395</c:v>
                </c:pt>
                <c:pt idx="8">
                  <c:v>13.828661223219502</c:v>
                </c:pt>
                <c:pt idx="9">
                  <c:v>13.223447293334811</c:v>
                </c:pt>
                <c:pt idx="10">
                  <c:v>12.419999436617744</c:v>
                </c:pt>
                <c:pt idx="11">
                  <c:v>11.773504960381107</c:v>
                </c:pt>
                <c:pt idx="12">
                  <c:v>11.160518017106634</c:v>
                </c:pt>
                <c:pt idx="13">
                  <c:v>10.746519578606149</c:v>
                </c:pt>
                <c:pt idx="14">
                  <c:v>10.472394075944894</c:v>
                </c:pt>
                <c:pt idx="15">
                  <c:v>10.4309471764563</c:v>
                </c:pt>
                <c:pt idx="16">
                  <c:v>10.31396884785442</c:v>
                </c:pt>
                <c:pt idx="17">
                  <c:v>10.114181116296354</c:v>
                </c:pt>
                <c:pt idx="18">
                  <c:v>9.9517484059483401</c:v>
                </c:pt>
                <c:pt idx="19">
                  <c:v>9.867847242804622</c:v>
                </c:pt>
                <c:pt idx="20">
                  <c:v>9.875157613632588</c:v>
                </c:pt>
              </c:numCache>
            </c:numRef>
          </c:val>
          <c:extLst>
            <c:ext xmlns:c16="http://schemas.microsoft.com/office/drawing/2014/chart" uri="{C3380CC4-5D6E-409C-BE32-E72D297353CC}">
              <c16:uniqueId val="{0000001E-4EDE-43F9-962A-85E24A2A9B09}"/>
            </c:ext>
          </c:extLst>
        </c:ser>
        <c:ser>
          <c:idx val="1"/>
          <c:order val="1"/>
          <c:tx>
            <c:strRef>
              <c:f>'人口構成（３区分）'!$E$3</c:f>
              <c:strCache>
                <c:ptCount val="1"/>
                <c:pt idx="0">
                  <c:v>15～64歳</c:v>
                </c:pt>
              </c:strCache>
            </c:strRef>
          </c:tx>
          <c:spPr>
            <a:pattFill prst="ltDnDiag">
              <a:fgClr>
                <a:srgbClr val="92D050"/>
              </a:fgClr>
              <a:bgClr>
                <a:schemeClr val="bg1"/>
              </a:bgClr>
            </a:pattFill>
            <a:ln cmpd="sng">
              <a:noFill/>
            </a:ln>
          </c:spPr>
          <c:invertIfNegative val="0"/>
          <c:dPt>
            <c:idx val="10"/>
            <c:invertIfNegative val="0"/>
            <c:bubble3D val="0"/>
            <c:spPr>
              <a:pattFill prst="ltDnDiag">
                <a:fgClr>
                  <a:srgbClr val="92D050"/>
                </a:fgClr>
                <a:bgClr>
                  <a:schemeClr val="bg1"/>
                </a:bgClr>
              </a:pattFill>
              <a:ln w="9525" cmpd="sng">
                <a:noFill/>
                <a:prstDash val="solid"/>
              </a:ln>
            </c:spPr>
            <c:extLst>
              <c:ext xmlns:c16="http://schemas.microsoft.com/office/drawing/2014/chart" uri="{C3380CC4-5D6E-409C-BE32-E72D297353CC}">
                <c16:uniqueId val="{00000020-4EDE-43F9-962A-85E24A2A9B09}"/>
              </c:ext>
            </c:extLst>
          </c:dPt>
          <c:dPt>
            <c:idx val="11"/>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22-4EDE-43F9-962A-85E24A2A9B09}"/>
              </c:ext>
            </c:extLst>
          </c:dPt>
          <c:dPt>
            <c:idx val="12"/>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24-4EDE-43F9-962A-85E24A2A9B09}"/>
              </c:ext>
            </c:extLst>
          </c:dPt>
          <c:dPt>
            <c:idx val="13"/>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26-4EDE-43F9-962A-85E24A2A9B09}"/>
              </c:ext>
            </c:extLst>
          </c:dPt>
          <c:dPt>
            <c:idx val="14"/>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28-4EDE-43F9-962A-85E24A2A9B09}"/>
              </c:ext>
            </c:extLst>
          </c:dPt>
          <c:dPt>
            <c:idx val="15"/>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2A-4EDE-43F9-962A-85E24A2A9B09}"/>
              </c:ext>
            </c:extLst>
          </c:dPt>
          <c:dPt>
            <c:idx val="16"/>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2C-4EDE-43F9-962A-85E24A2A9B09}"/>
              </c:ext>
            </c:extLst>
          </c:dPt>
          <c:dPt>
            <c:idx val="17"/>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2E-4EDE-43F9-962A-85E24A2A9B09}"/>
              </c:ext>
            </c:extLst>
          </c:dPt>
          <c:dPt>
            <c:idx val="18"/>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30-4EDE-43F9-962A-85E24A2A9B09}"/>
              </c:ext>
            </c:extLst>
          </c:dPt>
          <c:dPt>
            <c:idx val="19"/>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32-4EDE-43F9-962A-85E24A2A9B09}"/>
              </c:ext>
            </c:extLst>
          </c:dPt>
          <c:dPt>
            <c:idx val="20"/>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34-4EDE-43F9-962A-85E24A2A9B09}"/>
              </c:ext>
            </c:extLst>
          </c:dPt>
          <c:dLbls>
            <c:dLbl>
              <c:idx val="1"/>
              <c:delete val="1"/>
              <c:extLst>
                <c:ext xmlns:c15="http://schemas.microsoft.com/office/drawing/2012/chart" uri="{CE6537A1-D6FC-4f65-9D91-7224C49458BB}"/>
                <c:ext xmlns:c16="http://schemas.microsoft.com/office/drawing/2014/chart" uri="{C3380CC4-5D6E-409C-BE32-E72D297353CC}">
                  <c16:uniqueId val="{00000035-4EDE-43F9-962A-85E24A2A9B09}"/>
                </c:ext>
              </c:extLst>
            </c:dLbl>
            <c:dLbl>
              <c:idx val="2"/>
              <c:delete val="1"/>
              <c:extLst>
                <c:ext xmlns:c15="http://schemas.microsoft.com/office/drawing/2012/chart" uri="{CE6537A1-D6FC-4f65-9D91-7224C49458BB}"/>
                <c:ext xmlns:c16="http://schemas.microsoft.com/office/drawing/2014/chart" uri="{C3380CC4-5D6E-409C-BE32-E72D297353CC}">
                  <c16:uniqueId val="{00000036-4EDE-43F9-962A-85E24A2A9B09}"/>
                </c:ext>
              </c:extLst>
            </c:dLbl>
            <c:dLbl>
              <c:idx val="3"/>
              <c:delete val="1"/>
              <c:extLst>
                <c:ext xmlns:c15="http://schemas.microsoft.com/office/drawing/2012/chart" uri="{CE6537A1-D6FC-4f65-9D91-7224C49458BB}"/>
                <c:ext xmlns:c16="http://schemas.microsoft.com/office/drawing/2014/chart" uri="{C3380CC4-5D6E-409C-BE32-E72D297353CC}">
                  <c16:uniqueId val="{00000037-4EDE-43F9-962A-85E24A2A9B09}"/>
                </c:ext>
              </c:extLst>
            </c:dLbl>
            <c:dLbl>
              <c:idx val="4"/>
              <c:delete val="1"/>
              <c:extLst>
                <c:ext xmlns:c15="http://schemas.microsoft.com/office/drawing/2012/chart" uri="{CE6537A1-D6FC-4f65-9D91-7224C49458BB}"/>
                <c:ext xmlns:c16="http://schemas.microsoft.com/office/drawing/2014/chart" uri="{C3380CC4-5D6E-409C-BE32-E72D297353CC}">
                  <c16:uniqueId val="{00000038-4EDE-43F9-962A-85E24A2A9B09}"/>
                </c:ext>
              </c:extLst>
            </c:dLbl>
            <c:dLbl>
              <c:idx val="5"/>
              <c:delete val="1"/>
              <c:extLst>
                <c:ext xmlns:c15="http://schemas.microsoft.com/office/drawing/2012/chart" uri="{CE6537A1-D6FC-4f65-9D91-7224C49458BB}"/>
                <c:ext xmlns:c16="http://schemas.microsoft.com/office/drawing/2014/chart" uri="{C3380CC4-5D6E-409C-BE32-E72D297353CC}">
                  <c16:uniqueId val="{00000039-4EDE-43F9-962A-85E24A2A9B09}"/>
                </c:ext>
              </c:extLst>
            </c:dLbl>
            <c:dLbl>
              <c:idx val="7"/>
              <c:delete val="1"/>
              <c:extLst>
                <c:ext xmlns:c15="http://schemas.microsoft.com/office/drawing/2012/chart" uri="{CE6537A1-D6FC-4f65-9D91-7224C49458BB}"/>
                <c:ext xmlns:c16="http://schemas.microsoft.com/office/drawing/2014/chart" uri="{C3380CC4-5D6E-409C-BE32-E72D297353CC}">
                  <c16:uniqueId val="{0000003A-4EDE-43F9-962A-85E24A2A9B09}"/>
                </c:ext>
              </c:extLst>
            </c:dLbl>
            <c:dLbl>
              <c:idx val="8"/>
              <c:delete val="1"/>
              <c:extLst>
                <c:ext xmlns:c15="http://schemas.microsoft.com/office/drawing/2012/chart" uri="{CE6537A1-D6FC-4f65-9D91-7224C49458BB}"/>
                <c:ext xmlns:c16="http://schemas.microsoft.com/office/drawing/2014/chart" uri="{C3380CC4-5D6E-409C-BE32-E72D297353CC}">
                  <c16:uniqueId val="{0000003B-4EDE-43F9-962A-85E24A2A9B09}"/>
                </c:ext>
              </c:extLst>
            </c:dLbl>
            <c:dLbl>
              <c:idx val="9"/>
              <c:delete val="1"/>
              <c:extLst>
                <c:ext xmlns:c15="http://schemas.microsoft.com/office/drawing/2012/chart" uri="{CE6537A1-D6FC-4f65-9D91-7224C49458BB}"/>
                <c:ext xmlns:c16="http://schemas.microsoft.com/office/drawing/2014/chart" uri="{C3380CC4-5D6E-409C-BE32-E72D297353CC}">
                  <c16:uniqueId val="{0000003C-4EDE-43F9-962A-85E24A2A9B09}"/>
                </c:ext>
              </c:extLst>
            </c:dLbl>
            <c:dLbl>
              <c:idx val="11"/>
              <c:delete val="1"/>
              <c:extLst>
                <c:ext xmlns:c15="http://schemas.microsoft.com/office/drawing/2012/chart" uri="{CE6537A1-D6FC-4f65-9D91-7224C49458BB}"/>
                <c:ext xmlns:c16="http://schemas.microsoft.com/office/drawing/2014/chart" uri="{C3380CC4-5D6E-409C-BE32-E72D297353CC}">
                  <c16:uniqueId val="{00000022-4EDE-43F9-962A-85E24A2A9B09}"/>
                </c:ext>
              </c:extLst>
            </c:dLbl>
            <c:dLbl>
              <c:idx val="12"/>
              <c:delete val="1"/>
              <c:extLst>
                <c:ext xmlns:c15="http://schemas.microsoft.com/office/drawing/2012/chart" uri="{CE6537A1-D6FC-4f65-9D91-7224C49458BB}"/>
                <c:ext xmlns:c16="http://schemas.microsoft.com/office/drawing/2014/chart" uri="{C3380CC4-5D6E-409C-BE32-E72D297353CC}">
                  <c16:uniqueId val="{00000024-4EDE-43F9-962A-85E24A2A9B09}"/>
                </c:ext>
              </c:extLst>
            </c:dLbl>
            <c:dLbl>
              <c:idx val="13"/>
              <c:delete val="1"/>
              <c:extLst>
                <c:ext xmlns:c15="http://schemas.microsoft.com/office/drawing/2012/chart" uri="{CE6537A1-D6FC-4f65-9D91-7224C49458BB}"/>
                <c:ext xmlns:c16="http://schemas.microsoft.com/office/drawing/2014/chart" uri="{C3380CC4-5D6E-409C-BE32-E72D297353CC}">
                  <c16:uniqueId val="{00000026-4EDE-43F9-962A-85E24A2A9B09}"/>
                </c:ext>
              </c:extLst>
            </c:dLbl>
            <c:dLbl>
              <c:idx val="14"/>
              <c:delete val="1"/>
              <c:extLst>
                <c:ext xmlns:c15="http://schemas.microsoft.com/office/drawing/2012/chart" uri="{CE6537A1-D6FC-4f65-9D91-7224C49458BB}"/>
                <c:ext xmlns:c16="http://schemas.microsoft.com/office/drawing/2014/chart" uri="{C3380CC4-5D6E-409C-BE32-E72D297353CC}">
                  <c16:uniqueId val="{00000028-4EDE-43F9-962A-85E24A2A9B09}"/>
                </c:ext>
              </c:extLst>
            </c:dLbl>
            <c:dLbl>
              <c:idx val="16"/>
              <c:delete val="1"/>
              <c:extLst>
                <c:ext xmlns:c15="http://schemas.microsoft.com/office/drawing/2012/chart" uri="{CE6537A1-D6FC-4f65-9D91-7224C49458BB}"/>
                <c:ext xmlns:c16="http://schemas.microsoft.com/office/drawing/2014/chart" uri="{C3380CC4-5D6E-409C-BE32-E72D297353CC}">
                  <c16:uniqueId val="{0000002C-4EDE-43F9-962A-85E24A2A9B09}"/>
                </c:ext>
              </c:extLst>
            </c:dLbl>
            <c:dLbl>
              <c:idx val="18"/>
              <c:delete val="1"/>
              <c:extLst>
                <c:ext xmlns:c15="http://schemas.microsoft.com/office/drawing/2012/chart" uri="{CE6537A1-D6FC-4f65-9D91-7224C49458BB}"/>
                <c:ext xmlns:c16="http://schemas.microsoft.com/office/drawing/2014/chart" uri="{C3380CC4-5D6E-409C-BE32-E72D297353CC}">
                  <c16:uniqueId val="{00000030-4EDE-43F9-962A-85E24A2A9B09}"/>
                </c:ext>
              </c:extLst>
            </c:dLbl>
            <c:dLbl>
              <c:idx val="19"/>
              <c:delete val="1"/>
              <c:extLst>
                <c:ext xmlns:c15="http://schemas.microsoft.com/office/drawing/2012/chart" uri="{CE6537A1-D6FC-4f65-9D91-7224C49458BB}"/>
                <c:ext xmlns:c16="http://schemas.microsoft.com/office/drawing/2014/chart" uri="{C3380CC4-5D6E-409C-BE32-E72D297353CC}">
                  <c16:uniqueId val="{00000032-4EDE-43F9-962A-85E24A2A9B09}"/>
                </c:ext>
              </c:extLst>
            </c:dLbl>
            <c:spPr>
              <a:noFill/>
              <a:ln>
                <a:noFill/>
              </a:ln>
              <a:effectLst/>
            </c:spPr>
            <c:txPr>
              <a:bodyPr/>
              <a:lstStyle/>
              <a:p>
                <a:pPr>
                  <a:defRPr sz="1100" b="1">
                    <a:latin typeface="游ゴシック" panose="020B0400000000000000" pitchFamily="50" charset="-128"/>
                    <a:ea typeface="游ゴシック" panose="020B0400000000000000"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'人口構成（３区分）'!$A$4:$A$24</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'人口構成（３区分）'!$E$4:$E$24</c:f>
              <c:numCache>
                <c:formatCode>#,##0.0_ </c:formatCode>
                <c:ptCount val="21"/>
                <c:pt idx="0">
                  <c:v>72.505767824828169</c:v>
                </c:pt>
                <c:pt idx="1">
                  <c:v>70.941620475350632</c:v>
                </c:pt>
                <c:pt idx="2">
                  <c:v>68.315084388453371</c:v>
                </c:pt>
                <c:pt idx="3">
                  <c:v>68.326243903176703</c:v>
                </c:pt>
                <c:pt idx="4">
                  <c:v>70.362456187550464</c:v>
                </c:pt>
                <c:pt idx="5">
                  <c:v>73.006765017711331</c:v>
                </c:pt>
                <c:pt idx="6">
                  <c:v>73.018216561452505</c:v>
                </c:pt>
                <c:pt idx="7">
                  <c:v>70.815056487655397</c:v>
                </c:pt>
                <c:pt idx="8">
                  <c:v>67.513822587493394</c:v>
                </c:pt>
                <c:pt idx="9">
                  <c:v>64.387391437010493</c:v>
                </c:pt>
                <c:pt idx="10">
                  <c:v>61.346727953907646</c:v>
                </c:pt>
                <c:pt idx="11">
                  <c:v>60.372746405001763</c:v>
                </c:pt>
                <c:pt idx="12">
                  <c:v>60.507876255176328</c:v>
                </c:pt>
                <c:pt idx="13">
                  <c:v>59.819508633392481</c:v>
                </c:pt>
                <c:pt idx="14">
                  <c:v>58.071609442601499</c:v>
                </c:pt>
                <c:pt idx="15">
                  <c:v>55.095153404857747</c:v>
                </c:pt>
                <c:pt idx="16">
                  <c:v>53.481110467674633</c:v>
                </c:pt>
                <c:pt idx="17">
                  <c:v>52.658092850806284</c:v>
                </c:pt>
                <c:pt idx="18">
                  <c:v>52.495201777301816</c:v>
                </c:pt>
                <c:pt idx="19">
                  <c:v>52.694761154380728</c:v>
                </c:pt>
                <c:pt idx="20">
                  <c:v>52.463327570731131</c:v>
                </c:pt>
              </c:numCache>
            </c:numRef>
          </c:val>
          <c:extLst>
            <c:ext xmlns:c16="http://schemas.microsoft.com/office/drawing/2014/chart" uri="{C3380CC4-5D6E-409C-BE32-E72D297353CC}">
              <c16:uniqueId val="{0000003D-4EDE-43F9-962A-85E24A2A9B09}"/>
            </c:ext>
          </c:extLst>
        </c:ser>
        <c:ser>
          <c:idx val="2"/>
          <c:order val="2"/>
          <c:tx>
            <c:strRef>
              <c:f>'人口構成（３区分）'!$G$3</c:f>
              <c:strCache>
                <c:ptCount val="1"/>
                <c:pt idx="0">
                  <c:v>65歳以上</c:v>
                </c:pt>
              </c:strCache>
            </c:strRef>
          </c:tx>
          <c:spPr>
            <a:pattFill prst="pct90">
              <a:fgClr>
                <a:srgbClr val="FFC000"/>
              </a:fgClr>
              <a:bgClr>
                <a:schemeClr val="bg1"/>
              </a:bgClr>
            </a:pattFill>
            <a:ln>
              <a:noFill/>
            </a:ln>
          </c:spPr>
          <c:invertIfNegative val="0"/>
          <c:dPt>
            <c:idx val="10"/>
            <c:invertIfNegative val="0"/>
            <c:bubble3D val="0"/>
            <c:spPr>
              <a:pattFill prst="pct90">
                <a:fgClr>
                  <a:srgbClr val="FFC000"/>
                </a:fgClr>
                <a:bgClr>
                  <a:schemeClr val="bg1"/>
                </a:bgClr>
              </a:pattFill>
              <a:ln w="9525">
                <a:noFill/>
                <a:prstDash val="solid"/>
              </a:ln>
            </c:spPr>
            <c:extLst>
              <c:ext xmlns:c16="http://schemas.microsoft.com/office/drawing/2014/chart" uri="{C3380CC4-5D6E-409C-BE32-E72D297353CC}">
                <c16:uniqueId val="{0000003F-4EDE-43F9-962A-85E24A2A9B09}"/>
              </c:ext>
            </c:extLst>
          </c:dPt>
          <c:dPt>
            <c:idx val="11"/>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41-4EDE-43F9-962A-85E24A2A9B09}"/>
              </c:ext>
            </c:extLst>
          </c:dPt>
          <c:dPt>
            <c:idx val="12"/>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43-4EDE-43F9-962A-85E24A2A9B09}"/>
              </c:ext>
            </c:extLst>
          </c:dPt>
          <c:dPt>
            <c:idx val="13"/>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45-4EDE-43F9-962A-85E24A2A9B09}"/>
              </c:ext>
            </c:extLst>
          </c:dPt>
          <c:dPt>
            <c:idx val="14"/>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47-4EDE-43F9-962A-85E24A2A9B09}"/>
              </c:ext>
            </c:extLst>
          </c:dPt>
          <c:dPt>
            <c:idx val="15"/>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49-4EDE-43F9-962A-85E24A2A9B09}"/>
              </c:ext>
            </c:extLst>
          </c:dPt>
          <c:dPt>
            <c:idx val="16"/>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4B-4EDE-43F9-962A-85E24A2A9B09}"/>
              </c:ext>
            </c:extLst>
          </c:dPt>
          <c:dPt>
            <c:idx val="17"/>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4D-4EDE-43F9-962A-85E24A2A9B09}"/>
              </c:ext>
            </c:extLst>
          </c:dPt>
          <c:dPt>
            <c:idx val="18"/>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4F-4EDE-43F9-962A-85E24A2A9B09}"/>
              </c:ext>
            </c:extLst>
          </c:dPt>
          <c:dPt>
            <c:idx val="19"/>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51-4EDE-43F9-962A-85E24A2A9B09}"/>
              </c:ext>
            </c:extLst>
          </c:dPt>
          <c:dPt>
            <c:idx val="20"/>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53-4EDE-43F9-962A-85E24A2A9B09}"/>
              </c:ext>
            </c:extLst>
          </c:dPt>
          <c:dLbls>
            <c:dLbl>
              <c:idx val="0"/>
              <c:layout>
                <c:manualLayout>
                  <c:x val="0"/>
                  <c:y val="-4.1666666666666664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54-4EDE-43F9-962A-85E24A2A9B09}"/>
                </c:ext>
              </c:extLst>
            </c:dLbl>
            <c:dLbl>
              <c:idx val="1"/>
              <c:delete val="1"/>
              <c:extLst>
                <c:ext xmlns:c15="http://schemas.microsoft.com/office/drawing/2012/chart" uri="{CE6537A1-D6FC-4f65-9D91-7224C49458BB}"/>
                <c:ext xmlns:c16="http://schemas.microsoft.com/office/drawing/2014/chart" uri="{C3380CC4-5D6E-409C-BE32-E72D297353CC}">
                  <c16:uniqueId val="{00000055-4EDE-43F9-962A-85E24A2A9B09}"/>
                </c:ext>
              </c:extLst>
            </c:dLbl>
            <c:dLbl>
              <c:idx val="2"/>
              <c:delete val="1"/>
              <c:extLst>
                <c:ext xmlns:c15="http://schemas.microsoft.com/office/drawing/2012/chart" uri="{CE6537A1-D6FC-4f65-9D91-7224C49458BB}"/>
                <c:ext xmlns:c16="http://schemas.microsoft.com/office/drawing/2014/chart" uri="{C3380CC4-5D6E-409C-BE32-E72D297353CC}">
                  <c16:uniqueId val="{00000056-4EDE-43F9-962A-85E24A2A9B09}"/>
                </c:ext>
              </c:extLst>
            </c:dLbl>
            <c:dLbl>
              <c:idx val="3"/>
              <c:delete val="1"/>
              <c:extLst>
                <c:ext xmlns:c15="http://schemas.microsoft.com/office/drawing/2012/chart" uri="{CE6537A1-D6FC-4f65-9D91-7224C49458BB}"/>
                <c:ext xmlns:c16="http://schemas.microsoft.com/office/drawing/2014/chart" uri="{C3380CC4-5D6E-409C-BE32-E72D297353CC}">
                  <c16:uniqueId val="{00000057-4EDE-43F9-962A-85E24A2A9B09}"/>
                </c:ext>
              </c:extLst>
            </c:dLbl>
            <c:dLbl>
              <c:idx val="4"/>
              <c:delete val="1"/>
              <c:extLst>
                <c:ext xmlns:c15="http://schemas.microsoft.com/office/drawing/2012/chart" uri="{CE6537A1-D6FC-4f65-9D91-7224C49458BB}"/>
                <c:ext xmlns:c16="http://schemas.microsoft.com/office/drawing/2014/chart" uri="{C3380CC4-5D6E-409C-BE32-E72D297353CC}">
                  <c16:uniqueId val="{00000058-4EDE-43F9-962A-85E24A2A9B09}"/>
                </c:ext>
              </c:extLst>
            </c:dLbl>
            <c:dLbl>
              <c:idx val="5"/>
              <c:delete val="1"/>
              <c:extLst>
                <c:ext xmlns:c15="http://schemas.microsoft.com/office/drawing/2012/chart" uri="{CE6537A1-D6FC-4f65-9D91-7224C49458BB}"/>
                <c:ext xmlns:c16="http://schemas.microsoft.com/office/drawing/2014/chart" uri="{C3380CC4-5D6E-409C-BE32-E72D297353CC}">
                  <c16:uniqueId val="{00000059-4EDE-43F9-962A-85E24A2A9B09}"/>
                </c:ext>
              </c:extLst>
            </c:dLbl>
            <c:dLbl>
              <c:idx val="7"/>
              <c:delete val="1"/>
              <c:extLst>
                <c:ext xmlns:c15="http://schemas.microsoft.com/office/drawing/2012/chart" uri="{CE6537A1-D6FC-4f65-9D91-7224C49458BB}"/>
                <c:ext xmlns:c16="http://schemas.microsoft.com/office/drawing/2014/chart" uri="{C3380CC4-5D6E-409C-BE32-E72D297353CC}">
                  <c16:uniqueId val="{0000005A-4EDE-43F9-962A-85E24A2A9B09}"/>
                </c:ext>
              </c:extLst>
            </c:dLbl>
            <c:dLbl>
              <c:idx val="8"/>
              <c:delete val="1"/>
              <c:extLst>
                <c:ext xmlns:c15="http://schemas.microsoft.com/office/drawing/2012/chart" uri="{CE6537A1-D6FC-4f65-9D91-7224C49458BB}"/>
                <c:ext xmlns:c16="http://schemas.microsoft.com/office/drawing/2014/chart" uri="{C3380CC4-5D6E-409C-BE32-E72D297353CC}">
                  <c16:uniqueId val="{0000005B-4EDE-43F9-962A-85E24A2A9B09}"/>
                </c:ext>
              </c:extLst>
            </c:dLbl>
            <c:dLbl>
              <c:idx val="9"/>
              <c:delete val="1"/>
              <c:extLst>
                <c:ext xmlns:c15="http://schemas.microsoft.com/office/drawing/2012/chart" uri="{CE6537A1-D6FC-4f65-9D91-7224C49458BB}"/>
                <c:ext xmlns:c16="http://schemas.microsoft.com/office/drawing/2014/chart" uri="{C3380CC4-5D6E-409C-BE32-E72D297353CC}">
                  <c16:uniqueId val="{0000005C-4EDE-43F9-962A-85E24A2A9B09}"/>
                </c:ext>
              </c:extLst>
            </c:dLbl>
            <c:dLbl>
              <c:idx val="10"/>
              <c:spPr>
                <a:ln>
                  <a:prstDash val="solid"/>
                </a:ln>
              </c:spPr>
              <c:txPr>
                <a:bodyPr/>
                <a:lstStyle/>
                <a:p>
                  <a:pPr>
                    <a:defRPr sz="1100" b="1">
                      <a:latin typeface="游ゴシック" panose="020B0400000000000000" pitchFamily="50" charset="-128"/>
                      <a:ea typeface="游ゴシック" panose="020B0400000000000000" pitchFamily="50" charset="-128"/>
                    </a:defRPr>
                  </a:pPr>
                  <a:endParaRPr lang="ja-JP"/>
                </a:p>
              </c:txPr>
              <c:showLegendKey val="0"/>
              <c:showVal val="1"/>
              <c:showCatName val="0"/>
              <c:showSerName val="0"/>
              <c:showPercent val="0"/>
              <c:showBubbleSize val="0"/>
              <c:extLst>
                <c:ext xmlns:c16="http://schemas.microsoft.com/office/drawing/2014/chart" uri="{C3380CC4-5D6E-409C-BE32-E72D297353CC}">
                  <c16:uniqueId val="{0000003F-4EDE-43F9-962A-85E24A2A9B09}"/>
                </c:ext>
              </c:extLst>
            </c:dLbl>
            <c:dLbl>
              <c:idx val="11"/>
              <c:delete val="1"/>
              <c:extLst>
                <c:ext xmlns:c15="http://schemas.microsoft.com/office/drawing/2012/chart" uri="{CE6537A1-D6FC-4f65-9D91-7224C49458BB}"/>
                <c:ext xmlns:c16="http://schemas.microsoft.com/office/drawing/2014/chart" uri="{C3380CC4-5D6E-409C-BE32-E72D297353CC}">
                  <c16:uniqueId val="{00000041-4EDE-43F9-962A-85E24A2A9B09}"/>
                </c:ext>
              </c:extLst>
            </c:dLbl>
            <c:dLbl>
              <c:idx val="12"/>
              <c:delete val="1"/>
              <c:extLst>
                <c:ext xmlns:c15="http://schemas.microsoft.com/office/drawing/2012/chart" uri="{CE6537A1-D6FC-4f65-9D91-7224C49458BB}"/>
                <c:ext xmlns:c16="http://schemas.microsoft.com/office/drawing/2014/chart" uri="{C3380CC4-5D6E-409C-BE32-E72D297353CC}">
                  <c16:uniqueId val="{00000043-4EDE-43F9-962A-85E24A2A9B09}"/>
                </c:ext>
              </c:extLst>
            </c:dLbl>
            <c:dLbl>
              <c:idx val="13"/>
              <c:delete val="1"/>
              <c:extLst>
                <c:ext xmlns:c15="http://schemas.microsoft.com/office/drawing/2012/chart" uri="{CE6537A1-D6FC-4f65-9D91-7224C49458BB}"/>
                <c:ext xmlns:c16="http://schemas.microsoft.com/office/drawing/2014/chart" uri="{C3380CC4-5D6E-409C-BE32-E72D297353CC}">
                  <c16:uniqueId val="{00000045-4EDE-43F9-962A-85E24A2A9B09}"/>
                </c:ext>
              </c:extLst>
            </c:dLbl>
            <c:dLbl>
              <c:idx val="14"/>
              <c:delete val="1"/>
              <c:extLst>
                <c:ext xmlns:c15="http://schemas.microsoft.com/office/drawing/2012/chart" uri="{CE6537A1-D6FC-4f65-9D91-7224C49458BB}"/>
                <c:ext xmlns:c16="http://schemas.microsoft.com/office/drawing/2014/chart" uri="{C3380CC4-5D6E-409C-BE32-E72D297353CC}">
                  <c16:uniqueId val="{00000047-4EDE-43F9-962A-85E24A2A9B09}"/>
                </c:ext>
              </c:extLst>
            </c:dLbl>
            <c:dLbl>
              <c:idx val="16"/>
              <c:delete val="1"/>
              <c:extLst>
                <c:ext xmlns:c15="http://schemas.microsoft.com/office/drawing/2012/chart" uri="{CE6537A1-D6FC-4f65-9D91-7224C49458BB}"/>
                <c:ext xmlns:c16="http://schemas.microsoft.com/office/drawing/2014/chart" uri="{C3380CC4-5D6E-409C-BE32-E72D297353CC}">
                  <c16:uniqueId val="{0000004B-4EDE-43F9-962A-85E24A2A9B09}"/>
                </c:ext>
              </c:extLst>
            </c:dLbl>
            <c:dLbl>
              <c:idx val="18"/>
              <c:delete val="1"/>
              <c:extLst>
                <c:ext xmlns:c15="http://schemas.microsoft.com/office/drawing/2012/chart" uri="{CE6537A1-D6FC-4f65-9D91-7224C49458BB}"/>
                <c:ext xmlns:c16="http://schemas.microsoft.com/office/drawing/2014/chart" uri="{C3380CC4-5D6E-409C-BE32-E72D297353CC}">
                  <c16:uniqueId val="{0000004F-4EDE-43F9-962A-85E24A2A9B09}"/>
                </c:ext>
              </c:extLst>
            </c:dLbl>
            <c:dLbl>
              <c:idx val="19"/>
              <c:delete val="1"/>
              <c:extLst>
                <c:ext xmlns:c15="http://schemas.microsoft.com/office/drawing/2012/chart" uri="{CE6537A1-D6FC-4f65-9D91-7224C49458BB}"/>
                <c:ext xmlns:c16="http://schemas.microsoft.com/office/drawing/2014/chart" uri="{C3380CC4-5D6E-409C-BE32-E72D297353CC}">
                  <c16:uniqueId val="{00000051-4EDE-43F9-962A-85E24A2A9B09}"/>
                </c:ext>
              </c:extLst>
            </c:dLbl>
            <c:spPr>
              <a:noFill/>
              <a:ln>
                <a:noFill/>
              </a:ln>
              <a:effectLst/>
            </c:spPr>
            <c:txPr>
              <a:bodyPr/>
              <a:lstStyle/>
              <a:p>
                <a:pPr>
                  <a:defRPr sz="1100" b="1">
                    <a:latin typeface="游ゴシック" panose="020B0400000000000000" pitchFamily="50" charset="-128"/>
                    <a:ea typeface="游ゴシック" panose="020B0400000000000000"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'人口構成（３区分）'!$A$4:$A$24</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'人口構成（３区分）'!$G$4:$G$24</c:f>
              <c:numCache>
                <c:formatCode>#,##0.0_ </c:formatCode>
                <c:ptCount val="21"/>
                <c:pt idx="0">
                  <c:v>4.5592817028328323</c:v>
                </c:pt>
                <c:pt idx="1">
                  <c:v>5.1677190938103639</c:v>
                </c:pt>
                <c:pt idx="2">
                  <c:v>6.0510429013060749</c:v>
                </c:pt>
                <c:pt idx="3">
                  <c:v>7.2464947844131142</c:v>
                </c:pt>
                <c:pt idx="4">
                  <c:v>8.2741113527575507</c:v>
                </c:pt>
                <c:pt idx="5">
                  <c:v>9.6961343314584951</c:v>
                </c:pt>
                <c:pt idx="6">
                  <c:v>11.933034933913506</c:v>
                </c:pt>
                <c:pt idx="7">
                  <c:v>14.96370495488064</c:v>
                </c:pt>
                <c:pt idx="8">
                  <c:v>18.657516189287104</c:v>
                </c:pt>
                <c:pt idx="9">
                  <c:v>22.389161269654707</c:v>
                </c:pt>
                <c:pt idx="10">
                  <c:v>26.233272609474618</c:v>
                </c:pt>
                <c:pt idx="11">
                  <c:v>27.853748634617119</c:v>
                </c:pt>
                <c:pt idx="12">
                  <c:v>28.331605727717037</c:v>
                </c:pt>
                <c:pt idx="13">
                  <c:v>29.433971788001369</c:v>
                </c:pt>
                <c:pt idx="14">
                  <c:v>31.455996481453603</c:v>
                </c:pt>
                <c:pt idx="15">
                  <c:v>34.473899418685946</c:v>
                </c:pt>
                <c:pt idx="16">
                  <c:v>36.204920684470949</c:v>
                </c:pt>
                <c:pt idx="17">
                  <c:v>37.227726032897358</c:v>
                </c:pt>
                <c:pt idx="18">
                  <c:v>37.553049816749855</c:v>
                </c:pt>
                <c:pt idx="19">
                  <c:v>37.43739160281465</c:v>
                </c:pt>
                <c:pt idx="20">
                  <c:v>37.661514815636266</c:v>
                </c:pt>
              </c:numCache>
            </c:numRef>
          </c:val>
          <c:extLst>
            <c:ext xmlns:c16="http://schemas.microsoft.com/office/drawing/2014/chart" uri="{C3380CC4-5D6E-409C-BE32-E72D297353CC}">
              <c16:uniqueId val="{0000005D-4EDE-43F9-962A-85E24A2A9B09}"/>
            </c:ext>
          </c:extLst>
        </c:ser>
        <c:dLbls>
          <c:showLegendKey val="0"/>
          <c:showVal val="0"/>
          <c:showCatName val="0"/>
          <c:showSerName val="0"/>
          <c:showPercent val="0"/>
          <c:showBubbleSize val="0"/>
        </c:dLbls>
        <c:gapWidth val="50"/>
        <c:overlap val="100"/>
        <c:serLines/>
        <c:axId val="87055744"/>
        <c:axId val="87057920"/>
      </c:barChart>
      <c:catAx>
        <c:axId val="87055744"/>
        <c:scaling>
          <c:orientation val="minMax"/>
        </c:scaling>
        <c:delete val="0"/>
        <c:axPos val="b"/>
        <c:numFmt formatCode="General" sourceLinked="1"/>
        <c:majorTickMark val="in"/>
        <c:minorTickMark val="none"/>
        <c:tickLblPos val="nextTo"/>
        <c:txPr>
          <a:bodyPr/>
          <a:lstStyle/>
          <a:p>
            <a:pPr>
              <a:defRPr sz="900" b="0">
                <a:latin typeface="游ゴシック" panose="020B0400000000000000" pitchFamily="50" charset="-128"/>
                <a:ea typeface="游ゴシック" panose="020B0400000000000000" pitchFamily="50" charset="-128"/>
              </a:defRPr>
            </a:pPr>
            <a:endParaRPr lang="ja-JP"/>
          </a:p>
        </c:txPr>
        <c:crossAx val="87057920"/>
        <c:crosses val="autoZero"/>
        <c:auto val="1"/>
        <c:lblAlgn val="ctr"/>
        <c:lblOffset val="5"/>
        <c:noMultiLvlLbl val="0"/>
      </c:catAx>
      <c:valAx>
        <c:axId val="87057920"/>
        <c:scaling>
          <c:orientation val="minMax"/>
        </c:scaling>
        <c:delete val="0"/>
        <c:axPos val="l"/>
        <c:majorGridlines/>
        <c:numFmt formatCode="0%" sourceLinked="0"/>
        <c:majorTickMark val="in"/>
        <c:minorTickMark val="none"/>
        <c:tickLblPos val="nextTo"/>
        <c:txPr>
          <a:bodyPr/>
          <a:lstStyle/>
          <a:p>
            <a:pPr>
              <a:defRPr sz="900" b="0">
                <a:latin typeface="游ゴシック" panose="020B0400000000000000" pitchFamily="50" charset="-128"/>
                <a:ea typeface="游ゴシック" panose="020B0400000000000000" pitchFamily="50" charset="-128"/>
              </a:defRPr>
            </a:pPr>
            <a:endParaRPr lang="ja-JP"/>
          </a:p>
        </c:txPr>
        <c:crossAx val="87055744"/>
        <c:crosses val="autoZero"/>
        <c:crossBetween val="between"/>
        <c:majorUnit val="0.1"/>
      </c:valAx>
    </c:plotArea>
    <c:legend>
      <c:legendPos val="b"/>
      <c:layout>
        <c:manualLayout>
          <c:xMode val="edge"/>
          <c:yMode val="edge"/>
          <c:x val="0.34365760979324383"/>
          <c:y val="0.91305535295246554"/>
          <c:w val="0.44669488359826021"/>
          <c:h val="6.0491285488247289E-2"/>
        </c:manualLayout>
      </c:layout>
      <c:overlay val="0"/>
      <c:spPr>
        <a:ln>
          <a:solidFill>
            <a:schemeClr val="bg1">
              <a:lumMod val="75000"/>
            </a:schemeClr>
          </a:solidFill>
        </a:ln>
      </c:spPr>
      <c:txPr>
        <a:bodyPr/>
        <a:lstStyle/>
        <a:p>
          <a:pPr>
            <a:defRPr sz="900">
              <a:latin typeface="游ゴシック" panose="020B0400000000000000" pitchFamily="50" charset="-128"/>
              <a:ea typeface="游ゴシック" panose="020B0400000000000000" pitchFamily="50" charset="-128"/>
              <a:cs typeface="Meiryo UI" panose="020B0604030504040204" pitchFamily="50" charset="-128"/>
            </a:defRPr>
          </a:pPr>
          <a:endParaRPr lang="ja-JP"/>
        </a:p>
      </c:txPr>
    </c:legend>
    <c:plotVisOnly val="1"/>
    <c:dispBlanksAs val="gap"/>
    <c:showDLblsOverMax val="0"/>
  </c:chart>
  <c:spPr>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dirty="0"/>
              <a:t>大学数（令和</a:t>
            </a:r>
            <a:r>
              <a:rPr lang="en-US" altLang="ja-JP" dirty="0"/>
              <a:t>2</a:t>
            </a:r>
            <a:r>
              <a:rPr lang="ja-JP" altLang="en-US" dirty="0"/>
              <a:t>年）</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Sheet1!$B$1</c:f>
              <c:strCache>
                <c:ptCount val="1"/>
                <c:pt idx="0">
                  <c:v>大学数</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0-D0AC-4726-B329-E50140A84E59}"/>
              </c:ext>
            </c:extLst>
          </c:dPt>
          <c:cat>
            <c:strRef>
              <c:f>Sheet1!$A$2:$A$13</c:f>
              <c:strCache>
                <c:ptCount val="12"/>
                <c:pt idx="0">
                  <c:v>東　京</c:v>
                </c:pt>
                <c:pt idx="1">
                  <c:v>大　阪</c:v>
                </c:pt>
                <c:pt idx="2">
                  <c:v>愛　知</c:v>
                </c:pt>
                <c:pt idx="3">
                  <c:v>北海道</c:v>
                </c:pt>
                <c:pt idx="4">
                  <c:v>兵　庫</c:v>
                </c:pt>
                <c:pt idx="5">
                  <c:v>京　都</c:v>
                </c:pt>
                <c:pt idx="6">
                  <c:v>福　岡</c:v>
                </c:pt>
                <c:pt idx="7">
                  <c:v>神奈川</c:v>
                </c:pt>
                <c:pt idx="8">
                  <c:v>埼　玉</c:v>
                </c:pt>
                <c:pt idx="9">
                  <c:v>千　葉</c:v>
                </c:pt>
                <c:pt idx="10">
                  <c:v>新　潟</c:v>
                </c:pt>
                <c:pt idx="11">
                  <c:v>広　島</c:v>
                </c:pt>
              </c:strCache>
            </c:strRef>
          </c:cat>
          <c:val>
            <c:numRef>
              <c:f>Sheet1!$B$2:$B$13</c:f>
              <c:numCache>
                <c:formatCode>#,##0;0;"－"</c:formatCode>
                <c:ptCount val="12"/>
                <c:pt idx="0">
                  <c:v>143</c:v>
                </c:pt>
                <c:pt idx="1">
                  <c:v>55</c:v>
                </c:pt>
                <c:pt idx="2">
                  <c:v>51</c:v>
                </c:pt>
                <c:pt idx="3">
                  <c:v>37</c:v>
                </c:pt>
                <c:pt idx="4">
                  <c:v>36</c:v>
                </c:pt>
                <c:pt idx="5">
                  <c:v>34</c:v>
                </c:pt>
                <c:pt idx="6">
                  <c:v>34</c:v>
                </c:pt>
                <c:pt idx="7">
                  <c:v>31</c:v>
                </c:pt>
                <c:pt idx="8">
                  <c:v>28</c:v>
                </c:pt>
                <c:pt idx="9">
                  <c:v>27</c:v>
                </c:pt>
                <c:pt idx="10">
                  <c:v>21</c:v>
                </c:pt>
                <c:pt idx="11">
                  <c:v>20</c:v>
                </c:pt>
              </c:numCache>
            </c:numRef>
          </c:val>
          <c:extLst>
            <c:ext xmlns:c16="http://schemas.microsoft.com/office/drawing/2014/chart" uri="{C3380CC4-5D6E-409C-BE32-E72D297353CC}">
              <c16:uniqueId val="{00000000-307B-483A-A32F-10668EDC2B3D}"/>
            </c:ext>
          </c:extLst>
        </c:ser>
        <c:dLbls>
          <c:showLegendKey val="0"/>
          <c:showVal val="0"/>
          <c:showCatName val="0"/>
          <c:showSerName val="0"/>
          <c:showPercent val="0"/>
          <c:showBubbleSize val="0"/>
        </c:dLbls>
        <c:gapWidth val="219"/>
        <c:overlap val="-27"/>
        <c:axId val="774260287"/>
        <c:axId val="770768415"/>
      </c:barChart>
      <c:catAx>
        <c:axId val="7742602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70768415"/>
        <c:crosses val="autoZero"/>
        <c:auto val="1"/>
        <c:lblAlgn val="ctr"/>
        <c:lblOffset val="100"/>
        <c:noMultiLvlLbl val="0"/>
      </c:catAx>
      <c:valAx>
        <c:axId val="770768415"/>
        <c:scaling>
          <c:orientation val="minMax"/>
        </c:scaling>
        <c:delete val="0"/>
        <c:axPos val="l"/>
        <c:majorGridlines>
          <c:spPr>
            <a:ln w="9525" cap="flat" cmpd="sng" algn="ctr">
              <a:solidFill>
                <a:schemeClr val="tx1">
                  <a:lumMod val="15000"/>
                  <a:lumOff val="85000"/>
                </a:schemeClr>
              </a:solidFill>
              <a:round/>
            </a:ln>
            <a:effectLst/>
          </c:spPr>
        </c:majorGridlines>
        <c:numFmt formatCode="#,##0;0;&quot;－&quot;"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7426028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dirty="0"/>
              <a:t>学生数（令和</a:t>
            </a:r>
            <a:r>
              <a:rPr lang="en-US" altLang="ja-JP" dirty="0"/>
              <a:t>2</a:t>
            </a:r>
            <a:r>
              <a:rPr lang="ja-JP" altLang="en-US" dirty="0"/>
              <a:t>年）</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Sheet1!$C$1</c:f>
              <c:strCache>
                <c:ptCount val="1"/>
                <c:pt idx="0">
                  <c:v>学生数</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0-3481-4DAB-96B4-32850BFB3110}"/>
              </c:ext>
            </c:extLst>
          </c:dPt>
          <c:cat>
            <c:strRef>
              <c:f>Sheet1!$A$2:$A$13</c:f>
              <c:strCache>
                <c:ptCount val="12"/>
                <c:pt idx="0">
                  <c:v>東　京</c:v>
                </c:pt>
                <c:pt idx="1">
                  <c:v>大　阪</c:v>
                </c:pt>
                <c:pt idx="2">
                  <c:v>愛　知</c:v>
                </c:pt>
                <c:pt idx="3">
                  <c:v>北海道</c:v>
                </c:pt>
                <c:pt idx="4">
                  <c:v>兵　庫</c:v>
                </c:pt>
                <c:pt idx="5">
                  <c:v>京　都</c:v>
                </c:pt>
                <c:pt idx="6">
                  <c:v>福　岡</c:v>
                </c:pt>
                <c:pt idx="7">
                  <c:v>神奈川</c:v>
                </c:pt>
                <c:pt idx="8">
                  <c:v>埼　玉</c:v>
                </c:pt>
                <c:pt idx="9">
                  <c:v>千　葉</c:v>
                </c:pt>
                <c:pt idx="10">
                  <c:v>新　潟</c:v>
                </c:pt>
                <c:pt idx="11">
                  <c:v>広　島</c:v>
                </c:pt>
              </c:strCache>
            </c:strRef>
          </c:cat>
          <c:val>
            <c:numRef>
              <c:f>Sheet1!$C$2:$C$13</c:f>
              <c:numCache>
                <c:formatCode>#,##0;0;"－"</c:formatCode>
                <c:ptCount val="12"/>
                <c:pt idx="0">
                  <c:v>759035</c:v>
                </c:pt>
                <c:pt idx="1">
                  <c:v>246839</c:v>
                </c:pt>
                <c:pt idx="2">
                  <c:v>193465</c:v>
                </c:pt>
                <c:pt idx="3">
                  <c:v>89766</c:v>
                </c:pt>
                <c:pt idx="4">
                  <c:v>126730</c:v>
                </c:pt>
                <c:pt idx="5">
                  <c:v>162601</c:v>
                </c:pt>
                <c:pt idx="6">
                  <c:v>122999</c:v>
                </c:pt>
                <c:pt idx="7">
                  <c:v>187328</c:v>
                </c:pt>
                <c:pt idx="8">
                  <c:v>116602</c:v>
                </c:pt>
                <c:pt idx="9">
                  <c:v>114993</c:v>
                </c:pt>
                <c:pt idx="10">
                  <c:v>32050</c:v>
                </c:pt>
                <c:pt idx="11">
                  <c:v>61863</c:v>
                </c:pt>
              </c:numCache>
            </c:numRef>
          </c:val>
          <c:extLst>
            <c:ext xmlns:c16="http://schemas.microsoft.com/office/drawing/2014/chart" uri="{C3380CC4-5D6E-409C-BE32-E72D297353CC}">
              <c16:uniqueId val="{00000000-9EBE-4C46-918E-6E8C32BC80C3}"/>
            </c:ext>
          </c:extLst>
        </c:ser>
        <c:dLbls>
          <c:showLegendKey val="0"/>
          <c:showVal val="0"/>
          <c:showCatName val="0"/>
          <c:showSerName val="0"/>
          <c:showPercent val="0"/>
          <c:showBubbleSize val="0"/>
        </c:dLbls>
        <c:gapWidth val="219"/>
        <c:overlap val="-27"/>
        <c:axId val="549322511"/>
        <c:axId val="770771743"/>
      </c:barChart>
      <c:catAx>
        <c:axId val="549322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70771743"/>
        <c:crosses val="autoZero"/>
        <c:auto val="1"/>
        <c:lblAlgn val="ctr"/>
        <c:lblOffset val="100"/>
        <c:noMultiLvlLbl val="0"/>
      </c:catAx>
      <c:valAx>
        <c:axId val="770771743"/>
        <c:scaling>
          <c:orientation val="minMax"/>
        </c:scaling>
        <c:delete val="0"/>
        <c:axPos val="l"/>
        <c:majorGridlines>
          <c:spPr>
            <a:ln w="9525" cap="flat" cmpd="sng" algn="ctr">
              <a:solidFill>
                <a:schemeClr val="tx1">
                  <a:lumMod val="15000"/>
                  <a:lumOff val="85000"/>
                </a:schemeClr>
              </a:solidFill>
              <a:round/>
            </a:ln>
            <a:effectLst/>
          </c:spPr>
        </c:majorGridlines>
        <c:numFmt formatCode="#,##0;0;&quot;－&quot;"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4932251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64063965826783"/>
          <c:y val="3.2247253496788669E-2"/>
          <c:w val="0.85637971878557539"/>
          <c:h val="0.7089782565204068"/>
        </c:manualLayout>
      </c:layout>
      <c:lineChart>
        <c:grouping val="standard"/>
        <c:varyColors val="0"/>
        <c:ser>
          <c:idx val="0"/>
          <c:order val="0"/>
          <c:tx>
            <c:strRef>
              <c:f>Sheet3!$A$3:$B$3</c:f>
              <c:strCache>
                <c:ptCount val="2"/>
                <c:pt idx="0">
                  <c:v>大阪府内の留学生数（高等教育機関及び日本語学校）</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Sheet3!$C$2:$L$2</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Sheet3!$C$3:$L$3</c:f>
              <c:numCache>
                <c:formatCode>#,##0</c:formatCode>
                <c:ptCount val="10"/>
                <c:pt idx="0">
                  <c:v>11982</c:v>
                </c:pt>
                <c:pt idx="1">
                  <c:v>11841</c:v>
                </c:pt>
                <c:pt idx="2">
                  <c:v>12133</c:v>
                </c:pt>
                <c:pt idx="3">
                  <c:v>12513</c:v>
                </c:pt>
                <c:pt idx="4">
                  <c:v>13588</c:v>
                </c:pt>
                <c:pt idx="5">
                  <c:v>15280</c:v>
                </c:pt>
                <c:pt idx="6">
                  <c:v>18411</c:v>
                </c:pt>
                <c:pt idx="7">
                  <c:v>21683</c:v>
                </c:pt>
                <c:pt idx="8">
                  <c:v>24751</c:v>
                </c:pt>
                <c:pt idx="9">
                  <c:v>26257</c:v>
                </c:pt>
              </c:numCache>
            </c:numRef>
          </c:val>
          <c:smooth val="0"/>
          <c:extLst>
            <c:ext xmlns:c16="http://schemas.microsoft.com/office/drawing/2014/chart" uri="{C3380CC4-5D6E-409C-BE32-E72D297353CC}">
              <c16:uniqueId val="{00000000-E267-459C-B8F2-1450C995246A}"/>
            </c:ext>
          </c:extLst>
        </c:ser>
        <c:ser>
          <c:idx val="1"/>
          <c:order val="1"/>
          <c:tx>
            <c:strRef>
              <c:f>Sheet3!$A$4:$B$4</c:f>
              <c:strCache>
                <c:ptCount val="2"/>
                <c:pt idx="0">
                  <c:v>「専門的・技術的分野」の在留資格を有し、府内事業所に勤務する外国人労働者数</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Sheet3!$C$2:$L$2</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Sheet3!$C$4:$L$4</c:f>
              <c:numCache>
                <c:formatCode>#,##0</c:formatCode>
                <c:ptCount val="10"/>
                <c:pt idx="0">
                  <c:v>7763</c:v>
                </c:pt>
                <c:pt idx="1">
                  <c:v>8704</c:v>
                </c:pt>
                <c:pt idx="2">
                  <c:v>9044</c:v>
                </c:pt>
                <c:pt idx="3">
                  <c:v>9339</c:v>
                </c:pt>
                <c:pt idx="4">
                  <c:v>9759</c:v>
                </c:pt>
                <c:pt idx="5">
                  <c:v>10052</c:v>
                </c:pt>
                <c:pt idx="6">
                  <c:v>12356</c:v>
                </c:pt>
                <c:pt idx="7">
                  <c:v>15258</c:v>
                </c:pt>
                <c:pt idx="8">
                  <c:v>20173</c:v>
                </c:pt>
                <c:pt idx="9">
                  <c:v>25816</c:v>
                </c:pt>
              </c:numCache>
            </c:numRef>
          </c:val>
          <c:smooth val="0"/>
          <c:extLst>
            <c:ext xmlns:c16="http://schemas.microsoft.com/office/drawing/2014/chart" uri="{C3380CC4-5D6E-409C-BE32-E72D297353CC}">
              <c16:uniqueId val="{00000001-E267-459C-B8F2-1450C995246A}"/>
            </c:ext>
          </c:extLst>
        </c:ser>
        <c:dLbls>
          <c:showLegendKey val="0"/>
          <c:showVal val="0"/>
          <c:showCatName val="0"/>
          <c:showSerName val="0"/>
          <c:showPercent val="0"/>
          <c:showBubbleSize val="0"/>
        </c:dLbls>
        <c:marker val="1"/>
        <c:smooth val="0"/>
        <c:axId val="947740992"/>
        <c:axId val="947893392"/>
      </c:lineChart>
      <c:catAx>
        <c:axId val="947740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947893392"/>
        <c:crosses val="autoZero"/>
        <c:auto val="1"/>
        <c:lblAlgn val="ctr"/>
        <c:lblOffset val="100"/>
        <c:noMultiLvlLbl val="0"/>
      </c:catAx>
      <c:valAx>
        <c:axId val="9478933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947740992"/>
        <c:crosses val="autoZero"/>
        <c:crossBetween val="between"/>
      </c:valAx>
      <c:spPr>
        <a:noFill/>
        <a:ln>
          <a:noFill/>
        </a:ln>
        <a:effectLst/>
      </c:spPr>
    </c:plotArea>
    <c:legend>
      <c:legendPos val="b"/>
      <c:layout>
        <c:manualLayout>
          <c:xMode val="edge"/>
          <c:yMode val="edge"/>
          <c:x val="5.5505239823782332E-2"/>
          <c:y val="0.83162695223876149"/>
          <c:w val="0.88898952035243528"/>
          <c:h val="0.15141568395924623"/>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50"/>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8.5007233272639954E-2"/>
          <c:y val="8.3477098502166225E-2"/>
          <c:w val="0.89915275310014375"/>
          <c:h val="0.69391522859560506"/>
        </c:manualLayout>
      </c:layout>
      <c:barChart>
        <c:barDir val="col"/>
        <c:grouping val="clustered"/>
        <c:varyColors val="0"/>
        <c:ser>
          <c:idx val="0"/>
          <c:order val="0"/>
          <c:tx>
            <c:strRef>
              <c:f>Sheet6!$D$2</c:f>
              <c:strCache>
                <c:ptCount val="1"/>
                <c:pt idx="0">
                  <c:v>2017年度</c:v>
                </c:pt>
              </c:strCache>
            </c:strRef>
          </c:tx>
          <c:spPr>
            <a:solidFill>
              <a:schemeClr val="accent1">
                <a:tint val="58000"/>
              </a:schemeClr>
            </a:solidFill>
            <a:ln>
              <a:noFill/>
            </a:ln>
            <a:effectLst/>
          </c:spPr>
          <c:invertIfNegative val="0"/>
          <c:dPt>
            <c:idx val="1"/>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1-E5FE-4C55-94F3-0B2AFAA15313}"/>
              </c:ext>
            </c:extLst>
          </c:dPt>
          <c:dLbls>
            <c:dLbl>
              <c:idx val="0"/>
              <c:layout>
                <c:manualLayout>
                  <c:x val="-1.1185372556181787E-17"/>
                  <c:y val="9.177083017193579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E5FE-4C55-94F3-0B2AFAA15313}"/>
                </c:ext>
              </c:extLst>
            </c:dLbl>
            <c:dLbl>
              <c:idx val="1"/>
              <c:layout>
                <c:manualLayout>
                  <c:x val="-1.9010609796982849E-2"/>
                  <c:y val="8.4545034543635784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5FE-4C55-94F3-0B2AFAA15313}"/>
                </c:ext>
              </c:extLst>
            </c:dLbl>
            <c:dLbl>
              <c:idx val="2"/>
              <c:layout>
                <c:manualLayout>
                  <c:x val="-1.0243703877388547E-2"/>
                  <c:y val="1.2681755181545407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E5FE-4C55-94F3-0B2AFAA15313}"/>
                </c:ext>
              </c:extLst>
            </c:dLbl>
            <c:dLbl>
              <c:idx val="3"/>
              <c:layout>
                <c:manualLayout>
                  <c:x val="-1.0725538549189874E-2"/>
                  <c:y val="1.7992781052325976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E5FE-4C55-94F3-0B2AFAA15313}"/>
                </c:ext>
              </c:extLst>
            </c:dLbl>
            <c:dLbl>
              <c:idx val="4"/>
              <c:layout>
                <c:manualLayout>
                  <c:x val="-7.3214019041903736E-3"/>
                  <c:y val="1.268175518154548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E5FE-4C55-94F3-0B2AFAA15313}"/>
                </c:ext>
              </c:extLst>
            </c:dLbl>
            <c:dLbl>
              <c:idx val="5"/>
              <c:layout>
                <c:manualLayout>
                  <c:x val="-2.9223019731981189E-3"/>
                  <c:y val="8.4545034543635784E-3"/>
                </c:manualLayout>
              </c:layout>
              <c:spPr>
                <a:noFill/>
                <a:ln>
                  <a:noFill/>
                </a:ln>
                <a:effectLst/>
              </c:spPr>
              <c:txPr>
                <a:bodyPr rot="0" spcFirstLastPara="1" vertOverflow="ellipsis" vert="horz" wrap="square" lIns="38100" tIns="19050" rIns="38100" bIns="19050" anchor="ctr" anchorCtr="1">
                  <a:noAutofit/>
                </a:bodyPr>
                <a:lstStyle/>
                <a:p>
                  <a:pPr>
                    <a:defRPr sz="7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manualLayout>
                      <c:w val="4.7049061768489712E-2"/>
                      <c:h val="5.7258291071911209E-2"/>
                    </c:manualLayout>
                  </c15:layout>
                </c:ext>
                <c:ext xmlns:c16="http://schemas.microsoft.com/office/drawing/2014/chart" uri="{C3380CC4-5D6E-409C-BE32-E72D297353CC}">
                  <c16:uniqueId val="{00000006-E5FE-4C55-94F3-0B2AFAA15313}"/>
                </c:ext>
              </c:extLst>
            </c:dLbl>
            <c:dLbl>
              <c:idx val="6"/>
              <c:delete val="1"/>
              <c:extLst>
                <c:ext xmlns:c15="http://schemas.microsoft.com/office/drawing/2012/chart" uri="{CE6537A1-D6FC-4f65-9D91-7224C49458BB}"/>
                <c:ext xmlns:c16="http://schemas.microsoft.com/office/drawing/2014/chart" uri="{C3380CC4-5D6E-409C-BE32-E72D297353CC}">
                  <c16:uniqueId val="{00000007-E5FE-4C55-94F3-0B2AFAA15313}"/>
                </c:ext>
              </c:extLst>
            </c:dLbl>
            <c:dLbl>
              <c:idx val="7"/>
              <c:delete val="1"/>
              <c:extLst>
                <c:ext xmlns:c15="http://schemas.microsoft.com/office/drawing/2012/chart" uri="{CE6537A1-D6FC-4f65-9D91-7224C49458BB}"/>
                <c:ext xmlns:c16="http://schemas.microsoft.com/office/drawing/2014/chart" uri="{C3380CC4-5D6E-409C-BE32-E72D297353CC}">
                  <c16:uniqueId val="{00000008-E5FE-4C55-94F3-0B2AFAA15313}"/>
                </c:ext>
              </c:extLst>
            </c:dLbl>
            <c:dLbl>
              <c:idx val="8"/>
              <c:delete val="1"/>
              <c:extLst>
                <c:ext xmlns:c15="http://schemas.microsoft.com/office/drawing/2012/chart" uri="{CE6537A1-D6FC-4f65-9D91-7224C49458BB}"/>
                <c:ext xmlns:c16="http://schemas.microsoft.com/office/drawing/2014/chart" uri="{C3380CC4-5D6E-409C-BE32-E72D297353CC}">
                  <c16:uniqueId val="{00000009-E5FE-4C55-94F3-0B2AFAA15313}"/>
                </c:ext>
              </c:extLst>
            </c:dLbl>
            <c:dLbl>
              <c:idx val="9"/>
              <c:delete val="1"/>
              <c:extLst>
                <c:ext xmlns:c15="http://schemas.microsoft.com/office/drawing/2012/chart" uri="{CE6537A1-D6FC-4f65-9D91-7224C49458BB}"/>
                <c:ext xmlns:c16="http://schemas.microsoft.com/office/drawing/2014/chart" uri="{C3380CC4-5D6E-409C-BE32-E72D297353CC}">
                  <c16:uniqueId val="{0000000A-E5FE-4C55-94F3-0B2AFAA15313}"/>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Sheet6!$C$3:$C$12</c:f>
              <c:strCache>
                <c:ptCount val="10"/>
                <c:pt idx="0">
                  <c:v>東京都</c:v>
                </c:pt>
                <c:pt idx="1">
                  <c:v>大阪府</c:v>
                </c:pt>
                <c:pt idx="2">
                  <c:v>京都府</c:v>
                </c:pt>
                <c:pt idx="3">
                  <c:v>神奈川県</c:v>
                </c:pt>
                <c:pt idx="4">
                  <c:v>福岡県</c:v>
                </c:pt>
                <c:pt idx="5">
                  <c:v>愛知県</c:v>
                </c:pt>
                <c:pt idx="6">
                  <c:v>宮城道</c:v>
                </c:pt>
                <c:pt idx="7">
                  <c:v>茨城県</c:v>
                </c:pt>
                <c:pt idx="8">
                  <c:v>北海道</c:v>
                </c:pt>
                <c:pt idx="9">
                  <c:v>静岡県</c:v>
                </c:pt>
              </c:strCache>
            </c:strRef>
          </c:cat>
          <c:val>
            <c:numRef>
              <c:f>Sheet6!$D$3:$D$12</c:f>
              <c:numCache>
                <c:formatCode>General</c:formatCode>
                <c:ptCount val="10"/>
                <c:pt idx="0">
                  <c:v>639</c:v>
                </c:pt>
                <c:pt idx="1">
                  <c:v>145</c:v>
                </c:pt>
                <c:pt idx="2">
                  <c:v>136</c:v>
                </c:pt>
                <c:pt idx="3">
                  <c:v>127</c:v>
                </c:pt>
                <c:pt idx="4">
                  <c:v>112</c:v>
                </c:pt>
                <c:pt idx="5">
                  <c:v>82</c:v>
                </c:pt>
                <c:pt idx="6">
                  <c:v>76</c:v>
                </c:pt>
                <c:pt idx="7">
                  <c:v>73</c:v>
                </c:pt>
                <c:pt idx="8">
                  <c:v>74</c:v>
                </c:pt>
                <c:pt idx="9">
                  <c:v>49</c:v>
                </c:pt>
              </c:numCache>
            </c:numRef>
          </c:val>
          <c:extLst>
            <c:ext xmlns:c16="http://schemas.microsoft.com/office/drawing/2014/chart" uri="{C3380CC4-5D6E-409C-BE32-E72D297353CC}">
              <c16:uniqueId val="{0000000B-E5FE-4C55-94F3-0B2AFAA15313}"/>
            </c:ext>
          </c:extLst>
        </c:ser>
        <c:ser>
          <c:idx val="1"/>
          <c:order val="1"/>
          <c:tx>
            <c:strRef>
              <c:f>Sheet6!$E$2</c:f>
              <c:strCache>
                <c:ptCount val="1"/>
                <c:pt idx="0">
                  <c:v>2018年度</c:v>
                </c:pt>
              </c:strCache>
            </c:strRef>
          </c:tx>
          <c:spPr>
            <a:solidFill>
              <a:schemeClr val="accent1">
                <a:tint val="86000"/>
              </a:schemeClr>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D-E5FE-4C55-94F3-0B2AFAA15313}"/>
              </c:ext>
            </c:extLst>
          </c:dPt>
          <c:dLbls>
            <c:dLbl>
              <c:idx val="1"/>
              <c:layout>
                <c:manualLayout>
                  <c:x val="-5.8446039463962108E-3"/>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E5FE-4C55-94F3-0B2AFAA15313}"/>
                </c:ext>
              </c:extLst>
            </c:dLbl>
            <c:dLbl>
              <c:idx val="6"/>
              <c:delete val="1"/>
              <c:extLst>
                <c:ext xmlns:c15="http://schemas.microsoft.com/office/drawing/2012/chart" uri="{CE6537A1-D6FC-4f65-9D91-7224C49458BB}"/>
                <c:ext xmlns:c16="http://schemas.microsoft.com/office/drawing/2014/chart" uri="{C3380CC4-5D6E-409C-BE32-E72D297353CC}">
                  <c16:uniqueId val="{0000000E-E5FE-4C55-94F3-0B2AFAA15313}"/>
                </c:ext>
              </c:extLst>
            </c:dLbl>
            <c:dLbl>
              <c:idx val="7"/>
              <c:delete val="1"/>
              <c:extLst>
                <c:ext xmlns:c15="http://schemas.microsoft.com/office/drawing/2012/chart" uri="{CE6537A1-D6FC-4f65-9D91-7224C49458BB}"/>
                <c:ext xmlns:c16="http://schemas.microsoft.com/office/drawing/2014/chart" uri="{C3380CC4-5D6E-409C-BE32-E72D297353CC}">
                  <c16:uniqueId val="{0000000F-E5FE-4C55-94F3-0B2AFAA15313}"/>
                </c:ext>
              </c:extLst>
            </c:dLbl>
            <c:dLbl>
              <c:idx val="8"/>
              <c:delete val="1"/>
              <c:extLst>
                <c:ext xmlns:c15="http://schemas.microsoft.com/office/drawing/2012/chart" uri="{CE6537A1-D6FC-4f65-9D91-7224C49458BB}"/>
                <c:ext xmlns:c16="http://schemas.microsoft.com/office/drawing/2014/chart" uri="{C3380CC4-5D6E-409C-BE32-E72D297353CC}">
                  <c16:uniqueId val="{00000010-E5FE-4C55-94F3-0B2AFAA15313}"/>
                </c:ext>
              </c:extLst>
            </c:dLbl>
            <c:dLbl>
              <c:idx val="9"/>
              <c:delete val="1"/>
              <c:extLst>
                <c:ext xmlns:c15="http://schemas.microsoft.com/office/drawing/2012/chart" uri="{CE6537A1-D6FC-4f65-9D91-7224C49458BB}"/>
                <c:ext xmlns:c16="http://schemas.microsoft.com/office/drawing/2014/chart" uri="{C3380CC4-5D6E-409C-BE32-E72D297353CC}">
                  <c16:uniqueId val="{00000011-E5FE-4C55-94F3-0B2AFAA15313}"/>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Sheet6!$C$3:$C$12</c:f>
              <c:strCache>
                <c:ptCount val="10"/>
                <c:pt idx="0">
                  <c:v>東京都</c:v>
                </c:pt>
                <c:pt idx="1">
                  <c:v>大阪府</c:v>
                </c:pt>
                <c:pt idx="2">
                  <c:v>京都府</c:v>
                </c:pt>
                <c:pt idx="3">
                  <c:v>神奈川県</c:v>
                </c:pt>
                <c:pt idx="4">
                  <c:v>福岡県</c:v>
                </c:pt>
                <c:pt idx="5">
                  <c:v>愛知県</c:v>
                </c:pt>
                <c:pt idx="6">
                  <c:v>宮城道</c:v>
                </c:pt>
                <c:pt idx="7">
                  <c:v>茨城県</c:v>
                </c:pt>
                <c:pt idx="8">
                  <c:v>北海道</c:v>
                </c:pt>
                <c:pt idx="9">
                  <c:v>静岡県</c:v>
                </c:pt>
              </c:strCache>
            </c:strRef>
          </c:cat>
          <c:val>
            <c:numRef>
              <c:f>Sheet6!$E$3:$E$12</c:f>
              <c:numCache>
                <c:formatCode>General</c:formatCode>
                <c:ptCount val="10"/>
                <c:pt idx="0">
                  <c:v>664</c:v>
                </c:pt>
                <c:pt idx="1">
                  <c:v>150</c:v>
                </c:pt>
                <c:pt idx="2">
                  <c:v>145</c:v>
                </c:pt>
                <c:pt idx="3">
                  <c:v>129</c:v>
                </c:pt>
                <c:pt idx="4">
                  <c:v>112</c:v>
                </c:pt>
                <c:pt idx="5">
                  <c:v>85</c:v>
                </c:pt>
                <c:pt idx="6">
                  <c:v>84</c:v>
                </c:pt>
                <c:pt idx="7">
                  <c:v>83</c:v>
                </c:pt>
                <c:pt idx="8">
                  <c:v>75</c:v>
                </c:pt>
                <c:pt idx="9">
                  <c:v>50</c:v>
                </c:pt>
              </c:numCache>
            </c:numRef>
          </c:val>
          <c:extLst>
            <c:ext xmlns:c16="http://schemas.microsoft.com/office/drawing/2014/chart" uri="{C3380CC4-5D6E-409C-BE32-E72D297353CC}">
              <c16:uniqueId val="{00000012-E5FE-4C55-94F3-0B2AFAA15313}"/>
            </c:ext>
          </c:extLst>
        </c:ser>
        <c:ser>
          <c:idx val="2"/>
          <c:order val="2"/>
          <c:tx>
            <c:strRef>
              <c:f>Sheet6!$F$2</c:f>
              <c:strCache>
                <c:ptCount val="1"/>
                <c:pt idx="0">
                  <c:v>2019年度</c:v>
                </c:pt>
              </c:strCache>
            </c:strRef>
          </c:tx>
          <c:spPr>
            <a:solidFill>
              <a:schemeClr val="accent1">
                <a:shade val="86000"/>
              </a:schemeClr>
            </a:solidFill>
            <a:ln>
              <a:noFill/>
            </a:ln>
            <a:effectLst/>
          </c:spPr>
          <c:invertIfNegative val="0"/>
          <c:dPt>
            <c:idx val="1"/>
            <c:invertIfNegative val="0"/>
            <c:bubble3D val="0"/>
            <c:spPr>
              <a:solidFill>
                <a:schemeClr val="accent2">
                  <a:lumMod val="75000"/>
                </a:schemeClr>
              </a:solidFill>
              <a:ln>
                <a:noFill/>
              </a:ln>
              <a:effectLst/>
            </c:spPr>
            <c:extLst>
              <c:ext xmlns:c16="http://schemas.microsoft.com/office/drawing/2014/chart" uri="{C3380CC4-5D6E-409C-BE32-E72D297353CC}">
                <c16:uniqueId val="{00000014-E5FE-4C55-94F3-0B2AFAA15313}"/>
              </c:ext>
            </c:extLst>
          </c:dPt>
          <c:dLbls>
            <c:dLbl>
              <c:idx val="1"/>
              <c:layout>
                <c:manualLayout>
                  <c:x val="4.8809462271534277E-3"/>
                  <c:y val="-8.4122289203078594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E5FE-4C55-94F3-0B2AFAA15313}"/>
                </c:ext>
              </c:extLst>
            </c:dLbl>
            <c:dLbl>
              <c:idx val="2"/>
              <c:layout>
                <c:manualLayout>
                  <c:x val="7.3214193407302088E-3"/>
                  <c:y val="-8.4122289203078594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E5FE-4C55-94F3-0B2AFAA15313}"/>
                </c:ext>
              </c:extLst>
            </c:dLbl>
            <c:dLbl>
              <c:idx val="3"/>
              <c:layout>
                <c:manualLayout>
                  <c:x val="7.8032365759917012E-3"/>
                  <c:y val="-1.268175518154556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E5FE-4C55-94F3-0B2AFAA15313}"/>
                </c:ext>
              </c:extLst>
            </c:dLbl>
            <c:dLbl>
              <c:idx val="4"/>
              <c:layout>
                <c:manualLayout>
                  <c:x val="2.4404673013967912E-3"/>
                  <c:y val="-4.2272517271819826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E5FE-4C55-94F3-0B2AFAA15313}"/>
                </c:ext>
              </c:extLst>
            </c:dLbl>
            <c:dLbl>
              <c:idx val="6"/>
              <c:delete val="1"/>
              <c:extLst>
                <c:ext xmlns:c15="http://schemas.microsoft.com/office/drawing/2012/chart" uri="{CE6537A1-D6FC-4f65-9D91-7224C49458BB}"/>
                <c:ext xmlns:c16="http://schemas.microsoft.com/office/drawing/2014/chart" uri="{C3380CC4-5D6E-409C-BE32-E72D297353CC}">
                  <c16:uniqueId val="{00000018-E5FE-4C55-94F3-0B2AFAA15313}"/>
                </c:ext>
              </c:extLst>
            </c:dLbl>
            <c:dLbl>
              <c:idx val="7"/>
              <c:delete val="1"/>
              <c:extLst>
                <c:ext xmlns:c15="http://schemas.microsoft.com/office/drawing/2012/chart" uri="{CE6537A1-D6FC-4f65-9D91-7224C49458BB}"/>
                <c:ext xmlns:c16="http://schemas.microsoft.com/office/drawing/2014/chart" uri="{C3380CC4-5D6E-409C-BE32-E72D297353CC}">
                  <c16:uniqueId val="{00000019-E5FE-4C55-94F3-0B2AFAA15313}"/>
                </c:ext>
              </c:extLst>
            </c:dLbl>
            <c:dLbl>
              <c:idx val="8"/>
              <c:delete val="1"/>
              <c:extLst>
                <c:ext xmlns:c15="http://schemas.microsoft.com/office/drawing/2012/chart" uri="{CE6537A1-D6FC-4f65-9D91-7224C49458BB}"/>
                <c:ext xmlns:c16="http://schemas.microsoft.com/office/drawing/2014/chart" uri="{C3380CC4-5D6E-409C-BE32-E72D297353CC}">
                  <c16:uniqueId val="{0000001A-E5FE-4C55-94F3-0B2AFAA15313}"/>
                </c:ext>
              </c:extLst>
            </c:dLbl>
            <c:dLbl>
              <c:idx val="9"/>
              <c:delete val="1"/>
              <c:extLst>
                <c:ext xmlns:c15="http://schemas.microsoft.com/office/drawing/2012/chart" uri="{CE6537A1-D6FC-4f65-9D91-7224C49458BB}"/>
                <c:ext xmlns:c16="http://schemas.microsoft.com/office/drawing/2014/chart" uri="{C3380CC4-5D6E-409C-BE32-E72D297353CC}">
                  <c16:uniqueId val="{0000001B-E5FE-4C55-94F3-0B2AFAA15313}"/>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Sheet6!$C$3:$C$12</c:f>
              <c:strCache>
                <c:ptCount val="10"/>
                <c:pt idx="0">
                  <c:v>東京都</c:v>
                </c:pt>
                <c:pt idx="1">
                  <c:v>大阪府</c:v>
                </c:pt>
                <c:pt idx="2">
                  <c:v>京都府</c:v>
                </c:pt>
                <c:pt idx="3">
                  <c:v>神奈川県</c:v>
                </c:pt>
                <c:pt idx="4">
                  <c:v>福岡県</c:v>
                </c:pt>
                <c:pt idx="5">
                  <c:v>愛知県</c:v>
                </c:pt>
                <c:pt idx="6">
                  <c:v>宮城道</c:v>
                </c:pt>
                <c:pt idx="7">
                  <c:v>茨城県</c:v>
                </c:pt>
                <c:pt idx="8">
                  <c:v>北海道</c:v>
                </c:pt>
                <c:pt idx="9">
                  <c:v>静岡県</c:v>
                </c:pt>
              </c:strCache>
            </c:strRef>
          </c:cat>
          <c:val>
            <c:numRef>
              <c:f>Sheet6!$F$3:$F$12</c:f>
              <c:numCache>
                <c:formatCode>General</c:formatCode>
                <c:ptCount val="10"/>
                <c:pt idx="0">
                  <c:v>771</c:v>
                </c:pt>
                <c:pt idx="1">
                  <c:v>173</c:v>
                </c:pt>
                <c:pt idx="2">
                  <c:v>171</c:v>
                </c:pt>
                <c:pt idx="3">
                  <c:v>136</c:v>
                </c:pt>
                <c:pt idx="4">
                  <c:v>136</c:v>
                </c:pt>
                <c:pt idx="5">
                  <c:v>106</c:v>
                </c:pt>
                <c:pt idx="6">
                  <c:v>91</c:v>
                </c:pt>
                <c:pt idx="7">
                  <c:v>82</c:v>
                </c:pt>
                <c:pt idx="8">
                  <c:v>76</c:v>
                </c:pt>
                <c:pt idx="9">
                  <c:v>61</c:v>
                </c:pt>
              </c:numCache>
            </c:numRef>
          </c:val>
          <c:extLst>
            <c:ext xmlns:c16="http://schemas.microsoft.com/office/drawing/2014/chart" uri="{C3380CC4-5D6E-409C-BE32-E72D297353CC}">
              <c16:uniqueId val="{0000001C-E5FE-4C55-94F3-0B2AFAA15313}"/>
            </c:ext>
          </c:extLst>
        </c:ser>
        <c:ser>
          <c:idx val="3"/>
          <c:order val="3"/>
          <c:tx>
            <c:strRef>
              <c:f>Sheet6!$G$2</c:f>
              <c:strCache>
                <c:ptCount val="1"/>
                <c:pt idx="0">
                  <c:v>2020年度</c:v>
                </c:pt>
              </c:strCache>
            </c:strRef>
          </c:tx>
          <c:spPr>
            <a:solidFill>
              <a:schemeClr val="accent1">
                <a:shade val="58000"/>
              </a:schemeClr>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1E-E5FE-4C55-94F3-0B2AFAA15313}"/>
              </c:ext>
            </c:extLst>
          </c:dPt>
          <c:dLbls>
            <c:dLbl>
              <c:idx val="2"/>
              <c:layout>
                <c:manualLayout>
                  <c:x val="2.4332606420665931E-3"/>
                  <c:y val="-1.373118449305980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E5FE-4C55-94F3-0B2AFAA15313}"/>
                </c:ext>
              </c:extLst>
            </c:dLbl>
            <c:dLbl>
              <c:idx val="3"/>
              <c:layout>
                <c:manualLayout>
                  <c:x val="1.0949658401307481E-2"/>
                  <c:y val="-1.6909173335960741E-2"/>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manualLayout>
                      <c:w val="5.6366386975809556E-2"/>
                      <c:h val="8.5888739203360639E-2"/>
                    </c:manualLayout>
                  </c15:layout>
                </c:ext>
                <c:ext xmlns:c16="http://schemas.microsoft.com/office/drawing/2014/chart" uri="{C3380CC4-5D6E-409C-BE32-E72D297353CC}">
                  <c16:uniqueId val="{00000020-E5FE-4C55-94F3-0B2AFAA15313}"/>
                </c:ext>
              </c:extLst>
            </c:dLbl>
            <c:dLbl>
              <c:idx val="4"/>
              <c:layout>
                <c:manualLayout>
                  <c:x val="1.4772213312553822E-2"/>
                  <c:y val="-1.8517903953042494E-2"/>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manualLayout>
                      <c:w val="6.8877989106451223E-2"/>
                      <c:h val="5.8007054292649032E-2"/>
                    </c:manualLayout>
                  </c15:layout>
                </c:ext>
                <c:ext xmlns:c16="http://schemas.microsoft.com/office/drawing/2014/chart" uri="{C3380CC4-5D6E-409C-BE32-E72D297353CC}">
                  <c16:uniqueId val="{00000021-E5FE-4C55-94F3-0B2AFAA15313}"/>
                </c:ext>
              </c:extLst>
            </c:dLbl>
            <c:dLbl>
              <c:idx val="5"/>
              <c:layout>
                <c:manualLayout>
                  <c:x val="1.1689207892792475E-2"/>
                  <c:y val="-1.338141527056415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2-E5FE-4C55-94F3-0B2AFAA15313}"/>
                </c:ext>
              </c:extLst>
            </c:dLbl>
            <c:dLbl>
              <c:idx val="6"/>
              <c:layout>
                <c:manualLayout>
                  <c:x val="0"/>
                  <c:y val="8.454503454363654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E5FE-4C55-94F3-0B2AFAA15313}"/>
                </c:ext>
              </c:extLst>
            </c:dLbl>
            <c:dLbl>
              <c:idx val="7"/>
              <c:layout>
                <c:manualLayout>
                  <c:x val="0"/>
                  <c:y val="8.454503454363654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4-E5FE-4C55-94F3-0B2AFAA15313}"/>
                </c:ext>
              </c:extLst>
            </c:dLbl>
            <c:dLbl>
              <c:idx val="8"/>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5-E5FE-4C55-94F3-0B2AFAA15313}"/>
                </c:ext>
              </c:extLst>
            </c:dLbl>
            <c:dLbl>
              <c:idx val="9"/>
              <c:layout>
                <c:manualLayout>
                  <c:x val="2.8963003887120756E-3"/>
                  <c:y val="6.4104441743145528E-3"/>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manualLayout>
                      <c:w val="4.1233680841825458E-2"/>
                      <c:h val="6.6642789906254871E-2"/>
                    </c:manualLayout>
                  </c15:layout>
                </c:ext>
                <c:ext xmlns:c16="http://schemas.microsoft.com/office/drawing/2014/chart" uri="{C3380CC4-5D6E-409C-BE32-E72D297353CC}">
                  <c16:uniqueId val="{00000026-E5FE-4C55-94F3-0B2AFAA15313}"/>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Sheet6!$C$3:$C$12</c:f>
              <c:strCache>
                <c:ptCount val="10"/>
                <c:pt idx="0">
                  <c:v>東京都</c:v>
                </c:pt>
                <c:pt idx="1">
                  <c:v>大阪府</c:v>
                </c:pt>
                <c:pt idx="2">
                  <c:v>京都府</c:v>
                </c:pt>
                <c:pt idx="3">
                  <c:v>神奈川県</c:v>
                </c:pt>
                <c:pt idx="4">
                  <c:v>福岡県</c:v>
                </c:pt>
                <c:pt idx="5">
                  <c:v>愛知県</c:v>
                </c:pt>
                <c:pt idx="6">
                  <c:v>宮城道</c:v>
                </c:pt>
                <c:pt idx="7">
                  <c:v>茨城県</c:v>
                </c:pt>
                <c:pt idx="8">
                  <c:v>北海道</c:v>
                </c:pt>
                <c:pt idx="9">
                  <c:v>静岡県</c:v>
                </c:pt>
              </c:strCache>
            </c:strRef>
          </c:cat>
          <c:val>
            <c:numRef>
              <c:f>Sheet6!$G$3:$G$12</c:f>
              <c:numCache>
                <c:formatCode>General</c:formatCode>
                <c:ptCount val="10"/>
                <c:pt idx="0">
                  <c:v>931</c:v>
                </c:pt>
                <c:pt idx="1">
                  <c:v>218</c:v>
                </c:pt>
                <c:pt idx="2">
                  <c:v>196</c:v>
                </c:pt>
                <c:pt idx="3">
                  <c:v>150</c:v>
                </c:pt>
                <c:pt idx="4">
                  <c:v>150</c:v>
                </c:pt>
                <c:pt idx="5">
                  <c:v>117</c:v>
                </c:pt>
                <c:pt idx="6">
                  <c:v>109</c:v>
                </c:pt>
                <c:pt idx="7">
                  <c:v>101</c:v>
                </c:pt>
                <c:pt idx="8">
                  <c:v>77</c:v>
                </c:pt>
                <c:pt idx="9">
                  <c:v>67</c:v>
                </c:pt>
              </c:numCache>
            </c:numRef>
          </c:val>
          <c:extLst>
            <c:ext xmlns:c16="http://schemas.microsoft.com/office/drawing/2014/chart" uri="{C3380CC4-5D6E-409C-BE32-E72D297353CC}">
              <c16:uniqueId val="{00000027-E5FE-4C55-94F3-0B2AFAA15313}"/>
            </c:ext>
          </c:extLst>
        </c:ser>
        <c:dLbls>
          <c:dLblPos val="outEnd"/>
          <c:showLegendKey val="0"/>
          <c:showVal val="1"/>
          <c:showCatName val="0"/>
          <c:showSerName val="0"/>
          <c:showPercent val="0"/>
          <c:showBubbleSize val="0"/>
        </c:dLbls>
        <c:gapWidth val="219"/>
        <c:overlap val="-27"/>
        <c:axId val="862049440"/>
        <c:axId val="863903424"/>
      </c:barChart>
      <c:catAx>
        <c:axId val="862049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63903424"/>
        <c:crosses val="autoZero"/>
        <c:auto val="1"/>
        <c:lblAlgn val="ctr"/>
        <c:lblOffset val="100"/>
        <c:noMultiLvlLbl val="0"/>
      </c:catAx>
      <c:valAx>
        <c:axId val="863903424"/>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r>
                  <a:rPr lang="ja-JP" altLang="en-US" sz="800"/>
                  <a:t>（件）</a:t>
                </a:r>
              </a:p>
            </c:rich>
          </c:tx>
          <c:layout>
            <c:manualLayout>
              <c:xMode val="edge"/>
              <c:yMode val="edge"/>
              <c:x val="1.9067346258880426E-2"/>
              <c:y val="9.5560994426927462E-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620494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08746665226642"/>
          <c:y val="0.17524963193794282"/>
          <c:w val="0.8564934776492884"/>
          <c:h val="0.63253970363909007"/>
        </c:manualLayout>
      </c:layout>
      <c:lineChart>
        <c:grouping val="standard"/>
        <c:varyColors val="0"/>
        <c:ser>
          <c:idx val="0"/>
          <c:order val="0"/>
          <c:tx>
            <c:strRef>
              <c:f>[1]Sheet1!$M$7</c:f>
              <c:strCache>
                <c:ptCount val="1"/>
                <c:pt idx="0">
                  <c:v>訪日外客数</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numFmt formatCode="#,##0_);[Red]\(#,##0\)" sourceLinked="0"/>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[1]Sheet1!$L$8:$L$18</c:f>
              <c:strCache>
                <c:ptCount val="11"/>
                <c:pt idx="0">
                  <c:v>2009年</c:v>
                </c:pt>
                <c:pt idx="1">
                  <c:v>2010年</c:v>
                </c:pt>
                <c:pt idx="2">
                  <c:v>2011年</c:v>
                </c:pt>
                <c:pt idx="3">
                  <c:v>2012年</c:v>
                </c:pt>
                <c:pt idx="4">
                  <c:v>2013年</c:v>
                </c:pt>
                <c:pt idx="5">
                  <c:v>2014年</c:v>
                </c:pt>
                <c:pt idx="6">
                  <c:v>2015年</c:v>
                </c:pt>
                <c:pt idx="7">
                  <c:v>2016年</c:v>
                </c:pt>
                <c:pt idx="8">
                  <c:v>2017年</c:v>
                </c:pt>
                <c:pt idx="9">
                  <c:v>2018年</c:v>
                </c:pt>
                <c:pt idx="10">
                  <c:v>2019年</c:v>
                </c:pt>
              </c:strCache>
            </c:strRef>
          </c:cat>
          <c:val>
            <c:numRef>
              <c:f>[1]Sheet1!$M$8:$M$18</c:f>
              <c:numCache>
                <c:formatCode>General</c:formatCode>
                <c:ptCount val="11"/>
                <c:pt idx="0">
                  <c:v>678.96579999999994</c:v>
                </c:pt>
                <c:pt idx="1">
                  <c:v>861.11749999999995</c:v>
                </c:pt>
                <c:pt idx="2">
                  <c:v>621.87519999999995</c:v>
                </c:pt>
                <c:pt idx="3">
                  <c:v>835.81050000000005</c:v>
                </c:pt>
                <c:pt idx="4">
                  <c:v>1036.3904</c:v>
                </c:pt>
                <c:pt idx="5">
                  <c:v>1341.3467000000001</c:v>
                </c:pt>
                <c:pt idx="6">
                  <c:v>1973.7409</c:v>
                </c:pt>
                <c:pt idx="7">
                  <c:v>2403.9699999999998</c:v>
                </c:pt>
                <c:pt idx="8">
                  <c:v>2869.1073000000001</c:v>
                </c:pt>
                <c:pt idx="9">
                  <c:v>3119.1855999999998</c:v>
                </c:pt>
                <c:pt idx="10">
                  <c:v>3188.2049000000002</c:v>
                </c:pt>
              </c:numCache>
            </c:numRef>
          </c:val>
          <c:smooth val="0"/>
          <c:extLst>
            <c:ext xmlns:c16="http://schemas.microsoft.com/office/drawing/2014/chart" uri="{C3380CC4-5D6E-409C-BE32-E72D297353CC}">
              <c16:uniqueId val="{00000000-E0EB-491C-BF42-F4AD0324B369}"/>
            </c:ext>
          </c:extLst>
        </c:ser>
        <c:dLbls>
          <c:dLblPos val="t"/>
          <c:showLegendKey val="0"/>
          <c:showVal val="1"/>
          <c:showCatName val="0"/>
          <c:showSerName val="0"/>
          <c:showPercent val="0"/>
          <c:showBubbleSize val="0"/>
        </c:dLbls>
        <c:marker val="1"/>
        <c:smooth val="0"/>
        <c:axId val="1192326960"/>
        <c:axId val="1193972672"/>
      </c:lineChart>
      <c:catAx>
        <c:axId val="1192326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1193972672"/>
        <c:crosses val="autoZero"/>
        <c:auto val="1"/>
        <c:lblAlgn val="ctr"/>
        <c:lblOffset val="100"/>
        <c:noMultiLvlLbl val="0"/>
      </c:catAx>
      <c:valAx>
        <c:axId val="11939726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r>
                  <a:rPr lang="ja-JP"/>
                  <a:t>（万人）</a:t>
                </a:r>
              </a:p>
            </c:rich>
          </c:tx>
          <c:layout>
            <c:manualLayout>
              <c:xMode val="edge"/>
              <c:yMode val="edge"/>
              <c:x val="4.9776636597455515E-2"/>
              <c:y val="9.0626255165263278E-2"/>
            </c:manualLayout>
          </c:layout>
          <c:overlay val="0"/>
          <c:spPr>
            <a:noFill/>
            <a:ln>
              <a:noFill/>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119232696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100"/>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0"/>
    </c:view3D>
    <c:floor>
      <c:thickness val="0"/>
    </c:floor>
    <c:sideWall>
      <c:thickness val="0"/>
    </c:sideWall>
    <c:backWall>
      <c:thickness val="0"/>
    </c:backWall>
    <c:plotArea>
      <c:layout/>
      <c:pie3DChart>
        <c:varyColors val="1"/>
        <c:ser>
          <c:idx val="0"/>
          <c:order val="0"/>
          <c:dPt>
            <c:idx val="0"/>
            <c:bubble3D val="0"/>
            <c:extLst>
              <c:ext xmlns:c16="http://schemas.microsoft.com/office/drawing/2014/chart" uri="{C3380CC4-5D6E-409C-BE32-E72D297353CC}">
                <c16:uniqueId val="{00000000-D930-4EE5-A2B9-F841B93E6AE7}"/>
              </c:ext>
            </c:extLst>
          </c:dPt>
          <c:dPt>
            <c:idx val="1"/>
            <c:bubble3D val="0"/>
            <c:explosion val="34"/>
            <c:extLst>
              <c:ext xmlns:c16="http://schemas.microsoft.com/office/drawing/2014/chart" uri="{C3380CC4-5D6E-409C-BE32-E72D297353CC}">
                <c16:uniqueId val="{00000002-D930-4EE5-A2B9-F841B93E6AE7}"/>
              </c:ext>
            </c:extLst>
          </c:dPt>
          <c:dPt>
            <c:idx val="2"/>
            <c:bubble3D val="0"/>
            <c:extLst>
              <c:ext xmlns:c16="http://schemas.microsoft.com/office/drawing/2014/chart" uri="{C3380CC4-5D6E-409C-BE32-E72D297353CC}">
                <c16:uniqueId val="{00000003-D930-4EE5-A2B9-F841B93E6AE7}"/>
              </c:ext>
            </c:extLst>
          </c:dPt>
          <c:dPt>
            <c:idx val="3"/>
            <c:bubble3D val="0"/>
            <c:extLst>
              <c:ext xmlns:c16="http://schemas.microsoft.com/office/drawing/2014/chart" uri="{C3380CC4-5D6E-409C-BE32-E72D297353CC}">
                <c16:uniqueId val="{00000004-D930-4EE5-A2B9-F841B93E6AE7}"/>
              </c:ext>
            </c:extLst>
          </c:dPt>
          <c:dPt>
            <c:idx val="4"/>
            <c:bubble3D val="0"/>
            <c:extLst>
              <c:ext xmlns:c16="http://schemas.microsoft.com/office/drawing/2014/chart" uri="{C3380CC4-5D6E-409C-BE32-E72D297353CC}">
                <c16:uniqueId val="{00000005-D930-4EE5-A2B9-F841B93E6AE7}"/>
              </c:ext>
            </c:extLst>
          </c:dPt>
          <c:dLbls>
            <c:dLbl>
              <c:idx val="0"/>
              <c:layout>
                <c:manualLayout>
                  <c:x val="-1.912475260165589E-2"/>
                  <c:y val="-8.2392123493663996E-2"/>
                </c:manualLayout>
              </c:layou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0-D930-4EE5-A2B9-F841B93E6AE7}"/>
                </c:ext>
              </c:extLst>
            </c:dLbl>
            <c:dLbl>
              <c:idx val="2"/>
              <c:layout>
                <c:manualLayout>
                  <c:x val="1.1295318773574077E-3"/>
                  <c:y val="0.10082530930921932"/>
                </c:manualLayout>
              </c:layou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3-D930-4EE5-A2B9-F841B93E6AE7}"/>
                </c:ext>
              </c:extLst>
            </c:dLbl>
            <c:dLbl>
              <c:idx val="3"/>
              <c:layout>
                <c:manualLayout>
                  <c:x val="-1.3315128578554563E-2"/>
                  <c:y val="-2.6133252487186752E-2"/>
                </c:manualLayout>
              </c:layou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4-D930-4EE5-A2B9-F841B93E6AE7}"/>
                </c:ext>
              </c:extLst>
            </c:dLbl>
            <c:dLbl>
              <c:idx val="4"/>
              <c:layout>
                <c:manualLayout>
                  <c:x val="-7.080281438615302E-3"/>
                  <c:y val="-5.5058957904333919E-2"/>
                </c:manualLayout>
              </c:layou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5-D930-4EE5-A2B9-F841B93E6AE7}"/>
                </c:ext>
              </c:extLst>
            </c:dLbl>
            <c:spPr>
              <a:noFill/>
              <a:ln w="25400">
                <a:noFill/>
              </a:ln>
            </c:spPr>
            <c:showLegendKey val="0"/>
            <c:showVal val="1"/>
            <c:showCatName val="1"/>
            <c:showSerName val="0"/>
            <c:showPercent val="0"/>
            <c:showBubbleSize val="0"/>
            <c:separator> </c:separator>
            <c:showLeaderLines val="1"/>
            <c:extLst>
              <c:ext xmlns:c15="http://schemas.microsoft.com/office/drawing/2012/chart" uri="{CE6537A1-D6FC-4f65-9D91-7224C49458BB}">
                <c15:layout/>
              </c:ext>
            </c:extLst>
          </c:dLbls>
          <c:cat>
            <c:strRef>
              <c:f>グラフ2019!$D$5:$H$5</c:f>
              <c:strCache>
                <c:ptCount val="5"/>
                <c:pt idx="0">
                  <c:v>成田空港</c:v>
                </c:pt>
                <c:pt idx="1">
                  <c:v>関西空港</c:v>
                </c:pt>
                <c:pt idx="2">
                  <c:v>羽田空港</c:v>
                </c:pt>
                <c:pt idx="3">
                  <c:v>中部空港</c:v>
                </c:pt>
                <c:pt idx="4">
                  <c:v>その他</c:v>
                </c:pt>
              </c:strCache>
            </c:strRef>
          </c:cat>
          <c:val>
            <c:numRef>
              <c:f>グラフ2019!$D$8:$H$8</c:f>
              <c:numCache>
                <c:formatCode>0.0%</c:formatCode>
                <c:ptCount val="5"/>
                <c:pt idx="0">
                  <c:v>0.28789949228816109</c:v>
                </c:pt>
                <c:pt idx="1">
                  <c:v>0.26863728200617309</c:v>
                </c:pt>
                <c:pt idx="2">
                  <c:v>0.13749489814388149</c:v>
                </c:pt>
                <c:pt idx="3">
                  <c:v>5.6961035174101511E-2</c:v>
                </c:pt>
                <c:pt idx="4">
                  <c:v>0.24900729238768277</c:v>
                </c:pt>
              </c:numCache>
            </c:numRef>
          </c:val>
          <c:extLst>
            <c:ext xmlns:c16="http://schemas.microsoft.com/office/drawing/2014/chart" uri="{C3380CC4-5D6E-409C-BE32-E72D297353CC}">
              <c16:uniqueId val="{00000006-D930-4EE5-A2B9-F841B93E6AE7}"/>
            </c:ext>
          </c:extLst>
        </c:ser>
        <c:dLbls>
          <c:showLegendKey val="0"/>
          <c:showVal val="0"/>
          <c:showCatName val="0"/>
          <c:showSerName val="0"/>
          <c:showPercent val="0"/>
          <c:showBubbleSize val="0"/>
          <c:showLeaderLines val="1"/>
        </c:dLbls>
      </c:pie3DChart>
      <c:spPr>
        <a:noFill/>
        <a:ln w="25400">
          <a:noFill/>
        </a:ln>
      </c:spPr>
    </c:plotArea>
    <c:plotVisOnly val="1"/>
    <c:dispBlanksAs val="gap"/>
    <c:showDLblsOverMax val="0"/>
  </c:chart>
  <c:txPr>
    <a:bodyPr/>
    <a:lstStyle/>
    <a:p>
      <a:pPr>
        <a:defRPr sz="1200"/>
      </a:pPr>
      <a:endParaRPr lang="ja-JP"/>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drawings/drawing1.xml><?xml version="1.0" encoding="utf-8"?>
<c:userShapes xmlns:c="http://schemas.openxmlformats.org/drawingml/2006/chart">
  <cdr:relSizeAnchor xmlns:cdr="http://schemas.openxmlformats.org/drawingml/2006/chartDrawing">
    <cdr:from>
      <cdr:x>0.00542</cdr:x>
      <cdr:y>0.02007</cdr:y>
    </cdr:from>
    <cdr:to>
      <cdr:x>0.11079</cdr:x>
      <cdr:y>0.0876</cdr:y>
    </cdr:to>
    <cdr:sp macro="" textlink="">
      <cdr:nvSpPr>
        <cdr:cNvPr id="2" name="テキスト ボックス 1"/>
        <cdr:cNvSpPr txBox="1"/>
      </cdr:nvSpPr>
      <cdr:spPr>
        <a:xfrm xmlns:a="http://schemas.openxmlformats.org/drawingml/2006/main">
          <a:off x="23602" y="80287"/>
          <a:ext cx="458994" cy="27013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ja-JP" sz="900" dirty="0"/>
            <a:t>(</a:t>
          </a:r>
          <a:r>
            <a:rPr lang="ja-JP" altLang="en-US" sz="900" dirty="0"/>
            <a:t>円</a:t>
          </a:r>
          <a:r>
            <a:rPr lang="en-US" altLang="ja-JP" sz="900" dirty="0"/>
            <a:t>)</a:t>
          </a:r>
          <a:endParaRPr lang="ja-JP" altLang="en-US" sz="9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39D539-0668-4B62-AC46-96002089F894}" type="datetimeFigureOut">
              <a:rPr kumimoji="1" lang="ja-JP" altLang="en-US" smtClean="0"/>
              <a:t>2021/12/24</a:t>
            </a:fld>
            <a:endParaRPr kumimoji="1" lang="ja-JP" altLang="en-US"/>
          </a:p>
        </p:txBody>
      </p:sp>
      <p:sp>
        <p:nvSpPr>
          <p:cNvPr id="4" name="スライド イメージ プレースホルダー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E0B3F8-AD52-4D37-A90E-9BDA88D829E8}" type="slidenum">
              <a:rPr kumimoji="1" lang="ja-JP" altLang="en-US" smtClean="0"/>
              <a:t>‹#›</a:t>
            </a:fld>
            <a:endParaRPr kumimoji="1" lang="ja-JP" altLang="en-US"/>
          </a:p>
        </p:txBody>
      </p:sp>
    </p:spTree>
    <p:extLst>
      <p:ext uri="{BB962C8B-B14F-4D97-AF65-F5344CB8AC3E}">
        <p14:creationId xmlns:p14="http://schemas.microsoft.com/office/powerpoint/2010/main" val="361011856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A07E17A-9E4C-46B1-B246-65FCE82AE662}" type="slidenum">
              <a:rPr kumimoji="1" lang="ja-JP" altLang="en-US" smtClean="0"/>
              <a:t>‹#›</a:t>
            </a:fld>
            <a:endParaRPr kumimoji="1" lang="ja-JP" altLang="en-US"/>
          </a:p>
        </p:txBody>
      </p:sp>
    </p:spTree>
    <p:extLst>
      <p:ext uri="{BB962C8B-B14F-4D97-AF65-F5344CB8AC3E}">
        <p14:creationId xmlns:p14="http://schemas.microsoft.com/office/powerpoint/2010/main" val="2939688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A07E17A-9E4C-46B1-B246-65FCE82AE662}" type="slidenum">
              <a:rPr kumimoji="1" lang="ja-JP" altLang="en-US" smtClean="0"/>
              <a:t>‹#›</a:t>
            </a:fld>
            <a:endParaRPr kumimoji="1" lang="ja-JP" altLang="en-US"/>
          </a:p>
        </p:txBody>
      </p:sp>
    </p:spTree>
    <p:extLst>
      <p:ext uri="{BB962C8B-B14F-4D97-AF65-F5344CB8AC3E}">
        <p14:creationId xmlns:p14="http://schemas.microsoft.com/office/powerpoint/2010/main" val="2183334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A07E17A-9E4C-46B1-B246-65FCE82AE662}" type="slidenum">
              <a:rPr kumimoji="1" lang="ja-JP" altLang="en-US" smtClean="0"/>
              <a:t>‹#›</a:t>
            </a:fld>
            <a:endParaRPr kumimoji="1" lang="ja-JP" altLang="en-US"/>
          </a:p>
        </p:txBody>
      </p:sp>
    </p:spTree>
    <p:extLst>
      <p:ext uri="{BB962C8B-B14F-4D97-AF65-F5344CB8AC3E}">
        <p14:creationId xmlns:p14="http://schemas.microsoft.com/office/powerpoint/2010/main" val="2376156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パタン②">
    <p:spTree>
      <p:nvGrpSpPr>
        <p:cNvPr id="1" name=""/>
        <p:cNvGrpSpPr/>
        <p:nvPr/>
      </p:nvGrpSpPr>
      <p:grpSpPr>
        <a:xfrm>
          <a:off x="0" y="0"/>
          <a:ext cx="0" cy="0"/>
          <a:chOff x="0" y="0"/>
          <a:chExt cx="0" cy="0"/>
        </a:xfrm>
      </p:grpSpPr>
      <p:sp>
        <p:nvSpPr>
          <p:cNvPr id="15" name="テキスト プレースホルダー 11"/>
          <p:cNvSpPr>
            <a:spLocks noGrp="1"/>
          </p:cNvSpPr>
          <p:nvPr>
            <p:ph type="body" sz="quarter" idx="13" hasCustomPrompt="1"/>
          </p:nvPr>
        </p:nvSpPr>
        <p:spPr>
          <a:xfrm>
            <a:off x="593860" y="941249"/>
            <a:ext cx="7683000" cy="360000"/>
          </a:xfrm>
          <a:prstGeom prst="rect">
            <a:avLst/>
          </a:prstGeom>
        </p:spPr>
        <p:txBody>
          <a:bodyPr anchor="ctr">
            <a:normAutofit/>
          </a:bodyPr>
          <a:lstStyle>
            <a:lvl1pPr marL="0" indent="0" algn="l">
              <a:buNone/>
              <a:defRPr sz="1400">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チャートタイトル</a:t>
            </a:r>
          </a:p>
        </p:txBody>
      </p:sp>
      <p:sp>
        <p:nvSpPr>
          <p:cNvPr id="17" name="テキスト プレースホルダー 11"/>
          <p:cNvSpPr>
            <a:spLocks noGrp="1"/>
          </p:cNvSpPr>
          <p:nvPr>
            <p:ph type="body" sz="quarter" idx="16" hasCustomPrompt="1"/>
          </p:nvPr>
        </p:nvSpPr>
        <p:spPr>
          <a:xfrm>
            <a:off x="5712670" y="76560"/>
            <a:ext cx="3973868" cy="424742"/>
          </a:xfrm>
          <a:prstGeom prst="rect">
            <a:avLst/>
          </a:prstGeom>
        </p:spPr>
        <p:txBody>
          <a:bodyPr anchor="ctr">
            <a:noAutofit/>
          </a:bodyPr>
          <a:lstStyle>
            <a:lvl1pPr marL="0" indent="0" algn="l">
              <a:buNone/>
              <a:defRPr sz="1600" b="0">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lang="ja-JP" altLang="en-US" dirty="0"/>
              <a:t>阪神間ベイエリア活性化に関する調査　</a:t>
            </a:r>
            <a:endParaRPr kumimoji="1" lang="ja-JP" altLang="en-US" dirty="0"/>
          </a:p>
        </p:txBody>
      </p:sp>
      <p:cxnSp>
        <p:nvCxnSpPr>
          <p:cNvPr id="20" name="直線コネクタ 19"/>
          <p:cNvCxnSpPr>
            <a:cxnSpLocks/>
          </p:cNvCxnSpPr>
          <p:nvPr userDrawn="1"/>
        </p:nvCxnSpPr>
        <p:spPr>
          <a:xfrm>
            <a:off x="467783" y="883281"/>
            <a:ext cx="907857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スライド番号プレースホルダー 5"/>
          <p:cNvSpPr>
            <a:spLocks noGrp="1"/>
          </p:cNvSpPr>
          <p:nvPr>
            <p:ph type="sldNum" sz="quarter" idx="12"/>
          </p:nvPr>
        </p:nvSpPr>
        <p:spPr>
          <a:xfrm>
            <a:off x="6574560" y="6322047"/>
            <a:ext cx="2863657" cy="365125"/>
          </a:xfrm>
          <a:prstGeom prst="rect">
            <a:avLst/>
          </a:prstGeom>
        </p:spPr>
        <p:txBody>
          <a:bodyPr/>
          <a:lstStyle>
            <a:lvl1pPr algn="r">
              <a:defRPr sz="1200"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r>
              <a:rPr lang="en-US" altLang="ja-JP" dirty="0"/>
              <a:t>1-</a:t>
            </a:r>
            <a:fld id="{B424A714-972D-431A-872C-1B0FE76119C1}" type="slidenum">
              <a:rPr lang="ja-JP" altLang="en-US" smtClean="0"/>
              <a:pPr/>
              <a:t>‹#›</a:t>
            </a:fld>
            <a:endParaRPr lang="ja-JP" altLang="en-US" dirty="0"/>
          </a:p>
        </p:txBody>
      </p:sp>
      <p:sp>
        <p:nvSpPr>
          <p:cNvPr id="27" name="テキスト プレースホルダー 11"/>
          <p:cNvSpPr>
            <a:spLocks noGrp="1"/>
          </p:cNvSpPr>
          <p:nvPr>
            <p:ph type="body" sz="quarter" idx="17" hasCustomPrompt="1"/>
          </p:nvPr>
        </p:nvSpPr>
        <p:spPr>
          <a:xfrm>
            <a:off x="467783" y="6322046"/>
            <a:ext cx="5850000" cy="360000"/>
          </a:xfrm>
          <a:prstGeom prst="rect">
            <a:avLst/>
          </a:prstGeom>
        </p:spPr>
        <p:txBody>
          <a:bodyPr anchor="ctr">
            <a:normAutofit/>
          </a:bodyPr>
          <a:lstStyle>
            <a:lvl1pPr marL="0" indent="0" algn="l">
              <a:buNone/>
              <a:defRPr sz="900">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チャプタータイトル</a:t>
            </a:r>
          </a:p>
        </p:txBody>
      </p:sp>
    </p:spTree>
    <p:extLst>
      <p:ext uri="{BB962C8B-B14F-4D97-AF65-F5344CB8AC3E}">
        <p14:creationId xmlns:p14="http://schemas.microsoft.com/office/powerpoint/2010/main" val="997024905"/>
      </p:ext>
    </p:extLst>
  </p:cSld>
  <p:clrMapOvr>
    <a:masterClrMapping/>
  </p:clrMapOvr>
  <p:extLst>
    <p:ext uri="{DCECCB84-F9BA-43D5-87BE-67443E8EF086}">
      <p15:sldGuideLst xmlns:p15="http://schemas.microsoft.com/office/powerpoint/2012/main">
        <p15:guide id="1" pos="272">
          <p15:clr>
            <a:srgbClr val="FBAE40"/>
          </p15:clr>
        </p15:guide>
        <p15:guide id="2" pos="5488">
          <p15:clr>
            <a:srgbClr val="FBAE40"/>
          </p15:clr>
        </p15:guide>
        <p15:guide id="3" orient="horz" pos="3974">
          <p15:clr>
            <a:srgbClr val="FBAE40"/>
          </p15:clr>
        </p15:guide>
        <p15:guide id="4" orient="horz" pos="845">
          <p15:clr>
            <a:srgbClr val="FBAE40"/>
          </p15:clr>
        </p15:guide>
        <p15:guide id="5" orient="horz" pos="572">
          <p15:clr>
            <a:srgbClr val="FBAE40"/>
          </p15:clr>
        </p15:guide>
        <p15:guide id="6" orient="horz" pos="11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0" y="249015"/>
            <a:ext cx="9906000" cy="360000"/>
          </a:xfrm>
          <a:solidFill>
            <a:schemeClr val="accent1">
              <a:lumMod val="60000"/>
              <a:lumOff val="40000"/>
            </a:schemeClr>
          </a:solidFill>
          <a:scene3d>
            <a:camera prst="orthographicFront"/>
            <a:lightRig rig="threePt" dir="t"/>
          </a:scene3d>
          <a:sp3d>
            <a:bevelT/>
          </a:sp3d>
        </p:spPr>
        <p:txBody>
          <a:bodyPr lIns="108000" tIns="0" rIns="0" bIns="0">
            <a:noAutofit/>
          </a:bodyPr>
          <a:lstStyle>
            <a:lvl1pPr>
              <a:lnSpc>
                <a:spcPts val="2600"/>
              </a:lnSpc>
              <a:defRPr sz="1800">
                <a:latin typeface="UD デジタル 教科書体 NK-B" panose="02020700000000000000" pitchFamily="18" charset="-128"/>
                <a:ea typeface="UD デジタル 教科書体 NK-B" panose="02020700000000000000" pitchFamily="18" charset="-128"/>
              </a:defRPr>
            </a:lvl1pPr>
          </a:lstStyle>
          <a:p>
            <a:r>
              <a:rPr lang="ja-JP" altLang="en-US" dirty="0"/>
              <a:t>マスター タイトルの書式設定</a:t>
            </a:r>
            <a:endParaRPr lang="en-US" dirty="0"/>
          </a:p>
        </p:txBody>
      </p:sp>
      <p:sp>
        <p:nvSpPr>
          <p:cNvPr id="6" name="Slide Number Placeholder 5"/>
          <p:cNvSpPr>
            <a:spLocks noGrp="1"/>
          </p:cNvSpPr>
          <p:nvPr>
            <p:ph type="sldNum" sz="quarter" idx="12"/>
          </p:nvPr>
        </p:nvSpPr>
        <p:spPr>
          <a:xfrm>
            <a:off x="9395790" y="6466371"/>
            <a:ext cx="496957" cy="365125"/>
          </a:xfrm>
        </p:spPr>
        <p:txBody>
          <a:bodyPr/>
          <a:lstStyle>
            <a:lvl1pPr>
              <a:defRPr sz="900">
                <a:latin typeface="UD デジタル 教科書体 NK-R" panose="02020400000000000000" pitchFamily="18" charset="-128"/>
                <a:ea typeface="UD デジタル 教科書体 NK-R" panose="02020400000000000000" pitchFamily="18" charset="-128"/>
              </a:defRPr>
            </a:lvl1pPr>
          </a:lstStyle>
          <a:p>
            <a:fld id="{702E0BBC-4F40-48E0-ABDE-2560DC2FE617}" type="slidenum">
              <a:rPr kumimoji="1" lang="ja-JP" altLang="en-US" smtClean="0"/>
              <a:pPr/>
              <a:t>‹#›</a:t>
            </a:fld>
            <a:endParaRPr kumimoji="1" lang="ja-JP" altLang="en-US"/>
          </a:p>
        </p:txBody>
      </p:sp>
    </p:spTree>
    <p:extLst>
      <p:ext uri="{BB962C8B-B14F-4D97-AF65-F5344CB8AC3E}">
        <p14:creationId xmlns:p14="http://schemas.microsoft.com/office/powerpoint/2010/main" val="2574882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A07E17A-9E4C-46B1-B246-65FCE82AE662}" type="slidenum">
              <a:rPr kumimoji="1" lang="ja-JP" altLang="en-US" smtClean="0"/>
              <a:t>‹#›</a:t>
            </a:fld>
            <a:endParaRPr kumimoji="1" lang="ja-JP" altLang="en-US"/>
          </a:p>
        </p:txBody>
      </p:sp>
    </p:spTree>
    <p:extLst>
      <p:ext uri="{BB962C8B-B14F-4D97-AF65-F5344CB8AC3E}">
        <p14:creationId xmlns:p14="http://schemas.microsoft.com/office/powerpoint/2010/main" val="1332344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A07E17A-9E4C-46B1-B246-65FCE82AE662}" type="slidenum">
              <a:rPr kumimoji="1" lang="ja-JP" altLang="en-US" smtClean="0"/>
              <a:t>‹#›</a:t>
            </a:fld>
            <a:endParaRPr kumimoji="1" lang="ja-JP" altLang="en-US"/>
          </a:p>
        </p:txBody>
      </p:sp>
    </p:spTree>
    <p:extLst>
      <p:ext uri="{BB962C8B-B14F-4D97-AF65-F5344CB8AC3E}">
        <p14:creationId xmlns:p14="http://schemas.microsoft.com/office/powerpoint/2010/main" val="3254080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A07E17A-9E4C-46B1-B246-65FCE82AE662}" type="slidenum">
              <a:rPr kumimoji="1" lang="ja-JP" altLang="en-US" smtClean="0"/>
              <a:t>‹#›</a:t>
            </a:fld>
            <a:endParaRPr kumimoji="1" lang="ja-JP" altLang="en-US"/>
          </a:p>
        </p:txBody>
      </p:sp>
    </p:spTree>
    <p:extLst>
      <p:ext uri="{BB962C8B-B14F-4D97-AF65-F5344CB8AC3E}">
        <p14:creationId xmlns:p14="http://schemas.microsoft.com/office/powerpoint/2010/main" val="2866645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A07E17A-9E4C-46B1-B246-65FCE82AE662}" type="slidenum">
              <a:rPr kumimoji="1" lang="ja-JP" altLang="en-US" smtClean="0"/>
              <a:t>‹#›</a:t>
            </a:fld>
            <a:endParaRPr kumimoji="1" lang="ja-JP" altLang="en-US"/>
          </a:p>
        </p:txBody>
      </p:sp>
    </p:spTree>
    <p:extLst>
      <p:ext uri="{BB962C8B-B14F-4D97-AF65-F5344CB8AC3E}">
        <p14:creationId xmlns:p14="http://schemas.microsoft.com/office/powerpoint/2010/main" val="3388483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A07E17A-9E4C-46B1-B246-65FCE82AE662}" type="slidenum">
              <a:rPr kumimoji="1" lang="ja-JP" altLang="en-US" smtClean="0"/>
              <a:t>‹#›</a:t>
            </a:fld>
            <a:endParaRPr kumimoji="1" lang="ja-JP" altLang="en-US"/>
          </a:p>
        </p:txBody>
      </p:sp>
    </p:spTree>
    <p:extLst>
      <p:ext uri="{BB962C8B-B14F-4D97-AF65-F5344CB8AC3E}">
        <p14:creationId xmlns:p14="http://schemas.microsoft.com/office/powerpoint/2010/main" val="1584182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A07E17A-9E4C-46B1-B246-65FCE82AE662}" type="slidenum">
              <a:rPr kumimoji="1" lang="ja-JP" altLang="en-US" smtClean="0"/>
              <a:t>‹#›</a:t>
            </a:fld>
            <a:endParaRPr kumimoji="1" lang="ja-JP" altLang="en-US"/>
          </a:p>
        </p:txBody>
      </p:sp>
    </p:spTree>
    <p:extLst>
      <p:ext uri="{BB962C8B-B14F-4D97-AF65-F5344CB8AC3E}">
        <p14:creationId xmlns:p14="http://schemas.microsoft.com/office/powerpoint/2010/main" val="870872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A07E17A-9E4C-46B1-B246-65FCE82AE662}" type="slidenum">
              <a:rPr kumimoji="1" lang="ja-JP" altLang="en-US" smtClean="0"/>
              <a:t>‹#›</a:t>
            </a:fld>
            <a:endParaRPr kumimoji="1" lang="ja-JP" altLang="en-US"/>
          </a:p>
        </p:txBody>
      </p:sp>
    </p:spTree>
    <p:extLst>
      <p:ext uri="{BB962C8B-B14F-4D97-AF65-F5344CB8AC3E}">
        <p14:creationId xmlns:p14="http://schemas.microsoft.com/office/powerpoint/2010/main" val="2620856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A07E17A-9E4C-46B1-B246-65FCE82AE662}" type="slidenum">
              <a:rPr kumimoji="1" lang="ja-JP" altLang="en-US" smtClean="0"/>
              <a:t>‹#›</a:t>
            </a:fld>
            <a:endParaRPr kumimoji="1" lang="ja-JP" altLang="en-US"/>
          </a:p>
        </p:txBody>
      </p:sp>
    </p:spTree>
    <p:extLst>
      <p:ext uri="{BB962C8B-B14F-4D97-AF65-F5344CB8AC3E}">
        <p14:creationId xmlns:p14="http://schemas.microsoft.com/office/powerpoint/2010/main" val="2188984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07E17A-9E4C-46B1-B246-65FCE82AE662}" type="slidenum">
              <a:rPr kumimoji="1" lang="ja-JP" altLang="en-US" smtClean="0"/>
              <a:t>‹#›</a:t>
            </a:fld>
            <a:endParaRPr kumimoji="1" lang="ja-JP" altLang="en-US"/>
          </a:p>
        </p:txBody>
      </p:sp>
    </p:spTree>
    <p:extLst>
      <p:ext uri="{BB962C8B-B14F-4D97-AF65-F5344CB8AC3E}">
        <p14:creationId xmlns:p14="http://schemas.microsoft.com/office/powerpoint/2010/main" val="3762980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chart" Target="../charts/chart5.xml"/><Relationship Id="rId3" Type="http://schemas.microsoft.com/office/2007/relationships/hdphoto" Target="../media/hdphoto1.wdp"/><Relationship Id="rId7" Type="http://schemas.openxmlformats.org/officeDocument/2006/relationships/chart" Target="../charts/chart4.xml"/><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chart" Target="../charts/chart6.xml"/><Relationship Id="rId1" Type="http://schemas.openxmlformats.org/officeDocument/2006/relationships/slideLayout" Target="../slideLayouts/slideLayout1.xml"/><Relationship Id="rId4" Type="http://schemas.openxmlformats.org/officeDocument/2006/relationships/image" Target="../media/image55.jp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57.PNG"/><Relationship Id="rId4" Type="http://schemas.openxmlformats.org/officeDocument/2006/relationships/image" Target="../media/image56.emf"/></Relationships>
</file>

<file path=ppt/slides/_rels/slide4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gif"/><Relationship Id="rId1" Type="http://schemas.openxmlformats.org/officeDocument/2006/relationships/slideLayout" Target="../slideLayouts/slideLayout1.xml"/><Relationship Id="rId4" Type="http://schemas.openxmlformats.org/officeDocument/2006/relationships/image" Target="../media/image66.gif"/></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chart" Target="../charts/chart8.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chart" Target="../charts/chart9.xml"/><Relationship Id="rId1" Type="http://schemas.openxmlformats.org/officeDocument/2006/relationships/slideLayout" Target="../slideLayouts/slideLayout1.xml"/><Relationship Id="rId4" Type="http://schemas.openxmlformats.org/officeDocument/2006/relationships/chart" Target="../charts/chart10.xml"/></Relationships>
</file>

<file path=ppt/slides/_rels/slide5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3">
            <a:extLst>
              <a:ext uri="{FF2B5EF4-FFF2-40B4-BE49-F238E27FC236}">
                <a16:creationId xmlns:a16="http://schemas.microsoft.com/office/drawing/2014/main" id="{7A2167C0-5249-4492-823B-468DBC7A21D0}"/>
              </a:ext>
            </a:extLst>
          </p:cNvPr>
          <p:cNvSpPr>
            <a:spLocks noGrp="1"/>
          </p:cNvSpPr>
          <p:nvPr>
            <p:ph type="ctrTitle"/>
          </p:nvPr>
        </p:nvSpPr>
        <p:spPr>
          <a:xfrm>
            <a:off x="1080247" y="2582298"/>
            <a:ext cx="7772400" cy="1048871"/>
          </a:xfrm>
        </p:spPr>
        <p:txBody>
          <a:bodyPr anchor="ctr" anchorCtr="0">
            <a:noAutofit/>
          </a:bodyPr>
          <a:lstStyle/>
          <a:p>
            <a:pPr>
              <a:lnSpc>
                <a:spcPct val="100000"/>
              </a:lnSpc>
            </a:pPr>
            <a:r>
              <a:rPr lang="ja-JP" altLang="en-US" sz="3600" dirty="0">
                <a:latin typeface="メイリオ" panose="020B0604030504040204" pitchFamily="50" charset="-128"/>
                <a:ea typeface="メイリオ" panose="020B0604030504040204" pitchFamily="50" charset="-128"/>
              </a:rPr>
              <a:t>まちづくりに関するデータ集</a:t>
            </a:r>
          </a:p>
        </p:txBody>
      </p:sp>
      <p:sp>
        <p:nvSpPr>
          <p:cNvPr id="10" name="タイトル 3">
            <a:extLst>
              <a:ext uri="{FF2B5EF4-FFF2-40B4-BE49-F238E27FC236}">
                <a16:creationId xmlns:a16="http://schemas.microsoft.com/office/drawing/2014/main" id="{B10D61E3-607E-4321-B4CC-BB6AF034C587}"/>
              </a:ext>
            </a:extLst>
          </p:cNvPr>
          <p:cNvSpPr txBox="1">
            <a:spLocks/>
          </p:cNvSpPr>
          <p:nvPr/>
        </p:nvSpPr>
        <p:spPr>
          <a:xfrm>
            <a:off x="7745505" y="626246"/>
            <a:ext cx="1692000" cy="468000"/>
          </a:xfrm>
          <a:prstGeom prst="rect">
            <a:avLst/>
          </a:prstGeom>
          <a:ln>
            <a:solidFill>
              <a:schemeClr val="tx1"/>
            </a:solidFill>
          </a:ln>
        </p:spPr>
        <p:txBody>
          <a:bodyPr vert="horz" lIns="91440" tIns="0" rIns="91440" bIns="0" rtlCol="0" anchor="ctr" anchorCtr="0">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ts val="2800"/>
              </a:lnSpc>
            </a:pPr>
            <a:r>
              <a:rPr lang="ja-JP" altLang="en-US" sz="2000" dirty="0" smtClean="0">
                <a:latin typeface="メイリオ" panose="020B0604030504040204" pitchFamily="50" charset="-128"/>
                <a:ea typeface="メイリオ" panose="020B0604030504040204" pitchFamily="50" charset="-128"/>
              </a:rPr>
              <a:t>参考資料</a:t>
            </a:r>
            <a:r>
              <a:rPr lang="ja-JP" altLang="en-US" sz="2000" dirty="0">
                <a:latin typeface="メイリオ" panose="020B0604030504040204" pitchFamily="50" charset="-128"/>
                <a:ea typeface="メイリオ" panose="020B0604030504040204" pitchFamily="50" charset="-128"/>
              </a:rPr>
              <a:t>１</a:t>
            </a:r>
          </a:p>
        </p:txBody>
      </p:sp>
      <p:sp>
        <p:nvSpPr>
          <p:cNvPr id="11" name="タイトル 3">
            <a:extLst>
              <a:ext uri="{FF2B5EF4-FFF2-40B4-BE49-F238E27FC236}">
                <a16:creationId xmlns:a16="http://schemas.microsoft.com/office/drawing/2014/main" id="{C9A73302-78D7-4B80-AAE6-569694730CAB}"/>
              </a:ext>
            </a:extLst>
          </p:cNvPr>
          <p:cNvSpPr txBox="1">
            <a:spLocks/>
          </p:cNvSpPr>
          <p:nvPr/>
        </p:nvSpPr>
        <p:spPr>
          <a:xfrm>
            <a:off x="1080247" y="3509682"/>
            <a:ext cx="7772400" cy="578224"/>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00000"/>
              </a:lnSpc>
            </a:pPr>
            <a:r>
              <a:rPr lang="ja-JP" altLang="en-US" sz="2400" dirty="0">
                <a:latin typeface="メイリオ" panose="020B0604030504040204" pitchFamily="50" charset="-128"/>
                <a:ea typeface="メイリオ" panose="020B0604030504040204" pitchFamily="50" charset="-128"/>
              </a:rPr>
              <a:t>（令和３年１２月時点）</a:t>
            </a:r>
          </a:p>
        </p:txBody>
      </p:sp>
      <p:sp>
        <p:nvSpPr>
          <p:cNvPr id="12" name="タイトル 3">
            <a:extLst>
              <a:ext uri="{FF2B5EF4-FFF2-40B4-BE49-F238E27FC236}">
                <a16:creationId xmlns:a16="http://schemas.microsoft.com/office/drawing/2014/main" id="{CCA12B86-148C-45C9-AC56-45A7E9EE610F}"/>
              </a:ext>
            </a:extLst>
          </p:cNvPr>
          <p:cNvSpPr txBox="1">
            <a:spLocks/>
          </p:cNvSpPr>
          <p:nvPr/>
        </p:nvSpPr>
        <p:spPr>
          <a:xfrm>
            <a:off x="3116075" y="4087906"/>
            <a:ext cx="4056529" cy="432000"/>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pP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今後、必要なデータの充実を行う。</a:t>
            </a:r>
          </a:p>
        </p:txBody>
      </p:sp>
      <p:sp>
        <p:nvSpPr>
          <p:cNvPr id="7" name="サブタイトル 2"/>
          <p:cNvSpPr txBox="1">
            <a:spLocks/>
          </p:cNvSpPr>
          <p:nvPr/>
        </p:nvSpPr>
        <p:spPr>
          <a:xfrm>
            <a:off x="4651562" y="6293224"/>
            <a:ext cx="5037043" cy="397808"/>
          </a:xfrm>
          <a:prstGeom prst="rect">
            <a:avLst/>
          </a:prstGeom>
          <a:ln>
            <a:noFill/>
          </a:ln>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ts val="2000"/>
              </a:lnSpc>
              <a:spcBef>
                <a:spcPts val="0"/>
              </a:spcBef>
            </a:pPr>
            <a:r>
              <a:rPr lang="ja-JP" altLang="en-US" sz="1200" dirty="0" smtClean="0">
                <a:latin typeface="UD デジタル 教科書体 NK-R" panose="02020400000000000000" pitchFamily="18" charset="-128"/>
                <a:ea typeface="UD デジタル 教科書体 NK-R" panose="02020400000000000000" pitchFamily="18" charset="-128"/>
              </a:rPr>
              <a:t>２０２１年</a:t>
            </a:r>
            <a:r>
              <a:rPr lang="en-US" altLang="ja-JP" sz="1200" dirty="0">
                <a:latin typeface="UD デジタル 教科書体 NK-R" panose="02020400000000000000" pitchFamily="18" charset="-128"/>
                <a:ea typeface="UD デジタル 教科書体 NK-R" panose="02020400000000000000" pitchFamily="18" charset="-128"/>
              </a:rPr>
              <a:t>12</a:t>
            </a:r>
            <a:r>
              <a:rPr lang="ja-JP" altLang="en-US" sz="1200" dirty="0">
                <a:latin typeface="UD デジタル 教科書体 NK-R" panose="02020400000000000000" pitchFamily="18" charset="-128"/>
                <a:ea typeface="UD デジタル 教科書体 NK-R" panose="02020400000000000000" pitchFamily="18" charset="-128"/>
              </a:rPr>
              <a:t>月</a:t>
            </a:r>
            <a:r>
              <a:rPr lang="en-US" altLang="ja-JP" sz="1200" dirty="0">
                <a:latin typeface="UD デジタル 教科書体 NK-R" panose="02020400000000000000" pitchFamily="18" charset="-128"/>
                <a:ea typeface="UD デジタル 教科書体 NK-R" panose="02020400000000000000" pitchFamily="18" charset="-128"/>
              </a:rPr>
              <a:t>24</a:t>
            </a:r>
            <a:r>
              <a:rPr lang="ja-JP" altLang="en-US" sz="1200" dirty="0">
                <a:latin typeface="UD デジタル 教科書体 NK-R" panose="02020400000000000000" pitchFamily="18" charset="-128"/>
                <a:ea typeface="UD デジタル 教科書体 NK-R" panose="02020400000000000000" pitchFamily="18" charset="-128"/>
              </a:rPr>
              <a:t>日　第１回新しいまちづくりのグランドデザイン推進本部会議</a:t>
            </a:r>
          </a:p>
        </p:txBody>
      </p:sp>
    </p:spTree>
    <p:extLst>
      <p:ext uri="{BB962C8B-B14F-4D97-AF65-F5344CB8AC3E}">
        <p14:creationId xmlns:p14="http://schemas.microsoft.com/office/powerpoint/2010/main" val="2719990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3B32A3C-6A1D-429F-8AB8-179685EA93C5}"/>
              </a:ext>
            </a:extLst>
          </p:cNvPr>
          <p:cNvSpPr/>
          <p:nvPr/>
        </p:nvSpPr>
        <p:spPr>
          <a:xfrm>
            <a:off x="3321784" y="3069231"/>
            <a:ext cx="3262432" cy="400110"/>
          </a:xfrm>
          <a:prstGeom prst="rect">
            <a:avLst/>
          </a:prstGeom>
        </p:spPr>
        <p:txBody>
          <a:bodyPr wrap="none">
            <a:spAutoFit/>
          </a:bodyPr>
          <a:lstStyle/>
          <a:p>
            <a:r>
              <a:rPr lang="ja-JP" altLang="en-US" sz="2000" dirty="0"/>
              <a:t>（２）テクノロジーの進展</a:t>
            </a:r>
          </a:p>
        </p:txBody>
      </p:sp>
      <p:sp>
        <p:nvSpPr>
          <p:cNvPr id="4" name="スライド番号プレースホルダー 2">
            <a:extLst>
              <a:ext uri="{FF2B5EF4-FFF2-40B4-BE49-F238E27FC236}">
                <a16:creationId xmlns:a16="http://schemas.microsoft.com/office/drawing/2014/main" id="{65E2D1CF-CE39-4DCD-8933-49FD9537324C}"/>
              </a:ext>
            </a:extLst>
          </p:cNvPr>
          <p:cNvSpPr>
            <a:spLocks noGrp="1"/>
          </p:cNvSpPr>
          <p:nvPr>
            <p:ph type="sldNum" sz="quarter" idx="12"/>
          </p:nvPr>
        </p:nvSpPr>
        <p:spPr>
          <a:xfrm>
            <a:off x="9395790" y="6466371"/>
            <a:ext cx="496957" cy="365125"/>
          </a:xfrm>
        </p:spPr>
        <p:txBody>
          <a:bodyPr/>
          <a:lstStyle/>
          <a:p>
            <a:fld id="{702E0BBC-4F40-48E0-ABDE-2560DC2FE617}" type="slidenum">
              <a:rPr kumimoji="1" lang="ja-JP" altLang="en-US" smtClean="0"/>
              <a:pPr/>
              <a:t>9</a:t>
            </a:fld>
            <a:endParaRPr kumimoji="1" lang="ja-JP" altLang="en-US"/>
          </a:p>
        </p:txBody>
      </p:sp>
    </p:spTree>
    <p:extLst>
      <p:ext uri="{BB962C8B-B14F-4D97-AF65-F5344CB8AC3E}">
        <p14:creationId xmlns:p14="http://schemas.microsoft.com/office/powerpoint/2010/main" val="1034231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社会インフラに関する技術の進展とスマートシティ</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4"/>
            <a:ext cx="5051297" cy="1077218"/>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今後、インフラデータベースとリアルタイムデータの統合により、様々な領域のビックデータを扱うシステム・サービスを連携させる都市</a:t>
            </a:r>
            <a:r>
              <a:rPr lang="en-US" altLang="ja-JP" sz="1600" dirty="0">
                <a:latin typeface="ＭＳ ゴシック" panose="020B0609070205080204" pitchFamily="49" charset="-128"/>
                <a:ea typeface="ＭＳ ゴシック" panose="020B0609070205080204" pitchFamily="49" charset="-128"/>
              </a:rPr>
              <a:t>OS(</a:t>
            </a:r>
            <a:r>
              <a:rPr lang="ja-JP" altLang="en-US" sz="1600" dirty="0">
                <a:latin typeface="ＭＳ ゴシック" panose="020B0609070205080204" pitchFamily="49" charset="-128"/>
                <a:ea typeface="ＭＳ ゴシック" panose="020B0609070205080204" pitchFamily="49" charset="-128"/>
              </a:rPr>
              <a:t>データ連携基盤）の必要性が高まる。</a:t>
            </a:r>
          </a:p>
        </p:txBody>
      </p:sp>
      <p:pic>
        <p:nvPicPr>
          <p:cNvPr id="3" name="図 2">
            <a:extLst>
              <a:ext uri="{FF2B5EF4-FFF2-40B4-BE49-F238E27FC236}">
                <a16:creationId xmlns:a16="http://schemas.microsoft.com/office/drawing/2014/main" id="{EA2AA7EE-C574-44FE-8723-4AC5EA3B1202}"/>
              </a:ext>
            </a:extLst>
          </p:cNvPr>
          <p:cNvPicPr>
            <a:picLocks noChangeAspect="1"/>
          </p:cNvPicPr>
          <p:nvPr/>
        </p:nvPicPr>
        <p:blipFill rotWithShape="1">
          <a:blip r:embed="rId2">
            <a:extLst>
              <a:ext uri="{28A0092B-C50C-407E-A947-70E740481C1C}">
                <a14:useLocalDpi xmlns:a14="http://schemas.microsoft.com/office/drawing/2010/main" val="0"/>
              </a:ext>
            </a:extLst>
          </a:blip>
          <a:srcRect t="30504"/>
          <a:stretch/>
        </p:blipFill>
        <p:spPr>
          <a:xfrm>
            <a:off x="897833" y="3564111"/>
            <a:ext cx="6376827" cy="2883135"/>
          </a:xfrm>
          <a:prstGeom prst="rect">
            <a:avLst/>
          </a:prstGeom>
        </p:spPr>
      </p:pic>
      <p:pic>
        <p:nvPicPr>
          <p:cNvPr id="7" name="図 6">
            <a:extLst>
              <a:ext uri="{FF2B5EF4-FFF2-40B4-BE49-F238E27FC236}">
                <a16:creationId xmlns:a16="http://schemas.microsoft.com/office/drawing/2014/main" id="{46F2B1D3-A946-47C4-8DEF-B938CCB2A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5628" y="990260"/>
            <a:ext cx="3916341" cy="2228065"/>
          </a:xfrm>
          <a:prstGeom prst="rect">
            <a:avLst/>
          </a:prstGeom>
        </p:spPr>
      </p:pic>
      <p:sp>
        <p:nvSpPr>
          <p:cNvPr id="9" name="正方形/長方形 8">
            <a:extLst>
              <a:ext uri="{FF2B5EF4-FFF2-40B4-BE49-F238E27FC236}">
                <a16:creationId xmlns:a16="http://schemas.microsoft.com/office/drawing/2014/main" id="{786C26D5-7461-4843-8B75-B307F112E96A}"/>
              </a:ext>
            </a:extLst>
          </p:cNvPr>
          <p:cNvSpPr/>
          <p:nvPr/>
        </p:nvSpPr>
        <p:spPr>
          <a:xfrm>
            <a:off x="6394584" y="731856"/>
            <a:ext cx="2339102" cy="276999"/>
          </a:xfrm>
          <a:prstGeom prst="rect">
            <a:avLst/>
          </a:prstGeom>
        </p:spPr>
        <p:txBody>
          <a:bodyPr wrap="none">
            <a:spAutoFit/>
          </a:bodyPr>
          <a:lstStyle/>
          <a:p>
            <a:r>
              <a:rPr lang="ja-JP" altLang="en-US" sz="1200" b="1" dirty="0"/>
              <a:t>スマートシティに取り組む意義</a:t>
            </a:r>
          </a:p>
        </p:txBody>
      </p:sp>
      <p:sp>
        <p:nvSpPr>
          <p:cNvPr id="10" name="正方形/長方形 9">
            <a:extLst>
              <a:ext uri="{FF2B5EF4-FFF2-40B4-BE49-F238E27FC236}">
                <a16:creationId xmlns:a16="http://schemas.microsoft.com/office/drawing/2014/main" id="{7E0F2B3D-5401-4D75-A5DC-89AC894ABE4B}"/>
              </a:ext>
            </a:extLst>
          </p:cNvPr>
          <p:cNvSpPr/>
          <p:nvPr/>
        </p:nvSpPr>
        <p:spPr>
          <a:xfrm>
            <a:off x="3246950" y="3298128"/>
            <a:ext cx="1284326" cy="276999"/>
          </a:xfrm>
          <a:prstGeom prst="rect">
            <a:avLst/>
          </a:prstGeom>
        </p:spPr>
        <p:txBody>
          <a:bodyPr wrap="none">
            <a:spAutoFit/>
          </a:bodyPr>
          <a:lstStyle/>
          <a:p>
            <a:r>
              <a:rPr lang="ja-JP" altLang="en-US" sz="1200" b="1" dirty="0"/>
              <a:t>都市</a:t>
            </a:r>
            <a:r>
              <a:rPr lang="en-US" altLang="ja-JP" sz="1200" b="1" dirty="0"/>
              <a:t>OS</a:t>
            </a:r>
            <a:r>
              <a:rPr lang="ja-JP" altLang="en-US" sz="1200" b="1" dirty="0"/>
              <a:t>の必要性</a:t>
            </a:r>
          </a:p>
        </p:txBody>
      </p:sp>
      <p:sp>
        <p:nvSpPr>
          <p:cNvPr id="11" name="正方形/長方形 10">
            <a:extLst>
              <a:ext uri="{FF2B5EF4-FFF2-40B4-BE49-F238E27FC236}">
                <a16:creationId xmlns:a16="http://schemas.microsoft.com/office/drawing/2014/main" id="{1FA18CF4-61BE-43FD-B838-787C47B24CD1}"/>
              </a:ext>
            </a:extLst>
          </p:cNvPr>
          <p:cNvSpPr/>
          <p:nvPr/>
        </p:nvSpPr>
        <p:spPr>
          <a:xfrm>
            <a:off x="5976406" y="6516033"/>
            <a:ext cx="3916341" cy="276999"/>
          </a:xfrm>
          <a:prstGeom prst="rect">
            <a:avLst/>
          </a:prstGeom>
          <a:solidFill>
            <a:schemeClr val="bg1"/>
          </a:solidFill>
        </p:spPr>
        <p:txBody>
          <a:bodyPr wrap="square">
            <a:spAutoFit/>
          </a:bodyPr>
          <a:lstStyle/>
          <a:p>
            <a:r>
              <a:rPr lang="ja-JP" altLang="en-US" sz="1200" dirty="0"/>
              <a:t>出所：スマートシティガイドブック（令和</a:t>
            </a:r>
            <a:r>
              <a:rPr lang="en-US" altLang="ja-JP" sz="1200" dirty="0"/>
              <a:t>3</a:t>
            </a:r>
            <a:r>
              <a:rPr lang="ja-JP" altLang="en-US" sz="1200" dirty="0"/>
              <a:t>年</a:t>
            </a:r>
            <a:r>
              <a:rPr lang="en-US" altLang="ja-JP" sz="1200" dirty="0"/>
              <a:t>4</a:t>
            </a:r>
            <a:r>
              <a:rPr lang="ja-JP" altLang="en-US" sz="1200" dirty="0"/>
              <a:t>月）</a:t>
            </a:r>
            <a:endParaRPr lang="en-US" altLang="ja-JP" sz="1200" dirty="0"/>
          </a:p>
        </p:txBody>
      </p:sp>
      <p:sp>
        <p:nvSpPr>
          <p:cNvPr id="12" name="スライド番号プレースホルダー 2">
            <a:extLst>
              <a:ext uri="{FF2B5EF4-FFF2-40B4-BE49-F238E27FC236}">
                <a16:creationId xmlns:a16="http://schemas.microsoft.com/office/drawing/2014/main" id="{7BBA48A3-AE68-40F9-B3B0-EEB189476E53}"/>
              </a:ext>
            </a:extLst>
          </p:cNvPr>
          <p:cNvSpPr>
            <a:spLocks noGrp="1"/>
          </p:cNvSpPr>
          <p:nvPr>
            <p:ph type="sldNum" sz="quarter" idx="12"/>
          </p:nvPr>
        </p:nvSpPr>
        <p:spPr>
          <a:xfrm>
            <a:off x="9395790" y="6466371"/>
            <a:ext cx="496957" cy="365125"/>
          </a:xfrm>
        </p:spPr>
        <p:txBody>
          <a:bodyPr/>
          <a:lstStyle/>
          <a:p>
            <a:fld id="{702E0BBC-4F40-48E0-ABDE-2560DC2FE617}" type="slidenum">
              <a:rPr kumimoji="1" lang="ja-JP" altLang="en-US" smtClean="0"/>
              <a:pPr/>
              <a:t>10</a:t>
            </a:fld>
            <a:endParaRPr kumimoji="1" lang="ja-JP" altLang="en-US"/>
          </a:p>
        </p:txBody>
      </p:sp>
    </p:spTree>
    <p:extLst>
      <p:ext uri="{BB962C8B-B14F-4D97-AF65-F5344CB8AC3E}">
        <p14:creationId xmlns:p14="http://schemas.microsoft.com/office/powerpoint/2010/main" val="729808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nchor="ctr">
            <a:spAutoFit/>
          </a:bodyPr>
          <a:lstStyle/>
          <a:p>
            <a:pPr marL="85725"/>
            <a:r>
              <a:rPr lang="ja-JP" altLang="en-US" dirty="0">
                <a:latin typeface="ＭＳ ゴシック" panose="020B0609070205080204" pitchFamily="49" charset="-128"/>
                <a:ea typeface="ＭＳ ゴシック" panose="020B0609070205080204" pitchFamily="49" charset="-128"/>
              </a:rPr>
              <a:t>自動車の変化とモビリティ革命</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338554"/>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en-US" altLang="ja-JP" sz="1600" dirty="0">
                <a:latin typeface="ＭＳ ゴシック" panose="020B0609070205080204" pitchFamily="49" charset="-128"/>
                <a:ea typeface="ＭＳ ゴシック" panose="020B0609070205080204" pitchFamily="49" charset="-128"/>
              </a:rPr>
              <a:t>2030</a:t>
            </a:r>
            <a:r>
              <a:rPr lang="ja-JP" altLang="en-US" sz="1600" dirty="0">
                <a:latin typeface="ＭＳ ゴシック" panose="020B0609070205080204" pitchFamily="49" charset="-128"/>
                <a:ea typeface="ＭＳ ゴシック" panose="020B0609070205080204" pitchFamily="49" charset="-128"/>
              </a:rPr>
              <a:t>年には、</a:t>
            </a:r>
            <a:r>
              <a:rPr lang="en-US" altLang="ja-JP" sz="1600" dirty="0" err="1">
                <a:latin typeface="ＭＳ ゴシック" panose="020B0609070205080204" pitchFamily="49" charset="-128"/>
                <a:ea typeface="ＭＳ ゴシック" panose="020B0609070205080204" pitchFamily="49" charset="-128"/>
              </a:rPr>
              <a:t>MaaS</a:t>
            </a:r>
            <a:r>
              <a:rPr lang="ja-JP" altLang="en-US" sz="1600" dirty="0">
                <a:latin typeface="ＭＳ ゴシック" panose="020B0609070205080204" pitchFamily="49" charset="-128"/>
                <a:ea typeface="ＭＳ ゴシック" panose="020B0609070205080204" pitchFamily="49" charset="-128"/>
              </a:rPr>
              <a:t>の市場規模が数百倍に拡大するとみられている。</a:t>
            </a:r>
          </a:p>
        </p:txBody>
      </p:sp>
      <p:sp>
        <p:nvSpPr>
          <p:cNvPr id="9" name="正方形/長方形 8">
            <a:extLst>
              <a:ext uri="{FF2B5EF4-FFF2-40B4-BE49-F238E27FC236}">
                <a16:creationId xmlns:a16="http://schemas.microsoft.com/office/drawing/2014/main" id="{3D107124-3743-4A15-AEF3-0685BAD35DFC}"/>
              </a:ext>
            </a:extLst>
          </p:cNvPr>
          <p:cNvSpPr/>
          <p:nvPr/>
        </p:nvSpPr>
        <p:spPr>
          <a:xfrm>
            <a:off x="1823971" y="6510433"/>
            <a:ext cx="7720623" cy="276999"/>
          </a:xfrm>
          <a:prstGeom prst="rect">
            <a:avLst/>
          </a:prstGeom>
          <a:solidFill>
            <a:schemeClr val="bg1"/>
          </a:solidFill>
        </p:spPr>
        <p:txBody>
          <a:bodyPr wrap="square">
            <a:spAutoFit/>
          </a:bodyPr>
          <a:lstStyle/>
          <a:p>
            <a:pPr algn="r"/>
            <a:r>
              <a:rPr lang="ja-JP" altLang="en-US" sz="1200" dirty="0"/>
              <a:t>出所：国土交通省　主要データ集（令和</a:t>
            </a:r>
            <a:r>
              <a:rPr lang="en-US" altLang="ja-JP" sz="1200" dirty="0"/>
              <a:t>2</a:t>
            </a:r>
            <a:r>
              <a:rPr lang="ja-JP" altLang="en-US" sz="1200" dirty="0"/>
              <a:t>年</a:t>
            </a:r>
            <a:r>
              <a:rPr lang="en-US" altLang="ja-JP" sz="1200" dirty="0"/>
              <a:t>2</a:t>
            </a:r>
            <a:r>
              <a:rPr lang="ja-JP" altLang="en-US" sz="1200" dirty="0"/>
              <a:t>月） 、矢野経済研究所</a:t>
            </a:r>
            <a:endParaRPr lang="fr-FR" altLang="ja-JP" sz="1200" dirty="0"/>
          </a:p>
        </p:txBody>
      </p:sp>
      <p:pic>
        <p:nvPicPr>
          <p:cNvPr id="5" name="図 4">
            <a:extLst>
              <a:ext uri="{FF2B5EF4-FFF2-40B4-BE49-F238E27FC236}">
                <a16:creationId xmlns:a16="http://schemas.microsoft.com/office/drawing/2014/main" id="{D8C488CD-C686-4B66-A72F-38DA45A5B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367" y="1608152"/>
            <a:ext cx="8173266" cy="4592906"/>
          </a:xfrm>
          <a:prstGeom prst="rect">
            <a:avLst/>
          </a:prstGeom>
        </p:spPr>
      </p:pic>
      <p:sp>
        <p:nvSpPr>
          <p:cNvPr id="7" name="スライド番号プレースホルダー 2">
            <a:extLst>
              <a:ext uri="{FF2B5EF4-FFF2-40B4-BE49-F238E27FC236}">
                <a16:creationId xmlns:a16="http://schemas.microsoft.com/office/drawing/2014/main" id="{77EBBA57-C304-4B16-AB5B-635B05343937}"/>
              </a:ext>
            </a:extLst>
          </p:cNvPr>
          <p:cNvSpPr>
            <a:spLocks noGrp="1"/>
          </p:cNvSpPr>
          <p:nvPr>
            <p:ph type="sldNum" sz="quarter" idx="12"/>
          </p:nvPr>
        </p:nvSpPr>
        <p:spPr>
          <a:xfrm>
            <a:off x="9395790" y="6466371"/>
            <a:ext cx="496957" cy="365125"/>
          </a:xfrm>
        </p:spPr>
        <p:txBody>
          <a:bodyPr/>
          <a:lstStyle/>
          <a:p>
            <a:fld id="{702E0BBC-4F40-48E0-ABDE-2560DC2FE617}" type="slidenum">
              <a:rPr kumimoji="1" lang="ja-JP" altLang="en-US" smtClean="0"/>
              <a:pPr/>
              <a:t>11</a:t>
            </a:fld>
            <a:endParaRPr kumimoji="1" lang="ja-JP" altLang="en-US"/>
          </a:p>
        </p:txBody>
      </p:sp>
    </p:spTree>
    <p:extLst>
      <p:ext uri="{BB962C8B-B14F-4D97-AF65-F5344CB8AC3E}">
        <p14:creationId xmlns:p14="http://schemas.microsoft.com/office/powerpoint/2010/main" val="2962262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33356"/>
            <a:ext cx="9906000" cy="365124"/>
          </a:xfrm>
        </p:spPr>
        <p:txBody>
          <a:bodyPr/>
          <a:lstStyle/>
          <a:p>
            <a:r>
              <a:rPr lang="ja-JP" altLang="en-US" dirty="0">
                <a:latin typeface="ＭＳ ゴシック" panose="020B0609070205080204" pitchFamily="49" charset="-128"/>
                <a:ea typeface="ＭＳ ゴシック" panose="020B0609070205080204" pitchFamily="49" charset="-128"/>
              </a:rPr>
              <a:t>今後予測される社会情勢等の変化　～空飛ぶクルマの活用イメージ～</a:t>
            </a:r>
            <a:endParaRPr kumimoji="1" lang="ja-JP" altLang="en-US" dirty="0">
              <a:latin typeface="ＭＳ ゴシック" panose="020B0609070205080204" pitchFamily="49" charset="-128"/>
              <a:ea typeface="ＭＳ ゴシック" panose="020B0609070205080204" pitchFamily="49" charset="-128"/>
            </a:endParaRPr>
          </a:p>
        </p:txBody>
      </p:sp>
      <p:sp>
        <p:nvSpPr>
          <p:cNvPr id="3" name="スライド番号プレースホルダー 2"/>
          <p:cNvSpPr>
            <a:spLocks noGrp="1"/>
          </p:cNvSpPr>
          <p:nvPr>
            <p:ph type="sldNum" sz="quarter" idx="12"/>
          </p:nvPr>
        </p:nvSpPr>
        <p:spPr/>
        <p:txBody>
          <a:bodyPr/>
          <a:lstStyle/>
          <a:p>
            <a:fld id="{702E0BBC-4F40-48E0-ABDE-2560DC2FE617}" type="slidenum">
              <a:rPr kumimoji="1" lang="ja-JP" altLang="en-US" smtClean="0"/>
              <a:pPr/>
              <a:t>12</a:t>
            </a:fld>
            <a:endParaRPr kumimoji="1" lang="ja-JP" altLang="en-US"/>
          </a:p>
        </p:txBody>
      </p:sp>
      <p:pic>
        <p:nvPicPr>
          <p:cNvPr id="5" name="図 4"/>
          <p:cNvPicPr>
            <a:picLocks noChangeAspect="1"/>
          </p:cNvPicPr>
          <p:nvPr/>
        </p:nvPicPr>
        <p:blipFill rotWithShape="1">
          <a:blip r:embed="rId2"/>
          <a:srcRect r="1732" b="1685"/>
          <a:stretch/>
        </p:blipFill>
        <p:spPr>
          <a:xfrm>
            <a:off x="610043" y="1494925"/>
            <a:ext cx="8212574" cy="5072312"/>
          </a:xfrm>
          <a:prstGeom prst="rect">
            <a:avLst/>
          </a:prstGeom>
        </p:spPr>
      </p:pic>
      <p:sp>
        <p:nvSpPr>
          <p:cNvPr id="6" name="正方形/長方形 5">
            <a:extLst>
              <a:ext uri="{FF2B5EF4-FFF2-40B4-BE49-F238E27FC236}">
                <a16:creationId xmlns:a16="http://schemas.microsoft.com/office/drawing/2014/main" id="{3D107124-3743-4A15-AEF3-0685BAD35DFC}"/>
              </a:ext>
            </a:extLst>
          </p:cNvPr>
          <p:cNvSpPr/>
          <p:nvPr/>
        </p:nvSpPr>
        <p:spPr>
          <a:xfrm>
            <a:off x="814824" y="6581001"/>
            <a:ext cx="8750686" cy="276999"/>
          </a:xfrm>
          <a:prstGeom prst="rect">
            <a:avLst/>
          </a:prstGeom>
          <a:noFill/>
        </p:spPr>
        <p:txBody>
          <a:bodyPr wrap="square">
            <a:spAutoFit/>
          </a:bodyPr>
          <a:lstStyle/>
          <a:p>
            <a:pPr algn="r"/>
            <a:r>
              <a:rPr lang="ja-JP" altLang="en-US" sz="1200" dirty="0"/>
              <a:t>出所：「第</a:t>
            </a:r>
            <a:r>
              <a:rPr lang="en-US" altLang="ja-JP" sz="1200" dirty="0"/>
              <a:t>7</a:t>
            </a:r>
            <a:r>
              <a:rPr lang="ja-JP" altLang="en-US" sz="1200" dirty="0"/>
              <a:t>回 空の移動革命に向けた官民協議会」（令和３年５月</a:t>
            </a:r>
            <a:r>
              <a:rPr lang="en-US" altLang="ja-JP" sz="1200" dirty="0"/>
              <a:t>21</a:t>
            </a:r>
            <a:r>
              <a:rPr lang="ja-JP" altLang="en-US" sz="1200" dirty="0"/>
              <a:t>日）資料より</a:t>
            </a:r>
            <a:endParaRPr lang="en-US" altLang="ja-JP" sz="1200" dirty="0"/>
          </a:p>
        </p:txBody>
      </p:sp>
      <p:sp>
        <p:nvSpPr>
          <p:cNvPr id="8" name="正方形/長方形 7">
            <a:extLst>
              <a:ext uri="{FF2B5EF4-FFF2-40B4-BE49-F238E27FC236}">
                <a16:creationId xmlns:a16="http://schemas.microsoft.com/office/drawing/2014/main" id="{0A9781E7-17C5-4C9D-A550-543F10F3E1FF}"/>
              </a:ext>
            </a:extLst>
          </p:cNvPr>
          <p:cNvSpPr/>
          <p:nvPr/>
        </p:nvSpPr>
        <p:spPr>
          <a:xfrm>
            <a:off x="150539" y="704315"/>
            <a:ext cx="9555436" cy="584775"/>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en-US" altLang="ja-JP" sz="1600" dirty="0">
                <a:latin typeface="ＭＳ ゴシック" panose="020B0609070205080204" pitchFamily="49" charset="-128"/>
                <a:ea typeface="ＭＳ ゴシック" panose="020B0609070205080204" pitchFamily="49" charset="-128"/>
              </a:rPr>
              <a:t>2023</a:t>
            </a:r>
            <a:r>
              <a:rPr lang="ja-JP" altLang="en-US" sz="1600" dirty="0">
                <a:latin typeface="ＭＳ ゴシック" panose="020B0609070205080204" pitchFamily="49" charset="-128"/>
                <a:ea typeface="ＭＳ ゴシック" panose="020B0609070205080204" pitchFamily="49" charset="-128"/>
              </a:rPr>
              <a:t>年頃から特定エリアでのパイロットサービスが開始され、</a:t>
            </a:r>
            <a:r>
              <a:rPr lang="en-US" altLang="ja-JP" sz="1600" dirty="0">
                <a:latin typeface="ＭＳ ゴシック" panose="020B0609070205080204" pitchFamily="49" charset="-128"/>
                <a:ea typeface="ＭＳ ゴシック" panose="020B0609070205080204" pitchFamily="49" charset="-128"/>
              </a:rPr>
              <a:t>2030</a:t>
            </a:r>
            <a:r>
              <a:rPr lang="ja-JP" altLang="en-US" sz="1600" dirty="0">
                <a:latin typeface="ＭＳ ゴシック" panose="020B0609070205080204" pitchFamily="49" charset="-128"/>
                <a:ea typeface="ＭＳ ゴシック" panose="020B0609070205080204" pitchFamily="49" charset="-128"/>
              </a:rPr>
              <a:t>年代頃には、飛行エリア・輸送サービス・オンデマンド運行等の拡大が見込まれている</a:t>
            </a:r>
          </a:p>
        </p:txBody>
      </p:sp>
    </p:spTree>
    <p:extLst>
      <p:ext uri="{BB962C8B-B14F-4D97-AF65-F5344CB8AC3E}">
        <p14:creationId xmlns:p14="http://schemas.microsoft.com/office/powerpoint/2010/main" val="1127570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32861"/>
            <a:ext cx="9906000" cy="360000"/>
          </a:xfrm>
        </p:spPr>
        <p:txBody>
          <a:bodyPr/>
          <a:lstStyle/>
          <a:p>
            <a:r>
              <a:rPr lang="ja-JP" altLang="en-US" dirty="0">
                <a:latin typeface="ＭＳ ゴシック" panose="020B0609070205080204" pitchFamily="49" charset="-128"/>
                <a:ea typeface="ＭＳ ゴシック" panose="020B0609070205080204" pitchFamily="49" charset="-128"/>
              </a:rPr>
              <a:t>今後予測される社会情勢等の変化　～自動運転技術の進展～</a:t>
            </a:r>
            <a:endParaRPr kumimoji="1" lang="ja-JP" altLang="en-US" dirty="0">
              <a:latin typeface="ＭＳ ゴシック" panose="020B0609070205080204" pitchFamily="49" charset="-128"/>
              <a:ea typeface="ＭＳ ゴシック" panose="020B0609070205080204" pitchFamily="49" charset="-128"/>
            </a:endParaRPr>
          </a:p>
        </p:txBody>
      </p:sp>
      <p:sp>
        <p:nvSpPr>
          <p:cNvPr id="3" name="スライド番号プレースホルダー 2"/>
          <p:cNvSpPr>
            <a:spLocks noGrp="1"/>
          </p:cNvSpPr>
          <p:nvPr>
            <p:ph type="sldNum" sz="quarter" idx="12"/>
          </p:nvPr>
        </p:nvSpPr>
        <p:spPr/>
        <p:txBody>
          <a:bodyPr/>
          <a:lstStyle/>
          <a:p>
            <a:fld id="{702E0BBC-4F40-48E0-ABDE-2560DC2FE617}" type="slidenum">
              <a:rPr kumimoji="1" lang="ja-JP" altLang="en-US" smtClean="0"/>
              <a:pPr/>
              <a:t>13</a:t>
            </a:fld>
            <a:endParaRPr kumimoji="1" lang="ja-JP" altLang="en-US"/>
          </a:p>
        </p:txBody>
      </p:sp>
      <p:sp>
        <p:nvSpPr>
          <p:cNvPr id="5" name="正方形/長方形 4">
            <a:extLst>
              <a:ext uri="{FF2B5EF4-FFF2-40B4-BE49-F238E27FC236}">
                <a16:creationId xmlns:a16="http://schemas.microsoft.com/office/drawing/2014/main" id="{3D107124-3743-4A15-AEF3-0685BAD35DFC}"/>
              </a:ext>
            </a:extLst>
          </p:cNvPr>
          <p:cNvSpPr/>
          <p:nvPr/>
        </p:nvSpPr>
        <p:spPr>
          <a:xfrm>
            <a:off x="782551" y="6081476"/>
            <a:ext cx="8750686" cy="461665"/>
          </a:xfrm>
          <a:prstGeom prst="rect">
            <a:avLst/>
          </a:prstGeom>
          <a:solidFill>
            <a:schemeClr val="bg1"/>
          </a:solidFill>
        </p:spPr>
        <p:txBody>
          <a:bodyPr wrap="square">
            <a:spAutoFit/>
          </a:bodyPr>
          <a:lstStyle/>
          <a:p>
            <a:pPr algn="r"/>
            <a:r>
              <a:rPr lang="ja-JP" altLang="en-US" sz="1200" dirty="0"/>
              <a:t>出所： 「未来イノベーション</a:t>
            </a:r>
            <a:r>
              <a:rPr lang="en-US" altLang="ja-JP" sz="1200" dirty="0"/>
              <a:t>WG </a:t>
            </a:r>
            <a:r>
              <a:rPr lang="ja-JP" altLang="en-US" sz="1200" dirty="0"/>
              <a:t>からのメッセージ」経済産業省（平成</a:t>
            </a:r>
            <a:r>
              <a:rPr lang="en-US" altLang="ja-JP" sz="1200" dirty="0"/>
              <a:t>31</a:t>
            </a:r>
            <a:r>
              <a:rPr lang="ja-JP" altLang="en-US" sz="1200" dirty="0"/>
              <a:t>年） </a:t>
            </a:r>
            <a:endParaRPr lang="en-US" altLang="ja-JP" sz="1200" dirty="0"/>
          </a:p>
          <a:p>
            <a:pPr algn="r"/>
            <a:r>
              <a:rPr lang="fr-FR" altLang="ja-JP" sz="1200" dirty="0"/>
              <a:t>Victoria Transport Policy Institute, </a:t>
            </a:r>
            <a:r>
              <a:rPr lang="fr-FR" altLang="ja-JP" sz="1200" dirty="0" err="1"/>
              <a:t>Autonomous</a:t>
            </a:r>
            <a:r>
              <a:rPr lang="fr-FR" altLang="ja-JP" sz="1200" dirty="0"/>
              <a:t> </a:t>
            </a:r>
            <a:r>
              <a:rPr lang="fr-FR" altLang="ja-JP" sz="1200" dirty="0" err="1"/>
              <a:t>VehicleImplementation</a:t>
            </a:r>
            <a:r>
              <a:rPr lang="fr-FR" altLang="ja-JP" sz="1200" dirty="0"/>
              <a:t> </a:t>
            </a:r>
            <a:r>
              <a:rPr lang="fr-FR" altLang="ja-JP" sz="1200" dirty="0" err="1"/>
              <a:t>Prediction</a:t>
            </a:r>
            <a:endParaRPr lang="fr-FR" altLang="ja-JP" sz="1200" dirty="0"/>
          </a:p>
        </p:txBody>
      </p:sp>
      <p:pic>
        <p:nvPicPr>
          <p:cNvPr id="7" name="図 6">
            <a:extLst>
              <a:ext uri="{FF2B5EF4-FFF2-40B4-BE49-F238E27FC236}">
                <a16:creationId xmlns:a16="http://schemas.microsoft.com/office/drawing/2014/main" id="{2FF2BC3B-2490-42D3-A3F5-A40641F582FE}"/>
              </a:ext>
            </a:extLst>
          </p:cNvPr>
          <p:cNvPicPr>
            <a:picLocks noChangeAspect="1"/>
          </p:cNvPicPr>
          <p:nvPr/>
        </p:nvPicPr>
        <p:blipFill rotWithShape="1">
          <a:blip r:embed="rId2">
            <a:extLst>
              <a:ext uri="{28A0092B-C50C-407E-A947-70E740481C1C}">
                <a14:useLocalDpi xmlns:a14="http://schemas.microsoft.com/office/drawing/2010/main" val="0"/>
              </a:ext>
            </a:extLst>
          </a:blip>
          <a:srcRect b="57766"/>
          <a:stretch/>
        </p:blipFill>
        <p:spPr>
          <a:xfrm>
            <a:off x="554091" y="3911008"/>
            <a:ext cx="8979146" cy="2151273"/>
          </a:xfrm>
          <a:prstGeom prst="rect">
            <a:avLst/>
          </a:prstGeom>
        </p:spPr>
      </p:pic>
      <p:pic>
        <p:nvPicPr>
          <p:cNvPr id="9" name="図 8">
            <a:extLst>
              <a:ext uri="{FF2B5EF4-FFF2-40B4-BE49-F238E27FC236}">
                <a16:creationId xmlns:a16="http://schemas.microsoft.com/office/drawing/2014/main" id="{34E55FDE-191E-446B-83C4-5933C4E07EC2}"/>
              </a:ext>
            </a:extLst>
          </p:cNvPr>
          <p:cNvPicPr>
            <a:picLocks noChangeAspect="1"/>
          </p:cNvPicPr>
          <p:nvPr/>
        </p:nvPicPr>
        <p:blipFill>
          <a:blip r:embed="rId3"/>
          <a:stretch>
            <a:fillRect/>
          </a:stretch>
        </p:blipFill>
        <p:spPr>
          <a:xfrm>
            <a:off x="5731731" y="1164455"/>
            <a:ext cx="4015091" cy="2153558"/>
          </a:xfrm>
          <a:prstGeom prst="rect">
            <a:avLst/>
          </a:prstGeom>
        </p:spPr>
      </p:pic>
      <p:sp>
        <p:nvSpPr>
          <p:cNvPr id="10" name="正方形/長方形 9">
            <a:extLst>
              <a:ext uri="{FF2B5EF4-FFF2-40B4-BE49-F238E27FC236}">
                <a16:creationId xmlns:a16="http://schemas.microsoft.com/office/drawing/2014/main" id="{410BB037-16D4-4820-BE24-787B15E4F817}"/>
              </a:ext>
            </a:extLst>
          </p:cNvPr>
          <p:cNvSpPr/>
          <p:nvPr/>
        </p:nvSpPr>
        <p:spPr>
          <a:xfrm>
            <a:off x="5438550" y="3349180"/>
            <a:ext cx="4426461" cy="261610"/>
          </a:xfrm>
          <a:prstGeom prst="rect">
            <a:avLst/>
          </a:prstGeom>
          <a:solidFill>
            <a:schemeClr val="bg1"/>
          </a:solidFill>
        </p:spPr>
        <p:txBody>
          <a:bodyPr wrap="square">
            <a:spAutoFit/>
          </a:bodyPr>
          <a:lstStyle/>
          <a:p>
            <a:pPr algn="r"/>
            <a:r>
              <a:rPr lang="ja-JP" altLang="en-US" sz="1100" dirty="0"/>
              <a:t>出所： 「</a:t>
            </a:r>
            <a:r>
              <a:rPr lang="en-US" altLang="ja-JP" sz="1100" dirty="0"/>
              <a:t>2040</a:t>
            </a:r>
            <a:r>
              <a:rPr lang="ja-JP" altLang="en-US" sz="1100" dirty="0"/>
              <a:t>年、道路の景色が変わる」国土交通省（令和２年） </a:t>
            </a:r>
            <a:endParaRPr lang="en-US" altLang="ja-JP" sz="1100" dirty="0"/>
          </a:p>
        </p:txBody>
      </p:sp>
      <p:sp>
        <p:nvSpPr>
          <p:cNvPr id="11" name="正方形/長方形 10">
            <a:extLst>
              <a:ext uri="{FF2B5EF4-FFF2-40B4-BE49-F238E27FC236}">
                <a16:creationId xmlns:a16="http://schemas.microsoft.com/office/drawing/2014/main" id="{0D65230E-D6AA-4AA6-AC9B-AE5AEB08A27A}"/>
              </a:ext>
            </a:extLst>
          </p:cNvPr>
          <p:cNvSpPr/>
          <p:nvPr/>
        </p:nvSpPr>
        <p:spPr>
          <a:xfrm>
            <a:off x="150539" y="704314"/>
            <a:ext cx="5163739" cy="3046988"/>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２０４０年頃には、あらゆる自動車サービスが人間と同等以上の技術で、全ての道を天候に関わらず運転することが可能になることが見込まれている。</a:t>
            </a:r>
            <a:endParaRPr lang="en-US" altLang="ja-JP" sz="1600" dirty="0">
              <a:latin typeface="ＭＳ ゴシック" panose="020B0609070205080204" pitchFamily="49" charset="-128"/>
              <a:ea typeface="ＭＳ ゴシック" panose="020B0609070205080204" pitchFamily="49" charset="-128"/>
            </a:endParaRPr>
          </a:p>
          <a:p>
            <a:endParaRPr lang="ja-JP" altLang="en-US" sz="1600" dirty="0">
              <a:latin typeface="ＭＳ ゴシック" panose="020B0609070205080204" pitchFamily="49" charset="-128"/>
              <a:ea typeface="ＭＳ ゴシック" panose="020B0609070205080204" pitchFamily="49" charset="-128"/>
            </a:endParaRP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自動運転技術の進展により、交通事故の減少や交通渋滞の緩和のほか、自由な移動や移動時間の短縮・有効活用など、新たな価値提供が見込まれる。</a:t>
            </a:r>
            <a:endParaRPr lang="en-US" altLang="ja-JP" sz="1600" dirty="0">
              <a:latin typeface="ＭＳ ゴシック" panose="020B0609070205080204" pitchFamily="49" charset="-128"/>
              <a:ea typeface="ＭＳ ゴシック" panose="020B0609070205080204" pitchFamily="49" charset="-128"/>
            </a:endParaRPr>
          </a:p>
          <a:p>
            <a:endParaRPr lang="ja-JP" altLang="en-US" sz="1600" dirty="0">
              <a:latin typeface="ＭＳ ゴシック" panose="020B0609070205080204" pitchFamily="49" charset="-128"/>
              <a:ea typeface="ＭＳ ゴシック" panose="020B0609070205080204" pitchFamily="49" charset="-128"/>
            </a:endParaRP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さらに、自動車の所有、利用形態の多様化等によって空いた道路や駐車場等を、歩行者やみどりの空間として活用するなど、人を中心としたまちづくりがさらに進展する見込み。</a:t>
            </a:r>
          </a:p>
        </p:txBody>
      </p:sp>
    </p:spTree>
    <p:extLst>
      <p:ext uri="{BB962C8B-B14F-4D97-AF65-F5344CB8AC3E}">
        <p14:creationId xmlns:p14="http://schemas.microsoft.com/office/powerpoint/2010/main" val="2749511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今後予測される社会情勢等の変化　～自動運転技術の進展～</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584775"/>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en-US" altLang="ja-JP" sz="1600" dirty="0">
                <a:latin typeface="ＭＳ ゴシック" panose="020B0609070205080204" pitchFamily="49" charset="-128"/>
                <a:ea typeface="ＭＳ ゴシック" panose="020B0609070205080204" pitchFamily="49" charset="-128"/>
              </a:rPr>
              <a:t>Victoria Transport Policy Institute</a:t>
            </a:r>
            <a:r>
              <a:rPr lang="ja-JP" altLang="en-US" sz="1600" dirty="0">
                <a:latin typeface="ＭＳ ゴシック" panose="020B0609070205080204" pitchFamily="49" charset="-128"/>
                <a:ea typeface="ＭＳ ゴシック" panose="020B0609070205080204" pitchFamily="49" charset="-128"/>
              </a:rPr>
              <a:t>は、レベル</a:t>
            </a:r>
            <a:r>
              <a:rPr lang="en-US" altLang="ja-JP" sz="1600" dirty="0">
                <a:latin typeface="ＭＳ ゴシック" panose="020B0609070205080204" pitchFamily="49" charset="-128"/>
                <a:ea typeface="ＭＳ ゴシック" panose="020B0609070205080204" pitchFamily="49" charset="-128"/>
              </a:rPr>
              <a:t>5</a:t>
            </a:r>
            <a:r>
              <a:rPr lang="ja-JP" altLang="en-US" sz="1600" dirty="0">
                <a:latin typeface="ＭＳ ゴシック" panose="020B0609070205080204" pitchFamily="49" charset="-128"/>
                <a:ea typeface="ＭＳ ゴシック" panose="020B0609070205080204" pitchFamily="49" charset="-128"/>
              </a:rPr>
              <a:t>の自動運転車両は</a:t>
            </a:r>
            <a:r>
              <a:rPr lang="en-US" altLang="ja-JP" sz="1600" dirty="0">
                <a:latin typeface="ＭＳ ゴシック" panose="020B0609070205080204" pitchFamily="49" charset="-128"/>
                <a:ea typeface="ＭＳ ゴシック" panose="020B0609070205080204" pitchFamily="49" charset="-128"/>
              </a:rPr>
              <a:t>2020</a:t>
            </a:r>
            <a:r>
              <a:rPr lang="ja-JP" altLang="en-US" sz="1600" dirty="0">
                <a:latin typeface="ＭＳ ゴシック" panose="020B0609070205080204" pitchFamily="49" charset="-128"/>
                <a:ea typeface="ＭＳ ゴシック" panose="020B0609070205080204" pitchFamily="49" charset="-128"/>
              </a:rPr>
              <a:t>年代から市場で入手可能になるが、完全に浸透するまでには数十年を要するであろうと予測している。</a:t>
            </a:r>
          </a:p>
        </p:txBody>
      </p:sp>
      <p:sp>
        <p:nvSpPr>
          <p:cNvPr id="8" name="テキスト ボックス 7">
            <a:extLst>
              <a:ext uri="{FF2B5EF4-FFF2-40B4-BE49-F238E27FC236}">
                <a16:creationId xmlns:a16="http://schemas.microsoft.com/office/drawing/2014/main" id="{7B9912CC-D947-4927-972D-3332A9FC9C47}"/>
              </a:ext>
            </a:extLst>
          </p:cNvPr>
          <p:cNvSpPr txBox="1"/>
          <p:nvPr/>
        </p:nvSpPr>
        <p:spPr>
          <a:xfrm>
            <a:off x="4023382" y="2480187"/>
            <a:ext cx="1466850" cy="369332"/>
          </a:xfrm>
          <a:prstGeom prst="rect">
            <a:avLst/>
          </a:prstGeom>
          <a:solidFill>
            <a:schemeClr val="bg1"/>
          </a:solidFill>
          <a:ln w="28575">
            <a:solidFill>
              <a:srgbClr val="FF0000"/>
            </a:solidFill>
          </a:ln>
        </p:spPr>
        <p:txBody>
          <a:bodyPr wrap="square" rtlCol="0">
            <a:spAutoFit/>
          </a:bodyPr>
          <a:lstStyle/>
          <a:p>
            <a:r>
              <a:rPr kumimoji="1" lang="ja-JP" altLang="en-US" dirty="0">
                <a:solidFill>
                  <a:srgbClr val="FF0000"/>
                </a:solidFill>
              </a:rPr>
              <a:t>作業中</a:t>
            </a:r>
          </a:p>
        </p:txBody>
      </p:sp>
      <p:pic>
        <p:nvPicPr>
          <p:cNvPr id="3" name="図 2">
            <a:extLst>
              <a:ext uri="{FF2B5EF4-FFF2-40B4-BE49-F238E27FC236}">
                <a16:creationId xmlns:a16="http://schemas.microsoft.com/office/drawing/2014/main" id="{1D38EF95-8BF0-4AED-BC08-3E07A9B3E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903" y="3373322"/>
            <a:ext cx="6063805" cy="3260898"/>
          </a:xfrm>
          <a:prstGeom prst="rect">
            <a:avLst/>
          </a:prstGeom>
        </p:spPr>
      </p:pic>
      <p:pic>
        <p:nvPicPr>
          <p:cNvPr id="7" name="図 6">
            <a:extLst>
              <a:ext uri="{FF2B5EF4-FFF2-40B4-BE49-F238E27FC236}">
                <a16:creationId xmlns:a16="http://schemas.microsoft.com/office/drawing/2014/main" id="{3D589E7E-D9A0-4724-AD61-F00E46846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490" y="1376079"/>
            <a:ext cx="7450633" cy="1962407"/>
          </a:xfrm>
          <a:prstGeom prst="rect">
            <a:avLst/>
          </a:prstGeom>
        </p:spPr>
      </p:pic>
      <p:sp>
        <p:nvSpPr>
          <p:cNvPr id="9" name="正方形/長方形 8">
            <a:extLst>
              <a:ext uri="{FF2B5EF4-FFF2-40B4-BE49-F238E27FC236}">
                <a16:creationId xmlns:a16="http://schemas.microsoft.com/office/drawing/2014/main" id="{3D107124-3743-4A15-AEF3-0685BAD35DFC}"/>
              </a:ext>
            </a:extLst>
          </p:cNvPr>
          <p:cNvSpPr/>
          <p:nvPr/>
        </p:nvSpPr>
        <p:spPr>
          <a:xfrm>
            <a:off x="579310" y="6545269"/>
            <a:ext cx="8891450" cy="276999"/>
          </a:xfrm>
          <a:prstGeom prst="rect">
            <a:avLst/>
          </a:prstGeom>
          <a:solidFill>
            <a:schemeClr val="bg1"/>
          </a:solidFill>
        </p:spPr>
        <p:txBody>
          <a:bodyPr wrap="square">
            <a:spAutoFit/>
          </a:bodyPr>
          <a:lstStyle/>
          <a:p>
            <a:pPr algn="r"/>
            <a:r>
              <a:rPr lang="ja-JP" altLang="en-US" sz="1200" dirty="0"/>
              <a:t>出所：国土交通省　主要データ集（令和</a:t>
            </a:r>
            <a:r>
              <a:rPr lang="en-US" altLang="ja-JP" sz="1200" dirty="0"/>
              <a:t>2</a:t>
            </a:r>
            <a:r>
              <a:rPr lang="ja-JP" altLang="en-US" sz="1200" dirty="0"/>
              <a:t>年</a:t>
            </a:r>
            <a:r>
              <a:rPr lang="en-US" altLang="ja-JP" sz="1200" dirty="0"/>
              <a:t>2</a:t>
            </a:r>
            <a:r>
              <a:rPr lang="ja-JP" altLang="en-US" sz="1200" dirty="0"/>
              <a:t>月） 、</a:t>
            </a:r>
            <a:r>
              <a:rPr lang="fr-FR" altLang="ja-JP" sz="1200" dirty="0"/>
              <a:t>Victoria Transport Policy Institute, </a:t>
            </a:r>
            <a:r>
              <a:rPr lang="fr-FR" altLang="ja-JP" sz="1200" dirty="0" err="1"/>
              <a:t>Autonomous</a:t>
            </a:r>
            <a:r>
              <a:rPr lang="fr-FR" altLang="ja-JP" sz="1200" dirty="0"/>
              <a:t> </a:t>
            </a:r>
            <a:r>
              <a:rPr lang="fr-FR" altLang="ja-JP" sz="1200" dirty="0" err="1"/>
              <a:t>VehicleImplementation</a:t>
            </a:r>
            <a:r>
              <a:rPr lang="fr-FR" altLang="ja-JP" sz="1200" dirty="0"/>
              <a:t> </a:t>
            </a:r>
            <a:r>
              <a:rPr lang="fr-FR" altLang="ja-JP" sz="1200" dirty="0" err="1"/>
              <a:t>Prediction</a:t>
            </a:r>
            <a:endParaRPr lang="fr-FR" altLang="ja-JP" sz="1200" dirty="0"/>
          </a:p>
        </p:txBody>
      </p:sp>
      <p:sp>
        <p:nvSpPr>
          <p:cNvPr id="13" name="スライド番号プレースホルダー 2">
            <a:extLst>
              <a:ext uri="{FF2B5EF4-FFF2-40B4-BE49-F238E27FC236}">
                <a16:creationId xmlns:a16="http://schemas.microsoft.com/office/drawing/2014/main" id="{97A46421-6328-4283-BDDC-CEAD095E4F17}"/>
              </a:ext>
            </a:extLst>
          </p:cNvPr>
          <p:cNvSpPr>
            <a:spLocks noGrp="1"/>
          </p:cNvSpPr>
          <p:nvPr>
            <p:ph type="sldNum" sz="quarter" idx="12"/>
          </p:nvPr>
        </p:nvSpPr>
        <p:spPr>
          <a:xfrm>
            <a:off x="9395790" y="6466371"/>
            <a:ext cx="496957" cy="365125"/>
          </a:xfrm>
        </p:spPr>
        <p:txBody>
          <a:bodyPr/>
          <a:lstStyle/>
          <a:p>
            <a:fld id="{702E0BBC-4F40-48E0-ABDE-2560DC2FE617}" type="slidenum">
              <a:rPr kumimoji="1" lang="ja-JP" altLang="en-US" smtClean="0"/>
              <a:pPr/>
              <a:t>14</a:t>
            </a:fld>
            <a:endParaRPr kumimoji="1" lang="ja-JP" altLang="en-US"/>
          </a:p>
        </p:txBody>
      </p:sp>
    </p:spTree>
    <p:extLst>
      <p:ext uri="{BB962C8B-B14F-4D97-AF65-F5344CB8AC3E}">
        <p14:creationId xmlns:p14="http://schemas.microsoft.com/office/powerpoint/2010/main" val="2794691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52266"/>
            <a:ext cx="9906000" cy="360000"/>
          </a:xfrm>
        </p:spPr>
        <p:txBody>
          <a:bodyPr/>
          <a:lstStyle/>
          <a:p>
            <a:r>
              <a:rPr lang="ja-JP" altLang="en-US" dirty="0">
                <a:latin typeface="ＭＳ ゴシック" panose="020B0609070205080204" pitchFamily="49" charset="-128"/>
                <a:ea typeface="ＭＳ ゴシック" panose="020B0609070205080204" pitchFamily="49" charset="-128"/>
              </a:rPr>
              <a:t>今後予測される社会情勢等の変化　～人工知能（</a:t>
            </a:r>
            <a:r>
              <a:rPr lang="en-US" altLang="ja-JP" dirty="0">
                <a:latin typeface="ＭＳ ゴシック" panose="020B0609070205080204" pitchFamily="49" charset="-128"/>
                <a:ea typeface="ＭＳ ゴシック" panose="020B0609070205080204" pitchFamily="49" charset="-128"/>
              </a:rPr>
              <a:t>AI</a:t>
            </a:r>
            <a:r>
              <a:rPr lang="ja-JP" altLang="en-US" dirty="0">
                <a:latin typeface="ＭＳ ゴシック" panose="020B0609070205080204" pitchFamily="49" charset="-128"/>
                <a:ea typeface="ＭＳ ゴシック" panose="020B0609070205080204" pitchFamily="49" charset="-128"/>
              </a:rPr>
              <a:t>）、ロボット技術の進展～</a:t>
            </a:r>
            <a:endParaRPr kumimoji="1" lang="ja-JP" altLang="en-US" dirty="0">
              <a:latin typeface="ＭＳ ゴシック" panose="020B0609070205080204" pitchFamily="49" charset="-128"/>
              <a:ea typeface="ＭＳ ゴシック" panose="020B0609070205080204" pitchFamily="49" charset="-128"/>
            </a:endParaRPr>
          </a:p>
        </p:txBody>
      </p:sp>
      <p:sp>
        <p:nvSpPr>
          <p:cNvPr id="3" name="スライド番号プレースホルダー 2"/>
          <p:cNvSpPr>
            <a:spLocks noGrp="1"/>
          </p:cNvSpPr>
          <p:nvPr>
            <p:ph type="sldNum" sz="quarter" idx="12"/>
          </p:nvPr>
        </p:nvSpPr>
        <p:spPr/>
        <p:txBody>
          <a:bodyPr/>
          <a:lstStyle/>
          <a:p>
            <a:fld id="{702E0BBC-4F40-48E0-ABDE-2560DC2FE617}" type="slidenum">
              <a:rPr kumimoji="1" lang="ja-JP" altLang="en-US" smtClean="0"/>
              <a:pPr/>
              <a:t>15</a:t>
            </a:fld>
            <a:endParaRPr kumimoji="1" lang="ja-JP" altLang="en-US"/>
          </a:p>
        </p:txBody>
      </p:sp>
      <p:sp>
        <p:nvSpPr>
          <p:cNvPr id="12" name="正方形/長方形 11">
            <a:extLst>
              <a:ext uri="{FF2B5EF4-FFF2-40B4-BE49-F238E27FC236}">
                <a16:creationId xmlns:a16="http://schemas.microsoft.com/office/drawing/2014/main" id="{6B081692-404F-48FB-AC37-9967E65CB1FA}"/>
              </a:ext>
            </a:extLst>
          </p:cNvPr>
          <p:cNvSpPr/>
          <p:nvPr/>
        </p:nvSpPr>
        <p:spPr>
          <a:xfrm>
            <a:off x="782551" y="6310076"/>
            <a:ext cx="8750686" cy="461665"/>
          </a:xfrm>
          <a:prstGeom prst="rect">
            <a:avLst/>
          </a:prstGeom>
          <a:solidFill>
            <a:schemeClr val="bg1"/>
          </a:solidFill>
        </p:spPr>
        <p:txBody>
          <a:bodyPr wrap="square">
            <a:spAutoFit/>
          </a:bodyPr>
          <a:lstStyle/>
          <a:p>
            <a:pPr algn="r"/>
            <a:r>
              <a:rPr lang="ja-JP" altLang="en-US" sz="1200" dirty="0"/>
              <a:t>出所： 「未来イノベーション</a:t>
            </a:r>
            <a:r>
              <a:rPr lang="en-US" altLang="ja-JP" sz="1200" dirty="0"/>
              <a:t>WG </a:t>
            </a:r>
            <a:r>
              <a:rPr lang="ja-JP" altLang="en-US" sz="1200" dirty="0"/>
              <a:t>からのメッセージ」経済産業省（平成</a:t>
            </a:r>
            <a:r>
              <a:rPr lang="en-US" altLang="ja-JP" sz="1200" dirty="0"/>
              <a:t>31</a:t>
            </a:r>
            <a:r>
              <a:rPr lang="ja-JP" altLang="en-US" sz="1200" dirty="0"/>
              <a:t>年） </a:t>
            </a:r>
            <a:endParaRPr lang="en-US" altLang="ja-JP" sz="1200" dirty="0"/>
          </a:p>
          <a:p>
            <a:pPr algn="r"/>
            <a:r>
              <a:rPr lang="fr-FR" altLang="ja-JP" sz="1200" dirty="0"/>
              <a:t>Victoria Transport Policy Institute, </a:t>
            </a:r>
            <a:r>
              <a:rPr lang="fr-FR" altLang="ja-JP" sz="1200" dirty="0" err="1"/>
              <a:t>Autonomous</a:t>
            </a:r>
            <a:r>
              <a:rPr lang="fr-FR" altLang="ja-JP" sz="1200" dirty="0"/>
              <a:t> </a:t>
            </a:r>
            <a:r>
              <a:rPr lang="fr-FR" altLang="ja-JP" sz="1200" dirty="0" err="1"/>
              <a:t>VehicleImplementation</a:t>
            </a:r>
            <a:r>
              <a:rPr lang="fr-FR" altLang="ja-JP" sz="1200" dirty="0"/>
              <a:t> </a:t>
            </a:r>
            <a:r>
              <a:rPr lang="fr-FR" altLang="ja-JP" sz="1200" dirty="0" err="1"/>
              <a:t>Prediction</a:t>
            </a:r>
            <a:endParaRPr lang="fr-FR" altLang="ja-JP" sz="1200" dirty="0"/>
          </a:p>
        </p:txBody>
      </p:sp>
      <p:grpSp>
        <p:nvGrpSpPr>
          <p:cNvPr id="14" name="グループ化 13">
            <a:extLst>
              <a:ext uri="{FF2B5EF4-FFF2-40B4-BE49-F238E27FC236}">
                <a16:creationId xmlns:a16="http://schemas.microsoft.com/office/drawing/2014/main" id="{A2CD0EC0-9B74-43EF-A1D9-DF14008BCBB1}"/>
              </a:ext>
            </a:extLst>
          </p:cNvPr>
          <p:cNvGrpSpPr/>
          <p:nvPr/>
        </p:nvGrpSpPr>
        <p:grpSpPr>
          <a:xfrm>
            <a:off x="1038225" y="1899046"/>
            <a:ext cx="8182177" cy="4396228"/>
            <a:chOff x="761287" y="1904662"/>
            <a:chExt cx="8544331" cy="4590811"/>
          </a:xfrm>
        </p:grpSpPr>
        <p:pic>
          <p:nvPicPr>
            <p:cNvPr id="11" name="図 10">
              <a:extLst>
                <a:ext uri="{FF2B5EF4-FFF2-40B4-BE49-F238E27FC236}">
                  <a16:creationId xmlns:a16="http://schemas.microsoft.com/office/drawing/2014/main" id="{EBAD571F-5F39-483F-A0C4-07BE0F144EA3}"/>
                </a:ext>
              </a:extLst>
            </p:cNvPr>
            <p:cNvPicPr>
              <a:picLocks noChangeAspect="1"/>
            </p:cNvPicPr>
            <p:nvPr/>
          </p:nvPicPr>
          <p:blipFill rotWithShape="1">
            <a:blip r:embed="rId2">
              <a:extLst>
                <a:ext uri="{28A0092B-C50C-407E-A947-70E740481C1C}">
                  <a14:useLocalDpi xmlns:a14="http://schemas.microsoft.com/office/drawing/2010/main" val="0"/>
                </a:ext>
              </a:extLst>
            </a:blip>
            <a:srcRect b="39786"/>
            <a:stretch/>
          </p:blipFill>
          <p:spPr>
            <a:xfrm>
              <a:off x="761287" y="1904662"/>
              <a:ext cx="8544331" cy="2818467"/>
            </a:xfrm>
            <a:prstGeom prst="rect">
              <a:avLst/>
            </a:prstGeom>
          </p:spPr>
        </p:pic>
        <p:pic>
          <p:nvPicPr>
            <p:cNvPr id="13" name="図 12">
              <a:extLst>
                <a:ext uri="{FF2B5EF4-FFF2-40B4-BE49-F238E27FC236}">
                  <a16:creationId xmlns:a16="http://schemas.microsoft.com/office/drawing/2014/main" id="{B3032339-B609-4D71-BA6C-AA3CD463D127}"/>
                </a:ext>
              </a:extLst>
            </p:cNvPr>
            <p:cNvPicPr>
              <a:picLocks noChangeAspect="1"/>
            </p:cNvPicPr>
            <p:nvPr/>
          </p:nvPicPr>
          <p:blipFill rotWithShape="1">
            <a:blip r:embed="rId3">
              <a:extLst>
                <a:ext uri="{28A0092B-C50C-407E-A947-70E740481C1C}">
                  <a14:useLocalDpi xmlns:a14="http://schemas.microsoft.com/office/drawing/2010/main" val="0"/>
                </a:ext>
              </a:extLst>
            </a:blip>
            <a:srcRect t="41393" b="20646"/>
            <a:stretch/>
          </p:blipFill>
          <p:spPr>
            <a:xfrm>
              <a:off x="794628" y="4748711"/>
              <a:ext cx="8111251" cy="1746762"/>
            </a:xfrm>
            <a:prstGeom prst="rect">
              <a:avLst/>
            </a:prstGeom>
          </p:spPr>
        </p:pic>
      </p:grpSp>
      <p:sp>
        <p:nvSpPr>
          <p:cNvPr id="9" name="正方形/長方形 8">
            <a:extLst>
              <a:ext uri="{FF2B5EF4-FFF2-40B4-BE49-F238E27FC236}">
                <a16:creationId xmlns:a16="http://schemas.microsoft.com/office/drawing/2014/main" id="{32607C58-26A4-442E-8CA2-767FAD060343}"/>
              </a:ext>
            </a:extLst>
          </p:cNvPr>
          <p:cNvSpPr/>
          <p:nvPr/>
        </p:nvSpPr>
        <p:spPr>
          <a:xfrm>
            <a:off x="150539" y="704315"/>
            <a:ext cx="9555436" cy="1077218"/>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人口知能（</a:t>
            </a:r>
            <a:r>
              <a:rPr lang="en-US" altLang="ja-JP" sz="1600" dirty="0">
                <a:latin typeface="ＭＳ ゴシック" panose="020B0609070205080204" pitchFamily="49" charset="-128"/>
                <a:ea typeface="ＭＳ ゴシック" panose="020B0609070205080204" pitchFamily="49" charset="-128"/>
              </a:rPr>
              <a:t>AI</a:t>
            </a:r>
            <a:r>
              <a:rPr lang="ja-JP" altLang="en-US" sz="1600" dirty="0">
                <a:latin typeface="ＭＳ ゴシック" panose="020B0609070205080204" pitchFamily="49" charset="-128"/>
                <a:ea typeface="ＭＳ ゴシック" panose="020B0609070205080204" pitchFamily="49" charset="-128"/>
              </a:rPr>
              <a:t>）技術が飛躍的に進展し、自動運転技術の普及、医療・介護の高度化など、様々な分野で実用化され、社会課題の解決に役立っている。</a:t>
            </a: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認知機能や判断機能を備えたロボットが、産業分野における生産性の向上や、福祉分野における高齢者、障がい者の生活支援などの新たな労働力として貢献している。　</a:t>
            </a:r>
          </a:p>
        </p:txBody>
      </p:sp>
    </p:spTree>
    <p:extLst>
      <p:ext uri="{BB962C8B-B14F-4D97-AF65-F5344CB8AC3E}">
        <p14:creationId xmlns:p14="http://schemas.microsoft.com/office/powerpoint/2010/main" val="3780789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環境・エネルギー技術の進展</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830997"/>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日本をはじめとする世界各国が、現行のリチウムイオン電池（現行</a:t>
            </a:r>
            <a:r>
              <a:rPr lang="en-US" altLang="ja-JP" sz="1600" dirty="0">
                <a:latin typeface="ＭＳ ゴシック" panose="020B0609070205080204" pitchFamily="49" charset="-128"/>
                <a:ea typeface="ＭＳ ゴシック" panose="020B0609070205080204" pitchFamily="49" charset="-128"/>
              </a:rPr>
              <a:t>LIB</a:t>
            </a:r>
            <a:r>
              <a:rPr lang="ja-JP" altLang="en-US" sz="1600" dirty="0">
                <a:latin typeface="ＭＳ ゴシック" panose="020B0609070205080204" pitchFamily="49" charset="-128"/>
                <a:ea typeface="ＭＳ ゴシック" panose="020B0609070205080204" pitchFamily="49" charset="-128"/>
              </a:rPr>
              <a:t>）に比べエネルギー密度の高い全固体</a:t>
            </a:r>
            <a:r>
              <a:rPr lang="en-US" altLang="ja-JP" sz="1600" dirty="0">
                <a:latin typeface="ＭＳ ゴシック" panose="020B0609070205080204" pitchFamily="49" charset="-128"/>
                <a:ea typeface="ＭＳ ゴシック" panose="020B0609070205080204" pitchFamily="49" charset="-128"/>
              </a:rPr>
              <a:t>LIB</a:t>
            </a:r>
            <a:r>
              <a:rPr lang="ja-JP" altLang="en-US" sz="1600" dirty="0" err="1">
                <a:latin typeface="ＭＳ ゴシック" panose="020B0609070205080204" pitchFamily="49" charset="-128"/>
                <a:ea typeface="ＭＳ ゴシック" panose="020B0609070205080204" pitchFamily="49" charset="-128"/>
              </a:rPr>
              <a:t>、</a:t>
            </a:r>
            <a:r>
              <a:rPr lang="ja-JP" altLang="en-US" sz="1600" dirty="0">
                <a:latin typeface="ＭＳ ゴシック" panose="020B0609070205080204" pitchFamily="49" charset="-128"/>
                <a:ea typeface="ＭＳ ゴシック" panose="020B0609070205080204" pitchFamily="49" charset="-128"/>
              </a:rPr>
              <a:t>新原理により性能を大幅に向上させた革新型蓄電池の共通基盤技術の研究開発を進めており、次世代車載用蓄電池の実用化を目指している。</a:t>
            </a:r>
          </a:p>
        </p:txBody>
      </p:sp>
      <p:sp>
        <p:nvSpPr>
          <p:cNvPr id="8" name="テキスト ボックス 7">
            <a:extLst>
              <a:ext uri="{FF2B5EF4-FFF2-40B4-BE49-F238E27FC236}">
                <a16:creationId xmlns:a16="http://schemas.microsoft.com/office/drawing/2014/main" id="{7B9912CC-D947-4927-972D-3332A9FC9C47}"/>
              </a:ext>
            </a:extLst>
          </p:cNvPr>
          <p:cNvSpPr txBox="1"/>
          <p:nvPr/>
        </p:nvSpPr>
        <p:spPr>
          <a:xfrm>
            <a:off x="4023382" y="2480187"/>
            <a:ext cx="1466850" cy="369332"/>
          </a:xfrm>
          <a:prstGeom prst="rect">
            <a:avLst/>
          </a:prstGeom>
          <a:solidFill>
            <a:schemeClr val="bg1"/>
          </a:solidFill>
          <a:ln w="28575">
            <a:solidFill>
              <a:srgbClr val="FF0000"/>
            </a:solidFill>
          </a:ln>
        </p:spPr>
        <p:txBody>
          <a:bodyPr wrap="square" rtlCol="0">
            <a:spAutoFit/>
          </a:bodyPr>
          <a:lstStyle/>
          <a:p>
            <a:r>
              <a:rPr kumimoji="1" lang="ja-JP" altLang="en-US" dirty="0">
                <a:solidFill>
                  <a:srgbClr val="FF0000"/>
                </a:solidFill>
              </a:rPr>
              <a:t>作業中</a:t>
            </a:r>
          </a:p>
        </p:txBody>
      </p:sp>
      <p:pic>
        <p:nvPicPr>
          <p:cNvPr id="3" name="図 2">
            <a:extLst>
              <a:ext uri="{FF2B5EF4-FFF2-40B4-BE49-F238E27FC236}">
                <a16:creationId xmlns:a16="http://schemas.microsoft.com/office/drawing/2014/main" id="{B41079CB-27BF-4381-AFEC-FD8614C403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2494" y="1654220"/>
            <a:ext cx="5699129" cy="4849569"/>
          </a:xfrm>
          <a:prstGeom prst="rect">
            <a:avLst/>
          </a:prstGeom>
        </p:spPr>
      </p:pic>
      <p:sp>
        <p:nvSpPr>
          <p:cNvPr id="7" name="正方形/長方形 6">
            <a:extLst>
              <a:ext uri="{FF2B5EF4-FFF2-40B4-BE49-F238E27FC236}">
                <a16:creationId xmlns:a16="http://schemas.microsoft.com/office/drawing/2014/main" id="{44E74570-C97B-43E8-9F83-CBC90B7091F9}"/>
              </a:ext>
            </a:extLst>
          </p:cNvPr>
          <p:cNvSpPr/>
          <p:nvPr/>
        </p:nvSpPr>
        <p:spPr>
          <a:xfrm>
            <a:off x="8046720" y="6519661"/>
            <a:ext cx="1524000" cy="276999"/>
          </a:xfrm>
          <a:prstGeom prst="rect">
            <a:avLst/>
          </a:prstGeom>
          <a:solidFill>
            <a:schemeClr val="bg1"/>
          </a:solidFill>
        </p:spPr>
        <p:txBody>
          <a:bodyPr wrap="square">
            <a:spAutoFit/>
          </a:bodyPr>
          <a:lstStyle/>
          <a:p>
            <a:r>
              <a:rPr lang="ja-JP" altLang="en-US" sz="1200" dirty="0"/>
              <a:t>出所：経済産業省</a:t>
            </a:r>
            <a:endParaRPr lang="en-US" altLang="ja-JP" sz="1200" dirty="0"/>
          </a:p>
        </p:txBody>
      </p:sp>
      <p:sp>
        <p:nvSpPr>
          <p:cNvPr id="9" name="スライド番号プレースホルダー 2">
            <a:extLst>
              <a:ext uri="{FF2B5EF4-FFF2-40B4-BE49-F238E27FC236}">
                <a16:creationId xmlns:a16="http://schemas.microsoft.com/office/drawing/2014/main" id="{A0923B04-256E-4B3C-B095-F501383741EB}"/>
              </a:ext>
            </a:extLst>
          </p:cNvPr>
          <p:cNvSpPr>
            <a:spLocks noGrp="1"/>
          </p:cNvSpPr>
          <p:nvPr>
            <p:ph type="sldNum" sz="quarter" idx="12"/>
          </p:nvPr>
        </p:nvSpPr>
        <p:spPr>
          <a:xfrm>
            <a:off x="9395790" y="6466371"/>
            <a:ext cx="496957" cy="365125"/>
          </a:xfrm>
        </p:spPr>
        <p:txBody>
          <a:bodyPr/>
          <a:lstStyle/>
          <a:p>
            <a:fld id="{702E0BBC-4F40-48E0-ABDE-2560DC2FE617}" type="slidenum">
              <a:rPr kumimoji="1" lang="ja-JP" altLang="en-US" smtClean="0"/>
              <a:pPr/>
              <a:t>16</a:t>
            </a:fld>
            <a:endParaRPr kumimoji="1" lang="ja-JP" altLang="en-US"/>
          </a:p>
        </p:txBody>
      </p:sp>
    </p:spTree>
    <p:extLst>
      <p:ext uri="{BB962C8B-B14F-4D97-AF65-F5344CB8AC3E}">
        <p14:creationId xmlns:p14="http://schemas.microsoft.com/office/powerpoint/2010/main" val="1724817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健康・医療技術の進展</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584775"/>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単一の遺伝子が原因となる疾患のゲノム医療は臨床で一部実用化されているが、複数の遺伝子が原因の一因となる疾患（いわゆる生活習慣病）については臨床応用としてはまだ研究段階にある。</a:t>
            </a:r>
            <a:endParaRPr lang="en-US" altLang="ja-JP" sz="1600" dirty="0">
              <a:latin typeface="ＭＳ ゴシック" panose="020B0609070205080204" pitchFamily="49" charset="-128"/>
              <a:ea typeface="ＭＳ ゴシック" panose="020B0609070205080204" pitchFamily="49" charset="-128"/>
            </a:endParaRPr>
          </a:p>
        </p:txBody>
      </p:sp>
      <p:pic>
        <p:nvPicPr>
          <p:cNvPr id="3" name="図 2">
            <a:extLst>
              <a:ext uri="{FF2B5EF4-FFF2-40B4-BE49-F238E27FC236}">
                <a16:creationId xmlns:a16="http://schemas.microsoft.com/office/drawing/2014/main" id="{4A4DB272-537E-4360-8620-24FBDE3F60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220" y="2062016"/>
            <a:ext cx="8003559" cy="4277765"/>
          </a:xfrm>
          <a:prstGeom prst="rect">
            <a:avLst/>
          </a:prstGeom>
        </p:spPr>
      </p:pic>
      <p:sp>
        <p:nvSpPr>
          <p:cNvPr id="16" name="正方形/長方形 15">
            <a:extLst>
              <a:ext uri="{FF2B5EF4-FFF2-40B4-BE49-F238E27FC236}">
                <a16:creationId xmlns:a16="http://schemas.microsoft.com/office/drawing/2014/main" id="{A4455C33-1091-4003-ADBF-39A09818BCD2}"/>
              </a:ext>
            </a:extLst>
          </p:cNvPr>
          <p:cNvSpPr/>
          <p:nvPr/>
        </p:nvSpPr>
        <p:spPr>
          <a:xfrm>
            <a:off x="1012930" y="1785017"/>
            <a:ext cx="1415772" cy="276999"/>
          </a:xfrm>
          <a:prstGeom prst="rect">
            <a:avLst/>
          </a:prstGeom>
        </p:spPr>
        <p:txBody>
          <a:bodyPr wrap="none">
            <a:spAutoFit/>
          </a:bodyPr>
          <a:lstStyle/>
          <a:p>
            <a:r>
              <a:rPr lang="ja-JP" altLang="en-US" sz="1200" b="1" dirty="0"/>
              <a:t>ゲノム医療の現状</a:t>
            </a:r>
          </a:p>
        </p:txBody>
      </p:sp>
      <p:sp>
        <p:nvSpPr>
          <p:cNvPr id="20" name="正方形/長方形 19">
            <a:extLst>
              <a:ext uri="{FF2B5EF4-FFF2-40B4-BE49-F238E27FC236}">
                <a16:creationId xmlns:a16="http://schemas.microsoft.com/office/drawing/2014/main" id="{B5831AF7-CBC7-4360-840E-597060B8EC97}"/>
              </a:ext>
            </a:extLst>
          </p:cNvPr>
          <p:cNvSpPr/>
          <p:nvPr/>
        </p:nvSpPr>
        <p:spPr>
          <a:xfrm>
            <a:off x="7637417" y="6314049"/>
            <a:ext cx="2153468" cy="276999"/>
          </a:xfrm>
          <a:prstGeom prst="rect">
            <a:avLst/>
          </a:prstGeom>
          <a:solidFill>
            <a:schemeClr val="bg1"/>
          </a:solidFill>
        </p:spPr>
        <p:txBody>
          <a:bodyPr wrap="square">
            <a:spAutoFit/>
          </a:bodyPr>
          <a:lstStyle/>
          <a:p>
            <a:r>
              <a:rPr lang="ja-JP" altLang="en-US" sz="1200" dirty="0"/>
              <a:t>出所：厚生労働省</a:t>
            </a:r>
            <a:endParaRPr lang="en-US" altLang="ja-JP" sz="1200" dirty="0"/>
          </a:p>
        </p:txBody>
      </p:sp>
      <p:sp>
        <p:nvSpPr>
          <p:cNvPr id="8" name="スライド番号プレースホルダー 2">
            <a:extLst>
              <a:ext uri="{FF2B5EF4-FFF2-40B4-BE49-F238E27FC236}">
                <a16:creationId xmlns:a16="http://schemas.microsoft.com/office/drawing/2014/main" id="{2BB741E3-F2C4-4B90-AFC0-E1EC80348787}"/>
              </a:ext>
            </a:extLst>
          </p:cNvPr>
          <p:cNvSpPr>
            <a:spLocks noGrp="1"/>
          </p:cNvSpPr>
          <p:nvPr>
            <p:ph type="sldNum" sz="quarter" idx="12"/>
          </p:nvPr>
        </p:nvSpPr>
        <p:spPr>
          <a:xfrm>
            <a:off x="9395790" y="6466371"/>
            <a:ext cx="496957" cy="365125"/>
          </a:xfrm>
        </p:spPr>
        <p:txBody>
          <a:bodyPr/>
          <a:lstStyle/>
          <a:p>
            <a:fld id="{702E0BBC-4F40-48E0-ABDE-2560DC2FE617}" type="slidenum">
              <a:rPr kumimoji="1" lang="ja-JP" altLang="en-US" smtClean="0"/>
              <a:pPr/>
              <a:t>17</a:t>
            </a:fld>
            <a:endParaRPr kumimoji="1" lang="ja-JP" altLang="en-US"/>
          </a:p>
        </p:txBody>
      </p:sp>
    </p:spTree>
    <p:extLst>
      <p:ext uri="{BB962C8B-B14F-4D97-AF65-F5344CB8AC3E}">
        <p14:creationId xmlns:p14="http://schemas.microsoft.com/office/powerpoint/2010/main" val="3233863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3B32A3C-6A1D-429F-8AB8-179685EA93C5}"/>
              </a:ext>
            </a:extLst>
          </p:cNvPr>
          <p:cNvSpPr/>
          <p:nvPr/>
        </p:nvSpPr>
        <p:spPr>
          <a:xfrm>
            <a:off x="2937063" y="3028890"/>
            <a:ext cx="4031873" cy="400110"/>
          </a:xfrm>
          <a:prstGeom prst="rect">
            <a:avLst/>
          </a:prstGeom>
        </p:spPr>
        <p:txBody>
          <a:bodyPr wrap="none">
            <a:spAutoFit/>
          </a:bodyPr>
          <a:lstStyle/>
          <a:p>
            <a:r>
              <a:rPr lang="ja-JP" altLang="en-US" sz="2000" dirty="0"/>
              <a:t>（３）暮らしを取り巻く環境変化</a:t>
            </a:r>
          </a:p>
        </p:txBody>
      </p:sp>
      <p:sp>
        <p:nvSpPr>
          <p:cNvPr id="4" name="スライド番号プレースホルダー 2">
            <a:extLst>
              <a:ext uri="{FF2B5EF4-FFF2-40B4-BE49-F238E27FC236}">
                <a16:creationId xmlns:a16="http://schemas.microsoft.com/office/drawing/2014/main" id="{51D787CE-0DD9-4DBE-99BA-437DD5CF7D58}"/>
              </a:ext>
            </a:extLst>
          </p:cNvPr>
          <p:cNvSpPr>
            <a:spLocks noGrp="1"/>
          </p:cNvSpPr>
          <p:nvPr>
            <p:ph type="sldNum" sz="quarter" idx="12"/>
          </p:nvPr>
        </p:nvSpPr>
        <p:spPr>
          <a:xfrm>
            <a:off x="9395790" y="6466371"/>
            <a:ext cx="496957" cy="365125"/>
          </a:xfrm>
        </p:spPr>
        <p:txBody>
          <a:bodyPr/>
          <a:lstStyle/>
          <a:p>
            <a:fld id="{702E0BBC-4F40-48E0-ABDE-2560DC2FE617}" type="slidenum">
              <a:rPr kumimoji="1" lang="ja-JP" altLang="en-US" smtClean="0"/>
              <a:pPr/>
              <a:t>18</a:t>
            </a:fld>
            <a:endParaRPr kumimoji="1" lang="ja-JP" altLang="en-US"/>
          </a:p>
        </p:txBody>
      </p:sp>
    </p:spTree>
    <p:extLst>
      <p:ext uri="{BB962C8B-B14F-4D97-AF65-F5344CB8AC3E}">
        <p14:creationId xmlns:p14="http://schemas.microsoft.com/office/powerpoint/2010/main" val="2183268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2">
            <a:extLst>
              <a:ext uri="{FF2B5EF4-FFF2-40B4-BE49-F238E27FC236}">
                <a16:creationId xmlns:a16="http://schemas.microsoft.com/office/drawing/2014/main" id="{0E28B801-0177-45E8-808F-F2770270E02D}"/>
              </a:ext>
            </a:extLst>
          </p:cNvPr>
          <p:cNvSpPr txBox="1">
            <a:spLocks/>
          </p:cNvSpPr>
          <p:nvPr/>
        </p:nvSpPr>
        <p:spPr>
          <a:xfrm>
            <a:off x="804411" y="503225"/>
            <a:ext cx="7092000" cy="432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b="1" dirty="0"/>
              <a:t>目次</a:t>
            </a:r>
          </a:p>
        </p:txBody>
      </p:sp>
      <p:sp>
        <p:nvSpPr>
          <p:cNvPr id="16" name="テキスト ボックス 3">
            <a:extLst>
              <a:ext uri="{FF2B5EF4-FFF2-40B4-BE49-F238E27FC236}">
                <a16:creationId xmlns:a16="http://schemas.microsoft.com/office/drawing/2014/main" id="{4F97CBC7-2D05-4E5D-885D-895D609C12D1}"/>
              </a:ext>
            </a:extLst>
          </p:cNvPr>
          <p:cNvSpPr txBox="1"/>
          <p:nvPr/>
        </p:nvSpPr>
        <p:spPr>
          <a:xfrm>
            <a:off x="1350853" y="2946186"/>
            <a:ext cx="7204294" cy="209288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42900" indent="-342900">
              <a:buAutoNum type="arabicParenBoth"/>
            </a:pPr>
            <a:r>
              <a:rPr lang="ja-JP" altLang="en-US" sz="1300" dirty="0">
                <a:latin typeface="メイリオ" panose="020B0604030504040204" pitchFamily="50" charset="-128"/>
                <a:ea typeface="メイリオ" panose="020B0604030504040204" pitchFamily="50" charset="-128"/>
              </a:rPr>
              <a:t>世界のダイナミズム</a:t>
            </a:r>
            <a:endParaRPr lang="en-US" altLang="ja-JP" sz="1300" dirty="0">
              <a:latin typeface="メイリオ" panose="020B0604030504040204" pitchFamily="50" charset="-128"/>
              <a:ea typeface="メイリオ" panose="020B0604030504040204" pitchFamily="50" charset="-128"/>
            </a:endParaRPr>
          </a:p>
          <a:p>
            <a:pPr marL="342900" indent="-342900">
              <a:buAutoNum type="arabicParenBoth"/>
            </a:pPr>
            <a:r>
              <a:rPr lang="ja-JP" altLang="en-US" sz="1300" dirty="0">
                <a:latin typeface="メイリオ" panose="020B0604030504040204" pitchFamily="50" charset="-128"/>
                <a:ea typeface="メイリオ" panose="020B0604030504040204" pitchFamily="50" charset="-128"/>
              </a:rPr>
              <a:t>テクノロジーの進展</a:t>
            </a:r>
            <a:endParaRPr lang="en-US" altLang="ja-JP" sz="1300" dirty="0">
              <a:latin typeface="メイリオ" panose="020B0604030504040204" pitchFamily="50" charset="-128"/>
              <a:ea typeface="メイリオ" panose="020B0604030504040204" pitchFamily="50" charset="-128"/>
            </a:endParaRPr>
          </a:p>
          <a:p>
            <a:pPr marL="342900" indent="-342900">
              <a:buAutoNum type="arabicParenBoth"/>
            </a:pPr>
            <a:r>
              <a:rPr lang="ja-JP" altLang="en-US" sz="1300" dirty="0">
                <a:latin typeface="メイリオ" panose="020B0604030504040204" pitchFamily="50" charset="-128"/>
                <a:ea typeface="メイリオ" panose="020B0604030504040204" pitchFamily="50" charset="-128"/>
              </a:rPr>
              <a:t>暮らしを取り巻く環境変化</a:t>
            </a:r>
            <a:endParaRPr lang="en-US" altLang="ja-JP" sz="1300" dirty="0">
              <a:latin typeface="メイリオ" panose="020B0604030504040204" pitchFamily="50" charset="-128"/>
              <a:ea typeface="メイリオ" panose="020B0604030504040204" pitchFamily="50" charset="-128"/>
            </a:endParaRPr>
          </a:p>
          <a:p>
            <a:pPr marL="342900" indent="-342900">
              <a:buAutoNum type="arabicParenBoth"/>
            </a:pPr>
            <a:r>
              <a:rPr lang="ja-JP" altLang="en-US" sz="1300" dirty="0">
                <a:latin typeface="メイリオ" panose="020B0604030504040204" pitchFamily="50" charset="-128"/>
                <a:ea typeface="メイリオ" panose="020B0604030504040204" pitchFamily="50" charset="-128"/>
              </a:rPr>
              <a:t>国際拠点の形成</a:t>
            </a:r>
            <a:endParaRPr lang="en-US" altLang="ja-JP" sz="1300" dirty="0">
              <a:latin typeface="メイリオ" panose="020B0604030504040204" pitchFamily="50" charset="-128"/>
              <a:ea typeface="メイリオ" panose="020B0604030504040204" pitchFamily="50" charset="-128"/>
            </a:endParaRPr>
          </a:p>
          <a:p>
            <a:pPr marL="342900" indent="-342900">
              <a:buAutoNum type="arabicParenBoth"/>
            </a:pPr>
            <a:r>
              <a:rPr lang="ja-JP" altLang="en-US" sz="1300" dirty="0">
                <a:latin typeface="メイリオ" panose="020B0604030504040204" pitchFamily="50" charset="-128"/>
                <a:ea typeface="メイリオ" panose="020B0604030504040204" pitchFamily="50" charset="-128"/>
              </a:rPr>
              <a:t>産業動向の変化</a:t>
            </a:r>
            <a:endParaRPr lang="en-US" altLang="ja-JP" sz="1300" dirty="0">
              <a:latin typeface="メイリオ" panose="020B0604030504040204" pitchFamily="50" charset="-128"/>
              <a:ea typeface="メイリオ" panose="020B0604030504040204" pitchFamily="50" charset="-128"/>
            </a:endParaRPr>
          </a:p>
          <a:p>
            <a:pPr marL="342900" indent="-342900">
              <a:buAutoNum type="arabicParenBoth"/>
            </a:pPr>
            <a:r>
              <a:rPr lang="ja-JP" altLang="en-US" sz="1300" dirty="0">
                <a:latin typeface="メイリオ" panose="020B0604030504040204" pitchFamily="50" charset="-128"/>
                <a:ea typeface="メイリオ" panose="020B0604030504040204" pitchFamily="50" charset="-128"/>
              </a:rPr>
              <a:t>安全・安心の確保</a:t>
            </a:r>
            <a:endParaRPr lang="en-US" altLang="ja-JP" sz="1300" dirty="0">
              <a:latin typeface="メイリオ" panose="020B0604030504040204" pitchFamily="50" charset="-128"/>
              <a:ea typeface="メイリオ" panose="020B0604030504040204" pitchFamily="50" charset="-128"/>
            </a:endParaRPr>
          </a:p>
          <a:p>
            <a:pPr marL="342900" indent="-342900">
              <a:buAutoNum type="arabicParenBoth"/>
            </a:pPr>
            <a:r>
              <a:rPr lang="ja-JP" altLang="en-US" sz="1300" dirty="0">
                <a:latin typeface="メイリオ" panose="020B0604030504040204" pitchFamily="50" charset="-128"/>
                <a:ea typeface="メイリオ" panose="020B0604030504040204" pitchFamily="50" charset="-128"/>
              </a:rPr>
              <a:t>観光・インバウンドの動向</a:t>
            </a:r>
            <a:endParaRPr lang="en-US" altLang="ja-JP" sz="1300" dirty="0">
              <a:latin typeface="メイリオ" panose="020B0604030504040204" pitchFamily="50" charset="-128"/>
              <a:ea typeface="メイリオ" panose="020B0604030504040204" pitchFamily="50" charset="-128"/>
            </a:endParaRPr>
          </a:p>
          <a:p>
            <a:pPr marL="342900" indent="-342900">
              <a:buAutoNum type="arabicParenBoth"/>
            </a:pPr>
            <a:r>
              <a:rPr lang="ja-JP" altLang="en-US" sz="1300" dirty="0">
                <a:latin typeface="メイリオ" panose="020B0604030504040204" pitchFamily="50" charset="-128"/>
                <a:ea typeface="メイリオ" panose="020B0604030504040204" pitchFamily="50" charset="-128"/>
              </a:rPr>
              <a:t>持続可能な社会に向けた動き</a:t>
            </a:r>
            <a:endParaRPr lang="en-US" altLang="ja-JP" sz="1300" dirty="0">
              <a:latin typeface="メイリオ" panose="020B0604030504040204" pitchFamily="50" charset="-128"/>
              <a:ea typeface="メイリオ" panose="020B0604030504040204" pitchFamily="50" charset="-128"/>
            </a:endParaRPr>
          </a:p>
          <a:p>
            <a:r>
              <a:rPr lang="ja-JP" altLang="en-US" sz="1300" dirty="0">
                <a:latin typeface="メイリオ" panose="020B0604030504040204" pitchFamily="50" charset="-128"/>
                <a:ea typeface="メイリオ" panose="020B0604030504040204" pitchFamily="50" charset="-128"/>
              </a:rPr>
              <a:t> </a:t>
            </a:r>
            <a:endParaRPr lang="en-US" altLang="ja-JP" sz="1300" dirty="0">
              <a:latin typeface="メイリオ" panose="020B0604030504040204" pitchFamily="50" charset="-128"/>
              <a:ea typeface="メイリオ" panose="020B0604030504040204" pitchFamily="50" charset="-128"/>
            </a:endParaRPr>
          </a:p>
          <a:p>
            <a:r>
              <a:rPr lang="ja-JP" altLang="en-US" sz="1300" dirty="0">
                <a:latin typeface="メイリオ" panose="020B0604030504040204" pitchFamily="50" charset="-128"/>
                <a:ea typeface="メイリオ" panose="020B0604030504040204" pitchFamily="50" charset="-128"/>
              </a:rPr>
              <a:t> </a:t>
            </a:r>
          </a:p>
        </p:txBody>
      </p:sp>
      <p:cxnSp>
        <p:nvCxnSpPr>
          <p:cNvPr id="18" name="直線コネクタ 17">
            <a:extLst>
              <a:ext uri="{FF2B5EF4-FFF2-40B4-BE49-F238E27FC236}">
                <a16:creationId xmlns:a16="http://schemas.microsoft.com/office/drawing/2014/main" id="{9D67C4D3-8573-47E7-8286-10411693D125}"/>
              </a:ext>
            </a:extLst>
          </p:cNvPr>
          <p:cNvCxnSpPr>
            <a:cxnSpLocks/>
          </p:cNvCxnSpPr>
          <p:nvPr/>
        </p:nvCxnSpPr>
        <p:spPr>
          <a:xfrm>
            <a:off x="3300549" y="3068114"/>
            <a:ext cx="4641649" cy="0"/>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 name="テキスト ボックス 14">
            <a:extLst>
              <a:ext uri="{FF2B5EF4-FFF2-40B4-BE49-F238E27FC236}">
                <a16:creationId xmlns:a16="http://schemas.microsoft.com/office/drawing/2014/main" id="{C6873652-1428-4A1F-B720-ECFEAE7F1A39}"/>
              </a:ext>
            </a:extLst>
          </p:cNvPr>
          <p:cNvSpPr txBox="1"/>
          <p:nvPr/>
        </p:nvSpPr>
        <p:spPr>
          <a:xfrm>
            <a:off x="8032918" y="2951158"/>
            <a:ext cx="828704" cy="169277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300" dirty="0">
                <a:latin typeface="メイリオ" panose="020B0604030504040204" pitchFamily="50" charset="-128"/>
                <a:ea typeface="メイリオ" panose="020B0604030504040204" pitchFamily="50" charset="-128"/>
              </a:rPr>
              <a:t>2</a:t>
            </a:r>
          </a:p>
          <a:p>
            <a:r>
              <a:rPr lang="en-US" altLang="ja-JP" sz="1300" dirty="0">
                <a:latin typeface="メイリオ" panose="020B0604030504040204" pitchFamily="50" charset="-128"/>
                <a:ea typeface="メイリオ" panose="020B0604030504040204" pitchFamily="50" charset="-128"/>
              </a:rPr>
              <a:t>9</a:t>
            </a:r>
          </a:p>
          <a:p>
            <a:r>
              <a:rPr lang="en-US" altLang="ja-JP" sz="1300" dirty="0">
                <a:latin typeface="メイリオ" panose="020B0604030504040204" pitchFamily="50" charset="-128"/>
                <a:ea typeface="メイリオ" panose="020B0604030504040204" pitchFamily="50" charset="-128"/>
              </a:rPr>
              <a:t>18</a:t>
            </a:r>
          </a:p>
          <a:p>
            <a:r>
              <a:rPr lang="en-US" altLang="ja-JP" sz="1300" dirty="0">
                <a:latin typeface="メイリオ" panose="020B0604030504040204" pitchFamily="50" charset="-128"/>
                <a:ea typeface="メイリオ" panose="020B0604030504040204" pitchFamily="50" charset="-128"/>
              </a:rPr>
              <a:t>36</a:t>
            </a:r>
          </a:p>
          <a:p>
            <a:r>
              <a:rPr lang="en-US" altLang="ja-JP" sz="1300" dirty="0">
                <a:latin typeface="メイリオ" panose="020B0604030504040204" pitchFamily="50" charset="-128"/>
                <a:ea typeface="メイリオ" panose="020B0604030504040204" pitchFamily="50" charset="-128"/>
              </a:rPr>
              <a:t>46</a:t>
            </a:r>
          </a:p>
          <a:p>
            <a:r>
              <a:rPr lang="en-US" altLang="ja-JP" sz="1300" dirty="0">
                <a:latin typeface="メイリオ" panose="020B0604030504040204" pitchFamily="50" charset="-128"/>
                <a:ea typeface="メイリオ" panose="020B0604030504040204" pitchFamily="50" charset="-128"/>
              </a:rPr>
              <a:t>52</a:t>
            </a:r>
          </a:p>
          <a:p>
            <a:r>
              <a:rPr lang="en-US" altLang="ja-JP" sz="1300" dirty="0">
                <a:latin typeface="メイリオ" panose="020B0604030504040204" pitchFamily="50" charset="-128"/>
                <a:ea typeface="メイリオ" panose="020B0604030504040204" pitchFamily="50" charset="-128"/>
              </a:rPr>
              <a:t>55</a:t>
            </a:r>
          </a:p>
          <a:p>
            <a:r>
              <a:rPr lang="en-US" altLang="ja-JP" sz="1300" dirty="0">
                <a:latin typeface="メイリオ" panose="020B0604030504040204" pitchFamily="50" charset="-128"/>
                <a:ea typeface="メイリオ" panose="020B0604030504040204" pitchFamily="50" charset="-128"/>
              </a:rPr>
              <a:t>62</a:t>
            </a:r>
          </a:p>
        </p:txBody>
      </p:sp>
      <p:cxnSp>
        <p:nvCxnSpPr>
          <p:cNvPr id="25" name="直線コネクタ 24">
            <a:extLst>
              <a:ext uri="{FF2B5EF4-FFF2-40B4-BE49-F238E27FC236}">
                <a16:creationId xmlns:a16="http://schemas.microsoft.com/office/drawing/2014/main" id="{1A9A3989-5398-42D5-869D-DD90F0185F2B}"/>
              </a:ext>
            </a:extLst>
          </p:cNvPr>
          <p:cNvCxnSpPr>
            <a:cxnSpLocks/>
          </p:cNvCxnSpPr>
          <p:nvPr/>
        </p:nvCxnSpPr>
        <p:spPr>
          <a:xfrm>
            <a:off x="2965495" y="3876578"/>
            <a:ext cx="4976703" cy="0"/>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915EADA0-F332-469D-9234-0D4CAF98B95D}"/>
              </a:ext>
            </a:extLst>
          </p:cNvPr>
          <p:cNvCxnSpPr>
            <a:cxnSpLocks/>
          </p:cNvCxnSpPr>
          <p:nvPr/>
        </p:nvCxnSpPr>
        <p:spPr>
          <a:xfrm>
            <a:off x="2965495" y="3674462"/>
            <a:ext cx="4976703" cy="0"/>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0B08E641-FC09-47F7-81FF-B71A36CAAE43}"/>
              </a:ext>
            </a:extLst>
          </p:cNvPr>
          <p:cNvCxnSpPr>
            <a:cxnSpLocks/>
          </p:cNvCxnSpPr>
          <p:nvPr/>
        </p:nvCxnSpPr>
        <p:spPr>
          <a:xfrm>
            <a:off x="3795911" y="3472346"/>
            <a:ext cx="4146287" cy="0"/>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90C36F01-F8E3-4D4B-9DE4-FAF0D38C7A90}"/>
              </a:ext>
            </a:extLst>
          </p:cNvPr>
          <p:cNvCxnSpPr>
            <a:cxnSpLocks/>
          </p:cNvCxnSpPr>
          <p:nvPr/>
        </p:nvCxnSpPr>
        <p:spPr>
          <a:xfrm>
            <a:off x="3300549" y="3270230"/>
            <a:ext cx="4641649" cy="0"/>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C6F3C96-A79B-4568-B0CD-4C416BF191E1}"/>
              </a:ext>
            </a:extLst>
          </p:cNvPr>
          <p:cNvCxnSpPr>
            <a:cxnSpLocks/>
          </p:cNvCxnSpPr>
          <p:nvPr/>
        </p:nvCxnSpPr>
        <p:spPr>
          <a:xfrm>
            <a:off x="3126377" y="4081768"/>
            <a:ext cx="4815821" cy="0"/>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2">
            <a:extLst>
              <a:ext uri="{FF2B5EF4-FFF2-40B4-BE49-F238E27FC236}">
                <a16:creationId xmlns:a16="http://schemas.microsoft.com/office/drawing/2014/main" id="{B02D6DA6-7B7C-4D7B-9CE3-1094BCE69EDB}"/>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b="0" kern="120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1</a:t>
            </a:fld>
            <a:endParaRPr kumimoji="1" lang="ja-JP" altLang="en-US"/>
          </a:p>
        </p:txBody>
      </p:sp>
      <p:cxnSp>
        <p:nvCxnSpPr>
          <p:cNvPr id="14" name="直線コネクタ 13">
            <a:extLst>
              <a:ext uri="{FF2B5EF4-FFF2-40B4-BE49-F238E27FC236}">
                <a16:creationId xmlns:a16="http://schemas.microsoft.com/office/drawing/2014/main" id="{BCB83053-8AE6-4F42-8A19-9B0535596C05}"/>
              </a:ext>
            </a:extLst>
          </p:cNvPr>
          <p:cNvCxnSpPr>
            <a:cxnSpLocks/>
          </p:cNvCxnSpPr>
          <p:nvPr/>
        </p:nvCxnSpPr>
        <p:spPr>
          <a:xfrm>
            <a:off x="3983147" y="4478008"/>
            <a:ext cx="3960000" cy="0"/>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3E09209F-C651-4613-9F01-81BC9C4F15E9}"/>
              </a:ext>
            </a:extLst>
          </p:cNvPr>
          <p:cNvCxnSpPr>
            <a:cxnSpLocks/>
          </p:cNvCxnSpPr>
          <p:nvPr/>
        </p:nvCxnSpPr>
        <p:spPr>
          <a:xfrm>
            <a:off x="3795911" y="4273356"/>
            <a:ext cx="4140000" cy="0"/>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872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グラフ 16"/>
          <p:cNvGraphicFramePr>
            <a:graphicFrameLocks/>
          </p:cNvGraphicFramePr>
          <p:nvPr>
            <p:extLst>
              <p:ext uri="{D42A27DB-BD31-4B8C-83A1-F6EECF244321}">
                <p14:modId xmlns:p14="http://schemas.microsoft.com/office/powerpoint/2010/main" val="1833148787"/>
              </p:ext>
            </p:extLst>
          </p:nvPr>
        </p:nvGraphicFramePr>
        <p:xfrm>
          <a:off x="562879" y="1634917"/>
          <a:ext cx="8803295" cy="4425840"/>
        </p:xfrm>
        <a:graphic>
          <a:graphicData uri="http://schemas.openxmlformats.org/drawingml/2006/chart">
            <c:chart xmlns:c="http://schemas.openxmlformats.org/drawingml/2006/chart" xmlns:r="http://schemas.openxmlformats.org/officeDocument/2006/relationships" r:id="rId2"/>
          </a:graphicData>
        </a:graphic>
      </p:graphicFrame>
      <p:sp>
        <p:nvSpPr>
          <p:cNvPr id="2" name="タイトル 1"/>
          <p:cNvSpPr>
            <a:spLocks noGrp="1"/>
          </p:cNvSpPr>
          <p:nvPr>
            <p:ph type="title"/>
          </p:nvPr>
        </p:nvSpPr>
        <p:spPr>
          <a:xfrm>
            <a:off x="0" y="155554"/>
            <a:ext cx="9906000" cy="360000"/>
          </a:xfrm>
        </p:spPr>
        <p:txBody>
          <a:bodyPr/>
          <a:lstStyle/>
          <a:p>
            <a:r>
              <a:rPr kumimoji="1" lang="ja-JP" altLang="en-US" dirty="0">
                <a:latin typeface="ＭＳ ゴシック" panose="020B0609070205080204" pitchFamily="49" charset="-128"/>
                <a:ea typeface="ＭＳ ゴシック" panose="020B0609070205080204" pitchFamily="49" charset="-128"/>
              </a:rPr>
              <a:t>今後予測される社会情勢等の変化　　～人口の推移～</a:t>
            </a:r>
          </a:p>
        </p:txBody>
      </p:sp>
      <p:sp>
        <p:nvSpPr>
          <p:cNvPr id="3" name="スライド番号プレースホルダー 2"/>
          <p:cNvSpPr>
            <a:spLocks noGrp="1"/>
          </p:cNvSpPr>
          <p:nvPr>
            <p:ph type="sldNum" sz="quarter" idx="12"/>
          </p:nvPr>
        </p:nvSpPr>
        <p:spPr/>
        <p:txBody>
          <a:bodyPr/>
          <a:lstStyle/>
          <a:p>
            <a:fld id="{702E0BBC-4F40-48E0-ABDE-2560DC2FE617}" type="slidenum">
              <a:rPr kumimoji="1" lang="ja-JP" altLang="en-US" smtClean="0"/>
              <a:pPr/>
              <a:t>19</a:t>
            </a:fld>
            <a:endParaRPr kumimoji="1" lang="ja-JP" altLang="en-US"/>
          </a:p>
        </p:txBody>
      </p:sp>
      <p:sp>
        <p:nvSpPr>
          <p:cNvPr id="6" name="正方形/長方形 5"/>
          <p:cNvSpPr/>
          <p:nvPr/>
        </p:nvSpPr>
        <p:spPr>
          <a:xfrm>
            <a:off x="85627" y="6091560"/>
            <a:ext cx="9316550" cy="630942"/>
          </a:xfrm>
          <a:prstGeom prst="rect">
            <a:avLst/>
          </a:prstGeom>
        </p:spPr>
        <p:txBody>
          <a:bodyPr wrap="square">
            <a:spAutoFit/>
          </a:bodyPr>
          <a:lstStyle/>
          <a:p>
            <a:pPr marL="177800" marR="0" lvl="0" indent="-177800" algn="l" defTabSz="913765" rtl="0" eaLnBrk="1" fontAlgn="auto" latinLnBrk="0" hangingPunct="1">
              <a:lnSpc>
                <a:spcPts val="14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年までには総務省「国勢調査」。</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3765" rtl="0" eaLnBrk="1" fontAlgn="auto" latinLnBrk="0" hangingPunct="1">
              <a:lnSpc>
                <a:spcPts val="14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年以降の全国の人口推計は、国立社会保障・人口問題研究所「日本の将来推計人口（平成</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年推計）」における将来の出生推移・死亡推移ともに、中位のデータ。</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3765" rtl="0" eaLnBrk="1" fontAlgn="auto" latinLnBrk="0" hangingPunct="1">
              <a:lnSpc>
                <a:spcPts val="14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年以降の大阪府の人口推計は</a:t>
            </a:r>
            <a:r>
              <a:rPr kumimoji="1" lang="ja-JP" altLang="en-US" sz="10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「大阪府の将来推計人口について（</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月）」における大阪府の人口推計（ケース２）に基づく大阪府政策企画部推計。</a:t>
            </a:r>
          </a:p>
        </p:txBody>
      </p:sp>
      <p:sp>
        <p:nvSpPr>
          <p:cNvPr id="7" name="テキスト ボックス 6"/>
          <p:cNvSpPr txBox="1"/>
          <p:nvPr/>
        </p:nvSpPr>
        <p:spPr>
          <a:xfrm>
            <a:off x="9424282" y="2383739"/>
            <a:ext cx="461665" cy="2880320"/>
          </a:xfrm>
          <a:prstGeom prst="rect">
            <a:avLst/>
          </a:prstGeom>
          <a:noFill/>
        </p:spPr>
        <p:txBody>
          <a:bodyPr vert="eaVert" wrap="square" rtlCol="0">
            <a:spAutoFit/>
          </a:body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n-ea"/>
                <a:cs typeface="+mn-cs"/>
              </a:rPr>
              <a:t>大阪府人口（万人）</a:t>
            </a:r>
          </a:p>
        </p:txBody>
      </p:sp>
      <p:sp>
        <p:nvSpPr>
          <p:cNvPr id="8" name="テキスト ボックス 7"/>
          <p:cNvSpPr txBox="1"/>
          <p:nvPr/>
        </p:nvSpPr>
        <p:spPr>
          <a:xfrm>
            <a:off x="85627" y="2549095"/>
            <a:ext cx="461665" cy="2549608"/>
          </a:xfrm>
          <a:prstGeom prst="rect">
            <a:avLst/>
          </a:prstGeom>
          <a:noFill/>
        </p:spPr>
        <p:txBody>
          <a:bodyPr vert="eaVert" wrap="square" rtlCol="0">
            <a:spAutoFit/>
          </a:body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n-ea"/>
                <a:cs typeface="+mn-cs"/>
              </a:rPr>
              <a:t>全国人口（万人）</a:t>
            </a:r>
          </a:p>
        </p:txBody>
      </p:sp>
      <p:sp>
        <p:nvSpPr>
          <p:cNvPr id="9" name="四角形吹き出し 8"/>
          <p:cNvSpPr/>
          <p:nvPr/>
        </p:nvSpPr>
        <p:spPr>
          <a:xfrm>
            <a:off x="2805796" y="1844824"/>
            <a:ext cx="1283108" cy="288032"/>
          </a:xfrm>
          <a:prstGeom prst="wedgeRectCallout">
            <a:avLst>
              <a:gd name="adj1" fmla="val 22843"/>
              <a:gd name="adj2" fmla="val 170742"/>
            </a:avLst>
          </a:prstGeom>
          <a:ln cmpd="dbl">
            <a:solidFill>
              <a:schemeClr val="tx1"/>
            </a:solidFill>
          </a:ln>
        </p:spPr>
        <p:style>
          <a:lnRef idx="2">
            <a:schemeClr val="accent6"/>
          </a:lnRef>
          <a:fillRef idx="1">
            <a:schemeClr val="lt1"/>
          </a:fillRef>
          <a:effectRef idx="0">
            <a:schemeClr val="accent6"/>
          </a:effectRef>
          <a:fontRef idx="minor">
            <a:schemeClr val="dk1"/>
          </a:fontRef>
        </p:style>
        <p:txBody>
          <a:bodyPr wrap="square" lIns="36000" tIns="36000" rIns="36000" bIns="36000"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3765" rtl="0" eaLnBrk="1" fontAlgn="auto" latinLnBrk="0" hangingPunct="1">
              <a:lnSpc>
                <a:spcPts val="16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ＭＳ Ｐゴシック" panose="020B0600070205080204" pitchFamily="50" charset="-128"/>
              </a:rPr>
              <a:t>全国（左軸）</a:t>
            </a:r>
            <a:endParaRPr kumimoji="1" lang="en-US" altLang="ja-JP"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ＭＳ Ｐゴシック" panose="020B0600070205080204" pitchFamily="50" charset="-128"/>
            </a:endParaRPr>
          </a:p>
        </p:txBody>
      </p:sp>
      <p:sp>
        <p:nvSpPr>
          <p:cNvPr id="10" name="四角形吹き出し 9"/>
          <p:cNvSpPr/>
          <p:nvPr/>
        </p:nvSpPr>
        <p:spPr>
          <a:xfrm>
            <a:off x="3165836" y="3501008"/>
            <a:ext cx="1283108" cy="288032"/>
          </a:xfrm>
          <a:prstGeom prst="wedgeRectCallout">
            <a:avLst>
              <a:gd name="adj1" fmla="val 22843"/>
              <a:gd name="adj2" fmla="val 170742"/>
            </a:avLst>
          </a:prstGeom>
          <a:ln cmpd="dbl">
            <a:solidFill>
              <a:schemeClr val="tx1"/>
            </a:solidFill>
          </a:ln>
        </p:spPr>
        <p:style>
          <a:lnRef idx="2">
            <a:schemeClr val="accent6"/>
          </a:lnRef>
          <a:fillRef idx="1">
            <a:schemeClr val="lt1"/>
          </a:fillRef>
          <a:effectRef idx="0">
            <a:schemeClr val="accent6"/>
          </a:effectRef>
          <a:fontRef idx="minor">
            <a:schemeClr val="dk1"/>
          </a:fontRef>
        </p:style>
        <p:txBody>
          <a:bodyPr wrap="square" lIns="36000" tIns="36000" rIns="36000" bIns="36000"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3765" rtl="0" eaLnBrk="1" fontAlgn="auto" latinLnBrk="0" hangingPunct="1">
              <a:lnSpc>
                <a:spcPts val="16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ＭＳ Ｐゴシック" panose="020B0600070205080204" pitchFamily="50" charset="-128"/>
              </a:rPr>
              <a:t>大阪府（右軸）</a:t>
            </a:r>
            <a:endParaRPr kumimoji="1" lang="en-US" altLang="ja-JP"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ＭＳ Ｐゴシック" panose="020B0600070205080204" pitchFamily="50" charset="-128"/>
            </a:endParaRPr>
          </a:p>
        </p:txBody>
      </p:sp>
      <p:grpSp>
        <p:nvGrpSpPr>
          <p:cNvPr id="24" name="グループ化 23"/>
          <p:cNvGrpSpPr/>
          <p:nvPr/>
        </p:nvGrpSpPr>
        <p:grpSpPr>
          <a:xfrm>
            <a:off x="4964526" y="1525923"/>
            <a:ext cx="1438275" cy="390525"/>
            <a:chOff x="4891896" y="1371270"/>
            <a:chExt cx="1438275" cy="390525"/>
          </a:xfrm>
        </p:grpSpPr>
        <p:cxnSp>
          <p:nvCxnSpPr>
            <p:cNvPr id="12" name="直線コネクタ 11"/>
            <p:cNvCxnSpPr/>
            <p:nvPr/>
          </p:nvCxnSpPr>
          <p:spPr bwMode="auto">
            <a:xfrm>
              <a:off x="4891896" y="1485570"/>
              <a:ext cx="0" cy="2762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bwMode="auto">
            <a:xfrm>
              <a:off x="4895850" y="1479550"/>
              <a:ext cx="672321" cy="6020"/>
            </a:xfrm>
            <a:prstGeom prst="line">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7"/>
            <p:cNvSpPr txBox="1"/>
            <p:nvPr/>
          </p:nvSpPr>
          <p:spPr bwMode="auto">
            <a:xfrm>
              <a:off x="5539596" y="1371270"/>
              <a:ext cx="790575"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000" b="1" dirty="0">
                  <a:solidFill>
                    <a:sysClr val="windowText" lastClr="000000"/>
                  </a:solidFill>
                  <a:latin typeface="Meiryo UI" panose="020B0604030504040204" pitchFamily="50" charset="-128"/>
                  <a:ea typeface="Meiryo UI" panose="020B0604030504040204" pitchFamily="50" charset="-128"/>
                </a:rPr>
                <a:t>推計値</a:t>
              </a:r>
              <a:endParaRPr kumimoji="1" lang="ja-JP" altLang="en-US" sz="1000" b="1"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grpSp>
      <p:sp>
        <p:nvSpPr>
          <p:cNvPr id="19" name="楕円 18"/>
          <p:cNvSpPr/>
          <p:nvPr/>
        </p:nvSpPr>
        <p:spPr>
          <a:xfrm>
            <a:off x="7200901" y="2667000"/>
            <a:ext cx="706036" cy="2790318"/>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 name="正方形/長方形 19">
            <a:extLst>
              <a:ext uri="{FF2B5EF4-FFF2-40B4-BE49-F238E27FC236}">
                <a16:creationId xmlns:a16="http://schemas.microsoft.com/office/drawing/2014/main" id="{53158A64-C855-43D0-BBD3-FDA534ECC0B5}"/>
              </a:ext>
            </a:extLst>
          </p:cNvPr>
          <p:cNvSpPr/>
          <p:nvPr/>
        </p:nvSpPr>
        <p:spPr>
          <a:xfrm>
            <a:off x="85627" y="639751"/>
            <a:ext cx="9555436" cy="830997"/>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en-US" altLang="ja-JP" sz="1600" dirty="0">
                <a:latin typeface="ＭＳ ゴシック" panose="020B0609070205080204" pitchFamily="49" charset="-128"/>
                <a:ea typeface="ＭＳ ゴシック" panose="020B0609070205080204" pitchFamily="49" charset="-128"/>
              </a:rPr>
              <a:t>2050</a:t>
            </a:r>
            <a:r>
              <a:rPr lang="ja-JP" altLang="en-US" sz="1600" dirty="0">
                <a:latin typeface="ＭＳ ゴシック" panose="020B0609070205080204" pitchFamily="49" charset="-128"/>
                <a:ea typeface="ＭＳ ゴシック" panose="020B0609070205080204" pitchFamily="49" charset="-128"/>
              </a:rPr>
              <a:t>年には日本の人口は約１億人まで減少すると推計されている。</a:t>
            </a: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大阪府の人口も</a:t>
            </a:r>
            <a:r>
              <a:rPr lang="en-US" altLang="ja-JP" sz="1600" dirty="0">
                <a:latin typeface="ＭＳ ゴシック" panose="020B0609070205080204" pitchFamily="49" charset="-128"/>
                <a:ea typeface="ＭＳ ゴシック" panose="020B0609070205080204" pitchFamily="49" charset="-128"/>
              </a:rPr>
              <a:t>2010</a:t>
            </a:r>
            <a:r>
              <a:rPr lang="ja-JP" altLang="en-US" sz="1600" dirty="0">
                <a:latin typeface="ＭＳ ゴシック" panose="020B0609070205080204" pitchFamily="49" charset="-128"/>
                <a:ea typeface="ＭＳ ゴシック" panose="020B0609070205080204" pitchFamily="49" charset="-128"/>
              </a:rPr>
              <a:t>年をピークに減少期に突入し、</a:t>
            </a:r>
            <a:r>
              <a:rPr lang="en-US" altLang="ja-JP" sz="1600" dirty="0">
                <a:latin typeface="ＭＳ ゴシック" panose="020B0609070205080204" pitchFamily="49" charset="-128"/>
                <a:ea typeface="ＭＳ ゴシック" panose="020B0609070205080204" pitchFamily="49" charset="-128"/>
              </a:rPr>
              <a:t>2050</a:t>
            </a:r>
            <a:r>
              <a:rPr lang="ja-JP" altLang="en-US" sz="1600" dirty="0">
                <a:latin typeface="ＭＳ ゴシック" panose="020B0609070205080204" pitchFamily="49" charset="-128"/>
                <a:ea typeface="ＭＳ ゴシック" panose="020B0609070205080204" pitchFamily="49" charset="-128"/>
              </a:rPr>
              <a:t>年には約</a:t>
            </a:r>
            <a:r>
              <a:rPr lang="en-US" altLang="ja-JP" sz="1600" dirty="0">
                <a:latin typeface="ＭＳ ゴシック" panose="020B0609070205080204" pitchFamily="49" charset="-128"/>
                <a:ea typeface="ＭＳ ゴシック" panose="020B0609070205080204" pitchFamily="49" charset="-128"/>
              </a:rPr>
              <a:t>720</a:t>
            </a:r>
            <a:r>
              <a:rPr lang="ja-JP" altLang="en-US" sz="1600" dirty="0">
                <a:latin typeface="ＭＳ ゴシック" panose="020B0609070205080204" pitchFamily="49" charset="-128"/>
                <a:ea typeface="ＭＳ ゴシック" panose="020B0609070205080204" pitchFamily="49" charset="-128"/>
              </a:rPr>
              <a:t>万人まで減少すると推計されている。</a:t>
            </a:r>
          </a:p>
        </p:txBody>
      </p:sp>
    </p:spTree>
    <p:extLst>
      <p:ext uri="{BB962C8B-B14F-4D97-AF65-F5344CB8AC3E}">
        <p14:creationId xmlns:p14="http://schemas.microsoft.com/office/powerpoint/2010/main" val="378637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グラフ 21"/>
          <p:cNvGraphicFramePr>
            <a:graphicFrameLocks/>
          </p:cNvGraphicFramePr>
          <p:nvPr>
            <p:extLst>
              <p:ext uri="{D42A27DB-BD31-4B8C-83A1-F6EECF244321}">
                <p14:modId xmlns:p14="http://schemas.microsoft.com/office/powerpoint/2010/main" val="2218051085"/>
              </p:ext>
            </p:extLst>
          </p:nvPr>
        </p:nvGraphicFramePr>
        <p:xfrm>
          <a:off x="-29243" y="2149070"/>
          <a:ext cx="4897424" cy="39714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グラフ 20"/>
          <p:cNvGraphicFramePr>
            <a:graphicFrameLocks/>
          </p:cNvGraphicFramePr>
          <p:nvPr>
            <p:extLst>
              <p:ext uri="{D42A27DB-BD31-4B8C-83A1-F6EECF244321}">
                <p14:modId xmlns:p14="http://schemas.microsoft.com/office/powerpoint/2010/main" val="474533731"/>
              </p:ext>
            </p:extLst>
          </p:nvPr>
        </p:nvGraphicFramePr>
        <p:xfrm>
          <a:off x="4868182" y="1926964"/>
          <a:ext cx="4887279" cy="4226721"/>
        </p:xfrm>
        <a:graphic>
          <a:graphicData uri="http://schemas.openxmlformats.org/drawingml/2006/chart">
            <c:chart xmlns:c="http://schemas.openxmlformats.org/drawingml/2006/chart" xmlns:r="http://schemas.openxmlformats.org/officeDocument/2006/relationships" r:id="rId3"/>
          </a:graphicData>
        </a:graphic>
      </p:graphicFrame>
      <p:sp>
        <p:nvSpPr>
          <p:cNvPr id="2" name="タイトル 1"/>
          <p:cNvSpPr>
            <a:spLocks noGrp="1"/>
          </p:cNvSpPr>
          <p:nvPr>
            <p:ph type="title"/>
          </p:nvPr>
        </p:nvSpPr>
        <p:spPr>
          <a:xfrm>
            <a:off x="0" y="141651"/>
            <a:ext cx="9906000" cy="360000"/>
          </a:xfrm>
        </p:spPr>
        <p:txBody>
          <a:bodyPr/>
          <a:lstStyle/>
          <a:p>
            <a:r>
              <a:rPr lang="ja-JP" altLang="en-US" dirty="0">
                <a:latin typeface="ＭＳ ゴシック" panose="020B0609070205080204" pitchFamily="49" charset="-128"/>
                <a:ea typeface="ＭＳ ゴシック" panose="020B0609070205080204" pitchFamily="49" charset="-128"/>
              </a:rPr>
              <a:t>今後予測される社会情勢等の変化　　～年齢階級別人口の推移～</a:t>
            </a:r>
            <a:endParaRPr kumimoji="1" lang="ja-JP" altLang="en-US" dirty="0">
              <a:latin typeface="ＭＳ ゴシック" panose="020B0609070205080204" pitchFamily="49" charset="-128"/>
              <a:ea typeface="ＭＳ ゴシック" panose="020B0609070205080204" pitchFamily="49" charset="-128"/>
            </a:endParaRPr>
          </a:p>
        </p:txBody>
      </p:sp>
      <p:sp>
        <p:nvSpPr>
          <p:cNvPr id="3" name="スライド番号プレースホルダー 2"/>
          <p:cNvSpPr>
            <a:spLocks noGrp="1"/>
          </p:cNvSpPr>
          <p:nvPr>
            <p:ph type="sldNum" sz="quarter" idx="12"/>
          </p:nvPr>
        </p:nvSpPr>
        <p:spPr/>
        <p:txBody>
          <a:bodyPr/>
          <a:lstStyle/>
          <a:p>
            <a:fld id="{702E0BBC-4F40-48E0-ABDE-2560DC2FE617}" type="slidenum">
              <a:rPr kumimoji="1" lang="ja-JP" altLang="en-US" smtClean="0"/>
              <a:pPr/>
              <a:t>20</a:t>
            </a:fld>
            <a:endParaRPr kumimoji="1" lang="ja-JP" altLang="en-US"/>
          </a:p>
        </p:txBody>
      </p:sp>
      <p:sp>
        <p:nvSpPr>
          <p:cNvPr id="6" name="正方形/長方形 5"/>
          <p:cNvSpPr/>
          <p:nvPr/>
        </p:nvSpPr>
        <p:spPr>
          <a:xfrm>
            <a:off x="323384" y="6061340"/>
            <a:ext cx="9259232" cy="630942"/>
          </a:xfrm>
          <a:prstGeom prst="rect">
            <a:avLst/>
          </a:prstGeom>
        </p:spPr>
        <p:txBody>
          <a:bodyPr wrap="square">
            <a:spAutoFit/>
          </a:bodyPr>
          <a:lstStyle/>
          <a:p>
            <a:pPr marL="177800" lvl="0" indent="-177800">
              <a:lnSpc>
                <a:spcPts val="1400"/>
              </a:lnSpc>
              <a:defRPr/>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年までには総務省「国勢調査」。</a:t>
            </a:r>
          </a:p>
          <a:p>
            <a:pPr marL="177800" lvl="0" indent="-177800">
              <a:lnSpc>
                <a:spcPts val="1400"/>
              </a:lnSpc>
              <a:defRPr/>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年以降の全国の人口推計は、国立社会保障・人口問題研究所「日本の将来推計人口（平成</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年推計）」における将来の出生推移・死亡推移ともに、中位のデータ。</a:t>
            </a:r>
          </a:p>
          <a:p>
            <a:pPr marL="177800" lvl="0" indent="-177800">
              <a:lnSpc>
                <a:spcPts val="1400"/>
              </a:lnSpc>
              <a:defRPr/>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年以降の大阪府の人口推計は、「大阪府の将来推計人口について（</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月）」における大阪府の人口推計（ケース２）に基づく大阪府政策企画部推計。</a:t>
            </a:r>
          </a:p>
        </p:txBody>
      </p:sp>
      <p:sp>
        <p:nvSpPr>
          <p:cNvPr id="7" name="テキスト ボックス 6"/>
          <p:cNvSpPr txBox="1"/>
          <p:nvPr/>
        </p:nvSpPr>
        <p:spPr>
          <a:xfrm>
            <a:off x="1807592" y="1833150"/>
            <a:ext cx="1224136" cy="369332"/>
          </a:xfrm>
          <a:prstGeom prst="rect">
            <a:avLst/>
          </a:prstGeom>
          <a:noFill/>
        </p:spPr>
        <p:txBody>
          <a:bodyPr vert="horz" wrap="square" rtlCol="0">
            <a:spAutoFit/>
          </a:bodyPr>
          <a:lstStyle/>
          <a:p>
            <a:pPr algn="ct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全　国</a:t>
            </a:r>
            <a:r>
              <a:rPr kumimoji="1" lang="en-US" altLang="ja-JP" b="1" dirty="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6801955" y="1855829"/>
            <a:ext cx="1224136" cy="369332"/>
          </a:xfrm>
          <a:prstGeom prst="rect">
            <a:avLst/>
          </a:prstGeom>
          <a:noFill/>
        </p:spPr>
        <p:txBody>
          <a:bodyPr vert="horz" wrap="square" rtlCol="0">
            <a:spAutoFit/>
          </a:bodyPr>
          <a:lstStyle/>
          <a:p>
            <a:pPr algn="ct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大阪府</a:t>
            </a:r>
            <a:r>
              <a:rPr kumimoji="1" lang="en-US" altLang="ja-JP" b="1" dirty="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grpSp>
        <p:nvGrpSpPr>
          <p:cNvPr id="23" name="グループ化 22"/>
          <p:cNvGrpSpPr/>
          <p:nvPr/>
        </p:nvGrpSpPr>
        <p:grpSpPr>
          <a:xfrm>
            <a:off x="2673462" y="2085187"/>
            <a:ext cx="1438275" cy="390525"/>
            <a:chOff x="4891896" y="1371270"/>
            <a:chExt cx="1438275" cy="390525"/>
          </a:xfrm>
        </p:grpSpPr>
        <p:cxnSp>
          <p:nvCxnSpPr>
            <p:cNvPr id="24" name="直線コネクタ 23"/>
            <p:cNvCxnSpPr/>
            <p:nvPr/>
          </p:nvCxnSpPr>
          <p:spPr bwMode="auto">
            <a:xfrm>
              <a:off x="4891896" y="1485570"/>
              <a:ext cx="0" cy="2762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bwMode="auto">
            <a:xfrm>
              <a:off x="4895850" y="1479550"/>
              <a:ext cx="672321" cy="6020"/>
            </a:xfrm>
            <a:prstGeom prst="line">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26" name="テキスト ボックス 7"/>
            <p:cNvSpPr txBox="1"/>
            <p:nvPr/>
          </p:nvSpPr>
          <p:spPr bwMode="auto">
            <a:xfrm>
              <a:off x="5539596" y="1371270"/>
              <a:ext cx="790575"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000" b="1" dirty="0">
                  <a:solidFill>
                    <a:sysClr val="windowText" lastClr="000000"/>
                  </a:solidFill>
                  <a:latin typeface="Meiryo UI" panose="020B0604030504040204" pitchFamily="50" charset="-128"/>
                  <a:ea typeface="Meiryo UI" panose="020B0604030504040204" pitchFamily="50" charset="-128"/>
                </a:rPr>
                <a:t>推計値</a:t>
              </a:r>
              <a:endParaRPr kumimoji="1" lang="ja-JP" altLang="en-US" sz="1000" b="1"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grpSp>
      <p:sp>
        <p:nvSpPr>
          <p:cNvPr id="28" name="正方形/長方形 27"/>
          <p:cNvSpPr/>
          <p:nvPr/>
        </p:nvSpPr>
        <p:spPr>
          <a:xfrm>
            <a:off x="3860689" y="2149070"/>
            <a:ext cx="285750" cy="3347193"/>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8804164" y="2149070"/>
            <a:ext cx="285750" cy="3347193"/>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p:cNvGrpSpPr/>
          <p:nvPr/>
        </p:nvGrpSpPr>
        <p:grpSpPr>
          <a:xfrm>
            <a:off x="7584964" y="2085187"/>
            <a:ext cx="1438275" cy="390525"/>
            <a:chOff x="4891896" y="1371270"/>
            <a:chExt cx="1438275" cy="390525"/>
          </a:xfrm>
        </p:grpSpPr>
        <p:cxnSp>
          <p:nvCxnSpPr>
            <p:cNvPr id="31" name="直線コネクタ 30"/>
            <p:cNvCxnSpPr/>
            <p:nvPr/>
          </p:nvCxnSpPr>
          <p:spPr bwMode="auto">
            <a:xfrm>
              <a:off x="4891896" y="1485570"/>
              <a:ext cx="0" cy="2762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bwMode="auto">
            <a:xfrm>
              <a:off x="4895850" y="1479550"/>
              <a:ext cx="672321" cy="6020"/>
            </a:xfrm>
            <a:prstGeom prst="line">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3" name="テキスト ボックス 7"/>
            <p:cNvSpPr txBox="1"/>
            <p:nvPr/>
          </p:nvSpPr>
          <p:spPr bwMode="auto">
            <a:xfrm>
              <a:off x="5539596" y="1371270"/>
              <a:ext cx="790575"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000" b="1" dirty="0">
                  <a:solidFill>
                    <a:sysClr val="windowText" lastClr="000000"/>
                  </a:solidFill>
                  <a:latin typeface="Meiryo UI" panose="020B0604030504040204" pitchFamily="50" charset="-128"/>
                  <a:ea typeface="Meiryo UI" panose="020B0604030504040204" pitchFamily="50" charset="-128"/>
                </a:rPr>
                <a:t>推計値</a:t>
              </a:r>
              <a:endParaRPr kumimoji="1" lang="ja-JP" altLang="en-US" sz="1000" b="1"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grpSp>
      <p:sp>
        <p:nvSpPr>
          <p:cNvPr id="34" name="正方形/長方形 33">
            <a:extLst>
              <a:ext uri="{FF2B5EF4-FFF2-40B4-BE49-F238E27FC236}">
                <a16:creationId xmlns:a16="http://schemas.microsoft.com/office/drawing/2014/main" id="{01F43440-BD1A-4B00-A9C8-B424A8BE0D11}"/>
              </a:ext>
            </a:extLst>
          </p:cNvPr>
          <p:cNvSpPr/>
          <p:nvPr/>
        </p:nvSpPr>
        <p:spPr>
          <a:xfrm>
            <a:off x="150539" y="704315"/>
            <a:ext cx="9555436" cy="1077218"/>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全国、大阪府ともに、年少人口（</a:t>
            </a:r>
            <a:r>
              <a:rPr lang="en-US" altLang="ja-JP" sz="1600" dirty="0">
                <a:latin typeface="ＭＳ ゴシック" panose="020B0609070205080204" pitchFamily="49" charset="-128"/>
                <a:ea typeface="ＭＳ ゴシック" panose="020B0609070205080204" pitchFamily="49" charset="-128"/>
              </a:rPr>
              <a:t>0</a:t>
            </a:r>
            <a:r>
              <a:rPr lang="ja-JP" altLang="en-US" sz="1600" dirty="0">
                <a:latin typeface="ＭＳ ゴシック" panose="020B0609070205080204" pitchFamily="49" charset="-128"/>
                <a:ea typeface="ＭＳ ゴシック" panose="020B0609070205080204" pitchFamily="49" charset="-128"/>
              </a:rPr>
              <a:t>～</a:t>
            </a:r>
            <a:r>
              <a:rPr lang="en-US" altLang="ja-JP" sz="1600" dirty="0">
                <a:latin typeface="ＭＳ ゴシック" panose="020B0609070205080204" pitchFamily="49" charset="-128"/>
                <a:ea typeface="ＭＳ ゴシック" panose="020B0609070205080204" pitchFamily="49" charset="-128"/>
              </a:rPr>
              <a:t>14</a:t>
            </a:r>
            <a:r>
              <a:rPr lang="ja-JP" altLang="en-US" sz="1600" dirty="0">
                <a:latin typeface="ＭＳ ゴシック" panose="020B0609070205080204" pitchFamily="49" charset="-128"/>
                <a:ea typeface="ＭＳ ゴシック" panose="020B0609070205080204" pitchFamily="49" charset="-128"/>
              </a:rPr>
              <a:t>歳）と生産年齢人口（</a:t>
            </a:r>
            <a:r>
              <a:rPr lang="en-US" altLang="ja-JP" sz="1600" dirty="0">
                <a:latin typeface="ＭＳ ゴシック" panose="020B0609070205080204" pitchFamily="49" charset="-128"/>
                <a:ea typeface="ＭＳ ゴシック" panose="020B0609070205080204" pitchFamily="49" charset="-128"/>
              </a:rPr>
              <a:t>15</a:t>
            </a:r>
            <a:r>
              <a:rPr lang="ja-JP" altLang="en-US" sz="1600" dirty="0">
                <a:latin typeface="ＭＳ ゴシック" panose="020B0609070205080204" pitchFamily="49" charset="-128"/>
                <a:ea typeface="ＭＳ ゴシック" panose="020B0609070205080204" pitchFamily="49" charset="-128"/>
              </a:rPr>
              <a:t>～</a:t>
            </a:r>
            <a:r>
              <a:rPr lang="en-US" altLang="ja-JP" sz="1600" dirty="0">
                <a:latin typeface="ＭＳ ゴシック" panose="020B0609070205080204" pitchFamily="49" charset="-128"/>
                <a:ea typeface="ＭＳ ゴシック" panose="020B0609070205080204" pitchFamily="49" charset="-128"/>
              </a:rPr>
              <a:t>64</a:t>
            </a:r>
            <a:r>
              <a:rPr lang="ja-JP" altLang="en-US" sz="1600" dirty="0">
                <a:latin typeface="ＭＳ ゴシック" panose="020B0609070205080204" pitchFamily="49" charset="-128"/>
                <a:ea typeface="ＭＳ ゴシック" panose="020B0609070205080204" pitchFamily="49" charset="-128"/>
              </a:rPr>
              <a:t>歳）の割合は減少することが推計されている。</a:t>
            </a: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対して、高齢人口（</a:t>
            </a:r>
            <a:r>
              <a:rPr lang="en-US" altLang="ja-JP" sz="1600" dirty="0">
                <a:latin typeface="ＭＳ ゴシック" panose="020B0609070205080204" pitchFamily="49" charset="-128"/>
                <a:ea typeface="ＭＳ ゴシック" panose="020B0609070205080204" pitchFamily="49" charset="-128"/>
              </a:rPr>
              <a:t>65</a:t>
            </a:r>
            <a:r>
              <a:rPr lang="ja-JP" altLang="en-US" sz="1600" dirty="0">
                <a:latin typeface="ＭＳ ゴシック" panose="020B0609070205080204" pitchFamily="49" charset="-128"/>
                <a:ea typeface="ＭＳ ゴシック" panose="020B0609070205080204" pitchFamily="49" charset="-128"/>
              </a:rPr>
              <a:t>歳以上）の割合は、全国、大阪府ともに増加傾向になると推計されている。</a:t>
            </a:r>
          </a:p>
          <a:p>
            <a:pPr marL="285750" indent="-285750">
              <a:buFont typeface="Wingdings" panose="05000000000000000000" pitchFamily="2" charset="2"/>
              <a:buChar char="l"/>
            </a:pPr>
            <a:r>
              <a:rPr lang="en-US" altLang="ja-JP" sz="1600" dirty="0">
                <a:latin typeface="ＭＳ ゴシック" panose="020B0609070205080204" pitchFamily="49" charset="-128"/>
                <a:ea typeface="ＭＳ ゴシック" panose="020B0609070205080204" pitchFamily="49" charset="-128"/>
              </a:rPr>
              <a:t>20</a:t>
            </a:r>
            <a:r>
              <a:rPr lang="ja-JP" altLang="en-US" sz="1600" dirty="0">
                <a:latin typeface="ＭＳ ゴシック" panose="020B0609070205080204" pitchFamily="49" charset="-128"/>
                <a:ea typeface="ＭＳ ゴシック" panose="020B0609070205080204" pitchFamily="49" charset="-128"/>
              </a:rPr>
              <a:t>５</a:t>
            </a:r>
            <a:r>
              <a:rPr lang="en-US" altLang="ja-JP" sz="1600" dirty="0">
                <a:latin typeface="ＭＳ ゴシック" panose="020B0609070205080204" pitchFamily="49" charset="-128"/>
                <a:ea typeface="ＭＳ ゴシック" panose="020B0609070205080204" pitchFamily="49" charset="-128"/>
              </a:rPr>
              <a:t>0</a:t>
            </a:r>
            <a:r>
              <a:rPr lang="ja-JP" altLang="en-US" sz="1600" dirty="0">
                <a:latin typeface="ＭＳ ゴシック" panose="020B0609070205080204" pitchFamily="49" charset="-128"/>
                <a:ea typeface="ＭＳ ゴシック" panose="020B0609070205080204" pitchFamily="49" charset="-128"/>
              </a:rPr>
              <a:t>年には、高齢化率は約</a:t>
            </a:r>
            <a:r>
              <a:rPr lang="en-US" altLang="ja-JP" sz="1600" dirty="0">
                <a:latin typeface="ＭＳ ゴシック" panose="020B0609070205080204" pitchFamily="49" charset="-128"/>
                <a:ea typeface="ＭＳ ゴシック" panose="020B0609070205080204" pitchFamily="49" charset="-128"/>
              </a:rPr>
              <a:t>3</a:t>
            </a:r>
            <a:r>
              <a:rPr lang="ja-JP" altLang="en-US" sz="1600" dirty="0">
                <a:latin typeface="ＭＳ ゴシック" panose="020B0609070205080204" pitchFamily="49" charset="-128"/>
                <a:ea typeface="ＭＳ ゴシック" panose="020B0609070205080204" pitchFamily="49" charset="-128"/>
              </a:rPr>
              <a:t>７</a:t>
            </a:r>
            <a:r>
              <a:rPr lang="en-US" altLang="ja-JP" sz="1600" dirty="0">
                <a:latin typeface="ＭＳ ゴシック" panose="020B0609070205080204" pitchFamily="49" charset="-128"/>
                <a:ea typeface="ＭＳ ゴシック" panose="020B0609070205080204" pitchFamily="49" charset="-128"/>
              </a:rPr>
              <a:t>%</a:t>
            </a:r>
            <a:r>
              <a:rPr lang="ja-JP" altLang="en-US" sz="1600" dirty="0">
                <a:latin typeface="ＭＳ ゴシック" panose="020B0609070205080204" pitchFamily="49" charset="-128"/>
                <a:ea typeface="ＭＳ ゴシック" panose="020B0609070205080204" pitchFamily="49" charset="-128"/>
              </a:rPr>
              <a:t>まで達する見込み。</a:t>
            </a:r>
          </a:p>
        </p:txBody>
      </p:sp>
    </p:spTree>
    <p:extLst>
      <p:ext uri="{BB962C8B-B14F-4D97-AF65-F5344CB8AC3E}">
        <p14:creationId xmlns:p14="http://schemas.microsoft.com/office/powerpoint/2010/main" val="1518638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低未利用地・空き家の増加</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830997"/>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全国、大阪府ともに、空き家数・空き家率は増加傾向にある。</a:t>
            </a:r>
            <a:endParaRPr lang="en-US" altLang="ja-JP" sz="1600" dirty="0">
              <a:latin typeface="ＭＳ ゴシック" panose="020B0609070205080204" pitchFamily="49" charset="-128"/>
              <a:ea typeface="ＭＳ ゴシック" panose="020B0609070205080204" pitchFamily="49" charset="-128"/>
            </a:endParaRP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大阪府の空家数は、この</a:t>
            </a:r>
            <a:r>
              <a:rPr lang="en-US" altLang="ja-JP" sz="1600" dirty="0">
                <a:latin typeface="ＭＳ ゴシック" panose="020B0609070205080204" pitchFamily="49" charset="-128"/>
                <a:ea typeface="ＭＳ ゴシック" panose="020B0609070205080204" pitchFamily="49" charset="-128"/>
              </a:rPr>
              <a:t>20</a:t>
            </a:r>
            <a:r>
              <a:rPr lang="ja-JP" altLang="en-US" sz="1600" dirty="0">
                <a:latin typeface="ＭＳ ゴシック" panose="020B0609070205080204" pitchFamily="49" charset="-128"/>
                <a:ea typeface="ＭＳ ゴシック" panose="020B0609070205080204" pitchFamily="49" charset="-128"/>
              </a:rPr>
              <a:t>年で約</a:t>
            </a:r>
            <a:r>
              <a:rPr lang="en-US" altLang="ja-JP" sz="1600" dirty="0">
                <a:latin typeface="ＭＳ ゴシック" panose="020B0609070205080204" pitchFamily="49" charset="-128"/>
                <a:ea typeface="ＭＳ ゴシック" panose="020B0609070205080204" pitchFamily="49" charset="-128"/>
              </a:rPr>
              <a:t>1.4</a:t>
            </a:r>
            <a:r>
              <a:rPr lang="ja-JP" altLang="en-US" sz="1600" dirty="0">
                <a:latin typeface="ＭＳ ゴシック" panose="020B0609070205080204" pitchFamily="49" charset="-128"/>
                <a:ea typeface="ＭＳ ゴシック" panose="020B0609070205080204" pitchFamily="49" charset="-128"/>
              </a:rPr>
              <a:t>倍（</a:t>
            </a:r>
            <a:r>
              <a:rPr lang="en-US" altLang="ja-JP" sz="1600" dirty="0">
                <a:latin typeface="ＭＳ ゴシック" panose="020B0609070205080204" pitchFamily="49" charset="-128"/>
                <a:ea typeface="ＭＳ ゴシック" panose="020B0609070205080204" pitchFamily="49" charset="-128"/>
              </a:rPr>
              <a:t>501→709</a:t>
            </a:r>
            <a:r>
              <a:rPr lang="ja-JP" altLang="en-US" sz="1600" dirty="0">
                <a:latin typeface="ＭＳ ゴシック" panose="020B0609070205080204" pitchFamily="49" charset="-128"/>
                <a:ea typeface="ＭＳ ゴシック" panose="020B0609070205080204" pitchFamily="49" charset="-128"/>
              </a:rPr>
              <a:t>千戸）に増加しており、「賃貸用または売却用の住宅」等を除いた「その他の住宅」がこの</a:t>
            </a:r>
            <a:r>
              <a:rPr lang="en-US" altLang="ja-JP" sz="1600" dirty="0">
                <a:latin typeface="ＭＳ ゴシック" panose="020B0609070205080204" pitchFamily="49" charset="-128"/>
                <a:ea typeface="ＭＳ ゴシック" panose="020B0609070205080204" pitchFamily="49" charset="-128"/>
              </a:rPr>
              <a:t>20</a:t>
            </a:r>
            <a:r>
              <a:rPr lang="ja-JP" altLang="en-US" sz="1600" dirty="0">
                <a:latin typeface="ＭＳ ゴシック" panose="020B0609070205080204" pitchFamily="49" charset="-128"/>
                <a:ea typeface="ＭＳ ゴシック" panose="020B0609070205080204" pitchFamily="49" charset="-128"/>
              </a:rPr>
              <a:t>年で約</a:t>
            </a:r>
            <a:r>
              <a:rPr lang="en-US" altLang="ja-JP" sz="1600" dirty="0">
                <a:latin typeface="ＭＳ ゴシック" panose="020B0609070205080204" pitchFamily="49" charset="-128"/>
                <a:ea typeface="ＭＳ ゴシック" panose="020B0609070205080204" pitchFamily="49" charset="-128"/>
              </a:rPr>
              <a:t>2.0</a:t>
            </a:r>
            <a:r>
              <a:rPr lang="ja-JP" altLang="en-US" sz="1600" dirty="0">
                <a:latin typeface="ＭＳ ゴシック" panose="020B0609070205080204" pitchFamily="49" charset="-128"/>
                <a:ea typeface="ＭＳ ゴシック" panose="020B0609070205080204" pitchFamily="49" charset="-128"/>
              </a:rPr>
              <a:t>倍（</a:t>
            </a:r>
            <a:r>
              <a:rPr lang="en-US" altLang="ja-JP" sz="1600" dirty="0">
                <a:latin typeface="ＭＳ ゴシック" panose="020B0609070205080204" pitchFamily="49" charset="-128"/>
                <a:ea typeface="ＭＳ ゴシック" panose="020B0609070205080204" pitchFamily="49" charset="-128"/>
              </a:rPr>
              <a:t>107→209</a:t>
            </a:r>
            <a:r>
              <a:rPr lang="ja-JP" altLang="en-US" sz="1600" dirty="0">
                <a:latin typeface="ＭＳ ゴシック" panose="020B0609070205080204" pitchFamily="49" charset="-128"/>
                <a:ea typeface="ＭＳ ゴシック" panose="020B0609070205080204" pitchFamily="49" charset="-128"/>
              </a:rPr>
              <a:t>千戸）に増加している。</a:t>
            </a:r>
            <a:endParaRPr lang="en-US" altLang="ja-JP" sz="1600" dirty="0">
              <a:latin typeface="ＭＳ ゴシック" panose="020B0609070205080204" pitchFamily="49" charset="-128"/>
              <a:ea typeface="ＭＳ ゴシック" panose="020B0609070205080204" pitchFamily="49" charset="-128"/>
            </a:endParaRPr>
          </a:p>
        </p:txBody>
      </p:sp>
      <p:sp>
        <p:nvSpPr>
          <p:cNvPr id="14" name="正方形/長方形 13">
            <a:extLst>
              <a:ext uri="{FF2B5EF4-FFF2-40B4-BE49-F238E27FC236}">
                <a16:creationId xmlns:a16="http://schemas.microsoft.com/office/drawing/2014/main" id="{8CF151BE-93F5-4893-892B-36172604BC10}"/>
              </a:ext>
            </a:extLst>
          </p:cNvPr>
          <p:cNvSpPr/>
          <p:nvPr/>
        </p:nvSpPr>
        <p:spPr>
          <a:xfrm>
            <a:off x="2104144" y="6514781"/>
            <a:ext cx="7540124" cy="276999"/>
          </a:xfrm>
          <a:prstGeom prst="rect">
            <a:avLst/>
          </a:prstGeom>
          <a:solidFill>
            <a:schemeClr val="bg1"/>
          </a:solidFill>
        </p:spPr>
        <p:txBody>
          <a:bodyPr wrap="square">
            <a:spAutoFit/>
          </a:bodyPr>
          <a:lstStyle/>
          <a:p>
            <a:pPr algn="r"/>
            <a:r>
              <a:rPr lang="ja-JP" altLang="en-US" sz="1200" dirty="0"/>
              <a:t>出所：住宅・土地統計調査、⼤阪における今後の住宅まちづくり政策のあり方について答申 参考資料</a:t>
            </a:r>
            <a:endParaRPr lang="en-US" altLang="ja-JP" sz="1200" dirty="0"/>
          </a:p>
        </p:txBody>
      </p:sp>
      <p:pic>
        <p:nvPicPr>
          <p:cNvPr id="10" name="図 9" descr="ダイアグラム が含まれている画像&#10;&#10;自動的に生成された説明">
            <a:extLst>
              <a:ext uri="{FF2B5EF4-FFF2-40B4-BE49-F238E27FC236}">
                <a16:creationId xmlns:a16="http://schemas.microsoft.com/office/drawing/2014/main" id="{946AC0D0-1F0E-4989-AB83-A147FDAB76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39" y="2314053"/>
            <a:ext cx="4418416" cy="2957723"/>
          </a:xfrm>
          <a:prstGeom prst="rect">
            <a:avLst/>
          </a:prstGeom>
        </p:spPr>
      </p:pic>
      <p:sp>
        <p:nvSpPr>
          <p:cNvPr id="12" name="テキスト ボックス 11">
            <a:extLst>
              <a:ext uri="{FF2B5EF4-FFF2-40B4-BE49-F238E27FC236}">
                <a16:creationId xmlns:a16="http://schemas.microsoft.com/office/drawing/2014/main" id="{DF39BC53-7833-4CB9-959B-4876109DF032}"/>
              </a:ext>
            </a:extLst>
          </p:cNvPr>
          <p:cNvSpPr txBox="1"/>
          <p:nvPr/>
        </p:nvSpPr>
        <p:spPr>
          <a:xfrm>
            <a:off x="1850622" y="1692335"/>
            <a:ext cx="1224136" cy="369332"/>
          </a:xfrm>
          <a:prstGeom prst="rect">
            <a:avLst/>
          </a:prstGeom>
          <a:noFill/>
        </p:spPr>
        <p:txBody>
          <a:bodyPr vert="horz" wrap="square" rtlCol="0">
            <a:spAutoFit/>
          </a:bodyPr>
          <a:lstStyle/>
          <a:p>
            <a:pPr algn="ct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全　国</a:t>
            </a:r>
            <a:r>
              <a:rPr kumimoji="1" lang="en-US" altLang="ja-JP" b="1" dirty="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475F4697-1F73-465E-99C9-B1FFE7DFE551}"/>
              </a:ext>
            </a:extLst>
          </p:cNvPr>
          <p:cNvSpPr txBox="1"/>
          <p:nvPr/>
        </p:nvSpPr>
        <p:spPr>
          <a:xfrm>
            <a:off x="6384045" y="1693184"/>
            <a:ext cx="1224136" cy="369332"/>
          </a:xfrm>
          <a:prstGeom prst="rect">
            <a:avLst/>
          </a:prstGeom>
          <a:noFill/>
        </p:spPr>
        <p:txBody>
          <a:bodyPr vert="horz" wrap="square" rtlCol="0">
            <a:spAutoFit/>
          </a:bodyPr>
          <a:lstStyle/>
          <a:p>
            <a:pPr algn="ct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大阪府</a:t>
            </a:r>
            <a:r>
              <a:rPr kumimoji="1" lang="en-US" altLang="ja-JP" b="1" dirty="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pic>
        <p:nvPicPr>
          <p:cNvPr id="15" name="図 14" descr="グラフ, ダイアグラム&#10;&#10;自動的に生成された説明">
            <a:extLst>
              <a:ext uri="{FF2B5EF4-FFF2-40B4-BE49-F238E27FC236}">
                <a16:creationId xmlns:a16="http://schemas.microsoft.com/office/drawing/2014/main" id="{A6CEA4C4-A199-42AD-8F25-9F6B8FEEE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1634" y="2239404"/>
            <a:ext cx="5424366" cy="3014327"/>
          </a:xfrm>
          <a:prstGeom prst="rect">
            <a:avLst/>
          </a:prstGeom>
        </p:spPr>
      </p:pic>
      <p:sp>
        <p:nvSpPr>
          <p:cNvPr id="11" name="スライド番号プレースホルダー 2">
            <a:extLst>
              <a:ext uri="{FF2B5EF4-FFF2-40B4-BE49-F238E27FC236}">
                <a16:creationId xmlns:a16="http://schemas.microsoft.com/office/drawing/2014/main" id="{D5125F02-185F-4E6C-B8CA-F5E7733CD2A9}"/>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21</a:t>
            </a:fld>
            <a:endParaRPr kumimoji="1" lang="ja-JP" altLang="en-US"/>
          </a:p>
        </p:txBody>
      </p:sp>
    </p:spTree>
    <p:extLst>
      <p:ext uri="{BB962C8B-B14F-4D97-AF65-F5344CB8AC3E}">
        <p14:creationId xmlns:p14="http://schemas.microsoft.com/office/powerpoint/2010/main" val="3835290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ウォーカブルなまちづくりの必要性の高まり</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584775"/>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コロナ禍を経て、都市空間への意識（充実してほしい空間）として、ゆとりある屋外空間の充実、自転車や徒歩で回遊できる空間の充実に対するニーズが高まっている。</a:t>
            </a:r>
          </a:p>
        </p:txBody>
      </p:sp>
      <p:sp>
        <p:nvSpPr>
          <p:cNvPr id="7" name="正方形/長方形 6">
            <a:extLst>
              <a:ext uri="{FF2B5EF4-FFF2-40B4-BE49-F238E27FC236}">
                <a16:creationId xmlns:a16="http://schemas.microsoft.com/office/drawing/2014/main" id="{198F687E-131F-4630-B932-842881CA2D8C}"/>
              </a:ext>
            </a:extLst>
          </p:cNvPr>
          <p:cNvSpPr/>
          <p:nvPr/>
        </p:nvSpPr>
        <p:spPr>
          <a:xfrm>
            <a:off x="3167895" y="1701506"/>
            <a:ext cx="3570208" cy="276999"/>
          </a:xfrm>
          <a:prstGeom prst="rect">
            <a:avLst/>
          </a:prstGeom>
        </p:spPr>
        <p:txBody>
          <a:bodyPr wrap="none">
            <a:spAutoFit/>
          </a:bodyPr>
          <a:lstStyle/>
          <a:p>
            <a:r>
              <a:rPr lang="ja-JP" altLang="en-US" sz="1200" b="1" dirty="0">
                <a:ea typeface="ＭＳ ゴシック" panose="020B0609070205080204" pitchFamily="49" charset="-128"/>
              </a:rPr>
              <a:t>都市空間についての意識（充実してほしい空間）</a:t>
            </a:r>
          </a:p>
        </p:txBody>
      </p:sp>
      <p:pic>
        <p:nvPicPr>
          <p:cNvPr id="5" name="図 4">
            <a:extLst>
              <a:ext uri="{FF2B5EF4-FFF2-40B4-BE49-F238E27FC236}">
                <a16:creationId xmlns:a16="http://schemas.microsoft.com/office/drawing/2014/main" id="{A72C7A5A-4100-4D70-B57F-65D06C8E99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257" y="2037926"/>
            <a:ext cx="8135485" cy="3982006"/>
          </a:xfrm>
          <a:prstGeom prst="rect">
            <a:avLst/>
          </a:prstGeom>
        </p:spPr>
      </p:pic>
      <p:sp>
        <p:nvSpPr>
          <p:cNvPr id="10" name="正方形/長方形 9">
            <a:extLst>
              <a:ext uri="{FF2B5EF4-FFF2-40B4-BE49-F238E27FC236}">
                <a16:creationId xmlns:a16="http://schemas.microsoft.com/office/drawing/2014/main" id="{7B691229-40FB-43CF-9D4F-9FD34AB62BE4}"/>
              </a:ext>
            </a:extLst>
          </p:cNvPr>
          <p:cNvSpPr/>
          <p:nvPr/>
        </p:nvSpPr>
        <p:spPr>
          <a:xfrm>
            <a:off x="2943518" y="6369831"/>
            <a:ext cx="6522700" cy="461665"/>
          </a:xfrm>
          <a:prstGeom prst="rect">
            <a:avLst/>
          </a:prstGeom>
          <a:solidFill>
            <a:schemeClr val="bg1"/>
          </a:solidFill>
        </p:spPr>
        <p:txBody>
          <a:bodyPr wrap="square">
            <a:spAutoFit/>
          </a:bodyPr>
          <a:lstStyle/>
          <a:p>
            <a:pPr algn="r"/>
            <a:r>
              <a:rPr lang="ja-JP" altLang="en-US" sz="1200" dirty="0"/>
              <a:t>出所：「全国の都市における生活・行動の変化」（調査時期：令和</a:t>
            </a:r>
            <a:r>
              <a:rPr lang="en-US" altLang="ja-JP" sz="1200" dirty="0"/>
              <a:t>2</a:t>
            </a:r>
            <a:r>
              <a:rPr lang="ja-JP" altLang="en-US" sz="1200" dirty="0"/>
              <a:t>年</a:t>
            </a:r>
            <a:r>
              <a:rPr lang="en-US" altLang="ja-JP" sz="1200" dirty="0"/>
              <a:t>8</a:t>
            </a:r>
            <a:r>
              <a:rPr lang="ja-JP" altLang="en-US" sz="1200" dirty="0"/>
              <a:t>月</a:t>
            </a:r>
            <a:r>
              <a:rPr lang="en-US" altLang="ja-JP" sz="1200" dirty="0"/>
              <a:t>3</a:t>
            </a:r>
            <a:r>
              <a:rPr lang="ja-JP" altLang="en-US" sz="1200" dirty="0"/>
              <a:t>～</a:t>
            </a:r>
            <a:r>
              <a:rPr lang="en-US" altLang="ja-JP" sz="1200" dirty="0"/>
              <a:t>25</a:t>
            </a:r>
            <a:r>
              <a:rPr lang="ja-JP" altLang="en-US" sz="1200" dirty="0"/>
              <a:t>日）</a:t>
            </a:r>
            <a:endParaRPr lang="en-US" altLang="ja-JP" sz="1200" dirty="0"/>
          </a:p>
          <a:p>
            <a:pPr algn="r"/>
            <a:r>
              <a:rPr lang="zh-TW" altLang="en-US" sz="1200" dirty="0">
                <a:latin typeface="游ゴシック" panose="020B0400000000000000" pitchFamily="50" charset="-128"/>
                <a:ea typeface="游ゴシック" panose="020B0400000000000000" pitchFamily="50" charset="-128"/>
              </a:rPr>
              <a:t>国土交通省都市局都市計画課 都市計画調査室</a:t>
            </a:r>
            <a:endParaRPr lang="ja-JP" altLang="en-US" sz="1200" dirty="0">
              <a:latin typeface="游ゴシック" panose="020B0400000000000000" pitchFamily="50" charset="-128"/>
              <a:ea typeface="游ゴシック" panose="020B0400000000000000" pitchFamily="50" charset="-128"/>
            </a:endParaRPr>
          </a:p>
        </p:txBody>
      </p:sp>
      <p:sp>
        <p:nvSpPr>
          <p:cNvPr id="8" name="スライド番号プレースホルダー 2">
            <a:extLst>
              <a:ext uri="{FF2B5EF4-FFF2-40B4-BE49-F238E27FC236}">
                <a16:creationId xmlns:a16="http://schemas.microsoft.com/office/drawing/2014/main" id="{5BD5F1CE-87AD-4726-81E8-7F1AF8BCAD25}"/>
              </a:ext>
            </a:extLst>
          </p:cNvPr>
          <p:cNvSpPr>
            <a:spLocks noGrp="1"/>
          </p:cNvSpPr>
          <p:nvPr>
            <p:ph type="sldNum" sz="quarter" idx="12"/>
          </p:nvPr>
        </p:nvSpPr>
        <p:spPr>
          <a:xfrm>
            <a:off x="9395790" y="6466371"/>
            <a:ext cx="496957" cy="365125"/>
          </a:xfrm>
        </p:spPr>
        <p:txBody>
          <a:bodyPr/>
          <a:lstStyle/>
          <a:p>
            <a:fld id="{702E0BBC-4F40-48E0-ABDE-2560DC2FE617}" type="slidenum">
              <a:rPr kumimoji="1" lang="ja-JP" altLang="en-US" smtClean="0"/>
              <a:pPr/>
              <a:t>22</a:t>
            </a:fld>
            <a:endParaRPr kumimoji="1" lang="ja-JP" altLang="en-US"/>
          </a:p>
        </p:txBody>
      </p:sp>
    </p:spTree>
    <p:extLst>
      <p:ext uri="{BB962C8B-B14F-4D97-AF65-F5344CB8AC3E}">
        <p14:creationId xmlns:p14="http://schemas.microsoft.com/office/powerpoint/2010/main" val="4234438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ウォーカブルなまちづくりの必要性の高まり</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338554"/>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ウォーカビリティの向上による周辺の地価上昇が結果として表れ始めている。</a:t>
            </a:r>
            <a:endParaRPr lang="en-US" altLang="ja-JP" sz="1600" dirty="0">
              <a:latin typeface="ＭＳ ゴシック" panose="020B0609070205080204" pitchFamily="49" charset="-128"/>
              <a:ea typeface="ＭＳ ゴシック" panose="020B0609070205080204" pitchFamily="49" charset="-128"/>
            </a:endParaRPr>
          </a:p>
        </p:txBody>
      </p:sp>
      <p:sp>
        <p:nvSpPr>
          <p:cNvPr id="14" name="正方形/長方形 13">
            <a:extLst>
              <a:ext uri="{FF2B5EF4-FFF2-40B4-BE49-F238E27FC236}">
                <a16:creationId xmlns:a16="http://schemas.microsoft.com/office/drawing/2014/main" id="{8CF151BE-93F5-4893-892B-36172604BC10}"/>
              </a:ext>
            </a:extLst>
          </p:cNvPr>
          <p:cNvSpPr/>
          <p:nvPr/>
        </p:nvSpPr>
        <p:spPr>
          <a:xfrm>
            <a:off x="3207933" y="6296003"/>
            <a:ext cx="6331575" cy="461665"/>
          </a:xfrm>
          <a:prstGeom prst="rect">
            <a:avLst/>
          </a:prstGeom>
          <a:solidFill>
            <a:schemeClr val="bg1"/>
          </a:solidFill>
        </p:spPr>
        <p:txBody>
          <a:bodyPr wrap="square">
            <a:spAutoFit/>
          </a:bodyPr>
          <a:lstStyle/>
          <a:p>
            <a:pPr algn="r"/>
            <a:r>
              <a:rPr lang="ja-JP" altLang="en-US" sz="1200" dirty="0"/>
              <a:t>出所：都市の多様性とイノベーションの創出に関する懇談会　提言</a:t>
            </a:r>
            <a:endParaRPr lang="en-US" altLang="ja-JP" sz="1200" dirty="0"/>
          </a:p>
          <a:p>
            <a:pPr algn="r"/>
            <a:r>
              <a:rPr lang="ja-JP" altLang="en-US" sz="1200" dirty="0"/>
              <a:t>「「居心地が良く歩きたくなるまちなか」からはじまる都市の再生」」令和元年６月</a:t>
            </a:r>
          </a:p>
        </p:txBody>
      </p:sp>
      <p:pic>
        <p:nvPicPr>
          <p:cNvPr id="5" name="図 4" descr="グラフ, 棒グラフ&#10;&#10;自動的に生成された説明">
            <a:extLst>
              <a:ext uri="{FF2B5EF4-FFF2-40B4-BE49-F238E27FC236}">
                <a16:creationId xmlns:a16="http://schemas.microsoft.com/office/drawing/2014/main" id="{3A7632A2-E952-4D09-87F6-8A25A9EE4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3701" y="2326133"/>
            <a:ext cx="3161445" cy="2469004"/>
          </a:xfrm>
          <a:prstGeom prst="rect">
            <a:avLst/>
          </a:prstGeom>
        </p:spPr>
      </p:pic>
      <p:pic>
        <p:nvPicPr>
          <p:cNvPr id="10" name="図 9" descr="屋外, 民衆, 雪, 男 が含まれている画像&#10;&#10;自動的に生成された説明">
            <a:extLst>
              <a:ext uri="{FF2B5EF4-FFF2-40B4-BE49-F238E27FC236}">
                <a16:creationId xmlns:a16="http://schemas.microsoft.com/office/drawing/2014/main" id="{62A295F4-80BF-4A20-AD13-744A4A358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452" y="1474764"/>
            <a:ext cx="4819570" cy="2469004"/>
          </a:xfrm>
          <a:prstGeom prst="rect">
            <a:avLst/>
          </a:prstGeom>
        </p:spPr>
      </p:pic>
      <p:sp>
        <p:nvSpPr>
          <p:cNvPr id="12" name="正方形/長方形 11">
            <a:extLst>
              <a:ext uri="{FF2B5EF4-FFF2-40B4-BE49-F238E27FC236}">
                <a16:creationId xmlns:a16="http://schemas.microsoft.com/office/drawing/2014/main" id="{A8EB7D59-C601-470B-8D9B-3D241F2A3F95}"/>
              </a:ext>
            </a:extLst>
          </p:cNvPr>
          <p:cNvSpPr/>
          <p:nvPr/>
        </p:nvSpPr>
        <p:spPr>
          <a:xfrm>
            <a:off x="1268941" y="1201427"/>
            <a:ext cx="3877985" cy="276999"/>
          </a:xfrm>
          <a:prstGeom prst="rect">
            <a:avLst/>
          </a:prstGeom>
        </p:spPr>
        <p:txBody>
          <a:bodyPr wrap="none">
            <a:spAutoFit/>
          </a:bodyPr>
          <a:lstStyle/>
          <a:p>
            <a:r>
              <a:rPr lang="ja-JP" altLang="en-US" sz="1200" b="1" dirty="0">
                <a:ea typeface="ＭＳ ゴシック" panose="020B0609070205080204" pitchFamily="49" charset="-128"/>
              </a:rPr>
              <a:t>ウォーカブル空間化のイメージ（松山市花園町通り）</a:t>
            </a:r>
            <a:endParaRPr lang="en-US" altLang="ja-JP" sz="1200" b="1" dirty="0">
              <a:ea typeface="ＭＳ ゴシック" panose="020B0609070205080204" pitchFamily="49" charset="-128"/>
            </a:endParaRPr>
          </a:p>
        </p:txBody>
      </p:sp>
      <p:sp>
        <p:nvSpPr>
          <p:cNvPr id="13" name="正方形/長方形 12">
            <a:extLst>
              <a:ext uri="{FF2B5EF4-FFF2-40B4-BE49-F238E27FC236}">
                <a16:creationId xmlns:a16="http://schemas.microsoft.com/office/drawing/2014/main" id="{EFCA78BC-69CB-4C19-B461-39B7E555138D}"/>
              </a:ext>
            </a:extLst>
          </p:cNvPr>
          <p:cNvSpPr/>
          <p:nvPr/>
        </p:nvSpPr>
        <p:spPr>
          <a:xfrm>
            <a:off x="6441613" y="2130512"/>
            <a:ext cx="2800767" cy="276999"/>
          </a:xfrm>
          <a:prstGeom prst="rect">
            <a:avLst/>
          </a:prstGeom>
        </p:spPr>
        <p:txBody>
          <a:bodyPr wrap="none">
            <a:spAutoFit/>
          </a:bodyPr>
          <a:lstStyle/>
          <a:p>
            <a:r>
              <a:rPr lang="ja-JP" altLang="en-US" sz="1200" b="1" dirty="0">
                <a:ea typeface="ＭＳ ゴシック" panose="020B0609070205080204" pitchFamily="49" charset="-128"/>
              </a:rPr>
              <a:t>歩行者通行量増加率と賃料指数の関係</a:t>
            </a:r>
            <a:endParaRPr lang="en-US" altLang="ja-JP" sz="1200" b="1" dirty="0">
              <a:ea typeface="ＭＳ ゴシック" panose="020B0609070205080204" pitchFamily="49" charset="-128"/>
            </a:endParaRPr>
          </a:p>
        </p:txBody>
      </p:sp>
      <p:pic>
        <p:nvPicPr>
          <p:cNvPr id="15" name="図 14" descr="グラフ&#10;&#10;自動的に生成された説明">
            <a:extLst>
              <a:ext uri="{FF2B5EF4-FFF2-40B4-BE49-F238E27FC236}">
                <a16:creationId xmlns:a16="http://schemas.microsoft.com/office/drawing/2014/main" id="{6833FD78-76EC-4E5F-BC51-8DC2978055A4}"/>
              </a:ext>
            </a:extLst>
          </p:cNvPr>
          <p:cNvPicPr>
            <a:picLocks noChangeAspect="1"/>
          </p:cNvPicPr>
          <p:nvPr/>
        </p:nvPicPr>
        <p:blipFill rotWithShape="1">
          <a:blip r:embed="rId4">
            <a:extLst>
              <a:ext uri="{28A0092B-C50C-407E-A947-70E740481C1C}">
                <a14:useLocalDpi xmlns:a14="http://schemas.microsoft.com/office/drawing/2010/main" val="0"/>
              </a:ext>
            </a:extLst>
          </a:blip>
          <a:srcRect t="51775"/>
          <a:stretch/>
        </p:blipFill>
        <p:spPr>
          <a:xfrm>
            <a:off x="3283126" y="3993843"/>
            <a:ext cx="3052588" cy="2252085"/>
          </a:xfrm>
          <a:prstGeom prst="rect">
            <a:avLst/>
          </a:prstGeom>
        </p:spPr>
      </p:pic>
      <p:pic>
        <p:nvPicPr>
          <p:cNvPr id="8" name="図 7" descr="グラフ&#10;&#10;自動的に生成された説明">
            <a:extLst>
              <a:ext uri="{FF2B5EF4-FFF2-40B4-BE49-F238E27FC236}">
                <a16:creationId xmlns:a16="http://schemas.microsoft.com/office/drawing/2014/main" id="{BB95F2C7-812A-4534-808F-72DCD297E3D7}"/>
              </a:ext>
            </a:extLst>
          </p:cNvPr>
          <p:cNvPicPr>
            <a:picLocks noChangeAspect="1"/>
          </p:cNvPicPr>
          <p:nvPr/>
        </p:nvPicPr>
        <p:blipFill rotWithShape="1">
          <a:blip r:embed="rId4">
            <a:extLst>
              <a:ext uri="{28A0092B-C50C-407E-A947-70E740481C1C}">
                <a14:useLocalDpi xmlns:a14="http://schemas.microsoft.com/office/drawing/2010/main" val="0"/>
              </a:ext>
            </a:extLst>
          </a:blip>
          <a:srcRect b="49768"/>
          <a:stretch/>
        </p:blipFill>
        <p:spPr>
          <a:xfrm>
            <a:off x="461626" y="3993439"/>
            <a:ext cx="2917300" cy="2241813"/>
          </a:xfrm>
          <a:prstGeom prst="rect">
            <a:avLst/>
          </a:prstGeom>
        </p:spPr>
      </p:pic>
      <p:cxnSp>
        <p:nvCxnSpPr>
          <p:cNvPr id="16" name="直線矢印コネクタ 15">
            <a:extLst>
              <a:ext uri="{FF2B5EF4-FFF2-40B4-BE49-F238E27FC236}">
                <a16:creationId xmlns:a16="http://schemas.microsoft.com/office/drawing/2014/main" id="{375E210A-5B8D-429E-837D-4EE4C6204272}"/>
              </a:ext>
            </a:extLst>
          </p:cNvPr>
          <p:cNvCxnSpPr/>
          <p:nvPr/>
        </p:nvCxnSpPr>
        <p:spPr>
          <a:xfrm flipV="1">
            <a:off x="6818811" y="2591581"/>
            <a:ext cx="1672045" cy="11930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スライド番号プレースホルダー 2">
            <a:extLst>
              <a:ext uri="{FF2B5EF4-FFF2-40B4-BE49-F238E27FC236}">
                <a16:creationId xmlns:a16="http://schemas.microsoft.com/office/drawing/2014/main" id="{5028BCDD-D819-45E0-A4E2-40FAEEC02A64}"/>
              </a:ext>
            </a:extLst>
          </p:cNvPr>
          <p:cNvSpPr>
            <a:spLocks noGrp="1"/>
          </p:cNvSpPr>
          <p:nvPr>
            <p:ph type="sldNum" sz="quarter" idx="12"/>
          </p:nvPr>
        </p:nvSpPr>
        <p:spPr>
          <a:xfrm>
            <a:off x="9395790" y="6466371"/>
            <a:ext cx="496957" cy="365125"/>
          </a:xfrm>
        </p:spPr>
        <p:txBody>
          <a:bodyPr/>
          <a:lstStyle/>
          <a:p>
            <a:fld id="{702E0BBC-4F40-48E0-ABDE-2560DC2FE617}" type="slidenum">
              <a:rPr kumimoji="1" lang="ja-JP" altLang="en-US" smtClean="0"/>
              <a:pPr/>
              <a:t>23</a:t>
            </a:fld>
            <a:endParaRPr kumimoji="1" lang="ja-JP" altLang="en-US"/>
          </a:p>
        </p:txBody>
      </p:sp>
    </p:spTree>
    <p:extLst>
      <p:ext uri="{BB962C8B-B14F-4D97-AF65-F5344CB8AC3E}">
        <p14:creationId xmlns:p14="http://schemas.microsoft.com/office/powerpoint/2010/main" val="1241314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ウォーカブルなまちづくりの必要性の高まり</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584775"/>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国土交通省では、「居心地が良く歩きたくなるまちなか」のイメージとして下の４つのキーワードを挙げている。</a:t>
            </a:r>
            <a:endParaRPr lang="en-US" altLang="ja-JP" sz="1600" dirty="0">
              <a:latin typeface="ＭＳ ゴシック" panose="020B0609070205080204" pitchFamily="49" charset="-128"/>
              <a:ea typeface="ＭＳ ゴシック" panose="020B0609070205080204" pitchFamily="49" charset="-128"/>
            </a:endParaRPr>
          </a:p>
        </p:txBody>
      </p:sp>
      <p:sp>
        <p:nvSpPr>
          <p:cNvPr id="14" name="正方形/長方形 13">
            <a:extLst>
              <a:ext uri="{FF2B5EF4-FFF2-40B4-BE49-F238E27FC236}">
                <a16:creationId xmlns:a16="http://schemas.microsoft.com/office/drawing/2014/main" id="{8CF151BE-93F5-4893-892B-36172604BC10}"/>
              </a:ext>
            </a:extLst>
          </p:cNvPr>
          <p:cNvSpPr/>
          <p:nvPr/>
        </p:nvSpPr>
        <p:spPr>
          <a:xfrm>
            <a:off x="3374400" y="6510433"/>
            <a:ext cx="6331575" cy="276999"/>
          </a:xfrm>
          <a:prstGeom prst="rect">
            <a:avLst/>
          </a:prstGeom>
          <a:solidFill>
            <a:schemeClr val="bg1"/>
          </a:solidFill>
        </p:spPr>
        <p:txBody>
          <a:bodyPr wrap="square">
            <a:spAutoFit/>
          </a:bodyPr>
          <a:lstStyle/>
          <a:p>
            <a:pPr algn="r"/>
            <a:r>
              <a:rPr lang="ja-JP" altLang="en-US" sz="1200" dirty="0"/>
              <a:t>出所：国土交通省都市局　全国駐車場政策担当者会議資料（令和</a:t>
            </a:r>
            <a:r>
              <a:rPr lang="en-US" altLang="ja-JP" sz="1200" dirty="0"/>
              <a:t>2</a:t>
            </a:r>
            <a:r>
              <a:rPr lang="ja-JP" altLang="en-US" sz="1200" dirty="0"/>
              <a:t>年）</a:t>
            </a:r>
          </a:p>
        </p:txBody>
      </p:sp>
      <p:pic>
        <p:nvPicPr>
          <p:cNvPr id="5" name="図 4" descr="マップ&#10;&#10;自動的に生成された説明">
            <a:extLst>
              <a:ext uri="{FF2B5EF4-FFF2-40B4-BE49-F238E27FC236}">
                <a16:creationId xmlns:a16="http://schemas.microsoft.com/office/drawing/2014/main" id="{6E2A989B-3805-436F-AB11-914BF746884E}"/>
              </a:ext>
            </a:extLst>
          </p:cNvPr>
          <p:cNvPicPr>
            <a:picLocks noChangeAspect="1"/>
          </p:cNvPicPr>
          <p:nvPr/>
        </p:nvPicPr>
        <p:blipFill rotWithShape="1">
          <a:blip r:embed="rId2">
            <a:extLst>
              <a:ext uri="{28A0092B-C50C-407E-A947-70E740481C1C}">
                <a14:useLocalDpi xmlns:a14="http://schemas.microsoft.com/office/drawing/2010/main" val="0"/>
              </a:ext>
            </a:extLst>
          </a:blip>
          <a:srcRect t="7459"/>
          <a:stretch/>
        </p:blipFill>
        <p:spPr>
          <a:xfrm>
            <a:off x="892754" y="1320612"/>
            <a:ext cx="8071006" cy="5087170"/>
          </a:xfrm>
          <a:prstGeom prst="rect">
            <a:avLst/>
          </a:prstGeom>
        </p:spPr>
      </p:pic>
      <p:sp>
        <p:nvSpPr>
          <p:cNvPr id="8" name="スライド番号プレースホルダー 2">
            <a:extLst>
              <a:ext uri="{FF2B5EF4-FFF2-40B4-BE49-F238E27FC236}">
                <a16:creationId xmlns:a16="http://schemas.microsoft.com/office/drawing/2014/main" id="{D5EAA18F-F5D7-47AB-8879-0C640F0D50DC}"/>
              </a:ext>
            </a:extLst>
          </p:cNvPr>
          <p:cNvSpPr>
            <a:spLocks noGrp="1"/>
          </p:cNvSpPr>
          <p:nvPr>
            <p:ph type="sldNum" sz="quarter" idx="12"/>
          </p:nvPr>
        </p:nvSpPr>
        <p:spPr>
          <a:xfrm>
            <a:off x="9395790" y="6466371"/>
            <a:ext cx="496957" cy="365125"/>
          </a:xfrm>
        </p:spPr>
        <p:txBody>
          <a:bodyPr/>
          <a:lstStyle/>
          <a:p>
            <a:fld id="{702E0BBC-4F40-48E0-ABDE-2560DC2FE617}" type="slidenum">
              <a:rPr kumimoji="1" lang="ja-JP" altLang="en-US" smtClean="0"/>
              <a:pPr/>
              <a:t>24</a:t>
            </a:fld>
            <a:endParaRPr kumimoji="1" lang="ja-JP" altLang="en-US"/>
          </a:p>
        </p:txBody>
      </p:sp>
    </p:spTree>
    <p:extLst>
      <p:ext uri="{BB962C8B-B14F-4D97-AF65-F5344CB8AC3E}">
        <p14:creationId xmlns:p14="http://schemas.microsoft.com/office/powerpoint/2010/main" val="2895910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コロナ禍による変化　①転出入の動向（大阪都市圏）</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1077218"/>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関西</a:t>
            </a:r>
            <a:r>
              <a:rPr lang="en-US" altLang="ja-JP" sz="1600" dirty="0">
                <a:latin typeface="ＭＳ ゴシック" panose="020B0609070205080204" pitchFamily="49" charset="-128"/>
                <a:ea typeface="ＭＳ ゴシック" panose="020B0609070205080204" pitchFamily="49" charset="-128"/>
              </a:rPr>
              <a:t>2</a:t>
            </a:r>
            <a:r>
              <a:rPr lang="ja-JP" altLang="en-US" sz="1600" dirty="0">
                <a:latin typeface="ＭＳ ゴシック" panose="020B0609070205080204" pitchFamily="49" charset="-128"/>
                <a:ea typeface="ＭＳ ゴシック" panose="020B0609070205080204" pitchFamily="49" charset="-128"/>
              </a:rPr>
              <a:t>府</a:t>
            </a:r>
            <a:r>
              <a:rPr lang="en-US" altLang="ja-JP" sz="1600" dirty="0">
                <a:latin typeface="ＭＳ ゴシック" panose="020B0609070205080204" pitchFamily="49" charset="-128"/>
                <a:ea typeface="ＭＳ ゴシック" panose="020B0609070205080204" pitchFamily="49" charset="-128"/>
              </a:rPr>
              <a:t>6</a:t>
            </a:r>
            <a:r>
              <a:rPr lang="ja-JP" altLang="en-US" sz="1600" dirty="0">
                <a:latin typeface="ＭＳ ゴシック" panose="020B0609070205080204" pitchFamily="49" charset="-128"/>
                <a:ea typeface="ＭＳ ゴシック" panose="020B0609070205080204" pitchFamily="49" charset="-128"/>
              </a:rPr>
              <a:t>県は、東京圏に対して大幅な転出超過が継続しているが、</a:t>
            </a:r>
            <a:r>
              <a:rPr lang="en-US" altLang="ja-JP" sz="1600" dirty="0">
                <a:latin typeface="ＭＳ ゴシック" panose="020B0609070205080204" pitchFamily="49" charset="-128"/>
                <a:ea typeface="ＭＳ ゴシック" panose="020B0609070205080204" pitchFamily="49" charset="-128"/>
              </a:rPr>
              <a:t>2020</a:t>
            </a:r>
            <a:r>
              <a:rPr lang="ja-JP" altLang="en-US" sz="1600" dirty="0">
                <a:latin typeface="ＭＳ ゴシック" panose="020B0609070205080204" pitchFamily="49" charset="-128"/>
                <a:ea typeface="ＭＳ ゴシック" panose="020B0609070205080204" pitchFamily="49" charset="-128"/>
              </a:rPr>
              <a:t>年は転出超過幅が縮小。</a:t>
            </a:r>
            <a:endParaRPr lang="en-US" altLang="ja-JP" sz="1600" dirty="0">
              <a:latin typeface="ＭＳ ゴシック" panose="020B0609070205080204" pitchFamily="49" charset="-128"/>
              <a:ea typeface="ＭＳ ゴシック" panose="020B0609070205080204" pitchFamily="49" charset="-128"/>
            </a:endParaRP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名古屋圏に対しては</a:t>
            </a:r>
            <a:r>
              <a:rPr lang="en-US" altLang="ja-JP" sz="1600" dirty="0">
                <a:latin typeface="ＭＳ ゴシック" panose="020B0609070205080204" pitchFamily="49" charset="-128"/>
                <a:ea typeface="ＭＳ ゴシック" panose="020B0609070205080204" pitchFamily="49" charset="-128"/>
              </a:rPr>
              <a:t>2018</a:t>
            </a:r>
            <a:r>
              <a:rPr lang="ja-JP" altLang="en-US" sz="1600" dirty="0">
                <a:latin typeface="ＭＳ ゴシック" panose="020B0609070205080204" pitchFamily="49" charset="-128"/>
                <a:ea typeface="ＭＳ ゴシック" panose="020B0609070205080204" pitchFamily="49" charset="-128"/>
              </a:rPr>
              <a:t>年まで転出超過であったが、</a:t>
            </a:r>
            <a:r>
              <a:rPr lang="en-US" altLang="ja-JP" sz="1600" dirty="0">
                <a:latin typeface="ＭＳ ゴシック" panose="020B0609070205080204" pitchFamily="49" charset="-128"/>
                <a:ea typeface="ＭＳ ゴシック" panose="020B0609070205080204" pitchFamily="49" charset="-128"/>
              </a:rPr>
              <a:t>2019</a:t>
            </a:r>
            <a:r>
              <a:rPr lang="ja-JP" altLang="en-US" sz="1600" dirty="0">
                <a:latin typeface="ＭＳ ゴシック" panose="020B0609070205080204" pitchFamily="49" charset="-128"/>
                <a:ea typeface="ＭＳ ゴシック" panose="020B0609070205080204" pitchFamily="49" charset="-128"/>
              </a:rPr>
              <a:t>年から転入超過に。</a:t>
            </a:r>
            <a:endParaRPr lang="en-US" altLang="ja-JP" sz="1600" dirty="0">
              <a:latin typeface="ＭＳ ゴシック" panose="020B0609070205080204" pitchFamily="49" charset="-128"/>
              <a:ea typeface="ＭＳ ゴシック" panose="020B0609070205080204" pitchFamily="49" charset="-128"/>
            </a:endParaRP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他の地方圏に対しては転入超過が継続。</a:t>
            </a:r>
            <a:endParaRPr lang="en-US" altLang="ja-JP" sz="1600" dirty="0">
              <a:latin typeface="ＭＳ ゴシック" panose="020B0609070205080204" pitchFamily="49" charset="-128"/>
              <a:ea typeface="ＭＳ ゴシック" panose="020B0609070205080204" pitchFamily="49" charset="-128"/>
            </a:endParaRP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最も転出超過となっているのは </a:t>
            </a:r>
            <a:r>
              <a:rPr lang="en-US" altLang="ja-JP" sz="1600" dirty="0">
                <a:latin typeface="ＭＳ ゴシック" panose="020B0609070205080204" pitchFamily="49" charset="-128"/>
                <a:ea typeface="ＭＳ ゴシック" panose="020B0609070205080204" pitchFamily="49" charset="-128"/>
              </a:rPr>
              <a:t>20 </a:t>
            </a:r>
            <a:r>
              <a:rPr lang="ja-JP" altLang="en-US" sz="1600" dirty="0">
                <a:latin typeface="ＭＳ ゴシック" panose="020B0609070205080204" pitchFamily="49" charset="-128"/>
                <a:ea typeface="ＭＳ ゴシック" panose="020B0609070205080204" pitchFamily="49" charset="-128"/>
              </a:rPr>
              <a:t>代、最も転入超過となっているのは </a:t>
            </a:r>
            <a:r>
              <a:rPr lang="en-US" altLang="ja-JP" sz="1600" dirty="0">
                <a:latin typeface="ＭＳ ゴシック" panose="020B0609070205080204" pitchFamily="49" charset="-128"/>
                <a:ea typeface="ＭＳ ゴシック" panose="020B0609070205080204" pitchFamily="49" charset="-128"/>
              </a:rPr>
              <a:t>10 </a:t>
            </a:r>
            <a:r>
              <a:rPr lang="ja-JP" altLang="en-US" sz="1600" dirty="0">
                <a:latin typeface="ＭＳ ゴシック" panose="020B0609070205080204" pitchFamily="49" charset="-128"/>
                <a:ea typeface="ＭＳ ゴシック" panose="020B0609070205080204" pitchFamily="49" charset="-128"/>
              </a:rPr>
              <a:t>代。</a:t>
            </a:r>
            <a:endParaRPr lang="en-US" altLang="ja-JP" sz="1600" dirty="0">
              <a:latin typeface="ＭＳ ゴシック" panose="020B0609070205080204" pitchFamily="49" charset="-128"/>
              <a:ea typeface="ＭＳ ゴシック" panose="020B0609070205080204" pitchFamily="49" charset="-128"/>
            </a:endParaRPr>
          </a:p>
        </p:txBody>
      </p:sp>
      <p:sp>
        <p:nvSpPr>
          <p:cNvPr id="14" name="正方形/長方形 13">
            <a:extLst>
              <a:ext uri="{FF2B5EF4-FFF2-40B4-BE49-F238E27FC236}">
                <a16:creationId xmlns:a16="http://schemas.microsoft.com/office/drawing/2014/main" id="{8CF151BE-93F5-4893-892B-36172604BC10}"/>
              </a:ext>
            </a:extLst>
          </p:cNvPr>
          <p:cNvSpPr/>
          <p:nvPr/>
        </p:nvSpPr>
        <p:spPr>
          <a:xfrm>
            <a:off x="3200250" y="6510433"/>
            <a:ext cx="6331575" cy="276999"/>
          </a:xfrm>
          <a:prstGeom prst="rect">
            <a:avLst/>
          </a:prstGeom>
          <a:solidFill>
            <a:schemeClr val="bg1"/>
          </a:solidFill>
        </p:spPr>
        <p:txBody>
          <a:bodyPr wrap="square">
            <a:spAutoFit/>
          </a:bodyPr>
          <a:lstStyle/>
          <a:p>
            <a:pPr algn="r"/>
            <a:r>
              <a:rPr lang="ja-JP" altLang="en-US" sz="1200" dirty="0"/>
              <a:t>出所：関西広域連合</a:t>
            </a:r>
          </a:p>
        </p:txBody>
      </p:sp>
      <p:pic>
        <p:nvPicPr>
          <p:cNvPr id="3" name="図 2">
            <a:extLst>
              <a:ext uri="{FF2B5EF4-FFF2-40B4-BE49-F238E27FC236}">
                <a16:creationId xmlns:a16="http://schemas.microsoft.com/office/drawing/2014/main" id="{0F4AAD85-A17E-462C-A111-6FF45EE33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39" y="2208749"/>
            <a:ext cx="4825926" cy="3083230"/>
          </a:xfrm>
          <a:prstGeom prst="rect">
            <a:avLst/>
          </a:prstGeom>
        </p:spPr>
      </p:pic>
      <p:pic>
        <p:nvPicPr>
          <p:cNvPr id="7" name="図 6">
            <a:extLst>
              <a:ext uri="{FF2B5EF4-FFF2-40B4-BE49-F238E27FC236}">
                <a16:creationId xmlns:a16="http://schemas.microsoft.com/office/drawing/2014/main" id="{1EF1F06B-2121-4FA0-B2A0-7AC022AED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5365" y="2138763"/>
            <a:ext cx="4686954" cy="3153215"/>
          </a:xfrm>
          <a:prstGeom prst="rect">
            <a:avLst/>
          </a:prstGeom>
        </p:spPr>
      </p:pic>
      <p:sp>
        <p:nvSpPr>
          <p:cNvPr id="8" name="スライド番号プレースホルダー 2">
            <a:extLst>
              <a:ext uri="{FF2B5EF4-FFF2-40B4-BE49-F238E27FC236}">
                <a16:creationId xmlns:a16="http://schemas.microsoft.com/office/drawing/2014/main" id="{6DF6902C-D558-4FF6-81A8-888BB0E2AD09}"/>
              </a:ext>
            </a:extLst>
          </p:cNvPr>
          <p:cNvSpPr>
            <a:spLocks noGrp="1"/>
          </p:cNvSpPr>
          <p:nvPr>
            <p:ph type="sldNum" sz="quarter" idx="12"/>
          </p:nvPr>
        </p:nvSpPr>
        <p:spPr>
          <a:xfrm>
            <a:off x="9395790" y="6466371"/>
            <a:ext cx="496957" cy="365125"/>
          </a:xfrm>
        </p:spPr>
        <p:txBody>
          <a:bodyPr/>
          <a:lstStyle/>
          <a:p>
            <a:fld id="{702E0BBC-4F40-48E0-ABDE-2560DC2FE617}" type="slidenum">
              <a:rPr kumimoji="1" lang="ja-JP" altLang="en-US" smtClean="0"/>
              <a:pPr/>
              <a:t>25</a:t>
            </a:fld>
            <a:endParaRPr kumimoji="1" lang="ja-JP" altLang="en-US"/>
          </a:p>
        </p:txBody>
      </p:sp>
    </p:spTree>
    <p:extLst>
      <p:ext uri="{BB962C8B-B14F-4D97-AF65-F5344CB8AC3E}">
        <p14:creationId xmlns:p14="http://schemas.microsoft.com/office/powerpoint/2010/main" val="1214910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コロナ禍による変化　①転出入の動向（大阪府）</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338554"/>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en-US" altLang="ja-JP" sz="1600" dirty="0">
                <a:latin typeface="ＭＳ ゴシック" panose="020B0609070205080204" pitchFamily="49" charset="-128"/>
                <a:ea typeface="ＭＳ ゴシック" panose="020B0609070205080204" pitchFamily="49" charset="-128"/>
              </a:rPr>
              <a:t>2019</a:t>
            </a:r>
            <a:r>
              <a:rPr lang="ja-JP" altLang="en-US" sz="1600" dirty="0">
                <a:latin typeface="ＭＳ ゴシック" panose="020B0609070205080204" pitchFamily="49" charset="-128"/>
                <a:ea typeface="ＭＳ ゴシック" panose="020B0609070205080204" pitchFamily="49" charset="-128"/>
              </a:rPr>
              <a:t>年とコロナ禍の</a:t>
            </a:r>
            <a:r>
              <a:rPr lang="en-US" altLang="ja-JP" sz="1600" dirty="0">
                <a:latin typeface="ＭＳ ゴシック" panose="020B0609070205080204" pitchFamily="49" charset="-128"/>
                <a:ea typeface="ＭＳ ゴシック" panose="020B0609070205080204" pitchFamily="49" charset="-128"/>
              </a:rPr>
              <a:t>2020</a:t>
            </a:r>
            <a:r>
              <a:rPr lang="ja-JP" altLang="en-US" sz="1600" dirty="0">
                <a:latin typeface="ＭＳ ゴシック" panose="020B0609070205080204" pitchFamily="49" charset="-128"/>
                <a:ea typeface="ＭＳ ゴシック" panose="020B0609070205080204" pitchFamily="49" charset="-128"/>
              </a:rPr>
              <a:t>年を比較すると、東京都の転入超過数が激減したが、大阪府は増加した。</a:t>
            </a:r>
          </a:p>
        </p:txBody>
      </p:sp>
      <p:sp>
        <p:nvSpPr>
          <p:cNvPr id="14" name="正方形/長方形 13">
            <a:extLst>
              <a:ext uri="{FF2B5EF4-FFF2-40B4-BE49-F238E27FC236}">
                <a16:creationId xmlns:a16="http://schemas.microsoft.com/office/drawing/2014/main" id="{8CF151BE-93F5-4893-892B-36172604BC10}"/>
              </a:ext>
            </a:extLst>
          </p:cNvPr>
          <p:cNvSpPr/>
          <p:nvPr/>
        </p:nvSpPr>
        <p:spPr>
          <a:xfrm>
            <a:off x="2555816" y="6064800"/>
            <a:ext cx="6331575" cy="276999"/>
          </a:xfrm>
          <a:prstGeom prst="rect">
            <a:avLst/>
          </a:prstGeom>
          <a:solidFill>
            <a:schemeClr val="bg1"/>
          </a:solidFill>
        </p:spPr>
        <p:txBody>
          <a:bodyPr wrap="square">
            <a:spAutoFit/>
          </a:bodyPr>
          <a:lstStyle/>
          <a:p>
            <a:pPr algn="r"/>
            <a:r>
              <a:rPr lang="ja-JP" altLang="en-US" sz="1200" dirty="0"/>
              <a:t>出所：総務省統計局</a:t>
            </a:r>
          </a:p>
        </p:txBody>
      </p:sp>
      <p:pic>
        <p:nvPicPr>
          <p:cNvPr id="9" name="図 8">
            <a:extLst>
              <a:ext uri="{FF2B5EF4-FFF2-40B4-BE49-F238E27FC236}">
                <a16:creationId xmlns:a16="http://schemas.microsoft.com/office/drawing/2014/main" id="{D3089578-E253-41C3-8F79-50454C5D8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758" y="1695380"/>
            <a:ext cx="7304861" cy="4369420"/>
          </a:xfrm>
          <a:prstGeom prst="rect">
            <a:avLst/>
          </a:prstGeom>
        </p:spPr>
      </p:pic>
      <p:sp>
        <p:nvSpPr>
          <p:cNvPr id="15" name="正方形/長方形 14">
            <a:extLst>
              <a:ext uri="{FF2B5EF4-FFF2-40B4-BE49-F238E27FC236}">
                <a16:creationId xmlns:a16="http://schemas.microsoft.com/office/drawing/2014/main" id="{1A8381D1-90BD-462E-8234-CECBA05186BB}"/>
              </a:ext>
            </a:extLst>
          </p:cNvPr>
          <p:cNvSpPr/>
          <p:nvPr/>
        </p:nvSpPr>
        <p:spPr>
          <a:xfrm>
            <a:off x="3792458" y="1565509"/>
            <a:ext cx="2505814" cy="276999"/>
          </a:xfrm>
          <a:prstGeom prst="rect">
            <a:avLst/>
          </a:prstGeom>
        </p:spPr>
        <p:txBody>
          <a:bodyPr wrap="none">
            <a:spAutoFit/>
          </a:bodyPr>
          <a:lstStyle/>
          <a:p>
            <a:r>
              <a:rPr lang="ja-JP" altLang="en-US" sz="1200" b="1" dirty="0">
                <a:ea typeface="ＭＳ ゴシック" panose="020B0609070205080204" pitchFamily="49" charset="-128"/>
              </a:rPr>
              <a:t>全国の転入超過数（</a:t>
            </a:r>
            <a:r>
              <a:rPr lang="en-US" altLang="ja-JP" sz="1200" b="1" dirty="0">
                <a:ea typeface="ＭＳ ゴシック" panose="020B0609070205080204" pitchFamily="49" charset="-128"/>
              </a:rPr>
              <a:t>2019</a:t>
            </a:r>
            <a:r>
              <a:rPr lang="ja-JP" altLang="en-US" sz="1200" b="1" dirty="0">
                <a:ea typeface="ＭＳ ゴシック" panose="020B0609070205080204" pitchFamily="49" charset="-128"/>
              </a:rPr>
              <a:t>、</a:t>
            </a:r>
            <a:r>
              <a:rPr lang="en-US" altLang="ja-JP" sz="1200" b="1" dirty="0">
                <a:ea typeface="ＭＳ ゴシック" panose="020B0609070205080204" pitchFamily="49" charset="-128"/>
              </a:rPr>
              <a:t>2020</a:t>
            </a:r>
            <a:r>
              <a:rPr lang="ja-JP" altLang="en-US" sz="1200" b="1" dirty="0">
                <a:ea typeface="ＭＳ ゴシック" panose="020B0609070205080204" pitchFamily="49" charset="-128"/>
              </a:rPr>
              <a:t>）</a:t>
            </a:r>
          </a:p>
        </p:txBody>
      </p:sp>
      <p:sp>
        <p:nvSpPr>
          <p:cNvPr id="8" name="スライド番号プレースホルダー 2">
            <a:extLst>
              <a:ext uri="{FF2B5EF4-FFF2-40B4-BE49-F238E27FC236}">
                <a16:creationId xmlns:a16="http://schemas.microsoft.com/office/drawing/2014/main" id="{16AA1DF7-A527-47E3-AFAA-58B4DD6770FF}"/>
              </a:ext>
            </a:extLst>
          </p:cNvPr>
          <p:cNvSpPr>
            <a:spLocks noGrp="1"/>
          </p:cNvSpPr>
          <p:nvPr>
            <p:ph type="sldNum" sz="quarter" idx="12"/>
          </p:nvPr>
        </p:nvSpPr>
        <p:spPr>
          <a:xfrm>
            <a:off x="9395790" y="6466371"/>
            <a:ext cx="496957" cy="365125"/>
          </a:xfrm>
        </p:spPr>
        <p:txBody>
          <a:bodyPr/>
          <a:lstStyle/>
          <a:p>
            <a:fld id="{702E0BBC-4F40-48E0-ABDE-2560DC2FE617}" type="slidenum">
              <a:rPr kumimoji="1" lang="ja-JP" altLang="en-US" smtClean="0"/>
              <a:pPr/>
              <a:t>26</a:t>
            </a:fld>
            <a:endParaRPr kumimoji="1" lang="ja-JP" altLang="en-US"/>
          </a:p>
        </p:txBody>
      </p:sp>
    </p:spTree>
    <p:extLst>
      <p:ext uri="{BB962C8B-B14F-4D97-AF65-F5344CB8AC3E}">
        <p14:creationId xmlns:p14="http://schemas.microsoft.com/office/powerpoint/2010/main" val="1569543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0564E028-9072-44D0-8683-7AA8319859CD}"/>
              </a:ext>
            </a:extLst>
          </p:cNvPr>
          <p:cNvPicPr>
            <a:picLocks noChangeAspect="1"/>
          </p:cNvPicPr>
          <p:nvPr/>
        </p:nvPicPr>
        <p:blipFill rotWithShape="1">
          <a:blip r:embed="rId2">
            <a:extLst>
              <a:ext uri="{28A0092B-C50C-407E-A947-70E740481C1C}">
                <a14:useLocalDpi xmlns:a14="http://schemas.microsoft.com/office/drawing/2010/main" val="0"/>
              </a:ext>
            </a:extLst>
          </a:blip>
          <a:srcRect t="3735" r="3326" b="9535"/>
          <a:stretch/>
        </p:blipFill>
        <p:spPr>
          <a:xfrm>
            <a:off x="4895303" y="1293705"/>
            <a:ext cx="4195200" cy="5233927"/>
          </a:xfrm>
          <a:prstGeom prst="rect">
            <a:avLst/>
          </a:prstGeom>
        </p:spPr>
      </p:pic>
      <p:sp>
        <p:nvSpPr>
          <p:cNvPr id="4" name="正方形/長方形 3">
            <a:extLst>
              <a:ext uri="{FF2B5EF4-FFF2-40B4-BE49-F238E27FC236}">
                <a16:creationId xmlns:a16="http://schemas.microsoft.com/office/drawing/2014/main" id="{CE25E307-78D6-4631-B553-522745ABF8D0}"/>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コロナ禍による変化　②滞在人口の変化</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584775"/>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コロナ禍により、</a:t>
            </a:r>
            <a:r>
              <a:rPr lang="en-US" altLang="ja-JP" sz="1600" dirty="0">
                <a:latin typeface="ＭＳ ゴシック" panose="020B0609070205080204" pitchFamily="49" charset="-128"/>
                <a:ea typeface="ＭＳ ゴシック" panose="020B0609070205080204" pitchFamily="49" charset="-128"/>
              </a:rPr>
              <a:t>2020</a:t>
            </a:r>
            <a:r>
              <a:rPr lang="ja-JP" altLang="en-US" sz="1600" dirty="0">
                <a:latin typeface="ＭＳ ゴシック" panose="020B0609070205080204" pitchFamily="49" charset="-128"/>
                <a:ea typeface="ＭＳ ゴシック" panose="020B0609070205080204" pitchFamily="49" charset="-128"/>
              </a:rPr>
              <a:t>年は平日・休日ともに都心部の滞在人口が減少した。</a:t>
            </a:r>
            <a:endParaRPr lang="en-US" altLang="ja-JP" sz="1600" dirty="0">
              <a:latin typeface="ＭＳ ゴシック" panose="020B0609070205080204" pitchFamily="49" charset="-128"/>
              <a:ea typeface="ＭＳ ゴシック" panose="020B0609070205080204" pitchFamily="49" charset="-128"/>
            </a:endParaRP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特に平日の郊外部は増加地点が多く、テレワークの進展等が影響していると考えられる。</a:t>
            </a:r>
          </a:p>
        </p:txBody>
      </p:sp>
      <p:pic>
        <p:nvPicPr>
          <p:cNvPr id="7" name="図 6">
            <a:extLst>
              <a:ext uri="{FF2B5EF4-FFF2-40B4-BE49-F238E27FC236}">
                <a16:creationId xmlns:a16="http://schemas.microsoft.com/office/drawing/2014/main" id="{A4C96858-E769-4D98-BE2F-0E6694A32096}"/>
              </a:ext>
            </a:extLst>
          </p:cNvPr>
          <p:cNvPicPr>
            <a:picLocks noChangeAspect="1"/>
          </p:cNvPicPr>
          <p:nvPr/>
        </p:nvPicPr>
        <p:blipFill rotWithShape="1">
          <a:blip r:embed="rId3">
            <a:extLst>
              <a:ext uri="{28A0092B-C50C-407E-A947-70E740481C1C}">
                <a14:useLocalDpi xmlns:a14="http://schemas.microsoft.com/office/drawing/2010/main" val="0"/>
              </a:ext>
            </a:extLst>
          </a:blip>
          <a:srcRect t="3384" r="3707" b="8972"/>
          <a:stretch/>
        </p:blipFill>
        <p:spPr>
          <a:xfrm>
            <a:off x="472205" y="1302414"/>
            <a:ext cx="4115719" cy="5233927"/>
          </a:xfrm>
          <a:prstGeom prst="rect">
            <a:avLst/>
          </a:prstGeom>
        </p:spPr>
      </p:pic>
      <p:sp>
        <p:nvSpPr>
          <p:cNvPr id="10" name="正方形/長方形 9">
            <a:extLst>
              <a:ext uri="{FF2B5EF4-FFF2-40B4-BE49-F238E27FC236}">
                <a16:creationId xmlns:a16="http://schemas.microsoft.com/office/drawing/2014/main" id="{EB8D5FF8-8E51-4C1C-8E7A-40470254B851}"/>
              </a:ext>
            </a:extLst>
          </p:cNvPr>
          <p:cNvSpPr/>
          <p:nvPr/>
        </p:nvSpPr>
        <p:spPr>
          <a:xfrm>
            <a:off x="2520981" y="1346749"/>
            <a:ext cx="492443" cy="276999"/>
          </a:xfrm>
          <a:prstGeom prst="rect">
            <a:avLst/>
          </a:prstGeom>
          <a:solidFill>
            <a:schemeClr val="bg1"/>
          </a:solidFill>
        </p:spPr>
        <p:txBody>
          <a:bodyPr wrap="none">
            <a:spAutoFit/>
          </a:bodyPr>
          <a:lstStyle/>
          <a:p>
            <a:r>
              <a:rPr lang="ja-JP" altLang="en-US" sz="1200" b="1" dirty="0">
                <a:solidFill>
                  <a:srgbClr val="FF0000"/>
                </a:solidFill>
              </a:rPr>
              <a:t>平日</a:t>
            </a:r>
          </a:p>
        </p:txBody>
      </p:sp>
      <p:sp>
        <p:nvSpPr>
          <p:cNvPr id="12" name="正方形/長方形 11">
            <a:extLst>
              <a:ext uri="{FF2B5EF4-FFF2-40B4-BE49-F238E27FC236}">
                <a16:creationId xmlns:a16="http://schemas.microsoft.com/office/drawing/2014/main" id="{FD45D037-4738-4FB2-AF76-E146CE567A49}"/>
              </a:ext>
            </a:extLst>
          </p:cNvPr>
          <p:cNvSpPr/>
          <p:nvPr/>
        </p:nvSpPr>
        <p:spPr>
          <a:xfrm>
            <a:off x="6721992" y="1346749"/>
            <a:ext cx="492443" cy="276999"/>
          </a:xfrm>
          <a:prstGeom prst="rect">
            <a:avLst/>
          </a:prstGeom>
          <a:solidFill>
            <a:schemeClr val="bg1"/>
          </a:solidFill>
        </p:spPr>
        <p:txBody>
          <a:bodyPr wrap="none">
            <a:spAutoFit/>
          </a:bodyPr>
          <a:lstStyle/>
          <a:p>
            <a:r>
              <a:rPr lang="ja-JP" altLang="en-US" sz="1200" b="1" dirty="0">
                <a:solidFill>
                  <a:srgbClr val="FF0000"/>
                </a:solidFill>
              </a:rPr>
              <a:t>休日</a:t>
            </a:r>
          </a:p>
        </p:txBody>
      </p:sp>
      <p:sp>
        <p:nvSpPr>
          <p:cNvPr id="11" name="正方形/長方形 10">
            <a:extLst>
              <a:ext uri="{FF2B5EF4-FFF2-40B4-BE49-F238E27FC236}">
                <a16:creationId xmlns:a16="http://schemas.microsoft.com/office/drawing/2014/main" id="{615AB76E-804F-435F-9854-94DF7C5830E9}"/>
              </a:ext>
            </a:extLst>
          </p:cNvPr>
          <p:cNvSpPr/>
          <p:nvPr/>
        </p:nvSpPr>
        <p:spPr>
          <a:xfrm>
            <a:off x="681037" y="6072253"/>
            <a:ext cx="8177348" cy="707886"/>
          </a:xfrm>
          <a:prstGeom prst="rect">
            <a:avLst/>
          </a:prstGeom>
          <a:solidFill>
            <a:schemeClr val="bg1"/>
          </a:solidFill>
          <a:ln>
            <a:solidFill>
              <a:schemeClr val="tx1"/>
            </a:solidFill>
          </a:ln>
        </p:spPr>
        <p:txBody>
          <a:bodyPr wrap="square">
            <a:spAutoFit/>
          </a:bodyPr>
          <a:lstStyle/>
          <a:p>
            <a:pPr marL="87313">
              <a:tabLst>
                <a:tab pos="87313" algn="l"/>
              </a:tabLst>
            </a:pPr>
            <a:r>
              <a:rPr lang="ja-JP" altLang="en-US" sz="800" dirty="0"/>
              <a:t>出所：全国の人流オープンデータ（</a:t>
            </a:r>
            <a:r>
              <a:rPr lang="en-US" altLang="ja-JP" sz="800" dirty="0"/>
              <a:t>1</a:t>
            </a:r>
            <a:r>
              <a:rPr lang="ja-JP" altLang="en-US" sz="800" dirty="0"/>
              <a:t>㎞メッシュ）</a:t>
            </a:r>
            <a:r>
              <a:rPr lang="en-US" altLang="ja-JP" sz="800" dirty="0"/>
              <a:t>G</a:t>
            </a:r>
            <a:r>
              <a:rPr lang="ja-JP" altLang="en-US" sz="800" dirty="0"/>
              <a:t>空間情報センター</a:t>
            </a:r>
          </a:p>
          <a:p>
            <a:pPr marL="87313">
              <a:tabLst>
                <a:tab pos="87313" algn="l"/>
              </a:tabLst>
            </a:pPr>
            <a:r>
              <a:rPr lang="ja-JP" altLang="en-US" sz="800" dirty="0"/>
              <a:t>◼  換算人口値の算出手順　</a:t>
            </a:r>
            <a:r>
              <a:rPr lang="en-US" altLang="ja-JP" sz="800" dirty="0"/>
              <a:t> ※</a:t>
            </a:r>
            <a:r>
              <a:rPr lang="ja-JP" altLang="en-US" sz="800" dirty="0"/>
              <a:t>滞在人口は</a:t>
            </a:r>
            <a:r>
              <a:rPr lang="en-US" altLang="ja-JP" sz="800" dirty="0"/>
              <a:t>Agoop</a:t>
            </a:r>
            <a:r>
              <a:rPr lang="ja-JP" altLang="en-US" sz="800" dirty="0"/>
              <a:t>社が提供する</a:t>
            </a:r>
            <a:r>
              <a:rPr lang="en-US" altLang="ja-JP" sz="800" dirty="0"/>
              <a:t>SDK(AgoopSDK)</a:t>
            </a:r>
            <a:r>
              <a:rPr lang="ja-JP" altLang="en-US" sz="800" dirty="0"/>
              <a:t>を 組み込んだスマートフォンアプリで取得した</a:t>
            </a:r>
            <a:r>
              <a:rPr lang="en-US" altLang="ja-JP" sz="800" dirty="0"/>
              <a:t>GPS</a:t>
            </a:r>
            <a:r>
              <a:rPr lang="ja-JP" altLang="en-US" sz="800" dirty="0"/>
              <a:t>データを基に、作成した換算人口値に基づく</a:t>
            </a:r>
            <a:endParaRPr lang="en-US" altLang="ja-JP" sz="800" dirty="0"/>
          </a:p>
          <a:p>
            <a:pPr marL="87313" defTabSz="714375">
              <a:tabLst>
                <a:tab pos="87313" algn="l"/>
              </a:tabLst>
            </a:pPr>
            <a:r>
              <a:rPr lang="ja-JP" altLang="en-US" sz="800" dirty="0"/>
              <a:t>①拡大推計：アプリユーザごとに、地域に応じた拡大推計を実施</a:t>
            </a:r>
          </a:p>
          <a:p>
            <a:pPr marL="87313" defTabSz="714375">
              <a:tabLst>
                <a:tab pos="87313" algn="l"/>
              </a:tabLst>
            </a:pPr>
            <a:r>
              <a:rPr lang="ja-JP" altLang="en-US" sz="800" dirty="0"/>
              <a:t>②集計加工：①で拡大推計を行ったアプリユーザの緯度経度データを、「メッ シュ」または「市区町村」単位で集計</a:t>
            </a:r>
          </a:p>
          <a:p>
            <a:pPr marL="87313" defTabSz="714375">
              <a:tabLst>
                <a:tab pos="87313" algn="l"/>
              </a:tabLst>
            </a:pPr>
            <a:r>
              <a:rPr lang="ja-JP" altLang="en-US" sz="800" dirty="0"/>
              <a:t>③時間按分：②で集計したデータに対し、人口値を滞在時間で按分し、換算人 口値を算出</a:t>
            </a:r>
          </a:p>
        </p:txBody>
      </p:sp>
      <p:sp>
        <p:nvSpPr>
          <p:cNvPr id="14" name="スライド番号プレースホルダー 2">
            <a:extLst>
              <a:ext uri="{FF2B5EF4-FFF2-40B4-BE49-F238E27FC236}">
                <a16:creationId xmlns:a16="http://schemas.microsoft.com/office/drawing/2014/main" id="{8A49B76E-4798-4ED4-82B1-9E9A7A1A6F54}"/>
              </a:ext>
            </a:extLst>
          </p:cNvPr>
          <p:cNvSpPr>
            <a:spLocks noGrp="1"/>
          </p:cNvSpPr>
          <p:nvPr>
            <p:ph type="sldNum" sz="quarter" idx="12"/>
          </p:nvPr>
        </p:nvSpPr>
        <p:spPr>
          <a:xfrm>
            <a:off x="9395790" y="6466371"/>
            <a:ext cx="496957" cy="365125"/>
          </a:xfrm>
        </p:spPr>
        <p:txBody>
          <a:bodyPr/>
          <a:lstStyle/>
          <a:p>
            <a:fld id="{702E0BBC-4F40-48E0-ABDE-2560DC2FE617}" type="slidenum">
              <a:rPr kumimoji="1" lang="ja-JP" altLang="en-US" smtClean="0"/>
              <a:pPr/>
              <a:t>27</a:t>
            </a:fld>
            <a:endParaRPr kumimoji="1" lang="ja-JP" altLang="en-US"/>
          </a:p>
        </p:txBody>
      </p:sp>
    </p:spTree>
    <p:extLst>
      <p:ext uri="{BB962C8B-B14F-4D97-AF65-F5344CB8AC3E}">
        <p14:creationId xmlns:p14="http://schemas.microsoft.com/office/powerpoint/2010/main" val="1573830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097A988-DCB6-487E-9A1D-C5204773810D}"/>
              </a:ext>
            </a:extLst>
          </p:cNvPr>
          <p:cNvPicPr>
            <a:picLocks noChangeAspect="1"/>
          </p:cNvPicPr>
          <p:nvPr/>
        </p:nvPicPr>
        <p:blipFill rotWithShape="1">
          <a:blip r:embed="rId2">
            <a:extLst>
              <a:ext uri="{28A0092B-C50C-407E-A947-70E740481C1C}">
                <a14:useLocalDpi xmlns:a14="http://schemas.microsoft.com/office/drawing/2010/main" val="0"/>
              </a:ext>
            </a:extLst>
          </a:blip>
          <a:srcRect b="2680"/>
          <a:stretch/>
        </p:blipFill>
        <p:spPr>
          <a:xfrm>
            <a:off x="499667" y="1384901"/>
            <a:ext cx="4177108" cy="5473099"/>
          </a:xfrm>
          <a:prstGeom prst="rect">
            <a:avLst/>
          </a:prstGeom>
        </p:spPr>
      </p:pic>
      <p:pic>
        <p:nvPicPr>
          <p:cNvPr id="13" name="図 12">
            <a:extLst>
              <a:ext uri="{FF2B5EF4-FFF2-40B4-BE49-F238E27FC236}">
                <a16:creationId xmlns:a16="http://schemas.microsoft.com/office/drawing/2014/main" id="{3AAA1889-E50D-43EC-A569-E8808101D6B3}"/>
              </a:ext>
            </a:extLst>
          </p:cNvPr>
          <p:cNvPicPr>
            <a:picLocks noChangeAspect="1"/>
          </p:cNvPicPr>
          <p:nvPr/>
        </p:nvPicPr>
        <p:blipFill rotWithShape="1">
          <a:blip r:embed="rId3">
            <a:extLst>
              <a:ext uri="{28A0092B-C50C-407E-A947-70E740481C1C}">
                <a14:useLocalDpi xmlns:a14="http://schemas.microsoft.com/office/drawing/2010/main" val="0"/>
              </a:ext>
            </a:extLst>
          </a:blip>
          <a:srcRect b="2737"/>
          <a:stretch/>
        </p:blipFill>
        <p:spPr>
          <a:xfrm>
            <a:off x="5025903" y="1441490"/>
            <a:ext cx="4116764" cy="5416510"/>
          </a:xfrm>
          <a:prstGeom prst="rect">
            <a:avLst/>
          </a:prstGeom>
        </p:spPr>
      </p:pic>
      <p:sp>
        <p:nvSpPr>
          <p:cNvPr id="4" name="正方形/長方形 3">
            <a:extLst>
              <a:ext uri="{FF2B5EF4-FFF2-40B4-BE49-F238E27FC236}">
                <a16:creationId xmlns:a16="http://schemas.microsoft.com/office/drawing/2014/main" id="{CE25E307-78D6-4631-B553-522745ABF8D0}"/>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コロナ禍による変化　③休日の過ごし方の変化</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584775"/>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コロナ禍により、</a:t>
            </a:r>
            <a:r>
              <a:rPr lang="en-US" altLang="ja-JP" sz="1600" dirty="0">
                <a:latin typeface="ＭＳ ゴシック" panose="020B0609070205080204" pitchFamily="49" charset="-128"/>
                <a:ea typeface="ＭＳ ゴシック" panose="020B0609070205080204" pitchFamily="49" charset="-128"/>
              </a:rPr>
              <a:t>2020</a:t>
            </a:r>
            <a:r>
              <a:rPr lang="ja-JP" altLang="en-US" sz="1600" dirty="0">
                <a:latin typeface="ＭＳ ゴシック" panose="020B0609070205080204" pitchFamily="49" charset="-128"/>
                <a:ea typeface="ＭＳ ゴシック" panose="020B0609070205080204" pitchFamily="49" charset="-128"/>
              </a:rPr>
              <a:t>年の休日は自市区町村内で過ごす人が増加した。</a:t>
            </a:r>
            <a:endParaRPr lang="en-US" altLang="ja-JP" sz="1600" dirty="0">
              <a:latin typeface="ＭＳ ゴシック" panose="020B0609070205080204" pitchFamily="49" charset="-128"/>
              <a:ea typeface="ＭＳ ゴシック" panose="020B0609070205080204" pitchFamily="49" charset="-128"/>
            </a:endParaRP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異なる地方から訪れる人は激減した。</a:t>
            </a:r>
          </a:p>
        </p:txBody>
      </p:sp>
      <p:sp>
        <p:nvSpPr>
          <p:cNvPr id="10" name="正方形/長方形 9">
            <a:extLst>
              <a:ext uri="{FF2B5EF4-FFF2-40B4-BE49-F238E27FC236}">
                <a16:creationId xmlns:a16="http://schemas.microsoft.com/office/drawing/2014/main" id="{EB8D5FF8-8E51-4C1C-8E7A-40470254B851}"/>
              </a:ext>
            </a:extLst>
          </p:cNvPr>
          <p:cNvSpPr/>
          <p:nvPr/>
        </p:nvSpPr>
        <p:spPr>
          <a:xfrm>
            <a:off x="1482756" y="1406848"/>
            <a:ext cx="2954655" cy="276999"/>
          </a:xfrm>
          <a:prstGeom prst="rect">
            <a:avLst/>
          </a:prstGeom>
          <a:solidFill>
            <a:schemeClr val="bg1"/>
          </a:solidFill>
        </p:spPr>
        <p:txBody>
          <a:bodyPr wrap="square">
            <a:spAutoFit/>
          </a:bodyPr>
          <a:lstStyle/>
          <a:p>
            <a:r>
              <a:rPr lang="ja-JP" altLang="en-US" sz="1200" b="1" dirty="0">
                <a:solidFill>
                  <a:srgbClr val="FF0000"/>
                </a:solidFill>
              </a:rPr>
              <a:t>同一市区町村内での移動・滞在（休日）</a:t>
            </a:r>
          </a:p>
        </p:txBody>
      </p:sp>
      <p:sp>
        <p:nvSpPr>
          <p:cNvPr id="12" name="正方形/長方形 11">
            <a:extLst>
              <a:ext uri="{FF2B5EF4-FFF2-40B4-BE49-F238E27FC236}">
                <a16:creationId xmlns:a16="http://schemas.microsoft.com/office/drawing/2014/main" id="{FD45D037-4738-4FB2-AF76-E146CE567A49}"/>
              </a:ext>
            </a:extLst>
          </p:cNvPr>
          <p:cNvSpPr/>
          <p:nvPr/>
        </p:nvSpPr>
        <p:spPr>
          <a:xfrm>
            <a:off x="5990013" y="1407887"/>
            <a:ext cx="3416320" cy="276999"/>
          </a:xfrm>
          <a:prstGeom prst="rect">
            <a:avLst/>
          </a:prstGeom>
          <a:solidFill>
            <a:schemeClr val="bg1"/>
          </a:solidFill>
        </p:spPr>
        <p:txBody>
          <a:bodyPr wrap="none">
            <a:spAutoFit/>
          </a:bodyPr>
          <a:lstStyle/>
          <a:p>
            <a:r>
              <a:rPr lang="ja-JP" altLang="en-US" sz="1200" b="1" dirty="0">
                <a:solidFill>
                  <a:srgbClr val="FF0000"/>
                </a:solidFill>
              </a:rPr>
              <a:t>異なる地方ブロックからの移動・滞在（休日）</a:t>
            </a:r>
          </a:p>
        </p:txBody>
      </p:sp>
      <p:sp>
        <p:nvSpPr>
          <p:cNvPr id="14" name="正方形/長方形 13">
            <a:extLst>
              <a:ext uri="{FF2B5EF4-FFF2-40B4-BE49-F238E27FC236}">
                <a16:creationId xmlns:a16="http://schemas.microsoft.com/office/drawing/2014/main" id="{157AF44D-C050-49BE-900B-1EEAB02BEECF}"/>
              </a:ext>
            </a:extLst>
          </p:cNvPr>
          <p:cNvSpPr/>
          <p:nvPr/>
        </p:nvSpPr>
        <p:spPr>
          <a:xfrm>
            <a:off x="3483428" y="6549799"/>
            <a:ext cx="6298747" cy="276999"/>
          </a:xfrm>
          <a:prstGeom prst="rect">
            <a:avLst/>
          </a:prstGeom>
          <a:solidFill>
            <a:schemeClr val="bg1"/>
          </a:solidFill>
        </p:spPr>
        <p:txBody>
          <a:bodyPr wrap="square">
            <a:spAutoFit/>
          </a:bodyPr>
          <a:lstStyle/>
          <a:p>
            <a:r>
              <a:rPr lang="ja-JP" altLang="en-US" sz="1200" dirty="0"/>
              <a:t>出所：全国の人流オープンデータ（市町村単位発地別）　</a:t>
            </a:r>
            <a:r>
              <a:rPr lang="en-US" altLang="ja-JP" sz="1200" dirty="0"/>
              <a:t>G</a:t>
            </a:r>
            <a:r>
              <a:rPr lang="ja-JP" altLang="en-US" sz="1200" dirty="0"/>
              <a:t>空間情報センター</a:t>
            </a:r>
          </a:p>
        </p:txBody>
      </p:sp>
      <p:sp>
        <p:nvSpPr>
          <p:cNvPr id="11" name="スライド番号プレースホルダー 2">
            <a:extLst>
              <a:ext uri="{FF2B5EF4-FFF2-40B4-BE49-F238E27FC236}">
                <a16:creationId xmlns:a16="http://schemas.microsoft.com/office/drawing/2014/main" id="{2564A9CD-4F49-4E10-A045-BA0A49D5A248}"/>
              </a:ext>
            </a:extLst>
          </p:cNvPr>
          <p:cNvSpPr>
            <a:spLocks noGrp="1"/>
          </p:cNvSpPr>
          <p:nvPr>
            <p:ph type="sldNum" sz="quarter" idx="12"/>
          </p:nvPr>
        </p:nvSpPr>
        <p:spPr>
          <a:xfrm>
            <a:off x="9395790" y="6466371"/>
            <a:ext cx="496957" cy="365125"/>
          </a:xfrm>
        </p:spPr>
        <p:txBody>
          <a:bodyPr/>
          <a:lstStyle/>
          <a:p>
            <a:fld id="{702E0BBC-4F40-48E0-ABDE-2560DC2FE617}" type="slidenum">
              <a:rPr kumimoji="1" lang="ja-JP" altLang="en-US" smtClean="0"/>
              <a:pPr/>
              <a:t>28</a:t>
            </a:fld>
            <a:endParaRPr kumimoji="1" lang="ja-JP" altLang="en-US"/>
          </a:p>
        </p:txBody>
      </p:sp>
    </p:spTree>
    <p:extLst>
      <p:ext uri="{BB962C8B-B14F-4D97-AF65-F5344CB8AC3E}">
        <p14:creationId xmlns:p14="http://schemas.microsoft.com/office/powerpoint/2010/main" val="1434471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3B32A3C-6A1D-429F-8AB8-179685EA93C5}"/>
              </a:ext>
            </a:extLst>
          </p:cNvPr>
          <p:cNvSpPr/>
          <p:nvPr/>
        </p:nvSpPr>
        <p:spPr>
          <a:xfrm>
            <a:off x="3321786" y="3133665"/>
            <a:ext cx="3262432" cy="400110"/>
          </a:xfrm>
          <a:prstGeom prst="rect">
            <a:avLst/>
          </a:prstGeom>
        </p:spPr>
        <p:txBody>
          <a:bodyPr wrap="none">
            <a:spAutoFit/>
          </a:bodyPr>
          <a:lstStyle/>
          <a:p>
            <a:pPr algn="ctr"/>
            <a:r>
              <a:rPr lang="ja-JP" altLang="en-US" sz="2000" dirty="0"/>
              <a:t>（１）世界のダイナミズム</a:t>
            </a:r>
          </a:p>
        </p:txBody>
      </p:sp>
      <p:sp>
        <p:nvSpPr>
          <p:cNvPr id="4" name="スライド番号プレースホルダー 2">
            <a:extLst>
              <a:ext uri="{FF2B5EF4-FFF2-40B4-BE49-F238E27FC236}">
                <a16:creationId xmlns:a16="http://schemas.microsoft.com/office/drawing/2014/main" id="{2EA57CAA-48D2-4BEB-8FBC-3F022D546F5D}"/>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2</a:t>
            </a:fld>
            <a:endParaRPr kumimoji="1" lang="ja-JP" altLang="en-US"/>
          </a:p>
        </p:txBody>
      </p:sp>
    </p:spTree>
    <p:extLst>
      <p:ext uri="{BB962C8B-B14F-4D97-AF65-F5344CB8AC3E}">
        <p14:creationId xmlns:p14="http://schemas.microsoft.com/office/powerpoint/2010/main" val="3180690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CAF73B0-497B-4BCA-9698-FF7C524B4A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2653" y="1240547"/>
            <a:ext cx="4368650" cy="5568910"/>
          </a:xfrm>
          <a:prstGeom prst="rect">
            <a:avLst/>
          </a:prstGeom>
        </p:spPr>
      </p:pic>
      <p:pic>
        <p:nvPicPr>
          <p:cNvPr id="8" name="図 7">
            <a:extLst>
              <a:ext uri="{FF2B5EF4-FFF2-40B4-BE49-F238E27FC236}">
                <a16:creationId xmlns:a16="http://schemas.microsoft.com/office/drawing/2014/main" id="{707E84A7-8BDA-48F1-AE66-B69A0404D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191" y="1373897"/>
            <a:ext cx="3977961" cy="5450012"/>
          </a:xfrm>
          <a:prstGeom prst="rect">
            <a:avLst/>
          </a:prstGeom>
        </p:spPr>
      </p:pic>
      <p:sp>
        <p:nvSpPr>
          <p:cNvPr id="4" name="正方形/長方形 3">
            <a:extLst>
              <a:ext uri="{FF2B5EF4-FFF2-40B4-BE49-F238E27FC236}">
                <a16:creationId xmlns:a16="http://schemas.microsoft.com/office/drawing/2014/main" id="{CE25E307-78D6-4631-B553-522745ABF8D0}"/>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コロナ禍による変化　③休日の過ごし方の変化</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338554"/>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コロナ禍により、府県境および市町村界を越えて移動する人は大きく減少した。</a:t>
            </a:r>
          </a:p>
        </p:txBody>
      </p:sp>
      <p:sp>
        <p:nvSpPr>
          <p:cNvPr id="10" name="正方形/長方形 9">
            <a:extLst>
              <a:ext uri="{FF2B5EF4-FFF2-40B4-BE49-F238E27FC236}">
                <a16:creationId xmlns:a16="http://schemas.microsoft.com/office/drawing/2014/main" id="{EB8D5FF8-8E51-4C1C-8E7A-40470254B851}"/>
              </a:ext>
            </a:extLst>
          </p:cNvPr>
          <p:cNvSpPr/>
          <p:nvPr/>
        </p:nvSpPr>
        <p:spPr>
          <a:xfrm>
            <a:off x="1482756" y="1102048"/>
            <a:ext cx="2954655" cy="276999"/>
          </a:xfrm>
          <a:prstGeom prst="rect">
            <a:avLst/>
          </a:prstGeom>
          <a:solidFill>
            <a:schemeClr val="bg1"/>
          </a:solidFill>
        </p:spPr>
        <p:txBody>
          <a:bodyPr wrap="square">
            <a:spAutoFit/>
          </a:bodyPr>
          <a:lstStyle/>
          <a:p>
            <a:r>
              <a:rPr lang="ja-JP" altLang="en-US" sz="1200" b="1" dirty="0">
                <a:solidFill>
                  <a:srgbClr val="FF0000"/>
                </a:solidFill>
              </a:rPr>
              <a:t>近隣府県からの移動・滞在（休日）</a:t>
            </a:r>
          </a:p>
        </p:txBody>
      </p:sp>
      <p:sp>
        <p:nvSpPr>
          <p:cNvPr id="12" name="正方形/長方形 11">
            <a:extLst>
              <a:ext uri="{FF2B5EF4-FFF2-40B4-BE49-F238E27FC236}">
                <a16:creationId xmlns:a16="http://schemas.microsoft.com/office/drawing/2014/main" id="{FD45D037-4738-4FB2-AF76-E146CE567A49}"/>
              </a:ext>
            </a:extLst>
          </p:cNvPr>
          <p:cNvSpPr/>
          <p:nvPr/>
        </p:nvSpPr>
        <p:spPr>
          <a:xfrm>
            <a:off x="5618538" y="1103087"/>
            <a:ext cx="2954655" cy="276999"/>
          </a:xfrm>
          <a:prstGeom prst="rect">
            <a:avLst/>
          </a:prstGeom>
          <a:solidFill>
            <a:schemeClr val="bg1"/>
          </a:solidFill>
        </p:spPr>
        <p:txBody>
          <a:bodyPr wrap="none">
            <a:spAutoFit/>
          </a:bodyPr>
          <a:lstStyle/>
          <a:p>
            <a:r>
              <a:rPr lang="ja-JP" altLang="en-US" sz="1200" b="1" dirty="0">
                <a:solidFill>
                  <a:srgbClr val="FF0000"/>
                </a:solidFill>
              </a:rPr>
              <a:t>異なる市町村からの移動・滞在（休日）</a:t>
            </a:r>
          </a:p>
        </p:txBody>
      </p:sp>
      <p:sp>
        <p:nvSpPr>
          <p:cNvPr id="11" name="正方形/長方形 10">
            <a:extLst>
              <a:ext uri="{FF2B5EF4-FFF2-40B4-BE49-F238E27FC236}">
                <a16:creationId xmlns:a16="http://schemas.microsoft.com/office/drawing/2014/main" id="{DB0F7CE6-1A01-4E76-B163-94C9D13AA683}"/>
              </a:ext>
            </a:extLst>
          </p:cNvPr>
          <p:cNvSpPr/>
          <p:nvPr/>
        </p:nvSpPr>
        <p:spPr>
          <a:xfrm>
            <a:off x="3483428" y="6549799"/>
            <a:ext cx="6298747" cy="276999"/>
          </a:xfrm>
          <a:prstGeom prst="rect">
            <a:avLst/>
          </a:prstGeom>
          <a:solidFill>
            <a:schemeClr val="bg1"/>
          </a:solidFill>
        </p:spPr>
        <p:txBody>
          <a:bodyPr wrap="square">
            <a:spAutoFit/>
          </a:bodyPr>
          <a:lstStyle/>
          <a:p>
            <a:r>
              <a:rPr lang="ja-JP" altLang="en-US" sz="1200" dirty="0"/>
              <a:t>出所：全国の人流オープンデータ（市町村単位発地別）　</a:t>
            </a:r>
            <a:r>
              <a:rPr lang="en-US" altLang="ja-JP" sz="1200" dirty="0"/>
              <a:t>G</a:t>
            </a:r>
            <a:r>
              <a:rPr lang="ja-JP" altLang="en-US" sz="1200" dirty="0"/>
              <a:t>空間情報センター</a:t>
            </a:r>
          </a:p>
        </p:txBody>
      </p:sp>
      <p:sp>
        <p:nvSpPr>
          <p:cNvPr id="13" name="スライド番号プレースホルダー 2">
            <a:extLst>
              <a:ext uri="{FF2B5EF4-FFF2-40B4-BE49-F238E27FC236}">
                <a16:creationId xmlns:a16="http://schemas.microsoft.com/office/drawing/2014/main" id="{313D9347-006D-43EA-BCC7-5683E6DE6EBA}"/>
              </a:ext>
            </a:extLst>
          </p:cNvPr>
          <p:cNvSpPr>
            <a:spLocks noGrp="1"/>
          </p:cNvSpPr>
          <p:nvPr>
            <p:ph type="sldNum" sz="quarter" idx="12"/>
          </p:nvPr>
        </p:nvSpPr>
        <p:spPr>
          <a:xfrm>
            <a:off x="9395790" y="6466371"/>
            <a:ext cx="496957" cy="365125"/>
          </a:xfrm>
        </p:spPr>
        <p:txBody>
          <a:bodyPr/>
          <a:lstStyle/>
          <a:p>
            <a:fld id="{702E0BBC-4F40-48E0-ABDE-2560DC2FE617}" type="slidenum">
              <a:rPr kumimoji="1" lang="ja-JP" altLang="en-US" smtClean="0"/>
              <a:pPr/>
              <a:t>29</a:t>
            </a:fld>
            <a:endParaRPr kumimoji="1" lang="ja-JP" altLang="en-US"/>
          </a:p>
        </p:txBody>
      </p:sp>
    </p:spTree>
    <p:extLst>
      <p:ext uri="{BB962C8B-B14F-4D97-AF65-F5344CB8AC3E}">
        <p14:creationId xmlns:p14="http://schemas.microsoft.com/office/powerpoint/2010/main" val="2025384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コロナ禍による変化　④外出率・外出先の変化</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338554"/>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コロナ禍以前から外出率は減少傾向にある。</a:t>
            </a:r>
          </a:p>
        </p:txBody>
      </p:sp>
      <p:pic>
        <p:nvPicPr>
          <p:cNvPr id="5" name="図 4">
            <a:extLst>
              <a:ext uri="{FF2B5EF4-FFF2-40B4-BE49-F238E27FC236}">
                <a16:creationId xmlns:a16="http://schemas.microsoft.com/office/drawing/2014/main" id="{498572CB-C84F-4458-B7A4-65B5D7977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1260" y="2512585"/>
            <a:ext cx="4611971" cy="2901079"/>
          </a:xfrm>
          <a:prstGeom prst="rect">
            <a:avLst/>
          </a:prstGeom>
        </p:spPr>
      </p:pic>
      <p:pic>
        <p:nvPicPr>
          <p:cNvPr id="10" name="図 9">
            <a:extLst>
              <a:ext uri="{FF2B5EF4-FFF2-40B4-BE49-F238E27FC236}">
                <a16:creationId xmlns:a16="http://schemas.microsoft.com/office/drawing/2014/main" id="{A80EBBFB-8ECF-43A7-AC4C-3C71A5B70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39" y="1312307"/>
            <a:ext cx="4487921" cy="5178370"/>
          </a:xfrm>
          <a:prstGeom prst="rect">
            <a:avLst/>
          </a:prstGeom>
        </p:spPr>
      </p:pic>
      <p:sp>
        <p:nvSpPr>
          <p:cNvPr id="12" name="正方形/長方形 11">
            <a:extLst>
              <a:ext uri="{FF2B5EF4-FFF2-40B4-BE49-F238E27FC236}">
                <a16:creationId xmlns:a16="http://schemas.microsoft.com/office/drawing/2014/main" id="{A6CB30C4-3028-4DF5-9375-D8550E4BFEE7}"/>
              </a:ext>
            </a:extLst>
          </p:cNvPr>
          <p:cNvSpPr/>
          <p:nvPr/>
        </p:nvSpPr>
        <p:spPr>
          <a:xfrm>
            <a:off x="2943518" y="6369831"/>
            <a:ext cx="6522700" cy="461665"/>
          </a:xfrm>
          <a:prstGeom prst="rect">
            <a:avLst/>
          </a:prstGeom>
          <a:solidFill>
            <a:schemeClr val="bg1"/>
          </a:solidFill>
        </p:spPr>
        <p:txBody>
          <a:bodyPr wrap="square">
            <a:spAutoFit/>
          </a:bodyPr>
          <a:lstStyle/>
          <a:p>
            <a:pPr algn="r"/>
            <a:r>
              <a:rPr lang="ja-JP" altLang="en-US" sz="1200" dirty="0"/>
              <a:t>出所：「全国の都市における生活・行動の変化」（調査時期：令和</a:t>
            </a:r>
            <a:r>
              <a:rPr lang="en-US" altLang="ja-JP" sz="1200" dirty="0"/>
              <a:t>2</a:t>
            </a:r>
            <a:r>
              <a:rPr lang="ja-JP" altLang="en-US" sz="1200" dirty="0"/>
              <a:t>年</a:t>
            </a:r>
            <a:r>
              <a:rPr lang="en-US" altLang="ja-JP" sz="1200" dirty="0"/>
              <a:t>8</a:t>
            </a:r>
            <a:r>
              <a:rPr lang="ja-JP" altLang="en-US" sz="1200" dirty="0"/>
              <a:t>月</a:t>
            </a:r>
            <a:r>
              <a:rPr lang="en-US" altLang="ja-JP" sz="1200" dirty="0"/>
              <a:t>3</a:t>
            </a:r>
            <a:r>
              <a:rPr lang="ja-JP" altLang="en-US" sz="1200" dirty="0"/>
              <a:t>～</a:t>
            </a:r>
            <a:r>
              <a:rPr lang="en-US" altLang="ja-JP" sz="1200" dirty="0"/>
              <a:t>25</a:t>
            </a:r>
            <a:r>
              <a:rPr lang="ja-JP" altLang="en-US" sz="1200" dirty="0"/>
              <a:t>日）</a:t>
            </a:r>
            <a:endParaRPr lang="en-US" altLang="ja-JP" sz="1200" dirty="0"/>
          </a:p>
          <a:p>
            <a:pPr algn="r"/>
            <a:r>
              <a:rPr lang="zh-TW" altLang="en-US" sz="1200" dirty="0">
                <a:latin typeface="游ゴシック" panose="020B0400000000000000" pitchFamily="50" charset="-128"/>
                <a:ea typeface="游ゴシック" panose="020B0400000000000000" pitchFamily="50" charset="-128"/>
              </a:rPr>
              <a:t>国土交通省都市局都市計画課 都市計画調査室</a:t>
            </a:r>
            <a:endParaRPr lang="ja-JP" altLang="en-US" sz="1200" dirty="0">
              <a:latin typeface="游ゴシック" panose="020B0400000000000000" pitchFamily="50" charset="-128"/>
              <a:ea typeface="游ゴシック" panose="020B0400000000000000" pitchFamily="50" charset="-128"/>
            </a:endParaRPr>
          </a:p>
        </p:txBody>
      </p:sp>
      <p:sp>
        <p:nvSpPr>
          <p:cNvPr id="13" name="スライド番号プレースホルダー 2">
            <a:extLst>
              <a:ext uri="{FF2B5EF4-FFF2-40B4-BE49-F238E27FC236}">
                <a16:creationId xmlns:a16="http://schemas.microsoft.com/office/drawing/2014/main" id="{AAAFE1F9-2780-4262-8311-2B38564E753D}"/>
              </a:ext>
            </a:extLst>
          </p:cNvPr>
          <p:cNvSpPr>
            <a:spLocks noGrp="1"/>
          </p:cNvSpPr>
          <p:nvPr>
            <p:ph type="sldNum" sz="quarter" idx="12"/>
          </p:nvPr>
        </p:nvSpPr>
        <p:spPr>
          <a:xfrm>
            <a:off x="9395790" y="6466371"/>
            <a:ext cx="496957" cy="365125"/>
          </a:xfrm>
        </p:spPr>
        <p:txBody>
          <a:bodyPr/>
          <a:lstStyle/>
          <a:p>
            <a:fld id="{702E0BBC-4F40-48E0-ABDE-2560DC2FE617}" type="slidenum">
              <a:rPr kumimoji="1" lang="ja-JP" altLang="en-US" smtClean="0"/>
              <a:pPr/>
              <a:t>30</a:t>
            </a:fld>
            <a:endParaRPr kumimoji="1" lang="ja-JP" altLang="en-US"/>
          </a:p>
        </p:txBody>
      </p:sp>
    </p:spTree>
    <p:extLst>
      <p:ext uri="{BB962C8B-B14F-4D97-AF65-F5344CB8AC3E}">
        <p14:creationId xmlns:p14="http://schemas.microsoft.com/office/powerpoint/2010/main" val="738305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584775"/>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いずれの地域も、外食や趣味・娯楽の活動場所が、自宅から離れた都心・中心市街地から</a:t>
            </a:r>
            <a:endParaRPr lang="en-US" altLang="ja-JP" sz="1600" dirty="0">
              <a:latin typeface="ＭＳ ゴシック" panose="020B0609070205080204" pitchFamily="49" charset="-128"/>
              <a:ea typeface="ＭＳ ゴシック" panose="020B0609070205080204" pitchFamily="49" charset="-128"/>
            </a:endParaRPr>
          </a:p>
          <a:p>
            <a:r>
              <a:rPr lang="ja-JP" altLang="en-US" sz="1600" dirty="0">
                <a:latin typeface="ＭＳ ゴシック" panose="020B0609070205080204" pitchFamily="49" charset="-128"/>
                <a:ea typeface="ＭＳ ゴシック" panose="020B0609070205080204" pitchFamily="49" charset="-128"/>
              </a:rPr>
              <a:t>　　自宅周辺にシフトしている。</a:t>
            </a:r>
          </a:p>
        </p:txBody>
      </p:sp>
      <p:sp>
        <p:nvSpPr>
          <p:cNvPr id="7" name="正方形/長方形 6">
            <a:extLst>
              <a:ext uri="{FF2B5EF4-FFF2-40B4-BE49-F238E27FC236}">
                <a16:creationId xmlns:a16="http://schemas.microsoft.com/office/drawing/2014/main" id="{198F687E-131F-4630-B932-842881CA2D8C}"/>
              </a:ext>
            </a:extLst>
          </p:cNvPr>
          <p:cNvSpPr/>
          <p:nvPr/>
        </p:nvSpPr>
        <p:spPr>
          <a:xfrm>
            <a:off x="1913225" y="1353639"/>
            <a:ext cx="6213560" cy="276999"/>
          </a:xfrm>
          <a:prstGeom prst="rect">
            <a:avLst/>
          </a:prstGeom>
        </p:spPr>
        <p:txBody>
          <a:bodyPr wrap="none">
            <a:spAutoFit/>
          </a:bodyPr>
          <a:lstStyle/>
          <a:p>
            <a:r>
              <a:rPr lang="ja-JP" altLang="en-US" sz="1200" b="1" dirty="0">
                <a:ea typeface="ＭＳ ゴシック" panose="020B0609070205080204" pitchFamily="49" charset="-128"/>
              </a:rPr>
              <a:t>活動別の最も頻繁に訪れた場所（新型コロナ流行前から調査時点</a:t>
            </a:r>
            <a:r>
              <a:rPr lang="en-US" altLang="ja-JP" sz="1200" b="1" dirty="0">
                <a:ea typeface="ＭＳ ゴシック" panose="020B0609070205080204" pitchFamily="49" charset="-128"/>
              </a:rPr>
              <a:t>(2020</a:t>
            </a:r>
            <a:r>
              <a:rPr lang="ja-JP" altLang="en-US" sz="1200" b="1" dirty="0">
                <a:ea typeface="ＭＳ ゴシック" panose="020B0609070205080204" pitchFamily="49" charset="-128"/>
              </a:rPr>
              <a:t>年</a:t>
            </a:r>
            <a:r>
              <a:rPr lang="en-US" altLang="ja-JP" sz="1200" b="1" dirty="0">
                <a:ea typeface="ＭＳ ゴシック" panose="020B0609070205080204" pitchFamily="49" charset="-128"/>
              </a:rPr>
              <a:t>8</a:t>
            </a:r>
            <a:r>
              <a:rPr lang="ja-JP" altLang="en-US" sz="1200" b="1" dirty="0">
                <a:ea typeface="ＭＳ ゴシック" panose="020B0609070205080204" pitchFamily="49" charset="-128"/>
              </a:rPr>
              <a:t>月</a:t>
            </a:r>
            <a:r>
              <a:rPr lang="en-US" altLang="ja-JP" sz="1200" b="1" dirty="0">
                <a:ea typeface="ＭＳ ゴシック" panose="020B0609070205080204" pitchFamily="49" charset="-128"/>
              </a:rPr>
              <a:t>)</a:t>
            </a:r>
            <a:r>
              <a:rPr lang="ja-JP" altLang="en-US" sz="1200" b="1" dirty="0">
                <a:ea typeface="ＭＳ ゴシック" panose="020B0609070205080204" pitchFamily="49" charset="-128"/>
              </a:rPr>
              <a:t>への変化）</a:t>
            </a:r>
          </a:p>
        </p:txBody>
      </p:sp>
      <p:pic>
        <p:nvPicPr>
          <p:cNvPr id="3" name="図 2">
            <a:extLst>
              <a:ext uri="{FF2B5EF4-FFF2-40B4-BE49-F238E27FC236}">
                <a16:creationId xmlns:a16="http://schemas.microsoft.com/office/drawing/2014/main" id="{385B81D9-C23E-4353-8B9B-08DCAE93D3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198" y="1630638"/>
            <a:ext cx="8171603" cy="4687871"/>
          </a:xfrm>
          <a:prstGeom prst="rect">
            <a:avLst/>
          </a:prstGeom>
        </p:spPr>
      </p:pic>
      <p:sp>
        <p:nvSpPr>
          <p:cNvPr id="8" name="正方形/長方形 7">
            <a:extLst>
              <a:ext uri="{FF2B5EF4-FFF2-40B4-BE49-F238E27FC236}">
                <a16:creationId xmlns:a16="http://schemas.microsoft.com/office/drawing/2014/main" id="{CC8E810B-7283-4826-8322-B2D9F81DDBA0}"/>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コロナ禍による変化　④外出率・外出先の変化</a:t>
            </a:r>
          </a:p>
        </p:txBody>
      </p:sp>
      <p:sp>
        <p:nvSpPr>
          <p:cNvPr id="11" name="正方形/長方形 10">
            <a:extLst>
              <a:ext uri="{FF2B5EF4-FFF2-40B4-BE49-F238E27FC236}">
                <a16:creationId xmlns:a16="http://schemas.microsoft.com/office/drawing/2014/main" id="{38E4FB8C-5EC2-488B-B059-A859D1F2C128}"/>
              </a:ext>
            </a:extLst>
          </p:cNvPr>
          <p:cNvSpPr/>
          <p:nvPr/>
        </p:nvSpPr>
        <p:spPr>
          <a:xfrm>
            <a:off x="2943518" y="6369831"/>
            <a:ext cx="6522700" cy="461665"/>
          </a:xfrm>
          <a:prstGeom prst="rect">
            <a:avLst/>
          </a:prstGeom>
          <a:solidFill>
            <a:schemeClr val="bg1"/>
          </a:solidFill>
        </p:spPr>
        <p:txBody>
          <a:bodyPr wrap="square">
            <a:spAutoFit/>
          </a:bodyPr>
          <a:lstStyle/>
          <a:p>
            <a:pPr algn="r"/>
            <a:r>
              <a:rPr lang="ja-JP" altLang="en-US" sz="1200" dirty="0"/>
              <a:t>出所：「全国の都市における生活・行動の変化」（調査時期：令和</a:t>
            </a:r>
            <a:r>
              <a:rPr lang="en-US" altLang="ja-JP" sz="1200" dirty="0"/>
              <a:t>2</a:t>
            </a:r>
            <a:r>
              <a:rPr lang="ja-JP" altLang="en-US" sz="1200" dirty="0"/>
              <a:t>年</a:t>
            </a:r>
            <a:r>
              <a:rPr lang="en-US" altLang="ja-JP" sz="1200" dirty="0"/>
              <a:t>8</a:t>
            </a:r>
            <a:r>
              <a:rPr lang="ja-JP" altLang="en-US" sz="1200" dirty="0"/>
              <a:t>月</a:t>
            </a:r>
            <a:r>
              <a:rPr lang="en-US" altLang="ja-JP" sz="1200" dirty="0"/>
              <a:t>3</a:t>
            </a:r>
            <a:r>
              <a:rPr lang="ja-JP" altLang="en-US" sz="1200" dirty="0"/>
              <a:t>～</a:t>
            </a:r>
            <a:r>
              <a:rPr lang="en-US" altLang="ja-JP" sz="1200" dirty="0"/>
              <a:t>25</a:t>
            </a:r>
            <a:r>
              <a:rPr lang="ja-JP" altLang="en-US" sz="1200" dirty="0"/>
              <a:t>日）</a:t>
            </a:r>
            <a:endParaRPr lang="en-US" altLang="ja-JP" sz="1200" dirty="0"/>
          </a:p>
          <a:p>
            <a:pPr algn="r"/>
            <a:r>
              <a:rPr lang="zh-TW" altLang="en-US" sz="1200" dirty="0">
                <a:latin typeface="游ゴシック" panose="020B0400000000000000" pitchFamily="50" charset="-128"/>
                <a:ea typeface="游ゴシック" panose="020B0400000000000000" pitchFamily="50" charset="-128"/>
              </a:rPr>
              <a:t>国土交通省都市局都市計画課 都市計画調査室</a:t>
            </a:r>
            <a:endParaRPr lang="ja-JP" altLang="en-US" sz="1200" dirty="0">
              <a:latin typeface="游ゴシック" panose="020B0400000000000000" pitchFamily="50" charset="-128"/>
              <a:ea typeface="游ゴシック" panose="020B0400000000000000" pitchFamily="50" charset="-128"/>
            </a:endParaRPr>
          </a:p>
        </p:txBody>
      </p:sp>
      <p:sp>
        <p:nvSpPr>
          <p:cNvPr id="12" name="スライド番号プレースホルダー 2">
            <a:extLst>
              <a:ext uri="{FF2B5EF4-FFF2-40B4-BE49-F238E27FC236}">
                <a16:creationId xmlns:a16="http://schemas.microsoft.com/office/drawing/2014/main" id="{86048ADA-5DE9-4EF4-8492-4A89A5551DC1}"/>
              </a:ext>
            </a:extLst>
          </p:cNvPr>
          <p:cNvSpPr>
            <a:spLocks noGrp="1"/>
          </p:cNvSpPr>
          <p:nvPr>
            <p:ph type="sldNum" sz="quarter" idx="12"/>
          </p:nvPr>
        </p:nvSpPr>
        <p:spPr>
          <a:xfrm>
            <a:off x="9395790" y="6466371"/>
            <a:ext cx="496957" cy="365125"/>
          </a:xfrm>
        </p:spPr>
        <p:txBody>
          <a:bodyPr/>
          <a:lstStyle/>
          <a:p>
            <a:fld id="{702E0BBC-4F40-48E0-ABDE-2560DC2FE617}" type="slidenum">
              <a:rPr kumimoji="1" lang="ja-JP" altLang="en-US" smtClean="0"/>
              <a:pPr/>
              <a:t>31</a:t>
            </a:fld>
            <a:endParaRPr kumimoji="1" lang="ja-JP" altLang="en-US"/>
          </a:p>
        </p:txBody>
      </p:sp>
    </p:spTree>
    <p:extLst>
      <p:ext uri="{BB962C8B-B14F-4D97-AF65-F5344CB8AC3E}">
        <p14:creationId xmlns:p14="http://schemas.microsoft.com/office/powerpoint/2010/main" val="1391362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コロナ禍による変化　⑤地方移住への関心・住み替えへの意識</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584775"/>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三大都市圏居住者のうち、年代別では</a:t>
            </a:r>
            <a:r>
              <a:rPr lang="en-US" altLang="ja-JP" sz="1600" dirty="0">
                <a:latin typeface="ＭＳ ゴシック" panose="020B0609070205080204" pitchFamily="49" charset="-128"/>
                <a:ea typeface="ＭＳ ゴシック" panose="020B0609070205080204" pitchFamily="49" charset="-128"/>
              </a:rPr>
              <a:t>20</a:t>
            </a:r>
            <a:r>
              <a:rPr lang="ja-JP" altLang="en-US" sz="1600" dirty="0">
                <a:latin typeface="ＭＳ ゴシック" panose="020B0609070205080204" pitchFamily="49" charset="-128"/>
                <a:ea typeface="ＭＳ ゴシック" panose="020B0609070205080204" pitchFamily="49" charset="-128"/>
              </a:rPr>
              <a:t>～</a:t>
            </a:r>
            <a:r>
              <a:rPr lang="en-US" altLang="ja-JP" sz="1600" dirty="0">
                <a:latin typeface="ＭＳ ゴシック" panose="020B0609070205080204" pitchFamily="49" charset="-128"/>
                <a:ea typeface="ＭＳ ゴシック" panose="020B0609070205080204" pitchFamily="49" charset="-128"/>
              </a:rPr>
              <a:t>30</a:t>
            </a:r>
            <a:r>
              <a:rPr lang="ja-JP" altLang="en-US" sz="1600" dirty="0">
                <a:latin typeface="ＭＳ ゴシック" panose="020B0609070205080204" pitchFamily="49" charset="-128"/>
                <a:ea typeface="ＭＳ ゴシック" panose="020B0609070205080204" pitchFamily="49" charset="-128"/>
              </a:rPr>
              <a:t>歳代、地域別では東京都</a:t>
            </a:r>
            <a:r>
              <a:rPr lang="en-US" altLang="ja-JP" sz="1600" dirty="0">
                <a:latin typeface="ＭＳ ゴシック" panose="020B0609070205080204" pitchFamily="49" charset="-128"/>
                <a:ea typeface="ＭＳ ゴシック" panose="020B0609070205080204" pitchFamily="49" charset="-128"/>
              </a:rPr>
              <a:t>23</a:t>
            </a:r>
            <a:r>
              <a:rPr lang="ja-JP" altLang="en-US" sz="1600" dirty="0">
                <a:latin typeface="ＭＳ ゴシック" panose="020B0609070205080204" pitchFamily="49" charset="-128"/>
                <a:ea typeface="ＭＳ ゴシック" panose="020B0609070205080204" pitchFamily="49" charset="-128"/>
              </a:rPr>
              <a:t>区に住む人の地方移住への関心が高まっている。</a:t>
            </a:r>
          </a:p>
        </p:txBody>
      </p:sp>
      <p:sp>
        <p:nvSpPr>
          <p:cNvPr id="8" name="テキスト ボックス 7">
            <a:extLst>
              <a:ext uri="{FF2B5EF4-FFF2-40B4-BE49-F238E27FC236}">
                <a16:creationId xmlns:a16="http://schemas.microsoft.com/office/drawing/2014/main" id="{7B9912CC-D947-4927-972D-3332A9FC9C47}"/>
              </a:ext>
            </a:extLst>
          </p:cNvPr>
          <p:cNvSpPr txBox="1"/>
          <p:nvPr/>
        </p:nvSpPr>
        <p:spPr>
          <a:xfrm>
            <a:off x="4023382" y="2480187"/>
            <a:ext cx="1466850" cy="369332"/>
          </a:xfrm>
          <a:prstGeom prst="rect">
            <a:avLst/>
          </a:prstGeom>
          <a:solidFill>
            <a:schemeClr val="bg1"/>
          </a:solidFill>
          <a:ln w="28575">
            <a:solidFill>
              <a:srgbClr val="FF0000"/>
            </a:solidFill>
          </a:ln>
        </p:spPr>
        <p:txBody>
          <a:bodyPr wrap="square" rtlCol="0">
            <a:spAutoFit/>
          </a:bodyPr>
          <a:lstStyle/>
          <a:p>
            <a:r>
              <a:rPr kumimoji="1" lang="ja-JP" altLang="en-US" dirty="0">
                <a:solidFill>
                  <a:srgbClr val="FF0000"/>
                </a:solidFill>
              </a:rPr>
              <a:t>作業中</a:t>
            </a:r>
          </a:p>
        </p:txBody>
      </p:sp>
      <p:pic>
        <p:nvPicPr>
          <p:cNvPr id="3" name="図 2">
            <a:extLst>
              <a:ext uri="{FF2B5EF4-FFF2-40B4-BE49-F238E27FC236}">
                <a16:creationId xmlns:a16="http://schemas.microsoft.com/office/drawing/2014/main" id="{DB140AEE-1D05-437E-B13A-F56CEA96B2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931" y="1318915"/>
            <a:ext cx="9386138" cy="4968120"/>
          </a:xfrm>
          <a:prstGeom prst="rect">
            <a:avLst/>
          </a:prstGeom>
        </p:spPr>
      </p:pic>
      <p:sp>
        <p:nvSpPr>
          <p:cNvPr id="11" name="正方形/長方形 10">
            <a:extLst>
              <a:ext uri="{FF2B5EF4-FFF2-40B4-BE49-F238E27FC236}">
                <a16:creationId xmlns:a16="http://schemas.microsoft.com/office/drawing/2014/main" id="{A2026C95-E630-4126-BF5D-F84DC346B712}"/>
              </a:ext>
            </a:extLst>
          </p:cNvPr>
          <p:cNvSpPr/>
          <p:nvPr/>
        </p:nvSpPr>
        <p:spPr>
          <a:xfrm>
            <a:off x="1621721" y="6366368"/>
            <a:ext cx="7924800" cy="461665"/>
          </a:xfrm>
          <a:prstGeom prst="rect">
            <a:avLst/>
          </a:prstGeom>
          <a:solidFill>
            <a:schemeClr val="bg1"/>
          </a:solidFill>
        </p:spPr>
        <p:txBody>
          <a:bodyPr wrap="square">
            <a:spAutoFit/>
          </a:bodyPr>
          <a:lstStyle/>
          <a:p>
            <a:pPr algn="r"/>
            <a:r>
              <a:rPr lang="ja-JP" altLang="en-US" sz="1200" dirty="0"/>
              <a:t>出所：「新型コロナウイルス感染症の影響下における 生活意識・行動の変化に関する調査 」</a:t>
            </a:r>
            <a:endParaRPr lang="en-US" altLang="ja-JP" sz="1200" dirty="0"/>
          </a:p>
          <a:p>
            <a:pPr algn="r"/>
            <a:r>
              <a:rPr lang="ja-JP" altLang="en-US" sz="1200" dirty="0"/>
              <a:t>（調査時期：令和</a:t>
            </a:r>
            <a:r>
              <a:rPr lang="en-US" altLang="ja-JP" sz="1200" dirty="0"/>
              <a:t>2</a:t>
            </a:r>
            <a:r>
              <a:rPr lang="ja-JP" altLang="en-US" sz="1200" dirty="0"/>
              <a:t>年</a:t>
            </a:r>
            <a:r>
              <a:rPr lang="en-US" altLang="ja-JP" sz="1200" dirty="0"/>
              <a:t>5</a:t>
            </a:r>
            <a:r>
              <a:rPr lang="ja-JP" altLang="en-US" sz="1200" dirty="0"/>
              <a:t>月</a:t>
            </a:r>
            <a:r>
              <a:rPr lang="en-US" altLang="ja-JP" sz="1200" dirty="0"/>
              <a:t>25</a:t>
            </a:r>
            <a:r>
              <a:rPr lang="ja-JP" altLang="en-US" sz="1200" dirty="0"/>
              <a:t>日～</a:t>
            </a:r>
            <a:r>
              <a:rPr lang="en-US" altLang="ja-JP" sz="1200" dirty="0"/>
              <a:t>6</a:t>
            </a:r>
            <a:r>
              <a:rPr lang="ja-JP" altLang="en-US" sz="1200" dirty="0"/>
              <a:t>月</a:t>
            </a:r>
            <a:r>
              <a:rPr lang="en-US" altLang="ja-JP" sz="1200" dirty="0"/>
              <a:t>5</a:t>
            </a:r>
            <a:r>
              <a:rPr lang="ja-JP" altLang="en-US" sz="1200" dirty="0"/>
              <a:t>日）　内閣府</a:t>
            </a:r>
          </a:p>
        </p:txBody>
      </p:sp>
      <p:sp>
        <p:nvSpPr>
          <p:cNvPr id="10" name="スライド番号プレースホルダー 2">
            <a:extLst>
              <a:ext uri="{FF2B5EF4-FFF2-40B4-BE49-F238E27FC236}">
                <a16:creationId xmlns:a16="http://schemas.microsoft.com/office/drawing/2014/main" id="{59B28A11-E0E7-486D-8AEC-6323F81D247C}"/>
              </a:ext>
            </a:extLst>
          </p:cNvPr>
          <p:cNvSpPr>
            <a:spLocks noGrp="1"/>
          </p:cNvSpPr>
          <p:nvPr>
            <p:ph type="sldNum" sz="quarter" idx="12"/>
          </p:nvPr>
        </p:nvSpPr>
        <p:spPr>
          <a:xfrm>
            <a:off x="9395790" y="6466371"/>
            <a:ext cx="496957" cy="365125"/>
          </a:xfrm>
        </p:spPr>
        <p:txBody>
          <a:bodyPr/>
          <a:lstStyle/>
          <a:p>
            <a:fld id="{702E0BBC-4F40-48E0-ABDE-2560DC2FE617}" type="slidenum">
              <a:rPr kumimoji="1" lang="ja-JP" altLang="en-US" smtClean="0"/>
              <a:pPr/>
              <a:t>32</a:t>
            </a:fld>
            <a:endParaRPr kumimoji="1" lang="ja-JP" altLang="en-US" dirty="0"/>
          </a:p>
        </p:txBody>
      </p:sp>
    </p:spTree>
    <p:extLst>
      <p:ext uri="{BB962C8B-B14F-4D97-AF65-F5344CB8AC3E}">
        <p14:creationId xmlns:p14="http://schemas.microsoft.com/office/powerpoint/2010/main" val="3173141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E3B8DDF-286E-46E6-9664-353D4D05B8FE}"/>
              </a:ext>
            </a:extLst>
          </p:cNvPr>
          <p:cNvSpPr/>
          <p:nvPr/>
        </p:nvSpPr>
        <p:spPr>
          <a:xfrm>
            <a:off x="150539" y="704315"/>
            <a:ext cx="9684000" cy="338554"/>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部屋数の多さや間取りの広さを希望する割合や、通勤利便性よりも周辺環境を重視する割合が高い。</a:t>
            </a:r>
          </a:p>
        </p:txBody>
      </p:sp>
      <p:sp>
        <p:nvSpPr>
          <p:cNvPr id="10" name="正方形/長方形 9">
            <a:extLst>
              <a:ext uri="{FF2B5EF4-FFF2-40B4-BE49-F238E27FC236}">
                <a16:creationId xmlns:a16="http://schemas.microsoft.com/office/drawing/2014/main" id="{F16BFA7D-C1BF-47A6-B0E3-1CD88081A34F}"/>
              </a:ext>
            </a:extLst>
          </p:cNvPr>
          <p:cNvSpPr/>
          <p:nvPr/>
        </p:nvSpPr>
        <p:spPr>
          <a:xfrm>
            <a:off x="1948068" y="6369831"/>
            <a:ext cx="7696200" cy="461665"/>
          </a:xfrm>
          <a:prstGeom prst="rect">
            <a:avLst/>
          </a:prstGeom>
          <a:solidFill>
            <a:schemeClr val="bg1"/>
          </a:solidFill>
        </p:spPr>
        <p:txBody>
          <a:bodyPr wrap="square">
            <a:spAutoFit/>
          </a:bodyPr>
          <a:lstStyle/>
          <a:p>
            <a:pPr algn="r"/>
            <a:r>
              <a:rPr lang="ja-JP" altLang="en-US" sz="1200" dirty="0"/>
              <a:t>出所：「新型コロナウイルス感染症の感染拡大に伴う現時点での社会・国土の変化について」</a:t>
            </a:r>
            <a:endParaRPr lang="en-US" altLang="ja-JP" sz="1200" dirty="0"/>
          </a:p>
          <a:p>
            <a:pPr algn="r"/>
            <a:r>
              <a:rPr lang="ja-JP" altLang="en-US" sz="1200" dirty="0"/>
              <a:t>（調査時期：令和</a:t>
            </a:r>
            <a:r>
              <a:rPr lang="en-US" altLang="ja-JP" sz="1200" dirty="0"/>
              <a:t>2</a:t>
            </a:r>
            <a:r>
              <a:rPr lang="ja-JP" altLang="en-US" sz="1200" dirty="0"/>
              <a:t>年</a:t>
            </a:r>
            <a:r>
              <a:rPr lang="en-US" altLang="ja-JP" sz="1200" dirty="0"/>
              <a:t>8</a:t>
            </a:r>
            <a:r>
              <a:rPr lang="ja-JP" altLang="en-US" sz="1200" dirty="0"/>
              <a:t>月</a:t>
            </a:r>
            <a:r>
              <a:rPr lang="en-US" altLang="ja-JP" sz="1200" dirty="0"/>
              <a:t>24</a:t>
            </a:r>
            <a:r>
              <a:rPr lang="ja-JP" altLang="en-US" sz="1200" dirty="0"/>
              <a:t>日～</a:t>
            </a:r>
            <a:r>
              <a:rPr lang="en-US" altLang="ja-JP" sz="1200" dirty="0"/>
              <a:t>9</a:t>
            </a:r>
            <a:r>
              <a:rPr lang="ja-JP" altLang="en-US" sz="1200" dirty="0"/>
              <a:t>月</a:t>
            </a:r>
            <a:r>
              <a:rPr lang="en-US" altLang="ja-JP" sz="1200" dirty="0"/>
              <a:t>11</a:t>
            </a:r>
            <a:r>
              <a:rPr lang="ja-JP" altLang="en-US" sz="1200" dirty="0"/>
              <a:t>日）　</a:t>
            </a:r>
            <a:r>
              <a:rPr lang="zh-TW" altLang="en-US" sz="1200" dirty="0"/>
              <a:t>国土交通省</a:t>
            </a:r>
            <a:endParaRPr lang="ja-JP" altLang="en-US" sz="1200" dirty="0"/>
          </a:p>
        </p:txBody>
      </p:sp>
      <p:pic>
        <p:nvPicPr>
          <p:cNvPr id="11" name="図 10">
            <a:extLst>
              <a:ext uri="{FF2B5EF4-FFF2-40B4-BE49-F238E27FC236}">
                <a16:creationId xmlns:a16="http://schemas.microsoft.com/office/drawing/2014/main" id="{063ACA53-019F-48AD-A481-55CEECB359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117" y="1213002"/>
            <a:ext cx="6422007" cy="4994895"/>
          </a:xfrm>
          <a:prstGeom prst="rect">
            <a:avLst/>
          </a:prstGeom>
        </p:spPr>
      </p:pic>
      <p:sp>
        <p:nvSpPr>
          <p:cNvPr id="7" name="正方形/長方形 6">
            <a:extLst>
              <a:ext uri="{FF2B5EF4-FFF2-40B4-BE49-F238E27FC236}">
                <a16:creationId xmlns:a16="http://schemas.microsoft.com/office/drawing/2014/main" id="{E3855968-994A-43A4-BA4F-3F34DE9483A7}"/>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コロナ禍による変化　⑤地方移住への関心・住み替えへの意識</a:t>
            </a:r>
          </a:p>
        </p:txBody>
      </p:sp>
      <p:sp>
        <p:nvSpPr>
          <p:cNvPr id="9" name="スライド番号プレースホルダー 2">
            <a:extLst>
              <a:ext uri="{FF2B5EF4-FFF2-40B4-BE49-F238E27FC236}">
                <a16:creationId xmlns:a16="http://schemas.microsoft.com/office/drawing/2014/main" id="{FC1C0917-8B07-47C7-88A9-668BACB72500}"/>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33</a:t>
            </a:fld>
            <a:endParaRPr kumimoji="1" lang="ja-JP" altLang="en-US" dirty="0"/>
          </a:p>
        </p:txBody>
      </p:sp>
    </p:spTree>
    <p:extLst>
      <p:ext uri="{BB962C8B-B14F-4D97-AF65-F5344CB8AC3E}">
        <p14:creationId xmlns:p14="http://schemas.microsoft.com/office/powerpoint/2010/main" val="401581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コロナ禍による変化　⑥リモート活動の今後の実施意向</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584775"/>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購買系はオンラインを今後も積極的に活用したいと思う人が多いが、コミュニケーションについては逆の傾向。</a:t>
            </a:r>
          </a:p>
        </p:txBody>
      </p:sp>
      <p:sp>
        <p:nvSpPr>
          <p:cNvPr id="13" name="正方形/長方形 12">
            <a:extLst>
              <a:ext uri="{FF2B5EF4-FFF2-40B4-BE49-F238E27FC236}">
                <a16:creationId xmlns:a16="http://schemas.microsoft.com/office/drawing/2014/main" id="{BA204895-253D-44EF-A74C-D13EB908DDE7}"/>
              </a:ext>
            </a:extLst>
          </p:cNvPr>
          <p:cNvSpPr/>
          <p:nvPr/>
        </p:nvSpPr>
        <p:spPr>
          <a:xfrm>
            <a:off x="3675350" y="1355841"/>
            <a:ext cx="2339102" cy="276999"/>
          </a:xfrm>
          <a:prstGeom prst="rect">
            <a:avLst/>
          </a:prstGeom>
        </p:spPr>
        <p:txBody>
          <a:bodyPr wrap="none">
            <a:spAutoFit/>
          </a:bodyPr>
          <a:lstStyle/>
          <a:p>
            <a:r>
              <a:rPr lang="ja-JP" altLang="en-US" sz="1200" b="1" dirty="0">
                <a:ea typeface="ＭＳ ゴシック" panose="020B0609070205080204" pitchFamily="49" charset="-128"/>
              </a:rPr>
              <a:t>リモート活動の今後の実施意向</a:t>
            </a:r>
          </a:p>
        </p:txBody>
      </p:sp>
      <p:pic>
        <p:nvPicPr>
          <p:cNvPr id="10" name="図 9">
            <a:extLst>
              <a:ext uri="{FF2B5EF4-FFF2-40B4-BE49-F238E27FC236}">
                <a16:creationId xmlns:a16="http://schemas.microsoft.com/office/drawing/2014/main" id="{3977AC94-5CE0-497E-9EFF-8F7930247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178" y="1740251"/>
            <a:ext cx="7496731" cy="4519561"/>
          </a:xfrm>
          <a:prstGeom prst="rect">
            <a:avLst/>
          </a:prstGeom>
        </p:spPr>
      </p:pic>
      <p:pic>
        <p:nvPicPr>
          <p:cNvPr id="5" name="図 4">
            <a:extLst>
              <a:ext uri="{FF2B5EF4-FFF2-40B4-BE49-F238E27FC236}">
                <a16:creationId xmlns:a16="http://schemas.microsoft.com/office/drawing/2014/main" id="{122AE0E0-B5C0-48D7-80CE-59FAAEC5D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765" y="1773784"/>
            <a:ext cx="1793189" cy="4268663"/>
          </a:xfrm>
          <a:prstGeom prst="rect">
            <a:avLst/>
          </a:prstGeom>
        </p:spPr>
      </p:pic>
      <p:sp>
        <p:nvSpPr>
          <p:cNvPr id="11" name="正方形/長方形 10">
            <a:extLst>
              <a:ext uri="{FF2B5EF4-FFF2-40B4-BE49-F238E27FC236}">
                <a16:creationId xmlns:a16="http://schemas.microsoft.com/office/drawing/2014/main" id="{A053C953-90E4-4F8F-A163-C8C1E5997C82}"/>
              </a:ext>
            </a:extLst>
          </p:cNvPr>
          <p:cNvSpPr/>
          <p:nvPr/>
        </p:nvSpPr>
        <p:spPr>
          <a:xfrm>
            <a:off x="2943518" y="6369831"/>
            <a:ext cx="6522700" cy="461665"/>
          </a:xfrm>
          <a:prstGeom prst="rect">
            <a:avLst/>
          </a:prstGeom>
          <a:solidFill>
            <a:schemeClr val="bg1"/>
          </a:solidFill>
        </p:spPr>
        <p:txBody>
          <a:bodyPr wrap="square">
            <a:spAutoFit/>
          </a:bodyPr>
          <a:lstStyle/>
          <a:p>
            <a:pPr algn="r"/>
            <a:r>
              <a:rPr lang="ja-JP" altLang="en-US" sz="1200" dirty="0"/>
              <a:t>出所：「全国の都市における生活・行動の変化」（調査時期：令和</a:t>
            </a:r>
            <a:r>
              <a:rPr lang="en-US" altLang="ja-JP" sz="1200" dirty="0"/>
              <a:t>2</a:t>
            </a:r>
            <a:r>
              <a:rPr lang="ja-JP" altLang="en-US" sz="1200" dirty="0"/>
              <a:t>年</a:t>
            </a:r>
            <a:r>
              <a:rPr lang="en-US" altLang="ja-JP" sz="1200" dirty="0"/>
              <a:t>8</a:t>
            </a:r>
            <a:r>
              <a:rPr lang="ja-JP" altLang="en-US" sz="1200" dirty="0"/>
              <a:t>月</a:t>
            </a:r>
            <a:r>
              <a:rPr lang="en-US" altLang="ja-JP" sz="1200" dirty="0"/>
              <a:t>3</a:t>
            </a:r>
            <a:r>
              <a:rPr lang="ja-JP" altLang="en-US" sz="1200" dirty="0"/>
              <a:t>～</a:t>
            </a:r>
            <a:r>
              <a:rPr lang="en-US" altLang="ja-JP" sz="1200" dirty="0"/>
              <a:t>25</a:t>
            </a:r>
            <a:r>
              <a:rPr lang="ja-JP" altLang="en-US" sz="1200" dirty="0"/>
              <a:t>日）</a:t>
            </a:r>
            <a:endParaRPr lang="en-US" altLang="ja-JP" sz="1200" dirty="0"/>
          </a:p>
          <a:p>
            <a:pPr algn="r"/>
            <a:r>
              <a:rPr lang="zh-TW" altLang="en-US" sz="1200" dirty="0">
                <a:latin typeface="游ゴシック" panose="020B0400000000000000" pitchFamily="50" charset="-128"/>
                <a:ea typeface="游ゴシック" panose="020B0400000000000000" pitchFamily="50" charset="-128"/>
              </a:rPr>
              <a:t>国土交通省都市局都市計画課 都市計画調査室</a:t>
            </a:r>
            <a:endParaRPr lang="ja-JP" altLang="en-US" sz="1200" dirty="0">
              <a:latin typeface="游ゴシック" panose="020B0400000000000000" pitchFamily="50" charset="-128"/>
              <a:ea typeface="游ゴシック" panose="020B0400000000000000" pitchFamily="50" charset="-128"/>
            </a:endParaRPr>
          </a:p>
        </p:txBody>
      </p:sp>
      <p:sp>
        <p:nvSpPr>
          <p:cNvPr id="12" name="スライド番号プレースホルダー 2">
            <a:extLst>
              <a:ext uri="{FF2B5EF4-FFF2-40B4-BE49-F238E27FC236}">
                <a16:creationId xmlns:a16="http://schemas.microsoft.com/office/drawing/2014/main" id="{C9604B98-2126-4B52-9170-BF50D396DE6A}"/>
              </a:ext>
            </a:extLst>
          </p:cNvPr>
          <p:cNvSpPr>
            <a:spLocks noGrp="1"/>
          </p:cNvSpPr>
          <p:nvPr>
            <p:ph type="sldNum" sz="quarter" idx="12"/>
          </p:nvPr>
        </p:nvSpPr>
        <p:spPr>
          <a:xfrm>
            <a:off x="9395790" y="6466371"/>
            <a:ext cx="496957" cy="365125"/>
          </a:xfrm>
        </p:spPr>
        <p:txBody>
          <a:bodyPr/>
          <a:lstStyle/>
          <a:p>
            <a:fld id="{702E0BBC-4F40-48E0-ABDE-2560DC2FE617}" type="slidenum">
              <a:rPr kumimoji="1" lang="ja-JP" altLang="en-US" smtClean="0"/>
              <a:pPr/>
              <a:t>34</a:t>
            </a:fld>
            <a:endParaRPr kumimoji="1" lang="ja-JP" altLang="en-US"/>
          </a:p>
        </p:txBody>
      </p:sp>
    </p:spTree>
    <p:extLst>
      <p:ext uri="{BB962C8B-B14F-4D97-AF65-F5344CB8AC3E}">
        <p14:creationId xmlns:p14="http://schemas.microsoft.com/office/powerpoint/2010/main" val="2840863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222322" y="138824"/>
            <a:ext cx="4455066" cy="369332"/>
          </a:xfrm>
          <a:prstGeom prst="rect">
            <a:avLst/>
          </a:prstGeom>
        </p:spPr>
        <p:txBody>
          <a:bodyPr wrap="none">
            <a:spAutoFit/>
          </a:bodyPr>
          <a:lstStyle/>
          <a:p>
            <a:r>
              <a:rPr lang="en-US" altLang="ja-JP" dirty="0">
                <a:latin typeface="ＭＳ ゴシック" panose="020B0609070205080204" pitchFamily="49" charset="-128"/>
                <a:ea typeface="ＭＳ ゴシック" panose="020B0609070205080204" pitchFamily="49" charset="-128"/>
              </a:rPr>
              <a:t>P47</a:t>
            </a:r>
            <a:r>
              <a:rPr lang="ja-JP" altLang="en-US" dirty="0">
                <a:latin typeface="ＭＳ ゴシック" panose="020B0609070205080204" pitchFamily="49" charset="-128"/>
                <a:ea typeface="ＭＳ ゴシック" panose="020B0609070205080204" pitchFamily="49" charset="-128"/>
              </a:rPr>
              <a:t>　</a:t>
            </a:r>
            <a:r>
              <a:rPr lang="ja-JP" altLang="en-US" dirty="0">
                <a:solidFill>
                  <a:srgbClr val="FF0000"/>
                </a:solidFill>
                <a:latin typeface="ＭＳ ゴシック" panose="020B0609070205080204" pitchFamily="49" charset="-128"/>
                <a:ea typeface="ＭＳ ゴシック" panose="020B0609070205080204" pitchFamily="49" charset="-128"/>
              </a:rPr>
              <a:t>種目別運動・スポーツ実施率の推移</a:t>
            </a:r>
          </a:p>
        </p:txBody>
      </p:sp>
      <p:sp>
        <p:nvSpPr>
          <p:cNvPr id="3" name="正方形/長方形 2">
            <a:extLst>
              <a:ext uri="{FF2B5EF4-FFF2-40B4-BE49-F238E27FC236}">
                <a16:creationId xmlns:a16="http://schemas.microsoft.com/office/drawing/2014/main" id="{E125DC90-0F70-4B74-AFA7-C8F4A5934D78}"/>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コロナ禍による変化　⑦実施した運動・スポーツの種目の推移</a:t>
            </a:r>
          </a:p>
        </p:txBody>
      </p:sp>
      <p:sp>
        <p:nvSpPr>
          <p:cNvPr id="5" name="正方形/長方形 4">
            <a:extLst>
              <a:ext uri="{FF2B5EF4-FFF2-40B4-BE49-F238E27FC236}">
                <a16:creationId xmlns:a16="http://schemas.microsoft.com/office/drawing/2014/main" id="{29ADEC23-E4A3-435C-84A9-3BEA37F35E31}"/>
              </a:ext>
            </a:extLst>
          </p:cNvPr>
          <p:cNvSpPr/>
          <p:nvPr/>
        </p:nvSpPr>
        <p:spPr>
          <a:xfrm>
            <a:off x="150539" y="704315"/>
            <a:ext cx="9555436" cy="584775"/>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この</a:t>
            </a:r>
            <a:r>
              <a:rPr lang="en-US" altLang="ja-JP" sz="1600" dirty="0">
                <a:latin typeface="ＭＳ ゴシック" panose="020B0609070205080204" pitchFamily="49" charset="-128"/>
                <a:ea typeface="ＭＳ ゴシック" panose="020B0609070205080204" pitchFamily="49" charset="-128"/>
              </a:rPr>
              <a:t>1</a:t>
            </a:r>
            <a:r>
              <a:rPr lang="ja-JP" altLang="en-US" sz="1600" dirty="0">
                <a:latin typeface="ＭＳ ゴシック" panose="020B0609070205080204" pitchFamily="49" charset="-128"/>
                <a:ea typeface="ＭＳ ゴシック" panose="020B0609070205080204" pitchFamily="49" charset="-128"/>
              </a:rPr>
              <a:t>年間に実施した種目については、最上位の「ウォーキング」が前年度と比較して</a:t>
            </a:r>
            <a:r>
              <a:rPr lang="en-US" altLang="ja-JP" sz="1600" dirty="0">
                <a:latin typeface="ＭＳ ゴシック" panose="020B0609070205080204" pitchFamily="49" charset="-128"/>
                <a:ea typeface="ＭＳ ゴシック" panose="020B0609070205080204" pitchFamily="49" charset="-128"/>
              </a:rPr>
              <a:t>3.0</a:t>
            </a:r>
            <a:r>
              <a:rPr lang="ja-JP" altLang="en-US" sz="1600" dirty="0">
                <a:latin typeface="ＭＳ ゴシック" panose="020B0609070205080204" pitchFamily="49" charset="-128"/>
                <a:ea typeface="ＭＳ ゴシック" panose="020B0609070205080204" pitchFamily="49" charset="-128"/>
              </a:rPr>
              <a:t>ポイント増となっているが、上位の各種目について、前年度と比べ実施率に大きな変化は見られない。</a:t>
            </a:r>
          </a:p>
        </p:txBody>
      </p:sp>
      <p:sp>
        <p:nvSpPr>
          <p:cNvPr id="6" name="テキスト ボックス 5">
            <a:extLst>
              <a:ext uri="{FF2B5EF4-FFF2-40B4-BE49-F238E27FC236}">
                <a16:creationId xmlns:a16="http://schemas.microsoft.com/office/drawing/2014/main" id="{5715EBE5-FA00-4A1B-B0FD-2A1434418620}"/>
              </a:ext>
            </a:extLst>
          </p:cNvPr>
          <p:cNvSpPr txBox="1"/>
          <p:nvPr/>
        </p:nvSpPr>
        <p:spPr>
          <a:xfrm>
            <a:off x="4194832" y="3429000"/>
            <a:ext cx="1466850" cy="369332"/>
          </a:xfrm>
          <a:prstGeom prst="rect">
            <a:avLst/>
          </a:prstGeom>
          <a:solidFill>
            <a:schemeClr val="bg1"/>
          </a:solidFill>
          <a:ln w="28575">
            <a:solidFill>
              <a:srgbClr val="FF0000"/>
            </a:solidFill>
          </a:ln>
        </p:spPr>
        <p:txBody>
          <a:bodyPr wrap="square" rtlCol="0">
            <a:spAutoFit/>
          </a:bodyPr>
          <a:lstStyle/>
          <a:p>
            <a:r>
              <a:rPr kumimoji="1" lang="ja-JP" altLang="en-US" dirty="0">
                <a:solidFill>
                  <a:srgbClr val="FF0000"/>
                </a:solidFill>
              </a:rPr>
              <a:t>更新作業中</a:t>
            </a:r>
          </a:p>
        </p:txBody>
      </p:sp>
      <p:pic>
        <p:nvPicPr>
          <p:cNvPr id="7" name="図 6">
            <a:extLst>
              <a:ext uri="{FF2B5EF4-FFF2-40B4-BE49-F238E27FC236}">
                <a16:creationId xmlns:a16="http://schemas.microsoft.com/office/drawing/2014/main" id="{86B5EA65-48FF-412D-B709-BEAF14364D28}"/>
              </a:ext>
            </a:extLst>
          </p:cNvPr>
          <p:cNvPicPr>
            <a:picLocks noChangeAspect="1"/>
          </p:cNvPicPr>
          <p:nvPr/>
        </p:nvPicPr>
        <p:blipFill rotWithShape="1">
          <a:blip r:embed="rId2"/>
          <a:srcRect l="3280" t="15073" r="38686"/>
          <a:stretch/>
        </p:blipFill>
        <p:spPr>
          <a:xfrm>
            <a:off x="5775298" y="1856048"/>
            <a:ext cx="3858895" cy="4565702"/>
          </a:xfrm>
          <a:prstGeom prst="rect">
            <a:avLst/>
          </a:prstGeom>
        </p:spPr>
      </p:pic>
      <p:pic>
        <p:nvPicPr>
          <p:cNvPr id="8" name="図 7">
            <a:extLst>
              <a:ext uri="{FF2B5EF4-FFF2-40B4-BE49-F238E27FC236}">
                <a16:creationId xmlns:a16="http://schemas.microsoft.com/office/drawing/2014/main" id="{EFBF0823-8CB3-4B3F-AE3A-9074F49C32B6}"/>
              </a:ext>
            </a:extLst>
          </p:cNvPr>
          <p:cNvPicPr>
            <a:picLocks noChangeAspect="1"/>
          </p:cNvPicPr>
          <p:nvPr/>
        </p:nvPicPr>
        <p:blipFill>
          <a:blip r:embed="rId3"/>
          <a:stretch>
            <a:fillRect/>
          </a:stretch>
        </p:blipFill>
        <p:spPr>
          <a:xfrm>
            <a:off x="222321" y="2116685"/>
            <a:ext cx="5540953" cy="2236849"/>
          </a:xfrm>
          <a:prstGeom prst="rect">
            <a:avLst/>
          </a:prstGeom>
        </p:spPr>
      </p:pic>
      <p:pic>
        <p:nvPicPr>
          <p:cNvPr id="9" name="図 8">
            <a:extLst>
              <a:ext uri="{FF2B5EF4-FFF2-40B4-BE49-F238E27FC236}">
                <a16:creationId xmlns:a16="http://schemas.microsoft.com/office/drawing/2014/main" id="{8EBA8DE1-5E00-49F9-8328-0326A4E23AD9}"/>
              </a:ext>
            </a:extLst>
          </p:cNvPr>
          <p:cNvPicPr>
            <a:picLocks noChangeAspect="1"/>
          </p:cNvPicPr>
          <p:nvPr/>
        </p:nvPicPr>
        <p:blipFill>
          <a:blip r:embed="rId4"/>
          <a:stretch>
            <a:fillRect/>
          </a:stretch>
        </p:blipFill>
        <p:spPr>
          <a:xfrm>
            <a:off x="150539" y="4444400"/>
            <a:ext cx="5532972" cy="1020804"/>
          </a:xfrm>
          <a:prstGeom prst="rect">
            <a:avLst/>
          </a:prstGeom>
        </p:spPr>
      </p:pic>
      <p:sp>
        <p:nvSpPr>
          <p:cNvPr id="10" name="正方形/長方形 9">
            <a:extLst>
              <a:ext uri="{FF2B5EF4-FFF2-40B4-BE49-F238E27FC236}">
                <a16:creationId xmlns:a16="http://schemas.microsoft.com/office/drawing/2014/main" id="{352A6A5C-6989-4899-8237-D159B3CDE8EE}"/>
              </a:ext>
            </a:extLst>
          </p:cNvPr>
          <p:cNvSpPr/>
          <p:nvPr/>
        </p:nvSpPr>
        <p:spPr>
          <a:xfrm>
            <a:off x="1900190" y="1873202"/>
            <a:ext cx="2185214" cy="276999"/>
          </a:xfrm>
          <a:prstGeom prst="rect">
            <a:avLst/>
          </a:prstGeom>
        </p:spPr>
        <p:txBody>
          <a:bodyPr wrap="none">
            <a:spAutoFit/>
          </a:bodyPr>
          <a:lstStyle/>
          <a:p>
            <a:pPr algn="ctr"/>
            <a:r>
              <a:rPr lang="ja-JP" altLang="en-US" sz="1200" b="1" dirty="0">
                <a:ea typeface="ＭＳ ゴシック" panose="020B0609070205080204" pitchFamily="49" charset="-128"/>
              </a:rPr>
              <a:t>成人のスポーツ実施率の推移</a:t>
            </a:r>
          </a:p>
        </p:txBody>
      </p:sp>
      <p:sp>
        <p:nvSpPr>
          <p:cNvPr id="11" name="正方形/長方形 10">
            <a:extLst>
              <a:ext uri="{FF2B5EF4-FFF2-40B4-BE49-F238E27FC236}">
                <a16:creationId xmlns:a16="http://schemas.microsoft.com/office/drawing/2014/main" id="{53A9ABE5-BA86-458B-A1A4-7D0FF9668A6F}"/>
              </a:ext>
            </a:extLst>
          </p:cNvPr>
          <p:cNvSpPr/>
          <p:nvPr/>
        </p:nvSpPr>
        <p:spPr>
          <a:xfrm>
            <a:off x="5982081" y="1485249"/>
            <a:ext cx="3445329" cy="461665"/>
          </a:xfrm>
          <a:prstGeom prst="rect">
            <a:avLst/>
          </a:prstGeom>
        </p:spPr>
        <p:txBody>
          <a:bodyPr wrap="square">
            <a:spAutoFit/>
          </a:bodyPr>
          <a:lstStyle/>
          <a:p>
            <a:pPr algn="ctr"/>
            <a:r>
              <a:rPr lang="ja-JP" altLang="en-US" sz="1200" b="1" dirty="0">
                <a:ea typeface="ＭＳ ゴシック" panose="020B0609070205080204" pitchFamily="49" charset="-128"/>
              </a:rPr>
              <a:t>この</a:t>
            </a:r>
            <a:r>
              <a:rPr lang="en-US" altLang="ja-JP" sz="1200" b="1" dirty="0">
                <a:ea typeface="ＭＳ ゴシック" panose="020B0609070205080204" pitchFamily="49" charset="-128"/>
              </a:rPr>
              <a:t>1</a:t>
            </a:r>
            <a:r>
              <a:rPr lang="ja-JP" altLang="en-US" sz="1200" b="1" dirty="0">
                <a:ea typeface="ＭＳ ゴシック" panose="020B0609070205080204" pitchFamily="49" charset="-128"/>
              </a:rPr>
              <a:t>年間に実施した運動・スポーツについて</a:t>
            </a:r>
            <a:endParaRPr lang="en-US" altLang="ja-JP" sz="1200" b="1" dirty="0">
              <a:ea typeface="ＭＳ ゴシック" panose="020B0609070205080204" pitchFamily="49" charset="-128"/>
            </a:endParaRPr>
          </a:p>
          <a:p>
            <a:pPr algn="ctr"/>
            <a:r>
              <a:rPr lang="ja-JP" altLang="en-US" sz="1200" b="1" dirty="0">
                <a:ea typeface="ＭＳ ゴシック" panose="020B0609070205080204" pitchFamily="49" charset="-128"/>
              </a:rPr>
              <a:t>［令和元年度との比較］</a:t>
            </a:r>
          </a:p>
        </p:txBody>
      </p:sp>
      <p:sp>
        <p:nvSpPr>
          <p:cNvPr id="12" name="正方形/長方形 11">
            <a:extLst>
              <a:ext uri="{FF2B5EF4-FFF2-40B4-BE49-F238E27FC236}">
                <a16:creationId xmlns:a16="http://schemas.microsoft.com/office/drawing/2014/main" id="{6FA1381E-A556-425C-9A26-34B4A4C55876}"/>
              </a:ext>
            </a:extLst>
          </p:cNvPr>
          <p:cNvSpPr/>
          <p:nvPr/>
        </p:nvSpPr>
        <p:spPr>
          <a:xfrm>
            <a:off x="0" y="6129856"/>
            <a:ext cx="5533091" cy="461665"/>
          </a:xfrm>
          <a:prstGeom prst="rect">
            <a:avLst/>
          </a:prstGeom>
          <a:solidFill>
            <a:schemeClr val="bg1"/>
          </a:solidFill>
        </p:spPr>
        <p:txBody>
          <a:bodyPr wrap="square">
            <a:spAutoFit/>
          </a:bodyPr>
          <a:lstStyle/>
          <a:p>
            <a:pPr algn="r"/>
            <a:r>
              <a:rPr lang="ja-JP" altLang="en-US" sz="1200" dirty="0"/>
              <a:t>出所：令和２年度 スポーツの実施状況等に関する世論調査</a:t>
            </a:r>
            <a:endParaRPr lang="en-US" altLang="ja-JP" sz="1200" dirty="0"/>
          </a:p>
          <a:p>
            <a:pPr algn="r"/>
            <a:r>
              <a:rPr lang="ja-JP" altLang="en-US" sz="1200" dirty="0"/>
              <a:t>スポーツ庁</a:t>
            </a:r>
          </a:p>
        </p:txBody>
      </p:sp>
      <p:sp>
        <p:nvSpPr>
          <p:cNvPr id="13" name="スライド番号プレースホルダー 2">
            <a:extLst>
              <a:ext uri="{FF2B5EF4-FFF2-40B4-BE49-F238E27FC236}">
                <a16:creationId xmlns:a16="http://schemas.microsoft.com/office/drawing/2014/main" id="{48B3312F-4044-4B71-A340-26E89A779011}"/>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35</a:t>
            </a:fld>
            <a:endParaRPr kumimoji="1" lang="ja-JP" altLang="en-US"/>
          </a:p>
        </p:txBody>
      </p:sp>
    </p:spTree>
    <p:extLst>
      <p:ext uri="{BB962C8B-B14F-4D97-AF65-F5344CB8AC3E}">
        <p14:creationId xmlns:p14="http://schemas.microsoft.com/office/powerpoint/2010/main" val="3125715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3B32A3C-6A1D-429F-8AB8-179685EA93C5}"/>
              </a:ext>
            </a:extLst>
          </p:cNvPr>
          <p:cNvSpPr/>
          <p:nvPr/>
        </p:nvSpPr>
        <p:spPr>
          <a:xfrm>
            <a:off x="3578268" y="3133665"/>
            <a:ext cx="2749471" cy="400110"/>
          </a:xfrm>
          <a:prstGeom prst="rect">
            <a:avLst/>
          </a:prstGeom>
        </p:spPr>
        <p:txBody>
          <a:bodyPr wrap="none">
            <a:spAutoFit/>
          </a:bodyPr>
          <a:lstStyle/>
          <a:p>
            <a:pPr algn="ctr"/>
            <a:r>
              <a:rPr lang="ja-JP" altLang="en-US" sz="2000" dirty="0"/>
              <a:t>（４）国際拠点の形成</a:t>
            </a:r>
          </a:p>
        </p:txBody>
      </p:sp>
      <p:sp>
        <p:nvSpPr>
          <p:cNvPr id="4" name="スライド番号プレースホルダー 2">
            <a:extLst>
              <a:ext uri="{FF2B5EF4-FFF2-40B4-BE49-F238E27FC236}">
                <a16:creationId xmlns:a16="http://schemas.microsoft.com/office/drawing/2014/main" id="{D8D404B2-1E1D-49C9-A057-B9021422308F}"/>
              </a:ext>
            </a:extLst>
          </p:cNvPr>
          <p:cNvSpPr>
            <a:spLocks noGrp="1"/>
          </p:cNvSpPr>
          <p:nvPr>
            <p:ph type="sldNum" sz="quarter" idx="12"/>
          </p:nvPr>
        </p:nvSpPr>
        <p:spPr>
          <a:xfrm>
            <a:off x="9395790" y="6466371"/>
            <a:ext cx="496957" cy="365125"/>
          </a:xfrm>
        </p:spPr>
        <p:txBody>
          <a:bodyPr/>
          <a:lstStyle/>
          <a:p>
            <a:fld id="{702E0BBC-4F40-48E0-ABDE-2560DC2FE617}" type="slidenum">
              <a:rPr kumimoji="1" lang="ja-JP" altLang="en-US" smtClean="0"/>
              <a:pPr/>
              <a:t>36</a:t>
            </a:fld>
            <a:endParaRPr kumimoji="1" lang="ja-JP" altLang="en-US"/>
          </a:p>
        </p:txBody>
      </p:sp>
    </p:spTree>
    <p:extLst>
      <p:ext uri="{BB962C8B-B14F-4D97-AF65-F5344CB8AC3E}">
        <p14:creationId xmlns:p14="http://schemas.microsoft.com/office/powerpoint/2010/main" val="21451984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大阪・関西万博の決定</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88832" y="761861"/>
            <a:ext cx="9555436" cy="830997"/>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en-US" altLang="ja-JP" sz="1600" dirty="0">
                <a:latin typeface="ＭＳ ゴシック" panose="020B0609070205080204" pitchFamily="49" charset="-128"/>
                <a:ea typeface="ＭＳ ゴシック" panose="020B0609070205080204" pitchFamily="49" charset="-128"/>
              </a:rPr>
              <a:t>2018</a:t>
            </a:r>
            <a:r>
              <a:rPr lang="ja-JP" altLang="en-US" sz="1600" dirty="0">
                <a:latin typeface="ＭＳ ゴシック" panose="020B0609070205080204" pitchFamily="49" charset="-128"/>
                <a:ea typeface="ＭＳ ゴシック" panose="020B0609070205080204" pitchFamily="49" charset="-128"/>
              </a:rPr>
              <a:t>年に夢洲を会場にした</a:t>
            </a:r>
            <a:r>
              <a:rPr lang="en-US" altLang="ja-JP" sz="1600" dirty="0">
                <a:latin typeface="ＭＳ ゴシック" panose="020B0609070205080204" pitchFamily="49" charset="-128"/>
                <a:ea typeface="ＭＳ ゴシック" panose="020B0609070205080204" pitchFamily="49" charset="-128"/>
              </a:rPr>
              <a:t>2025</a:t>
            </a:r>
            <a:r>
              <a:rPr lang="ja-JP" altLang="en-US" sz="1600" dirty="0">
                <a:latin typeface="ＭＳ ゴシック" panose="020B0609070205080204" pitchFamily="49" charset="-128"/>
                <a:ea typeface="ＭＳ ゴシック" panose="020B0609070205080204" pitchFamily="49" charset="-128"/>
              </a:rPr>
              <a:t>年大阪・関西万博の開催が決定。</a:t>
            </a:r>
            <a:endParaRPr lang="en-US" altLang="ja-JP" sz="1600" dirty="0">
              <a:latin typeface="ＭＳ ゴシック" panose="020B0609070205080204" pitchFamily="49" charset="-128"/>
              <a:ea typeface="ＭＳ ゴシック" panose="020B0609070205080204" pitchFamily="49" charset="-128"/>
            </a:endParaRP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国の万博に関連するインフラ整備計画では、会場周辺のインフラ整備や、会場へのアクセス向上、広域的な交通インフラの整備等の事業が位置付けられている。</a:t>
            </a:r>
          </a:p>
        </p:txBody>
      </p:sp>
      <p:sp>
        <p:nvSpPr>
          <p:cNvPr id="8" name="正方形/長方形 7">
            <a:extLst>
              <a:ext uri="{FF2B5EF4-FFF2-40B4-BE49-F238E27FC236}">
                <a16:creationId xmlns:a16="http://schemas.microsoft.com/office/drawing/2014/main" id="{006058A8-8145-4445-98CC-3D2E5C1ED85D}"/>
              </a:ext>
            </a:extLst>
          </p:cNvPr>
          <p:cNvSpPr/>
          <p:nvPr/>
        </p:nvSpPr>
        <p:spPr>
          <a:xfrm>
            <a:off x="314459" y="6554497"/>
            <a:ext cx="9277079" cy="276999"/>
          </a:xfrm>
          <a:prstGeom prst="rect">
            <a:avLst/>
          </a:prstGeom>
          <a:solidFill>
            <a:schemeClr val="bg1"/>
          </a:solidFill>
        </p:spPr>
        <p:txBody>
          <a:bodyPr wrap="square">
            <a:spAutoFit/>
          </a:bodyPr>
          <a:lstStyle/>
          <a:p>
            <a:pPr algn="r"/>
            <a:r>
              <a:rPr lang="ja-JP" altLang="en-US" sz="1200" dirty="0"/>
              <a:t>出所：２０２５年に開催される日本国際博覧会（大阪・関西万博）に関連するインフラ整備計画の概要（国土交通省）</a:t>
            </a:r>
            <a:endParaRPr lang="en-US" altLang="ja-JP" sz="1200" dirty="0"/>
          </a:p>
        </p:txBody>
      </p:sp>
      <p:sp>
        <p:nvSpPr>
          <p:cNvPr id="7" name="スライド番号プレースホルダー 2">
            <a:extLst>
              <a:ext uri="{FF2B5EF4-FFF2-40B4-BE49-F238E27FC236}">
                <a16:creationId xmlns:a16="http://schemas.microsoft.com/office/drawing/2014/main" id="{E3672BE2-4AF9-42D7-9B9C-012578E8167D}"/>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37</a:t>
            </a:fld>
            <a:endParaRPr kumimoji="1" lang="ja-JP" altLang="en-US"/>
          </a:p>
        </p:txBody>
      </p:sp>
      <p:pic>
        <p:nvPicPr>
          <p:cNvPr id="10" name="図 9" descr="ダイアグラム&#10;&#10;自動的に生成された説明">
            <a:extLst>
              <a:ext uri="{FF2B5EF4-FFF2-40B4-BE49-F238E27FC236}">
                <a16:creationId xmlns:a16="http://schemas.microsoft.com/office/drawing/2014/main" id="{4634C7B3-6E1C-49D7-B618-82BB409EF7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466" y="1950819"/>
            <a:ext cx="6945784" cy="4608000"/>
          </a:xfrm>
          <a:prstGeom prst="rect">
            <a:avLst/>
          </a:prstGeom>
        </p:spPr>
      </p:pic>
      <p:sp>
        <p:nvSpPr>
          <p:cNvPr id="9" name="正方形/長方形 8">
            <a:extLst>
              <a:ext uri="{FF2B5EF4-FFF2-40B4-BE49-F238E27FC236}">
                <a16:creationId xmlns:a16="http://schemas.microsoft.com/office/drawing/2014/main" id="{006058A8-8145-4445-98CC-3D2E5C1ED85D}"/>
              </a:ext>
            </a:extLst>
          </p:cNvPr>
          <p:cNvSpPr/>
          <p:nvPr/>
        </p:nvSpPr>
        <p:spPr>
          <a:xfrm>
            <a:off x="314459" y="1692674"/>
            <a:ext cx="3165341" cy="307777"/>
          </a:xfrm>
          <a:prstGeom prst="rect">
            <a:avLst/>
          </a:prstGeom>
          <a:noFill/>
        </p:spPr>
        <p:txBody>
          <a:bodyPr wrap="square">
            <a:spAutoFit/>
          </a:bodyPr>
          <a:lstStyle/>
          <a:p>
            <a:r>
              <a:rPr lang="ja-JP" altLang="en-US" sz="1400" dirty="0"/>
              <a:t>■会場周辺のインフラ整備計画</a:t>
            </a:r>
            <a:endParaRPr lang="en-US" altLang="ja-JP" sz="1400" dirty="0"/>
          </a:p>
        </p:txBody>
      </p:sp>
    </p:spTree>
    <p:extLst>
      <p:ext uri="{BB962C8B-B14F-4D97-AF65-F5344CB8AC3E}">
        <p14:creationId xmlns:p14="http://schemas.microsoft.com/office/powerpoint/2010/main" val="646640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en-US" altLang="ja-JP" dirty="0">
                <a:latin typeface="ＭＳ ゴシック" panose="020B0609070205080204" pitchFamily="49" charset="-128"/>
                <a:ea typeface="ＭＳ ゴシック" panose="020B0609070205080204" pitchFamily="49" charset="-128"/>
              </a:rPr>
              <a:t>IR</a:t>
            </a:r>
            <a:r>
              <a:rPr lang="ja-JP" altLang="en-US" dirty="0">
                <a:latin typeface="ＭＳ ゴシック" panose="020B0609070205080204" pitchFamily="49" charset="-128"/>
                <a:ea typeface="ＭＳ ゴシック" panose="020B0609070205080204" pitchFamily="49" charset="-128"/>
              </a:rPr>
              <a:t>誘致の取り組み</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830997"/>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ＩＲ整備法等、国の動向を踏まえ、府市が一体で事業化に向けた準備を推進。新たな需要を創出し、大阪経済の成長に大きく貢献するＩＲの誘致を推進。</a:t>
            </a: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ギャンブル等依存症などＩＲ立地に伴う懸念事項の最小化に向けた対策を推進。</a:t>
            </a:r>
          </a:p>
        </p:txBody>
      </p:sp>
      <p:sp>
        <p:nvSpPr>
          <p:cNvPr id="8" name="正方形/長方形 7">
            <a:extLst>
              <a:ext uri="{FF2B5EF4-FFF2-40B4-BE49-F238E27FC236}">
                <a16:creationId xmlns:a16="http://schemas.microsoft.com/office/drawing/2014/main" id="{006058A8-8145-4445-98CC-3D2E5C1ED85D}"/>
              </a:ext>
            </a:extLst>
          </p:cNvPr>
          <p:cNvSpPr/>
          <p:nvPr/>
        </p:nvSpPr>
        <p:spPr>
          <a:xfrm>
            <a:off x="1008726" y="6515822"/>
            <a:ext cx="8505553" cy="276999"/>
          </a:xfrm>
          <a:prstGeom prst="rect">
            <a:avLst/>
          </a:prstGeom>
          <a:solidFill>
            <a:schemeClr val="bg1"/>
          </a:solidFill>
        </p:spPr>
        <p:txBody>
          <a:bodyPr wrap="square">
            <a:spAutoFit/>
          </a:bodyPr>
          <a:lstStyle/>
          <a:p>
            <a:pPr algn="r"/>
            <a:r>
              <a:rPr lang="ja-JP" altLang="en-US" sz="1200" dirty="0"/>
              <a:t>出所：データで見る「大阪の成長戦略」</a:t>
            </a:r>
            <a:r>
              <a:rPr lang="en-US" altLang="ja-JP" sz="1200" dirty="0"/>
              <a:t>2020</a:t>
            </a:r>
            <a:r>
              <a:rPr lang="ja-JP" altLang="en-US" sz="1200" dirty="0"/>
              <a:t>年（令和</a:t>
            </a:r>
            <a:r>
              <a:rPr lang="en-US" altLang="ja-JP" sz="1200" dirty="0"/>
              <a:t>2</a:t>
            </a:r>
            <a:r>
              <a:rPr lang="ja-JP" altLang="en-US" sz="1200" dirty="0"/>
              <a:t>年）</a:t>
            </a:r>
            <a:r>
              <a:rPr lang="en-US" altLang="ja-JP" sz="1200" dirty="0"/>
              <a:t>12</a:t>
            </a:r>
            <a:r>
              <a:rPr lang="ja-JP" altLang="en-US" sz="1200" dirty="0"/>
              <a:t>月版</a:t>
            </a:r>
            <a:endParaRPr lang="en-US" altLang="ja-JP" sz="1200" dirty="0"/>
          </a:p>
        </p:txBody>
      </p:sp>
      <p:pic>
        <p:nvPicPr>
          <p:cNvPr id="5" name="図 4" descr="グラフィカル ユーザー インターフェイス, タイムライン&#10;&#10;自動的に生成された説明">
            <a:extLst>
              <a:ext uri="{FF2B5EF4-FFF2-40B4-BE49-F238E27FC236}">
                <a16:creationId xmlns:a16="http://schemas.microsoft.com/office/drawing/2014/main" id="{46A074C3-7C8F-4C46-ADB2-FF74BEE1E5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403" y="1606655"/>
            <a:ext cx="8771194" cy="4859716"/>
          </a:xfrm>
          <a:prstGeom prst="rect">
            <a:avLst/>
          </a:prstGeom>
        </p:spPr>
      </p:pic>
      <p:sp>
        <p:nvSpPr>
          <p:cNvPr id="7" name="正方形/長方形 6">
            <a:extLst>
              <a:ext uri="{FF2B5EF4-FFF2-40B4-BE49-F238E27FC236}">
                <a16:creationId xmlns:a16="http://schemas.microsoft.com/office/drawing/2014/main" id="{594FE3B5-9D72-46FB-B8C7-5498A80162E4}"/>
              </a:ext>
            </a:extLst>
          </p:cNvPr>
          <p:cNvSpPr/>
          <p:nvPr/>
        </p:nvSpPr>
        <p:spPr>
          <a:xfrm>
            <a:off x="9058574" y="6309782"/>
            <a:ext cx="263191" cy="206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B913445D-4287-4ACC-B27A-B3024C085BAC}"/>
              </a:ext>
            </a:extLst>
          </p:cNvPr>
          <p:cNvSpPr/>
          <p:nvPr/>
        </p:nvSpPr>
        <p:spPr>
          <a:xfrm>
            <a:off x="9123890" y="6153685"/>
            <a:ext cx="263191" cy="329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2">
            <a:extLst>
              <a:ext uri="{FF2B5EF4-FFF2-40B4-BE49-F238E27FC236}">
                <a16:creationId xmlns:a16="http://schemas.microsoft.com/office/drawing/2014/main" id="{DFE7150C-CEA1-4803-9AF3-489CB8475108}"/>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38</a:t>
            </a:fld>
            <a:endParaRPr kumimoji="1" lang="ja-JP" altLang="en-US" dirty="0"/>
          </a:p>
        </p:txBody>
      </p:sp>
    </p:spTree>
    <p:extLst>
      <p:ext uri="{BB962C8B-B14F-4D97-AF65-F5344CB8AC3E}">
        <p14:creationId xmlns:p14="http://schemas.microsoft.com/office/powerpoint/2010/main" val="2984120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222322" y="138824"/>
            <a:ext cx="8725466" cy="369332"/>
          </a:xfrm>
          <a:prstGeom prst="rect">
            <a:avLst/>
          </a:prstGeom>
        </p:spPr>
        <p:txBody>
          <a:bodyPr wrap="none">
            <a:spAutoFit/>
          </a:bodyPr>
          <a:lstStyle/>
          <a:p>
            <a:r>
              <a:rPr lang="en-US" altLang="ja-JP" dirty="0">
                <a:latin typeface="ＭＳ ゴシック" panose="020B0609070205080204" pitchFamily="49" charset="-128"/>
                <a:ea typeface="ＭＳ ゴシック" panose="020B0609070205080204" pitchFamily="49" charset="-128"/>
              </a:rPr>
              <a:t>P16</a:t>
            </a:r>
            <a:r>
              <a:rPr lang="ja-JP" altLang="en-US" dirty="0">
                <a:latin typeface="ＭＳ ゴシック" panose="020B0609070205080204" pitchFamily="49" charset="-128"/>
                <a:ea typeface="ＭＳ ゴシック" panose="020B0609070205080204" pitchFamily="49" charset="-128"/>
              </a:rPr>
              <a:t>　（都市総合力）分野別ランキング</a:t>
            </a:r>
            <a:r>
              <a:rPr lang="en-US" altLang="ja-JP" dirty="0">
                <a:latin typeface="ＭＳ ゴシック" panose="020B0609070205080204" pitchFamily="49" charset="-128"/>
                <a:ea typeface="ＭＳ ゴシック" panose="020B0609070205080204" pitchFamily="49" charset="-128"/>
              </a:rPr>
              <a:t>2014 </a:t>
            </a:r>
            <a:r>
              <a:rPr lang="ja-JP" altLang="en-US" dirty="0">
                <a:solidFill>
                  <a:srgbClr val="FF0000"/>
                </a:solidFill>
                <a:latin typeface="ＭＳ ゴシック" panose="020B0609070205080204" pitchFamily="49" charset="-128"/>
                <a:ea typeface="ＭＳ ゴシック" panose="020B0609070205080204" pitchFamily="49" charset="-128"/>
              </a:rPr>
              <a:t>世界の都市総合力ランキング２０１３</a:t>
            </a:r>
          </a:p>
        </p:txBody>
      </p:sp>
      <p:cxnSp>
        <p:nvCxnSpPr>
          <p:cNvPr id="11" name="直線コネクタ 10">
            <a:extLst>
              <a:ext uri="{FF2B5EF4-FFF2-40B4-BE49-F238E27FC236}">
                <a16:creationId xmlns:a16="http://schemas.microsoft.com/office/drawing/2014/main" id="{B482E9A4-D786-49C7-A3CA-379937D7D16A}"/>
              </a:ext>
            </a:extLst>
          </p:cNvPr>
          <p:cNvCxnSpPr>
            <a:cxnSpLocks/>
          </p:cNvCxnSpPr>
          <p:nvPr/>
        </p:nvCxnSpPr>
        <p:spPr>
          <a:xfrm>
            <a:off x="2256687" y="1380226"/>
            <a:ext cx="1789415" cy="6286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27B43FA9-2512-4551-A14A-B913FC88B1F7}"/>
              </a:ext>
            </a:extLst>
          </p:cNvPr>
          <p:cNvSpPr/>
          <p:nvPr/>
        </p:nvSpPr>
        <p:spPr>
          <a:xfrm>
            <a:off x="2423062" y="6497092"/>
            <a:ext cx="7221206" cy="276999"/>
          </a:xfrm>
          <a:prstGeom prst="rect">
            <a:avLst/>
          </a:prstGeom>
        </p:spPr>
        <p:txBody>
          <a:bodyPr wrap="square">
            <a:spAutoFit/>
          </a:bodyPr>
          <a:lstStyle/>
          <a:p>
            <a:pPr algn="r"/>
            <a:r>
              <a:rPr lang="ja-JP" altLang="en-US" sz="1200" dirty="0"/>
              <a:t>出所：</a:t>
            </a:r>
            <a:r>
              <a:rPr lang="en-US" altLang="ja-JP" sz="1200" dirty="0"/>
              <a:t>JIRCAS</a:t>
            </a:r>
            <a:r>
              <a:rPr lang="ja-JP" altLang="en-US" sz="1200" dirty="0"/>
              <a:t>　国立研究開発法人 国際農林水産業研究センター</a:t>
            </a:r>
          </a:p>
        </p:txBody>
      </p:sp>
      <p:sp>
        <p:nvSpPr>
          <p:cNvPr id="12" name="正方形/長方形 11">
            <a:extLst>
              <a:ext uri="{FF2B5EF4-FFF2-40B4-BE49-F238E27FC236}">
                <a16:creationId xmlns:a16="http://schemas.microsoft.com/office/drawing/2014/main" id="{071AEC94-330A-4DF0-9952-6FE796C064D1}"/>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世界経済・人口の中長期的な拡大</a:t>
            </a:r>
          </a:p>
        </p:txBody>
      </p:sp>
      <p:sp>
        <p:nvSpPr>
          <p:cNvPr id="18" name="正方形/長方形 17">
            <a:extLst>
              <a:ext uri="{FF2B5EF4-FFF2-40B4-BE49-F238E27FC236}">
                <a16:creationId xmlns:a16="http://schemas.microsoft.com/office/drawing/2014/main" id="{C6D31B83-6021-4BF9-A73A-31BB89041846}"/>
              </a:ext>
            </a:extLst>
          </p:cNvPr>
          <p:cNvSpPr/>
          <p:nvPr/>
        </p:nvSpPr>
        <p:spPr>
          <a:xfrm>
            <a:off x="150539" y="704315"/>
            <a:ext cx="9555436" cy="338554"/>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アジアは</a:t>
            </a:r>
            <a:r>
              <a:rPr lang="en-US" altLang="ja-JP" sz="1600" dirty="0">
                <a:latin typeface="ＭＳ ゴシック" panose="020B0609070205080204" pitchFamily="49" charset="-128"/>
                <a:ea typeface="ＭＳ ゴシック" panose="020B0609070205080204" pitchFamily="49" charset="-128"/>
              </a:rPr>
              <a:t>2060</a:t>
            </a:r>
            <a:r>
              <a:rPr lang="ja-JP" altLang="en-US" sz="1600" dirty="0">
                <a:latin typeface="ＭＳ ゴシック" panose="020B0609070205080204" pitchFamily="49" charset="-128"/>
                <a:ea typeface="ＭＳ ゴシック" panose="020B0609070205080204" pitchFamily="49" charset="-128"/>
              </a:rPr>
              <a:t>年ごろまで、アフリカでは</a:t>
            </a:r>
            <a:r>
              <a:rPr lang="en-US" altLang="ja-JP" sz="1600" dirty="0">
                <a:latin typeface="ＭＳ ゴシック" panose="020B0609070205080204" pitchFamily="49" charset="-128"/>
                <a:ea typeface="ＭＳ ゴシック" panose="020B0609070205080204" pitchFamily="49" charset="-128"/>
              </a:rPr>
              <a:t>2100</a:t>
            </a:r>
            <a:r>
              <a:rPr lang="ja-JP" altLang="en-US" sz="1600" dirty="0">
                <a:latin typeface="ＭＳ ゴシック" panose="020B0609070205080204" pitchFamily="49" charset="-128"/>
                <a:ea typeface="ＭＳ ゴシック" panose="020B0609070205080204" pitchFamily="49" charset="-128"/>
              </a:rPr>
              <a:t>年以降も人口の拡大が続く見込み。</a:t>
            </a:r>
            <a:endParaRPr lang="en-US" altLang="ja-JP" sz="1600" dirty="0">
              <a:latin typeface="ＭＳ ゴシック" panose="020B0609070205080204" pitchFamily="49" charset="-128"/>
              <a:ea typeface="ＭＳ ゴシック" panose="020B0609070205080204" pitchFamily="49" charset="-128"/>
            </a:endParaRPr>
          </a:p>
        </p:txBody>
      </p:sp>
      <p:pic>
        <p:nvPicPr>
          <p:cNvPr id="5" name="図 4" descr="グラフ, 折れ線グラフ&#10;&#10;自動的に生成された説明">
            <a:extLst>
              <a:ext uri="{FF2B5EF4-FFF2-40B4-BE49-F238E27FC236}">
                <a16:creationId xmlns:a16="http://schemas.microsoft.com/office/drawing/2014/main" id="{2B6FCCA1-FA22-4D82-B7E6-2136CA13EC57}"/>
              </a:ext>
            </a:extLst>
          </p:cNvPr>
          <p:cNvPicPr>
            <a:picLocks noChangeAspect="1"/>
          </p:cNvPicPr>
          <p:nvPr/>
        </p:nvPicPr>
        <p:blipFill rotWithShape="1">
          <a:blip r:embed="rId2">
            <a:extLst>
              <a:ext uri="{28A0092B-C50C-407E-A947-70E740481C1C}">
                <a14:useLocalDpi xmlns:a14="http://schemas.microsoft.com/office/drawing/2010/main" val="0"/>
              </a:ext>
            </a:extLst>
          </a:blip>
          <a:srcRect t="10519"/>
          <a:stretch/>
        </p:blipFill>
        <p:spPr>
          <a:xfrm>
            <a:off x="884135" y="2092461"/>
            <a:ext cx="8131552" cy="4061224"/>
          </a:xfrm>
          <a:prstGeom prst="rect">
            <a:avLst/>
          </a:prstGeom>
        </p:spPr>
      </p:pic>
      <p:sp>
        <p:nvSpPr>
          <p:cNvPr id="15" name="正方形/長方形 14">
            <a:extLst>
              <a:ext uri="{FF2B5EF4-FFF2-40B4-BE49-F238E27FC236}">
                <a16:creationId xmlns:a16="http://schemas.microsoft.com/office/drawing/2014/main" id="{60367CB7-B442-43F2-9F69-A8ADA370D8BB}"/>
              </a:ext>
            </a:extLst>
          </p:cNvPr>
          <p:cNvSpPr/>
          <p:nvPr/>
        </p:nvSpPr>
        <p:spPr>
          <a:xfrm>
            <a:off x="3738225" y="1529174"/>
            <a:ext cx="2121675" cy="276999"/>
          </a:xfrm>
          <a:prstGeom prst="rect">
            <a:avLst/>
          </a:prstGeom>
        </p:spPr>
        <p:txBody>
          <a:bodyPr wrap="square">
            <a:spAutoFit/>
          </a:bodyPr>
          <a:lstStyle/>
          <a:p>
            <a:r>
              <a:rPr lang="ja-JP" altLang="en-US" sz="1200" b="1" dirty="0"/>
              <a:t>地域別の人口推移予測</a:t>
            </a:r>
          </a:p>
        </p:txBody>
      </p:sp>
      <p:sp>
        <p:nvSpPr>
          <p:cNvPr id="10" name="スライド番号プレースホルダー 2">
            <a:extLst>
              <a:ext uri="{FF2B5EF4-FFF2-40B4-BE49-F238E27FC236}">
                <a16:creationId xmlns:a16="http://schemas.microsoft.com/office/drawing/2014/main" id="{491F735E-AF10-466F-85E9-94507F7DAED4}"/>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3</a:t>
            </a:fld>
            <a:endParaRPr kumimoji="1" lang="ja-JP" altLang="en-US"/>
          </a:p>
        </p:txBody>
      </p:sp>
    </p:spTree>
    <p:extLst>
      <p:ext uri="{BB962C8B-B14F-4D97-AF65-F5344CB8AC3E}">
        <p14:creationId xmlns:p14="http://schemas.microsoft.com/office/powerpoint/2010/main" val="19879579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国際金融都市に向けた取り組み</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830997"/>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国際金融都市実現のため、アジア・世界の活力を呼び込み「金融をテコに発展するグローバル都市」、先駆けた取組みで世界に挑戦する「金融のフロントランナー都市」の２つの都市像を掲げ、取組を推進することを決定。</a:t>
            </a:r>
            <a:endParaRPr lang="en-US" altLang="ja-JP" sz="1600" dirty="0">
              <a:latin typeface="ＭＳ ゴシック" panose="020B0609070205080204" pitchFamily="49" charset="-128"/>
              <a:ea typeface="ＭＳ ゴシック" panose="020B0609070205080204" pitchFamily="49" charset="-128"/>
            </a:endParaRPr>
          </a:p>
        </p:txBody>
      </p:sp>
      <p:sp>
        <p:nvSpPr>
          <p:cNvPr id="8" name="正方形/長方形 7">
            <a:extLst>
              <a:ext uri="{FF2B5EF4-FFF2-40B4-BE49-F238E27FC236}">
                <a16:creationId xmlns:a16="http://schemas.microsoft.com/office/drawing/2014/main" id="{006058A8-8145-4445-98CC-3D2E5C1ED85D}"/>
              </a:ext>
            </a:extLst>
          </p:cNvPr>
          <p:cNvSpPr/>
          <p:nvPr/>
        </p:nvSpPr>
        <p:spPr>
          <a:xfrm>
            <a:off x="2721" y="6549799"/>
            <a:ext cx="9277079" cy="276999"/>
          </a:xfrm>
          <a:prstGeom prst="rect">
            <a:avLst/>
          </a:prstGeom>
          <a:solidFill>
            <a:schemeClr val="bg1"/>
          </a:solidFill>
        </p:spPr>
        <p:txBody>
          <a:bodyPr wrap="square">
            <a:spAutoFit/>
          </a:bodyPr>
          <a:lstStyle/>
          <a:p>
            <a:pPr algn="r"/>
            <a:r>
              <a:rPr lang="ja-JP" altLang="en-US" sz="1200" dirty="0"/>
              <a:t>出所：国際金融都市</a:t>
            </a:r>
            <a:r>
              <a:rPr lang="en-US" altLang="ja-JP" sz="1200" dirty="0"/>
              <a:t>OSAKA</a:t>
            </a:r>
            <a:r>
              <a:rPr lang="ja-JP" altLang="en-US" sz="1200" dirty="0"/>
              <a:t>戦略骨子（</a:t>
            </a:r>
            <a:r>
              <a:rPr lang="en-US" altLang="ja-JP" sz="1200" dirty="0"/>
              <a:t>2021</a:t>
            </a:r>
            <a:r>
              <a:rPr lang="ja-JP" altLang="en-US" sz="1200" dirty="0"/>
              <a:t>年</a:t>
            </a:r>
            <a:r>
              <a:rPr lang="en-US" altLang="ja-JP" sz="1200" dirty="0"/>
              <a:t>9</a:t>
            </a:r>
            <a:r>
              <a:rPr lang="ja-JP" altLang="en-US" sz="1200" dirty="0"/>
              <a:t>月）</a:t>
            </a:r>
            <a:endParaRPr lang="en-US" altLang="ja-JP" sz="1200" dirty="0"/>
          </a:p>
        </p:txBody>
      </p:sp>
      <p:pic>
        <p:nvPicPr>
          <p:cNvPr id="5" name="図 4" descr="グラフィカル ユーザー インターフェイス, テキスト, アプリケーション, メール&#10;&#10;自動的に生成された説明">
            <a:extLst>
              <a:ext uri="{FF2B5EF4-FFF2-40B4-BE49-F238E27FC236}">
                <a16:creationId xmlns:a16="http://schemas.microsoft.com/office/drawing/2014/main" id="{C5B3983E-6139-4632-BD1A-988474CCC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777" y="1660889"/>
            <a:ext cx="9567198" cy="4805482"/>
          </a:xfrm>
          <a:prstGeom prst="rect">
            <a:avLst/>
          </a:prstGeom>
        </p:spPr>
      </p:pic>
      <p:sp>
        <p:nvSpPr>
          <p:cNvPr id="9" name="スライド番号プレースホルダー 2">
            <a:extLst>
              <a:ext uri="{FF2B5EF4-FFF2-40B4-BE49-F238E27FC236}">
                <a16:creationId xmlns:a16="http://schemas.microsoft.com/office/drawing/2014/main" id="{A8DD0F8A-B859-4940-92C5-371DA061EA09}"/>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39</a:t>
            </a:fld>
            <a:endParaRPr kumimoji="1" lang="ja-JP" altLang="en-US" dirty="0"/>
          </a:p>
        </p:txBody>
      </p:sp>
    </p:spTree>
    <p:extLst>
      <p:ext uri="{BB962C8B-B14F-4D97-AF65-F5344CB8AC3E}">
        <p14:creationId xmlns:p14="http://schemas.microsoft.com/office/powerpoint/2010/main" val="4310517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国家戦略特区の展開</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338554"/>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大阪府は府内全域が関西圏国家戦略特区として指定されており、下記のような取組を行っている。</a:t>
            </a:r>
          </a:p>
        </p:txBody>
      </p:sp>
      <p:sp>
        <p:nvSpPr>
          <p:cNvPr id="8" name="正方形/長方形 7">
            <a:extLst>
              <a:ext uri="{FF2B5EF4-FFF2-40B4-BE49-F238E27FC236}">
                <a16:creationId xmlns:a16="http://schemas.microsoft.com/office/drawing/2014/main" id="{006058A8-8145-4445-98CC-3D2E5C1ED85D}"/>
              </a:ext>
            </a:extLst>
          </p:cNvPr>
          <p:cNvSpPr/>
          <p:nvPr/>
        </p:nvSpPr>
        <p:spPr>
          <a:xfrm>
            <a:off x="428896" y="6525617"/>
            <a:ext cx="9124407" cy="276999"/>
          </a:xfrm>
          <a:prstGeom prst="rect">
            <a:avLst/>
          </a:prstGeom>
          <a:solidFill>
            <a:schemeClr val="bg1"/>
          </a:solidFill>
        </p:spPr>
        <p:txBody>
          <a:bodyPr wrap="square">
            <a:spAutoFit/>
          </a:bodyPr>
          <a:lstStyle/>
          <a:p>
            <a:pPr algn="r"/>
            <a:r>
              <a:rPr lang="ja-JP" altLang="en-US" sz="1200" dirty="0"/>
              <a:t>出所：兵庫県資料（内閣官房・内閣府総合サイト　地方創生）</a:t>
            </a:r>
            <a:endParaRPr lang="en-US" altLang="ja-JP" sz="1200" dirty="0"/>
          </a:p>
        </p:txBody>
      </p:sp>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BB502512-84E7-4773-9855-4F5E7A2075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304" y="1212134"/>
            <a:ext cx="6839905" cy="5144218"/>
          </a:xfrm>
          <a:prstGeom prst="rect">
            <a:avLst/>
          </a:prstGeom>
        </p:spPr>
      </p:pic>
      <p:sp>
        <p:nvSpPr>
          <p:cNvPr id="9" name="スライド番号プレースホルダー 2">
            <a:extLst>
              <a:ext uri="{FF2B5EF4-FFF2-40B4-BE49-F238E27FC236}">
                <a16:creationId xmlns:a16="http://schemas.microsoft.com/office/drawing/2014/main" id="{49B2668B-495A-4515-9519-A831488CA64A}"/>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40</a:t>
            </a:fld>
            <a:endParaRPr kumimoji="1" lang="ja-JP" altLang="en-US" dirty="0"/>
          </a:p>
        </p:txBody>
      </p:sp>
    </p:spTree>
    <p:extLst>
      <p:ext uri="{BB962C8B-B14F-4D97-AF65-F5344CB8AC3E}">
        <p14:creationId xmlns:p14="http://schemas.microsoft.com/office/powerpoint/2010/main" val="22477590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国家戦略特区の展開</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338554"/>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関西圏国家戦略特区における今後の取り組みとしては以下のようなものがある。</a:t>
            </a:r>
            <a:r>
              <a:rPr lang="ja-JP" altLang="en-US" sz="1200" dirty="0">
                <a:latin typeface="ＭＳ ゴシック" panose="020B0609070205080204" pitchFamily="49" charset="-128"/>
                <a:ea typeface="ＭＳ ゴシック" panose="020B0609070205080204" pitchFamily="49" charset="-128"/>
              </a:rPr>
              <a:t>（</a:t>
            </a:r>
            <a:r>
              <a:rPr lang="en-US" altLang="ja-JP" sz="1200" dirty="0">
                <a:latin typeface="ＭＳ ゴシック" panose="020B0609070205080204" pitchFamily="49" charset="-128"/>
                <a:ea typeface="ＭＳ ゴシック" panose="020B0609070205080204" pitchFamily="49" charset="-128"/>
              </a:rPr>
              <a:t>2015</a:t>
            </a:r>
            <a:r>
              <a:rPr lang="ja-JP" altLang="en-US" sz="1200" dirty="0">
                <a:latin typeface="ＭＳ ゴシック" panose="020B0609070205080204" pitchFamily="49" charset="-128"/>
                <a:ea typeface="ＭＳ ゴシック" panose="020B0609070205080204" pitchFamily="49" charset="-128"/>
              </a:rPr>
              <a:t>年</a:t>
            </a:r>
            <a:r>
              <a:rPr lang="en-US" altLang="ja-JP" sz="1200" dirty="0">
                <a:latin typeface="ＭＳ ゴシック" panose="020B0609070205080204" pitchFamily="49" charset="-128"/>
                <a:ea typeface="ＭＳ ゴシック" panose="020B0609070205080204" pitchFamily="49" charset="-128"/>
              </a:rPr>
              <a:t>6</a:t>
            </a:r>
            <a:r>
              <a:rPr lang="ja-JP" altLang="en-US" sz="1200" dirty="0">
                <a:latin typeface="ＭＳ ゴシック" panose="020B0609070205080204" pitchFamily="49" charset="-128"/>
                <a:ea typeface="ＭＳ ゴシック" panose="020B0609070205080204" pitchFamily="49" charset="-128"/>
              </a:rPr>
              <a:t>月時点）</a:t>
            </a:r>
            <a:endParaRPr lang="ja-JP" altLang="en-US" sz="1600" dirty="0">
              <a:latin typeface="ＭＳ ゴシック" panose="020B0609070205080204" pitchFamily="49" charset="-128"/>
              <a:ea typeface="ＭＳ ゴシック" panose="020B0609070205080204" pitchFamily="49" charset="-128"/>
            </a:endParaRPr>
          </a:p>
        </p:txBody>
      </p:sp>
      <p:sp>
        <p:nvSpPr>
          <p:cNvPr id="8" name="正方形/長方形 7">
            <a:extLst>
              <a:ext uri="{FF2B5EF4-FFF2-40B4-BE49-F238E27FC236}">
                <a16:creationId xmlns:a16="http://schemas.microsoft.com/office/drawing/2014/main" id="{006058A8-8145-4445-98CC-3D2E5C1ED85D}"/>
              </a:ext>
            </a:extLst>
          </p:cNvPr>
          <p:cNvSpPr/>
          <p:nvPr/>
        </p:nvSpPr>
        <p:spPr>
          <a:xfrm>
            <a:off x="428896" y="6525617"/>
            <a:ext cx="9124407" cy="276999"/>
          </a:xfrm>
          <a:prstGeom prst="rect">
            <a:avLst/>
          </a:prstGeom>
          <a:solidFill>
            <a:schemeClr val="bg1"/>
          </a:solidFill>
        </p:spPr>
        <p:txBody>
          <a:bodyPr wrap="square">
            <a:spAutoFit/>
          </a:bodyPr>
          <a:lstStyle/>
          <a:p>
            <a:pPr algn="r"/>
            <a:r>
              <a:rPr lang="ja-JP" altLang="en-US" sz="1200" dirty="0"/>
              <a:t>出所：兵庫県資料（内閣官房・内閣府総合サイト　地方創生）</a:t>
            </a:r>
            <a:endParaRPr lang="en-US" altLang="ja-JP" sz="1200" dirty="0"/>
          </a:p>
        </p:txBody>
      </p:sp>
      <p:sp>
        <p:nvSpPr>
          <p:cNvPr id="9" name="スライド番号プレースホルダー 2">
            <a:extLst>
              <a:ext uri="{FF2B5EF4-FFF2-40B4-BE49-F238E27FC236}">
                <a16:creationId xmlns:a16="http://schemas.microsoft.com/office/drawing/2014/main" id="{49B2668B-495A-4515-9519-A831488CA64A}"/>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41</a:t>
            </a:fld>
            <a:endParaRPr kumimoji="1" lang="ja-JP" altLang="en-US" dirty="0"/>
          </a:p>
        </p:txBody>
      </p:sp>
      <p:pic>
        <p:nvPicPr>
          <p:cNvPr id="3" name="図 2" descr="テキスト が含まれている画像&#10;&#10;自動的に生成された説明">
            <a:extLst>
              <a:ext uri="{FF2B5EF4-FFF2-40B4-BE49-F238E27FC236}">
                <a16:creationId xmlns:a16="http://schemas.microsoft.com/office/drawing/2014/main" id="{DA21C186-CFEC-49B3-ADCA-54C2324AF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902" y="1122637"/>
            <a:ext cx="7222195" cy="5323212"/>
          </a:xfrm>
          <a:prstGeom prst="rect">
            <a:avLst/>
          </a:prstGeom>
        </p:spPr>
      </p:pic>
    </p:spTree>
    <p:extLst>
      <p:ext uri="{BB962C8B-B14F-4D97-AF65-F5344CB8AC3E}">
        <p14:creationId xmlns:p14="http://schemas.microsoft.com/office/powerpoint/2010/main" val="24181888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大阪周辺の大学・研究機関の集積</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338554"/>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大阪府域における大学数、学生数はともに全国２位である。</a:t>
            </a:r>
          </a:p>
        </p:txBody>
      </p:sp>
      <p:pic>
        <p:nvPicPr>
          <p:cNvPr id="5" name="Picture 2">
            <a:extLst>
              <a:ext uri="{FF2B5EF4-FFF2-40B4-BE49-F238E27FC236}">
                <a16:creationId xmlns:a16="http://schemas.microsoft.com/office/drawing/2014/main" id="{E964FA0D-3BD0-4F36-BA59-19609B17036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8427" t="28312" r="34775" b="27437"/>
          <a:stretch/>
        </p:blipFill>
        <p:spPr bwMode="auto">
          <a:xfrm>
            <a:off x="306976" y="1771767"/>
            <a:ext cx="5028594" cy="4898993"/>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sp>
        <p:nvSpPr>
          <p:cNvPr id="7" name="テキスト ボックス 6">
            <a:extLst>
              <a:ext uri="{FF2B5EF4-FFF2-40B4-BE49-F238E27FC236}">
                <a16:creationId xmlns:a16="http://schemas.microsoft.com/office/drawing/2014/main" id="{8F3C0BB5-AA0C-44C5-9029-40C8831DCE8D}"/>
              </a:ext>
            </a:extLst>
          </p:cNvPr>
          <p:cNvSpPr txBox="1"/>
          <p:nvPr/>
        </p:nvSpPr>
        <p:spPr>
          <a:xfrm>
            <a:off x="3658471" y="5234717"/>
            <a:ext cx="1110524" cy="287443"/>
          </a:xfrm>
          <a:prstGeom prst="roundRect">
            <a:avLst>
              <a:gd name="adj" fmla="val 50000"/>
            </a:avLst>
          </a:prstGeom>
          <a:noFill/>
          <a:ln>
            <a:noFill/>
          </a:ln>
        </p:spPr>
        <p:txBody>
          <a:bodyPr wrap="square" lIns="0" tIns="0" rIns="0" bIns="0" rtlCol="0" anchor="ctr">
            <a:noAutofit/>
          </a:bodyPr>
          <a:lstStyle/>
          <a:p>
            <a:pPr algn="ctr" defTabSz="912310"/>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府立産業技術</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912310"/>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総合研究所</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a:extLst>
              <a:ext uri="{FF2B5EF4-FFF2-40B4-BE49-F238E27FC236}">
                <a16:creationId xmlns:a16="http://schemas.microsoft.com/office/drawing/2014/main" id="{FA7FB8E6-4585-42A7-98B1-F480BF3D749C}"/>
              </a:ext>
            </a:extLst>
          </p:cNvPr>
          <p:cNvSpPr txBox="1"/>
          <p:nvPr/>
        </p:nvSpPr>
        <p:spPr>
          <a:xfrm>
            <a:off x="4962686" y="3924040"/>
            <a:ext cx="1138057" cy="197071"/>
          </a:xfrm>
          <a:prstGeom prst="roundRect">
            <a:avLst>
              <a:gd name="adj" fmla="val 50000"/>
            </a:avLst>
          </a:prstGeom>
          <a:solidFill>
            <a:schemeClr val="bg1"/>
          </a:solidFill>
          <a:ln>
            <a:noFill/>
          </a:ln>
        </p:spPr>
        <p:txBody>
          <a:bodyPr wrap="square" lIns="0" tIns="0" rIns="0" bIns="0" rtlCol="0" anchor="ctr">
            <a:noAutofit/>
          </a:bodyPr>
          <a:lstStyle/>
          <a:p>
            <a:pPr algn="ctr" defTabSz="912310"/>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関西光科学研究所</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87A149C9-180F-4E55-8387-A356EE1311C2}"/>
              </a:ext>
            </a:extLst>
          </p:cNvPr>
          <p:cNvSpPr txBox="1"/>
          <p:nvPr/>
        </p:nvSpPr>
        <p:spPr>
          <a:xfrm>
            <a:off x="2290081" y="2106440"/>
            <a:ext cx="1173144" cy="138499"/>
          </a:xfrm>
          <a:prstGeom prst="roundRect">
            <a:avLst>
              <a:gd name="adj" fmla="val 50000"/>
            </a:avLst>
          </a:prstGeom>
          <a:solidFill>
            <a:schemeClr val="bg1"/>
          </a:solidFill>
          <a:ln>
            <a:noFill/>
          </a:ln>
        </p:spPr>
        <p:txBody>
          <a:bodyPr wrap="square" lIns="0" tIns="0" rIns="0" bIns="0" rtlCol="0" anchor="ctr">
            <a:noAutofit/>
          </a:bodyPr>
          <a:lstStyle/>
          <a:p>
            <a:pPr algn="ctr" defTabSz="912310"/>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医薬基盤研究所</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6D90EDD5-C299-48C2-8596-290426B93160}"/>
              </a:ext>
            </a:extLst>
          </p:cNvPr>
          <p:cNvSpPr txBox="1"/>
          <p:nvPr/>
        </p:nvSpPr>
        <p:spPr>
          <a:xfrm>
            <a:off x="1409180" y="2989461"/>
            <a:ext cx="1846828" cy="138499"/>
          </a:xfrm>
          <a:prstGeom prst="roundRect">
            <a:avLst>
              <a:gd name="adj" fmla="val 50000"/>
            </a:avLst>
          </a:prstGeom>
          <a:solidFill>
            <a:schemeClr val="bg1"/>
          </a:solidFill>
          <a:ln>
            <a:noFill/>
          </a:ln>
        </p:spPr>
        <p:txBody>
          <a:bodyPr wrap="square" lIns="0" tIns="0" rIns="0" bIns="0" rtlCol="0" anchor="ctr">
            <a:noAutofit/>
          </a:bodyPr>
          <a:lstStyle/>
          <a:p>
            <a:pPr algn="ctr" defTabSz="912310"/>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産業技術総合研究所関西センター</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フリーフォーム 287">
            <a:extLst>
              <a:ext uri="{FF2B5EF4-FFF2-40B4-BE49-F238E27FC236}">
                <a16:creationId xmlns:a16="http://schemas.microsoft.com/office/drawing/2014/main" id="{4D010A89-7F50-4A4C-8958-563EFDCAA648}"/>
              </a:ext>
            </a:extLst>
          </p:cNvPr>
          <p:cNvSpPr/>
          <p:nvPr/>
        </p:nvSpPr>
        <p:spPr>
          <a:xfrm>
            <a:off x="3477241" y="5112732"/>
            <a:ext cx="1207334" cy="413238"/>
          </a:xfrm>
          <a:custGeom>
            <a:avLst/>
            <a:gdLst>
              <a:gd name="connsiteX0" fmla="*/ 257175 w 257175"/>
              <a:gd name="connsiteY0" fmla="*/ 714375 h 714375"/>
              <a:gd name="connsiteX1" fmla="*/ 123825 w 257175"/>
              <a:gd name="connsiteY1" fmla="*/ 714375 h 714375"/>
              <a:gd name="connsiteX2" fmla="*/ 0 w 257175"/>
              <a:gd name="connsiteY2" fmla="*/ 0 h 714375"/>
              <a:gd name="connsiteX0" fmla="*/ 704880 w 704880"/>
              <a:gd name="connsiteY0" fmla="*/ 688029 h 714375"/>
              <a:gd name="connsiteX1" fmla="*/ 123825 w 704880"/>
              <a:gd name="connsiteY1" fmla="*/ 714375 h 714375"/>
              <a:gd name="connsiteX2" fmla="*/ 0 w 704880"/>
              <a:gd name="connsiteY2" fmla="*/ 0 h 714375"/>
              <a:gd name="connsiteX0" fmla="*/ 704880 w 704880"/>
              <a:gd name="connsiteY0" fmla="*/ 727548 h 727548"/>
              <a:gd name="connsiteX1" fmla="*/ 123825 w 704880"/>
              <a:gd name="connsiteY1" fmla="*/ 714375 h 727548"/>
              <a:gd name="connsiteX2" fmla="*/ 0 w 704880"/>
              <a:gd name="connsiteY2" fmla="*/ 0 h 727548"/>
              <a:gd name="connsiteX0" fmla="*/ 709357 w 709357"/>
              <a:gd name="connsiteY0" fmla="*/ 727548 h 727548"/>
              <a:gd name="connsiteX1" fmla="*/ 123825 w 709357"/>
              <a:gd name="connsiteY1" fmla="*/ 714375 h 727548"/>
              <a:gd name="connsiteX2" fmla="*/ 0 w 709357"/>
              <a:gd name="connsiteY2" fmla="*/ 0 h 727548"/>
              <a:gd name="connsiteX0" fmla="*/ 709357 w 709357"/>
              <a:gd name="connsiteY0" fmla="*/ 714375 h 714375"/>
              <a:gd name="connsiteX1" fmla="*/ 123825 w 709357"/>
              <a:gd name="connsiteY1" fmla="*/ 714375 h 714375"/>
              <a:gd name="connsiteX2" fmla="*/ 0 w 709357"/>
              <a:gd name="connsiteY2" fmla="*/ 0 h 714375"/>
            </a:gdLst>
            <a:ahLst/>
            <a:cxnLst>
              <a:cxn ang="0">
                <a:pos x="connsiteX0" y="connsiteY0"/>
              </a:cxn>
              <a:cxn ang="0">
                <a:pos x="connsiteX1" y="connsiteY1"/>
              </a:cxn>
              <a:cxn ang="0">
                <a:pos x="connsiteX2" y="connsiteY2"/>
              </a:cxn>
            </a:cxnLst>
            <a:rect l="l" t="t" r="r" b="b"/>
            <a:pathLst>
              <a:path w="709357" h="714375">
                <a:moveTo>
                  <a:pt x="709357" y="714375"/>
                </a:moveTo>
                <a:lnTo>
                  <a:pt x="123825" y="714375"/>
                </a:lnTo>
                <a:lnTo>
                  <a:pt x="0" y="0"/>
                </a:lnTo>
              </a:path>
            </a:pathLst>
          </a:custGeom>
          <a:noFill/>
          <a:ln w="9525">
            <a:solidFill>
              <a:schemeClr val="tx1">
                <a:lumMod val="65000"/>
                <a:lumOff val="35000"/>
              </a:schemeClr>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フリーフォーム 288">
            <a:extLst>
              <a:ext uri="{FF2B5EF4-FFF2-40B4-BE49-F238E27FC236}">
                <a16:creationId xmlns:a16="http://schemas.microsoft.com/office/drawing/2014/main" id="{2E5249C0-3B52-4F52-A878-0535CDCC997A}"/>
              </a:ext>
            </a:extLst>
          </p:cNvPr>
          <p:cNvSpPr/>
          <p:nvPr/>
        </p:nvSpPr>
        <p:spPr>
          <a:xfrm>
            <a:off x="2001131" y="3468644"/>
            <a:ext cx="663686" cy="276225"/>
          </a:xfrm>
          <a:custGeom>
            <a:avLst/>
            <a:gdLst>
              <a:gd name="connsiteX0" fmla="*/ 0 w 581025"/>
              <a:gd name="connsiteY0" fmla="*/ 0 h 523875"/>
              <a:gd name="connsiteX1" fmla="*/ 304800 w 581025"/>
              <a:gd name="connsiteY1" fmla="*/ 0 h 523875"/>
              <a:gd name="connsiteX2" fmla="*/ 581025 w 581025"/>
              <a:gd name="connsiteY2" fmla="*/ 523875 h 523875"/>
              <a:gd name="connsiteX3" fmla="*/ 581025 w 581025"/>
              <a:gd name="connsiteY3" fmla="*/ 523875 h 523875"/>
              <a:gd name="connsiteX0" fmla="*/ 0 w 581025"/>
              <a:gd name="connsiteY0" fmla="*/ 0 h 523875"/>
              <a:gd name="connsiteX1" fmla="*/ 304800 w 581025"/>
              <a:gd name="connsiteY1" fmla="*/ 0 h 523875"/>
              <a:gd name="connsiteX2" fmla="*/ 581025 w 581025"/>
              <a:gd name="connsiteY2" fmla="*/ 523875 h 523875"/>
              <a:gd name="connsiteX3" fmla="*/ 438150 w 581025"/>
              <a:gd name="connsiteY3" fmla="*/ 228600 h 523875"/>
              <a:gd name="connsiteX0" fmla="*/ 0 w 581025"/>
              <a:gd name="connsiteY0" fmla="*/ 0 h 523875"/>
              <a:gd name="connsiteX1" fmla="*/ 304800 w 581025"/>
              <a:gd name="connsiteY1" fmla="*/ 0 h 523875"/>
              <a:gd name="connsiteX2" fmla="*/ 581025 w 581025"/>
              <a:gd name="connsiteY2" fmla="*/ 523875 h 523875"/>
              <a:gd name="connsiteX0" fmla="*/ 0 w 447675"/>
              <a:gd name="connsiteY0" fmla="*/ 0 h 276225"/>
              <a:gd name="connsiteX1" fmla="*/ 304800 w 447675"/>
              <a:gd name="connsiteY1" fmla="*/ 0 h 276225"/>
              <a:gd name="connsiteX2" fmla="*/ 447675 w 447675"/>
              <a:gd name="connsiteY2" fmla="*/ 276225 h 276225"/>
            </a:gdLst>
            <a:ahLst/>
            <a:cxnLst>
              <a:cxn ang="0">
                <a:pos x="connsiteX0" y="connsiteY0"/>
              </a:cxn>
              <a:cxn ang="0">
                <a:pos x="connsiteX1" y="connsiteY1"/>
              </a:cxn>
              <a:cxn ang="0">
                <a:pos x="connsiteX2" y="connsiteY2"/>
              </a:cxn>
            </a:cxnLst>
            <a:rect l="l" t="t" r="r" b="b"/>
            <a:pathLst>
              <a:path w="447675" h="276225">
                <a:moveTo>
                  <a:pt x="0" y="0"/>
                </a:moveTo>
                <a:lnTo>
                  <a:pt x="304800" y="0"/>
                </a:lnTo>
                <a:lnTo>
                  <a:pt x="447675" y="276225"/>
                </a:lnTo>
              </a:path>
            </a:pathLst>
          </a:custGeom>
          <a:noFill/>
          <a:ln w="9525">
            <a:solidFill>
              <a:schemeClr val="tx1">
                <a:lumMod val="65000"/>
                <a:lumOff val="35000"/>
              </a:schemeClr>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フリーフォーム 293">
            <a:extLst>
              <a:ext uri="{FF2B5EF4-FFF2-40B4-BE49-F238E27FC236}">
                <a16:creationId xmlns:a16="http://schemas.microsoft.com/office/drawing/2014/main" id="{D602597A-E516-4631-A657-0BEB8C89A3BF}"/>
              </a:ext>
            </a:extLst>
          </p:cNvPr>
          <p:cNvSpPr/>
          <p:nvPr/>
        </p:nvSpPr>
        <p:spPr>
          <a:xfrm>
            <a:off x="614339" y="4127371"/>
            <a:ext cx="1962104" cy="721490"/>
          </a:xfrm>
          <a:custGeom>
            <a:avLst/>
            <a:gdLst>
              <a:gd name="connsiteX0" fmla="*/ 0 w 358140"/>
              <a:gd name="connsiteY0" fmla="*/ 426720 h 426720"/>
              <a:gd name="connsiteX1" fmla="*/ 0 w 358140"/>
              <a:gd name="connsiteY1" fmla="*/ 426720 h 426720"/>
              <a:gd name="connsiteX2" fmla="*/ 236220 w 358140"/>
              <a:gd name="connsiteY2" fmla="*/ 426720 h 426720"/>
              <a:gd name="connsiteX3" fmla="*/ 358140 w 358140"/>
              <a:gd name="connsiteY3" fmla="*/ 0 h 426720"/>
              <a:gd name="connsiteX0" fmla="*/ 0 w 362683"/>
              <a:gd name="connsiteY0" fmla="*/ 481162 h 481162"/>
              <a:gd name="connsiteX1" fmla="*/ 0 w 362683"/>
              <a:gd name="connsiteY1" fmla="*/ 481162 h 481162"/>
              <a:gd name="connsiteX2" fmla="*/ 236220 w 362683"/>
              <a:gd name="connsiteY2" fmla="*/ 481162 h 481162"/>
              <a:gd name="connsiteX3" fmla="*/ 362683 w 362683"/>
              <a:gd name="connsiteY3" fmla="*/ 0 h 481162"/>
              <a:gd name="connsiteX0" fmla="*/ 1024852 w 1387535"/>
              <a:gd name="connsiteY0" fmla="*/ 481162 h 507294"/>
              <a:gd name="connsiteX1" fmla="*/ 0 w 1387535"/>
              <a:gd name="connsiteY1" fmla="*/ 507294 h 507294"/>
              <a:gd name="connsiteX2" fmla="*/ 1261072 w 1387535"/>
              <a:gd name="connsiteY2" fmla="*/ 481162 h 507294"/>
              <a:gd name="connsiteX3" fmla="*/ 1387535 w 1387535"/>
              <a:gd name="connsiteY3" fmla="*/ 0 h 507294"/>
              <a:gd name="connsiteX0" fmla="*/ 1041004 w 1403687"/>
              <a:gd name="connsiteY0" fmla="*/ 481162 h 483761"/>
              <a:gd name="connsiteX1" fmla="*/ 0 w 1403687"/>
              <a:gd name="connsiteY1" fmla="*/ 481871 h 483761"/>
              <a:gd name="connsiteX2" fmla="*/ 1277224 w 1403687"/>
              <a:gd name="connsiteY2" fmla="*/ 481162 h 483761"/>
              <a:gd name="connsiteX3" fmla="*/ 1403687 w 1403687"/>
              <a:gd name="connsiteY3" fmla="*/ 0 h 483761"/>
            </a:gdLst>
            <a:ahLst/>
            <a:cxnLst>
              <a:cxn ang="0">
                <a:pos x="connsiteX0" y="connsiteY0"/>
              </a:cxn>
              <a:cxn ang="0">
                <a:pos x="connsiteX1" y="connsiteY1"/>
              </a:cxn>
              <a:cxn ang="0">
                <a:pos x="connsiteX2" y="connsiteY2"/>
              </a:cxn>
              <a:cxn ang="0">
                <a:pos x="connsiteX3" y="connsiteY3"/>
              </a:cxn>
            </a:cxnLst>
            <a:rect l="l" t="t" r="r" b="b"/>
            <a:pathLst>
              <a:path w="1403687" h="483761">
                <a:moveTo>
                  <a:pt x="1041004" y="481162"/>
                </a:moveTo>
                <a:cubicBezTo>
                  <a:pt x="699387" y="489873"/>
                  <a:pt x="341617" y="473160"/>
                  <a:pt x="0" y="481871"/>
                </a:cubicBezTo>
                <a:lnTo>
                  <a:pt x="1277224" y="481162"/>
                </a:lnTo>
                <a:cubicBezTo>
                  <a:pt x="1317864" y="338922"/>
                  <a:pt x="1363047" y="142240"/>
                  <a:pt x="1403687" y="0"/>
                </a:cubicBezTo>
              </a:path>
            </a:pathLst>
          </a:custGeom>
          <a:noFill/>
          <a:ln w="9525">
            <a:solidFill>
              <a:schemeClr val="tx1">
                <a:lumMod val="65000"/>
                <a:lumOff val="35000"/>
              </a:schemeClr>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9" name="フリーフォーム 294">
            <a:extLst>
              <a:ext uri="{FF2B5EF4-FFF2-40B4-BE49-F238E27FC236}">
                <a16:creationId xmlns:a16="http://schemas.microsoft.com/office/drawing/2014/main" id="{A4DBD8D0-4573-4B38-A1BF-9FFC1693A855}"/>
              </a:ext>
            </a:extLst>
          </p:cNvPr>
          <p:cNvSpPr/>
          <p:nvPr/>
        </p:nvSpPr>
        <p:spPr>
          <a:xfrm>
            <a:off x="1443463" y="3146842"/>
            <a:ext cx="2011116" cy="52070"/>
          </a:xfrm>
          <a:custGeom>
            <a:avLst/>
            <a:gdLst>
              <a:gd name="connsiteX0" fmla="*/ 0 w 228600"/>
              <a:gd name="connsiteY0" fmla="*/ 0 h 107950"/>
              <a:gd name="connsiteX1" fmla="*/ 146050 w 228600"/>
              <a:gd name="connsiteY1" fmla="*/ 0 h 107950"/>
              <a:gd name="connsiteX2" fmla="*/ 228600 w 228600"/>
              <a:gd name="connsiteY2" fmla="*/ 107950 h 107950"/>
              <a:gd name="connsiteX0" fmla="*/ 0 w 1965960"/>
              <a:gd name="connsiteY0" fmla="*/ 31595 h 107950"/>
              <a:gd name="connsiteX1" fmla="*/ 1883410 w 1965960"/>
              <a:gd name="connsiteY1" fmla="*/ 0 h 107950"/>
              <a:gd name="connsiteX2" fmla="*/ 1965960 w 1965960"/>
              <a:gd name="connsiteY2" fmla="*/ 107950 h 107950"/>
              <a:gd name="connsiteX0" fmla="*/ 0 w 2011116"/>
              <a:gd name="connsiteY0" fmla="*/ 8191 h 107950"/>
              <a:gd name="connsiteX1" fmla="*/ 1928566 w 2011116"/>
              <a:gd name="connsiteY1" fmla="*/ 0 h 107950"/>
              <a:gd name="connsiteX2" fmla="*/ 2011116 w 2011116"/>
              <a:gd name="connsiteY2" fmla="*/ 107950 h 107950"/>
            </a:gdLst>
            <a:ahLst/>
            <a:cxnLst>
              <a:cxn ang="0">
                <a:pos x="connsiteX0" y="connsiteY0"/>
              </a:cxn>
              <a:cxn ang="0">
                <a:pos x="connsiteX1" y="connsiteY1"/>
              </a:cxn>
              <a:cxn ang="0">
                <a:pos x="connsiteX2" y="connsiteY2"/>
              </a:cxn>
            </a:cxnLst>
            <a:rect l="l" t="t" r="r" b="b"/>
            <a:pathLst>
              <a:path w="2011116" h="107950">
                <a:moveTo>
                  <a:pt x="0" y="8191"/>
                </a:moveTo>
                <a:lnTo>
                  <a:pt x="1928566" y="0"/>
                </a:lnTo>
                <a:lnTo>
                  <a:pt x="2011116" y="107950"/>
                </a:lnTo>
              </a:path>
            </a:pathLst>
          </a:custGeom>
          <a:noFill/>
          <a:ln w="9525">
            <a:solidFill>
              <a:schemeClr val="tx1">
                <a:lumMod val="65000"/>
                <a:lumOff val="35000"/>
              </a:schemeClr>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 name="フリーフォーム 295">
            <a:extLst>
              <a:ext uri="{FF2B5EF4-FFF2-40B4-BE49-F238E27FC236}">
                <a16:creationId xmlns:a16="http://schemas.microsoft.com/office/drawing/2014/main" id="{9230D5A5-BAAA-4B8C-84C6-5FFE4875AF6E}"/>
              </a:ext>
            </a:extLst>
          </p:cNvPr>
          <p:cNvSpPr/>
          <p:nvPr/>
        </p:nvSpPr>
        <p:spPr>
          <a:xfrm>
            <a:off x="1838360" y="2836028"/>
            <a:ext cx="1800369" cy="480324"/>
          </a:xfrm>
          <a:custGeom>
            <a:avLst/>
            <a:gdLst>
              <a:gd name="connsiteX0" fmla="*/ 0 w 285750"/>
              <a:gd name="connsiteY0" fmla="*/ 0 h 412750"/>
              <a:gd name="connsiteX1" fmla="*/ 139700 w 285750"/>
              <a:gd name="connsiteY1" fmla="*/ 0 h 412750"/>
              <a:gd name="connsiteX2" fmla="*/ 285750 w 285750"/>
              <a:gd name="connsiteY2" fmla="*/ 412750 h 412750"/>
              <a:gd name="connsiteX0" fmla="*/ 0 w 346710"/>
              <a:gd name="connsiteY0" fmla="*/ 0 h 603250"/>
              <a:gd name="connsiteX1" fmla="*/ 139700 w 346710"/>
              <a:gd name="connsiteY1" fmla="*/ 0 h 603250"/>
              <a:gd name="connsiteX2" fmla="*/ 346710 w 346710"/>
              <a:gd name="connsiteY2" fmla="*/ 603250 h 603250"/>
              <a:gd name="connsiteX0" fmla="*/ 0 w 2448867"/>
              <a:gd name="connsiteY0" fmla="*/ 10577 h 603250"/>
              <a:gd name="connsiteX1" fmla="*/ 2241857 w 2448867"/>
              <a:gd name="connsiteY1" fmla="*/ 0 h 603250"/>
              <a:gd name="connsiteX2" fmla="*/ 2448867 w 2448867"/>
              <a:gd name="connsiteY2" fmla="*/ 603250 h 603250"/>
            </a:gdLst>
            <a:ahLst/>
            <a:cxnLst>
              <a:cxn ang="0">
                <a:pos x="connsiteX0" y="connsiteY0"/>
              </a:cxn>
              <a:cxn ang="0">
                <a:pos x="connsiteX1" y="connsiteY1"/>
              </a:cxn>
              <a:cxn ang="0">
                <a:pos x="connsiteX2" y="connsiteY2"/>
              </a:cxn>
            </a:cxnLst>
            <a:rect l="l" t="t" r="r" b="b"/>
            <a:pathLst>
              <a:path w="2448867" h="603250">
                <a:moveTo>
                  <a:pt x="0" y="10577"/>
                </a:moveTo>
                <a:lnTo>
                  <a:pt x="2241857" y="0"/>
                </a:lnTo>
                <a:cubicBezTo>
                  <a:pt x="2290540" y="137583"/>
                  <a:pt x="2400184" y="465667"/>
                  <a:pt x="2448867" y="603250"/>
                </a:cubicBezTo>
              </a:path>
            </a:pathLst>
          </a:custGeom>
          <a:noFill/>
          <a:ln w="9525">
            <a:solidFill>
              <a:schemeClr val="tx1">
                <a:lumMod val="65000"/>
                <a:lumOff val="35000"/>
              </a:schemeClr>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 name="フリーフォーム 296">
            <a:extLst>
              <a:ext uri="{FF2B5EF4-FFF2-40B4-BE49-F238E27FC236}">
                <a16:creationId xmlns:a16="http://schemas.microsoft.com/office/drawing/2014/main" id="{E641BDB1-3387-4163-88C6-B95F6163BCCB}"/>
              </a:ext>
            </a:extLst>
          </p:cNvPr>
          <p:cNvSpPr/>
          <p:nvPr/>
        </p:nvSpPr>
        <p:spPr>
          <a:xfrm>
            <a:off x="2361604" y="2267264"/>
            <a:ext cx="1386205" cy="845373"/>
          </a:xfrm>
          <a:custGeom>
            <a:avLst/>
            <a:gdLst>
              <a:gd name="connsiteX0" fmla="*/ 0 w 508000"/>
              <a:gd name="connsiteY0" fmla="*/ 0 h 584200"/>
              <a:gd name="connsiteX1" fmla="*/ 203200 w 508000"/>
              <a:gd name="connsiteY1" fmla="*/ 0 h 584200"/>
              <a:gd name="connsiteX2" fmla="*/ 508000 w 508000"/>
              <a:gd name="connsiteY2" fmla="*/ 584200 h 584200"/>
              <a:gd name="connsiteX3" fmla="*/ 508000 w 508000"/>
              <a:gd name="connsiteY3" fmla="*/ 584200 h 584200"/>
              <a:gd name="connsiteX4" fmla="*/ 508000 w 508000"/>
              <a:gd name="connsiteY4" fmla="*/ 584200 h 584200"/>
              <a:gd name="connsiteX0" fmla="*/ 0 w 508000"/>
              <a:gd name="connsiteY0" fmla="*/ 0 h 584200"/>
              <a:gd name="connsiteX1" fmla="*/ 203200 w 508000"/>
              <a:gd name="connsiteY1" fmla="*/ 0 h 584200"/>
              <a:gd name="connsiteX2" fmla="*/ 508000 w 508000"/>
              <a:gd name="connsiteY2" fmla="*/ 584200 h 584200"/>
              <a:gd name="connsiteX3" fmla="*/ 508000 w 508000"/>
              <a:gd name="connsiteY3" fmla="*/ 584200 h 584200"/>
              <a:gd name="connsiteX0" fmla="*/ 0 w 508000"/>
              <a:gd name="connsiteY0" fmla="*/ 0 h 683260"/>
              <a:gd name="connsiteX1" fmla="*/ 203200 w 508000"/>
              <a:gd name="connsiteY1" fmla="*/ 0 h 683260"/>
              <a:gd name="connsiteX2" fmla="*/ 508000 w 508000"/>
              <a:gd name="connsiteY2" fmla="*/ 584200 h 683260"/>
              <a:gd name="connsiteX3" fmla="*/ 508000 w 508000"/>
              <a:gd name="connsiteY3" fmla="*/ 683260 h 683260"/>
              <a:gd name="connsiteX0" fmla="*/ 0 w 508000"/>
              <a:gd name="connsiteY0" fmla="*/ 0 h 584200"/>
              <a:gd name="connsiteX1" fmla="*/ 203200 w 508000"/>
              <a:gd name="connsiteY1" fmla="*/ 0 h 584200"/>
              <a:gd name="connsiteX2" fmla="*/ 508000 w 508000"/>
              <a:gd name="connsiteY2" fmla="*/ 584200 h 584200"/>
              <a:gd name="connsiteX0" fmla="*/ 0 w 492760"/>
              <a:gd name="connsiteY0" fmla="*/ 0 h 675640"/>
              <a:gd name="connsiteX1" fmla="*/ 203200 w 492760"/>
              <a:gd name="connsiteY1" fmla="*/ 0 h 675640"/>
              <a:gd name="connsiteX2" fmla="*/ 492760 w 492760"/>
              <a:gd name="connsiteY2" fmla="*/ 675640 h 675640"/>
              <a:gd name="connsiteX0" fmla="*/ 0 w 502285"/>
              <a:gd name="connsiteY0" fmla="*/ 0 h 704215"/>
              <a:gd name="connsiteX1" fmla="*/ 203200 w 502285"/>
              <a:gd name="connsiteY1" fmla="*/ 0 h 704215"/>
              <a:gd name="connsiteX2" fmla="*/ 502285 w 502285"/>
              <a:gd name="connsiteY2" fmla="*/ 704215 h 704215"/>
              <a:gd name="connsiteX0" fmla="*/ 0 w 1386205"/>
              <a:gd name="connsiteY0" fmla="*/ 0 h 704215"/>
              <a:gd name="connsiteX1" fmla="*/ 1087120 w 1386205"/>
              <a:gd name="connsiteY1" fmla="*/ 0 h 704215"/>
              <a:gd name="connsiteX2" fmla="*/ 1386205 w 1386205"/>
              <a:gd name="connsiteY2" fmla="*/ 704215 h 704215"/>
            </a:gdLst>
            <a:ahLst/>
            <a:cxnLst>
              <a:cxn ang="0">
                <a:pos x="connsiteX0" y="connsiteY0"/>
              </a:cxn>
              <a:cxn ang="0">
                <a:pos x="connsiteX1" y="connsiteY1"/>
              </a:cxn>
              <a:cxn ang="0">
                <a:pos x="connsiteX2" y="connsiteY2"/>
              </a:cxn>
            </a:cxnLst>
            <a:rect l="l" t="t" r="r" b="b"/>
            <a:pathLst>
              <a:path w="1386205" h="704215">
                <a:moveTo>
                  <a:pt x="0" y="0"/>
                </a:moveTo>
                <a:lnTo>
                  <a:pt x="1087120" y="0"/>
                </a:lnTo>
                <a:cubicBezTo>
                  <a:pt x="1183640" y="225213"/>
                  <a:pt x="1289685" y="479002"/>
                  <a:pt x="1386205" y="704215"/>
                </a:cubicBezTo>
              </a:path>
            </a:pathLst>
          </a:custGeom>
          <a:noFill/>
          <a:ln w="9525">
            <a:solidFill>
              <a:schemeClr val="tx1">
                <a:lumMod val="65000"/>
                <a:lumOff val="35000"/>
              </a:schemeClr>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 name="フリーフォーム 297">
            <a:extLst>
              <a:ext uri="{FF2B5EF4-FFF2-40B4-BE49-F238E27FC236}">
                <a16:creationId xmlns:a16="http://schemas.microsoft.com/office/drawing/2014/main" id="{CA5F2398-751A-4046-9E04-496351093873}"/>
              </a:ext>
            </a:extLst>
          </p:cNvPr>
          <p:cNvSpPr/>
          <p:nvPr/>
        </p:nvSpPr>
        <p:spPr>
          <a:xfrm>
            <a:off x="4724579" y="1984981"/>
            <a:ext cx="696720" cy="407481"/>
          </a:xfrm>
          <a:custGeom>
            <a:avLst/>
            <a:gdLst>
              <a:gd name="connsiteX0" fmla="*/ 317500 w 317500"/>
              <a:gd name="connsiteY0" fmla="*/ 0 h 260350"/>
              <a:gd name="connsiteX1" fmla="*/ 107950 w 317500"/>
              <a:gd name="connsiteY1" fmla="*/ 0 h 260350"/>
              <a:gd name="connsiteX2" fmla="*/ 0 w 317500"/>
              <a:gd name="connsiteY2" fmla="*/ 260350 h 260350"/>
            </a:gdLst>
            <a:ahLst/>
            <a:cxnLst>
              <a:cxn ang="0">
                <a:pos x="connsiteX0" y="connsiteY0"/>
              </a:cxn>
              <a:cxn ang="0">
                <a:pos x="connsiteX1" y="connsiteY1"/>
              </a:cxn>
              <a:cxn ang="0">
                <a:pos x="connsiteX2" y="connsiteY2"/>
              </a:cxn>
            </a:cxnLst>
            <a:rect l="l" t="t" r="r" b="b"/>
            <a:pathLst>
              <a:path w="317500" h="260350">
                <a:moveTo>
                  <a:pt x="317500" y="0"/>
                </a:moveTo>
                <a:lnTo>
                  <a:pt x="107950" y="0"/>
                </a:lnTo>
                <a:lnTo>
                  <a:pt x="0" y="260350"/>
                </a:lnTo>
              </a:path>
            </a:pathLst>
          </a:custGeom>
          <a:noFill/>
          <a:ln w="9525">
            <a:solidFill>
              <a:schemeClr val="tx1">
                <a:lumMod val="65000"/>
                <a:lumOff val="35000"/>
              </a:schemeClr>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 name="テキスト ボックス 22">
            <a:extLst>
              <a:ext uri="{FF2B5EF4-FFF2-40B4-BE49-F238E27FC236}">
                <a16:creationId xmlns:a16="http://schemas.microsoft.com/office/drawing/2014/main" id="{86C1927C-74CD-4E0F-ABC8-FEE722BA91D2}"/>
              </a:ext>
            </a:extLst>
          </p:cNvPr>
          <p:cNvSpPr txBox="1"/>
          <p:nvPr/>
        </p:nvSpPr>
        <p:spPr>
          <a:xfrm>
            <a:off x="4400100" y="4845848"/>
            <a:ext cx="1026798" cy="314157"/>
          </a:xfrm>
          <a:prstGeom prst="roundRect">
            <a:avLst>
              <a:gd name="adj" fmla="val 50000"/>
            </a:avLst>
          </a:prstGeom>
          <a:solidFill>
            <a:schemeClr val="bg1"/>
          </a:solidFill>
          <a:ln>
            <a:noFill/>
          </a:ln>
        </p:spPr>
        <p:txBody>
          <a:bodyPr wrap="square" lIns="0" tIns="0" rIns="0" bIns="0" rtlCol="0" anchor="ctr">
            <a:noAutofit/>
          </a:bodyPr>
          <a:lstStyle/>
          <a:p>
            <a:pPr algn="ctr" defTabSz="912310"/>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府立環境農林</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912310"/>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水産総合研究所</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フリーフォーム 299">
            <a:extLst>
              <a:ext uri="{FF2B5EF4-FFF2-40B4-BE49-F238E27FC236}">
                <a16:creationId xmlns:a16="http://schemas.microsoft.com/office/drawing/2014/main" id="{15C54CB0-DD9C-4905-8935-E8A5AACD60E4}"/>
              </a:ext>
            </a:extLst>
          </p:cNvPr>
          <p:cNvSpPr/>
          <p:nvPr/>
        </p:nvSpPr>
        <p:spPr>
          <a:xfrm>
            <a:off x="4042351" y="4637189"/>
            <a:ext cx="1612894" cy="512250"/>
          </a:xfrm>
          <a:custGeom>
            <a:avLst/>
            <a:gdLst>
              <a:gd name="connsiteX0" fmla="*/ 252412 w 252412"/>
              <a:gd name="connsiteY0" fmla="*/ 423863 h 423863"/>
              <a:gd name="connsiteX1" fmla="*/ 95250 w 252412"/>
              <a:gd name="connsiteY1" fmla="*/ 423863 h 423863"/>
              <a:gd name="connsiteX2" fmla="*/ 0 w 252412"/>
              <a:gd name="connsiteY2" fmla="*/ 0 h 423863"/>
              <a:gd name="connsiteX0" fmla="*/ 258762 w 258762"/>
              <a:gd name="connsiteY0" fmla="*/ 379413 h 379413"/>
              <a:gd name="connsiteX1" fmla="*/ 101600 w 258762"/>
              <a:gd name="connsiteY1" fmla="*/ 379413 h 379413"/>
              <a:gd name="connsiteX2" fmla="*/ 0 w 258762"/>
              <a:gd name="connsiteY2" fmla="*/ 0 h 379413"/>
              <a:gd name="connsiteX0" fmla="*/ 1348422 w 1348422"/>
              <a:gd name="connsiteY0" fmla="*/ 387033 h 387033"/>
              <a:gd name="connsiteX1" fmla="*/ 101600 w 1348422"/>
              <a:gd name="connsiteY1" fmla="*/ 379413 h 387033"/>
              <a:gd name="connsiteX2" fmla="*/ 0 w 1348422"/>
              <a:gd name="connsiteY2" fmla="*/ 0 h 387033"/>
            </a:gdLst>
            <a:ahLst/>
            <a:cxnLst>
              <a:cxn ang="0">
                <a:pos x="connsiteX0" y="connsiteY0"/>
              </a:cxn>
              <a:cxn ang="0">
                <a:pos x="connsiteX1" y="connsiteY1"/>
              </a:cxn>
              <a:cxn ang="0">
                <a:pos x="connsiteX2" y="connsiteY2"/>
              </a:cxn>
            </a:cxnLst>
            <a:rect l="l" t="t" r="r" b="b"/>
            <a:pathLst>
              <a:path w="1348422" h="387033">
                <a:moveTo>
                  <a:pt x="1348422" y="387033"/>
                </a:moveTo>
                <a:lnTo>
                  <a:pt x="101600" y="379413"/>
                </a:lnTo>
                <a:cubicBezTo>
                  <a:pt x="69850" y="238125"/>
                  <a:pt x="31750" y="141288"/>
                  <a:pt x="0" y="0"/>
                </a:cubicBezTo>
              </a:path>
            </a:pathLst>
          </a:custGeom>
          <a:noFill/>
          <a:ln w="9525">
            <a:solidFill>
              <a:schemeClr val="tx1">
                <a:lumMod val="65000"/>
                <a:lumOff val="35000"/>
              </a:schemeClr>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 name="テキスト ボックス 24">
            <a:extLst>
              <a:ext uri="{FF2B5EF4-FFF2-40B4-BE49-F238E27FC236}">
                <a16:creationId xmlns:a16="http://schemas.microsoft.com/office/drawing/2014/main" id="{548E762B-F7F9-4B17-93BA-92BFE4228F52}"/>
              </a:ext>
            </a:extLst>
          </p:cNvPr>
          <p:cNvSpPr txBox="1"/>
          <p:nvPr/>
        </p:nvSpPr>
        <p:spPr>
          <a:xfrm>
            <a:off x="1706321" y="2682504"/>
            <a:ext cx="1657368" cy="153524"/>
          </a:xfrm>
          <a:prstGeom prst="roundRect">
            <a:avLst>
              <a:gd name="adj" fmla="val 50000"/>
            </a:avLst>
          </a:prstGeom>
          <a:noFill/>
          <a:ln>
            <a:noFill/>
          </a:ln>
        </p:spPr>
        <p:txBody>
          <a:bodyPr wrap="square" lIns="0" tIns="0" rIns="0" bIns="0" rtlCol="0" anchor="ctr">
            <a:noAutofit/>
          </a:bodyPr>
          <a:lstStyle/>
          <a:p>
            <a:pPr algn="ctr" defTabSz="912310"/>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国立循環器病研究センター</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a:extLst>
              <a:ext uri="{FF2B5EF4-FFF2-40B4-BE49-F238E27FC236}">
                <a16:creationId xmlns:a16="http://schemas.microsoft.com/office/drawing/2014/main" id="{CEA8D180-3261-46FC-95C3-2B14507014C7}"/>
              </a:ext>
            </a:extLst>
          </p:cNvPr>
          <p:cNvSpPr txBox="1"/>
          <p:nvPr/>
        </p:nvSpPr>
        <p:spPr>
          <a:xfrm>
            <a:off x="4507742" y="3009156"/>
            <a:ext cx="1532067" cy="265314"/>
          </a:xfrm>
          <a:prstGeom prst="roundRect">
            <a:avLst>
              <a:gd name="adj" fmla="val 50000"/>
            </a:avLst>
          </a:prstGeom>
          <a:solidFill>
            <a:schemeClr val="bg1"/>
          </a:solidFill>
          <a:ln>
            <a:noFill/>
          </a:ln>
        </p:spPr>
        <p:txBody>
          <a:bodyPr wrap="square" lIns="0" tIns="0" rIns="0" bIns="0" rtlCol="0" anchor="ctr">
            <a:noAutofit/>
          </a:bodyPr>
          <a:lstStyle/>
          <a:p>
            <a:pPr algn="ctr" defTabSz="912310"/>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理化学研究所</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912310"/>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生命システム研究センター</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フリーフォーム 302">
            <a:extLst>
              <a:ext uri="{FF2B5EF4-FFF2-40B4-BE49-F238E27FC236}">
                <a16:creationId xmlns:a16="http://schemas.microsoft.com/office/drawing/2014/main" id="{F02F9C45-3FF1-4BD0-B7A4-4B1FFEC44F32}"/>
              </a:ext>
            </a:extLst>
          </p:cNvPr>
          <p:cNvSpPr/>
          <p:nvPr/>
        </p:nvSpPr>
        <p:spPr>
          <a:xfrm>
            <a:off x="2962985" y="2635350"/>
            <a:ext cx="775758" cy="704850"/>
          </a:xfrm>
          <a:custGeom>
            <a:avLst/>
            <a:gdLst>
              <a:gd name="connsiteX0" fmla="*/ 0 w 352425"/>
              <a:gd name="connsiteY0" fmla="*/ 0 h 704850"/>
              <a:gd name="connsiteX1" fmla="*/ 128587 w 352425"/>
              <a:gd name="connsiteY1" fmla="*/ 0 h 704850"/>
              <a:gd name="connsiteX2" fmla="*/ 352425 w 352425"/>
              <a:gd name="connsiteY2" fmla="*/ 704850 h 704850"/>
              <a:gd name="connsiteX0" fmla="*/ 0 w 775758"/>
              <a:gd name="connsiteY0" fmla="*/ 0 h 704850"/>
              <a:gd name="connsiteX1" fmla="*/ 551920 w 775758"/>
              <a:gd name="connsiteY1" fmla="*/ 0 h 704850"/>
              <a:gd name="connsiteX2" fmla="*/ 775758 w 775758"/>
              <a:gd name="connsiteY2" fmla="*/ 704850 h 704850"/>
            </a:gdLst>
            <a:ahLst/>
            <a:cxnLst>
              <a:cxn ang="0">
                <a:pos x="connsiteX0" y="connsiteY0"/>
              </a:cxn>
              <a:cxn ang="0">
                <a:pos x="connsiteX1" y="connsiteY1"/>
              </a:cxn>
              <a:cxn ang="0">
                <a:pos x="connsiteX2" y="connsiteY2"/>
              </a:cxn>
            </a:cxnLst>
            <a:rect l="l" t="t" r="r" b="b"/>
            <a:pathLst>
              <a:path w="775758" h="704850">
                <a:moveTo>
                  <a:pt x="0" y="0"/>
                </a:moveTo>
                <a:lnTo>
                  <a:pt x="551920" y="0"/>
                </a:lnTo>
                <a:lnTo>
                  <a:pt x="775758" y="704850"/>
                </a:lnTo>
              </a:path>
            </a:pathLst>
          </a:custGeom>
          <a:noFill/>
          <a:ln w="9525">
            <a:solidFill>
              <a:schemeClr val="tx1">
                <a:lumMod val="65000"/>
                <a:lumOff val="35000"/>
              </a:schemeClr>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8" name="フリーフォーム 303">
            <a:extLst>
              <a:ext uri="{FF2B5EF4-FFF2-40B4-BE49-F238E27FC236}">
                <a16:creationId xmlns:a16="http://schemas.microsoft.com/office/drawing/2014/main" id="{0AE011AB-1ED8-449A-A942-0B3EFFFAD400}"/>
              </a:ext>
            </a:extLst>
          </p:cNvPr>
          <p:cNvSpPr/>
          <p:nvPr/>
        </p:nvSpPr>
        <p:spPr>
          <a:xfrm flipV="1">
            <a:off x="3714905" y="3311025"/>
            <a:ext cx="2251733" cy="283323"/>
          </a:xfrm>
          <a:custGeom>
            <a:avLst/>
            <a:gdLst>
              <a:gd name="connsiteX0" fmla="*/ 0 w 814387"/>
              <a:gd name="connsiteY0" fmla="*/ 0 h 152400"/>
              <a:gd name="connsiteX1" fmla="*/ 109537 w 814387"/>
              <a:gd name="connsiteY1" fmla="*/ 152400 h 152400"/>
              <a:gd name="connsiteX2" fmla="*/ 814387 w 814387"/>
              <a:gd name="connsiteY2" fmla="*/ 152400 h 152400"/>
              <a:gd name="connsiteX0" fmla="*/ 0 w 1319212"/>
              <a:gd name="connsiteY0" fmla="*/ 0 h 152400"/>
              <a:gd name="connsiteX1" fmla="*/ 109537 w 1319212"/>
              <a:gd name="connsiteY1" fmla="*/ 152400 h 152400"/>
              <a:gd name="connsiteX2" fmla="*/ 1319212 w 1319212"/>
              <a:gd name="connsiteY2" fmla="*/ 152400 h 152400"/>
              <a:gd name="connsiteX0" fmla="*/ 0 w 2626282"/>
              <a:gd name="connsiteY0" fmla="*/ 0 h 160020"/>
              <a:gd name="connsiteX1" fmla="*/ 109537 w 2626282"/>
              <a:gd name="connsiteY1" fmla="*/ 152400 h 160020"/>
              <a:gd name="connsiteX2" fmla="*/ 2626282 w 2626282"/>
              <a:gd name="connsiteY2" fmla="*/ 160020 h 160020"/>
              <a:gd name="connsiteX0" fmla="*/ 0 w 2626282"/>
              <a:gd name="connsiteY0" fmla="*/ 0 h 152400"/>
              <a:gd name="connsiteX1" fmla="*/ 109537 w 2626282"/>
              <a:gd name="connsiteY1" fmla="*/ 152400 h 152400"/>
              <a:gd name="connsiteX2" fmla="*/ 2626282 w 2626282"/>
              <a:gd name="connsiteY2" fmla="*/ 145347 h 152400"/>
              <a:gd name="connsiteX0" fmla="*/ 0 w 2626282"/>
              <a:gd name="connsiteY0" fmla="*/ 0 h 155129"/>
              <a:gd name="connsiteX1" fmla="*/ 109537 w 2626282"/>
              <a:gd name="connsiteY1" fmla="*/ 152400 h 155129"/>
              <a:gd name="connsiteX2" fmla="*/ 2626282 w 2626282"/>
              <a:gd name="connsiteY2" fmla="*/ 155129 h 155129"/>
            </a:gdLst>
            <a:ahLst/>
            <a:cxnLst>
              <a:cxn ang="0">
                <a:pos x="connsiteX0" y="connsiteY0"/>
              </a:cxn>
              <a:cxn ang="0">
                <a:pos x="connsiteX1" y="connsiteY1"/>
              </a:cxn>
              <a:cxn ang="0">
                <a:pos x="connsiteX2" y="connsiteY2"/>
              </a:cxn>
            </a:cxnLst>
            <a:rect l="l" t="t" r="r" b="b"/>
            <a:pathLst>
              <a:path w="2626282" h="155129">
                <a:moveTo>
                  <a:pt x="0" y="0"/>
                </a:moveTo>
                <a:lnTo>
                  <a:pt x="109537" y="152400"/>
                </a:lnTo>
                <a:lnTo>
                  <a:pt x="2626282" y="155129"/>
                </a:lnTo>
              </a:path>
            </a:pathLst>
          </a:custGeom>
          <a:noFill/>
          <a:ln w="9525">
            <a:solidFill>
              <a:schemeClr val="tx1">
                <a:lumMod val="65000"/>
                <a:lumOff val="35000"/>
              </a:schemeClr>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9" name="フリーフォーム 304">
            <a:extLst>
              <a:ext uri="{FF2B5EF4-FFF2-40B4-BE49-F238E27FC236}">
                <a16:creationId xmlns:a16="http://schemas.microsoft.com/office/drawing/2014/main" id="{DAC611C0-6A5C-459C-8F43-4FE72DFEB1DE}"/>
              </a:ext>
            </a:extLst>
          </p:cNvPr>
          <p:cNvSpPr/>
          <p:nvPr/>
        </p:nvSpPr>
        <p:spPr>
          <a:xfrm>
            <a:off x="2623848" y="4387951"/>
            <a:ext cx="1014882" cy="214311"/>
          </a:xfrm>
          <a:custGeom>
            <a:avLst/>
            <a:gdLst>
              <a:gd name="connsiteX0" fmla="*/ 447675 w 447675"/>
              <a:gd name="connsiteY0" fmla="*/ 0 h 166687"/>
              <a:gd name="connsiteX1" fmla="*/ 395288 w 447675"/>
              <a:gd name="connsiteY1" fmla="*/ 166687 h 166687"/>
              <a:gd name="connsiteX2" fmla="*/ 0 w 447675"/>
              <a:gd name="connsiteY2" fmla="*/ 166687 h 166687"/>
            </a:gdLst>
            <a:ahLst/>
            <a:cxnLst>
              <a:cxn ang="0">
                <a:pos x="connsiteX0" y="connsiteY0"/>
              </a:cxn>
              <a:cxn ang="0">
                <a:pos x="connsiteX1" y="connsiteY1"/>
              </a:cxn>
              <a:cxn ang="0">
                <a:pos x="connsiteX2" y="connsiteY2"/>
              </a:cxn>
            </a:cxnLst>
            <a:rect l="l" t="t" r="r" b="b"/>
            <a:pathLst>
              <a:path w="447675" h="166687">
                <a:moveTo>
                  <a:pt x="447675" y="0"/>
                </a:moveTo>
                <a:lnTo>
                  <a:pt x="395288" y="166687"/>
                </a:lnTo>
                <a:lnTo>
                  <a:pt x="0" y="166687"/>
                </a:lnTo>
              </a:path>
            </a:pathLst>
          </a:custGeom>
          <a:noFill/>
          <a:ln w="9525">
            <a:solidFill>
              <a:schemeClr val="tx1">
                <a:lumMod val="65000"/>
                <a:lumOff val="35000"/>
              </a:schemeClr>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0" name="フリーフォーム 305">
            <a:extLst>
              <a:ext uri="{FF2B5EF4-FFF2-40B4-BE49-F238E27FC236}">
                <a16:creationId xmlns:a16="http://schemas.microsoft.com/office/drawing/2014/main" id="{9757E53B-CEDC-4232-B271-84250C4A550E}"/>
              </a:ext>
            </a:extLst>
          </p:cNvPr>
          <p:cNvSpPr/>
          <p:nvPr/>
        </p:nvSpPr>
        <p:spPr>
          <a:xfrm>
            <a:off x="2653711" y="4602262"/>
            <a:ext cx="1008542" cy="284574"/>
          </a:xfrm>
          <a:custGeom>
            <a:avLst/>
            <a:gdLst>
              <a:gd name="connsiteX0" fmla="*/ 476250 w 476250"/>
              <a:gd name="connsiteY0" fmla="*/ 0 h 185738"/>
              <a:gd name="connsiteX1" fmla="*/ 419100 w 476250"/>
              <a:gd name="connsiteY1" fmla="*/ 185738 h 185738"/>
              <a:gd name="connsiteX2" fmla="*/ 0 w 476250"/>
              <a:gd name="connsiteY2" fmla="*/ 185738 h 185738"/>
            </a:gdLst>
            <a:ahLst/>
            <a:cxnLst>
              <a:cxn ang="0">
                <a:pos x="connsiteX0" y="connsiteY0"/>
              </a:cxn>
              <a:cxn ang="0">
                <a:pos x="connsiteX1" y="connsiteY1"/>
              </a:cxn>
              <a:cxn ang="0">
                <a:pos x="connsiteX2" y="connsiteY2"/>
              </a:cxn>
            </a:cxnLst>
            <a:rect l="l" t="t" r="r" b="b"/>
            <a:pathLst>
              <a:path w="476250" h="185738">
                <a:moveTo>
                  <a:pt x="476250" y="0"/>
                </a:moveTo>
                <a:lnTo>
                  <a:pt x="419100" y="185738"/>
                </a:lnTo>
                <a:lnTo>
                  <a:pt x="0" y="185738"/>
                </a:lnTo>
              </a:path>
            </a:pathLst>
          </a:custGeom>
          <a:noFill/>
          <a:ln w="9525">
            <a:solidFill>
              <a:schemeClr val="tx1">
                <a:lumMod val="65000"/>
                <a:lumOff val="35000"/>
              </a:schemeClr>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1" name="フリーフォーム 306">
            <a:extLst>
              <a:ext uri="{FF2B5EF4-FFF2-40B4-BE49-F238E27FC236}">
                <a16:creationId xmlns:a16="http://schemas.microsoft.com/office/drawing/2014/main" id="{80A7BDF0-1A6D-4EC7-BFD3-107B44052A32}"/>
              </a:ext>
            </a:extLst>
          </p:cNvPr>
          <p:cNvSpPr/>
          <p:nvPr/>
        </p:nvSpPr>
        <p:spPr>
          <a:xfrm>
            <a:off x="3824467" y="4021239"/>
            <a:ext cx="1411604" cy="300587"/>
          </a:xfrm>
          <a:custGeom>
            <a:avLst/>
            <a:gdLst>
              <a:gd name="connsiteX0" fmla="*/ 0 w 790575"/>
              <a:gd name="connsiteY0" fmla="*/ 0 h 390525"/>
              <a:gd name="connsiteX1" fmla="*/ 185737 w 790575"/>
              <a:gd name="connsiteY1" fmla="*/ 390525 h 390525"/>
              <a:gd name="connsiteX2" fmla="*/ 790575 w 790575"/>
              <a:gd name="connsiteY2" fmla="*/ 390525 h 390525"/>
              <a:gd name="connsiteX0" fmla="*/ 0 w 738187"/>
              <a:gd name="connsiteY0" fmla="*/ 0 h 390525"/>
              <a:gd name="connsiteX1" fmla="*/ 185737 w 738187"/>
              <a:gd name="connsiteY1" fmla="*/ 390525 h 390525"/>
              <a:gd name="connsiteX2" fmla="*/ 738187 w 738187"/>
              <a:gd name="connsiteY2" fmla="*/ 385763 h 390525"/>
              <a:gd name="connsiteX0" fmla="*/ 0 w 733424"/>
              <a:gd name="connsiteY0" fmla="*/ 0 h 395288"/>
              <a:gd name="connsiteX1" fmla="*/ 185737 w 733424"/>
              <a:gd name="connsiteY1" fmla="*/ 390525 h 395288"/>
              <a:gd name="connsiteX2" fmla="*/ 733424 w 733424"/>
              <a:gd name="connsiteY2" fmla="*/ 395288 h 395288"/>
              <a:gd name="connsiteX0" fmla="*/ 0 w 733424"/>
              <a:gd name="connsiteY0" fmla="*/ 0 h 390525"/>
              <a:gd name="connsiteX1" fmla="*/ 185737 w 733424"/>
              <a:gd name="connsiteY1" fmla="*/ 390525 h 390525"/>
              <a:gd name="connsiteX2" fmla="*/ 733424 w 733424"/>
              <a:gd name="connsiteY2" fmla="*/ 390525 h 390525"/>
              <a:gd name="connsiteX0" fmla="*/ 0 w 1122044"/>
              <a:gd name="connsiteY0" fmla="*/ 0 h 398145"/>
              <a:gd name="connsiteX1" fmla="*/ 185737 w 1122044"/>
              <a:gd name="connsiteY1" fmla="*/ 390525 h 398145"/>
              <a:gd name="connsiteX2" fmla="*/ 1122044 w 1122044"/>
              <a:gd name="connsiteY2" fmla="*/ 398145 h 398145"/>
              <a:gd name="connsiteX0" fmla="*/ 0 w 1122044"/>
              <a:gd name="connsiteY0" fmla="*/ 0 h 398145"/>
              <a:gd name="connsiteX1" fmla="*/ 185737 w 1122044"/>
              <a:gd name="connsiteY1" fmla="*/ 390525 h 398145"/>
              <a:gd name="connsiteX2" fmla="*/ 1122044 w 1122044"/>
              <a:gd name="connsiteY2" fmla="*/ 398145 h 398145"/>
              <a:gd name="connsiteX0" fmla="*/ 0 w 1403984"/>
              <a:gd name="connsiteY0" fmla="*/ 0 h 398145"/>
              <a:gd name="connsiteX1" fmla="*/ 185737 w 1403984"/>
              <a:gd name="connsiteY1" fmla="*/ 390525 h 398145"/>
              <a:gd name="connsiteX2" fmla="*/ 1403984 w 1403984"/>
              <a:gd name="connsiteY2" fmla="*/ 398145 h 398145"/>
              <a:gd name="connsiteX0" fmla="*/ 0 w 1411604"/>
              <a:gd name="connsiteY0" fmla="*/ 0 h 390525"/>
              <a:gd name="connsiteX1" fmla="*/ 185737 w 1411604"/>
              <a:gd name="connsiteY1" fmla="*/ 390525 h 390525"/>
              <a:gd name="connsiteX2" fmla="*/ 1411604 w 1411604"/>
              <a:gd name="connsiteY2" fmla="*/ 382905 h 390525"/>
            </a:gdLst>
            <a:ahLst/>
            <a:cxnLst>
              <a:cxn ang="0">
                <a:pos x="connsiteX0" y="connsiteY0"/>
              </a:cxn>
              <a:cxn ang="0">
                <a:pos x="connsiteX1" y="connsiteY1"/>
              </a:cxn>
              <a:cxn ang="0">
                <a:pos x="connsiteX2" y="connsiteY2"/>
              </a:cxn>
            </a:cxnLst>
            <a:rect l="l" t="t" r="r" b="b"/>
            <a:pathLst>
              <a:path w="1411604" h="390525">
                <a:moveTo>
                  <a:pt x="0" y="0"/>
                </a:moveTo>
                <a:lnTo>
                  <a:pt x="185737" y="390525"/>
                </a:lnTo>
                <a:lnTo>
                  <a:pt x="1411604" y="382905"/>
                </a:lnTo>
              </a:path>
            </a:pathLst>
          </a:custGeom>
          <a:noFill/>
          <a:ln w="9525">
            <a:solidFill>
              <a:schemeClr val="tx1">
                <a:lumMod val="65000"/>
                <a:lumOff val="35000"/>
              </a:schemeClr>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2" name="円/楕円 307">
            <a:extLst>
              <a:ext uri="{FF2B5EF4-FFF2-40B4-BE49-F238E27FC236}">
                <a16:creationId xmlns:a16="http://schemas.microsoft.com/office/drawing/2014/main" id="{445A7715-7F47-4454-9196-C0C5C871F855}"/>
              </a:ext>
            </a:extLst>
          </p:cNvPr>
          <p:cNvSpPr/>
          <p:nvPr/>
        </p:nvSpPr>
        <p:spPr>
          <a:xfrm>
            <a:off x="4163528" y="4534482"/>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3" name="円/楕円 308">
            <a:extLst>
              <a:ext uri="{FF2B5EF4-FFF2-40B4-BE49-F238E27FC236}">
                <a16:creationId xmlns:a16="http://schemas.microsoft.com/office/drawing/2014/main" id="{DFBDA06B-2264-4447-B6A0-B26A706B8383}"/>
              </a:ext>
            </a:extLst>
          </p:cNvPr>
          <p:cNvSpPr/>
          <p:nvPr/>
        </p:nvSpPr>
        <p:spPr>
          <a:xfrm>
            <a:off x="3953223" y="4507283"/>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4" name="フリーフォーム 309">
            <a:extLst>
              <a:ext uri="{FF2B5EF4-FFF2-40B4-BE49-F238E27FC236}">
                <a16:creationId xmlns:a16="http://schemas.microsoft.com/office/drawing/2014/main" id="{9CC825B4-917D-48E1-A814-71907E973012}"/>
              </a:ext>
            </a:extLst>
          </p:cNvPr>
          <p:cNvSpPr/>
          <p:nvPr/>
        </p:nvSpPr>
        <p:spPr>
          <a:xfrm>
            <a:off x="4832018" y="3795848"/>
            <a:ext cx="1291760" cy="291694"/>
          </a:xfrm>
          <a:custGeom>
            <a:avLst/>
            <a:gdLst>
              <a:gd name="connsiteX0" fmla="*/ 0 w 790575"/>
              <a:gd name="connsiteY0" fmla="*/ 0 h 390525"/>
              <a:gd name="connsiteX1" fmla="*/ 185737 w 790575"/>
              <a:gd name="connsiteY1" fmla="*/ 390525 h 390525"/>
              <a:gd name="connsiteX2" fmla="*/ 790575 w 790575"/>
              <a:gd name="connsiteY2" fmla="*/ 390525 h 390525"/>
              <a:gd name="connsiteX0" fmla="*/ 0 w 738187"/>
              <a:gd name="connsiteY0" fmla="*/ 0 h 390525"/>
              <a:gd name="connsiteX1" fmla="*/ 185737 w 738187"/>
              <a:gd name="connsiteY1" fmla="*/ 390525 h 390525"/>
              <a:gd name="connsiteX2" fmla="*/ 738187 w 738187"/>
              <a:gd name="connsiteY2" fmla="*/ 385763 h 390525"/>
              <a:gd name="connsiteX0" fmla="*/ 0 w 733424"/>
              <a:gd name="connsiteY0" fmla="*/ 0 h 395288"/>
              <a:gd name="connsiteX1" fmla="*/ 185737 w 733424"/>
              <a:gd name="connsiteY1" fmla="*/ 390525 h 395288"/>
              <a:gd name="connsiteX2" fmla="*/ 733424 w 733424"/>
              <a:gd name="connsiteY2" fmla="*/ 395288 h 395288"/>
              <a:gd name="connsiteX0" fmla="*/ 0 w 733424"/>
              <a:gd name="connsiteY0" fmla="*/ 0 h 390525"/>
              <a:gd name="connsiteX1" fmla="*/ 185737 w 733424"/>
              <a:gd name="connsiteY1" fmla="*/ 390525 h 390525"/>
              <a:gd name="connsiteX2" fmla="*/ 733424 w 733424"/>
              <a:gd name="connsiteY2" fmla="*/ 390525 h 390525"/>
              <a:gd name="connsiteX0" fmla="*/ 0 w 1741292"/>
              <a:gd name="connsiteY0" fmla="*/ 0 h 400727"/>
              <a:gd name="connsiteX1" fmla="*/ 185737 w 1741292"/>
              <a:gd name="connsiteY1" fmla="*/ 390525 h 400727"/>
              <a:gd name="connsiteX2" fmla="*/ 1741292 w 1741292"/>
              <a:gd name="connsiteY2" fmla="*/ 400727 h 400727"/>
              <a:gd name="connsiteX0" fmla="*/ 0 w 1741292"/>
              <a:gd name="connsiteY0" fmla="*/ 0 h 390525"/>
              <a:gd name="connsiteX1" fmla="*/ 185737 w 1741292"/>
              <a:gd name="connsiteY1" fmla="*/ 390525 h 390525"/>
              <a:gd name="connsiteX2" fmla="*/ 1741292 w 1741292"/>
              <a:gd name="connsiteY2" fmla="*/ 390525 h 390525"/>
              <a:gd name="connsiteX0" fmla="*/ 0 w 2056251"/>
              <a:gd name="connsiteY0" fmla="*/ 0 h 390525"/>
              <a:gd name="connsiteX1" fmla="*/ 185737 w 2056251"/>
              <a:gd name="connsiteY1" fmla="*/ 390525 h 390525"/>
              <a:gd name="connsiteX2" fmla="*/ 2056251 w 2056251"/>
              <a:gd name="connsiteY2" fmla="*/ 390525 h 390525"/>
            </a:gdLst>
            <a:ahLst/>
            <a:cxnLst>
              <a:cxn ang="0">
                <a:pos x="connsiteX0" y="connsiteY0"/>
              </a:cxn>
              <a:cxn ang="0">
                <a:pos x="connsiteX1" y="connsiteY1"/>
              </a:cxn>
              <a:cxn ang="0">
                <a:pos x="connsiteX2" y="connsiteY2"/>
              </a:cxn>
            </a:cxnLst>
            <a:rect l="l" t="t" r="r" b="b"/>
            <a:pathLst>
              <a:path w="2056251" h="390525">
                <a:moveTo>
                  <a:pt x="0" y="0"/>
                </a:moveTo>
                <a:lnTo>
                  <a:pt x="185737" y="390525"/>
                </a:lnTo>
                <a:lnTo>
                  <a:pt x="2056251" y="390525"/>
                </a:lnTo>
              </a:path>
            </a:pathLst>
          </a:custGeom>
          <a:noFill/>
          <a:ln w="9525">
            <a:solidFill>
              <a:schemeClr val="tx1">
                <a:lumMod val="65000"/>
                <a:lumOff val="35000"/>
              </a:schemeClr>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35" name="グループ化 34">
            <a:extLst>
              <a:ext uri="{FF2B5EF4-FFF2-40B4-BE49-F238E27FC236}">
                <a16:creationId xmlns:a16="http://schemas.microsoft.com/office/drawing/2014/main" id="{7EC923AD-8C57-48A1-92F6-69B1C06AF205}"/>
              </a:ext>
            </a:extLst>
          </p:cNvPr>
          <p:cNvGrpSpPr/>
          <p:nvPr/>
        </p:nvGrpSpPr>
        <p:grpSpPr>
          <a:xfrm>
            <a:off x="1448794" y="1628974"/>
            <a:ext cx="3972505" cy="4221882"/>
            <a:chOff x="1321819" y="836712"/>
            <a:chExt cx="3972505" cy="4221882"/>
          </a:xfrm>
        </p:grpSpPr>
        <p:sp>
          <p:nvSpPr>
            <p:cNvPr id="36" name="円/楕円 311">
              <a:extLst>
                <a:ext uri="{FF2B5EF4-FFF2-40B4-BE49-F238E27FC236}">
                  <a16:creationId xmlns:a16="http://schemas.microsoft.com/office/drawing/2014/main" id="{E7C7208F-57F7-4E73-8538-2DB5E1686C87}"/>
                </a:ext>
              </a:extLst>
            </p:cNvPr>
            <p:cNvSpPr/>
            <p:nvPr/>
          </p:nvSpPr>
          <p:spPr>
            <a:xfrm>
              <a:off x="3788562" y="2260253"/>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7" name="円/楕円 312">
              <a:extLst>
                <a:ext uri="{FF2B5EF4-FFF2-40B4-BE49-F238E27FC236}">
                  <a16:creationId xmlns:a16="http://schemas.microsoft.com/office/drawing/2014/main" id="{6104FCAC-E5F1-4189-A383-13D334165659}"/>
                </a:ext>
              </a:extLst>
            </p:cNvPr>
            <p:cNvSpPr/>
            <p:nvPr/>
          </p:nvSpPr>
          <p:spPr>
            <a:xfrm>
              <a:off x="3815888" y="2304657"/>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8" name="円/楕円 313">
              <a:extLst>
                <a:ext uri="{FF2B5EF4-FFF2-40B4-BE49-F238E27FC236}">
                  <a16:creationId xmlns:a16="http://schemas.microsoft.com/office/drawing/2014/main" id="{93D40870-CDAE-4283-8FC7-22FEDB847D86}"/>
                </a:ext>
              </a:extLst>
            </p:cNvPr>
            <p:cNvSpPr/>
            <p:nvPr/>
          </p:nvSpPr>
          <p:spPr>
            <a:xfrm>
              <a:off x="3747574" y="2321735"/>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9" name="円/楕円 314">
              <a:extLst>
                <a:ext uri="{FF2B5EF4-FFF2-40B4-BE49-F238E27FC236}">
                  <a16:creationId xmlns:a16="http://schemas.microsoft.com/office/drawing/2014/main" id="{BFA45EA3-FEC4-4836-B12E-636329EBB093}"/>
                </a:ext>
              </a:extLst>
            </p:cNvPr>
            <p:cNvSpPr/>
            <p:nvPr/>
          </p:nvSpPr>
          <p:spPr>
            <a:xfrm>
              <a:off x="3546050" y="237297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0" name="円/楕円 315">
              <a:extLst>
                <a:ext uri="{FF2B5EF4-FFF2-40B4-BE49-F238E27FC236}">
                  <a16:creationId xmlns:a16="http://schemas.microsoft.com/office/drawing/2014/main" id="{7C2DA311-5F1D-46C5-95CB-D92709E89DBC}"/>
                </a:ext>
              </a:extLst>
            </p:cNvPr>
            <p:cNvSpPr/>
            <p:nvPr/>
          </p:nvSpPr>
          <p:spPr>
            <a:xfrm>
              <a:off x="3621699" y="2429332"/>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1" name="円/楕円 316">
              <a:extLst>
                <a:ext uri="{FF2B5EF4-FFF2-40B4-BE49-F238E27FC236}">
                  <a16:creationId xmlns:a16="http://schemas.microsoft.com/office/drawing/2014/main" id="{173CF9D9-E050-49A9-8514-3BF1DF69EDE9}"/>
                </a:ext>
              </a:extLst>
            </p:cNvPr>
            <p:cNvSpPr/>
            <p:nvPr/>
          </p:nvSpPr>
          <p:spPr>
            <a:xfrm>
              <a:off x="3696844" y="239176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2" name="円/楕円 317">
              <a:extLst>
                <a:ext uri="{FF2B5EF4-FFF2-40B4-BE49-F238E27FC236}">
                  <a16:creationId xmlns:a16="http://schemas.microsoft.com/office/drawing/2014/main" id="{70703F7E-B6C8-4635-B34F-30BD4A627F58}"/>
                </a:ext>
              </a:extLst>
            </p:cNvPr>
            <p:cNvSpPr/>
            <p:nvPr/>
          </p:nvSpPr>
          <p:spPr>
            <a:xfrm>
              <a:off x="3789067" y="2429332"/>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3" name="円/楕円 318">
              <a:extLst>
                <a:ext uri="{FF2B5EF4-FFF2-40B4-BE49-F238E27FC236}">
                  <a16:creationId xmlns:a16="http://schemas.microsoft.com/office/drawing/2014/main" id="{F38F2C86-9B80-413D-8982-435959A84850}"/>
                </a:ext>
              </a:extLst>
            </p:cNvPr>
            <p:cNvSpPr/>
            <p:nvPr/>
          </p:nvSpPr>
          <p:spPr>
            <a:xfrm>
              <a:off x="3775405" y="2497645"/>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4" name="円/楕円 319">
              <a:extLst>
                <a:ext uri="{FF2B5EF4-FFF2-40B4-BE49-F238E27FC236}">
                  <a16:creationId xmlns:a16="http://schemas.microsoft.com/office/drawing/2014/main" id="{0685495E-59AD-4075-B08D-F3AB6BB14B9B}"/>
                </a:ext>
              </a:extLst>
            </p:cNvPr>
            <p:cNvSpPr/>
            <p:nvPr/>
          </p:nvSpPr>
          <p:spPr>
            <a:xfrm>
              <a:off x="3935925" y="2371889"/>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5" name="円/楕円 320">
              <a:extLst>
                <a:ext uri="{FF2B5EF4-FFF2-40B4-BE49-F238E27FC236}">
                  <a16:creationId xmlns:a16="http://schemas.microsoft.com/office/drawing/2014/main" id="{818B7512-09D8-4C21-BC4B-521636737276}"/>
                </a:ext>
              </a:extLst>
            </p:cNvPr>
            <p:cNvSpPr/>
            <p:nvPr/>
          </p:nvSpPr>
          <p:spPr>
            <a:xfrm>
              <a:off x="4243335" y="2423124"/>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6" name="円/楕円 321">
              <a:extLst>
                <a:ext uri="{FF2B5EF4-FFF2-40B4-BE49-F238E27FC236}">
                  <a16:creationId xmlns:a16="http://schemas.microsoft.com/office/drawing/2014/main" id="{7F448B7D-ED6A-474C-B5FD-41E062CDDB56}"/>
                </a:ext>
              </a:extLst>
            </p:cNvPr>
            <p:cNvSpPr/>
            <p:nvPr/>
          </p:nvSpPr>
          <p:spPr>
            <a:xfrm>
              <a:off x="3945114" y="239879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7" name="円/楕円 322">
              <a:extLst>
                <a:ext uri="{FF2B5EF4-FFF2-40B4-BE49-F238E27FC236}">
                  <a16:creationId xmlns:a16="http://schemas.microsoft.com/office/drawing/2014/main" id="{EAFE2490-AD98-4B10-98F7-6187D2BAE5CC}"/>
                </a:ext>
              </a:extLst>
            </p:cNvPr>
            <p:cNvSpPr/>
            <p:nvPr/>
          </p:nvSpPr>
          <p:spPr>
            <a:xfrm>
              <a:off x="4134033" y="2347979"/>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8" name="円/楕円 323">
              <a:extLst>
                <a:ext uri="{FF2B5EF4-FFF2-40B4-BE49-F238E27FC236}">
                  <a16:creationId xmlns:a16="http://schemas.microsoft.com/office/drawing/2014/main" id="{D38F74A4-DFB1-441D-A0B6-4EA79EF9DD74}"/>
                </a:ext>
              </a:extLst>
            </p:cNvPr>
            <p:cNvSpPr/>
            <p:nvPr/>
          </p:nvSpPr>
          <p:spPr>
            <a:xfrm>
              <a:off x="4126121" y="2429332"/>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9" name="円/楕円 324">
              <a:extLst>
                <a:ext uri="{FF2B5EF4-FFF2-40B4-BE49-F238E27FC236}">
                  <a16:creationId xmlns:a16="http://schemas.microsoft.com/office/drawing/2014/main" id="{1D2D455F-FC1A-472C-A6A3-45945426C099}"/>
                </a:ext>
              </a:extLst>
            </p:cNvPr>
            <p:cNvSpPr/>
            <p:nvPr/>
          </p:nvSpPr>
          <p:spPr>
            <a:xfrm>
              <a:off x="4086214" y="2518763"/>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0" name="円/楕円 325">
              <a:extLst>
                <a:ext uri="{FF2B5EF4-FFF2-40B4-BE49-F238E27FC236}">
                  <a16:creationId xmlns:a16="http://schemas.microsoft.com/office/drawing/2014/main" id="{85F25F19-3217-4E70-9A68-D29E4EBBA8E8}"/>
                </a:ext>
              </a:extLst>
            </p:cNvPr>
            <p:cNvSpPr/>
            <p:nvPr/>
          </p:nvSpPr>
          <p:spPr>
            <a:xfrm>
              <a:off x="4277491" y="2542672"/>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1" name="円/楕円 326">
              <a:extLst>
                <a:ext uri="{FF2B5EF4-FFF2-40B4-BE49-F238E27FC236}">
                  <a16:creationId xmlns:a16="http://schemas.microsoft.com/office/drawing/2014/main" id="{84F0AACC-884D-47CB-9BA9-679536495EF4}"/>
                </a:ext>
              </a:extLst>
            </p:cNvPr>
            <p:cNvSpPr/>
            <p:nvPr/>
          </p:nvSpPr>
          <p:spPr>
            <a:xfrm>
              <a:off x="4345804" y="2614402"/>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2" name="円/楕円 327">
              <a:extLst>
                <a:ext uri="{FF2B5EF4-FFF2-40B4-BE49-F238E27FC236}">
                  <a16:creationId xmlns:a16="http://schemas.microsoft.com/office/drawing/2014/main" id="{22B83ECA-B508-42AF-B98E-950C10367F3A}"/>
                </a:ext>
              </a:extLst>
            </p:cNvPr>
            <p:cNvSpPr/>
            <p:nvPr/>
          </p:nvSpPr>
          <p:spPr>
            <a:xfrm>
              <a:off x="3324523" y="2470945"/>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3" name="円/楕円 328">
              <a:extLst>
                <a:ext uri="{FF2B5EF4-FFF2-40B4-BE49-F238E27FC236}">
                  <a16:creationId xmlns:a16="http://schemas.microsoft.com/office/drawing/2014/main" id="{FEB71C08-5AD7-415B-846C-A1CF392A106B}"/>
                </a:ext>
              </a:extLst>
            </p:cNvPr>
            <p:cNvSpPr/>
            <p:nvPr/>
          </p:nvSpPr>
          <p:spPr>
            <a:xfrm>
              <a:off x="3327939" y="2597324"/>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4" name="円/楕円 329">
              <a:extLst>
                <a:ext uri="{FF2B5EF4-FFF2-40B4-BE49-F238E27FC236}">
                  <a16:creationId xmlns:a16="http://schemas.microsoft.com/office/drawing/2014/main" id="{76615BCD-9E86-42AC-A55E-A8712E93C0DF}"/>
                </a:ext>
              </a:extLst>
            </p:cNvPr>
            <p:cNvSpPr/>
            <p:nvPr/>
          </p:nvSpPr>
          <p:spPr>
            <a:xfrm>
              <a:off x="3536293" y="2498271"/>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5" name="円/楕円 330">
              <a:extLst>
                <a:ext uri="{FF2B5EF4-FFF2-40B4-BE49-F238E27FC236}">
                  <a16:creationId xmlns:a16="http://schemas.microsoft.com/office/drawing/2014/main" id="{B592B038-2379-47FD-94B3-B371BDBF35DA}"/>
                </a:ext>
              </a:extLst>
            </p:cNvPr>
            <p:cNvSpPr/>
            <p:nvPr/>
          </p:nvSpPr>
          <p:spPr>
            <a:xfrm>
              <a:off x="3590944" y="2542674"/>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6" name="円/楕円 331">
              <a:extLst>
                <a:ext uri="{FF2B5EF4-FFF2-40B4-BE49-F238E27FC236}">
                  <a16:creationId xmlns:a16="http://schemas.microsoft.com/office/drawing/2014/main" id="{1B5A36D3-B4B0-4114-985A-6FD4CBFDFF22}"/>
                </a:ext>
              </a:extLst>
            </p:cNvPr>
            <p:cNvSpPr/>
            <p:nvPr/>
          </p:nvSpPr>
          <p:spPr>
            <a:xfrm>
              <a:off x="3679750" y="2710041"/>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7" name="円/楕円 332">
              <a:extLst>
                <a:ext uri="{FF2B5EF4-FFF2-40B4-BE49-F238E27FC236}">
                  <a16:creationId xmlns:a16="http://schemas.microsoft.com/office/drawing/2014/main" id="{8AE52672-D754-4E20-BEC6-D213FB5A9E3C}"/>
                </a:ext>
              </a:extLst>
            </p:cNvPr>
            <p:cNvSpPr/>
            <p:nvPr/>
          </p:nvSpPr>
          <p:spPr>
            <a:xfrm>
              <a:off x="3642178" y="2730534"/>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8" name="円/楕円 333">
              <a:extLst>
                <a:ext uri="{FF2B5EF4-FFF2-40B4-BE49-F238E27FC236}">
                  <a16:creationId xmlns:a16="http://schemas.microsoft.com/office/drawing/2014/main" id="{1A9F54FF-8EA2-4CF0-8072-59932F042986}"/>
                </a:ext>
              </a:extLst>
            </p:cNvPr>
            <p:cNvSpPr/>
            <p:nvPr/>
          </p:nvSpPr>
          <p:spPr>
            <a:xfrm>
              <a:off x="3529460" y="2744197"/>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9" name="円/楕円 334">
              <a:extLst>
                <a:ext uri="{FF2B5EF4-FFF2-40B4-BE49-F238E27FC236}">
                  <a16:creationId xmlns:a16="http://schemas.microsoft.com/office/drawing/2014/main" id="{548307E5-0B98-4F43-95C5-423DF6D5EDC4}"/>
                </a:ext>
              </a:extLst>
            </p:cNvPr>
            <p:cNvSpPr/>
            <p:nvPr/>
          </p:nvSpPr>
          <p:spPr>
            <a:xfrm>
              <a:off x="3375756" y="2826173"/>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0" name="円/楕円 335">
              <a:extLst>
                <a:ext uri="{FF2B5EF4-FFF2-40B4-BE49-F238E27FC236}">
                  <a16:creationId xmlns:a16="http://schemas.microsoft.com/office/drawing/2014/main" id="{06613D8D-A8F7-44BA-A569-1292F6A8C5BE}"/>
                </a:ext>
              </a:extLst>
            </p:cNvPr>
            <p:cNvSpPr/>
            <p:nvPr/>
          </p:nvSpPr>
          <p:spPr>
            <a:xfrm>
              <a:off x="3478225" y="2897901"/>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1" name="円/楕円 336">
              <a:extLst>
                <a:ext uri="{FF2B5EF4-FFF2-40B4-BE49-F238E27FC236}">
                  <a16:creationId xmlns:a16="http://schemas.microsoft.com/office/drawing/2014/main" id="{2D6085AD-E940-4DB1-88FA-F0BB07195895}"/>
                </a:ext>
              </a:extLst>
            </p:cNvPr>
            <p:cNvSpPr/>
            <p:nvPr/>
          </p:nvSpPr>
          <p:spPr>
            <a:xfrm>
              <a:off x="3659256" y="284325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2" name="円/楕円 337">
              <a:extLst>
                <a:ext uri="{FF2B5EF4-FFF2-40B4-BE49-F238E27FC236}">
                  <a16:creationId xmlns:a16="http://schemas.microsoft.com/office/drawing/2014/main" id="{A5A6A007-682B-4DF4-A012-FD81B42E3E28}"/>
                </a:ext>
              </a:extLst>
            </p:cNvPr>
            <p:cNvSpPr/>
            <p:nvPr/>
          </p:nvSpPr>
          <p:spPr>
            <a:xfrm>
              <a:off x="3647518" y="2933719"/>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3" name="円/楕円 338">
              <a:extLst>
                <a:ext uri="{FF2B5EF4-FFF2-40B4-BE49-F238E27FC236}">
                  <a16:creationId xmlns:a16="http://schemas.microsoft.com/office/drawing/2014/main" id="{D45BF103-D427-4A93-94C5-493CB0F61DC2}"/>
                </a:ext>
              </a:extLst>
            </p:cNvPr>
            <p:cNvSpPr/>
            <p:nvPr/>
          </p:nvSpPr>
          <p:spPr>
            <a:xfrm>
              <a:off x="3884287" y="2710041"/>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4" name="円/楕円 339">
              <a:extLst>
                <a:ext uri="{FF2B5EF4-FFF2-40B4-BE49-F238E27FC236}">
                  <a16:creationId xmlns:a16="http://schemas.microsoft.com/office/drawing/2014/main" id="{526924AA-21AC-4666-A105-4258F749DA67}"/>
                </a:ext>
              </a:extLst>
            </p:cNvPr>
            <p:cNvSpPr/>
            <p:nvPr/>
          </p:nvSpPr>
          <p:spPr>
            <a:xfrm>
              <a:off x="3935925" y="2776267"/>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5" name="円/楕円 340">
              <a:extLst>
                <a:ext uri="{FF2B5EF4-FFF2-40B4-BE49-F238E27FC236}">
                  <a16:creationId xmlns:a16="http://schemas.microsoft.com/office/drawing/2014/main" id="{6F04F759-69E1-4E71-AF7B-C1734D1C8069}"/>
                </a:ext>
              </a:extLst>
            </p:cNvPr>
            <p:cNvSpPr/>
            <p:nvPr/>
          </p:nvSpPr>
          <p:spPr>
            <a:xfrm>
              <a:off x="3858468" y="2851992"/>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6" name="円/楕円 341">
              <a:extLst>
                <a:ext uri="{FF2B5EF4-FFF2-40B4-BE49-F238E27FC236}">
                  <a16:creationId xmlns:a16="http://schemas.microsoft.com/office/drawing/2014/main" id="{80EE008F-2229-4EBF-9986-D929DEC2902D}"/>
                </a:ext>
              </a:extLst>
            </p:cNvPr>
            <p:cNvSpPr/>
            <p:nvPr/>
          </p:nvSpPr>
          <p:spPr>
            <a:xfrm>
              <a:off x="4062373" y="286779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7" name="円/楕円 342">
              <a:extLst>
                <a:ext uri="{FF2B5EF4-FFF2-40B4-BE49-F238E27FC236}">
                  <a16:creationId xmlns:a16="http://schemas.microsoft.com/office/drawing/2014/main" id="{924861D5-A5D5-47B0-97AB-1F9B27D29723}"/>
                </a:ext>
              </a:extLst>
            </p:cNvPr>
            <p:cNvSpPr/>
            <p:nvPr/>
          </p:nvSpPr>
          <p:spPr>
            <a:xfrm>
              <a:off x="4015002" y="2932037"/>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8" name="円/楕円 343">
              <a:extLst>
                <a:ext uri="{FF2B5EF4-FFF2-40B4-BE49-F238E27FC236}">
                  <a16:creationId xmlns:a16="http://schemas.microsoft.com/office/drawing/2014/main" id="{DA92D0CA-70B4-454B-AA4A-E1EEF09E16BD}"/>
                </a:ext>
              </a:extLst>
            </p:cNvPr>
            <p:cNvSpPr/>
            <p:nvPr/>
          </p:nvSpPr>
          <p:spPr>
            <a:xfrm>
              <a:off x="4001159" y="3011071"/>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9" name="円/楕円 344">
              <a:extLst>
                <a:ext uri="{FF2B5EF4-FFF2-40B4-BE49-F238E27FC236}">
                  <a16:creationId xmlns:a16="http://schemas.microsoft.com/office/drawing/2014/main" id="{1D75A02E-5C59-4300-8D8E-55F3B9BDC066}"/>
                </a:ext>
              </a:extLst>
            </p:cNvPr>
            <p:cNvSpPr/>
            <p:nvPr/>
          </p:nvSpPr>
          <p:spPr>
            <a:xfrm>
              <a:off x="3467501" y="3030574"/>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0" name="円/楕円 345">
              <a:extLst>
                <a:ext uri="{FF2B5EF4-FFF2-40B4-BE49-F238E27FC236}">
                  <a16:creationId xmlns:a16="http://schemas.microsoft.com/office/drawing/2014/main" id="{C1204CBD-EF08-4DB7-AF50-444D2C24B6B1}"/>
                </a:ext>
              </a:extLst>
            </p:cNvPr>
            <p:cNvSpPr/>
            <p:nvPr/>
          </p:nvSpPr>
          <p:spPr>
            <a:xfrm>
              <a:off x="3484655" y="3064965"/>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1" name="円/楕円 346">
              <a:extLst>
                <a:ext uri="{FF2B5EF4-FFF2-40B4-BE49-F238E27FC236}">
                  <a16:creationId xmlns:a16="http://schemas.microsoft.com/office/drawing/2014/main" id="{07AED5FE-BB4E-4C5D-9FCA-789EE2ADBDD9}"/>
                </a:ext>
              </a:extLst>
            </p:cNvPr>
            <p:cNvSpPr/>
            <p:nvPr/>
          </p:nvSpPr>
          <p:spPr>
            <a:xfrm>
              <a:off x="3590540" y="3176607"/>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2" name="円/楕円 347">
              <a:extLst>
                <a:ext uri="{FF2B5EF4-FFF2-40B4-BE49-F238E27FC236}">
                  <a16:creationId xmlns:a16="http://schemas.microsoft.com/office/drawing/2014/main" id="{FE4D94A9-E45B-4053-987F-737FC4C6DECC}"/>
                </a:ext>
              </a:extLst>
            </p:cNvPr>
            <p:cNvSpPr/>
            <p:nvPr/>
          </p:nvSpPr>
          <p:spPr>
            <a:xfrm>
              <a:off x="3581098" y="3246322"/>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3" name="円/楕円 348">
              <a:extLst>
                <a:ext uri="{FF2B5EF4-FFF2-40B4-BE49-F238E27FC236}">
                  <a16:creationId xmlns:a16="http://schemas.microsoft.com/office/drawing/2014/main" id="{6DC20766-074D-4276-84EB-E41E1155295A}"/>
                </a:ext>
              </a:extLst>
            </p:cNvPr>
            <p:cNvSpPr/>
            <p:nvPr/>
          </p:nvSpPr>
          <p:spPr>
            <a:xfrm>
              <a:off x="3555279" y="329796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4" name="円/楕円 349">
              <a:extLst>
                <a:ext uri="{FF2B5EF4-FFF2-40B4-BE49-F238E27FC236}">
                  <a16:creationId xmlns:a16="http://schemas.microsoft.com/office/drawing/2014/main" id="{39E05D58-227C-4643-936D-BAA59B378E5B}"/>
                </a:ext>
              </a:extLst>
            </p:cNvPr>
            <p:cNvSpPr/>
            <p:nvPr/>
          </p:nvSpPr>
          <p:spPr>
            <a:xfrm>
              <a:off x="3521239" y="329796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5" name="円/楕円 350">
              <a:extLst>
                <a:ext uri="{FF2B5EF4-FFF2-40B4-BE49-F238E27FC236}">
                  <a16:creationId xmlns:a16="http://schemas.microsoft.com/office/drawing/2014/main" id="{BD3BE3D3-BCA4-49B4-957A-52C5C4BFD303}"/>
                </a:ext>
              </a:extLst>
            </p:cNvPr>
            <p:cNvSpPr/>
            <p:nvPr/>
          </p:nvSpPr>
          <p:spPr>
            <a:xfrm>
              <a:off x="3176924" y="3346837"/>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6" name="円/楕円 351">
              <a:extLst>
                <a:ext uri="{FF2B5EF4-FFF2-40B4-BE49-F238E27FC236}">
                  <a16:creationId xmlns:a16="http://schemas.microsoft.com/office/drawing/2014/main" id="{C538E661-D9DF-4FE2-95F2-15AAA47077DE}"/>
                </a:ext>
              </a:extLst>
            </p:cNvPr>
            <p:cNvSpPr/>
            <p:nvPr/>
          </p:nvSpPr>
          <p:spPr>
            <a:xfrm>
              <a:off x="3228562" y="3368574"/>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7" name="円/楕円 352">
              <a:extLst>
                <a:ext uri="{FF2B5EF4-FFF2-40B4-BE49-F238E27FC236}">
                  <a16:creationId xmlns:a16="http://schemas.microsoft.com/office/drawing/2014/main" id="{1B98CBFE-4A0D-4FB9-9550-7A4A3BB69831}"/>
                </a:ext>
              </a:extLst>
            </p:cNvPr>
            <p:cNvSpPr/>
            <p:nvPr/>
          </p:nvSpPr>
          <p:spPr>
            <a:xfrm>
              <a:off x="3449497" y="357229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8" name="円/楕円 353">
              <a:extLst>
                <a:ext uri="{FF2B5EF4-FFF2-40B4-BE49-F238E27FC236}">
                  <a16:creationId xmlns:a16="http://schemas.microsoft.com/office/drawing/2014/main" id="{317245E4-C6C7-43AB-AF2C-0A43F0868AE1}"/>
                </a:ext>
              </a:extLst>
            </p:cNvPr>
            <p:cNvSpPr/>
            <p:nvPr/>
          </p:nvSpPr>
          <p:spPr>
            <a:xfrm>
              <a:off x="3493936" y="3546471"/>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9" name="円/楕円 354">
              <a:extLst>
                <a:ext uri="{FF2B5EF4-FFF2-40B4-BE49-F238E27FC236}">
                  <a16:creationId xmlns:a16="http://schemas.microsoft.com/office/drawing/2014/main" id="{20FBAFB6-9F77-4D91-B955-CF7DBA05C1E1}"/>
                </a:ext>
              </a:extLst>
            </p:cNvPr>
            <p:cNvSpPr/>
            <p:nvPr/>
          </p:nvSpPr>
          <p:spPr>
            <a:xfrm>
              <a:off x="3633437" y="3476927"/>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0" name="円/楕円 355">
              <a:extLst>
                <a:ext uri="{FF2B5EF4-FFF2-40B4-BE49-F238E27FC236}">
                  <a16:creationId xmlns:a16="http://schemas.microsoft.com/office/drawing/2014/main" id="{BCB2FC58-D9B7-4681-980B-C0E2E281331A}"/>
                </a:ext>
              </a:extLst>
            </p:cNvPr>
            <p:cNvSpPr/>
            <p:nvPr/>
          </p:nvSpPr>
          <p:spPr>
            <a:xfrm>
              <a:off x="3606060" y="3545062"/>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1" name="円/楕円 356">
              <a:extLst>
                <a:ext uri="{FF2B5EF4-FFF2-40B4-BE49-F238E27FC236}">
                  <a16:creationId xmlns:a16="http://schemas.microsoft.com/office/drawing/2014/main" id="{7A324A1C-CD3A-4A62-9E7C-7612F35ABBFE}"/>
                </a:ext>
              </a:extLst>
            </p:cNvPr>
            <p:cNvSpPr/>
            <p:nvPr/>
          </p:nvSpPr>
          <p:spPr>
            <a:xfrm>
              <a:off x="3641902" y="3596701"/>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2" name="円/楕円 357">
              <a:extLst>
                <a:ext uri="{FF2B5EF4-FFF2-40B4-BE49-F238E27FC236}">
                  <a16:creationId xmlns:a16="http://schemas.microsoft.com/office/drawing/2014/main" id="{8D4A4C92-3926-4F31-9509-B43AD1D60C3B}"/>
                </a:ext>
              </a:extLst>
            </p:cNvPr>
            <p:cNvSpPr/>
            <p:nvPr/>
          </p:nvSpPr>
          <p:spPr>
            <a:xfrm>
              <a:off x="3762743" y="3228246"/>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3" name="円/楕円 358">
              <a:extLst>
                <a:ext uri="{FF2B5EF4-FFF2-40B4-BE49-F238E27FC236}">
                  <a16:creationId xmlns:a16="http://schemas.microsoft.com/office/drawing/2014/main" id="{1C376245-78D5-4B77-832B-9AC98F1695CB}"/>
                </a:ext>
              </a:extLst>
            </p:cNvPr>
            <p:cNvSpPr/>
            <p:nvPr/>
          </p:nvSpPr>
          <p:spPr>
            <a:xfrm>
              <a:off x="3788562" y="317487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4" name="円/楕円 359">
              <a:extLst>
                <a:ext uri="{FF2B5EF4-FFF2-40B4-BE49-F238E27FC236}">
                  <a16:creationId xmlns:a16="http://schemas.microsoft.com/office/drawing/2014/main" id="{EC7F7909-06A2-48C9-A9E4-03A8D798CD2D}"/>
                </a:ext>
              </a:extLst>
            </p:cNvPr>
            <p:cNvSpPr/>
            <p:nvPr/>
          </p:nvSpPr>
          <p:spPr>
            <a:xfrm>
              <a:off x="3799213" y="3226509"/>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5" name="円/楕円 360">
              <a:extLst>
                <a:ext uri="{FF2B5EF4-FFF2-40B4-BE49-F238E27FC236}">
                  <a16:creationId xmlns:a16="http://schemas.microsoft.com/office/drawing/2014/main" id="{838B3228-5E3E-42FC-9D83-FD91C4983A29}"/>
                </a:ext>
              </a:extLst>
            </p:cNvPr>
            <p:cNvSpPr/>
            <p:nvPr/>
          </p:nvSpPr>
          <p:spPr>
            <a:xfrm>
              <a:off x="3799213" y="3272141"/>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6" name="円/楕円 361">
              <a:extLst>
                <a:ext uri="{FF2B5EF4-FFF2-40B4-BE49-F238E27FC236}">
                  <a16:creationId xmlns:a16="http://schemas.microsoft.com/office/drawing/2014/main" id="{410B3727-1ED3-4A24-9483-E7982C800CD8}"/>
                </a:ext>
              </a:extLst>
            </p:cNvPr>
            <p:cNvSpPr/>
            <p:nvPr/>
          </p:nvSpPr>
          <p:spPr>
            <a:xfrm>
              <a:off x="4010735" y="3316936"/>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7" name="円/楕円 362">
              <a:extLst>
                <a:ext uri="{FF2B5EF4-FFF2-40B4-BE49-F238E27FC236}">
                  <a16:creationId xmlns:a16="http://schemas.microsoft.com/office/drawing/2014/main" id="{5BE4EC7D-DD41-497E-AF26-3387FBA46DDC}"/>
                </a:ext>
              </a:extLst>
            </p:cNvPr>
            <p:cNvSpPr/>
            <p:nvPr/>
          </p:nvSpPr>
          <p:spPr>
            <a:xfrm>
              <a:off x="4471508" y="2618346"/>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8" name="円/楕円 363">
              <a:extLst>
                <a:ext uri="{FF2B5EF4-FFF2-40B4-BE49-F238E27FC236}">
                  <a16:creationId xmlns:a16="http://schemas.microsoft.com/office/drawing/2014/main" id="{4ED91FC8-B27A-4E39-AC47-0D733EFD3615}"/>
                </a:ext>
              </a:extLst>
            </p:cNvPr>
            <p:cNvSpPr/>
            <p:nvPr/>
          </p:nvSpPr>
          <p:spPr>
            <a:xfrm>
              <a:off x="4490070" y="2587236"/>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9" name="円/楕円 364">
              <a:extLst>
                <a:ext uri="{FF2B5EF4-FFF2-40B4-BE49-F238E27FC236}">
                  <a16:creationId xmlns:a16="http://schemas.microsoft.com/office/drawing/2014/main" id="{13065986-1DC5-41E0-82F7-216FAED08A92}"/>
                </a:ext>
              </a:extLst>
            </p:cNvPr>
            <p:cNvSpPr/>
            <p:nvPr/>
          </p:nvSpPr>
          <p:spPr>
            <a:xfrm>
              <a:off x="4448526" y="3158335"/>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0" name="円/楕円 365">
              <a:extLst>
                <a:ext uri="{FF2B5EF4-FFF2-40B4-BE49-F238E27FC236}">
                  <a16:creationId xmlns:a16="http://schemas.microsoft.com/office/drawing/2014/main" id="{F81BDFFF-E3AD-4D66-B746-5CC47AFD0BD3}"/>
                </a:ext>
              </a:extLst>
            </p:cNvPr>
            <p:cNvSpPr/>
            <p:nvPr/>
          </p:nvSpPr>
          <p:spPr>
            <a:xfrm>
              <a:off x="4092772" y="3712178"/>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1" name="円/楕円 366">
              <a:extLst>
                <a:ext uri="{FF2B5EF4-FFF2-40B4-BE49-F238E27FC236}">
                  <a16:creationId xmlns:a16="http://schemas.microsoft.com/office/drawing/2014/main" id="{DC4E03B2-23C7-42D6-B0B2-446B51B2A37D}"/>
                </a:ext>
              </a:extLst>
            </p:cNvPr>
            <p:cNvSpPr/>
            <p:nvPr/>
          </p:nvSpPr>
          <p:spPr>
            <a:xfrm>
              <a:off x="3972479" y="3687937"/>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2" name="円/楕円 367">
              <a:extLst>
                <a:ext uri="{FF2B5EF4-FFF2-40B4-BE49-F238E27FC236}">
                  <a16:creationId xmlns:a16="http://schemas.microsoft.com/office/drawing/2014/main" id="{6827D671-9829-46CE-A3A0-03F9AF3C369E}"/>
                </a:ext>
              </a:extLst>
            </p:cNvPr>
            <p:cNvSpPr/>
            <p:nvPr/>
          </p:nvSpPr>
          <p:spPr>
            <a:xfrm>
              <a:off x="3806829" y="3737665"/>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3" name="円/楕円 368">
              <a:extLst>
                <a:ext uri="{FF2B5EF4-FFF2-40B4-BE49-F238E27FC236}">
                  <a16:creationId xmlns:a16="http://schemas.microsoft.com/office/drawing/2014/main" id="{7F4A7AA4-5E49-4A6A-8D28-97D401D6A66D}"/>
                </a:ext>
              </a:extLst>
            </p:cNvPr>
            <p:cNvSpPr/>
            <p:nvPr/>
          </p:nvSpPr>
          <p:spPr>
            <a:xfrm>
              <a:off x="3519755" y="3763888"/>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4" name="円/楕円 369">
              <a:extLst>
                <a:ext uri="{FF2B5EF4-FFF2-40B4-BE49-F238E27FC236}">
                  <a16:creationId xmlns:a16="http://schemas.microsoft.com/office/drawing/2014/main" id="{E22E9A01-A9E4-4BF4-AAD0-ACEA71B7F5BF}"/>
                </a:ext>
              </a:extLst>
            </p:cNvPr>
            <p:cNvSpPr/>
            <p:nvPr/>
          </p:nvSpPr>
          <p:spPr>
            <a:xfrm>
              <a:off x="3348899" y="3789708"/>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5" name="円/楕円 370">
              <a:extLst>
                <a:ext uri="{FF2B5EF4-FFF2-40B4-BE49-F238E27FC236}">
                  <a16:creationId xmlns:a16="http://schemas.microsoft.com/office/drawing/2014/main" id="{9379946C-DE8C-4208-B620-E63D44474211}"/>
                </a:ext>
              </a:extLst>
            </p:cNvPr>
            <p:cNvSpPr/>
            <p:nvPr/>
          </p:nvSpPr>
          <p:spPr>
            <a:xfrm>
              <a:off x="3294473" y="3812701"/>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6" name="円/楕円 371">
              <a:extLst>
                <a:ext uri="{FF2B5EF4-FFF2-40B4-BE49-F238E27FC236}">
                  <a16:creationId xmlns:a16="http://schemas.microsoft.com/office/drawing/2014/main" id="{4319215C-6B0A-4498-807F-B0FF91D2281B}"/>
                </a:ext>
              </a:extLst>
            </p:cNvPr>
            <p:cNvSpPr/>
            <p:nvPr/>
          </p:nvSpPr>
          <p:spPr>
            <a:xfrm>
              <a:off x="3345031" y="383852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7" name="円/楕円 372">
              <a:extLst>
                <a:ext uri="{FF2B5EF4-FFF2-40B4-BE49-F238E27FC236}">
                  <a16:creationId xmlns:a16="http://schemas.microsoft.com/office/drawing/2014/main" id="{44811476-3C4A-416F-B885-37CBFA903CA3}"/>
                </a:ext>
              </a:extLst>
            </p:cNvPr>
            <p:cNvSpPr/>
            <p:nvPr/>
          </p:nvSpPr>
          <p:spPr>
            <a:xfrm>
              <a:off x="3764726" y="3846229"/>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8" name="円/楕円 373">
              <a:extLst>
                <a:ext uri="{FF2B5EF4-FFF2-40B4-BE49-F238E27FC236}">
                  <a16:creationId xmlns:a16="http://schemas.microsoft.com/office/drawing/2014/main" id="{4DA592B0-16F5-4C72-9AAB-BFCA7395A3DC}"/>
                </a:ext>
              </a:extLst>
            </p:cNvPr>
            <p:cNvSpPr/>
            <p:nvPr/>
          </p:nvSpPr>
          <p:spPr>
            <a:xfrm>
              <a:off x="3959096" y="3897201"/>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9" name="円/楕円 374">
              <a:extLst>
                <a:ext uri="{FF2B5EF4-FFF2-40B4-BE49-F238E27FC236}">
                  <a16:creationId xmlns:a16="http://schemas.microsoft.com/office/drawing/2014/main" id="{7C22C456-6712-49B3-9A67-B34D836A0697}"/>
                </a:ext>
              </a:extLst>
            </p:cNvPr>
            <p:cNvSpPr/>
            <p:nvPr/>
          </p:nvSpPr>
          <p:spPr>
            <a:xfrm>
              <a:off x="3786036" y="4024719"/>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0" name="円/楕円 375">
              <a:extLst>
                <a:ext uri="{FF2B5EF4-FFF2-40B4-BE49-F238E27FC236}">
                  <a16:creationId xmlns:a16="http://schemas.microsoft.com/office/drawing/2014/main" id="{D08645F9-B18F-4B4E-BCC5-AF450178F4C6}"/>
                </a:ext>
              </a:extLst>
            </p:cNvPr>
            <p:cNvSpPr/>
            <p:nvPr/>
          </p:nvSpPr>
          <p:spPr>
            <a:xfrm>
              <a:off x="3663073" y="4056599"/>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1" name="円/楕円 376">
              <a:extLst>
                <a:ext uri="{FF2B5EF4-FFF2-40B4-BE49-F238E27FC236}">
                  <a16:creationId xmlns:a16="http://schemas.microsoft.com/office/drawing/2014/main" id="{9AA71904-B366-42D9-9BBD-F8CFD5C7E810}"/>
                </a:ext>
              </a:extLst>
            </p:cNvPr>
            <p:cNvSpPr/>
            <p:nvPr/>
          </p:nvSpPr>
          <p:spPr>
            <a:xfrm>
              <a:off x="3663073" y="3997394"/>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2" name="円/楕円 377">
              <a:extLst>
                <a:ext uri="{FF2B5EF4-FFF2-40B4-BE49-F238E27FC236}">
                  <a16:creationId xmlns:a16="http://schemas.microsoft.com/office/drawing/2014/main" id="{4CF7F718-A4A7-43E2-9458-53321B02A725}"/>
                </a:ext>
              </a:extLst>
            </p:cNvPr>
            <p:cNvSpPr/>
            <p:nvPr/>
          </p:nvSpPr>
          <p:spPr>
            <a:xfrm>
              <a:off x="3612976" y="4001948"/>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3" name="円/楕円 378">
              <a:extLst>
                <a:ext uri="{FF2B5EF4-FFF2-40B4-BE49-F238E27FC236}">
                  <a16:creationId xmlns:a16="http://schemas.microsoft.com/office/drawing/2014/main" id="{3730EA79-CD84-4B85-B056-C830D8A0BC6B}"/>
                </a:ext>
              </a:extLst>
            </p:cNvPr>
            <p:cNvSpPr/>
            <p:nvPr/>
          </p:nvSpPr>
          <p:spPr>
            <a:xfrm>
              <a:off x="3612976" y="4042936"/>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4" name="円/楕円 379">
              <a:extLst>
                <a:ext uri="{FF2B5EF4-FFF2-40B4-BE49-F238E27FC236}">
                  <a16:creationId xmlns:a16="http://schemas.microsoft.com/office/drawing/2014/main" id="{25DA258D-7D98-45F5-BD5A-6E7215ADEF63}"/>
                </a:ext>
              </a:extLst>
            </p:cNvPr>
            <p:cNvSpPr/>
            <p:nvPr/>
          </p:nvSpPr>
          <p:spPr>
            <a:xfrm>
              <a:off x="3321507" y="4184117"/>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5" name="円/楕円 380">
              <a:extLst>
                <a:ext uri="{FF2B5EF4-FFF2-40B4-BE49-F238E27FC236}">
                  <a16:creationId xmlns:a16="http://schemas.microsoft.com/office/drawing/2014/main" id="{EA6F9F5A-1BD7-4591-80D1-1597EDC47E29}"/>
                </a:ext>
              </a:extLst>
            </p:cNvPr>
            <p:cNvSpPr/>
            <p:nvPr/>
          </p:nvSpPr>
          <p:spPr>
            <a:xfrm>
              <a:off x="3080134" y="4398165"/>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6" name="円/楕円 381">
              <a:extLst>
                <a:ext uri="{FF2B5EF4-FFF2-40B4-BE49-F238E27FC236}">
                  <a16:creationId xmlns:a16="http://schemas.microsoft.com/office/drawing/2014/main" id="{662AFB15-0560-4FD1-8B71-198CF7ED8369}"/>
                </a:ext>
              </a:extLst>
            </p:cNvPr>
            <p:cNvSpPr/>
            <p:nvPr/>
          </p:nvSpPr>
          <p:spPr>
            <a:xfrm>
              <a:off x="3007266" y="4384502"/>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7" name="円/楕円 382">
              <a:extLst>
                <a:ext uri="{FF2B5EF4-FFF2-40B4-BE49-F238E27FC236}">
                  <a16:creationId xmlns:a16="http://schemas.microsoft.com/office/drawing/2014/main" id="{F9A0E2E4-8987-499F-BD09-4268744A242B}"/>
                </a:ext>
              </a:extLst>
            </p:cNvPr>
            <p:cNvSpPr/>
            <p:nvPr/>
          </p:nvSpPr>
          <p:spPr>
            <a:xfrm>
              <a:off x="2970832" y="4516574"/>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8" name="円/楕円 383">
              <a:extLst>
                <a:ext uri="{FF2B5EF4-FFF2-40B4-BE49-F238E27FC236}">
                  <a16:creationId xmlns:a16="http://schemas.microsoft.com/office/drawing/2014/main" id="{A48CB325-2C61-4DC8-8DCD-C3C371558579}"/>
                </a:ext>
              </a:extLst>
            </p:cNvPr>
            <p:cNvSpPr/>
            <p:nvPr/>
          </p:nvSpPr>
          <p:spPr>
            <a:xfrm>
              <a:off x="2897965" y="4461924"/>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9" name="円/楕円 384">
              <a:extLst>
                <a:ext uri="{FF2B5EF4-FFF2-40B4-BE49-F238E27FC236}">
                  <a16:creationId xmlns:a16="http://schemas.microsoft.com/office/drawing/2014/main" id="{CA5E72F9-AC85-4754-A447-AF90658D5C68}"/>
                </a:ext>
              </a:extLst>
            </p:cNvPr>
            <p:cNvSpPr/>
            <p:nvPr/>
          </p:nvSpPr>
          <p:spPr>
            <a:xfrm>
              <a:off x="2784110" y="4357177"/>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0" name="円/楕円 385">
              <a:extLst>
                <a:ext uri="{FF2B5EF4-FFF2-40B4-BE49-F238E27FC236}">
                  <a16:creationId xmlns:a16="http://schemas.microsoft.com/office/drawing/2014/main" id="{19E323E6-1E91-44AC-AF90-F8DEAEED4A36}"/>
                </a:ext>
              </a:extLst>
            </p:cNvPr>
            <p:cNvSpPr/>
            <p:nvPr/>
          </p:nvSpPr>
          <p:spPr>
            <a:xfrm>
              <a:off x="3235704" y="2908145"/>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1" name="円/楕円 386">
              <a:extLst>
                <a:ext uri="{FF2B5EF4-FFF2-40B4-BE49-F238E27FC236}">
                  <a16:creationId xmlns:a16="http://schemas.microsoft.com/office/drawing/2014/main" id="{CEDD166A-AACB-4610-90BB-A562D578A352}"/>
                </a:ext>
              </a:extLst>
            </p:cNvPr>
            <p:cNvSpPr/>
            <p:nvPr/>
          </p:nvSpPr>
          <p:spPr>
            <a:xfrm>
              <a:off x="3155520" y="2854455"/>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2" name="円/楕円 387">
              <a:extLst>
                <a:ext uri="{FF2B5EF4-FFF2-40B4-BE49-F238E27FC236}">
                  <a16:creationId xmlns:a16="http://schemas.microsoft.com/office/drawing/2014/main" id="{5FA95A36-F328-4ED9-95E8-630BB23721AE}"/>
                </a:ext>
              </a:extLst>
            </p:cNvPr>
            <p:cNvSpPr/>
            <p:nvPr/>
          </p:nvSpPr>
          <p:spPr>
            <a:xfrm>
              <a:off x="3178255" y="2781079"/>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3" name="円/楕円 388">
              <a:extLst>
                <a:ext uri="{FF2B5EF4-FFF2-40B4-BE49-F238E27FC236}">
                  <a16:creationId xmlns:a16="http://schemas.microsoft.com/office/drawing/2014/main" id="{30A8CA6D-50A4-4863-A116-1A75998D7964}"/>
                </a:ext>
              </a:extLst>
            </p:cNvPr>
            <p:cNvSpPr/>
            <p:nvPr/>
          </p:nvSpPr>
          <p:spPr>
            <a:xfrm>
              <a:off x="3117921" y="247568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4" name="円/楕円 389">
              <a:extLst>
                <a:ext uri="{FF2B5EF4-FFF2-40B4-BE49-F238E27FC236}">
                  <a16:creationId xmlns:a16="http://schemas.microsoft.com/office/drawing/2014/main" id="{57FDB97F-4639-40C3-B73E-8AAC5D8F5D35}"/>
                </a:ext>
              </a:extLst>
            </p:cNvPr>
            <p:cNvSpPr/>
            <p:nvPr/>
          </p:nvSpPr>
          <p:spPr>
            <a:xfrm>
              <a:off x="3131772" y="2424609"/>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5" name="円/楕円 390">
              <a:extLst>
                <a:ext uri="{FF2B5EF4-FFF2-40B4-BE49-F238E27FC236}">
                  <a16:creationId xmlns:a16="http://schemas.microsoft.com/office/drawing/2014/main" id="{9DA1F7A8-CCB1-4A4A-9E26-4CF77369E4E3}"/>
                </a:ext>
              </a:extLst>
            </p:cNvPr>
            <p:cNvSpPr/>
            <p:nvPr/>
          </p:nvSpPr>
          <p:spPr>
            <a:xfrm>
              <a:off x="2878470" y="2604377"/>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6" name="円/楕円 391">
              <a:extLst>
                <a:ext uri="{FF2B5EF4-FFF2-40B4-BE49-F238E27FC236}">
                  <a16:creationId xmlns:a16="http://schemas.microsoft.com/office/drawing/2014/main" id="{498577F6-8FBB-40CF-932F-220DD0CBCD49}"/>
                </a:ext>
              </a:extLst>
            </p:cNvPr>
            <p:cNvSpPr/>
            <p:nvPr/>
          </p:nvSpPr>
          <p:spPr>
            <a:xfrm>
              <a:off x="2922736" y="2770016"/>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7" name="円/楕円 392">
              <a:extLst>
                <a:ext uri="{FF2B5EF4-FFF2-40B4-BE49-F238E27FC236}">
                  <a16:creationId xmlns:a16="http://schemas.microsoft.com/office/drawing/2014/main" id="{26EE70E5-FEE6-4093-A518-49F8E04C6CAB}"/>
                </a:ext>
              </a:extLst>
            </p:cNvPr>
            <p:cNvSpPr/>
            <p:nvPr/>
          </p:nvSpPr>
          <p:spPr>
            <a:xfrm>
              <a:off x="2949603" y="2815483"/>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8" name="円/楕円 393">
              <a:extLst>
                <a:ext uri="{FF2B5EF4-FFF2-40B4-BE49-F238E27FC236}">
                  <a16:creationId xmlns:a16="http://schemas.microsoft.com/office/drawing/2014/main" id="{D060AB67-D727-49B7-ABD3-42B1C7FD7A02}"/>
                </a:ext>
              </a:extLst>
            </p:cNvPr>
            <p:cNvSpPr/>
            <p:nvPr/>
          </p:nvSpPr>
          <p:spPr>
            <a:xfrm>
              <a:off x="2957843" y="2892941"/>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9" name="円/楕円 394">
              <a:extLst>
                <a:ext uri="{FF2B5EF4-FFF2-40B4-BE49-F238E27FC236}">
                  <a16:creationId xmlns:a16="http://schemas.microsoft.com/office/drawing/2014/main" id="{650C3472-CAC1-4198-A745-7D8A6F806382}"/>
                </a:ext>
              </a:extLst>
            </p:cNvPr>
            <p:cNvSpPr/>
            <p:nvPr/>
          </p:nvSpPr>
          <p:spPr>
            <a:xfrm>
              <a:off x="3033085" y="2932037"/>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0" name="円/楕円 395">
              <a:extLst>
                <a:ext uri="{FF2B5EF4-FFF2-40B4-BE49-F238E27FC236}">
                  <a16:creationId xmlns:a16="http://schemas.microsoft.com/office/drawing/2014/main" id="{20524F26-87AE-4502-AB08-976A0DC20FBB}"/>
                </a:ext>
              </a:extLst>
            </p:cNvPr>
            <p:cNvSpPr/>
            <p:nvPr/>
          </p:nvSpPr>
          <p:spPr>
            <a:xfrm>
              <a:off x="3065533" y="298898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1" name="円/楕円 396">
              <a:extLst>
                <a:ext uri="{FF2B5EF4-FFF2-40B4-BE49-F238E27FC236}">
                  <a16:creationId xmlns:a16="http://schemas.microsoft.com/office/drawing/2014/main" id="{73F63769-0656-4925-94DF-735120C3DBAB}"/>
                </a:ext>
              </a:extLst>
            </p:cNvPr>
            <p:cNvSpPr/>
            <p:nvPr/>
          </p:nvSpPr>
          <p:spPr>
            <a:xfrm>
              <a:off x="3028495" y="3006941"/>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2" name="円/楕円 397">
              <a:extLst>
                <a:ext uri="{FF2B5EF4-FFF2-40B4-BE49-F238E27FC236}">
                  <a16:creationId xmlns:a16="http://schemas.microsoft.com/office/drawing/2014/main" id="{11288377-37A5-43AA-AA5B-29A1F48E231F}"/>
                </a:ext>
              </a:extLst>
            </p:cNvPr>
            <p:cNvSpPr/>
            <p:nvPr/>
          </p:nvSpPr>
          <p:spPr>
            <a:xfrm>
              <a:off x="2991049" y="3006941"/>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3" name="円/楕円 398">
              <a:extLst>
                <a:ext uri="{FF2B5EF4-FFF2-40B4-BE49-F238E27FC236}">
                  <a16:creationId xmlns:a16="http://schemas.microsoft.com/office/drawing/2014/main" id="{D6B2ED46-40CC-4960-840B-05C7A88C6829}"/>
                </a:ext>
              </a:extLst>
            </p:cNvPr>
            <p:cNvSpPr/>
            <p:nvPr/>
          </p:nvSpPr>
          <p:spPr>
            <a:xfrm>
              <a:off x="2858769" y="292372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4" name="円/楕円 399">
              <a:extLst>
                <a:ext uri="{FF2B5EF4-FFF2-40B4-BE49-F238E27FC236}">
                  <a16:creationId xmlns:a16="http://schemas.microsoft.com/office/drawing/2014/main" id="{3D481AD5-DF39-48B9-BEDB-04F1BF0FA643}"/>
                </a:ext>
              </a:extLst>
            </p:cNvPr>
            <p:cNvSpPr/>
            <p:nvPr/>
          </p:nvSpPr>
          <p:spPr>
            <a:xfrm>
              <a:off x="2773537" y="2846263"/>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5" name="円/楕円 400">
              <a:extLst>
                <a:ext uri="{FF2B5EF4-FFF2-40B4-BE49-F238E27FC236}">
                  <a16:creationId xmlns:a16="http://schemas.microsoft.com/office/drawing/2014/main" id="{F3A1691F-CBC6-4A42-A6A5-C45C91509DC1}"/>
                </a:ext>
              </a:extLst>
            </p:cNvPr>
            <p:cNvSpPr/>
            <p:nvPr/>
          </p:nvSpPr>
          <p:spPr>
            <a:xfrm>
              <a:off x="2206433" y="2955389"/>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6" name="円/楕円 401">
              <a:extLst>
                <a:ext uri="{FF2B5EF4-FFF2-40B4-BE49-F238E27FC236}">
                  <a16:creationId xmlns:a16="http://schemas.microsoft.com/office/drawing/2014/main" id="{C27176AD-74AA-47E5-A9F6-7E70C60CAE27}"/>
                </a:ext>
              </a:extLst>
            </p:cNvPr>
            <p:cNvSpPr/>
            <p:nvPr/>
          </p:nvSpPr>
          <p:spPr>
            <a:xfrm>
              <a:off x="1892318" y="3138401"/>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7" name="円/楕円 402">
              <a:extLst>
                <a:ext uri="{FF2B5EF4-FFF2-40B4-BE49-F238E27FC236}">
                  <a16:creationId xmlns:a16="http://schemas.microsoft.com/office/drawing/2014/main" id="{F0AA6C37-CAF7-406C-9075-CDF20BA3EAEE}"/>
                </a:ext>
              </a:extLst>
            </p:cNvPr>
            <p:cNvSpPr/>
            <p:nvPr/>
          </p:nvSpPr>
          <p:spPr>
            <a:xfrm>
              <a:off x="1817881" y="316422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8" name="円/楕円 403">
              <a:extLst>
                <a:ext uri="{FF2B5EF4-FFF2-40B4-BE49-F238E27FC236}">
                  <a16:creationId xmlns:a16="http://schemas.microsoft.com/office/drawing/2014/main" id="{E885345A-0BF6-4B29-8B9F-5514DF8651C7}"/>
                </a:ext>
              </a:extLst>
            </p:cNvPr>
            <p:cNvSpPr/>
            <p:nvPr/>
          </p:nvSpPr>
          <p:spPr>
            <a:xfrm>
              <a:off x="2002699" y="3204495"/>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9" name="円/楕円 404">
              <a:extLst>
                <a:ext uri="{FF2B5EF4-FFF2-40B4-BE49-F238E27FC236}">
                  <a16:creationId xmlns:a16="http://schemas.microsoft.com/office/drawing/2014/main" id="{FB5B2CCF-F394-4D56-A8C4-56AEC554D8EB}"/>
                </a:ext>
              </a:extLst>
            </p:cNvPr>
            <p:cNvSpPr/>
            <p:nvPr/>
          </p:nvSpPr>
          <p:spPr>
            <a:xfrm>
              <a:off x="2052530" y="3272822"/>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0" name="円/楕円 405">
              <a:extLst>
                <a:ext uri="{FF2B5EF4-FFF2-40B4-BE49-F238E27FC236}">
                  <a16:creationId xmlns:a16="http://schemas.microsoft.com/office/drawing/2014/main" id="{DD9D7F93-3EB4-4FE2-B62A-C64EAF28D799}"/>
                </a:ext>
              </a:extLst>
            </p:cNvPr>
            <p:cNvSpPr/>
            <p:nvPr/>
          </p:nvSpPr>
          <p:spPr>
            <a:xfrm>
              <a:off x="2180614" y="3230314"/>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1" name="円/楕円 406">
              <a:extLst>
                <a:ext uri="{FF2B5EF4-FFF2-40B4-BE49-F238E27FC236}">
                  <a16:creationId xmlns:a16="http://schemas.microsoft.com/office/drawing/2014/main" id="{FA10DC85-16BF-4117-9F7B-AD3464DBEE6E}"/>
                </a:ext>
              </a:extLst>
            </p:cNvPr>
            <p:cNvSpPr/>
            <p:nvPr/>
          </p:nvSpPr>
          <p:spPr>
            <a:xfrm>
              <a:off x="2265790" y="316422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2" name="円/楕円 407">
              <a:extLst>
                <a:ext uri="{FF2B5EF4-FFF2-40B4-BE49-F238E27FC236}">
                  <a16:creationId xmlns:a16="http://schemas.microsoft.com/office/drawing/2014/main" id="{F1A9C6C5-60B2-49DA-B026-FBEF46553294}"/>
                </a:ext>
              </a:extLst>
            </p:cNvPr>
            <p:cNvSpPr/>
            <p:nvPr/>
          </p:nvSpPr>
          <p:spPr>
            <a:xfrm>
              <a:off x="2295976" y="310505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3" name="円/楕円 408">
              <a:extLst>
                <a:ext uri="{FF2B5EF4-FFF2-40B4-BE49-F238E27FC236}">
                  <a16:creationId xmlns:a16="http://schemas.microsoft.com/office/drawing/2014/main" id="{F5CDA50E-CA28-4FD8-AB2D-53DCAAA94004}"/>
                </a:ext>
              </a:extLst>
            </p:cNvPr>
            <p:cNvSpPr/>
            <p:nvPr/>
          </p:nvSpPr>
          <p:spPr>
            <a:xfrm>
              <a:off x="2347614" y="3090784"/>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4" name="円/楕円 409">
              <a:extLst>
                <a:ext uri="{FF2B5EF4-FFF2-40B4-BE49-F238E27FC236}">
                  <a16:creationId xmlns:a16="http://schemas.microsoft.com/office/drawing/2014/main" id="{C94E567D-4CDA-4260-9634-2257B6B77C0C}"/>
                </a:ext>
              </a:extLst>
            </p:cNvPr>
            <p:cNvSpPr/>
            <p:nvPr/>
          </p:nvSpPr>
          <p:spPr>
            <a:xfrm>
              <a:off x="2427973" y="303659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5" name="円/楕円 410">
              <a:extLst>
                <a:ext uri="{FF2B5EF4-FFF2-40B4-BE49-F238E27FC236}">
                  <a16:creationId xmlns:a16="http://schemas.microsoft.com/office/drawing/2014/main" id="{CDE34763-A442-47D0-A079-4B5A5A4E6C48}"/>
                </a:ext>
              </a:extLst>
            </p:cNvPr>
            <p:cNvSpPr/>
            <p:nvPr/>
          </p:nvSpPr>
          <p:spPr>
            <a:xfrm>
              <a:off x="2483123" y="296316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6" name="円/楕円 411">
              <a:extLst>
                <a:ext uri="{FF2B5EF4-FFF2-40B4-BE49-F238E27FC236}">
                  <a16:creationId xmlns:a16="http://schemas.microsoft.com/office/drawing/2014/main" id="{0F5690BD-9C59-40EB-95CF-4A7CBFE886EA}"/>
                </a:ext>
              </a:extLst>
            </p:cNvPr>
            <p:cNvSpPr/>
            <p:nvPr/>
          </p:nvSpPr>
          <p:spPr>
            <a:xfrm>
              <a:off x="2610641" y="2958606"/>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7" name="円/楕円 412">
              <a:extLst>
                <a:ext uri="{FF2B5EF4-FFF2-40B4-BE49-F238E27FC236}">
                  <a16:creationId xmlns:a16="http://schemas.microsoft.com/office/drawing/2014/main" id="{7EBCF5C0-AC57-424A-AC25-CCC2DCAC01DD}"/>
                </a:ext>
              </a:extLst>
            </p:cNvPr>
            <p:cNvSpPr/>
            <p:nvPr/>
          </p:nvSpPr>
          <p:spPr>
            <a:xfrm>
              <a:off x="2678878" y="2944579"/>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8" name="円/楕円 413">
              <a:extLst>
                <a:ext uri="{FF2B5EF4-FFF2-40B4-BE49-F238E27FC236}">
                  <a16:creationId xmlns:a16="http://schemas.microsoft.com/office/drawing/2014/main" id="{35F2D867-C5B6-401B-A6C0-A631DCA7D856}"/>
                </a:ext>
              </a:extLst>
            </p:cNvPr>
            <p:cNvSpPr/>
            <p:nvPr/>
          </p:nvSpPr>
          <p:spPr>
            <a:xfrm>
              <a:off x="2513073" y="2932037"/>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9" name="円/楕円 414">
              <a:extLst>
                <a:ext uri="{FF2B5EF4-FFF2-40B4-BE49-F238E27FC236}">
                  <a16:creationId xmlns:a16="http://schemas.microsoft.com/office/drawing/2014/main" id="{76BBF68A-080A-4A04-8F55-FC3D7C048536}"/>
                </a:ext>
              </a:extLst>
            </p:cNvPr>
            <p:cNvSpPr/>
            <p:nvPr/>
          </p:nvSpPr>
          <p:spPr>
            <a:xfrm>
              <a:off x="2906204" y="4922146"/>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0" name="円/楕円 415">
              <a:extLst>
                <a:ext uri="{FF2B5EF4-FFF2-40B4-BE49-F238E27FC236}">
                  <a16:creationId xmlns:a16="http://schemas.microsoft.com/office/drawing/2014/main" id="{6921610F-8B3A-4325-A9B4-D52F063DDA96}"/>
                </a:ext>
              </a:extLst>
            </p:cNvPr>
            <p:cNvSpPr/>
            <p:nvPr/>
          </p:nvSpPr>
          <p:spPr>
            <a:xfrm>
              <a:off x="1321819" y="4268832"/>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1" name="円/楕円 416">
              <a:extLst>
                <a:ext uri="{FF2B5EF4-FFF2-40B4-BE49-F238E27FC236}">
                  <a16:creationId xmlns:a16="http://schemas.microsoft.com/office/drawing/2014/main" id="{E07F3C63-8C10-4A4A-9568-C152FE9B181D}"/>
                </a:ext>
              </a:extLst>
            </p:cNvPr>
            <p:cNvSpPr/>
            <p:nvPr/>
          </p:nvSpPr>
          <p:spPr>
            <a:xfrm>
              <a:off x="2501937" y="3298642"/>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2" name="円/楕円 417">
              <a:extLst>
                <a:ext uri="{FF2B5EF4-FFF2-40B4-BE49-F238E27FC236}">
                  <a16:creationId xmlns:a16="http://schemas.microsoft.com/office/drawing/2014/main" id="{E429A1F3-B2B2-4D59-A025-AA86BDA0AFAE}"/>
                </a:ext>
              </a:extLst>
            </p:cNvPr>
            <p:cNvSpPr/>
            <p:nvPr/>
          </p:nvSpPr>
          <p:spPr>
            <a:xfrm>
              <a:off x="2668320" y="3134748"/>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3" name="円/楕円 418">
              <a:extLst>
                <a:ext uri="{FF2B5EF4-FFF2-40B4-BE49-F238E27FC236}">
                  <a16:creationId xmlns:a16="http://schemas.microsoft.com/office/drawing/2014/main" id="{2D00E1A5-758C-48AF-B292-283EEAC57F68}"/>
                </a:ext>
              </a:extLst>
            </p:cNvPr>
            <p:cNvSpPr/>
            <p:nvPr/>
          </p:nvSpPr>
          <p:spPr>
            <a:xfrm>
              <a:off x="2429928" y="3206529"/>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4" name="円/楕円 419">
              <a:extLst>
                <a:ext uri="{FF2B5EF4-FFF2-40B4-BE49-F238E27FC236}">
                  <a16:creationId xmlns:a16="http://schemas.microsoft.com/office/drawing/2014/main" id="{94D9F005-8A38-4818-8009-AB292717EE1A}"/>
                </a:ext>
              </a:extLst>
            </p:cNvPr>
            <p:cNvSpPr/>
            <p:nvPr/>
          </p:nvSpPr>
          <p:spPr>
            <a:xfrm>
              <a:off x="1711386" y="3226509"/>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5" name="円/楕円 420">
              <a:extLst>
                <a:ext uri="{FF2B5EF4-FFF2-40B4-BE49-F238E27FC236}">
                  <a16:creationId xmlns:a16="http://schemas.microsoft.com/office/drawing/2014/main" id="{2AE112A6-86D6-4D81-AD90-E1FE94A6EDCB}"/>
                </a:ext>
              </a:extLst>
            </p:cNvPr>
            <p:cNvSpPr/>
            <p:nvPr/>
          </p:nvSpPr>
          <p:spPr>
            <a:xfrm>
              <a:off x="1840679" y="3200689"/>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6" name="円/楕円 421">
              <a:extLst>
                <a:ext uri="{FF2B5EF4-FFF2-40B4-BE49-F238E27FC236}">
                  <a16:creationId xmlns:a16="http://schemas.microsoft.com/office/drawing/2014/main" id="{77EA28AB-6FAC-4FA6-95BC-282F6F17532B}"/>
                </a:ext>
              </a:extLst>
            </p:cNvPr>
            <p:cNvSpPr/>
            <p:nvPr/>
          </p:nvSpPr>
          <p:spPr>
            <a:xfrm>
              <a:off x="1843700" y="3116324"/>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7" name="円/楕円 422">
              <a:extLst>
                <a:ext uri="{FF2B5EF4-FFF2-40B4-BE49-F238E27FC236}">
                  <a16:creationId xmlns:a16="http://schemas.microsoft.com/office/drawing/2014/main" id="{65321102-F51B-4D77-9F51-4B40E62AE169}"/>
                </a:ext>
              </a:extLst>
            </p:cNvPr>
            <p:cNvSpPr/>
            <p:nvPr/>
          </p:nvSpPr>
          <p:spPr>
            <a:xfrm>
              <a:off x="2711515" y="300749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8" name="円/楕円 423">
              <a:extLst>
                <a:ext uri="{FF2B5EF4-FFF2-40B4-BE49-F238E27FC236}">
                  <a16:creationId xmlns:a16="http://schemas.microsoft.com/office/drawing/2014/main" id="{C76FBAA2-377D-4D63-9D5A-55A27B798D01}"/>
                </a:ext>
              </a:extLst>
            </p:cNvPr>
            <p:cNvSpPr/>
            <p:nvPr/>
          </p:nvSpPr>
          <p:spPr>
            <a:xfrm>
              <a:off x="1892318" y="3184835"/>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9" name="円/楕円 424">
              <a:extLst>
                <a:ext uri="{FF2B5EF4-FFF2-40B4-BE49-F238E27FC236}">
                  <a16:creationId xmlns:a16="http://schemas.microsoft.com/office/drawing/2014/main" id="{9D94C3B2-BC7C-4967-BA19-C2AFF288D090}"/>
                </a:ext>
              </a:extLst>
            </p:cNvPr>
            <p:cNvSpPr/>
            <p:nvPr/>
          </p:nvSpPr>
          <p:spPr>
            <a:xfrm>
              <a:off x="2481566" y="3236473"/>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0" name="円/楕円 425">
              <a:extLst>
                <a:ext uri="{FF2B5EF4-FFF2-40B4-BE49-F238E27FC236}">
                  <a16:creationId xmlns:a16="http://schemas.microsoft.com/office/drawing/2014/main" id="{558838CB-31BB-4734-A4DD-D33BAE1F8205}"/>
                </a:ext>
              </a:extLst>
            </p:cNvPr>
            <p:cNvSpPr/>
            <p:nvPr/>
          </p:nvSpPr>
          <p:spPr>
            <a:xfrm>
              <a:off x="2232253" y="211680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1" name="円/楕円 426">
              <a:extLst>
                <a:ext uri="{FF2B5EF4-FFF2-40B4-BE49-F238E27FC236}">
                  <a16:creationId xmlns:a16="http://schemas.microsoft.com/office/drawing/2014/main" id="{3DDAE9E7-17B4-4675-8CDC-E627F6322B30}"/>
                </a:ext>
              </a:extLst>
            </p:cNvPr>
            <p:cNvSpPr/>
            <p:nvPr/>
          </p:nvSpPr>
          <p:spPr>
            <a:xfrm>
              <a:off x="1685566" y="211680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2" name="円/楕円 427">
              <a:extLst>
                <a:ext uri="{FF2B5EF4-FFF2-40B4-BE49-F238E27FC236}">
                  <a16:creationId xmlns:a16="http://schemas.microsoft.com/office/drawing/2014/main" id="{A7694917-89F3-4D4F-818C-6A75B2F85E5D}"/>
                </a:ext>
              </a:extLst>
            </p:cNvPr>
            <p:cNvSpPr/>
            <p:nvPr/>
          </p:nvSpPr>
          <p:spPr>
            <a:xfrm>
              <a:off x="3693816" y="1719674"/>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3" name="円/楕円 428">
              <a:extLst>
                <a:ext uri="{FF2B5EF4-FFF2-40B4-BE49-F238E27FC236}">
                  <a16:creationId xmlns:a16="http://schemas.microsoft.com/office/drawing/2014/main" id="{998DCDE1-C44E-4ADD-91D2-F8E82841BA03}"/>
                </a:ext>
              </a:extLst>
            </p:cNvPr>
            <p:cNvSpPr/>
            <p:nvPr/>
          </p:nvSpPr>
          <p:spPr>
            <a:xfrm>
              <a:off x="3410511" y="1247723"/>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4" name="円/楕円 429">
              <a:extLst>
                <a:ext uri="{FF2B5EF4-FFF2-40B4-BE49-F238E27FC236}">
                  <a16:creationId xmlns:a16="http://schemas.microsoft.com/office/drawing/2014/main" id="{C20285DE-85D2-4910-9C64-41A820005384}"/>
                </a:ext>
              </a:extLst>
            </p:cNvPr>
            <p:cNvSpPr/>
            <p:nvPr/>
          </p:nvSpPr>
          <p:spPr>
            <a:xfrm>
              <a:off x="3423677" y="1203439"/>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5" name="円/楕円 430">
              <a:extLst>
                <a:ext uri="{FF2B5EF4-FFF2-40B4-BE49-F238E27FC236}">
                  <a16:creationId xmlns:a16="http://schemas.microsoft.com/office/drawing/2014/main" id="{238BA554-1519-40D7-A1C7-C5DC0A7A032F}"/>
                </a:ext>
              </a:extLst>
            </p:cNvPr>
            <p:cNvSpPr/>
            <p:nvPr/>
          </p:nvSpPr>
          <p:spPr>
            <a:xfrm>
              <a:off x="5153460" y="1853627"/>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6" name="円/楕円 431">
              <a:extLst>
                <a:ext uri="{FF2B5EF4-FFF2-40B4-BE49-F238E27FC236}">
                  <a16:creationId xmlns:a16="http://schemas.microsoft.com/office/drawing/2014/main" id="{D11CDD71-16A4-41E5-8956-487A85089236}"/>
                </a:ext>
              </a:extLst>
            </p:cNvPr>
            <p:cNvSpPr/>
            <p:nvPr/>
          </p:nvSpPr>
          <p:spPr>
            <a:xfrm>
              <a:off x="5242686" y="1771312"/>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7" name="円/楕円 432">
              <a:extLst>
                <a:ext uri="{FF2B5EF4-FFF2-40B4-BE49-F238E27FC236}">
                  <a16:creationId xmlns:a16="http://schemas.microsoft.com/office/drawing/2014/main" id="{C0E2D98A-2A79-45A3-8F4D-B9717D10C844}"/>
                </a:ext>
              </a:extLst>
            </p:cNvPr>
            <p:cNvSpPr/>
            <p:nvPr/>
          </p:nvSpPr>
          <p:spPr>
            <a:xfrm>
              <a:off x="4500164" y="185668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8" name="円/楕円 433">
              <a:extLst>
                <a:ext uri="{FF2B5EF4-FFF2-40B4-BE49-F238E27FC236}">
                  <a16:creationId xmlns:a16="http://schemas.microsoft.com/office/drawing/2014/main" id="{8E1A438C-287B-40C9-A299-3FCBF04DE712}"/>
                </a:ext>
              </a:extLst>
            </p:cNvPr>
            <p:cNvSpPr/>
            <p:nvPr/>
          </p:nvSpPr>
          <p:spPr>
            <a:xfrm>
              <a:off x="4548661" y="1745493"/>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9" name="円/楕円 434">
              <a:extLst>
                <a:ext uri="{FF2B5EF4-FFF2-40B4-BE49-F238E27FC236}">
                  <a16:creationId xmlns:a16="http://schemas.microsoft.com/office/drawing/2014/main" id="{2DD6714B-DA42-4A2F-96A0-9569D0CAAC4C}"/>
                </a:ext>
              </a:extLst>
            </p:cNvPr>
            <p:cNvSpPr/>
            <p:nvPr/>
          </p:nvSpPr>
          <p:spPr>
            <a:xfrm>
              <a:off x="4523146" y="1931084"/>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0" name="円/楕円 435">
              <a:extLst>
                <a:ext uri="{FF2B5EF4-FFF2-40B4-BE49-F238E27FC236}">
                  <a16:creationId xmlns:a16="http://schemas.microsoft.com/office/drawing/2014/main" id="{095C89C4-7420-44C5-9052-6C313A036F1D}"/>
                </a:ext>
              </a:extLst>
            </p:cNvPr>
            <p:cNvSpPr/>
            <p:nvPr/>
          </p:nvSpPr>
          <p:spPr>
            <a:xfrm>
              <a:off x="4705043" y="1853627"/>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1" name="円/楕円 436">
              <a:extLst>
                <a:ext uri="{FF2B5EF4-FFF2-40B4-BE49-F238E27FC236}">
                  <a16:creationId xmlns:a16="http://schemas.microsoft.com/office/drawing/2014/main" id="{710977B1-F90E-4B65-9BCB-1B52571F1446}"/>
                </a:ext>
              </a:extLst>
            </p:cNvPr>
            <p:cNvSpPr/>
            <p:nvPr/>
          </p:nvSpPr>
          <p:spPr>
            <a:xfrm>
              <a:off x="4106221" y="1830867"/>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2" name="円/楕円 437">
              <a:extLst>
                <a:ext uri="{FF2B5EF4-FFF2-40B4-BE49-F238E27FC236}">
                  <a16:creationId xmlns:a16="http://schemas.microsoft.com/office/drawing/2014/main" id="{ADA23875-086C-4F6F-9BC4-D3FD6ED1C9A8}"/>
                </a:ext>
              </a:extLst>
            </p:cNvPr>
            <p:cNvSpPr/>
            <p:nvPr/>
          </p:nvSpPr>
          <p:spPr>
            <a:xfrm>
              <a:off x="4166219" y="1792594"/>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3" name="円/楕円 438">
              <a:extLst>
                <a:ext uri="{FF2B5EF4-FFF2-40B4-BE49-F238E27FC236}">
                  <a16:creationId xmlns:a16="http://schemas.microsoft.com/office/drawing/2014/main" id="{3AF2F3FF-FBE1-4DD3-890A-7A67A6AE818F}"/>
                </a:ext>
              </a:extLst>
            </p:cNvPr>
            <p:cNvSpPr/>
            <p:nvPr/>
          </p:nvSpPr>
          <p:spPr>
            <a:xfrm>
              <a:off x="4192038" y="1637928"/>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4" name="円/楕円 439">
              <a:extLst>
                <a:ext uri="{FF2B5EF4-FFF2-40B4-BE49-F238E27FC236}">
                  <a16:creationId xmlns:a16="http://schemas.microsoft.com/office/drawing/2014/main" id="{07390DAD-C22B-4A97-98DF-8364CE9805A1}"/>
                </a:ext>
              </a:extLst>
            </p:cNvPr>
            <p:cNvSpPr/>
            <p:nvPr/>
          </p:nvSpPr>
          <p:spPr>
            <a:xfrm>
              <a:off x="4294974" y="1719674"/>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5" name="円/楕円 440">
              <a:extLst>
                <a:ext uri="{FF2B5EF4-FFF2-40B4-BE49-F238E27FC236}">
                  <a16:creationId xmlns:a16="http://schemas.microsoft.com/office/drawing/2014/main" id="{23CC3729-D36E-40D1-B204-C41BCA1A4854}"/>
                </a:ext>
              </a:extLst>
            </p:cNvPr>
            <p:cNvSpPr/>
            <p:nvPr/>
          </p:nvSpPr>
          <p:spPr>
            <a:xfrm>
              <a:off x="4317802" y="1670715"/>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6" name="円/楕円 441">
              <a:extLst>
                <a:ext uri="{FF2B5EF4-FFF2-40B4-BE49-F238E27FC236}">
                  <a16:creationId xmlns:a16="http://schemas.microsoft.com/office/drawing/2014/main" id="{DA41BBF0-72A7-49DD-B877-BEBBE609D8D8}"/>
                </a:ext>
              </a:extLst>
            </p:cNvPr>
            <p:cNvSpPr/>
            <p:nvPr/>
          </p:nvSpPr>
          <p:spPr>
            <a:xfrm>
              <a:off x="4349040" y="1611371"/>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7" name="円/楕円 442">
              <a:extLst>
                <a:ext uri="{FF2B5EF4-FFF2-40B4-BE49-F238E27FC236}">
                  <a16:creationId xmlns:a16="http://schemas.microsoft.com/office/drawing/2014/main" id="{9025F629-F61E-4390-A0C6-A8BBA4A7AAD7}"/>
                </a:ext>
              </a:extLst>
            </p:cNvPr>
            <p:cNvSpPr/>
            <p:nvPr/>
          </p:nvSpPr>
          <p:spPr>
            <a:xfrm>
              <a:off x="4329129" y="1559733"/>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8" name="円/楕円 443">
              <a:extLst>
                <a:ext uri="{FF2B5EF4-FFF2-40B4-BE49-F238E27FC236}">
                  <a16:creationId xmlns:a16="http://schemas.microsoft.com/office/drawing/2014/main" id="{239F6EA7-D07B-4CBF-82D0-BD95C810DE68}"/>
                </a:ext>
              </a:extLst>
            </p:cNvPr>
            <p:cNvSpPr/>
            <p:nvPr/>
          </p:nvSpPr>
          <p:spPr>
            <a:xfrm>
              <a:off x="4307092" y="1490518"/>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9" name="円/楕円 444">
              <a:extLst>
                <a:ext uri="{FF2B5EF4-FFF2-40B4-BE49-F238E27FC236}">
                  <a16:creationId xmlns:a16="http://schemas.microsoft.com/office/drawing/2014/main" id="{DB3B02AC-7282-4EC3-AA82-50EAA8B8A80D}"/>
                </a:ext>
              </a:extLst>
            </p:cNvPr>
            <p:cNvSpPr/>
            <p:nvPr/>
          </p:nvSpPr>
          <p:spPr>
            <a:xfrm>
              <a:off x="4464251" y="151916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0" name="円/楕円 445">
              <a:extLst>
                <a:ext uri="{FF2B5EF4-FFF2-40B4-BE49-F238E27FC236}">
                  <a16:creationId xmlns:a16="http://schemas.microsoft.com/office/drawing/2014/main" id="{F39B2489-98B0-4ADF-83CA-BB48C522EA27}"/>
                </a:ext>
              </a:extLst>
            </p:cNvPr>
            <p:cNvSpPr/>
            <p:nvPr/>
          </p:nvSpPr>
          <p:spPr>
            <a:xfrm>
              <a:off x="4464251" y="138841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1" name="円/楕円 446">
              <a:extLst>
                <a:ext uri="{FF2B5EF4-FFF2-40B4-BE49-F238E27FC236}">
                  <a16:creationId xmlns:a16="http://schemas.microsoft.com/office/drawing/2014/main" id="{40D75D29-8004-46DA-9B48-A82B96A3EB22}"/>
                </a:ext>
              </a:extLst>
            </p:cNvPr>
            <p:cNvSpPr/>
            <p:nvPr/>
          </p:nvSpPr>
          <p:spPr>
            <a:xfrm>
              <a:off x="4523586" y="1361909"/>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2" name="円/楕円 447">
              <a:extLst>
                <a:ext uri="{FF2B5EF4-FFF2-40B4-BE49-F238E27FC236}">
                  <a16:creationId xmlns:a16="http://schemas.microsoft.com/office/drawing/2014/main" id="{F379289C-F144-432C-B5B4-896D0B4700E4}"/>
                </a:ext>
              </a:extLst>
            </p:cNvPr>
            <p:cNvSpPr/>
            <p:nvPr/>
          </p:nvSpPr>
          <p:spPr>
            <a:xfrm>
              <a:off x="4600484" y="152624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3" name="円/楕円 448">
              <a:extLst>
                <a:ext uri="{FF2B5EF4-FFF2-40B4-BE49-F238E27FC236}">
                  <a16:creationId xmlns:a16="http://schemas.microsoft.com/office/drawing/2014/main" id="{A9140B73-C976-4FA4-BE77-ECA936E1CBB8}"/>
                </a:ext>
              </a:extLst>
            </p:cNvPr>
            <p:cNvSpPr/>
            <p:nvPr/>
          </p:nvSpPr>
          <p:spPr>
            <a:xfrm>
              <a:off x="4558068" y="1467521"/>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4" name="円/楕円 449">
              <a:extLst>
                <a:ext uri="{FF2B5EF4-FFF2-40B4-BE49-F238E27FC236}">
                  <a16:creationId xmlns:a16="http://schemas.microsoft.com/office/drawing/2014/main" id="{076FB08F-0630-472D-96BE-E0293DCAFD30}"/>
                </a:ext>
              </a:extLst>
            </p:cNvPr>
            <p:cNvSpPr/>
            <p:nvPr/>
          </p:nvSpPr>
          <p:spPr>
            <a:xfrm>
              <a:off x="4516961" y="1449183"/>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5" name="円/楕円 450">
              <a:extLst>
                <a:ext uri="{FF2B5EF4-FFF2-40B4-BE49-F238E27FC236}">
                  <a16:creationId xmlns:a16="http://schemas.microsoft.com/office/drawing/2014/main" id="{F227BCF7-3C45-4358-8742-E2D82EA0FC4C}"/>
                </a:ext>
              </a:extLst>
            </p:cNvPr>
            <p:cNvSpPr/>
            <p:nvPr/>
          </p:nvSpPr>
          <p:spPr>
            <a:xfrm>
              <a:off x="4497898" y="1485463"/>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6" name="円/楕円 451">
              <a:extLst>
                <a:ext uri="{FF2B5EF4-FFF2-40B4-BE49-F238E27FC236}">
                  <a16:creationId xmlns:a16="http://schemas.microsoft.com/office/drawing/2014/main" id="{7E44E894-1DA6-4A62-BD89-978D13D31C5A}"/>
                </a:ext>
              </a:extLst>
            </p:cNvPr>
            <p:cNvSpPr/>
            <p:nvPr/>
          </p:nvSpPr>
          <p:spPr>
            <a:xfrm>
              <a:off x="4451440" y="1570798"/>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7" name="円/楕円 452">
              <a:extLst>
                <a:ext uri="{FF2B5EF4-FFF2-40B4-BE49-F238E27FC236}">
                  <a16:creationId xmlns:a16="http://schemas.microsoft.com/office/drawing/2014/main" id="{0DCDF90D-5621-4E74-8E33-0C9D494751F0}"/>
                </a:ext>
              </a:extLst>
            </p:cNvPr>
            <p:cNvSpPr/>
            <p:nvPr/>
          </p:nvSpPr>
          <p:spPr>
            <a:xfrm>
              <a:off x="4484889" y="1559733"/>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8" name="円/楕円 453">
              <a:extLst>
                <a:ext uri="{FF2B5EF4-FFF2-40B4-BE49-F238E27FC236}">
                  <a16:creationId xmlns:a16="http://schemas.microsoft.com/office/drawing/2014/main" id="{D09B9FD6-F0EA-4875-9FE2-F0FF150A028B}"/>
                </a:ext>
              </a:extLst>
            </p:cNvPr>
            <p:cNvSpPr/>
            <p:nvPr/>
          </p:nvSpPr>
          <p:spPr>
            <a:xfrm>
              <a:off x="4538164" y="1570798"/>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9" name="円/楕円 454">
              <a:extLst>
                <a:ext uri="{FF2B5EF4-FFF2-40B4-BE49-F238E27FC236}">
                  <a16:creationId xmlns:a16="http://schemas.microsoft.com/office/drawing/2014/main" id="{EAD4789F-FB81-4352-88E4-DA3470437E2C}"/>
                </a:ext>
              </a:extLst>
            </p:cNvPr>
            <p:cNvSpPr/>
            <p:nvPr/>
          </p:nvSpPr>
          <p:spPr>
            <a:xfrm>
              <a:off x="4558068" y="1595016"/>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0" name="円/楕円 455">
              <a:extLst>
                <a:ext uri="{FF2B5EF4-FFF2-40B4-BE49-F238E27FC236}">
                  <a16:creationId xmlns:a16="http://schemas.microsoft.com/office/drawing/2014/main" id="{48283279-EB40-4348-81A6-C03B31BC9E66}"/>
                </a:ext>
              </a:extLst>
            </p:cNvPr>
            <p:cNvSpPr/>
            <p:nvPr/>
          </p:nvSpPr>
          <p:spPr>
            <a:xfrm>
              <a:off x="4477730" y="1618417"/>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1" name="円/楕円 456">
              <a:extLst>
                <a:ext uri="{FF2B5EF4-FFF2-40B4-BE49-F238E27FC236}">
                  <a16:creationId xmlns:a16="http://schemas.microsoft.com/office/drawing/2014/main" id="{2B3B27FA-0182-4F68-9BC7-29182167E41F}"/>
                </a:ext>
              </a:extLst>
            </p:cNvPr>
            <p:cNvSpPr/>
            <p:nvPr/>
          </p:nvSpPr>
          <p:spPr>
            <a:xfrm>
              <a:off x="4543919" y="1663946"/>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2" name="円/楕円 457">
              <a:extLst>
                <a:ext uri="{FF2B5EF4-FFF2-40B4-BE49-F238E27FC236}">
                  <a16:creationId xmlns:a16="http://schemas.microsoft.com/office/drawing/2014/main" id="{29A3A526-FB4D-4D23-A39E-91B45CFA563C}"/>
                </a:ext>
              </a:extLst>
            </p:cNvPr>
            <p:cNvSpPr/>
            <p:nvPr/>
          </p:nvSpPr>
          <p:spPr>
            <a:xfrm>
              <a:off x="4426498" y="1745493"/>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3" name="円/楕円 458">
              <a:extLst>
                <a:ext uri="{FF2B5EF4-FFF2-40B4-BE49-F238E27FC236}">
                  <a16:creationId xmlns:a16="http://schemas.microsoft.com/office/drawing/2014/main" id="{C530EC0D-6AB6-4631-A8B7-C0509B294339}"/>
                </a:ext>
              </a:extLst>
            </p:cNvPr>
            <p:cNvSpPr/>
            <p:nvPr/>
          </p:nvSpPr>
          <p:spPr>
            <a:xfrm>
              <a:off x="4412613" y="1670055"/>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4" name="円/楕円 459">
              <a:extLst>
                <a:ext uri="{FF2B5EF4-FFF2-40B4-BE49-F238E27FC236}">
                  <a16:creationId xmlns:a16="http://schemas.microsoft.com/office/drawing/2014/main" id="{1827B5EC-A536-4C0A-BCCD-51E2D80C6383}"/>
                </a:ext>
              </a:extLst>
            </p:cNvPr>
            <p:cNvSpPr/>
            <p:nvPr/>
          </p:nvSpPr>
          <p:spPr>
            <a:xfrm>
              <a:off x="4508426" y="1611371"/>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5" name="円/楕円 460">
              <a:extLst>
                <a:ext uri="{FF2B5EF4-FFF2-40B4-BE49-F238E27FC236}">
                  <a16:creationId xmlns:a16="http://schemas.microsoft.com/office/drawing/2014/main" id="{6D0184B5-5FF6-40F6-B52B-AD85ABDF8DD8}"/>
                </a:ext>
              </a:extLst>
            </p:cNvPr>
            <p:cNvSpPr/>
            <p:nvPr/>
          </p:nvSpPr>
          <p:spPr>
            <a:xfrm>
              <a:off x="4590382" y="211463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6" name="円/楕円 461">
              <a:extLst>
                <a:ext uri="{FF2B5EF4-FFF2-40B4-BE49-F238E27FC236}">
                  <a16:creationId xmlns:a16="http://schemas.microsoft.com/office/drawing/2014/main" id="{87A286B9-A4B0-4B14-9A85-50F9ED67928E}"/>
                </a:ext>
              </a:extLst>
            </p:cNvPr>
            <p:cNvSpPr/>
            <p:nvPr/>
          </p:nvSpPr>
          <p:spPr>
            <a:xfrm>
              <a:off x="3482166" y="836712"/>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7" name="円/楕円 462">
              <a:extLst>
                <a:ext uri="{FF2B5EF4-FFF2-40B4-BE49-F238E27FC236}">
                  <a16:creationId xmlns:a16="http://schemas.microsoft.com/office/drawing/2014/main" id="{69537202-6424-41ED-99C0-63ACE8E2D569}"/>
                </a:ext>
              </a:extLst>
            </p:cNvPr>
            <p:cNvSpPr/>
            <p:nvPr/>
          </p:nvSpPr>
          <p:spPr>
            <a:xfrm>
              <a:off x="3705703" y="2564904"/>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8" name="円/楕円 463">
              <a:extLst>
                <a:ext uri="{FF2B5EF4-FFF2-40B4-BE49-F238E27FC236}">
                  <a16:creationId xmlns:a16="http://schemas.microsoft.com/office/drawing/2014/main" id="{253F5EC6-BC45-45FF-90EB-04758CF96448}"/>
                </a:ext>
              </a:extLst>
            </p:cNvPr>
            <p:cNvSpPr/>
            <p:nvPr/>
          </p:nvSpPr>
          <p:spPr>
            <a:xfrm>
              <a:off x="4354948" y="1726627"/>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9" name="円/楕円 464">
              <a:extLst>
                <a:ext uri="{FF2B5EF4-FFF2-40B4-BE49-F238E27FC236}">
                  <a16:creationId xmlns:a16="http://schemas.microsoft.com/office/drawing/2014/main" id="{38FC8D75-CFAA-4483-B7F2-F172F9025157}"/>
                </a:ext>
              </a:extLst>
            </p:cNvPr>
            <p:cNvSpPr/>
            <p:nvPr/>
          </p:nvSpPr>
          <p:spPr>
            <a:xfrm>
              <a:off x="4378085" y="1445343"/>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90" name="円/楕円 465">
              <a:extLst>
                <a:ext uri="{FF2B5EF4-FFF2-40B4-BE49-F238E27FC236}">
                  <a16:creationId xmlns:a16="http://schemas.microsoft.com/office/drawing/2014/main" id="{C3FD9907-1269-47A8-AF2D-7BC1D0BDA941}"/>
                </a:ext>
              </a:extLst>
            </p:cNvPr>
            <p:cNvSpPr/>
            <p:nvPr/>
          </p:nvSpPr>
          <p:spPr>
            <a:xfrm>
              <a:off x="2287910" y="5006956"/>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191" name="テキスト ボックス 190">
            <a:extLst>
              <a:ext uri="{FF2B5EF4-FFF2-40B4-BE49-F238E27FC236}">
                <a16:creationId xmlns:a16="http://schemas.microsoft.com/office/drawing/2014/main" id="{DCF1F3BB-AA59-4636-BD4B-0F37E3118A55}"/>
              </a:ext>
            </a:extLst>
          </p:cNvPr>
          <p:cNvSpPr txBox="1"/>
          <p:nvPr/>
        </p:nvSpPr>
        <p:spPr>
          <a:xfrm>
            <a:off x="1940252" y="3321051"/>
            <a:ext cx="648000" cy="138499"/>
          </a:xfrm>
          <a:prstGeom prst="roundRect">
            <a:avLst>
              <a:gd name="adj" fmla="val 50000"/>
            </a:avLst>
          </a:prstGeom>
          <a:solidFill>
            <a:schemeClr val="bg1"/>
          </a:solidFill>
          <a:ln>
            <a:noFill/>
          </a:ln>
        </p:spPr>
        <p:txBody>
          <a:bodyPr wrap="square" lIns="0" tIns="0" rIns="0" bIns="0" rtlCol="0" anchor="ctr">
            <a:noAutofit/>
          </a:bodyPr>
          <a:lstStyle/>
          <a:p>
            <a:pPr algn="ctr" defTabSz="912310"/>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神戸大学</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2" name="テキスト ボックス 191">
            <a:extLst>
              <a:ext uri="{FF2B5EF4-FFF2-40B4-BE49-F238E27FC236}">
                <a16:creationId xmlns:a16="http://schemas.microsoft.com/office/drawing/2014/main" id="{40122A65-2E0C-48E8-922A-1479E7AF85CD}"/>
              </a:ext>
            </a:extLst>
          </p:cNvPr>
          <p:cNvSpPr txBox="1"/>
          <p:nvPr/>
        </p:nvSpPr>
        <p:spPr>
          <a:xfrm>
            <a:off x="4863229" y="1835342"/>
            <a:ext cx="648000" cy="138499"/>
          </a:xfrm>
          <a:prstGeom prst="roundRect">
            <a:avLst>
              <a:gd name="adj" fmla="val 50000"/>
            </a:avLst>
          </a:prstGeom>
          <a:noFill/>
          <a:ln>
            <a:noFill/>
          </a:ln>
        </p:spPr>
        <p:txBody>
          <a:bodyPr wrap="square" lIns="0" tIns="0" rIns="0" bIns="0" rtlCol="0" anchor="ctr">
            <a:noAutofit/>
          </a:bodyPr>
          <a:lstStyle/>
          <a:p>
            <a:pPr algn="ctr" defTabSz="912310"/>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京都大学</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3" name="テキスト ボックス 192">
            <a:extLst>
              <a:ext uri="{FF2B5EF4-FFF2-40B4-BE49-F238E27FC236}">
                <a16:creationId xmlns:a16="http://schemas.microsoft.com/office/drawing/2014/main" id="{A6368656-1860-431C-9773-3FEFFC4ECDB8}"/>
              </a:ext>
            </a:extLst>
          </p:cNvPr>
          <p:cNvSpPr txBox="1"/>
          <p:nvPr/>
        </p:nvSpPr>
        <p:spPr>
          <a:xfrm>
            <a:off x="2896797" y="2485021"/>
            <a:ext cx="648000" cy="138499"/>
          </a:xfrm>
          <a:prstGeom prst="roundRect">
            <a:avLst>
              <a:gd name="adj" fmla="val 50000"/>
            </a:avLst>
          </a:prstGeom>
          <a:solidFill>
            <a:schemeClr val="bg1"/>
          </a:solidFill>
          <a:ln>
            <a:noFill/>
          </a:ln>
        </p:spPr>
        <p:txBody>
          <a:bodyPr wrap="square" lIns="0" tIns="0" rIns="0" bIns="0" rtlCol="0" anchor="ctr">
            <a:noAutofit/>
          </a:bodyPr>
          <a:lstStyle/>
          <a:p>
            <a:pPr algn="ctr" defTabSz="912310"/>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大阪大学</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4" name="テキスト ボックス 193">
            <a:extLst>
              <a:ext uri="{FF2B5EF4-FFF2-40B4-BE49-F238E27FC236}">
                <a16:creationId xmlns:a16="http://schemas.microsoft.com/office/drawing/2014/main" id="{66DE5D86-1BF9-452A-9406-D3D17D6FD2FA}"/>
              </a:ext>
            </a:extLst>
          </p:cNvPr>
          <p:cNvSpPr txBox="1"/>
          <p:nvPr/>
        </p:nvSpPr>
        <p:spPr>
          <a:xfrm>
            <a:off x="2592769" y="4458548"/>
            <a:ext cx="864000" cy="138499"/>
          </a:xfrm>
          <a:prstGeom prst="roundRect">
            <a:avLst>
              <a:gd name="adj" fmla="val 50000"/>
            </a:avLst>
          </a:prstGeom>
          <a:solidFill>
            <a:schemeClr val="bg1">
              <a:alpha val="50000"/>
            </a:schemeClr>
          </a:solidFill>
          <a:ln>
            <a:noFill/>
          </a:ln>
        </p:spPr>
        <p:txBody>
          <a:bodyPr wrap="square" lIns="0" tIns="0" rIns="0" bIns="0" rtlCol="0" anchor="ctr">
            <a:noAutofit/>
          </a:bodyPr>
          <a:lstStyle/>
          <a:p>
            <a:pPr algn="ctr" defTabSz="912310"/>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大阪市立大学</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5" name="テキスト ボックス 194">
            <a:extLst>
              <a:ext uri="{FF2B5EF4-FFF2-40B4-BE49-F238E27FC236}">
                <a16:creationId xmlns:a16="http://schemas.microsoft.com/office/drawing/2014/main" id="{7D4639FF-A961-43D3-8DE7-638E17CF1294}"/>
              </a:ext>
            </a:extLst>
          </p:cNvPr>
          <p:cNvSpPr txBox="1"/>
          <p:nvPr/>
        </p:nvSpPr>
        <p:spPr>
          <a:xfrm>
            <a:off x="2592763" y="4733918"/>
            <a:ext cx="864000" cy="138499"/>
          </a:xfrm>
          <a:prstGeom prst="roundRect">
            <a:avLst>
              <a:gd name="adj" fmla="val 50000"/>
            </a:avLst>
          </a:prstGeom>
          <a:solidFill>
            <a:schemeClr val="bg1">
              <a:alpha val="50000"/>
            </a:schemeClr>
          </a:solidFill>
          <a:ln>
            <a:noFill/>
          </a:ln>
        </p:spPr>
        <p:txBody>
          <a:bodyPr wrap="square" lIns="0" tIns="0" rIns="0" bIns="0" rtlCol="0" anchor="ctr">
            <a:noAutofit/>
          </a:bodyPr>
          <a:lstStyle/>
          <a:p>
            <a:pPr algn="ctr" defTabSz="912310"/>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大阪府立大学</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6" name="テキスト ボックス 195">
            <a:extLst>
              <a:ext uri="{FF2B5EF4-FFF2-40B4-BE49-F238E27FC236}">
                <a16:creationId xmlns:a16="http://schemas.microsoft.com/office/drawing/2014/main" id="{80F35706-3609-46BD-8A5B-F8E1A569F28A}"/>
              </a:ext>
            </a:extLst>
          </p:cNvPr>
          <p:cNvSpPr txBox="1"/>
          <p:nvPr/>
        </p:nvSpPr>
        <p:spPr>
          <a:xfrm>
            <a:off x="2529308" y="6129478"/>
            <a:ext cx="864000" cy="138499"/>
          </a:xfrm>
          <a:prstGeom prst="roundRect">
            <a:avLst>
              <a:gd name="adj" fmla="val 50000"/>
            </a:avLst>
          </a:prstGeom>
          <a:solidFill>
            <a:schemeClr val="bg1">
              <a:alpha val="50000"/>
            </a:schemeClr>
          </a:solidFill>
          <a:ln>
            <a:noFill/>
          </a:ln>
        </p:spPr>
        <p:txBody>
          <a:bodyPr wrap="square" lIns="0" tIns="0" rIns="0" bIns="0" rtlCol="0" anchor="ctr">
            <a:noAutofit/>
          </a:bodyPr>
          <a:lstStyle/>
          <a:p>
            <a:pPr algn="ctr" defTabSz="912310"/>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和歌山大学</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7" name="円/楕円 472">
            <a:extLst>
              <a:ext uri="{FF2B5EF4-FFF2-40B4-BE49-F238E27FC236}">
                <a16:creationId xmlns:a16="http://schemas.microsoft.com/office/drawing/2014/main" id="{E5408A1D-2CE1-492C-B4E1-58197817CCD0}"/>
              </a:ext>
            </a:extLst>
          </p:cNvPr>
          <p:cNvSpPr/>
          <p:nvPr/>
        </p:nvSpPr>
        <p:spPr>
          <a:xfrm>
            <a:off x="3443367" y="507467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98" name="円/楕円 473">
            <a:extLst>
              <a:ext uri="{FF2B5EF4-FFF2-40B4-BE49-F238E27FC236}">
                <a16:creationId xmlns:a16="http://schemas.microsoft.com/office/drawing/2014/main" id="{EFA6412E-23A4-4722-B359-8342B6B6BA2B}"/>
              </a:ext>
            </a:extLst>
          </p:cNvPr>
          <p:cNvSpPr/>
          <p:nvPr/>
        </p:nvSpPr>
        <p:spPr>
          <a:xfrm>
            <a:off x="4017705" y="4618769"/>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99" name="円/楕円 474">
            <a:extLst>
              <a:ext uri="{FF2B5EF4-FFF2-40B4-BE49-F238E27FC236}">
                <a16:creationId xmlns:a16="http://schemas.microsoft.com/office/drawing/2014/main" id="{BCF1DA63-0645-4632-9500-7FC8B08C47DF}"/>
              </a:ext>
            </a:extLst>
          </p:cNvPr>
          <p:cNvSpPr/>
          <p:nvPr/>
        </p:nvSpPr>
        <p:spPr>
          <a:xfrm>
            <a:off x="3794899" y="3978648"/>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0" name="円/楕円 475">
            <a:extLst>
              <a:ext uri="{FF2B5EF4-FFF2-40B4-BE49-F238E27FC236}">
                <a16:creationId xmlns:a16="http://schemas.microsoft.com/office/drawing/2014/main" id="{84DB034D-D11A-422A-BA14-A780A38E221C}"/>
              </a:ext>
            </a:extLst>
          </p:cNvPr>
          <p:cNvSpPr/>
          <p:nvPr/>
        </p:nvSpPr>
        <p:spPr>
          <a:xfrm>
            <a:off x="4423158" y="381873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1" name="円/楕円 476">
            <a:extLst>
              <a:ext uri="{FF2B5EF4-FFF2-40B4-BE49-F238E27FC236}">
                <a16:creationId xmlns:a16="http://schemas.microsoft.com/office/drawing/2014/main" id="{1B79F06C-75AE-401D-911E-7AFE82050617}"/>
              </a:ext>
            </a:extLst>
          </p:cNvPr>
          <p:cNvSpPr/>
          <p:nvPr/>
        </p:nvSpPr>
        <p:spPr>
          <a:xfrm>
            <a:off x="3731399" y="3088475"/>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2" name="円/楕円 477">
            <a:extLst>
              <a:ext uri="{FF2B5EF4-FFF2-40B4-BE49-F238E27FC236}">
                <a16:creationId xmlns:a16="http://schemas.microsoft.com/office/drawing/2014/main" id="{45342F34-65A4-4C0E-963C-E3176D265736}"/>
              </a:ext>
            </a:extLst>
          </p:cNvPr>
          <p:cNvSpPr/>
          <p:nvPr/>
        </p:nvSpPr>
        <p:spPr>
          <a:xfrm>
            <a:off x="3679225" y="3442788"/>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3" name="円/楕円 478">
            <a:extLst>
              <a:ext uri="{FF2B5EF4-FFF2-40B4-BE49-F238E27FC236}">
                <a16:creationId xmlns:a16="http://schemas.microsoft.com/office/drawing/2014/main" id="{07AD181A-BF3E-4CE0-8C3B-A6886D4D8EC8}"/>
              </a:ext>
            </a:extLst>
          </p:cNvPr>
          <p:cNvSpPr/>
          <p:nvPr/>
        </p:nvSpPr>
        <p:spPr>
          <a:xfrm>
            <a:off x="3607217" y="327447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4" name="円/楕円 479">
            <a:extLst>
              <a:ext uri="{FF2B5EF4-FFF2-40B4-BE49-F238E27FC236}">
                <a16:creationId xmlns:a16="http://schemas.microsoft.com/office/drawing/2014/main" id="{7F7FDAF8-8409-49B3-9863-4467F69544BF}"/>
              </a:ext>
            </a:extLst>
          </p:cNvPr>
          <p:cNvSpPr/>
          <p:nvPr/>
        </p:nvSpPr>
        <p:spPr>
          <a:xfrm>
            <a:off x="3443367" y="318656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5" name="円/楕円 480">
            <a:extLst>
              <a:ext uri="{FF2B5EF4-FFF2-40B4-BE49-F238E27FC236}">
                <a16:creationId xmlns:a16="http://schemas.microsoft.com/office/drawing/2014/main" id="{3F7F3EFF-6852-4BA3-BEE5-965842A97B76}"/>
              </a:ext>
            </a:extLst>
          </p:cNvPr>
          <p:cNvSpPr/>
          <p:nvPr/>
        </p:nvSpPr>
        <p:spPr>
          <a:xfrm>
            <a:off x="2566852" y="4082909"/>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6" name="フリーフォーム 483">
            <a:extLst>
              <a:ext uri="{FF2B5EF4-FFF2-40B4-BE49-F238E27FC236}">
                <a16:creationId xmlns:a16="http://schemas.microsoft.com/office/drawing/2014/main" id="{24047F0C-C160-40F1-9B5D-F47DB8FB2686}"/>
              </a:ext>
            </a:extLst>
          </p:cNvPr>
          <p:cNvSpPr/>
          <p:nvPr/>
        </p:nvSpPr>
        <p:spPr>
          <a:xfrm>
            <a:off x="2437463" y="5862145"/>
            <a:ext cx="951035" cy="413238"/>
          </a:xfrm>
          <a:custGeom>
            <a:avLst/>
            <a:gdLst>
              <a:gd name="connsiteX0" fmla="*/ 257175 w 257175"/>
              <a:gd name="connsiteY0" fmla="*/ 714375 h 714375"/>
              <a:gd name="connsiteX1" fmla="*/ 123825 w 257175"/>
              <a:gd name="connsiteY1" fmla="*/ 714375 h 714375"/>
              <a:gd name="connsiteX2" fmla="*/ 0 w 257175"/>
              <a:gd name="connsiteY2" fmla="*/ 0 h 714375"/>
              <a:gd name="connsiteX0" fmla="*/ 704880 w 704880"/>
              <a:gd name="connsiteY0" fmla="*/ 688029 h 714375"/>
              <a:gd name="connsiteX1" fmla="*/ 123825 w 704880"/>
              <a:gd name="connsiteY1" fmla="*/ 714375 h 714375"/>
              <a:gd name="connsiteX2" fmla="*/ 0 w 704880"/>
              <a:gd name="connsiteY2" fmla="*/ 0 h 714375"/>
              <a:gd name="connsiteX0" fmla="*/ 704880 w 704880"/>
              <a:gd name="connsiteY0" fmla="*/ 727548 h 727548"/>
              <a:gd name="connsiteX1" fmla="*/ 123825 w 704880"/>
              <a:gd name="connsiteY1" fmla="*/ 714375 h 727548"/>
              <a:gd name="connsiteX2" fmla="*/ 0 w 704880"/>
              <a:gd name="connsiteY2" fmla="*/ 0 h 727548"/>
              <a:gd name="connsiteX0" fmla="*/ 709357 w 709357"/>
              <a:gd name="connsiteY0" fmla="*/ 727548 h 727548"/>
              <a:gd name="connsiteX1" fmla="*/ 123825 w 709357"/>
              <a:gd name="connsiteY1" fmla="*/ 714375 h 727548"/>
              <a:gd name="connsiteX2" fmla="*/ 0 w 709357"/>
              <a:gd name="connsiteY2" fmla="*/ 0 h 727548"/>
              <a:gd name="connsiteX0" fmla="*/ 709357 w 709357"/>
              <a:gd name="connsiteY0" fmla="*/ 714375 h 714375"/>
              <a:gd name="connsiteX1" fmla="*/ 123825 w 709357"/>
              <a:gd name="connsiteY1" fmla="*/ 714375 h 714375"/>
              <a:gd name="connsiteX2" fmla="*/ 0 w 709357"/>
              <a:gd name="connsiteY2" fmla="*/ 0 h 714375"/>
            </a:gdLst>
            <a:ahLst/>
            <a:cxnLst>
              <a:cxn ang="0">
                <a:pos x="connsiteX0" y="connsiteY0"/>
              </a:cxn>
              <a:cxn ang="0">
                <a:pos x="connsiteX1" y="connsiteY1"/>
              </a:cxn>
              <a:cxn ang="0">
                <a:pos x="connsiteX2" y="connsiteY2"/>
              </a:cxn>
            </a:cxnLst>
            <a:rect l="l" t="t" r="r" b="b"/>
            <a:pathLst>
              <a:path w="709357" h="714375">
                <a:moveTo>
                  <a:pt x="709357" y="714375"/>
                </a:moveTo>
                <a:lnTo>
                  <a:pt x="123825" y="714375"/>
                </a:lnTo>
                <a:lnTo>
                  <a:pt x="0" y="0"/>
                </a:lnTo>
              </a:path>
            </a:pathLst>
          </a:custGeom>
          <a:noFill/>
          <a:ln w="9525">
            <a:solidFill>
              <a:schemeClr val="tx1">
                <a:lumMod val="65000"/>
                <a:lumOff val="35000"/>
              </a:schemeClr>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7" name="円/楕円 485">
            <a:extLst>
              <a:ext uri="{FF2B5EF4-FFF2-40B4-BE49-F238E27FC236}">
                <a16:creationId xmlns:a16="http://schemas.microsoft.com/office/drawing/2014/main" id="{47702612-4D51-4A98-8EA4-120EB02FF608}"/>
              </a:ext>
            </a:extLst>
          </p:cNvPr>
          <p:cNvSpPr/>
          <p:nvPr/>
        </p:nvSpPr>
        <p:spPr>
          <a:xfrm>
            <a:off x="4393700" y="3933135"/>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8" name="円/楕円 486">
            <a:extLst>
              <a:ext uri="{FF2B5EF4-FFF2-40B4-BE49-F238E27FC236}">
                <a16:creationId xmlns:a16="http://schemas.microsoft.com/office/drawing/2014/main" id="{45C73488-CC3E-44DD-BF3B-906DC27EAC4B}"/>
              </a:ext>
            </a:extLst>
          </p:cNvPr>
          <p:cNvSpPr/>
          <p:nvPr/>
        </p:nvSpPr>
        <p:spPr>
          <a:xfrm>
            <a:off x="4514350" y="3888685"/>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9" name="円/楕円 487">
            <a:extLst>
              <a:ext uri="{FF2B5EF4-FFF2-40B4-BE49-F238E27FC236}">
                <a16:creationId xmlns:a16="http://schemas.microsoft.com/office/drawing/2014/main" id="{4A5C7291-28FE-4238-BB32-13E11357D02F}"/>
              </a:ext>
            </a:extLst>
          </p:cNvPr>
          <p:cNvSpPr/>
          <p:nvPr/>
        </p:nvSpPr>
        <p:spPr>
          <a:xfrm>
            <a:off x="4501650" y="3780735"/>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0" name="円/楕円 488">
            <a:extLst>
              <a:ext uri="{FF2B5EF4-FFF2-40B4-BE49-F238E27FC236}">
                <a16:creationId xmlns:a16="http://schemas.microsoft.com/office/drawing/2014/main" id="{F0DF215D-7E18-4953-AD4F-36CC2D5EB4DD}"/>
              </a:ext>
            </a:extLst>
          </p:cNvPr>
          <p:cNvSpPr/>
          <p:nvPr/>
        </p:nvSpPr>
        <p:spPr>
          <a:xfrm>
            <a:off x="4641350" y="3799785"/>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1" name="円/楕円 489">
            <a:extLst>
              <a:ext uri="{FF2B5EF4-FFF2-40B4-BE49-F238E27FC236}">
                <a16:creationId xmlns:a16="http://schemas.microsoft.com/office/drawing/2014/main" id="{F346253F-5EFA-44F4-90B2-FDAF88271A32}"/>
              </a:ext>
            </a:extLst>
          </p:cNvPr>
          <p:cNvSpPr/>
          <p:nvPr/>
        </p:nvSpPr>
        <p:spPr>
          <a:xfrm>
            <a:off x="4768350" y="3939485"/>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2" name="円/楕円 490">
            <a:extLst>
              <a:ext uri="{FF2B5EF4-FFF2-40B4-BE49-F238E27FC236}">
                <a16:creationId xmlns:a16="http://schemas.microsoft.com/office/drawing/2014/main" id="{79E26C05-DB7B-4178-A875-17B371B5FDFC}"/>
              </a:ext>
            </a:extLst>
          </p:cNvPr>
          <p:cNvSpPr/>
          <p:nvPr/>
        </p:nvSpPr>
        <p:spPr>
          <a:xfrm>
            <a:off x="4812800" y="3926785"/>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3" name="円/楕円 491">
            <a:extLst>
              <a:ext uri="{FF2B5EF4-FFF2-40B4-BE49-F238E27FC236}">
                <a16:creationId xmlns:a16="http://schemas.microsoft.com/office/drawing/2014/main" id="{A0804F5B-E992-44AD-8790-8149ED4FBEFD}"/>
              </a:ext>
            </a:extLst>
          </p:cNvPr>
          <p:cNvSpPr/>
          <p:nvPr/>
        </p:nvSpPr>
        <p:spPr>
          <a:xfrm>
            <a:off x="4860425" y="398711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4" name="円/楕円 492">
            <a:extLst>
              <a:ext uri="{FF2B5EF4-FFF2-40B4-BE49-F238E27FC236}">
                <a16:creationId xmlns:a16="http://schemas.microsoft.com/office/drawing/2014/main" id="{E0F64E5A-FDBB-4EA3-A965-E27FA3EC2336}"/>
              </a:ext>
            </a:extLst>
          </p:cNvPr>
          <p:cNvSpPr/>
          <p:nvPr/>
        </p:nvSpPr>
        <p:spPr>
          <a:xfrm>
            <a:off x="4876300" y="4339535"/>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5" name="円/楕円 493">
            <a:extLst>
              <a:ext uri="{FF2B5EF4-FFF2-40B4-BE49-F238E27FC236}">
                <a16:creationId xmlns:a16="http://schemas.microsoft.com/office/drawing/2014/main" id="{0F7A3F9C-A6EE-42F5-AC21-9E954A9CC06C}"/>
              </a:ext>
            </a:extLst>
          </p:cNvPr>
          <p:cNvSpPr/>
          <p:nvPr/>
        </p:nvSpPr>
        <p:spPr>
          <a:xfrm>
            <a:off x="4406583" y="457622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6" name="円/楕円 494">
            <a:extLst>
              <a:ext uri="{FF2B5EF4-FFF2-40B4-BE49-F238E27FC236}">
                <a16:creationId xmlns:a16="http://schemas.microsoft.com/office/drawing/2014/main" id="{5C80B9D5-D8F5-4808-8DDD-B1D3320DB9A5}"/>
              </a:ext>
            </a:extLst>
          </p:cNvPr>
          <p:cNvSpPr/>
          <p:nvPr/>
        </p:nvSpPr>
        <p:spPr>
          <a:xfrm>
            <a:off x="4678867" y="4768391"/>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7" name="円/楕円 495">
            <a:extLst>
              <a:ext uri="{FF2B5EF4-FFF2-40B4-BE49-F238E27FC236}">
                <a16:creationId xmlns:a16="http://schemas.microsoft.com/office/drawing/2014/main" id="{710EF704-3C89-4965-8AF9-67893EE751DD}"/>
              </a:ext>
            </a:extLst>
          </p:cNvPr>
          <p:cNvSpPr/>
          <p:nvPr/>
        </p:nvSpPr>
        <p:spPr>
          <a:xfrm>
            <a:off x="3731399" y="5634832"/>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8" name="円/楕円 496">
            <a:extLst>
              <a:ext uri="{FF2B5EF4-FFF2-40B4-BE49-F238E27FC236}">
                <a16:creationId xmlns:a16="http://schemas.microsoft.com/office/drawing/2014/main" id="{17A302D1-9656-4607-945B-9A9F370BB8D7}"/>
              </a:ext>
            </a:extLst>
          </p:cNvPr>
          <p:cNvSpPr/>
          <p:nvPr/>
        </p:nvSpPr>
        <p:spPr>
          <a:xfrm>
            <a:off x="2363247" y="6015242"/>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9" name="円/楕円 497">
            <a:extLst>
              <a:ext uri="{FF2B5EF4-FFF2-40B4-BE49-F238E27FC236}">
                <a16:creationId xmlns:a16="http://schemas.microsoft.com/office/drawing/2014/main" id="{F3FED70A-0391-4331-84FC-09D2166FCCE4}"/>
              </a:ext>
            </a:extLst>
          </p:cNvPr>
          <p:cNvSpPr/>
          <p:nvPr/>
        </p:nvSpPr>
        <p:spPr>
          <a:xfrm>
            <a:off x="2414885" y="5943234"/>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0" name="円/楕円 498">
            <a:extLst>
              <a:ext uri="{FF2B5EF4-FFF2-40B4-BE49-F238E27FC236}">
                <a16:creationId xmlns:a16="http://schemas.microsoft.com/office/drawing/2014/main" id="{DF661A26-B2FA-41F5-992D-48D6970F9A64}"/>
              </a:ext>
            </a:extLst>
          </p:cNvPr>
          <p:cNvSpPr/>
          <p:nvPr/>
        </p:nvSpPr>
        <p:spPr>
          <a:xfrm>
            <a:off x="4431109" y="3710986"/>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1" name="円/楕円 499">
            <a:extLst>
              <a:ext uri="{FF2B5EF4-FFF2-40B4-BE49-F238E27FC236}">
                <a16:creationId xmlns:a16="http://schemas.microsoft.com/office/drawing/2014/main" id="{FFEEE4D3-C6AA-4421-A155-2BDFC071265E}"/>
              </a:ext>
            </a:extLst>
          </p:cNvPr>
          <p:cNvSpPr/>
          <p:nvPr/>
        </p:nvSpPr>
        <p:spPr>
          <a:xfrm>
            <a:off x="2651279" y="4071026"/>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2" name="円/楕円 500">
            <a:extLst>
              <a:ext uri="{FF2B5EF4-FFF2-40B4-BE49-F238E27FC236}">
                <a16:creationId xmlns:a16="http://schemas.microsoft.com/office/drawing/2014/main" id="{2EF5A59B-F7D2-48C1-AF07-B7D1D1AF3133}"/>
              </a:ext>
            </a:extLst>
          </p:cNvPr>
          <p:cNvSpPr/>
          <p:nvPr/>
        </p:nvSpPr>
        <p:spPr>
          <a:xfrm>
            <a:off x="3639021" y="390664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3" name="円/楕円 501">
            <a:extLst>
              <a:ext uri="{FF2B5EF4-FFF2-40B4-BE49-F238E27FC236}">
                <a16:creationId xmlns:a16="http://schemas.microsoft.com/office/drawing/2014/main" id="{0841C345-4B37-474E-ADAF-4AF469CAC12B}"/>
              </a:ext>
            </a:extLst>
          </p:cNvPr>
          <p:cNvSpPr/>
          <p:nvPr/>
        </p:nvSpPr>
        <p:spPr>
          <a:xfrm>
            <a:off x="3659391" y="3834632"/>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4" name="円/楕円 502">
            <a:extLst>
              <a:ext uri="{FF2B5EF4-FFF2-40B4-BE49-F238E27FC236}">
                <a16:creationId xmlns:a16="http://schemas.microsoft.com/office/drawing/2014/main" id="{4117182B-D6E9-48A7-A287-C507BFA97169}"/>
              </a:ext>
            </a:extLst>
          </p:cNvPr>
          <p:cNvSpPr/>
          <p:nvPr/>
        </p:nvSpPr>
        <p:spPr>
          <a:xfrm>
            <a:off x="3811791" y="3762624"/>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5" name="円/楕円 503">
            <a:extLst>
              <a:ext uri="{FF2B5EF4-FFF2-40B4-BE49-F238E27FC236}">
                <a16:creationId xmlns:a16="http://schemas.microsoft.com/office/drawing/2014/main" id="{284168CB-5CB9-4200-BC36-19D5B74620AB}"/>
              </a:ext>
            </a:extLst>
          </p:cNvPr>
          <p:cNvSpPr/>
          <p:nvPr/>
        </p:nvSpPr>
        <p:spPr>
          <a:xfrm>
            <a:off x="3711029" y="356697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6" name="円/楕円 504">
            <a:extLst>
              <a:ext uri="{FF2B5EF4-FFF2-40B4-BE49-F238E27FC236}">
                <a16:creationId xmlns:a16="http://schemas.microsoft.com/office/drawing/2014/main" id="{539126A3-D6CD-4BDC-9AA9-2BC5047B33AC}"/>
              </a:ext>
            </a:extLst>
          </p:cNvPr>
          <p:cNvSpPr/>
          <p:nvPr/>
        </p:nvSpPr>
        <p:spPr>
          <a:xfrm>
            <a:off x="4091439" y="3596383"/>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7" name="円/楕円 505">
            <a:extLst>
              <a:ext uri="{FF2B5EF4-FFF2-40B4-BE49-F238E27FC236}">
                <a16:creationId xmlns:a16="http://schemas.microsoft.com/office/drawing/2014/main" id="{05AAF5D2-D045-4B8B-89CC-6849F9995F42}"/>
              </a:ext>
            </a:extLst>
          </p:cNvPr>
          <p:cNvSpPr/>
          <p:nvPr/>
        </p:nvSpPr>
        <p:spPr>
          <a:xfrm>
            <a:off x="4383539" y="3253483"/>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8" name="円/楕円 506">
            <a:extLst>
              <a:ext uri="{FF2B5EF4-FFF2-40B4-BE49-F238E27FC236}">
                <a16:creationId xmlns:a16="http://schemas.microsoft.com/office/drawing/2014/main" id="{AA16C76C-3E99-4875-84D5-782F342E8491}"/>
              </a:ext>
            </a:extLst>
          </p:cNvPr>
          <p:cNvSpPr/>
          <p:nvPr/>
        </p:nvSpPr>
        <p:spPr>
          <a:xfrm>
            <a:off x="4284616" y="3198912"/>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9" name="円/楕円 507">
            <a:extLst>
              <a:ext uri="{FF2B5EF4-FFF2-40B4-BE49-F238E27FC236}">
                <a16:creationId xmlns:a16="http://schemas.microsoft.com/office/drawing/2014/main" id="{B6C03DE6-A612-412A-B191-FCA840BAC27F}"/>
              </a:ext>
            </a:extLst>
          </p:cNvPr>
          <p:cNvSpPr/>
          <p:nvPr/>
        </p:nvSpPr>
        <p:spPr>
          <a:xfrm>
            <a:off x="3806725" y="4214714"/>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0" name="円/楕円 508">
            <a:extLst>
              <a:ext uri="{FF2B5EF4-FFF2-40B4-BE49-F238E27FC236}">
                <a16:creationId xmlns:a16="http://schemas.microsoft.com/office/drawing/2014/main" id="{3A762717-8A07-40CB-B1D3-C7BF19841CAB}"/>
              </a:ext>
            </a:extLst>
          </p:cNvPr>
          <p:cNvSpPr/>
          <p:nvPr/>
        </p:nvSpPr>
        <p:spPr>
          <a:xfrm>
            <a:off x="2824903" y="3711441"/>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1" name="円/楕円 509">
            <a:extLst>
              <a:ext uri="{FF2B5EF4-FFF2-40B4-BE49-F238E27FC236}">
                <a16:creationId xmlns:a16="http://schemas.microsoft.com/office/drawing/2014/main" id="{86FEECB8-7B1B-46F5-A77D-7ECDDCC5B186}"/>
              </a:ext>
            </a:extLst>
          </p:cNvPr>
          <p:cNvSpPr/>
          <p:nvPr/>
        </p:nvSpPr>
        <p:spPr>
          <a:xfrm>
            <a:off x="1756383" y="4452802"/>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2" name="テキスト ボックス 231">
            <a:extLst>
              <a:ext uri="{FF2B5EF4-FFF2-40B4-BE49-F238E27FC236}">
                <a16:creationId xmlns:a16="http://schemas.microsoft.com/office/drawing/2014/main" id="{C2DF1D56-8EE7-4F6B-B045-16FB0974A528}"/>
              </a:ext>
            </a:extLst>
          </p:cNvPr>
          <p:cNvSpPr txBox="1"/>
          <p:nvPr/>
        </p:nvSpPr>
        <p:spPr>
          <a:xfrm>
            <a:off x="542677" y="4548955"/>
            <a:ext cx="1869008" cy="293789"/>
          </a:xfrm>
          <a:prstGeom prst="roundRect">
            <a:avLst>
              <a:gd name="adj" fmla="val 50000"/>
            </a:avLst>
          </a:prstGeom>
          <a:noFill/>
          <a:ln>
            <a:noFill/>
          </a:ln>
        </p:spPr>
        <p:txBody>
          <a:bodyPr wrap="square" lIns="0" tIns="0" rIns="0" bIns="0" rtlCol="0" anchor="ctr">
            <a:noAutofit/>
          </a:bodyPr>
          <a:lstStyle/>
          <a:p>
            <a:pPr algn="ctr" defTabSz="912310"/>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理化学研究所</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912310"/>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多細胞システム形成研究センター</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3" name="円/楕円 511">
            <a:extLst>
              <a:ext uri="{FF2B5EF4-FFF2-40B4-BE49-F238E27FC236}">
                <a16:creationId xmlns:a16="http://schemas.microsoft.com/office/drawing/2014/main" id="{43582EC6-08E4-4726-B88A-45E2B8260EE6}"/>
              </a:ext>
            </a:extLst>
          </p:cNvPr>
          <p:cNvSpPr/>
          <p:nvPr/>
        </p:nvSpPr>
        <p:spPr>
          <a:xfrm>
            <a:off x="4647133" y="284689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4" name="円/楕円 512">
            <a:extLst>
              <a:ext uri="{FF2B5EF4-FFF2-40B4-BE49-F238E27FC236}">
                <a16:creationId xmlns:a16="http://schemas.microsoft.com/office/drawing/2014/main" id="{C5C706A5-F9AB-4322-BA9D-7090CB4E4EE0}"/>
              </a:ext>
            </a:extLst>
          </p:cNvPr>
          <p:cNvSpPr/>
          <p:nvPr/>
        </p:nvSpPr>
        <p:spPr>
          <a:xfrm>
            <a:off x="4523487" y="284689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5" name="円/楕円 513">
            <a:extLst>
              <a:ext uri="{FF2B5EF4-FFF2-40B4-BE49-F238E27FC236}">
                <a16:creationId xmlns:a16="http://schemas.microsoft.com/office/drawing/2014/main" id="{E4350A93-02EF-4389-B6C2-E44E859430FE}"/>
              </a:ext>
            </a:extLst>
          </p:cNvPr>
          <p:cNvSpPr/>
          <p:nvPr/>
        </p:nvSpPr>
        <p:spPr>
          <a:xfrm>
            <a:off x="4853600" y="4336313"/>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6" name="円/楕円 514">
            <a:extLst>
              <a:ext uri="{FF2B5EF4-FFF2-40B4-BE49-F238E27FC236}">
                <a16:creationId xmlns:a16="http://schemas.microsoft.com/office/drawing/2014/main" id="{D9B4B89C-5956-4D4B-8853-FD431446FC1B}"/>
              </a:ext>
            </a:extLst>
          </p:cNvPr>
          <p:cNvSpPr/>
          <p:nvPr/>
        </p:nvSpPr>
        <p:spPr>
          <a:xfrm>
            <a:off x="4832018" y="4145713"/>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7" name="テキスト ボックス 236">
            <a:extLst>
              <a:ext uri="{FF2B5EF4-FFF2-40B4-BE49-F238E27FC236}">
                <a16:creationId xmlns:a16="http://schemas.microsoft.com/office/drawing/2014/main" id="{BEF46BA3-D1D3-414A-BDAE-D36AA28C3FF9}"/>
              </a:ext>
            </a:extLst>
          </p:cNvPr>
          <p:cNvSpPr txBox="1"/>
          <p:nvPr/>
        </p:nvSpPr>
        <p:spPr>
          <a:xfrm>
            <a:off x="3954018" y="4138191"/>
            <a:ext cx="1327282" cy="194756"/>
          </a:xfrm>
          <a:prstGeom prst="roundRect">
            <a:avLst>
              <a:gd name="adj" fmla="val 50000"/>
            </a:avLst>
          </a:prstGeom>
          <a:noFill/>
          <a:ln>
            <a:noFill/>
          </a:ln>
        </p:spPr>
        <p:txBody>
          <a:bodyPr wrap="square" lIns="0" tIns="0" rIns="0" bIns="0" rtlCol="0" anchor="ctr">
            <a:spAutoFit/>
          </a:bodyPr>
          <a:lstStyle/>
          <a:p>
            <a:pPr algn="ctr" defTabSz="912310"/>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大阪市立工業研究所</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8" name="円/楕円 516">
            <a:extLst>
              <a:ext uri="{FF2B5EF4-FFF2-40B4-BE49-F238E27FC236}">
                <a16:creationId xmlns:a16="http://schemas.microsoft.com/office/drawing/2014/main" id="{8D1568A0-C51F-45AE-9BEC-2E0D7F49959B}"/>
              </a:ext>
            </a:extLst>
          </p:cNvPr>
          <p:cNvSpPr/>
          <p:nvPr/>
        </p:nvSpPr>
        <p:spPr>
          <a:xfrm>
            <a:off x="4318672" y="4365354"/>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9" name="円/楕円 765">
            <a:extLst>
              <a:ext uri="{FF2B5EF4-FFF2-40B4-BE49-F238E27FC236}">
                <a16:creationId xmlns:a16="http://schemas.microsoft.com/office/drawing/2014/main" id="{618F501E-D773-4BC0-AEBD-539C5643D281}"/>
              </a:ext>
            </a:extLst>
          </p:cNvPr>
          <p:cNvSpPr/>
          <p:nvPr/>
        </p:nvSpPr>
        <p:spPr>
          <a:xfrm>
            <a:off x="4545434" y="2609831"/>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40" name="円/楕円 766">
            <a:extLst>
              <a:ext uri="{FF2B5EF4-FFF2-40B4-BE49-F238E27FC236}">
                <a16:creationId xmlns:a16="http://schemas.microsoft.com/office/drawing/2014/main" id="{D0BB4C10-3D4B-4C77-A258-CCFA275AE8E7}"/>
              </a:ext>
            </a:extLst>
          </p:cNvPr>
          <p:cNvSpPr/>
          <p:nvPr/>
        </p:nvSpPr>
        <p:spPr>
          <a:xfrm>
            <a:off x="2485066" y="3834632"/>
            <a:ext cx="50400" cy="50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41" name="円/楕円 767">
            <a:extLst>
              <a:ext uri="{FF2B5EF4-FFF2-40B4-BE49-F238E27FC236}">
                <a16:creationId xmlns:a16="http://schemas.microsoft.com/office/drawing/2014/main" id="{099A694F-B4CD-4AA9-B07C-D1E56AC821AC}"/>
              </a:ext>
            </a:extLst>
          </p:cNvPr>
          <p:cNvSpPr/>
          <p:nvPr/>
        </p:nvSpPr>
        <p:spPr>
          <a:xfrm>
            <a:off x="2559562" y="4050429"/>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42" name="円/楕円 768">
            <a:extLst>
              <a:ext uri="{FF2B5EF4-FFF2-40B4-BE49-F238E27FC236}">
                <a16:creationId xmlns:a16="http://schemas.microsoft.com/office/drawing/2014/main" id="{D9B832DD-5C28-417D-A01E-842FB34F5039}"/>
              </a:ext>
            </a:extLst>
          </p:cNvPr>
          <p:cNvSpPr/>
          <p:nvPr/>
        </p:nvSpPr>
        <p:spPr>
          <a:xfrm>
            <a:off x="4786981" y="2462977"/>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43" name="円/楕円 769">
            <a:extLst>
              <a:ext uri="{FF2B5EF4-FFF2-40B4-BE49-F238E27FC236}">
                <a16:creationId xmlns:a16="http://schemas.microsoft.com/office/drawing/2014/main" id="{1146B500-FFA6-49E8-AF1A-04330A3F09BF}"/>
              </a:ext>
            </a:extLst>
          </p:cNvPr>
          <p:cNvSpPr/>
          <p:nvPr/>
        </p:nvSpPr>
        <p:spPr>
          <a:xfrm>
            <a:off x="4823642" y="2540833"/>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44" name="円/楕円 770">
            <a:extLst>
              <a:ext uri="{FF2B5EF4-FFF2-40B4-BE49-F238E27FC236}">
                <a16:creationId xmlns:a16="http://schemas.microsoft.com/office/drawing/2014/main" id="{C8DDAA27-C2F7-4B80-B01B-D0C9ABC89826}"/>
              </a:ext>
            </a:extLst>
          </p:cNvPr>
          <p:cNvSpPr/>
          <p:nvPr/>
        </p:nvSpPr>
        <p:spPr>
          <a:xfrm>
            <a:off x="3050759" y="3634233"/>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45" name="円/楕円 771">
            <a:extLst>
              <a:ext uri="{FF2B5EF4-FFF2-40B4-BE49-F238E27FC236}">
                <a16:creationId xmlns:a16="http://schemas.microsoft.com/office/drawing/2014/main" id="{353BD29C-7E8E-4816-93C6-7506666BF775}"/>
              </a:ext>
            </a:extLst>
          </p:cNvPr>
          <p:cNvSpPr/>
          <p:nvPr/>
        </p:nvSpPr>
        <p:spPr>
          <a:xfrm>
            <a:off x="3631019" y="3503815"/>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46" name="円/楕円 772">
            <a:extLst>
              <a:ext uri="{FF2B5EF4-FFF2-40B4-BE49-F238E27FC236}">
                <a16:creationId xmlns:a16="http://schemas.microsoft.com/office/drawing/2014/main" id="{AEA9E4C6-FF97-4F4E-B99F-90E4B3D8CF7F}"/>
              </a:ext>
            </a:extLst>
          </p:cNvPr>
          <p:cNvSpPr/>
          <p:nvPr/>
        </p:nvSpPr>
        <p:spPr>
          <a:xfrm>
            <a:off x="1990760" y="316606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47" name="円/楕円 773">
            <a:extLst>
              <a:ext uri="{FF2B5EF4-FFF2-40B4-BE49-F238E27FC236}">
                <a16:creationId xmlns:a16="http://schemas.microsoft.com/office/drawing/2014/main" id="{09432E0F-5642-41CB-A7C0-265DC3FF83E6}"/>
              </a:ext>
            </a:extLst>
          </p:cNvPr>
          <p:cNvSpPr/>
          <p:nvPr/>
        </p:nvSpPr>
        <p:spPr>
          <a:xfrm>
            <a:off x="2342877" y="2318502"/>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48" name="円/楕円 774">
            <a:extLst>
              <a:ext uri="{FF2B5EF4-FFF2-40B4-BE49-F238E27FC236}">
                <a16:creationId xmlns:a16="http://schemas.microsoft.com/office/drawing/2014/main" id="{461C298C-6ED6-4D3C-BB86-E0AF5B3EB05C}"/>
              </a:ext>
            </a:extLst>
          </p:cNvPr>
          <p:cNvSpPr/>
          <p:nvPr/>
        </p:nvSpPr>
        <p:spPr>
          <a:xfrm>
            <a:off x="3666379" y="4071172"/>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249" name="グループ化 248">
            <a:extLst>
              <a:ext uri="{FF2B5EF4-FFF2-40B4-BE49-F238E27FC236}">
                <a16:creationId xmlns:a16="http://schemas.microsoft.com/office/drawing/2014/main" id="{BA0E055A-AB0D-48B9-BD10-1F8B2369AA2D}"/>
              </a:ext>
            </a:extLst>
          </p:cNvPr>
          <p:cNvGrpSpPr/>
          <p:nvPr/>
        </p:nvGrpSpPr>
        <p:grpSpPr>
          <a:xfrm>
            <a:off x="347023" y="2920041"/>
            <a:ext cx="1419790" cy="1080120"/>
            <a:chOff x="226885" y="2127779"/>
            <a:chExt cx="1419790" cy="1080120"/>
          </a:xfrm>
        </p:grpSpPr>
        <p:sp>
          <p:nvSpPr>
            <p:cNvPr id="250" name="円/楕円 776">
              <a:extLst>
                <a:ext uri="{FF2B5EF4-FFF2-40B4-BE49-F238E27FC236}">
                  <a16:creationId xmlns:a16="http://schemas.microsoft.com/office/drawing/2014/main" id="{9996B226-5A89-436E-AFA8-992A5AB8207B}"/>
                </a:ext>
              </a:extLst>
            </p:cNvPr>
            <p:cNvSpPr/>
            <p:nvPr/>
          </p:nvSpPr>
          <p:spPr>
            <a:xfrm>
              <a:off x="1595037" y="3156261"/>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1" name="円/楕円 777">
              <a:extLst>
                <a:ext uri="{FF2B5EF4-FFF2-40B4-BE49-F238E27FC236}">
                  <a16:creationId xmlns:a16="http://schemas.microsoft.com/office/drawing/2014/main" id="{DF170FAE-9A98-4464-800B-13A385547BC7}"/>
                </a:ext>
              </a:extLst>
            </p:cNvPr>
            <p:cNvSpPr/>
            <p:nvPr/>
          </p:nvSpPr>
          <p:spPr>
            <a:xfrm>
              <a:off x="1347383" y="2922858"/>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2" name="円/楕円 778">
              <a:extLst>
                <a:ext uri="{FF2B5EF4-FFF2-40B4-BE49-F238E27FC236}">
                  <a16:creationId xmlns:a16="http://schemas.microsoft.com/office/drawing/2014/main" id="{34DD37DB-FF3A-47D1-BEA7-1895ABD4369C}"/>
                </a:ext>
              </a:extLst>
            </p:cNvPr>
            <p:cNvSpPr/>
            <p:nvPr/>
          </p:nvSpPr>
          <p:spPr>
            <a:xfrm>
              <a:off x="1162989" y="2927412"/>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3" name="円/楕円 779">
              <a:extLst>
                <a:ext uri="{FF2B5EF4-FFF2-40B4-BE49-F238E27FC236}">
                  <a16:creationId xmlns:a16="http://schemas.microsoft.com/office/drawing/2014/main" id="{372935B4-1AD0-4562-8A8C-5481B1B19630}"/>
                </a:ext>
              </a:extLst>
            </p:cNvPr>
            <p:cNvSpPr/>
            <p:nvPr/>
          </p:nvSpPr>
          <p:spPr>
            <a:xfrm>
              <a:off x="641446" y="2522971"/>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4" name="円/楕円 780">
              <a:extLst>
                <a:ext uri="{FF2B5EF4-FFF2-40B4-BE49-F238E27FC236}">
                  <a16:creationId xmlns:a16="http://schemas.microsoft.com/office/drawing/2014/main" id="{E26D694F-8CF3-4E27-AE28-701CC07EC965}"/>
                </a:ext>
              </a:extLst>
            </p:cNvPr>
            <p:cNvSpPr/>
            <p:nvPr/>
          </p:nvSpPr>
          <p:spPr>
            <a:xfrm>
              <a:off x="794215" y="2522971"/>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5" name="円/楕円 781">
              <a:extLst>
                <a:ext uri="{FF2B5EF4-FFF2-40B4-BE49-F238E27FC236}">
                  <a16:creationId xmlns:a16="http://schemas.microsoft.com/office/drawing/2014/main" id="{4C1DA31D-1BBC-47F2-BA4B-E3C5DAD061A9}"/>
                </a:ext>
              </a:extLst>
            </p:cNvPr>
            <p:cNvSpPr/>
            <p:nvPr/>
          </p:nvSpPr>
          <p:spPr>
            <a:xfrm>
              <a:off x="226885" y="2697578"/>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6" name="円/楕円 782">
              <a:extLst>
                <a:ext uri="{FF2B5EF4-FFF2-40B4-BE49-F238E27FC236}">
                  <a16:creationId xmlns:a16="http://schemas.microsoft.com/office/drawing/2014/main" id="{663A7966-39B0-43FF-8A34-9D9B5A4275BF}"/>
                </a:ext>
              </a:extLst>
            </p:cNvPr>
            <p:cNvSpPr/>
            <p:nvPr/>
          </p:nvSpPr>
          <p:spPr>
            <a:xfrm>
              <a:off x="463279" y="2271795"/>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7" name="円/楕円 783">
              <a:extLst>
                <a:ext uri="{FF2B5EF4-FFF2-40B4-BE49-F238E27FC236}">
                  <a16:creationId xmlns:a16="http://schemas.microsoft.com/office/drawing/2014/main" id="{66DEEF0F-C995-47E5-B3D6-FF00AC90A9B6}"/>
                </a:ext>
              </a:extLst>
            </p:cNvPr>
            <p:cNvSpPr/>
            <p:nvPr/>
          </p:nvSpPr>
          <p:spPr>
            <a:xfrm>
              <a:off x="730941" y="2631835"/>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8" name="円/楕円 784">
              <a:extLst>
                <a:ext uri="{FF2B5EF4-FFF2-40B4-BE49-F238E27FC236}">
                  <a16:creationId xmlns:a16="http://schemas.microsoft.com/office/drawing/2014/main" id="{E631DD9D-E528-4DBC-BA4B-9A75A8C2ADE0}"/>
                </a:ext>
              </a:extLst>
            </p:cNvPr>
            <p:cNvSpPr/>
            <p:nvPr/>
          </p:nvSpPr>
          <p:spPr>
            <a:xfrm>
              <a:off x="874957" y="2127779"/>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259" name="円/楕円 785">
            <a:extLst>
              <a:ext uri="{FF2B5EF4-FFF2-40B4-BE49-F238E27FC236}">
                <a16:creationId xmlns:a16="http://schemas.microsoft.com/office/drawing/2014/main" id="{2CB658B2-B2C3-4E72-8229-08A57EDE7FF7}"/>
              </a:ext>
            </a:extLst>
          </p:cNvPr>
          <p:cNvSpPr/>
          <p:nvPr/>
        </p:nvSpPr>
        <p:spPr>
          <a:xfrm>
            <a:off x="2270869" y="1414176"/>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60" name="円/楕円 517">
            <a:extLst>
              <a:ext uri="{FF2B5EF4-FFF2-40B4-BE49-F238E27FC236}">
                <a16:creationId xmlns:a16="http://schemas.microsoft.com/office/drawing/2014/main" id="{764ED59B-F0BD-41B3-8E41-770FE433F401}"/>
              </a:ext>
            </a:extLst>
          </p:cNvPr>
          <p:cNvSpPr/>
          <p:nvPr/>
        </p:nvSpPr>
        <p:spPr>
          <a:xfrm>
            <a:off x="4811519" y="3790440"/>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61" name="円/楕円 518">
            <a:extLst>
              <a:ext uri="{FF2B5EF4-FFF2-40B4-BE49-F238E27FC236}">
                <a16:creationId xmlns:a16="http://schemas.microsoft.com/office/drawing/2014/main" id="{45632F84-3839-4FCE-B6E6-4DD3F1C780D5}"/>
              </a:ext>
            </a:extLst>
          </p:cNvPr>
          <p:cNvSpPr/>
          <p:nvPr/>
        </p:nvSpPr>
        <p:spPr>
          <a:xfrm>
            <a:off x="3051051" y="5302608"/>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62" name="フリーフォーム 519">
            <a:extLst>
              <a:ext uri="{FF2B5EF4-FFF2-40B4-BE49-F238E27FC236}">
                <a16:creationId xmlns:a16="http://schemas.microsoft.com/office/drawing/2014/main" id="{A03D6827-65DD-4F4D-97C5-943C9768F317}"/>
              </a:ext>
            </a:extLst>
          </p:cNvPr>
          <p:cNvSpPr/>
          <p:nvPr/>
        </p:nvSpPr>
        <p:spPr>
          <a:xfrm>
            <a:off x="3070366" y="5352807"/>
            <a:ext cx="983549" cy="714073"/>
          </a:xfrm>
          <a:custGeom>
            <a:avLst/>
            <a:gdLst>
              <a:gd name="connsiteX0" fmla="*/ 257175 w 257175"/>
              <a:gd name="connsiteY0" fmla="*/ 714375 h 714375"/>
              <a:gd name="connsiteX1" fmla="*/ 123825 w 257175"/>
              <a:gd name="connsiteY1" fmla="*/ 714375 h 714375"/>
              <a:gd name="connsiteX2" fmla="*/ 0 w 257175"/>
              <a:gd name="connsiteY2" fmla="*/ 0 h 714375"/>
              <a:gd name="connsiteX0" fmla="*/ 704880 w 704880"/>
              <a:gd name="connsiteY0" fmla="*/ 688029 h 714375"/>
              <a:gd name="connsiteX1" fmla="*/ 123825 w 704880"/>
              <a:gd name="connsiteY1" fmla="*/ 714375 h 714375"/>
              <a:gd name="connsiteX2" fmla="*/ 0 w 704880"/>
              <a:gd name="connsiteY2" fmla="*/ 0 h 714375"/>
              <a:gd name="connsiteX0" fmla="*/ 704880 w 704880"/>
              <a:gd name="connsiteY0" fmla="*/ 727548 h 727548"/>
              <a:gd name="connsiteX1" fmla="*/ 123825 w 704880"/>
              <a:gd name="connsiteY1" fmla="*/ 714375 h 727548"/>
              <a:gd name="connsiteX2" fmla="*/ 0 w 704880"/>
              <a:gd name="connsiteY2" fmla="*/ 0 h 727548"/>
              <a:gd name="connsiteX0" fmla="*/ 709357 w 709357"/>
              <a:gd name="connsiteY0" fmla="*/ 727548 h 727548"/>
              <a:gd name="connsiteX1" fmla="*/ 123825 w 709357"/>
              <a:gd name="connsiteY1" fmla="*/ 714375 h 727548"/>
              <a:gd name="connsiteX2" fmla="*/ 0 w 709357"/>
              <a:gd name="connsiteY2" fmla="*/ 0 h 727548"/>
              <a:gd name="connsiteX0" fmla="*/ 709357 w 709357"/>
              <a:gd name="connsiteY0" fmla="*/ 714375 h 714375"/>
              <a:gd name="connsiteX1" fmla="*/ 123825 w 709357"/>
              <a:gd name="connsiteY1" fmla="*/ 714375 h 714375"/>
              <a:gd name="connsiteX2" fmla="*/ 0 w 709357"/>
              <a:gd name="connsiteY2" fmla="*/ 0 h 714375"/>
              <a:gd name="connsiteX0" fmla="*/ 621133 w 621133"/>
              <a:gd name="connsiteY0" fmla="*/ 714375 h 714375"/>
              <a:gd name="connsiteX1" fmla="*/ 123825 w 621133"/>
              <a:gd name="connsiteY1" fmla="*/ 714375 h 714375"/>
              <a:gd name="connsiteX2" fmla="*/ 0 w 621133"/>
              <a:gd name="connsiteY2" fmla="*/ 0 h 714375"/>
            </a:gdLst>
            <a:ahLst/>
            <a:cxnLst>
              <a:cxn ang="0">
                <a:pos x="connsiteX0" y="connsiteY0"/>
              </a:cxn>
              <a:cxn ang="0">
                <a:pos x="connsiteX1" y="connsiteY1"/>
              </a:cxn>
              <a:cxn ang="0">
                <a:pos x="connsiteX2" y="connsiteY2"/>
              </a:cxn>
            </a:cxnLst>
            <a:rect l="l" t="t" r="r" b="b"/>
            <a:pathLst>
              <a:path w="621133" h="714375">
                <a:moveTo>
                  <a:pt x="621133" y="714375"/>
                </a:moveTo>
                <a:lnTo>
                  <a:pt x="123825" y="714375"/>
                </a:lnTo>
                <a:lnTo>
                  <a:pt x="0" y="0"/>
                </a:lnTo>
              </a:path>
            </a:pathLst>
          </a:custGeom>
          <a:noFill/>
          <a:ln w="9525">
            <a:solidFill>
              <a:schemeClr val="tx1">
                <a:lumMod val="65000"/>
                <a:lumOff val="35000"/>
              </a:schemeClr>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63" name="テキスト ボックス 262">
            <a:extLst>
              <a:ext uri="{FF2B5EF4-FFF2-40B4-BE49-F238E27FC236}">
                <a16:creationId xmlns:a16="http://schemas.microsoft.com/office/drawing/2014/main" id="{2E35451E-40D1-4D89-98AB-EF435C5FC65B}"/>
              </a:ext>
            </a:extLst>
          </p:cNvPr>
          <p:cNvSpPr txBox="1"/>
          <p:nvPr/>
        </p:nvSpPr>
        <p:spPr>
          <a:xfrm>
            <a:off x="3118024" y="5779437"/>
            <a:ext cx="1110524" cy="287443"/>
          </a:xfrm>
          <a:prstGeom prst="roundRect">
            <a:avLst>
              <a:gd name="adj" fmla="val 50000"/>
            </a:avLst>
          </a:prstGeom>
          <a:noFill/>
          <a:ln>
            <a:noFill/>
          </a:ln>
        </p:spPr>
        <p:txBody>
          <a:bodyPr wrap="square" lIns="0" tIns="0" rIns="0" bIns="0" rtlCol="0" anchor="ctr">
            <a:noAutofit/>
          </a:bodyPr>
          <a:lstStyle/>
          <a:p>
            <a:pPr algn="ctr" defTabSz="912310"/>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京都大学</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912310"/>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原子炉実験所</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4" name="円/楕円 523">
            <a:extLst>
              <a:ext uri="{FF2B5EF4-FFF2-40B4-BE49-F238E27FC236}">
                <a16:creationId xmlns:a16="http://schemas.microsoft.com/office/drawing/2014/main" id="{C3D47A42-E385-40D4-A8FB-5ACE132D3B8F}"/>
              </a:ext>
            </a:extLst>
          </p:cNvPr>
          <p:cNvSpPr/>
          <p:nvPr/>
        </p:nvSpPr>
        <p:spPr>
          <a:xfrm>
            <a:off x="4647133" y="3666794"/>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65" name="テキスト ボックス 264">
            <a:extLst>
              <a:ext uri="{FF2B5EF4-FFF2-40B4-BE49-F238E27FC236}">
                <a16:creationId xmlns:a16="http://schemas.microsoft.com/office/drawing/2014/main" id="{8B233602-B1E0-4AAB-900F-BCD55E3730E4}"/>
              </a:ext>
            </a:extLst>
          </p:cNvPr>
          <p:cNvSpPr txBox="1"/>
          <p:nvPr/>
        </p:nvSpPr>
        <p:spPr>
          <a:xfrm>
            <a:off x="4635401" y="3341961"/>
            <a:ext cx="1572492" cy="304463"/>
          </a:xfrm>
          <a:prstGeom prst="roundRect">
            <a:avLst>
              <a:gd name="adj" fmla="val 50000"/>
            </a:avLst>
          </a:prstGeom>
          <a:noFill/>
          <a:ln>
            <a:noFill/>
          </a:ln>
        </p:spPr>
        <p:txBody>
          <a:bodyPr wrap="square" lIns="0" tIns="0" rIns="0" bIns="0" rtlCol="0" anchor="ctr">
            <a:noAutofit/>
          </a:bodyP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情報通信研究機構</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cs typeface="Meiryo UI" panose="020B0604030504040204" pitchFamily="50" charset="-128"/>
              </a:rPr>
              <a:t>ﾕﾆﾊﾞｰｻﾙｺﾐｭﾆｹｰｼｮﾝ研究所</a:t>
            </a:r>
          </a:p>
        </p:txBody>
      </p:sp>
      <p:sp>
        <p:nvSpPr>
          <p:cNvPr id="266" name="フリーフォーム 5">
            <a:extLst>
              <a:ext uri="{FF2B5EF4-FFF2-40B4-BE49-F238E27FC236}">
                <a16:creationId xmlns:a16="http://schemas.microsoft.com/office/drawing/2014/main" id="{704E68EC-F5DE-485D-9D1F-3A5C81C9422A}"/>
              </a:ext>
            </a:extLst>
          </p:cNvPr>
          <p:cNvSpPr/>
          <p:nvPr/>
        </p:nvSpPr>
        <p:spPr>
          <a:xfrm>
            <a:off x="4676115" y="3617382"/>
            <a:ext cx="1310640" cy="68580"/>
          </a:xfrm>
          <a:custGeom>
            <a:avLst/>
            <a:gdLst>
              <a:gd name="connsiteX0" fmla="*/ 0 w 1310640"/>
              <a:gd name="connsiteY0" fmla="*/ 68580 h 68580"/>
              <a:gd name="connsiteX1" fmla="*/ 91440 w 1310640"/>
              <a:gd name="connsiteY1" fmla="*/ 0 h 68580"/>
              <a:gd name="connsiteX2" fmla="*/ 1310640 w 1310640"/>
              <a:gd name="connsiteY2" fmla="*/ 0 h 68580"/>
            </a:gdLst>
            <a:ahLst/>
            <a:cxnLst>
              <a:cxn ang="0">
                <a:pos x="connsiteX0" y="connsiteY0"/>
              </a:cxn>
              <a:cxn ang="0">
                <a:pos x="connsiteX1" y="connsiteY1"/>
              </a:cxn>
              <a:cxn ang="0">
                <a:pos x="connsiteX2" y="connsiteY2"/>
              </a:cxn>
            </a:cxnLst>
            <a:rect l="l" t="t" r="r" b="b"/>
            <a:pathLst>
              <a:path w="1310640" h="68580">
                <a:moveTo>
                  <a:pt x="0" y="68580"/>
                </a:moveTo>
                <a:lnTo>
                  <a:pt x="91440" y="0"/>
                </a:lnTo>
                <a:lnTo>
                  <a:pt x="1310640" y="0"/>
                </a:lnTo>
              </a:path>
            </a:pathLst>
          </a:custGeom>
          <a:noFill/>
          <a:ln w="9525">
            <a:solidFill>
              <a:schemeClr val="tx1">
                <a:lumMod val="65000"/>
                <a:lumOff val="35000"/>
              </a:schemeClr>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7" name="Picture 3">
            <a:extLst>
              <a:ext uri="{FF2B5EF4-FFF2-40B4-BE49-F238E27FC236}">
                <a16:creationId xmlns:a16="http://schemas.microsoft.com/office/drawing/2014/main" id="{03523BA0-6912-42F8-9BE2-B92FEF617FE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786" t="24235" r="31393" b="37375"/>
          <a:stretch/>
        </p:blipFill>
        <p:spPr bwMode="auto">
          <a:xfrm>
            <a:off x="448194" y="5467577"/>
            <a:ext cx="1239149" cy="929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8" name="Picture 4" descr="彩都西部地区（西から）">
            <a:extLst>
              <a:ext uri="{FF2B5EF4-FFF2-40B4-BE49-F238E27FC236}">
                <a16:creationId xmlns:a16="http://schemas.microsoft.com/office/drawing/2014/main" id="{CA5532B6-2606-424A-92BA-07F5A80328C7}"/>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15165" r="35929" b="9594"/>
          <a:stretch/>
        </p:blipFill>
        <p:spPr bwMode="auto">
          <a:xfrm>
            <a:off x="1089819" y="1239028"/>
            <a:ext cx="1039855" cy="779892"/>
          </a:xfrm>
          <a:prstGeom prst="rect">
            <a:avLst/>
          </a:prstGeom>
          <a:noFill/>
          <a:extLst>
            <a:ext uri="{909E8E84-426E-40DD-AFC4-6F175D3DCCD1}">
              <a14:hiddenFill xmlns:a14="http://schemas.microsoft.com/office/drawing/2010/main">
                <a:solidFill>
                  <a:srgbClr val="FFFFFF"/>
                </a:solidFill>
              </a14:hiddenFill>
            </a:ext>
          </a:extLst>
        </p:spPr>
      </p:pic>
      <p:pic>
        <p:nvPicPr>
          <p:cNvPr id="269" name="Picture 2" descr="E:\LIB\07)グランドデザイン・大阪都市圏\■構成案H25.10~\8 庁内検討\■■室内PT（H27年度）\H28年度版_資料集★\画像類の使用許諾関連\学術\関西センター\C-6棟写真２.jpg">
            <a:extLst>
              <a:ext uri="{FF2B5EF4-FFF2-40B4-BE49-F238E27FC236}">
                <a16:creationId xmlns:a16="http://schemas.microsoft.com/office/drawing/2014/main" id="{F7A85763-5E46-4C73-8B7B-2E7548D0D21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50539" y="2039984"/>
            <a:ext cx="1251126" cy="863357"/>
          </a:xfrm>
          <a:prstGeom prst="rect">
            <a:avLst/>
          </a:prstGeom>
          <a:noFill/>
          <a:extLst>
            <a:ext uri="{909E8E84-426E-40DD-AFC4-6F175D3DCCD1}">
              <a14:hiddenFill xmlns:a14="http://schemas.microsoft.com/office/drawing/2010/main">
                <a:solidFill>
                  <a:srgbClr val="FFFFFF"/>
                </a:solidFill>
              </a14:hiddenFill>
            </a:ext>
          </a:extLst>
        </p:spPr>
      </p:pic>
      <p:sp>
        <p:nvSpPr>
          <p:cNvPr id="270" name="円/楕円 606">
            <a:extLst>
              <a:ext uri="{FF2B5EF4-FFF2-40B4-BE49-F238E27FC236}">
                <a16:creationId xmlns:a16="http://schemas.microsoft.com/office/drawing/2014/main" id="{0BE03C30-8586-41E9-809D-F92A9E053DCD}"/>
              </a:ext>
            </a:extLst>
          </p:cNvPr>
          <p:cNvSpPr/>
          <p:nvPr/>
        </p:nvSpPr>
        <p:spPr>
          <a:xfrm>
            <a:off x="4138927" y="3312040"/>
            <a:ext cx="51638" cy="516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72" name="円/楕円 606">
            <a:extLst>
              <a:ext uri="{FF2B5EF4-FFF2-40B4-BE49-F238E27FC236}">
                <a16:creationId xmlns:a16="http://schemas.microsoft.com/office/drawing/2014/main" id="{53E13D7A-089B-422A-BCD8-EDDC0BB42639}"/>
              </a:ext>
            </a:extLst>
          </p:cNvPr>
          <p:cNvSpPr/>
          <p:nvPr/>
        </p:nvSpPr>
        <p:spPr>
          <a:xfrm>
            <a:off x="3160855" y="3680102"/>
            <a:ext cx="51638" cy="516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73" name="円/楕円 606">
            <a:extLst>
              <a:ext uri="{FF2B5EF4-FFF2-40B4-BE49-F238E27FC236}">
                <a16:creationId xmlns:a16="http://schemas.microsoft.com/office/drawing/2014/main" id="{BD384DA7-A7B7-4E0A-8777-4E0A339260EA}"/>
              </a:ext>
            </a:extLst>
          </p:cNvPr>
          <p:cNvSpPr/>
          <p:nvPr/>
        </p:nvSpPr>
        <p:spPr>
          <a:xfrm>
            <a:off x="3724663" y="3896266"/>
            <a:ext cx="51638" cy="516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74" name="テキスト ボックス 273">
            <a:extLst>
              <a:ext uri="{FF2B5EF4-FFF2-40B4-BE49-F238E27FC236}">
                <a16:creationId xmlns:a16="http://schemas.microsoft.com/office/drawing/2014/main" id="{736D650B-09CE-49E7-9B1C-0D9D74D9D310}"/>
              </a:ext>
            </a:extLst>
          </p:cNvPr>
          <p:cNvSpPr txBox="1"/>
          <p:nvPr/>
        </p:nvSpPr>
        <p:spPr>
          <a:xfrm>
            <a:off x="1127555" y="4245942"/>
            <a:ext cx="1846828" cy="138499"/>
          </a:xfrm>
          <a:prstGeom prst="roundRect">
            <a:avLst>
              <a:gd name="adj" fmla="val 50000"/>
            </a:avLst>
          </a:prstGeom>
          <a:solidFill>
            <a:schemeClr val="bg1"/>
          </a:solidFill>
          <a:ln>
            <a:noFill/>
          </a:ln>
        </p:spPr>
        <p:txBody>
          <a:bodyPr wrap="square" lIns="0" tIns="0" rIns="0" bIns="0" rtlCol="0" anchor="ctr">
            <a:noAutofit/>
          </a:bodyPr>
          <a:lstStyle/>
          <a:p>
            <a:pPr algn="ctr" defTabSz="912310"/>
            <a:r>
              <a:rPr lang="ja-JP" altLang="en-US" sz="9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大阪公立大学（</a:t>
            </a:r>
            <a:r>
              <a:rPr lang="en-US" altLang="ja-JP" sz="9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9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年開学予定）</a:t>
            </a:r>
            <a:endParaRPr lang="en-US" altLang="ja-JP" sz="9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 name="直線矢印コネクタ 2">
            <a:extLst>
              <a:ext uri="{FF2B5EF4-FFF2-40B4-BE49-F238E27FC236}">
                <a16:creationId xmlns:a16="http://schemas.microsoft.com/office/drawing/2014/main" id="{C5F83F4E-1E17-4404-BACE-9A56D1BD0FD1}"/>
              </a:ext>
            </a:extLst>
          </p:cNvPr>
          <p:cNvCxnSpPr>
            <a:cxnSpLocks/>
            <a:stCxn id="274" idx="3"/>
          </p:cNvCxnSpPr>
          <p:nvPr/>
        </p:nvCxnSpPr>
        <p:spPr>
          <a:xfrm flipV="1">
            <a:off x="2974383" y="3958726"/>
            <a:ext cx="738049" cy="356466"/>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nvGrpSpPr>
          <p:cNvPr id="2" name="グループ化 1">
            <a:extLst>
              <a:ext uri="{FF2B5EF4-FFF2-40B4-BE49-F238E27FC236}">
                <a16:creationId xmlns:a16="http://schemas.microsoft.com/office/drawing/2014/main" id="{4617A4CA-79E2-41F3-8098-8F9CFFC89F9B}"/>
              </a:ext>
            </a:extLst>
          </p:cNvPr>
          <p:cNvGrpSpPr/>
          <p:nvPr/>
        </p:nvGrpSpPr>
        <p:grpSpPr>
          <a:xfrm>
            <a:off x="4657758" y="5916065"/>
            <a:ext cx="1865409" cy="327431"/>
            <a:chOff x="4647285" y="6246936"/>
            <a:chExt cx="1865409" cy="327431"/>
          </a:xfrm>
        </p:grpSpPr>
        <p:grpSp>
          <p:nvGrpSpPr>
            <p:cNvPr id="14" name="グループ化 13">
              <a:extLst>
                <a:ext uri="{FF2B5EF4-FFF2-40B4-BE49-F238E27FC236}">
                  <a16:creationId xmlns:a16="http://schemas.microsoft.com/office/drawing/2014/main" id="{6B0350AF-CE23-4537-9A48-EBC83EDBA2E6}"/>
                </a:ext>
              </a:extLst>
            </p:cNvPr>
            <p:cNvGrpSpPr/>
            <p:nvPr/>
          </p:nvGrpSpPr>
          <p:grpSpPr>
            <a:xfrm>
              <a:off x="4647285" y="6246936"/>
              <a:ext cx="1865409" cy="327431"/>
              <a:chOff x="3656856" y="5105399"/>
              <a:chExt cx="1865409" cy="327431"/>
            </a:xfrm>
          </p:grpSpPr>
          <p:sp>
            <p:nvSpPr>
              <p:cNvPr id="15" name="正方形/長方形 14">
                <a:extLst>
                  <a:ext uri="{FF2B5EF4-FFF2-40B4-BE49-F238E27FC236}">
                    <a16:creationId xmlns:a16="http://schemas.microsoft.com/office/drawing/2014/main" id="{53141BDD-C7A4-4E9E-B17A-7EE7A21D8C9E}"/>
                  </a:ext>
                </a:extLst>
              </p:cNvPr>
              <p:cNvSpPr/>
              <p:nvPr/>
            </p:nvSpPr>
            <p:spPr>
              <a:xfrm>
                <a:off x="3656856" y="5105399"/>
                <a:ext cx="1691980" cy="324000"/>
              </a:xfrm>
              <a:prstGeom prst="rect">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 name="テキスト ボックス 15">
                <a:extLst>
                  <a:ext uri="{FF2B5EF4-FFF2-40B4-BE49-F238E27FC236}">
                    <a16:creationId xmlns:a16="http://schemas.microsoft.com/office/drawing/2014/main" id="{22047E76-5638-47D7-AA75-84EA80BB1994}"/>
                  </a:ext>
                </a:extLst>
              </p:cNvPr>
              <p:cNvSpPr txBox="1"/>
              <p:nvPr/>
            </p:nvSpPr>
            <p:spPr>
              <a:xfrm>
                <a:off x="3968469" y="5109665"/>
                <a:ext cx="1553796" cy="323165"/>
              </a:xfrm>
              <a:prstGeom prst="roundRect">
                <a:avLst>
                  <a:gd name="adj" fmla="val 0"/>
                </a:avLst>
              </a:prstGeom>
              <a:noFill/>
              <a:ln w="6350">
                <a:noFill/>
              </a:ln>
            </p:spPr>
            <p:txBody>
              <a:bodyPr wrap="square" lIns="0" tIns="0" rIns="0" bIns="0" rtlCol="0" anchor="ctr">
                <a:spAutoFit/>
              </a:bodyPr>
              <a:lstStyle/>
              <a:p>
                <a:pPr defTabSz="912310"/>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大学・研究機関</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12310"/>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大学（</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以降新設）</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78" name="円/楕円 292">
              <a:extLst>
                <a:ext uri="{FF2B5EF4-FFF2-40B4-BE49-F238E27FC236}">
                  <a16:creationId xmlns:a16="http://schemas.microsoft.com/office/drawing/2014/main" id="{9A4EED21-6E46-4315-8B84-2E6215FEF4FE}"/>
                </a:ext>
              </a:extLst>
            </p:cNvPr>
            <p:cNvSpPr/>
            <p:nvPr/>
          </p:nvSpPr>
          <p:spPr>
            <a:xfrm>
              <a:off x="4838619" y="6470847"/>
              <a:ext cx="51638" cy="516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79" name="円/楕円 494">
              <a:extLst>
                <a:ext uri="{FF2B5EF4-FFF2-40B4-BE49-F238E27FC236}">
                  <a16:creationId xmlns:a16="http://schemas.microsoft.com/office/drawing/2014/main" id="{6D222C3A-12EC-46AB-B799-FB9CE157ABF8}"/>
                </a:ext>
              </a:extLst>
            </p:cNvPr>
            <p:cNvSpPr/>
            <p:nvPr/>
          </p:nvSpPr>
          <p:spPr>
            <a:xfrm>
              <a:off x="4842587" y="6307254"/>
              <a:ext cx="51638" cy="516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aphicFrame>
        <p:nvGraphicFramePr>
          <p:cNvPr id="280" name="グラフ 279">
            <a:extLst>
              <a:ext uri="{FF2B5EF4-FFF2-40B4-BE49-F238E27FC236}">
                <a16:creationId xmlns:a16="http://schemas.microsoft.com/office/drawing/2014/main" id="{5E595EAE-6E85-402B-8153-4C8F4D860B16}"/>
              </a:ext>
            </a:extLst>
          </p:cNvPr>
          <p:cNvGraphicFramePr>
            <a:graphicFrameLocks/>
          </p:cNvGraphicFramePr>
          <p:nvPr>
            <p:extLst>
              <p:ext uri="{D42A27DB-BD31-4B8C-83A1-F6EECF244321}">
                <p14:modId xmlns:p14="http://schemas.microsoft.com/office/powerpoint/2010/main" val="1947144319"/>
              </p:ext>
            </p:extLst>
          </p:nvPr>
        </p:nvGraphicFramePr>
        <p:xfrm>
          <a:off x="6297625" y="1450061"/>
          <a:ext cx="3388157" cy="252703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81" name="グラフ 280">
            <a:extLst>
              <a:ext uri="{FF2B5EF4-FFF2-40B4-BE49-F238E27FC236}">
                <a16:creationId xmlns:a16="http://schemas.microsoft.com/office/drawing/2014/main" id="{72B38E7B-2737-4442-9849-BE52776E40F9}"/>
              </a:ext>
            </a:extLst>
          </p:cNvPr>
          <p:cNvGraphicFramePr>
            <a:graphicFrameLocks/>
          </p:cNvGraphicFramePr>
          <p:nvPr>
            <p:extLst>
              <p:ext uri="{D42A27DB-BD31-4B8C-83A1-F6EECF244321}">
                <p14:modId xmlns:p14="http://schemas.microsoft.com/office/powerpoint/2010/main" val="617797136"/>
              </p:ext>
            </p:extLst>
          </p:nvPr>
        </p:nvGraphicFramePr>
        <p:xfrm>
          <a:off x="6102907" y="3921818"/>
          <a:ext cx="3593052" cy="2237321"/>
        </p:xfrm>
        <a:graphic>
          <a:graphicData uri="http://schemas.openxmlformats.org/drawingml/2006/chart">
            <c:chart xmlns:c="http://schemas.openxmlformats.org/drawingml/2006/chart" xmlns:r="http://schemas.openxmlformats.org/officeDocument/2006/relationships" r:id="rId8"/>
          </a:graphicData>
        </a:graphic>
      </p:graphicFrame>
      <p:sp>
        <p:nvSpPr>
          <p:cNvPr id="282" name="正方形/長方形 281">
            <a:extLst>
              <a:ext uri="{FF2B5EF4-FFF2-40B4-BE49-F238E27FC236}">
                <a16:creationId xmlns:a16="http://schemas.microsoft.com/office/drawing/2014/main" id="{FE575848-A95D-4868-B840-107CD8FCE9A8}"/>
              </a:ext>
            </a:extLst>
          </p:cNvPr>
          <p:cNvSpPr/>
          <p:nvPr/>
        </p:nvSpPr>
        <p:spPr>
          <a:xfrm>
            <a:off x="6349738" y="6510433"/>
            <a:ext cx="3269482" cy="276999"/>
          </a:xfrm>
          <a:prstGeom prst="rect">
            <a:avLst/>
          </a:prstGeom>
          <a:solidFill>
            <a:schemeClr val="bg1"/>
          </a:solidFill>
        </p:spPr>
        <p:txBody>
          <a:bodyPr wrap="square">
            <a:spAutoFit/>
          </a:bodyPr>
          <a:lstStyle/>
          <a:p>
            <a:r>
              <a:rPr lang="ja-JP" altLang="en-US" sz="1200" dirty="0"/>
              <a:t>出所：文部科学省　令和</a:t>
            </a:r>
            <a:r>
              <a:rPr lang="en-US" altLang="ja-JP" sz="1200" dirty="0"/>
              <a:t>2</a:t>
            </a:r>
            <a:r>
              <a:rPr lang="ja-JP" altLang="en-US" sz="1200" dirty="0"/>
              <a:t>年度学校基本調査</a:t>
            </a:r>
          </a:p>
        </p:txBody>
      </p:sp>
      <p:sp>
        <p:nvSpPr>
          <p:cNvPr id="283" name="スライド番号プレースホルダー 2">
            <a:extLst>
              <a:ext uri="{FF2B5EF4-FFF2-40B4-BE49-F238E27FC236}">
                <a16:creationId xmlns:a16="http://schemas.microsoft.com/office/drawing/2014/main" id="{4AA68AEE-CE4C-4206-B356-5CB484F1116F}"/>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42</a:t>
            </a:fld>
            <a:endParaRPr kumimoji="1" lang="ja-JP" altLang="en-US" dirty="0"/>
          </a:p>
        </p:txBody>
      </p:sp>
    </p:spTree>
    <p:extLst>
      <p:ext uri="{BB962C8B-B14F-4D97-AF65-F5344CB8AC3E}">
        <p14:creationId xmlns:p14="http://schemas.microsoft.com/office/powerpoint/2010/main" val="2969426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グラフ 6">
            <a:extLst>
              <a:ext uri="{FF2B5EF4-FFF2-40B4-BE49-F238E27FC236}">
                <a16:creationId xmlns:a16="http://schemas.microsoft.com/office/drawing/2014/main" id="{E105AF71-3FA8-4301-BDC7-F100267B1C9B}"/>
              </a:ext>
            </a:extLst>
          </p:cNvPr>
          <p:cNvGraphicFramePr>
            <a:graphicFrameLocks/>
          </p:cNvGraphicFramePr>
          <p:nvPr>
            <p:extLst>
              <p:ext uri="{D42A27DB-BD31-4B8C-83A1-F6EECF244321}">
                <p14:modId xmlns:p14="http://schemas.microsoft.com/office/powerpoint/2010/main" val="3500706031"/>
              </p:ext>
            </p:extLst>
          </p:nvPr>
        </p:nvGraphicFramePr>
        <p:xfrm>
          <a:off x="432026" y="1995209"/>
          <a:ext cx="5036957" cy="4493623"/>
        </p:xfrm>
        <a:graphic>
          <a:graphicData uri="http://schemas.openxmlformats.org/drawingml/2006/chart">
            <c:chart xmlns:c="http://schemas.openxmlformats.org/drawingml/2006/chart" xmlns:r="http://schemas.openxmlformats.org/officeDocument/2006/relationships" r:id="rId2"/>
          </a:graphicData>
        </a:graphic>
      </p:graphicFrame>
      <p:sp>
        <p:nvSpPr>
          <p:cNvPr id="4" name="正方形/長方形 3">
            <a:extLst>
              <a:ext uri="{FF2B5EF4-FFF2-40B4-BE49-F238E27FC236}">
                <a16:creationId xmlns:a16="http://schemas.microsoft.com/office/drawing/2014/main" id="{CE25E307-78D6-4631-B553-522745ABF8D0}"/>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外国人留学生・労働者数、外国人教員比率</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584775"/>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en-US" altLang="ja-JP" sz="1600" dirty="0">
                <a:latin typeface="ＭＳ ゴシック" panose="020B0609070205080204" pitchFamily="49" charset="-128"/>
                <a:ea typeface="ＭＳ ゴシック" panose="020B0609070205080204" pitchFamily="49" charset="-128"/>
              </a:rPr>
              <a:t>2019</a:t>
            </a:r>
            <a:r>
              <a:rPr lang="ja-JP" altLang="en-US" sz="1600" dirty="0">
                <a:latin typeface="ＭＳ ゴシック" panose="020B0609070205080204" pitchFamily="49" charset="-128"/>
                <a:ea typeface="ＭＳ ゴシック" panose="020B0609070205080204" pitchFamily="49" charset="-128"/>
              </a:rPr>
              <a:t>年の府内外国人留学生は</a:t>
            </a:r>
            <a:r>
              <a:rPr lang="en-US" altLang="ja-JP" sz="1600" dirty="0">
                <a:latin typeface="ＭＳ ゴシック" panose="020B0609070205080204" pitchFamily="49" charset="-128"/>
                <a:ea typeface="ＭＳ ゴシック" panose="020B0609070205080204" pitchFamily="49" charset="-128"/>
              </a:rPr>
              <a:t>26,257</a:t>
            </a:r>
            <a:r>
              <a:rPr lang="ja-JP" altLang="en-US" sz="1600" dirty="0">
                <a:latin typeface="ＭＳ ゴシック" panose="020B0609070205080204" pitchFamily="49" charset="-128"/>
                <a:ea typeface="ＭＳ ゴシック" panose="020B0609070205080204" pitchFamily="49" charset="-128"/>
              </a:rPr>
              <a:t>人、「専門的・技術的分野」の在留資格を有し、府内事業所に勤務する外国人労働者数は</a:t>
            </a:r>
            <a:r>
              <a:rPr lang="en-US" altLang="ja-JP" sz="1600" dirty="0">
                <a:latin typeface="ＭＳ ゴシック" panose="020B0609070205080204" pitchFamily="49" charset="-128"/>
                <a:ea typeface="ＭＳ ゴシック" panose="020B0609070205080204" pitchFamily="49" charset="-128"/>
              </a:rPr>
              <a:t>25,816</a:t>
            </a:r>
            <a:r>
              <a:rPr lang="ja-JP" altLang="en-US" sz="1600" dirty="0">
                <a:latin typeface="ＭＳ ゴシック" panose="020B0609070205080204" pitchFamily="49" charset="-128"/>
                <a:ea typeface="ＭＳ ゴシック" panose="020B0609070205080204" pitchFamily="49" charset="-128"/>
              </a:rPr>
              <a:t>人と、</a:t>
            </a:r>
            <a:r>
              <a:rPr lang="en-US" altLang="ja-JP" sz="1600" dirty="0">
                <a:latin typeface="ＭＳ ゴシック" panose="020B0609070205080204" pitchFamily="49" charset="-128"/>
                <a:ea typeface="ＭＳ ゴシック" panose="020B0609070205080204" pitchFamily="49" charset="-128"/>
              </a:rPr>
              <a:t>2014</a:t>
            </a:r>
            <a:r>
              <a:rPr lang="ja-JP" altLang="en-US" sz="1600" dirty="0">
                <a:latin typeface="ＭＳ ゴシック" panose="020B0609070205080204" pitchFamily="49" charset="-128"/>
                <a:ea typeface="ＭＳ ゴシック" panose="020B0609070205080204" pitchFamily="49" charset="-128"/>
              </a:rPr>
              <a:t>年以前から２倍近く増加している。</a:t>
            </a:r>
          </a:p>
        </p:txBody>
      </p:sp>
      <p:sp>
        <p:nvSpPr>
          <p:cNvPr id="10" name="正方形/長方形 9">
            <a:extLst>
              <a:ext uri="{FF2B5EF4-FFF2-40B4-BE49-F238E27FC236}">
                <a16:creationId xmlns:a16="http://schemas.microsoft.com/office/drawing/2014/main" id="{C80CCDBC-DE31-4A52-BC28-FC9B7668E0C9}"/>
              </a:ext>
            </a:extLst>
          </p:cNvPr>
          <p:cNvSpPr/>
          <p:nvPr/>
        </p:nvSpPr>
        <p:spPr>
          <a:xfrm>
            <a:off x="1473176" y="1657243"/>
            <a:ext cx="2954655" cy="276999"/>
          </a:xfrm>
          <a:prstGeom prst="rect">
            <a:avLst/>
          </a:prstGeom>
        </p:spPr>
        <p:txBody>
          <a:bodyPr wrap="none">
            <a:spAutoFit/>
          </a:bodyPr>
          <a:lstStyle/>
          <a:p>
            <a:r>
              <a:rPr lang="ja-JP" altLang="en-US" sz="1200" b="1" dirty="0"/>
              <a:t>府内の留学生数・外国人労働者数の推移</a:t>
            </a:r>
          </a:p>
        </p:txBody>
      </p:sp>
      <p:sp>
        <p:nvSpPr>
          <p:cNvPr id="8" name="正方形/長方形 7">
            <a:extLst>
              <a:ext uri="{FF2B5EF4-FFF2-40B4-BE49-F238E27FC236}">
                <a16:creationId xmlns:a16="http://schemas.microsoft.com/office/drawing/2014/main" id="{006058A8-8145-4445-98CC-3D2E5C1ED85D}"/>
              </a:ext>
            </a:extLst>
          </p:cNvPr>
          <p:cNvSpPr/>
          <p:nvPr/>
        </p:nvSpPr>
        <p:spPr>
          <a:xfrm>
            <a:off x="507818" y="6520987"/>
            <a:ext cx="9277079" cy="276999"/>
          </a:xfrm>
          <a:prstGeom prst="rect">
            <a:avLst/>
          </a:prstGeom>
          <a:solidFill>
            <a:schemeClr val="bg1"/>
          </a:solidFill>
        </p:spPr>
        <p:txBody>
          <a:bodyPr wrap="square">
            <a:spAutoFit/>
          </a:bodyPr>
          <a:lstStyle/>
          <a:p>
            <a:r>
              <a:rPr lang="ja-JP" altLang="en-US" sz="1200" dirty="0"/>
              <a:t>出所：データで見る「大阪の成長戦略」</a:t>
            </a:r>
            <a:r>
              <a:rPr lang="en-US" altLang="ja-JP" sz="1200" dirty="0"/>
              <a:t>2020</a:t>
            </a:r>
            <a:r>
              <a:rPr lang="ja-JP" altLang="en-US" sz="1200" dirty="0"/>
              <a:t>年（令和</a:t>
            </a:r>
            <a:r>
              <a:rPr lang="en-US" altLang="ja-JP" sz="1200" dirty="0"/>
              <a:t>2</a:t>
            </a:r>
            <a:r>
              <a:rPr lang="ja-JP" altLang="en-US" sz="1200" dirty="0"/>
              <a:t>年）</a:t>
            </a:r>
            <a:r>
              <a:rPr lang="en-US" altLang="ja-JP" sz="1200" dirty="0"/>
              <a:t>12</a:t>
            </a:r>
            <a:r>
              <a:rPr lang="ja-JP" altLang="en-US" sz="1200" dirty="0"/>
              <a:t>月版、内閣府「イノベーションの担い手の活動状況</a:t>
            </a:r>
            <a:r>
              <a:rPr lang="en-US" altLang="ja-JP" sz="1200" dirty="0"/>
              <a:t>10</a:t>
            </a:r>
            <a:r>
              <a:rPr lang="ja-JP" altLang="en-US" sz="1200" dirty="0"/>
              <a:t>」、大阪大学</a:t>
            </a:r>
            <a:endParaRPr lang="en-US" altLang="ja-JP" sz="1200" dirty="0"/>
          </a:p>
        </p:txBody>
      </p:sp>
      <p:pic>
        <p:nvPicPr>
          <p:cNvPr id="3" name="図 2">
            <a:extLst>
              <a:ext uri="{FF2B5EF4-FFF2-40B4-BE49-F238E27FC236}">
                <a16:creationId xmlns:a16="http://schemas.microsoft.com/office/drawing/2014/main" id="{CAB3DCD2-9EC9-41D1-9639-31DA57C1B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326" y="1959877"/>
            <a:ext cx="3111887" cy="2427032"/>
          </a:xfrm>
          <a:prstGeom prst="rect">
            <a:avLst/>
          </a:prstGeom>
        </p:spPr>
      </p:pic>
      <p:sp>
        <p:nvSpPr>
          <p:cNvPr id="12" name="正方形/長方形 11">
            <a:extLst>
              <a:ext uri="{FF2B5EF4-FFF2-40B4-BE49-F238E27FC236}">
                <a16:creationId xmlns:a16="http://schemas.microsoft.com/office/drawing/2014/main" id="{6C8C4622-4AF5-4315-A094-1C1FCC2A8010}"/>
              </a:ext>
            </a:extLst>
          </p:cNvPr>
          <p:cNvSpPr/>
          <p:nvPr/>
        </p:nvSpPr>
        <p:spPr>
          <a:xfrm>
            <a:off x="5989531" y="1564909"/>
            <a:ext cx="3111887" cy="461665"/>
          </a:xfrm>
          <a:prstGeom prst="rect">
            <a:avLst/>
          </a:prstGeom>
        </p:spPr>
        <p:txBody>
          <a:bodyPr wrap="square">
            <a:spAutoFit/>
          </a:bodyPr>
          <a:lstStyle/>
          <a:p>
            <a:pPr algn="ctr"/>
            <a:r>
              <a:rPr lang="ja-JP" altLang="en-US" sz="1200" b="1" dirty="0"/>
              <a:t>スーパーグローバル大学（タイプ</a:t>
            </a:r>
            <a:r>
              <a:rPr lang="en-US" altLang="ja-JP" sz="1200" b="1" dirty="0"/>
              <a:t>A</a:t>
            </a:r>
            <a:r>
              <a:rPr lang="ja-JP" altLang="en-US" sz="1200" b="1" dirty="0"/>
              <a:t>）における外国人教員等割合</a:t>
            </a:r>
          </a:p>
        </p:txBody>
      </p:sp>
      <p:pic>
        <p:nvPicPr>
          <p:cNvPr id="14" name="図 13">
            <a:extLst>
              <a:ext uri="{FF2B5EF4-FFF2-40B4-BE49-F238E27FC236}">
                <a16:creationId xmlns:a16="http://schemas.microsoft.com/office/drawing/2014/main" id="{DEE3A149-228A-44A3-832F-400BE1FE8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6632" y="4650546"/>
            <a:ext cx="2803479" cy="1838286"/>
          </a:xfrm>
          <a:prstGeom prst="rect">
            <a:avLst/>
          </a:prstGeom>
        </p:spPr>
      </p:pic>
      <p:sp>
        <p:nvSpPr>
          <p:cNvPr id="15" name="正方形/長方形 14">
            <a:extLst>
              <a:ext uri="{FF2B5EF4-FFF2-40B4-BE49-F238E27FC236}">
                <a16:creationId xmlns:a16="http://schemas.microsoft.com/office/drawing/2014/main" id="{32E6D5A2-E40B-4E96-9479-143A947B50FE}"/>
              </a:ext>
            </a:extLst>
          </p:cNvPr>
          <p:cNvSpPr/>
          <p:nvPr/>
        </p:nvSpPr>
        <p:spPr>
          <a:xfrm>
            <a:off x="5989529" y="4367311"/>
            <a:ext cx="3111887" cy="276999"/>
          </a:xfrm>
          <a:prstGeom prst="rect">
            <a:avLst/>
          </a:prstGeom>
        </p:spPr>
        <p:txBody>
          <a:bodyPr wrap="square">
            <a:spAutoFit/>
          </a:bodyPr>
          <a:lstStyle/>
          <a:p>
            <a:pPr algn="ctr"/>
            <a:r>
              <a:rPr lang="ja-JP" altLang="en-US" sz="1200" b="1" dirty="0"/>
              <a:t>外国人教員数の推移（大阪大学）</a:t>
            </a:r>
          </a:p>
        </p:txBody>
      </p:sp>
      <p:sp>
        <p:nvSpPr>
          <p:cNvPr id="13" name="スライド番号プレースホルダー 2">
            <a:extLst>
              <a:ext uri="{FF2B5EF4-FFF2-40B4-BE49-F238E27FC236}">
                <a16:creationId xmlns:a16="http://schemas.microsoft.com/office/drawing/2014/main" id="{16C275DC-BA95-4028-8780-057A0A84F6FE}"/>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43</a:t>
            </a:fld>
            <a:endParaRPr kumimoji="1" lang="ja-JP" altLang="en-US" dirty="0"/>
          </a:p>
        </p:txBody>
      </p:sp>
    </p:spTree>
    <p:extLst>
      <p:ext uri="{BB962C8B-B14F-4D97-AF65-F5344CB8AC3E}">
        <p14:creationId xmlns:p14="http://schemas.microsoft.com/office/powerpoint/2010/main" val="32785037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大阪の医薬品産業、医療拠点形成の取組</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584775"/>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大阪府は医薬品生産額で全国</a:t>
            </a:r>
            <a:r>
              <a:rPr lang="en-US" altLang="ja-JP" sz="1600" dirty="0">
                <a:latin typeface="ＭＳ ゴシック" panose="020B0609070205080204" pitchFamily="49" charset="-128"/>
                <a:ea typeface="ＭＳ ゴシック" panose="020B0609070205080204" pitchFamily="49" charset="-128"/>
              </a:rPr>
              <a:t>3</a:t>
            </a:r>
            <a:r>
              <a:rPr lang="ja-JP" altLang="en-US" sz="1600" dirty="0">
                <a:latin typeface="ＭＳ ゴシック" panose="020B0609070205080204" pitchFamily="49" charset="-128"/>
                <a:ea typeface="ＭＳ ゴシック" panose="020B0609070205080204" pitchFamily="49" charset="-128"/>
              </a:rPr>
              <a:t>位、全国シェア約</a:t>
            </a:r>
            <a:r>
              <a:rPr lang="en-US" altLang="ja-JP" sz="1600" dirty="0">
                <a:latin typeface="ＭＳ ゴシック" panose="020B0609070205080204" pitchFamily="49" charset="-128"/>
                <a:ea typeface="ＭＳ ゴシック" panose="020B0609070205080204" pitchFamily="49" charset="-128"/>
              </a:rPr>
              <a:t>7</a:t>
            </a:r>
            <a:r>
              <a:rPr lang="ja-JP" altLang="en-US" sz="1600" dirty="0">
                <a:latin typeface="ＭＳ ゴシック" panose="020B0609070205080204" pitchFamily="49" charset="-128"/>
                <a:ea typeface="ＭＳ ゴシック" panose="020B0609070205080204" pitchFamily="49" charset="-128"/>
              </a:rPr>
              <a:t>％である。</a:t>
            </a:r>
            <a:endParaRPr lang="en-US" altLang="ja-JP" sz="1600" dirty="0">
              <a:latin typeface="ＭＳ ゴシック" panose="020B0609070205080204" pitchFamily="49" charset="-128"/>
              <a:ea typeface="ＭＳ ゴシック" panose="020B0609070205080204" pitchFamily="49" charset="-128"/>
            </a:endParaRP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中之島地区で再生医療国際拠点の整備が進んでいる。</a:t>
            </a:r>
          </a:p>
        </p:txBody>
      </p:sp>
      <p:sp>
        <p:nvSpPr>
          <p:cNvPr id="10" name="テキスト ボックス 9">
            <a:extLst>
              <a:ext uri="{FF2B5EF4-FFF2-40B4-BE49-F238E27FC236}">
                <a16:creationId xmlns:a16="http://schemas.microsoft.com/office/drawing/2014/main" id="{D1E86E88-09BF-4FDA-82DE-B188CB520BEF}"/>
              </a:ext>
            </a:extLst>
          </p:cNvPr>
          <p:cNvSpPr txBox="1"/>
          <p:nvPr/>
        </p:nvSpPr>
        <p:spPr>
          <a:xfrm>
            <a:off x="3308907" y="1526754"/>
            <a:ext cx="1224136" cy="261610"/>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（億円）</a:t>
            </a:r>
          </a:p>
        </p:txBody>
      </p:sp>
      <p:graphicFrame>
        <p:nvGraphicFramePr>
          <p:cNvPr id="11" name="表 2">
            <a:extLst>
              <a:ext uri="{FF2B5EF4-FFF2-40B4-BE49-F238E27FC236}">
                <a16:creationId xmlns:a16="http://schemas.microsoft.com/office/drawing/2014/main" id="{5254BE85-7D41-450B-9609-7EEBCC4CF5A3}"/>
              </a:ext>
            </a:extLst>
          </p:cNvPr>
          <p:cNvGraphicFramePr>
            <a:graphicFrameLocks noGrp="1"/>
          </p:cNvGraphicFramePr>
          <p:nvPr>
            <p:extLst>
              <p:ext uri="{D42A27DB-BD31-4B8C-83A1-F6EECF244321}">
                <p14:modId xmlns:p14="http://schemas.microsoft.com/office/powerpoint/2010/main" val="833312398"/>
              </p:ext>
            </p:extLst>
          </p:nvPr>
        </p:nvGraphicFramePr>
        <p:xfrm>
          <a:off x="514048" y="5320528"/>
          <a:ext cx="3723239" cy="1062990"/>
        </p:xfrm>
        <a:graphic>
          <a:graphicData uri="http://schemas.openxmlformats.org/drawingml/2006/table">
            <a:tbl>
              <a:tblPr>
                <a:tableStyleId>{BC89EF96-8CEA-46FF-86C4-4CE0E7609802}</a:tableStyleId>
              </a:tblPr>
              <a:tblGrid>
                <a:gridCol w="415317">
                  <a:extLst>
                    <a:ext uri="{9D8B030D-6E8A-4147-A177-3AD203B41FA5}">
                      <a16:colId xmlns:a16="http://schemas.microsoft.com/office/drawing/2014/main" val="20000"/>
                    </a:ext>
                  </a:extLst>
                </a:gridCol>
                <a:gridCol w="929532">
                  <a:extLst>
                    <a:ext uri="{9D8B030D-6E8A-4147-A177-3AD203B41FA5}">
                      <a16:colId xmlns:a16="http://schemas.microsoft.com/office/drawing/2014/main" val="20001"/>
                    </a:ext>
                  </a:extLst>
                </a:gridCol>
                <a:gridCol w="1214492">
                  <a:extLst>
                    <a:ext uri="{9D8B030D-6E8A-4147-A177-3AD203B41FA5}">
                      <a16:colId xmlns:a16="http://schemas.microsoft.com/office/drawing/2014/main" val="20002"/>
                    </a:ext>
                  </a:extLst>
                </a:gridCol>
                <a:gridCol w="1163898">
                  <a:extLst>
                    <a:ext uri="{9D8B030D-6E8A-4147-A177-3AD203B41FA5}">
                      <a16:colId xmlns:a16="http://schemas.microsoft.com/office/drawing/2014/main" val="20003"/>
                    </a:ext>
                  </a:extLst>
                </a:gridCol>
              </a:tblGrid>
              <a:tr h="139573">
                <a:tc>
                  <a:txBody>
                    <a:bodyPr/>
                    <a:lstStyle/>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金額（億円）</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全国シェア</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139573">
                <a:tc>
                  <a:txBody>
                    <a:bodyPr/>
                    <a:lstStyle/>
                    <a:p>
                      <a:pPr algn="ctr"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6,721</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9.7%</a:t>
                      </a:r>
                    </a:p>
                  </a:txBody>
                  <a:tcPr marL="9525" marR="9525" marT="9525" marB="0" anchor="ctr"/>
                </a:tc>
                <a:extLst>
                  <a:ext uri="{0D108BD9-81ED-4DB2-BD59-A6C34878D82A}">
                    <a16:rowId xmlns:a16="http://schemas.microsoft.com/office/drawing/2014/main" val="10001"/>
                  </a:ext>
                </a:extLst>
              </a:tr>
              <a:tr h="139573">
                <a:tc>
                  <a:txBody>
                    <a:bodyPr/>
                    <a:lstStyle/>
                    <a:p>
                      <a:pPr algn="ctr"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富山県</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6,246</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a:t>
                      </a:r>
                    </a:p>
                  </a:txBody>
                  <a:tcPr marL="9525" marR="9525" marT="9525" marB="0" anchor="ctr"/>
                </a:tc>
                <a:extLst>
                  <a:ext uri="{0D108BD9-81ED-4DB2-BD59-A6C34878D82A}">
                    <a16:rowId xmlns:a16="http://schemas.microsoft.com/office/drawing/2014/main" val="10002"/>
                  </a:ext>
                </a:extLst>
              </a:tr>
              <a:tr h="139573">
                <a:tc>
                  <a:txBody>
                    <a:bodyPr/>
                    <a:lstStyle/>
                    <a:p>
                      <a:pPr algn="ctr"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p>
                  </a:txBody>
                  <a:tcPr marL="9525" marR="9525" marT="9525" marB="0" anchor="ctr">
                    <a:solidFill>
                      <a:srgbClr val="F68222"/>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5,069</a:t>
                      </a:r>
                    </a:p>
                  </a:txBody>
                  <a:tcPr marL="9525" marR="9525" marT="9525" marB="0" anchor="ctr">
                    <a:solidFill>
                      <a:srgbClr val="F68222"/>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a:t>
                      </a:r>
                    </a:p>
                  </a:txBody>
                  <a:tcPr marL="9525" marR="9525" marT="9525" marB="0" anchor="ctr">
                    <a:solidFill>
                      <a:srgbClr val="F68222"/>
                    </a:solidFill>
                  </a:tcPr>
                </a:tc>
                <a:extLst>
                  <a:ext uri="{0D108BD9-81ED-4DB2-BD59-A6C34878D82A}">
                    <a16:rowId xmlns:a16="http://schemas.microsoft.com/office/drawing/2014/main" val="10003"/>
                  </a:ext>
                </a:extLst>
              </a:tr>
              <a:tr h="139573">
                <a:tc>
                  <a:txBody>
                    <a:bodyPr/>
                    <a:lstStyle/>
                    <a:p>
                      <a:pPr algn="ctr"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栃木県</a:t>
                      </a: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4,673</a:t>
                      </a: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6.8%</a:t>
                      </a:r>
                    </a:p>
                  </a:txBody>
                  <a:tcPr marL="9525" marR="9525" marT="9525" marB="0" anchor="ctr">
                    <a:noFill/>
                  </a:tcPr>
                </a:tc>
                <a:extLst>
                  <a:ext uri="{0D108BD9-81ED-4DB2-BD59-A6C34878D82A}">
                    <a16:rowId xmlns:a16="http://schemas.microsoft.com/office/drawing/2014/main" val="10004"/>
                  </a:ext>
                </a:extLst>
              </a:tr>
              <a:tr h="139573">
                <a:tc>
                  <a:txBody>
                    <a:bodyPr/>
                    <a:lstStyle/>
                    <a:p>
                      <a:pPr algn="ctr"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4,556</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a:t>
                      </a:r>
                    </a:p>
                  </a:txBody>
                  <a:tcPr marL="9525" marR="9525" marT="9525" marB="0" anchor="ctr"/>
                </a:tc>
                <a:extLst>
                  <a:ext uri="{0D108BD9-81ED-4DB2-BD59-A6C34878D82A}">
                    <a16:rowId xmlns:a16="http://schemas.microsoft.com/office/drawing/2014/main" val="10005"/>
                  </a:ext>
                </a:extLst>
              </a:tr>
            </a:tbl>
          </a:graphicData>
        </a:graphic>
      </p:graphicFrame>
      <p:graphicFrame>
        <p:nvGraphicFramePr>
          <p:cNvPr id="15" name="オブジェクト 14">
            <a:extLst>
              <a:ext uri="{FF2B5EF4-FFF2-40B4-BE49-F238E27FC236}">
                <a16:creationId xmlns:a16="http://schemas.microsoft.com/office/drawing/2014/main" id="{889F6C4F-2F58-4E6E-889B-EBB2DA9A6629}"/>
              </a:ext>
            </a:extLst>
          </p:cNvPr>
          <p:cNvGraphicFramePr>
            <a:graphicFrameLocks noChangeAspect="1"/>
          </p:cNvGraphicFramePr>
          <p:nvPr>
            <p:extLst>
              <p:ext uri="{D42A27DB-BD31-4B8C-83A1-F6EECF244321}">
                <p14:modId xmlns:p14="http://schemas.microsoft.com/office/powerpoint/2010/main" val="828972063"/>
              </p:ext>
            </p:extLst>
          </p:nvPr>
        </p:nvGraphicFramePr>
        <p:xfrm>
          <a:off x="412039" y="1749929"/>
          <a:ext cx="4194414" cy="3223672"/>
        </p:xfrm>
        <a:graphic>
          <a:graphicData uri="http://schemas.openxmlformats.org/presentationml/2006/ole">
            <mc:AlternateContent xmlns:mc="http://schemas.openxmlformats.org/markup-compatibility/2006">
              <mc:Choice xmlns:v="urn:schemas-microsoft-com:vml" Requires="v">
                <p:oleObj spid="_x0000_s1032" name="ワークシート" r:id="rId3" imgW="4552768" imgH="2933661" progId="Excel.Sheet.8">
                  <p:embed/>
                </p:oleObj>
              </mc:Choice>
              <mc:Fallback>
                <p:oleObj name="ワークシート" r:id="rId3" imgW="4552768" imgH="2933661" progId="Excel.Sheet.8">
                  <p:embed/>
                  <p:pic>
                    <p:nvPicPr>
                      <p:cNvPr id="15" name="オブジェクト 14">
                        <a:extLst>
                          <a:ext uri="{FF2B5EF4-FFF2-40B4-BE49-F238E27FC236}">
                            <a16:creationId xmlns:a16="http://schemas.microsoft.com/office/drawing/2014/main" id="{889F6C4F-2F58-4E6E-889B-EBB2DA9A6629}"/>
                          </a:ext>
                        </a:extLst>
                      </p:cNvPr>
                      <p:cNvPicPr/>
                      <p:nvPr/>
                    </p:nvPicPr>
                    <p:blipFill>
                      <a:blip r:embed="rId4"/>
                      <a:stretch>
                        <a:fillRect/>
                      </a:stretch>
                    </p:blipFill>
                    <p:spPr>
                      <a:xfrm>
                        <a:off x="412039" y="1749929"/>
                        <a:ext cx="4194414" cy="3223672"/>
                      </a:xfrm>
                      <a:prstGeom prst="rect">
                        <a:avLst/>
                      </a:prstGeom>
                    </p:spPr>
                  </p:pic>
                </p:oleObj>
              </mc:Fallback>
            </mc:AlternateContent>
          </a:graphicData>
        </a:graphic>
      </p:graphicFrame>
      <p:pic>
        <p:nvPicPr>
          <p:cNvPr id="7" name="図 6">
            <a:extLst>
              <a:ext uri="{FF2B5EF4-FFF2-40B4-BE49-F238E27FC236}">
                <a16:creationId xmlns:a16="http://schemas.microsoft.com/office/drawing/2014/main" id="{FEBC4D29-BB30-4ABC-A59C-39C0E871C2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8316" y="2350589"/>
            <a:ext cx="4517273" cy="3610941"/>
          </a:xfrm>
          <a:prstGeom prst="rect">
            <a:avLst/>
          </a:prstGeom>
        </p:spPr>
      </p:pic>
      <p:sp>
        <p:nvSpPr>
          <p:cNvPr id="16" name="正方形/長方形 15">
            <a:extLst>
              <a:ext uri="{FF2B5EF4-FFF2-40B4-BE49-F238E27FC236}">
                <a16:creationId xmlns:a16="http://schemas.microsoft.com/office/drawing/2014/main" id="{7F554897-BE8C-422D-81FC-7F99047D6CEA}"/>
              </a:ext>
            </a:extLst>
          </p:cNvPr>
          <p:cNvSpPr/>
          <p:nvPr/>
        </p:nvSpPr>
        <p:spPr>
          <a:xfrm>
            <a:off x="5000896" y="6006668"/>
            <a:ext cx="4705079" cy="276999"/>
          </a:xfrm>
          <a:prstGeom prst="rect">
            <a:avLst/>
          </a:prstGeom>
          <a:solidFill>
            <a:schemeClr val="bg1"/>
          </a:solidFill>
        </p:spPr>
        <p:txBody>
          <a:bodyPr wrap="square">
            <a:spAutoFit/>
          </a:bodyPr>
          <a:lstStyle/>
          <a:p>
            <a:r>
              <a:rPr lang="ja-JP" altLang="en-US" sz="1200" dirty="0"/>
              <a:t>出所</a:t>
            </a:r>
            <a:r>
              <a:rPr lang="ja-JP" altLang="en-US" sz="1200" dirty="0" smtClean="0"/>
              <a:t>：未来</a:t>
            </a:r>
            <a:r>
              <a:rPr lang="ja-JP" altLang="en-US" sz="1200" dirty="0"/>
              <a:t>医療国際拠点基本計画（案）平成</a:t>
            </a:r>
            <a:r>
              <a:rPr lang="en-US" altLang="ja-JP" sz="1200" dirty="0"/>
              <a:t>30</a:t>
            </a:r>
            <a:r>
              <a:rPr lang="ja-JP" altLang="en-US" sz="1200" dirty="0"/>
              <a:t>年</a:t>
            </a:r>
            <a:r>
              <a:rPr lang="en-US" altLang="ja-JP" sz="1200" dirty="0"/>
              <a:t>8</a:t>
            </a:r>
            <a:r>
              <a:rPr lang="ja-JP" altLang="en-US" sz="1200" dirty="0"/>
              <a:t>月</a:t>
            </a:r>
            <a:endParaRPr lang="en-US" altLang="ja-JP" sz="1200" dirty="0"/>
          </a:p>
        </p:txBody>
      </p:sp>
      <p:sp>
        <p:nvSpPr>
          <p:cNvPr id="17" name="正方形/長方形 16">
            <a:extLst>
              <a:ext uri="{FF2B5EF4-FFF2-40B4-BE49-F238E27FC236}">
                <a16:creationId xmlns:a16="http://schemas.microsoft.com/office/drawing/2014/main" id="{56362A75-195C-4328-827D-7AD49D68DFAD}"/>
              </a:ext>
            </a:extLst>
          </p:cNvPr>
          <p:cNvSpPr/>
          <p:nvPr/>
        </p:nvSpPr>
        <p:spPr>
          <a:xfrm>
            <a:off x="412039" y="1518681"/>
            <a:ext cx="3108543" cy="276999"/>
          </a:xfrm>
          <a:prstGeom prst="rect">
            <a:avLst/>
          </a:prstGeom>
        </p:spPr>
        <p:txBody>
          <a:bodyPr wrap="none">
            <a:spAutoFit/>
          </a:bodyPr>
          <a:lstStyle/>
          <a:p>
            <a:r>
              <a:rPr lang="ja-JP" altLang="en-US" sz="1200" b="1" dirty="0"/>
              <a:t>大阪府の医薬品生産額・全国シェアの推移</a:t>
            </a:r>
          </a:p>
        </p:txBody>
      </p:sp>
      <p:sp>
        <p:nvSpPr>
          <p:cNvPr id="18" name="正方形/長方形 17">
            <a:extLst>
              <a:ext uri="{FF2B5EF4-FFF2-40B4-BE49-F238E27FC236}">
                <a16:creationId xmlns:a16="http://schemas.microsoft.com/office/drawing/2014/main" id="{BD8F5B52-3C56-4976-A23B-E26EBF02110B}"/>
              </a:ext>
            </a:extLst>
          </p:cNvPr>
          <p:cNvSpPr/>
          <p:nvPr/>
        </p:nvSpPr>
        <p:spPr>
          <a:xfrm>
            <a:off x="412039" y="5029686"/>
            <a:ext cx="3576620" cy="276999"/>
          </a:xfrm>
          <a:prstGeom prst="rect">
            <a:avLst/>
          </a:prstGeom>
        </p:spPr>
        <p:txBody>
          <a:bodyPr wrap="none">
            <a:spAutoFit/>
          </a:bodyPr>
          <a:lstStyle/>
          <a:p>
            <a:r>
              <a:rPr lang="en-US" altLang="ja-JP" sz="1200" b="1" dirty="0"/>
              <a:t>2018</a:t>
            </a:r>
            <a:r>
              <a:rPr lang="ja-JP" altLang="en-US" sz="1200" b="1" dirty="0"/>
              <a:t>年　医薬品生産額・全国シェア　ランキング</a:t>
            </a:r>
          </a:p>
        </p:txBody>
      </p:sp>
      <p:sp>
        <p:nvSpPr>
          <p:cNvPr id="19" name="正方形/長方形 18">
            <a:extLst>
              <a:ext uri="{FF2B5EF4-FFF2-40B4-BE49-F238E27FC236}">
                <a16:creationId xmlns:a16="http://schemas.microsoft.com/office/drawing/2014/main" id="{AD9AFC68-2C95-48DB-B20C-7C13AEFEADF2}"/>
              </a:ext>
            </a:extLst>
          </p:cNvPr>
          <p:cNvSpPr/>
          <p:nvPr/>
        </p:nvSpPr>
        <p:spPr>
          <a:xfrm>
            <a:off x="6138233" y="2035830"/>
            <a:ext cx="1877437" cy="276999"/>
          </a:xfrm>
          <a:prstGeom prst="rect">
            <a:avLst/>
          </a:prstGeom>
        </p:spPr>
        <p:txBody>
          <a:bodyPr wrap="none">
            <a:spAutoFit/>
          </a:bodyPr>
          <a:lstStyle/>
          <a:p>
            <a:r>
              <a:rPr lang="ja-JP" altLang="en-US" sz="1200" b="1" dirty="0"/>
              <a:t>未来医療国際拠点の役割</a:t>
            </a:r>
          </a:p>
        </p:txBody>
      </p:sp>
      <p:sp>
        <p:nvSpPr>
          <p:cNvPr id="13" name="スライド番号プレースホルダー 2">
            <a:extLst>
              <a:ext uri="{FF2B5EF4-FFF2-40B4-BE49-F238E27FC236}">
                <a16:creationId xmlns:a16="http://schemas.microsoft.com/office/drawing/2014/main" id="{9AD86B4B-C97E-4F7F-81C4-C26B66D07429}"/>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44</a:t>
            </a:fld>
            <a:endParaRPr kumimoji="1" lang="ja-JP" altLang="en-US" dirty="0"/>
          </a:p>
        </p:txBody>
      </p:sp>
      <p:sp>
        <p:nvSpPr>
          <p:cNvPr id="14" name="正方形/長方形 13">
            <a:extLst>
              <a:ext uri="{FF2B5EF4-FFF2-40B4-BE49-F238E27FC236}">
                <a16:creationId xmlns:a16="http://schemas.microsoft.com/office/drawing/2014/main" id="{7F554897-BE8C-422D-81FC-7F99047D6CEA}"/>
              </a:ext>
            </a:extLst>
          </p:cNvPr>
          <p:cNvSpPr/>
          <p:nvPr/>
        </p:nvSpPr>
        <p:spPr>
          <a:xfrm>
            <a:off x="150539" y="6428656"/>
            <a:ext cx="5099522" cy="246221"/>
          </a:xfrm>
          <a:prstGeom prst="rect">
            <a:avLst/>
          </a:prstGeom>
          <a:solidFill>
            <a:schemeClr val="bg1"/>
          </a:solidFill>
        </p:spPr>
        <p:txBody>
          <a:bodyPr wrap="square">
            <a:spAutoFit/>
          </a:bodyPr>
          <a:lstStyle/>
          <a:p>
            <a:r>
              <a:rPr lang="ja-JP" altLang="en-US" sz="1000" dirty="0"/>
              <a:t>出所</a:t>
            </a:r>
            <a:r>
              <a:rPr lang="ja-JP" altLang="en-US" sz="1000" dirty="0" smtClean="0"/>
              <a:t>：「大阪の再生・成長に向けた新戦略」データ集１　</a:t>
            </a:r>
            <a:r>
              <a:rPr lang="en-US" altLang="ja-JP" sz="1000" dirty="0" smtClean="0"/>
              <a:t>2021</a:t>
            </a:r>
            <a:r>
              <a:rPr lang="ja-JP" altLang="en-US" sz="1000" dirty="0" smtClean="0"/>
              <a:t>年（令和３年）３月版</a:t>
            </a:r>
            <a:endParaRPr lang="en-US" altLang="ja-JP" sz="1000" dirty="0"/>
          </a:p>
        </p:txBody>
      </p:sp>
    </p:spTree>
    <p:extLst>
      <p:ext uri="{BB962C8B-B14F-4D97-AF65-F5344CB8AC3E}">
        <p14:creationId xmlns:p14="http://schemas.microsoft.com/office/powerpoint/2010/main" val="512033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ベンチャー・スタートアップ企業の状況</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830997"/>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en-US" altLang="ja-JP" sz="1600" dirty="0">
                <a:latin typeface="ＭＳ ゴシック" panose="020B0609070205080204" pitchFamily="49" charset="-128"/>
                <a:ea typeface="ＭＳ ゴシック" panose="020B0609070205080204" pitchFamily="49" charset="-128"/>
              </a:rPr>
              <a:t>2020</a:t>
            </a:r>
            <a:r>
              <a:rPr lang="ja-JP" altLang="en-US" sz="1600" dirty="0">
                <a:latin typeface="ＭＳ ゴシック" panose="020B0609070205080204" pitchFamily="49" charset="-128"/>
                <a:ea typeface="ＭＳ ゴシック" panose="020B0609070205080204" pitchFamily="49" charset="-128"/>
              </a:rPr>
              <a:t>年度の地域別大学発ベンチャー創出数は、大阪府が</a:t>
            </a:r>
            <a:r>
              <a:rPr lang="en-US" altLang="ja-JP" sz="1600" dirty="0">
                <a:latin typeface="ＭＳ ゴシック" panose="020B0609070205080204" pitchFamily="49" charset="-128"/>
                <a:ea typeface="ＭＳ ゴシック" panose="020B0609070205080204" pitchFamily="49" charset="-128"/>
              </a:rPr>
              <a:t>218</a:t>
            </a:r>
            <a:r>
              <a:rPr lang="ja-JP" altLang="en-US" sz="1600" dirty="0">
                <a:latin typeface="ＭＳ ゴシック" panose="020B0609070205080204" pitchFamily="49" charset="-128"/>
                <a:ea typeface="ＭＳ ゴシック" panose="020B0609070205080204" pitchFamily="49" charset="-128"/>
              </a:rPr>
              <a:t>社と全国で</a:t>
            </a:r>
            <a:r>
              <a:rPr lang="en-US" altLang="ja-JP" sz="1600" dirty="0">
                <a:latin typeface="ＭＳ ゴシック" panose="020B0609070205080204" pitchFamily="49" charset="-128"/>
                <a:ea typeface="ＭＳ ゴシック" panose="020B0609070205080204" pitchFamily="49" charset="-128"/>
              </a:rPr>
              <a:t>2</a:t>
            </a:r>
            <a:r>
              <a:rPr lang="ja-JP" altLang="en-US" sz="1600" dirty="0">
                <a:latin typeface="ＭＳ ゴシック" panose="020B0609070205080204" pitchFamily="49" charset="-128"/>
                <a:ea typeface="ＭＳ ゴシック" panose="020B0609070205080204" pitchFamily="49" charset="-128"/>
              </a:rPr>
              <a:t>位。</a:t>
            </a: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大学別では、京都大学（</a:t>
            </a:r>
            <a:r>
              <a:rPr lang="en-US" altLang="ja-JP" sz="1600" dirty="0">
                <a:latin typeface="ＭＳ ゴシック" panose="020B0609070205080204" pitchFamily="49" charset="-128"/>
                <a:ea typeface="ＭＳ ゴシック" panose="020B0609070205080204" pitchFamily="49" charset="-128"/>
              </a:rPr>
              <a:t>222</a:t>
            </a:r>
            <a:r>
              <a:rPr lang="ja-JP" altLang="en-US" sz="1600" dirty="0">
                <a:latin typeface="ＭＳ ゴシック" panose="020B0609070205080204" pitchFamily="49" charset="-128"/>
                <a:ea typeface="ＭＳ ゴシック" panose="020B0609070205080204" pitchFamily="49" charset="-128"/>
              </a:rPr>
              <a:t>社）が</a:t>
            </a:r>
            <a:r>
              <a:rPr lang="en-US" altLang="ja-JP" sz="1600" dirty="0">
                <a:latin typeface="ＭＳ ゴシック" panose="020B0609070205080204" pitchFamily="49" charset="-128"/>
                <a:ea typeface="ＭＳ ゴシック" panose="020B0609070205080204" pitchFamily="49" charset="-128"/>
              </a:rPr>
              <a:t>2</a:t>
            </a:r>
            <a:r>
              <a:rPr lang="ja-JP" altLang="en-US" sz="1600" dirty="0">
                <a:latin typeface="ＭＳ ゴシック" panose="020B0609070205080204" pitchFamily="49" charset="-128"/>
                <a:ea typeface="ＭＳ ゴシック" panose="020B0609070205080204" pitchFamily="49" charset="-128"/>
              </a:rPr>
              <a:t>位、大阪大学（</a:t>
            </a:r>
            <a:r>
              <a:rPr lang="en-US" altLang="ja-JP" sz="1600" dirty="0">
                <a:latin typeface="ＭＳ ゴシック" panose="020B0609070205080204" pitchFamily="49" charset="-128"/>
                <a:ea typeface="ＭＳ ゴシック" panose="020B0609070205080204" pitchFamily="49" charset="-128"/>
              </a:rPr>
              <a:t>168</a:t>
            </a:r>
            <a:r>
              <a:rPr lang="ja-JP" altLang="en-US" sz="1600" dirty="0">
                <a:latin typeface="ＭＳ ゴシック" panose="020B0609070205080204" pitchFamily="49" charset="-128"/>
                <a:ea typeface="ＭＳ ゴシック" panose="020B0609070205080204" pitchFamily="49" charset="-128"/>
              </a:rPr>
              <a:t>社）が</a:t>
            </a:r>
            <a:r>
              <a:rPr lang="en-US" altLang="ja-JP" sz="1600" dirty="0">
                <a:latin typeface="ＭＳ ゴシック" panose="020B0609070205080204" pitchFamily="49" charset="-128"/>
                <a:ea typeface="ＭＳ ゴシック" panose="020B0609070205080204" pitchFamily="49" charset="-128"/>
              </a:rPr>
              <a:t>3</a:t>
            </a:r>
            <a:r>
              <a:rPr lang="ja-JP" altLang="en-US" sz="1600" dirty="0">
                <a:latin typeface="ＭＳ ゴシック" panose="020B0609070205080204" pitchFamily="49" charset="-128"/>
                <a:ea typeface="ＭＳ ゴシック" panose="020B0609070205080204" pitchFamily="49" charset="-128"/>
              </a:rPr>
              <a:t>位と、関西圏の大学も上位に入っている。</a:t>
            </a:r>
          </a:p>
        </p:txBody>
      </p:sp>
      <p:graphicFrame>
        <p:nvGraphicFramePr>
          <p:cNvPr id="10" name="表 1">
            <a:extLst>
              <a:ext uri="{FF2B5EF4-FFF2-40B4-BE49-F238E27FC236}">
                <a16:creationId xmlns:a16="http://schemas.microsoft.com/office/drawing/2014/main" id="{C7F27336-DE0A-44FB-BFE9-67F87731AA18}"/>
              </a:ext>
            </a:extLst>
          </p:cNvPr>
          <p:cNvGraphicFramePr>
            <a:graphicFrameLocks noGrp="1"/>
          </p:cNvGraphicFramePr>
          <p:nvPr>
            <p:extLst>
              <p:ext uri="{D42A27DB-BD31-4B8C-83A1-F6EECF244321}">
                <p14:modId xmlns:p14="http://schemas.microsoft.com/office/powerpoint/2010/main" val="1199001137"/>
              </p:ext>
            </p:extLst>
          </p:nvPr>
        </p:nvGraphicFramePr>
        <p:xfrm>
          <a:off x="4864951" y="2049444"/>
          <a:ext cx="4286591" cy="4228048"/>
        </p:xfrm>
        <a:graphic>
          <a:graphicData uri="http://schemas.openxmlformats.org/drawingml/2006/table">
            <a:tbl>
              <a:tblPr>
                <a:tableStyleId>{BC89EF96-8CEA-46FF-86C4-4CE0E7609802}</a:tableStyleId>
              </a:tblPr>
              <a:tblGrid>
                <a:gridCol w="451219">
                  <a:extLst>
                    <a:ext uri="{9D8B030D-6E8A-4147-A177-3AD203B41FA5}">
                      <a16:colId xmlns:a16="http://schemas.microsoft.com/office/drawing/2014/main" val="20000"/>
                    </a:ext>
                  </a:extLst>
                </a:gridCol>
                <a:gridCol w="977644">
                  <a:extLst>
                    <a:ext uri="{9D8B030D-6E8A-4147-A177-3AD203B41FA5}">
                      <a16:colId xmlns:a16="http://schemas.microsoft.com/office/drawing/2014/main" val="20001"/>
                    </a:ext>
                  </a:extLst>
                </a:gridCol>
                <a:gridCol w="714432">
                  <a:extLst>
                    <a:ext uri="{9D8B030D-6E8A-4147-A177-3AD203B41FA5}">
                      <a16:colId xmlns:a16="http://schemas.microsoft.com/office/drawing/2014/main" val="20004"/>
                    </a:ext>
                  </a:extLst>
                </a:gridCol>
                <a:gridCol w="714432">
                  <a:extLst>
                    <a:ext uri="{9D8B030D-6E8A-4147-A177-3AD203B41FA5}">
                      <a16:colId xmlns:a16="http://schemas.microsoft.com/office/drawing/2014/main" val="20005"/>
                    </a:ext>
                  </a:extLst>
                </a:gridCol>
                <a:gridCol w="714432">
                  <a:extLst>
                    <a:ext uri="{9D8B030D-6E8A-4147-A177-3AD203B41FA5}">
                      <a16:colId xmlns:a16="http://schemas.microsoft.com/office/drawing/2014/main" val="2617939143"/>
                    </a:ext>
                  </a:extLst>
                </a:gridCol>
                <a:gridCol w="714432">
                  <a:extLst>
                    <a:ext uri="{9D8B030D-6E8A-4147-A177-3AD203B41FA5}">
                      <a16:colId xmlns:a16="http://schemas.microsoft.com/office/drawing/2014/main" val="2688682524"/>
                    </a:ext>
                  </a:extLst>
                </a:gridCol>
              </a:tblGrid>
              <a:tr h="264253">
                <a:tc gridSpan="2">
                  <a:txBody>
                    <a:bodyPr/>
                    <a:lstStyle/>
                    <a:p>
                      <a:pPr algn="r" fontAlgn="ct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hMerge="1">
                  <a:txBody>
                    <a:bodyPr/>
                    <a:lstStyle/>
                    <a:p>
                      <a:endParaRPr kumimoji="1" lang="ja-JP" altLang="en-US"/>
                    </a:p>
                  </a:txBody>
                  <a:tcPr/>
                </a:tc>
                <a:tc>
                  <a:txBody>
                    <a:bodyPr/>
                    <a:lstStyle/>
                    <a:p>
                      <a:pPr algn="ctr"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p>
                  </a:txBody>
                  <a:tcPr marL="9525" marR="9525" marT="9525" marB="0" anchor="ctr">
                    <a:solidFill>
                      <a:schemeClr val="accent1">
                        <a:lumMod val="20000"/>
                        <a:lumOff val="8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0"/>
                  </a:ext>
                </a:extLst>
              </a:tr>
              <a:tr h="264253">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268</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271</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268</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323</a:t>
                      </a:r>
                    </a:p>
                  </a:txBody>
                  <a:tcPr marL="9525" marR="9525" marT="9525" marB="0" anchor="ctr"/>
                </a:tc>
                <a:extLst>
                  <a:ext uri="{0D108BD9-81ED-4DB2-BD59-A6C34878D82A}">
                    <a16:rowId xmlns:a16="http://schemas.microsoft.com/office/drawing/2014/main" val="10001"/>
                  </a:ext>
                </a:extLst>
              </a:tr>
              <a:tr h="264253">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154</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164</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191</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222</a:t>
                      </a:r>
                    </a:p>
                  </a:txBody>
                  <a:tcPr marL="9525" marR="9525" marT="9525" marB="0" anchor="ctr">
                    <a:solidFill>
                      <a:srgbClr val="F68222"/>
                    </a:solidFill>
                  </a:tcPr>
                </a:tc>
                <a:extLst>
                  <a:ext uri="{0D108BD9-81ED-4DB2-BD59-A6C34878D82A}">
                    <a16:rowId xmlns:a16="http://schemas.microsoft.com/office/drawing/2014/main" val="10002"/>
                  </a:ext>
                </a:extLst>
              </a:tr>
              <a:tr h="264253">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３</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102</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106</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141</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168</a:t>
                      </a:r>
                    </a:p>
                  </a:txBody>
                  <a:tcPr marL="9525" marR="9525" marT="9525" marB="0" anchor="ctr">
                    <a:solidFill>
                      <a:srgbClr val="F68222"/>
                    </a:solidFill>
                  </a:tcPr>
                </a:tc>
                <a:extLst>
                  <a:ext uri="{0D108BD9-81ED-4DB2-BD59-A6C34878D82A}">
                    <a16:rowId xmlns:a16="http://schemas.microsoft.com/office/drawing/2014/main" val="4279297668"/>
                  </a:ext>
                </a:extLst>
              </a:tr>
              <a:tr h="264253">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筑波大学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111</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114</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146</a:t>
                      </a:r>
                    </a:p>
                  </a:txBody>
                  <a:tcPr marL="9525" marR="9525" marT="9525" marB="0" anchor="ctr"/>
                </a:tc>
                <a:extLst>
                  <a:ext uri="{0D108BD9-81ED-4DB2-BD59-A6C34878D82A}">
                    <a16:rowId xmlns:a16="http://schemas.microsoft.com/office/drawing/2014/main" val="10005"/>
                  </a:ext>
                </a:extLst>
              </a:tr>
              <a:tr h="264253">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東北大学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86</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121</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145</a:t>
                      </a:r>
                    </a:p>
                  </a:txBody>
                  <a:tcPr marL="9525" marR="9525" marT="9525" marB="0" anchor="ctr"/>
                </a:tc>
                <a:extLst>
                  <a:ext uri="{0D108BD9-81ED-4DB2-BD59-A6C34878D82A}">
                    <a16:rowId xmlns:a16="http://schemas.microsoft.com/office/drawing/2014/main" val="4210570807"/>
                  </a:ext>
                </a:extLst>
              </a:tr>
              <a:tr h="264253">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九州大学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88</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117</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124</a:t>
                      </a:r>
                    </a:p>
                  </a:txBody>
                  <a:tcPr marL="9525" marR="9525" marT="9525" marB="0" anchor="ctr"/>
                </a:tc>
                <a:extLst>
                  <a:ext uri="{0D108BD9-81ED-4DB2-BD59-A6C34878D82A}">
                    <a16:rowId xmlns:a16="http://schemas.microsoft.com/office/drawing/2014/main" val="10006"/>
                  </a:ext>
                </a:extLst>
              </a:tr>
              <a:tr h="264253">
                <a:tc>
                  <a:txBody>
                    <a:bodyPr/>
                    <a:lstStyle/>
                    <a:p>
                      <a:pPr algn="ctr"/>
                      <a:r>
                        <a:rPr lang="en-US" altLang="ja-JP" sz="1200" dirty="0">
                          <a:latin typeface="Meiryo UI" panose="020B0604030504040204" pitchFamily="50" charset="-128"/>
                          <a:ea typeface="Meiryo UI" panose="020B0604030504040204" pitchFamily="50" charset="-128"/>
                        </a:rPr>
                        <a:t>7</a:t>
                      </a:r>
                      <a:endParaRPr lang="ja-JP" altLang="en-US" sz="1200" dirty="0">
                        <a:latin typeface="Meiryo UI" panose="020B0604030504040204" pitchFamily="50" charset="-128"/>
                        <a:ea typeface="Meiryo UI" panose="020B0604030504040204" pitchFamily="50" charset="-128"/>
                      </a:endParaRPr>
                    </a:p>
                  </a:txBody>
                  <a:tcPr marL="9525" marR="9525" marT="9525" marB="0" anchor="ctr"/>
                </a:tc>
                <a:tc>
                  <a:txBody>
                    <a:bodyPr/>
                    <a:lstStyle/>
                    <a:p>
                      <a:r>
                        <a:rPr lang="ja-JP" altLang="en-US" sz="1200" dirty="0">
                          <a:latin typeface="Meiryo UI" panose="020B0604030504040204" pitchFamily="50" charset="-128"/>
                          <a:ea typeface="Meiryo UI" panose="020B0604030504040204" pitchFamily="50" charset="-128"/>
                        </a:rPr>
                        <a:t>東京理科大学</a:t>
                      </a:r>
                    </a:p>
                  </a:txBody>
                  <a:tcPr marL="9525" marR="9525" marT="9525" marB="0" anchor="ctr"/>
                </a:tc>
                <a:tc>
                  <a:txBody>
                    <a:bodyPr/>
                    <a:lstStyle/>
                    <a:p>
                      <a:pPr algn="r"/>
                      <a:r>
                        <a:rPr lang="en-US" altLang="ja-JP" sz="1200" dirty="0">
                          <a:latin typeface="Meiryo UI" panose="020B0604030504040204" pitchFamily="50" charset="-128"/>
                          <a:ea typeface="Meiryo UI" panose="020B0604030504040204" pitchFamily="50" charset="-128"/>
                        </a:rPr>
                        <a:t>5</a:t>
                      </a:r>
                      <a:endParaRPr lang="ja-JP" altLang="en-US" sz="1200" dirty="0">
                        <a:latin typeface="Meiryo UI" panose="020B0604030504040204" pitchFamily="50" charset="-128"/>
                        <a:ea typeface="Meiryo UI" panose="020B0604030504040204" pitchFamily="50" charset="-128"/>
                      </a:endParaRPr>
                    </a:p>
                  </a:txBody>
                  <a:tcPr marL="9525" marR="9525" marT="9525" marB="0" anchor="ctr"/>
                </a:tc>
                <a:tc>
                  <a:txBody>
                    <a:bodyPr/>
                    <a:lstStyle/>
                    <a:p>
                      <a:pPr algn="r"/>
                      <a:r>
                        <a:rPr lang="en-US" altLang="ja-JP" sz="1200" dirty="0">
                          <a:latin typeface="Meiryo UI" panose="020B0604030504040204" pitchFamily="50" charset="-128"/>
                          <a:ea typeface="Meiryo UI" panose="020B0604030504040204" pitchFamily="50" charset="-128"/>
                        </a:rPr>
                        <a:t>10</a:t>
                      </a:r>
                      <a:endParaRPr lang="ja-JP" altLang="en-US" sz="1200" dirty="0">
                        <a:latin typeface="Meiryo UI" panose="020B0604030504040204" pitchFamily="50" charset="-128"/>
                        <a:ea typeface="Meiryo UI" panose="020B0604030504040204" pitchFamily="50" charset="-128"/>
                      </a:endParaRPr>
                    </a:p>
                  </a:txBody>
                  <a:tcPr marL="9525" marR="9525" marT="9525" marB="0" anchor="ctr"/>
                </a:tc>
                <a:tc>
                  <a:txBody>
                    <a:bodyPr/>
                    <a:lstStyle/>
                    <a:p>
                      <a:pPr algn="r"/>
                      <a:r>
                        <a:rPr lang="en-US" altLang="ja-JP" sz="1200" dirty="0">
                          <a:latin typeface="Meiryo UI" panose="020B0604030504040204" pitchFamily="50" charset="-128"/>
                          <a:ea typeface="Meiryo UI" panose="020B0604030504040204" pitchFamily="50" charset="-128"/>
                        </a:rPr>
                        <a:t>30</a:t>
                      </a:r>
                      <a:endParaRPr lang="ja-JP" altLang="en-US" sz="1200" dirty="0">
                        <a:latin typeface="Meiryo UI" panose="020B0604030504040204" pitchFamily="50" charset="-128"/>
                        <a:ea typeface="Meiryo UI" panose="020B0604030504040204" pitchFamily="50" charset="-128"/>
                      </a:endParaRPr>
                    </a:p>
                  </a:txBody>
                  <a:tcPr marL="9525" marR="9525" marT="9525" marB="0" anchor="ctr"/>
                </a:tc>
                <a:tc>
                  <a:txBody>
                    <a:bodyPr/>
                    <a:lstStyle/>
                    <a:p>
                      <a:pPr algn="r"/>
                      <a:r>
                        <a:rPr lang="en-US" altLang="ja-JP" sz="1200" dirty="0">
                          <a:latin typeface="Meiryo UI" panose="020B0604030504040204" pitchFamily="50" charset="-128"/>
                          <a:ea typeface="Meiryo UI" panose="020B0604030504040204" pitchFamily="50" charset="-128"/>
                        </a:rPr>
                        <a:t>111</a:t>
                      </a:r>
                      <a:endParaRPr lang="ja-JP" altLang="en-US" sz="1200" dirty="0">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490444954"/>
                  </a:ext>
                </a:extLst>
              </a:tr>
              <a:tr h="264253">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名古屋</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大学</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76</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109</a:t>
                      </a:r>
                    </a:p>
                  </a:txBody>
                  <a:tcPr marL="9525" marR="9525" marT="9525" marB="0" anchor="ctr"/>
                </a:tc>
                <a:extLst>
                  <a:ext uri="{0D108BD9-81ED-4DB2-BD59-A6C34878D82A}">
                    <a16:rowId xmlns:a16="http://schemas.microsoft.com/office/drawing/2014/main" val="699373321"/>
                  </a:ext>
                </a:extLst>
              </a:tr>
              <a:tr h="264253">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東京工業大学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a:t>
                      </a:r>
                    </a:p>
                  </a:txBody>
                  <a:tcPr marL="9525" marR="9525" marT="9525" marB="0" anchor="ct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98</a:t>
                      </a:r>
                    </a:p>
                  </a:txBody>
                  <a:tcPr marL="9525" marR="9525" marT="9525" marB="0" anchor="ctr"/>
                </a:tc>
                <a:extLst>
                  <a:ext uri="{0D108BD9-81ED-4DB2-BD59-A6C34878D82A}">
                    <a16:rowId xmlns:a16="http://schemas.microsoft.com/office/drawing/2014/main" val="3154344686"/>
                  </a:ext>
                </a:extLst>
              </a:tr>
              <a:tr h="264253">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早稲田大学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79</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82</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85</a:t>
                      </a:r>
                    </a:p>
                  </a:txBody>
                  <a:tcPr marL="9525" marR="9525" marT="9525" marB="0" anchor="ct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7"/>
                  </a:ext>
                </a:extLst>
              </a:tr>
              <a:tr h="264253">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慶應義塾大学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85</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a:t>
                      </a:r>
                    </a:p>
                  </a:txBody>
                  <a:tcPr marL="9525" marR="9525" marT="9525" marB="0" anchor="ctr"/>
                </a:tc>
                <a:extLst>
                  <a:ext uri="{0D108BD9-81ED-4DB2-BD59-A6C34878D82A}">
                    <a16:rowId xmlns:a16="http://schemas.microsoft.com/office/drawing/2014/main" val="10008"/>
                  </a:ext>
                </a:extLst>
              </a:tr>
              <a:tr h="264253">
                <a:tc gridSpan="4">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位から</a:t>
                      </a: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位までの大阪・関西の大学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1"/>
                  </a:ext>
                </a:extLst>
              </a:tr>
              <a:tr h="264253">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a:t>
                      </a:r>
                    </a:p>
                  </a:txBody>
                  <a:tcPr marL="9525" marR="9525" marT="9525" marB="0" anchor="ctr">
                    <a:solidFill>
                      <a:srgbClr val="F68222"/>
                    </a:solid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立命館大学</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60</a:t>
                      </a:r>
                    </a:p>
                  </a:txBody>
                  <a:tcPr marL="9525" marR="9525" marT="9525" marB="0" anchor="ctr">
                    <a:solidFill>
                      <a:srgbClr val="F68222"/>
                    </a:solidFill>
                  </a:tcPr>
                </a:tc>
                <a:extLst>
                  <a:ext uri="{0D108BD9-81ED-4DB2-BD59-A6C34878D82A}">
                    <a16:rowId xmlns:a16="http://schemas.microsoft.com/office/drawing/2014/main" val="10012"/>
                  </a:ext>
                </a:extLst>
              </a:tr>
              <a:tr h="264253">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a:t>
                      </a:r>
                    </a:p>
                  </a:txBody>
                  <a:tcPr marL="9525" marR="9525" marT="9525" marB="0" anchor="ctr">
                    <a:solidFill>
                      <a:srgbClr val="F68222"/>
                    </a:solid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龍谷大学</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a:t>
                      </a:r>
                    </a:p>
                  </a:txBody>
                  <a:tcPr marL="9525" marR="9525" marT="9525" marB="0" anchor="ctr">
                    <a:solidFill>
                      <a:srgbClr val="F68222"/>
                    </a:solidFill>
                  </a:tcPr>
                </a:tc>
                <a:extLst>
                  <a:ext uri="{0D108BD9-81ED-4DB2-BD59-A6C34878D82A}">
                    <a16:rowId xmlns:a16="http://schemas.microsoft.com/office/drawing/2014/main" val="1371680808"/>
                  </a:ext>
                </a:extLst>
              </a:tr>
              <a:tr h="264253">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p>
                  </a:txBody>
                  <a:tcPr marL="9525" marR="9525" marT="9525" marB="0" anchor="ctr">
                    <a:solidFill>
                      <a:srgbClr val="F68222"/>
                    </a:solid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神戸大学</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a:t>
                      </a:r>
                    </a:p>
                  </a:txBody>
                  <a:tcPr marL="9525" marR="9525" marT="9525" marB="0" anchor="ctr">
                    <a:solidFill>
                      <a:srgbClr val="F68222"/>
                    </a:solidFill>
                  </a:tcPr>
                </a:tc>
                <a:extLst>
                  <a:ext uri="{0D108BD9-81ED-4DB2-BD59-A6C34878D82A}">
                    <a16:rowId xmlns:a16="http://schemas.microsoft.com/office/drawing/2014/main" val="3081914878"/>
                  </a:ext>
                </a:extLst>
              </a:tr>
            </a:tbl>
          </a:graphicData>
        </a:graphic>
      </p:graphicFrame>
      <p:sp>
        <p:nvSpPr>
          <p:cNvPr id="13" name="正方形/長方形 12">
            <a:extLst>
              <a:ext uri="{FF2B5EF4-FFF2-40B4-BE49-F238E27FC236}">
                <a16:creationId xmlns:a16="http://schemas.microsoft.com/office/drawing/2014/main" id="{DC918EE0-36B4-43D2-85D9-665BBD094074}"/>
              </a:ext>
            </a:extLst>
          </p:cNvPr>
          <p:cNvSpPr/>
          <p:nvPr/>
        </p:nvSpPr>
        <p:spPr>
          <a:xfrm>
            <a:off x="150539" y="1703793"/>
            <a:ext cx="2339102" cy="276999"/>
          </a:xfrm>
          <a:prstGeom prst="rect">
            <a:avLst/>
          </a:prstGeom>
        </p:spPr>
        <p:txBody>
          <a:bodyPr wrap="none">
            <a:spAutoFit/>
          </a:bodyPr>
          <a:lstStyle/>
          <a:p>
            <a:r>
              <a:rPr lang="ja-JP" altLang="en-US" sz="1200" b="1" dirty="0"/>
              <a:t>地域別大学発ベンチャー創出数</a:t>
            </a:r>
          </a:p>
        </p:txBody>
      </p:sp>
      <p:sp>
        <p:nvSpPr>
          <p:cNvPr id="14" name="正方形/長方形 13">
            <a:extLst>
              <a:ext uri="{FF2B5EF4-FFF2-40B4-BE49-F238E27FC236}">
                <a16:creationId xmlns:a16="http://schemas.microsoft.com/office/drawing/2014/main" id="{83540F3F-4B1A-4ECD-A773-681E754ADCD8}"/>
              </a:ext>
            </a:extLst>
          </p:cNvPr>
          <p:cNvSpPr/>
          <p:nvPr/>
        </p:nvSpPr>
        <p:spPr>
          <a:xfrm>
            <a:off x="4864951" y="1703793"/>
            <a:ext cx="2339102" cy="276999"/>
          </a:xfrm>
          <a:prstGeom prst="rect">
            <a:avLst/>
          </a:prstGeom>
        </p:spPr>
        <p:txBody>
          <a:bodyPr wrap="none">
            <a:spAutoFit/>
          </a:bodyPr>
          <a:lstStyle/>
          <a:p>
            <a:r>
              <a:rPr lang="ja-JP" altLang="en-US" sz="1200" b="1" dirty="0"/>
              <a:t>大学別大学発ベンチャー創出数</a:t>
            </a:r>
          </a:p>
        </p:txBody>
      </p:sp>
      <p:sp>
        <p:nvSpPr>
          <p:cNvPr id="11" name="正方形/長方形 10">
            <a:extLst>
              <a:ext uri="{FF2B5EF4-FFF2-40B4-BE49-F238E27FC236}">
                <a16:creationId xmlns:a16="http://schemas.microsoft.com/office/drawing/2014/main" id="{6B0C398C-95E8-40AD-8B3C-983BEAD168C0}"/>
              </a:ext>
            </a:extLst>
          </p:cNvPr>
          <p:cNvSpPr/>
          <p:nvPr/>
        </p:nvSpPr>
        <p:spPr>
          <a:xfrm>
            <a:off x="3431177" y="6510433"/>
            <a:ext cx="6138853" cy="276999"/>
          </a:xfrm>
          <a:prstGeom prst="rect">
            <a:avLst/>
          </a:prstGeom>
          <a:solidFill>
            <a:schemeClr val="bg1"/>
          </a:solidFill>
        </p:spPr>
        <p:txBody>
          <a:bodyPr wrap="square">
            <a:spAutoFit/>
          </a:bodyPr>
          <a:lstStyle/>
          <a:p>
            <a:r>
              <a:rPr lang="ja-JP" altLang="en-US" sz="1200" dirty="0"/>
              <a:t>出所：令和</a:t>
            </a:r>
            <a:r>
              <a:rPr lang="en-US" altLang="ja-JP" sz="1200" dirty="0"/>
              <a:t>2</a:t>
            </a:r>
            <a:r>
              <a:rPr lang="ja-JP" altLang="en-US" sz="1200" dirty="0"/>
              <a:t>年度産業技術調査（大学発ベンチャー実態等調査）報告書（経済産業省）</a:t>
            </a:r>
            <a:endParaRPr lang="en-US" altLang="ja-JP" sz="1200" dirty="0"/>
          </a:p>
        </p:txBody>
      </p:sp>
      <p:sp>
        <p:nvSpPr>
          <p:cNvPr id="12" name="スライド番号プレースホルダー 2">
            <a:extLst>
              <a:ext uri="{FF2B5EF4-FFF2-40B4-BE49-F238E27FC236}">
                <a16:creationId xmlns:a16="http://schemas.microsoft.com/office/drawing/2014/main" id="{3696E7FB-878D-4225-871C-4B964CD309A4}"/>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45</a:t>
            </a:fld>
            <a:endParaRPr kumimoji="1" lang="ja-JP" altLang="en-US" dirty="0"/>
          </a:p>
        </p:txBody>
      </p:sp>
      <p:graphicFrame>
        <p:nvGraphicFramePr>
          <p:cNvPr id="17" name="グラフ 16">
            <a:extLst>
              <a:ext uri="{FF2B5EF4-FFF2-40B4-BE49-F238E27FC236}">
                <a16:creationId xmlns:a16="http://schemas.microsoft.com/office/drawing/2014/main" id="{F59FDA56-A5A6-4492-9FCA-5BB186700C41}"/>
              </a:ext>
            </a:extLst>
          </p:cNvPr>
          <p:cNvGraphicFramePr>
            <a:graphicFrameLocks/>
          </p:cNvGraphicFramePr>
          <p:nvPr>
            <p:extLst>
              <p:ext uri="{D42A27DB-BD31-4B8C-83A1-F6EECF244321}">
                <p14:modId xmlns:p14="http://schemas.microsoft.com/office/powerpoint/2010/main" val="2539705380"/>
              </p:ext>
            </p:extLst>
          </p:nvPr>
        </p:nvGraphicFramePr>
        <p:xfrm>
          <a:off x="316696" y="2049444"/>
          <a:ext cx="4345889" cy="41728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879140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3B32A3C-6A1D-429F-8AB8-179685EA93C5}"/>
              </a:ext>
            </a:extLst>
          </p:cNvPr>
          <p:cNvSpPr/>
          <p:nvPr/>
        </p:nvSpPr>
        <p:spPr>
          <a:xfrm>
            <a:off x="3578264" y="3028890"/>
            <a:ext cx="2749471" cy="400110"/>
          </a:xfrm>
          <a:prstGeom prst="rect">
            <a:avLst/>
          </a:prstGeom>
        </p:spPr>
        <p:txBody>
          <a:bodyPr wrap="none">
            <a:spAutoFit/>
          </a:bodyPr>
          <a:lstStyle/>
          <a:p>
            <a:r>
              <a:rPr lang="ja-JP" altLang="en-US" sz="2000" dirty="0"/>
              <a:t>（５）産業動向の変化</a:t>
            </a:r>
          </a:p>
        </p:txBody>
      </p:sp>
      <p:sp>
        <p:nvSpPr>
          <p:cNvPr id="4" name="スライド番号プレースホルダー 2">
            <a:extLst>
              <a:ext uri="{FF2B5EF4-FFF2-40B4-BE49-F238E27FC236}">
                <a16:creationId xmlns:a16="http://schemas.microsoft.com/office/drawing/2014/main" id="{D5B68FBE-9D0E-4717-B8B5-AEEB861AF12A}"/>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46</a:t>
            </a:fld>
            <a:endParaRPr kumimoji="1" lang="ja-JP" altLang="en-US" dirty="0"/>
          </a:p>
        </p:txBody>
      </p:sp>
    </p:spTree>
    <p:extLst>
      <p:ext uri="{BB962C8B-B14F-4D97-AF65-F5344CB8AC3E}">
        <p14:creationId xmlns:p14="http://schemas.microsoft.com/office/powerpoint/2010/main" val="1619842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222322" y="138824"/>
            <a:ext cx="7109639" cy="369332"/>
          </a:xfrm>
          <a:prstGeom prst="rect">
            <a:avLst/>
          </a:prstGeom>
        </p:spPr>
        <p:txBody>
          <a:bodyPr wrap="none">
            <a:spAutoFit/>
          </a:bodyPr>
          <a:lstStyle/>
          <a:p>
            <a:r>
              <a:rPr lang="en-US" altLang="ja-JP" dirty="0">
                <a:latin typeface="ＭＳ ゴシック" panose="020B0609070205080204" pitchFamily="49" charset="-128"/>
                <a:ea typeface="ＭＳ ゴシック" panose="020B0609070205080204" pitchFamily="49" charset="-128"/>
              </a:rPr>
              <a:t>P17</a:t>
            </a:r>
            <a:r>
              <a:rPr lang="ja-JP" altLang="en-US" dirty="0">
                <a:latin typeface="ＭＳ ゴシック" panose="020B0609070205080204" pitchFamily="49" charset="-128"/>
                <a:ea typeface="ＭＳ ゴシック" panose="020B0609070205080204" pitchFamily="49" charset="-128"/>
              </a:rPr>
              <a:t>　主要都道府県別事業所数及び製造品出荷額等 </a:t>
            </a:r>
            <a:r>
              <a:rPr lang="ja-JP" altLang="en-US" dirty="0">
                <a:solidFill>
                  <a:srgbClr val="FF0000"/>
                </a:solidFill>
                <a:latin typeface="ＭＳ ゴシック" panose="020B0609070205080204" pitchFamily="49" charset="-128"/>
                <a:ea typeface="ＭＳ ゴシック" panose="020B0609070205080204" pitchFamily="49" charset="-128"/>
              </a:rPr>
              <a:t>大阪産（もん）</a:t>
            </a:r>
          </a:p>
        </p:txBody>
      </p:sp>
      <p:sp>
        <p:nvSpPr>
          <p:cNvPr id="3" name="正方形/長方形 2">
            <a:extLst>
              <a:ext uri="{FF2B5EF4-FFF2-40B4-BE49-F238E27FC236}">
                <a16:creationId xmlns:a16="http://schemas.microsoft.com/office/drawing/2014/main" id="{24F8F622-1C9D-4752-BA0A-E56C0644290A}"/>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第</a:t>
            </a:r>
            <a:r>
              <a:rPr lang="en-US" altLang="ja-JP" dirty="0">
                <a:latin typeface="ＭＳ ゴシック" panose="020B0609070205080204" pitchFamily="49" charset="-128"/>
                <a:ea typeface="ＭＳ ゴシック" panose="020B0609070205080204" pitchFamily="49" charset="-128"/>
              </a:rPr>
              <a:t>4</a:t>
            </a:r>
            <a:r>
              <a:rPr lang="ja-JP" altLang="en-US" dirty="0">
                <a:latin typeface="ＭＳ ゴシック" panose="020B0609070205080204" pitchFamily="49" charset="-128"/>
                <a:ea typeface="ＭＳ ゴシック" panose="020B0609070205080204" pitchFamily="49" charset="-128"/>
              </a:rPr>
              <a:t>次産業革命による産業形態の変化</a:t>
            </a:r>
          </a:p>
        </p:txBody>
      </p:sp>
      <p:sp>
        <p:nvSpPr>
          <p:cNvPr id="5" name="正方形/長方形 4">
            <a:extLst>
              <a:ext uri="{FF2B5EF4-FFF2-40B4-BE49-F238E27FC236}">
                <a16:creationId xmlns:a16="http://schemas.microsoft.com/office/drawing/2014/main" id="{7B60E30A-E359-4C47-8C9A-D3407937BCE8}"/>
              </a:ext>
            </a:extLst>
          </p:cNvPr>
          <p:cNvSpPr/>
          <p:nvPr/>
        </p:nvSpPr>
        <p:spPr>
          <a:xfrm>
            <a:off x="150539" y="704315"/>
            <a:ext cx="9555436" cy="830997"/>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第</a:t>
            </a:r>
            <a:r>
              <a:rPr lang="en-US" altLang="ja-JP" sz="1600" dirty="0">
                <a:latin typeface="ＭＳ ゴシック" panose="020B0609070205080204" pitchFamily="49" charset="-128"/>
                <a:ea typeface="ＭＳ ゴシック" panose="020B0609070205080204" pitchFamily="49" charset="-128"/>
              </a:rPr>
              <a:t>4</a:t>
            </a:r>
            <a:r>
              <a:rPr lang="ja-JP" altLang="en-US" sz="1600" dirty="0">
                <a:latin typeface="ＭＳ ゴシック" panose="020B0609070205080204" pitchFamily="49" charset="-128"/>
                <a:ea typeface="ＭＳ ゴシック" panose="020B0609070205080204" pitchFamily="49" charset="-128"/>
              </a:rPr>
              <a:t>次産業革命技術の社会実装が進むにつれ、業種の壁が限りなく低くなる。</a:t>
            </a:r>
            <a:endParaRPr lang="en-US" altLang="ja-JP" sz="1600" dirty="0">
              <a:latin typeface="ＭＳ ゴシック" panose="020B0609070205080204" pitchFamily="49" charset="-128"/>
              <a:ea typeface="ＭＳ ゴシック" panose="020B0609070205080204" pitchFamily="49" charset="-128"/>
            </a:endParaRP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この結果、同業同士の再編に加え、全く別の産業も飲み込み新たなサービスプラットフォームを創出する再編が拡大する可能性。 </a:t>
            </a:r>
          </a:p>
        </p:txBody>
      </p:sp>
      <p:sp>
        <p:nvSpPr>
          <p:cNvPr id="7" name="スライド番号プレースホルダー 2">
            <a:extLst>
              <a:ext uri="{FF2B5EF4-FFF2-40B4-BE49-F238E27FC236}">
                <a16:creationId xmlns:a16="http://schemas.microsoft.com/office/drawing/2014/main" id="{1169CC56-32E0-44EE-9BEC-20F74FBF64CC}"/>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47</a:t>
            </a:fld>
            <a:endParaRPr kumimoji="1" lang="ja-JP" altLang="en-US" dirty="0"/>
          </a:p>
        </p:txBody>
      </p:sp>
      <p:pic>
        <p:nvPicPr>
          <p:cNvPr id="8" name="図 7" descr="ダイアグラム が含まれている画像&#10;&#10;自動的に生成された説明">
            <a:extLst>
              <a:ext uri="{FF2B5EF4-FFF2-40B4-BE49-F238E27FC236}">
                <a16:creationId xmlns:a16="http://schemas.microsoft.com/office/drawing/2014/main" id="{4ADD34D2-B341-48A4-9744-52E8AD56AB6E}"/>
              </a:ext>
            </a:extLst>
          </p:cNvPr>
          <p:cNvPicPr>
            <a:picLocks noChangeAspect="1"/>
          </p:cNvPicPr>
          <p:nvPr/>
        </p:nvPicPr>
        <p:blipFill rotWithShape="1">
          <a:blip r:embed="rId2">
            <a:extLst>
              <a:ext uri="{28A0092B-C50C-407E-A947-70E740481C1C}">
                <a14:useLocalDpi xmlns:a14="http://schemas.microsoft.com/office/drawing/2010/main" val="0"/>
              </a:ext>
            </a:extLst>
          </a:blip>
          <a:srcRect t="414"/>
          <a:stretch/>
        </p:blipFill>
        <p:spPr>
          <a:xfrm>
            <a:off x="530807" y="1645976"/>
            <a:ext cx="8638144" cy="5002957"/>
          </a:xfrm>
          <a:prstGeom prst="rect">
            <a:avLst/>
          </a:prstGeom>
        </p:spPr>
      </p:pic>
      <p:sp>
        <p:nvSpPr>
          <p:cNvPr id="11" name="正方形/長方形 10">
            <a:extLst>
              <a:ext uri="{FF2B5EF4-FFF2-40B4-BE49-F238E27FC236}">
                <a16:creationId xmlns:a16="http://schemas.microsoft.com/office/drawing/2014/main" id="{9C1EFF72-7403-4F6C-8AF3-3716C6D1F1F8}"/>
              </a:ext>
            </a:extLst>
          </p:cNvPr>
          <p:cNvSpPr/>
          <p:nvPr/>
        </p:nvSpPr>
        <p:spPr>
          <a:xfrm>
            <a:off x="4598126" y="6510433"/>
            <a:ext cx="4971904" cy="276999"/>
          </a:xfrm>
          <a:prstGeom prst="rect">
            <a:avLst/>
          </a:prstGeom>
          <a:solidFill>
            <a:schemeClr val="bg1"/>
          </a:solidFill>
        </p:spPr>
        <p:txBody>
          <a:bodyPr wrap="square">
            <a:spAutoFit/>
          </a:bodyPr>
          <a:lstStyle/>
          <a:p>
            <a:r>
              <a:rPr lang="ja-JP" altLang="en-US" sz="1200" dirty="0"/>
              <a:t>出所：「第四次産業革命の進展と 産業・就労構造の変化」経済産業省 </a:t>
            </a:r>
            <a:endParaRPr lang="en-US" altLang="ja-JP" sz="1200" dirty="0"/>
          </a:p>
        </p:txBody>
      </p:sp>
    </p:spTree>
    <p:extLst>
      <p:ext uri="{BB962C8B-B14F-4D97-AF65-F5344CB8AC3E}">
        <p14:creationId xmlns:p14="http://schemas.microsoft.com/office/powerpoint/2010/main" val="29585743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222322" y="138824"/>
            <a:ext cx="8956298" cy="369332"/>
          </a:xfrm>
          <a:prstGeom prst="rect">
            <a:avLst/>
          </a:prstGeom>
        </p:spPr>
        <p:txBody>
          <a:bodyPr wrap="none">
            <a:spAutoFit/>
          </a:bodyPr>
          <a:lstStyle/>
          <a:p>
            <a:r>
              <a:rPr lang="en-US" altLang="ja-JP" dirty="0">
                <a:latin typeface="ＭＳ ゴシック" panose="020B0609070205080204" pitchFamily="49" charset="-128"/>
                <a:ea typeface="ＭＳ ゴシック" panose="020B0609070205080204" pitchFamily="49" charset="-128"/>
              </a:rPr>
              <a:t>P62</a:t>
            </a:r>
            <a:r>
              <a:rPr lang="ja-JP" altLang="en-US" dirty="0">
                <a:latin typeface="ＭＳ ゴシック" panose="020B0609070205080204" pitchFamily="49" charset="-128"/>
                <a:ea typeface="ＭＳ ゴシック" panose="020B0609070205080204" pitchFamily="49" charset="-128"/>
              </a:rPr>
              <a:t>　府内の物流施設拡充・高速道路ネットワーク </a:t>
            </a:r>
            <a:r>
              <a:rPr lang="ja-JP" altLang="en-US" dirty="0">
                <a:solidFill>
                  <a:srgbClr val="FF0000"/>
                </a:solidFill>
                <a:latin typeface="ＭＳ ゴシック" panose="020B0609070205080204" pitchFamily="49" charset="-128"/>
                <a:ea typeface="ＭＳ ゴシック" panose="020B0609070205080204" pitchFamily="49" charset="-128"/>
              </a:rPr>
              <a:t>物流を支える高速道路機能の強化</a:t>
            </a:r>
            <a:endParaRPr lang="en-US" altLang="ja-JP" dirty="0">
              <a:solidFill>
                <a:srgbClr val="FF0000"/>
              </a:solidFill>
              <a:latin typeface="ＭＳ ゴシック" panose="020B0609070205080204" pitchFamily="49" charset="-128"/>
              <a:ea typeface="ＭＳ ゴシック" panose="020B0609070205080204" pitchFamily="49" charset="-128"/>
            </a:endParaRPr>
          </a:p>
        </p:txBody>
      </p:sp>
      <p:sp>
        <p:nvSpPr>
          <p:cNvPr id="3" name="正方形/長方形 2">
            <a:extLst>
              <a:ext uri="{FF2B5EF4-FFF2-40B4-BE49-F238E27FC236}">
                <a16:creationId xmlns:a16="http://schemas.microsoft.com/office/drawing/2014/main" id="{809C2DE2-B197-48DD-A41D-43EB3CD5B74D}"/>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en-US" altLang="ja-JP" dirty="0">
                <a:latin typeface="ＭＳ ゴシック" panose="020B0609070205080204" pitchFamily="49" charset="-128"/>
                <a:ea typeface="ＭＳ ゴシック" panose="020B0609070205080204" pitchFamily="49" charset="-128"/>
              </a:rPr>
              <a:t>E</a:t>
            </a:r>
            <a:r>
              <a:rPr lang="ja-JP" altLang="en-US" dirty="0">
                <a:latin typeface="ＭＳ ゴシック" panose="020B0609070205080204" pitchFamily="49" charset="-128"/>
                <a:ea typeface="ＭＳ ゴシック" panose="020B0609070205080204" pitchFamily="49" charset="-128"/>
              </a:rPr>
              <a:t>コマースの市場規模の推移</a:t>
            </a:r>
          </a:p>
        </p:txBody>
      </p:sp>
      <p:sp>
        <p:nvSpPr>
          <p:cNvPr id="5" name="正方形/長方形 4">
            <a:extLst>
              <a:ext uri="{FF2B5EF4-FFF2-40B4-BE49-F238E27FC236}">
                <a16:creationId xmlns:a16="http://schemas.microsoft.com/office/drawing/2014/main" id="{CDF0AE22-ECDD-4D41-B5A8-5E072E17A5E3}"/>
              </a:ext>
            </a:extLst>
          </p:cNvPr>
          <p:cNvSpPr/>
          <p:nvPr/>
        </p:nvSpPr>
        <p:spPr>
          <a:xfrm>
            <a:off x="150539" y="704315"/>
            <a:ext cx="9555436" cy="338554"/>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市場規模は拡大を続けている。</a:t>
            </a:r>
          </a:p>
        </p:txBody>
      </p:sp>
      <p:sp>
        <p:nvSpPr>
          <p:cNvPr id="6" name="テキスト ボックス 5">
            <a:extLst>
              <a:ext uri="{FF2B5EF4-FFF2-40B4-BE49-F238E27FC236}">
                <a16:creationId xmlns:a16="http://schemas.microsoft.com/office/drawing/2014/main" id="{18C8779D-5FC3-4B89-AA50-9A4AE20E332A}"/>
              </a:ext>
            </a:extLst>
          </p:cNvPr>
          <p:cNvSpPr txBox="1"/>
          <p:nvPr/>
        </p:nvSpPr>
        <p:spPr>
          <a:xfrm>
            <a:off x="4194832" y="3429000"/>
            <a:ext cx="1466850" cy="369332"/>
          </a:xfrm>
          <a:prstGeom prst="rect">
            <a:avLst/>
          </a:prstGeom>
          <a:solidFill>
            <a:schemeClr val="bg1"/>
          </a:solidFill>
          <a:ln w="28575">
            <a:solidFill>
              <a:srgbClr val="FF0000"/>
            </a:solidFill>
          </a:ln>
        </p:spPr>
        <p:txBody>
          <a:bodyPr wrap="square" rtlCol="0">
            <a:spAutoFit/>
          </a:bodyPr>
          <a:lstStyle/>
          <a:p>
            <a:r>
              <a:rPr kumimoji="1" lang="ja-JP" altLang="en-US" dirty="0">
                <a:solidFill>
                  <a:srgbClr val="FF0000"/>
                </a:solidFill>
              </a:rPr>
              <a:t>更新作業中</a:t>
            </a:r>
          </a:p>
        </p:txBody>
      </p:sp>
      <p:pic>
        <p:nvPicPr>
          <p:cNvPr id="7" name="図 6">
            <a:extLst>
              <a:ext uri="{FF2B5EF4-FFF2-40B4-BE49-F238E27FC236}">
                <a16:creationId xmlns:a16="http://schemas.microsoft.com/office/drawing/2014/main" id="{37DEBC52-9D83-47F4-8118-F106FD4CB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201" y="1178386"/>
            <a:ext cx="7144112" cy="5239891"/>
          </a:xfrm>
          <a:prstGeom prst="rect">
            <a:avLst/>
          </a:prstGeom>
        </p:spPr>
      </p:pic>
      <p:sp>
        <p:nvSpPr>
          <p:cNvPr id="8" name="正方形/長方形 7">
            <a:extLst>
              <a:ext uri="{FF2B5EF4-FFF2-40B4-BE49-F238E27FC236}">
                <a16:creationId xmlns:a16="http://schemas.microsoft.com/office/drawing/2014/main" id="{FCE24C9E-465E-4491-AF31-01FC8C76C784}"/>
              </a:ext>
            </a:extLst>
          </p:cNvPr>
          <p:cNvSpPr/>
          <p:nvPr/>
        </p:nvSpPr>
        <p:spPr>
          <a:xfrm>
            <a:off x="7076193" y="6510433"/>
            <a:ext cx="2566057" cy="276999"/>
          </a:xfrm>
          <a:prstGeom prst="rect">
            <a:avLst/>
          </a:prstGeom>
        </p:spPr>
        <p:txBody>
          <a:bodyPr wrap="square">
            <a:spAutoFit/>
          </a:bodyPr>
          <a:lstStyle/>
          <a:p>
            <a:r>
              <a:rPr lang="ja-JP" altLang="en-US" sz="1200" dirty="0"/>
              <a:t>出所：経済産業省商務情報政策局</a:t>
            </a:r>
          </a:p>
        </p:txBody>
      </p:sp>
      <p:sp>
        <p:nvSpPr>
          <p:cNvPr id="9" name="スライド番号プレースホルダー 2">
            <a:extLst>
              <a:ext uri="{FF2B5EF4-FFF2-40B4-BE49-F238E27FC236}">
                <a16:creationId xmlns:a16="http://schemas.microsoft.com/office/drawing/2014/main" id="{0FCCCD3F-B412-4531-BA98-918F5D2221D3}"/>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48</a:t>
            </a:fld>
            <a:endParaRPr kumimoji="1" lang="ja-JP" altLang="en-US" dirty="0"/>
          </a:p>
        </p:txBody>
      </p:sp>
    </p:spTree>
    <p:extLst>
      <p:ext uri="{BB962C8B-B14F-4D97-AF65-F5344CB8AC3E}">
        <p14:creationId xmlns:p14="http://schemas.microsoft.com/office/powerpoint/2010/main" val="2405279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222322" y="138824"/>
            <a:ext cx="8725466" cy="369332"/>
          </a:xfrm>
          <a:prstGeom prst="rect">
            <a:avLst/>
          </a:prstGeom>
        </p:spPr>
        <p:txBody>
          <a:bodyPr wrap="none">
            <a:spAutoFit/>
          </a:bodyPr>
          <a:lstStyle/>
          <a:p>
            <a:r>
              <a:rPr lang="en-US" altLang="ja-JP" dirty="0">
                <a:latin typeface="ＭＳ ゴシック" panose="020B0609070205080204" pitchFamily="49" charset="-128"/>
                <a:ea typeface="ＭＳ ゴシック" panose="020B0609070205080204" pitchFamily="49" charset="-128"/>
              </a:rPr>
              <a:t>P16</a:t>
            </a:r>
            <a:r>
              <a:rPr lang="ja-JP" altLang="en-US" dirty="0">
                <a:latin typeface="ＭＳ ゴシック" panose="020B0609070205080204" pitchFamily="49" charset="-128"/>
                <a:ea typeface="ＭＳ ゴシック" panose="020B0609070205080204" pitchFamily="49" charset="-128"/>
              </a:rPr>
              <a:t>　（都市総合力）分野別ランキング</a:t>
            </a:r>
            <a:r>
              <a:rPr lang="en-US" altLang="ja-JP" dirty="0">
                <a:latin typeface="ＭＳ ゴシック" panose="020B0609070205080204" pitchFamily="49" charset="-128"/>
                <a:ea typeface="ＭＳ ゴシック" panose="020B0609070205080204" pitchFamily="49" charset="-128"/>
              </a:rPr>
              <a:t>2014 </a:t>
            </a:r>
            <a:r>
              <a:rPr lang="ja-JP" altLang="en-US" dirty="0">
                <a:solidFill>
                  <a:srgbClr val="FF0000"/>
                </a:solidFill>
                <a:latin typeface="ＭＳ ゴシック" panose="020B0609070205080204" pitchFamily="49" charset="-128"/>
                <a:ea typeface="ＭＳ ゴシック" panose="020B0609070205080204" pitchFamily="49" charset="-128"/>
              </a:rPr>
              <a:t>世界の都市総合力ランキング２０１３</a:t>
            </a:r>
          </a:p>
        </p:txBody>
      </p:sp>
      <p:cxnSp>
        <p:nvCxnSpPr>
          <p:cNvPr id="11" name="直線コネクタ 10">
            <a:extLst>
              <a:ext uri="{FF2B5EF4-FFF2-40B4-BE49-F238E27FC236}">
                <a16:creationId xmlns:a16="http://schemas.microsoft.com/office/drawing/2014/main" id="{B482E9A4-D786-49C7-A3CA-379937D7D16A}"/>
              </a:ext>
            </a:extLst>
          </p:cNvPr>
          <p:cNvCxnSpPr>
            <a:cxnSpLocks/>
          </p:cNvCxnSpPr>
          <p:nvPr/>
        </p:nvCxnSpPr>
        <p:spPr>
          <a:xfrm>
            <a:off x="2256687" y="1380226"/>
            <a:ext cx="1789415" cy="6286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27B43FA9-2512-4551-A14A-B913FC88B1F7}"/>
              </a:ext>
            </a:extLst>
          </p:cNvPr>
          <p:cNvSpPr/>
          <p:nvPr/>
        </p:nvSpPr>
        <p:spPr>
          <a:xfrm>
            <a:off x="2327474" y="6510433"/>
            <a:ext cx="7221206" cy="276999"/>
          </a:xfrm>
          <a:prstGeom prst="rect">
            <a:avLst/>
          </a:prstGeom>
        </p:spPr>
        <p:txBody>
          <a:bodyPr wrap="square">
            <a:spAutoFit/>
          </a:bodyPr>
          <a:lstStyle/>
          <a:p>
            <a:pPr algn="r"/>
            <a:r>
              <a:rPr lang="ja-JP" altLang="en-US" sz="1200" dirty="0"/>
              <a:t>出所：「経済産業政策を検討する上での中長期的・構造的な論点」経済産業省</a:t>
            </a:r>
          </a:p>
        </p:txBody>
      </p:sp>
      <p:sp>
        <p:nvSpPr>
          <p:cNvPr id="12" name="正方形/長方形 11">
            <a:extLst>
              <a:ext uri="{FF2B5EF4-FFF2-40B4-BE49-F238E27FC236}">
                <a16:creationId xmlns:a16="http://schemas.microsoft.com/office/drawing/2014/main" id="{071AEC94-330A-4DF0-9952-6FE796C064D1}"/>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世界経済・人口の中長期的な拡大</a:t>
            </a:r>
          </a:p>
        </p:txBody>
      </p:sp>
      <p:sp>
        <p:nvSpPr>
          <p:cNvPr id="18" name="正方形/長方形 17">
            <a:extLst>
              <a:ext uri="{FF2B5EF4-FFF2-40B4-BE49-F238E27FC236}">
                <a16:creationId xmlns:a16="http://schemas.microsoft.com/office/drawing/2014/main" id="{C6D31B83-6021-4BF9-A73A-31BB89041846}"/>
              </a:ext>
            </a:extLst>
          </p:cNvPr>
          <p:cNvSpPr/>
          <p:nvPr/>
        </p:nvSpPr>
        <p:spPr>
          <a:xfrm>
            <a:off x="150539" y="704315"/>
            <a:ext cx="9555436" cy="830997"/>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今後も新興国マーケットの拡大は続くほか、</a:t>
            </a:r>
            <a:r>
              <a:rPr lang="en-US" altLang="ja-JP" sz="1600" dirty="0">
                <a:latin typeface="ＭＳ ゴシック" panose="020B0609070205080204" pitchFamily="49" charset="-128"/>
                <a:ea typeface="ＭＳ ゴシック" panose="020B0609070205080204" pitchFamily="49" charset="-128"/>
              </a:rPr>
              <a:t>2050</a:t>
            </a:r>
            <a:r>
              <a:rPr lang="ja-JP" altLang="en-US" sz="1600" dirty="0">
                <a:latin typeface="ＭＳ ゴシック" panose="020B0609070205080204" pitchFamily="49" charset="-128"/>
                <a:ea typeface="ＭＳ ゴシック" panose="020B0609070205080204" pitchFamily="49" charset="-128"/>
              </a:rPr>
              <a:t>年までには</a:t>
            </a:r>
            <a:r>
              <a:rPr lang="en-US" altLang="ja-JP" sz="1600" dirty="0">
                <a:latin typeface="ＭＳ ゴシック" panose="020B0609070205080204" pitchFamily="49" charset="-128"/>
                <a:ea typeface="ＭＳ ゴシック" panose="020B0609070205080204" pitchFamily="49" charset="-128"/>
              </a:rPr>
              <a:t>GDP</a:t>
            </a:r>
            <a:r>
              <a:rPr lang="ja-JP" altLang="en-US" sz="1600" dirty="0">
                <a:latin typeface="ＭＳ ゴシック" panose="020B0609070205080204" pitchFamily="49" charset="-128"/>
                <a:ea typeface="ＭＳ ゴシック" panose="020B0609070205080204" pitchFamily="49" charset="-128"/>
              </a:rPr>
              <a:t>規模で中国が世界一に</a:t>
            </a:r>
            <a:endParaRPr lang="en-US" altLang="ja-JP" sz="1600" dirty="0">
              <a:latin typeface="ＭＳ ゴシック" panose="020B0609070205080204" pitchFamily="49" charset="-128"/>
              <a:ea typeface="ＭＳ ゴシック" panose="020B0609070205080204" pitchFamily="49" charset="-128"/>
            </a:endParaRP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世界経済に占める我が国の相対的なプレゼンスは低下（世界全体の</a:t>
            </a:r>
            <a:r>
              <a:rPr lang="en-US" altLang="ja-JP" sz="1600" dirty="0">
                <a:latin typeface="ＭＳ ゴシック" panose="020B0609070205080204" pitchFamily="49" charset="-128"/>
                <a:ea typeface="ＭＳ ゴシック" panose="020B0609070205080204" pitchFamily="49" charset="-128"/>
              </a:rPr>
              <a:t>GDP</a:t>
            </a:r>
            <a:r>
              <a:rPr lang="ja-JP" altLang="en-US" sz="1600" dirty="0">
                <a:latin typeface="ＭＳ ゴシック" panose="020B0609070205080204" pitchFamily="49" charset="-128"/>
                <a:ea typeface="ＭＳ ゴシック" panose="020B0609070205080204" pitchFamily="49" charset="-128"/>
              </a:rPr>
              <a:t>の中で占める割合は</a:t>
            </a:r>
            <a:r>
              <a:rPr lang="en-US" altLang="ja-JP" sz="1600" dirty="0">
                <a:latin typeface="ＭＳ ゴシック" panose="020B0609070205080204" pitchFamily="49" charset="-128"/>
                <a:ea typeface="ＭＳ ゴシック" panose="020B0609070205080204" pitchFamily="49" charset="-128"/>
              </a:rPr>
              <a:t>1970</a:t>
            </a:r>
            <a:r>
              <a:rPr lang="ja-JP" altLang="en-US" sz="1600" dirty="0">
                <a:latin typeface="ＭＳ ゴシック" panose="020B0609070205080204" pitchFamily="49" charset="-128"/>
                <a:ea typeface="ＭＳ ゴシック" panose="020B0609070205080204" pitchFamily="49" charset="-128"/>
              </a:rPr>
              <a:t>年の</a:t>
            </a:r>
            <a:r>
              <a:rPr lang="en-US" altLang="ja-JP" sz="1600" dirty="0">
                <a:latin typeface="ＭＳ ゴシック" panose="020B0609070205080204" pitchFamily="49" charset="-128"/>
                <a:ea typeface="ＭＳ ゴシック" panose="020B0609070205080204" pitchFamily="49" charset="-128"/>
              </a:rPr>
              <a:t>15</a:t>
            </a:r>
            <a:r>
              <a:rPr lang="ja-JP" altLang="en-US" sz="1600" dirty="0">
                <a:latin typeface="ＭＳ ゴシック" panose="020B0609070205080204" pitchFamily="49" charset="-128"/>
                <a:ea typeface="ＭＳ ゴシック" panose="020B0609070205080204" pitchFamily="49" charset="-128"/>
              </a:rPr>
              <a:t>％から</a:t>
            </a:r>
            <a:r>
              <a:rPr lang="en-US" altLang="ja-JP" sz="1600" dirty="0">
                <a:latin typeface="ＭＳ ゴシック" panose="020B0609070205080204" pitchFamily="49" charset="-128"/>
                <a:ea typeface="ＭＳ ゴシック" panose="020B0609070205080204" pitchFamily="49" charset="-128"/>
              </a:rPr>
              <a:t>2050</a:t>
            </a:r>
            <a:r>
              <a:rPr lang="ja-JP" altLang="en-US" sz="1600" dirty="0">
                <a:latin typeface="ＭＳ ゴシック" panose="020B0609070205080204" pitchFamily="49" charset="-128"/>
                <a:ea typeface="ＭＳ ゴシック" panose="020B0609070205080204" pitchFamily="49" charset="-128"/>
              </a:rPr>
              <a:t>年には</a:t>
            </a:r>
            <a:r>
              <a:rPr lang="en-US" altLang="ja-JP" sz="1600" dirty="0">
                <a:latin typeface="ＭＳ ゴシック" panose="020B0609070205080204" pitchFamily="49" charset="-128"/>
                <a:ea typeface="ＭＳ ゴシック" panose="020B0609070205080204" pitchFamily="49" charset="-128"/>
              </a:rPr>
              <a:t>5</a:t>
            </a:r>
            <a:r>
              <a:rPr lang="ja-JP" altLang="en-US" sz="1600" dirty="0">
                <a:latin typeface="ＭＳ ゴシック" panose="020B0609070205080204" pitchFamily="49" charset="-128"/>
                <a:ea typeface="ＭＳ ゴシック" panose="020B0609070205080204" pitchFamily="49" charset="-128"/>
              </a:rPr>
              <a:t>％に）。 </a:t>
            </a:r>
          </a:p>
        </p:txBody>
      </p:sp>
      <p:pic>
        <p:nvPicPr>
          <p:cNvPr id="7" name="図 6" descr="ダイアグラム&#10;&#10;自動的に生成された説明">
            <a:extLst>
              <a:ext uri="{FF2B5EF4-FFF2-40B4-BE49-F238E27FC236}">
                <a16:creationId xmlns:a16="http://schemas.microsoft.com/office/drawing/2014/main" id="{0D096882-CB93-465D-9A62-3C5B2247F9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737" y="1780676"/>
            <a:ext cx="8035039" cy="4272477"/>
          </a:xfrm>
          <a:prstGeom prst="rect">
            <a:avLst/>
          </a:prstGeom>
        </p:spPr>
      </p:pic>
      <p:sp>
        <p:nvSpPr>
          <p:cNvPr id="9" name="スライド番号プレースホルダー 2">
            <a:extLst>
              <a:ext uri="{FF2B5EF4-FFF2-40B4-BE49-F238E27FC236}">
                <a16:creationId xmlns:a16="http://schemas.microsoft.com/office/drawing/2014/main" id="{CB6A3A35-3133-4352-94B3-748026E13B05}"/>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4</a:t>
            </a:fld>
            <a:endParaRPr kumimoji="1" lang="ja-JP" altLang="en-US"/>
          </a:p>
        </p:txBody>
      </p:sp>
    </p:spTree>
    <p:extLst>
      <p:ext uri="{BB962C8B-B14F-4D97-AF65-F5344CB8AC3E}">
        <p14:creationId xmlns:p14="http://schemas.microsoft.com/office/powerpoint/2010/main" val="7838728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222322" y="138824"/>
            <a:ext cx="8956298" cy="369332"/>
          </a:xfrm>
          <a:prstGeom prst="rect">
            <a:avLst/>
          </a:prstGeom>
        </p:spPr>
        <p:txBody>
          <a:bodyPr wrap="none">
            <a:spAutoFit/>
          </a:bodyPr>
          <a:lstStyle/>
          <a:p>
            <a:r>
              <a:rPr lang="en-US" altLang="ja-JP" dirty="0">
                <a:latin typeface="ＭＳ ゴシック" panose="020B0609070205080204" pitchFamily="49" charset="-128"/>
                <a:ea typeface="ＭＳ ゴシック" panose="020B0609070205080204" pitchFamily="49" charset="-128"/>
              </a:rPr>
              <a:t>P62</a:t>
            </a:r>
            <a:r>
              <a:rPr lang="ja-JP" altLang="en-US" dirty="0">
                <a:latin typeface="ＭＳ ゴシック" panose="020B0609070205080204" pitchFamily="49" charset="-128"/>
                <a:ea typeface="ＭＳ ゴシック" panose="020B0609070205080204" pitchFamily="49" charset="-128"/>
              </a:rPr>
              <a:t>　府内の物流施設拡充・高速道路ネットワーク </a:t>
            </a:r>
            <a:r>
              <a:rPr lang="ja-JP" altLang="en-US" dirty="0">
                <a:solidFill>
                  <a:srgbClr val="FF0000"/>
                </a:solidFill>
                <a:latin typeface="ＭＳ ゴシック" panose="020B0609070205080204" pitchFamily="49" charset="-128"/>
                <a:ea typeface="ＭＳ ゴシック" panose="020B0609070205080204" pitchFamily="49" charset="-128"/>
              </a:rPr>
              <a:t>物流を支える高速道路機能の強化</a:t>
            </a:r>
            <a:endParaRPr lang="en-US" altLang="ja-JP" dirty="0">
              <a:solidFill>
                <a:srgbClr val="FF0000"/>
              </a:solidFill>
              <a:latin typeface="ＭＳ ゴシック" panose="020B0609070205080204" pitchFamily="49" charset="-128"/>
              <a:ea typeface="ＭＳ ゴシック" panose="020B0609070205080204" pitchFamily="49" charset="-128"/>
            </a:endParaRPr>
          </a:p>
        </p:txBody>
      </p:sp>
      <p:sp>
        <p:nvSpPr>
          <p:cNvPr id="3" name="正方形/長方形 2">
            <a:extLst>
              <a:ext uri="{FF2B5EF4-FFF2-40B4-BE49-F238E27FC236}">
                <a16:creationId xmlns:a16="http://schemas.microsoft.com/office/drawing/2014/main" id="{809C2DE2-B197-48DD-A41D-43EB3CD5B74D}"/>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宅配便取扱個数の推移</a:t>
            </a:r>
          </a:p>
        </p:txBody>
      </p:sp>
      <p:sp>
        <p:nvSpPr>
          <p:cNvPr id="5" name="正方形/長方形 4">
            <a:extLst>
              <a:ext uri="{FF2B5EF4-FFF2-40B4-BE49-F238E27FC236}">
                <a16:creationId xmlns:a16="http://schemas.microsoft.com/office/drawing/2014/main" id="{CDF0AE22-ECDD-4D41-B5A8-5E072E17A5E3}"/>
              </a:ext>
            </a:extLst>
          </p:cNvPr>
          <p:cNvSpPr/>
          <p:nvPr/>
        </p:nvSpPr>
        <p:spPr>
          <a:xfrm>
            <a:off x="150539" y="704315"/>
            <a:ext cx="9555436" cy="584775"/>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宅配便取扱個数は増加を続けていたが、令和</a:t>
            </a:r>
            <a:r>
              <a:rPr lang="en-US" altLang="ja-JP" sz="1600" dirty="0">
                <a:latin typeface="ＭＳ ゴシック" panose="020B0609070205080204" pitchFamily="49" charset="-128"/>
                <a:ea typeface="ＭＳ ゴシック" panose="020B0609070205080204" pitchFamily="49" charset="-128"/>
              </a:rPr>
              <a:t>2</a:t>
            </a:r>
            <a:r>
              <a:rPr lang="ja-JP" altLang="en-US" sz="1600" dirty="0">
                <a:latin typeface="ＭＳ ゴシック" panose="020B0609070205080204" pitchFamily="49" charset="-128"/>
                <a:ea typeface="ＭＳ ゴシック" panose="020B0609070205080204" pitchFamily="49" charset="-128"/>
              </a:rPr>
              <a:t>年度はコロナ禍によるステイホーム需要を取り込んでさらに増加した。</a:t>
            </a:r>
          </a:p>
        </p:txBody>
      </p:sp>
      <p:sp>
        <p:nvSpPr>
          <p:cNvPr id="8" name="正方形/長方形 7">
            <a:extLst>
              <a:ext uri="{FF2B5EF4-FFF2-40B4-BE49-F238E27FC236}">
                <a16:creationId xmlns:a16="http://schemas.microsoft.com/office/drawing/2014/main" id="{FCE24C9E-465E-4491-AF31-01FC8C76C784}"/>
              </a:ext>
            </a:extLst>
          </p:cNvPr>
          <p:cNvSpPr/>
          <p:nvPr/>
        </p:nvSpPr>
        <p:spPr>
          <a:xfrm>
            <a:off x="6438899" y="4325805"/>
            <a:ext cx="3057526" cy="2308324"/>
          </a:xfrm>
          <a:prstGeom prst="rect">
            <a:avLst/>
          </a:prstGeom>
        </p:spPr>
        <p:txBody>
          <a:bodyPr wrap="square">
            <a:spAutoFit/>
          </a:bodyPr>
          <a:lstStyle/>
          <a:p>
            <a:r>
              <a:rPr lang="ja-JP" altLang="en-US" sz="1200" dirty="0"/>
              <a:t>（注１）平成１９年度からゆうパック（日本郵便㈱）の実績が調査の対象となっている。 （注２）日本郵便㈱については、航空等利用運送事業に係る宅配便も含めトラック運送として集計している。 （注３）「ゆうパケット」は平成</a:t>
            </a:r>
            <a:r>
              <a:rPr lang="en-US" altLang="ja-JP" sz="1200" dirty="0"/>
              <a:t>28</a:t>
            </a:r>
            <a:r>
              <a:rPr lang="ja-JP" altLang="en-US" sz="1200" dirty="0"/>
              <a:t>年</a:t>
            </a:r>
            <a:r>
              <a:rPr lang="en-US" altLang="ja-JP" sz="1200" dirty="0"/>
              <a:t>9</a:t>
            </a:r>
            <a:r>
              <a:rPr lang="ja-JP" altLang="en-US" sz="1200" dirty="0"/>
              <a:t>月まではメール便として、</a:t>
            </a:r>
            <a:r>
              <a:rPr lang="en-US" altLang="ja-JP" sz="1200" dirty="0"/>
              <a:t>10</a:t>
            </a:r>
            <a:r>
              <a:rPr lang="ja-JP" altLang="en-US" sz="1200" dirty="0"/>
              <a:t>月からは宅配便として集計している。 （注４）佐川急便</a:t>
            </a:r>
            <a:r>
              <a:rPr lang="en-US" altLang="ja-JP" sz="1200" dirty="0"/>
              <a:t>(</a:t>
            </a:r>
            <a:r>
              <a:rPr lang="ja-JP" altLang="en-US" sz="1200" dirty="0"/>
              <a:t>株</a:t>
            </a:r>
            <a:r>
              <a:rPr lang="en-US" altLang="ja-JP" sz="1200" dirty="0"/>
              <a:t>)</a:t>
            </a:r>
            <a:r>
              <a:rPr lang="ja-JP" altLang="en-US" sz="1200" dirty="0"/>
              <a:t>においては決算期の変更があったため、平成</a:t>
            </a:r>
            <a:r>
              <a:rPr lang="en-US" altLang="ja-JP" sz="1200" dirty="0"/>
              <a:t>29</a:t>
            </a:r>
            <a:r>
              <a:rPr lang="ja-JP" altLang="en-US" sz="1200" dirty="0"/>
              <a:t>年度は平成</a:t>
            </a:r>
            <a:r>
              <a:rPr lang="en-US" altLang="ja-JP" sz="1200" dirty="0"/>
              <a:t>29</a:t>
            </a:r>
            <a:r>
              <a:rPr lang="ja-JP" altLang="en-US" sz="1200" dirty="0"/>
              <a:t>年</a:t>
            </a:r>
            <a:r>
              <a:rPr lang="en-US" altLang="ja-JP" sz="1200" dirty="0"/>
              <a:t>3</a:t>
            </a:r>
            <a:r>
              <a:rPr lang="ja-JP" altLang="en-US" sz="1200" dirty="0"/>
              <a:t>月</a:t>
            </a:r>
            <a:r>
              <a:rPr lang="en-US" altLang="ja-JP" sz="1200" dirty="0"/>
              <a:t>21</a:t>
            </a:r>
            <a:r>
              <a:rPr lang="ja-JP" altLang="en-US" sz="1200" dirty="0"/>
              <a:t>日～平成</a:t>
            </a:r>
            <a:r>
              <a:rPr lang="en-US" altLang="ja-JP" sz="1200" dirty="0"/>
              <a:t>30</a:t>
            </a:r>
            <a:r>
              <a:rPr lang="ja-JP" altLang="en-US" sz="1200" dirty="0"/>
              <a:t>年</a:t>
            </a:r>
            <a:r>
              <a:rPr lang="en-US" altLang="ja-JP" sz="1200" dirty="0"/>
              <a:t>3</a:t>
            </a:r>
            <a:r>
              <a:rPr lang="ja-JP" altLang="en-US" sz="1200" dirty="0"/>
              <a:t>月</a:t>
            </a:r>
            <a:r>
              <a:rPr lang="en-US" altLang="ja-JP" sz="1200" dirty="0"/>
              <a:t>31</a:t>
            </a:r>
            <a:r>
              <a:rPr lang="ja-JP" altLang="en-US" sz="1200" dirty="0"/>
              <a:t>日</a:t>
            </a:r>
            <a:r>
              <a:rPr lang="en-US" altLang="ja-JP" sz="1200" dirty="0"/>
              <a:t>(376</a:t>
            </a:r>
            <a:r>
              <a:rPr lang="ja-JP" altLang="en-US" sz="1200" dirty="0"/>
              <a:t>日分</a:t>
            </a:r>
            <a:r>
              <a:rPr lang="en-US" altLang="ja-JP" sz="1200" dirty="0"/>
              <a:t>)</a:t>
            </a:r>
            <a:r>
              <a:rPr lang="ja-JP" altLang="en-US" sz="1200" dirty="0"/>
              <a:t>で集計している。</a:t>
            </a:r>
            <a:endParaRPr lang="en-US" altLang="ja-JP" sz="1200" dirty="0"/>
          </a:p>
          <a:p>
            <a:r>
              <a:rPr lang="ja-JP" altLang="en-US" sz="1200" dirty="0"/>
              <a:t>出所：国土交通省自動車局貨物課</a:t>
            </a:r>
          </a:p>
        </p:txBody>
      </p:sp>
      <p:pic>
        <p:nvPicPr>
          <p:cNvPr id="9" name="図 8">
            <a:extLst>
              <a:ext uri="{FF2B5EF4-FFF2-40B4-BE49-F238E27FC236}">
                <a16:creationId xmlns:a16="http://schemas.microsoft.com/office/drawing/2014/main" id="{7E6436F1-5CB7-4E1C-AC44-B5B2C64B1A58}"/>
              </a:ext>
            </a:extLst>
          </p:cNvPr>
          <p:cNvPicPr>
            <a:picLocks noChangeAspect="1"/>
          </p:cNvPicPr>
          <p:nvPr/>
        </p:nvPicPr>
        <p:blipFill rotWithShape="1">
          <a:blip r:embed="rId2">
            <a:extLst>
              <a:ext uri="{28A0092B-C50C-407E-A947-70E740481C1C}">
                <a14:useLocalDpi xmlns:a14="http://schemas.microsoft.com/office/drawing/2010/main" val="0"/>
              </a:ext>
            </a:extLst>
          </a:blip>
          <a:srcRect b="7084"/>
          <a:stretch/>
        </p:blipFill>
        <p:spPr>
          <a:xfrm>
            <a:off x="2009775" y="1375229"/>
            <a:ext cx="4181474" cy="5125549"/>
          </a:xfrm>
          <a:prstGeom prst="rect">
            <a:avLst/>
          </a:prstGeom>
        </p:spPr>
      </p:pic>
      <p:sp>
        <p:nvSpPr>
          <p:cNvPr id="10" name="スライド番号プレースホルダー 2">
            <a:extLst>
              <a:ext uri="{FF2B5EF4-FFF2-40B4-BE49-F238E27FC236}">
                <a16:creationId xmlns:a16="http://schemas.microsoft.com/office/drawing/2014/main" id="{0AC06C5B-8365-4DB6-8EE0-BDBB40EAD058}"/>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49</a:t>
            </a:fld>
            <a:endParaRPr kumimoji="1" lang="ja-JP" altLang="en-US" dirty="0"/>
          </a:p>
        </p:txBody>
      </p:sp>
    </p:spTree>
    <p:extLst>
      <p:ext uri="{BB962C8B-B14F-4D97-AF65-F5344CB8AC3E}">
        <p14:creationId xmlns:p14="http://schemas.microsoft.com/office/powerpoint/2010/main" val="10204776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0FB7512-F7D5-4DFC-B3EE-386C9A363D55}"/>
              </a:ext>
            </a:extLst>
          </p:cNvPr>
          <p:cNvPicPr>
            <a:picLocks noChangeAspect="1"/>
          </p:cNvPicPr>
          <p:nvPr/>
        </p:nvPicPr>
        <p:blipFill>
          <a:blip r:embed="rId2"/>
          <a:stretch>
            <a:fillRect/>
          </a:stretch>
        </p:blipFill>
        <p:spPr>
          <a:xfrm>
            <a:off x="522146" y="1606342"/>
            <a:ext cx="5121007" cy="4932572"/>
          </a:xfrm>
          <a:prstGeom prst="rect">
            <a:avLst/>
          </a:prstGeom>
        </p:spPr>
      </p:pic>
      <p:sp>
        <p:nvSpPr>
          <p:cNvPr id="4" name="正方形/長方形 3">
            <a:extLst>
              <a:ext uri="{FF2B5EF4-FFF2-40B4-BE49-F238E27FC236}">
                <a16:creationId xmlns:a16="http://schemas.microsoft.com/office/drawing/2014/main" id="{CE25E307-78D6-4631-B553-522745ABF8D0}"/>
              </a:ext>
            </a:extLst>
          </p:cNvPr>
          <p:cNvSpPr/>
          <p:nvPr/>
        </p:nvSpPr>
        <p:spPr>
          <a:xfrm>
            <a:off x="222322" y="138824"/>
            <a:ext cx="761747" cy="369332"/>
          </a:xfrm>
          <a:prstGeom prst="rect">
            <a:avLst/>
          </a:prstGeom>
        </p:spPr>
        <p:txBody>
          <a:bodyPr wrap="none">
            <a:spAutoFit/>
          </a:bodyPr>
          <a:lstStyle/>
          <a:p>
            <a:r>
              <a:rPr lang="en-US" altLang="ja-JP" dirty="0">
                <a:latin typeface="ＭＳ ゴシック" panose="020B0609070205080204" pitchFamily="49" charset="-128"/>
                <a:ea typeface="ＭＳ ゴシック" panose="020B0609070205080204" pitchFamily="49" charset="-128"/>
              </a:rPr>
              <a:t>P60</a:t>
            </a:r>
            <a:r>
              <a:rPr lang="ja-JP" altLang="en-US" dirty="0">
                <a:latin typeface="ＭＳ ゴシック" panose="020B0609070205080204" pitchFamily="49" charset="-128"/>
                <a:ea typeface="ＭＳ ゴシック" panose="020B0609070205080204" pitchFamily="49" charset="-128"/>
              </a:rPr>
              <a:t>　</a:t>
            </a:r>
          </a:p>
        </p:txBody>
      </p:sp>
      <p:sp>
        <p:nvSpPr>
          <p:cNvPr id="3" name="正方形/長方形 2">
            <a:extLst>
              <a:ext uri="{FF2B5EF4-FFF2-40B4-BE49-F238E27FC236}">
                <a16:creationId xmlns:a16="http://schemas.microsoft.com/office/drawing/2014/main" id="{48B98282-E4D7-4EC6-B059-30ABF6D1AA04}"/>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r>
              <a:rPr lang="ja-JP" altLang="en-US" dirty="0">
                <a:latin typeface="ＭＳ ゴシック" panose="020B0609070205080204" pitchFamily="49" charset="-128"/>
                <a:ea typeface="ＭＳ ゴシック" panose="020B0609070205080204" pitchFamily="49" charset="-128"/>
              </a:rPr>
              <a:t> 主な新規物流施設の状況</a:t>
            </a:r>
            <a:endParaRPr lang="en-US" altLang="ja-JP" dirty="0">
              <a:latin typeface="ＭＳ ゴシック" panose="020B0609070205080204" pitchFamily="49" charset="-128"/>
              <a:ea typeface="ＭＳ ゴシック" panose="020B0609070205080204" pitchFamily="49" charset="-128"/>
            </a:endParaRPr>
          </a:p>
        </p:txBody>
      </p:sp>
      <p:sp>
        <p:nvSpPr>
          <p:cNvPr id="5" name="正方形/長方形 4">
            <a:extLst>
              <a:ext uri="{FF2B5EF4-FFF2-40B4-BE49-F238E27FC236}">
                <a16:creationId xmlns:a16="http://schemas.microsoft.com/office/drawing/2014/main" id="{2E44D4DD-F712-4A9A-A2C2-6CF1CCC6B300}"/>
              </a:ext>
            </a:extLst>
          </p:cNvPr>
          <p:cNvSpPr/>
          <p:nvPr/>
        </p:nvSpPr>
        <p:spPr>
          <a:xfrm>
            <a:off x="150539" y="704315"/>
            <a:ext cx="5335861" cy="584775"/>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大阪港や箕面森町周辺を中心に物流施設の新規整備が相次いでいる。</a:t>
            </a:r>
          </a:p>
        </p:txBody>
      </p:sp>
      <p:graphicFrame>
        <p:nvGraphicFramePr>
          <p:cNvPr id="68" name="表 67">
            <a:extLst>
              <a:ext uri="{FF2B5EF4-FFF2-40B4-BE49-F238E27FC236}">
                <a16:creationId xmlns:a16="http://schemas.microsoft.com/office/drawing/2014/main" id="{5CF58B6B-CE23-4DEB-B11F-D7A07BD971D6}"/>
              </a:ext>
            </a:extLst>
          </p:cNvPr>
          <p:cNvGraphicFramePr>
            <a:graphicFrameLocks noGrp="1"/>
          </p:cNvGraphicFramePr>
          <p:nvPr>
            <p:extLst>
              <p:ext uri="{D42A27DB-BD31-4B8C-83A1-F6EECF244321}">
                <p14:modId xmlns:p14="http://schemas.microsoft.com/office/powerpoint/2010/main" val="1246285377"/>
              </p:ext>
            </p:extLst>
          </p:nvPr>
        </p:nvGraphicFramePr>
        <p:xfrm>
          <a:off x="5716626" y="626448"/>
          <a:ext cx="3119450" cy="6013856"/>
        </p:xfrm>
        <a:graphic>
          <a:graphicData uri="http://schemas.openxmlformats.org/drawingml/2006/table">
            <a:tbl>
              <a:tblPr>
                <a:tableStyleId>{5C22544A-7EE6-4342-B048-85BDC9FD1C3A}</a:tableStyleId>
              </a:tblPr>
              <a:tblGrid>
                <a:gridCol w="234198">
                  <a:extLst>
                    <a:ext uri="{9D8B030D-6E8A-4147-A177-3AD203B41FA5}">
                      <a16:colId xmlns:a16="http://schemas.microsoft.com/office/drawing/2014/main" val="20000"/>
                    </a:ext>
                  </a:extLst>
                </a:gridCol>
                <a:gridCol w="2008921">
                  <a:extLst>
                    <a:ext uri="{9D8B030D-6E8A-4147-A177-3AD203B41FA5}">
                      <a16:colId xmlns:a16="http://schemas.microsoft.com/office/drawing/2014/main" val="20001"/>
                    </a:ext>
                  </a:extLst>
                </a:gridCol>
                <a:gridCol w="876331">
                  <a:extLst>
                    <a:ext uri="{9D8B030D-6E8A-4147-A177-3AD203B41FA5}">
                      <a16:colId xmlns:a16="http://schemas.microsoft.com/office/drawing/2014/main" val="20002"/>
                    </a:ext>
                  </a:extLst>
                </a:gridCol>
              </a:tblGrid>
              <a:tr h="104838">
                <a:tc>
                  <a:txBody>
                    <a:bodyPr/>
                    <a:lstStyle/>
                    <a:p>
                      <a:pPr algn="ctr" fontAlgn="ctr"/>
                      <a:r>
                        <a:rPr lang="ja-JP" altLang="en-US" sz="700" u="none" strike="noStrike" dirty="0">
                          <a:effectLst/>
                          <a:latin typeface="HGPｺﾞｼｯｸM" panose="020B0600000000000000" pitchFamily="50" charset="-128"/>
                          <a:ea typeface="HGPｺﾞｼｯｸM" panose="020B0600000000000000" pitchFamily="50" charset="-128"/>
                        </a:rPr>
                        <a:t>番号</a:t>
                      </a:r>
                      <a:endPar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名称</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完成年／床面積（</a:t>
                      </a:r>
                      <a:r>
                        <a:rPr lang="ja-JP" altLang="en-US" sz="700" b="0" i="0" u="none" strike="noStrike" dirty="0">
                          <a:solidFill>
                            <a:schemeClr val="tx1"/>
                          </a:solidFill>
                          <a:effectLst/>
                          <a:latin typeface="HGPｺﾞｼｯｸM" panose="020B0600000000000000" pitchFamily="50" charset="-128"/>
                          <a:ea typeface="HGPｺﾞｼｯｸM" panose="020B0600000000000000" pitchFamily="50" charset="-128"/>
                        </a:rPr>
                        <a:t>㎡）</a:t>
                      </a:r>
                      <a:endPar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31464">
                <a:tc>
                  <a:txBody>
                    <a:bodyPr/>
                    <a:lstStyle/>
                    <a:p>
                      <a:pPr algn="ctr" fontAlgn="ctr"/>
                      <a:r>
                        <a:rPr lang="ja-JP" altLang="en-US" sz="700" b="0" i="0" u="none" strike="noStrike" dirty="0">
                          <a:solidFill>
                            <a:schemeClr val="tx1"/>
                          </a:solidFill>
                          <a:effectLst/>
                          <a:latin typeface="HGPｺﾞｼｯｸM" panose="020B0600000000000000" pitchFamily="50" charset="-128"/>
                          <a:ea typeface="HGPｺﾞｼｯｸM" panose="020B0600000000000000" pitchFamily="50" charset="-128"/>
                        </a:rPr>
                        <a:t>１</a:t>
                      </a:r>
                      <a:endParaRPr lang="en-US" altLang="ja-JP" sz="700" b="0" i="0" u="none" strike="noStrike" dirty="0">
                        <a:solidFill>
                          <a:schemeClr val="tx1"/>
                        </a:solidFill>
                        <a:effectLst/>
                        <a:latin typeface="HGPｺﾞｼｯｸM" panose="020B0600000000000000" pitchFamily="50" charset="-128"/>
                        <a:ea typeface="HGPｺﾞｼｯｸM" panose="020B0600000000000000"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latin typeface="Meiryo UI" pitchFamily="50" charset="-128"/>
                          <a:ea typeface="Meiryo UI" pitchFamily="50" charset="-128"/>
                          <a:cs typeface="Meiryo UI" pitchFamily="50" charset="-128"/>
                        </a:rPr>
                        <a:t>日立物流京田辺物流センター</a:t>
                      </a:r>
                      <a:endParaRPr lang="zh-TW" altLang="en-US"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　</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H27</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3.5</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1464">
                <a:tc>
                  <a:txBody>
                    <a:bodyPr/>
                    <a:lstStyle/>
                    <a:p>
                      <a:pPr algn="ctr" fontAlgn="ctr"/>
                      <a:r>
                        <a:rPr lang="ja-JP" altLang="en-US" sz="700" b="0" i="0" u="none" strike="noStrike" dirty="0">
                          <a:solidFill>
                            <a:schemeClr val="tx1"/>
                          </a:solidFill>
                          <a:effectLst/>
                          <a:latin typeface="HGPｺﾞｼｯｸM" panose="020B0600000000000000" pitchFamily="50" charset="-128"/>
                          <a:ea typeface="HGPｺﾞｼｯｸM" panose="020B0600000000000000" pitchFamily="50" charset="-128"/>
                        </a:rPr>
                        <a:t>２</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latin typeface="Meiryo UI" pitchFamily="50" charset="-128"/>
                          <a:ea typeface="Meiryo UI" pitchFamily="50" charset="-128"/>
                          <a:cs typeface="Meiryo UI" pitchFamily="50" charset="-128"/>
                        </a:rPr>
                        <a:t>オリックス物流拠点施設</a:t>
                      </a:r>
                      <a:endParaRPr lang="en-US" altLang="ja-JP"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　</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H27</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2.0</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31464">
                <a:tc>
                  <a:txBody>
                    <a:bodyPr/>
                    <a:lstStyle/>
                    <a:p>
                      <a:pPr algn="ctr" fontAlgn="ctr"/>
                      <a:r>
                        <a:rPr lang="ja-JP" altLang="en-US" sz="700" b="0" i="0" u="none" strike="noStrike" dirty="0">
                          <a:solidFill>
                            <a:schemeClr val="tx1"/>
                          </a:solidFill>
                          <a:effectLst/>
                          <a:latin typeface="HGPｺﾞｼｯｸM" panose="020B0600000000000000" pitchFamily="50" charset="-128"/>
                          <a:ea typeface="HGPｺﾞｼｯｸM" panose="020B0600000000000000" pitchFamily="50" charset="-128"/>
                        </a:rPr>
                        <a:t>３</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en-US" altLang="ja-JP" sz="900" dirty="0">
                          <a:latin typeface="Meiryo UI" pitchFamily="50" charset="-128"/>
                          <a:ea typeface="Meiryo UI" pitchFamily="50" charset="-128"/>
                          <a:cs typeface="Meiryo UI" pitchFamily="50" charset="-128"/>
                        </a:rPr>
                        <a:t>GLP</a:t>
                      </a:r>
                      <a:r>
                        <a:rPr lang="ja-JP" altLang="en-US" sz="900" dirty="0">
                          <a:latin typeface="Meiryo UI" pitchFamily="50" charset="-128"/>
                          <a:ea typeface="Meiryo UI" pitchFamily="50" charset="-128"/>
                          <a:cs typeface="Meiryo UI" pitchFamily="50" charset="-128"/>
                        </a:rPr>
                        <a:t>寝屋川</a:t>
                      </a:r>
                      <a:endParaRPr lang="zh-TW" altLang="en-US"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128016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　</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H30</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2.6</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31464">
                <a:tc>
                  <a:txBody>
                    <a:bodyPr/>
                    <a:lstStyle/>
                    <a:p>
                      <a:pPr algn="ctr" fontAlgn="ctr"/>
                      <a:r>
                        <a:rPr lang="ja-JP" altLang="en-US" sz="700" b="0" i="0" u="none" strike="noStrike" dirty="0">
                          <a:solidFill>
                            <a:schemeClr val="tx1"/>
                          </a:solidFill>
                          <a:effectLst/>
                          <a:latin typeface="HGPｺﾞｼｯｸM" panose="020B0600000000000000" pitchFamily="50" charset="-128"/>
                          <a:ea typeface="HGPｺﾞｼｯｸM" panose="020B0600000000000000" pitchFamily="50" charset="-128"/>
                        </a:rPr>
                        <a:t>４</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latin typeface="Meiryo UI" pitchFamily="50" charset="-128"/>
                          <a:ea typeface="Meiryo UI" pitchFamily="50" charset="-128"/>
                          <a:cs typeface="Meiryo UI" pitchFamily="50" charset="-128"/>
                        </a:rPr>
                        <a:t>ロジスティクスパーク堺</a:t>
                      </a:r>
                      <a:endParaRPr lang="zh-TW" altLang="en-US"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　  </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H26</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13.3</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31464">
                <a:tc>
                  <a:txBody>
                    <a:bodyPr/>
                    <a:lstStyle/>
                    <a:p>
                      <a:pPr algn="ctr" fontAlgn="ctr"/>
                      <a:r>
                        <a:rPr lang="ja-JP" altLang="en-US" sz="700" b="0" i="0" u="none" strike="noStrike" dirty="0">
                          <a:solidFill>
                            <a:schemeClr val="tx1"/>
                          </a:solidFill>
                          <a:effectLst/>
                          <a:latin typeface="HGPｺﾞｼｯｸM" panose="020B0600000000000000" pitchFamily="50" charset="-128"/>
                          <a:ea typeface="HGPｺﾞｼｯｸM" panose="020B0600000000000000" pitchFamily="50" charset="-128"/>
                        </a:rPr>
                        <a:t>５</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latin typeface="Meiryo UI" pitchFamily="50" charset="-128"/>
                          <a:ea typeface="Meiryo UI" pitchFamily="50" charset="-128"/>
                          <a:cs typeface="Meiryo UI" pitchFamily="50" charset="-128"/>
                        </a:rPr>
                        <a:t>グッドマン堺</a:t>
                      </a:r>
                      <a:endParaRPr lang="zh-TW" altLang="en-US"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128016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 　 </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H26</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14.9</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31464">
                <a:tc>
                  <a:txBody>
                    <a:bodyPr/>
                    <a:lstStyle/>
                    <a:p>
                      <a:pPr algn="ctr" fontAlgn="ctr"/>
                      <a:r>
                        <a:rPr lang="ja-JP" altLang="en-US" sz="700" b="0" i="0" u="none" strike="noStrike" dirty="0">
                          <a:solidFill>
                            <a:schemeClr val="tx1"/>
                          </a:solidFill>
                          <a:effectLst/>
                          <a:latin typeface="HGPｺﾞｼｯｸM" panose="020B0600000000000000" pitchFamily="50" charset="-128"/>
                          <a:ea typeface="HGPｺﾞｼｯｸM" panose="020B0600000000000000" pitchFamily="50" charset="-128"/>
                        </a:rPr>
                        <a:t>６</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latin typeface="Meiryo UI" pitchFamily="50" charset="-128"/>
                          <a:ea typeface="Meiryo UI" pitchFamily="50" charset="-128"/>
                          <a:cs typeface="Meiryo UI" pitchFamily="50" charset="-128"/>
                        </a:rPr>
                        <a:t>アイミッションズパーク堺</a:t>
                      </a:r>
                      <a:endParaRPr lang="zh-TW" altLang="en-US"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1280160" rtl="0" eaLnBrk="1" fontAlgn="ctr" latinLnBrk="0" hangingPunct="1">
                        <a:lnSpc>
                          <a:spcPct val="100000"/>
                        </a:lnSpc>
                        <a:spcBef>
                          <a:spcPts val="0"/>
                        </a:spcBef>
                        <a:spcAft>
                          <a:spcPts val="0"/>
                        </a:spcAft>
                        <a:buClrTx/>
                        <a:buSzTx/>
                        <a:buFontTx/>
                        <a:buNone/>
                        <a:tabLst/>
                        <a:defRPr/>
                      </a:pPr>
                      <a:r>
                        <a:rPr lang="ja-JP" altLang="en-US" sz="400" b="0" i="0" u="none" strike="noStrike" dirty="0">
                          <a:solidFill>
                            <a:schemeClr val="tx1"/>
                          </a:solidFill>
                          <a:effectLst/>
                          <a:latin typeface="HGPｺﾞｼｯｸM" panose="020B0600000000000000" pitchFamily="50" charset="-128"/>
                          <a:ea typeface="HGPｺﾞｼｯｸM" panose="020B0600000000000000" pitchFamily="50" charset="-128"/>
                        </a:rPr>
                        <a:t>　    </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H28</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12.5</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31464">
                <a:tc>
                  <a:txBody>
                    <a:bodyPr/>
                    <a:lstStyle/>
                    <a:p>
                      <a:pPr algn="ctr" fontAlgn="ctr"/>
                      <a:r>
                        <a:rPr lang="ja-JP" altLang="en-US" sz="700" b="0" i="0" u="none" strike="noStrike" dirty="0">
                          <a:solidFill>
                            <a:schemeClr val="tx1"/>
                          </a:solidFill>
                          <a:effectLst/>
                          <a:latin typeface="HGPｺﾞｼｯｸM" panose="020B0600000000000000" pitchFamily="50" charset="-128"/>
                          <a:ea typeface="HGPｺﾞｼｯｸM" panose="020B0600000000000000" pitchFamily="50" charset="-128"/>
                        </a:rPr>
                        <a:t>７</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latin typeface="Meiryo UI" pitchFamily="50" charset="-128"/>
                          <a:ea typeface="Meiryo UI" pitchFamily="50" charset="-128"/>
                          <a:cs typeface="Meiryo UI" pitchFamily="50" charset="-128"/>
                        </a:rPr>
                        <a:t>プロロジスパーク大阪５</a:t>
                      </a:r>
                      <a:endParaRPr lang="zh-TW" altLang="en-US"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1280160" rtl="0" eaLnBrk="1" fontAlgn="ctr" latinLnBrk="0" hangingPunct="1">
                        <a:lnSpc>
                          <a:spcPct val="100000"/>
                        </a:lnSpc>
                        <a:spcBef>
                          <a:spcPts val="0"/>
                        </a:spcBef>
                        <a:spcAft>
                          <a:spcPts val="0"/>
                        </a:spcAft>
                        <a:buClrTx/>
                        <a:buSzTx/>
                        <a:buFontTx/>
                        <a:buNone/>
                        <a:tabLst/>
                        <a:defRPr/>
                      </a:pP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  H27</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2.3</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31464">
                <a:tc>
                  <a:txBody>
                    <a:bodyPr/>
                    <a:lstStyle/>
                    <a:p>
                      <a:pPr algn="ctr" fontAlgn="ctr"/>
                      <a:r>
                        <a:rPr lang="ja-JP" altLang="en-US" sz="700" b="0" i="0" u="none" strike="noStrike" dirty="0">
                          <a:solidFill>
                            <a:schemeClr val="tx1"/>
                          </a:solidFill>
                          <a:effectLst/>
                          <a:latin typeface="HGPｺﾞｼｯｸM" panose="020B0600000000000000" pitchFamily="50" charset="-128"/>
                          <a:ea typeface="HGPｺﾞｼｯｸM" panose="020B0600000000000000" pitchFamily="50" charset="-128"/>
                        </a:rPr>
                        <a:t>８</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en-US" altLang="ja-JP" sz="900" dirty="0">
                          <a:latin typeface="Meiryo UI" pitchFamily="50" charset="-128"/>
                          <a:ea typeface="Meiryo UI" pitchFamily="50" charset="-128"/>
                          <a:cs typeface="Meiryo UI" pitchFamily="50" charset="-128"/>
                        </a:rPr>
                        <a:t>SG</a:t>
                      </a:r>
                      <a:r>
                        <a:rPr lang="ja-JP" altLang="en-US" sz="900" dirty="0">
                          <a:latin typeface="Meiryo UI" pitchFamily="50" charset="-128"/>
                          <a:ea typeface="Meiryo UI" pitchFamily="50" charset="-128"/>
                          <a:cs typeface="Meiryo UI" pitchFamily="50" charset="-128"/>
                        </a:rPr>
                        <a:t>リアルティ舞洲</a:t>
                      </a:r>
                      <a:endParaRPr lang="zh-TW" altLang="en-US"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　 </a:t>
                      </a:r>
                      <a:r>
                        <a:rPr lang="ja-JP" altLang="en-US" sz="900" b="0" i="0" u="none" strike="noStrike" baseline="0" dirty="0">
                          <a:solidFill>
                            <a:schemeClr val="tx1"/>
                          </a:solidFill>
                          <a:effectLst/>
                          <a:latin typeface="HGPｺﾞｼｯｸM" panose="020B0600000000000000" pitchFamily="50" charset="-128"/>
                          <a:ea typeface="HGPｺﾞｼｯｸM" panose="020B0600000000000000" pitchFamily="50" charset="-128"/>
                        </a:rPr>
                        <a:t> </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H26</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11.2</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31464">
                <a:tc>
                  <a:txBody>
                    <a:bodyPr/>
                    <a:lstStyle/>
                    <a:p>
                      <a:pPr algn="ctr" fontAlgn="ctr"/>
                      <a:r>
                        <a:rPr lang="ja-JP" altLang="en-US" sz="700" b="0" i="0" u="none" strike="noStrike" dirty="0">
                          <a:solidFill>
                            <a:schemeClr val="tx1"/>
                          </a:solidFill>
                          <a:effectLst/>
                          <a:latin typeface="HGPｺﾞｼｯｸM" panose="020B0600000000000000" pitchFamily="50" charset="-128"/>
                          <a:ea typeface="HGPｺﾞｼｯｸM" panose="020B0600000000000000" pitchFamily="50" charset="-128"/>
                        </a:rPr>
                        <a:t>９</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latin typeface="Meiryo UI" pitchFamily="50" charset="-128"/>
                          <a:ea typeface="Meiryo UI" pitchFamily="50" charset="-128"/>
                          <a:cs typeface="Meiryo UI" pitchFamily="50" charset="-128"/>
                        </a:rPr>
                        <a:t>（仮称）</a:t>
                      </a:r>
                      <a:r>
                        <a:rPr lang="en-US" altLang="ja-JP" sz="900" dirty="0">
                          <a:latin typeface="Meiryo UI" pitchFamily="50" charset="-128"/>
                          <a:ea typeface="Meiryo UI" pitchFamily="50" charset="-128"/>
                          <a:cs typeface="Meiryo UI" pitchFamily="50" charset="-128"/>
                        </a:rPr>
                        <a:t>DPL</a:t>
                      </a:r>
                      <a:r>
                        <a:rPr lang="ja-JP" altLang="en-US" sz="900" dirty="0">
                          <a:latin typeface="Meiryo UI" pitchFamily="50" charset="-128"/>
                          <a:ea typeface="Meiryo UI" pitchFamily="50" charset="-128"/>
                          <a:cs typeface="Meiryo UI" pitchFamily="50" charset="-128"/>
                        </a:rPr>
                        <a:t>大阪舞洲</a:t>
                      </a:r>
                      <a:endParaRPr lang="en-US" altLang="ja-JP"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400" b="0" i="0" u="none" strike="noStrike" dirty="0">
                          <a:solidFill>
                            <a:schemeClr val="tx1"/>
                          </a:solidFill>
                          <a:effectLst/>
                          <a:latin typeface="HGPｺﾞｼｯｸM" panose="020B0600000000000000" pitchFamily="50" charset="-128"/>
                          <a:ea typeface="HGPｺﾞｼｯｸM" panose="020B0600000000000000" pitchFamily="50" charset="-128"/>
                        </a:rPr>
                        <a:t> </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H28</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5.0</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31464">
                <a:tc>
                  <a:txBody>
                    <a:bodyPr/>
                    <a:lstStyle/>
                    <a:p>
                      <a:pPr algn="ctr" fontAlgn="ctr"/>
                      <a:r>
                        <a:rPr lang="en-US" altLang="ja-JP" sz="700" b="0" i="0" u="none" strike="noStrike" dirty="0">
                          <a:solidFill>
                            <a:schemeClr val="tx1"/>
                          </a:solidFill>
                          <a:effectLst/>
                          <a:latin typeface="HGPｺﾞｼｯｸM" panose="020B0600000000000000" pitchFamily="50" charset="-128"/>
                          <a:ea typeface="HGPｺﾞｼｯｸM" panose="020B0600000000000000" pitchFamily="50" charset="-128"/>
                        </a:rPr>
                        <a:t>10</a:t>
                      </a:r>
                      <a:endParaRPr lang="ja-JP" altLang="en-US" sz="700" b="0" i="0" u="none" strike="noStrike" dirty="0">
                        <a:solidFill>
                          <a:schemeClr val="tx1"/>
                        </a:solidFill>
                        <a:effectLst/>
                        <a:latin typeface="HGPｺﾞｼｯｸM" panose="020B0600000000000000" pitchFamily="50" charset="-128"/>
                        <a:ea typeface="HGPｺﾞｼｯｸM" panose="020B0600000000000000"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latin typeface="Meiryo UI" pitchFamily="50" charset="-128"/>
                          <a:ea typeface="Meiryo UI" pitchFamily="50" charset="-128"/>
                          <a:cs typeface="Meiryo UI" pitchFamily="50" charset="-128"/>
                        </a:rPr>
                        <a:t>プロロジスパーク尼崎３</a:t>
                      </a:r>
                      <a:endParaRPr lang="en-US" altLang="ja-JP"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　</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H25</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4.4</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131464">
                <a:tc>
                  <a:txBody>
                    <a:bodyPr/>
                    <a:lstStyle/>
                    <a:p>
                      <a:pPr algn="ctr" fontAlgn="ctr"/>
                      <a:r>
                        <a:rPr lang="ja-JP" altLang="en-US" sz="700" b="0" i="0" u="none" strike="noStrike" dirty="0">
                          <a:solidFill>
                            <a:schemeClr val="tx1"/>
                          </a:solidFill>
                          <a:effectLst/>
                          <a:latin typeface="HGPｺﾞｼｯｸM" panose="020B0600000000000000" pitchFamily="50" charset="-128"/>
                          <a:ea typeface="HGPｺﾞｼｯｸM" panose="020B0600000000000000" pitchFamily="50" charset="-128"/>
                        </a:rPr>
                        <a:t>１１</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en-US" altLang="ja-JP" sz="900" dirty="0">
                          <a:latin typeface="Meiryo UI" pitchFamily="50" charset="-128"/>
                          <a:ea typeface="Meiryo UI" pitchFamily="50" charset="-128"/>
                          <a:cs typeface="Meiryo UI" pitchFamily="50" charset="-128"/>
                        </a:rPr>
                        <a:t>GLP</a:t>
                      </a:r>
                      <a:r>
                        <a:rPr lang="ja-JP" altLang="en-US" sz="900" dirty="0">
                          <a:latin typeface="Meiryo UI" pitchFamily="50" charset="-128"/>
                          <a:ea typeface="Meiryo UI" pitchFamily="50" charset="-128"/>
                          <a:cs typeface="Meiryo UI" pitchFamily="50" charset="-128"/>
                        </a:rPr>
                        <a:t>鳴尾浜</a:t>
                      </a:r>
                      <a:endParaRPr lang="en-US" altLang="ja-JP"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　 </a:t>
                      </a:r>
                      <a:r>
                        <a:rPr lang="ja-JP" altLang="en-US" sz="900" b="0" i="0" u="none" strike="noStrike" baseline="0" dirty="0">
                          <a:solidFill>
                            <a:schemeClr val="tx1"/>
                          </a:solidFill>
                          <a:effectLst/>
                          <a:latin typeface="HGPｺﾞｼｯｸM" panose="020B0600000000000000" pitchFamily="50" charset="-128"/>
                          <a:ea typeface="HGPｺﾞｼｯｸM" panose="020B0600000000000000" pitchFamily="50" charset="-128"/>
                        </a:rPr>
                        <a:t> </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H27</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11.1</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131464">
                <a:tc>
                  <a:txBody>
                    <a:bodyPr/>
                    <a:lstStyle/>
                    <a:p>
                      <a:pPr algn="ctr" fontAlgn="ctr"/>
                      <a:r>
                        <a:rPr lang="ja-JP" altLang="en-US" sz="700" b="0" i="0" u="none" strike="noStrike" dirty="0">
                          <a:solidFill>
                            <a:schemeClr val="tx1"/>
                          </a:solidFill>
                          <a:effectLst/>
                          <a:latin typeface="HGPｺﾞｼｯｸM" panose="020B0600000000000000" pitchFamily="50" charset="-128"/>
                          <a:ea typeface="HGPｺﾞｼｯｸM" panose="020B0600000000000000" pitchFamily="50" charset="-128"/>
                        </a:rPr>
                        <a:t>１２</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latin typeface="Meiryo UI" pitchFamily="50" charset="-128"/>
                          <a:ea typeface="Meiryo UI" pitchFamily="50" charset="-128"/>
                          <a:cs typeface="Meiryo UI" pitchFamily="50" charset="-128"/>
                        </a:rPr>
                        <a:t>シモハナ物流六甲アイランドセンター</a:t>
                      </a:r>
                      <a:endParaRPr lang="en-US" altLang="ja-JP"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　</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H24</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2.2</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180746">
                <a:tc>
                  <a:txBody>
                    <a:bodyPr/>
                    <a:lstStyle/>
                    <a:p>
                      <a:pPr algn="ctr" fontAlgn="ctr"/>
                      <a:r>
                        <a:rPr lang="ja-JP" altLang="en-US" sz="700" b="0" i="0" u="none" strike="noStrike" dirty="0">
                          <a:solidFill>
                            <a:schemeClr val="tx1"/>
                          </a:solidFill>
                          <a:effectLst/>
                          <a:latin typeface="HGPｺﾞｼｯｸM" panose="020B0600000000000000" pitchFamily="50" charset="-128"/>
                          <a:ea typeface="HGPｺﾞｼｯｸM" panose="020B0600000000000000" pitchFamily="50" charset="-128"/>
                        </a:rPr>
                        <a:t>１３</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latin typeface="Meiryo UI" pitchFamily="50" charset="-128"/>
                          <a:ea typeface="Meiryo UI" pitchFamily="50" charset="-128"/>
                          <a:cs typeface="Meiryo UI" pitchFamily="50" charset="-128"/>
                        </a:rPr>
                        <a:t>上組神戸空港島第二ロジスティックセンター</a:t>
                      </a:r>
                      <a:endParaRPr lang="en-US" altLang="ja-JP"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400" b="0" i="0" u="none" strike="noStrike" dirty="0">
                          <a:solidFill>
                            <a:schemeClr val="tx1"/>
                          </a:solidFill>
                          <a:effectLst/>
                          <a:latin typeface="HGPｺﾞｼｯｸM" panose="020B0600000000000000" pitchFamily="50" charset="-128"/>
                          <a:ea typeface="HGPｺﾞｼｯｸM" panose="020B0600000000000000" pitchFamily="50" charset="-128"/>
                        </a:rPr>
                        <a:t> </a:t>
                      </a:r>
                      <a:r>
                        <a:rPr lang="en-US" altLang="ja-JP" sz="400" b="0" i="0" u="none" strike="noStrike" baseline="0" dirty="0">
                          <a:solidFill>
                            <a:schemeClr val="tx1"/>
                          </a:solidFill>
                          <a:effectLst/>
                          <a:latin typeface="HGPｺﾞｼｯｸM" panose="020B0600000000000000" pitchFamily="50" charset="-128"/>
                          <a:ea typeface="HGPｺﾞｼｯｸM" panose="020B0600000000000000" pitchFamily="50" charset="-128"/>
                        </a:rPr>
                        <a:t>  </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H28</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3.6</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131464">
                <a:tc>
                  <a:txBody>
                    <a:bodyPr/>
                    <a:lstStyle/>
                    <a:p>
                      <a:pPr algn="ctr" fontAlgn="ctr"/>
                      <a:r>
                        <a:rPr lang="ja-JP" altLang="en-US" sz="700" b="0" i="0" u="none" strike="noStrike" dirty="0">
                          <a:solidFill>
                            <a:schemeClr val="tx1"/>
                          </a:solidFill>
                          <a:effectLst/>
                          <a:latin typeface="HGPｺﾞｼｯｸM" panose="020B0600000000000000" pitchFamily="50" charset="-128"/>
                          <a:ea typeface="HGPｺﾞｼｯｸM" panose="020B0600000000000000" pitchFamily="50" charset="-128"/>
                        </a:rPr>
                        <a:t>１４</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en-US" altLang="ja-JP" sz="900" dirty="0">
                          <a:latin typeface="Meiryo UI" pitchFamily="50" charset="-128"/>
                          <a:ea typeface="Meiryo UI" pitchFamily="50" charset="-128"/>
                          <a:cs typeface="Meiryo UI" pitchFamily="50" charset="-128"/>
                        </a:rPr>
                        <a:t>HSCSJ</a:t>
                      </a:r>
                      <a:r>
                        <a:rPr lang="ja-JP" altLang="en-US" sz="900" dirty="0">
                          <a:latin typeface="Meiryo UI" pitchFamily="50" charset="-128"/>
                          <a:ea typeface="Meiryo UI" pitchFamily="50" charset="-128"/>
                          <a:cs typeface="Meiryo UI" pitchFamily="50" charset="-128"/>
                        </a:rPr>
                        <a:t>関西</a:t>
                      </a:r>
                      <a:r>
                        <a:rPr lang="en-US" altLang="ja-JP" sz="900" dirty="0">
                          <a:latin typeface="Meiryo UI" pitchFamily="50" charset="-128"/>
                          <a:ea typeface="Meiryo UI" pitchFamily="50" charset="-128"/>
                          <a:cs typeface="Meiryo UI" pitchFamily="50" charset="-128"/>
                        </a:rPr>
                        <a:t>Hub/DC</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1280160" rtl="0" eaLnBrk="1" fontAlgn="ctr" latinLnBrk="0" hangingPunct="1">
                        <a:lnSpc>
                          <a:spcPct val="100000"/>
                        </a:lnSpc>
                        <a:spcBef>
                          <a:spcPts val="0"/>
                        </a:spcBef>
                        <a:spcAft>
                          <a:spcPts val="0"/>
                        </a:spcAft>
                        <a:buClrTx/>
                        <a:buSzTx/>
                        <a:buFontTx/>
                        <a:buNone/>
                        <a:tabLst/>
                        <a:defRPr/>
                      </a:pPr>
                      <a:r>
                        <a:rPr lang="en-US" altLang="ja-JP" sz="400" b="0" i="0" u="none" strike="noStrike" dirty="0">
                          <a:solidFill>
                            <a:schemeClr val="tx1"/>
                          </a:solidFill>
                          <a:effectLst/>
                          <a:latin typeface="HGPｺﾞｼｯｸM" panose="020B0600000000000000" pitchFamily="50" charset="-128"/>
                          <a:ea typeface="HGPｺﾞｼｯｸM" panose="020B0600000000000000" pitchFamily="50" charset="-128"/>
                        </a:rPr>
                        <a:t> </a:t>
                      </a:r>
                      <a:r>
                        <a:rPr lang="ja-JP" altLang="en-US" sz="400" b="0" i="0" u="none" strike="noStrike" dirty="0">
                          <a:solidFill>
                            <a:schemeClr val="tx1"/>
                          </a:solidFill>
                          <a:effectLst/>
                          <a:latin typeface="HGPｺﾞｼｯｸM" panose="020B0600000000000000" pitchFamily="50" charset="-128"/>
                          <a:ea typeface="HGPｺﾞｼｯｸM" panose="020B0600000000000000" pitchFamily="50" charset="-128"/>
                        </a:rPr>
                        <a:t>　</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H28</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3.2</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251279">
                <a:tc>
                  <a:txBody>
                    <a:bodyPr/>
                    <a:lstStyle/>
                    <a:p>
                      <a:pPr algn="ctr" fontAlgn="ctr"/>
                      <a:r>
                        <a:rPr lang="ja-JP" altLang="en-US" sz="700" b="0" i="0" u="none" strike="noStrike" dirty="0">
                          <a:solidFill>
                            <a:schemeClr val="tx1"/>
                          </a:solidFill>
                          <a:effectLst/>
                          <a:latin typeface="HGPｺﾞｼｯｸM" panose="020B0600000000000000" pitchFamily="50" charset="-128"/>
                          <a:ea typeface="HGPｺﾞｼｯｸM" panose="020B0600000000000000" pitchFamily="50" charset="-128"/>
                        </a:rPr>
                        <a:t>１５</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solidFill>
                            <a:schemeClr val="tx1"/>
                          </a:solidFill>
                          <a:latin typeface="Meiryo UI" pitchFamily="50" charset="-128"/>
                          <a:ea typeface="Meiryo UI" pitchFamily="50" charset="-128"/>
                          <a:cs typeface="Meiryo UI" pitchFamily="50" charset="-128"/>
                        </a:rPr>
                        <a:t>上組　ポートアイランド総合物流センター</a:t>
                      </a:r>
                      <a:endParaRPr lang="en-US" altLang="ja-JP" sz="900" dirty="0">
                        <a:solidFill>
                          <a:schemeClr val="tx1"/>
                        </a:solidFill>
                        <a:latin typeface="Meiryo UI" pitchFamily="50" charset="-128"/>
                        <a:ea typeface="Meiryo UI" pitchFamily="50" charset="-128"/>
                        <a:cs typeface="Meiryo UI" pitchFamily="50" charset="-128"/>
                      </a:endParaRPr>
                    </a:p>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solidFill>
                            <a:schemeClr val="tx1"/>
                          </a:solidFill>
                          <a:latin typeface="Meiryo UI" pitchFamily="50" charset="-128"/>
                          <a:ea typeface="Meiryo UI" pitchFamily="50" charset="-128"/>
                          <a:cs typeface="Meiryo UI" pitchFamily="50" charset="-128"/>
                        </a:rPr>
                        <a:t>ニトリ物流センター　　　　　　　　　　　　　　　　　　　　　</a:t>
                      </a:r>
                      <a:endParaRPr lang="en-US" altLang="ja-JP" sz="900" dirty="0">
                        <a:solidFill>
                          <a:schemeClr val="tx1"/>
                        </a:solidFill>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  </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H24</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6.7</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endPar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endParaRPr>
                    </a:p>
                    <a:p>
                      <a:pPr algn="r" fontAlgn="ctr"/>
                      <a:r>
                        <a:rPr lang="en-US" altLang="ja-JP" sz="500" b="0" i="0" u="none" strike="noStrike" dirty="0">
                          <a:solidFill>
                            <a:schemeClr val="tx1"/>
                          </a:solidFill>
                          <a:effectLst/>
                          <a:latin typeface="HGPｺﾞｼｯｸM" panose="020B0600000000000000" pitchFamily="50" charset="-128"/>
                          <a:ea typeface="HGPｺﾞｼｯｸM" panose="020B0600000000000000" pitchFamily="50" charset="-128"/>
                        </a:rPr>
                        <a:t> </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H29</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3.2</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251279">
                <a:tc>
                  <a:txBody>
                    <a:bodyPr/>
                    <a:lstStyle/>
                    <a:p>
                      <a:pPr algn="ctr" fontAlgn="ctr"/>
                      <a:r>
                        <a:rPr lang="ja-JP" altLang="en-US" sz="700" b="0" i="0" u="none" strike="noStrike" dirty="0">
                          <a:solidFill>
                            <a:schemeClr val="tx1"/>
                          </a:solidFill>
                          <a:effectLst/>
                          <a:latin typeface="HGPｺﾞｼｯｸM" panose="020B0600000000000000" pitchFamily="50" charset="-128"/>
                          <a:ea typeface="HGPｺﾞｼｯｸM" panose="020B0600000000000000" pitchFamily="50" charset="-128"/>
                        </a:rPr>
                        <a:t>１６</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solidFill>
                            <a:schemeClr val="tx1"/>
                          </a:solidFill>
                          <a:latin typeface="Meiryo UI" pitchFamily="50" charset="-128"/>
                          <a:ea typeface="Meiryo UI" pitchFamily="50" charset="-128"/>
                          <a:cs typeface="Meiryo UI" pitchFamily="50" charset="-128"/>
                        </a:rPr>
                        <a:t>三井倉庫西神戸</a:t>
                      </a:r>
                      <a:r>
                        <a:rPr lang="en-US" altLang="ja-JP" sz="900" dirty="0">
                          <a:solidFill>
                            <a:schemeClr val="tx1"/>
                          </a:solidFill>
                          <a:latin typeface="Meiryo UI" pitchFamily="50" charset="-128"/>
                          <a:ea typeface="Meiryo UI" pitchFamily="50" charset="-128"/>
                          <a:cs typeface="Meiryo UI" pitchFamily="50" charset="-128"/>
                        </a:rPr>
                        <a:t>Ⅱ</a:t>
                      </a:r>
                    </a:p>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solidFill>
                            <a:schemeClr val="tx1"/>
                          </a:solidFill>
                          <a:latin typeface="Meiryo UI" pitchFamily="50" charset="-128"/>
                          <a:ea typeface="Meiryo UI" pitchFamily="50" charset="-128"/>
                          <a:cs typeface="Meiryo UI" pitchFamily="50" charset="-128"/>
                        </a:rPr>
                        <a:t>三菱倉庫</a:t>
                      </a:r>
                      <a:endParaRPr lang="en-US" altLang="ja-JP" sz="900" dirty="0">
                        <a:solidFill>
                          <a:schemeClr val="tx1"/>
                        </a:solidFill>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 　</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H27</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1.3</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endPar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endParaRPr>
                    </a:p>
                    <a:p>
                      <a:pPr algn="r" fontAlgn="ctr"/>
                      <a:r>
                        <a:rPr lang="en-US" altLang="ja-JP" sz="400" b="0" i="0" u="none" strike="noStrike" dirty="0">
                          <a:solidFill>
                            <a:schemeClr val="tx1"/>
                          </a:solidFill>
                          <a:effectLst/>
                          <a:latin typeface="HGPｺﾞｼｯｸM" panose="020B0600000000000000" pitchFamily="50" charset="-128"/>
                          <a:ea typeface="HGPｺﾞｼｯｸM" panose="020B0600000000000000" pitchFamily="50" charset="-128"/>
                        </a:rPr>
                        <a:t> </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H30</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5.6</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265011">
                <a:tc>
                  <a:txBody>
                    <a:bodyPr/>
                    <a:lstStyle/>
                    <a:p>
                      <a:pPr algn="ctr" fontAlgn="ctr"/>
                      <a:r>
                        <a:rPr lang="ja-JP" altLang="en-US" sz="700" b="0" i="0" u="none" strike="noStrike" dirty="0">
                          <a:solidFill>
                            <a:schemeClr val="tx1"/>
                          </a:solidFill>
                          <a:effectLst/>
                          <a:latin typeface="HGPｺﾞｼｯｸM" panose="020B0600000000000000" pitchFamily="50" charset="-128"/>
                          <a:ea typeface="HGPｺﾞｼｯｸM" panose="020B0600000000000000" pitchFamily="50" charset="-128"/>
                        </a:rPr>
                        <a:t>１７</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solidFill>
                            <a:schemeClr val="tx1"/>
                          </a:solidFill>
                          <a:latin typeface="Meiryo UI" pitchFamily="50" charset="-128"/>
                          <a:ea typeface="Meiryo UI" pitchFamily="50" charset="-128"/>
                          <a:cs typeface="Meiryo UI" pitchFamily="50" charset="-128"/>
                        </a:rPr>
                        <a:t>プロロジスパーク神戸</a:t>
                      </a:r>
                      <a:endParaRPr lang="en-US" altLang="ja-JP" sz="900" dirty="0">
                        <a:solidFill>
                          <a:schemeClr val="tx1"/>
                        </a:solidFill>
                        <a:latin typeface="Meiryo UI" pitchFamily="50" charset="-128"/>
                        <a:ea typeface="Meiryo UI" pitchFamily="50" charset="-128"/>
                        <a:cs typeface="Meiryo UI" pitchFamily="50" charset="-128"/>
                      </a:endParaRPr>
                    </a:p>
                    <a:p>
                      <a:pPr marL="0" marR="0" indent="0" algn="l" defTabSz="1280160" rtl="0" eaLnBrk="1" fontAlgn="ctr" latinLnBrk="0" hangingPunct="1">
                        <a:lnSpc>
                          <a:spcPct val="100000"/>
                        </a:lnSpc>
                        <a:spcBef>
                          <a:spcPts val="0"/>
                        </a:spcBef>
                        <a:spcAft>
                          <a:spcPts val="0"/>
                        </a:spcAft>
                        <a:buClrTx/>
                        <a:buSzTx/>
                        <a:buFontTx/>
                        <a:buNone/>
                        <a:tabLst/>
                        <a:defRPr/>
                      </a:pPr>
                      <a:r>
                        <a:rPr lang="en-US" altLang="ja-JP" sz="900" dirty="0">
                          <a:solidFill>
                            <a:schemeClr val="tx1"/>
                          </a:solidFill>
                          <a:latin typeface="Meiryo UI" pitchFamily="50" charset="-128"/>
                          <a:ea typeface="Meiryo UI" pitchFamily="50" charset="-128"/>
                          <a:cs typeface="Meiryo UI" pitchFamily="50" charset="-128"/>
                        </a:rPr>
                        <a:t>GLP</a:t>
                      </a:r>
                      <a:r>
                        <a:rPr lang="ja-JP" altLang="en-US" sz="900" dirty="0">
                          <a:solidFill>
                            <a:schemeClr val="tx1"/>
                          </a:solidFill>
                          <a:latin typeface="Meiryo UI" pitchFamily="50" charset="-128"/>
                          <a:ea typeface="Meiryo UI" pitchFamily="50" charset="-128"/>
                          <a:cs typeface="Meiryo UI" pitchFamily="50" charset="-128"/>
                        </a:rPr>
                        <a:t>神戸西</a:t>
                      </a:r>
                      <a:endParaRPr lang="en-US" altLang="ja-JP" sz="900" dirty="0">
                        <a:solidFill>
                          <a:schemeClr val="tx1"/>
                        </a:solidFill>
                        <a:latin typeface="Meiryo UI" pitchFamily="50" charset="-128"/>
                        <a:ea typeface="Meiryo UI" pitchFamily="50" charset="-128"/>
                        <a:cs typeface="Meiryo UI" pitchFamily="50" charset="-128"/>
                      </a:endParaRPr>
                    </a:p>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solidFill>
                            <a:schemeClr val="tx1"/>
                          </a:solidFill>
                          <a:latin typeface="Meiryo UI" pitchFamily="50" charset="-128"/>
                          <a:ea typeface="Meiryo UI" pitchFamily="50" charset="-128"/>
                          <a:cs typeface="Meiryo UI" pitchFamily="50" charset="-128"/>
                        </a:rPr>
                        <a:t>山九西神戸物流センター</a:t>
                      </a:r>
                      <a:endParaRPr lang="en-US" altLang="ja-JP" sz="900" dirty="0">
                        <a:solidFill>
                          <a:schemeClr val="tx1"/>
                        </a:solidFill>
                        <a:latin typeface="Meiryo UI" pitchFamily="50" charset="-128"/>
                        <a:ea typeface="Meiryo UI" pitchFamily="50" charset="-128"/>
                        <a:cs typeface="Meiryo UI" pitchFamily="50" charset="-128"/>
                      </a:endParaRPr>
                    </a:p>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solidFill>
                            <a:schemeClr val="tx1"/>
                          </a:solidFill>
                          <a:latin typeface="Meiryo UI" pitchFamily="50" charset="-128"/>
                          <a:ea typeface="Meiryo UI" pitchFamily="50" charset="-128"/>
                          <a:cs typeface="Meiryo UI" pitchFamily="50" charset="-128"/>
                        </a:rPr>
                        <a:t>プロロジスパーク神戸２</a:t>
                      </a:r>
                      <a:endParaRPr lang="en-US" altLang="ja-JP" sz="900" dirty="0">
                        <a:solidFill>
                          <a:schemeClr val="tx1"/>
                        </a:solidFill>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　　</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H25</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3.2</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endPar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endParaRPr>
                    </a:p>
                    <a:p>
                      <a:pPr algn="r" fontAlgn="ct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　</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H27</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3.6</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endPar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endParaRPr>
                    </a:p>
                    <a:p>
                      <a:pPr algn="r" fontAlgn="ct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　</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H27</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2.9</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endPar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endParaRPr>
                    </a:p>
                    <a:p>
                      <a:pPr algn="r" fontAlgn="ct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H28</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7.0</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endPar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endParaRPr>
                    </a:p>
                    <a:p>
                      <a:pPr marL="0" marR="0" indent="0" algn="r" defTabSz="1280160" rtl="0" eaLnBrk="1" fontAlgn="ctr" latinLnBrk="0" hangingPunct="1">
                        <a:lnSpc>
                          <a:spcPct val="100000"/>
                        </a:lnSpc>
                        <a:spcBef>
                          <a:spcPts val="0"/>
                        </a:spcBef>
                        <a:spcAft>
                          <a:spcPts val="0"/>
                        </a:spcAft>
                        <a:buClrTx/>
                        <a:buSzTx/>
                        <a:buFontTx/>
                        <a:buNone/>
                        <a:tabLst/>
                        <a:defRPr/>
                      </a:pPr>
                      <a:r>
                        <a:rPr lang="ja-JP" altLang="en-US" sz="400" b="0" i="0" u="none" strike="noStrike" dirty="0">
                          <a:solidFill>
                            <a:schemeClr val="tx1"/>
                          </a:solidFill>
                          <a:effectLst/>
                          <a:latin typeface="HGPｺﾞｼｯｸM" panose="020B0600000000000000" pitchFamily="50" charset="-128"/>
                          <a:ea typeface="HGPｺﾞｼｯｸM" panose="020B0600000000000000" pitchFamily="50" charset="-128"/>
                        </a:rPr>
                        <a:t>　　</a:t>
                      </a:r>
                      <a:endPar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131464">
                <a:tc>
                  <a:txBody>
                    <a:bodyPr/>
                    <a:lstStyle/>
                    <a:p>
                      <a:pPr algn="ctr" fontAlgn="ctr"/>
                      <a:r>
                        <a:rPr lang="ja-JP" altLang="en-US" sz="700" b="0" i="0" u="none" strike="noStrike" dirty="0">
                          <a:solidFill>
                            <a:schemeClr val="tx1"/>
                          </a:solidFill>
                          <a:effectLst/>
                          <a:latin typeface="HGPｺﾞｼｯｸM" panose="020B0600000000000000" pitchFamily="50" charset="-128"/>
                          <a:ea typeface="HGPｺﾞｼｯｸM" panose="020B0600000000000000" pitchFamily="50" charset="-128"/>
                        </a:rPr>
                        <a:t>１８</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latin typeface="Meiryo UI" pitchFamily="50" charset="-128"/>
                          <a:ea typeface="Meiryo UI" pitchFamily="50" charset="-128"/>
                          <a:cs typeface="Meiryo UI" pitchFamily="50" charset="-128"/>
                        </a:rPr>
                        <a:t>コストコホールセール三木物流センター</a:t>
                      </a:r>
                      <a:endParaRPr lang="en-US" altLang="ja-JP"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128016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　</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H27</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2.7</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r h="131464">
                <a:tc>
                  <a:txBody>
                    <a:bodyPr/>
                    <a:lstStyle/>
                    <a:p>
                      <a:pPr algn="ctr" fontAlgn="ctr"/>
                      <a:r>
                        <a:rPr lang="ja-JP" altLang="en-US" sz="700" b="0" i="0" u="none" strike="noStrike" dirty="0">
                          <a:solidFill>
                            <a:schemeClr val="tx1"/>
                          </a:solidFill>
                          <a:effectLst/>
                          <a:latin typeface="HGPｺﾞｼｯｸM" panose="020B0600000000000000" pitchFamily="50" charset="-128"/>
                          <a:ea typeface="HGPｺﾞｼｯｸM" panose="020B0600000000000000" pitchFamily="50" charset="-128"/>
                        </a:rPr>
                        <a:t>１９</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latin typeface="Meiryo UI" pitchFamily="50" charset="-128"/>
                          <a:ea typeface="Meiryo UI" pitchFamily="50" charset="-128"/>
                          <a:cs typeface="Meiryo UI" pitchFamily="50" charset="-128"/>
                        </a:rPr>
                        <a:t>大塚倉庫西日本ロジスティクスセンター</a:t>
                      </a:r>
                      <a:endParaRPr lang="en-US" altLang="ja-JP"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　</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H27</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3.1</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9"/>
                  </a:ext>
                </a:extLst>
              </a:tr>
              <a:tr h="131464">
                <a:tc>
                  <a:txBody>
                    <a:bodyPr/>
                    <a:lstStyle/>
                    <a:p>
                      <a:pPr algn="ctr" fontAlgn="ctr"/>
                      <a:r>
                        <a:rPr lang="ja-JP" altLang="en-US" sz="700" b="0" i="0" u="none" strike="noStrike" dirty="0">
                          <a:solidFill>
                            <a:schemeClr val="tx1"/>
                          </a:solidFill>
                          <a:effectLst/>
                          <a:latin typeface="HGPｺﾞｼｯｸM" panose="020B0600000000000000" pitchFamily="50" charset="-128"/>
                          <a:ea typeface="HGPｺﾞｼｯｸM" panose="020B0600000000000000" pitchFamily="50" charset="-128"/>
                        </a:rPr>
                        <a:t>２０</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latin typeface="Meiryo UI" pitchFamily="50" charset="-128"/>
                          <a:ea typeface="Meiryo UI" pitchFamily="50" charset="-128"/>
                          <a:cs typeface="Meiryo UI" pitchFamily="50" charset="-128"/>
                        </a:rPr>
                        <a:t>エフピコ関西ピッキングセンター</a:t>
                      </a:r>
                      <a:endParaRPr lang="en-US" altLang="ja-JP"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　</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H25</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3.9</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0"/>
                  </a:ext>
                </a:extLst>
              </a:tr>
              <a:tr h="131464">
                <a:tc>
                  <a:txBody>
                    <a:bodyPr/>
                    <a:lstStyle/>
                    <a:p>
                      <a:pPr algn="ctr" fontAlgn="ctr"/>
                      <a:r>
                        <a:rPr lang="ja-JP" altLang="en-US" sz="700" b="0" i="0" u="none" strike="noStrike" dirty="0">
                          <a:solidFill>
                            <a:schemeClr val="tx1"/>
                          </a:solidFill>
                          <a:effectLst/>
                          <a:latin typeface="HGPｺﾞｼｯｸM" panose="020B0600000000000000" pitchFamily="50" charset="-128"/>
                          <a:ea typeface="HGPｺﾞｼｯｸM" panose="020B0600000000000000" pitchFamily="50" charset="-128"/>
                        </a:rPr>
                        <a:t>２１</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latin typeface="Meiryo UI" pitchFamily="50" charset="-128"/>
                          <a:ea typeface="Meiryo UI" pitchFamily="50" charset="-128"/>
                          <a:cs typeface="Meiryo UI" pitchFamily="50" charset="-128"/>
                        </a:rPr>
                        <a:t>プロロジスパーク猪名川（仮称）</a:t>
                      </a:r>
                      <a:endParaRPr lang="en-US" altLang="ja-JP"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1280160" rtl="0" eaLnBrk="1" fontAlgn="ctr" latinLnBrk="0" hangingPunct="1">
                        <a:lnSpc>
                          <a:spcPct val="100000"/>
                        </a:lnSpc>
                        <a:spcBef>
                          <a:spcPts val="0"/>
                        </a:spcBef>
                        <a:spcAft>
                          <a:spcPts val="0"/>
                        </a:spcAft>
                        <a:buClrTx/>
                        <a:buSzTx/>
                        <a:buFontTx/>
                        <a:buNone/>
                        <a:tabLst/>
                        <a:defRPr/>
                      </a:pPr>
                      <a:r>
                        <a:rPr lang="ja-JP" altLang="en-US" sz="400" b="0" i="0" u="none" strike="noStrike" dirty="0">
                          <a:solidFill>
                            <a:schemeClr val="tx1"/>
                          </a:solidFill>
                          <a:effectLst/>
                          <a:latin typeface="HGPｺﾞｼｯｸM" panose="020B0600000000000000" pitchFamily="50" charset="-128"/>
                          <a:ea typeface="HGPｺﾞｼｯｸM" panose="020B0600000000000000" pitchFamily="50" charset="-128"/>
                        </a:rPr>
                        <a:t>　 </a:t>
                      </a:r>
                      <a:r>
                        <a:rPr lang="en-US" altLang="ja-JP" sz="4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R3</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26.6</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endPar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1"/>
                  </a:ext>
                </a:extLst>
              </a:tr>
              <a:tr h="131464">
                <a:tc>
                  <a:txBody>
                    <a:bodyPr/>
                    <a:lstStyle/>
                    <a:p>
                      <a:pPr algn="ctr" fontAlgn="ctr"/>
                      <a:r>
                        <a:rPr lang="ja-JP" altLang="en-US" sz="700" b="0" i="0" u="none" strike="noStrike" dirty="0">
                          <a:solidFill>
                            <a:schemeClr val="tx1"/>
                          </a:solidFill>
                          <a:effectLst/>
                          <a:latin typeface="HGPｺﾞｼｯｸM" panose="020B0600000000000000" pitchFamily="50" charset="-128"/>
                          <a:ea typeface="HGPｺﾞｼｯｸM" panose="020B0600000000000000" pitchFamily="50" charset="-128"/>
                        </a:rPr>
                        <a:t>２</a:t>
                      </a:r>
                      <a:r>
                        <a:rPr lang="en-US" altLang="ja-JP" sz="700" b="0" i="0" u="none" strike="noStrike" dirty="0">
                          <a:solidFill>
                            <a:schemeClr val="tx1"/>
                          </a:solidFill>
                          <a:effectLst/>
                          <a:latin typeface="HGPｺﾞｼｯｸM" panose="020B0600000000000000" pitchFamily="50" charset="-128"/>
                          <a:ea typeface="HGPｺﾞｼｯｸM" panose="020B0600000000000000" pitchFamily="50" charset="-128"/>
                        </a:rPr>
                        <a:t>2</a:t>
                      </a:r>
                      <a:endParaRPr lang="ja-JP" altLang="en-US" sz="700" b="0" i="0" u="none" strike="noStrike" dirty="0">
                        <a:solidFill>
                          <a:schemeClr val="tx1"/>
                        </a:solidFill>
                        <a:effectLst/>
                        <a:latin typeface="HGPｺﾞｼｯｸM" panose="020B0600000000000000" pitchFamily="50" charset="-128"/>
                        <a:ea typeface="HGPｺﾞｼｯｸM" panose="020B0600000000000000"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latin typeface="Meiryo UI" pitchFamily="50" charset="-128"/>
                          <a:ea typeface="Meiryo UI" pitchFamily="50" charset="-128"/>
                          <a:cs typeface="Meiryo UI" pitchFamily="50" charset="-128"/>
                        </a:rPr>
                        <a:t>箕面森町企業誘致敷地</a:t>
                      </a:r>
                      <a:endParaRPr lang="en-US" altLang="ja-JP"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kumimoji="1" lang="en-US" altLang="ja-JP" sz="900" b="0"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H30</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25</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2"/>
                  </a:ext>
                </a:extLst>
              </a:tr>
              <a:tr h="131464">
                <a:tc>
                  <a:txBody>
                    <a:bodyPr/>
                    <a:lstStyle/>
                    <a:p>
                      <a:pPr algn="ctr" fontAlgn="ctr"/>
                      <a:r>
                        <a:rPr lang="ja-JP" altLang="en-US" sz="700" b="0" i="0" u="none" strike="noStrike" dirty="0">
                          <a:solidFill>
                            <a:schemeClr val="tx1"/>
                          </a:solidFill>
                          <a:effectLst/>
                          <a:latin typeface="HGPｺﾞｼｯｸM" panose="020B0600000000000000" pitchFamily="50" charset="-128"/>
                          <a:ea typeface="HGPｺﾞｼｯｸM" panose="020B0600000000000000" pitchFamily="50" charset="-128"/>
                        </a:rPr>
                        <a:t>２</a:t>
                      </a:r>
                      <a:r>
                        <a:rPr lang="en-US" altLang="ja-JP" sz="700" b="0" i="0" u="none" strike="noStrike" dirty="0">
                          <a:solidFill>
                            <a:schemeClr val="tx1"/>
                          </a:solidFill>
                          <a:effectLst/>
                          <a:latin typeface="HGPｺﾞｼｯｸM" panose="020B0600000000000000" pitchFamily="50" charset="-128"/>
                          <a:ea typeface="HGPｺﾞｼｯｸM" panose="020B0600000000000000" pitchFamily="50" charset="-128"/>
                        </a:rPr>
                        <a:t>3</a:t>
                      </a:r>
                      <a:endParaRPr lang="ja-JP" altLang="en-US" sz="700" b="0" i="0" u="none" strike="noStrike" dirty="0">
                        <a:solidFill>
                          <a:schemeClr val="tx1"/>
                        </a:solidFill>
                        <a:effectLst/>
                        <a:latin typeface="HGPｺﾞｼｯｸM" panose="020B0600000000000000" pitchFamily="50" charset="-128"/>
                        <a:ea typeface="HGPｺﾞｼｯｸM" panose="020B0600000000000000"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latin typeface="Meiryo UI" pitchFamily="50" charset="-128"/>
                          <a:ea typeface="Meiryo UI" pitchFamily="50" charset="-128"/>
                          <a:cs typeface="Meiryo UI" pitchFamily="50" charset="-128"/>
                        </a:rPr>
                        <a:t>プロロジスパーク茨木</a:t>
                      </a:r>
                      <a:endParaRPr lang="en-US" altLang="ja-JP"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1280160" rtl="0" eaLnBrk="1" fontAlgn="ctr" latinLnBrk="0" hangingPunct="1">
                        <a:lnSpc>
                          <a:spcPct val="100000"/>
                        </a:lnSpc>
                        <a:spcBef>
                          <a:spcPts val="0"/>
                        </a:spcBef>
                        <a:spcAft>
                          <a:spcPts val="0"/>
                        </a:spcAft>
                        <a:buClrTx/>
                        <a:buSzTx/>
                        <a:buFontTx/>
                        <a:buNone/>
                        <a:tabLst/>
                        <a:defRPr/>
                      </a:pPr>
                      <a:r>
                        <a:rPr lang="ja-JP" altLang="en-US" sz="400" b="0" i="0" u="none" strike="noStrike" dirty="0">
                          <a:solidFill>
                            <a:schemeClr val="tx1"/>
                          </a:solidFill>
                          <a:effectLst/>
                          <a:latin typeface="HGPｺﾞｼｯｸM" panose="020B0600000000000000" pitchFamily="50" charset="-128"/>
                          <a:ea typeface="HGPｺﾞｼｯｸM" panose="020B0600000000000000" pitchFamily="50" charset="-128"/>
                        </a:rPr>
                        <a:t>　　</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H28</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18.7</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endPar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3"/>
                  </a:ext>
                </a:extLst>
              </a:tr>
              <a:tr h="131464">
                <a:tc>
                  <a:txBody>
                    <a:bodyPr/>
                    <a:lstStyle/>
                    <a:p>
                      <a:pPr algn="ctr" fontAlgn="ctr"/>
                      <a:r>
                        <a:rPr kumimoji="1" lang="ja-JP" altLang="en-US" sz="700" b="0" i="0" u="none" strike="noStrike" kern="1200" dirty="0">
                          <a:solidFill>
                            <a:schemeClr val="tx1"/>
                          </a:solidFill>
                          <a:effectLst/>
                          <a:latin typeface="HGPｺﾞｼｯｸM" panose="020B0600000000000000" pitchFamily="50" charset="-128"/>
                          <a:ea typeface="HGPｺﾞｼｯｸM" panose="020B0600000000000000" pitchFamily="50" charset="-128"/>
                          <a:cs typeface="+mn-cs"/>
                        </a:rPr>
                        <a:t>２</a:t>
                      </a:r>
                      <a:r>
                        <a:rPr kumimoji="1" lang="en-US" altLang="ja-JP" sz="700" b="0" i="0" u="none" strike="noStrike" kern="1200" dirty="0">
                          <a:solidFill>
                            <a:schemeClr val="tx1"/>
                          </a:solidFill>
                          <a:effectLst/>
                          <a:latin typeface="HGPｺﾞｼｯｸM" panose="020B0600000000000000" pitchFamily="50" charset="-128"/>
                          <a:ea typeface="HGPｺﾞｼｯｸM" panose="020B0600000000000000" pitchFamily="50" charset="-128"/>
                          <a:cs typeface="+mn-cs"/>
                        </a:rPr>
                        <a:t>4</a:t>
                      </a:r>
                      <a:endParaRPr kumimoji="1" lang="ja-JP" altLang="en-US" sz="700" b="0" i="0" u="none" strike="noStrike" kern="1200" dirty="0">
                        <a:solidFill>
                          <a:schemeClr val="tx1"/>
                        </a:solidFill>
                        <a:effectLst/>
                        <a:latin typeface="HGPｺﾞｼｯｸM" panose="020B0600000000000000" pitchFamily="50" charset="-128"/>
                        <a:ea typeface="HGPｺﾞｼｯｸM" panose="020B0600000000000000" pitchFamily="50" charset="-128"/>
                        <a:cs typeface="+mn-cs"/>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latin typeface="Meiryo UI" pitchFamily="50" charset="-128"/>
                          <a:ea typeface="Meiryo UI" pitchFamily="50" charset="-128"/>
                          <a:cs typeface="Meiryo UI" pitchFamily="50" charset="-128"/>
                        </a:rPr>
                        <a:t>プロロジスパーク京田辺</a:t>
                      </a:r>
                      <a:endParaRPr lang="en-US" altLang="ja-JP"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1280160" rtl="0" eaLnBrk="1" fontAlgn="ctr" latinLnBrk="0" hangingPunct="1">
                        <a:lnSpc>
                          <a:spcPct val="100000"/>
                        </a:lnSpc>
                        <a:spcBef>
                          <a:spcPts val="0"/>
                        </a:spcBef>
                        <a:spcAft>
                          <a:spcPts val="0"/>
                        </a:spcAft>
                        <a:buClrTx/>
                        <a:buSzTx/>
                        <a:buFontTx/>
                        <a:buNone/>
                        <a:tabLst/>
                        <a:defRPr/>
                      </a:pPr>
                      <a:r>
                        <a:rPr lang="en-US" altLang="ja-JP" sz="400" b="0" i="0" u="none" strike="noStrike" dirty="0">
                          <a:solidFill>
                            <a:schemeClr val="tx1"/>
                          </a:solidFill>
                          <a:effectLst/>
                          <a:latin typeface="HGPｺﾞｼｯｸM" panose="020B0600000000000000" pitchFamily="50" charset="-128"/>
                          <a:ea typeface="HGPｺﾞｼｯｸM" panose="020B0600000000000000" pitchFamily="50" charset="-128"/>
                        </a:rPr>
                        <a:t>    </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H30</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15.6</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endPar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4"/>
                  </a:ext>
                </a:extLst>
              </a:tr>
              <a:tr h="131464">
                <a:tc>
                  <a:txBody>
                    <a:bodyPr/>
                    <a:lstStyle/>
                    <a:p>
                      <a:pPr algn="ctr" fontAlgn="ctr"/>
                      <a:r>
                        <a:rPr kumimoji="1" lang="en-US" altLang="ja-JP" sz="700" b="0" i="0" u="none" strike="noStrike" kern="1200" dirty="0">
                          <a:solidFill>
                            <a:schemeClr val="tx1"/>
                          </a:solidFill>
                          <a:effectLst/>
                          <a:latin typeface="HGPｺﾞｼｯｸM" panose="020B0600000000000000" pitchFamily="50" charset="-128"/>
                          <a:ea typeface="HGPｺﾞｼｯｸM" panose="020B0600000000000000" pitchFamily="50" charset="-128"/>
                          <a:cs typeface="+mn-cs"/>
                        </a:rPr>
                        <a:t>25</a:t>
                      </a:r>
                      <a:endParaRPr kumimoji="1" lang="ja-JP" altLang="en-US" sz="700" b="0" i="0" u="none" strike="noStrike" kern="1200" dirty="0">
                        <a:solidFill>
                          <a:schemeClr val="tx1"/>
                        </a:solidFill>
                        <a:effectLst/>
                        <a:latin typeface="HGPｺﾞｼｯｸM" panose="020B0600000000000000" pitchFamily="50" charset="-128"/>
                        <a:ea typeface="HGPｺﾞｼｯｸM" panose="020B0600000000000000" pitchFamily="50" charset="-128"/>
                        <a:cs typeface="+mn-cs"/>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en-US" altLang="ja-JP" sz="900" dirty="0">
                          <a:latin typeface="Meiryo UI" pitchFamily="50" charset="-128"/>
                          <a:ea typeface="Meiryo UI" pitchFamily="50" charset="-128"/>
                          <a:cs typeface="Meiryo UI" pitchFamily="50" charset="-128"/>
                        </a:rPr>
                        <a:t>GLP</a:t>
                      </a:r>
                      <a:r>
                        <a:rPr lang="ja-JP" altLang="en-US" sz="900" dirty="0">
                          <a:latin typeface="Meiryo UI" pitchFamily="50" charset="-128"/>
                          <a:ea typeface="Meiryo UI" pitchFamily="50" charset="-128"/>
                          <a:cs typeface="Meiryo UI" pitchFamily="50" charset="-128"/>
                        </a:rPr>
                        <a:t>枚方</a:t>
                      </a:r>
                      <a:r>
                        <a:rPr lang="en-US" altLang="ja-JP" sz="900" dirty="0">
                          <a:latin typeface="Meiryo UI" pitchFamily="50" charset="-128"/>
                          <a:ea typeface="Meiryo UI" pitchFamily="50" charset="-128"/>
                          <a:cs typeface="Meiryo UI" pitchFamily="50" charset="-128"/>
                        </a:rPr>
                        <a:t>Ⅲ</a:t>
                      </a: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1280160" rtl="0" eaLnBrk="1" fontAlgn="ctr" latinLnBrk="0" hangingPunct="1">
                        <a:lnSpc>
                          <a:spcPct val="100000"/>
                        </a:lnSpc>
                        <a:spcBef>
                          <a:spcPts val="0"/>
                        </a:spcBef>
                        <a:spcAft>
                          <a:spcPts val="0"/>
                        </a:spcAft>
                        <a:buClrTx/>
                        <a:buSzTx/>
                        <a:buFontTx/>
                        <a:buNone/>
                        <a:tabLst/>
                        <a:defRPr/>
                      </a:pPr>
                      <a:r>
                        <a:rPr lang="en-US" altLang="ja-JP" sz="400" b="0" i="0" u="none" strike="noStrike" dirty="0">
                          <a:solidFill>
                            <a:schemeClr val="tx1"/>
                          </a:solidFill>
                          <a:effectLst/>
                          <a:latin typeface="HGPｺﾞｼｯｸM" panose="020B0600000000000000" pitchFamily="50" charset="-128"/>
                          <a:ea typeface="HGPｺﾞｼｯｸM" panose="020B0600000000000000" pitchFamily="50" charset="-128"/>
                        </a:rPr>
                        <a:t> </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H30</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11.9</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endPar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3827306"/>
                  </a:ext>
                </a:extLst>
              </a:tr>
              <a:tr h="131464">
                <a:tc>
                  <a:txBody>
                    <a:bodyPr/>
                    <a:lstStyle/>
                    <a:p>
                      <a:pPr algn="ctr" fontAlgn="ctr"/>
                      <a:r>
                        <a:rPr kumimoji="1" lang="en-US" altLang="ja-JP" sz="700" b="0" i="0" u="none" strike="noStrike" kern="1200" dirty="0">
                          <a:solidFill>
                            <a:schemeClr val="tx1"/>
                          </a:solidFill>
                          <a:effectLst/>
                          <a:latin typeface="HGPｺﾞｼｯｸM" panose="020B0600000000000000" pitchFamily="50" charset="-128"/>
                          <a:ea typeface="HGPｺﾞｼｯｸM" panose="020B0600000000000000" pitchFamily="50" charset="-128"/>
                          <a:cs typeface="+mn-cs"/>
                        </a:rPr>
                        <a:t>26</a:t>
                      </a:r>
                      <a:endParaRPr kumimoji="1" lang="ja-JP" altLang="en-US" sz="700" b="0" i="0" u="none" strike="noStrike" kern="1200" dirty="0">
                        <a:solidFill>
                          <a:schemeClr val="tx1"/>
                        </a:solidFill>
                        <a:effectLst/>
                        <a:latin typeface="HGPｺﾞｼｯｸM" panose="020B0600000000000000" pitchFamily="50" charset="-128"/>
                        <a:ea typeface="HGPｺﾞｼｯｸM" panose="020B0600000000000000" pitchFamily="50" charset="-128"/>
                        <a:cs typeface="+mn-cs"/>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latin typeface="Meiryo UI" pitchFamily="50" charset="-128"/>
                          <a:ea typeface="Meiryo UI" pitchFamily="50" charset="-128"/>
                          <a:cs typeface="Meiryo UI" pitchFamily="50" charset="-128"/>
                        </a:rPr>
                        <a:t>ロジポート大阪大正</a:t>
                      </a:r>
                      <a:endParaRPr lang="en-US" altLang="ja-JP"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1280160" rtl="0" eaLnBrk="1" fontAlgn="ctr" latinLnBrk="0" hangingPunct="1">
                        <a:lnSpc>
                          <a:spcPct val="100000"/>
                        </a:lnSpc>
                        <a:spcBef>
                          <a:spcPts val="0"/>
                        </a:spcBef>
                        <a:spcAft>
                          <a:spcPts val="0"/>
                        </a:spcAft>
                        <a:buClrTx/>
                        <a:buSzTx/>
                        <a:buFontTx/>
                        <a:buNone/>
                        <a:tabLst/>
                        <a:defRPr/>
                      </a:pP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H30</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11.7</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endPar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0415197"/>
                  </a:ext>
                </a:extLst>
              </a:tr>
              <a:tr h="131464">
                <a:tc>
                  <a:txBody>
                    <a:bodyPr/>
                    <a:lstStyle/>
                    <a:p>
                      <a:pPr algn="ctr" fontAlgn="ctr"/>
                      <a:r>
                        <a:rPr kumimoji="1" lang="en-US" altLang="ja-JP" sz="700" b="0" i="0" u="none" strike="noStrike" kern="1200" dirty="0">
                          <a:solidFill>
                            <a:schemeClr val="tx1"/>
                          </a:solidFill>
                          <a:effectLst/>
                          <a:latin typeface="HGPｺﾞｼｯｸM" panose="020B0600000000000000" pitchFamily="50" charset="-128"/>
                          <a:ea typeface="HGPｺﾞｼｯｸM" panose="020B0600000000000000" pitchFamily="50" charset="-128"/>
                          <a:cs typeface="+mn-cs"/>
                        </a:rPr>
                        <a:t>27</a:t>
                      </a:r>
                      <a:endParaRPr kumimoji="1" lang="ja-JP" altLang="en-US" sz="700" b="0" i="0" u="none" strike="noStrike" kern="1200" dirty="0">
                        <a:solidFill>
                          <a:schemeClr val="tx1"/>
                        </a:solidFill>
                        <a:effectLst/>
                        <a:latin typeface="HGPｺﾞｼｯｸM" panose="020B0600000000000000" pitchFamily="50" charset="-128"/>
                        <a:ea typeface="HGPｺﾞｼｯｸM" panose="020B0600000000000000" pitchFamily="50" charset="-128"/>
                        <a:cs typeface="+mn-cs"/>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latin typeface="Meiryo UI" pitchFamily="50" charset="-128"/>
                          <a:ea typeface="Meiryo UI" pitchFamily="50" charset="-128"/>
                          <a:cs typeface="Meiryo UI" pitchFamily="50" charset="-128"/>
                        </a:rPr>
                        <a:t>日本郵政</a:t>
                      </a:r>
                      <a:endParaRPr lang="en-US" altLang="ja-JP"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1280160" rtl="0" eaLnBrk="1" fontAlgn="ctr" latinLnBrk="0" hangingPunct="1">
                        <a:lnSpc>
                          <a:spcPct val="100000"/>
                        </a:lnSpc>
                        <a:spcBef>
                          <a:spcPts val="0"/>
                        </a:spcBef>
                        <a:spcAft>
                          <a:spcPts val="0"/>
                        </a:spcAft>
                        <a:buClrTx/>
                        <a:buSzTx/>
                        <a:buFontTx/>
                        <a:buNone/>
                        <a:tabLst/>
                        <a:defRPr/>
                      </a:pP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H30</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5.5</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endPar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5524284"/>
                  </a:ext>
                </a:extLst>
              </a:tr>
              <a:tr h="131464">
                <a:tc>
                  <a:txBody>
                    <a:bodyPr/>
                    <a:lstStyle/>
                    <a:p>
                      <a:pPr algn="ctr" fontAlgn="ctr"/>
                      <a:r>
                        <a:rPr kumimoji="1" lang="en-US" altLang="ja-JP" sz="700" b="0" i="0" u="none" strike="noStrike" kern="1200" dirty="0">
                          <a:solidFill>
                            <a:schemeClr val="tx1"/>
                          </a:solidFill>
                          <a:effectLst/>
                          <a:latin typeface="HGPｺﾞｼｯｸM" panose="020B0600000000000000" pitchFamily="50" charset="-128"/>
                          <a:ea typeface="HGPｺﾞｼｯｸM" panose="020B0600000000000000" pitchFamily="50" charset="-128"/>
                          <a:cs typeface="+mn-cs"/>
                        </a:rPr>
                        <a:t>28</a:t>
                      </a:r>
                      <a:endParaRPr kumimoji="1" lang="ja-JP" altLang="en-US" sz="700" b="0" i="0" u="none" strike="noStrike" kern="1200" dirty="0">
                        <a:solidFill>
                          <a:schemeClr val="tx1"/>
                        </a:solidFill>
                        <a:effectLst/>
                        <a:latin typeface="HGPｺﾞｼｯｸM" panose="020B0600000000000000" pitchFamily="50" charset="-128"/>
                        <a:ea typeface="HGPｺﾞｼｯｸM" panose="020B0600000000000000" pitchFamily="50" charset="-128"/>
                        <a:cs typeface="+mn-cs"/>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latin typeface="Meiryo UI" pitchFamily="50" charset="-128"/>
                          <a:ea typeface="Meiryo UI" pitchFamily="50" charset="-128"/>
                          <a:cs typeface="Meiryo UI" pitchFamily="50" charset="-128"/>
                        </a:rPr>
                        <a:t>資生堂関西総合センター</a:t>
                      </a:r>
                      <a:endParaRPr lang="en-US" altLang="ja-JP"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1280160" rtl="0" eaLnBrk="1" fontAlgn="ctr" latinLnBrk="0" hangingPunct="1">
                        <a:lnSpc>
                          <a:spcPct val="100000"/>
                        </a:lnSpc>
                        <a:spcBef>
                          <a:spcPts val="0"/>
                        </a:spcBef>
                        <a:spcAft>
                          <a:spcPts val="0"/>
                        </a:spcAft>
                        <a:buClrTx/>
                        <a:buSzTx/>
                        <a:buFontTx/>
                        <a:buNone/>
                        <a:tabLst/>
                        <a:defRPr/>
                      </a:pP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R2</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2.8</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endPar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6707696"/>
                  </a:ext>
                </a:extLst>
              </a:tr>
              <a:tr h="131464">
                <a:tc>
                  <a:txBody>
                    <a:bodyPr/>
                    <a:lstStyle/>
                    <a:p>
                      <a:pPr algn="ctr" fontAlgn="ctr"/>
                      <a:r>
                        <a:rPr kumimoji="1" lang="en-US" altLang="ja-JP" sz="700" b="0" i="0" u="none" strike="noStrike" kern="1200" dirty="0">
                          <a:solidFill>
                            <a:schemeClr val="tx1"/>
                          </a:solidFill>
                          <a:effectLst/>
                          <a:latin typeface="HGPｺﾞｼｯｸM" panose="020B0600000000000000" pitchFamily="50" charset="-128"/>
                          <a:ea typeface="HGPｺﾞｼｯｸM" panose="020B0600000000000000" pitchFamily="50" charset="-128"/>
                          <a:cs typeface="+mn-cs"/>
                        </a:rPr>
                        <a:t>29</a:t>
                      </a:r>
                      <a:endParaRPr kumimoji="1" lang="ja-JP" altLang="en-US" sz="700" b="0" i="0" u="none" strike="noStrike" kern="1200" dirty="0">
                        <a:solidFill>
                          <a:schemeClr val="tx1"/>
                        </a:solidFill>
                        <a:effectLst/>
                        <a:latin typeface="HGPｺﾞｼｯｸM" panose="020B0600000000000000" pitchFamily="50" charset="-128"/>
                        <a:ea typeface="HGPｺﾞｼｯｸM" panose="020B0600000000000000" pitchFamily="50" charset="-128"/>
                        <a:cs typeface="+mn-cs"/>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latin typeface="Meiryo UI" pitchFamily="50" charset="-128"/>
                          <a:ea typeface="Meiryo UI" pitchFamily="50" charset="-128"/>
                          <a:cs typeface="Meiryo UI" pitchFamily="50" charset="-128"/>
                        </a:rPr>
                        <a:t>大阪南港物流センター</a:t>
                      </a:r>
                      <a:endParaRPr lang="en-US" altLang="ja-JP"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1280160" rtl="0" eaLnBrk="1" fontAlgn="ctr" latinLnBrk="0" hangingPunct="1">
                        <a:lnSpc>
                          <a:spcPct val="100000"/>
                        </a:lnSpc>
                        <a:spcBef>
                          <a:spcPts val="0"/>
                        </a:spcBef>
                        <a:spcAft>
                          <a:spcPts val="0"/>
                        </a:spcAft>
                        <a:buClrTx/>
                        <a:buSzTx/>
                        <a:buFontTx/>
                        <a:buNone/>
                        <a:tabLst/>
                        <a:defRPr/>
                      </a:pP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H31</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6.5</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endPar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653613"/>
                  </a:ext>
                </a:extLst>
              </a:tr>
              <a:tr h="131464">
                <a:tc>
                  <a:txBody>
                    <a:bodyPr/>
                    <a:lstStyle/>
                    <a:p>
                      <a:pPr algn="ctr" fontAlgn="ctr"/>
                      <a:r>
                        <a:rPr kumimoji="1" lang="en-US" altLang="ja-JP" sz="700" b="0" i="0" u="none" strike="noStrike" kern="1200" dirty="0">
                          <a:solidFill>
                            <a:schemeClr val="tx1"/>
                          </a:solidFill>
                          <a:effectLst/>
                          <a:latin typeface="HGPｺﾞｼｯｸM" panose="020B0600000000000000" pitchFamily="50" charset="-128"/>
                          <a:ea typeface="HGPｺﾞｼｯｸM" panose="020B0600000000000000" pitchFamily="50" charset="-128"/>
                          <a:cs typeface="+mn-cs"/>
                        </a:rPr>
                        <a:t>30</a:t>
                      </a:r>
                      <a:endParaRPr kumimoji="1" lang="ja-JP" altLang="en-US" sz="700" b="0" i="0" u="none" strike="noStrike" kern="1200" dirty="0">
                        <a:solidFill>
                          <a:schemeClr val="tx1"/>
                        </a:solidFill>
                        <a:effectLst/>
                        <a:latin typeface="HGPｺﾞｼｯｸM" panose="020B0600000000000000" pitchFamily="50" charset="-128"/>
                        <a:ea typeface="HGPｺﾞｼｯｸM" panose="020B0600000000000000" pitchFamily="50" charset="-128"/>
                        <a:cs typeface="+mn-cs"/>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en-US" altLang="ja-JP" sz="900" dirty="0">
                          <a:latin typeface="Meiryo UI" pitchFamily="50" charset="-128"/>
                          <a:ea typeface="Meiryo UI" pitchFamily="50" charset="-128"/>
                          <a:cs typeface="Meiryo UI" pitchFamily="50" charset="-128"/>
                        </a:rPr>
                        <a:t>CPD</a:t>
                      </a:r>
                      <a:r>
                        <a:rPr lang="ja-JP" altLang="en-US" sz="900" dirty="0">
                          <a:latin typeface="Meiryo UI" pitchFamily="50" charset="-128"/>
                          <a:ea typeface="Meiryo UI" pitchFamily="50" charset="-128"/>
                          <a:cs typeface="Meiryo UI" pitchFamily="50" charset="-128"/>
                        </a:rPr>
                        <a:t>西淀川</a:t>
                      </a:r>
                      <a:endParaRPr lang="en-US" altLang="ja-JP"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1280160" rtl="0" eaLnBrk="1" fontAlgn="ctr" latinLnBrk="0" hangingPunct="1">
                        <a:lnSpc>
                          <a:spcPct val="100000"/>
                        </a:lnSpc>
                        <a:spcBef>
                          <a:spcPts val="0"/>
                        </a:spcBef>
                        <a:spcAft>
                          <a:spcPts val="0"/>
                        </a:spcAft>
                        <a:buClrTx/>
                        <a:buSzTx/>
                        <a:buFontTx/>
                        <a:buNone/>
                        <a:tabLst/>
                        <a:defRPr/>
                      </a:pPr>
                      <a:r>
                        <a:rPr lang="en-US" altLang="ja-JP" sz="4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R4</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3.1</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endPar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0283746"/>
                  </a:ext>
                </a:extLst>
              </a:tr>
              <a:tr h="131464">
                <a:tc>
                  <a:txBody>
                    <a:bodyPr/>
                    <a:lstStyle/>
                    <a:p>
                      <a:pPr algn="ctr" fontAlgn="ctr"/>
                      <a:r>
                        <a:rPr kumimoji="1" lang="en-US" altLang="ja-JP" sz="700" b="0" i="0" u="none" strike="noStrike" kern="1200" dirty="0">
                          <a:solidFill>
                            <a:schemeClr val="tx1"/>
                          </a:solidFill>
                          <a:effectLst/>
                          <a:latin typeface="HGPｺﾞｼｯｸM" panose="020B0600000000000000" pitchFamily="50" charset="-128"/>
                          <a:ea typeface="HGPｺﾞｼｯｸM" panose="020B0600000000000000" pitchFamily="50" charset="-128"/>
                          <a:cs typeface="+mn-cs"/>
                        </a:rPr>
                        <a:t>31</a:t>
                      </a:r>
                      <a:endParaRPr kumimoji="1" lang="ja-JP" altLang="en-US" sz="700" b="0" i="0" u="none" strike="noStrike" kern="1200" dirty="0">
                        <a:solidFill>
                          <a:schemeClr val="tx1"/>
                        </a:solidFill>
                        <a:effectLst/>
                        <a:latin typeface="HGPｺﾞｼｯｸM" panose="020B0600000000000000" pitchFamily="50" charset="-128"/>
                        <a:ea typeface="HGPｺﾞｼｯｸM" panose="020B0600000000000000" pitchFamily="50" charset="-128"/>
                        <a:cs typeface="+mn-cs"/>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latin typeface="Meiryo UI" pitchFamily="50" charset="-128"/>
                          <a:ea typeface="Meiryo UI" pitchFamily="50" charset="-128"/>
                          <a:cs typeface="Meiryo UI" pitchFamily="50" charset="-128"/>
                        </a:rPr>
                        <a:t>（仮称）箕面森町物流施設</a:t>
                      </a:r>
                      <a:endParaRPr lang="en-US" altLang="ja-JP"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1280160" rtl="0" eaLnBrk="1" fontAlgn="ctr" latinLnBrk="0" hangingPunct="1">
                        <a:lnSpc>
                          <a:spcPct val="100000"/>
                        </a:lnSpc>
                        <a:spcBef>
                          <a:spcPts val="0"/>
                        </a:spcBef>
                        <a:spcAft>
                          <a:spcPts val="0"/>
                        </a:spcAft>
                        <a:buClrTx/>
                        <a:buSzTx/>
                        <a:buFontTx/>
                        <a:buNone/>
                        <a:tabLst/>
                        <a:defRPr/>
                      </a:pP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R3</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2.1</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endPar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27020803"/>
                  </a:ext>
                </a:extLst>
              </a:tr>
              <a:tr h="131464">
                <a:tc>
                  <a:txBody>
                    <a:bodyPr/>
                    <a:lstStyle/>
                    <a:p>
                      <a:pPr algn="ctr" fontAlgn="ctr"/>
                      <a:r>
                        <a:rPr kumimoji="1" lang="en-US" altLang="ja-JP" sz="700" b="0" i="0" u="none" strike="noStrike" kern="1200" dirty="0">
                          <a:solidFill>
                            <a:schemeClr val="tx1"/>
                          </a:solidFill>
                          <a:effectLst/>
                          <a:latin typeface="HGPｺﾞｼｯｸM" panose="020B0600000000000000" pitchFamily="50" charset="-128"/>
                          <a:ea typeface="HGPｺﾞｼｯｸM" panose="020B0600000000000000" pitchFamily="50" charset="-128"/>
                          <a:cs typeface="+mn-cs"/>
                        </a:rPr>
                        <a:t>32</a:t>
                      </a:r>
                      <a:endParaRPr kumimoji="1" lang="ja-JP" altLang="en-US" sz="700" b="0" i="0" u="none" strike="noStrike" kern="1200" dirty="0">
                        <a:solidFill>
                          <a:schemeClr val="tx1"/>
                        </a:solidFill>
                        <a:effectLst/>
                        <a:latin typeface="HGPｺﾞｼｯｸM" panose="020B0600000000000000" pitchFamily="50" charset="-128"/>
                        <a:ea typeface="HGPｺﾞｼｯｸM" panose="020B0600000000000000" pitchFamily="50" charset="-128"/>
                        <a:cs typeface="+mn-cs"/>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latin typeface="Meiryo UI" pitchFamily="50" charset="-128"/>
                          <a:ea typeface="Meiryo UI" pitchFamily="50" charset="-128"/>
                          <a:cs typeface="Meiryo UI" pitchFamily="50" charset="-128"/>
                        </a:rPr>
                        <a:t>アイミッションズパーク箕面</a:t>
                      </a:r>
                      <a:endParaRPr lang="en-US" altLang="ja-JP"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1280160" rtl="0" eaLnBrk="1" fontAlgn="ctr" latinLnBrk="0" hangingPunct="1">
                        <a:lnSpc>
                          <a:spcPct val="100000"/>
                        </a:lnSpc>
                        <a:spcBef>
                          <a:spcPts val="0"/>
                        </a:spcBef>
                        <a:spcAft>
                          <a:spcPts val="0"/>
                        </a:spcAft>
                        <a:buClrTx/>
                        <a:buSzTx/>
                        <a:buFontTx/>
                        <a:buNone/>
                        <a:tabLst/>
                        <a:defRPr/>
                      </a:pPr>
                      <a:r>
                        <a:rPr lang="en-US" altLang="ja-JP" sz="4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R5</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4.2</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endPar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3068360"/>
                  </a:ext>
                </a:extLst>
              </a:tr>
              <a:tr h="131464">
                <a:tc>
                  <a:txBody>
                    <a:bodyPr/>
                    <a:lstStyle/>
                    <a:p>
                      <a:pPr algn="ctr" fontAlgn="ctr"/>
                      <a:r>
                        <a:rPr kumimoji="1" lang="en-US" altLang="ja-JP" sz="700" b="0" i="0" u="none" strike="noStrike" kern="1200" dirty="0">
                          <a:solidFill>
                            <a:schemeClr val="tx1"/>
                          </a:solidFill>
                          <a:effectLst/>
                          <a:latin typeface="HGPｺﾞｼｯｸM" panose="020B0600000000000000" pitchFamily="50" charset="-128"/>
                          <a:ea typeface="HGPｺﾞｼｯｸM" panose="020B0600000000000000" pitchFamily="50" charset="-128"/>
                          <a:cs typeface="+mn-cs"/>
                        </a:rPr>
                        <a:t>33</a:t>
                      </a:r>
                      <a:endParaRPr kumimoji="1" lang="ja-JP" altLang="en-US" sz="700" b="0" i="0" u="none" strike="noStrike" kern="1200" dirty="0">
                        <a:solidFill>
                          <a:schemeClr val="tx1"/>
                        </a:solidFill>
                        <a:effectLst/>
                        <a:latin typeface="HGPｺﾞｼｯｸM" panose="020B0600000000000000" pitchFamily="50" charset="-128"/>
                        <a:ea typeface="HGPｺﾞｼｯｸM" panose="020B0600000000000000" pitchFamily="50" charset="-128"/>
                        <a:cs typeface="+mn-cs"/>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latin typeface="Meiryo UI" pitchFamily="50" charset="-128"/>
                          <a:ea typeface="Meiryo UI" pitchFamily="50" charset="-128"/>
                          <a:cs typeface="Meiryo UI" pitchFamily="50" charset="-128"/>
                        </a:rPr>
                        <a:t>箕面ロジスティクスセンター</a:t>
                      </a:r>
                      <a:endParaRPr lang="en-US" altLang="ja-JP"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1280160" rtl="0" eaLnBrk="1" fontAlgn="ctr" latinLnBrk="0" hangingPunct="1">
                        <a:lnSpc>
                          <a:spcPct val="100000"/>
                        </a:lnSpc>
                        <a:spcBef>
                          <a:spcPts val="0"/>
                        </a:spcBef>
                        <a:spcAft>
                          <a:spcPts val="0"/>
                        </a:spcAft>
                        <a:buClrTx/>
                        <a:buSzTx/>
                        <a:buFontTx/>
                        <a:buNone/>
                        <a:tabLst/>
                        <a:defRPr/>
                      </a:pPr>
                      <a:r>
                        <a:rPr lang="en-US" altLang="ja-JP" sz="4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R4</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6.3</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endPar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4109292"/>
                  </a:ext>
                </a:extLst>
              </a:tr>
              <a:tr h="131464">
                <a:tc>
                  <a:txBody>
                    <a:bodyPr/>
                    <a:lstStyle/>
                    <a:p>
                      <a:pPr algn="ctr" fontAlgn="ctr"/>
                      <a:r>
                        <a:rPr kumimoji="1" lang="en-US" altLang="ja-JP" sz="700" b="0" i="0" u="none" strike="noStrike" kern="1200" dirty="0">
                          <a:solidFill>
                            <a:schemeClr val="tx1"/>
                          </a:solidFill>
                          <a:effectLst/>
                          <a:latin typeface="HGPｺﾞｼｯｸM" panose="020B0600000000000000" pitchFamily="50" charset="-128"/>
                          <a:ea typeface="HGPｺﾞｼｯｸM" panose="020B0600000000000000" pitchFamily="50" charset="-128"/>
                          <a:cs typeface="+mn-cs"/>
                        </a:rPr>
                        <a:t>34</a:t>
                      </a:r>
                      <a:endParaRPr kumimoji="1" lang="ja-JP" altLang="en-US" sz="700" b="0" i="0" u="none" strike="noStrike" kern="1200" dirty="0">
                        <a:solidFill>
                          <a:schemeClr val="tx1"/>
                        </a:solidFill>
                        <a:effectLst/>
                        <a:latin typeface="HGPｺﾞｼｯｸM" panose="020B0600000000000000" pitchFamily="50" charset="-128"/>
                        <a:ea typeface="HGPｺﾞｼｯｸM" panose="020B0600000000000000" pitchFamily="50" charset="-128"/>
                        <a:cs typeface="+mn-cs"/>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280160" rtl="0" eaLnBrk="1" fontAlgn="ctr" latinLnBrk="0" hangingPunct="1">
                        <a:lnSpc>
                          <a:spcPct val="100000"/>
                        </a:lnSpc>
                        <a:spcBef>
                          <a:spcPts val="0"/>
                        </a:spcBef>
                        <a:spcAft>
                          <a:spcPts val="0"/>
                        </a:spcAft>
                        <a:buClrTx/>
                        <a:buSzTx/>
                        <a:buFontTx/>
                        <a:buNone/>
                        <a:tabLst/>
                        <a:defRPr/>
                      </a:pPr>
                      <a:r>
                        <a:rPr lang="ja-JP" altLang="en-US" sz="900" dirty="0">
                          <a:latin typeface="Meiryo UI" pitchFamily="50" charset="-128"/>
                          <a:ea typeface="Meiryo UI" pitchFamily="50" charset="-128"/>
                          <a:cs typeface="Meiryo UI" pitchFamily="50" charset="-128"/>
                        </a:rPr>
                        <a:t>彩都もえぎ物流センター</a:t>
                      </a:r>
                      <a:endParaRPr lang="en-US" altLang="ja-JP" sz="900" dirty="0">
                        <a:latin typeface="Meiryo UI" pitchFamily="50" charset="-128"/>
                        <a:ea typeface="Meiryo UI" pitchFamily="50" charset="-128"/>
                        <a:cs typeface="Meiryo UI"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1280160" rtl="0" eaLnBrk="1" fontAlgn="ctr" latinLnBrk="0" hangingPunct="1">
                        <a:lnSpc>
                          <a:spcPct val="100000"/>
                        </a:lnSpc>
                        <a:spcBef>
                          <a:spcPts val="0"/>
                        </a:spcBef>
                        <a:spcAft>
                          <a:spcPts val="0"/>
                        </a:spcAft>
                        <a:buClrTx/>
                        <a:buSzTx/>
                        <a:buFontTx/>
                        <a:buNone/>
                        <a:tabLst/>
                        <a:defRPr/>
                      </a:pPr>
                      <a:r>
                        <a:rPr lang="en-US" altLang="ja-JP" sz="4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R3</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a:t>
                      </a:r>
                      <a:r>
                        <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rPr>
                        <a:t>15.7</a:t>
                      </a:r>
                      <a:r>
                        <a:rPr lang="ja-JP" altLang="en-US" sz="900" b="0" i="0" u="none" strike="noStrike" dirty="0">
                          <a:solidFill>
                            <a:schemeClr val="tx1"/>
                          </a:solidFill>
                          <a:effectLst/>
                          <a:latin typeface="HGPｺﾞｼｯｸM" panose="020B0600000000000000" pitchFamily="50" charset="-128"/>
                          <a:ea typeface="HGPｺﾞｼｯｸM" panose="020B0600000000000000" pitchFamily="50" charset="-128"/>
                        </a:rPr>
                        <a:t>万</a:t>
                      </a:r>
                      <a:endParaRPr lang="en-US" altLang="ja-JP" sz="900" b="0" i="0" u="none" strike="noStrike" dirty="0">
                        <a:solidFill>
                          <a:schemeClr val="tx1"/>
                        </a:solidFill>
                        <a:effectLst/>
                        <a:latin typeface="HGPｺﾞｼｯｸM" panose="020B0600000000000000" pitchFamily="50" charset="-128"/>
                        <a:ea typeface="HGPｺﾞｼｯｸM" panose="020B0600000000000000" pitchFamily="50" charset="-128"/>
                      </a:endParaRPr>
                    </a:p>
                  </a:txBody>
                  <a:tcPr marL="13335" marR="13335" marT="13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9133777"/>
                  </a:ext>
                </a:extLst>
              </a:tr>
            </a:tbl>
          </a:graphicData>
        </a:graphic>
      </p:graphicFrame>
      <p:grpSp>
        <p:nvGrpSpPr>
          <p:cNvPr id="7" name="グループ化 6">
            <a:extLst>
              <a:ext uri="{FF2B5EF4-FFF2-40B4-BE49-F238E27FC236}">
                <a16:creationId xmlns:a16="http://schemas.microsoft.com/office/drawing/2014/main" id="{A70EDB38-4FBA-4610-8DF6-A61E674FAC1B}"/>
              </a:ext>
            </a:extLst>
          </p:cNvPr>
          <p:cNvGrpSpPr/>
          <p:nvPr/>
        </p:nvGrpSpPr>
        <p:grpSpPr>
          <a:xfrm>
            <a:off x="3400065" y="3485663"/>
            <a:ext cx="189864" cy="147713"/>
            <a:chOff x="3728311" y="4516190"/>
            <a:chExt cx="189864" cy="147713"/>
          </a:xfrm>
        </p:grpSpPr>
        <p:sp>
          <p:nvSpPr>
            <p:cNvPr id="71" name="二等辺三角形 70">
              <a:extLst>
                <a:ext uri="{FF2B5EF4-FFF2-40B4-BE49-F238E27FC236}">
                  <a16:creationId xmlns:a16="http://schemas.microsoft.com/office/drawing/2014/main" id="{F9F39545-F84A-41E6-992E-A5AA87158B83}"/>
                </a:ext>
              </a:extLst>
            </p:cNvPr>
            <p:cNvSpPr/>
            <p:nvPr/>
          </p:nvSpPr>
          <p:spPr>
            <a:xfrm>
              <a:off x="3728311" y="4516190"/>
              <a:ext cx="98379" cy="100013"/>
            </a:xfrm>
            <a:prstGeom prst="triangl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86CA2785-5B6B-4212-BE9B-A489FDC6FFC2}"/>
                </a:ext>
              </a:extLst>
            </p:cNvPr>
            <p:cNvSpPr txBox="1"/>
            <p:nvPr/>
          </p:nvSpPr>
          <p:spPr>
            <a:xfrm>
              <a:off x="3826690" y="4564300"/>
              <a:ext cx="91485" cy="99603"/>
            </a:xfrm>
            <a:prstGeom prst="rect">
              <a:avLst/>
            </a:prstGeom>
            <a:noFill/>
            <a:ln>
              <a:solidFill>
                <a:schemeClr val="accent1"/>
              </a:solidFill>
            </a:ln>
          </p:spPr>
          <p:txBody>
            <a:bodyPr wrap="none" lIns="7200" tIns="3600" rIns="7200" bIns="3600" rtlCol="0">
              <a:spAutoFit/>
            </a:bodyPr>
            <a:lstStyle/>
            <a:p>
              <a:r>
                <a:rPr kumimoji="1" lang="en-US" altLang="ja-JP" sz="600" dirty="0"/>
                <a:t>30</a:t>
              </a:r>
              <a:endParaRPr kumimoji="1" lang="ja-JP" altLang="en-US" sz="600" dirty="0"/>
            </a:p>
          </p:txBody>
        </p:sp>
      </p:grpSp>
      <p:grpSp>
        <p:nvGrpSpPr>
          <p:cNvPr id="10" name="グループ化 9">
            <a:extLst>
              <a:ext uri="{FF2B5EF4-FFF2-40B4-BE49-F238E27FC236}">
                <a16:creationId xmlns:a16="http://schemas.microsoft.com/office/drawing/2014/main" id="{63FEE220-0421-40F9-936B-50D7CE974FD8}"/>
              </a:ext>
            </a:extLst>
          </p:cNvPr>
          <p:cNvGrpSpPr/>
          <p:nvPr/>
        </p:nvGrpSpPr>
        <p:grpSpPr>
          <a:xfrm>
            <a:off x="3331484" y="3774822"/>
            <a:ext cx="189864" cy="147713"/>
            <a:chOff x="3728311" y="4516190"/>
            <a:chExt cx="189864" cy="147713"/>
          </a:xfrm>
        </p:grpSpPr>
        <p:sp>
          <p:nvSpPr>
            <p:cNvPr id="11" name="二等辺三角形 10">
              <a:extLst>
                <a:ext uri="{FF2B5EF4-FFF2-40B4-BE49-F238E27FC236}">
                  <a16:creationId xmlns:a16="http://schemas.microsoft.com/office/drawing/2014/main" id="{26C91C9C-A523-4E4A-A223-222BC701C648}"/>
                </a:ext>
              </a:extLst>
            </p:cNvPr>
            <p:cNvSpPr/>
            <p:nvPr/>
          </p:nvSpPr>
          <p:spPr>
            <a:xfrm>
              <a:off x="3728311" y="4516190"/>
              <a:ext cx="98379" cy="100013"/>
            </a:xfrm>
            <a:prstGeom prst="triangl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a:extLst>
                <a:ext uri="{FF2B5EF4-FFF2-40B4-BE49-F238E27FC236}">
                  <a16:creationId xmlns:a16="http://schemas.microsoft.com/office/drawing/2014/main" id="{1D092898-70ED-4A21-9442-A5D50E57B5E8}"/>
                </a:ext>
              </a:extLst>
            </p:cNvPr>
            <p:cNvSpPr txBox="1"/>
            <p:nvPr/>
          </p:nvSpPr>
          <p:spPr>
            <a:xfrm>
              <a:off x="3826690" y="4564300"/>
              <a:ext cx="91485" cy="99603"/>
            </a:xfrm>
            <a:prstGeom prst="rect">
              <a:avLst/>
            </a:prstGeom>
            <a:noFill/>
            <a:ln>
              <a:solidFill>
                <a:schemeClr val="accent1"/>
              </a:solidFill>
            </a:ln>
          </p:spPr>
          <p:txBody>
            <a:bodyPr wrap="none" lIns="7200" tIns="3600" rIns="7200" bIns="3600" rtlCol="0">
              <a:spAutoFit/>
            </a:bodyPr>
            <a:lstStyle/>
            <a:p>
              <a:r>
                <a:rPr kumimoji="1" lang="en-US" altLang="ja-JP" sz="600" dirty="0"/>
                <a:t>29</a:t>
              </a:r>
              <a:endParaRPr kumimoji="1" lang="ja-JP" altLang="en-US" sz="600" dirty="0"/>
            </a:p>
          </p:txBody>
        </p:sp>
      </p:grpSp>
      <p:grpSp>
        <p:nvGrpSpPr>
          <p:cNvPr id="13" name="グループ化 12">
            <a:extLst>
              <a:ext uri="{FF2B5EF4-FFF2-40B4-BE49-F238E27FC236}">
                <a16:creationId xmlns:a16="http://schemas.microsoft.com/office/drawing/2014/main" id="{248D857C-5B6E-43CC-9AAD-887A5081F1E0}"/>
              </a:ext>
            </a:extLst>
          </p:cNvPr>
          <p:cNvGrpSpPr/>
          <p:nvPr/>
        </p:nvGrpSpPr>
        <p:grpSpPr>
          <a:xfrm>
            <a:off x="3331484" y="3719723"/>
            <a:ext cx="164958" cy="110198"/>
            <a:chOff x="3728311" y="4506005"/>
            <a:chExt cx="164958" cy="110198"/>
          </a:xfrm>
        </p:grpSpPr>
        <p:sp>
          <p:nvSpPr>
            <p:cNvPr id="14" name="二等辺三角形 13">
              <a:extLst>
                <a:ext uri="{FF2B5EF4-FFF2-40B4-BE49-F238E27FC236}">
                  <a16:creationId xmlns:a16="http://schemas.microsoft.com/office/drawing/2014/main" id="{DAAA74AE-CD53-48B0-8759-48964FE40EFA}"/>
                </a:ext>
              </a:extLst>
            </p:cNvPr>
            <p:cNvSpPr/>
            <p:nvPr/>
          </p:nvSpPr>
          <p:spPr>
            <a:xfrm>
              <a:off x="3728311" y="4516190"/>
              <a:ext cx="98379" cy="100013"/>
            </a:xfrm>
            <a:prstGeom prst="triangl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a:extLst>
                <a:ext uri="{FF2B5EF4-FFF2-40B4-BE49-F238E27FC236}">
                  <a16:creationId xmlns:a16="http://schemas.microsoft.com/office/drawing/2014/main" id="{4A7FD3A9-6B87-46D6-83BC-6EA18F988666}"/>
                </a:ext>
              </a:extLst>
            </p:cNvPr>
            <p:cNvSpPr txBox="1"/>
            <p:nvPr/>
          </p:nvSpPr>
          <p:spPr>
            <a:xfrm>
              <a:off x="3801784" y="4506005"/>
              <a:ext cx="91485" cy="99603"/>
            </a:xfrm>
            <a:prstGeom prst="rect">
              <a:avLst/>
            </a:prstGeom>
            <a:noFill/>
            <a:ln>
              <a:solidFill>
                <a:schemeClr val="accent1"/>
              </a:solidFill>
            </a:ln>
          </p:spPr>
          <p:txBody>
            <a:bodyPr wrap="none" lIns="7200" tIns="3600" rIns="7200" bIns="3600" rtlCol="0">
              <a:spAutoFit/>
            </a:bodyPr>
            <a:lstStyle/>
            <a:p>
              <a:r>
                <a:rPr kumimoji="1" lang="en-US" altLang="ja-JP" sz="600" dirty="0"/>
                <a:t>26</a:t>
              </a:r>
              <a:endParaRPr kumimoji="1" lang="ja-JP" altLang="en-US" sz="600" dirty="0"/>
            </a:p>
          </p:txBody>
        </p:sp>
      </p:grpSp>
      <p:grpSp>
        <p:nvGrpSpPr>
          <p:cNvPr id="28" name="グループ化 27">
            <a:extLst>
              <a:ext uri="{FF2B5EF4-FFF2-40B4-BE49-F238E27FC236}">
                <a16:creationId xmlns:a16="http://schemas.microsoft.com/office/drawing/2014/main" id="{FB2AB0A2-53BF-435E-8687-49DFD5EC7D43}"/>
              </a:ext>
            </a:extLst>
          </p:cNvPr>
          <p:cNvGrpSpPr/>
          <p:nvPr/>
        </p:nvGrpSpPr>
        <p:grpSpPr>
          <a:xfrm>
            <a:off x="3475605" y="2581185"/>
            <a:ext cx="189864" cy="147713"/>
            <a:chOff x="3728311" y="4516190"/>
            <a:chExt cx="189864" cy="147713"/>
          </a:xfrm>
        </p:grpSpPr>
        <p:sp>
          <p:nvSpPr>
            <p:cNvPr id="29" name="二等辺三角形 28">
              <a:extLst>
                <a:ext uri="{FF2B5EF4-FFF2-40B4-BE49-F238E27FC236}">
                  <a16:creationId xmlns:a16="http://schemas.microsoft.com/office/drawing/2014/main" id="{F37ABBB3-1745-4864-AF71-85EFEBFBEFE4}"/>
                </a:ext>
              </a:extLst>
            </p:cNvPr>
            <p:cNvSpPr/>
            <p:nvPr/>
          </p:nvSpPr>
          <p:spPr>
            <a:xfrm>
              <a:off x="3728311" y="4516190"/>
              <a:ext cx="98379" cy="100013"/>
            </a:xfrm>
            <a:prstGeom prst="triangl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テキスト ボックス 29">
              <a:extLst>
                <a:ext uri="{FF2B5EF4-FFF2-40B4-BE49-F238E27FC236}">
                  <a16:creationId xmlns:a16="http://schemas.microsoft.com/office/drawing/2014/main" id="{4AD6B51F-6F30-49BD-A91D-D2E99BB1DD65}"/>
                </a:ext>
              </a:extLst>
            </p:cNvPr>
            <p:cNvSpPr txBox="1"/>
            <p:nvPr/>
          </p:nvSpPr>
          <p:spPr>
            <a:xfrm>
              <a:off x="3826690" y="4564300"/>
              <a:ext cx="91485" cy="99603"/>
            </a:xfrm>
            <a:prstGeom prst="rect">
              <a:avLst/>
            </a:prstGeom>
            <a:noFill/>
            <a:ln>
              <a:solidFill>
                <a:schemeClr val="accent1"/>
              </a:solidFill>
            </a:ln>
          </p:spPr>
          <p:txBody>
            <a:bodyPr wrap="square" lIns="7200" tIns="3600" rIns="7200" bIns="3600" rtlCol="0">
              <a:spAutoFit/>
            </a:bodyPr>
            <a:lstStyle/>
            <a:p>
              <a:r>
                <a:rPr kumimoji="1" lang="en-US" altLang="ja-JP" sz="600" dirty="0"/>
                <a:t>32</a:t>
              </a:r>
              <a:endParaRPr kumimoji="1" lang="ja-JP" altLang="en-US" sz="600" dirty="0"/>
            </a:p>
          </p:txBody>
        </p:sp>
      </p:grpSp>
      <p:grpSp>
        <p:nvGrpSpPr>
          <p:cNvPr id="31" name="グループ化 30">
            <a:extLst>
              <a:ext uri="{FF2B5EF4-FFF2-40B4-BE49-F238E27FC236}">
                <a16:creationId xmlns:a16="http://schemas.microsoft.com/office/drawing/2014/main" id="{F8E42D84-AB5A-4A41-986C-0EDA7252B071}"/>
              </a:ext>
            </a:extLst>
          </p:cNvPr>
          <p:cNvGrpSpPr/>
          <p:nvPr/>
        </p:nvGrpSpPr>
        <p:grpSpPr>
          <a:xfrm>
            <a:off x="3475605" y="2677157"/>
            <a:ext cx="189864" cy="147713"/>
            <a:chOff x="3728311" y="4516190"/>
            <a:chExt cx="189864" cy="147713"/>
          </a:xfrm>
        </p:grpSpPr>
        <p:sp>
          <p:nvSpPr>
            <p:cNvPr id="32" name="二等辺三角形 31">
              <a:extLst>
                <a:ext uri="{FF2B5EF4-FFF2-40B4-BE49-F238E27FC236}">
                  <a16:creationId xmlns:a16="http://schemas.microsoft.com/office/drawing/2014/main" id="{F45F6AEF-7AF9-4108-AB9D-64E8395431EC}"/>
                </a:ext>
              </a:extLst>
            </p:cNvPr>
            <p:cNvSpPr/>
            <p:nvPr/>
          </p:nvSpPr>
          <p:spPr>
            <a:xfrm>
              <a:off x="3728311" y="4516190"/>
              <a:ext cx="98379" cy="100013"/>
            </a:xfrm>
            <a:prstGeom prst="triangl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テキスト ボックス 32">
              <a:extLst>
                <a:ext uri="{FF2B5EF4-FFF2-40B4-BE49-F238E27FC236}">
                  <a16:creationId xmlns:a16="http://schemas.microsoft.com/office/drawing/2014/main" id="{0837D5A5-E502-46C4-8C5B-776FCB177C34}"/>
                </a:ext>
              </a:extLst>
            </p:cNvPr>
            <p:cNvSpPr txBox="1"/>
            <p:nvPr/>
          </p:nvSpPr>
          <p:spPr>
            <a:xfrm>
              <a:off x="3826690" y="4564300"/>
              <a:ext cx="91485" cy="99603"/>
            </a:xfrm>
            <a:prstGeom prst="rect">
              <a:avLst/>
            </a:prstGeom>
            <a:noFill/>
            <a:ln>
              <a:solidFill>
                <a:schemeClr val="accent1"/>
              </a:solidFill>
            </a:ln>
          </p:spPr>
          <p:txBody>
            <a:bodyPr wrap="square" lIns="7200" tIns="3600" rIns="7200" bIns="3600" rtlCol="0">
              <a:spAutoFit/>
            </a:bodyPr>
            <a:lstStyle/>
            <a:p>
              <a:r>
                <a:rPr kumimoji="1" lang="en-US" altLang="ja-JP" sz="600" dirty="0"/>
                <a:t>33</a:t>
              </a:r>
              <a:endParaRPr kumimoji="1" lang="ja-JP" altLang="en-US" sz="600" dirty="0"/>
            </a:p>
          </p:txBody>
        </p:sp>
      </p:grpSp>
      <p:grpSp>
        <p:nvGrpSpPr>
          <p:cNvPr id="34" name="グループ化 33">
            <a:extLst>
              <a:ext uri="{FF2B5EF4-FFF2-40B4-BE49-F238E27FC236}">
                <a16:creationId xmlns:a16="http://schemas.microsoft.com/office/drawing/2014/main" id="{CACD2D4B-EABB-4E44-88BF-E76D6C5E8298}"/>
              </a:ext>
            </a:extLst>
          </p:cNvPr>
          <p:cNvGrpSpPr/>
          <p:nvPr/>
        </p:nvGrpSpPr>
        <p:grpSpPr>
          <a:xfrm>
            <a:off x="3475605" y="2484673"/>
            <a:ext cx="189864" cy="147713"/>
            <a:chOff x="3728311" y="4516190"/>
            <a:chExt cx="189864" cy="147713"/>
          </a:xfrm>
        </p:grpSpPr>
        <p:sp>
          <p:nvSpPr>
            <p:cNvPr id="35" name="二等辺三角形 34">
              <a:extLst>
                <a:ext uri="{FF2B5EF4-FFF2-40B4-BE49-F238E27FC236}">
                  <a16:creationId xmlns:a16="http://schemas.microsoft.com/office/drawing/2014/main" id="{48DDAB01-AA6C-46FA-9247-6F434F34F341}"/>
                </a:ext>
              </a:extLst>
            </p:cNvPr>
            <p:cNvSpPr/>
            <p:nvPr/>
          </p:nvSpPr>
          <p:spPr>
            <a:xfrm>
              <a:off x="3728311" y="4516190"/>
              <a:ext cx="98379" cy="100013"/>
            </a:xfrm>
            <a:prstGeom prst="triangl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テキスト ボックス 35">
              <a:extLst>
                <a:ext uri="{FF2B5EF4-FFF2-40B4-BE49-F238E27FC236}">
                  <a16:creationId xmlns:a16="http://schemas.microsoft.com/office/drawing/2014/main" id="{182DEAE9-866B-4E24-8B9D-C46B0528A8CF}"/>
                </a:ext>
              </a:extLst>
            </p:cNvPr>
            <p:cNvSpPr txBox="1"/>
            <p:nvPr/>
          </p:nvSpPr>
          <p:spPr>
            <a:xfrm>
              <a:off x="3826690" y="4564300"/>
              <a:ext cx="91485" cy="99603"/>
            </a:xfrm>
            <a:prstGeom prst="rect">
              <a:avLst/>
            </a:prstGeom>
            <a:noFill/>
            <a:ln>
              <a:solidFill>
                <a:schemeClr val="accent1"/>
              </a:solidFill>
            </a:ln>
          </p:spPr>
          <p:txBody>
            <a:bodyPr wrap="square" lIns="7200" tIns="3600" rIns="7200" bIns="3600" rtlCol="0">
              <a:spAutoFit/>
            </a:bodyPr>
            <a:lstStyle/>
            <a:p>
              <a:r>
                <a:rPr kumimoji="1" lang="en-US" altLang="ja-JP" sz="600" dirty="0"/>
                <a:t>31</a:t>
              </a:r>
              <a:endParaRPr kumimoji="1" lang="ja-JP" altLang="en-US" sz="600" dirty="0"/>
            </a:p>
          </p:txBody>
        </p:sp>
      </p:grpSp>
      <p:grpSp>
        <p:nvGrpSpPr>
          <p:cNvPr id="37" name="グループ化 36">
            <a:extLst>
              <a:ext uri="{FF2B5EF4-FFF2-40B4-BE49-F238E27FC236}">
                <a16:creationId xmlns:a16="http://schemas.microsoft.com/office/drawing/2014/main" id="{891594C8-FF9C-47C9-9563-0ED3689B8F96}"/>
              </a:ext>
            </a:extLst>
          </p:cNvPr>
          <p:cNvGrpSpPr/>
          <p:nvPr/>
        </p:nvGrpSpPr>
        <p:grpSpPr>
          <a:xfrm>
            <a:off x="3829335" y="2775068"/>
            <a:ext cx="189864" cy="147713"/>
            <a:chOff x="3728311" y="4516190"/>
            <a:chExt cx="189864" cy="147713"/>
          </a:xfrm>
        </p:grpSpPr>
        <p:sp>
          <p:nvSpPr>
            <p:cNvPr id="38" name="二等辺三角形 37">
              <a:extLst>
                <a:ext uri="{FF2B5EF4-FFF2-40B4-BE49-F238E27FC236}">
                  <a16:creationId xmlns:a16="http://schemas.microsoft.com/office/drawing/2014/main" id="{A1301D04-03C3-4B5A-A347-C0C409E4C7BD}"/>
                </a:ext>
              </a:extLst>
            </p:cNvPr>
            <p:cNvSpPr/>
            <p:nvPr/>
          </p:nvSpPr>
          <p:spPr>
            <a:xfrm>
              <a:off x="3728311" y="4516190"/>
              <a:ext cx="98379" cy="100013"/>
            </a:xfrm>
            <a:prstGeom prst="triangl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テキスト ボックス 38">
              <a:extLst>
                <a:ext uri="{FF2B5EF4-FFF2-40B4-BE49-F238E27FC236}">
                  <a16:creationId xmlns:a16="http://schemas.microsoft.com/office/drawing/2014/main" id="{9EC73F56-67DA-40D9-A6C0-61F8A6B73B9C}"/>
                </a:ext>
              </a:extLst>
            </p:cNvPr>
            <p:cNvSpPr txBox="1"/>
            <p:nvPr/>
          </p:nvSpPr>
          <p:spPr>
            <a:xfrm>
              <a:off x="3826690" y="4564300"/>
              <a:ext cx="91485" cy="99603"/>
            </a:xfrm>
            <a:prstGeom prst="rect">
              <a:avLst/>
            </a:prstGeom>
            <a:noFill/>
            <a:ln>
              <a:solidFill>
                <a:schemeClr val="accent1"/>
              </a:solidFill>
            </a:ln>
          </p:spPr>
          <p:txBody>
            <a:bodyPr wrap="square" lIns="7200" tIns="3600" rIns="7200" bIns="3600" rtlCol="0">
              <a:spAutoFit/>
            </a:bodyPr>
            <a:lstStyle/>
            <a:p>
              <a:r>
                <a:rPr kumimoji="1" lang="en-US" altLang="ja-JP" sz="600" dirty="0"/>
                <a:t>34</a:t>
              </a:r>
              <a:endParaRPr kumimoji="1" lang="ja-JP" altLang="en-US" sz="600" dirty="0"/>
            </a:p>
          </p:txBody>
        </p:sp>
      </p:grpSp>
      <p:grpSp>
        <p:nvGrpSpPr>
          <p:cNvPr id="40" name="グループ化 39">
            <a:extLst>
              <a:ext uri="{FF2B5EF4-FFF2-40B4-BE49-F238E27FC236}">
                <a16:creationId xmlns:a16="http://schemas.microsoft.com/office/drawing/2014/main" id="{A8B1A72B-7B37-4436-A4BC-1B35383CE819}"/>
              </a:ext>
            </a:extLst>
          </p:cNvPr>
          <p:cNvGrpSpPr/>
          <p:nvPr/>
        </p:nvGrpSpPr>
        <p:grpSpPr>
          <a:xfrm>
            <a:off x="3684531" y="2779108"/>
            <a:ext cx="177696" cy="143673"/>
            <a:chOff x="3819113" y="4520230"/>
            <a:chExt cx="177696" cy="143673"/>
          </a:xfrm>
        </p:grpSpPr>
        <p:sp>
          <p:nvSpPr>
            <p:cNvPr id="41" name="二等辺三角形 40">
              <a:extLst>
                <a:ext uri="{FF2B5EF4-FFF2-40B4-BE49-F238E27FC236}">
                  <a16:creationId xmlns:a16="http://schemas.microsoft.com/office/drawing/2014/main" id="{34126D53-4A1C-458D-BB36-76DBFB3C2F19}"/>
                </a:ext>
              </a:extLst>
            </p:cNvPr>
            <p:cNvSpPr/>
            <p:nvPr/>
          </p:nvSpPr>
          <p:spPr>
            <a:xfrm>
              <a:off x="3898430" y="4520230"/>
              <a:ext cx="98379" cy="93871"/>
            </a:xfrm>
            <a:prstGeom prst="triangl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テキスト ボックス 41">
              <a:extLst>
                <a:ext uri="{FF2B5EF4-FFF2-40B4-BE49-F238E27FC236}">
                  <a16:creationId xmlns:a16="http://schemas.microsoft.com/office/drawing/2014/main" id="{E47AE665-A801-4AD8-B821-6FBBA368AA6B}"/>
                </a:ext>
              </a:extLst>
            </p:cNvPr>
            <p:cNvSpPr txBox="1"/>
            <p:nvPr/>
          </p:nvSpPr>
          <p:spPr>
            <a:xfrm>
              <a:off x="3819113" y="4564300"/>
              <a:ext cx="91485" cy="99603"/>
            </a:xfrm>
            <a:prstGeom prst="rect">
              <a:avLst/>
            </a:prstGeom>
            <a:noFill/>
            <a:ln>
              <a:solidFill>
                <a:schemeClr val="accent1"/>
              </a:solidFill>
            </a:ln>
          </p:spPr>
          <p:txBody>
            <a:bodyPr wrap="square" lIns="7200" tIns="3600" rIns="7200" bIns="3600" rtlCol="0">
              <a:spAutoFit/>
            </a:bodyPr>
            <a:lstStyle/>
            <a:p>
              <a:r>
                <a:rPr kumimoji="1" lang="en-US" altLang="ja-JP" sz="600" dirty="0"/>
                <a:t>28</a:t>
              </a:r>
              <a:endParaRPr kumimoji="1" lang="ja-JP" altLang="en-US" sz="600" dirty="0"/>
            </a:p>
          </p:txBody>
        </p:sp>
      </p:grpSp>
      <p:grpSp>
        <p:nvGrpSpPr>
          <p:cNvPr id="43" name="グループ化 42">
            <a:extLst>
              <a:ext uri="{FF2B5EF4-FFF2-40B4-BE49-F238E27FC236}">
                <a16:creationId xmlns:a16="http://schemas.microsoft.com/office/drawing/2014/main" id="{4D94EF95-2707-4A61-986F-03F7107CAD55}"/>
              </a:ext>
            </a:extLst>
          </p:cNvPr>
          <p:cNvGrpSpPr/>
          <p:nvPr/>
        </p:nvGrpSpPr>
        <p:grpSpPr>
          <a:xfrm>
            <a:off x="4314047" y="2969548"/>
            <a:ext cx="189864" cy="147713"/>
            <a:chOff x="3728311" y="4516190"/>
            <a:chExt cx="189864" cy="147713"/>
          </a:xfrm>
        </p:grpSpPr>
        <p:sp>
          <p:nvSpPr>
            <p:cNvPr id="44" name="二等辺三角形 43">
              <a:extLst>
                <a:ext uri="{FF2B5EF4-FFF2-40B4-BE49-F238E27FC236}">
                  <a16:creationId xmlns:a16="http://schemas.microsoft.com/office/drawing/2014/main" id="{B895B5A0-89A5-45D0-97EC-56C283219DDA}"/>
                </a:ext>
              </a:extLst>
            </p:cNvPr>
            <p:cNvSpPr/>
            <p:nvPr/>
          </p:nvSpPr>
          <p:spPr>
            <a:xfrm>
              <a:off x="3728311" y="4516190"/>
              <a:ext cx="98379" cy="100013"/>
            </a:xfrm>
            <a:prstGeom prst="triangl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テキスト ボックス 44">
              <a:extLst>
                <a:ext uri="{FF2B5EF4-FFF2-40B4-BE49-F238E27FC236}">
                  <a16:creationId xmlns:a16="http://schemas.microsoft.com/office/drawing/2014/main" id="{29342DD0-CD98-49B0-B7E0-C097ED2B47D2}"/>
                </a:ext>
              </a:extLst>
            </p:cNvPr>
            <p:cNvSpPr txBox="1"/>
            <p:nvPr/>
          </p:nvSpPr>
          <p:spPr>
            <a:xfrm>
              <a:off x="3826690" y="4564300"/>
              <a:ext cx="91485" cy="99603"/>
            </a:xfrm>
            <a:prstGeom prst="rect">
              <a:avLst/>
            </a:prstGeom>
            <a:noFill/>
            <a:ln>
              <a:solidFill>
                <a:schemeClr val="accent1"/>
              </a:solidFill>
            </a:ln>
          </p:spPr>
          <p:txBody>
            <a:bodyPr wrap="square" lIns="7200" tIns="3600" rIns="7200" bIns="3600" rtlCol="0">
              <a:spAutoFit/>
            </a:bodyPr>
            <a:lstStyle/>
            <a:p>
              <a:r>
                <a:rPr kumimoji="1" lang="en-US" altLang="ja-JP" sz="600" dirty="0"/>
                <a:t>25</a:t>
              </a:r>
              <a:endParaRPr kumimoji="1" lang="ja-JP" altLang="en-US" sz="600" dirty="0"/>
            </a:p>
          </p:txBody>
        </p:sp>
      </p:grpSp>
      <p:sp>
        <p:nvSpPr>
          <p:cNvPr id="51" name="二等辺三角形 50">
            <a:extLst>
              <a:ext uri="{FF2B5EF4-FFF2-40B4-BE49-F238E27FC236}">
                <a16:creationId xmlns:a16="http://schemas.microsoft.com/office/drawing/2014/main" id="{45829F0E-7776-42A5-903E-8303B30F7060}"/>
              </a:ext>
            </a:extLst>
          </p:cNvPr>
          <p:cNvSpPr/>
          <p:nvPr/>
        </p:nvSpPr>
        <p:spPr>
          <a:xfrm>
            <a:off x="4486994" y="2917645"/>
            <a:ext cx="98379" cy="100013"/>
          </a:xfrm>
          <a:prstGeom prst="triangl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テキスト ボックス 51">
            <a:extLst>
              <a:ext uri="{FF2B5EF4-FFF2-40B4-BE49-F238E27FC236}">
                <a16:creationId xmlns:a16="http://schemas.microsoft.com/office/drawing/2014/main" id="{F2135229-FB02-4EED-8679-DBD61CCECDA6}"/>
              </a:ext>
            </a:extLst>
          </p:cNvPr>
          <p:cNvSpPr txBox="1"/>
          <p:nvPr/>
        </p:nvSpPr>
        <p:spPr>
          <a:xfrm>
            <a:off x="4413505" y="2930042"/>
            <a:ext cx="91485" cy="99603"/>
          </a:xfrm>
          <a:prstGeom prst="rect">
            <a:avLst/>
          </a:prstGeom>
          <a:noFill/>
          <a:ln>
            <a:solidFill>
              <a:schemeClr val="accent1"/>
            </a:solidFill>
          </a:ln>
        </p:spPr>
        <p:txBody>
          <a:bodyPr wrap="square" lIns="7200" tIns="3600" rIns="7200" bIns="3600" rtlCol="0">
            <a:spAutoFit/>
          </a:bodyPr>
          <a:lstStyle/>
          <a:p>
            <a:r>
              <a:rPr kumimoji="1" lang="en-US" altLang="ja-JP" sz="600" dirty="0"/>
              <a:t>27</a:t>
            </a:r>
            <a:endParaRPr kumimoji="1" lang="ja-JP" altLang="en-US" sz="600" dirty="0"/>
          </a:p>
        </p:txBody>
      </p:sp>
      <p:sp>
        <p:nvSpPr>
          <p:cNvPr id="46" name="正方形/長方形 45">
            <a:extLst>
              <a:ext uri="{FF2B5EF4-FFF2-40B4-BE49-F238E27FC236}">
                <a16:creationId xmlns:a16="http://schemas.microsoft.com/office/drawing/2014/main" id="{5AB885B7-2563-4279-A054-2A4E1EDD88AD}"/>
              </a:ext>
            </a:extLst>
          </p:cNvPr>
          <p:cNvSpPr/>
          <p:nvPr/>
        </p:nvSpPr>
        <p:spPr>
          <a:xfrm>
            <a:off x="1090676" y="1433322"/>
            <a:ext cx="3724096" cy="276999"/>
          </a:xfrm>
          <a:prstGeom prst="rect">
            <a:avLst/>
          </a:prstGeom>
          <a:solidFill>
            <a:schemeClr val="bg1"/>
          </a:solidFill>
        </p:spPr>
        <p:txBody>
          <a:bodyPr wrap="none">
            <a:spAutoFit/>
          </a:bodyPr>
          <a:lstStyle/>
          <a:p>
            <a:r>
              <a:rPr lang="ja-JP" altLang="en-US" sz="1200" b="1" dirty="0"/>
              <a:t>大規模な産業用地および近年新設の大規模物流施設</a:t>
            </a:r>
          </a:p>
        </p:txBody>
      </p:sp>
      <p:sp>
        <p:nvSpPr>
          <p:cNvPr id="47" name="スライド番号プレースホルダー 2">
            <a:extLst>
              <a:ext uri="{FF2B5EF4-FFF2-40B4-BE49-F238E27FC236}">
                <a16:creationId xmlns:a16="http://schemas.microsoft.com/office/drawing/2014/main" id="{501BEF0F-A68C-4A3C-AF7C-D1A5EF5D2F1B}"/>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50</a:t>
            </a:fld>
            <a:endParaRPr kumimoji="1" lang="ja-JP" altLang="en-US" dirty="0"/>
          </a:p>
        </p:txBody>
      </p:sp>
    </p:spTree>
    <p:extLst>
      <p:ext uri="{BB962C8B-B14F-4D97-AF65-F5344CB8AC3E}">
        <p14:creationId xmlns:p14="http://schemas.microsoft.com/office/powerpoint/2010/main" val="1441071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222322" y="138824"/>
            <a:ext cx="8956298" cy="369332"/>
          </a:xfrm>
          <a:prstGeom prst="rect">
            <a:avLst/>
          </a:prstGeom>
        </p:spPr>
        <p:txBody>
          <a:bodyPr wrap="none">
            <a:spAutoFit/>
          </a:bodyPr>
          <a:lstStyle/>
          <a:p>
            <a:r>
              <a:rPr lang="en-US" altLang="ja-JP" dirty="0">
                <a:latin typeface="ＭＳ ゴシック" panose="020B0609070205080204" pitchFamily="49" charset="-128"/>
                <a:ea typeface="ＭＳ ゴシック" panose="020B0609070205080204" pitchFamily="49" charset="-128"/>
              </a:rPr>
              <a:t>P62</a:t>
            </a:r>
            <a:r>
              <a:rPr lang="ja-JP" altLang="en-US" dirty="0">
                <a:latin typeface="ＭＳ ゴシック" panose="020B0609070205080204" pitchFamily="49" charset="-128"/>
                <a:ea typeface="ＭＳ ゴシック" panose="020B0609070205080204" pitchFamily="49" charset="-128"/>
              </a:rPr>
              <a:t>　府内の物流施設拡充・高速道路ネットワーク </a:t>
            </a:r>
            <a:r>
              <a:rPr lang="ja-JP" altLang="en-US" dirty="0">
                <a:solidFill>
                  <a:srgbClr val="FF0000"/>
                </a:solidFill>
                <a:latin typeface="ＭＳ ゴシック" panose="020B0609070205080204" pitchFamily="49" charset="-128"/>
                <a:ea typeface="ＭＳ ゴシック" panose="020B0609070205080204" pitchFamily="49" charset="-128"/>
              </a:rPr>
              <a:t>物流を支える高速道路機能の強化</a:t>
            </a:r>
            <a:endParaRPr lang="en-US" altLang="ja-JP" dirty="0">
              <a:solidFill>
                <a:srgbClr val="FF0000"/>
              </a:solidFill>
              <a:latin typeface="ＭＳ ゴシック" panose="020B0609070205080204" pitchFamily="49" charset="-128"/>
              <a:ea typeface="ＭＳ ゴシック" panose="020B0609070205080204" pitchFamily="49" charset="-128"/>
            </a:endParaRPr>
          </a:p>
        </p:txBody>
      </p:sp>
      <p:sp>
        <p:nvSpPr>
          <p:cNvPr id="3" name="正方形/長方形 2">
            <a:extLst>
              <a:ext uri="{FF2B5EF4-FFF2-40B4-BE49-F238E27FC236}">
                <a16:creationId xmlns:a16="http://schemas.microsoft.com/office/drawing/2014/main" id="{809C2DE2-B197-48DD-A41D-43EB3CD5B74D}"/>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物流を支える高速道路機能の強化</a:t>
            </a:r>
          </a:p>
        </p:txBody>
      </p:sp>
      <p:sp>
        <p:nvSpPr>
          <p:cNvPr id="5" name="正方形/長方形 4">
            <a:extLst>
              <a:ext uri="{FF2B5EF4-FFF2-40B4-BE49-F238E27FC236}">
                <a16:creationId xmlns:a16="http://schemas.microsoft.com/office/drawing/2014/main" id="{CDF0AE22-ECDD-4D41-B5A8-5E072E17A5E3}"/>
              </a:ext>
            </a:extLst>
          </p:cNvPr>
          <p:cNvSpPr/>
          <p:nvPr/>
        </p:nvSpPr>
        <p:spPr>
          <a:xfrm>
            <a:off x="150539" y="704315"/>
            <a:ext cx="9555436" cy="584775"/>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阪神高速道路大和川線や淀川左岸線（</a:t>
            </a:r>
            <a:r>
              <a:rPr lang="en-US" altLang="ja-JP" sz="1600" dirty="0">
                <a:latin typeface="ＭＳ ゴシック" panose="020B0609070205080204" pitchFamily="49" charset="-128"/>
                <a:ea typeface="ＭＳ ゴシック" panose="020B0609070205080204" pitchFamily="49" charset="-128"/>
              </a:rPr>
              <a:t>2</a:t>
            </a:r>
            <a:r>
              <a:rPr lang="ja-JP" altLang="en-US" sz="1600" dirty="0">
                <a:latin typeface="ＭＳ ゴシック" panose="020B0609070205080204" pitchFamily="49" charset="-128"/>
                <a:ea typeface="ＭＳ ゴシック" panose="020B0609070205080204" pitchFamily="49" charset="-128"/>
              </a:rPr>
              <a:t>期）・淀川左岸線延伸部の事業化など、ミッシングリンク解消に向けた動きが進んでいる</a:t>
            </a:r>
          </a:p>
        </p:txBody>
      </p:sp>
      <p:pic>
        <p:nvPicPr>
          <p:cNvPr id="7" name="図 6">
            <a:extLst>
              <a:ext uri="{FF2B5EF4-FFF2-40B4-BE49-F238E27FC236}">
                <a16:creationId xmlns:a16="http://schemas.microsoft.com/office/drawing/2014/main" id="{2EC9704A-3E96-405A-985F-23884926C116}"/>
              </a:ext>
            </a:extLst>
          </p:cNvPr>
          <p:cNvPicPr>
            <a:picLocks noChangeAspect="1"/>
          </p:cNvPicPr>
          <p:nvPr/>
        </p:nvPicPr>
        <p:blipFill rotWithShape="1">
          <a:blip r:embed="rId2">
            <a:extLst>
              <a:ext uri="{28A0092B-C50C-407E-A947-70E740481C1C}">
                <a14:useLocalDpi xmlns:a14="http://schemas.microsoft.com/office/drawing/2010/main" val="0"/>
              </a:ext>
            </a:extLst>
          </a:blip>
          <a:srcRect b="29514"/>
          <a:stretch/>
        </p:blipFill>
        <p:spPr>
          <a:xfrm>
            <a:off x="329302" y="1323703"/>
            <a:ext cx="5277287" cy="5337841"/>
          </a:xfrm>
          <a:prstGeom prst="rect">
            <a:avLst/>
          </a:prstGeom>
        </p:spPr>
      </p:pic>
      <p:pic>
        <p:nvPicPr>
          <p:cNvPr id="8" name="図 7">
            <a:extLst>
              <a:ext uri="{FF2B5EF4-FFF2-40B4-BE49-F238E27FC236}">
                <a16:creationId xmlns:a16="http://schemas.microsoft.com/office/drawing/2014/main" id="{CA3A6641-77EF-48B6-BC37-D6438F7822A9}"/>
              </a:ext>
            </a:extLst>
          </p:cNvPr>
          <p:cNvPicPr>
            <a:picLocks noChangeAspect="1"/>
          </p:cNvPicPr>
          <p:nvPr/>
        </p:nvPicPr>
        <p:blipFill rotWithShape="1">
          <a:blip r:embed="rId2">
            <a:extLst>
              <a:ext uri="{28A0092B-C50C-407E-A947-70E740481C1C}">
                <a14:useLocalDpi xmlns:a14="http://schemas.microsoft.com/office/drawing/2010/main" val="0"/>
              </a:ext>
            </a:extLst>
          </a:blip>
          <a:srcRect l="1" t="71588" r="64887"/>
          <a:stretch/>
        </p:blipFill>
        <p:spPr>
          <a:xfrm>
            <a:off x="351746" y="1684660"/>
            <a:ext cx="1354171" cy="1572410"/>
          </a:xfrm>
          <a:prstGeom prst="rect">
            <a:avLst/>
          </a:prstGeom>
        </p:spPr>
      </p:pic>
      <p:grpSp>
        <p:nvGrpSpPr>
          <p:cNvPr id="45" name="グループ化 44">
            <a:extLst>
              <a:ext uri="{FF2B5EF4-FFF2-40B4-BE49-F238E27FC236}">
                <a16:creationId xmlns:a16="http://schemas.microsoft.com/office/drawing/2014/main" id="{429C4B5D-7353-49AE-97FC-B9714C489A62}"/>
              </a:ext>
            </a:extLst>
          </p:cNvPr>
          <p:cNvGrpSpPr/>
          <p:nvPr/>
        </p:nvGrpSpPr>
        <p:grpSpPr>
          <a:xfrm>
            <a:off x="5888180" y="2528778"/>
            <a:ext cx="3290440" cy="2650042"/>
            <a:chOff x="8463196" y="7059494"/>
            <a:chExt cx="2628774" cy="2288098"/>
          </a:xfrm>
        </p:grpSpPr>
        <p:pic>
          <p:nvPicPr>
            <p:cNvPr id="46" name="図 45">
              <a:extLst>
                <a:ext uri="{FF2B5EF4-FFF2-40B4-BE49-F238E27FC236}">
                  <a16:creationId xmlns:a16="http://schemas.microsoft.com/office/drawing/2014/main" id="{7C2CB8D6-AF9C-43E9-85A3-F89463715D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354" t="30127" r="22831" b="46515"/>
            <a:stretch/>
          </p:blipFill>
          <p:spPr>
            <a:xfrm>
              <a:off x="8550685" y="7059494"/>
              <a:ext cx="2541285" cy="2288098"/>
            </a:xfrm>
            <a:prstGeom prst="rect">
              <a:avLst/>
            </a:prstGeom>
            <a:ln w="15875" cmpd="thickThin">
              <a:noFill/>
            </a:ln>
            <a:effectLst>
              <a:softEdge rad="12700"/>
            </a:effectLst>
          </p:spPr>
        </p:pic>
        <p:sp>
          <p:nvSpPr>
            <p:cNvPr id="47" name="正方形/長方形 46">
              <a:extLst>
                <a:ext uri="{FF2B5EF4-FFF2-40B4-BE49-F238E27FC236}">
                  <a16:creationId xmlns:a16="http://schemas.microsoft.com/office/drawing/2014/main" id="{B8C932A9-6984-4039-BFC0-AC5C374528BC}"/>
                </a:ext>
              </a:extLst>
            </p:cNvPr>
            <p:cNvSpPr/>
            <p:nvPr/>
          </p:nvSpPr>
          <p:spPr>
            <a:xfrm>
              <a:off x="9670539" y="7200189"/>
              <a:ext cx="898407" cy="106166"/>
            </a:xfrm>
            <a:prstGeom prst="rect">
              <a:avLst/>
            </a:prstGeom>
            <a:solidFill>
              <a:srgbClr val="FFFFCC">
                <a:alpha val="84706"/>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48" name="吹き出し: 四角形 331">
              <a:extLst>
                <a:ext uri="{FF2B5EF4-FFF2-40B4-BE49-F238E27FC236}">
                  <a16:creationId xmlns:a16="http://schemas.microsoft.com/office/drawing/2014/main" id="{C62090F6-7B42-4E57-AAFC-F8D5C88EE568}"/>
                </a:ext>
              </a:extLst>
            </p:cNvPr>
            <p:cNvSpPr/>
            <p:nvPr/>
          </p:nvSpPr>
          <p:spPr>
            <a:xfrm flipH="1">
              <a:off x="8595247" y="8443308"/>
              <a:ext cx="1339531" cy="717435"/>
            </a:xfrm>
            <a:custGeom>
              <a:avLst/>
              <a:gdLst>
                <a:gd name="connsiteX0" fmla="*/ 0 w 1472664"/>
                <a:gd name="connsiteY0" fmla="*/ 0 h 223833"/>
                <a:gd name="connsiteX1" fmla="*/ 245444 w 1472664"/>
                <a:gd name="connsiteY1" fmla="*/ 0 h 223833"/>
                <a:gd name="connsiteX2" fmla="*/ 245444 w 1472664"/>
                <a:gd name="connsiteY2" fmla="*/ 0 h 223833"/>
                <a:gd name="connsiteX3" fmla="*/ 613610 w 1472664"/>
                <a:gd name="connsiteY3" fmla="*/ 0 h 223833"/>
                <a:gd name="connsiteX4" fmla="*/ 1472664 w 1472664"/>
                <a:gd name="connsiteY4" fmla="*/ 0 h 223833"/>
                <a:gd name="connsiteX5" fmla="*/ 1472664 w 1472664"/>
                <a:gd name="connsiteY5" fmla="*/ 130569 h 223833"/>
                <a:gd name="connsiteX6" fmla="*/ 1472664 w 1472664"/>
                <a:gd name="connsiteY6" fmla="*/ 130569 h 223833"/>
                <a:gd name="connsiteX7" fmla="*/ 1472664 w 1472664"/>
                <a:gd name="connsiteY7" fmla="*/ 186528 h 223833"/>
                <a:gd name="connsiteX8" fmla="*/ 1472664 w 1472664"/>
                <a:gd name="connsiteY8" fmla="*/ 223833 h 223833"/>
                <a:gd name="connsiteX9" fmla="*/ 613610 w 1472664"/>
                <a:gd name="connsiteY9" fmla="*/ 223833 h 223833"/>
                <a:gd name="connsiteX10" fmla="*/ 83044 w 1472664"/>
                <a:gd name="connsiteY10" fmla="*/ 1016367 h 223833"/>
                <a:gd name="connsiteX11" fmla="*/ 245444 w 1472664"/>
                <a:gd name="connsiteY11" fmla="*/ 223833 h 223833"/>
                <a:gd name="connsiteX12" fmla="*/ 0 w 1472664"/>
                <a:gd name="connsiteY12" fmla="*/ 223833 h 223833"/>
                <a:gd name="connsiteX13" fmla="*/ 0 w 1472664"/>
                <a:gd name="connsiteY13" fmla="*/ 186528 h 223833"/>
                <a:gd name="connsiteX14" fmla="*/ 0 w 1472664"/>
                <a:gd name="connsiteY14" fmla="*/ 130569 h 223833"/>
                <a:gd name="connsiteX15" fmla="*/ 0 w 1472664"/>
                <a:gd name="connsiteY15" fmla="*/ 130569 h 223833"/>
                <a:gd name="connsiteX16" fmla="*/ 0 w 1472664"/>
                <a:gd name="connsiteY16" fmla="*/ 0 h 223833"/>
                <a:gd name="connsiteX0" fmla="*/ 0 w 1472664"/>
                <a:gd name="connsiteY0" fmla="*/ 0 h 1016367"/>
                <a:gd name="connsiteX1" fmla="*/ 245444 w 1472664"/>
                <a:gd name="connsiteY1" fmla="*/ 0 h 1016367"/>
                <a:gd name="connsiteX2" fmla="*/ 245444 w 1472664"/>
                <a:gd name="connsiteY2" fmla="*/ 0 h 1016367"/>
                <a:gd name="connsiteX3" fmla="*/ 613610 w 1472664"/>
                <a:gd name="connsiteY3" fmla="*/ 0 h 1016367"/>
                <a:gd name="connsiteX4" fmla="*/ 1472664 w 1472664"/>
                <a:gd name="connsiteY4" fmla="*/ 0 h 1016367"/>
                <a:gd name="connsiteX5" fmla="*/ 1472664 w 1472664"/>
                <a:gd name="connsiteY5" fmla="*/ 130569 h 1016367"/>
                <a:gd name="connsiteX6" fmla="*/ 1472664 w 1472664"/>
                <a:gd name="connsiteY6" fmla="*/ 130569 h 1016367"/>
                <a:gd name="connsiteX7" fmla="*/ 1472664 w 1472664"/>
                <a:gd name="connsiteY7" fmla="*/ 186528 h 1016367"/>
                <a:gd name="connsiteX8" fmla="*/ 1472664 w 1472664"/>
                <a:gd name="connsiteY8" fmla="*/ 223833 h 1016367"/>
                <a:gd name="connsiteX9" fmla="*/ 340560 w 1472664"/>
                <a:gd name="connsiteY9" fmla="*/ 223833 h 1016367"/>
                <a:gd name="connsiteX10" fmla="*/ 83044 w 1472664"/>
                <a:gd name="connsiteY10" fmla="*/ 1016367 h 1016367"/>
                <a:gd name="connsiteX11" fmla="*/ 245444 w 1472664"/>
                <a:gd name="connsiteY11" fmla="*/ 223833 h 1016367"/>
                <a:gd name="connsiteX12" fmla="*/ 0 w 1472664"/>
                <a:gd name="connsiteY12" fmla="*/ 223833 h 1016367"/>
                <a:gd name="connsiteX13" fmla="*/ 0 w 1472664"/>
                <a:gd name="connsiteY13" fmla="*/ 186528 h 1016367"/>
                <a:gd name="connsiteX14" fmla="*/ 0 w 1472664"/>
                <a:gd name="connsiteY14" fmla="*/ 130569 h 1016367"/>
                <a:gd name="connsiteX15" fmla="*/ 0 w 1472664"/>
                <a:gd name="connsiteY15" fmla="*/ 130569 h 1016367"/>
                <a:gd name="connsiteX16" fmla="*/ 0 w 1472664"/>
                <a:gd name="connsiteY16" fmla="*/ 0 h 1016367"/>
                <a:gd name="connsiteX0" fmla="*/ 0 w 1472664"/>
                <a:gd name="connsiteY0" fmla="*/ 0 h 851267"/>
                <a:gd name="connsiteX1" fmla="*/ 245444 w 1472664"/>
                <a:gd name="connsiteY1" fmla="*/ 0 h 851267"/>
                <a:gd name="connsiteX2" fmla="*/ 245444 w 1472664"/>
                <a:gd name="connsiteY2" fmla="*/ 0 h 851267"/>
                <a:gd name="connsiteX3" fmla="*/ 613610 w 1472664"/>
                <a:gd name="connsiteY3" fmla="*/ 0 h 851267"/>
                <a:gd name="connsiteX4" fmla="*/ 1472664 w 1472664"/>
                <a:gd name="connsiteY4" fmla="*/ 0 h 851267"/>
                <a:gd name="connsiteX5" fmla="*/ 1472664 w 1472664"/>
                <a:gd name="connsiteY5" fmla="*/ 130569 h 851267"/>
                <a:gd name="connsiteX6" fmla="*/ 1472664 w 1472664"/>
                <a:gd name="connsiteY6" fmla="*/ 130569 h 851267"/>
                <a:gd name="connsiteX7" fmla="*/ 1472664 w 1472664"/>
                <a:gd name="connsiteY7" fmla="*/ 186528 h 851267"/>
                <a:gd name="connsiteX8" fmla="*/ 1472664 w 1472664"/>
                <a:gd name="connsiteY8" fmla="*/ 223833 h 851267"/>
                <a:gd name="connsiteX9" fmla="*/ 340560 w 1472664"/>
                <a:gd name="connsiteY9" fmla="*/ 223833 h 851267"/>
                <a:gd name="connsiteX10" fmla="*/ 102094 w 1472664"/>
                <a:gd name="connsiteY10" fmla="*/ 851267 h 851267"/>
                <a:gd name="connsiteX11" fmla="*/ 245444 w 1472664"/>
                <a:gd name="connsiteY11" fmla="*/ 223833 h 851267"/>
                <a:gd name="connsiteX12" fmla="*/ 0 w 1472664"/>
                <a:gd name="connsiteY12" fmla="*/ 223833 h 851267"/>
                <a:gd name="connsiteX13" fmla="*/ 0 w 1472664"/>
                <a:gd name="connsiteY13" fmla="*/ 186528 h 851267"/>
                <a:gd name="connsiteX14" fmla="*/ 0 w 1472664"/>
                <a:gd name="connsiteY14" fmla="*/ 130569 h 851267"/>
                <a:gd name="connsiteX15" fmla="*/ 0 w 1472664"/>
                <a:gd name="connsiteY15" fmla="*/ 130569 h 851267"/>
                <a:gd name="connsiteX16" fmla="*/ 0 w 1472664"/>
                <a:gd name="connsiteY16" fmla="*/ 0 h 851267"/>
                <a:gd name="connsiteX0" fmla="*/ 0 w 1472664"/>
                <a:gd name="connsiteY0" fmla="*/ 0 h 933817"/>
                <a:gd name="connsiteX1" fmla="*/ 245444 w 1472664"/>
                <a:gd name="connsiteY1" fmla="*/ 0 h 933817"/>
                <a:gd name="connsiteX2" fmla="*/ 245444 w 1472664"/>
                <a:gd name="connsiteY2" fmla="*/ 0 h 933817"/>
                <a:gd name="connsiteX3" fmla="*/ 613610 w 1472664"/>
                <a:gd name="connsiteY3" fmla="*/ 0 h 933817"/>
                <a:gd name="connsiteX4" fmla="*/ 1472664 w 1472664"/>
                <a:gd name="connsiteY4" fmla="*/ 0 h 933817"/>
                <a:gd name="connsiteX5" fmla="*/ 1472664 w 1472664"/>
                <a:gd name="connsiteY5" fmla="*/ 130569 h 933817"/>
                <a:gd name="connsiteX6" fmla="*/ 1472664 w 1472664"/>
                <a:gd name="connsiteY6" fmla="*/ 130569 h 933817"/>
                <a:gd name="connsiteX7" fmla="*/ 1472664 w 1472664"/>
                <a:gd name="connsiteY7" fmla="*/ 186528 h 933817"/>
                <a:gd name="connsiteX8" fmla="*/ 1472664 w 1472664"/>
                <a:gd name="connsiteY8" fmla="*/ 223833 h 933817"/>
                <a:gd name="connsiteX9" fmla="*/ 340560 w 1472664"/>
                <a:gd name="connsiteY9" fmla="*/ 223833 h 933817"/>
                <a:gd name="connsiteX10" fmla="*/ 83044 w 1472664"/>
                <a:gd name="connsiteY10" fmla="*/ 933817 h 933817"/>
                <a:gd name="connsiteX11" fmla="*/ 245444 w 1472664"/>
                <a:gd name="connsiteY11" fmla="*/ 223833 h 933817"/>
                <a:gd name="connsiteX12" fmla="*/ 0 w 1472664"/>
                <a:gd name="connsiteY12" fmla="*/ 223833 h 933817"/>
                <a:gd name="connsiteX13" fmla="*/ 0 w 1472664"/>
                <a:gd name="connsiteY13" fmla="*/ 186528 h 933817"/>
                <a:gd name="connsiteX14" fmla="*/ 0 w 1472664"/>
                <a:gd name="connsiteY14" fmla="*/ 130569 h 933817"/>
                <a:gd name="connsiteX15" fmla="*/ 0 w 1472664"/>
                <a:gd name="connsiteY15" fmla="*/ 130569 h 933817"/>
                <a:gd name="connsiteX16" fmla="*/ 0 w 1472664"/>
                <a:gd name="connsiteY16" fmla="*/ 0 h 933817"/>
                <a:gd name="connsiteX0" fmla="*/ 0 w 1472664"/>
                <a:gd name="connsiteY0" fmla="*/ 0 h 857617"/>
                <a:gd name="connsiteX1" fmla="*/ 245444 w 1472664"/>
                <a:gd name="connsiteY1" fmla="*/ 0 h 857617"/>
                <a:gd name="connsiteX2" fmla="*/ 245444 w 1472664"/>
                <a:gd name="connsiteY2" fmla="*/ 0 h 857617"/>
                <a:gd name="connsiteX3" fmla="*/ 613610 w 1472664"/>
                <a:gd name="connsiteY3" fmla="*/ 0 h 857617"/>
                <a:gd name="connsiteX4" fmla="*/ 1472664 w 1472664"/>
                <a:gd name="connsiteY4" fmla="*/ 0 h 857617"/>
                <a:gd name="connsiteX5" fmla="*/ 1472664 w 1472664"/>
                <a:gd name="connsiteY5" fmla="*/ 130569 h 857617"/>
                <a:gd name="connsiteX6" fmla="*/ 1472664 w 1472664"/>
                <a:gd name="connsiteY6" fmla="*/ 130569 h 857617"/>
                <a:gd name="connsiteX7" fmla="*/ 1472664 w 1472664"/>
                <a:gd name="connsiteY7" fmla="*/ 186528 h 857617"/>
                <a:gd name="connsiteX8" fmla="*/ 1472664 w 1472664"/>
                <a:gd name="connsiteY8" fmla="*/ 223833 h 857617"/>
                <a:gd name="connsiteX9" fmla="*/ 340560 w 1472664"/>
                <a:gd name="connsiteY9" fmla="*/ 223833 h 857617"/>
                <a:gd name="connsiteX10" fmla="*/ 102094 w 1472664"/>
                <a:gd name="connsiteY10" fmla="*/ 857617 h 857617"/>
                <a:gd name="connsiteX11" fmla="*/ 245444 w 1472664"/>
                <a:gd name="connsiteY11" fmla="*/ 223833 h 857617"/>
                <a:gd name="connsiteX12" fmla="*/ 0 w 1472664"/>
                <a:gd name="connsiteY12" fmla="*/ 223833 h 857617"/>
                <a:gd name="connsiteX13" fmla="*/ 0 w 1472664"/>
                <a:gd name="connsiteY13" fmla="*/ 186528 h 857617"/>
                <a:gd name="connsiteX14" fmla="*/ 0 w 1472664"/>
                <a:gd name="connsiteY14" fmla="*/ 130569 h 857617"/>
                <a:gd name="connsiteX15" fmla="*/ 0 w 1472664"/>
                <a:gd name="connsiteY15" fmla="*/ 130569 h 857617"/>
                <a:gd name="connsiteX16" fmla="*/ 0 w 1472664"/>
                <a:gd name="connsiteY16" fmla="*/ 0 h 857617"/>
                <a:gd name="connsiteX0" fmla="*/ 0 w 1472664"/>
                <a:gd name="connsiteY0" fmla="*/ 0 h 790942"/>
                <a:gd name="connsiteX1" fmla="*/ 245444 w 1472664"/>
                <a:gd name="connsiteY1" fmla="*/ 0 h 790942"/>
                <a:gd name="connsiteX2" fmla="*/ 245444 w 1472664"/>
                <a:gd name="connsiteY2" fmla="*/ 0 h 790942"/>
                <a:gd name="connsiteX3" fmla="*/ 613610 w 1472664"/>
                <a:gd name="connsiteY3" fmla="*/ 0 h 790942"/>
                <a:gd name="connsiteX4" fmla="*/ 1472664 w 1472664"/>
                <a:gd name="connsiteY4" fmla="*/ 0 h 790942"/>
                <a:gd name="connsiteX5" fmla="*/ 1472664 w 1472664"/>
                <a:gd name="connsiteY5" fmla="*/ 130569 h 790942"/>
                <a:gd name="connsiteX6" fmla="*/ 1472664 w 1472664"/>
                <a:gd name="connsiteY6" fmla="*/ 130569 h 790942"/>
                <a:gd name="connsiteX7" fmla="*/ 1472664 w 1472664"/>
                <a:gd name="connsiteY7" fmla="*/ 186528 h 790942"/>
                <a:gd name="connsiteX8" fmla="*/ 1472664 w 1472664"/>
                <a:gd name="connsiteY8" fmla="*/ 223833 h 790942"/>
                <a:gd name="connsiteX9" fmla="*/ 340560 w 1472664"/>
                <a:gd name="connsiteY9" fmla="*/ 223833 h 790942"/>
                <a:gd name="connsiteX10" fmla="*/ 111619 w 1472664"/>
                <a:gd name="connsiteY10" fmla="*/ 790942 h 790942"/>
                <a:gd name="connsiteX11" fmla="*/ 245444 w 1472664"/>
                <a:gd name="connsiteY11" fmla="*/ 223833 h 790942"/>
                <a:gd name="connsiteX12" fmla="*/ 0 w 1472664"/>
                <a:gd name="connsiteY12" fmla="*/ 223833 h 790942"/>
                <a:gd name="connsiteX13" fmla="*/ 0 w 1472664"/>
                <a:gd name="connsiteY13" fmla="*/ 186528 h 790942"/>
                <a:gd name="connsiteX14" fmla="*/ 0 w 1472664"/>
                <a:gd name="connsiteY14" fmla="*/ 130569 h 790942"/>
                <a:gd name="connsiteX15" fmla="*/ 0 w 1472664"/>
                <a:gd name="connsiteY15" fmla="*/ 130569 h 790942"/>
                <a:gd name="connsiteX16" fmla="*/ 0 w 1472664"/>
                <a:gd name="connsiteY16" fmla="*/ 0 h 790942"/>
                <a:gd name="connsiteX0" fmla="*/ 0 w 1472664"/>
                <a:gd name="connsiteY0" fmla="*/ 0 h 867142"/>
                <a:gd name="connsiteX1" fmla="*/ 245444 w 1472664"/>
                <a:gd name="connsiteY1" fmla="*/ 0 h 867142"/>
                <a:gd name="connsiteX2" fmla="*/ 245444 w 1472664"/>
                <a:gd name="connsiteY2" fmla="*/ 0 h 867142"/>
                <a:gd name="connsiteX3" fmla="*/ 613610 w 1472664"/>
                <a:gd name="connsiteY3" fmla="*/ 0 h 867142"/>
                <a:gd name="connsiteX4" fmla="*/ 1472664 w 1472664"/>
                <a:gd name="connsiteY4" fmla="*/ 0 h 867142"/>
                <a:gd name="connsiteX5" fmla="*/ 1472664 w 1472664"/>
                <a:gd name="connsiteY5" fmla="*/ 130569 h 867142"/>
                <a:gd name="connsiteX6" fmla="*/ 1472664 w 1472664"/>
                <a:gd name="connsiteY6" fmla="*/ 130569 h 867142"/>
                <a:gd name="connsiteX7" fmla="*/ 1472664 w 1472664"/>
                <a:gd name="connsiteY7" fmla="*/ 186528 h 867142"/>
                <a:gd name="connsiteX8" fmla="*/ 1472664 w 1472664"/>
                <a:gd name="connsiteY8" fmla="*/ 223833 h 867142"/>
                <a:gd name="connsiteX9" fmla="*/ 340560 w 1472664"/>
                <a:gd name="connsiteY9" fmla="*/ 223833 h 867142"/>
                <a:gd name="connsiteX10" fmla="*/ 195439 w 1472664"/>
                <a:gd name="connsiteY10" fmla="*/ 867142 h 867142"/>
                <a:gd name="connsiteX11" fmla="*/ 245444 w 1472664"/>
                <a:gd name="connsiteY11" fmla="*/ 223833 h 867142"/>
                <a:gd name="connsiteX12" fmla="*/ 0 w 1472664"/>
                <a:gd name="connsiteY12" fmla="*/ 223833 h 867142"/>
                <a:gd name="connsiteX13" fmla="*/ 0 w 1472664"/>
                <a:gd name="connsiteY13" fmla="*/ 186528 h 867142"/>
                <a:gd name="connsiteX14" fmla="*/ 0 w 1472664"/>
                <a:gd name="connsiteY14" fmla="*/ 130569 h 867142"/>
                <a:gd name="connsiteX15" fmla="*/ 0 w 1472664"/>
                <a:gd name="connsiteY15" fmla="*/ 130569 h 867142"/>
                <a:gd name="connsiteX16" fmla="*/ 0 w 1472664"/>
                <a:gd name="connsiteY16" fmla="*/ 0 h 867142"/>
                <a:gd name="connsiteX0" fmla="*/ 0 w 1472664"/>
                <a:gd name="connsiteY0" fmla="*/ 0 h 835392"/>
                <a:gd name="connsiteX1" fmla="*/ 245444 w 1472664"/>
                <a:gd name="connsiteY1" fmla="*/ 0 h 835392"/>
                <a:gd name="connsiteX2" fmla="*/ 245444 w 1472664"/>
                <a:gd name="connsiteY2" fmla="*/ 0 h 835392"/>
                <a:gd name="connsiteX3" fmla="*/ 613610 w 1472664"/>
                <a:gd name="connsiteY3" fmla="*/ 0 h 835392"/>
                <a:gd name="connsiteX4" fmla="*/ 1472664 w 1472664"/>
                <a:gd name="connsiteY4" fmla="*/ 0 h 835392"/>
                <a:gd name="connsiteX5" fmla="*/ 1472664 w 1472664"/>
                <a:gd name="connsiteY5" fmla="*/ 130569 h 835392"/>
                <a:gd name="connsiteX6" fmla="*/ 1472664 w 1472664"/>
                <a:gd name="connsiteY6" fmla="*/ 130569 h 835392"/>
                <a:gd name="connsiteX7" fmla="*/ 1472664 w 1472664"/>
                <a:gd name="connsiteY7" fmla="*/ 186528 h 835392"/>
                <a:gd name="connsiteX8" fmla="*/ 1472664 w 1472664"/>
                <a:gd name="connsiteY8" fmla="*/ 223833 h 835392"/>
                <a:gd name="connsiteX9" fmla="*/ 340560 w 1472664"/>
                <a:gd name="connsiteY9" fmla="*/ 223833 h 835392"/>
                <a:gd name="connsiteX10" fmla="*/ 112889 w 1472664"/>
                <a:gd name="connsiteY10" fmla="*/ 835392 h 835392"/>
                <a:gd name="connsiteX11" fmla="*/ 245444 w 1472664"/>
                <a:gd name="connsiteY11" fmla="*/ 223833 h 835392"/>
                <a:gd name="connsiteX12" fmla="*/ 0 w 1472664"/>
                <a:gd name="connsiteY12" fmla="*/ 223833 h 835392"/>
                <a:gd name="connsiteX13" fmla="*/ 0 w 1472664"/>
                <a:gd name="connsiteY13" fmla="*/ 186528 h 835392"/>
                <a:gd name="connsiteX14" fmla="*/ 0 w 1472664"/>
                <a:gd name="connsiteY14" fmla="*/ 130569 h 835392"/>
                <a:gd name="connsiteX15" fmla="*/ 0 w 1472664"/>
                <a:gd name="connsiteY15" fmla="*/ 130569 h 835392"/>
                <a:gd name="connsiteX16" fmla="*/ 0 w 1472664"/>
                <a:gd name="connsiteY16" fmla="*/ 0 h 835392"/>
                <a:gd name="connsiteX0" fmla="*/ 0 w 1472664"/>
                <a:gd name="connsiteY0" fmla="*/ 0 h 835392"/>
                <a:gd name="connsiteX1" fmla="*/ 245444 w 1472664"/>
                <a:gd name="connsiteY1" fmla="*/ 0 h 835392"/>
                <a:gd name="connsiteX2" fmla="*/ 245444 w 1472664"/>
                <a:gd name="connsiteY2" fmla="*/ 0 h 835392"/>
                <a:gd name="connsiteX3" fmla="*/ 613610 w 1472664"/>
                <a:gd name="connsiteY3" fmla="*/ 0 h 835392"/>
                <a:gd name="connsiteX4" fmla="*/ 1472664 w 1472664"/>
                <a:gd name="connsiteY4" fmla="*/ 0 h 835392"/>
                <a:gd name="connsiteX5" fmla="*/ 1472664 w 1472664"/>
                <a:gd name="connsiteY5" fmla="*/ 130569 h 835392"/>
                <a:gd name="connsiteX6" fmla="*/ 1472664 w 1472664"/>
                <a:gd name="connsiteY6" fmla="*/ 130569 h 835392"/>
                <a:gd name="connsiteX7" fmla="*/ 1472664 w 1472664"/>
                <a:gd name="connsiteY7" fmla="*/ 186528 h 835392"/>
                <a:gd name="connsiteX8" fmla="*/ 1472664 w 1472664"/>
                <a:gd name="connsiteY8" fmla="*/ 223833 h 835392"/>
                <a:gd name="connsiteX9" fmla="*/ 1353028 w 1472664"/>
                <a:gd name="connsiteY9" fmla="*/ 223833 h 835392"/>
                <a:gd name="connsiteX10" fmla="*/ 112889 w 1472664"/>
                <a:gd name="connsiteY10" fmla="*/ 835392 h 835392"/>
                <a:gd name="connsiteX11" fmla="*/ 245444 w 1472664"/>
                <a:gd name="connsiteY11" fmla="*/ 223833 h 835392"/>
                <a:gd name="connsiteX12" fmla="*/ 0 w 1472664"/>
                <a:gd name="connsiteY12" fmla="*/ 223833 h 835392"/>
                <a:gd name="connsiteX13" fmla="*/ 0 w 1472664"/>
                <a:gd name="connsiteY13" fmla="*/ 186528 h 835392"/>
                <a:gd name="connsiteX14" fmla="*/ 0 w 1472664"/>
                <a:gd name="connsiteY14" fmla="*/ 130569 h 835392"/>
                <a:gd name="connsiteX15" fmla="*/ 0 w 1472664"/>
                <a:gd name="connsiteY15" fmla="*/ 130569 h 835392"/>
                <a:gd name="connsiteX16" fmla="*/ 0 w 1472664"/>
                <a:gd name="connsiteY16" fmla="*/ 0 h 835392"/>
                <a:gd name="connsiteX0" fmla="*/ 0 w 1472664"/>
                <a:gd name="connsiteY0" fmla="*/ 0 h 835392"/>
                <a:gd name="connsiteX1" fmla="*/ 245444 w 1472664"/>
                <a:gd name="connsiteY1" fmla="*/ 0 h 835392"/>
                <a:gd name="connsiteX2" fmla="*/ 245444 w 1472664"/>
                <a:gd name="connsiteY2" fmla="*/ 0 h 835392"/>
                <a:gd name="connsiteX3" fmla="*/ 613610 w 1472664"/>
                <a:gd name="connsiteY3" fmla="*/ 0 h 835392"/>
                <a:gd name="connsiteX4" fmla="*/ 1472664 w 1472664"/>
                <a:gd name="connsiteY4" fmla="*/ 0 h 835392"/>
                <a:gd name="connsiteX5" fmla="*/ 1472664 w 1472664"/>
                <a:gd name="connsiteY5" fmla="*/ 130569 h 835392"/>
                <a:gd name="connsiteX6" fmla="*/ 1472664 w 1472664"/>
                <a:gd name="connsiteY6" fmla="*/ 130569 h 835392"/>
                <a:gd name="connsiteX7" fmla="*/ 1472664 w 1472664"/>
                <a:gd name="connsiteY7" fmla="*/ 186528 h 835392"/>
                <a:gd name="connsiteX8" fmla="*/ 1472664 w 1472664"/>
                <a:gd name="connsiteY8" fmla="*/ 223833 h 835392"/>
                <a:gd name="connsiteX9" fmla="*/ 1353028 w 1472664"/>
                <a:gd name="connsiteY9" fmla="*/ 223833 h 835392"/>
                <a:gd name="connsiteX10" fmla="*/ 112889 w 1472664"/>
                <a:gd name="connsiteY10" fmla="*/ 835392 h 835392"/>
                <a:gd name="connsiteX11" fmla="*/ 1241927 w 1472664"/>
                <a:gd name="connsiteY11" fmla="*/ 223833 h 835392"/>
                <a:gd name="connsiteX12" fmla="*/ 0 w 1472664"/>
                <a:gd name="connsiteY12" fmla="*/ 223833 h 835392"/>
                <a:gd name="connsiteX13" fmla="*/ 0 w 1472664"/>
                <a:gd name="connsiteY13" fmla="*/ 186528 h 835392"/>
                <a:gd name="connsiteX14" fmla="*/ 0 w 1472664"/>
                <a:gd name="connsiteY14" fmla="*/ 130569 h 835392"/>
                <a:gd name="connsiteX15" fmla="*/ 0 w 1472664"/>
                <a:gd name="connsiteY15" fmla="*/ 130569 h 835392"/>
                <a:gd name="connsiteX16" fmla="*/ 0 w 1472664"/>
                <a:gd name="connsiteY16" fmla="*/ 0 h 835392"/>
                <a:gd name="connsiteX0" fmla="*/ 0 w 1738167"/>
                <a:gd name="connsiteY0" fmla="*/ 0 h 702042"/>
                <a:gd name="connsiteX1" fmla="*/ 245444 w 1738167"/>
                <a:gd name="connsiteY1" fmla="*/ 0 h 702042"/>
                <a:gd name="connsiteX2" fmla="*/ 245444 w 1738167"/>
                <a:gd name="connsiteY2" fmla="*/ 0 h 702042"/>
                <a:gd name="connsiteX3" fmla="*/ 613610 w 1738167"/>
                <a:gd name="connsiteY3" fmla="*/ 0 h 702042"/>
                <a:gd name="connsiteX4" fmla="*/ 1472664 w 1738167"/>
                <a:gd name="connsiteY4" fmla="*/ 0 h 702042"/>
                <a:gd name="connsiteX5" fmla="*/ 1472664 w 1738167"/>
                <a:gd name="connsiteY5" fmla="*/ 130569 h 702042"/>
                <a:gd name="connsiteX6" fmla="*/ 1472664 w 1738167"/>
                <a:gd name="connsiteY6" fmla="*/ 130569 h 702042"/>
                <a:gd name="connsiteX7" fmla="*/ 1472664 w 1738167"/>
                <a:gd name="connsiteY7" fmla="*/ 186528 h 702042"/>
                <a:gd name="connsiteX8" fmla="*/ 1472664 w 1738167"/>
                <a:gd name="connsiteY8" fmla="*/ 223833 h 702042"/>
                <a:gd name="connsiteX9" fmla="*/ 1353028 w 1738167"/>
                <a:gd name="connsiteY9" fmla="*/ 223833 h 702042"/>
                <a:gd name="connsiteX10" fmla="*/ 1738167 w 1738167"/>
                <a:gd name="connsiteY10" fmla="*/ 702042 h 702042"/>
                <a:gd name="connsiteX11" fmla="*/ 1241927 w 1738167"/>
                <a:gd name="connsiteY11" fmla="*/ 223833 h 702042"/>
                <a:gd name="connsiteX12" fmla="*/ 0 w 1738167"/>
                <a:gd name="connsiteY12" fmla="*/ 223833 h 702042"/>
                <a:gd name="connsiteX13" fmla="*/ 0 w 1738167"/>
                <a:gd name="connsiteY13" fmla="*/ 186528 h 702042"/>
                <a:gd name="connsiteX14" fmla="*/ 0 w 1738167"/>
                <a:gd name="connsiteY14" fmla="*/ 130569 h 702042"/>
                <a:gd name="connsiteX15" fmla="*/ 0 w 1738167"/>
                <a:gd name="connsiteY15" fmla="*/ 130569 h 702042"/>
                <a:gd name="connsiteX16" fmla="*/ 0 w 1738167"/>
                <a:gd name="connsiteY16" fmla="*/ 0 h 702042"/>
                <a:gd name="connsiteX0" fmla="*/ 0 w 1695733"/>
                <a:gd name="connsiteY0" fmla="*/ 0 h 638075"/>
                <a:gd name="connsiteX1" fmla="*/ 245444 w 1695733"/>
                <a:gd name="connsiteY1" fmla="*/ 0 h 638075"/>
                <a:gd name="connsiteX2" fmla="*/ 245444 w 1695733"/>
                <a:gd name="connsiteY2" fmla="*/ 0 h 638075"/>
                <a:gd name="connsiteX3" fmla="*/ 613610 w 1695733"/>
                <a:gd name="connsiteY3" fmla="*/ 0 h 638075"/>
                <a:gd name="connsiteX4" fmla="*/ 1472664 w 1695733"/>
                <a:gd name="connsiteY4" fmla="*/ 0 h 638075"/>
                <a:gd name="connsiteX5" fmla="*/ 1472664 w 1695733"/>
                <a:gd name="connsiteY5" fmla="*/ 130569 h 638075"/>
                <a:gd name="connsiteX6" fmla="*/ 1472664 w 1695733"/>
                <a:gd name="connsiteY6" fmla="*/ 130569 h 638075"/>
                <a:gd name="connsiteX7" fmla="*/ 1472664 w 1695733"/>
                <a:gd name="connsiteY7" fmla="*/ 186528 h 638075"/>
                <a:gd name="connsiteX8" fmla="*/ 1472664 w 1695733"/>
                <a:gd name="connsiteY8" fmla="*/ 223833 h 638075"/>
                <a:gd name="connsiteX9" fmla="*/ 1353028 w 1695733"/>
                <a:gd name="connsiteY9" fmla="*/ 223833 h 638075"/>
                <a:gd name="connsiteX10" fmla="*/ 1695733 w 1695733"/>
                <a:gd name="connsiteY10" fmla="*/ 638075 h 638075"/>
                <a:gd name="connsiteX11" fmla="*/ 1241927 w 1695733"/>
                <a:gd name="connsiteY11" fmla="*/ 223833 h 638075"/>
                <a:gd name="connsiteX12" fmla="*/ 0 w 1695733"/>
                <a:gd name="connsiteY12" fmla="*/ 223833 h 638075"/>
                <a:gd name="connsiteX13" fmla="*/ 0 w 1695733"/>
                <a:gd name="connsiteY13" fmla="*/ 186528 h 638075"/>
                <a:gd name="connsiteX14" fmla="*/ 0 w 1695733"/>
                <a:gd name="connsiteY14" fmla="*/ 130569 h 638075"/>
                <a:gd name="connsiteX15" fmla="*/ 0 w 1695733"/>
                <a:gd name="connsiteY15" fmla="*/ 130569 h 638075"/>
                <a:gd name="connsiteX16" fmla="*/ 0 w 1695733"/>
                <a:gd name="connsiteY16" fmla="*/ 0 h 638075"/>
                <a:gd name="connsiteX0" fmla="*/ 0 w 1706341"/>
                <a:gd name="connsiteY0" fmla="*/ 0 h 652836"/>
                <a:gd name="connsiteX1" fmla="*/ 245444 w 1706341"/>
                <a:gd name="connsiteY1" fmla="*/ 0 h 652836"/>
                <a:gd name="connsiteX2" fmla="*/ 245444 w 1706341"/>
                <a:gd name="connsiteY2" fmla="*/ 0 h 652836"/>
                <a:gd name="connsiteX3" fmla="*/ 613610 w 1706341"/>
                <a:gd name="connsiteY3" fmla="*/ 0 h 652836"/>
                <a:gd name="connsiteX4" fmla="*/ 1472664 w 1706341"/>
                <a:gd name="connsiteY4" fmla="*/ 0 h 652836"/>
                <a:gd name="connsiteX5" fmla="*/ 1472664 w 1706341"/>
                <a:gd name="connsiteY5" fmla="*/ 130569 h 652836"/>
                <a:gd name="connsiteX6" fmla="*/ 1472664 w 1706341"/>
                <a:gd name="connsiteY6" fmla="*/ 130569 h 652836"/>
                <a:gd name="connsiteX7" fmla="*/ 1472664 w 1706341"/>
                <a:gd name="connsiteY7" fmla="*/ 186528 h 652836"/>
                <a:gd name="connsiteX8" fmla="*/ 1472664 w 1706341"/>
                <a:gd name="connsiteY8" fmla="*/ 223833 h 652836"/>
                <a:gd name="connsiteX9" fmla="*/ 1353028 w 1706341"/>
                <a:gd name="connsiteY9" fmla="*/ 223833 h 652836"/>
                <a:gd name="connsiteX10" fmla="*/ 1706341 w 1706341"/>
                <a:gd name="connsiteY10" fmla="*/ 652836 h 652836"/>
                <a:gd name="connsiteX11" fmla="*/ 1241927 w 1706341"/>
                <a:gd name="connsiteY11" fmla="*/ 223833 h 652836"/>
                <a:gd name="connsiteX12" fmla="*/ 0 w 1706341"/>
                <a:gd name="connsiteY12" fmla="*/ 223833 h 652836"/>
                <a:gd name="connsiteX13" fmla="*/ 0 w 1706341"/>
                <a:gd name="connsiteY13" fmla="*/ 186528 h 652836"/>
                <a:gd name="connsiteX14" fmla="*/ 0 w 1706341"/>
                <a:gd name="connsiteY14" fmla="*/ 130569 h 652836"/>
                <a:gd name="connsiteX15" fmla="*/ 0 w 1706341"/>
                <a:gd name="connsiteY15" fmla="*/ 130569 h 652836"/>
                <a:gd name="connsiteX16" fmla="*/ 0 w 1706341"/>
                <a:gd name="connsiteY16" fmla="*/ 0 h 652836"/>
                <a:gd name="connsiteX0" fmla="*/ 0 w 1695733"/>
                <a:gd name="connsiteY0" fmla="*/ 0 h 642995"/>
                <a:gd name="connsiteX1" fmla="*/ 245444 w 1695733"/>
                <a:gd name="connsiteY1" fmla="*/ 0 h 642995"/>
                <a:gd name="connsiteX2" fmla="*/ 245444 w 1695733"/>
                <a:gd name="connsiteY2" fmla="*/ 0 h 642995"/>
                <a:gd name="connsiteX3" fmla="*/ 613610 w 1695733"/>
                <a:gd name="connsiteY3" fmla="*/ 0 h 642995"/>
                <a:gd name="connsiteX4" fmla="*/ 1472664 w 1695733"/>
                <a:gd name="connsiteY4" fmla="*/ 0 h 642995"/>
                <a:gd name="connsiteX5" fmla="*/ 1472664 w 1695733"/>
                <a:gd name="connsiteY5" fmla="*/ 130569 h 642995"/>
                <a:gd name="connsiteX6" fmla="*/ 1472664 w 1695733"/>
                <a:gd name="connsiteY6" fmla="*/ 130569 h 642995"/>
                <a:gd name="connsiteX7" fmla="*/ 1472664 w 1695733"/>
                <a:gd name="connsiteY7" fmla="*/ 186528 h 642995"/>
                <a:gd name="connsiteX8" fmla="*/ 1472664 w 1695733"/>
                <a:gd name="connsiteY8" fmla="*/ 223833 h 642995"/>
                <a:gd name="connsiteX9" fmla="*/ 1353028 w 1695733"/>
                <a:gd name="connsiteY9" fmla="*/ 223833 h 642995"/>
                <a:gd name="connsiteX10" fmla="*/ 1695733 w 1695733"/>
                <a:gd name="connsiteY10" fmla="*/ 642995 h 642995"/>
                <a:gd name="connsiteX11" fmla="*/ 1241927 w 1695733"/>
                <a:gd name="connsiteY11" fmla="*/ 223833 h 642995"/>
                <a:gd name="connsiteX12" fmla="*/ 0 w 1695733"/>
                <a:gd name="connsiteY12" fmla="*/ 223833 h 642995"/>
                <a:gd name="connsiteX13" fmla="*/ 0 w 1695733"/>
                <a:gd name="connsiteY13" fmla="*/ 186528 h 642995"/>
                <a:gd name="connsiteX14" fmla="*/ 0 w 1695733"/>
                <a:gd name="connsiteY14" fmla="*/ 130569 h 642995"/>
                <a:gd name="connsiteX15" fmla="*/ 0 w 1695733"/>
                <a:gd name="connsiteY15" fmla="*/ 130569 h 642995"/>
                <a:gd name="connsiteX16" fmla="*/ 0 w 1695733"/>
                <a:gd name="connsiteY16" fmla="*/ 0 h 642995"/>
                <a:gd name="connsiteX0" fmla="*/ 0 w 1695733"/>
                <a:gd name="connsiteY0" fmla="*/ 0 h 642995"/>
                <a:gd name="connsiteX1" fmla="*/ 245444 w 1695733"/>
                <a:gd name="connsiteY1" fmla="*/ 0 h 642995"/>
                <a:gd name="connsiteX2" fmla="*/ 245444 w 1695733"/>
                <a:gd name="connsiteY2" fmla="*/ 0 h 642995"/>
                <a:gd name="connsiteX3" fmla="*/ 613610 w 1695733"/>
                <a:gd name="connsiteY3" fmla="*/ 0 h 642995"/>
                <a:gd name="connsiteX4" fmla="*/ 1472664 w 1695733"/>
                <a:gd name="connsiteY4" fmla="*/ 0 h 642995"/>
                <a:gd name="connsiteX5" fmla="*/ 1472664 w 1695733"/>
                <a:gd name="connsiteY5" fmla="*/ 130569 h 642995"/>
                <a:gd name="connsiteX6" fmla="*/ 1472664 w 1695733"/>
                <a:gd name="connsiteY6" fmla="*/ 130569 h 642995"/>
                <a:gd name="connsiteX7" fmla="*/ 1472664 w 1695733"/>
                <a:gd name="connsiteY7" fmla="*/ 186528 h 642995"/>
                <a:gd name="connsiteX8" fmla="*/ 1472664 w 1695733"/>
                <a:gd name="connsiteY8" fmla="*/ 223833 h 642995"/>
                <a:gd name="connsiteX9" fmla="*/ 1353028 w 1695733"/>
                <a:gd name="connsiteY9" fmla="*/ 223833 h 642995"/>
                <a:gd name="connsiteX10" fmla="*/ 1695733 w 1695733"/>
                <a:gd name="connsiteY10" fmla="*/ 642995 h 642995"/>
                <a:gd name="connsiteX11" fmla="*/ 1241927 w 1695733"/>
                <a:gd name="connsiteY11" fmla="*/ 223833 h 642995"/>
                <a:gd name="connsiteX12" fmla="*/ 0 w 1695733"/>
                <a:gd name="connsiteY12" fmla="*/ 223833 h 642995"/>
                <a:gd name="connsiteX13" fmla="*/ 0 w 1695733"/>
                <a:gd name="connsiteY13" fmla="*/ 186528 h 642995"/>
                <a:gd name="connsiteX14" fmla="*/ 0 w 1695733"/>
                <a:gd name="connsiteY14" fmla="*/ 130569 h 642995"/>
                <a:gd name="connsiteX15" fmla="*/ 0 w 1695733"/>
                <a:gd name="connsiteY15" fmla="*/ 130569 h 642995"/>
                <a:gd name="connsiteX16" fmla="*/ 0 w 1695733"/>
                <a:gd name="connsiteY16" fmla="*/ 0 h 642995"/>
                <a:gd name="connsiteX0" fmla="*/ 0 w 1472664"/>
                <a:gd name="connsiteY0" fmla="*/ 0 h 223833"/>
                <a:gd name="connsiteX1" fmla="*/ 245444 w 1472664"/>
                <a:gd name="connsiteY1" fmla="*/ 0 h 223833"/>
                <a:gd name="connsiteX2" fmla="*/ 245444 w 1472664"/>
                <a:gd name="connsiteY2" fmla="*/ 0 h 223833"/>
                <a:gd name="connsiteX3" fmla="*/ 613610 w 1472664"/>
                <a:gd name="connsiteY3" fmla="*/ 0 h 223833"/>
                <a:gd name="connsiteX4" fmla="*/ 1472664 w 1472664"/>
                <a:gd name="connsiteY4" fmla="*/ 0 h 223833"/>
                <a:gd name="connsiteX5" fmla="*/ 1472664 w 1472664"/>
                <a:gd name="connsiteY5" fmla="*/ 130569 h 223833"/>
                <a:gd name="connsiteX6" fmla="*/ 1472664 w 1472664"/>
                <a:gd name="connsiteY6" fmla="*/ 130569 h 223833"/>
                <a:gd name="connsiteX7" fmla="*/ 1472664 w 1472664"/>
                <a:gd name="connsiteY7" fmla="*/ 186528 h 223833"/>
                <a:gd name="connsiteX8" fmla="*/ 1472664 w 1472664"/>
                <a:gd name="connsiteY8" fmla="*/ 223833 h 223833"/>
                <a:gd name="connsiteX9" fmla="*/ 1353028 w 1472664"/>
                <a:gd name="connsiteY9" fmla="*/ 223833 h 223833"/>
                <a:gd name="connsiteX10" fmla="*/ 1241927 w 1472664"/>
                <a:gd name="connsiteY10" fmla="*/ 223833 h 223833"/>
                <a:gd name="connsiteX11" fmla="*/ 0 w 1472664"/>
                <a:gd name="connsiteY11" fmla="*/ 223833 h 223833"/>
                <a:gd name="connsiteX12" fmla="*/ 0 w 1472664"/>
                <a:gd name="connsiteY12" fmla="*/ 186528 h 223833"/>
                <a:gd name="connsiteX13" fmla="*/ 0 w 1472664"/>
                <a:gd name="connsiteY13" fmla="*/ 130569 h 223833"/>
                <a:gd name="connsiteX14" fmla="*/ 0 w 1472664"/>
                <a:gd name="connsiteY14" fmla="*/ 130569 h 223833"/>
                <a:gd name="connsiteX15" fmla="*/ 0 w 1472664"/>
                <a:gd name="connsiteY15" fmla="*/ 0 h 223833"/>
                <a:gd name="connsiteX0" fmla="*/ 0 w 1472664"/>
                <a:gd name="connsiteY0" fmla="*/ 0 h 223833"/>
                <a:gd name="connsiteX1" fmla="*/ 245444 w 1472664"/>
                <a:gd name="connsiteY1" fmla="*/ 0 h 223833"/>
                <a:gd name="connsiteX2" fmla="*/ 245444 w 1472664"/>
                <a:gd name="connsiteY2" fmla="*/ 0 h 223833"/>
                <a:gd name="connsiteX3" fmla="*/ 613610 w 1472664"/>
                <a:gd name="connsiteY3" fmla="*/ 0 h 223833"/>
                <a:gd name="connsiteX4" fmla="*/ 1472664 w 1472664"/>
                <a:gd name="connsiteY4" fmla="*/ 0 h 223833"/>
                <a:gd name="connsiteX5" fmla="*/ 1472664 w 1472664"/>
                <a:gd name="connsiteY5" fmla="*/ 130569 h 223833"/>
                <a:gd name="connsiteX6" fmla="*/ 1472664 w 1472664"/>
                <a:gd name="connsiteY6" fmla="*/ 110886 h 223833"/>
                <a:gd name="connsiteX7" fmla="*/ 1472664 w 1472664"/>
                <a:gd name="connsiteY7" fmla="*/ 186528 h 223833"/>
                <a:gd name="connsiteX8" fmla="*/ 1472664 w 1472664"/>
                <a:gd name="connsiteY8" fmla="*/ 223833 h 223833"/>
                <a:gd name="connsiteX9" fmla="*/ 1353028 w 1472664"/>
                <a:gd name="connsiteY9" fmla="*/ 223833 h 223833"/>
                <a:gd name="connsiteX10" fmla="*/ 1241927 w 1472664"/>
                <a:gd name="connsiteY10" fmla="*/ 223833 h 223833"/>
                <a:gd name="connsiteX11" fmla="*/ 0 w 1472664"/>
                <a:gd name="connsiteY11" fmla="*/ 223833 h 223833"/>
                <a:gd name="connsiteX12" fmla="*/ 0 w 1472664"/>
                <a:gd name="connsiteY12" fmla="*/ 186528 h 223833"/>
                <a:gd name="connsiteX13" fmla="*/ 0 w 1472664"/>
                <a:gd name="connsiteY13" fmla="*/ 130569 h 223833"/>
                <a:gd name="connsiteX14" fmla="*/ 0 w 1472664"/>
                <a:gd name="connsiteY14" fmla="*/ 130569 h 223833"/>
                <a:gd name="connsiteX15" fmla="*/ 0 w 1472664"/>
                <a:gd name="connsiteY15" fmla="*/ 0 h 223833"/>
                <a:gd name="connsiteX0" fmla="*/ 0 w 1472664"/>
                <a:gd name="connsiteY0" fmla="*/ 0 h 223833"/>
                <a:gd name="connsiteX1" fmla="*/ 245444 w 1472664"/>
                <a:gd name="connsiteY1" fmla="*/ 0 h 223833"/>
                <a:gd name="connsiteX2" fmla="*/ 245444 w 1472664"/>
                <a:gd name="connsiteY2" fmla="*/ 0 h 223833"/>
                <a:gd name="connsiteX3" fmla="*/ 613610 w 1472664"/>
                <a:gd name="connsiteY3" fmla="*/ 0 h 223833"/>
                <a:gd name="connsiteX4" fmla="*/ 1472664 w 1472664"/>
                <a:gd name="connsiteY4" fmla="*/ 0 h 223833"/>
                <a:gd name="connsiteX5" fmla="*/ 1472664 w 1472664"/>
                <a:gd name="connsiteY5" fmla="*/ 150251 h 223833"/>
                <a:gd name="connsiteX6" fmla="*/ 1472664 w 1472664"/>
                <a:gd name="connsiteY6" fmla="*/ 110886 h 223833"/>
                <a:gd name="connsiteX7" fmla="*/ 1472664 w 1472664"/>
                <a:gd name="connsiteY7" fmla="*/ 186528 h 223833"/>
                <a:gd name="connsiteX8" fmla="*/ 1472664 w 1472664"/>
                <a:gd name="connsiteY8" fmla="*/ 223833 h 223833"/>
                <a:gd name="connsiteX9" fmla="*/ 1353028 w 1472664"/>
                <a:gd name="connsiteY9" fmla="*/ 223833 h 223833"/>
                <a:gd name="connsiteX10" fmla="*/ 1241927 w 1472664"/>
                <a:gd name="connsiteY10" fmla="*/ 223833 h 223833"/>
                <a:gd name="connsiteX11" fmla="*/ 0 w 1472664"/>
                <a:gd name="connsiteY11" fmla="*/ 223833 h 223833"/>
                <a:gd name="connsiteX12" fmla="*/ 0 w 1472664"/>
                <a:gd name="connsiteY12" fmla="*/ 186528 h 223833"/>
                <a:gd name="connsiteX13" fmla="*/ 0 w 1472664"/>
                <a:gd name="connsiteY13" fmla="*/ 130569 h 223833"/>
                <a:gd name="connsiteX14" fmla="*/ 0 w 1472664"/>
                <a:gd name="connsiteY14" fmla="*/ 130569 h 223833"/>
                <a:gd name="connsiteX15" fmla="*/ 0 w 1472664"/>
                <a:gd name="connsiteY15" fmla="*/ 0 h 223833"/>
                <a:gd name="connsiteX0" fmla="*/ 0 w 1475060"/>
                <a:gd name="connsiteY0" fmla="*/ 0 h 223833"/>
                <a:gd name="connsiteX1" fmla="*/ 245444 w 1475060"/>
                <a:gd name="connsiteY1" fmla="*/ 0 h 223833"/>
                <a:gd name="connsiteX2" fmla="*/ 245444 w 1475060"/>
                <a:gd name="connsiteY2" fmla="*/ 0 h 223833"/>
                <a:gd name="connsiteX3" fmla="*/ 613610 w 1475060"/>
                <a:gd name="connsiteY3" fmla="*/ 0 h 223833"/>
                <a:gd name="connsiteX4" fmla="*/ 1472664 w 1475060"/>
                <a:gd name="connsiteY4" fmla="*/ 0 h 223833"/>
                <a:gd name="connsiteX5" fmla="*/ 1472664 w 1475060"/>
                <a:gd name="connsiteY5" fmla="*/ 150251 h 223833"/>
                <a:gd name="connsiteX6" fmla="*/ 1475060 w 1475060"/>
                <a:gd name="connsiteY6" fmla="*/ 71522 h 223833"/>
                <a:gd name="connsiteX7" fmla="*/ 1472664 w 1475060"/>
                <a:gd name="connsiteY7" fmla="*/ 186528 h 223833"/>
                <a:gd name="connsiteX8" fmla="*/ 1472664 w 1475060"/>
                <a:gd name="connsiteY8" fmla="*/ 223833 h 223833"/>
                <a:gd name="connsiteX9" fmla="*/ 1353028 w 1475060"/>
                <a:gd name="connsiteY9" fmla="*/ 223833 h 223833"/>
                <a:gd name="connsiteX10" fmla="*/ 1241927 w 1475060"/>
                <a:gd name="connsiteY10" fmla="*/ 223833 h 223833"/>
                <a:gd name="connsiteX11" fmla="*/ 0 w 1475060"/>
                <a:gd name="connsiteY11" fmla="*/ 223833 h 223833"/>
                <a:gd name="connsiteX12" fmla="*/ 0 w 1475060"/>
                <a:gd name="connsiteY12" fmla="*/ 186528 h 223833"/>
                <a:gd name="connsiteX13" fmla="*/ 0 w 1475060"/>
                <a:gd name="connsiteY13" fmla="*/ 130569 h 223833"/>
                <a:gd name="connsiteX14" fmla="*/ 0 w 1475060"/>
                <a:gd name="connsiteY14" fmla="*/ 130569 h 223833"/>
                <a:gd name="connsiteX15" fmla="*/ 0 w 1475060"/>
                <a:gd name="connsiteY15" fmla="*/ 0 h 223833"/>
                <a:gd name="connsiteX0" fmla="*/ 0 w 1475289"/>
                <a:gd name="connsiteY0" fmla="*/ 0 h 223833"/>
                <a:gd name="connsiteX1" fmla="*/ 245444 w 1475289"/>
                <a:gd name="connsiteY1" fmla="*/ 0 h 223833"/>
                <a:gd name="connsiteX2" fmla="*/ 245444 w 1475289"/>
                <a:gd name="connsiteY2" fmla="*/ 0 h 223833"/>
                <a:gd name="connsiteX3" fmla="*/ 613610 w 1475289"/>
                <a:gd name="connsiteY3" fmla="*/ 0 h 223833"/>
                <a:gd name="connsiteX4" fmla="*/ 1472664 w 1475289"/>
                <a:gd name="connsiteY4" fmla="*/ 0 h 223833"/>
                <a:gd name="connsiteX5" fmla="*/ 1475059 w 1475289"/>
                <a:gd name="connsiteY5" fmla="*/ 44459 h 223833"/>
                <a:gd name="connsiteX6" fmla="*/ 1475060 w 1475289"/>
                <a:gd name="connsiteY6" fmla="*/ 71522 h 223833"/>
                <a:gd name="connsiteX7" fmla="*/ 1472664 w 1475289"/>
                <a:gd name="connsiteY7" fmla="*/ 186528 h 223833"/>
                <a:gd name="connsiteX8" fmla="*/ 1472664 w 1475289"/>
                <a:gd name="connsiteY8" fmla="*/ 223833 h 223833"/>
                <a:gd name="connsiteX9" fmla="*/ 1353028 w 1475289"/>
                <a:gd name="connsiteY9" fmla="*/ 223833 h 223833"/>
                <a:gd name="connsiteX10" fmla="*/ 1241927 w 1475289"/>
                <a:gd name="connsiteY10" fmla="*/ 223833 h 223833"/>
                <a:gd name="connsiteX11" fmla="*/ 0 w 1475289"/>
                <a:gd name="connsiteY11" fmla="*/ 223833 h 223833"/>
                <a:gd name="connsiteX12" fmla="*/ 0 w 1475289"/>
                <a:gd name="connsiteY12" fmla="*/ 186528 h 223833"/>
                <a:gd name="connsiteX13" fmla="*/ 0 w 1475289"/>
                <a:gd name="connsiteY13" fmla="*/ 130569 h 223833"/>
                <a:gd name="connsiteX14" fmla="*/ 0 w 1475289"/>
                <a:gd name="connsiteY14" fmla="*/ 130569 h 223833"/>
                <a:gd name="connsiteX15" fmla="*/ 0 w 1475289"/>
                <a:gd name="connsiteY15" fmla="*/ 0 h 223833"/>
                <a:gd name="connsiteX0" fmla="*/ 0 w 1475289"/>
                <a:gd name="connsiteY0" fmla="*/ 0 h 223833"/>
                <a:gd name="connsiteX1" fmla="*/ 245444 w 1475289"/>
                <a:gd name="connsiteY1" fmla="*/ 0 h 223833"/>
                <a:gd name="connsiteX2" fmla="*/ 245444 w 1475289"/>
                <a:gd name="connsiteY2" fmla="*/ 0 h 223833"/>
                <a:gd name="connsiteX3" fmla="*/ 613610 w 1475289"/>
                <a:gd name="connsiteY3" fmla="*/ 0 h 223833"/>
                <a:gd name="connsiteX4" fmla="*/ 1472664 w 1475289"/>
                <a:gd name="connsiteY4" fmla="*/ 0 h 223833"/>
                <a:gd name="connsiteX5" fmla="*/ 1475059 w 1475289"/>
                <a:gd name="connsiteY5" fmla="*/ 44459 h 223833"/>
                <a:gd name="connsiteX6" fmla="*/ 1475060 w 1475289"/>
                <a:gd name="connsiteY6" fmla="*/ 130569 h 223833"/>
                <a:gd name="connsiteX7" fmla="*/ 1472664 w 1475289"/>
                <a:gd name="connsiteY7" fmla="*/ 186528 h 223833"/>
                <a:gd name="connsiteX8" fmla="*/ 1472664 w 1475289"/>
                <a:gd name="connsiteY8" fmla="*/ 223833 h 223833"/>
                <a:gd name="connsiteX9" fmla="*/ 1353028 w 1475289"/>
                <a:gd name="connsiteY9" fmla="*/ 223833 h 223833"/>
                <a:gd name="connsiteX10" fmla="*/ 1241927 w 1475289"/>
                <a:gd name="connsiteY10" fmla="*/ 223833 h 223833"/>
                <a:gd name="connsiteX11" fmla="*/ 0 w 1475289"/>
                <a:gd name="connsiteY11" fmla="*/ 223833 h 223833"/>
                <a:gd name="connsiteX12" fmla="*/ 0 w 1475289"/>
                <a:gd name="connsiteY12" fmla="*/ 186528 h 223833"/>
                <a:gd name="connsiteX13" fmla="*/ 0 w 1475289"/>
                <a:gd name="connsiteY13" fmla="*/ 130569 h 223833"/>
                <a:gd name="connsiteX14" fmla="*/ 0 w 1475289"/>
                <a:gd name="connsiteY14" fmla="*/ 130569 h 223833"/>
                <a:gd name="connsiteX15" fmla="*/ 0 w 1475289"/>
                <a:gd name="connsiteY15" fmla="*/ 0 h 223833"/>
                <a:gd name="connsiteX0" fmla="*/ 0 w 1475060"/>
                <a:gd name="connsiteY0" fmla="*/ 0 h 223833"/>
                <a:gd name="connsiteX1" fmla="*/ 245444 w 1475060"/>
                <a:gd name="connsiteY1" fmla="*/ 0 h 223833"/>
                <a:gd name="connsiteX2" fmla="*/ 245444 w 1475060"/>
                <a:gd name="connsiteY2" fmla="*/ 0 h 223833"/>
                <a:gd name="connsiteX3" fmla="*/ 613610 w 1475060"/>
                <a:gd name="connsiteY3" fmla="*/ 0 h 223833"/>
                <a:gd name="connsiteX4" fmla="*/ 1472664 w 1475060"/>
                <a:gd name="connsiteY4" fmla="*/ 0 h 223833"/>
                <a:gd name="connsiteX5" fmla="*/ 1472663 w 1475060"/>
                <a:gd name="connsiteY5" fmla="*/ 69061 h 223833"/>
                <a:gd name="connsiteX6" fmla="*/ 1475060 w 1475060"/>
                <a:gd name="connsiteY6" fmla="*/ 130569 h 223833"/>
                <a:gd name="connsiteX7" fmla="*/ 1472664 w 1475060"/>
                <a:gd name="connsiteY7" fmla="*/ 186528 h 223833"/>
                <a:gd name="connsiteX8" fmla="*/ 1472664 w 1475060"/>
                <a:gd name="connsiteY8" fmla="*/ 223833 h 223833"/>
                <a:gd name="connsiteX9" fmla="*/ 1353028 w 1475060"/>
                <a:gd name="connsiteY9" fmla="*/ 223833 h 223833"/>
                <a:gd name="connsiteX10" fmla="*/ 1241927 w 1475060"/>
                <a:gd name="connsiteY10" fmla="*/ 223833 h 223833"/>
                <a:gd name="connsiteX11" fmla="*/ 0 w 1475060"/>
                <a:gd name="connsiteY11" fmla="*/ 223833 h 223833"/>
                <a:gd name="connsiteX12" fmla="*/ 0 w 1475060"/>
                <a:gd name="connsiteY12" fmla="*/ 186528 h 223833"/>
                <a:gd name="connsiteX13" fmla="*/ 0 w 1475060"/>
                <a:gd name="connsiteY13" fmla="*/ 130569 h 223833"/>
                <a:gd name="connsiteX14" fmla="*/ 0 w 1475060"/>
                <a:gd name="connsiteY14" fmla="*/ 130569 h 223833"/>
                <a:gd name="connsiteX15" fmla="*/ 0 w 1475060"/>
                <a:gd name="connsiteY15" fmla="*/ 0 h 223833"/>
                <a:gd name="connsiteX0" fmla="*/ 0 w 1477456"/>
                <a:gd name="connsiteY0" fmla="*/ 0 h 223833"/>
                <a:gd name="connsiteX1" fmla="*/ 245444 w 1477456"/>
                <a:gd name="connsiteY1" fmla="*/ 0 h 223833"/>
                <a:gd name="connsiteX2" fmla="*/ 245444 w 1477456"/>
                <a:gd name="connsiteY2" fmla="*/ 0 h 223833"/>
                <a:gd name="connsiteX3" fmla="*/ 613610 w 1477456"/>
                <a:gd name="connsiteY3" fmla="*/ 0 h 223833"/>
                <a:gd name="connsiteX4" fmla="*/ 1472664 w 1477456"/>
                <a:gd name="connsiteY4" fmla="*/ 0 h 223833"/>
                <a:gd name="connsiteX5" fmla="*/ 1472663 w 1477456"/>
                <a:gd name="connsiteY5" fmla="*/ 69061 h 223833"/>
                <a:gd name="connsiteX6" fmla="*/ 1477456 w 1477456"/>
                <a:gd name="connsiteY6" fmla="*/ 135490 h 223833"/>
                <a:gd name="connsiteX7" fmla="*/ 1472664 w 1477456"/>
                <a:gd name="connsiteY7" fmla="*/ 186528 h 223833"/>
                <a:gd name="connsiteX8" fmla="*/ 1472664 w 1477456"/>
                <a:gd name="connsiteY8" fmla="*/ 223833 h 223833"/>
                <a:gd name="connsiteX9" fmla="*/ 1353028 w 1477456"/>
                <a:gd name="connsiteY9" fmla="*/ 223833 h 223833"/>
                <a:gd name="connsiteX10" fmla="*/ 1241927 w 1477456"/>
                <a:gd name="connsiteY10" fmla="*/ 223833 h 223833"/>
                <a:gd name="connsiteX11" fmla="*/ 0 w 1477456"/>
                <a:gd name="connsiteY11" fmla="*/ 223833 h 223833"/>
                <a:gd name="connsiteX12" fmla="*/ 0 w 1477456"/>
                <a:gd name="connsiteY12" fmla="*/ 186528 h 223833"/>
                <a:gd name="connsiteX13" fmla="*/ 0 w 1477456"/>
                <a:gd name="connsiteY13" fmla="*/ 130569 h 223833"/>
                <a:gd name="connsiteX14" fmla="*/ 0 w 1477456"/>
                <a:gd name="connsiteY14" fmla="*/ 130569 h 223833"/>
                <a:gd name="connsiteX15" fmla="*/ 0 w 1477456"/>
                <a:gd name="connsiteY15" fmla="*/ 0 h 223833"/>
                <a:gd name="connsiteX0" fmla="*/ 0 w 1477456"/>
                <a:gd name="connsiteY0" fmla="*/ 0 h 223833"/>
                <a:gd name="connsiteX1" fmla="*/ 245444 w 1477456"/>
                <a:gd name="connsiteY1" fmla="*/ 0 h 223833"/>
                <a:gd name="connsiteX2" fmla="*/ 245444 w 1477456"/>
                <a:gd name="connsiteY2" fmla="*/ 0 h 223833"/>
                <a:gd name="connsiteX3" fmla="*/ 613610 w 1477456"/>
                <a:gd name="connsiteY3" fmla="*/ 0 h 223833"/>
                <a:gd name="connsiteX4" fmla="*/ 1472664 w 1477456"/>
                <a:gd name="connsiteY4" fmla="*/ 0 h 223833"/>
                <a:gd name="connsiteX5" fmla="*/ 1472663 w 1477456"/>
                <a:gd name="connsiteY5" fmla="*/ 69061 h 223833"/>
                <a:gd name="connsiteX6" fmla="*/ 1477456 w 1477456"/>
                <a:gd name="connsiteY6" fmla="*/ 135490 h 223833"/>
                <a:gd name="connsiteX7" fmla="*/ 1472664 w 1477456"/>
                <a:gd name="connsiteY7" fmla="*/ 186528 h 223833"/>
                <a:gd name="connsiteX8" fmla="*/ 1472664 w 1477456"/>
                <a:gd name="connsiteY8" fmla="*/ 223833 h 223833"/>
                <a:gd name="connsiteX9" fmla="*/ 1353028 w 1477456"/>
                <a:gd name="connsiteY9" fmla="*/ 223833 h 223833"/>
                <a:gd name="connsiteX10" fmla="*/ 1241927 w 1477456"/>
                <a:gd name="connsiteY10" fmla="*/ 223833 h 223833"/>
                <a:gd name="connsiteX11" fmla="*/ 0 w 1477456"/>
                <a:gd name="connsiteY11" fmla="*/ 223833 h 223833"/>
                <a:gd name="connsiteX12" fmla="*/ 0 w 1477456"/>
                <a:gd name="connsiteY12" fmla="*/ 186528 h 223833"/>
                <a:gd name="connsiteX13" fmla="*/ 0 w 1477456"/>
                <a:gd name="connsiteY13" fmla="*/ 130569 h 223833"/>
                <a:gd name="connsiteX14" fmla="*/ 0 w 1477456"/>
                <a:gd name="connsiteY14" fmla="*/ 130569 h 223833"/>
                <a:gd name="connsiteX15" fmla="*/ 0 w 1477456"/>
                <a:gd name="connsiteY15" fmla="*/ 0 h 223833"/>
                <a:gd name="connsiteX0" fmla="*/ 0 w 1477456"/>
                <a:gd name="connsiteY0" fmla="*/ 0 h 223833"/>
                <a:gd name="connsiteX1" fmla="*/ 245444 w 1477456"/>
                <a:gd name="connsiteY1" fmla="*/ 0 h 223833"/>
                <a:gd name="connsiteX2" fmla="*/ 245444 w 1477456"/>
                <a:gd name="connsiteY2" fmla="*/ 0 h 223833"/>
                <a:gd name="connsiteX3" fmla="*/ 613610 w 1477456"/>
                <a:gd name="connsiteY3" fmla="*/ 0 h 223833"/>
                <a:gd name="connsiteX4" fmla="*/ 1472664 w 1477456"/>
                <a:gd name="connsiteY4" fmla="*/ 0 h 223833"/>
                <a:gd name="connsiteX5" fmla="*/ 1472663 w 1477456"/>
                <a:gd name="connsiteY5" fmla="*/ 69061 h 223833"/>
                <a:gd name="connsiteX6" fmla="*/ 1477456 w 1477456"/>
                <a:gd name="connsiteY6" fmla="*/ 135490 h 223833"/>
                <a:gd name="connsiteX7" fmla="*/ 1472664 w 1477456"/>
                <a:gd name="connsiteY7" fmla="*/ 186528 h 223833"/>
                <a:gd name="connsiteX8" fmla="*/ 1472664 w 1477456"/>
                <a:gd name="connsiteY8" fmla="*/ 223833 h 223833"/>
                <a:gd name="connsiteX9" fmla="*/ 1353028 w 1477456"/>
                <a:gd name="connsiteY9" fmla="*/ 223833 h 223833"/>
                <a:gd name="connsiteX10" fmla="*/ 1241927 w 1477456"/>
                <a:gd name="connsiteY10" fmla="*/ 223833 h 223833"/>
                <a:gd name="connsiteX11" fmla="*/ 0 w 1477456"/>
                <a:gd name="connsiteY11" fmla="*/ 223833 h 223833"/>
                <a:gd name="connsiteX12" fmla="*/ 0 w 1477456"/>
                <a:gd name="connsiteY12" fmla="*/ 186528 h 223833"/>
                <a:gd name="connsiteX13" fmla="*/ 0 w 1477456"/>
                <a:gd name="connsiteY13" fmla="*/ 130569 h 223833"/>
                <a:gd name="connsiteX14" fmla="*/ 0 w 1477456"/>
                <a:gd name="connsiteY14" fmla="*/ 130569 h 223833"/>
                <a:gd name="connsiteX15" fmla="*/ 0 w 1477456"/>
                <a:gd name="connsiteY15" fmla="*/ 0 h 223833"/>
                <a:gd name="connsiteX0" fmla="*/ 0 w 1863068"/>
                <a:gd name="connsiteY0" fmla="*/ 21968 h 245801"/>
                <a:gd name="connsiteX1" fmla="*/ 245444 w 1863068"/>
                <a:gd name="connsiteY1" fmla="*/ 21968 h 245801"/>
                <a:gd name="connsiteX2" fmla="*/ 245444 w 1863068"/>
                <a:gd name="connsiteY2" fmla="*/ 21968 h 245801"/>
                <a:gd name="connsiteX3" fmla="*/ 613610 w 1863068"/>
                <a:gd name="connsiteY3" fmla="*/ 21968 h 245801"/>
                <a:gd name="connsiteX4" fmla="*/ 1472664 w 1863068"/>
                <a:gd name="connsiteY4" fmla="*/ 21968 h 245801"/>
                <a:gd name="connsiteX5" fmla="*/ 1472663 w 1863068"/>
                <a:gd name="connsiteY5" fmla="*/ 91029 h 245801"/>
                <a:gd name="connsiteX6" fmla="*/ 1863068 w 1863068"/>
                <a:gd name="connsiteY6" fmla="*/ 0 h 245801"/>
                <a:gd name="connsiteX7" fmla="*/ 1472664 w 1863068"/>
                <a:gd name="connsiteY7" fmla="*/ 208496 h 245801"/>
                <a:gd name="connsiteX8" fmla="*/ 1472664 w 1863068"/>
                <a:gd name="connsiteY8" fmla="*/ 245801 h 245801"/>
                <a:gd name="connsiteX9" fmla="*/ 1353028 w 1863068"/>
                <a:gd name="connsiteY9" fmla="*/ 245801 h 245801"/>
                <a:gd name="connsiteX10" fmla="*/ 1241927 w 1863068"/>
                <a:gd name="connsiteY10" fmla="*/ 245801 h 245801"/>
                <a:gd name="connsiteX11" fmla="*/ 0 w 1863068"/>
                <a:gd name="connsiteY11" fmla="*/ 245801 h 245801"/>
                <a:gd name="connsiteX12" fmla="*/ 0 w 1863068"/>
                <a:gd name="connsiteY12" fmla="*/ 208496 h 245801"/>
                <a:gd name="connsiteX13" fmla="*/ 0 w 1863068"/>
                <a:gd name="connsiteY13" fmla="*/ 152537 h 245801"/>
                <a:gd name="connsiteX14" fmla="*/ 0 w 1863068"/>
                <a:gd name="connsiteY14" fmla="*/ 152537 h 245801"/>
                <a:gd name="connsiteX15" fmla="*/ 0 w 1863068"/>
                <a:gd name="connsiteY15" fmla="*/ 21968 h 245801"/>
                <a:gd name="connsiteX0" fmla="*/ 0 w 1863068"/>
                <a:gd name="connsiteY0" fmla="*/ 21968 h 245801"/>
                <a:gd name="connsiteX1" fmla="*/ 245444 w 1863068"/>
                <a:gd name="connsiteY1" fmla="*/ 21968 h 245801"/>
                <a:gd name="connsiteX2" fmla="*/ 245444 w 1863068"/>
                <a:gd name="connsiteY2" fmla="*/ 21968 h 245801"/>
                <a:gd name="connsiteX3" fmla="*/ 613610 w 1863068"/>
                <a:gd name="connsiteY3" fmla="*/ 21968 h 245801"/>
                <a:gd name="connsiteX4" fmla="*/ 1472664 w 1863068"/>
                <a:gd name="connsiteY4" fmla="*/ 21968 h 245801"/>
                <a:gd name="connsiteX5" fmla="*/ 1472663 w 1863068"/>
                <a:gd name="connsiteY5" fmla="*/ 91029 h 245801"/>
                <a:gd name="connsiteX6" fmla="*/ 1863068 w 1863068"/>
                <a:gd name="connsiteY6" fmla="*/ 0 h 245801"/>
                <a:gd name="connsiteX7" fmla="*/ 1477455 w 1863068"/>
                <a:gd name="connsiteY7" fmla="*/ 144529 h 245801"/>
                <a:gd name="connsiteX8" fmla="*/ 1472664 w 1863068"/>
                <a:gd name="connsiteY8" fmla="*/ 245801 h 245801"/>
                <a:gd name="connsiteX9" fmla="*/ 1353028 w 1863068"/>
                <a:gd name="connsiteY9" fmla="*/ 245801 h 245801"/>
                <a:gd name="connsiteX10" fmla="*/ 1241927 w 1863068"/>
                <a:gd name="connsiteY10" fmla="*/ 245801 h 245801"/>
                <a:gd name="connsiteX11" fmla="*/ 0 w 1863068"/>
                <a:gd name="connsiteY11" fmla="*/ 245801 h 245801"/>
                <a:gd name="connsiteX12" fmla="*/ 0 w 1863068"/>
                <a:gd name="connsiteY12" fmla="*/ 208496 h 245801"/>
                <a:gd name="connsiteX13" fmla="*/ 0 w 1863068"/>
                <a:gd name="connsiteY13" fmla="*/ 152537 h 245801"/>
                <a:gd name="connsiteX14" fmla="*/ 0 w 1863068"/>
                <a:gd name="connsiteY14" fmla="*/ 152537 h 245801"/>
                <a:gd name="connsiteX15" fmla="*/ 0 w 1863068"/>
                <a:gd name="connsiteY15" fmla="*/ 21968 h 245801"/>
                <a:gd name="connsiteX0" fmla="*/ 0 w 1929738"/>
                <a:gd name="connsiteY0" fmla="*/ 303906 h 527739"/>
                <a:gd name="connsiteX1" fmla="*/ 245444 w 1929738"/>
                <a:gd name="connsiteY1" fmla="*/ 303906 h 527739"/>
                <a:gd name="connsiteX2" fmla="*/ 245444 w 1929738"/>
                <a:gd name="connsiteY2" fmla="*/ 303906 h 527739"/>
                <a:gd name="connsiteX3" fmla="*/ 613610 w 1929738"/>
                <a:gd name="connsiteY3" fmla="*/ 303906 h 527739"/>
                <a:gd name="connsiteX4" fmla="*/ 1472664 w 1929738"/>
                <a:gd name="connsiteY4" fmla="*/ 303906 h 527739"/>
                <a:gd name="connsiteX5" fmla="*/ 1472663 w 1929738"/>
                <a:gd name="connsiteY5" fmla="*/ 372967 h 527739"/>
                <a:gd name="connsiteX6" fmla="*/ 1929738 w 1929738"/>
                <a:gd name="connsiteY6" fmla="*/ 0 h 527739"/>
                <a:gd name="connsiteX7" fmla="*/ 1477455 w 1929738"/>
                <a:gd name="connsiteY7" fmla="*/ 426467 h 527739"/>
                <a:gd name="connsiteX8" fmla="*/ 1472664 w 1929738"/>
                <a:gd name="connsiteY8" fmla="*/ 527739 h 527739"/>
                <a:gd name="connsiteX9" fmla="*/ 1353028 w 1929738"/>
                <a:gd name="connsiteY9" fmla="*/ 527739 h 527739"/>
                <a:gd name="connsiteX10" fmla="*/ 1241927 w 1929738"/>
                <a:gd name="connsiteY10" fmla="*/ 527739 h 527739"/>
                <a:gd name="connsiteX11" fmla="*/ 0 w 1929738"/>
                <a:gd name="connsiteY11" fmla="*/ 527739 h 527739"/>
                <a:gd name="connsiteX12" fmla="*/ 0 w 1929738"/>
                <a:gd name="connsiteY12" fmla="*/ 490434 h 527739"/>
                <a:gd name="connsiteX13" fmla="*/ 0 w 1929738"/>
                <a:gd name="connsiteY13" fmla="*/ 434475 h 527739"/>
                <a:gd name="connsiteX14" fmla="*/ 0 w 1929738"/>
                <a:gd name="connsiteY14" fmla="*/ 434475 h 527739"/>
                <a:gd name="connsiteX15" fmla="*/ 0 w 1929738"/>
                <a:gd name="connsiteY15" fmla="*/ 303906 h 527739"/>
                <a:gd name="connsiteX0" fmla="*/ 0 w 1892699"/>
                <a:gd name="connsiteY0" fmla="*/ 259052 h 482885"/>
                <a:gd name="connsiteX1" fmla="*/ 245444 w 1892699"/>
                <a:gd name="connsiteY1" fmla="*/ 259052 h 482885"/>
                <a:gd name="connsiteX2" fmla="*/ 245444 w 1892699"/>
                <a:gd name="connsiteY2" fmla="*/ 259052 h 482885"/>
                <a:gd name="connsiteX3" fmla="*/ 613610 w 1892699"/>
                <a:gd name="connsiteY3" fmla="*/ 259052 h 482885"/>
                <a:gd name="connsiteX4" fmla="*/ 1472664 w 1892699"/>
                <a:gd name="connsiteY4" fmla="*/ 259052 h 482885"/>
                <a:gd name="connsiteX5" fmla="*/ 1472663 w 1892699"/>
                <a:gd name="connsiteY5" fmla="*/ 328113 h 482885"/>
                <a:gd name="connsiteX6" fmla="*/ 1892699 w 1892699"/>
                <a:gd name="connsiteY6" fmla="*/ 0 h 482885"/>
                <a:gd name="connsiteX7" fmla="*/ 1477455 w 1892699"/>
                <a:gd name="connsiteY7" fmla="*/ 381613 h 482885"/>
                <a:gd name="connsiteX8" fmla="*/ 1472664 w 1892699"/>
                <a:gd name="connsiteY8" fmla="*/ 482885 h 482885"/>
                <a:gd name="connsiteX9" fmla="*/ 1353028 w 1892699"/>
                <a:gd name="connsiteY9" fmla="*/ 482885 h 482885"/>
                <a:gd name="connsiteX10" fmla="*/ 1241927 w 1892699"/>
                <a:gd name="connsiteY10" fmla="*/ 482885 h 482885"/>
                <a:gd name="connsiteX11" fmla="*/ 0 w 1892699"/>
                <a:gd name="connsiteY11" fmla="*/ 482885 h 482885"/>
                <a:gd name="connsiteX12" fmla="*/ 0 w 1892699"/>
                <a:gd name="connsiteY12" fmla="*/ 445580 h 482885"/>
                <a:gd name="connsiteX13" fmla="*/ 0 w 1892699"/>
                <a:gd name="connsiteY13" fmla="*/ 389621 h 482885"/>
                <a:gd name="connsiteX14" fmla="*/ 0 w 1892699"/>
                <a:gd name="connsiteY14" fmla="*/ 389621 h 482885"/>
                <a:gd name="connsiteX15" fmla="*/ 0 w 1892699"/>
                <a:gd name="connsiteY15" fmla="*/ 259052 h 482885"/>
                <a:gd name="connsiteX0" fmla="*/ 0 w 1877883"/>
                <a:gd name="connsiteY0" fmla="*/ 265460 h 489293"/>
                <a:gd name="connsiteX1" fmla="*/ 245444 w 1877883"/>
                <a:gd name="connsiteY1" fmla="*/ 265460 h 489293"/>
                <a:gd name="connsiteX2" fmla="*/ 245444 w 1877883"/>
                <a:gd name="connsiteY2" fmla="*/ 265460 h 489293"/>
                <a:gd name="connsiteX3" fmla="*/ 613610 w 1877883"/>
                <a:gd name="connsiteY3" fmla="*/ 265460 h 489293"/>
                <a:gd name="connsiteX4" fmla="*/ 1472664 w 1877883"/>
                <a:gd name="connsiteY4" fmla="*/ 265460 h 489293"/>
                <a:gd name="connsiteX5" fmla="*/ 1472663 w 1877883"/>
                <a:gd name="connsiteY5" fmla="*/ 334521 h 489293"/>
                <a:gd name="connsiteX6" fmla="*/ 1877883 w 1877883"/>
                <a:gd name="connsiteY6" fmla="*/ 0 h 489293"/>
                <a:gd name="connsiteX7" fmla="*/ 1477455 w 1877883"/>
                <a:gd name="connsiteY7" fmla="*/ 388021 h 489293"/>
                <a:gd name="connsiteX8" fmla="*/ 1472664 w 1877883"/>
                <a:gd name="connsiteY8" fmla="*/ 489293 h 489293"/>
                <a:gd name="connsiteX9" fmla="*/ 1353028 w 1877883"/>
                <a:gd name="connsiteY9" fmla="*/ 489293 h 489293"/>
                <a:gd name="connsiteX10" fmla="*/ 1241927 w 1877883"/>
                <a:gd name="connsiteY10" fmla="*/ 489293 h 489293"/>
                <a:gd name="connsiteX11" fmla="*/ 0 w 1877883"/>
                <a:gd name="connsiteY11" fmla="*/ 489293 h 489293"/>
                <a:gd name="connsiteX12" fmla="*/ 0 w 1877883"/>
                <a:gd name="connsiteY12" fmla="*/ 451988 h 489293"/>
                <a:gd name="connsiteX13" fmla="*/ 0 w 1877883"/>
                <a:gd name="connsiteY13" fmla="*/ 396029 h 489293"/>
                <a:gd name="connsiteX14" fmla="*/ 0 w 1877883"/>
                <a:gd name="connsiteY14" fmla="*/ 396029 h 489293"/>
                <a:gd name="connsiteX15" fmla="*/ 0 w 1877883"/>
                <a:gd name="connsiteY15" fmla="*/ 265460 h 489293"/>
                <a:gd name="connsiteX0" fmla="*/ 0 w 1892699"/>
                <a:gd name="connsiteY0" fmla="*/ 271868 h 495701"/>
                <a:gd name="connsiteX1" fmla="*/ 245444 w 1892699"/>
                <a:gd name="connsiteY1" fmla="*/ 271868 h 495701"/>
                <a:gd name="connsiteX2" fmla="*/ 245444 w 1892699"/>
                <a:gd name="connsiteY2" fmla="*/ 271868 h 495701"/>
                <a:gd name="connsiteX3" fmla="*/ 613610 w 1892699"/>
                <a:gd name="connsiteY3" fmla="*/ 271868 h 495701"/>
                <a:gd name="connsiteX4" fmla="*/ 1472664 w 1892699"/>
                <a:gd name="connsiteY4" fmla="*/ 271868 h 495701"/>
                <a:gd name="connsiteX5" fmla="*/ 1472663 w 1892699"/>
                <a:gd name="connsiteY5" fmla="*/ 340929 h 495701"/>
                <a:gd name="connsiteX6" fmla="*/ 1892699 w 1892699"/>
                <a:gd name="connsiteY6" fmla="*/ 0 h 495701"/>
                <a:gd name="connsiteX7" fmla="*/ 1477455 w 1892699"/>
                <a:gd name="connsiteY7" fmla="*/ 394429 h 495701"/>
                <a:gd name="connsiteX8" fmla="*/ 1472664 w 1892699"/>
                <a:gd name="connsiteY8" fmla="*/ 495701 h 495701"/>
                <a:gd name="connsiteX9" fmla="*/ 1353028 w 1892699"/>
                <a:gd name="connsiteY9" fmla="*/ 495701 h 495701"/>
                <a:gd name="connsiteX10" fmla="*/ 1241927 w 1892699"/>
                <a:gd name="connsiteY10" fmla="*/ 495701 h 495701"/>
                <a:gd name="connsiteX11" fmla="*/ 0 w 1892699"/>
                <a:gd name="connsiteY11" fmla="*/ 495701 h 495701"/>
                <a:gd name="connsiteX12" fmla="*/ 0 w 1892699"/>
                <a:gd name="connsiteY12" fmla="*/ 458396 h 495701"/>
                <a:gd name="connsiteX13" fmla="*/ 0 w 1892699"/>
                <a:gd name="connsiteY13" fmla="*/ 402437 h 495701"/>
                <a:gd name="connsiteX14" fmla="*/ 0 w 1892699"/>
                <a:gd name="connsiteY14" fmla="*/ 402437 h 495701"/>
                <a:gd name="connsiteX15" fmla="*/ 0 w 1892699"/>
                <a:gd name="connsiteY15" fmla="*/ 271868 h 495701"/>
                <a:gd name="connsiteX0" fmla="*/ 0 w 1892699"/>
                <a:gd name="connsiteY0" fmla="*/ 271868 h 495701"/>
                <a:gd name="connsiteX1" fmla="*/ 245444 w 1892699"/>
                <a:gd name="connsiteY1" fmla="*/ 271868 h 495701"/>
                <a:gd name="connsiteX2" fmla="*/ 245444 w 1892699"/>
                <a:gd name="connsiteY2" fmla="*/ 271868 h 495701"/>
                <a:gd name="connsiteX3" fmla="*/ 613610 w 1892699"/>
                <a:gd name="connsiteY3" fmla="*/ 271868 h 495701"/>
                <a:gd name="connsiteX4" fmla="*/ 1472664 w 1892699"/>
                <a:gd name="connsiteY4" fmla="*/ 271868 h 495701"/>
                <a:gd name="connsiteX5" fmla="*/ 1472663 w 1892699"/>
                <a:gd name="connsiteY5" fmla="*/ 340929 h 495701"/>
                <a:gd name="connsiteX6" fmla="*/ 1892699 w 1892699"/>
                <a:gd name="connsiteY6" fmla="*/ 0 h 495701"/>
                <a:gd name="connsiteX7" fmla="*/ 1477455 w 1892699"/>
                <a:gd name="connsiteY7" fmla="*/ 413652 h 495701"/>
                <a:gd name="connsiteX8" fmla="*/ 1472664 w 1892699"/>
                <a:gd name="connsiteY8" fmla="*/ 495701 h 495701"/>
                <a:gd name="connsiteX9" fmla="*/ 1353028 w 1892699"/>
                <a:gd name="connsiteY9" fmla="*/ 495701 h 495701"/>
                <a:gd name="connsiteX10" fmla="*/ 1241927 w 1892699"/>
                <a:gd name="connsiteY10" fmla="*/ 495701 h 495701"/>
                <a:gd name="connsiteX11" fmla="*/ 0 w 1892699"/>
                <a:gd name="connsiteY11" fmla="*/ 495701 h 495701"/>
                <a:gd name="connsiteX12" fmla="*/ 0 w 1892699"/>
                <a:gd name="connsiteY12" fmla="*/ 458396 h 495701"/>
                <a:gd name="connsiteX13" fmla="*/ 0 w 1892699"/>
                <a:gd name="connsiteY13" fmla="*/ 402437 h 495701"/>
                <a:gd name="connsiteX14" fmla="*/ 0 w 1892699"/>
                <a:gd name="connsiteY14" fmla="*/ 402437 h 495701"/>
                <a:gd name="connsiteX15" fmla="*/ 0 w 1892699"/>
                <a:gd name="connsiteY15" fmla="*/ 271868 h 495701"/>
                <a:gd name="connsiteX0" fmla="*/ 0 w 1477455"/>
                <a:gd name="connsiteY0" fmla="*/ 281448 h 505281"/>
                <a:gd name="connsiteX1" fmla="*/ 245444 w 1477455"/>
                <a:gd name="connsiteY1" fmla="*/ 281448 h 505281"/>
                <a:gd name="connsiteX2" fmla="*/ 245444 w 1477455"/>
                <a:gd name="connsiteY2" fmla="*/ 281448 h 505281"/>
                <a:gd name="connsiteX3" fmla="*/ 613610 w 1477455"/>
                <a:gd name="connsiteY3" fmla="*/ 281448 h 505281"/>
                <a:gd name="connsiteX4" fmla="*/ 1472664 w 1477455"/>
                <a:gd name="connsiteY4" fmla="*/ 281448 h 505281"/>
                <a:gd name="connsiteX5" fmla="*/ 1472663 w 1477455"/>
                <a:gd name="connsiteY5" fmla="*/ 350509 h 505281"/>
                <a:gd name="connsiteX6" fmla="*/ 859021 w 1477455"/>
                <a:gd name="connsiteY6" fmla="*/ 0 h 505281"/>
                <a:gd name="connsiteX7" fmla="*/ 1477455 w 1477455"/>
                <a:gd name="connsiteY7" fmla="*/ 423232 h 505281"/>
                <a:gd name="connsiteX8" fmla="*/ 1472664 w 1477455"/>
                <a:gd name="connsiteY8" fmla="*/ 505281 h 505281"/>
                <a:gd name="connsiteX9" fmla="*/ 1353028 w 1477455"/>
                <a:gd name="connsiteY9" fmla="*/ 505281 h 505281"/>
                <a:gd name="connsiteX10" fmla="*/ 1241927 w 1477455"/>
                <a:gd name="connsiteY10" fmla="*/ 505281 h 505281"/>
                <a:gd name="connsiteX11" fmla="*/ 0 w 1477455"/>
                <a:gd name="connsiteY11" fmla="*/ 505281 h 505281"/>
                <a:gd name="connsiteX12" fmla="*/ 0 w 1477455"/>
                <a:gd name="connsiteY12" fmla="*/ 467976 h 505281"/>
                <a:gd name="connsiteX13" fmla="*/ 0 w 1477455"/>
                <a:gd name="connsiteY13" fmla="*/ 412017 h 505281"/>
                <a:gd name="connsiteX14" fmla="*/ 0 w 1477455"/>
                <a:gd name="connsiteY14" fmla="*/ 412017 h 505281"/>
                <a:gd name="connsiteX15" fmla="*/ 0 w 1477455"/>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472664 w 2650204"/>
                <a:gd name="connsiteY4" fmla="*/ 281448 h 505281"/>
                <a:gd name="connsiteX5" fmla="*/ 1472663 w 2650204"/>
                <a:gd name="connsiteY5" fmla="*/ 350509 h 505281"/>
                <a:gd name="connsiteX6" fmla="*/ 2650204 w 2650204"/>
                <a:gd name="connsiteY6" fmla="*/ 0 h 505281"/>
                <a:gd name="connsiteX7" fmla="*/ 1477455 w 2650204"/>
                <a:gd name="connsiteY7" fmla="*/ 423232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472664 w 2650204"/>
                <a:gd name="connsiteY4" fmla="*/ 281448 h 505281"/>
                <a:gd name="connsiteX5" fmla="*/ 1472663 w 2650204"/>
                <a:gd name="connsiteY5" fmla="*/ 288241 h 505281"/>
                <a:gd name="connsiteX6" fmla="*/ 2650204 w 2650204"/>
                <a:gd name="connsiteY6" fmla="*/ 0 h 505281"/>
                <a:gd name="connsiteX7" fmla="*/ 1477455 w 2650204"/>
                <a:gd name="connsiteY7" fmla="*/ 423232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472664 w 2650204"/>
                <a:gd name="connsiteY4" fmla="*/ 281448 h 505281"/>
                <a:gd name="connsiteX5" fmla="*/ 1472663 w 2650204"/>
                <a:gd name="connsiteY5" fmla="*/ 288241 h 505281"/>
                <a:gd name="connsiteX6" fmla="*/ 2650204 w 2650204"/>
                <a:gd name="connsiteY6" fmla="*/ 0 h 505281"/>
                <a:gd name="connsiteX7" fmla="*/ 1477455 w 2650204"/>
                <a:gd name="connsiteY7" fmla="*/ 337015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472664 w 2650204"/>
                <a:gd name="connsiteY4" fmla="*/ 281448 h 505281"/>
                <a:gd name="connsiteX5" fmla="*/ 1340100 w 2650204"/>
                <a:gd name="connsiteY5" fmla="*/ 170410 h 505281"/>
                <a:gd name="connsiteX6" fmla="*/ 2650204 w 2650204"/>
                <a:gd name="connsiteY6" fmla="*/ 0 h 505281"/>
                <a:gd name="connsiteX7" fmla="*/ 1477455 w 2650204"/>
                <a:gd name="connsiteY7" fmla="*/ 337015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349570 w 2650204"/>
                <a:gd name="connsiteY4" fmla="*/ 278574 h 505281"/>
                <a:gd name="connsiteX5" fmla="*/ 1340100 w 2650204"/>
                <a:gd name="connsiteY5" fmla="*/ 170410 h 505281"/>
                <a:gd name="connsiteX6" fmla="*/ 2650204 w 2650204"/>
                <a:gd name="connsiteY6" fmla="*/ 0 h 505281"/>
                <a:gd name="connsiteX7" fmla="*/ 1477455 w 2650204"/>
                <a:gd name="connsiteY7" fmla="*/ 337015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349570 w 2650204"/>
                <a:gd name="connsiteY4" fmla="*/ 278574 h 505281"/>
                <a:gd name="connsiteX5" fmla="*/ 1354303 w 2650204"/>
                <a:gd name="connsiteY5" fmla="*/ 12344 h 505281"/>
                <a:gd name="connsiteX6" fmla="*/ 2650204 w 2650204"/>
                <a:gd name="connsiteY6" fmla="*/ 0 h 505281"/>
                <a:gd name="connsiteX7" fmla="*/ 1477455 w 2650204"/>
                <a:gd name="connsiteY7" fmla="*/ 337015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1477455"/>
                <a:gd name="connsiteY0" fmla="*/ 270318 h 494151"/>
                <a:gd name="connsiteX1" fmla="*/ 245444 w 1477455"/>
                <a:gd name="connsiteY1" fmla="*/ 270318 h 494151"/>
                <a:gd name="connsiteX2" fmla="*/ 245444 w 1477455"/>
                <a:gd name="connsiteY2" fmla="*/ 270318 h 494151"/>
                <a:gd name="connsiteX3" fmla="*/ 613610 w 1477455"/>
                <a:gd name="connsiteY3" fmla="*/ 270318 h 494151"/>
                <a:gd name="connsiteX4" fmla="*/ 1349570 w 1477455"/>
                <a:gd name="connsiteY4" fmla="*/ 267444 h 494151"/>
                <a:gd name="connsiteX5" fmla="*/ 1354303 w 1477455"/>
                <a:gd name="connsiteY5" fmla="*/ 1214 h 494151"/>
                <a:gd name="connsiteX6" fmla="*/ 1476072 w 1477455"/>
                <a:gd name="connsiteY6" fmla="*/ 250397 h 494151"/>
                <a:gd name="connsiteX7" fmla="*/ 1477455 w 1477455"/>
                <a:gd name="connsiteY7" fmla="*/ 325885 h 494151"/>
                <a:gd name="connsiteX8" fmla="*/ 1472664 w 1477455"/>
                <a:gd name="connsiteY8" fmla="*/ 494151 h 494151"/>
                <a:gd name="connsiteX9" fmla="*/ 1353028 w 1477455"/>
                <a:gd name="connsiteY9" fmla="*/ 494151 h 494151"/>
                <a:gd name="connsiteX10" fmla="*/ 1241927 w 1477455"/>
                <a:gd name="connsiteY10" fmla="*/ 494151 h 494151"/>
                <a:gd name="connsiteX11" fmla="*/ 0 w 1477455"/>
                <a:gd name="connsiteY11" fmla="*/ 494151 h 494151"/>
                <a:gd name="connsiteX12" fmla="*/ 0 w 1477455"/>
                <a:gd name="connsiteY12" fmla="*/ 456846 h 494151"/>
                <a:gd name="connsiteX13" fmla="*/ 0 w 1477455"/>
                <a:gd name="connsiteY13" fmla="*/ 400887 h 494151"/>
                <a:gd name="connsiteX14" fmla="*/ 0 w 1477455"/>
                <a:gd name="connsiteY14" fmla="*/ 400887 h 494151"/>
                <a:gd name="connsiteX15" fmla="*/ 0 w 1477455"/>
                <a:gd name="connsiteY15" fmla="*/ 270318 h 494151"/>
                <a:gd name="connsiteX0" fmla="*/ 0 w 1477455"/>
                <a:gd name="connsiteY0" fmla="*/ 697832 h 921665"/>
                <a:gd name="connsiteX1" fmla="*/ 245444 w 1477455"/>
                <a:gd name="connsiteY1" fmla="*/ 697832 h 921665"/>
                <a:gd name="connsiteX2" fmla="*/ 245444 w 1477455"/>
                <a:gd name="connsiteY2" fmla="*/ 697832 h 921665"/>
                <a:gd name="connsiteX3" fmla="*/ 613610 w 1477455"/>
                <a:gd name="connsiteY3" fmla="*/ 697832 h 921665"/>
                <a:gd name="connsiteX4" fmla="*/ 1349570 w 1477455"/>
                <a:gd name="connsiteY4" fmla="*/ 694958 h 921665"/>
                <a:gd name="connsiteX5" fmla="*/ 876944 w 1477455"/>
                <a:gd name="connsiteY5" fmla="*/ 526 h 921665"/>
                <a:gd name="connsiteX6" fmla="*/ 1476072 w 1477455"/>
                <a:gd name="connsiteY6" fmla="*/ 677911 h 921665"/>
                <a:gd name="connsiteX7" fmla="*/ 1477455 w 1477455"/>
                <a:gd name="connsiteY7" fmla="*/ 753399 h 921665"/>
                <a:gd name="connsiteX8" fmla="*/ 1472664 w 1477455"/>
                <a:gd name="connsiteY8" fmla="*/ 921665 h 921665"/>
                <a:gd name="connsiteX9" fmla="*/ 1353028 w 1477455"/>
                <a:gd name="connsiteY9" fmla="*/ 921665 h 921665"/>
                <a:gd name="connsiteX10" fmla="*/ 1241927 w 1477455"/>
                <a:gd name="connsiteY10" fmla="*/ 921665 h 921665"/>
                <a:gd name="connsiteX11" fmla="*/ 0 w 1477455"/>
                <a:gd name="connsiteY11" fmla="*/ 921665 h 921665"/>
                <a:gd name="connsiteX12" fmla="*/ 0 w 1477455"/>
                <a:gd name="connsiteY12" fmla="*/ 884360 h 921665"/>
                <a:gd name="connsiteX13" fmla="*/ 0 w 1477455"/>
                <a:gd name="connsiteY13" fmla="*/ 828401 h 921665"/>
                <a:gd name="connsiteX14" fmla="*/ 0 w 1477455"/>
                <a:gd name="connsiteY14" fmla="*/ 828401 h 921665"/>
                <a:gd name="connsiteX15" fmla="*/ 0 w 1477455"/>
                <a:gd name="connsiteY15" fmla="*/ 697832 h 92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77455" h="921665">
                  <a:moveTo>
                    <a:pt x="0" y="697832"/>
                  </a:moveTo>
                  <a:lnTo>
                    <a:pt x="245444" y="697832"/>
                  </a:lnTo>
                  <a:lnTo>
                    <a:pt x="245444" y="697832"/>
                  </a:lnTo>
                  <a:lnTo>
                    <a:pt x="613610" y="697832"/>
                  </a:lnTo>
                  <a:lnTo>
                    <a:pt x="1349570" y="694958"/>
                  </a:lnTo>
                  <a:cubicBezTo>
                    <a:pt x="1349570" y="717978"/>
                    <a:pt x="876944" y="-22494"/>
                    <a:pt x="876944" y="526"/>
                  </a:cubicBezTo>
                  <a:lnTo>
                    <a:pt x="1476072" y="677911"/>
                  </a:lnTo>
                  <a:lnTo>
                    <a:pt x="1477455" y="753399"/>
                  </a:lnTo>
                  <a:lnTo>
                    <a:pt x="1472664" y="921665"/>
                  </a:lnTo>
                  <a:lnTo>
                    <a:pt x="1353028" y="921665"/>
                  </a:lnTo>
                  <a:lnTo>
                    <a:pt x="1241927" y="921665"/>
                  </a:lnTo>
                  <a:lnTo>
                    <a:pt x="0" y="921665"/>
                  </a:lnTo>
                  <a:lnTo>
                    <a:pt x="0" y="884360"/>
                  </a:lnTo>
                  <a:lnTo>
                    <a:pt x="0" y="828401"/>
                  </a:lnTo>
                  <a:lnTo>
                    <a:pt x="0" y="828401"/>
                  </a:lnTo>
                  <a:lnTo>
                    <a:pt x="0" y="697832"/>
                  </a:lnTo>
                  <a:close/>
                </a:path>
              </a:pathLst>
            </a:custGeom>
            <a:solidFill>
              <a:srgbClr val="FFFF00"/>
            </a:solidFill>
            <a:ln w="25400" cap="flat" cmpd="sng" algn="ctr">
              <a:solidFill>
                <a:sysClr val="window" lastClr="FFFFFF">
                  <a:lumMod val="75000"/>
                </a:sysClr>
              </a:solidFill>
              <a:prstDash val="solid"/>
            </a:ln>
            <a:effectLst>
              <a:outerShdw blurRad="50800" dist="88900" dir="2700000" algn="tl" rotWithShape="0">
                <a:prstClr val="black">
                  <a:alpha val="80000"/>
                </a:prstClr>
              </a:outerShdw>
            </a:effectLst>
            <a:scene3d>
              <a:camera prst="orthographicFront"/>
              <a:lightRig rig="threePt" dir="t"/>
            </a:scene3d>
            <a:sp3d>
              <a:bevelT w="2540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500" b="1" i="0" u="none" strike="noStrike" kern="0" cap="none" spc="6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9" name="正方形/長方形 48">
              <a:extLst>
                <a:ext uri="{FF2B5EF4-FFF2-40B4-BE49-F238E27FC236}">
                  <a16:creationId xmlns:a16="http://schemas.microsoft.com/office/drawing/2014/main" id="{F6D22D59-DB26-4F85-AFE1-37A58B5084C2}"/>
                </a:ext>
              </a:extLst>
            </p:cNvPr>
            <p:cNvSpPr/>
            <p:nvPr/>
          </p:nvSpPr>
          <p:spPr>
            <a:xfrm flipH="1">
              <a:off x="8595246" y="8969232"/>
              <a:ext cx="1419764" cy="227086"/>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rPr>
                <a:t>大阪都市再生環状道路</a:t>
              </a:r>
            </a:p>
          </p:txBody>
        </p:sp>
        <p:sp>
          <p:nvSpPr>
            <p:cNvPr id="50" name="フリーフォーム 40">
              <a:extLst>
                <a:ext uri="{FF2B5EF4-FFF2-40B4-BE49-F238E27FC236}">
                  <a16:creationId xmlns:a16="http://schemas.microsoft.com/office/drawing/2014/main" id="{373A81E1-59B2-4561-AAF4-B310CC499D7E}"/>
                </a:ext>
              </a:extLst>
            </p:cNvPr>
            <p:cNvSpPr/>
            <p:nvPr/>
          </p:nvSpPr>
          <p:spPr>
            <a:xfrm>
              <a:off x="9697722" y="7488403"/>
              <a:ext cx="734467" cy="160635"/>
            </a:xfrm>
            <a:custGeom>
              <a:avLst/>
              <a:gdLst>
                <a:gd name="connsiteX0" fmla="*/ 0 w 679450"/>
                <a:gd name="connsiteY0" fmla="*/ 19050 h 158750"/>
                <a:gd name="connsiteX1" fmla="*/ 69850 w 679450"/>
                <a:gd name="connsiteY1" fmla="*/ 0 h 158750"/>
                <a:gd name="connsiteX2" fmla="*/ 146050 w 679450"/>
                <a:gd name="connsiteY2" fmla="*/ 19050 h 158750"/>
                <a:gd name="connsiteX3" fmla="*/ 196850 w 679450"/>
                <a:gd name="connsiteY3" fmla="*/ 63500 h 158750"/>
                <a:gd name="connsiteX4" fmla="*/ 355600 w 679450"/>
                <a:gd name="connsiteY4" fmla="*/ 152400 h 158750"/>
                <a:gd name="connsiteX5" fmla="*/ 431800 w 679450"/>
                <a:gd name="connsiteY5" fmla="*/ 158750 h 158750"/>
                <a:gd name="connsiteX6" fmla="*/ 508000 w 679450"/>
                <a:gd name="connsiteY6" fmla="*/ 146050 h 158750"/>
                <a:gd name="connsiteX7" fmla="*/ 571500 w 679450"/>
                <a:gd name="connsiteY7" fmla="*/ 133350 h 158750"/>
                <a:gd name="connsiteX8" fmla="*/ 654050 w 679450"/>
                <a:gd name="connsiteY8" fmla="*/ 57150 h 158750"/>
                <a:gd name="connsiteX9" fmla="*/ 679450 w 679450"/>
                <a:gd name="connsiteY9" fmla="*/ 44450 h 158750"/>
                <a:gd name="connsiteX0" fmla="*/ 0 w 679450"/>
                <a:gd name="connsiteY0" fmla="*/ 19050 h 158750"/>
                <a:gd name="connsiteX1" fmla="*/ 69850 w 679450"/>
                <a:gd name="connsiteY1" fmla="*/ 0 h 158750"/>
                <a:gd name="connsiteX2" fmla="*/ 146050 w 679450"/>
                <a:gd name="connsiteY2" fmla="*/ 19050 h 158750"/>
                <a:gd name="connsiteX3" fmla="*/ 196850 w 679450"/>
                <a:gd name="connsiteY3" fmla="*/ 63500 h 158750"/>
                <a:gd name="connsiteX4" fmla="*/ 355600 w 679450"/>
                <a:gd name="connsiteY4" fmla="*/ 152400 h 158750"/>
                <a:gd name="connsiteX5" fmla="*/ 431800 w 679450"/>
                <a:gd name="connsiteY5" fmla="*/ 158750 h 158750"/>
                <a:gd name="connsiteX6" fmla="*/ 508000 w 679450"/>
                <a:gd name="connsiteY6" fmla="*/ 146050 h 158750"/>
                <a:gd name="connsiteX7" fmla="*/ 571500 w 679450"/>
                <a:gd name="connsiteY7" fmla="*/ 95250 h 158750"/>
                <a:gd name="connsiteX8" fmla="*/ 654050 w 679450"/>
                <a:gd name="connsiteY8" fmla="*/ 57150 h 158750"/>
                <a:gd name="connsiteX9" fmla="*/ 679450 w 679450"/>
                <a:gd name="connsiteY9" fmla="*/ 44450 h 158750"/>
                <a:gd name="connsiteX0" fmla="*/ 0 w 654050"/>
                <a:gd name="connsiteY0" fmla="*/ 19050 h 158750"/>
                <a:gd name="connsiteX1" fmla="*/ 69850 w 654050"/>
                <a:gd name="connsiteY1" fmla="*/ 0 h 158750"/>
                <a:gd name="connsiteX2" fmla="*/ 146050 w 654050"/>
                <a:gd name="connsiteY2" fmla="*/ 19050 h 158750"/>
                <a:gd name="connsiteX3" fmla="*/ 196850 w 654050"/>
                <a:gd name="connsiteY3" fmla="*/ 63500 h 158750"/>
                <a:gd name="connsiteX4" fmla="*/ 355600 w 654050"/>
                <a:gd name="connsiteY4" fmla="*/ 152400 h 158750"/>
                <a:gd name="connsiteX5" fmla="*/ 431800 w 654050"/>
                <a:gd name="connsiteY5" fmla="*/ 158750 h 158750"/>
                <a:gd name="connsiteX6" fmla="*/ 508000 w 654050"/>
                <a:gd name="connsiteY6" fmla="*/ 146050 h 158750"/>
                <a:gd name="connsiteX7" fmla="*/ 571500 w 654050"/>
                <a:gd name="connsiteY7" fmla="*/ 95250 h 158750"/>
                <a:gd name="connsiteX8" fmla="*/ 654050 w 654050"/>
                <a:gd name="connsiteY8" fmla="*/ 57150 h 158750"/>
                <a:gd name="connsiteX0" fmla="*/ 0 w 768350"/>
                <a:gd name="connsiteY0" fmla="*/ 44450 h 184150"/>
                <a:gd name="connsiteX1" fmla="*/ 69850 w 768350"/>
                <a:gd name="connsiteY1" fmla="*/ 25400 h 184150"/>
                <a:gd name="connsiteX2" fmla="*/ 146050 w 768350"/>
                <a:gd name="connsiteY2" fmla="*/ 44450 h 184150"/>
                <a:gd name="connsiteX3" fmla="*/ 196850 w 768350"/>
                <a:gd name="connsiteY3" fmla="*/ 88900 h 184150"/>
                <a:gd name="connsiteX4" fmla="*/ 355600 w 768350"/>
                <a:gd name="connsiteY4" fmla="*/ 177800 h 184150"/>
                <a:gd name="connsiteX5" fmla="*/ 431800 w 768350"/>
                <a:gd name="connsiteY5" fmla="*/ 184150 h 184150"/>
                <a:gd name="connsiteX6" fmla="*/ 508000 w 768350"/>
                <a:gd name="connsiteY6" fmla="*/ 171450 h 184150"/>
                <a:gd name="connsiteX7" fmla="*/ 571500 w 768350"/>
                <a:gd name="connsiteY7" fmla="*/ 120650 h 184150"/>
                <a:gd name="connsiteX8" fmla="*/ 768350 w 768350"/>
                <a:gd name="connsiteY8" fmla="*/ 0 h 184150"/>
                <a:gd name="connsiteX0" fmla="*/ 0 w 641350"/>
                <a:gd name="connsiteY0" fmla="*/ 19050 h 165100"/>
                <a:gd name="connsiteX1" fmla="*/ 69850 w 641350"/>
                <a:gd name="connsiteY1" fmla="*/ 0 h 165100"/>
                <a:gd name="connsiteX2" fmla="*/ 146050 w 641350"/>
                <a:gd name="connsiteY2" fmla="*/ 19050 h 165100"/>
                <a:gd name="connsiteX3" fmla="*/ 196850 w 641350"/>
                <a:gd name="connsiteY3" fmla="*/ 63500 h 165100"/>
                <a:gd name="connsiteX4" fmla="*/ 355600 w 641350"/>
                <a:gd name="connsiteY4" fmla="*/ 152400 h 165100"/>
                <a:gd name="connsiteX5" fmla="*/ 431800 w 641350"/>
                <a:gd name="connsiteY5" fmla="*/ 158750 h 165100"/>
                <a:gd name="connsiteX6" fmla="*/ 508000 w 641350"/>
                <a:gd name="connsiteY6" fmla="*/ 146050 h 165100"/>
                <a:gd name="connsiteX7" fmla="*/ 571500 w 641350"/>
                <a:gd name="connsiteY7" fmla="*/ 95250 h 165100"/>
                <a:gd name="connsiteX8" fmla="*/ 641350 w 641350"/>
                <a:gd name="connsiteY8" fmla="*/ 165100 h 165100"/>
                <a:gd name="connsiteX0" fmla="*/ 0 w 647700"/>
                <a:gd name="connsiteY0" fmla="*/ 19050 h 158750"/>
                <a:gd name="connsiteX1" fmla="*/ 69850 w 647700"/>
                <a:gd name="connsiteY1" fmla="*/ 0 h 158750"/>
                <a:gd name="connsiteX2" fmla="*/ 146050 w 647700"/>
                <a:gd name="connsiteY2" fmla="*/ 19050 h 158750"/>
                <a:gd name="connsiteX3" fmla="*/ 196850 w 647700"/>
                <a:gd name="connsiteY3" fmla="*/ 63500 h 158750"/>
                <a:gd name="connsiteX4" fmla="*/ 355600 w 647700"/>
                <a:gd name="connsiteY4" fmla="*/ 152400 h 158750"/>
                <a:gd name="connsiteX5" fmla="*/ 431800 w 647700"/>
                <a:gd name="connsiteY5" fmla="*/ 158750 h 158750"/>
                <a:gd name="connsiteX6" fmla="*/ 508000 w 647700"/>
                <a:gd name="connsiteY6" fmla="*/ 146050 h 158750"/>
                <a:gd name="connsiteX7" fmla="*/ 571500 w 647700"/>
                <a:gd name="connsiteY7" fmla="*/ 95250 h 158750"/>
                <a:gd name="connsiteX8" fmla="*/ 647700 w 647700"/>
                <a:gd name="connsiteY8" fmla="*/ 50800 h 158750"/>
                <a:gd name="connsiteX0" fmla="*/ 0 w 647700"/>
                <a:gd name="connsiteY0" fmla="*/ 19050 h 158750"/>
                <a:gd name="connsiteX1" fmla="*/ 69850 w 647700"/>
                <a:gd name="connsiteY1" fmla="*/ 0 h 158750"/>
                <a:gd name="connsiteX2" fmla="*/ 146050 w 647700"/>
                <a:gd name="connsiteY2" fmla="*/ 19050 h 158750"/>
                <a:gd name="connsiteX3" fmla="*/ 196850 w 647700"/>
                <a:gd name="connsiteY3" fmla="*/ 63500 h 158750"/>
                <a:gd name="connsiteX4" fmla="*/ 355600 w 647700"/>
                <a:gd name="connsiteY4" fmla="*/ 152400 h 158750"/>
                <a:gd name="connsiteX5" fmla="*/ 431800 w 647700"/>
                <a:gd name="connsiteY5" fmla="*/ 158750 h 158750"/>
                <a:gd name="connsiteX6" fmla="*/ 508000 w 647700"/>
                <a:gd name="connsiteY6" fmla="*/ 146050 h 158750"/>
                <a:gd name="connsiteX7" fmla="*/ 577850 w 647700"/>
                <a:gd name="connsiteY7" fmla="*/ 114300 h 158750"/>
                <a:gd name="connsiteX8" fmla="*/ 647700 w 647700"/>
                <a:gd name="connsiteY8" fmla="*/ 50800 h 158750"/>
                <a:gd name="connsiteX0" fmla="*/ 0 w 647700"/>
                <a:gd name="connsiteY0" fmla="*/ 19050 h 158750"/>
                <a:gd name="connsiteX1" fmla="*/ 69850 w 647700"/>
                <a:gd name="connsiteY1" fmla="*/ 0 h 158750"/>
                <a:gd name="connsiteX2" fmla="*/ 146050 w 647700"/>
                <a:gd name="connsiteY2" fmla="*/ 19050 h 158750"/>
                <a:gd name="connsiteX3" fmla="*/ 196850 w 647700"/>
                <a:gd name="connsiteY3" fmla="*/ 63500 h 158750"/>
                <a:gd name="connsiteX4" fmla="*/ 355600 w 647700"/>
                <a:gd name="connsiteY4" fmla="*/ 152400 h 158750"/>
                <a:gd name="connsiteX5" fmla="*/ 431800 w 647700"/>
                <a:gd name="connsiteY5" fmla="*/ 158750 h 158750"/>
                <a:gd name="connsiteX6" fmla="*/ 508000 w 647700"/>
                <a:gd name="connsiteY6" fmla="*/ 139700 h 158750"/>
                <a:gd name="connsiteX7" fmla="*/ 577850 w 647700"/>
                <a:gd name="connsiteY7" fmla="*/ 114300 h 158750"/>
                <a:gd name="connsiteX8" fmla="*/ 647700 w 647700"/>
                <a:gd name="connsiteY8" fmla="*/ 50800 h 158750"/>
                <a:gd name="connsiteX0" fmla="*/ 0 w 647700"/>
                <a:gd name="connsiteY0" fmla="*/ 19050 h 152400"/>
                <a:gd name="connsiteX1" fmla="*/ 69850 w 647700"/>
                <a:gd name="connsiteY1" fmla="*/ 0 h 152400"/>
                <a:gd name="connsiteX2" fmla="*/ 146050 w 647700"/>
                <a:gd name="connsiteY2" fmla="*/ 19050 h 152400"/>
                <a:gd name="connsiteX3" fmla="*/ 196850 w 647700"/>
                <a:gd name="connsiteY3" fmla="*/ 63500 h 152400"/>
                <a:gd name="connsiteX4" fmla="*/ 355600 w 647700"/>
                <a:gd name="connsiteY4" fmla="*/ 152400 h 152400"/>
                <a:gd name="connsiteX5" fmla="*/ 425450 w 647700"/>
                <a:gd name="connsiteY5" fmla="*/ 146050 h 152400"/>
                <a:gd name="connsiteX6" fmla="*/ 508000 w 647700"/>
                <a:gd name="connsiteY6" fmla="*/ 139700 h 152400"/>
                <a:gd name="connsiteX7" fmla="*/ 577850 w 647700"/>
                <a:gd name="connsiteY7" fmla="*/ 114300 h 152400"/>
                <a:gd name="connsiteX8" fmla="*/ 647700 w 647700"/>
                <a:gd name="connsiteY8" fmla="*/ 50800 h 152400"/>
                <a:gd name="connsiteX0" fmla="*/ 0 w 647700"/>
                <a:gd name="connsiteY0" fmla="*/ 19050 h 146050"/>
                <a:gd name="connsiteX1" fmla="*/ 69850 w 647700"/>
                <a:gd name="connsiteY1" fmla="*/ 0 h 146050"/>
                <a:gd name="connsiteX2" fmla="*/ 146050 w 647700"/>
                <a:gd name="connsiteY2" fmla="*/ 19050 h 146050"/>
                <a:gd name="connsiteX3" fmla="*/ 196850 w 647700"/>
                <a:gd name="connsiteY3" fmla="*/ 63500 h 146050"/>
                <a:gd name="connsiteX4" fmla="*/ 342900 w 647700"/>
                <a:gd name="connsiteY4" fmla="*/ 139700 h 146050"/>
                <a:gd name="connsiteX5" fmla="*/ 425450 w 647700"/>
                <a:gd name="connsiteY5" fmla="*/ 146050 h 146050"/>
                <a:gd name="connsiteX6" fmla="*/ 508000 w 647700"/>
                <a:gd name="connsiteY6" fmla="*/ 139700 h 146050"/>
                <a:gd name="connsiteX7" fmla="*/ 577850 w 647700"/>
                <a:gd name="connsiteY7" fmla="*/ 114300 h 146050"/>
                <a:gd name="connsiteX8" fmla="*/ 647700 w 647700"/>
                <a:gd name="connsiteY8" fmla="*/ 50800 h 146050"/>
                <a:gd name="connsiteX0" fmla="*/ 0 w 647700"/>
                <a:gd name="connsiteY0" fmla="*/ 19050 h 152400"/>
                <a:gd name="connsiteX1" fmla="*/ 69850 w 647700"/>
                <a:gd name="connsiteY1" fmla="*/ 0 h 152400"/>
                <a:gd name="connsiteX2" fmla="*/ 146050 w 647700"/>
                <a:gd name="connsiteY2" fmla="*/ 19050 h 152400"/>
                <a:gd name="connsiteX3" fmla="*/ 196850 w 647700"/>
                <a:gd name="connsiteY3" fmla="*/ 63500 h 152400"/>
                <a:gd name="connsiteX4" fmla="*/ 336550 w 647700"/>
                <a:gd name="connsiteY4" fmla="*/ 152400 h 152400"/>
                <a:gd name="connsiteX5" fmla="*/ 425450 w 647700"/>
                <a:gd name="connsiteY5" fmla="*/ 146050 h 152400"/>
                <a:gd name="connsiteX6" fmla="*/ 508000 w 647700"/>
                <a:gd name="connsiteY6" fmla="*/ 139700 h 152400"/>
                <a:gd name="connsiteX7" fmla="*/ 577850 w 647700"/>
                <a:gd name="connsiteY7" fmla="*/ 114300 h 152400"/>
                <a:gd name="connsiteX8" fmla="*/ 647700 w 647700"/>
                <a:gd name="connsiteY8" fmla="*/ 50800 h 152400"/>
                <a:gd name="connsiteX0" fmla="*/ 0 w 673100"/>
                <a:gd name="connsiteY0" fmla="*/ 19050 h 152400"/>
                <a:gd name="connsiteX1" fmla="*/ 69850 w 673100"/>
                <a:gd name="connsiteY1" fmla="*/ 0 h 152400"/>
                <a:gd name="connsiteX2" fmla="*/ 146050 w 673100"/>
                <a:gd name="connsiteY2" fmla="*/ 19050 h 152400"/>
                <a:gd name="connsiteX3" fmla="*/ 196850 w 673100"/>
                <a:gd name="connsiteY3" fmla="*/ 63500 h 152400"/>
                <a:gd name="connsiteX4" fmla="*/ 336550 w 673100"/>
                <a:gd name="connsiteY4" fmla="*/ 152400 h 152400"/>
                <a:gd name="connsiteX5" fmla="*/ 425450 w 673100"/>
                <a:gd name="connsiteY5" fmla="*/ 146050 h 152400"/>
                <a:gd name="connsiteX6" fmla="*/ 508000 w 673100"/>
                <a:gd name="connsiteY6" fmla="*/ 139700 h 152400"/>
                <a:gd name="connsiteX7" fmla="*/ 577850 w 673100"/>
                <a:gd name="connsiteY7" fmla="*/ 114300 h 152400"/>
                <a:gd name="connsiteX8" fmla="*/ 673100 w 673100"/>
                <a:gd name="connsiteY8" fmla="*/ 381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100" h="152400">
                  <a:moveTo>
                    <a:pt x="0" y="19050"/>
                  </a:moveTo>
                  <a:lnTo>
                    <a:pt x="69850" y="0"/>
                  </a:lnTo>
                  <a:lnTo>
                    <a:pt x="146050" y="19050"/>
                  </a:lnTo>
                  <a:lnTo>
                    <a:pt x="196850" y="63500"/>
                  </a:lnTo>
                  <a:lnTo>
                    <a:pt x="336550" y="152400"/>
                  </a:lnTo>
                  <a:lnTo>
                    <a:pt x="425450" y="146050"/>
                  </a:lnTo>
                  <a:lnTo>
                    <a:pt x="508000" y="139700"/>
                  </a:lnTo>
                  <a:lnTo>
                    <a:pt x="577850" y="114300"/>
                  </a:lnTo>
                  <a:lnTo>
                    <a:pt x="673100" y="38100"/>
                  </a:lnTo>
                </a:path>
              </a:pathLst>
            </a:custGeom>
            <a:noFill/>
            <a:ln w="53975" cap="flat" cmpd="sng" algn="ctr">
              <a:solidFill>
                <a:srgbClr val="F0B66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nvGrpSpPr>
            <p:cNvPr id="51" name="グループ化 50">
              <a:extLst>
                <a:ext uri="{FF2B5EF4-FFF2-40B4-BE49-F238E27FC236}">
                  <a16:creationId xmlns:a16="http://schemas.microsoft.com/office/drawing/2014/main" id="{4EA5D9BE-1450-4804-B2B4-C993EF7ECFF9}"/>
                </a:ext>
              </a:extLst>
            </p:cNvPr>
            <p:cNvGrpSpPr/>
            <p:nvPr/>
          </p:nvGrpSpPr>
          <p:grpSpPr>
            <a:xfrm>
              <a:off x="9039362" y="7485015"/>
              <a:ext cx="1475885" cy="1274426"/>
              <a:chOff x="10996500" y="4728721"/>
              <a:chExt cx="1522428" cy="1427485"/>
            </a:xfrm>
          </p:grpSpPr>
          <p:sp>
            <p:nvSpPr>
              <p:cNvPr id="74" name="フリーフォーム 64">
                <a:extLst>
                  <a:ext uri="{FF2B5EF4-FFF2-40B4-BE49-F238E27FC236}">
                    <a16:creationId xmlns:a16="http://schemas.microsoft.com/office/drawing/2014/main" id="{73E433D0-04EC-4CAE-B04B-E23BD18C5274}"/>
                  </a:ext>
                </a:extLst>
              </p:cNvPr>
              <p:cNvSpPr/>
              <p:nvPr/>
            </p:nvSpPr>
            <p:spPr>
              <a:xfrm>
                <a:off x="12282575" y="5587090"/>
                <a:ext cx="202326" cy="515954"/>
              </a:xfrm>
              <a:custGeom>
                <a:avLst/>
                <a:gdLst>
                  <a:gd name="connsiteX0" fmla="*/ 22225 w 228600"/>
                  <a:gd name="connsiteY0" fmla="*/ 1244600 h 1244600"/>
                  <a:gd name="connsiteX1" fmla="*/ 22225 w 228600"/>
                  <a:gd name="connsiteY1" fmla="*/ 1165225 h 1244600"/>
                  <a:gd name="connsiteX2" fmla="*/ 0 w 228600"/>
                  <a:gd name="connsiteY2" fmla="*/ 1092200 h 1244600"/>
                  <a:gd name="connsiteX3" fmla="*/ 15875 w 228600"/>
                  <a:gd name="connsiteY3" fmla="*/ 1000125 h 1244600"/>
                  <a:gd name="connsiteX4" fmla="*/ 22225 w 228600"/>
                  <a:gd name="connsiteY4" fmla="*/ 936625 h 1244600"/>
                  <a:gd name="connsiteX5" fmla="*/ 34925 w 228600"/>
                  <a:gd name="connsiteY5" fmla="*/ 876300 h 1244600"/>
                  <a:gd name="connsiteX6" fmla="*/ 63500 w 228600"/>
                  <a:gd name="connsiteY6" fmla="*/ 825500 h 1244600"/>
                  <a:gd name="connsiteX7" fmla="*/ 92075 w 228600"/>
                  <a:gd name="connsiteY7" fmla="*/ 803275 h 1244600"/>
                  <a:gd name="connsiteX8" fmla="*/ 146050 w 228600"/>
                  <a:gd name="connsiteY8" fmla="*/ 777875 h 1244600"/>
                  <a:gd name="connsiteX9" fmla="*/ 168275 w 228600"/>
                  <a:gd name="connsiteY9" fmla="*/ 742950 h 1244600"/>
                  <a:gd name="connsiteX10" fmla="*/ 228600 w 228600"/>
                  <a:gd name="connsiteY10" fmla="*/ 561975 h 1244600"/>
                  <a:gd name="connsiteX11" fmla="*/ 225425 w 228600"/>
                  <a:gd name="connsiteY11" fmla="*/ 450850 h 1244600"/>
                  <a:gd name="connsiteX12" fmla="*/ 219075 w 228600"/>
                  <a:gd name="connsiteY12" fmla="*/ 387350 h 1244600"/>
                  <a:gd name="connsiteX13" fmla="*/ 206375 w 228600"/>
                  <a:gd name="connsiteY13" fmla="*/ 314325 h 1244600"/>
                  <a:gd name="connsiteX14" fmla="*/ 177800 w 228600"/>
                  <a:gd name="connsiteY14" fmla="*/ 165100 h 1244600"/>
                  <a:gd name="connsiteX15" fmla="*/ 171450 w 228600"/>
                  <a:gd name="connsiteY15" fmla="*/ 98425 h 1244600"/>
                  <a:gd name="connsiteX16" fmla="*/ 161925 w 228600"/>
                  <a:gd name="connsiteY16" fmla="*/ 9525 h 1244600"/>
                  <a:gd name="connsiteX17" fmla="*/ 165100 w 228600"/>
                  <a:gd name="connsiteY17" fmla="*/ 0 h 1244600"/>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27000 h 1362075"/>
                  <a:gd name="connsiteX17" fmla="*/ 111125 w 228600"/>
                  <a:gd name="connsiteY17"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270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285874 h 1285874"/>
                  <a:gd name="connsiteX1" fmla="*/ 22225 w 228600"/>
                  <a:gd name="connsiteY1" fmla="*/ 1206499 h 1285874"/>
                  <a:gd name="connsiteX2" fmla="*/ 0 w 228600"/>
                  <a:gd name="connsiteY2" fmla="*/ 1133474 h 1285874"/>
                  <a:gd name="connsiteX3" fmla="*/ 15875 w 228600"/>
                  <a:gd name="connsiteY3" fmla="*/ 1041399 h 1285874"/>
                  <a:gd name="connsiteX4" fmla="*/ 22225 w 228600"/>
                  <a:gd name="connsiteY4" fmla="*/ 977899 h 1285874"/>
                  <a:gd name="connsiteX5" fmla="*/ 34925 w 228600"/>
                  <a:gd name="connsiteY5" fmla="*/ 917574 h 1285874"/>
                  <a:gd name="connsiteX6" fmla="*/ 63500 w 228600"/>
                  <a:gd name="connsiteY6" fmla="*/ 866774 h 1285874"/>
                  <a:gd name="connsiteX7" fmla="*/ 92075 w 228600"/>
                  <a:gd name="connsiteY7" fmla="*/ 844549 h 1285874"/>
                  <a:gd name="connsiteX8" fmla="*/ 146050 w 228600"/>
                  <a:gd name="connsiteY8" fmla="*/ 819149 h 1285874"/>
                  <a:gd name="connsiteX9" fmla="*/ 168275 w 228600"/>
                  <a:gd name="connsiteY9" fmla="*/ 784224 h 1285874"/>
                  <a:gd name="connsiteX10" fmla="*/ 228600 w 228600"/>
                  <a:gd name="connsiteY10" fmla="*/ 603249 h 1285874"/>
                  <a:gd name="connsiteX11" fmla="*/ 225425 w 228600"/>
                  <a:gd name="connsiteY11" fmla="*/ 492124 h 1285874"/>
                  <a:gd name="connsiteX12" fmla="*/ 219075 w 228600"/>
                  <a:gd name="connsiteY12" fmla="*/ 428624 h 1285874"/>
                  <a:gd name="connsiteX13" fmla="*/ 206375 w 228600"/>
                  <a:gd name="connsiteY13" fmla="*/ 355599 h 1285874"/>
                  <a:gd name="connsiteX14" fmla="*/ 177800 w 228600"/>
                  <a:gd name="connsiteY14" fmla="*/ 206374 h 1285874"/>
                  <a:gd name="connsiteX15" fmla="*/ 171450 w 228600"/>
                  <a:gd name="connsiteY15" fmla="*/ 139699 h 1285874"/>
                  <a:gd name="connsiteX16" fmla="*/ 161925 w 228600"/>
                  <a:gd name="connsiteY16" fmla="*/ 63499 h 1285874"/>
                  <a:gd name="connsiteX17" fmla="*/ 165100 w 228600"/>
                  <a:gd name="connsiteY17" fmla="*/ 0 h 1285874"/>
                  <a:gd name="connsiteX0" fmla="*/ 22225 w 228600"/>
                  <a:gd name="connsiteY0" fmla="*/ 1222375 h 1222375"/>
                  <a:gd name="connsiteX1" fmla="*/ 22225 w 228600"/>
                  <a:gd name="connsiteY1" fmla="*/ 1143000 h 1222375"/>
                  <a:gd name="connsiteX2" fmla="*/ 0 w 228600"/>
                  <a:gd name="connsiteY2" fmla="*/ 1069975 h 1222375"/>
                  <a:gd name="connsiteX3" fmla="*/ 15875 w 228600"/>
                  <a:gd name="connsiteY3" fmla="*/ 977900 h 1222375"/>
                  <a:gd name="connsiteX4" fmla="*/ 22225 w 228600"/>
                  <a:gd name="connsiteY4" fmla="*/ 914400 h 1222375"/>
                  <a:gd name="connsiteX5" fmla="*/ 34925 w 228600"/>
                  <a:gd name="connsiteY5" fmla="*/ 854075 h 1222375"/>
                  <a:gd name="connsiteX6" fmla="*/ 63500 w 228600"/>
                  <a:gd name="connsiteY6" fmla="*/ 803275 h 1222375"/>
                  <a:gd name="connsiteX7" fmla="*/ 92075 w 228600"/>
                  <a:gd name="connsiteY7" fmla="*/ 781050 h 1222375"/>
                  <a:gd name="connsiteX8" fmla="*/ 146050 w 228600"/>
                  <a:gd name="connsiteY8" fmla="*/ 755650 h 1222375"/>
                  <a:gd name="connsiteX9" fmla="*/ 168275 w 228600"/>
                  <a:gd name="connsiteY9" fmla="*/ 720725 h 1222375"/>
                  <a:gd name="connsiteX10" fmla="*/ 228600 w 228600"/>
                  <a:gd name="connsiteY10" fmla="*/ 539750 h 1222375"/>
                  <a:gd name="connsiteX11" fmla="*/ 225425 w 228600"/>
                  <a:gd name="connsiteY11" fmla="*/ 428625 h 1222375"/>
                  <a:gd name="connsiteX12" fmla="*/ 219075 w 228600"/>
                  <a:gd name="connsiteY12" fmla="*/ 365125 h 1222375"/>
                  <a:gd name="connsiteX13" fmla="*/ 206375 w 228600"/>
                  <a:gd name="connsiteY13" fmla="*/ 292100 h 1222375"/>
                  <a:gd name="connsiteX14" fmla="*/ 177800 w 228600"/>
                  <a:gd name="connsiteY14" fmla="*/ 142875 h 1222375"/>
                  <a:gd name="connsiteX15" fmla="*/ 171450 w 228600"/>
                  <a:gd name="connsiteY15" fmla="*/ 76200 h 1222375"/>
                  <a:gd name="connsiteX16" fmla="*/ 161925 w 228600"/>
                  <a:gd name="connsiteY16" fmla="*/ 0 h 1222375"/>
                  <a:gd name="connsiteX0" fmla="*/ 22225 w 228600"/>
                  <a:gd name="connsiteY0" fmla="*/ 1146175 h 1146175"/>
                  <a:gd name="connsiteX1" fmla="*/ 22225 w 228600"/>
                  <a:gd name="connsiteY1" fmla="*/ 1066800 h 1146175"/>
                  <a:gd name="connsiteX2" fmla="*/ 0 w 228600"/>
                  <a:gd name="connsiteY2" fmla="*/ 993775 h 1146175"/>
                  <a:gd name="connsiteX3" fmla="*/ 15875 w 228600"/>
                  <a:gd name="connsiteY3" fmla="*/ 901700 h 1146175"/>
                  <a:gd name="connsiteX4" fmla="*/ 22225 w 228600"/>
                  <a:gd name="connsiteY4" fmla="*/ 838200 h 1146175"/>
                  <a:gd name="connsiteX5" fmla="*/ 34925 w 228600"/>
                  <a:gd name="connsiteY5" fmla="*/ 777875 h 1146175"/>
                  <a:gd name="connsiteX6" fmla="*/ 63500 w 228600"/>
                  <a:gd name="connsiteY6" fmla="*/ 727075 h 1146175"/>
                  <a:gd name="connsiteX7" fmla="*/ 92075 w 228600"/>
                  <a:gd name="connsiteY7" fmla="*/ 704850 h 1146175"/>
                  <a:gd name="connsiteX8" fmla="*/ 146050 w 228600"/>
                  <a:gd name="connsiteY8" fmla="*/ 679450 h 1146175"/>
                  <a:gd name="connsiteX9" fmla="*/ 168275 w 228600"/>
                  <a:gd name="connsiteY9" fmla="*/ 644525 h 1146175"/>
                  <a:gd name="connsiteX10" fmla="*/ 228600 w 228600"/>
                  <a:gd name="connsiteY10" fmla="*/ 463550 h 1146175"/>
                  <a:gd name="connsiteX11" fmla="*/ 225425 w 228600"/>
                  <a:gd name="connsiteY11" fmla="*/ 352425 h 1146175"/>
                  <a:gd name="connsiteX12" fmla="*/ 219075 w 228600"/>
                  <a:gd name="connsiteY12" fmla="*/ 288925 h 1146175"/>
                  <a:gd name="connsiteX13" fmla="*/ 206375 w 228600"/>
                  <a:gd name="connsiteY13" fmla="*/ 215900 h 1146175"/>
                  <a:gd name="connsiteX14" fmla="*/ 177800 w 228600"/>
                  <a:gd name="connsiteY14" fmla="*/ 66675 h 1146175"/>
                  <a:gd name="connsiteX15" fmla="*/ 171450 w 228600"/>
                  <a:gd name="connsiteY15" fmla="*/ 0 h 1146175"/>
                  <a:gd name="connsiteX0" fmla="*/ 22225 w 228600"/>
                  <a:gd name="connsiteY0" fmla="*/ 1079500 h 1079500"/>
                  <a:gd name="connsiteX1" fmla="*/ 22225 w 228600"/>
                  <a:gd name="connsiteY1" fmla="*/ 1000125 h 1079500"/>
                  <a:gd name="connsiteX2" fmla="*/ 0 w 228600"/>
                  <a:gd name="connsiteY2" fmla="*/ 927100 h 1079500"/>
                  <a:gd name="connsiteX3" fmla="*/ 15875 w 228600"/>
                  <a:gd name="connsiteY3" fmla="*/ 835025 h 1079500"/>
                  <a:gd name="connsiteX4" fmla="*/ 22225 w 228600"/>
                  <a:gd name="connsiteY4" fmla="*/ 771525 h 1079500"/>
                  <a:gd name="connsiteX5" fmla="*/ 34925 w 228600"/>
                  <a:gd name="connsiteY5" fmla="*/ 711200 h 1079500"/>
                  <a:gd name="connsiteX6" fmla="*/ 63500 w 228600"/>
                  <a:gd name="connsiteY6" fmla="*/ 660400 h 1079500"/>
                  <a:gd name="connsiteX7" fmla="*/ 92075 w 228600"/>
                  <a:gd name="connsiteY7" fmla="*/ 638175 h 1079500"/>
                  <a:gd name="connsiteX8" fmla="*/ 146050 w 228600"/>
                  <a:gd name="connsiteY8" fmla="*/ 612775 h 1079500"/>
                  <a:gd name="connsiteX9" fmla="*/ 168275 w 228600"/>
                  <a:gd name="connsiteY9" fmla="*/ 577850 h 1079500"/>
                  <a:gd name="connsiteX10" fmla="*/ 228600 w 228600"/>
                  <a:gd name="connsiteY10" fmla="*/ 396875 h 1079500"/>
                  <a:gd name="connsiteX11" fmla="*/ 225425 w 228600"/>
                  <a:gd name="connsiteY11" fmla="*/ 285750 h 1079500"/>
                  <a:gd name="connsiteX12" fmla="*/ 219075 w 228600"/>
                  <a:gd name="connsiteY12" fmla="*/ 222250 h 1079500"/>
                  <a:gd name="connsiteX13" fmla="*/ 206375 w 228600"/>
                  <a:gd name="connsiteY13" fmla="*/ 149225 h 1079500"/>
                  <a:gd name="connsiteX14" fmla="*/ 177800 w 228600"/>
                  <a:gd name="connsiteY14" fmla="*/ 0 h 1079500"/>
                  <a:gd name="connsiteX0" fmla="*/ 22225 w 228600"/>
                  <a:gd name="connsiteY0" fmla="*/ 930275 h 930275"/>
                  <a:gd name="connsiteX1" fmla="*/ 22225 w 228600"/>
                  <a:gd name="connsiteY1" fmla="*/ 850900 h 930275"/>
                  <a:gd name="connsiteX2" fmla="*/ 0 w 228600"/>
                  <a:gd name="connsiteY2" fmla="*/ 777875 h 930275"/>
                  <a:gd name="connsiteX3" fmla="*/ 15875 w 228600"/>
                  <a:gd name="connsiteY3" fmla="*/ 685800 h 930275"/>
                  <a:gd name="connsiteX4" fmla="*/ 22225 w 228600"/>
                  <a:gd name="connsiteY4" fmla="*/ 622300 h 930275"/>
                  <a:gd name="connsiteX5" fmla="*/ 34925 w 228600"/>
                  <a:gd name="connsiteY5" fmla="*/ 561975 h 930275"/>
                  <a:gd name="connsiteX6" fmla="*/ 63500 w 228600"/>
                  <a:gd name="connsiteY6" fmla="*/ 511175 h 930275"/>
                  <a:gd name="connsiteX7" fmla="*/ 92075 w 228600"/>
                  <a:gd name="connsiteY7" fmla="*/ 488950 h 930275"/>
                  <a:gd name="connsiteX8" fmla="*/ 146050 w 228600"/>
                  <a:gd name="connsiteY8" fmla="*/ 463550 h 930275"/>
                  <a:gd name="connsiteX9" fmla="*/ 168275 w 228600"/>
                  <a:gd name="connsiteY9" fmla="*/ 428625 h 930275"/>
                  <a:gd name="connsiteX10" fmla="*/ 228600 w 228600"/>
                  <a:gd name="connsiteY10" fmla="*/ 247650 h 930275"/>
                  <a:gd name="connsiteX11" fmla="*/ 225425 w 228600"/>
                  <a:gd name="connsiteY11" fmla="*/ 136525 h 930275"/>
                  <a:gd name="connsiteX12" fmla="*/ 219075 w 228600"/>
                  <a:gd name="connsiteY12" fmla="*/ 73025 h 930275"/>
                  <a:gd name="connsiteX13" fmla="*/ 206375 w 228600"/>
                  <a:gd name="connsiteY13" fmla="*/ 0 h 930275"/>
                  <a:gd name="connsiteX0" fmla="*/ 22225 w 228600"/>
                  <a:gd name="connsiteY0" fmla="*/ 857250 h 857250"/>
                  <a:gd name="connsiteX1" fmla="*/ 22225 w 228600"/>
                  <a:gd name="connsiteY1" fmla="*/ 777875 h 857250"/>
                  <a:gd name="connsiteX2" fmla="*/ 0 w 228600"/>
                  <a:gd name="connsiteY2" fmla="*/ 704850 h 857250"/>
                  <a:gd name="connsiteX3" fmla="*/ 15875 w 228600"/>
                  <a:gd name="connsiteY3" fmla="*/ 612775 h 857250"/>
                  <a:gd name="connsiteX4" fmla="*/ 22225 w 228600"/>
                  <a:gd name="connsiteY4" fmla="*/ 549275 h 857250"/>
                  <a:gd name="connsiteX5" fmla="*/ 34925 w 228600"/>
                  <a:gd name="connsiteY5" fmla="*/ 488950 h 857250"/>
                  <a:gd name="connsiteX6" fmla="*/ 63500 w 228600"/>
                  <a:gd name="connsiteY6" fmla="*/ 438150 h 857250"/>
                  <a:gd name="connsiteX7" fmla="*/ 92075 w 228600"/>
                  <a:gd name="connsiteY7" fmla="*/ 415925 h 857250"/>
                  <a:gd name="connsiteX8" fmla="*/ 146050 w 228600"/>
                  <a:gd name="connsiteY8" fmla="*/ 390525 h 857250"/>
                  <a:gd name="connsiteX9" fmla="*/ 168275 w 228600"/>
                  <a:gd name="connsiteY9" fmla="*/ 355600 h 857250"/>
                  <a:gd name="connsiteX10" fmla="*/ 228600 w 228600"/>
                  <a:gd name="connsiteY10" fmla="*/ 174625 h 857250"/>
                  <a:gd name="connsiteX11" fmla="*/ 225425 w 228600"/>
                  <a:gd name="connsiteY11" fmla="*/ 63500 h 857250"/>
                  <a:gd name="connsiteX12" fmla="*/ 219075 w 228600"/>
                  <a:gd name="connsiteY12" fmla="*/ 0 h 857250"/>
                  <a:gd name="connsiteX0" fmla="*/ 22225 w 228600"/>
                  <a:gd name="connsiteY0" fmla="*/ 793750 h 793750"/>
                  <a:gd name="connsiteX1" fmla="*/ 22225 w 228600"/>
                  <a:gd name="connsiteY1" fmla="*/ 714375 h 793750"/>
                  <a:gd name="connsiteX2" fmla="*/ 0 w 228600"/>
                  <a:gd name="connsiteY2" fmla="*/ 641350 h 793750"/>
                  <a:gd name="connsiteX3" fmla="*/ 15875 w 228600"/>
                  <a:gd name="connsiteY3" fmla="*/ 549275 h 793750"/>
                  <a:gd name="connsiteX4" fmla="*/ 22225 w 228600"/>
                  <a:gd name="connsiteY4" fmla="*/ 485775 h 793750"/>
                  <a:gd name="connsiteX5" fmla="*/ 34925 w 228600"/>
                  <a:gd name="connsiteY5" fmla="*/ 425450 h 793750"/>
                  <a:gd name="connsiteX6" fmla="*/ 63500 w 228600"/>
                  <a:gd name="connsiteY6" fmla="*/ 374650 h 793750"/>
                  <a:gd name="connsiteX7" fmla="*/ 92075 w 228600"/>
                  <a:gd name="connsiteY7" fmla="*/ 352425 h 793750"/>
                  <a:gd name="connsiteX8" fmla="*/ 146050 w 228600"/>
                  <a:gd name="connsiteY8" fmla="*/ 327025 h 793750"/>
                  <a:gd name="connsiteX9" fmla="*/ 168275 w 228600"/>
                  <a:gd name="connsiteY9" fmla="*/ 292100 h 793750"/>
                  <a:gd name="connsiteX10" fmla="*/ 228600 w 228600"/>
                  <a:gd name="connsiteY10" fmla="*/ 111125 h 793750"/>
                  <a:gd name="connsiteX11" fmla="*/ 225425 w 228600"/>
                  <a:gd name="connsiteY11" fmla="*/ 0 h 793750"/>
                  <a:gd name="connsiteX0" fmla="*/ 22225 w 228600"/>
                  <a:gd name="connsiteY0" fmla="*/ 682625 h 682625"/>
                  <a:gd name="connsiteX1" fmla="*/ 22225 w 228600"/>
                  <a:gd name="connsiteY1" fmla="*/ 603250 h 682625"/>
                  <a:gd name="connsiteX2" fmla="*/ 0 w 228600"/>
                  <a:gd name="connsiteY2" fmla="*/ 530225 h 682625"/>
                  <a:gd name="connsiteX3" fmla="*/ 15875 w 228600"/>
                  <a:gd name="connsiteY3" fmla="*/ 438150 h 682625"/>
                  <a:gd name="connsiteX4" fmla="*/ 22225 w 228600"/>
                  <a:gd name="connsiteY4" fmla="*/ 374650 h 682625"/>
                  <a:gd name="connsiteX5" fmla="*/ 34925 w 228600"/>
                  <a:gd name="connsiteY5" fmla="*/ 314325 h 682625"/>
                  <a:gd name="connsiteX6" fmla="*/ 63500 w 228600"/>
                  <a:gd name="connsiteY6" fmla="*/ 263525 h 682625"/>
                  <a:gd name="connsiteX7" fmla="*/ 92075 w 228600"/>
                  <a:gd name="connsiteY7" fmla="*/ 241300 h 682625"/>
                  <a:gd name="connsiteX8" fmla="*/ 146050 w 228600"/>
                  <a:gd name="connsiteY8" fmla="*/ 215900 h 682625"/>
                  <a:gd name="connsiteX9" fmla="*/ 168275 w 228600"/>
                  <a:gd name="connsiteY9" fmla="*/ 180975 h 682625"/>
                  <a:gd name="connsiteX10" fmla="*/ 228600 w 228600"/>
                  <a:gd name="connsiteY10" fmla="*/ 0 h 682625"/>
                  <a:gd name="connsiteX0" fmla="*/ 22225 w 168275"/>
                  <a:gd name="connsiteY0" fmla="*/ 501650 h 501650"/>
                  <a:gd name="connsiteX1" fmla="*/ 22225 w 168275"/>
                  <a:gd name="connsiteY1" fmla="*/ 422275 h 501650"/>
                  <a:gd name="connsiteX2" fmla="*/ 0 w 168275"/>
                  <a:gd name="connsiteY2" fmla="*/ 349250 h 501650"/>
                  <a:gd name="connsiteX3" fmla="*/ 15875 w 168275"/>
                  <a:gd name="connsiteY3" fmla="*/ 257175 h 501650"/>
                  <a:gd name="connsiteX4" fmla="*/ 22225 w 168275"/>
                  <a:gd name="connsiteY4" fmla="*/ 193675 h 501650"/>
                  <a:gd name="connsiteX5" fmla="*/ 34925 w 168275"/>
                  <a:gd name="connsiteY5" fmla="*/ 133350 h 501650"/>
                  <a:gd name="connsiteX6" fmla="*/ 63500 w 168275"/>
                  <a:gd name="connsiteY6" fmla="*/ 82550 h 501650"/>
                  <a:gd name="connsiteX7" fmla="*/ 92075 w 168275"/>
                  <a:gd name="connsiteY7" fmla="*/ 60325 h 501650"/>
                  <a:gd name="connsiteX8" fmla="*/ 146050 w 168275"/>
                  <a:gd name="connsiteY8" fmla="*/ 34925 h 501650"/>
                  <a:gd name="connsiteX9" fmla="*/ 168275 w 168275"/>
                  <a:gd name="connsiteY9" fmla="*/ 0 h 501650"/>
                  <a:gd name="connsiteX0" fmla="*/ 22225 w 188462"/>
                  <a:gd name="connsiteY0" fmla="*/ 524514 h 524514"/>
                  <a:gd name="connsiteX1" fmla="*/ 22225 w 188462"/>
                  <a:gd name="connsiteY1" fmla="*/ 445139 h 524514"/>
                  <a:gd name="connsiteX2" fmla="*/ 0 w 188462"/>
                  <a:gd name="connsiteY2" fmla="*/ 372114 h 524514"/>
                  <a:gd name="connsiteX3" fmla="*/ 15875 w 188462"/>
                  <a:gd name="connsiteY3" fmla="*/ 280039 h 524514"/>
                  <a:gd name="connsiteX4" fmla="*/ 22225 w 188462"/>
                  <a:gd name="connsiteY4" fmla="*/ 216539 h 524514"/>
                  <a:gd name="connsiteX5" fmla="*/ 34925 w 188462"/>
                  <a:gd name="connsiteY5" fmla="*/ 156214 h 524514"/>
                  <a:gd name="connsiteX6" fmla="*/ 63500 w 188462"/>
                  <a:gd name="connsiteY6" fmla="*/ 105414 h 524514"/>
                  <a:gd name="connsiteX7" fmla="*/ 92075 w 188462"/>
                  <a:gd name="connsiteY7" fmla="*/ 83189 h 524514"/>
                  <a:gd name="connsiteX8" fmla="*/ 146050 w 188462"/>
                  <a:gd name="connsiteY8" fmla="*/ 57789 h 524514"/>
                  <a:gd name="connsiteX9" fmla="*/ 188462 w 188462"/>
                  <a:gd name="connsiteY9" fmla="*/ 0 h 52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462" h="524514">
                    <a:moveTo>
                      <a:pt x="22225" y="524514"/>
                    </a:moveTo>
                    <a:lnTo>
                      <a:pt x="22225" y="445139"/>
                    </a:lnTo>
                    <a:lnTo>
                      <a:pt x="0" y="372114"/>
                    </a:lnTo>
                    <a:lnTo>
                      <a:pt x="15875" y="280039"/>
                    </a:lnTo>
                    <a:lnTo>
                      <a:pt x="22225" y="216539"/>
                    </a:lnTo>
                    <a:lnTo>
                      <a:pt x="34925" y="156214"/>
                    </a:lnTo>
                    <a:lnTo>
                      <a:pt x="63500" y="105414"/>
                    </a:lnTo>
                    <a:lnTo>
                      <a:pt x="92075" y="83189"/>
                    </a:lnTo>
                    <a:lnTo>
                      <a:pt x="146050" y="57789"/>
                    </a:lnTo>
                    <a:lnTo>
                      <a:pt x="188462" y="0"/>
                    </a:lnTo>
                  </a:path>
                </a:pathLst>
              </a:custGeom>
              <a:noFill/>
              <a:ln w="73025" cap="flat" cmpd="dbl" algn="ctr">
                <a:solidFill>
                  <a:srgbClr val="FFFF00">
                    <a:alpha val="77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75" name="フリーフォーム 65">
                <a:extLst>
                  <a:ext uri="{FF2B5EF4-FFF2-40B4-BE49-F238E27FC236}">
                    <a16:creationId xmlns:a16="http://schemas.microsoft.com/office/drawing/2014/main" id="{258E822B-45BC-4185-9615-0C7F997DB50A}"/>
                  </a:ext>
                </a:extLst>
              </p:cNvPr>
              <p:cNvSpPr/>
              <p:nvPr/>
            </p:nvSpPr>
            <p:spPr>
              <a:xfrm>
                <a:off x="11229271" y="4964012"/>
                <a:ext cx="133784" cy="171352"/>
              </a:xfrm>
              <a:custGeom>
                <a:avLst/>
                <a:gdLst>
                  <a:gd name="connsiteX0" fmla="*/ 374650 w 374650"/>
                  <a:gd name="connsiteY0" fmla="*/ 0 h 542925"/>
                  <a:gd name="connsiteX1" fmla="*/ 333375 w 374650"/>
                  <a:gd name="connsiteY1" fmla="*/ 57150 h 542925"/>
                  <a:gd name="connsiteX2" fmla="*/ 260350 w 374650"/>
                  <a:gd name="connsiteY2" fmla="*/ 69850 h 542925"/>
                  <a:gd name="connsiteX3" fmla="*/ 206375 w 374650"/>
                  <a:gd name="connsiteY3" fmla="*/ 76200 h 542925"/>
                  <a:gd name="connsiteX4" fmla="*/ 184150 w 374650"/>
                  <a:gd name="connsiteY4" fmla="*/ 133350 h 542925"/>
                  <a:gd name="connsiteX5" fmla="*/ 158750 w 374650"/>
                  <a:gd name="connsiteY5" fmla="*/ 174625 h 542925"/>
                  <a:gd name="connsiteX6" fmla="*/ 114300 w 374650"/>
                  <a:gd name="connsiteY6" fmla="*/ 200025 h 542925"/>
                  <a:gd name="connsiteX7" fmla="*/ 0 w 374650"/>
                  <a:gd name="connsiteY7" fmla="*/ 238125 h 542925"/>
                  <a:gd name="connsiteX8" fmla="*/ 53975 w 374650"/>
                  <a:gd name="connsiteY8" fmla="*/ 285750 h 542925"/>
                  <a:gd name="connsiteX9" fmla="*/ 114300 w 374650"/>
                  <a:gd name="connsiteY9" fmla="*/ 327025 h 542925"/>
                  <a:gd name="connsiteX10" fmla="*/ 155575 w 374650"/>
                  <a:gd name="connsiteY10" fmla="*/ 365125 h 542925"/>
                  <a:gd name="connsiteX11" fmla="*/ 155575 w 374650"/>
                  <a:gd name="connsiteY11" fmla="*/ 365125 h 542925"/>
                  <a:gd name="connsiteX12" fmla="*/ 174625 w 374650"/>
                  <a:gd name="connsiteY12" fmla="*/ 406400 h 542925"/>
                  <a:gd name="connsiteX13" fmla="*/ 146050 w 374650"/>
                  <a:gd name="connsiteY13" fmla="*/ 504825 h 542925"/>
                  <a:gd name="connsiteX14" fmla="*/ 117475 w 374650"/>
                  <a:gd name="connsiteY14" fmla="*/ 542925 h 5429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508000 w 508000"/>
                  <a:gd name="connsiteY14"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508000 w 508000"/>
                  <a:gd name="connsiteY15"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46050 w 508000"/>
                  <a:gd name="connsiteY15" fmla="*/ 806450 h 1000125"/>
                  <a:gd name="connsiteX16" fmla="*/ 508000 w 508000"/>
                  <a:gd name="connsiteY16"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508000 w 508000"/>
                  <a:gd name="connsiteY17"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508000 w 508000"/>
                  <a:gd name="connsiteY17"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508000 w 508000"/>
                  <a:gd name="connsiteY18"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508000 w 508000"/>
                  <a:gd name="connsiteY18"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508000 w 508000"/>
                  <a:gd name="connsiteY19"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365125 w 508000"/>
                  <a:gd name="connsiteY19" fmla="*/ 936625 h 1000125"/>
                  <a:gd name="connsiteX20" fmla="*/ 508000 w 508000"/>
                  <a:gd name="connsiteY20"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365125 w 508000"/>
                  <a:gd name="connsiteY19" fmla="*/ 936625 h 1000125"/>
                  <a:gd name="connsiteX20" fmla="*/ 508000 w 508000"/>
                  <a:gd name="connsiteY20"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74625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59171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16586 w 508000"/>
                  <a:gd name="connsiteY1" fmla="*/ 43801 h 1000125"/>
                  <a:gd name="connsiteX2" fmla="*/ 260350 w 508000"/>
                  <a:gd name="connsiteY2" fmla="*/ 59171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66256 w 508000"/>
                  <a:gd name="connsiteY0" fmla="*/ 0 h 1016143"/>
                  <a:gd name="connsiteX1" fmla="*/ 316586 w 508000"/>
                  <a:gd name="connsiteY1" fmla="*/ 59819 h 1016143"/>
                  <a:gd name="connsiteX2" fmla="*/ 260350 w 508000"/>
                  <a:gd name="connsiteY2" fmla="*/ 75189 h 1016143"/>
                  <a:gd name="connsiteX3" fmla="*/ 210303 w 508000"/>
                  <a:gd name="connsiteY3" fmla="*/ 84208 h 1016143"/>
                  <a:gd name="connsiteX4" fmla="*/ 184150 w 508000"/>
                  <a:gd name="connsiteY4" fmla="*/ 144028 h 1016143"/>
                  <a:gd name="connsiteX5" fmla="*/ 158750 w 508000"/>
                  <a:gd name="connsiteY5" fmla="*/ 169285 h 1016143"/>
                  <a:gd name="connsiteX6" fmla="*/ 111502 w 508000"/>
                  <a:gd name="connsiteY6" fmla="*/ 202695 h 1016143"/>
                  <a:gd name="connsiteX7" fmla="*/ 0 w 508000"/>
                  <a:gd name="connsiteY7" fmla="*/ 254143 h 1016143"/>
                  <a:gd name="connsiteX8" fmla="*/ 53975 w 508000"/>
                  <a:gd name="connsiteY8" fmla="*/ 301768 h 1016143"/>
                  <a:gd name="connsiteX9" fmla="*/ 114300 w 508000"/>
                  <a:gd name="connsiteY9" fmla="*/ 343043 h 1016143"/>
                  <a:gd name="connsiteX10" fmla="*/ 155575 w 508000"/>
                  <a:gd name="connsiteY10" fmla="*/ 381143 h 1016143"/>
                  <a:gd name="connsiteX11" fmla="*/ 155575 w 508000"/>
                  <a:gd name="connsiteY11" fmla="*/ 381143 h 1016143"/>
                  <a:gd name="connsiteX12" fmla="*/ 174625 w 508000"/>
                  <a:gd name="connsiteY12" fmla="*/ 422418 h 1016143"/>
                  <a:gd name="connsiteX13" fmla="*/ 146050 w 508000"/>
                  <a:gd name="connsiteY13" fmla="*/ 520843 h 1016143"/>
                  <a:gd name="connsiteX14" fmla="*/ 111125 w 508000"/>
                  <a:gd name="connsiteY14" fmla="*/ 574818 h 1016143"/>
                  <a:gd name="connsiteX15" fmla="*/ 130175 w 508000"/>
                  <a:gd name="connsiteY15" fmla="*/ 647843 h 1016143"/>
                  <a:gd name="connsiteX16" fmla="*/ 98425 w 508000"/>
                  <a:gd name="connsiteY16" fmla="*/ 682768 h 1016143"/>
                  <a:gd name="connsiteX17" fmla="*/ 146050 w 508000"/>
                  <a:gd name="connsiteY17" fmla="*/ 822468 h 1016143"/>
                  <a:gd name="connsiteX18" fmla="*/ 206375 w 508000"/>
                  <a:gd name="connsiteY18" fmla="*/ 835168 h 1016143"/>
                  <a:gd name="connsiteX19" fmla="*/ 320675 w 508000"/>
                  <a:gd name="connsiteY19" fmla="*/ 889143 h 1016143"/>
                  <a:gd name="connsiteX20" fmla="*/ 365125 w 508000"/>
                  <a:gd name="connsiteY20" fmla="*/ 952643 h 1016143"/>
                  <a:gd name="connsiteX21" fmla="*/ 508000 w 508000"/>
                  <a:gd name="connsiteY21" fmla="*/ 1016143 h 1016143"/>
                  <a:gd name="connsiteX0" fmla="*/ 366256 w 366256"/>
                  <a:gd name="connsiteY0" fmla="*/ 0 h 952643"/>
                  <a:gd name="connsiteX1" fmla="*/ 316586 w 366256"/>
                  <a:gd name="connsiteY1" fmla="*/ 59819 h 952643"/>
                  <a:gd name="connsiteX2" fmla="*/ 260350 w 366256"/>
                  <a:gd name="connsiteY2" fmla="*/ 75189 h 952643"/>
                  <a:gd name="connsiteX3" fmla="*/ 210303 w 366256"/>
                  <a:gd name="connsiteY3" fmla="*/ 84208 h 952643"/>
                  <a:gd name="connsiteX4" fmla="*/ 184150 w 366256"/>
                  <a:gd name="connsiteY4" fmla="*/ 144028 h 952643"/>
                  <a:gd name="connsiteX5" fmla="*/ 158750 w 366256"/>
                  <a:gd name="connsiteY5" fmla="*/ 169285 h 952643"/>
                  <a:gd name="connsiteX6" fmla="*/ 111502 w 366256"/>
                  <a:gd name="connsiteY6" fmla="*/ 202695 h 952643"/>
                  <a:gd name="connsiteX7" fmla="*/ 0 w 366256"/>
                  <a:gd name="connsiteY7" fmla="*/ 254143 h 952643"/>
                  <a:gd name="connsiteX8" fmla="*/ 53975 w 366256"/>
                  <a:gd name="connsiteY8" fmla="*/ 301768 h 952643"/>
                  <a:gd name="connsiteX9" fmla="*/ 114300 w 366256"/>
                  <a:gd name="connsiteY9" fmla="*/ 343043 h 952643"/>
                  <a:gd name="connsiteX10" fmla="*/ 155575 w 366256"/>
                  <a:gd name="connsiteY10" fmla="*/ 381143 h 952643"/>
                  <a:gd name="connsiteX11" fmla="*/ 155575 w 366256"/>
                  <a:gd name="connsiteY11" fmla="*/ 381143 h 952643"/>
                  <a:gd name="connsiteX12" fmla="*/ 174625 w 366256"/>
                  <a:gd name="connsiteY12" fmla="*/ 422418 h 952643"/>
                  <a:gd name="connsiteX13" fmla="*/ 146050 w 366256"/>
                  <a:gd name="connsiteY13" fmla="*/ 520843 h 952643"/>
                  <a:gd name="connsiteX14" fmla="*/ 111125 w 366256"/>
                  <a:gd name="connsiteY14" fmla="*/ 574818 h 952643"/>
                  <a:gd name="connsiteX15" fmla="*/ 130175 w 366256"/>
                  <a:gd name="connsiteY15" fmla="*/ 647843 h 952643"/>
                  <a:gd name="connsiteX16" fmla="*/ 98425 w 366256"/>
                  <a:gd name="connsiteY16" fmla="*/ 682768 h 952643"/>
                  <a:gd name="connsiteX17" fmla="*/ 146050 w 366256"/>
                  <a:gd name="connsiteY17" fmla="*/ 822468 h 952643"/>
                  <a:gd name="connsiteX18" fmla="*/ 206375 w 366256"/>
                  <a:gd name="connsiteY18" fmla="*/ 835168 h 952643"/>
                  <a:gd name="connsiteX19" fmla="*/ 320675 w 366256"/>
                  <a:gd name="connsiteY19" fmla="*/ 889143 h 952643"/>
                  <a:gd name="connsiteX20" fmla="*/ 365125 w 366256"/>
                  <a:gd name="connsiteY20" fmla="*/ 952643 h 952643"/>
                  <a:gd name="connsiteX0" fmla="*/ 366256 w 366256"/>
                  <a:gd name="connsiteY0" fmla="*/ 0 h 889143"/>
                  <a:gd name="connsiteX1" fmla="*/ 316586 w 366256"/>
                  <a:gd name="connsiteY1" fmla="*/ 59819 h 889143"/>
                  <a:gd name="connsiteX2" fmla="*/ 260350 w 366256"/>
                  <a:gd name="connsiteY2" fmla="*/ 75189 h 889143"/>
                  <a:gd name="connsiteX3" fmla="*/ 210303 w 366256"/>
                  <a:gd name="connsiteY3" fmla="*/ 84208 h 889143"/>
                  <a:gd name="connsiteX4" fmla="*/ 184150 w 366256"/>
                  <a:gd name="connsiteY4" fmla="*/ 144028 h 889143"/>
                  <a:gd name="connsiteX5" fmla="*/ 158750 w 366256"/>
                  <a:gd name="connsiteY5" fmla="*/ 169285 h 889143"/>
                  <a:gd name="connsiteX6" fmla="*/ 111502 w 366256"/>
                  <a:gd name="connsiteY6" fmla="*/ 202695 h 889143"/>
                  <a:gd name="connsiteX7" fmla="*/ 0 w 366256"/>
                  <a:gd name="connsiteY7" fmla="*/ 254143 h 889143"/>
                  <a:gd name="connsiteX8" fmla="*/ 53975 w 366256"/>
                  <a:gd name="connsiteY8" fmla="*/ 301768 h 889143"/>
                  <a:gd name="connsiteX9" fmla="*/ 114300 w 366256"/>
                  <a:gd name="connsiteY9" fmla="*/ 343043 h 889143"/>
                  <a:gd name="connsiteX10" fmla="*/ 155575 w 366256"/>
                  <a:gd name="connsiteY10" fmla="*/ 381143 h 889143"/>
                  <a:gd name="connsiteX11" fmla="*/ 155575 w 366256"/>
                  <a:gd name="connsiteY11" fmla="*/ 381143 h 889143"/>
                  <a:gd name="connsiteX12" fmla="*/ 174625 w 366256"/>
                  <a:gd name="connsiteY12" fmla="*/ 422418 h 889143"/>
                  <a:gd name="connsiteX13" fmla="*/ 146050 w 366256"/>
                  <a:gd name="connsiteY13" fmla="*/ 520843 h 889143"/>
                  <a:gd name="connsiteX14" fmla="*/ 111125 w 366256"/>
                  <a:gd name="connsiteY14" fmla="*/ 574818 h 889143"/>
                  <a:gd name="connsiteX15" fmla="*/ 130175 w 366256"/>
                  <a:gd name="connsiteY15" fmla="*/ 647843 h 889143"/>
                  <a:gd name="connsiteX16" fmla="*/ 98425 w 366256"/>
                  <a:gd name="connsiteY16" fmla="*/ 682768 h 889143"/>
                  <a:gd name="connsiteX17" fmla="*/ 146050 w 366256"/>
                  <a:gd name="connsiteY17" fmla="*/ 822468 h 889143"/>
                  <a:gd name="connsiteX18" fmla="*/ 206375 w 366256"/>
                  <a:gd name="connsiteY18" fmla="*/ 835168 h 889143"/>
                  <a:gd name="connsiteX19" fmla="*/ 320675 w 366256"/>
                  <a:gd name="connsiteY19" fmla="*/ 889143 h 889143"/>
                  <a:gd name="connsiteX0" fmla="*/ 366256 w 366256"/>
                  <a:gd name="connsiteY0" fmla="*/ 0 h 835169"/>
                  <a:gd name="connsiteX1" fmla="*/ 316586 w 366256"/>
                  <a:gd name="connsiteY1" fmla="*/ 59819 h 835169"/>
                  <a:gd name="connsiteX2" fmla="*/ 260350 w 366256"/>
                  <a:gd name="connsiteY2" fmla="*/ 75189 h 835169"/>
                  <a:gd name="connsiteX3" fmla="*/ 210303 w 366256"/>
                  <a:gd name="connsiteY3" fmla="*/ 84208 h 835169"/>
                  <a:gd name="connsiteX4" fmla="*/ 184150 w 366256"/>
                  <a:gd name="connsiteY4" fmla="*/ 144028 h 835169"/>
                  <a:gd name="connsiteX5" fmla="*/ 158750 w 366256"/>
                  <a:gd name="connsiteY5" fmla="*/ 169285 h 835169"/>
                  <a:gd name="connsiteX6" fmla="*/ 111502 w 366256"/>
                  <a:gd name="connsiteY6" fmla="*/ 202695 h 835169"/>
                  <a:gd name="connsiteX7" fmla="*/ 0 w 366256"/>
                  <a:gd name="connsiteY7" fmla="*/ 254143 h 835169"/>
                  <a:gd name="connsiteX8" fmla="*/ 53975 w 366256"/>
                  <a:gd name="connsiteY8" fmla="*/ 301768 h 835169"/>
                  <a:gd name="connsiteX9" fmla="*/ 114300 w 366256"/>
                  <a:gd name="connsiteY9" fmla="*/ 343043 h 835169"/>
                  <a:gd name="connsiteX10" fmla="*/ 155575 w 366256"/>
                  <a:gd name="connsiteY10" fmla="*/ 381143 h 835169"/>
                  <a:gd name="connsiteX11" fmla="*/ 155575 w 366256"/>
                  <a:gd name="connsiteY11" fmla="*/ 381143 h 835169"/>
                  <a:gd name="connsiteX12" fmla="*/ 174625 w 366256"/>
                  <a:gd name="connsiteY12" fmla="*/ 422418 h 835169"/>
                  <a:gd name="connsiteX13" fmla="*/ 146050 w 366256"/>
                  <a:gd name="connsiteY13" fmla="*/ 520843 h 835169"/>
                  <a:gd name="connsiteX14" fmla="*/ 111125 w 366256"/>
                  <a:gd name="connsiteY14" fmla="*/ 574818 h 835169"/>
                  <a:gd name="connsiteX15" fmla="*/ 130175 w 366256"/>
                  <a:gd name="connsiteY15" fmla="*/ 647843 h 835169"/>
                  <a:gd name="connsiteX16" fmla="*/ 98425 w 366256"/>
                  <a:gd name="connsiteY16" fmla="*/ 682768 h 835169"/>
                  <a:gd name="connsiteX17" fmla="*/ 146050 w 366256"/>
                  <a:gd name="connsiteY17" fmla="*/ 822468 h 835169"/>
                  <a:gd name="connsiteX18" fmla="*/ 206375 w 366256"/>
                  <a:gd name="connsiteY18" fmla="*/ 835168 h 835169"/>
                  <a:gd name="connsiteX0" fmla="*/ 366256 w 366256"/>
                  <a:gd name="connsiteY0" fmla="*/ 0 h 822468"/>
                  <a:gd name="connsiteX1" fmla="*/ 316586 w 366256"/>
                  <a:gd name="connsiteY1" fmla="*/ 59819 h 822468"/>
                  <a:gd name="connsiteX2" fmla="*/ 260350 w 366256"/>
                  <a:gd name="connsiteY2" fmla="*/ 75189 h 822468"/>
                  <a:gd name="connsiteX3" fmla="*/ 210303 w 366256"/>
                  <a:gd name="connsiteY3" fmla="*/ 84208 h 822468"/>
                  <a:gd name="connsiteX4" fmla="*/ 184150 w 366256"/>
                  <a:gd name="connsiteY4" fmla="*/ 144028 h 822468"/>
                  <a:gd name="connsiteX5" fmla="*/ 158750 w 366256"/>
                  <a:gd name="connsiteY5" fmla="*/ 169285 h 822468"/>
                  <a:gd name="connsiteX6" fmla="*/ 111502 w 366256"/>
                  <a:gd name="connsiteY6" fmla="*/ 202695 h 822468"/>
                  <a:gd name="connsiteX7" fmla="*/ 0 w 366256"/>
                  <a:gd name="connsiteY7" fmla="*/ 254143 h 822468"/>
                  <a:gd name="connsiteX8" fmla="*/ 53975 w 366256"/>
                  <a:gd name="connsiteY8" fmla="*/ 301768 h 822468"/>
                  <a:gd name="connsiteX9" fmla="*/ 114300 w 366256"/>
                  <a:gd name="connsiteY9" fmla="*/ 343043 h 822468"/>
                  <a:gd name="connsiteX10" fmla="*/ 155575 w 366256"/>
                  <a:gd name="connsiteY10" fmla="*/ 381143 h 822468"/>
                  <a:gd name="connsiteX11" fmla="*/ 155575 w 366256"/>
                  <a:gd name="connsiteY11" fmla="*/ 381143 h 822468"/>
                  <a:gd name="connsiteX12" fmla="*/ 174625 w 366256"/>
                  <a:gd name="connsiteY12" fmla="*/ 422418 h 822468"/>
                  <a:gd name="connsiteX13" fmla="*/ 146050 w 366256"/>
                  <a:gd name="connsiteY13" fmla="*/ 520843 h 822468"/>
                  <a:gd name="connsiteX14" fmla="*/ 111125 w 366256"/>
                  <a:gd name="connsiteY14" fmla="*/ 574818 h 822468"/>
                  <a:gd name="connsiteX15" fmla="*/ 130175 w 366256"/>
                  <a:gd name="connsiteY15" fmla="*/ 647843 h 822468"/>
                  <a:gd name="connsiteX16" fmla="*/ 98425 w 366256"/>
                  <a:gd name="connsiteY16" fmla="*/ 682768 h 822468"/>
                  <a:gd name="connsiteX17" fmla="*/ 146050 w 366256"/>
                  <a:gd name="connsiteY17" fmla="*/ 822468 h 822468"/>
                  <a:gd name="connsiteX0" fmla="*/ 366256 w 366256"/>
                  <a:gd name="connsiteY0" fmla="*/ 0 h 682767"/>
                  <a:gd name="connsiteX1" fmla="*/ 316586 w 366256"/>
                  <a:gd name="connsiteY1" fmla="*/ 59819 h 682767"/>
                  <a:gd name="connsiteX2" fmla="*/ 260350 w 366256"/>
                  <a:gd name="connsiteY2" fmla="*/ 75189 h 682767"/>
                  <a:gd name="connsiteX3" fmla="*/ 210303 w 366256"/>
                  <a:gd name="connsiteY3" fmla="*/ 84208 h 682767"/>
                  <a:gd name="connsiteX4" fmla="*/ 184150 w 366256"/>
                  <a:gd name="connsiteY4" fmla="*/ 144028 h 682767"/>
                  <a:gd name="connsiteX5" fmla="*/ 158750 w 366256"/>
                  <a:gd name="connsiteY5" fmla="*/ 169285 h 682767"/>
                  <a:gd name="connsiteX6" fmla="*/ 111502 w 366256"/>
                  <a:gd name="connsiteY6" fmla="*/ 202695 h 682767"/>
                  <a:gd name="connsiteX7" fmla="*/ 0 w 366256"/>
                  <a:gd name="connsiteY7" fmla="*/ 254143 h 682767"/>
                  <a:gd name="connsiteX8" fmla="*/ 53975 w 366256"/>
                  <a:gd name="connsiteY8" fmla="*/ 301768 h 682767"/>
                  <a:gd name="connsiteX9" fmla="*/ 114300 w 366256"/>
                  <a:gd name="connsiteY9" fmla="*/ 343043 h 682767"/>
                  <a:gd name="connsiteX10" fmla="*/ 155575 w 366256"/>
                  <a:gd name="connsiteY10" fmla="*/ 381143 h 682767"/>
                  <a:gd name="connsiteX11" fmla="*/ 155575 w 366256"/>
                  <a:gd name="connsiteY11" fmla="*/ 381143 h 682767"/>
                  <a:gd name="connsiteX12" fmla="*/ 174625 w 366256"/>
                  <a:gd name="connsiteY12" fmla="*/ 422418 h 682767"/>
                  <a:gd name="connsiteX13" fmla="*/ 146050 w 366256"/>
                  <a:gd name="connsiteY13" fmla="*/ 520843 h 682767"/>
                  <a:gd name="connsiteX14" fmla="*/ 111125 w 366256"/>
                  <a:gd name="connsiteY14" fmla="*/ 574818 h 682767"/>
                  <a:gd name="connsiteX15" fmla="*/ 130175 w 366256"/>
                  <a:gd name="connsiteY15" fmla="*/ 647843 h 682767"/>
                  <a:gd name="connsiteX16" fmla="*/ 98425 w 366256"/>
                  <a:gd name="connsiteY16" fmla="*/ 682768 h 682767"/>
                  <a:gd name="connsiteX0" fmla="*/ 366256 w 366256"/>
                  <a:gd name="connsiteY0" fmla="*/ 0 h 647843"/>
                  <a:gd name="connsiteX1" fmla="*/ 316586 w 366256"/>
                  <a:gd name="connsiteY1" fmla="*/ 59819 h 647843"/>
                  <a:gd name="connsiteX2" fmla="*/ 260350 w 366256"/>
                  <a:gd name="connsiteY2" fmla="*/ 75189 h 647843"/>
                  <a:gd name="connsiteX3" fmla="*/ 210303 w 366256"/>
                  <a:gd name="connsiteY3" fmla="*/ 84208 h 647843"/>
                  <a:gd name="connsiteX4" fmla="*/ 184150 w 366256"/>
                  <a:gd name="connsiteY4" fmla="*/ 144028 h 647843"/>
                  <a:gd name="connsiteX5" fmla="*/ 158750 w 366256"/>
                  <a:gd name="connsiteY5" fmla="*/ 169285 h 647843"/>
                  <a:gd name="connsiteX6" fmla="*/ 111502 w 366256"/>
                  <a:gd name="connsiteY6" fmla="*/ 202695 h 647843"/>
                  <a:gd name="connsiteX7" fmla="*/ 0 w 366256"/>
                  <a:gd name="connsiteY7" fmla="*/ 254143 h 647843"/>
                  <a:gd name="connsiteX8" fmla="*/ 53975 w 366256"/>
                  <a:gd name="connsiteY8" fmla="*/ 301768 h 647843"/>
                  <a:gd name="connsiteX9" fmla="*/ 114300 w 366256"/>
                  <a:gd name="connsiteY9" fmla="*/ 343043 h 647843"/>
                  <a:gd name="connsiteX10" fmla="*/ 155575 w 366256"/>
                  <a:gd name="connsiteY10" fmla="*/ 381143 h 647843"/>
                  <a:gd name="connsiteX11" fmla="*/ 155575 w 366256"/>
                  <a:gd name="connsiteY11" fmla="*/ 381143 h 647843"/>
                  <a:gd name="connsiteX12" fmla="*/ 174625 w 366256"/>
                  <a:gd name="connsiteY12" fmla="*/ 422418 h 647843"/>
                  <a:gd name="connsiteX13" fmla="*/ 146050 w 366256"/>
                  <a:gd name="connsiteY13" fmla="*/ 520843 h 647843"/>
                  <a:gd name="connsiteX14" fmla="*/ 111125 w 366256"/>
                  <a:gd name="connsiteY14" fmla="*/ 574818 h 647843"/>
                  <a:gd name="connsiteX15" fmla="*/ 130175 w 366256"/>
                  <a:gd name="connsiteY15" fmla="*/ 647843 h 647843"/>
                  <a:gd name="connsiteX0" fmla="*/ 366256 w 366256"/>
                  <a:gd name="connsiteY0" fmla="*/ 0 h 574818"/>
                  <a:gd name="connsiteX1" fmla="*/ 316586 w 366256"/>
                  <a:gd name="connsiteY1" fmla="*/ 59819 h 574818"/>
                  <a:gd name="connsiteX2" fmla="*/ 260350 w 366256"/>
                  <a:gd name="connsiteY2" fmla="*/ 75189 h 574818"/>
                  <a:gd name="connsiteX3" fmla="*/ 210303 w 366256"/>
                  <a:gd name="connsiteY3" fmla="*/ 84208 h 574818"/>
                  <a:gd name="connsiteX4" fmla="*/ 184150 w 366256"/>
                  <a:gd name="connsiteY4" fmla="*/ 144028 h 574818"/>
                  <a:gd name="connsiteX5" fmla="*/ 158750 w 366256"/>
                  <a:gd name="connsiteY5" fmla="*/ 169285 h 574818"/>
                  <a:gd name="connsiteX6" fmla="*/ 111502 w 366256"/>
                  <a:gd name="connsiteY6" fmla="*/ 202695 h 574818"/>
                  <a:gd name="connsiteX7" fmla="*/ 0 w 366256"/>
                  <a:gd name="connsiteY7" fmla="*/ 254143 h 574818"/>
                  <a:gd name="connsiteX8" fmla="*/ 53975 w 366256"/>
                  <a:gd name="connsiteY8" fmla="*/ 301768 h 574818"/>
                  <a:gd name="connsiteX9" fmla="*/ 114300 w 366256"/>
                  <a:gd name="connsiteY9" fmla="*/ 343043 h 574818"/>
                  <a:gd name="connsiteX10" fmla="*/ 155575 w 366256"/>
                  <a:gd name="connsiteY10" fmla="*/ 381143 h 574818"/>
                  <a:gd name="connsiteX11" fmla="*/ 155575 w 366256"/>
                  <a:gd name="connsiteY11" fmla="*/ 381143 h 574818"/>
                  <a:gd name="connsiteX12" fmla="*/ 174625 w 366256"/>
                  <a:gd name="connsiteY12" fmla="*/ 422418 h 574818"/>
                  <a:gd name="connsiteX13" fmla="*/ 146050 w 366256"/>
                  <a:gd name="connsiteY13" fmla="*/ 520843 h 574818"/>
                  <a:gd name="connsiteX14" fmla="*/ 111125 w 366256"/>
                  <a:gd name="connsiteY14" fmla="*/ 574818 h 574818"/>
                  <a:gd name="connsiteX0" fmla="*/ 366256 w 366256"/>
                  <a:gd name="connsiteY0" fmla="*/ 0 h 520844"/>
                  <a:gd name="connsiteX1" fmla="*/ 316586 w 366256"/>
                  <a:gd name="connsiteY1" fmla="*/ 59819 h 520844"/>
                  <a:gd name="connsiteX2" fmla="*/ 260350 w 366256"/>
                  <a:gd name="connsiteY2" fmla="*/ 75189 h 520844"/>
                  <a:gd name="connsiteX3" fmla="*/ 210303 w 366256"/>
                  <a:gd name="connsiteY3" fmla="*/ 84208 h 520844"/>
                  <a:gd name="connsiteX4" fmla="*/ 184150 w 366256"/>
                  <a:gd name="connsiteY4" fmla="*/ 144028 h 520844"/>
                  <a:gd name="connsiteX5" fmla="*/ 158750 w 366256"/>
                  <a:gd name="connsiteY5" fmla="*/ 169285 h 520844"/>
                  <a:gd name="connsiteX6" fmla="*/ 111502 w 366256"/>
                  <a:gd name="connsiteY6" fmla="*/ 202695 h 520844"/>
                  <a:gd name="connsiteX7" fmla="*/ 0 w 366256"/>
                  <a:gd name="connsiteY7" fmla="*/ 254143 h 520844"/>
                  <a:gd name="connsiteX8" fmla="*/ 53975 w 366256"/>
                  <a:gd name="connsiteY8" fmla="*/ 301768 h 520844"/>
                  <a:gd name="connsiteX9" fmla="*/ 114300 w 366256"/>
                  <a:gd name="connsiteY9" fmla="*/ 343043 h 520844"/>
                  <a:gd name="connsiteX10" fmla="*/ 155575 w 366256"/>
                  <a:gd name="connsiteY10" fmla="*/ 381143 h 520844"/>
                  <a:gd name="connsiteX11" fmla="*/ 155575 w 366256"/>
                  <a:gd name="connsiteY11" fmla="*/ 381143 h 520844"/>
                  <a:gd name="connsiteX12" fmla="*/ 174625 w 366256"/>
                  <a:gd name="connsiteY12" fmla="*/ 422418 h 520844"/>
                  <a:gd name="connsiteX13" fmla="*/ 146050 w 366256"/>
                  <a:gd name="connsiteY13" fmla="*/ 520843 h 520844"/>
                  <a:gd name="connsiteX0" fmla="*/ 366256 w 366256"/>
                  <a:gd name="connsiteY0" fmla="*/ 0 h 422418"/>
                  <a:gd name="connsiteX1" fmla="*/ 316586 w 366256"/>
                  <a:gd name="connsiteY1" fmla="*/ 59819 h 422418"/>
                  <a:gd name="connsiteX2" fmla="*/ 260350 w 366256"/>
                  <a:gd name="connsiteY2" fmla="*/ 75189 h 422418"/>
                  <a:gd name="connsiteX3" fmla="*/ 210303 w 366256"/>
                  <a:gd name="connsiteY3" fmla="*/ 84208 h 422418"/>
                  <a:gd name="connsiteX4" fmla="*/ 184150 w 366256"/>
                  <a:gd name="connsiteY4" fmla="*/ 144028 h 422418"/>
                  <a:gd name="connsiteX5" fmla="*/ 158750 w 366256"/>
                  <a:gd name="connsiteY5" fmla="*/ 169285 h 422418"/>
                  <a:gd name="connsiteX6" fmla="*/ 111502 w 366256"/>
                  <a:gd name="connsiteY6" fmla="*/ 202695 h 422418"/>
                  <a:gd name="connsiteX7" fmla="*/ 0 w 366256"/>
                  <a:gd name="connsiteY7" fmla="*/ 254143 h 422418"/>
                  <a:gd name="connsiteX8" fmla="*/ 53975 w 366256"/>
                  <a:gd name="connsiteY8" fmla="*/ 301768 h 422418"/>
                  <a:gd name="connsiteX9" fmla="*/ 114300 w 366256"/>
                  <a:gd name="connsiteY9" fmla="*/ 343043 h 422418"/>
                  <a:gd name="connsiteX10" fmla="*/ 155575 w 366256"/>
                  <a:gd name="connsiteY10" fmla="*/ 381143 h 422418"/>
                  <a:gd name="connsiteX11" fmla="*/ 155575 w 366256"/>
                  <a:gd name="connsiteY11" fmla="*/ 381143 h 422418"/>
                  <a:gd name="connsiteX12" fmla="*/ 174625 w 366256"/>
                  <a:gd name="connsiteY12" fmla="*/ 422418 h 422418"/>
                  <a:gd name="connsiteX0" fmla="*/ 366256 w 366256"/>
                  <a:gd name="connsiteY0" fmla="*/ 0 h 381143"/>
                  <a:gd name="connsiteX1" fmla="*/ 316586 w 366256"/>
                  <a:gd name="connsiteY1" fmla="*/ 59819 h 381143"/>
                  <a:gd name="connsiteX2" fmla="*/ 260350 w 366256"/>
                  <a:gd name="connsiteY2" fmla="*/ 75189 h 381143"/>
                  <a:gd name="connsiteX3" fmla="*/ 210303 w 366256"/>
                  <a:gd name="connsiteY3" fmla="*/ 84208 h 381143"/>
                  <a:gd name="connsiteX4" fmla="*/ 184150 w 366256"/>
                  <a:gd name="connsiteY4" fmla="*/ 144028 h 381143"/>
                  <a:gd name="connsiteX5" fmla="*/ 158750 w 366256"/>
                  <a:gd name="connsiteY5" fmla="*/ 169285 h 381143"/>
                  <a:gd name="connsiteX6" fmla="*/ 111502 w 366256"/>
                  <a:gd name="connsiteY6" fmla="*/ 202695 h 381143"/>
                  <a:gd name="connsiteX7" fmla="*/ 0 w 366256"/>
                  <a:gd name="connsiteY7" fmla="*/ 254143 h 381143"/>
                  <a:gd name="connsiteX8" fmla="*/ 53975 w 366256"/>
                  <a:gd name="connsiteY8" fmla="*/ 301768 h 381143"/>
                  <a:gd name="connsiteX9" fmla="*/ 114300 w 366256"/>
                  <a:gd name="connsiteY9" fmla="*/ 343043 h 381143"/>
                  <a:gd name="connsiteX10" fmla="*/ 155575 w 366256"/>
                  <a:gd name="connsiteY10" fmla="*/ 381143 h 381143"/>
                  <a:gd name="connsiteX11" fmla="*/ 155575 w 366256"/>
                  <a:gd name="connsiteY11" fmla="*/ 381143 h 381143"/>
                  <a:gd name="connsiteX0" fmla="*/ 366256 w 366256"/>
                  <a:gd name="connsiteY0" fmla="*/ 0 h 381143"/>
                  <a:gd name="connsiteX1" fmla="*/ 316586 w 366256"/>
                  <a:gd name="connsiteY1" fmla="*/ 59819 h 381143"/>
                  <a:gd name="connsiteX2" fmla="*/ 260350 w 366256"/>
                  <a:gd name="connsiteY2" fmla="*/ 75189 h 381143"/>
                  <a:gd name="connsiteX3" fmla="*/ 210303 w 366256"/>
                  <a:gd name="connsiteY3" fmla="*/ 84208 h 381143"/>
                  <a:gd name="connsiteX4" fmla="*/ 184150 w 366256"/>
                  <a:gd name="connsiteY4" fmla="*/ 144028 h 381143"/>
                  <a:gd name="connsiteX5" fmla="*/ 158750 w 366256"/>
                  <a:gd name="connsiteY5" fmla="*/ 169285 h 381143"/>
                  <a:gd name="connsiteX6" fmla="*/ 111502 w 366256"/>
                  <a:gd name="connsiteY6" fmla="*/ 202695 h 381143"/>
                  <a:gd name="connsiteX7" fmla="*/ 0 w 366256"/>
                  <a:gd name="connsiteY7" fmla="*/ 254143 h 381143"/>
                  <a:gd name="connsiteX8" fmla="*/ 53975 w 366256"/>
                  <a:gd name="connsiteY8" fmla="*/ 301768 h 381143"/>
                  <a:gd name="connsiteX9" fmla="*/ 114300 w 366256"/>
                  <a:gd name="connsiteY9" fmla="*/ 343043 h 381143"/>
                  <a:gd name="connsiteX10" fmla="*/ 155575 w 366256"/>
                  <a:gd name="connsiteY10" fmla="*/ 381143 h 381143"/>
                  <a:gd name="connsiteX0" fmla="*/ 366256 w 366256"/>
                  <a:gd name="connsiteY0" fmla="*/ 0 h 381143"/>
                  <a:gd name="connsiteX1" fmla="*/ 316586 w 366256"/>
                  <a:gd name="connsiteY1" fmla="*/ 59819 h 381143"/>
                  <a:gd name="connsiteX2" fmla="*/ 260350 w 366256"/>
                  <a:gd name="connsiteY2" fmla="*/ 75189 h 381143"/>
                  <a:gd name="connsiteX3" fmla="*/ 210303 w 366256"/>
                  <a:gd name="connsiteY3" fmla="*/ 84208 h 381143"/>
                  <a:gd name="connsiteX4" fmla="*/ 184150 w 366256"/>
                  <a:gd name="connsiteY4" fmla="*/ 144028 h 381143"/>
                  <a:gd name="connsiteX5" fmla="*/ 158750 w 366256"/>
                  <a:gd name="connsiteY5" fmla="*/ 169285 h 381143"/>
                  <a:gd name="connsiteX6" fmla="*/ 111502 w 366256"/>
                  <a:gd name="connsiteY6" fmla="*/ 202695 h 381143"/>
                  <a:gd name="connsiteX7" fmla="*/ 0 w 366256"/>
                  <a:gd name="connsiteY7" fmla="*/ 254143 h 381143"/>
                  <a:gd name="connsiteX8" fmla="*/ 53975 w 366256"/>
                  <a:gd name="connsiteY8" fmla="*/ 301768 h 381143"/>
                  <a:gd name="connsiteX9" fmla="*/ 155575 w 366256"/>
                  <a:gd name="connsiteY9" fmla="*/ 381143 h 381143"/>
                  <a:gd name="connsiteX0" fmla="*/ 366256 w 366256"/>
                  <a:gd name="connsiteY0" fmla="*/ 0 h 301768"/>
                  <a:gd name="connsiteX1" fmla="*/ 316586 w 366256"/>
                  <a:gd name="connsiteY1" fmla="*/ 59819 h 301768"/>
                  <a:gd name="connsiteX2" fmla="*/ 260350 w 366256"/>
                  <a:gd name="connsiteY2" fmla="*/ 75189 h 301768"/>
                  <a:gd name="connsiteX3" fmla="*/ 210303 w 366256"/>
                  <a:gd name="connsiteY3" fmla="*/ 84208 h 301768"/>
                  <a:gd name="connsiteX4" fmla="*/ 184150 w 366256"/>
                  <a:gd name="connsiteY4" fmla="*/ 144028 h 301768"/>
                  <a:gd name="connsiteX5" fmla="*/ 158750 w 366256"/>
                  <a:gd name="connsiteY5" fmla="*/ 169285 h 301768"/>
                  <a:gd name="connsiteX6" fmla="*/ 111502 w 366256"/>
                  <a:gd name="connsiteY6" fmla="*/ 202695 h 301768"/>
                  <a:gd name="connsiteX7" fmla="*/ 0 w 366256"/>
                  <a:gd name="connsiteY7" fmla="*/ 254143 h 301768"/>
                  <a:gd name="connsiteX8" fmla="*/ 53975 w 366256"/>
                  <a:gd name="connsiteY8" fmla="*/ 301768 h 301768"/>
                  <a:gd name="connsiteX0" fmla="*/ 366256 w 366256"/>
                  <a:gd name="connsiteY0" fmla="*/ 0 h 254143"/>
                  <a:gd name="connsiteX1" fmla="*/ 316586 w 366256"/>
                  <a:gd name="connsiteY1" fmla="*/ 59819 h 254143"/>
                  <a:gd name="connsiteX2" fmla="*/ 260350 w 366256"/>
                  <a:gd name="connsiteY2" fmla="*/ 75189 h 254143"/>
                  <a:gd name="connsiteX3" fmla="*/ 210303 w 366256"/>
                  <a:gd name="connsiteY3" fmla="*/ 84208 h 254143"/>
                  <a:gd name="connsiteX4" fmla="*/ 184150 w 366256"/>
                  <a:gd name="connsiteY4" fmla="*/ 144028 h 254143"/>
                  <a:gd name="connsiteX5" fmla="*/ 158750 w 366256"/>
                  <a:gd name="connsiteY5" fmla="*/ 169285 h 254143"/>
                  <a:gd name="connsiteX6" fmla="*/ 111502 w 366256"/>
                  <a:gd name="connsiteY6" fmla="*/ 202695 h 254143"/>
                  <a:gd name="connsiteX7" fmla="*/ 0 w 366256"/>
                  <a:gd name="connsiteY7" fmla="*/ 254143 h 254143"/>
                  <a:gd name="connsiteX0" fmla="*/ 254754 w 254754"/>
                  <a:gd name="connsiteY0" fmla="*/ 0 h 202696"/>
                  <a:gd name="connsiteX1" fmla="*/ 205084 w 254754"/>
                  <a:gd name="connsiteY1" fmla="*/ 59819 h 202696"/>
                  <a:gd name="connsiteX2" fmla="*/ 148848 w 254754"/>
                  <a:gd name="connsiteY2" fmla="*/ 75189 h 202696"/>
                  <a:gd name="connsiteX3" fmla="*/ 98801 w 254754"/>
                  <a:gd name="connsiteY3" fmla="*/ 84208 h 202696"/>
                  <a:gd name="connsiteX4" fmla="*/ 72648 w 254754"/>
                  <a:gd name="connsiteY4" fmla="*/ 144028 h 202696"/>
                  <a:gd name="connsiteX5" fmla="*/ 47248 w 254754"/>
                  <a:gd name="connsiteY5" fmla="*/ 169285 h 202696"/>
                  <a:gd name="connsiteX6" fmla="*/ 0 w 254754"/>
                  <a:gd name="connsiteY6" fmla="*/ 202695 h 202696"/>
                  <a:gd name="connsiteX0" fmla="*/ 207506 w 207506"/>
                  <a:gd name="connsiteY0" fmla="*/ 0 h 169285"/>
                  <a:gd name="connsiteX1" fmla="*/ 157836 w 207506"/>
                  <a:gd name="connsiteY1" fmla="*/ 59819 h 169285"/>
                  <a:gd name="connsiteX2" fmla="*/ 101600 w 207506"/>
                  <a:gd name="connsiteY2" fmla="*/ 75189 h 169285"/>
                  <a:gd name="connsiteX3" fmla="*/ 51553 w 207506"/>
                  <a:gd name="connsiteY3" fmla="*/ 84208 h 169285"/>
                  <a:gd name="connsiteX4" fmla="*/ 25400 w 207506"/>
                  <a:gd name="connsiteY4" fmla="*/ 144028 h 169285"/>
                  <a:gd name="connsiteX5" fmla="*/ 0 w 207506"/>
                  <a:gd name="connsiteY5" fmla="*/ 169285 h 169285"/>
                  <a:gd name="connsiteX0" fmla="*/ 182107 w 182107"/>
                  <a:gd name="connsiteY0" fmla="*/ 0 h 144028"/>
                  <a:gd name="connsiteX1" fmla="*/ 132437 w 182107"/>
                  <a:gd name="connsiteY1" fmla="*/ 59819 h 144028"/>
                  <a:gd name="connsiteX2" fmla="*/ 76201 w 182107"/>
                  <a:gd name="connsiteY2" fmla="*/ 75189 h 144028"/>
                  <a:gd name="connsiteX3" fmla="*/ 26154 w 182107"/>
                  <a:gd name="connsiteY3" fmla="*/ 84208 h 144028"/>
                  <a:gd name="connsiteX4" fmla="*/ 1 w 182107"/>
                  <a:gd name="connsiteY4" fmla="*/ 144028 h 144028"/>
                  <a:gd name="connsiteX0" fmla="*/ 182106 w 182106"/>
                  <a:gd name="connsiteY0" fmla="*/ 0 h 144028"/>
                  <a:gd name="connsiteX1" fmla="*/ 123951 w 182106"/>
                  <a:gd name="connsiteY1" fmla="*/ 38461 h 144028"/>
                  <a:gd name="connsiteX2" fmla="*/ 76200 w 182106"/>
                  <a:gd name="connsiteY2" fmla="*/ 75189 h 144028"/>
                  <a:gd name="connsiteX3" fmla="*/ 26153 w 182106"/>
                  <a:gd name="connsiteY3" fmla="*/ 84208 h 144028"/>
                  <a:gd name="connsiteX4" fmla="*/ 0 w 182106"/>
                  <a:gd name="connsiteY4" fmla="*/ 144028 h 144028"/>
                  <a:gd name="connsiteX0" fmla="*/ 182106 w 182106"/>
                  <a:gd name="connsiteY0" fmla="*/ 0 h 144028"/>
                  <a:gd name="connsiteX1" fmla="*/ 109809 w 182106"/>
                  <a:gd name="connsiteY1" fmla="*/ 35792 h 144028"/>
                  <a:gd name="connsiteX2" fmla="*/ 76200 w 182106"/>
                  <a:gd name="connsiteY2" fmla="*/ 75189 h 144028"/>
                  <a:gd name="connsiteX3" fmla="*/ 26153 w 182106"/>
                  <a:gd name="connsiteY3" fmla="*/ 84208 h 144028"/>
                  <a:gd name="connsiteX4" fmla="*/ 0 w 182106"/>
                  <a:gd name="connsiteY4" fmla="*/ 144028 h 144028"/>
                  <a:gd name="connsiteX0" fmla="*/ 139680 w 139680"/>
                  <a:gd name="connsiteY0" fmla="*/ 0 h 162716"/>
                  <a:gd name="connsiteX1" fmla="*/ 109809 w 139680"/>
                  <a:gd name="connsiteY1" fmla="*/ 54480 h 162716"/>
                  <a:gd name="connsiteX2" fmla="*/ 76200 w 139680"/>
                  <a:gd name="connsiteY2" fmla="*/ 93877 h 162716"/>
                  <a:gd name="connsiteX3" fmla="*/ 26153 w 139680"/>
                  <a:gd name="connsiteY3" fmla="*/ 102896 h 162716"/>
                  <a:gd name="connsiteX4" fmla="*/ 0 w 139680"/>
                  <a:gd name="connsiteY4" fmla="*/ 162716 h 162716"/>
                  <a:gd name="connsiteX0" fmla="*/ 139680 w 139680"/>
                  <a:gd name="connsiteY0" fmla="*/ 0 h 162716"/>
                  <a:gd name="connsiteX1" fmla="*/ 109809 w 139680"/>
                  <a:gd name="connsiteY1" fmla="*/ 54480 h 162716"/>
                  <a:gd name="connsiteX2" fmla="*/ 76200 w 139680"/>
                  <a:gd name="connsiteY2" fmla="*/ 93877 h 162716"/>
                  <a:gd name="connsiteX3" fmla="*/ 26153 w 139680"/>
                  <a:gd name="connsiteY3" fmla="*/ 102896 h 162716"/>
                  <a:gd name="connsiteX4" fmla="*/ 0 w 139680"/>
                  <a:gd name="connsiteY4" fmla="*/ 162716 h 162716"/>
                  <a:gd name="connsiteX0" fmla="*/ 139680 w 139680"/>
                  <a:gd name="connsiteY0" fmla="*/ 0 h 162716"/>
                  <a:gd name="connsiteX1" fmla="*/ 109809 w 139680"/>
                  <a:gd name="connsiteY1" fmla="*/ 54480 h 162716"/>
                  <a:gd name="connsiteX2" fmla="*/ 93170 w 139680"/>
                  <a:gd name="connsiteY2" fmla="*/ 99216 h 162716"/>
                  <a:gd name="connsiteX3" fmla="*/ 26153 w 139680"/>
                  <a:gd name="connsiteY3" fmla="*/ 102896 h 162716"/>
                  <a:gd name="connsiteX4" fmla="*/ 0 w 139680"/>
                  <a:gd name="connsiteY4" fmla="*/ 162716 h 162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80" h="162716">
                    <a:moveTo>
                      <a:pt x="139680" y="0"/>
                    </a:moveTo>
                    <a:lnTo>
                      <a:pt x="109809" y="54480"/>
                    </a:lnTo>
                    <a:lnTo>
                      <a:pt x="93170" y="99216"/>
                    </a:lnTo>
                    <a:lnTo>
                      <a:pt x="26153" y="102896"/>
                    </a:lnTo>
                    <a:cubicBezTo>
                      <a:pt x="13453" y="113479"/>
                      <a:pt x="7938" y="146312"/>
                      <a:pt x="0" y="162716"/>
                    </a:cubicBezTo>
                  </a:path>
                </a:pathLst>
              </a:custGeom>
              <a:noFill/>
              <a:ln w="73025" cap="flat" cmpd="dbl" algn="ctr">
                <a:solidFill>
                  <a:srgbClr val="FFFF00">
                    <a:alpha val="77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76" name="フリーフォーム 66">
                <a:extLst>
                  <a:ext uri="{FF2B5EF4-FFF2-40B4-BE49-F238E27FC236}">
                    <a16:creationId xmlns:a16="http://schemas.microsoft.com/office/drawing/2014/main" id="{7D006C2A-A415-4252-8E55-383387369914}"/>
                  </a:ext>
                </a:extLst>
              </p:cNvPr>
              <p:cNvSpPr/>
              <p:nvPr/>
            </p:nvSpPr>
            <p:spPr>
              <a:xfrm>
                <a:off x="11698296" y="4728721"/>
                <a:ext cx="734962" cy="202160"/>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23825"/>
                  <a:gd name="connsiteX1" fmla="*/ 1016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23825"/>
                  <a:gd name="connsiteX1" fmla="*/ 101600 w 819150"/>
                  <a:gd name="connsiteY1" fmla="*/ 12700 h 123825"/>
                  <a:gd name="connsiteX2" fmla="*/ 193675 w 819150"/>
                  <a:gd name="connsiteY2" fmla="*/ 38100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17475"/>
                  <a:gd name="connsiteX1" fmla="*/ 101600 w 819150"/>
                  <a:gd name="connsiteY1" fmla="*/ 12700 h 117475"/>
                  <a:gd name="connsiteX2" fmla="*/ 193675 w 819150"/>
                  <a:gd name="connsiteY2" fmla="*/ 38100 h 117475"/>
                  <a:gd name="connsiteX3" fmla="*/ 234950 w 819150"/>
                  <a:gd name="connsiteY3" fmla="*/ 117475 h 117475"/>
                  <a:gd name="connsiteX4" fmla="*/ 301625 w 819150"/>
                  <a:gd name="connsiteY4" fmla="*/ 76200 h 117475"/>
                  <a:gd name="connsiteX5" fmla="*/ 381000 w 819150"/>
                  <a:gd name="connsiteY5" fmla="*/ 38100 h 117475"/>
                  <a:gd name="connsiteX6" fmla="*/ 466725 w 819150"/>
                  <a:gd name="connsiteY6" fmla="*/ 38100 h 117475"/>
                  <a:gd name="connsiteX7" fmla="*/ 593725 w 819150"/>
                  <a:gd name="connsiteY7" fmla="*/ 31750 h 117475"/>
                  <a:gd name="connsiteX8" fmla="*/ 701675 w 819150"/>
                  <a:gd name="connsiteY8" fmla="*/ 31750 h 117475"/>
                  <a:gd name="connsiteX9" fmla="*/ 752475 w 819150"/>
                  <a:gd name="connsiteY9" fmla="*/ 31750 h 117475"/>
                  <a:gd name="connsiteX10" fmla="*/ 781050 w 819150"/>
                  <a:gd name="connsiteY10" fmla="*/ 31750 h 117475"/>
                  <a:gd name="connsiteX11" fmla="*/ 819150 w 819150"/>
                  <a:gd name="connsiteY11" fmla="*/ 69850 h 117475"/>
                  <a:gd name="connsiteX0" fmla="*/ 0 w 819150"/>
                  <a:gd name="connsiteY0" fmla="*/ 0 h 76200"/>
                  <a:gd name="connsiteX1" fmla="*/ 101600 w 819150"/>
                  <a:gd name="connsiteY1" fmla="*/ 12700 h 76200"/>
                  <a:gd name="connsiteX2" fmla="*/ 193675 w 819150"/>
                  <a:gd name="connsiteY2" fmla="*/ 38100 h 76200"/>
                  <a:gd name="connsiteX3" fmla="*/ 301625 w 819150"/>
                  <a:gd name="connsiteY3" fmla="*/ 76200 h 76200"/>
                  <a:gd name="connsiteX4" fmla="*/ 381000 w 819150"/>
                  <a:gd name="connsiteY4" fmla="*/ 38100 h 76200"/>
                  <a:gd name="connsiteX5" fmla="*/ 466725 w 819150"/>
                  <a:gd name="connsiteY5" fmla="*/ 38100 h 76200"/>
                  <a:gd name="connsiteX6" fmla="*/ 593725 w 819150"/>
                  <a:gd name="connsiteY6" fmla="*/ 31750 h 76200"/>
                  <a:gd name="connsiteX7" fmla="*/ 701675 w 819150"/>
                  <a:gd name="connsiteY7" fmla="*/ 31750 h 76200"/>
                  <a:gd name="connsiteX8" fmla="*/ 752475 w 819150"/>
                  <a:gd name="connsiteY8" fmla="*/ 31750 h 76200"/>
                  <a:gd name="connsiteX9" fmla="*/ 781050 w 819150"/>
                  <a:gd name="connsiteY9" fmla="*/ 31750 h 76200"/>
                  <a:gd name="connsiteX10" fmla="*/ 819150 w 819150"/>
                  <a:gd name="connsiteY10" fmla="*/ 69850 h 76200"/>
                  <a:gd name="connsiteX0" fmla="*/ 0 w 819150"/>
                  <a:gd name="connsiteY0" fmla="*/ 0 h 88900"/>
                  <a:gd name="connsiteX1" fmla="*/ 101600 w 819150"/>
                  <a:gd name="connsiteY1" fmla="*/ 12700 h 88900"/>
                  <a:gd name="connsiteX2" fmla="*/ 193675 w 819150"/>
                  <a:gd name="connsiteY2" fmla="*/ 38100 h 88900"/>
                  <a:gd name="connsiteX3" fmla="*/ 314325 w 819150"/>
                  <a:gd name="connsiteY3" fmla="*/ 88900 h 88900"/>
                  <a:gd name="connsiteX4" fmla="*/ 381000 w 819150"/>
                  <a:gd name="connsiteY4" fmla="*/ 38100 h 88900"/>
                  <a:gd name="connsiteX5" fmla="*/ 466725 w 819150"/>
                  <a:gd name="connsiteY5" fmla="*/ 38100 h 88900"/>
                  <a:gd name="connsiteX6" fmla="*/ 593725 w 819150"/>
                  <a:gd name="connsiteY6" fmla="*/ 31750 h 88900"/>
                  <a:gd name="connsiteX7" fmla="*/ 701675 w 819150"/>
                  <a:gd name="connsiteY7" fmla="*/ 31750 h 88900"/>
                  <a:gd name="connsiteX8" fmla="*/ 752475 w 819150"/>
                  <a:gd name="connsiteY8" fmla="*/ 31750 h 88900"/>
                  <a:gd name="connsiteX9" fmla="*/ 781050 w 819150"/>
                  <a:gd name="connsiteY9" fmla="*/ 31750 h 88900"/>
                  <a:gd name="connsiteX10" fmla="*/ 819150 w 819150"/>
                  <a:gd name="connsiteY10" fmla="*/ 69850 h 88900"/>
                  <a:gd name="connsiteX0" fmla="*/ 0 w 819150"/>
                  <a:gd name="connsiteY0" fmla="*/ 0 h 95250"/>
                  <a:gd name="connsiteX1" fmla="*/ 101600 w 819150"/>
                  <a:gd name="connsiteY1" fmla="*/ 12700 h 95250"/>
                  <a:gd name="connsiteX2" fmla="*/ 193675 w 819150"/>
                  <a:gd name="connsiteY2" fmla="*/ 38100 h 95250"/>
                  <a:gd name="connsiteX3" fmla="*/ 314325 w 819150"/>
                  <a:gd name="connsiteY3" fmla="*/ 88900 h 95250"/>
                  <a:gd name="connsiteX4" fmla="*/ 409575 w 819150"/>
                  <a:gd name="connsiteY4" fmla="*/ 95250 h 95250"/>
                  <a:gd name="connsiteX5" fmla="*/ 466725 w 819150"/>
                  <a:gd name="connsiteY5" fmla="*/ 38100 h 95250"/>
                  <a:gd name="connsiteX6" fmla="*/ 593725 w 819150"/>
                  <a:gd name="connsiteY6" fmla="*/ 31750 h 95250"/>
                  <a:gd name="connsiteX7" fmla="*/ 701675 w 819150"/>
                  <a:gd name="connsiteY7" fmla="*/ 31750 h 95250"/>
                  <a:gd name="connsiteX8" fmla="*/ 752475 w 819150"/>
                  <a:gd name="connsiteY8" fmla="*/ 31750 h 95250"/>
                  <a:gd name="connsiteX9" fmla="*/ 781050 w 819150"/>
                  <a:gd name="connsiteY9" fmla="*/ 31750 h 95250"/>
                  <a:gd name="connsiteX10" fmla="*/ 819150 w 819150"/>
                  <a:gd name="connsiteY10" fmla="*/ 69850 h 9525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593725 w 819150"/>
                  <a:gd name="connsiteY6" fmla="*/ 31750 h 101600"/>
                  <a:gd name="connsiteX7" fmla="*/ 701675 w 819150"/>
                  <a:gd name="connsiteY7" fmla="*/ 31750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701675 w 819150"/>
                  <a:gd name="connsiteY7" fmla="*/ 31750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781050 w 819150"/>
                  <a:gd name="connsiteY8" fmla="*/ 31750 h 101600"/>
                  <a:gd name="connsiteX9" fmla="*/ 819150 w 819150"/>
                  <a:gd name="connsiteY9"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819150 w 819150"/>
                  <a:gd name="connsiteY8" fmla="*/ 69850 h 101600"/>
                  <a:gd name="connsiteX0" fmla="*/ 0 w 723900"/>
                  <a:gd name="connsiteY0" fmla="*/ 37124 h 138724"/>
                  <a:gd name="connsiteX1" fmla="*/ 101600 w 723900"/>
                  <a:gd name="connsiteY1" fmla="*/ 49824 h 138724"/>
                  <a:gd name="connsiteX2" fmla="*/ 193675 w 723900"/>
                  <a:gd name="connsiteY2" fmla="*/ 75224 h 138724"/>
                  <a:gd name="connsiteX3" fmla="*/ 314325 w 723900"/>
                  <a:gd name="connsiteY3" fmla="*/ 126024 h 138724"/>
                  <a:gd name="connsiteX4" fmla="*/ 409575 w 723900"/>
                  <a:gd name="connsiteY4" fmla="*/ 132374 h 138724"/>
                  <a:gd name="connsiteX5" fmla="*/ 517525 w 723900"/>
                  <a:gd name="connsiteY5" fmla="*/ 138724 h 138724"/>
                  <a:gd name="connsiteX6" fmla="*/ 615950 w 723900"/>
                  <a:gd name="connsiteY6" fmla="*/ 75224 h 138724"/>
                  <a:gd name="connsiteX7" fmla="*/ 663575 w 723900"/>
                  <a:gd name="connsiteY7" fmla="*/ 46649 h 138724"/>
                  <a:gd name="connsiteX8" fmla="*/ 723900 w 723900"/>
                  <a:gd name="connsiteY8" fmla="*/ 2199 h 138724"/>
                  <a:gd name="connsiteX0" fmla="*/ 0 w 702458"/>
                  <a:gd name="connsiteY0" fmla="*/ 0 h 250337"/>
                  <a:gd name="connsiteX1" fmla="*/ 80158 w 702458"/>
                  <a:gd name="connsiteY1" fmla="*/ 161437 h 250337"/>
                  <a:gd name="connsiteX2" fmla="*/ 172233 w 702458"/>
                  <a:gd name="connsiteY2" fmla="*/ 186837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172233 w 702458"/>
                  <a:gd name="connsiteY2" fmla="*/ 186837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236560 w 702458"/>
                  <a:gd name="connsiteY2" fmla="*/ 133716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236560 w 702458"/>
                  <a:gd name="connsiteY2" fmla="*/ 133716 h 250337"/>
                  <a:gd name="connsiteX3" fmla="*/ 307178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496083 w 702458"/>
                  <a:gd name="connsiteY5" fmla="*/ 250337 h 286484"/>
                  <a:gd name="connsiteX6" fmla="*/ 594508 w 702458"/>
                  <a:gd name="connsiteY6" fmla="*/ 186837 h 286484"/>
                  <a:gd name="connsiteX7" fmla="*/ 642133 w 702458"/>
                  <a:gd name="connsiteY7" fmla="*/ 158262 h 286484"/>
                  <a:gd name="connsiteX8" fmla="*/ 702458 w 702458"/>
                  <a:gd name="connsiteY8" fmla="*/ 113812 h 286484"/>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517525 w 702458"/>
                  <a:gd name="connsiteY5" fmla="*/ 260961 h 286484"/>
                  <a:gd name="connsiteX6" fmla="*/ 594508 w 702458"/>
                  <a:gd name="connsiteY6" fmla="*/ 186837 h 286484"/>
                  <a:gd name="connsiteX7" fmla="*/ 642133 w 702458"/>
                  <a:gd name="connsiteY7" fmla="*/ 158262 h 286484"/>
                  <a:gd name="connsiteX8" fmla="*/ 702458 w 702458"/>
                  <a:gd name="connsiteY8" fmla="*/ 113812 h 286484"/>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517525 w 702458"/>
                  <a:gd name="connsiteY5" fmla="*/ 260961 h 286484"/>
                  <a:gd name="connsiteX6" fmla="*/ 594508 w 702458"/>
                  <a:gd name="connsiteY6" fmla="*/ 186837 h 286484"/>
                  <a:gd name="connsiteX7" fmla="*/ 642133 w 702458"/>
                  <a:gd name="connsiteY7" fmla="*/ 158262 h 286484"/>
                  <a:gd name="connsiteX8" fmla="*/ 702458 w 702458"/>
                  <a:gd name="connsiteY8" fmla="*/ 113812 h 28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458" h="286484">
                    <a:moveTo>
                      <a:pt x="0" y="0"/>
                    </a:moveTo>
                    <a:lnTo>
                      <a:pt x="123043" y="33949"/>
                    </a:lnTo>
                    <a:lnTo>
                      <a:pt x="236560" y="133716"/>
                    </a:lnTo>
                    <a:lnTo>
                      <a:pt x="307178" y="237637"/>
                    </a:lnTo>
                    <a:lnTo>
                      <a:pt x="395281" y="286484"/>
                    </a:lnTo>
                    <a:lnTo>
                      <a:pt x="517525" y="260961"/>
                    </a:lnTo>
                    <a:lnTo>
                      <a:pt x="594508" y="186837"/>
                    </a:lnTo>
                    <a:cubicBezTo>
                      <a:pt x="610383" y="177312"/>
                      <a:pt x="624141" y="170433"/>
                      <a:pt x="642133" y="158262"/>
                    </a:cubicBezTo>
                    <a:cubicBezTo>
                      <a:pt x="660125" y="146091"/>
                      <a:pt x="670047" y="101244"/>
                      <a:pt x="702458" y="113812"/>
                    </a:cubicBezTo>
                  </a:path>
                </a:pathLst>
              </a:custGeom>
              <a:noFill/>
              <a:ln w="73025" cap="flat" cmpd="dbl" algn="ctr">
                <a:solidFill>
                  <a:srgbClr val="FFFF00">
                    <a:alpha val="77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77" name="フリーフォーム 67">
                <a:extLst>
                  <a:ext uri="{FF2B5EF4-FFF2-40B4-BE49-F238E27FC236}">
                    <a16:creationId xmlns:a16="http://schemas.microsoft.com/office/drawing/2014/main" id="{C1B2A776-19A1-4C7C-B4D0-E84DE856CAEE}"/>
                  </a:ext>
                </a:extLst>
              </p:cNvPr>
              <p:cNvSpPr/>
              <p:nvPr/>
            </p:nvSpPr>
            <p:spPr>
              <a:xfrm>
                <a:off x="12392811" y="4787934"/>
                <a:ext cx="126117" cy="668360"/>
              </a:xfrm>
              <a:custGeom>
                <a:avLst/>
                <a:gdLst>
                  <a:gd name="connsiteX0" fmla="*/ 22225 w 228600"/>
                  <a:gd name="connsiteY0" fmla="*/ 1244600 h 1244600"/>
                  <a:gd name="connsiteX1" fmla="*/ 22225 w 228600"/>
                  <a:gd name="connsiteY1" fmla="*/ 1165225 h 1244600"/>
                  <a:gd name="connsiteX2" fmla="*/ 0 w 228600"/>
                  <a:gd name="connsiteY2" fmla="*/ 1092200 h 1244600"/>
                  <a:gd name="connsiteX3" fmla="*/ 15875 w 228600"/>
                  <a:gd name="connsiteY3" fmla="*/ 1000125 h 1244600"/>
                  <a:gd name="connsiteX4" fmla="*/ 22225 w 228600"/>
                  <a:gd name="connsiteY4" fmla="*/ 936625 h 1244600"/>
                  <a:gd name="connsiteX5" fmla="*/ 34925 w 228600"/>
                  <a:gd name="connsiteY5" fmla="*/ 876300 h 1244600"/>
                  <a:gd name="connsiteX6" fmla="*/ 63500 w 228600"/>
                  <a:gd name="connsiteY6" fmla="*/ 825500 h 1244600"/>
                  <a:gd name="connsiteX7" fmla="*/ 92075 w 228600"/>
                  <a:gd name="connsiteY7" fmla="*/ 803275 h 1244600"/>
                  <a:gd name="connsiteX8" fmla="*/ 146050 w 228600"/>
                  <a:gd name="connsiteY8" fmla="*/ 777875 h 1244600"/>
                  <a:gd name="connsiteX9" fmla="*/ 168275 w 228600"/>
                  <a:gd name="connsiteY9" fmla="*/ 742950 h 1244600"/>
                  <a:gd name="connsiteX10" fmla="*/ 228600 w 228600"/>
                  <a:gd name="connsiteY10" fmla="*/ 561975 h 1244600"/>
                  <a:gd name="connsiteX11" fmla="*/ 225425 w 228600"/>
                  <a:gd name="connsiteY11" fmla="*/ 450850 h 1244600"/>
                  <a:gd name="connsiteX12" fmla="*/ 219075 w 228600"/>
                  <a:gd name="connsiteY12" fmla="*/ 387350 h 1244600"/>
                  <a:gd name="connsiteX13" fmla="*/ 206375 w 228600"/>
                  <a:gd name="connsiteY13" fmla="*/ 314325 h 1244600"/>
                  <a:gd name="connsiteX14" fmla="*/ 177800 w 228600"/>
                  <a:gd name="connsiteY14" fmla="*/ 165100 h 1244600"/>
                  <a:gd name="connsiteX15" fmla="*/ 171450 w 228600"/>
                  <a:gd name="connsiteY15" fmla="*/ 98425 h 1244600"/>
                  <a:gd name="connsiteX16" fmla="*/ 161925 w 228600"/>
                  <a:gd name="connsiteY16" fmla="*/ 9525 h 1244600"/>
                  <a:gd name="connsiteX17" fmla="*/ 165100 w 228600"/>
                  <a:gd name="connsiteY17" fmla="*/ 0 h 1244600"/>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27000 h 1362075"/>
                  <a:gd name="connsiteX17" fmla="*/ 111125 w 228600"/>
                  <a:gd name="connsiteY17"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270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282700 h 1282700"/>
                  <a:gd name="connsiteX1" fmla="*/ 0 w 228600"/>
                  <a:gd name="connsiteY1" fmla="*/ 1209675 h 1282700"/>
                  <a:gd name="connsiteX2" fmla="*/ 15875 w 228600"/>
                  <a:gd name="connsiteY2" fmla="*/ 1117600 h 1282700"/>
                  <a:gd name="connsiteX3" fmla="*/ 22225 w 228600"/>
                  <a:gd name="connsiteY3" fmla="*/ 1054100 h 1282700"/>
                  <a:gd name="connsiteX4" fmla="*/ 34925 w 228600"/>
                  <a:gd name="connsiteY4" fmla="*/ 993775 h 1282700"/>
                  <a:gd name="connsiteX5" fmla="*/ 63500 w 228600"/>
                  <a:gd name="connsiteY5" fmla="*/ 942975 h 1282700"/>
                  <a:gd name="connsiteX6" fmla="*/ 92075 w 228600"/>
                  <a:gd name="connsiteY6" fmla="*/ 920750 h 1282700"/>
                  <a:gd name="connsiteX7" fmla="*/ 146050 w 228600"/>
                  <a:gd name="connsiteY7" fmla="*/ 895350 h 1282700"/>
                  <a:gd name="connsiteX8" fmla="*/ 168275 w 228600"/>
                  <a:gd name="connsiteY8" fmla="*/ 860425 h 1282700"/>
                  <a:gd name="connsiteX9" fmla="*/ 228600 w 228600"/>
                  <a:gd name="connsiteY9" fmla="*/ 679450 h 1282700"/>
                  <a:gd name="connsiteX10" fmla="*/ 225425 w 228600"/>
                  <a:gd name="connsiteY10" fmla="*/ 568325 h 1282700"/>
                  <a:gd name="connsiteX11" fmla="*/ 219075 w 228600"/>
                  <a:gd name="connsiteY11" fmla="*/ 504825 h 1282700"/>
                  <a:gd name="connsiteX12" fmla="*/ 206375 w 228600"/>
                  <a:gd name="connsiteY12" fmla="*/ 431800 h 1282700"/>
                  <a:gd name="connsiteX13" fmla="*/ 177800 w 228600"/>
                  <a:gd name="connsiteY13" fmla="*/ 282575 h 1282700"/>
                  <a:gd name="connsiteX14" fmla="*/ 171450 w 228600"/>
                  <a:gd name="connsiteY14" fmla="*/ 215900 h 1282700"/>
                  <a:gd name="connsiteX15" fmla="*/ 161925 w 228600"/>
                  <a:gd name="connsiteY15" fmla="*/ 139700 h 1282700"/>
                  <a:gd name="connsiteX16" fmla="*/ 165100 w 228600"/>
                  <a:gd name="connsiteY16" fmla="*/ 76201 h 1282700"/>
                  <a:gd name="connsiteX17" fmla="*/ 111125 w 228600"/>
                  <a:gd name="connsiteY17" fmla="*/ 0 h 1282700"/>
                  <a:gd name="connsiteX0" fmla="*/ 0 w 228600"/>
                  <a:gd name="connsiteY0" fmla="*/ 1209675 h 1209675"/>
                  <a:gd name="connsiteX1" fmla="*/ 15875 w 228600"/>
                  <a:gd name="connsiteY1" fmla="*/ 1117600 h 1209675"/>
                  <a:gd name="connsiteX2" fmla="*/ 22225 w 228600"/>
                  <a:gd name="connsiteY2" fmla="*/ 1054100 h 1209675"/>
                  <a:gd name="connsiteX3" fmla="*/ 34925 w 228600"/>
                  <a:gd name="connsiteY3" fmla="*/ 993775 h 1209675"/>
                  <a:gd name="connsiteX4" fmla="*/ 63500 w 228600"/>
                  <a:gd name="connsiteY4" fmla="*/ 942975 h 1209675"/>
                  <a:gd name="connsiteX5" fmla="*/ 92075 w 228600"/>
                  <a:gd name="connsiteY5" fmla="*/ 920750 h 1209675"/>
                  <a:gd name="connsiteX6" fmla="*/ 146050 w 228600"/>
                  <a:gd name="connsiteY6" fmla="*/ 895350 h 1209675"/>
                  <a:gd name="connsiteX7" fmla="*/ 168275 w 228600"/>
                  <a:gd name="connsiteY7" fmla="*/ 860425 h 1209675"/>
                  <a:gd name="connsiteX8" fmla="*/ 228600 w 228600"/>
                  <a:gd name="connsiteY8" fmla="*/ 679450 h 1209675"/>
                  <a:gd name="connsiteX9" fmla="*/ 225425 w 228600"/>
                  <a:gd name="connsiteY9" fmla="*/ 568325 h 1209675"/>
                  <a:gd name="connsiteX10" fmla="*/ 219075 w 228600"/>
                  <a:gd name="connsiteY10" fmla="*/ 504825 h 1209675"/>
                  <a:gd name="connsiteX11" fmla="*/ 206375 w 228600"/>
                  <a:gd name="connsiteY11" fmla="*/ 431800 h 1209675"/>
                  <a:gd name="connsiteX12" fmla="*/ 177800 w 228600"/>
                  <a:gd name="connsiteY12" fmla="*/ 282575 h 1209675"/>
                  <a:gd name="connsiteX13" fmla="*/ 171450 w 228600"/>
                  <a:gd name="connsiteY13" fmla="*/ 215900 h 1209675"/>
                  <a:gd name="connsiteX14" fmla="*/ 161925 w 228600"/>
                  <a:gd name="connsiteY14" fmla="*/ 139700 h 1209675"/>
                  <a:gd name="connsiteX15" fmla="*/ 165100 w 228600"/>
                  <a:gd name="connsiteY15" fmla="*/ 76201 h 1209675"/>
                  <a:gd name="connsiteX16" fmla="*/ 111125 w 228600"/>
                  <a:gd name="connsiteY16" fmla="*/ 0 h 1209675"/>
                  <a:gd name="connsiteX0" fmla="*/ 0 w 212725"/>
                  <a:gd name="connsiteY0" fmla="*/ 1117600 h 1117600"/>
                  <a:gd name="connsiteX1" fmla="*/ 6350 w 212725"/>
                  <a:gd name="connsiteY1" fmla="*/ 1054100 h 1117600"/>
                  <a:gd name="connsiteX2" fmla="*/ 19050 w 212725"/>
                  <a:gd name="connsiteY2" fmla="*/ 993775 h 1117600"/>
                  <a:gd name="connsiteX3" fmla="*/ 47625 w 212725"/>
                  <a:gd name="connsiteY3" fmla="*/ 942975 h 1117600"/>
                  <a:gd name="connsiteX4" fmla="*/ 76200 w 212725"/>
                  <a:gd name="connsiteY4" fmla="*/ 920750 h 1117600"/>
                  <a:gd name="connsiteX5" fmla="*/ 130175 w 212725"/>
                  <a:gd name="connsiteY5" fmla="*/ 895350 h 1117600"/>
                  <a:gd name="connsiteX6" fmla="*/ 152400 w 212725"/>
                  <a:gd name="connsiteY6" fmla="*/ 860425 h 1117600"/>
                  <a:gd name="connsiteX7" fmla="*/ 212725 w 212725"/>
                  <a:gd name="connsiteY7" fmla="*/ 679450 h 1117600"/>
                  <a:gd name="connsiteX8" fmla="*/ 209550 w 212725"/>
                  <a:gd name="connsiteY8" fmla="*/ 568325 h 1117600"/>
                  <a:gd name="connsiteX9" fmla="*/ 203200 w 212725"/>
                  <a:gd name="connsiteY9" fmla="*/ 504825 h 1117600"/>
                  <a:gd name="connsiteX10" fmla="*/ 190500 w 212725"/>
                  <a:gd name="connsiteY10" fmla="*/ 431800 h 1117600"/>
                  <a:gd name="connsiteX11" fmla="*/ 161925 w 212725"/>
                  <a:gd name="connsiteY11" fmla="*/ 282575 h 1117600"/>
                  <a:gd name="connsiteX12" fmla="*/ 155575 w 212725"/>
                  <a:gd name="connsiteY12" fmla="*/ 215900 h 1117600"/>
                  <a:gd name="connsiteX13" fmla="*/ 146050 w 212725"/>
                  <a:gd name="connsiteY13" fmla="*/ 139700 h 1117600"/>
                  <a:gd name="connsiteX14" fmla="*/ 149225 w 212725"/>
                  <a:gd name="connsiteY14" fmla="*/ 76201 h 1117600"/>
                  <a:gd name="connsiteX15" fmla="*/ 95250 w 212725"/>
                  <a:gd name="connsiteY15" fmla="*/ 0 h 1117600"/>
                  <a:gd name="connsiteX0" fmla="*/ 0 w 206375"/>
                  <a:gd name="connsiteY0" fmla="*/ 1054100 h 1054100"/>
                  <a:gd name="connsiteX1" fmla="*/ 12700 w 206375"/>
                  <a:gd name="connsiteY1" fmla="*/ 993775 h 1054100"/>
                  <a:gd name="connsiteX2" fmla="*/ 41275 w 206375"/>
                  <a:gd name="connsiteY2" fmla="*/ 942975 h 1054100"/>
                  <a:gd name="connsiteX3" fmla="*/ 69850 w 206375"/>
                  <a:gd name="connsiteY3" fmla="*/ 920750 h 1054100"/>
                  <a:gd name="connsiteX4" fmla="*/ 123825 w 206375"/>
                  <a:gd name="connsiteY4" fmla="*/ 895350 h 1054100"/>
                  <a:gd name="connsiteX5" fmla="*/ 146050 w 206375"/>
                  <a:gd name="connsiteY5" fmla="*/ 860425 h 1054100"/>
                  <a:gd name="connsiteX6" fmla="*/ 206375 w 206375"/>
                  <a:gd name="connsiteY6" fmla="*/ 679450 h 1054100"/>
                  <a:gd name="connsiteX7" fmla="*/ 203200 w 206375"/>
                  <a:gd name="connsiteY7" fmla="*/ 568325 h 1054100"/>
                  <a:gd name="connsiteX8" fmla="*/ 196850 w 206375"/>
                  <a:gd name="connsiteY8" fmla="*/ 504825 h 1054100"/>
                  <a:gd name="connsiteX9" fmla="*/ 184150 w 206375"/>
                  <a:gd name="connsiteY9" fmla="*/ 431800 h 1054100"/>
                  <a:gd name="connsiteX10" fmla="*/ 155575 w 206375"/>
                  <a:gd name="connsiteY10" fmla="*/ 282575 h 1054100"/>
                  <a:gd name="connsiteX11" fmla="*/ 149225 w 206375"/>
                  <a:gd name="connsiteY11" fmla="*/ 215900 h 1054100"/>
                  <a:gd name="connsiteX12" fmla="*/ 139700 w 206375"/>
                  <a:gd name="connsiteY12" fmla="*/ 139700 h 1054100"/>
                  <a:gd name="connsiteX13" fmla="*/ 142875 w 206375"/>
                  <a:gd name="connsiteY13" fmla="*/ 76201 h 1054100"/>
                  <a:gd name="connsiteX14" fmla="*/ 88900 w 206375"/>
                  <a:gd name="connsiteY14" fmla="*/ 0 h 1054100"/>
                  <a:gd name="connsiteX0" fmla="*/ 0 w 193675"/>
                  <a:gd name="connsiteY0" fmla="*/ 993775 h 993775"/>
                  <a:gd name="connsiteX1" fmla="*/ 28575 w 193675"/>
                  <a:gd name="connsiteY1" fmla="*/ 942975 h 993775"/>
                  <a:gd name="connsiteX2" fmla="*/ 57150 w 193675"/>
                  <a:gd name="connsiteY2" fmla="*/ 920750 h 993775"/>
                  <a:gd name="connsiteX3" fmla="*/ 111125 w 193675"/>
                  <a:gd name="connsiteY3" fmla="*/ 895350 h 993775"/>
                  <a:gd name="connsiteX4" fmla="*/ 133350 w 193675"/>
                  <a:gd name="connsiteY4" fmla="*/ 860425 h 993775"/>
                  <a:gd name="connsiteX5" fmla="*/ 193675 w 193675"/>
                  <a:gd name="connsiteY5" fmla="*/ 679450 h 993775"/>
                  <a:gd name="connsiteX6" fmla="*/ 190500 w 193675"/>
                  <a:gd name="connsiteY6" fmla="*/ 568325 h 993775"/>
                  <a:gd name="connsiteX7" fmla="*/ 184150 w 193675"/>
                  <a:gd name="connsiteY7" fmla="*/ 504825 h 993775"/>
                  <a:gd name="connsiteX8" fmla="*/ 171450 w 193675"/>
                  <a:gd name="connsiteY8" fmla="*/ 431800 h 993775"/>
                  <a:gd name="connsiteX9" fmla="*/ 142875 w 193675"/>
                  <a:gd name="connsiteY9" fmla="*/ 282575 h 993775"/>
                  <a:gd name="connsiteX10" fmla="*/ 136525 w 193675"/>
                  <a:gd name="connsiteY10" fmla="*/ 215900 h 993775"/>
                  <a:gd name="connsiteX11" fmla="*/ 127000 w 193675"/>
                  <a:gd name="connsiteY11" fmla="*/ 139700 h 993775"/>
                  <a:gd name="connsiteX12" fmla="*/ 130175 w 193675"/>
                  <a:gd name="connsiteY12" fmla="*/ 76201 h 993775"/>
                  <a:gd name="connsiteX13" fmla="*/ 76200 w 193675"/>
                  <a:gd name="connsiteY13" fmla="*/ 0 h 993775"/>
                  <a:gd name="connsiteX0" fmla="*/ 0 w 165100"/>
                  <a:gd name="connsiteY0" fmla="*/ 942975 h 942974"/>
                  <a:gd name="connsiteX1" fmla="*/ 28575 w 165100"/>
                  <a:gd name="connsiteY1" fmla="*/ 920750 h 942974"/>
                  <a:gd name="connsiteX2" fmla="*/ 82550 w 165100"/>
                  <a:gd name="connsiteY2" fmla="*/ 895350 h 942974"/>
                  <a:gd name="connsiteX3" fmla="*/ 104775 w 165100"/>
                  <a:gd name="connsiteY3" fmla="*/ 860425 h 942974"/>
                  <a:gd name="connsiteX4" fmla="*/ 165100 w 165100"/>
                  <a:gd name="connsiteY4" fmla="*/ 679450 h 942974"/>
                  <a:gd name="connsiteX5" fmla="*/ 161925 w 165100"/>
                  <a:gd name="connsiteY5" fmla="*/ 568325 h 942974"/>
                  <a:gd name="connsiteX6" fmla="*/ 155575 w 165100"/>
                  <a:gd name="connsiteY6" fmla="*/ 504825 h 942974"/>
                  <a:gd name="connsiteX7" fmla="*/ 142875 w 165100"/>
                  <a:gd name="connsiteY7" fmla="*/ 431800 h 942974"/>
                  <a:gd name="connsiteX8" fmla="*/ 114300 w 165100"/>
                  <a:gd name="connsiteY8" fmla="*/ 282575 h 942974"/>
                  <a:gd name="connsiteX9" fmla="*/ 107950 w 165100"/>
                  <a:gd name="connsiteY9" fmla="*/ 215900 h 942974"/>
                  <a:gd name="connsiteX10" fmla="*/ 98425 w 165100"/>
                  <a:gd name="connsiteY10" fmla="*/ 139700 h 942974"/>
                  <a:gd name="connsiteX11" fmla="*/ 101600 w 165100"/>
                  <a:gd name="connsiteY11" fmla="*/ 76201 h 942974"/>
                  <a:gd name="connsiteX12" fmla="*/ 47625 w 165100"/>
                  <a:gd name="connsiteY12" fmla="*/ 0 h 942974"/>
                  <a:gd name="connsiteX0" fmla="*/ 0 w 165100"/>
                  <a:gd name="connsiteY0" fmla="*/ 942975 h 942975"/>
                  <a:gd name="connsiteX1" fmla="*/ 82550 w 165100"/>
                  <a:gd name="connsiteY1" fmla="*/ 895350 h 942975"/>
                  <a:gd name="connsiteX2" fmla="*/ 104775 w 165100"/>
                  <a:gd name="connsiteY2" fmla="*/ 860425 h 942975"/>
                  <a:gd name="connsiteX3" fmla="*/ 165100 w 165100"/>
                  <a:gd name="connsiteY3" fmla="*/ 679450 h 942975"/>
                  <a:gd name="connsiteX4" fmla="*/ 161925 w 165100"/>
                  <a:gd name="connsiteY4" fmla="*/ 568325 h 942975"/>
                  <a:gd name="connsiteX5" fmla="*/ 155575 w 165100"/>
                  <a:gd name="connsiteY5" fmla="*/ 504825 h 942975"/>
                  <a:gd name="connsiteX6" fmla="*/ 142875 w 165100"/>
                  <a:gd name="connsiteY6" fmla="*/ 431800 h 942975"/>
                  <a:gd name="connsiteX7" fmla="*/ 114300 w 165100"/>
                  <a:gd name="connsiteY7" fmla="*/ 282575 h 942975"/>
                  <a:gd name="connsiteX8" fmla="*/ 107950 w 165100"/>
                  <a:gd name="connsiteY8" fmla="*/ 215900 h 942975"/>
                  <a:gd name="connsiteX9" fmla="*/ 98425 w 165100"/>
                  <a:gd name="connsiteY9" fmla="*/ 139700 h 942975"/>
                  <a:gd name="connsiteX10" fmla="*/ 101600 w 165100"/>
                  <a:gd name="connsiteY10" fmla="*/ 76201 h 942975"/>
                  <a:gd name="connsiteX11" fmla="*/ 47625 w 165100"/>
                  <a:gd name="connsiteY11" fmla="*/ 0 h 942975"/>
                  <a:gd name="connsiteX0" fmla="*/ 34925 w 117475"/>
                  <a:gd name="connsiteY0" fmla="*/ 895350 h 895350"/>
                  <a:gd name="connsiteX1" fmla="*/ 57150 w 117475"/>
                  <a:gd name="connsiteY1" fmla="*/ 860425 h 895350"/>
                  <a:gd name="connsiteX2" fmla="*/ 117475 w 117475"/>
                  <a:gd name="connsiteY2" fmla="*/ 679450 h 895350"/>
                  <a:gd name="connsiteX3" fmla="*/ 114300 w 117475"/>
                  <a:gd name="connsiteY3" fmla="*/ 568325 h 895350"/>
                  <a:gd name="connsiteX4" fmla="*/ 107950 w 117475"/>
                  <a:gd name="connsiteY4" fmla="*/ 504825 h 895350"/>
                  <a:gd name="connsiteX5" fmla="*/ 95250 w 117475"/>
                  <a:gd name="connsiteY5" fmla="*/ 431800 h 895350"/>
                  <a:gd name="connsiteX6" fmla="*/ 66675 w 117475"/>
                  <a:gd name="connsiteY6" fmla="*/ 282575 h 895350"/>
                  <a:gd name="connsiteX7" fmla="*/ 60325 w 117475"/>
                  <a:gd name="connsiteY7" fmla="*/ 215900 h 895350"/>
                  <a:gd name="connsiteX8" fmla="*/ 50800 w 117475"/>
                  <a:gd name="connsiteY8" fmla="*/ 139700 h 895350"/>
                  <a:gd name="connsiteX9" fmla="*/ 53975 w 117475"/>
                  <a:gd name="connsiteY9" fmla="*/ 76201 h 895350"/>
                  <a:gd name="connsiteX10" fmla="*/ 0 w 117475"/>
                  <a:gd name="connsiteY10" fmla="*/ 0 h 895350"/>
                  <a:gd name="connsiteX0" fmla="*/ 34925 w 117475"/>
                  <a:gd name="connsiteY0" fmla="*/ 895350 h 895350"/>
                  <a:gd name="connsiteX1" fmla="*/ 117475 w 117475"/>
                  <a:gd name="connsiteY1" fmla="*/ 679450 h 895350"/>
                  <a:gd name="connsiteX2" fmla="*/ 114300 w 117475"/>
                  <a:gd name="connsiteY2" fmla="*/ 568325 h 895350"/>
                  <a:gd name="connsiteX3" fmla="*/ 107950 w 117475"/>
                  <a:gd name="connsiteY3" fmla="*/ 504825 h 895350"/>
                  <a:gd name="connsiteX4" fmla="*/ 95250 w 117475"/>
                  <a:gd name="connsiteY4" fmla="*/ 431800 h 895350"/>
                  <a:gd name="connsiteX5" fmla="*/ 66675 w 117475"/>
                  <a:gd name="connsiteY5" fmla="*/ 282575 h 895350"/>
                  <a:gd name="connsiteX6" fmla="*/ 60325 w 117475"/>
                  <a:gd name="connsiteY6" fmla="*/ 215900 h 895350"/>
                  <a:gd name="connsiteX7" fmla="*/ 50800 w 117475"/>
                  <a:gd name="connsiteY7" fmla="*/ 139700 h 895350"/>
                  <a:gd name="connsiteX8" fmla="*/ 53975 w 117475"/>
                  <a:gd name="connsiteY8" fmla="*/ 76201 h 895350"/>
                  <a:gd name="connsiteX9" fmla="*/ 0 w 117475"/>
                  <a:gd name="connsiteY9" fmla="*/ 0 h 895350"/>
                  <a:gd name="connsiteX0" fmla="*/ 117475 w 117475"/>
                  <a:gd name="connsiteY0" fmla="*/ 679450 h 679450"/>
                  <a:gd name="connsiteX1" fmla="*/ 114300 w 117475"/>
                  <a:gd name="connsiteY1" fmla="*/ 568325 h 679450"/>
                  <a:gd name="connsiteX2" fmla="*/ 107950 w 117475"/>
                  <a:gd name="connsiteY2" fmla="*/ 504825 h 679450"/>
                  <a:gd name="connsiteX3" fmla="*/ 95250 w 117475"/>
                  <a:gd name="connsiteY3" fmla="*/ 431800 h 679450"/>
                  <a:gd name="connsiteX4" fmla="*/ 66675 w 117475"/>
                  <a:gd name="connsiteY4" fmla="*/ 282575 h 679450"/>
                  <a:gd name="connsiteX5" fmla="*/ 60325 w 117475"/>
                  <a:gd name="connsiteY5" fmla="*/ 215900 h 679450"/>
                  <a:gd name="connsiteX6" fmla="*/ 50800 w 117475"/>
                  <a:gd name="connsiteY6" fmla="*/ 139700 h 679450"/>
                  <a:gd name="connsiteX7" fmla="*/ 53975 w 117475"/>
                  <a:gd name="connsiteY7" fmla="*/ 76201 h 679450"/>
                  <a:gd name="connsiteX8" fmla="*/ 0 w 117475"/>
                  <a:gd name="connsiteY8" fmla="*/ 0 h 67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75" h="679450">
                    <a:moveTo>
                      <a:pt x="117475" y="679450"/>
                    </a:moveTo>
                    <a:cubicBezTo>
                      <a:pt x="116417" y="642408"/>
                      <a:pt x="115358" y="605367"/>
                      <a:pt x="114300" y="568325"/>
                    </a:cubicBezTo>
                    <a:lnTo>
                      <a:pt x="107950" y="504825"/>
                    </a:lnTo>
                    <a:lnTo>
                      <a:pt x="95250" y="431800"/>
                    </a:lnTo>
                    <a:lnTo>
                      <a:pt x="66675" y="282575"/>
                    </a:lnTo>
                    <a:lnTo>
                      <a:pt x="60325" y="215900"/>
                    </a:lnTo>
                    <a:lnTo>
                      <a:pt x="50800" y="139700"/>
                    </a:lnTo>
                    <a:lnTo>
                      <a:pt x="53975" y="76201"/>
                    </a:lnTo>
                    <a:lnTo>
                      <a:pt x="0" y="0"/>
                    </a:lnTo>
                  </a:path>
                </a:pathLst>
              </a:custGeom>
              <a:noFill/>
              <a:ln w="73025" cap="flat" cmpd="dbl" algn="ctr">
                <a:solidFill>
                  <a:srgbClr val="FFFF00">
                    <a:alpha val="77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78" name="フリーフォーム 68">
                <a:extLst>
                  <a:ext uri="{FF2B5EF4-FFF2-40B4-BE49-F238E27FC236}">
                    <a16:creationId xmlns:a16="http://schemas.microsoft.com/office/drawing/2014/main" id="{DE73CF9D-093C-4D4F-B7FE-202005B19F12}"/>
                  </a:ext>
                </a:extLst>
              </p:cNvPr>
              <p:cNvSpPr/>
              <p:nvPr/>
            </p:nvSpPr>
            <p:spPr>
              <a:xfrm>
                <a:off x="10996500" y="5177703"/>
                <a:ext cx="486557" cy="895908"/>
              </a:xfrm>
              <a:custGeom>
                <a:avLst/>
                <a:gdLst>
                  <a:gd name="connsiteX0" fmla="*/ 374650 w 374650"/>
                  <a:gd name="connsiteY0" fmla="*/ 0 h 542925"/>
                  <a:gd name="connsiteX1" fmla="*/ 333375 w 374650"/>
                  <a:gd name="connsiteY1" fmla="*/ 57150 h 542925"/>
                  <a:gd name="connsiteX2" fmla="*/ 260350 w 374650"/>
                  <a:gd name="connsiteY2" fmla="*/ 69850 h 542925"/>
                  <a:gd name="connsiteX3" fmla="*/ 206375 w 374650"/>
                  <a:gd name="connsiteY3" fmla="*/ 76200 h 542925"/>
                  <a:gd name="connsiteX4" fmla="*/ 184150 w 374650"/>
                  <a:gd name="connsiteY4" fmla="*/ 133350 h 542925"/>
                  <a:gd name="connsiteX5" fmla="*/ 158750 w 374650"/>
                  <a:gd name="connsiteY5" fmla="*/ 174625 h 542925"/>
                  <a:gd name="connsiteX6" fmla="*/ 114300 w 374650"/>
                  <a:gd name="connsiteY6" fmla="*/ 200025 h 542925"/>
                  <a:gd name="connsiteX7" fmla="*/ 0 w 374650"/>
                  <a:gd name="connsiteY7" fmla="*/ 238125 h 542925"/>
                  <a:gd name="connsiteX8" fmla="*/ 53975 w 374650"/>
                  <a:gd name="connsiteY8" fmla="*/ 285750 h 542925"/>
                  <a:gd name="connsiteX9" fmla="*/ 114300 w 374650"/>
                  <a:gd name="connsiteY9" fmla="*/ 327025 h 542925"/>
                  <a:gd name="connsiteX10" fmla="*/ 155575 w 374650"/>
                  <a:gd name="connsiteY10" fmla="*/ 365125 h 542925"/>
                  <a:gd name="connsiteX11" fmla="*/ 155575 w 374650"/>
                  <a:gd name="connsiteY11" fmla="*/ 365125 h 542925"/>
                  <a:gd name="connsiteX12" fmla="*/ 174625 w 374650"/>
                  <a:gd name="connsiteY12" fmla="*/ 406400 h 542925"/>
                  <a:gd name="connsiteX13" fmla="*/ 146050 w 374650"/>
                  <a:gd name="connsiteY13" fmla="*/ 504825 h 542925"/>
                  <a:gd name="connsiteX14" fmla="*/ 117475 w 374650"/>
                  <a:gd name="connsiteY14" fmla="*/ 542925 h 5429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508000 w 508000"/>
                  <a:gd name="connsiteY14"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508000 w 508000"/>
                  <a:gd name="connsiteY15"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46050 w 508000"/>
                  <a:gd name="connsiteY15" fmla="*/ 806450 h 1000125"/>
                  <a:gd name="connsiteX16" fmla="*/ 508000 w 508000"/>
                  <a:gd name="connsiteY16"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508000 w 508000"/>
                  <a:gd name="connsiteY17"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508000 w 508000"/>
                  <a:gd name="connsiteY17"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508000 w 508000"/>
                  <a:gd name="connsiteY18"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508000 w 508000"/>
                  <a:gd name="connsiteY18"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508000 w 508000"/>
                  <a:gd name="connsiteY19"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365125 w 508000"/>
                  <a:gd name="connsiteY19" fmla="*/ 936625 h 1000125"/>
                  <a:gd name="connsiteX20" fmla="*/ 508000 w 508000"/>
                  <a:gd name="connsiteY20"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365125 w 508000"/>
                  <a:gd name="connsiteY19" fmla="*/ 936625 h 1000125"/>
                  <a:gd name="connsiteX20" fmla="*/ 508000 w 508000"/>
                  <a:gd name="connsiteY20"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74625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59171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16586 w 508000"/>
                  <a:gd name="connsiteY1" fmla="*/ 43801 h 1000125"/>
                  <a:gd name="connsiteX2" fmla="*/ 260350 w 508000"/>
                  <a:gd name="connsiteY2" fmla="*/ 59171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66256 w 508000"/>
                  <a:gd name="connsiteY0" fmla="*/ 0 h 1016143"/>
                  <a:gd name="connsiteX1" fmla="*/ 316586 w 508000"/>
                  <a:gd name="connsiteY1" fmla="*/ 59819 h 1016143"/>
                  <a:gd name="connsiteX2" fmla="*/ 260350 w 508000"/>
                  <a:gd name="connsiteY2" fmla="*/ 75189 h 1016143"/>
                  <a:gd name="connsiteX3" fmla="*/ 210303 w 508000"/>
                  <a:gd name="connsiteY3" fmla="*/ 84208 h 1016143"/>
                  <a:gd name="connsiteX4" fmla="*/ 184150 w 508000"/>
                  <a:gd name="connsiteY4" fmla="*/ 144028 h 1016143"/>
                  <a:gd name="connsiteX5" fmla="*/ 158750 w 508000"/>
                  <a:gd name="connsiteY5" fmla="*/ 169285 h 1016143"/>
                  <a:gd name="connsiteX6" fmla="*/ 111502 w 508000"/>
                  <a:gd name="connsiteY6" fmla="*/ 202695 h 1016143"/>
                  <a:gd name="connsiteX7" fmla="*/ 0 w 508000"/>
                  <a:gd name="connsiteY7" fmla="*/ 254143 h 1016143"/>
                  <a:gd name="connsiteX8" fmla="*/ 53975 w 508000"/>
                  <a:gd name="connsiteY8" fmla="*/ 301768 h 1016143"/>
                  <a:gd name="connsiteX9" fmla="*/ 114300 w 508000"/>
                  <a:gd name="connsiteY9" fmla="*/ 343043 h 1016143"/>
                  <a:gd name="connsiteX10" fmla="*/ 155575 w 508000"/>
                  <a:gd name="connsiteY10" fmla="*/ 381143 h 1016143"/>
                  <a:gd name="connsiteX11" fmla="*/ 155575 w 508000"/>
                  <a:gd name="connsiteY11" fmla="*/ 381143 h 1016143"/>
                  <a:gd name="connsiteX12" fmla="*/ 174625 w 508000"/>
                  <a:gd name="connsiteY12" fmla="*/ 422418 h 1016143"/>
                  <a:gd name="connsiteX13" fmla="*/ 146050 w 508000"/>
                  <a:gd name="connsiteY13" fmla="*/ 520843 h 1016143"/>
                  <a:gd name="connsiteX14" fmla="*/ 111125 w 508000"/>
                  <a:gd name="connsiteY14" fmla="*/ 574818 h 1016143"/>
                  <a:gd name="connsiteX15" fmla="*/ 130175 w 508000"/>
                  <a:gd name="connsiteY15" fmla="*/ 647843 h 1016143"/>
                  <a:gd name="connsiteX16" fmla="*/ 98425 w 508000"/>
                  <a:gd name="connsiteY16" fmla="*/ 682768 h 1016143"/>
                  <a:gd name="connsiteX17" fmla="*/ 146050 w 508000"/>
                  <a:gd name="connsiteY17" fmla="*/ 822468 h 1016143"/>
                  <a:gd name="connsiteX18" fmla="*/ 206375 w 508000"/>
                  <a:gd name="connsiteY18" fmla="*/ 835168 h 1016143"/>
                  <a:gd name="connsiteX19" fmla="*/ 320675 w 508000"/>
                  <a:gd name="connsiteY19" fmla="*/ 889143 h 1016143"/>
                  <a:gd name="connsiteX20" fmla="*/ 365125 w 508000"/>
                  <a:gd name="connsiteY20" fmla="*/ 952643 h 1016143"/>
                  <a:gd name="connsiteX21" fmla="*/ 508000 w 508000"/>
                  <a:gd name="connsiteY21" fmla="*/ 1016143 h 1016143"/>
                  <a:gd name="connsiteX0" fmla="*/ 316586 w 508000"/>
                  <a:gd name="connsiteY0" fmla="*/ 0 h 956324"/>
                  <a:gd name="connsiteX1" fmla="*/ 260350 w 508000"/>
                  <a:gd name="connsiteY1" fmla="*/ 15370 h 956324"/>
                  <a:gd name="connsiteX2" fmla="*/ 210303 w 508000"/>
                  <a:gd name="connsiteY2" fmla="*/ 24389 h 956324"/>
                  <a:gd name="connsiteX3" fmla="*/ 184150 w 508000"/>
                  <a:gd name="connsiteY3" fmla="*/ 84209 h 956324"/>
                  <a:gd name="connsiteX4" fmla="*/ 158750 w 508000"/>
                  <a:gd name="connsiteY4" fmla="*/ 109466 h 956324"/>
                  <a:gd name="connsiteX5" fmla="*/ 111502 w 508000"/>
                  <a:gd name="connsiteY5" fmla="*/ 142876 h 956324"/>
                  <a:gd name="connsiteX6" fmla="*/ 0 w 508000"/>
                  <a:gd name="connsiteY6" fmla="*/ 194324 h 956324"/>
                  <a:gd name="connsiteX7" fmla="*/ 53975 w 508000"/>
                  <a:gd name="connsiteY7" fmla="*/ 241949 h 956324"/>
                  <a:gd name="connsiteX8" fmla="*/ 114300 w 508000"/>
                  <a:gd name="connsiteY8" fmla="*/ 283224 h 956324"/>
                  <a:gd name="connsiteX9" fmla="*/ 155575 w 508000"/>
                  <a:gd name="connsiteY9" fmla="*/ 321324 h 956324"/>
                  <a:gd name="connsiteX10" fmla="*/ 155575 w 508000"/>
                  <a:gd name="connsiteY10" fmla="*/ 321324 h 956324"/>
                  <a:gd name="connsiteX11" fmla="*/ 174625 w 508000"/>
                  <a:gd name="connsiteY11" fmla="*/ 362599 h 956324"/>
                  <a:gd name="connsiteX12" fmla="*/ 146050 w 508000"/>
                  <a:gd name="connsiteY12" fmla="*/ 461024 h 956324"/>
                  <a:gd name="connsiteX13" fmla="*/ 111125 w 508000"/>
                  <a:gd name="connsiteY13" fmla="*/ 514999 h 956324"/>
                  <a:gd name="connsiteX14" fmla="*/ 130175 w 508000"/>
                  <a:gd name="connsiteY14" fmla="*/ 588024 h 956324"/>
                  <a:gd name="connsiteX15" fmla="*/ 98425 w 508000"/>
                  <a:gd name="connsiteY15" fmla="*/ 622949 h 956324"/>
                  <a:gd name="connsiteX16" fmla="*/ 146050 w 508000"/>
                  <a:gd name="connsiteY16" fmla="*/ 762649 h 956324"/>
                  <a:gd name="connsiteX17" fmla="*/ 206375 w 508000"/>
                  <a:gd name="connsiteY17" fmla="*/ 775349 h 956324"/>
                  <a:gd name="connsiteX18" fmla="*/ 320675 w 508000"/>
                  <a:gd name="connsiteY18" fmla="*/ 829324 h 956324"/>
                  <a:gd name="connsiteX19" fmla="*/ 365125 w 508000"/>
                  <a:gd name="connsiteY19" fmla="*/ 892824 h 956324"/>
                  <a:gd name="connsiteX20" fmla="*/ 508000 w 508000"/>
                  <a:gd name="connsiteY20" fmla="*/ 956324 h 956324"/>
                  <a:gd name="connsiteX0" fmla="*/ 260350 w 508000"/>
                  <a:gd name="connsiteY0" fmla="*/ 0 h 940954"/>
                  <a:gd name="connsiteX1" fmla="*/ 210303 w 508000"/>
                  <a:gd name="connsiteY1" fmla="*/ 9019 h 940954"/>
                  <a:gd name="connsiteX2" fmla="*/ 184150 w 508000"/>
                  <a:gd name="connsiteY2" fmla="*/ 68839 h 940954"/>
                  <a:gd name="connsiteX3" fmla="*/ 158750 w 508000"/>
                  <a:gd name="connsiteY3" fmla="*/ 94096 h 940954"/>
                  <a:gd name="connsiteX4" fmla="*/ 111502 w 508000"/>
                  <a:gd name="connsiteY4" fmla="*/ 127506 h 940954"/>
                  <a:gd name="connsiteX5" fmla="*/ 0 w 508000"/>
                  <a:gd name="connsiteY5" fmla="*/ 178954 h 940954"/>
                  <a:gd name="connsiteX6" fmla="*/ 53975 w 508000"/>
                  <a:gd name="connsiteY6" fmla="*/ 226579 h 940954"/>
                  <a:gd name="connsiteX7" fmla="*/ 114300 w 508000"/>
                  <a:gd name="connsiteY7" fmla="*/ 267854 h 940954"/>
                  <a:gd name="connsiteX8" fmla="*/ 155575 w 508000"/>
                  <a:gd name="connsiteY8" fmla="*/ 305954 h 940954"/>
                  <a:gd name="connsiteX9" fmla="*/ 155575 w 508000"/>
                  <a:gd name="connsiteY9" fmla="*/ 305954 h 940954"/>
                  <a:gd name="connsiteX10" fmla="*/ 174625 w 508000"/>
                  <a:gd name="connsiteY10" fmla="*/ 347229 h 940954"/>
                  <a:gd name="connsiteX11" fmla="*/ 146050 w 508000"/>
                  <a:gd name="connsiteY11" fmla="*/ 445654 h 940954"/>
                  <a:gd name="connsiteX12" fmla="*/ 111125 w 508000"/>
                  <a:gd name="connsiteY12" fmla="*/ 499629 h 940954"/>
                  <a:gd name="connsiteX13" fmla="*/ 130175 w 508000"/>
                  <a:gd name="connsiteY13" fmla="*/ 572654 h 940954"/>
                  <a:gd name="connsiteX14" fmla="*/ 98425 w 508000"/>
                  <a:gd name="connsiteY14" fmla="*/ 607579 h 940954"/>
                  <a:gd name="connsiteX15" fmla="*/ 146050 w 508000"/>
                  <a:gd name="connsiteY15" fmla="*/ 747279 h 940954"/>
                  <a:gd name="connsiteX16" fmla="*/ 206375 w 508000"/>
                  <a:gd name="connsiteY16" fmla="*/ 759979 h 940954"/>
                  <a:gd name="connsiteX17" fmla="*/ 320675 w 508000"/>
                  <a:gd name="connsiteY17" fmla="*/ 813954 h 940954"/>
                  <a:gd name="connsiteX18" fmla="*/ 365125 w 508000"/>
                  <a:gd name="connsiteY18" fmla="*/ 877454 h 940954"/>
                  <a:gd name="connsiteX19" fmla="*/ 508000 w 508000"/>
                  <a:gd name="connsiteY19" fmla="*/ 940954 h 940954"/>
                  <a:gd name="connsiteX0" fmla="*/ 210303 w 508000"/>
                  <a:gd name="connsiteY0" fmla="*/ 0 h 931935"/>
                  <a:gd name="connsiteX1" fmla="*/ 184150 w 508000"/>
                  <a:gd name="connsiteY1" fmla="*/ 59820 h 931935"/>
                  <a:gd name="connsiteX2" fmla="*/ 158750 w 508000"/>
                  <a:gd name="connsiteY2" fmla="*/ 85077 h 931935"/>
                  <a:gd name="connsiteX3" fmla="*/ 111502 w 508000"/>
                  <a:gd name="connsiteY3" fmla="*/ 118487 h 931935"/>
                  <a:gd name="connsiteX4" fmla="*/ 0 w 508000"/>
                  <a:gd name="connsiteY4" fmla="*/ 169935 h 931935"/>
                  <a:gd name="connsiteX5" fmla="*/ 53975 w 508000"/>
                  <a:gd name="connsiteY5" fmla="*/ 217560 h 931935"/>
                  <a:gd name="connsiteX6" fmla="*/ 114300 w 508000"/>
                  <a:gd name="connsiteY6" fmla="*/ 258835 h 931935"/>
                  <a:gd name="connsiteX7" fmla="*/ 155575 w 508000"/>
                  <a:gd name="connsiteY7" fmla="*/ 296935 h 931935"/>
                  <a:gd name="connsiteX8" fmla="*/ 155575 w 508000"/>
                  <a:gd name="connsiteY8" fmla="*/ 296935 h 931935"/>
                  <a:gd name="connsiteX9" fmla="*/ 174625 w 508000"/>
                  <a:gd name="connsiteY9" fmla="*/ 338210 h 931935"/>
                  <a:gd name="connsiteX10" fmla="*/ 146050 w 508000"/>
                  <a:gd name="connsiteY10" fmla="*/ 436635 h 931935"/>
                  <a:gd name="connsiteX11" fmla="*/ 111125 w 508000"/>
                  <a:gd name="connsiteY11" fmla="*/ 490610 h 931935"/>
                  <a:gd name="connsiteX12" fmla="*/ 130175 w 508000"/>
                  <a:gd name="connsiteY12" fmla="*/ 563635 h 931935"/>
                  <a:gd name="connsiteX13" fmla="*/ 98425 w 508000"/>
                  <a:gd name="connsiteY13" fmla="*/ 598560 h 931935"/>
                  <a:gd name="connsiteX14" fmla="*/ 146050 w 508000"/>
                  <a:gd name="connsiteY14" fmla="*/ 738260 h 931935"/>
                  <a:gd name="connsiteX15" fmla="*/ 206375 w 508000"/>
                  <a:gd name="connsiteY15" fmla="*/ 750960 h 931935"/>
                  <a:gd name="connsiteX16" fmla="*/ 320675 w 508000"/>
                  <a:gd name="connsiteY16" fmla="*/ 804935 h 931935"/>
                  <a:gd name="connsiteX17" fmla="*/ 365125 w 508000"/>
                  <a:gd name="connsiteY17" fmla="*/ 868435 h 931935"/>
                  <a:gd name="connsiteX18" fmla="*/ 508000 w 508000"/>
                  <a:gd name="connsiteY18" fmla="*/ 931935 h 931935"/>
                  <a:gd name="connsiteX0" fmla="*/ 184150 w 508000"/>
                  <a:gd name="connsiteY0" fmla="*/ 0 h 872115"/>
                  <a:gd name="connsiteX1" fmla="*/ 158750 w 508000"/>
                  <a:gd name="connsiteY1" fmla="*/ 25257 h 872115"/>
                  <a:gd name="connsiteX2" fmla="*/ 111502 w 508000"/>
                  <a:gd name="connsiteY2" fmla="*/ 58667 h 872115"/>
                  <a:gd name="connsiteX3" fmla="*/ 0 w 508000"/>
                  <a:gd name="connsiteY3" fmla="*/ 110115 h 872115"/>
                  <a:gd name="connsiteX4" fmla="*/ 53975 w 508000"/>
                  <a:gd name="connsiteY4" fmla="*/ 157740 h 872115"/>
                  <a:gd name="connsiteX5" fmla="*/ 114300 w 508000"/>
                  <a:gd name="connsiteY5" fmla="*/ 199015 h 872115"/>
                  <a:gd name="connsiteX6" fmla="*/ 155575 w 508000"/>
                  <a:gd name="connsiteY6" fmla="*/ 237115 h 872115"/>
                  <a:gd name="connsiteX7" fmla="*/ 155575 w 508000"/>
                  <a:gd name="connsiteY7" fmla="*/ 237115 h 872115"/>
                  <a:gd name="connsiteX8" fmla="*/ 174625 w 508000"/>
                  <a:gd name="connsiteY8" fmla="*/ 278390 h 872115"/>
                  <a:gd name="connsiteX9" fmla="*/ 146050 w 508000"/>
                  <a:gd name="connsiteY9" fmla="*/ 376815 h 872115"/>
                  <a:gd name="connsiteX10" fmla="*/ 111125 w 508000"/>
                  <a:gd name="connsiteY10" fmla="*/ 430790 h 872115"/>
                  <a:gd name="connsiteX11" fmla="*/ 130175 w 508000"/>
                  <a:gd name="connsiteY11" fmla="*/ 503815 h 872115"/>
                  <a:gd name="connsiteX12" fmla="*/ 98425 w 508000"/>
                  <a:gd name="connsiteY12" fmla="*/ 538740 h 872115"/>
                  <a:gd name="connsiteX13" fmla="*/ 146050 w 508000"/>
                  <a:gd name="connsiteY13" fmla="*/ 678440 h 872115"/>
                  <a:gd name="connsiteX14" fmla="*/ 206375 w 508000"/>
                  <a:gd name="connsiteY14" fmla="*/ 691140 h 872115"/>
                  <a:gd name="connsiteX15" fmla="*/ 320675 w 508000"/>
                  <a:gd name="connsiteY15" fmla="*/ 745115 h 872115"/>
                  <a:gd name="connsiteX16" fmla="*/ 365125 w 508000"/>
                  <a:gd name="connsiteY16" fmla="*/ 808615 h 872115"/>
                  <a:gd name="connsiteX17" fmla="*/ 508000 w 508000"/>
                  <a:gd name="connsiteY17" fmla="*/ 872115 h 872115"/>
                  <a:gd name="connsiteX0" fmla="*/ 184150 w 508000"/>
                  <a:gd name="connsiteY0" fmla="*/ 0 h 872115"/>
                  <a:gd name="connsiteX1" fmla="*/ 111502 w 508000"/>
                  <a:gd name="connsiteY1" fmla="*/ 58667 h 872115"/>
                  <a:gd name="connsiteX2" fmla="*/ 0 w 508000"/>
                  <a:gd name="connsiteY2" fmla="*/ 110115 h 872115"/>
                  <a:gd name="connsiteX3" fmla="*/ 53975 w 508000"/>
                  <a:gd name="connsiteY3" fmla="*/ 157740 h 872115"/>
                  <a:gd name="connsiteX4" fmla="*/ 114300 w 508000"/>
                  <a:gd name="connsiteY4" fmla="*/ 199015 h 872115"/>
                  <a:gd name="connsiteX5" fmla="*/ 155575 w 508000"/>
                  <a:gd name="connsiteY5" fmla="*/ 237115 h 872115"/>
                  <a:gd name="connsiteX6" fmla="*/ 155575 w 508000"/>
                  <a:gd name="connsiteY6" fmla="*/ 237115 h 872115"/>
                  <a:gd name="connsiteX7" fmla="*/ 174625 w 508000"/>
                  <a:gd name="connsiteY7" fmla="*/ 278390 h 872115"/>
                  <a:gd name="connsiteX8" fmla="*/ 146050 w 508000"/>
                  <a:gd name="connsiteY8" fmla="*/ 376815 h 872115"/>
                  <a:gd name="connsiteX9" fmla="*/ 111125 w 508000"/>
                  <a:gd name="connsiteY9" fmla="*/ 430790 h 872115"/>
                  <a:gd name="connsiteX10" fmla="*/ 130175 w 508000"/>
                  <a:gd name="connsiteY10" fmla="*/ 503815 h 872115"/>
                  <a:gd name="connsiteX11" fmla="*/ 98425 w 508000"/>
                  <a:gd name="connsiteY11" fmla="*/ 538740 h 872115"/>
                  <a:gd name="connsiteX12" fmla="*/ 146050 w 508000"/>
                  <a:gd name="connsiteY12" fmla="*/ 678440 h 872115"/>
                  <a:gd name="connsiteX13" fmla="*/ 206375 w 508000"/>
                  <a:gd name="connsiteY13" fmla="*/ 691140 h 872115"/>
                  <a:gd name="connsiteX14" fmla="*/ 320675 w 508000"/>
                  <a:gd name="connsiteY14" fmla="*/ 745115 h 872115"/>
                  <a:gd name="connsiteX15" fmla="*/ 365125 w 508000"/>
                  <a:gd name="connsiteY15" fmla="*/ 808615 h 872115"/>
                  <a:gd name="connsiteX16" fmla="*/ 508000 w 508000"/>
                  <a:gd name="connsiteY16" fmla="*/ 872115 h 872115"/>
                  <a:gd name="connsiteX0" fmla="*/ 167180 w 508000"/>
                  <a:gd name="connsiteY0" fmla="*/ 0 h 850757"/>
                  <a:gd name="connsiteX1" fmla="*/ 111502 w 508000"/>
                  <a:gd name="connsiteY1" fmla="*/ 37309 h 850757"/>
                  <a:gd name="connsiteX2" fmla="*/ 0 w 508000"/>
                  <a:gd name="connsiteY2" fmla="*/ 88757 h 850757"/>
                  <a:gd name="connsiteX3" fmla="*/ 53975 w 508000"/>
                  <a:gd name="connsiteY3" fmla="*/ 136382 h 850757"/>
                  <a:gd name="connsiteX4" fmla="*/ 114300 w 508000"/>
                  <a:gd name="connsiteY4" fmla="*/ 177657 h 850757"/>
                  <a:gd name="connsiteX5" fmla="*/ 155575 w 508000"/>
                  <a:gd name="connsiteY5" fmla="*/ 215757 h 850757"/>
                  <a:gd name="connsiteX6" fmla="*/ 155575 w 508000"/>
                  <a:gd name="connsiteY6" fmla="*/ 215757 h 850757"/>
                  <a:gd name="connsiteX7" fmla="*/ 174625 w 508000"/>
                  <a:gd name="connsiteY7" fmla="*/ 257032 h 850757"/>
                  <a:gd name="connsiteX8" fmla="*/ 146050 w 508000"/>
                  <a:gd name="connsiteY8" fmla="*/ 355457 h 850757"/>
                  <a:gd name="connsiteX9" fmla="*/ 111125 w 508000"/>
                  <a:gd name="connsiteY9" fmla="*/ 409432 h 850757"/>
                  <a:gd name="connsiteX10" fmla="*/ 130175 w 508000"/>
                  <a:gd name="connsiteY10" fmla="*/ 482457 h 850757"/>
                  <a:gd name="connsiteX11" fmla="*/ 98425 w 508000"/>
                  <a:gd name="connsiteY11" fmla="*/ 517382 h 850757"/>
                  <a:gd name="connsiteX12" fmla="*/ 146050 w 508000"/>
                  <a:gd name="connsiteY12" fmla="*/ 657082 h 850757"/>
                  <a:gd name="connsiteX13" fmla="*/ 206375 w 508000"/>
                  <a:gd name="connsiteY13" fmla="*/ 669782 h 850757"/>
                  <a:gd name="connsiteX14" fmla="*/ 320675 w 508000"/>
                  <a:gd name="connsiteY14" fmla="*/ 723757 h 850757"/>
                  <a:gd name="connsiteX15" fmla="*/ 365125 w 508000"/>
                  <a:gd name="connsiteY15" fmla="*/ 787257 h 850757"/>
                  <a:gd name="connsiteX16" fmla="*/ 508000 w 508000"/>
                  <a:gd name="connsiteY16" fmla="*/ 850757 h 85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000" h="850757">
                    <a:moveTo>
                      <a:pt x="167180" y="0"/>
                    </a:moveTo>
                    <a:lnTo>
                      <a:pt x="111502" y="37309"/>
                    </a:lnTo>
                    <a:lnTo>
                      <a:pt x="0" y="88757"/>
                    </a:lnTo>
                    <a:lnTo>
                      <a:pt x="53975" y="136382"/>
                    </a:lnTo>
                    <a:lnTo>
                      <a:pt x="114300" y="177657"/>
                    </a:lnTo>
                    <a:lnTo>
                      <a:pt x="155575" y="215757"/>
                    </a:lnTo>
                    <a:lnTo>
                      <a:pt x="155575" y="215757"/>
                    </a:lnTo>
                    <a:lnTo>
                      <a:pt x="174625" y="257032"/>
                    </a:lnTo>
                    <a:lnTo>
                      <a:pt x="146050" y="355457"/>
                    </a:lnTo>
                    <a:cubicBezTo>
                      <a:pt x="158750" y="371332"/>
                      <a:pt x="98425" y="393557"/>
                      <a:pt x="111125" y="409432"/>
                    </a:cubicBezTo>
                    <a:lnTo>
                      <a:pt x="130175" y="482457"/>
                    </a:lnTo>
                    <a:cubicBezTo>
                      <a:pt x="128058" y="500449"/>
                      <a:pt x="92075" y="485103"/>
                      <a:pt x="98425" y="517382"/>
                    </a:cubicBezTo>
                    <a:lnTo>
                      <a:pt x="146050" y="657082"/>
                    </a:lnTo>
                    <a:cubicBezTo>
                      <a:pt x="162983" y="666607"/>
                      <a:pt x="189442" y="660257"/>
                      <a:pt x="206375" y="669782"/>
                    </a:cubicBezTo>
                    <a:cubicBezTo>
                      <a:pt x="254529" y="694124"/>
                      <a:pt x="270404" y="693595"/>
                      <a:pt x="320675" y="723757"/>
                    </a:cubicBezTo>
                    <a:cubicBezTo>
                      <a:pt x="355600" y="742278"/>
                      <a:pt x="333904" y="766090"/>
                      <a:pt x="365125" y="787257"/>
                    </a:cubicBezTo>
                    <a:cubicBezTo>
                      <a:pt x="396346" y="808424"/>
                      <a:pt x="492654" y="839115"/>
                      <a:pt x="508000" y="850757"/>
                    </a:cubicBezTo>
                  </a:path>
                </a:pathLst>
              </a:custGeom>
              <a:noFill/>
              <a:ln w="73025" cap="flat" cmpd="dbl" algn="ctr">
                <a:solidFill>
                  <a:srgbClr val="FFFF00">
                    <a:alpha val="77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79" name="フリーフォーム 69">
                <a:extLst>
                  <a:ext uri="{FF2B5EF4-FFF2-40B4-BE49-F238E27FC236}">
                    <a16:creationId xmlns:a16="http://schemas.microsoft.com/office/drawing/2014/main" id="{0488AA85-D2D5-447B-B3A2-47614405DE00}"/>
                  </a:ext>
                </a:extLst>
              </p:cNvPr>
              <p:cNvSpPr/>
              <p:nvPr/>
            </p:nvSpPr>
            <p:spPr>
              <a:xfrm>
                <a:off x="11458231" y="6061182"/>
                <a:ext cx="184237" cy="90057"/>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781050"/>
                  <a:gd name="connsiteY0" fmla="*/ 0 h 123825"/>
                  <a:gd name="connsiteX1" fmla="*/ 63500 w 781050"/>
                  <a:gd name="connsiteY1" fmla="*/ 12700 h 123825"/>
                  <a:gd name="connsiteX2" fmla="*/ 111125 w 781050"/>
                  <a:gd name="connsiteY2" fmla="*/ 53975 h 123825"/>
                  <a:gd name="connsiteX3" fmla="*/ 184150 w 781050"/>
                  <a:gd name="connsiteY3" fmla="*/ 123825 h 123825"/>
                  <a:gd name="connsiteX4" fmla="*/ 234950 w 781050"/>
                  <a:gd name="connsiteY4" fmla="*/ 117475 h 123825"/>
                  <a:gd name="connsiteX5" fmla="*/ 301625 w 781050"/>
                  <a:gd name="connsiteY5" fmla="*/ 76200 h 123825"/>
                  <a:gd name="connsiteX6" fmla="*/ 381000 w 781050"/>
                  <a:gd name="connsiteY6" fmla="*/ 38100 h 123825"/>
                  <a:gd name="connsiteX7" fmla="*/ 466725 w 781050"/>
                  <a:gd name="connsiteY7" fmla="*/ 38100 h 123825"/>
                  <a:gd name="connsiteX8" fmla="*/ 593725 w 781050"/>
                  <a:gd name="connsiteY8" fmla="*/ 31750 h 123825"/>
                  <a:gd name="connsiteX9" fmla="*/ 701675 w 781050"/>
                  <a:gd name="connsiteY9" fmla="*/ 31750 h 123825"/>
                  <a:gd name="connsiteX10" fmla="*/ 752475 w 781050"/>
                  <a:gd name="connsiteY10" fmla="*/ 31750 h 123825"/>
                  <a:gd name="connsiteX11" fmla="*/ 781050 w 781050"/>
                  <a:gd name="connsiteY11" fmla="*/ 31750 h 123825"/>
                  <a:gd name="connsiteX0" fmla="*/ 0 w 752475"/>
                  <a:gd name="connsiteY0" fmla="*/ 0 h 123825"/>
                  <a:gd name="connsiteX1" fmla="*/ 63500 w 752475"/>
                  <a:gd name="connsiteY1" fmla="*/ 12700 h 123825"/>
                  <a:gd name="connsiteX2" fmla="*/ 111125 w 752475"/>
                  <a:gd name="connsiteY2" fmla="*/ 53975 h 123825"/>
                  <a:gd name="connsiteX3" fmla="*/ 184150 w 752475"/>
                  <a:gd name="connsiteY3" fmla="*/ 123825 h 123825"/>
                  <a:gd name="connsiteX4" fmla="*/ 234950 w 752475"/>
                  <a:gd name="connsiteY4" fmla="*/ 117475 h 123825"/>
                  <a:gd name="connsiteX5" fmla="*/ 301625 w 752475"/>
                  <a:gd name="connsiteY5" fmla="*/ 76200 h 123825"/>
                  <a:gd name="connsiteX6" fmla="*/ 381000 w 752475"/>
                  <a:gd name="connsiteY6" fmla="*/ 38100 h 123825"/>
                  <a:gd name="connsiteX7" fmla="*/ 466725 w 752475"/>
                  <a:gd name="connsiteY7" fmla="*/ 38100 h 123825"/>
                  <a:gd name="connsiteX8" fmla="*/ 593725 w 752475"/>
                  <a:gd name="connsiteY8" fmla="*/ 31750 h 123825"/>
                  <a:gd name="connsiteX9" fmla="*/ 701675 w 752475"/>
                  <a:gd name="connsiteY9" fmla="*/ 31750 h 123825"/>
                  <a:gd name="connsiteX10" fmla="*/ 752475 w 752475"/>
                  <a:gd name="connsiteY10" fmla="*/ 31750 h 123825"/>
                  <a:gd name="connsiteX0" fmla="*/ 0 w 701675"/>
                  <a:gd name="connsiteY0" fmla="*/ 0 h 123825"/>
                  <a:gd name="connsiteX1" fmla="*/ 63500 w 701675"/>
                  <a:gd name="connsiteY1" fmla="*/ 12700 h 123825"/>
                  <a:gd name="connsiteX2" fmla="*/ 111125 w 701675"/>
                  <a:gd name="connsiteY2" fmla="*/ 53975 h 123825"/>
                  <a:gd name="connsiteX3" fmla="*/ 184150 w 701675"/>
                  <a:gd name="connsiteY3" fmla="*/ 123825 h 123825"/>
                  <a:gd name="connsiteX4" fmla="*/ 234950 w 701675"/>
                  <a:gd name="connsiteY4" fmla="*/ 117475 h 123825"/>
                  <a:gd name="connsiteX5" fmla="*/ 301625 w 701675"/>
                  <a:gd name="connsiteY5" fmla="*/ 76200 h 123825"/>
                  <a:gd name="connsiteX6" fmla="*/ 381000 w 701675"/>
                  <a:gd name="connsiteY6" fmla="*/ 38100 h 123825"/>
                  <a:gd name="connsiteX7" fmla="*/ 466725 w 701675"/>
                  <a:gd name="connsiteY7" fmla="*/ 38100 h 123825"/>
                  <a:gd name="connsiteX8" fmla="*/ 593725 w 701675"/>
                  <a:gd name="connsiteY8" fmla="*/ 31750 h 123825"/>
                  <a:gd name="connsiteX9" fmla="*/ 701675 w 701675"/>
                  <a:gd name="connsiteY9" fmla="*/ 31750 h 123825"/>
                  <a:gd name="connsiteX0" fmla="*/ 0 w 593725"/>
                  <a:gd name="connsiteY0" fmla="*/ 0 h 123825"/>
                  <a:gd name="connsiteX1" fmla="*/ 63500 w 593725"/>
                  <a:gd name="connsiteY1" fmla="*/ 12700 h 123825"/>
                  <a:gd name="connsiteX2" fmla="*/ 111125 w 593725"/>
                  <a:gd name="connsiteY2" fmla="*/ 53975 h 123825"/>
                  <a:gd name="connsiteX3" fmla="*/ 184150 w 593725"/>
                  <a:gd name="connsiteY3" fmla="*/ 123825 h 123825"/>
                  <a:gd name="connsiteX4" fmla="*/ 234950 w 593725"/>
                  <a:gd name="connsiteY4" fmla="*/ 117475 h 123825"/>
                  <a:gd name="connsiteX5" fmla="*/ 301625 w 593725"/>
                  <a:gd name="connsiteY5" fmla="*/ 76200 h 123825"/>
                  <a:gd name="connsiteX6" fmla="*/ 381000 w 593725"/>
                  <a:gd name="connsiteY6" fmla="*/ 38100 h 123825"/>
                  <a:gd name="connsiteX7" fmla="*/ 466725 w 593725"/>
                  <a:gd name="connsiteY7" fmla="*/ 38100 h 123825"/>
                  <a:gd name="connsiteX8" fmla="*/ 593725 w 593725"/>
                  <a:gd name="connsiteY8" fmla="*/ 31750 h 123825"/>
                  <a:gd name="connsiteX0" fmla="*/ 0 w 466725"/>
                  <a:gd name="connsiteY0" fmla="*/ 0 h 123825"/>
                  <a:gd name="connsiteX1" fmla="*/ 63500 w 466725"/>
                  <a:gd name="connsiteY1" fmla="*/ 12700 h 123825"/>
                  <a:gd name="connsiteX2" fmla="*/ 111125 w 466725"/>
                  <a:gd name="connsiteY2" fmla="*/ 53975 h 123825"/>
                  <a:gd name="connsiteX3" fmla="*/ 184150 w 466725"/>
                  <a:gd name="connsiteY3" fmla="*/ 123825 h 123825"/>
                  <a:gd name="connsiteX4" fmla="*/ 234950 w 466725"/>
                  <a:gd name="connsiteY4" fmla="*/ 117475 h 123825"/>
                  <a:gd name="connsiteX5" fmla="*/ 301625 w 466725"/>
                  <a:gd name="connsiteY5" fmla="*/ 76200 h 123825"/>
                  <a:gd name="connsiteX6" fmla="*/ 381000 w 466725"/>
                  <a:gd name="connsiteY6" fmla="*/ 38100 h 123825"/>
                  <a:gd name="connsiteX7" fmla="*/ 466725 w 466725"/>
                  <a:gd name="connsiteY7" fmla="*/ 38100 h 123825"/>
                  <a:gd name="connsiteX0" fmla="*/ 0 w 381000"/>
                  <a:gd name="connsiteY0" fmla="*/ 0 h 123825"/>
                  <a:gd name="connsiteX1" fmla="*/ 63500 w 381000"/>
                  <a:gd name="connsiteY1" fmla="*/ 12700 h 123825"/>
                  <a:gd name="connsiteX2" fmla="*/ 111125 w 381000"/>
                  <a:gd name="connsiteY2" fmla="*/ 53975 h 123825"/>
                  <a:gd name="connsiteX3" fmla="*/ 184150 w 381000"/>
                  <a:gd name="connsiteY3" fmla="*/ 123825 h 123825"/>
                  <a:gd name="connsiteX4" fmla="*/ 234950 w 381000"/>
                  <a:gd name="connsiteY4" fmla="*/ 117475 h 123825"/>
                  <a:gd name="connsiteX5" fmla="*/ 301625 w 381000"/>
                  <a:gd name="connsiteY5" fmla="*/ 76200 h 123825"/>
                  <a:gd name="connsiteX6" fmla="*/ 381000 w 381000"/>
                  <a:gd name="connsiteY6" fmla="*/ 38100 h 123825"/>
                  <a:gd name="connsiteX0" fmla="*/ 0 w 301625"/>
                  <a:gd name="connsiteY0" fmla="*/ 0 h 123825"/>
                  <a:gd name="connsiteX1" fmla="*/ 63500 w 301625"/>
                  <a:gd name="connsiteY1" fmla="*/ 12700 h 123825"/>
                  <a:gd name="connsiteX2" fmla="*/ 111125 w 301625"/>
                  <a:gd name="connsiteY2" fmla="*/ 53975 h 123825"/>
                  <a:gd name="connsiteX3" fmla="*/ 184150 w 301625"/>
                  <a:gd name="connsiteY3" fmla="*/ 123825 h 123825"/>
                  <a:gd name="connsiteX4" fmla="*/ 234950 w 301625"/>
                  <a:gd name="connsiteY4" fmla="*/ 117475 h 123825"/>
                  <a:gd name="connsiteX5" fmla="*/ 301625 w 301625"/>
                  <a:gd name="connsiteY5" fmla="*/ 76200 h 123825"/>
                  <a:gd name="connsiteX0" fmla="*/ 0 w 234950"/>
                  <a:gd name="connsiteY0" fmla="*/ 0 h 123825"/>
                  <a:gd name="connsiteX1" fmla="*/ 63500 w 234950"/>
                  <a:gd name="connsiteY1" fmla="*/ 12700 h 123825"/>
                  <a:gd name="connsiteX2" fmla="*/ 111125 w 234950"/>
                  <a:gd name="connsiteY2" fmla="*/ 53975 h 123825"/>
                  <a:gd name="connsiteX3" fmla="*/ 184150 w 234950"/>
                  <a:gd name="connsiteY3" fmla="*/ 123825 h 123825"/>
                  <a:gd name="connsiteX4" fmla="*/ 234950 w 234950"/>
                  <a:gd name="connsiteY4" fmla="*/ 117475 h 123825"/>
                  <a:gd name="connsiteX0" fmla="*/ 0 w 184151"/>
                  <a:gd name="connsiteY0" fmla="*/ 0 h 123825"/>
                  <a:gd name="connsiteX1" fmla="*/ 63500 w 184151"/>
                  <a:gd name="connsiteY1" fmla="*/ 12700 h 123825"/>
                  <a:gd name="connsiteX2" fmla="*/ 111125 w 184151"/>
                  <a:gd name="connsiteY2" fmla="*/ 53975 h 123825"/>
                  <a:gd name="connsiteX3" fmla="*/ 184150 w 184151"/>
                  <a:gd name="connsiteY3" fmla="*/ 123825 h 123825"/>
                  <a:gd name="connsiteX0" fmla="*/ 0 w 111125"/>
                  <a:gd name="connsiteY0" fmla="*/ 0 h 53975"/>
                  <a:gd name="connsiteX1" fmla="*/ 63500 w 111125"/>
                  <a:gd name="connsiteY1" fmla="*/ 12700 h 53975"/>
                  <a:gd name="connsiteX2" fmla="*/ 111125 w 111125"/>
                  <a:gd name="connsiteY2" fmla="*/ 53975 h 53975"/>
                  <a:gd name="connsiteX0" fmla="*/ 0 w 140109"/>
                  <a:gd name="connsiteY0" fmla="*/ 0 h 64758"/>
                  <a:gd name="connsiteX1" fmla="*/ 63500 w 140109"/>
                  <a:gd name="connsiteY1" fmla="*/ 12700 h 64758"/>
                  <a:gd name="connsiteX2" fmla="*/ 140109 w 140109"/>
                  <a:gd name="connsiteY2" fmla="*/ 64758 h 64758"/>
                  <a:gd name="connsiteX0" fmla="*/ 0 w 164263"/>
                  <a:gd name="connsiteY0" fmla="*/ 0 h 64758"/>
                  <a:gd name="connsiteX1" fmla="*/ 87654 w 164263"/>
                  <a:gd name="connsiteY1" fmla="*/ 12700 h 64758"/>
                  <a:gd name="connsiteX2" fmla="*/ 164263 w 164263"/>
                  <a:gd name="connsiteY2" fmla="*/ 64758 h 64758"/>
                  <a:gd name="connsiteX0" fmla="*/ 0 w 140110"/>
                  <a:gd name="connsiteY0" fmla="*/ 0 h 53975"/>
                  <a:gd name="connsiteX1" fmla="*/ 87654 w 140110"/>
                  <a:gd name="connsiteY1" fmla="*/ 12700 h 53975"/>
                  <a:gd name="connsiteX2" fmla="*/ 140110 w 140110"/>
                  <a:gd name="connsiteY2" fmla="*/ 53975 h 53975"/>
                  <a:gd name="connsiteX0" fmla="*/ 0 w 164264"/>
                  <a:gd name="connsiteY0" fmla="*/ 0 h 57569"/>
                  <a:gd name="connsiteX1" fmla="*/ 111808 w 164264"/>
                  <a:gd name="connsiteY1" fmla="*/ 16294 h 57569"/>
                  <a:gd name="connsiteX2" fmla="*/ 164264 w 164264"/>
                  <a:gd name="connsiteY2" fmla="*/ 57569 h 57569"/>
                </a:gdLst>
                <a:ahLst/>
                <a:cxnLst>
                  <a:cxn ang="0">
                    <a:pos x="connsiteX0" y="connsiteY0"/>
                  </a:cxn>
                  <a:cxn ang="0">
                    <a:pos x="connsiteX1" y="connsiteY1"/>
                  </a:cxn>
                  <a:cxn ang="0">
                    <a:pos x="connsiteX2" y="connsiteY2"/>
                  </a:cxn>
                </a:cxnLst>
                <a:rect l="l" t="t" r="r" b="b"/>
                <a:pathLst>
                  <a:path w="164264" h="57569">
                    <a:moveTo>
                      <a:pt x="0" y="0"/>
                    </a:moveTo>
                    <a:lnTo>
                      <a:pt x="111808" y="16294"/>
                    </a:lnTo>
                    <a:lnTo>
                      <a:pt x="164264" y="57569"/>
                    </a:lnTo>
                  </a:path>
                </a:pathLst>
              </a:custGeom>
              <a:noFill/>
              <a:ln w="73025" cap="flat" cmpd="dbl" algn="ctr">
                <a:solidFill>
                  <a:srgbClr val="FFFF00">
                    <a:alpha val="77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80" name="フリーフォーム 70">
                <a:extLst>
                  <a:ext uri="{FF2B5EF4-FFF2-40B4-BE49-F238E27FC236}">
                    <a16:creationId xmlns:a16="http://schemas.microsoft.com/office/drawing/2014/main" id="{701F6E8E-69F6-46B6-AA86-E058092D634F}"/>
                  </a:ext>
                </a:extLst>
              </p:cNvPr>
              <p:cNvSpPr/>
              <p:nvPr/>
            </p:nvSpPr>
            <p:spPr>
              <a:xfrm>
                <a:off x="11792775" y="6105049"/>
                <a:ext cx="518926" cy="51157"/>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755650"/>
                  <a:gd name="connsiteY0" fmla="*/ 0 h 111125"/>
                  <a:gd name="connsiteX1" fmla="*/ 47625 w 755650"/>
                  <a:gd name="connsiteY1" fmla="*/ 41275 h 111125"/>
                  <a:gd name="connsiteX2" fmla="*/ 120650 w 755650"/>
                  <a:gd name="connsiteY2" fmla="*/ 111125 h 111125"/>
                  <a:gd name="connsiteX3" fmla="*/ 171450 w 755650"/>
                  <a:gd name="connsiteY3" fmla="*/ 104775 h 111125"/>
                  <a:gd name="connsiteX4" fmla="*/ 238125 w 755650"/>
                  <a:gd name="connsiteY4" fmla="*/ 63500 h 111125"/>
                  <a:gd name="connsiteX5" fmla="*/ 317500 w 755650"/>
                  <a:gd name="connsiteY5" fmla="*/ 25400 h 111125"/>
                  <a:gd name="connsiteX6" fmla="*/ 403225 w 755650"/>
                  <a:gd name="connsiteY6" fmla="*/ 25400 h 111125"/>
                  <a:gd name="connsiteX7" fmla="*/ 530225 w 755650"/>
                  <a:gd name="connsiteY7" fmla="*/ 19050 h 111125"/>
                  <a:gd name="connsiteX8" fmla="*/ 638175 w 755650"/>
                  <a:gd name="connsiteY8" fmla="*/ 19050 h 111125"/>
                  <a:gd name="connsiteX9" fmla="*/ 688975 w 755650"/>
                  <a:gd name="connsiteY9" fmla="*/ 19050 h 111125"/>
                  <a:gd name="connsiteX10" fmla="*/ 717550 w 755650"/>
                  <a:gd name="connsiteY10" fmla="*/ 19050 h 111125"/>
                  <a:gd name="connsiteX11" fmla="*/ 755650 w 755650"/>
                  <a:gd name="connsiteY11" fmla="*/ 57150 h 111125"/>
                  <a:gd name="connsiteX0" fmla="*/ 0 w 755650"/>
                  <a:gd name="connsiteY0" fmla="*/ 0 h 111125"/>
                  <a:gd name="connsiteX1" fmla="*/ 120650 w 755650"/>
                  <a:gd name="connsiteY1" fmla="*/ 111125 h 111125"/>
                  <a:gd name="connsiteX2" fmla="*/ 171450 w 755650"/>
                  <a:gd name="connsiteY2" fmla="*/ 104775 h 111125"/>
                  <a:gd name="connsiteX3" fmla="*/ 238125 w 755650"/>
                  <a:gd name="connsiteY3" fmla="*/ 63500 h 111125"/>
                  <a:gd name="connsiteX4" fmla="*/ 317500 w 755650"/>
                  <a:gd name="connsiteY4" fmla="*/ 25400 h 111125"/>
                  <a:gd name="connsiteX5" fmla="*/ 403225 w 755650"/>
                  <a:gd name="connsiteY5" fmla="*/ 25400 h 111125"/>
                  <a:gd name="connsiteX6" fmla="*/ 530225 w 755650"/>
                  <a:gd name="connsiteY6" fmla="*/ 19050 h 111125"/>
                  <a:gd name="connsiteX7" fmla="*/ 638175 w 755650"/>
                  <a:gd name="connsiteY7" fmla="*/ 19050 h 111125"/>
                  <a:gd name="connsiteX8" fmla="*/ 688975 w 755650"/>
                  <a:gd name="connsiteY8" fmla="*/ 19050 h 111125"/>
                  <a:gd name="connsiteX9" fmla="*/ 717550 w 755650"/>
                  <a:gd name="connsiteY9" fmla="*/ 19050 h 111125"/>
                  <a:gd name="connsiteX10" fmla="*/ 755650 w 755650"/>
                  <a:gd name="connsiteY10" fmla="*/ 57150 h 111125"/>
                  <a:gd name="connsiteX0" fmla="*/ 0 w 635000"/>
                  <a:gd name="connsiteY0" fmla="*/ 92075 h 92075"/>
                  <a:gd name="connsiteX1" fmla="*/ 50800 w 635000"/>
                  <a:gd name="connsiteY1" fmla="*/ 85725 h 92075"/>
                  <a:gd name="connsiteX2" fmla="*/ 117475 w 635000"/>
                  <a:gd name="connsiteY2" fmla="*/ 44450 h 92075"/>
                  <a:gd name="connsiteX3" fmla="*/ 196850 w 635000"/>
                  <a:gd name="connsiteY3" fmla="*/ 6350 h 92075"/>
                  <a:gd name="connsiteX4" fmla="*/ 282575 w 635000"/>
                  <a:gd name="connsiteY4" fmla="*/ 6350 h 92075"/>
                  <a:gd name="connsiteX5" fmla="*/ 409575 w 635000"/>
                  <a:gd name="connsiteY5" fmla="*/ 0 h 92075"/>
                  <a:gd name="connsiteX6" fmla="*/ 517525 w 635000"/>
                  <a:gd name="connsiteY6" fmla="*/ 0 h 92075"/>
                  <a:gd name="connsiteX7" fmla="*/ 568325 w 635000"/>
                  <a:gd name="connsiteY7" fmla="*/ 0 h 92075"/>
                  <a:gd name="connsiteX8" fmla="*/ 596900 w 635000"/>
                  <a:gd name="connsiteY8" fmla="*/ 0 h 92075"/>
                  <a:gd name="connsiteX9" fmla="*/ 635000 w 635000"/>
                  <a:gd name="connsiteY9" fmla="*/ 38100 h 92075"/>
                  <a:gd name="connsiteX0" fmla="*/ 1 w 584201"/>
                  <a:gd name="connsiteY0" fmla="*/ 85725 h 85725"/>
                  <a:gd name="connsiteX1" fmla="*/ 66676 w 584201"/>
                  <a:gd name="connsiteY1" fmla="*/ 44450 h 85725"/>
                  <a:gd name="connsiteX2" fmla="*/ 146051 w 584201"/>
                  <a:gd name="connsiteY2" fmla="*/ 6350 h 85725"/>
                  <a:gd name="connsiteX3" fmla="*/ 231776 w 584201"/>
                  <a:gd name="connsiteY3" fmla="*/ 6350 h 85725"/>
                  <a:gd name="connsiteX4" fmla="*/ 358776 w 584201"/>
                  <a:gd name="connsiteY4" fmla="*/ 0 h 85725"/>
                  <a:gd name="connsiteX5" fmla="*/ 466726 w 584201"/>
                  <a:gd name="connsiteY5" fmla="*/ 0 h 85725"/>
                  <a:gd name="connsiteX6" fmla="*/ 517526 w 584201"/>
                  <a:gd name="connsiteY6" fmla="*/ 0 h 85725"/>
                  <a:gd name="connsiteX7" fmla="*/ 546101 w 584201"/>
                  <a:gd name="connsiteY7" fmla="*/ 0 h 85725"/>
                  <a:gd name="connsiteX8" fmla="*/ 584201 w 584201"/>
                  <a:gd name="connsiteY8" fmla="*/ 38100 h 85725"/>
                  <a:gd name="connsiteX0" fmla="*/ 0 w 517525"/>
                  <a:gd name="connsiteY0" fmla="*/ 44450 h 44450"/>
                  <a:gd name="connsiteX1" fmla="*/ 79375 w 517525"/>
                  <a:gd name="connsiteY1" fmla="*/ 6350 h 44450"/>
                  <a:gd name="connsiteX2" fmla="*/ 165100 w 517525"/>
                  <a:gd name="connsiteY2" fmla="*/ 6350 h 44450"/>
                  <a:gd name="connsiteX3" fmla="*/ 292100 w 517525"/>
                  <a:gd name="connsiteY3" fmla="*/ 0 h 44450"/>
                  <a:gd name="connsiteX4" fmla="*/ 400050 w 517525"/>
                  <a:gd name="connsiteY4" fmla="*/ 0 h 44450"/>
                  <a:gd name="connsiteX5" fmla="*/ 450850 w 517525"/>
                  <a:gd name="connsiteY5" fmla="*/ 0 h 44450"/>
                  <a:gd name="connsiteX6" fmla="*/ 479425 w 517525"/>
                  <a:gd name="connsiteY6" fmla="*/ 0 h 44450"/>
                  <a:gd name="connsiteX7" fmla="*/ 517525 w 517525"/>
                  <a:gd name="connsiteY7" fmla="*/ 38100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25" h="44450">
                    <a:moveTo>
                      <a:pt x="0" y="44450"/>
                    </a:moveTo>
                    <a:lnTo>
                      <a:pt x="79375" y="6350"/>
                    </a:lnTo>
                    <a:lnTo>
                      <a:pt x="165100" y="6350"/>
                    </a:lnTo>
                    <a:lnTo>
                      <a:pt x="292100" y="0"/>
                    </a:lnTo>
                    <a:lnTo>
                      <a:pt x="400050" y="0"/>
                    </a:lnTo>
                    <a:lnTo>
                      <a:pt x="450850" y="0"/>
                    </a:lnTo>
                    <a:lnTo>
                      <a:pt x="479425" y="0"/>
                    </a:lnTo>
                    <a:lnTo>
                      <a:pt x="517525" y="38100"/>
                    </a:lnTo>
                  </a:path>
                </a:pathLst>
              </a:custGeom>
              <a:noFill/>
              <a:ln w="73025" cap="flat" cmpd="dbl" algn="ctr">
                <a:solidFill>
                  <a:srgbClr val="FFFF00">
                    <a:alpha val="77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sp>
          <p:nvSpPr>
            <p:cNvPr id="52" name="フリーフォーム 42">
              <a:extLst>
                <a:ext uri="{FF2B5EF4-FFF2-40B4-BE49-F238E27FC236}">
                  <a16:creationId xmlns:a16="http://schemas.microsoft.com/office/drawing/2014/main" id="{3E265F6C-55D1-4A6C-AB9F-0D66AA277A87}"/>
                </a:ext>
              </a:extLst>
            </p:cNvPr>
            <p:cNvSpPr/>
            <p:nvPr/>
          </p:nvSpPr>
          <p:spPr>
            <a:xfrm>
              <a:off x="9719699" y="7485012"/>
              <a:ext cx="680982" cy="180484"/>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23825"/>
                <a:gd name="connsiteX1" fmla="*/ 1016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23825"/>
                <a:gd name="connsiteX1" fmla="*/ 101600 w 819150"/>
                <a:gd name="connsiteY1" fmla="*/ 12700 h 123825"/>
                <a:gd name="connsiteX2" fmla="*/ 193675 w 819150"/>
                <a:gd name="connsiteY2" fmla="*/ 38100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17475"/>
                <a:gd name="connsiteX1" fmla="*/ 101600 w 819150"/>
                <a:gd name="connsiteY1" fmla="*/ 12700 h 117475"/>
                <a:gd name="connsiteX2" fmla="*/ 193675 w 819150"/>
                <a:gd name="connsiteY2" fmla="*/ 38100 h 117475"/>
                <a:gd name="connsiteX3" fmla="*/ 234950 w 819150"/>
                <a:gd name="connsiteY3" fmla="*/ 117475 h 117475"/>
                <a:gd name="connsiteX4" fmla="*/ 301625 w 819150"/>
                <a:gd name="connsiteY4" fmla="*/ 76200 h 117475"/>
                <a:gd name="connsiteX5" fmla="*/ 381000 w 819150"/>
                <a:gd name="connsiteY5" fmla="*/ 38100 h 117475"/>
                <a:gd name="connsiteX6" fmla="*/ 466725 w 819150"/>
                <a:gd name="connsiteY6" fmla="*/ 38100 h 117475"/>
                <a:gd name="connsiteX7" fmla="*/ 593725 w 819150"/>
                <a:gd name="connsiteY7" fmla="*/ 31750 h 117475"/>
                <a:gd name="connsiteX8" fmla="*/ 701675 w 819150"/>
                <a:gd name="connsiteY8" fmla="*/ 31750 h 117475"/>
                <a:gd name="connsiteX9" fmla="*/ 752475 w 819150"/>
                <a:gd name="connsiteY9" fmla="*/ 31750 h 117475"/>
                <a:gd name="connsiteX10" fmla="*/ 781050 w 819150"/>
                <a:gd name="connsiteY10" fmla="*/ 31750 h 117475"/>
                <a:gd name="connsiteX11" fmla="*/ 819150 w 819150"/>
                <a:gd name="connsiteY11" fmla="*/ 69850 h 117475"/>
                <a:gd name="connsiteX0" fmla="*/ 0 w 819150"/>
                <a:gd name="connsiteY0" fmla="*/ 0 h 76200"/>
                <a:gd name="connsiteX1" fmla="*/ 101600 w 819150"/>
                <a:gd name="connsiteY1" fmla="*/ 12700 h 76200"/>
                <a:gd name="connsiteX2" fmla="*/ 193675 w 819150"/>
                <a:gd name="connsiteY2" fmla="*/ 38100 h 76200"/>
                <a:gd name="connsiteX3" fmla="*/ 301625 w 819150"/>
                <a:gd name="connsiteY3" fmla="*/ 76200 h 76200"/>
                <a:gd name="connsiteX4" fmla="*/ 381000 w 819150"/>
                <a:gd name="connsiteY4" fmla="*/ 38100 h 76200"/>
                <a:gd name="connsiteX5" fmla="*/ 466725 w 819150"/>
                <a:gd name="connsiteY5" fmla="*/ 38100 h 76200"/>
                <a:gd name="connsiteX6" fmla="*/ 593725 w 819150"/>
                <a:gd name="connsiteY6" fmla="*/ 31750 h 76200"/>
                <a:gd name="connsiteX7" fmla="*/ 701675 w 819150"/>
                <a:gd name="connsiteY7" fmla="*/ 31750 h 76200"/>
                <a:gd name="connsiteX8" fmla="*/ 752475 w 819150"/>
                <a:gd name="connsiteY8" fmla="*/ 31750 h 76200"/>
                <a:gd name="connsiteX9" fmla="*/ 781050 w 819150"/>
                <a:gd name="connsiteY9" fmla="*/ 31750 h 76200"/>
                <a:gd name="connsiteX10" fmla="*/ 819150 w 819150"/>
                <a:gd name="connsiteY10" fmla="*/ 69850 h 76200"/>
                <a:gd name="connsiteX0" fmla="*/ 0 w 819150"/>
                <a:gd name="connsiteY0" fmla="*/ 0 h 88900"/>
                <a:gd name="connsiteX1" fmla="*/ 101600 w 819150"/>
                <a:gd name="connsiteY1" fmla="*/ 12700 h 88900"/>
                <a:gd name="connsiteX2" fmla="*/ 193675 w 819150"/>
                <a:gd name="connsiteY2" fmla="*/ 38100 h 88900"/>
                <a:gd name="connsiteX3" fmla="*/ 314325 w 819150"/>
                <a:gd name="connsiteY3" fmla="*/ 88900 h 88900"/>
                <a:gd name="connsiteX4" fmla="*/ 381000 w 819150"/>
                <a:gd name="connsiteY4" fmla="*/ 38100 h 88900"/>
                <a:gd name="connsiteX5" fmla="*/ 466725 w 819150"/>
                <a:gd name="connsiteY5" fmla="*/ 38100 h 88900"/>
                <a:gd name="connsiteX6" fmla="*/ 593725 w 819150"/>
                <a:gd name="connsiteY6" fmla="*/ 31750 h 88900"/>
                <a:gd name="connsiteX7" fmla="*/ 701675 w 819150"/>
                <a:gd name="connsiteY7" fmla="*/ 31750 h 88900"/>
                <a:gd name="connsiteX8" fmla="*/ 752475 w 819150"/>
                <a:gd name="connsiteY8" fmla="*/ 31750 h 88900"/>
                <a:gd name="connsiteX9" fmla="*/ 781050 w 819150"/>
                <a:gd name="connsiteY9" fmla="*/ 31750 h 88900"/>
                <a:gd name="connsiteX10" fmla="*/ 819150 w 819150"/>
                <a:gd name="connsiteY10" fmla="*/ 69850 h 88900"/>
                <a:gd name="connsiteX0" fmla="*/ 0 w 819150"/>
                <a:gd name="connsiteY0" fmla="*/ 0 h 95250"/>
                <a:gd name="connsiteX1" fmla="*/ 101600 w 819150"/>
                <a:gd name="connsiteY1" fmla="*/ 12700 h 95250"/>
                <a:gd name="connsiteX2" fmla="*/ 193675 w 819150"/>
                <a:gd name="connsiteY2" fmla="*/ 38100 h 95250"/>
                <a:gd name="connsiteX3" fmla="*/ 314325 w 819150"/>
                <a:gd name="connsiteY3" fmla="*/ 88900 h 95250"/>
                <a:gd name="connsiteX4" fmla="*/ 409575 w 819150"/>
                <a:gd name="connsiteY4" fmla="*/ 95250 h 95250"/>
                <a:gd name="connsiteX5" fmla="*/ 466725 w 819150"/>
                <a:gd name="connsiteY5" fmla="*/ 38100 h 95250"/>
                <a:gd name="connsiteX6" fmla="*/ 593725 w 819150"/>
                <a:gd name="connsiteY6" fmla="*/ 31750 h 95250"/>
                <a:gd name="connsiteX7" fmla="*/ 701675 w 819150"/>
                <a:gd name="connsiteY7" fmla="*/ 31750 h 95250"/>
                <a:gd name="connsiteX8" fmla="*/ 752475 w 819150"/>
                <a:gd name="connsiteY8" fmla="*/ 31750 h 95250"/>
                <a:gd name="connsiteX9" fmla="*/ 781050 w 819150"/>
                <a:gd name="connsiteY9" fmla="*/ 31750 h 95250"/>
                <a:gd name="connsiteX10" fmla="*/ 819150 w 819150"/>
                <a:gd name="connsiteY10" fmla="*/ 69850 h 9525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593725 w 819150"/>
                <a:gd name="connsiteY6" fmla="*/ 31750 h 101600"/>
                <a:gd name="connsiteX7" fmla="*/ 701675 w 819150"/>
                <a:gd name="connsiteY7" fmla="*/ 31750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701675 w 819150"/>
                <a:gd name="connsiteY7" fmla="*/ 31750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781050 w 819150"/>
                <a:gd name="connsiteY8" fmla="*/ 31750 h 101600"/>
                <a:gd name="connsiteX9" fmla="*/ 819150 w 819150"/>
                <a:gd name="connsiteY9"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819150 w 819150"/>
                <a:gd name="connsiteY8" fmla="*/ 69850 h 101600"/>
                <a:gd name="connsiteX0" fmla="*/ 0 w 723900"/>
                <a:gd name="connsiteY0" fmla="*/ 37124 h 138724"/>
                <a:gd name="connsiteX1" fmla="*/ 101600 w 723900"/>
                <a:gd name="connsiteY1" fmla="*/ 49824 h 138724"/>
                <a:gd name="connsiteX2" fmla="*/ 193675 w 723900"/>
                <a:gd name="connsiteY2" fmla="*/ 75224 h 138724"/>
                <a:gd name="connsiteX3" fmla="*/ 314325 w 723900"/>
                <a:gd name="connsiteY3" fmla="*/ 126024 h 138724"/>
                <a:gd name="connsiteX4" fmla="*/ 409575 w 723900"/>
                <a:gd name="connsiteY4" fmla="*/ 132374 h 138724"/>
                <a:gd name="connsiteX5" fmla="*/ 517525 w 723900"/>
                <a:gd name="connsiteY5" fmla="*/ 138724 h 138724"/>
                <a:gd name="connsiteX6" fmla="*/ 615950 w 723900"/>
                <a:gd name="connsiteY6" fmla="*/ 75224 h 138724"/>
                <a:gd name="connsiteX7" fmla="*/ 663575 w 723900"/>
                <a:gd name="connsiteY7" fmla="*/ 46649 h 138724"/>
                <a:gd name="connsiteX8" fmla="*/ 723900 w 723900"/>
                <a:gd name="connsiteY8" fmla="*/ 2199 h 138724"/>
                <a:gd name="connsiteX0" fmla="*/ 0 w 702458"/>
                <a:gd name="connsiteY0" fmla="*/ 0 h 250337"/>
                <a:gd name="connsiteX1" fmla="*/ 80158 w 702458"/>
                <a:gd name="connsiteY1" fmla="*/ 161437 h 250337"/>
                <a:gd name="connsiteX2" fmla="*/ 172233 w 702458"/>
                <a:gd name="connsiteY2" fmla="*/ 186837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172233 w 702458"/>
                <a:gd name="connsiteY2" fmla="*/ 186837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236560 w 702458"/>
                <a:gd name="connsiteY2" fmla="*/ 133716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236560 w 702458"/>
                <a:gd name="connsiteY2" fmla="*/ 133716 h 250337"/>
                <a:gd name="connsiteX3" fmla="*/ 307178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496083 w 702458"/>
                <a:gd name="connsiteY5" fmla="*/ 250337 h 286484"/>
                <a:gd name="connsiteX6" fmla="*/ 594508 w 702458"/>
                <a:gd name="connsiteY6" fmla="*/ 186837 h 286484"/>
                <a:gd name="connsiteX7" fmla="*/ 642133 w 702458"/>
                <a:gd name="connsiteY7" fmla="*/ 158262 h 286484"/>
                <a:gd name="connsiteX8" fmla="*/ 702458 w 702458"/>
                <a:gd name="connsiteY8" fmla="*/ 113812 h 286484"/>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517525 w 702458"/>
                <a:gd name="connsiteY5" fmla="*/ 260961 h 286484"/>
                <a:gd name="connsiteX6" fmla="*/ 594508 w 702458"/>
                <a:gd name="connsiteY6" fmla="*/ 186837 h 286484"/>
                <a:gd name="connsiteX7" fmla="*/ 642133 w 702458"/>
                <a:gd name="connsiteY7" fmla="*/ 158262 h 286484"/>
                <a:gd name="connsiteX8" fmla="*/ 702458 w 702458"/>
                <a:gd name="connsiteY8" fmla="*/ 113812 h 286484"/>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517525 w 702458"/>
                <a:gd name="connsiteY5" fmla="*/ 260961 h 286484"/>
                <a:gd name="connsiteX6" fmla="*/ 594508 w 702458"/>
                <a:gd name="connsiteY6" fmla="*/ 186837 h 286484"/>
                <a:gd name="connsiteX7" fmla="*/ 642133 w 702458"/>
                <a:gd name="connsiteY7" fmla="*/ 158262 h 286484"/>
                <a:gd name="connsiteX8" fmla="*/ 702458 w 702458"/>
                <a:gd name="connsiteY8" fmla="*/ 113812 h 28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458" h="286484">
                  <a:moveTo>
                    <a:pt x="0" y="0"/>
                  </a:moveTo>
                  <a:lnTo>
                    <a:pt x="123043" y="33949"/>
                  </a:lnTo>
                  <a:lnTo>
                    <a:pt x="236560" y="133716"/>
                  </a:lnTo>
                  <a:lnTo>
                    <a:pt x="307178" y="237637"/>
                  </a:lnTo>
                  <a:lnTo>
                    <a:pt x="395281" y="286484"/>
                  </a:lnTo>
                  <a:lnTo>
                    <a:pt x="517525" y="260961"/>
                  </a:lnTo>
                  <a:lnTo>
                    <a:pt x="594508" y="186837"/>
                  </a:lnTo>
                  <a:cubicBezTo>
                    <a:pt x="610383" y="177312"/>
                    <a:pt x="624141" y="170433"/>
                    <a:pt x="642133" y="158262"/>
                  </a:cubicBezTo>
                  <a:cubicBezTo>
                    <a:pt x="660125" y="146091"/>
                    <a:pt x="670047" y="101244"/>
                    <a:pt x="702458" y="113812"/>
                  </a:cubicBezTo>
                </a:path>
              </a:pathLst>
            </a:custGeom>
            <a:noFill/>
            <a:ln w="19050" cap="flat" cmpd="sng" algn="ctr">
              <a:solidFill>
                <a:srgbClr val="00983F"/>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53" name="正方形/長方形 52">
              <a:extLst>
                <a:ext uri="{FF2B5EF4-FFF2-40B4-BE49-F238E27FC236}">
                  <a16:creationId xmlns:a16="http://schemas.microsoft.com/office/drawing/2014/main" id="{27804754-7BFB-463E-8C6C-30F281C74C32}"/>
                </a:ext>
              </a:extLst>
            </p:cNvPr>
            <p:cNvSpPr/>
            <p:nvPr/>
          </p:nvSpPr>
          <p:spPr>
            <a:xfrm>
              <a:off x="9565330" y="7165140"/>
              <a:ext cx="1108824" cy="227086"/>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淀川左岸線延伸部</a:t>
              </a:r>
            </a:p>
          </p:txBody>
        </p:sp>
        <p:grpSp>
          <p:nvGrpSpPr>
            <p:cNvPr id="54" name="グループ化 53">
              <a:extLst>
                <a:ext uri="{FF2B5EF4-FFF2-40B4-BE49-F238E27FC236}">
                  <a16:creationId xmlns:a16="http://schemas.microsoft.com/office/drawing/2014/main" id="{A68B2D42-BD79-4588-B584-61A1C02124DE}"/>
                </a:ext>
              </a:extLst>
            </p:cNvPr>
            <p:cNvGrpSpPr/>
            <p:nvPr/>
          </p:nvGrpSpPr>
          <p:grpSpPr>
            <a:xfrm>
              <a:off x="10196583" y="8894158"/>
              <a:ext cx="814874" cy="392566"/>
              <a:chOff x="9036496" y="7658100"/>
              <a:chExt cx="872347" cy="419657"/>
            </a:xfrm>
          </p:grpSpPr>
          <p:sp>
            <p:nvSpPr>
              <p:cNvPr id="68" name="正方形/長方形 67">
                <a:extLst>
                  <a:ext uri="{FF2B5EF4-FFF2-40B4-BE49-F238E27FC236}">
                    <a16:creationId xmlns:a16="http://schemas.microsoft.com/office/drawing/2014/main" id="{3C38183E-7628-49C5-B0D6-DED7BF5FD675}"/>
                  </a:ext>
                </a:extLst>
              </p:cNvPr>
              <p:cNvSpPr/>
              <p:nvPr/>
            </p:nvSpPr>
            <p:spPr>
              <a:xfrm>
                <a:off x="9036496" y="7658100"/>
                <a:ext cx="872346" cy="419657"/>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nvGrpSpPr>
              <p:cNvPr id="69" name="グループ化 68">
                <a:extLst>
                  <a:ext uri="{FF2B5EF4-FFF2-40B4-BE49-F238E27FC236}">
                    <a16:creationId xmlns:a16="http://schemas.microsoft.com/office/drawing/2014/main" id="{13B78970-9231-4175-887E-FDFAFB0F5C35}"/>
                  </a:ext>
                </a:extLst>
              </p:cNvPr>
              <p:cNvGrpSpPr/>
              <p:nvPr/>
            </p:nvGrpSpPr>
            <p:grpSpPr>
              <a:xfrm>
                <a:off x="9454872" y="7708751"/>
                <a:ext cx="453971" cy="369006"/>
                <a:chOff x="6754469" y="7559138"/>
                <a:chExt cx="458837" cy="369006"/>
              </a:xfrm>
            </p:grpSpPr>
            <p:sp>
              <p:nvSpPr>
                <p:cNvPr id="72" name="正方形/長方形 71">
                  <a:extLst>
                    <a:ext uri="{FF2B5EF4-FFF2-40B4-BE49-F238E27FC236}">
                      <a16:creationId xmlns:a16="http://schemas.microsoft.com/office/drawing/2014/main" id="{63C17989-34F4-42FC-A9CE-C165413B466F}"/>
                    </a:ext>
                  </a:extLst>
                </p:cNvPr>
                <p:cNvSpPr/>
                <p:nvPr/>
              </p:nvSpPr>
              <p:spPr>
                <a:xfrm>
                  <a:off x="6754469" y="7559138"/>
                  <a:ext cx="458837" cy="200055"/>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dirty="0">
                      <a:ln w="0"/>
                      <a:solidFill>
                        <a:prstClr val="black"/>
                      </a:solidFill>
                      <a:effectLst/>
                      <a:uLnTx/>
                      <a:uFillTx/>
                      <a:latin typeface="メイリオ" panose="020B0604030504040204" pitchFamily="50" charset="-128"/>
                      <a:ea typeface="メイリオ" panose="020B0604030504040204" pitchFamily="50" charset="-128"/>
                    </a:rPr>
                    <a:t>開通済</a:t>
                  </a:r>
                </a:p>
              </p:txBody>
            </p:sp>
            <p:sp>
              <p:nvSpPr>
                <p:cNvPr id="73" name="正方形/長方形 72">
                  <a:extLst>
                    <a:ext uri="{FF2B5EF4-FFF2-40B4-BE49-F238E27FC236}">
                      <a16:creationId xmlns:a16="http://schemas.microsoft.com/office/drawing/2014/main" id="{BD97A5DB-022E-4CC0-80AF-AEA56A443B0D}"/>
                    </a:ext>
                  </a:extLst>
                </p:cNvPr>
                <p:cNvSpPr/>
                <p:nvPr/>
              </p:nvSpPr>
              <p:spPr>
                <a:xfrm>
                  <a:off x="6754469" y="7728089"/>
                  <a:ext cx="458836" cy="200055"/>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dirty="0">
                      <a:ln w="0"/>
                      <a:solidFill>
                        <a:prstClr val="black"/>
                      </a:solidFill>
                      <a:effectLst/>
                      <a:uLnTx/>
                      <a:uFillTx/>
                      <a:latin typeface="メイリオ" panose="020B0604030504040204" pitchFamily="50" charset="-128"/>
                      <a:ea typeface="メイリオ" panose="020B0604030504040204" pitchFamily="50" charset="-128"/>
                    </a:rPr>
                    <a:t>事業中</a:t>
                  </a:r>
                </a:p>
              </p:txBody>
            </p:sp>
          </p:grpSp>
          <p:cxnSp>
            <p:nvCxnSpPr>
              <p:cNvPr id="70" name="直線コネクタ 69">
                <a:extLst>
                  <a:ext uri="{FF2B5EF4-FFF2-40B4-BE49-F238E27FC236}">
                    <a16:creationId xmlns:a16="http://schemas.microsoft.com/office/drawing/2014/main" id="{C85A2F38-2577-45E9-9687-4751F0AA4D1A}"/>
                  </a:ext>
                </a:extLst>
              </p:cNvPr>
              <p:cNvCxnSpPr/>
              <p:nvPr/>
            </p:nvCxnSpPr>
            <p:spPr>
              <a:xfrm>
                <a:off x="9111800" y="7801936"/>
                <a:ext cx="345546" cy="0"/>
              </a:xfrm>
              <a:prstGeom prst="line">
                <a:avLst/>
              </a:prstGeom>
              <a:noFill/>
              <a:ln w="38100" cap="flat" cmpd="sng" algn="ctr">
                <a:solidFill>
                  <a:srgbClr val="01963F"/>
                </a:solidFill>
                <a:prstDash val="solid"/>
              </a:ln>
              <a:effectLst/>
            </p:spPr>
          </p:cxnSp>
          <p:cxnSp>
            <p:nvCxnSpPr>
              <p:cNvPr id="71" name="直線コネクタ 70">
                <a:extLst>
                  <a:ext uri="{FF2B5EF4-FFF2-40B4-BE49-F238E27FC236}">
                    <a16:creationId xmlns:a16="http://schemas.microsoft.com/office/drawing/2014/main" id="{56BFA173-42F8-45D8-A6AF-5791B5DB4112}"/>
                  </a:ext>
                </a:extLst>
              </p:cNvPr>
              <p:cNvCxnSpPr/>
              <p:nvPr/>
            </p:nvCxnSpPr>
            <p:spPr>
              <a:xfrm>
                <a:off x="9120205" y="7939784"/>
                <a:ext cx="345546" cy="0"/>
              </a:xfrm>
              <a:prstGeom prst="line">
                <a:avLst/>
              </a:prstGeom>
              <a:noFill/>
              <a:ln w="28575" cap="flat" cmpd="sng" algn="ctr">
                <a:solidFill>
                  <a:srgbClr val="00993F"/>
                </a:solidFill>
                <a:prstDash val="sysDot"/>
              </a:ln>
              <a:effectLst/>
            </p:spPr>
          </p:cxnSp>
        </p:grpSp>
        <p:sp>
          <p:nvSpPr>
            <p:cNvPr id="55" name="正方形/長方形 54">
              <a:extLst>
                <a:ext uri="{FF2B5EF4-FFF2-40B4-BE49-F238E27FC236}">
                  <a16:creationId xmlns:a16="http://schemas.microsoft.com/office/drawing/2014/main" id="{F67DCA81-3DDF-433D-A9D8-A531A9D67DF1}"/>
                </a:ext>
              </a:extLst>
            </p:cNvPr>
            <p:cNvSpPr/>
            <p:nvPr/>
          </p:nvSpPr>
          <p:spPr>
            <a:xfrm>
              <a:off x="8599696" y="7232541"/>
              <a:ext cx="956660" cy="156736"/>
            </a:xfrm>
            <a:prstGeom prst="rect">
              <a:avLst/>
            </a:prstGeom>
            <a:solidFill>
              <a:srgbClr val="FFFFCC">
                <a:alpha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56" name="正方形/長方形 55">
              <a:extLst>
                <a:ext uri="{FF2B5EF4-FFF2-40B4-BE49-F238E27FC236}">
                  <a16:creationId xmlns:a16="http://schemas.microsoft.com/office/drawing/2014/main" id="{B0C2E9B3-E278-4867-92D5-9827DC14536B}"/>
                </a:ext>
              </a:extLst>
            </p:cNvPr>
            <p:cNvSpPr/>
            <p:nvPr/>
          </p:nvSpPr>
          <p:spPr>
            <a:xfrm>
              <a:off x="8463196" y="7218387"/>
              <a:ext cx="1290181" cy="21544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淀川左岸線（２期）</a:t>
              </a:r>
            </a:p>
          </p:txBody>
        </p:sp>
        <p:sp>
          <p:nvSpPr>
            <p:cNvPr id="57" name="フリーフォーム 47">
              <a:extLst>
                <a:ext uri="{FF2B5EF4-FFF2-40B4-BE49-F238E27FC236}">
                  <a16:creationId xmlns:a16="http://schemas.microsoft.com/office/drawing/2014/main" id="{76ABA162-927B-4D77-BB15-DAB5232F3C40}"/>
                </a:ext>
              </a:extLst>
            </p:cNvPr>
            <p:cNvSpPr/>
            <p:nvPr/>
          </p:nvSpPr>
          <p:spPr>
            <a:xfrm>
              <a:off x="9504107" y="8674570"/>
              <a:ext cx="154944" cy="70278"/>
            </a:xfrm>
            <a:custGeom>
              <a:avLst/>
              <a:gdLst>
                <a:gd name="connsiteX0" fmla="*/ 0 w 121443"/>
                <a:gd name="connsiteY0" fmla="*/ 0 h 52387"/>
                <a:gd name="connsiteX1" fmla="*/ 83343 w 121443"/>
                <a:gd name="connsiteY1" fmla="*/ 14287 h 52387"/>
                <a:gd name="connsiteX2" fmla="*/ 121443 w 121443"/>
                <a:gd name="connsiteY2" fmla="*/ 52387 h 52387"/>
                <a:gd name="connsiteX3" fmla="*/ 121443 w 121443"/>
                <a:gd name="connsiteY3" fmla="*/ 52387 h 52387"/>
                <a:gd name="connsiteX0" fmla="*/ 0 w 135730"/>
                <a:gd name="connsiteY0" fmla="*/ 0 h 57150"/>
                <a:gd name="connsiteX1" fmla="*/ 97630 w 135730"/>
                <a:gd name="connsiteY1" fmla="*/ 19050 h 57150"/>
                <a:gd name="connsiteX2" fmla="*/ 135730 w 135730"/>
                <a:gd name="connsiteY2" fmla="*/ 57150 h 57150"/>
                <a:gd name="connsiteX3" fmla="*/ 135730 w 135730"/>
                <a:gd name="connsiteY3" fmla="*/ 57150 h 57150"/>
                <a:gd name="connsiteX0" fmla="*/ 0 w 140492"/>
                <a:gd name="connsiteY0" fmla="*/ 0 h 66675"/>
                <a:gd name="connsiteX1" fmla="*/ 97630 w 140492"/>
                <a:gd name="connsiteY1" fmla="*/ 19050 h 66675"/>
                <a:gd name="connsiteX2" fmla="*/ 135730 w 140492"/>
                <a:gd name="connsiteY2" fmla="*/ 57150 h 66675"/>
                <a:gd name="connsiteX3" fmla="*/ 140492 w 140492"/>
                <a:gd name="connsiteY3" fmla="*/ 66675 h 66675"/>
              </a:gdLst>
              <a:ahLst/>
              <a:cxnLst>
                <a:cxn ang="0">
                  <a:pos x="connsiteX0" y="connsiteY0"/>
                </a:cxn>
                <a:cxn ang="0">
                  <a:pos x="connsiteX1" y="connsiteY1"/>
                </a:cxn>
                <a:cxn ang="0">
                  <a:pos x="connsiteX2" y="connsiteY2"/>
                </a:cxn>
                <a:cxn ang="0">
                  <a:pos x="connsiteX3" y="connsiteY3"/>
                </a:cxn>
              </a:cxnLst>
              <a:rect l="l" t="t" r="r" b="b"/>
              <a:pathLst>
                <a:path w="140492" h="66675">
                  <a:moveTo>
                    <a:pt x="0" y="0"/>
                  </a:moveTo>
                  <a:cubicBezTo>
                    <a:pt x="31551" y="2778"/>
                    <a:pt x="75008" y="9525"/>
                    <a:pt x="97630" y="19050"/>
                  </a:cubicBezTo>
                  <a:cubicBezTo>
                    <a:pt x="120252" y="28575"/>
                    <a:pt x="128586" y="49213"/>
                    <a:pt x="135730" y="57150"/>
                  </a:cubicBezTo>
                  <a:cubicBezTo>
                    <a:pt x="142874" y="65087"/>
                    <a:pt x="138905" y="63500"/>
                    <a:pt x="140492" y="66675"/>
                  </a:cubicBezTo>
                </a:path>
              </a:pathLst>
            </a:custGeom>
            <a:noFill/>
            <a:ln w="19050" cap="flat" cmpd="sng" algn="ctr">
              <a:solidFill>
                <a:srgbClr val="00B050">
                  <a:alpha val="88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58" name="フリーフォーム 48">
              <a:extLst>
                <a:ext uri="{FF2B5EF4-FFF2-40B4-BE49-F238E27FC236}">
                  <a16:creationId xmlns:a16="http://schemas.microsoft.com/office/drawing/2014/main" id="{809F54EB-3EFC-4CD3-BF2D-E4FEC6A95802}"/>
                </a:ext>
              </a:extLst>
            </p:cNvPr>
            <p:cNvSpPr/>
            <p:nvPr/>
          </p:nvSpPr>
          <p:spPr>
            <a:xfrm>
              <a:off x="9818931" y="8712647"/>
              <a:ext cx="320395" cy="35376"/>
            </a:xfrm>
            <a:custGeom>
              <a:avLst/>
              <a:gdLst>
                <a:gd name="connsiteX0" fmla="*/ 0 w 121443"/>
                <a:gd name="connsiteY0" fmla="*/ 0 h 52387"/>
                <a:gd name="connsiteX1" fmla="*/ 83343 w 121443"/>
                <a:gd name="connsiteY1" fmla="*/ 14287 h 52387"/>
                <a:gd name="connsiteX2" fmla="*/ 121443 w 121443"/>
                <a:gd name="connsiteY2" fmla="*/ 52387 h 52387"/>
                <a:gd name="connsiteX3" fmla="*/ 121443 w 121443"/>
                <a:gd name="connsiteY3" fmla="*/ 52387 h 52387"/>
                <a:gd name="connsiteX0" fmla="*/ 0 w 135730"/>
                <a:gd name="connsiteY0" fmla="*/ 0 h 57150"/>
                <a:gd name="connsiteX1" fmla="*/ 97630 w 135730"/>
                <a:gd name="connsiteY1" fmla="*/ 19050 h 57150"/>
                <a:gd name="connsiteX2" fmla="*/ 135730 w 135730"/>
                <a:gd name="connsiteY2" fmla="*/ 57150 h 57150"/>
                <a:gd name="connsiteX3" fmla="*/ 135730 w 135730"/>
                <a:gd name="connsiteY3" fmla="*/ 57150 h 57150"/>
                <a:gd name="connsiteX0" fmla="*/ 0 w 276224"/>
                <a:gd name="connsiteY0" fmla="*/ 33338 h 91801"/>
                <a:gd name="connsiteX1" fmla="*/ 97630 w 276224"/>
                <a:gd name="connsiteY1" fmla="*/ 52388 h 91801"/>
                <a:gd name="connsiteX2" fmla="*/ 135730 w 276224"/>
                <a:gd name="connsiteY2" fmla="*/ 90488 h 91801"/>
                <a:gd name="connsiteX3" fmla="*/ 276224 w 276224"/>
                <a:gd name="connsiteY3" fmla="*/ 0 h 91801"/>
                <a:gd name="connsiteX0" fmla="*/ 0 w 276224"/>
                <a:gd name="connsiteY0" fmla="*/ 33338 h 53086"/>
                <a:gd name="connsiteX1" fmla="*/ 97630 w 276224"/>
                <a:gd name="connsiteY1" fmla="*/ 52388 h 53086"/>
                <a:gd name="connsiteX2" fmla="*/ 130967 w 276224"/>
                <a:gd name="connsiteY2" fmla="*/ 4763 h 53086"/>
                <a:gd name="connsiteX3" fmla="*/ 276224 w 276224"/>
                <a:gd name="connsiteY3" fmla="*/ 0 h 53086"/>
                <a:gd name="connsiteX0" fmla="*/ 0 w 276224"/>
                <a:gd name="connsiteY0" fmla="*/ 33338 h 33525"/>
                <a:gd name="connsiteX1" fmla="*/ 73818 w 276224"/>
                <a:gd name="connsiteY1" fmla="*/ 2382 h 33525"/>
                <a:gd name="connsiteX2" fmla="*/ 130967 w 276224"/>
                <a:gd name="connsiteY2" fmla="*/ 4763 h 33525"/>
                <a:gd name="connsiteX3" fmla="*/ 276224 w 276224"/>
                <a:gd name="connsiteY3" fmla="*/ 0 h 33525"/>
                <a:gd name="connsiteX0" fmla="*/ 0 w 276224"/>
                <a:gd name="connsiteY0" fmla="*/ 33338 h 33525"/>
                <a:gd name="connsiteX1" fmla="*/ 73818 w 276224"/>
                <a:gd name="connsiteY1" fmla="*/ 2382 h 33525"/>
                <a:gd name="connsiteX2" fmla="*/ 130967 w 276224"/>
                <a:gd name="connsiteY2" fmla="*/ 4763 h 33525"/>
                <a:gd name="connsiteX3" fmla="*/ 276224 w 276224"/>
                <a:gd name="connsiteY3" fmla="*/ 0 h 33525"/>
                <a:gd name="connsiteX0" fmla="*/ 0 w 276224"/>
                <a:gd name="connsiteY0" fmla="*/ 33338 h 33527"/>
                <a:gd name="connsiteX1" fmla="*/ 73818 w 276224"/>
                <a:gd name="connsiteY1" fmla="*/ 2382 h 33527"/>
                <a:gd name="connsiteX2" fmla="*/ 130967 w 276224"/>
                <a:gd name="connsiteY2" fmla="*/ 2382 h 33527"/>
                <a:gd name="connsiteX3" fmla="*/ 276224 w 276224"/>
                <a:gd name="connsiteY3" fmla="*/ 0 h 33527"/>
                <a:gd name="connsiteX0" fmla="*/ 0 w 290511"/>
                <a:gd name="connsiteY0" fmla="*/ 38100 h 38289"/>
                <a:gd name="connsiteX1" fmla="*/ 73818 w 290511"/>
                <a:gd name="connsiteY1" fmla="*/ 7144 h 38289"/>
                <a:gd name="connsiteX2" fmla="*/ 130967 w 290511"/>
                <a:gd name="connsiteY2" fmla="*/ 7144 h 38289"/>
                <a:gd name="connsiteX3" fmla="*/ 290511 w 290511"/>
                <a:gd name="connsiteY3" fmla="*/ 0 h 38289"/>
                <a:gd name="connsiteX0" fmla="*/ 0 w 290511"/>
                <a:gd name="connsiteY0" fmla="*/ 38100 h 38275"/>
                <a:gd name="connsiteX1" fmla="*/ 59531 w 290511"/>
                <a:gd name="connsiteY1" fmla="*/ 4763 h 38275"/>
                <a:gd name="connsiteX2" fmla="*/ 130967 w 290511"/>
                <a:gd name="connsiteY2" fmla="*/ 7144 h 38275"/>
                <a:gd name="connsiteX3" fmla="*/ 290511 w 290511"/>
                <a:gd name="connsiteY3" fmla="*/ 0 h 38275"/>
                <a:gd name="connsiteX0" fmla="*/ 0 w 290511"/>
                <a:gd name="connsiteY0" fmla="*/ 35142 h 35317"/>
                <a:gd name="connsiteX1" fmla="*/ 59531 w 290511"/>
                <a:gd name="connsiteY1" fmla="*/ 1805 h 35317"/>
                <a:gd name="connsiteX2" fmla="*/ 130967 w 290511"/>
                <a:gd name="connsiteY2" fmla="*/ 4186 h 35317"/>
                <a:gd name="connsiteX3" fmla="*/ 290511 w 290511"/>
                <a:gd name="connsiteY3" fmla="*/ 1804 h 35317"/>
                <a:gd name="connsiteX0" fmla="*/ 0 w 290511"/>
                <a:gd name="connsiteY0" fmla="*/ 33338 h 33562"/>
                <a:gd name="connsiteX1" fmla="*/ 59531 w 290511"/>
                <a:gd name="connsiteY1" fmla="*/ 7145 h 33562"/>
                <a:gd name="connsiteX2" fmla="*/ 130967 w 290511"/>
                <a:gd name="connsiteY2" fmla="*/ 2382 h 33562"/>
                <a:gd name="connsiteX3" fmla="*/ 290511 w 290511"/>
                <a:gd name="connsiteY3" fmla="*/ 0 h 33562"/>
              </a:gdLst>
              <a:ahLst/>
              <a:cxnLst>
                <a:cxn ang="0">
                  <a:pos x="connsiteX0" y="connsiteY0"/>
                </a:cxn>
                <a:cxn ang="0">
                  <a:pos x="connsiteX1" y="connsiteY1"/>
                </a:cxn>
                <a:cxn ang="0">
                  <a:pos x="connsiteX2" y="connsiteY2"/>
                </a:cxn>
                <a:cxn ang="0">
                  <a:pos x="connsiteX3" y="connsiteY3"/>
                </a:cxn>
              </a:cxnLst>
              <a:rect l="l" t="t" r="r" b="b"/>
              <a:pathLst>
                <a:path w="290511" h="33562">
                  <a:moveTo>
                    <a:pt x="0" y="33338"/>
                  </a:moveTo>
                  <a:cubicBezTo>
                    <a:pt x="31551" y="36116"/>
                    <a:pt x="37703" y="12304"/>
                    <a:pt x="59531" y="7145"/>
                  </a:cubicBezTo>
                  <a:cubicBezTo>
                    <a:pt x="81359" y="1986"/>
                    <a:pt x="92470" y="3573"/>
                    <a:pt x="130967" y="2382"/>
                  </a:cubicBezTo>
                  <a:cubicBezTo>
                    <a:pt x="169464" y="1191"/>
                    <a:pt x="237330" y="2381"/>
                    <a:pt x="290511" y="0"/>
                  </a:cubicBezTo>
                </a:path>
              </a:pathLst>
            </a:custGeom>
            <a:noFill/>
            <a:ln w="1905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59" name="フリーフォーム 49">
              <a:extLst>
                <a:ext uri="{FF2B5EF4-FFF2-40B4-BE49-F238E27FC236}">
                  <a16:creationId xmlns:a16="http://schemas.microsoft.com/office/drawing/2014/main" id="{827D5C12-0846-4646-9BA9-1A24EA2A4379}"/>
                </a:ext>
              </a:extLst>
            </p:cNvPr>
            <p:cNvSpPr/>
            <p:nvPr/>
          </p:nvSpPr>
          <p:spPr>
            <a:xfrm rot="19669888">
              <a:off x="9348300" y="7578407"/>
              <a:ext cx="447026" cy="39147"/>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755650"/>
                <a:gd name="connsiteY0" fmla="*/ 0 h 111125"/>
                <a:gd name="connsiteX1" fmla="*/ 47625 w 755650"/>
                <a:gd name="connsiteY1" fmla="*/ 41275 h 111125"/>
                <a:gd name="connsiteX2" fmla="*/ 120650 w 755650"/>
                <a:gd name="connsiteY2" fmla="*/ 111125 h 111125"/>
                <a:gd name="connsiteX3" fmla="*/ 171450 w 755650"/>
                <a:gd name="connsiteY3" fmla="*/ 104775 h 111125"/>
                <a:gd name="connsiteX4" fmla="*/ 238125 w 755650"/>
                <a:gd name="connsiteY4" fmla="*/ 63500 h 111125"/>
                <a:gd name="connsiteX5" fmla="*/ 317500 w 755650"/>
                <a:gd name="connsiteY5" fmla="*/ 25400 h 111125"/>
                <a:gd name="connsiteX6" fmla="*/ 403225 w 755650"/>
                <a:gd name="connsiteY6" fmla="*/ 25400 h 111125"/>
                <a:gd name="connsiteX7" fmla="*/ 530225 w 755650"/>
                <a:gd name="connsiteY7" fmla="*/ 19050 h 111125"/>
                <a:gd name="connsiteX8" fmla="*/ 638175 w 755650"/>
                <a:gd name="connsiteY8" fmla="*/ 19050 h 111125"/>
                <a:gd name="connsiteX9" fmla="*/ 688975 w 755650"/>
                <a:gd name="connsiteY9" fmla="*/ 19050 h 111125"/>
                <a:gd name="connsiteX10" fmla="*/ 717550 w 755650"/>
                <a:gd name="connsiteY10" fmla="*/ 19050 h 111125"/>
                <a:gd name="connsiteX11" fmla="*/ 755650 w 755650"/>
                <a:gd name="connsiteY11" fmla="*/ 57150 h 111125"/>
                <a:gd name="connsiteX0" fmla="*/ 0 w 755650"/>
                <a:gd name="connsiteY0" fmla="*/ 0 h 111125"/>
                <a:gd name="connsiteX1" fmla="*/ 120650 w 755650"/>
                <a:gd name="connsiteY1" fmla="*/ 111125 h 111125"/>
                <a:gd name="connsiteX2" fmla="*/ 171450 w 755650"/>
                <a:gd name="connsiteY2" fmla="*/ 104775 h 111125"/>
                <a:gd name="connsiteX3" fmla="*/ 238125 w 755650"/>
                <a:gd name="connsiteY3" fmla="*/ 63500 h 111125"/>
                <a:gd name="connsiteX4" fmla="*/ 317500 w 755650"/>
                <a:gd name="connsiteY4" fmla="*/ 25400 h 111125"/>
                <a:gd name="connsiteX5" fmla="*/ 403225 w 755650"/>
                <a:gd name="connsiteY5" fmla="*/ 25400 h 111125"/>
                <a:gd name="connsiteX6" fmla="*/ 530225 w 755650"/>
                <a:gd name="connsiteY6" fmla="*/ 19050 h 111125"/>
                <a:gd name="connsiteX7" fmla="*/ 638175 w 755650"/>
                <a:gd name="connsiteY7" fmla="*/ 19050 h 111125"/>
                <a:gd name="connsiteX8" fmla="*/ 688975 w 755650"/>
                <a:gd name="connsiteY8" fmla="*/ 19050 h 111125"/>
                <a:gd name="connsiteX9" fmla="*/ 717550 w 755650"/>
                <a:gd name="connsiteY9" fmla="*/ 19050 h 111125"/>
                <a:gd name="connsiteX10" fmla="*/ 755650 w 755650"/>
                <a:gd name="connsiteY10" fmla="*/ 57150 h 111125"/>
                <a:gd name="connsiteX0" fmla="*/ 0 w 635000"/>
                <a:gd name="connsiteY0" fmla="*/ 92075 h 92075"/>
                <a:gd name="connsiteX1" fmla="*/ 50800 w 635000"/>
                <a:gd name="connsiteY1" fmla="*/ 85725 h 92075"/>
                <a:gd name="connsiteX2" fmla="*/ 117475 w 635000"/>
                <a:gd name="connsiteY2" fmla="*/ 44450 h 92075"/>
                <a:gd name="connsiteX3" fmla="*/ 196850 w 635000"/>
                <a:gd name="connsiteY3" fmla="*/ 6350 h 92075"/>
                <a:gd name="connsiteX4" fmla="*/ 282575 w 635000"/>
                <a:gd name="connsiteY4" fmla="*/ 6350 h 92075"/>
                <a:gd name="connsiteX5" fmla="*/ 409575 w 635000"/>
                <a:gd name="connsiteY5" fmla="*/ 0 h 92075"/>
                <a:gd name="connsiteX6" fmla="*/ 517525 w 635000"/>
                <a:gd name="connsiteY6" fmla="*/ 0 h 92075"/>
                <a:gd name="connsiteX7" fmla="*/ 568325 w 635000"/>
                <a:gd name="connsiteY7" fmla="*/ 0 h 92075"/>
                <a:gd name="connsiteX8" fmla="*/ 596900 w 635000"/>
                <a:gd name="connsiteY8" fmla="*/ 0 h 92075"/>
                <a:gd name="connsiteX9" fmla="*/ 635000 w 635000"/>
                <a:gd name="connsiteY9" fmla="*/ 38100 h 92075"/>
                <a:gd name="connsiteX0" fmla="*/ 1 w 584201"/>
                <a:gd name="connsiteY0" fmla="*/ 85725 h 85725"/>
                <a:gd name="connsiteX1" fmla="*/ 66676 w 584201"/>
                <a:gd name="connsiteY1" fmla="*/ 44450 h 85725"/>
                <a:gd name="connsiteX2" fmla="*/ 146051 w 584201"/>
                <a:gd name="connsiteY2" fmla="*/ 6350 h 85725"/>
                <a:gd name="connsiteX3" fmla="*/ 231776 w 584201"/>
                <a:gd name="connsiteY3" fmla="*/ 6350 h 85725"/>
                <a:gd name="connsiteX4" fmla="*/ 358776 w 584201"/>
                <a:gd name="connsiteY4" fmla="*/ 0 h 85725"/>
                <a:gd name="connsiteX5" fmla="*/ 466726 w 584201"/>
                <a:gd name="connsiteY5" fmla="*/ 0 h 85725"/>
                <a:gd name="connsiteX6" fmla="*/ 517526 w 584201"/>
                <a:gd name="connsiteY6" fmla="*/ 0 h 85725"/>
                <a:gd name="connsiteX7" fmla="*/ 546101 w 584201"/>
                <a:gd name="connsiteY7" fmla="*/ 0 h 85725"/>
                <a:gd name="connsiteX8" fmla="*/ 584201 w 584201"/>
                <a:gd name="connsiteY8" fmla="*/ 38100 h 85725"/>
                <a:gd name="connsiteX0" fmla="*/ 0 w 517525"/>
                <a:gd name="connsiteY0" fmla="*/ 44450 h 44450"/>
                <a:gd name="connsiteX1" fmla="*/ 79375 w 517525"/>
                <a:gd name="connsiteY1" fmla="*/ 6350 h 44450"/>
                <a:gd name="connsiteX2" fmla="*/ 165100 w 517525"/>
                <a:gd name="connsiteY2" fmla="*/ 6350 h 44450"/>
                <a:gd name="connsiteX3" fmla="*/ 292100 w 517525"/>
                <a:gd name="connsiteY3" fmla="*/ 0 h 44450"/>
                <a:gd name="connsiteX4" fmla="*/ 400050 w 517525"/>
                <a:gd name="connsiteY4" fmla="*/ 0 h 44450"/>
                <a:gd name="connsiteX5" fmla="*/ 450850 w 517525"/>
                <a:gd name="connsiteY5" fmla="*/ 0 h 44450"/>
                <a:gd name="connsiteX6" fmla="*/ 479425 w 517525"/>
                <a:gd name="connsiteY6" fmla="*/ 0 h 44450"/>
                <a:gd name="connsiteX7" fmla="*/ 517525 w 517525"/>
                <a:gd name="connsiteY7" fmla="*/ 38100 h 44450"/>
                <a:gd name="connsiteX0" fmla="*/ 0 w 517525"/>
                <a:gd name="connsiteY0" fmla="*/ 44450 h 44450"/>
                <a:gd name="connsiteX1" fmla="*/ 82438 w 517525"/>
                <a:gd name="connsiteY1" fmla="*/ 34064 h 44450"/>
                <a:gd name="connsiteX2" fmla="*/ 165100 w 517525"/>
                <a:gd name="connsiteY2" fmla="*/ 6350 h 44450"/>
                <a:gd name="connsiteX3" fmla="*/ 292100 w 517525"/>
                <a:gd name="connsiteY3" fmla="*/ 0 h 44450"/>
                <a:gd name="connsiteX4" fmla="*/ 400050 w 517525"/>
                <a:gd name="connsiteY4" fmla="*/ 0 h 44450"/>
                <a:gd name="connsiteX5" fmla="*/ 450850 w 517525"/>
                <a:gd name="connsiteY5" fmla="*/ 0 h 44450"/>
                <a:gd name="connsiteX6" fmla="*/ 479425 w 517525"/>
                <a:gd name="connsiteY6" fmla="*/ 0 h 44450"/>
                <a:gd name="connsiteX7" fmla="*/ 517525 w 517525"/>
                <a:gd name="connsiteY7" fmla="*/ 38100 h 44450"/>
                <a:gd name="connsiteX0" fmla="*/ 9516 w 435087"/>
                <a:gd name="connsiteY0" fmla="*/ 36143 h 38100"/>
                <a:gd name="connsiteX1" fmla="*/ 0 w 435087"/>
                <a:gd name="connsiteY1" fmla="*/ 34064 h 38100"/>
                <a:gd name="connsiteX2" fmla="*/ 82662 w 435087"/>
                <a:gd name="connsiteY2" fmla="*/ 6350 h 38100"/>
                <a:gd name="connsiteX3" fmla="*/ 209662 w 435087"/>
                <a:gd name="connsiteY3" fmla="*/ 0 h 38100"/>
                <a:gd name="connsiteX4" fmla="*/ 317612 w 435087"/>
                <a:gd name="connsiteY4" fmla="*/ 0 h 38100"/>
                <a:gd name="connsiteX5" fmla="*/ 368412 w 435087"/>
                <a:gd name="connsiteY5" fmla="*/ 0 h 38100"/>
                <a:gd name="connsiteX6" fmla="*/ 396987 w 435087"/>
                <a:gd name="connsiteY6" fmla="*/ 0 h 38100"/>
                <a:gd name="connsiteX7" fmla="*/ 435087 w 435087"/>
                <a:gd name="connsiteY7" fmla="*/ 38100 h 38100"/>
                <a:gd name="connsiteX0" fmla="*/ 72330 w 497901"/>
                <a:gd name="connsiteY0" fmla="*/ 36143 h 64716"/>
                <a:gd name="connsiteX1" fmla="*/ -1 w 497901"/>
                <a:gd name="connsiteY1" fmla="*/ 64716 h 64716"/>
                <a:gd name="connsiteX2" fmla="*/ 145476 w 497901"/>
                <a:gd name="connsiteY2" fmla="*/ 6350 h 64716"/>
                <a:gd name="connsiteX3" fmla="*/ 272476 w 497901"/>
                <a:gd name="connsiteY3" fmla="*/ 0 h 64716"/>
                <a:gd name="connsiteX4" fmla="*/ 380426 w 497901"/>
                <a:gd name="connsiteY4" fmla="*/ 0 h 64716"/>
                <a:gd name="connsiteX5" fmla="*/ 431226 w 497901"/>
                <a:gd name="connsiteY5" fmla="*/ 0 h 64716"/>
                <a:gd name="connsiteX6" fmla="*/ 459801 w 497901"/>
                <a:gd name="connsiteY6" fmla="*/ 0 h 64716"/>
                <a:gd name="connsiteX7" fmla="*/ 497901 w 497901"/>
                <a:gd name="connsiteY7" fmla="*/ 38100 h 64716"/>
                <a:gd name="connsiteX0" fmla="*/ 0 w 425571"/>
                <a:gd name="connsiteY0" fmla="*/ 36143 h 317029"/>
                <a:gd name="connsiteX1" fmla="*/ 371336 w 425571"/>
                <a:gd name="connsiteY1" fmla="*/ 317029 h 317029"/>
                <a:gd name="connsiteX2" fmla="*/ 73146 w 425571"/>
                <a:gd name="connsiteY2" fmla="*/ 6350 h 317029"/>
                <a:gd name="connsiteX3" fmla="*/ 200146 w 425571"/>
                <a:gd name="connsiteY3" fmla="*/ 0 h 317029"/>
                <a:gd name="connsiteX4" fmla="*/ 308096 w 425571"/>
                <a:gd name="connsiteY4" fmla="*/ 0 h 317029"/>
                <a:gd name="connsiteX5" fmla="*/ 358896 w 425571"/>
                <a:gd name="connsiteY5" fmla="*/ 0 h 317029"/>
                <a:gd name="connsiteX6" fmla="*/ 387471 w 425571"/>
                <a:gd name="connsiteY6" fmla="*/ 0 h 317029"/>
                <a:gd name="connsiteX7" fmla="*/ 425571 w 425571"/>
                <a:gd name="connsiteY7" fmla="*/ 38100 h 317029"/>
                <a:gd name="connsiteX0" fmla="*/ 1 w 431326"/>
                <a:gd name="connsiteY0" fmla="*/ 44414 h 317029"/>
                <a:gd name="connsiteX1" fmla="*/ 377091 w 431326"/>
                <a:gd name="connsiteY1" fmla="*/ 317029 h 317029"/>
                <a:gd name="connsiteX2" fmla="*/ 78901 w 431326"/>
                <a:gd name="connsiteY2" fmla="*/ 6350 h 317029"/>
                <a:gd name="connsiteX3" fmla="*/ 205901 w 431326"/>
                <a:gd name="connsiteY3" fmla="*/ 0 h 317029"/>
                <a:gd name="connsiteX4" fmla="*/ 313851 w 431326"/>
                <a:gd name="connsiteY4" fmla="*/ 0 h 317029"/>
                <a:gd name="connsiteX5" fmla="*/ 364651 w 431326"/>
                <a:gd name="connsiteY5" fmla="*/ 0 h 317029"/>
                <a:gd name="connsiteX6" fmla="*/ 393226 w 431326"/>
                <a:gd name="connsiteY6" fmla="*/ 0 h 317029"/>
                <a:gd name="connsiteX7" fmla="*/ 431326 w 431326"/>
                <a:gd name="connsiteY7" fmla="*/ 38100 h 317029"/>
                <a:gd name="connsiteX0" fmla="*/ 0 w 431325"/>
                <a:gd name="connsiteY0" fmla="*/ 44414 h 44414"/>
                <a:gd name="connsiteX1" fmla="*/ 78900 w 431325"/>
                <a:gd name="connsiteY1" fmla="*/ 6350 h 44414"/>
                <a:gd name="connsiteX2" fmla="*/ 205900 w 431325"/>
                <a:gd name="connsiteY2" fmla="*/ 0 h 44414"/>
                <a:gd name="connsiteX3" fmla="*/ 313850 w 431325"/>
                <a:gd name="connsiteY3" fmla="*/ 0 h 44414"/>
                <a:gd name="connsiteX4" fmla="*/ 364650 w 431325"/>
                <a:gd name="connsiteY4" fmla="*/ 0 h 44414"/>
                <a:gd name="connsiteX5" fmla="*/ 393225 w 431325"/>
                <a:gd name="connsiteY5" fmla="*/ 0 h 44414"/>
                <a:gd name="connsiteX6" fmla="*/ 431325 w 431325"/>
                <a:gd name="connsiteY6" fmla="*/ 38100 h 44414"/>
                <a:gd name="connsiteX0" fmla="*/ 0 w 423543"/>
                <a:gd name="connsiteY0" fmla="*/ 28640 h 38100"/>
                <a:gd name="connsiteX1" fmla="*/ 71118 w 423543"/>
                <a:gd name="connsiteY1" fmla="*/ 6350 h 38100"/>
                <a:gd name="connsiteX2" fmla="*/ 198118 w 423543"/>
                <a:gd name="connsiteY2" fmla="*/ 0 h 38100"/>
                <a:gd name="connsiteX3" fmla="*/ 306068 w 423543"/>
                <a:gd name="connsiteY3" fmla="*/ 0 h 38100"/>
                <a:gd name="connsiteX4" fmla="*/ 356868 w 423543"/>
                <a:gd name="connsiteY4" fmla="*/ 0 h 38100"/>
                <a:gd name="connsiteX5" fmla="*/ 385443 w 423543"/>
                <a:gd name="connsiteY5" fmla="*/ 0 h 38100"/>
                <a:gd name="connsiteX6" fmla="*/ 423543 w 423543"/>
                <a:gd name="connsiteY6" fmla="*/ 38100 h 38100"/>
                <a:gd name="connsiteX0" fmla="*/ 0 w 431252"/>
                <a:gd name="connsiteY0" fmla="*/ 21370 h 38100"/>
                <a:gd name="connsiteX1" fmla="*/ 78827 w 431252"/>
                <a:gd name="connsiteY1" fmla="*/ 6350 h 38100"/>
                <a:gd name="connsiteX2" fmla="*/ 205827 w 431252"/>
                <a:gd name="connsiteY2" fmla="*/ 0 h 38100"/>
                <a:gd name="connsiteX3" fmla="*/ 313777 w 431252"/>
                <a:gd name="connsiteY3" fmla="*/ 0 h 38100"/>
                <a:gd name="connsiteX4" fmla="*/ 364577 w 431252"/>
                <a:gd name="connsiteY4" fmla="*/ 0 h 38100"/>
                <a:gd name="connsiteX5" fmla="*/ 393152 w 431252"/>
                <a:gd name="connsiteY5" fmla="*/ 0 h 38100"/>
                <a:gd name="connsiteX6" fmla="*/ 431252 w 431252"/>
                <a:gd name="connsiteY6" fmla="*/ 38100 h 38100"/>
                <a:gd name="connsiteX0" fmla="*/ 0 w 459877"/>
                <a:gd name="connsiteY0" fmla="*/ 16635 h 38100"/>
                <a:gd name="connsiteX1" fmla="*/ 107452 w 459877"/>
                <a:gd name="connsiteY1" fmla="*/ 6350 h 38100"/>
                <a:gd name="connsiteX2" fmla="*/ 234452 w 459877"/>
                <a:gd name="connsiteY2" fmla="*/ 0 h 38100"/>
                <a:gd name="connsiteX3" fmla="*/ 342402 w 459877"/>
                <a:gd name="connsiteY3" fmla="*/ 0 h 38100"/>
                <a:gd name="connsiteX4" fmla="*/ 393202 w 459877"/>
                <a:gd name="connsiteY4" fmla="*/ 0 h 38100"/>
                <a:gd name="connsiteX5" fmla="*/ 421777 w 459877"/>
                <a:gd name="connsiteY5" fmla="*/ 0 h 38100"/>
                <a:gd name="connsiteX6" fmla="*/ 459877 w 459877"/>
                <a:gd name="connsiteY6"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877" h="38100">
                  <a:moveTo>
                    <a:pt x="0" y="16635"/>
                  </a:moveTo>
                  <a:lnTo>
                    <a:pt x="107452" y="6350"/>
                  </a:lnTo>
                  <a:lnTo>
                    <a:pt x="234452" y="0"/>
                  </a:lnTo>
                  <a:lnTo>
                    <a:pt x="342402" y="0"/>
                  </a:lnTo>
                  <a:lnTo>
                    <a:pt x="393202" y="0"/>
                  </a:lnTo>
                  <a:lnTo>
                    <a:pt x="421777" y="0"/>
                  </a:lnTo>
                  <a:lnTo>
                    <a:pt x="459877" y="38100"/>
                  </a:lnTo>
                </a:path>
              </a:pathLst>
            </a:custGeom>
            <a:noFill/>
            <a:ln w="73025" cap="flat" cmpd="dbl" algn="ctr">
              <a:solidFill>
                <a:srgbClr val="FFFF00">
                  <a:alpha val="77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0" name="正方形/長方形 59">
              <a:extLst>
                <a:ext uri="{FF2B5EF4-FFF2-40B4-BE49-F238E27FC236}">
                  <a16:creationId xmlns:a16="http://schemas.microsoft.com/office/drawing/2014/main" id="{2D9036E3-7709-4E93-B689-082C57DF1115}"/>
                </a:ext>
              </a:extLst>
            </p:cNvPr>
            <p:cNvSpPr/>
            <p:nvPr/>
          </p:nvSpPr>
          <p:spPr>
            <a:xfrm>
              <a:off x="8595246" y="7233015"/>
              <a:ext cx="961110" cy="145970"/>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1" name="正方形/長方形 60">
              <a:extLst>
                <a:ext uri="{FF2B5EF4-FFF2-40B4-BE49-F238E27FC236}">
                  <a16:creationId xmlns:a16="http://schemas.microsoft.com/office/drawing/2014/main" id="{CA0517D2-9E1D-4D57-A392-31FF9CA11BA4}"/>
                </a:ext>
              </a:extLst>
            </p:cNvPr>
            <p:cNvSpPr/>
            <p:nvPr/>
          </p:nvSpPr>
          <p:spPr>
            <a:xfrm>
              <a:off x="9653497" y="7180615"/>
              <a:ext cx="932489" cy="133580"/>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cxnSp>
          <p:nvCxnSpPr>
            <p:cNvPr id="62" name="直線コネクタ 61">
              <a:extLst>
                <a:ext uri="{FF2B5EF4-FFF2-40B4-BE49-F238E27FC236}">
                  <a16:creationId xmlns:a16="http://schemas.microsoft.com/office/drawing/2014/main" id="{9BE7FC6B-006E-4AD5-BC96-724302246732}"/>
                </a:ext>
              </a:extLst>
            </p:cNvPr>
            <p:cNvCxnSpPr/>
            <p:nvPr/>
          </p:nvCxnSpPr>
          <p:spPr>
            <a:xfrm>
              <a:off x="8600933" y="7389277"/>
              <a:ext cx="857668" cy="291187"/>
            </a:xfrm>
            <a:prstGeom prst="line">
              <a:avLst/>
            </a:prstGeom>
            <a:noFill/>
            <a:ln w="12700" cap="flat" cmpd="sng" algn="ctr">
              <a:solidFill>
                <a:sysClr val="windowText" lastClr="000000"/>
              </a:solidFill>
              <a:prstDash val="solid"/>
            </a:ln>
            <a:effectLst/>
          </p:spPr>
        </p:cxnSp>
        <p:cxnSp>
          <p:nvCxnSpPr>
            <p:cNvPr id="63" name="直線コネクタ 62">
              <a:extLst>
                <a:ext uri="{FF2B5EF4-FFF2-40B4-BE49-F238E27FC236}">
                  <a16:creationId xmlns:a16="http://schemas.microsoft.com/office/drawing/2014/main" id="{AC91DBEA-FCB2-4EAA-BBCB-E2EB895C7348}"/>
                </a:ext>
              </a:extLst>
            </p:cNvPr>
            <p:cNvCxnSpPr>
              <a:endCxn id="59" idx="4"/>
            </p:cNvCxnSpPr>
            <p:nvPr/>
          </p:nvCxnSpPr>
          <p:spPr>
            <a:xfrm>
              <a:off x="9546736" y="7370621"/>
              <a:ext cx="148994" cy="126297"/>
            </a:xfrm>
            <a:prstGeom prst="line">
              <a:avLst/>
            </a:prstGeom>
            <a:noFill/>
            <a:ln w="12700" cap="flat" cmpd="sng" algn="ctr">
              <a:solidFill>
                <a:sysClr val="windowText" lastClr="000000"/>
              </a:solidFill>
              <a:prstDash val="solid"/>
            </a:ln>
            <a:effectLst/>
          </p:spPr>
        </p:cxnSp>
        <p:cxnSp>
          <p:nvCxnSpPr>
            <p:cNvPr id="64" name="直線コネクタ 63">
              <a:extLst>
                <a:ext uri="{FF2B5EF4-FFF2-40B4-BE49-F238E27FC236}">
                  <a16:creationId xmlns:a16="http://schemas.microsoft.com/office/drawing/2014/main" id="{3AD6A4A1-8312-492D-B11E-9EEEA5619628}"/>
                </a:ext>
              </a:extLst>
            </p:cNvPr>
            <p:cNvCxnSpPr>
              <a:endCxn id="59" idx="4"/>
            </p:cNvCxnSpPr>
            <p:nvPr/>
          </p:nvCxnSpPr>
          <p:spPr>
            <a:xfrm>
              <a:off x="9636583" y="7324553"/>
              <a:ext cx="59147" cy="172365"/>
            </a:xfrm>
            <a:prstGeom prst="line">
              <a:avLst/>
            </a:prstGeom>
            <a:noFill/>
            <a:ln w="12700" cap="flat" cmpd="sng" algn="ctr">
              <a:solidFill>
                <a:sysClr val="windowText" lastClr="000000"/>
              </a:solidFill>
              <a:prstDash val="solid"/>
            </a:ln>
            <a:effectLst/>
          </p:spPr>
        </p:cxnSp>
        <p:cxnSp>
          <p:nvCxnSpPr>
            <p:cNvPr id="65" name="直線コネクタ 64">
              <a:extLst>
                <a:ext uri="{FF2B5EF4-FFF2-40B4-BE49-F238E27FC236}">
                  <a16:creationId xmlns:a16="http://schemas.microsoft.com/office/drawing/2014/main" id="{8D8B8781-0AB1-41FF-AFBC-78373516B0AB}"/>
                </a:ext>
              </a:extLst>
            </p:cNvPr>
            <p:cNvCxnSpPr>
              <a:endCxn id="77" idx="8"/>
            </p:cNvCxnSpPr>
            <p:nvPr/>
          </p:nvCxnSpPr>
          <p:spPr>
            <a:xfrm flipH="1">
              <a:off x="10392986" y="7326968"/>
              <a:ext cx="193000" cy="210911"/>
            </a:xfrm>
            <a:prstGeom prst="line">
              <a:avLst/>
            </a:prstGeom>
            <a:noFill/>
            <a:ln w="12700" cap="flat" cmpd="sng" algn="ctr">
              <a:solidFill>
                <a:sysClr val="windowText" lastClr="000000"/>
              </a:solidFill>
              <a:prstDash val="solid"/>
            </a:ln>
            <a:effectLst/>
          </p:spPr>
        </p:cxnSp>
        <p:cxnSp>
          <p:nvCxnSpPr>
            <p:cNvPr id="66" name="直線コネクタ 65">
              <a:extLst>
                <a:ext uri="{FF2B5EF4-FFF2-40B4-BE49-F238E27FC236}">
                  <a16:creationId xmlns:a16="http://schemas.microsoft.com/office/drawing/2014/main" id="{8EBE5D29-4E72-4F8A-8BC8-41ED0F42880D}"/>
                </a:ext>
              </a:extLst>
            </p:cNvPr>
            <p:cNvCxnSpPr/>
            <p:nvPr/>
          </p:nvCxnSpPr>
          <p:spPr>
            <a:xfrm flipH="1">
              <a:off x="9313063" y="7420492"/>
              <a:ext cx="299523" cy="213404"/>
            </a:xfrm>
            <a:prstGeom prst="line">
              <a:avLst/>
            </a:prstGeom>
            <a:noFill/>
            <a:ln w="12700" cap="flat" cmpd="sng" algn="ctr">
              <a:solidFill>
                <a:sysClr val="windowText" lastClr="000000"/>
              </a:solidFill>
              <a:prstDash val="solid"/>
              <a:headEnd type="triangle" w="sm" len="sm"/>
              <a:tailEnd type="triangle" w="sm" len="sm"/>
            </a:ln>
            <a:effectLst/>
          </p:spPr>
        </p:cxnSp>
        <p:cxnSp>
          <p:nvCxnSpPr>
            <p:cNvPr id="67" name="直線コネクタ 66">
              <a:extLst>
                <a:ext uri="{FF2B5EF4-FFF2-40B4-BE49-F238E27FC236}">
                  <a16:creationId xmlns:a16="http://schemas.microsoft.com/office/drawing/2014/main" id="{028CE7C8-2CD0-4BFD-9813-BE2B583053A0}"/>
                </a:ext>
              </a:extLst>
            </p:cNvPr>
            <p:cNvCxnSpPr/>
            <p:nvPr/>
          </p:nvCxnSpPr>
          <p:spPr>
            <a:xfrm flipH="1">
              <a:off x="9678317" y="7433769"/>
              <a:ext cx="811169" cy="3350"/>
            </a:xfrm>
            <a:prstGeom prst="line">
              <a:avLst/>
            </a:prstGeom>
            <a:noFill/>
            <a:ln w="12700" cap="flat" cmpd="sng" algn="ctr">
              <a:solidFill>
                <a:sysClr val="windowText" lastClr="000000"/>
              </a:solidFill>
              <a:prstDash val="solid"/>
              <a:headEnd type="triangle" w="sm" len="sm"/>
              <a:tailEnd type="triangle" w="sm" len="sm"/>
            </a:ln>
            <a:effectLst/>
          </p:spPr>
        </p:cxnSp>
      </p:grpSp>
      <p:pic>
        <p:nvPicPr>
          <p:cNvPr id="81" name="図 80">
            <a:extLst>
              <a:ext uri="{FF2B5EF4-FFF2-40B4-BE49-F238E27FC236}">
                <a16:creationId xmlns:a16="http://schemas.microsoft.com/office/drawing/2014/main" id="{AB2DDD09-D840-41C6-998E-982B88496497}"/>
              </a:ext>
            </a:extLst>
          </p:cNvPr>
          <p:cNvPicPr>
            <a:picLocks noChangeAspect="1"/>
          </p:cNvPicPr>
          <p:nvPr/>
        </p:nvPicPr>
        <p:blipFill rotWithShape="1">
          <a:blip r:embed="rId2">
            <a:extLst>
              <a:ext uri="{28A0092B-C50C-407E-A947-70E740481C1C}">
                <a14:useLocalDpi xmlns:a14="http://schemas.microsoft.com/office/drawing/2010/main" val="0"/>
              </a:ext>
            </a:extLst>
          </a:blip>
          <a:srcRect l="53920" t="71588" r="4106" b="5730"/>
          <a:stretch/>
        </p:blipFill>
        <p:spPr>
          <a:xfrm>
            <a:off x="4308583" y="1373303"/>
            <a:ext cx="1618787" cy="1255289"/>
          </a:xfrm>
          <a:prstGeom prst="rect">
            <a:avLst/>
          </a:prstGeom>
        </p:spPr>
      </p:pic>
      <p:sp>
        <p:nvSpPr>
          <p:cNvPr id="82" name="正方形/長方形 81">
            <a:extLst>
              <a:ext uri="{FF2B5EF4-FFF2-40B4-BE49-F238E27FC236}">
                <a16:creationId xmlns:a16="http://schemas.microsoft.com/office/drawing/2014/main" id="{04ACFD94-25D0-48EB-936D-9D37B24588CD}"/>
              </a:ext>
            </a:extLst>
          </p:cNvPr>
          <p:cNvSpPr/>
          <p:nvPr/>
        </p:nvSpPr>
        <p:spPr>
          <a:xfrm>
            <a:off x="6435416" y="2141869"/>
            <a:ext cx="1980029" cy="307777"/>
          </a:xfrm>
          <a:prstGeom prst="rect">
            <a:avLst/>
          </a:prstGeom>
        </p:spPr>
        <p:txBody>
          <a:bodyPr wrap="none">
            <a:spAutoFit/>
          </a:bodyPr>
          <a:lstStyle/>
          <a:p>
            <a:r>
              <a:rPr lang="ja-JP" altLang="en-US" sz="1400" b="1" dirty="0"/>
              <a:t>大阪都市再生環状道路</a:t>
            </a:r>
          </a:p>
        </p:txBody>
      </p:sp>
      <p:sp>
        <p:nvSpPr>
          <p:cNvPr id="85" name="正方形/長方形 84">
            <a:extLst>
              <a:ext uri="{FF2B5EF4-FFF2-40B4-BE49-F238E27FC236}">
                <a16:creationId xmlns:a16="http://schemas.microsoft.com/office/drawing/2014/main" id="{4AE9648E-5DF3-4DCC-B7F5-464B9F6BCD2E}"/>
              </a:ext>
            </a:extLst>
          </p:cNvPr>
          <p:cNvSpPr/>
          <p:nvPr/>
        </p:nvSpPr>
        <p:spPr>
          <a:xfrm>
            <a:off x="4847233" y="6517684"/>
            <a:ext cx="4705079" cy="276999"/>
          </a:xfrm>
          <a:prstGeom prst="rect">
            <a:avLst/>
          </a:prstGeom>
          <a:solidFill>
            <a:schemeClr val="bg1"/>
          </a:solidFill>
        </p:spPr>
        <p:txBody>
          <a:bodyPr wrap="square">
            <a:spAutoFit/>
          </a:bodyPr>
          <a:lstStyle/>
          <a:p>
            <a:r>
              <a:rPr lang="ja-JP" altLang="en-US" sz="1200" dirty="0"/>
              <a:t>出所：データで見る「大阪の成長戦略」</a:t>
            </a:r>
            <a:r>
              <a:rPr lang="en-US" altLang="ja-JP" sz="1200" dirty="0"/>
              <a:t>2020</a:t>
            </a:r>
            <a:r>
              <a:rPr lang="ja-JP" altLang="en-US" sz="1200" dirty="0"/>
              <a:t>年（令和</a:t>
            </a:r>
            <a:r>
              <a:rPr lang="en-US" altLang="ja-JP" sz="1200" dirty="0"/>
              <a:t>2</a:t>
            </a:r>
            <a:r>
              <a:rPr lang="ja-JP" altLang="en-US" sz="1200" dirty="0"/>
              <a:t>年）</a:t>
            </a:r>
            <a:r>
              <a:rPr lang="en-US" altLang="ja-JP" sz="1200" dirty="0"/>
              <a:t>12</a:t>
            </a:r>
            <a:r>
              <a:rPr lang="ja-JP" altLang="en-US" sz="1200" dirty="0"/>
              <a:t>月版</a:t>
            </a:r>
            <a:endParaRPr lang="en-US" altLang="ja-JP" sz="1200" dirty="0"/>
          </a:p>
        </p:txBody>
      </p:sp>
      <p:sp>
        <p:nvSpPr>
          <p:cNvPr id="83" name="スライド番号プレースホルダー 2">
            <a:extLst>
              <a:ext uri="{FF2B5EF4-FFF2-40B4-BE49-F238E27FC236}">
                <a16:creationId xmlns:a16="http://schemas.microsoft.com/office/drawing/2014/main" id="{5659A092-E11F-497D-A7D8-646E82BDF745}"/>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51</a:t>
            </a:fld>
            <a:endParaRPr kumimoji="1" lang="ja-JP" altLang="en-US" dirty="0"/>
          </a:p>
        </p:txBody>
      </p:sp>
    </p:spTree>
    <p:extLst>
      <p:ext uri="{BB962C8B-B14F-4D97-AF65-F5344CB8AC3E}">
        <p14:creationId xmlns:p14="http://schemas.microsoft.com/office/powerpoint/2010/main" val="36035630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3B32A3C-6A1D-429F-8AB8-179685EA93C5}"/>
              </a:ext>
            </a:extLst>
          </p:cNvPr>
          <p:cNvSpPr/>
          <p:nvPr/>
        </p:nvSpPr>
        <p:spPr>
          <a:xfrm>
            <a:off x="3450029" y="3133665"/>
            <a:ext cx="3005951" cy="400110"/>
          </a:xfrm>
          <a:prstGeom prst="rect">
            <a:avLst/>
          </a:prstGeom>
        </p:spPr>
        <p:txBody>
          <a:bodyPr wrap="none">
            <a:spAutoFit/>
          </a:bodyPr>
          <a:lstStyle/>
          <a:p>
            <a:pPr algn="ctr"/>
            <a:r>
              <a:rPr lang="ja-JP" altLang="en-US" sz="2000" dirty="0"/>
              <a:t>（６）安全・安心の確保</a:t>
            </a:r>
          </a:p>
        </p:txBody>
      </p:sp>
      <p:sp>
        <p:nvSpPr>
          <p:cNvPr id="4" name="スライド番号プレースホルダー 2">
            <a:extLst>
              <a:ext uri="{FF2B5EF4-FFF2-40B4-BE49-F238E27FC236}">
                <a16:creationId xmlns:a16="http://schemas.microsoft.com/office/drawing/2014/main" id="{2659B1A4-6F36-4FA9-BB2E-6A28BFD7D56E}"/>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52</a:t>
            </a:fld>
            <a:endParaRPr kumimoji="1" lang="ja-JP" altLang="en-US" dirty="0"/>
          </a:p>
        </p:txBody>
      </p:sp>
    </p:spTree>
    <p:extLst>
      <p:ext uri="{BB962C8B-B14F-4D97-AF65-F5344CB8AC3E}">
        <p14:creationId xmlns:p14="http://schemas.microsoft.com/office/powerpoint/2010/main" val="6120662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グラフ&#10;&#10;自動的に生成された説明">
            <a:extLst>
              <a:ext uri="{FF2B5EF4-FFF2-40B4-BE49-F238E27FC236}">
                <a16:creationId xmlns:a16="http://schemas.microsoft.com/office/drawing/2014/main" id="{4F924D95-1D92-4658-813A-A83B4F213AD9}"/>
              </a:ext>
            </a:extLst>
          </p:cNvPr>
          <p:cNvPicPr>
            <a:picLocks noChangeAspect="1"/>
          </p:cNvPicPr>
          <p:nvPr/>
        </p:nvPicPr>
        <p:blipFill rotWithShape="1">
          <a:blip r:embed="rId2">
            <a:extLst>
              <a:ext uri="{28A0092B-C50C-407E-A947-70E740481C1C}">
                <a14:useLocalDpi xmlns:a14="http://schemas.microsoft.com/office/drawing/2010/main" val="0"/>
              </a:ext>
            </a:extLst>
          </a:blip>
          <a:srcRect l="51050"/>
          <a:stretch/>
        </p:blipFill>
        <p:spPr>
          <a:xfrm>
            <a:off x="666924" y="1403472"/>
            <a:ext cx="3985162" cy="2343150"/>
          </a:xfrm>
          <a:prstGeom prst="rect">
            <a:avLst/>
          </a:prstGeom>
        </p:spPr>
      </p:pic>
      <p:pic>
        <p:nvPicPr>
          <p:cNvPr id="14" name="図 13" descr="タイムライン&#10;&#10;自動的に生成された説明">
            <a:extLst>
              <a:ext uri="{FF2B5EF4-FFF2-40B4-BE49-F238E27FC236}">
                <a16:creationId xmlns:a16="http://schemas.microsoft.com/office/drawing/2014/main" id="{501FC4C6-1E09-4AF3-8F31-A3F2C05F5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449587"/>
            <a:ext cx="3814354" cy="2197497"/>
          </a:xfrm>
          <a:prstGeom prst="rect">
            <a:avLst/>
          </a:prstGeom>
        </p:spPr>
      </p:pic>
      <p:pic>
        <p:nvPicPr>
          <p:cNvPr id="12" name="図 11" descr="グラフィカル ユーザー インターフェイス, タイムライン&#10;&#10;自動的に生成された説明">
            <a:extLst>
              <a:ext uri="{FF2B5EF4-FFF2-40B4-BE49-F238E27FC236}">
                <a16:creationId xmlns:a16="http://schemas.microsoft.com/office/drawing/2014/main" id="{C244F3FF-8BAC-4F52-A268-C8C3EB139B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2382" y="3488268"/>
            <a:ext cx="6043068" cy="3127553"/>
          </a:xfrm>
          <a:prstGeom prst="rect">
            <a:avLst/>
          </a:prstGeom>
        </p:spPr>
      </p:pic>
      <p:sp>
        <p:nvSpPr>
          <p:cNvPr id="4" name="正方形/長方形 3">
            <a:extLst>
              <a:ext uri="{FF2B5EF4-FFF2-40B4-BE49-F238E27FC236}">
                <a16:creationId xmlns:a16="http://schemas.microsoft.com/office/drawing/2014/main" id="{CE25E307-78D6-4631-B553-522745ABF8D0}"/>
              </a:ext>
            </a:extLst>
          </p:cNvPr>
          <p:cNvSpPr/>
          <p:nvPr/>
        </p:nvSpPr>
        <p:spPr>
          <a:xfrm>
            <a:off x="222322" y="138824"/>
            <a:ext cx="5032147" cy="369332"/>
          </a:xfrm>
          <a:prstGeom prst="rect">
            <a:avLst/>
          </a:prstGeom>
        </p:spPr>
        <p:txBody>
          <a:bodyPr wrap="none">
            <a:spAutoFit/>
          </a:bodyPr>
          <a:lstStyle/>
          <a:p>
            <a:r>
              <a:rPr lang="en-US" altLang="ja-JP" dirty="0">
                <a:latin typeface="ＭＳ ゴシック" panose="020B0609070205080204" pitchFamily="49" charset="-128"/>
                <a:ea typeface="ＭＳ ゴシック" panose="020B0609070205080204" pitchFamily="49" charset="-128"/>
              </a:rPr>
              <a:t>P35</a:t>
            </a:r>
            <a:r>
              <a:rPr lang="ja-JP" altLang="en-US" dirty="0">
                <a:latin typeface="ＭＳ ゴシック" panose="020B0609070205080204" pitchFamily="49" charset="-128"/>
                <a:ea typeface="ＭＳ ゴシック" panose="020B0609070205080204" pitchFamily="49" charset="-128"/>
              </a:rPr>
              <a:t>　来阪外客数の推移 </a:t>
            </a:r>
            <a:r>
              <a:rPr lang="ja-JP" altLang="en-US" dirty="0">
                <a:solidFill>
                  <a:srgbClr val="FF0000"/>
                </a:solidFill>
                <a:latin typeface="ＭＳ ゴシック" panose="020B0609070205080204" pitchFamily="49" charset="-128"/>
                <a:ea typeface="ＭＳ ゴシック" panose="020B0609070205080204" pitchFamily="49" charset="-128"/>
              </a:rPr>
              <a:t>来阪外国人客数の推移</a:t>
            </a:r>
          </a:p>
        </p:txBody>
      </p:sp>
      <p:sp>
        <p:nvSpPr>
          <p:cNvPr id="8" name="正方形/長方形 7">
            <a:extLst>
              <a:ext uri="{FF2B5EF4-FFF2-40B4-BE49-F238E27FC236}">
                <a16:creationId xmlns:a16="http://schemas.microsoft.com/office/drawing/2014/main" id="{EA5C7DB3-5C03-46C4-8C4A-33F6314B89A5}"/>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自然災害の激甚化・頻発化</a:t>
            </a:r>
          </a:p>
        </p:txBody>
      </p:sp>
      <p:sp>
        <p:nvSpPr>
          <p:cNvPr id="9" name="正方形/長方形 8">
            <a:extLst>
              <a:ext uri="{FF2B5EF4-FFF2-40B4-BE49-F238E27FC236}">
                <a16:creationId xmlns:a16="http://schemas.microsoft.com/office/drawing/2014/main" id="{4F441E71-9166-4A07-AE6C-45F5D5A312F1}"/>
              </a:ext>
            </a:extLst>
          </p:cNvPr>
          <p:cNvSpPr/>
          <p:nvPr/>
        </p:nvSpPr>
        <p:spPr>
          <a:xfrm>
            <a:off x="150539" y="704315"/>
            <a:ext cx="9555436" cy="584775"/>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b="0" i="0" dirty="0">
                <a:solidFill>
                  <a:srgbClr val="000000"/>
                </a:solidFill>
                <a:effectLst/>
                <a:latin typeface="ＭＳ ゴシック" panose="020B0609070205080204" pitchFamily="49" charset="-128"/>
                <a:ea typeface="ＭＳ ゴシック" panose="020B0609070205080204" pitchFamily="49" charset="-128"/>
              </a:rPr>
              <a:t>短時間強雨の回数を「</a:t>
            </a:r>
            <a:r>
              <a:rPr lang="en-US" altLang="ja-JP" sz="1600" b="0" i="0" dirty="0">
                <a:solidFill>
                  <a:srgbClr val="000000"/>
                </a:solidFill>
                <a:effectLst/>
                <a:latin typeface="ＭＳ ゴシック" panose="020B0609070205080204" pitchFamily="49" charset="-128"/>
                <a:ea typeface="ＭＳ ゴシック" panose="020B0609070205080204" pitchFamily="49" charset="-128"/>
              </a:rPr>
              <a:t>1976</a:t>
            </a:r>
            <a:r>
              <a:rPr lang="ja-JP" altLang="en-US" sz="1600" b="0" i="0" dirty="0">
                <a:solidFill>
                  <a:srgbClr val="000000"/>
                </a:solidFill>
                <a:effectLst/>
                <a:latin typeface="ＭＳ ゴシック" panose="020B0609070205080204" pitchFamily="49" charset="-128"/>
                <a:ea typeface="ＭＳ ゴシック" panose="020B0609070205080204" pitchFamily="49" charset="-128"/>
              </a:rPr>
              <a:t>～</a:t>
            </a:r>
            <a:r>
              <a:rPr lang="en-US" altLang="ja-JP" sz="1600" b="0" i="0" dirty="0">
                <a:solidFill>
                  <a:srgbClr val="000000"/>
                </a:solidFill>
                <a:effectLst/>
                <a:latin typeface="ＭＳ ゴシック" panose="020B0609070205080204" pitchFamily="49" charset="-128"/>
                <a:ea typeface="ＭＳ ゴシック" panose="020B0609070205080204" pitchFamily="49" charset="-128"/>
              </a:rPr>
              <a:t>1985</a:t>
            </a:r>
            <a:r>
              <a:rPr lang="ja-JP" altLang="en-US" sz="1600" b="0" i="0" dirty="0">
                <a:solidFill>
                  <a:srgbClr val="000000"/>
                </a:solidFill>
                <a:effectLst/>
                <a:latin typeface="ＭＳ ゴシック" panose="020B0609070205080204" pitchFamily="49" charset="-128"/>
                <a:ea typeface="ＭＳ ゴシック" panose="020B0609070205080204" pitchFamily="49" charset="-128"/>
              </a:rPr>
              <a:t>年」と「</a:t>
            </a:r>
            <a:r>
              <a:rPr lang="en-US" altLang="ja-JP" sz="1600" b="0" i="0" dirty="0">
                <a:solidFill>
                  <a:srgbClr val="000000"/>
                </a:solidFill>
                <a:effectLst/>
                <a:latin typeface="ＭＳ ゴシック" panose="020B0609070205080204" pitchFamily="49" charset="-128"/>
                <a:ea typeface="ＭＳ ゴシック" panose="020B0609070205080204" pitchFamily="49" charset="-128"/>
              </a:rPr>
              <a:t>2010</a:t>
            </a:r>
            <a:r>
              <a:rPr lang="ja-JP" altLang="en-US" sz="1600" dirty="0">
                <a:solidFill>
                  <a:srgbClr val="000000"/>
                </a:solidFill>
                <a:latin typeface="ＭＳ ゴシック" panose="020B0609070205080204" pitchFamily="49" charset="-128"/>
                <a:ea typeface="ＭＳ ゴシック" panose="020B0609070205080204" pitchFamily="49" charset="-128"/>
              </a:rPr>
              <a:t>～</a:t>
            </a:r>
            <a:r>
              <a:rPr lang="en-US" altLang="ja-JP" sz="1600" b="0" i="0" dirty="0">
                <a:solidFill>
                  <a:srgbClr val="000000"/>
                </a:solidFill>
                <a:effectLst/>
                <a:latin typeface="ＭＳ ゴシック" panose="020B0609070205080204" pitchFamily="49" charset="-128"/>
                <a:ea typeface="ＭＳ ゴシック" panose="020B0609070205080204" pitchFamily="49" charset="-128"/>
              </a:rPr>
              <a:t>2019</a:t>
            </a:r>
            <a:r>
              <a:rPr lang="ja-JP" altLang="en-US" sz="1600" b="0" i="0" dirty="0">
                <a:solidFill>
                  <a:srgbClr val="000000"/>
                </a:solidFill>
                <a:effectLst/>
                <a:latin typeface="ＭＳ ゴシック" panose="020B0609070205080204" pitchFamily="49" charset="-128"/>
                <a:ea typeface="ＭＳ ゴシック" panose="020B0609070205080204" pitchFamily="49" charset="-128"/>
              </a:rPr>
              <a:t>年」で比較すると約</a:t>
            </a:r>
            <a:r>
              <a:rPr lang="en-US" altLang="ja-JP" sz="1600" b="0" i="0" dirty="0">
                <a:solidFill>
                  <a:srgbClr val="000000"/>
                </a:solidFill>
                <a:effectLst/>
                <a:latin typeface="ＭＳ ゴシック" panose="020B0609070205080204" pitchFamily="49" charset="-128"/>
                <a:ea typeface="ＭＳ ゴシック" panose="020B0609070205080204" pitchFamily="49" charset="-128"/>
              </a:rPr>
              <a:t>1.4</a:t>
            </a:r>
            <a:r>
              <a:rPr lang="ja-JP" altLang="en-US" sz="1600" b="0" i="0" dirty="0">
                <a:solidFill>
                  <a:srgbClr val="000000"/>
                </a:solidFill>
                <a:effectLst/>
                <a:latin typeface="ＭＳ ゴシック" panose="020B0609070205080204" pitchFamily="49" charset="-128"/>
                <a:ea typeface="ＭＳ ゴシック" panose="020B0609070205080204" pitchFamily="49" charset="-128"/>
              </a:rPr>
              <a:t>倍に。</a:t>
            </a:r>
            <a:endParaRPr lang="en-US" altLang="ja-JP" sz="1600" b="0" i="0" dirty="0">
              <a:solidFill>
                <a:srgbClr val="000000"/>
              </a:solidFill>
              <a:effectLst/>
              <a:latin typeface="ＭＳ ゴシック" panose="020B0609070205080204" pitchFamily="49" charset="-128"/>
              <a:ea typeface="ＭＳ ゴシック" panose="020B0609070205080204" pitchFamily="49" charset="-128"/>
            </a:endParaRPr>
          </a:p>
          <a:p>
            <a:pPr marL="285750" indent="-285750">
              <a:buFont typeface="Wingdings" panose="05000000000000000000" pitchFamily="2" charset="2"/>
              <a:buChar char="l"/>
            </a:pPr>
            <a:r>
              <a:rPr lang="ja-JP" altLang="en-US" sz="1600" b="0" i="0" dirty="0">
                <a:solidFill>
                  <a:srgbClr val="000000"/>
                </a:solidFill>
                <a:effectLst/>
                <a:latin typeface="ＭＳ ゴシック" panose="020B0609070205080204" pitchFamily="49" charset="-128"/>
                <a:ea typeface="ＭＳ ゴシック" panose="020B0609070205080204" pitchFamily="49" charset="-128"/>
              </a:rPr>
              <a:t>雨の降り方に関連して、土砂災害の発生回数も近年増加傾向。</a:t>
            </a:r>
            <a:endParaRPr lang="ja-JP" altLang="en-US" sz="1600" dirty="0">
              <a:latin typeface="ＭＳ ゴシック" panose="020B0609070205080204" pitchFamily="49" charset="-128"/>
              <a:ea typeface="ＭＳ ゴシック" panose="020B0609070205080204" pitchFamily="49" charset="-128"/>
            </a:endParaRPr>
          </a:p>
        </p:txBody>
      </p:sp>
      <p:sp>
        <p:nvSpPr>
          <p:cNvPr id="10" name="スライド番号プレースホルダー 2">
            <a:extLst>
              <a:ext uri="{FF2B5EF4-FFF2-40B4-BE49-F238E27FC236}">
                <a16:creationId xmlns:a16="http://schemas.microsoft.com/office/drawing/2014/main" id="{39791CB1-B115-460A-98D5-F5E3A4DD652D}"/>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53</a:t>
            </a:fld>
            <a:endParaRPr kumimoji="1" lang="ja-JP" altLang="en-US" dirty="0"/>
          </a:p>
        </p:txBody>
      </p:sp>
      <p:sp>
        <p:nvSpPr>
          <p:cNvPr id="17" name="正方形/長方形 16">
            <a:extLst>
              <a:ext uri="{FF2B5EF4-FFF2-40B4-BE49-F238E27FC236}">
                <a16:creationId xmlns:a16="http://schemas.microsoft.com/office/drawing/2014/main" id="{DD00FCDF-3D13-4B52-BC4B-4AD5E48AD8B7}"/>
              </a:ext>
            </a:extLst>
          </p:cNvPr>
          <p:cNvSpPr/>
          <p:nvPr/>
        </p:nvSpPr>
        <p:spPr>
          <a:xfrm>
            <a:off x="1191336" y="1334402"/>
            <a:ext cx="3094117" cy="253916"/>
          </a:xfrm>
          <a:prstGeom prst="rect">
            <a:avLst/>
          </a:prstGeom>
          <a:solidFill>
            <a:schemeClr val="bg1"/>
          </a:solidFill>
        </p:spPr>
        <p:txBody>
          <a:bodyPr wrap="none">
            <a:spAutoFit/>
          </a:bodyPr>
          <a:lstStyle/>
          <a:p>
            <a:r>
              <a:rPr lang="ja-JP" altLang="en-US" sz="1050" b="1" dirty="0"/>
              <a:t>全国（アメダス）降水量</a:t>
            </a:r>
            <a:r>
              <a:rPr lang="en-US" altLang="ja-JP" sz="1050" b="1" dirty="0"/>
              <a:t>50mm/h</a:t>
            </a:r>
            <a:r>
              <a:rPr lang="ja-JP" altLang="en-US" sz="1050" b="1" dirty="0"/>
              <a:t>以上の発生回数</a:t>
            </a:r>
          </a:p>
        </p:txBody>
      </p:sp>
      <p:sp>
        <p:nvSpPr>
          <p:cNvPr id="19" name="正方形/長方形 18">
            <a:extLst>
              <a:ext uri="{FF2B5EF4-FFF2-40B4-BE49-F238E27FC236}">
                <a16:creationId xmlns:a16="http://schemas.microsoft.com/office/drawing/2014/main" id="{DC376A05-17B4-419C-B318-5D19F2FFA392}"/>
              </a:ext>
            </a:extLst>
          </p:cNvPr>
          <p:cNvSpPr/>
          <p:nvPr/>
        </p:nvSpPr>
        <p:spPr>
          <a:xfrm>
            <a:off x="6063781" y="1310713"/>
            <a:ext cx="1800493" cy="253916"/>
          </a:xfrm>
          <a:prstGeom prst="rect">
            <a:avLst/>
          </a:prstGeom>
          <a:solidFill>
            <a:schemeClr val="bg1"/>
          </a:solidFill>
        </p:spPr>
        <p:txBody>
          <a:bodyPr wrap="none">
            <a:spAutoFit/>
          </a:bodyPr>
          <a:lstStyle/>
          <a:p>
            <a:r>
              <a:rPr lang="ja-JP" altLang="en-US" sz="1050" b="1" dirty="0"/>
              <a:t>土砂災害の発生件数の推移</a:t>
            </a:r>
          </a:p>
        </p:txBody>
      </p:sp>
      <p:sp>
        <p:nvSpPr>
          <p:cNvPr id="11" name="正方形/長方形 10">
            <a:extLst>
              <a:ext uri="{FF2B5EF4-FFF2-40B4-BE49-F238E27FC236}">
                <a16:creationId xmlns:a16="http://schemas.microsoft.com/office/drawing/2014/main" id="{2C994F1C-4751-42DE-B936-088219964066}"/>
              </a:ext>
            </a:extLst>
          </p:cNvPr>
          <p:cNvSpPr/>
          <p:nvPr/>
        </p:nvSpPr>
        <p:spPr>
          <a:xfrm>
            <a:off x="7310371" y="6524993"/>
            <a:ext cx="2333897" cy="276999"/>
          </a:xfrm>
          <a:prstGeom prst="rect">
            <a:avLst/>
          </a:prstGeom>
          <a:solidFill>
            <a:schemeClr val="bg1"/>
          </a:solidFill>
        </p:spPr>
        <p:txBody>
          <a:bodyPr wrap="square">
            <a:spAutoFit/>
          </a:bodyPr>
          <a:lstStyle/>
          <a:p>
            <a:r>
              <a:rPr lang="ja-JP" altLang="en-US" sz="1200" dirty="0"/>
              <a:t>出所：国土交通白書　２０２０</a:t>
            </a:r>
            <a:endParaRPr lang="en-US" altLang="ja-JP" sz="1200" dirty="0"/>
          </a:p>
        </p:txBody>
      </p:sp>
    </p:spTree>
    <p:extLst>
      <p:ext uri="{BB962C8B-B14F-4D97-AF65-F5344CB8AC3E}">
        <p14:creationId xmlns:p14="http://schemas.microsoft.com/office/powerpoint/2010/main" val="3116514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222322" y="138824"/>
            <a:ext cx="5032147" cy="369332"/>
          </a:xfrm>
          <a:prstGeom prst="rect">
            <a:avLst/>
          </a:prstGeom>
        </p:spPr>
        <p:txBody>
          <a:bodyPr wrap="none">
            <a:spAutoFit/>
          </a:bodyPr>
          <a:lstStyle/>
          <a:p>
            <a:r>
              <a:rPr lang="en-US" altLang="ja-JP" dirty="0">
                <a:latin typeface="ＭＳ ゴシック" panose="020B0609070205080204" pitchFamily="49" charset="-128"/>
                <a:ea typeface="ＭＳ ゴシック" panose="020B0609070205080204" pitchFamily="49" charset="-128"/>
              </a:rPr>
              <a:t>P35</a:t>
            </a:r>
            <a:r>
              <a:rPr lang="ja-JP" altLang="en-US" dirty="0">
                <a:latin typeface="ＭＳ ゴシック" panose="020B0609070205080204" pitchFamily="49" charset="-128"/>
                <a:ea typeface="ＭＳ ゴシック" panose="020B0609070205080204" pitchFamily="49" charset="-128"/>
              </a:rPr>
              <a:t>　来阪外客数の推移 </a:t>
            </a:r>
            <a:r>
              <a:rPr lang="ja-JP" altLang="en-US" dirty="0">
                <a:solidFill>
                  <a:srgbClr val="FF0000"/>
                </a:solidFill>
                <a:latin typeface="ＭＳ ゴシック" panose="020B0609070205080204" pitchFamily="49" charset="-128"/>
                <a:ea typeface="ＭＳ ゴシック" panose="020B0609070205080204" pitchFamily="49" charset="-128"/>
              </a:rPr>
              <a:t>来阪外国人客数の推移</a:t>
            </a:r>
          </a:p>
        </p:txBody>
      </p:sp>
      <p:sp>
        <p:nvSpPr>
          <p:cNvPr id="8" name="正方形/長方形 7">
            <a:extLst>
              <a:ext uri="{FF2B5EF4-FFF2-40B4-BE49-F238E27FC236}">
                <a16:creationId xmlns:a16="http://schemas.microsoft.com/office/drawing/2014/main" id="{EA5C7DB3-5C03-46C4-8C4A-33F6314B89A5}"/>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高度経済成長期以降に整備されたインフラの老朽化</a:t>
            </a:r>
          </a:p>
        </p:txBody>
      </p:sp>
      <p:sp>
        <p:nvSpPr>
          <p:cNvPr id="9" name="正方形/長方形 8">
            <a:extLst>
              <a:ext uri="{FF2B5EF4-FFF2-40B4-BE49-F238E27FC236}">
                <a16:creationId xmlns:a16="http://schemas.microsoft.com/office/drawing/2014/main" id="{4F441E71-9166-4A07-AE6C-45F5D5A312F1}"/>
              </a:ext>
            </a:extLst>
          </p:cNvPr>
          <p:cNvSpPr/>
          <p:nvPr/>
        </p:nvSpPr>
        <p:spPr>
          <a:xfrm>
            <a:off x="150539" y="704315"/>
            <a:ext cx="9555436" cy="830997"/>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大阪府管理の橋梁は、</a:t>
            </a:r>
            <a:r>
              <a:rPr lang="en-US" altLang="ja-JP" sz="1600" dirty="0">
                <a:latin typeface="ＭＳ ゴシック" panose="020B0609070205080204" pitchFamily="49" charset="-128"/>
                <a:ea typeface="ＭＳ ゴシック" panose="020B0609070205080204" pitchFamily="49" charset="-128"/>
              </a:rPr>
              <a:t>1970</a:t>
            </a:r>
            <a:r>
              <a:rPr lang="ja-JP" altLang="en-US" sz="1600" dirty="0">
                <a:latin typeface="ＭＳ ゴシック" panose="020B0609070205080204" pitchFamily="49" charset="-128"/>
                <a:ea typeface="ＭＳ ゴシック" panose="020B0609070205080204" pitchFamily="49" charset="-128"/>
              </a:rPr>
              <a:t>年大阪万博の開催にあわせた主要な幹線道路整備の際に多く建設され、全国平均より高齢化が進んでおり、</a:t>
            </a:r>
            <a:r>
              <a:rPr lang="en-US" altLang="ja-JP" sz="1600" dirty="0">
                <a:latin typeface="ＭＳ ゴシック" panose="020B0609070205080204" pitchFamily="49" charset="-128"/>
                <a:ea typeface="ＭＳ ゴシック" panose="020B0609070205080204" pitchFamily="49" charset="-128"/>
              </a:rPr>
              <a:t>2034</a:t>
            </a:r>
            <a:r>
              <a:rPr lang="ja-JP" altLang="en-US" sz="1600" dirty="0">
                <a:latin typeface="ＭＳ ゴシック" panose="020B0609070205080204" pitchFamily="49" charset="-128"/>
                <a:ea typeface="ＭＳ ゴシック" panose="020B0609070205080204" pitchFamily="49" charset="-128"/>
              </a:rPr>
              <a:t>年には約</a:t>
            </a:r>
            <a:r>
              <a:rPr lang="en-US" altLang="ja-JP" sz="1600" dirty="0">
                <a:latin typeface="ＭＳ ゴシック" panose="020B0609070205080204" pitchFamily="49" charset="-128"/>
                <a:ea typeface="ＭＳ ゴシック" panose="020B0609070205080204" pitchFamily="49" charset="-128"/>
              </a:rPr>
              <a:t>7</a:t>
            </a:r>
            <a:r>
              <a:rPr lang="ja-JP" altLang="en-US" sz="1600" dirty="0">
                <a:latin typeface="ＭＳ ゴシック" panose="020B0609070205080204" pitchFamily="49" charset="-128"/>
                <a:ea typeface="ＭＳ ゴシック" panose="020B0609070205080204" pitchFamily="49" charset="-128"/>
              </a:rPr>
              <a:t>割の橋梁が橋齢</a:t>
            </a:r>
            <a:r>
              <a:rPr lang="en-US" altLang="ja-JP" sz="1600" dirty="0">
                <a:latin typeface="ＭＳ ゴシック" panose="020B0609070205080204" pitchFamily="49" charset="-128"/>
                <a:ea typeface="ＭＳ ゴシック" panose="020B0609070205080204" pitchFamily="49" charset="-128"/>
              </a:rPr>
              <a:t>50</a:t>
            </a:r>
            <a:r>
              <a:rPr lang="ja-JP" altLang="en-US" sz="1600" dirty="0">
                <a:latin typeface="ＭＳ ゴシック" panose="020B0609070205080204" pitchFamily="49" charset="-128"/>
                <a:ea typeface="ＭＳ ゴシック" panose="020B0609070205080204" pitchFamily="49" charset="-128"/>
              </a:rPr>
              <a:t>歳を超えている。</a:t>
            </a:r>
            <a:endParaRPr lang="en-US" altLang="ja-JP" sz="1600" dirty="0">
              <a:latin typeface="ＭＳ ゴシック" panose="020B0609070205080204" pitchFamily="49" charset="-128"/>
              <a:ea typeface="ＭＳ ゴシック" panose="020B0609070205080204" pitchFamily="49" charset="-128"/>
            </a:endParaRP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維持管理が難しい在来工法（矢板工法）によるトンネルは高齢化。</a:t>
            </a:r>
          </a:p>
        </p:txBody>
      </p:sp>
      <p:sp>
        <p:nvSpPr>
          <p:cNvPr id="11" name="正方形/長方形 10">
            <a:extLst>
              <a:ext uri="{FF2B5EF4-FFF2-40B4-BE49-F238E27FC236}">
                <a16:creationId xmlns:a16="http://schemas.microsoft.com/office/drawing/2014/main" id="{2C994F1C-4751-42DE-B936-088219964066}"/>
              </a:ext>
            </a:extLst>
          </p:cNvPr>
          <p:cNvSpPr/>
          <p:nvPr/>
        </p:nvSpPr>
        <p:spPr>
          <a:xfrm>
            <a:off x="4953000" y="6527725"/>
            <a:ext cx="4691268" cy="276999"/>
          </a:xfrm>
          <a:prstGeom prst="rect">
            <a:avLst/>
          </a:prstGeom>
          <a:solidFill>
            <a:schemeClr val="bg1"/>
          </a:solidFill>
        </p:spPr>
        <p:txBody>
          <a:bodyPr wrap="square">
            <a:spAutoFit/>
          </a:bodyPr>
          <a:lstStyle/>
          <a:p>
            <a:pPr algn="r"/>
            <a:r>
              <a:rPr lang="ja-JP" altLang="en-US" sz="1200" dirty="0"/>
              <a:t>出所：大阪府都市基盤施設長寿命化計画、道路施設長寿命化計画</a:t>
            </a:r>
            <a:endParaRPr lang="en-US" altLang="ja-JP" sz="1200" dirty="0"/>
          </a:p>
        </p:txBody>
      </p:sp>
      <p:pic>
        <p:nvPicPr>
          <p:cNvPr id="34" name="図 33" descr="コンパクトディスク が含まれている画像&#10;&#10;自動的に生成された説明">
            <a:extLst>
              <a:ext uri="{FF2B5EF4-FFF2-40B4-BE49-F238E27FC236}">
                <a16:creationId xmlns:a16="http://schemas.microsoft.com/office/drawing/2014/main" id="{F0199BAB-680E-44CA-8EC0-3F3255B85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954" y="1814707"/>
            <a:ext cx="3416453" cy="1498918"/>
          </a:xfrm>
          <a:prstGeom prst="rect">
            <a:avLst/>
          </a:prstGeom>
        </p:spPr>
      </p:pic>
      <p:pic>
        <p:nvPicPr>
          <p:cNvPr id="40" name="図 39" descr="グラフ, ヒストグラム&#10;&#10;中程度の精度で自動的に生成された説明">
            <a:extLst>
              <a:ext uri="{FF2B5EF4-FFF2-40B4-BE49-F238E27FC236}">
                <a16:creationId xmlns:a16="http://schemas.microsoft.com/office/drawing/2014/main" id="{64FF6A0E-C86B-4D70-9C5C-9305E2270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362" y="3694476"/>
            <a:ext cx="4577638" cy="2844438"/>
          </a:xfrm>
          <a:prstGeom prst="rect">
            <a:avLst/>
          </a:prstGeom>
        </p:spPr>
      </p:pic>
      <p:pic>
        <p:nvPicPr>
          <p:cNvPr id="42" name="図 41" descr="グラフ, 棒グラフ&#10;&#10;自動的に生成された説明">
            <a:extLst>
              <a:ext uri="{FF2B5EF4-FFF2-40B4-BE49-F238E27FC236}">
                <a16:creationId xmlns:a16="http://schemas.microsoft.com/office/drawing/2014/main" id="{E5B77175-A48D-477F-81DB-A1BF4DCF59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9180" y="2769898"/>
            <a:ext cx="4301544" cy="2559298"/>
          </a:xfrm>
          <a:prstGeom prst="rect">
            <a:avLst/>
          </a:prstGeom>
        </p:spPr>
      </p:pic>
      <p:sp>
        <p:nvSpPr>
          <p:cNvPr id="43" name="正方形/長方形 42">
            <a:extLst>
              <a:ext uri="{FF2B5EF4-FFF2-40B4-BE49-F238E27FC236}">
                <a16:creationId xmlns:a16="http://schemas.microsoft.com/office/drawing/2014/main" id="{7D919455-3F10-45D8-BA32-3FCB3053828B}"/>
              </a:ext>
            </a:extLst>
          </p:cNvPr>
          <p:cNvSpPr/>
          <p:nvPr/>
        </p:nvSpPr>
        <p:spPr>
          <a:xfrm>
            <a:off x="1814428" y="1662247"/>
            <a:ext cx="1699504" cy="253916"/>
          </a:xfrm>
          <a:prstGeom prst="rect">
            <a:avLst/>
          </a:prstGeom>
          <a:solidFill>
            <a:schemeClr val="bg1"/>
          </a:solidFill>
        </p:spPr>
        <p:txBody>
          <a:bodyPr wrap="none">
            <a:spAutoFit/>
          </a:bodyPr>
          <a:lstStyle/>
          <a:p>
            <a:r>
              <a:rPr lang="en-US" altLang="ja-JP" sz="1050" b="1" dirty="0"/>
              <a:t>50</a:t>
            </a:r>
            <a:r>
              <a:rPr lang="ja-JP" altLang="en-US" sz="1050" b="1" dirty="0"/>
              <a:t>歳を超える橋梁の割合 </a:t>
            </a:r>
          </a:p>
        </p:txBody>
      </p:sp>
      <p:sp>
        <p:nvSpPr>
          <p:cNvPr id="44" name="正方形/長方形 43">
            <a:extLst>
              <a:ext uri="{FF2B5EF4-FFF2-40B4-BE49-F238E27FC236}">
                <a16:creationId xmlns:a16="http://schemas.microsoft.com/office/drawing/2014/main" id="{2A1DBEEB-AE94-472C-B46A-6C3B71B440EB}"/>
              </a:ext>
            </a:extLst>
          </p:cNvPr>
          <p:cNvSpPr/>
          <p:nvPr/>
        </p:nvSpPr>
        <p:spPr>
          <a:xfrm>
            <a:off x="5718541" y="2383582"/>
            <a:ext cx="3042821" cy="253916"/>
          </a:xfrm>
          <a:prstGeom prst="rect">
            <a:avLst/>
          </a:prstGeom>
          <a:solidFill>
            <a:schemeClr val="bg1"/>
          </a:solidFill>
        </p:spPr>
        <p:txBody>
          <a:bodyPr wrap="none">
            <a:spAutoFit/>
          </a:bodyPr>
          <a:lstStyle/>
          <a:p>
            <a:r>
              <a:rPr lang="ja-JP" altLang="en-US" sz="1050" b="1" dirty="0"/>
              <a:t>大阪府における工法別・供用年数別トンネル数 </a:t>
            </a:r>
          </a:p>
        </p:txBody>
      </p:sp>
      <p:sp>
        <p:nvSpPr>
          <p:cNvPr id="45" name="スライド番号プレースホルダー 2">
            <a:extLst>
              <a:ext uri="{FF2B5EF4-FFF2-40B4-BE49-F238E27FC236}">
                <a16:creationId xmlns:a16="http://schemas.microsoft.com/office/drawing/2014/main" id="{361287BE-1B10-4F1B-9899-F107E7A191BC}"/>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54</a:t>
            </a:fld>
            <a:endParaRPr kumimoji="1" lang="ja-JP" altLang="en-US" dirty="0"/>
          </a:p>
        </p:txBody>
      </p:sp>
    </p:spTree>
    <p:extLst>
      <p:ext uri="{BB962C8B-B14F-4D97-AF65-F5344CB8AC3E}">
        <p14:creationId xmlns:p14="http://schemas.microsoft.com/office/powerpoint/2010/main" val="9376369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3B32A3C-6A1D-429F-8AB8-179685EA93C5}"/>
              </a:ext>
            </a:extLst>
          </p:cNvPr>
          <p:cNvSpPr/>
          <p:nvPr/>
        </p:nvSpPr>
        <p:spPr>
          <a:xfrm>
            <a:off x="1911149" y="3133665"/>
            <a:ext cx="6083717" cy="400110"/>
          </a:xfrm>
          <a:prstGeom prst="rect">
            <a:avLst/>
          </a:prstGeom>
        </p:spPr>
        <p:txBody>
          <a:bodyPr wrap="none">
            <a:spAutoFit/>
          </a:bodyPr>
          <a:lstStyle/>
          <a:p>
            <a:pPr algn="ctr"/>
            <a:r>
              <a:rPr lang="ja-JP" altLang="en-US" sz="2000" dirty="0"/>
              <a:t>（７）世界的な観光需要の高まりと観光形態の変化</a:t>
            </a:r>
          </a:p>
        </p:txBody>
      </p:sp>
      <p:sp>
        <p:nvSpPr>
          <p:cNvPr id="4" name="スライド番号プレースホルダー 2">
            <a:extLst>
              <a:ext uri="{FF2B5EF4-FFF2-40B4-BE49-F238E27FC236}">
                <a16:creationId xmlns:a16="http://schemas.microsoft.com/office/drawing/2014/main" id="{F5D3FB96-AFCB-4328-9FE0-50C0A2D277D0}"/>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55</a:t>
            </a:fld>
            <a:endParaRPr kumimoji="1" lang="ja-JP" altLang="en-US" dirty="0"/>
          </a:p>
        </p:txBody>
      </p:sp>
    </p:spTree>
    <p:extLst>
      <p:ext uri="{BB962C8B-B14F-4D97-AF65-F5344CB8AC3E}">
        <p14:creationId xmlns:p14="http://schemas.microsoft.com/office/powerpoint/2010/main" val="31633037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グラフ 12">
            <a:extLst>
              <a:ext uri="{FF2B5EF4-FFF2-40B4-BE49-F238E27FC236}">
                <a16:creationId xmlns:a16="http://schemas.microsoft.com/office/drawing/2014/main" id="{EF5DF820-29F0-4907-A9DB-A2F305CF32CA}"/>
              </a:ext>
            </a:extLst>
          </p:cNvPr>
          <p:cNvGraphicFramePr>
            <a:graphicFrameLocks/>
          </p:cNvGraphicFramePr>
          <p:nvPr>
            <p:extLst>
              <p:ext uri="{D42A27DB-BD31-4B8C-83A1-F6EECF244321}">
                <p14:modId xmlns:p14="http://schemas.microsoft.com/office/powerpoint/2010/main" val="3392181799"/>
              </p:ext>
            </p:extLst>
          </p:nvPr>
        </p:nvGraphicFramePr>
        <p:xfrm>
          <a:off x="150539" y="1894244"/>
          <a:ext cx="5342777" cy="3371306"/>
        </p:xfrm>
        <a:graphic>
          <a:graphicData uri="http://schemas.openxmlformats.org/drawingml/2006/chart">
            <c:chart xmlns:c="http://schemas.openxmlformats.org/drawingml/2006/chart" xmlns:r="http://schemas.openxmlformats.org/officeDocument/2006/relationships" r:id="rId2"/>
          </a:graphicData>
        </a:graphic>
      </p:graphicFrame>
      <p:sp>
        <p:nvSpPr>
          <p:cNvPr id="4" name="正方形/長方形 3">
            <a:extLst>
              <a:ext uri="{FF2B5EF4-FFF2-40B4-BE49-F238E27FC236}">
                <a16:creationId xmlns:a16="http://schemas.microsoft.com/office/drawing/2014/main" id="{CE25E307-78D6-4631-B553-522745ABF8D0}"/>
              </a:ext>
            </a:extLst>
          </p:cNvPr>
          <p:cNvSpPr/>
          <p:nvPr/>
        </p:nvSpPr>
        <p:spPr>
          <a:xfrm>
            <a:off x="222322" y="138824"/>
            <a:ext cx="7225055" cy="369332"/>
          </a:xfrm>
          <a:prstGeom prst="rect">
            <a:avLst/>
          </a:prstGeom>
        </p:spPr>
        <p:txBody>
          <a:bodyPr wrap="none">
            <a:spAutoFit/>
          </a:bodyPr>
          <a:lstStyle/>
          <a:p>
            <a:r>
              <a:rPr lang="en-US" altLang="ja-JP" dirty="0">
                <a:latin typeface="ＭＳ ゴシック" panose="020B0609070205080204" pitchFamily="49" charset="-128"/>
                <a:ea typeface="ＭＳ ゴシック" panose="020B0609070205080204" pitchFamily="49" charset="-128"/>
              </a:rPr>
              <a:t>P34</a:t>
            </a:r>
            <a:r>
              <a:rPr lang="ja-JP" altLang="en-US" dirty="0">
                <a:latin typeface="ＭＳ ゴシック" panose="020B0609070205080204" pitchFamily="49" charset="-128"/>
                <a:ea typeface="ＭＳ ゴシック" panose="020B0609070205080204" pitchFamily="49" charset="-128"/>
              </a:rPr>
              <a:t>　年別 訪日外客数、出国日本人数の推移 </a:t>
            </a:r>
            <a:r>
              <a:rPr lang="ja-JP" altLang="en-US" dirty="0">
                <a:solidFill>
                  <a:srgbClr val="FF0000"/>
                </a:solidFill>
                <a:latin typeface="ＭＳ ゴシック" panose="020B0609070205080204" pitchFamily="49" charset="-128"/>
                <a:ea typeface="ＭＳ ゴシック" panose="020B0609070205080204" pitchFamily="49" charset="-128"/>
              </a:rPr>
              <a:t>訪日外国人客数の推移</a:t>
            </a:r>
          </a:p>
        </p:txBody>
      </p:sp>
      <p:pic>
        <p:nvPicPr>
          <p:cNvPr id="6" name="図 5">
            <a:extLst>
              <a:ext uri="{FF2B5EF4-FFF2-40B4-BE49-F238E27FC236}">
                <a16:creationId xmlns:a16="http://schemas.microsoft.com/office/drawing/2014/main" id="{7137134D-CA24-4C24-9180-F983EC4F7D70}"/>
              </a:ext>
            </a:extLst>
          </p:cNvPr>
          <p:cNvPicPr>
            <a:picLocks noChangeAspect="1"/>
          </p:cNvPicPr>
          <p:nvPr/>
        </p:nvPicPr>
        <p:blipFill rotWithShape="1">
          <a:blip r:embed="rId3"/>
          <a:srcRect t="82764"/>
          <a:stretch/>
        </p:blipFill>
        <p:spPr>
          <a:xfrm>
            <a:off x="222323" y="5509750"/>
            <a:ext cx="5342778" cy="696950"/>
          </a:xfrm>
          <a:prstGeom prst="rect">
            <a:avLst/>
          </a:prstGeom>
        </p:spPr>
      </p:pic>
      <p:sp>
        <p:nvSpPr>
          <p:cNvPr id="7" name="正方形/長方形 6">
            <a:extLst>
              <a:ext uri="{FF2B5EF4-FFF2-40B4-BE49-F238E27FC236}">
                <a16:creationId xmlns:a16="http://schemas.microsoft.com/office/drawing/2014/main" id="{A51C4A27-CAA4-43B8-922A-33D9794FA17F}"/>
              </a:ext>
            </a:extLst>
          </p:cNvPr>
          <p:cNvSpPr/>
          <p:nvPr/>
        </p:nvSpPr>
        <p:spPr>
          <a:xfrm>
            <a:off x="7574471" y="6495044"/>
            <a:ext cx="2069797" cy="307777"/>
          </a:xfrm>
          <a:prstGeom prst="rect">
            <a:avLst/>
          </a:prstGeom>
        </p:spPr>
        <p:txBody>
          <a:bodyPr wrap="none">
            <a:spAutoFit/>
          </a:bodyPr>
          <a:lstStyle/>
          <a:p>
            <a:r>
              <a:rPr lang="ja-JP" altLang="en-US" sz="1400" dirty="0">
                <a:latin typeface="ＭＳ ゴシック" panose="020B0609070205080204" pitchFamily="49" charset="-128"/>
                <a:ea typeface="ＭＳ ゴシック" panose="020B0609070205080204" pitchFamily="49" charset="-128"/>
              </a:rPr>
              <a:t>出所： 日本政府観光局</a:t>
            </a:r>
          </a:p>
        </p:txBody>
      </p:sp>
      <p:sp>
        <p:nvSpPr>
          <p:cNvPr id="11" name="正方形/長方形 10">
            <a:extLst>
              <a:ext uri="{FF2B5EF4-FFF2-40B4-BE49-F238E27FC236}">
                <a16:creationId xmlns:a16="http://schemas.microsoft.com/office/drawing/2014/main" id="{ABD6094B-150C-4D2D-9FCB-834A09CFFD87}"/>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訪日外国人客数の推移</a:t>
            </a:r>
          </a:p>
        </p:txBody>
      </p:sp>
      <p:sp>
        <p:nvSpPr>
          <p:cNvPr id="14" name="正方形/長方形 13">
            <a:extLst>
              <a:ext uri="{FF2B5EF4-FFF2-40B4-BE49-F238E27FC236}">
                <a16:creationId xmlns:a16="http://schemas.microsoft.com/office/drawing/2014/main" id="{75049487-6E29-44E5-8421-9F258981FFC4}"/>
              </a:ext>
            </a:extLst>
          </p:cNvPr>
          <p:cNvSpPr/>
          <p:nvPr/>
        </p:nvSpPr>
        <p:spPr>
          <a:xfrm>
            <a:off x="150539" y="704315"/>
            <a:ext cx="9555436" cy="584775"/>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en-US" altLang="ja-JP" sz="1600" dirty="0">
                <a:latin typeface="ＭＳ ゴシック" panose="020B0609070205080204" pitchFamily="49" charset="-128"/>
                <a:ea typeface="ＭＳ ゴシック" panose="020B0609070205080204" pitchFamily="49" charset="-128"/>
              </a:rPr>
              <a:t>2013</a:t>
            </a:r>
            <a:r>
              <a:rPr lang="ja-JP" altLang="en-US" sz="1600" dirty="0">
                <a:latin typeface="ＭＳ ゴシック" panose="020B0609070205080204" pitchFamily="49" charset="-128"/>
                <a:ea typeface="ＭＳ ゴシック" panose="020B0609070205080204" pitchFamily="49" charset="-128"/>
              </a:rPr>
              <a:t>年には</a:t>
            </a:r>
            <a:r>
              <a:rPr lang="en-US" altLang="ja-JP" sz="1600" dirty="0">
                <a:latin typeface="ＭＳ ゴシック" panose="020B0609070205080204" pitchFamily="49" charset="-128"/>
                <a:ea typeface="ＭＳ ゴシック" panose="020B0609070205080204" pitchFamily="49" charset="-128"/>
              </a:rPr>
              <a:t>1,000</a:t>
            </a:r>
            <a:r>
              <a:rPr lang="ja-JP" altLang="en-US" sz="1600" dirty="0">
                <a:latin typeface="ＭＳ ゴシック" panose="020B0609070205080204" pitchFamily="49" charset="-128"/>
                <a:ea typeface="ＭＳ ゴシック" panose="020B0609070205080204" pitchFamily="49" charset="-128"/>
              </a:rPr>
              <a:t>万人を超え、</a:t>
            </a:r>
            <a:r>
              <a:rPr lang="en-US" altLang="ja-JP" sz="1600" dirty="0">
                <a:latin typeface="ＭＳ ゴシック" panose="020B0609070205080204" pitchFamily="49" charset="-128"/>
                <a:ea typeface="ＭＳ ゴシック" panose="020B0609070205080204" pitchFamily="49" charset="-128"/>
              </a:rPr>
              <a:t>2019</a:t>
            </a:r>
            <a:r>
              <a:rPr lang="ja-JP" altLang="en-US" sz="1600" dirty="0">
                <a:latin typeface="ＭＳ ゴシック" panose="020B0609070205080204" pitchFamily="49" charset="-128"/>
                <a:ea typeface="ＭＳ ゴシック" panose="020B0609070205080204" pitchFamily="49" charset="-128"/>
              </a:rPr>
              <a:t>年は約</a:t>
            </a:r>
            <a:r>
              <a:rPr lang="en-US" altLang="ja-JP" sz="1600" dirty="0">
                <a:latin typeface="ＭＳ ゴシック" panose="020B0609070205080204" pitchFamily="49" charset="-128"/>
                <a:ea typeface="ＭＳ ゴシック" panose="020B0609070205080204" pitchFamily="49" charset="-128"/>
              </a:rPr>
              <a:t>3,188</a:t>
            </a:r>
            <a:r>
              <a:rPr lang="ja-JP" altLang="en-US" sz="1600" dirty="0">
                <a:latin typeface="ＭＳ ゴシック" panose="020B0609070205080204" pitchFamily="49" charset="-128"/>
                <a:ea typeface="ＭＳ ゴシック" panose="020B0609070205080204" pitchFamily="49" charset="-128"/>
              </a:rPr>
              <a:t>万人に達し、世界</a:t>
            </a:r>
            <a:r>
              <a:rPr lang="en-US" altLang="ja-JP" sz="1600" dirty="0">
                <a:latin typeface="ＭＳ ゴシック" panose="020B0609070205080204" pitchFamily="49" charset="-128"/>
                <a:ea typeface="ＭＳ ゴシック" panose="020B0609070205080204" pitchFamily="49" charset="-128"/>
              </a:rPr>
              <a:t>12</a:t>
            </a:r>
            <a:r>
              <a:rPr lang="ja-JP" altLang="en-US" sz="1600" dirty="0">
                <a:latin typeface="ＭＳ ゴシック" panose="020B0609070205080204" pitchFamily="49" charset="-128"/>
                <a:ea typeface="ＭＳ ゴシック" panose="020B0609070205080204" pitchFamily="49" charset="-128"/>
              </a:rPr>
              <a:t>位（アジアで</a:t>
            </a:r>
            <a:r>
              <a:rPr lang="en-US" altLang="ja-JP" sz="1600" dirty="0">
                <a:latin typeface="ＭＳ ゴシック" panose="020B0609070205080204" pitchFamily="49" charset="-128"/>
                <a:ea typeface="ＭＳ ゴシック" panose="020B0609070205080204" pitchFamily="49" charset="-128"/>
              </a:rPr>
              <a:t>3</a:t>
            </a:r>
            <a:r>
              <a:rPr lang="ja-JP" altLang="en-US" sz="1600" dirty="0">
                <a:latin typeface="ＭＳ ゴシック" panose="020B0609070205080204" pitchFamily="49" charset="-128"/>
                <a:ea typeface="ＭＳ ゴシック" panose="020B0609070205080204" pitchFamily="49" charset="-128"/>
              </a:rPr>
              <a:t>位）であった。</a:t>
            </a:r>
            <a:endParaRPr lang="en-US" altLang="ja-JP" sz="1600" dirty="0">
              <a:latin typeface="ＭＳ ゴシック" panose="020B0609070205080204" pitchFamily="49" charset="-128"/>
              <a:ea typeface="ＭＳ ゴシック" panose="020B0609070205080204" pitchFamily="49" charset="-128"/>
            </a:endParaRPr>
          </a:p>
          <a:p>
            <a:pPr marL="285750" indent="-285750">
              <a:buFont typeface="Wingdings" panose="05000000000000000000" pitchFamily="2" charset="2"/>
              <a:buChar char="l"/>
            </a:pPr>
            <a:r>
              <a:rPr lang="en-US" altLang="ja-JP" sz="1600" dirty="0">
                <a:latin typeface="ＭＳ ゴシック" panose="020B0609070205080204" pitchFamily="49" charset="-128"/>
                <a:ea typeface="ＭＳ ゴシック" panose="020B0609070205080204" pitchFamily="49" charset="-128"/>
              </a:rPr>
              <a:t>2019</a:t>
            </a:r>
            <a:r>
              <a:rPr lang="ja-JP" altLang="en-US" sz="1600" dirty="0">
                <a:latin typeface="ＭＳ ゴシック" panose="020B0609070205080204" pitchFamily="49" charset="-128"/>
                <a:ea typeface="ＭＳ ゴシック" panose="020B0609070205080204" pitchFamily="49" charset="-128"/>
              </a:rPr>
              <a:t>年の国際観光収入は世界７位（アジアで２位）であった。</a:t>
            </a:r>
          </a:p>
        </p:txBody>
      </p:sp>
      <p:sp>
        <p:nvSpPr>
          <p:cNvPr id="12" name="正方形/長方形 11">
            <a:extLst>
              <a:ext uri="{FF2B5EF4-FFF2-40B4-BE49-F238E27FC236}">
                <a16:creationId xmlns:a16="http://schemas.microsoft.com/office/drawing/2014/main" id="{4A0CC511-9CA9-47CD-8D8E-D856B2D5481E}"/>
              </a:ext>
            </a:extLst>
          </p:cNvPr>
          <p:cNvSpPr/>
          <p:nvPr/>
        </p:nvSpPr>
        <p:spPr>
          <a:xfrm>
            <a:off x="1948889" y="1897221"/>
            <a:ext cx="1620957" cy="307777"/>
          </a:xfrm>
          <a:prstGeom prst="rect">
            <a:avLst/>
          </a:prstGeom>
        </p:spPr>
        <p:txBody>
          <a:bodyPr wrap="none">
            <a:spAutoFit/>
          </a:bodyPr>
          <a:lstStyle/>
          <a:p>
            <a:r>
              <a:rPr lang="ja-JP" altLang="en-US" sz="1400" b="1" dirty="0"/>
              <a:t>訪日外客数の推移</a:t>
            </a:r>
          </a:p>
        </p:txBody>
      </p:sp>
      <p:sp>
        <p:nvSpPr>
          <p:cNvPr id="10" name="スライド番号プレースホルダー 2">
            <a:extLst>
              <a:ext uri="{FF2B5EF4-FFF2-40B4-BE49-F238E27FC236}">
                <a16:creationId xmlns:a16="http://schemas.microsoft.com/office/drawing/2014/main" id="{3D1EEE39-4459-4336-9EA4-20AEC9C23C64}"/>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56</a:t>
            </a:fld>
            <a:endParaRPr kumimoji="1" lang="ja-JP" altLang="en-US" dirty="0"/>
          </a:p>
        </p:txBody>
      </p:sp>
      <p:pic>
        <p:nvPicPr>
          <p:cNvPr id="5" name="図 4" descr="グラフ, 棒グラフ&#10;&#10;中程度の精度で自動的に生成された説明">
            <a:extLst>
              <a:ext uri="{FF2B5EF4-FFF2-40B4-BE49-F238E27FC236}">
                <a16:creationId xmlns:a16="http://schemas.microsoft.com/office/drawing/2014/main" id="{6129EA69-EFBE-44C0-A2EE-2A815D03BF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2434" y="1707067"/>
            <a:ext cx="3884073" cy="4371517"/>
          </a:xfrm>
          <a:prstGeom prst="rect">
            <a:avLst/>
          </a:prstGeom>
        </p:spPr>
      </p:pic>
      <p:sp>
        <p:nvSpPr>
          <p:cNvPr id="8" name="正方形/長方形 7">
            <a:extLst>
              <a:ext uri="{FF2B5EF4-FFF2-40B4-BE49-F238E27FC236}">
                <a16:creationId xmlns:a16="http://schemas.microsoft.com/office/drawing/2014/main" id="{285B9EFC-01FE-4F86-B501-E85A42D2C832}"/>
              </a:ext>
            </a:extLst>
          </p:cNvPr>
          <p:cNvSpPr/>
          <p:nvPr/>
        </p:nvSpPr>
        <p:spPr>
          <a:xfrm>
            <a:off x="5493316" y="1894244"/>
            <a:ext cx="332718" cy="307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765829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222322" y="138824"/>
            <a:ext cx="5032147" cy="369332"/>
          </a:xfrm>
          <a:prstGeom prst="rect">
            <a:avLst/>
          </a:prstGeom>
        </p:spPr>
        <p:txBody>
          <a:bodyPr wrap="none">
            <a:spAutoFit/>
          </a:bodyPr>
          <a:lstStyle/>
          <a:p>
            <a:r>
              <a:rPr lang="en-US" altLang="ja-JP" dirty="0">
                <a:latin typeface="ＭＳ ゴシック" panose="020B0609070205080204" pitchFamily="49" charset="-128"/>
                <a:ea typeface="ＭＳ ゴシック" panose="020B0609070205080204" pitchFamily="49" charset="-128"/>
              </a:rPr>
              <a:t>P35</a:t>
            </a:r>
            <a:r>
              <a:rPr lang="ja-JP" altLang="en-US" dirty="0">
                <a:latin typeface="ＭＳ ゴシック" panose="020B0609070205080204" pitchFamily="49" charset="-128"/>
                <a:ea typeface="ＭＳ ゴシック" panose="020B0609070205080204" pitchFamily="49" charset="-128"/>
              </a:rPr>
              <a:t>　来阪外客数の推移 </a:t>
            </a:r>
            <a:r>
              <a:rPr lang="ja-JP" altLang="en-US" dirty="0">
                <a:solidFill>
                  <a:srgbClr val="FF0000"/>
                </a:solidFill>
                <a:latin typeface="ＭＳ ゴシック" panose="020B0609070205080204" pitchFamily="49" charset="-128"/>
                <a:ea typeface="ＭＳ ゴシック" panose="020B0609070205080204" pitchFamily="49" charset="-128"/>
              </a:rPr>
              <a:t>来阪外国人客数の推移</a:t>
            </a:r>
          </a:p>
        </p:txBody>
      </p:sp>
      <p:sp>
        <p:nvSpPr>
          <p:cNvPr id="5" name="正方形/長方形 4">
            <a:extLst>
              <a:ext uri="{FF2B5EF4-FFF2-40B4-BE49-F238E27FC236}">
                <a16:creationId xmlns:a16="http://schemas.microsoft.com/office/drawing/2014/main" id="{58C823C3-4028-4381-B336-0D17575ADB3A}"/>
              </a:ext>
            </a:extLst>
          </p:cNvPr>
          <p:cNvSpPr/>
          <p:nvPr/>
        </p:nvSpPr>
        <p:spPr>
          <a:xfrm>
            <a:off x="0" y="6369831"/>
            <a:ext cx="9695415" cy="461665"/>
          </a:xfrm>
          <a:prstGeom prst="rect">
            <a:avLst/>
          </a:prstGeom>
        </p:spPr>
        <p:txBody>
          <a:bodyPr wrap="square">
            <a:spAutoFit/>
          </a:bodyPr>
          <a:lstStyle/>
          <a:p>
            <a:r>
              <a:rPr lang="ja-JP" altLang="en-US" sz="1200" dirty="0"/>
              <a:t>出典：データで見る「大阪の成長戦略」</a:t>
            </a:r>
            <a:r>
              <a:rPr lang="en-US" altLang="ja-JP" sz="1200" dirty="0"/>
              <a:t>2020</a:t>
            </a:r>
            <a:r>
              <a:rPr lang="ja-JP" altLang="en-US" sz="1200" dirty="0"/>
              <a:t>版、日本政府観光局（</a:t>
            </a:r>
            <a:r>
              <a:rPr lang="en-US" altLang="ja-JP" sz="1200" dirty="0"/>
              <a:t>JNTO) </a:t>
            </a:r>
            <a:r>
              <a:rPr lang="ja-JP" altLang="en-US" sz="1200" dirty="0"/>
              <a:t>「訪日外客統計」 、観光庁「訪日外国人 消費動向調査」より作成　</a:t>
            </a:r>
            <a:r>
              <a:rPr lang="en-US" altLang="ja-JP" sz="1200" dirty="0"/>
              <a:t>※ </a:t>
            </a:r>
            <a:r>
              <a:rPr lang="ja-JP" altLang="en-US" sz="1200" dirty="0"/>
              <a:t>訪日外国人</a:t>
            </a:r>
            <a:r>
              <a:rPr lang="en-US" altLang="ja-JP" sz="1200" dirty="0"/>
              <a:t>…</a:t>
            </a:r>
            <a:r>
              <a:rPr lang="ja-JP" altLang="en-US" sz="1200" dirty="0"/>
              <a:t>トランジット、乗員、１年以上の滞在者等を除く日本を出国する訪日外国人旅行者</a:t>
            </a:r>
          </a:p>
        </p:txBody>
      </p:sp>
      <p:sp>
        <p:nvSpPr>
          <p:cNvPr id="8" name="正方形/長方形 7">
            <a:extLst>
              <a:ext uri="{FF2B5EF4-FFF2-40B4-BE49-F238E27FC236}">
                <a16:creationId xmlns:a16="http://schemas.microsoft.com/office/drawing/2014/main" id="{EA5C7DB3-5C03-46C4-8C4A-33F6314B89A5}"/>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来阪外国人客数の推移</a:t>
            </a:r>
          </a:p>
        </p:txBody>
      </p:sp>
      <p:sp>
        <p:nvSpPr>
          <p:cNvPr id="9" name="正方形/長方形 8">
            <a:extLst>
              <a:ext uri="{FF2B5EF4-FFF2-40B4-BE49-F238E27FC236}">
                <a16:creationId xmlns:a16="http://schemas.microsoft.com/office/drawing/2014/main" id="{4F441E71-9166-4A07-AE6C-45F5D5A312F1}"/>
              </a:ext>
            </a:extLst>
          </p:cNvPr>
          <p:cNvSpPr/>
          <p:nvPr/>
        </p:nvSpPr>
        <p:spPr>
          <a:xfrm>
            <a:off x="150539" y="704315"/>
            <a:ext cx="9555436" cy="830997"/>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大阪府を訪れる外国人旅行者数は</a:t>
            </a:r>
            <a:r>
              <a:rPr lang="en-US" altLang="ja-JP" sz="1600" dirty="0">
                <a:latin typeface="ＭＳ ゴシック" panose="020B0609070205080204" pitchFamily="49" charset="-128"/>
                <a:ea typeface="ＭＳ ゴシック" panose="020B0609070205080204" pitchFamily="49" charset="-128"/>
              </a:rPr>
              <a:t>2015</a:t>
            </a:r>
            <a:r>
              <a:rPr lang="ja-JP" altLang="en-US" sz="1600" dirty="0">
                <a:latin typeface="ＭＳ ゴシック" panose="020B0609070205080204" pitchFamily="49" charset="-128"/>
                <a:ea typeface="ＭＳ ゴシック" panose="020B0609070205080204" pitchFamily="49" charset="-128"/>
              </a:rPr>
              <a:t>年を境に飛躍的に増加。</a:t>
            </a:r>
            <a:endParaRPr lang="en-US" altLang="ja-JP" sz="1600" dirty="0">
              <a:latin typeface="ＭＳ ゴシック" panose="020B0609070205080204" pitchFamily="49" charset="-128"/>
              <a:ea typeface="ＭＳ ゴシック" panose="020B0609070205080204" pitchFamily="49" charset="-128"/>
            </a:endParaRP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それに伴い、関西国際空港の旅客便数も大幅に増加。</a:t>
            </a:r>
            <a:endParaRPr lang="en-US" altLang="ja-JP" sz="1600" dirty="0">
              <a:latin typeface="ＭＳ ゴシック" panose="020B0609070205080204" pitchFamily="49" charset="-128"/>
              <a:ea typeface="ＭＳ ゴシック" panose="020B0609070205080204" pitchFamily="49" charset="-128"/>
            </a:endParaRP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関西国際空港における外国人の入国者割合は、成田に次いで</a:t>
            </a:r>
            <a:r>
              <a:rPr lang="en-US" altLang="ja-JP" sz="1600" dirty="0">
                <a:latin typeface="ＭＳ ゴシック" panose="020B0609070205080204" pitchFamily="49" charset="-128"/>
                <a:ea typeface="ＭＳ ゴシック" panose="020B0609070205080204" pitchFamily="49" charset="-128"/>
              </a:rPr>
              <a:t>2</a:t>
            </a:r>
            <a:r>
              <a:rPr lang="ja-JP" altLang="en-US" sz="1600" dirty="0">
                <a:latin typeface="ＭＳ ゴシック" panose="020B0609070205080204" pitchFamily="49" charset="-128"/>
                <a:ea typeface="ＭＳ ゴシック" panose="020B0609070205080204" pitchFamily="49" charset="-128"/>
              </a:rPr>
              <a:t>番目となる</a:t>
            </a:r>
            <a:r>
              <a:rPr lang="en-US" altLang="ja-JP" sz="1600" dirty="0">
                <a:latin typeface="ＭＳ ゴシック" panose="020B0609070205080204" pitchFamily="49" charset="-128"/>
                <a:ea typeface="ＭＳ ゴシック" panose="020B0609070205080204" pitchFamily="49" charset="-128"/>
              </a:rPr>
              <a:t>26.9</a:t>
            </a:r>
            <a:r>
              <a:rPr lang="ja-JP" altLang="en-US" sz="1600" dirty="0">
                <a:latin typeface="ＭＳ ゴシック" panose="020B0609070205080204" pitchFamily="49" charset="-128"/>
                <a:ea typeface="ＭＳ ゴシック" panose="020B0609070205080204" pitchFamily="49" charset="-128"/>
              </a:rPr>
              <a:t>％のシェアを確保。</a:t>
            </a:r>
          </a:p>
        </p:txBody>
      </p:sp>
      <p:sp>
        <p:nvSpPr>
          <p:cNvPr id="10" name="正方形/長方形 9">
            <a:extLst>
              <a:ext uri="{FF2B5EF4-FFF2-40B4-BE49-F238E27FC236}">
                <a16:creationId xmlns:a16="http://schemas.microsoft.com/office/drawing/2014/main" id="{F47022DF-0497-44F6-9D68-D261825A9DF0}"/>
              </a:ext>
            </a:extLst>
          </p:cNvPr>
          <p:cNvSpPr/>
          <p:nvPr/>
        </p:nvSpPr>
        <p:spPr>
          <a:xfrm>
            <a:off x="585437" y="1694229"/>
            <a:ext cx="2339102" cy="307777"/>
          </a:xfrm>
          <a:prstGeom prst="rect">
            <a:avLst/>
          </a:prstGeom>
        </p:spPr>
        <p:txBody>
          <a:bodyPr wrap="none">
            <a:spAutoFit/>
          </a:bodyPr>
          <a:lstStyle/>
          <a:p>
            <a:r>
              <a:rPr lang="ja-JP" altLang="en-US" sz="1400" b="1" dirty="0"/>
              <a:t>来阪外客数の推移（万人）</a:t>
            </a:r>
          </a:p>
        </p:txBody>
      </p:sp>
      <p:sp>
        <p:nvSpPr>
          <p:cNvPr id="12" name="正方形/長方形 11">
            <a:extLst>
              <a:ext uri="{FF2B5EF4-FFF2-40B4-BE49-F238E27FC236}">
                <a16:creationId xmlns:a16="http://schemas.microsoft.com/office/drawing/2014/main" id="{57333F38-FE90-4653-ADC9-24E936519E4A}"/>
              </a:ext>
            </a:extLst>
          </p:cNvPr>
          <p:cNvSpPr/>
          <p:nvPr/>
        </p:nvSpPr>
        <p:spPr>
          <a:xfrm>
            <a:off x="5970300" y="2047838"/>
            <a:ext cx="2159566" cy="307777"/>
          </a:xfrm>
          <a:prstGeom prst="rect">
            <a:avLst/>
          </a:prstGeom>
        </p:spPr>
        <p:txBody>
          <a:bodyPr wrap="none">
            <a:spAutoFit/>
          </a:bodyPr>
          <a:lstStyle/>
          <a:p>
            <a:r>
              <a:rPr lang="ja-JP" altLang="en-US" sz="1400" b="1" dirty="0"/>
              <a:t>関西国際空港国際線便数</a:t>
            </a:r>
          </a:p>
        </p:txBody>
      </p:sp>
      <p:sp>
        <p:nvSpPr>
          <p:cNvPr id="13" name="正方形/長方形 12">
            <a:extLst>
              <a:ext uri="{FF2B5EF4-FFF2-40B4-BE49-F238E27FC236}">
                <a16:creationId xmlns:a16="http://schemas.microsoft.com/office/drawing/2014/main" id="{DA6E359C-C093-4E27-B317-D0E6C7B1B887}"/>
              </a:ext>
            </a:extLst>
          </p:cNvPr>
          <p:cNvSpPr/>
          <p:nvPr/>
        </p:nvSpPr>
        <p:spPr>
          <a:xfrm>
            <a:off x="585437" y="3926878"/>
            <a:ext cx="4669032" cy="307777"/>
          </a:xfrm>
          <a:prstGeom prst="rect">
            <a:avLst/>
          </a:prstGeom>
        </p:spPr>
        <p:txBody>
          <a:bodyPr wrap="square">
            <a:spAutoFit/>
          </a:bodyPr>
          <a:lstStyle/>
          <a:p>
            <a:pPr marL="177800" indent="-177800"/>
            <a:r>
              <a:rPr lang="ja-JP" altLang="en-US" sz="1400" b="1" dirty="0">
                <a:ea typeface="Meiryo UI" panose="020B0604030504040204" pitchFamily="50" charset="-128"/>
                <a:cs typeface="Meiryo UI" panose="020B0604030504040204" pitchFamily="50" charset="-128"/>
              </a:rPr>
              <a:t>外国人入国者の空港別利用割合（</a:t>
            </a:r>
            <a:r>
              <a:rPr lang="en-US" altLang="ja-JP" sz="1400" b="1" dirty="0">
                <a:ea typeface="Meiryo UI" panose="020B0604030504040204" pitchFamily="50" charset="-128"/>
                <a:cs typeface="Meiryo UI" panose="020B0604030504040204" pitchFamily="50" charset="-128"/>
              </a:rPr>
              <a:t>2019</a:t>
            </a:r>
            <a:r>
              <a:rPr lang="ja-JP" altLang="en-US" sz="1400" b="1" dirty="0">
                <a:ea typeface="Meiryo UI" panose="020B0604030504040204" pitchFamily="50" charset="-128"/>
                <a:cs typeface="Meiryo UI" panose="020B0604030504040204" pitchFamily="50" charset="-128"/>
              </a:rPr>
              <a:t>年）　</a:t>
            </a:r>
            <a:endParaRPr lang="en-US" altLang="ja-JP" sz="1400" b="1" dirty="0">
              <a:ea typeface="Meiryo UI" panose="020B0604030504040204" pitchFamily="50" charset="-128"/>
              <a:cs typeface="Meiryo UI" panose="020B0604030504040204" pitchFamily="50" charset="-128"/>
            </a:endParaRPr>
          </a:p>
        </p:txBody>
      </p:sp>
      <p:graphicFrame>
        <p:nvGraphicFramePr>
          <p:cNvPr id="14" name="グラフ 13">
            <a:extLst>
              <a:ext uri="{FF2B5EF4-FFF2-40B4-BE49-F238E27FC236}">
                <a16:creationId xmlns:a16="http://schemas.microsoft.com/office/drawing/2014/main" id="{C4125414-4376-4407-A467-06B60EBB1A9D}"/>
              </a:ext>
            </a:extLst>
          </p:cNvPr>
          <p:cNvGraphicFramePr>
            <a:graphicFrameLocks/>
          </p:cNvGraphicFramePr>
          <p:nvPr>
            <p:extLst>
              <p:ext uri="{D42A27DB-BD31-4B8C-83A1-F6EECF244321}">
                <p14:modId xmlns:p14="http://schemas.microsoft.com/office/powerpoint/2010/main" val="283725544"/>
              </p:ext>
            </p:extLst>
          </p:nvPr>
        </p:nvGraphicFramePr>
        <p:xfrm>
          <a:off x="305557" y="4288853"/>
          <a:ext cx="4355003" cy="1905750"/>
        </p:xfrm>
        <a:graphic>
          <a:graphicData uri="http://schemas.openxmlformats.org/drawingml/2006/chart">
            <c:chart xmlns:c="http://schemas.openxmlformats.org/drawingml/2006/chart" xmlns:r="http://schemas.openxmlformats.org/officeDocument/2006/relationships" r:id="rId2"/>
          </a:graphicData>
        </a:graphic>
      </p:graphicFrame>
      <p:pic>
        <p:nvPicPr>
          <p:cNvPr id="2" name="図 1">
            <a:extLst>
              <a:ext uri="{FF2B5EF4-FFF2-40B4-BE49-F238E27FC236}">
                <a16:creationId xmlns:a16="http://schemas.microsoft.com/office/drawing/2014/main" id="{BBC27821-7D70-449B-86DC-89A2A37C681A}"/>
              </a:ext>
            </a:extLst>
          </p:cNvPr>
          <p:cNvPicPr>
            <a:picLocks noChangeAspect="1"/>
          </p:cNvPicPr>
          <p:nvPr/>
        </p:nvPicPr>
        <p:blipFill>
          <a:blip r:embed="rId3"/>
          <a:stretch>
            <a:fillRect/>
          </a:stretch>
        </p:blipFill>
        <p:spPr>
          <a:xfrm>
            <a:off x="5103840" y="2518181"/>
            <a:ext cx="3892487" cy="3125169"/>
          </a:xfrm>
          <a:prstGeom prst="rect">
            <a:avLst/>
          </a:prstGeom>
        </p:spPr>
      </p:pic>
      <p:graphicFrame>
        <p:nvGraphicFramePr>
          <p:cNvPr id="17" name="グラフ 16">
            <a:extLst>
              <a:ext uri="{FF2B5EF4-FFF2-40B4-BE49-F238E27FC236}">
                <a16:creationId xmlns:a16="http://schemas.microsoft.com/office/drawing/2014/main" id="{91A3D815-6C7C-4169-A9E3-461B3035D918}"/>
              </a:ext>
            </a:extLst>
          </p:cNvPr>
          <p:cNvGraphicFramePr>
            <a:graphicFrameLocks/>
          </p:cNvGraphicFramePr>
          <p:nvPr>
            <p:extLst>
              <p:ext uri="{D42A27DB-BD31-4B8C-83A1-F6EECF244321}">
                <p14:modId xmlns:p14="http://schemas.microsoft.com/office/powerpoint/2010/main" val="267564078"/>
              </p:ext>
            </p:extLst>
          </p:nvPr>
        </p:nvGraphicFramePr>
        <p:xfrm>
          <a:off x="585437" y="2029105"/>
          <a:ext cx="4075123" cy="1870674"/>
        </p:xfrm>
        <a:graphic>
          <a:graphicData uri="http://schemas.openxmlformats.org/drawingml/2006/chart">
            <c:chart xmlns:c="http://schemas.openxmlformats.org/drawingml/2006/chart" xmlns:r="http://schemas.openxmlformats.org/officeDocument/2006/relationships" r:id="rId4"/>
          </a:graphicData>
        </a:graphic>
      </p:graphicFrame>
      <p:sp>
        <p:nvSpPr>
          <p:cNvPr id="15" name="スライド番号プレースホルダー 2">
            <a:extLst>
              <a:ext uri="{FF2B5EF4-FFF2-40B4-BE49-F238E27FC236}">
                <a16:creationId xmlns:a16="http://schemas.microsoft.com/office/drawing/2014/main" id="{2142F32E-91D9-4926-883F-0CAFD87EC669}"/>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57</a:t>
            </a:fld>
            <a:endParaRPr kumimoji="1" lang="ja-JP" altLang="en-US" dirty="0"/>
          </a:p>
        </p:txBody>
      </p:sp>
    </p:spTree>
    <p:extLst>
      <p:ext uri="{BB962C8B-B14F-4D97-AF65-F5344CB8AC3E}">
        <p14:creationId xmlns:p14="http://schemas.microsoft.com/office/powerpoint/2010/main" val="10689761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681F66A0-1FB0-480A-9BEC-074F0A988539}"/>
              </a:ext>
            </a:extLst>
          </p:cNvPr>
          <p:cNvSpPr txBox="1"/>
          <p:nvPr/>
        </p:nvSpPr>
        <p:spPr>
          <a:xfrm>
            <a:off x="392548" y="5881853"/>
            <a:ext cx="6756160" cy="577081"/>
          </a:xfrm>
          <a:prstGeom prst="rect">
            <a:avLst/>
          </a:prstGeom>
          <a:noFill/>
        </p:spPr>
        <p:txBody>
          <a:bodyPr wrap="square" rtlCol="0">
            <a:spAutoFit/>
          </a:bodyPr>
          <a:lstStyle/>
          <a:p>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「日本人」は、延べ宿泊者数全体から「外国人」を引いて算出している。</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各都市の「外国人延べ宿泊者数の全国シェア」「日本人延べ宿泊者数の全国シェア」は、</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全国の「外国人延べ宿泊者数」「日本人延べ宿泊者数」に占めるもの。</a:t>
            </a:r>
          </a:p>
        </p:txBody>
      </p:sp>
      <p:sp>
        <p:nvSpPr>
          <p:cNvPr id="8" name="テキスト ボックス 7">
            <a:extLst>
              <a:ext uri="{FF2B5EF4-FFF2-40B4-BE49-F238E27FC236}">
                <a16:creationId xmlns:a16="http://schemas.microsoft.com/office/drawing/2014/main" id="{5D8B8ED3-15A8-4DA8-9C29-D6A98E3E99B0}"/>
              </a:ext>
            </a:extLst>
          </p:cNvPr>
          <p:cNvSpPr txBox="1"/>
          <p:nvPr/>
        </p:nvSpPr>
        <p:spPr>
          <a:xfrm>
            <a:off x="4083087" y="2126530"/>
            <a:ext cx="1549077" cy="253916"/>
          </a:xfrm>
          <a:prstGeom prst="rect">
            <a:avLst/>
          </a:prstGeom>
          <a:noFill/>
        </p:spPr>
        <p:txBody>
          <a:bodyPr wrap="square" rtlCol="0">
            <a:spAutoFit/>
          </a:bodyPr>
          <a:lstStyle/>
          <a:p>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単位：千</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人泊</a:t>
            </a: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表 1">
            <a:extLst>
              <a:ext uri="{FF2B5EF4-FFF2-40B4-BE49-F238E27FC236}">
                <a16:creationId xmlns:a16="http://schemas.microsoft.com/office/drawing/2014/main" id="{B50D1C48-A335-496F-AFD2-25F7870C3AF0}"/>
              </a:ext>
            </a:extLst>
          </p:cNvPr>
          <p:cNvGraphicFramePr>
            <a:graphicFrameLocks noGrp="1"/>
          </p:cNvGraphicFramePr>
          <p:nvPr>
            <p:extLst>
              <p:ext uri="{D42A27DB-BD31-4B8C-83A1-F6EECF244321}">
                <p14:modId xmlns:p14="http://schemas.microsoft.com/office/powerpoint/2010/main" val="3496294950"/>
              </p:ext>
            </p:extLst>
          </p:nvPr>
        </p:nvGraphicFramePr>
        <p:xfrm>
          <a:off x="5513960" y="2369284"/>
          <a:ext cx="3879588" cy="3950800"/>
        </p:xfrm>
        <a:graphic>
          <a:graphicData uri="http://schemas.openxmlformats.org/drawingml/2006/table">
            <a:tbl>
              <a:tblPr firstRow="1" bandRow="1">
                <a:tableStyleId>{5C22544A-7EE6-4342-B048-85BDC9FD1C3A}</a:tableStyleId>
              </a:tblPr>
              <a:tblGrid>
                <a:gridCol w="504057">
                  <a:extLst>
                    <a:ext uri="{9D8B030D-6E8A-4147-A177-3AD203B41FA5}">
                      <a16:colId xmlns:a16="http://schemas.microsoft.com/office/drawing/2014/main" val="20000"/>
                    </a:ext>
                  </a:extLst>
                </a:gridCol>
                <a:gridCol w="1125177">
                  <a:extLst>
                    <a:ext uri="{9D8B030D-6E8A-4147-A177-3AD203B41FA5}">
                      <a16:colId xmlns:a16="http://schemas.microsoft.com/office/drawing/2014/main" val="20001"/>
                    </a:ext>
                  </a:extLst>
                </a:gridCol>
                <a:gridCol w="1125177">
                  <a:extLst>
                    <a:ext uri="{9D8B030D-6E8A-4147-A177-3AD203B41FA5}">
                      <a16:colId xmlns:a16="http://schemas.microsoft.com/office/drawing/2014/main" val="20002"/>
                    </a:ext>
                  </a:extLst>
                </a:gridCol>
                <a:gridCol w="1125177">
                  <a:extLst>
                    <a:ext uri="{9D8B030D-6E8A-4147-A177-3AD203B41FA5}">
                      <a16:colId xmlns:a16="http://schemas.microsoft.com/office/drawing/2014/main" val="20003"/>
                    </a:ext>
                  </a:extLst>
                </a:gridCol>
              </a:tblGrid>
              <a:tr h="788685">
                <a:tc>
                  <a:txBody>
                    <a:bodyPr/>
                    <a:lstStyle/>
                    <a:p>
                      <a:pPr algn="ct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順位</a:t>
                      </a:r>
                    </a:p>
                  </a:txBody>
                  <a:tcPr anchor="ctr"/>
                </a:tc>
                <a:tc>
                  <a:txBody>
                    <a:bodyPr/>
                    <a:lstStyle/>
                    <a:p>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日本人延べ宿泊者数の全国シェア</a:t>
                      </a:r>
                    </a:p>
                  </a:txBody>
                  <a:tcPr anchor="ctr"/>
                </a:tc>
                <a:tc>
                  <a:txBody>
                    <a:bodyPr/>
                    <a:lstStyle/>
                    <a:p>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外国人延べ宿泊者数の全国シェア</a:t>
                      </a:r>
                    </a:p>
                  </a:txBody>
                  <a:tcPr anchor="ctr"/>
                </a:tc>
                <a:tc>
                  <a:txBody>
                    <a:bodyPr/>
                    <a:lstStyle/>
                    <a:p>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都道府県別、延べ宿泊者数に占める外国人の割合</a:t>
                      </a:r>
                    </a:p>
                  </a:txBody>
                  <a:tcPr anchor="ctr"/>
                </a:tc>
                <a:extLst>
                  <a:ext uri="{0D108BD9-81ED-4DB2-BD59-A6C34878D82A}">
                    <a16:rowId xmlns:a16="http://schemas.microsoft.com/office/drawing/2014/main" val="10000"/>
                  </a:ext>
                </a:extLst>
              </a:tr>
              <a:tr h="625568">
                <a:tc>
                  <a:txBody>
                    <a:bodyPr/>
                    <a:lstStyle/>
                    <a:p>
                      <a:pPr algn="ct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10.3</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25.4</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39.1</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625568">
                <a:tc>
                  <a:txBody>
                    <a:bodyPr/>
                    <a:lstStyle/>
                    <a:p>
                      <a:pPr algn="ct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6.1</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rgbClr val="F68222"/>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15.5</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rgbClr val="F68222"/>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37.8</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extLst>
                  <a:ext uri="{0D108BD9-81ED-4DB2-BD59-A6C34878D82A}">
                    <a16:rowId xmlns:a16="http://schemas.microsoft.com/office/drawing/2014/main" val="10002"/>
                  </a:ext>
                </a:extLst>
              </a:tr>
              <a:tr h="625568">
                <a:tc>
                  <a:txBody>
                    <a:bodyPr/>
                    <a:lstStyle/>
                    <a:p>
                      <a:pPr algn="ct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5.9</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10.4</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37.2</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625568">
                <a:tc>
                  <a:txBody>
                    <a:bodyPr/>
                    <a:lstStyle/>
                    <a:p>
                      <a:pPr algn="ct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沖縄県</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5.2</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7.6</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23.8</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625568">
                <a:tc>
                  <a:txBody>
                    <a:bodyPr/>
                    <a:lstStyle/>
                    <a:p>
                      <a:pPr algn="ct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千葉県</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5.1</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沖縄県</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6.7</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沖縄県</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23.6</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graphicFrame>
        <p:nvGraphicFramePr>
          <p:cNvPr id="12" name="グラフ 11">
            <a:extLst>
              <a:ext uri="{FF2B5EF4-FFF2-40B4-BE49-F238E27FC236}">
                <a16:creationId xmlns:a16="http://schemas.microsoft.com/office/drawing/2014/main" id="{74BB7C51-CC5A-4410-8646-8A2DB6FF0B89}"/>
              </a:ext>
            </a:extLst>
          </p:cNvPr>
          <p:cNvGraphicFramePr>
            <a:graphicFrameLocks/>
          </p:cNvGraphicFramePr>
          <p:nvPr>
            <p:extLst>
              <p:ext uri="{D42A27DB-BD31-4B8C-83A1-F6EECF244321}">
                <p14:modId xmlns:p14="http://schemas.microsoft.com/office/powerpoint/2010/main" val="401157981"/>
              </p:ext>
            </p:extLst>
          </p:nvPr>
        </p:nvGraphicFramePr>
        <p:xfrm>
          <a:off x="408681" y="2386067"/>
          <a:ext cx="5001610" cy="3479005"/>
        </p:xfrm>
        <a:graphic>
          <a:graphicData uri="http://schemas.openxmlformats.org/drawingml/2006/chart">
            <c:chart xmlns:c="http://schemas.openxmlformats.org/drawingml/2006/chart" xmlns:r="http://schemas.openxmlformats.org/officeDocument/2006/relationships" r:id="rId2"/>
          </a:graphicData>
        </a:graphic>
      </p:graphicFrame>
      <p:sp>
        <p:nvSpPr>
          <p:cNvPr id="4" name="正方形/長方形 3">
            <a:extLst>
              <a:ext uri="{FF2B5EF4-FFF2-40B4-BE49-F238E27FC236}">
                <a16:creationId xmlns:a16="http://schemas.microsoft.com/office/drawing/2014/main" id="{CE25E307-78D6-4631-B553-522745ABF8D0}"/>
              </a:ext>
            </a:extLst>
          </p:cNvPr>
          <p:cNvSpPr/>
          <p:nvPr/>
        </p:nvSpPr>
        <p:spPr>
          <a:xfrm>
            <a:off x="222322" y="138824"/>
            <a:ext cx="6878806" cy="369332"/>
          </a:xfrm>
          <a:prstGeom prst="rect">
            <a:avLst/>
          </a:prstGeom>
        </p:spPr>
        <p:txBody>
          <a:bodyPr wrap="none">
            <a:spAutoFit/>
          </a:bodyPr>
          <a:lstStyle/>
          <a:p>
            <a:r>
              <a:rPr lang="en-US" altLang="ja-JP" dirty="0">
                <a:latin typeface="ＭＳ ゴシック" panose="020B0609070205080204" pitchFamily="49" charset="-128"/>
                <a:ea typeface="ＭＳ ゴシック" panose="020B0609070205080204" pitchFamily="49" charset="-128"/>
              </a:rPr>
              <a:t>P36</a:t>
            </a:r>
            <a:r>
              <a:rPr lang="ja-JP" altLang="en-US" dirty="0">
                <a:latin typeface="ＭＳ ゴシック" panose="020B0609070205080204" pitchFamily="49" charset="-128"/>
                <a:ea typeface="ＭＳ ゴシック" panose="020B0609070205080204" pitchFamily="49" charset="-128"/>
              </a:rPr>
              <a:t>　宿泊者数の推移 </a:t>
            </a:r>
            <a:r>
              <a:rPr lang="ja-JP" altLang="en-US" dirty="0">
                <a:solidFill>
                  <a:srgbClr val="FF0000"/>
                </a:solidFill>
                <a:latin typeface="ＭＳ ゴシック" panose="020B0609070205080204" pitchFamily="49" charset="-128"/>
                <a:ea typeface="ＭＳ ゴシック" panose="020B0609070205080204" pitchFamily="49" charset="-128"/>
              </a:rPr>
              <a:t>宿泊者数（延べ、外国人、日本人）の推移</a:t>
            </a:r>
          </a:p>
        </p:txBody>
      </p:sp>
      <p:sp>
        <p:nvSpPr>
          <p:cNvPr id="3" name="正方形/長方形 2">
            <a:extLst>
              <a:ext uri="{FF2B5EF4-FFF2-40B4-BE49-F238E27FC236}">
                <a16:creationId xmlns:a16="http://schemas.microsoft.com/office/drawing/2014/main" id="{608345BC-BE86-472D-80E8-4920642D0F27}"/>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宿泊者数（延べ外国人、日本人）の推移</a:t>
            </a:r>
          </a:p>
        </p:txBody>
      </p:sp>
      <p:sp>
        <p:nvSpPr>
          <p:cNvPr id="5" name="正方形/長方形 4">
            <a:extLst>
              <a:ext uri="{FF2B5EF4-FFF2-40B4-BE49-F238E27FC236}">
                <a16:creationId xmlns:a16="http://schemas.microsoft.com/office/drawing/2014/main" id="{6CE8CD91-F382-4E09-92A5-D2A20F388DC2}"/>
              </a:ext>
            </a:extLst>
          </p:cNvPr>
          <p:cNvSpPr/>
          <p:nvPr/>
        </p:nvSpPr>
        <p:spPr>
          <a:xfrm>
            <a:off x="150539" y="704315"/>
            <a:ext cx="9555436" cy="1077218"/>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en-US" altLang="ja-JP" sz="1600" dirty="0">
                <a:latin typeface="ＭＳ ゴシック" panose="020B0609070205080204" pitchFamily="49" charset="-128"/>
                <a:ea typeface="ＭＳ ゴシック" panose="020B0609070205080204" pitchFamily="49" charset="-128"/>
              </a:rPr>
              <a:t>2019</a:t>
            </a:r>
            <a:r>
              <a:rPr lang="ja-JP" altLang="en-US" sz="1600" dirty="0">
                <a:latin typeface="ＭＳ ゴシック" panose="020B0609070205080204" pitchFamily="49" charset="-128"/>
                <a:ea typeface="ＭＳ ゴシック" panose="020B0609070205080204" pitchFamily="49" charset="-128"/>
              </a:rPr>
              <a:t>年の全国の外国人延べ宿泊者数に占める大阪府での宿泊者数の割合は</a:t>
            </a:r>
            <a:r>
              <a:rPr lang="en-US" altLang="ja-JP" sz="1600" dirty="0">
                <a:latin typeface="ＭＳ ゴシック" panose="020B0609070205080204" pitchFamily="49" charset="-128"/>
                <a:ea typeface="ＭＳ ゴシック" panose="020B0609070205080204" pitchFamily="49" charset="-128"/>
              </a:rPr>
              <a:t>15.5</a:t>
            </a:r>
            <a:r>
              <a:rPr lang="ja-JP" altLang="en-US" sz="1600" dirty="0">
                <a:latin typeface="ＭＳ ゴシック" panose="020B0609070205080204" pitchFamily="49" charset="-128"/>
                <a:ea typeface="ＭＳ ゴシック" panose="020B0609070205080204" pitchFamily="49" charset="-128"/>
              </a:rPr>
              <a:t>％と、東京に次ぐ</a:t>
            </a:r>
            <a:r>
              <a:rPr lang="en-US" altLang="ja-JP" sz="1600" dirty="0">
                <a:latin typeface="ＭＳ ゴシック" panose="020B0609070205080204" pitchFamily="49" charset="-128"/>
                <a:ea typeface="ＭＳ ゴシック" panose="020B0609070205080204" pitchFamily="49" charset="-128"/>
              </a:rPr>
              <a:t>2</a:t>
            </a:r>
            <a:r>
              <a:rPr lang="ja-JP" altLang="en-US" sz="1600" dirty="0">
                <a:latin typeface="ＭＳ ゴシック" panose="020B0609070205080204" pitchFamily="49" charset="-128"/>
                <a:ea typeface="ＭＳ ゴシック" panose="020B0609070205080204" pitchFamily="49" charset="-128"/>
              </a:rPr>
              <a:t>番目の値。日本人に比べ、外国人は東京や大阪、京都といった観光都市に宿泊する割合が高い。</a:t>
            </a: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中でも、大阪府内の延べ宿泊者数に占める外国人の割合は</a:t>
            </a:r>
            <a:r>
              <a:rPr lang="en-US" altLang="ja-JP" sz="1600" dirty="0">
                <a:latin typeface="ＭＳ ゴシック" panose="020B0609070205080204" pitchFamily="49" charset="-128"/>
                <a:ea typeface="ＭＳ ゴシック" panose="020B0609070205080204" pitchFamily="49" charset="-128"/>
              </a:rPr>
              <a:t>37.8</a:t>
            </a:r>
            <a:r>
              <a:rPr lang="ja-JP" altLang="en-US" sz="1600" dirty="0">
                <a:latin typeface="ＭＳ ゴシック" panose="020B0609070205080204" pitchFamily="49" charset="-128"/>
                <a:ea typeface="ＭＳ ゴシック" panose="020B0609070205080204" pitchFamily="49" charset="-128"/>
              </a:rPr>
              <a:t>％と全国</a:t>
            </a:r>
            <a:r>
              <a:rPr lang="en-US" altLang="ja-JP" sz="1600" dirty="0">
                <a:latin typeface="ＭＳ ゴシック" panose="020B0609070205080204" pitchFamily="49" charset="-128"/>
                <a:ea typeface="ＭＳ ゴシック" panose="020B0609070205080204" pitchFamily="49" charset="-128"/>
              </a:rPr>
              <a:t>2</a:t>
            </a:r>
            <a:r>
              <a:rPr lang="ja-JP" altLang="en-US" sz="1600" dirty="0">
                <a:latin typeface="ＭＳ ゴシック" panose="020B0609070205080204" pitchFamily="49" charset="-128"/>
                <a:ea typeface="ＭＳ ゴシック" panose="020B0609070205080204" pitchFamily="49" charset="-128"/>
              </a:rPr>
              <a:t>位の数値。インバウンド効果を上手く取り込めていると言える。</a:t>
            </a:r>
          </a:p>
        </p:txBody>
      </p:sp>
      <p:sp>
        <p:nvSpPr>
          <p:cNvPr id="14" name="正方形/長方形 13">
            <a:extLst>
              <a:ext uri="{FF2B5EF4-FFF2-40B4-BE49-F238E27FC236}">
                <a16:creationId xmlns:a16="http://schemas.microsoft.com/office/drawing/2014/main" id="{1E548003-08BD-44F3-9AD3-3770D8B76592}"/>
              </a:ext>
            </a:extLst>
          </p:cNvPr>
          <p:cNvSpPr/>
          <p:nvPr/>
        </p:nvSpPr>
        <p:spPr>
          <a:xfrm>
            <a:off x="4857625" y="6510433"/>
            <a:ext cx="4705079" cy="276999"/>
          </a:xfrm>
          <a:prstGeom prst="rect">
            <a:avLst/>
          </a:prstGeom>
          <a:solidFill>
            <a:schemeClr val="bg1"/>
          </a:solidFill>
        </p:spPr>
        <p:txBody>
          <a:bodyPr wrap="square">
            <a:spAutoFit/>
          </a:bodyPr>
          <a:lstStyle/>
          <a:p>
            <a:r>
              <a:rPr lang="ja-JP" altLang="en-US" sz="1200" dirty="0"/>
              <a:t>出所：データで見る「大阪の成長戦略」</a:t>
            </a:r>
            <a:r>
              <a:rPr lang="en-US" altLang="ja-JP" sz="1200" dirty="0"/>
              <a:t>2020</a:t>
            </a:r>
            <a:r>
              <a:rPr lang="ja-JP" altLang="en-US" sz="1200" dirty="0"/>
              <a:t>年（令和</a:t>
            </a:r>
            <a:r>
              <a:rPr lang="en-US" altLang="ja-JP" sz="1200" dirty="0"/>
              <a:t>2</a:t>
            </a:r>
            <a:r>
              <a:rPr lang="ja-JP" altLang="en-US" sz="1200" dirty="0"/>
              <a:t>年）</a:t>
            </a:r>
            <a:r>
              <a:rPr lang="en-US" altLang="ja-JP" sz="1200" dirty="0"/>
              <a:t>12</a:t>
            </a:r>
            <a:r>
              <a:rPr lang="ja-JP" altLang="en-US" sz="1200" dirty="0"/>
              <a:t>月版</a:t>
            </a:r>
            <a:endParaRPr lang="en-US" altLang="ja-JP" sz="1200" dirty="0"/>
          </a:p>
        </p:txBody>
      </p:sp>
      <p:sp>
        <p:nvSpPr>
          <p:cNvPr id="15" name="正方形/長方形 14">
            <a:extLst>
              <a:ext uri="{FF2B5EF4-FFF2-40B4-BE49-F238E27FC236}">
                <a16:creationId xmlns:a16="http://schemas.microsoft.com/office/drawing/2014/main" id="{7A971E5A-130C-420E-BCF6-8BAA071DB2F7}"/>
              </a:ext>
            </a:extLst>
          </p:cNvPr>
          <p:cNvSpPr/>
          <p:nvPr/>
        </p:nvSpPr>
        <p:spPr>
          <a:xfrm>
            <a:off x="1247857" y="2126530"/>
            <a:ext cx="2954655" cy="276999"/>
          </a:xfrm>
          <a:prstGeom prst="rect">
            <a:avLst/>
          </a:prstGeom>
        </p:spPr>
        <p:txBody>
          <a:bodyPr wrap="none">
            <a:spAutoFit/>
          </a:bodyPr>
          <a:lstStyle/>
          <a:p>
            <a:r>
              <a:rPr lang="ja-JP" altLang="en-US" sz="1200" b="1" dirty="0"/>
              <a:t>宿泊者数（延べ日本人、外国人）の推移</a:t>
            </a:r>
          </a:p>
        </p:txBody>
      </p:sp>
      <p:sp>
        <p:nvSpPr>
          <p:cNvPr id="16" name="正方形/長方形 15">
            <a:extLst>
              <a:ext uri="{FF2B5EF4-FFF2-40B4-BE49-F238E27FC236}">
                <a16:creationId xmlns:a16="http://schemas.microsoft.com/office/drawing/2014/main" id="{EB1E81FE-EE8A-4A81-8BC0-84411D972189}"/>
              </a:ext>
            </a:extLst>
          </p:cNvPr>
          <p:cNvSpPr/>
          <p:nvPr/>
        </p:nvSpPr>
        <p:spPr>
          <a:xfrm>
            <a:off x="5632164" y="2058286"/>
            <a:ext cx="3576620" cy="276999"/>
          </a:xfrm>
          <a:prstGeom prst="rect">
            <a:avLst/>
          </a:prstGeom>
        </p:spPr>
        <p:txBody>
          <a:bodyPr wrap="none">
            <a:spAutoFit/>
          </a:bodyPr>
          <a:lstStyle/>
          <a:p>
            <a:r>
              <a:rPr lang="en-US" altLang="ja-JP" sz="1200" b="1" dirty="0"/>
              <a:t>2019</a:t>
            </a:r>
            <a:r>
              <a:rPr lang="ja-JP" altLang="en-US" sz="1200" b="1" dirty="0"/>
              <a:t>年　都道府県別、延べ宿泊者数のシェアなど</a:t>
            </a:r>
          </a:p>
        </p:txBody>
      </p:sp>
      <p:sp>
        <p:nvSpPr>
          <p:cNvPr id="13" name="スライド番号プレースホルダー 2">
            <a:extLst>
              <a:ext uri="{FF2B5EF4-FFF2-40B4-BE49-F238E27FC236}">
                <a16:creationId xmlns:a16="http://schemas.microsoft.com/office/drawing/2014/main" id="{E09D031E-7B00-4364-841E-AAE910338603}"/>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58</a:t>
            </a:fld>
            <a:endParaRPr kumimoji="1" lang="ja-JP" altLang="en-US" dirty="0"/>
          </a:p>
        </p:txBody>
      </p:sp>
    </p:spTree>
    <p:extLst>
      <p:ext uri="{BB962C8B-B14F-4D97-AF65-F5344CB8AC3E}">
        <p14:creationId xmlns:p14="http://schemas.microsoft.com/office/powerpoint/2010/main" val="28742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大阪都市圏の人口推移</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830997"/>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大阪都市圏の人口は</a:t>
            </a:r>
            <a:r>
              <a:rPr lang="en-US" altLang="ja-JP" sz="1600" dirty="0">
                <a:latin typeface="ＭＳ ゴシック" panose="020B0609070205080204" pitchFamily="49" charset="-128"/>
                <a:ea typeface="ＭＳ ゴシック" panose="020B0609070205080204" pitchFamily="49" charset="-128"/>
              </a:rPr>
              <a:t>2018</a:t>
            </a:r>
            <a:r>
              <a:rPr lang="ja-JP" altLang="en-US" sz="1600" dirty="0">
                <a:latin typeface="ＭＳ ゴシック" panose="020B0609070205080204" pitchFamily="49" charset="-128"/>
                <a:ea typeface="ＭＳ ゴシック" panose="020B0609070205080204" pitchFamily="49" charset="-128"/>
              </a:rPr>
              <a:t>年時点で約</a:t>
            </a:r>
            <a:r>
              <a:rPr lang="en-US" altLang="ja-JP" sz="1600" dirty="0">
                <a:latin typeface="ＭＳ ゴシック" panose="020B0609070205080204" pitchFamily="49" charset="-128"/>
                <a:ea typeface="ＭＳ ゴシック" panose="020B0609070205080204" pitchFamily="49" charset="-128"/>
              </a:rPr>
              <a:t>1,928</a:t>
            </a:r>
            <a:r>
              <a:rPr lang="ja-JP" altLang="en-US" sz="1600" dirty="0">
                <a:latin typeface="ＭＳ ゴシック" panose="020B0609070205080204" pitchFamily="49" charset="-128"/>
                <a:ea typeface="ＭＳ ゴシック" panose="020B0609070205080204" pitchFamily="49" charset="-128"/>
              </a:rPr>
              <a:t>万人と世界第</a:t>
            </a:r>
            <a:r>
              <a:rPr lang="en-US" altLang="ja-JP" sz="1600" dirty="0">
                <a:latin typeface="ＭＳ ゴシック" panose="020B0609070205080204" pitchFamily="49" charset="-128"/>
                <a:ea typeface="ＭＳ ゴシック" panose="020B0609070205080204" pitchFamily="49" charset="-128"/>
              </a:rPr>
              <a:t>10</a:t>
            </a:r>
            <a:r>
              <a:rPr lang="ja-JP" altLang="en-US" sz="1600" dirty="0">
                <a:latin typeface="ＭＳ ゴシック" panose="020B0609070205080204" pitchFamily="49" charset="-128"/>
                <a:ea typeface="ＭＳ ゴシック" panose="020B0609070205080204" pitchFamily="49" charset="-128"/>
              </a:rPr>
              <a:t>位の規模であるが、世界の諸都市の発展に伴って順位は低下見込み（</a:t>
            </a:r>
            <a:r>
              <a:rPr lang="en-US" altLang="ja-JP" sz="1600" dirty="0">
                <a:latin typeface="ＭＳ ゴシック" panose="020B0609070205080204" pitchFamily="49" charset="-128"/>
                <a:ea typeface="ＭＳ ゴシック" panose="020B0609070205080204" pitchFamily="49" charset="-128"/>
              </a:rPr>
              <a:t>2030</a:t>
            </a:r>
            <a:r>
              <a:rPr lang="ja-JP" altLang="en-US" sz="1600" dirty="0">
                <a:latin typeface="ＭＳ ゴシック" panose="020B0609070205080204" pitchFamily="49" charset="-128"/>
                <a:ea typeface="ＭＳ ゴシック" panose="020B0609070205080204" pitchFamily="49" charset="-128"/>
              </a:rPr>
              <a:t>年：</a:t>
            </a:r>
            <a:r>
              <a:rPr lang="en-US" altLang="ja-JP" sz="1600" dirty="0">
                <a:latin typeface="ＭＳ ゴシック" panose="020B0609070205080204" pitchFamily="49" charset="-128"/>
                <a:ea typeface="ＭＳ ゴシック" panose="020B0609070205080204" pitchFamily="49" charset="-128"/>
              </a:rPr>
              <a:t>15</a:t>
            </a:r>
            <a:r>
              <a:rPr lang="ja-JP" altLang="en-US" sz="1600" dirty="0">
                <a:latin typeface="ＭＳ ゴシック" panose="020B0609070205080204" pitchFamily="49" charset="-128"/>
                <a:ea typeface="ＭＳ ゴシック" panose="020B0609070205080204" pitchFamily="49" charset="-128"/>
              </a:rPr>
              <a:t>位）。</a:t>
            </a:r>
            <a:endParaRPr lang="en-US" altLang="ja-JP" sz="1600" dirty="0">
              <a:latin typeface="ＭＳ ゴシック" panose="020B0609070205080204" pitchFamily="49" charset="-128"/>
              <a:ea typeface="ＭＳ ゴシック" panose="020B0609070205080204" pitchFamily="49" charset="-128"/>
            </a:endParaRP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関西２府６県の人口は、</a:t>
            </a:r>
            <a:r>
              <a:rPr lang="en-US" altLang="ja-JP" sz="1600" dirty="0">
                <a:latin typeface="ＭＳ ゴシック" panose="020B0609070205080204" pitchFamily="49" charset="-128"/>
                <a:ea typeface="ＭＳ ゴシック" panose="020B0609070205080204" pitchFamily="49" charset="-128"/>
              </a:rPr>
              <a:t>2005</a:t>
            </a:r>
            <a:r>
              <a:rPr lang="ja-JP" altLang="en-US" sz="1600" dirty="0">
                <a:latin typeface="ＭＳ ゴシック" panose="020B0609070205080204" pitchFamily="49" charset="-128"/>
                <a:ea typeface="ＭＳ ゴシック" panose="020B0609070205080204" pitchFamily="49" charset="-128"/>
              </a:rPr>
              <a:t>年の</a:t>
            </a:r>
            <a:r>
              <a:rPr lang="en-US" altLang="ja-JP" sz="1600" dirty="0">
                <a:latin typeface="ＭＳ ゴシック" panose="020B0609070205080204" pitchFamily="49" charset="-128"/>
                <a:ea typeface="ＭＳ ゴシック" panose="020B0609070205080204" pitchFamily="49" charset="-128"/>
              </a:rPr>
              <a:t>2,231</a:t>
            </a:r>
            <a:r>
              <a:rPr lang="ja-JP" altLang="en-US" sz="1600" dirty="0">
                <a:latin typeface="ＭＳ ゴシック" panose="020B0609070205080204" pitchFamily="49" charset="-128"/>
                <a:ea typeface="ＭＳ ゴシック" panose="020B0609070205080204" pitchFamily="49" charset="-128"/>
              </a:rPr>
              <a:t>万人をピークに</a:t>
            </a:r>
            <a:r>
              <a:rPr lang="en-US" altLang="ja-JP" sz="1600" dirty="0">
                <a:latin typeface="ＭＳ ゴシック" panose="020B0609070205080204" pitchFamily="49" charset="-128"/>
                <a:ea typeface="ＭＳ ゴシック" panose="020B0609070205080204" pitchFamily="49" charset="-128"/>
              </a:rPr>
              <a:t>2060</a:t>
            </a:r>
            <a:r>
              <a:rPr lang="ja-JP" altLang="en-US" sz="1600" dirty="0">
                <a:latin typeface="ＭＳ ゴシック" panose="020B0609070205080204" pitchFamily="49" charset="-128"/>
                <a:ea typeface="ＭＳ ゴシック" panose="020B0609070205080204" pitchFamily="49" charset="-128"/>
              </a:rPr>
              <a:t>年には</a:t>
            </a:r>
            <a:r>
              <a:rPr lang="en-US" altLang="ja-JP" sz="1600" dirty="0">
                <a:latin typeface="ＭＳ ゴシック" panose="020B0609070205080204" pitchFamily="49" charset="-128"/>
                <a:ea typeface="ＭＳ ゴシック" panose="020B0609070205080204" pitchFamily="49" charset="-128"/>
              </a:rPr>
              <a:t>1,526</a:t>
            </a:r>
            <a:r>
              <a:rPr lang="ja-JP" altLang="en-US" sz="1600" dirty="0">
                <a:latin typeface="ＭＳ ゴシック" panose="020B0609070205080204" pitchFamily="49" charset="-128"/>
                <a:ea typeface="ＭＳ ゴシック" panose="020B0609070205080204" pitchFamily="49" charset="-128"/>
              </a:rPr>
              <a:t>万人に減少見込み。</a:t>
            </a:r>
          </a:p>
        </p:txBody>
      </p:sp>
      <p:pic>
        <p:nvPicPr>
          <p:cNvPr id="7" name="図 6">
            <a:extLst>
              <a:ext uri="{FF2B5EF4-FFF2-40B4-BE49-F238E27FC236}">
                <a16:creationId xmlns:a16="http://schemas.microsoft.com/office/drawing/2014/main" id="{4960EBFD-ED8C-4F1E-83AE-1DDDF90A86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9829" y="2151145"/>
            <a:ext cx="4679802" cy="3337367"/>
          </a:xfrm>
          <a:prstGeom prst="rect">
            <a:avLst/>
          </a:prstGeom>
        </p:spPr>
      </p:pic>
      <p:sp>
        <p:nvSpPr>
          <p:cNvPr id="8" name="正方形/長方形 7">
            <a:extLst>
              <a:ext uri="{FF2B5EF4-FFF2-40B4-BE49-F238E27FC236}">
                <a16:creationId xmlns:a16="http://schemas.microsoft.com/office/drawing/2014/main" id="{065F4987-6D97-4459-AD53-0D6CA7707F17}"/>
              </a:ext>
            </a:extLst>
          </p:cNvPr>
          <p:cNvSpPr/>
          <p:nvPr/>
        </p:nvSpPr>
        <p:spPr>
          <a:xfrm>
            <a:off x="4609829" y="1656491"/>
            <a:ext cx="4967769" cy="276999"/>
          </a:xfrm>
          <a:prstGeom prst="rect">
            <a:avLst/>
          </a:prstGeom>
        </p:spPr>
        <p:txBody>
          <a:bodyPr wrap="square">
            <a:spAutoFit/>
          </a:bodyPr>
          <a:lstStyle/>
          <a:p>
            <a:pPr algn="ctr"/>
            <a:r>
              <a:rPr lang="ja-JP" altLang="en-US" sz="1200" b="1" dirty="0">
                <a:ea typeface="ＭＳ ゴシック" panose="020B0609070205080204" pitchFamily="49" charset="-128"/>
              </a:rPr>
              <a:t>関西の総人口推移（年齢</a:t>
            </a:r>
            <a:r>
              <a:rPr lang="en-US" altLang="ja-JP" sz="1200" b="1" dirty="0">
                <a:ea typeface="ＭＳ ゴシック" panose="020B0609070205080204" pitchFamily="49" charset="-128"/>
              </a:rPr>
              <a:t>3</a:t>
            </a:r>
            <a:r>
              <a:rPr lang="ja-JP" altLang="en-US" sz="1200" b="1" dirty="0">
                <a:ea typeface="ＭＳ ゴシック" panose="020B0609070205080204" pitchFamily="49" charset="-128"/>
              </a:rPr>
              <a:t>区分別）</a:t>
            </a:r>
          </a:p>
        </p:txBody>
      </p:sp>
      <p:sp>
        <p:nvSpPr>
          <p:cNvPr id="9" name="正方形/長方形 8">
            <a:extLst>
              <a:ext uri="{FF2B5EF4-FFF2-40B4-BE49-F238E27FC236}">
                <a16:creationId xmlns:a16="http://schemas.microsoft.com/office/drawing/2014/main" id="{6C0687D1-BF33-4832-A399-3CA4AA6D052D}"/>
              </a:ext>
            </a:extLst>
          </p:cNvPr>
          <p:cNvSpPr/>
          <p:nvPr/>
        </p:nvSpPr>
        <p:spPr>
          <a:xfrm>
            <a:off x="4738206" y="5892583"/>
            <a:ext cx="4967769" cy="646331"/>
          </a:xfrm>
          <a:prstGeom prst="rect">
            <a:avLst/>
          </a:prstGeom>
        </p:spPr>
        <p:txBody>
          <a:bodyPr wrap="square">
            <a:spAutoFit/>
          </a:bodyPr>
          <a:lstStyle/>
          <a:p>
            <a:r>
              <a:rPr lang="ja-JP" altLang="en-US" sz="900" dirty="0"/>
              <a:t>（出典）人口ビジョン（関西広域連合）</a:t>
            </a:r>
            <a:endParaRPr lang="en-US" altLang="ja-JP" sz="900" dirty="0"/>
          </a:p>
          <a:p>
            <a:r>
              <a:rPr lang="ja-JP" altLang="en-US" sz="900" dirty="0"/>
              <a:t>・</a:t>
            </a:r>
            <a:r>
              <a:rPr lang="en-US" altLang="ja-JP" sz="900" dirty="0"/>
              <a:t>1960 </a:t>
            </a:r>
            <a:r>
              <a:rPr lang="ja-JP" altLang="en-US" sz="900" dirty="0"/>
              <a:t>年～</a:t>
            </a:r>
            <a:r>
              <a:rPr lang="en-US" altLang="ja-JP" sz="900" dirty="0"/>
              <a:t>2015 </a:t>
            </a:r>
            <a:r>
              <a:rPr lang="ja-JP" altLang="en-US" sz="900" dirty="0"/>
              <a:t>年まで 総務省</a:t>
            </a:r>
            <a:r>
              <a:rPr lang="en-US" altLang="ja-JP" sz="900" dirty="0"/>
              <a:t>｢</a:t>
            </a:r>
            <a:r>
              <a:rPr lang="ja-JP" altLang="en-US" sz="900" dirty="0"/>
              <a:t>国勢調査</a:t>
            </a:r>
            <a:r>
              <a:rPr lang="en-US" altLang="ja-JP" sz="900" dirty="0"/>
              <a:t>｣(</a:t>
            </a:r>
            <a:r>
              <a:rPr lang="ja-JP" altLang="en-US" sz="900" dirty="0"/>
              <a:t>実績値</a:t>
            </a:r>
            <a:r>
              <a:rPr lang="en-US" altLang="ja-JP" sz="900" dirty="0"/>
              <a:t>) </a:t>
            </a:r>
            <a:r>
              <a:rPr lang="ja-JP" altLang="en-US" sz="900" dirty="0"/>
              <a:t>・</a:t>
            </a:r>
            <a:r>
              <a:rPr lang="en-US" altLang="ja-JP" sz="900" dirty="0"/>
              <a:t>2020 </a:t>
            </a:r>
            <a:r>
              <a:rPr lang="ja-JP" altLang="en-US" sz="900" dirty="0"/>
              <a:t>年以降 社人研</a:t>
            </a:r>
            <a:r>
              <a:rPr lang="en-US" altLang="ja-JP" sz="900" dirty="0"/>
              <a:t>｢</a:t>
            </a:r>
            <a:r>
              <a:rPr lang="ja-JP" altLang="en-US" sz="900" dirty="0"/>
              <a:t>日本の将来推計人口</a:t>
            </a:r>
            <a:r>
              <a:rPr lang="en-US" altLang="ja-JP" sz="900" dirty="0"/>
              <a:t>｣ </a:t>
            </a:r>
            <a:r>
              <a:rPr lang="ja-JP" altLang="en-US" sz="900" dirty="0"/>
              <a:t>・</a:t>
            </a:r>
            <a:r>
              <a:rPr lang="en-US" altLang="ja-JP" sz="900" dirty="0"/>
              <a:t>2050 </a:t>
            </a:r>
            <a:r>
              <a:rPr lang="ja-JP" altLang="en-US" sz="900" dirty="0"/>
              <a:t>年以降 社人研に準拠し広域連合で試算 </a:t>
            </a:r>
            <a:r>
              <a:rPr lang="en-US" altLang="ja-JP" sz="900" dirty="0"/>
              <a:t>(</a:t>
            </a:r>
            <a:r>
              <a:rPr lang="ja-JP" altLang="en-US" sz="900" dirty="0"/>
              <a:t>自然増減・社会増減については、</a:t>
            </a:r>
            <a:r>
              <a:rPr lang="en-US" altLang="ja-JP" sz="900" dirty="0"/>
              <a:t>2045 </a:t>
            </a:r>
            <a:r>
              <a:rPr lang="ja-JP" altLang="en-US" sz="900" dirty="0"/>
              <a:t>年の社人研推計値をそのまま延伸） </a:t>
            </a:r>
            <a:endParaRPr lang="ja-JP" altLang="en-US" sz="900" dirty="0">
              <a:ea typeface="ＭＳ ゴシック" panose="020B0609070205080204" pitchFamily="49" charset="-128"/>
            </a:endParaRPr>
          </a:p>
        </p:txBody>
      </p:sp>
      <p:pic>
        <p:nvPicPr>
          <p:cNvPr id="3" name="図 2">
            <a:extLst>
              <a:ext uri="{FF2B5EF4-FFF2-40B4-BE49-F238E27FC236}">
                <a16:creationId xmlns:a16="http://schemas.microsoft.com/office/drawing/2014/main" id="{20B1CF93-C9CD-4263-AD31-BBB927A3C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693" y="1615880"/>
            <a:ext cx="4105137" cy="4680857"/>
          </a:xfrm>
          <a:prstGeom prst="rect">
            <a:avLst/>
          </a:prstGeom>
        </p:spPr>
      </p:pic>
      <p:sp>
        <p:nvSpPr>
          <p:cNvPr id="5" name="楕円 4">
            <a:extLst>
              <a:ext uri="{FF2B5EF4-FFF2-40B4-BE49-F238E27FC236}">
                <a16:creationId xmlns:a16="http://schemas.microsoft.com/office/drawing/2014/main" id="{5A0F5C35-FE66-4D8D-905D-F4743C7B8080}"/>
              </a:ext>
            </a:extLst>
          </p:cNvPr>
          <p:cNvSpPr/>
          <p:nvPr/>
        </p:nvSpPr>
        <p:spPr>
          <a:xfrm>
            <a:off x="960119" y="2423133"/>
            <a:ext cx="592183" cy="28738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楕円 9">
            <a:extLst>
              <a:ext uri="{FF2B5EF4-FFF2-40B4-BE49-F238E27FC236}">
                <a16:creationId xmlns:a16="http://schemas.microsoft.com/office/drawing/2014/main" id="{1D9777A7-5EE5-44CB-AF8C-4473159BCE4A}"/>
              </a:ext>
            </a:extLst>
          </p:cNvPr>
          <p:cNvSpPr/>
          <p:nvPr/>
        </p:nvSpPr>
        <p:spPr>
          <a:xfrm>
            <a:off x="822958" y="4889868"/>
            <a:ext cx="866503" cy="22206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A4AF35C2-C672-46C3-802B-910E5DDEDFBF}"/>
              </a:ext>
            </a:extLst>
          </p:cNvPr>
          <p:cNvSpPr/>
          <p:nvPr/>
        </p:nvSpPr>
        <p:spPr>
          <a:xfrm>
            <a:off x="241228" y="2566825"/>
            <a:ext cx="323165" cy="1317199"/>
          </a:xfrm>
          <a:prstGeom prst="rect">
            <a:avLst/>
          </a:prstGeom>
        </p:spPr>
        <p:txBody>
          <a:bodyPr vert="eaVert" wrap="square">
            <a:spAutoFit/>
          </a:bodyPr>
          <a:lstStyle/>
          <a:p>
            <a:r>
              <a:rPr lang="ja-JP" altLang="en-US" sz="900" dirty="0">
                <a:ea typeface="ＭＳ ゴシック" panose="020B0609070205080204" pitchFamily="49" charset="-128"/>
              </a:rPr>
              <a:t>人口（百万人）</a:t>
            </a:r>
          </a:p>
        </p:txBody>
      </p:sp>
      <p:sp>
        <p:nvSpPr>
          <p:cNvPr id="12" name="正方形/長方形 11">
            <a:extLst>
              <a:ext uri="{FF2B5EF4-FFF2-40B4-BE49-F238E27FC236}">
                <a16:creationId xmlns:a16="http://schemas.microsoft.com/office/drawing/2014/main" id="{F7C73177-AFB0-4673-BD0B-0E9E00A1D54C}"/>
              </a:ext>
            </a:extLst>
          </p:cNvPr>
          <p:cNvSpPr/>
          <p:nvPr/>
        </p:nvSpPr>
        <p:spPr>
          <a:xfrm>
            <a:off x="241227" y="4834969"/>
            <a:ext cx="323165" cy="1317199"/>
          </a:xfrm>
          <a:prstGeom prst="rect">
            <a:avLst/>
          </a:prstGeom>
        </p:spPr>
        <p:txBody>
          <a:bodyPr vert="eaVert" wrap="square">
            <a:spAutoFit/>
          </a:bodyPr>
          <a:lstStyle/>
          <a:p>
            <a:r>
              <a:rPr lang="ja-JP" altLang="en-US" sz="900" dirty="0">
                <a:ea typeface="ＭＳ ゴシック" panose="020B0609070205080204" pitchFamily="49" charset="-128"/>
              </a:rPr>
              <a:t>人口（百万人）</a:t>
            </a:r>
          </a:p>
        </p:txBody>
      </p:sp>
      <p:sp>
        <p:nvSpPr>
          <p:cNvPr id="13" name="正方形/長方形 12">
            <a:extLst>
              <a:ext uri="{FF2B5EF4-FFF2-40B4-BE49-F238E27FC236}">
                <a16:creationId xmlns:a16="http://schemas.microsoft.com/office/drawing/2014/main" id="{F8D82C22-8DC2-4F8C-A37D-5810604490D4}"/>
              </a:ext>
            </a:extLst>
          </p:cNvPr>
          <p:cNvSpPr/>
          <p:nvPr/>
        </p:nvSpPr>
        <p:spPr>
          <a:xfrm>
            <a:off x="642858" y="4659036"/>
            <a:ext cx="1804252" cy="230832"/>
          </a:xfrm>
          <a:prstGeom prst="rect">
            <a:avLst/>
          </a:prstGeom>
        </p:spPr>
        <p:txBody>
          <a:bodyPr wrap="square">
            <a:spAutoFit/>
          </a:bodyPr>
          <a:lstStyle/>
          <a:p>
            <a:r>
              <a:rPr lang="ja-JP" altLang="en-US" sz="900" b="1" dirty="0">
                <a:solidFill>
                  <a:srgbClr val="FF0000"/>
                </a:solidFill>
                <a:ea typeface="ＭＳ ゴシック" panose="020B0609070205080204" pitchFamily="49" charset="-128"/>
              </a:rPr>
              <a:t>近畿大都市圏（大阪都市圏）</a:t>
            </a:r>
          </a:p>
        </p:txBody>
      </p:sp>
      <p:sp>
        <p:nvSpPr>
          <p:cNvPr id="14" name="正方形/長方形 13">
            <a:extLst>
              <a:ext uri="{FF2B5EF4-FFF2-40B4-BE49-F238E27FC236}">
                <a16:creationId xmlns:a16="http://schemas.microsoft.com/office/drawing/2014/main" id="{8B6446BC-8F6B-44E0-A96B-761CBD41638E}"/>
              </a:ext>
            </a:extLst>
          </p:cNvPr>
          <p:cNvSpPr/>
          <p:nvPr/>
        </p:nvSpPr>
        <p:spPr>
          <a:xfrm>
            <a:off x="822958" y="2154440"/>
            <a:ext cx="1631470" cy="230832"/>
          </a:xfrm>
          <a:prstGeom prst="rect">
            <a:avLst/>
          </a:prstGeom>
        </p:spPr>
        <p:txBody>
          <a:bodyPr wrap="square">
            <a:spAutoFit/>
          </a:bodyPr>
          <a:lstStyle/>
          <a:p>
            <a:r>
              <a:rPr lang="ja-JP" altLang="en-US" sz="900" b="1" dirty="0">
                <a:solidFill>
                  <a:srgbClr val="FF0000"/>
                </a:solidFill>
                <a:ea typeface="ＭＳ ゴシック" panose="020B0609070205080204" pitchFamily="49" charset="-128"/>
              </a:rPr>
              <a:t>東京大都市圏</a:t>
            </a:r>
          </a:p>
        </p:txBody>
      </p:sp>
      <p:sp>
        <p:nvSpPr>
          <p:cNvPr id="15" name="正方形/長方形 14">
            <a:extLst>
              <a:ext uri="{FF2B5EF4-FFF2-40B4-BE49-F238E27FC236}">
                <a16:creationId xmlns:a16="http://schemas.microsoft.com/office/drawing/2014/main" id="{3FADF4C7-A673-4D57-925A-1C8E7E68E82F}"/>
              </a:ext>
            </a:extLst>
          </p:cNvPr>
          <p:cNvSpPr/>
          <p:nvPr/>
        </p:nvSpPr>
        <p:spPr>
          <a:xfrm>
            <a:off x="319694" y="6368000"/>
            <a:ext cx="4539690" cy="507831"/>
          </a:xfrm>
          <a:prstGeom prst="rect">
            <a:avLst/>
          </a:prstGeom>
        </p:spPr>
        <p:txBody>
          <a:bodyPr wrap="square">
            <a:spAutoFit/>
          </a:bodyPr>
          <a:lstStyle/>
          <a:p>
            <a:r>
              <a:rPr lang="ja-JP" altLang="en-US" sz="900" dirty="0"/>
              <a:t>（出典）</a:t>
            </a:r>
            <a:r>
              <a:rPr lang="en-US" altLang="ja-JP" sz="900" dirty="0"/>
              <a:t>United Nations – World Urbanization Prospects 2018 Revision</a:t>
            </a:r>
          </a:p>
          <a:p>
            <a:r>
              <a:rPr lang="en-US" altLang="ja-JP" sz="900" dirty="0"/>
              <a:t>※</a:t>
            </a:r>
            <a:r>
              <a:rPr lang="ja-JP" altLang="en-US" sz="900" dirty="0"/>
              <a:t>「近畿大都市圏」の</a:t>
            </a:r>
            <a:r>
              <a:rPr lang="en-US" altLang="ja-JP" sz="900" dirty="0"/>
              <a:t> </a:t>
            </a:r>
            <a:r>
              <a:rPr lang="ja-JP" altLang="en-US" sz="900" dirty="0"/>
              <a:t>定義は、総務省による。中心市（大阪市、神戸市、京都市、堺市）および中心市への通勤・通学比率が</a:t>
            </a:r>
            <a:r>
              <a:rPr lang="en-US" altLang="ja-JP" sz="900" dirty="0"/>
              <a:t>1.5%</a:t>
            </a:r>
            <a:r>
              <a:rPr lang="ja-JP" altLang="en-US" sz="900" dirty="0"/>
              <a:t>以上の周辺自治体</a:t>
            </a:r>
            <a:endParaRPr lang="ja-JP" altLang="en-US" sz="900" dirty="0">
              <a:ea typeface="ＭＳ ゴシック" panose="020B0609070205080204" pitchFamily="49" charset="-128"/>
            </a:endParaRPr>
          </a:p>
        </p:txBody>
      </p:sp>
      <p:sp>
        <p:nvSpPr>
          <p:cNvPr id="16" name="スライド番号プレースホルダー 2">
            <a:extLst>
              <a:ext uri="{FF2B5EF4-FFF2-40B4-BE49-F238E27FC236}">
                <a16:creationId xmlns:a16="http://schemas.microsoft.com/office/drawing/2014/main" id="{3356AE25-DE86-4CB6-AC2B-A6DA13921784}"/>
              </a:ext>
            </a:extLst>
          </p:cNvPr>
          <p:cNvSpPr>
            <a:spLocks noGrp="1"/>
          </p:cNvSpPr>
          <p:nvPr>
            <p:ph type="sldNum" sz="quarter" idx="12"/>
          </p:nvPr>
        </p:nvSpPr>
        <p:spPr>
          <a:xfrm>
            <a:off x="9395790" y="6466371"/>
            <a:ext cx="496957" cy="365125"/>
          </a:xfrm>
        </p:spPr>
        <p:txBody>
          <a:bodyPr/>
          <a:lstStyle/>
          <a:p>
            <a:fld id="{702E0BBC-4F40-48E0-ABDE-2560DC2FE617}" type="slidenum">
              <a:rPr kumimoji="1" lang="ja-JP" altLang="en-US" smtClean="0"/>
              <a:pPr/>
              <a:t>5</a:t>
            </a:fld>
            <a:endParaRPr kumimoji="1" lang="ja-JP" altLang="en-US"/>
          </a:p>
        </p:txBody>
      </p:sp>
    </p:spTree>
    <p:extLst>
      <p:ext uri="{BB962C8B-B14F-4D97-AF65-F5344CB8AC3E}">
        <p14:creationId xmlns:p14="http://schemas.microsoft.com/office/powerpoint/2010/main" val="5840383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222322" y="138824"/>
            <a:ext cx="5032147" cy="369332"/>
          </a:xfrm>
          <a:prstGeom prst="rect">
            <a:avLst/>
          </a:prstGeom>
        </p:spPr>
        <p:txBody>
          <a:bodyPr wrap="none">
            <a:spAutoFit/>
          </a:bodyPr>
          <a:lstStyle/>
          <a:p>
            <a:r>
              <a:rPr lang="en-US" altLang="ja-JP" dirty="0">
                <a:latin typeface="ＭＳ ゴシック" panose="020B0609070205080204" pitchFamily="49" charset="-128"/>
                <a:ea typeface="ＭＳ ゴシック" panose="020B0609070205080204" pitchFamily="49" charset="-128"/>
              </a:rPr>
              <a:t>P35</a:t>
            </a:r>
            <a:r>
              <a:rPr lang="ja-JP" altLang="en-US" dirty="0">
                <a:latin typeface="ＭＳ ゴシック" panose="020B0609070205080204" pitchFamily="49" charset="-128"/>
                <a:ea typeface="ＭＳ ゴシック" panose="020B0609070205080204" pitchFamily="49" charset="-128"/>
              </a:rPr>
              <a:t>　来阪外客数の推移 </a:t>
            </a:r>
            <a:r>
              <a:rPr lang="ja-JP" altLang="en-US" dirty="0">
                <a:solidFill>
                  <a:srgbClr val="FF0000"/>
                </a:solidFill>
                <a:latin typeface="ＭＳ ゴシック" panose="020B0609070205080204" pitchFamily="49" charset="-128"/>
                <a:ea typeface="ＭＳ ゴシック" panose="020B0609070205080204" pitchFamily="49" charset="-128"/>
              </a:rPr>
              <a:t>来阪外国人客数の推移</a:t>
            </a:r>
          </a:p>
        </p:txBody>
      </p:sp>
      <p:sp>
        <p:nvSpPr>
          <p:cNvPr id="8" name="正方形/長方形 7">
            <a:extLst>
              <a:ext uri="{FF2B5EF4-FFF2-40B4-BE49-F238E27FC236}">
                <a16:creationId xmlns:a16="http://schemas.microsoft.com/office/drawing/2014/main" id="{EA5C7DB3-5C03-46C4-8C4A-33F6314B89A5}"/>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訪日外国人の旅行消費額</a:t>
            </a:r>
          </a:p>
        </p:txBody>
      </p:sp>
      <p:sp>
        <p:nvSpPr>
          <p:cNvPr id="9" name="正方形/長方形 8">
            <a:extLst>
              <a:ext uri="{FF2B5EF4-FFF2-40B4-BE49-F238E27FC236}">
                <a16:creationId xmlns:a16="http://schemas.microsoft.com/office/drawing/2014/main" id="{4F441E71-9166-4A07-AE6C-45F5D5A312F1}"/>
              </a:ext>
            </a:extLst>
          </p:cNvPr>
          <p:cNvSpPr/>
          <p:nvPr/>
        </p:nvSpPr>
        <p:spPr>
          <a:xfrm>
            <a:off x="150539" y="704315"/>
            <a:ext cx="9555436" cy="1077218"/>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en-US" altLang="ja-JP" sz="1600" dirty="0">
                <a:latin typeface="ＭＳ ゴシック" panose="020B0609070205080204" pitchFamily="49" charset="-128"/>
                <a:ea typeface="ＭＳ ゴシック" panose="020B0609070205080204" pitchFamily="49" charset="-128"/>
              </a:rPr>
              <a:t>2019</a:t>
            </a:r>
            <a:r>
              <a:rPr lang="ja-JP" altLang="en-US" sz="1600" dirty="0">
                <a:latin typeface="ＭＳ ゴシック" panose="020B0609070205080204" pitchFamily="49" charset="-128"/>
                <a:ea typeface="ＭＳ ゴシック" panose="020B0609070205080204" pitchFamily="49" charset="-128"/>
              </a:rPr>
              <a:t>年に大阪を訪問した訪日外国人の旅行消費単価は</a:t>
            </a:r>
            <a:r>
              <a:rPr lang="en-US" altLang="ja-JP" sz="1600" dirty="0">
                <a:latin typeface="ＭＳ ゴシック" panose="020B0609070205080204" pitchFamily="49" charset="-128"/>
                <a:ea typeface="ＭＳ ゴシック" panose="020B0609070205080204" pitchFamily="49" charset="-128"/>
              </a:rPr>
              <a:t>63,889</a:t>
            </a:r>
            <a:r>
              <a:rPr lang="ja-JP" altLang="en-US" sz="1600" dirty="0">
                <a:latin typeface="ＭＳ ゴシック" panose="020B0609070205080204" pitchFamily="49" charset="-128"/>
                <a:ea typeface="ＭＳ ゴシック" panose="020B0609070205080204" pitchFamily="49" charset="-128"/>
              </a:rPr>
              <a:t>円と上昇。</a:t>
            </a:r>
            <a:r>
              <a:rPr lang="en-US" altLang="ja-JP" sz="1600" dirty="0">
                <a:latin typeface="ＭＳ ゴシック" panose="020B0609070205080204" pitchFamily="49" charset="-128"/>
                <a:ea typeface="ＭＳ ゴシック" panose="020B0609070205080204" pitchFamily="49" charset="-128"/>
              </a:rPr>
              <a:t>2014</a:t>
            </a:r>
            <a:r>
              <a:rPr lang="ja-JP" altLang="en-US" sz="1600" dirty="0">
                <a:latin typeface="ＭＳ ゴシック" panose="020B0609070205080204" pitchFamily="49" charset="-128"/>
                <a:ea typeface="ＭＳ ゴシック" panose="020B0609070205080204" pitchFamily="49" charset="-128"/>
              </a:rPr>
              <a:t>年以前から約</a:t>
            </a:r>
            <a:r>
              <a:rPr lang="en-US" altLang="ja-JP" sz="1600" dirty="0">
                <a:latin typeface="ＭＳ ゴシック" panose="020B0609070205080204" pitchFamily="49" charset="-128"/>
                <a:ea typeface="ＭＳ ゴシック" panose="020B0609070205080204" pitchFamily="49" charset="-128"/>
              </a:rPr>
              <a:t>2.5</a:t>
            </a:r>
            <a:r>
              <a:rPr lang="ja-JP" altLang="en-US" sz="1600" dirty="0">
                <a:latin typeface="ＭＳ ゴシック" panose="020B0609070205080204" pitchFamily="49" charset="-128"/>
                <a:ea typeface="ＭＳ ゴシック" panose="020B0609070205080204" pitchFamily="49" charset="-128"/>
              </a:rPr>
              <a:t>倍に増加。一方で、東京とは大きく開きがある状況。</a:t>
            </a: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国別では、アメリカや韓国の旅行消費単価が上昇基調にある一方、中国や香港は、ほぼ横ばいの傾向が続いている。</a:t>
            </a:r>
          </a:p>
        </p:txBody>
      </p:sp>
      <p:sp>
        <p:nvSpPr>
          <p:cNvPr id="15" name="正方形/長方形 4">
            <a:extLst>
              <a:ext uri="{FF2B5EF4-FFF2-40B4-BE49-F238E27FC236}">
                <a16:creationId xmlns:a16="http://schemas.microsoft.com/office/drawing/2014/main" id="{D2894A69-8864-45DD-80D9-E92927A0630F}"/>
              </a:ext>
            </a:extLst>
          </p:cNvPr>
          <p:cNvSpPr>
            <a:spLocks noChangeArrowheads="1"/>
          </p:cNvSpPr>
          <p:nvPr/>
        </p:nvSpPr>
        <p:spPr bwMode="auto">
          <a:xfrm>
            <a:off x="345503" y="6434855"/>
            <a:ext cx="3380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訪日外国人</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トランジット、乗員、１年以上の滞在者等を除く日本を出国する訪日外国人旅行者</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グラフ 15">
            <a:extLst>
              <a:ext uri="{FF2B5EF4-FFF2-40B4-BE49-F238E27FC236}">
                <a16:creationId xmlns:a16="http://schemas.microsoft.com/office/drawing/2014/main" id="{A60757A2-8F3A-470F-B06E-8DF293928EFF}"/>
              </a:ext>
            </a:extLst>
          </p:cNvPr>
          <p:cNvGraphicFramePr>
            <a:graphicFrameLocks/>
          </p:cNvGraphicFramePr>
          <p:nvPr>
            <p:extLst>
              <p:ext uri="{D42A27DB-BD31-4B8C-83A1-F6EECF244321}">
                <p14:modId xmlns:p14="http://schemas.microsoft.com/office/powerpoint/2010/main" val="4272863442"/>
              </p:ext>
            </p:extLst>
          </p:nvPr>
        </p:nvGraphicFramePr>
        <p:xfrm>
          <a:off x="276009" y="2472091"/>
          <a:ext cx="4356050" cy="39591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グラフ 16">
            <a:extLst>
              <a:ext uri="{FF2B5EF4-FFF2-40B4-BE49-F238E27FC236}">
                <a16:creationId xmlns:a16="http://schemas.microsoft.com/office/drawing/2014/main" id="{463D0B5C-DAD3-4D9B-BEBE-06EDE596B6DA}"/>
              </a:ext>
            </a:extLst>
          </p:cNvPr>
          <p:cNvGraphicFramePr>
            <a:graphicFrameLocks/>
          </p:cNvGraphicFramePr>
          <p:nvPr>
            <p:extLst>
              <p:ext uri="{D42A27DB-BD31-4B8C-83A1-F6EECF244321}">
                <p14:modId xmlns:p14="http://schemas.microsoft.com/office/powerpoint/2010/main" val="3300088863"/>
              </p:ext>
            </p:extLst>
          </p:nvPr>
        </p:nvGraphicFramePr>
        <p:xfrm>
          <a:off x="4868581" y="2434682"/>
          <a:ext cx="4333337" cy="4066556"/>
        </p:xfrm>
        <a:graphic>
          <a:graphicData uri="http://schemas.openxmlformats.org/drawingml/2006/chart">
            <c:chart xmlns:c="http://schemas.openxmlformats.org/drawingml/2006/chart" xmlns:r="http://schemas.openxmlformats.org/officeDocument/2006/relationships" r:id="rId3"/>
          </a:graphicData>
        </a:graphic>
      </p:graphicFrame>
      <p:sp>
        <p:nvSpPr>
          <p:cNvPr id="11" name="正方形/長方形 10">
            <a:extLst>
              <a:ext uri="{FF2B5EF4-FFF2-40B4-BE49-F238E27FC236}">
                <a16:creationId xmlns:a16="http://schemas.microsoft.com/office/drawing/2014/main" id="{2C994F1C-4751-42DE-B936-088219964066}"/>
              </a:ext>
            </a:extLst>
          </p:cNvPr>
          <p:cNvSpPr/>
          <p:nvPr/>
        </p:nvSpPr>
        <p:spPr>
          <a:xfrm>
            <a:off x="4928257" y="6510433"/>
            <a:ext cx="4693921" cy="276999"/>
          </a:xfrm>
          <a:prstGeom prst="rect">
            <a:avLst/>
          </a:prstGeom>
          <a:solidFill>
            <a:schemeClr val="bg1"/>
          </a:solidFill>
        </p:spPr>
        <p:txBody>
          <a:bodyPr wrap="square">
            <a:spAutoFit/>
          </a:bodyPr>
          <a:lstStyle/>
          <a:p>
            <a:r>
              <a:rPr lang="ja-JP" altLang="en-US" sz="1200" dirty="0"/>
              <a:t>出所：データで見る「大阪の成長戦略」</a:t>
            </a:r>
            <a:r>
              <a:rPr lang="en-US" altLang="ja-JP" sz="1200" dirty="0"/>
              <a:t>2020</a:t>
            </a:r>
            <a:r>
              <a:rPr lang="ja-JP" altLang="en-US" sz="1200" dirty="0"/>
              <a:t>年（令和</a:t>
            </a:r>
            <a:r>
              <a:rPr lang="en-US" altLang="ja-JP" sz="1200" dirty="0"/>
              <a:t>2</a:t>
            </a:r>
            <a:r>
              <a:rPr lang="ja-JP" altLang="en-US" sz="1200" dirty="0"/>
              <a:t>年）</a:t>
            </a:r>
            <a:r>
              <a:rPr lang="en-US" altLang="ja-JP" sz="1200" dirty="0"/>
              <a:t>12</a:t>
            </a:r>
            <a:r>
              <a:rPr lang="ja-JP" altLang="en-US" sz="1200" dirty="0"/>
              <a:t>月版</a:t>
            </a:r>
            <a:endParaRPr lang="en-US" altLang="ja-JP" sz="1200" dirty="0"/>
          </a:p>
        </p:txBody>
      </p:sp>
      <p:sp>
        <p:nvSpPr>
          <p:cNvPr id="12" name="正方形/長方形 11">
            <a:extLst>
              <a:ext uri="{FF2B5EF4-FFF2-40B4-BE49-F238E27FC236}">
                <a16:creationId xmlns:a16="http://schemas.microsoft.com/office/drawing/2014/main" id="{3EFD6B70-6A5F-4E96-ACAB-DA12C30DAC0A}"/>
              </a:ext>
            </a:extLst>
          </p:cNvPr>
          <p:cNvSpPr/>
          <p:nvPr/>
        </p:nvSpPr>
        <p:spPr>
          <a:xfrm>
            <a:off x="888350" y="2162674"/>
            <a:ext cx="3980231" cy="276999"/>
          </a:xfrm>
          <a:prstGeom prst="rect">
            <a:avLst/>
          </a:prstGeom>
        </p:spPr>
        <p:txBody>
          <a:bodyPr wrap="square">
            <a:spAutoFit/>
          </a:bodyPr>
          <a:lstStyle/>
          <a:p>
            <a:r>
              <a:rPr lang="ja-JP" altLang="en-US" sz="1200" b="1" dirty="0"/>
              <a:t>訪問地別、</a:t>
            </a:r>
            <a:r>
              <a:rPr lang="en-US" altLang="ja-JP" sz="1200" b="1" dirty="0"/>
              <a:t>1</a:t>
            </a:r>
            <a:r>
              <a:rPr lang="ja-JP" altLang="en-US" sz="1200" b="1" dirty="0"/>
              <a:t>人</a:t>
            </a:r>
            <a:r>
              <a:rPr lang="en-US" altLang="ja-JP" sz="1200" b="1" dirty="0"/>
              <a:t>1</a:t>
            </a:r>
            <a:r>
              <a:rPr lang="ja-JP" altLang="en-US" sz="1200" b="1" dirty="0"/>
              <a:t>回あたりの旅行消費単価の推移　　</a:t>
            </a:r>
          </a:p>
        </p:txBody>
      </p:sp>
      <p:sp>
        <p:nvSpPr>
          <p:cNvPr id="19" name="正方形/長方形 18">
            <a:extLst>
              <a:ext uri="{FF2B5EF4-FFF2-40B4-BE49-F238E27FC236}">
                <a16:creationId xmlns:a16="http://schemas.microsoft.com/office/drawing/2014/main" id="{A38BDA0D-9357-4260-BE74-BD76A576C2BC}"/>
              </a:ext>
            </a:extLst>
          </p:cNvPr>
          <p:cNvSpPr/>
          <p:nvPr/>
        </p:nvSpPr>
        <p:spPr>
          <a:xfrm>
            <a:off x="5181264" y="2157683"/>
            <a:ext cx="4496744" cy="276999"/>
          </a:xfrm>
          <a:prstGeom prst="rect">
            <a:avLst/>
          </a:prstGeom>
        </p:spPr>
        <p:txBody>
          <a:bodyPr wrap="none">
            <a:spAutoFit/>
          </a:bodyPr>
          <a:lstStyle/>
          <a:p>
            <a:r>
              <a:rPr lang="ja-JP" altLang="en-US" sz="1200" b="1" dirty="0"/>
              <a:t>国・地域別、訪日外国人</a:t>
            </a:r>
            <a:r>
              <a:rPr lang="en-US" altLang="ja-JP" sz="1200" b="1" dirty="0"/>
              <a:t>1</a:t>
            </a:r>
            <a:r>
              <a:rPr lang="ja-JP" altLang="en-US" sz="1200" b="1" dirty="0"/>
              <a:t>人</a:t>
            </a:r>
            <a:r>
              <a:rPr lang="en-US" altLang="ja-JP" sz="1200" b="1" dirty="0"/>
              <a:t>1</a:t>
            </a:r>
            <a:r>
              <a:rPr lang="ja-JP" altLang="en-US" sz="1200" b="1" dirty="0"/>
              <a:t>回あたりの旅行消費単価の推移　</a:t>
            </a:r>
          </a:p>
        </p:txBody>
      </p:sp>
      <p:sp>
        <p:nvSpPr>
          <p:cNvPr id="13" name="スライド番号プレースホルダー 2">
            <a:extLst>
              <a:ext uri="{FF2B5EF4-FFF2-40B4-BE49-F238E27FC236}">
                <a16:creationId xmlns:a16="http://schemas.microsoft.com/office/drawing/2014/main" id="{DB0F0A47-EE02-44E6-A3C0-D467AED12E93}"/>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59</a:t>
            </a:fld>
            <a:endParaRPr kumimoji="1" lang="ja-JP" altLang="en-US" dirty="0"/>
          </a:p>
        </p:txBody>
      </p:sp>
    </p:spTree>
    <p:extLst>
      <p:ext uri="{BB962C8B-B14F-4D97-AF65-F5344CB8AC3E}">
        <p14:creationId xmlns:p14="http://schemas.microsoft.com/office/powerpoint/2010/main" val="22742541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222322" y="138824"/>
            <a:ext cx="5032147" cy="369332"/>
          </a:xfrm>
          <a:prstGeom prst="rect">
            <a:avLst/>
          </a:prstGeom>
        </p:spPr>
        <p:txBody>
          <a:bodyPr wrap="none">
            <a:spAutoFit/>
          </a:bodyPr>
          <a:lstStyle/>
          <a:p>
            <a:r>
              <a:rPr lang="en-US" altLang="ja-JP" dirty="0">
                <a:latin typeface="ＭＳ ゴシック" panose="020B0609070205080204" pitchFamily="49" charset="-128"/>
                <a:ea typeface="ＭＳ ゴシック" panose="020B0609070205080204" pitchFamily="49" charset="-128"/>
              </a:rPr>
              <a:t>P35</a:t>
            </a:r>
            <a:r>
              <a:rPr lang="ja-JP" altLang="en-US" dirty="0">
                <a:latin typeface="ＭＳ ゴシック" panose="020B0609070205080204" pitchFamily="49" charset="-128"/>
                <a:ea typeface="ＭＳ ゴシック" panose="020B0609070205080204" pitchFamily="49" charset="-128"/>
              </a:rPr>
              <a:t>　来阪外客数の推移 </a:t>
            </a:r>
            <a:r>
              <a:rPr lang="ja-JP" altLang="en-US" dirty="0">
                <a:solidFill>
                  <a:srgbClr val="FF0000"/>
                </a:solidFill>
                <a:latin typeface="ＭＳ ゴシック" panose="020B0609070205080204" pitchFamily="49" charset="-128"/>
                <a:ea typeface="ＭＳ ゴシック" panose="020B0609070205080204" pitchFamily="49" charset="-128"/>
              </a:rPr>
              <a:t>来阪外国人客数の推移</a:t>
            </a:r>
          </a:p>
        </p:txBody>
      </p:sp>
      <p:sp>
        <p:nvSpPr>
          <p:cNvPr id="8" name="正方形/長方形 7">
            <a:extLst>
              <a:ext uri="{FF2B5EF4-FFF2-40B4-BE49-F238E27FC236}">
                <a16:creationId xmlns:a16="http://schemas.microsoft.com/office/drawing/2014/main" id="{EA5C7DB3-5C03-46C4-8C4A-33F6314B89A5}"/>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観光形態の変化</a:t>
            </a:r>
          </a:p>
        </p:txBody>
      </p:sp>
      <p:sp>
        <p:nvSpPr>
          <p:cNvPr id="9" name="正方形/長方形 8">
            <a:extLst>
              <a:ext uri="{FF2B5EF4-FFF2-40B4-BE49-F238E27FC236}">
                <a16:creationId xmlns:a16="http://schemas.microsoft.com/office/drawing/2014/main" id="{4F441E71-9166-4A07-AE6C-45F5D5A312F1}"/>
              </a:ext>
            </a:extLst>
          </p:cNvPr>
          <p:cNvSpPr/>
          <p:nvPr/>
        </p:nvSpPr>
        <p:spPr>
          <a:xfrm>
            <a:off x="150539" y="585403"/>
            <a:ext cx="9638920" cy="1077218"/>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パッケージ利用の旅行は減少し、個別手配が</a:t>
            </a:r>
            <a:r>
              <a:rPr lang="en-US" altLang="ja-JP" sz="1600" dirty="0">
                <a:latin typeface="ＭＳ ゴシック" panose="020B0609070205080204" pitchFamily="49" charset="-128"/>
                <a:ea typeface="ＭＳ ゴシック" panose="020B0609070205080204" pitchFamily="49" charset="-128"/>
              </a:rPr>
              <a:t>8</a:t>
            </a:r>
            <a:r>
              <a:rPr lang="ja-JP" altLang="en-US" sz="1600" dirty="0">
                <a:latin typeface="ＭＳ ゴシック" panose="020B0609070205080204" pitchFamily="49" charset="-128"/>
                <a:ea typeface="ＭＳ ゴシック" panose="020B0609070205080204" pitchFamily="49" charset="-128"/>
              </a:rPr>
              <a:t>割弱を占めている。</a:t>
            </a:r>
            <a:endParaRPr lang="en-US" altLang="ja-JP" sz="1600" dirty="0">
              <a:latin typeface="ＭＳ ゴシック" panose="020B0609070205080204" pitchFamily="49" charset="-128"/>
              <a:ea typeface="ＭＳ ゴシック" panose="020B0609070205080204" pitchFamily="49" charset="-128"/>
            </a:endParaRP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インバウンドによる娯楽サービス費の購入率は大きく増加してきており、コト消費が拡大している。</a:t>
            </a:r>
            <a:endParaRPr lang="en-US" altLang="ja-JP" sz="1600" dirty="0">
              <a:latin typeface="ＭＳ ゴシック" panose="020B0609070205080204" pitchFamily="49" charset="-128"/>
              <a:ea typeface="ＭＳ ゴシック" panose="020B0609070205080204" pitchFamily="49" charset="-128"/>
            </a:endParaRPr>
          </a:p>
          <a:p>
            <a:pPr marL="285750" indent="-285750">
              <a:buFont typeface="Wingdings" panose="05000000000000000000" pitchFamily="2" charset="2"/>
              <a:buChar char="l"/>
            </a:pPr>
            <a:r>
              <a:rPr lang="en-US" altLang="ja-JP" sz="1600" dirty="0">
                <a:latin typeface="ＭＳ ゴシック" panose="020B0609070205080204" pitchFamily="49" charset="-128"/>
                <a:ea typeface="ＭＳ ゴシック" panose="020B0609070205080204" pitchFamily="49" charset="-128"/>
              </a:rPr>
              <a:t>2020</a:t>
            </a:r>
            <a:r>
              <a:rPr lang="ja-JP" altLang="en-US" sz="1600" dirty="0">
                <a:latin typeface="ＭＳ ゴシック" panose="020B0609070205080204" pitchFamily="49" charset="-128"/>
                <a:ea typeface="ＭＳ ゴシック" panose="020B0609070205080204" pitchFamily="49" charset="-128"/>
              </a:rPr>
              <a:t>年の旅行市場は新型コロナの影響で大きく落ち込んだが、３密回避が求められる状況下、キャンプなどのアウトドアへの需要が高まった。</a:t>
            </a:r>
          </a:p>
        </p:txBody>
      </p:sp>
      <p:pic>
        <p:nvPicPr>
          <p:cNvPr id="5" name="図 4" descr="グラフ&#10;&#10;自動的に生成された説明">
            <a:extLst>
              <a:ext uri="{FF2B5EF4-FFF2-40B4-BE49-F238E27FC236}">
                <a16:creationId xmlns:a16="http://schemas.microsoft.com/office/drawing/2014/main" id="{AE943FF9-FCEE-4770-B492-95814B376124}"/>
              </a:ext>
            </a:extLst>
          </p:cNvPr>
          <p:cNvPicPr>
            <a:picLocks noChangeAspect="1"/>
          </p:cNvPicPr>
          <p:nvPr/>
        </p:nvPicPr>
        <p:blipFill rotWithShape="1">
          <a:blip r:embed="rId2">
            <a:extLst>
              <a:ext uri="{28A0092B-C50C-407E-A947-70E740481C1C}">
                <a14:useLocalDpi xmlns:a14="http://schemas.microsoft.com/office/drawing/2010/main" val="0"/>
              </a:ext>
            </a:extLst>
          </a:blip>
          <a:srcRect t="7611"/>
          <a:stretch/>
        </p:blipFill>
        <p:spPr>
          <a:xfrm>
            <a:off x="722813" y="2146554"/>
            <a:ext cx="3266082" cy="1982936"/>
          </a:xfrm>
          <a:prstGeom prst="rect">
            <a:avLst/>
          </a:prstGeom>
        </p:spPr>
      </p:pic>
      <p:pic>
        <p:nvPicPr>
          <p:cNvPr id="7" name="図 6" descr="グラフ&#10;&#10;自動的に生成された説明">
            <a:extLst>
              <a:ext uri="{FF2B5EF4-FFF2-40B4-BE49-F238E27FC236}">
                <a16:creationId xmlns:a16="http://schemas.microsoft.com/office/drawing/2014/main" id="{37DC9851-D6A3-484B-8034-098F932D9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077" y="2170912"/>
            <a:ext cx="4481409" cy="2047129"/>
          </a:xfrm>
          <a:prstGeom prst="rect">
            <a:avLst/>
          </a:prstGeom>
        </p:spPr>
      </p:pic>
      <p:sp>
        <p:nvSpPr>
          <p:cNvPr id="12" name="正方形/長方形 11">
            <a:extLst>
              <a:ext uri="{FF2B5EF4-FFF2-40B4-BE49-F238E27FC236}">
                <a16:creationId xmlns:a16="http://schemas.microsoft.com/office/drawing/2014/main" id="{EB116786-8179-49E4-ACA5-FE037617F1FC}"/>
              </a:ext>
            </a:extLst>
          </p:cNvPr>
          <p:cNvSpPr/>
          <p:nvPr/>
        </p:nvSpPr>
        <p:spPr>
          <a:xfrm>
            <a:off x="4305529" y="1880741"/>
            <a:ext cx="3980231" cy="276999"/>
          </a:xfrm>
          <a:prstGeom prst="rect">
            <a:avLst/>
          </a:prstGeom>
        </p:spPr>
        <p:txBody>
          <a:bodyPr wrap="square">
            <a:spAutoFit/>
          </a:bodyPr>
          <a:lstStyle/>
          <a:p>
            <a:pPr algn="ctr"/>
            <a:r>
              <a:rPr lang="ja-JP" altLang="en-US" sz="1200" b="1" dirty="0"/>
              <a:t>娯楽サービス費購入率の推移</a:t>
            </a:r>
          </a:p>
        </p:txBody>
      </p:sp>
      <p:sp>
        <p:nvSpPr>
          <p:cNvPr id="13" name="正方形/長方形 12">
            <a:extLst>
              <a:ext uri="{FF2B5EF4-FFF2-40B4-BE49-F238E27FC236}">
                <a16:creationId xmlns:a16="http://schemas.microsoft.com/office/drawing/2014/main" id="{6CB9FC32-92C3-4012-BA35-6849E3077E07}"/>
              </a:ext>
            </a:extLst>
          </p:cNvPr>
          <p:cNvSpPr/>
          <p:nvPr/>
        </p:nvSpPr>
        <p:spPr>
          <a:xfrm>
            <a:off x="1653383" y="1893913"/>
            <a:ext cx="1107996" cy="276999"/>
          </a:xfrm>
          <a:prstGeom prst="rect">
            <a:avLst/>
          </a:prstGeom>
        </p:spPr>
        <p:txBody>
          <a:bodyPr wrap="none">
            <a:spAutoFit/>
          </a:bodyPr>
          <a:lstStyle/>
          <a:p>
            <a:r>
              <a:rPr lang="ja-JP" altLang="en-US" sz="1200" b="1" dirty="0"/>
              <a:t>旅行手配方法</a:t>
            </a:r>
          </a:p>
        </p:txBody>
      </p:sp>
      <p:pic>
        <p:nvPicPr>
          <p:cNvPr id="14" name="図 13" descr="グラフ, 棒グラフ&#10;&#10;自動的に生成された説明">
            <a:extLst>
              <a:ext uri="{FF2B5EF4-FFF2-40B4-BE49-F238E27FC236}">
                <a16:creationId xmlns:a16="http://schemas.microsoft.com/office/drawing/2014/main" id="{BD58BFAB-D3C4-4559-AF55-28AD6575B7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3537" y="4545712"/>
            <a:ext cx="4096938" cy="2084689"/>
          </a:xfrm>
          <a:prstGeom prst="rect">
            <a:avLst/>
          </a:prstGeom>
        </p:spPr>
      </p:pic>
      <p:pic>
        <p:nvPicPr>
          <p:cNvPr id="16" name="図 15" descr="グラフ, 折れ線グラフ&#10;&#10;自動的に生成された説明">
            <a:extLst>
              <a:ext uri="{FF2B5EF4-FFF2-40B4-BE49-F238E27FC236}">
                <a16:creationId xmlns:a16="http://schemas.microsoft.com/office/drawing/2014/main" id="{A80C6C42-0CD5-4289-B529-710140EA71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995" y="4484331"/>
            <a:ext cx="2248772" cy="2181140"/>
          </a:xfrm>
          <a:prstGeom prst="rect">
            <a:avLst/>
          </a:prstGeom>
        </p:spPr>
      </p:pic>
      <p:sp>
        <p:nvSpPr>
          <p:cNvPr id="17" name="正方形/長方形 16">
            <a:extLst>
              <a:ext uri="{FF2B5EF4-FFF2-40B4-BE49-F238E27FC236}">
                <a16:creationId xmlns:a16="http://schemas.microsoft.com/office/drawing/2014/main" id="{4391E7AD-F766-4F2C-9537-460BF91D9D5C}"/>
              </a:ext>
            </a:extLst>
          </p:cNvPr>
          <p:cNvSpPr/>
          <p:nvPr/>
        </p:nvSpPr>
        <p:spPr>
          <a:xfrm>
            <a:off x="1499495" y="4168411"/>
            <a:ext cx="1415772" cy="276999"/>
          </a:xfrm>
          <a:prstGeom prst="rect">
            <a:avLst/>
          </a:prstGeom>
        </p:spPr>
        <p:txBody>
          <a:bodyPr wrap="none">
            <a:spAutoFit/>
          </a:bodyPr>
          <a:lstStyle/>
          <a:p>
            <a:r>
              <a:rPr lang="ja-JP" altLang="en-US" sz="1200" b="1" dirty="0"/>
              <a:t>客室稼働率の推移</a:t>
            </a:r>
          </a:p>
        </p:txBody>
      </p:sp>
      <p:sp>
        <p:nvSpPr>
          <p:cNvPr id="18" name="正方形/長方形 17">
            <a:extLst>
              <a:ext uri="{FF2B5EF4-FFF2-40B4-BE49-F238E27FC236}">
                <a16:creationId xmlns:a16="http://schemas.microsoft.com/office/drawing/2014/main" id="{A7CF10DD-5359-4C78-A259-0D6D3088D0A7}"/>
              </a:ext>
            </a:extLst>
          </p:cNvPr>
          <p:cNvSpPr/>
          <p:nvPr/>
        </p:nvSpPr>
        <p:spPr>
          <a:xfrm>
            <a:off x="4007037" y="4268713"/>
            <a:ext cx="4693921" cy="276999"/>
          </a:xfrm>
          <a:prstGeom prst="rect">
            <a:avLst/>
          </a:prstGeom>
        </p:spPr>
        <p:txBody>
          <a:bodyPr wrap="square">
            <a:spAutoFit/>
          </a:bodyPr>
          <a:lstStyle/>
          <a:p>
            <a:pPr algn="ctr"/>
            <a:r>
              <a:rPr lang="ja-JP" altLang="en-US" sz="1200" b="1" dirty="0"/>
              <a:t>キャンプ場</a:t>
            </a:r>
            <a:r>
              <a:rPr lang="en-US" altLang="ja-JP" sz="1200" b="1" dirty="0"/>
              <a:t>1</a:t>
            </a:r>
            <a:r>
              <a:rPr lang="ja-JP" altLang="en-US" sz="1200" b="1" dirty="0"/>
              <a:t>施設当たりの平均予約件数（</a:t>
            </a:r>
            <a:r>
              <a:rPr lang="en-US" altLang="ja-JP" sz="1200" b="1" dirty="0"/>
              <a:t>2020</a:t>
            </a:r>
            <a:r>
              <a:rPr lang="ja-JP" altLang="en-US" sz="1200" b="1" dirty="0"/>
              <a:t>年、前年同月比）</a:t>
            </a:r>
          </a:p>
        </p:txBody>
      </p:sp>
      <p:sp>
        <p:nvSpPr>
          <p:cNvPr id="20" name="スライド番号プレースホルダー 2">
            <a:extLst>
              <a:ext uri="{FF2B5EF4-FFF2-40B4-BE49-F238E27FC236}">
                <a16:creationId xmlns:a16="http://schemas.microsoft.com/office/drawing/2014/main" id="{A1EC4D95-1929-40D7-8DAE-96C64109D1A6}"/>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60</a:t>
            </a:fld>
            <a:endParaRPr kumimoji="1" lang="ja-JP" altLang="en-US" dirty="0"/>
          </a:p>
        </p:txBody>
      </p:sp>
      <p:sp>
        <p:nvSpPr>
          <p:cNvPr id="11" name="正方形/長方形 10">
            <a:extLst>
              <a:ext uri="{FF2B5EF4-FFF2-40B4-BE49-F238E27FC236}">
                <a16:creationId xmlns:a16="http://schemas.microsoft.com/office/drawing/2014/main" id="{2C994F1C-4751-42DE-B936-088219964066}"/>
              </a:ext>
            </a:extLst>
          </p:cNvPr>
          <p:cNvSpPr/>
          <p:nvPr/>
        </p:nvSpPr>
        <p:spPr>
          <a:xfrm>
            <a:off x="8161153" y="6526971"/>
            <a:ext cx="1323703" cy="276999"/>
          </a:xfrm>
          <a:prstGeom prst="rect">
            <a:avLst/>
          </a:prstGeom>
          <a:solidFill>
            <a:schemeClr val="bg1"/>
          </a:solidFill>
        </p:spPr>
        <p:txBody>
          <a:bodyPr wrap="square">
            <a:spAutoFit/>
          </a:bodyPr>
          <a:lstStyle/>
          <a:p>
            <a:r>
              <a:rPr lang="ja-JP" altLang="en-US" sz="1200" dirty="0"/>
              <a:t>出所：観光白書</a:t>
            </a:r>
            <a:endParaRPr lang="en-US" altLang="ja-JP" sz="1200" dirty="0"/>
          </a:p>
        </p:txBody>
      </p:sp>
    </p:spTree>
    <p:extLst>
      <p:ext uri="{BB962C8B-B14F-4D97-AF65-F5344CB8AC3E}">
        <p14:creationId xmlns:p14="http://schemas.microsoft.com/office/powerpoint/2010/main" val="21750919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222322" y="138824"/>
            <a:ext cx="5032147" cy="369332"/>
          </a:xfrm>
          <a:prstGeom prst="rect">
            <a:avLst/>
          </a:prstGeom>
        </p:spPr>
        <p:txBody>
          <a:bodyPr wrap="none">
            <a:spAutoFit/>
          </a:bodyPr>
          <a:lstStyle/>
          <a:p>
            <a:r>
              <a:rPr lang="en-US" altLang="ja-JP" dirty="0">
                <a:latin typeface="ＭＳ ゴシック" panose="020B0609070205080204" pitchFamily="49" charset="-128"/>
                <a:ea typeface="ＭＳ ゴシック" panose="020B0609070205080204" pitchFamily="49" charset="-128"/>
              </a:rPr>
              <a:t>P35</a:t>
            </a:r>
            <a:r>
              <a:rPr lang="ja-JP" altLang="en-US" dirty="0">
                <a:latin typeface="ＭＳ ゴシック" panose="020B0609070205080204" pitchFamily="49" charset="-128"/>
                <a:ea typeface="ＭＳ ゴシック" panose="020B0609070205080204" pitchFamily="49" charset="-128"/>
              </a:rPr>
              <a:t>　来阪外客数の推移 </a:t>
            </a:r>
            <a:r>
              <a:rPr lang="ja-JP" altLang="en-US" dirty="0">
                <a:solidFill>
                  <a:srgbClr val="FF0000"/>
                </a:solidFill>
                <a:latin typeface="ＭＳ ゴシック" panose="020B0609070205080204" pitchFamily="49" charset="-128"/>
                <a:ea typeface="ＭＳ ゴシック" panose="020B0609070205080204" pitchFamily="49" charset="-128"/>
              </a:rPr>
              <a:t>来阪外国人客数の推移</a:t>
            </a:r>
          </a:p>
        </p:txBody>
      </p:sp>
      <p:sp>
        <p:nvSpPr>
          <p:cNvPr id="8" name="正方形/長方形 7">
            <a:extLst>
              <a:ext uri="{FF2B5EF4-FFF2-40B4-BE49-F238E27FC236}">
                <a16:creationId xmlns:a16="http://schemas.microsoft.com/office/drawing/2014/main" id="{EA5C7DB3-5C03-46C4-8C4A-33F6314B89A5}"/>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百舌鳥・古市古墳群の世界遺産登録</a:t>
            </a:r>
          </a:p>
        </p:txBody>
      </p:sp>
      <p:sp>
        <p:nvSpPr>
          <p:cNvPr id="9" name="正方形/長方形 8">
            <a:extLst>
              <a:ext uri="{FF2B5EF4-FFF2-40B4-BE49-F238E27FC236}">
                <a16:creationId xmlns:a16="http://schemas.microsoft.com/office/drawing/2014/main" id="{4F441E71-9166-4A07-AE6C-45F5D5A312F1}"/>
              </a:ext>
            </a:extLst>
          </p:cNvPr>
          <p:cNvSpPr/>
          <p:nvPr/>
        </p:nvSpPr>
        <p:spPr>
          <a:xfrm>
            <a:off x="150539" y="702904"/>
            <a:ext cx="9555436" cy="830997"/>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百舌鳥・古市古墳群では、令和元年</a:t>
            </a:r>
            <a:r>
              <a:rPr lang="en-US" altLang="ja-JP" sz="1600" dirty="0">
                <a:latin typeface="ＭＳ ゴシック" panose="020B0609070205080204" pitchFamily="49" charset="-128"/>
                <a:ea typeface="ＭＳ ゴシック" panose="020B0609070205080204" pitchFamily="49" charset="-128"/>
              </a:rPr>
              <a:t>7</a:t>
            </a:r>
            <a:r>
              <a:rPr lang="ja-JP" altLang="en-US" sz="1600" dirty="0">
                <a:latin typeface="ＭＳ ゴシック" panose="020B0609070205080204" pitchFamily="49" charset="-128"/>
                <a:ea typeface="ＭＳ ゴシック" panose="020B0609070205080204" pitchFamily="49" charset="-128"/>
              </a:rPr>
              <a:t>月の世界遺産登録により、</a:t>
            </a:r>
            <a:r>
              <a:rPr lang="en-US" altLang="ja-JP" sz="1600" dirty="0">
                <a:latin typeface="ＭＳ ゴシック" panose="020B0609070205080204" pitchFamily="49" charset="-128"/>
                <a:ea typeface="ＭＳ ゴシック" panose="020B0609070205080204" pitchFamily="49" charset="-128"/>
              </a:rPr>
              <a:t>2018</a:t>
            </a:r>
            <a:r>
              <a:rPr lang="ja-JP" altLang="en-US" sz="1600" dirty="0">
                <a:latin typeface="ＭＳ ゴシック" panose="020B0609070205080204" pitchFamily="49" charset="-128"/>
                <a:ea typeface="ＭＳ ゴシック" panose="020B0609070205080204" pitchFamily="49" charset="-128"/>
              </a:rPr>
              <a:t>年と</a:t>
            </a:r>
            <a:r>
              <a:rPr lang="en-US" altLang="ja-JP" sz="1600" dirty="0">
                <a:latin typeface="ＭＳ ゴシック" panose="020B0609070205080204" pitchFamily="49" charset="-128"/>
                <a:ea typeface="ＭＳ ゴシック" panose="020B0609070205080204" pitchFamily="49" charset="-128"/>
              </a:rPr>
              <a:t>19</a:t>
            </a:r>
            <a:r>
              <a:rPr lang="ja-JP" altLang="en-US" sz="1600" dirty="0">
                <a:latin typeface="ＭＳ ゴシック" panose="020B0609070205080204" pitchFamily="49" charset="-128"/>
                <a:ea typeface="ＭＳ ゴシック" panose="020B0609070205080204" pitchFamily="49" charset="-128"/>
              </a:rPr>
              <a:t>年を比較すると観光客数が大幅に増加。</a:t>
            </a:r>
            <a:endParaRPr lang="en-US" altLang="ja-JP" sz="1600" dirty="0">
              <a:latin typeface="ＭＳ ゴシック" panose="020B0609070205080204" pitchFamily="49" charset="-128"/>
              <a:ea typeface="ＭＳ ゴシック" panose="020B0609070205080204" pitchFamily="49" charset="-128"/>
            </a:endParaRP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大阪府・市で設立していた「大阪観光局」に堺市も参画し、南大阪への周遊を促進</a:t>
            </a:r>
          </a:p>
        </p:txBody>
      </p:sp>
      <p:sp>
        <p:nvSpPr>
          <p:cNvPr id="11" name="正方形/長方形 10">
            <a:extLst>
              <a:ext uri="{FF2B5EF4-FFF2-40B4-BE49-F238E27FC236}">
                <a16:creationId xmlns:a16="http://schemas.microsoft.com/office/drawing/2014/main" id="{2C994F1C-4751-42DE-B936-088219964066}"/>
              </a:ext>
            </a:extLst>
          </p:cNvPr>
          <p:cNvSpPr/>
          <p:nvPr/>
        </p:nvSpPr>
        <p:spPr>
          <a:xfrm>
            <a:off x="3914028" y="6513890"/>
            <a:ext cx="5730240" cy="276999"/>
          </a:xfrm>
          <a:prstGeom prst="rect">
            <a:avLst/>
          </a:prstGeom>
          <a:solidFill>
            <a:schemeClr val="bg1"/>
          </a:solidFill>
        </p:spPr>
        <p:txBody>
          <a:bodyPr wrap="square">
            <a:spAutoFit/>
          </a:bodyPr>
          <a:lstStyle/>
          <a:p>
            <a:r>
              <a:rPr lang="ja-JP" altLang="en-US" sz="1200" dirty="0"/>
              <a:t>出所：大阪府、大阪市及び堺市における観光施策の連携について</a:t>
            </a:r>
            <a:r>
              <a:rPr lang="en-US" altLang="ja-JP" sz="1200" dirty="0"/>
              <a:t>【</a:t>
            </a:r>
            <a:r>
              <a:rPr lang="ja-JP" altLang="en-US" sz="1200" dirty="0"/>
              <a:t>報告</a:t>
            </a:r>
            <a:r>
              <a:rPr lang="en-US" altLang="ja-JP" sz="1200" dirty="0"/>
              <a:t>】R2.1</a:t>
            </a:r>
            <a:r>
              <a:rPr lang="ja-JP" altLang="en-US" sz="1200" dirty="0"/>
              <a:t>月</a:t>
            </a:r>
            <a:endParaRPr lang="en-US" altLang="ja-JP" sz="1200" dirty="0"/>
          </a:p>
        </p:txBody>
      </p:sp>
      <p:sp>
        <p:nvSpPr>
          <p:cNvPr id="7" name="スライド番号プレースホルダー 2">
            <a:extLst>
              <a:ext uri="{FF2B5EF4-FFF2-40B4-BE49-F238E27FC236}">
                <a16:creationId xmlns:a16="http://schemas.microsoft.com/office/drawing/2014/main" id="{026E062C-05B0-41FF-B6D7-870AFD5DD513}"/>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61</a:t>
            </a:fld>
            <a:endParaRPr kumimoji="1" lang="ja-JP" altLang="en-US" dirty="0"/>
          </a:p>
        </p:txBody>
      </p:sp>
      <p:pic>
        <p:nvPicPr>
          <p:cNvPr id="5" name="図 4" descr="ダイアグラム&#10;&#10;自動的に生成された説明">
            <a:extLst>
              <a:ext uri="{FF2B5EF4-FFF2-40B4-BE49-F238E27FC236}">
                <a16:creationId xmlns:a16="http://schemas.microsoft.com/office/drawing/2014/main" id="{692FF442-407E-4A0A-8C4D-F7DF6DB358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957" y="1551319"/>
            <a:ext cx="7594599" cy="4995606"/>
          </a:xfrm>
          <a:prstGeom prst="rect">
            <a:avLst/>
          </a:prstGeom>
        </p:spPr>
      </p:pic>
    </p:spTree>
    <p:extLst>
      <p:ext uri="{BB962C8B-B14F-4D97-AF65-F5344CB8AC3E}">
        <p14:creationId xmlns:p14="http://schemas.microsoft.com/office/powerpoint/2010/main" val="26060569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3B32A3C-6A1D-429F-8AB8-179685EA93C5}"/>
              </a:ext>
            </a:extLst>
          </p:cNvPr>
          <p:cNvSpPr/>
          <p:nvPr/>
        </p:nvSpPr>
        <p:spPr>
          <a:xfrm>
            <a:off x="2808827" y="3133665"/>
            <a:ext cx="4288353" cy="400110"/>
          </a:xfrm>
          <a:prstGeom prst="rect">
            <a:avLst/>
          </a:prstGeom>
        </p:spPr>
        <p:txBody>
          <a:bodyPr wrap="none">
            <a:spAutoFit/>
          </a:bodyPr>
          <a:lstStyle/>
          <a:p>
            <a:pPr algn="ctr"/>
            <a:r>
              <a:rPr lang="ja-JP" altLang="en-US" sz="2000" dirty="0"/>
              <a:t>（８）持続可能な社会に向けた動き</a:t>
            </a:r>
          </a:p>
        </p:txBody>
      </p:sp>
      <p:sp>
        <p:nvSpPr>
          <p:cNvPr id="4" name="スライド番号プレースホルダー 2">
            <a:extLst>
              <a:ext uri="{FF2B5EF4-FFF2-40B4-BE49-F238E27FC236}">
                <a16:creationId xmlns:a16="http://schemas.microsoft.com/office/drawing/2014/main" id="{88BF7A44-D367-42B6-8DB9-9688DBBCDABA}"/>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62</a:t>
            </a:fld>
            <a:endParaRPr kumimoji="1" lang="ja-JP" altLang="en-US" dirty="0"/>
          </a:p>
        </p:txBody>
      </p:sp>
    </p:spTree>
    <p:extLst>
      <p:ext uri="{BB962C8B-B14F-4D97-AF65-F5344CB8AC3E}">
        <p14:creationId xmlns:p14="http://schemas.microsoft.com/office/powerpoint/2010/main" val="23630356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0" y="136523"/>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en-US" altLang="ja-JP" dirty="0">
                <a:latin typeface="ＭＳ ゴシック" panose="020B0609070205080204" pitchFamily="49" charset="-128"/>
                <a:ea typeface="ＭＳ ゴシック" panose="020B0609070205080204" pitchFamily="49" charset="-128"/>
              </a:rPr>
              <a:t>SDGs</a:t>
            </a:r>
            <a:r>
              <a:rPr lang="ja-JP" altLang="en-US" dirty="0">
                <a:latin typeface="ＭＳ ゴシック" panose="020B0609070205080204" pitchFamily="49" charset="-128"/>
                <a:ea typeface="ＭＳ ゴシック" panose="020B0609070205080204" pitchFamily="49" charset="-128"/>
              </a:rPr>
              <a:t>達成、サーキュラーエコノミーの提唱</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1077218"/>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en-US" altLang="ja-JP" sz="1600" dirty="0">
                <a:latin typeface="ＭＳ ゴシック" panose="020B0609070205080204" pitchFamily="49" charset="-128"/>
                <a:ea typeface="ＭＳ ゴシック" panose="020B0609070205080204" pitchFamily="49" charset="-128"/>
              </a:rPr>
              <a:t>SDG</a:t>
            </a:r>
            <a:r>
              <a:rPr lang="ja-JP" altLang="en-US" sz="1600" dirty="0">
                <a:latin typeface="ＭＳ ゴシック" panose="020B0609070205080204" pitchFamily="49" charset="-128"/>
                <a:ea typeface="ＭＳ ゴシック" panose="020B0609070205080204" pitchFamily="49" charset="-128"/>
              </a:rPr>
              <a:t>ｓとは、</a:t>
            </a:r>
            <a:r>
              <a:rPr lang="en-US" altLang="ja-JP" sz="1600" dirty="0">
                <a:latin typeface="ＭＳ ゴシック" panose="020B0609070205080204" pitchFamily="49" charset="-128"/>
                <a:ea typeface="ＭＳ ゴシック" panose="020B0609070205080204" pitchFamily="49" charset="-128"/>
              </a:rPr>
              <a:t>2015</a:t>
            </a:r>
            <a:r>
              <a:rPr lang="ja-JP" altLang="en-US" sz="1600" dirty="0">
                <a:latin typeface="ＭＳ ゴシック" panose="020B0609070205080204" pitchFamily="49" charset="-128"/>
                <a:ea typeface="ＭＳ ゴシック" panose="020B0609070205080204" pitchFamily="49" charset="-128"/>
              </a:rPr>
              <a:t>年</a:t>
            </a:r>
            <a:r>
              <a:rPr lang="en-US" altLang="ja-JP" sz="1600" dirty="0">
                <a:latin typeface="ＭＳ ゴシック" panose="020B0609070205080204" pitchFamily="49" charset="-128"/>
                <a:ea typeface="ＭＳ ゴシック" panose="020B0609070205080204" pitchFamily="49" charset="-128"/>
              </a:rPr>
              <a:t>9 </a:t>
            </a:r>
            <a:r>
              <a:rPr lang="ja-JP" altLang="en-US" sz="1600" dirty="0">
                <a:latin typeface="ＭＳ ゴシック" panose="020B0609070205080204" pitchFamily="49" charset="-128"/>
                <a:ea typeface="ＭＳ ゴシック" panose="020B0609070205080204" pitchFamily="49" charset="-128"/>
              </a:rPr>
              <a:t>月の国連サミットで全会一致で採択された「誰一人取り残さない」持続可能で多様性と包摂性のある社会の実現のため、</a:t>
            </a:r>
            <a:r>
              <a:rPr lang="en-US" altLang="ja-JP" sz="1600" dirty="0">
                <a:latin typeface="ＭＳ ゴシック" panose="020B0609070205080204" pitchFamily="49" charset="-128"/>
                <a:ea typeface="ＭＳ ゴシック" panose="020B0609070205080204" pitchFamily="49" charset="-128"/>
              </a:rPr>
              <a:t>2030</a:t>
            </a:r>
            <a:r>
              <a:rPr lang="ja-JP" altLang="en-US" sz="1600" dirty="0">
                <a:latin typeface="ＭＳ ゴシック" panose="020B0609070205080204" pitchFamily="49" charset="-128"/>
                <a:ea typeface="ＭＳ ゴシック" panose="020B0609070205080204" pitchFamily="49" charset="-128"/>
              </a:rPr>
              <a:t>年を年限とする</a:t>
            </a:r>
            <a:r>
              <a:rPr lang="en-US" altLang="ja-JP" sz="1600" dirty="0">
                <a:latin typeface="ＭＳ ゴシック" panose="020B0609070205080204" pitchFamily="49" charset="-128"/>
                <a:ea typeface="ＭＳ ゴシック" panose="020B0609070205080204" pitchFamily="49" charset="-128"/>
              </a:rPr>
              <a:t>17</a:t>
            </a:r>
            <a:r>
              <a:rPr lang="ja-JP" altLang="en-US" sz="1600" dirty="0">
                <a:latin typeface="ＭＳ ゴシック" panose="020B0609070205080204" pitchFamily="49" charset="-128"/>
                <a:ea typeface="ＭＳ ゴシック" panose="020B0609070205080204" pitchFamily="49" charset="-128"/>
              </a:rPr>
              <a:t>の国際目標。</a:t>
            </a:r>
            <a:endParaRPr lang="en-US" altLang="ja-JP" sz="1600" dirty="0">
              <a:latin typeface="ＭＳ ゴシック" panose="020B0609070205080204" pitchFamily="49" charset="-128"/>
              <a:ea typeface="ＭＳ ゴシック" panose="020B0609070205080204" pitchFamily="49" charset="-128"/>
            </a:endParaRPr>
          </a:p>
          <a:p>
            <a:pPr marL="285750" indent="-285750">
              <a:buFont typeface="Wingdings" panose="05000000000000000000" pitchFamily="2" charset="2"/>
              <a:buChar char="l"/>
            </a:pPr>
            <a:r>
              <a:rPr lang="en-US" altLang="ja-JP" sz="1600" dirty="0">
                <a:latin typeface="ＭＳ ゴシック" panose="020B0609070205080204" pitchFamily="49" charset="-128"/>
                <a:ea typeface="ＭＳ ゴシック" panose="020B0609070205080204" pitchFamily="49" charset="-128"/>
              </a:rPr>
              <a:t>G20</a:t>
            </a:r>
            <a:r>
              <a:rPr lang="ja-JP" altLang="en-US" sz="1600" dirty="0">
                <a:latin typeface="ＭＳ ゴシック" panose="020B0609070205080204" pitchFamily="49" charset="-128"/>
                <a:ea typeface="ＭＳ ゴシック" panose="020B0609070205080204" pitchFamily="49" charset="-128"/>
              </a:rPr>
              <a:t>大阪サミットでも、自由貿易の推進やイノベーションを通じた世界の経済成長の牽引と格差への環境・地球規模課題への貢献等、</a:t>
            </a:r>
            <a:r>
              <a:rPr lang="en-US" altLang="ja-JP" sz="1600" dirty="0">
                <a:latin typeface="ＭＳ ゴシック" panose="020B0609070205080204" pitchFamily="49" charset="-128"/>
                <a:ea typeface="ＭＳ ゴシック" panose="020B0609070205080204" pitchFamily="49" charset="-128"/>
              </a:rPr>
              <a:t>SDGs</a:t>
            </a:r>
            <a:r>
              <a:rPr lang="ja-JP" altLang="en-US" sz="1600" dirty="0">
                <a:latin typeface="ＭＳ ゴシック" panose="020B0609070205080204" pitchFamily="49" charset="-128"/>
                <a:ea typeface="ＭＳ ゴシック" panose="020B0609070205080204" pitchFamily="49" charset="-128"/>
              </a:rPr>
              <a:t>主要課題について</a:t>
            </a:r>
            <a:r>
              <a:rPr lang="en-US" altLang="ja-JP" sz="1600" dirty="0">
                <a:latin typeface="ＭＳ ゴシック" panose="020B0609070205080204" pitchFamily="49" charset="-128"/>
                <a:ea typeface="ＭＳ ゴシック" panose="020B0609070205080204" pitchFamily="49" charset="-128"/>
              </a:rPr>
              <a:t>G20</a:t>
            </a:r>
            <a:r>
              <a:rPr lang="ja-JP" altLang="en-US" sz="1600" dirty="0">
                <a:latin typeface="ＭＳ ゴシック" panose="020B0609070205080204" pitchFamily="49" charset="-128"/>
                <a:ea typeface="ＭＳ ゴシック" panose="020B0609070205080204" pitchFamily="49" charset="-128"/>
              </a:rPr>
              <a:t>首脳のコミットメントを再確認した。</a:t>
            </a:r>
          </a:p>
        </p:txBody>
      </p:sp>
      <p:sp>
        <p:nvSpPr>
          <p:cNvPr id="8" name="正方形/長方形 7">
            <a:extLst>
              <a:ext uri="{FF2B5EF4-FFF2-40B4-BE49-F238E27FC236}">
                <a16:creationId xmlns:a16="http://schemas.microsoft.com/office/drawing/2014/main" id="{006058A8-8145-4445-98CC-3D2E5C1ED85D}"/>
              </a:ext>
            </a:extLst>
          </p:cNvPr>
          <p:cNvSpPr/>
          <p:nvPr/>
        </p:nvSpPr>
        <p:spPr>
          <a:xfrm>
            <a:off x="2721" y="6549799"/>
            <a:ext cx="9277079" cy="276999"/>
          </a:xfrm>
          <a:prstGeom prst="rect">
            <a:avLst/>
          </a:prstGeom>
          <a:solidFill>
            <a:schemeClr val="bg1"/>
          </a:solidFill>
        </p:spPr>
        <p:txBody>
          <a:bodyPr wrap="square">
            <a:spAutoFit/>
          </a:bodyPr>
          <a:lstStyle/>
          <a:p>
            <a:pPr algn="r"/>
            <a:r>
              <a:rPr lang="ja-JP" altLang="en-US" sz="1200" dirty="0"/>
              <a:t>出所：</a:t>
            </a:r>
            <a:r>
              <a:rPr lang="en-US" altLang="ja-JP" sz="1200" dirty="0"/>
              <a:t>Osaka SDGs</a:t>
            </a:r>
            <a:r>
              <a:rPr lang="ja-JP" altLang="en-US" sz="1200" dirty="0"/>
              <a:t>ビジョン（令和</a:t>
            </a:r>
            <a:r>
              <a:rPr lang="en-US" altLang="ja-JP" sz="1200" dirty="0"/>
              <a:t>2</a:t>
            </a:r>
            <a:r>
              <a:rPr lang="ja-JP" altLang="en-US" sz="1200" dirty="0"/>
              <a:t>年</a:t>
            </a:r>
            <a:r>
              <a:rPr lang="en-US" altLang="ja-JP" sz="1200" dirty="0"/>
              <a:t>3</a:t>
            </a:r>
            <a:r>
              <a:rPr lang="ja-JP" altLang="en-US" sz="1200" dirty="0"/>
              <a:t>月）</a:t>
            </a:r>
            <a:endParaRPr lang="en-US" altLang="ja-JP" sz="1200" dirty="0"/>
          </a:p>
        </p:txBody>
      </p:sp>
      <p:sp>
        <p:nvSpPr>
          <p:cNvPr id="38" name="スライド番号プレースホルダー 2">
            <a:extLst>
              <a:ext uri="{FF2B5EF4-FFF2-40B4-BE49-F238E27FC236}">
                <a16:creationId xmlns:a16="http://schemas.microsoft.com/office/drawing/2014/main" id="{30DBE753-54A8-4414-92CB-9B56CF92589D}"/>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63</a:t>
            </a:fld>
            <a:endParaRPr kumimoji="1" lang="ja-JP" altLang="en-US" dirty="0"/>
          </a:p>
        </p:txBody>
      </p:sp>
      <p:pic>
        <p:nvPicPr>
          <p:cNvPr id="5" name="図 4" descr="テーブル&#10;&#10;自動的に生成された説明">
            <a:extLst>
              <a:ext uri="{FF2B5EF4-FFF2-40B4-BE49-F238E27FC236}">
                <a16:creationId xmlns:a16="http://schemas.microsoft.com/office/drawing/2014/main" id="{0EFF79EA-A43D-4A93-AD82-BE1E901F7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50" y="2086212"/>
            <a:ext cx="6592220" cy="2152950"/>
          </a:xfrm>
          <a:prstGeom prst="rect">
            <a:avLst/>
          </a:prstGeom>
        </p:spPr>
      </p:pic>
      <p:pic>
        <p:nvPicPr>
          <p:cNvPr id="40" name="図 39" descr="テキスト&#10;&#10;中程度の精度で自動的に生成された説明">
            <a:extLst>
              <a:ext uri="{FF2B5EF4-FFF2-40B4-BE49-F238E27FC236}">
                <a16:creationId xmlns:a16="http://schemas.microsoft.com/office/drawing/2014/main" id="{56240D5C-7061-4994-B614-A18F0E34B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5096" y="4511561"/>
            <a:ext cx="4952252" cy="2016024"/>
          </a:xfrm>
          <a:prstGeom prst="rect">
            <a:avLst/>
          </a:prstGeom>
        </p:spPr>
      </p:pic>
      <p:sp>
        <p:nvSpPr>
          <p:cNvPr id="41" name="正方形/長方形 40">
            <a:extLst>
              <a:ext uri="{FF2B5EF4-FFF2-40B4-BE49-F238E27FC236}">
                <a16:creationId xmlns:a16="http://schemas.microsoft.com/office/drawing/2014/main" id="{35743007-F40A-4C43-92C8-A964969D1121}"/>
              </a:ext>
            </a:extLst>
          </p:cNvPr>
          <p:cNvSpPr/>
          <p:nvPr/>
        </p:nvSpPr>
        <p:spPr>
          <a:xfrm>
            <a:off x="4087262" y="1813813"/>
            <a:ext cx="1067921" cy="276999"/>
          </a:xfrm>
          <a:prstGeom prst="rect">
            <a:avLst/>
          </a:prstGeom>
        </p:spPr>
        <p:txBody>
          <a:bodyPr wrap="none">
            <a:spAutoFit/>
          </a:bodyPr>
          <a:lstStyle/>
          <a:p>
            <a:r>
              <a:rPr lang="en-US" altLang="ja-JP" sz="1200" b="1" dirty="0"/>
              <a:t>SDG</a:t>
            </a:r>
            <a:r>
              <a:rPr lang="ja-JP" altLang="en-US" sz="1200" b="1" dirty="0"/>
              <a:t>ｓの理念</a:t>
            </a:r>
          </a:p>
        </p:txBody>
      </p:sp>
      <p:sp>
        <p:nvSpPr>
          <p:cNvPr id="42" name="正方形/長方形 41">
            <a:extLst>
              <a:ext uri="{FF2B5EF4-FFF2-40B4-BE49-F238E27FC236}">
                <a16:creationId xmlns:a16="http://schemas.microsoft.com/office/drawing/2014/main" id="{FC42659E-DB75-439A-9C3A-8BFBF0109E0D}"/>
              </a:ext>
            </a:extLst>
          </p:cNvPr>
          <p:cNvSpPr/>
          <p:nvPr/>
        </p:nvSpPr>
        <p:spPr>
          <a:xfrm>
            <a:off x="3708953" y="4216844"/>
            <a:ext cx="1824538" cy="276999"/>
          </a:xfrm>
          <a:prstGeom prst="rect">
            <a:avLst/>
          </a:prstGeom>
        </p:spPr>
        <p:txBody>
          <a:bodyPr wrap="none">
            <a:spAutoFit/>
          </a:bodyPr>
          <a:lstStyle/>
          <a:p>
            <a:r>
              <a:rPr lang="en-US" altLang="ja-JP" sz="1200" b="1" dirty="0"/>
              <a:t>G20</a:t>
            </a:r>
            <a:r>
              <a:rPr lang="ja-JP" altLang="en-US" sz="1200" b="1" dirty="0"/>
              <a:t>大阪サミットの成果</a:t>
            </a:r>
          </a:p>
        </p:txBody>
      </p:sp>
    </p:spTree>
    <p:extLst>
      <p:ext uri="{BB962C8B-B14F-4D97-AF65-F5344CB8AC3E}">
        <p14:creationId xmlns:p14="http://schemas.microsoft.com/office/powerpoint/2010/main" val="13685442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0" y="136523"/>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en-US" altLang="ja-JP" dirty="0">
                <a:latin typeface="ＭＳ ゴシック" panose="020B0609070205080204" pitchFamily="49" charset="-128"/>
                <a:ea typeface="ＭＳ ゴシック" panose="020B0609070205080204" pitchFamily="49" charset="-128"/>
              </a:rPr>
              <a:t>SDGs</a:t>
            </a:r>
            <a:r>
              <a:rPr lang="ja-JP" altLang="en-US" dirty="0">
                <a:latin typeface="ＭＳ ゴシック" panose="020B0609070205080204" pitchFamily="49" charset="-128"/>
                <a:ea typeface="ＭＳ ゴシック" panose="020B0609070205080204" pitchFamily="49" charset="-128"/>
              </a:rPr>
              <a:t>達成、サーキュラーエコノミーの提唱</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1323439"/>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大阪府では、</a:t>
            </a:r>
            <a:r>
              <a:rPr lang="en-US" altLang="ja-JP" sz="1600" dirty="0">
                <a:latin typeface="ＭＳ ゴシック" panose="020B0609070205080204" pitchFamily="49" charset="-128"/>
                <a:ea typeface="ＭＳ ゴシック" panose="020B0609070205080204" pitchFamily="49" charset="-128"/>
              </a:rPr>
              <a:t>2025</a:t>
            </a:r>
            <a:r>
              <a:rPr lang="ja-JP" altLang="en-US" sz="1600" dirty="0">
                <a:latin typeface="ＭＳ ゴシック" panose="020B0609070205080204" pitchFamily="49" charset="-128"/>
                <a:ea typeface="ＭＳ ゴシック" panose="020B0609070205080204" pitchFamily="49" charset="-128"/>
              </a:rPr>
              <a:t>年大阪・関西万博に向けて取り組む、「大阪の豊かさ</a:t>
            </a:r>
            <a:r>
              <a:rPr lang="en-US" altLang="ja-JP" sz="1600" dirty="0">
                <a:latin typeface="ＭＳ ゴシック" panose="020B0609070205080204" pitchFamily="49" charset="-128"/>
                <a:ea typeface="ＭＳ ゴシック" panose="020B0609070205080204" pitchFamily="49" charset="-128"/>
              </a:rPr>
              <a:t>〔well-being〕 </a:t>
            </a:r>
            <a:r>
              <a:rPr lang="ja-JP" altLang="en-US" sz="1600" dirty="0">
                <a:latin typeface="ＭＳ ゴシック" panose="020B0609070205080204" pitchFamily="49" charset="-128"/>
                <a:ea typeface="ＭＳ ゴシック" panose="020B0609070205080204" pitchFamily="49" charset="-128"/>
              </a:rPr>
              <a:t>」をめざす「重点ゴール」として、万博のテーマである“いのち”や暮らし、次世代に関わる課題を有するゴール３を位置づけ、関連する横断的な課題であるゴール１、４、</a:t>
            </a:r>
            <a:r>
              <a:rPr lang="en-US" altLang="ja-JP" sz="1600" dirty="0">
                <a:latin typeface="ＭＳ ゴシック" panose="020B0609070205080204" pitchFamily="49" charset="-128"/>
                <a:ea typeface="ＭＳ ゴシック" panose="020B0609070205080204" pitchFamily="49" charset="-128"/>
              </a:rPr>
              <a:t>12</a:t>
            </a:r>
            <a:r>
              <a:rPr lang="ja-JP" altLang="en-US" sz="1600" dirty="0">
                <a:latin typeface="ＭＳ ゴシック" panose="020B0609070205080204" pitchFamily="49" charset="-128"/>
                <a:ea typeface="ＭＳ ゴシック" panose="020B0609070205080204" pitchFamily="49" charset="-128"/>
              </a:rPr>
              <a:t>に取り組むこととした。</a:t>
            </a: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また、他のゴールを集約しながら様々な課題解決にバランスよく貢献できるゴール</a:t>
            </a:r>
            <a:r>
              <a:rPr lang="en-US" altLang="ja-JP" sz="1600" dirty="0">
                <a:latin typeface="ＭＳ ゴシック" panose="020B0609070205080204" pitchFamily="49" charset="-128"/>
                <a:ea typeface="ＭＳ ゴシック" panose="020B0609070205080204" pitchFamily="49" charset="-128"/>
              </a:rPr>
              <a:t>11</a:t>
            </a:r>
            <a:r>
              <a:rPr lang="ja-JP" altLang="en-US" sz="1600" dirty="0">
                <a:latin typeface="ＭＳ ゴシック" panose="020B0609070205080204" pitchFamily="49" charset="-128"/>
                <a:ea typeface="ＭＳ ゴシック" panose="020B0609070205080204" pitchFamily="49" charset="-128"/>
              </a:rPr>
              <a:t>をもう一方の重点ゴールとして取組みを広げていくこととした。</a:t>
            </a:r>
          </a:p>
        </p:txBody>
      </p:sp>
      <p:sp>
        <p:nvSpPr>
          <p:cNvPr id="8" name="正方形/長方形 7">
            <a:extLst>
              <a:ext uri="{FF2B5EF4-FFF2-40B4-BE49-F238E27FC236}">
                <a16:creationId xmlns:a16="http://schemas.microsoft.com/office/drawing/2014/main" id="{006058A8-8145-4445-98CC-3D2E5C1ED85D}"/>
              </a:ext>
            </a:extLst>
          </p:cNvPr>
          <p:cNvSpPr/>
          <p:nvPr/>
        </p:nvSpPr>
        <p:spPr>
          <a:xfrm>
            <a:off x="2721" y="6549799"/>
            <a:ext cx="9277079" cy="276999"/>
          </a:xfrm>
          <a:prstGeom prst="rect">
            <a:avLst/>
          </a:prstGeom>
          <a:solidFill>
            <a:schemeClr val="bg1"/>
          </a:solidFill>
        </p:spPr>
        <p:txBody>
          <a:bodyPr wrap="square">
            <a:spAutoFit/>
          </a:bodyPr>
          <a:lstStyle/>
          <a:p>
            <a:pPr algn="r"/>
            <a:r>
              <a:rPr lang="ja-JP" altLang="en-US" sz="1200" dirty="0"/>
              <a:t>出所：</a:t>
            </a:r>
            <a:r>
              <a:rPr lang="en-US" altLang="ja-JP" sz="1200" dirty="0"/>
              <a:t>Osaka SDGs</a:t>
            </a:r>
            <a:r>
              <a:rPr lang="ja-JP" altLang="en-US" sz="1200" dirty="0"/>
              <a:t>ビジョン（令和</a:t>
            </a:r>
            <a:r>
              <a:rPr lang="en-US" altLang="ja-JP" sz="1200" dirty="0"/>
              <a:t>2</a:t>
            </a:r>
            <a:r>
              <a:rPr lang="ja-JP" altLang="en-US" sz="1200" dirty="0"/>
              <a:t>年</a:t>
            </a:r>
            <a:r>
              <a:rPr lang="en-US" altLang="ja-JP" sz="1200" dirty="0"/>
              <a:t>3</a:t>
            </a:r>
            <a:r>
              <a:rPr lang="ja-JP" altLang="en-US" sz="1200" dirty="0"/>
              <a:t>月）</a:t>
            </a:r>
            <a:endParaRPr lang="en-US" altLang="ja-JP" sz="1200" dirty="0"/>
          </a:p>
        </p:txBody>
      </p:sp>
      <p:sp>
        <p:nvSpPr>
          <p:cNvPr id="7" name="楕円 6">
            <a:extLst>
              <a:ext uri="{FF2B5EF4-FFF2-40B4-BE49-F238E27FC236}">
                <a16:creationId xmlns:a16="http://schemas.microsoft.com/office/drawing/2014/main" id="{A8817B5C-FA94-4FAB-A6CF-FE7DA477CA23}"/>
              </a:ext>
            </a:extLst>
          </p:cNvPr>
          <p:cNvSpPr>
            <a:spLocks noChangeAspect="1"/>
          </p:cNvSpPr>
          <p:nvPr/>
        </p:nvSpPr>
        <p:spPr>
          <a:xfrm>
            <a:off x="1418407" y="2746010"/>
            <a:ext cx="6086464" cy="2786546"/>
          </a:xfrm>
          <a:prstGeom prst="ellipse">
            <a:avLst/>
          </a:prstGeom>
          <a:solidFill>
            <a:schemeClr val="bg1"/>
          </a:solid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sp>
        <p:nvSpPr>
          <p:cNvPr id="9" name="台形 8">
            <a:extLst>
              <a:ext uri="{FF2B5EF4-FFF2-40B4-BE49-F238E27FC236}">
                <a16:creationId xmlns:a16="http://schemas.microsoft.com/office/drawing/2014/main" id="{B1443366-AD06-46D7-8174-97A08B77EC00}"/>
              </a:ext>
            </a:extLst>
          </p:cNvPr>
          <p:cNvSpPr>
            <a:spLocks/>
          </p:cNvSpPr>
          <p:nvPr/>
        </p:nvSpPr>
        <p:spPr>
          <a:xfrm rot="10800000">
            <a:off x="1662577" y="3245630"/>
            <a:ext cx="5583468" cy="1440000"/>
          </a:xfrm>
          <a:prstGeom prst="trapezoid">
            <a:avLst>
              <a:gd name="adj" fmla="val 0"/>
            </a:avLst>
          </a:prstGeom>
          <a:solidFill>
            <a:schemeClr val="bg1">
              <a:lumMod val="85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sp>
        <p:nvSpPr>
          <p:cNvPr id="10" name="正方形/長方形 9">
            <a:extLst>
              <a:ext uri="{FF2B5EF4-FFF2-40B4-BE49-F238E27FC236}">
                <a16:creationId xmlns:a16="http://schemas.microsoft.com/office/drawing/2014/main" id="{FC8D0C93-C05E-4D68-BA08-CF4B2FF08E6D}"/>
              </a:ext>
            </a:extLst>
          </p:cNvPr>
          <p:cNvSpPr>
            <a:spLocks/>
          </p:cNvSpPr>
          <p:nvPr/>
        </p:nvSpPr>
        <p:spPr>
          <a:xfrm>
            <a:off x="2402731" y="2772329"/>
            <a:ext cx="4086780" cy="90000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pic>
        <p:nvPicPr>
          <p:cNvPr id="11" name="図 10">
            <a:extLst>
              <a:ext uri="{FF2B5EF4-FFF2-40B4-BE49-F238E27FC236}">
                <a16:creationId xmlns:a16="http://schemas.microsoft.com/office/drawing/2014/main" id="{49FB8594-C188-448A-9232-A5580B8FB19E}"/>
              </a:ext>
            </a:extLst>
          </p:cNvPr>
          <p:cNvPicPr preferRelativeResize="0">
            <a:picLocks noChangeAspect="1"/>
          </p:cNvPicPr>
          <p:nvPr/>
        </p:nvPicPr>
        <p:blipFill>
          <a:blip r:embed="rId2"/>
          <a:stretch>
            <a:fillRect/>
          </a:stretch>
        </p:blipFill>
        <p:spPr>
          <a:xfrm>
            <a:off x="4080724" y="2835518"/>
            <a:ext cx="576000" cy="576000"/>
          </a:xfrm>
          <a:prstGeom prst="rect">
            <a:avLst/>
          </a:prstGeom>
        </p:spPr>
      </p:pic>
      <p:sp>
        <p:nvSpPr>
          <p:cNvPr id="12" name="正方形/長方形 11">
            <a:extLst>
              <a:ext uri="{FF2B5EF4-FFF2-40B4-BE49-F238E27FC236}">
                <a16:creationId xmlns:a16="http://schemas.microsoft.com/office/drawing/2014/main" id="{CE98CE13-1418-4EC7-95A3-6526D6058498}"/>
              </a:ext>
            </a:extLst>
          </p:cNvPr>
          <p:cNvSpPr>
            <a:spLocks noChangeAspect="1"/>
          </p:cNvSpPr>
          <p:nvPr/>
        </p:nvSpPr>
        <p:spPr>
          <a:xfrm>
            <a:off x="3283212" y="2866479"/>
            <a:ext cx="1098994"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400" b="1" dirty="0">
                <a:latin typeface="Meiryo UI" panose="020B0604030504040204" pitchFamily="50" charset="-128"/>
                <a:ea typeface="Meiryo UI" panose="020B0604030504040204" pitchFamily="50" charset="-128"/>
              </a:rPr>
              <a:t>ゴール３</a:t>
            </a:r>
            <a:endParaRPr lang="ja-JP" altLang="en-US" sz="1400" dirty="0">
              <a:latin typeface="Meiryo UI" panose="020B0604030504040204" pitchFamily="50" charset="-128"/>
              <a:ea typeface="Meiryo UI" panose="020B0604030504040204" pitchFamily="50" charset="-128"/>
            </a:endParaRPr>
          </a:p>
        </p:txBody>
      </p:sp>
      <p:pic>
        <p:nvPicPr>
          <p:cNvPr id="13" name="図 12">
            <a:extLst>
              <a:ext uri="{FF2B5EF4-FFF2-40B4-BE49-F238E27FC236}">
                <a16:creationId xmlns:a16="http://schemas.microsoft.com/office/drawing/2014/main" id="{06A13C51-64A7-4E55-8122-8A20B3D054AC}"/>
              </a:ext>
            </a:extLst>
          </p:cNvPr>
          <p:cNvPicPr preferRelativeResize="0">
            <a:picLocks/>
          </p:cNvPicPr>
          <p:nvPr/>
        </p:nvPicPr>
        <p:blipFill>
          <a:blip r:embed="rId3" cstate="email">
            <a:extLst>
              <a:ext uri="{28A0092B-C50C-407E-A947-70E740481C1C}">
                <a14:useLocalDpi xmlns:a14="http://schemas.microsoft.com/office/drawing/2010/main"/>
              </a:ext>
            </a:extLst>
          </a:blip>
          <a:stretch>
            <a:fillRect/>
          </a:stretch>
        </p:blipFill>
        <p:spPr>
          <a:xfrm>
            <a:off x="4098012" y="4899745"/>
            <a:ext cx="576000" cy="576000"/>
          </a:xfrm>
          <a:prstGeom prst="rect">
            <a:avLst/>
          </a:prstGeom>
        </p:spPr>
      </p:pic>
      <p:pic>
        <p:nvPicPr>
          <p:cNvPr id="14" name="図 13">
            <a:extLst>
              <a:ext uri="{FF2B5EF4-FFF2-40B4-BE49-F238E27FC236}">
                <a16:creationId xmlns:a16="http://schemas.microsoft.com/office/drawing/2014/main" id="{26B910F7-0E8E-41C4-B717-5D578366BBC1}"/>
              </a:ext>
            </a:extLst>
          </p:cNvPr>
          <p:cNvPicPr preferRelativeResize="0">
            <a:picLocks noChangeAspect="1"/>
          </p:cNvPicPr>
          <p:nvPr/>
        </p:nvPicPr>
        <p:blipFill>
          <a:blip r:embed="rId4"/>
          <a:stretch>
            <a:fillRect/>
          </a:stretch>
        </p:blipFill>
        <p:spPr>
          <a:xfrm>
            <a:off x="6245687" y="3851219"/>
            <a:ext cx="576000" cy="576000"/>
          </a:xfrm>
          <a:prstGeom prst="rect">
            <a:avLst/>
          </a:prstGeom>
        </p:spPr>
      </p:pic>
      <p:pic>
        <p:nvPicPr>
          <p:cNvPr id="15" name="図 14">
            <a:extLst>
              <a:ext uri="{FF2B5EF4-FFF2-40B4-BE49-F238E27FC236}">
                <a16:creationId xmlns:a16="http://schemas.microsoft.com/office/drawing/2014/main" id="{1ADE9CE2-266D-414F-B2EA-BD1CA404EEEC}"/>
              </a:ext>
            </a:extLst>
          </p:cNvPr>
          <p:cNvPicPr preferRelativeResize="0">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74338" y="3880899"/>
            <a:ext cx="576000" cy="576000"/>
          </a:xfrm>
          <a:prstGeom prst="rect">
            <a:avLst/>
          </a:prstGeom>
        </p:spPr>
      </p:pic>
      <p:pic>
        <p:nvPicPr>
          <p:cNvPr id="16" name="図 15">
            <a:extLst>
              <a:ext uri="{FF2B5EF4-FFF2-40B4-BE49-F238E27FC236}">
                <a16:creationId xmlns:a16="http://schemas.microsoft.com/office/drawing/2014/main" id="{96A2A81D-8839-4CA7-80FD-9C52B1CC16DD}"/>
              </a:ext>
            </a:extLst>
          </p:cNvPr>
          <p:cNvPicPr preferRelativeResize="0">
            <a:picLocks noChangeAspect="1"/>
          </p:cNvPicPr>
          <p:nvPr/>
        </p:nvPicPr>
        <p:blipFill>
          <a:blip r:embed="rId6"/>
          <a:stretch>
            <a:fillRect/>
          </a:stretch>
        </p:blipFill>
        <p:spPr>
          <a:xfrm>
            <a:off x="2581004" y="3888813"/>
            <a:ext cx="576000" cy="576000"/>
          </a:xfrm>
          <a:prstGeom prst="rect">
            <a:avLst/>
          </a:prstGeom>
        </p:spPr>
      </p:pic>
      <p:sp>
        <p:nvSpPr>
          <p:cNvPr id="17" name="正方形/長方形 16">
            <a:extLst>
              <a:ext uri="{FF2B5EF4-FFF2-40B4-BE49-F238E27FC236}">
                <a16:creationId xmlns:a16="http://schemas.microsoft.com/office/drawing/2014/main" id="{1D64C942-E0F9-4F5F-9761-71A40046BC34}"/>
              </a:ext>
            </a:extLst>
          </p:cNvPr>
          <p:cNvSpPr>
            <a:spLocks noChangeAspect="1"/>
          </p:cNvSpPr>
          <p:nvPr/>
        </p:nvSpPr>
        <p:spPr>
          <a:xfrm>
            <a:off x="1859226" y="3866477"/>
            <a:ext cx="808700"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400" b="1" dirty="0">
                <a:latin typeface="Meiryo UI" panose="020B0604030504040204" pitchFamily="50" charset="-128"/>
                <a:ea typeface="Meiryo UI" panose="020B0604030504040204" pitchFamily="50" charset="-128"/>
              </a:rPr>
              <a:t>ゴール１</a:t>
            </a:r>
            <a:endParaRPr lang="ja-JP" altLang="en-US" sz="1400" dirty="0">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10D9CFFB-5422-4055-9873-527EF88A1819}"/>
              </a:ext>
            </a:extLst>
          </p:cNvPr>
          <p:cNvSpPr>
            <a:spLocks noChangeAspect="1"/>
          </p:cNvSpPr>
          <p:nvPr/>
        </p:nvSpPr>
        <p:spPr>
          <a:xfrm>
            <a:off x="3505617" y="3879335"/>
            <a:ext cx="831265"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400" b="1" dirty="0">
                <a:latin typeface="Meiryo UI" panose="020B0604030504040204" pitchFamily="50" charset="-128"/>
                <a:ea typeface="Meiryo UI" panose="020B0604030504040204" pitchFamily="50" charset="-128"/>
              </a:rPr>
              <a:t>ゴール４</a:t>
            </a:r>
            <a:endParaRPr lang="ja-JP" altLang="en-US" sz="1400" dirty="0">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9BD50636-EA5B-4D1F-B00F-4533155AE988}"/>
              </a:ext>
            </a:extLst>
          </p:cNvPr>
          <p:cNvSpPr>
            <a:spLocks noChangeAspect="1"/>
          </p:cNvSpPr>
          <p:nvPr/>
        </p:nvSpPr>
        <p:spPr>
          <a:xfrm>
            <a:off x="5412056" y="3860280"/>
            <a:ext cx="885391"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400" b="1" dirty="0">
                <a:latin typeface="Meiryo UI" panose="020B0604030504040204" pitchFamily="50" charset="-128"/>
                <a:ea typeface="Meiryo UI" panose="020B0604030504040204" pitchFamily="50" charset="-128"/>
              </a:rPr>
              <a:t>ゴール</a:t>
            </a:r>
            <a:r>
              <a:rPr lang="en-US" altLang="ja-JP" sz="1400" b="1" dirty="0">
                <a:latin typeface="Meiryo UI" panose="020B0604030504040204" pitchFamily="50" charset="-128"/>
                <a:ea typeface="Meiryo UI" panose="020B0604030504040204" pitchFamily="50" charset="-128"/>
              </a:rPr>
              <a:t>12</a:t>
            </a:r>
            <a:endParaRPr lang="ja-JP" altLang="en-US" sz="1400" dirty="0">
              <a:latin typeface="Meiryo UI" panose="020B0604030504040204" pitchFamily="50" charset="-128"/>
              <a:ea typeface="Meiryo UI" panose="020B0604030504040204" pitchFamily="50" charset="-128"/>
            </a:endParaRPr>
          </a:p>
        </p:txBody>
      </p:sp>
      <p:sp>
        <p:nvSpPr>
          <p:cNvPr id="20" name="テキスト ボックス 64">
            <a:extLst>
              <a:ext uri="{FF2B5EF4-FFF2-40B4-BE49-F238E27FC236}">
                <a16:creationId xmlns:a16="http://schemas.microsoft.com/office/drawing/2014/main" id="{4FEADB98-8D96-4137-917E-62A4037972DD}"/>
              </a:ext>
            </a:extLst>
          </p:cNvPr>
          <p:cNvSpPr txBox="1">
            <a:spLocks noChangeAspect="1"/>
          </p:cNvSpPr>
          <p:nvPr/>
        </p:nvSpPr>
        <p:spPr>
          <a:xfrm>
            <a:off x="2015531" y="4090297"/>
            <a:ext cx="793110" cy="22057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貧困</a:t>
            </a:r>
            <a:r>
              <a:rPr lang="ja-JP" altLang="en-US"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21" name="テキスト ボックス 65">
            <a:extLst>
              <a:ext uri="{FF2B5EF4-FFF2-40B4-BE49-F238E27FC236}">
                <a16:creationId xmlns:a16="http://schemas.microsoft.com/office/drawing/2014/main" id="{7FB7F264-4EAF-44D2-9DB2-2A1EC1FBC30B}"/>
              </a:ext>
            </a:extLst>
          </p:cNvPr>
          <p:cNvSpPr txBox="1">
            <a:spLocks noChangeAspect="1"/>
          </p:cNvSpPr>
          <p:nvPr/>
        </p:nvSpPr>
        <p:spPr>
          <a:xfrm>
            <a:off x="3096775" y="3092030"/>
            <a:ext cx="1243832" cy="22057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健康と福祉」</a:t>
            </a:r>
          </a:p>
        </p:txBody>
      </p:sp>
      <p:sp>
        <p:nvSpPr>
          <p:cNvPr id="22" name="正方形/長方形 21">
            <a:extLst>
              <a:ext uri="{FF2B5EF4-FFF2-40B4-BE49-F238E27FC236}">
                <a16:creationId xmlns:a16="http://schemas.microsoft.com/office/drawing/2014/main" id="{58BF4152-773B-4B59-9F3F-FE289DC86D87}"/>
              </a:ext>
            </a:extLst>
          </p:cNvPr>
          <p:cNvSpPr>
            <a:spLocks noChangeAspect="1"/>
          </p:cNvSpPr>
          <p:nvPr/>
        </p:nvSpPr>
        <p:spPr>
          <a:xfrm>
            <a:off x="3265618" y="4955073"/>
            <a:ext cx="1050831"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400" b="1" dirty="0">
                <a:latin typeface="Meiryo UI" panose="020B0604030504040204" pitchFamily="50" charset="-128"/>
                <a:ea typeface="Meiryo UI" panose="020B0604030504040204" pitchFamily="50" charset="-128"/>
              </a:rPr>
              <a:t>ゴール</a:t>
            </a:r>
            <a:r>
              <a:rPr kumimoji="1" lang="en-US" altLang="ja-JP" sz="1400" b="1" dirty="0">
                <a:latin typeface="Meiryo UI" panose="020B0604030504040204" pitchFamily="50" charset="-128"/>
                <a:ea typeface="Meiryo UI" panose="020B0604030504040204" pitchFamily="50" charset="-128"/>
              </a:rPr>
              <a:t>11</a:t>
            </a:r>
            <a:endParaRPr lang="ja-JP" altLang="en-US" sz="1400" dirty="0">
              <a:latin typeface="Meiryo UI" panose="020B0604030504040204" pitchFamily="50" charset="-128"/>
              <a:ea typeface="Meiryo UI" panose="020B0604030504040204" pitchFamily="50" charset="-128"/>
            </a:endParaRPr>
          </a:p>
        </p:txBody>
      </p:sp>
      <p:sp>
        <p:nvSpPr>
          <p:cNvPr id="23" name="正方形/長方形 22">
            <a:extLst>
              <a:ext uri="{FF2B5EF4-FFF2-40B4-BE49-F238E27FC236}">
                <a16:creationId xmlns:a16="http://schemas.microsoft.com/office/drawing/2014/main" id="{B758FE6E-2A66-4437-B4DB-E7AB5843FC82}"/>
              </a:ext>
            </a:extLst>
          </p:cNvPr>
          <p:cNvSpPr>
            <a:spLocks noChangeAspect="1"/>
          </p:cNvSpPr>
          <p:nvPr/>
        </p:nvSpPr>
        <p:spPr>
          <a:xfrm>
            <a:off x="2503279" y="4422137"/>
            <a:ext cx="4392895" cy="35976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spcBef>
                <a:spcPts val="0"/>
              </a:spcBef>
            </a:pPr>
            <a:r>
              <a:rPr lang="ja-JP" altLang="en-US" sz="12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（「ゴール３」と関連する横断的な課題としての取組み）</a:t>
            </a:r>
            <a:endParaRPr lang="en-US" altLang="ja-JP" sz="12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24" name="楕円 23">
            <a:extLst>
              <a:ext uri="{FF2B5EF4-FFF2-40B4-BE49-F238E27FC236}">
                <a16:creationId xmlns:a16="http://schemas.microsoft.com/office/drawing/2014/main" id="{1DD711C4-6622-41F2-BE61-7704427CE61E}"/>
              </a:ext>
            </a:extLst>
          </p:cNvPr>
          <p:cNvSpPr>
            <a:spLocks noChangeAspect="1"/>
          </p:cNvSpPr>
          <p:nvPr/>
        </p:nvSpPr>
        <p:spPr>
          <a:xfrm>
            <a:off x="4801548" y="2859060"/>
            <a:ext cx="1117172"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300"/>
              </a:lnSpc>
            </a:pPr>
            <a:r>
              <a:rPr kumimoji="1" lang="ja-JP" altLang="en-US" sz="1400" b="1" dirty="0">
                <a:latin typeface="Meiryo UI" panose="020B0604030504040204" pitchFamily="50" charset="-128"/>
                <a:ea typeface="Meiryo UI" panose="020B0604030504040204" pitchFamily="50" charset="-128"/>
              </a:rPr>
              <a:t>重点</a:t>
            </a:r>
            <a:endParaRPr kumimoji="1" lang="en-US" altLang="ja-JP" sz="1400" b="1" dirty="0">
              <a:latin typeface="Meiryo UI" panose="020B0604030504040204" pitchFamily="50" charset="-128"/>
              <a:ea typeface="Meiryo UI" panose="020B0604030504040204" pitchFamily="50" charset="-128"/>
            </a:endParaRPr>
          </a:p>
          <a:p>
            <a:pPr algn="ctr">
              <a:lnSpc>
                <a:spcPts val="1300"/>
              </a:lnSpc>
            </a:pPr>
            <a:r>
              <a:rPr kumimoji="1" lang="ja-JP" altLang="en-US" sz="1400" b="1" dirty="0">
                <a:latin typeface="Meiryo UI" panose="020B0604030504040204" pitchFamily="50" charset="-128"/>
                <a:ea typeface="Meiryo UI" panose="020B0604030504040204" pitchFamily="50" charset="-128"/>
              </a:rPr>
              <a:t>ゴール</a:t>
            </a:r>
            <a:r>
              <a:rPr kumimoji="1" lang="en-US" altLang="ja-JP" sz="1400" b="1" dirty="0">
                <a:latin typeface="Meiryo UI" panose="020B0604030504040204" pitchFamily="50" charset="-128"/>
                <a:ea typeface="Meiryo UI" panose="020B0604030504040204" pitchFamily="50" charset="-128"/>
              </a:rPr>
              <a:t>Ⅰ</a:t>
            </a:r>
            <a:endParaRPr kumimoji="1" lang="ja-JP" altLang="en-US" sz="1400" b="1" dirty="0">
              <a:latin typeface="Meiryo UI" panose="020B0604030504040204" pitchFamily="50" charset="-128"/>
              <a:ea typeface="Meiryo UI" panose="020B0604030504040204" pitchFamily="50" charset="-128"/>
            </a:endParaRPr>
          </a:p>
        </p:txBody>
      </p:sp>
      <p:sp>
        <p:nvSpPr>
          <p:cNvPr id="25" name="テキスト ボックス 70">
            <a:extLst>
              <a:ext uri="{FF2B5EF4-FFF2-40B4-BE49-F238E27FC236}">
                <a16:creationId xmlns:a16="http://schemas.microsoft.com/office/drawing/2014/main" id="{1EACBE42-AF99-4E50-8F10-EA4A61D7EE70}"/>
              </a:ext>
            </a:extLst>
          </p:cNvPr>
          <p:cNvSpPr txBox="1">
            <a:spLocks noChangeAspect="1"/>
          </p:cNvSpPr>
          <p:nvPr/>
        </p:nvSpPr>
        <p:spPr>
          <a:xfrm>
            <a:off x="3681455" y="4068723"/>
            <a:ext cx="829453" cy="22057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教育」</a:t>
            </a:r>
          </a:p>
        </p:txBody>
      </p:sp>
      <p:sp>
        <p:nvSpPr>
          <p:cNvPr id="26" name="大かっこ 25">
            <a:extLst>
              <a:ext uri="{FF2B5EF4-FFF2-40B4-BE49-F238E27FC236}">
                <a16:creationId xmlns:a16="http://schemas.microsoft.com/office/drawing/2014/main" id="{980CC426-DA81-4E98-8735-1369E627141A}"/>
              </a:ext>
            </a:extLst>
          </p:cNvPr>
          <p:cNvSpPr>
            <a:spLocks noChangeAspect="1"/>
          </p:cNvSpPr>
          <p:nvPr/>
        </p:nvSpPr>
        <p:spPr>
          <a:xfrm>
            <a:off x="5367503" y="4044394"/>
            <a:ext cx="916116" cy="419322"/>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400"/>
              </a:lnSpc>
            </a:pPr>
            <a:r>
              <a:rPr lang="ja-JP" altLang="en-US" sz="1200" dirty="0">
                <a:latin typeface="Meiryo UI" panose="020B0604030504040204" pitchFamily="50" charset="-128"/>
                <a:ea typeface="Meiryo UI" panose="020B0604030504040204" pitchFamily="50" charset="-128"/>
              </a:rPr>
              <a:t>「持続可能な生産と消費」</a:t>
            </a:r>
            <a:endParaRPr kumimoji="1" lang="ja-JP" altLang="en-US" sz="1200" dirty="0">
              <a:latin typeface="Meiryo UI" panose="020B0604030504040204" pitchFamily="50" charset="-128"/>
              <a:ea typeface="Meiryo UI" panose="020B0604030504040204" pitchFamily="50" charset="-128"/>
            </a:endParaRPr>
          </a:p>
        </p:txBody>
      </p:sp>
      <p:sp>
        <p:nvSpPr>
          <p:cNvPr id="27" name="大かっこ 26">
            <a:extLst>
              <a:ext uri="{FF2B5EF4-FFF2-40B4-BE49-F238E27FC236}">
                <a16:creationId xmlns:a16="http://schemas.microsoft.com/office/drawing/2014/main" id="{96B2A59C-9627-4932-A534-3E81D977D099}"/>
              </a:ext>
            </a:extLst>
          </p:cNvPr>
          <p:cNvSpPr>
            <a:spLocks noChangeAspect="1"/>
          </p:cNvSpPr>
          <p:nvPr/>
        </p:nvSpPr>
        <p:spPr>
          <a:xfrm>
            <a:off x="2917598" y="5086051"/>
            <a:ext cx="1315011" cy="265015"/>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「持続可能都市」</a:t>
            </a:r>
            <a:endParaRPr kumimoji="1" lang="ja-JP" altLang="en-US" sz="1200" dirty="0">
              <a:latin typeface="Meiryo UI" panose="020B0604030504040204" pitchFamily="50" charset="-128"/>
              <a:ea typeface="Meiryo UI" panose="020B0604030504040204" pitchFamily="50" charset="-128"/>
            </a:endParaRPr>
          </a:p>
        </p:txBody>
      </p:sp>
      <p:sp>
        <p:nvSpPr>
          <p:cNvPr id="28" name="楕円 27">
            <a:extLst>
              <a:ext uri="{FF2B5EF4-FFF2-40B4-BE49-F238E27FC236}">
                <a16:creationId xmlns:a16="http://schemas.microsoft.com/office/drawing/2014/main" id="{17E3EAE6-7BD0-4037-B493-97E86AF214F0}"/>
              </a:ext>
            </a:extLst>
          </p:cNvPr>
          <p:cNvSpPr>
            <a:spLocks noChangeAspect="1"/>
          </p:cNvSpPr>
          <p:nvPr/>
        </p:nvSpPr>
        <p:spPr>
          <a:xfrm>
            <a:off x="4728712" y="4917491"/>
            <a:ext cx="1277850"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300"/>
              </a:lnSpc>
            </a:pPr>
            <a:r>
              <a:rPr kumimoji="1" lang="ja-JP" altLang="en-US" sz="1400" b="1" dirty="0">
                <a:latin typeface="Meiryo UI" panose="020B0604030504040204" pitchFamily="50" charset="-128"/>
                <a:ea typeface="Meiryo UI" panose="020B0604030504040204" pitchFamily="50" charset="-128"/>
              </a:rPr>
              <a:t>重点</a:t>
            </a:r>
            <a:endParaRPr kumimoji="1" lang="en-US" altLang="ja-JP" sz="1400" b="1" dirty="0">
              <a:latin typeface="Meiryo UI" panose="020B0604030504040204" pitchFamily="50" charset="-128"/>
              <a:ea typeface="Meiryo UI" panose="020B0604030504040204" pitchFamily="50" charset="-128"/>
            </a:endParaRPr>
          </a:p>
          <a:p>
            <a:pPr algn="ctr">
              <a:lnSpc>
                <a:spcPts val="1300"/>
              </a:lnSpc>
            </a:pPr>
            <a:r>
              <a:rPr kumimoji="1" lang="ja-JP" altLang="en-US" sz="1400" b="1" dirty="0">
                <a:latin typeface="Meiryo UI" panose="020B0604030504040204" pitchFamily="50" charset="-128"/>
                <a:ea typeface="Meiryo UI" panose="020B0604030504040204" pitchFamily="50" charset="-128"/>
              </a:rPr>
              <a:t>ゴール</a:t>
            </a:r>
            <a:r>
              <a:rPr kumimoji="1" lang="en-US" altLang="ja-JP" sz="1400" b="1" dirty="0">
                <a:latin typeface="Meiryo UI" panose="020B0604030504040204" pitchFamily="50" charset="-128"/>
                <a:ea typeface="Meiryo UI" panose="020B0604030504040204" pitchFamily="50" charset="-128"/>
              </a:rPr>
              <a:t>Ⅱ</a:t>
            </a:r>
            <a:endParaRPr kumimoji="1" lang="ja-JP" altLang="en-US" sz="1400" b="1" dirty="0">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id="{E49460F2-6564-4689-96C7-58AF81A1E93E}"/>
              </a:ext>
            </a:extLst>
          </p:cNvPr>
          <p:cNvSpPr>
            <a:spLocks noChangeAspect="1"/>
          </p:cNvSpPr>
          <p:nvPr/>
        </p:nvSpPr>
        <p:spPr>
          <a:xfrm>
            <a:off x="2635738" y="3405101"/>
            <a:ext cx="4185949" cy="35093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spcBef>
                <a:spcPts val="0"/>
              </a:spcBef>
            </a:pPr>
            <a:r>
              <a:rPr lang="ja-JP" altLang="en-US" sz="12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（“いのち”や暮らし、次世代の課題としての取組み）</a:t>
            </a:r>
            <a:endParaRPr lang="en-US" altLang="ja-JP" sz="12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30" name="正方形/長方形 29">
            <a:extLst>
              <a:ext uri="{FF2B5EF4-FFF2-40B4-BE49-F238E27FC236}">
                <a16:creationId xmlns:a16="http://schemas.microsoft.com/office/drawing/2014/main" id="{77BFAC29-A90A-41E7-9EB9-9BF817D58557}"/>
              </a:ext>
            </a:extLst>
          </p:cNvPr>
          <p:cNvSpPr/>
          <p:nvPr/>
        </p:nvSpPr>
        <p:spPr>
          <a:xfrm>
            <a:off x="1920740" y="5514313"/>
            <a:ext cx="5081795" cy="1777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spcBef>
                <a:spcPts val="0"/>
              </a:spcBef>
            </a:pPr>
            <a:r>
              <a:rPr lang="ja-JP" altLang="en-US" sz="12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（他のゴールを集約しながら、様々な課題解決にバランスよく貢献）</a:t>
            </a:r>
            <a:endParaRPr lang="en-US" altLang="ja-JP" sz="12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31" name="角丸四角形 97">
            <a:extLst>
              <a:ext uri="{FF2B5EF4-FFF2-40B4-BE49-F238E27FC236}">
                <a16:creationId xmlns:a16="http://schemas.microsoft.com/office/drawing/2014/main" id="{EEF485D4-EA57-4D02-9760-460A6CD8F067}"/>
              </a:ext>
            </a:extLst>
          </p:cNvPr>
          <p:cNvSpPr/>
          <p:nvPr/>
        </p:nvSpPr>
        <p:spPr>
          <a:xfrm>
            <a:off x="1319394" y="2497806"/>
            <a:ext cx="6284490" cy="3389072"/>
          </a:xfrm>
          <a:prstGeom prst="roundRect">
            <a:avLst>
              <a:gd name="adj" fmla="val 0"/>
            </a:avLst>
          </a:prstGeom>
          <a:noFill/>
          <a:ln>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bIns="36000" rtlCol="0" anchor="b"/>
          <a:lstStyle/>
          <a:p>
            <a:pPr algn="ctr"/>
            <a:endParaRPr kumimoji="1" lang="en-US" altLang="ja-JP" sz="14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32" name="正方形/長方形 31">
            <a:extLst>
              <a:ext uri="{FF2B5EF4-FFF2-40B4-BE49-F238E27FC236}">
                <a16:creationId xmlns:a16="http://schemas.microsoft.com/office/drawing/2014/main" id="{DAE26BCD-4DBF-4398-B895-8E52A974C1AC}"/>
              </a:ext>
            </a:extLst>
          </p:cNvPr>
          <p:cNvSpPr>
            <a:spLocks/>
          </p:cNvSpPr>
          <p:nvPr/>
        </p:nvSpPr>
        <p:spPr>
          <a:xfrm>
            <a:off x="1023384" y="2209806"/>
            <a:ext cx="6984000" cy="288000"/>
          </a:xfrm>
          <a:prstGeom prst="rect">
            <a:avLst/>
          </a:prstGeom>
          <a:no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国際社会全体の課題であるジェンダーや人権、気候変動への取組み</a:t>
            </a: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sp>
        <p:nvSpPr>
          <p:cNvPr id="33" name="正方形/長方形 32">
            <a:extLst>
              <a:ext uri="{FF2B5EF4-FFF2-40B4-BE49-F238E27FC236}">
                <a16:creationId xmlns:a16="http://schemas.microsoft.com/office/drawing/2014/main" id="{4907EC44-42C8-43C2-A599-A66B639D86BC}"/>
              </a:ext>
            </a:extLst>
          </p:cNvPr>
          <p:cNvSpPr>
            <a:spLocks/>
          </p:cNvSpPr>
          <p:nvPr/>
        </p:nvSpPr>
        <p:spPr>
          <a:xfrm>
            <a:off x="2130351" y="5760785"/>
            <a:ext cx="4896000" cy="252000"/>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sz="1400" b="1" dirty="0">
                <a:solidFill>
                  <a:schemeClr val="tx1"/>
                </a:solidFill>
                <a:latin typeface="UD デジタル 教科書体 NK-B" panose="02020700000000000000" pitchFamily="18" charset="-128"/>
                <a:ea typeface="UD デジタル 教科書体 NK-B" panose="02020700000000000000" pitchFamily="18" charset="-128"/>
              </a:rPr>
              <a:t>産業や雇用、イノベーションといった都市としての強みを活かす</a:t>
            </a: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sp>
        <p:nvSpPr>
          <p:cNvPr id="34" name="角丸四角形 91">
            <a:extLst>
              <a:ext uri="{FF2B5EF4-FFF2-40B4-BE49-F238E27FC236}">
                <a16:creationId xmlns:a16="http://schemas.microsoft.com/office/drawing/2014/main" id="{BD0715AC-7C74-4554-8FAF-75792B5143AE}"/>
              </a:ext>
            </a:extLst>
          </p:cNvPr>
          <p:cNvSpPr/>
          <p:nvPr/>
        </p:nvSpPr>
        <p:spPr>
          <a:xfrm>
            <a:off x="7935193" y="3508317"/>
            <a:ext cx="1344607"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400" b="1" dirty="0">
                <a:latin typeface="Meiryo UI" panose="020B0604030504040204" pitchFamily="50" charset="-128"/>
                <a:ea typeface="Meiryo UI" panose="020B0604030504040204" pitchFamily="50" charset="-128"/>
              </a:rPr>
              <a:t>府民の</a:t>
            </a:r>
            <a:endParaRPr kumimoji="1" lang="en-US" altLang="ja-JP" sz="1400" b="1" dirty="0">
              <a:latin typeface="Meiryo UI" panose="020B0604030504040204" pitchFamily="50" charset="-128"/>
              <a:ea typeface="Meiryo UI" panose="020B0604030504040204" pitchFamily="50" charset="-128"/>
            </a:endParaRPr>
          </a:p>
          <a:p>
            <a:pPr algn="ctr"/>
            <a:r>
              <a:rPr kumimoji="1" lang="en-US" altLang="ja-JP" sz="1400" b="1" dirty="0">
                <a:latin typeface="Meiryo UI" panose="020B0604030504040204" pitchFamily="50" charset="-128"/>
                <a:ea typeface="Meiryo UI" panose="020B0604030504040204" pitchFamily="50" charset="-128"/>
              </a:rPr>
              <a:t>well-being</a:t>
            </a:r>
            <a:endParaRPr lang="ja-JP" altLang="en-US" sz="1400" dirty="0"/>
          </a:p>
        </p:txBody>
      </p:sp>
      <p:sp>
        <p:nvSpPr>
          <p:cNvPr id="35" name="角丸四角形 92">
            <a:extLst>
              <a:ext uri="{FF2B5EF4-FFF2-40B4-BE49-F238E27FC236}">
                <a16:creationId xmlns:a16="http://schemas.microsoft.com/office/drawing/2014/main" id="{2465C3FF-C9E8-4E14-AC5A-03107538F1F3}"/>
              </a:ext>
            </a:extLst>
          </p:cNvPr>
          <p:cNvSpPr/>
          <p:nvPr/>
        </p:nvSpPr>
        <p:spPr>
          <a:xfrm>
            <a:off x="7935193" y="4944850"/>
            <a:ext cx="1344607"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400" b="1" dirty="0">
                <a:latin typeface="Meiryo UI" panose="020B0604030504040204" pitchFamily="50" charset="-128"/>
                <a:ea typeface="Meiryo UI" panose="020B0604030504040204" pitchFamily="50" charset="-128"/>
              </a:rPr>
              <a:t>地域（大阪）の</a:t>
            </a:r>
            <a:endParaRPr kumimoji="1" lang="en-US" altLang="ja-JP" sz="1400" b="1" dirty="0">
              <a:latin typeface="Meiryo UI" panose="020B0604030504040204" pitchFamily="50" charset="-128"/>
              <a:ea typeface="Meiryo UI" panose="020B0604030504040204" pitchFamily="50" charset="-128"/>
            </a:endParaRPr>
          </a:p>
          <a:p>
            <a:pPr algn="ctr"/>
            <a:r>
              <a:rPr kumimoji="1" lang="en-US" altLang="ja-JP" sz="1400" b="1" dirty="0">
                <a:latin typeface="Meiryo UI" panose="020B0604030504040204" pitchFamily="50" charset="-128"/>
                <a:ea typeface="Meiryo UI" panose="020B0604030504040204" pitchFamily="50" charset="-128"/>
              </a:rPr>
              <a:t>well-being</a:t>
            </a:r>
            <a:endParaRPr lang="ja-JP" altLang="en-US" sz="1400" dirty="0"/>
          </a:p>
        </p:txBody>
      </p:sp>
      <p:sp>
        <p:nvSpPr>
          <p:cNvPr id="36" name="右中かっこ 35">
            <a:extLst>
              <a:ext uri="{FF2B5EF4-FFF2-40B4-BE49-F238E27FC236}">
                <a16:creationId xmlns:a16="http://schemas.microsoft.com/office/drawing/2014/main" id="{A5842B26-BB39-4401-8A0E-88E1F72C0145}"/>
              </a:ext>
            </a:extLst>
          </p:cNvPr>
          <p:cNvSpPr/>
          <p:nvPr/>
        </p:nvSpPr>
        <p:spPr>
          <a:xfrm>
            <a:off x="7557390" y="2795438"/>
            <a:ext cx="253239" cy="2008394"/>
          </a:xfrm>
          <a:prstGeom prst="rightBrace">
            <a:avLst>
              <a:gd name="adj1" fmla="val 83970"/>
              <a:gd name="adj2" fmla="val 50000"/>
            </a:avLst>
          </a:prstGeom>
          <a:solidFill>
            <a:schemeClr val="bg1"/>
          </a:solid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umimoji="1" lang="ja-JP" altLang="en-US" sz="1400"/>
          </a:p>
        </p:txBody>
      </p:sp>
      <p:sp>
        <p:nvSpPr>
          <p:cNvPr id="37" name="右中かっこ 36">
            <a:extLst>
              <a:ext uri="{FF2B5EF4-FFF2-40B4-BE49-F238E27FC236}">
                <a16:creationId xmlns:a16="http://schemas.microsoft.com/office/drawing/2014/main" id="{13EC3C8E-7D9B-41F1-8B76-0F844CAF7887}"/>
              </a:ext>
            </a:extLst>
          </p:cNvPr>
          <p:cNvSpPr/>
          <p:nvPr/>
        </p:nvSpPr>
        <p:spPr>
          <a:xfrm>
            <a:off x="7568820" y="4814192"/>
            <a:ext cx="237577" cy="742658"/>
          </a:xfrm>
          <a:prstGeom prst="rightBrace">
            <a:avLst>
              <a:gd name="adj1" fmla="val 45959"/>
              <a:gd name="adj2" fmla="val 50000"/>
            </a:avLst>
          </a:prstGeom>
          <a:solidFill>
            <a:schemeClr val="bg1"/>
          </a:solid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umimoji="1" lang="ja-JP" altLang="en-US" sz="1400"/>
          </a:p>
        </p:txBody>
      </p:sp>
      <p:sp>
        <p:nvSpPr>
          <p:cNvPr id="38" name="スライド番号プレースホルダー 2">
            <a:extLst>
              <a:ext uri="{FF2B5EF4-FFF2-40B4-BE49-F238E27FC236}">
                <a16:creationId xmlns:a16="http://schemas.microsoft.com/office/drawing/2014/main" id="{30DBE753-54A8-4414-92CB-9B56CF92589D}"/>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64</a:t>
            </a:fld>
            <a:endParaRPr kumimoji="1" lang="ja-JP" altLang="en-US" dirty="0"/>
          </a:p>
        </p:txBody>
      </p:sp>
    </p:spTree>
    <p:extLst>
      <p:ext uri="{BB962C8B-B14F-4D97-AF65-F5344CB8AC3E}">
        <p14:creationId xmlns:p14="http://schemas.microsoft.com/office/powerpoint/2010/main" val="31683481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0" y="136523"/>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en-US" altLang="ja-JP" dirty="0">
                <a:latin typeface="ＭＳ ゴシック" panose="020B0609070205080204" pitchFamily="49" charset="-128"/>
                <a:ea typeface="ＭＳ ゴシック" panose="020B0609070205080204" pitchFamily="49" charset="-128"/>
              </a:rPr>
              <a:t>SDGs</a:t>
            </a:r>
            <a:r>
              <a:rPr lang="ja-JP" altLang="en-US" dirty="0">
                <a:latin typeface="ＭＳ ゴシック" panose="020B0609070205080204" pitchFamily="49" charset="-128"/>
                <a:ea typeface="ＭＳ ゴシック" panose="020B0609070205080204" pitchFamily="49" charset="-128"/>
              </a:rPr>
              <a:t>達成、サーキュラーエコノミーの提唱</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1569660"/>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サーキュラーエコノミー（</a:t>
            </a:r>
            <a:r>
              <a:rPr lang="en-US" altLang="ja-JP" sz="1600" dirty="0">
                <a:latin typeface="ＭＳ ゴシック" panose="020B0609070205080204" pitchFamily="49" charset="-128"/>
                <a:ea typeface="ＭＳ ゴシック" panose="020B0609070205080204" pitchFamily="49" charset="-128"/>
              </a:rPr>
              <a:t>CE)</a:t>
            </a:r>
            <a:r>
              <a:rPr lang="ja-JP" altLang="en-US" sz="1600" dirty="0">
                <a:latin typeface="ＭＳ ゴシック" panose="020B0609070205080204" pitchFamily="49" charset="-128"/>
                <a:ea typeface="ＭＳ ゴシック" panose="020B0609070205080204" pitchFamily="49" charset="-128"/>
              </a:rPr>
              <a:t>とは、従来の３Ｒの取組に加え、資源投入量・消費量を抑えつつ、ストックを有効活用しながら、サービス化等を通じて付加価値を生み出す経済活動である。</a:t>
            </a:r>
            <a:endParaRPr lang="en-US" altLang="ja-JP" sz="1600" dirty="0">
              <a:latin typeface="ＭＳ ゴシック" panose="020B0609070205080204" pitchFamily="49" charset="-128"/>
              <a:ea typeface="ＭＳ ゴシック" panose="020B0609070205080204" pitchFamily="49" charset="-128"/>
            </a:endParaRP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資源・エネルギー・食料需要の増大、廃棄物量の増加、気候変動等の環境問題の深刻化が世界的な課題となる中、従来の大量生産・大量消費・大量廃棄型の線形経済から、中長期的に</a:t>
            </a:r>
            <a:r>
              <a:rPr lang="en-US" altLang="ja-JP" sz="1600" dirty="0">
                <a:latin typeface="ＭＳ ゴシック" panose="020B0609070205080204" pitchFamily="49" charset="-128"/>
                <a:ea typeface="ＭＳ ゴシック" panose="020B0609070205080204" pitchFamily="49" charset="-128"/>
              </a:rPr>
              <a:t>CE</a:t>
            </a:r>
            <a:r>
              <a:rPr lang="ja-JP" altLang="en-US" sz="1600" dirty="0">
                <a:latin typeface="ＭＳ ゴシック" panose="020B0609070205080204" pitchFamily="49" charset="-128"/>
                <a:ea typeface="ＭＳ ゴシック" panose="020B0609070205080204" pitchFamily="49" charset="-128"/>
              </a:rPr>
              <a:t>への移行が必要。</a:t>
            </a:r>
            <a:endParaRPr lang="en-US" altLang="ja-JP" sz="1600" dirty="0">
              <a:latin typeface="ＭＳ ゴシック" panose="020B0609070205080204" pitchFamily="49" charset="-128"/>
              <a:ea typeface="ＭＳ ゴシック" panose="020B0609070205080204" pitchFamily="49" charset="-128"/>
            </a:endParaRPr>
          </a:p>
          <a:p>
            <a:pPr marL="285750" indent="-285750">
              <a:buFont typeface="Wingdings" panose="05000000000000000000" pitchFamily="2" charset="2"/>
              <a:buChar char="l"/>
            </a:pPr>
            <a:r>
              <a:rPr lang="en-US" altLang="ja-JP" sz="1600" dirty="0">
                <a:latin typeface="ＭＳ ゴシック" panose="020B0609070205080204" pitchFamily="49" charset="-128"/>
                <a:ea typeface="ＭＳ ゴシック" panose="020B0609070205080204" pitchFamily="49" charset="-128"/>
              </a:rPr>
              <a:t>CE</a:t>
            </a:r>
            <a:r>
              <a:rPr lang="ja-JP" altLang="en-US" sz="1600" dirty="0">
                <a:latin typeface="ＭＳ ゴシック" panose="020B0609070205080204" pitchFamily="49" charset="-128"/>
                <a:ea typeface="ＭＳ ゴシック" panose="020B0609070205080204" pitchFamily="49" charset="-128"/>
              </a:rPr>
              <a:t>への移行は、事業活動の持続可能性を高め、中長期的な競争力の源泉となりうる。</a:t>
            </a:r>
            <a:endParaRPr lang="en-US" altLang="ja-JP" sz="1600" dirty="0">
              <a:latin typeface="ＭＳ ゴシック" panose="020B0609070205080204" pitchFamily="49" charset="-128"/>
              <a:ea typeface="ＭＳ ゴシック" panose="020B0609070205080204" pitchFamily="49" charset="-128"/>
            </a:endParaRPr>
          </a:p>
        </p:txBody>
      </p:sp>
      <p:sp>
        <p:nvSpPr>
          <p:cNvPr id="8" name="正方形/長方形 7">
            <a:extLst>
              <a:ext uri="{FF2B5EF4-FFF2-40B4-BE49-F238E27FC236}">
                <a16:creationId xmlns:a16="http://schemas.microsoft.com/office/drawing/2014/main" id="{006058A8-8145-4445-98CC-3D2E5C1ED85D}"/>
              </a:ext>
            </a:extLst>
          </p:cNvPr>
          <p:cNvSpPr/>
          <p:nvPr/>
        </p:nvSpPr>
        <p:spPr>
          <a:xfrm>
            <a:off x="2721" y="6549799"/>
            <a:ext cx="9277079" cy="276999"/>
          </a:xfrm>
          <a:prstGeom prst="rect">
            <a:avLst/>
          </a:prstGeom>
          <a:solidFill>
            <a:schemeClr val="bg1"/>
          </a:solidFill>
        </p:spPr>
        <p:txBody>
          <a:bodyPr wrap="square">
            <a:spAutoFit/>
          </a:bodyPr>
          <a:lstStyle/>
          <a:p>
            <a:pPr algn="r"/>
            <a:r>
              <a:rPr lang="ja-JP" altLang="en-US" sz="1200" dirty="0"/>
              <a:t>出所：サーキュラー・エコノミーに係るサステナブル・ファイナンス促進のための開示・対話ガイダンス（経済産業省）</a:t>
            </a:r>
            <a:endParaRPr lang="en-US" altLang="ja-JP" sz="1200" dirty="0"/>
          </a:p>
        </p:txBody>
      </p:sp>
      <p:pic>
        <p:nvPicPr>
          <p:cNvPr id="41" name="図 40" descr="ダイアグラム, 概略図&#10;&#10;自動的に生成された説明">
            <a:extLst>
              <a:ext uri="{FF2B5EF4-FFF2-40B4-BE49-F238E27FC236}">
                <a16:creationId xmlns:a16="http://schemas.microsoft.com/office/drawing/2014/main" id="{D15E789A-6AF6-4557-B554-67A98079D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007" y="2467422"/>
            <a:ext cx="8598983" cy="3888930"/>
          </a:xfrm>
          <a:prstGeom prst="rect">
            <a:avLst/>
          </a:prstGeom>
        </p:spPr>
      </p:pic>
      <p:sp>
        <p:nvSpPr>
          <p:cNvPr id="42" name="スライド番号プレースホルダー 2">
            <a:extLst>
              <a:ext uri="{FF2B5EF4-FFF2-40B4-BE49-F238E27FC236}">
                <a16:creationId xmlns:a16="http://schemas.microsoft.com/office/drawing/2014/main" id="{1782805F-0EB4-4998-AD12-3A5D821D1C00}"/>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65</a:t>
            </a:fld>
            <a:endParaRPr kumimoji="1" lang="ja-JP" altLang="en-US" dirty="0"/>
          </a:p>
        </p:txBody>
      </p:sp>
    </p:spTree>
    <p:extLst>
      <p:ext uri="{BB962C8B-B14F-4D97-AF65-F5344CB8AC3E}">
        <p14:creationId xmlns:p14="http://schemas.microsoft.com/office/powerpoint/2010/main" val="26759047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タイムライン&#10;&#10;自動的に生成された説明">
            <a:extLst>
              <a:ext uri="{FF2B5EF4-FFF2-40B4-BE49-F238E27FC236}">
                <a16:creationId xmlns:a16="http://schemas.microsoft.com/office/drawing/2014/main" id="{5BEA4376-ACFF-43F2-B4C9-44C22E8173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363" y="1840872"/>
            <a:ext cx="7712995" cy="4880605"/>
          </a:xfrm>
          <a:prstGeom prst="rect">
            <a:avLst/>
          </a:prstGeom>
        </p:spPr>
      </p:pic>
      <p:sp>
        <p:nvSpPr>
          <p:cNvPr id="4" name="正方形/長方形 3">
            <a:extLst>
              <a:ext uri="{FF2B5EF4-FFF2-40B4-BE49-F238E27FC236}">
                <a16:creationId xmlns:a16="http://schemas.microsoft.com/office/drawing/2014/main" id="{CE25E307-78D6-4631-B553-522745ABF8D0}"/>
              </a:ext>
            </a:extLst>
          </p:cNvPr>
          <p:cNvSpPr/>
          <p:nvPr/>
        </p:nvSpPr>
        <p:spPr>
          <a:xfrm>
            <a:off x="0" y="136523"/>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カーボンニュートラル、グリーン＆ブルーリカバリーの提唱</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830997"/>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en-US" altLang="ja-JP" sz="1600" dirty="0">
                <a:latin typeface="ＭＳ ゴシック" panose="020B0609070205080204" pitchFamily="49" charset="-128"/>
                <a:ea typeface="ＭＳ ゴシック" panose="020B0609070205080204" pitchFamily="49" charset="-128"/>
              </a:rPr>
              <a:t>2020</a:t>
            </a:r>
            <a:r>
              <a:rPr lang="ja-JP" altLang="en-US" sz="1600" dirty="0">
                <a:latin typeface="ＭＳ ゴシック" panose="020B0609070205080204" pitchFamily="49" charset="-128"/>
                <a:ea typeface="ＭＳ ゴシック" panose="020B0609070205080204" pitchFamily="49" charset="-128"/>
              </a:rPr>
              <a:t>年</a:t>
            </a:r>
            <a:r>
              <a:rPr lang="en-US" altLang="ja-JP" sz="1600" dirty="0">
                <a:latin typeface="ＭＳ ゴシック" panose="020B0609070205080204" pitchFamily="49" charset="-128"/>
                <a:ea typeface="ＭＳ ゴシック" panose="020B0609070205080204" pitchFamily="49" charset="-128"/>
              </a:rPr>
              <a:t>10</a:t>
            </a:r>
            <a:r>
              <a:rPr lang="ja-JP" altLang="en-US" sz="1600" dirty="0">
                <a:latin typeface="ＭＳ ゴシック" panose="020B0609070205080204" pitchFamily="49" charset="-128"/>
                <a:ea typeface="ＭＳ ゴシック" panose="020B0609070205080204" pitchFamily="49" charset="-128"/>
              </a:rPr>
              <a:t>月、日本は、「</a:t>
            </a:r>
            <a:r>
              <a:rPr lang="en-US" altLang="ja-JP" sz="1600" dirty="0">
                <a:latin typeface="ＭＳ ゴシック" panose="020B0609070205080204" pitchFamily="49" charset="-128"/>
                <a:ea typeface="ＭＳ ゴシック" panose="020B0609070205080204" pitchFamily="49" charset="-128"/>
              </a:rPr>
              <a:t>2050</a:t>
            </a:r>
            <a:r>
              <a:rPr lang="ja-JP" altLang="en-US" sz="1600" dirty="0">
                <a:latin typeface="ＭＳ ゴシック" panose="020B0609070205080204" pitchFamily="49" charset="-128"/>
                <a:ea typeface="ＭＳ ゴシック" panose="020B0609070205080204" pitchFamily="49" charset="-128"/>
              </a:rPr>
              <a:t>年カーボンニュートラル」を宣言した。</a:t>
            </a:r>
            <a:endParaRPr lang="en-US" altLang="ja-JP" sz="1600" dirty="0">
              <a:latin typeface="ＭＳ ゴシック" panose="020B0609070205080204" pitchFamily="49" charset="-128"/>
              <a:ea typeface="ＭＳ ゴシック" panose="020B0609070205080204" pitchFamily="49" charset="-128"/>
            </a:endParaRPr>
          </a:p>
          <a:p>
            <a:pPr marL="285750" indent="-285750">
              <a:buFont typeface="Wingdings" panose="05000000000000000000" pitchFamily="2" charset="2"/>
              <a:buChar char="l"/>
            </a:pPr>
            <a:r>
              <a:rPr lang="en-US" altLang="ja-JP" sz="1600" dirty="0">
                <a:latin typeface="ＭＳ ゴシック" panose="020B0609070205080204" pitchFamily="49" charset="-128"/>
                <a:ea typeface="ＭＳ ゴシック" panose="020B0609070205080204" pitchFamily="49" charset="-128"/>
              </a:rPr>
              <a:t>2021</a:t>
            </a:r>
            <a:r>
              <a:rPr lang="ja-JP" altLang="en-US" sz="1600" dirty="0">
                <a:latin typeface="ＭＳ ゴシック" panose="020B0609070205080204" pitchFamily="49" charset="-128"/>
                <a:ea typeface="ＭＳ ゴシック" panose="020B0609070205080204" pitchFamily="49" charset="-128"/>
              </a:rPr>
              <a:t>年４月には、</a:t>
            </a:r>
            <a:r>
              <a:rPr lang="en-US" altLang="ja-JP" sz="1600" dirty="0">
                <a:latin typeface="ＭＳ ゴシック" panose="020B0609070205080204" pitchFamily="49" charset="-128"/>
                <a:ea typeface="ＭＳ ゴシック" panose="020B0609070205080204" pitchFamily="49" charset="-128"/>
              </a:rPr>
              <a:t>2030</a:t>
            </a:r>
            <a:r>
              <a:rPr lang="ja-JP" altLang="en-US" sz="1600" dirty="0">
                <a:latin typeface="ＭＳ ゴシック" panose="020B0609070205080204" pitchFamily="49" charset="-128"/>
                <a:ea typeface="ＭＳ ゴシック" panose="020B0609070205080204" pitchFamily="49" charset="-128"/>
              </a:rPr>
              <a:t>年度の新たな温室効果ガス削減目標として、</a:t>
            </a:r>
            <a:r>
              <a:rPr lang="en-US" altLang="ja-JP" sz="1600" dirty="0">
                <a:latin typeface="ＭＳ ゴシック" panose="020B0609070205080204" pitchFamily="49" charset="-128"/>
                <a:ea typeface="ＭＳ ゴシック" panose="020B0609070205080204" pitchFamily="49" charset="-128"/>
              </a:rPr>
              <a:t>2013</a:t>
            </a:r>
            <a:r>
              <a:rPr lang="ja-JP" altLang="en-US" sz="1600" dirty="0">
                <a:latin typeface="ＭＳ ゴシック" panose="020B0609070205080204" pitchFamily="49" charset="-128"/>
                <a:ea typeface="ＭＳ ゴシック" panose="020B0609070205080204" pitchFamily="49" charset="-128"/>
              </a:rPr>
              <a:t>年度から</a:t>
            </a:r>
            <a:r>
              <a:rPr lang="en-US" altLang="ja-JP" sz="1600" dirty="0">
                <a:latin typeface="ＭＳ ゴシック" panose="020B0609070205080204" pitchFamily="49" charset="-128"/>
                <a:ea typeface="ＭＳ ゴシック" panose="020B0609070205080204" pitchFamily="49" charset="-128"/>
              </a:rPr>
              <a:t>46</a:t>
            </a:r>
            <a:r>
              <a:rPr lang="ja-JP" altLang="en-US" sz="1600" dirty="0">
                <a:latin typeface="ＭＳ ゴシック" panose="020B0609070205080204" pitchFamily="49" charset="-128"/>
                <a:ea typeface="ＭＳ ゴシック" panose="020B0609070205080204" pitchFamily="49" charset="-128"/>
              </a:rPr>
              <a:t>％削減することを目指し、さらに</a:t>
            </a:r>
            <a:r>
              <a:rPr lang="en-US" altLang="ja-JP" sz="1600" dirty="0">
                <a:latin typeface="ＭＳ ゴシック" panose="020B0609070205080204" pitchFamily="49" charset="-128"/>
                <a:ea typeface="ＭＳ ゴシック" panose="020B0609070205080204" pitchFamily="49" charset="-128"/>
              </a:rPr>
              <a:t>50</a:t>
            </a:r>
            <a:r>
              <a:rPr lang="ja-JP" altLang="en-US" sz="1600" dirty="0">
                <a:latin typeface="ＭＳ ゴシック" panose="020B0609070205080204" pitchFamily="49" charset="-128"/>
                <a:ea typeface="ＭＳ ゴシック" panose="020B0609070205080204" pitchFamily="49" charset="-128"/>
              </a:rPr>
              <a:t>％の高みに向けて挑戦を続けるとの新たな方針も示された。</a:t>
            </a:r>
          </a:p>
        </p:txBody>
      </p:sp>
      <p:sp>
        <p:nvSpPr>
          <p:cNvPr id="8" name="正方形/長方形 7">
            <a:extLst>
              <a:ext uri="{FF2B5EF4-FFF2-40B4-BE49-F238E27FC236}">
                <a16:creationId xmlns:a16="http://schemas.microsoft.com/office/drawing/2014/main" id="{006058A8-8145-4445-98CC-3D2E5C1ED85D}"/>
              </a:ext>
            </a:extLst>
          </p:cNvPr>
          <p:cNvSpPr/>
          <p:nvPr/>
        </p:nvSpPr>
        <p:spPr>
          <a:xfrm>
            <a:off x="2721" y="6549799"/>
            <a:ext cx="9277079" cy="276999"/>
          </a:xfrm>
          <a:prstGeom prst="rect">
            <a:avLst/>
          </a:prstGeom>
          <a:solidFill>
            <a:schemeClr val="bg1"/>
          </a:solidFill>
        </p:spPr>
        <p:txBody>
          <a:bodyPr wrap="square">
            <a:spAutoFit/>
          </a:bodyPr>
          <a:lstStyle/>
          <a:p>
            <a:pPr algn="r"/>
            <a:r>
              <a:rPr lang="ja-JP" altLang="en-US" sz="1200" dirty="0"/>
              <a:t>出所：</a:t>
            </a:r>
            <a:r>
              <a:rPr lang="en-US" altLang="ja-JP" sz="1200" dirty="0"/>
              <a:t>2050</a:t>
            </a:r>
            <a:r>
              <a:rPr lang="ja-JP" altLang="en-US" sz="1200" dirty="0"/>
              <a:t>年カーボンニュートラルに伴うグリーン成長戦略（令和</a:t>
            </a:r>
            <a:r>
              <a:rPr lang="en-US" altLang="ja-JP" sz="1200" dirty="0"/>
              <a:t>3</a:t>
            </a:r>
            <a:r>
              <a:rPr lang="ja-JP" altLang="en-US" sz="1200" dirty="0"/>
              <a:t>年</a:t>
            </a:r>
            <a:r>
              <a:rPr lang="en-US" altLang="ja-JP" sz="1200" dirty="0"/>
              <a:t>6</a:t>
            </a:r>
            <a:r>
              <a:rPr lang="ja-JP" altLang="en-US" sz="1200" dirty="0"/>
              <a:t>月）</a:t>
            </a:r>
            <a:endParaRPr lang="en-US" altLang="ja-JP" sz="1200" dirty="0"/>
          </a:p>
        </p:txBody>
      </p:sp>
      <p:sp>
        <p:nvSpPr>
          <p:cNvPr id="9" name="スライド番号プレースホルダー 2">
            <a:extLst>
              <a:ext uri="{FF2B5EF4-FFF2-40B4-BE49-F238E27FC236}">
                <a16:creationId xmlns:a16="http://schemas.microsoft.com/office/drawing/2014/main" id="{466F1860-A1F2-4238-9E24-AE7361F984A6}"/>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66</a:t>
            </a:fld>
            <a:endParaRPr kumimoji="1" lang="ja-JP" altLang="en-US" dirty="0"/>
          </a:p>
        </p:txBody>
      </p:sp>
      <p:sp>
        <p:nvSpPr>
          <p:cNvPr id="10" name="正方形/長方形 9">
            <a:extLst>
              <a:ext uri="{FF2B5EF4-FFF2-40B4-BE49-F238E27FC236}">
                <a16:creationId xmlns:a16="http://schemas.microsoft.com/office/drawing/2014/main" id="{F6020F69-989C-4DB5-BF9A-BBD5B5044D93}"/>
              </a:ext>
            </a:extLst>
          </p:cNvPr>
          <p:cNvSpPr/>
          <p:nvPr/>
        </p:nvSpPr>
        <p:spPr>
          <a:xfrm>
            <a:off x="4230919" y="1595272"/>
            <a:ext cx="1261884" cy="307777"/>
          </a:xfrm>
          <a:prstGeom prst="rect">
            <a:avLst/>
          </a:prstGeom>
        </p:spPr>
        <p:txBody>
          <a:bodyPr wrap="none">
            <a:spAutoFit/>
          </a:bodyPr>
          <a:lstStyle/>
          <a:p>
            <a:r>
              <a:rPr lang="ja-JP" altLang="en-US" sz="1400" b="1" dirty="0"/>
              <a:t>ロードマップ</a:t>
            </a:r>
          </a:p>
        </p:txBody>
      </p:sp>
    </p:spTree>
    <p:extLst>
      <p:ext uri="{BB962C8B-B14F-4D97-AF65-F5344CB8AC3E}">
        <p14:creationId xmlns:p14="http://schemas.microsoft.com/office/powerpoint/2010/main" val="33532587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0" y="136523"/>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カーボンニュートラル、グリーン＆ブルーリカバリーの提唱</a:t>
            </a:r>
          </a:p>
        </p:txBody>
      </p:sp>
      <p:sp>
        <p:nvSpPr>
          <p:cNvPr id="6" name="正方形/長方形 5">
            <a:extLst>
              <a:ext uri="{FF2B5EF4-FFF2-40B4-BE49-F238E27FC236}">
                <a16:creationId xmlns:a16="http://schemas.microsoft.com/office/drawing/2014/main" id="{5667460B-842C-4580-B559-FBC3107881FC}"/>
              </a:ext>
            </a:extLst>
          </p:cNvPr>
          <p:cNvSpPr/>
          <p:nvPr/>
        </p:nvSpPr>
        <p:spPr>
          <a:xfrm>
            <a:off x="150539" y="704315"/>
            <a:ext cx="9555436" cy="1323439"/>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欧州などの各国は、コロナにより傷ついた経済を単に以前の状態に戻すのではなく、環境問題の解決を図りながら立て直す、いわゆるより良い復興（</a:t>
            </a:r>
            <a:r>
              <a:rPr lang="en-US" altLang="ja-JP" sz="1600" dirty="0">
                <a:latin typeface="ＭＳ ゴシック" panose="020B0609070205080204" pitchFamily="49" charset="-128"/>
                <a:ea typeface="ＭＳ ゴシック" panose="020B0609070205080204" pitchFamily="49" charset="-128"/>
              </a:rPr>
              <a:t>Build Back Better</a:t>
            </a:r>
            <a:r>
              <a:rPr lang="ja-JP" altLang="en-US" sz="1600" dirty="0">
                <a:latin typeface="ＭＳ ゴシック" panose="020B0609070205080204" pitchFamily="49" charset="-128"/>
                <a:ea typeface="ＭＳ ゴシック" panose="020B0609070205080204" pitchFamily="49" charset="-128"/>
              </a:rPr>
              <a:t>）を図るため、経済危機からの復興と、気候変動政策等を融合させる「グリーンリカバリー」政策を打ち出した。</a:t>
            </a:r>
            <a:endParaRPr lang="en-US" altLang="ja-JP" sz="1600" dirty="0">
              <a:latin typeface="ＭＳ ゴシック" panose="020B0609070205080204" pitchFamily="49" charset="-128"/>
              <a:ea typeface="ＭＳ ゴシック" panose="020B0609070205080204" pitchFamily="49" charset="-128"/>
            </a:endParaRP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環境省でも、令和</a:t>
            </a:r>
            <a:r>
              <a:rPr lang="en-US" altLang="ja-JP" sz="1600" dirty="0">
                <a:latin typeface="ＭＳ ゴシック" panose="020B0609070205080204" pitchFamily="49" charset="-128"/>
                <a:ea typeface="ＭＳ ゴシック" panose="020B0609070205080204" pitchFamily="49" charset="-128"/>
              </a:rPr>
              <a:t>4</a:t>
            </a:r>
            <a:r>
              <a:rPr lang="ja-JP" altLang="en-US" sz="1600" dirty="0">
                <a:latin typeface="ＭＳ ゴシック" panose="020B0609070205080204" pitchFamily="49" charset="-128"/>
                <a:ea typeface="ＭＳ ゴシック" panose="020B0609070205080204" pitchFamily="49" charset="-128"/>
              </a:rPr>
              <a:t>年度に「グリーンリカバリーの実現に向けた中小企業等の</a:t>
            </a:r>
            <a:r>
              <a:rPr lang="en-US" altLang="ja-JP" sz="1600" dirty="0">
                <a:latin typeface="ＭＳ ゴシック" panose="020B0609070205080204" pitchFamily="49" charset="-128"/>
                <a:ea typeface="ＭＳ ゴシック" panose="020B0609070205080204" pitchFamily="49" charset="-128"/>
              </a:rPr>
              <a:t>CO2</a:t>
            </a:r>
            <a:r>
              <a:rPr lang="ja-JP" altLang="en-US" sz="1600" dirty="0">
                <a:latin typeface="ＭＳ ゴシック" panose="020B0609070205080204" pitchFamily="49" charset="-128"/>
                <a:ea typeface="ＭＳ ゴシック" panose="020B0609070205080204" pitchFamily="49" charset="-128"/>
              </a:rPr>
              <a:t>削減比例型設備導入支援事業」を実施。</a:t>
            </a:r>
          </a:p>
        </p:txBody>
      </p:sp>
      <p:sp>
        <p:nvSpPr>
          <p:cNvPr id="8" name="正方形/長方形 7">
            <a:extLst>
              <a:ext uri="{FF2B5EF4-FFF2-40B4-BE49-F238E27FC236}">
                <a16:creationId xmlns:a16="http://schemas.microsoft.com/office/drawing/2014/main" id="{006058A8-8145-4445-98CC-3D2E5C1ED85D}"/>
              </a:ext>
            </a:extLst>
          </p:cNvPr>
          <p:cNvSpPr/>
          <p:nvPr/>
        </p:nvSpPr>
        <p:spPr>
          <a:xfrm>
            <a:off x="2721" y="6549799"/>
            <a:ext cx="9277079" cy="276999"/>
          </a:xfrm>
          <a:prstGeom prst="rect">
            <a:avLst/>
          </a:prstGeom>
          <a:solidFill>
            <a:schemeClr val="bg1"/>
          </a:solidFill>
        </p:spPr>
        <p:txBody>
          <a:bodyPr wrap="square">
            <a:spAutoFit/>
          </a:bodyPr>
          <a:lstStyle/>
          <a:p>
            <a:pPr algn="r"/>
            <a:r>
              <a:rPr lang="ja-JP" altLang="en-US" sz="1200" dirty="0"/>
              <a:t>出所：環境省資料、環境・循環型社会・生物多様性白書（令和</a:t>
            </a:r>
            <a:r>
              <a:rPr lang="en-US" altLang="ja-JP" sz="1200" dirty="0"/>
              <a:t>3</a:t>
            </a:r>
            <a:r>
              <a:rPr lang="ja-JP" altLang="en-US" sz="1200" dirty="0"/>
              <a:t>年）</a:t>
            </a:r>
            <a:endParaRPr lang="en-US" altLang="ja-JP" sz="1200" dirty="0"/>
          </a:p>
        </p:txBody>
      </p:sp>
      <p:sp>
        <p:nvSpPr>
          <p:cNvPr id="9" name="スライド番号プレースホルダー 2">
            <a:extLst>
              <a:ext uri="{FF2B5EF4-FFF2-40B4-BE49-F238E27FC236}">
                <a16:creationId xmlns:a16="http://schemas.microsoft.com/office/drawing/2014/main" id="{466F1860-A1F2-4238-9E24-AE7361F984A6}"/>
              </a:ext>
            </a:extLst>
          </p:cNvPr>
          <p:cNvSpPr txBox="1">
            <a:spLocks/>
          </p:cNvSpPr>
          <p:nvPr/>
        </p:nvSpPr>
        <p:spPr>
          <a:xfrm>
            <a:off x="9395790" y="6466371"/>
            <a:ext cx="4969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2E0BBC-4F40-48E0-ABDE-2560DC2FE617}" type="slidenum">
              <a:rPr kumimoji="1" lang="ja-JP" altLang="en-US" smtClean="0"/>
              <a:pPr/>
              <a:t>67</a:t>
            </a:fld>
            <a:endParaRPr kumimoji="1" lang="ja-JP" altLang="en-US" dirty="0"/>
          </a:p>
        </p:txBody>
      </p:sp>
      <p:sp>
        <p:nvSpPr>
          <p:cNvPr id="10" name="正方形/長方形 9">
            <a:extLst>
              <a:ext uri="{FF2B5EF4-FFF2-40B4-BE49-F238E27FC236}">
                <a16:creationId xmlns:a16="http://schemas.microsoft.com/office/drawing/2014/main" id="{F6020F69-989C-4DB5-BF9A-BBD5B5044D93}"/>
              </a:ext>
            </a:extLst>
          </p:cNvPr>
          <p:cNvSpPr/>
          <p:nvPr/>
        </p:nvSpPr>
        <p:spPr>
          <a:xfrm>
            <a:off x="4108999" y="2736099"/>
            <a:ext cx="1261884" cy="307777"/>
          </a:xfrm>
          <a:prstGeom prst="rect">
            <a:avLst/>
          </a:prstGeom>
        </p:spPr>
        <p:txBody>
          <a:bodyPr wrap="none">
            <a:spAutoFit/>
          </a:bodyPr>
          <a:lstStyle/>
          <a:p>
            <a:r>
              <a:rPr lang="ja-JP" altLang="en-US" sz="1400" b="1" dirty="0"/>
              <a:t>ロードマップ</a:t>
            </a:r>
          </a:p>
        </p:txBody>
      </p:sp>
      <p:pic>
        <p:nvPicPr>
          <p:cNvPr id="3" name="図 2" descr="グラフィカル ユーザー インターフェイス, テキスト&#10;&#10;中程度の精度で自動的に生成された説明">
            <a:extLst>
              <a:ext uri="{FF2B5EF4-FFF2-40B4-BE49-F238E27FC236}">
                <a16:creationId xmlns:a16="http://schemas.microsoft.com/office/drawing/2014/main" id="{F23FF7A1-4BD4-41B6-8BBC-BA9C9E56A7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3171" y="2065037"/>
            <a:ext cx="6353540" cy="4447478"/>
          </a:xfrm>
          <a:prstGeom prst="rect">
            <a:avLst/>
          </a:prstGeom>
        </p:spPr>
      </p:pic>
    </p:spTree>
    <p:extLst>
      <p:ext uri="{BB962C8B-B14F-4D97-AF65-F5344CB8AC3E}">
        <p14:creationId xmlns:p14="http://schemas.microsoft.com/office/powerpoint/2010/main" val="3339376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BC14B817-8318-426E-A241-805E825830C3}"/>
              </a:ext>
            </a:extLst>
          </p:cNvPr>
          <p:cNvSpPr/>
          <p:nvPr/>
        </p:nvSpPr>
        <p:spPr>
          <a:xfrm>
            <a:off x="150539" y="704315"/>
            <a:ext cx="9555436" cy="584775"/>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大阪府の経済規模はデンマークやシンガポールの一国の規模を上回る。</a:t>
            </a: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関西全体ではスイスや台湾を上回るも、</a:t>
            </a:r>
            <a:r>
              <a:rPr lang="en-US" altLang="ja-JP" sz="1600" dirty="0">
                <a:latin typeface="ＭＳ ゴシック" panose="020B0609070205080204" pitchFamily="49" charset="-128"/>
                <a:ea typeface="ＭＳ ゴシック" panose="020B0609070205080204" pitchFamily="49" charset="-128"/>
              </a:rPr>
              <a:t>2013</a:t>
            </a:r>
            <a:r>
              <a:rPr lang="ja-JP" altLang="en-US" sz="1600" dirty="0">
                <a:latin typeface="ＭＳ ゴシック" panose="020B0609070205080204" pitchFamily="49" charset="-128"/>
                <a:ea typeface="ＭＳ ゴシック" panose="020B0609070205080204" pitchFamily="49" charset="-128"/>
              </a:rPr>
              <a:t>年と比較すると下落。</a:t>
            </a:r>
          </a:p>
        </p:txBody>
      </p:sp>
      <p:sp>
        <p:nvSpPr>
          <p:cNvPr id="4" name="正方形/長方形 3">
            <a:extLst>
              <a:ext uri="{FF2B5EF4-FFF2-40B4-BE49-F238E27FC236}">
                <a16:creationId xmlns:a16="http://schemas.microsoft.com/office/drawing/2014/main" id="{CE25E307-78D6-4631-B553-522745ABF8D0}"/>
              </a:ext>
            </a:extLst>
          </p:cNvPr>
          <p:cNvSpPr/>
          <p:nvPr/>
        </p:nvSpPr>
        <p:spPr>
          <a:xfrm>
            <a:off x="222322" y="138824"/>
            <a:ext cx="6186309" cy="369332"/>
          </a:xfrm>
          <a:prstGeom prst="rect">
            <a:avLst/>
          </a:prstGeom>
        </p:spPr>
        <p:txBody>
          <a:bodyPr wrap="none">
            <a:spAutoFit/>
          </a:bodyPr>
          <a:lstStyle/>
          <a:p>
            <a:r>
              <a:rPr lang="en-US" altLang="ja-JP" dirty="0">
                <a:latin typeface="ＭＳ ゴシック" panose="020B0609070205080204" pitchFamily="49" charset="-128"/>
                <a:ea typeface="ＭＳ ゴシック" panose="020B0609070205080204" pitchFamily="49" charset="-128"/>
              </a:rPr>
              <a:t>P8</a:t>
            </a:r>
            <a:r>
              <a:rPr lang="ja-JP" altLang="en-US" dirty="0">
                <a:latin typeface="ＭＳ ゴシック" panose="020B0609070205080204" pitchFamily="49" charset="-128"/>
                <a:ea typeface="ＭＳ ゴシック" panose="020B0609070205080204" pitchFamily="49" charset="-128"/>
              </a:rPr>
              <a:t>　主要国との</a:t>
            </a:r>
            <a:r>
              <a:rPr lang="en-US" altLang="ja-JP" dirty="0">
                <a:latin typeface="ＭＳ ゴシック" panose="020B0609070205080204" pitchFamily="49" charset="-128"/>
                <a:ea typeface="ＭＳ ゴシック" panose="020B0609070205080204" pitchFamily="49" charset="-128"/>
              </a:rPr>
              <a:t>GDP</a:t>
            </a:r>
            <a:r>
              <a:rPr lang="ja-JP" altLang="en-US" dirty="0">
                <a:latin typeface="ＭＳ ゴシック" panose="020B0609070205080204" pitchFamily="49" charset="-128"/>
                <a:ea typeface="ＭＳ ゴシック" panose="020B0609070205080204" pitchFamily="49" charset="-128"/>
              </a:rPr>
              <a:t>比較　</a:t>
            </a:r>
            <a:r>
              <a:rPr lang="ja-JP" altLang="en-US" dirty="0">
                <a:solidFill>
                  <a:srgbClr val="FF0000"/>
                </a:solidFill>
                <a:latin typeface="ＭＳ ゴシック" panose="020B0609070205080204" pitchFamily="49" charset="-128"/>
                <a:ea typeface="ＭＳ ゴシック" panose="020B0609070205080204" pitchFamily="49" charset="-128"/>
              </a:rPr>
              <a:t>関西と世界主要国の名目</a:t>
            </a:r>
            <a:r>
              <a:rPr lang="en-US" altLang="ja-JP" dirty="0">
                <a:solidFill>
                  <a:srgbClr val="FF0000"/>
                </a:solidFill>
                <a:latin typeface="ＭＳ ゴシック" panose="020B0609070205080204" pitchFamily="49" charset="-128"/>
                <a:ea typeface="ＭＳ ゴシック" panose="020B0609070205080204" pitchFamily="49" charset="-128"/>
              </a:rPr>
              <a:t>GDP</a:t>
            </a:r>
            <a:r>
              <a:rPr lang="ja-JP" altLang="en-US" dirty="0">
                <a:solidFill>
                  <a:srgbClr val="FF0000"/>
                </a:solidFill>
                <a:latin typeface="ＭＳ ゴシック" panose="020B0609070205080204" pitchFamily="49" charset="-128"/>
                <a:ea typeface="ＭＳ ゴシック" panose="020B0609070205080204" pitchFamily="49" charset="-128"/>
              </a:rPr>
              <a:t>比較</a:t>
            </a:r>
          </a:p>
        </p:txBody>
      </p:sp>
      <p:sp>
        <p:nvSpPr>
          <p:cNvPr id="5" name="正方形/長方形 4">
            <a:extLst>
              <a:ext uri="{FF2B5EF4-FFF2-40B4-BE49-F238E27FC236}">
                <a16:creationId xmlns:a16="http://schemas.microsoft.com/office/drawing/2014/main" id="{C3A78091-2D93-41FC-94F8-B8DD6DB38D71}"/>
              </a:ext>
            </a:extLst>
          </p:cNvPr>
          <p:cNvSpPr/>
          <p:nvPr/>
        </p:nvSpPr>
        <p:spPr>
          <a:xfrm>
            <a:off x="6408631" y="6524252"/>
            <a:ext cx="3381974" cy="276999"/>
          </a:xfrm>
          <a:prstGeom prst="rect">
            <a:avLst/>
          </a:prstGeom>
        </p:spPr>
        <p:txBody>
          <a:bodyPr wrap="square">
            <a:spAutoFit/>
          </a:bodyPr>
          <a:lstStyle/>
          <a:p>
            <a:r>
              <a:rPr lang="ja-JP" altLang="en-US" sz="1200" dirty="0"/>
              <a:t>出所：大阪外国企業誘致センター（</a:t>
            </a:r>
            <a:r>
              <a:rPr lang="en-US" altLang="ja-JP" sz="1200" dirty="0"/>
              <a:t>O-BIC</a:t>
            </a:r>
            <a:r>
              <a:rPr lang="ja-JP" altLang="en-US" sz="1200" dirty="0"/>
              <a:t>）</a:t>
            </a:r>
          </a:p>
        </p:txBody>
      </p:sp>
      <p:pic>
        <p:nvPicPr>
          <p:cNvPr id="8" name="図 7">
            <a:extLst>
              <a:ext uri="{FF2B5EF4-FFF2-40B4-BE49-F238E27FC236}">
                <a16:creationId xmlns:a16="http://schemas.microsoft.com/office/drawing/2014/main" id="{4D4B7EEC-3D3E-4DDD-8A3B-912D77E93746}"/>
              </a:ext>
            </a:extLst>
          </p:cNvPr>
          <p:cNvPicPr>
            <a:picLocks noChangeAspect="1"/>
          </p:cNvPicPr>
          <p:nvPr/>
        </p:nvPicPr>
        <p:blipFill>
          <a:blip r:embed="rId2"/>
          <a:stretch>
            <a:fillRect/>
          </a:stretch>
        </p:blipFill>
        <p:spPr>
          <a:xfrm>
            <a:off x="4710293" y="1697984"/>
            <a:ext cx="4102027" cy="4008266"/>
          </a:xfrm>
          <a:prstGeom prst="rect">
            <a:avLst/>
          </a:prstGeom>
        </p:spPr>
      </p:pic>
      <p:sp>
        <p:nvSpPr>
          <p:cNvPr id="9" name="正方形/長方形 8">
            <a:extLst>
              <a:ext uri="{FF2B5EF4-FFF2-40B4-BE49-F238E27FC236}">
                <a16:creationId xmlns:a16="http://schemas.microsoft.com/office/drawing/2014/main" id="{9A8351F9-0FCA-43A3-96A1-32D548ED50DC}"/>
              </a:ext>
            </a:extLst>
          </p:cNvPr>
          <p:cNvSpPr/>
          <p:nvPr/>
        </p:nvSpPr>
        <p:spPr>
          <a:xfrm>
            <a:off x="199274" y="5739422"/>
            <a:ext cx="9397571" cy="784830"/>
          </a:xfrm>
          <a:prstGeom prst="rect">
            <a:avLst/>
          </a:prstGeom>
        </p:spPr>
        <p:txBody>
          <a:bodyPr wrap="square">
            <a:spAutoFit/>
          </a:bodyPr>
          <a:lstStyle/>
          <a:p>
            <a:r>
              <a:rPr lang="ja-JP" altLang="en-US" sz="1100" dirty="0"/>
              <a:t>出所：大阪外国企業誘致センター、内閣府「平成</a:t>
            </a:r>
            <a:r>
              <a:rPr lang="en-US" altLang="ja-JP" sz="1100" dirty="0"/>
              <a:t>28</a:t>
            </a:r>
            <a:r>
              <a:rPr lang="ja-JP" altLang="en-US" sz="1100" dirty="0"/>
              <a:t>年度 県民経済計算について」、総務省統計局「世界の統計 </a:t>
            </a:r>
            <a:r>
              <a:rPr lang="en-US" altLang="ja-JP" sz="1100" dirty="0"/>
              <a:t>2020</a:t>
            </a:r>
            <a:r>
              <a:rPr lang="ja-JP" altLang="en-US" sz="1100" dirty="0"/>
              <a:t>」、大阪市「平成</a:t>
            </a:r>
            <a:r>
              <a:rPr lang="en-US" altLang="ja-JP" sz="1100" dirty="0"/>
              <a:t>28</a:t>
            </a:r>
            <a:r>
              <a:rPr lang="ja-JP" altLang="en-US" sz="1100" dirty="0"/>
              <a:t>年度 大阪市民経済計算」</a:t>
            </a:r>
          </a:p>
          <a:p>
            <a:r>
              <a:rPr lang="en-US" altLang="ja-JP" sz="1100" dirty="0"/>
              <a:t>※</a:t>
            </a:r>
            <a:r>
              <a:rPr lang="ja-JP" altLang="en-US" sz="1100" dirty="0"/>
              <a:t>関西は、大阪府、京都府、兵庫県、奈良県、和歌山県、滋賀県、福井県、三重県、徳島県、鳥取県の合計</a:t>
            </a:r>
          </a:p>
          <a:p>
            <a:r>
              <a:rPr lang="en-US" altLang="ja-JP" sz="1100" dirty="0"/>
              <a:t>※</a:t>
            </a:r>
            <a:r>
              <a:rPr lang="ja-JP" altLang="en-US" sz="1100" dirty="0"/>
              <a:t>＄</a:t>
            </a:r>
            <a:r>
              <a:rPr lang="en-US" altLang="ja-JP" sz="1100" dirty="0"/>
              <a:t>1</a:t>
            </a:r>
            <a:r>
              <a:rPr lang="ja-JP" altLang="en-US" sz="1100" dirty="0"/>
              <a:t>＝￥</a:t>
            </a:r>
            <a:r>
              <a:rPr lang="en-US" altLang="ja-JP" sz="1100" dirty="0"/>
              <a:t>110</a:t>
            </a:r>
            <a:r>
              <a:rPr lang="ja-JP" altLang="en-US" sz="1100" dirty="0"/>
              <a:t>で計算</a:t>
            </a:r>
          </a:p>
        </p:txBody>
      </p:sp>
      <p:sp>
        <p:nvSpPr>
          <p:cNvPr id="12" name="正方形/長方形 11">
            <a:extLst>
              <a:ext uri="{FF2B5EF4-FFF2-40B4-BE49-F238E27FC236}">
                <a16:creationId xmlns:a16="http://schemas.microsoft.com/office/drawing/2014/main" id="{F92A738C-A402-466A-85FD-1F3F55DFA6A1}"/>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関西と世界主要国の名目</a:t>
            </a:r>
            <a:r>
              <a:rPr lang="en-US" altLang="ja-JP" dirty="0">
                <a:latin typeface="ＭＳ ゴシック" panose="020B0609070205080204" pitchFamily="49" charset="-128"/>
                <a:ea typeface="ＭＳ ゴシック" panose="020B0609070205080204" pitchFamily="49" charset="-128"/>
              </a:rPr>
              <a:t>GDP</a:t>
            </a:r>
            <a:r>
              <a:rPr lang="ja-JP" altLang="en-US" dirty="0">
                <a:latin typeface="ＭＳ ゴシック" panose="020B0609070205080204" pitchFamily="49" charset="-128"/>
                <a:ea typeface="ＭＳ ゴシック" panose="020B0609070205080204" pitchFamily="49" charset="-128"/>
              </a:rPr>
              <a:t>比較</a:t>
            </a:r>
          </a:p>
        </p:txBody>
      </p:sp>
      <p:sp>
        <p:nvSpPr>
          <p:cNvPr id="14" name="正方形/長方形 13">
            <a:extLst>
              <a:ext uri="{FF2B5EF4-FFF2-40B4-BE49-F238E27FC236}">
                <a16:creationId xmlns:a16="http://schemas.microsoft.com/office/drawing/2014/main" id="{67187D9A-9351-4DF0-AAC7-281DC2530903}"/>
              </a:ext>
            </a:extLst>
          </p:cNvPr>
          <p:cNvSpPr/>
          <p:nvPr/>
        </p:nvSpPr>
        <p:spPr>
          <a:xfrm>
            <a:off x="2082161" y="1382885"/>
            <a:ext cx="745246" cy="276999"/>
          </a:xfrm>
          <a:prstGeom prst="rect">
            <a:avLst/>
          </a:prstGeom>
        </p:spPr>
        <p:txBody>
          <a:bodyPr wrap="square">
            <a:spAutoFit/>
          </a:bodyPr>
          <a:lstStyle/>
          <a:p>
            <a:r>
              <a:rPr lang="en-US" altLang="ja-JP" sz="1200" b="1" dirty="0"/>
              <a:t>2013</a:t>
            </a:r>
            <a:r>
              <a:rPr lang="ja-JP" altLang="en-US" sz="1200" b="1" dirty="0"/>
              <a:t>年</a:t>
            </a:r>
          </a:p>
        </p:txBody>
      </p:sp>
      <p:sp>
        <p:nvSpPr>
          <p:cNvPr id="15" name="正方形/長方形 14">
            <a:extLst>
              <a:ext uri="{FF2B5EF4-FFF2-40B4-BE49-F238E27FC236}">
                <a16:creationId xmlns:a16="http://schemas.microsoft.com/office/drawing/2014/main" id="{48406A81-1997-45B2-92EE-CD7BB34F2A69}"/>
              </a:ext>
            </a:extLst>
          </p:cNvPr>
          <p:cNvSpPr/>
          <p:nvPr/>
        </p:nvSpPr>
        <p:spPr>
          <a:xfrm>
            <a:off x="6705972" y="1391883"/>
            <a:ext cx="745246" cy="276999"/>
          </a:xfrm>
          <a:prstGeom prst="rect">
            <a:avLst/>
          </a:prstGeom>
        </p:spPr>
        <p:txBody>
          <a:bodyPr wrap="square">
            <a:spAutoFit/>
          </a:bodyPr>
          <a:lstStyle/>
          <a:p>
            <a:r>
              <a:rPr lang="en-US" altLang="ja-JP" sz="1200" b="1" dirty="0"/>
              <a:t>2016</a:t>
            </a:r>
            <a:r>
              <a:rPr lang="ja-JP" altLang="en-US" sz="1200" b="1" dirty="0"/>
              <a:t>年</a:t>
            </a:r>
          </a:p>
        </p:txBody>
      </p:sp>
      <p:pic>
        <p:nvPicPr>
          <p:cNvPr id="3" name="図 2">
            <a:extLst>
              <a:ext uri="{FF2B5EF4-FFF2-40B4-BE49-F238E27FC236}">
                <a16:creationId xmlns:a16="http://schemas.microsoft.com/office/drawing/2014/main" id="{AA0E9B50-5788-422B-8DA8-14B30B518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183" y="1833200"/>
            <a:ext cx="3929617" cy="3783819"/>
          </a:xfrm>
          <a:prstGeom prst="rect">
            <a:avLst/>
          </a:prstGeom>
        </p:spPr>
      </p:pic>
      <p:sp>
        <p:nvSpPr>
          <p:cNvPr id="16" name="正方形/長方形 15">
            <a:extLst>
              <a:ext uri="{FF2B5EF4-FFF2-40B4-BE49-F238E27FC236}">
                <a16:creationId xmlns:a16="http://schemas.microsoft.com/office/drawing/2014/main" id="{48CC88C8-B26A-4FC6-8231-F4BE30EFE9FE}"/>
              </a:ext>
            </a:extLst>
          </p:cNvPr>
          <p:cNvSpPr/>
          <p:nvPr/>
        </p:nvSpPr>
        <p:spPr>
          <a:xfrm>
            <a:off x="2266950" y="4467225"/>
            <a:ext cx="2443343" cy="1007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スライド番号プレースホルダー 2">
            <a:extLst>
              <a:ext uri="{FF2B5EF4-FFF2-40B4-BE49-F238E27FC236}">
                <a16:creationId xmlns:a16="http://schemas.microsoft.com/office/drawing/2014/main" id="{3DB82080-9DDF-4FBC-B34D-193B086F78BD}"/>
              </a:ext>
            </a:extLst>
          </p:cNvPr>
          <p:cNvSpPr>
            <a:spLocks noGrp="1"/>
          </p:cNvSpPr>
          <p:nvPr>
            <p:ph type="sldNum" sz="quarter" idx="12"/>
          </p:nvPr>
        </p:nvSpPr>
        <p:spPr>
          <a:xfrm>
            <a:off x="9395790" y="6466371"/>
            <a:ext cx="496957" cy="365125"/>
          </a:xfrm>
        </p:spPr>
        <p:txBody>
          <a:bodyPr/>
          <a:lstStyle/>
          <a:p>
            <a:fld id="{702E0BBC-4F40-48E0-ABDE-2560DC2FE617}" type="slidenum">
              <a:rPr kumimoji="1" lang="ja-JP" altLang="en-US" smtClean="0"/>
              <a:pPr/>
              <a:t>6</a:t>
            </a:fld>
            <a:endParaRPr kumimoji="1" lang="ja-JP" altLang="en-US"/>
          </a:p>
        </p:txBody>
      </p:sp>
    </p:spTree>
    <p:extLst>
      <p:ext uri="{BB962C8B-B14F-4D97-AF65-F5344CB8AC3E}">
        <p14:creationId xmlns:p14="http://schemas.microsoft.com/office/powerpoint/2010/main" val="546657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222322" y="138824"/>
            <a:ext cx="8725466" cy="369332"/>
          </a:xfrm>
          <a:prstGeom prst="rect">
            <a:avLst/>
          </a:prstGeom>
        </p:spPr>
        <p:txBody>
          <a:bodyPr wrap="none">
            <a:spAutoFit/>
          </a:bodyPr>
          <a:lstStyle/>
          <a:p>
            <a:r>
              <a:rPr lang="en-US" altLang="ja-JP" dirty="0">
                <a:latin typeface="ＭＳ ゴシック" panose="020B0609070205080204" pitchFamily="49" charset="-128"/>
                <a:ea typeface="ＭＳ ゴシック" panose="020B0609070205080204" pitchFamily="49" charset="-128"/>
              </a:rPr>
              <a:t>P16</a:t>
            </a:r>
            <a:r>
              <a:rPr lang="ja-JP" altLang="en-US" dirty="0">
                <a:latin typeface="ＭＳ ゴシック" panose="020B0609070205080204" pitchFamily="49" charset="-128"/>
                <a:ea typeface="ＭＳ ゴシック" panose="020B0609070205080204" pitchFamily="49" charset="-128"/>
              </a:rPr>
              <a:t>　（都市総合力）分野別ランキング</a:t>
            </a:r>
            <a:r>
              <a:rPr lang="en-US" altLang="ja-JP" dirty="0">
                <a:latin typeface="ＭＳ ゴシック" panose="020B0609070205080204" pitchFamily="49" charset="-128"/>
                <a:ea typeface="ＭＳ ゴシック" panose="020B0609070205080204" pitchFamily="49" charset="-128"/>
              </a:rPr>
              <a:t>2014 </a:t>
            </a:r>
            <a:r>
              <a:rPr lang="ja-JP" altLang="en-US" dirty="0">
                <a:solidFill>
                  <a:srgbClr val="FF0000"/>
                </a:solidFill>
                <a:latin typeface="ＭＳ ゴシック" panose="020B0609070205080204" pitchFamily="49" charset="-128"/>
                <a:ea typeface="ＭＳ ゴシック" panose="020B0609070205080204" pitchFamily="49" charset="-128"/>
              </a:rPr>
              <a:t>世界の都市総合力ランキング２０１３</a:t>
            </a:r>
          </a:p>
        </p:txBody>
      </p:sp>
      <p:graphicFrame>
        <p:nvGraphicFramePr>
          <p:cNvPr id="8" name="表 7">
            <a:extLst>
              <a:ext uri="{FF2B5EF4-FFF2-40B4-BE49-F238E27FC236}">
                <a16:creationId xmlns:a16="http://schemas.microsoft.com/office/drawing/2014/main" id="{37FBE54C-13E2-4635-86B3-F07430214C64}"/>
              </a:ext>
            </a:extLst>
          </p:cNvPr>
          <p:cNvGraphicFramePr>
            <a:graphicFrameLocks noGrp="1"/>
          </p:cNvGraphicFramePr>
          <p:nvPr>
            <p:extLst>
              <p:ext uri="{D42A27DB-BD31-4B8C-83A1-F6EECF244321}">
                <p14:modId xmlns:p14="http://schemas.microsoft.com/office/powerpoint/2010/main" val="1726908140"/>
              </p:ext>
            </p:extLst>
          </p:nvPr>
        </p:nvGraphicFramePr>
        <p:xfrm>
          <a:off x="1278516" y="2579591"/>
          <a:ext cx="7133721" cy="3235960"/>
        </p:xfrm>
        <a:graphic>
          <a:graphicData uri="http://schemas.openxmlformats.org/drawingml/2006/table">
            <a:tbl>
              <a:tblPr firstRow="1" bandRow="1">
                <a:tableStyleId>{5C22544A-7EE6-4342-B048-85BDC9FD1C3A}</a:tableStyleId>
              </a:tblPr>
              <a:tblGrid>
                <a:gridCol w="2377907">
                  <a:extLst>
                    <a:ext uri="{9D8B030D-6E8A-4147-A177-3AD203B41FA5}">
                      <a16:colId xmlns:a16="http://schemas.microsoft.com/office/drawing/2014/main" val="1657513581"/>
                    </a:ext>
                  </a:extLst>
                </a:gridCol>
                <a:gridCol w="2377907">
                  <a:extLst>
                    <a:ext uri="{9D8B030D-6E8A-4147-A177-3AD203B41FA5}">
                      <a16:colId xmlns:a16="http://schemas.microsoft.com/office/drawing/2014/main" val="2820203019"/>
                    </a:ext>
                  </a:extLst>
                </a:gridCol>
                <a:gridCol w="2377907">
                  <a:extLst>
                    <a:ext uri="{9D8B030D-6E8A-4147-A177-3AD203B41FA5}">
                      <a16:colId xmlns:a16="http://schemas.microsoft.com/office/drawing/2014/main" val="1305784459"/>
                    </a:ext>
                  </a:extLst>
                </a:gridCol>
              </a:tblGrid>
              <a:tr h="586621">
                <a:tc>
                  <a:txBody>
                    <a:bodyPr/>
                    <a:lstStyle/>
                    <a:p>
                      <a:r>
                        <a:rPr kumimoji="1" lang="ja-JP" altLang="en-US" dirty="0"/>
                        <a:t>　　　　　　　都市</a:t>
                      </a:r>
                      <a:endParaRPr kumimoji="1" lang="en-US" altLang="ja-JP" dirty="0"/>
                    </a:p>
                    <a:p>
                      <a:r>
                        <a:rPr kumimoji="1" lang="ja-JP" altLang="en-US" dirty="0"/>
                        <a:t>分野</a:t>
                      </a:r>
                    </a:p>
                  </a:txBody>
                  <a:tcPr/>
                </a:tc>
                <a:tc>
                  <a:txBody>
                    <a:bodyPr/>
                    <a:lstStyle/>
                    <a:p>
                      <a:pPr algn="ctr"/>
                      <a:r>
                        <a:rPr lang="ja-JP" altLang="en-US" dirty="0"/>
                        <a:t>大阪</a:t>
                      </a:r>
                      <a:endParaRPr kumimoji="1" lang="ja-JP" altLang="en-US" dirty="0"/>
                    </a:p>
                  </a:txBody>
                  <a:tcPr anchor="ctr"/>
                </a:tc>
                <a:tc>
                  <a:txBody>
                    <a:bodyPr/>
                    <a:lstStyle/>
                    <a:p>
                      <a:pPr algn="ctr"/>
                      <a:r>
                        <a:rPr kumimoji="1" lang="ja-JP" altLang="en-US" dirty="0"/>
                        <a:t>東京（参考）</a:t>
                      </a:r>
                    </a:p>
                  </a:txBody>
                  <a:tcPr anchor="ctr"/>
                </a:tc>
                <a:extLst>
                  <a:ext uri="{0D108BD9-81ED-4DB2-BD59-A6C34878D82A}">
                    <a16:rowId xmlns:a16="http://schemas.microsoft.com/office/drawing/2014/main" val="2723746160"/>
                  </a:ext>
                </a:extLst>
              </a:tr>
              <a:tr h="370840">
                <a:tc>
                  <a:txBody>
                    <a:bodyPr/>
                    <a:lstStyle/>
                    <a:p>
                      <a:r>
                        <a:rPr kumimoji="1" lang="ja-JP" altLang="en-US" dirty="0"/>
                        <a:t>総合ランキング</a:t>
                      </a:r>
                    </a:p>
                  </a:txBody>
                  <a:tcPr>
                    <a:solidFill>
                      <a:schemeClr val="accent2">
                        <a:lumMod val="40000"/>
                        <a:lumOff val="60000"/>
                      </a:schemeClr>
                    </a:solidFill>
                  </a:tcPr>
                </a:tc>
                <a:tc>
                  <a:txBody>
                    <a:bodyPr/>
                    <a:lstStyle/>
                    <a:p>
                      <a:pPr algn="ctr"/>
                      <a:r>
                        <a:rPr kumimoji="1" lang="ja-JP" altLang="en-US" dirty="0"/>
                        <a:t>３６位</a:t>
                      </a:r>
                    </a:p>
                  </a:txBody>
                  <a:tcPr>
                    <a:solidFill>
                      <a:schemeClr val="accent2">
                        <a:lumMod val="40000"/>
                        <a:lumOff val="60000"/>
                      </a:schemeClr>
                    </a:solidFill>
                  </a:tcPr>
                </a:tc>
                <a:tc>
                  <a:txBody>
                    <a:bodyPr/>
                    <a:lstStyle/>
                    <a:p>
                      <a:pPr algn="ctr"/>
                      <a:r>
                        <a:rPr kumimoji="1" lang="ja-JP" altLang="en-US" dirty="0"/>
                        <a:t>３位</a:t>
                      </a:r>
                    </a:p>
                  </a:txBody>
                  <a:tcPr>
                    <a:solidFill>
                      <a:schemeClr val="accent2">
                        <a:lumMod val="40000"/>
                        <a:lumOff val="60000"/>
                      </a:schemeClr>
                    </a:solidFill>
                  </a:tcPr>
                </a:tc>
                <a:extLst>
                  <a:ext uri="{0D108BD9-81ED-4DB2-BD59-A6C34878D82A}">
                    <a16:rowId xmlns:a16="http://schemas.microsoft.com/office/drawing/2014/main" val="1120171018"/>
                  </a:ext>
                </a:extLst>
              </a:tr>
              <a:tr h="370840">
                <a:tc>
                  <a:txBody>
                    <a:bodyPr/>
                    <a:lstStyle/>
                    <a:p>
                      <a:r>
                        <a:rPr kumimoji="1" lang="ja-JP" altLang="en-US" dirty="0"/>
                        <a:t>経済</a:t>
                      </a:r>
                    </a:p>
                  </a:txBody>
                  <a:tcPr/>
                </a:tc>
                <a:tc>
                  <a:txBody>
                    <a:bodyPr/>
                    <a:lstStyle/>
                    <a:p>
                      <a:pPr algn="ctr"/>
                      <a:r>
                        <a:rPr kumimoji="1" lang="ja-JP" altLang="en-US" dirty="0"/>
                        <a:t>３７位</a:t>
                      </a:r>
                    </a:p>
                  </a:txBody>
                  <a:tcPr/>
                </a:tc>
                <a:tc>
                  <a:txBody>
                    <a:bodyPr/>
                    <a:lstStyle/>
                    <a:p>
                      <a:pPr algn="ctr"/>
                      <a:r>
                        <a:rPr kumimoji="1" lang="ja-JP" altLang="en-US" dirty="0"/>
                        <a:t>４位</a:t>
                      </a:r>
                    </a:p>
                  </a:txBody>
                  <a:tcPr/>
                </a:tc>
                <a:extLst>
                  <a:ext uri="{0D108BD9-81ED-4DB2-BD59-A6C34878D82A}">
                    <a16:rowId xmlns:a16="http://schemas.microsoft.com/office/drawing/2014/main" val="787335649"/>
                  </a:ext>
                </a:extLst>
              </a:tr>
              <a:tr h="370840">
                <a:tc>
                  <a:txBody>
                    <a:bodyPr/>
                    <a:lstStyle/>
                    <a:p>
                      <a:r>
                        <a:rPr kumimoji="1" lang="ja-JP" altLang="en-US" dirty="0"/>
                        <a:t>研究</a:t>
                      </a:r>
                      <a:r>
                        <a:rPr kumimoji="1" lang="en-US" altLang="ja-JP" dirty="0"/>
                        <a:t>/</a:t>
                      </a:r>
                      <a:r>
                        <a:rPr kumimoji="1" lang="ja-JP" altLang="en-US" dirty="0"/>
                        <a:t>開発</a:t>
                      </a:r>
                    </a:p>
                  </a:txBody>
                  <a:tcPr/>
                </a:tc>
                <a:tc>
                  <a:txBody>
                    <a:bodyPr/>
                    <a:lstStyle/>
                    <a:p>
                      <a:pPr algn="ctr"/>
                      <a:r>
                        <a:rPr kumimoji="1" lang="ja-JP" altLang="en-US" b="1" u="sng" dirty="0">
                          <a:effectLst/>
                        </a:rPr>
                        <a:t>１８位</a:t>
                      </a:r>
                    </a:p>
                  </a:txBody>
                  <a:tcPr/>
                </a:tc>
                <a:tc>
                  <a:txBody>
                    <a:bodyPr/>
                    <a:lstStyle/>
                    <a:p>
                      <a:pPr algn="ctr"/>
                      <a:r>
                        <a:rPr kumimoji="1" lang="ja-JP" altLang="en-US" dirty="0"/>
                        <a:t>４位</a:t>
                      </a:r>
                    </a:p>
                  </a:txBody>
                  <a:tcPr/>
                </a:tc>
                <a:extLst>
                  <a:ext uri="{0D108BD9-81ED-4DB2-BD59-A6C34878D82A}">
                    <a16:rowId xmlns:a16="http://schemas.microsoft.com/office/drawing/2014/main" val="931607070"/>
                  </a:ext>
                </a:extLst>
              </a:tr>
              <a:tr h="370840">
                <a:tc>
                  <a:txBody>
                    <a:bodyPr/>
                    <a:lstStyle/>
                    <a:p>
                      <a:r>
                        <a:rPr kumimoji="1" lang="ja-JP" altLang="en-US" dirty="0"/>
                        <a:t>文化</a:t>
                      </a:r>
                      <a:r>
                        <a:rPr kumimoji="1" lang="en-US" altLang="ja-JP" dirty="0"/>
                        <a:t>/</a:t>
                      </a:r>
                      <a:r>
                        <a:rPr kumimoji="1" lang="ja-JP" altLang="en-US" dirty="0"/>
                        <a:t>交流</a:t>
                      </a:r>
                    </a:p>
                  </a:txBody>
                  <a:tcPr/>
                </a:tc>
                <a:tc>
                  <a:txBody>
                    <a:bodyPr/>
                    <a:lstStyle/>
                    <a:p>
                      <a:pPr algn="ctr"/>
                      <a:r>
                        <a:rPr kumimoji="1" lang="ja-JP" altLang="en-US" b="1" u="sng" dirty="0"/>
                        <a:t>２０位</a:t>
                      </a:r>
                    </a:p>
                  </a:txBody>
                  <a:tcPr/>
                </a:tc>
                <a:tc>
                  <a:txBody>
                    <a:bodyPr/>
                    <a:lstStyle/>
                    <a:p>
                      <a:pPr algn="ctr"/>
                      <a:r>
                        <a:rPr kumimoji="1" lang="ja-JP" altLang="en-US" dirty="0"/>
                        <a:t>４位</a:t>
                      </a:r>
                    </a:p>
                  </a:txBody>
                  <a:tcPr/>
                </a:tc>
                <a:extLst>
                  <a:ext uri="{0D108BD9-81ED-4DB2-BD59-A6C34878D82A}">
                    <a16:rowId xmlns:a16="http://schemas.microsoft.com/office/drawing/2014/main" val="1935160790"/>
                  </a:ext>
                </a:extLst>
              </a:tr>
              <a:tr h="370840">
                <a:tc>
                  <a:txBody>
                    <a:bodyPr/>
                    <a:lstStyle/>
                    <a:p>
                      <a:r>
                        <a:rPr kumimoji="1" lang="ja-JP" altLang="en-US" dirty="0"/>
                        <a:t>居住</a:t>
                      </a:r>
                    </a:p>
                  </a:txBody>
                  <a:tcPr/>
                </a:tc>
                <a:tc>
                  <a:txBody>
                    <a:bodyPr/>
                    <a:lstStyle/>
                    <a:p>
                      <a:pPr algn="ctr"/>
                      <a:r>
                        <a:rPr kumimoji="1" lang="ja-JP" altLang="en-US" b="0" u="none" dirty="0"/>
                        <a:t>２１位</a:t>
                      </a:r>
                    </a:p>
                  </a:txBody>
                  <a:tcPr/>
                </a:tc>
                <a:tc>
                  <a:txBody>
                    <a:bodyPr/>
                    <a:lstStyle/>
                    <a:p>
                      <a:pPr algn="ctr"/>
                      <a:r>
                        <a:rPr kumimoji="1" lang="ja-JP" altLang="en-US" dirty="0"/>
                        <a:t>９位</a:t>
                      </a:r>
                    </a:p>
                  </a:txBody>
                  <a:tcPr/>
                </a:tc>
                <a:extLst>
                  <a:ext uri="{0D108BD9-81ED-4DB2-BD59-A6C34878D82A}">
                    <a16:rowId xmlns:a16="http://schemas.microsoft.com/office/drawing/2014/main" val="3287046299"/>
                  </a:ext>
                </a:extLst>
              </a:tr>
              <a:tr h="370840">
                <a:tc>
                  <a:txBody>
                    <a:bodyPr/>
                    <a:lstStyle/>
                    <a:p>
                      <a:r>
                        <a:rPr kumimoji="1" lang="ja-JP" altLang="en-US" dirty="0"/>
                        <a:t>環境</a:t>
                      </a:r>
                    </a:p>
                  </a:txBody>
                  <a:tcPr/>
                </a:tc>
                <a:tc>
                  <a:txBody>
                    <a:bodyPr/>
                    <a:lstStyle/>
                    <a:p>
                      <a:pPr algn="ctr"/>
                      <a:r>
                        <a:rPr kumimoji="1" lang="ja-JP" altLang="en-US" dirty="0"/>
                        <a:t>４２位</a:t>
                      </a:r>
                    </a:p>
                  </a:txBody>
                  <a:tcPr/>
                </a:tc>
                <a:tc>
                  <a:txBody>
                    <a:bodyPr/>
                    <a:lstStyle/>
                    <a:p>
                      <a:pPr algn="ctr"/>
                      <a:r>
                        <a:rPr kumimoji="1" lang="ja-JP" altLang="en-US" dirty="0"/>
                        <a:t>１７位</a:t>
                      </a:r>
                    </a:p>
                  </a:txBody>
                  <a:tcPr/>
                </a:tc>
                <a:extLst>
                  <a:ext uri="{0D108BD9-81ED-4DB2-BD59-A6C34878D82A}">
                    <a16:rowId xmlns:a16="http://schemas.microsoft.com/office/drawing/2014/main" val="1967223641"/>
                  </a:ext>
                </a:extLst>
              </a:tr>
              <a:tr h="370840">
                <a:tc>
                  <a:txBody>
                    <a:bodyPr/>
                    <a:lstStyle/>
                    <a:p>
                      <a:r>
                        <a:rPr kumimoji="1" lang="ja-JP" altLang="en-US" dirty="0"/>
                        <a:t>交通</a:t>
                      </a:r>
                      <a:r>
                        <a:rPr kumimoji="1" lang="en-US" altLang="ja-JP" dirty="0"/>
                        <a:t>/</a:t>
                      </a:r>
                      <a:r>
                        <a:rPr kumimoji="1" lang="ja-JP" altLang="en-US" dirty="0"/>
                        <a:t>アクセス</a:t>
                      </a:r>
                    </a:p>
                  </a:txBody>
                  <a:tcPr/>
                </a:tc>
                <a:tc>
                  <a:txBody>
                    <a:bodyPr/>
                    <a:lstStyle/>
                    <a:p>
                      <a:pPr algn="ctr"/>
                      <a:r>
                        <a:rPr kumimoji="1" lang="ja-JP" altLang="en-US" dirty="0"/>
                        <a:t>３９位</a:t>
                      </a:r>
                    </a:p>
                  </a:txBody>
                  <a:tcPr/>
                </a:tc>
                <a:tc>
                  <a:txBody>
                    <a:bodyPr/>
                    <a:lstStyle/>
                    <a:p>
                      <a:pPr algn="ctr"/>
                      <a:r>
                        <a:rPr kumimoji="1" lang="ja-JP" altLang="en-US" dirty="0"/>
                        <a:t>５位</a:t>
                      </a:r>
                    </a:p>
                  </a:txBody>
                  <a:tcPr/>
                </a:tc>
                <a:extLst>
                  <a:ext uri="{0D108BD9-81ED-4DB2-BD59-A6C34878D82A}">
                    <a16:rowId xmlns:a16="http://schemas.microsoft.com/office/drawing/2014/main" val="3365370718"/>
                  </a:ext>
                </a:extLst>
              </a:tr>
            </a:tbl>
          </a:graphicData>
        </a:graphic>
      </p:graphicFrame>
      <p:cxnSp>
        <p:nvCxnSpPr>
          <p:cNvPr id="11" name="直線コネクタ 10">
            <a:extLst>
              <a:ext uri="{FF2B5EF4-FFF2-40B4-BE49-F238E27FC236}">
                <a16:creationId xmlns:a16="http://schemas.microsoft.com/office/drawing/2014/main" id="{B482E9A4-D786-49C7-A3CA-379937D7D16A}"/>
              </a:ext>
            </a:extLst>
          </p:cNvPr>
          <p:cNvCxnSpPr>
            <a:cxnSpLocks/>
          </p:cNvCxnSpPr>
          <p:nvPr/>
        </p:nvCxnSpPr>
        <p:spPr>
          <a:xfrm>
            <a:off x="2256687" y="1380226"/>
            <a:ext cx="1789415" cy="6286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27B43FA9-2512-4551-A14A-B913FC88B1F7}"/>
              </a:ext>
            </a:extLst>
          </p:cNvPr>
          <p:cNvSpPr/>
          <p:nvPr/>
        </p:nvSpPr>
        <p:spPr>
          <a:xfrm>
            <a:off x="1726583" y="6414188"/>
            <a:ext cx="7221206" cy="276999"/>
          </a:xfrm>
          <a:prstGeom prst="rect">
            <a:avLst/>
          </a:prstGeom>
        </p:spPr>
        <p:txBody>
          <a:bodyPr wrap="square">
            <a:spAutoFit/>
          </a:bodyPr>
          <a:lstStyle/>
          <a:p>
            <a:pPr algn="r"/>
            <a:r>
              <a:rPr lang="ja-JP" altLang="en-US" sz="1200" dirty="0"/>
              <a:t>出所：「世界の都市総合力ランキング２０２１」一般財団法人森記念財団都市戦略研究所</a:t>
            </a:r>
          </a:p>
        </p:txBody>
      </p:sp>
      <p:sp>
        <p:nvSpPr>
          <p:cNvPr id="12" name="正方形/長方形 11">
            <a:extLst>
              <a:ext uri="{FF2B5EF4-FFF2-40B4-BE49-F238E27FC236}">
                <a16:creationId xmlns:a16="http://schemas.microsoft.com/office/drawing/2014/main" id="{071AEC94-330A-4DF0-9952-6FE796C064D1}"/>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世界の都市総合力ランキング</a:t>
            </a:r>
            <a:r>
              <a:rPr lang="en-US" altLang="ja-JP" dirty="0">
                <a:latin typeface="ＭＳ ゴシック" panose="020B0609070205080204" pitchFamily="49" charset="-128"/>
                <a:ea typeface="ＭＳ ゴシック" panose="020B0609070205080204" pitchFamily="49" charset="-128"/>
              </a:rPr>
              <a:t>2021</a:t>
            </a:r>
            <a:endParaRPr lang="ja-JP" altLang="en-US" dirty="0">
              <a:latin typeface="ＭＳ ゴシック" panose="020B0609070205080204" pitchFamily="49" charset="-128"/>
              <a:ea typeface="ＭＳ ゴシック" panose="020B0609070205080204" pitchFamily="49" charset="-128"/>
            </a:endParaRPr>
          </a:p>
        </p:txBody>
      </p:sp>
      <p:cxnSp>
        <p:nvCxnSpPr>
          <p:cNvPr id="9" name="直線コネクタ 8">
            <a:extLst>
              <a:ext uri="{FF2B5EF4-FFF2-40B4-BE49-F238E27FC236}">
                <a16:creationId xmlns:a16="http://schemas.microsoft.com/office/drawing/2014/main" id="{AB2A633E-C47E-4B43-BFB1-63E1DAEED4B4}"/>
              </a:ext>
            </a:extLst>
          </p:cNvPr>
          <p:cNvCxnSpPr/>
          <p:nvPr/>
        </p:nvCxnSpPr>
        <p:spPr>
          <a:xfrm>
            <a:off x="1295400" y="2608884"/>
            <a:ext cx="2352675" cy="600075"/>
          </a:xfrm>
          <a:prstGeom prst="line">
            <a:avLst/>
          </a:prstGeom>
        </p:spPr>
        <p:style>
          <a:lnRef idx="1">
            <a:schemeClr val="dk1"/>
          </a:lnRef>
          <a:fillRef idx="0">
            <a:schemeClr val="dk1"/>
          </a:fillRef>
          <a:effectRef idx="0">
            <a:schemeClr val="dk1"/>
          </a:effectRef>
          <a:fontRef idx="minor">
            <a:schemeClr val="tx1"/>
          </a:fontRef>
        </p:style>
      </p:cxnSp>
      <p:sp>
        <p:nvSpPr>
          <p:cNvPr id="18" name="正方形/長方形 17">
            <a:extLst>
              <a:ext uri="{FF2B5EF4-FFF2-40B4-BE49-F238E27FC236}">
                <a16:creationId xmlns:a16="http://schemas.microsoft.com/office/drawing/2014/main" id="{C6D31B83-6021-4BF9-A73A-31BB89041846}"/>
              </a:ext>
            </a:extLst>
          </p:cNvPr>
          <p:cNvSpPr/>
          <p:nvPr/>
        </p:nvSpPr>
        <p:spPr>
          <a:xfrm>
            <a:off x="150539" y="704315"/>
            <a:ext cx="9555436" cy="830997"/>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「世界の都市総合力ランキング</a:t>
            </a:r>
            <a:r>
              <a:rPr lang="en-US" altLang="ja-JP" sz="1600" dirty="0">
                <a:latin typeface="ＭＳ ゴシック" panose="020B0609070205080204" pitchFamily="49" charset="-128"/>
                <a:ea typeface="ＭＳ ゴシック" panose="020B0609070205080204" pitchFamily="49" charset="-128"/>
              </a:rPr>
              <a:t>2021</a:t>
            </a:r>
            <a:r>
              <a:rPr lang="ja-JP" altLang="en-US" sz="1600" dirty="0">
                <a:latin typeface="ＭＳ ゴシック" panose="020B0609070205080204" pitchFamily="49" charset="-128"/>
                <a:ea typeface="ＭＳ ゴシック" panose="020B0609070205080204" pitchFamily="49" charset="-128"/>
              </a:rPr>
              <a:t>」によれば、世界の主要</a:t>
            </a:r>
            <a:r>
              <a:rPr lang="en-US" altLang="ja-JP" sz="1600" dirty="0">
                <a:latin typeface="ＭＳ ゴシック" panose="020B0609070205080204" pitchFamily="49" charset="-128"/>
                <a:ea typeface="ＭＳ ゴシック" panose="020B0609070205080204" pitchFamily="49" charset="-128"/>
              </a:rPr>
              <a:t>48</a:t>
            </a:r>
            <a:r>
              <a:rPr lang="ja-JP" altLang="en-US" sz="1600" dirty="0">
                <a:latin typeface="ＭＳ ゴシック" panose="020B0609070205080204" pitchFamily="49" charset="-128"/>
                <a:ea typeface="ＭＳ ゴシック" panose="020B0609070205080204" pitchFamily="49" charset="-128"/>
              </a:rPr>
              <a:t>都市の中で大阪が比較的優位に立っている分野は研究</a:t>
            </a:r>
            <a:r>
              <a:rPr lang="en-US" altLang="ja-JP" sz="1600" dirty="0">
                <a:latin typeface="ＭＳ ゴシック" panose="020B0609070205080204" pitchFamily="49" charset="-128"/>
                <a:ea typeface="ＭＳ ゴシック" panose="020B0609070205080204" pitchFamily="49" charset="-128"/>
              </a:rPr>
              <a:t>/</a:t>
            </a:r>
            <a:r>
              <a:rPr lang="ja-JP" altLang="en-US" sz="1600" dirty="0">
                <a:latin typeface="ＭＳ ゴシック" panose="020B0609070205080204" pitchFamily="49" charset="-128"/>
                <a:ea typeface="ＭＳ ゴシック" panose="020B0609070205080204" pitchFamily="49" charset="-128"/>
              </a:rPr>
              <a:t>開発分野の</a:t>
            </a:r>
            <a:r>
              <a:rPr lang="en-US" altLang="ja-JP" sz="1600" dirty="0">
                <a:latin typeface="ＭＳ ゴシック" panose="020B0609070205080204" pitchFamily="49" charset="-128"/>
                <a:ea typeface="ＭＳ ゴシック" panose="020B0609070205080204" pitchFamily="49" charset="-128"/>
              </a:rPr>
              <a:t>18</a:t>
            </a:r>
            <a:r>
              <a:rPr lang="ja-JP" altLang="en-US" sz="1600" dirty="0">
                <a:latin typeface="ＭＳ ゴシック" panose="020B0609070205080204" pitchFamily="49" charset="-128"/>
                <a:ea typeface="ＭＳ ゴシック" panose="020B0609070205080204" pitchFamily="49" charset="-128"/>
              </a:rPr>
              <a:t>位、文化</a:t>
            </a:r>
            <a:r>
              <a:rPr lang="en-US" altLang="ja-JP" sz="1600" dirty="0">
                <a:latin typeface="ＭＳ ゴシック" panose="020B0609070205080204" pitchFamily="49" charset="-128"/>
                <a:ea typeface="ＭＳ ゴシック" panose="020B0609070205080204" pitchFamily="49" charset="-128"/>
              </a:rPr>
              <a:t>/</a:t>
            </a:r>
            <a:r>
              <a:rPr lang="ja-JP" altLang="en-US" sz="1600" dirty="0">
                <a:latin typeface="ＭＳ ゴシック" panose="020B0609070205080204" pitchFamily="49" charset="-128"/>
                <a:ea typeface="ＭＳ ゴシック" panose="020B0609070205080204" pitchFamily="49" charset="-128"/>
              </a:rPr>
              <a:t>交流分野の</a:t>
            </a:r>
            <a:r>
              <a:rPr lang="en-US" altLang="ja-JP" sz="1600" dirty="0">
                <a:latin typeface="ＭＳ ゴシック" panose="020B0609070205080204" pitchFamily="49" charset="-128"/>
                <a:ea typeface="ＭＳ ゴシック" panose="020B0609070205080204" pitchFamily="49" charset="-128"/>
              </a:rPr>
              <a:t>20</a:t>
            </a:r>
            <a:r>
              <a:rPr lang="ja-JP" altLang="en-US" sz="1600" dirty="0">
                <a:latin typeface="ＭＳ ゴシック" panose="020B0609070205080204" pitchFamily="49" charset="-128"/>
                <a:ea typeface="ＭＳ ゴシック" panose="020B0609070205080204" pitchFamily="49" charset="-128"/>
              </a:rPr>
              <a:t>位である。</a:t>
            </a:r>
            <a:endParaRPr lang="en-US" altLang="ja-JP" sz="1600" dirty="0">
              <a:latin typeface="ＭＳ ゴシック" panose="020B0609070205080204" pitchFamily="49" charset="-128"/>
              <a:ea typeface="ＭＳ ゴシック" panose="020B0609070205080204" pitchFamily="49" charset="-128"/>
            </a:endParaRPr>
          </a:p>
          <a:p>
            <a:pPr marL="285750" indent="-285750">
              <a:buFont typeface="Wingdings" panose="05000000000000000000" pitchFamily="2" charset="2"/>
              <a:buChar char="l"/>
            </a:pPr>
            <a:r>
              <a:rPr lang="en-US" altLang="ja-JP" sz="1600" dirty="0">
                <a:latin typeface="ＭＳ ゴシック" panose="020B0609070205080204" pitchFamily="49" charset="-128"/>
                <a:ea typeface="ＭＳ ゴシック" panose="020B0609070205080204" pitchFamily="49" charset="-128"/>
              </a:rPr>
              <a:t>2014</a:t>
            </a:r>
            <a:r>
              <a:rPr lang="ja-JP" altLang="en-US" sz="1600" dirty="0">
                <a:latin typeface="ＭＳ ゴシック" panose="020B0609070205080204" pitchFamily="49" charset="-128"/>
                <a:ea typeface="ＭＳ ゴシック" panose="020B0609070205080204" pitchFamily="49" charset="-128"/>
              </a:rPr>
              <a:t>年と比較すると総合</a:t>
            </a:r>
            <a:r>
              <a:rPr lang="en-US" altLang="ja-JP" sz="1600" dirty="0">
                <a:latin typeface="ＭＳ ゴシック" panose="020B0609070205080204" pitchFamily="49" charset="-128"/>
                <a:ea typeface="ＭＳ ゴシック" panose="020B0609070205080204" pitchFamily="49" charset="-128"/>
              </a:rPr>
              <a:t>26</a:t>
            </a:r>
            <a:r>
              <a:rPr lang="ja-JP" altLang="en-US" sz="1600" dirty="0">
                <a:latin typeface="ＭＳ ゴシック" panose="020B0609070205080204" pitchFamily="49" charset="-128"/>
                <a:ea typeface="ＭＳ ゴシック" panose="020B0609070205080204" pitchFamily="49" charset="-128"/>
              </a:rPr>
              <a:t>位⇒</a:t>
            </a:r>
            <a:r>
              <a:rPr lang="en-US" altLang="ja-JP" sz="1600" dirty="0">
                <a:latin typeface="ＭＳ ゴシック" panose="020B0609070205080204" pitchFamily="49" charset="-128"/>
                <a:ea typeface="ＭＳ ゴシック" panose="020B0609070205080204" pitchFamily="49" charset="-128"/>
              </a:rPr>
              <a:t>36</a:t>
            </a:r>
            <a:r>
              <a:rPr lang="ja-JP" altLang="en-US" sz="1600" dirty="0">
                <a:latin typeface="ＭＳ ゴシック" panose="020B0609070205080204" pitchFamily="49" charset="-128"/>
                <a:ea typeface="ＭＳ ゴシック" panose="020B0609070205080204" pitchFamily="49" charset="-128"/>
              </a:rPr>
              <a:t>位、研究</a:t>
            </a:r>
            <a:r>
              <a:rPr lang="en-US" altLang="ja-JP" sz="1600" dirty="0">
                <a:latin typeface="ＭＳ ゴシック" panose="020B0609070205080204" pitchFamily="49" charset="-128"/>
                <a:ea typeface="ＭＳ ゴシック" panose="020B0609070205080204" pitchFamily="49" charset="-128"/>
              </a:rPr>
              <a:t>/</a:t>
            </a:r>
            <a:r>
              <a:rPr lang="ja-JP" altLang="en-US" sz="1600" dirty="0">
                <a:latin typeface="ＭＳ ゴシック" panose="020B0609070205080204" pitchFamily="49" charset="-128"/>
                <a:ea typeface="ＭＳ ゴシック" panose="020B0609070205080204" pitchFamily="49" charset="-128"/>
              </a:rPr>
              <a:t>開発</a:t>
            </a:r>
            <a:r>
              <a:rPr lang="en-US" altLang="ja-JP" sz="1600" dirty="0">
                <a:latin typeface="ＭＳ ゴシック" panose="020B0609070205080204" pitchFamily="49" charset="-128"/>
                <a:ea typeface="ＭＳ ゴシック" panose="020B0609070205080204" pitchFamily="49" charset="-128"/>
              </a:rPr>
              <a:t>11</a:t>
            </a:r>
            <a:r>
              <a:rPr lang="ja-JP" altLang="en-US" sz="1600" dirty="0">
                <a:latin typeface="ＭＳ ゴシック" panose="020B0609070205080204" pitchFamily="49" charset="-128"/>
                <a:ea typeface="ＭＳ ゴシック" panose="020B0609070205080204" pitchFamily="49" charset="-128"/>
              </a:rPr>
              <a:t>位⇒</a:t>
            </a:r>
            <a:r>
              <a:rPr lang="en-US" altLang="ja-JP" sz="1600" dirty="0">
                <a:latin typeface="ＭＳ ゴシック" panose="020B0609070205080204" pitchFamily="49" charset="-128"/>
                <a:ea typeface="ＭＳ ゴシック" panose="020B0609070205080204" pitchFamily="49" charset="-128"/>
              </a:rPr>
              <a:t>18</a:t>
            </a:r>
            <a:r>
              <a:rPr lang="ja-JP" altLang="en-US" sz="1600" dirty="0">
                <a:latin typeface="ＭＳ ゴシック" panose="020B0609070205080204" pitchFamily="49" charset="-128"/>
                <a:ea typeface="ＭＳ ゴシック" panose="020B0609070205080204" pitchFamily="49" charset="-128"/>
              </a:rPr>
              <a:t>位、居住</a:t>
            </a:r>
            <a:r>
              <a:rPr lang="en-US" altLang="ja-JP" sz="1600" dirty="0">
                <a:latin typeface="ＭＳ ゴシック" panose="020B0609070205080204" pitchFamily="49" charset="-128"/>
                <a:ea typeface="ＭＳ ゴシック" panose="020B0609070205080204" pitchFamily="49" charset="-128"/>
              </a:rPr>
              <a:t>12</a:t>
            </a:r>
            <a:r>
              <a:rPr lang="ja-JP" altLang="en-US" sz="1600" dirty="0">
                <a:latin typeface="ＭＳ ゴシック" panose="020B0609070205080204" pitchFamily="49" charset="-128"/>
                <a:ea typeface="ＭＳ ゴシック" panose="020B0609070205080204" pitchFamily="49" charset="-128"/>
              </a:rPr>
              <a:t>位⇒</a:t>
            </a:r>
            <a:r>
              <a:rPr lang="en-US" altLang="ja-JP" sz="1600" dirty="0">
                <a:latin typeface="ＭＳ ゴシック" panose="020B0609070205080204" pitchFamily="49" charset="-128"/>
                <a:ea typeface="ＭＳ ゴシック" panose="020B0609070205080204" pitchFamily="49" charset="-128"/>
              </a:rPr>
              <a:t>21</a:t>
            </a:r>
            <a:r>
              <a:rPr lang="ja-JP" altLang="en-US" sz="1600" dirty="0">
                <a:latin typeface="ＭＳ ゴシック" panose="020B0609070205080204" pitchFamily="49" charset="-128"/>
                <a:ea typeface="ＭＳ ゴシック" panose="020B0609070205080204" pitchFamily="49" charset="-128"/>
              </a:rPr>
              <a:t>位等と下落している。</a:t>
            </a:r>
          </a:p>
        </p:txBody>
      </p:sp>
      <p:sp>
        <p:nvSpPr>
          <p:cNvPr id="10" name="正方形/長方形 9">
            <a:extLst>
              <a:ext uri="{FF2B5EF4-FFF2-40B4-BE49-F238E27FC236}">
                <a16:creationId xmlns:a16="http://schemas.microsoft.com/office/drawing/2014/main" id="{51D9CD56-E93D-43B2-ADFD-36938315D02B}"/>
              </a:ext>
            </a:extLst>
          </p:cNvPr>
          <p:cNvSpPr/>
          <p:nvPr/>
        </p:nvSpPr>
        <p:spPr>
          <a:xfrm>
            <a:off x="3484592" y="2057334"/>
            <a:ext cx="2887329" cy="307777"/>
          </a:xfrm>
          <a:prstGeom prst="rect">
            <a:avLst/>
          </a:prstGeom>
        </p:spPr>
        <p:txBody>
          <a:bodyPr wrap="none">
            <a:spAutoFit/>
          </a:bodyPr>
          <a:lstStyle/>
          <a:p>
            <a:r>
              <a:rPr lang="ja-JP" altLang="en-US" sz="1400" b="1" dirty="0"/>
              <a:t>分野別ランキング</a:t>
            </a:r>
            <a:r>
              <a:rPr lang="en-US" altLang="ja-JP" sz="1400" b="1" dirty="0"/>
              <a:t>2021</a:t>
            </a:r>
            <a:r>
              <a:rPr lang="ja-JP" altLang="en-US" sz="1400" b="1" dirty="0"/>
              <a:t>（</a:t>
            </a:r>
            <a:r>
              <a:rPr lang="en-US" altLang="ja-JP" sz="1400" b="1" dirty="0"/>
              <a:t>48</a:t>
            </a:r>
            <a:r>
              <a:rPr lang="ja-JP" altLang="en-US" sz="1400" b="1" dirty="0"/>
              <a:t>都市）</a:t>
            </a:r>
          </a:p>
        </p:txBody>
      </p:sp>
      <p:sp>
        <p:nvSpPr>
          <p:cNvPr id="13" name="スライド番号プレースホルダー 2">
            <a:extLst>
              <a:ext uri="{FF2B5EF4-FFF2-40B4-BE49-F238E27FC236}">
                <a16:creationId xmlns:a16="http://schemas.microsoft.com/office/drawing/2014/main" id="{7B31163E-2D9C-47C6-8CFF-37D090031300}"/>
              </a:ext>
            </a:extLst>
          </p:cNvPr>
          <p:cNvSpPr>
            <a:spLocks noGrp="1"/>
          </p:cNvSpPr>
          <p:nvPr>
            <p:ph type="sldNum" sz="quarter" idx="12"/>
          </p:nvPr>
        </p:nvSpPr>
        <p:spPr>
          <a:xfrm>
            <a:off x="9395790" y="6466371"/>
            <a:ext cx="496957" cy="365125"/>
          </a:xfrm>
        </p:spPr>
        <p:txBody>
          <a:bodyPr/>
          <a:lstStyle/>
          <a:p>
            <a:fld id="{702E0BBC-4F40-48E0-ABDE-2560DC2FE617}" type="slidenum">
              <a:rPr kumimoji="1" lang="ja-JP" altLang="en-US" smtClean="0"/>
              <a:pPr/>
              <a:t>7</a:t>
            </a:fld>
            <a:endParaRPr kumimoji="1" lang="ja-JP" altLang="en-US"/>
          </a:p>
        </p:txBody>
      </p:sp>
    </p:spTree>
    <p:extLst>
      <p:ext uri="{BB962C8B-B14F-4D97-AF65-F5344CB8AC3E}">
        <p14:creationId xmlns:p14="http://schemas.microsoft.com/office/powerpoint/2010/main" val="657950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25E307-78D6-4631-B553-522745ABF8D0}"/>
              </a:ext>
            </a:extLst>
          </p:cNvPr>
          <p:cNvSpPr/>
          <p:nvPr/>
        </p:nvSpPr>
        <p:spPr>
          <a:xfrm>
            <a:off x="222322" y="138824"/>
            <a:ext cx="8725466" cy="369332"/>
          </a:xfrm>
          <a:prstGeom prst="rect">
            <a:avLst/>
          </a:prstGeom>
        </p:spPr>
        <p:txBody>
          <a:bodyPr wrap="none">
            <a:spAutoFit/>
          </a:bodyPr>
          <a:lstStyle/>
          <a:p>
            <a:r>
              <a:rPr lang="en-US" altLang="ja-JP" dirty="0">
                <a:latin typeface="ＭＳ ゴシック" panose="020B0609070205080204" pitchFamily="49" charset="-128"/>
                <a:ea typeface="ＭＳ ゴシック" panose="020B0609070205080204" pitchFamily="49" charset="-128"/>
              </a:rPr>
              <a:t>P16</a:t>
            </a:r>
            <a:r>
              <a:rPr lang="ja-JP" altLang="en-US" dirty="0">
                <a:latin typeface="ＭＳ ゴシック" panose="020B0609070205080204" pitchFamily="49" charset="-128"/>
                <a:ea typeface="ＭＳ ゴシック" panose="020B0609070205080204" pitchFamily="49" charset="-128"/>
              </a:rPr>
              <a:t>　（都市総合力）分野別ランキング</a:t>
            </a:r>
            <a:r>
              <a:rPr lang="en-US" altLang="ja-JP" dirty="0">
                <a:latin typeface="ＭＳ ゴシック" panose="020B0609070205080204" pitchFamily="49" charset="-128"/>
                <a:ea typeface="ＭＳ ゴシック" panose="020B0609070205080204" pitchFamily="49" charset="-128"/>
              </a:rPr>
              <a:t>2014 </a:t>
            </a:r>
            <a:r>
              <a:rPr lang="ja-JP" altLang="en-US" dirty="0">
                <a:solidFill>
                  <a:srgbClr val="FF0000"/>
                </a:solidFill>
                <a:latin typeface="ＭＳ ゴシック" panose="020B0609070205080204" pitchFamily="49" charset="-128"/>
                <a:ea typeface="ＭＳ ゴシック" panose="020B0609070205080204" pitchFamily="49" charset="-128"/>
              </a:rPr>
              <a:t>世界の都市総合力ランキング２０１３</a:t>
            </a:r>
          </a:p>
        </p:txBody>
      </p:sp>
      <p:cxnSp>
        <p:nvCxnSpPr>
          <p:cNvPr id="11" name="直線コネクタ 10">
            <a:extLst>
              <a:ext uri="{FF2B5EF4-FFF2-40B4-BE49-F238E27FC236}">
                <a16:creationId xmlns:a16="http://schemas.microsoft.com/office/drawing/2014/main" id="{B482E9A4-D786-49C7-A3CA-379937D7D16A}"/>
              </a:ext>
            </a:extLst>
          </p:cNvPr>
          <p:cNvCxnSpPr>
            <a:cxnSpLocks/>
          </p:cNvCxnSpPr>
          <p:nvPr/>
        </p:nvCxnSpPr>
        <p:spPr>
          <a:xfrm>
            <a:off x="2256687" y="1380226"/>
            <a:ext cx="1789415" cy="6286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27B43FA9-2512-4551-A14A-B913FC88B1F7}"/>
              </a:ext>
            </a:extLst>
          </p:cNvPr>
          <p:cNvSpPr/>
          <p:nvPr/>
        </p:nvSpPr>
        <p:spPr>
          <a:xfrm>
            <a:off x="1656870" y="6342728"/>
            <a:ext cx="7222372" cy="276999"/>
          </a:xfrm>
          <a:prstGeom prst="rect">
            <a:avLst/>
          </a:prstGeom>
        </p:spPr>
        <p:txBody>
          <a:bodyPr wrap="square">
            <a:spAutoFit/>
          </a:bodyPr>
          <a:lstStyle/>
          <a:p>
            <a:pPr algn="r"/>
            <a:r>
              <a:rPr lang="ja-JP" altLang="en-US" sz="1200" dirty="0"/>
              <a:t>出所：</a:t>
            </a:r>
            <a:r>
              <a:rPr lang="en-US" altLang="ja-JP" sz="1200" dirty="0"/>
              <a:t> </a:t>
            </a:r>
            <a:r>
              <a:rPr lang="ja-JP" altLang="en-US" sz="1200" dirty="0"/>
              <a:t>英エコノミスト誌 </a:t>
            </a:r>
            <a:r>
              <a:rPr lang="en-US" altLang="ja-JP" sz="1200" dirty="0"/>
              <a:t>”Global Livability Ranking”</a:t>
            </a:r>
            <a:r>
              <a:rPr lang="ja-JP" altLang="en-US" sz="1200" dirty="0"/>
              <a:t> </a:t>
            </a:r>
          </a:p>
        </p:txBody>
      </p:sp>
      <p:sp>
        <p:nvSpPr>
          <p:cNvPr id="12" name="正方形/長方形 11">
            <a:extLst>
              <a:ext uri="{FF2B5EF4-FFF2-40B4-BE49-F238E27FC236}">
                <a16:creationId xmlns:a16="http://schemas.microsoft.com/office/drawing/2014/main" id="{071AEC94-330A-4DF0-9952-6FE796C064D1}"/>
              </a:ext>
            </a:extLst>
          </p:cNvPr>
          <p:cNvSpPr/>
          <p:nvPr/>
        </p:nvSpPr>
        <p:spPr>
          <a:xfrm>
            <a:off x="0" y="138824"/>
            <a:ext cx="9906000" cy="369332"/>
          </a:xfrm>
          <a:prstGeom prst="rect">
            <a:avLst/>
          </a:prstGeom>
          <a:solidFill>
            <a:srgbClr val="98B6EA"/>
          </a:solidFill>
          <a:scene3d>
            <a:camera prst="orthographicFront"/>
            <a:lightRig rig="threePt" dir="t"/>
          </a:scene3d>
          <a:sp3d>
            <a:bevelT/>
          </a:sp3d>
        </p:spPr>
        <p:txBody>
          <a:bodyPr wrap="square">
            <a:spAutoFit/>
          </a:bodyPr>
          <a:lstStyle/>
          <a:p>
            <a:pPr marL="85725"/>
            <a:r>
              <a:rPr lang="ja-JP" altLang="en-US" dirty="0">
                <a:latin typeface="ＭＳ ゴシック" panose="020B0609070205080204" pitchFamily="49" charset="-128"/>
                <a:ea typeface="ＭＳ ゴシック" panose="020B0609070205080204" pitchFamily="49" charset="-128"/>
              </a:rPr>
              <a:t>世界の最も住みやすい都市ランキング</a:t>
            </a:r>
          </a:p>
        </p:txBody>
      </p:sp>
      <p:sp>
        <p:nvSpPr>
          <p:cNvPr id="18" name="正方形/長方形 17">
            <a:extLst>
              <a:ext uri="{FF2B5EF4-FFF2-40B4-BE49-F238E27FC236}">
                <a16:creationId xmlns:a16="http://schemas.microsoft.com/office/drawing/2014/main" id="{C6D31B83-6021-4BF9-A73A-31BB89041846}"/>
              </a:ext>
            </a:extLst>
          </p:cNvPr>
          <p:cNvSpPr/>
          <p:nvPr/>
        </p:nvSpPr>
        <p:spPr>
          <a:xfrm>
            <a:off x="150539" y="704315"/>
            <a:ext cx="9555436" cy="830997"/>
          </a:xfrm>
          <a:prstGeom prst="rect">
            <a:avLst/>
          </a:prstGeom>
          <a:ln>
            <a:solidFill>
              <a:schemeClr val="accent1"/>
            </a:solidFill>
          </a:ln>
        </p:spPr>
        <p:txBody>
          <a:bodyPr wrap="square">
            <a:spAutoFit/>
          </a:bodyPr>
          <a:lstStyle/>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世界</a:t>
            </a:r>
            <a:r>
              <a:rPr lang="en-US" altLang="ja-JP" sz="1600" dirty="0">
                <a:latin typeface="ＭＳ ゴシック" panose="020B0609070205080204" pitchFamily="49" charset="-128"/>
                <a:ea typeface="ＭＳ ゴシック" panose="020B0609070205080204" pitchFamily="49" charset="-128"/>
              </a:rPr>
              <a:t>140</a:t>
            </a:r>
            <a:r>
              <a:rPr lang="ja-JP" altLang="en-US" sz="1600" dirty="0">
                <a:latin typeface="ＭＳ ゴシック" panose="020B0609070205080204" pitchFamily="49" charset="-128"/>
                <a:ea typeface="ＭＳ ゴシック" panose="020B0609070205080204" pitchFamily="49" charset="-128"/>
              </a:rPr>
              <a:t>都市を対象に、安全性、医療、文化・環境、教育、インフラの</a:t>
            </a:r>
            <a:r>
              <a:rPr lang="en-US" altLang="ja-JP" sz="1600" dirty="0">
                <a:latin typeface="ＭＳ ゴシック" panose="020B0609070205080204" pitchFamily="49" charset="-128"/>
                <a:ea typeface="ＭＳ ゴシック" panose="020B0609070205080204" pitchFamily="49" charset="-128"/>
              </a:rPr>
              <a:t>5</a:t>
            </a:r>
            <a:r>
              <a:rPr lang="ja-JP" altLang="en-US" sz="1600" dirty="0">
                <a:latin typeface="ＭＳ ゴシック" panose="020B0609070205080204" pitchFamily="49" charset="-128"/>
                <a:ea typeface="ＭＳ ゴシック" panose="020B0609070205080204" pitchFamily="49" charset="-128"/>
              </a:rPr>
              <a:t>項目で評価した「世界で最も住みやすい都市ランキング</a:t>
            </a:r>
            <a:r>
              <a:rPr lang="en-US" altLang="ja-JP" sz="1600" dirty="0">
                <a:latin typeface="ＭＳ ゴシック" panose="020B0609070205080204" pitchFamily="49" charset="-128"/>
                <a:ea typeface="ＭＳ ゴシック" panose="020B0609070205080204" pitchFamily="49" charset="-128"/>
              </a:rPr>
              <a:t>2021</a:t>
            </a:r>
            <a:r>
              <a:rPr lang="ja-JP" altLang="en-US" sz="1600" dirty="0">
                <a:latin typeface="ＭＳ ゴシック" panose="020B0609070205080204" pitchFamily="49" charset="-128"/>
                <a:ea typeface="ＭＳ ゴシック" panose="020B0609070205080204" pitchFamily="49" charset="-128"/>
              </a:rPr>
              <a:t>」で大阪は</a:t>
            </a:r>
            <a:r>
              <a:rPr lang="en-US" altLang="ja-JP" sz="1600" dirty="0">
                <a:latin typeface="ＭＳ ゴシック" panose="020B0609070205080204" pitchFamily="49" charset="-128"/>
                <a:ea typeface="ＭＳ ゴシック" panose="020B0609070205080204" pitchFamily="49" charset="-128"/>
              </a:rPr>
              <a:t>2</a:t>
            </a:r>
            <a:r>
              <a:rPr lang="ja-JP" altLang="en-US" sz="1600" dirty="0">
                <a:latin typeface="ＭＳ ゴシック" panose="020B0609070205080204" pitchFamily="49" charset="-128"/>
                <a:ea typeface="ＭＳ ゴシック" panose="020B0609070205080204" pitchFamily="49" charset="-128"/>
              </a:rPr>
              <a:t>位、東京が</a:t>
            </a:r>
            <a:r>
              <a:rPr lang="en-US" altLang="ja-JP" sz="1600" dirty="0">
                <a:latin typeface="ＭＳ ゴシック" panose="020B0609070205080204" pitchFamily="49" charset="-128"/>
                <a:ea typeface="ＭＳ ゴシック" panose="020B0609070205080204" pitchFamily="49" charset="-128"/>
              </a:rPr>
              <a:t>4</a:t>
            </a:r>
            <a:r>
              <a:rPr lang="ja-JP" altLang="en-US" sz="1600" dirty="0">
                <a:latin typeface="ＭＳ ゴシック" panose="020B0609070205080204" pitchFamily="49" charset="-128"/>
                <a:ea typeface="ＭＳ ゴシック" panose="020B0609070205080204" pitchFamily="49" charset="-128"/>
              </a:rPr>
              <a:t>位となった。</a:t>
            </a:r>
            <a:endParaRPr lang="en-US" altLang="ja-JP" sz="1600" dirty="0">
              <a:latin typeface="ＭＳ ゴシック" panose="020B0609070205080204" pitchFamily="49" charset="-128"/>
              <a:ea typeface="ＭＳ ゴシック" panose="020B0609070205080204" pitchFamily="49" charset="-128"/>
            </a:endParaRPr>
          </a:p>
          <a:p>
            <a:pPr marL="285750" indent="-285750">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大阪は過去から上位にランキングされている。（</a:t>
            </a:r>
            <a:r>
              <a:rPr lang="en-US" altLang="ja-JP" sz="1600" dirty="0">
                <a:latin typeface="ＭＳ ゴシック" panose="020B0609070205080204" pitchFamily="49" charset="-128"/>
                <a:ea typeface="ＭＳ ゴシック" panose="020B0609070205080204" pitchFamily="49" charset="-128"/>
              </a:rPr>
              <a:t>2017</a:t>
            </a:r>
            <a:r>
              <a:rPr lang="ja-JP" altLang="en-US" sz="1600" dirty="0">
                <a:latin typeface="ＭＳ ゴシック" panose="020B0609070205080204" pitchFamily="49" charset="-128"/>
                <a:ea typeface="ＭＳ ゴシック" panose="020B0609070205080204" pitchFamily="49" charset="-128"/>
              </a:rPr>
              <a:t>年：</a:t>
            </a:r>
            <a:r>
              <a:rPr lang="en-US" altLang="ja-JP" sz="1600" dirty="0">
                <a:latin typeface="ＭＳ ゴシック" panose="020B0609070205080204" pitchFamily="49" charset="-128"/>
                <a:ea typeface="ＭＳ ゴシック" panose="020B0609070205080204" pitchFamily="49" charset="-128"/>
              </a:rPr>
              <a:t>5</a:t>
            </a:r>
            <a:r>
              <a:rPr lang="ja-JP" altLang="en-US" sz="1600" dirty="0">
                <a:latin typeface="ＭＳ ゴシック" panose="020B0609070205080204" pitchFamily="49" charset="-128"/>
                <a:ea typeface="ＭＳ ゴシック" panose="020B0609070205080204" pitchFamily="49" charset="-128"/>
              </a:rPr>
              <a:t>位、</a:t>
            </a:r>
            <a:r>
              <a:rPr lang="en-US" altLang="ja-JP" sz="1600" dirty="0">
                <a:latin typeface="ＭＳ ゴシック" panose="020B0609070205080204" pitchFamily="49" charset="-128"/>
                <a:ea typeface="ＭＳ ゴシック" panose="020B0609070205080204" pitchFamily="49" charset="-128"/>
              </a:rPr>
              <a:t>2018</a:t>
            </a:r>
            <a:r>
              <a:rPr lang="ja-JP" altLang="en-US" sz="1600" dirty="0">
                <a:latin typeface="ＭＳ ゴシック" panose="020B0609070205080204" pitchFamily="49" charset="-128"/>
                <a:ea typeface="ＭＳ ゴシック" panose="020B0609070205080204" pitchFamily="49" charset="-128"/>
              </a:rPr>
              <a:t>年：</a:t>
            </a:r>
            <a:r>
              <a:rPr lang="en-US" altLang="ja-JP" sz="1600" dirty="0">
                <a:latin typeface="ＭＳ ゴシック" panose="020B0609070205080204" pitchFamily="49" charset="-128"/>
                <a:ea typeface="ＭＳ ゴシック" panose="020B0609070205080204" pitchFamily="49" charset="-128"/>
              </a:rPr>
              <a:t>3</a:t>
            </a:r>
            <a:r>
              <a:rPr lang="ja-JP" altLang="en-US" sz="1600" dirty="0">
                <a:latin typeface="ＭＳ ゴシック" panose="020B0609070205080204" pitchFamily="49" charset="-128"/>
                <a:ea typeface="ＭＳ ゴシック" panose="020B0609070205080204" pitchFamily="49" charset="-128"/>
              </a:rPr>
              <a:t>位、</a:t>
            </a:r>
            <a:r>
              <a:rPr lang="en-US" altLang="ja-JP" sz="1600" dirty="0">
                <a:latin typeface="ＭＳ ゴシック" panose="020B0609070205080204" pitchFamily="49" charset="-128"/>
                <a:ea typeface="ＭＳ ゴシック" panose="020B0609070205080204" pitchFamily="49" charset="-128"/>
              </a:rPr>
              <a:t>2019</a:t>
            </a:r>
            <a:r>
              <a:rPr lang="ja-JP" altLang="en-US" sz="1600" dirty="0">
                <a:latin typeface="ＭＳ ゴシック" panose="020B0609070205080204" pitchFamily="49" charset="-128"/>
                <a:ea typeface="ＭＳ ゴシック" panose="020B0609070205080204" pitchFamily="49" charset="-128"/>
              </a:rPr>
              <a:t>年：</a:t>
            </a:r>
            <a:r>
              <a:rPr lang="en-US" altLang="ja-JP" sz="1600" dirty="0">
                <a:latin typeface="ＭＳ ゴシック" panose="020B0609070205080204" pitchFamily="49" charset="-128"/>
                <a:ea typeface="ＭＳ ゴシック" panose="020B0609070205080204" pitchFamily="49" charset="-128"/>
              </a:rPr>
              <a:t>4</a:t>
            </a:r>
            <a:r>
              <a:rPr lang="ja-JP" altLang="en-US" sz="1600" dirty="0">
                <a:latin typeface="ＭＳ ゴシック" panose="020B0609070205080204" pitchFamily="49" charset="-128"/>
                <a:ea typeface="ＭＳ ゴシック" panose="020B0609070205080204" pitchFamily="49" charset="-128"/>
              </a:rPr>
              <a:t>位）</a:t>
            </a:r>
            <a:endParaRPr lang="en-US" altLang="ja-JP" sz="1600" dirty="0">
              <a:latin typeface="ＭＳ ゴシック" panose="020B0609070205080204" pitchFamily="49" charset="-128"/>
              <a:ea typeface="ＭＳ ゴシック" panose="020B0609070205080204" pitchFamily="49" charset="-128"/>
            </a:endParaRPr>
          </a:p>
        </p:txBody>
      </p:sp>
      <p:pic>
        <p:nvPicPr>
          <p:cNvPr id="3" name="図 2">
            <a:extLst>
              <a:ext uri="{FF2B5EF4-FFF2-40B4-BE49-F238E27FC236}">
                <a16:creationId xmlns:a16="http://schemas.microsoft.com/office/drawing/2014/main" id="{5764A98D-A66D-4CE9-96D7-0C4CDAAE03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720" y="2644977"/>
            <a:ext cx="8236068" cy="2630073"/>
          </a:xfrm>
          <a:prstGeom prst="rect">
            <a:avLst/>
          </a:prstGeom>
        </p:spPr>
      </p:pic>
      <p:sp>
        <p:nvSpPr>
          <p:cNvPr id="5" name="正方形/長方形 4">
            <a:extLst>
              <a:ext uri="{FF2B5EF4-FFF2-40B4-BE49-F238E27FC236}">
                <a16:creationId xmlns:a16="http://schemas.microsoft.com/office/drawing/2014/main" id="{B92C7C82-FA11-4530-BDF9-E78F2B5E0C96}"/>
              </a:ext>
            </a:extLst>
          </p:cNvPr>
          <p:cNvSpPr/>
          <p:nvPr/>
        </p:nvSpPr>
        <p:spPr>
          <a:xfrm>
            <a:off x="836023" y="3283131"/>
            <a:ext cx="8046720" cy="2177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a:extLst>
              <a:ext uri="{FF2B5EF4-FFF2-40B4-BE49-F238E27FC236}">
                <a16:creationId xmlns:a16="http://schemas.microsoft.com/office/drawing/2014/main" id="{5859C42B-124C-4FC1-81E2-9300A5465D9E}"/>
              </a:ext>
            </a:extLst>
          </p:cNvPr>
          <p:cNvSpPr/>
          <p:nvPr/>
        </p:nvSpPr>
        <p:spPr>
          <a:xfrm>
            <a:off x="832521" y="3851155"/>
            <a:ext cx="8046720" cy="217715"/>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スライド番号プレースホルダー 2">
            <a:extLst>
              <a:ext uri="{FF2B5EF4-FFF2-40B4-BE49-F238E27FC236}">
                <a16:creationId xmlns:a16="http://schemas.microsoft.com/office/drawing/2014/main" id="{FE85307B-2AEF-45AB-BC5C-70BBDF765DD3}"/>
              </a:ext>
            </a:extLst>
          </p:cNvPr>
          <p:cNvSpPr>
            <a:spLocks noGrp="1"/>
          </p:cNvSpPr>
          <p:nvPr>
            <p:ph type="sldNum" sz="quarter" idx="12"/>
          </p:nvPr>
        </p:nvSpPr>
        <p:spPr>
          <a:xfrm>
            <a:off x="9395790" y="6466371"/>
            <a:ext cx="496957" cy="365125"/>
          </a:xfrm>
        </p:spPr>
        <p:txBody>
          <a:bodyPr/>
          <a:lstStyle/>
          <a:p>
            <a:fld id="{702E0BBC-4F40-48E0-ABDE-2560DC2FE617}" type="slidenum">
              <a:rPr kumimoji="1" lang="ja-JP" altLang="en-US" smtClean="0"/>
              <a:pPr/>
              <a:t>8</a:t>
            </a:fld>
            <a:endParaRPr kumimoji="1" lang="ja-JP" altLang="en-US"/>
          </a:p>
        </p:txBody>
      </p:sp>
    </p:spTree>
    <p:extLst>
      <p:ext uri="{BB962C8B-B14F-4D97-AF65-F5344CB8AC3E}">
        <p14:creationId xmlns:p14="http://schemas.microsoft.com/office/powerpoint/2010/main" val="382167638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2192</TotalTime>
  <Words>7187</Words>
  <Application>Microsoft Office PowerPoint</Application>
  <PresentationFormat>A4 210 x 297 mm</PresentationFormat>
  <Paragraphs>843</Paragraphs>
  <Slides>68</Slides>
  <Notes>0</Notes>
  <HiddenSlides>0</HiddenSlides>
  <MMClips>0</MMClips>
  <ScaleCrop>false</ScaleCrop>
  <HeadingPairs>
    <vt:vector size="8" baseType="variant">
      <vt:variant>
        <vt:lpstr>使用されているフォント</vt:lpstr>
      </vt:variant>
      <vt:variant>
        <vt:i4>15</vt:i4>
      </vt:variant>
      <vt:variant>
        <vt:lpstr>テーマ</vt:lpstr>
      </vt:variant>
      <vt:variant>
        <vt:i4>1</vt:i4>
      </vt:variant>
      <vt:variant>
        <vt:lpstr>埋め込まれた OLE サーバー</vt:lpstr>
      </vt:variant>
      <vt:variant>
        <vt:i4>1</vt:i4>
      </vt:variant>
      <vt:variant>
        <vt:lpstr>スライド タイトル</vt:lpstr>
      </vt:variant>
      <vt:variant>
        <vt:i4>68</vt:i4>
      </vt:variant>
    </vt:vector>
  </HeadingPairs>
  <TitlesOfParts>
    <vt:vector size="85" baseType="lpstr">
      <vt:lpstr>HGPｺﾞｼｯｸM</vt:lpstr>
      <vt:lpstr>Meiryo UI</vt:lpstr>
      <vt:lpstr>ＭＳ Ｐゴシック</vt:lpstr>
      <vt:lpstr>ＭＳ ゴシック</vt:lpstr>
      <vt:lpstr>新細明體</vt:lpstr>
      <vt:lpstr>UD デジタル 教科書体 NK-B</vt:lpstr>
      <vt:lpstr>UD デジタル 教科書体 NK-R</vt:lpstr>
      <vt:lpstr>メイリオ</vt:lpstr>
      <vt:lpstr>游ゴシック</vt:lpstr>
      <vt:lpstr>游ゴシック Light</vt:lpstr>
      <vt:lpstr>Arial</vt:lpstr>
      <vt:lpstr>Calibri</vt:lpstr>
      <vt:lpstr>Calibri Light</vt:lpstr>
      <vt:lpstr>Times New Roman</vt:lpstr>
      <vt:lpstr>Wingdings</vt:lpstr>
      <vt:lpstr>Office テーマ</vt:lpstr>
      <vt:lpstr>ワークシート</vt:lpstr>
      <vt:lpstr>まちづくりに関するデータ集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今後予測される社会情勢等の変化　～空飛ぶクルマの活用イメージ～</vt:lpstr>
      <vt:lpstr>今後予測される社会情勢等の変化　～自動運転技術の進展～</vt:lpstr>
      <vt:lpstr>PowerPoint プレゼンテーション</vt:lpstr>
      <vt:lpstr>今後予測される社会情勢等の変化　～人工知能（AI）、ロボット技術の進展～</vt:lpstr>
      <vt:lpstr>PowerPoint プレゼンテーション</vt:lpstr>
      <vt:lpstr>PowerPoint プレゼンテーション</vt:lpstr>
      <vt:lpstr>PowerPoint プレゼンテーション</vt:lpstr>
      <vt:lpstr>今後予測される社会情勢等の変化　　～人口の推移～</vt:lpstr>
      <vt:lpstr>今後予測される社会情勢等の変化　　～年齢階級別人口の推移～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上野 隆</dc:creator>
  <cp:lastModifiedBy>堀内　稚子</cp:lastModifiedBy>
  <cp:revision>133</cp:revision>
  <dcterms:created xsi:type="dcterms:W3CDTF">2021-08-02T04:22:59Z</dcterms:created>
  <dcterms:modified xsi:type="dcterms:W3CDTF">2021-12-24T06:30:38Z</dcterms:modified>
</cp:coreProperties>
</file>