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327" r:id="rId4"/>
  </p:sldIdLst>
  <p:sldSz cx="9906000" cy="6858000" type="A4"/>
  <p:notesSz cx="9777413" cy="66468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06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AB91"/>
    <a:srgbClr val="D2DE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55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1392" y="60"/>
      </p:cViewPr>
      <p:guideLst>
        <p:guide orient="horz" pos="3906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36879" cy="333882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38837" y="0"/>
            <a:ext cx="4236879" cy="333882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r">
              <a:defRPr sz="1200"/>
            </a:lvl1pPr>
          </a:lstStyle>
          <a:p>
            <a:fld id="{7F2F2291-519C-44BD-97B9-53D389972E7E}" type="datetimeFigureOut">
              <a:rPr kumimoji="1" lang="ja-JP" altLang="en-US" smtClean="0"/>
              <a:t>2021/12/21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68663" y="830263"/>
            <a:ext cx="3240087" cy="2243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75" tIns="44838" rIns="89675" bIns="4483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77742" y="3198804"/>
            <a:ext cx="7821930" cy="2617202"/>
          </a:xfrm>
          <a:prstGeom prst="rect">
            <a:avLst/>
          </a:prstGeom>
        </p:spPr>
        <p:txBody>
          <a:bodyPr vert="horz" lIns="89675" tIns="44838" rIns="89675" bIns="4483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312982"/>
            <a:ext cx="4236879" cy="333881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38837" y="6312982"/>
            <a:ext cx="4236879" cy="333881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r">
              <a:defRPr sz="1200"/>
            </a:lvl1pPr>
          </a:lstStyle>
          <a:p>
            <a:fld id="{420D4F48-6FA4-419A-BC22-F49808A3C7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2464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0BBC-4F40-48E0-ABDE-2560DC2FE6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9759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0BBC-4F40-48E0-ABDE-2560DC2FE6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155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0BBC-4F40-48E0-ABDE-2560DC2FE6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846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9015"/>
            <a:ext cx="9906000" cy="360000"/>
          </a:xfr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lIns="108000" tIns="0" rIns="0" bIns="0">
            <a:noAutofit/>
          </a:bodyPr>
          <a:lstStyle>
            <a:lvl1pPr>
              <a:lnSpc>
                <a:spcPts val="2600"/>
              </a:lnSpc>
              <a:defRPr sz="18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95790" y="6466371"/>
            <a:ext cx="496957" cy="365125"/>
          </a:xfrm>
        </p:spPr>
        <p:txBody>
          <a:bodyPr/>
          <a:lstStyle>
            <a:lvl1pPr>
              <a:defRPr sz="90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1pPr>
          </a:lstStyle>
          <a:p>
            <a:fld id="{702E0BBC-4F40-48E0-ABDE-2560DC2FE61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035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0BBC-4F40-48E0-ABDE-2560DC2FE6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775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0BBC-4F40-48E0-ABDE-2560DC2FE6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4551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0BBC-4F40-48E0-ABDE-2560DC2FE6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358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0BBC-4F40-48E0-ABDE-2560DC2FE6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3648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0BBC-4F40-48E0-ABDE-2560DC2FE6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2129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0BBC-4F40-48E0-ABDE-2560DC2FE6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41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0BBC-4F40-48E0-ABDE-2560DC2FE6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70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E0BBC-4F40-48E0-ABDE-2560DC2FE6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39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33082" y="2086505"/>
            <a:ext cx="9574306" cy="1062598"/>
          </a:xfrm>
        </p:spPr>
        <p:txBody>
          <a:bodyPr lIns="0" tIns="0" rIns="0" bIns="0" anchor="ctr" anchorCtr="0">
            <a:noAutofit/>
          </a:bodyPr>
          <a:lstStyle/>
          <a:p>
            <a:r>
              <a:rPr lang="ja-JP" altLang="en-US" sz="3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今後の進め方</a:t>
            </a:r>
            <a:endParaRPr kumimoji="1" lang="ja-JP" altLang="en-US" sz="3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4770345" y="6242797"/>
            <a:ext cx="5037043" cy="490257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000"/>
              </a:lnSpc>
              <a:spcBef>
                <a:spcPts val="0"/>
              </a:spcBef>
            </a:pP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２０２１年</a:t>
            </a:r>
            <a:r>
              <a:rPr lang="en-US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12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月</a:t>
            </a:r>
            <a:r>
              <a:rPr lang="en-US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24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日　第１回新しいまちづくりのグランドデザイン推進本部会議</a:t>
            </a: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4139795" y="3743003"/>
            <a:ext cx="3296429" cy="914400"/>
          </a:xfrm>
          <a:prstGeom prst="rect">
            <a:avLst/>
          </a:prstGeom>
          <a:ln>
            <a:noFill/>
          </a:ln>
        </p:spPr>
        <p:txBody>
          <a:bodyPr vert="horz" lIns="72000" tIns="0" rIns="0" bIns="0" rtlCol="0" anchor="t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000"/>
              </a:lnSpc>
              <a:spcBef>
                <a:spcPts val="0"/>
              </a:spcBef>
            </a:pPr>
            <a:r>
              <a:rPr lang="ja-JP" altLang="en-US" sz="1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１</a:t>
            </a:r>
            <a:r>
              <a:rPr lang="ja-JP" altLang="en-US" sz="18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．策定スケジュール</a:t>
            </a:r>
            <a:endParaRPr lang="en-US" altLang="ja-JP" sz="18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l">
              <a:lnSpc>
                <a:spcPts val="3000"/>
              </a:lnSpc>
              <a:spcBef>
                <a:spcPts val="0"/>
              </a:spcBef>
            </a:pPr>
            <a:r>
              <a:rPr lang="ja-JP" altLang="en-US" sz="18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２．</a:t>
            </a:r>
            <a:r>
              <a:rPr lang="ja-JP" altLang="en-US" sz="18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全体構成のイメージ</a:t>
            </a:r>
            <a:endParaRPr lang="en-US" altLang="ja-JP" sz="18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6" name="タイトル 3">
            <a:extLst>
              <a:ext uri="{FF2B5EF4-FFF2-40B4-BE49-F238E27FC236}">
                <a16:creationId xmlns:a16="http://schemas.microsoft.com/office/drawing/2014/main" id="{B10D61E3-607E-4321-B4CC-BB6AF034C587}"/>
              </a:ext>
            </a:extLst>
          </p:cNvPr>
          <p:cNvSpPr txBox="1">
            <a:spLocks/>
          </p:cNvSpPr>
          <p:nvPr/>
        </p:nvSpPr>
        <p:spPr>
          <a:xfrm>
            <a:off x="7844170" y="567405"/>
            <a:ext cx="1692000" cy="468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0" rIns="91440" bIns="0" rtlCol="0" anchor="ctr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800"/>
              </a:lnSpc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資料２</a:t>
            </a:r>
            <a:endParaRPr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6040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１．</a:t>
            </a:r>
            <a:r>
              <a:rPr kumimoji="1" lang="ja-JP" altLang="en-US" dirty="0" smtClean="0"/>
              <a:t>策定</a:t>
            </a:r>
            <a:r>
              <a:rPr kumimoji="1" lang="ja-JP" altLang="en-US" dirty="0"/>
              <a:t>スケジュール</a:t>
            </a:r>
          </a:p>
        </p:txBody>
      </p:sp>
      <p:sp>
        <p:nvSpPr>
          <p:cNvPr id="4" name="下矢印 3"/>
          <p:cNvSpPr/>
          <p:nvPr/>
        </p:nvSpPr>
        <p:spPr>
          <a:xfrm>
            <a:off x="5100516" y="1772908"/>
            <a:ext cx="540000" cy="216000"/>
          </a:xfrm>
          <a:prstGeom prst="downArrow">
            <a:avLst>
              <a:gd name="adj1" fmla="val 50000"/>
              <a:gd name="adj2" fmla="val 32361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584E0BA-A9FD-4A94-B448-A211C17F7630}"/>
              </a:ext>
            </a:extLst>
          </p:cNvPr>
          <p:cNvSpPr txBox="1"/>
          <p:nvPr/>
        </p:nvSpPr>
        <p:spPr>
          <a:xfrm>
            <a:off x="2184515" y="2039308"/>
            <a:ext cx="6372000" cy="540000"/>
          </a:xfrm>
          <a:prstGeom prst="roundRect">
            <a:avLst>
              <a:gd name="adj" fmla="val 12170"/>
            </a:avLst>
          </a:prstGeom>
          <a:solidFill>
            <a:schemeClr val="accent5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txBody>
          <a:bodyPr wrap="square" lIns="108000" tIns="0" rIns="0" bIns="0" rtlCol="0" anchor="ctr" anchorCtr="0">
            <a:noAutofit/>
          </a:bodyPr>
          <a:lstStyle/>
          <a:p>
            <a:pPr marL="176213" indent="-176213">
              <a:lnSpc>
                <a:spcPts val="1800"/>
              </a:lnSpc>
              <a:tabLst>
                <a:tab pos="93663" algn="l"/>
              </a:tabLst>
            </a:pP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第１回　新</a:t>
            </a:r>
            <a:r>
              <a:rPr kumimoji="1" lang="en-US" altLang="ja-JP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GD</a:t>
            </a: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推進本部会議（</a:t>
            </a:r>
            <a:r>
              <a:rPr kumimoji="1" lang="en-US" altLang="ja-JP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2021</a:t>
            </a: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</a:t>
            </a:r>
            <a:r>
              <a:rPr kumimoji="1" lang="en-US" altLang="ja-JP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12</a:t>
            </a: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月２４日）</a:t>
            </a:r>
            <a:endParaRPr kumimoji="1"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176213" indent="-176213">
              <a:lnSpc>
                <a:spcPts val="1800"/>
              </a:lnSpc>
              <a:tabLst>
                <a:tab pos="93663" algn="l"/>
              </a:tabLst>
            </a:pP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・新しいまちづくりのグランドデザイン策定に向けた論点について</a:t>
            </a:r>
            <a:endParaRPr kumimoji="1"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" name="ホームベース 5"/>
          <p:cNvSpPr/>
          <p:nvPr/>
        </p:nvSpPr>
        <p:spPr>
          <a:xfrm rot="5400000">
            <a:off x="143256" y="1861637"/>
            <a:ext cx="2501944" cy="796050"/>
          </a:xfrm>
          <a:prstGeom prst="homePlate">
            <a:avLst>
              <a:gd name="adj" fmla="val 25796"/>
            </a:avLst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 anchorCtr="1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2021</a:t>
            </a: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年度</a:t>
            </a:r>
          </a:p>
        </p:txBody>
      </p:sp>
      <p:sp>
        <p:nvSpPr>
          <p:cNvPr id="7" name="ホームベース 6"/>
          <p:cNvSpPr/>
          <p:nvPr/>
        </p:nvSpPr>
        <p:spPr>
          <a:xfrm rot="5400000">
            <a:off x="-102843" y="4661682"/>
            <a:ext cx="2994141" cy="796050"/>
          </a:xfrm>
          <a:prstGeom prst="homePlate">
            <a:avLst>
              <a:gd name="adj" fmla="val 25796"/>
            </a:avLst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 anchorCtr="1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2022</a:t>
            </a: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年度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584E0BA-A9FD-4A94-B448-A211C17F7630}"/>
              </a:ext>
            </a:extLst>
          </p:cNvPr>
          <p:cNvSpPr txBox="1"/>
          <p:nvPr/>
        </p:nvSpPr>
        <p:spPr>
          <a:xfrm>
            <a:off x="2184516" y="5015941"/>
            <a:ext cx="6372000" cy="540000"/>
          </a:xfrm>
          <a:prstGeom prst="roundRect">
            <a:avLst>
              <a:gd name="adj" fmla="val 12170"/>
            </a:avLst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chemeClr val="tx1"/>
            </a:solidFill>
          </a:ln>
        </p:spPr>
        <p:txBody>
          <a:bodyPr wrap="square" lIns="108000" tIns="0" rIns="0" bIns="0" rtlCol="0" anchor="ctr" anchorCtr="0">
            <a:noAutofit/>
          </a:bodyPr>
          <a:lstStyle/>
          <a:p>
            <a:pPr marL="176213" indent="-176213">
              <a:lnSpc>
                <a:spcPts val="1800"/>
              </a:lnSpc>
              <a:tabLst>
                <a:tab pos="93663" algn="l"/>
              </a:tabLst>
            </a:pP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第３回　新</a:t>
            </a:r>
            <a:r>
              <a:rPr kumimoji="1" lang="en-US" altLang="ja-JP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GD</a:t>
            </a: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推進本部会議（</a:t>
            </a:r>
            <a:r>
              <a:rPr kumimoji="1" lang="en-US" altLang="ja-JP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202</a:t>
            </a: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２年夏頃）</a:t>
            </a:r>
            <a:endParaRPr kumimoji="1"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176213" indent="-176213">
              <a:lnSpc>
                <a:spcPts val="1800"/>
              </a:lnSpc>
              <a:tabLst>
                <a:tab pos="93663" algn="l"/>
              </a:tabLst>
            </a:pP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・新しいまちづくりのグランドデザイン（案）について</a:t>
            </a:r>
            <a:endParaRPr kumimoji="1"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" name="下矢印 9"/>
          <p:cNvSpPr/>
          <p:nvPr/>
        </p:nvSpPr>
        <p:spPr>
          <a:xfrm>
            <a:off x="5100516" y="2692799"/>
            <a:ext cx="540000" cy="817832"/>
          </a:xfrm>
          <a:prstGeom prst="downArrow">
            <a:avLst>
              <a:gd name="adj1" fmla="val 50000"/>
              <a:gd name="adj2" fmla="val 2125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下矢印 10"/>
          <p:cNvSpPr/>
          <p:nvPr/>
        </p:nvSpPr>
        <p:spPr>
          <a:xfrm>
            <a:off x="5100516" y="4231443"/>
            <a:ext cx="540000" cy="765490"/>
          </a:xfrm>
          <a:prstGeom prst="downArrow">
            <a:avLst>
              <a:gd name="adj1" fmla="val 50000"/>
              <a:gd name="adj2" fmla="val 22954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584E0BA-A9FD-4A94-B448-A211C17F7630}"/>
              </a:ext>
            </a:extLst>
          </p:cNvPr>
          <p:cNvSpPr txBox="1"/>
          <p:nvPr/>
        </p:nvSpPr>
        <p:spPr>
          <a:xfrm>
            <a:off x="2184516" y="1202804"/>
            <a:ext cx="6372000" cy="46211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</a:ln>
        </p:spPr>
        <p:txBody>
          <a:bodyPr wrap="square" lIns="72000" tIns="0" rIns="0" bIns="0" rtlCol="0" anchor="ctr" anchorCtr="0">
            <a:noAutofit/>
          </a:bodyPr>
          <a:lstStyle/>
          <a:p>
            <a:pPr marL="176213" indent="-176213">
              <a:lnSpc>
                <a:spcPts val="1400"/>
              </a:lnSpc>
              <a:tabLst>
                <a:tab pos="93663" algn="l"/>
              </a:tabLst>
            </a:pPr>
            <a:r>
              <a:rPr kumimoji="1"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８月　副首都推進本部会議開催</a:t>
            </a:r>
            <a:endParaRPr kumimoji="1"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176213" indent="-176213">
              <a:lnSpc>
                <a:spcPts val="1400"/>
              </a:lnSpc>
              <a:tabLst>
                <a:tab pos="93663" algn="l"/>
              </a:tabLst>
            </a:pPr>
            <a:r>
              <a:rPr kumimoji="1"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・有識者懇話会、全市町村との個別意見交換、経済団体等との意見交換会等に着手</a:t>
            </a:r>
            <a:endParaRPr kumimoji="1"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584E0BA-A9FD-4A94-B448-A211C17F7630}"/>
              </a:ext>
            </a:extLst>
          </p:cNvPr>
          <p:cNvSpPr txBox="1"/>
          <p:nvPr/>
        </p:nvSpPr>
        <p:spPr>
          <a:xfrm>
            <a:off x="2184515" y="2959581"/>
            <a:ext cx="6372000" cy="2645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</a:ln>
        </p:spPr>
        <p:txBody>
          <a:bodyPr wrap="square" lIns="72000" tIns="0" rIns="0" bIns="0" rtlCol="0" anchor="ctr" anchorCtr="0">
            <a:noAutofit/>
          </a:bodyPr>
          <a:lstStyle/>
          <a:p>
            <a:pPr algn="ctr">
              <a:lnSpc>
                <a:spcPts val="1600"/>
              </a:lnSpc>
              <a:tabLst>
                <a:tab pos="93663" algn="l"/>
              </a:tabLst>
            </a:pPr>
            <a:r>
              <a:rPr kumimoji="1"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懇話会、意見交換会、個別ヒアリング等により、引き続き議論を深める。</a:t>
            </a:r>
            <a:endParaRPr kumimoji="1"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4" name="下矢印 13"/>
          <p:cNvSpPr/>
          <p:nvPr/>
        </p:nvSpPr>
        <p:spPr>
          <a:xfrm>
            <a:off x="5100516" y="5607946"/>
            <a:ext cx="540000" cy="517027"/>
          </a:xfrm>
          <a:prstGeom prst="downArrow">
            <a:avLst>
              <a:gd name="adj1" fmla="val 50000"/>
              <a:gd name="adj2" fmla="val 26481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584E0BA-A9FD-4A94-B448-A211C17F7630}"/>
              </a:ext>
            </a:extLst>
          </p:cNvPr>
          <p:cNvSpPr txBox="1"/>
          <p:nvPr/>
        </p:nvSpPr>
        <p:spPr>
          <a:xfrm>
            <a:off x="3276162" y="6227778"/>
            <a:ext cx="4188707" cy="235583"/>
          </a:xfrm>
          <a:prstGeom prst="rect">
            <a:avLst/>
          </a:prstGeom>
          <a:noFill/>
          <a:ln w="9525">
            <a:noFill/>
          </a:ln>
        </p:spPr>
        <p:txBody>
          <a:bodyPr wrap="square" lIns="36000" tIns="0" rIns="0" bIns="0" rtlCol="0" anchor="ctr" anchorCtr="0">
            <a:noAutofit/>
          </a:bodyPr>
          <a:lstStyle/>
          <a:p>
            <a:pPr marL="176213" indent="-176213" algn="ctr">
              <a:lnSpc>
                <a:spcPts val="1800"/>
              </a:lnSpc>
              <a:tabLst>
                <a:tab pos="93663" algn="l"/>
              </a:tabLst>
            </a:pP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必要な手続きを経て、</a:t>
            </a:r>
            <a:r>
              <a:rPr kumimoji="1" lang="en-US" altLang="ja-JP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2022</a:t>
            </a: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年内を目途に策定予定</a:t>
            </a:r>
            <a:endParaRPr kumimoji="1"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584E0BA-A9FD-4A94-B448-A211C17F7630}"/>
              </a:ext>
            </a:extLst>
          </p:cNvPr>
          <p:cNvSpPr txBox="1"/>
          <p:nvPr/>
        </p:nvSpPr>
        <p:spPr>
          <a:xfrm>
            <a:off x="2184516" y="4479516"/>
            <a:ext cx="6372000" cy="2894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</a:ln>
        </p:spPr>
        <p:txBody>
          <a:bodyPr wrap="square" lIns="72000" tIns="0" rIns="0" bIns="0" rtlCol="0" anchor="ctr" anchorCtr="0">
            <a:noAutofit/>
          </a:bodyPr>
          <a:lstStyle/>
          <a:p>
            <a:pPr algn="ctr">
              <a:lnSpc>
                <a:spcPts val="1600"/>
              </a:lnSpc>
              <a:tabLst>
                <a:tab pos="93663" algn="l"/>
              </a:tabLst>
            </a:pPr>
            <a:r>
              <a:rPr kumimoji="1"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懇話会、意見交換会、個別ヒアリング等により、引き続き議論を深める。</a:t>
            </a:r>
            <a:endParaRPr kumimoji="1"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7" name="スライド番号プレースホルダー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0BBC-4F40-48E0-ABDE-2560DC2FE617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84E0BA-A9FD-4A94-B448-A211C17F7630}"/>
              </a:ext>
            </a:extLst>
          </p:cNvPr>
          <p:cNvSpPr txBox="1"/>
          <p:nvPr/>
        </p:nvSpPr>
        <p:spPr>
          <a:xfrm>
            <a:off x="2184515" y="3639438"/>
            <a:ext cx="6372000" cy="540000"/>
          </a:xfrm>
          <a:prstGeom prst="roundRect">
            <a:avLst>
              <a:gd name="adj" fmla="val 12170"/>
            </a:avLst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chemeClr val="tx1"/>
            </a:solidFill>
          </a:ln>
        </p:spPr>
        <p:txBody>
          <a:bodyPr wrap="square" lIns="108000" tIns="0" rIns="0" bIns="0" rtlCol="0" anchor="ctr" anchorCtr="0">
            <a:noAutofit/>
          </a:bodyPr>
          <a:lstStyle/>
          <a:p>
            <a:pPr marL="176213" indent="-176213">
              <a:lnSpc>
                <a:spcPts val="1800"/>
              </a:lnSpc>
              <a:tabLst>
                <a:tab pos="93663" algn="l"/>
              </a:tabLst>
            </a:pP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第２回　新</a:t>
            </a:r>
            <a:r>
              <a:rPr kumimoji="1" lang="en-US" altLang="ja-JP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GD</a:t>
            </a: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推進本部会議（</a:t>
            </a:r>
            <a:r>
              <a:rPr kumimoji="1" lang="en-US" altLang="ja-JP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202</a:t>
            </a: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２年春頃）</a:t>
            </a:r>
            <a:endParaRPr kumimoji="1"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176213" indent="-176213">
              <a:lnSpc>
                <a:spcPts val="1800"/>
              </a:lnSpc>
              <a:tabLst>
                <a:tab pos="93663" algn="l"/>
              </a:tabLst>
            </a:pP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・新しいまちづくりのグランドデザイン中間とりまとめ（案）について</a:t>
            </a:r>
            <a:endParaRPr kumimoji="1"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1676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２．</a:t>
            </a:r>
            <a:r>
              <a:rPr lang="ja-JP" altLang="en-US" dirty="0" smtClean="0"/>
              <a:t>全体</a:t>
            </a:r>
            <a:r>
              <a:rPr lang="ja-JP" altLang="en-US" dirty="0"/>
              <a:t>構成のイメージ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0BBC-4F40-48E0-ABDE-2560DC2FE617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955573" y="1602738"/>
            <a:ext cx="8460000" cy="5004000"/>
          </a:xfrm>
          <a:prstGeom prst="rect">
            <a:avLst/>
          </a:prstGeom>
          <a:ln>
            <a:noFill/>
          </a:ln>
        </p:spPr>
        <p:txBody>
          <a:bodyPr vert="horz" lIns="72000" tIns="0" rIns="0" bIns="0" numCol="1" spcCol="216000" rtlCol="0" anchor="t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400"/>
              </a:lnSpc>
              <a:spcBef>
                <a:spcPts val="0"/>
              </a:spcBef>
            </a:pP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１．基本的な考え方・都市構造</a:t>
            </a:r>
            <a:endParaRPr lang="en-US" altLang="ja-JP" sz="2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l">
              <a:lnSpc>
                <a:spcPts val="2400"/>
              </a:lnSpc>
              <a:spcBef>
                <a:spcPts val="0"/>
              </a:spcBef>
            </a:pP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・将来像と目標</a:t>
            </a:r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261938" indent="-261938" algn="l">
              <a:lnSpc>
                <a:spcPts val="2400"/>
              </a:lnSpc>
              <a:spcBef>
                <a:spcPts val="0"/>
              </a:spcBef>
            </a:pP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・取組みの基本的な考え方</a:t>
            </a:r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273050" indent="-273050" algn="l">
              <a:lnSpc>
                <a:spcPts val="2400"/>
              </a:lnSpc>
              <a:spcBef>
                <a:spcPts val="0"/>
              </a:spcBef>
            </a:pP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・広域レベルと府域レベルでのめざすべき都市構造　　　など</a:t>
            </a:r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261938" indent="-261938" algn="l">
              <a:lnSpc>
                <a:spcPts val="2400"/>
              </a:lnSpc>
              <a:spcBef>
                <a:spcPts val="0"/>
              </a:spcBef>
            </a:pPr>
            <a:endParaRPr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261938" indent="-261938" algn="l">
              <a:lnSpc>
                <a:spcPts val="2400"/>
              </a:lnSpc>
              <a:spcBef>
                <a:spcPts val="0"/>
              </a:spcBef>
            </a:pP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２．まちづくりの方向性や重点的な取組み</a:t>
            </a:r>
            <a:endParaRPr lang="en-US" altLang="ja-JP" sz="2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261938" indent="-261938" algn="l">
              <a:lnSpc>
                <a:spcPts val="2400"/>
              </a:lnSpc>
              <a:spcBef>
                <a:spcPts val="0"/>
              </a:spcBef>
            </a:pP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・大阪の成長・発展をけん引する拠点の形成</a:t>
            </a:r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261938" indent="-261938" algn="l">
              <a:lnSpc>
                <a:spcPts val="2400"/>
              </a:lnSpc>
              <a:spcBef>
                <a:spcPts val="0"/>
              </a:spcBef>
            </a:pP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・新たな生活スタイルを先導するまちづくり</a:t>
            </a:r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261938" indent="-261938" algn="l">
              <a:lnSpc>
                <a:spcPts val="2400"/>
              </a:lnSpc>
              <a:spcBef>
                <a:spcPts val="0"/>
              </a:spcBef>
            </a:pP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・地域資源を活かした特色あるまちづくり</a:t>
            </a:r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261938" indent="-261938" algn="l">
              <a:lnSpc>
                <a:spcPts val="2400"/>
              </a:lnSpc>
              <a:spcBef>
                <a:spcPts val="0"/>
              </a:spcBef>
            </a:pP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・広域連携による地域活性化</a:t>
            </a:r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261938" indent="-261938" algn="l">
              <a:lnSpc>
                <a:spcPts val="2400"/>
              </a:lnSpc>
              <a:spcBef>
                <a:spcPts val="0"/>
              </a:spcBef>
            </a:pP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・基盤等の整備　　　など</a:t>
            </a:r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261938" indent="-261938" algn="l">
              <a:lnSpc>
                <a:spcPts val="2400"/>
              </a:lnSpc>
              <a:spcBef>
                <a:spcPts val="0"/>
              </a:spcBef>
            </a:pPr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l">
              <a:lnSpc>
                <a:spcPts val="2400"/>
              </a:lnSpc>
              <a:spcBef>
                <a:spcPts val="0"/>
              </a:spcBef>
            </a:pP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３．実現に向けた方策</a:t>
            </a:r>
            <a:endParaRPr lang="en-US" altLang="ja-JP" sz="2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265113" indent="-265113" algn="l">
              <a:lnSpc>
                <a:spcPts val="2400"/>
              </a:lnSpc>
              <a:spcBef>
                <a:spcPts val="0"/>
              </a:spcBef>
            </a:pP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・規制緩和等、民間活力を最大限活かすための仕組み</a:t>
            </a:r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265113" indent="-265113" algn="l">
              <a:lnSpc>
                <a:spcPts val="2400"/>
              </a:lnSpc>
              <a:spcBef>
                <a:spcPts val="0"/>
              </a:spcBef>
            </a:pP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・府、市町村、民間等の役割分担や推進体制</a:t>
            </a:r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265113" indent="-265113" algn="l">
              <a:lnSpc>
                <a:spcPts val="2400"/>
              </a:lnSpc>
              <a:spcBef>
                <a:spcPts val="0"/>
              </a:spcBef>
            </a:pP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・短期</a:t>
            </a:r>
            <a:r>
              <a:rPr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(2025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年</a:t>
            </a:r>
            <a:r>
              <a:rPr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)</a:t>
            </a:r>
            <a:r>
              <a:rPr lang="ja-JP" altLang="en-US" sz="1600" dirty="0" err="1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中期</a:t>
            </a:r>
            <a:r>
              <a:rPr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(2030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年</a:t>
            </a:r>
            <a:r>
              <a:rPr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)</a:t>
            </a:r>
            <a:r>
              <a:rPr lang="ja-JP" altLang="en-US" sz="1600" dirty="0" err="1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長期</a:t>
            </a:r>
            <a:r>
              <a:rPr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(2040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年</a:t>
            </a:r>
            <a:r>
              <a:rPr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)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を目標とした取組みのロードマップ　　　など</a:t>
            </a:r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52C45E6-6D32-4C86-969F-3A76E48DB191}"/>
              </a:ext>
            </a:extLst>
          </p:cNvPr>
          <p:cNvSpPr txBox="1"/>
          <p:nvPr/>
        </p:nvSpPr>
        <p:spPr>
          <a:xfrm>
            <a:off x="159606" y="864217"/>
            <a:ext cx="9648000" cy="5400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t" anchorCtr="0">
            <a:noAutofit/>
          </a:bodyPr>
          <a:lstStyle/>
          <a:p>
            <a:pPr marL="265113" indent="-265113">
              <a:lnSpc>
                <a:spcPts val="2000"/>
              </a:lnSpc>
              <a:spcAft>
                <a:spcPts val="300"/>
              </a:spcAft>
            </a:pPr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➢ 中間とりまとめに向け、グランドデザインの全体構成をイメージしつつ、以下の項目について、関係者との意見交換等を行い、検討を進める。</a:t>
            </a:r>
            <a:endParaRPr kumimoji="1"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8976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4027</TotalTime>
  <Words>398</Words>
  <Application>Microsoft Office PowerPoint</Application>
  <PresentationFormat>A4 210 x 297 mm</PresentationFormat>
  <Paragraphs>41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2" baseType="lpstr">
      <vt:lpstr>UD デジタル 教科書体 NK-B</vt:lpstr>
      <vt:lpstr>UD デジタル 教科書体 NK-R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今後の進め方</vt:lpstr>
      <vt:lpstr>１．策定スケジュール</vt:lpstr>
      <vt:lpstr>２．全体構成のイメージ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岩田　賢治</dc:creator>
  <cp:lastModifiedBy>岩田　賢治</cp:lastModifiedBy>
  <cp:revision>533</cp:revision>
  <cp:lastPrinted>2021-12-13T06:16:26Z</cp:lastPrinted>
  <dcterms:created xsi:type="dcterms:W3CDTF">2021-09-16T01:29:10Z</dcterms:created>
  <dcterms:modified xsi:type="dcterms:W3CDTF">2021-12-21T07:36:21Z</dcterms:modified>
</cp:coreProperties>
</file>