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25"/>
  </p:notesMasterIdLst>
  <p:sldIdLst>
    <p:sldId id="256" r:id="rId2"/>
    <p:sldId id="313" r:id="rId3"/>
    <p:sldId id="310" r:id="rId4"/>
    <p:sldId id="283" r:id="rId5"/>
    <p:sldId id="284" r:id="rId6"/>
    <p:sldId id="314" r:id="rId7"/>
    <p:sldId id="294" r:id="rId8"/>
    <p:sldId id="295" r:id="rId9"/>
    <p:sldId id="315" r:id="rId10"/>
    <p:sldId id="299" r:id="rId11"/>
    <p:sldId id="296" r:id="rId12"/>
    <p:sldId id="298" r:id="rId13"/>
    <p:sldId id="289" r:id="rId14"/>
    <p:sldId id="309" r:id="rId15"/>
    <p:sldId id="319" r:id="rId16"/>
    <p:sldId id="320" r:id="rId17"/>
    <p:sldId id="321" r:id="rId18"/>
    <p:sldId id="316" r:id="rId19"/>
    <p:sldId id="323" r:id="rId20"/>
    <p:sldId id="325" r:id="rId21"/>
    <p:sldId id="326" r:id="rId22"/>
    <p:sldId id="312" r:id="rId23"/>
    <p:sldId id="318" r:id="rId24"/>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AB91"/>
    <a:srgbClr val="D2D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55" autoAdjust="0"/>
    <p:restoredTop sz="94660"/>
  </p:normalViewPr>
  <p:slideViewPr>
    <p:cSldViewPr snapToGrid="0" showGuides="1">
      <p:cViewPr varScale="1">
        <p:scale>
          <a:sx n="74" d="100"/>
          <a:sy n="74" d="100"/>
        </p:scale>
        <p:origin x="1374" y="72"/>
      </p:cViewPr>
      <p:guideLst>
        <p:guide orient="horz" pos="3906"/>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047" cy="341936"/>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67" y="0"/>
            <a:ext cx="4307047" cy="341936"/>
          </a:xfrm>
          <a:prstGeom prst="rect">
            <a:avLst/>
          </a:prstGeom>
        </p:spPr>
        <p:txBody>
          <a:bodyPr vert="horz" lIns="91433" tIns="45717" rIns="91433" bIns="45717" rtlCol="0"/>
          <a:lstStyle>
            <a:lvl1pPr algn="r">
              <a:defRPr sz="1200"/>
            </a:lvl1pPr>
          </a:lstStyle>
          <a:p>
            <a:fld id="{7F2F2291-519C-44BD-97B9-53D389972E7E}" type="datetimeFigureOut">
              <a:rPr kumimoji="1" lang="ja-JP" altLang="en-US" smtClean="0"/>
              <a:t>2021/12/24</a:t>
            </a:fld>
            <a:endParaRPr kumimoji="1" lang="ja-JP" altLang="en-US"/>
          </a:p>
        </p:txBody>
      </p:sp>
      <p:sp>
        <p:nvSpPr>
          <p:cNvPr id="4" name="スライド イメージ プレースホルダー 3"/>
          <p:cNvSpPr>
            <a:spLocks noGrp="1" noRot="1" noChangeAspect="1"/>
          </p:cNvSpPr>
          <p:nvPr>
            <p:ph type="sldImg" idx="2"/>
          </p:nvPr>
        </p:nvSpPr>
        <p:spPr>
          <a:xfrm>
            <a:off x="3311525" y="850900"/>
            <a:ext cx="3316288" cy="229711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993935" y="3275966"/>
            <a:ext cx="7951470" cy="2680335"/>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266"/>
            <a:ext cx="4307047" cy="341935"/>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67" y="6465266"/>
            <a:ext cx="4307047" cy="341935"/>
          </a:xfrm>
          <a:prstGeom prst="rect">
            <a:avLst/>
          </a:prstGeom>
        </p:spPr>
        <p:txBody>
          <a:bodyPr vert="horz" lIns="91433" tIns="45717" rIns="91433" bIns="45717" rtlCol="0" anchor="b"/>
          <a:lstStyle>
            <a:lvl1pPr algn="r">
              <a:defRPr sz="1200"/>
            </a:lvl1pPr>
          </a:lstStyle>
          <a:p>
            <a:fld id="{420D4F48-6FA4-419A-BC22-F49808A3C757}" type="slidenum">
              <a:rPr kumimoji="1" lang="ja-JP" altLang="en-US" smtClean="0"/>
              <a:t>‹#›</a:t>
            </a:fld>
            <a:endParaRPr kumimoji="1" lang="ja-JP" altLang="en-US"/>
          </a:p>
        </p:txBody>
      </p:sp>
    </p:spTree>
    <p:extLst>
      <p:ext uri="{BB962C8B-B14F-4D97-AF65-F5344CB8AC3E}">
        <p14:creationId xmlns:p14="http://schemas.microsoft.com/office/powerpoint/2010/main" val="23424643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20D4F48-6FA4-419A-BC22-F49808A3C757}" type="slidenum">
              <a:rPr kumimoji="1" lang="ja-JP" altLang="en-US" smtClean="0"/>
              <a:t>21</a:t>
            </a:fld>
            <a:endParaRPr kumimoji="1" lang="ja-JP" altLang="en-US"/>
          </a:p>
        </p:txBody>
      </p:sp>
    </p:spTree>
    <p:extLst>
      <p:ext uri="{BB962C8B-B14F-4D97-AF65-F5344CB8AC3E}">
        <p14:creationId xmlns:p14="http://schemas.microsoft.com/office/powerpoint/2010/main" val="279064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20D4F48-6FA4-419A-BC22-F49808A3C757}" type="slidenum">
              <a:rPr kumimoji="1" lang="ja-JP" altLang="en-US" smtClean="0"/>
              <a:t>22</a:t>
            </a:fld>
            <a:endParaRPr kumimoji="1" lang="ja-JP" altLang="en-US"/>
          </a:p>
        </p:txBody>
      </p:sp>
    </p:spTree>
    <p:extLst>
      <p:ext uri="{BB962C8B-B14F-4D97-AF65-F5344CB8AC3E}">
        <p14:creationId xmlns:p14="http://schemas.microsoft.com/office/powerpoint/2010/main" val="309726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34975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26115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78784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49015"/>
            <a:ext cx="9906000" cy="360000"/>
          </a:xfrm>
          <a:solidFill>
            <a:schemeClr val="accent1">
              <a:lumMod val="60000"/>
              <a:lumOff val="40000"/>
            </a:schemeClr>
          </a:solidFill>
          <a:scene3d>
            <a:camera prst="orthographicFront"/>
            <a:lightRig rig="threePt" dir="t"/>
          </a:scene3d>
          <a:sp3d>
            <a:bevelT/>
          </a:sp3d>
        </p:spPr>
        <p:txBody>
          <a:bodyPr lIns="108000" tIns="0" rIns="0" bIns="0">
            <a:noAutofit/>
          </a:bodyPr>
          <a:lstStyle>
            <a:lvl1pPr>
              <a:lnSpc>
                <a:spcPts val="2600"/>
              </a:lnSpc>
              <a:defRPr sz="1800">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9395790" y="6466371"/>
            <a:ext cx="496957" cy="365125"/>
          </a:xfrm>
        </p:spPr>
        <p:txBody>
          <a:bodyPr/>
          <a:lstStyle>
            <a:lvl1pPr>
              <a:defRPr sz="900">
                <a:latin typeface="UD デジタル 教科書体 NK-R" panose="02020400000000000000" pitchFamily="18" charset="-128"/>
                <a:ea typeface="UD デジタル 教科書体 NK-R" panose="02020400000000000000" pitchFamily="18" charset="-128"/>
              </a:defRPr>
            </a:lvl1pPr>
          </a:lstStyle>
          <a:p>
            <a:fld id="{702E0BBC-4F40-48E0-ABDE-2560DC2FE617}" type="slidenum">
              <a:rPr kumimoji="1" lang="ja-JP" altLang="en-US" smtClean="0"/>
              <a:pPr/>
              <a:t>‹#›</a:t>
            </a:fld>
            <a:endParaRPr kumimoji="1" lang="ja-JP" altLang="en-US"/>
          </a:p>
        </p:txBody>
      </p:sp>
    </p:spTree>
    <p:extLst>
      <p:ext uri="{BB962C8B-B14F-4D97-AF65-F5344CB8AC3E}">
        <p14:creationId xmlns:p14="http://schemas.microsoft.com/office/powerpoint/2010/main" val="94903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39877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01455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399635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93364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412212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296419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24470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E0BBC-4F40-48E0-ABDE-2560DC2FE617}" type="slidenum">
              <a:rPr kumimoji="1" lang="ja-JP" altLang="en-US" smtClean="0"/>
              <a:t>‹#›</a:t>
            </a:fld>
            <a:endParaRPr kumimoji="1" lang="ja-JP" altLang="en-US"/>
          </a:p>
        </p:txBody>
      </p:sp>
    </p:spTree>
    <p:extLst>
      <p:ext uri="{BB962C8B-B14F-4D97-AF65-F5344CB8AC3E}">
        <p14:creationId xmlns:p14="http://schemas.microsoft.com/office/powerpoint/2010/main" val="161539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emf"/><Relationship Id="rId4" Type="http://schemas.openxmlformats.org/officeDocument/2006/relationships/image" Target="../media/image7.emf"/><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3082" y="2086505"/>
            <a:ext cx="9574306" cy="1062598"/>
          </a:xfrm>
        </p:spPr>
        <p:txBody>
          <a:bodyPr lIns="0" tIns="0" rIns="0" bIns="0" anchor="ctr" anchorCtr="0">
            <a:noAutofit/>
          </a:bodyPr>
          <a:lstStyle/>
          <a:p>
            <a:r>
              <a:rPr lang="ja-JP" altLang="en-US" sz="3200" dirty="0">
                <a:latin typeface="UD デジタル 教科書体 NK-B" panose="02020700000000000000" pitchFamily="18" charset="-128"/>
                <a:ea typeface="UD デジタル 教科書体 NK-B" panose="02020700000000000000" pitchFamily="18" charset="-128"/>
              </a:rPr>
              <a:t>新しいまちづくりのグランドデザインの策定に向けて</a:t>
            </a:r>
            <a:endParaRPr kumimoji="1"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4" name="サブタイトル 2"/>
          <p:cNvSpPr txBox="1">
            <a:spLocks/>
          </p:cNvSpPr>
          <p:nvPr/>
        </p:nvSpPr>
        <p:spPr>
          <a:xfrm>
            <a:off x="4770345" y="6242797"/>
            <a:ext cx="5037043" cy="490257"/>
          </a:xfrm>
          <a:prstGeom prst="rect">
            <a:avLst/>
          </a:prstGeom>
          <a:ln>
            <a:noFill/>
          </a:ln>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2000"/>
              </a:lnSpc>
              <a:spcBef>
                <a:spcPts val="0"/>
              </a:spcBef>
            </a:pPr>
            <a:r>
              <a:rPr lang="ja-JP" altLang="en-US" sz="1200" dirty="0" smtClean="0">
                <a:latin typeface="UD デジタル 教科書体 NK-R" panose="02020400000000000000" pitchFamily="18" charset="-128"/>
                <a:ea typeface="UD デジタル 教科書体 NK-R" panose="02020400000000000000" pitchFamily="18" charset="-128"/>
              </a:rPr>
              <a:t>２０２１年</a:t>
            </a:r>
            <a:r>
              <a:rPr lang="en-US" altLang="ja-JP" sz="1200" dirty="0">
                <a:latin typeface="UD デジタル 教科書体 NK-R" panose="02020400000000000000" pitchFamily="18" charset="-128"/>
                <a:ea typeface="UD デジタル 教科書体 NK-R" panose="02020400000000000000" pitchFamily="18" charset="-128"/>
              </a:rPr>
              <a:t>12</a:t>
            </a:r>
            <a:r>
              <a:rPr lang="ja-JP" altLang="en-US" sz="1200" dirty="0">
                <a:latin typeface="UD デジタル 教科書体 NK-R" panose="02020400000000000000" pitchFamily="18" charset="-128"/>
                <a:ea typeface="UD デジタル 教科書体 NK-R" panose="02020400000000000000" pitchFamily="18" charset="-128"/>
              </a:rPr>
              <a:t>月</a:t>
            </a:r>
            <a:r>
              <a:rPr lang="en-US" altLang="ja-JP" sz="1200" dirty="0">
                <a:latin typeface="UD デジタル 教科書体 NK-R" panose="02020400000000000000" pitchFamily="18" charset="-128"/>
                <a:ea typeface="UD デジタル 教科書体 NK-R" panose="02020400000000000000" pitchFamily="18" charset="-128"/>
              </a:rPr>
              <a:t>24</a:t>
            </a:r>
            <a:r>
              <a:rPr lang="ja-JP" altLang="en-US" sz="1200" dirty="0">
                <a:latin typeface="UD デジタル 教科書体 NK-R" panose="02020400000000000000" pitchFamily="18" charset="-128"/>
                <a:ea typeface="UD デジタル 教科書体 NK-R" panose="02020400000000000000" pitchFamily="18" charset="-128"/>
              </a:rPr>
              <a:t>日　第１回新しいまちづくりのグランドデザイン推進本部会議</a:t>
            </a:r>
          </a:p>
        </p:txBody>
      </p:sp>
      <p:sp>
        <p:nvSpPr>
          <p:cNvPr id="5" name="サブタイトル 2"/>
          <p:cNvSpPr txBox="1">
            <a:spLocks/>
          </p:cNvSpPr>
          <p:nvPr/>
        </p:nvSpPr>
        <p:spPr>
          <a:xfrm>
            <a:off x="3225395" y="3743497"/>
            <a:ext cx="5464775" cy="771203"/>
          </a:xfrm>
          <a:prstGeom prst="rect">
            <a:avLst/>
          </a:prstGeom>
          <a:ln>
            <a:noFill/>
          </a:ln>
        </p:spPr>
        <p:txBody>
          <a:bodyPr vert="horz" lIns="7200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3000"/>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１．グランドデザインの検討状況</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3000"/>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２．グランドデザインの大きな方</a:t>
            </a:r>
            <a:r>
              <a:rPr lang="ja-JP" altLang="en-US" sz="1800" dirty="0" smtClean="0">
                <a:latin typeface="UD デジタル 教科書体 NK-R" panose="02020400000000000000" pitchFamily="18" charset="-128"/>
                <a:ea typeface="UD デジタル 教科書体 NK-R" panose="02020400000000000000" pitchFamily="18" charset="-128"/>
              </a:rPr>
              <a:t>向性</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 name="タイトル 3">
            <a:extLst>
              <a:ext uri="{FF2B5EF4-FFF2-40B4-BE49-F238E27FC236}">
                <a16:creationId xmlns:a16="http://schemas.microsoft.com/office/drawing/2014/main" id="{B10D61E3-607E-4321-B4CC-BB6AF034C587}"/>
              </a:ext>
            </a:extLst>
          </p:cNvPr>
          <p:cNvSpPr txBox="1">
            <a:spLocks/>
          </p:cNvSpPr>
          <p:nvPr/>
        </p:nvSpPr>
        <p:spPr>
          <a:xfrm>
            <a:off x="7844170" y="567405"/>
            <a:ext cx="1692000" cy="468000"/>
          </a:xfrm>
          <a:prstGeom prst="rect">
            <a:avLst/>
          </a:prstGeom>
          <a:ln>
            <a:solidFill>
              <a:schemeClr val="tx1"/>
            </a:solidFill>
          </a:ln>
        </p:spPr>
        <p:txBody>
          <a:bodyPr vert="horz" lIns="91440" tIns="0" rIns="91440" bIns="0" rtlCol="0" anchor="ctr" anchorCtr="0">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2800"/>
              </a:lnSpc>
            </a:pPr>
            <a:r>
              <a:rPr lang="ja-JP" altLang="en-US" sz="2000" dirty="0">
                <a:latin typeface="メイリオ" panose="020B0604030504040204" pitchFamily="50" charset="-128"/>
                <a:ea typeface="メイリオ" panose="020B0604030504040204" pitchFamily="50" charset="-128"/>
              </a:rPr>
              <a:t>資料１</a:t>
            </a:r>
          </a:p>
        </p:txBody>
      </p:sp>
    </p:spTree>
    <p:extLst>
      <p:ext uri="{BB962C8B-B14F-4D97-AF65-F5344CB8AC3E}">
        <p14:creationId xmlns:p14="http://schemas.microsoft.com/office/powerpoint/2010/main" val="1266040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665031" y="2978808"/>
            <a:ext cx="4301728" cy="2783310"/>
            <a:chOff x="525543" y="2717800"/>
            <a:chExt cx="4160757" cy="2748938"/>
          </a:xfrm>
        </p:grpSpPr>
        <p:pic>
          <p:nvPicPr>
            <p:cNvPr id="12" name="図 11"/>
            <p:cNvPicPr>
              <a:picLocks noChangeAspect="1"/>
            </p:cNvPicPr>
            <p:nvPr/>
          </p:nvPicPr>
          <p:blipFill rotWithShape="1">
            <a:blip r:embed="rId2"/>
            <a:srcRect t="-317"/>
            <a:stretch/>
          </p:blipFill>
          <p:spPr>
            <a:xfrm>
              <a:off x="525543" y="2717800"/>
              <a:ext cx="4160757" cy="2748938"/>
            </a:xfrm>
            <a:prstGeom prst="rect">
              <a:avLst/>
            </a:prstGeom>
          </p:spPr>
        </p:pic>
        <p:sp>
          <p:nvSpPr>
            <p:cNvPr id="14" name="正方形/長方形 13"/>
            <p:cNvSpPr/>
            <p:nvPr/>
          </p:nvSpPr>
          <p:spPr>
            <a:xfrm>
              <a:off x="525543" y="2717800"/>
              <a:ext cx="763507"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p:txBody>
          <a:bodyPr/>
          <a:lstStyle/>
          <a:p>
            <a:r>
              <a:rPr lang="ja-JP" altLang="en-US" dirty="0"/>
              <a:t>（３）検討項目の現状　</a:t>
            </a:r>
            <a:r>
              <a:rPr lang="ja-JP" altLang="en-US" dirty="0" smtClean="0"/>
              <a:t>⑤</a:t>
            </a:r>
            <a:r>
              <a:rPr lang="ja-JP" altLang="en-US" b="1" dirty="0"/>
              <a:t>新しい生活スタイルの先導</a:t>
            </a:r>
            <a:r>
              <a:rPr lang="ja-JP" altLang="en-US" b="1" dirty="0" smtClean="0"/>
              <a:t>、超高齢社会に対応したまちづくり・住</a:t>
            </a:r>
            <a:r>
              <a:rPr lang="ja-JP" altLang="en-US" b="1" dirty="0"/>
              <a:t>環境の整備</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9</a:t>
            </a:fld>
            <a:endParaRPr kumimoji="1" lang="ja-JP" altLang="en-US"/>
          </a:p>
        </p:txBody>
      </p:sp>
      <p:sp>
        <p:nvSpPr>
          <p:cNvPr id="6" name="テキスト ボックス 5">
            <a:extLst>
              <a:ext uri="{FF2B5EF4-FFF2-40B4-BE49-F238E27FC236}">
                <a16:creationId xmlns:a16="http://schemas.microsoft.com/office/drawing/2014/main" id="{C3775C30-09D0-4E5B-9B49-648C10BA35E0}"/>
              </a:ext>
            </a:extLst>
          </p:cNvPr>
          <p:cNvSpPr txBox="1"/>
          <p:nvPr/>
        </p:nvSpPr>
        <p:spPr>
          <a:xfrm>
            <a:off x="233445" y="846935"/>
            <a:ext cx="9506154" cy="1459654"/>
          </a:xfrm>
          <a:prstGeom prst="rect">
            <a:avLst/>
          </a:prstGeom>
          <a:noFill/>
          <a:ln>
            <a:noFill/>
          </a:ln>
        </p:spPr>
        <p:txBody>
          <a:bodyPr wrap="square" lIns="0" tIns="0" rIns="0" bIns="0" rtlCol="0" anchor="t" anchorCtr="0">
            <a:noAutofit/>
          </a:bodyPr>
          <a:lstStyle/>
          <a:p>
            <a:pPr marL="95250" indent="-9525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・泉北</a:t>
            </a:r>
            <a:r>
              <a:rPr kumimoji="1" lang="en-US" altLang="ja-JP" sz="1600" dirty="0">
                <a:latin typeface="UD デジタル 教科書体 NK-R" panose="02020400000000000000" pitchFamily="18" charset="-128"/>
                <a:ea typeface="UD デジタル 教科書体 NK-R" panose="02020400000000000000" pitchFamily="18" charset="-128"/>
              </a:rPr>
              <a:t>NT</a:t>
            </a:r>
            <a:r>
              <a:rPr kumimoji="1" lang="ja-JP" altLang="en-US" sz="1600" dirty="0">
                <a:latin typeface="UD デジタル 教科書体 NK-R" panose="02020400000000000000" pitchFamily="18" charset="-128"/>
                <a:ea typeface="UD デジタル 教科書体 NK-R" panose="02020400000000000000" pitchFamily="18" charset="-128"/>
              </a:rPr>
              <a:t>や河内長野市南花台等において、</a:t>
            </a:r>
            <a:r>
              <a:rPr kumimoji="1" lang="en-US" altLang="ja-JP" sz="1600" dirty="0">
                <a:latin typeface="UD デジタル 教科書体 NK-R" panose="02020400000000000000" pitchFamily="18" charset="-128"/>
                <a:ea typeface="UD デジタル 教科書体 NK-R" panose="02020400000000000000" pitchFamily="18" charset="-128"/>
              </a:rPr>
              <a:t>ICT</a:t>
            </a:r>
            <a:r>
              <a:rPr kumimoji="1" lang="ja-JP" altLang="en-US" sz="1600" dirty="0">
                <a:latin typeface="UD デジタル 教科書体 NK-R" panose="02020400000000000000" pitchFamily="18" charset="-128"/>
                <a:ea typeface="UD デジタル 教科書体 NK-R" panose="02020400000000000000" pitchFamily="18" charset="-128"/>
              </a:rPr>
              <a:t>技術等の先端技術を活用し</a:t>
            </a:r>
            <a:r>
              <a:rPr kumimoji="1" lang="ja-JP" altLang="en-US" sz="1600" dirty="0" smtClean="0">
                <a:latin typeface="UD デジタル 教科書体 NK-R" panose="02020400000000000000" pitchFamily="18" charset="-128"/>
                <a:ea typeface="UD デジタル 教科書体 NK-R" panose="02020400000000000000" pitchFamily="18" charset="-128"/>
              </a:rPr>
              <a:t>、高齢化の進展をはじめとした様々</a:t>
            </a:r>
            <a:r>
              <a:rPr kumimoji="1" lang="ja-JP" altLang="en-US" sz="1600" dirty="0">
                <a:latin typeface="UD デジタル 教科書体 NK-R" panose="02020400000000000000" pitchFamily="18" charset="-128"/>
                <a:ea typeface="UD デジタル 教科書体 NK-R" panose="02020400000000000000" pitchFamily="18" charset="-128"/>
              </a:rPr>
              <a:t>な地域課題の解決を図るとともに、住民の利便性と生活の質の向上をめざす「スマートシティ」の取組みが進められている。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1938" indent="-261938">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モデル的取組みの横展開など、テクノロジーの積極的な導入、スマートシティの取組み等による郊外住宅地や主要駅周辺等の再生について検討を進める。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3927CE3F-BCF8-4AE8-B9D7-82C067277E29}"/>
              </a:ext>
            </a:extLst>
          </p:cNvPr>
          <p:cNvSpPr txBox="1"/>
          <p:nvPr/>
        </p:nvSpPr>
        <p:spPr>
          <a:xfrm>
            <a:off x="1414997" y="2479419"/>
            <a:ext cx="2819600"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泉北ニュータウンにおける取組み</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9" name="テキスト ボックス 8">
            <a:extLst>
              <a:ext uri="{FF2B5EF4-FFF2-40B4-BE49-F238E27FC236}">
                <a16:creationId xmlns:a16="http://schemas.microsoft.com/office/drawing/2014/main" id="{F4CC260B-F967-46C1-A24D-7CFC04711962}"/>
              </a:ext>
            </a:extLst>
          </p:cNvPr>
          <p:cNvSpPr txBox="1"/>
          <p:nvPr/>
        </p:nvSpPr>
        <p:spPr>
          <a:xfrm>
            <a:off x="5776414" y="2464772"/>
            <a:ext cx="3209259"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河内長野市南花台における取組み</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7" name="正方形/長方形 16">
            <a:extLst>
              <a:ext uri="{FF2B5EF4-FFF2-40B4-BE49-F238E27FC236}">
                <a16:creationId xmlns:a16="http://schemas.microsoft.com/office/drawing/2014/main" id="{63156842-7D42-4AE2-BE23-ACE866123C08}"/>
              </a:ext>
            </a:extLst>
          </p:cNvPr>
          <p:cNvSpPr/>
          <p:nvPr/>
        </p:nvSpPr>
        <p:spPr>
          <a:xfrm>
            <a:off x="1176035" y="6103767"/>
            <a:ext cx="3058562" cy="215444"/>
          </a:xfrm>
          <a:prstGeom prst="rect">
            <a:avLst/>
          </a:prstGeom>
          <a:solidFill>
            <a:schemeClr val="bg1"/>
          </a:solidFill>
        </p:spPr>
        <p:txBody>
          <a:bodyPr wrap="square">
            <a:spAutoFit/>
          </a:bodyPr>
          <a:lstStyle/>
          <a:p>
            <a:pPr algn="ctr"/>
            <a:r>
              <a:rPr lang="ja-JP" altLang="en-US" sz="800" dirty="0"/>
              <a:t>出典： 「</a:t>
            </a:r>
            <a:r>
              <a:rPr lang="en-US" altLang="ja-JP" sz="800" dirty="0"/>
              <a:t>SENBOKU New Design</a:t>
            </a:r>
            <a:r>
              <a:rPr lang="ja-JP" altLang="en-US" sz="800" dirty="0"/>
              <a:t>」堺市（</a:t>
            </a:r>
            <a:r>
              <a:rPr lang="en-US" altLang="ja-JP" sz="800" dirty="0"/>
              <a:t>2021</a:t>
            </a:r>
            <a:r>
              <a:rPr lang="ja-JP" altLang="en-US" sz="800" dirty="0"/>
              <a:t>年</a:t>
            </a:r>
            <a:r>
              <a:rPr lang="en-US" altLang="ja-JP" sz="800" dirty="0"/>
              <a:t>5</a:t>
            </a:r>
            <a:r>
              <a:rPr lang="ja-JP" altLang="en-US" sz="800" dirty="0"/>
              <a:t>月策定）より </a:t>
            </a:r>
            <a:endParaRPr lang="en-US" altLang="ja-JP" sz="800" dirty="0"/>
          </a:p>
        </p:txBody>
      </p:sp>
      <p:pic>
        <p:nvPicPr>
          <p:cNvPr id="18" name="図 17"/>
          <p:cNvPicPr>
            <a:picLocks noChangeAspect="1"/>
          </p:cNvPicPr>
          <p:nvPr/>
        </p:nvPicPr>
        <p:blipFill>
          <a:blip r:embed="rId3"/>
          <a:stretch>
            <a:fillRect/>
          </a:stretch>
        </p:blipFill>
        <p:spPr>
          <a:xfrm>
            <a:off x="6299767" y="2803215"/>
            <a:ext cx="2350286" cy="3361878"/>
          </a:xfrm>
          <a:prstGeom prst="rect">
            <a:avLst/>
          </a:prstGeom>
        </p:spPr>
      </p:pic>
      <p:sp>
        <p:nvSpPr>
          <p:cNvPr id="19" name="正方形/長方形 18">
            <a:extLst>
              <a:ext uri="{FF2B5EF4-FFF2-40B4-BE49-F238E27FC236}">
                <a16:creationId xmlns:a16="http://schemas.microsoft.com/office/drawing/2014/main" id="{63156842-7D42-4AE2-BE23-ACE866123C08}"/>
              </a:ext>
            </a:extLst>
          </p:cNvPr>
          <p:cNvSpPr/>
          <p:nvPr/>
        </p:nvSpPr>
        <p:spPr>
          <a:xfrm>
            <a:off x="5045133" y="6211489"/>
            <a:ext cx="4513944" cy="215444"/>
          </a:xfrm>
          <a:prstGeom prst="rect">
            <a:avLst/>
          </a:prstGeom>
          <a:solidFill>
            <a:schemeClr val="bg1"/>
          </a:solidFill>
        </p:spPr>
        <p:txBody>
          <a:bodyPr wrap="square">
            <a:spAutoFit/>
          </a:bodyPr>
          <a:lstStyle/>
          <a:p>
            <a:pPr algn="ctr"/>
            <a:r>
              <a:rPr lang="ja-JP" altLang="en-US" sz="800" dirty="0"/>
              <a:t>出典： 「河内長野市スーパーシティ構想　再提案書」河内長野市（</a:t>
            </a:r>
            <a:r>
              <a:rPr lang="en-US" altLang="ja-JP" sz="800" dirty="0"/>
              <a:t>2021</a:t>
            </a:r>
            <a:r>
              <a:rPr lang="ja-JP" altLang="en-US" sz="800" dirty="0"/>
              <a:t>年</a:t>
            </a:r>
            <a:r>
              <a:rPr lang="en-US" altLang="ja-JP" sz="800" dirty="0"/>
              <a:t>10</a:t>
            </a:r>
            <a:r>
              <a:rPr lang="ja-JP" altLang="en-US" sz="800" dirty="0"/>
              <a:t>月）より </a:t>
            </a:r>
            <a:endParaRPr lang="en-US" altLang="ja-JP" sz="800" dirty="0"/>
          </a:p>
        </p:txBody>
      </p:sp>
    </p:spTree>
    <p:extLst>
      <p:ext uri="{BB962C8B-B14F-4D97-AF65-F5344CB8AC3E}">
        <p14:creationId xmlns:p14="http://schemas.microsoft.com/office/powerpoint/2010/main" val="86764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stretch>
            <a:fillRect/>
          </a:stretch>
        </p:blipFill>
        <p:spPr>
          <a:xfrm>
            <a:off x="3015870" y="2018334"/>
            <a:ext cx="3858300" cy="4809654"/>
          </a:xfrm>
          <a:prstGeom prst="rect">
            <a:avLst/>
          </a:prstGeom>
        </p:spPr>
      </p:pic>
      <p:sp>
        <p:nvSpPr>
          <p:cNvPr id="2" name="タイトル 1"/>
          <p:cNvSpPr>
            <a:spLocks noGrp="1"/>
          </p:cNvSpPr>
          <p:nvPr>
            <p:ph type="title"/>
          </p:nvPr>
        </p:nvSpPr>
        <p:spPr/>
        <p:txBody>
          <a:bodyPr/>
          <a:lstStyle/>
          <a:p>
            <a:r>
              <a:rPr lang="ja-JP" altLang="en-US" dirty="0"/>
              <a:t>（３）検討項目の現状　⑥</a:t>
            </a:r>
            <a:r>
              <a:rPr lang="ja-JP" altLang="en-US" b="1" dirty="0"/>
              <a:t>広域連携による地域活性化</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10</a:t>
            </a:fld>
            <a:endParaRPr kumimoji="1" lang="ja-JP" altLang="en-US"/>
          </a:p>
        </p:txBody>
      </p:sp>
      <p:sp>
        <p:nvSpPr>
          <p:cNvPr id="5" name="正方形/長方形 4"/>
          <p:cNvSpPr/>
          <p:nvPr/>
        </p:nvSpPr>
        <p:spPr>
          <a:xfrm>
            <a:off x="298004" y="4246286"/>
            <a:ext cx="2712766" cy="276999"/>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lang="ja-JP" altLang="en-US" sz="900" kern="0" dirty="0">
                <a:latin typeface="Meiryo UI" panose="020B0604030504040204" pitchFamily="50" charset="-128"/>
                <a:ea typeface="Meiryo UI" panose="020B0604030504040204" pitchFamily="50" charset="-128"/>
                <a:cs typeface="Meiryo UI" panose="020B0604030504040204" pitchFamily="50" charset="-128"/>
              </a:rPr>
              <a:t>堺旧港親水護岸で交流空間の創出に向けた社会実験</a:t>
            </a:r>
            <a:endParaRPr lang="en-US" altLang="ja-JP" sz="900" kern="0" dirty="0">
              <a:latin typeface="Meiryo UI" panose="020B0604030504040204" pitchFamily="50" charset="-128"/>
              <a:ea typeface="Meiryo UI" panose="020B0604030504040204" pitchFamily="50" charset="-128"/>
              <a:cs typeface="Meiryo UI" panose="020B0604030504040204" pitchFamily="50" charset="-128"/>
            </a:endParaRPr>
          </a:p>
          <a:p>
            <a:pPr lvl="0" algn="ctr" defTabSz="830796" fontAlgn="base">
              <a:spcBef>
                <a:spcPct val="0"/>
              </a:spcBef>
              <a:spcAft>
                <a:spcPct val="0"/>
              </a:spcAft>
              <a:defRPr/>
            </a:pP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出典：堺市</a:t>
            </a:r>
            <a:r>
              <a:rPr kumimoji="0" lang="en-US" altLang="ja-JP"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より</a:t>
            </a:r>
          </a:p>
        </p:txBody>
      </p:sp>
      <p:sp>
        <p:nvSpPr>
          <p:cNvPr id="7" name="正方形/長方形 6"/>
          <p:cNvSpPr/>
          <p:nvPr/>
        </p:nvSpPr>
        <p:spPr>
          <a:xfrm>
            <a:off x="318261" y="2208827"/>
            <a:ext cx="2682185" cy="252000"/>
          </a:xfrm>
          <a:prstGeom prst="rect">
            <a:avLst/>
          </a:prstGeom>
          <a:solidFill>
            <a:schemeClr val="accent5">
              <a:lumMod val="40000"/>
              <a:lumOff val="60000"/>
            </a:schemeClr>
          </a:solidFill>
          <a:ln w="9525">
            <a:noFill/>
          </a:ln>
        </p:spPr>
        <p:txBody>
          <a:bodyPr wrap="square" lIns="0" tIns="0" rIns="0" bIns="0" anchor="ctr" anchorCtr="0">
            <a:noAutofit/>
          </a:bodyPr>
          <a:lstStyle/>
          <a:p>
            <a:pPr algn="ctr"/>
            <a:r>
              <a:rPr lang="ja-JP" altLang="en-US" sz="1400" spc="-40" dirty="0">
                <a:latin typeface="UD デジタル 教科書体 NK-B" panose="02020700000000000000" pitchFamily="18" charset="-128"/>
                <a:ea typeface="UD デジタル 教科書体 NK-B" panose="02020700000000000000" pitchFamily="18" charset="-128"/>
              </a:rPr>
              <a:t>大阪広域ベイエリアまちづくり  </a:t>
            </a:r>
            <a:endParaRPr lang="en-US" altLang="ja-JP" sz="1400" spc="-40" dirty="0">
              <a:latin typeface="UD デジタル 教科書体 NK-B" panose="02020700000000000000" pitchFamily="18" charset="-128"/>
              <a:ea typeface="UD デジタル 教科書体 NK-B" panose="02020700000000000000" pitchFamily="18" charset="-128"/>
            </a:endParaRPr>
          </a:p>
        </p:txBody>
      </p:sp>
      <p:grpSp>
        <p:nvGrpSpPr>
          <p:cNvPr id="80" name="グループ化 79">
            <a:extLst>
              <a:ext uri="{FF2B5EF4-FFF2-40B4-BE49-F238E27FC236}">
                <a16:creationId xmlns:a16="http://schemas.microsoft.com/office/drawing/2014/main" id="{1B9085C5-F1E3-4017-B9A9-042F1F1DE98C}"/>
              </a:ext>
            </a:extLst>
          </p:cNvPr>
          <p:cNvGrpSpPr/>
          <p:nvPr/>
        </p:nvGrpSpPr>
        <p:grpSpPr>
          <a:xfrm>
            <a:off x="6871748" y="2208594"/>
            <a:ext cx="2737838" cy="1999095"/>
            <a:chOff x="6870071" y="2919753"/>
            <a:chExt cx="2737838" cy="1999095"/>
          </a:xfrm>
        </p:grpSpPr>
        <p:sp>
          <p:nvSpPr>
            <p:cNvPr id="8" name="正方形/長方形 7"/>
            <p:cNvSpPr/>
            <p:nvPr/>
          </p:nvSpPr>
          <p:spPr>
            <a:xfrm>
              <a:off x="6956355" y="2919753"/>
              <a:ext cx="2358446" cy="252000"/>
            </a:xfrm>
            <a:prstGeom prst="rect">
              <a:avLst/>
            </a:prstGeom>
            <a:solidFill>
              <a:schemeClr val="accent5">
                <a:lumMod val="40000"/>
                <a:lumOff val="60000"/>
              </a:schemeClr>
            </a:solidFill>
            <a:ln w="9525">
              <a:noFill/>
            </a:ln>
          </p:spPr>
          <p:txBody>
            <a:bodyPr wrap="square" lIns="36000" rIns="36000" anchor="ctr" anchorCtr="0">
              <a:noAutofit/>
            </a:bodyPr>
            <a:lstStyle/>
            <a:p>
              <a:pPr algn="ctr">
                <a:lnSpc>
                  <a:spcPts val="1800"/>
                </a:lnSpc>
              </a:pPr>
              <a:r>
                <a:rPr lang="ja-JP" altLang="en-US" sz="1400" spc="-40" dirty="0">
                  <a:latin typeface="UD デジタル 教科書体 NK-B" panose="02020700000000000000" pitchFamily="18" charset="-128"/>
                  <a:ea typeface="UD デジタル 教科書体 NK-B" panose="02020700000000000000" pitchFamily="18" charset="-128"/>
                </a:rPr>
                <a:t>淀川沿川</a:t>
              </a:r>
              <a:endParaRPr lang="en-US" altLang="ja-JP" sz="1600" spc="-40" dirty="0">
                <a:latin typeface="UD デジタル 教科書体 NK-B" panose="02020700000000000000" pitchFamily="18" charset="-128"/>
                <a:ea typeface="UD デジタル 教科書体 NK-B" panose="02020700000000000000" pitchFamily="18" charset="-128"/>
              </a:endParaRPr>
            </a:p>
          </p:txBody>
        </p:sp>
        <p:pic>
          <p:nvPicPr>
            <p:cNvPr id="10" name="Picture 2" descr="淀川を航行する観光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355" y="3172327"/>
              <a:ext cx="2358445" cy="15690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6870071" y="4780349"/>
              <a:ext cx="2737838" cy="138499"/>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900" kern="0" dirty="0">
                  <a:latin typeface="Meiryo UI" panose="020B0604030504040204" pitchFamily="50" charset="-128"/>
                  <a:ea typeface="Meiryo UI" panose="020B0604030504040204" pitchFamily="50" charset="-128"/>
                  <a:cs typeface="Meiryo UI" panose="020B0604030504040204" pitchFamily="50" charset="-128"/>
                </a:rPr>
                <a:t>淀川を航行する観光船</a:t>
              </a:r>
              <a:r>
                <a:rPr kumimoji="0"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（淀川河川事務所ＨＰより）</a:t>
              </a:r>
              <a:endParaRPr kumimoji="0"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1" name="グループ化 80">
            <a:extLst>
              <a:ext uri="{FF2B5EF4-FFF2-40B4-BE49-F238E27FC236}">
                <a16:creationId xmlns:a16="http://schemas.microsoft.com/office/drawing/2014/main" id="{EF3ADD95-5422-4F87-9EDA-B30C60A731F2}"/>
              </a:ext>
            </a:extLst>
          </p:cNvPr>
          <p:cNvGrpSpPr/>
          <p:nvPr/>
        </p:nvGrpSpPr>
        <p:grpSpPr>
          <a:xfrm>
            <a:off x="6955774" y="4568032"/>
            <a:ext cx="2340288" cy="1956495"/>
            <a:chOff x="6667527" y="1206146"/>
            <a:chExt cx="2340288" cy="1956495"/>
          </a:xfrm>
        </p:grpSpPr>
        <p:sp>
          <p:nvSpPr>
            <p:cNvPr id="9" name="正方形/長方形 8"/>
            <p:cNvSpPr/>
            <p:nvPr/>
          </p:nvSpPr>
          <p:spPr>
            <a:xfrm>
              <a:off x="6667815" y="1206146"/>
              <a:ext cx="2340000" cy="252000"/>
            </a:xfrm>
            <a:prstGeom prst="rect">
              <a:avLst/>
            </a:prstGeom>
            <a:solidFill>
              <a:schemeClr val="accent5">
                <a:lumMod val="40000"/>
                <a:lumOff val="60000"/>
              </a:schemeClr>
            </a:solidFill>
            <a:ln w="9525">
              <a:noFill/>
            </a:ln>
          </p:spPr>
          <p:txBody>
            <a:bodyPr wrap="square" lIns="0" tIns="0" rIns="0" bIns="0" anchor="ctr" anchorCtr="0">
              <a:noAutofit/>
            </a:bodyPr>
            <a:lstStyle/>
            <a:p>
              <a:pPr algn="ctr">
                <a:lnSpc>
                  <a:spcPts val="1800"/>
                </a:lnSpc>
              </a:pPr>
              <a:r>
                <a:rPr lang="ja-JP" altLang="en-US" sz="1400" spc="-40" dirty="0">
                  <a:latin typeface="UD デジタル 教科書体 NK-B" panose="02020700000000000000" pitchFamily="18" charset="-128"/>
                  <a:ea typeface="UD デジタル 教科書体 NK-B" panose="02020700000000000000" pitchFamily="18" charset="-128"/>
                </a:rPr>
                <a:t>自転車活用</a:t>
              </a:r>
              <a:endParaRPr lang="en-US" altLang="ja-JP" sz="1400" spc="-4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a:xfrm>
              <a:off x="6797371" y="3024142"/>
              <a:ext cx="1953936" cy="138499"/>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900" kern="0" dirty="0">
                  <a:latin typeface="Meiryo UI" panose="020B0604030504040204" pitchFamily="50" charset="-128"/>
                  <a:ea typeface="Meiryo UI" panose="020B0604030504040204" pitchFamily="50" charset="-128"/>
                  <a:cs typeface="Meiryo UI" panose="020B0604030504040204" pitchFamily="50" charset="-128"/>
                </a:rPr>
                <a:t>さくらであい館　走行会</a:t>
              </a: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527" y="1442571"/>
              <a:ext cx="2340288" cy="1554370"/>
            </a:xfrm>
            <a:prstGeom prst="rect">
              <a:avLst/>
            </a:prstGeom>
          </p:spPr>
        </p:pic>
      </p:grpSp>
      <p:sp>
        <p:nvSpPr>
          <p:cNvPr id="16" name="テキスト ボックス 15">
            <a:extLst>
              <a:ext uri="{FF2B5EF4-FFF2-40B4-BE49-F238E27FC236}">
                <a16:creationId xmlns:a16="http://schemas.microsoft.com/office/drawing/2014/main" id="{2D8B1848-A312-4BF5-8150-4656A81BFC2C}"/>
              </a:ext>
            </a:extLst>
          </p:cNvPr>
          <p:cNvSpPr txBox="1"/>
          <p:nvPr/>
        </p:nvSpPr>
        <p:spPr>
          <a:xfrm>
            <a:off x="279921" y="811341"/>
            <a:ext cx="9329665" cy="1289484"/>
          </a:xfrm>
          <a:prstGeom prst="rect">
            <a:avLst/>
          </a:prstGeom>
          <a:noFill/>
          <a:ln>
            <a:noFill/>
          </a:ln>
        </p:spPr>
        <p:txBody>
          <a:bodyPr wrap="square" lIns="0" tIns="0" rIns="0" bIns="0" rtlCol="0" anchor="t" anchorCtr="0">
            <a:noAutofit/>
          </a:bodyPr>
          <a:lstStyle/>
          <a:p>
            <a:pPr marL="177800" indent="-1778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・「グランドデザイン・大阪都市圏」に基づき、淀川沿川や自転車を活用した広域連携、大阪広域ベイエリアでのまちづくりが進められている。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7800" indent="-177800">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河川空間を活かしたかわまちづくりや、周辺山系の地域資源を活かした魅力あるまちづくりなど、豊かな自然環境や歴史・文化・景観資源等を活かした新たな広域連携の取組みについて検討を進める。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55" name="正方形/長方形 54"/>
          <p:cNvSpPr/>
          <p:nvPr/>
        </p:nvSpPr>
        <p:spPr>
          <a:xfrm>
            <a:off x="384714" y="6324880"/>
            <a:ext cx="2509137" cy="138499"/>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830796" rtl="0" eaLnBrk="1" fontAlgn="base" latinLnBrk="0" hangingPunct="1">
              <a:lnSpc>
                <a:spcPct val="100000"/>
              </a:lnSpc>
              <a:spcBef>
                <a:spcPct val="0"/>
              </a:spcBef>
              <a:spcAft>
                <a:spcPct val="0"/>
              </a:spcAft>
              <a:buClrTx/>
              <a:buSzTx/>
              <a:buFontTx/>
              <a:buNone/>
              <a:tabLst/>
              <a:defRPr/>
            </a:pPr>
            <a:r>
              <a:rPr lang="ja-JP" altLang="en-US" sz="900" kern="0" dirty="0">
                <a:latin typeface="Meiryo UI" panose="020B0604030504040204" pitchFamily="50" charset="-128"/>
                <a:ea typeface="Meiryo UI" panose="020B0604030504040204" pitchFamily="50" charset="-128"/>
                <a:cs typeface="Meiryo UI" panose="020B0604030504040204" pitchFamily="50" charset="-128"/>
              </a:rPr>
              <a:t>堺旧港と</a:t>
            </a:r>
            <a:r>
              <a:rPr kumimoji="0" lang="ja-JP" altLang="en-US" sz="9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夢洲等を結ぶ舟運事業の社会実験</a:t>
            </a:r>
          </a:p>
        </p:txBody>
      </p:sp>
      <p:pic>
        <p:nvPicPr>
          <p:cNvPr id="6" name="図 5"/>
          <p:cNvPicPr>
            <a:picLocks noChangeAspect="1"/>
          </p:cNvPicPr>
          <p:nvPr/>
        </p:nvPicPr>
        <p:blipFill>
          <a:blip r:embed="rId5"/>
          <a:stretch>
            <a:fillRect/>
          </a:stretch>
        </p:blipFill>
        <p:spPr>
          <a:xfrm>
            <a:off x="318261" y="2523044"/>
            <a:ext cx="2682185" cy="1711865"/>
          </a:xfrm>
          <a:prstGeom prst="rect">
            <a:avLst/>
          </a:prstGeo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a:ext>
            </a:extLst>
          </a:blip>
          <a:srcRect r="9962" b="13952"/>
          <a:stretch/>
        </p:blipFill>
        <p:spPr>
          <a:xfrm>
            <a:off x="449499" y="4571665"/>
            <a:ext cx="2423498" cy="1737079"/>
          </a:xfrm>
          <a:prstGeom prst="rect">
            <a:avLst/>
          </a:prstGeom>
        </p:spPr>
      </p:pic>
    </p:spTree>
    <p:extLst>
      <p:ext uri="{BB962C8B-B14F-4D97-AF65-F5344CB8AC3E}">
        <p14:creationId xmlns:p14="http://schemas.microsoft.com/office/powerpoint/2010/main" val="384016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（３）検討項目の現状　　⑦</a:t>
            </a:r>
            <a:r>
              <a:rPr lang="ja-JP" altLang="en-US" b="1" dirty="0">
                <a:solidFill>
                  <a:prstClr val="black"/>
                </a:solidFill>
              </a:rPr>
              <a:t>持続可能で災害に強く、安全・安心な都市の形成</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11</a:t>
            </a:fld>
            <a:endParaRPr kumimoji="1" lang="ja-JP" altLang="en-US"/>
          </a:p>
        </p:txBody>
      </p:sp>
      <p:pic>
        <p:nvPicPr>
          <p:cNvPr id="5" name="図 4">
            <a:extLst>
              <a:ext uri="{FF2B5EF4-FFF2-40B4-BE49-F238E27FC236}">
                <a16:creationId xmlns:a16="http://schemas.microsoft.com/office/drawing/2014/main" id="{36AA3ABD-76F2-4259-BC74-FC57F05C6E5D}"/>
              </a:ext>
            </a:extLst>
          </p:cNvPr>
          <p:cNvPicPr>
            <a:picLocks noChangeAspect="1"/>
          </p:cNvPicPr>
          <p:nvPr/>
        </p:nvPicPr>
        <p:blipFill>
          <a:blip r:embed="rId2"/>
          <a:stretch>
            <a:fillRect/>
          </a:stretch>
        </p:blipFill>
        <p:spPr>
          <a:xfrm>
            <a:off x="191406" y="3071894"/>
            <a:ext cx="4550715" cy="2882040"/>
          </a:xfrm>
          <a:prstGeom prst="rect">
            <a:avLst/>
          </a:prstGeom>
        </p:spPr>
      </p:pic>
      <p:sp>
        <p:nvSpPr>
          <p:cNvPr id="6" name="正方形/長方形 5">
            <a:extLst>
              <a:ext uri="{FF2B5EF4-FFF2-40B4-BE49-F238E27FC236}">
                <a16:creationId xmlns:a16="http://schemas.microsoft.com/office/drawing/2014/main" id="{63156842-7D42-4AE2-BE23-ACE866123C08}"/>
              </a:ext>
            </a:extLst>
          </p:cNvPr>
          <p:cNvSpPr/>
          <p:nvPr/>
        </p:nvSpPr>
        <p:spPr>
          <a:xfrm>
            <a:off x="191406" y="6063560"/>
            <a:ext cx="4513944" cy="215444"/>
          </a:xfrm>
          <a:prstGeom prst="rect">
            <a:avLst/>
          </a:prstGeom>
          <a:solidFill>
            <a:schemeClr val="bg1"/>
          </a:solidFill>
        </p:spPr>
        <p:txBody>
          <a:bodyPr wrap="square">
            <a:spAutoFit/>
          </a:bodyPr>
          <a:lstStyle/>
          <a:p>
            <a:pPr algn="ctr"/>
            <a:r>
              <a:rPr lang="ja-JP" altLang="en-US" sz="800" dirty="0"/>
              <a:t>出典： 「</a:t>
            </a:r>
            <a:r>
              <a:rPr lang="en-US" altLang="ja-JP" sz="800" dirty="0"/>
              <a:t>2050</a:t>
            </a:r>
            <a:r>
              <a:rPr lang="ja-JP" altLang="en-US" sz="800" dirty="0"/>
              <a:t>年カーボンニュートラルに伴うグリーン成長戦略」経済産業省（令和２年） </a:t>
            </a:r>
            <a:endParaRPr lang="en-US" altLang="ja-JP" sz="800" dirty="0"/>
          </a:p>
        </p:txBody>
      </p:sp>
      <p:sp>
        <p:nvSpPr>
          <p:cNvPr id="7" name="テキスト ボックス 6">
            <a:extLst>
              <a:ext uri="{FF2B5EF4-FFF2-40B4-BE49-F238E27FC236}">
                <a16:creationId xmlns:a16="http://schemas.microsoft.com/office/drawing/2014/main" id="{386DFCB3-4015-49EA-8E58-7C8C2BF3A344}"/>
              </a:ext>
            </a:extLst>
          </p:cNvPr>
          <p:cNvSpPr txBox="1"/>
          <p:nvPr/>
        </p:nvSpPr>
        <p:spPr>
          <a:xfrm>
            <a:off x="294272" y="831106"/>
            <a:ext cx="9349996" cy="1904952"/>
          </a:xfrm>
          <a:prstGeom prst="rect">
            <a:avLst/>
          </a:prstGeom>
          <a:noFill/>
          <a:ln>
            <a:noFill/>
          </a:ln>
        </p:spPr>
        <p:txBody>
          <a:bodyPr wrap="square" lIns="0" tIns="0" rIns="0" bIns="0" rtlCol="0" anchor="t" anchorCtr="0">
            <a:noAutofit/>
          </a:bodyPr>
          <a:lstStyle/>
          <a:p>
            <a:pPr marL="95250" indent="-9525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a:t>
            </a:r>
            <a:r>
              <a:rPr kumimoji="1" lang="en-US" altLang="ja-JP" sz="1600" dirty="0">
                <a:latin typeface="UD デジタル 教科書体 NK-R" panose="02020400000000000000" pitchFamily="18" charset="-128"/>
                <a:ea typeface="UD デジタル 教科書体 NK-R" panose="02020400000000000000" pitchFamily="18" charset="-128"/>
              </a:rPr>
              <a:t>2050</a:t>
            </a:r>
            <a:r>
              <a:rPr kumimoji="1" lang="ja-JP" altLang="en-US" sz="1600" dirty="0">
                <a:latin typeface="UD デジタル 教科書体 NK-R" panose="02020400000000000000" pitchFamily="18" charset="-128"/>
                <a:ea typeface="UD デジタル 教科書体 NK-R" panose="02020400000000000000" pitchFamily="18" charset="-128"/>
              </a:rPr>
              <a:t>年カーボンニュートラルの実現に向け、エネルギー関連産業、輸送・製造関連産業、家庭・オフィス関連産業など様々な産業分野での取組みが求められている。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95250" indent="-9525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・洪水・土砂対策やため池の防災・減災対策、密集市街地対策など、災害対応⼒の強化に向けた取組みが進められている。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4625" indent="-174625">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⇒カーボンニュートラル実現に向けたまちづくり分野での取組みや、激甚化・頻発化・切迫する自然災害への対応の強化について検討を進める。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C7E65A27-A3CD-4463-909F-9C1D3EFD4984}"/>
              </a:ext>
            </a:extLst>
          </p:cNvPr>
          <p:cNvSpPr txBox="1"/>
          <p:nvPr/>
        </p:nvSpPr>
        <p:spPr>
          <a:xfrm>
            <a:off x="191405" y="2736058"/>
            <a:ext cx="4550715"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【2050</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年カーボンニュートラル実現に向けた取組み</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A9D6BE98-3B76-43B7-BE0D-792873AE650B}"/>
              </a:ext>
            </a:extLst>
          </p:cNvPr>
          <p:cNvSpPr txBox="1"/>
          <p:nvPr/>
        </p:nvSpPr>
        <p:spPr>
          <a:xfrm>
            <a:off x="4927500" y="2736058"/>
            <a:ext cx="4787094"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激甚化・頻発化・切迫する自然災害への対応</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2" name="右矢印 11"/>
          <p:cNvSpPr/>
          <p:nvPr/>
        </p:nvSpPr>
        <p:spPr>
          <a:xfrm>
            <a:off x="7291476" y="3543865"/>
            <a:ext cx="428625" cy="390525"/>
          </a:xfrm>
          <a:prstGeom prst="rightArrow">
            <a:avLst/>
          </a:prstGeom>
          <a:solidFill>
            <a:schemeClr val="accent1">
              <a:lumMod val="75000"/>
            </a:schemeClr>
          </a:solid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3" name="角丸四角形 12"/>
          <p:cNvSpPr/>
          <p:nvPr/>
        </p:nvSpPr>
        <p:spPr>
          <a:xfrm>
            <a:off x="7186701" y="4029640"/>
            <a:ext cx="647700" cy="2667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ts val="1500"/>
              </a:lnSpc>
              <a:spcAft>
                <a:spcPts val="0"/>
              </a:spcAft>
            </a:pPr>
            <a:r>
              <a:rPr lang="ja-JP" sz="800" kern="100" dirty="0">
                <a:effectLst/>
                <a:ea typeface="Meiryo UI" panose="020B0604030504040204" pitchFamily="50" charset="-128"/>
                <a:cs typeface="Meiryo UI" panose="020B0604030504040204" pitchFamily="50" charset="-128"/>
              </a:rPr>
              <a:t>地盤改良</a:t>
            </a:r>
            <a:endParaRPr lang="ja-JP" sz="1050" kern="100" dirty="0">
              <a:effectLst/>
              <a:ea typeface="ＭＳ 明朝" panose="02020609040205080304" pitchFamily="17" charset="-128"/>
              <a:cs typeface="Times New Roman" panose="02020603050405020304" pitchFamily="18" charset="0"/>
            </a:endParaRPr>
          </a:p>
        </p:txBody>
      </p:sp>
      <p:sp>
        <p:nvSpPr>
          <p:cNvPr id="14" name="正方形/長方形 13"/>
          <p:cNvSpPr/>
          <p:nvPr/>
        </p:nvSpPr>
        <p:spPr>
          <a:xfrm>
            <a:off x="5043488" y="3139043"/>
            <a:ext cx="2305050" cy="130587"/>
          </a:xfrm>
          <a:prstGeom prst="rect">
            <a:avLst/>
          </a:prstGeom>
          <a:ln w="19050">
            <a:noFill/>
          </a:ln>
        </p:spPr>
        <p:style>
          <a:lnRef idx="2">
            <a:schemeClr val="accent6"/>
          </a:lnRef>
          <a:fillRef idx="1">
            <a:schemeClr val="lt1"/>
          </a:fillRef>
          <a:effectRef idx="0">
            <a:schemeClr val="accent6"/>
          </a:effectRef>
          <a:fontRef idx="minor">
            <a:schemeClr val="dk1"/>
          </a:fontRef>
        </p:style>
        <p:txBody>
          <a:bodyPr wrap="square" lIns="0" tIns="0" rIns="0" bIns="0" rtlCol="0" anchor="ctr">
            <a:noAutofit/>
          </a:bodyPr>
          <a:lstStyle/>
          <a:p>
            <a:pPr algn="ctr">
              <a:lnSpc>
                <a:spcPts val="1100"/>
              </a:lnSpc>
            </a:pPr>
            <a:r>
              <a:rPr lang="ja-JP" sz="800" kern="12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一級河川　六軒家川　防潮堤補強【工事中】</a:t>
            </a:r>
            <a:r>
              <a:rPr lang="en-US" sz="800" dirty="0">
                <a:effectLst/>
                <a:latin typeface="Meiryo UI" panose="020B0604030504040204" pitchFamily="50" charset="-128"/>
                <a:ea typeface="ＭＳ Ｐゴシック" panose="020B0600070205080204" pitchFamily="50" charset="-128"/>
                <a:cs typeface="Meiryo UI" panose="020B0604030504040204" pitchFamily="50" charset="-128"/>
              </a:rPr>
              <a:t> </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5" name="正方形/長方形 14"/>
          <p:cNvSpPr/>
          <p:nvPr/>
        </p:nvSpPr>
        <p:spPr>
          <a:xfrm>
            <a:off x="7690108" y="3134531"/>
            <a:ext cx="2133600" cy="166688"/>
          </a:xfrm>
          <a:prstGeom prst="rect">
            <a:avLst/>
          </a:prstGeom>
          <a:ln w="19050">
            <a:noFill/>
          </a:ln>
        </p:spPr>
        <p:style>
          <a:lnRef idx="2">
            <a:schemeClr val="accent6"/>
          </a:lnRef>
          <a:fillRef idx="1">
            <a:schemeClr val="lt1"/>
          </a:fillRef>
          <a:effectRef idx="0">
            <a:schemeClr val="accent6"/>
          </a:effectRef>
          <a:fontRef idx="minor">
            <a:schemeClr val="dk1"/>
          </a:fontRef>
        </p:style>
        <p:txBody>
          <a:bodyPr wrap="square" lIns="0" tIns="0" rIns="0" bIns="0" rtlCol="0" anchor="ctr">
            <a:noAutofit/>
          </a:bodyPr>
          <a:lstStyle/>
          <a:p>
            <a:pPr algn="ctr">
              <a:lnSpc>
                <a:spcPts val="1100"/>
              </a:lnSpc>
            </a:pPr>
            <a:r>
              <a:rPr lang="ja-JP" sz="800" kern="1200" dirty="0">
                <a:solidFill>
                  <a:srgbClr val="000000"/>
                </a:solidFill>
                <a:effectLst/>
                <a:latin typeface="ＭＳ Ｐゴシック" panose="020B0600070205080204" pitchFamily="50" charset="-128"/>
                <a:ea typeface="Meiryo UI" panose="020B0604030504040204" pitchFamily="50" charset="-128"/>
                <a:cs typeface="Meiryo UI" panose="020B0604030504040204" pitchFamily="50" charset="-128"/>
              </a:rPr>
              <a:t>一級河川　六軒家川　防潮堤補強【完成】</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6" name="図 15"/>
          <p:cNvPicPr/>
          <p:nvPr/>
        </p:nvPicPr>
        <p:blipFill>
          <a:blip r:embed="rId3" cstate="print">
            <a:extLst>
              <a:ext uri="{28A0092B-C50C-407E-A947-70E740481C1C}">
                <a14:useLocalDpi xmlns:a14="http://schemas.microsoft.com/office/drawing/2010/main" val="0"/>
              </a:ext>
            </a:extLst>
          </a:blip>
          <a:stretch>
            <a:fillRect/>
          </a:stretch>
        </p:blipFill>
        <p:spPr>
          <a:xfrm>
            <a:off x="5295236" y="3305773"/>
            <a:ext cx="1565799" cy="1174457"/>
          </a:xfrm>
          <a:prstGeom prst="rect">
            <a:avLst/>
          </a:prstGeom>
        </p:spPr>
      </p:pic>
      <p:pic>
        <p:nvPicPr>
          <p:cNvPr id="17" name="図 16"/>
          <p:cNvPicPr/>
          <p:nvPr/>
        </p:nvPicPr>
        <p:blipFill>
          <a:blip r:embed="rId4" cstate="print">
            <a:extLst>
              <a:ext uri="{28A0092B-C50C-407E-A947-70E740481C1C}">
                <a14:useLocalDpi xmlns:a14="http://schemas.microsoft.com/office/drawing/2010/main" val="0"/>
              </a:ext>
            </a:extLst>
          </a:blip>
          <a:stretch>
            <a:fillRect/>
          </a:stretch>
        </p:blipFill>
        <p:spPr>
          <a:xfrm>
            <a:off x="8045767" y="3304668"/>
            <a:ext cx="1590675" cy="1192673"/>
          </a:xfrm>
          <a:prstGeom prst="rect">
            <a:avLst/>
          </a:prstGeom>
        </p:spPr>
      </p:pic>
      <p:sp>
        <p:nvSpPr>
          <p:cNvPr id="18" name="正方形/長方形 17"/>
          <p:cNvSpPr/>
          <p:nvPr/>
        </p:nvSpPr>
        <p:spPr>
          <a:xfrm>
            <a:off x="5043488" y="4863101"/>
            <a:ext cx="2352675" cy="209550"/>
          </a:xfrm>
          <a:prstGeom prst="rect">
            <a:avLst/>
          </a:prstGeom>
          <a:solidFill>
            <a:sysClr val="window" lastClr="FFFFFF"/>
          </a:solidFill>
          <a:ln w="19050" cap="flat" cmpd="sng" algn="ctr">
            <a:noFill/>
            <a:prstDash val="solid"/>
          </a:ln>
          <a:effectLst/>
        </p:spPr>
        <p:txBody>
          <a:bodyPr wrap="square" lIns="0" tIns="0" rIns="0" bIns="0" rtlCol="0" anchor="ctr">
            <a:noAutofit/>
          </a:bodyPr>
          <a:lstStyle/>
          <a:p>
            <a:pPr algn="ctr">
              <a:lnSpc>
                <a:spcPts val="1100"/>
              </a:lnSpc>
            </a:pPr>
            <a:r>
              <a:rPr lang="ja-JP" sz="800" kern="1200" dirty="0">
                <a:effectLst/>
                <a:latin typeface="ＭＳ Ｐゴシック" panose="020B0600070205080204" pitchFamily="50" charset="-128"/>
                <a:ea typeface="Meiryo UI" panose="020B0604030504040204" pitchFamily="50" charset="-128"/>
                <a:cs typeface="Meiryo UI" panose="020B0604030504040204" pitchFamily="50" charset="-128"/>
              </a:rPr>
              <a:t>急傾斜崩壊対策事業（柏原市　畑</a:t>
            </a:r>
            <a:r>
              <a:rPr lang="en-US" sz="800" kern="1200" dirty="0">
                <a:effectLst/>
                <a:latin typeface="ＭＳ Ｐゴシック" panose="020B0600070205080204" pitchFamily="50" charset="-128"/>
                <a:ea typeface="Meiryo UI" panose="020B0604030504040204" pitchFamily="50" charset="-128"/>
                <a:cs typeface="Meiryo UI" panose="020B0604030504040204" pitchFamily="50" charset="-128"/>
              </a:rPr>
              <a:t>(4)</a:t>
            </a:r>
            <a:r>
              <a:rPr lang="ja-JP" sz="800" kern="1200" dirty="0">
                <a:effectLst/>
                <a:latin typeface="ＭＳ Ｐゴシック" panose="020B0600070205080204" pitchFamily="50" charset="-128"/>
                <a:ea typeface="Meiryo UI" panose="020B0604030504040204" pitchFamily="50" charset="-128"/>
                <a:cs typeface="Meiryo UI" panose="020B0604030504040204" pitchFamily="50" charset="-128"/>
              </a:rPr>
              <a:t>地区）</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9" name="図 18"/>
          <p:cNvPicPr/>
          <p:nvPr/>
        </p:nvPicPr>
        <p:blipFill>
          <a:blip r:embed="rId5" cstate="email">
            <a:extLst>
              <a:ext uri="{28A0092B-C50C-407E-A947-70E740481C1C}">
                <a14:useLocalDpi xmlns:a14="http://schemas.microsoft.com/office/drawing/2010/main"/>
              </a:ext>
            </a:extLst>
          </a:blip>
          <a:srcRect/>
          <a:stretch>
            <a:fillRect/>
          </a:stretch>
        </p:blipFill>
        <p:spPr bwMode="auto">
          <a:xfrm>
            <a:off x="5152771" y="5165936"/>
            <a:ext cx="2062505" cy="1160553"/>
          </a:xfrm>
          <a:prstGeom prst="rect">
            <a:avLst/>
          </a:prstGeom>
          <a:noFill/>
          <a:ln>
            <a:noFill/>
          </a:ln>
        </p:spPr>
      </p:pic>
      <p:sp>
        <p:nvSpPr>
          <p:cNvPr id="22" name="正方形/長方形 21"/>
          <p:cNvSpPr/>
          <p:nvPr/>
        </p:nvSpPr>
        <p:spPr>
          <a:xfrm>
            <a:off x="4968372" y="6349728"/>
            <a:ext cx="2352675" cy="209550"/>
          </a:xfrm>
          <a:prstGeom prst="rect">
            <a:avLst/>
          </a:prstGeom>
          <a:solidFill>
            <a:sysClr val="window" lastClr="FFFFFF"/>
          </a:solidFill>
          <a:ln w="19050" cap="flat" cmpd="sng" algn="ctr">
            <a:noFill/>
            <a:prstDash val="solid"/>
          </a:ln>
          <a:effectLst/>
        </p:spPr>
        <p:txBody>
          <a:bodyPr wrap="square" lIns="0" tIns="0" rIns="0" bIns="0" rtlCol="0" anchor="ctr">
            <a:noAutofit/>
          </a:bodyPr>
          <a:lstStyle/>
          <a:p>
            <a:pPr algn="ctr">
              <a:lnSpc>
                <a:spcPts val="1100"/>
              </a:lnSpc>
            </a:pPr>
            <a:r>
              <a:rPr lang="ja-JP" altLang="en-US" sz="800" dirty="0">
                <a:latin typeface="ＭＳ Ｐゴシック" panose="020B0600070205080204" pitchFamily="50" charset="-128"/>
                <a:ea typeface="Meiryo UI" panose="020B0604030504040204" pitchFamily="50" charset="-128"/>
                <a:cs typeface="ＭＳ Ｐゴシック" panose="020B0600070205080204" pitchFamily="50" charset="-128"/>
              </a:rPr>
              <a:t>出典：大阪府国土強靭化地域計画進捗状況より</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3" name="正方形/長方形 22"/>
          <p:cNvSpPr/>
          <p:nvPr/>
        </p:nvSpPr>
        <p:spPr>
          <a:xfrm>
            <a:off x="7471033" y="4495538"/>
            <a:ext cx="2352675" cy="209550"/>
          </a:xfrm>
          <a:prstGeom prst="rect">
            <a:avLst/>
          </a:prstGeom>
          <a:solidFill>
            <a:sysClr val="window" lastClr="FFFFFF"/>
          </a:solidFill>
          <a:ln w="19050" cap="flat" cmpd="sng" algn="ctr">
            <a:noFill/>
            <a:prstDash val="solid"/>
          </a:ln>
          <a:effectLst/>
        </p:spPr>
        <p:txBody>
          <a:bodyPr wrap="square" lIns="0" tIns="0" rIns="0" bIns="0" rtlCol="0" anchor="ctr">
            <a:noAutofit/>
          </a:bodyPr>
          <a:lstStyle/>
          <a:p>
            <a:pPr algn="ctr">
              <a:lnSpc>
                <a:spcPts val="1100"/>
              </a:lnSpc>
            </a:pPr>
            <a:r>
              <a:rPr lang="ja-JP" altLang="en-US" sz="800" dirty="0">
                <a:latin typeface="ＭＳ Ｐゴシック" panose="020B0600070205080204" pitchFamily="50" charset="-128"/>
                <a:ea typeface="Meiryo UI" panose="020B0604030504040204" pitchFamily="50" charset="-128"/>
                <a:cs typeface="ＭＳ Ｐゴシック" panose="020B0600070205080204" pitchFamily="50" charset="-128"/>
              </a:rPr>
              <a:t>出典：大阪府国土強靭化地域計画進捗状況より</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4" name="正方形/長方形 23"/>
          <p:cNvSpPr/>
          <p:nvPr/>
        </p:nvSpPr>
        <p:spPr>
          <a:xfrm>
            <a:off x="7540072" y="4847463"/>
            <a:ext cx="2352675" cy="209550"/>
          </a:xfrm>
          <a:prstGeom prst="rect">
            <a:avLst/>
          </a:prstGeom>
          <a:solidFill>
            <a:sysClr val="window" lastClr="FFFFFF"/>
          </a:solidFill>
          <a:ln w="19050" cap="flat" cmpd="sng" algn="ctr">
            <a:noFill/>
            <a:prstDash val="solid"/>
          </a:ln>
          <a:effectLst/>
        </p:spPr>
        <p:txBody>
          <a:bodyPr wrap="square" lIns="0" tIns="0" rIns="0" bIns="0" rtlCol="0" anchor="ctr">
            <a:noAutofit/>
          </a:bodyPr>
          <a:lstStyle/>
          <a:p>
            <a:pPr algn="ctr">
              <a:lnSpc>
                <a:spcPts val="1100"/>
              </a:lnSpc>
            </a:pPr>
            <a:r>
              <a:rPr lang="ja-JP" altLang="en-US" sz="800" dirty="0">
                <a:latin typeface="ＭＳ Ｐゴシック" panose="020B0600070205080204" pitchFamily="50" charset="-128"/>
                <a:ea typeface="Meiryo UI" panose="020B0604030504040204" pitchFamily="50" charset="-128"/>
                <a:cs typeface="ＭＳ Ｐゴシック" panose="020B0600070205080204" pitchFamily="50" charset="-128"/>
              </a:rPr>
              <a:t>まるごとまちごとハザードマップの例</a:t>
            </a:r>
            <a:endParaRPr lang="ja-JP" sz="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8" name="図 7"/>
          <p:cNvPicPr>
            <a:picLocks noChangeAspect="1"/>
          </p:cNvPicPr>
          <p:nvPr/>
        </p:nvPicPr>
        <p:blipFill rotWithShape="1">
          <a:blip r:embed="rId6"/>
          <a:srcRect l="67858" t="18490" r="14865" b="38495"/>
          <a:stretch/>
        </p:blipFill>
        <p:spPr>
          <a:xfrm>
            <a:off x="7675342" y="5264523"/>
            <a:ext cx="779117" cy="1090638"/>
          </a:xfrm>
          <a:prstGeom prst="rect">
            <a:avLst/>
          </a:prstGeom>
        </p:spPr>
      </p:pic>
      <p:pic>
        <p:nvPicPr>
          <p:cNvPr id="25" name="図 24"/>
          <p:cNvPicPr>
            <a:picLocks noChangeAspect="1"/>
          </p:cNvPicPr>
          <p:nvPr/>
        </p:nvPicPr>
        <p:blipFill rotWithShape="1">
          <a:blip r:embed="rId6"/>
          <a:srcRect l="68244" t="66783" r="13747" b="9519"/>
          <a:stretch/>
        </p:blipFill>
        <p:spPr>
          <a:xfrm>
            <a:off x="8634138" y="5381786"/>
            <a:ext cx="1068492" cy="790511"/>
          </a:xfrm>
          <a:prstGeom prst="rect">
            <a:avLst/>
          </a:prstGeom>
        </p:spPr>
      </p:pic>
      <p:sp>
        <p:nvSpPr>
          <p:cNvPr id="27" name="正方形/長方形 26"/>
          <p:cNvSpPr/>
          <p:nvPr/>
        </p:nvSpPr>
        <p:spPr>
          <a:xfrm>
            <a:off x="7600350" y="5054973"/>
            <a:ext cx="929100" cy="209550"/>
          </a:xfrm>
          <a:prstGeom prst="rect">
            <a:avLst/>
          </a:prstGeom>
          <a:noFill/>
          <a:ln w="19050" cap="flat" cmpd="sng" algn="ctr">
            <a:noFill/>
            <a:prstDash val="solid"/>
          </a:ln>
          <a:effectLst/>
        </p:spPr>
        <p:txBody>
          <a:bodyPr wrap="square" lIns="0" tIns="0" rIns="0" bIns="0" rtlCol="0" anchor="ctr">
            <a:noAutofit/>
          </a:bodyPr>
          <a:lstStyle/>
          <a:p>
            <a:pPr algn="ctr">
              <a:lnSpc>
                <a:spcPts val="1100"/>
              </a:lnSpc>
            </a:pPr>
            <a:r>
              <a:rPr lang="ja-JP" altLang="en-US" sz="700" dirty="0">
                <a:latin typeface="ＭＳ Ｐゴシック" panose="020B0600070205080204" pitchFamily="50" charset="-128"/>
                <a:ea typeface="Meiryo UI" panose="020B0604030504040204" pitchFamily="50" charset="-128"/>
                <a:cs typeface="ＭＳ Ｐゴシック" panose="020B0600070205080204" pitchFamily="50" charset="-128"/>
              </a:rPr>
              <a:t>浸水深に関する情報例</a:t>
            </a:r>
            <a:endParaRPr lang="ja-JP" sz="7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8" name="正方形/長方形 27"/>
          <p:cNvSpPr/>
          <p:nvPr/>
        </p:nvSpPr>
        <p:spPr>
          <a:xfrm>
            <a:off x="8570456" y="5045291"/>
            <a:ext cx="1155954" cy="247537"/>
          </a:xfrm>
          <a:prstGeom prst="rect">
            <a:avLst/>
          </a:prstGeom>
          <a:noFill/>
          <a:ln w="19050" cap="flat" cmpd="sng" algn="ctr">
            <a:noFill/>
            <a:prstDash val="solid"/>
          </a:ln>
          <a:effectLst/>
        </p:spPr>
        <p:txBody>
          <a:bodyPr wrap="square" lIns="0" tIns="0" rIns="0" bIns="0" rtlCol="0" anchor="ctr">
            <a:noAutofit/>
          </a:bodyPr>
          <a:lstStyle/>
          <a:p>
            <a:pPr algn="ctr">
              <a:lnSpc>
                <a:spcPts val="1100"/>
              </a:lnSpc>
            </a:pPr>
            <a:r>
              <a:rPr lang="ja-JP" altLang="en-US" sz="700" dirty="0">
                <a:latin typeface="ＭＳ Ｐゴシック" panose="020B0600070205080204" pitchFamily="50" charset="-128"/>
                <a:ea typeface="Meiryo UI" panose="020B0604030504040204" pitchFamily="50" charset="-128"/>
                <a:cs typeface="ＭＳ Ｐゴシック" panose="020B0600070205080204" pitchFamily="50" charset="-128"/>
              </a:rPr>
              <a:t>避難行動に関する情報例</a:t>
            </a:r>
            <a:endParaRPr lang="ja-JP" sz="7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9" name="正方形/長方形 28"/>
          <p:cNvSpPr/>
          <p:nvPr/>
        </p:nvSpPr>
        <p:spPr>
          <a:xfrm>
            <a:off x="7403898" y="6357084"/>
            <a:ext cx="2488849" cy="209550"/>
          </a:xfrm>
          <a:prstGeom prst="rect">
            <a:avLst/>
          </a:prstGeom>
          <a:solidFill>
            <a:sysClr val="window" lastClr="FFFFFF"/>
          </a:solidFill>
          <a:ln w="19050" cap="flat" cmpd="sng" algn="ctr">
            <a:noFill/>
            <a:prstDash val="solid"/>
          </a:ln>
          <a:effectLst/>
        </p:spPr>
        <p:txBody>
          <a:bodyPr wrap="square" lIns="0" tIns="0" rIns="0" bIns="0" rtlCol="0" anchor="ctr">
            <a:noAutofit/>
          </a:bodyPr>
          <a:lstStyle/>
          <a:p>
            <a:pPr algn="ctr">
              <a:lnSpc>
                <a:spcPts val="1100"/>
              </a:lnSpc>
            </a:pPr>
            <a:r>
              <a:rPr lang="ja-JP" altLang="en-US" sz="700" dirty="0">
                <a:latin typeface="ＭＳ Ｐゴシック" panose="020B0600070205080204" pitchFamily="50" charset="-128"/>
                <a:ea typeface="Meiryo UI" panose="020B0604030504040204" pitchFamily="50" charset="-128"/>
                <a:cs typeface="ＭＳ Ｐゴシック" panose="020B0600070205080204" pitchFamily="50" charset="-128"/>
              </a:rPr>
              <a:t>出典：「まるごとまちごとハザードマップのすすめ」（国土交通省）より</a:t>
            </a:r>
            <a:endParaRPr lang="ja-JP" sz="7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84443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（３）検討項目の現状　　⑧</a:t>
            </a:r>
            <a:r>
              <a:rPr lang="ja-JP" altLang="en-US" b="1" dirty="0">
                <a:solidFill>
                  <a:prstClr val="black"/>
                </a:solidFill>
              </a:rPr>
              <a:t>都市のストック・ポテンシャルの活用</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12</a:t>
            </a:fld>
            <a:endParaRPr kumimoji="1" lang="ja-JP" altLang="en-US"/>
          </a:p>
        </p:txBody>
      </p:sp>
      <p:sp>
        <p:nvSpPr>
          <p:cNvPr id="5" name="テキスト ボックス 4">
            <a:extLst>
              <a:ext uri="{FF2B5EF4-FFF2-40B4-BE49-F238E27FC236}">
                <a16:creationId xmlns:a16="http://schemas.microsoft.com/office/drawing/2014/main" id="{20A55566-D660-4C1E-B380-696183C46032}"/>
              </a:ext>
            </a:extLst>
          </p:cNvPr>
          <p:cNvSpPr txBox="1"/>
          <p:nvPr/>
        </p:nvSpPr>
        <p:spPr>
          <a:xfrm>
            <a:off x="230202" y="907221"/>
            <a:ext cx="9501479" cy="1214369"/>
          </a:xfrm>
          <a:prstGeom prst="rect">
            <a:avLst/>
          </a:prstGeom>
          <a:noFill/>
          <a:ln>
            <a:noFill/>
          </a:ln>
        </p:spPr>
        <p:txBody>
          <a:bodyPr wrap="square" lIns="0" tIns="0" rIns="0" bIns="0" rtlCol="0" anchor="t" anchorCtr="0">
            <a:noAutofit/>
          </a:bodyPr>
          <a:lstStyle/>
          <a:p>
            <a:pPr marL="95250" indent="-9525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・民間活力を導入した</a:t>
            </a:r>
            <a:r>
              <a:rPr kumimoji="1" lang="en-US" altLang="ja-JP" sz="1600" dirty="0">
                <a:latin typeface="UD デジタル 教科書体 NK-R" panose="02020400000000000000" pitchFamily="18" charset="-128"/>
                <a:ea typeface="UD デジタル 教科書体 NK-R" panose="02020400000000000000" pitchFamily="18" charset="-128"/>
              </a:rPr>
              <a:t>PMO</a:t>
            </a:r>
            <a:r>
              <a:rPr kumimoji="1" lang="ja-JP" altLang="en-US" sz="1600" dirty="0">
                <a:latin typeface="UD デジタル 教科書体 NK-R" panose="02020400000000000000" pitchFamily="18" charset="-128"/>
                <a:ea typeface="UD デジタル 教科書体 NK-R" panose="02020400000000000000" pitchFamily="18" charset="-128"/>
              </a:rPr>
              <a:t>型指定管理等による公園・緑地の魅力向上や、御堂筋での既存道路空間の再編など、都市のストック・ポテンシャルを活用した取組みが進められている。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8288" indent="-268288">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先進的な取組みの横展開をはじめ、みどり・オープン空間の利活用、水辺や歴史資源の魅力創出などに</a:t>
            </a:r>
            <a:r>
              <a:rPr kumimoji="1" lang="ja-JP" altLang="en-US" sz="1600">
                <a:latin typeface="UD デジタル 教科書体 NK-B" panose="02020700000000000000" pitchFamily="18" charset="-128"/>
                <a:ea typeface="UD デジタル 教科書体 NK-B" panose="02020700000000000000" pitchFamily="18" charset="-128"/>
              </a:rPr>
              <a:t>ついて検討を進める</a:t>
            </a:r>
            <a:r>
              <a:rPr kumimoji="1" lang="ja-JP" altLang="en-US" sz="1600" dirty="0">
                <a:latin typeface="UD デジタル 教科書体 NK-B" panose="02020700000000000000" pitchFamily="18" charset="-128"/>
                <a:ea typeface="UD デジタル 教科書体 NK-B" panose="02020700000000000000" pitchFamily="18" charset="-128"/>
              </a:rPr>
              <a:t>。</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C7E65A27-A3CD-4463-909F-9C1D3EFD4984}"/>
              </a:ext>
            </a:extLst>
          </p:cNvPr>
          <p:cNvSpPr txBox="1"/>
          <p:nvPr/>
        </p:nvSpPr>
        <p:spPr>
          <a:xfrm>
            <a:off x="230202" y="2239245"/>
            <a:ext cx="4550715"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公園・緑地における</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PMO</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等の導入</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1" name="テキスト ボックス 10">
            <a:extLst>
              <a:ext uri="{FF2B5EF4-FFF2-40B4-BE49-F238E27FC236}">
                <a16:creationId xmlns:a16="http://schemas.microsoft.com/office/drawing/2014/main" id="{C7E65A27-A3CD-4463-909F-9C1D3EFD4984}"/>
              </a:ext>
            </a:extLst>
          </p:cNvPr>
          <p:cNvSpPr txBox="1"/>
          <p:nvPr/>
        </p:nvSpPr>
        <p:spPr>
          <a:xfrm>
            <a:off x="5256890" y="2178117"/>
            <a:ext cx="4550715" cy="252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御堂筋の魅力向上</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pic>
        <p:nvPicPr>
          <p:cNvPr id="13" name="図 12"/>
          <p:cNvPicPr>
            <a:picLocks noChangeAspect="1"/>
          </p:cNvPicPr>
          <p:nvPr/>
        </p:nvPicPr>
        <p:blipFill>
          <a:blip r:embed="rId2"/>
          <a:stretch>
            <a:fillRect/>
          </a:stretch>
        </p:blipFill>
        <p:spPr>
          <a:xfrm>
            <a:off x="5186085" y="4237618"/>
            <a:ext cx="2120452" cy="2252883"/>
          </a:xfrm>
          <a:prstGeom prst="rect">
            <a:avLst/>
          </a:prstGeom>
        </p:spPr>
      </p:pic>
      <p:sp>
        <p:nvSpPr>
          <p:cNvPr id="14" name="テキスト ボックス 13"/>
          <p:cNvSpPr txBox="1"/>
          <p:nvPr/>
        </p:nvSpPr>
        <p:spPr>
          <a:xfrm>
            <a:off x="4963063" y="4007714"/>
            <a:ext cx="2533327" cy="285335"/>
          </a:xfrm>
          <a:prstGeom prst="rect">
            <a:avLst/>
          </a:prstGeom>
          <a:noFill/>
        </p:spPr>
        <p:txBody>
          <a:bodyPr wrap="square" rtlCol="0">
            <a:spAutoFit/>
          </a:bodyPr>
          <a:lstStyle/>
          <a:p>
            <a:pPr algn="ctr">
              <a:lnSpc>
                <a:spcPct val="114000"/>
              </a:lnSpc>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都心部全体の交通ネットワークの再編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969" y="2873149"/>
            <a:ext cx="1842434" cy="1008000"/>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99" y="2896025"/>
            <a:ext cx="1854452" cy="1008000"/>
          </a:xfrm>
          <a:prstGeom prst="rect">
            <a:avLst/>
          </a:prstGeom>
        </p:spPr>
      </p:pic>
      <p:sp>
        <p:nvSpPr>
          <p:cNvPr id="18" name="正方形/長方形 17"/>
          <p:cNvSpPr/>
          <p:nvPr/>
        </p:nvSpPr>
        <p:spPr>
          <a:xfrm>
            <a:off x="5363968" y="2692743"/>
            <a:ext cx="1836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側道歩行者空間化</a:t>
            </a:r>
          </a:p>
        </p:txBody>
      </p:sp>
      <p:sp>
        <p:nvSpPr>
          <p:cNvPr id="20" name="正方形/長方形 19"/>
          <p:cNvSpPr/>
          <p:nvPr/>
        </p:nvSpPr>
        <p:spPr>
          <a:xfrm>
            <a:off x="5288664" y="2499427"/>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FF00FF"/>
                </a:solidFill>
                <a:latin typeface="Meiryo UI" panose="020B0604030504040204" pitchFamily="50" charset="-128"/>
                <a:ea typeface="Meiryo UI" panose="020B0604030504040204" pitchFamily="50" charset="-128"/>
              </a:rPr>
              <a:t>ファーストステップ</a:t>
            </a:r>
            <a:endParaRPr lang="ja-JP" altLang="en-US" sz="1000" b="1" dirty="0">
              <a:solidFill>
                <a:srgbClr val="FF00FF"/>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5"/>
          <a:stretch>
            <a:fillRect/>
          </a:stretch>
        </p:blipFill>
        <p:spPr>
          <a:xfrm>
            <a:off x="634996" y="2855307"/>
            <a:ext cx="2302227" cy="1143655"/>
          </a:xfrm>
          <a:prstGeom prst="rect">
            <a:avLst/>
          </a:prstGeom>
        </p:spPr>
      </p:pic>
      <p:pic>
        <p:nvPicPr>
          <p:cNvPr id="23" name="図 22"/>
          <p:cNvPicPr>
            <a:picLocks noChangeAspect="1"/>
          </p:cNvPicPr>
          <p:nvPr/>
        </p:nvPicPr>
        <p:blipFill>
          <a:blip r:embed="rId6"/>
          <a:stretch>
            <a:fillRect/>
          </a:stretch>
        </p:blipFill>
        <p:spPr>
          <a:xfrm>
            <a:off x="743842" y="4772466"/>
            <a:ext cx="2070851" cy="1360934"/>
          </a:xfrm>
          <a:prstGeom prst="rect">
            <a:avLst/>
          </a:prstGeom>
        </p:spPr>
      </p:pic>
      <p:pic>
        <p:nvPicPr>
          <p:cNvPr id="24" name="図 23"/>
          <p:cNvPicPr>
            <a:picLocks noChangeAspect="1"/>
          </p:cNvPicPr>
          <p:nvPr/>
        </p:nvPicPr>
        <p:blipFill>
          <a:blip r:embed="rId7"/>
          <a:stretch>
            <a:fillRect/>
          </a:stretch>
        </p:blipFill>
        <p:spPr>
          <a:xfrm>
            <a:off x="2505560" y="3705542"/>
            <a:ext cx="1787386" cy="1332547"/>
          </a:xfrm>
          <a:prstGeom prst="rect">
            <a:avLst/>
          </a:prstGeom>
        </p:spPr>
      </p:pic>
      <p:sp>
        <p:nvSpPr>
          <p:cNvPr id="25" name="テキスト ボックス 24">
            <a:extLst>
              <a:ext uri="{FF2B5EF4-FFF2-40B4-BE49-F238E27FC236}">
                <a16:creationId xmlns:a16="http://schemas.microsoft.com/office/drawing/2014/main" id="{C7E65A27-A3CD-4463-909F-9C1D3EFD4984}"/>
              </a:ext>
            </a:extLst>
          </p:cNvPr>
          <p:cNvSpPr txBox="1"/>
          <p:nvPr/>
        </p:nvSpPr>
        <p:spPr>
          <a:xfrm>
            <a:off x="906069" y="4007714"/>
            <a:ext cx="1746393" cy="252000"/>
          </a:xfrm>
          <a:prstGeom prst="rect">
            <a:avLst/>
          </a:prstGeom>
          <a:noFill/>
          <a:ln>
            <a:noFill/>
            <a:prstDash val="dash"/>
          </a:ln>
        </p:spPr>
        <p:txBody>
          <a:bodyPr wrap="square" lIns="35962" tIns="35962" rIns="35962" bIns="35962" rtlCol="0" anchor="t" anchorCtr="0">
            <a:noAutofit/>
          </a:bodyPr>
          <a:lstStyle/>
          <a:p>
            <a:pPr algn="ctr"/>
            <a:r>
              <a:rPr lang="ja-JP" altLang="en-US" sz="1100" dirty="0" err="1">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てんしば</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C7E65A27-A3CD-4463-909F-9C1D3EFD4984}"/>
              </a:ext>
            </a:extLst>
          </p:cNvPr>
          <p:cNvSpPr txBox="1"/>
          <p:nvPr/>
        </p:nvSpPr>
        <p:spPr>
          <a:xfrm>
            <a:off x="906070" y="6150084"/>
            <a:ext cx="1746393" cy="252000"/>
          </a:xfrm>
          <a:prstGeom prst="rect">
            <a:avLst/>
          </a:prstGeom>
          <a:noFill/>
          <a:ln>
            <a:noFill/>
            <a:prstDash val="dash"/>
          </a:ln>
        </p:spPr>
        <p:txBody>
          <a:bodyPr wrap="square" lIns="35962" tIns="35962" rIns="35962" bIns="35962" rtlCol="0" anchor="t" anchorCtr="0">
            <a:noAutofit/>
          </a:bodyPr>
          <a:lstStyle/>
          <a:p>
            <a:pPr algn="ct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大阪城公園</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C7E65A27-A3CD-4463-909F-9C1D3EFD4984}"/>
              </a:ext>
            </a:extLst>
          </p:cNvPr>
          <p:cNvSpPr txBox="1"/>
          <p:nvPr/>
        </p:nvSpPr>
        <p:spPr>
          <a:xfrm>
            <a:off x="2680623" y="5075218"/>
            <a:ext cx="1746393" cy="252000"/>
          </a:xfrm>
          <a:prstGeom prst="rect">
            <a:avLst/>
          </a:prstGeom>
          <a:noFill/>
          <a:ln>
            <a:noFill/>
            <a:prstDash val="dash"/>
          </a:ln>
        </p:spPr>
        <p:txBody>
          <a:bodyPr wrap="square" lIns="35962" tIns="35962" rIns="35962" bIns="35962" rtlCol="0" anchor="t" anchorCtr="0">
            <a:noAutofit/>
          </a:bodyPr>
          <a:lstStyle/>
          <a:p>
            <a:pPr algn="ct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大阪城公園</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C7E65A27-A3CD-4463-909F-9C1D3EFD4984}"/>
              </a:ext>
            </a:extLst>
          </p:cNvPr>
          <p:cNvSpPr txBox="1"/>
          <p:nvPr/>
        </p:nvSpPr>
        <p:spPr>
          <a:xfrm>
            <a:off x="7350723" y="6200775"/>
            <a:ext cx="2571252" cy="198219"/>
          </a:xfrm>
          <a:prstGeom prst="rect">
            <a:avLst/>
          </a:prstGeom>
          <a:noFill/>
          <a:ln>
            <a:noFill/>
            <a:prstDash val="dash"/>
          </a:ln>
        </p:spPr>
        <p:txBody>
          <a:bodyPr wrap="square" lIns="35962" tIns="35962" rIns="35962" bIns="35962" rtlCol="0" anchor="t" anchorCtr="0">
            <a:noAutofit/>
          </a:bodyPr>
          <a:lstStyle/>
          <a:p>
            <a:pPr algn="ctr"/>
            <a:r>
              <a:rPr lang="ja-JP" altLang="en-US" sz="10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なんば駅周辺　道路空間再編の社会実験</a:t>
            </a:r>
            <a:endParaRPr lang="en-US" altLang="ja-JP" sz="10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29" name="図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738079" y="4725132"/>
            <a:ext cx="1903103" cy="1427328"/>
          </a:xfrm>
          <a:prstGeom prst="rect">
            <a:avLst/>
          </a:prstGeom>
        </p:spPr>
      </p:pic>
      <p:sp>
        <p:nvSpPr>
          <p:cNvPr id="22" name="正方形/長方形 21"/>
          <p:cNvSpPr/>
          <p:nvPr/>
        </p:nvSpPr>
        <p:spPr>
          <a:xfrm>
            <a:off x="7614086" y="2692743"/>
            <a:ext cx="1836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人中心～フルモール化</a:t>
            </a:r>
          </a:p>
        </p:txBody>
      </p:sp>
      <p:sp>
        <p:nvSpPr>
          <p:cNvPr id="30" name="正方形/長方形 29"/>
          <p:cNvSpPr/>
          <p:nvPr/>
        </p:nvSpPr>
        <p:spPr>
          <a:xfrm>
            <a:off x="7538782" y="2499427"/>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rgbClr val="FF00FF"/>
                </a:solidFill>
                <a:latin typeface="Meiryo UI" panose="020B0604030504040204" pitchFamily="50" charset="-128"/>
                <a:ea typeface="Meiryo UI" panose="020B0604030504040204" pitchFamily="50" charset="-128"/>
              </a:rPr>
              <a:t>将来ビジョン</a:t>
            </a:r>
          </a:p>
        </p:txBody>
      </p:sp>
      <p:sp>
        <p:nvSpPr>
          <p:cNvPr id="31" name="右矢印 30"/>
          <p:cNvSpPr/>
          <p:nvPr/>
        </p:nvSpPr>
        <p:spPr>
          <a:xfrm>
            <a:off x="7271891" y="3144808"/>
            <a:ext cx="315067" cy="282326"/>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a:extLst>
              <a:ext uri="{FF2B5EF4-FFF2-40B4-BE49-F238E27FC236}">
                <a16:creationId xmlns:a16="http://schemas.microsoft.com/office/drawing/2014/main" id="{8D73BEDF-9645-41D3-B864-CC2B2CF6332E}"/>
              </a:ext>
            </a:extLst>
          </p:cNvPr>
          <p:cNvSpPr/>
          <p:nvPr/>
        </p:nvSpPr>
        <p:spPr>
          <a:xfrm>
            <a:off x="743842" y="6430708"/>
            <a:ext cx="3549104"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「大阪パークビジョン（案）」（大阪府・大阪市）（</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R3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より　</a:t>
            </a:r>
          </a:p>
        </p:txBody>
      </p:sp>
      <p:sp>
        <p:nvSpPr>
          <p:cNvPr id="33" name="正方形/長方形 32">
            <a:extLst>
              <a:ext uri="{FF2B5EF4-FFF2-40B4-BE49-F238E27FC236}">
                <a16:creationId xmlns:a16="http://schemas.microsoft.com/office/drawing/2014/main" id="{8D73BEDF-9645-41D3-B864-CC2B2CF6332E}"/>
              </a:ext>
            </a:extLst>
          </p:cNvPr>
          <p:cNvSpPr/>
          <p:nvPr/>
        </p:nvSpPr>
        <p:spPr>
          <a:xfrm>
            <a:off x="5186085" y="6497792"/>
            <a:ext cx="2962650"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「御堂筋将来ビジョン」（大阪市）（</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より　</a:t>
            </a:r>
          </a:p>
        </p:txBody>
      </p:sp>
    </p:spTree>
    <p:extLst>
      <p:ext uri="{BB962C8B-B14F-4D97-AF65-F5344CB8AC3E}">
        <p14:creationId xmlns:p14="http://schemas.microsoft.com/office/powerpoint/2010/main" val="2638367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78A27465-93C0-42A4-8041-228247FB1544}"/>
              </a:ext>
            </a:extLst>
          </p:cNvPr>
          <p:cNvSpPr txBox="1"/>
          <p:nvPr/>
        </p:nvSpPr>
        <p:spPr>
          <a:xfrm>
            <a:off x="418090" y="2232476"/>
            <a:ext cx="9373610" cy="1656000"/>
          </a:xfrm>
          <a:prstGeom prst="rect">
            <a:avLst/>
          </a:prstGeom>
          <a:solidFill>
            <a:schemeClr val="accent1">
              <a:lumMod val="20000"/>
              <a:lumOff val="80000"/>
            </a:schemeClr>
          </a:solidFill>
          <a:ln>
            <a:noFill/>
          </a:ln>
        </p:spPr>
        <p:txBody>
          <a:bodyPr wrap="square" lIns="36000" tIns="36000" rIns="0" bIns="36000" rtlCol="0" anchor="t" anchorCtr="0">
            <a:noAutofit/>
          </a:bodyPr>
          <a:lstStyle/>
          <a:p>
            <a:pPr marL="265113" indent="-265113">
              <a:lnSpc>
                <a:spcPts val="2000"/>
              </a:lnSpc>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■学識経験者</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marL="88900" indent="-88900">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・都市計画・まちづくりをはじめ、交通やみどり、地域経済などの</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88900" indent="-88900">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　幅広い分野の学識経験者からなる「有識者懇話会」を設置し、</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88900" indent="-88900">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　意見を交換。</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000"/>
              </a:lnSpc>
              <a:spcAft>
                <a:spcPts val="300"/>
              </a:spcAft>
            </a:pP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2" name="タイトル 1"/>
          <p:cNvSpPr>
            <a:spLocks noGrp="1"/>
          </p:cNvSpPr>
          <p:nvPr>
            <p:ph type="title"/>
          </p:nvPr>
        </p:nvSpPr>
        <p:spPr/>
        <p:txBody>
          <a:bodyPr/>
          <a:lstStyle/>
          <a:p>
            <a:r>
              <a:rPr lang="ja-JP" altLang="en-US" dirty="0"/>
              <a:t>（</a:t>
            </a:r>
            <a:r>
              <a:rPr lang="ja-JP" altLang="en-US"/>
              <a:t>４</a:t>
            </a:r>
            <a:r>
              <a:rPr lang="ja-JP" altLang="en-US" smtClean="0"/>
              <a:t>）関係者</a:t>
            </a:r>
            <a:r>
              <a:rPr lang="ja-JP" altLang="en-US" dirty="0"/>
              <a:t>との意見交換</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13</a:t>
            </a:fld>
            <a:endParaRPr kumimoji="1" lang="ja-JP" altLang="en-US"/>
          </a:p>
        </p:txBody>
      </p:sp>
      <p:sp>
        <p:nvSpPr>
          <p:cNvPr id="11" name="テキスト ボックス 10">
            <a:extLst>
              <a:ext uri="{FF2B5EF4-FFF2-40B4-BE49-F238E27FC236}">
                <a16:creationId xmlns:a16="http://schemas.microsoft.com/office/drawing/2014/main" id="{885A1CAE-36B7-4F38-8985-4D741AC0337C}"/>
              </a:ext>
            </a:extLst>
          </p:cNvPr>
          <p:cNvSpPr txBox="1"/>
          <p:nvPr/>
        </p:nvSpPr>
        <p:spPr>
          <a:xfrm>
            <a:off x="6301973" y="2397671"/>
            <a:ext cx="3342295" cy="1368000"/>
          </a:xfrm>
          <a:prstGeom prst="rect">
            <a:avLst/>
          </a:prstGeom>
          <a:solidFill>
            <a:schemeClr val="bg1"/>
          </a:solidFill>
          <a:ln>
            <a:solidFill>
              <a:schemeClr val="tx1"/>
            </a:solidFill>
            <a:prstDash val="solid"/>
          </a:ln>
        </p:spPr>
        <p:txBody>
          <a:bodyPr wrap="square" lIns="36000" tIns="0" rIns="0" bIns="0" rtlCol="0" anchor="ctr" anchorCtr="0">
            <a:noAutofit/>
          </a:bodyPr>
          <a:lstStyle/>
          <a:p>
            <a:pPr defTabSz="914400">
              <a:spcBef>
                <a:spcPts val="600"/>
              </a:spcBef>
              <a:defRPr/>
            </a:pPr>
            <a:r>
              <a:rPr kumimoji="1" lang="ja-JP" altLang="en-US" sz="1200" i="0" u="none" strike="noStrike" kern="1200" cap="none" spc="0" normalizeH="0" baseline="0" dirty="0">
                <a:ln>
                  <a:noFill/>
                </a:ln>
                <a:effectLst/>
                <a:uLnTx/>
                <a:uFillTx/>
                <a:latin typeface="UD デジタル 教科書体 NK-B" panose="02020700000000000000" pitchFamily="18" charset="-128"/>
                <a:ea typeface="UD デジタル 教科書体 NK-B" panose="02020700000000000000" pitchFamily="18" charset="-128"/>
              </a:rPr>
              <a:t>有識者懇話会委員　</a:t>
            </a:r>
            <a:r>
              <a:rPr kumimoji="1" lang="ja-JP" altLang="en-US" sz="1200" dirty="0">
                <a:latin typeface="UD デジタル 教科書体 NK-R" panose="02020400000000000000" pitchFamily="18" charset="-128"/>
                <a:ea typeface="UD デジタル 教科書体 NK-R" panose="02020400000000000000" pitchFamily="18" charset="-128"/>
              </a:rPr>
              <a:t>（敬称略・</a:t>
            </a:r>
            <a:r>
              <a:rPr kumimoji="1" lang="en-US" altLang="ja-JP" sz="1200" dirty="0">
                <a:latin typeface="UD デジタル 教科書体 NK-R" panose="02020400000000000000" pitchFamily="18" charset="-128"/>
                <a:ea typeface="UD デジタル 教科書体 NK-R" panose="02020400000000000000" pitchFamily="18" charset="-128"/>
              </a:rPr>
              <a:t>50</a:t>
            </a:r>
            <a:r>
              <a:rPr kumimoji="1" lang="ja-JP" altLang="en-US" sz="1200" dirty="0">
                <a:latin typeface="UD デジタル 教科書体 NK-R" panose="02020400000000000000" pitchFamily="18" charset="-128"/>
                <a:ea typeface="UD デジタル 教科書体 NK-R" panose="02020400000000000000" pitchFamily="18" charset="-128"/>
              </a:rPr>
              <a:t>音順）</a:t>
            </a:r>
            <a:endParaRPr kumimoji="1" lang="en-US" altLang="ja-JP" sz="1200" i="0" u="none" strike="noStrike" kern="1200" cap="none" spc="0" normalizeH="0" baseline="0" dirty="0">
              <a:ln>
                <a:noFill/>
              </a:ln>
              <a:effectLst/>
              <a:uLnTx/>
              <a:uFillTx/>
              <a:latin typeface="UD デジタル 教科書体 NK-B" panose="02020700000000000000" pitchFamily="18" charset="-128"/>
              <a:ea typeface="UD デジタル 教科書体 NK-B" panose="02020700000000000000" pitchFamily="18" charset="-128"/>
            </a:endParaRPr>
          </a:p>
          <a:p>
            <a:pPr marL="0" marR="0" lvl="0" indent="0" defTabSz="914400" rtl="0" eaLnBrk="1" fontAlgn="auto" latinLnBrk="0" hangingPunct="1">
              <a:lnSpc>
                <a:spcPct val="100000"/>
              </a:lnSpc>
              <a:spcBef>
                <a:spcPts val="600"/>
              </a:spcBef>
              <a:spcAft>
                <a:spcPts val="0"/>
              </a:spcAft>
              <a:buClrTx/>
              <a:buSzTx/>
              <a:buFontTx/>
              <a:buNone/>
              <a:tabLst/>
              <a:defRPr/>
            </a:pPr>
            <a:r>
              <a:rPr kumimoji="1" lang="ja-JP" altLang="en-US" sz="1200" i="0" u="none" strike="noStrike" kern="1200" cap="none" spc="0" normalizeH="0" baseline="0" dirty="0">
                <a:ln>
                  <a:noFill/>
                </a:ln>
                <a:effectLst/>
                <a:uLnTx/>
                <a:uFillTx/>
                <a:latin typeface="UD デジタル 教科書体 NK-R" panose="02020400000000000000" pitchFamily="18" charset="-128"/>
                <a:ea typeface="UD デジタル 教科書体 NK-R" panose="02020400000000000000" pitchFamily="18" charset="-128"/>
              </a:rPr>
              <a:t>　・岡井有佳（立命館大学教授）</a:t>
            </a:r>
            <a:endParaRPr kumimoji="1" lang="en-US" altLang="ja-JP" sz="1200" i="0" u="none" strike="noStrike" kern="1200" cap="none" spc="0" normalizeH="0" baseline="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　・加我宏之（大阪府立大学教授）</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副座長</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en-US" altLang="ja-JP" sz="1200" i="0" u="none" strike="noStrike" kern="1200" cap="none" spc="0" normalizeH="0" baseline="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B" panose="02020700000000000000" pitchFamily="18" charset="-128"/>
                <a:ea typeface="UD デジタル 教科書体 NK-B" panose="02020700000000000000" pitchFamily="18" charset="-128"/>
              </a:rPr>
              <a:t>　</a:t>
            </a:r>
            <a:r>
              <a:rPr kumimoji="1" lang="ja-JP" altLang="en-US" sz="1200" i="0" u="none" strike="noStrike" kern="1200" cap="none" spc="0" normalizeH="0" baseline="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橋爪紳也（大阪府立大学教授）</a:t>
            </a:r>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座長</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en-US" altLang="ja-JP" sz="1200" i="0" u="none" strike="noStrike" kern="1200" cap="none" spc="0" normalizeH="0" baseline="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noProof="0" dirty="0">
                <a:latin typeface="UD デジタル 教科書体 NK-R" panose="02020400000000000000" pitchFamily="18" charset="-128"/>
                <a:ea typeface="UD デジタル 教科書体 NK-R" panose="02020400000000000000" pitchFamily="18" charset="-128"/>
              </a:rPr>
              <a:t>　・松島格也（京都大学大学院准教授）</a:t>
            </a:r>
            <a:endParaRPr kumimoji="1" lang="en-US" altLang="ja-JP" sz="1200" noProof="0" dirty="0">
              <a:latin typeface="UD デジタル 教科書体 NK-R" panose="02020400000000000000" pitchFamily="18" charset="-128"/>
              <a:ea typeface="UD デジタル 教科書体 NK-R" panose="02020400000000000000" pitchFamily="18"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　・松永桂子（大阪市立大学大学院准教授）</a:t>
            </a:r>
            <a:r>
              <a:rPr kumimoji="1" lang="ja-JP" altLang="en-US" sz="1200" noProof="0" dirty="0">
                <a:latin typeface="UD デジタル 教科書体 NK-R" panose="02020400000000000000" pitchFamily="18" charset="-128"/>
                <a:ea typeface="UD デジタル 教科書体 NK-R" panose="02020400000000000000" pitchFamily="18" charset="-128"/>
              </a:rPr>
              <a:t>　</a:t>
            </a:r>
            <a:endParaRPr kumimoji="1" lang="en-US" altLang="ja-JP" sz="1200" noProof="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00E7CB04-C115-4340-A39F-5C167DA4077A}"/>
              </a:ext>
            </a:extLst>
          </p:cNvPr>
          <p:cNvSpPr txBox="1"/>
          <p:nvPr/>
        </p:nvSpPr>
        <p:spPr>
          <a:xfrm>
            <a:off x="259340" y="866809"/>
            <a:ext cx="9387320" cy="591401"/>
          </a:xfrm>
          <a:prstGeom prst="rect">
            <a:avLst/>
          </a:prstGeom>
          <a:noFill/>
          <a:ln>
            <a:noFill/>
          </a:ln>
        </p:spPr>
        <p:txBody>
          <a:bodyPr wrap="square" lIns="0" tIns="0" rIns="0" bIns="0" rtlCol="0" anchor="t" anchorCtr="0">
            <a:noAutofit/>
          </a:bodyPr>
          <a:lstStyle/>
          <a:p>
            <a:pPr marL="265113" indent="-265113">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グランドデザインの検討にあたり、学識経験者や経済団体・民間事業者、市町村との意見交換を開始。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引き続き、意見交換を行うとともに、官民にわたる関係機関と幅広く議論を重ねながら、検討を深める。</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265D6BA1-748F-43A9-A8BF-A97AE3FF2417}"/>
              </a:ext>
            </a:extLst>
          </p:cNvPr>
          <p:cNvSpPr txBox="1"/>
          <p:nvPr/>
        </p:nvSpPr>
        <p:spPr>
          <a:xfrm>
            <a:off x="312861" y="1702763"/>
            <a:ext cx="2772000" cy="227408"/>
          </a:xfrm>
          <a:prstGeom prst="rect">
            <a:avLst/>
          </a:prstGeom>
          <a:noFill/>
          <a:ln>
            <a:noFill/>
          </a:ln>
        </p:spPr>
        <p:txBody>
          <a:bodyPr wrap="square" lIns="0" tIns="0" rIns="0" bIns="0" rtlCol="0" anchor="t" anchorCtr="0">
            <a:noAutofit/>
          </a:bodyPr>
          <a:lstStyle/>
          <a:p>
            <a:pPr marL="265113" indent="-265113">
              <a:lnSpc>
                <a:spcPts val="2000"/>
              </a:lnSpc>
              <a:spcAft>
                <a:spcPts val="600"/>
              </a:spcAft>
            </a:pPr>
            <a:r>
              <a:rPr kumimoji="1" lang="en-US" altLang="ja-JP" sz="1600" dirty="0">
                <a:latin typeface="UD デジタル 教科書体 NK-B" panose="02020700000000000000" pitchFamily="18" charset="-128"/>
                <a:ea typeface="UD デジタル 教科書体 NK-B" panose="02020700000000000000" pitchFamily="18" charset="-128"/>
              </a:rPr>
              <a:t>【</a:t>
            </a:r>
            <a:r>
              <a:rPr kumimoji="1" lang="ja-JP" altLang="en-US" sz="1600" dirty="0">
                <a:latin typeface="UD デジタル 教科書体 NK-B" panose="02020700000000000000" pitchFamily="18" charset="-128"/>
                <a:ea typeface="UD デジタル 教科書体 NK-B" panose="02020700000000000000" pitchFamily="18" charset="-128"/>
              </a:rPr>
              <a:t>意見交換を開始した関係者</a:t>
            </a:r>
            <a:r>
              <a:rPr kumimoji="1" lang="en-US" altLang="ja-JP" sz="1600" dirty="0">
                <a:latin typeface="UD デジタル 教科書体 NK-B" panose="02020700000000000000" pitchFamily="18" charset="-128"/>
                <a:ea typeface="UD デジタル 教科書体 NK-B" panose="02020700000000000000" pitchFamily="18" charset="-128"/>
              </a:rPr>
              <a:t>】</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000"/>
              </a:lnSpc>
              <a:spcAft>
                <a:spcPts val="300"/>
              </a:spcAft>
            </a:pP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FADFF5ED-4AF0-4322-A80C-0D04F6886FE1}"/>
              </a:ext>
            </a:extLst>
          </p:cNvPr>
          <p:cNvSpPr txBox="1"/>
          <p:nvPr/>
        </p:nvSpPr>
        <p:spPr>
          <a:xfrm>
            <a:off x="418089" y="4204730"/>
            <a:ext cx="9368707" cy="938769"/>
          </a:xfrm>
          <a:prstGeom prst="rect">
            <a:avLst/>
          </a:prstGeom>
          <a:solidFill>
            <a:schemeClr val="accent1">
              <a:lumMod val="20000"/>
              <a:lumOff val="80000"/>
            </a:schemeClr>
          </a:solidFill>
          <a:ln>
            <a:noFill/>
          </a:ln>
        </p:spPr>
        <p:txBody>
          <a:bodyPr wrap="square" lIns="36000" tIns="36000" rIns="0" bIns="36000" rtlCol="0" anchor="t" anchorCtr="0">
            <a:noAutofit/>
          </a:bodyPr>
          <a:lstStyle/>
          <a:p>
            <a:pPr marL="265113" indent="-265113">
              <a:lnSpc>
                <a:spcPts val="2000"/>
              </a:lnSpc>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■経済団体・民間事業者</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marL="88900" indent="-889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・グランドデザインの大きな方向性や公民連携によるまちづくり等について、経済３団体及び民間事業者と意見を交換。</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60DE08E5-BFB0-4395-98E1-08474B19C3D8}"/>
              </a:ext>
            </a:extLst>
          </p:cNvPr>
          <p:cNvSpPr txBox="1"/>
          <p:nvPr/>
        </p:nvSpPr>
        <p:spPr>
          <a:xfrm>
            <a:off x="418090" y="5487275"/>
            <a:ext cx="9373610" cy="824625"/>
          </a:xfrm>
          <a:prstGeom prst="rect">
            <a:avLst/>
          </a:prstGeom>
          <a:solidFill>
            <a:schemeClr val="accent1">
              <a:lumMod val="20000"/>
              <a:lumOff val="80000"/>
            </a:schemeClr>
          </a:solidFill>
          <a:ln>
            <a:noFill/>
          </a:ln>
        </p:spPr>
        <p:txBody>
          <a:bodyPr wrap="square" lIns="36000" tIns="36000" rIns="0" bIns="36000" rtlCol="0" anchor="t" anchorCtr="0">
            <a:noAutofit/>
          </a:bodyPr>
          <a:lstStyle/>
          <a:p>
            <a:pPr marL="265113" indent="-265113">
              <a:lnSpc>
                <a:spcPts val="2000"/>
              </a:lnSpc>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■市町村</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marL="88900" indent="-889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・各市町村のまちづくりの方針や取組み状況、将来的な展望などについて、府内全市町村と個別に意見を交換。</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4364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（４）関係者との意見交換</a:t>
            </a:r>
            <a:r>
              <a:rPr kumimoji="1" lang="ja-JP" altLang="en-US" dirty="0"/>
              <a:t>　～</a:t>
            </a:r>
            <a:r>
              <a:rPr lang="ja-JP" altLang="en-US" dirty="0"/>
              <a:t>学識経験者</a:t>
            </a:r>
            <a:r>
              <a:rPr kumimoji="1" lang="ja-JP" altLang="en-US" dirty="0"/>
              <a:t>～</a:t>
            </a: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14</a:t>
            </a:fld>
            <a:endParaRPr kumimoji="1" lang="ja-JP" altLang="en-US"/>
          </a:p>
        </p:txBody>
      </p:sp>
      <p:sp>
        <p:nvSpPr>
          <p:cNvPr id="5" name="テキスト ボックス 4">
            <a:extLst>
              <a:ext uri="{FF2B5EF4-FFF2-40B4-BE49-F238E27FC236}">
                <a16:creationId xmlns:a16="http://schemas.microsoft.com/office/drawing/2014/main" id="{885A1CAE-36B7-4F38-8985-4D741AC0337C}"/>
              </a:ext>
            </a:extLst>
          </p:cNvPr>
          <p:cNvSpPr txBox="1"/>
          <p:nvPr/>
        </p:nvSpPr>
        <p:spPr>
          <a:xfrm>
            <a:off x="4525421" y="6300131"/>
            <a:ext cx="5118847" cy="348802"/>
          </a:xfrm>
          <a:prstGeom prst="rect">
            <a:avLst/>
          </a:prstGeom>
          <a:noFill/>
          <a:ln>
            <a:noFill/>
          </a:ln>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ＭＳ 明朝" panose="02020609040205080304" pitchFamily="17" charset="-128"/>
                <a:ea typeface="ＭＳ 明朝" panose="02020609040205080304" pitchFamily="17" charset="-128"/>
              </a:rPr>
              <a:t>※</a:t>
            </a:r>
            <a:r>
              <a:rPr kumimoji="1" lang="ja-JP" altLang="en-US" sz="1100" dirty="0">
                <a:latin typeface="ＭＳ 明朝" panose="02020609040205080304" pitchFamily="17" charset="-128"/>
                <a:ea typeface="ＭＳ 明朝" panose="02020609040205080304" pitchFamily="17" charset="-128"/>
              </a:rPr>
              <a:t>現時点での主な意見の抜粋。今後さらに議論を深めていく。</a:t>
            </a:r>
            <a:endParaRPr kumimoji="1" lang="en-US" altLang="ja-JP" sz="1400" i="0" u="none" strike="noStrike" kern="1200" cap="none" spc="0" normalizeH="0" baseline="0" noProof="0" dirty="0">
              <a:ln>
                <a:noFill/>
              </a:ln>
              <a:effectLst/>
              <a:uLnTx/>
              <a:uFillTx/>
              <a:latin typeface="ＭＳ 明朝" panose="02020609040205080304" pitchFamily="17" charset="-128"/>
              <a:ea typeface="ＭＳ 明朝" panose="02020609040205080304" pitchFamily="17"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924566614"/>
              </p:ext>
            </p:extLst>
          </p:nvPr>
        </p:nvGraphicFramePr>
        <p:xfrm>
          <a:off x="157330" y="779613"/>
          <a:ext cx="9577292" cy="5508000"/>
        </p:xfrm>
        <a:graphic>
          <a:graphicData uri="http://schemas.openxmlformats.org/drawingml/2006/table">
            <a:tbl>
              <a:tblPr firstRow="1" bandRow="1">
                <a:tableStyleId>{5C22544A-7EE6-4342-B048-85BDC9FD1C3A}</a:tableStyleId>
              </a:tblPr>
              <a:tblGrid>
                <a:gridCol w="1585292">
                  <a:extLst>
                    <a:ext uri="{9D8B030D-6E8A-4147-A177-3AD203B41FA5}">
                      <a16:colId xmlns:a16="http://schemas.microsoft.com/office/drawing/2014/main" val="1051634494"/>
                    </a:ext>
                  </a:extLst>
                </a:gridCol>
                <a:gridCol w="7992000">
                  <a:extLst>
                    <a:ext uri="{9D8B030D-6E8A-4147-A177-3AD203B41FA5}">
                      <a16:colId xmlns:a16="http://schemas.microsoft.com/office/drawing/2014/main" val="4219997680"/>
                    </a:ext>
                  </a:extLst>
                </a:gridCol>
              </a:tblGrid>
              <a:tr h="288000">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分類</a:t>
                      </a:r>
                    </a:p>
                  </a:txBody>
                  <a:tcPr marL="36000" marR="36000" marT="0" marB="0" anchor="ctr"/>
                </a:tc>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意見の概要</a:t>
                      </a:r>
                    </a:p>
                  </a:txBody>
                  <a:tcPr marL="36000" marR="36000" marT="0" marB="0" anchor="ctr"/>
                </a:tc>
                <a:extLst>
                  <a:ext uri="{0D108BD9-81ED-4DB2-BD59-A6C34878D82A}">
                    <a16:rowId xmlns:a16="http://schemas.microsoft.com/office/drawing/2014/main" val="310074722"/>
                  </a:ext>
                </a:extLst>
              </a:tr>
              <a:tr h="324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将来像・目標</a:t>
                      </a:r>
                    </a:p>
                  </a:txBody>
                  <a:tcPr marL="36000" marR="36000" marT="0" marB="0" anchor="ctr"/>
                </a:tc>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・長期計画という観点から、将来像や基本目標といった、長期かつ大きな方向性はあまり変えない方がよい。</a:t>
                      </a:r>
                    </a:p>
                  </a:txBody>
                  <a:tcPr marL="36000" marR="36000" marT="0" marB="0" anchor="ctr"/>
                </a:tc>
                <a:extLst>
                  <a:ext uri="{0D108BD9-81ED-4DB2-BD59-A6C34878D82A}">
                    <a16:rowId xmlns:a16="http://schemas.microsoft.com/office/drawing/2014/main" val="1913802439"/>
                  </a:ext>
                </a:extLst>
              </a:tr>
              <a:tr h="504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広域の都市構造や連携</a:t>
                      </a:r>
                    </a:p>
                  </a:txBody>
                  <a:tcPr marL="36000" marR="36000" marT="0" marB="0" anchor="ctr"/>
                </a:tc>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広域的な都市構造として、関西大環状軸及び大阪湾環状軸からなる都市圏構造をめざすべき</a:t>
                      </a:r>
                      <a:r>
                        <a:rPr kumimoji="1" lang="ja-JP" altLang="en-US" sz="1200" dirty="0">
                          <a:latin typeface="UD デジタル 教科書体 NK-R" panose="02020400000000000000" pitchFamily="18" charset="-128"/>
                          <a:ea typeface="UD デジタル 教科書体 NK-R" panose="02020400000000000000" pitchFamily="18" charset="-128"/>
                        </a:rPr>
                        <a:t>でないか。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・近隣府県や中国・四国地方、ひいては東アジア等との連携も視野に検討を進めるべき。</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marL="36000" marR="36000" marT="0" marB="0" anchor="ctr"/>
                </a:tc>
                <a:extLst>
                  <a:ext uri="{0D108BD9-81ED-4DB2-BD59-A6C34878D82A}">
                    <a16:rowId xmlns:a16="http://schemas.microsoft.com/office/drawing/2014/main" val="3111725629"/>
                  </a:ext>
                </a:extLst>
              </a:tr>
              <a:tr h="1512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府域の都市構造や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まちづくり</a:t>
                      </a:r>
                    </a:p>
                  </a:txBody>
                  <a:tcPr marL="36000" marR="36000" marT="0" marB="0" anchor="ctr"/>
                </a:tc>
                <a:tc>
                  <a:txBody>
                    <a:bodyPr/>
                    <a:lstStyle/>
                    <a:p>
                      <a:pPr marL="84138" marR="0" lvl="0" indent="-84138" algn="l" defTabSz="914400" rtl="0" eaLnBrk="1" fontAlgn="auto" latinLnBrk="0" hangingPunct="1">
                        <a:lnSpc>
                          <a:spcPts val="16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都心部の再整備とともに、郊外では、従来の衛星都市ではなく、職・住・遊が融合し自立した新しい郊外の姿</a:t>
                      </a:r>
                      <a:r>
                        <a:rPr kumimoji="1" lang="ja-JP" altLang="en-US" sz="1200" dirty="0">
                          <a:latin typeface="UD デジタル 教科書体 NK-R" panose="02020400000000000000" pitchFamily="18" charset="-128"/>
                          <a:ea typeface="UD デジタル 教科書体 NK-R" panose="02020400000000000000" pitchFamily="18" charset="-128"/>
                        </a:rPr>
                        <a:t>を描くべき。</a:t>
                      </a: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・大阪都市圏の中心を担う大阪都心部として、規模の経済を最大限活かす観点から求められる機能は、楽しむ・余暇（エンターテイメント）機能ではないか。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新型コロナを契機として、仕事や消費、遊びを生活圏で賄う人の割合が増えており、郊外ではこれらに対応したまちづくり</a:t>
                      </a:r>
                      <a:r>
                        <a:rPr kumimoji="1" lang="ja-JP" altLang="en-US" sz="1200" dirty="0">
                          <a:latin typeface="UD デジタル 教科書体 NK-R" panose="02020400000000000000" pitchFamily="18" charset="-128"/>
                          <a:ea typeface="UD デジタル 教科書体 NK-R" panose="02020400000000000000" pitchFamily="18" charset="-128"/>
                        </a:rPr>
                        <a:t>が求められる。</a:t>
                      </a: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・郊外はそれぞれが同じではなく、地域固有の資源を活かした特徴・特色あるまちづくりが求められる。地域としての多様性に加え、住み方や働き方の多様性も重要。</a:t>
                      </a:r>
                    </a:p>
                  </a:txBody>
                  <a:tcPr marL="36000" marR="36000" marT="0" marB="0" anchor="ctr"/>
                </a:tc>
                <a:extLst>
                  <a:ext uri="{0D108BD9-81ED-4DB2-BD59-A6C34878D82A}">
                    <a16:rowId xmlns:a16="http://schemas.microsoft.com/office/drawing/2014/main" val="2443821542"/>
                  </a:ext>
                </a:extLst>
              </a:tr>
              <a:tr h="432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広域連携・施策連携</a:t>
                      </a:r>
                    </a:p>
                  </a:txBody>
                  <a:tcPr marL="36000" marR="36000" marT="0" marB="0" anchor="ctr"/>
                </a:tc>
                <a:tc>
                  <a:txBody>
                    <a:bodyPr/>
                    <a:lstStyle/>
                    <a:p>
                      <a:pPr marL="87313" indent="-87313">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・地域資源の活用、観光・産業振興策との連携により、多くの担い手を外から受け入れることが今後の大阪都市圏には必要。</a:t>
                      </a:r>
                    </a:p>
                  </a:txBody>
                  <a:tcPr marL="36000" marR="36000" marT="0" marB="0" anchor="ctr"/>
                </a:tc>
                <a:extLst>
                  <a:ext uri="{0D108BD9-81ED-4DB2-BD59-A6C34878D82A}">
                    <a16:rowId xmlns:a16="http://schemas.microsoft.com/office/drawing/2014/main" val="2346263561"/>
                  </a:ext>
                </a:extLst>
              </a:tr>
              <a:tr h="972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みどり</a:t>
                      </a:r>
                    </a:p>
                  </a:txBody>
                  <a:tcPr marL="36000" marR="36000" marT="0" marB="0" anchor="ctr"/>
                </a:tc>
                <a:tc>
                  <a:txBody>
                    <a:bodyPr/>
                    <a:lstStyle/>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・大阪は農の消費地と生産地がコンパクトに共存しており、都市計画、緑地計画上の強み。</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・都市圏スケールでの広域の緑地計画は重要。</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・みどりは、気候変動等を防ぐことをはじめ、地域の文化、観光の拠点となるなど、様々な機能を備えており、みどりに関わる関係人口をどう増やしていけるかも重要な要素。</a:t>
                      </a:r>
                    </a:p>
                  </a:txBody>
                  <a:tcPr marL="36000" marR="36000" marT="0" marB="0" anchor="ctr"/>
                </a:tc>
                <a:extLst>
                  <a:ext uri="{0D108BD9-81ED-4DB2-BD59-A6C34878D82A}">
                    <a16:rowId xmlns:a16="http://schemas.microsoft.com/office/drawing/2014/main" val="1780772806"/>
                  </a:ext>
                </a:extLst>
              </a:tr>
              <a:tr h="720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多様性の確保</a:t>
                      </a:r>
                    </a:p>
                  </a:txBody>
                  <a:tcPr marL="36000" marR="36000" marT="0" marB="0" anchor="ctr"/>
                </a:tc>
                <a:tc>
                  <a:txBody>
                    <a:bodyPr/>
                    <a:lstStyle/>
                    <a:p>
                      <a:pPr marL="87313" indent="-87313">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社会的包摂の視点を含め、まちづくりにおいて多様性をどのように確保するかが課題。エリアの中心の考え方や余暇を「余り」ではなく、生活の中心としてみるなど、従来と異なる見方をすることも多様性の原点となる。誰もが公共交通に容易にアクセスできるなど、社会的包摂を担保できるようなインフラ計画を考える時期である。</a:t>
                      </a:r>
                    </a:p>
                  </a:txBody>
                  <a:tcPr marL="36000" marR="36000" marT="0" marB="0" anchor="ctr"/>
                </a:tc>
                <a:extLst>
                  <a:ext uri="{0D108BD9-81ED-4DB2-BD59-A6C34878D82A}">
                    <a16:rowId xmlns:a16="http://schemas.microsoft.com/office/drawing/2014/main" val="1355196652"/>
                  </a:ext>
                </a:extLst>
              </a:tr>
              <a:tr h="756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まちづくりの視点</a:t>
                      </a:r>
                    </a:p>
                  </a:txBody>
                  <a:tcPr marL="36000" marR="36000" marT="0" marB="0" anchor="ctr"/>
                </a:tc>
                <a:tc>
                  <a:txBody>
                    <a:bodyPr/>
                    <a:lstStyle/>
                    <a:p>
                      <a:pPr marL="87313" indent="-87313">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戦後・高度経済成長期及び</a:t>
                      </a:r>
                      <a:r>
                        <a:rPr kumimoji="1" lang="en-US" altLang="ja-JP" sz="1200" dirty="0">
                          <a:highlight>
                            <a:srgbClr val="FFFF00"/>
                          </a:highlight>
                          <a:latin typeface="UD デジタル 教科書体 NK-R" panose="02020400000000000000" pitchFamily="18" charset="-128"/>
                          <a:ea typeface="UD デジタル 教科書体 NK-R" panose="02020400000000000000" pitchFamily="18" charset="-128"/>
                        </a:rPr>
                        <a:t>1970</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a:t>
                      </a:r>
                      <a:r>
                        <a:rPr kumimoji="1" lang="en-US" altLang="ja-JP" sz="1200" dirty="0">
                          <a:highlight>
                            <a:srgbClr val="FFFF00"/>
                          </a:highlight>
                          <a:latin typeface="UD デジタル 教科書体 NK-R" panose="02020400000000000000" pitchFamily="18" charset="-128"/>
                          <a:ea typeface="UD デジタル 教科書体 NK-R" panose="02020400000000000000" pitchFamily="18" charset="-128"/>
                        </a:rPr>
                        <a:t>80</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年代にかけて整備したエリアを、新しい発想、新しい機能を付加して、更新していく時期</a:t>
                      </a:r>
                      <a:r>
                        <a:rPr kumimoji="1" lang="ja-JP" altLang="en-US" sz="1200" dirty="0">
                          <a:latin typeface="UD デジタル 教科書体 NK-R" panose="02020400000000000000" pitchFamily="18" charset="-128"/>
                          <a:ea typeface="UD デジタル 教科書体 NK-R" panose="02020400000000000000" pitchFamily="18" charset="-128"/>
                        </a:rPr>
                        <a:t>に来ている。</a:t>
                      </a:r>
                    </a:p>
                    <a:p>
                      <a:pPr marL="87313" indent="-87313">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・新しいものをつくるだけではなく、リノベーションなど、地域資源をよみがえらせて活かす視点が重要。</a:t>
                      </a:r>
                    </a:p>
                  </a:txBody>
                  <a:tcPr marL="36000" marR="36000" marT="0" marB="0" anchor="ctr"/>
                </a:tc>
                <a:extLst>
                  <a:ext uri="{0D108BD9-81ED-4DB2-BD59-A6C34878D82A}">
                    <a16:rowId xmlns:a16="http://schemas.microsoft.com/office/drawing/2014/main" val="2709837170"/>
                  </a:ext>
                </a:extLst>
              </a:tr>
            </a:tbl>
          </a:graphicData>
        </a:graphic>
      </p:graphicFrame>
    </p:spTree>
    <p:extLst>
      <p:ext uri="{BB962C8B-B14F-4D97-AF65-F5344CB8AC3E}">
        <p14:creationId xmlns:p14="http://schemas.microsoft.com/office/powerpoint/2010/main" val="1253237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（４）関係者との意見交換　～経済団体・民間事業者～</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15</a:t>
            </a:fld>
            <a:endParaRPr kumimoji="1" lang="ja-JP" altLang="en-US"/>
          </a:p>
        </p:txBody>
      </p:sp>
      <p:sp>
        <p:nvSpPr>
          <p:cNvPr id="6" name="テキスト ボックス 5">
            <a:extLst>
              <a:ext uri="{FF2B5EF4-FFF2-40B4-BE49-F238E27FC236}">
                <a16:creationId xmlns:a16="http://schemas.microsoft.com/office/drawing/2014/main" id="{885A1CAE-36B7-4F38-8985-4D741AC0337C}"/>
              </a:ext>
            </a:extLst>
          </p:cNvPr>
          <p:cNvSpPr txBox="1"/>
          <p:nvPr/>
        </p:nvSpPr>
        <p:spPr>
          <a:xfrm>
            <a:off x="4525421" y="4878460"/>
            <a:ext cx="5118847" cy="348802"/>
          </a:xfrm>
          <a:prstGeom prst="rect">
            <a:avLst/>
          </a:prstGeom>
          <a:noFill/>
          <a:ln>
            <a:noFill/>
          </a:ln>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ＭＳ 明朝" panose="02020609040205080304" pitchFamily="17" charset="-128"/>
                <a:ea typeface="ＭＳ 明朝" panose="02020609040205080304" pitchFamily="17" charset="-128"/>
              </a:rPr>
              <a:t>※</a:t>
            </a:r>
            <a:r>
              <a:rPr kumimoji="1" lang="ja-JP" altLang="en-US" sz="1100" dirty="0">
                <a:latin typeface="ＭＳ 明朝" panose="02020609040205080304" pitchFamily="17" charset="-128"/>
                <a:ea typeface="ＭＳ 明朝" panose="02020609040205080304" pitchFamily="17" charset="-128"/>
              </a:rPr>
              <a:t>現時点での主な意見の</a:t>
            </a:r>
            <a:r>
              <a:rPr kumimoji="1" lang="ja-JP" altLang="en-US" sz="1100" dirty="0" smtClean="0">
                <a:latin typeface="ＭＳ 明朝" panose="02020609040205080304" pitchFamily="17" charset="-128"/>
                <a:ea typeface="ＭＳ 明朝" panose="02020609040205080304" pitchFamily="17" charset="-128"/>
              </a:rPr>
              <a:t>抜粋。今後</a:t>
            </a:r>
            <a:r>
              <a:rPr kumimoji="1" lang="ja-JP" altLang="en-US" sz="1100" dirty="0">
                <a:latin typeface="ＭＳ 明朝" panose="02020609040205080304" pitchFamily="17" charset="-128"/>
                <a:ea typeface="ＭＳ 明朝" panose="02020609040205080304" pitchFamily="17" charset="-128"/>
              </a:rPr>
              <a:t>さらに議論を深めていく。</a:t>
            </a:r>
            <a:endParaRPr kumimoji="1" lang="en-US" altLang="ja-JP" sz="1400" i="0" u="none" strike="noStrike" kern="1200" cap="none" spc="0" normalizeH="0" baseline="0" noProof="0" dirty="0">
              <a:ln>
                <a:noFill/>
              </a:ln>
              <a:effectLst/>
              <a:uLnTx/>
              <a:uFillTx/>
              <a:latin typeface="ＭＳ 明朝" panose="02020609040205080304" pitchFamily="17" charset="-128"/>
              <a:ea typeface="ＭＳ 明朝" panose="02020609040205080304" pitchFamily="17"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281579550"/>
              </p:ext>
            </p:extLst>
          </p:nvPr>
        </p:nvGraphicFramePr>
        <p:xfrm>
          <a:off x="157330" y="1170460"/>
          <a:ext cx="9577292" cy="3708000"/>
        </p:xfrm>
        <a:graphic>
          <a:graphicData uri="http://schemas.openxmlformats.org/drawingml/2006/table">
            <a:tbl>
              <a:tblPr firstRow="1" bandRow="1">
                <a:tableStyleId>{5C22544A-7EE6-4342-B048-85BDC9FD1C3A}</a:tableStyleId>
              </a:tblPr>
              <a:tblGrid>
                <a:gridCol w="1585292">
                  <a:extLst>
                    <a:ext uri="{9D8B030D-6E8A-4147-A177-3AD203B41FA5}">
                      <a16:colId xmlns:a16="http://schemas.microsoft.com/office/drawing/2014/main" val="1051634494"/>
                    </a:ext>
                  </a:extLst>
                </a:gridCol>
                <a:gridCol w="7992000">
                  <a:extLst>
                    <a:ext uri="{9D8B030D-6E8A-4147-A177-3AD203B41FA5}">
                      <a16:colId xmlns:a16="http://schemas.microsoft.com/office/drawing/2014/main" val="4219997680"/>
                    </a:ext>
                  </a:extLst>
                </a:gridCol>
              </a:tblGrid>
              <a:tr h="288000">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分類</a:t>
                      </a:r>
                    </a:p>
                  </a:txBody>
                  <a:tcPr marL="36000" marR="36000" marT="0" marB="0" anchor="ctr"/>
                </a:tc>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意見の概要</a:t>
                      </a:r>
                    </a:p>
                  </a:txBody>
                  <a:tcPr marL="36000" marR="36000" marT="0" marB="0" anchor="ctr"/>
                </a:tc>
                <a:extLst>
                  <a:ext uri="{0D108BD9-81ED-4DB2-BD59-A6C34878D82A}">
                    <a16:rowId xmlns:a16="http://schemas.microsoft.com/office/drawing/2014/main" val="310074722"/>
                  </a:ext>
                </a:extLst>
              </a:tr>
              <a:tr h="1584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グランドデザインの意義</a:t>
                      </a:r>
                    </a:p>
                  </a:txBody>
                  <a:tcPr marL="36000" marR="36000" marT="0" marB="0" anchor="ctr"/>
                </a:tc>
                <a:tc>
                  <a:txBody>
                    <a:bodyPr/>
                    <a:lstStyle/>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行政が将来の姿をある程度示すことにより、民間企業も安心して投資ができ、大阪への投資が集まってくる</a:t>
                      </a:r>
                      <a:r>
                        <a:rPr kumimoji="1" lang="ja-JP" altLang="en-US" sz="1200" dirty="0">
                          <a:latin typeface="UD デジタル 教科書体 NK-R" panose="02020400000000000000" pitchFamily="18" charset="-128"/>
                          <a:ea typeface="UD デジタル 教科書体 NK-R" panose="02020400000000000000" pitchFamily="18" charset="-128"/>
                        </a:rPr>
                        <a:t>ことになる。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　そのようなグランドデザインを一緒につくることができればと考える。</a:t>
                      </a: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・グランドデザインの一番の狙いは、広域的な観点から、様々なエリアでの特色あるまちづくりや、各取組み主体の役割分担等を考えることだと考える。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・将来ビジョン・大阪を最上位の計画として、グランドデザインや成長戦略、都市魅力戦略などがあるが、どの計画も地図上に落とし込むべきだと考えている。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・数多くの行政計画があるなか、グラインドデザインの位置づけの整理（他計画との関係性含め）が必要ではないか。</a:t>
                      </a:r>
                    </a:p>
                  </a:txBody>
                  <a:tcPr marL="36000" marR="36000" marT="0" marB="0" anchor="ctr"/>
                </a:tc>
                <a:extLst>
                  <a:ext uri="{0D108BD9-81ED-4DB2-BD59-A6C34878D82A}">
                    <a16:rowId xmlns:a16="http://schemas.microsoft.com/office/drawing/2014/main" val="1913802439"/>
                  </a:ext>
                </a:extLst>
              </a:tr>
              <a:tr h="576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新型コロナの影響</a:t>
                      </a:r>
                    </a:p>
                  </a:txBody>
                  <a:tcPr marL="36000" marR="36000" marT="0" marB="0" anchor="ctr"/>
                </a:tc>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・コロナの影響により、経済の動き方が変わっている。そこを、どうやってキャッチして、</a:t>
                      </a:r>
                      <a:r>
                        <a:rPr kumimoji="1" lang="en-US" altLang="ja-JP" sz="1200" dirty="0">
                          <a:latin typeface="UD デジタル 教科書体 NK-R" panose="02020400000000000000" pitchFamily="18" charset="-128"/>
                          <a:ea typeface="UD デジタル 教科書体 NK-R" panose="02020400000000000000" pitchFamily="18" charset="-128"/>
                        </a:rPr>
                        <a:t>2050</a:t>
                      </a:r>
                      <a:r>
                        <a:rPr kumimoji="1" lang="ja-JP" altLang="en-US" sz="1200" dirty="0">
                          <a:latin typeface="UD デジタル 教科書体 NK-R" panose="02020400000000000000" pitchFamily="18" charset="-128"/>
                          <a:ea typeface="UD デジタル 教科書体 NK-R" panose="02020400000000000000" pitchFamily="18" charset="-128"/>
                        </a:rPr>
                        <a:t>年を目指していくかが重要。</a:t>
                      </a:r>
                    </a:p>
                  </a:txBody>
                  <a:tcPr marL="36000" marR="36000" marT="0" marB="0" anchor="ctr"/>
                </a:tc>
                <a:extLst>
                  <a:ext uri="{0D108BD9-81ED-4DB2-BD59-A6C34878D82A}">
                    <a16:rowId xmlns:a16="http://schemas.microsoft.com/office/drawing/2014/main" val="3111725629"/>
                  </a:ext>
                </a:extLst>
              </a:tr>
              <a:tr h="648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グランドデザインの推進</a:t>
                      </a:r>
                    </a:p>
                  </a:txBody>
                  <a:tcPr marL="36000" marR="36000" marT="0" marB="0" anchor="ctr"/>
                </a:tc>
                <a:tc>
                  <a:txBody>
                    <a:bodyPr/>
                    <a:lstStyle/>
                    <a:p>
                      <a:pPr marL="84138" marR="0" lvl="0" indent="-84138" algn="l" defTabSz="914400" rtl="0" eaLnBrk="1" fontAlgn="auto" latinLnBrk="0" hangingPunct="1">
                        <a:lnSpc>
                          <a:spcPts val="16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グランドデザインをどのように実現していくのかの方法論についても、議論したい</a:t>
                      </a:r>
                      <a:r>
                        <a:rPr kumimoji="1" lang="ja-JP" altLang="en-US" sz="1200" dirty="0">
                          <a:latin typeface="UD デジタル 教科書体 NK-R" panose="02020400000000000000" pitchFamily="18" charset="-128"/>
                          <a:ea typeface="UD デジタル 教科書体 NK-R" panose="02020400000000000000" pitchFamily="18" charset="-128"/>
                        </a:rPr>
                        <a:t>。</a:t>
                      </a:r>
                    </a:p>
                  </a:txBody>
                  <a:tcPr marL="36000" marR="36000" marT="0" marB="0" anchor="ctr"/>
                </a:tc>
                <a:extLst>
                  <a:ext uri="{0D108BD9-81ED-4DB2-BD59-A6C34878D82A}">
                    <a16:rowId xmlns:a16="http://schemas.microsoft.com/office/drawing/2014/main" val="2443821542"/>
                  </a:ext>
                </a:extLst>
              </a:tr>
              <a:tr h="612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意見交換の対象者</a:t>
                      </a:r>
                    </a:p>
                  </a:txBody>
                  <a:tcPr marL="36000" marR="36000" marT="0" marB="0" anchor="ctr"/>
                </a:tc>
                <a:tc>
                  <a:txBody>
                    <a:bodyPr/>
                    <a:lstStyle/>
                    <a:p>
                      <a:pPr marL="87313" indent="-87313">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意見聴取を行う民間事業者としては、鉄道事業者は必須。また、近年大阪市内にベンチャーのインキュベーション施設がかなり多く生まれており、ベンチャー企業に今の大阪に対して何が足りないのか、こうすればよくなるかなどを聞くべき。</a:t>
                      </a:r>
                    </a:p>
                  </a:txBody>
                  <a:tcPr marL="36000" marR="36000" marT="0" marB="0" anchor="ctr"/>
                </a:tc>
                <a:extLst>
                  <a:ext uri="{0D108BD9-81ED-4DB2-BD59-A6C34878D82A}">
                    <a16:rowId xmlns:a16="http://schemas.microsoft.com/office/drawing/2014/main" val="2346263561"/>
                  </a:ext>
                </a:extLst>
              </a:tr>
            </a:tbl>
          </a:graphicData>
        </a:graphic>
      </p:graphicFrame>
      <p:sp>
        <p:nvSpPr>
          <p:cNvPr id="10" name="テキスト ボックス 9">
            <a:extLst>
              <a:ext uri="{FF2B5EF4-FFF2-40B4-BE49-F238E27FC236}">
                <a16:creationId xmlns:a16="http://schemas.microsoft.com/office/drawing/2014/main" id="{37511901-8789-4F88-9B42-E1FB3ED93BC9}"/>
              </a:ext>
            </a:extLst>
          </p:cNvPr>
          <p:cNvSpPr txBox="1"/>
          <p:nvPr/>
        </p:nvSpPr>
        <p:spPr>
          <a:xfrm>
            <a:off x="157330" y="821658"/>
            <a:ext cx="1226932" cy="283995"/>
          </a:xfrm>
          <a:prstGeom prst="rect">
            <a:avLst/>
          </a:prstGeom>
          <a:noFill/>
          <a:ln>
            <a:noFill/>
          </a:ln>
        </p:spPr>
        <p:txBody>
          <a:bodyPr wrap="square" lIns="0" tIns="0" rIns="0" bIns="0" rtlCol="0" anchor="t" anchorCtr="0">
            <a:noAutofit/>
          </a:bodyPr>
          <a:lstStyle/>
          <a:p>
            <a:pPr marL="57150" indent="-57150">
              <a:lnSpc>
                <a:spcPts val="21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■経済団体</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37511901-8789-4F88-9B42-E1FB3ED93BC9}"/>
              </a:ext>
            </a:extLst>
          </p:cNvPr>
          <p:cNvSpPr txBox="1"/>
          <p:nvPr/>
        </p:nvSpPr>
        <p:spPr>
          <a:xfrm>
            <a:off x="157330" y="5530418"/>
            <a:ext cx="9577292" cy="1098982"/>
          </a:xfrm>
          <a:prstGeom prst="rect">
            <a:avLst/>
          </a:prstGeom>
          <a:noFill/>
          <a:ln>
            <a:noFill/>
          </a:ln>
        </p:spPr>
        <p:txBody>
          <a:bodyPr wrap="square" lIns="0" tIns="0" rIns="0" bIns="0" rtlCol="0" anchor="t" anchorCtr="0">
            <a:noAutofit/>
          </a:bodyPr>
          <a:lstStyle/>
          <a:p>
            <a:pPr marL="57150" indent="-57150">
              <a:lnSpc>
                <a:spcPts val="21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■民間事業者</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57150" indent="-57150">
              <a:lnSpc>
                <a:spcPts val="2100"/>
              </a:lnSpc>
            </a:pPr>
            <a:r>
              <a:rPr kumimoji="1" lang="ja-JP" altLang="en-US" sz="1200" dirty="0">
                <a:latin typeface="UD デジタル 教科書体 NK-R" panose="02020400000000000000" pitchFamily="18" charset="-128"/>
                <a:ea typeface="UD デジタル 教科書体 NK-R" panose="02020400000000000000" pitchFamily="18" charset="-128"/>
              </a:rPr>
              <a:t>　・自己所有地をはじめ</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活用可能な資産については、施設の更新等を通じて、まちづくりに貢献</a:t>
            </a:r>
            <a:r>
              <a:rPr kumimoji="1" lang="ja-JP" altLang="en-US" sz="1200" dirty="0">
                <a:latin typeface="UD デジタル 教科書体 NK-R" panose="02020400000000000000" pitchFamily="18" charset="-128"/>
                <a:ea typeface="UD デジタル 教科書体 NK-R" panose="02020400000000000000" pitchFamily="18" charset="-128"/>
              </a:rPr>
              <a:t>していきたい。</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57150" indent="-57150">
              <a:lnSpc>
                <a:spcPts val="2100"/>
              </a:lnSpc>
              <a:spcAft>
                <a:spcPts val="300"/>
              </a:spcAft>
            </a:pPr>
            <a:r>
              <a:rPr kumimoji="1" lang="ja-JP" altLang="en-US" sz="1200" dirty="0">
                <a:latin typeface="UD デジタル 教科書体 NK-R" panose="02020400000000000000" pitchFamily="18" charset="-128"/>
                <a:ea typeface="UD デジタル 教科書体 NK-R" panose="02020400000000000000" pitchFamily="18" charset="-128"/>
              </a:rPr>
              <a:t>　・まちづくりに貢献していく上で、</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グランドデザインに位置づけがあると、取組みを進めやすい</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3817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（４）関係者との意見交換　～市町村～</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16</a:t>
            </a:fld>
            <a:endParaRPr kumimoji="1" lang="ja-JP" altLang="en-US"/>
          </a:p>
        </p:txBody>
      </p:sp>
      <p:sp>
        <p:nvSpPr>
          <p:cNvPr id="6" name="テキスト ボックス 5">
            <a:extLst>
              <a:ext uri="{FF2B5EF4-FFF2-40B4-BE49-F238E27FC236}">
                <a16:creationId xmlns:a16="http://schemas.microsoft.com/office/drawing/2014/main" id="{885A1CAE-36B7-4F38-8985-4D741AC0337C}"/>
              </a:ext>
            </a:extLst>
          </p:cNvPr>
          <p:cNvSpPr txBox="1"/>
          <p:nvPr/>
        </p:nvSpPr>
        <p:spPr>
          <a:xfrm>
            <a:off x="2514600" y="767851"/>
            <a:ext cx="4168222" cy="252000"/>
          </a:xfrm>
          <a:prstGeom prst="rect">
            <a:avLst/>
          </a:prstGeom>
          <a:noFill/>
          <a:ln>
            <a:noFill/>
          </a:ln>
        </p:spPr>
        <p:txBody>
          <a:bodyPr wrap="square" lIns="0" tIns="0" rIns="0" bIns="0" rtlCol="0" anchor="ctr" anchorCtr="0">
            <a:noAutofit/>
          </a:bodyPr>
          <a:lstStyle/>
          <a:p>
            <a:pPr lvl="0" algn="r" defTabSz="914400">
              <a:defRPr/>
            </a:pPr>
            <a:r>
              <a:rPr kumimoji="1" lang="en-US" altLang="ja-JP" sz="1100" dirty="0" smtClean="0">
                <a:latin typeface="ＭＳ 明朝" panose="02020609040205080304" pitchFamily="17" charset="-128"/>
                <a:ea typeface="ＭＳ 明朝" panose="02020609040205080304" pitchFamily="17" charset="-128"/>
              </a:rPr>
              <a:t>※</a:t>
            </a:r>
            <a:r>
              <a:rPr kumimoji="1" lang="ja-JP" altLang="en-US" sz="1100" dirty="0" smtClean="0">
                <a:latin typeface="ＭＳ 明朝" panose="02020609040205080304" pitchFamily="17" charset="-128"/>
                <a:ea typeface="ＭＳ 明朝" panose="02020609040205080304" pitchFamily="17" charset="-128"/>
              </a:rPr>
              <a:t>グランドデザイン</a:t>
            </a:r>
            <a:r>
              <a:rPr kumimoji="1" lang="ja-JP" altLang="en-US" sz="1100" dirty="0">
                <a:latin typeface="ＭＳ 明朝" panose="02020609040205080304" pitchFamily="17" charset="-128"/>
                <a:ea typeface="ＭＳ 明朝" panose="02020609040205080304" pitchFamily="17" charset="-128"/>
              </a:rPr>
              <a:t>の大きな方向性に関する主な意見の</a:t>
            </a:r>
            <a:r>
              <a:rPr kumimoji="1" lang="ja-JP" altLang="en-US" sz="1100" dirty="0" smtClean="0">
                <a:latin typeface="ＭＳ 明朝" panose="02020609040205080304" pitchFamily="17" charset="-128"/>
                <a:ea typeface="ＭＳ 明朝" panose="02020609040205080304" pitchFamily="17" charset="-128"/>
              </a:rPr>
              <a:t>抜粋。</a:t>
            </a:r>
            <a:endParaRPr kumimoji="1" lang="en-US" altLang="ja-JP" sz="1400" i="0" u="none" strike="noStrike" kern="1200" cap="none" spc="0" normalizeH="0" baseline="0" noProof="0" dirty="0">
              <a:ln>
                <a:noFill/>
              </a:ln>
              <a:effectLst/>
              <a:uLnTx/>
              <a:uFillTx/>
              <a:latin typeface="ＭＳ 明朝" panose="02020609040205080304" pitchFamily="17" charset="-128"/>
              <a:ea typeface="ＭＳ 明朝" panose="02020609040205080304" pitchFamily="17"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086056974"/>
              </p:ext>
            </p:extLst>
          </p:nvPr>
        </p:nvGraphicFramePr>
        <p:xfrm>
          <a:off x="164354" y="1054778"/>
          <a:ext cx="9577292" cy="1944000"/>
        </p:xfrm>
        <a:graphic>
          <a:graphicData uri="http://schemas.openxmlformats.org/drawingml/2006/table">
            <a:tbl>
              <a:tblPr firstRow="1" bandRow="1">
                <a:tableStyleId>{5C22544A-7EE6-4342-B048-85BDC9FD1C3A}</a:tableStyleId>
              </a:tblPr>
              <a:tblGrid>
                <a:gridCol w="1585292">
                  <a:extLst>
                    <a:ext uri="{9D8B030D-6E8A-4147-A177-3AD203B41FA5}">
                      <a16:colId xmlns:a16="http://schemas.microsoft.com/office/drawing/2014/main" val="1051634494"/>
                    </a:ext>
                  </a:extLst>
                </a:gridCol>
                <a:gridCol w="7992000">
                  <a:extLst>
                    <a:ext uri="{9D8B030D-6E8A-4147-A177-3AD203B41FA5}">
                      <a16:colId xmlns:a16="http://schemas.microsoft.com/office/drawing/2014/main" val="4219997680"/>
                    </a:ext>
                  </a:extLst>
                </a:gridCol>
              </a:tblGrid>
              <a:tr h="288000">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分類</a:t>
                      </a:r>
                    </a:p>
                  </a:txBody>
                  <a:tcPr marL="36000" marR="36000" marT="0" marB="0" anchor="ctr"/>
                </a:tc>
                <a:tc>
                  <a:txBody>
                    <a:bodyPr/>
                    <a:lstStyle/>
                    <a:p>
                      <a:pPr algn="ctr">
                        <a:lnSpc>
                          <a:spcPts val="1600"/>
                        </a:lnSpc>
                      </a:pPr>
                      <a:r>
                        <a:rPr kumimoji="1" lang="ja-JP" altLang="en-US" sz="1400" dirty="0">
                          <a:latin typeface="UD デジタル 教科書体 NK-R" panose="02020400000000000000" pitchFamily="18" charset="-128"/>
                          <a:ea typeface="UD デジタル 教科書体 NK-R" panose="02020400000000000000" pitchFamily="18" charset="-128"/>
                        </a:rPr>
                        <a:t>意見の概要</a:t>
                      </a:r>
                    </a:p>
                  </a:txBody>
                  <a:tcPr marL="36000" marR="36000" marT="0" marB="0" anchor="ctr"/>
                </a:tc>
                <a:extLst>
                  <a:ext uri="{0D108BD9-81ED-4DB2-BD59-A6C34878D82A}">
                    <a16:rowId xmlns:a16="http://schemas.microsoft.com/office/drawing/2014/main" val="310074722"/>
                  </a:ext>
                </a:extLst>
              </a:tr>
              <a:tr h="1044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策定の意義・方向性</a:t>
                      </a:r>
                    </a:p>
                  </a:txBody>
                  <a:tcPr marL="36000" marR="36000" marT="0" marB="0" anchor="ctr"/>
                </a:tc>
                <a:tc>
                  <a:txBody>
                    <a:bodyPr/>
                    <a:lstStyle/>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グランドデザインに位置付けられることにより、民間連携や民間投資が促進されることを期待</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・こういうまちをみんなでめざそうという</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未来志向の将来像を描いてほしい</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marR="0" lvl="0" indent="-84138" algn="l" defTabSz="914400" rtl="0" eaLnBrk="1" fontAlgn="auto" latinLnBrk="0" hangingPunct="1">
                        <a:lnSpc>
                          <a:spcPts val="1600"/>
                        </a:lnSpc>
                        <a:spcBef>
                          <a:spcPts val="0"/>
                        </a:spcBef>
                        <a:spcAft>
                          <a:spcPts val="0"/>
                        </a:spcAft>
                        <a:buClrTx/>
                        <a:buSzTx/>
                        <a:buFontTx/>
                        <a:buNone/>
                        <a:tabLst/>
                        <a:defRPr/>
                      </a:pPr>
                      <a:r>
                        <a:rPr kumimoji="1" lang="ja-JP" altLang="en-US" sz="1200" dirty="0">
                          <a:latin typeface="UD デジタル 教科書体 NK-R" panose="02020400000000000000" pitchFamily="18" charset="-128"/>
                          <a:ea typeface="UD デジタル 教科書体 NK-R" panose="02020400000000000000" pitchFamily="18" charset="-128"/>
                        </a:rPr>
                        <a:t>・将来に向けた広域的な交通ネットワークが課題。</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84138" indent="-84138">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・立地ポテンシャルの高い地域だけでなく、</a:t>
                      </a:r>
                      <a:r>
                        <a:rPr kumimoji="1" lang="ja-JP" altLang="en-US" sz="1200" dirty="0">
                          <a:highlight>
                            <a:srgbClr val="FFFF00"/>
                          </a:highlight>
                          <a:latin typeface="UD デジタル 教科書体 NK-R" panose="02020400000000000000" pitchFamily="18" charset="-128"/>
                          <a:ea typeface="UD デジタル 教科書体 NK-R" panose="02020400000000000000" pitchFamily="18" charset="-128"/>
                        </a:rPr>
                        <a:t>郊外部にも光を当てるようなグランドデザインを描いてほしい</a:t>
                      </a:r>
                      <a:r>
                        <a:rPr kumimoji="1" lang="ja-JP" altLang="en-US" sz="1200" dirty="0">
                          <a:latin typeface="UD デジタル 教科書体 NK-R" panose="02020400000000000000" pitchFamily="18" charset="-128"/>
                          <a:ea typeface="UD デジタル 教科書体 NK-R" panose="02020400000000000000" pitchFamily="18" charset="-128"/>
                        </a:rPr>
                        <a:t>。</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marL="36000" marR="36000" marT="0" marB="0" anchor="ctr"/>
                </a:tc>
                <a:extLst>
                  <a:ext uri="{0D108BD9-81ED-4DB2-BD59-A6C34878D82A}">
                    <a16:rowId xmlns:a16="http://schemas.microsoft.com/office/drawing/2014/main" val="1913802439"/>
                  </a:ext>
                </a:extLst>
              </a:tr>
              <a:tr h="612000">
                <a:tc>
                  <a:txBody>
                    <a:bodyPr/>
                    <a:lstStyle/>
                    <a:p>
                      <a:pPr>
                        <a:lnSpc>
                          <a:spcPts val="1600"/>
                        </a:lnSpc>
                      </a:pPr>
                      <a:r>
                        <a:rPr kumimoji="1" lang="ja-JP" altLang="en-US" sz="1200" dirty="0">
                          <a:latin typeface="UD デジタル 教科書体 NK-R" panose="02020400000000000000" pitchFamily="18" charset="-128"/>
                          <a:ea typeface="UD デジタル 教科書体 NK-R" panose="02020400000000000000" pitchFamily="18" charset="-128"/>
                        </a:rPr>
                        <a:t>推進体制等</a:t>
                      </a:r>
                    </a:p>
                  </a:txBody>
                  <a:tcPr marL="36000" marR="36000" marT="0" marB="0" anchor="ctr"/>
                </a:tc>
                <a:tc>
                  <a:txBody>
                    <a:bodyPr/>
                    <a:lstStyle/>
                    <a:p>
                      <a:pPr>
                        <a:lnSpc>
                          <a:spcPts val="16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smtClean="0">
                          <a:highlight>
                            <a:srgbClr val="FFFF00"/>
                          </a:highlight>
                          <a:latin typeface="UD デジタル 教科書体 NK-R" panose="02020400000000000000" pitchFamily="18" charset="-128"/>
                          <a:ea typeface="UD デジタル 教科書体 NK-R" panose="02020400000000000000" pitchFamily="18" charset="-128"/>
                        </a:rPr>
                        <a:t>策定後、どのように推進するのかという観点も含めて、検討を進めて欲しい</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smtClean="0">
                        <a:latin typeface="UD デジタル 教科書体 NK-R" panose="02020400000000000000" pitchFamily="18" charset="-128"/>
                        <a:ea typeface="UD デジタル 教科書体 NK-R" panose="02020400000000000000" pitchFamily="18" charset="-128"/>
                      </a:endParaRPr>
                    </a:p>
                    <a:p>
                      <a:pPr>
                        <a:lnSpc>
                          <a:spcPts val="1600"/>
                        </a:lnSpc>
                      </a:pPr>
                      <a:r>
                        <a:rPr kumimoji="1" lang="ja-JP" altLang="en-US" sz="1200" smtClean="0">
                          <a:latin typeface="UD デジタル 教科書体 NK-R" panose="02020400000000000000" pitchFamily="18" charset="-128"/>
                          <a:ea typeface="UD デジタル 教科書体 NK-R" panose="02020400000000000000" pitchFamily="18" charset="-128"/>
                        </a:rPr>
                        <a:t>・民間事</a:t>
                      </a:r>
                      <a:r>
                        <a:rPr kumimoji="1" lang="ja-JP" altLang="en-US" sz="1200" dirty="0">
                          <a:latin typeface="UD デジタル 教科書体 NK-R" panose="02020400000000000000" pitchFamily="18" charset="-128"/>
                          <a:ea typeface="UD デジタル 教科書体 NK-R" panose="02020400000000000000" pitchFamily="18" charset="-128"/>
                        </a:rPr>
                        <a:t>業者と連携できる体制や、取組み内容によっては、国も含めた推進体制を築いてほしい。</a:t>
                      </a:r>
                      <a:endParaRPr kumimoji="1" lang="en-US" altLang="ja-JP" sz="1200" dirty="0">
                        <a:latin typeface="UD デジタル 教科書体 NK-R" panose="02020400000000000000" pitchFamily="18" charset="-128"/>
                        <a:ea typeface="UD デジタル 教科書体 NK-R" panose="02020400000000000000" pitchFamily="18" charset="-128"/>
                      </a:endParaRPr>
                    </a:p>
                  </a:txBody>
                  <a:tcPr marL="36000" marR="36000" marT="0" marB="0" anchor="ctr"/>
                </a:tc>
                <a:extLst>
                  <a:ext uri="{0D108BD9-81ED-4DB2-BD59-A6C34878D82A}">
                    <a16:rowId xmlns:a16="http://schemas.microsoft.com/office/drawing/2014/main" val="3111725629"/>
                  </a:ext>
                </a:extLst>
              </a:tr>
            </a:tbl>
          </a:graphicData>
        </a:graphic>
      </p:graphicFrame>
      <p:sp>
        <p:nvSpPr>
          <p:cNvPr id="8" name="テキスト ボックス 7">
            <a:extLst>
              <a:ext uri="{FF2B5EF4-FFF2-40B4-BE49-F238E27FC236}">
                <a16:creationId xmlns:a16="http://schemas.microsoft.com/office/drawing/2014/main" id="{6484E417-9560-4D3C-B04C-28E535CBB9BF}"/>
              </a:ext>
            </a:extLst>
          </p:cNvPr>
          <p:cNvSpPr txBox="1"/>
          <p:nvPr/>
        </p:nvSpPr>
        <p:spPr>
          <a:xfrm>
            <a:off x="164354" y="740767"/>
            <a:ext cx="3504250" cy="216000"/>
          </a:xfrm>
          <a:prstGeom prst="rect">
            <a:avLst/>
          </a:prstGeom>
          <a:noFill/>
          <a:ln>
            <a:noFill/>
          </a:ln>
        </p:spPr>
        <p:txBody>
          <a:bodyPr wrap="square" lIns="0" tIns="0" rIns="0" bIns="0" rtlCol="0" anchor="t" anchorCtr="0">
            <a:noAutofit/>
          </a:bodyPr>
          <a:lstStyle/>
          <a:p>
            <a:pPr marL="265113" indent="-265113">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グランドデザインに期待すること</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sp>
        <p:nvSpPr>
          <p:cNvPr id="9" name="テキスト ボックス 8">
            <a:extLst>
              <a:ext uri="{FF2B5EF4-FFF2-40B4-BE49-F238E27FC236}">
                <a16:creationId xmlns:a16="http://schemas.microsoft.com/office/drawing/2014/main" id="{6484E417-9560-4D3C-B04C-28E535CBB9BF}"/>
              </a:ext>
            </a:extLst>
          </p:cNvPr>
          <p:cNvSpPr txBox="1"/>
          <p:nvPr/>
        </p:nvSpPr>
        <p:spPr>
          <a:xfrm>
            <a:off x="164354" y="3235519"/>
            <a:ext cx="3504250" cy="216000"/>
          </a:xfrm>
          <a:prstGeom prst="rect">
            <a:avLst/>
          </a:prstGeom>
          <a:noFill/>
          <a:ln>
            <a:noFill/>
          </a:ln>
        </p:spPr>
        <p:txBody>
          <a:bodyPr wrap="square" lIns="0" tIns="0" rIns="0" bIns="0" rtlCol="0" anchor="t" anchorCtr="0">
            <a:noAutofit/>
          </a:bodyPr>
          <a:lstStyle/>
          <a:p>
            <a:pPr marL="265113" indent="-265113">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各市町村が進めている主なまちづくり</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sp>
        <p:nvSpPr>
          <p:cNvPr id="10" name="テキスト ボックス 9">
            <a:extLst>
              <a:ext uri="{FF2B5EF4-FFF2-40B4-BE49-F238E27FC236}">
                <a16:creationId xmlns:a16="http://schemas.microsoft.com/office/drawing/2014/main" id="{37511901-8789-4F88-9B42-E1FB3ED93BC9}"/>
              </a:ext>
            </a:extLst>
          </p:cNvPr>
          <p:cNvSpPr txBox="1"/>
          <p:nvPr/>
        </p:nvSpPr>
        <p:spPr>
          <a:xfrm>
            <a:off x="271224" y="3634514"/>
            <a:ext cx="4797439" cy="2699872"/>
          </a:xfrm>
          <a:prstGeom prst="rect">
            <a:avLst/>
          </a:prstGeom>
          <a:noFill/>
          <a:ln>
            <a:noFill/>
          </a:ln>
        </p:spPr>
        <p:txBody>
          <a:bodyPr wrap="square" lIns="0" tIns="0" rIns="0" bIns="0" rtlCol="0" anchor="t" anchorCtr="0">
            <a:noAutofit/>
          </a:bodyPr>
          <a:lstStyle/>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・生活拠点・中心拠点等の形成</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・広域的な中枢を担う拠点形成</a:t>
            </a: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・主要駅前の再々開発</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・中心市街地の再生、ウォーカブルなまちづくり</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・ニュータウン再生（スマートシティ等）</a:t>
            </a: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・公共施設の再編に合わせた多機能複合化・交流拠点の整備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・公共施設の施設間連携・広域連携</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・大規模施設跡地を活用した新しいまちづくり</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・低未利用地の活用、土地利用転換等による産業用地の創出</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・鉄道沿線、幹線道路沿道まちづくり</a:t>
            </a:r>
          </a:p>
        </p:txBody>
      </p:sp>
      <p:sp>
        <p:nvSpPr>
          <p:cNvPr id="12" name="テキスト ボックス 11">
            <a:extLst>
              <a:ext uri="{FF2B5EF4-FFF2-40B4-BE49-F238E27FC236}">
                <a16:creationId xmlns:a16="http://schemas.microsoft.com/office/drawing/2014/main" id="{37511901-8789-4F88-9B42-E1FB3ED93BC9}"/>
              </a:ext>
            </a:extLst>
          </p:cNvPr>
          <p:cNvSpPr txBox="1"/>
          <p:nvPr/>
        </p:nvSpPr>
        <p:spPr>
          <a:xfrm>
            <a:off x="5096799" y="3634514"/>
            <a:ext cx="4602643" cy="2699872"/>
          </a:xfrm>
          <a:prstGeom prst="rect">
            <a:avLst/>
          </a:prstGeom>
          <a:noFill/>
          <a:ln>
            <a:noFill/>
          </a:ln>
        </p:spPr>
        <p:txBody>
          <a:bodyPr wrap="square" lIns="0" tIns="0" rIns="0" bIns="0" rtlCol="0" anchor="t" anchorCtr="0">
            <a:noAutofit/>
          </a:bodyPr>
          <a:lstStyle/>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・自転車を活用したまちづくり</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・河川空間等を活用したまちづくり</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・歴史・文化・景観資源、自然環境等を活用したまちづくり、広域連携</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・コミュニティバス、オンデマンドバス、新交通システム等の導入</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・コワーキングスペースの設置促進等、働く場の創出</a:t>
            </a: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・大学連携等によるまちづくり</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・エリアマネジメント、エリアプラットホームの組成</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gn="r">
              <a:lnSpc>
                <a:spcPts val="2200"/>
              </a:lnSpc>
            </a:pPr>
            <a:r>
              <a:rPr kumimoji="1" lang="ja-JP" altLang="en-US" sz="1400" dirty="0">
                <a:latin typeface="UD デジタル 教科書体 NK-R" panose="02020400000000000000" pitchFamily="18" charset="-128"/>
                <a:ea typeface="UD デジタル 教科書体 NK-R" panose="02020400000000000000" pitchFamily="18" charset="-128"/>
              </a:rPr>
              <a:t>　など</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182880" y="3559126"/>
            <a:ext cx="9594166" cy="298800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85A1CAE-36B7-4F38-8985-4D741AC0337C}"/>
              </a:ext>
            </a:extLst>
          </p:cNvPr>
          <p:cNvSpPr txBox="1"/>
          <p:nvPr/>
        </p:nvSpPr>
        <p:spPr>
          <a:xfrm>
            <a:off x="2810629" y="3014963"/>
            <a:ext cx="7082118" cy="252000"/>
          </a:xfrm>
          <a:prstGeom prst="rect">
            <a:avLst/>
          </a:prstGeom>
          <a:noFill/>
          <a:ln>
            <a:noFill/>
          </a:ln>
        </p:spPr>
        <p:txBody>
          <a:bodyPr wrap="square" lIns="0" tIns="0" rIns="0" bIns="0" rtlCol="0" anchor="ctr" anchorCtr="0">
            <a:noAutofit/>
          </a:bodyPr>
          <a:lstStyle/>
          <a:p>
            <a:pPr lvl="0" algn="r" defTabSz="914400">
              <a:defRPr/>
            </a:pPr>
            <a:r>
              <a:rPr kumimoji="1" lang="en-US" altLang="ja-JP" sz="1100" dirty="0">
                <a:latin typeface="ＭＳ 明朝" panose="02020609040205080304" pitchFamily="17" charset="-128"/>
                <a:ea typeface="ＭＳ 明朝" panose="02020609040205080304" pitchFamily="17" charset="-128"/>
              </a:rPr>
              <a:t>※</a:t>
            </a:r>
            <a:r>
              <a:rPr kumimoji="1" lang="ja-JP" altLang="en-US" sz="1100" dirty="0">
                <a:latin typeface="ＭＳ 明朝" panose="02020609040205080304" pitchFamily="17" charset="-128"/>
                <a:ea typeface="ＭＳ 明朝" panose="02020609040205080304" pitchFamily="17" charset="-128"/>
              </a:rPr>
              <a:t>現時点で</a:t>
            </a:r>
            <a:r>
              <a:rPr kumimoji="1" lang="ja-JP" altLang="en-US" sz="1100" dirty="0" smtClean="0">
                <a:latin typeface="ＭＳ 明朝" panose="02020609040205080304" pitchFamily="17" charset="-128"/>
                <a:ea typeface="ＭＳ 明朝" panose="02020609040205080304" pitchFamily="17" charset="-128"/>
              </a:rPr>
              <a:t>の主</a:t>
            </a:r>
            <a:r>
              <a:rPr kumimoji="1" lang="ja-JP" altLang="en-US" sz="1100" dirty="0">
                <a:latin typeface="ＭＳ 明朝" panose="02020609040205080304" pitchFamily="17" charset="-128"/>
                <a:ea typeface="ＭＳ 明朝" panose="02020609040205080304" pitchFamily="17" charset="-128"/>
              </a:rPr>
              <a:t>な意見の</a:t>
            </a:r>
            <a:r>
              <a:rPr kumimoji="1" lang="ja-JP" altLang="en-US" sz="1100" dirty="0" smtClean="0">
                <a:latin typeface="ＭＳ 明朝" panose="02020609040205080304" pitchFamily="17" charset="-128"/>
                <a:ea typeface="ＭＳ 明朝" panose="02020609040205080304" pitchFamily="17" charset="-128"/>
              </a:rPr>
              <a:t>抜粋。今後</a:t>
            </a:r>
            <a:r>
              <a:rPr kumimoji="1" lang="ja-JP" altLang="en-US" sz="1100" dirty="0">
                <a:latin typeface="ＭＳ 明朝" panose="02020609040205080304" pitchFamily="17" charset="-128"/>
                <a:ea typeface="ＭＳ 明朝" panose="02020609040205080304" pitchFamily="17" charset="-128"/>
              </a:rPr>
              <a:t>さらに議論を深めていく。</a:t>
            </a:r>
            <a:endParaRPr kumimoji="1" lang="en-US" altLang="ja-JP" sz="1400" i="0" u="none" strike="noStrike" kern="1200" cap="none" spc="0" normalizeH="0" baseline="0" noProof="0" dirty="0">
              <a:ln>
                <a:noFill/>
              </a:ln>
              <a:effectLst/>
              <a:uLnTx/>
              <a:uFillTx/>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31068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E09E2E9-237C-4E91-8783-33AB5351FEDC}"/>
              </a:ext>
            </a:extLst>
          </p:cNvPr>
          <p:cNvSpPr>
            <a:spLocks noGrp="1"/>
          </p:cNvSpPr>
          <p:nvPr>
            <p:ph type="sldNum" sz="quarter" idx="12"/>
          </p:nvPr>
        </p:nvSpPr>
        <p:spPr/>
        <p:txBody>
          <a:bodyPr/>
          <a:lstStyle/>
          <a:p>
            <a:fld id="{702E0BBC-4F40-48E0-ABDE-2560DC2FE617}" type="slidenum">
              <a:rPr kumimoji="1" lang="ja-JP" altLang="en-US" smtClean="0"/>
              <a:pPr/>
              <a:t>17</a:t>
            </a:fld>
            <a:endParaRPr kumimoji="1" lang="ja-JP" altLang="en-US"/>
          </a:p>
        </p:txBody>
      </p:sp>
      <p:sp>
        <p:nvSpPr>
          <p:cNvPr id="4" name="サブタイトル 2">
            <a:extLst>
              <a:ext uri="{FF2B5EF4-FFF2-40B4-BE49-F238E27FC236}">
                <a16:creationId xmlns:a16="http://schemas.microsoft.com/office/drawing/2014/main" id="{6E694843-2256-4FB3-AD83-1EB93AC54A0A}"/>
              </a:ext>
            </a:extLst>
          </p:cNvPr>
          <p:cNvSpPr txBox="1">
            <a:spLocks/>
          </p:cNvSpPr>
          <p:nvPr/>
        </p:nvSpPr>
        <p:spPr>
          <a:xfrm>
            <a:off x="0" y="1516567"/>
            <a:ext cx="9892748" cy="1256932"/>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r>
              <a:rPr lang="ja-JP" altLang="en-US" sz="4000" dirty="0">
                <a:latin typeface="Meiryo UI" panose="020B0604030504040204" pitchFamily="50" charset="-128"/>
                <a:ea typeface="Meiryo UI" panose="020B0604030504040204" pitchFamily="50" charset="-128"/>
              </a:rPr>
              <a:t>２．グランドデザインの大きな方向性</a:t>
            </a:r>
            <a:endParaRPr lang="en-US" altLang="ja-JP" sz="4000" dirty="0">
              <a:latin typeface="Meiryo UI" panose="020B0604030504040204" pitchFamily="50" charset="-128"/>
              <a:ea typeface="Meiryo UI" panose="020B0604030504040204" pitchFamily="50" charset="-128"/>
            </a:endParaRPr>
          </a:p>
        </p:txBody>
      </p:sp>
      <p:sp>
        <p:nvSpPr>
          <p:cNvPr id="5" name="サブタイトル 2">
            <a:extLst>
              <a:ext uri="{FF2B5EF4-FFF2-40B4-BE49-F238E27FC236}">
                <a16:creationId xmlns:a16="http://schemas.microsoft.com/office/drawing/2014/main" id="{EE0EC241-5FCA-467B-9A7C-EC07262E25E7}"/>
              </a:ext>
            </a:extLst>
          </p:cNvPr>
          <p:cNvSpPr txBox="1">
            <a:spLocks/>
          </p:cNvSpPr>
          <p:nvPr/>
        </p:nvSpPr>
        <p:spPr>
          <a:xfrm>
            <a:off x="1002731" y="3109235"/>
            <a:ext cx="8523406" cy="2449736"/>
          </a:xfrm>
          <a:prstGeom prst="rect">
            <a:avLst/>
          </a:prstGeom>
          <a:ln>
            <a:noFill/>
          </a:ln>
        </p:spPr>
        <p:txBody>
          <a:bodyPr vert="horz" lIns="7200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（１）国土から見た大阪都市圏の位置づけ</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（２）府域のまちづくりに関する意見</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（３）これまでの検討を踏まえたグランドデザインの大きな方向性</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（４）論点１：府域レベルの都市構造と拠点形成の方向性</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（５）論点２：大都市近郊の立地ポテンシャルを活かした新しい郊外の姿</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0952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（１）国土から見た大阪都市圏の</a:t>
            </a:r>
            <a:r>
              <a:rPr lang="ja-JP" altLang="en-US" dirty="0"/>
              <a:t>位置づけ</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18</a:t>
            </a:fld>
            <a:endParaRPr kumimoji="1" lang="ja-JP" altLang="en-US"/>
          </a:p>
        </p:txBody>
      </p:sp>
      <p:sp>
        <p:nvSpPr>
          <p:cNvPr id="9" name="テキスト ボックス 8">
            <a:extLst>
              <a:ext uri="{FF2B5EF4-FFF2-40B4-BE49-F238E27FC236}">
                <a16:creationId xmlns:a16="http://schemas.microsoft.com/office/drawing/2014/main" id="{2E224813-1394-4EB1-9586-9D8077632CED}"/>
              </a:ext>
            </a:extLst>
          </p:cNvPr>
          <p:cNvSpPr txBox="1"/>
          <p:nvPr/>
        </p:nvSpPr>
        <p:spPr>
          <a:xfrm>
            <a:off x="254651" y="747446"/>
            <a:ext cx="9396698" cy="609756"/>
          </a:xfrm>
          <a:prstGeom prst="rect">
            <a:avLst/>
          </a:prstGeom>
          <a:noFill/>
          <a:ln>
            <a:noFill/>
          </a:ln>
        </p:spPr>
        <p:txBody>
          <a:bodyPr wrap="square" lIns="0" tIns="0" rIns="0" bIns="0" rtlCol="0" anchor="t" anchorCtr="0">
            <a:noAutofit/>
          </a:bodyPr>
          <a:lstStyle/>
          <a:p>
            <a:pPr marL="265113" indent="-265113">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大阪都市圏は、世界最大級のスーパー・メガリージョンを構成する西の都市圏であり、西日本国土軸、太平洋国土軸上に位置し、西日本経済の中心、世界のゲートウェイの役割を担う。</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1">
            <a:extLst>
              <a:ext uri="{FF2B5EF4-FFF2-40B4-BE49-F238E27FC236}">
                <a16:creationId xmlns:a16="http://schemas.microsoft.com/office/drawing/2014/main" id="{8D73BEDF-9645-41D3-B864-CC2B2CF6332E}"/>
              </a:ext>
            </a:extLst>
          </p:cNvPr>
          <p:cNvSpPr/>
          <p:nvPr/>
        </p:nvSpPr>
        <p:spPr>
          <a:xfrm>
            <a:off x="3430764" y="6583406"/>
            <a:ext cx="4361591"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出典：「近畿ブロック　新広域道路交通ビジョン」（</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月）広域道路ネットワーク形成の考え方　より　</a:t>
            </a:r>
          </a:p>
        </p:txBody>
      </p:sp>
      <p:sp>
        <p:nvSpPr>
          <p:cNvPr id="16" name="テキスト ボックス 15"/>
          <p:cNvSpPr txBox="1"/>
          <p:nvPr/>
        </p:nvSpPr>
        <p:spPr>
          <a:xfrm>
            <a:off x="2361753" y="1398696"/>
            <a:ext cx="2916000" cy="252000"/>
          </a:xfrm>
          <a:prstGeom prst="rect">
            <a:avLst/>
          </a:prstGeom>
          <a:noFill/>
          <a:ln>
            <a:noFill/>
            <a:prstDash val="dash"/>
          </a:ln>
        </p:spPr>
        <p:txBody>
          <a:bodyPr wrap="square" lIns="35962" tIns="35962" rIns="35962" bIns="35962" rtlCol="0" anchor="ctr" anchorCtr="0">
            <a:noAutofit/>
          </a:bodyPr>
          <a:lstStyle/>
          <a:p>
            <a:pPr>
              <a:spcBef>
                <a:spcPts val="600"/>
              </a:spcBef>
            </a:pP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大阪都市圏を取り巻く国土軸等</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grpSp>
        <p:nvGrpSpPr>
          <p:cNvPr id="4" name="グループ化 3"/>
          <p:cNvGrpSpPr/>
          <p:nvPr/>
        </p:nvGrpSpPr>
        <p:grpSpPr>
          <a:xfrm>
            <a:off x="2435963" y="1633361"/>
            <a:ext cx="5356392" cy="4913489"/>
            <a:chOff x="2435963" y="1633361"/>
            <a:chExt cx="5356392" cy="4913489"/>
          </a:xfrm>
        </p:grpSpPr>
        <p:pic>
          <p:nvPicPr>
            <p:cNvPr id="10" name="図 9"/>
            <p:cNvPicPr>
              <a:picLocks noChangeAspect="1"/>
            </p:cNvPicPr>
            <p:nvPr/>
          </p:nvPicPr>
          <p:blipFill rotWithShape="1">
            <a:blip r:embed="rId2"/>
            <a:srcRect l="12202" t="21195" r="9976" b="8041"/>
            <a:stretch/>
          </p:blipFill>
          <p:spPr>
            <a:xfrm>
              <a:off x="2435963" y="1633361"/>
              <a:ext cx="5356392" cy="4913489"/>
            </a:xfrm>
            <a:prstGeom prst="rect">
              <a:avLst/>
            </a:prstGeom>
            <a:ln>
              <a:solidFill>
                <a:schemeClr val="bg1">
                  <a:lumMod val="50000"/>
                </a:schemeClr>
              </a:solidFill>
            </a:ln>
          </p:spPr>
        </p:pic>
        <p:sp>
          <p:nvSpPr>
            <p:cNvPr id="11" name="正方形/長方形 10">
              <a:extLst>
                <a:ext uri="{FF2B5EF4-FFF2-40B4-BE49-F238E27FC236}">
                  <a16:creationId xmlns:a16="http://schemas.microsoft.com/office/drawing/2014/main" id="{8D73BEDF-9645-41D3-B864-CC2B2CF6332E}"/>
                </a:ext>
              </a:extLst>
            </p:cNvPr>
            <p:cNvSpPr/>
            <p:nvPr/>
          </p:nvSpPr>
          <p:spPr>
            <a:xfrm>
              <a:off x="6761263" y="3619011"/>
              <a:ext cx="468000" cy="107722"/>
            </a:xfrm>
            <a:prstGeom prst="rect">
              <a:avLst/>
            </a:prstGeom>
            <a:solidFill>
              <a:schemeClr val="bg1"/>
            </a:solidFill>
          </p:spPr>
          <p:txBody>
            <a:bodyPr wrap="square" lIns="36000" tIns="0" rIns="0" bIns="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主な港湾</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正方形/長方形 12">
              <a:extLst>
                <a:ext uri="{FF2B5EF4-FFF2-40B4-BE49-F238E27FC236}">
                  <a16:creationId xmlns:a16="http://schemas.microsoft.com/office/drawing/2014/main" id="{8D73BEDF-9645-41D3-B864-CC2B2CF6332E}"/>
                </a:ext>
              </a:extLst>
            </p:cNvPr>
            <p:cNvSpPr/>
            <p:nvPr/>
          </p:nvSpPr>
          <p:spPr>
            <a:xfrm>
              <a:off x="6761263" y="3434734"/>
              <a:ext cx="468000" cy="107722"/>
            </a:xfrm>
            <a:prstGeom prst="rect">
              <a:avLst/>
            </a:prstGeom>
            <a:solidFill>
              <a:schemeClr val="bg1"/>
            </a:solidFill>
          </p:spPr>
          <p:txBody>
            <a:bodyPr wrap="square" lIns="36000" tIns="0" rIns="0" bIns="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主な空港</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p>
          </p:txBody>
        </p:sp>
      </p:grpSp>
    </p:spTree>
    <p:extLst>
      <p:ext uri="{BB962C8B-B14F-4D97-AF65-F5344CB8AC3E}">
        <p14:creationId xmlns:p14="http://schemas.microsoft.com/office/powerpoint/2010/main" val="115170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E09E2E9-237C-4E91-8783-33AB5351FEDC}"/>
              </a:ext>
            </a:extLst>
          </p:cNvPr>
          <p:cNvSpPr>
            <a:spLocks noGrp="1"/>
          </p:cNvSpPr>
          <p:nvPr>
            <p:ph type="sldNum" sz="quarter" idx="12"/>
          </p:nvPr>
        </p:nvSpPr>
        <p:spPr/>
        <p:txBody>
          <a:bodyPr/>
          <a:lstStyle/>
          <a:p>
            <a:fld id="{702E0BBC-4F40-48E0-ABDE-2560DC2FE617}" type="slidenum">
              <a:rPr kumimoji="1" lang="ja-JP" altLang="en-US" smtClean="0"/>
              <a:pPr/>
              <a:t>1</a:t>
            </a:fld>
            <a:endParaRPr kumimoji="1" lang="ja-JP" altLang="en-US"/>
          </a:p>
        </p:txBody>
      </p:sp>
      <p:sp>
        <p:nvSpPr>
          <p:cNvPr id="4" name="サブタイトル 2">
            <a:extLst>
              <a:ext uri="{FF2B5EF4-FFF2-40B4-BE49-F238E27FC236}">
                <a16:creationId xmlns:a16="http://schemas.microsoft.com/office/drawing/2014/main" id="{6E694843-2256-4FB3-AD83-1EB93AC54A0A}"/>
              </a:ext>
            </a:extLst>
          </p:cNvPr>
          <p:cNvSpPr txBox="1">
            <a:spLocks/>
          </p:cNvSpPr>
          <p:nvPr/>
        </p:nvSpPr>
        <p:spPr>
          <a:xfrm>
            <a:off x="0" y="1516567"/>
            <a:ext cx="9892748" cy="1256932"/>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r>
              <a:rPr lang="ja-JP" altLang="en-US" sz="4000" dirty="0">
                <a:latin typeface="Meiryo UI" panose="020B0604030504040204" pitchFamily="50" charset="-128"/>
                <a:ea typeface="Meiryo UI" panose="020B0604030504040204" pitchFamily="50" charset="-128"/>
              </a:rPr>
              <a:t>１．グランドデザインの検討状況</a:t>
            </a:r>
            <a:endParaRPr lang="en-US" altLang="ja-JP" sz="4000" dirty="0">
              <a:latin typeface="Meiryo UI" panose="020B0604030504040204" pitchFamily="50" charset="-128"/>
              <a:ea typeface="Meiryo UI" panose="020B0604030504040204" pitchFamily="50" charset="-128"/>
            </a:endParaRPr>
          </a:p>
        </p:txBody>
      </p:sp>
      <p:sp>
        <p:nvSpPr>
          <p:cNvPr id="5" name="サブタイトル 2">
            <a:extLst>
              <a:ext uri="{FF2B5EF4-FFF2-40B4-BE49-F238E27FC236}">
                <a16:creationId xmlns:a16="http://schemas.microsoft.com/office/drawing/2014/main" id="{EE0EC241-5FCA-467B-9A7C-EC07262E25E7}"/>
              </a:ext>
            </a:extLst>
          </p:cNvPr>
          <p:cNvSpPr txBox="1">
            <a:spLocks/>
          </p:cNvSpPr>
          <p:nvPr/>
        </p:nvSpPr>
        <p:spPr>
          <a:xfrm>
            <a:off x="1987550" y="3218366"/>
            <a:ext cx="6838950" cy="2049670"/>
          </a:xfrm>
          <a:prstGeom prst="rect">
            <a:avLst/>
          </a:prstGeom>
          <a:ln>
            <a:noFill/>
          </a:ln>
        </p:spPr>
        <p:txBody>
          <a:bodyPr vert="horz" lIns="7200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（１）新しいまちづくりのグランドデザインの策定の背景・目的</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（２）策定にあたって考慮すべき事項</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（３）検討項目の現状</a:t>
            </a:r>
            <a:endParaRPr lang="en-US" altLang="ja-JP" sz="2000" dirty="0">
              <a:latin typeface="Meiryo UI" panose="020B0604030504040204" pitchFamily="50" charset="-128"/>
              <a:ea typeface="Meiryo UI" panose="020B0604030504040204" pitchFamily="50" charset="-128"/>
            </a:endParaRPr>
          </a:p>
          <a:p>
            <a:pPr algn="l">
              <a:lnSpc>
                <a:spcPts val="3600"/>
              </a:lnSpc>
              <a:spcBef>
                <a:spcPts val="0"/>
              </a:spcBef>
            </a:pPr>
            <a:r>
              <a:rPr lang="ja-JP" altLang="en-US" sz="2000" dirty="0">
                <a:latin typeface="Meiryo UI" panose="020B0604030504040204" pitchFamily="50" charset="-128"/>
                <a:ea typeface="Meiryo UI" panose="020B0604030504040204" pitchFamily="50" charset="-128"/>
              </a:rPr>
              <a:t>（４）関係者との意見交換</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5393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（２）府域のまちづくりに関する意見</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19</a:t>
            </a:fld>
            <a:endParaRPr kumimoji="1" lang="ja-JP" altLang="en-US"/>
          </a:p>
        </p:txBody>
      </p:sp>
      <p:sp>
        <p:nvSpPr>
          <p:cNvPr id="14" name="テキスト ボックス 13">
            <a:extLst>
              <a:ext uri="{FF2B5EF4-FFF2-40B4-BE49-F238E27FC236}">
                <a16:creationId xmlns:a16="http://schemas.microsoft.com/office/drawing/2014/main" id="{B6300CF8-9AB9-49FF-9A60-16D79DF7227C}"/>
              </a:ext>
            </a:extLst>
          </p:cNvPr>
          <p:cNvSpPr txBox="1"/>
          <p:nvPr/>
        </p:nvSpPr>
        <p:spPr>
          <a:xfrm>
            <a:off x="395478" y="995962"/>
            <a:ext cx="8687560" cy="333283"/>
          </a:xfrm>
          <a:prstGeom prst="rect">
            <a:avLst/>
          </a:prstGeom>
          <a:noFill/>
          <a:ln w="15875">
            <a:noFill/>
          </a:ln>
        </p:spPr>
        <p:txBody>
          <a:bodyPr wrap="square" lIns="36000" tIns="36000" rIns="0" bIns="0" rtlCol="0" anchor="t" anchorCtr="0">
            <a:noAutofit/>
          </a:bodyPr>
          <a:lstStyle/>
          <a:p>
            <a:pPr marL="88900" indent="-88900">
              <a:lnSpc>
                <a:spcPts val="2000"/>
              </a:lnSpc>
              <a:spcAft>
                <a:spcPts val="300"/>
              </a:spcAft>
            </a:pPr>
            <a:r>
              <a:rPr kumimoji="1" lang="ja-JP" altLang="en-US" sz="1600" b="1" dirty="0">
                <a:latin typeface="UD デジタル 教科書体 NK-B" panose="02020700000000000000" pitchFamily="18" charset="-128"/>
                <a:ea typeface="UD デジタル 教科書体 NK-B" panose="02020700000000000000" pitchFamily="18" charset="-128"/>
              </a:rPr>
              <a:t>■副首都推進本部会議での意見（大阪府・大阪市　２０２１年８月） </a:t>
            </a:r>
          </a:p>
        </p:txBody>
      </p:sp>
      <p:sp>
        <p:nvSpPr>
          <p:cNvPr id="9" name="テキスト ボックス 8">
            <a:extLst>
              <a:ext uri="{FF2B5EF4-FFF2-40B4-BE49-F238E27FC236}">
                <a16:creationId xmlns:a16="http://schemas.microsoft.com/office/drawing/2014/main" id="{C4A7267B-8337-4D80-96DF-A0DD32B6E7E1}"/>
              </a:ext>
            </a:extLst>
          </p:cNvPr>
          <p:cNvSpPr txBox="1"/>
          <p:nvPr/>
        </p:nvSpPr>
        <p:spPr>
          <a:xfrm>
            <a:off x="600207" y="1458753"/>
            <a:ext cx="8682927" cy="756000"/>
          </a:xfrm>
          <a:prstGeom prst="rect">
            <a:avLst/>
          </a:prstGeom>
          <a:noFill/>
          <a:ln>
            <a:solidFill>
              <a:schemeClr val="bg1">
                <a:lumMod val="50000"/>
              </a:schemeClr>
            </a:solidFill>
            <a:prstDash val="sysDash"/>
          </a:ln>
        </p:spPr>
        <p:txBody>
          <a:bodyPr wrap="square" lIns="36000" tIns="36000" rIns="0" bIns="0" rtlCol="0" anchor="t" anchorCtr="0">
            <a:noAutofit/>
          </a:bodyPr>
          <a:lstStyle/>
          <a:p>
            <a:pPr marL="266700" indent="-266700">
              <a:lnSpc>
                <a:spcPts val="2200"/>
              </a:lnSpc>
              <a:spcAft>
                <a:spcPts val="600"/>
              </a:spcAft>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u="sng" dirty="0">
                <a:latin typeface="UD デジタル 教科書体 NK-R" panose="02020400000000000000" pitchFamily="18" charset="-128"/>
                <a:ea typeface="UD デジタル 教科書体 NK-R" panose="02020400000000000000" pitchFamily="18" charset="-128"/>
              </a:rPr>
              <a:t>大阪市がにぎわいをつくる部分が周辺にしみ出していくような形</a:t>
            </a:r>
            <a:r>
              <a:rPr kumimoji="1" lang="ja-JP" altLang="en-US" sz="1600" dirty="0">
                <a:latin typeface="UD デジタル 教科書体 NK-R" panose="02020400000000000000" pitchFamily="18" charset="-128"/>
                <a:ea typeface="UD デジタル 教科書体 NK-R" panose="02020400000000000000" pitchFamily="18" charset="-128"/>
              </a:rPr>
              <a:t>をつくってもらいたい。</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6700" indent="-266700">
              <a:lnSpc>
                <a:spcPts val="2200"/>
              </a:lnSpc>
              <a:spcAft>
                <a:spcPts val="600"/>
              </a:spcAft>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u="sng" dirty="0">
                <a:latin typeface="UD デジタル 教科書体 NK-R" panose="02020400000000000000" pitchFamily="18" charset="-128"/>
                <a:ea typeface="UD デジタル 教科書体 NK-R" panose="02020400000000000000" pitchFamily="18" charset="-128"/>
              </a:rPr>
              <a:t>府内でも成長戦略に必要なところ、地域の核となるところ、特色あるところを明確に示していく</a:t>
            </a:r>
            <a:r>
              <a:rPr kumimoji="1" lang="ja-JP" altLang="en-US" sz="1600" dirty="0">
                <a:latin typeface="UD デジタル 教科書体 NK-R" panose="02020400000000000000" pitchFamily="18" charset="-128"/>
                <a:ea typeface="UD デジタル 教科書体 NK-R" panose="02020400000000000000" pitchFamily="18" charset="-128"/>
              </a:rPr>
              <a:t>こと。</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1B434FEB-7029-40B7-BC6B-82E81BBD620B}"/>
              </a:ext>
            </a:extLst>
          </p:cNvPr>
          <p:cNvSpPr txBox="1"/>
          <p:nvPr/>
        </p:nvSpPr>
        <p:spPr>
          <a:xfrm>
            <a:off x="600207" y="3247056"/>
            <a:ext cx="8682927" cy="1988910"/>
          </a:xfrm>
          <a:prstGeom prst="rect">
            <a:avLst/>
          </a:prstGeom>
          <a:noFill/>
          <a:ln>
            <a:solidFill>
              <a:schemeClr val="bg1">
                <a:lumMod val="50000"/>
              </a:schemeClr>
            </a:solidFill>
            <a:prstDash val="sysDash"/>
          </a:ln>
        </p:spPr>
        <p:txBody>
          <a:bodyPr wrap="square" lIns="36000" tIns="36000" rIns="0" bIns="0" rtlCol="0" anchor="t" anchorCtr="0">
            <a:noAutofit/>
          </a:bodyPr>
          <a:lstStyle/>
          <a:p>
            <a:pPr marL="180975" indent="-180975">
              <a:lnSpc>
                <a:spcPts val="2200"/>
              </a:lnSpc>
              <a:spcAft>
                <a:spcPts val="600"/>
              </a:spcAft>
            </a:pPr>
            <a:r>
              <a:rPr kumimoji="1" lang="ja-JP" altLang="en-US" sz="1600" dirty="0">
                <a:latin typeface="UD デジタル 教科書体 NK-R" panose="02020400000000000000" pitchFamily="18" charset="-128"/>
                <a:ea typeface="UD デジタル 教科書体 NK-R" panose="02020400000000000000" pitchFamily="18" charset="-128"/>
              </a:rPr>
              <a:t>　・都心部の再整備とともに、</a:t>
            </a:r>
            <a:r>
              <a:rPr kumimoji="1" lang="ja-JP" altLang="en-US" sz="1600" u="sng" dirty="0">
                <a:latin typeface="UD デジタル 教科書体 NK-R" panose="02020400000000000000" pitchFamily="18" charset="-128"/>
                <a:ea typeface="UD デジタル 教科書体 NK-R" panose="02020400000000000000" pitchFamily="18" charset="-128"/>
              </a:rPr>
              <a:t>郊外では、従来の衛星都市ではない、職・住・遊が融合し、自立した新しい郊外の姿</a:t>
            </a:r>
            <a:r>
              <a:rPr kumimoji="1" lang="ja-JP" altLang="en-US" sz="1600" dirty="0">
                <a:latin typeface="UD デジタル 教科書体 NK-R" panose="02020400000000000000" pitchFamily="18" charset="-128"/>
                <a:ea typeface="UD デジタル 教科書体 NK-R" panose="02020400000000000000" pitchFamily="18" charset="-128"/>
              </a:rPr>
              <a:t>を描くべき。</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80975" indent="-180975">
              <a:lnSpc>
                <a:spcPts val="2200"/>
              </a:lnSpc>
              <a:spcAft>
                <a:spcPts val="600"/>
              </a:spcAft>
            </a:pPr>
            <a:r>
              <a:rPr kumimoji="1" lang="ja-JP" altLang="en-US" sz="1600" dirty="0">
                <a:latin typeface="UD デジタル 教科書体 NK-R" panose="02020400000000000000" pitchFamily="18" charset="-128"/>
                <a:ea typeface="UD デジタル 教科書体 NK-R" panose="02020400000000000000" pitchFamily="18" charset="-128"/>
              </a:rPr>
              <a:t>　・新型コロナを契機として、</a:t>
            </a:r>
            <a:r>
              <a:rPr kumimoji="1" lang="ja-JP" altLang="en-US" sz="1600" u="sng" dirty="0">
                <a:latin typeface="UD デジタル 教科書体 NK-R" panose="02020400000000000000" pitchFamily="18" charset="-128"/>
                <a:ea typeface="UD デジタル 教科書体 NK-R" panose="02020400000000000000" pitchFamily="18" charset="-128"/>
              </a:rPr>
              <a:t>仕事や消費、遊びを生活圏で賄う人の割合が増えており、郊外ではこれらに対応したまちづくり</a:t>
            </a:r>
            <a:r>
              <a:rPr kumimoji="1" lang="ja-JP" altLang="en-US" sz="1600" dirty="0">
                <a:latin typeface="UD デジタル 教科書体 NK-R" panose="02020400000000000000" pitchFamily="18" charset="-128"/>
                <a:ea typeface="UD デジタル 教科書体 NK-R" panose="02020400000000000000" pitchFamily="18" charset="-128"/>
              </a:rPr>
              <a:t>が求められる。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80975" indent="-180975">
              <a:lnSpc>
                <a:spcPts val="2200"/>
              </a:lnSpc>
              <a:spcAft>
                <a:spcPts val="600"/>
              </a:spcAft>
            </a:pPr>
            <a:r>
              <a:rPr kumimoji="1" lang="ja-JP" altLang="en-US" sz="1600" dirty="0">
                <a:latin typeface="UD デジタル 教科書体 NK-R" panose="02020400000000000000" pitchFamily="18" charset="-128"/>
                <a:ea typeface="UD デジタル 教科書体 NK-R" panose="02020400000000000000" pitchFamily="18" charset="-128"/>
              </a:rPr>
              <a:t>　・郊外はそれぞれが同じではなく、</a:t>
            </a:r>
            <a:r>
              <a:rPr kumimoji="1" lang="ja-JP" altLang="en-US" sz="1600" u="sng" dirty="0">
                <a:latin typeface="UD デジタル 教科書体 NK-R" panose="02020400000000000000" pitchFamily="18" charset="-128"/>
                <a:ea typeface="UD デジタル 教科書体 NK-R" panose="02020400000000000000" pitchFamily="18" charset="-128"/>
              </a:rPr>
              <a:t>地域固有の資源を活かした特徴・特色あるまちづくり</a:t>
            </a:r>
            <a:r>
              <a:rPr kumimoji="1" lang="ja-JP" altLang="en-US" sz="1600" dirty="0">
                <a:latin typeface="UD デジタル 教科書体 NK-R" panose="02020400000000000000" pitchFamily="18" charset="-128"/>
                <a:ea typeface="UD デジタル 教科書体 NK-R" panose="02020400000000000000" pitchFamily="18" charset="-128"/>
              </a:rPr>
              <a:t>が求められる。地域としての多様性に加え、住み方や働き方の多様性も重要。</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B6300CF8-9AB9-49FF-9A60-16D79DF7227C}"/>
              </a:ext>
            </a:extLst>
          </p:cNvPr>
          <p:cNvSpPr txBox="1"/>
          <p:nvPr/>
        </p:nvSpPr>
        <p:spPr>
          <a:xfrm>
            <a:off x="395478" y="2825071"/>
            <a:ext cx="8687560" cy="333283"/>
          </a:xfrm>
          <a:prstGeom prst="rect">
            <a:avLst/>
          </a:prstGeom>
          <a:noFill/>
          <a:ln w="15875">
            <a:noFill/>
          </a:ln>
        </p:spPr>
        <p:txBody>
          <a:bodyPr wrap="square" lIns="36000" tIns="36000" rIns="0" bIns="0" rtlCol="0" anchor="t" anchorCtr="0">
            <a:noAutofit/>
          </a:bodyPr>
          <a:lstStyle/>
          <a:p>
            <a:pPr marL="88900" indent="-88900">
              <a:lnSpc>
                <a:spcPts val="2000"/>
              </a:lnSpc>
              <a:spcAft>
                <a:spcPts val="300"/>
              </a:spcAft>
            </a:pPr>
            <a:r>
              <a:rPr kumimoji="1" lang="ja-JP" altLang="en-US" sz="1600" b="1" dirty="0">
                <a:latin typeface="UD デジタル 教科書体 NK-B" panose="02020700000000000000" pitchFamily="18" charset="-128"/>
                <a:ea typeface="UD デジタル 教科書体 NK-B" panose="02020700000000000000" pitchFamily="18" charset="-128"/>
              </a:rPr>
              <a:t>■「新しいまちづくりのグランドデザイン策定に向けた有識者懇話会」（大阪府　</a:t>
            </a:r>
            <a:r>
              <a:rPr kumimoji="1" lang="en-US" altLang="ja-JP" sz="1600" b="1" dirty="0">
                <a:latin typeface="UD デジタル 教科書体 NK-B" panose="02020700000000000000" pitchFamily="18" charset="-128"/>
                <a:ea typeface="UD デジタル 教科書体 NK-B" panose="02020700000000000000" pitchFamily="18" charset="-128"/>
              </a:rPr>
              <a:t>202</a:t>
            </a:r>
            <a:r>
              <a:rPr kumimoji="1" lang="ja-JP" altLang="en-US" sz="1600" b="1" dirty="0">
                <a:latin typeface="UD デジタル 教科書体 NK-B" panose="02020700000000000000" pitchFamily="18" charset="-128"/>
                <a:ea typeface="UD デジタル 教科書体 NK-B" panose="02020700000000000000" pitchFamily="18" charset="-128"/>
              </a:rPr>
              <a:t>１年８月）</a:t>
            </a:r>
          </a:p>
        </p:txBody>
      </p:sp>
    </p:spTree>
    <p:extLst>
      <p:ext uri="{BB962C8B-B14F-4D97-AF65-F5344CB8AC3E}">
        <p14:creationId xmlns:p14="http://schemas.microsoft.com/office/powerpoint/2010/main" val="39910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（３）これまでの検討を踏まえたグランドデザインの大きな方向性</a:t>
            </a: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20</a:t>
            </a:fld>
            <a:endParaRPr kumimoji="1" lang="ja-JP" altLang="en-US"/>
          </a:p>
        </p:txBody>
      </p:sp>
      <p:sp>
        <p:nvSpPr>
          <p:cNvPr id="19" name="テキスト ボックス 18">
            <a:extLst>
              <a:ext uri="{FF2B5EF4-FFF2-40B4-BE49-F238E27FC236}">
                <a16:creationId xmlns:a16="http://schemas.microsoft.com/office/drawing/2014/main" id="{2E224813-1394-4EB1-9586-9D8077632CED}"/>
              </a:ext>
            </a:extLst>
          </p:cNvPr>
          <p:cNvSpPr txBox="1"/>
          <p:nvPr/>
        </p:nvSpPr>
        <p:spPr>
          <a:xfrm>
            <a:off x="307720" y="2042037"/>
            <a:ext cx="6509657" cy="3299220"/>
          </a:xfrm>
          <a:prstGeom prst="rect">
            <a:avLst/>
          </a:prstGeom>
          <a:noFill/>
          <a:ln>
            <a:noFill/>
          </a:ln>
        </p:spPr>
        <p:txBody>
          <a:bodyPr wrap="square" lIns="0" tIns="0" rIns="0" bIns="0" rtlCol="0" anchor="t" anchorCtr="0">
            <a:noAutofit/>
          </a:bodyPr>
          <a:lstStyle/>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①国際競争力を備えた広域経済交流圏の形成</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②国際的な大都市に相応しい拠点エリアと魅力形成</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③府内各地域の中核となる拠点形成と特色あるまちづくりの推進</a:t>
            </a:r>
          </a:p>
          <a:p>
            <a:pPr>
              <a:lnSpc>
                <a:spcPts val="2600"/>
              </a:lnSpc>
              <a:spcAft>
                <a:spcPts val="1200"/>
              </a:spcAft>
            </a:pPr>
            <a:r>
              <a:rPr kumimoji="1" lang="ja-JP" altLang="en-US" sz="1600" dirty="0">
                <a:latin typeface="UD デジタル 教科書体 NK-R" panose="02020400000000000000" pitchFamily="18" charset="-128"/>
                <a:ea typeface="UD デジタル 教科書体 NK-R" panose="02020400000000000000" pitchFamily="18" charset="-128"/>
              </a:rPr>
              <a:t>④交通インフラとの連携</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⑤新しい生活スタイルの先導、住環境の整備</a:t>
            </a:r>
          </a:p>
          <a:p>
            <a:pPr>
              <a:lnSpc>
                <a:spcPts val="2600"/>
              </a:lnSpc>
              <a:spcAft>
                <a:spcPts val="1200"/>
              </a:spcAft>
            </a:pPr>
            <a:r>
              <a:rPr kumimoji="1" lang="ja-JP" altLang="en-US" sz="1600" dirty="0">
                <a:latin typeface="UD デジタル 教科書体 NK-R" panose="02020400000000000000" pitchFamily="18" charset="-128"/>
                <a:ea typeface="UD デジタル 教科書体 NK-R" panose="02020400000000000000" pitchFamily="18" charset="-128"/>
              </a:rPr>
              <a:t>⑥広域連携による地域活性化</a:t>
            </a:r>
          </a:p>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⑦持続可能で災害に強く、安全・安心な都市の形成</a:t>
            </a:r>
          </a:p>
          <a:p>
            <a:pPr>
              <a:lnSpc>
                <a:spcPts val="26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⑧都市のストック・ポテンシャルの活用</a:t>
            </a:r>
          </a:p>
        </p:txBody>
      </p:sp>
      <p:sp>
        <p:nvSpPr>
          <p:cNvPr id="4" name="下矢印 3"/>
          <p:cNvSpPr/>
          <p:nvPr/>
        </p:nvSpPr>
        <p:spPr>
          <a:xfrm rot="16200000">
            <a:off x="5693702" y="3924837"/>
            <a:ext cx="576000" cy="14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2179357-3853-4B4A-9931-1D55D8F53C25}"/>
              </a:ext>
            </a:extLst>
          </p:cNvPr>
          <p:cNvSpPr txBox="1"/>
          <p:nvPr/>
        </p:nvSpPr>
        <p:spPr>
          <a:xfrm>
            <a:off x="203200" y="1972128"/>
            <a:ext cx="5652000" cy="1540329"/>
          </a:xfrm>
          <a:prstGeom prst="rect">
            <a:avLst/>
          </a:prstGeom>
          <a:noFill/>
          <a:ln w="12700">
            <a:solidFill>
              <a:schemeClr val="tx1"/>
            </a:solidFill>
            <a:prstDash val="dash"/>
          </a:ln>
        </p:spPr>
        <p:txBody>
          <a:bodyPr wrap="square" lIns="72000" tIns="0" rIns="0" bIns="0" rtlCol="0" anchor="ctr" anchorCtr="0">
            <a:noAutofit/>
          </a:bodyPr>
          <a:lstStyle/>
          <a:p>
            <a:pPr marL="265113" indent="-265113">
              <a:lnSpc>
                <a:spcPts val="2800"/>
              </a:lnSpc>
              <a:spcAft>
                <a:spcPts val="300"/>
              </a:spcAft>
            </a:pPr>
            <a:endParaRPr kumimoji="1"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14DB56B5-5C8C-4177-8504-7A1781E4B678}"/>
              </a:ext>
            </a:extLst>
          </p:cNvPr>
          <p:cNvSpPr txBox="1"/>
          <p:nvPr/>
        </p:nvSpPr>
        <p:spPr>
          <a:xfrm>
            <a:off x="203200" y="3577772"/>
            <a:ext cx="5652000" cy="832758"/>
          </a:xfrm>
          <a:prstGeom prst="rect">
            <a:avLst/>
          </a:prstGeom>
          <a:noFill/>
          <a:ln w="12700">
            <a:solidFill>
              <a:schemeClr val="tx1"/>
            </a:solidFill>
            <a:prstDash val="dash"/>
          </a:ln>
        </p:spPr>
        <p:txBody>
          <a:bodyPr wrap="square" lIns="72000" tIns="0" rIns="0" bIns="0" rtlCol="0" anchor="ctr" anchorCtr="0">
            <a:noAutofit/>
          </a:bodyPr>
          <a:lstStyle/>
          <a:p>
            <a:pPr marL="265113" indent="-265113">
              <a:lnSpc>
                <a:spcPts val="2800"/>
              </a:lnSpc>
              <a:spcAft>
                <a:spcPts val="300"/>
              </a:spcAft>
            </a:pPr>
            <a:endParaRPr kumimoji="1"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FBAD0FBE-D9CD-4153-97AE-9CFF1CB945AC}"/>
              </a:ext>
            </a:extLst>
          </p:cNvPr>
          <p:cNvSpPr txBox="1"/>
          <p:nvPr/>
        </p:nvSpPr>
        <p:spPr>
          <a:xfrm>
            <a:off x="1912149" y="1369359"/>
            <a:ext cx="2117448" cy="425632"/>
          </a:xfrm>
          <a:prstGeom prst="rect">
            <a:avLst/>
          </a:prstGeom>
          <a:noFill/>
          <a:ln w="25400">
            <a:noFill/>
          </a:ln>
        </p:spPr>
        <p:txBody>
          <a:bodyPr wrap="square" lIns="72000" tIns="0" rIns="0" bIns="0" rtlCol="0" anchor="ctr" anchorCtr="0">
            <a:noAutofit/>
          </a:bodyPr>
          <a:lstStyle/>
          <a:p>
            <a:pPr marL="265113" indent="-265113" algn="ctr">
              <a:lnSpc>
                <a:spcPts val="2800"/>
              </a:lnSpc>
              <a:spcAft>
                <a:spcPts val="300"/>
              </a:spcAft>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検討項目</a:t>
            </a:r>
            <a:r>
              <a:rPr kumimoji="1" lang="en-US" altLang="ja-JP" dirty="0">
                <a:latin typeface="UD デジタル 教科書体 NK-R" panose="02020400000000000000" pitchFamily="18" charset="-128"/>
                <a:ea typeface="UD デジタル 教科書体 NK-R" panose="02020400000000000000" pitchFamily="18" charset="-128"/>
              </a:rPr>
              <a:t>】</a:t>
            </a:r>
          </a:p>
        </p:txBody>
      </p:sp>
      <p:sp>
        <p:nvSpPr>
          <p:cNvPr id="13" name="テキスト ボックス 12">
            <a:extLst>
              <a:ext uri="{FF2B5EF4-FFF2-40B4-BE49-F238E27FC236}">
                <a16:creationId xmlns:a16="http://schemas.microsoft.com/office/drawing/2014/main" id="{D73FF93B-6508-4E9D-95FB-03DB07B8918F}"/>
              </a:ext>
            </a:extLst>
          </p:cNvPr>
          <p:cNvSpPr txBox="1"/>
          <p:nvPr/>
        </p:nvSpPr>
        <p:spPr>
          <a:xfrm>
            <a:off x="6935128" y="1369359"/>
            <a:ext cx="2117448" cy="425632"/>
          </a:xfrm>
          <a:prstGeom prst="rect">
            <a:avLst/>
          </a:prstGeom>
          <a:noFill/>
          <a:ln w="25400">
            <a:noFill/>
          </a:ln>
        </p:spPr>
        <p:txBody>
          <a:bodyPr wrap="square" lIns="72000" tIns="0" rIns="0" bIns="0" rtlCol="0" anchor="ctr" anchorCtr="0">
            <a:noAutofit/>
          </a:bodyPr>
          <a:lstStyle/>
          <a:p>
            <a:pPr marL="265113" indent="-265113" algn="ctr">
              <a:lnSpc>
                <a:spcPts val="2800"/>
              </a:lnSpc>
              <a:spcAft>
                <a:spcPts val="300"/>
              </a:spcAft>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本日の論点</a:t>
            </a:r>
            <a:r>
              <a:rPr kumimoji="1" lang="en-US" altLang="ja-JP" dirty="0">
                <a:latin typeface="UD デジタル 教科書体 NK-R" panose="02020400000000000000" pitchFamily="18" charset="-128"/>
                <a:ea typeface="UD デジタル 教科書体 NK-R" panose="02020400000000000000" pitchFamily="18" charset="-128"/>
              </a:rPr>
              <a:t>】</a:t>
            </a:r>
          </a:p>
        </p:txBody>
      </p:sp>
      <p:sp>
        <p:nvSpPr>
          <p:cNvPr id="14" name="テキスト ボックス 13">
            <a:extLst>
              <a:ext uri="{FF2B5EF4-FFF2-40B4-BE49-F238E27FC236}">
                <a16:creationId xmlns:a16="http://schemas.microsoft.com/office/drawing/2014/main" id="{0A2FFE26-4163-42A3-B107-C627E60DE58E}"/>
              </a:ext>
            </a:extLst>
          </p:cNvPr>
          <p:cNvSpPr txBox="1"/>
          <p:nvPr/>
        </p:nvSpPr>
        <p:spPr>
          <a:xfrm>
            <a:off x="6131356" y="2385731"/>
            <a:ext cx="3600000" cy="792909"/>
          </a:xfrm>
          <a:prstGeom prst="rect">
            <a:avLst/>
          </a:prstGeom>
          <a:solidFill>
            <a:schemeClr val="bg1"/>
          </a:solidFill>
          <a:ln w="15875">
            <a:solidFill>
              <a:schemeClr val="tx1"/>
            </a:solidFill>
          </a:ln>
        </p:spPr>
        <p:txBody>
          <a:bodyPr wrap="square" lIns="72000" tIns="0" rIns="0" bIns="0" rtlCol="0" anchor="ctr" anchorCtr="0">
            <a:noAutofit/>
          </a:bodyPr>
          <a:lstStyle/>
          <a:p>
            <a:pPr marL="265113" indent="-265113">
              <a:lnSpc>
                <a:spcPts val="2500"/>
              </a:lnSpc>
            </a:pPr>
            <a:r>
              <a:rPr kumimoji="1" lang="ja-JP" altLang="en-US" sz="1600" dirty="0">
                <a:latin typeface="UD デジタル 教科書体 NK-R" panose="02020400000000000000" pitchFamily="18" charset="-128"/>
                <a:ea typeface="UD デジタル 教科書体 NK-R" panose="02020400000000000000" pitchFamily="18" charset="-128"/>
              </a:rPr>
              <a:t>論点１</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500"/>
              </a:lnSpc>
            </a:pPr>
            <a:r>
              <a:rPr kumimoji="1" lang="ja-JP" altLang="en-US" sz="1600" dirty="0">
                <a:latin typeface="UD デジタル 教科書体 NK-R" panose="02020400000000000000" pitchFamily="18" charset="-128"/>
                <a:ea typeface="UD デジタル 教科書体 NK-R" panose="02020400000000000000" pitchFamily="18" charset="-128"/>
              </a:rPr>
              <a:t>府域の都市構造及び拠点形成の方向性</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2A524A67-E77C-4FB0-89AC-AE59AD4BBAC1}"/>
              </a:ext>
            </a:extLst>
          </p:cNvPr>
          <p:cNvSpPr txBox="1"/>
          <p:nvPr/>
        </p:nvSpPr>
        <p:spPr>
          <a:xfrm>
            <a:off x="6131356" y="3566977"/>
            <a:ext cx="3600000" cy="823721"/>
          </a:xfrm>
          <a:prstGeom prst="rect">
            <a:avLst/>
          </a:prstGeom>
          <a:solidFill>
            <a:schemeClr val="bg1"/>
          </a:solidFill>
          <a:ln w="15875">
            <a:solidFill>
              <a:schemeClr val="tx1"/>
            </a:solidFill>
          </a:ln>
        </p:spPr>
        <p:txBody>
          <a:bodyPr wrap="square" lIns="72000" tIns="0" rIns="0" bIns="0" rtlCol="0" anchor="ctr" anchorCtr="0">
            <a:noAutofit/>
          </a:bodyPr>
          <a:lstStyle/>
          <a:p>
            <a:pPr marL="265113" indent="-265113">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論点２</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大都市近郊の立地ポテンシャル等を活かした新しい郊外の姿</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7" name="下矢印 3">
            <a:extLst>
              <a:ext uri="{FF2B5EF4-FFF2-40B4-BE49-F238E27FC236}">
                <a16:creationId xmlns:a16="http://schemas.microsoft.com/office/drawing/2014/main" id="{E4139D2F-8265-4B48-B6CD-6941F313CFB5}"/>
              </a:ext>
            </a:extLst>
          </p:cNvPr>
          <p:cNvSpPr/>
          <p:nvPr/>
        </p:nvSpPr>
        <p:spPr>
          <a:xfrm rot="16200000">
            <a:off x="5693702" y="2715396"/>
            <a:ext cx="576000" cy="14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629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p:cNvPicPr>
            <a:picLocks noChangeAspect="1"/>
          </p:cNvPicPr>
          <p:nvPr/>
        </p:nvPicPr>
        <p:blipFill rotWithShape="1">
          <a:blip r:embed="rId3"/>
          <a:srcRect l="19484" t="19320" r="15041" b="19860"/>
          <a:stretch/>
        </p:blipFill>
        <p:spPr>
          <a:xfrm>
            <a:off x="199411" y="1921558"/>
            <a:ext cx="3951040" cy="4697605"/>
          </a:xfrm>
          <a:prstGeom prst="rect">
            <a:avLst/>
          </a:prstGeom>
        </p:spPr>
      </p:pic>
      <p:sp>
        <p:nvSpPr>
          <p:cNvPr id="2" name="タイトル 1"/>
          <p:cNvSpPr>
            <a:spLocks noGrp="1"/>
          </p:cNvSpPr>
          <p:nvPr>
            <p:ph type="title"/>
          </p:nvPr>
        </p:nvSpPr>
        <p:spPr/>
        <p:txBody>
          <a:bodyPr/>
          <a:lstStyle/>
          <a:p>
            <a:r>
              <a:rPr lang="ja-JP" altLang="en-US" dirty="0"/>
              <a:t>（４）論点１　府域の都市構造及び拠点形成の方向性</a:t>
            </a: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21</a:t>
            </a:fld>
            <a:endParaRPr kumimoji="1" lang="ja-JP" altLang="en-US"/>
          </a:p>
        </p:txBody>
      </p:sp>
      <p:sp>
        <p:nvSpPr>
          <p:cNvPr id="10" name="テキスト ボックス 9">
            <a:extLst>
              <a:ext uri="{FF2B5EF4-FFF2-40B4-BE49-F238E27FC236}">
                <a16:creationId xmlns:a16="http://schemas.microsoft.com/office/drawing/2014/main" id="{6ACAC253-890C-4DDC-92B2-3BFD8614B8FB}"/>
              </a:ext>
            </a:extLst>
          </p:cNvPr>
          <p:cNvSpPr txBox="1"/>
          <p:nvPr/>
        </p:nvSpPr>
        <p:spPr>
          <a:xfrm>
            <a:off x="74430" y="791685"/>
            <a:ext cx="9684000" cy="590582"/>
          </a:xfrm>
          <a:prstGeom prst="rect">
            <a:avLst/>
          </a:prstGeom>
          <a:noFill/>
          <a:ln>
            <a:noFill/>
          </a:ln>
        </p:spPr>
        <p:txBody>
          <a:bodyPr wrap="square" lIns="0" tIns="0" rIns="0" bIns="0" rtlCol="0" anchor="t" anchorCtr="0">
            <a:noAutofit/>
          </a:bodyPr>
          <a:lstStyle/>
          <a:p>
            <a:pPr marL="355600" indent="-3556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　都心部とともに、道路・鉄道等の交通ネットワーク上を中心に、多様な都市機能を備えた拠点や、地域の個性・ポテンシャルを活かした特色ある生活圏等が形成され、連携する都市構造を形成する。</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5D05F269-569F-44E0-B66C-9C8ACC2E688B}"/>
              </a:ext>
            </a:extLst>
          </p:cNvPr>
          <p:cNvSpPr txBox="1"/>
          <p:nvPr/>
        </p:nvSpPr>
        <p:spPr>
          <a:xfrm>
            <a:off x="3354949" y="1999971"/>
            <a:ext cx="1802357" cy="669984"/>
          </a:xfrm>
          <a:prstGeom prst="rect">
            <a:avLst/>
          </a:prstGeom>
          <a:solidFill>
            <a:schemeClr val="bg1"/>
          </a:solidFill>
          <a:ln w="19050">
            <a:solidFill>
              <a:schemeClr val="bg1">
                <a:lumMod val="50000"/>
              </a:schemeClr>
            </a:solidFill>
          </a:ln>
        </p:spPr>
        <p:txBody>
          <a:bodyPr wrap="square" lIns="36000" tIns="0" rIns="0" bIns="0"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立地ポテンシャルや都市機能の集積状況等を踏まえつつ、拠点性を向上</a:t>
            </a:r>
          </a:p>
        </p:txBody>
      </p:sp>
      <p:cxnSp>
        <p:nvCxnSpPr>
          <p:cNvPr id="5" name="直線コネクタ 4">
            <a:extLst>
              <a:ext uri="{FF2B5EF4-FFF2-40B4-BE49-F238E27FC236}">
                <a16:creationId xmlns:a16="http://schemas.microsoft.com/office/drawing/2014/main" id="{2575760B-21E7-4D23-A9AD-7CF1CA2450EE}"/>
              </a:ext>
            </a:extLst>
          </p:cNvPr>
          <p:cNvCxnSpPr>
            <a:cxnSpLocks/>
            <a:stCxn id="18" idx="1"/>
          </p:cNvCxnSpPr>
          <p:nvPr/>
        </p:nvCxnSpPr>
        <p:spPr>
          <a:xfrm flipH="1">
            <a:off x="2000963" y="2334963"/>
            <a:ext cx="1353986" cy="41340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3104E4A-4F98-47D9-A4BD-E04AC41BA0FD}"/>
              </a:ext>
            </a:extLst>
          </p:cNvPr>
          <p:cNvCxnSpPr>
            <a:cxnSpLocks/>
            <a:stCxn id="18" idx="1"/>
          </p:cNvCxnSpPr>
          <p:nvPr/>
        </p:nvCxnSpPr>
        <p:spPr>
          <a:xfrm flipH="1">
            <a:off x="2041309" y="2334963"/>
            <a:ext cx="1313640" cy="114581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8709950-1203-4680-9026-B01ABFFB8A07}"/>
              </a:ext>
            </a:extLst>
          </p:cNvPr>
          <p:cNvCxnSpPr>
            <a:cxnSpLocks/>
            <a:stCxn id="18" idx="1"/>
          </p:cNvCxnSpPr>
          <p:nvPr/>
        </p:nvCxnSpPr>
        <p:spPr>
          <a:xfrm flipH="1">
            <a:off x="3314588" y="2334963"/>
            <a:ext cx="40361" cy="811851"/>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DCD4E2EB-BDB4-4952-8561-B6230C8FE05A}"/>
              </a:ext>
            </a:extLst>
          </p:cNvPr>
          <p:cNvSpPr txBox="1"/>
          <p:nvPr/>
        </p:nvSpPr>
        <p:spPr>
          <a:xfrm>
            <a:off x="3969528" y="5635938"/>
            <a:ext cx="1296635" cy="432000"/>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ネットワークや</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広域連携の強化</a:t>
            </a:r>
          </a:p>
        </p:txBody>
      </p:sp>
      <p:cxnSp>
        <p:nvCxnSpPr>
          <p:cNvPr id="28" name="直線コネクタ 27">
            <a:extLst>
              <a:ext uri="{FF2B5EF4-FFF2-40B4-BE49-F238E27FC236}">
                <a16:creationId xmlns:a16="http://schemas.microsoft.com/office/drawing/2014/main" id="{CA65236B-84F7-4976-9A5E-BB392CD055CB}"/>
              </a:ext>
            </a:extLst>
          </p:cNvPr>
          <p:cNvCxnSpPr>
            <a:cxnSpLocks/>
            <a:endCxn id="27" idx="1"/>
          </p:cNvCxnSpPr>
          <p:nvPr/>
        </p:nvCxnSpPr>
        <p:spPr>
          <a:xfrm>
            <a:off x="3072809" y="5105186"/>
            <a:ext cx="896719" cy="746752"/>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DEA749C-B430-4F75-9EBA-8D90FFA03C96}"/>
              </a:ext>
            </a:extLst>
          </p:cNvPr>
          <p:cNvCxnSpPr>
            <a:cxnSpLocks/>
            <a:endCxn id="27" idx="1"/>
          </p:cNvCxnSpPr>
          <p:nvPr/>
        </p:nvCxnSpPr>
        <p:spPr>
          <a:xfrm>
            <a:off x="1535217" y="5748985"/>
            <a:ext cx="2434311" cy="1029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C29B0EE1-298E-4A97-8060-0F1AE31B95C9}"/>
              </a:ext>
            </a:extLst>
          </p:cNvPr>
          <p:cNvSpPr txBox="1"/>
          <p:nvPr/>
        </p:nvSpPr>
        <p:spPr>
          <a:xfrm>
            <a:off x="3822591" y="2929692"/>
            <a:ext cx="1443572" cy="679940"/>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r>
              <a:rPr kumimoji="1" lang="ja-JP" altLang="en-US" sz="1200" dirty="0">
                <a:latin typeface="Meiryo UI" panose="020B0604030504040204" pitchFamily="50" charset="-128"/>
                <a:ea typeface="Meiryo UI" panose="020B0604030504040204" pitchFamily="50" charset="-128"/>
              </a:rPr>
              <a:t>多様で魅力ある都市生活圏の創造、特色あるまちづくりの推進等</a:t>
            </a:r>
            <a:endParaRPr kumimoji="1" lang="en-US" altLang="ja-JP" sz="1200" dirty="0">
              <a:latin typeface="Meiryo UI" panose="020B0604030504040204" pitchFamily="50" charset="-128"/>
              <a:ea typeface="Meiryo UI" panose="020B0604030504040204" pitchFamily="50" charset="-128"/>
            </a:endParaRPr>
          </a:p>
        </p:txBody>
      </p:sp>
      <p:cxnSp>
        <p:nvCxnSpPr>
          <p:cNvPr id="44" name="直線コネクタ 43">
            <a:extLst>
              <a:ext uri="{FF2B5EF4-FFF2-40B4-BE49-F238E27FC236}">
                <a16:creationId xmlns:a16="http://schemas.microsoft.com/office/drawing/2014/main" id="{24632C92-98F5-442E-880C-365093CAFC24}"/>
              </a:ext>
            </a:extLst>
          </p:cNvPr>
          <p:cNvCxnSpPr>
            <a:cxnSpLocks/>
            <a:stCxn id="43" idx="1"/>
          </p:cNvCxnSpPr>
          <p:nvPr/>
        </p:nvCxnSpPr>
        <p:spPr>
          <a:xfrm flipH="1">
            <a:off x="3711839" y="3269662"/>
            <a:ext cx="110752" cy="317974"/>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A65F22F-7FB0-46A8-8D64-D5EB6E222CF1}"/>
              </a:ext>
            </a:extLst>
          </p:cNvPr>
          <p:cNvCxnSpPr>
            <a:cxnSpLocks/>
            <a:stCxn id="43" idx="1"/>
          </p:cNvCxnSpPr>
          <p:nvPr/>
        </p:nvCxnSpPr>
        <p:spPr>
          <a:xfrm flipH="1" flipV="1">
            <a:off x="3570179" y="2942574"/>
            <a:ext cx="252412" cy="327088"/>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7228946-D12A-4FE6-9261-97738D21D255}"/>
              </a:ext>
            </a:extLst>
          </p:cNvPr>
          <p:cNvCxnSpPr>
            <a:cxnSpLocks/>
            <a:stCxn id="43" idx="1"/>
          </p:cNvCxnSpPr>
          <p:nvPr/>
        </p:nvCxnSpPr>
        <p:spPr>
          <a:xfrm flipH="1">
            <a:off x="3146139" y="3269662"/>
            <a:ext cx="676452" cy="36769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2B9B6C2-BCFA-442B-B02D-0812AB9AB464}"/>
              </a:ext>
            </a:extLst>
          </p:cNvPr>
          <p:cNvSpPr txBox="1"/>
          <p:nvPr/>
        </p:nvSpPr>
        <p:spPr>
          <a:xfrm>
            <a:off x="468063" y="2184169"/>
            <a:ext cx="1067154" cy="432000"/>
          </a:xfrm>
          <a:prstGeom prst="rect">
            <a:avLst/>
          </a:prstGeom>
          <a:solidFill>
            <a:schemeClr val="bg1"/>
          </a:solidFill>
          <a:ln w="19050">
            <a:solidFill>
              <a:schemeClr val="bg1">
                <a:lumMod val="50000"/>
              </a:schemeClr>
            </a:solidFill>
          </a:ln>
        </p:spPr>
        <p:txBody>
          <a:bodyPr wrap="square" lIns="36000" tIns="0" rIns="0" bIns="0"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都心部での</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拠点等の形成</a:t>
            </a:r>
            <a:endParaRPr kumimoji="1" lang="en-US" altLang="ja-JP" sz="1200" dirty="0">
              <a:latin typeface="Meiryo UI" panose="020B0604030504040204" pitchFamily="50" charset="-128"/>
              <a:ea typeface="Meiryo UI" panose="020B0604030504040204" pitchFamily="50" charset="-128"/>
            </a:endParaRPr>
          </a:p>
        </p:txBody>
      </p:sp>
      <p:cxnSp>
        <p:nvCxnSpPr>
          <p:cNvPr id="55" name="直線コネクタ 54">
            <a:extLst>
              <a:ext uri="{FF2B5EF4-FFF2-40B4-BE49-F238E27FC236}">
                <a16:creationId xmlns:a16="http://schemas.microsoft.com/office/drawing/2014/main" id="{FE3A54EA-DDE8-4E2A-8707-123D8CA90C00}"/>
              </a:ext>
            </a:extLst>
          </p:cNvPr>
          <p:cNvCxnSpPr>
            <a:cxnSpLocks/>
            <a:stCxn id="54" idx="3"/>
          </p:cNvCxnSpPr>
          <p:nvPr/>
        </p:nvCxnSpPr>
        <p:spPr>
          <a:xfrm>
            <a:off x="1535217" y="2400169"/>
            <a:ext cx="443565" cy="175260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1320B60B-5C2E-495D-9462-6A0ACE60A490}"/>
              </a:ext>
            </a:extLst>
          </p:cNvPr>
          <p:cNvSpPr txBox="1"/>
          <p:nvPr/>
        </p:nvSpPr>
        <p:spPr>
          <a:xfrm>
            <a:off x="468063" y="1530133"/>
            <a:ext cx="4464000" cy="216000"/>
          </a:xfrm>
          <a:prstGeom prst="rect">
            <a:avLst/>
          </a:prstGeom>
          <a:noFill/>
          <a:ln>
            <a:noFill/>
          </a:ln>
        </p:spPr>
        <p:txBody>
          <a:bodyPr wrap="square" lIns="0" tIns="0" rIns="0" bIns="0" rtlCol="0" anchor="t" anchorCtr="0">
            <a:noAutofit/>
          </a:bodyPr>
          <a:lstStyle/>
          <a:p>
            <a:pPr marL="265113" indent="-265113" algn="ctr">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めざすべき都市構造のイメージ</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sp>
        <p:nvSpPr>
          <p:cNvPr id="33" name="テキスト ボックス 32">
            <a:extLst>
              <a:ext uri="{FF2B5EF4-FFF2-40B4-BE49-F238E27FC236}">
                <a16:creationId xmlns:a16="http://schemas.microsoft.com/office/drawing/2014/main" id="{F83E3150-7272-4170-88F8-3934A27BD45F}"/>
              </a:ext>
            </a:extLst>
          </p:cNvPr>
          <p:cNvSpPr txBox="1"/>
          <p:nvPr/>
        </p:nvSpPr>
        <p:spPr>
          <a:xfrm>
            <a:off x="5873800" y="1530133"/>
            <a:ext cx="3826460" cy="216000"/>
          </a:xfrm>
          <a:prstGeom prst="rect">
            <a:avLst/>
          </a:prstGeom>
          <a:noFill/>
          <a:ln>
            <a:noFill/>
          </a:ln>
        </p:spPr>
        <p:txBody>
          <a:bodyPr wrap="square" lIns="0" tIns="0" rIns="0" bIns="0" rtlCol="0" anchor="t" anchorCtr="0">
            <a:noAutofit/>
          </a:bodyPr>
          <a:lstStyle/>
          <a:p>
            <a:pPr marL="265113" indent="-265113" algn="ctr">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拠点形成の方向性</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sp>
        <p:nvSpPr>
          <p:cNvPr id="22" name="テキスト ボックス 21">
            <a:extLst>
              <a:ext uri="{FF2B5EF4-FFF2-40B4-BE49-F238E27FC236}">
                <a16:creationId xmlns:a16="http://schemas.microsoft.com/office/drawing/2014/main" id="{5F9BD36C-85D4-4DDE-B694-BE4BC7E9B7D0}"/>
              </a:ext>
            </a:extLst>
          </p:cNvPr>
          <p:cNvSpPr txBox="1"/>
          <p:nvPr/>
        </p:nvSpPr>
        <p:spPr>
          <a:xfrm>
            <a:off x="5623052" y="2182688"/>
            <a:ext cx="4104000" cy="3040269"/>
          </a:xfrm>
          <a:prstGeom prst="rect">
            <a:avLst/>
          </a:prstGeom>
          <a:noFill/>
          <a:ln>
            <a:noFill/>
          </a:ln>
        </p:spPr>
        <p:txBody>
          <a:bodyPr wrap="square" lIns="0" tIns="0" rIns="0" bIns="0" rtlCol="0" anchor="t" anchorCtr="0">
            <a:noAutofit/>
          </a:bodyPr>
          <a:lstStyle/>
          <a:p>
            <a:pPr marL="265113" indent="-265113">
              <a:lnSpc>
                <a:spcPts val="2300"/>
              </a:lnSpc>
            </a:pPr>
            <a:r>
              <a:rPr kumimoji="1" lang="ja-JP" altLang="en-US" sz="1400" b="1" spc="-30" dirty="0">
                <a:latin typeface="UD デジタル 教科書体 NK-B" panose="02020700000000000000" pitchFamily="18" charset="-128"/>
                <a:ea typeface="UD デジタル 教科書体 NK-B" panose="02020700000000000000" pitchFamily="18" charset="-128"/>
              </a:rPr>
              <a:t>○大阪の成長・発展をけん引する拠点の形成</a:t>
            </a: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r>
              <a:rPr kumimoji="1" lang="ja-JP" altLang="en-US" sz="1400" b="1" spc="-30" dirty="0">
                <a:latin typeface="UD デジタル 教科書体 NK-B" panose="02020700000000000000" pitchFamily="18" charset="-128"/>
                <a:ea typeface="UD デジタル 教科書体 NK-B" panose="02020700000000000000" pitchFamily="18" charset="-128"/>
              </a:rPr>
              <a:t>　➢ 国際的な大都市に相応しい拠点</a:t>
            </a: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r>
              <a:rPr kumimoji="1" lang="ja-JP" altLang="en-US" sz="1400" spc="-30" dirty="0">
                <a:latin typeface="UD デジタル 教科書体 NK-R" panose="02020400000000000000" pitchFamily="18" charset="-128"/>
                <a:ea typeface="UD デジタル 教科書体 NK-R" panose="02020400000000000000" pitchFamily="18" charset="-128"/>
              </a:rPr>
              <a:t>　　・大阪都心やベイエリアにおいて、国際競争力を強化する拠点を形成</a:t>
            </a:r>
            <a:endParaRPr kumimoji="1" lang="en-US" altLang="ja-JP" sz="1400" spc="-30" dirty="0">
              <a:latin typeface="UD デジタル 教科書体 NK-R" panose="02020400000000000000" pitchFamily="18" charset="-128"/>
              <a:ea typeface="UD デジタル 教科書体 NK-R" panose="02020400000000000000" pitchFamily="18" charset="-128"/>
            </a:endParaRPr>
          </a:p>
          <a:p>
            <a:pPr marL="265113" indent="-265113">
              <a:lnSpc>
                <a:spcPts val="2300"/>
              </a:lnSpc>
              <a:spcBef>
                <a:spcPts val="600"/>
              </a:spcBef>
            </a:pPr>
            <a:r>
              <a:rPr kumimoji="1" lang="ja-JP" altLang="en-US" sz="1400" b="1" spc="-30" dirty="0">
                <a:latin typeface="UD デジタル 教科書体 NK-B" panose="02020700000000000000" pitchFamily="18" charset="-128"/>
                <a:ea typeface="UD デジタル 教科書体 NK-B" panose="02020700000000000000" pitchFamily="18" charset="-128"/>
              </a:rPr>
              <a:t>　➢高次都市機能を備えた府域の中核を担う拠点</a:t>
            </a: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r>
              <a:rPr kumimoji="1" lang="ja-JP" altLang="en-US" sz="1400" spc="-30" dirty="0">
                <a:latin typeface="UD デジタル 教科書体 NK-R" panose="02020400000000000000" pitchFamily="18" charset="-128"/>
                <a:ea typeface="UD デジタル 教科書体 NK-R" panose="02020400000000000000" pitchFamily="18" charset="-128"/>
              </a:rPr>
              <a:t>　　・業務系をはじめ、多様な都市機能の集積、広域交流を図る拠点を形成</a:t>
            </a:r>
            <a:endParaRPr kumimoji="1" lang="en-US" altLang="ja-JP" sz="1400" spc="-30" dirty="0">
              <a:latin typeface="UD デジタル 教科書体 NK-R" panose="02020400000000000000" pitchFamily="18" charset="-128"/>
              <a:ea typeface="UD デジタル 教科書体 NK-R" panose="02020400000000000000" pitchFamily="18" charset="-128"/>
            </a:endParaRPr>
          </a:p>
          <a:p>
            <a:pPr marL="265113" indent="-265113">
              <a:lnSpc>
                <a:spcPts val="2300"/>
              </a:lnSpc>
              <a:spcBef>
                <a:spcPts val="600"/>
              </a:spcBef>
            </a:pPr>
            <a:r>
              <a:rPr kumimoji="1" lang="ja-JP" altLang="en-US" sz="1400" b="1" spc="-30" dirty="0">
                <a:latin typeface="UD デジタル 教科書体 NK-B" panose="02020700000000000000" pitchFamily="18" charset="-128"/>
                <a:ea typeface="UD デジタル 教科書体 NK-B" panose="02020700000000000000" pitchFamily="18" charset="-128"/>
              </a:rPr>
              <a:t>　➢産業誘導・集積拠点</a:t>
            </a: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r>
              <a:rPr kumimoji="1" lang="ja-JP" altLang="en-US" sz="1400" spc="-30" dirty="0">
                <a:latin typeface="UD デジタル 教科書体 NK-R" panose="02020400000000000000" pitchFamily="18" charset="-128"/>
                <a:ea typeface="UD デジタル 教科書体 NK-R" panose="02020400000000000000" pitchFamily="18" charset="-128"/>
              </a:rPr>
              <a:t>　　・ものづくり産業、イノベーション創出先端産業等の誘導・集積を図る産業拠点を形成</a:t>
            </a: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a:p>
            <a:pPr marL="265113" indent="-265113">
              <a:lnSpc>
                <a:spcPts val="2300"/>
              </a:lnSpc>
            </a:pPr>
            <a:endParaRPr kumimoji="1" lang="en-US" altLang="ja-JP" sz="1400" b="1" spc="-30" dirty="0">
              <a:latin typeface="UD デジタル 教科書体 NK-B" panose="02020700000000000000" pitchFamily="18" charset="-128"/>
              <a:ea typeface="UD デジタル 教科書体 NK-B" panose="02020700000000000000" pitchFamily="18" charset="-128"/>
            </a:endParaRPr>
          </a:p>
        </p:txBody>
      </p:sp>
      <p:cxnSp>
        <p:nvCxnSpPr>
          <p:cNvPr id="50" name="直線コネクタ 49">
            <a:extLst>
              <a:ext uri="{FF2B5EF4-FFF2-40B4-BE49-F238E27FC236}">
                <a16:creationId xmlns:a16="http://schemas.microsoft.com/office/drawing/2014/main" id="{FDEA749C-B430-4F75-9EBA-8D90FFA03C96}"/>
              </a:ext>
            </a:extLst>
          </p:cNvPr>
          <p:cNvCxnSpPr>
            <a:cxnSpLocks/>
          </p:cNvCxnSpPr>
          <p:nvPr/>
        </p:nvCxnSpPr>
        <p:spPr>
          <a:xfrm>
            <a:off x="3641736" y="3885979"/>
            <a:ext cx="279330" cy="192894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078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（５）論点２　大都市近郊の立地ポテンシャル等を活かした新しい郊外の姿</a:t>
            </a:r>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22</a:t>
            </a:fld>
            <a:endParaRPr kumimoji="1" lang="ja-JP" altLang="en-US"/>
          </a:p>
        </p:txBody>
      </p:sp>
      <p:sp>
        <p:nvSpPr>
          <p:cNvPr id="10" name="テキスト ボックス 9">
            <a:extLst>
              <a:ext uri="{FF2B5EF4-FFF2-40B4-BE49-F238E27FC236}">
                <a16:creationId xmlns:a16="http://schemas.microsoft.com/office/drawing/2014/main" id="{6ACAC253-890C-4DDC-92B2-3BFD8614B8FB}"/>
              </a:ext>
            </a:extLst>
          </p:cNvPr>
          <p:cNvSpPr txBox="1"/>
          <p:nvPr/>
        </p:nvSpPr>
        <p:spPr>
          <a:xfrm>
            <a:off x="147000" y="786660"/>
            <a:ext cx="9612000" cy="1116000"/>
          </a:xfrm>
          <a:prstGeom prst="rect">
            <a:avLst/>
          </a:prstGeom>
          <a:noFill/>
          <a:ln>
            <a:noFill/>
          </a:ln>
        </p:spPr>
        <p:txBody>
          <a:bodyPr wrap="square" lIns="0" tIns="0" rIns="0" bIns="0" rtlCol="0" anchor="t" anchorCtr="0">
            <a:noAutofit/>
          </a:bodyPr>
          <a:lstStyle/>
          <a:p>
            <a:pPr marL="266700" indent="-266700">
              <a:lnSpc>
                <a:spcPts val="2000"/>
              </a:lnSpc>
              <a:spcAft>
                <a:spcPts val="300"/>
              </a:spcAft>
            </a:pPr>
            <a:r>
              <a:rPr kumimoji="1" lang="ja-JP" altLang="en-US" sz="1600" b="1" dirty="0">
                <a:latin typeface="UD デジタル 教科書体 NK-B" panose="02020700000000000000" pitchFamily="18" charset="-128"/>
                <a:ea typeface="UD デジタル 教科書体 NK-B" panose="02020700000000000000" pitchFamily="18" charset="-128"/>
              </a:rPr>
              <a:t>１．大阪の郊外の特徴</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marL="177800" indent="-1778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・都心部を中心とした放射・環状の交通ネットワークが充実しており、府内の各地域から都心部はもとより、神戸・京都・奈良・和歌山など周辺都市へのアクセス利便性が高い。</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7800" indent="-1778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・都心部等への近接性の一方で、豊かな歴史・文化・景観資源、自然環境等を有する。</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a:extLst>
              <a:ext uri="{FF2B5EF4-FFF2-40B4-BE49-F238E27FC236}">
                <a16:creationId xmlns:a16="http://schemas.microsoft.com/office/drawing/2014/main" id="{C9EA511A-E15E-412C-98A3-06FE4E461C97}"/>
              </a:ext>
            </a:extLst>
          </p:cNvPr>
          <p:cNvSpPr txBox="1"/>
          <p:nvPr/>
        </p:nvSpPr>
        <p:spPr>
          <a:xfrm>
            <a:off x="147000" y="5147870"/>
            <a:ext cx="9612000" cy="1683626"/>
          </a:xfrm>
          <a:prstGeom prst="rect">
            <a:avLst/>
          </a:prstGeom>
          <a:noFill/>
          <a:ln>
            <a:noFill/>
          </a:ln>
        </p:spPr>
        <p:txBody>
          <a:bodyPr wrap="square" lIns="0" tIns="0" rIns="0" bIns="0" rtlCol="0" anchor="t" anchorCtr="0">
            <a:noAutofit/>
          </a:bodyPr>
          <a:lstStyle/>
          <a:p>
            <a:pPr marL="266700" indent="-266700">
              <a:lnSpc>
                <a:spcPts val="2000"/>
              </a:lnSpc>
              <a:spcAft>
                <a:spcPts val="300"/>
              </a:spcAft>
            </a:pPr>
            <a:r>
              <a:rPr kumimoji="1" lang="ja-JP" altLang="en-US" sz="1600" b="1" dirty="0">
                <a:latin typeface="UD デジタル 教科書体 NK-B" panose="02020700000000000000" pitchFamily="18" charset="-128"/>
                <a:ea typeface="UD デジタル 教科書体 NK-B" panose="02020700000000000000" pitchFamily="18" charset="-128"/>
              </a:rPr>
              <a:t>２．大都市近郊の立地ポテンシャル等を活かした郊外の姿</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7800" indent="-1778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・地方都市とは異なる、大都市近郊の立地ポテンシャル等を活かした大阪ならではの「新しい郊外」の姿を描く。</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7800" indent="-177800">
              <a:lnSpc>
                <a:spcPts val="14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400" dirty="0">
                <a:latin typeface="UD デジタル 教科書体 NK-R" panose="02020400000000000000" pitchFamily="18" charset="-128"/>
                <a:ea typeface="UD デジタル 教科書体 NK-R" panose="02020400000000000000" pitchFamily="18" charset="-128"/>
              </a:rPr>
              <a:t>（例）・多様で魅力ある都市生活圏の創造</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177800" indent="357188">
              <a:lnSpc>
                <a:spcPts val="1400"/>
              </a:lnSpc>
              <a:spcAft>
                <a:spcPts val="300"/>
              </a:spcAft>
            </a:pPr>
            <a:r>
              <a:rPr kumimoji="1" lang="en-US" altLang="ja-JP" sz="1400" dirty="0">
                <a:latin typeface="UD デジタル 教科書体 NK-R" panose="02020400000000000000" pitchFamily="18" charset="-128"/>
                <a:ea typeface="UD デジタル 教科書体 NK-R" panose="02020400000000000000" pitchFamily="18" charset="-128"/>
              </a:rPr>
              <a:t> </a:t>
            </a:r>
            <a:r>
              <a:rPr kumimoji="1" lang="ja-JP" altLang="en-US" sz="1400" dirty="0">
                <a:latin typeface="UD デジタル 教科書体 NK-R" panose="02020400000000000000" pitchFamily="18" charset="-128"/>
                <a:ea typeface="UD デジタル 教科書体 NK-R" panose="02020400000000000000" pitchFamily="18" charset="-128"/>
              </a:rPr>
              <a:t>・大都市の利便性を享受しつつ、豊かな歴史・文化資源、自然環境に触れながら、働き・楽しみ・暮らす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177800" indent="-177800">
              <a:lnSpc>
                <a:spcPts val="1400"/>
              </a:lnSpc>
              <a:spcAft>
                <a:spcPts val="300"/>
              </a:spcAft>
            </a:pPr>
            <a:r>
              <a:rPr kumimoji="1" lang="ja-JP" altLang="en-US" sz="1400" dirty="0">
                <a:latin typeface="UD デジタル 教科書体 NK-R" panose="02020400000000000000" pitchFamily="18" charset="-128"/>
                <a:ea typeface="UD デジタル 教科書体 NK-R" panose="02020400000000000000" pitchFamily="18" charset="-128"/>
              </a:rPr>
              <a:t>　　　　　　　　（マルチハビテーション、ワーケーション等含む）</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177800" indent="-177800">
              <a:lnSpc>
                <a:spcPts val="1400"/>
              </a:lnSpc>
              <a:spcAft>
                <a:spcPts val="300"/>
              </a:spcAft>
            </a:pPr>
            <a:r>
              <a:rPr kumimoji="1" lang="ja-JP" altLang="en-US" sz="1400" dirty="0">
                <a:latin typeface="UD デジタル 教科書体 NK-R" panose="02020400000000000000" pitchFamily="18" charset="-128"/>
                <a:ea typeface="UD デジタル 教科書体 NK-R" panose="02020400000000000000" pitchFamily="18" charset="-128"/>
              </a:rPr>
              <a:t>　　　　　　 ・最先端テクノロジーが導入され、便利で快適なニュータウンで、働き・楽しみ・暮らす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177800" indent="-177800">
              <a:lnSpc>
                <a:spcPts val="1400"/>
              </a:lnSpc>
              <a:spcAft>
                <a:spcPts val="300"/>
              </a:spcAft>
            </a:pPr>
            <a:r>
              <a:rPr kumimoji="1" lang="ja-JP" altLang="en-US" sz="1400" dirty="0">
                <a:latin typeface="UD デジタル 教科書体 NK-R" panose="02020400000000000000" pitchFamily="18" charset="-128"/>
                <a:ea typeface="UD デジタル 教科書体 NK-R" panose="02020400000000000000" pitchFamily="18" charset="-128"/>
              </a:rPr>
              <a:t>　　　　　　 ・広域連携の取組みによる豊かな自然環境・歴史・文化・景観資源を活かした活性化　　など</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6484E417-9560-4D3C-B04C-28E535CBB9BF}"/>
              </a:ext>
            </a:extLst>
          </p:cNvPr>
          <p:cNvSpPr txBox="1"/>
          <p:nvPr/>
        </p:nvSpPr>
        <p:spPr>
          <a:xfrm>
            <a:off x="621887" y="1907449"/>
            <a:ext cx="3504250" cy="216000"/>
          </a:xfrm>
          <a:prstGeom prst="rect">
            <a:avLst/>
          </a:prstGeom>
          <a:noFill/>
          <a:ln>
            <a:noFill/>
          </a:ln>
        </p:spPr>
        <p:txBody>
          <a:bodyPr wrap="square" lIns="0" tIns="0" rIns="0" bIns="0" rtlCol="0" anchor="t" anchorCtr="0">
            <a:noAutofit/>
          </a:bodyPr>
          <a:lstStyle/>
          <a:p>
            <a:pPr marL="265113" indent="-265113" algn="ctr">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大都市近郊の立地ポテンシャル</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grpSp>
        <p:nvGrpSpPr>
          <p:cNvPr id="11" name="グループ化 10">
            <a:extLst>
              <a:ext uri="{FF2B5EF4-FFF2-40B4-BE49-F238E27FC236}">
                <a16:creationId xmlns:a16="http://schemas.microsoft.com/office/drawing/2014/main" id="{9E74364E-FB59-4A7B-BD92-BF9F09814EB6}"/>
              </a:ext>
            </a:extLst>
          </p:cNvPr>
          <p:cNvGrpSpPr/>
          <p:nvPr/>
        </p:nvGrpSpPr>
        <p:grpSpPr>
          <a:xfrm>
            <a:off x="730455" y="2162350"/>
            <a:ext cx="3287113" cy="2836001"/>
            <a:chOff x="5767387" y="2136775"/>
            <a:chExt cx="2976604" cy="2568105"/>
          </a:xfrm>
        </p:grpSpPr>
        <p:pic>
          <p:nvPicPr>
            <p:cNvPr id="12" name="図 11">
              <a:extLst>
                <a:ext uri="{FF2B5EF4-FFF2-40B4-BE49-F238E27FC236}">
                  <a16:creationId xmlns:a16="http://schemas.microsoft.com/office/drawing/2014/main" id="{1DA4A464-B675-4449-A753-2FA9B6467C25}"/>
                </a:ext>
              </a:extLst>
            </p:cNvPr>
            <p:cNvPicPr>
              <a:picLocks noChangeAspect="1"/>
            </p:cNvPicPr>
            <p:nvPr/>
          </p:nvPicPr>
          <p:blipFill rotWithShape="1">
            <a:blip r:embed="rId3"/>
            <a:srcRect t="7094" b="8922"/>
            <a:stretch/>
          </p:blipFill>
          <p:spPr>
            <a:xfrm>
              <a:off x="5767387" y="2136775"/>
              <a:ext cx="2976604" cy="2533650"/>
            </a:xfrm>
            <a:prstGeom prst="rect">
              <a:avLst/>
            </a:prstGeom>
          </p:spPr>
        </p:pic>
        <p:pic>
          <p:nvPicPr>
            <p:cNvPr id="13" name="図 12">
              <a:extLst>
                <a:ext uri="{FF2B5EF4-FFF2-40B4-BE49-F238E27FC236}">
                  <a16:creationId xmlns:a16="http://schemas.microsoft.com/office/drawing/2014/main" id="{6491F66F-D7C3-4D5C-92EF-713055E10B64}"/>
                </a:ext>
              </a:extLst>
            </p:cNvPr>
            <p:cNvPicPr>
              <a:picLocks noChangeAspect="1"/>
            </p:cNvPicPr>
            <p:nvPr/>
          </p:nvPicPr>
          <p:blipFill rotWithShape="1">
            <a:blip r:embed="rId3"/>
            <a:srcRect l="68773" t="95155"/>
            <a:stretch/>
          </p:blipFill>
          <p:spPr>
            <a:xfrm>
              <a:off x="7814498" y="4558705"/>
              <a:ext cx="929493" cy="146175"/>
            </a:xfrm>
            <a:prstGeom prst="rect">
              <a:avLst/>
            </a:prstGeom>
          </p:spPr>
        </p:pic>
      </p:grpSp>
      <p:pic>
        <p:nvPicPr>
          <p:cNvPr id="4" name="図 3"/>
          <p:cNvPicPr>
            <a:picLocks noChangeAspect="1"/>
          </p:cNvPicPr>
          <p:nvPr/>
        </p:nvPicPr>
        <p:blipFill>
          <a:blip r:embed="rId4"/>
          <a:stretch>
            <a:fillRect/>
          </a:stretch>
        </p:blipFill>
        <p:spPr>
          <a:xfrm>
            <a:off x="5745322" y="2028225"/>
            <a:ext cx="3462154" cy="3061216"/>
          </a:xfrm>
          <a:prstGeom prst="rect">
            <a:avLst/>
          </a:prstGeom>
        </p:spPr>
      </p:pic>
      <p:sp>
        <p:nvSpPr>
          <p:cNvPr id="26" name="テキスト ボックス 25">
            <a:extLst>
              <a:ext uri="{FF2B5EF4-FFF2-40B4-BE49-F238E27FC236}">
                <a16:creationId xmlns:a16="http://schemas.microsoft.com/office/drawing/2014/main" id="{B7E65041-D916-4A5B-B024-449A3D1858A1}"/>
              </a:ext>
            </a:extLst>
          </p:cNvPr>
          <p:cNvSpPr txBox="1"/>
          <p:nvPr/>
        </p:nvSpPr>
        <p:spPr>
          <a:xfrm>
            <a:off x="5563051" y="1912324"/>
            <a:ext cx="3504250" cy="216000"/>
          </a:xfrm>
          <a:prstGeom prst="rect">
            <a:avLst/>
          </a:prstGeom>
          <a:noFill/>
          <a:ln>
            <a:noFill/>
          </a:ln>
        </p:spPr>
        <p:txBody>
          <a:bodyPr wrap="square" lIns="0" tIns="0" rIns="0" bIns="0" rtlCol="0" anchor="t" anchorCtr="0">
            <a:noAutofit/>
          </a:bodyPr>
          <a:lstStyle/>
          <a:p>
            <a:pPr marL="265113" indent="-265113" algn="ctr">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豊かな自然環境等</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sp>
        <p:nvSpPr>
          <p:cNvPr id="14" name="正方形/長方形 13">
            <a:extLst>
              <a:ext uri="{FF2B5EF4-FFF2-40B4-BE49-F238E27FC236}">
                <a16:creationId xmlns:a16="http://schemas.microsoft.com/office/drawing/2014/main" id="{8D73BEDF-9645-41D3-B864-CC2B2CF6332E}"/>
              </a:ext>
            </a:extLst>
          </p:cNvPr>
          <p:cNvSpPr/>
          <p:nvPr/>
        </p:nvSpPr>
        <p:spPr>
          <a:xfrm>
            <a:off x="6886505" y="5097620"/>
            <a:ext cx="2320971"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「グランドデザイン・大阪都市圏」より一部加工</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a:extLst>
              <a:ext uri="{FF2B5EF4-FFF2-40B4-BE49-F238E27FC236}">
                <a16:creationId xmlns:a16="http://schemas.microsoft.com/office/drawing/2014/main" id="{8D73BEDF-9645-41D3-B864-CC2B2CF6332E}"/>
              </a:ext>
            </a:extLst>
          </p:cNvPr>
          <p:cNvSpPr/>
          <p:nvPr/>
        </p:nvSpPr>
        <p:spPr>
          <a:xfrm>
            <a:off x="2170347" y="4914389"/>
            <a:ext cx="2113922"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「グランドデザイン・大阪都市圏」より</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p>
        </p:txBody>
      </p:sp>
    </p:spTree>
    <p:extLst>
      <p:ext uri="{BB962C8B-B14F-4D97-AF65-F5344CB8AC3E}">
        <p14:creationId xmlns:p14="http://schemas.microsoft.com/office/powerpoint/2010/main" val="172700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新しいまちづくりのグランドデザインの策定の背景・目的</a:t>
            </a:r>
          </a:p>
        </p:txBody>
      </p:sp>
      <p:sp>
        <p:nvSpPr>
          <p:cNvPr id="17" name="スライド番号プレースホルダー 16"/>
          <p:cNvSpPr>
            <a:spLocks noGrp="1"/>
          </p:cNvSpPr>
          <p:nvPr>
            <p:ph type="sldNum" sz="quarter" idx="12"/>
          </p:nvPr>
        </p:nvSpPr>
        <p:spPr>
          <a:xfrm>
            <a:off x="9395790" y="6342558"/>
            <a:ext cx="496957" cy="365125"/>
          </a:xfrm>
        </p:spPr>
        <p:txBody>
          <a:bodyPr/>
          <a:lstStyle/>
          <a:p>
            <a:fld id="{702E0BBC-4F40-48E0-ABDE-2560DC2FE617}" type="slidenum">
              <a:rPr kumimoji="1" lang="ja-JP" altLang="en-US" smtClean="0"/>
              <a:pPr/>
              <a:t>2</a:t>
            </a:fld>
            <a:endParaRPr kumimoji="1" lang="ja-JP" altLang="en-US" dirty="0"/>
          </a:p>
        </p:txBody>
      </p:sp>
      <p:sp>
        <p:nvSpPr>
          <p:cNvPr id="18" name="テキスト ボックス 17">
            <a:extLst>
              <a:ext uri="{FF2B5EF4-FFF2-40B4-BE49-F238E27FC236}">
                <a16:creationId xmlns:a16="http://schemas.microsoft.com/office/drawing/2014/main" id="{37511901-8789-4F88-9B42-E1FB3ED93BC9}"/>
              </a:ext>
            </a:extLst>
          </p:cNvPr>
          <p:cNvSpPr txBox="1"/>
          <p:nvPr/>
        </p:nvSpPr>
        <p:spPr>
          <a:xfrm>
            <a:off x="27337" y="885437"/>
            <a:ext cx="9628095" cy="1793096"/>
          </a:xfrm>
          <a:prstGeom prst="rect">
            <a:avLst/>
          </a:prstGeom>
          <a:noFill/>
          <a:ln>
            <a:noFill/>
          </a:ln>
        </p:spPr>
        <p:txBody>
          <a:bodyPr wrap="square" lIns="0" tIns="0" rIns="0" bIns="0" rtlCol="0" anchor="t" anchorCtr="0">
            <a:noAutofit/>
          </a:bodyPr>
          <a:lstStyle/>
          <a:p>
            <a:pPr marL="174625" indent="-57150">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b="1" u="sng" dirty="0">
                <a:latin typeface="UD デジタル 教科書体 NK-R" panose="02020400000000000000" pitchFamily="18" charset="-128"/>
                <a:ea typeface="UD デジタル 教科書体 NK-R" panose="02020400000000000000" pitchFamily="18" charset="-128"/>
              </a:rPr>
              <a:t>大阪・関西万博のインパクトを活かし、東西二極の一極を担う「副首都」として、さらに成長・発展</a:t>
            </a:r>
            <a:r>
              <a:rPr kumimoji="1" lang="ja-JP" altLang="en-US" sz="1600" dirty="0">
                <a:latin typeface="UD デジタル 教科書体 NK-R" panose="02020400000000000000" pitchFamily="18" charset="-128"/>
                <a:ea typeface="UD デジタル 教科書体 NK-R" panose="02020400000000000000" pitchFamily="18" charset="-128"/>
              </a:rPr>
              <a:t>していくため、</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363538">
              <a:lnSpc>
                <a:spcPts val="2000"/>
              </a:lnSpc>
            </a:pPr>
            <a:r>
              <a:rPr kumimoji="1" lang="ja-JP" altLang="en-US" sz="1600" dirty="0">
                <a:latin typeface="UD デジタル 教科書体 NK-R" panose="02020400000000000000" pitchFamily="18" charset="-128"/>
                <a:ea typeface="UD デジタル 教科書体 NK-R" panose="02020400000000000000" pitchFamily="18" charset="-128"/>
              </a:rPr>
              <a:t>「グランドデザイン・大阪」と「グランドデザイン・大阪都市圏」の策定後に生じた</a:t>
            </a:r>
            <a:r>
              <a:rPr kumimoji="1" lang="ja-JP" altLang="en-US" sz="1600" b="1" u="sng" dirty="0">
                <a:latin typeface="UD デジタル 教科書体 NK-R" panose="02020400000000000000" pitchFamily="18" charset="-128"/>
                <a:ea typeface="UD デジタル 教科書体 NK-R" panose="02020400000000000000" pitchFamily="18" charset="-128"/>
              </a:rPr>
              <a:t>社会情勢の変化や新たな潮流等</a:t>
            </a:r>
            <a:r>
              <a:rPr kumimoji="1" lang="ja-JP" altLang="en-US" sz="1600" dirty="0">
                <a:latin typeface="UD デジタル 教科書体 NK-R" panose="02020400000000000000" pitchFamily="18" charset="-128"/>
                <a:ea typeface="UD デジタル 教科書体 NK-R" panose="02020400000000000000" pitchFamily="18" charset="-128"/>
              </a:rPr>
              <a:t>を踏まえるとともに、</a:t>
            </a:r>
            <a:r>
              <a:rPr kumimoji="1" lang="ja-JP" altLang="en-US" sz="1600" u="sng" dirty="0">
                <a:latin typeface="UD デジタル 教科書体 NK-R" panose="02020400000000000000" pitchFamily="18" charset="-128"/>
                <a:ea typeface="UD デジタル 教科書体 NK-R" panose="02020400000000000000" pitchFamily="18" charset="-128"/>
              </a:rPr>
              <a:t>現在の</a:t>
            </a:r>
            <a:r>
              <a:rPr kumimoji="1" lang="en-US" altLang="ja-JP" sz="1600" b="1" u="sng" dirty="0">
                <a:latin typeface="UD デジタル 教科書体 NK-R" panose="02020400000000000000" pitchFamily="18" charset="-128"/>
                <a:ea typeface="UD デジタル 教科書体 NK-R" panose="02020400000000000000" pitchFamily="18" charset="-128"/>
              </a:rPr>
              <a:t>2</a:t>
            </a:r>
            <a:r>
              <a:rPr kumimoji="1" lang="ja-JP" altLang="en-US" sz="1600" b="1" u="sng" dirty="0" err="1">
                <a:latin typeface="UD デジタル 教科書体 NK-R" panose="02020400000000000000" pitchFamily="18" charset="-128"/>
                <a:ea typeface="UD デジタル 教科書体 NK-R" panose="02020400000000000000" pitchFamily="18" charset="-128"/>
              </a:rPr>
              <a:t>つの</a:t>
            </a:r>
            <a:r>
              <a:rPr kumimoji="1" lang="ja-JP" altLang="en-US" sz="1600" b="1" u="sng" dirty="0">
                <a:latin typeface="UD デジタル 教科書体 NK-R" panose="02020400000000000000" pitchFamily="18" charset="-128"/>
                <a:ea typeface="UD デジタル 教科書体 NK-R" panose="02020400000000000000" pitchFamily="18" charset="-128"/>
              </a:rPr>
              <a:t>計画の考え方を整理・統合</a:t>
            </a:r>
            <a:r>
              <a:rPr kumimoji="1" lang="ja-JP" altLang="en-US" sz="1600" u="sng" dirty="0">
                <a:latin typeface="UD デジタル 教科書体 NK-R" panose="02020400000000000000" pitchFamily="18" charset="-128"/>
                <a:ea typeface="UD デジタル 教科書体 NK-R" panose="02020400000000000000" pitchFamily="18" charset="-128"/>
              </a:rPr>
              <a:t>し、</a:t>
            </a:r>
            <a:r>
              <a:rPr kumimoji="1" lang="en-US" altLang="ja-JP" sz="1600" b="1" u="sng" dirty="0">
                <a:latin typeface="UD デジタル 教科書体 NK-R" panose="02020400000000000000" pitchFamily="18" charset="-128"/>
                <a:ea typeface="UD デジタル 教科書体 NK-R" panose="02020400000000000000" pitchFamily="18" charset="-128"/>
              </a:rPr>
              <a:t>2050</a:t>
            </a:r>
            <a:r>
              <a:rPr kumimoji="1" lang="ja-JP" altLang="en-US" sz="1600" b="1" u="sng" dirty="0">
                <a:latin typeface="UD デジタル 教科書体 NK-R" panose="02020400000000000000" pitchFamily="18" charset="-128"/>
                <a:ea typeface="UD デジタル 教科書体 NK-R" panose="02020400000000000000" pitchFamily="18" charset="-128"/>
              </a:rPr>
              <a:t>年に向けた大阪全体のまちづくりの方向性を示す</a:t>
            </a:r>
            <a:r>
              <a:rPr kumimoji="1" lang="ja-JP" altLang="en-US" sz="1600" dirty="0">
                <a:latin typeface="UD デジタル 教科書体 NK-R" panose="02020400000000000000" pitchFamily="18" charset="-128"/>
                <a:ea typeface="UD デジタル 教科書体 NK-R" panose="02020400000000000000" pitchFamily="18" charset="-128"/>
              </a:rPr>
              <a:t>ものとして策定する。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363538" indent="-269875">
              <a:lnSpc>
                <a:spcPts val="2000"/>
              </a:lnSpc>
              <a:spcBef>
                <a:spcPts val="1200"/>
              </a:spcBef>
            </a:pPr>
            <a:r>
              <a:rPr kumimoji="1" lang="ja-JP" altLang="en-US" sz="1600" dirty="0">
                <a:latin typeface="UD デジタル 教科書体 NK-R" panose="02020400000000000000" pitchFamily="18" charset="-128"/>
                <a:ea typeface="UD デジタル 教科書体 NK-R" panose="02020400000000000000" pitchFamily="18" charset="-128"/>
              </a:rPr>
              <a:t>➢　グランドデザインは、</a:t>
            </a:r>
            <a:r>
              <a:rPr kumimoji="1" lang="ja-JP" altLang="en-US" sz="1600" b="1" u="sng" dirty="0">
                <a:latin typeface="UD デジタル 教科書体 NK-R" panose="02020400000000000000" pitchFamily="18" charset="-128"/>
                <a:ea typeface="UD デジタル 教科書体 NK-R" panose="02020400000000000000" pitchFamily="18" charset="-128"/>
              </a:rPr>
              <a:t>官民にわたる多様な主体が共有し、民間活力を最大限引き出しながら、各種取組みを</a:t>
            </a:r>
            <a:endParaRPr kumimoji="1" lang="en-US" altLang="ja-JP" sz="1600" b="1" u="sng" dirty="0">
              <a:latin typeface="UD デジタル 教科書体 NK-R" panose="02020400000000000000" pitchFamily="18" charset="-128"/>
              <a:ea typeface="UD デジタル 教科書体 NK-R" panose="02020400000000000000" pitchFamily="18" charset="-128"/>
            </a:endParaRPr>
          </a:p>
          <a:p>
            <a:pPr marL="363538">
              <a:lnSpc>
                <a:spcPts val="2000"/>
              </a:lnSpc>
            </a:pPr>
            <a:r>
              <a:rPr kumimoji="1" lang="ja-JP" altLang="en-US" sz="1600" b="1" u="sng" dirty="0">
                <a:latin typeface="UD デジタル 教科書体 NK-R" panose="02020400000000000000" pitchFamily="18" charset="-128"/>
                <a:ea typeface="UD デジタル 教科書体 NK-R" panose="02020400000000000000" pitchFamily="18" charset="-128"/>
              </a:rPr>
              <a:t>一体となって推進するための羅針盤としての役割</a:t>
            </a:r>
            <a:r>
              <a:rPr kumimoji="1" lang="ja-JP" altLang="en-US" sz="1600" dirty="0">
                <a:latin typeface="UD デジタル 教科書体 NK-R" panose="02020400000000000000" pitchFamily="18" charset="-128"/>
                <a:ea typeface="UD デジタル 教科書体 NK-R" panose="02020400000000000000" pitchFamily="18" charset="-128"/>
              </a:rPr>
              <a:t>を担う。</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9" name="角丸四角形 18"/>
          <p:cNvSpPr/>
          <p:nvPr/>
        </p:nvSpPr>
        <p:spPr>
          <a:xfrm>
            <a:off x="4004669" y="4600556"/>
            <a:ext cx="5076163" cy="1013305"/>
          </a:xfrm>
          <a:prstGeom prst="roundRect">
            <a:avLst>
              <a:gd name="adj" fmla="val 2188"/>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346668" y="3148220"/>
            <a:ext cx="8875228" cy="97200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現行のグランドデザイン</a:t>
            </a:r>
          </a:p>
        </p:txBody>
      </p:sp>
      <p:sp>
        <p:nvSpPr>
          <p:cNvPr id="22" name="テキスト ボックス 21">
            <a:extLst>
              <a:ext uri="{FF2B5EF4-FFF2-40B4-BE49-F238E27FC236}">
                <a16:creationId xmlns:a16="http://schemas.microsoft.com/office/drawing/2014/main" id="{885A1CAE-36B7-4F38-8985-4D741AC0337C}"/>
              </a:ext>
            </a:extLst>
          </p:cNvPr>
          <p:cNvSpPr txBox="1"/>
          <p:nvPr/>
        </p:nvSpPr>
        <p:spPr>
          <a:xfrm>
            <a:off x="526470" y="3465175"/>
            <a:ext cx="4104456" cy="540000"/>
          </a:xfrm>
          <a:prstGeom prst="roundRect">
            <a:avLst>
              <a:gd name="adj" fmla="val 12338"/>
            </a:avLst>
          </a:prstGeom>
          <a:solidFill>
            <a:schemeClr val="accent1">
              <a:lumMod val="40000"/>
              <a:lumOff val="60000"/>
            </a:schemeClr>
          </a:solidFill>
          <a:ln>
            <a:solidFill>
              <a:schemeClr val="tx1">
                <a:lumMod val="95000"/>
                <a:lumOff val="5000"/>
              </a:schemeClr>
            </a:solidFill>
          </a:ln>
        </p:spPr>
        <p:txBody>
          <a:bodyPr wrap="square" lIns="0" tIns="36000" rIns="0" bIns="0" rtlCol="0" anchor="ctr" anchorCtr="0">
            <a:noAutofit/>
          </a:bodyPr>
          <a:lstStyle/>
          <a:p>
            <a:pPr algn="ctr"/>
            <a:r>
              <a:rPr kumimoji="1" lang="ja-JP" altLang="en-US" sz="1600" b="1" dirty="0">
                <a:latin typeface="UD デジタル 教科書体 NK-B" panose="02020700000000000000" pitchFamily="18" charset="-128"/>
                <a:ea typeface="UD デジタル 教科書体 NK-B" panose="02020700000000000000" pitchFamily="18" charset="-128"/>
              </a:rPr>
              <a:t>グランドデザイン・大阪</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algn="ctr"/>
            <a:r>
              <a:rPr kumimoji="1" lang="ja-JP" altLang="en-US" sz="1100" dirty="0">
                <a:latin typeface="UD デジタル 教科書体 NK-B" panose="02020700000000000000" pitchFamily="18" charset="-128"/>
                <a:ea typeface="UD デジタル 教科書体 NK-B" panose="02020700000000000000" pitchFamily="18" charset="-128"/>
              </a:rPr>
              <a:t>（</a:t>
            </a:r>
            <a:r>
              <a:rPr kumimoji="1" lang="en-US" altLang="ja-JP" sz="1100" dirty="0">
                <a:latin typeface="UD デジタル 教科書体 NK-B" panose="02020700000000000000" pitchFamily="18" charset="-128"/>
                <a:ea typeface="UD デジタル 教科書体 NK-B" panose="02020700000000000000" pitchFamily="18" charset="-128"/>
              </a:rPr>
              <a:t>2012</a:t>
            </a:r>
            <a:r>
              <a:rPr kumimoji="1" lang="ja-JP" altLang="en-US" sz="1100" dirty="0">
                <a:latin typeface="UD デジタル 教科書体 NK-B" panose="02020700000000000000" pitchFamily="18" charset="-128"/>
                <a:ea typeface="UD デジタル 教科書体 NK-B" panose="02020700000000000000" pitchFamily="18" charset="-128"/>
              </a:rPr>
              <a:t>年策定）</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23" name="右矢印 22"/>
          <p:cNvSpPr/>
          <p:nvPr/>
        </p:nvSpPr>
        <p:spPr>
          <a:xfrm rot="5400000">
            <a:off x="1769321" y="4809604"/>
            <a:ext cx="1659516" cy="79208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24" name="下矢印 23"/>
          <p:cNvSpPr/>
          <p:nvPr/>
        </p:nvSpPr>
        <p:spPr>
          <a:xfrm rot="5400000">
            <a:off x="2836062" y="4792164"/>
            <a:ext cx="1272885" cy="584467"/>
          </a:xfrm>
          <a:prstGeom prst="downArrow">
            <a:avLst>
              <a:gd name="adj1" fmla="val 33743"/>
              <a:gd name="adj2" fmla="val 5669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25" name="テキスト ボックス 24">
            <a:extLst>
              <a:ext uri="{FF2B5EF4-FFF2-40B4-BE49-F238E27FC236}">
                <a16:creationId xmlns:a16="http://schemas.microsoft.com/office/drawing/2014/main" id="{885A1CAE-36B7-4F38-8985-4D741AC0337C}"/>
              </a:ext>
            </a:extLst>
          </p:cNvPr>
          <p:cNvSpPr txBox="1"/>
          <p:nvPr/>
        </p:nvSpPr>
        <p:spPr>
          <a:xfrm>
            <a:off x="3250374" y="4973297"/>
            <a:ext cx="599435" cy="277856"/>
          </a:xfrm>
          <a:prstGeom prst="rect">
            <a:avLst/>
          </a:prstGeom>
          <a:noFill/>
          <a:ln>
            <a:noFill/>
          </a:ln>
        </p:spPr>
        <p:txBody>
          <a:bodyPr wrap="square" lIns="0" tIns="0" rIns="0" bIns="0" rtlCol="0" anchor="t" anchorCtr="0">
            <a:noAutofit/>
          </a:bodyPr>
          <a:lstStyle/>
          <a:p>
            <a:r>
              <a:rPr kumimoji="1" lang="ja-JP" altLang="en-US" sz="1400" dirty="0">
                <a:latin typeface="Meiryo UI" panose="020B0604030504040204" pitchFamily="50" charset="-128"/>
                <a:ea typeface="Meiryo UI" panose="020B0604030504040204" pitchFamily="50" charset="-128"/>
              </a:rPr>
              <a:t>踏まえ</a:t>
            </a:r>
            <a:endParaRPr kumimoji="1" lang="en-US" altLang="ja-JP" sz="14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885A1CAE-36B7-4F38-8985-4D741AC0337C}"/>
              </a:ext>
            </a:extLst>
          </p:cNvPr>
          <p:cNvSpPr txBox="1"/>
          <p:nvPr/>
        </p:nvSpPr>
        <p:spPr>
          <a:xfrm>
            <a:off x="2178563" y="5170888"/>
            <a:ext cx="848869" cy="496462"/>
          </a:xfrm>
          <a:prstGeom prst="rect">
            <a:avLst/>
          </a:prstGeom>
          <a:noFill/>
          <a:ln>
            <a:noFill/>
          </a:ln>
        </p:spPr>
        <p:txBody>
          <a:bodyPr wrap="square" lIns="0" tIns="0" rIns="0" bIns="0" rtlCol="0" anchor="t" anchorCtr="0">
            <a:noAutofit/>
          </a:bodyPr>
          <a:lstStyle/>
          <a:p>
            <a:pPr algn="ctr"/>
            <a:r>
              <a:rPr kumimoji="1" lang="ja-JP" altLang="en-US" sz="1400" dirty="0">
                <a:latin typeface="Meiryo UI" panose="020B0604030504040204" pitchFamily="50" charset="-128"/>
                <a:ea typeface="Meiryo UI" panose="020B0604030504040204" pitchFamily="50" charset="-128"/>
              </a:rPr>
              <a:t>考え方を</a:t>
            </a:r>
            <a:endParaRPr kumimoji="1"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整理・統合</a:t>
            </a:r>
            <a:endParaRPr kumimoji="1" lang="en-US" altLang="ja-JP" sz="14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885A1CAE-36B7-4F38-8985-4D741AC0337C}"/>
              </a:ext>
            </a:extLst>
          </p:cNvPr>
          <p:cNvSpPr txBox="1"/>
          <p:nvPr/>
        </p:nvSpPr>
        <p:spPr>
          <a:xfrm>
            <a:off x="4976376" y="3474611"/>
            <a:ext cx="4104456" cy="540000"/>
          </a:xfrm>
          <a:prstGeom prst="roundRect">
            <a:avLst>
              <a:gd name="adj" fmla="val 12338"/>
            </a:avLst>
          </a:prstGeom>
          <a:solidFill>
            <a:schemeClr val="accent1">
              <a:lumMod val="40000"/>
              <a:lumOff val="60000"/>
            </a:schemeClr>
          </a:solidFill>
          <a:ln>
            <a:solidFill>
              <a:schemeClr val="tx1">
                <a:lumMod val="95000"/>
                <a:lumOff val="5000"/>
              </a:schemeClr>
            </a:solidFill>
          </a:ln>
        </p:spPr>
        <p:txBody>
          <a:bodyPr wrap="square" lIns="0" tIns="36000" rIns="0" bIns="0" rtlCol="0" anchor="ctr" anchorCtr="0">
            <a:noAutofit/>
          </a:bodyPr>
          <a:lstStyle/>
          <a:p>
            <a:pPr algn="ctr"/>
            <a:r>
              <a:rPr lang="ja-JP" altLang="en-US" sz="1600" b="1" dirty="0">
                <a:latin typeface="UD デジタル 教科書体 NK-B" panose="02020700000000000000" pitchFamily="18" charset="-128"/>
                <a:ea typeface="UD デジタル 教科書体 NK-B" panose="02020700000000000000" pitchFamily="18" charset="-128"/>
              </a:rPr>
              <a:t>グランドデザイン・大阪都市圏</a:t>
            </a:r>
            <a:endParaRPr lang="en-US" altLang="ja-JP" sz="1600" b="1" dirty="0">
              <a:latin typeface="UD デジタル 教科書体 NK-B" panose="02020700000000000000" pitchFamily="18" charset="-128"/>
              <a:ea typeface="UD デジタル 教科書体 NK-B" panose="02020700000000000000" pitchFamily="18" charset="-128"/>
            </a:endParaRPr>
          </a:p>
          <a:p>
            <a:pPr algn="ctr"/>
            <a:r>
              <a:rPr lang="ja-JP" altLang="en-US" sz="1100" dirty="0">
                <a:latin typeface="UD デジタル 教科書体 NK-B" panose="02020700000000000000" pitchFamily="18" charset="-128"/>
                <a:ea typeface="UD デジタル 教科書体 NK-B" panose="02020700000000000000" pitchFamily="18" charset="-128"/>
              </a:rPr>
              <a:t>（</a:t>
            </a:r>
            <a:r>
              <a:rPr lang="en-US" altLang="ja-JP" sz="1100" dirty="0">
                <a:latin typeface="UD デジタル 教科書体 NK-B" panose="02020700000000000000" pitchFamily="18" charset="-128"/>
                <a:ea typeface="UD デジタル 教科書体 NK-B" panose="02020700000000000000" pitchFamily="18" charset="-128"/>
              </a:rPr>
              <a:t>2016</a:t>
            </a:r>
            <a:r>
              <a:rPr lang="ja-JP" altLang="en-US" sz="1100" dirty="0">
                <a:latin typeface="UD デジタル 教科書体 NK-B" panose="02020700000000000000" pitchFamily="18" charset="-128"/>
                <a:ea typeface="UD デジタル 教科書体 NK-B" panose="02020700000000000000" pitchFamily="18" charset="-128"/>
              </a:rPr>
              <a:t>年策定）</a:t>
            </a:r>
            <a:endParaRPr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32" name="テキスト ボックス 31">
            <a:extLst>
              <a:ext uri="{FF2B5EF4-FFF2-40B4-BE49-F238E27FC236}">
                <a16:creationId xmlns:a16="http://schemas.microsoft.com/office/drawing/2014/main" id="{C763DED0-B082-4B0F-ABCF-56012EC94087}"/>
              </a:ext>
            </a:extLst>
          </p:cNvPr>
          <p:cNvSpPr txBox="1"/>
          <p:nvPr/>
        </p:nvSpPr>
        <p:spPr>
          <a:xfrm>
            <a:off x="4097836" y="4417763"/>
            <a:ext cx="3571519" cy="338975"/>
          </a:xfrm>
          <a:prstGeom prst="rect">
            <a:avLst/>
          </a:prstGeom>
          <a:solidFill>
            <a:schemeClr val="accent1">
              <a:lumMod val="75000"/>
            </a:schemeClr>
          </a:solidFill>
          <a:ln>
            <a:noFill/>
          </a:ln>
        </p:spPr>
        <p:txBody>
          <a:bodyPr wrap="square" lIns="0" tIns="0" rIns="0" bIns="0" rtlCol="0" anchor="ctr" anchorCtr="0">
            <a:noAutofit/>
          </a:bodyPr>
          <a:lstStyle/>
          <a:p>
            <a:pPr algn="ctr">
              <a:lnSpc>
                <a:spcPts val="1500"/>
              </a:lnSpc>
            </a:pPr>
            <a:r>
              <a:rPr kumimoji="1" lang="ja-JP" altLang="en-US" sz="1600" dirty="0">
                <a:solidFill>
                  <a:schemeClr val="bg1"/>
                </a:solidFill>
                <a:latin typeface="Meiryo UI" panose="020B0604030504040204" pitchFamily="50" charset="-128"/>
                <a:ea typeface="Meiryo UI" panose="020B0604030504040204" pitchFamily="50" charset="-128"/>
              </a:rPr>
              <a:t>グランドデザインを取り巻く環境の変化</a:t>
            </a:r>
          </a:p>
        </p:txBody>
      </p:sp>
      <p:sp>
        <p:nvSpPr>
          <p:cNvPr id="33" name="テキスト ボックス 32">
            <a:extLst>
              <a:ext uri="{FF2B5EF4-FFF2-40B4-BE49-F238E27FC236}">
                <a16:creationId xmlns:a16="http://schemas.microsoft.com/office/drawing/2014/main" id="{799E9BC2-F90C-4A70-BFF1-73AD07B1E22C}"/>
              </a:ext>
            </a:extLst>
          </p:cNvPr>
          <p:cNvSpPr txBox="1"/>
          <p:nvPr/>
        </p:nvSpPr>
        <p:spPr>
          <a:xfrm>
            <a:off x="4072596" y="4828487"/>
            <a:ext cx="4646401" cy="756000"/>
          </a:xfrm>
          <a:prstGeom prst="rect">
            <a:avLst/>
          </a:prstGeom>
          <a:noFill/>
          <a:ln>
            <a:noFill/>
          </a:ln>
        </p:spPr>
        <p:txBody>
          <a:bodyPr wrap="square" lIns="0" tIns="0" rIns="0" bIns="0" rtlCol="0" anchor="ctr" anchorCtr="0">
            <a:noAutofit/>
          </a:bodyPr>
          <a:lstStyle/>
          <a:p>
            <a:pPr>
              <a:lnSpc>
                <a:spcPts val="1500"/>
              </a:lnSpc>
            </a:pPr>
            <a:r>
              <a:rPr kumimoji="1" lang="ja-JP" altLang="en-US" sz="1600" b="1" dirty="0">
                <a:latin typeface="Meiryo UI" panose="020B0604030504040204" pitchFamily="50" charset="-128"/>
                <a:ea typeface="Meiryo UI" panose="020B0604030504040204" pitchFamily="50" charset="-128"/>
              </a:rPr>
              <a:t>　・大阪府域全体の大きな方向性を示す新たな構想等</a:t>
            </a:r>
            <a:endParaRPr kumimoji="1" lang="en-US" altLang="ja-JP" sz="1600" b="1" dirty="0">
              <a:latin typeface="Meiryo UI" panose="020B0604030504040204" pitchFamily="50" charset="-128"/>
              <a:ea typeface="Meiryo UI" panose="020B0604030504040204" pitchFamily="50" charset="-128"/>
            </a:endParaRPr>
          </a:p>
          <a:p>
            <a:pPr>
              <a:lnSpc>
                <a:spcPts val="1500"/>
              </a:lnSpc>
            </a:pPr>
            <a:endParaRPr kumimoji="1" lang="en-US" altLang="ja-JP" sz="1600" b="1" dirty="0">
              <a:latin typeface="Meiryo UI" panose="020B0604030504040204" pitchFamily="50" charset="-128"/>
              <a:ea typeface="Meiryo UI" panose="020B0604030504040204" pitchFamily="50" charset="-128"/>
            </a:endParaRPr>
          </a:p>
          <a:p>
            <a:pPr>
              <a:lnSpc>
                <a:spcPts val="1500"/>
              </a:lnSpc>
            </a:pPr>
            <a:r>
              <a:rPr lang="ja-JP" altLang="en-US" sz="1600" b="1" dirty="0">
                <a:latin typeface="Meiryo UI" panose="020B0604030504040204" pitchFamily="50" charset="-128"/>
                <a:ea typeface="Meiryo UI" panose="020B0604030504040204" pitchFamily="50" charset="-128"/>
              </a:rPr>
              <a:t>　・社会情勢の変化や新たな潮流</a:t>
            </a:r>
            <a:endParaRPr kumimoji="1" lang="ja-JP" altLang="en-US" sz="16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346669" y="6111885"/>
            <a:ext cx="8875228" cy="504000"/>
          </a:xfrm>
          <a:prstGeom prst="rect">
            <a:avLst/>
          </a:prstGeom>
          <a:solidFill>
            <a:schemeClr val="bg1"/>
          </a:solidFill>
          <a:ln w="38100" cmpd="sng">
            <a:solidFill>
              <a:schemeClr val="tx1"/>
            </a:solidFill>
          </a:ln>
        </p:spPr>
        <p:txBody>
          <a:bodyPr vert="horz" wrap="square" rtlCol="0" anchor="ctr" anchorCtr="0">
            <a:noAutofit/>
          </a:bodyPr>
          <a:lstStyle/>
          <a:p>
            <a:pPr marL="174625" indent="-174625" algn="ctr">
              <a:spcAft>
                <a:spcPts val="600"/>
              </a:spcAft>
            </a:pPr>
            <a:r>
              <a:rPr lang="ja-JP" altLang="en-US" b="1" dirty="0">
                <a:latin typeface="Meiryo UI" panose="020B0604030504040204" pitchFamily="50" charset="-128"/>
                <a:ea typeface="Meiryo UI" panose="020B0604030504040204" pitchFamily="50" charset="-128"/>
              </a:rPr>
              <a:t>新しいまちづくりのグランドデザインの検討・策定</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155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（２）策定に当たって考慮すべき事項</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3</a:t>
            </a:fld>
            <a:endParaRPr kumimoji="1" lang="ja-JP" altLang="en-US"/>
          </a:p>
        </p:txBody>
      </p:sp>
      <p:sp>
        <p:nvSpPr>
          <p:cNvPr id="5" name="角丸四角形 4"/>
          <p:cNvSpPr/>
          <p:nvPr/>
        </p:nvSpPr>
        <p:spPr>
          <a:xfrm>
            <a:off x="266148" y="1294316"/>
            <a:ext cx="1980000" cy="504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大阪の再生・成長</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に向けた新戦略</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角丸四角形 5"/>
          <p:cNvSpPr/>
          <p:nvPr/>
        </p:nvSpPr>
        <p:spPr>
          <a:xfrm>
            <a:off x="2367411" y="1294316"/>
            <a:ext cx="2736000" cy="504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万博のインパクトを活かした</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大阪の将来に向けたビジョン</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 name="角丸四角形 6"/>
          <p:cNvSpPr/>
          <p:nvPr/>
        </p:nvSpPr>
        <p:spPr>
          <a:xfrm>
            <a:off x="5199984" y="1294316"/>
            <a:ext cx="1656000" cy="504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副首都ビジョン*</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p:cNvSpPr/>
          <p:nvPr/>
        </p:nvSpPr>
        <p:spPr>
          <a:xfrm>
            <a:off x="9275005" y="1494970"/>
            <a:ext cx="489973" cy="267346"/>
          </a:xfrm>
          <a:prstGeom prst="rect">
            <a:avLst/>
          </a:prstGeom>
          <a:noFill/>
          <a:ln w="158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など</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a:extLst>
              <a:ext uri="{FF2B5EF4-FFF2-40B4-BE49-F238E27FC236}">
                <a16:creationId xmlns:a16="http://schemas.microsoft.com/office/drawing/2014/main" id="{799E9BC2-F90C-4A70-BFF1-73AD07B1E22C}"/>
              </a:ext>
            </a:extLst>
          </p:cNvPr>
          <p:cNvSpPr txBox="1"/>
          <p:nvPr/>
        </p:nvSpPr>
        <p:spPr>
          <a:xfrm>
            <a:off x="88792" y="836580"/>
            <a:ext cx="9756000" cy="290311"/>
          </a:xfrm>
          <a:prstGeom prst="rect">
            <a:avLst/>
          </a:prstGeom>
          <a:solidFill>
            <a:schemeClr val="accent1">
              <a:lumMod val="60000"/>
              <a:lumOff val="40000"/>
            </a:schemeClr>
          </a:solidFill>
          <a:ln>
            <a:noFill/>
          </a:ln>
        </p:spPr>
        <p:txBody>
          <a:bodyPr wrap="square" lIns="0" tIns="0" rIns="0" bIns="0" rtlCol="0" anchor="ctr" anchorCtr="0">
            <a:noAutofit/>
          </a:bodyPr>
          <a:lstStyle/>
          <a:p>
            <a:pPr>
              <a:lnSpc>
                <a:spcPts val="2000"/>
              </a:lnSpc>
            </a:pPr>
            <a:r>
              <a:rPr kumimoji="1" lang="ja-JP" altLang="en-US" sz="1600" dirty="0">
                <a:latin typeface="UD デジタル 教科書体 NK-B" panose="02020700000000000000" pitchFamily="18" charset="-128"/>
                <a:ea typeface="UD デジタル 教科書体 NK-B" panose="02020700000000000000" pitchFamily="18" charset="-128"/>
              </a:rPr>
              <a:t>　大阪府域全体の大きな方向性を示す新たな構想等</a:t>
            </a:r>
          </a:p>
        </p:txBody>
      </p:sp>
      <p:sp>
        <p:nvSpPr>
          <p:cNvPr id="11" name="テキスト ボックス 10">
            <a:extLst>
              <a:ext uri="{FF2B5EF4-FFF2-40B4-BE49-F238E27FC236}">
                <a16:creationId xmlns:a16="http://schemas.microsoft.com/office/drawing/2014/main" id="{799E9BC2-F90C-4A70-BFF1-73AD07B1E22C}"/>
              </a:ext>
            </a:extLst>
          </p:cNvPr>
          <p:cNvSpPr txBox="1"/>
          <p:nvPr/>
        </p:nvSpPr>
        <p:spPr>
          <a:xfrm>
            <a:off x="88792" y="2156724"/>
            <a:ext cx="9756000" cy="290311"/>
          </a:xfrm>
          <a:prstGeom prst="rect">
            <a:avLst/>
          </a:prstGeom>
          <a:solidFill>
            <a:schemeClr val="accent1">
              <a:lumMod val="60000"/>
              <a:lumOff val="40000"/>
            </a:schemeClr>
          </a:solidFill>
          <a:ln>
            <a:noFill/>
          </a:ln>
        </p:spPr>
        <p:txBody>
          <a:bodyPr wrap="square" lIns="0" tIns="0" rIns="0" bIns="0" rtlCol="0" anchor="ctr" anchorCtr="0">
            <a:noAutofit/>
          </a:bodyPr>
          <a:lstStyle/>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社会情勢の変化や新たな潮流</a:t>
            </a:r>
          </a:p>
        </p:txBody>
      </p:sp>
      <p:sp>
        <p:nvSpPr>
          <p:cNvPr id="12" name="テキスト ボックス 11">
            <a:extLst>
              <a:ext uri="{FF2B5EF4-FFF2-40B4-BE49-F238E27FC236}">
                <a16:creationId xmlns:a16="http://schemas.microsoft.com/office/drawing/2014/main" id="{0693B839-BAA8-4513-8740-E76777C77636}"/>
              </a:ext>
            </a:extLst>
          </p:cNvPr>
          <p:cNvSpPr txBox="1"/>
          <p:nvPr/>
        </p:nvSpPr>
        <p:spPr>
          <a:xfrm>
            <a:off x="318345" y="2574718"/>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国際拠点形成・ｲﾝﾌﾗ整備の進展</a:t>
            </a:r>
          </a:p>
        </p:txBody>
      </p:sp>
      <p:sp>
        <p:nvSpPr>
          <p:cNvPr id="13" name="テキスト ボックス 12">
            <a:extLst>
              <a:ext uri="{FF2B5EF4-FFF2-40B4-BE49-F238E27FC236}">
                <a16:creationId xmlns:a16="http://schemas.microsoft.com/office/drawing/2014/main" id="{D3DFB90A-D726-41B6-AE01-5CB0C5523A87}"/>
              </a:ext>
            </a:extLst>
          </p:cNvPr>
          <p:cNvSpPr txBox="1"/>
          <p:nvPr/>
        </p:nvSpPr>
        <p:spPr>
          <a:xfrm>
            <a:off x="198926" y="2974505"/>
            <a:ext cx="3162412" cy="947594"/>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spc="-50" dirty="0">
                <a:latin typeface="UD デジタル 教科書体 NK-R" panose="02020400000000000000" pitchFamily="18" charset="-128"/>
                <a:ea typeface="UD デジタル 教科書体 NK-R" panose="02020400000000000000" pitchFamily="18" charset="-128"/>
              </a:rPr>
              <a:t>・</a:t>
            </a:r>
            <a:r>
              <a:rPr kumimoji="1" lang="ja-JP" altLang="en-US" sz="1400" b="1" u="sng" spc="-50" dirty="0">
                <a:latin typeface="Meiryo UI" panose="020B0604030504040204" pitchFamily="50" charset="-128"/>
                <a:ea typeface="Meiryo UI" panose="020B0604030504040204" pitchFamily="50" charset="-128"/>
              </a:rPr>
              <a:t>大阪・関西万博の決定、ＩＲ誘致の取組み</a:t>
            </a:r>
            <a:endParaRPr kumimoji="1" lang="en-US" altLang="ja-JP" sz="1400" b="1" u="sng" spc="-50" dirty="0">
              <a:latin typeface="Meiryo UI" panose="020B0604030504040204" pitchFamily="50" charset="-128"/>
              <a:ea typeface="Meiryo UI" panose="020B0604030504040204" pitchFamily="50"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b="1" u="sng" dirty="0">
                <a:latin typeface="Meiryo UI" panose="020B0604030504040204" pitchFamily="50" charset="-128"/>
                <a:ea typeface="Meiryo UI" panose="020B0604030504040204" pitchFamily="50" charset="-128"/>
              </a:rPr>
              <a:t>国際金融都市に向けた取組み</a:t>
            </a:r>
            <a:endParaRPr kumimoji="1" lang="en-US" altLang="ja-JP" sz="1400" b="1" u="sng" dirty="0">
              <a:latin typeface="Meiryo UI" panose="020B0604030504040204" pitchFamily="50" charset="-128"/>
              <a:ea typeface="Meiryo UI" panose="020B0604030504040204" pitchFamily="50"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・国家戦略特区の展開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・広域インフラ等の整備の進展</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nSpc>
                <a:spcPts val="1800"/>
              </a:lnSpc>
            </a:pP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232857E8-5233-4C4E-95A4-0DC67CF47DD1}"/>
              </a:ext>
            </a:extLst>
          </p:cNvPr>
          <p:cNvSpPr txBox="1"/>
          <p:nvPr/>
        </p:nvSpPr>
        <p:spPr>
          <a:xfrm>
            <a:off x="3448488" y="5424046"/>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持続可能な社会に向けた動き</a:t>
            </a:r>
          </a:p>
        </p:txBody>
      </p:sp>
      <p:sp>
        <p:nvSpPr>
          <p:cNvPr id="15" name="テキスト ボックス 14">
            <a:extLst>
              <a:ext uri="{FF2B5EF4-FFF2-40B4-BE49-F238E27FC236}">
                <a16:creationId xmlns:a16="http://schemas.microsoft.com/office/drawing/2014/main" id="{0FBAAE43-FC8F-42EE-8FA1-433CE05FCF30}"/>
              </a:ext>
            </a:extLst>
          </p:cNvPr>
          <p:cNvSpPr txBox="1"/>
          <p:nvPr/>
        </p:nvSpPr>
        <p:spPr>
          <a:xfrm>
            <a:off x="3431672" y="5836527"/>
            <a:ext cx="3424312" cy="758566"/>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達成、サーキュラーエコノミーの提唱</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spc="-50" dirty="0">
                <a:latin typeface="UD デジタル 教科書体 NK-R" panose="02020400000000000000" pitchFamily="18" charset="-128"/>
                <a:ea typeface="UD デジタル 教科書体 NK-R" panose="02020400000000000000" pitchFamily="18" charset="-128"/>
              </a:rPr>
              <a:t>・ｶｰﾎﾞﾝﾆｭｰﾄﾗﾙ、ｸﾞﾘｰﾝ</a:t>
            </a:r>
            <a:r>
              <a:rPr kumimoji="1" lang="en-US" altLang="ja-JP" sz="1400" spc="-50" dirty="0">
                <a:latin typeface="UD デジタル 教科書体 NK-R" panose="02020400000000000000" pitchFamily="18" charset="-128"/>
                <a:ea typeface="UD デジタル 教科書体 NK-R" panose="02020400000000000000" pitchFamily="18" charset="-128"/>
              </a:rPr>
              <a:t>&amp;</a:t>
            </a:r>
            <a:r>
              <a:rPr kumimoji="1" lang="ja-JP" altLang="en-US" sz="1400" spc="-50" dirty="0">
                <a:latin typeface="UD デジタル 教科書体 NK-R" panose="02020400000000000000" pitchFamily="18" charset="-128"/>
                <a:ea typeface="UD デジタル 教科書体 NK-R" panose="02020400000000000000" pitchFamily="18" charset="-128"/>
              </a:rPr>
              <a:t>ﾌﾞﾙｰﾘｶﾊﾞﾘｰの提唱</a:t>
            </a:r>
            <a:endParaRPr kumimoji="1" lang="en-US" altLang="ja-JP" sz="1400" spc="-5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2B8CE199-F089-4FA4-BFF1-76148386E093}"/>
              </a:ext>
            </a:extLst>
          </p:cNvPr>
          <p:cNvSpPr txBox="1"/>
          <p:nvPr/>
        </p:nvSpPr>
        <p:spPr>
          <a:xfrm>
            <a:off x="3468914" y="2574718"/>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dirty="0">
                <a:latin typeface="UD デジタル 教科書体 NK-B" panose="02020700000000000000" pitchFamily="18" charset="-128"/>
                <a:ea typeface="UD デジタル 教科書体 NK-B" panose="02020700000000000000" pitchFamily="18" charset="-128"/>
              </a:rPr>
              <a:t>暮らしを取り巻く環境変化</a:t>
            </a:r>
          </a:p>
        </p:txBody>
      </p:sp>
      <p:sp>
        <p:nvSpPr>
          <p:cNvPr id="17" name="テキスト ボックス 16">
            <a:extLst>
              <a:ext uri="{FF2B5EF4-FFF2-40B4-BE49-F238E27FC236}">
                <a16:creationId xmlns:a16="http://schemas.microsoft.com/office/drawing/2014/main" id="{A7FE7A56-EFB9-4B11-88CA-3EB61A997C78}"/>
              </a:ext>
            </a:extLst>
          </p:cNvPr>
          <p:cNvSpPr txBox="1"/>
          <p:nvPr/>
        </p:nvSpPr>
        <p:spPr>
          <a:xfrm>
            <a:off x="318345" y="5416426"/>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観光・インバウンドの動向</a:t>
            </a:r>
          </a:p>
        </p:txBody>
      </p:sp>
      <p:sp>
        <p:nvSpPr>
          <p:cNvPr id="18" name="テキスト ボックス 17">
            <a:extLst>
              <a:ext uri="{FF2B5EF4-FFF2-40B4-BE49-F238E27FC236}">
                <a16:creationId xmlns:a16="http://schemas.microsoft.com/office/drawing/2014/main" id="{53FFD98A-A542-4C36-A2DD-A7539DFFF0B2}"/>
              </a:ext>
            </a:extLst>
          </p:cNvPr>
          <p:cNvSpPr txBox="1"/>
          <p:nvPr/>
        </p:nvSpPr>
        <p:spPr>
          <a:xfrm>
            <a:off x="303935" y="5836527"/>
            <a:ext cx="2952000" cy="720000"/>
          </a:xfrm>
          <a:prstGeom prst="rect">
            <a:avLst/>
          </a:prstGeom>
          <a:noFill/>
          <a:ln>
            <a:noFill/>
          </a:ln>
        </p:spPr>
        <p:txBody>
          <a:bodyPr wrap="square" lIns="0" tIns="0" rIns="0" bIns="0" rtlCol="0" anchor="t" anchorCtr="0">
            <a:noAutofit/>
          </a:bodyPr>
          <a:lstStyle/>
          <a:p>
            <a:pPr marL="87313" indent="-87313">
              <a:lnSpc>
                <a:spcPts val="1800"/>
              </a:lnSpc>
            </a:pPr>
            <a:r>
              <a:rPr kumimoji="1" lang="ja-JP" altLang="en-US" sz="1400" spc="-50" dirty="0">
                <a:latin typeface="UD デジタル 教科書体 NK-R" panose="02020400000000000000" pitchFamily="18" charset="-128"/>
                <a:ea typeface="UD デジタル 教科書体 NK-R" panose="02020400000000000000" pitchFamily="18" charset="-128"/>
              </a:rPr>
              <a:t>・世界的な観光需要の高まりと観光形態の変化</a:t>
            </a:r>
            <a:endParaRPr kumimoji="1" lang="en-US" altLang="ja-JP" sz="1400" spc="-5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b="1" u="sng" dirty="0">
                <a:latin typeface="Meiryo UI" panose="020B0604030504040204" pitchFamily="50" charset="-128"/>
                <a:ea typeface="Meiryo UI" panose="020B0604030504040204" pitchFamily="50" charset="-128"/>
              </a:rPr>
              <a:t>百舌鳥・古市古墳群の世界遺産登録</a:t>
            </a:r>
            <a:endParaRPr kumimoji="1" lang="en-US" altLang="ja-JP" sz="1400" b="1" u="sng"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F0671B1-3792-49CA-8443-765ACEA014F7}"/>
              </a:ext>
            </a:extLst>
          </p:cNvPr>
          <p:cNvSpPr txBox="1"/>
          <p:nvPr/>
        </p:nvSpPr>
        <p:spPr>
          <a:xfrm>
            <a:off x="6768395" y="2567098"/>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テクノロジーの進展</a:t>
            </a:r>
          </a:p>
        </p:txBody>
      </p:sp>
      <p:sp>
        <p:nvSpPr>
          <p:cNvPr id="20" name="テキスト ボックス 19">
            <a:extLst>
              <a:ext uri="{FF2B5EF4-FFF2-40B4-BE49-F238E27FC236}">
                <a16:creationId xmlns:a16="http://schemas.microsoft.com/office/drawing/2014/main" id="{12EB244C-5A77-48F5-9425-7E7A4EB3DBF2}"/>
              </a:ext>
            </a:extLst>
          </p:cNvPr>
          <p:cNvSpPr txBox="1"/>
          <p:nvPr/>
        </p:nvSpPr>
        <p:spPr>
          <a:xfrm>
            <a:off x="6717521" y="2951941"/>
            <a:ext cx="3276000" cy="970158"/>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b="1" u="sng" dirty="0">
                <a:latin typeface="Meiryo UI" panose="020B0604030504040204" pitchFamily="50" charset="-128"/>
                <a:ea typeface="Meiryo UI" panose="020B0604030504040204" pitchFamily="50" charset="-128"/>
              </a:rPr>
              <a:t>ｽﾏｰﾄ・ｽｰﾊﾟｰｼﾃｨ、都市の</a:t>
            </a:r>
            <a:r>
              <a:rPr kumimoji="1" lang="en-US" altLang="ja-JP" sz="1400" b="1" u="sng" dirty="0">
                <a:latin typeface="Meiryo UI" panose="020B0604030504040204" pitchFamily="50" charset="-128"/>
                <a:ea typeface="Meiryo UI" panose="020B0604030504040204" pitchFamily="50" charset="-128"/>
              </a:rPr>
              <a:t>DX</a:t>
            </a:r>
            <a:r>
              <a:rPr kumimoji="1" lang="ja-JP" altLang="en-US" sz="1400" b="1" u="sng" dirty="0">
                <a:latin typeface="Meiryo UI" panose="020B0604030504040204" pitchFamily="50" charset="-128"/>
                <a:ea typeface="Meiryo UI" panose="020B0604030504040204" pitchFamily="50" charset="-128"/>
              </a:rPr>
              <a:t>の実証・実装</a:t>
            </a:r>
            <a:endParaRPr kumimoji="1" lang="en-US" altLang="ja-JP" sz="1400" b="1" u="sng" dirty="0">
              <a:latin typeface="Meiryo UI" panose="020B0604030504040204" pitchFamily="50" charset="-128"/>
              <a:ea typeface="Meiryo UI" panose="020B0604030504040204" pitchFamily="50"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b="1" u="sng" dirty="0">
                <a:latin typeface="Meiryo UI" panose="020B0604030504040204" pitchFamily="50" charset="-128"/>
                <a:ea typeface="Meiryo UI" panose="020B0604030504040204" pitchFamily="50" charset="-128"/>
              </a:rPr>
              <a:t>モビリティ革命（自動運転・空飛ぶクルマ）</a:t>
            </a:r>
            <a:endParaRPr kumimoji="1" lang="en-US" altLang="ja-JP" sz="1400" b="1" u="sng" dirty="0">
              <a:latin typeface="Meiryo UI" panose="020B0604030504040204" pitchFamily="50" charset="-128"/>
              <a:ea typeface="Meiryo UI" panose="020B0604030504040204" pitchFamily="50"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・デジタルとリアルの融合</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・デジタル田園都市国家構想</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B32CFD3F-D448-49D6-9A6D-13EE5019DAA4}"/>
              </a:ext>
            </a:extLst>
          </p:cNvPr>
          <p:cNvSpPr txBox="1"/>
          <p:nvPr/>
        </p:nvSpPr>
        <p:spPr>
          <a:xfrm>
            <a:off x="3417259" y="2951941"/>
            <a:ext cx="3204000" cy="1117478"/>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spc="-20" dirty="0">
                <a:latin typeface="UD デジタル 教科書体 NK-R" panose="02020400000000000000" pitchFamily="18" charset="-128"/>
                <a:ea typeface="UD デジタル 教科書体 NK-R" panose="02020400000000000000" pitchFamily="18" charset="-128"/>
              </a:rPr>
              <a:t>ウォーカブルなまちづくりの必要性の高まり</a:t>
            </a:r>
            <a:endParaRPr kumimoji="1" lang="en-US" altLang="ja-JP" sz="1400" spc="-2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spc="-80" dirty="0">
                <a:latin typeface="UD デジタル 教科書体 NK-R" panose="02020400000000000000" pitchFamily="18" charset="-128"/>
                <a:ea typeface="UD デジタル 教科書体 NK-R" panose="02020400000000000000" pitchFamily="18" charset="-128"/>
              </a:rPr>
              <a:t>・</a:t>
            </a:r>
            <a:r>
              <a:rPr kumimoji="1" lang="ja-JP" altLang="en-US" sz="1400" b="1" u="sng" spc="-80" dirty="0">
                <a:latin typeface="Meiryo UI" panose="020B0604030504040204" pitchFamily="50" charset="-128"/>
                <a:ea typeface="Meiryo UI" panose="020B0604030504040204" pitchFamily="50" charset="-128"/>
              </a:rPr>
              <a:t>コロナ禍を契機とした新しい生活様式の普及</a:t>
            </a:r>
            <a:endParaRPr kumimoji="1" lang="en-US" altLang="ja-JP" sz="1400" b="1" u="sng" spc="-80" dirty="0">
              <a:latin typeface="Meiryo UI" panose="020B0604030504040204" pitchFamily="50" charset="-128"/>
              <a:ea typeface="Meiryo UI" panose="020B0604030504040204" pitchFamily="50"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・人口</a:t>
            </a:r>
            <a:r>
              <a:rPr kumimoji="1" lang="ja-JP" altLang="en-US" sz="1400" dirty="0" smtClean="0">
                <a:latin typeface="UD デジタル 教科書体 NK-R" panose="02020400000000000000" pitchFamily="18" charset="-128"/>
                <a:ea typeface="UD デジタル 教科書体 NK-R" panose="02020400000000000000" pitchFamily="18" charset="-128"/>
              </a:rPr>
              <a:t>減少の進展、超高齢社会の到来</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・低未利用地・空き家の増加</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a:extLst>
              <a:ext uri="{FF2B5EF4-FFF2-40B4-BE49-F238E27FC236}">
                <a16:creationId xmlns:a16="http://schemas.microsoft.com/office/drawing/2014/main" id="{3F3D6550-D339-45DF-859D-8B7D7AEBD7AB}"/>
              </a:ext>
            </a:extLst>
          </p:cNvPr>
          <p:cNvSpPr txBox="1"/>
          <p:nvPr/>
        </p:nvSpPr>
        <p:spPr>
          <a:xfrm>
            <a:off x="318345" y="4023286"/>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世界のダイナミズム</a:t>
            </a:r>
          </a:p>
        </p:txBody>
      </p:sp>
      <p:sp>
        <p:nvSpPr>
          <p:cNvPr id="23" name="テキスト ボックス 22">
            <a:extLst>
              <a:ext uri="{FF2B5EF4-FFF2-40B4-BE49-F238E27FC236}">
                <a16:creationId xmlns:a16="http://schemas.microsoft.com/office/drawing/2014/main" id="{37511901-8789-4F88-9B42-E1FB3ED93BC9}"/>
              </a:ext>
            </a:extLst>
          </p:cNvPr>
          <p:cNvSpPr txBox="1"/>
          <p:nvPr/>
        </p:nvSpPr>
        <p:spPr>
          <a:xfrm>
            <a:off x="326953" y="4408129"/>
            <a:ext cx="2953276" cy="415316"/>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・世界経済・人口の中長期的な拡大</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・都市の国際競争力強化の必要性</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1775F63B-65C0-4F7F-8DDC-02F62CD44D12}"/>
              </a:ext>
            </a:extLst>
          </p:cNvPr>
          <p:cNvSpPr txBox="1"/>
          <p:nvPr/>
        </p:nvSpPr>
        <p:spPr>
          <a:xfrm>
            <a:off x="3448488" y="4043600"/>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産業動向の変化</a:t>
            </a:r>
          </a:p>
        </p:txBody>
      </p:sp>
      <p:sp>
        <p:nvSpPr>
          <p:cNvPr id="25" name="テキスト ボックス 24">
            <a:extLst>
              <a:ext uri="{FF2B5EF4-FFF2-40B4-BE49-F238E27FC236}">
                <a16:creationId xmlns:a16="http://schemas.microsoft.com/office/drawing/2014/main" id="{B5C5544E-9198-42F3-8509-745F5BEAE1C2}"/>
              </a:ext>
            </a:extLst>
          </p:cNvPr>
          <p:cNvSpPr txBox="1"/>
          <p:nvPr/>
        </p:nvSpPr>
        <p:spPr>
          <a:xfrm>
            <a:off x="3412683" y="4435767"/>
            <a:ext cx="3060000" cy="704177"/>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・第４次産業革命による産業形態の変化</a:t>
            </a:r>
          </a:p>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・製品購入からサービス購入の時代へ</a:t>
            </a:r>
          </a:p>
          <a:p>
            <a:pPr marL="87313" indent="-87313">
              <a:lnSpc>
                <a:spcPts val="1800"/>
              </a:lnSpc>
            </a:pPr>
            <a:r>
              <a:rPr kumimoji="1" lang="ja-JP" altLang="en-US" sz="1400" spc="-50" dirty="0">
                <a:latin typeface="UD デジタル 教科書体 NK-R" panose="02020400000000000000" pitchFamily="18" charset="-128"/>
                <a:ea typeface="UD デジタル 教科書体 NK-R" panose="02020400000000000000" pitchFamily="18" charset="-128"/>
              </a:rPr>
              <a:t>・生産拠点等の国内回帰等、ｻﾌﾟﾗｲﾁｪｰﾝの強化</a:t>
            </a:r>
            <a:endParaRPr kumimoji="1" lang="en-US" altLang="ja-JP" sz="1400" spc="-50" dirty="0">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a:extLst>
              <a:ext uri="{FF2B5EF4-FFF2-40B4-BE49-F238E27FC236}">
                <a16:creationId xmlns:a16="http://schemas.microsoft.com/office/drawing/2014/main" id="{A840073E-35A2-4F84-8777-763E28F0E783}"/>
              </a:ext>
            </a:extLst>
          </p:cNvPr>
          <p:cNvSpPr txBox="1"/>
          <p:nvPr/>
        </p:nvSpPr>
        <p:spPr>
          <a:xfrm>
            <a:off x="6745181" y="4043600"/>
            <a:ext cx="2844000" cy="324000"/>
          </a:xfrm>
          <a:prstGeom prst="roundRect">
            <a:avLst/>
          </a:prstGeom>
          <a:solidFill>
            <a:schemeClr val="accent2">
              <a:lumMod val="60000"/>
              <a:lumOff val="40000"/>
            </a:schemeClr>
          </a:solidFill>
          <a:ln>
            <a:noFill/>
          </a:ln>
          <a:scene3d>
            <a:camera prst="orthographicFront"/>
            <a:lightRig rig="threePt" dir="t"/>
          </a:scene3d>
          <a:sp3d>
            <a:bevelT/>
          </a:sp3d>
        </p:spPr>
        <p:txBody>
          <a:bodyPr wrap="square" lIns="0" tIns="0" rIns="0" bIns="0" rtlCol="0" anchor="ctr" anchorCtr="0">
            <a:noAutofit/>
          </a:bodyPr>
          <a:lstStyle/>
          <a:p>
            <a:pPr algn="ctr">
              <a:lnSpc>
                <a:spcPts val="2500"/>
              </a:lnSpc>
            </a:pPr>
            <a:r>
              <a:rPr lang="ja-JP" altLang="en-US" sz="1600" spc="-60" dirty="0">
                <a:latin typeface="UD デジタル 教科書体 NK-B" panose="02020700000000000000" pitchFamily="18" charset="-128"/>
                <a:ea typeface="UD デジタル 教科書体 NK-B" panose="02020700000000000000" pitchFamily="18" charset="-128"/>
              </a:rPr>
              <a:t>安全・安心の確保</a:t>
            </a:r>
          </a:p>
        </p:txBody>
      </p:sp>
      <p:sp>
        <p:nvSpPr>
          <p:cNvPr id="27" name="テキスト ボックス 26">
            <a:extLst>
              <a:ext uri="{FF2B5EF4-FFF2-40B4-BE49-F238E27FC236}">
                <a16:creationId xmlns:a16="http://schemas.microsoft.com/office/drawing/2014/main" id="{1262A9A5-C407-4AEF-B2DA-8C07471D10D5}"/>
              </a:ext>
            </a:extLst>
          </p:cNvPr>
          <p:cNvSpPr txBox="1"/>
          <p:nvPr/>
        </p:nvSpPr>
        <p:spPr>
          <a:xfrm>
            <a:off x="6782101" y="4435767"/>
            <a:ext cx="3024000" cy="707815"/>
          </a:xfrm>
          <a:prstGeom prst="rect">
            <a:avLst/>
          </a:prstGeom>
          <a:noFill/>
          <a:ln>
            <a:noFill/>
          </a:ln>
        </p:spPr>
        <p:txBody>
          <a:bodyPr wrap="square" lIns="0" tIns="0" rIns="0" bIns="0" rtlCol="0" anchor="t" anchorCtr="0">
            <a:noAutofit/>
          </a:bodyPr>
          <a:lstStyle/>
          <a:p>
            <a:pPr marL="57150" indent="-57150">
              <a:lnSpc>
                <a:spcPts val="1800"/>
              </a:lnSpc>
            </a:pPr>
            <a:r>
              <a:rPr kumimoji="1" lang="ja-JP" altLang="en-US" sz="1400" dirty="0">
                <a:latin typeface="UD デジタル 教科書体 NK-R" panose="02020400000000000000" pitchFamily="18" charset="-128"/>
                <a:ea typeface="UD デジタル 教科書体 NK-R" panose="02020400000000000000" pitchFamily="18" charset="-128"/>
              </a:rPr>
              <a:t>・自然災害の激甚化・頻発化、切迫</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87313" indent="-87313">
              <a:lnSpc>
                <a:spcPts val="1800"/>
              </a:lnSpc>
            </a:pPr>
            <a:r>
              <a:rPr kumimoji="1" lang="ja-JP" altLang="en-US" sz="1400" spc="-50" dirty="0">
                <a:latin typeface="UD デジタル 教科書体 NK-R" panose="02020400000000000000" pitchFamily="18" charset="-128"/>
                <a:ea typeface="UD デジタル 教科書体 NK-R" panose="02020400000000000000" pitchFamily="18" charset="-128"/>
              </a:rPr>
              <a:t>・高度成長期以降に整備されたインフラの老朽化</a:t>
            </a:r>
            <a:endParaRPr kumimoji="1" lang="en-US" altLang="ja-JP" sz="1400" spc="-50" dirty="0">
              <a:latin typeface="UD デジタル 教科書体 NK-R" panose="02020400000000000000" pitchFamily="18" charset="-128"/>
              <a:ea typeface="UD デジタル 教科書体 NK-R" panose="02020400000000000000" pitchFamily="18" charset="-128"/>
            </a:endParaRPr>
          </a:p>
        </p:txBody>
      </p:sp>
      <p:sp>
        <p:nvSpPr>
          <p:cNvPr id="28" name="角丸四角形 27"/>
          <p:cNvSpPr/>
          <p:nvPr/>
        </p:nvSpPr>
        <p:spPr>
          <a:xfrm>
            <a:off x="6979032" y="1294316"/>
            <a:ext cx="2304000" cy="504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大阪スマートシティ戦略*</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p:cNvSpPr/>
          <p:nvPr/>
        </p:nvSpPr>
        <p:spPr>
          <a:xfrm>
            <a:off x="7567013" y="1827716"/>
            <a:ext cx="2114099" cy="216000"/>
          </a:xfrm>
          <a:prstGeom prst="rect">
            <a:avLst/>
          </a:prstGeom>
          <a:noFill/>
          <a:ln w="158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1800"/>
              </a:lnSpc>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＊バージョンアップに向け議論中</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93994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（３）検討項目の現状</a:t>
            </a:r>
          </a:p>
        </p:txBody>
      </p:sp>
      <p:sp>
        <p:nvSpPr>
          <p:cNvPr id="6" name="テキスト ボックス 5">
            <a:extLst>
              <a:ext uri="{FF2B5EF4-FFF2-40B4-BE49-F238E27FC236}">
                <a16:creationId xmlns:a16="http://schemas.microsoft.com/office/drawing/2014/main" id="{885A1CAE-36B7-4F38-8985-4D741AC0337C}"/>
              </a:ext>
            </a:extLst>
          </p:cNvPr>
          <p:cNvSpPr txBox="1"/>
          <p:nvPr/>
        </p:nvSpPr>
        <p:spPr>
          <a:xfrm>
            <a:off x="360081" y="1044435"/>
            <a:ext cx="9360000" cy="5256000"/>
          </a:xfrm>
          <a:prstGeom prst="roundRect">
            <a:avLst>
              <a:gd name="adj" fmla="val 3274"/>
            </a:avLst>
          </a:prstGeom>
          <a:solidFill>
            <a:schemeClr val="accent1">
              <a:lumMod val="40000"/>
              <a:lumOff val="60000"/>
            </a:schemeClr>
          </a:solidFill>
          <a:ln>
            <a:noFill/>
          </a:ln>
        </p:spPr>
        <p:txBody>
          <a:bodyPr wrap="square" lIns="0" tIns="0" rIns="0" bIns="0" rtlCol="0" anchor="ctr" anchorCtr="0">
            <a:noAutofit/>
          </a:bodyPr>
          <a:lstStyle/>
          <a:p>
            <a:pPr marL="180975" marR="0" lvl="0" indent="-180975" algn="l" defTabSz="457200" rtl="0" eaLnBrk="1" fontAlgn="auto" latinLnBrk="0" hangingPunct="1">
              <a:lnSpc>
                <a:spcPct val="150000"/>
              </a:lnSpc>
              <a:spcBef>
                <a:spcPts val="0"/>
              </a:spcBef>
              <a:spcAft>
                <a:spcPts val="0"/>
              </a:spcAft>
              <a:buClrTx/>
              <a:buSzTx/>
              <a:buFontTx/>
              <a:buNone/>
              <a:tabLst/>
              <a:defRPr/>
            </a:pPr>
            <a:r>
              <a:rPr kumimoji="1" lang="ja-JP" altLang="en-US" sz="1600" b="1" dirty="0">
                <a:latin typeface="UD デジタル 教科書体 NK-B" panose="02020700000000000000" pitchFamily="18" charset="-128"/>
                <a:ea typeface="UD デジタル 教科書体 NK-B" panose="02020700000000000000" pitchFamily="18" charset="-128"/>
              </a:rPr>
              <a:t>①国際競争力を備えた</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広域経済交流圏の形成</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a:p>
            <a:pPr marL="180975" marR="0" lvl="0" indent="-180975" algn="l" defTabSz="457200" rtl="0" eaLnBrk="1" fontAlgn="auto" latinLnBrk="0" hangingPunct="1">
              <a:spcBef>
                <a:spcPts val="0"/>
              </a:spcBef>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40" normalizeH="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40" normalizeH="0" noProof="0" dirty="0">
                <a:ln>
                  <a:noFill/>
                </a:ln>
                <a:effectLst/>
                <a:uLnTx/>
                <a:uFillTx/>
                <a:latin typeface="UD デジタル 教科書体 NK-R" panose="02020400000000000000" pitchFamily="18" charset="-128"/>
                <a:ea typeface="UD デジタル 教科書体 NK-R" panose="02020400000000000000" pitchFamily="18" charset="-128"/>
              </a:rPr>
              <a:t>・世界のゲートウェイ、スーパー・メガリージョンの核、太平洋新国土軸を含む西日本経済の核となる都市の形成</a:t>
            </a:r>
            <a:endParaRPr kumimoji="1" lang="en-US" altLang="ja-JP" sz="1600" b="0" i="0" u="none" strike="noStrike" kern="1200" cap="none" spc="-40" normalizeH="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50000"/>
              </a:lnSpc>
              <a:spcBef>
                <a:spcPts val="300"/>
              </a:spcBef>
              <a:spcAft>
                <a:spcPts val="0"/>
              </a:spcAft>
              <a:buClrTx/>
              <a:buSzTx/>
              <a:buFontTx/>
              <a:buNone/>
              <a:tabLst/>
              <a:defRPr/>
            </a:pPr>
            <a:r>
              <a:rPr kumimoji="1" lang="ja-JP" altLang="en-US" sz="1600" b="1" dirty="0">
                <a:latin typeface="UD デジタル 教科書体 NK-B" panose="02020700000000000000" pitchFamily="18" charset="-128"/>
                <a:ea typeface="UD デジタル 教科書体 NK-B" panose="02020700000000000000" pitchFamily="18" charset="-128"/>
              </a:rPr>
              <a:t>②</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国際的な大都市に相応しい拠点エリアと魅力形成</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a:p>
            <a:pPr marL="180975" marR="0" lvl="0" indent="-180975" algn="l" defTabSz="457200" rtl="0" eaLnBrk="1" fontAlgn="auto" latinLnBrk="0" hangingPunct="1">
              <a:spcBef>
                <a:spcPts val="0"/>
              </a:spcBef>
              <a:buClrTx/>
              <a:buSzTx/>
              <a:buFontTx/>
              <a:buNone/>
              <a:tabLst/>
              <a:defRPr/>
            </a:pP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・国際交流拠点・イノベーション拠点の形成、国際金融都市に向けた取り組み、スーパーシティの推進</a:t>
            </a:r>
            <a:endParaRPr kumimoji="1" lang="en-US" altLang="ja-JP"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50000"/>
              </a:lnSpc>
              <a:spcBef>
                <a:spcPts val="300"/>
              </a:spcBef>
              <a:spcAft>
                <a:spcPts val="0"/>
              </a:spcAft>
              <a:buClrTx/>
              <a:buSzTx/>
              <a:buFontTx/>
              <a:buNone/>
              <a:tabLst/>
              <a:defRPr/>
            </a:pPr>
            <a:r>
              <a:rPr kumimoji="1" lang="ja-JP" altLang="en-US" sz="1600" b="1" dirty="0">
                <a:latin typeface="UD デジタル 教科書体 NK-B" panose="02020700000000000000" pitchFamily="18" charset="-128"/>
                <a:ea typeface="UD デジタル 教科書体 NK-B" panose="02020700000000000000" pitchFamily="18" charset="-128"/>
              </a:rPr>
              <a:t>③</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府内各地域の中核となる拠点形成と特色あるまちづくりの推進</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a:p>
            <a:pPr marL="180975" marR="0" lvl="0" indent="-180975" algn="l" defTabSz="457200" rtl="0" eaLnBrk="1" fontAlgn="auto" latinLnBrk="0" hangingPunct="1">
              <a:spcBef>
                <a:spcPts val="0"/>
              </a:spcBef>
              <a:buClrTx/>
              <a:buSzTx/>
              <a:buFontTx/>
              <a:buNone/>
              <a:tabLst/>
              <a:defRPr/>
            </a:pP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・地域の核となる拠点の形成・再生、先端産業・グリーン成長産業等の産業用地の創出</a:t>
            </a:r>
            <a:endParaRPr kumimoji="1" lang="en-US" altLang="ja-JP"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lvl="0" indent="-180975">
              <a:lnSpc>
                <a:spcPct val="150000"/>
              </a:lnSpc>
              <a:spcBef>
                <a:spcPts val="300"/>
              </a:spcBef>
              <a:defRPr/>
            </a:pPr>
            <a:r>
              <a:rPr kumimoji="1" lang="ja-JP" altLang="en-US" sz="1600" b="1" dirty="0">
                <a:latin typeface="UD デジタル 教科書体 NK-B" panose="02020700000000000000" pitchFamily="18" charset="-128"/>
                <a:ea typeface="UD デジタル 教科書体 NK-B" panose="02020700000000000000" pitchFamily="18" charset="-128"/>
              </a:rPr>
              <a:t>④交通インフラとの連携</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marL="180975" lvl="0" indent="-180975">
              <a:defRPr/>
            </a:pPr>
            <a:r>
              <a:rPr kumimoji="1" lang="ja-JP" altLang="en-US" sz="1600" dirty="0">
                <a:latin typeface="Meiryo UI" panose="020B0604030504040204" pitchFamily="50" charset="-128"/>
                <a:ea typeface="Meiryo UI" panose="020B0604030504040204" pitchFamily="50" charset="-128"/>
              </a:rPr>
              <a:t>　</a:t>
            </a:r>
            <a:r>
              <a:rPr kumimoji="1" lang="ja-JP" altLang="en-US" sz="1600" dirty="0">
                <a:latin typeface="UD デジタル 教科書体 NK-R" panose="02020400000000000000" pitchFamily="18" charset="-128"/>
                <a:ea typeface="UD デジタル 教科書体 NK-R" panose="02020400000000000000" pitchFamily="18" charset="-128"/>
              </a:rPr>
              <a:t>　・道路・鉄軌道ネットワークや新たなモビリティと連携したまちづくり、都市の骨格形成</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50000"/>
              </a:lnSpc>
              <a:spcBef>
                <a:spcPts val="30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⑤新しい生活スタイルの先導</a:t>
            </a:r>
            <a:r>
              <a:rPr kumimoji="1" lang="ja-JP" altLang="en-US" sz="1600" b="1" i="0" u="none" strike="noStrike" kern="1200" cap="none" spc="0" normalizeH="0" baseline="0" noProof="0" dirty="0" smtClean="0">
                <a:ln>
                  <a:noFill/>
                </a:ln>
                <a:effectLst/>
                <a:uLnTx/>
                <a:uFillTx/>
                <a:latin typeface="UD デジタル 教科書体 NK-B" panose="02020700000000000000" pitchFamily="18" charset="-128"/>
                <a:ea typeface="UD デジタル 教科書体 NK-B" panose="02020700000000000000" pitchFamily="18" charset="-128"/>
              </a:rPr>
              <a:t>、超高齢社会に対応したまちづくり・住</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環境の整備</a:t>
            </a:r>
          </a:p>
          <a:p>
            <a:pPr marL="180975" marR="0" lvl="0" indent="-180975" algn="l" defTabSz="457200" rtl="0" eaLnBrk="1" fontAlgn="auto" latinLnBrk="0" hangingPunct="1">
              <a:spcBef>
                <a:spcPts val="0"/>
              </a:spcBef>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・テクノロジーの積極的な導入、スマートシティの</a:t>
            </a:r>
            <a:r>
              <a:rPr lang="ja-JP" altLang="en-US" sz="1600" dirty="0">
                <a:latin typeface="UD デジタル 教科書体 NK-R" panose="02020400000000000000" pitchFamily="18" charset="-128"/>
                <a:ea typeface="UD デジタル 教科書体 NK-R" panose="02020400000000000000" pitchFamily="18" charset="-128"/>
              </a:rPr>
              <a:t>取組み</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等による郊外住宅地や主要駅周辺等の再生</a:t>
            </a:r>
            <a:endParaRPr kumimoji="1" lang="en-US" altLang="ja-JP"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lvl="0" indent="-180975">
              <a:lnSpc>
                <a:spcPct val="150000"/>
              </a:lnSpc>
              <a:spcBef>
                <a:spcPts val="300"/>
              </a:spcBef>
              <a:defRPr/>
            </a:pPr>
            <a:r>
              <a:rPr kumimoji="1" lang="ja-JP" altLang="en-US" sz="1600" b="1" dirty="0">
                <a:latin typeface="UD デジタル 教科書体 NK-B" panose="02020700000000000000" pitchFamily="18" charset="-128"/>
                <a:ea typeface="UD デジタル 教科書体 NK-B" panose="02020700000000000000" pitchFamily="18" charset="-128"/>
              </a:rPr>
              <a:t>⑥広域連携による地域活性化</a:t>
            </a:r>
          </a:p>
          <a:p>
            <a:pPr marL="180975" lvl="0" indent="-180975">
              <a:defRPr/>
            </a:pPr>
            <a:r>
              <a:rPr kumimoji="1" lang="ja-JP" altLang="en-US" sz="1600" dirty="0">
                <a:latin typeface="Meiryo UI" panose="020B0604030504040204" pitchFamily="50" charset="-128"/>
                <a:ea typeface="Meiryo UI" panose="020B0604030504040204" pitchFamily="50" charset="-128"/>
              </a:rPr>
              <a:t>　　</a:t>
            </a:r>
            <a:r>
              <a:rPr kumimoji="1" lang="ja-JP" altLang="en-US" sz="1600" dirty="0">
                <a:latin typeface="UD デジタル 教科書体 NK-R" panose="02020400000000000000" pitchFamily="18" charset="-128"/>
                <a:ea typeface="UD デジタル 教科書体 NK-R" panose="02020400000000000000" pitchFamily="18" charset="-128"/>
              </a:rPr>
              <a:t>・地域資源を活かした連携まちづくり（ベイエリア、淀川舟運、広域サイクル、街道、山系の活用など）</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50000"/>
              </a:lnSpc>
              <a:spcBef>
                <a:spcPts val="300"/>
              </a:spcBef>
              <a:spcAft>
                <a:spcPts val="0"/>
              </a:spcAft>
              <a:buClrTx/>
              <a:buSzTx/>
              <a:buFontTx/>
              <a:buNone/>
              <a:tabLst/>
              <a:defRPr/>
            </a:pPr>
            <a:r>
              <a:rPr kumimoji="1" lang="ja-JP" altLang="en-US" sz="1600" b="1" dirty="0">
                <a:latin typeface="UD デジタル 教科書体 NK-B" panose="02020700000000000000" pitchFamily="18" charset="-128"/>
                <a:ea typeface="UD デジタル 教科書体 NK-B" panose="02020700000000000000" pitchFamily="18" charset="-128"/>
              </a:rPr>
              <a:t>⑦</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持続可能で災害に強く、安全・安心な都市の形成</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a:p>
            <a:pPr marL="180975" marR="0" lvl="0" indent="-180975" algn="l" defTabSz="457200" rtl="0" eaLnBrk="1" fontAlgn="auto" latinLnBrk="0" hangingPunct="1">
              <a:spcBef>
                <a:spcPts val="0"/>
              </a:spcBef>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・カーボンニュートラルなまちづくりの推進、激甚化・頻発化・切迫する自然災害への対応の強化</a:t>
            </a:r>
            <a:endParaRPr kumimoji="1" lang="en-US" altLang="ja-JP"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50000"/>
              </a:lnSpc>
              <a:spcBef>
                <a:spcPts val="300"/>
              </a:spcBef>
              <a:spcAft>
                <a:spcPts val="0"/>
              </a:spcAft>
              <a:buClrTx/>
              <a:buSzTx/>
              <a:buFontTx/>
              <a:buNone/>
              <a:tabLst/>
              <a:defRPr/>
            </a:pPr>
            <a:r>
              <a:rPr kumimoji="1" lang="ja-JP" altLang="en-US" sz="1600" b="1" dirty="0">
                <a:latin typeface="UD デジタル 教科書体 NK-B" panose="02020700000000000000" pitchFamily="18" charset="-128"/>
                <a:ea typeface="UD デジタル 教科書体 NK-B" panose="02020700000000000000" pitchFamily="18" charset="-128"/>
              </a:rPr>
              <a:t>⑧</a:t>
            </a: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都市のストック・ポテンシャルの活用</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a:p>
            <a:pPr marL="180975" marR="0" lvl="0" indent="-180975" algn="l" defTabSz="457200" rtl="0" eaLnBrk="1" fontAlgn="auto" latinLnBrk="0" hangingPunct="1">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・都市の</a:t>
            </a:r>
            <a:r>
              <a:rPr kumimoji="1" lang="en-US" altLang="ja-JP"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DX</a:t>
            </a:r>
            <a:r>
              <a:rPr kumimoji="1" lang="ja-JP" altLang="en-US" sz="16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、水辺や歴史資源の魅力創出、みどり・オープン空間の利活用、グリーンな移動　　　　　　　　　　等　　</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endParaRPr kumimoji="1" lang="en-US" altLang="ja-JP"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D11AE688-DC99-462C-AC4C-F2F1F9BFBB20}"/>
              </a:ext>
            </a:extLst>
          </p:cNvPr>
          <p:cNvSpPr txBox="1"/>
          <p:nvPr/>
        </p:nvSpPr>
        <p:spPr>
          <a:xfrm>
            <a:off x="3217581" y="6384797"/>
            <a:ext cx="6320971" cy="222250"/>
          </a:xfrm>
          <a:prstGeom prst="rect">
            <a:avLst/>
          </a:prstGeom>
          <a:noFill/>
          <a:ln>
            <a:noFill/>
          </a:ln>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rPr>
              <a:t>　</a:t>
            </a:r>
            <a:r>
              <a:rPr kumimoji="1" lang="ja-JP" altLang="en-US" sz="1200" i="0" u="none" strike="noStrike" kern="1200" cap="none" spc="0" normalizeH="0" baseline="0" noProof="0" dirty="0">
                <a:ln>
                  <a:noFill/>
                </a:ln>
                <a:effectLst/>
                <a:uLnTx/>
                <a:uFillTx/>
                <a:latin typeface="+mn-ea"/>
              </a:rPr>
              <a:t>出典：副首都推進本部会議（</a:t>
            </a:r>
            <a:r>
              <a:rPr kumimoji="1" lang="en-US" altLang="ja-JP" sz="1200" dirty="0">
                <a:latin typeface="+mn-ea"/>
              </a:rPr>
              <a:t>2021</a:t>
            </a:r>
            <a:r>
              <a:rPr kumimoji="1" lang="ja-JP" altLang="en-US" sz="1200" i="0" u="none" strike="noStrike" kern="1200" cap="none" spc="0" normalizeH="0" baseline="0" noProof="0" dirty="0">
                <a:ln>
                  <a:noFill/>
                </a:ln>
                <a:effectLst/>
                <a:uLnTx/>
                <a:uFillTx/>
                <a:latin typeface="+mn-ea"/>
              </a:rPr>
              <a:t>年８月</a:t>
            </a:r>
            <a:r>
              <a:rPr kumimoji="1" lang="en-US" altLang="ja-JP" sz="1200" i="0" u="none" strike="noStrike" kern="1200" cap="none" spc="0" normalizeH="0" baseline="0" noProof="0" dirty="0">
                <a:ln>
                  <a:noFill/>
                </a:ln>
                <a:effectLst/>
                <a:uLnTx/>
                <a:uFillTx/>
                <a:latin typeface="+mn-ea"/>
              </a:rPr>
              <a:t>30</a:t>
            </a:r>
            <a:r>
              <a:rPr kumimoji="1" lang="ja-JP" altLang="en-US" sz="1200" i="0" u="none" strike="noStrike" kern="1200" cap="none" spc="0" normalizeH="0" baseline="0" noProof="0" dirty="0">
                <a:ln>
                  <a:noFill/>
                </a:ln>
                <a:effectLst/>
                <a:uLnTx/>
                <a:uFillTx/>
                <a:latin typeface="+mn-ea"/>
              </a:rPr>
              <a:t>日）資料</a:t>
            </a:r>
            <a:r>
              <a:rPr kumimoji="1" lang="ja-JP" altLang="en-US" sz="1200" dirty="0">
                <a:latin typeface="+mn-ea"/>
              </a:rPr>
              <a:t>を加工</a:t>
            </a:r>
            <a:endParaRPr kumimoji="1" lang="en-US" altLang="ja-JP" sz="1600" i="0" u="none" strike="noStrike" kern="1200" cap="none" spc="0" normalizeH="0" baseline="0" noProof="0" dirty="0">
              <a:ln>
                <a:noFill/>
              </a:ln>
              <a:effectLst/>
              <a:uLnTx/>
              <a:uFillTx/>
              <a:latin typeface="+mn-ea"/>
            </a:endParaRPr>
          </a:p>
        </p:txBody>
      </p:sp>
      <p:sp>
        <p:nvSpPr>
          <p:cNvPr id="8" name="スライド番号プレースホルダー 2">
            <a:extLst>
              <a:ext uri="{FF2B5EF4-FFF2-40B4-BE49-F238E27FC236}">
                <a16:creationId xmlns:a16="http://schemas.microsoft.com/office/drawing/2014/main" id="{9685553F-F507-4418-AAB4-F7D05BF4F2C9}"/>
              </a:ext>
            </a:extLst>
          </p:cNvPr>
          <p:cNvSpPr>
            <a:spLocks noGrp="1"/>
          </p:cNvSpPr>
          <p:nvPr>
            <p:ph type="sldNum" sz="quarter" idx="12"/>
          </p:nvPr>
        </p:nvSpPr>
        <p:spPr>
          <a:xfrm>
            <a:off x="9395790" y="6466371"/>
            <a:ext cx="496957" cy="365125"/>
          </a:xfrm>
        </p:spPr>
        <p:txBody>
          <a:bodyPr/>
          <a:lstStyle/>
          <a:p>
            <a:fld id="{702E0BBC-4F40-48E0-ABDE-2560DC2FE617}" type="slidenum">
              <a:rPr kumimoji="1" lang="ja-JP" altLang="en-US" smtClean="0"/>
              <a:pPr/>
              <a:t>4</a:t>
            </a:fld>
            <a:endParaRPr kumimoji="1" lang="ja-JP" altLang="en-US"/>
          </a:p>
        </p:txBody>
      </p:sp>
      <p:sp>
        <p:nvSpPr>
          <p:cNvPr id="9" name="テキスト ボックス 8">
            <a:extLst>
              <a:ext uri="{FF2B5EF4-FFF2-40B4-BE49-F238E27FC236}">
                <a16:creationId xmlns:a16="http://schemas.microsoft.com/office/drawing/2014/main" id="{45EA809D-B1F3-479F-9A1A-17F8350EFE96}"/>
              </a:ext>
            </a:extLst>
          </p:cNvPr>
          <p:cNvSpPr txBox="1"/>
          <p:nvPr/>
        </p:nvSpPr>
        <p:spPr>
          <a:xfrm>
            <a:off x="220106" y="733041"/>
            <a:ext cx="9482694" cy="311394"/>
          </a:xfrm>
          <a:prstGeom prst="rect">
            <a:avLst/>
          </a:prstGeom>
          <a:noFill/>
          <a:ln>
            <a:noFill/>
          </a:ln>
        </p:spPr>
        <p:txBody>
          <a:bodyPr wrap="square" lIns="0" tIns="0" rIns="0" bIns="0" rtlCol="0" anchor="t" anchorCtr="0">
            <a:noAutofit/>
          </a:bodyPr>
          <a:lstStyle/>
          <a:p>
            <a:pPr marL="88900" indent="-889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・副首都推進本部会議で示した検討項目イメージに沿った検討の現状について整理。</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12340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（３）検討項目の現状　①国際競争力を備えた</a:t>
            </a:r>
            <a:r>
              <a:rPr lang="ja-JP" altLang="en-US" b="1" dirty="0"/>
              <a:t>広域経済交流圏の形成</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5</a:t>
            </a:fld>
            <a:endParaRPr kumimoji="1" lang="ja-JP" altLang="en-US"/>
          </a:p>
        </p:txBody>
      </p:sp>
      <p:pic>
        <p:nvPicPr>
          <p:cNvPr id="10" name="図 9"/>
          <p:cNvPicPr>
            <a:picLocks noChangeAspect="1"/>
          </p:cNvPicPr>
          <p:nvPr/>
        </p:nvPicPr>
        <p:blipFill>
          <a:blip r:embed="rId2"/>
          <a:stretch>
            <a:fillRect/>
          </a:stretch>
        </p:blipFill>
        <p:spPr>
          <a:xfrm>
            <a:off x="1271438" y="2192664"/>
            <a:ext cx="2910686" cy="2180079"/>
          </a:xfrm>
          <a:prstGeom prst="rect">
            <a:avLst/>
          </a:prstGeom>
        </p:spPr>
      </p:pic>
      <p:pic>
        <p:nvPicPr>
          <p:cNvPr id="11" name="図 10"/>
          <p:cNvPicPr>
            <a:picLocks noChangeAspect="1"/>
          </p:cNvPicPr>
          <p:nvPr/>
        </p:nvPicPr>
        <p:blipFill>
          <a:blip r:embed="rId3"/>
          <a:stretch>
            <a:fillRect/>
          </a:stretch>
        </p:blipFill>
        <p:spPr>
          <a:xfrm>
            <a:off x="997859" y="4922382"/>
            <a:ext cx="3412274" cy="1655055"/>
          </a:xfrm>
          <a:prstGeom prst="rect">
            <a:avLst/>
          </a:prstGeom>
          <a:ln w="19050">
            <a:noFill/>
          </a:ln>
        </p:spPr>
      </p:pic>
      <p:sp>
        <p:nvSpPr>
          <p:cNvPr id="12" name="テキスト ボックス 11"/>
          <p:cNvSpPr txBox="1"/>
          <p:nvPr/>
        </p:nvSpPr>
        <p:spPr>
          <a:xfrm>
            <a:off x="383840" y="4672773"/>
            <a:ext cx="2916000" cy="252000"/>
          </a:xfrm>
          <a:prstGeom prst="rect">
            <a:avLst/>
          </a:prstGeom>
          <a:noFill/>
          <a:ln>
            <a:noFill/>
            <a:prstDash val="dash"/>
          </a:ln>
        </p:spPr>
        <p:txBody>
          <a:bodyPr wrap="square" lIns="35962" tIns="35962" rIns="35962" bIns="35962" rtlCol="0" anchor="ctr" anchorCtr="0">
            <a:noAutofit/>
          </a:bodyPr>
          <a:lstStyle/>
          <a:p>
            <a:pPr algn="ctr">
              <a:spcBef>
                <a:spcPts val="600"/>
              </a:spcBef>
            </a:pP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スーパー・メガリージョン</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3" name="正方形/長方形 12"/>
          <p:cNvSpPr/>
          <p:nvPr/>
        </p:nvSpPr>
        <p:spPr>
          <a:xfrm>
            <a:off x="947930" y="6496569"/>
            <a:ext cx="3358612" cy="215444"/>
          </a:xfrm>
          <a:prstGeom prst="rect">
            <a:avLst/>
          </a:prstGeom>
        </p:spPr>
        <p:txBody>
          <a:bodyPr wrap="non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出典：「新大阪駅周辺地域都市再生緊急整備地域　まちづくり方針の骨格」</a:t>
            </a:r>
          </a:p>
        </p:txBody>
      </p:sp>
      <p:sp>
        <p:nvSpPr>
          <p:cNvPr id="15" name="テキスト ボックス 14">
            <a:extLst>
              <a:ext uri="{FF2B5EF4-FFF2-40B4-BE49-F238E27FC236}">
                <a16:creationId xmlns:a16="http://schemas.microsoft.com/office/drawing/2014/main" id="{45EA809D-B1F3-479F-9A1A-17F8350EFE96}"/>
              </a:ext>
            </a:extLst>
          </p:cNvPr>
          <p:cNvSpPr txBox="1"/>
          <p:nvPr/>
        </p:nvSpPr>
        <p:spPr>
          <a:xfrm>
            <a:off x="220106" y="733041"/>
            <a:ext cx="9482694" cy="1206680"/>
          </a:xfrm>
          <a:prstGeom prst="rect">
            <a:avLst/>
          </a:prstGeom>
          <a:noFill/>
          <a:ln>
            <a:noFill/>
          </a:ln>
        </p:spPr>
        <p:txBody>
          <a:bodyPr wrap="square" lIns="0" tIns="0" rIns="0" bIns="0" rtlCol="0" anchor="t" anchorCtr="0">
            <a:noAutofit/>
          </a:bodyPr>
          <a:lstStyle/>
          <a:p>
            <a:pPr marL="88900" indent="-889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・淀川左岸線や京奈和自動車道、北陸新幹線（</a:t>
            </a:r>
            <a:r>
              <a:rPr kumimoji="1" lang="zh-TW" altLang="en-US" sz="1600" dirty="0">
                <a:latin typeface="UD デジタル 教科書体 NK-R" panose="02020400000000000000" pitchFamily="18" charset="-128"/>
                <a:ea typeface="UD デジタル 教科書体 NK-R" panose="02020400000000000000" pitchFamily="18" charset="-128"/>
              </a:rPr>
              <a:t>金沢～敦賀駅間</a:t>
            </a:r>
            <a:r>
              <a:rPr kumimoji="1" lang="ja-JP" altLang="en-US" sz="1600" dirty="0">
                <a:latin typeface="UD デジタル 教科書体 NK-R" panose="02020400000000000000" pitchFamily="18" charset="-128"/>
                <a:ea typeface="UD デジタル 教科書体 NK-R" panose="02020400000000000000" pitchFamily="18" charset="-128"/>
              </a:rPr>
              <a:t>）、リニア中央新幹線（品川～名古屋駅間）等の広域インフラの整備が進められている。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4625" indent="-174625">
              <a:lnSpc>
                <a:spcPts val="2000"/>
              </a:lnSpc>
              <a:spcBef>
                <a:spcPts val="600"/>
              </a:spcBef>
            </a:pPr>
            <a:r>
              <a:rPr kumimoji="1" lang="ja-JP" altLang="en-US" sz="1600" dirty="0">
                <a:latin typeface="UD デジタル 教科書体 NK-B" panose="02020700000000000000" pitchFamily="18" charset="-128"/>
                <a:ea typeface="UD デジタル 教科書体 NK-B" panose="02020700000000000000" pitchFamily="18" charset="-128"/>
              </a:rPr>
              <a:t>⇒リニア中央新幹線開業によるインパクトや中長期的な国土軸構想等を踏まえつつ、世界のゲートウェイ、スーパー・メガリージョンの西の核、西日本経済の核として相応しい都市・圏域の形成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grpSp>
        <p:nvGrpSpPr>
          <p:cNvPr id="19" name="グループ化 18">
            <a:extLst>
              <a:ext uri="{FF2B5EF4-FFF2-40B4-BE49-F238E27FC236}">
                <a16:creationId xmlns:a16="http://schemas.microsoft.com/office/drawing/2014/main" id="{6B8705C2-C1A5-403A-A6E3-7A546D87A6A1}"/>
              </a:ext>
            </a:extLst>
          </p:cNvPr>
          <p:cNvGrpSpPr/>
          <p:nvPr/>
        </p:nvGrpSpPr>
        <p:grpSpPr>
          <a:xfrm>
            <a:off x="5200528" y="2419514"/>
            <a:ext cx="4195262" cy="3916187"/>
            <a:chOff x="355407" y="1835081"/>
            <a:chExt cx="2604964" cy="2431678"/>
          </a:xfrm>
        </p:grpSpPr>
        <p:pic>
          <p:nvPicPr>
            <p:cNvPr id="16" name="図 15">
              <a:extLst>
                <a:ext uri="{FF2B5EF4-FFF2-40B4-BE49-F238E27FC236}">
                  <a16:creationId xmlns:a16="http://schemas.microsoft.com/office/drawing/2014/main" id="{316726F1-12CA-48AA-91D6-369DAD1CDD21}"/>
                </a:ext>
              </a:extLst>
            </p:cNvPr>
            <p:cNvPicPr>
              <a:picLocks noChangeAspect="1"/>
            </p:cNvPicPr>
            <p:nvPr/>
          </p:nvPicPr>
          <p:blipFill>
            <a:blip r:embed="rId4"/>
            <a:stretch>
              <a:fillRect/>
            </a:stretch>
          </p:blipFill>
          <p:spPr>
            <a:xfrm>
              <a:off x="355407" y="1835081"/>
              <a:ext cx="2604964" cy="2431678"/>
            </a:xfrm>
            <a:prstGeom prst="rect">
              <a:avLst/>
            </a:prstGeom>
          </p:spPr>
        </p:pic>
        <p:pic>
          <p:nvPicPr>
            <p:cNvPr id="17" name="図 16">
              <a:extLst>
                <a:ext uri="{FF2B5EF4-FFF2-40B4-BE49-F238E27FC236}">
                  <a16:creationId xmlns:a16="http://schemas.microsoft.com/office/drawing/2014/main" id="{931B5E30-7E61-409F-AE99-7500E7C8992D}"/>
                </a:ext>
              </a:extLst>
            </p:cNvPr>
            <p:cNvPicPr>
              <a:picLocks noChangeAspect="1"/>
            </p:cNvPicPr>
            <p:nvPr/>
          </p:nvPicPr>
          <p:blipFill>
            <a:blip r:embed="rId5"/>
            <a:stretch>
              <a:fillRect/>
            </a:stretch>
          </p:blipFill>
          <p:spPr>
            <a:xfrm>
              <a:off x="2517876" y="3608191"/>
              <a:ext cx="439699" cy="658568"/>
            </a:xfrm>
            <a:prstGeom prst="rect">
              <a:avLst/>
            </a:prstGeom>
          </p:spPr>
        </p:pic>
      </p:grpSp>
      <p:sp>
        <p:nvSpPr>
          <p:cNvPr id="18" name="テキスト ボックス 17">
            <a:extLst>
              <a:ext uri="{FF2B5EF4-FFF2-40B4-BE49-F238E27FC236}">
                <a16:creationId xmlns:a16="http://schemas.microsoft.com/office/drawing/2014/main" id="{6341D7EB-DC6B-4DF2-B2C3-36FBC2F814DF}"/>
              </a:ext>
            </a:extLst>
          </p:cNvPr>
          <p:cNvSpPr txBox="1"/>
          <p:nvPr/>
        </p:nvSpPr>
        <p:spPr>
          <a:xfrm>
            <a:off x="4873708" y="1999998"/>
            <a:ext cx="2196000" cy="252000"/>
          </a:xfrm>
          <a:prstGeom prst="rect">
            <a:avLst/>
          </a:prstGeom>
          <a:noFill/>
          <a:ln>
            <a:noFill/>
            <a:prstDash val="dash"/>
          </a:ln>
        </p:spPr>
        <p:txBody>
          <a:bodyPr wrap="square" lIns="35962" tIns="35962" rIns="35962" bIns="35962" rtlCol="0" anchor="ctr" anchorCtr="0">
            <a:noAutofit/>
          </a:bodyPr>
          <a:lstStyle/>
          <a:p>
            <a:pPr algn="ctr">
              <a:spcBef>
                <a:spcPts val="600"/>
              </a:spcBef>
            </a:pP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広域インフラの整備状況</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20" name="テキスト ボックス 19">
            <a:extLst>
              <a:ext uri="{FF2B5EF4-FFF2-40B4-BE49-F238E27FC236}">
                <a16:creationId xmlns:a16="http://schemas.microsoft.com/office/drawing/2014/main" id="{9EE202DD-F007-4830-8467-128CA1C2A5C7}"/>
              </a:ext>
            </a:extLst>
          </p:cNvPr>
          <p:cNvSpPr txBox="1"/>
          <p:nvPr/>
        </p:nvSpPr>
        <p:spPr>
          <a:xfrm>
            <a:off x="947930" y="1975184"/>
            <a:ext cx="2916000" cy="252000"/>
          </a:xfrm>
          <a:prstGeom prst="rect">
            <a:avLst/>
          </a:prstGeom>
          <a:noFill/>
          <a:ln>
            <a:noFill/>
            <a:prstDash val="dash"/>
          </a:ln>
        </p:spPr>
        <p:txBody>
          <a:bodyPr wrap="square" lIns="35962" tIns="35962" rIns="35962" bIns="35962" rtlCol="0" anchor="ctr" anchorCtr="0">
            <a:noAutofit/>
          </a:bodyPr>
          <a:lstStyle/>
          <a:p>
            <a:pPr>
              <a:spcBef>
                <a:spcPts val="600"/>
              </a:spcBef>
            </a:pP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世界のゲートウェイ</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21" name="正方形/長方形 20">
            <a:extLst>
              <a:ext uri="{FF2B5EF4-FFF2-40B4-BE49-F238E27FC236}">
                <a16:creationId xmlns:a16="http://schemas.microsoft.com/office/drawing/2014/main" id="{8D73BEDF-9645-41D3-B864-CC2B2CF6332E}"/>
              </a:ext>
            </a:extLst>
          </p:cNvPr>
          <p:cNvSpPr/>
          <p:nvPr/>
        </p:nvSpPr>
        <p:spPr>
          <a:xfrm>
            <a:off x="1841840" y="4356848"/>
            <a:ext cx="2291012" cy="215444"/>
          </a:xfrm>
          <a:prstGeom prst="rect">
            <a:avLst/>
          </a:prstGeom>
        </p:spPr>
        <p:txBody>
          <a:bodyPr wrap="non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出典：国土地理院ウェブサイト　白地図を基に作成</a:t>
            </a:r>
          </a:p>
        </p:txBody>
      </p:sp>
      <p:sp>
        <p:nvSpPr>
          <p:cNvPr id="22" name="正方形/長方形 21">
            <a:extLst>
              <a:ext uri="{FF2B5EF4-FFF2-40B4-BE49-F238E27FC236}">
                <a16:creationId xmlns:a16="http://schemas.microsoft.com/office/drawing/2014/main" id="{21566314-54AE-4654-A291-4E33B0836FF8}"/>
              </a:ext>
            </a:extLst>
          </p:cNvPr>
          <p:cNvSpPr/>
          <p:nvPr/>
        </p:nvSpPr>
        <p:spPr>
          <a:xfrm>
            <a:off x="6117328" y="6389982"/>
            <a:ext cx="3278462" cy="215444"/>
          </a:xfrm>
          <a:prstGeom prst="rect">
            <a:avLst/>
          </a:prstGeom>
        </p:spPr>
        <p:txBody>
          <a:bodyPr wrap="non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出典：「関西広域連合広域インフラ検討会　広域インフラマップ」を一部加工</a:t>
            </a:r>
          </a:p>
        </p:txBody>
      </p:sp>
    </p:spTree>
    <p:extLst>
      <p:ext uri="{BB962C8B-B14F-4D97-AF65-F5344CB8AC3E}">
        <p14:creationId xmlns:p14="http://schemas.microsoft.com/office/powerpoint/2010/main" val="338410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84BF3E78-DF1D-461F-A230-5F85B4DA22AC}"/>
              </a:ext>
            </a:extLst>
          </p:cNvPr>
          <p:cNvPicPr>
            <a:picLocks noChangeAspect="1"/>
          </p:cNvPicPr>
          <p:nvPr/>
        </p:nvPicPr>
        <p:blipFill rotWithShape="1">
          <a:blip r:embed="rId2"/>
          <a:srcRect l="1475" r="4784"/>
          <a:stretch/>
        </p:blipFill>
        <p:spPr>
          <a:xfrm>
            <a:off x="3200430" y="2111890"/>
            <a:ext cx="3741293" cy="3340058"/>
          </a:xfrm>
          <a:prstGeom prst="rect">
            <a:avLst/>
          </a:prstGeom>
        </p:spPr>
      </p:pic>
      <p:sp>
        <p:nvSpPr>
          <p:cNvPr id="2" name="タイトル 1"/>
          <p:cNvSpPr>
            <a:spLocks noGrp="1"/>
          </p:cNvSpPr>
          <p:nvPr>
            <p:ph type="title"/>
          </p:nvPr>
        </p:nvSpPr>
        <p:spPr/>
        <p:txBody>
          <a:bodyPr/>
          <a:lstStyle/>
          <a:p>
            <a:r>
              <a:rPr lang="ja-JP" altLang="en-US" dirty="0"/>
              <a:t>（３）検討項目の現状　②</a:t>
            </a:r>
            <a:r>
              <a:rPr lang="ja-JP" altLang="en-US" b="1" dirty="0">
                <a:solidFill>
                  <a:prstClr val="black"/>
                </a:solidFill>
              </a:rPr>
              <a:t>国際的な大都市に相応しい拠点エリアと魅力形成</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6</a:t>
            </a:fld>
            <a:endParaRPr kumimoji="1" lang="ja-JP" altLang="en-US"/>
          </a:p>
        </p:txBody>
      </p:sp>
      <p:sp>
        <p:nvSpPr>
          <p:cNvPr id="35" name="テキスト ボックス 34">
            <a:extLst>
              <a:ext uri="{FF2B5EF4-FFF2-40B4-BE49-F238E27FC236}">
                <a16:creationId xmlns:a16="http://schemas.microsoft.com/office/drawing/2014/main" id="{C2A2F076-A7D4-4D80-95AA-29E980CD14A4}"/>
              </a:ext>
            </a:extLst>
          </p:cNvPr>
          <p:cNvSpPr txBox="1"/>
          <p:nvPr/>
        </p:nvSpPr>
        <p:spPr>
          <a:xfrm>
            <a:off x="262495" y="693628"/>
            <a:ext cx="9396000" cy="1194603"/>
          </a:xfrm>
          <a:prstGeom prst="rect">
            <a:avLst/>
          </a:prstGeom>
          <a:noFill/>
          <a:ln>
            <a:noFill/>
          </a:ln>
        </p:spPr>
        <p:txBody>
          <a:bodyPr wrap="square" lIns="0" tIns="0" rIns="0" bIns="0" rtlCol="0" anchor="t" anchorCtr="0">
            <a:noAutofit/>
          </a:bodyPr>
          <a:lstStyle/>
          <a:p>
            <a:pPr marL="177800" indent="-177800">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グランドデザイン・大阪」に基づき、「新大阪・大阪エリア」、「大阪城・周辺エリア」など、大阪市内の６エリアにおいて、拠点形成やストック・ポテンシャルを活かしたまちづくり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177800" indent="-177800">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国際交流拠点・イノベーション拠点の形成を進めるとともに、国際金融都市実現に向けた取組みやスーパーシティ構想の動向等を踏まえ、国際的な大都市に相応しい拠点形成について検討を進める。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36" name="テキスト ボックス 35">
            <a:extLst>
              <a:ext uri="{FF2B5EF4-FFF2-40B4-BE49-F238E27FC236}">
                <a16:creationId xmlns:a16="http://schemas.microsoft.com/office/drawing/2014/main" id="{C3D2A48A-368F-40B6-AD85-854B519961FB}"/>
              </a:ext>
            </a:extLst>
          </p:cNvPr>
          <p:cNvSpPr txBox="1"/>
          <p:nvPr/>
        </p:nvSpPr>
        <p:spPr>
          <a:xfrm>
            <a:off x="118370" y="2049173"/>
            <a:ext cx="2175518" cy="216000"/>
          </a:xfrm>
          <a:prstGeom prst="rect">
            <a:avLst/>
          </a:prstGeom>
          <a:noFill/>
          <a:ln>
            <a:noFill/>
          </a:ln>
        </p:spPr>
        <p:txBody>
          <a:bodyPr wrap="square" lIns="0" tIns="0" rIns="0" bIns="0" rtlCol="0" anchor="t" anchorCtr="0">
            <a:noAutofit/>
          </a:bodyPr>
          <a:lstStyle/>
          <a:p>
            <a:pPr marL="265113" indent="-265113">
              <a:lnSpc>
                <a:spcPts val="2000"/>
              </a:lnSpc>
              <a:spcAft>
                <a:spcPts val="600"/>
              </a:spcAft>
            </a:pPr>
            <a:r>
              <a:rPr kumimoji="1" lang="en-US" altLang="ja-JP" sz="1400" b="1" spc="-30" dirty="0">
                <a:latin typeface="UD デジタル 教科書体 NK-B" panose="02020700000000000000" pitchFamily="18" charset="-128"/>
                <a:ea typeface="UD デジタル 教科書体 NK-B" panose="02020700000000000000" pitchFamily="18" charset="-128"/>
              </a:rPr>
              <a:t>【</a:t>
            </a:r>
            <a:r>
              <a:rPr kumimoji="1" lang="ja-JP" altLang="en-US" sz="1400" b="1" spc="-30" dirty="0">
                <a:latin typeface="UD デジタル 教科書体 NK-B" panose="02020700000000000000" pitchFamily="18" charset="-128"/>
                <a:ea typeface="UD デジタル 教科書体 NK-B" panose="02020700000000000000" pitchFamily="18" charset="-128"/>
              </a:rPr>
              <a:t>大阪市内の６つのエリア</a:t>
            </a:r>
            <a:r>
              <a:rPr kumimoji="1" lang="en-US" altLang="ja-JP" sz="1400" b="1" spc="-30" dirty="0">
                <a:latin typeface="UD デジタル 教科書体 NK-B" panose="02020700000000000000" pitchFamily="18" charset="-128"/>
                <a:ea typeface="UD デジタル 教科書体 NK-B" panose="02020700000000000000" pitchFamily="18" charset="-128"/>
              </a:rPr>
              <a:t>】</a:t>
            </a:r>
          </a:p>
        </p:txBody>
      </p:sp>
      <p:grpSp>
        <p:nvGrpSpPr>
          <p:cNvPr id="37" name="グループ化 36">
            <a:extLst>
              <a:ext uri="{FF2B5EF4-FFF2-40B4-BE49-F238E27FC236}">
                <a16:creationId xmlns:a16="http://schemas.microsoft.com/office/drawing/2014/main" id="{4339B4F2-999A-4F3C-B382-D7F42664EECF}"/>
              </a:ext>
            </a:extLst>
          </p:cNvPr>
          <p:cNvGrpSpPr/>
          <p:nvPr/>
        </p:nvGrpSpPr>
        <p:grpSpPr>
          <a:xfrm>
            <a:off x="396574" y="2655164"/>
            <a:ext cx="3009560" cy="1214128"/>
            <a:chOff x="-26972" y="5210486"/>
            <a:chExt cx="3488311" cy="1407267"/>
          </a:xfrm>
        </p:grpSpPr>
        <p:pic>
          <p:nvPicPr>
            <p:cNvPr id="38" name="図 37">
              <a:extLst>
                <a:ext uri="{FF2B5EF4-FFF2-40B4-BE49-F238E27FC236}">
                  <a16:creationId xmlns:a16="http://schemas.microsoft.com/office/drawing/2014/main" id="{439CAB0B-0D74-4D93-B8F6-8616468D6E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553" b="-1"/>
            <a:stretch/>
          </p:blipFill>
          <p:spPr>
            <a:xfrm>
              <a:off x="92647" y="5218611"/>
              <a:ext cx="2584051" cy="1077427"/>
            </a:xfrm>
            <a:prstGeom prst="rect">
              <a:avLst/>
            </a:prstGeom>
          </p:spPr>
        </p:pic>
        <p:sp>
          <p:nvSpPr>
            <p:cNvPr id="39" name="角丸四角形 44">
              <a:extLst>
                <a:ext uri="{FF2B5EF4-FFF2-40B4-BE49-F238E27FC236}">
                  <a16:creationId xmlns:a16="http://schemas.microsoft.com/office/drawing/2014/main" id="{4ECB1528-B1F4-4BA9-A252-06D997645FA2}"/>
                </a:ext>
              </a:extLst>
            </p:cNvPr>
            <p:cNvSpPr/>
            <p:nvPr/>
          </p:nvSpPr>
          <p:spPr>
            <a:xfrm>
              <a:off x="84792" y="5210486"/>
              <a:ext cx="797562" cy="21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rgbClr val="002060"/>
                  </a:solidFill>
                  <a:latin typeface="Meiryo UI" panose="020B0604030504040204" pitchFamily="50" charset="-128"/>
                  <a:ea typeface="Meiryo UI" panose="020B0604030504040204" pitchFamily="50" charset="-128"/>
                </a:rPr>
                <a:t>【</a:t>
              </a:r>
              <a:r>
                <a:rPr kumimoji="1" lang="ja-JP" altLang="en-US" sz="1000" dirty="0">
                  <a:solidFill>
                    <a:srgbClr val="002060"/>
                  </a:solidFill>
                  <a:latin typeface="Meiryo UI" panose="020B0604030504040204" pitchFamily="50" charset="-128"/>
                  <a:ea typeface="Meiryo UI" panose="020B0604030504040204" pitchFamily="50" charset="-128"/>
                </a:rPr>
                <a:t>うめきた</a:t>
              </a:r>
              <a:r>
                <a:rPr kumimoji="1" lang="en-US" altLang="ja-JP" sz="1000" dirty="0">
                  <a:solidFill>
                    <a:srgbClr val="002060"/>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99C3A9A-901E-4221-A1D1-859A32AB4914}"/>
                </a:ext>
              </a:extLst>
            </p:cNvPr>
            <p:cNvSpPr txBox="1"/>
            <p:nvPr/>
          </p:nvSpPr>
          <p:spPr>
            <a:xfrm>
              <a:off x="92647" y="6163125"/>
              <a:ext cx="2584051" cy="132247"/>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うめきた２期地区全景イメージ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a:extLst>
                <a:ext uri="{FF2B5EF4-FFF2-40B4-BE49-F238E27FC236}">
                  <a16:creationId xmlns:a16="http://schemas.microsoft.com/office/drawing/2014/main" id="{B95027E6-FF38-4D15-8EB4-050C51EF3A8B}"/>
                </a:ext>
              </a:extLst>
            </p:cNvPr>
            <p:cNvSpPr/>
            <p:nvPr/>
          </p:nvSpPr>
          <p:spPr>
            <a:xfrm>
              <a:off x="-26972" y="6261016"/>
              <a:ext cx="3488311" cy="3567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2020</a:t>
              </a: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r>
                <a:rPr kumimoji="1" lang="en-US" altLang="ja-JP"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12</a:t>
              </a: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月時点のイメージパースであり、今後変更となる</a:t>
              </a:r>
              <a:r>
                <a:rPr kumimoji="1" lang="ja-JP" altLang="en-US" sz="7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可能性があ</a:t>
              </a:r>
              <a:r>
                <a:rPr kumimoji="1" lang="ja-JP" altLang="en-US" sz="700" dirty="0">
                  <a:latin typeface="Meiryo UI" panose="020B0604030504040204" pitchFamily="50" charset="-128"/>
                  <a:ea typeface="Meiryo UI" panose="020B0604030504040204" pitchFamily="50" charset="-128"/>
                </a:rPr>
                <a:t>る</a:t>
              </a:r>
              <a:r>
                <a:rPr kumimoji="1" lang="ja-JP" altLang="en-US" sz="7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（提供：うめきた</a:t>
              </a:r>
              <a:r>
                <a:rPr kumimoji="1" lang="en-US" altLang="ja-JP"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期地区開発事業者）</a:t>
              </a:r>
            </a:p>
          </p:txBody>
        </p:sp>
      </p:grpSp>
      <p:grpSp>
        <p:nvGrpSpPr>
          <p:cNvPr id="42" name="グループ化 41">
            <a:extLst>
              <a:ext uri="{FF2B5EF4-FFF2-40B4-BE49-F238E27FC236}">
                <a16:creationId xmlns:a16="http://schemas.microsoft.com/office/drawing/2014/main" id="{513ECF37-99C8-4248-AAD9-F85B6BDA847C}"/>
              </a:ext>
            </a:extLst>
          </p:cNvPr>
          <p:cNvGrpSpPr/>
          <p:nvPr/>
        </p:nvGrpSpPr>
        <p:grpSpPr>
          <a:xfrm>
            <a:off x="7540474" y="3797755"/>
            <a:ext cx="2005739" cy="2778800"/>
            <a:chOff x="3882100" y="6905035"/>
            <a:chExt cx="2204739" cy="3054506"/>
          </a:xfrm>
        </p:grpSpPr>
        <p:pic>
          <p:nvPicPr>
            <p:cNvPr id="43" name="Picture 2">
              <a:extLst>
                <a:ext uri="{FF2B5EF4-FFF2-40B4-BE49-F238E27FC236}">
                  <a16:creationId xmlns:a16="http://schemas.microsoft.com/office/drawing/2014/main" id="{18FBFFF3-92F5-432B-B85C-FF57F76B81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333" b="1547"/>
            <a:stretch>
              <a:fillRect/>
            </a:stretch>
          </p:blipFill>
          <p:spPr bwMode="auto">
            <a:xfrm>
              <a:off x="4023277" y="7091115"/>
              <a:ext cx="2063562" cy="2728918"/>
            </a:xfrm>
            <a:prstGeom prst="rect">
              <a:avLst/>
            </a:prstGeom>
            <a:noFill/>
            <a:ln w="952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4" name="角丸四角形 46">
              <a:extLst>
                <a:ext uri="{FF2B5EF4-FFF2-40B4-BE49-F238E27FC236}">
                  <a16:creationId xmlns:a16="http://schemas.microsoft.com/office/drawing/2014/main" id="{1056887A-FE93-47A1-BA96-F94F50FB1602}"/>
                </a:ext>
              </a:extLst>
            </p:cNvPr>
            <p:cNvSpPr/>
            <p:nvPr/>
          </p:nvSpPr>
          <p:spPr>
            <a:xfrm>
              <a:off x="4004661" y="6905035"/>
              <a:ext cx="1549303" cy="20208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大阪城</a:t>
              </a:r>
              <a:r>
                <a:rPr kumimoji="1" lang="ja-JP" altLang="en-US" sz="1200" noProof="0" dirty="0">
                  <a:solidFill>
                    <a:srgbClr val="002060"/>
                  </a:solidFill>
                  <a:latin typeface="Meiryo UI" panose="020B0604030504040204" pitchFamily="50" charset="-128"/>
                  <a:ea typeface="Meiryo UI" panose="020B0604030504040204" pitchFamily="50" charset="-128"/>
                </a:rPr>
                <a:t>・周辺エリア</a:t>
              </a: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B36CE253-A850-42B4-B5D5-F82280915928}"/>
                </a:ext>
              </a:extLst>
            </p:cNvPr>
            <p:cNvSpPr txBox="1"/>
            <p:nvPr/>
          </p:nvSpPr>
          <p:spPr>
            <a:xfrm>
              <a:off x="3882100" y="9600321"/>
              <a:ext cx="2063562" cy="219714"/>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大阪城東部地区ゾーニングイメージ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19">
              <a:extLst>
                <a:ext uri="{FF2B5EF4-FFF2-40B4-BE49-F238E27FC236}">
                  <a16:creationId xmlns:a16="http://schemas.microsoft.com/office/drawing/2014/main" id="{E741D86A-815A-413F-B9DF-040BA40BDBCC}"/>
                </a:ext>
              </a:extLst>
            </p:cNvPr>
            <p:cNvSpPr txBox="1"/>
            <p:nvPr/>
          </p:nvSpPr>
          <p:spPr>
            <a:xfrm>
              <a:off x="3957302" y="9860571"/>
              <a:ext cx="2070379" cy="98970"/>
            </a:xfrm>
            <a:prstGeom prst="rect">
              <a:avLst/>
            </a:prstGeom>
            <a:no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出典：「大阪城東部地区のまちづくりの方向性」より</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47" name="グループ化 46">
            <a:extLst>
              <a:ext uri="{FF2B5EF4-FFF2-40B4-BE49-F238E27FC236}">
                <a16:creationId xmlns:a16="http://schemas.microsoft.com/office/drawing/2014/main" id="{20B7F014-7D66-44A2-870D-5C67CD2959D1}"/>
              </a:ext>
            </a:extLst>
          </p:cNvPr>
          <p:cNvGrpSpPr/>
          <p:nvPr/>
        </p:nvGrpSpPr>
        <p:grpSpPr>
          <a:xfrm>
            <a:off x="408122" y="5401730"/>
            <a:ext cx="1892230" cy="1100558"/>
            <a:chOff x="348157" y="8441760"/>
            <a:chExt cx="1892230" cy="1100558"/>
          </a:xfrm>
        </p:grpSpPr>
        <p:pic>
          <p:nvPicPr>
            <p:cNvPr id="48" name="図 47">
              <a:extLst>
                <a:ext uri="{FF2B5EF4-FFF2-40B4-BE49-F238E27FC236}">
                  <a16:creationId xmlns:a16="http://schemas.microsoft.com/office/drawing/2014/main" id="{C1B938F4-D80E-4A69-A031-4955AB17AF1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contrast="-30000"/>
                      </a14:imgEffect>
                    </a14:imgLayer>
                  </a14:imgProps>
                </a:ext>
                <a:ext uri="{28A0092B-C50C-407E-A947-70E740481C1C}">
                  <a14:useLocalDpi xmlns:a14="http://schemas.microsoft.com/office/drawing/2010/main" val="0"/>
                </a:ext>
              </a:extLst>
            </a:blip>
            <a:srcRect t="35962" r="23087" b="-1"/>
            <a:stretch/>
          </p:blipFill>
          <p:spPr>
            <a:xfrm>
              <a:off x="348157" y="8491978"/>
              <a:ext cx="1892230" cy="1050340"/>
            </a:xfrm>
            <a:prstGeom prst="rect">
              <a:avLst/>
            </a:prstGeom>
          </p:spPr>
        </p:pic>
        <p:sp>
          <p:nvSpPr>
            <p:cNvPr id="49" name="角丸四角形 47">
              <a:extLst>
                <a:ext uri="{FF2B5EF4-FFF2-40B4-BE49-F238E27FC236}">
                  <a16:creationId xmlns:a16="http://schemas.microsoft.com/office/drawing/2014/main" id="{06EC1675-052A-4DC3-8F22-AE5838C53429}"/>
                </a:ext>
              </a:extLst>
            </p:cNvPr>
            <p:cNvSpPr/>
            <p:nvPr/>
          </p:nvSpPr>
          <p:spPr>
            <a:xfrm>
              <a:off x="367097" y="8441760"/>
              <a:ext cx="1224000" cy="216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夢洲・咲洲エリア</a:t>
              </a: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grpSp>
        <p:nvGrpSpPr>
          <p:cNvPr id="50" name="グループ化 49">
            <a:extLst>
              <a:ext uri="{FF2B5EF4-FFF2-40B4-BE49-F238E27FC236}">
                <a16:creationId xmlns:a16="http://schemas.microsoft.com/office/drawing/2014/main" id="{81274574-AD4A-425B-A38D-6A117E8F617A}"/>
              </a:ext>
            </a:extLst>
          </p:cNvPr>
          <p:cNvGrpSpPr/>
          <p:nvPr/>
        </p:nvGrpSpPr>
        <p:grpSpPr>
          <a:xfrm>
            <a:off x="226271" y="3886694"/>
            <a:ext cx="2916000" cy="1431079"/>
            <a:chOff x="-153318" y="6634457"/>
            <a:chExt cx="2916000" cy="1431079"/>
          </a:xfrm>
        </p:grpSpPr>
        <p:sp>
          <p:nvSpPr>
            <p:cNvPr id="51" name="正方形/長方形 50">
              <a:extLst>
                <a:ext uri="{FF2B5EF4-FFF2-40B4-BE49-F238E27FC236}">
                  <a16:creationId xmlns:a16="http://schemas.microsoft.com/office/drawing/2014/main" id="{1F524ED4-95FD-4C3A-96FF-2DDD9A04526E}"/>
                </a:ext>
              </a:extLst>
            </p:cNvPr>
            <p:cNvSpPr/>
            <p:nvPr/>
          </p:nvSpPr>
          <p:spPr>
            <a:xfrm>
              <a:off x="-153318" y="7865481"/>
              <a:ext cx="2916000" cy="200055"/>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4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zh-TW" altLang="en-US" sz="700" b="0" i="0" u="none" strike="noStrike" kern="1200" cap="none" spc="-4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新大阪駅周辺地域都市再生緊急整備地域</a:t>
              </a:r>
              <a:r>
                <a:rPr kumimoji="1" lang="ja-JP" altLang="en-US" sz="700" b="0" i="0" u="none" strike="noStrike" kern="1200" cap="none" spc="-4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まちづくり方針の骨格」より</a:t>
              </a:r>
            </a:p>
          </p:txBody>
        </p:sp>
        <p:pic>
          <p:nvPicPr>
            <p:cNvPr id="52" name="図 51">
              <a:extLst>
                <a:ext uri="{FF2B5EF4-FFF2-40B4-BE49-F238E27FC236}">
                  <a16:creationId xmlns:a16="http://schemas.microsoft.com/office/drawing/2014/main" id="{7FD7D181-3FF9-4842-8543-61EDD3F6A985}"/>
                </a:ext>
              </a:extLst>
            </p:cNvPr>
            <p:cNvPicPr>
              <a:picLocks noChangeAspect="1"/>
            </p:cNvPicPr>
            <p:nvPr/>
          </p:nvPicPr>
          <p:blipFill>
            <a:blip r:embed="rId7"/>
            <a:stretch>
              <a:fillRect/>
            </a:stretch>
          </p:blipFill>
          <p:spPr>
            <a:xfrm>
              <a:off x="115714" y="6755121"/>
              <a:ext cx="2182324" cy="1058491"/>
            </a:xfrm>
            <a:prstGeom prst="rect">
              <a:avLst/>
            </a:prstGeom>
            <a:ln w="19050">
              <a:noFill/>
            </a:ln>
          </p:spPr>
        </p:pic>
        <p:sp>
          <p:nvSpPr>
            <p:cNvPr id="53" name="テキスト ボックス 2">
              <a:extLst>
                <a:ext uri="{FF2B5EF4-FFF2-40B4-BE49-F238E27FC236}">
                  <a16:creationId xmlns:a16="http://schemas.microsoft.com/office/drawing/2014/main" id="{1B9F64B1-851C-4A50-9EA0-874FF866AD23}"/>
                </a:ext>
              </a:extLst>
            </p:cNvPr>
            <p:cNvSpPr txBox="1">
              <a:spLocks noChangeArrowheads="1"/>
            </p:cNvSpPr>
            <p:nvPr/>
          </p:nvSpPr>
          <p:spPr bwMode="auto">
            <a:xfrm>
              <a:off x="28533" y="7745904"/>
              <a:ext cx="2372391" cy="153888"/>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新大阪をとりまく環境（イメージ）</a:t>
              </a:r>
            </a:p>
          </p:txBody>
        </p:sp>
        <p:sp>
          <p:nvSpPr>
            <p:cNvPr id="54" name="角丸四角形 70">
              <a:extLst>
                <a:ext uri="{FF2B5EF4-FFF2-40B4-BE49-F238E27FC236}">
                  <a16:creationId xmlns:a16="http://schemas.microsoft.com/office/drawing/2014/main" id="{55FC8AA2-CFC8-4FB9-8BF5-0D4B31606F5D}"/>
                </a:ext>
              </a:extLst>
            </p:cNvPr>
            <p:cNvSpPr/>
            <p:nvPr/>
          </p:nvSpPr>
          <p:spPr>
            <a:xfrm>
              <a:off x="61855" y="6634457"/>
              <a:ext cx="1059985" cy="21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rgbClr val="002060"/>
                  </a:solidFill>
                  <a:latin typeface="Meiryo UI" panose="020B0604030504040204" pitchFamily="50" charset="-128"/>
                  <a:ea typeface="Meiryo UI" panose="020B0604030504040204" pitchFamily="50" charset="-128"/>
                </a:rPr>
                <a:t>【</a:t>
              </a:r>
              <a:r>
                <a:rPr kumimoji="1" lang="ja-JP" altLang="en-US" sz="1000" dirty="0">
                  <a:solidFill>
                    <a:srgbClr val="002060"/>
                  </a:solidFill>
                  <a:latin typeface="Meiryo UI" panose="020B0604030504040204" pitchFamily="50" charset="-128"/>
                  <a:ea typeface="Meiryo UI" panose="020B0604030504040204" pitchFamily="50" charset="-128"/>
                </a:rPr>
                <a:t>新大阪駅周辺</a:t>
              </a:r>
              <a:r>
                <a:rPr kumimoji="1" lang="en-US" altLang="ja-JP" sz="1000" dirty="0">
                  <a:solidFill>
                    <a:srgbClr val="002060"/>
                  </a:solidFill>
                  <a:latin typeface="Meiryo UI" panose="020B0604030504040204" pitchFamily="50" charset="-128"/>
                  <a:ea typeface="Meiryo UI" panose="020B0604030504040204" pitchFamily="50" charset="-128"/>
                </a:rPr>
                <a:t>】</a:t>
              </a:r>
              <a:endPar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p:txBody>
        </p:sp>
      </p:grpSp>
      <p:sp>
        <p:nvSpPr>
          <p:cNvPr id="55" name="テキスト ボックス 2">
            <a:extLst>
              <a:ext uri="{FF2B5EF4-FFF2-40B4-BE49-F238E27FC236}">
                <a16:creationId xmlns:a16="http://schemas.microsoft.com/office/drawing/2014/main" id="{16AF16E6-4EDC-4CDF-8248-54062FEE469E}"/>
              </a:ext>
            </a:extLst>
          </p:cNvPr>
          <p:cNvSpPr txBox="1">
            <a:spLocks noChangeArrowheads="1"/>
          </p:cNvSpPr>
          <p:nvPr/>
        </p:nvSpPr>
        <p:spPr bwMode="auto">
          <a:xfrm>
            <a:off x="608097" y="6538578"/>
            <a:ext cx="1525592" cy="153888"/>
          </a:xfrm>
          <a:prstGeom prst="rect">
            <a:avLst/>
          </a:prstGeom>
          <a:noFill/>
          <a:ln w="9525">
            <a:noFill/>
            <a:miter lim="800000"/>
            <a:headEnd/>
            <a:tailEnd/>
          </a:ln>
        </p:spPr>
        <p:txBody>
          <a:bodyPr rot="0" vert="horz" wrap="none" lIns="72000" tIns="0" rIns="72000" bIns="0" anchor="t" anchorCtr="0">
            <a:spAutoFit/>
          </a:bodyPr>
          <a:lstStyle/>
          <a:p>
            <a:pPr algn="ctr">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夢洲・咲洲地区のまちづくり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4" name="グループ化 3"/>
          <p:cNvGrpSpPr/>
          <p:nvPr/>
        </p:nvGrpSpPr>
        <p:grpSpPr>
          <a:xfrm>
            <a:off x="2914230" y="5276437"/>
            <a:ext cx="3109369" cy="1496067"/>
            <a:chOff x="-6286935" y="2687377"/>
            <a:chExt cx="3109369" cy="1496067"/>
          </a:xfrm>
        </p:grpSpPr>
        <p:pic>
          <p:nvPicPr>
            <p:cNvPr id="27" name="図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5240" y="2777377"/>
              <a:ext cx="1831202" cy="1157573"/>
            </a:xfrm>
            <a:prstGeom prst="rect">
              <a:avLst/>
            </a:prstGeom>
          </p:spPr>
        </p:pic>
        <p:sp>
          <p:nvSpPr>
            <p:cNvPr id="28" name="角丸四角形 27"/>
            <p:cNvSpPr/>
            <p:nvPr/>
          </p:nvSpPr>
          <p:spPr>
            <a:xfrm>
              <a:off x="-6150581" y="2687377"/>
              <a:ext cx="1901883" cy="180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なんば・天王寺・あべのエリア</a:t>
              </a:r>
            </a:p>
          </p:txBody>
        </p:sp>
        <p:sp>
          <p:nvSpPr>
            <p:cNvPr id="31" name="テキスト ボックス 30">
              <a:extLst>
                <a:ext uri="{FF2B5EF4-FFF2-40B4-BE49-F238E27FC236}">
                  <a16:creationId xmlns:a16="http://schemas.microsoft.com/office/drawing/2014/main" id="{885A1CAE-36B7-4F38-8985-4D741AC0337C}"/>
                </a:ext>
              </a:extLst>
            </p:cNvPr>
            <p:cNvSpPr txBox="1"/>
            <p:nvPr/>
          </p:nvSpPr>
          <p:spPr>
            <a:xfrm>
              <a:off x="-6100757" y="3731284"/>
              <a:ext cx="1852059" cy="223698"/>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なんば駅周辺道路空間イメージ</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19">
              <a:extLst>
                <a:ext uri="{FF2B5EF4-FFF2-40B4-BE49-F238E27FC236}">
                  <a16:creationId xmlns:a16="http://schemas.microsoft.com/office/drawing/2014/main" id="{885A1CAE-36B7-4F38-8985-4D741AC0337C}"/>
                </a:ext>
              </a:extLst>
            </p:cNvPr>
            <p:cNvSpPr txBox="1"/>
            <p:nvPr/>
          </p:nvSpPr>
          <p:spPr>
            <a:xfrm>
              <a:off x="-6286935" y="3913228"/>
              <a:ext cx="3109369" cy="270216"/>
            </a:xfrm>
            <a:prstGeom prst="rect">
              <a:avLst/>
            </a:prstGeom>
            <a:no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800" b="0" i="0" u="none" strike="noStrike" kern="1200" cap="none" spc="-5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出典：「なんば駅周辺道路空間の再編に係る基本計画」より</a:t>
              </a:r>
              <a:endParaRPr kumimoji="1" lang="en-US" altLang="ja-JP" sz="800" b="0" i="0" u="none" strike="noStrike" kern="1200" cap="none" spc="-5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5" name="グループ化 4"/>
          <p:cNvGrpSpPr/>
          <p:nvPr/>
        </p:nvGrpSpPr>
        <p:grpSpPr>
          <a:xfrm>
            <a:off x="7605427" y="2233961"/>
            <a:ext cx="1910177" cy="1346554"/>
            <a:chOff x="-3117938" y="2712389"/>
            <a:chExt cx="1910177" cy="1346554"/>
          </a:xfrm>
        </p:grpSpPr>
        <p:pic>
          <p:nvPicPr>
            <p:cNvPr id="26" name="図 25"/>
            <p:cNvPicPr>
              <a:picLocks noChangeAspect="1"/>
            </p:cNvPicPr>
            <p:nvPr/>
          </p:nvPicPr>
          <p:blipFill>
            <a:blip r:embed="rId9"/>
            <a:stretch>
              <a:fillRect/>
            </a:stretch>
          </p:blipFill>
          <p:spPr>
            <a:xfrm>
              <a:off x="-3115988" y="2748489"/>
              <a:ext cx="1908227" cy="1073695"/>
            </a:xfrm>
            <a:prstGeom prst="rect">
              <a:avLst/>
            </a:prstGeom>
          </p:spPr>
        </p:pic>
        <p:sp>
          <p:nvSpPr>
            <p:cNvPr id="29" name="角丸四角形 28"/>
            <p:cNvSpPr/>
            <p:nvPr/>
          </p:nvSpPr>
          <p:spPr>
            <a:xfrm>
              <a:off x="-3113196" y="2712389"/>
              <a:ext cx="1512000" cy="180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御堂筋・周辺エリア</a:t>
              </a:r>
            </a:p>
          </p:txBody>
        </p:sp>
        <p:sp>
          <p:nvSpPr>
            <p:cNvPr id="30" name="テキスト ボックス 29">
              <a:extLst>
                <a:ext uri="{FF2B5EF4-FFF2-40B4-BE49-F238E27FC236}">
                  <a16:creationId xmlns:a16="http://schemas.microsoft.com/office/drawing/2014/main" id="{885A1CAE-36B7-4F38-8985-4D741AC0337C}"/>
                </a:ext>
              </a:extLst>
            </p:cNvPr>
            <p:cNvSpPr txBox="1"/>
            <p:nvPr/>
          </p:nvSpPr>
          <p:spPr>
            <a:xfrm>
              <a:off x="-3117938" y="3618214"/>
              <a:ext cx="1902487" cy="198952"/>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側道歩行者空間化イメージ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19">
              <a:extLst>
                <a:ext uri="{FF2B5EF4-FFF2-40B4-BE49-F238E27FC236}">
                  <a16:creationId xmlns:a16="http://schemas.microsoft.com/office/drawing/2014/main" id="{885A1CAE-36B7-4F38-8985-4D741AC0337C}"/>
                </a:ext>
              </a:extLst>
            </p:cNvPr>
            <p:cNvSpPr txBox="1"/>
            <p:nvPr/>
          </p:nvSpPr>
          <p:spPr>
            <a:xfrm>
              <a:off x="-2921773" y="3839274"/>
              <a:ext cx="1661569" cy="219669"/>
            </a:xfrm>
            <a:prstGeom prst="rect">
              <a:avLst/>
            </a:prstGeom>
            <a:no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出典：「御堂筋将来ビジョン」より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6" name="グループ化 5"/>
          <p:cNvGrpSpPr/>
          <p:nvPr/>
        </p:nvGrpSpPr>
        <p:grpSpPr>
          <a:xfrm>
            <a:off x="5334547" y="5297278"/>
            <a:ext cx="2811680" cy="1414554"/>
            <a:chOff x="-3170751" y="5316106"/>
            <a:chExt cx="2811680" cy="1414554"/>
          </a:xfrm>
        </p:grpSpPr>
        <p:pic>
          <p:nvPicPr>
            <p:cNvPr id="56" name="図 55">
              <a:extLst>
                <a:ext uri="{FF2B5EF4-FFF2-40B4-BE49-F238E27FC236}">
                  <a16:creationId xmlns:a16="http://schemas.microsoft.com/office/drawing/2014/main" id="{BE7D432B-2909-4A5A-87B7-48607DAED8B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2817" y="5316106"/>
              <a:ext cx="2026304" cy="1110181"/>
            </a:xfrm>
            <a:prstGeom prst="rect">
              <a:avLst/>
            </a:prstGeom>
            <a:noFill/>
            <a:ln>
              <a:noFill/>
            </a:ln>
          </p:spPr>
        </p:pic>
        <p:sp>
          <p:nvSpPr>
            <p:cNvPr id="57" name="テキスト ボックス 19">
              <a:extLst>
                <a:ext uri="{FF2B5EF4-FFF2-40B4-BE49-F238E27FC236}">
                  <a16:creationId xmlns:a16="http://schemas.microsoft.com/office/drawing/2014/main" id="{885A1CAE-36B7-4F38-8985-4D741AC0337C}"/>
                </a:ext>
              </a:extLst>
            </p:cNvPr>
            <p:cNvSpPr txBox="1"/>
            <p:nvPr/>
          </p:nvSpPr>
          <p:spPr>
            <a:xfrm>
              <a:off x="-3170751" y="6257204"/>
              <a:ext cx="2016061" cy="198095"/>
            </a:xfrm>
            <a:prstGeom prst="rect">
              <a:avLst/>
            </a:prstGeom>
            <a:solidFill>
              <a:schemeClr val="bg1">
                <a:alpha val="50000"/>
              </a:schemeClr>
            </a:solid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未来医療国際拠点</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角丸四角形 57"/>
            <p:cNvSpPr/>
            <p:nvPr/>
          </p:nvSpPr>
          <p:spPr>
            <a:xfrm>
              <a:off x="-3142574" y="5322849"/>
              <a:ext cx="1404000" cy="180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中之島・周辺エリア</a:t>
              </a:r>
            </a:p>
          </p:txBody>
        </p:sp>
        <p:sp>
          <p:nvSpPr>
            <p:cNvPr id="59" name="テキスト ボックス 58">
              <a:extLst>
                <a:ext uri="{FF2B5EF4-FFF2-40B4-BE49-F238E27FC236}">
                  <a16:creationId xmlns:a16="http://schemas.microsoft.com/office/drawing/2014/main" id="{A08FA733-D416-422A-9B6E-679F1B73D3B1}"/>
                </a:ext>
              </a:extLst>
            </p:cNvPr>
            <p:cNvSpPr txBox="1"/>
            <p:nvPr/>
          </p:nvSpPr>
          <p:spPr>
            <a:xfrm>
              <a:off x="-3155714" y="6415176"/>
              <a:ext cx="2796643" cy="315484"/>
            </a:xfrm>
            <a:prstGeom prst="rect">
              <a:avLst/>
            </a:prstGeom>
            <a:noFill/>
            <a:ln>
              <a:noFill/>
            </a:ln>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提供：中之島</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丁目用地における未来医療国際</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拠点整備・運営事業開発事業者</a:t>
              </a:r>
            </a:p>
          </p:txBody>
        </p:sp>
      </p:grpSp>
      <p:sp>
        <p:nvSpPr>
          <p:cNvPr id="60" name="角丸四角形 47">
            <a:extLst>
              <a:ext uri="{FF2B5EF4-FFF2-40B4-BE49-F238E27FC236}">
                <a16:creationId xmlns:a16="http://schemas.microsoft.com/office/drawing/2014/main" id="{06EC1675-052A-4DC3-8F22-AE5838C53429}"/>
              </a:ext>
            </a:extLst>
          </p:cNvPr>
          <p:cNvSpPr/>
          <p:nvPr/>
        </p:nvSpPr>
        <p:spPr>
          <a:xfrm>
            <a:off x="293640" y="2401002"/>
            <a:ext cx="1536017" cy="216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新大阪・大阪エリア</a:t>
            </a: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70596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（３）検討項目の現状　③</a:t>
            </a:r>
            <a:r>
              <a:rPr lang="ja-JP" altLang="en-US" b="1" dirty="0">
                <a:solidFill>
                  <a:prstClr val="black"/>
                </a:solidFill>
              </a:rPr>
              <a:t>府内各地域の中核となる拠点形成と特色あるまちづくりの推進</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7</a:t>
            </a:fld>
            <a:endParaRPr kumimoji="1" lang="ja-JP" altLang="en-US" dirty="0"/>
          </a:p>
        </p:txBody>
      </p:sp>
      <p:sp>
        <p:nvSpPr>
          <p:cNvPr id="10" name="テキスト ボックス 9">
            <a:extLst>
              <a:ext uri="{FF2B5EF4-FFF2-40B4-BE49-F238E27FC236}">
                <a16:creationId xmlns:a16="http://schemas.microsoft.com/office/drawing/2014/main" id="{79B9160D-2F6D-4B8A-9014-D9704DF95531}"/>
              </a:ext>
            </a:extLst>
          </p:cNvPr>
          <p:cNvSpPr txBox="1"/>
          <p:nvPr/>
        </p:nvSpPr>
        <p:spPr>
          <a:xfrm>
            <a:off x="175638" y="877803"/>
            <a:ext cx="9554723" cy="1296840"/>
          </a:xfrm>
          <a:prstGeom prst="rect">
            <a:avLst/>
          </a:prstGeom>
          <a:noFill/>
          <a:ln>
            <a:noFill/>
          </a:ln>
        </p:spPr>
        <p:txBody>
          <a:bodyPr wrap="square" lIns="0" tIns="0" rIns="0" bIns="0" rtlCol="0" anchor="t" anchorCtr="0">
            <a:noAutofit/>
          </a:bodyPr>
          <a:lstStyle/>
          <a:p>
            <a:pPr marL="90488" indent="-90488">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デジタル化の急速な進展や新型コロナ禍を契機として、多様な働き方・暮らし方を支えるまちづくりや、職住遊学の機能がバランス良く融合した空間形成などの多機能化・複合拠点化を進めることが求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多様な働き方・暮らし方ができる都市の実現に向け、地域の核となる多様な機能を備えた拠点形成や産業用地の創出、地域資源を活かした特色あるまちづくり等について検討を進める。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marL="265113" indent="-265113">
              <a:lnSpc>
                <a:spcPts val="2000"/>
              </a:lnSpc>
              <a:spcAft>
                <a:spcPts val="300"/>
              </a:spcAft>
            </a:pP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grpSp>
        <p:nvGrpSpPr>
          <p:cNvPr id="6" name="グループ化 5">
            <a:extLst>
              <a:ext uri="{FF2B5EF4-FFF2-40B4-BE49-F238E27FC236}">
                <a16:creationId xmlns:a16="http://schemas.microsoft.com/office/drawing/2014/main" id="{45D3326E-EE37-4722-9E04-C350E4CECAC9}"/>
              </a:ext>
            </a:extLst>
          </p:cNvPr>
          <p:cNvGrpSpPr/>
          <p:nvPr/>
        </p:nvGrpSpPr>
        <p:grpSpPr>
          <a:xfrm>
            <a:off x="312155" y="2687151"/>
            <a:ext cx="8569841" cy="2985538"/>
            <a:chOff x="-118769" y="3085348"/>
            <a:chExt cx="8569841" cy="2985538"/>
          </a:xfrm>
        </p:grpSpPr>
        <p:sp>
          <p:nvSpPr>
            <p:cNvPr id="17" name="正方形/長方形 16">
              <a:extLst>
                <a:ext uri="{FF2B5EF4-FFF2-40B4-BE49-F238E27FC236}">
                  <a16:creationId xmlns:a16="http://schemas.microsoft.com/office/drawing/2014/main" id="{21566314-54AE-4654-A291-4E33B0836FF8}"/>
                </a:ext>
              </a:extLst>
            </p:cNvPr>
            <p:cNvSpPr/>
            <p:nvPr/>
          </p:nvSpPr>
          <p:spPr>
            <a:xfrm>
              <a:off x="-118769" y="5824665"/>
              <a:ext cx="8569841" cy="246221"/>
            </a:xfrm>
            <a:prstGeom prst="rect">
              <a:avLst/>
            </a:prstGeom>
          </p:spPr>
          <p:txBody>
            <a:bodyPr wrap="square">
              <a:spAutoFit/>
            </a:body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出典：「デジタル化の急速な進展やニューノーマルに対応した都市政策のあり方検討会」中間とりまとめ参考資料（国土交通省　２０２１年４月）より</a:t>
              </a:r>
            </a:p>
          </p:txBody>
        </p:sp>
        <p:sp>
          <p:nvSpPr>
            <p:cNvPr id="19" name="テキスト ボックス 18">
              <a:extLst>
                <a:ext uri="{FF2B5EF4-FFF2-40B4-BE49-F238E27FC236}">
                  <a16:creationId xmlns:a16="http://schemas.microsoft.com/office/drawing/2014/main" id="{8D47F1CD-F768-4752-BF98-3E163B0DFF52}"/>
                </a:ext>
              </a:extLst>
            </p:cNvPr>
            <p:cNvSpPr txBox="1"/>
            <p:nvPr/>
          </p:nvSpPr>
          <p:spPr>
            <a:xfrm>
              <a:off x="565008" y="3085348"/>
              <a:ext cx="7202288" cy="324000"/>
            </a:xfrm>
            <a:prstGeom prst="rect">
              <a:avLst/>
            </a:prstGeom>
            <a:noFill/>
            <a:ln>
              <a:noFill/>
              <a:prstDash val="dash"/>
            </a:ln>
          </p:spPr>
          <p:txBody>
            <a:bodyPr wrap="square" lIns="35962" tIns="35962" rIns="35962" bIns="35962" rtlCol="0" anchor="t" anchorCtr="0">
              <a:noAutofit/>
            </a:bodyPr>
            <a:lstStyle/>
            <a:p>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目指すべきまちづくりの方向性</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多様な働き方、暮らし方を支えるまちづくり</a:t>
              </a:r>
              <a:endPar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grpSp>
          <p:nvGrpSpPr>
            <p:cNvPr id="5" name="グループ化 4"/>
            <p:cNvGrpSpPr/>
            <p:nvPr/>
          </p:nvGrpSpPr>
          <p:grpSpPr>
            <a:xfrm>
              <a:off x="522033" y="3314405"/>
              <a:ext cx="7784765" cy="2449244"/>
              <a:chOff x="273555" y="1675020"/>
              <a:chExt cx="9122235" cy="3042123"/>
            </a:xfrm>
          </p:grpSpPr>
          <p:pic>
            <p:nvPicPr>
              <p:cNvPr id="4" name="図 3"/>
              <p:cNvPicPr>
                <a:picLocks noChangeAspect="1"/>
              </p:cNvPicPr>
              <p:nvPr/>
            </p:nvPicPr>
            <p:blipFill rotWithShape="1">
              <a:blip r:embed="rId2"/>
              <a:srcRect t="11448" r="43029"/>
              <a:stretch/>
            </p:blipFill>
            <p:spPr>
              <a:xfrm>
                <a:off x="273555" y="1799540"/>
                <a:ext cx="5182176" cy="2917603"/>
              </a:xfrm>
              <a:prstGeom prst="rect">
                <a:avLst/>
              </a:prstGeom>
            </p:spPr>
          </p:pic>
          <p:pic>
            <p:nvPicPr>
              <p:cNvPr id="20" name="図 19"/>
              <p:cNvPicPr>
                <a:picLocks noChangeAspect="1"/>
              </p:cNvPicPr>
              <p:nvPr/>
            </p:nvPicPr>
            <p:blipFill rotWithShape="1">
              <a:blip r:embed="rId2"/>
              <a:srcRect l="56263" t="11448"/>
              <a:stretch/>
            </p:blipFill>
            <p:spPr>
              <a:xfrm>
                <a:off x="5247597" y="1675020"/>
                <a:ext cx="4148193" cy="3042123"/>
              </a:xfrm>
              <a:prstGeom prst="rect">
                <a:avLst/>
              </a:prstGeom>
            </p:spPr>
          </p:pic>
        </p:grpSp>
      </p:grpSp>
    </p:spTree>
    <p:extLst>
      <p:ext uri="{BB962C8B-B14F-4D97-AF65-F5344CB8AC3E}">
        <p14:creationId xmlns:p14="http://schemas.microsoft.com/office/powerpoint/2010/main" val="13198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（３）検討項目の現状　　④</a:t>
            </a:r>
            <a:r>
              <a:rPr lang="ja-JP" altLang="en-US" b="1" dirty="0"/>
              <a:t>交通インフラとの連携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702E0BBC-4F40-48E0-ABDE-2560DC2FE617}" type="slidenum">
              <a:rPr kumimoji="1" lang="ja-JP" altLang="en-US" smtClean="0"/>
              <a:pPr/>
              <a:t>8</a:t>
            </a:fld>
            <a:endParaRPr kumimoji="1" lang="ja-JP" altLang="en-US"/>
          </a:p>
        </p:txBody>
      </p:sp>
      <p:sp>
        <p:nvSpPr>
          <p:cNvPr id="9" name="テキスト ボックス 8">
            <a:extLst>
              <a:ext uri="{FF2B5EF4-FFF2-40B4-BE49-F238E27FC236}">
                <a16:creationId xmlns:a16="http://schemas.microsoft.com/office/drawing/2014/main" id="{700EC4FA-44F5-45EC-8B73-DE30F6EF55B1}"/>
              </a:ext>
            </a:extLst>
          </p:cNvPr>
          <p:cNvSpPr txBox="1"/>
          <p:nvPr/>
        </p:nvSpPr>
        <p:spPr>
          <a:xfrm>
            <a:off x="232109" y="777808"/>
            <a:ext cx="9432000" cy="840491"/>
          </a:xfrm>
          <a:prstGeom prst="rect">
            <a:avLst/>
          </a:prstGeom>
          <a:noFill/>
          <a:ln>
            <a:noFill/>
          </a:ln>
        </p:spPr>
        <p:txBody>
          <a:bodyPr wrap="square" lIns="0" tIns="0" rIns="0" bIns="0" rtlCol="0" anchor="t" anchorCtr="0">
            <a:noAutofit/>
          </a:bodyPr>
          <a:lstStyle/>
          <a:p>
            <a:pPr marL="265113" indent="-265113">
              <a:lnSpc>
                <a:spcPts val="2000"/>
              </a:lnSpc>
              <a:spcAft>
                <a:spcPts val="300"/>
              </a:spcAft>
            </a:pPr>
            <a:r>
              <a:rPr kumimoji="1" lang="ja-JP" altLang="en-US" sz="1600" dirty="0">
                <a:latin typeface="UD デジタル 教科書体 NK-R" panose="02020400000000000000" pitchFamily="18" charset="-128"/>
                <a:ea typeface="UD デジタル 教科書体 NK-R" panose="02020400000000000000" pitchFamily="18" charset="-128"/>
              </a:rPr>
              <a:t>・北大阪急行延伸部等のまちづくりや、第二京阪沿道等での産業立地の誘導などの取組みが進められている。</a:t>
            </a:r>
            <a:endParaRPr kumimoji="1" lang="en-US" altLang="ja-JP" sz="1600" dirty="0">
              <a:latin typeface="UD デジタル 教科書体 NK-R" panose="02020400000000000000" pitchFamily="18" charset="-128"/>
              <a:ea typeface="UD デジタル 教科書体 NK-R" panose="02020400000000000000" pitchFamily="18" charset="-128"/>
            </a:endParaRPr>
          </a:p>
          <a:p>
            <a:pPr marL="265113" indent="-265113">
              <a:lnSpc>
                <a:spcPts val="2000"/>
              </a:lnSpc>
              <a:spcBef>
                <a:spcPts val="600"/>
              </a:spcBef>
              <a:spcAft>
                <a:spcPts val="300"/>
              </a:spcAft>
            </a:pPr>
            <a:r>
              <a:rPr kumimoji="1" lang="ja-JP" altLang="en-US" sz="1600" dirty="0">
                <a:latin typeface="UD デジタル 教科書体 NK-B" panose="02020700000000000000" pitchFamily="18" charset="-128"/>
                <a:ea typeface="UD デジタル 教科書体 NK-B" panose="02020700000000000000" pitchFamily="18" charset="-128"/>
              </a:rPr>
              <a:t>⇒ 鉄道の延伸や高架化、主要幹線道路の整備等と連携したまちづくりに加え、新しい交通システムや自動運転等の新技術の導入など、中長期的なモビリティの進展も踏まえたまちづくりの方向性について検討を進め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8D47F1CD-F768-4752-BF98-3E163B0DFF52}"/>
              </a:ext>
            </a:extLst>
          </p:cNvPr>
          <p:cNvSpPr txBox="1"/>
          <p:nvPr/>
        </p:nvSpPr>
        <p:spPr>
          <a:xfrm>
            <a:off x="1344986" y="1782171"/>
            <a:ext cx="2819600" cy="300491"/>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北大阪急行延伸部のまちづくり</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5" name="テキスト ボックス 14">
            <a:extLst>
              <a:ext uri="{FF2B5EF4-FFF2-40B4-BE49-F238E27FC236}">
                <a16:creationId xmlns:a16="http://schemas.microsoft.com/office/drawing/2014/main" id="{B86D5DC5-D87F-4C07-83E2-FDB346AA9BB0}"/>
              </a:ext>
            </a:extLst>
          </p:cNvPr>
          <p:cNvSpPr txBox="1"/>
          <p:nvPr/>
        </p:nvSpPr>
        <p:spPr>
          <a:xfrm>
            <a:off x="5826883" y="1782171"/>
            <a:ext cx="2819600" cy="216000"/>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第二京阪沿道まちづくり</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sp>
        <p:nvSpPr>
          <p:cNvPr id="17" name="テキスト ボックス 16">
            <a:extLst>
              <a:ext uri="{FF2B5EF4-FFF2-40B4-BE49-F238E27FC236}">
                <a16:creationId xmlns:a16="http://schemas.microsoft.com/office/drawing/2014/main" id="{8FEE369E-9845-45F5-B590-3C35F36B1387}"/>
              </a:ext>
            </a:extLst>
          </p:cNvPr>
          <p:cNvSpPr txBox="1"/>
          <p:nvPr/>
        </p:nvSpPr>
        <p:spPr>
          <a:xfrm>
            <a:off x="5690752" y="4121752"/>
            <a:ext cx="2819600" cy="300491"/>
          </a:xfrm>
          <a:prstGeom prst="rect">
            <a:avLst/>
          </a:prstGeom>
          <a:noFill/>
          <a:ln>
            <a:noFill/>
            <a:prstDash val="dash"/>
          </a:ln>
        </p:spPr>
        <p:txBody>
          <a:bodyPr wrap="square" lIns="35962" tIns="35962" rIns="35962" bIns="35962" rtlCol="0" anchor="t" anchorCtr="0">
            <a:noAutofit/>
          </a:bodyPr>
          <a:lstStyle/>
          <a:p>
            <a:pPr algn="ct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モビリティの進展を踏まえたまちづくり</a:t>
            </a:r>
            <a:r>
              <a:rPr lang="en-US" altLang="ja-JP" sz="1200" dirty="0">
                <a:solidFill>
                  <a:prstClr val="black"/>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p:txBody>
      </p:sp>
      <p:pic>
        <p:nvPicPr>
          <p:cNvPr id="19" name="図 18">
            <a:extLst>
              <a:ext uri="{FF2B5EF4-FFF2-40B4-BE49-F238E27FC236}">
                <a16:creationId xmlns:a16="http://schemas.microsoft.com/office/drawing/2014/main" id="{1322F426-9BD6-4C7B-BD3C-8070BC65815A}"/>
              </a:ext>
            </a:extLst>
          </p:cNvPr>
          <p:cNvPicPr>
            <a:picLocks noChangeAspect="1"/>
          </p:cNvPicPr>
          <p:nvPr/>
        </p:nvPicPr>
        <p:blipFill>
          <a:blip r:embed="rId2"/>
          <a:stretch>
            <a:fillRect/>
          </a:stretch>
        </p:blipFill>
        <p:spPr>
          <a:xfrm>
            <a:off x="5526776" y="4422243"/>
            <a:ext cx="3423035" cy="1836000"/>
          </a:xfrm>
          <a:prstGeom prst="rect">
            <a:avLst/>
          </a:prstGeom>
        </p:spPr>
      </p:pic>
      <p:sp>
        <p:nvSpPr>
          <p:cNvPr id="20" name="正方形/長方形 19">
            <a:extLst>
              <a:ext uri="{FF2B5EF4-FFF2-40B4-BE49-F238E27FC236}">
                <a16:creationId xmlns:a16="http://schemas.microsoft.com/office/drawing/2014/main" id="{0EEFD2A6-A487-4373-AF0B-D19E87AA51DC}"/>
              </a:ext>
            </a:extLst>
          </p:cNvPr>
          <p:cNvSpPr/>
          <p:nvPr/>
        </p:nvSpPr>
        <p:spPr>
          <a:xfrm>
            <a:off x="5411463" y="6351083"/>
            <a:ext cx="3861505" cy="252000"/>
          </a:xfrm>
          <a:prstGeom prst="rect">
            <a:avLst/>
          </a:prstGeom>
          <a:solidFill>
            <a:schemeClr val="bg1"/>
          </a:solidFill>
        </p:spPr>
        <p:txBody>
          <a:bodyPr wrap="square">
            <a:spAutoFit/>
          </a:bodyPr>
          <a:lstStyle/>
          <a:p>
            <a:r>
              <a:rPr lang="ja-JP" altLang="en-US" sz="1000" spc="-40" dirty="0"/>
              <a:t>出典：「</a:t>
            </a:r>
            <a:r>
              <a:rPr lang="en-US" altLang="ja-JP" sz="1000" spc="-40" dirty="0"/>
              <a:t>2040</a:t>
            </a:r>
            <a:r>
              <a:rPr lang="ja-JP" altLang="en-US" sz="1000" spc="-40" dirty="0"/>
              <a:t>年、道路の景色が変わる」国土交通省（令和２年） </a:t>
            </a:r>
            <a:endParaRPr lang="en-US" altLang="ja-JP" sz="1000" spc="-40" dirty="0"/>
          </a:p>
        </p:txBody>
      </p:sp>
      <p:sp>
        <p:nvSpPr>
          <p:cNvPr id="13" name="正方形/長方形 12"/>
          <p:cNvSpPr/>
          <p:nvPr/>
        </p:nvSpPr>
        <p:spPr>
          <a:xfrm>
            <a:off x="1040826" y="6488818"/>
            <a:ext cx="3123760" cy="307777"/>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lang="ja-JP" altLang="en-US" sz="1000" kern="0" dirty="0" smtClean="0">
                <a:latin typeface="+mn-ea"/>
                <a:cs typeface="Meiryo UI" panose="020B0604030504040204" pitchFamily="50" charset="-128"/>
              </a:rPr>
              <a:t>船場エリア複合公共施設</a:t>
            </a:r>
            <a:r>
              <a:rPr kumimoji="0" lang="ja-JP" altLang="en-US" sz="1000" kern="0" dirty="0" smtClean="0">
                <a:latin typeface="+mn-ea"/>
                <a:cs typeface="Meiryo UI" panose="020B0604030504040204" pitchFamily="50" charset="-128"/>
              </a:rPr>
              <a:t>（箕面</a:t>
            </a:r>
            <a:r>
              <a:rPr kumimoji="0" lang="ja-JP" altLang="en-US" sz="1000" kern="0" dirty="0">
                <a:latin typeface="+mn-ea"/>
                <a:cs typeface="Meiryo UI" panose="020B0604030504040204" pitchFamily="50" charset="-128"/>
              </a:rPr>
              <a:t>船場阪大前駅</a:t>
            </a:r>
            <a:r>
              <a:rPr kumimoji="0" lang="zh-TW" altLang="en-US" sz="1000" kern="0" dirty="0" smtClean="0">
                <a:latin typeface="游ゴシック" panose="020B0400000000000000" pitchFamily="50" charset="-128"/>
                <a:ea typeface="游ゴシック" panose="020B0400000000000000" pitchFamily="50" charset="-128"/>
                <a:cs typeface="Meiryo UI" panose="020B0604030504040204" pitchFamily="50" charset="-128"/>
              </a:rPr>
              <a:t>周辺</a:t>
            </a:r>
            <a:r>
              <a:rPr lang="ja-JP" altLang="en-US" sz="1000" kern="0" dirty="0" smtClean="0">
                <a:latin typeface="游ゴシック" panose="020B0400000000000000" pitchFamily="50" charset="-128"/>
                <a:ea typeface="游ゴシック" panose="020B0400000000000000" pitchFamily="50" charset="-128"/>
                <a:cs typeface="Meiryo UI" panose="020B0604030504040204" pitchFamily="50" charset="-128"/>
              </a:rPr>
              <a:t>）</a:t>
            </a:r>
            <a:endParaRPr lang="en-US" altLang="ja-JP" sz="1000" kern="0" dirty="0" smtClean="0">
              <a:latin typeface="游ゴシック" panose="020B0400000000000000" pitchFamily="50" charset="-128"/>
              <a:ea typeface="游ゴシック" panose="020B0400000000000000" pitchFamily="50" charset="-128"/>
              <a:cs typeface="Meiryo UI" panose="020B0604030504040204" pitchFamily="50" charset="-128"/>
            </a:endParaRPr>
          </a:p>
          <a:p>
            <a:pPr lvl="0" algn="ctr" defTabSz="830796" fontAlgn="base">
              <a:spcBef>
                <a:spcPct val="0"/>
              </a:spcBef>
              <a:spcAft>
                <a:spcPct val="0"/>
              </a:spcAft>
              <a:defRPr/>
            </a:pPr>
            <a:r>
              <a:rPr kumimoji="0" lang="en-US" altLang="ja-JP" sz="1000" kern="0" dirty="0" smtClean="0">
                <a:latin typeface="+mn-ea"/>
                <a:cs typeface="Meiryo UI" panose="020B0604030504040204" pitchFamily="50" charset="-128"/>
              </a:rPr>
              <a:t>※</a:t>
            </a:r>
            <a:r>
              <a:rPr kumimoji="0" lang="ja-JP" altLang="en-US" sz="1000" kern="0" dirty="0" smtClean="0">
                <a:latin typeface="+mn-ea"/>
                <a:cs typeface="Meiryo UI" panose="020B0604030504040204" pitchFamily="50" charset="-128"/>
              </a:rPr>
              <a:t>箕面市提供</a:t>
            </a:r>
            <a:endParaRPr kumimoji="0" lang="en-US" altLang="zh-TW" sz="1000" kern="0" dirty="0">
              <a:latin typeface="+mn-ea"/>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5080746" y="2080781"/>
            <a:ext cx="4391244" cy="1436329"/>
          </a:xfrm>
          <a:prstGeom prst="rect">
            <a:avLst/>
          </a:prstGeom>
        </p:spPr>
      </p:pic>
      <p:sp>
        <p:nvSpPr>
          <p:cNvPr id="16" name="正方形/長方形 15">
            <a:extLst>
              <a:ext uri="{FF2B5EF4-FFF2-40B4-BE49-F238E27FC236}">
                <a16:creationId xmlns:a16="http://schemas.microsoft.com/office/drawing/2014/main" id="{0EEFD2A6-A487-4373-AF0B-D19E87AA51DC}"/>
              </a:ext>
            </a:extLst>
          </p:cNvPr>
          <p:cNvSpPr/>
          <p:nvPr/>
        </p:nvSpPr>
        <p:spPr>
          <a:xfrm>
            <a:off x="5602976" y="3529475"/>
            <a:ext cx="3861505" cy="246221"/>
          </a:xfrm>
          <a:prstGeom prst="rect">
            <a:avLst/>
          </a:prstGeom>
          <a:solidFill>
            <a:schemeClr val="bg1"/>
          </a:solidFill>
        </p:spPr>
        <p:txBody>
          <a:bodyPr wrap="square">
            <a:spAutoFit/>
          </a:bodyPr>
          <a:lstStyle/>
          <a:p>
            <a:pPr algn="r"/>
            <a:r>
              <a:rPr lang="ja-JP" altLang="en-US" sz="1000" spc="-40" dirty="0"/>
              <a:t>出典：</a:t>
            </a:r>
            <a:r>
              <a:rPr lang="ja-JP" altLang="en-US" sz="1000" spc="-40" dirty="0" smtClean="0"/>
              <a:t>「第二京阪沿道まちづくり方針」 </a:t>
            </a:r>
            <a:endParaRPr lang="en-US" altLang="ja-JP" sz="1000" spc="-40" dirty="0"/>
          </a:p>
        </p:txBody>
      </p:sp>
      <p:pic>
        <p:nvPicPr>
          <p:cNvPr id="7" name="図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8511" y="5558039"/>
            <a:ext cx="3932550" cy="912791"/>
          </a:xfrm>
          <a:prstGeom prst="rect">
            <a:avLst/>
          </a:prstGeom>
          <a:solidFill>
            <a:schemeClr val="bg1"/>
          </a:solidFill>
        </p:spPr>
      </p:pic>
      <p:pic>
        <p:nvPicPr>
          <p:cNvPr id="6" name="図 5"/>
          <p:cNvPicPr>
            <a:picLocks noChangeAspect="1"/>
          </p:cNvPicPr>
          <p:nvPr/>
        </p:nvPicPr>
        <p:blipFill>
          <a:blip r:embed="rId5"/>
          <a:stretch>
            <a:fillRect/>
          </a:stretch>
        </p:blipFill>
        <p:spPr>
          <a:xfrm>
            <a:off x="1667014" y="2036271"/>
            <a:ext cx="2185000" cy="3564000"/>
          </a:xfrm>
          <a:prstGeom prst="rect">
            <a:avLst/>
          </a:prstGeom>
        </p:spPr>
      </p:pic>
    </p:spTree>
    <p:extLst>
      <p:ext uri="{BB962C8B-B14F-4D97-AF65-F5344CB8AC3E}">
        <p14:creationId xmlns:p14="http://schemas.microsoft.com/office/powerpoint/2010/main" val="27286210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4150</TotalTime>
  <Words>5047</Words>
  <Application>Microsoft Office PowerPoint</Application>
  <PresentationFormat>A4 210 x 297 mm</PresentationFormat>
  <Paragraphs>380</Paragraphs>
  <Slides>23</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23</vt:i4>
      </vt:variant>
    </vt:vector>
  </HeadingPairs>
  <TitlesOfParts>
    <vt:vector size="37" baseType="lpstr">
      <vt:lpstr>Meiryo UI</vt:lpstr>
      <vt:lpstr>ＭＳ Ｐゴシック</vt:lpstr>
      <vt:lpstr>ＭＳ 明朝</vt:lpstr>
      <vt:lpstr>新細明體</vt:lpstr>
      <vt:lpstr>UD デジタル 教科書体 NK-B</vt:lpstr>
      <vt:lpstr>UD デジタル 教科書体 NK-R</vt:lpstr>
      <vt:lpstr>メイリオ</vt:lpstr>
      <vt:lpstr>游ゴシック</vt:lpstr>
      <vt:lpstr>游ゴシック Light</vt:lpstr>
      <vt:lpstr>Arial</vt:lpstr>
      <vt:lpstr>Calibri</vt:lpstr>
      <vt:lpstr>Calibri Light</vt:lpstr>
      <vt:lpstr>Times New Roman</vt:lpstr>
      <vt:lpstr>Office テーマ</vt:lpstr>
      <vt:lpstr>新しいまちづくりのグランドデザインの策定に向けて</vt:lpstr>
      <vt:lpstr>PowerPoint プレゼンテーション</vt:lpstr>
      <vt:lpstr>（１）新しいまちづくりのグランドデザインの策定の背景・目的</vt:lpstr>
      <vt:lpstr>（２）策定に当たって考慮すべき事項</vt:lpstr>
      <vt:lpstr>（３）検討項目の現状</vt:lpstr>
      <vt:lpstr>（３）検討項目の現状　①国際競争力を備えた広域経済交流圏の形成</vt:lpstr>
      <vt:lpstr>（３）検討項目の現状　②国際的な大都市に相応しい拠点エリアと魅力形成</vt:lpstr>
      <vt:lpstr>（３）検討項目の現状　③府内各地域の中核となる拠点形成と特色あるまちづくりの推進</vt:lpstr>
      <vt:lpstr>（３）検討項目の現状　　④交通インフラとの連携</vt:lpstr>
      <vt:lpstr>（３）検討項目の現状　⑤新しい生活スタイルの先導、超高齢社会に対応したまちづくり・住環境の整備</vt:lpstr>
      <vt:lpstr>（３）検討項目の現状　⑥広域連携による地域活性化</vt:lpstr>
      <vt:lpstr>（３）検討項目の現状　　⑦持続可能で災害に強く、安全・安心な都市の形成</vt:lpstr>
      <vt:lpstr>（３）検討項目の現状　　⑧都市のストック・ポテンシャルの活用</vt:lpstr>
      <vt:lpstr>（４）関係者との意見交換</vt:lpstr>
      <vt:lpstr>（４）関係者との意見交換　～学識経験者～</vt:lpstr>
      <vt:lpstr>（４）関係者との意見交換　～経済団体・民間事業者～</vt:lpstr>
      <vt:lpstr>（４）関係者との意見交換　～市町村～</vt:lpstr>
      <vt:lpstr>PowerPoint プレゼンテーション</vt:lpstr>
      <vt:lpstr>（１）国土から見た大阪都市圏の位置づけ</vt:lpstr>
      <vt:lpstr>（２）府域のまちづくりに関する意見</vt:lpstr>
      <vt:lpstr>（３）これまでの検討を踏まえたグランドデザインの大きな方向性</vt:lpstr>
      <vt:lpstr>（４）論点１　府域の都市構造及び拠点形成の方向性</vt:lpstr>
      <vt:lpstr>（５）論点２　大都市近郊の立地ポテンシャル等を活かした新しい郊外の姿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岩田　賢治</dc:creator>
  <cp:lastModifiedBy>堀内　稚子</cp:lastModifiedBy>
  <cp:revision>540</cp:revision>
  <cp:lastPrinted>2021-12-21T06:39:14Z</cp:lastPrinted>
  <dcterms:created xsi:type="dcterms:W3CDTF">2021-09-16T01:29:10Z</dcterms:created>
  <dcterms:modified xsi:type="dcterms:W3CDTF">2021-12-24T06:28:03Z</dcterms:modified>
</cp:coreProperties>
</file>