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p:scale>
          <a:sx n="75" d="100"/>
          <a:sy n="75" d="100"/>
        </p:scale>
        <p:origin x="1854" y="-1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54597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63308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33319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287853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3820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29671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9703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30725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113487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421969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2021/10/4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1829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8EF2317-9BF4-44F1-A000-4B771EB59D0B}" type="datetimeFigureOut">
              <a:rPr kumimoji="1" lang="ja-JP" altLang="en-US" smtClean="0"/>
              <a:t>2021/10/4</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1EEC67-613C-4646-8F4E-ED19BE4D6299}" type="slidenum">
              <a:rPr kumimoji="1" lang="ja-JP" altLang="en-US" smtClean="0"/>
              <a:t>‹#›</a:t>
            </a:fld>
            <a:endParaRPr kumimoji="1" lang="ja-JP" altLang="en-US" dirty="0"/>
          </a:p>
        </p:txBody>
      </p:sp>
    </p:spTree>
    <p:extLst>
      <p:ext uri="{BB962C8B-B14F-4D97-AF65-F5344CB8AC3E}">
        <p14:creationId xmlns:p14="http://schemas.microsoft.com/office/powerpoint/2010/main" val="26215867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microsoft.com/office/2007/relationships/hdphoto" Target="../media/hdphoto3.wdp"/><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5" Type="http://schemas.microsoft.com/office/2007/relationships/hdphoto" Target="../media/hdphoto2.wdp"/><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3.jpeg"/><Relationship Id="rId9" Type="http://schemas.microsoft.com/office/2007/relationships/hdphoto" Target="../media/hdphoto1.wdp"/><Relationship Id="rId14" Type="http://schemas.openxmlformats.org/officeDocument/2006/relationships/image" Target="../media/image12.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グループ化 91"/>
          <p:cNvGrpSpPr/>
          <p:nvPr/>
        </p:nvGrpSpPr>
        <p:grpSpPr>
          <a:xfrm>
            <a:off x="63420" y="857210"/>
            <a:ext cx="6662396" cy="9002047"/>
            <a:chOff x="88783" y="983528"/>
            <a:chExt cx="6662396" cy="8853892"/>
          </a:xfrm>
          <a:solidFill>
            <a:schemeClr val="bg1"/>
          </a:solidFill>
        </p:grpSpPr>
        <p:pic>
          <p:nvPicPr>
            <p:cNvPr id="75" name="図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3" y="983528"/>
              <a:ext cx="2219337" cy="2218737"/>
            </a:xfrm>
            <a:prstGeom prst="rect">
              <a:avLst/>
            </a:prstGeom>
            <a:grpFill/>
          </p:spPr>
        </p:pic>
        <p:pic>
          <p:nvPicPr>
            <p:cNvPr id="77" name="図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8120" y="983528"/>
              <a:ext cx="2219337" cy="2218737"/>
            </a:xfrm>
            <a:prstGeom prst="rect">
              <a:avLst/>
            </a:prstGeom>
            <a:grpFill/>
          </p:spPr>
        </p:pic>
        <p:pic>
          <p:nvPicPr>
            <p:cNvPr id="78" name="図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456" y="983528"/>
              <a:ext cx="2219337" cy="2218737"/>
            </a:xfrm>
            <a:prstGeom prst="rect">
              <a:avLst/>
            </a:prstGeom>
            <a:grpFill/>
          </p:spPr>
        </p:pic>
        <p:pic>
          <p:nvPicPr>
            <p:cNvPr id="79" name="図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7" y="3188089"/>
              <a:ext cx="2219337" cy="2218737"/>
            </a:xfrm>
            <a:prstGeom prst="rect">
              <a:avLst/>
            </a:prstGeom>
            <a:grpFill/>
          </p:spPr>
        </p:pic>
        <p:pic>
          <p:nvPicPr>
            <p:cNvPr id="80" name="図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918" y="3189933"/>
              <a:ext cx="2219337" cy="2218737"/>
            </a:xfrm>
            <a:prstGeom prst="rect">
              <a:avLst/>
            </a:prstGeom>
            <a:grpFill/>
          </p:spPr>
        </p:pic>
        <p:pic>
          <p:nvPicPr>
            <p:cNvPr id="81" name="図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040" y="3189561"/>
              <a:ext cx="2219337" cy="2218737"/>
            </a:xfrm>
            <a:prstGeom prst="rect">
              <a:avLst/>
            </a:prstGeom>
            <a:grpFill/>
          </p:spPr>
        </p:pic>
        <p:pic>
          <p:nvPicPr>
            <p:cNvPr id="82" name="図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97" y="5401791"/>
              <a:ext cx="2219337" cy="2218737"/>
            </a:xfrm>
            <a:prstGeom prst="rect">
              <a:avLst/>
            </a:prstGeom>
            <a:grpFill/>
          </p:spPr>
        </p:pic>
        <p:pic>
          <p:nvPicPr>
            <p:cNvPr id="83" name="図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918" y="5401791"/>
              <a:ext cx="2219337" cy="2218737"/>
            </a:xfrm>
            <a:prstGeom prst="rect">
              <a:avLst/>
            </a:prstGeom>
            <a:grpFill/>
          </p:spPr>
        </p:pic>
        <p:pic>
          <p:nvPicPr>
            <p:cNvPr id="84" name="図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5609" y="5413060"/>
              <a:ext cx="2219337" cy="2218737"/>
            </a:xfrm>
            <a:prstGeom prst="rect">
              <a:avLst/>
            </a:prstGeom>
            <a:grpFill/>
          </p:spPr>
        </p:pic>
        <p:pic>
          <p:nvPicPr>
            <p:cNvPr id="85" name="図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6" y="7618683"/>
              <a:ext cx="2219337" cy="2218737"/>
            </a:xfrm>
            <a:prstGeom prst="rect">
              <a:avLst/>
            </a:prstGeom>
            <a:grpFill/>
          </p:spPr>
        </p:pic>
        <p:pic>
          <p:nvPicPr>
            <p:cNvPr id="86" name="図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918" y="7613647"/>
              <a:ext cx="2219337" cy="2218737"/>
            </a:xfrm>
            <a:prstGeom prst="rect">
              <a:avLst/>
            </a:prstGeom>
            <a:grpFill/>
          </p:spPr>
        </p:pic>
        <p:pic>
          <p:nvPicPr>
            <p:cNvPr id="87" name="図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842" y="7608611"/>
              <a:ext cx="2219337" cy="2218737"/>
            </a:xfrm>
            <a:prstGeom prst="rect">
              <a:avLst/>
            </a:prstGeom>
            <a:grpFill/>
          </p:spPr>
        </p:pic>
      </p:grpSp>
      <p:sp>
        <p:nvSpPr>
          <p:cNvPr id="28" name="正方形/長方形 27"/>
          <p:cNvSpPr/>
          <p:nvPr/>
        </p:nvSpPr>
        <p:spPr>
          <a:xfrm>
            <a:off x="59016" y="487020"/>
            <a:ext cx="6717544" cy="9372237"/>
          </a:xfrm>
          <a:prstGeom prst="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AutoShape 1"/>
          <p:cNvSpPr>
            <a:spLocks noChangeArrowheads="1"/>
          </p:cNvSpPr>
          <p:nvPr/>
        </p:nvSpPr>
        <p:spPr bwMode="auto">
          <a:xfrm>
            <a:off x="21431" y="34244"/>
            <a:ext cx="6817520" cy="1026777"/>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dirty="0">
                <a:solidFill>
                  <a:srgbClr val="000000"/>
                </a:solidFill>
                <a:latin typeface="ＭＳ 明朝"/>
                <a:ea typeface="ＭＳ 明朝"/>
              </a:rPr>
              <a:t>　　　　　　　</a:t>
            </a:r>
          </a:p>
        </p:txBody>
      </p:sp>
      <p:pic>
        <p:nvPicPr>
          <p:cNvPr id="5" name="図 4"/>
          <p:cNvPicPr>
            <a:picLocks noChangeAspect="1"/>
          </p:cNvPicPr>
          <p:nvPr/>
        </p:nvPicPr>
        <p:blipFill>
          <a:blip r:embed="rId3"/>
          <a:stretch>
            <a:fillRect/>
          </a:stretch>
        </p:blipFill>
        <p:spPr>
          <a:xfrm>
            <a:off x="189559" y="235396"/>
            <a:ext cx="1043386" cy="650033"/>
          </a:xfrm>
          <a:prstGeom prst="rect">
            <a:avLst/>
          </a:prstGeom>
        </p:spPr>
      </p:pic>
      <p:sp>
        <p:nvSpPr>
          <p:cNvPr id="6" name="WordArt 5"/>
          <p:cNvSpPr>
            <a:spLocks noChangeArrowheads="1" noChangeShapeType="1" noTextEdit="1"/>
          </p:cNvSpPr>
          <p:nvPr/>
        </p:nvSpPr>
        <p:spPr bwMode="auto">
          <a:xfrm>
            <a:off x="1086606" y="214110"/>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 安まち通信</a:t>
            </a:r>
          </a:p>
        </p:txBody>
      </p:sp>
      <p:graphicFrame>
        <p:nvGraphicFramePr>
          <p:cNvPr id="8" name="表 7"/>
          <p:cNvGraphicFramePr>
            <a:graphicFrameLocks noGrp="1"/>
          </p:cNvGraphicFramePr>
          <p:nvPr>
            <p:extLst>
              <p:ext uri="{D42A27DB-BD31-4B8C-83A1-F6EECF244321}">
                <p14:modId xmlns:p14="http://schemas.microsoft.com/office/powerpoint/2010/main" val="1710154682"/>
              </p:ext>
            </p:extLst>
          </p:nvPr>
        </p:nvGraphicFramePr>
        <p:xfrm>
          <a:off x="5040230" y="186109"/>
          <a:ext cx="1710949" cy="71392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令和３年</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１０月４日</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900" dirty="0" smtClean="0">
                          <a:latin typeface="HG丸ｺﾞｼｯｸM-PRO" panose="020F0600000000000000" pitchFamily="50" charset="-128"/>
                          <a:ea typeface="HG丸ｺﾞｼｯｸM-PRO" panose="020F0600000000000000" pitchFamily="50" charset="-128"/>
                        </a:rPr>
                        <a:t>令和３年度　第８号</a:t>
                      </a:r>
                      <a:endParaRPr kumimoji="1" lang="ja-JP" altLang="en-US" sz="90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73739" y="2327179"/>
            <a:ext cx="6674145" cy="1754326"/>
          </a:xfrm>
          <a:prstGeom prst="rect">
            <a:avLst/>
          </a:prstGeom>
          <a:blipFill>
            <a:blip r:embed="rId4"/>
            <a:tile tx="0" ty="0" sx="100000" sy="100000" flip="none" algn="tl"/>
          </a:blipFill>
        </p:spPr>
        <p:txBody>
          <a:bodyPr wrap="square" rtlCol="0">
            <a:spAutoFit/>
          </a:bodyPr>
          <a:lstStyle/>
          <a:p>
            <a:pPr algn="dist"/>
            <a:r>
              <a:rPr kumimoji="1" lang="ja-JP" altLang="en-US" dirty="0" smtClean="0">
                <a:latin typeface="HGS創英角ﾎﾟｯﾌﾟ体" panose="040B0A00000000000000" pitchFamily="50" charset="-128"/>
                <a:ea typeface="HGS創英角ﾎﾟｯﾌﾟ体" panose="040B0A00000000000000" pitchFamily="50" charset="-128"/>
              </a:rPr>
              <a:t>　このたび、大阪府安全なまちづくり推進会議会長の知事及び大阪府安全なまちづくり大使の西川ファミリーに</a:t>
            </a:r>
            <a:endParaRPr kumimoji="1" lang="en-US" altLang="ja-JP" dirty="0" smtClean="0">
              <a:latin typeface="HGS創英角ﾎﾟｯﾌﾟ体" panose="040B0A00000000000000" pitchFamily="50" charset="-128"/>
              <a:ea typeface="HGS創英角ﾎﾟｯﾌﾟ体" panose="040B0A00000000000000" pitchFamily="50" charset="-128"/>
            </a:endParaRPr>
          </a:p>
          <a:p>
            <a:pPr algn="dist"/>
            <a:r>
              <a:rPr kumimoji="1" lang="ja-JP" altLang="en-US" dirty="0" smtClean="0">
                <a:latin typeface="HGS創英角ﾎﾟｯﾌﾟ体" panose="040B0A00000000000000" pitchFamily="50" charset="-128"/>
                <a:ea typeface="HGS創英角ﾎﾟｯﾌﾟ体" panose="040B0A00000000000000" pitchFamily="50" charset="-128"/>
              </a:rPr>
              <a:t>ご協力を頂き、大阪府安全なまちづくり推進会議構成員の皆様等に向けた防犯啓発動画を作成しました。</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a:latin typeface="HGS創英角ﾎﾟｯﾌﾟ体" panose="040B0A00000000000000" pitchFamily="50" charset="-128"/>
                <a:ea typeface="HGS創英角ﾎﾟｯﾌﾟ体" panose="040B0A00000000000000" pitchFamily="50" charset="-128"/>
              </a:rPr>
              <a:t>　</a:t>
            </a:r>
            <a:r>
              <a:rPr kumimoji="1" lang="ja-JP" altLang="en-US" dirty="0" smtClean="0">
                <a:latin typeface="HGS創英角ﾎﾟｯﾌﾟ体" panose="040B0A00000000000000" pitchFamily="50" charset="-128"/>
                <a:ea typeface="HGS創英角ﾎﾟｯﾌﾟ体" panose="040B0A00000000000000" pitchFamily="50" charset="-128"/>
              </a:rPr>
              <a:t>この機会に、動画のご視聴やご活用をよろしくお願いいたします。</a:t>
            </a:r>
            <a:endParaRPr kumimoji="1" lang="en-US" altLang="ja-JP" dirty="0" smtClean="0">
              <a:latin typeface="HGS創英角ﾎﾟｯﾌﾟ体" panose="040B0A00000000000000" pitchFamily="50" charset="-128"/>
              <a:ea typeface="HGS創英角ﾎﾟｯﾌﾟ体" panose="040B0A00000000000000" pitchFamily="50" charset="-128"/>
            </a:endParaRPr>
          </a:p>
        </p:txBody>
      </p:sp>
      <p:sp>
        <p:nvSpPr>
          <p:cNvPr id="2" name="テキスト ボックス 1"/>
          <p:cNvSpPr txBox="1"/>
          <p:nvPr/>
        </p:nvSpPr>
        <p:spPr>
          <a:xfrm>
            <a:off x="73539" y="958924"/>
            <a:ext cx="6678379" cy="1384995"/>
          </a:xfrm>
          <a:prstGeom prst="rect">
            <a:avLst/>
          </a:prstGeom>
          <a:solidFill>
            <a:schemeClr val="bg1">
              <a:alpha val="70000"/>
            </a:schemeClr>
          </a:solidFill>
        </p:spPr>
        <p:txBody>
          <a:bodyPr wrap="square" rtlCol="0">
            <a:spAutoFit/>
          </a:bodyPr>
          <a:lstStyle/>
          <a:p>
            <a:r>
              <a:rPr kumimoji="1" lang="ja-JP" altLang="en-US" sz="3600" b="1" dirty="0" smtClean="0">
                <a:latin typeface="HGS創英角ﾎﾟｯﾌﾟ体" panose="040B0A00000000000000" pitchFamily="50" charset="-128"/>
                <a:ea typeface="HGS創英角ﾎﾟｯﾌﾟ体" panose="040B0A00000000000000" pitchFamily="50" charset="-128"/>
              </a:rPr>
              <a:t>防犯啓発</a:t>
            </a:r>
            <a:r>
              <a:rPr kumimoji="1" lang="ja-JP" altLang="en-US" sz="2800" b="1" dirty="0" smtClean="0">
                <a:latin typeface="HGS創英角ﾎﾟｯﾌﾟ体" panose="040B0A00000000000000" pitchFamily="50" charset="-128"/>
                <a:ea typeface="HGS創英角ﾎﾟｯﾌﾟ体" panose="040B0A00000000000000" pitchFamily="50" charset="-128"/>
              </a:rPr>
              <a:t>に</a:t>
            </a:r>
            <a:r>
              <a:rPr kumimoji="1" lang="ja-JP" altLang="en-US" sz="3600" b="1" dirty="0" smtClean="0">
                <a:latin typeface="HGS創英角ﾎﾟｯﾌﾟ体" panose="040B0A00000000000000" pitchFamily="50" charset="-128"/>
                <a:ea typeface="HGS創英角ﾎﾟｯﾌﾟ体" panose="040B0A00000000000000" pitchFamily="50" charset="-128"/>
              </a:rPr>
              <a:t>向</a:t>
            </a:r>
            <a:r>
              <a:rPr kumimoji="1" lang="ja-JP" altLang="en-US" sz="3200" b="1" dirty="0" smtClean="0">
                <a:latin typeface="HGS創英角ﾎﾟｯﾌﾟ体" panose="040B0A00000000000000" pitchFamily="50" charset="-128"/>
                <a:ea typeface="HGS創英角ﾎﾟｯﾌﾟ体" panose="040B0A00000000000000" pitchFamily="50" charset="-128"/>
              </a:rPr>
              <a:t>けた</a:t>
            </a:r>
            <a:endParaRPr kumimoji="1" lang="en-US" altLang="ja-JP" sz="3200" b="1" u="sng" dirty="0" smtClean="0">
              <a:latin typeface="HGS創英角ﾎﾟｯﾌﾟ体" panose="040B0A00000000000000" pitchFamily="50" charset="-128"/>
              <a:ea typeface="HGS創英角ﾎﾟｯﾌﾟ体" panose="040B0A00000000000000" pitchFamily="50" charset="-128"/>
            </a:endParaRPr>
          </a:p>
          <a:p>
            <a:r>
              <a:rPr kumimoji="1" lang="ja-JP" altLang="en-US" sz="4800" b="1" dirty="0" smtClean="0">
                <a:solidFill>
                  <a:srgbClr val="FF0000"/>
                </a:solidFill>
                <a:latin typeface="HGS創英角ﾎﾟｯﾌﾟ体" panose="040B0A00000000000000" pitchFamily="50" charset="-128"/>
                <a:ea typeface="HGS創英角ﾎﾟｯﾌﾟ体" panose="040B0A00000000000000" pitchFamily="50" charset="-128"/>
              </a:rPr>
              <a:t> 動画</a:t>
            </a:r>
            <a:r>
              <a:rPr kumimoji="1" lang="ja-JP" altLang="en-US" sz="4000" b="1" dirty="0" smtClean="0">
                <a:latin typeface="HGS創英角ﾎﾟｯﾌﾟ体" panose="040B0A00000000000000" pitchFamily="50" charset="-128"/>
                <a:ea typeface="HGS創英角ﾎﾟｯﾌﾟ体" panose="040B0A00000000000000" pitchFamily="50" charset="-128"/>
              </a:rPr>
              <a:t>を</a:t>
            </a:r>
            <a:r>
              <a:rPr kumimoji="1" lang="ja-JP" altLang="en-US" sz="4800" b="1" dirty="0" smtClean="0">
                <a:solidFill>
                  <a:srgbClr val="FF0000"/>
                </a:solidFill>
                <a:latin typeface="HGS創英角ﾎﾟｯﾌﾟ体" panose="040B0A00000000000000" pitchFamily="50" charset="-128"/>
                <a:ea typeface="HGS創英角ﾎﾟｯﾌﾟ体" panose="040B0A00000000000000" pitchFamily="50" charset="-128"/>
              </a:rPr>
              <a:t>作成</a:t>
            </a:r>
            <a:r>
              <a:rPr kumimoji="1" lang="ja-JP" altLang="en-US" sz="4000" b="1" dirty="0" smtClean="0">
                <a:latin typeface="HGS創英角ﾎﾟｯﾌﾟ体" panose="040B0A00000000000000" pitchFamily="50" charset="-128"/>
                <a:ea typeface="HGS創英角ﾎﾟｯﾌﾟ体" panose="040B0A00000000000000" pitchFamily="50" charset="-128"/>
              </a:rPr>
              <a:t>しました！</a:t>
            </a:r>
            <a:endParaRPr kumimoji="1" lang="ja-JP" altLang="en-US" sz="3200" b="1" dirty="0">
              <a:latin typeface="HGS創英角ﾎﾟｯﾌﾟ体" panose="040B0A00000000000000" pitchFamily="50" charset="-128"/>
              <a:ea typeface="HGS創英角ﾎﾟｯﾌﾟ体" panose="040B0A00000000000000" pitchFamily="50" charset="-128"/>
            </a:endParaRPr>
          </a:p>
        </p:txBody>
      </p:sp>
      <p:grpSp>
        <p:nvGrpSpPr>
          <p:cNvPr id="25" name="グループ化 24"/>
          <p:cNvGrpSpPr/>
          <p:nvPr/>
        </p:nvGrpSpPr>
        <p:grpSpPr>
          <a:xfrm>
            <a:off x="3533266" y="8821913"/>
            <a:ext cx="3148341" cy="830997"/>
            <a:chOff x="-3335094" y="8071552"/>
            <a:chExt cx="3148341" cy="604811"/>
          </a:xfrm>
        </p:grpSpPr>
        <p:sp>
          <p:nvSpPr>
            <p:cNvPr id="103" name="テキスト ボックス 102"/>
            <p:cNvSpPr txBox="1"/>
            <p:nvPr/>
          </p:nvSpPr>
          <p:spPr>
            <a:xfrm>
              <a:off x="-3335094" y="8071552"/>
              <a:ext cx="3148341" cy="604811"/>
            </a:xfrm>
            <a:prstGeom prst="rect">
              <a:avLst/>
            </a:prstGeom>
            <a:solidFill>
              <a:schemeClr val="bg1">
                <a:alpha val="70000"/>
              </a:schemeClr>
            </a:solidFill>
            <a:ln w="38100">
              <a:solidFill>
                <a:schemeClr val="accent1">
                  <a:lumMod val="75000"/>
                </a:schemeClr>
              </a:solidFill>
            </a:ln>
          </p:spPr>
          <p:txBody>
            <a:bodyPr wrap="square" rtlCol="0">
              <a:spAutoFit/>
            </a:bodyPr>
            <a:lstStyle/>
            <a:p>
              <a:r>
                <a:rPr kumimoji="1" lang="ja-JP" altLang="en-US" sz="1200" b="1" dirty="0" smtClean="0">
                  <a:latin typeface="HGS創英角ﾎﾟｯﾌﾟ体" panose="040B0A00000000000000" pitchFamily="50" charset="-128"/>
                  <a:ea typeface="HGS創英角ﾎﾟｯﾌﾟ体" panose="040B0A00000000000000" pitchFamily="50" charset="-128"/>
                </a:rPr>
                <a:t>　　　　　　　　</a:t>
              </a:r>
              <a:r>
                <a:rPr kumimoji="1" lang="en-US" altLang="ja-JP" sz="1200" b="1" dirty="0" smtClean="0">
                  <a:latin typeface="HGS創英角ﾎﾟｯﾌﾟ体" panose="040B0A00000000000000" pitchFamily="50" charset="-128"/>
                  <a:ea typeface="HGS創英角ﾎﾟｯﾌﾟ体" panose="040B0A00000000000000" pitchFamily="50" charset="-128"/>
                </a:rPr>
                <a:t>Twitter</a:t>
              </a:r>
            </a:p>
            <a:p>
              <a:r>
                <a:rPr kumimoji="1" lang="ja-JP" altLang="en-US" sz="1200" b="1" dirty="0">
                  <a:latin typeface="HGS創英角ﾎﾟｯﾌﾟ体" panose="040B0A00000000000000" pitchFamily="50" charset="-128"/>
                  <a:ea typeface="HGS創英角ﾎﾟｯﾌﾟ体" panose="040B0A00000000000000" pitchFamily="50" charset="-128"/>
                </a:rPr>
                <a:t>　</a:t>
              </a:r>
              <a:r>
                <a:rPr kumimoji="1" lang="ja-JP" altLang="en-US" sz="1200" b="1" dirty="0" smtClean="0">
                  <a:latin typeface="HGS創英角ﾎﾟｯﾌﾟ体" panose="040B0A00000000000000" pitchFamily="50" charset="-128"/>
                  <a:ea typeface="HGS創英角ﾎﾟｯﾌﾟ体" panose="040B0A00000000000000" pitchFamily="50" charset="-128"/>
                </a:rPr>
                <a:t>　　　　　　　　 ・</a:t>
              </a:r>
              <a:endParaRPr kumimoji="1" lang="en-US" altLang="ja-JP" sz="1200" b="1" dirty="0" smtClean="0">
                <a:latin typeface="HGS創英角ﾎﾟｯﾌﾟ体" panose="040B0A00000000000000" pitchFamily="50" charset="-128"/>
                <a:ea typeface="HGS創英角ﾎﾟｯﾌﾟ体" panose="040B0A00000000000000" pitchFamily="50" charset="-128"/>
              </a:endParaRPr>
            </a:p>
            <a:p>
              <a:r>
                <a:rPr kumimoji="1" lang="ja-JP" altLang="en-US" sz="1200" dirty="0" smtClean="0">
                  <a:latin typeface="HGS創英角ﾎﾟｯﾌﾟ体" panose="040B0A00000000000000" pitchFamily="50" charset="-128"/>
                  <a:ea typeface="HGS創英角ﾎﾟｯﾌﾟ体" panose="040B0A00000000000000" pitchFamily="50" charset="-128"/>
                </a:rPr>
                <a:t>　　　</a:t>
              </a:r>
              <a:r>
                <a:rPr kumimoji="1" lang="en-US" altLang="ja-JP" sz="1200" dirty="0" smtClean="0">
                  <a:latin typeface="HGS創英角ﾎﾟｯﾌﾟ体" panose="040B0A00000000000000" pitchFamily="50" charset="-128"/>
                  <a:ea typeface="HGS創英角ﾎﾟｯﾌﾟ体" panose="040B0A00000000000000" pitchFamily="50" charset="-128"/>
                </a:rPr>
                <a:t>【</a:t>
              </a:r>
              <a:r>
                <a:rPr kumimoji="1" lang="ja-JP" altLang="en-US" sz="1200" dirty="0">
                  <a:latin typeface="HGS創英角ﾎﾟｯﾌﾟ体" panose="040B0A00000000000000" pitchFamily="50" charset="-128"/>
                  <a:ea typeface="HGS創英角ﾎﾟｯﾌﾟ体" panose="040B0A00000000000000" pitchFamily="50" charset="-128"/>
                </a:rPr>
                <a:t>公式</a:t>
              </a:r>
              <a:r>
                <a:rPr kumimoji="1" lang="en-US" altLang="ja-JP" sz="1200" dirty="0">
                  <a:latin typeface="HGS創英角ﾎﾟｯﾌﾟ体" panose="040B0A00000000000000" pitchFamily="50" charset="-128"/>
                  <a:ea typeface="HGS創英角ﾎﾟｯﾌﾟ体" panose="040B0A00000000000000" pitchFamily="50" charset="-128"/>
                </a:rPr>
                <a:t>】</a:t>
              </a:r>
              <a:r>
                <a:rPr kumimoji="1" lang="ja-JP" altLang="en-US" sz="1200" dirty="0">
                  <a:latin typeface="HGS創英角ﾎﾟｯﾌﾟ体" panose="040B0A00000000000000" pitchFamily="50" charset="-128"/>
                  <a:ea typeface="HGS創英角ﾎﾟｯﾌﾟ体" panose="040B0A00000000000000" pitchFamily="50" charset="-128"/>
                </a:rPr>
                <a:t>大阪府治安</a:t>
              </a:r>
              <a:r>
                <a:rPr kumimoji="1" lang="ja-JP" altLang="en-US" sz="1200" dirty="0" smtClean="0">
                  <a:latin typeface="HGS創英角ﾎﾟｯﾌﾟ体" panose="040B0A00000000000000" pitchFamily="50" charset="-128"/>
                  <a:ea typeface="HGS創英角ﾎﾟｯﾌﾟ体" panose="040B0A00000000000000" pitchFamily="50" charset="-128"/>
                </a:rPr>
                <a:t>対策課</a:t>
              </a:r>
              <a:endParaRPr kumimoji="1" lang="en-US" altLang="ja-JP" sz="1200" dirty="0" smtClean="0">
                <a:latin typeface="HGS創英角ﾎﾟｯﾌﾟ体" panose="040B0A00000000000000" pitchFamily="50" charset="-128"/>
                <a:ea typeface="HGS創英角ﾎﾟｯﾌﾟ体" panose="040B0A00000000000000" pitchFamily="50" charset="-128"/>
              </a:endParaRPr>
            </a:p>
            <a:p>
              <a:r>
                <a:rPr kumimoji="1" lang="ja-JP" altLang="en-US" sz="1200" dirty="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en-US" altLang="ja-JP" sz="1200" dirty="0" err="1" smtClean="0">
                  <a:latin typeface="HG丸ｺﾞｼｯｸM-PRO" panose="020F0600000000000000" pitchFamily="50" charset="-128"/>
                  <a:ea typeface="HG丸ｺﾞｼｯｸM-PRO" panose="020F0600000000000000" pitchFamily="50" charset="-128"/>
                </a:rPr>
                <a:t>Osaka_chiantai</a:t>
              </a:r>
              <a:endParaRPr kumimoji="1" lang="en-US" altLang="ja-JP" sz="1200" dirty="0">
                <a:latin typeface="HGS創英角ﾎﾟｯﾌﾟ体" panose="040B0A00000000000000" pitchFamily="50" charset="-128"/>
                <a:ea typeface="HGS創英角ﾎﾟｯﾌﾟ体" panose="040B0A00000000000000" pitchFamily="50" charset="-128"/>
              </a:endParaRPr>
            </a:p>
          </p:txBody>
        </p:sp>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380" y="8129609"/>
              <a:ext cx="486180" cy="486180"/>
            </a:xfrm>
            <a:prstGeom prst="ellipse">
              <a:avLst/>
            </a:prstGeom>
            <a:ln w="3175">
              <a:solidFill>
                <a:schemeClr val="tx1"/>
              </a:solidFill>
            </a:ln>
          </p:spPr>
        </p:pic>
        <p:pic>
          <p:nvPicPr>
            <p:cNvPr id="51" name="図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675" y="8129323"/>
              <a:ext cx="486466" cy="486466"/>
            </a:xfrm>
            <a:prstGeom prst="rect">
              <a:avLst/>
            </a:prstGeom>
          </p:spPr>
        </p:pic>
      </p:grpSp>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7650" y="1359584"/>
            <a:ext cx="1271341" cy="980276"/>
          </a:xfrm>
          <a:prstGeom prst="rect">
            <a:avLst/>
          </a:prstGeom>
        </p:spPr>
      </p:pic>
      <p:pic>
        <p:nvPicPr>
          <p:cNvPr id="23" name="図 2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7250" r="100000">
                        <a14:backgroundMark x1="16500" y1="41750" x2="40500" y2="74500"/>
                        <a14:backgroundMark x1="12750" y1="46250" x2="13750" y2="72250"/>
                        <a14:backgroundMark x1="12750" y1="71000" x2="38750" y2="71000"/>
                        <a14:backgroundMark x1="26750" y1="41750" x2="21000" y2="72250"/>
                        <a14:backgroundMark x1="36750" y1="43000" x2="35000" y2="81250"/>
                        <a14:backgroundMark x1="14500" y1="39000" x2="37250" y2="39000"/>
                        <a14:backgroundMark x1="39250" y1="39500" x2="39250" y2="39500"/>
                        <a14:backgroundMark x1="38750" y1="53750" x2="39750" y2="78000"/>
                        <a14:backgroundMark x1="37250" y1="42500" x2="41250" y2="38250"/>
                      </a14:backgroundRemoval>
                    </a14:imgEffect>
                  </a14:imgLayer>
                </a14:imgProps>
              </a:ext>
              <a:ext uri="{28A0092B-C50C-407E-A947-70E740481C1C}">
                <a14:useLocalDpi xmlns:a14="http://schemas.microsoft.com/office/drawing/2010/main" val="0"/>
              </a:ext>
            </a:extLst>
          </a:blip>
          <a:stretch>
            <a:fillRect/>
          </a:stretch>
        </p:blipFill>
        <p:spPr>
          <a:xfrm>
            <a:off x="4180990" y="7616727"/>
            <a:ext cx="1565949" cy="1290335"/>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34026" y="846970"/>
            <a:ext cx="1586420" cy="771048"/>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59" y="7248392"/>
            <a:ext cx="3927810" cy="1857130"/>
          </a:xfrm>
          <a:prstGeom prst="rect">
            <a:avLst/>
          </a:prstGeom>
        </p:spPr>
      </p:pic>
      <p:sp>
        <p:nvSpPr>
          <p:cNvPr id="11" name="正方形/長方形 10"/>
          <p:cNvSpPr/>
          <p:nvPr/>
        </p:nvSpPr>
        <p:spPr>
          <a:xfrm>
            <a:off x="73539" y="6455382"/>
            <a:ext cx="6652277" cy="923330"/>
          </a:xfrm>
          <a:prstGeom prst="rect">
            <a:avLst/>
          </a:prstGeom>
          <a:blipFill>
            <a:blip r:embed="rId4"/>
            <a:tile tx="0" ty="0" sx="100000" sy="100000" flip="none" algn="tl"/>
          </a:blipFill>
        </p:spPr>
        <p:txBody>
          <a:bodyPr wrap="square">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　また</a:t>
            </a:r>
            <a:r>
              <a:rPr kumimoji="1" lang="ja-JP" altLang="en-US" dirty="0">
                <a:latin typeface="HGS創英角ﾎﾟｯﾌﾟ体" panose="040B0A00000000000000" pitchFamily="50" charset="-128"/>
                <a:ea typeface="HGS創英角ﾎﾟｯﾌﾟ体" panose="040B0A00000000000000" pitchFamily="50" charset="-128"/>
              </a:rPr>
              <a:t>、１０月の大阪府安全なまちづくり推進月間の動画</a:t>
            </a:r>
            <a:r>
              <a:rPr kumimoji="1" lang="ja-JP" altLang="en-US" dirty="0" smtClean="0">
                <a:latin typeface="HGS創英角ﾎﾟｯﾌﾟ体" panose="040B0A00000000000000" pitchFamily="50" charset="-128"/>
                <a:ea typeface="HGS創英角ﾎﾟｯﾌﾟ体" panose="040B0A00000000000000" pitchFamily="50" charset="-128"/>
              </a:rPr>
              <a:t>も</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作成し、</a:t>
            </a:r>
            <a:r>
              <a:rPr kumimoji="1" lang="en-US" altLang="ja-JP" dirty="0" smtClean="0">
                <a:latin typeface="HGS創英角ﾎﾟｯﾌﾟ体" panose="040B0A00000000000000" pitchFamily="50" charset="-128"/>
                <a:ea typeface="HGS創英角ﾎﾟｯﾌﾟ体" panose="040B0A00000000000000" pitchFamily="50" charset="-128"/>
              </a:rPr>
              <a:t>Twitter</a:t>
            </a:r>
            <a:r>
              <a:rPr kumimoji="1" lang="ja-JP" altLang="en-US" dirty="0" smtClean="0">
                <a:latin typeface="HGS創英角ﾎﾟｯﾌﾟ体" panose="040B0A00000000000000" pitchFamily="50" charset="-128"/>
                <a:ea typeface="HGS創英角ﾎﾟｯﾌﾟ体" panose="040B0A00000000000000" pitchFamily="50" charset="-128"/>
              </a:rPr>
              <a:t>に掲載していますので、</a:t>
            </a:r>
            <a:r>
              <a:rPr kumimoji="1" lang="ja-JP" altLang="en-US" dirty="0">
                <a:latin typeface="HGS創英角ﾎﾟｯﾌﾟ体" panose="040B0A00000000000000" pitchFamily="50" charset="-128"/>
                <a:ea typeface="HGS創英角ﾎﾟｯﾌﾟ体" panose="040B0A00000000000000" pitchFamily="50" charset="-128"/>
              </a:rPr>
              <a:t>ご一緒にご視聴をお願いします</a:t>
            </a:r>
            <a:r>
              <a:rPr kumimoji="1" lang="ja-JP" altLang="en-US" dirty="0" smtClean="0">
                <a:latin typeface="HGS創英角ﾎﾟｯﾌﾟ体" panose="040B0A00000000000000" pitchFamily="50" charset="-128"/>
                <a:ea typeface="HGS創英角ﾎﾟｯﾌﾟ体" panose="040B0A00000000000000" pitchFamily="50" charset="-128"/>
              </a:rPr>
              <a:t>。</a:t>
            </a:r>
            <a:endParaRPr kumimoji="1" lang="en-US" altLang="ja-JP" dirty="0">
              <a:latin typeface="HGS創英角ﾎﾟｯﾌﾟ体" panose="040B0A00000000000000" pitchFamily="50" charset="-128"/>
              <a:ea typeface="HGS創英角ﾎﾟｯﾌﾟ体" panose="040B0A00000000000000" pitchFamily="50" charset="-128"/>
            </a:endParaRPr>
          </a:p>
        </p:txBody>
      </p:sp>
      <p:grpSp>
        <p:nvGrpSpPr>
          <p:cNvPr id="21" name="グループ化 20"/>
          <p:cNvGrpSpPr/>
          <p:nvPr/>
        </p:nvGrpSpPr>
        <p:grpSpPr>
          <a:xfrm>
            <a:off x="3569654" y="3998696"/>
            <a:ext cx="3156417" cy="1758949"/>
            <a:chOff x="-3284872" y="3971573"/>
            <a:chExt cx="3156417" cy="1758949"/>
          </a:xfrm>
        </p:grpSpPr>
        <p:grpSp>
          <p:nvGrpSpPr>
            <p:cNvPr id="20" name="グループ化 19"/>
            <p:cNvGrpSpPr/>
            <p:nvPr/>
          </p:nvGrpSpPr>
          <p:grpSpPr>
            <a:xfrm>
              <a:off x="-3284872" y="3971573"/>
              <a:ext cx="3156417" cy="1758949"/>
              <a:chOff x="-3284872" y="3971573"/>
              <a:chExt cx="3156417" cy="1758949"/>
            </a:xfrm>
          </p:grpSpPr>
          <p:pic>
            <p:nvPicPr>
              <p:cNvPr id="57" name="図 56">
                <a:extLst>
                  <a:ext uri="{FF2B5EF4-FFF2-40B4-BE49-F238E27FC236}">
                    <a16:creationId xmlns:a16="http://schemas.microsoft.com/office/drawing/2014/main" id="{EF7C389C-FABF-4922-AA8E-38A61D55BEFB}"/>
                  </a:ext>
                </a:extLst>
              </p:cNvPr>
              <p:cNvPicPr>
                <a:picLocks noChangeAspect="1"/>
              </p:cNvPicPr>
              <p:nvPr/>
            </p:nvPicPr>
            <p:blipFill>
              <a:blip r:embed="rId12"/>
              <a:stretch>
                <a:fillRect/>
              </a:stretch>
            </p:blipFill>
            <p:spPr>
              <a:xfrm>
                <a:off x="-3261457" y="3971573"/>
                <a:ext cx="3075823" cy="1476307"/>
              </a:xfrm>
              <a:prstGeom prst="rect">
                <a:avLst/>
              </a:prstGeom>
            </p:spPr>
          </p:pic>
          <p:pic>
            <p:nvPicPr>
              <p:cNvPr id="88" name="図 8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4872" y="4008211"/>
                <a:ext cx="3156417" cy="1722311"/>
              </a:xfrm>
              <a:prstGeom prst="rect">
                <a:avLst/>
              </a:prstGeom>
            </p:spPr>
          </p:pic>
        </p:grpSp>
        <p:sp>
          <p:nvSpPr>
            <p:cNvPr id="89" name="正方形/長方形 88"/>
            <p:cNvSpPr/>
            <p:nvPr/>
          </p:nvSpPr>
          <p:spPr>
            <a:xfrm flipH="1">
              <a:off x="-2662873" y="4072510"/>
              <a:ext cx="1371215" cy="230832"/>
            </a:xfrm>
            <a:prstGeom prst="rect">
              <a:avLst/>
            </a:prstGeom>
          </p:spPr>
          <p:txBody>
            <a:bodyPr wrap="square">
              <a:spAutoFit/>
            </a:bodyPr>
            <a:lstStyle/>
            <a:p>
              <a:r>
                <a:rPr lang="ja-JP" altLang="en-US" sz="900" b="1" dirty="0" smtClean="0"/>
                <a:t>Ⓒ</a:t>
              </a:r>
              <a:r>
                <a:rPr lang="en-US" altLang="ja-JP" sz="900" b="1" dirty="0"/>
                <a:t>2014 </a:t>
              </a:r>
              <a:r>
                <a:rPr lang="ja-JP" altLang="en-US" sz="900" b="1" dirty="0"/>
                <a:t>大阪府も</a:t>
              </a:r>
              <a:r>
                <a:rPr lang="ja-JP" altLang="en-US" sz="900" b="1" dirty="0" err="1"/>
                <a:t>ずやん</a:t>
              </a:r>
              <a:endParaRPr lang="ja-JP" altLang="en-US" sz="900" dirty="0"/>
            </a:p>
          </p:txBody>
        </p:sp>
      </p:grpSp>
      <p:grpSp>
        <p:nvGrpSpPr>
          <p:cNvPr id="29" name="グループ化 28"/>
          <p:cNvGrpSpPr/>
          <p:nvPr/>
        </p:nvGrpSpPr>
        <p:grpSpPr>
          <a:xfrm>
            <a:off x="146078" y="5762938"/>
            <a:ext cx="3148341" cy="646331"/>
            <a:chOff x="-3338841" y="5925703"/>
            <a:chExt cx="3148341" cy="646331"/>
          </a:xfrm>
        </p:grpSpPr>
        <p:sp>
          <p:nvSpPr>
            <p:cNvPr id="102" name="テキスト ボックス 101"/>
            <p:cNvSpPr txBox="1"/>
            <p:nvPr/>
          </p:nvSpPr>
          <p:spPr>
            <a:xfrm>
              <a:off x="-3338841" y="5925703"/>
              <a:ext cx="3148341" cy="646331"/>
            </a:xfrm>
            <a:prstGeom prst="rect">
              <a:avLst/>
            </a:prstGeom>
            <a:solidFill>
              <a:schemeClr val="bg1">
                <a:alpha val="70000"/>
              </a:schemeClr>
            </a:solidFill>
            <a:ln w="38100">
              <a:solidFill>
                <a:schemeClr val="tx1"/>
              </a:solidFill>
            </a:ln>
          </p:spPr>
          <p:txBody>
            <a:bodyPr wrap="square" rtlCol="0">
              <a:spAutoFit/>
            </a:bodyPr>
            <a:lstStyle/>
            <a:p>
              <a:r>
                <a:rPr kumimoji="1" lang="ja-JP" altLang="en-US" sz="1200" b="1" dirty="0" smtClean="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a:t>
              </a:r>
              <a:r>
                <a:rPr kumimoji="1" lang="en-US" altLang="ja-JP" sz="1200" dirty="0" smtClean="0">
                  <a:latin typeface="HGS創英角ﾎﾟｯﾌﾟ体" panose="040B0A00000000000000" pitchFamily="50" charset="-128"/>
                  <a:ea typeface="HGS創英角ﾎﾟｯﾌﾟ体" panose="040B0A00000000000000" pitchFamily="50" charset="-128"/>
                </a:rPr>
                <a:t>YouTube</a:t>
              </a:r>
            </a:p>
            <a:p>
              <a:r>
                <a:rPr kumimoji="1" lang="ja-JP" altLang="en-US" sz="1200" dirty="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a:t>
              </a:r>
              <a:endParaRPr kumimoji="1" lang="en-US" altLang="ja-JP" sz="1200" dirty="0" smtClean="0">
                <a:latin typeface="HGS創英角ﾎﾟｯﾌﾟ体" panose="040B0A00000000000000" pitchFamily="50" charset="-128"/>
                <a:ea typeface="HGS創英角ﾎﾟｯﾌﾟ体" panose="040B0A00000000000000" pitchFamily="50" charset="-128"/>
              </a:endParaRPr>
            </a:p>
            <a:p>
              <a:r>
                <a:rPr kumimoji="1" lang="ja-JP" altLang="en-US" sz="1200" dirty="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大阪府公式チャンネル　　</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pic>
          <p:nvPicPr>
            <p:cNvPr id="54" name="図 53"/>
            <p:cNvPicPr>
              <a:picLocks noChangeAspect="1"/>
            </p:cNvPicPr>
            <p:nvPr/>
          </p:nvPicPr>
          <p:blipFill>
            <a:blip r:embed="rId14">
              <a:extLst>
                <a:ext uri="{BEBA8EAE-BF5A-486C-A8C5-ECC9F3942E4B}">
                  <a14:imgProps xmlns:a14="http://schemas.microsoft.com/office/drawing/2010/main">
                    <a14:imgLayer r:embed="rId15">
                      <a14:imgEffect>
                        <a14:backgroundRemoval t="0" b="92405" l="2804" r="96262">
                          <a14:foregroundMark x1="28972" y1="41772" x2="28972" y2="41772"/>
                          <a14:foregroundMark x1="38318" y1="56962" x2="38318" y2="56962"/>
                          <a14:foregroundMark x1="38318" y1="56962" x2="38318" y2="56962"/>
                          <a14:foregroundMark x1="63551" y1="58228" x2="63551" y2="58228"/>
                          <a14:foregroundMark x1="62617" y1="58228" x2="62617" y2="58228"/>
                          <a14:foregroundMark x1="71028" y1="46835" x2="78505" y2="29114"/>
                          <a14:foregroundMark x1="58879" y1="25316" x2="58879" y2="25316"/>
                          <a14:foregroundMark x1="58879" y1="25316" x2="58879" y2="25316"/>
                          <a14:foregroundMark x1="58879" y1="25316" x2="50467" y2="46835"/>
                        </a14:backgroundRemoval>
                      </a14:imgEffect>
                    </a14:imgLayer>
                  </a14:imgProps>
                </a:ext>
                <a:ext uri="{28A0092B-C50C-407E-A947-70E740481C1C}">
                  <a14:useLocalDpi xmlns:a14="http://schemas.microsoft.com/office/drawing/2010/main" val="0"/>
                </a:ext>
              </a:extLst>
            </a:blip>
            <a:stretch>
              <a:fillRect/>
            </a:stretch>
          </p:blipFill>
          <p:spPr>
            <a:xfrm>
              <a:off x="-3257021" y="6033651"/>
              <a:ext cx="646049" cy="476989"/>
            </a:xfrm>
            <a:prstGeom prst="rect">
              <a:avLst/>
            </a:prstGeom>
          </p:spPr>
        </p:pic>
      </p:grpSp>
      <p:pic>
        <p:nvPicPr>
          <p:cNvPr id="12" name="図 11"/>
          <p:cNvPicPr>
            <a:picLocks noChangeAspect="1"/>
          </p:cNvPicPr>
          <p:nvPr/>
        </p:nvPicPr>
        <p:blipFill>
          <a:blip r:embed="rId16"/>
          <a:stretch>
            <a:fillRect/>
          </a:stretch>
        </p:blipFill>
        <p:spPr>
          <a:xfrm>
            <a:off x="302128" y="7467956"/>
            <a:ext cx="3445796" cy="1243290"/>
          </a:xfrm>
          <a:prstGeom prst="rect">
            <a:avLst/>
          </a:prstGeom>
        </p:spPr>
      </p:pic>
      <p:sp>
        <p:nvSpPr>
          <p:cNvPr id="90" name="テキスト ボックス 89"/>
          <p:cNvSpPr txBox="1"/>
          <p:nvPr/>
        </p:nvSpPr>
        <p:spPr>
          <a:xfrm>
            <a:off x="3544513" y="5768272"/>
            <a:ext cx="3148341" cy="646331"/>
          </a:xfrm>
          <a:prstGeom prst="rect">
            <a:avLst/>
          </a:prstGeom>
          <a:solidFill>
            <a:schemeClr val="bg1">
              <a:alpha val="70000"/>
            </a:schemeClr>
          </a:solidFill>
          <a:ln w="38100">
            <a:solidFill>
              <a:srgbClr val="FF0000"/>
            </a:solidFill>
          </a:ln>
        </p:spPr>
        <p:txBody>
          <a:bodyPr wrap="square" rtlCol="0">
            <a:spAutoFit/>
          </a:bodyPr>
          <a:lstStyle/>
          <a:p>
            <a:r>
              <a:rPr kumimoji="1" lang="ja-JP" altLang="en-US" sz="1200" b="1" dirty="0" smtClean="0">
                <a:latin typeface="HGS創英角ﾎﾟｯﾌﾟ体" panose="040B0A00000000000000" pitchFamily="50" charset="-128"/>
                <a:ea typeface="HGS創英角ﾎﾟｯﾌﾟ体" panose="040B0A00000000000000" pitchFamily="50" charset="-128"/>
              </a:rPr>
              <a:t>　　　　　      　  </a:t>
            </a:r>
            <a:r>
              <a:rPr kumimoji="1" lang="en-US" altLang="ja-JP" sz="1200" b="1" dirty="0" smtClean="0">
                <a:latin typeface="HGS創英角ﾎﾟｯﾌﾟ体" panose="040B0A00000000000000" pitchFamily="50" charset="-128"/>
                <a:ea typeface="HGS創英角ﾎﾟｯﾌﾟ体" panose="040B0A00000000000000" pitchFamily="50" charset="-128"/>
              </a:rPr>
              <a:t>D</a:t>
            </a:r>
            <a:r>
              <a:rPr kumimoji="1" lang="ja-JP" altLang="en-US" sz="1200" b="1" dirty="0">
                <a:latin typeface="HGS創英角ﾎﾟｯﾌﾟ体" panose="040B0A00000000000000" pitchFamily="50" charset="-128"/>
                <a:ea typeface="HGS創英角ﾎﾟｯﾌﾟ体" panose="040B0A00000000000000" pitchFamily="50" charset="-128"/>
              </a:rPr>
              <a:t> </a:t>
            </a:r>
            <a:r>
              <a:rPr kumimoji="1" lang="en-US" altLang="ja-JP" sz="1200" b="1" dirty="0" smtClean="0">
                <a:latin typeface="HGS創英角ﾎﾟｯﾌﾟ体" panose="040B0A00000000000000" pitchFamily="50" charset="-128"/>
                <a:ea typeface="HGS創英角ﾎﾟｯﾌﾟ体" panose="040B0A00000000000000" pitchFamily="50" charset="-128"/>
              </a:rPr>
              <a:t>V D</a:t>
            </a:r>
          </a:p>
          <a:p>
            <a:r>
              <a:rPr kumimoji="1" lang="ja-JP" altLang="en-US" sz="1200" b="1" dirty="0" smtClean="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大阪府安全なまちづくり推進会議　　　　　</a:t>
            </a:r>
            <a:endParaRPr kumimoji="1" lang="en-US" altLang="ja-JP" sz="1200" dirty="0" smtClean="0">
              <a:latin typeface="HGS創英角ﾎﾟｯﾌﾟ体" panose="040B0A00000000000000" pitchFamily="50" charset="-128"/>
              <a:ea typeface="HGS創英角ﾎﾟｯﾌﾟ体" panose="040B0A00000000000000" pitchFamily="50" charset="-128"/>
            </a:endParaRPr>
          </a:p>
          <a:p>
            <a:r>
              <a:rPr kumimoji="1" lang="ja-JP" altLang="en-US" sz="1200" dirty="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a:t>
            </a:r>
            <a:r>
              <a:rPr kumimoji="1" lang="ja-JP" altLang="en-US" sz="1200" smtClean="0">
                <a:latin typeface="HGS創英角ﾎﾟｯﾌﾟ体" panose="040B0A00000000000000" pitchFamily="50" charset="-128"/>
                <a:ea typeface="HGS創英角ﾎﾟｯﾌﾟ体" panose="040B0A00000000000000" pitchFamily="50" charset="-128"/>
              </a:rPr>
              <a:t> 事 務 局</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pic>
        <p:nvPicPr>
          <p:cNvPr id="22" name="図 21"/>
          <p:cNvPicPr>
            <a:picLocks noChangeAspect="1"/>
          </p:cNvPicPr>
          <p:nvPr/>
        </p:nvPicPr>
        <p:blipFill>
          <a:blip r:embed="rId17">
            <a:extLst>
              <a:ext uri="{BEBA8EAE-BF5A-486C-A8C5-ECC9F3942E4B}">
                <a14:imgProps xmlns:a14="http://schemas.microsoft.com/office/drawing/2010/main">
                  <a14:imgLayer r:embed="rId18">
                    <a14:imgEffect>
                      <a14:backgroundRemoval t="1000" b="100000" l="0" r="100000">
                        <a14:backgroundMark x1="47000" y1="32000" x2="47000" y2="32000"/>
                        <a14:backgroundMark x1="47000" y1="32000" x2="47000" y2="32000"/>
                        <a14:backgroundMark x1="30250" y1="25500" x2="30250" y2="25500"/>
                        <a14:backgroundMark x1="40500" y1="46250" x2="40500" y2="46250"/>
                        <a14:backgroundMark x1="40500" y1="46250" x2="56500" y2="45500"/>
                        <a14:backgroundMark x1="52500" y1="29250" x2="52500" y2="29250"/>
                        <a14:backgroundMark x1="34000" y1="25500" x2="57000" y2="34750"/>
                        <a14:backgroundMark x1="35000" y1="18500" x2="57000" y2="19750"/>
                        <a14:backgroundMark x1="64250" y1="55000" x2="63750" y2="57500"/>
                        <a14:backgroundMark x1="28500" y1="60750" x2="30000" y2="62000"/>
                      </a14:backgroundRemoval>
                    </a14:imgEffect>
                  </a14:imgLayer>
                </a14:imgProps>
              </a:ext>
              <a:ext uri="{28A0092B-C50C-407E-A947-70E740481C1C}">
                <a14:useLocalDpi xmlns:a14="http://schemas.microsoft.com/office/drawing/2010/main" val="0"/>
              </a:ext>
            </a:extLst>
          </a:blip>
          <a:stretch>
            <a:fillRect/>
          </a:stretch>
        </p:blipFill>
        <p:spPr>
          <a:xfrm>
            <a:off x="313792" y="8121450"/>
            <a:ext cx="3223240" cy="2010717"/>
          </a:xfrm>
          <a:prstGeom prst="rect">
            <a:avLst/>
          </a:prstGeom>
        </p:spPr>
      </p:pic>
      <p:grpSp>
        <p:nvGrpSpPr>
          <p:cNvPr id="16" name="グループ化 15"/>
          <p:cNvGrpSpPr/>
          <p:nvPr/>
        </p:nvGrpSpPr>
        <p:grpSpPr>
          <a:xfrm>
            <a:off x="2544716" y="5667574"/>
            <a:ext cx="775075" cy="881889"/>
            <a:chOff x="-1320681" y="5494643"/>
            <a:chExt cx="800791" cy="893559"/>
          </a:xfrm>
        </p:grpSpPr>
        <p:pic>
          <p:nvPicPr>
            <p:cNvPr id="45" name="図 44"/>
            <p:cNvPicPr>
              <a:picLocks noChangeAspect="1"/>
            </p:cNvPicPr>
            <p:nvPr/>
          </p:nvPicPr>
          <p:blipFill>
            <a:blip r:embed="rId19"/>
            <a:stretch>
              <a:fillRect/>
            </a:stretch>
          </p:blipFill>
          <p:spPr>
            <a:xfrm>
              <a:off x="-1099909" y="5721747"/>
              <a:ext cx="439301" cy="439301"/>
            </a:xfrm>
            <a:prstGeom prst="rect">
              <a:avLst/>
            </a:prstGeom>
          </p:spPr>
        </p:pic>
        <p:sp>
          <p:nvSpPr>
            <p:cNvPr id="46" name="テキスト ボックス 45"/>
            <p:cNvSpPr txBox="1"/>
            <p:nvPr/>
          </p:nvSpPr>
          <p:spPr>
            <a:xfrm>
              <a:off x="-1161081" y="5627129"/>
              <a:ext cx="641191" cy="138499"/>
            </a:xfrm>
            <a:prstGeom prst="rect">
              <a:avLst/>
            </a:prstGeom>
            <a:noFill/>
          </p:spPr>
          <p:txBody>
            <a:bodyPr wrap="square" rtlCol="0">
              <a:spAutoFit/>
            </a:bodyPr>
            <a:lstStyle/>
            <a:p>
              <a:r>
                <a:rPr kumimoji="1" lang="ja-JP" altLang="en-US" sz="300" dirty="0" smtClean="0">
                  <a:latin typeface="HG創英角ｺﾞｼｯｸUB" panose="020B0909000000000000" pitchFamily="49" charset="-128"/>
                  <a:ea typeface="HG創英角ｺﾞｼｯｸUB" panose="020B0909000000000000" pitchFamily="49" charset="-128"/>
                </a:rPr>
                <a:t>大阪府公式チャンネル</a:t>
              </a:r>
              <a:endParaRPr kumimoji="1" lang="ja-JP" altLang="en-US" sz="300" dirty="0">
                <a:latin typeface="HG創英角ｺﾞｼｯｸUB" panose="020B0909000000000000" pitchFamily="49" charset="-128"/>
                <a:ea typeface="HG創英角ｺﾞｼｯｸUB" panose="020B0909000000000000" pitchFamily="49" charset="-128"/>
              </a:endParaRPr>
            </a:p>
          </p:txBody>
        </p:sp>
        <p:sp>
          <p:nvSpPr>
            <p:cNvPr id="47" name="テキスト ボックス 46"/>
            <p:cNvSpPr txBox="1"/>
            <p:nvPr/>
          </p:nvSpPr>
          <p:spPr>
            <a:xfrm rot="5400000">
              <a:off x="-998679" y="5954800"/>
              <a:ext cx="728304" cy="138499"/>
            </a:xfrm>
            <a:prstGeom prst="rect">
              <a:avLst/>
            </a:prstGeom>
            <a:noFill/>
          </p:spPr>
          <p:txBody>
            <a:bodyPr wrap="square" rtlCol="0">
              <a:spAutoFit/>
            </a:bodyPr>
            <a:lstStyle/>
            <a:p>
              <a:r>
                <a:rPr kumimoji="1" lang="ja-JP" altLang="en-US" sz="300" dirty="0" smtClean="0">
                  <a:latin typeface="HG創英角ｺﾞｼｯｸUB" panose="020B0909000000000000" pitchFamily="49" charset="-128"/>
                  <a:ea typeface="HG創英角ｺﾞｼｯｸUB" panose="020B0909000000000000" pitchFamily="49" charset="-128"/>
                </a:rPr>
                <a:t>大阪府公式チャンネル</a:t>
              </a:r>
              <a:endParaRPr kumimoji="1" lang="ja-JP" altLang="en-US" sz="300" dirty="0">
                <a:latin typeface="HG創英角ｺﾞｼｯｸUB" panose="020B0909000000000000" pitchFamily="49" charset="-128"/>
                <a:ea typeface="HG創英角ｺﾞｼｯｸUB" panose="020B0909000000000000" pitchFamily="49" charset="-128"/>
              </a:endParaRPr>
            </a:p>
          </p:txBody>
        </p:sp>
        <p:sp>
          <p:nvSpPr>
            <p:cNvPr id="50" name="テキスト ボックス 49"/>
            <p:cNvSpPr txBox="1"/>
            <p:nvPr/>
          </p:nvSpPr>
          <p:spPr>
            <a:xfrm rot="10800000">
              <a:off x="-1320681" y="6117167"/>
              <a:ext cx="728304" cy="138499"/>
            </a:xfrm>
            <a:prstGeom prst="rect">
              <a:avLst/>
            </a:prstGeom>
            <a:noFill/>
          </p:spPr>
          <p:txBody>
            <a:bodyPr wrap="square" rtlCol="0">
              <a:spAutoFit/>
            </a:bodyPr>
            <a:lstStyle/>
            <a:p>
              <a:r>
                <a:rPr kumimoji="1" lang="ja-JP" altLang="en-US" sz="300" dirty="0" smtClean="0">
                  <a:latin typeface="HG創英角ｺﾞｼｯｸUB" panose="020B0909000000000000" pitchFamily="49" charset="-128"/>
                  <a:ea typeface="HG創英角ｺﾞｼｯｸUB" panose="020B0909000000000000" pitchFamily="49" charset="-128"/>
                </a:rPr>
                <a:t>大阪府公式チャンネル</a:t>
              </a:r>
              <a:endParaRPr kumimoji="1" lang="ja-JP" altLang="en-US" sz="300" dirty="0">
                <a:latin typeface="HG創英角ｺﾞｼｯｸUB" panose="020B0909000000000000" pitchFamily="49" charset="-128"/>
                <a:ea typeface="HG創英角ｺﾞｼｯｸUB" panose="020B0909000000000000" pitchFamily="49" charset="-128"/>
              </a:endParaRPr>
            </a:p>
          </p:txBody>
        </p:sp>
        <p:sp>
          <p:nvSpPr>
            <p:cNvPr id="56" name="テキスト ボックス 55"/>
            <p:cNvSpPr txBox="1"/>
            <p:nvPr/>
          </p:nvSpPr>
          <p:spPr>
            <a:xfrm rot="16200000">
              <a:off x="-1495880" y="5789545"/>
              <a:ext cx="728304" cy="138499"/>
            </a:xfrm>
            <a:prstGeom prst="rect">
              <a:avLst/>
            </a:prstGeom>
            <a:noFill/>
          </p:spPr>
          <p:txBody>
            <a:bodyPr wrap="square" rtlCol="0">
              <a:spAutoFit/>
            </a:bodyPr>
            <a:lstStyle/>
            <a:p>
              <a:r>
                <a:rPr kumimoji="1" lang="ja-JP" altLang="en-US" sz="300" dirty="0" smtClean="0">
                  <a:latin typeface="HG創英角ｺﾞｼｯｸUB" panose="020B0909000000000000" pitchFamily="49" charset="-128"/>
                  <a:ea typeface="HG創英角ｺﾞｼｯｸUB" panose="020B0909000000000000" pitchFamily="49" charset="-128"/>
                </a:rPr>
                <a:t>大阪府公式チャンネル</a:t>
              </a:r>
              <a:endParaRPr kumimoji="1" lang="ja-JP" altLang="en-US" sz="300" dirty="0">
                <a:latin typeface="HG創英角ｺﾞｼｯｸUB" panose="020B0909000000000000" pitchFamily="49" charset="-128"/>
                <a:ea typeface="HG創英角ｺﾞｼｯｸUB" panose="020B0909000000000000" pitchFamily="49" charset="-128"/>
              </a:endParaRPr>
            </a:p>
          </p:txBody>
        </p:sp>
      </p:grpSp>
      <p:pic>
        <p:nvPicPr>
          <p:cNvPr id="18" name="図 17"/>
          <p:cNvPicPr>
            <a:picLocks noChangeAspect="1"/>
          </p:cNvPicPr>
          <p:nvPr/>
        </p:nvPicPr>
        <p:blipFill>
          <a:blip r:embed="rId20"/>
          <a:stretch>
            <a:fillRect/>
          </a:stretch>
        </p:blipFill>
        <p:spPr>
          <a:xfrm>
            <a:off x="133716" y="4097255"/>
            <a:ext cx="3077717" cy="1413738"/>
          </a:xfrm>
          <a:prstGeom prst="rect">
            <a:avLst/>
          </a:prstGeom>
        </p:spPr>
      </p:pic>
      <p:pic>
        <p:nvPicPr>
          <p:cNvPr id="61" name="図 6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160" y="4037908"/>
            <a:ext cx="3156417" cy="1722311"/>
          </a:xfrm>
          <a:prstGeom prst="rect">
            <a:avLst/>
          </a:prstGeom>
        </p:spPr>
      </p:pic>
      <p:pic>
        <p:nvPicPr>
          <p:cNvPr id="13" name="図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81529" y="4129823"/>
            <a:ext cx="2837706" cy="1361548"/>
          </a:xfrm>
          <a:prstGeom prst="rect">
            <a:avLst/>
          </a:prstGeom>
          <a:noFill/>
        </p:spPr>
      </p:pic>
      <p:sp>
        <p:nvSpPr>
          <p:cNvPr id="98" name="テキスト ボックス 97"/>
          <p:cNvSpPr txBox="1"/>
          <p:nvPr/>
        </p:nvSpPr>
        <p:spPr>
          <a:xfrm>
            <a:off x="2189757" y="4638168"/>
            <a:ext cx="690287" cy="276999"/>
          </a:xfrm>
          <a:prstGeom prst="rect">
            <a:avLst/>
          </a:prstGeom>
          <a:solidFill>
            <a:schemeClr val="bg1">
              <a:alpha val="70000"/>
            </a:schemeClr>
          </a:solidFill>
          <a:ln w="25400">
            <a:solidFill>
              <a:schemeClr val="tx1"/>
            </a:solidFill>
          </a:ln>
        </p:spPr>
        <p:txBody>
          <a:bodyPr wrap="square" rtlCol="0">
            <a:spAutoFit/>
          </a:bodyPr>
          <a:lstStyle/>
          <a:p>
            <a:r>
              <a:rPr kumimoji="1" lang="ja-JP" altLang="en-US" sz="1200" dirty="0" smtClean="0">
                <a:latin typeface="HGS創英角ﾎﾟｯﾌﾟ体" panose="040B0A00000000000000" pitchFamily="50" charset="-128"/>
                <a:ea typeface="HGS創英角ﾎﾟｯﾌﾟ体" panose="040B0A00000000000000" pitchFamily="50" charset="-128"/>
              </a:rPr>
              <a:t>会　長</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pic>
        <p:nvPicPr>
          <p:cNvPr id="7" name="図 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16443" y="5829351"/>
            <a:ext cx="575222" cy="515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Words>
  <Application>Microsoft Office PowerPoint</Application>
  <PresentationFormat>A4 210 x 297 mm</PresentationFormat>
  <Paragraphs>28</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HGS創英角ﾎﾟｯﾌﾟ体</vt:lpstr>
      <vt:lpstr>HG丸ｺﾞｼｯｸM-PRO</vt:lpstr>
      <vt:lpstr>HG創英角ｺﾞｼｯｸUB</vt:lpstr>
      <vt:lpstr>ＭＳ 明朝</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2020-07-17T04:52:53Z</dcterms:created>
  <dcterms:modified xsi:type="dcterms:W3CDTF">2021-10-04T02:58:35Z</dcterms:modified>
</cp:coreProperties>
</file>