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</p:sldIdLst>
  <p:sldSz cx="6858000" cy="9906000" type="A4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1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2292" y="78"/>
      </p:cViewPr>
      <p:guideLst>
        <p:guide orient="horz" pos="3121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3077284"/>
            <a:ext cx="5829300" cy="2123369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613401"/>
            <a:ext cx="4800600" cy="253153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2022/2/7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2022/2/7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0" y="396700"/>
            <a:ext cx="1543050" cy="8452203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42900" y="396700"/>
            <a:ext cx="4514850" cy="8452203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2022/2/7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2022/2/7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41735" y="4198589"/>
            <a:ext cx="5829300" cy="216693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2022/2/7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42900" y="2311403"/>
            <a:ext cx="3028950" cy="65375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86150" y="2311403"/>
            <a:ext cx="3028950" cy="65375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2022/2/7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0" y="2217386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2900" y="3141487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483773" y="2217386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483773" y="3141487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2022/2/7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2022/2/7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2022/2/7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4" y="394407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681291" y="394407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42904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2022/2/7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344216" y="7752824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2022/2/7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0" y="2311403"/>
            <a:ext cx="6172200" cy="6537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342900" y="9181397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2022/2/7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2343150" y="9181397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4914900" y="9181397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osaka_chiantai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hyperlink" Target="http://ord.yahoo.co.jp/o/image/RV=1/RE=1561784275/RH=b3JkLnlhaG9vLmNvLmpw/RB=/RU=aHR0cHM6Ly9pcGhvbmUtbWFuaWEuanAvbmV3cy0xMzI2NjQv/RS=%5eADBN1KxJHk0nIzPFW9wR1hZa1V8Qyk-;_ylc=X3IDMgRmc3QDMD9yPTUmbD1yaQRpZHgDMARvaWQDQU5kOUdjUm9kQnpUWHpWd2NYcFdlR1dseGVDSlM2T3ltQzVqMzZoRUNfUlFyQ1FSM2o2aFN2eDZtTVFmaHVkQQRwA1ZIZHBkSFJsY2ctLQRwb3MDNQRzZWMDc2h3BHNsawNyaQ--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図 7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" y="1931929"/>
            <a:ext cx="6825060" cy="5491818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4026414" y="782449"/>
            <a:ext cx="2670325" cy="34911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2400" b="1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　　　　　　　　　　　　　　</a:t>
            </a:r>
            <a:endParaRPr kumimoji="1" lang="ja-JP" altLang="en-US" sz="2400" b="1" dirty="0"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4044966" y="272481"/>
            <a:ext cx="2663681" cy="33967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b="1" spc="7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　　　　　　</a:t>
            </a:r>
            <a:endParaRPr kumimoji="1" lang="ja-JP" altLang="en-US" sz="2400" b="1" spc="700" dirty="0"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6079647" y="1"/>
            <a:ext cx="581382" cy="2004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84" name="AutoShape 1"/>
          <p:cNvSpPr>
            <a:spLocks noChangeArrowheads="1"/>
          </p:cNvSpPr>
          <p:nvPr/>
        </p:nvSpPr>
        <p:spPr bwMode="auto">
          <a:xfrm>
            <a:off x="21431" y="19003"/>
            <a:ext cx="6817520" cy="1026777"/>
          </a:xfrm>
          <a:prstGeom prst="horizontalScroll">
            <a:avLst>
              <a:gd name="adj" fmla="val 10645"/>
            </a:avLst>
          </a:prstGeom>
          <a:solidFill>
            <a:schemeClr val="bg1"/>
          </a:solidFill>
          <a:ln w="28575">
            <a:solidFill>
              <a:srgbClr val="7F7F7F"/>
            </a:solidFill>
            <a:round/>
            <a:headEnd/>
            <a:tailEnd/>
          </a:ln>
        </p:spPr>
        <p:txBody>
          <a:bodyPr wrap="square" lIns="74295" tIns="8890" rIns="74295" bIns="889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ja-JP" altLang="en-US" sz="1050">
                <a:solidFill>
                  <a:srgbClr val="000000"/>
                </a:solidFill>
                <a:latin typeface="ＭＳ 明朝"/>
                <a:ea typeface="ＭＳ 明朝"/>
              </a:rPr>
              <a:t>　　　　　　　</a:t>
            </a:r>
          </a:p>
        </p:txBody>
      </p:sp>
      <p:pic>
        <p:nvPicPr>
          <p:cNvPr id="87" name="図 8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538" y="198582"/>
            <a:ext cx="1043386" cy="650033"/>
          </a:xfrm>
          <a:prstGeom prst="rect">
            <a:avLst/>
          </a:prstGeom>
        </p:spPr>
      </p:pic>
      <p:sp>
        <p:nvSpPr>
          <p:cNvPr id="88" name="WordArt 5"/>
          <p:cNvSpPr>
            <a:spLocks noChangeArrowheads="1" noChangeShapeType="1" noTextEdit="1"/>
          </p:cNvSpPr>
          <p:nvPr/>
        </p:nvSpPr>
        <p:spPr bwMode="auto">
          <a:xfrm>
            <a:off x="1061402" y="230181"/>
            <a:ext cx="3880972" cy="66462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buNone/>
            </a:pPr>
            <a:r>
              <a:rPr lang="ja-JP" altLang="en-US" sz="3600" b="1" kern="10" dirty="0">
                <a:ln w="3175">
                  <a:solidFill>
                    <a:srgbClr val="243F6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4F81BD"/>
                    </a:gs>
                    <a:gs pos="100000">
                      <a:srgbClr val="4F81BD">
                        <a:gamma/>
                        <a:tint val="20000"/>
                        <a:invGamma/>
                      </a:srgbClr>
                    </a:gs>
                  </a:gsLst>
                  <a:lin ang="5400000" scaled="1"/>
                </a:gradFill>
                <a:effectLst>
                  <a:prstShdw prst="shdw18" dist="17961" dir="13500000">
                    <a:srgbClr val="243F60">
                      <a:gamma/>
                      <a:shade val="60000"/>
                      <a:invGamma/>
                    </a:srgbClr>
                  </a:prstShdw>
                </a:effectLst>
                <a:latin typeface="HG創英角ｺﾞｼｯｸUB"/>
                <a:ea typeface="HG創英角ｺﾞｼｯｸUB"/>
              </a:rPr>
              <a:t> 安まち通信</a:t>
            </a:r>
          </a:p>
        </p:txBody>
      </p:sp>
      <p:graphicFrame>
        <p:nvGraphicFramePr>
          <p:cNvPr id="90" name="表 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680505"/>
              </p:ext>
            </p:extLst>
          </p:nvPr>
        </p:nvGraphicFramePr>
        <p:xfrm>
          <a:off x="5084586" y="176615"/>
          <a:ext cx="1710949" cy="7139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09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</a:rPr>
                        <a:t>令和４年２月７日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67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baseline="0" dirty="0" smtClean="0"/>
                        <a:t>大阪府安全なまちづくり推進会議</a:t>
                      </a:r>
                      <a:endParaRPr kumimoji="1" lang="ja-JP" altLang="en-US" sz="800" baseline="0" dirty="0"/>
                    </a:p>
                  </a:txBody>
                  <a:tcPr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 smtClean="0"/>
                        <a:t>第　１２　号</a:t>
                      </a:r>
                      <a:endParaRPr kumimoji="1" lang="ja-JP" altLang="en-US" sz="900" dirty="0"/>
                    </a:p>
                  </a:txBody>
                  <a:tcPr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9" name="グループ化 18"/>
          <p:cNvGrpSpPr/>
          <p:nvPr/>
        </p:nvGrpSpPr>
        <p:grpSpPr>
          <a:xfrm>
            <a:off x="52446" y="993912"/>
            <a:ext cx="7420365" cy="1162538"/>
            <a:chOff x="43416" y="1034429"/>
            <a:chExt cx="7420365" cy="1162538"/>
          </a:xfrm>
        </p:grpSpPr>
        <p:sp>
          <p:nvSpPr>
            <p:cNvPr id="10" name="角丸四角形 9"/>
            <p:cNvSpPr/>
            <p:nvPr/>
          </p:nvSpPr>
          <p:spPr>
            <a:xfrm>
              <a:off x="43416" y="1034429"/>
              <a:ext cx="6752119" cy="91440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589046" y="1058194"/>
              <a:ext cx="6874735" cy="11387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2200" dirty="0"/>
                <a:t>　</a:t>
              </a:r>
              <a:r>
                <a:rPr lang="ja-JP" altLang="en-US" sz="2200" dirty="0" smtClean="0"/>
                <a:t>　　　</a:t>
              </a:r>
              <a:r>
                <a:rPr lang="ja-JP" altLang="en-US" dirty="0" smtClean="0"/>
                <a:t>銃刀法</a:t>
              </a:r>
              <a:r>
                <a:rPr lang="ja-JP" altLang="en-US" dirty="0"/>
                <a:t>改正により、クロスボウ（通称：ボウガン）</a:t>
              </a:r>
              <a:r>
                <a:rPr lang="ja-JP" altLang="en-US" dirty="0" smtClean="0"/>
                <a:t>の</a:t>
              </a:r>
              <a:endParaRPr lang="en-US" altLang="ja-JP" dirty="0" smtClean="0"/>
            </a:p>
            <a:p>
              <a:pPr algn="ctr"/>
              <a:r>
                <a:rPr lang="ja-JP" altLang="en-US" dirty="0" smtClean="0"/>
                <a:t>   所持が</a:t>
              </a:r>
              <a:r>
                <a:rPr lang="ja-JP" altLang="en-US" dirty="0"/>
                <a:t>、許可を受けた場合等を除き、</a:t>
              </a:r>
              <a:r>
                <a:rPr lang="ja-JP" altLang="en-US" sz="2800" b="1" dirty="0">
                  <a:solidFill>
                    <a:srgbClr val="FF0000"/>
                  </a:solidFill>
                </a:rPr>
                <a:t>禁止</a:t>
              </a:r>
              <a:r>
                <a:rPr lang="ja-JP" altLang="en-US" dirty="0"/>
                <a:t>されます。</a:t>
              </a:r>
              <a:br>
                <a:rPr lang="ja-JP" altLang="en-US" dirty="0"/>
              </a:br>
              <a:endParaRPr lang="ja-JP" altLang="en-US" dirty="0"/>
            </a:p>
          </p:txBody>
        </p:sp>
        <p:pic>
          <p:nvPicPr>
            <p:cNvPr id="83" name="図 8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00692">
              <a:off x="107949" y="1092169"/>
              <a:ext cx="1202632" cy="857276"/>
            </a:xfrm>
            <a:prstGeom prst="rect">
              <a:avLst/>
            </a:prstGeom>
          </p:spPr>
        </p:pic>
      </p:grpSp>
      <p:grpSp>
        <p:nvGrpSpPr>
          <p:cNvPr id="20" name="グループ化 19"/>
          <p:cNvGrpSpPr/>
          <p:nvPr/>
        </p:nvGrpSpPr>
        <p:grpSpPr>
          <a:xfrm>
            <a:off x="80938" y="7005971"/>
            <a:ext cx="6765553" cy="1647868"/>
            <a:chOff x="80937" y="7070988"/>
            <a:chExt cx="6765553" cy="1647868"/>
          </a:xfrm>
        </p:grpSpPr>
        <p:sp>
          <p:nvSpPr>
            <p:cNvPr id="18" name="角丸四角形吹き出し 17"/>
            <p:cNvSpPr/>
            <p:nvPr/>
          </p:nvSpPr>
          <p:spPr>
            <a:xfrm flipH="1">
              <a:off x="80937" y="7070988"/>
              <a:ext cx="6695134" cy="1647868"/>
            </a:xfrm>
            <a:prstGeom prst="wedgeRoundRectCallout">
              <a:avLst>
                <a:gd name="adj1" fmla="val -40555"/>
                <a:gd name="adj2" fmla="val 57639"/>
                <a:gd name="adj3" fmla="val 16667"/>
              </a:avLst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" name="正方形/長方形 1"/>
            <p:cNvSpPr/>
            <p:nvPr/>
          </p:nvSpPr>
          <p:spPr>
            <a:xfrm>
              <a:off x="80937" y="7141574"/>
              <a:ext cx="6765553" cy="15234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dirty="0"/>
                <a:t>　</a:t>
              </a:r>
              <a:r>
                <a:rPr lang="ja-JP" altLang="en-US" sz="1500" dirty="0" smtClean="0"/>
                <a:t>近年</a:t>
              </a:r>
              <a:r>
                <a:rPr lang="ja-JP" altLang="en-US" sz="1500" dirty="0"/>
                <a:t>、クロスボウが使用された凶悪事件が</a:t>
              </a:r>
              <a:r>
                <a:rPr lang="ja-JP" altLang="en-US" sz="1500" dirty="0" smtClean="0"/>
                <a:t>相次いで発生した</a:t>
              </a:r>
              <a:r>
                <a:rPr lang="ja-JP" altLang="en-US" sz="1500" dirty="0"/>
                <a:t>ことを受け</a:t>
              </a:r>
              <a:r>
                <a:rPr lang="ja-JP" altLang="en-US" sz="1500" dirty="0" smtClean="0"/>
                <a:t>、令和</a:t>
              </a:r>
              <a:r>
                <a:rPr lang="ja-JP" altLang="en-US" sz="1500" dirty="0"/>
                <a:t>３年６月</a:t>
              </a:r>
              <a:r>
                <a:rPr lang="en-US" altLang="ja-JP" sz="1500" dirty="0"/>
                <a:t>16</a:t>
              </a:r>
              <a:r>
                <a:rPr lang="ja-JP" altLang="en-US" sz="1500" dirty="0"/>
                <a:t>日に銃砲刀剣類所持</a:t>
              </a:r>
              <a:r>
                <a:rPr lang="ja-JP" altLang="en-US" sz="1500" dirty="0" smtClean="0"/>
                <a:t>等取締法の</a:t>
              </a:r>
              <a:r>
                <a:rPr lang="ja-JP" altLang="en-US" sz="1500" dirty="0"/>
                <a:t>一部を改正する法律が</a:t>
              </a:r>
              <a:r>
                <a:rPr lang="ja-JP" altLang="en-US" sz="1500" dirty="0" smtClean="0"/>
                <a:t>公布され、令和</a:t>
              </a:r>
              <a:r>
                <a:rPr lang="ja-JP" altLang="en-US" sz="1500" dirty="0"/>
                <a:t>４年</a:t>
              </a:r>
              <a:r>
                <a:rPr lang="ja-JP" altLang="en-US" sz="1500" dirty="0" smtClean="0"/>
                <a:t>３月</a:t>
              </a:r>
              <a:r>
                <a:rPr lang="en-US" altLang="ja-JP" sz="1500" dirty="0" smtClean="0"/>
                <a:t>15</a:t>
              </a:r>
              <a:r>
                <a:rPr lang="ja-JP" altLang="en-US" sz="1500" dirty="0" smtClean="0"/>
                <a:t>日から施行となります。</a:t>
              </a:r>
              <a:endParaRPr lang="en-US" altLang="ja-JP" sz="1500" dirty="0" smtClean="0"/>
            </a:p>
            <a:p>
              <a:r>
                <a:rPr lang="ja-JP" altLang="en-US" sz="1500" dirty="0"/>
                <a:t>　</a:t>
              </a:r>
              <a:r>
                <a:rPr lang="ja-JP" altLang="en-US" sz="1500" dirty="0" smtClean="0"/>
                <a:t>施行</a:t>
              </a:r>
              <a:r>
                <a:rPr lang="ja-JP" altLang="en-US" sz="1500" dirty="0"/>
                <a:t>日以降、クロスボウの所持が原則禁止となり、</a:t>
              </a:r>
              <a:r>
                <a:rPr lang="ja-JP" altLang="en-US" sz="1500" dirty="0" smtClean="0"/>
                <a:t>今後は許可制</a:t>
              </a:r>
              <a:r>
                <a:rPr lang="ja-JP" altLang="en-US" sz="1500" dirty="0"/>
                <a:t>となります</a:t>
              </a:r>
              <a:r>
                <a:rPr lang="ja-JP" altLang="en-US" sz="1500" dirty="0" smtClean="0"/>
                <a:t>。</a:t>
              </a:r>
              <a:endParaRPr lang="en-US" altLang="ja-JP" sz="1500" dirty="0" smtClean="0"/>
            </a:p>
            <a:p>
              <a:r>
                <a:rPr lang="ja-JP" altLang="en-US" sz="1500" dirty="0" smtClean="0"/>
                <a:t>　なお、クロスボウ</a:t>
              </a:r>
              <a:r>
                <a:rPr lang="ja-JP" altLang="en-US" sz="1500" dirty="0"/>
                <a:t>を不法に所持した者</a:t>
              </a:r>
              <a:r>
                <a:rPr lang="ja-JP" altLang="en-US" sz="1500" dirty="0" smtClean="0"/>
                <a:t>は、罪（</a:t>
              </a:r>
              <a:r>
                <a:rPr lang="ja-JP" altLang="en-US" sz="1500" dirty="0"/>
                <a:t>３年以下</a:t>
              </a:r>
              <a:r>
                <a:rPr lang="ja-JP" altLang="en-US" sz="1500" dirty="0" smtClean="0"/>
                <a:t>の懲役</a:t>
              </a:r>
              <a:r>
                <a:rPr lang="ja-JP" altLang="en-US" sz="1500" dirty="0"/>
                <a:t>また</a:t>
              </a:r>
              <a:r>
                <a:rPr lang="ja-JP" altLang="en-US" sz="1500" dirty="0" smtClean="0"/>
                <a:t>は</a:t>
              </a:r>
              <a:r>
                <a:rPr lang="en-US" altLang="ja-JP" sz="1500" dirty="0" smtClean="0"/>
                <a:t>50</a:t>
              </a:r>
              <a:r>
                <a:rPr lang="ja-JP" altLang="en-US" sz="1500" dirty="0" smtClean="0"/>
                <a:t>万円</a:t>
              </a:r>
              <a:r>
                <a:rPr lang="ja-JP" altLang="en-US" sz="1500" dirty="0"/>
                <a:t>以下の</a:t>
              </a:r>
              <a:r>
                <a:rPr lang="ja-JP" altLang="en-US" sz="1500"/>
                <a:t>罰金</a:t>
              </a:r>
              <a:r>
                <a:rPr lang="ja-JP" altLang="en-US" sz="1500" smtClean="0"/>
                <a:t>）に</a:t>
              </a:r>
              <a:r>
                <a:rPr lang="ja-JP" altLang="en-US" sz="1500" dirty="0" smtClean="0"/>
                <a:t>問われること</a:t>
              </a:r>
              <a:r>
                <a:rPr lang="ja-JP" altLang="en-US" sz="1500" dirty="0"/>
                <a:t>となります</a:t>
              </a:r>
              <a:r>
                <a:rPr lang="ja-JP" altLang="en-US" sz="1500" dirty="0" smtClean="0"/>
                <a:t>。</a:t>
              </a:r>
              <a:r>
                <a:rPr lang="ja-JP" altLang="en-US" sz="1500" dirty="0"/>
                <a:t>　</a:t>
              </a:r>
              <a:endParaRPr lang="ja-JP" altLang="en-US" sz="1500" dirty="0">
                <a:effectLst/>
              </a:endParaRPr>
            </a:p>
          </p:txBody>
        </p:sp>
      </p:grpSp>
      <p:grpSp>
        <p:nvGrpSpPr>
          <p:cNvPr id="98" name="グループ化 97"/>
          <p:cNvGrpSpPr/>
          <p:nvPr/>
        </p:nvGrpSpPr>
        <p:grpSpPr>
          <a:xfrm>
            <a:off x="-6563" y="8769424"/>
            <a:ext cx="5484194" cy="1209010"/>
            <a:chOff x="-8860" y="8976628"/>
            <a:chExt cx="6861831" cy="976201"/>
          </a:xfrm>
        </p:grpSpPr>
        <p:sp>
          <p:nvSpPr>
            <p:cNvPr id="99" name="正方形/長方形 98"/>
            <p:cNvSpPr/>
            <p:nvPr/>
          </p:nvSpPr>
          <p:spPr>
            <a:xfrm>
              <a:off x="-8860" y="9011231"/>
              <a:ext cx="6861831" cy="885257"/>
            </a:xfrm>
            <a:prstGeom prst="rect">
              <a:avLst/>
            </a:prstGeom>
            <a:solidFill>
              <a:srgbClr val="1DA1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8694" tIns="49347" rIns="98694" bIns="4934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115"/>
            </a:p>
          </p:txBody>
        </p:sp>
        <p:pic>
          <p:nvPicPr>
            <p:cNvPr id="100" name="Picture 2" descr="クリックすると新しいウィンドウで開きます">
              <a:hlinkClick r:id="rId5"/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24976" y="9011231"/>
              <a:ext cx="889192" cy="889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1" name="テキスト ボックス 100"/>
            <p:cNvSpPr txBox="1"/>
            <p:nvPr/>
          </p:nvSpPr>
          <p:spPr>
            <a:xfrm>
              <a:off x="964290" y="8976628"/>
              <a:ext cx="4243239" cy="344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b="1" dirty="0" smtClean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Twitter</a:t>
              </a:r>
              <a:r>
                <a:rPr lang="ja-JP" altLang="en-US" sz="1400" b="1" dirty="0" smtClean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で地域安全センターの活動を紹介してます</a:t>
              </a:r>
              <a:endParaRPr kumimoji="1" lang="en-US" altLang="ja-JP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pic>
          <p:nvPicPr>
            <p:cNvPr id="102" name="Picture 6" descr="【公式】大阪府治安対策課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2701" y="9364453"/>
              <a:ext cx="532035" cy="532035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3" name="テキスト ボックス 102"/>
            <p:cNvSpPr txBox="1"/>
            <p:nvPr/>
          </p:nvSpPr>
          <p:spPr>
            <a:xfrm>
              <a:off x="1526648" y="9284747"/>
              <a:ext cx="2338531" cy="344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【</a:t>
              </a:r>
              <a:r>
                <a:rPr kumimoji="1" lang="ja-JP" altLang="en-US" sz="14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公式</a:t>
              </a:r>
              <a:r>
                <a:rPr kumimoji="1" lang="en-US" altLang="ja-JP" sz="14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】</a:t>
              </a:r>
              <a:r>
                <a:rPr kumimoji="1" lang="ja-JP" altLang="en-US" sz="14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大阪府治安対策課</a:t>
              </a:r>
            </a:p>
          </p:txBody>
        </p:sp>
        <p:sp>
          <p:nvSpPr>
            <p:cNvPr id="104" name="テキスト ボックス 103"/>
            <p:cNvSpPr txBox="1"/>
            <p:nvPr/>
          </p:nvSpPr>
          <p:spPr>
            <a:xfrm>
              <a:off x="1719867" y="9574108"/>
              <a:ext cx="1996569" cy="378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/>
                <a:t> </a:t>
              </a:r>
              <a:r>
                <a:rPr kumimoji="1" lang="en-US" altLang="ja-JP" sz="14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@</a:t>
              </a:r>
              <a:r>
                <a:rPr kumimoji="1" lang="en-US" altLang="ja-JP" sz="1400" b="1" dirty="0" err="1">
                  <a:latin typeface="Meiryo UI" panose="020B0604030504040204" pitchFamily="50" charset="-128"/>
                  <a:ea typeface="Meiryo UI" panose="020B0604030504040204" pitchFamily="50" charset="-128"/>
                </a:rPr>
                <a:t>osaka_chiantai</a:t>
              </a:r>
              <a:endParaRPr kumimoji="1"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pic>
          <p:nvPicPr>
            <p:cNvPr id="105" name="図 104">
              <a:hlinkClick r:id="rId8"/>
            </p:cNvPr>
            <p:cNvPicPr>
              <a:picLocks noChangeAspect="1"/>
            </p:cNvPicPr>
            <p:nvPr/>
          </p:nvPicPr>
          <p:blipFill rotWithShape="1"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8345" t="56561" r="16668" b="29898"/>
            <a:stretch/>
          </p:blipFill>
          <p:spPr>
            <a:xfrm>
              <a:off x="4269697" y="9421153"/>
              <a:ext cx="1581443" cy="481846"/>
            </a:xfrm>
            <a:prstGeom prst="rect">
              <a:avLst/>
            </a:prstGeom>
          </p:spPr>
        </p:pic>
        <p:pic>
          <p:nvPicPr>
            <p:cNvPr id="107" name="図 106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54" t="6554" r="6554" b="6554"/>
            <a:stretch/>
          </p:blipFill>
          <p:spPr>
            <a:xfrm>
              <a:off x="5939701" y="9020743"/>
              <a:ext cx="875747" cy="875745"/>
            </a:xfrm>
            <a:prstGeom prst="rect">
              <a:avLst/>
            </a:prstGeom>
          </p:spPr>
        </p:pic>
      </p:grpSp>
      <p:pic>
        <p:nvPicPr>
          <p:cNvPr id="108" name="Picture 8" descr="パトカーに乗る警察官のイラスト">
            <a:extLst>
              <a:ext uri="{FF2B5EF4-FFF2-40B4-BE49-F238E27FC236}">
                <a16:creationId xmlns:a16="http://schemas.microsoft.com/office/drawing/2014/main" id="{39A13C50-1891-4FFD-9ED1-A19A13EA9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844" y="8600051"/>
            <a:ext cx="1298441" cy="138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77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198</Words>
  <Application>Microsoft Office PowerPoint</Application>
  <PresentationFormat>A4 210 x 297 mm</PresentationFormat>
  <Paragraphs>15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AR P丸ゴシック体M</vt:lpstr>
      <vt:lpstr>HG創英角ｺﾞｼｯｸUB</vt:lpstr>
      <vt:lpstr>Meiryo UI</vt:lpstr>
      <vt:lpstr>ＭＳ Ｐゴシック</vt:lpstr>
      <vt:lpstr>ＭＳ 明朝</vt:lpstr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2022-02-07T04:20:41Z</dcterms:created>
  <dcterms:modified xsi:type="dcterms:W3CDTF">2022-02-07T04:21:03Z</dcterms:modified>
</cp:coreProperties>
</file>