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 varScale="1">
        <p:scale>
          <a:sx n="52" d="100"/>
          <a:sy n="52" d="100"/>
        </p:scale>
        <p:origin x="274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1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/>
          <p:cNvGrpSpPr/>
          <p:nvPr/>
        </p:nvGrpSpPr>
        <p:grpSpPr>
          <a:xfrm>
            <a:off x="0" y="-22588"/>
            <a:ext cx="6858000" cy="9928587"/>
            <a:chOff x="52399" y="1070941"/>
            <a:chExt cx="7315200" cy="9698963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52399" y="1070941"/>
              <a:ext cx="7315200" cy="1624828"/>
              <a:chOff x="52399" y="1070941"/>
              <a:chExt cx="7315200" cy="1624828"/>
            </a:xfrm>
          </p:grpSpPr>
          <p:pic>
            <p:nvPicPr>
              <p:cNvPr id="19" name="図 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99" y="1076519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21" name="図 2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90799" y="1070941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22" name="図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9199" y="1076519"/>
                <a:ext cx="2438400" cy="1619250"/>
              </a:xfrm>
              <a:prstGeom prst="rect">
                <a:avLst/>
              </a:prstGeom>
            </p:spPr>
          </p:pic>
        </p:grpSp>
        <p:grpSp>
          <p:nvGrpSpPr>
            <p:cNvPr id="24" name="グループ化 23"/>
            <p:cNvGrpSpPr/>
            <p:nvPr/>
          </p:nvGrpSpPr>
          <p:grpSpPr>
            <a:xfrm>
              <a:off x="52399" y="2690191"/>
              <a:ext cx="7315200" cy="1624828"/>
              <a:chOff x="52399" y="1070941"/>
              <a:chExt cx="7315200" cy="1624828"/>
            </a:xfrm>
          </p:grpSpPr>
          <p:pic>
            <p:nvPicPr>
              <p:cNvPr id="25" name="図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99" y="1076519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26" name="図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90799" y="1070941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27" name="図 2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9199" y="1076519"/>
                <a:ext cx="2438400" cy="1619250"/>
              </a:xfrm>
              <a:prstGeom prst="rect">
                <a:avLst/>
              </a:prstGeom>
            </p:spPr>
          </p:pic>
        </p:grpSp>
        <p:grpSp>
          <p:nvGrpSpPr>
            <p:cNvPr id="29" name="グループ化 28"/>
            <p:cNvGrpSpPr/>
            <p:nvPr/>
          </p:nvGrpSpPr>
          <p:grpSpPr>
            <a:xfrm>
              <a:off x="52399" y="4309441"/>
              <a:ext cx="7315200" cy="1624828"/>
              <a:chOff x="52399" y="1070941"/>
              <a:chExt cx="7315200" cy="1624828"/>
            </a:xfrm>
          </p:grpSpPr>
          <p:pic>
            <p:nvPicPr>
              <p:cNvPr id="30" name="図 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99" y="1076519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31" name="図 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90799" y="1070941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32" name="図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9199" y="1076519"/>
                <a:ext cx="2438400" cy="1619250"/>
              </a:xfrm>
              <a:prstGeom prst="rect">
                <a:avLst/>
              </a:prstGeom>
            </p:spPr>
          </p:pic>
        </p:grpSp>
        <p:grpSp>
          <p:nvGrpSpPr>
            <p:cNvPr id="33" name="グループ化 32"/>
            <p:cNvGrpSpPr/>
            <p:nvPr/>
          </p:nvGrpSpPr>
          <p:grpSpPr>
            <a:xfrm>
              <a:off x="52399" y="5928691"/>
              <a:ext cx="7315200" cy="1624828"/>
              <a:chOff x="52399" y="1070941"/>
              <a:chExt cx="7315200" cy="1624828"/>
            </a:xfrm>
          </p:grpSpPr>
          <p:pic>
            <p:nvPicPr>
              <p:cNvPr id="34" name="図 3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99" y="1076519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35" name="図 3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90799" y="1070941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36" name="図 3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9199" y="1076519"/>
                <a:ext cx="2438400" cy="1619250"/>
              </a:xfrm>
              <a:prstGeom prst="rect">
                <a:avLst/>
              </a:prstGeom>
            </p:spPr>
          </p:pic>
        </p:grpSp>
        <p:grpSp>
          <p:nvGrpSpPr>
            <p:cNvPr id="37" name="グループ化 36"/>
            <p:cNvGrpSpPr/>
            <p:nvPr/>
          </p:nvGrpSpPr>
          <p:grpSpPr>
            <a:xfrm>
              <a:off x="52399" y="7525826"/>
              <a:ext cx="7315200" cy="1624828"/>
              <a:chOff x="52399" y="1070941"/>
              <a:chExt cx="7315200" cy="1624828"/>
            </a:xfrm>
          </p:grpSpPr>
          <p:pic>
            <p:nvPicPr>
              <p:cNvPr id="38" name="図 3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99" y="1076519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39" name="図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90799" y="1070941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40" name="図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9199" y="1076519"/>
                <a:ext cx="2438400" cy="1619250"/>
              </a:xfrm>
              <a:prstGeom prst="rect">
                <a:avLst/>
              </a:prstGeom>
            </p:spPr>
          </p:pic>
        </p:grpSp>
        <p:grpSp>
          <p:nvGrpSpPr>
            <p:cNvPr id="41" name="グループ化 40"/>
            <p:cNvGrpSpPr/>
            <p:nvPr/>
          </p:nvGrpSpPr>
          <p:grpSpPr>
            <a:xfrm>
              <a:off x="52399" y="9145076"/>
              <a:ext cx="7315200" cy="1624828"/>
              <a:chOff x="52399" y="1070941"/>
              <a:chExt cx="7315200" cy="1624828"/>
            </a:xfrm>
          </p:grpSpPr>
          <p:pic>
            <p:nvPicPr>
              <p:cNvPr id="42" name="図 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99" y="1076519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43" name="図 4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90799" y="1070941"/>
                <a:ext cx="2438400" cy="1619250"/>
              </a:xfrm>
              <a:prstGeom prst="rect">
                <a:avLst/>
              </a:prstGeom>
            </p:spPr>
          </p:pic>
          <p:pic>
            <p:nvPicPr>
              <p:cNvPr id="44" name="図 4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9199" y="1076519"/>
                <a:ext cx="2438400" cy="1619250"/>
              </a:xfrm>
              <a:prstGeom prst="rect">
                <a:avLst/>
              </a:prstGeom>
            </p:spPr>
          </p:pic>
        </p:grpSp>
      </p:grpSp>
      <p:sp>
        <p:nvSpPr>
          <p:cNvPr id="9" name="AutoShape 1"/>
          <p:cNvSpPr>
            <a:spLocks noChangeArrowheads="1"/>
          </p:cNvSpPr>
          <p:nvPr/>
        </p:nvSpPr>
        <p:spPr bwMode="auto">
          <a:xfrm>
            <a:off x="26336" y="22699"/>
            <a:ext cx="6791325" cy="1159984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sp>
        <p:nvSpPr>
          <p:cNvPr id="11" name="WordArt 5"/>
          <p:cNvSpPr>
            <a:spLocks noChangeArrowheads="1" noChangeShapeType="1" noTextEdit="1"/>
          </p:cNvSpPr>
          <p:nvPr/>
        </p:nvSpPr>
        <p:spPr bwMode="auto">
          <a:xfrm>
            <a:off x="1487860" y="265498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 smtClean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安まち通信</a:t>
            </a:r>
            <a:endParaRPr lang="ja-JP" altLang="en-US" sz="3600" b="1" kern="10" dirty="0">
              <a:ln w="3175">
                <a:solidFill>
                  <a:srgbClr val="243F6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4F81BD"/>
                  </a:gs>
                  <a:gs pos="100000">
                    <a:srgbClr val="4F81BD">
                      <a:gamma/>
                      <a:tint val="20000"/>
                      <a:invGamma/>
                    </a:srgbClr>
                  </a:gs>
                </a:gsLst>
                <a:lin ang="5400000" scaled="1"/>
              </a:gradFill>
              <a:effectLst>
                <a:prstShdw prst="shdw18" dist="17961" dir="13500000">
                  <a:srgbClr val="243F60">
                    <a:gamma/>
                    <a:shade val="60000"/>
                    <a:invGamma/>
                  </a:srgbClr>
                </a:prstShdw>
              </a:effectLst>
              <a:latin typeface="HG創英角ｺﾞｼｯｸUB"/>
              <a:ea typeface="HG創英角ｺﾞｼｯｸUB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136531"/>
              </p:ext>
            </p:extLst>
          </p:nvPr>
        </p:nvGraphicFramePr>
        <p:xfrm>
          <a:off x="5029260" y="238063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令和４年２月３日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令和３年度　第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8" name="角丸四角形 47"/>
          <p:cNvSpPr/>
          <p:nvPr/>
        </p:nvSpPr>
        <p:spPr>
          <a:xfrm>
            <a:off x="20170" y="1631626"/>
            <a:ext cx="6817661" cy="1273459"/>
          </a:xfrm>
          <a:prstGeom prst="roundRect">
            <a:avLst>
              <a:gd name="adj" fmla="val 12754"/>
            </a:avLst>
          </a:prstGeom>
          <a:solidFill>
            <a:schemeClr val="bg1">
              <a:alpha val="36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     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令和３年中の大阪府下の「特殊詐欺認知件数」及び「被害金額」が発表されました。</a:t>
            </a:r>
            <a:endParaRPr kumimoji="1" lang="en-US" altLang="ja-JP" sz="1500" dirty="0" smtClean="0">
              <a:solidFill>
                <a:schemeClr val="tx1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kumimoji="1" lang="ja-JP" altLang="en-US" sz="1500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令和３年中は、役所職員などを名乗る「還付金詐欺」が大幅に増加しました。</a:t>
            </a:r>
            <a:endParaRPr kumimoji="1" lang="en-US" altLang="ja-JP" sz="1500" dirty="0" smtClean="0">
              <a:solidFill>
                <a:schemeClr val="tx1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kumimoji="1" lang="ja-JP" altLang="en-US" sz="1500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  依然として特殊詐欺被害が後を絶たない状況にありますので、引き続き、被害の未然 </a:t>
            </a:r>
            <a:endParaRPr kumimoji="1" lang="en-US" altLang="ja-JP" sz="1500" dirty="0" smtClean="0">
              <a:solidFill>
                <a:schemeClr val="tx1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kumimoji="1" lang="en-US" altLang="ja-JP" sz="1500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 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防止に向けた広報啓発活動にご協力をよろしくお願いいたします。</a:t>
            </a:r>
            <a:endParaRPr kumimoji="1" lang="ja-JP" altLang="en-US" sz="1500" dirty="0">
              <a:solidFill>
                <a:schemeClr val="tx1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509" y="999032"/>
            <a:ext cx="6891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特殊詐欺認知状況について</a:t>
            </a:r>
            <a:r>
              <a:rPr kumimoji="1" lang="en-US" altLang="ja-JP" sz="17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【</a:t>
            </a:r>
            <a:r>
              <a:rPr kumimoji="1" lang="ja-JP" altLang="en-US" sz="17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令和３年中・暫定値</a:t>
            </a:r>
            <a:r>
              <a:rPr kumimoji="1" lang="en-US" altLang="ja-JP" sz="17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】</a:t>
            </a:r>
            <a:endParaRPr kumimoji="1" lang="ja-JP" altLang="en-US" sz="17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491556" y="9580419"/>
            <a:ext cx="3313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大阪府安全なまちづくり推進会議 事務局一同</a:t>
            </a:r>
            <a:endParaRPr kumimoji="1" lang="ja-JP" altLang="en-US" sz="12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pic>
        <p:nvPicPr>
          <p:cNvPr id="54" name="図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715" y="244412"/>
            <a:ext cx="1130302" cy="70758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984" y="9051101"/>
            <a:ext cx="1602402" cy="624665"/>
          </a:xfrm>
          <a:prstGeom prst="rect">
            <a:avLst/>
          </a:prstGeom>
        </p:spPr>
      </p:pic>
      <p:sp>
        <p:nvSpPr>
          <p:cNvPr id="45" name="角丸四角形 44"/>
          <p:cNvSpPr/>
          <p:nvPr/>
        </p:nvSpPr>
        <p:spPr>
          <a:xfrm>
            <a:off x="132916" y="2968242"/>
            <a:ext cx="6581805" cy="1931279"/>
          </a:xfrm>
          <a:prstGeom prst="roundRect">
            <a:avLst/>
          </a:prstGeom>
          <a:solidFill>
            <a:schemeClr val="bg1">
              <a:alpha val="36000"/>
            </a:schemeClr>
          </a:solidFill>
          <a:ln w="508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5086" y="3017558"/>
            <a:ext cx="158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認知件数　</a:t>
            </a:r>
            <a:endParaRPr kumimoji="1" lang="ja-JP" altLang="en-US" sz="24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198672" y="2980335"/>
            <a:ext cx="2315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１，５３９ 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件</a:t>
            </a:r>
            <a:endParaRPr kumimoji="1" lang="ja-JP" altLang="en-US" sz="2400" dirty="0">
              <a:solidFill>
                <a:srgbClr val="FF0000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680633" y="3332175"/>
            <a:ext cx="37824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dirty="0">
                <a:latin typeface="HGS行書体" panose="03000600000000000000" pitchFamily="66" charset="-128"/>
                <a:ea typeface="HGS行書体" panose="03000600000000000000" pitchFamily="66" charset="-128"/>
              </a:rPr>
              <a:t>　　</a:t>
            </a:r>
            <a:r>
              <a:rPr kumimoji="1" lang="ja-JP" altLang="en-US" sz="20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（前年比　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＋４３２ </a:t>
            </a:r>
            <a:r>
              <a:rPr kumimoji="1" lang="ja-JP" altLang="en-US" sz="2000" dirty="0" smtClean="0">
                <a:solidFill>
                  <a:srgbClr val="0070C0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件</a:t>
            </a:r>
            <a:r>
              <a:rPr kumimoji="1" lang="ja-JP" altLang="en-US" sz="20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）</a:t>
            </a:r>
            <a:endParaRPr kumimoji="1" lang="en-US" altLang="ja-JP" sz="20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5085" y="3955906"/>
            <a:ext cx="1513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4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被害</a:t>
            </a:r>
            <a:r>
              <a:rPr kumimoji="1" lang="ja-JP" altLang="en-US" sz="24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金額</a:t>
            </a:r>
            <a:endParaRPr kumimoji="1" lang="ja-JP" altLang="en-US" sz="24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856288" y="3938686"/>
            <a:ext cx="34045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4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　</a:t>
            </a:r>
            <a:r>
              <a:rPr kumimoji="1" lang="ja-JP" altLang="en-US" sz="24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約 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２４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億円</a:t>
            </a:r>
            <a:endParaRPr kumimoji="1" lang="ja-JP" altLang="en-US" sz="2400" b="1" dirty="0">
              <a:solidFill>
                <a:srgbClr val="FF0000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162043" y="4400351"/>
            <a:ext cx="4333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20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（前年比　</a:t>
            </a:r>
            <a:r>
              <a:rPr kumimoji="1" lang="ja-JP" altLang="en-US" sz="20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約 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＋１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億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千万 円</a:t>
            </a:r>
            <a:r>
              <a:rPr kumimoji="1" lang="ja-JP" altLang="en-US" sz="20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）</a:t>
            </a:r>
            <a:endParaRPr lang="ja-JP" altLang="en-US" sz="20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80" y="3038989"/>
            <a:ext cx="410894" cy="403011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44" y="4000059"/>
            <a:ext cx="420456" cy="412389"/>
          </a:xfrm>
          <a:prstGeom prst="rect">
            <a:avLst/>
          </a:prstGeom>
        </p:spPr>
      </p:pic>
      <p:pic>
        <p:nvPicPr>
          <p:cNvPr id="63" name="Picture 6" descr="悪徳商法のイラスト「振り込め詐欺・オレオレ詐欺」">
            <a:extLst>
              <a:ext uri="{FF2B5EF4-FFF2-40B4-BE49-F238E27FC236}">
                <a16:creationId xmlns:a16="http://schemas.microsoft.com/office/drawing/2014/main" id="{0BF0F26B-88F1-4A42-BCB1-73F86EFC7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88" y="3017750"/>
            <a:ext cx="1364434" cy="145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角丸四角形 60"/>
          <p:cNvSpPr/>
          <p:nvPr/>
        </p:nvSpPr>
        <p:spPr>
          <a:xfrm>
            <a:off x="14714" y="4956860"/>
            <a:ext cx="6823117" cy="1254220"/>
          </a:xfrm>
          <a:prstGeom prst="roundRect">
            <a:avLst>
              <a:gd name="adj" fmla="val 12754"/>
            </a:avLst>
          </a:prstGeom>
          <a:solidFill>
            <a:schemeClr val="bg1">
              <a:alpha val="36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還付金詐欺とは・・・</a:t>
            </a:r>
            <a:endParaRPr kumimoji="1" lang="en-US" altLang="ja-JP" dirty="0" smtClean="0">
              <a:solidFill>
                <a:schemeClr val="tx1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役所職員などを名乗り、「保険料、医療費の過払い金を返金します。」、「今日中なら、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ATM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で手続きが出来ます」などと電話をかけてきます。　</a:t>
            </a:r>
            <a:endParaRPr kumimoji="1" lang="en-US" altLang="ja-JP" sz="1400" dirty="0" smtClean="0">
              <a:solidFill>
                <a:schemeClr val="tx1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その後、被害者を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ATM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に誘導し</a:t>
            </a:r>
            <a:r>
              <a:rPr kumimoji="1" lang="ja-JP" altLang="en-US" sz="140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、電話で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言葉巧みに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ATM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を操作させ、犯人側の口座へと</a:t>
            </a:r>
            <a:r>
              <a:rPr kumimoji="1" lang="ja-JP" altLang="en-US" sz="1400" dirty="0" err="1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お</a:t>
            </a:r>
            <a:endParaRPr kumimoji="1" lang="en-US" altLang="ja-JP" sz="1400" dirty="0" smtClean="0">
              <a:solidFill>
                <a:schemeClr val="tx1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金を振り込ませる手口です。</a:t>
            </a:r>
            <a:endParaRPr kumimoji="1" lang="ja-JP" altLang="en-US" sz="1400" dirty="0">
              <a:solidFill>
                <a:schemeClr val="tx1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0" y="9077206"/>
            <a:ext cx="3027181" cy="811387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355275" y="8957513"/>
            <a:ext cx="12562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詐欺は出て行け！</a:t>
            </a:r>
            <a:endParaRPr kumimoji="1" lang="ja-JP" altLang="en-US" sz="10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4300">
            <a:off x="5962570" y="9091049"/>
            <a:ext cx="741181" cy="54476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336" y="6284323"/>
            <a:ext cx="6790570" cy="27069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8100" dir="2700000" algn="tl" rotWithShape="0">
              <a:prstClr val="black">
                <a:alpha val="20000"/>
              </a:prstClr>
            </a:outerShdw>
            <a:reflection blurRad="12700" stA="0" endPos="28000" dist="5000" dir="5400000" sy="-100000" algn="bl" rotWithShape="0"/>
          </a:effectLst>
        </p:spPr>
      </p:pic>
      <p:sp>
        <p:nvSpPr>
          <p:cNvPr id="13" name="雲形吹き出し 12"/>
          <p:cNvSpPr/>
          <p:nvPr/>
        </p:nvSpPr>
        <p:spPr>
          <a:xfrm>
            <a:off x="1856288" y="5992189"/>
            <a:ext cx="4497010" cy="532985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7" name="Picture 24" descr="■">
            <a:extLst>
              <a:ext uri="{FF2B5EF4-FFF2-40B4-BE49-F238E27FC236}">
                <a16:creationId xmlns:a16="http://schemas.microsoft.com/office/drawing/2014/main" id="{4EFD7DDB-3AD7-48C2-9800-5772CE4C7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2667" b="55556" l="9966" r="89691">
                        <a14:foregroundMark x1="82818" y1="69556" x2="82818" y2="69556"/>
                        <a14:foregroundMark x1="55670" y1="10222" x2="56701" y2="10222"/>
                        <a14:foregroundMark x1="53952" y1="10222" x2="53952" y2="10222"/>
                        <a14:foregroundMark x1="53952" y1="10222" x2="53952" y2="10222"/>
                        <a14:foregroundMark x1="52234" y1="10222" x2="52234" y2="10222"/>
                        <a14:backgroundMark x1="53608" y1="10222" x2="53608" y2="10222"/>
                        <a14:backgroundMark x1="53608" y1="10222" x2="53608" y2="10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863" y="6314609"/>
            <a:ext cx="1610977" cy="1489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正方形/長方形 65"/>
          <p:cNvSpPr/>
          <p:nvPr/>
        </p:nvSpPr>
        <p:spPr>
          <a:xfrm>
            <a:off x="2198672" y="6003405"/>
            <a:ext cx="33319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0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　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ＡＴＭで還付金は戻りません！ </a:t>
            </a:r>
            <a:endParaRPr kumimoji="1" lang="ja-JP" altLang="en-US" sz="1600" b="1" dirty="0">
              <a:solidFill>
                <a:srgbClr val="FF0000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55" y="1450515"/>
            <a:ext cx="6491466" cy="194441"/>
          </a:xfrm>
          <a:prstGeom prst="rect">
            <a:avLst/>
          </a:prstGeom>
        </p:spPr>
      </p:pic>
      <p:sp>
        <p:nvSpPr>
          <p:cNvPr id="56" name="テキスト ボックス 55"/>
          <p:cNvSpPr txBox="1"/>
          <p:nvPr/>
        </p:nvSpPr>
        <p:spPr>
          <a:xfrm>
            <a:off x="889807" y="4294546"/>
            <a:ext cx="1104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(</a:t>
            </a:r>
            <a:r>
              <a:rPr kumimoji="1" lang="ja-JP" altLang="en-US" sz="16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暫定値）</a:t>
            </a:r>
            <a:endParaRPr kumimoji="1" lang="ja-JP" altLang="en-US" sz="16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87690" y="3366827"/>
            <a:ext cx="1104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(</a:t>
            </a:r>
            <a:r>
              <a:rPr kumimoji="1" lang="ja-JP" altLang="en-US" sz="16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暫定値）</a:t>
            </a:r>
            <a:endParaRPr kumimoji="1" lang="ja-JP" altLang="en-US" sz="16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252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HGP行書体</vt:lpstr>
      <vt:lpstr>HGP創英角ﾎﾟｯﾌﾟ体</vt:lpstr>
      <vt:lpstr>HGS行書体</vt:lpstr>
      <vt:lpstr>HG丸ｺﾞｼｯｸM-PRO</vt:lpstr>
      <vt:lpstr>HG創英角ｺﾞｼｯｸUB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2021-01-14T02:53:05Z</dcterms:created>
  <dcterms:modified xsi:type="dcterms:W3CDTF">2022-02-03T07:39:28Z</dcterms:modified>
</cp:coreProperties>
</file>