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74"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660"/>
  </p:normalViewPr>
  <p:slideViewPr>
    <p:cSldViewPr snapToGrid="0">
      <p:cViewPr>
        <p:scale>
          <a:sx n="125" d="100"/>
          <a:sy n="125" d="100"/>
        </p:scale>
        <p:origin x="1152" y="-15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98512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408422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7109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4148459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29963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024960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4003043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455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76700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45330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520021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2317-9BF4-44F1-A000-4B771EB59D0B}" type="datetimeFigureOut">
              <a:rPr kumimoji="1" lang="ja-JP" altLang="en-US" smtClean="0"/>
              <a:t>2022/2/22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680852274"/>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正方形/長方形 8"/>
          <p:cNvSpPr/>
          <p:nvPr/>
        </p:nvSpPr>
        <p:spPr>
          <a:xfrm>
            <a:off x="92745" y="8587004"/>
            <a:ext cx="6625554" cy="115252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28" name="正方形/長方形 27"/>
          <p:cNvSpPr/>
          <p:nvPr/>
        </p:nvSpPr>
        <p:spPr>
          <a:xfrm>
            <a:off x="0" y="1079340"/>
            <a:ext cx="6811540" cy="8818510"/>
          </a:xfrm>
          <a:prstGeom prst="rect">
            <a:avLst/>
          </a:prstGeom>
          <a:noFill/>
          <a:ln w="19050">
            <a:solidFill>
              <a:schemeClr val="accent1">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4" name="AutoShape 1"/>
          <p:cNvSpPr>
            <a:spLocks noChangeArrowheads="1"/>
          </p:cNvSpPr>
          <p:nvPr/>
        </p:nvSpPr>
        <p:spPr bwMode="auto">
          <a:xfrm>
            <a:off x="10523" y="29703"/>
            <a:ext cx="6817520" cy="1026777"/>
          </a:xfrm>
          <a:prstGeom prst="horizontalScroll">
            <a:avLst>
              <a:gd name="adj" fmla="val 10645"/>
            </a:avLst>
          </a:prstGeom>
          <a:solidFill>
            <a:schemeClr val="bg1"/>
          </a:solidFill>
          <a:ln w="28575">
            <a:solidFill>
              <a:srgbClr val="7F7F7F"/>
            </a:solidFill>
            <a:round/>
            <a:headEnd/>
            <a:tailEnd/>
          </a:ln>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a:solidFill>
                  <a:srgbClr val="000000"/>
                </a:solidFill>
                <a:latin typeface="ＭＳ 明朝"/>
                <a:ea typeface="ＭＳ 明朝"/>
              </a:rPr>
              <a:t>　　　　　　　</a:t>
            </a:r>
          </a:p>
        </p:txBody>
      </p:sp>
      <p:pic>
        <p:nvPicPr>
          <p:cNvPr id="5" name="図 4"/>
          <p:cNvPicPr>
            <a:picLocks noChangeAspect="1"/>
          </p:cNvPicPr>
          <p:nvPr/>
        </p:nvPicPr>
        <p:blipFill>
          <a:blip r:embed="rId2"/>
          <a:stretch>
            <a:fillRect/>
          </a:stretch>
        </p:blipFill>
        <p:spPr>
          <a:xfrm>
            <a:off x="199983" y="209849"/>
            <a:ext cx="1207068" cy="650033"/>
          </a:xfrm>
          <a:prstGeom prst="rect">
            <a:avLst/>
          </a:prstGeom>
        </p:spPr>
      </p:pic>
      <p:sp>
        <p:nvSpPr>
          <p:cNvPr id="6" name="WordArt 5"/>
          <p:cNvSpPr>
            <a:spLocks noChangeArrowheads="1" noChangeShapeType="1" noTextEdit="1"/>
          </p:cNvSpPr>
          <p:nvPr/>
        </p:nvSpPr>
        <p:spPr bwMode="auto">
          <a:xfrm>
            <a:off x="1289816" y="202555"/>
            <a:ext cx="3407557" cy="66462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dirty="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rPr>
              <a:t> 安まち通信</a:t>
            </a:r>
          </a:p>
        </p:txBody>
      </p:sp>
      <p:graphicFrame>
        <p:nvGraphicFramePr>
          <p:cNvPr id="8" name="表 7"/>
          <p:cNvGraphicFramePr>
            <a:graphicFrameLocks noGrp="1"/>
          </p:cNvGraphicFramePr>
          <p:nvPr>
            <p:extLst>
              <p:ext uri="{D42A27DB-BD31-4B8C-83A1-F6EECF244321}">
                <p14:modId xmlns:p14="http://schemas.microsoft.com/office/powerpoint/2010/main" val="625333226"/>
              </p:ext>
            </p:extLst>
          </p:nvPr>
        </p:nvGraphicFramePr>
        <p:xfrm>
          <a:off x="5040230" y="186109"/>
          <a:ext cx="1710949" cy="713929"/>
        </p:xfrm>
        <a:graphic>
          <a:graphicData uri="http://schemas.openxmlformats.org/drawingml/2006/table">
            <a:tbl>
              <a:tblPr firstRow="1" bandRow="1">
                <a:tableStyleId>{5C22544A-7EE6-4342-B048-85BDC9FD1C3A}</a:tableStyleId>
              </a:tblPr>
              <a:tblGrid>
                <a:gridCol w="1710949">
                  <a:extLst>
                    <a:ext uri="{9D8B030D-6E8A-4147-A177-3AD203B41FA5}">
                      <a16:colId xmlns:a16="http://schemas.microsoft.com/office/drawing/2014/main" val="20000"/>
                    </a:ext>
                  </a:extLst>
                </a:gridCol>
              </a:tblGrid>
              <a:tr h="247650">
                <a:tc>
                  <a:txBody>
                    <a:bodyPr/>
                    <a:lstStyle/>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令和４年２月</a:t>
                      </a:r>
                      <a:r>
                        <a:rPr kumimoji="1" lang="en-US" altLang="ja-JP" sz="1000" b="0" dirty="0" smtClean="0">
                          <a:solidFill>
                            <a:schemeClr val="tx1"/>
                          </a:solidFill>
                          <a:latin typeface="HG丸ｺﾞｼｯｸM-PRO" panose="020F0600000000000000" pitchFamily="50" charset="-128"/>
                          <a:ea typeface="HG丸ｺﾞｼｯｸM-PRO" panose="020F0600000000000000" pitchFamily="50" charset="-128"/>
                        </a:rPr>
                        <a:t>22</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日</a:t>
                      </a: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7677">
                <a:tc>
                  <a:txBody>
                    <a:bodyPr/>
                    <a:lstStyle/>
                    <a:p>
                      <a:pPr algn="ctr"/>
                      <a:r>
                        <a:rPr kumimoji="1" lang="ja-JP" altLang="en-US" sz="800" baseline="0" dirty="0" smtClean="0">
                          <a:latin typeface="HG丸ｺﾞｼｯｸM-PRO" panose="020F0600000000000000" pitchFamily="50" charset="-128"/>
                          <a:ea typeface="HG丸ｺﾞｼｯｸM-PRO" panose="020F0600000000000000" pitchFamily="50" charset="-128"/>
                        </a:rPr>
                        <a:t>大阪府安全なまちづくり推進会議</a:t>
                      </a:r>
                      <a:endParaRPr kumimoji="1" lang="ja-JP" altLang="en-US" sz="800" baseline="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2">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令和３年度　第</a:t>
                      </a:r>
                      <a:r>
                        <a:rPr kumimoji="1" lang="en-US" altLang="ja-JP" sz="900" dirty="0" smtClean="0">
                          <a:latin typeface="HG丸ｺﾞｼｯｸM-PRO" panose="020F0600000000000000" pitchFamily="50" charset="-128"/>
                          <a:ea typeface="HG丸ｺﾞｼｯｸM-PRO" panose="020F0600000000000000" pitchFamily="50" charset="-128"/>
                        </a:rPr>
                        <a:t>13</a:t>
                      </a:r>
                      <a:r>
                        <a:rPr kumimoji="1" lang="ja-JP" altLang="en-US" sz="900" dirty="0" smtClean="0">
                          <a:latin typeface="HG丸ｺﾞｼｯｸM-PRO" panose="020F0600000000000000" pitchFamily="50" charset="-128"/>
                          <a:ea typeface="HG丸ｺﾞｼｯｸM-PRO" panose="020F0600000000000000" pitchFamily="50" charset="-128"/>
                        </a:rPr>
                        <a:t>号</a:t>
                      </a:r>
                      <a:endParaRPr kumimoji="1" lang="ja-JP" altLang="en-US" sz="90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8" name="テキスト ボックス 37"/>
          <p:cNvSpPr txBox="1"/>
          <p:nvPr/>
        </p:nvSpPr>
        <p:spPr>
          <a:xfrm>
            <a:off x="115261" y="1039184"/>
            <a:ext cx="6676828" cy="954107"/>
          </a:xfrm>
          <a:prstGeom prst="rect">
            <a:avLst/>
          </a:prstGeom>
          <a:noFill/>
        </p:spPr>
        <p:txBody>
          <a:bodyPr wrap="none" rtlCol="0">
            <a:spAutoFit/>
          </a:bodyPr>
          <a:lstStyle/>
          <a:p>
            <a:r>
              <a:rPr kumimoji="1" lang="ja-JP" altLang="en-US" sz="2800" b="1" i="1" dirty="0" smtClean="0">
                <a:solidFill>
                  <a:srgbClr val="FF0000"/>
                </a:solidFill>
                <a:latin typeface="HG丸ｺﾞｼｯｸM-PRO" panose="020F0600000000000000" pitchFamily="50" charset="-128"/>
                <a:ea typeface="HG丸ｺﾞｼｯｸM-PRO" panose="020F0600000000000000" pitchFamily="50" charset="-128"/>
              </a:rPr>
              <a:t>令和３年中</a:t>
            </a:r>
            <a:r>
              <a:rPr kumimoji="1" lang="ja-JP" altLang="en-US" sz="2800" b="1" i="1" dirty="0" smtClean="0">
                <a:latin typeface="HG丸ｺﾞｼｯｸM-PRO" panose="020F0600000000000000" pitchFamily="50" charset="-128"/>
                <a:ea typeface="HG丸ｺﾞｼｯｸM-PRO" panose="020F0600000000000000" pitchFamily="50" charset="-128"/>
              </a:rPr>
              <a:t>の</a:t>
            </a:r>
            <a:r>
              <a:rPr kumimoji="1" lang="ja-JP" altLang="en-US" sz="2800" b="1" i="1" dirty="0" smtClean="0">
                <a:solidFill>
                  <a:srgbClr val="FF0000"/>
                </a:solidFill>
                <a:latin typeface="HG丸ｺﾞｼｯｸM-PRO" panose="020F0600000000000000" pitchFamily="50" charset="-128"/>
                <a:ea typeface="HG丸ｺﾞｼｯｸM-PRO" panose="020F0600000000000000" pitchFamily="50" charset="-128"/>
              </a:rPr>
              <a:t>刑法犯認知件数</a:t>
            </a:r>
            <a:r>
              <a:rPr kumimoji="1" lang="ja-JP" altLang="en-US" sz="2800" b="1" i="1" dirty="0" smtClean="0">
                <a:latin typeface="HG丸ｺﾞｼｯｸM-PRO" panose="020F0600000000000000" pitchFamily="50" charset="-128"/>
                <a:ea typeface="HG丸ｺﾞｼｯｸM-PRO" panose="020F0600000000000000" pitchFamily="50" charset="-128"/>
              </a:rPr>
              <a:t>（確定値）</a:t>
            </a:r>
            <a:endParaRPr kumimoji="1" lang="en-US" altLang="ja-JP" sz="2800" b="1" i="1" dirty="0" smtClean="0">
              <a:latin typeface="HG丸ｺﾞｼｯｸM-PRO" panose="020F0600000000000000" pitchFamily="50" charset="-128"/>
              <a:ea typeface="HG丸ｺﾞｼｯｸM-PRO" panose="020F0600000000000000" pitchFamily="50" charset="-128"/>
            </a:endParaRPr>
          </a:p>
          <a:p>
            <a:r>
              <a:rPr kumimoji="1" lang="ja-JP" altLang="en-US" sz="2800" b="1" i="1" dirty="0">
                <a:latin typeface="HG丸ｺﾞｼｯｸM-PRO" panose="020F0600000000000000" pitchFamily="50" charset="-128"/>
                <a:ea typeface="HG丸ｺﾞｼｯｸM-PRO" panose="020F0600000000000000" pitchFamily="50" charset="-128"/>
              </a:rPr>
              <a:t>　</a:t>
            </a:r>
            <a:r>
              <a:rPr kumimoji="1" lang="ja-JP" altLang="en-US" sz="2800" b="1" i="1" dirty="0" smtClean="0">
                <a:latin typeface="HG丸ｺﾞｼｯｸM-PRO" panose="020F0600000000000000" pitchFamily="50" charset="-128"/>
                <a:ea typeface="HG丸ｺﾞｼｯｸM-PRO" panose="020F0600000000000000" pitchFamily="50" charset="-128"/>
              </a:rPr>
              <a:t>　　　　　　　　が公表されました！</a:t>
            </a:r>
            <a:endParaRPr kumimoji="1" lang="en-US" altLang="ja-JP" sz="2800" b="1" i="1" dirty="0" smtClean="0">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104004" y="3063198"/>
            <a:ext cx="6630555"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大阪府における令和３年中の刑法犯認知件数は、６</a:t>
            </a:r>
            <a:r>
              <a:rPr kumimoji="1" lang="en-US" altLang="ja-JP" dirty="0" smtClean="0">
                <a:latin typeface="HG丸ｺﾞｼｯｸM-PRO" panose="020F0600000000000000" pitchFamily="50" charset="-128"/>
                <a:ea typeface="HG丸ｺﾞｼｯｸM-PRO" panose="020F0600000000000000" pitchFamily="50" charset="-128"/>
              </a:rPr>
              <a:t>2,690</a:t>
            </a:r>
            <a:r>
              <a:rPr kumimoji="1" lang="ja-JP" altLang="en-US" dirty="0" smtClean="0">
                <a:latin typeface="HG丸ｺﾞｼｯｸM-PRO" panose="020F0600000000000000" pitchFamily="50" charset="-128"/>
                <a:ea typeface="HG丸ｺﾞｼｯｸM-PRO" panose="020F0600000000000000" pitchFamily="50" charset="-128"/>
              </a:rPr>
              <a:t>件と安全なまちづくりに向けたオール大阪の取組により、前年比で約８％減少しました。</a:t>
            </a:r>
            <a:endParaRPr kumimoji="1" lang="en-US" altLang="ja-JP" dirty="0" smtClean="0">
              <a:latin typeface="HG丸ｺﾞｼｯｸM-PRO" panose="020F0600000000000000" pitchFamily="50" charset="-128"/>
              <a:ea typeface="HG丸ｺﾞｼｯｸM-PRO" panose="020F0600000000000000" pitchFamily="50" charset="-128"/>
            </a:endParaRPr>
          </a:p>
          <a:p>
            <a:pPr algn="dist"/>
            <a:r>
              <a:rPr kumimoji="1"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しかし、全国的に見る</a:t>
            </a:r>
            <a:r>
              <a:rPr kumimoji="1" lang="ja-JP" altLang="en-US" dirty="0" smtClean="0">
                <a:latin typeface="HG丸ｺﾞｼｯｸM-PRO" panose="020F0600000000000000" pitchFamily="50" charset="-128"/>
                <a:ea typeface="HG丸ｺﾞｼｯｸM-PRO" panose="020F0600000000000000" pitchFamily="50" charset="-128"/>
              </a:rPr>
              <a:t>と高水準で推移しております</a:t>
            </a:r>
            <a:r>
              <a:rPr kumimoji="1" lang="ja-JP" altLang="en-US" dirty="0" smtClean="0">
                <a:latin typeface="HG丸ｺﾞｼｯｸM-PRO" panose="020F0600000000000000" pitchFamily="50" charset="-128"/>
                <a:ea typeface="HG丸ｺﾞｼｯｸM-PRO" panose="020F0600000000000000" pitchFamily="50" charset="-128"/>
              </a:rPr>
              <a:t>ので</a:t>
            </a:r>
            <a:r>
              <a:rPr kumimoji="1" lang="ja-JP" altLang="en-US" dirty="0" smtClean="0">
                <a:latin typeface="HG丸ｺﾞｼｯｸM-PRO" panose="020F0600000000000000" pitchFamily="50" charset="-128"/>
                <a:ea typeface="HG丸ｺﾞｼｯｸM-PRO" panose="020F0600000000000000" pitchFamily="50" charset="-128"/>
              </a:rPr>
              <a:t>、</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引き続き</a:t>
            </a:r>
            <a:r>
              <a:rPr kumimoji="1" lang="ja-JP" altLang="en-US" dirty="0" smtClean="0">
                <a:latin typeface="HG丸ｺﾞｼｯｸM-PRO" panose="020F0600000000000000" pitchFamily="50" charset="-128"/>
                <a:ea typeface="HG丸ｺﾞｼｯｸM-PRO" panose="020F0600000000000000" pitchFamily="50" charset="-128"/>
              </a:rPr>
              <a:t>「安全なまち大阪」の確立に向けた各種取組に、ご理解とご協力をお願いします。</a:t>
            </a:r>
            <a:endParaRPr kumimoji="1" lang="en-US" altLang="ja-JP" dirty="0" smtClean="0">
              <a:latin typeface="HG丸ｺﾞｼｯｸM-PRO" panose="020F0600000000000000" pitchFamily="50" charset="-128"/>
              <a:ea typeface="HG丸ｺﾞｼｯｸM-PRO" panose="020F0600000000000000" pitchFamily="50" charset="-128"/>
            </a:endParaRPr>
          </a:p>
        </p:txBody>
      </p:sp>
      <p:sp>
        <p:nvSpPr>
          <p:cNvPr id="47" name="テキスト ボックス 46"/>
          <p:cNvSpPr txBox="1"/>
          <p:nvPr/>
        </p:nvSpPr>
        <p:spPr>
          <a:xfrm>
            <a:off x="1658982" y="8695863"/>
            <a:ext cx="3710313" cy="523220"/>
          </a:xfrm>
          <a:prstGeom prst="rect">
            <a:avLst/>
          </a:prstGeom>
          <a:noFill/>
        </p:spPr>
        <p:txBody>
          <a:bodyPr wrap="square" rtlCol="0">
            <a:spAutoFit/>
          </a:bodyPr>
          <a:lstStyle/>
          <a:p>
            <a:r>
              <a:rPr kumimoji="1" lang="ja-JP" altLang="en-US" sz="2800" b="1" dirty="0" smtClean="0">
                <a:latin typeface="HG丸ｺﾞｼｯｸM-PRO" panose="020F0600000000000000" pitchFamily="50" charset="-128"/>
                <a:ea typeface="HG丸ｺﾞｼｯｸM-PRO" panose="020F0600000000000000" pitchFamily="50" charset="-128"/>
              </a:rPr>
              <a:t>大阪府内の犯罪統計</a:t>
            </a:r>
            <a:endParaRPr kumimoji="1" lang="ja-JP" altLang="en-US" sz="2800" b="1" dirty="0">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199983" y="9410990"/>
            <a:ext cx="4671472" cy="246221"/>
          </a:xfrm>
          <a:prstGeom prst="rect">
            <a:avLst/>
          </a:prstGeom>
          <a:noFill/>
        </p:spPr>
        <p:txBody>
          <a:bodyPr wrap="none" rtlCol="0">
            <a:spAutoFit/>
          </a:bodyPr>
          <a:lstStyle/>
          <a:p>
            <a:r>
              <a:rPr kumimoji="1" lang="en-US" altLang="ja-JP" sz="1000" dirty="0"/>
              <a:t>https://www.police.pref.osaka.lg.jp/material/files/group/2/r03_hanzaitoukei01_1.pdf</a:t>
            </a:r>
            <a:endParaRPr kumimoji="1" lang="ja-JP" altLang="en-US" sz="1000" dirty="0"/>
          </a:p>
        </p:txBody>
      </p:sp>
      <p:sp>
        <p:nvSpPr>
          <p:cNvPr id="49" name="テキスト ボックス 48"/>
          <p:cNvSpPr txBox="1"/>
          <p:nvPr/>
        </p:nvSpPr>
        <p:spPr>
          <a:xfrm>
            <a:off x="2225330" y="9171528"/>
            <a:ext cx="2159566" cy="307777"/>
          </a:xfrm>
          <a:prstGeom prst="rect">
            <a:avLst/>
          </a:prstGeom>
          <a:noFill/>
        </p:spPr>
        <p:txBody>
          <a:bodyPr wrap="non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大阪府警察ホームページ</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57" name="テキスト ボックス 56"/>
          <p:cNvSpPr txBox="1"/>
          <p:nvPr/>
        </p:nvSpPr>
        <p:spPr>
          <a:xfrm>
            <a:off x="115261" y="5001007"/>
            <a:ext cx="2345098" cy="523220"/>
          </a:xfrm>
          <a:prstGeom prst="rect">
            <a:avLst/>
          </a:prstGeo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kumimoji="1" lang="ja-JP" altLang="en-US" sz="2800" b="1" dirty="0" smtClean="0">
                <a:solidFill>
                  <a:srgbClr val="FFFF00"/>
                </a:solidFill>
                <a:latin typeface="HG丸ｺﾞｼｯｸM-PRO" panose="020F0600000000000000" pitchFamily="50" charset="-128"/>
                <a:ea typeface="HG丸ｺﾞｼｯｸM-PRO" panose="020F0600000000000000" pitchFamily="50" charset="-128"/>
              </a:rPr>
              <a:t>大阪重点犯罪</a:t>
            </a:r>
            <a:endParaRPr kumimoji="1" lang="en-US" altLang="ja-JP" sz="2800" b="1" dirty="0" smtClean="0">
              <a:solidFill>
                <a:srgbClr val="FFFF00"/>
              </a:solidFill>
              <a:latin typeface="HG丸ｺﾞｼｯｸM-PRO" panose="020F0600000000000000" pitchFamily="50" charset="-128"/>
              <a:ea typeface="HG丸ｺﾞｼｯｸM-PRO" panose="020F0600000000000000" pitchFamily="50" charset="-128"/>
            </a:endParaRPr>
          </a:p>
        </p:txBody>
      </p:sp>
      <p:sp>
        <p:nvSpPr>
          <p:cNvPr id="59" name="テキスト ボックス 58"/>
          <p:cNvSpPr txBox="1"/>
          <p:nvPr/>
        </p:nvSpPr>
        <p:spPr>
          <a:xfrm>
            <a:off x="70231" y="8298109"/>
            <a:ext cx="6820842" cy="276999"/>
          </a:xfrm>
          <a:prstGeom prst="rect">
            <a:avLst/>
          </a:prstGeom>
          <a:noFill/>
        </p:spPr>
        <p:txBody>
          <a:bodyPr wrap="square" rtlCol="0">
            <a:spAutoFit/>
          </a:bodyPr>
          <a:lstStyle/>
          <a:p>
            <a:r>
              <a:rPr kumimoji="1" lang="en-US" altLang="ja-JP" sz="600" dirty="0">
                <a:latin typeface="HG丸ｺﾞｼｯｸM-PRO" panose="020F0600000000000000" pitchFamily="50" charset="-128"/>
                <a:ea typeface="HG丸ｺﾞｼｯｸM-PRO" panose="020F0600000000000000" pitchFamily="50" charset="-128"/>
              </a:rPr>
              <a:t>※</a:t>
            </a:r>
            <a:r>
              <a:rPr kumimoji="1" lang="ja-JP" altLang="en-US" sz="600" dirty="0">
                <a:latin typeface="HG丸ｺﾞｼｯｸM-PRO" panose="020F0600000000000000" pitchFamily="50" charset="-128"/>
                <a:ea typeface="HG丸ｺﾞｼｯｸM-PRO" panose="020F0600000000000000" pitchFamily="50" charset="-128"/>
              </a:rPr>
              <a:t>　大阪府警察統計</a:t>
            </a:r>
            <a:r>
              <a:rPr kumimoji="1" lang="ja-JP" altLang="en-US" sz="600" dirty="0" smtClean="0">
                <a:latin typeface="HG丸ｺﾞｼｯｸM-PRO" panose="020F0600000000000000" pitchFamily="50" charset="-128"/>
                <a:ea typeface="HG丸ｺﾞｼｯｸM-PRO" panose="020F0600000000000000" pitchFamily="50" charset="-128"/>
              </a:rPr>
              <a:t>資料による</a:t>
            </a:r>
            <a:endParaRPr kumimoji="1" lang="en-US" altLang="ja-JP" sz="600" dirty="0" smtClean="0">
              <a:latin typeface="HG丸ｺﾞｼｯｸM-PRO" panose="020F0600000000000000" pitchFamily="50" charset="-128"/>
              <a:ea typeface="HG丸ｺﾞｼｯｸM-PRO" panose="020F0600000000000000" pitchFamily="50" charset="-128"/>
            </a:endParaRPr>
          </a:p>
          <a:p>
            <a:r>
              <a:rPr kumimoji="1" lang="en-US" altLang="ja-JP" sz="600" dirty="0">
                <a:latin typeface="HG丸ｺﾞｼｯｸM-PRO" panose="020F0600000000000000" pitchFamily="50" charset="-128"/>
                <a:ea typeface="HG丸ｺﾞｼｯｸM-PRO" panose="020F0600000000000000" pitchFamily="50" charset="-128"/>
              </a:rPr>
              <a:t>※</a:t>
            </a:r>
            <a:r>
              <a:rPr kumimoji="1" lang="ja-JP" altLang="en-US" sz="600" dirty="0">
                <a:latin typeface="HG丸ｺﾞｼｯｸM-PRO" panose="020F0600000000000000" pitchFamily="50" charset="-128"/>
                <a:ea typeface="HG丸ｺﾞｼｯｸM-PRO" panose="020F0600000000000000" pitchFamily="50" charset="-128"/>
              </a:rPr>
              <a:t>　痴漢は、刑法犯ではなく大阪府公衆に著しく迷惑をかける暴力的不良行為等の防止に関する条例第６条第１項第１号違反（特別法犯）</a:t>
            </a:r>
            <a:r>
              <a:rPr kumimoji="1" lang="ja-JP" altLang="en-US" sz="600" dirty="0" smtClean="0">
                <a:latin typeface="HG丸ｺﾞｼｯｸM-PRO" panose="020F0600000000000000" pitchFamily="50" charset="-128"/>
                <a:ea typeface="HG丸ｺﾞｼｯｸM-PRO" panose="020F0600000000000000" pitchFamily="50" charset="-128"/>
              </a:rPr>
              <a:t>であるため認知</a:t>
            </a:r>
            <a:r>
              <a:rPr kumimoji="1" lang="ja-JP" altLang="en-US" sz="600" dirty="0">
                <a:latin typeface="HG丸ｺﾞｼｯｸM-PRO" panose="020F0600000000000000" pitchFamily="50" charset="-128"/>
                <a:ea typeface="HG丸ｺﾞｼｯｸM-PRO" panose="020F0600000000000000" pitchFamily="50" charset="-128"/>
              </a:rPr>
              <a:t>件数はない。</a:t>
            </a:r>
          </a:p>
        </p:txBody>
      </p:sp>
      <p:sp>
        <p:nvSpPr>
          <p:cNvPr id="60" name="テキスト ボックス 59"/>
          <p:cNvSpPr txBox="1"/>
          <p:nvPr/>
        </p:nvSpPr>
        <p:spPr>
          <a:xfrm>
            <a:off x="199983" y="5626639"/>
            <a:ext cx="6628312" cy="292388"/>
          </a:xfrm>
          <a:prstGeom prst="rect">
            <a:avLst/>
          </a:prstGeom>
          <a:noFill/>
        </p:spPr>
        <p:txBody>
          <a:bodyPr wrap="square" rtlCol="0">
            <a:spAutoFit/>
          </a:bodyPr>
          <a:lstStyle/>
          <a:p>
            <a:r>
              <a:rPr kumimoji="1" lang="ja-JP" altLang="en-US" sz="1300" dirty="0">
                <a:latin typeface="HG丸ｺﾞｼｯｸM-PRO" panose="020F0600000000000000" pitchFamily="50" charset="-128"/>
                <a:ea typeface="HG丸ｺﾞｼｯｸM-PRO" panose="020F0600000000000000" pitchFamily="50" charset="-128"/>
              </a:rPr>
              <a:t>下表</a:t>
            </a:r>
            <a:r>
              <a:rPr kumimoji="1" lang="ja-JP" altLang="en-US" sz="1300" dirty="0" smtClean="0">
                <a:latin typeface="HG丸ｺﾞｼｯｸM-PRO" panose="020F0600000000000000" pitchFamily="50" charset="-128"/>
                <a:ea typeface="HG丸ｺﾞｼｯｸM-PRO" panose="020F0600000000000000" pitchFamily="50" charset="-128"/>
              </a:rPr>
              <a:t>のとおり、「強制わいせつ」</a:t>
            </a:r>
            <a:r>
              <a:rPr kumimoji="1" lang="ja-JP" altLang="en-US" sz="1300" smtClean="0">
                <a:latin typeface="HG丸ｺﾞｼｯｸM-PRO" panose="020F0600000000000000" pitchFamily="50" charset="-128"/>
                <a:ea typeface="HG丸ｺﾞｼｯｸM-PRO" panose="020F0600000000000000" pitchFamily="50" charset="-128"/>
              </a:rPr>
              <a:t>・「自動車盗」</a:t>
            </a:r>
            <a:r>
              <a:rPr kumimoji="1" lang="ja-JP" altLang="en-US" sz="1300" dirty="0" smtClean="0">
                <a:latin typeface="HG丸ｺﾞｼｯｸM-PRO" panose="020F0600000000000000" pitchFamily="50" charset="-128"/>
                <a:ea typeface="HG丸ｺﾞｼｯｸM-PRO" panose="020F0600000000000000" pitchFamily="50" charset="-128"/>
              </a:rPr>
              <a:t>・「車上ねらい」が減少しました。</a:t>
            </a:r>
            <a:endParaRPr kumimoji="1" lang="en-US" altLang="ja-JP" sz="1300" dirty="0" smtClean="0">
              <a:latin typeface="HG丸ｺﾞｼｯｸM-PRO" panose="020F0600000000000000" pitchFamily="50" charset="-128"/>
              <a:ea typeface="HG丸ｺﾞｼｯｸM-PRO" panose="020F0600000000000000" pitchFamily="50" charset="-128"/>
            </a:endParaRPr>
          </a:p>
        </p:txBody>
      </p:sp>
      <p:sp>
        <p:nvSpPr>
          <p:cNvPr id="64" name="角丸四角形 63"/>
          <p:cNvSpPr/>
          <p:nvPr/>
        </p:nvSpPr>
        <p:spPr>
          <a:xfrm>
            <a:off x="104005" y="2018813"/>
            <a:ext cx="6630555" cy="933662"/>
          </a:xfrm>
          <a:prstGeom prst="roundRect">
            <a:avLst/>
          </a:prstGeom>
          <a:solidFill>
            <a:schemeClr val="bg1">
              <a:alpha val="36000"/>
            </a:schemeClr>
          </a:solidFill>
          <a:ln w="5080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5" name="テキスト ボックス 64"/>
          <p:cNvSpPr txBox="1"/>
          <p:nvPr/>
        </p:nvSpPr>
        <p:spPr>
          <a:xfrm>
            <a:off x="279724" y="2148737"/>
            <a:ext cx="2813378" cy="523220"/>
          </a:xfrm>
          <a:prstGeom prst="rect">
            <a:avLst/>
          </a:prstGeom>
          <a:noFill/>
        </p:spPr>
        <p:txBody>
          <a:bodyPr wrap="squar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刑法犯</a:t>
            </a:r>
            <a:r>
              <a:rPr kumimoji="1" lang="ja-JP" altLang="en-US" sz="2800" dirty="0" smtClean="0">
                <a:latin typeface="HG丸ｺﾞｼｯｸM-PRO" panose="020F0600000000000000" pitchFamily="50" charset="-128"/>
                <a:ea typeface="HG丸ｺﾞｼｯｸM-PRO" panose="020F0600000000000000" pitchFamily="50" charset="-128"/>
              </a:rPr>
              <a:t>認知件数</a:t>
            </a:r>
            <a:r>
              <a:rPr kumimoji="1" lang="ja-JP" altLang="en-US" sz="2400" dirty="0" smtClean="0">
                <a:latin typeface="HGS行書体" panose="03000600000000000000" pitchFamily="66" charset="-128"/>
                <a:ea typeface="HGS行書体" panose="03000600000000000000" pitchFamily="66" charset="-128"/>
              </a:rPr>
              <a:t>　</a:t>
            </a:r>
            <a:endParaRPr kumimoji="1" lang="ja-JP" altLang="en-US" sz="2400" dirty="0">
              <a:latin typeface="HGS行書体" panose="03000600000000000000" pitchFamily="66" charset="-128"/>
              <a:ea typeface="HGS行書体" panose="03000600000000000000" pitchFamily="66" charset="-128"/>
            </a:endParaRPr>
          </a:p>
        </p:txBody>
      </p:sp>
      <p:sp>
        <p:nvSpPr>
          <p:cNvPr id="66" name="正方形/長方形 65"/>
          <p:cNvSpPr/>
          <p:nvPr/>
        </p:nvSpPr>
        <p:spPr>
          <a:xfrm>
            <a:off x="3531292" y="2125761"/>
            <a:ext cx="2801550" cy="523220"/>
          </a:xfrm>
          <a:prstGeom prst="rect">
            <a:avLst/>
          </a:prstGeom>
        </p:spPr>
        <p:txBody>
          <a:bodyPr wrap="square">
            <a:spAutoFit/>
          </a:bodyPr>
          <a:lstStyle/>
          <a:p>
            <a:r>
              <a:rPr kumimoji="1" lang="ja-JP" altLang="en-US" sz="2800" b="1" dirty="0" smtClean="0">
                <a:solidFill>
                  <a:srgbClr val="FF0000"/>
                </a:solidFill>
                <a:latin typeface="HG丸ｺﾞｼｯｸM-PRO" panose="020F0600000000000000" pitchFamily="50" charset="-128"/>
                <a:ea typeface="HG丸ｺﾞｼｯｸM-PRO" panose="020F0600000000000000" pitchFamily="50" charset="-128"/>
              </a:rPr>
              <a:t>６２，６９０</a:t>
            </a:r>
            <a:r>
              <a:rPr kumimoji="1" lang="ja-JP" altLang="en-US" sz="2800" dirty="0" smtClean="0">
                <a:solidFill>
                  <a:srgbClr val="FF0000"/>
                </a:solidFill>
                <a:latin typeface="HG丸ｺﾞｼｯｸM-PRO" panose="020F0600000000000000" pitchFamily="50" charset="-128"/>
                <a:ea typeface="HG丸ｺﾞｼｯｸM-PRO" panose="020F0600000000000000" pitchFamily="50" charset="-128"/>
              </a:rPr>
              <a:t>件</a:t>
            </a:r>
            <a:endParaRPr kumimoji="1" lang="ja-JP" altLang="en-US" sz="2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7" name="正方形/長方形 66"/>
          <p:cNvSpPr/>
          <p:nvPr/>
        </p:nvSpPr>
        <p:spPr>
          <a:xfrm>
            <a:off x="2654911" y="2488890"/>
            <a:ext cx="4084924" cy="461665"/>
          </a:xfrm>
          <a:prstGeom prst="rect">
            <a:avLst/>
          </a:prstGeom>
        </p:spPr>
        <p:txBody>
          <a:bodyPr wrap="square">
            <a:spAutoFit/>
          </a:bodyPr>
          <a:lstStyle/>
          <a:p>
            <a:r>
              <a:rPr kumimoji="1" lang="ja-JP" altLang="en-US" dirty="0">
                <a:latin typeface="HGS行書体" panose="03000600000000000000" pitchFamily="66" charset="-128"/>
                <a:ea typeface="HGS行書体" panose="03000600000000000000" pitchFamily="66" charset="-128"/>
              </a:rPr>
              <a:t>　　</a:t>
            </a:r>
            <a:r>
              <a:rPr kumimoji="1" lang="ja-JP" altLang="en-US" sz="2000" dirty="0">
                <a:latin typeface="HGS行書体" panose="03000600000000000000" pitchFamily="66" charset="-128"/>
                <a:ea typeface="HGS行書体" panose="03000600000000000000" pitchFamily="66" charset="-128"/>
              </a:rPr>
              <a:t>（</a:t>
            </a:r>
            <a:r>
              <a:rPr kumimoji="1" lang="ja-JP" altLang="en-US" sz="2000" dirty="0">
                <a:latin typeface="HG丸ｺﾞｼｯｸM-PRO" panose="020F0600000000000000" pitchFamily="50" charset="-128"/>
                <a:ea typeface="HG丸ｺﾞｼｯｸM-PRO" panose="020F0600000000000000" pitchFamily="50" charset="-128"/>
              </a:rPr>
              <a:t>前年比</a:t>
            </a:r>
            <a:r>
              <a:rPr kumimoji="1" lang="ja-JP" altLang="en-US" sz="2000" dirty="0">
                <a:latin typeface="HGS行書体" panose="03000600000000000000" pitchFamily="66" charset="-128"/>
                <a:ea typeface="HGS行書体" panose="03000600000000000000" pitchFamily="66" charset="-128"/>
              </a:rPr>
              <a:t>　</a:t>
            </a:r>
            <a:r>
              <a:rPr kumimoji="1" lang="ja-JP" altLang="en-US" sz="2400" b="1" dirty="0" smtClean="0">
                <a:solidFill>
                  <a:srgbClr val="0070C0"/>
                </a:solidFill>
                <a:latin typeface="HG丸ｺﾞｼｯｸM-PRO" panose="020F0600000000000000" pitchFamily="50" charset="-128"/>
                <a:ea typeface="HG丸ｺﾞｼｯｸM-PRO" panose="020F0600000000000000" pitchFamily="50" charset="-128"/>
              </a:rPr>
              <a:t>－</a:t>
            </a:r>
            <a:r>
              <a:rPr kumimoji="1" lang="en-US" altLang="ja-JP" sz="2400" b="1" dirty="0" smtClean="0">
                <a:solidFill>
                  <a:srgbClr val="0070C0"/>
                </a:solidFill>
                <a:latin typeface="HG丸ｺﾞｼｯｸM-PRO" panose="020F0600000000000000" pitchFamily="50" charset="-128"/>
                <a:ea typeface="HG丸ｺﾞｼｯｸM-PRO" panose="020F0600000000000000" pitchFamily="50" charset="-128"/>
              </a:rPr>
              <a:t>5,661</a:t>
            </a:r>
            <a:r>
              <a:rPr kumimoji="1" lang="ja-JP" altLang="en-US" sz="2400" b="1" dirty="0" smtClean="0">
                <a:solidFill>
                  <a:srgbClr val="0070C0"/>
                </a:solidFill>
                <a:latin typeface="HG丸ｺﾞｼｯｸM-PRO" panose="020F0600000000000000" pitchFamily="50" charset="-128"/>
                <a:ea typeface="HG丸ｺﾞｼｯｸM-PRO" panose="020F0600000000000000" pitchFamily="50" charset="-128"/>
              </a:rPr>
              <a:t>件</a:t>
            </a:r>
            <a:r>
              <a:rPr kumimoji="1" lang="ja-JP" altLang="en-US" sz="2000" dirty="0" smtClean="0">
                <a:latin typeface="HGS行書体" panose="03000600000000000000" pitchFamily="66" charset="-128"/>
                <a:ea typeface="HGS行書体" panose="03000600000000000000" pitchFamily="66" charset="-128"/>
              </a:rPr>
              <a:t>）</a:t>
            </a:r>
            <a:endParaRPr kumimoji="1" lang="en-US" altLang="ja-JP" sz="2000" dirty="0">
              <a:latin typeface="HGS行書体" panose="03000600000000000000" pitchFamily="66" charset="-128"/>
              <a:ea typeface="HGS行書体" panose="03000600000000000000" pitchFamily="66" charset="-128"/>
            </a:endParaRPr>
          </a:p>
        </p:txBody>
      </p:sp>
      <p:pic>
        <p:nvPicPr>
          <p:cNvPr id="77" name="Picture 18" descr="KEEP OUTテープのライン素材">
            <a:extLst>
              <a:ext uri="{FF2B5EF4-FFF2-40B4-BE49-F238E27FC236}">
                <a16:creationId xmlns:a16="http://schemas.microsoft.com/office/drawing/2014/main" id="{955EC43B-AC62-411E-991D-07E912A600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9399" y="5039382"/>
            <a:ext cx="4121780" cy="457363"/>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p:cNvPicPr>
            <a:picLocks noChangeAspect="1"/>
          </p:cNvPicPr>
          <p:nvPr/>
        </p:nvPicPr>
        <p:blipFill>
          <a:blip r:embed="rId4"/>
          <a:stretch>
            <a:fillRect/>
          </a:stretch>
        </p:blipFill>
        <p:spPr>
          <a:xfrm>
            <a:off x="92745" y="5919027"/>
            <a:ext cx="6625554" cy="2370203"/>
          </a:xfrm>
          <a:prstGeom prst="rect">
            <a:avLst/>
          </a:prstGeom>
        </p:spPr>
      </p:pic>
      <p:grpSp>
        <p:nvGrpSpPr>
          <p:cNvPr id="10" name="グループ化 9"/>
          <p:cNvGrpSpPr/>
          <p:nvPr/>
        </p:nvGrpSpPr>
        <p:grpSpPr>
          <a:xfrm>
            <a:off x="5185887" y="8463296"/>
            <a:ext cx="1474047" cy="1319011"/>
            <a:chOff x="8497267" y="7367969"/>
            <a:chExt cx="1816289" cy="1932127"/>
          </a:xfrm>
        </p:grpSpPr>
        <p:pic>
          <p:nvPicPr>
            <p:cNvPr id="34" name="Picture 20">
              <a:extLst>
                <a:ext uri="{FF2B5EF4-FFF2-40B4-BE49-F238E27FC236}">
                  <a16:creationId xmlns:a16="http://schemas.microsoft.com/office/drawing/2014/main" id="{3595C4E9-1C10-4968-8F12-02F0325F597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97267" y="7367969"/>
              <a:ext cx="1816289" cy="1932127"/>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p:cNvGrpSpPr/>
            <p:nvPr/>
          </p:nvGrpSpPr>
          <p:grpSpPr>
            <a:xfrm>
              <a:off x="8597724" y="8374633"/>
              <a:ext cx="923647" cy="771575"/>
              <a:chOff x="8086821" y="8167825"/>
              <a:chExt cx="802967" cy="802967"/>
            </a:xfrm>
          </p:grpSpPr>
          <p:pic>
            <p:nvPicPr>
              <p:cNvPr id="46" name="図 4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86821" y="8167825"/>
                <a:ext cx="802967" cy="802967"/>
              </a:xfrm>
              <a:prstGeom prst="rect">
                <a:avLst/>
              </a:prstGeom>
            </p:spPr>
          </p:pic>
          <p:pic>
            <p:nvPicPr>
              <p:cNvPr id="2" name="図 1"/>
              <p:cNvPicPr>
                <a:picLocks noChangeAspect="1"/>
              </p:cNvPicPr>
              <p:nvPr/>
            </p:nvPicPr>
            <p:blipFill>
              <a:blip r:embed="rId7"/>
              <a:stretch>
                <a:fillRect/>
              </a:stretch>
            </p:blipFill>
            <p:spPr>
              <a:xfrm>
                <a:off x="8205366" y="8298109"/>
                <a:ext cx="565876" cy="576655"/>
              </a:xfrm>
              <a:prstGeom prst="rect">
                <a:avLst/>
              </a:prstGeom>
            </p:spPr>
          </p:pic>
        </p:grpSp>
      </p:grpSp>
      <p:pic>
        <p:nvPicPr>
          <p:cNvPr id="36" name="図 3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31032" y="8623528"/>
            <a:ext cx="969585" cy="801592"/>
          </a:xfrm>
          <a:prstGeom prst="rect">
            <a:avLst/>
          </a:prstGeom>
        </p:spPr>
      </p:pic>
    </p:spTree>
    <p:extLst>
      <p:ext uri="{BB962C8B-B14F-4D97-AF65-F5344CB8AC3E}">
        <p14:creationId xmlns:p14="http://schemas.microsoft.com/office/powerpoint/2010/main" val="208222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214</Words>
  <Application>Microsoft Office PowerPoint</Application>
  <PresentationFormat>A4 210 x 297 mm</PresentationFormat>
  <Paragraphs>20</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HGS行書体</vt:lpstr>
      <vt:lpstr>HG丸ｺﾞｼｯｸM-PRO</vt:lpstr>
      <vt:lpstr>HG創英角ｺﾞｼｯｸUB</vt:lpstr>
      <vt:lpstr>ＭＳ 明朝</vt:lpstr>
      <vt:lpstr>游ゴシック</vt:lpstr>
      <vt:lpstr>游ゴシック Light</vt:lpstr>
      <vt:lpstr>Arial</vt:lpstr>
      <vt:lpstr>Calibri</vt:lpstr>
      <vt:lpstr>Calibri Light</vt:lpstr>
      <vt:lpstr>Office Theme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2020-07-15T02:08:57Z</dcterms:created>
  <dcterms:modified xsi:type="dcterms:W3CDTF">2022-02-22T02:36:02Z</dcterms:modified>
</cp:coreProperties>
</file>