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 id="2147483661" r:id="rId5"/>
  </p:sldMasterIdLst>
  <p:notesMasterIdLst>
    <p:notesMasterId r:id="rId9"/>
  </p:notesMasterIdLst>
  <p:handoutMasterIdLst>
    <p:handoutMasterId r:id="rId10"/>
  </p:handoutMasterIdLst>
  <p:sldIdLst>
    <p:sldId id="575" r:id="rId6"/>
    <p:sldId id="627" r:id="rId7"/>
    <p:sldId id="628" r:id="rId8"/>
  </p:sldIdLst>
  <p:sldSz cx="9144000" cy="6858000" type="screen4x3"/>
  <p:notesSz cx="6646863" cy="9777413"/>
  <p:defaultTex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D83631"/>
    <a:srgbClr val="FFCCCC"/>
    <a:srgbClr val="FF66CC"/>
    <a:srgbClr val="4E5695"/>
    <a:srgbClr val="F17065"/>
    <a:srgbClr val="505897"/>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A107856-5554-42FB-B03E-39F5DBC370B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93" autoAdjust="0"/>
    <p:restoredTop sz="93725" autoAdjust="0"/>
  </p:normalViewPr>
  <p:slideViewPr>
    <p:cSldViewPr snapToGrid="0">
      <p:cViewPr varScale="1">
        <p:scale>
          <a:sx n="63" d="100"/>
          <a:sy n="63" d="100"/>
        </p:scale>
        <p:origin x="1740" y="66"/>
      </p:cViewPr>
      <p:guideLst>
        <p:guide orient="horz" pos="2160"/>
        <p:guide pos="2880"/>
      </p:guideLst>
    </p:cSldViewPr>
  </p:slideViewPr>
  <p:outlineViewPr>
    <p:cViewPr>
      <p:scale>
        <a:sx n="33" d="100"/>
        <a:sy n="33" d="100"/>
      </p:scale>
      <p:origin x="0" y="0"/>
    </p:cViewPr>
  </p:outlineViewPr>
  <p:notesTextViewPr>
    <p:cViewPr>
      <p:scale>
        <a:sx n="50" d="100"/>
        <a:sy n="5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4"/>
            <a:ext cx="2880882" cy="487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69" tIns="45183" rIns="90369" bIns="45183" numCol="1" anchor="t" anchorCtr="0" compatLnSpc="1">
            <a:prstTxWarp prst="textNoShape">
              <a:avLst/>
            </a:prstTxWarp>
          </a:bodyPr>
          <a:lstStyle>
            <a:lvl1pPr defTabSz="905001">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bwMode="auto">
          <a:xfrm>
            <a:off x="3765981" y="4"/>
            <a:ext cx="2879315" cy="487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69" tIns="45183" rIns="90369" bIns="45183" numCol="1" anchor="t" anchorCtr="0" compatLnSpc="1">
            <a:prstTxWarp prst="textNoShape">
              <a:avLst/>
            </a:prstTxWarp>
          </a:bodyPr>
          <a:lstStyle>
            <a:lvl1pPr algn="r" defTabSz="905001">
              <a:defRPr sz="1200">
                <a:ea typeface="ＭＳ Ｐゴシック" charset="-128"/>
              </a:defRPr>
            </a:lvl1pPr>
          </a:lstStyle>
          <a:p>
            <a:pPr>
              <a:defRPr/>
            </a:pPr>
            <a:fld id="{9B939F8F-074A-4AD1-9C91-E85714F033CB}" type="datetimeFigureOut">
              <a:rPr lang="ja-JP" altLang="en-US"/>
              <a:pPr>
                <a:defRPr/>
              </a:pPr>
              <a:t>2019/11/1</a:t>
            </a:fld>
            <a:endParaRPr lang="en-US" altLang="ja-JP"/>
          </a:p>
        </p:txBody>
      </p:sp>
      <p:sp>
        <p:nvSpPr>
          <p:cNvPr id="4" name="フッター プレースホルダー 3"/>
          <p:cNvSpPr>
            <a:spLocks noGrp="1"/>
          </p:cNvSpPr>
          <p:nvPr>
            <p:ph type="ftr" sz="quarter" idx="2"/>
          </p:nvPr>
        </p:nvSpPr>
        <p:spPr bwMode="auto">
          <a:xfrm>
            <a:off x="3" y="9286577"/>
            <a:ext cx="2880882" cy="4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69" tIns="45183" rIns="90369" bIns="45183" numCol="1" anchor="b" anchorCtr="0" compatLnSpc="1">
            <a:prstTxWarp prst="textNoShape">
              <a:avLst/>
            </a:prstTxWarp>
          </a:bodyPr>
          <a:lstStyle>
            <a:lvl1pPr defTabSz="905001">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bwMode="auto">
          <a:xfrm>
            <a:off x="3765981" y="9286577"/>
            <a:ext cx="2879315" cy="4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69" tIns="45183" rIns="90369" bIns="45183" numCol="1" anchor="b" anchorCtr="0" compatLnSpc="1">
            <a:prstTxWarp prst="textNoShape">
              <a:avLst/>
            </a:prstTxWarp>
          </a:bodyPr>
          <a:lstStyle>
            <a:lvl1pPr algn="r" defTabSz="905001">
              <a:defRPr sz="1200">
                <a:ea typeface="ＭＳ Ｐゴシック" charset="-128"/>
              </a:defRPr>
            </a:lvl1pPr>
          </a:lstStyle>
          <a:p>
            <a:pPr>
              <a:defRPr/>
            </a:pPr>
            <a:fld id="{682402C4-7DB1-4D9B-AB58-528BF557E75B}" type="slidenum">
              <a:rPr lang="ja-JP" altLang="en-US"/>
              <a:pPr>
                <a:defRPr/>
              </a:pPr>
              <a:t>‹#›</a:t>
            </a:fld>
            <a:endParaRPr lang="en-US" altLang="ja-JP"/>
          </a:p>
        </p:txBody>
      </p:sp>
    </p:spTree>
    <p:extLst>
      <p:ext uri="{BB962C8B-B14F-4D97-AF65-F5344CB8AC3E}">
        <p14:creationId xmlns:p14="http://schemas.microsoft.com/office/powerpoint/2010/main" val="920807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4"/>
            <a:ext cx="2880882" cy="487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81" tIns="45195" rIns="90381" bIns="45195" numCol="1" anchor="t" anchorCtr="0" compatLnSpc="1">
            <a:prstTxWarp prst="textNoShape">
              <a:avLst/>
            </a:prstTxWarp>
          </a:bodyPr>
          <a:lstStyle>
            <a:lvl1pPr defTabSz="905001">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bwMode="auto">
          <a:xfrm>
            <a:off x="3764416" y="4"/>
            <a:ext cx="2880881" cy="487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81" tIns="45195" rIns="90381" bIns="45195" numCol="1" anchor="t" anchorCtr="0" compatLnSpc="1">
            <a:prstTxWarp prst="textNoShape">
              <a:avLst/>
            </a:prstTxWarp>
          </a:bodyPr>
          <a:lstStyle>
            <a:lvl1pPr algn="r" defTabSz="905001">
              <a:defRPr sz="1200">
                <a:ea typeface="ＭＳ Ｐゴシック" charset="-128"/>
              </a:defRPr>
            </a:lvl1pPr>
          </a:lstStyle>
          <a:p>
            <a:pPr>
              <a:defRPr/>
            </a:pPr>
            <a:fld id="{08077671-DFED-4FDA-922F-D0F67347680B}" type="datetimeFigureOut">
              <a:rPr lang="ja-JP" altLang="en-US"/>
              <a:pPr>
                <a:defRPr/>
              </a:pPr>
              <a:t>2019/11/1</a:t>
            </a:fld>
            <a:endParaRPr lang="en-US" altLang="ja-JP"/>
          </a:p>
        </p:txBody>
      </p:sp>
      <p:sp>
        <p:nvSpPr>
          <p:cNvPr id="4" name="スライド イメージ プレースホルダー 3"/>
          <p:cNvSpPr>
            <a:spLocks noGrp="1" noRot="1" noChangeAspect="1"/>
          </p:cNvSpPr>
          <p:nvPr>
            <p:ph type="sldImg" idx="2"/>
          </p:nvPr>
        </p:nvSpPr>
        <p:spPr>
          <a:xfrm>
            <a:off x="881063" y="733425"/>
            <a:ext cx="4887912" cy="3667125"/>
          </a:xfrm>
          <a:prstGeom prst="rect">
            <a:avLst/>
          </a:prstGeom>
          <a:noFill/>
          <a:ln w="12700">
            <a:solidFill>
              <a:prstClr val="black"/>
            </a:solidFill>
          </a:ln>
        </p:spPr>
        <p:txBody>
          <a:bodyPr vert="horz" lIns="86551" tIns="43279" rIns="86551" bIns="43279" rtlCol="0" anchor="ctr"/>
          <a:lstStyle/>
          <a:p>
            <a:pPr lvl="0"/>
            <a:endParaRPr lang="ja-JP" altLang="en-US" noProof="0"/>
          </a:p>
        </p:txBody>
      </p:sp>
      <p:sp>
        <p:nvSpPr>
          <p:cNvPr id="5" name="ノート プレースホルダー 4"/>
          <p:cNvSpPr>
            <a:spLocks noGrp="1"/>
          </p:cNvSpPr>
          <p:nvPr>
            <p:ph type="body" sz="quarter" idx="3"/>
          </p:nvPr>
        </p:nvSpPr>
        <p:spPr bwMode="auto">
          <a:xfrm>
            <a:off x="664220" y="4644075"/>
            <a:ext cx="5318431" cy="4398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81" tIns="45195" rIns="90381" bIns="45195"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bwMode="auto">
          <a:xfrm>
            <a:off x="3" y="9286577"/>
            <a:ext cx="2880882" cy="4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81" tIns="45195" rIns="90381" bIns="45195" numCol="1" anchor="b" anchorCtr="0" compatLnSpc="1">
            <a:prstTxWarp prst="textNoShape">
              <a:avLst/>
            </a:prstTxWarp>
          </a:bodyPr>
          <a:lstStyle>
            <a:lvl1pPr defTabSz="905001">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bwMode="auto">
          <a:xfrm>
            <a:off x="3764416" y="9286577"/>
            <a:ext cx="2880881" cy="4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81" tIns="45195" rIns="90381" bIns="45195" numCol="1" anchor="b" anchorCtr="0" compatLnSpc="1">
            <a:prstTxWarp prst="textNoShape">
              <a:avLst/>
            </a:prstTxWarp>
          </a:bodyPr>
          <a:lstStyle>
            <a:lvl1pPr algn="r" defTabSz="905001">
              <a:defRPr sz="1200">
                <a:ea typeface="ＭＳ Ｐゴシック" charset="-128"/>
              </a:defRPr>
            </a:lvl1pPr>
          </a:lstStyle>
          <a:p>
            <a:pPr>
              <a:defRPr/>
            </a:pPr>
            <a:fld id="{050027A9-7EC1-48D5-93FD-2C9BCCCF7E6C}" type="slidenum">
              <a:rPr lang="ja-JP" altLang="en-US"/>
              <a:pPr>
                <a:defRPr/>
              </a:pPr>
              <a:t>‹#›</a:t>
            </a:fld>
            <a:endParaRPr lang="en-US" altLang="ja-JP"/>
          </a:p>
        </p:txBody>
      </p:sp>
    </p:spTree>
    <p:extLst>
      <p:ext uri="{BB962C8B-B14F-4D97-AF65-F5344CB8AC3E}">
        <p14:creationId xmlns:p14="http://schemas.microsoft.com/office/powerpoint/2010/main" val="2876157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4813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00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1pPr>
            <a:lvl2pPr marL="725795" indent="-278792" defTabSz="89400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2pPr>
            <a:lvl3pPr marL="1119844" indent="-222723" defTabSz="89400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3pPr>
            <a:lvl4pPr marL="1568402" indent="-222723" defTabSz="89400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4pPr>
            <a:lvl5pPr marL="2015406" indent="-222723" defTabSz="89400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5pPr>
            <a:lvl6pPr marL="2463965" indent="-222723" defTabSz="89400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6pPr>
            <a:lvl7pPr marL="2912526" indent="-222723" defTabSz="89400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7pPr>
            <a:lvl8pPr marL="3361085" indent="-222723" defTabSz="89400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8pPr>
            <a:lvl9pPr marL="3809646" indent="-222723" defTabSz="89400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00133BBA-1BF6-40CD-84A0-3FB7F51C575F}" type="slidenum">
              <a:rPr lang="en-US" altLang="ja-JP" sz="1100">
                <a:ea typeface="ＭＳ Ｐゴシック" panose="020B0600070205080204" pitchFamily="50" charset="-128"/>
              </a:rPr>
              <a:pPr eaLnBrk="1" hangingPunct="1">
                <a:spcBef>
                  <a:spcPct val="0"/>
                </a:spcBef>
              </a:pPr>
              <a:t>0</a:t>
            </a:fld>
            <a:endParaRPr lang="en-US" altLang="ja-JP" sz="1100">
              <a:ea typeface="ＭＳ Ｐゴシック" panose="020B0600070205080204" pitchFamily="50" charset="-128"/>
            </a:endParaRPr>
          </a:p>
        </p:txBody>
      </p:sp>
    </p:spTree>
    <p:extLst>
      <p:ext uri="{BB962C8B-B14F-4D97-AF65-F5344CB8AC3E}">
        <p14:creationId xmlns:p14="http://schemas.microsoft.com/office/powerpoint/2010/main" val="191584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28B2F2-B0B4-446B-A856-E64D4F4ADA3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34BA27-D558-4548-9AD0-DE6E1655564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211BC4-6A62-4841-BD70-64A8AB0AD07B}"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656"/>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9"/>
            <a:ext cx="6858000" cy="1655762"/>
          </a:xfrm>
        </p:spPr>
        <p:txBody>
          <a:bodyPr/>
          <a:lstStyle>
            <a:lvl1pPr marL="0" indent="0" algn="ctr">
              <a:buNone/>
              <a:defRPr sz="2263"/>
            </a:lvl1pPr>
            <a:lvl2pPr marL="430997" indent="0" algn="ctr">
              <a:buNone/>
              <a:defRPr sz="1886"/>
            </a:lvl2pPr>
            <a:lvl3pPr marL="861993" indent="0" algn="ctr">
              <a:buNone/>
              <a:defRPr sz="1697"/>
            </a:lvl3pPr>
            <a:lvl4pPr marL="1292990" indent="0" algn="ctr">
              <a:buNone/>
              <a:defRPr sz="1509"/>
            </a:lvl4pPr>
            <a:lvl5pPr marL="1723986" indent="0" algn="ctr">
              <a:buNone/>
              <a:defRPr sz="1509"/>
            </a:lvl5pPr>
            <a:lvl6pPr marL="2154983" indent="0" algn="ctr">
              <a:buNone/>
              <a:defRPr sz="1509"/>
            </a:lvl6pPr>
            <a:lvl7pPr marL="2585979" indent="0" algn="ctr">
              <a:buNone/>
              <a:defRPr sz="1509"/>
            </a:lvl7pPr>
            <a:lvl8pPr marL="3016975" indent="0" algn="ctr">
              <a:buNone/>
              <a:defRPr sz="1509"/>
            </a:lvl8pPr>
            <a:lvl9pPr marL="3447971" indent="0" algn="ctr">
              <a:buNone/>
              <a:defRPr sz="150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2972402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802895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65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263">
                <a:solidFill>
                  <a:schemeClr val="tx1"/>
                </a:solidFill>
              </a:defRPr>
            </a:lvl1pPr>
            <a:lvl2pPr marL="430997" indent="0">
              <a:buNone/>
              <a:defRPr sz="1886">
                <a:solidFill>
                  <a:schemeClr val="tx1">
                    <a:tint val="75000"/>
                  </a:schemeClr>
                </a:solidFill>
              </a:defRPr>
            </a:lvl2pPr>
            <a:lvl3pPr marL="861993" indent="0">
              <a:buNone/>
              <a:defRPr sz="1697">
                <a:solidFill>
                  <a:schemeClr val="tx1">
                    <a:tint val="75000"/>
                  </a:schemeClr>
                </a:solidFill>
              </a:defRPr>
            </a:lvl3pPr>
            <a:lvl4pPr marL="1292990" indent="0">
              <a:buNone/>
              <a:defRPr sz="1509">
                <a:solidFill>
                  <a:schemeClr val="tx1">
                    <a:tint val="75000"/>
                  </a:schemeClr>
                </a:solidFill>
              </a:defRPr>
            </a:lvl4pPr>
            <a:lvl5pPr marL="1723986" indent="0">
              <a:buNone/>
              <a:defRPr sz="1509">
                <a:solidFill>
                  <a:schemeClr val="tx1">
                    <a:tint val="75000"/>
                  </a:schemeClr>
                </a:solidFill>
              </a:defRPr>
            </a:lvl5pPr>
            <a:lvl6pPr marL="2154983" indent="0">
              <a:buNone/>
              <a:defRPr sz="1509">
                <a:solidFill>
                  <a:schemeClr val="tx1">
                    <a:tint val="75000"/>
                  </a:schemeClr>
                </a:solidFill>
              </a:defRPr>
            </a:lvl6pPr>
            <a:lvl7pPr marL="2585979" indent="0">
              <a:buNone/>
              <a:defRPr sz="1509">
                <a:solidFill>
                  <a:schemeClr val="tx1">
                    <a:tint val="75000"/>
                  </a:schemeClr>
                </a:solidFill>
              </a:defRPr>
            </a:lvl7pPr>
            <a:lvl8pPr marL="3016975" indent="0">
              <a:buNone/>
              <a:defRPr sz="1509">
                <a:solidFill>
                  <a:schemeClr val="tx1">
                    <a:tint val="75000"/>
                  </a:schemeClr>
                </a:solidFill>
              </a:defRPr>
            </a:lvl8pPr>
            <a:lvl9pPr marL="3447971" indent="0">
              <a:buNone/>
              <a:defRPr sz="150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125707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3176976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1617772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2577100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14267002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0" cy="4873625"/>
          </a:xfrm>
        </p:spPr>
        <p:txBody>
          <a:bodyPr/>
          <a:lstStyle>
            <a:lvl1pPr>
              <a:defRPr sz="3016"/>
            </a:lvl1pPr>
            <a:lvl2pPr>
              <a:defRPr sz="2639"/>
            </a:lvl2pPr>
            <a:lvl3pPr>
              <a:defRPr sz="2263"/>
            </a:lvl3pPr>
            <a:lvl4pPr>
              <a:defRPr sz="1886"/>
            </a:lvl4pPr>
            <a:lvl5pPr>
              <a:defRPr sz="1886"/>
            </a:lvl5pPr>
            <a:lvl6pPr>
              <a:defRPr sz="1886"/>
            </a:lvl6pPr>
            <a:lvl7pPr>
              <a:defRPr sz="1886"/>
            </a:lvl7pPr>
            <a:lvl8pPr>
              <a:defRPr sz="1886"/>
            </a:lvl8pPr>
            <a:lvl9pPr>
              <a:defRPr sz="188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4005690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839A44B-D004-44F0-8C89-297593928FDB}"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016"/>
            </a:lvl1pPr>
            <a:lvl2pPr marL="430997" indent="0">
              <a:buNone/>
              <a:defRPr sz="2639"/>
            </a:lvl2pPr>
            <a:lvl3pPr marL="861993" indent="0">
              <a:buNone/>
              <a:defRPr sz="2263"/>
            </a:lvl3pPr>
            <a:lvl4pPr marL="1292990" indent="0">
              <a:buNone/>
              <a:defRPr sz="1886"/>
            </a:lvl4pPr>
            <a:lvl5pPr marL="1723986" indent="0">
              <a:buNone/>
              <a:defRPr sz="1886"/>
            </a:lvl5pPr>
            <a:lvl6pPr marL="2154983" indent="0">
              <a:buNone/>
              <a:defRPr sz="1886"/>
            </a:lvl6pPr>
            <a:lvl7pPr marL="2585979" indent="0">
              <a:buNone/>
              <a:defRPr sz="1886"/>
            </a:lvl7pPr>
            <a:lvl8pPr marL="3016975" indent="0">
              <a:buNone/>
              <a:defRPr sz="1886"/>
            </a:lvl8pPr>
            <a:lvl9pPr marL="3447971" indent="0">
              <a:buNone/>
              <a:defRPr sz="1886"/>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8126872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1149889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409960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B47E74-1B85-4871-BA66-D13BD6652B52}"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B902BCE-BA70-4F87-AD6C-90A86573CED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5890F46-551A-4FBF-A65D-3C6A6063841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26E2EBF-4234-48F1-8D65-15963996D56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B866538-FDA1-42A1-9A12-9621777AF64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EAA78AE-378F-440A-8ADA-81888812BC7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2158B9-7AFF-4C48-BB70-15CF0132313A}"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kumimoji="0" sz="140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kumimoji="0" sz="1400">
                <a:latin typeface="Arial" charset="0"/>
                <a:ea typeface="ＭＳ Ｐゴシック" charset="-128"/>
              </a:defRPr>
            </a:lvl1pPr>
          </a:lstStyle>
          <a:p>
            <a:pPr>
              <a:defRPr/>
            </a:pPr>
            <a:fld id="{69166F3A-AAE4-489D-BFCA-C58B48EC6F2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131">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1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131">
                <a:solidFill>
                  <a:schemeClr val="tx1">
                    <a:tint val="75000"/>
                  </a:schemeClr>
                </a:solidFill>
              </a:defRPr>
            </a:lvl1p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27856119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861993"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215498" indent="-215498" algn="l" defTabSz="861993" rtl="0" eaLnBrk="1" latinLnBrk="0" hangingPunct="1">
        <a:lnSpc>
          <a:spcPct val="90000"/>
        </a:lnSpc>
        <a:spcBef>
          <a:spcPts val="942"/>
        </a:spcBef>
        <a:buFont typeface="Arial" panose="020B0604020202020204" pitchFamily="34" charset="0"/>
        <a:buChar char="•"/>
        <a:defRPr kumimoji="1" sz="2639" kern="1200">
          <a:solidFill>
            <a:schemeClr val="tx1"/>
          </a:solidFill>
          <a:latin typeface="+mn-lt"/>
          <a:ea typeface="+mn-ea"/>
          <a:cs typeface="+mn-cs"/>
        </a:defRPr>
      </a:lvl1pPr>
      <a:lvl2pPr marL="646494" indent="-215498" algn="l" defTabSz="861993" rtl="0" eaLnBrk="1" latinLnBrk="0" hangingPunct="1">
        <a:lnSpc>
          <a:spcPct val="90000"/>
        </a:lnSpc>
        <a:spcBef>
          <a:spcPts val="471"/>
        </a:spcBef>
        <a:buFont typeface="Arial" panose="020B0604020202020204" pitchFamily="34" charset="0"/>
        <a:buChar char="•"/>
        <a:defRPr kumimoji="1" sz="2263" kern="1200">
          <a:solidFill>
            <a:schemeClr val="tx1"/>
          </a:solidFill>
          <a:latin typeface="+mn-lt"/>
          <a:ea typeface="+mn-ea"/>
          <a:cs typeface="+mn-cs"/>
        </a:defRPr>
      </a:lvl2pPr>
      <a:lvl3pPr marL="1077491" indent="-215498" algn="l" defTabSz="861993" rtl="0" eaLnBrk="1" latinLnBrk="0" hangingPunct="1">
        <a:lnSpc>
          <a:spcPct val="90000"/>
        </a:lnSpc>
        <a:spcBef>
          <a:spcPts val="471"/>
        </a:spcBef>
        <a:buFont typeface="Arial" panose="020B0604020202020204" pitchFamily="34" charset="0"/>
        <a:buChar char="•"/>
        <a:defRPr kumimoji="1" sz="1886" kern="1200">
          <a:solidFill>
            <a:schemeClr val="tx1"/>
          </a:solidFill>
          <a:latin typeface="+mn-lt"/>
          <a:ea typeface="+mn-ea"/>
          <a:cs typeface="+mn-cs"/>
        </a:defRPr>
      </a:lvl3pPr>
      <a:lvl4pPr marL="150848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4pPr>
      <a:lvl5pPr marL="193948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5pPr>
      <a:lvl6pPr marL="2370481"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7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47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470"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en-US"/>
      </a:defPPr>
      <a:lvl1pPr marL="0" algn="l" defTabSz="861993" rtl="0" eaLnBrk="1" latinLnBrk="0" hangingPunct="1">
        <a:defRPr kumimoji="1" sz="1697" kern="1200">
          <a:solidFill>
            <a:schemeClr val="tx1"/>
          </a:solidFill>
          <a:latin typeface="+mn-lt"/>
          <a:ea typeface="+mn-ea"/>
          <a:cs typeface="+mn-cs"/>
        </a:defRPr>
      </a:lvl1pPr>
      <a:lvl2pPr marL="430997" algn="l" defTabSz="861993" rtl="0" eaLnBrk="1" latinLnBrk="0" hangingPunct="1">
        <a:defRPr kumimoji="1" sz="1697" kern="1200">
          <a:solidFill>
            <a:schemeClr val="tx1"/>
          </a:solidFill>
          <a:latin typeface="+mn-lt"/>
          <a:ea typeface="+mn-ea"/>
          <a:cs typeface="+mn-cs"/>
        </a:defRPr>
      </a:lvl2pPr>
      <a:lvl3pPr marL="861993" algn="l" defTabSz="861993" rtl="0" eaLnBrk="1" latinLnBrk="0" hangingPunct="1">
        <a:defRPr kumimoji="1" sz="1697" kern="1200">
          <a:solidFill>
            <a:schemeClr val="tx1"/>
          </a:solidFill>
          <a:latin typeface="+mn-lt"/>
          <a:ea typeface="+mn-ea"/>
          <a:cs typeface="+mn-cs"/>
        </a:defRPr>
      </a:lvl3pPr>
      <a:lvl4pPr marL="1292990" algn="l" defTabSz="861993" rtl="0" eaLnBrk="1" latinLnBrk="0" hangingPunct="1">
        <a:defRPr kumimoji="1" sz="1697" kern="1200">
          <a:solidFill>
            <a:schemeClr val="tx1"/>
          </a:solidFill>
          <a:latin typeface="+mn-lt"/>
          <a:ea typeface="+mn-ea"/>
          <a:cs typeface="+mn-cs"/>
        </a:defRPr>
      </a:lvl4pPr>
      <a:lvl5pPr marL="1723986" algn="l" defTabSz="861993" rtl="0" eaLnBrk="1" latinLnBrk="0" hangingPunct="1">
        <a:defRPr kumimoji="1" sz="1697" kern="1200">
          <a:solidFill>
            <a:schemeClr val="tx1"/>
          </a:solidFill>
          <a:latin typeface="+mn-lt"/>
          <a:ea typeface="+mn-ea"/>
          <a:cs typeface="+mn-cs"/>
        </a:defRPr>
      </a:lvl5pPr>
      <a:lvl6pPr marL="2154983" algn="l" defTabSz="861993" rtl="0" eaLnBrk="1" latinLnBrk="0" hangingPunct="1">
        <a:defRPr kumimoji="1" sz="1697" kern="1200">
          <a:solidFill>
            <a:schemeClr val="tx1"/>
          </a:solidFill>
          <a:latin typeface="+mn-lt"/>
          <a:ea typeface="+mn-ea"/>
          <a:cs typeface="+mn-cs"/>
        </a:defRPr>
      </a:lvl6pPr>
      <a:lvl7pPr marL="2585979" algn="l" defTabSz="861993" rtl="0" eaLnBrk="1" latinLnBrk="0" hangingPunct="1">
        <a:defRPr kumimoji="1" sz="1697" kern="1200">
          <a:solidFill>
            <a:schemeClr val="tx1"/>
          </a:solidFill>
          <a:latin typeface="+mn-lt"/>
          <a:ea typeface="+mn-ea"/>
          <a:cs typeface="+mn-cs"/>
        </a:defRPr>
      </a:lvl7pPr>
      <a:lvl8pPr marL="3016975" algn="l" defTabSz="861993" rtl="0" eaLnBrk="1" latinLnBrk="0" hangingPunct="1">
        <a:defRPr kumimoji="1" sz="1697" kern="1200">
          <a:solidFill>
            <a:schemeClr val="tx1"/>
          </a:solidFill>
          <a:latin typeface="+mn-lt"/>
          <a:ea typeface="+mn-ea"/>
          <a:cs typeface="+mn-cs"/>
        </a:defRPr>
      </a:lvl8pPr>
      <a:lvl9pPr marL="3447971" algn="l" defTabSz="861993" rtl="0" eaLnBrk="1" latinLnBrk="0" hangingPunct="1">
        <a:defRPr kumimoji="1" sz="16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773723" y="2405081"/>
            <a:ext cx="7680081" cy="490134"/>
          </a:xfrm>
        </p:spPr>
        <p:txBody>
          <a:bodyPr>
            <a:spAutoFit/>
          </a:bodyPr>
          <a:lstStyle/>
          <a:p>
            <a:pPr eaLnBrk="1" hangingPunct="1"/>
            <a:r>
              <a:rPr lang="ja-JP" altLang="en-US" sz="2585" dirty="0"/>
              <a:t>できるだけ手戻りのない設計の考え方</a:t>
            </a:r>
          </a:p>
        </p:txBody>
      </p:sp>
      <p:sp>
        <p:nvSpPr>
          <p:cNvPr id="30723" name="Line 4"/>
          <p:cNvSpPr>
            <a:spLocks noChangeShapeType="1"/>
          </p:cNvSpPr>
          <p:nvPr/>
        </p:nvSpPr>
        <p:spPr bwMode="auto">
          <a:xfrm>
            <a:off x="762000" y="3138854"/>
            <a:ext cx="76962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sp>
        <p:nvSpPr>
          <p:cNvPr id="30724" name="Line 5"/>
          <p:cNvSpPr>
            <a:spLocks noChangeShapeType="1"/>
          </p:cNvSpPr>
          <p:nvPr/>
        </p:nvSpPr>
        <p:spPr bwMode="auto">
          <a:xfrm>
            <a:off x="762000" y="2165838"/>
            <a:ext cx="76962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graphicFrame>
        <p:nvGraphicFramePr>
          <p:cNvPr id="6" name="Group 16">
            <a:extLst>
              <a:ext uri="{FF2B5EF4-FFF2-40B4-BE49-F238E27FC236}">
                <a16:creationId xmlns:a16="http://schemas.microsoft.com/office/drawing/2014/main" id="{0DF92EE3-6560-45A9-BD1F-A8223B707EAA}"/>
              </a:ext>
            </a:extLst>
          </p:cNvPr>
          <p:cNvGraphicFramePr>
            <a:graphicFrameLocks noGrp="1"/>
          </p:cNvGraphicFramePr>
          <p:nvPr>
            <p:extLst>
              <p:ext uri="{D42A27DB-BD31-4B8C-83A1-F6EECF244321}">
                <p14:modId xmlns:p14="http://schemas.microsoft.com/office/powerpoint/2010/main" val="2993471017"/>
              </p:ext>
            </p:extLst>
          </p:nvPr>
        </p:nvGraphicFramePr>
        <p:xfrm>
          <a:off x="5926347" y="619858"/>
          <a:ext cx="2978796" cy="797169"/>
        </p:xfrm>
        <a:graphic>
          <a:graphicData uri="http://schemas.openxmlformats.org/drawingml/2006/table">
            <a:tbl>
              <a:tblPr/>
              <a:tblGrid>
                <a:gridCol w="2053112">
                  <a:extLst>
                    <a:ext uri="{9D8B030D-6E8A-4147-A177-3AD203B41FA5}">
                      <a16:colId xmlns:a16="http://schemas.microsoft.com/office/drawing/2014/main" val="20000"/>
                    </a:ext>
                  </a:extLst>
                </a:gridCol>
                <a:gridCol w="925684">
                  <a:extLst>
                    <a:ext uri="{9D8B030D-6E8A-4147-A177-3AD203B41FA5}">
                      <a16:colId xmlns:a16="http://schemas.microsoft.com/office/drawing/2014/main" val="20001"/>
                    </a:ext>
                  </a:extLst>
                </a:gridCol>
              </a:tblGrid>
              <a:tr h="7971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令和元年</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10</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月</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31</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日（木）</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令和元年度　第</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1</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回</a:t>
                      </a:r>
                      <a:endPar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大阪府河川構造物等審議会</a:t>
                      </a:r>
                      <a:endParaRPr kumimoji="1" lang="en-US" altLang="ja-JP" sz="1100" b="0" i="0" u="none" strike="noStrike" cap="none" normalizeH="0" baseline="0" dirty="0">
                        <a:ln>
                          <a:noFill/>
                        </a:ln>
                        <a:solidFill>
                          <a:schemeClr val="tx1"/>
                        </a:solidFill>
                        <a:effectLst/>
                        <a:latin typeface="ＭＳ ゴシック" pitchFamily="49" charset="-128"/>
                        <a:ea typeface="ＭＳ ゴシック" pitchFamily="49" charset="-128"/>
                      </a:endParaRPr>
                    </a:p>
                  </a:txBody>
                  <a:tcPr marL="84385" marR="84385" marT="43169" marB="4316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資料</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5</a:t>
                      </a:r>
                    </a:p>
                  </a:txBody>
                  <a:tcPr marL="84385" marR="84385" marT="43169" marB="4316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788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9"/>
          <p:cNvSpPr txBox="1">
            <a:spLocks noChangeArrowheads="1"/>
          </p:cNvSpPr>
          <p:nvPr/>
        </p:nvSpPr>
        <p:spPr bwMode="auto">
          <a:xfrm>
            <a:off x="81184" y="509745"/>
            <a:ext cx="8955559" cy="1513491"/>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fontAlgn="auto">
              <a:spcBef>
                <a:spcPct val="0"/>
              </a:spcBef>
              <a:spcAft>
                <a:spcPts val="0"/>
              </a:spcAft>
              <a:buFont typeface="Arial" panose="020B0604020202020204" pitchFamily="34" charset="0"/>
              <a:buChar char="•"/>
            </a:pPr>
            <a:r>
              <a:rPr lang="ja-JP" altLang="en-US" sz="1539" dirty="0"/>
              <a:t>気候変動予測結果を基に設定した外力には、さまざまな不確実性が潜在するため、これを踏まえた設計を行う必要がある。</a:t>
            </a:r>
            <a:endParaRPr lang="en-US" altLang="ja-JP" sz="1539" dirty="0"/>
          </a:p>
          <a:p>
            <a:pPr marL="224009" indent="-149339" defTabSz="390997" fontAlgn="auto">
              <a:spcBef>
                <a:spcPct val="0"/>
              </a:spcBef>
              <a:spcAft>
                <a:spcPts val="0"/>
              </a:spcAft>
              <a:buFont typeface="Arial" panose="020B0604020202020204" pitchFamily="34" charset="0"/>
              <a:buChar char="•"/>
            </a:pPr>
            <a:r>
              <a:rPr lang="ja-JP" altLang="en-US" sz="1539" dirty="0"/>
              <a:t>気候変動に伴い経年的に変化する外力に対して施設を設計する場合、</a:t>
            </a:r>
            <a:r>
              <a:rPr lang="en-US" altLang="ja-JP" sz="1539" dirty="0"/>
              <a:t>4</a:t>
            </a:r>
            <a:r>
              <a:rPr lang="ja-JP" altLang="en-US" sz="1539" dirty="0"/>
              <a:t>度上昇を想定した設計は、手戻りのリスクが小さく、減災効果は優れるが、初期費用及び外力の不確実性は高くなる。</a:t>
            </a:r>
            <a:endParaRPr lang="en-US" altLang="ja-JP" sz="1539" dirty="0"/>
          </a:p>
          <a:p>
            <a:pPr marL="224009" indent="-149339" defTabSz="390997" fontAlgn="auto">
              <a:spcBef>
                <a:spcPct val="0"/>
              </a:spcBef>
              <a:spcAft>
                <a:spcPts val="0"/>
              </a:spcAft>
              <a:buFont typeface="Arial" panose="020B0604020202020204" pitchFamily="34" charset="0"/>
              <a:buChar char="•"/>
            </a:pPr>
            <a:r>
              <a:rPr lang="ja-JP" altLang="en-US" sz="1539" dirty="0"/>
              <a:t>一方、</a:t>
            </a:r>
            <a:r>
              <a:rPr lang="en-US" altLang="ja-JP" sz="1539" dirty="0"/>
              <a:t>2</a:t>
            </a:r>
            <a:r>
              <a:rPr lang="ja-JP" altLang="en-US" sz="1539" dirty="0"/>
              <a:t>度上昇を想定した設計は、初期費用は安くなるが、供用期間中に想定した外力を超えた場合に改修が必要となる。かつ、超過洪水に対する減災効果は劣る。</a:t>
            </a:r>
            <a:endParaRPr lang="en-US" altLang="ja-JP" sz="1539" dirty="0"/>
          </a:p>
        </p:txBody>
      </p:sp>
      <p:sp>
        <p:nvSpPr>
          <p:cNvPr id="23" name="Rectangle 2"/>
          <p:cNvSpPr>
            <a:spLocks noChangeArrowheads="1"/>
          </p:cNvSpPr>
          <p:nvPr/>
        </p:nvSpPr>
        <p:spPr bwMode="auto">
          <a:xfrm>
            <a:off x="-5966" y="3146"/>
            <a:ext cx="9144000" cy="400110"/>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anchor="ctr">
            <a:spAutoFit/>
          </a:bodyPr>
          <a:lstStyle/>
          <a:p>
            <a:r>
              <a:rPr kumimoji="0" lang="ja-JP" altLang="en-US" sz="2000" b="1" dirty="0">
                <a:solidFill>
                  <a:srgbClr val="FFFFFF"/>
                </a:solidFill>
                <a:latin typeface="HG丸ｺﾞｼｯｸM-PRO" panose="020F0600000000000000" pitchFamily="50" charset="-128"/>
                <a:ea typeface="HG丸ｺﾞｼｯｸM-PRO" panose="020F0600000000000000" pitchFamily="50" charset="-128"/>
              </a:rPr>
              <a:t>「できるだけ手戻りのない設計」のための検討方針</a:t>
            </a:r>
            <a:endParaRPr kumimoji="0" lang="en-US" altLang="ja-JP" sz="2000" b="1" dirty="0">
              <a:solidFill>
                <a:srgbClr val="FFFFFF"/>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6979343" y="6478799"/>
            <a:ext cx="2057400" cy="365125"/>
          </a:xfrm>
        </p:spPr>
        <p:txBody>
          <a:bodyPr/>
          <a:lstStyle/>
          <a:p>
            <a:fld id="{5E3F6313-0071-4C5D-9E06-91E8809F988F}" type="slidenum">
              <a:rPr kumimoji="1" lang="ja-JP" altLang="en-US" sz="1600" smtClean="0">
                <a:solidFill>
                  <a:schemeClr val="tx1"/>
                </a:solidFill>
              </a:rPr>
              <a:pPr/>
              <a:t>1</a:t>
            </a:fld>
            <a:endParaRPr kumimoji="1" lang="ja-JP" altLang="en-US" sz="1600" dirty="0">
              <a:solidFill>
                <a:schemeClr val="tx1"/>
              </a:solidFill>
            </a:endParaRPr>
          </a:p>
        </p:txBody>
      </p:sp>
      <p:grpSp>
        <p:nvGrpSpPr>
          <p:cNvPr id="9" name="グループ化 8">
            <a:extLst>
              <a:ext uri="{FF2B5EF4-FFF2-40B4-BE49-F238E27FC236}">
                <a16:creationId xmlns:a16="http://schemas.microsoft.com/office/drawing/2014/main" id="{726966A9-AC01-4C64-9E9B-3EB1AF386828}"/>
              </a:ext>
            </a:extLst>
          </p:cNvPr>
          <p:cNvGrpSpPr/>
          <p:nvPr/>
        </p:nvGrpSpPr>
        <p:grpSpPr>
          <a:xfrm>
            <a:off x="4488960" y="2026485"/>
            <a:ext cx="4458161" cy="3488704"/>
            <a:chOff x="4749768" y="1992045"/>
            <a:chExt cx="4458161" cy="3488704"/>
          </a:xfrm>
        </p:grpSpPr>
        <p:grpSp>
          <p:nvGrpSpPr>
            <p:cNvPr id="6" name="グループ化 5">
              <a:extLst>
                <a:ext uri="{FF2B5EF4-FFF2-40B4-BE49-F238E27FC236}">
                  <a16:creationId xmlns:a16="http://schemas.microsoft.com/office/drawing/2014/main" id="{48A00CD5-438A-41D4-A005-C93134D09F9A}"/>
                </a:ext>
              </a:extLst>
            </p:cNvPr>
            <p:cNvGrpSpPr/>
            <p:nvPr/>
          </p:nvGrpSpPr>
          <p:grpSpPr>
            <a:xfrm>
              <a:off x="4826071" y="2679236"/>
              <a:ext cx="4381858" cy="2801513"/>
              <a:chOff x="4530429" y="2382163"/>
              <a:chExt cx="4381858" cy="2801513"/>
            </a:xfrm>
          </p:grpSpPr>
          <p:grpSp>
            <p:nvGrpSpPr>
              <p:cNvPr id="48" name="グループ化 47">
                <a:extLst>
                  <a:ext uri="{FF2B5EF4-FFF2-40B4-BE49-F238E27FC236}">
                    <a16:creationId xmlns:a16="http://schemas.microsoft.com/office/drawing/2014/main" id="{7129397C-1D8D-4AB1-9186-2A513B9BAC29}"/>
                  </a:ext>
                </a:extLst>
              </p:cNvPr>
              <p:cNvGrpSpPr/>
              <p:nvPr/>
            </p:nvGrpSpPr>
            <p:grpSpPr>
              <a:xfrm>
                <a:off x="4539702" y="2382163"/>
                <a:ext cx="3982608" cy="1646647"/>
                <a:chOff x="4781720" y="2282208"/>
                <a:chExt cx="3982608" cy="2487668"/>
              </a:xfrm>
            </p:grpSpPr>
            <p:sp>
              <p:nvSpPr>
                <p:cNvPr id="49" name="テキスト ボックス 48">
                  <a:extLst>
                    <a:ext uri="{FF2B5EF4-FFF2-40B4-BE49-F238E27FC236}">
                      <a16:creationId xmlns:a16="http://schemas.microsoft.com/office/drawing/2014/main" id="{BC5D129C-E970-458E-91CB-796E86B33E88}"/>
                    </a:ext>
                  </a:extLst>
                </p:cNvPr>
                <p:cNvSpPr txBox="1"/>
                <p:nvPr/>
              </p:nvSpPr>
              <p:spPr>
                <a:xfrm>
                  <a:off x="4781720" y="2282208"/>
                  <a:ext cx="623339" cy="215444"/>
                </a:xfrm>
                <a:prstGeom prst="rect">
                  <a:avLst/>
                </a:prstGeom>
                <a:noFill/>
              </p:spPr>
              <p:txBody>
                <a:bodyPr wrap="square" rtlCol="0">
                  <a:spAutoFit/>
                </a:bodyPr>
                <a:lstStyle/>
                <a:p>
                  <a:r>
                    <a:rPr kumimoji="1" lang="ja-JP" altLang="en-US" sz="800" dirty="0"/>
                    <a:t>設計外力</a:t>
                  </a:r>
                </a:p>
              </p:txBody>
            </p:sp>
            <p:grpSp>
              <p:nvGrpSpPr>
                <p:cNvPr id="50" name="グループ化 49">
                  <a:extLst>
                    <a:ext uri="{FF2B5EF4-FFF2-40B4-BE49-F238E27FC236}">
                      <a16:creationId xmlns:a16="http://schemas.microsoft.com/office/drawing/2014/main" id="{318FC191-6DA1-425B-8BC0-DB29DC1F050C}"/>
                    </a:ext>
                  </a:extLst>
                </p:cNvPr>
                <p:cNvGrpSpPr/>
                <p:nvPr/>
              </p:nvGrpSpPr>
              <p:grpSpPr>
                <a:xfrm>
                  <a:off x="5207155" y="2323779"/>
                  <a:ext cx="3230367" cy="2446097"/>
                  <a:chOff x="650424" y="5638577"/>
                  <a:chExt cx="3162452" cy="1106164"/>
                </a:xfrm>
              </p:grpSpPr>
              <p:cxnSp>
                <p:nvCxnSpPr>
                  <p:cNvPr id="57" name="直線矢印コネクタ 56">
                    <a:extLst>
                      <a:ext uri="{FF2B5EF4-FFF2-40B4-BE49-F238E27FC236}">
                        <a16:creationId xmlns:a16="http://schemas.microsoft.com/office/drawing/2014/main" id="{404E67FB-6994-44B9-8D71-EDF73820A8B5}"/>
                      </a:ext>
                    </a:extLst>
                  </p:cNvPr>
                  <p:cNvCxnSpPr>
                    <a:cxnSpLocks/>
                  </p:cNvCxnSpPr>
                  <p:nvPr/>
                </p:nvCxnSpPr>
                <p:spPr>
                  <a:xfrm flipV="1">
                    <a:off x="779501" y="5681027"/>
                    <a:ext cx="0" cy="797772"/>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587D0C46-FF52-40B9-89BC-A5719227D51A}"/>
                      </a:ext>
                    </a:extLst>
                  </p:cNvPr>
                  <p:cNvCxnSpPr>
                    <a:cxnSpLocks/>
                  </p:cNvCxnSpPr>
                  <p:nvPr/>
                </p:nvCxnSpPr>
                <p:spPr>
                  <a:xfrm>
                    <a:off x="779501" y="6478799"/>
                    <a:ext cx="293750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楕円 58">
                    <a:extLst>
                      <a:ext uri="{FF2B5EF4-FFF2-40B4-BE49-F238E27FC236}">
                        <a16:creationId xmlns:a16="http://schemas.microsoft.com/office/drawing/2014/main" id="{EC9BFA0A-257A-48F4-A564-4FD35B0A1692}"/>
                      </a:ext>
                    </a:extLst>
                  </p:cNvPr>
                  <p:cNvSpPr/>
                  <p:nvPr/>
                </p:nvSpPr>
                <p:spPr>
                  <a:xfrm>
                    <a:off x="2173613" y="6042432"/>
                    <a:ext cx="114297" cy="719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id="{FC4DFCC9-2696-405F-87AF-BFBEDC7465BA}"/>
                      </a:ext>
                    </a:extLst>
                  </p:cNvPr>
                  <p:cNvSpPr/>
                  <p:nvPr/>
                </p:nvSpPr>
                <p:spPr>
                  <a:xfrm>
                    <a:off x="3489581" y="5728573"/>
                    <a:ext cx="114297" cy="719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D2D28BC2-1D8B-4716-B22E-B062A92235E4}"/>
                      </a:ext>
                    </a:extLst>
                  </p:cNvPr>
                  <p:cNvSpPr txBox="1"/>
                  <p:nvPr/>
                </p:nvSpPr>
                <p:spPr>
                  <a:xfrm>
                    <a:off x="650424" y="6513446"/>
                    <a:ext cx="623339" cy="215444"/>
                  </a:xfrm>
                  <a:prstGeom prst="rect">
                    <a:avLst/>
                  </a:prstGeom>
                  <a:noFill/>
                </p:spPr>
                <p:txBody>
                  <a:bodyPr wrap="square" rtlCol="0">
                    <a:spAutoFit/>
                  </a:bodyPr>
                  <a:lstStyle/>
                  <a:p>
                    <a:r>
                      <a:rPr kumimoji="1" lang="en-US" altLang="ja-JP" sz="800" dirty="0"/>
                      <a:t>0</a:t>
                    </a:r>
                    <a:endParaRPr kumimoji="1" lang="ja-JP" altLang="en-US" sz="800" dirty="0"/>
                  </a:p>
                </p:txBody>
              </p:sp>
              <p:sp>
                <p:nvSpPr>
                  <p:cNvPr id="62" name="テキスト ボックス 61">
                    <a:extLst>
                      <a:ext uri="{FF2B5EF4-FFF2-40B4-BE49-F238E27FC236}">
                        <a16:creationId xmlns:a16="http://schemas.microsoft.com/office/drawing/2014/main" id="{8020C2A8-A3BE-4CDB-BAFB-114F272B717B}"/>
                      </a:ext>
                    </a:extLst>
                  </p:cNvPr>
                  <p:cNvSpPr txBox="1"/>
                  <p:nvPr/>
                </p:nvSpPr>
                <p:spPr>
                  <a:xfrm>
                    <a:off x="3400938" y="6513446"/>
                    <a:ext cx="411938" cy="231295"/>
                  </a:xfrm>
                  <a:prstGeom prst="rect">
                    <a:avLst/>
                  </a:prstGeom>
                  <a:noFill/>
                </p:spPr>
                <p:txBody>
                  <a:bodyPr wrap="square" rtlCol="0">
                    <a:spAutoFit/>
                  </a:bodyPr>
                  <a:lstStyle/>
                  <a:p>
                    <a:r>
                      <a:rPr lang="ja-JP" altLang="en-US" sz="800" dirty="0"/>
                      <a:t>耐用年数</a:t>
                    </a:r>
                    <a:endParaRPr kumimoji="1" lang="ja-JP" altLang="en-US" sz="800" dirty="0"/>
                  </a:p>
                </p:txBody>
              </p:sp>
              <p:cxnSp>
                <p:nvCxnSpPr>
                  <p:cNvPr id="66" name="直線コネクタ 65">
                    <a:extLst>
                      <a:ext uri="{FF2B5EF4-FFF2-40B4-BE49-F238E27FC236}">
                        <a16:creationId xmlns:a16="http://schemas.microsoft.com/office/drawing/2014/main" id="{93101C3F-48D9-4255-A294-6859AF9D8B2F}"/>
                      </a:ext>
                    </a:extLst>
                  </p:cNvPr>
                  <p:cNvCxnSpPr>
                    <a:cxnSpLocks/>
                  </p:cNvCxnSpPr>
                  <p:nvPr/>
                </p:nvCxnSpPr>
                <p:spPr>
                  <a:xfrm flipV="1">
                    <a:off x="2238260" y="5638577"/>
                    <a:ext cx="0" cy="874869"/>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73381921-DF13-4F44-9DE1-DF765CD89833}"/>
                      </a:ext>
                    </a:extLst>
                  </p:cNvPr>
                  <p:cNvCxnSpPr>
                    <a:cxnSpLocks/>
                  </p:cNvCxnSpPr>
                  <p:nvPr/>
                </p:nvCxnSpPr>
                <p:spPr>
                  <a:xfrm flipV="1">
                    <a:off x="3551514" y="5638577"/>
                    <a:ext cx="0" cy="874869"/>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楕円 76">
                    <a:extLst>
                      <a:ext uri="{FF2B5EF4-FFF2-40B4-BE49-F238E27FC236}">
                        <a16:creationId xmlns:a16="http://schemas.microsoft.com/office/drawing/2014/main" id="{EC9BFA0A-257A-48F4-A564-4FD35B0A1692}"/>
                      </a:ext>
                    </a:extLst>
                  </p:cNvPr>
                  <p:cNvSpPr/>
                  <p:nvPr/>
                </p:nvSpPr>
                <p:spPr>
                  <a:xfrm>
                    <a:off x="710647" y="6222820"/>
                    <a:ext cx="114297" cy="7193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1" name="直線コネクタ 50">
                  <a:extLst>
                    <a:ext uri="{FF2B5EF4-FFF2-40B4-BE49-F238E27FC236}">
                      <a16:creationId xmlns:a16="http://schemas.microsoft.com/office/drawing/2014/main" id="{9EEEBDBF-391D-4826-B676-FFB17617705A}"/>
                    </a:ext>
                  </a:extLst>
                </p:cNvPr>
                <p:cNvCxnSpPr>
                  <a:cxnSpLocks/>
                </p:cNvCxnSpPr>
                <p:nvPr/>
              </p:nvCxnSpPr>
              <p:spPr>
                <a:xfrm>
                  <a:off x="5310945" y="2602324"/>
                  <a:ext cx="28579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B6FB40C3-C8BC-4C93-8475-1D10CE5EDB05}"/>
                    </a:ext>
                  </a:extLst>
                </p:cNvPr>
                <p:cNvSpPr txBox="1"/>
                <p:nvPr/>
              </p:nvSpPr>
              <p:spPr>
                <a:xfrm>
                  <a:off x="5339005" y="2620078"/>
                  <a:ext cx="1464982" cy="325481"/>
                </a:xfrm>
                <a:prstGeom prst="rect">
                  <a:avLst/>
                </a:prstGeom>
                <a:noFill/>
              </p:spPr>
              <p:txBody>
                <a:bodyPr wrap="square" rtlCol="0">
                  <a:spAutoFit/>
                </a:bodyPr>
                <a:lstStyle/>
                <a:p>
                  <a:r>
                    <a:rPr lang="en-US" altLang="ja-JP" sz="800" dirty="0">
                      <a:solidFill>
                        <a:srgbClr val="FF0000"/>
                      </a:solidFill>
                    </a:rPr>
                    <a:t>4</a:t>
                  </a:r>
                  <a:r>
                    <a:rPr lang="ja-JP" altLang="en-US" sz="800" dirty="0">
                      <a:solidFill>
                        <a:srgbClr val="FF0000"/>
                      </a:solidFill>
                    </a:rPr>
                    <a:t>度上昇</a:t>
                  </a:r>
                  <a:r>
                    <a:rPr kumimoji="1" lang="ja-JP" altLang="en-US" sz="800" dirty="0">
                      <a:solidFill>
                        <a:srgbClr val="FF0000"/>
                      </a:solidFill>
                    </a:rPr>
                    <a:t>の外力による設計</a:t>
                  </a:r>
                  <a:endParaRPr kumimoji="1" lang="en-US" altLang="ja-JP" sz="800" dirty="0">
                    <a:solidFill>
                      <a:srgbClr val="FF0000"/>
                    </a:solidFill>
                  </a:endParaRPr>
                </a:p>
              </p:txBody>
            </p:sp>
            <p:sp>
              <p:nvSpPr>
                <p:cNvPr id="53" name="フリーフォーム: 図形 25">
                  <a:extLst>
                    <a:ext uri="{FF2B5EF4-FFF2-40B4-BE49-F238E27FC236}">
                      <a16:creationId xmlns:a16="http://schemas.microsoft.com/office/drawing/2014/main" id="{AC0CEB4F-BBA0-483C-A0C1-C0C6C595E980}"/>
                    </a:ext>
                  </a:extLst>
                </p:cNvPr>
                <p:cNvSpPr/>
                <p:nvPr/>
              </p:nvSpPr>
              <p:spPr>
                <a:xfrm>
                  <a:off x="5319346" y="2611315"/>
                  <a:ext cx="2848708" cy="712177"/>
                </a:xfrm>
                <a:custGeom>
                  <a:avLst/>
                  <a:gdLst>
                    <a:gd name="connsiteX0" fmla="*/ 0 w 2848708"/>
                    <a:gd name="connsiteY0" fmla="*/ 712177 h 712177"/>
                    <a:gd name="connsiteX1" fmla="*/ 1521069 w 2848708"/>
                    <a:gd name="connsiteY1" fmla="*/ 712177 h 712177"/>
                    <a:gd name="connsiteX2" fmla="*/ 1521069 w 2848708"/>
                    <a:gd name="connsiteY2" fmla="*/ 0 h 712177"/>
                    <a:gd name="connsiteX3" fmla="*/ 2848708 w 2848708"/>
                    <a:gd name="connsiteY3" fmla="*/ 0 h 712177"/>
                  </a:gdLst>
                  <a:ahLst/>
                  <a:cxnLst>
                    <a:cxn ang="0">
                      <a:pos x="connsiteX0" y="connsiteY0"/>
                    </a:cxn>
                    <a:cxn ang="0">
                      <a:pos x="connsiteX1" y="connsiteY1"/>
                    </a:cxn>
                    <a:cxn ang="0">
                      <a:pos x="connsiteX2" y="connsiteY2"/>
                    </a:cxn>
                    <a:cxn ang="0">
                      <a:pos x="connsiteX3" y="connsiteY3"/>
                    </a:cxn>
                  </a:cxnLst>
                  <a:rect l="l" t="t" r="r" b="b"/>
                  <a:pathLst>
                    <a:path w="2848708" h="712177">
                      <a:moveTo>
                        <a:pt x="0" y="712177"/>
                      </a:moveTo>
                      <a:lnTo>
                        <a:pt x="1521069" y="712177"/>
                      </a:lnTo>
                      <a:lnTo>
                        <a:pt x="1521069" y="0"/>
                      </a:lnTo>
                      <a:lnTo>
                        <a:pt x="2848708" y="0"/>
                      </a:lnTo>
                    </a:path>
                  </a:pathLst>
                </a:cu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3FA54C1D-C1DA-4279-A574-512E354C79B7}"/>
                    </a:ext>
                  </a:extLst>
                </p:cNvPr>
                <p:cNvSpPr txBox="1"/>
                <p:nvPr/>
              </p:nvSpPr>
              <p:spPr>
                <a:xfrm>
                  <a:off x="5339004" y="3319887"/>
                  <a:ext cx="1424051" cy="325481"/>
                </a:xfrm>
                <a:prstGeom prst="rect">
                  <a:avLst/>
                </a:prstGeom>
                <a:noFill/>
                <a:ln>
                  <a:noFill/>
                </a:ln>
              </p:spPr>
              <p:txBody>
                <a:bodyPr wrap="square" rtlCol="0">
                  <a:spAutoFit/>
                </a:bodyPr>
                <a:lstStyle/>
                <a:p>
                  <a:r>
                    <a:rPr lang="en-US" altLang="ja-JP" sz="800" dirty="0">
                      <a:solidFill>
                        <a:schemeClr val="accent6">
                          <a:lumMod val="75000"/>
                        </a:schemeClr>
                      </a:solidFill>
                    </a:rPr>
                    <a:t>2</a:t>
                  </a:r>
                  <a:r>
                    <a:rPr lang="ja-JP" altLang="en-US" sz="800" dirty="0">
                      <a:solidFill>
                        <a:schemeClr val="accent6">
                          <a:lumMod val="75000"/>
                        </a:schemeClr>
                      </a:solidFill>
                    </a:rPr>
                    <a:t>度上昇</a:t>
                  </a:r>
                  <a:r>
                    <a:rPr kumimoji="1" lang="ja-JP" altLang="en-US" sz="800" dirty="0">
                      <a:solidFill>
                        <a:schemeClr val="accent6">
                          <a:lumMod val="75000"/>
                        </a:schemeClr>
                      </a:solidFill>
                    </a:rPr>
                    <a:t>の外力による設計</a:t>
                  </a:r>
                </a:p>
              </p:txBody>
            </p:sp>
            <p:sp>
              <p:nvSpPr>
                <p:cNvPr id="55" name="テキスト ボックス 54">
                  <a:extLst>
                    <a:ext uri="{FF2B5EF4-FFF2-40B4-BE49-F238E27FC236}">
                      <a16:creationId xmlns:a16="http://schemas.microsoft.com/office/drawing/2014/main" id="{19C58CD2-61F8-428B-977E-B967DF55105A}"/>
                    </a:ext>
                  </a:extLst>
                </p:cNvPr>
                <p:cNvSpPr txBox="1"/>
                <p:nvPr/>
              </p:nvSpPr>
              <p:spPr>
                <a:xfrm>
                  <a:off x="8140989" y="2465437"/>
                  <a:ext cx="623339" cy="338554"/>
                </a:xfrm>
                <a:prstGeom prst="rect">
                  <a:avLst/>
                </a:prstGeom>
                <a:noFill/>
              </p:spPr>
              <p:txBody>
                <a:bodyPr wrap="square" rtlCol="0">
                  <a:spAutoFit/>
                </a:bodyPr>
                <a:lstStyle/>
                <a:p>
                  <a:pPr algn="ctr"/>
                  <a:r>
                    <a:rPr kumimoji="1" lang="en-US" altLang="ja-JP" sz="800" dirty="0"/>
                    <a:t>4</a:t>
                  </a:r>
                  <a:r>
                    <a:rPr kumimoji="1" lang="ja-JP" altLang="en-US" sz="800" dirty="0"/>
                    <a:t>度上昇外力</a:t>
                  </a:r>
                </a:p>
              </p:txBody>
            </p:sp>
            <p:sp>
              <p:nvSpPr>
                <p:cNvPr id="56" name="テキスト ボックス 55">
                  <a:extLst>
                    <a:ext uri="{FF2B5EF4-FFF2-40B4-BE49-F238E27FC236}">
                      <a16:creationId xmlns:a16="http://schemas.microsoft.com/office/drawing/2014/main" id="{E20BF1D8-06B7-45FA-9159-0E1B404BCA5B}"/>
                    </a:ext>
                  </a:extLst>
                </p:cNvPr>
                <p:cNvSpPr txBox="1"/>
                <p:nvPr/>
              </p:nvSpPr>
              <p:spPr>
                <a:xfrm>
                  <a:off x="6821963" y="3150610"/>
                  <a:ext cx="623339" cy="338554"/>
                </a:xfrm>
                <a:prstGeom prst="rect">
                  <a:avLst/>
                </a:prstGeom>
                <a:noFill/>
              </p:spPr>
              <p:txBody>
                <a:bodyPr wrap="square" rtlCol="0">
                  <a:spAutoFit/>
                </a:bodyPr>
                <a:lstStyle/>
                <a:p>
                  <a:pPr algn="ctr"/>
                  <a:r>
                    <a:rPr kumimoji="1" lang="en-US" altLang="ja-JP" sz="800" dirty="0"/>
                    <a:t>2</a:t>
                  </a:r>
                  <a:r>
                    <a:rPr kumimoji="1" lang="ja-JP" altLang="en-US" sz="800" dirty="0"/>
                    <a:t>度上昇外力</a:t>
                  </a:r>
                </a:p>
              </p:txBody>
            </p:sp>
            <p:sp>
              <p:nvSpPr>
                <p:cNvPr id="78" name="テキスト ボックス 77">
                  <a:extLst>
                    <a:ext uri="{FF2B5EF4-FFF2-40B4-BE49-F238E27FC236}">
                      <a16:creationId xmlns:a16="http://schemas.microsoft.com/office/drawing/2014/main" id="{3FA54C1D-C1DA-4279-A574-512E354C79B7}"/>
                    </a:ext>
                  </a:extLst>
                </p:cNvPr>
                <p:cNvSpPr txBox="1"/>
                <p:nvPr/>
              </p:nvSpPr>
              <p:spPr>
                <a:xfrm>
                  <a:off x="5346291" y="3543724"/>
                  <a:ext cx="1424051" cy="325481"/>
                </a:xfrm>
                <a:prstGeom prst="rect">
                  <a:avLst/>
                </a:prstGeom>
                <a:noFill/>
                <a:ln>
                  <a:noFill/>
                </a:ln>
              </p:spPr>
              <p:txBody>
                <a:bodyPr wrap="square" rtlCol="0">
                  <a:spAutoFit/>
                </a:bodyPr>
                <a:lstStyle/>
                <a:p>
                  <a:r>
                    <a:rPr lang="ja-JP" altLang="en-US" sz="800" dirty="0"/>
                    <a:t>現計画外力</a:t>
                  </a:r>
                  <a:endParaRPr kumimoji="1" lang="ja-JP" altLang="en-US" sz="800" dirty="0"/>
                </a:p>
              </p:txBody>
            </p:sp>
          </p:grpSp>
          <p:grpSp>
            <p:nvGrpSpPr>
              <p:cNvPr id="68" name="グループ化 67">
                <a:extLst>
                  <a:ext uri="{FF2B5EF4-FFF2-40B4-BE49-F238E27FC236}">
                    <a16:creationId xmlns:a16="http://schemas.microsoft.com/office/drawing/2014/main" id="{45472721-3834-44DA-882C-B9470E0823DE}"/>
                  </a:ext>
                </a:extLst>
              </p:cNvPr>
              <p:cNvGrpSpPr/>
              <p:nvPr/>
            </p:nvGrpSpPr>
            <p:grpSpPr>
              <a:xfrm>
                <a:off x="4530429" y="3773454"/>
                <a:ext cx="4381858" cy="1410222"/>
                <a:chOff x="4772447" y="3975198"/>
                <a:chExt cx="4381858" cy="1410222"/>
              </a:xfrm>
            </p:grpSpPr>
            <p:cxnSp>
              <p:nvCxnSpPr>
                <p:cNvPr id="69" name="直線矢印コネクタ 68">
                  <a:extLst>
                    <a:ext uri="{FF2B5EF4-FFF2-40B4-BE49-F238E27FC236}">
                      <a16:creationId xmlns:a16="http://schemas.microsoft.com/office/drawing/2014/main" id="{99A8B51C-A674-4A1D-ABB9-F49F972CBC74}"/>
                    </a:ext>
                  </a:extLst>
                </p:cNvPr>
                <p:cNvCxnSpPr>
                  <a:cxnSpLocks/>
                </p:cNvCxnSpPr>
                <p:nvPr/>
              </p:nvCxnSpPr>
              <p:spPr>
                <a:xfrm>
                  <a:off x="5339004" y="5032902"/>
                  <a:ext cx="30005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正方形/長方形 69">
                  <a:extLst>
                    <a:ext uri="{FF2B5EF4-FFF2-40B4-BE49-F238E27FC236}">
                      <a16:creationId xmlns:a16="http://schemas.microsoft.com/office/drawing/2014/main" id="{E7F780CA-007E-4B56-A644-4C2620456CBC}"/>
                    </a:ext>
                  </a:extLst>
                </p:cNvPr>
                <p:cNvSpPr/>
                <p:nvPr/>
              </p:nvSpPr>
              <p:spPr>
                <a:xfrm>
                  <a:off x="5481200" y="4111019"/>
                  <a:ext cx="1218137" cy="148384"/>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初期</a:t>
                  </a:r>
                  <a:r>
                    <a:rPr lang="ja-JP" altLang="en-US" sz="800" dirty="0">
                      <a:solidFill>
                        <a:srgbClr val="FF0000"/>
                      </a:solidFill>
                    </a:rPr>
                    <a:t>投資</a:t>
                  </a:r>
                  <a:r>
                    <a:rPr kumimoji="1" lang="ja-JP" altLang="en-US" sz="800" dirty="0">
                      <a:solidFill>
                        <a:srgbClr val="FF0000"/>
                      </a:solidFill>
                    </a:rPr>
                    <a:t>が割高となる</a:t>
                  </a:r>
                </a:p>
              </p:txBody>
            </p:sp>
            <p:cxnSp>
              <p:nvCxnSpPr>
                <p:cNvPr id="82" name="直線矢印コネクタ 81">
                  <a:extLst>
                    <a:ext uri="{FF2B5EF4-FFF2-40B4-BE49-F238E27FC236}">
                      <a16:creationId xmlns:a16="http://schemas.microsoft.com/office/drawing/2014/main" id="{5DA04EE1-0AE4-4808-AFE9-9300B5EACBC2}"/>
                    </a:ext>
                  </a:extLst>
                </p:cNvPr>
                <p:cNvCxnSpPr>
                  <a:cxnSpLocks/>
                </p:cNvCxnSpPr>
                <p:nvPr/>
              </p:nvCxnSpPr>
              <p:spPr>
                <a:xfrm flipV="1">
                  <a:off x="5339004" y="4073116"/>
                  <a:ext cx="0" cy="968713"/>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1550E7BA-3317-4207-89D7-6D644786054E}"/>
                    </a:ext>
                  </a:extLst>
                </p:cNvPr>
                <p:cNvSpPr txBox="1"/>
                <p:nvPr/>
              </p:nvSpPr>
              <p:spPr>
                <a:xfrm>
                  <a:off x="5207155" y="5083900"/>
                  <a:ext cx="636725" cy="261608"/>
                </a:xfrm>
                <a:prstGeom prst="rect">
                  <a:avLst/>
                </a:prstGeom>
                <a:noFill/>
              </p:spPr>
              <p:txBody>
                <a:bodyPr wrap="square" rtlCol="0">
                  <a:spAutoFit/>
                </a:bodyPr>
                <a:lstStyle/>
                <a:p>
                  <a:r>
                    <a:rPr kumimoji="1" lang="en-US" altLang="ja-JP" sz="800" dirty="0"/>
                    <a:t>0</a:t>
                  </a:r>
                  <a:endParaRPr kumimoji="1" lang="ja-JP" altLang="en-US" sz="800" dirty="0"/>
                </a:p>
              </p:txBody>
            </p:sp>
            <p:sp>
              <p:nvSpPr>
                <p:cNvPr id="84" name="テキスト ボックス 83">
                  <a:extLst>
                    <a:ext uri="{FF2B5EF4-FFF2-40B4-BE49-F238E27FC236}">
                      <a16:creationId xmlns:a16="http://schemas.microsoft.com/office/drawing/2014/main" id="{60D85238-4C16-4B31-AF3C-1841F55D0EEC}"/>
                    </a:ext>
                  </a:extLst>
                </p:cNvPr>
                <p:cNvSpPr txBox="1"/>
                <p:nvPr/>
              </p:nvSpPr>
              <p:spPr>
                <a:xfrm>
                  <a:off x="8016737" y="5046866"/>
                  <a:ext cx="420785" cy="338554"/>
                </a:xfrm>
                <a:prstGeom prst="rect">
                  <a:avLst/>
                </a:prstGeom>
                <a:noFill/>
              </p:spPr>
              <p:txBody>
                <a:bodyPr wrap="square" rtlCol="0">
                  <a:spAutoFit/>
                </a:bodyPr>
                <a:lstStyle/>
                <a:p>
                  <a:r>
                    <a:rPr kumimoji="1" lang="ja-JP" altLang="en-US" sz="800" dirty="0"/>
                    <a:t>耐用年数</a:t>
                  </a:r>
                </a:p>
              </p:txBody>
            </p:sp>
            <p:cxnSp>
              <p:nvCxnSpPr>
                <p:cNvPr id="89" name="直線コネクタ 88">
                  <a:extLst>
                    <a:ext uri="{FF2B5EF4-FFF2-40B4-BE49-F238E27FC236}">
                      <a16:creationId xmlns:a16="http://schemas.microsoft.com/office/drawing/2014/main" id="{F01F93D4-A319-410E-9AFE-597232FC756D}"/>
                    </a:ext>
                  </a:extLst>
                </p:cNvPr>
                <p:cNvCxnSpPr>
                  <a:cxnSpLocks/>
                </p:cNvCxnSpPr>
                <p:nvPr/>
              </p:nvCxnSpPr>
              <p:spPr>
                <a:xfrm flipV="1">
                  <a:off x="6829090" y="4021570"/>
                  <a:ext cx="0" cy="106233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52B3B688-CA05-4413-9BD1-9A0A695D0256}"/>
                    </a:ext>
                  </a:extLst>
                </p:cNvPr>
                <p:cNvCxnSpPr>
                  <a:cxnSpLocks/>
                </p:cNvCxnSpPr>
                <p:nvPr/>
              </p:nvCxnSpPr>
              <p:spPr>
                <a:xfrm flipV="1">
                  <a:off x="8170547" y="4021570"/>
                  <a:ext cx="0" cy="106233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92">
                  <a:extLst>
                    <a:ext uri="{FF2B5EF4-FFF2-40B4-BE49-F238E27FC236}">
                      <a16:creationId xmlns:a16="http://schemas.microsoft.com/office/drawing/2014/main" id="{63FFC78E-CEC5-4BF5-8CA9-A1AF081FCA34}"/>
                    </a:ext>
                  </a:extLst>
                </p:cNvPr>
                <p:cNvSpPr txBox="1"/>
                <p:nvPr/>
              </p:nvSpPr>
              <p:spPr>
                <a:xfrm>
                  <a:off x="8271243" y="5118273"/>
                  <a:ext cx="883062" cy="215444"/>
                </a:xfrm>
                <a:prstGeom prst="rect">
                  <a:avLst/>
                </a:prstGeom>
                <a:noFill/>
              </p:spPr>
              <p:txBody>
                <a:bodyPr wrap="square" rtlCol="0">
                  <a:spAutoFit/>
                </a:bodyPr>
                <a:lstStyle/>
                <a:p>
                  <a:r>
                    <a:rPr kumimoji="1" lang="ja-JP" altLang="en-US" sz="800" dirty="0"/>
                    <a:t>建設後経過</a:t>
                  </a:r>
                </a:p>
              </p:txBody>
            </p:sp>
            <p:sp>
              <p:nvSpPr>
                <p:cNvPr id="95" name="正方形/長方形 94">
                  <a:extLst>
                    <a:ext uri="{FF2B5EF4-FFF2-40B4-BE49-F238E27FC236}">
                      <a16:creationId xmlns:a16="http://schemas.microsoft.com/office/drawing/2014/main" id="{01691995-E942-4707-AF83-576C760BA359}"/>
                    </a:ext>
                  </a:extLst>
                </p:cNvPr>
                <p:cNvSpPr/>
                <p:nvPr/>
              </p:nvSpPr>
              <p:spPr>
                <a:xfrm>
                  <a:off x="5339004" y="4261202"/>
                  <a:ext cx="100694" cy="7806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a:extLst>
                    <a:ext uri="{FF2B5EF4-FFF2-40B4-BE49-F238E27FC236}">
                      <a16:creationId xmlns:a16="http://schemas.microsoft.com/office/drawing/2014/main" id="{51DE1B58-ED83-4683-B632-44B6FC9CA23E}"/>
                    </a:ext>
                  </a:extLst>
                </p:cNvPr>
                <p:cNvSpPr/>
                <p:nvPr/>
              </p:nvSpPr>
              <p:spPr>
                <a:xfrm>
                  <a:off x="5372687" y="4400794"/>
                  <a:ext cx="114945" cy="64103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a:extLst>
                    <a:ext uri="{FF2B5EF4-FFF2-40B4-BE49-F238E27FC236}">
                      <a16:creationId xmlns:a16="http://schemas.microsoft.com/office/drawing/2014/main" id="{F77BADB8-BA35-41C3-97DD-79DA29B2486E}"/>
                    </a:ext>
                  </a:extLst>
                </p:cNvPr>
                <p:cNvSpPr/>
                <p:nvPr/>
              </p:nvSpPr>
              <p:spPr>
                <a:xfrm>
                  <a:off x="6789343" y="4610624"/>
                  <a:ext cx="92887" cy="43120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a:extLst>
                    <a:ext uri="{FF2B5EF4-FFF2-40B4-BE49-F238E27FC236}">
                      <a16:creationId xmlns:a16="http://schemas.microsoft.com/office/drawing/2014/main" id="{487E5EC0-F7DB-4B58-A617-5917B181756F}"/>
                    </a:ext>
                  </a:extLst>
                </p:cNvPr>
                <p:cNvSpPr txBox="1"/>
                <p:nvPr/>
              </p:nvSpPr>
              <p:spPr>
                <a:xfrm>
                  <a:off x="4772447" y="3975198"/>
                  <a:ext cx="883062" cy="215444"/>
                </a:xfrm>
                <a:prstGeom prst="rect">
                  <a:avLst/>
                </a:prstGeom>
                <a:noFill/>
              </p:spPr>
              <p:txBody>
                <a:bodyPr wrap="square" rtlCol="0">
                  <a:spAutoFit/>
                </a:bodyPr>
                <a:lstStyle/>
                <a:p>
                  <a:r>
                    <a:rPr kumimoji="1" lang="ja-JP" altLang="en-US" sz="800" dirty="0"/>
                    <a:t>発生費用</a:t>
                  </a:r>
                </a:p>
              </p:txBody>
            </p:sp>
            <p:sp>
              <p:nvSpPr>
                <p:cNvPr id="100" name="正方形/長方形 99">
                  <a:extLst>
                    <a:ext uri="{FF2B5EF4-FFF2-40B4-BE49-F238E27FC236}">
                      <a16:creationId xmlns:a16="http://schemas.microsoft.com/office/drawing/2014/main" id="{5CD47F78-6AD1-4743-9308-7D7C681427A1}"/>
                    </a:ext>
                  </a:extLst>
                </p:cNvPr>
                <p:cNvSpPr/>
                <p:nvPr/>
              </p:nvSpPr>
              <p:spPr>
                <a:xfrm>
                  <a:off x="6930834" y="4432567"/>
                  <a:ext cx="1157439" cy="567186"/>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accent6">
                          <a:lumMod val="75000"/>
                        </a:schemeClr>
                      </a:solidFill>
                    </a:rPr>
                    <a:t>初期投資は安価となるが、途中段階で外力見直しによる改修費用が発生</a:t>
                  </a:r>
                </a:p>
              </p:txBody>
            </p:sp>
          </p:grpSp>
        </p:grpSp>
        <p:sp>
          <p:nvSpPr>
            <p:cNvPr id="101" name="テキスト ボックス 100">
              <a:extLst>
                <a:ext uri="{FF2B5EF4-FFF2-40B4-BE49-F238E27FC236}">
                  <a16:creationId xmlns:a16="http://schemas.microsoft.com/office/drawing/2014/main" id="{8E987845-9A15-41A7-9C32-D074366D196F}"/>
                </a:ext>
              </a:extLst>
            </p:cNvPr>
            <p:cNvSpPr txBox="1"/>
            <p:nvPr/>
          </p:nvSpPr>
          <p:spPr>
            <a:xfrm>
              <a:off x="4749768" y="1992045"/>
              <a:ext cx="3438912" cy="276999"/>
            </a:xfrm>
            <a:prstGeom prst="rect">
              <a:avLst/>
            </a:prstGeom>
            <a:noFill/>
          </p:spPr>
          <p:txBody>
            <a:bodyPr wrap="square" rtlCol="0">
              <a:spAutoFit/>
            </a:bodyPr>
            <a:lstStyle/>
            <a:p>
              <a:r>
                <a:rPr lang="ja-JP" altLang="en-US" sz="1200" dirty="0">
                  <a:solidFill>
                    <a:srgbClr val="0000FF"/>
                  </a:solidFill>
                </a:rPr>
                <a:t>■設定する外力と費用の発生</a:t>
              </a:r>
              <a:endParaRPr kumimoji="1" lang="ja-JP" altLang="en-US" sz="1200" dirty="0">
                <a:solidFill>
                  <a:srgbClr val="0000FF"/>
                </a:solidFill>
              </a:endParaRPr>
            </a:p>
          </p:txBody>
        </p:sp>
        <p:sp>
          <p:nvSpPr>
            <p:cNvPr id="102" name="正方形/長方形 101">
              <a:extLst>
                <a:ext uri="{FF2B5EF4-FFF2-40B4-BE49-F238E27FC236}">
                  <a16:creationId xmlns:a16="http://schemas.microsoft.com/office/drawing/2014/main" id="{607D842C-85CD-4188-B630-2E3BF417065B}"/>
                </a:ext>
              </a:extLst>
            </p:cNvPr>
            <p:cNvSpPr/>
            <p:nvPr/>
          </p:nvSpPr>
          <p:spPr>
            <a:xfrm>
              <a:off x="4815036" y="2236245"/>
              <a:ext cx="4243631" cy="400110"/>
            </a:xfrm>
            <a:prstGeom prst="rect">
              <a:avLst/>
            </a:prstGeom>
            <a:ln>
              <a:solidFill>
                <a:schemeClr val="tx1"/>
              </a:solidFill>
            </a:ln>
          </p:spPr>
          <p:txBody>
            <a:bodyPr wrap="square">
              <a:spAutoFit/>
            </a:bodyPr>
            <a:lstStyle/>
            <a:p>
              <a:pPr marL="74670" defTabSz="390997" fontAlgn="auto">
                <a:spcAft>
                  <a:spcPts val="0"/>
                </a:spcAft>
              </a:pPr>
              <a:r>
                <a:rPr lang="ja-JP" altLang="en-US" sz="1000" dirty="0"/>
                <a:t>初期費用、途中段階の外力見直しによる改修費用を踏まえて、手戻りのない設計の考え方について検討する必要がある。</a:t>
              </a:r>
              <a:endParaRPr lang="en-US" altLang="ja-JP" sz="1000" dirty="0"/>
            </a:p>
          </p:txBody>
        </p:sp>
      </p:grpSp>
      <p:sp>
        <p:nvSpPr>
          <p:cNvPr id="47" name="テキスト ボックス 46">
            <a:extLst>
              <a:ext uri="{FF2B5EF4-FFF2-40B4-BE49-F238E27FC236}">
                <a16:creationId xmlns:a16="http://schemas.microsoft.com/office/drawing/2014/main" id="{B13FD9C0-9B19-4F37-9E9A-5991D9683856}"/>
              </a:ext>
            </a:extLst>
          </p:cNvPr>
          <p:cNvSpPr txBox="1"/>
          <p:nvPr/>
        </p:nvSpPr>
        <p:spPr>
          <a:xfrm>
            <a:off x="-8422" y="2021695"/>
            <a:ext cx="4458519" cy="276999"/>
          </a:xfrm>
          <a:prstGeom prst="rect">
            <a:avLst/>
          </a:prstGeom>
          <a:noFill/>
        </p:spPr>
        <p:txBody>
          <a:bodyPr wrap="square" rtlCol="0">
            <a:spAutoFit/>
          </a:bodyPr>
          <a:lstStyle/>
          <a:p>
            <a:r>
              <a:rPr lang="ja-JP" altLang="en-US" sz="1200" dirty="0">
                <a:solidFill>
                  <a:srgbClr val="0000FF"/>
                </a:solidFill>
              </a:rPr>
              <a:t>■気候変動予測結果に含まれる不確実性</a:t>
            </a:r>
            <a:endParaRPr kumimoji="1" lang="ja-JP" altLang="en-US" sz="1200" dirty="0">
              <a:solidFill>
                <a:srgbClr val="0000FF"/>
              </a:solidFill>
            </a:endParaRPr>
          </a:p>
        </p:txBody>
      </p:sp>
      <p:sp>
        <p:nvSpPr>
          <p:cNvPr id="72" name="正方形/長方形 71">
            <a:extLst>
              <a:ext uri="{FF2B5EF4-FFF2-40B4-BE49-F238E27FC236}">
                <a16:creationId xmlns:a16="http://schemas.microsoft.com/office/drawing/2014/main" id="{E82E9E88-8071-4D34-BC71-87ABB16453D4}"/>
              </a:ext>
            </a:extLst>
          </p:cNvPr>
          <p:cNvSpPr/>
          <p:nvPr/>
        </p:nvSpPr>
        <p:spPr>
          <a:xfrm>
            <a:off x="74579" y="2261127"/>
            <a:ext cx="4243631" cy="861774"/>
          </a:xfrm>
          <a:prstGeom prst="rect">
            <a:avLst/>
          </a:prstGeom>
          <a:ln>
            <a:solidFill>
              <a:schemeClr val="tx1"/>
            </a:solidFill>
          </a:ln>
        </p:spPr>
        <p:txBody>
          <a:bodyPr wrap="square">
            <a:spAutoFit/>
          </a:bodyPr>
          <a:lstStyle/>
          <a:p>
            <a:pPr marL="74670" defTabSz="390997" fontAlgn="auto">
              <a:spcAft>
                <a:spcPts val="0"/>
              </a:spcAft>
            </a:pPr>
            <a:r>
              <a:rPr lang="ja-JP" altLang="en-US" sz="1000" dirty="0"/>
              <a:t>　気候変動の予測結果には、気候予測の不確実性、シナリオによる不確実性、外力の上昇時期の不確実性などが含まれる。</a:t>
            </a:r>
            <a:endParaRPr lang="en-US" altLang="ja-JP" sz="1000" dirty="0"/>
          </a:p>
          <a:p>
            <a:pPr marL="74670" defTabSz="390997" fontAlgn="auto">
              <a:spcAft>
                <a:spcPts val="0"/>
              </a:spcAft>
            </a:pPr>
            <a:r>
              <a:rPr lang="en-US" altLang="ja-JP" sz="1000" dirty="0"/>
              <a:t>   </a:t>
            </a:r>
            <a:r>
              <a:rPr lang="ja-JP" altLang="en-US" sz="1000" dirty="0"/>
              <a:t>そのため、気温上昇に起因する、海面上昇、台風規模の変化による高潮や波浪の増加量にもそれぞれ不確実性が潜在する。</a:t>
            </a:r>
            <a:endParaRPr lang="en-US" altLang="ja-JP" sz="1000" dirty="0"/>
          </a:p>
          <a:p>
            <a:pPr marL="74670" defTabSz="390997" fontAlgn="auto">
              <a:spcAft>
                <a:spcPts val="0"/>
              </a:spcAft>
            </a:pPr>
            <a:r>
              <a:rPr lang="ja-JP" altLang="en-US" sz="1000" dirty="0"/>
              <a:t>　これらの不確実性を踏まえ、水門設計を行う必要がある。</a:t>
            </a:r>
            <a:endParaRPr lang="en-US" altLang="ja-JP" sz="1000" dirty="0"/>
          </a:p>
        </p:txBody>
      </p:sp>
      <p:pic>
        <p:nvPicPr>
          <p:cNvPr id="13" name="図 12">
            <a:extLst>
              <a:ext uri="{FF2B5EF4-FFF2-40B4-BE49-F238E27FC236}">
                <a16:creationId xmlns:a16="http://schemas.microsoft.com/office/drawing/2014/main" id="{4084274C-0631-4ED4-82FF-A19D53E1A635}"/>
              </a:ext>
            </a:extLst>
          </p:cNvPr>
          <p:cNvPicPr>
            <a:picLocks noChangeAspect="1"/>
          </p:cNvPicPr>
          <p:nvPr/>
        </p:nvPicPr>
        <p:blipFill>
          <a:blip r:embed="rId2"/>
          <a:stretch>
            <a:fillRect/>
          </a:stretch>
        </p:blipFill>
        <p:spPr>
          <a:xfrm>
            <a:off x="86661" y="3203427"/>
            <a:ext cx="4248000" cy="3161107"/>
          </a:xfrm>
          <a:prstGeom prst="rect">
            <a:avLst/>
          </a:prstGeom>
        </p:spPr>
      </p:pic>
      <p:graphicFrame>
        <p:nvGraphicFramePr>
          <p:cNvPr id="79" name="表 78"/>
          <p:cNvGraphicFramePr>
            <a:graphicFrameLocks noGrp="1"/>
          </p:cNvGraphicFramePr>
          <p:nvPr>
            <p:extLst>
              <p:ext uri="{D42A27DB-BD31-4B8C-83A1-F6EECF244321}">
                <p14:modId xmlns:p14="http://schemas.microsoft.com/office/powerpoint/2010/main" val="2293224409"/>
              </p:ext>
            </p:extLst>
          </p:nvPr>
        </p:nvGraphicFramePr>
        <p:xfrm>
          <a:off x="3737704" y="5526274"/>
          <a:ext cx="4767886" cy="1275012"/>
        </p:xfrm>
        <a:graphic>
          <a:graphicData uri="http://schemas.openxmlformats.org/drawingml/2006/table">
            <a:tbl>
              <a:tblPr/>
              <a:tblGrid>
                <a:gridCol w="1078417">
                  <a:extLst>
                    <a:ext uri="{9D8B030D-6E8A-4147-A177-3AD203B41FA5}">
                      <a16:colId xmlns:a16="http://schemas.microsoft.com/office/drawing/2014/main" val="20000"/>
                    </a:ext>
                  </a:extLst>
                </a:gridCol>
                <a:gridCol w="1803803">
                  <a:extLst>
                    <a:ext uri="{9D8B030D-6E8A-4147-A177-3AD203B41FA5}">
                      <a16:colId xmlns:a16="http://schemas.microsoft.com/office/drawing/2014/main" val="20001"/>
                    </a:ext>
                  </a:extLst>
                </a:gridCol>
                <a:gridCol w="1885666">
                  <a:extLst>
                    <a:ext uri="{9D8B030D-6E8A-4147-A177-3AD203B41FA5}">
                      <a16:colId xmlns:a16="http://schemas.microsoft.com/office/drawing/2014/main" val="20002"/>
                    </a:ext>
                  </a:extLst>
                </a:gridCol>
              </a:tblGrid>
              <a:tr h="182812">
                <a:tc>
                  <a:txBody>
                    <a:bodyPr/>
                    <a:lstStyle/>
                    <a:p>
                      <a:pPr marL="215900" indent="63500" algn="l">
                        <a:spcAft>
                          <a:spcPts val="0"/>
                        </a:spcAft>
                      </a:pPr>
                      <a:endParaRPr lang="ja-JP" sz="1000" kern="100" dirty="0">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indent="0" algn="ctr">
                        <a:spcAft>
                          <a:spcPts val="0"/>
                        </a:spcAft>
                      </a:pPr>
                      <a:r>
                        <a:rPr lang="en-US" altLang="ja-JP" sz="1000" kern="100" dirty="0">
                          <a:latin typeface="+mn-ea"/>
                          <a:ea typeface="+mn-ea"/>
                          <a:cs typeface="Times New Roman"/>
                        </a:rPr>
                        <a:t>4</a:t>
                      </a:r>
                      <a:r>
                        <a:rPr lang="ja-JP" altLang="en-US" sz="1000" kern="100" dirty="0">
                          <a:latin typeface="+mn-ea"/>
                          <a:ea typeface="+mn-ea"/>
                          <a:cs typeface="Times New Roman"/>
                        </a:rPr>
                        <a:t>度上昇の外力</a:t>
                      </a:r>
                      <a:endParaRPr lang="ja-JP" sz="1000" kern="100" dirty="0">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indent="0" algn="ctr">
                        <a:spcAft>
                          <a:spcPts val="0"/>
                        </a:spcAft>
                      </a:pPr>
                      <a:r>
                        <a:rPr lang="en-US" altLang="ja-JP" sz="1000" kern="100" dirty="0">
                          <a:latin typeface="+mn-ea"/>
                          <a:ea typeface="+mn-ea"/>
                          <a:cs typeface="Times New Roman"/>
                        </a:rPr>
                        <a:t>2</a:t>
                      </a:r>
                      <a:r>
                        <a:rPr lang="ja-JP" altLang="en-US" sz="1000" kern="100" dirty="0">
                          <a:latin typeface="+mn-ea"/>
                          <a:ea typeface="+mn-ea"/>
                          <a:cs typeface="Times New Roman"/>
                        </a:rPr>
                        <a:t>度上昇の外力</a:t>
                      </a:r>
                      <a:endParaRPr lang="ja-JP" sz="1000" kern="100" dirty="0">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07020">
                <a:tc>
                  <a:txBody>
                    <a:bodyPr/>
                    <a:lstStyle/>
                    <a:p>
                      <a:pPr marL="0" indent="0" algn="l">
                        <a:spcAft>
                          <a:spcPts val="0"/>
                        </a:spcAft>
                      </a:pPr>
                      <a:r>
                        <a:rPr lang="ja-JP" altLang="en-US" sz="1000" kern="100" dirty="0">
                          <a:latin typeface="+mn-ea"/>
                          <a:ea typeface="+mn-ea"/>
                          <a:cs typeface="Times New Roman"/>
                        </a:rPr>
                        <a:t>外力</a:t>
                      </a:r>
                      <a:r>
                        <a:rPr lang="ja-JP" sz="1000" kern="100" dirty="0">
                          <a:latin typeface="+mn-ea"/>
                          <a:ea typeface="+mn-ea"/>
                          <a:cs typeface="Times New Roman"/>
                        </a:rPr>
                        <a:t>上昇の時期と量の不確実性</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ja-JP" altLang="en-US" sz="1000" kern="100" dirty="0">
                          <a:latin typeface="+mn-ea"/>
                          <a:ea typeface="+mn-ea"/>
                          <a:cs typeface="Times New Roman"/>
                        </a:rPr>
                        <a:t>　</a:t>
                      </a:r>
                      <a:r>
                        <a:rPr lang="ja-JP" sz="1000" kern="100" dirty="0">
                          <a:latin typeface="+mn-ea"/>
                          <a:ea typeface="+mn-ea"/>
                          <a:cs typeface="Times New Roman"/>
                        </a:rPr>
                        <a:t>×　</a:t>
                      </a:r>
                      <a:r>
                        <a:rPr lang="ja-JP" altLang="en-US" sz="1000" kern="100" dirty="0">
                          <a:latin typeface="+mn-ea"/>
                          <a:ea typeface="+mn-ea"/>
                          <a:cs typeface="Times New Roman"/>
                        </a:rPr>
                        <a:t>変動幅</a:t>
                      </a:r>
                      <a:r>
                        <a:rPr lang="ja-JP" sz="1000" kern="100" dirty="0">
                          <a:latin typeface="+mn-ea"/>
                          <a:ea typeface="+mn-ea"/>
                          <a:cs typeface="Times New Roman"/>
                        </a:rPr>
                        <a:t>が大きい</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ja-JP" altLang="en-US" sz="1000" kern="100" dirty="0">
                          <a:latin typeface="+mn-ea"/>
                          <a:ea typeface="+mn-ea"/>
                          <a:cs typeface="Times New Roman"/>
                        </a:rPr>
                        <a:t>　</a:t>
                      </a:r>
                      <a:r>
                        <a:rPr lang="ja-JP" sz="1000" kern="100" dirty="0">
                          <a:latin typeface="+mn-ea"/>
                          <a:ea typeface="+mn-ea"/>
                          <a:cs typeface="Times New Roman"/>
                        </a:rPr>
                        <a:t>○　</a:t>
                      </a:r>
                      <a:r>
                        <a:rPr lang="ja-JP" altLang="en-US" sz="1000" kern="100" dirty="0">
                          <a:latin typeface="+mn-ea"/>
                          <a:ea typeface="+mn-ea"/>
                          <a:cs typeface="Times New Roman"/>
                        </a:rPr>
                        <a:t>変動幅</a:t>
                      </a:r>
                      <a:r>
                        <a:rPr lang="ja-JP" sz="1000" kern="100" dirty="0">
                          <a:latin typeface="+mn-ea"/>
                          <a:ea typeface="+mn-ea"/>
                          <a:cs typeface="Times New Roman"/>
                        </a:rPr>
                        <a:t>が小さい</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7800">
                <a:tc>
                  <a:txBody>
                    <a:bodyPr/>
                    <a:lstStyle/>
                    <a:p>
                      <a:pPr marL="0" indent="0" algn="l">
                        <a:spcAft>
                          <a:spcPts val="0"/>
                        </a:spcAft>
                      </a:pPr>
                      <a:r>
                        <a:rPr lang="ja-JP" sz="1000" kern="100" dirty="0">
                          <a:latin typeface="+mn-ea"/>
                          <a:ea typeface="+mn-ea"/>
                          <a:cs typeface="Times New Roman"/>
                        </a:rPr>
                        <a:t>初期整備コスト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ja-JP" altLang="en-US" sz="1000" kern="100" dirty="0">
                          <a:latin typeface="+mn-ea"/>
                          <a:ea typeface="+mn-ea"/>
                          <a:cs typeface="Times New Roman"/>
                        </a:rPr>
                        <a:t>　</a:t>
                      </a:r>
                      <a:r>
                        <a:rPr lang="ja-JP" sz="1000" kern="100" dirty="0">
                          <a:latin typeface="+mn-ea"/>
                          <a:ea typeface="+mn-ea"/>
                          <a:cs typeface="Times New Roman"/>
                        </a:rPr>
                        <a:t>×　過剰投資となるリスク</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ja-JP" altLang="en-US" sz="1000" kern="100" dirty="0">
                          <a:latin typeface="+mn-ea"/>
                          <a:ea typeface="+mn-ea"/>
                          <a:cs typeface="Times New Roman"/>
                        </a:rPr>
                        <a:t>　</a:t>
                      </a:r>
                      <a:r>
                        <a:rPr lang="ja-JP" sz="1000" kern="100" dirty="0">
                          <a:latin typeface="+mn-ea"/>
                          <a:ea typeface="+mn-ea"/>
                          <a:cs typeface="Times New Roman"/>
                        </a:rPr>
                        <a:t>○　必要最小限のコスト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7640">
                <a:tc>
                  <a:txBody>
                    <a:bodyPr/>
                    <a:lstStyle/>
                    <a:p>
                      <a:pPr marL="0" indent="0" algn="l">
                        <a:spcAft>
                          <a:spcPts val="0"/>
                        </a:spcAft>
                      </a:pPr>
                      <a:r>
                        <a:rPr lang="ja-JP" sz="1000" kern="100" dirty="0">
                          <a:latin typeface="+mn-ea"/>
                          <a:ea typeface="+mn-ea"/>
                          <a:cs typeface="Times New Roman"/>
                        </a:rPr>
                        <a:t>耐用年数内の</a:t>
                      </a:r>
                      <a:endParaRPr lang="en-US" altLang="ja-JP" sz="1000" kern="100" dirty="0">
                        <a:latin typeface="+mn-ea"/>
                        <a:ea typeface="+mn-ea"/>
                        <a:cs typeface="Times New Roman"/>
                      </a:endParaRPr>
                    </a:p>
                    <a:p>
                      <a:pPr marL="0" indent="0" algn="l">
                        <a:spcAft>
                          <a:spcPts val="0"/>
                        </a:spcAft>
                      </a:pPr>
                      <a:r>
                        <a:rPr lang="ja-JP" altLang="en-US" sz="1000" kern="100" dirty="0">
                          <a:latin typeface="+mn-ea"/>
                          <a:ea typeface="+mn-ea"/>
                          <a:cs typeface="Times New Roman"/>
                        </a:rPr>
                        <a:t>改修</a:t>
                      </a:r>
                      <a:r>
                        <a:rPr lang="ja-JP" sz="1000" kern="100" dirty="0">
                          <a:latin typeface="+mn-ea"/>
                          <a:ea typeface="+mn-ea"/>
                          <a:cs typeface="Times New Roman"/>
                        </a:rPr>
                        <a:t>リスク</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ja-JP" altLang="en-US" sz="1000" kern="100" dirty="0">
                          <a:latin typeface="+mn-ea"/>
                          <a:ea typeface="+mn-ea"/>
                          <a:cs typeface="Times New Roman"/>
                        </a:rPr>
                        <a:t>　</a:t>
                      </a:r>
                      <a:r>
                        <a:rPr lang="ja-JP" sz="1000" kern="100" dirty="0">
                          <a:latin typeface="+mn-ea"/>
                          <a:ea typeface="+mn-ea"/>
                          <a:cs typeface="Times New Roman"/>
                        </a:rPr>
                        <a:t>○　コスト増</a:t>
                      </a:r>
                      <a:r>
                        <a:rPr lang="ja-JP" altLang="en-US" sz="1000" kern="100" dirty="0">
                          <a:latin typeface="+mn-ea"/>
                          <a:ea typeface="+mn-ea"/>
                          <a:cs typeface="Times New Roman"/>
                        </a:rPr>
                        <a:t>リスク小</a:t>
                      </a:r>
                      <a:endParaRPr lang="ja-JP" sz="1000" kern="100" dirty="0">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ja-JP" altLang="en-US" sz="1000" kern="100" dirty="0">
                          <a:latin typeface="+mn-ea"/>
                          <a:ea typeface="+mn-ea"/>
                          <a:cs typeface="Times New Roman"/>
                        </a:rPr>
                        <a:t>　</a:t>
                      </a:r>
                      <a:r>
                        <a:rPr lang="ja-JP" sz="1000" kern="100" dirty="0">
                          <a:latin typeface="+mn-ea"/>
                          <a:ea typeface="+mn-ea"/>
                          <a:cs typeface="Times New Roman"/>
                        </a:rPr>
                        <a:t>×　</a:t>
                      </a:r>
                      <a:r>
                        <a:rPr lang="ja-JP" altLang="en-US" sz="1000" kern="100" dirty="0">
                          <a:latin typeface="+mn-ea"/>
                          <a:ea typeface="+mn-ea"/>
                          <a:cs typeface="Times New Roman"/>
                        </a:rPr>
                        <a:t>改修時</a:t>
                      </a:r>
                      <a:r>
                        <a:rPr lang="ja-JP" sz="1000" kern="100" dirty="0">
                          <a:latin typeface="+mn-ea"/>
                          <a:ea typeface="+mn-ea"/>
                          <a:cs typeface="Times New Roman"/>
                        </a:rPr>
                        <a:t>にはコスト増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7640">
                <a:tc>
                  <a:txBody>
                    <a:bodyPr/>
                    <a:lstStyle/>
                    <a:p>
                      <a:pPr marL="0" indent="0" algn="l">
                        <a:spcAft>
                          <a:spcPts val="0"/>
                        </a:spcAft>
                      </a:pPr>
                      <a:r>
                        <a:rPr lang="ja-JP" altLang="en-US" sz="1000" kern="100" dirty="0">
                          <a:latin typeface="+mn-ea"/>
                          <a:ea typeface="+mn-ea"/>
                          <a:cs typeface="Times New Roman"/>
                        </a:rPr>
                        <a:t>減災機能</a:t>
                      </a:r>
                      <a:endParaRPr lang="en-US" altLang="ja-JP" sz="1000" kern="100" dirty="0">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ja-JP" altLang="en-US" sz="1000" kern="100" dirty="0">
                          <a:latin typeface="+mn-ea"/>
                          <a:ea typeface="+mn-ea"/>
                          <a:cs typeface="Times New Roman"/>
                        </a:rPr>
                        <a:t>　○　超過洪水に対して</a:t>
                      </a:r>
                      <a:endParaRPr lang="en-US" altLang="ja-JP" sz="1000" kern="100" dirty="0">
                        <a:latin typeface="+mn-ea"/>
                        <a:ea typeface="+mn-ea"/>
                        <a:cs typeface="Times New Roman"/>
                      </a:endParaRPr>
                    </a:p>
                    <a:p>
                      <a:pPr marL="0" indent="0" algn="l">
                        <a:spcAft>
                          <a:spcPts val="0"/>
                        </a:spcAft>
                      </a:pPr>
                      <a:r>
                        <a:rPr lang="ja-JP" altLang="en-US" sz="1000" kern="100" dirty="0">
                          <a:latin typeface="+mn-ea"/>
                          <a:ea typeface="+mn-ea"/>
                          <a:cs typeface="Times New Roman"/>
                        </a:rPr>
                        <a:t>　　　効果大</a:t>
                      </a:r>
                      <a:endParaRPr lang="ja-JP" sz="1000" kern="100" dirty="0">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ja-JP" altLang="en-US" sz="1000" kern="100" dirty="0">
                          <a:latin typeface="+mn-ea"/>
                          <a:ea typeface="+mn-ea"/>
                          <a:cs typeface="Times New Roman"/>
                        </a:rPr>
                        <a:t>　</a:t>
                      </a:r>
                      <a:r>
                        <a:rPr lang="en-US" altLang="ja-JP" sz="1000" kern="100" dirty="0">
                          <a:latin typeface="+mn-ea"/>
                          <a:ea typeface="+mn-ea"/>
                          <a:cs typeface="Times New Roman"/>
                        </a:rPr>
                        <a:t>×</a:t>
                      </a:r>
                      <a:r>
                        <a:rPr lang="ja-JP" altLang="en-US" sz="1000" kern="100" dirty="0">
                          <a:latin typeface="+mn-ea"/>
                          <a:ea typeface="+mn-ea"/>
                          <a:cs typeface="Times New Roman"/>
                        </a:rPr>
                        <a:t>　超過洪水に対して</a:t>
                      </a:r>
                      <a:endParaRPr lang="en-US" altLang="ja-JP" sz="1000" kern="100" dirty="0">
                        <a:latin typeface="+mn-ea"/>
                        <a:ea typeface="+mn-ea"/>
                        <a:cs typeface="Times New Roman"/>
                      </a:endParaRPr>
                    </a:p>
                    <a:p>
                      <a:pPr marL="0" indent="0" algn="l">
                        <a:spcAft>
                          <a:spcPts val="0"/>
                        </a:spcAft>
                      </a:pPr>
                      <a:r>
                        <a:rPr lang="ja-JP" altLang="en-US" sz="1000" kern="100" dirty="0">
                          <a:latin typeface="+mn-ea"/>
                          <a:ea typeface="+mn-ea"/>
                          <a:cs typeface="Times New Roman"/>
                        </a:rPr>
                        <a:t>　　　効果小</a:t>
                      </a:r>
                      <a:endParaRPr lang="ja-JP" sz="1000" kern="100" dirty="0">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1553625"/>
                  </a:ext>
                </a:extLst>
              </a:tr>
            </a:tbl>
          </a:graphicData>
        </a:graphic>
      </p:graphicFrame>
    </p:spTree>
    <p:extLst>
      <p:ext uri="{BB962C8B-B14F-4D97-AF65-F5344CB8AC3E}">
        <p14:creationId xmlns:p14="http://schemas.microsoft.com/office/powerpoint/2010/main" val="2838335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9"/>
          <p:cNvSpPr txBox="1">
            <a:spLocks noChangeArrowheads="1"/>
          </p:cNvSpPr>
          <p:nvPr/>
        </p:nvSpPr>
        <p:spPr bwMode="auto">
          <a:xfrm>
            <a:off x="81184" y="509745"/>
            <a:ext cx="8955559" cy="1276632"/>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fontAlgn="auto">
              <a:spcBef>
                <a:spcPct val="0"/>
              </a:spcBef>
              <a:spcAft>
                <a:spcPts val="0"/>
              </a:spcAft>
              <a:buFont typeface="Arial" panose="020B0604020202020204" pitchFamily="34" charset="0"/>
              <a:buChar char="•"/>
            </a:pPr>
            <a:r>
              <a:rPr lang="ja-JP" altLang="en-US" sz="1539" dirty="0"/>
              <a:t>気候変動を踏まえた治水計画のあり方提言に基づき、施設設計の外力は、２度上昇を想定し、部材毎に耐用期間内に必要とされる安全性を確保するものとし、耐用期間終了時点に想定される外力を用いて設計を行う。</a:t>
            </a:r>
            <a:endParaRPr lang="en-US" altLang="ja-JP" sz="1539" dirty="0"/>
          </a:p>
          <a:p>
            <a:pPr marL="224009" indent="-149339" defTabSz="390997" fontAlgn="auto">
              <a:spcBef>
                <a:spcPct val="0"/>
              </a:spcBef>
              <a:spcAft>
                <a:spcPts val="0"/>
              </a:spcAft>
              <a:buFont typeface="Arial" panose="020B0604020202020204" pitchFamily="34" charset="0"/>
              <a:buChar char="•"/>
            </a:pPr>
            <a:r>
              <a:rPr lang="ja-JP" altLang="en-US" sz="1539" dirty="0"/>
              <a:t>ただし、２度上昇外力の予測値には不確実性があることや更なる温度上昇にも備える観点から、４度上昇の外力まで増加した場合でも改造できるような設計上の工夫について検討する。</a:t>
            </a:r>
            <a:endParaRPr lang="en-US" altLang="ja-JP" sz="1539" dirty="0"/>
          </a:p>
        </p:txBody>
      </p:sp>
      <p:sp>
        <p:nvSpPr>
          <p:cNvPr id="23" name="Rectangle 2"/>
          <p:cNvSpPr>
            <a:spLocks noChangeArrowheads="1"/>
          </p:cNvSpPr>
          <p:nvPr/>
        </p:nvSpPr>
        <p:spPr bwMode="auto">
          <a:xfrm>
            <a:off x="-5966" y="3146"/>
            <a:ext cx="9144000" cy="400110"/>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anchor="ctr">
            <a:spAutoFit/>
          </a:bodyPr>
          <a:lstStyle/>
          <a:p>
            <a:r>
              <a:rPr kumimoji="0" lang="ja-JP" altLang="en-US" sz="2000" b="1" dirty="0">
                <a:solidFill>
                  <a:srgbClr val="FFFFFF"/>
                </a:solidFill>
                <a:latin typeface="HG丸ｺﾞｼｯｸM-PRO" panose="020F0600000000000000" pitchFamily="50" charset="-128"/>
                <a:ea typeface="HG丸ｺﾞｼｯｸM-PRO" panose="020F0600000000000000" pitchFamily="50" charset="-128"/>
              </a:rPr>
              <a:t>「できるだけ手戻りのない設計」のための検討方針</a:t>
            </a:r>
            <a:endParaRPr kumimoji="0" lang="en-US" altLang="ja-JP" sz="2000" b="1" dirty="0">
              <a:solidFill>
                <a:srgbClr val="FFFFFF"/>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6979343" y="6478799"/>
            <a:ext cx="2057400" cy="365125"/>
          </a:xfrm>
        </p:spPr>
        <p:txBody>
          <a:bodyPr/>
          <a:lstStyle/>
          <a:p>
            <a:fld id="{5E3F6313-0071-4C5D-9E06-91E8809F988F}" type="slidenum">
              <a:rPr kumimoji="1" lang="ja-JP" altLang="en-US" sz="1600" smtClean="0">
                <a:solidFill>
                  <a:schemeClr val="tx1"/>
                </a:solidFill>
              </a:rPr>
              <a:pPr/>
              <a:t>2</a:t>
            </a:fld>
            <a:endParaRPr kumimoji="1" lang="ja-JP" altLang="en-US" sz="1600" dirty="0">
              <a:solidFill>
                <a:schemeClr val="tx1"/>
              </a:solidFill>
            </a:endParaRPr>
          </a:p>
        </p:txBody>
      </p:sp>
      <p:sp>
        <p:nvSpPr>
          <p:cNvPr id="71" name="正方形/長方形 70">
            <a:extLst>
              <a:ext uri="{FF2B5EF4-FFF2-40B4-BE49-F238E27FC236}">
                <a16:creationId xmlns:a16="http://schemas.microsoft.com/office/drawing/2014/main" id="{A39022AD-8F49-4319-9842-9EB776FF0E78}"/>
              </a:ext>
            </a:extLst>
          </p:cNvPr>
          <p:cNvSpPr/>
          <p:nvPr/>
        </p:nvSpPr>
        <p:spPr>
          <a:xfrm>
            <a:off x="92219" y="2470647"/>
            <a:ext cx="3224925" cy="3308598"/>
          </a:xfrm>
          <a:prstGeom prst="rect">
            <a:avLst/>
          </a:prstGeom>
          <a:ln>
            <a:solidFill>
              <a:schemeClr val="tx1"/>
            </a:solidFill>
          </a:ln>
        </p:spPr>
        <p:txBody>
          <a:bodyPr wrap="square">
            <a:spAutoFit/>
          </a:bodyPr>
          <a:lstStyle/>
          <a:p>
            <a:pPr marL="74670" defTabSz="390997" fontAlgn="auto">
              <a:spcAft>
                <a:spcPts val="0"/>
              </a:spcAft>
            </a:pPr>
            <a:r>
              <a:rPr lang="ja-JP" altLang="en-US" sz="1100" b="1" dirty="0"/>
              <a:t>（基本的な考え方）</a:t>
            </a:r>
            <a:endParaRPr lang="en-US" altLang="ja-JP" sz="1100" b="1" dirty="0"/>
          </a:p>
          <a:p>
            <a:pPr marL="246120" indent="-171450" defTabSz="390997" fontAlgn="auto">
              <a:spcAft>
                <a:spcPts val="0"/>
              </a:spcAft>
              <a:buFont typeface="Arial" panose="020B0604020202020204" pitchFamily="34" charset="0"/>
              <a:buChar char="•"/>
            </a:pPr>
            <a:r>
              <a:rPr lang="ja-JP" altLang="en-US" sz="1100" dirty="0"/>
              <a:t>施設の耐用年数経過時点において、必要とされる安全性が確保されるように、気候変動の影響を考慮</a:t>
            </a:r>
            <a:endParaRPr lang="en-US" altLang="ja-JP" sz="1100" dirty="0"/>
          </a:p>
          <a:p>
            <a:pPr marL="246120" indent="-171450" defTabSz="390997" fontAlgn="auto">
              <a:spcAft>
                <a:spcPts val="0"/>
              </a:spcAft>
              <a:buFont typeface="Arial" panose="020B0604020202020204" pitchFamily="34" charset="0"/>
              <a:buChar char="•"/>
            </a:pPr>
            <a:r>
              <a:rPr lang="ja-JP" altLang="en-US" sz="1100" dirty="0"/>
              <a:t>耐用年数の長い施設については、予測の不確実性も踏まえ、容易かつ安価に改造できるような設計上の工夫を実施。</a:t>
            </a:r>
            <a:endParaRPr lang="en-US" altLang="ja-JP" sz="1100" dirty="0"/>
          </a:p>
          <a:p>
            <a:pPr marL="246120" indent="-171450" defTabSz="390997" fontAlgn="auto">
              <a:spcAft>
                <a:spcPts val="0"/>
              </a:spcAft>
              <a:buFont typeface="Arial" panose="020B0604020202020204" pitchFamily="34" charset="0"/>
              <a:buChar char="•"/>
            </a:pPr>
            <a:endParaRPr lang="en-US" altLang="ja-JP" sz="1100" dirty="0"/>
          </a:p>
          <a:p>
            <a:pPr marL="74670" defTabSz="390997" fontAlgn="auto">
              <a:spcAft>
                <a:spcPts val="0"/>
              </a:spcAft>
            </a:pPr>
            <a:r>
              <a:rPr lang="ja-JP" altLang="en-US" sz="1100" b="1" dirty="0"/>
              <a:t>（採用する外力の考え方）</a:t>
            </a:r>
            <a:endParaRPr lang="en-US" altLang="ja-JP" sz="1100" b="1" dirty="0"/>
          </a:p>
          <a:p>
            <a:pPr marL="246120" indent="-171450" defTabSz="390997" fontAlgn="auto">
              <a:spcAft>
                <a:spcPts val="0"/>
              </a:spcAft>
              <a:buFont typeface="Arial" panose="020B0604020202020204" pitchFamily="34" charset="0"/>
              <a:buChar char="•"/>
            </a:pPr>
            <a:r>
              <a:rPr lang="ja-JP" altLang="en-US" sz="1100" dirty="0"/>
              <a:t>ＲＣＰ</a:t>
            </a:r>
            <a:r>
              <a:rPr lang="en-US" altLang="ja-JP" sz="1100" dirty="0"/>
              <a:t>2.6</a:t>
            </a:r>
            <a:r>
              <a:rPr lang="ja-JP" altLang="en-US" sz="1100" dirty="0"/>
              <a:t>（平均値）の活用</a:t>
            </a:r>
            <a:endParaRPr lang="en-US" altLang="ja-JP" sz="1100" dirty="0"/>
          </a:p>
          <a:p>
            <a:pPr marL="74670" defTabSz="390997" fontAlgn="auto">
              <a:spcAft>
                <a:spcPts val="0"/>
              </a:spcAft>
            </a:pPr>
            <a:r>
              <a:rPr lang="ja-JP" altLang="en-US" sz="1100" dirty="0"/>
              <a:t>　　</a:t>
            </a:r>
            <a:r>
              <a:rPr lang="en-US" altLang="ja-JP" sz="1100" dirty="0"/>
              <a:t>※</a:t>
            </a:r>
            <a:r>
              <a:rPr lang="ja-JP" altLang="en-US" sz="1100" dirty="0"/>
              <a:t>施設の耐用年数経過時点（更新時点）におけ</a:t>
            </a:r>
            <a:endParaRPr lang="en-US" altLang="ja-JP" sz="1100" dirty="0"/>
          </a:p>
          <a:p>
            <a:pPr marL="74670" defTabSz="390997" fontAlgn="auto">
              <a:spcAft>
                <a:spcPts val="0"/>
              </a:spcAft>
            </a:pPr>
            <a:r>
              <a:rPr lang="ja-JP" altLang="en-US" sz="1100" dirty="0"/>
              <a:t>　　　</a:t>
            </a:r>
            <a:r>
              <a:rPr lang="ja-JP" altLang="en-US" sz="1100" dirty="0" err="1"/>
              <a:t>る</a:t>
            </a:r>
            <a:r>
              <a:rPr lang="ja-JP" altLang="en-US" sz="1100" dirty="0"/>
              <a:t>外力を設計</a:t>
            </a:r>
            <a:endParaRPr lang="en-US" altLang="ja-JP" sz="1100" dirty="0"/>
          </a:p>
          <a:p>
            <a:pPr marL="246120" indent="-171450" defTabSz="390997" fontAlgn="auto">
              <a:spcAft>
                <a:spcPts val="0"/>
              </a:spcAft>
              <a:buFont typeface="Arial" panose="020B0604020202020204" pitchFamily="34" charset="0"/>
              <a:buChar char="•"/>
            </a:pPr>
            <a:r>
              <a:rPr lang="ja-JP" altLang="en-US" sz="1100" dirty="0"/>
              <a:t>ＲＣＰ</a:t>
            </a:r>
            <a:r>
              <a:rPr lang="en-US" altLang="ja-JP" sz="1100" dirty="0"/>
              <a:t>8.5</a:t>
            </a:r>
            <a:r>
              <a:rPr lang="ja-JP" altLang="en-US" sz="1100" dirty="0"/>
              <a:t>シナリオの活用</a:t>
            </a:r>
            <a:endParaRPr lang="en-US" altLang="ja-JP" sz="1100" dirty="0"/>
          </a:p>
          <a:p>
            <a:pPr marL="74670" defTabSz="390997" fontAlgn="auto">
              <a:spcAft>
                <a:spcPts val="0"/>
              </a:spcAft>
            </a:pPr>
            <a:r>
              <a:rPr lang="ja-JP" altLang="en-US" sz="1100" dirty="0"/>
              <a:t>　　更なる温度上昇に備えて、構造変更を容易に</a:t>
            </a:r>
            <a:endParaRPr lang="en-US" altLang="ja-JP" sz="1100" dirty="0"/>
          </a:p>
          <a:p>
            <a:pPr marL="74670" defTabSz="390997" fontAlgn="auto">
              <a:spcAft>
                <a:spcPts val="0"/>
              </a:spcAft>
            </a:pPr>
            <a:r>
              <a:rPr lang="ja-JP" altLang="en-US" sz="1100" dirty="0"/>
              <a:t>　　する工夫等を検討する場合の外力に活用</a:t>
            </a:r>
            <a:endParaRPr lang="en-US" altLang="ja-JP" sz="1100" dirty="0"/>
          </a:p>
          <a:p>
            <a:pPr marL="74670" defTabSz="390997" fontAlgn="auto">
              <a:spcAft>
                <a:spcPts val="0"/>
              </a:spcAft>
            </a:pPr>
            <a:r>
              <a:rPr lang="ja-JP" altLang="en-US" sz="1100" b="1" dirty="0"/>
              <a:t>（具体の対応策）</a:t>
            </a:r>
            <a:endParaRPr lang="en-US" altLang="ja-JP" sz="1100" b="1" dirty="0"/>
          </a:p>
          <a:p>
            <a:pPr marL="246120" indent="-171450" defTabSz="390997" fontAlgn="auto">
              <a:spcAft>
                <a:spcPts val="0"/>
              </a:spcAft>
              <a:buFont typeface="Arial" panose="020B0604020202020204" pitchFamily="34" charset="0"/>
              <a:buChar char="•"/>
            </a:pPr>
            <a:r>
              <a:rPr lang="ja-JP" altLang="en-US" sz="1100" dirty="0"/>
              <a:t>２度上昇による外力増加を設計に反映</a:t>
            </a:r>
            <a:endParaRPr lang="en-US" altLang="ja-JP" sz="1100" dirty="0"/>
          </a:p>
          <a:p>
            <a:pPr marL="246120" indent="-171450" defTabSz="390997" fontAlgn="auto">
              <a:spcAft>
                <a:spcPts val="0"/>
              </a:spcAft>
              <a:buFont typeface="Arial" panose="020B0604020202020204" pitchFamily="34" charset="0"/>
              <a:buChar char="•"/>
            </a:pPr>
            <a:r>
              <a:rPr lang="ja-JP" altLang="en-US" sz="1100" dirty="0"/>
              <a:t>４度上昇でも改造等が容易になる工夫</a:t>
            </a:r>
            <a:endParaRPr lang="en-US" altLang="ja-JP" sz="1100" dirty="0"/>
          </a:p>
          <a:p>
            <a:pPr marL="246120" indent="-171450" defTabSz="390997" fontAlgn="auto">
              <a:spcAft>
                <a:spcPts val="0"/>
              </a:spcAft>
              <a:buFont typeface="Arial" panose="020B0604020202020204" pitchFamily="34" charset="0"/>
              <a:buChar char="•"/>
            </a:pPr>
            <a:r>
              <a:rPr lang="ja-JP" altLang="en-US" sz="1100" dirty="0"/>
              <a:t>順次対応可能な構造</a:t>
            </a:r>
            <a:endParaRPr lang="en-US" altLang="ja-JP" sz="1100" dirty="0"/>
          </a:p>
        </p:txBody>
      </p:sp>
      <p:sp>
        <p:nvSpPr>
          <p:cNvPr id="47" name="テキスト ボックス 46">
            <a:extLst>
              <a:ext uri="{FF2B5EF4-FFF2-40B4-BE49-F238E27FC236}">
                <a16:creationId xmlns:a16="http://schemas.microsoft.com/office/drawing/2014/main" id="{B13FD9C0-9B19-4F37-9E9A-5991D9683856}"/>
              </a:ext>
            </a:extLst>
          </p:cNvPr>
          <p:cNvSpPr txBox="1"/>
          <p:nvPr/>
        </p:nvSpPr>
        <p:spPr>
          <a:xfrm>
            <a:off x="81183" y="1938175"/>
            <a:ext cx="4458519" cy="461665"/>
          </a:xfrm>
          <a:prstGeom prst="rect">
            <a:avLst/>
          </a:prstGeom>
          <a:noFill/>
        </p:spPr>
        <p:txBody>
          <a:bodyPr wrap="square" rtlCol="0">
            <a:spAutoFit/>
          </a:bodyPr>
          <a:lstStyle/>
          <a:p>
            <a:r>
              <a:rPr lang="ja-JP" altLang="en-US" sz="1200" dirty="0"/>
              <a:t>■気候変動を踏まえた治水計画のあり方 提言</a:t>
            </a:r>
            <a:endParaRPr lang="en-US" altLang="ja-JP" sz="1200" dirty="0"/>
          </a:p>
          <a:p>
            <a:r>
              <a:rPr lang="ja-JP" altLang="en-US" sz="1200" dirty="0"/>
              <a:t>「施設設計上の対応」の考え方</a:t>
            </a:r>
            <a:endParaRPr kumimoji="1" lang="ja-JP" altLang="en-US" sz="1200" dirty="0"/>
          </a:p>
        </p:txBody>
      </p:sp>
      <p:sp>
        <p:nvSpPr>
          <p:cNvPr id="101" name="テキスト ボックス 100">
            <a:extLst>
              <a:ext uri="{FF2B5EF4-FFF2-40B4-BE49-F238E27FC236}">
                <a16:creationId xmlns:a16="http://schemas.microsoft.com/office/drawing/2014/main" id="{8E987845-9A15-41A7-9C32-D074366D196F}"/>
              </a:ext>
            </a:extLst>
          </p:cNvPr>
          <p:cNvSpPr txBox="1"/>
          <p:nvPr/>
        </p:nvSpPr>
        <p:spPr>
          <a:xfrm>
            <a:off x="3543008" y="1943925"/>
            <a:ext cx="4476417" cy="276999"/>
          </a:xfrm>
          <a:prstGeom prst="rect">
            <a:avLst/>
          </a:prstGeom>
          <a:noFill/>
        </p:spPr>
        <p:txBody>
          <a:bodyPr wrap="square" rtlCol="0">
            <a:spAutoFit/>
          </a:bodyPr>
          <a:lstStyle/>
          <a:p>
            <a:r>
              <a:rPr lang="ja-JP" altLang="en-US" sz="1200" dirty="0"/>
              <a:t>■部材毎の耐用期間を考慮した外力条件の設定イメージ</a:t>
            </a:r>
          </a:p>
        </p:txBody>
      </p:sp>
      <p:sp>
        <p:nvSpPr>
          <p:cNvPr id="84" name="テキスト ボックス 83">
            <a:extLst>
              <a:ext uri="{FF2B5EF4-FFF2-40B4-BE49-F238E27FC236}">
                <a16:creationId xmlns:a16="http://schemas.microsoft.com/office/drawing/2014/main" id="{C8D67262-3ABB-42CA-B93C-9885CBFADCFC}"/>
              </a:ext>
            </a:extLst>
          </p:cNvPr>
          <p:cNvSpPr txBox="1"/>
          <p:nvPr/>
        </p:nvSpPr>
        <p:spPr>
          <a:xfrm>
            <a:off x="3536748" y="5340957"/>
            <a:ext cx="5601286" cy="1277273"/>
          </a:xfrm>
          <a:prstGeom prst="rect">
            <a:avLst/>
          </a:prstGeom>
          <a:noFill/>
        </p:spPr>
        <p:txBody>
          <a:bodyPr wrap="square" rtlCol="0">
            <a:spAutoFit/>
          </a:bodyPr>
          <a:lstStyle/>
          <a:p>
            <a:r>
              <a:rPr lang="ja-JP" altLang="en-US" sz="1400" dirty="0"/>
              <a:t>■更新年数の例</a:t>
            </a:r>
            <a:endParaRPr lang="en-US" altLang="ja-JP" sz="1400" dirty="0"/>
          </a:p>
          <a:p>
            <a:r>
              <a:rPr lang="ja-JP" altLang="en-US" sz="1400" dirty="0"/>
              <a:t>　　・耐用</a:t>
            </a:r>
            <a:r>
              <a:rPr lang="en-US" altLang="ja-JP" sz="1400" dirty="0"/>
              <a:t>100</a:t>
            </a:r>
            <a:r>
              <a:rPr lang="ja-JP" altLang="en-US" sz="1400" dirty="0"/>
              <a:t>年以上（永久）：本体（門柱）、基礎など</a:t>
            </a:r>
            <a:endParaRPr lang="en-US" altLang="ja-JP" sz="1400" dirty="0"/>
          </a:p>
          <a:p>
            <a:r>
              <a:rPr lang="ja-JP" altLang="en-US" sz="1400" dirty="0"/>
              <a:t>　　・耐用</a:t>
            </a:r>
            <a:r>
              <a:rPr lang="en-US" altLang="ja-JP" sz="1400" dirty="0"/>
              <a:t>50</a:t>
            </a:r>
            <a:r>
              <a:rPr lang="ja-JP" altLang="en-US" sz="1400" dirty="0"/>
              <a:t>年部材：ゲート扉体など</a:t>
            </a:r>
            <a:endParaRPr lang="en-US" altLang="ja-JP" sz="1400" dirty="0"/>
          </a:p>
          <a:p>
            <a:r>
              <a:rPr lang="ja-JP" altLang="en-US" sz="1400" dirty="0"/>
              <a:t>　　・耐用</a:t>
            </a:r>
            <a:r>
              <a:rPr lang="en-US" altLang="ja-JP" sz="1400" dirty="0"/>
              <a:t>30</a:t>
            </a:r>
            <a:r>
              <a:rPr lang="ja-JP" altLang="en-US" sz="1400" dirty="0"/>
              <a:t>年部材：制御機器など</a:t>
            </a:r>
            <a:endParaRPr lang="en-US" altLang="ja-JP" sz="1400" dirty="0"/>
          </a:p>
          <a:p>
            <a:endParaRPr lang="en-US" altLang="ja-JP" sz="1000" dirty="0"/>
          </a:p>
          <a:p>
            <a:r>
              <a:rPr lang="en-US" altLang="ja-JP" sz="1100" dirty="0"/>
              <a:t>※</a:t>
            </a:r>
            <a:r>
              <a:rPr lang="ja-JP" altLang="en-US" sz="1100"/>
              <a:t>「水門・</a:t>
            </a:r>
            <a:r>
              <a:rPr lang="ja-JP" altLang="en-US" sz="1100" dirty="0"/>
              <a:t>陸閘等維持管理マニュアル」</a:t>
            </a:r>
            <a:r>
              <a:rPr lang="en-US" altLang="ja-JP" sz="1100" dirty="0"/>
              <a:t>H30.5</a:t>
            </a:r>
            <a:r>
              <a:rPr lang="ja-JP" altLang="en-US" sz="1100" dirty="0"/>
              <a:t>を参考に記載</a:t>
            </a:r>
          </a:p>
        </p:txBody>
      </p:sp>
      <p:pic>
        <p:nvPicPr>
          <p:cNvPr id="8" name="図 7"/>
          <p:cNvPicPr>
            <a:picLocks noChangeAspect="1"/>
          </p:cNvPicPr>
          <p:nvPr/>
        </p:nvPicPr>
        <p:blipFill>
          <a:blip r:embed="rId2"/>
          <a:stretch>
            <a:fillRect/>
          </a:stretch>
        </p:blipFill>
        <p:spPr>
          <a:xfrm>
            <a:off x="3368289" y="2321998"/>
            <a:ext cx="5832000" cy="3040215"/>
          </a:xfrm>
          <a:prstGeom prst="rect">
            <a:avLst/>
          </a:prstGeom>
        </p:spPr>
      </p:pic>
    </p:spTree>
    <p:extLst>
      <p:ext uri="{BB962C8B-B14F-4D97-AF65-F5344CB8AC3E}">
        <p14:creationId xmlns:p14="http://schemas.microsoft.com/office/powerpoint/2010/main" val="1780040921"/>
      </p:ext>
    </p:extLst>
  </p:cSld>
  <p:clrMapOvr>
    <a:masterClrMapping/>
  </p:clrMapOvr>
</p:sld>
</file>

<file path=ppt/theme/theme1.xml><?xml version="1.0" encoding="utf-8"?>
<a:theme xmlns:a="http://schemas.openxmlformats.org/drawingml/2006/main" name="【完成1】【H251030】佐野川水系河川整備計画の概要">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3975">
          <a:solidFill>
            <a:srgbClr val="00B0F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ECDE51B-B77F-48D5-A0FC-D29744D05485}">
  <ds:schemaRefs>
    <ds:schemaRef ds:uri="http://schemas.microsoft.com/sharepoint/v3/contenttype/forms"/>
  </ds:schemaRefs>
</ds:datastoreItem>
</file>

<file path=customXml/itemProps2.xml><?xml version="1.0" encoding="utf-8"?>
<ds:datastoreItem xmlns:ds="http://schemas.openxmlformats.org/officeDocument/2006/customXml" ds:itemID="{1C0E1176-20AA-48D0-B2DE-AA557EB718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F67813-0B55-4389-8464-41D28BF452F9}">
  <ds:schemaRefs>
    <ds:schemaRef ds:uri="http://purl.org/dc/dcmitype/"/>
    <ds:schemaRef ds:uri="http://schemas.microsoft.com/office/2006/documentManagement/types"/>
    <ds:schemaRef ds:uri="http://purl.org/dc/elements/1.1/"/>
    <ds:schemaRef ds:uri="http://schemas.microsoft.com/sharepoint/v3"/>
    <ds:schemaRef ds:uri="http://schemas.microsoft.com/office/infopath/2007/PartnerControls"/>
    <ds:schemaRef ds:uri="http://purl.org/dc/terms/"/>
    <ds:schemaRef ds:uri="http://schemas.microsoft.com/office/2006/metadata/properties"/>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【完成1】【H251030】佐野川水系河川整備計画の概要</Template>
  <TotalTime>16101</TotalTime>
  <Words>523</Words>
  <Application>Microsoft Office PowerPoint</Application>
  <PresentationFormat>画面に合わせる (4:3)</PresentationFormat>
  <Paragraphs>76</Paragraphs>
  <Slides>3</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3</vt:i4>
      </vt:variant>
    </vt:vector>
  </HeadingPairs>
  <TitlesOfParts>
    <vt:vector size="14" baseType="lpstr">
      <vt:lpstr>HG丸ｺﾞｼｯｸM-PRO</vt:lpstr>
      <vt:lpstr>ＭＳ Ｐゴシック</vt:lpstr>
      <vt:lpstr>ＭＳ ゴシック</vt:lpstr>
      <vt:lpstr>游ゴシック</vt:lpstr>
      <vt:lpstr>游ゴシック Light</vt:lpstr>
      <vt:lpstr>Arial</vt:lpstr>
      <vt:lpstr>Calibri</vt:lpstr>
      <vt:lpstr>Calibri Light</vt:lpstr>
      <vt:lpstr>Times New Roman</vt:lpstr>
      <vt:lpstr>【完成1】【H251030】佐野川水系河川整備計画の概要</vt:lpstr>
      <vt:lpstr>Office テーマ</vt:lpstr>
      <vt:lpstr>できるだけ手戻りのない設計の考え方</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淀川水系西大阪ブロックの 流域の概要について</dc:title>
  <dc:creator>安藤　大輔</dc:creator>
  <cp:lastModifiedBy>杉原　卓治</cp:lastModifiedBy>
  <cp:revision>917</cp:revision>
  <cp:lastPrinted>2019-11-01T01:25:05Z</cp:lastPrinted>
  <dcterms:created xsi:type="dcterms:W3CDTF">2013-12-04T00:26:23Z</dcterms:created>
  <dcterms:modified xsi:type="dcterms:W3CDTF">2019-11-01T01:25:13Z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0x01010085D4A840C0B79842806973E30B2A13A0</vt:lpwstr>
  </property>
</Properties>
</file>