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 id="2147483661" r:id="rId5"/>
  </p:sldMasterIdLst>
  <p:notesMasterIdLst>
    <p:notesMasterId r:id="rId9"/>
  </p:notesMasterIdLst>
  <p:handoutMasterIdLst>
    <p:handoutMasterId r:id="rId10"/>
  </p:handoutMasterIdLst>
  <p:sldIdLst>
    <p:sldId id="575" r:id="rId6"/>
    <p:sldId id="627" r:id="rId7"/>
    <p:sldId id="628" r:id="rId8"/>
  </p:sldIdLst>
  <p:sldSz cx="9144000" cy="6858000" type="screen4x3"/>
  <p:notesSz cx="6646863" cy="9777413"/>
  <p:defaultTex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D83631"/>
    <a:srgbClr val="FFCCCC"/>
    <a:srgbClr val="FF66CC"/>
    <a:srgbClr val="4E5695"/>
    <a:srgbClr val="F17065"/>
    <a:srgbClr val="505897"/>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A107856-5554-42FB-B03E-39F5DBC370B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93" autoAdjust="0"/>
    <p:restoredTop sz="93725" autoAdjust="0"/>
  </p:normalViewPr>
  <p:slideViewPr>
    <p:cSldViewPr snapToGrid="0">
      <p:cViewPr varScale="1">
        <p:scale>
          <a:sx n="63" d="100"/>
          <a:sy n="63" d="100"/>
        </p:scale>
        <p:origin x="1740" y="66"/>
      </p:cViewPr>
      <p:guideLst>
        <p:guide orient="horz" pos="2160"/>
        <p:guide pos="2880"/>
      </p:guideLst>
    </p:cSldViewPr>
  </p:slideViewPr>
  <p:outlineViewPr>
    <p:cViewPr>
      <p:scale>
        <a:sx n="33" d="100"/>
        <a:sy n="33" d="100"/>
      </p:scale>
      <p:origin x="0" y="0"/>
    </p:cViewPr>
  </p:outlineViewPr>
  <p:notesTextViewPr>
    <p:cViewPr>
      <p:scale>
        <a:sx n="50" d="100"/>
        <a:sy n="5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4"/>
            <a:ext cx="2880882" cy="487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69" tIns="45183" rIns="90369" bIns="45183" numCol="1" anchor="t" anchorCtr="0" compatLnSpc="1">
            <a:prstTxWarp prst="textNoShape">
              <a:avLst/>
            </a:prstTxWarp>
          </a:bodyPr>
          <a:lstStyle>
            <a:lvl1pPr defTabSz="905001">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bwMode="auto">
          <a:xfrm>
            <a:off x="3765981" y="4"/>
            <a:ext cx="2879315" cy="487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69" tIns="45183" rIns="90369" bIns="45183" numCol="1" anchor="t" anchorCtr="0" compatLnSpc="1">
            <a:prstTxWarp prst="textNoShape">
              <a:avLst/>
            </a:prstTxWarp>
          </a:bodyPr>
          <a:lstStyle>
            <a:lvl1pPr algn="r" defTabSz="905001">
              <a:defRPr sz="1200">
                <a:ea typeface="ＭＳ Ｐゴシック" charset="-128"/>
              </a:defRPr>
            </a:lvl1pPr>
          </a:lstStyle>
          <a:p>
            <a:pPr>
              <a:defRPr/>
            </a:pPr>
            <a:fld id="{9B939F8F-074A-4AD1-9C91-E85714F033CB}" type="datetimeFigureOut">
              <a:rPr lang="ja-JP" altLang="en-US"/>
              <a:pPr>
                <a:defRPr/>
              </a:pPr>
              <a:t>2019/11/1</a:t>
            </a:fld>
            <a:endParaRPr lang="en-US" altLang="ja-JP"/>
          </a:p>
        </p:txBody>
      </p:sp>
      <p:sp>
        <p:nvSpPr>
          <p:cNvPr id="4" name="フッター プレースホルダー 3"/>
          <p:cNvSpPr>
            <a:spLocks noGrp="1"/>
          </p:cNvSpPr>
          <p:nvPr>
            <p:ph type="ftr" sz="quarter" idx="2"/>
          </p:nvPr>
        </p:nvSpPr>
        <p:spPr bwMode="auto">
          <a:xfrm>
            <a:off x="3" y="9286577"/>
            <a:ext cx="2880882" cy="4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69" tIns="45183" rIns="90369" bIns="45183" numCol="1" anchor="b" anchorCtr="0" compatLnSpc="1">
            <a:prstTxWarp prst="textNoShape">
              <a:avLst/>
            </a:prstTxWarp>
          </a:bodyPr>
          <a:lstStyle>
            <a:lvl1pPr defTabSz="905001">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bwMode="auto">
          <a:xfrm>
            <a:off x="3765981" y="9286577"/>
            <a:ext cx="2879315" cy="4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69" tIns="45183" rIns="90369" bIns="45183" numCol="1" anchor="b" anchorCtr="0" compatLnSpc="1">
            <a:prstTxWarp prst="textNoShape">
              <a:avLst/>
            </a:prstTxWarp>
          </a:bodyPr>
          <a:lstStyle>
            <a:lvl1pPr algn="r" defTabSz="905001">
              <a:defRPr sz="1200">
                <a:ea typeface="ＭＳ Ｐゴシック" charset="-128"/>
              </a:defRPr>
            </a:lvl1pPr>
          </a:lstStyle>
          <a:p>
            <a:pPr>
              <a:defRPr/>
            </a:pPr>
            <a:fld id="{682402C4-7DB1-4D9B-AB58-528BF557E75B}" type="slidenum">
              <a:rPr lang="ja-JP" altLang="en-US"/>
              <a:pPr>
                <a:defRPr/>
              </a:pPr>
              <a:t>‹#›</a:t>
            </a:fld>
            <a:endParaRPr lang="en-US" altLang="ja-JP"/>
          </a:p>
        </p:txBody>
      </p:sp>
    </p:spTree>
    <p:extLst>
      <p:ext uri="{BB962C8B-B14F-4D97-AF65-F5344CB8AC3E}">
        <p14:creationId xmlns:p14="http://schemas.microsoft.com/office/powerpoint/2010/main" val="920807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4"/>
            <a:ext cx="2880882" cy="487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81" tIns="45195" rIns="90381" bIns="45195" numCol="1" anchor="t" anchorCtr="0" compatLnSpc="1">
            <a:prstTxWarp prst="textNoShape">
              <a:avLst/>
            </a:prstTxWarp>
          </a:bodyPr>
          <a:lstStyle>
            <a:lvl1pPr defTabSz="905001">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bwMode="auto">
          <a:xfrm>
            <a:off x="3764416" y="4"/>
            <a:ext cx="2880881" cy="487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81" tIns="45195" rIns="90381" bIns="45195" numCol="1" anchor="t" anchorCtr="0" compatLnSpc="1">
            <a:prstTxWarp prst="textNoShape">
              <a:avLst/>
            </a:prstTxWarp>
          </a:bodyPr>
          <a:lstStyle>
            <a:lvl1pPr algn="r" defTabSz="905001">
              <a:defRPr sz="1200">
                <a:ea typeface="ＭＳ Ｐゴシック" charset="-128"/>
              </a:defRPr>
            </a:lvl1pPr>
          </a:lstStyle>
          <a:p>
            <a:pPr>
              <a:defRPr/>
            </a:pPr>
            <a:fld id="{08077671-DFED-4FDA-922F-D0F67347680B}" type="datetimeFigureOut">
              <a:rPr lang="ja-JP" altLang="en-US"/>
              <a:pPr>
                <a:defRPr/>
              </a:pPr>
              <a:t>2019/11/1</a:t>
            </a:fld>
            <a:endParaRPr lang="en-US" altLang="ja-JP"/>
          </a:p>
        </p:txBody>
      </p:sp>
      <p:sp>
        <p:nvSpPr>
          <p:cNvPr id="4" name="スライド イメージ プレースホルダー 3"/>
          <p:cNvSpPr>
            <a:spLocks noGrp="1" noRot="1" noChangeAspect="1"/>
          </p:cNvSpPr>
          <p:nvPr>
            <p:ph type="sldImg" idx="2"/>
          </p:nvPr>
        </p:nvSpPr>
        <p:spPr>
          <a:xfrm>
            <a:off x="881063" y="733425"/>
            <a:ext cx="4887912" cy="3667125"/>
          </a:xfrm>
          <a:prstGeom prst="rect">
            <a:avLst/>
          </a:prstGeom>
          <a:noFill/>
          <a:ln w="12700">
            <a:solidFill>
              <a:prstClr val="black"/>
            </a:solidFill>
          </a:ln>
        </p:spPr>
        <p:txBody>
          <a:bodyPr vert="horz" lIns="86551" tIns="43279" rIns="86551" bIns="43279" rtlCol="0" anchor="ctr"/>
          <a:lstStyle/>
          <a:p>
            <a:pPr lvl="0"/>
            <a:endParaRPr lang="ja-JP" altLang="en-US" noProof="0"/>
          </a:p>
        </p:txBody>
      </p:sp>
      <p:sp>
        <p:nvSpPr>
          <p:cNvPr id="5" name="ノート プレースホルダー 4"/>
          <p:cNvSpPr>
            <a:spLocks noGrp="1"/>
          </p:cNvSpPr>
          <p:nvPr>
            <p:ph type="body" sz="quarter" idx="3"/>
          </p:nvPr>
        </p:nvSpPr>
        <p:spPr bwMode="auto">
          <a:xfrm>
            <a:off x="664220" y="4644075"/>
            <a:ext cx="5318431" cy="4398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81" tIns="45195" rIns="90381" bIns="45195"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3" y="9286577"/>
            <a:ext cx="2880882" cy="4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81" tIns="45195" rIns="90381" bIns="45195" numCol="1" anchor="b" anchorCtr="0" compatLnSpc="1">
            <a:prstTxWarp prst="textNoShape">
              <a:avLst/>
            </a:prstTxWarp>
          </a:bodyPr>
          <a:lstStyle>
            <a:lvl1pPr defTabSz="905001">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764416" y="9286577"/>
            <a:ext cx="2880881" cy="48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381" tIns="45195" rIns="90381" bIns="45195" numCol="1" anchor="b" anchorCtr="0" compatLnSpc="1">
            <a:prstTxWarp prst="textNoShape">
              <a:avLst/>
            </a:prstTxWarp>
          </a:bodyPr>
          <a:lstStyle>
            <a:lvl1pPr algn="r" defTabSz="905001">
              <a:defRPr sz="1200">
                <a:ea typeface="ＭＳ Ｐゴシック" charset="-128"/>
              </a:defRPr>
            </a:lvl1pPr>
          </a:lstStyle>
          <a:p>
            <a:pPr>
              <a:defRPr/>
            </a:pPr>
            <a:fld id="{050027A9-7EC1-48D5-93FD-2C9BCCCF7E6C}" type="slidenum">
              <a:rPr lang="ja-JP" altLang="en-US"/>
              <a:pPr>
                <a:defRPr/>
              </a:pPr>
              <a:t>‹#›</a:t>
            </a:fld>
            <a:endParaRPr lang="en-US" altLang="ja-JP"/>
          </a:p>
        </p:txBody>
      </p:sp>
    </p:spTree>
    <p:extLst>
      <p:ext uri="{BB962C8B-B14F-4D97-AF65-F5344CB8AC3E}">
        <p14:creationId xmlns:p14="http://schemas.microsoft.com/office/powerpoint/2010/main" val="2876157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4813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00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1pPr>
            <a:lvl2pPr marL="725795" indent="-278792" defTabSz="89400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2pPr>
            <a:lvl3pPr marL="1119844" indent="-222723" defTabSz="89400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3pPr>
            <a:lvl4pPr marL="1568402" indent="-222723" defTabSz="89400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4pPr>
            <a:lvl5pPr marL="2015406" indent="-222723" defTabSz="89400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5pPr>
            <a:lvl6pPr marL="2463965" indent="-222723" defTabSz="89400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6pPr>
            <a:lvl7pPr marL="2912526" indent="-222723" defTabSz="89400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7pPr>
            <a:lvl8pPr marL="3361085" indent="-222723" defTabSz="89400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8pPr>
            <a:lvl9pPr marL="3809646" indent="-222723" defTabSz="89400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0133BBA-1BF6-40CD-84A0-3FB7F51C575F}" type="slidenum">
              <a:rPr lang="en-US" altLang="ja-JP" sz="1100">
                <a:ea typeface="ＭＳ Ｐゴシック" panose="020B0600070205080204" pitchFamily="50" charset="-128"/>
              </a:rPr>
              <a:pPr eaLnBrk="1" hangingPunct="1">
                <a:spcBef>
                  <a:spcPct val="0"/>
                </a:spcBef>
              </a:pPr>
              <a:t>0</a:t>
            </a:fld>
            <a:endParaRPr lang="en-US" altLang="ja-JP" sz="1100">
              <a:ea typeface="ＭＳ Ｐゴシック" panose="020B0600070205080204" pitchFamily="50" charset="-128"/>
            </a:endParaRPr>
          </a:p>
        </p:txBody>
      </p:sp>
    </p:spTree>
    <p:extLst>
      <p:ext uri="{BB962C8B-B14F-4D97-AF65-F5344CB8AC3E}">
        <p14:creationId xmlns:p14="http://schemas.microsoft.com/office/powerpoint/2010/main" val="191584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28B2F2-B0B4-446B-A856-E64D4F4ADA3B}"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34BA27-D558-4548-9AD0-DE6E1655564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211BC4-6A62-4841-BD70-64A8AB0AD07B}"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2972402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802895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125707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3176976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1617772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2577100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14267002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4005690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39A44B-D004-44F0-8C89-297593928FDB}"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8126872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1149889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4099602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BB47E74-1B85-4871-BA66-D13BD6652B5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902BCE-BA70-4F87-AD6C-90A86573CED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5890F46-551A-4FBF-A65D-3C6A6063841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26E2EBF-4234-48F1-8D65-15963996D56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B866538-FDA1-42A1-9A12-9621777AF64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EAA78AE-378F-440A-8ADA-81888812BC7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2158B9-7AFF-4C48-BB70-15CF0132313A}"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kumimoji="0" sz="1400">
                <a:latin typeface="Arial" charset="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kumimoji="0" sz="1400">
                <a:latin typeface="Arial" charset="0"/>
                <a:ea typeface="ＭＳ Ｐゴシック" charset="-128"/>
              </a:defRPr>
            </a:lvl1pPr>
          </a:lstStyle>
          <a:p>
            <a:pPr>
              <a:defRPr/>
            </a:pPr>
            <a:fld id="{69166F3A-AAE4-489D-BFCA-C58B48EC6F2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5E3F6313-0071-4C5D-9E06-91E8809F988F}" type="slidenum">
              <a:rPr kumimoji="1" lang="ja-JP" altLang="en-US" smtClean="0"/>
              <a:pPr/>
              <a:t>‹#›</a:t>
            </a:fld>
            <a:endParaRPr kumimoji="1" lang="ja-JP" altLang="en-US"/>
          </a:p>
        </p:txBody>
      </p:sp>
    </p:spTree>
    <p:extLst>
      <p:ext uri="{BB962C8B-B14F-4D97-AF65-F5344CB8AC3E}">
        <p14:creationId xmlns:p14="http://schemas.microsoft.com/office/powerpoint/2010/main" val="27856119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861993"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kumimoji="1"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kumimoji="1"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93" rtl="0" eaLnBrk="1" latinLnBrk="0" hangingPunct="1">
        <a:defRPr kumimoji="1" sz="1697" kern="1200">
          <a:solidFill>
            <a:schemeClr val="tx1"/>
          </a:solidFill>
          <a:latin typeface="+mn-lt"/>
          <a:ea typeface="+mn-ea"/>
          <a:cs typeface="+mn-cs"/>
        </a:defRPr>
      </a:lvl1pPr>
      <a:lvl2pPr marL="430997" algn="l" defTabSz="861993" rtl="0" eaLnBrk="1" latinLnBrk="0" hangingPunct="1">
        <a:defRPr kumimoji="1" sz="1697" kern="1200">
          <a:solidFill>
            <a:schemeClr val="tx1"/>
          </a:solidFill>
          <a:latin typeface="+mn-lt"/>
          <a:ea typeface="+mn-ea"/>
          <a:cs typeface="+mn-cs"/>
        </a:defRPr>
      </a:lvl2pPr>
      <a:lvl3pPr marL="861993" algn="l" defTabSz="861993" rtl="0" eaLnBrk="1" latinLnBrk="0" hangingPunct="1">
        <a:defRPr kumimoji="1" sz="1697" kern="1200">
          <a:solidFill>
            <a:schemeClr val="tx1"/>
          </a:solidFill>
          <a:latin typeface="+mn-lt"/>
          <a:ea typeface="+mn-ea"/>
          <a:cs typeface="+mn-cs"/>
        </a:defRPr>
      </a:lvl3pPr>
      <a:lvl4pPr marL="1292990" algn="l" defTabSz="861993" rtl="0" eaLnBrk="1" latinLnBrk="0" hangingPunct="1">
        <a:defRPr kumimoji="1" sz="1697" kern="1200">
          <a:solidFill>
            <a:schemeClr val="tx1"/>
          </a:solidFill>
          <a:latin typeface="+mn-lt"/>
          <a:ea typeface="+mn-ea"/>
          <a:cs typeface="+mn-cs"/>
        </a:defRPr>
      </a:lvl4pPr>
      <a:lvl5pPr marL="1723986" algn="l" defTabSz="861993" rtl="0" eaLnBrk="1" latinLnBrk="0" hangingPunct="1">
        <a:defRPr kumimoji="1" sz="1697" kern="1200">
          <a:solidFill>
            <a:schemeClr val="tx1"/>
          </a:solidFill>
          <a:latin typeface="+mn-lt"/>
          <a:ea typeface="+mn-ea"/>
          <a:cs typeface="+mn-cs"/>
        </a:defRPr>
      </a:lvl5pPr>
      <a:lvl6pPr marL="2154983" algn="l" defTabSz="861993" rtl="0" eaLnBrk="1" latinLnBrk="0" hangingPunct="1">
        <a:defRPr kumimoji="1" sz="1697" kern="1200">
          <a:solidFill>
            <a:schemeClr val="tx1"/>
          </a:solidFill>
          <a:latin typeface="+mn-lt"/>
          <a:ea typeface="+mn-ea"/>
          <a:cs typeface="+mn-cs"/>
        </a:defRPr>
      </a:lvl6pPr>
      <a:lvl7pPr marL="2585979" algn="l" defTabSz="861993" rtl="0" eaLnBrk="1" latinLnBrk="0" hangingPunct="1">
        <a:defRPr kumimoji="1" sz="1697" kern="1200">
          <a:solidFill>
            <a:schemeClr val="tx1"/>
          </a:solidFill>
          <a:latin typeface="+mn-lt"/>
          <a:ea typeface="+mn-ea"/>
          <a:cs typeface="+mn-cs"/>
        </a:defRPr>
      </a:lvl7pPr>
      <a:lvl8pPr marL="3016975" algn="l" defTabSz="861993" rtl="0" eaLnBrk="1" latinLnBrk="0" hangingPunct="1">
        <a:defRPr kumimoji="1" sz="1697" kern="1200">
          <a:solidFill>
            <a:schemeClr val="tx1"/>
          </a:solidFill>
          <a:latin typeface="+mn-lt"/>
          <a:ea typeface="+mn-ea"/>
          <a:cs typeface="+mn-cs"/>
        </a:defRPr>
      </a:lvl8pPr>
      <a:lvl9pPr marL="3447971" algn="l" defTabSz="861993" rtl="0" eaLnBrk="1" latinLnBrk="0" hangingPunct="1">
        <a:defRPr kumimoji="1"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773723" y="2405081"/>
            <a:ext cx="7680081" cy="490134"/>
          </a:xfrm>
        </p:spPr>
        <p:txBody>
          <a:bodyPr>
            <a:spAutoFit/>
          </a:bodyPr>
          <a:lstStyle/>
          <a:p>
            <a:pPr eaLnBrk="1" hangingPunct="1"/>
            <a:r>
              <a:rPr lang="ja-JP" altLang="en-US" sz="2585" dirty="0"/>
              <a:t>できるだけ手戻りのない設計の考え方</a:t>
            </a:r>
          </a:p>
        </p:txBody>
      </p:sp>
      <p:sp>
        <p:nvSpPr>
          <p:cNvPr id="30723" name="Line 4"/>
          <p:cNvSpPr>
            <a:spLocks noChangeShapeType="1"/>
          </p:cNvSpPr>
          <p:nvPr/>
        </p:nvSpPr>
        <p:spPr bwMode="auto">
          <a:xfrm>
            <a:off x="762000" y="3138854"/>
            <a:ext cx="7696200" cy="0"/>
          </a:xfrm>
          <a:prstGeom prst="line">
            <a:avLst/>
          </a:prstGeom>
          <a:noFill/>
          <a:ln w="57150" cmpd="thinThick">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sp>
        <p:nvSpPr>
          <p:cNvPr id="30724" name="Line 5"/>
          <p:cNvSpPr>
            <a:spLocks noChangeShapeType="1"/>
          </p:cNvSpPr>
          <p:nvPr/>
        </p:nvSpPr>
        <p:spPr bwMode="auto">
          <a:xfrm>
            <a:off x="762000" y="2165838"/>
            <a:ext cx="76962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graphicFrame>
        <p:nvGraphicFramePr>
          <p:cNvPr id="6" name="Group 16">
            <a:extLst>
              <a:ext uri="{FF2B5EF4-FFF2-40B4-BE49-F238E27FC236}">
                <a16:creationId xmlns:a16="http://schemas.microsoft.com/office/drawing/2014/main" id="{0DF92EE3-6560-45A9-BD1F-A8223B707EAA}"/>
              </a:ext>
            </a:extLst>
          </p:cNvPr>
          <p:cNvGraphicFramePr>
            <a:graphicFrameLocks noGrp="1"/>
          </p:cNvGraphicFramePr>
          <p:nvPr>
            <p:extLst>
              <p:ext uri="{D42A27DB-BD31-4B8C-83A1-F6EECF244321}">
                <p14:modId xmlns:p14="http://schemas.microsoft.com/office/powerpoint/2010/main" val="2993471017"/>
              </p:ext>
            </p:extLst>
          </p:nvPr>
        </p:nvGraphicFramePr>
        <p:xfrm>
          <a:off x="5926347" y="619858"/>
          <a:ext cx="2978796" cy="797169"/>
        </p:xfrm>
        <a:graphic>
          <a:graphicData uri="http://schemas.openxmlformats.org/drawingml/2006/table">
            <a:tbl>
              <a:tblPr/>
              <a:tblGrid>
                <a:gridCol w="2053112">
                  <a:extLst>
                    <a:ext uri="{9D8B030D-6E8A-4147-A177-3AD203B41FA5}">
                      <a16:colId xmlns:a16="http://schemas.microsoft.com/office/drawing/2014/main" val="20000"/>
                    </a:ext>
                  </a:extLst>
                </a:gridCol>
                <a:gridCol w="925684">
                  <a:extLst>
                    <a:ext uri="{9D8B030D-6E8A-4147-A177-3AD203B41FA5}">
                      <a16:colId xmlns:a16="http://schemas.microsoft.com/office/drawing/2014/main" val="20001"/>
                    </a:ext>
                  </a:extLst>
                </a:gridCol>
              </a:tblGrid>
              <a:tr h="7971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10</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月</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31</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日（木）</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令和元年度　第</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1</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回</a:t>
                      </a:r>
                      <a:endPar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大阪府河川構造物等審議会</a:t>
                      </a:r>
                      <a:endParaRPr kumimoji="1" lang="en-US" altLang="ja-JP" sz="11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L="84385" marR="84385" marT="43169" marB="4316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資料</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5</a:t>
                      </a:r>
                    </a:p>
                  </a:txBody>
                  <a:tcPr marL="84385" marR="84385" marT="43169" marB="4316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7885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9"/>
          <p:cNvSpPr txBox="1">
            <a:spLocks noChangeArrowheads="1"/>
          </p:cNvSpPr>
          <p:nvPr/>
        </p:nvSpPr>
        <p:spPr bwMode="auto">
          <a:xfrm>
            <a:off x="81184" y="509745"/>
            <a:ext cx="8955559" cy="1513491"/>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fontAlgn="auto">
              <a:spcBef>
                <a:spcPct val="0"/>
              </a:spcBef>
              <a:spcAft>
                <a:spcPts val="0"/>
              </a:spcAft>
              <a:buFont typeface="Arial" panose="020B0604020202020204" pitchFamily="34" charset="0"/>
              <a:buChar char="•"/>
            </a:pPr>
            <a:r>
              <a:rPr lang="ja-JP" altLang="en-US" sz="1539" dirty="0"/>
              <a:t>気候変動予測結果を基に設定した外力には、さまざまな不確実性が潜在するため、これを踏まえた設計を行う必要がある。</a:t>
            </a:r>
            <a:endParaRPr lang="en-US" altLang="ja-JP" sz="1539" dirty="0"/>
          </a:p>
          <a:p>
            <a:pPr marL="224009" indent="-149339" defTabSz="390997" fontAlgn="auto">
              <a:spcBef>
                <a:spcPct val="0"/>
              </a:spcBef>
              <a:spcAft>
                <a:spcPts val="0"/>
              </a:spcAft>
              <a:buFont typeface="Arial" panose="020B0604020202020204" pitchFamily="34" charset="0"/>
              <a:buChar char="•"/>
            </a:pPr>
            <a:r>
              <a:rPr lang="ja-JP" altLang="en-US" sz="1539" dirty="0"/>
              <a:t>気候変動に伴い経年的に変化する外力に対して施設を設計する場合、</a:t>
            </a:r>
            <a:r>
              <a:rPr lang="en-US" altLang="ja-JP" sz="1539" dirty="0"/>
              <a:t>4</a:t>
            </a:r>
            <a:r>
              <a:rPr lang="ja-JP" altLang="en-US" sz="1539" dirty="0"/>
              <a:t>度上昇を想定した設計は、手戻りのリスクが小さく、減災効果は優れるが、初期費用及び外力の不確実性は高くなる。</a:t>
            </a:r>
            <a:endParaRPr lang="en-US" altLang="ja-JP" sz="1539" dirty="0"/>
          </a:p>
          <a:p>
            <a:pPr marL="224009" indent="-149339" defTabSz="390997" fontAlgn="auto">
              <a:spcBef>
                <a:spcPct val="0"/>
              </a:spcBef>
              <a:spcAft>
                <a:spcPts val="0"/>
              </a:spcAft>
              <a:buFont typeface="Arial" panose="020B0604020202020204" pitchFamily="34" charset="0"/>
              <a:buChar char="•"/>
            </a:pPr>
            <a:r>
              <a:rPr lang="ja-JP" altLang="en-US" sz="1539" dirty="0"/>
              <a:t>一方、</a:t>
            </a:r>
            <a:r>
              <a:rPr lang="en-US" altLang="ja-JP" sz="1539" dirty="0"/>
              <a:t>2</a:t>
            </a:r>
            <a:r>
              <a:rPr lang="ja-JP" altLang="en-US" sz="1539" dirty="0"/>
              <a:t>度上昇を想定した設計は、初期費用は安くなるが、供用期間中に想定した外力を超えた場合に改修が必要となる。かつ、超過洪水に対する減災効果は劣る。</a:t>
            </a:r>
            <a:endParaRPr lang="en-US" altLang="ja-JP" sz="1539" dirty="0"/>
          </a:p>
        </p:txBody>
      </p:sp>
      <p:sp>
        <p:nvSpPr>
          <p:cNvPr id="23" name="Rectangle 2"/>
          <p:cNvSpPr>
            <a:spLocks noChangeArrowheads="1"/>
          </p:cNvSpPr>
          <p:nvPr/>
        </p:nvSpPr>
        <p:spPr bwMode="auto">
          <a:xfrm>
            <a:off x="-5966" y="3146"/>
            <a:ext cx="9144000" cy="400110"/>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anchor="ctr">
            <a:spAutoFit/>
          </a:bodyPr>
          <a:lstStyle/>
          <a:p>
            <a:r>
              <a:rPr kumimoji="0" lang="ja-JP" altLang="en-US" sz="2000" b="1" dirty="0">
                <a:solidFill>
                  <a:srgbClr val="FFFFFF"/>
                </a:solidFill>
                <a:latin typeface="HG丸ｺﾞｼｯｸM-PRO" panose="020F0600000000000000" pitchFamily="50" charset="-128"/>
                <a:ea typeface="HG丸ｺﾞｼｯｸM-PRO" panose="020F0600000000000000" pitchFamily="50" charset="-128"/>
              </a:rPr>
              <a:t>「できるだけ手戻りのない設計」のための検討方針</a:t>
            </a:r>
            <a:endParaRPr kumimoji="0" lang="en-US" altLang="ja-JP" sz="2000" b="1" dirty="0">
              <a:solidFill>
                <a:srgbClr val="FFFFFF"/>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6979343" y="6478799"/>
            <a:ext cx="2057400" cy="365125"/>
          </a:xfrm>
        </p:spPr>
        <p:txBody>
          <a:bodyPr/>
          <a:lstStyle/>
          <a:p>
            <a:fld id="{5E3F6313-0071-4C5D-9E06-91E8809F988F}" type="slidenum">
              <a:rPr kumimoji="1" lang="ja-JP" altLang="en-US" sz="1600" smtClean="0">
                <a:solidFill>
                  <a:schemeClr val="tx1"/>
                </a:solidFill>
              </a:rPr>
              <a:pPr/>
              <a:t>1</a:t>
            </a:fld>
            <a:endParaRPr kumimoji="1" lang="ja-JP" altLang="en-US" sz="1600" dirty="0">
              <a:solidFill>
                <a:schemeClr val="tx1"/>
              </a:solidFill>
            </a:endParaRPr>
          </a:p>
        </p:txBody>
      </p:sp>
      <p:grpSp>
        <p:nvGrpSpPr>
          <p:cNvPr id="9" name="グループ化 8">
            <a:extLst>
              <a:ext uri="{FF2B5EF4-FFF2-40B4-BE49-F238E27FC236}">
                <a16:creationId xmlns:a16="http://schemas.microsoft.com/office/drawing/2014/main" id="{726966A9-AC01-4C64-9E9B-3EB1AF386828}"/>
              </a:ext>
            </a:extLst>
          </p:cNvPr>
          <p:cNvGrpSpPr/>
          <p:nvPr/>
        </p:nvGrpSpPr>
        <p:grpSpPr>
          <a:xfrm>
            <a:off x="4488960" y="2026485"/>
            <a:ext cx="4458161" cy="3488704"/>
            <a:chOff x="4749768" y="1992045"/>
            <a:chExt cx="4458161" cy="3488704"/>
          </a:xfrm>
        </p:grpSpPr>
        <p:grpSp>
          <p:nvGrpSpPr>
            <p:cNvPr id="6" name="グループ化 5">
              <a:extLst>
                <a:ext uri="{FF2B5EF4-FFF2-40B4-BE49-F238E27FC236}">
                  <a16:creationId xmlns:a16="http://schemas.microsoft.com/office/drawing/2014/main" id="{48A00CD5-438A-41D4-A005-C93134D09F9A}"/>
                </a:ext>
              </a:extLst>
            </p:cNvPr>
            <p:cNvGrpSpPr/>
            <p:nvPr/>
          </p:nvGrpSpPr>
          <p:grpSpPr>
            <a:xfrm>
              <a:off x="4826071" y="2679236"/>
              <a:ext cx="4381858" cy="2801513"/>
              <a:chOff x="4530429" y="2382163"/>
              <a:chExt cx="4381858" cy="2801513"/>
            </a:xfrm>
          </p:grpSpPr>
          <p:grpSp>
            <p:nvGrpSpPr>
              <p:cNvPr id="48" name="グループ化 47">
                <a:extLst>
                  <a:ext uri="{FF2B5EF4-FFF2-40B4-BE49-F238E27FC236}">
                    <a16:creationId xmlns:a16="http://schemas.microsoft.com/office/drawing/2014/main" id="{7129397C-1D8D-4AB1-9186-2A513B9BAC29}"/>
                  </a:ext>
                </a:extLst>
              </p:cNvPr>
              <p:cNvGrpSpPr/>
              <p:nvPr/>
            </p:nvGrpSpPr>
            <p:grpSpPr>
              <a:xfrm>
                <a:off x="4539702" y="2382163"/>
                <a:ext cx="3982608" cy="1646647"/>
                <a:chOff x="4781720" y="2282208"/>
                <a:chExt cx="3982608" cy="2487668"/>
              </a:xfrm>
            </p:grpSpPr>
            <p:sp>
              <p:nvSpPr>
                <p:cNvPr id="49" name="テキスト ボックス 48">
                  <a:extLst>
                    <a:ext uri="{FF2B5EF4-FFF2-40B4-BE49-F238E27FC236}">
                      <a16:creationId xmlns:a16="http://schemas.microsoft.com/office/drawing/2014/main" id="{BC5D129C-E970-458E-91CB-796E86B33E88}"/>
                    </a:ext>
                  </a:extLst>
                </p:cNvPr>
                <p:cNvSpPr txBox="1"/>
                <p:nvPr/>
              </p:nvSpPr>
              <p:spPr>
                <a:xfrm>
                  <a:off x="4781720" y="2282208"/>
                  <a:ext cx="623339" cy="215444"/>
                </a:xfrm>
                <a:prstGeom prst="rect">
                  <a:avLst/>
                </a:prstGeom>
                <a:noFill/>
              </p:spPr>
              <p:txBody>
                <a:bodyPr wrap="square" rtlCol="0">
                  <a:spAutoFit/>
                </a:bodyPr>
                <a:lstStyle/>
                <a:p>
                  <a:r>
                    <a:rPr kumimoji="1" lang="ja-JP" altLang="en-US" sz="800" dirty="0"/>
                    <a:t>設計外力</a:t>
                  </a:r>
                </a:p>
              </p:txBody>
            </p:sp>
            <p:grpSp>
              <p:nvGrpSpPr>
                <p:cNvPr id="50" name="グループ化 49">
                  <a:extLst>
                    <a:ext uri="{FF2B5EF4-FFF2-40B4-BE49-F238E27FC236}">
                      <a16:creationId xmlns:a16="http://schemas.microsoft.com/office/drawing/2014/main" id="{318FC191-6DA1-425B-8BC0-DB29DC1F050C}"/>
                    </a:ext>
                  </a:extLst>
                </p:cNvPr>
                <p:cNvGrpSpPr/>
                <p:nvPr/>
              </p:nvGrpSpPr>
              <p:grpSpPr>
                <a:xfrm>
                  <a:off x="5207155" y="2323779"/>
                  <a:ext cx="3230367" cy="2446097"/>
                  <a:chOff x="650424" y="5638577"/>
                  <a:chExt cx="3162452" cy="1106164"/>
                </a:xfrm>
              </p:grpSpPr>
              <p:cxnSp>
                <p:nvCxnSpPr>
                  <p:cNvPr id="57" name="直線矢印コネクタ 56">
                    <a:extLst>
                      <a:ext uri="{FF2B5EF4-FFF2-40B4-BE49-F238E27FC236}">
                        <a16:creationId xmlns:a16="http://schemas.microsoft.com/office/drawing/2014/main" id="{404E67FB-6994-44B9-8D71-EDF73820A8B5}"/>
                      </a:ext>
                    </a:extLst>
                  </p:cNvPr>
                  <p:cNvCxnSpPr>
                    <a:cxnSpLocks/>
                  </p:cNvCxnSpPr>
                  <p:nvPr/>
                </p:nvCxnSpPr>
                <p:spPr>
                  <a:xfrm flipV="1">
                    <a:off x="779501" y="5681027"/>
                    <a:ext cx="0" cy="79777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587D0C46-FF52-40B9-89BC-A5719227D51A}"/>
                      </a:ext>
                    </a:extLst>
                  </p:cNvPr>
                  <p:cNvCxnSpPr>
                    <a:cxnSpLocks/>
                  </p:cNvCxnSpPr>
                  <p:nvPr/>
                </p:nvCxnSpPr>
                <p:spPr>
                  <a:xfrm>
                    <a:off x="779501" y="6478799"/>
                    <a:ext cx="293750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楕円 58">
                    <a:extLst>
                      <a:ext uri="{FF2B5EF4-FFF2-40B4-BE49-F238E27FC236}">
                        <a16:creationId xmlns:a16="http://schemas.microsoft.com/office/drawing/2014/main" id="{EC9BFA0A-257A-48F4-A564-4FD35B0A1692}"/>
                      </a:ext>
                    </a:extLst>
                  </p:cNvPr>
                  <p:cNvSpPr/>
                  <p:nvPr/>
                </p:nvSpPr>
                <p:spPr>
                  <a:xfrm>
                    <a:off x="2173613" y="6042432"/>
                    <a:ext cx="114297" cy="719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楕円 59">
                    <a:extLst>
                      <a:ext uri="{FF2B5EF4-FFF2-40B4-BE49-F238E27FC236}">
                        <a16:creationId xmlns:a16="http://schemas.microsoft.com/office/drawing/2014/main" id="{FC4DFCC9-2696-405F-87AF-BFBEDC7465BA}"/>
                      </a:ext>
                    </a:extLst>
                  </p:cNvPr>
                  <p:cNvSpPr/>
                  <p:nvPr/>
                </p:nvSpPr>
                <p:spPr>
                  <a:xfrm>
                    <a:off x="3489581" y="5728573"/>
                    <a:ext cx="114297" cy="719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D2D28BC2-1D8B-4716-B22E-B062A92235E4}"/>
                      </a:ext>
                    </a:extLst>
                  </p:cNvPr>
                  <p:cNvSpPr txBox="1"/>
                  <p:nvPr/>
                </p:nvSpPr>
                <p:spPr>
                  <a:xfrm>
                    <a:off x="650424" y="6513446"/>
                    <a:ext cx="623339" cy="215444"/>
                  </a:xfrm>
                  <a:prstGeom prst="rect">
                    <a:avLst/>
                  </a:prstGeom>
                  <a:noFill/>
                </p:spPr>
                <p:txBody>
                  <a:bodyPr wrap="square" rtlCol="0">
                    <a:spAutoFit/>
                  </a:bodyPr>
                  <a:lstStyle/>
                  <a:p>
                    <a:r>
                      <a:rPr kumimoji="1" lang="en-US" altLang="ja-JP" sz="800" dirty="0"/>
                      <a:t>0</a:t>
                    </a:r>
                    <a:endParaRPr kumimoji="1" lang="ja-JP" altLang="en-US" sz="800" dirty="0"/>
                  </a:p>
                </p:txBody>
              </p:sp>
              <p:sp>
                <p:nvSpPr>
                  <p:cNvPr id="62" name="テキスト ボックス 61">
                    <a:extLst>
                      <a:ext uri="{FF2B5EF4-FFF2-40B4-BE49-F238E27FC236}">
                        <a16:creationId xmlns:a16="http://schemas.microsoft.com/office/drawing/2014/main" id="{8020C2A8-A3BE-4CDB-BAFB-114F272B717B}"/>
                      </a:ext>
                    </a:extLst>
                  </p:cNvPr>
                  <p:cNvSpPr txBox="1"/>
                  <p:nvPr/>
                </p:nvSpPr>
                <p:spPr>
                  <a:xfrm>
                    <a:off x="3400938" y="6513446"/>
                    <a:ext cx="411938" cy="231295"/>
                  </a:xfrm>
                  <a:prstGeom prst="rect">
                    <a:avLst/>
                  </a:prstGeom>
                  <a:noFill/>
                </p:spPr>
                <p:txBody>
                  <a:bodyPr wrap="square" rtlCol="0">
                    <a:spAutoFit/>
                  </a:bodyPr>
                  <a:lstStyle/>
                  <a:p>
                    <a:r>
                      <a:rPr lang="ja-JP" altLang="en-US" sz="800" dirty="0"/>
                      <a:t>耐用年数</a:t>
                    </a:r>
                    <a:endParaRPr kumimoji="1" lang="ja-JP" altLang="en-US" sz="800" dirty="0"/>
                  </a:p>
                </p:txBody>
              </p:sp>
              <p:cxnSp>
                <p:nvCxnSpPr>
                  <p:cNvPr id="66" name="直線コネクタ 65">
                    <a:extLst>
                      <a:ext uri="{FF2B5EF4-FFF2-40B4-BE49-F238E27FC236}">
                        <a16:creationId xmlns:a16="http://schemas.microsoft.com/office/drawing/2014/main" id="{93101C3F-48D9-4255-A294-6859AF9D8B2F}"/>
                      </a:ext>
                    </a:extLst>
                  </p:cNvPr>
                  <p:cNvCxnSpPr>
                    <a:cxnSpLocks/>
                  </p:cNvCxnSpPr>
                  <p:nvPr/>
                </p:nvCxnSpPr>
                <p:spPr>
                  <a:xfrm flipV="1">
                    <a:off x="2238260" y="5638577"/>
                    <a:ext cx="0" cy="874869"/>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73381921-DF13-4F44-9DE1-DF765CD89833}"/>
                      </a:ext>
                    </a:extLst>
                  </p:cNvPr>
                  <p:cNvCxnSpPr>
                    <a:cxnSpLocks/>
                  </p:cNvCxnSpPr>
                  <p:nvPr/>
                </p:nvCxnSpPr>
                <p:spPr>
                  <a:xfrm flipV="1">
                    <a:off x="3551514" y="5638577"/>
                    <a:ext cx="0" cy="874869"/>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楕円 76">
                    <a:extLst>
                      <a:ext uri="{FF2B5EF4-FFF2-40B4-BE49-F238E27FC236}">
                        <a16:creationId xmlns:a16="http://schemas.microsoft.com/office/drawing/2014/main" id="{EC9BFA0A-257A-48F4-A564-4FD35B0A1692}"/>
                      </a:ext>
                    </a:extLst>
                  </p:cNvPr>
                  <p:cNvSpPr/>
                  <p:nvPr/>
                </p:nvSpPr>
                <p:spPr>
                  <a:xfrm>
                    <a:off x="710647" y="6222820"/>
                    <a:ext cx="114297" cy="7193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1" name="直線コネクタ 50">
                  <a:extLst>
                    <a:ext uri="{FF2B5EF4-FFF2-40B4-BE49-F238E27FC236}">
                      <a16:creationId xmlns:a16="http://schemas.microsoft.com/office/drawing/2014/main" id="{9EEEBDBF-391D-4826-B676-FFB17617705A}"/>
                    </a:ext>
                  </a:extLst>
                </p:cNvPr>
                <p:cNvCxnSpPr>
                  <a:cxnSpLocks/>
                </p:cNvCxnSpPr>
                <p:nvPr/>
              </p:nvCxnSpPr>
              <p:spPr>
                <a:xfrm>
                  <a:off x="5310945" y="2602324"/>
                  <a:ext cx="28579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B6FB40C3-C8BC-4C93-8475-1D10CE5EDB05}"/>
                    </a:ext>
                  </a:extLst>
                </p:cNvPr>
                <p:cNvSpPr txBox="1"/>
                <p:nvPr/>
              </p:nvSpPr>
              <p:spPr>
                <a:xfrm>
                  <a:off x="5339005" y="2620078"/>
                  <a:ext cx="1464982" cy="325481"/>
                </a:xfrm>
                <a:prstGeom prst="rect">
                  <a:avLst/>
                </a:prstGeom>
                <a:noFill/>
              </p:spPr>
              <p:txBody>
                <a:bodyPr wrap="square" rtlCol="0">
                  <a:spAutoFit/>
                </a:bodyPr>
                <a:lstStyle/>
                <a:p>
                  <a:r>
                    <a:rPr lang="en-US" altLang="ja-JP" sz="800" dirty="0">
                      <a:solidFill>
                        <a:srgbClr val="FF0000"/>
                      </a:solidFill>
                    </a:rPr>
                    <a:t>4</a:t>
                  </a:r>
                  <a:r>
                    <a:rPr lang="ja-JP" altLang="en-US" sz="800" dirty="0">
                      <a:solidFill>
                        <a:srgbClr val="FF0000"/>
                      </a:solidFill>
                    </a:rPr>
                    <a:t>度上昇</a:t>
                  </a:r>
                  <a:r>
                    <a:rPr kumimoji="1" lang="ja-JP" altLang="en-US" sz="800" dirty="0">
                      <a:solidFill>
                        <a:srgbClr val="FF0000"/>
                      </a:solidFill>
                    </a:rPr>
                    <a:t>の外力による設計</a:t>
                  </a:r>
                  <a:endParaRPr kumimoji="1" lang="en-US" altLang="ja-JP" sz="800" dirty="0">
                    <a:solidFill>
                      <a:srgbClr val="FF0000"/>
                    </a:solidFill>
                  </a:endParaRPr>
                </a:p>
              </p:txBody>
            </p:sp>
            <p:sp>
              <p:nvSpPr>
                <p:cNvPr id="53" name="フリーフォーム: 図形 25">
                  <a:extLst>
                    <a:ext uri="{FF2B5EF4-FFF2-40B4-BE49-F238E27FC236}">
                      <a16:creationId xmlns:a16="http://schemas.microsoft.com/office/drawing/2014/main" id="{AC0CEB4F-BBA0-483C-A0C1-C0C6C595E980}"/>
                    </a:ext>
                  </a:extLst>
                </p:cNvPr>
                <p:cNvSpPr/>
                <p:nvPr/>
              </p:nvSpPr>
              <p:spPr>
                <a:xfrm>
                  <a:off x="5319346" y="2611315"/>
                  <a:ext cx="2848708" cy="712177"/>
                </a:xfrm>
                <a:custGeom>
                  <a:avLst/>
                  <a:gdLst>
                    <a:gd name="connsiteX0" fmla="*/ 0 w 2848708"/>
                    <a:gd name="connsiteY0" fmla="*/ 712177 h 712177"/>
                    <a:gd name="connsiteX1" fmla="*/ 1521069 w 2848708"/>
                    <a:gd name="connsiteY1" fmla="*/ 712177 h 712177"/>
                    <a:gd name="connsiteX2" fmla="*/ 1521069 w 2848708"/>
                    <a:gd name="connsiteY2" fmla="*/ 0 h 712177"/>
                    <a:gd name="connsiteX3" fmla="*/ 2848708 w 2848708"/>
                    <a:gd name="connsiteY3" fmla="*/ 0 h 712177"/>
                  </a:gdLst>
                  <a:ahLst/>
                  <a:cxnLst>
                    <a:cxn ang="0">
                      <a:pos x="connsiteX0" y="connsiteY0"/>
                    </a:cxn>
                    <a:cxn ang="0">
                      <a:pos x="connsiteX1" y="connsiteY1"/>
                    </a:cxn>
                    <a:cxn ang="0">
                      <a:pos x="connsiteX2" y="connsiteY2"/>
                    </a:cxn>
                    <a:cxn ang="0">
                      <a:pos x="connsiteX3" y="connsiteY3"/>
                    </a:cxn>
                  </a:cxnLst>
                  <a:rect l="l" t="t" r="r" b="b"/>
                  <a:pathLst>
                    <a:path w="2848708" h="712177">
                      <a:moveTo>
                        <a:pt x="0" y="712177"/>
                      </a:moveTo>
                      <a:lnTo>
                        <a:pt x="1521069" y="712177"/>
                      </a:lnTo>
                      <a:lnTo>
                        <a:pt x="1521069" y="0"/>
                      </a:lnTo>
                      <a:lnTo>
                        <a:pt x="2848708" y="0"/>
                      </a:lnTo>
                    </a:path>
                  </a:pathLst>
                </a:custGeom>
                <a:noFill/>
                <a:ln w="38100">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3FA54C1D-C1DA-4279-A574-512E354C79B7}"/>
                    </a:ext>
                  </a:extLst>
                </p:cNvPr>
                <p:cNvSpPr txBox="1"/>
                <p:nvPr/>
              </p:nvSpPr>
              <p:spPr>
                <a:xfrm>
                  <a:off x="5339004" y="3319887"/>
                  <a:ext cx="1424051" cy="325481"/>
                </a:xfrm>
                <a:prstGeom prst="rect">
                  <a:avLst/>
                </a:prstGeom>
                <a:noFill/>
                <a:ln>
                  <a:noFill/>
                </a:ln>
              </p:spPr>
              <p:txBody>
                <a:bodyPr wrap="square" rtlCol="0">
                  <a:spAutoFit/>
                </a:bodyPr>
                <a:lstStyle/>
                <a:p>
                  <a:r>
                    <a:rPr lang="en-US" altLang="ja-JP" sz="800" dirty="0">
                      <a:solidFill>
                        <a:schemeClr val="accent6">
                          <a:lumMod val="75000"/>
                        </a:schemeClr>
                      </a:solidFill>
                    </a:rPr>
                    <a:t>2</a:t>
                  </a:r>
                  <a:r>
                    <a:rPr lang="ja-JP" altLang="en-US" sz="800" dirty="0">
                      <a:solidFill>
                        <a:schemeClr val="accent6">
                          <a:lumMod val="75000"/>
                        </a:schemeClr>
                      </a:solidFill>
                    </a:rPr>
                    <a:t>度上昇</a:t>
                  </a:r>
                  <a:r>
                    <a:rPr kumimoji="1" lang="ja-JP" altLang="en-US" sz="800" dirty="0">
                      <a:solidFill>
                        <a:schemeClr val="accent6">
                          <a:lumMod val="75000"/>
                        </a:schemeClr>
                      </a:solidFill>
                    </a:rPr>
                    <a:t>の外力による設計</a:t>
                  </a:r>
                </a:p>
              </p:txBody>
            </p:sp>
            <p:sp>
              <p:nvSpPr>
                <p:cNvPr id="55" name="テキスト ボックス 54">
                  <a:extLst>
                    <a:ext uri="{FF2B5EF4-FFF2-40B4-BE49-F238E27FC236}">
                      <a16:creationId xmlns:a16="http://schemas.microsoft.com/office/drawing/2014/main" id="{19C58CD2-61F8-428B-977E-B967DF55105A}"/>
                    </a:ext>
                  </a:extLst>
                </p:cNvPr>
                <p:cNvSpPr txBox="1"/>
                <p:nvPr/>
              </p:nvSpPr>
              <p:spPr>
                <a:xfrm>
                  <a:off x="8140989" y="2465437"/>
                  <a:ext cx="623339" cy="338554"/>
                </a:xfrm>
                <a:prstGeom prst="rect">
                  <a:avLst/>
                </a:prstGeom>
                <a:noFill/>
              </p:spPr>
              <p:txBody>
                <a:bodyPr wrap="square" rtlCol="0">
                  <a:spAutoFit/>
                </a:bodyPr>
                <a:lstStyle/>
                <a:p>
                  <a:pPr algn="ctr"/>
                  <a:r>
                    <a:rPr kumimoji="1" lang="en-US" altLang="ja-JP" sz="800" dirty="0"/>
                    <a:t>4</a:t>
                  </a:r>
                  <a:r>
                    <a:rPr kumimoji="1" lang="ja-JP" altLang="en-US" sz="800" dirty="0"/>
                    <a:t>度上昇外力</a:t>
                  </a:r>
                </a:p>
              </p:txBody>
            </p:sp>
            <p:sp>
              <p:nvSpPr>
                <p:cNvPr id="56" name="テキスト ボックス 55">
                  <a:extLst>
                    <a:ext uri="{FF2B5EF4-FFF2-40B4-BE49-F238E27FC236}">
                      <a16:creationId xmlns:a16="http://schemas.microsoft.com/office/drawing/2014/main" id="{E20BF1D8-06B7-45FA-9159-0E1B404BCA5B}"/>
                    </a:ext>
                  </a:extLst>
                </p:cNvPr>
                <p:cNvSpPr txBox="1"/>
                <p:nvPr/>
              </p:nvSpPr>
              <p:spPr>
                <a:xfrm>
                  <a:off x="6821963" y="3150610"/>
                  <a:ext cx="623339" cy="338554"/>
                </a:xfrm>
                <a:prstGeom prst="rect">
                  <a:avLst/>
                </a:prstGeom>
                <a:noFill/>
              </p:spPr>
              <p:txBody>
                <a:bodyPr wrap="square" rtlCol="0">
                  <a:spAutoFit/>
                </a:bodyPr>
                <a:lstStyle/>
                <a:p>
                  <a:pPr algn="ctr"/>
                  <a:r>
                    <a:rPr kumimoji="1" lang="en-US" altLang="ja-JP" sz="800" dirty="0"/>
                    <a:t>2</a:t>
                  </a:r>
                  <a:r>
                    <a:rPr kumimoji="1" lang="ja-JP" altLang="en-US" sz="800" dirty="0"/>
                    <a:t>度上昇外力</a:t>
                  </a:r>
                </a:p>
              </p:txBody>
            </p:sp>
            <p:sp>
              <p:nvSpPr>
                <p:cNvPr id="78" name="テキスト ボックス 77">
                  <a:extLst>
                    <a:ext uri="{FF2B5EF4-FFF2-40B4-BE49-F238E27FC236}">
                      <a16:creationId xmlns:a16="http://schemas.microsoft.com/office/drawing/2014/main" id="{3FA54C1D-C1DA-4279-A574-512E354C79B7}"/>
                    </a:ext>
                  </a:extLst>
                </p:cNvPr>
                <p:cNvSpPr txBox="1"/>
                <p:nvPr/>
              </p:nvSpPr>
              <p:spPr>
                <a:xfrm>
                  <a:off x="5346291" y="3543724"/>
                  <a:ext cx="1424051" cy="325481"/>
                </a:xfrm>
                <a:prstGeom prst="rect">
                  <a:avLst/>
                </a:prstGeom>
                <a:noFill/>
                <a:ln>
                  <a:noFill/>
                </a:ln>
              </p:spPr>
              <p:txBody>
                <a:bodyPr wrap="square" rtlCol="0">
                  <a:spAutoFit/>
                </a:bodyPr>
                <a:lstStyle/>
                <a:p>
                  <a:r>
                    <a:rPr lang="ja-JP" altLang="en-US" sz="800" dirty="0"/>
                    <a:t>現計画外力</a:t>
                  </a:r>
                  <a:endParaRPr kumimoji="1" lang="ja-JP" altLang="en-US" sz="800" dirty="0"/>
                </a:p>
              </p:txBody>
            </p:sp>
          </p:grpSp>
          <p:grpSp>
            <p:nvGrpSpPr>
              <p:cNvPr id="68" name="グループ化 67">
                <a:extLst>
                  <a:ext uri="{FF2B5EF4-FFF2-40B4-BE49-F238E27FC236}">
                    <a16:creationId xmlns:a16="http://schemas.microsoft.com/office/drawing/2014/main" id="{45472721-3834-44DA-882C-B9470E0823DE}"/>
                  </a:ext>
                </a:extLst>
              </p:cNvPr>
              <p:cNvGrpSpPr/>
              <p:nvPr/>
            </p:nvGrpSpPr>
            <p:grpSpPr>
              <a:xfrm>
                <a:off x="4530429" y="3773454"/>
                <a:ext cx="4381858" cy="1410222"/>
                <a:chOff x="4772447" y="3975198"/>
                <a:chExt cx="4381858" cy="1410222"/>
              </a:xfrm>
            </p:grpSpPr>
            <p:cxnSp>
              <p:nvCxnSpPr>
                <p:cNvPr id="69" name="直線矢印コネクタ 68">
                  <a:extLst>
                    <a:ext uri="{FF2B5EF4-FFF2-40B4-BE49-F238E27FC236}">
                      <a16:creationId xmlns:a16="http://schemas.microsoft.com/office/drawing/2014/main" id="{99A8B51C-A674-4A1D-ABB9-F49F972CBC74}"/>
                    </a:ext>
                  </a:extLst>
                </p:cNvPr>
                <p:cNvCxnSpPr>
                  <a:cxnSpLocks/>
                </p:cNvCxnSpPr>
                <p:nvPr/>
              </p:nvCxnSpPr>
              <p:spPr>
                <a:xfrm>
                  <a:off x="5339004" y="5032902"/>
                  <a:ext cx="30005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正方形/長方形 69">
                  <a:extLst>
                    <a:ext uri="{FF2B5EF4-FFF2-40B4-BE49-F238E27FC236}">
                      <a16:creationId xmlns:a16="http://schemas.microsoft.com/office/drawing/2014/main" id="{E7F780CA-007E-4B56-A644-4C2620456CBC}"/>
                    </a:ext>
                  </a:extLst>
                </p:cNvPr>
                <p:cNvSpPr/>
                <p:nvPr/>
              </p:nvSpPr>
              <p:spPr>
                <a:xfrm>
                  <a:off x="5481200" y="4111019"/>
                  <a:ext cx="1218137" cy="148384"/>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初期</a:t>
                  </a:r>
                  <a:r>
                    <a:rPr lang="ja-JP" altLang="en-US" sz="800" dirty="0">
                      <a:solidFill>
                        <a:srgbClr val="FF0000"/>
                      </a:solidFill>
                    </a:rPr>
                    <a:t>投資</a:t>
                  </a:r>
                  <a:r>
                    <a:rPr kumimoji="1" lang="ja-JP" altLang="en-US" sz="800" dirty="0">
                      <a:solidFill>
                        <a:srgbClr val="FF0000"/>
                      </a:solidFill>
                    </a:rPr>
                    <a:t>が割高となる</a:t>
                  </a:r>
                </a:p>
              </p:txBody>
            </p:sp>
            <p:cxnSp>
              <p:nvCxnSpPr>
                <p:cNvPr id="82" name="直線矢印コネクタ 81">
                  <a:extLst>
                    <a:ext uri="{FF2B5EF4-FFF2-40B4-BE49-F238E27FC236}">
                      <a16:creationId xmlns:a16="http://schemas.microsoft.com/office/drawing/2014/main" id="{5DA04EE1-0AE4-4808-AFE9-9300B5EACBC2}"/>
                    </a:ext>
                  </a:extLst>
                </p:cNvPr>
                <p:cNvCxnSpPr>
                  <a:cxnSpLocks/>
                </p:cNvCxnSpPr>
                <p:nvPr/>
              </p:nvCxnSpPr>
              <p:spPr>
                <a:xfrm flipV="1">
                  <a:off x="5339004" y="4073116"/>
                  <a:ext cx="0" cy="968713"/>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1550E7BA-3317-4207-89D7-6D644786054E}"/>
                    </a:ext>
                  </a:extLst>
                </p:cNvPr>
                <p:cNvSpPr txBox="1"/>
                <p:nvPr/>
              </p:nvSpPr>
              <p:spPr>
                <a:xfrm>
                  <a:off x="5207155" y="5083900"/>
                  <a:ext cx="636725" cy="261608"/>
                </a:xfrm>
                <a:prstGeom prst="rect">
                  <a:avLst/>
                </a:prstGeom>
                <a:noFill/>
              </p:spPr>
              <p:txBody>
                <a:bodyPr wrap="square" rtlCol="0">
                  <a:spAutoFit/>
                </a:bodyPr>
                <a:lstStyle/>
                <a:p>
                  <a:r>
                    <a:rPr kumimoji="1" lang="en-US" altLang="ja-JP" sz="800" dirty="0"/>
                    <a:t>0</a:t>
                  </a:r>
                  <a:endParaRPr kumimoji="1" lang="ja-JP" altLang="en-US" sz="800" dirty="0"/>
                </a:p>
              </p:txBody>
            </p:sp>
            <p:sp>
              <p:nvSpPr>
                <p:cNvPr id="84" name="テキスト ボックス 83">
                  <a:extLst>
                    <a:ext uri="{FF2B5EF4-FFF2-40B4-BE49-F238E27FC236}">
                      <a16:creationId xmlns:a16="http://schemas.microsoft.com/office/drawing/2014/main" id="{60D85238-4C16-4B31-AF3C-1841F55D0EEC}"/>
                    </a:ext>
                  </a:extLst>
                </p:cNvPr>
                <p:cNvSpPr txBox="1"/>
                <p:nvPr/>
              </p:nvSpPr>
              <p:spPr>
                <a:xfrm>
                  <a:off x="8016737" y="5046866"/>
                  <a:ext cx="420785" cy="338554"/>
                </a:xfrm>
                <a:prstGeom prst="rect">
                  <a:avLst/>
                </a:prstGeom>
                <a:noFill/>
              </p:spPr>
              <p:txBody>
                <a:bodyPr wrap="square" rtlCol="0">
                  <a:spAutoFit/>
                </a:bodyPr>
                <a:lstStyle/>
                <a:p>
                  <a:r>
                    <a:rPr kumimoji="1" lang="ja-JP" altLang="en-US" sz="800" dirty="0"/>
                    <a:t>耐用年数</a:t>
                  </a:r>
                </a:p>
              </p:txBody>
            </p:sp>
            <p:cxnSp>
              <p:nvCxnSpPr>
                <p:cNvPr id="89" name="直線コネクタ 88">
                  <a:extLst>
                    <a:ext uri="{FF2B5EF4-FFF2-40B4-BE49-F238E27FC236}">
                      <a16:creationId xmlns:a16="http://schemas.microsoft.com/office/drawing/2014/main" id="{F01F93D4-A319-410E-9AFE-597232FC756D}"/>
                    </a:ext>
                  </a:extLst>
                </p:cNvPr>
                <p:cNvCxnSpPr>
                  <a:cxnSpLocks/>
                </p:cNvCxnSpPr>
                <p:nvPr/>
              </p:nvCxnSpPr>
              <p:spPr>
                <a:xfrm flipV="1">
                  <a:off x="6829090" y="4021570"/>
                  <a:ext cx="0" cy="106233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52B3B688-CA05-4413-9BD1-9A0A695D0256}"/>
                    </a:ext>
                  </a:extLst>
                </p:cNvPr>
                <p:cNvCxnSpPr>
                  <a:cxnSpLocks/>
                </p:cNvCxnSpPr>
                <p:nvPr/>
              </p:nvCxnSpPr>
              <p:spPr>
                <a:xfrm flipV="1">
                  <a:off x="8170547" y="4021570"/>
                  <a:ext cx="0" cy="106233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63FFC78E-CEC5-4BF5-8CA9-A1AF081FCA34}"/>
                    </a:ext>
                  </a:extLst>
                </p:cNvPr>
                <p:cNvSpPr txBox="1"/>
                <p:nvPr/>
              </p:nvSpPr>
              <p:spPr>
                <a:xfrm>
                  <a:off x="8271243" y="5118273"/>
                  <a:ext cx="883062" cy="215444"/>
                </a:xfrm>
                <a:prstGeom prst="rect">
                  <a:avLst/>
                </a:prstGeom>
                <a:noFill/>
              </p:spPr>
              <p:txBody>
                <a:bodyPr wrap="square" rtlCol="0">
                  <a:spAutoFit/>
                </a:bodyPr>
                <a:lstStyle/>
                <a:p>
                  <a:r>
                    <a:rPr kumimoji="1" lang="ja-JP" altLang="en-US" sz="800" dirty="0"/>
                    <a:t>建設後経過</a:t>
                  </a:r>
                </a:p>
              </p:txBody>
            </p:sp>
            <p:sp>
              <p:nvSpPr>
                <p:cNvPr id="95" name="正方形/長方形 94">
                  <a:extLst>
                    <a:ext uri="{FF2B5EF4-FFF2-40B4-BE49-F238E27FC236}">
                      <a16:creationId xmlns:a16="http://schemas.microsoft.com/office/drawing/2014/main" id="{01691995-E942-4707-AF83-576C760BA359}"/>
                    </a:ext>
                  </a:extLst>
                </p:cNvPr>
                <p:cNvSpPr/>
                <p:nvPr/>
              </p:nvSpPr>
              <p:spPr>
                <a:xfrm>
                  <a:off x="5339004" y="4261202"/>
                  <a:ext cx="100694" cy="78062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a:extLst>
                    <a:ext uri="{FF2B5EF4-FFF2-40B4-BE49-F238E27FC236}">
                      <a16:creationId xmlns:a16="http://schemas.microsoft.com/office/drawing/2014/main" id="{51DE1B58-ED83-4683-B632-44B6FC9CA23E}"/>
                    </a:ext>
                  </a:extLst>
                </p:cNvPr>
                <p:cNvSpPr/>
                <p:nvPr/>
              </p:nvSpPr>
              <p:spPr>
                <a:xfrm>
                  <a:off x="5372687" y="4400794"/>
                  <a:ext cx="114945" cy="64103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a:extLst>
                    <a:ext uri="{FF2B5EF4-FFF2-40B4-BE49-F238E27FC236}">
                      <a16:creationId xmlns:a16="http://schemas.microsoft.com/office/drawing/2014/main" id="{F77BADB8-BA35-41C3-97DD-79DA29B2486E}"/>
                    </a:ext>
                  </a:extLst>
                </p:cNvPr>
                <p:cNvSpPr/>
                <p:nvPr/>
              </p:nvSpPr>
              <p:spPr>
                <a:xfrm>
                  <a:off x="6789343" y="4610624"/>
                  <a:ext cx="92887" cy="43120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a:extLst>
                    <a:ext uri="{FF2B5EF4-FFF2-40B4-BE49-F238E27FC236}">
                      <a16:creationId xmlns:a16="http://schemas.microsoft.com/office/drawing/2014/main" id="{487E5EC0-F7DB-4B58-A617-5917B181756F}"/>
                    </a:ext>
                  </a:extLst>
                </p:cNvPr>
                <p:cNvSpPr txBox="1"/>
                <p:nvPr/>
              </p:nvSpPr>
              <p:spPr>
                <a:xfrm>
                  <a:off x="4772447" y="3975198"/>
                  <a:ext cx="883062" cy="215444"/>
                </a:xfrm>
                <a:prstGeom prst="rect">
                  <a:avLst/>
                </a:prstGeom>
                <a:noFill/>
              </p:spPr>
              <p:txBody>
                <a:bodyPr wrap="square" rtlCol="0">
                  <a:spAutoFit/>
                </a:bodyPr>
                <a:lstStyle/>
                <a:p>
                  <a:r>
                    <a:rPr kumimoji="1" lang="ja-JP" altLang="en-US" sz="800" dirty="0"/>
                    <a:t>発生費用</a:t>
                  </a:r>
                </a:p>
              </p:txBody>
            </p:sp>
            <p:sp>
              <p:nvSpPr>
                <p:cNvPr id="100" name="正方形/長方形 99">
                  <a:extLst>
                    <a:ext uri="{FF2B5EF4-FFF2-40B4-BE49-F238E27FC236}">
                      <a16:creationId xmlns:a16="http://schemas.microsoft.com/office/drawing/2014/main" id="{5CD47F78-6AD1-4743-9308-7D7C681427A1}"/>
                    </a:ext>
                  </a:extLst>
                </p:cNvPr>
                <p:cNvSpPr/>
                <p:nvPr/>
              </p:nvSpPr>
              <p:spPr>
                <a:xfrm>
                  <a:off x="6930834" y="4432567"/>
                  <a:ext cx="1157439" cy="567186"/>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accent6">
                          <a:lumMod val="75000"/>
                        </a:schemeClr>
                      </a:solidFill>
                    </a:rPr>
                    <a:t>初期投資は安価となるが、途中段階で外力見直しによる改修費用が発生</a:t>
                  </a:r>
                </a:p>
              </p:txBody>
            </p:sp>
          </p:grpSp>
        </p:grpSp>
        <p:sp>
          <p:nvSpPr>
            <p:cNvPr id="101" name="テキスト ボックス 100">
              <a:extLst>
                <a:ext uri="{FF2B5EF4-FFF2-40B4-BE49-F238E27FC236}">
                  <a16:creationId xmlns:a16="http://schemas.microsoft.com/office/drawing/2014/main" id="{8E987845-9A15-41A7-9C32-D074366D196F}"/>
                </a:ext>
              </a:extLst>
            </p:cNvPr>
            <p:cNvSpPr txBox="1"/>
            <p:nvPr/>
          </p:nvSpPr>
          <p:spPr>
            <a:xfrm>
              <a:off x="4749768" y="1992045"/>
              <a:ext cx="3438912" cy="276999"/>
            </a:xfrm>
            <a:prstGeom prst="rect">
              <a:avLst/>
            </a:prstGeom>
            <a:noFill/>
          </p:spPr>
          <p:txBody>
            <a:bodyPr wrap="square" rtlCol="0">
              <a:spAutoFit/>
            </a:bodyPr>
            <a:lstStyle/>
            <a:p>
              <a:r>
                <a:rPr lang="ja-JP" altLang="en-US" sz="1200" dirty="0">
                  <a:solidFill>
                    <a:srgbClr val="0000FF"/>
                  </a:solidFill>
                </a:rPr>
                <a:t>■設定する外力と費用の発生</a:t>
              </a:r>
              <a:endParaRPr kumimoji="1" lang="ja-JP" altLang="en-US" sz="1200" dirty="0">
                <a:solidFill>
                  <a:srgbClr val="0000FF"/>
                </a:solidFill>
              </a:endParaRPr>
            </a:p>
          </p:txBody>
        </p:sp>
        <p:sp>
          <p:nvSpPr>
            <p:cNvPr id="102" name="正方形/長方形 101">
              <a:extLst>
                <a:ext uri="{FF2B5EF4-FFF2-40B4-BE49-F238E27FC236}">
                  <a16:creationId xmlns:a16="http://schemas.microsoft.com/office/drawing/2014/main" id="{607D842C-85CD-4188-B630-2E3BF417065B}"/>
                </a:ext>
              </a:extLst>
            </p:cNvPr>
            <p:cNvSpPr/>
            <p:nvPr/>
          </p:nvSpPr>
          <p:spPr>
            <a:xfrm>
              <a:off x="4815036" y="2236245"/>
              <a:ext cx="4243631" cy="400110"/>
            </a:xfrm>
            <a:prstGeom prst="rect">
              <a:avLst/>
            </a:prstGeom>
            <a:ln>
              <a:solidFill>
                <a:schemeClr val="tx1"/>
              </a:solidFill>
            </a:ln>
          </p:spPr>
          <p:txBody>
            <a:bodyPr wrap="square">
              <a:spAutoFit/>
            </a:bodyPr>
            <a:lstStyle/>
            <a:p>
              <a:pPr marL="74670" defTabSz="390997" fontAlgn="auto">
                <a:spcAft>
                  <a:spcPts val="0"/>
                </a:spcAft>
              </a:pPr>
              <a:r>
                <a:rPr lang="ja-JP" altLang="en-US" sz="1000" dirty="0"/>
                <a:t>初期費用、途中段階の外力見直しによる改修費用を踏まえて、手戻りのない設計の考え方について検討する必要がある。</a:t>
              </a:r>
              <a:endParaRPr lang="en-US" altLang="ja-JP" sz="1000" dirty="0"/>
            </a:p>
          </p:txBody>
        </p:sp>
      </p:grpSp>
      <p:sp>
        <p:nvSpPr>
          <p:cNvPr id="47" name="テキスト ボックス 46">
            <a:extLst>
              <a:ext uri="{FF2B5EF4-FFF2-40B4-BE49-F238E27FC236}">
                <a16:creationId xmlns:a16="http://schemas.microsoft.com/office/drawing/2014/main" id="{B13FD9C0-9B19-4F37-9E9A-5991D9683856}"/>
              </a:ext>
            </a:extLst>
          </p:cNvPr>
          <p:cNvSpPr txBox="1"/>
          <p:nvPr/>
        </p:nvSpPr>
        <p:spPr>
          <a:xfrm>
            <a:off x="-8422" y="2021695"/>
            <a:ext cx="4458519" cy="276999"/>
          </a:xfrm>
          <a:prstGeom prst="rect">
            <a:avLst/>
          </a:prstGeom>
          <a:noFill/>
        </p:spPr>
        <p:txBody>
          <a:bodyPr wrap="square" rtlCol="0">
            <a:spAutoFit/>
          </a:bodyPr>
          <a:lstStyle/>
          <a:p>
            <a:r>
              <a:rPr lang="ja-JP" altLang="en-US" sz="1200" dirty="0">
                <a:solidFill>
                  <a:srgbClr val="0000FF"/>
                </a:solidFill>
              </a:rPr>
              <a:t>■気候変動予測結果に含まれる不確実性</a:t>
            </a:r>
            <a:endParaRPr kumimoji="1" lang="ja-JP" altLang="en-US" sz="1200" dirty="0">
              <a:solidFill>
                <a:srgbClr val="0000FF"/>
              </a:solidFill>
            </a:endParaRPr>
          </a:p>
        </p:txBody>
      </p:sp>
      <p:sp>
        <p:nvSpPr>
          <p:cNvPr id="72" name="正方形/長方形 71">
            <a:extLst>
              <a:ext uri="{FF2B5EF4-FFF2-40B4-BE49-F238E27FC236}">
                <a16:creationId xmlns:a16="http://schemas.microsoft.com/office/drawing/2014/main" id="{E82E9E88-8071-4D34-BC71-87ABB16453D4}"/>
              </a:ext>
            </a:extLst>
          </p:cNvPr>
          <p:cNvSpPr/>
          <p:nvPr/>
        </p:nvSpPr>
        <p:spPr>
          <a:xfrm>
            <a:off x="74579" y="2261127"/>
            <a:ext cx="4243631" cy="861774"/>
          </a:xfrm>
          <a:prstGeom prst="rect">
            <a:avLst/>
          </a:prstGeom>
          <a:ln>
            <a:solidFill>
              <a:schemeClr val="tx1"/>
            </a:solidFill>
          </a:ln>
        </p:spPr>
        <p:txBody>
          <a:bodyPr wrap="square">
            <a:spAutoFit/>
          </a:bodyPr>
          <a:lstStyle/>
          <a:p>
            <a:pPr marL="74670" defTabSz="390997" fontAlgn="auto">
              <a:spcAft>
                <a:spcPts val="0"/>
              </a:spcAft>
            </a:pPr>
            <a:r>
              <a:rPr lang="ja-JP" altLang="en-US" sz="1000" dirty="0"/>
              <a:t>　気候変動の予測結果には、気候予測の不確実性、シナリオによる不確実性、外力の上昇時期の不確実性などが含まれる。</a:t>
            </a:r>
            <a:endParaRPr lang="en-US" altLang="ja-JP" sz="1000" dirty="0"/>
          </a:p>
          <a:p>
            <a:pPr marL="74670" defTabSz="390997" fontAlgn="auto">
              <a:spcAft>
                <a:spcPts val="0"/>
              </a:spcAft>
            </a:pPr>
            <a:r>
              <a:rPr lang="en-US" altLang="ja-JP" sz="1000" dirty="0"/>
              <a:t>   </a:t>
            </a:r>
            <a:r>
              <a:rPr lang="ja-JP" altLang="en-US" sz="1000" dirty="0"/>
              <a:t>そのため、気温上昇に起因する、海面上昇、台風規模の変化による高潮や波浪の増加量にもそれぞれ不確実性が潜在する。</a:t>
            </a:r>
            <a:endParaRPr lang="en-US" altLang="ja-JP" sz="1000" dirty="0"/>
          </a:p>
          <a:p>
            <a:pPr marL="74670" defTabSz="390997" fontAlgn="auto">
              <a:spcAft>
                <a:spcPts val="0"/>
              </a:spcAft>
            </a:pPr>
            <a:r>
              <a:rPr lang="ja-JP" altLang="en-US" sz="1000" dirty="0"/>
              <a:t>　これらの不確実性を踏まえ、水門設計を行う必要がある。</a:t>
            </a:r>
            <a:endParaRPr lang="en-US" altLang="ja-JP" sz="1000" dirty="0"/>
          </a:p>
        </p:txBody>
      </p:sp>
      <p:pic>
        <p:nvPicPr>
          <p:cNvPr id="13" name="図 12">
            <a:extLst>
              <a:ext uri="{FF2B5EF4-FFF2-40B4-BE49-F238E27FC236}">
                <a16:creationId xmlns:a16="http://schemas.microsoft.com/office/drawing/2014/main" id="{4084274C-0631-4ED4-82FF-A19D53E1A635}"/>
              </a:ext>
            </a:extLst>
          </p:cNvPr>
          <p:cNvPicPr>
            <a:picLocks noChangeAspect="1"/>
          </p:cNvPicPr>
          <p:nvPr/>
        </p:nvPicPr>
        <p:blipFill>
          <a:blip r:embed="rId2"/>
          <a:stretch>
            <a:fillRect/>
          </a:stretch>
        </p:blipFill>
        <p:spPr>
          <a:xfrm>
            <a:off x="86661" y="3203427"/>
            <a:ext cx="4248000" cy="3161107"/>
          </a:xfrm>
          <a:prstGeom prst="rect">
            <a:avLst/>
          </a:prstGeom>
        </p:spPr>
      </p:pic>
      <p:graphicFrame>
        <p:nvGraphicFramePr>
          <p:cNvPr id="79" name="表 78"/>
          <p:cNvGraphicFramePr>
            <a:graphicFrameLocks noGrp="1"/>
          </p:cNvGraphicFramePr>
          <p:nvPr>
            <p:extLst>
              <p:ext uri="{D42A27DB-BD31-4B8C-83A1-F6EECF244321}">
                <p14:modId xmlns:p14="http://schemas.microsoft.com/office/powerpoint/2010/main" val="2293224409"/>
              </p:ext>
            </p:extLst>
          </p:nvPr>
        </p:nvGraphicFramePr>
        <p:xfrm>
          <a:off x="3737704" y="5526274"/>
          <a:ext cx="4767886" cy="1275012"/>
        </p:xfrm>
        <a:graphic>
          <a:graphicData uri="http://schemas.openxmlformats.org/drawingml/2006/table">
            <a:tbl>
              <a:tblPr/>
              <a:tblGrid>
                <a:gridCol w="1078417">
                  <a:extLst>
                    <a:ext uri="{9D8B030D-6E8A-4147-A177-3AD203B41FA5}">
                      <a16:colId xmlns:a16="http://schemas.microsoft.com/office/drawing/2014/main" val="20000"/>
                    </a:ext>
                  </a:extLst>
                </a:gridCol>
                <a:gridCol w="1803803">
                  <a:extLst>
                    <a:ext uri="{9D8B030D-6E8A-4147-A177-3AD203B41FA5}">
                      <a16:colId xmlns:a16="http://schemas.microsoft.com/office/drawing/2014/main" val="20001"/>
                    </a:ext>
                  </a:extLst>
                </a:gridCol>
                <a:gridCol w="1885666">
                  <a:extLst>
                    <a:ext uri="{9D8B030D-6E8A-4147-A177-3AD203B41FA5}">
                      <a16:colId xmlns:a16="http://schemas.microsoft.com/office/drawing/2014/main" val="20002"/>
                    </a:ext>
                  </a:extLst>
                </a:gridCol>
              </a:tblGrid>
              <a:tr h="182812">
                <a:tc>
                  <a:txBody>
                    <a:bodyPr/>
                    <a:lstStyle/>
                    <a:p>
                      <a:pPr marL="215900" indent="63500" algn="l">
                        <a:spcAft>
                          <a:spcPts val="0"/>
                        </a:spcAft>
                      </a:pPr>
                      <a:endParaRPr 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indent="0" algn="ctr">
                        <a:spcAft>
                          <a:spcPts val="0"/>
                        </a:spcAft>
                      </a:pPr>
                      <a:r>
                        <a:rPr lang="en-US" altLang="ja-JP" sz="1000" kern="100" dirty="0">
                          <a:latin typeface="+mn-ea"/>
                          <a:ea typeface="+mn-ea"/>
                          <a:cs typeface="Times New Roman"/>
                        </a:rPr>
                        <a:t>4</a:t>
                      </a:r>
                      <a:r>
                        <a:rPr lang="ja-JP" altLang="en-US" sz="1000" kern="100" dirty="0">
                          <a:latin typeface="+mn-ea"/>
                          <a:ea typeface="+mn-ea"/>
                          <a:cs typeface="Times New Roman"/>
                        </a:rPr>
                        <a:t>度上昇の外力</a:t>
                      </a:r>
                      <a:endParaRPr 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indent="0" algn="ctr">
                        <a:spcAft>
                          <a:spcPts val="0"/>
                        </a:spcAft>
                      </a:pPr>
                      <a:r>
                        <a:rPr lang="en-US" altLang="ja-JP" sz="1000" kern="100" dirty="0">
                          <a:latin typeface="+mn-ea"/>
                          <a:ea typeface="+mn-ea"/>
                          <a:cs typeface="Times New Roman"/>
                        </a:rPr>
                        <a:t>2</a:t>
                      </a:r>
                      <a:r>
                        <a:rPr lang="ja-JP" altLang="en-US" sz="1000" kern="100" dirty="0">
                          <a:latin typeface="+mn-ea"/>
                          <a:ea typeface="+mn-ea"/>
                          <a:cs typeface="Times New Roman"/>
                        </a:rPr>
                        <a:t>度上昇の外力</a:t>
                      </a:r>
                      <a:endParaRPr 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07020">
                <a:tc>
                  <a:txBody>
                    <a:bodyPr/>
                    <a:lstStyle/>
                    <a:p>
                      <a:pPr marL="0" indent="0" algn="l">
                        <a:spcAft>
                          <a:spcPts val="0"/>
                        </a:spcAft>
                      </a:pPr>
                      <a:r>
                        <a:rPr lang="ja-JP" altLang="en-US" sz="1000" kern="100" dirty="0">
                          <a:latin typeface="+mn-ea"/>
                          <a:ea typeface="+mn-ea"/>
                          <a:cs typeface="Times New Roman"/>
                        </a:rPr>
                        <a:t>外力</a:t>
                      </a:r>
                      <a:r>
                        <a:rPr lang="ja-JP" sz="1000" kern="100" dirty="0">
                          <a:latin typeface="+mn-ea"/>
                          <a:ea typeface="+mn-ea"/>
                          <a:cs typeface="Times New Roman"/>
                        </a:rPr>
                        <a:t>上昇の時期と量の不確実性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ja-JP" sz="1000" kern="100" dirty="0">
                          <a:latin typeface="+mn-ea"/>
                          <a:ea typeface="+mn-ea"/>
                          <a:cs typeface="Times New Roman"/>
                        </a:rPr>
                        <a:t>×　</a:t>
                      </a:r>
                      <a:r>
                        <a:rPr lang="ja-JP" altLang="en-US" sz="1000" kern="100" dirty="0">
                          <a:latin typeface="+mn-ea"/>
                          <a:ea typeface="+mn-ea"/>
                          <a:cs typeface="Times New Roman"/>
                        </a:rPr>
                        <a:t>変動幅</a:t>
                      </a:r>
                      <a:r>
                        <a:rPr lang="ja-JP" sz="1000" kern="100" dirty="0">
                          <a:latin typeface="+mn-ea"/>
                          <a:ea typeface="+mn-ea"/>
                          <a:cs typeface="Times New Roman"/>
                        </a:rPr>
                        <a:t>が大きい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ja-JP" sz="1000" kern="100" dirty="0">
                          <a:latin typeface="+mn-ea"/>
                          <a:ea typeface="+mn-ea"/>
                          <a:cs typeface="Times New Roman"/>
                        </a:rPr>
                        <a:t>○　</a:t>
                      </a:r>
                      <a:r>
                        <a:rPr lang="ja-JP" altLang="en-US" sz="1000" kern="100" dirty="0">
                          <a:latin typeface="+mn-ea"/>
                          <a:ea typeface="+mn-ea"/>
                          <a:cs typeface="Times New Roman"/>
                        </a:rPr>
                        <a:t>変動幅</a:t>
                      </a:r>
                      <a:r>
                        <a:rPr lang="ja-JP" sz="1000" kern="100" dirty="0">
                          <a:latin typeface="+mn-ea"/>
                          <a:ea typeface="+mn-ea"/>
                          <a:cs typeface="Times New Roman"/>
                        </a:rPr>
                        <a:t>が小さい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7800">
                <a:tc>
                  <a:txBody>
                    <a:bodyPr/>
                    <a:lstStyle/>
                    <a:p>
                      <a:pPr marL="0" indent="0" algn="l">
                        <a:spcAft>
                          <a:spcPts val="0"/>
                        </a:spcAft>
                      </a:pPr>
                      <a:r>
                        <a:rPr lang="ja-JP" sz="1000" kern="100" dirty="0">
                          <a:latin typeface="+mn-ea"/>
                          <a:ea typeface="+mn-ea"/>
                          <a:cs typeface="Times New Roman"/>
                        </a:rPr>
                        <a:t>初期整備コスト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ja-JP" sz="1000" kern="100" dirty="0">
                          <a:latin typeface="+mn-ea"/>
                          <a:ea typeface="+mn-ea"/>
                          <a:cs typeface="Times New Roman"/>
                        </a:rPr>
                        <a:t>×　過剰投資となるリスク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ja-JP" sz="1000" kern="100" dirty="0">
                          <a:latin typeface="+mn-ea"/>
                          <a:ea typeface="+mn-ea"/>
                          <a:cs typeface="Times New Roman"/>
                        </a:rPr>
                        <a:t>○　必要最小限のコスト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7640">
                <a:tc>
                  <a:txBody>
                    <a:bodyPr/>
                    <a:lstStyle/>
                    <a:p>
                      <a:pPr marL="0" indent="0" algn="l">
                        <a:spcAft>
                          <a:spcPts val="0"/>
                        </a:spcAft>
                      </a:pPr>
                      <a:r>
                        <a:rPr lang="ja-JP" sz="1000" kern="100" dirty="0">
                          <a:latin typeface="+mn-ea"/>
                          <a:ea typeface="+mn-ea"/>
                          <a:cs typeface="Times New Roman"/>
                        </a:rPr>
                        <a:t>耐用年数内の</a:t>
                      </a:r>
                      <a:endParaRPr lang="en-US" altLang="ja-JP" sz="1000" kern="100" dirty="0">
                        <a:latin typeface="+mn-ea"/>
                        <a:ea typeface="+mn-ea"/>
                        <a:cs typeface="Times New Roman"/>
                      </a:endParaRPr>
                    </a:p>
                    <a:p>
                      <a:pPr marL="0" indent="0" algn="l">
                        <a:spcAft>
                          <a:spcPts val="0"/>
                        </a:spcAft>
                      </a:pPr>
                      <a:r>
                        <a:rPr lang="ja-JP" altLang="en-US" sz="1000" kern="100" dirty="0">
                          <a:latin typeface="+mn-ea"/>
                          <a:ea typeface="+mn-ea"/>
                          <a:cs typeface="Times New Roman"/>
                        </a:rPr>
                        <a:t>改修</a:t>
                      </a:r>
                      <a:r>
                        <a:rPr lang="ja-JP" sz="1000" kern="100" dirty="0">
                          <a:latin typeface="+mn-ea"/>
                          <a:ea typeface="+mn-ea"/>
                          <a:cs typeface="Times New Roman"/>
                        </a:rPr>
                        <a:t>リスク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ja-JP" sz="1000" kern="100" dirty="0">
                          <a:latin typeface="+mn-ea"/>
                          <a:ea typeface="+mn-ea"/>
                          <a:cs typeface="Times New Roman"/>
                        </a:rPr>
                        <a:t>○　コスト増</a:t>
                      </a:r>
                      <a:r>
                        <a:rPr lang="ja-JP" altLang="en-US" sz="1000" kern="100" dirty="0">
                          <a:latin typeface="+mn-ea"/>
                          <a:ea typeface="+mn-ea"/>
                          <a:cs typeface="Times New Roman"/>
                        </a:rPr>
                        <a:t>リスク小</a:t>
                      </a:r>
                      <a:endParaRPr 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ja-JP" sz="1000" kern="100" dirty="0">
                          <a:latin typeface="+mn-ea"/>
                          <a:ea typeface="+mn-ea"/>
                          <a:cs typeface="Times New Roman"/>
                        </a:rPr>
                        <a:t>×　</a:t>
                      </a:r>
                      <a:r>
                        <a:rPr lang="ja-JP" altLang="en-US" sz="1000" kern="100" dirty="0">
                          <a:latin typeface="+mn-ea"/>
                          <a:ea typeface="+mn-ea"/>
                          <a:cs typeface="Times New Roman"/>
                        </a:rPr>
                        <a:t>改修時</a:t>
                      </a:r>
                      <a:r>
                        <a:rPr lang="ja-JP" sz="1000" kern="100" dirty="0">
                          <a:latin typeface="+mn-ea"/>
                          <a:ea typeface="+mn-ea"/>
                          <a:cs typeface="Times New Roman"/>
                        </a:rPr>
                        <a:t>にはコスト増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7640">
                <a:tc>
                  <a:txBody>
                    <a:bodyPr/>
                    <a:lstStyle/>
                    <a:p>
                      <a:pPr marL="0" indent="0" algn="l">
                        <a:spcAft>
                          <a:spcPts val="0"/>
                        </a:spcAft>
                      </a:pPr>
                      <a:r>
                        <a:rPr lang="ja-JP" altLang="en-US" sz="1000" kern="100" dirty="0">
                          <a:latin typeface="+mn-ea"/>
                          <a:ea typeface="+mn-ea"/>
                          <a:cs typeface="Times New Roman"/>
                        </a:rPr>
                        <a:t>減災機能</a:t>
                      </a:r>
                      <a:endParaRPr lang="en-US" alt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　超過洪水に対して</a:t>
                      </a:r>
                      <a:endParaRPr lang="en-US" altLang="ja-JP" sz="1000" kern="100" dirty="0">
                        <a:latin typeface="+mn-ea"/>
                        <a:ea typeface="+mn-ea"/>
                        <a:cs typeface="Times New Roman"/>
                      </a:endParaRPr>
                    </a:p>
                    <a:p>
                      <a:pPr marL="0" indent="0" algn="l">
                        <a:spcAft>
                          <a:spcPts val="0"/>
                        </a:spcAft>
                      </a:pPr>
                      <a:r>
                        <a:rPr lang="ja-JP" altLang="en-US" sz="1000" kern="100" dirty="0">
                          <a:latin typeface="+mn-ea"/>
                          <a:ea typeface="+mn-ea"/>
                          <a:cs typeface="Times New Roman"/>
                        </a:rPr>
                        <a:t>　　　効果大</a:t>
                      </a:r>
                      <a:endParaRPr 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spcAft>
                          <a:spcPts val="0"/>
                        </a:spcAft>
                      </a:pPr>
                      <a:r>
                        <a:rPr lang="ja-JP" altLang="en-US" sz="1000" kern="100" dirty="0">
                          <a:latin typeface="+mn-ea"/>
                          <a:ea typeface="+mn-ea"/>
                          <a:cs typeface="Times New Roman"/>
                        </a:rPr>
                        <a:t>　</a:t>
                      </a:r>
                      <a:r>
                        <a:rPr lang="en-US" altLang="ja-JP" sz="1000" kern="100" dirty="0">
                          <a:latin typeface="+mn-ea"/>
                          <a:ea typeface="+mn-ea"/>
                          <a:cs typeface="Times New Roman"/>
                        </a:rPr>
                        <a:t>×</a:t>
                      </a:r>
                      <a:r>
                        <a:rPr lang="ja-JP" altLang="en-US" sz="1000" kern="100" dirty="0">
                          <a:latin typeface="+mn-ea"/>
                          <a:ea typeface="+mn-ea"/>
                          <a:cs typeface="Times New Roman"/>
                        </a:rPr>
                        <a:t>　超過洪水に対して</a:t>
                      </a:r>
                      <a:endParaRPr lang="en-US" altLang="ja-JP" sz="1000" kern="100" dirty="0">
                        <a:latin typeface="+mn-ea"/>
                        <a:ea typeface="+mn-ea"/>
                        <a:cs typeface="Times New Roman"/>
                      </a:endParaRPr>
                    </a:p>
                    <a:p>
                      <a:pPr marL="0" indent="0" algn="l">
                        <a:spcAft>
                          <a:spcPts val="0"/>
                        </a:spcAft>
                      </a:pPr>
                      <a:r>
                        <a:rPr lang="ja-JP" altLang="en-US" sz="1000" kern="100" dirty="0">
                          <a:latin typeface="+mn-ea"/>
                          <a:ea typeface="+mn-ea"/>
                          <a:cs typeface="Times New Roman"/>
                        </a:rPr>
                        <a:t>　　　効果小</a:t>
                      </a:r>
                      <a:endParaRPr lang="ja-JP" sz="1000" kern="100" dirty="0">
                        <a:latin typeface="+mn-ea"/>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1553625"/>
                  </a:ext>
                </a:extLst>
              </a:tr>
            </a:tbl>
          </a:graphicData>
        </a:graphic>
      </p:graphicFrame>
    </p:spTree>
    <p:extLst>
      <p:ext uri="{BB962C8B-B14F-4D97-AF65-F5344CB8AC3E}">
        <p14:creationId xmlns:p14="http://schemas.microsoft.com/office/powerpoint/2010/main" val="2838335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9"/>
          <p:cNvSpPr txBox="1">
            <a:spLocks noChangeArrowheads="1"/>
          </p:cNvSpPr>
          <p:nvPr/>
        </p:nvSpPr>
        <p:spPr bwMode="auto">
          <a:xfrm>
            <a:off x="81184" y="509745"/>
            <a:ext cx="8955559" cy="1276632"/>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fontAlgn="auto">
              <a:spcBef>
                <a:spcPct val="0"/>
              </a:spcBef>
              <a:spcAft>
                <a:spcPts val="0"/>
              </a:spcAft>
              <a:buFont typeface="Arial" panose="020B0604020202020204" pitchFamily="34" charset="0"/>
              <a:buChar char="•"/>
            </a:pPr>
            <a:r>
              <a:rPr lang="ja-JP" altLang="en-US" sz="1539" dirty="0"/>
              <a:t>気候変動を踏まえた治水計画のあり方提言に基づき、施設設計の外力は、２度上昇を想定し、部材毎に耐用期間内に必要とされる安全性を確保するものとし、耐用期間終了時点に想定される外力を用いて設計を行う。</a:t>
            </a:r>
            <a:endParaRPr lang="en-US" altLang="ja-JP" sz="1539" dirty="0"/>
          </a:p>
          <a:p>
            <a:pPr marL="224009" indent="-149339" defTabSz="390997" fontAlgn="auto">
              <a:spcBef>
                <a:spcPct val="0"/>
              </a:spcBef>
              <a:spcAft>
                <a:spcPts val="0"/>
              </a:spcAft>
              <a:buFont typeface="Arial" panose="020B0604020202020204" pitchFamily="34" charset="0"/>
              <a:buChar char="•"/>
            </a:pPr>
            <a:r>
              <a:rPr lang="ja-JP" altLang="en-US" sz="1539" dirty="0"/>
              <a:t>ただし、２度上昇外力の予測値には不確実性があることや更なる温度上昇にも備える観点から、４度上昇の外力まで増加した場合でも改造できるような設計上の工夫について検討する。</a:t>
            </a:r>
            <a:endParaRPr lang="en-US" altLang="ja-JP" sz="1539" dirty="0"/>
          </a:p>
        </p:txBody>
      </p:sp>
      <p:sp>
        <p:nvSpPr>
          <p:cNvPr id="23" name="Rectangle 2"/>
          <p:cNvSpPr>
            <a:spLocks noChangeArrowheads="1"/>
          </p:cNvSpPr>
          <p:nvPr/>
        </p:nvSpPr>
        <p:spPr bwMode="auto">
          <a:xfrm>
            <a:off x="-5966" y="3146"/>
            <a:ext cx="9144000" cy="400110"/>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anchor="ctr">
            <a:spAutoFit/>
          </a:bodyPr>
          <a:lstStyle/>
          <a:p>
            <a:r>
              <a:rPr kumimoji="0" lang="ja-JP" altLang="en-US" sz="2000" b="1" dirty="0">
                <a:solidFill>
                  <a:srgbClr val="FFFFFF"/>
                </a:solidFill>
                <a:latin typeface="HG丸ｺﾞｼｯｸM-PRO" panose="020F0600000000000000" pitchFamily="50" charset="-128"/>
                <a:ea typeface="HG丸ｺﾞｼｯｸM-PRO" panose="020F0600000000000000" pitchFamily="50" charset="-128"/>
              </a:rPr>
              <a:t>「できるだけ手戻りのない設計」のための検討方針</a:t>
            </a:r>
            <a:endParaRPr kumimoji="0" lang="en-US" altLang="ja-JP" sz="2000" b="1" dirty="0">
              <a:solidFill>
                <a:srgbClr val="FFFFFF"/>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6979343" y="6478799"/>
            <a:ext cx="2057400" cy="365125"/>
          </a:xfrm>
        </p:spPr>
        <p:txBody>
          <a:bodyPr/>
          <a:lstStyle/>
          <a:p>
            <a:fld id="{5E3F6313-0071-4C5D-9E06-91E8809F988F}" type="slidenum">
              <a:rPr kumimoji="1" lang="ja-JP" altLang="en-US" sz="1600" smtClean="0">
                <a:solidFill>
                  <a:schemeClr val="tx1"/>
                </a:solidFill>
              </a:rPr>
              <a:pPr/>
              <a:t>2</a:t>
            </a:fld>
            <a:endParaRPr kumimoji="1" lang="ja-JP" altLang="en-US" sz="1600" dirty="0">
              <a:solidFill>
                <a:schemeClr val="tx1"/>
              </a:solidFill>
            </a:endParaRPr>
          </a:p>
        </p:txBody>
      </p:sp>
      <p:sp>
        <p:nvSpPr>
          <p:cNvPr id="71" name="正方形/長方形 70">
            <a:extLst>
              <a:ext uri="{FF2B5EF4-FFF2-40B4-BE49-F238E27FC236}">
                <a16:creationId xmlns:a16="http://schemas.microsoft.com/office/drawing/2014/main" id="{A39022AD-8F49-4319-9842-9EB776FF0E78}"/>
              </a:ext>
            </a:extLst>
          </p:cNvPr>
          <p:cNvSpPr/>
          <p:nvPr/>
        </p:nvSpPr>
        <p:spPr>
          <a:xfrm>
            <a:off x="92219" y="2470647"/>
            <a:ext cx="3224925" cy="3308598"/>
          </a:xfrm>
          <a:prstGeom prst="rect">
            <a:avLst/>
          </a:prstGeom>
          <a:ln>
            <a:solidFill>
              <a:schemeClr val="tx1"/>
            </a:solidFill>
          </a:ln>
        </p:spPr>
        <p:txBody>
          <a:bodyPr wrap="square">
            <a:spAutoFit/>
          </a:bodyPr>
          <a:lstStyle/>
          <a:p>
            <a:pPr marL="74670" defTabSz="390997" fontAlgn="auto">
              <a:spcAft>
                <a:spcPts val="0"/>
              </a:spcAft>
            </a:pPr>
            <a:r>
              <a:rPr lang="ja-JP" altLang="en-US" sz="1100" b="1" dirty="0"/>
              <a:t>（基本的な考え方）</a:t>
            </a:r>
            <a:endParaRPr lang="en-US" altLang="ja-JP" sz="1100" b="1" dirty="0"/>
          </a:p>
          <a:p>
            <a:pPr marL="246120" indent="-171450" defTabSz="390997" fontAlgn="auto">
              <a:spcAft>
                <a:spcPts val="0"/>
              </a:spcAft>
              <a:buFont typeface="Arial" panose="020B0604020202020204" pitchFamily="34" charset="0"/>
              <a:buChar char="•"/>
            </a:pPr>
            <a:r>
              <a:rPr lang="ja-JP" altLang="en-US" sz="1100" dirty="0"/>
              <a:t>施設の耐用年数経過時点において、必要とされる安全性が確保されるように、気候変動の影響を考慮</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耐用年数の長い施設については、予測の不確実性も踏まえ、容易かつ安価に改造できるような設計上の工夫を実施。</a:t>
            </a:r>
            <a:endParaRPr lang="en-US" altLang="ja-JP" sz="1100" dirty="0"/>
          </a:p>
          <a:p>
            <a:pPr marL="246120" indent="-171450" defTabSz="390997" fontAlgn="auto">
              <a:spcAft>
                <a:spcPts val="0"/>
              </a:spcAft>
              <a:buFont typeface="Arial" panose="020B0604020202020204" pitchFamily="34" charset="0"/>
              <a:buChar char="•"/>
            </a:pPr>
            <a:endParaRPr lang="en-US" altLang="ja-JP" sz="1100" dirty="0"/>
          </a:p>
          <a:p>
            <a:pPr marL="74670" defTabSz="390997" fontAlgn="auto">
              <a:spcAft>
                <a:spcPts val="0"/>
              </a:spcAft>
            </a:pPr>
            <a:r>
              <a:rPr lang="ja-JP" altLang="en-US" sz="1100" b="1" dirty="0"/>
              <a:t>（採用する外力の考え方）</a:t>
            </a:r>
            <a:endParaRPr lang="en-US" altLang="ja-JP" sz="1100" b="1" dirty="0"/>
          </a:p>
          <a:p>
            <a:pPr marL="246120" indent="-171450" defTabSz="390997" fontAlgn="auto">
              <a:spcAft>
                <a:spcPts val="0"/>
              </a:spcAft>
              <a:buFont typeface="Arial" panose="020B0604020202020204" pitchFamily="34" charset="0"/>
              <a:buChar char="•"/>
            </a:pPr>
            <a:r>
              <a:rPr lang="ja-JP" altLang="en-US" sz="1100" dirty="0"/>
              <a:t>ＲＣＰ</a:t>
            </a:r>
            <a:r>
              <a:rPr lang="en-US" altLang="ja-JP" sz="1100" dirty="0"/>
              <a:t>2.6</a:t>
            </a:r>
            <a:r>
              <a:rPr lang="ja-JP" altLang="en-US" sz="1100" dirty="0"/>
              <a:t>（平均値）の活用</a:t>
            </a:r>
            <a:endParaRPr lang="en-US" altLang="ja-JP" sz="1100" dirty="0"/>
          </a:p>
          <a:p>
            <a:pPr marL="74670" defTabSz="390997" fontAlgn="auto">
              <a:spcAft>
                <a:spcPts val="0"/>
              </a:spcAft>
            </a:pPr>
            <a:r>
              <a:rPr lang="ja-JP" altLang="en-US" sz="1100" dirty="0"/>
              <a:t>　　</a:t>
            </a:r>
            <a:r>
              <a:rPr lang="en-US" altLang="ja-JP" sz="1100" dirty="0"/>
              <a:t>※</a:t>
            </a:r>
            <a:r>
              <a:rPr lang="ja-JP" altLang="en-US" sz="1100" dirty="0"/>
              <a:t>施設の耐用年数経過時点（更新時点）におけ</a:t>
            </a:r>
            <a:endParaRPr lang="en-US" altLang="ja-JP" sz="1100" dirty="0"/>
          </a:p>
          <a:p>
            <a:pPr marL="74670" defTabSz="390997" fontAlgn="auto">
              <a:spcAft>
                <a:spcPts val="0"/>
              </a:spcAft>
            </a:pPr>
            <a:r>
              <a:rPr lang="ja-JP" altLang="en-US" sz="1100" dirty="0"/>
              <a:t>　　　</a:t>
            </a:r>
            <a:r>
              <a:rPr lang="ja-JP" altLang="en-US" sz="1100" dirty="0" err="1"/>
              <a:t>る</a:t>
            </a:r>
            <a:r>
              <a:rPr lang="ja-JP" altLang="en-US" sz="1100" dirty="0"/>
              <a:t>外力を設計</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ＲＣＰ</a:t>
            </a:r>
            <a:r>
              <a:rPr lang="en-US" altLang="ja-JP" sz="1100" dirty="0"/>
              <a:t>8.5</a:t>
            </a:r>
            <a:r>
              <a:rPr lang="ja-JP" altLang="en-US" sz="1100" dirty="0"/>
              <a:t>シナリオの活用</a:t>
            </a:r>
            <a:endParaRPr lang="en-US" altLang="ja-JP" sz="1100" dirty="0"/>
          </a:p>
          <a:p>
            <a:pPr marL="74670" defTabSz="390997" fontAlgn="auto">
              <a:spcAft>
                <a:spcPts val="0"/>
              </a:spcAft>
            </a:pPr>
            <a:r>
              <a:rPr lang="ja-JP" altLang="en-US" sz="1100" dirty="0"/>
              <a:t>　　更なる温度上昇に備えて、構造変更を容易に</a:t>
            </a:r>
            <a:endParaRPr lang="en-US" altLang="ja-JP" sz="1100" dirty="0"/>
          </a:p>
          <a:p>
            <a:pPr marL="74670" defTabSz="390997" fontAlgn="auto">
              <a:spcAft>
                <a:spcPts val="0"/>
              </a:spcAft>
            </a:pPr>
            <a:r>
              <a:rPr lang="ja-JP" altLang="en-US" sz="1100" dirty="0"/>
              <a:t>　　する工夫等を検討する場合の外力に活用</a:t>
            </a:r>
            <a:endParaRPr lang="en-US" altLang="ja-JP" sz="1100" dirty="0"/>
          </a:p>
          <a:p>
            <a:pPr marL="74670" defTabSz="390997" fontAlgn="auto">
              <a:spcAft>
                <a:spcPts val="0"/>
              </a:spcAft>
            </a:pPr>
            <a:r>
              <a:rPr lang="ja-JP" altLang="en-US" sz="1100" b="1" dirty="0"/>
              <a:t>（具体の対応策）</a:t>
            </a:r>
            <a:endParaRPr lang="en-US" altLang="ja-JP" sz="1100" b="1" dirty="0"/>
          </a:p>
          <a:p>
            <a:pPr marL="246120" indent="-171450" defTabSz="390997" fontAlgn="auto">
              <a:spcAft>
                <a:spcPts val="0"/>
              </a:spcAft>
              <a:buFont typeface="Arial" panose="020B0604020202020204" pitchFamily="34" charset="0"/>
              <a:buChar char="•"/>
            </a:pPr>
            <a:r>
              <a:rPr lang="ja-JP" altLang="en-US" sz="1100" dirty="0"/>
              <a:t>２度上昇による外力増加を設計に反映</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４度上昇でも改造等が容易になる工夫</a:t>
            </a:r>
            <a:endParaRPr lang="en-US" altLang="ja-JP" sz="1100" dirty="0"/>
          </a:p>
          <a:p>
            <a:pPr marL="246120" indent="-171450" defTabSz="390997" fontAlgn="auto">
              <a:spcAft>
                <a:spcPts val="0"/>
              </a:spcAft>
              <a:buFont typeface="Arial" panose="020B0604020202020204" pitchFamily="34" charset="0"/>
              <a:buChar char="•"/>
            </a:pPr>
            <a:r>
              <a:rPr lang="ja-JP" altLang="en-US" sz="1100" dirty="0"/>
              <a:t>順次対応可能な構造</a:t>
            </a:r>
            <a:endParaRPr lang="en-US" altLang="ja-JP" sz="1100" dirty="0"/>
          </a:p>
        </p:txBody>
      </p:sp>
      <p:sp>
        <p:nvSpPr>
          <p:cNvPr id="47" name="テキスト ボックス 46">
            <a:extLst>
              <a:ext uri="{FF2B5EF4-FFF2-40B4-BE49-F238E27FC236}">
                <a16:creationId xmlns:a16="http://schemas.microsoft.com/office/drawing/2014/main" id="{B13FD9C0-9B19-4F37-9E9A-5991D9683856}"/>
              </a:ext>
            </a:extLst>
          </p:cNvPr>
          <p:cNvSpPr txBox="1"/>
          <p:nvPr/>
        </p:nvSpPr>
        <p:spPr>
          <a:xfrm>
            <a:off x="81183" y="1938175"/>
            <a:ext cx="4458519" cy="461665"/>
          </a:xfrm>
          <a:prstGeom prst="rect">
            <a:avLst/>
          </a:prstGeom>
          <a:noFill/>
        </p:spPr>
        <p:txBody>
          <a:bodyPr wrap="square" rtlCol="0">
            <a:spAutoFit/>
          </a:bodyPr>
          <a:lstStyle/>
          <a:p>
            <a:r>
              <a:rPr lang="ja-JP" altLang="en-US" sz="1200" dirty="0"/>
              <a:t>■気候変動を踏まえた治水計画のあり方 提言</a:t>
            </a:r>
            <a:endParaRPr lang="en-US" altLang="ja-JP" sz="1200" dirty="0"/>
          </a:p>
          <a:p>
            <a:r>
              <a:rPr lang="ja-JP" altLang="en-US" sz="1200" dirty="0"/>
              <a:t>「施設設計上の対応」の考え方</a:t>
            </a:r>
            <a:endParaRPr kumimoji="1" lang="ja-JP" altLang="en-US" sz="1200" dirty="0"/>
          </a:p>
        </p:txBody>
      </p:sp>
      <p:sp>
        <p:nvSpPr>
          <p:cNvPr id="101" name="テキスト ボックス 100">
            <a:extLst>
              <a:ext uri="{FF2B5EF4-FFF2-40B4-BE49-F238E27FC236}">
                <a16:creationId xmlns:a16="http://schemas.microsoft.com/office/drawing/2014/main" id="{8E987845-9A15-41A7-9C32-D074366D196F}"/>
              </a:ext>
            </a:extLst>
          </p:cNvPr>
          <p:cNvSpPr txBox="1"/>
          <p:nvPr/>
        </p:nvSpPr>
        <p:spPr>
          <a:xfrm>
            <a:off x="3543008" y="1943925"/>
            <a:ext cx="4476417" cy="276999"/>
          </a:xfrm>
          <a:prstGeom prst="rect">
            <a:avLst/>
          </a:prstGeom>
          <a:noFill/>
        </p:spPr>
        <p:txBody>
          <a:bodyPr wrap="square" rtlCol="0">
            <a:spAutoFit/>
          </a:bodyPr>
          <a:lstStyle/>
          <a:p>
            <a:r>
              <a:rPr lang="ja-JP" altLang="en-US" sz="1200" dirty="0"/>
              <a:t>■部材毎の耐用期間を考慮した外力条件の設定イメージ</a:t>
            </a:r>
          </a:p>
        </p:txBody>
      </p:sp>
      <p:sp>
        <p:nvSpPr>
          <p:cNvPr id="84" name="テキスト ボックス 83">
            <a:extLst>
              <a:ext uri="{FF2B5EF4-FFF2-40B4-BE49-F238E27FC236}">
                <a16:creationId xmlns:a16="http://schemas.microsoft.com/office/drawing/2014/main" id="{C8D67262-3ABB-42CA-B93C-9885CBFADCFC}"/>
              </a:ext>
            </a:extLst>
          </p:cNvPr>
          <p:cNvSpPr txBox="1"/>
          <p:nvPr/>
        </p:nvSpPr>
        <p:spPr>
          <a:xfrm>
            <a:off x="3536748" y="5340957"/>
            <a:ext cx="5601286" cy="1277273"/>
          </a:xfrm>
          <a:prstGeom prst="rect">
            <a:avLst/>
          </a:prstGeom>
          <a:noFill/>
        </p:spPr>
        <p:txBody>
          <a:bodyPr wrap="square" rtlCol="0">
            <a:spAutoFit/>
          </a:bodyPr>
          <a:lstStyle/>
          <a:p>
            <a:r>
              <a:rPr lang="ja-JP" altLang="en-US" sz="1400" dirty="0"/>
              <a:t>■更新年数の例</a:t>
            </a:r>
            <a:endParaRPr lang="en-US" altLang="ja-JP" sz="1400" dirty="0"/>
          </a:p>
          <a:p>
            <a:r>
              <a:rPr lang="ja-JP" altLang="en-US" sz="1400" dirty="0"/>
              <a:t>　　・耐用</a:t>
            </a:r>
            <a:r>
              <a:rPr lang="en-US" altLang="ja-JP" sz="1400" dirty="0"/>
              <a:t>100</a:t>
            </a:r>
            <a:r>
              <a:rPr lang="ja-JP" altLang="en-US" sz="1400" dirty="0"/>
              <a:t>年以上（永久）：本体（門柱）、基礎など</a:t>
            </a:r>
            <a:endParaRPr lang="en-US" altLang="ja-JP" sz="1400" dirty="0"/>
          </a:p>
          <a:p>
            <a:r>
              <a:rPr lang="ja-JP" altLang="en-US" sz="1400" dirty="0"/>
              <a:t>　　・耐用</a:t>
            </a:r>
            <a:r>
              <a:rPr lang="en-US" altLang="ja-JP" sz="1400" dirty="0"/>
              <a:t>50</a:t>
            </a:r>
            <a:r>
              <a:rPr lang="ja-JP" altLang="en-US" sz="1400" dirty="0"/>
              <a:t>年部材：ゲート扉体など</a:t>
            </a:r>
            <a:endParaRPr lang="en-US" altLang="ja-JP" sz="1400" dirty="0"/>
          </a:p>
          <a:p>
            <a:r>
              <a:rPr lang="ja-JP" altLang="en-US" sz="1400" dirty="0"/>
              <a:t>　　・耐用</a:t>
            </a:r>
            <a:r>
              <a:rPr lang="en-US" altLang="ja-JP" sz="1400" dirty="0"/>
              <a:t>30</a:t>
            </a:r>
            <a:r>
              <a:rPr lang="ja-JP" altLang="en-US" sz="1400" dirty="0"/>
              <a:t>年部材：制御機器など</a:t>
            </a:r>
            <a:endParaRPr lang="en-US" altLang="ja-JP" sz="1400" dirty="0"/>
          </a:p>
          <a:p>
            <a:endParaRPr lang="en-US" altLang="ja-JP" sz="1000" dirty="0"/>
          </a:p>
          <a:p>
            <a:r>
              <a:rPr lang="en-US" altLang="ja-JP" sz="1100" dirty="0"/>
              <a:t>※</a:t>
            </a:r>
            <a:r>
              <a:rPr lang="ja-JP" altLang="en-US" sz="1100"/>
              <a:t>「水門・</a:t>
            </a:r>
            <a:r>
              <a:rPr lang="ja-JP" altLang="en-US" sz="1100" dirty="0"/>
              <a:t>陸閘等維持管理マニュアル」</a:t>
            </a:r>
            <a:r>
              <a:rPr lang="en-US" altLang="ja-JP" sz="1100" dirty="0"/>
              <a:t>H30.5</a:t>
            </a:r>
            <a:r>
              <a:rPr lang="ja-JP" altLang="en-US" sz="1100" dirty="0"/>
              <a:t>を参考に記載</a:t>
            </a:r>
          </a:p>
        </p:txBody>
      </p:sp>
      <p:pic>
        <p:nvPicPr>
          <p:cNvPr id="8" name="図 7"/>
          <p:cNvPicPr>
            <a:picLocks noChangeAspect="1"/>
          </p:cNvPicPr>
          <p:nvPr/>
        </p:nvPicPr>
        <p:blipFill>
          <a:blip r:embed="rId2"/>
          <a:stretch>
            <a:fillRect/>
          </a:stretch>
        </p:blipFill>
        <p:spPr>
          <a:xfrm>
            <a:off x="3368289" y="2321998"/>
            <a:ext cx="5832000" cy="3040215"/>
          </a:xfrm>
          <a:prstGeom prst="rect">
            <a:avLst/>
          </a:prstGeom>
        </p:spPr>
      </p:pic>
    </p:spTree>
    <p:extLst>
      <p:ext uri="{BB962C8B-B14F-4D97-AF65-F5344CB8AC3E}">
        <p14:creationId xmlns:p14="http://schemas.microsoft.com/office/powerpoint/2010/main" val="1780040921"/>
      </p:ext>
    </p:extLst>
  </p:cSld>
  <p:clrMapOvr>
    <a:masterClrMapping/>
  </p:clrMapOvr>
</p:sld>
</file>

<file path=ppt/theme/theme1.xml><?xml version="1.0" encoding="utf-8"?>
<a:theme xmlns:a="http://schemas.openxmlformats.org/drawingml/2006/main" name="【完成1】【H251030】佐野川水系河川整備計画の概要">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3975">
          <a:solidFill>
            <a:srgbClr val="00B0F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ECDE51B-B77F-48D5-A0FC-D29744D05485}">
  <ds:schemaRefs>
    <ds:schemaRef ds:uri="http://schemas.microsoft.com/sharepoint/v3/contenttype/forms"/>
  </ds:schemaRefs>
</ds:datastoreItem>
</file>

<file path=customXml/itemProps2.xml><?xml version="1.0" encoding="utf-8"?>
<ds:datastoreItem xmlns:ds="http://schemas.openxmlformats.org/officeDocument/2006/customXml" ds:itemID="{1C0E1176-20AA-48D0-B2DE-AA557EB718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F67813-0B55-4389-8464-41D28BF452F9}">
  <ds:schemaRefs>
    <ds:schemaRef ds:uri="http://purl.org/dc/dcmitype/"/>
    <ds:schemaRef ds:uri="http://schemas.microsoft.com/office/2006/documentManagement/types"/>
    <ds:schemaRef ds:uri="http://purl.org/dc/elements/1.1/"/>
    <ds:schemaRef ds:uri="http://schemas.microsoft.com/sharepoint/v3"/>
    <ds:schemaRef ds:uri="http://schemas.microsoft.com/office/infopath/2007/PartnerControls"/>
    <ds:schemaRef ds:uri="http://purl.org/dc/terms/"/>
    <ds:schemaRef ds:uri="http://schemas.microsoft.com/office/2006/metadata/properties"/>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【完成1】【H251030】佐野川水系河川整備計画の概要</Template>
  <TotalTime>16101</TotalTime>
  <Words>523</Words>
  <Application>Microsoft Office PowerPoint</Application>
  <PresentationFormat>画面に合わせる (4:3)</PresentationFormat>
  <Paragraphs>76</Paragraphs>
  <Slides>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3</vt:i4>
      </vt:variant>
    </vt:vector>
  </HeadingPairs>
  <TitlesOfParts>
    <vt:vector size="14" baseType="lpstr">
      <vt:lpstr>HG丸ｺﾞｼｯｸM-PRO</vt:lpstr>
      <vt:lpstr>ＭＳ Ｐゴシック</vt:lpstr>
      <vt:lpstr>ＭＳ ゴシック</vt:lpstr>
      <vt:lpstr>游ゴシック</vt:lpstr>
      <vt:lpstr>游ゴシック Light</vt:lpstr>
      <vt:lpstr>Arial</vt:lpstr>
      <vt:lpstr>Calibri</vt:lpstr>
      <vt:lpstr>Calibri Light</vt:lpstr>
      <vt:lpstr>Times New Roman</vt:lpstr>
      <vt:lpstr>【完成1】【H251030】佐野川水系河川整備計画の概要</vt:lpstr>
      <vt:lpstr>Office テーマ</vt:lpstr>
      <vt:lpstr>できるだけ手戻りのない設計の考え方</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淀川水系西大阪ブロックの 流域の概要について</dc:title>
  <dc:creator>安藤　大輔</dc:creator>
  <cp:lastModifiedBy>杉原　卓治</cp:lastModifiedBy>
  <cp:revision>917</cp:revision>
  <cp:lastPrinted>2019-11-01T01:25:05Z</cp:lastPrinted>
  <dcterms:created xsi:type="dcterms:W3CDTF">2013-12-04T00:26:23Z</dcterms:created>
  <dcterms:modified xsi:type="dcterms:W3CDTF">2019-11-01T01:25:13Z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0x01010085D4A840C0B79842806973E30B2A13A0</vt:lpwstr>
  </property>
</Properties>
</file>